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charts/chart2.xml" ContentType="application/vnd.openxmlformats-officedocument.drawingml.chart+xml"/>
  <Override PartName="/ppt/notesSlides/notesSlide6.xml" ContentType="application/vnd.openxmlformats-officedocument.presentationml.notesSlide+xml"/>
  <Override PartName="/ppt/charts/chart3.xml" ContentType="application/vnd.openxmlformats-officedocument.drawingml.chart+xml"/>
  <Override PartName="/ppt/theme/themeOverride1.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rts/colors1.xml" ContentType="application/vnd.ms-office.chartcolorstyle+xml"/>
  <Override PartName="/ppt/charts/style1.xml" ContentType="application/vnd.ms-office.chartstyle+xml"/>
  <Override PartName="/ppt/charts/colors2.xml" ContentType="application/vnd.ms-office.chartcolorstyle+xml"/>
  <Override PartName="/ppt/charts/style2.xml" ContentType="application/vnd.ms-office.chartstyl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48" r:id="rId1"/>
  </p:sldMasterIdLst>
  <p:notesMasterIdLst>
    <p:notesMasterId r:id="rId57"/>
  </p:notesMasterIdLst>
  <p:handoutMasterIdLst>
    <p:handoutMasterId r:id="rId58"/>
  </p:handoutMasterIdLst>
  <p:sldIdLst>
    <p:sldId id="324" r:id="rId2"/>
    <p:sldId id="602" r:id="rId3"/>
    <p:sldId id="676" r:id="rId4"/>
    <p:sldId id="604" r:id="rId5"/>
    <p:sldId id="715" r:id="rId6"/>
    <p:sldId id="718" r:id="rId7"/>
    <p:sldId id="399" r:id="rId8"/>
    <p:sldId id="401" r:id="rId9"/>
    <p:sldId id="719" r:id="rId10"/>
    <p:sldId id="677" r:id="rId11"/>
    <p:sldId id="423" r:id="rId12"/>
    <p:sldId id="419" r:id="rId13"/>
    <p:sldId id="406" r:id="rId14"/>
    <p:sldId id="427" r:id="rId15"/>
    <p:sldId id="407" r:id="rId16"/>
    <p:sldId id="441" r:id="rId17"/>
    <p:sldId id="444" r:id="rId18"/>
    <p:sldId id="428" r:id="rId19"/>
    <p:sldId id="436" r:id="rId20"/>
    <p:sldId id="532" r:id="rId21"/>
    <p:sldId id="534" r:id="rId22"/>
    <p:sldId id="432" r:id="rId23"/>
    <p:sldId id="437" r:id="rId24"/>
    <p:sldId id="433" r:id="rId25"/>
    <p:sldId id="555" r:id="rId26"/>
    <p:sldId id="605" r:id="rId27"/>
    <p:sldId id="645" r:id="rId28"/>
    <p:sldId id="647" r:id="rId29"/>
    <p:sldId id="649" r:id="rId30"/>
    <p:sldId id="651" r:id="rId31"/>
    <p:sldId id="654" r:id="rId32"/>
    <p:sldId id="640" r:id="rId33"/>
    <p:sldId id="720" r:id="rId34"/>
    <p:sldId id="643" r:id="rId35"/>
    <p:sldId id="691" r:id="rId36"/>
    <p:sldId id="690" r:id="rId37"/>
    <p:sldId id="702" r:id="rId38"/>
    <p:sldId id="706" r:id="rId39"/>
    <p:sldId id="701" r:id="rId40"/>
    <p:sldId id="682" r:id="rId41"/>
    <p:sldId id="712" r:id="rId42"/>
    <p:sldId id="711" r:id="rId43"/>
    <p:sldId id="710" r:id="rId44"/>
    <p:sldId id="625" r:id="rId45"/>
    <p:sldId id="631" r:id="rId46"/>
    <p:sldId id="632" r:id="rId47"/>
    <p:sldId id="633" r:id="rId48"/>
    <p:sldId id="671" r:id="rId49"/>
    <p:sldId id="674" r:id="rId50"/>
    <p:sldId id="635" r:id="rId51"/>
    <p:sldId id="636" r:id="rId52"/>
    <p:sldId id="668" r:id="rId53"/>
    <p:sldId id="731" r:id="rId54"/>
    <p:sldId id="716" r:id="rId55"/>
    <p:sldId id="714" r:id="rId56"/>
  </p:sldIdLst>
  <p:sldSz cx="12192000" cy="6858000"/>
  <p:notesSz cx="6797675" cy="9928225"/>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Yazar" initials="Y"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0000"/>
    <a:srgbClr val="DA29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Orta Stil 2 - Vurgu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Stil Yok, Tablo Kılavuz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38B1855-1B75-4FBE-930C-398BA8C253C6}" styleName="Tema Uygulanmış Stil 2 - Vurgu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D083AE6-46FA-4A59-8FB0-9F97EB10719F}" styleName="Açık Stil 3 - Vurgu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5DA37D80-6434-44D0-A028-1B22A696006F}" styleName="Açık Stil 3 - Vurgu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586" autoAdjust="0"/>
    <p:restoredTop sz="89849" autoAdjust="0"/>
  </p:normalViewPr>
  <p:slideViewPr>
    <p:cSldViewPr snapToGrid="0">
      <p:cViewPr>
        <p:scale>
          <a:sx n="46" d="100"/>
          <a:sy n="46" d="100"/>
        </p:scale>
        <p:origin x="-792" y="-60"/>
      </p:cViewPr>
      <p:guideLst>
        <p:guide orient="horz" pos="2160"/>
        <p:guide pos="3840"/>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oleObject" Target="file:///C:\Users\mnerim\Downloads\GENEL_YILLIK_ISLETME_NETICESI_2019.xlsx" TargetMode="External"/></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oleObject" Target="file:///C:\Users\mnerim\Downloads\GENEL_GUNLUK_ISLETME_NETICESI_2020-06-30.xlsx" TargetMode="External"/></Relationships>
</file>

<file path=ppt/charts/_rels/chart3.xml.rels><?xml version="1.0" encoding="UTF-8" standalone="yes"?>
<Relationships xmlns="http://schemas.openxmlformats.org/package/2006/relationships"><Relationship Id="rId2" Type="http://schemas.openxmlformats.org/officeDocument/2006/relationships/oleObject" Target="file:///C:\Users\mcaliskan\Desktop\MY%20SPECIAL%20FILES\GUNES%20ENERJISI\TR%20GEPA%20-%20PROJE%20ENERJI\GEPA%20-%20KITAP\TURKIYE\GR.xls"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1"/>
              </a:solidFill>
              <a:ln>
                <a:noFill/>
              </a:ln>
              <a:effectLst>
                <a:outerShdw blurRad="635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01-6D59-4C08-BD50-1EE35CD44036}"/>
              </c:ext>
            </c:extLst>
          </c:dPt>
          <c:dPt>
            <c:idx val="1"/>
            <c:bubble3D val="0"/>
            <c:spPr>
              <a:solidFill>
                <a:schemeClr val="accent2"/>
              </a:solidFill>
              <a:ln>
                <a:noFill/>
              </a:ln>
              <a:effectLst>
                <a:outerShdw blurRad="635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03-6D59-4C08-BD50-1EE35CD44036}"/>
              </c:ext>
            </c:extLst>
          </c:dPt>
          <c:dPt>
            <c:idx val="2"/>
            <c:bubble3D val="0"/>
            <c:spPr>
              <a:solidFill>
                <a:schemeClr val="accent3"/>
              </a:solidFill>
              <a:ln>
                <a:noFill/>
              </a:ln>
              <a:effectLst>
                <a:outerShdw blurRad="635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05-6D59-4C08-BD50-1EE35CD44036}"/>
              </c:ext>
            </c:extLst>
          </c:dPt>
          <c:dPt>
            <c:idx val="3"/>
            <c:bubble3D val="0"/>
            <c:spPr>
              <a:solidFill>
                <a:schemeClr val="accent4"/>
              </a:solidFill>
              <a:ln>
                <a:noFill/>
              </a:ln>
              <a:effectLst>
                <a:outerShdw blurRad="635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07-6D59-4C08-BD50-1EE35CD44036}"/>
              </c:ext>
            </c:extLst>
          </c:dPt>
          <c:dPt>
            <c:idx val="4"/>
            <c:bubble3D val="0"/>
            <c:spPr>
              <a:solidFill>
                <a:schemeClr val="accent5"/>
              </a:solidFill>
              <a:ln>
                <a:noFill/>
              </a:ln>
              <a:effectLst>
                <a:outerShdw blurRad="635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09-6D59-4C08-BD50-1EE35CD44036}"/>
              </c:ext>
            </c:extLst>
          </c:dPt>
          <c:dPt>
            <c:idx val="5"/>
            <c:bubble3D val="0"/>
            <c:spPr>
              <a:solidFill>
                <a:schemeClr val="accent6"/>
              </a:solidFill>
              <a:ln>
                <a:noFill/>
              </a:ln>
              <a:effectLst>
                <a:outerShdw blurRad="635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0B-6D59-4C08-BD50-1EE35CD44036}"/>
              </c:ext>
            </c:extLst>
          </c:dPt>
          <c:dPt>
            <c:idx val="6"/>
            <c:bubble3D val="0"/>
            <c:spPr>
              <a:solidFill>
                <a:schemeClr val="accent1">
                  <a:lumMod val="60000"/>
                </a:schemeClr>
              </a:solidFill>
              <a:ln>
                <a:noFill/>
              </a:ln>
              <a:effectLst>
                <a:outerShdw blurRad="635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0D-6D59-4C08-BD50-1EE35CD44036}"/>
              </c:ext>
            </c:extLst>
          </c:dPt>
          <c:dPt>
            <c:idx val="7"/>
            <c:bubble3D val="0"/>
            <c:spPr>
              <a:solidFill>
                <a:schemeClr val="accent2">
                  <a:lumMod val="60000"/>
                </a:schemeClr>
              </a:solidFill>
              <a:ln>
                <a:noFill/>
              </a:ln>
              <a:effectLst>
                <a:outerShdw blurRad="635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0F-6D59-4C08-BD50-1EE35CD44036}"/>
              </c:ext>
            </c:extLst>
          </c:dPt>
          <c:dPt>
            <c:idx val="8"/>
            <c:bubble3D val="0"/>
            <c:spPr>
              <a:solidFill>
                <a:schemeClr val="accent3">
                  <a:lumMod val="60000"/>
                </a:schemeClr>
              </a:solidFill>
              <a:ln>
                <a:noFill/>
              </a:ln>
              <a:effectLst>
                <a:outerShdw blurRad="635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11-6D59-4C08-BD50-1EE35CD44036}"/>
              </c:ext>
            </c:extLst>
          </c:dPt>
          <c:dPt>
            <c:idx val="9"/>
            <c:bubble3D val="0"/>
            <c:spPr>
              <a:solidFill>
                <a:schemeClr val="accent4">
                  <a:lumMod val="60000"/>
                </a:schemeClr>
              </a:solidFill>
              <a:ln>
                <a:noFill/>
              </a:ln>
              <a:effectLst>
                <a:outerShdw blurRad="635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13-6D59-4C08-BD50-1EE35CD44036}"/>
              </c:ext>
            </c:extLst>
          </c:dPt>
          <c:dPt>
            <c:idx val="10"/>
            <c:bubble3D val="0"/>
            <c:spPr>
              <a:solidFill>
                <a:schemeClr val="accent5">
                  <a:lumMod val="60000"/>
                </a:schemeClr>
              </a:solidFill>
              <a:ln>
                <a:noFill/>
              </a:ln>
              <a:effectLst>
                <a:outerShdw blurRad="635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15-6D59-4C08-BD50-1EE35CD44036}"/>
              </c:ext>
            </c:extLst>
          </c:dPt>
          <c:dPt>
            <c:idx val="11"/>
            <c:bubble3D val="0"/>
            <c:spPr>
              <a:solidFill>
                <a:schemeClr val="accent6">
                  <a:lumMod val="60000"/>
                </a:schemeClr>
              </a:solidFill>
              <a:ln>
                <a:noFill/>
              </a:ln>
              <a:effectLst>
                <a:outerShdw blurRad="635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17-6D59-4C08-BD50-1EE35CD44036}"/>
              </c:ext>
            </c:extLst>
          </c:dPt>
          <c:dPt>
            <c:idx val="12"/>
            <c:bubble3D val="0"/>
            <c:spPr>
              <a:solidFill>
                <a:schemeClr val="accent1">
                  <a:lumMod val="80000"/>
                  <a:lumOff val="20000"/>
                </a:schemeClr>
              </a:solidFill>
              <a:ln>
                <a:noFill/>
              </a:ln>
              <a:effectLst>
                <a:outerShdw blurRad="635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19-6D59-4C08-BD50-1EE35CD44036}"/>
              </c:ext>
            </c:extLst>
          </c:dPt>
          <c:dPt>
            <c:idx val="13"/>
            <c:bubble3D val="0"/>
            <c:spPr>
              <a:solidFill>
                <a:schemeClr val="accent2">
                  <a:lumMod val="80000"/>
                  <a:lumOff val="20000"/>
                </a:schemeClr>
              </a:solidFill>
              <a:ln>
                <a:noFill/>
              </a:ln>
              <a:effectLst>
                <a:outerShdw blurRad="635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1B-6D59-4C08-BD50-1EE35CD44036}"/>
              </c:ext>
            </c:extLst>
          </c:dPt>
          <c:dLbls>
            <c:dLbl>
              <c:idx val="0"/>
              <c:layout>
                <c:manualLayout>
                  <c:x val="4.5578678481156105E-2"/>
                  <c:y val="-1.27112414396149E-2"/>
                </c:manualLayout>
              </c:layout>
              <c:spPr>
                <a:noFill/>
                <a:ln>
                  <a:noFill/>
                </a:ln>
                <a:effectLst/>
              </c:spPr>
              <c:txPr>
                <a:bodyPr rot="0" spcFirstLastPara="1" vertOverflow="ellipsis" vert="horz" wrap="square" anchor="ctr" anchorCtr="1"/>
                <a:lstStyle/>
                <a:p>
                  <a:pPr>
                    <a:defRPr sz="1400" b="1" i="0" u="none" strike="noStrike" kern="1200" spc="0" baseline="0">
                      <a:solidFill>
                        <a:schemeClr val="accent1"/>
                      </a:solidFill>
                      <a:latin typeface="+mn-lt"/>
                      <a:ea typeface="+mn-ea"/>
                      <a:cs typeface="+mn-cs"/>
                    </a:defRPr>
                  </a:pPr>
                  <a:endParaRPr lang="tr-TR"/>
                </a:p>
              </c:txPr>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6D59-4C08-BD50-1EE35CD44036}"/>
                </c:ext>
              </c:extLst>
            </c:dLbl>
            <c:dLbl>
              <c:idx val="1"/>
              <c:layout>
                <c:manualLayout>
                  <c:x val="9.8753705506999398E-2"/>
                  <c:y val="1.6210739614994914E-2"/>
                </c:manualLayout>
              </c:layout>
              <c:spPr>
                <a:noFill/>
                <a:ln>
                  <a:noFill/>
                </a:ln>
                <a:effectLst/>
              </c:spPr>
              <c:txPr>
                <a:bodyPr rot="0" spcFirstLastPara="1" vertOverflow="ellipsis" vert="horz" wrap="square" anchor="ctr" anchorCtr="1"/>
                <a:lstStyle/>
                <a:p>
                  <a:pPr>
                    <a:defRPr sz="1400" b="1" i="0" u="none" strike="noStrike" kern="1200" spc="0" baseline="0">
                      <a:solidFill>
                        <a:schemeClr val="accent2"/>
                      </a:solidFill>
                      <a:latin typeface="+mn-lt"/>
                      <a:ea typeface="+mn-ea"/>
                      <a:cs typeface="+mn-cs"/>
                    </a:defRPr>
                  </a:pPr>
                  <a:endParaRPr lang="tr-TR"/>
                </a:p>
              </c:txPr>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6D59-4C08-BD50-1EE35CD44036}"/>
                </c:ext>
              </c:extLst>
            </c:dLbl>
            <c:dLbl>
              <c:idx val="2"/>
              <c:layout>
                <c:manualLayout>
                  <c:x val="0.17511241514270093"/>
                  <c:y val="0.23022197782728815"/>
                </c:manualLayout>
              </c:layout>
              <c:numFmt formatCode="0.0%" sourceLinked="0"/>
              <c:spPr>
                <a:noFill/>
                <a:ln>
                  <a:noFill/>
                </a:ln>
                <a:effectLst/>
              </c:spPr>
              <c:txPr>
                <a:bodyPr rot="0" spcFirstLastPara="1" vertOverflow="ellipsis" vert="horz" wrap="square" anchor="ctr" anchorCtr="1"/>
                <a:lstStyle/>
                <a:p>
                  <a:pPr>
                    <a:defRPr sz="1400" b="1" i="0" u="none" strike="noStrike" kern="1200" spc="0" baseline="0">
                      <a:solidFill>
                        <a:schemeClr val="accent3"/>
                      </a:solidFill>
                      <a:latin typeface="+mn-lt"/>
                      <a:ea typeface="+mn-ea"/>
                      <a:cs typeface="+mn-cs"/>
                    </a:defRPr>
                  </a:pPr>
                  <a:endParaRPr lang="tr-TR"/>
                </a:p>
              </c:txPr>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6D59-4C08-BD50-1EE35CD44036}"/>
                </c:ext>
              </c:extLst>
            </c:dLbl>
            <c:dLbl>
              <c:idx val="3"/>
              <c:layout>
                <c:manualLayout>
                  <c:x val="5.0400379128135511E-2"/>
                  <c:y val="0.16634241624505755"/>
                </c:manualLayout>
              </c:layout>
              <c:spPr>
                <a:noFill/>
                <a:ln>
                  <a:noFill/>
                </a:ln>
                <a:effectLst/>
              </c:spPr>
              <c:txPr>
                <a:bodyPr rot="0" spcFirstLastPara="1" vertOverflow="ellipsis" vert="horz" wrap="square" anchor="ctr" anchorCtr="1"/>
                <a:lstStyle/>
                <a:p>
                  <a:pPr>
                    <a:defRPr sz="1400" b="1" i="0" u="none" strike="noStrike" kern="1200" spc="0" baseline="0">
                      <a:solidFill>
                        <a:schemeClr val="accent4"/>
                      </a:solidFill>
                      <a:latin typeface="+mn-lt"/>
                      <a:ea typeface="+mn-ea"/>
                      <a:cs typeface="+mn-cs"/>
                    </a:defRPr>
                  </a:pPr>
                  <a:endParaRPr lang="tr-TR"/>
                </a:p>
              </c:txPr>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7-6D59-4C08-BD50-1EE35CD44036}"/>
                </c:ext>
              </c:extLst>
            </c:dLbl>
            <c:dLbl>
              <c:idx val="4"/>
              <c:layout>
                <c:manualLayout>
                  <c:x val="4.5578633310922746E-2"/>
                  <c:y val="2.0263424518743668E-2"/>
                </c:manualLayout>
              </c:layout>
              <c:spPr>
                <a:noFill/>
                <a:ln>
                  <a:noFill/>
                </a:ln>
                <a:effectLst/>
              </c:spPr>
              <c:txPr>
                <a:bodyPr rot="0" spcFirstLastPara="1" vertOverflow="ellipsis" vert="horz" wrap="square" anchor="ctr" anchorCtr="1"/>
                <a:lstStyle/>
                <a:p>
                  <a:pPr>
                    <a:defRPr sz="1400" b="1" i="0" u="none" strike="noStrike" kern="1200" spc="0" baseline="0">
                      <a:solidFill>
                        <a:schemeClr val="accent5"/>
                      </a:solidFill>
                      <a:latin typeface="+mn-lt"/>
                      <a:ea typeface="+mn-ea"/>
                      <a:cs typeface="+mn-cs"/>
                    </a:defRPr>
                  </a:pPr>
                  <a:endParaRPr lang="tr-TR"/>
                </a:p>
              </c:txPr>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9-6D59-4C08-BD50-1EE35CD44036}"/>
                </c:ext>
              </c:extLst>
            </c:dLbl>
            <c:dLbl>
              <c:idx val="5"/>
              <c:layout>
                <c:manualLayout>
                  <c:x val="6.5835803671332987E-2"/>
                  <c:y val="1.2158054711246201E-2"/>
                </c:manualLayout>
              </c:layout>
              <c:spPr>
                <a:noFill/>
                <a:ln>
                  <a:noFill/>
                </a:ln>
                <a:effectLst/>
              </c:spPr>
              <c:txPr>
                <a:bodyPr rot="0" spcFirstLastPara="1" vertOverflow="ellipsis" vert="horz" wrap="square" anchor="ctr" anchorCtr="1"/>
                <a:lstStyle/>
                <a:p>
                  <a:pPr>
                    <a:defRPr sz="1400" b="1" i="0" u="none" strike="noStrike" kern="1200" spc="0" baseline="0">
                      <a:solidFill>
                        <a:schemeClr val="accent6"/>
                      </a:solidFill>
                      <a:latin typeface="+mn-lt"/>
                      <a:ea typeface="+mn-ea"/>
                      <a:cs typeface="+mn-cs"/>
                    </a:defRPr>
                  </a:pPr>
                  <a:endParaRPr lang="tr-TR"/>
                </a:p>
              </c:txPr>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B-6D59-4C08-BD50-1EE35CD44036}"/>
                </c:ext>
              </c:extLst>
            </c:dLbl>
            <c:dLbl>
              <c:idx val="6"/>
              <c:layout>
                <c:manualLayout>
                  <c:x val="7.596438885153807E-2"/>
                  <c:y val="2.0263424518743668E-2"/>
                </c:manualLayout>
              </c:layout>
              <c:numFmt formatCode="0.00%" sourceLinked="0"/>
              <c:spPr>
                <a:noFill/>
                <a:ln>
                  <a:noFill/>
                </a:ln>
                <a:effectLst/>
              </c:spPr>
              <c:txPr>
                <a:bodyPr rot="0" spcFirstLastPara="1" vertOverflow="ellipsis" vert="horz" wrap="square" anchor="ctr" anchorCtr="1"/>
                <a:lstStyle/>
                <a:p>
                  <a:pPr>
                    <a:defRPr sz="1400" b="1" i="0" u="none" strike="noStrike" kern="1200" spc="0" baseline="0">
                      <a:solidFill>
                        <a:schemeClr val="accent1">
                          <a:lumMod val="60000"/>
                        </a:schemeClr>
                      </a:solidFill>
                      <a:latin typeface="+mn-lt"/>
                      <a:ea typeface="+mn-ea"/>
                      <a:cs typeface="+mn-cs"/>
                    </a:defRPr>
                  </a:pPr>
                  <a:endParaRPr lang="tr-TR"/>
                </a:p>
              </c:txPr>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D-6D59-4C08-BD50-1EE35CD44036}"/>
                </c:ext>
              </c:extLst>
            </c:dLbl>
            <c:dLbl>
              <c:idx val="7"/>
              <c:layout>
                <c:manualLayout>
                  <c:x val="-0.15192877770307614"/>
                  <c:y val="-4.0526849037487338E-3"/>
                </c:manualLayout>
              </c:layout>
              <c:spPr>
                <a:noFill/>
                <a:ln>
                  <a:noFill/>
                </a:ln>
                <a:effectLst/>
              </c:spPr>
              <c:txPr>
                <a:bodyPr rot="0" spcFirstLastPara="1" vertOverflow="ellipsis" vert="horz" wrap="square" anchor="ctr" anchorCtr="1"/>
                <a:lstStyle/>
                <a:p>
                  <a:pPr>
                    <a:defRPr sz="1400" b="1" i="0" u="none" strike="noStrike" kern="1200" spc="0" baseline="0">
                      <a:solidFill>
                        <a:schemeClr val="accent2">
                          <a:lumMod val="60000"/>
                        </a:schemeClr>
                      </a:solidFill>
                      <a:latin typeface="+mn-lt"/>
                      <a:ea typeface="+mn-ea"/>
                      <a:cs typeface="+mn-cs"/>
                    </a:defRPr>
                  </a:pPr>
                  <a:endParaRPr lang="tr-TR"/>
                </a:p>
              </c:txPr>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F-6D59-4C08-BD50-1EE35CD44036}"/>
                </c:ext>
              </c:extLst>
            </c:dLbl>
            <c:dLbl>
              <c:idx val="8"/>
              <c:layout>
                <c:manualLayout>
                  <c:x val="-5.8239364786179207E-2"/>
                  <c:y val="-6.4842958459979741E-2"/>
                </c:manualLayout>
              </c:layout>
              <c:spPr>
                <a:noFill/>
                <a:ln>
                  <a:noFill/>
                </a:ln>
                <a:effectLst/>
              </c:spPr>
              <c:txPr>
                <a:bodyPr rot="0" spcFirstLastPara="1" vertOverflow="ellipsis" vert="horz" wrap="square" anchor="ctr" anchorCtr="1"/>
                <a:lstStyle/>
                <a:p>
                  <a:pPr>
                    <a:defRPr sz="1400" b="1" i="0" u="none" strike="noStrike" kern="1200" spc="0" baseline="0">
                      <a:solidFill>
                        <a:schemeClr val="accent3">
                          <a:lumMod val="60000"/>
                        </a:schemeClr>
                      </a:solidFill>
                      <a:latin typeface="+mn-lt"/>
                      <a:ea typeface="+mn-ea"/>
                      <a:cs typeface="+mn-cs"/>
                    </a:defRPr>
                  </a:pPr>
                  <a:endParaRPr lang="tr-TR"/>
                </a:p>
              </c:txPr>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11-6D59-4C08-BD50-1EE35CD44036}"/>
                </c:ext>
              </c:extLst>
            </c:dLbl>
            <c:dLbl>
              <c:idx val="9"/>
              <c:layout>
                <c:manualLayout>
                  <c:x val="-3.7982194425769035E-2"/>
                  <c:y val="8.105369807497393E-3"/>
                </c:manualLayout>
              </c:layout>
              <c:spPr>
                <a:noFill/>
                <a:ln>
                  <a:noFill/>
                </a:ln>
                <a:effectLst/>
              </c:spPr>
              <c:txPr>
                <a:bodyPr rot="0" spcFirstLastPara="1" vertOverflow="ellipsis" vert="horz" wrap="square" anchor="ctr" anchorCtr="1"/>
                <a:lstStyle/>
                <a:p>
                  <a:pPr>
                    <a:defRPr sz="1400" b="1" i="0" u="none" strike="noStrike" kern="1200" spc="0" baseline="0">
                      <a:solidFill>
                        <a:schemeClr val="accent4">
                          <a:lumMod val="60000"/>
                        </a:schemeClr>
                      </a:solidFill>
                      <a:latin typeface="+mn-lt"/>
                      <a:ea typeface="+mn-ea"/>
                      <a:cs typeface="+mn-cs"/>
                    </a:defRPr>
                  </a:pPr>
                  <a:endParaRPr lang="tr-TR"/>
                </a:p>
              </c:txPr>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13-6D59-4C08-BD50-1EE35CD44036}"/>
                </c:ext>
              </c:extLst>
            </c:dLbl>
            <c:dLbl>
              <c:idx val="10"/>
              <c:layout>
                <c:manualLayout>
                  <c:x val="-7.596438885153807E-2"/>
                  <c:y val="0"/>
                </c:manualLayout>
              </c:layout>
              <c:spPr>
                <a:noFill/>
                <a:ln>
                  <a:noFill/>
                </a:ln>
                <a:effectLst/>
              </c:spPr>
              <c:txPr>
                <a:bodyPr rot="0" spcFirstLastPara="1" vertOverflow="ellipsis" vert="horz" wrap="square" anchor="ctr" anchorCtr="1"/>
                <a:lstStyle/>
                <a:p>
                  <a:pPr>
                    <a:defRPr sz="1400" b="1" i="0" u="none" strike="noStrike" kern="1200" spc="0" baseline="0">
                      <a:solidFill>
                        <a:schemeClr val="accent5">
                          <a:lumMod val="60000"/>
                        </a:schemeClr>
                      </a:solidFill>
                      <a:latin typeface="+mn-lt"/>
                      <a:ea typeface="+mn-ea"/>
                      <a:cs typeface="+mn-cs"/>
                    </a:defRPr>
                  </a:pPr>
                  <a:endParaRPr lang="tr-TR"/>
                </a:p>
              </c:txPr>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15-6D59-4C08-BD50-1EE35CD44036}"/>
                </c:ext>
              </c:extLst>
            </c:dLbl>
            <c:dLbl>
              <c:idx val="11"/>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17-6D59-4C08-BD50-1EE35CD44036}"/>
                </c:ext>
              </c:extLst>
            </c:dLbl>
            <c:dLbl>
              <c:idx val="12"/>
              <c:layout>
                <c:manualLayout>
                  <c:x val="-4.5780636111019651E-2"/>
                  <c:y val="-1.3126103615064614E-2"/>
                </c:manualLayout>
              </c:layout>
              <c:spPr>
                <a:noFill/>
                <a:ln>
                  <a:noFill/>
                </a:ln>
                <a:effectLst/>
              </c:spPr>
              <c:txPr>
                <a:bodyPr rot="0" spcFirstLastPara="1" vertOverflow="ellipsis" vert="horz" wrap="square" anchor="ctr" anchorCtr="1"/>
                <a:lstStyle/>
                <a:p>
                  <a:pPr>
                    <a:defRPr sz="1400" b="1" i="0" u="none" strike="noStrike" kern="1200" spc="0" baseline="0">
                      <a:solidFill>
                        <a:schemeClr val="accent1">
                          <a:lumMod val="80000"/>
                          <a:lumOff val="20000"/>
                        </a:schemeClr>
                      </a:solidFill>
                      <a:latin typeface="+mn-lt"/>
                      <a:ea typeface="+mn-ea"/>
                      <a:cs typeface="+mn-cs"/>
                    </a:defRPr>
                  </a:pPr>
                  <a:endParaRPr lang="tr-TR"/>
                </a:p>
              </c:txPr>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19-6D59-4C08-BD50-1EE35CD44036}"/>
                </c:ext>
              </c:extLst>
            </c:dLbl>
            <c:dLbl>
              <c:idx val="13"/>
              <c:layout>
                <c:manualLayout>
                  <c:x val="0"/>
                  <c:y val="-4.8824901346945912E-3"/>
                </c:manualLayout>
              </c:layout>
              <c:spPr>
                <a:noFill/>
                <a:ln>
                  <a:noFill/>
                </a:ln>
                <a:effectLst/>
              </c:spPr>
              <c:txPr>
                <a:bodyPr rot="0" spcFirstLastPara="1" vertOverflow="ellipsis" vert="horz" wrap="square" anchor="ctr" anchorCtr="1"/>
                <a:lstStyle/>
                <a:p>
                  <a:pPr>
                    <a:defRPr sz="1400" b="1" i="0" u="none" strike="noStrike" kern="1200" spc="0" baseline="0">
                      <a:solidFill>
                        <a:schemeClr val="accent2">
                          <a:lumMod val="80000"/>
                          <a:lumOff val="20000"/>
                        </a:schemeClr>
                      </a:solidFill>
                      <a:latin typeface="+mn-lt"/>
                      <a:ea typeface="+mn-ea"/>
                      <a:cs typeface="+mn-cs"/>
                    </a:defRPr>
                  </a:pPr>
                  <a:endParaRPr lang="tr-TR"/>
                </a:p>
              </c:txPr>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1B-6D59-4C08-BD50-1EE35CD44036}"/>
                </c:ext>
              </c:extLst>
            </c:dLbl>
            <c:spPr>
              <a:noFill/>
              <a:ln>
                <a:noFill/>
              </a:ln>
              <a:effectLst/>
            </c:sp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Rapor222!$B$5:$B$18</c:f>
              <c:strCache>
                <c:ptCount val="14"/>
                <c:pt idx="0">
                  <c:v>AKARSU</c:v>
                </c:pt>
                <c:pt idx="1">
                  <c:v>ASFALTİT KÖMÜR</c:v>
                </c:pt>
                <c:pt idx="2">
                  <c:v>ATIK ISI</c:v>
                </c:pt>
                <c:pt idx="3">
                  <c:v>BARAJLI</c:v>
                </c:pt>
                <c:pt idx="4">
                  <c:v>BİYOKÜTLE</c:v>
                </c:pt>
                <c:pt idx="5">
                  <c:v>DOĞAL GAZ</c:v>
                </c:pt>
                <c:pt idx="6">
                  <c:v>FUEL OİL</c:v>
                </c:pt>
                <c:pt idx="7">
                  <c:v>GÜNEŞ</c:v>
                </c:pt>
                <c:pt idx="8">
                  <c:v>İTHAL KÖMÜR</c:v>
                </c:pt>
                <c:pt idx="9">
                  <c:v>JEOTERMAL</c:v>
                </c:pt>
                <c:pt idx="10">
                  <c:v>LİNYİT</c:v>
                </c:pt>
                <c:pt idx="11">
                  <c:v>MOTORİN</c:v>
                </c:pt>
                <c:pt idx="12">
                  <c:v>RÜZGAR</c:v>
                </c:pt>
                <c:pt idx="13">
                  <c:v>TAŞ KÖMÜR</c:v>
                </c:pt>
              </c:strCache>
            </c:strRef>
          </c:cat>
          <c:val>
            <c:numRef>
              <c:f>Rapor222!$D$5:$D$18</c:f>
              <c:numCache>
                <c:formatCode>#,##0.00</c:formatCode>
                <c:ptCount val="14"/>
                <c:pt idx="0">
                  <c:v>7.5846256539966657</c:v>
                </c:pt>
                <c:pt idx="1">
                  <c:v>0.76810509611801359</c:v>
                </c:pt>
                <c:pt idx="2">
                  <c:v>0.2199138545936819</c:v>
                </c:pt>
                <c:pt idx="3">
                  <c:v>21.791675189666503</c:v>
                </c:pt>
                <c:pt idx="4">
                  <c:v>1.1418081934957827</c:v>
                </c:pt>
                <c:pt idx="5">
                  <c:v>18.405902994985819</c:v>
                </c:pt>
                <c:pt idx="6">
                  <c:v>0.24243353545838456</c:v>
                </c:pt>
                <c:pt idx="7">
                  <c:v>3.0837932287875449</c:v>
                </c:pt>
                <c:pt idx="8">
                  <c:v>19.957400595768295</c:v>
                </c:pt>
                <c:pt idx="9">
                  <c:v>2.9494740977790261</c:v>
                </c:pt>
                <c:pt idx="10">
                  <c:v>15.500663799635312</c:v>
                </c:pt>
                <c:pt idx="11">
                  <c:v>3.5597701434151018E-4</c:v>
                </c:pt>
                <c:pt idx="12">
                  <c:v>7.1929912838737158</c:v>
                </c:pt>
                <c:pt idx="13">
                  <c:v>1.1608564988269163</c:v>
                </c:pt>
              </c:numCache>
            </c:numRef>
          </c:val>
          <c:extLst xmlns:c16r2="http://schemas.microsoft.com/office/drawing/2015/06/chart">
            <c:ext xmlns:c16="http://schemas.microsoft.com/office/drawing/2014/chart" uri="{C3380CC4-5D6E-409C-BE32-E72D297353CC}">
              <c16:uniqueId val="{0000001C-6D59-4C08-BD50-1EE35CD44036}"/>
            </c:ext>
          </c:extLst>
        </c:ser>
        <c:dLbls>
          <c:dLblPos val="outEnd"/>
          <c:showLegendKey val="0"/>
          <c:showVal val="0"/>
          <c:showCatName val="1"/>
          <c:showSerName val="0"/>
          <c:showPercent val="0"/>
          <c:showBubbleSize val="0"/>
          <c:showLeaderLines val="1"/>
        </c:dLbls>
        <c:firstSliceAng val="0"/>
      </c:pie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400"/>
      </a:pPr>
      <a:endParaRPr lang="tr-T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1"/>
              </a:solidFill>
              <a:ln>
                <a:noFill/>
              </a:ln>
              <a:effectLst>
                <a:outerShdw blurRad="635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01-C673-4666-9ED2-D19ED245DA82}"/>
              </c:ext>
            </c:extLst>
          </c:dPt>
          <c:dPt>
            <c:idx val="1"/>
            <c:bubble3D val="0"/>
            <c:spPr>
              <a:solidFill>
                <a:schemeClr val="accent2"/>
              </a:solidFill>
              <a:ln>
                <a:noFill/>
              </a:ln>
              <a:effectLst>
                <a:outerShdw blurRad="635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03-C673-4666-9ED2-D19ED245DA82}"/>
              </c:ext>
            </c:extLst>
          </c:dPt>
          <c:dPt>
            <c:idx val="2"/>
            <c:bubble3D val="0"/>
            <c:spPr>
              <a:solidFill>
                <a:schemeClr val="accent3"/>
              </a:solidFill>
              <a:ln>
                <a:noFill/>
              </a:ln>
              <a:effectLst>
                <a:outerShdw blurRad="635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05-C673-4666-9ED2-D19ED245DA82}"/>
              </c:ext>
            </c:extLst>
          </c:dPt>
          <c:dPt>
            <c:idx val="3"/>
            <c:bubble3D val="0"/>
            <c:spPr>
              <a:solidFill>
                <a:schemeClr val="accent4"/>
              </a:solidFill>
              <a:ln>
                <a:noFill/>
              </a:ln>
              <a:effectLst>
                <a:outerShdw blurRad="635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07-C673-4666-9ED2-D19ED245DA82}"/>
              </c:ext>
            </c:extLst>
          </c:dPt>
          <c:dPt>
            <c:idx val="4"/>
            <c:bubble3D val="0"/>
            <c:spPr>
              <a:solidFill>
                <a:schemeClr val="accent5"/>
              </a:solidFill>
              <a:ln>
                <a:noFill/>
              </a:ln>
              <a:effectLst>
                <a:outerShdw blurRad="635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09-C673-4666-9ED2-D19ED245DA82}"/>
              </c:ext>
            </c:extLst>
          </c:dPt>
          <c:dPt>
            <c:idx val="5"/>
            <c:bubble3D val="0"/>
            <c:spPr>
              <a:solidFill>
                <a:schemeClr val="accent6"/>
              </a:solidFill>
              <a:ln>
                <a:noFill/>
              </a:ln>
              <a:effectLst>
                <a:outerShdw blurRad="635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0B-C673-4666-9ED2-D19ED245DA82}"/>
              </c:ext>
            </c:extLst>
          </c:dPt>
          <c:dPt>
            <c:idx val="6"/>
            <c:bubble3D val="0"/>
            <c:spPr>
              <a:solidFill>
                <a:schemeClr val="accent1">
                  <a:lumMod val="60000"/>
                </a:schemeClr>
              </a:solidFill>
              <a:ln>
                <a:noFill/>
              </a:ln>
              <a:effectLst>
                <a:outerShdw blurRad="635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0D-C673-4666-9ED2-D19ED245DA82}"/>
              </c:ext>
            </c:extLst>
          </c:dPt>
          <c:dPt>
            <c:idx val="7"/>
            <c:bubble3D val="0"/>
            <c:spPr>
              <a:solidFill>
                <a:schemeClr val="accent2">
                  <a:lumMod val="60000"/>
                </a:schemeClr>
              </a:solidFill>
              <a:ln>
                <a:noFill/>
              </a:ln>
              <a:effectLst>
                <a:outerShdw blurRad="635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0F-C673-4666-9ED2-D19ED245DA82}"/>
              </c:ext>
            </c:extLst>
          </c:dPt>
          <c:dPt>
            <c:idx val="8"/>
            <c:bubble3D val="0"/>
            <c:spPr>
              <a:solidFill>
                <a:schemeClr val="accent3">
                  <a:lumMod val="60000"/>
                </a:schemeClr>
              </a:solidFill>
              <a:ln>
                <a:noFill/>
              </a:ln>
              <a:effectLst>
                <a:outerShdw blurRad="635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11-C673-4666-9ED2-D19ED245DA82}"/>
              </c:ext>
            </c:extLst>
          </c:dPt>
          <c:dPt>
            <c:idx val="9"/>
            <c:bubble3D val="0"/>
            <c:spPr>
              <a:solidFill>
                <a:schemeClr val="accent4">
                  <a:lumMod val="60000"/>
                </a:schemeClr>
              </a:solidFill>
              <a:ln>
                <a:noFill/>
              </a:ln>
              <a:effectLst>
                <a:outerShdw blurRad="635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13-C673-4666-9ED2-D19ED245DA82}"/>
              </c:ext>
            </c:extLst>
          </c:dPt>
          <c:dPt>
            <c:idx val="10"/>
            <c:bubble3D val="0"/>
            <c:spPr>
              <a:solidFill>
                <a:schemeClr val="accent5">
                  <a:lumMod val="60000"/>
                </a:schemeClr>
              </a:solidFill>
              <a:ln>
                <a:noFill/>
              </a:ln>
              <a:effectLst>
                <a:outerShdw blurRad="635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15-C673-4666-9ED2-D19ED245DA82}"/>
              </c:ext>
            </c:extLst>
          </c:dPt>
          <c:dPt>
            <c:idx val="11"/>
            <c:bubble3D val="0"/>
            <c:spPr>
              <a:solidFill>
                <a:schemeClr val="accent6">
                  <a:lumMod val="60000"/>
                </a:schemeClr>
              </a:solidFill>
              <a:ln>
                <a:noFill/>
              </a:ln>
              <a:effectLst>
                <a:outerShdw blurRad="635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17-C673-4666-9ED2-D19ED245DA82}"/>
              </c:ext>
            </c:extLst>
          </c:dPt>
          <c:dPt>
            <c:idx val="12"/>
            <c:bubble3D val="0"/>
            <c:spPr>
              <a:solidFill>
                <a:schemeClr val="accent1">
                  <a:lumMod val="80000"/>
                  <a:lumOff val="20000"/>
                </a:schemeClr>
              </a:solidFill>
              <a:ln>
                <a:noFill/>
              </a:ln>
              <a:effectLst>
                <a:outerShdw blurRad="635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19-C673-4666-9ED2-D19ED245DA82}"/>
              </c:ext>
            </c:extLst>
          </c:dPt>
          <c:dLbls>
            <c:dLbl>
              <c:idx val="0"/>
              <c:layout>
                <c:manualLayout>
                  <c:x val="0.10833333333333341"/>
                  <c:y val="9.1533180778032037E-3"/>
                </c:manualLayout>
              </c:layout>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C673-4666-9ED2-D19ED245DA82}"/>
                </c:ext>
              </c:extLst>
            </c:dLbl>
            <c:dLbl>
              <c:idx val="1"/>
              <c:layout>
                <c:manualLayout>
                  <c:x val="0.12916666666666651"/>
                  <c:y val="8.8482194874382122E-2"/>
                </c:manualLayout>
              </c:layout>
              <c:numFmt formatCode="0.0%" sourceLinked="0"/>
              <c:spPr>
                <a:noFill/>
                <a:ln>
                  <a:noFill/>
                </a:ln>
                <a:effectLst/>
              </c:spPr>
              <c:txPr>
                <a:bodyPr rot="0" spcFirstLastPara="1" vertOverflow="ellipsis" vert="horz" wrap="square" lIns="38100" tIns="19050" rIns="38100" bIns="19050" anchor="ctr" anchorCtr="1">
                  <a:spAutoFit/>
                </a:bodyPr>
                <a:lstStyle/>
                <a:p>
                  <a:pPr>
                    <a:defRPr sz="1400" b="1" i="0" u="none" strike="noStrike" kern="1200" spc="0" baseline="0">
                      <a:solidFill>
                        <a:schemeClr val="accent2"/>
                      </a:solidFill>
                      <a:latin typeface="+mn-lt"/>
                      <a:ea typeface="+mn-ea"/>
                      <a:cs typeface="+mn-cs"/>
                    </a:defRPr>
                  </a:pPr>
                  <a:endParaRPr lang="tr-TR"/>
                </a:p>
              </c:txPr>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15:layout>
                    <c:manualLayout>
                      <c:w val="0.19520833333333334"/>
                      <c:h val="0.17394230769230767"/>
                    </c:manualLayout>
                  </c15:layout>
                </c:ext>
                <c:ext xmlns:c16="http://schemas.microsoft.com/office/drawing/2014/chart" uri="{C3380CC4-5D6E-409C-BE32-E72D297353CC}">
                  <c16:uniqueId val="{00000003-C673-4666-9ED2-D19ED245DA82}"/>
                </c:ext>
              </c:extLst>
            </c:dLbl>
            <c:dLbl>
              <c:idx val="2"/>
              <c:layout>
                <c:manualLayout>
                  <c:x val="0.16666666666666652"/>
                  <c:y val="0.23225067118326456"/>
                </c:manualLayout>
              </c:layout>
              <c:numFmt formatCode="0.0%" sourceLinked="0"/>
              <c:spPr>
                <a:noFill/>
                <a:ln>
                  <a:noFill/>
                </a:ln>
                <a:effectLst/>
              </c:spPr>
              <c:txPr>
                <a:bodyPr rot="0" spcFirstLastPara="1" vertOverflow="ellipsis" vert="horz" wrap="square" lIns="38100" tIns="19050" rIns="38100" bIns="19050" anchor="ctr" anchorCtr="1">
                  <a:spAutoFit/>
                </a:bodyPr>
                <a:lstStyle/>
                <a:p>
                  <a:pPr>
                    <a:defRPr sz="1400" b="1" i="0" u="none" strike="noStrike" kern="1200" spc="0" baseline="0">
                      <a:solidFill>
                        <a:schemeClr val="accent3"/>
                      </a:solidFill>
                      <a:latin typeface="+mn-lt"/>
                      <a:ea typeface="+mn-ea"/>
                      <a:cs typeface="+mn-cs"/>
                    </a:defRPr>
                  </a:pPr>
                  <a:endParaRPr lang="tr-TR"/>
                </a:p>
              </c:txPr>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C673-4666-9ED2-D19ED245DA82}"/>
                </c:ext>
              </c:extLst>
            </c:dLbl>
            <c:dLbl>
              <c:idx val="3"/>
              <c:layout>
                <c:manualLayout>
                  <c:x val="3.333333333333318E-2"/>
                  <c:y val="0.1586575133485888"/>
                </c:manualLayout>
              </c:layout>
              <c:spPr>
                <a:noFill/>
                <a:ln>
                  <a:noFill/>
                </a:ln>
                <a:effectLst/>
              </c:spPr>
              <c:txPr>
                <a:bodyPr rot="0" spcFirstLastPara="1" vertOverflow="ellipsis" vert="horz" wrap="square" lIns="38100" tIns="19050" rIns="38100" bIns="19050" anchor="ctr" anchorCtr="1">
                  <a:spAutoFit/>
                </a:bodyPr>
                <a:lstStyle/>
                <a:p>
                  <a:pPr>
                    <a:defRPr sz="1400" b="1" i="0" u="none" strike="noStrike" kern="1200" spc="0" baseline="0">
                      <a:solidFill>
                        <a:schemeClr val="accent4"/>
                      </a:solidFill>
                      <a:latin typeface="+mn-lt"/>
                      <a:ea typeface="+mn-ea"/>
                      <a:cs typeface="+mn-cs"/>
                    </a:defRPr>
                  </a:pPr>
                  <a:endParaRPr lang="tr-TR"/>
                </a:p>
              </c:txPr>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7-C673-4666-9ED2-D19ED245DA82}"/>
                </c:ext>
              </c:extLst>
            </c:dLbl>
            <c:dLbl>
              <c:idx val="4"/>
              <c:layout>
                <c:manualLayout>
                  <c:x val="4.3749999999999845E-2"/>
                  <c:y val="6.41025641025641E-3"/>
                </c:manualLayout>
              </c:layout>
              <c:numFmt formatCode="0.0%" sourceLinked="0"/>
              <c:spPr>
                <a:noFill/>
                <a:ln>
                  <a:noFill/>
                </a:ln>
                <a:effectLst/>
              </c:spPr>
              <c:txPr>
                <a:bodyPr rot="0" spcFirstLastPara="1" vertOverflow="ellipsis" vert="horz" wrap="square" lIns="38100" tIns="19050" rIns="38100" bIns="19050" anchor="ctr" anchorCtr="1">
                  <a:spAutoFit/>
                </a:bodyPr>
                <a:lstStyle/>
                <a:p>
                  <a:pPr>
                    <a:defRPr sz="1400" b="1" i="0" u="none" strike="noStrike" kern="1200" spc="0" baseline="0">
                      <a:solidFill>
                        <a:schemeClr val="accent5"/>
                      </a:solidFill>
                      <a:latin typeface="+mn-lt"/>
                      <a:ea typeface="+mn-ea"/>
                      <a:cs typeface="+mn-cs"/>
                    </a:defRPr>
                  </a:pPr>
                  <a:endParaRPr lang="tr-TR"/>
                </a:p>
              </c:txPr>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9-C673-4666-9ED2-D19ED245DA82}"/>
                </c:ext>
              </c:extLst>
            </c:dLbl>
            <c:dLbl>
              <c:idx val="5"/>
              <c:layout>
                <c:manualLayout>
                  <c:x val="9.375E-2"/>
                  <c:y val="0"/>
                </c:manualLayout>
              </c:layout>
              <c:spPr>
                <a:noFill/>
                <a:ln>
                  <a:noFill/>
                </a:ln>
                <a:effectLst/>
              </c:spPr>
              <c:txPr>
                <a:bodyPr rot="0" spcFirstLastPara="1" vertOverflow="ellipsis" vert="horz" wrap="square" lIns="38100" tIns="19050" rIns="38100" bIns="19050" anchor="ctr" anchorCtr="1">
                  <a:spAutoFit/>
                </a:bodyPr>
                <a:lstStyle/>
                <a:p>
                  <a:pPr>
                    <a:defRPr sz="1400" b="1" i="0" u="none" strike="noStrike" kern="1200" spc="0" baseline="0">
                      <a:solidFill>
                        <a:schemeClr val="accent6"/>
                      </a:solidFill>
                      <a:latin typeface="+mn-lt"/>
                      <a:ea typeface="+mn-ea"/>
                      <a:cs typeface="+mn-cs"/>
                    </a:defRPr>
                  </a:pPr>
                  <a:endParaRPr lang="tr-TR"/>
                </a:p>
              </c:txPr>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B-C673-4666-9ED2-D19ED245DA82}"/>
                </c:ext>
              </c:extLst>
            </c:dLbl>
            <c:dLbl>
              <c:idx val="6"/>
              <c:layout>
                <c:manualLayout>
                  <c:x val="1.8749999999999999E-2"/>
                  <c:y val="2.884615384615373E-2"/>
                </c:manualLayout>
              </c:layout>
              <c:numFmt formatCode="0.0%" sourceLinked="0"/>
              <c:spPr>
                <a:noFill/>
                <a:ln>
                  <a:noFill/>
                </a:ln>
                <a:effectLst/>
              </c:spPr>
              <c:txPr>
                <a:bodyPr rot="0" spcFirstLastPara="1" vertOverflow="ellipsis" vert="horz" wrap="square" lIns="38100" tIns="19050" rIns="38100" bIns="19050" anchor="ctr" anchorCtr="1">
                  <a:spAutoFit/>
                </a:bodyPr>
                <a:lstStyle/>
                <a:p>
                  <a:pPr>
                    <a:defRPr sz="1400" b="1" i="0" u="none" strike="noStrike" kern="1200" spc="0" baseline="0">
                      <a:solidFill>
                        <a:schemeClr val="accent1">
                          <a:lumMod val="60000"/>
                        </a:schemeClr>
                      </a:solidFill>
                      <a:latin typeface="+mn-lt"/>
                      <a:ea typeface="+mn-ea"/>
                      <a:cs typeface="+mn-cs"/>
                    </a:defRPr>
                  </a:pPr>
                  <a:endParaRPr lang="tr-TR"/>
                </a:p>
              </c:txPr>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D-C673-4666-9ED2-D19ED245DA82}"/>
                </c:ext>
              </c:extLst>
            </c:dLbl>
            <c:dLbl>
              <c:idx val="7"/>
              <c:layout>
                <c:manualLayout>
                  <c:x val="-5.6250000000000022E-2"/>
                  <c:y val="-2.5641025641025758E-2"/>
                </c:manualLayout>
              </c:layout>
              <c:spPr>
                <a:noFill/>
                <a:ln>
                  <a:noFill/>
                </a:ln>
                <a:effectLst/>
              </c:spPr>
              <c:txPr>
                <a:bodyPr rot="0" spcFirstLastPara="1" vertOverflow="ellipsis" vert="horz" wrap="square" lIns="38100" tIns="19050" rIns="38100" bIns="19050" anchor="ctr" anchorCtr="1">
                  <a:spAutoFit/>
                </a:bodyPr>
                <a:lstStyle/>
                <a:p>
                  <a:pPr>
                    <a:defRPr sz="1400" b="1" i="0" u="none" strike="noStrike" kern="1200" spc="0" baseline="0">
                      <a:solidFill>
                        <a:schemeClr val="accent2">
                          <a:lumMod val="60000"/>
                        </a:schemeClr>
                      </a:solidFill>
                      <a:latin typeface="+mn-lt"/>
                      <a:ea typeface="+mn-ea"/>
                      <a:cs typeface="+mn-cs"/>
                    </a:defRPr>
                  </a:pPr>
                  <a:endParaRPr lang="tr-TR"/>
                </a:p>
              </c:txPr>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F-C673-4666-9ED2-D19ED245DA82}"/>
                </c:ext>
              </c:extLst>
            </c:dLbl>
            <c:dLbl>
              <c:idx val="8"/>
              <c:spPr>
                <a:noFill/>
                <a:ln>
                  <a:noFill/>
                </a:ln>
                <a:effectLst/>
              </c:spPr>
              <c:txPr>
                <a:bodyPr rot="0" spcFirstLastPara="1" vertOverflow="ellipsis" vert="horz" wrap="square" lIns="38100" tIns="19050" rIns="38100" bIns="19050" anchor="ctr" anchorCtr="1">
                  <a:spAutoFit/>
                </a:bodyPr>
                <a:lstStyle/>
                <a:p>
                  <a:pPr>
                    <a:defRPr sz="1400" b="1" i="0" u="none" strike="noStrike" kern="1200" spc="0" baseline="0">
                      <a:solidFill>
                        <a:schemeClr val="accent3">
                          <a:lumMod val="60000"/>
                        </a:schemeClr>
                      </a:solidFill>
                      <a:latin typeface="+mn-lt"/>
                      <a:ea typeface="+mn-ea"/>
                      <a:cs typeface="+mn-cs"/>
                    </a:defRPr>
                  </a:pPr>
                  <a:endParaRPr lang="tr-TR"/>
                </a:p>
              </c:txPr>
              <c:dLblPos val="outEnd"/>
              <c:showLegendKey val="0"/>
              <c:showVal val="0"/>
              <c:showCatName val="1"/>
              <c:showSerName val="0"/>
              <c:showPercent val="1"/>
              <c:showBubbleSize val="0"/>
            </c:dLbl>
            <c:dLbl>
              <c:idx val="9"/>
              <c:spPr>
                <a:noFill/>
                <a:ln>
                  <a:noFill/>
                </a:ln>
                <a:effectLst/>
              </c:spPr>
              <c:txPr>
                <a:bodyPr rot="0" spcFirstLastPara="1" vertOverflow="ellipsis" vert="horz" wrap="square" lIns="38100" tIns="19050" rIns="38100" bIns="19050" anchor="ctr" anchorCtr="1">
                  <a:spAutoFit/>
                </a:bodyPr>
                <a:lstStyle/>
                <a:p>
                  <a:pPr>
                    <a:defRPr sz="1400" b="1" i="0" u="none" strike="noStrike" kern="1200" spc="0" baseline="0">
                      <a:solidFill>
                        <a:schemeClr val="accent4">
                          <a:lumMod val="60000"/>
                        </a:schemeClr>
                      </a:solidFill>
                      <a:latin typeface="+mn-lt"/>
                      <a:ea typeface="+mn-ea"/>
                      <a:cs typeface="+mn-cs"/>
                    </a:defRPr>
                  </a:pPr>
                  <a:endParaRPr lang="tr-TR"/>
                </a:p>
              </c:txPr>
              <c:dLblPos val="outEnd"/>
              <c:showLegendKey val="0"/>
              <c:showVal val="0"/>
              <c:showCatName val="1"/>
              <c:showSerName val="0"/>
              <c:showPercent val="1"/>
              <c:showBubbleSize val="0"/>
            </c:dLbl>
            <c:dLbl>
              <c:idx val="10"/>
              <c:spPr>
                <a:noFill/>
                <a:ln>
                  <a:noFill/>
                </a:ln>
                <a:effectLst/>
              </c:spPr>
              <c:txPr>
                <a:bodyPr rot="0" spcFirstLastPara="1" vertOverflow="ellipsis" vert="horz" wrap="square" lIns="38100" tIns="19050" rIns="38100" bIns="19050" anchor="ctr" anchorCtr="1">
                  <a:spAutoFit/>
                </a:bodyPr>
                <a:lstStyle/>
                <a:p>
                  <a:pPr>
                    <a:defRPr sz="1400" b="1" i="0" u="none" strike="noStrike" kern="1200" spc="0" baseline="0">
                      <a:solidFill>
                        <a:schemeClr val="accent5">
                          <a:lumMod val="60000"/>
                        </a:schemeClr>
                      </a:solidFill>
                      <a:latin typeface="+mn-lt"/>
                      <a:ea typeface="+mn-ea"/>
                      <a:cs typeface="+mn-cs"/>
                    </a:defRPr>
                  </a:pPr>
                  <a:endParaRPr lang="tr-TR"/>
                </a:p>
              </c:txPr>
              <c:dLblPos val="outEnd"/>
              <c:showLegendKey val="0"/>
              <c:showVal val="0"/>
              <c:showCatName val="1"/>
              <c:showSerName val="0"/>
              <c:showPercent val="1"/>
              <c:showBubbleSize val="0"/>
            </c:dLbl>
            <c:dLbl>
              <c:idx val="11"/>
              <c:layout>
                <c:manualLayout>
                  <c:x val="-3.7499999999999999E-2"/>
                  <c:y val="-9.6153846153846298E-3"/>
                </c:manualLayout>
              </c:layout>
              <c:spPr>
                <a:noFill/>
                <a:ln>
                  <a:noFill/>
                </a:ln>
                <a:effectLst/>
              </c:spPr>
              <c:txPr>
                <a:bodyPr rot="0" spcFirstLastPara="1" vertOverflow="ellipsis" vert="horz" wrap="square" lIns="38100" tIns="19050" rIns="38100" bIns="19050" anchor="ctr" anchorCtr="1">
                  <a:spAutoFit/>
                </a:bodyPr>
                <a:lstStyle/>
                <a:p>
                  <a:pPr>
                    <a:defRPr sz="1400" b="1" i="0" u="none" strike="noStrike" kern="1200" spc="0" baseline="0">
                      <a:solidFill>
                        <a:schemeClr val="accent6">
                          <a:lumMod val="60000"/>
                        </a:schemeClr>
                      </a:solidFill>
                      <a:latin typeface="+mn-lt"/>
                      <a:ea typeface="+mn-ea"/>
                      <a:cs typeface="+mn-cs"/>
                    </a:defRPr>
                  </a:pPr>
                  <a:endParaRPr lang="tr-TR"/>
                </a:p>
              </c:txPr>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17-C673-4666-9ED2-D19ED245DA82}"/>
                </c:ext>
              </c:extLst>
            </c:dLbl>
            <c:dLbl>
              <c:idx val="12"/>
              <c:layout>
                <c:manualLayout>
                  <c:x val="7.7083333333333337E-2"/>
                  <c:y val="0"/>
                </c:manualLayout>
              </c:layout>
              <c:spPr>
                <a:noFill/>
                <a:ln>
                  <a:noFill/>
                </a:ln>
                <a:effectLst/>
              </c:spPr>
              <c:txPr>
                <a:bodyPr rot="0" spcFirstLastPara="1" vertOverflow="ellipsis" vert="horz" wrap="square" lIns="38100" tIns="19050" rIns="38100" bIns="19050" anchor="ctr" anchorCtr="1">
                  <a:spAutoFit/>
                </a:bodyPr>
                <a:lstStyle/>
                <a:p>
                  <a:pPr>
                    <a:defRPr sz="1400" b="1" i="0" u="none" strike="noStrike" kern="1200" spc="0" baseline="0">
                      <a:solidFill>
                        <a:schemeClr val="accent1">
                          <a:lumMod val="80000"/>
                          <a:lumOff val="20000"/>
                        </a:schemeClr>
                      </a:solidFill>
                      <a:latin typeface="+mn-lt"/>
                      <a:ea typeface="+mn-ea"/>
                      <a:cs typeface="+mn-cs"/>
                    </a:defRPr>
                  </a:pPr>
                  <a:endParaRPr lang="tr-TR"/>
                </a:p>
              </c:txPr>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19-C673-4666-9ED2-D19ED245DA82}"/>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spc="0" baseline="0">
                    <a:solidFill>
                      <a:schemeClr val="accent1"/>
                    </a:solidFill>
                    <a:latin typeface="+mn-lt"/>
                    <a:ea typeface="+mn-ea"/>
                    <a:cs typeface="+mn-cs"/>
                  </a:defRPr>
                </a:pPr>
                <a:endParaRPr lang="tr-TR"/>
              </a:p>
            </c:tx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Rapor326!$A$15:$A$27</c:f>
              <c:strCache>
                <c:ptCount val="13"/>
                <c:pt idx="0">
                  <c:v>AKARSU</c:v>
                </c:pt>
                <c:pt idx="1">
                  <c:v>ASFALTİT KÖMÜR</c:v>
                </c:pt>
                <c:pt idx="2">
                  <c:v>ATIK ISI</c:v>
                </c:pt>
                <c:pt idx="3">
                  <c:v>BARAJLI</c:v>
                </c:pt>
                <c:pt idx="4">
                  <c:v>BİYOKÜTLE</c:v>
                </c:pt>
                <c:pt idx="5">
                  <c:v>DOĞAL GAZ</c:v>
                </c:pt>
                <c:pt idx="6">
                  <c:v>FUEL OİL</c:v>
                </c:pt>
                <c:pt idx="7">
                  <c:v>GÜNEŞ</c:v>
                </c:pt>
                <c:pt idx="8">
                  <c:v>İTHAL KÖMÜR</c:v>
                </c:pt>
                <c:pt idx="9">
                  <c:v>JEOTERMAL</c:v>
                </c:pt>
                <c:pt idx="10">
                  <c:v>LİNYİT</c:v>
                </c:pt>
                <c:pt idx="11">
                  <c:v>RÜZGAR</c:v>
                </c:pt>
                <c:pt idx="12">
                  <c:v>TAŞ KÖMÜR</c:v>
                </c:pt>
              </c:strCache>
            </c:strRef>
          </c:cat>
          <c:val>
            <c:numRef>
              <c:f>Rapor326!$C$15:$C$27</c:f>
              <c:numCache>
                <c:formatCode>#,##0</c:formatCode>
                <c:ptCount val="13"/>
                <c:pt idx="0">
                  <c:v>7911</c:v>
                </c:pt>
                <c:pt idx="1">
                  <c:v>405</c:v>
                </c:pt>
                <c:pt idx="2">
                  <c:v>364</c:v>
                </c:pt>
                <c:pt idx="3">
                  <c:v>20656</c:v>
                </c:pt>
                <c:pt idx="4">
                  <c:v>821</c:v>
                </c:pt>
                <c:pt idx="5">
                  <c:v>25672</c:v>
                </c:pt>
                <c:pt idx="6">
                  <c:v>306</c:v>
                </c:pt>
                <c:pt idx="7">
                  <c:v>6166</c:v>
                </c:pt>
                <c:pt idx="8">
                  <c:v>8967</c:v>
                </c:pt>
                <c:pt idx="9">
                  <c:v>1515</c:v>
                </c:pt>
                <c:pt idx="10">
                  <c:v>10101</c:v>
                </c:pt>
                <c:pt idx="11">
                  <c:v>7760</c:v>
                </c:pt>
                <c:pt idx="12">
                  <c:v>811</c:v>
                </c:pt>
              </c:numCache>
            </c:numRef>
          </c:val>
          <c:extLst xmlns:c16r2="http://schemas.microsoft.com/office/drawing/2015/06/chart">
            <c:ext xmlns:c16="http://schemas.microsoft.com/office/drawing/2014/chart" uri="{C3380CC4-5D6E-409C-BE32-E72D297353CC}">
              <c16:uniqueId val="{0000001A-C673-4666-9ED2-D19ED245DA82}"/>
            </c:ext>
          </c:extLst>
        </c:ser>
        <c:dLbls>
          <c:dLblPos val="outEnd"/>
          <c:showLegendKey val="0"/>
          <c:showVal val="0"/>
          <c:showCatName val="1"/>
          <c:showSerName val="0"/>
          <c:showPercent val="0"/>
          <c:showBubbleSize val="0"/>
          <c:showLeaderLines val="1"/>
        </c:dLbls>
        <c:firstSliceAng val="0"/>
      </c:pie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tr-T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spPr>
            <a:solidFill>
              <a:srgbClr val="1F497D"/>
            </a:solidFill>
            <a:ln>
              <a:solidFill>
                <a:srgbClr val="4F81BD"/>
              </a:solidFill>
            </a:ln>
          </c:spPr>
          <c:invertIfNegative val="0"/>
          <c:dLbls>
            <c:spPr>
              <a:noFill/>
              <a:ln>
                <a:noFill/>
              </a:ln>
              <a:effectLst/>
            </c:spPr>
            <c:txPr>
              <a:bodyPr rot="-5400000" vert="horz"/>
              <a:lstStyle/>
              <a:p>
                <a:pPr>
                  <a:defRPr sz="900" cap="small" baseline="0">
                    <a:solidFill>
                      <a:schemeClr val="bg1"/>
                    </a:solidFill>
                  </a:defRPr>
                </a:pPr>
                <a:endParaRPr lang="tr-TR"/>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GRAFIK!$A$1:$A$12</c:f>
              <c:strCache>
                <c:ptCount val="12"/>
                <c:pt idx="0">
                  <c:v>OCAK</c:v>
                </c:pt>
                <c:pt idx="1">
                  <c:v>ŞUBAT</c:v>
                </c:pt>
                <c:pt idx="2">
                  <c:v>MART</c:v>
                </c:pt>
                <c:pt idx="3">
                  <c:v>NİSAN</c:v>
                </c:pt>
                <c:pt idx="4">
                  <c:v>MAYIS</c:v>
                </c:pt>
                <c:pt idx="5">
                  <c:v>HAZİRAN</c:v>
                </c:pt>
                <c:pt idx="6">
                  <c:v>TEMMUZ</c:v>
                </c:pt>
                <c:pt idx="7">
                  <c:v>AĞUSTOS</c:v>
                </c:pt>
                <c:pt idx="8">
                  <c:v>EYLÜL</c:v>
                </c:pt>
                <c:pt idx="9">
                  <c:v>EKİM</c:v>
                </c:pt>
                <c:pt idx="10">
                  <c:v>KASIM</c:v>
                </c:pt>
                <c:pt idx="11">
                  <c:v>ARALIK</c:v>
                </c:pt>
              </c:strCache>
            </c:strRef>
          </c:cat>
          <c:val>
            <c:numRef>
              <c:f>GRAFIK!$B$1:$B$12</c:f>
              <c:numCache>
                <c:formatCode>0.00</c:formatCode>
                <c:ptCount val="12"/>
                <c:pt idx="0">
                  <c:v>1.7866144770460968</c:v>
                </c:pt>
                <c:pt idx="1">
                  <c:v>2.5020611031394027</c:v>
                </c:pt>
                <c:pt idx="2">
                  <c:v>3.8690650609845196</c:v>
                </c:pt>
                <c:pt idx="3">
                  <c:v>4.9333565818332961</c:v>
                </c:pt>
                <c:pt idx="4">
                  <c:v>6.1357863558711294</c:v>
                </c:pt>
                <c:pt idx="5">
                  <c:v>6.568419952880765</c:v>
                </c:pt>
                <c:pt idx="6">
                  <c:v>6.5042967185594085</c:v>
                </c:pt>
                <c:pt idx="7">
                  <c:v>5.811294467850562</c:v>
                </c:pt>
                <c:pt idx="8">
                  <c:v>4.8124675302583215</c:v>
                </c:pt>
                <c:pt idx="9">
                  <c:v>3.4583552219829126</c:v>
                </c:pt>
                <c:pt idx="10">
                  <c:v>2.1408428294605235</c:v>
                </c:pt>
                <c:pt idx="11">
                  <c:v>1.5877140683180593</c:v>
                </c:pt>
              </c:numCache>
            </c:numRef>
          </c:val>
          <c:extLst xmlns:c16r2="http://schemas.microsoft.com/office/drawing/2015/06/chart">
            <c:ext xmlns:c16="http://schemas.microsoft.com/office/drawing/2014/chart" uri="{C3380CC4-5D6E-409C-BE32-E72D297353CC}">
              <c16:uniqueId val="{00000000-9462-480D-9F2F-D77D7C619587}"/>
            </c:ext>
          </c:extLst>
        </c:ser>
        <c:dLbls>
          <c:showLegendKey val="0"/>
          <c:showVal val="0"/>
          <c:showCatName val="0"/>
          <c:showSerName val="0"/>
          <c:showPercent val="0"/>
          <c:showBubbleSize val="0"/>
        </c:dLbls>
        <c:gapWidth val="72"/>
        <c:axId val="33088640"/>
        <c:axId val="33090176"/>
      </c:barChart>
      <c:catAx>
        <c:axId val="33088640"/>
        <c:scaling>
          <c:orientation val="minMax"/>
        </c:scaling>
        <c:delete val="0"/>
        <c:axPos val="b"/>
        <c:numFmt formatCode="General" sourceLinked="1"/>
        <c:majorTickMark val="out"/>
        <c:minorTickMark val="none"/>
        <c:tickLblPos val="nextTo"/>
        <c:txPr>
          <a:bodyPr rot="-5400000" vert="horz"/>
          <a:lstStyle/>
          <a:p>
            <a:pPr>
              <a:defRPr sz="900" b="0" i="0" u="none" strike="noStrike" cap="small" baseline="0">
                <a:solidFill>
                  <a:srgbClr val="000000"/>
                </a:solidFill>
                <a:latin typeface="Calibri"/>
                <a:ea typeface="Calibri"/>
                <a:cs typeface="Calibri"/>
              </a:defRPr>
            </a:pPr>
            <a:endParaRPr lang="tr-TR"/>
          </a:p>
        </c:txPr>
        <c:crossAx val="33090176"/>
        <c:crosses val="autoZero"/>
        <c:auto val="1"/>
        <c:lblAlgn val="ctr"/>
        <c:lblOffset val="100"/>
        <c:noMultiLvlLbl val="0"/>
      </c:catAx>
      <c:valAx>
        <c:axId val="33090176"/>
        <c:scaling>
          <c:orientation val="minMax"/>
          <c:max val="8"/>
          <c:min val="0"/>
        </c:scaling>
        <c:delete val="0"/>
        <c:axPos val="l"/>
        <c:majorGridlines/>
        <c:numFmt formatCode="0.00" sourceLinked="1"/>
        <c:majorTickMark val="out"/>
        <c:minorTickMark val="none"/>
        <c:tickLblPos val="nextTo"/>
        <c:txPr>
          <a:bodyPr rot="0" vert="horz"/>
          <a:lstStyle/>
          <a:p>
            <a:pPr>
              <a:defRPr sz="900" b="0" i="0" u="none" strike="noStrike" cap="small" baseline="0">
                <a:solidFill>
                  <a:srgbClr val="000000"/>
                </a:solidFill>
                <a:latin typeface="Calibri"/>
                <a:ea typeface="Calibri"/>
                <a:cs typeface="Calibri"/>
              </a:defRPr>
            </a:pPr>
            <a:endParaRPr lang="tr-TR"/>
          </a:p>
        </c:txPr>
        <c:crossAx val="33088640"/>
        <c:crosses val="autoZero"/>
        <c:crossBetween val="between"/>
        <c:majorUnit val="0.5"/>
      </c:valAx>
    </c:plotArea>
    <c:plotVisOnly val="1"/>
    <c:dispBlanksAs val="gap"/>
    <c:showDLblsOverMax val="0"/>
  </c:chart>
  <c:txPr>
    <a:bodyPr/>
    <a:lstStyle/>
    <a:p>
      <a:pPr>
        <a:defRPr sz="1000" b="0" i="0" u="none" strike="noStrike" baseline="0">
          <a:solidFill>
            <a:srgbClr val="000000"/>
          </a:solidFill>
          <a:latin typeface="Calibri"/>
          <a:ea typeface="Calibri"/>
          <a:cs typeface="Calibri"/>
        </a:defRPr>
      </a:pPr>
      <a:endParaRPr lang="tr-TR"/>
    </a:p>
  </c:tx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cs:styleClr val="auto"/>
    </cs:fontRef>
    <cs:defRPr sz="100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0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cs:styleClr val="auto"/>
    </cs:fontRef>
    <cs:defRPr sz="100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0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461484C-13B2-4366-A299-ECD70E838E8B}"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tr-TR"/>
        </a:p>
      </dgm:t>
    </dgm:pt>
    <dgm:pt modelId="{57E59F45-5ED9-4E5C-9E44-7906DCA75058}">
      <dgm:prSet phldrT="[Metin]"/>
      <dgm:spPr>
        <a:solidFill>
          <a:srgbClr val="0070C0"/>
        </a:solidFill>
      </dgm:spPr>
      <dgm:t>
        <a:bodyPr/>
        <a:lstStyle/>
        <a:p>
          <a:pPr algn="ctr"/>
          <a:r>
            <a:rPr lang="tr-TR" dirty="0"/>
            <a:t>Sabit Fiyat Garanti Alım Mekanizması</a:t>
          </a:r>
        </a:p>
      </dgm:t>
    </dgm:pt>
    <dgm:pt modelId="{8D4F42F1-8EE6-4413-8AEC-642831D17797}" type="parTrans" cxnId="{88C37F62-1DFA-4E98-AC4B-F7EBB2301CDB}">
      <dgm:prSet/>
      <dgm:spPr/>
      <dgm:t>
        <a:bodyPr/>
        <a:lstStyle/>
        <a:p>
          <a:endParaRPr lang="tr-TR"/>
        </a:p>
      </dgm:t>
    </dgm:pt>
    <dgm:pt modelId="{23C02705-2EF9-496B-9838-E9459DE8C2A7}" type="sibTrans" cxnId="{88C37F62-1DFA-4E98-AC4B-F7EBB2301CDB}">
      <dgm:prSet/>
      <dgm:spPr/>
      <dgm:t>
        <a:bodyPr/>
        <a:lstStyle/>
        <a:p>
          <a:endParaRPr lang="tr-TR"/>
        </a:p>
      </dgm:t>
    </dgm:pt>
    <dgm:pt modelId="{E0B7B4D0-28D7-4783-9D67-63A58549A5B5}">
      <dgm:prSet phldrT="[Metin]"/>
      <dgm:spPr>
        <a:solidFill>
          <a:srgbClr val="FF0000"/>
        </a:solidFill>
      </dgm:spPr>
      <dgm:t>
        <a:bodyPr/>
        <a:lstStyle/>
        <a:p>
          <a:pPr algn="ctr"/>
          <a:r>
            <a:rPr lang="tr-TR" dirty="0"/>
            <a:t>Yerli Aksam Desteği</a:t>
          </a:r>
        </a:p>
      </dgm:t>
    </dgm:pt>
    <dgm:pt modelId="{37AC947C-E331-47AC-9DEF-AC2BD785F0B1}" type="parTrans" cxnId="{C4002F61-2531-4FF0-BEA7-3F82F185C111}">
      <dgm:prSet/>
      <dgm:spPr/>
      <dgm:t>
        <a:bodyPr/>
        <a:lstStyle/>
        <a:p>
          <a:endParaRPr lang="tr-TR"/>
        </a:p>
      </dgm:t>
    </dgm:pt>
    <dgm:pt modelId="{F71F1FFE-C4AF-4A06-A305-5BE4A5A80F31}" type="sibTrans" cxnId="{C4002F61-2531-4FF0-BEA7-3F82F185C111}">
      <dgm:prSet/>
      <dgm:spPr/>
      <dgm:t>
        <a:bodyPr/>
        <a:lstStyle/>
        <a:p>
          <a:endParaRPr lang="tr-TR"/>
        </a:p>
      </dgm:t>
    </dgm:pt>
    <dgm:pt modelId="{5E66B2A3-2737-45D9-A62D-4E4FC6D67276}" type="pres">
      <dgm:prSet presAssocID="{5461484C-13B2-4366-A299-ECD70E838E8B}" presName="linear" presStyleCnt="0">
        <dgm:presLayoutVars>
          <dgm:animLvl val="lvl"/>
          <dgm:resizeHandles val="exact"/>
        </dgm:presLayoutVars>
      </dgm:prSet>
      <dgm:spPr/>
      <dgm:t>
        <a:bodyPr/>
        <a:lstStyle/>
        <a:p>
          <a:endParaRPr lang="tr-TR"/>
        </a:p>
      </dgm:t>
    </dgm:pt>
    <dgm:pt modelId="{DAF4A660-3664-43F7-B71A-0CF569A23D47}" type="pres">
      <dgm:prSet presAssocID="{57E59F45-5ED9-4E5C-9E44-7906DCA75058}" presName="parentText" presStyleLbl="node1" presStyleIdx="0" presStyleCnt="2" custScaleY="47548" custLinFactY="-11415" custLinFactNeighborX="421" custLinFactNeighborY="-100000">
        <dgm:presLayoutVars>
          <dgm:chMax val="0"/>
          <dgm:bulletEnabled val="1"/>
        </dgm:presLayoutVars>
      </dgm:prSet>
      <dgm:spPr/>
      <dgm:t>
        <a:bodyPr/>
        <a:lstStyle/>
        <a:p>
          <a:endParaRPr lang="tr-TR"/>
        </a:p>
      </dgm:t>
    </dgm:pt>
    <dgm:pt modelId="{1343EEB6-1C75-4EF9-A15A-781B6878CD26}" type="pres">
      <dgm:prSet presAssocID="{23C02705-2EF9-496B-9838-E9459DE8C2A7}" presName="spacer" presStyleCnt="0"/>
      <dgm:spPr/>
    </dgm:pt>
    <dgm:pt modelId="{F92232BB-C5AB-4A42-95A2-294A2A49AF55}" type="pres">
      <dgm:prSet presAssocID="{E0B7B4D0-28D7-4783-9D67-63A58549A5B5}" presName="parentText" presStyleLbl="node1" presStyleIdx="1" presStyleCnt="2" custScaleY="59727">
        <dgm:presLayoutVars>
          <dgm:chMax val="0"/>
          <dgm:bulletEnabled val="1"/>
        </dgm:presLayoutVars>
      </dgm:prSet>
      <dgm:spPr/>
      <dgm:t>
        <a:bodyPr/>
        <a:lstStyle/>
        <a:p>
          <a:endParaRPr lang="tr-TR"/>
        </a:p>
      </dgm:t>
    </dgm:pt>
  </dgm:ptLst>
  <dgm:cxnLst>
    <dgm:cxn modelId="{45B60816-7435-481B-8979-B2424238E8BB}" type="presOf" srcId="{5461484C-13B2-4366-A299-ECD70E838E8B}" destId="{5E66B2A3-2737-45D9-A62D-4E4FC6D67276}" srcOrd="0" destOrd="0" presId="urn:microsoft.com/office/officeart/2005/8/layout/vList2"/>
    <dgm:cxn modelId="{E03FD8C5-9CBF-4D16-9448-2FDBF012C436}" type="presOf" srcId="{E0B7B4D0-28D7-4783-9D67-63A58549A5B5}" destId="{F92232BB-C5AB-4A42-95A2-294A2A49AF55}" srcOrd="0" destOrd="0" presId="urn:microsoft.com/office/officeart/2005/8/layout/vList2"/>
    <dgm:cxn modelId="{C4002F61-2531-4FF0-BEA7-3F82F185C111}" srcId="{5461484C-13B2-4366-A299-ECD70E838E8B}" destId="{E0B7B4D0-28D7-4783-9D67-63A58549A5B5}" srcOrd="1" destOrd="0" parTransId="{37AC947C-E331-47AC-9DEF-AC2BD785F0B1}" sibTransId="{F71F1FFE-C4AF-4A06-A305-5BE4A5A80F31}"/>
    <dgm:cxn modelId="{88C37F62-1DFA-4E98-AC4B-F7EBB2301CDB}" srcId="{5461484C-13B2-4366-A299-ECD70E838E8B}" destId="{57E59F45-5ED9-4E5C-9E44-7906DCA75058}" srcOrd="0" destOrd="0" parTransId="{8D4F42F1-8EE6-4413-8AEC-642831D17797}" sibTransId="{23C02705-2EF9-496B-9838-E9459DE8C2A7}"/>
    <dgm:cxn modelId="{040BE9AF-DAE7-4100-881B-F9FEFB2D65D8}" type="presOf" srcId="{57E59F45-5ED9-4E5C-9E44-7906DCA75058}" destId="{DAF4A660-3664-43F7-B71A-0CF569A23D47}" srcOrd="0" destOrd="0" presId="urn:microsoft.com/office/officeart/2005/8/layout/vList2"/>
    <dgm:cxn modelId="{E63D54F1-AE20-4E09-8DC9-E5D1CE8C21FF}" type="presParOf" srcId="{5E66B2A3-2737-45D9-A62D-4E4FC6D67276}" destId="{DAF4A660-3664-43F7-B71A-0CF569A23D47}" srcOrd="0" destOrd="0" presId="urn:microsoft.com/office/officeart/2005/8/layout/vList2"/>
    <dgm:cxn modelId="{84844AAD-3619-4AA4-A98A-95D693C7D6E2}" type="presParOf" srcId="{5E66B2A3-2737-45D9-A62D-4E4FC6D67276}" destId="{1343EEB6-1C75-4EF9-A15A-781B6878CD26}" srcOrd="1" destOrd="0" presId="urn:microsoft.com/office/officeart/2005/8/layout/vList2"/>
    <dgm:cxn modelId="{88D65D59-0721-43AF-802D-4D486DAEA98E}" type="presParOf" srcId="{5E66B2A3-2737-45D9-A62D-4E4FC6D67276}" destId="{F92232BB-C5AB-4A42-95A2-294A2A49AF55}"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F911AFD-D3B5-4B1E-8E5B-B3B986ED7173}" type="doc">
      <dgm:prSet loTypeId="urn:microsoft.com/office/officeart/2005/8/layout/vList2" loCatId="list" qsTypeId="urn:microsoft.com/office/officeart/2005/8/quickstyle/3d1" qsCatId="3D" csTypeId="urn:microsoft.com/office/officeart/2005/8/colors/colorful5" csCatId="colorful"/>
      <dgm:spPr/>
      <dgm:t>
        <a:bodyPr/>
        <a:lstStyle/>
        <a:p>
          <a:endParaRPr lang="tr-TR"/>
        </a:p>
      </dgm:t>
    </dgm:pt>
    <dgm:pt modelId="{D00DE321-16E0-46E2-8DC5-E61A25123597}" type="pres">
      <dgm:prSet presAssocID="{BF911AFD-D3B5-4B1E-8E5B-B3B986ED7173}" presName="linear" presStyleCnt="0">
        <dgm:presLayoutVars>
          <dgm:animLvl val="lvl"/>
          <dgm:resizeHandles val="exact"/>
        </dgm:presLayoutVars>
      </dgm:prSet>
      <dgm:spPr/>
      <dgm:t>
        <a:bodyPr/>
        <a:lstStyle/>
        <a:p>
          <a:endParaRPr lang="tr-TR"/>
        </a:p>
      </dgm:t>
    </dgm:pt>
  </dgm:ptLst>
  <dgm:cxnLst>
    <dgm:cxn modelId="{0B94CC7D-E743-45DC-AE55-26A594A47060}" type="presOf" srcId="{BF911AFD-D3B5-4B1E-8E5B-B3B986ED7173}" destId="{D00DE321-16E0-46E2-8DC5-E61A25123597}"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AB85A5E-EF68-408F-9E36-862E3BB3F5AC}" type="doc">
      <dgm:prSet loTypeId="urn:microsoft.com/office/officeart/2005/8/layout/process1" loCatId="process" qsTypeId="urn:microsoft.com/office/officeart/2005/8/quickstyle/simple1" qsCatId="simple" csTypeId="urn:microsoft.com/office/officeart/2005/8/colors/accent1_2" csCatId="accent1" phldr="1"/>
      <dgm:spPr/>
    </dgm:pt>
    <dgm:pt modelId="{B70E81B5-5C8B-4A7E-9798-A2DB10945A11}">
      <dgm:prSet phldrT="[Metin]"/>
      <dgm:spPr/>
      <dgm:t>
        <a:bodyPr/>
        <a:lstStyle/>
        <a:p>
          <a:r>
            <a:rPr lang="tr-TR" dirty="0"/>
            <a:t>Lisanslı Elektrik Üretimi</a:t>
          </a:r>
        </a:p>
      </dgm:t>
    </dgm:pt>
    <dgm:pt modelId="{028269DD-474B-4355-9FA1-F6313D48ADA8}" type="parTrans" cxnId="{F759E819-DD5A-43FA-A536-928C42E82FD9}">
      <dgm:prSet/>
      <dgm:spPr/>
      <dgm:t>
        <a:bodyPr/>
        <a:lstStyle/>
        <a:p>
          <a:endParaRPr lang="tr-TR"/>
        </a:p>
      </dgm:t>
    </dgm:pt>
    <dgm:pt modelId="{96FAA2F7-CA56-4F4E-8284-9C3D53655741}" type="sibTrans" cxnId="{F759E819-DD5A-43FA-A536-928C42E82FD9}">
      <dgm:prSet/>
      <dgm:spPr/>
      <dgm:t>
        <a:bodyPr/>
        <a:lstStyle/>
        <a:p>
          <a:endParaRPr lang="tr-TR"/>
        </a:p>
      </dgm:t>
    </dgm:pt>
    <dgm:pt modelId="{681D4B7E-031C-40CD-8ABC-F21622C964CB}">
      <dgm:prSet phldrT="[Metin]"/>
      <dgm:spPr>
        <a:solidFill>
          <a:schemeClr val="accent2">
            <a:lumMod val="75000"/>
          </a:schemeClr>
        </a:solidFill>
      </dgm:spPr>
      <dgm:t>
        <a:bodyPr/>
        <a:lstStyle/>
        <a:p>
          <a:r>
            <a:rPr lang="tr-TR" dirty="0"/>
            <a:t>Lisanssız Elektrik Üretimi</a:t>
          </a:r>
        </a:p>
      </dgm:t>
    </dgm:pt>
    <dgm:pt modelId="{B913C1C8-7D55-4121-AE2A-F0D4156E5503}" type="parTrans" cxnId="{58CEEF78-09D6-426F-A630-FBD7939BF281}">
      <dgm:prSet/>
      <dgm:spPr/>
      <dgm:t>
        <a:bodyPr/>
        <a:lstStyle/>
        <a:p>
          <a:endParaRPr lang="tr-TR"/>
        </a:p>
      </dgm:t>
    </dgm:pt>
    <dgm:pt modelId="{0675AF6D-99C7-40E0-94A6-A0B696F77E90}" type="sibTrans" cxnId="{58CEEF78-09D6-426F-A630-FBD7939BF281}">
      <dgm:prSet/>
      <dgm:spPr/>
      <dgm:t>
        <a:bodyPr/>
        <a:lstStyle/>
        <a:p>
          <a:endParaRPr lang="tr-TR"/>
        </a:p>
      </dgm:t>
    </dgm:pt>
    <dgm:pt modelId="{807EFFC7-74B0-4595-AA23-32656447DA2E}">
      <dgm:prSet phldrT="[Metin]"/>
      <dgm:spPr>
        <a:solidFill>
          <a:schemeClr val="accent6">
            <a:lumMod val="60000"/>
            <a:lumOff val="40000"/>
          </a:schemeClr>
        </a:solidFill>
      </dgm:spPr>
      <dgm:t>
        <a:bodyPr/>
        <a:lstStyle/>
        <a:p>
          <a:r>
            <a:rPr lang="tr-TR" dirty="0"/>
            <a:t>YEKA Modeli</a:t>
          </a:r>
        </a:p>
      </dgm:t>
    </dgm:pt>
    <dgm:pt modelId="{C46968D9-283F-4FE8-9FCF-63AA32473C15}" type="parTrans" cxnId="{33B5721C-13E9-4A0B-8831-1EB195157E12}">
      <dgm:prSet/>
      <dgm:spPr/>
      <dgm:t>
        <a:bodyPr/>
        <a:lstStyle/>
        <a:p>
          <a:endParaRPr lang="tr-TR"/>
        </a:p>
      </dgm:t>
    </dgm:pt>
    <dgm:pt modelId="{A9B0B8C2-7F90-4DEC-BDFF-486E1590297B}" type="sibTrans" cxnId="{33B5721C-13E9-4A0B-8831-1EB195157E12}">
      <dgm:prSet/>
      <dgm:spPr/>
      <dgm:t>
        <a:bodyPr/>
        <a:lstStyle/>
        <a:p>
          <a:endParaRPr lang="tr-TR"/>
        </a:p>
      </dgm:t>
    </dgm:pt>
    <dgm:pt modelId="{F36FA68F-2114-494E-A24A-8C272A9C2712}" type="pres">
      <dgm:prSet presAssocID="{AAB85A5E-EF68-408F-9E36-862E3BB3F5AC}" presName="Name0" presStyleCnt="0">
        <dgm:presLayoutVars>
          <dgm:dir/>
          <dgm:resizeHandles val="exact"/>
        </dgm:presLayoutVars>
      </dgm:prSet>
      <dgm:spPr/>
    </dgm:pt>
    <dgm:pt modelId="{1E55A944-AF0B-461A-9A9D-2A833B6315EC}" type="pres">
      <dgm:prSet presAssocID="{B70E81B5-5C8B-4A7E-9798-A2DB10945A11}" presName="node" presStyleLbl="node1" presStyleIdx="0" presStyleCnt="3" custLinFactNeighborX="-19118" custLinFactNeighborY="-96515">
        <dgm:presLayoutVars>
          <dgm:bulletEnabled val="1"/>
        </dgm:presLayoutVars>
      </dgm:prSet>
      <dgm:spPr/>
      <dgm:t>
        <a:bodyPr/>
        <a:lstStyle/>
        <a:p>
          <a:endParaRPr lang="tr-TR"/>
        </a:p>
      </dgm:t>
    </dgm:pt>
    <dgm:pt modelId="{7DB433EC-53C9-4B24-9A15-646559629924}" type="pres">
      <dgm:prSet presAssocID="{96FAA2F7-CA56-4F4E-8284-9C3D53655741}" presName="sibTrans" presStyleLbl="sibTrans2D1" presStyleIdx="0" presStyleCnt="2"/>
      <dgm:spPr/>
      <dgm:t>
        <a:bodyPr/>
        <a:lstStyle/>
        <a:p>
          <a:endParaRPr lang="tr-TR"/>
        </a:p>
      </dgm:t>
    </dgm:pt>
    <dgm:pt modelId="{9A7EE434-A941-45A0-9EDD-DDE3FA3890E6}" type="pres">
      <dgm:prSet presAssocID="{96FAA2F7-CA56-4F4E-8284-9C3D53655741}" presName="connectorText" presStyleLbl="sibTrans2D1" presStyleIdx="0" presStyleCnt="2"/>
      <dgm:spPr/>
      <dgm:t>
        <a:bodyPr/>
        <a:lstStyle/>
        <a:p>
          <a:endParaRPr lang="tr-TR"/>
        </a:p>
      </dgm:t>
    </dgm:pt>
    <dgm:pt modelId="{F6A0D4FA-007E-43CA-A0A7-7876D3B7CCF3}" type="pres">
      <dgm:prSet presAssocID="{681D4B7E-031C-40CD-8ABC-F21622C964CB}" presName="node" presStyleLbl="node1" presStyleIdx="1" presStyleCnt="3" custLinFactX="12384" custLinFactNeighborX="100000" custLinFactNeighborY="-99701">
        <dgm:presLayoutVars>
          <dgm:bulletEnabled val="1"/>
        </dgm:presLayoutVars>
      </dgm:prSet>
      <dgm:spPr/>
      <dgm:t>
        <a:bodyPr/>
        <a:lstStyle/>
        <a:p>
          <a:endParaRPr lang="tr-TR"/>
        </a:p>
      </dgm:t>
    </dgm:pt>
    <dgm:pt modelId="{0D178211-1026-4CEA-86BA-C4A0F2DEBA13}" type="pres">
      <dgm:prSet presAssocID="{0675AF6D-99C7-40E0-94A6-A0B696F77E90}" presName="sibTrans" presStyleLbl="sibTrans2D1" presStyleIdx="1" presStyleCnt="2"/>
      <dgm:spPr/>
      <dgm:t>
        <a:bodyPr/>
        <a:lstStyle/>
        <a:p>
          <a:endParaRPr lang="tr-TR"/>
        </a:p>
      </dgm:t>
    </dgm:pt>
    <dgm:pt modelId="{EB8690D7-ED4D-4876-ABB1-A0A35CC13BCD}" type="pres">
      <dgm:prSet presAssocID="{0675AF6D-99C7-40E0-94A6-A0B696F77E90}" presName="connectorText" presStyleLbl="sibTrans2D1" presStyleIdx="1" presStyleCnt="2"/>
      <dgm:spPr/>
      <dgm:t>
        <a:bodyPr/>
        <a:lstStyle/>
        <a:p>
          <a:endParaRPr lang="tr-TR"/>
        </a:p>
      </dgm:t>
    </dgm:pt>
    <dgm:pt modelId="{596DFBAA-989A-453B-8F20-F29EEE360489}" type="pres">
      <dgm:prSet presAssocID="{807EFFC7-74B0-4595-AA23-32656447DA2E}" presName="node" presStyleLbl="node1" presStyleIdx="2" presStyleCnt="3" custLinFactX="-102007" custLinFactNeighborX="-200000" custLinFactNeighborY="98141">
        <dgm:presLayoutVars>
          <dgm:bulletEnabled val="1"/>
        </dgm:presLayoutVars>
      </dgm:prSet>
      <dgm:spPr/>
      <dgm:t>
        <a:bodyPr/>
        <a:lstStyle/>
        <a:p>
          <a:endParaRPr lang="tr-TR"/>
        </a:p>
      </dgm:t>
    </dgm:pt>
  </dgm:ptLst>
  <dgm:cxnLst>
    <dgm:cxn modelId="{3DF4CDB8-48B0-4339-A14D-331102217CBC}" type="presOf" srcId="{0675AF6D-99C7-40E0-94A6-A0B696F77E90}" destId="{0D178211-1026-4CEA-86BA-C4A0F2DEBA13}" srcOrd="0" destOrd="0" presId="urn:microsoft.com/office/officeart/2005/8/layout/process1"/>
    <dgm:cxn modelId="{F759E819-DD5A-43FA-A536-928C42E82FD9}" srcId="{AAB85A5E-EF68-408F-9E36-862E3BB3F5AC}" destId="{B70E81B5-5C8B-4A7E-9798-A2DB10945A11}" srcOrd="0" destOrd="0" parTransId="{028269DD-474B-4355-9FA1-F6313D48ADA8}" sibTransId="{96FAA2F7-CA56-4F4E-8284-9C3D53655741}"/>
    <dgm:cxn modelId="{7C857389-16F5-4ADE-B32E-A7972978B708}" type="presOf" srcId="{807EFFC7-74B0-4595-AA23-32656447DA2E}" destId="{596DFBAA-989A-453B-8F20-F29EEE360489}" srcOrd="0" destOrd="0" presId="urn:microsoft.com/office/officeart/2005/8/layout/process1"/>
    <dgm:cxn modelId="{58CEEF78-09D6-426F-A630-FBD7939BF281}" srcId="{AAB85A5E-EF68-408F-9E36-862E3BB3F5AC}" destId="{681D4B7E-031C-40CD-8ABC-F21622C964CB}" srcOrd="1" destOrd="0" parTransId="{B913C1C8-7D55-4121-AE2A-F0D4156E5503}" sibTransId="{0675AF6D-99C7-40E0-94A6-A0B696F77E90}"/>
    <dgm:cxn modelId="{A8334D18-D826-453B-B68C-F392A67A1BBD}" type="presOf" srcId="{96FAA2F7-CA56-4F4E-8284-9C3D53655741}" destId="{7DB433EC-53C9-4B24-9A15-646559629924}" srcOrd="0" destOrd="0" presId="urn:microsoft.com/office/officeart/2005/8/layout/process1"/>
    <dgm:cxn modelId="{B4B49F9D-F9A8-4D7E-8B17-B11966387720}" type="presOf" srcId="{96FAA2F7-CA56-4F4E-8284-9C3D53655741}" destId="{9A7EE434-A941-45A0-9EDD-DDE3FA3890E6}" srcOrd="1" destOrd="0" presId="urn:microsoft.com/office/officeart/2005/8/layout/process1"/>
    <dgm:cxn modelId="{EBCC9B97-0E5E-4CF4-B523-325A2384BBEC}" type="presOf" srcId="{0675AF6D-99C7-40E0-94A6-A0B696F77E90}" destId="{EB8690D7-ED4D-4876-ABB1-A0A35CC13BCD}" srcOrd="1" destOrd="0" presId="urn:microsoft.com/office/officeart/2005/8/layout/process1"/>
    <dgm:cxn modelId="{766B8A04-5024-44D7-B696-228E96198FFB}" type="presOf" srcId="{681D4B7E-031C-40CD-8ABC-F21622C964CB}" destId="{F6A0D4FA-007E-43CA-A0A7-7876D3B7CCF3}" srcOrd="0" destOrd="0" presId="urn:microsoft.com/office/officeart/2005/8/layout/process1"/>
    <dgm:cxn modelId="{33B5721C-13E9-4A0B-8831-1EB195157E12}" srcId="{AAB85A5E-EF68-408F-9E36-862E3BB3F5AC}" destId="{807EFFC7-74B0-4595-AA23-32656447DA2E}" srcOrd="2" destOrd="0" parTransId="{C46968D9-283F-4FE8-9FCF-63AA32473C15}" sibTransId="{A9B0B8C2-7F90-4DEC-BDFF-486E1590297B}"/>
    <dgm:cxn modelId="{342481DC-D586-4BAB-9149-2F607D7DEB13}" type="presOf" srcId="{B70E81B5-5C8B-4A7E-9798-A2DB10945A11}" destId="{1E55A944-AF0B-461A-9A9D-2A833B6315EC}" srcOrd="0" destOrd="0" presId="urn:microsoft.com/office/officeart/2005/8/layout/process1"/>
    <dgm:cxn modelId="{3C11E1FE-BD3F-4CB1-97C4-ED4143D1A9B7}" type="presOf" srcId="{AAB85A5E-EF68-408F-9E36-862E3BB3F5AC}" destId="{F36FA68F-2114-494E-A24A-8C272A9C2712}" srcOrd="0" destOrd="0" presId="urn:microsoft.com/office/officeart/2005/8/layout/process1"/>
    <dgm:cxn modelId="{3E7B188F-233D-445A-A4F0-ACD4E803C70F}" type="presParOf" srcId="{F36FA68F-2114-494E-A24A-8C272A9C2712}" destId="{1E55A944-AF0B-461A-9A9D-2A833B6315EC}" srcOrd="0" destOrd="0" presId="urn:microsoft.com/office/officeart/2005/8/layout/process1"/>
    <dgm:cxn modelId="{6CE34932-C905-41E8-B10F-CB0A949EFEB6}" type="presParOf" srcId="{F36FA68F-2114-494E-A24A-8C272A9C2712}" destId="{7DB433EC-53C9-4B24-9A15-646559629924}" srcOrd="1" destOrd="0" presId="urn:microsoft.com/office/officeart/2005/8/layout/process1"/>
    <dgm:cxn modelId="{C4CC3773-E8F2-4DE6-8F3C-438F59B48AF3}" type="presParOf" srcId="{7DB433EC-53C9-4B24-9A15-646559629924}" destId="{9A7EE434-A941-45A0-9EDD-DDE3FA3890E6}" srcOrd="0" destOrd="0" presId="urn:microsoft.com/office/officeart/2005/8/layout/process1"/>
    <dgm:cxn modelId="{01EA0EA0-382C-4F28-BF82-57A499D12AFC}" type="presParOf" srcId="{F36FA68F-2114-494E-A24A-8C272A9C2712}" destId="{F6A0D4FA-007E-43CA-A0A7-7876D3B7CCF3}" srcOrd="2" destOrd="0" presId="urn:microsoft.com/office/officeart/2005/8/layout/process1"/>
    <dgm:cxn modelId="{CBE6FF66-DB52-4565-9098-9F98D7522AA3}" type="presParOf" srcId="{F36FA68F-2114-494E-A24A-8C272A9C2712}" destId="{0D178211-1026-4CEA-86BA-C4A0F2DEBA13}" srcOrd="3" destOrd="0" presId="urn:microsoft.com/office/officeart/2005/8/layout/process1"/>
    <dgm:cxn modelId="{CFF64768-8B17-423A-9FA3-8C871AABDA82}" type="presParOf" srcId="{0D178211-1026-4CEA-86BA-C4A0F2DEBA13}" destId="{EB8690D7-ED4D-4876-ABB1-A0A35CC13BCD}" srcOrd="0" destOrd="0" presId="urn:microsoft.com/office/officeart/2005/8/layout/process1"/>
    <dgm:cxn modelId="{CEEF89AE-47C1-45BB-B2A2-53077130CC8F}" type="presParOf" srcId="{F36FA68F-2114-494E-A24A-8C272A9C2712}" destId="{596DFBAA-989A-453B-8F20-F29EEE360489}" srcOrd="4" destOrd="0" presId="urn:microsoft.com/office/officeart/2005/8/layout/process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7FED30D-A746-465A-86A1-14DDABD72723}" type="doc">
      <dgm:prSet loTypeId="urn:microsoft.com/office/officeart/2005/8/layout/process4" loCatId="list" qsTypeId="urn:microsoft.com/office/officeart/2005/8/quickstyle/simple1" qsCatId="simple" csTypeId="urn:microsoft.com/office/officeart/2005/8/colors/colorful2" csCatId="colorful" phldr="1"/>
      <dgm:spPr/>
      <dgm:t>
        <a:bodyPr/>
        <a:lstStyle/>
        <a:p>
          <a:endParaRPr lang="tr-TR"/>
        </a:p>
      </dgm:t>
    </dgm:pt>
    <dgm:pt modelId="{23F80CAD-BF5F-45E6-8C49-6784188D558C}">
      <dgm:prSet phldrT="[Metin]"/>
      <dgm:spPr/>
      <dgm:t>
        <a:bodyPr/>
        <a:lstStyle/>
        <a:p>
          <a:r>
            <a:rPr lang="tr-TR" b="1" dirty="0"/>
            <a:t>BAĞLANTI BÖLGELERİ VE KAPASİTELERİN AÇIKLANMASI</a:t>
          </a:r>
        </a:p>
      </dgm:t>
    </dgm:pt>
    <dgm:pt modelId="{F1D6A519-287D-49BA-8A74-9B1DC2490FE4}" type="parTrans" cxnId="{822DFE03-8EAF-4BA0-8C5E-C63862FB98A9}">
      <dgm:prSet/>
      <dgm:spPr/>
      <dgm:t>
        <a:bodyPr/>
        <a:lstStyle/>
        <a:p>
          <a:endParaRPr lang="tr-TR"/>
        </a:p>
      </dgm:t>
    </dgm:pt>
    <dgm:pt modelId="{84E020C6-D689-4CE6-8015-315BF428A1F3}" type="sibTrans" cxnId="{822DFE03-8EAF-4BA0-8C5E-C63862FB98A9}">
      <dgm:prSet/>
      <dgm:spPr/>
      <dgm:t>
        <a:bodyPr/>
        <a:lstStyle/>
        <a:p>
          <a:endParaRPr lang="tr-TR"/>
        </a:p>
      </dgm:t>
    </dgm:pt>
    <dgm:pt modelId="{920CB33E-1243-48C4-8EDB-B9D53B6C81D2}">
      <dgm:prSet phldrT="[Metin]"/>
      <dgm:spPr/>
      <dgm:t>
        <a:bodyPr/>
        <a:lstStyle/>
        <a:p>
          <a:r>
            <a:rPr lang="tr-TR" b="1" dirty="0"/>
            <a:t>PROJE SAHASINDA VEYA SAHASI TEMSİL EDEN YERDE RÜZGAR - GÜNEŞ ÖLÇÜMÜ </a:t>
          </a:r>
        </a:p>
      </dgm:t>
    </dgm:pt>
    <dgm:pt modelId="{20E9F037-96E4-4576-9FCB-6437FC7E921C}" type="parTrans" cxnId="{5DE6E356-292C-48E6-AA8B-EE7D587705FC}">
      <dgm:prSet/>
      <dgm:spPr/>
      <dgm:t>
        <a:bodyPr/>
        <a:lstStyle/>
        <a:p>
          <a:endParaRPr lang="tr-TR"/>
        </a:p>
      </dgm:t>
    </dgm:pt>
    <dgm:pt modelId="{A0DFE454-618E-45B9-97CD-F719C5A1370C}" type="sibTrans" cxnId="{5DE6E356-292C-48E6-AA8B-EE7D587705FC}">
      <dgm:prSet/>
      <dgm:spPr/>
      <dgm:t>
        <a:bodyPr/>
        <a:lstStyle/>
        <a:p>
          <a:endParaRPr lang="tr-TR"/>
        </a:p>
      </dgm:t>
    </dgm:pt>
    <dgm:pt modelId="{72BACCC7-FC99-4083-BFA1-809CBA26F7CE}">
      <dgm:prSet phldrT="[Metin]"/>
      <dgm:spPr/>
      <dgm:t>
        <a:bodyPr/>
        <a:lstStyle/>
        <a:p>
          <a:r>
            <a:rPr lang="tr-TR" b="1" dirty="0"/>
            <a:t>ÖNLİSANS BAŞVURU DOSYASININ HAZIRLANMASI VE BAŞVURU YAPILMASI </a:t>
          </a:r>
        </a:p>
      </dgm:t>
    </dgm:pt>
    <dgm:pt modelId="{FA280B15-93FA-4B6A-8227-8E4AD001C7AC}" type="parTrans" cxnId="{947A8943-C1E3-410E-AD59-3BF7BB30B4D7}">
      <dgm:prSet/>
      <dgm:spPr/>
      <dgm:t>
        <a:bodyPr/>
        <a:lstStyle/>
        <a:p>
          <a:endParaRPr lang="tr-TR"/>
        </a:p>
      </dgm:t>
    </dgm:pt>
    <dgm:pt modelId="{37E05639-5817-451E-A13C-B230A621C932}" type="sibTrans" cxnId="{947A8943-C1E3-410E-AD59-3BF7BB30B4D7}">
      <dgm:prSet/>
      <dgm:spPr/>
      <dgm:t>
        <a:bodyPr/>
        <a:lstStyle/>
        <a:p>
          <a:endParaRPr lang="tr-TR"/>
        </a:p>
      </dgm:t>
    </dgm:pt>
    <dgm:pt modelId="{8CB70101-32E1-4CD1-8550-F12C478F26F7}">
      <dgm:prSet phldrT="[Metin]"/>
      <dgm:spPr/>
      <dgm:t>
        <a:bodyPr/>
        <a:lstStyle/>
        <a:p>
          <a:r>
            <a:rPr lang="tr-TR" b="1" dirty="0"/>
            <a:t>BAŞVURUNUN TEKNİK DEĞERLENDİRMESİ - ETKB</a:t>
          </a:r>
        </a:p>
      </dgm:t>
    </dgm:pt>
    <dgm:pt modelId="{1C56D388-5844-4942-8AB3-C4D7C8349B5A}" type="parTrans" cxnId="{1FED07B7-2DBB-4A5B-8056-061C9FCB2E30}">
      <dgm:prSet/>
      <dgm:spPr/>
      <dgm:t>
        <a:bodyPr/>
        <a:lstStyle/>
        <a:p>
          <a:endParaRPr lang="tr-TR"/>
        </a:p>
      </dgm:t>
    </dgm:pt>
    <dgm:pt modelId="{61B0D5A1-34EA-458D-91A2-B929E202069F}" type="sibTrans" cxnId="{1FED07B7-2DBB-4A5B-8056-061C9FCB2E30}">
      <dgm:prSet/>
      <dgm:spPr/>
      <dgm:t>
        <a:bodyPr/>
        <a:lstStyle/>
        <a:p>
          <a:endParaRPr lang="tr-TR"/>
        </a:p>
      </dgm:t>
    </dgm:pt>
    <dgm:pt modelId="{9F69EFCD-AECB-469F-A93C-5D64EAA47121}">
      <dgm:prSet phldrT="[Metin]"/>
      <dgm:spPr/>
      <dgm:t>
        <a:bodyPr/>
        <a:lstStyle/>
        <a:p>
          <a:r>
            <a:rPr lang="tr-TR" b="1" dirty="0"/>
            <a:t>BAĞLANTI YARIŞMASI - TEİAŞ</a:t>
          </a:r>
        </a:p>
      </dgm:t>
    </dgm:pt>
    <dgm:pt modelId="{89C1D4DC-29F7-4EED-AB3A-5A1C153C2A64}" type="parTrans" cxnId="{CCE56241-6F62-4223-9863-3EF5603E81FA}">
      <dgm:prSet/>
      <dgm:spPr/>
      <dgm:t>
        <a:bodyPr/>
        <a:lstStyle/>
        <a:p>
          <a:endParaRPr lang="tr-TR"/>
        </a:p>
      </dgm:t>
    </dgm:pt>
    <dgm:pt modelId="{0D740B77-2DB1-4A62-80ED-DF893350A36A}" type="sibTrans" cxnId="{CCE56241-6F62-4223-9863-3EF5603E81FA}">
      <dgm:prSet/>
      <dgm:spPr/>
      <dgm:t>
        <a:bodyPr/>
        <a:lstStyle/>
        <a:p>
          <a:endParaRPr lang="tr-TR"/>
        </a:p>
      </dgm:t>
    </dgm:pt>
    <dgm:pt modelId="{3E104B2D-37A5-4F60-B157-A40FDA26F4CC}">
      <dgm:prSet phldrT="[Metin]"/>
      <dgm:spPr/>
      <dgm:t>
        <a:bodyPr/>
        <a:lstStyle/>
        <a:p>
          <a:r>
            <a:rPr lang="tr-TR" b="1" dirty="0"/>
            <a:t>ÖNLİSANS VERİLMESİ - EPDK</a:t>
          </a:r>
        </a:p>
      </dgm:t>
    </dgm:pt>
    <dgm:pt modelId="{2230FF32-EA72-470F-8B3E-DF0DADDEE865}" type="parTrans" cxnId="{35E31658-EE33-4D1F-BECE-7089A371531D}">
      <dgm:prSet/>
      <dgm:spPr/>
      <dgm:t>
        <a:bodyPr/>
        <a:lstStyle/>
        <a:p>
          <a:endParaRPr lang="tr-TR"/>
        </a:p>
      </dgm:t>
    </dgm:pt>
    <dgm:pt modelId="{E4D177D1-B60C-4904-A9F9-A9D9D0DD6964}" type="sibTrans" cxnId="{35E31658-EE33-4D1F-BECE-7089A371531D}">
      <dgm:prSet/>
      <dgm:spPr/>
      <dgm:t>
        <a:bodyPr/>
        <a:lstStyle/>
        <a:p>
          <a:endParaRPr lang="tr-TR"/>
        </a:p>
      </dgm:t>
    </dgm:pt>
    <dgm:pt modelId="{71D1E9F9-E8E5-4F53-8226-677EF37DB524}">
      <dgm:prSet phldrT="[Metin]"/>
      <dgm:spPr/>
      <dgm:t>
        <a:bodyPr/>
        <a:lstStyle/>
        <a:p>
          <a:r>
            <a:rPr lang="tr-TR" b="1" dirty="0"/>
            <a:t>İDARİ İZİNLERİN ALINMASI – İMAR ONAYLARI – PROJE ONAYLARI</a:t>
          </a:r>
        </a:p>
      </dgm:t>
    </dgm:pt>
    <dgm:pt modelId="{DBCD4EE6-CD03-44F6-8473-80422B67B454}" type="parTrans" cxnId="{1C69F280-5F46-44B6-9DDB-D653FCCE4D2E}">
      <dgm:prSet/>
      <dgm:spPr/>
      <dgm:t>
        <a:bodyPr/>
        <a:lstStyle/>
        <a:p>
          <a:endParaRPr lang="tr-TR"/>
        </a:p>
      </dgm:t>
    </dgm:pt>
    <dgm:pt modelId="{EA0E38BE-30C9-4346-B9EE-4537FBAB9AAD}" type="sibTrans" cxnId="{1C69F280-5F46-44B6-9DDB-D653FCCE4D2E}">
      <dgm:prSet/>
      <dgm:spPr/>
      <dgm:t>
        <a:bodyPr/>
        <a:lstStyle/>
        <a:p>
          <a:endParaRPr lang="tr-TR"/>
        </a:p>
      </dgm:t>
    </dgm:pt>
    <dgm:pt modelId="{35038C10-07C5-49B3-A0C9-DFDA6D3F8A3D}">
      <dgm:prSet phldrT="[Metin]"/>
      <dgm:spPr/>
      <dgm:t>
        <a:bodyPr/>
        <a:lstStyle/>
        <a:p>
          <a:r>
            <a:rPr lang="tr-TR" b="1" dirty="0"/>
            <a:t>ÜRETİM LİSANSI VERİLMESİ - EPDK</a:t>
          </a:r>
        </a:p>
      </dgm:t>
    </dgm:pt>
    <dgm:pt modelId="{13D81E36-9A5A-43B3-BF26-58989372146C}" type="parTrans" cxnId="{24484F64-D8C5-491C-B0BB-6D6E74A34F94}">
      <dgm:prSet/>
      <dgm:spPr/>
      <dgm:t>
        <a:bodyPr/>
        <a:lstStyle/>
        <a:p>
          <a:endParaRPr lang="tr-TR"/>
        </a:p>
      </dgm:t>
    </dgm:pt>
    <dgm:pt modelId="{9A9A2AAC-4CB8-4ED8-9362-B320B1C896ED}" type="sibTrans" cxnId="{24484F64-D8C5-491C-B0BB-6D6E74A34F94}">
      <dgm:prSet/>
      <dgm:spPr/>
      <dgm:t>
        <a:bodyPr/>
        <a:lstStyle/>
        <a:p>
          <a:endParaRPr lang="tr-TR"/>
        </a:p>
      </dgm:t>
    </dgm:pt>
    <dgm:pt modelId="{68ECC190-1B97-4A7B-B70E-408187568207}">
      <dgm:prSet phldrT="[Metin]"/>
      <dgm:spPr/>
      <dgm:t>
        <a:bodyPr/>
        <a:lstStyle/>
        <a:p>
          <a:r>
            <a:rPr lang="tr-TR" b="1" dirty="0"/>
            <a:t>İNŞAATIN TAMAMLANMASI -  TESİS KABULLERİ</a:t>
          </a:r>
        </a:p>
      </dgm:t>
    </dgm:pt>
    <dgm:pt modelId="{62A90031-EEB0-4AEA-A65C-AD3DBC48C704}" type="parTrans" cxnId="{D8C24FCD-1D7A-4C3B-8592-7BF4FD2DD25A}">
      <dgm:prSet/>
      <dgm:spPr/>
      <dgm:t>
        <a:bodyPr/>
        <a:lstStyle/>
        <a:p>
          <a:endParaRPr lang="tr-TR"/>
        </a:p>
      </dgm:t>
    </dgm:pt>
    <dgm:pt modelId="{D384C218-A249-452B-A8C4-F7D38F238C47}" type="sibTrans" cxnId="{D8C24FCD-1D7A-4C3B-8592-7BF4FD2DD25A}">
      <dgm:prSet/>
      <dgm:spPr/>
      <dgm:t>
        <a:bodyPr/>
        <a:lstStyle/>
        <a:p>
          <a:endParaRPr lang="tr-TR"/>
        </a:p>
      </dgm:t>
    </dgm:pt>
    <dgm:pt modelId="{1DFBDB4D-3FEF-4B30-AFBE-FDF2BF31F684}">
      <dgm:prSet phldrT="[Metin]"/>
      <dgm:spPr/>
      <dgm:t>
        <a:bodyPr/>
        <a:lstStyle/>
        <a:p>
          <a:r>
            <a:rPr lang="tr-TR" b="1" dirty="0"/>
            <a:t>İŞLETME</a:t>
          </a:r>
        </a:p>
      </dgm:t>
    </dgm:pt>
    <dgm:pt modelId="{17F754BF-CD21-4401-B810-975EFA368548}" type="parTrans" cxnId="{3160DA1D-330F-4C6C-A0C0-03BA4B8A30FD}">
      <dgm:prSet/>
      <dgm:spPr/>
      <dgm:t>
        <a:bodyPr/>
        <a:lstStyle/>
        <a:p>
          <a:endParaRPr lang="tr-TR"/>
        </a:p>
      </dgm:t>
    </dgm:pt>
    <dgm:pt modelId="{B4786017-F0CB-45C9-B93A-4E83B9057AE4}" type="sibTrans" cxnId="{3160DA1D-330F-4C6C-A0C0-03BA4B8A30FD}">
      <dgm:prSet/>
      <dgm:spPr/>
      <dgm:t>
        <a:bodyPr/>
        <a:lstStyle/>
        <a:p>
          <a:endParaRPr lang="tr-TR"/>
        </a:p>
      </dgm:t>
    </dgm:pt>
    <dgm:pt modelId="{BFA6B144-A49E-47A8-864E-221ED8EE79F6}" type="pres">
      <dgm:prSet presAssocID="{E7FED30D-A746-465A-86A1-14DDABD72723}" presName="Name0" presStyleCnt="0">
        <dgm:presLayoutVars>
          <dgm:dir/>
          <dgm:animLvl val="lvl"/>
          <dgm:resizeHandles val="exact"/>
        </dgm:presLayoutVars>
      </dgm:prSet>
      <dgm:spPr/>
      <dgm:t>
        <a:bodyPr/>
        <a:lstStyle/>
        <a:p>
          <a:endParaRPr lang="tr-TR"/>
        </a:p>
      </dgm:t>
    </dgm:pt>
    <dgm:pt modelId="{3F98CBC1-BD75-4149-9D35-945F2F4E868A}" type="pres">
      <dgm:prSet presAssocID="{1DFBDB4D-3FEF-4B30-AFBE-FDF2BF31F684}" presName="boxAndChildren" presStyleCnt="0"/>
      <dgm:spPr/>
    </dgm:pt>
    <dgm:pt modelId="{B98C6F96-4C41-40D0-8FAC-7DC9B162F469}" type="pres">
      <dgm:prSet presAssocID="{1DFBDB4D-3FEF-4B30-AFBE-FDF2BF31F684}" presName="parentTextBox" presStyleLbl="node1" presStyleIdx="0" presStyleCnt="10"/>
      <dgm:spPr/>
      <dgm:t>
        <a:bodyPr/>
        <a:lstStyle/>
        <a:p>
          <a:endParaRPr lang="tr-TR"/>
        </a:p>
      </dgm:t>
    </dgm:pt>
    <dgm:pt modelId="{399728C1-3524-44F0-8325-B421D2B8BEB6}" type="pres">
      <dgm:prSet presAssocID="{D384C218-A249-452B-A8C4-F7D38F238C47}" presName="sp" presStyleCnt="0"/>
      <dgm:spPr/>
    </dgm:pt>
    <dgm:pt modelId="{B1A19D7D-6830-43D1-9E98-C49090F072F3}" type="pres">
      <dgm:prSet presAssocID="{68ECC190-1B97-4A7B-B70E-408187568207}" presName="arrowAndChildren" presStyleCnt="0"/>
      <dgm:spPr/>
    </dgm:pt>
    <dgm:pt modelId="{DD163259-91D2-4BF9-8C78-34F350BFC4EA}" type="pres">
      <dgm:prSet presAssocID="{68ECC190-1B97-4A7B-B70E-408187568207}" presName="parentTextArrow" presStyleLbl="node1" presStyleIdx="1" presStyleCnt="10"/>
      <dgm:spPr/>
      <dgm:t>
        <a:bodyPr/>
        <a:lstStyle/>
        <a:p>
          <a:endParaRPr lang="tr-TR"/>
        </a:p>
      </dgm:t>
    </dgm:pt>
    <dgm:pt modelId="{71BE2FE2-966E-463F-9B7E-2FEE5DD25302}" type="pres">
      <dgm:prSet presAssocID="{9A9A2AAC-4CB8-4ED8-9362-B320B1C896ED}" presName="sp" presStyleCnt="0"/>
      <dgm:spPr/>
    </dgm:pt>
    <dgm:pt modelId="{C3145942-5D49-4B82-B259-8335131CF323}" type="pres">
      <dgm:prSet presAssocID="{35038C10-07C5-49B3-A0C9-DFDA6D3F8A3D}" presName="arrowAndChildren" presStyleCnt="0"/>
      <dgm:spPr/>
    </dgm:pt>
    <dgm:pt modelId="{898CF21D-0F13-4E4A-B0D4-EBCE47C4C3F3}" type="pres">
      <dgm:prSet presAssocID="{35038C10-07C5-49B3-A0C9-DFDA6D3F8A3D}" presName="parentTextArrow" presStyleLbl="node1" presStyleIdx="2" presStyleCnt="10"/>
      <dgm:spPr/>
      <dgm:t>
        <a:bodyPr/>
        <a:lstStyle/>
        <a:p>
          <a:endParaRPr lang="tr-TR"/>
        </a:p>
      </dgm:t>
    </dgm:pt>
    <dgm:pt modelId="{1661CACE-7A1E-4C04-B43C-3640A4A3DDE6}" type="pres">
      <dgm:prSet presAssocID="{EA0E38BE-30C9-4346-B9EE-4537FBAB9AAD}" presName="sp" presStyleCnt="0"/>
      <dgm:spPr/>
    </dgm:pt>
    <dgm:pt modelId="{8D3A1320-5258-48F2-BE44-B302A0EE191A}" type="pres">
      <dgm:prSet presAssocID="{71D1E9F9-E8E5-4F53-8226-677EF37DB524}" presName="arrowAndChildren" presStyleCnt="0"/>
      <dgm:spPr/>
    </dgm:pt>
    <dgm:pt modelId="{B8B2552C-DB46-48FF-90EF-CF9AFF0662C1}" type="pres">
      <dgm:prSet presAssocID="{71D1E9F9-E8E5-4F53-8226-677EF37DB524}" presName="parentTextArrow" presStyleLbl="node1" presStyleIdx="3" presStyleCnt="10"/>
      <dgm:spPr/>
      <dgm:t>
        <a:bodyPr/>
        <a:lstStyle/>
        <a:p>
          <a:endParaRPr lang="tr-TR"/>
        </a:p>
      </dgm:t>
    </dgm:pt>
    <dgm:pt modelId="{B7AB7F7A-BC95-4594-B8E3-1ED63C894BBB}" type="pres">
      <dgm:prSet presAssocID="{E4D177D1-B60C-4904-A9F9-A9D9D0DD6964}" presName="sp" presStyleCnt="0"/>
      <dgm:spPr/>
    </dgm:pt>
    <dgm:pt modelId="{F56A194F-D535-4637-9D9B-3573FC1AB460}" type="pres">
      <dgm:prSet presAssocID="{3E104B2D-37A5-4F60-B157-A40FDA26F4CC}" presName="arrowAndChildren" presStyleCnt="0"/>
      <dgm:spPr/>
    </dgm:pt>
    <dgm:pt modelId="{4E808516-3030-4836-B398-A6E6BFE6CB3C}" type="pres">
      <dgm:prSet presAssocID="{3E104B2D-37A5-4F60-B157-A40FDA26F4CC}" presName="parentTextArrow" presStyleLbl="node1" presStyleIdx="4" presStyleCnt="10"/>
      <dgm:spPr/>
      <dgm:t>
        <a:bodyPr/>
        <a:lstStyle/>
        <a:p>
          <a:endParaRPr lang="tr-TR"/>
        </a:p>
      </dgm:t>
    </dgm:pt>
    <dgm:pt modelId="{C4EA069F-6407-4829-9510-5ACF9AFFE4EE}" type="pres">
      <dgm:prSet presAssocID="{0D740B77-2DB1-4A62-80ED-DF893350A36A}" presName="sp" presStyleCnt="0"/>
      <dgm:spPr/>
    </dgm:pt>
    <dgm:pt modelId="{76F3AEA6-E0C8-4398-B63B-6C2D1AAC34D8}" type="pres">
      <dgm:prSet presAssocID="{9F69EFCD-AECB-469F-A93C-5D64EAA47121}" presName="arrowAndChildren" presStyleCnt="0"/>
      <dgm:spPr/>
    </dgm:pt>
    <dgm:pt modelId="{9AF23AF7-9F42-42B6-8BED-61E59515BE6A}" type="pres">
      <dgm:prSet presAssocID="{9F69EFCD-AECB-469F-A93C-5D64EAA47121}" presName="parentTextArrow" presStyleLbl="node1" presStyleIdx="5" presStyleCnt="10"/>
      <dgm:spPr/>
      <dgm:t>
        <a:bodyPr/>
        <a:lstStyle/>
        <a:p>
          <a:endParaRPr lang="tr-TR"/>
        </a:p>
      </dgm:t>
    </dgm:pt>
    <dgm:pt modelId="{17A44072-6062-48B9-A6F1-3724C32C3B7B}" type="pres">
      <dgm:prSet presAssocID="{61B0D5A1-34EA-458D-91A2-B929E202069F}" presName="sp" presStyleCnt="0"/>
      <dgm:spPr/>
    </dgm:pt>
    <dgm:pt modelId="{5A105A85-FE9E-44D0-93DD-25B2604C1E5E}" type="pres">
      <dgm:prSet presAssocID="{8CB70101-32E1-4CD1-8550-F12C478F26F7}" presName="arrowAndChildren" presStyleCnt="0"/>
      <dgm:spPr/>
    </dgm:pt>
    <dgm:pt modelId="{25FC4A6B-D7EA-4C6A-B297-99CEDC48D964}" type="pres">
      <dgm:prSet presAssocID="{8CB70101-32E1-4CD1-8550-F12C478F26F7}" presName="parentTextArrow" presStyleLbl="node1" presStyleIdx="6" presStyleCnt="10"/>
      <dgm:spPr/>
      <dgm:t>
        <a:bodyPr/>
        <a:lstStyle/>
        <a:p>
          <a:endParaRPr lang="tr-TR"/>
        </a:p>
      </dgm:t>
    </dgm:pt>
    <dgm:pt modelId="{BF869363-7AE5-4F03-9781-D62CDBB89EC2}" type="pres">
      <dgm:prSet presAssocID="{37E05639-5817-451E-A13C-B230A621C932}" presName="sp" presStyleCnt="0"/>
      <dgm:spPr/>
    </dgm:pt>
    <dgm:pt modelId="{DFFB7B65-B1E6-4BEF-995B-27ED86E59D40}" type="pres">
      <dgm:prSet presAssocID="{72BACCC7-FC99-4083-BFA1-809CBA26F7CE}" presName="arrowAndChildren" presStyleCnt="0"/>
      <dgm:spPr/>
    </dgm:pt>
    <dgm:pt modelId="{0E26BB2B-1EBE-4F21-B1C9-B02315882E3A}" type="pres">
      <dgm:prSet presAssocID="{72BACCC7-FC99-4083-BFA1-809CBA26F7CE}" presName="parentTextArrow" presStyleLbl="node1" presStyleIdx="7" presStyleCnt="10"/>
      <dgm:spPr/>
      <dgm:t>
        <a:bodyPr/>
        <a:lstStyle/>
        <a:p>
          <a:endParaRPr lang="tr-TR"/>
        </a:p>
      </dgm:t>
    </dgm:pt>
    <dgm:pt modelId="{554C8EAC-601E-43C2-BBAC-7B439AD338E9}" type="pres">
      <dgm:prSet presAssocID="{A0DFE454-618E-45B9-97CD-F719C5A1370C}" presName="sp" presStyleCnt="0"/>
      <dgm:spPr/>
    </dgm:pt>
    <dgm:pt modelId="{9CA17A7B-479C-401E-AA4A-B863F0E7DB5E}" type="pres">
      <dgm:prSet presAssocID="{920CB33E-1243-48C4-8EDB-B9D53B6C81D2}" presName="arrowAndChildren" presStyleCnt="0"/>
      <dgm:spPr/>
    </dgm:pt>
    <dgm:pt modelId="{9CE4CC5C-D1EC-40C2-8295-ADA9A1D4E9CC}" type="pres">
      <dgm:prSet presAssocID="{920CB33E-1243-48C4-8EDB-B9D53B6C81D2}" presName="parentTextArrow" presStyleLbl="node1" presStyleIdx="8" presStyleCnt="10"/>
      <dgm:spPr/>
      <dgm:t>
        <a:bodyPr/>
        <a:lstStyle/>
        <a:p>
          <a:endParaRPr lang="tr-TR"/>
        </a:p>
      </dgm:t>
    </dgm:pt>
    <dgm:pt modelId="{3914EF7F-5EDD-4475-8ECB-C0FB1ADB23E6}" type="pres">
      <dgm:prSet presAssocID="{84E020C6-D689-4CE6-8015-315BF428A1F3}" presName="sp" presStyleCnt="0"/>
      <dgm:spPr/>
    </dgm:pt>
    <dgm:pt modelId="{4F6C0B05-0FE6-46ED-B9F9-39AB0AA4A762}" type="pres">
      <dgm:prSet presAssocID="{23F80CAD-BF5F-45E6-8C49-6784188D558C}" presName="arrowAndChildren" presStyleCnt="0"/>
      <dgm:spPr/>
    </dgm:pt>
    <dgm:pt modelId="{677CAD56-461D-4329-B438-5EBA51DBF57F}" type="pres">
      <dgm:prSet presAssocID="{23F80CAD-BF5F-45E6-8C49-6784188D558C}" presName="parentTextArrow" presStyleLbl="node1" presStyleIdx="9" presStyleCnt="10"/>
      <dgm:spPr/>
      <dgm:t>
        <a:bodyPr/>
        <a:lstStyle/>
        <a:p>
          <a:endParaRPr lang="tr-TR"/>
        </a:p>
      </dgm:t>
    </dgm:pt>
  </dgm:ptLst>
  <dgm:cxnLst>
    <dgm:cxn modelId="{554AA18F-3296-42BB-A37A-62E179F4DDFF}" type="presOf" srcId="{E7FED30D-A746-465A-86A1-14DDABD72723}" destId="{BFA6B144-A49E-47A8-864E-221ED8EE79F6}" srcOrd="0" destOrd="0" presId="urn:microsoft.com/office/officeart/2005/8/layout/process4"/>
    <dgm:cxn modelId="{1FED07B7-2DBB-4A5B-8056-061C9FCB2E30}" srcId="{E7FED30D-A746-465A-86A1-14DDABD72723}" destId="{8CB70101-32E1-4CD1-8550-F12C478F26F7}" srcOrd="3" destOrd="0" parTransId="{1C56D388-5844-4942-8AB3-C4D7C8349B5A}" sibTransId="{61B0D5A1-34EA-458D-91A2-B929E202069F}"/>
    <dgm:cxn modelId="{34030EDE-A1CD-41EF-9C5B-E9E141E34A99}" type="presOf" srcId="{9F69EFCD-AECB-469F-A93C-5D64EAA47121}" destId="{9AF23AF7-9F42-42B6-8BED-61E59515BE6A}" srcOrd="0" destOrd="0" presId="urn:microsoft.com/office/officeart/2005/8/layout/process4"/>
    <dgm:cxn modelId="{67DF8FD8-2ABF-4829-A02E-ED2A188E64E8}" type="presOf" srcId="{23F80CAD-BF5F-45E6-8C49-6784188D558C}" destId="{677CAD56-461D-4329-B438-5EBA51DBF57F}" srcOrd="0" destOrd="0" presId="urn:microsoft.com/office/officeart/2005/8/layout/process4"/>
    <dgm:cxn modelId="{4C8F9B1A-E1E9-4A4F-9AD6-5B70EB36BA77}" type="presOf" srcId="{920CB33E-1243-48C4-8EDB-B9D53B6C81D2}" destId="{9CE4CC5C-D1EC-40C2-8295-ADA9A1D4E9CC}" srcOrd="0" destOrd="0" presId="urn:microsoft.com/office/officeart/2005/8/layout/process4"/>
    <dgm:cxn modelId="{5DE6E356-292C-48E6-AA8B-EE7D587705FC}" srcId="{E7FED30D-A746-465A-86A1-14DDABD72723}" destId="{920CB33E-1243-48C4-8EDB-B9D53B6C81D2}" srcOrd="1" destOrd="0" parTransId="{20E9F037-96E4-4576-9FCB-6437FC7E921C}" sibTransId="{A0DFE454-618E-45B9-97CD-F719C5A1370C}"/>
    <dgm:cxn modelId="{D8C24FCD-1D7A-4C3B-8592-7BF4FD2DD25A}" srcId="{E7FED30D-A746-465A-86A1-14DDABD72723}" destId="{68ECC190-1B97-4A7B-B70E-408187568207}" srcOrd="8" destOrd="0" parTransId="{62A90031-EEB0-4AEA-A65C-AD3DBC48C704}" sibTransId="{D384C218-A249-452B-A8C4-F7D38F238C47}"/>
    <dgm:cxn modelId="{35E31658-EE33-4D1F-BECE-7089A371531D}" srcId="{E7FED30D-A746-465A-86A1-14DDABD72723}" destId="{3E104B2D-37A5-4F60-B157-A40FDA26F4CC}" srcOrd="5" destOrd="0" parTransId="{2230FF32-EA72-470F-8B3E-DF0DADDEE865}" sibTransId="{E4D177D1-B60C-4904-A9F9-A9D9D0DD6964}"/>
    <dgm:cxn modelId="{217C9E2A-B439-42A0-9B8D-DC2A0EEB7552}" type="presOf" srcId="{8CB70101-32E1-4CD1-8550-F12C478F26F7}" destId="{25FC4A6B-D7EA-4C6A-B297-99CEDC48D964}" srcOrd="0" destOrd="0" presId="urn:microsoft.com/office/officeart/2005/8/layout/process4"/>
    <dgm:cxn modelId="{3160DA1D-330F-4C6C-A0C0-03BA4B8A30FD}" srcId="{E7FED30D-A746-465A-86A1-14DDABD72723}" destId="{1DFBDB4D-3FEF-4B30-AFBE-FDF2BF31F684}" srcOrd="9" destOrd="0" parTransId="{17F754BF-CD21-4401-B810-975EFA368548}" sibTransId="{B4786017-F0CB-45C9-B93A-4E83B9057AE4}"/>
    <dgm:cxn modelId="{56018913-D1EF-4FC8-9F18-D079DCB24530}" type="presOf" srcId="{72BACCC7-FC99-4083-BFA1-809CBA26F7CE}" destId="{0E26BB2B-1EBE-4F21-B1C9-B02315882E3A}" srcOrd="0" destOrd="0" presId="urn:microsoft.com/office/officeart/2005/8/layout/process4"/>
    <dgm:cxn modelId="{CCE56241-6F62-4223-9863-3EF5603E81FA}" srcId="{E7FED30D-A746-465A-86A1-14DDABD72723}" destId="{9F69EFCD-AECB-469F-A93C-5D64EAA47121}" srcOrd="4" destOrd="0" parTransId="{89C1D4DC-29F7-4EED-AB3A-5A1C153C2A64}" sibTransId="{0D740B77-2DB1-4A62-80ED-DF893350A36A}"/>
    <dgm:cxn modelId="{1C69F280-5F46-44B6-9DDB-D653FCCE4D2E}" srcId="{E7FED30D-A746-465A-86A1-14DDABD72723}" destId="{71D1E9F9-E8E5-4F53-8226-677EF37DB524}" srcOrd="6" destOrd="0" parTransId="{DBCD4EE6-CD03-44F6-8473-80422B67B454}" sibTransId="{EA0E38BE-30C9-4346-B9EE-4537FBAB9AAD}"/>
    <dgm:cxn modelId="{24484F64-D8C5-491C-B0BB-6D6E74A34F94}" srcId="{E7FED30D-A746-465A-86A1-14DDABD72723}" destId="{35038C10-07C5-49B3-A0C9-DFDA6D3F8A3D}" srcOrd="7" destOrd="0" parTransId="{13D81E36-9A5A-43B3-BF26-58989372146C}" sibTransId="{9A9A2AAC-4CB8-4ED8-9362-B320B1C896ED}"/>
    <dgm:cxn modelId="{177736EA-F4E5-4EA5-AE1C-CFAFC46BEDB6}" type="presOf" srcId="{68ECC190-1B97-4A7B-B70E-408187568207}" destId="{DD163259-91D2-4BF9-8C78-34F350BFC4EA}" srcOrd="0" destOrd="0" presId="urn:microsoft.com/office/officeart/2005/8/layout/process4"/>
    <dgm:cxn modelId="{86EA0334-0078-4408-B991-FA62BBC33891}" type="presOf" srcId="{3E104B2D-37A5-4F60-B157-A40FDA26F4CC}" destId="{4E808516-3030-4836-B398-A6E6BFE6CB3C}" srcOrd="0" destOrd="0" presId="urn:microsoft.com/office/officeart/2005/8/layout/process4"/>
    <dgm:cxn modelId="{E3BCE775-9BBF-4397-8AC1-F948C217A872}" type="presOf" srcId="{35038C10-07C5-49B3-A0C9-DFDA6D3F8A3D}" destId="{898CF21D-0F13-4E4A-B0D4-EBCE47C4C3F3}" srcOrd="0" destOrd="0" presId="urn:microsoft.com/office/officeart/2005/8/layout/process4"/>
    <dgm:cxn modelId="{C0FF83D4-0D3B-4B8C-8187-0ABA8F62616C}" type="presOf" srcId="{1DFBDB4D-3FEF-4B30-AFBE-FDF2BF31F684}" destId="{B98C6F96-4C41-40D0-8FAC-7DC9B162F469}" srcOrd="0" destOrd="0" presId="urn:microsoft.com/office/officeart/2005/8/layout/process4"/>
    <dgm:cxn modelId="{947A8943-C1E3-410E-AD59-3BF7BB30B4D7}" srcId="{E7FED30D-A746-465A-86A1-14DDABD72723}" destId="{72BACCC7-FC99-4083-BFA1-809CBA26F7CE}" srcOrd="2" destOrd="0" parTransId="{FA280B15-93FA-4B6A-8227-8E4AD001C7AC}" sibTransId="{37E05639-5817-451E-A13C-B230A621C932}"/>
    <dgm:cxn modelId="{FCD9CB00-30BE-4E7F-9384-EF23EFCFFB32}" type="presOf" srcId="{71D1E9F9-E8E5-4F53-8226-677EF37DB524}" destId="{B8B2552C-DB46-48FF-90EF-CF9AFF0662C1}" srcOrd="0" destOrd="0" presId="urn:microsoft.com/office/officeart/2005/8/layout/process4"/>
    <dgm:cxn modelId="{822DFE03-8EAF-4BA0-8C5E-C63862FB98A9}" srcId="{E7FED30D-A746-465A-86A1-14DDABD72723}" destId="{23F80CAD-BF5F-45E6-8C49-6784188D558C}" srcOrd="0" destOrd="0" parTransId="{F1D6A519-287D-49BA-8A74-9B1DC2490FE4}" sibTransId="{84E020C6-D689-4CE6-8015-315BF428A1F3}"/>
    <dgm:cxn modelId="{B935F837-6147-47FA-A0F7-F36C3CB1798A}" type="presParOf" srcId="{BFA6B144-A49E-47A8-864E-221ED8EE79F6}" destId="{3F98CBC1-BD75-4149-9D35-945F2F4E868A}" srcOrd="0" destOrd="0" presId="urn:microsoft.com/office/officeart/2005/8/layout/process4"/>
    <dgm:cxn modelId="{856778AA-5130-42EA-A2D7-63464FB2E3BE}" type="presParOf" srcId="{3F98CBC1-BD75-4149-9D35-945F2F4E868A}" destId="{B98C6F96-4C41-40D0-8FAC-7DC9B162F469}" srcOrd="0" destOrd="0" presId="urn:microsoft.com/office/officeart/2005/8/layout/process4"/>
    <dgm:cxn modelId="{AB8C5FB6-08BE-4833-B672-8613769E22A7}" type="presParOf" srcId="{BFA6B144-A49E-47A8-864E-221ED8EE79F6}" destId="{399728C1-3524-44F0-8325-B421D2B8BEB6}" srcOrd="1" destOrd="0" presId="urn:microsoft.com/office/officeart/2005/8/layout/process4"/>
    <dgm:cxn modelId="{DBC96314-D475-4378-8BE3-7975D06E20EA}" type="presParOf" srcId="{BFA6B144-A49E-47A8-864E-221ED8EE79F6}" destId="{B1A19D7D-6830-43D1-9E98-C49090F072F3}" srcOrd="2" destOrd="0" presId="urn:microsoft.com/office/officeart/2005/8/layout/process4"/>
    <dgm:cxn modelId="{C76A4B77-0E49-418B-A869-1CCC4287CA33}" type="presParOf" srcId="{B1A19D7D-6830-43D1-9E98-C49090F072F3}" destId="{DD163259-91D2-4BF9-8C78-34F350BFC4EA}" srcOrd="0" destOrd="0" presId="urn:microsoft.com/office/officeart/2005/8/layout/process4"/>
    <dgm:cxn modelId="{6129CEBD-EB68-49D6-8D68-6D0E64AAD8B6}" type="presParOf" srcId="{BFA6B144-A49E-47A8-864E-221ED8EE79F6}" destId="{71BE2FE2-966E-463F-9B7E-2FEE5DD25302}" srcOrd="3" destOrd="0" presId="urn:microsoft.com/office/officeart/2005/8/layout/process4"/>
    <dgm:cxn modelId="{43FF9D5D-59B4-4C26-9D72-EE6D5A886A28}" type="presParOf" srcId="{BFA6B144-A49E-47A8-864E-221ED8EE79F6}" destId="{C3145942-5D49-4B82-B259-8335131CF323}" srcOrd="4" destOrd="0" presId="urn:microsoft.com/office/officeart/2005/8/layout/process4"/>
    <dgm:cxn modelId="{CF55F871-AA72-4DF5-97E0-2230D3731D91}" type="presParOf" srcId="{C3145942-5D49-4B82-B259-8335131CF323}" destId="{898CF21D-0F13-4E4A-B0D4-EBCE47C4C3F3}" srcOrd="0" destOrd="0" presId="urn:microsoft.com/office/officeart/2005/8/layout/process4"/>
    <dgm:cxn modelId="{E94CD468-8D4F-42CE-8C25-59B2575B57F4}" type="presParOf" srcId="{BFA6B144-A49E-47A8-864E-221ED8EE79F6}" destId="{1661CACE-7A1E-4C04-B43C-3640A4A3DDE6}" srcOrd="5" destOrd="0" presId="urn:microsoft.com/office/officeart/2005/8/layout/process4"/>
    <dgm:cxn modelId="{02FD15E9-E67D-40F1-AF4F-B8237E4D3C6A}" type="presParOf" srcId="{BFA6B144-A49E-47A8-864E-221ED8EE79F6}" destId="{8D3A1320-5258-48F2-BE44-B302A0EE191A}" srcOrd="6" destOrd="0" presId="urn:microsoft.com/office/officeart/2005/8/layout/process4"/>
    <dgm:cxn modelId="{F0E33754-0453-4208-BE22-EFA25CB8F10A}" type="presParOf" srcId="{8D3A1320-5258-48F2-BE44-B302A0EE191A}" destId="{B8B2552C-DB46-48FF-90EF-CF9AFF0662C1}" srcOrd="0" destOrd="0" presId="urn:microsoft.com/office/officeart/2005/8/layout/process4"/>
    <dgm:cxn modelId="{5F9B4F9A-91E9-45AB-A60A-C66EBBB00BDF}" type="presParOf" srcId="{BFA6B144-A49E-47A8-864E-221ED8EE79F6}" destId="{B7AB7F7A-BC95-4594-B8E3-1ED63C894BBB}" srcOrd="7" destOrd="0" presId="urn:microsoft.com/office/officeart/2005/8/layout/process4"/>
    <dgm:cxn modelId="{E6C47F79-F516-4E68-8E11-3118BB8BFA75}" type="presParOf" srcId="{BFA6B144-A49E-47A8-864E-221ED8EE79F6}" destId="{F56A194F-D535-4637-9D9B-3573FC1AB460}" srcOrd="8" destOrd="0" presId="urn:microsoft.com/office/officeart/2005/8/layout/process4"/>
    <dgm:cxn modelId="{0DDFCB0B-9C98-455D-87B3-0515D7F3614A}" type="presParOf" srcId="{F56A194F-D535-4637-9D9B-3573FC1AB460}" destId="{4E808516-3030-4836-B398-A6E6BFE6CB3C}" srcOrd="0" destOrd="0" presId="urn:microsoft.com/office/officeart/2005/8/layout/process4"/>
    <dgm:cxn modelId="{85B58749-CDFE-4F09-9C9C-0FCEDAC3C66E}" type="presParOf" srcId="{BFA6B144-A49E-47A8-864E-221ED8EE79F6}" destId="{C4EA069F-6407-4829-9510-5ACF9AFFE4EE}" srcOrd="9" destOrd="0" presId="urn:microsoft.com/office/officeart/2005/8/layout/process4"/>
    <dgm:cxn modelId="{D2B47A82-6DF0-442E-BE6E-7A6AE689A40E}" type="presParOf" srcId="{BFA6B144-A49E-47A8-864E-221ED8EE79F6}" destId="{76F3AEA6-E0C8-4398-B63B-6C2D1AAC34D8}" srcOrd="10" destOrd="0" presId="urn:microsoft.com/office/officeart/2005/8/layout/process4"/>
    <dgm:cxn modelId="{2DE71309-5918-4D7E-984A-1EA456569344}" type="presParOf" srcId="{76F3AEA6-E0C8-4398-B63B-6C2D1AAC34D8}" destId="{9AF23AF7-9F42-42B6-8BED-61E59515BE6A}" srcOrd="0" destOrd="0" presId="urn:microsoft.com/office/officeart/2005/8/layout/process4"/>
    <dgm:cxn modelId="{022628C1-A660-4FB4-BCB1-017C5E5B24A2}" type="presParOf" srcId="{BFA6B144-A49E-47A8-864E-221ED8EE79F6}" destId="{17A44072-6062-48B9-A6F1-3724C32C3B7B}" srcOrd="11" destOrd="0" presId="urn:microsoft.com/office/officeart/2005/8/layout/process4"/>
    <dgm:cxn modelId="{7DBD06DB-D077-44CD-A8CD-ED308B3A79C8}" type="presParOf" srcId="{BFA6B144-A49E-47A8-864E-221ED8EE79F6}" destId="{5A105A85-FE9E-44D0-93DD-25B2604C1E5E}" srcOrd="12" destOrd="0" presId="urn:microsoft.com/office/officeart/2005/8/layout/process4"/>
    <dgm:cxn modelId="{A56F7858-6B1B-450B-AD6B-B1CA77E17119}" type="presParOf" srcId="{5A105A85-FE9E-44D0-93DD-25B2604C1E5E}" destId="{25FC4A6B-D7EA-4C6A-B297-99CEDC48D964}" srcOrd="0" destOrd="0" presId="urn:microsoft.com/office/officeart/2005/8/layout/process4"/>
    <dgm:cxn modelId="{FE23454E-55F6-45D8-87F0-9DE7488A3AD4}" type="presParOf" srcId="{BFA6B144-A49E-47A8-864E-221ED8EE79F6}" destId="{BF869363-7AE5-4F03-9781-D62CDBB89EC2}" srcOrd="13" destOrd="0" presId="urn:microsoft.com/office/officeart/2005/8/layout/process4"/>
    <dgm:cxn modelId="{9F795B3A-8D4A-4820-B1DA-0C47C4121708}" type="presParOf" srcId="{BFA6B144-A49E-47A8-864E-221ED8EE79F6}" destId="{DFFB7B65-B1E6-4BEF-995B-27ED86E59D40}" srcOrd="14" destOrd="0" presId="urn:microsoft.com/office/officeart/2005/8/layout/process4"/>
    <dgm:cxn modelId="{F66B398F-13AD-4CC1-AFFC-A4AC0D0B5BDB}" type="presParOf" srcId="{DFFB7B65-B1E6-4BEF-995B-27ED86E59D40}" destId="{0E26BB2B-1EBE-4F21-B1C9-B02315882E3A}" srcOrd="0" destOrd="0" presId="urn:microsoft.com/office/officeart/2005/8/layout/process4"/>
    <dgm:cxn modelId="{9DAAB9B5-866B-441B-97A3-9E91C2927F1C}" type="presParOf" srcId="{BFA6B144-A49E-47A8-864E-221ED8EE79F6}" destId="{554C8EAC-601E-43C2-BBAC-7B439AD338E9}" srcOrd="15" destOrd="0" presId="urn:microsoft.com/office/officeart/2005/8/layout/process4"/>
    <dgm:cxn modelId="{3D870909-8FFC-4445-9E2F-BDEBAEA3D3E3}" type="presParOf" srcId="{BFA6B144-A49E-47A8-864E-221ED8EE79F6}" destId="{9CA17A7B-479C-401E-AA4A-B863F0E7DB5E}" srcOrd="16" destOrd="0" presId="urn:microsoft.com/office/officeart/2005/8/layout/process4"/>
    <dgm:cxn modelId="{9D6F203E-FCF4-4BCD-972C-4525D4D77749}" type="presParOf" srcId="{9CA17A7B-479C-401E-AA4A-B863F0E7DB5E}" destId="{9CE4CC5C-D1EC-40C2-8295-ADA9A1D4E9CC}" srcOrd="0" destOrd="0" presId="urn:microsoft.com/office/officeart/2005/8/layout/process4"/>
    <dgm:cxn modelId="{5FCBE907-AD3F-48BE-A0A0-F3F79F297814}" type="presParOf" srcId="{BFA6B144-A49E-47A8-864E-221ED8EE79F6}" destId="{3914EF7F-5EDD-4475-8ECB-C0FB1ADB23E6}" srcOrd="17" destOrd="0" presId="urn:microsoft.com/office/officeart/2005/8/layout/process4"/>
    <dgm:cxn modelId="{A3AE1FE1-83C2-43A3-A70D-F1E23E4C29FC}" type="presParOf" srcId="{BFA6B144-A49E-47A8-864E-221ED8EE79F6}" destId="{4F6C0B05-0FE6-46ED-B9F9-39AB0AA4A762}" srcOrd="18" destOrd="0" presId="urn:microsoft.com/office/officeart/2005/8/layout/process4"/>
    <dgm:cxn modelId="{5D7A588B-3889-4710-8D0D-ACEE83771B99}" type="presParOf" srcId="{4F6C0B05-0FE6-46ED-B9F9-39AB0AA4A762}" destId="{677CAD56-461D-4329-B438-5EBA51DBF57F}"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EE2B2B6E-624C-415A-A8A8-8EC8F57C8E82}" type="datetimeFigureOut">
              <a:rPr lang="tr-TR" smtClean="0"/>
              <a:t>09.07.2020</a:t>
            </a:fld>
            <a:endParaRPr lang="tr-TR"/>
          </a:p>
        </p:txBody>
      </p:sp>
      <p:sp>
        <p:nvSpPr>
          <p:cNvPr id="4" name="Altbilgi Yer Tutucusu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tr-TR"/>
          </a:p>
        </p:txBody>
      </p:sp>
      <p:sp>
        <p:nvSpPr>
          <p:cNvPr id="5" name="Slayt Numarası Yer Tutucusu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ED715165-B69E-45EA-BF2D-3EC1C90EDBB1}" type="slidenum">
              <a:rPr lang="tr-TR" smtClean="0"/>
              <a:t>‹#›</a:t>
            </a:fld>
            <a:endParaRPr lang="tr-TR"/>
          </a:p>
        </p:txBody>
      </p:sp>
    </p:spTree>
    <p:extLst>
      <p:ext uri="{BB962C8B-B14F-4D97-AF65-F5344CB8AC3E}">
        <p14:creationId xmlns:p14="http://schemas.microsoft.com/office/powerpoint/2010/main" val="37930369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45659" cy="498136"/>
          </a:xfrm>
          <a:prstGeom prst="rect">
            <a:avLst/>
          </a:prstGeom>
        </p:spPr>
        <p:txBody>
          <a:bodyPr vert="horz" lIns="92071" tIns="46035" rIns="92071" bIns="46035" rtlCol="0"/>
          <a:lstStyle>
            <a:lvl1pPr algn="l">
              <a:defRPr sz="1200"/>
            </a:lvl1pPr>
          </a:lstStyle>
          <a:p>
            <a:endParaRPr lang="tr-TR"/>
          </a:p>
        </p:txBody>
      </p:sp>
      <p:sp>
        <p:nvSpPr>
          <p:cNvPr id="3" name="Veri Yer Tutucusu 2"/>
          <p:cNvSpPr>
            <a:spLocks noGrp="1"/>
          </p:cNvSpPr>
          <p:nvPr>
            <p:ph type="dt" idx="1"/>
          </p:nvPr>
        </p:nvSpPr>
        <p:spPr>
          <a:xfrm>
            <a:off x="3850443" y="0"/>
            <a:ext cx="2945659" cy="498136"/>
          </a:xfrm>
          <a:prstGeom prst="rect">
            <a:avLst/>
          </a:prstGeom>
        </p:spPr>
        <p:txBody>
          <a:bodyPr vert="horz" lIns="92071" tIns="46035" rIns="92071" bIns="46035" rtlCol="0"/>
          <a:lstStyle>
            <a:lvl1pPr algn="r">
              <a:defRPr sz="1200"/>
            </a:lvl1pPr>
          </a:lstStyle>
          <a:p>
            <a:fld id="{13AB41EB-D474-45CB-9C10-FB305E2FCA1D}" type="datetimeFigureOut">
              <a:rPr lang="tr-TR" smtClean="0"/>
              <a:t>09.07.2020</a:t>
            </a:fld>
            <a:endParaRPr lang="tr-TR"/>
          </a:p>
        </p:txBody>
      </p:sp>
      <p:sp>
        <p:nvSpPr>
          <p:cNvPr id="4" name="Slayt Görüntüsü Yer Tutucusu 3"/>
          <p:cNvSpPr>
            <a:spLocks noGrp="1" noRot="1" noChangeAspect="1"/>
          </p:cNvSpPr>
          <p:nvPr>
            <p:ph type="sldImg" idx="2"/>
          </p:nvPr>
        </p:nvSpPr>
        <p:spPr>
          <a:xfrm>
            <a:off x="420688" y="1239838"/>
            <a:ext cx="5956300" cy="3351212"/>
          </a:xfrm>
          <a:prstGeom prst="rect">
            <a:avLst/>
          </a:prstGeom>
          <a:noFill/>
          <a:ln w="12700">
            <a:solidFill>
              <a:prstClr val="black"/>
            </a:solidFill>
          </a:ln>
        </p:spPr>
        <p:txBody>
          <a:bodyPr vert="horz" lIns="92071" tIns="46035" rIns="92071" bIns="46035" rtlCol="0" anchor="ctr"/>
          <a:lstStyle/>
          <a:p>
            <a:endParaRPr lang="tr-TR"/>
          </a:p>
        </p:txBody>
      </p:sp>
      <p:sp>
        <p:nvSpPr>
          <p:cNvPr id="5" name="Not Yer Tutucusu 4"/>
          <p:cNvSpPr>
            <a:spLocks noGrp="1"/>
          </p:cNvSpPr>
          <p:nvPr>
            <p:ph type="body" sz="quarter" idx="3"/>
          </p:nvPr>
        </p:nvSpPr>
        <p:spPr>
          <a:xfrm>
            <a:off x="679768" y="4777958"/>
            <a:ext cx="5438140" cy="3909239"/>
          </a:xfrm>
          <a:prstGeom prst="rect">
            <a:avLst/>
          </a:prstGeom>
        </p:spPr>
        <p:txBody>
          <a:bodyPr vert="horz" lIns="92071" tIns="46035" rIns="92071" bIns="46035" rtlCol="0"/>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bilgi Yer Tutucusu 5"/>
          <p:cNvSpPr>
            <a:spLocks noGrp="1"/>
          </p:cNvSpPr>
          <p:nvPr>
            <p:ph type="ftr" sz="quarter" idx="4"/>
          </p:nvPr>
        </p:nvSpPr>
        <p:spPr>
          <a:xfrm>
            <a:off x="0" y="9430092"/>
            <a:ext cx="2945659" cy="498135"/>
          </a:xfrm>
          <a:prstGeom prst="rect">
            <a:avLst/>
          </a:prstGeom>
        </p:spPr>
        <p:txBody>
          <a:bodyPr vert="horz" lIns="92071" tIns="46035" rIns="92071" bIns="46035" rtlCol="0" anchor="b"/>
          <a:lstStyle>
            <a:lvl1pPr algn="l">
              <a:defRPr sz="1200"/>
            </a:lvl1pPr>
          </a:lstStyle>
          <a:p>
            <a:endParaRPr lang="tr-TR"/>
          </a:p>
        </p:txBody>
      </p:sp>
      <p:sp>
        <p:nvSpPr>
          <p:cNvPr id="7" name="Slayt Numarası Yer Tutucusu 6"/>
          <p:cNvSpPr>
            <a:spLocks noGrp="1"/>
          </p:cNvSpPr>
          <p:nvPr>
            <p:ph type="sldNum" sz="quarter" idx="5"/>
          </p:nvPr>
        </p:nvSpPr>
        <p:spPr>
          <a:xfrm>
            <a:off x="3850443" y="9430092"/>
            <a:ext cx="2945659" cy="498135"/>
          </a:xfrm>
          <a:prstGeom prst="rect">
            <a:avLst/>
          </a:prstGeom>
        </p:spPr>
        <p:txBody>
          <a:bodyPr vert="horz" lIns="92071" tIns="46035" rIns="92071" bIns="46035" rtlCol="0" anchor="b"/>
          <a:lstStyle>
            <a:lvl1pPr algn="r">
              <a:defRPr sz="1200"/>
            </a:lvl1pPr>
          </a:lstStyle>
          <a:p>
            <a:fld id="{9DCC632E-9307-4AE1-9635-D69289E26A5B}" type="slidenum">
              <a:rPr lang="tr-TR" smtClean="0"/>
              <a:t>‹#›</a:t>
            </a:fld>
            <a:endParaRPr lang="tr-TR"/>
          </a:p>
        </p:txBody>
      </p:sp>
    </p:spTree>
    <p:extLst>
      <p:ext uri="{BB962C8B-B14F-4D97-AF65-F5344CB8AC3E}">
        <p14:creationId xmlns:p14="http://schemas.microsoft.com/office/powerpoint/2010/main" val="22257083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9DCC632E-9307-4AE1-9635-D69289E26A5B}" type="slidenum">
              <a:rPr lang="tr-TR" smtClean="0"/>
              <a:t>1</a:t>
            </a:fld>
            <a:endParaRPr lang="tr-TR"/>
          </a:p>
        </p:txBody>
      </p:sp>
    </p:spTree>
    <p:extLst>
      <p:ext uri="{BB962C8B-B14F-4D97-AF65-F5344CB8AC3E}">
        <p14:creationId xmlns:p14="http://schemas.microsoft.com/office/powerpoint/2010/main" val="7362974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342900" indent="-342900">
              <a:buFont typeface="Arial" panose="020B0604020202020204" pitchFamily="34" charset="0"/>
              <a:buChar char="•"/>
            </a:pPr>
            <a:r>
              <a:rPr lang="tr-TR" sz="1200" dirty="0">
                <a:latin typeface="Times New Roman" panose="02020603050405020304" pitchFamily="18" charset="0"/>
                <a:cs typeface="Times New Roman" panose="02020603050405020304" pitchFamily="18" charset="0"/>
              </a:rPr>
              <a:t>Bu faaliyet, ülkemiz ve elektrik piyasası açısından önemli bir  üretim modelidir.</a:t>
            </a:r>
          </a:p>
          <a:p>
            <a:pPr marL="342900" indent="-342900">
              <a:buFont typeface="Arial" panose="020B0604020202020204" pitchFamily="34" charset="0"/>
              <a:buChar char="•"/>
            </a:pPr>
            <a:endParaRPr lang="tr-TR" sz="1200" dirty="0">
              <a:latin typeface="Times New Roman" panose="02020603050405020304" pitchFamily="18" charset="0"/>
              <a:cs typeface="Times New Roman" panose="02020603050405020304" pitchFamily="18" charset="0"/>
            </a:endParaRPr>
          </a:p>
          <a:p>
            <a:endParaRPr lang="tr-TR" dirty="0"/>
          </a:p>
        </p:txBody>
      </p:sp>
      <p:sp>
        <p:nvSpPr>
          <p:cNvPr id="4" name="Slayt Numarası Yer Tutucusu 3"/>
          <p:cNvSpPr>
            <a:spLocks noGrp="1"/>
          </p:cNvSpPr>
          <p:nvPr>
            <p:ph type="sldNum" sz="quarter" idx="10"/>
          </p:nvPr>
        </p:nvSpPr>
        <p:spPr/>
        <p:txBody>
          <a:bodyPr/>
          <a:lstStyle/>
          <a:p>
            <a:fld id="{9DCC632E-9307-4AE1-9635-D69289E26A5B}" type="slidenum">
              <a:rPr lang="tr-TR" smtClean="0"/>
              <a:t>34</a:t>
            </a:fld>
            <a:endParaRPr lang="tr-TR"/>
          </a:p>
        </p:txBody>
      </p:sp>
    </p:spTree>
    <p:extLst>
      <p:ext uri="{BB962C8B-B14F-4D97-AF65-F5344CB8AC3E}">
        <p14:creationId xmlns:p14="http://schemas.microsoft.com/office/powerpoint/2010/main" val="32991074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9DCC632E-9307-4AE1-9635-D69289E26A5B}" type="slidenum">
              <a:rPr lang="tr-TR" smtClean="0"/>
              <a:t>40</a:t>
            </a:fld>
            <a:endParaRPr lang="tr-TR"/>
          </a:p>
        </p:txBody>
      </p:sp>
    </p:spTree>
    <p:extLst>
      <p:ext uri="{BB962C8B-B14F-4D97-AF65-F5344CB8AC3E}">
        <p14:creationId xmlns:p14="http://schemas.microsoft.com/office/powerpoint/2010/main" val="34401220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CC632E-9307-4AE1-9635-D69289E26A5B}"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940384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100" dirty="0"/>
              <a:t>BUGÜNE KADAR YEK YATIRIMLARI DOĞRUDAN</a:t>
            </a:r>
            <a:r>
              <a:rPr lang="tr-TR" sz="1100" baseline="0" dirty="0"/>
              <a:t> ÖZEL SEKTÖR TARAFINDAN GELİŞTİRİLEN PROJELER İÇİN LİSANS VEYA LİSANSSIZ ÜRETİM BAŞVURULARI KAPSAMINDA GERÇEKLEŞTİRİLMİŞTİR. </a:t>
            </a:r>
          </a:p>
          <a:p>
            <a:endParaRPr lang="tr-TR" sz="1100" baseline="0" dirty="0"/>
          </a:p>
          <a:p>
            <a:r>
              <a:rPr lang="tr-TR" sz="1100" dirty="0"/>
              <a:t>YENİLENEBİLİR ENERJİ KAYNAKLARIMIZIN DEĞERLENDİRİLMESİNE YÖNELİK OLARAK BU ÜRETİM FAALİYETLERİNE İLAVE OLARAK </a:t>
            </a:r>
            <a:r>
              <a:rPr lang="tr-TR" sz="1100" b="1" i="1" u="sng" dirty="0">
                <a:effectLst>
                  <a:outerShdw blurRad="38100" dist="38100" dir="2700000" algn="tl">
                    <a:srgbClr val="000000">
                      <a:alpha val="43137"/>
                    </a:srgbClr>
                  </a:outerShdw>
                </a:effectLst>
              </a:rPr>
              <a:t>YENİ BİR YATIRIM MODELİNİ</a:t>
            </a:r>
            <a:r>
              <a:rPr lang="tr-TR" sz="1100" b="1" i="1" dirty="0">
                <a:effectLst>
                  <a:outerShdw blurRad="38100" dist="38100" dir="2700000" algn="tl">
                    <a:srgbClr val="000000">
                      <a:alpha val="43137"/>
                    </a:srgbClr>
                  </a:outerShdw>
                </a:effectLst>
              </a:rPr>
              <a:t>  </a:t>
            </a:r>
            <a:r>
              <a:rPr lang="tr-TR" sz="1100" dirty="0"/>
              <a:t>HAYATA GEÇİRMİŞ DURUMDAYIZ.</a:t>
            </a:r>
            <a:endParaRPr lang="en-US" sz="1100" dirty="0"/>
          </a:p>
          <a:p>
            <a:endParaRPr lang="tr-TR" sz="1100" dirty="0"/>
          </a:p>
        </p:txBody>
      </p:sp>
      <p:sp>
        <p:nvSpPr>
          <p:cNvPr id="4" name="Slayt Numarası Yer Tutucusu 3"/>
          <p:cNvSpPr>
            <a:spLocks noGrp="1"/>
          </p:cNvSpPr>
          <p:nvPr>
            <p:ph type="sldNum" sz="quarter" idx="10"/>
          </p:nvPr>
        </p:nvSpPr>
        <p:spPr/>
        <p:txBody>
          <a:bodyPr/>
          <a:lstStyle/>
          <a:p>
            <a:fld id="{9DCC632E-9307-4AE1-9635-D69289E26A5B}" type="slidenum">
              <a:rPr lang="tr-TR" smtClean="0"/>
              <a:t>44</a:t>
            </a:fld>
            <a:endParaRPr lang="tr-TR"/>
          </a:p>
        </p:txBody>
      </p:sp>
    </p:spTree>
    <p:extLst>
      <p:ext uri="{BB962C8B-B14F-4D97-AF65-F5344CB8AC3E}">
        <p14:creationId xmlns:p14="http://schemas.microsoft.com/office/powerpoint/2010/main" val="42861954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3D7310A3-2DFE-499A-A6E2-6BD7CB211EB3}" type="slidenum">
              <a:rPr lang="tr-TR" smtClean="0"/>
              <a:pPr/>
              <a:t>45</a:t>
            </a:fld>
            <a:endParaRPr lang="tr-TR"/>
          </a:p>
        </p:txBody>
      </p:sp>
    </p:spTree>
    <p:extLst>
      <p:ext uri="{BB962C8B-B14F-4D97-AF65-F5344CB8AC3E}">
        <p14:creationId xmlns:p14="http://schemas.microsoft.com/office/powerpoint/2010/main" val="23801993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3D7310A3-2DFE-499A-A6E2-6BD7CB211EB3}" type="slidenum">
              <a:rPr lang="tr-TR" smtClean="0"/>
              <a:pPr/>
              <a:t>48</a:t>
            </a:fld>
            <a:endParaRPr lang="tr-TR"/>
          </a:p>
        </p:txBody>
      </p:sp>
    </p:spTree>
    <p:extLst>
      <p:ext uri="{BB962C8B-B14F-4D97-AF65-F5344CB8AC3E}">
        <p14:creationId xmlns:p14="http://schemas.microsoft.com/office/powerpoint/2010/main" val="34707626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b="0" dirty="0"/>
          </a:p>
        </p:txBody>
      </p:sp>
      <p:sp>
        <p:nvSpPr>
          <p:cNvPr id="4" name="Slayt Numarası Yer Tutucusu 3"/>
          <p:cNvSpPr>
            <a:spLocks noGrp="1"/>
          </p:cNvSpPr>
          <p:nvPr>
            <p:ph type="sldNum" sz="quarter" idx="10"/>
          </p:nvPr>
        </p:nvSpPr>
        <p:spPr/>
        <p:txBody>
          <a:bodyPr/>
          <a:lstStyle/>
          <a:p>
            <a:fld id="{3D7310A3-2DFE-499A-A6E2-6BD7CB211EB3}" type="slidenum">
              <a:rPr lang="tr-TR" smtClean="0"/>
              <a:pPr/>
              <a:t>49</a:t>
            </a:fld>
            <a:endParaRPr lang="tr-TR"/>
          </a:p>
        </p:txBody>
      </p:sp>
    </p:spTree>
    <p:extLst>
      <p:ext uri="{BB962C8B-B14F-4D97-AF65-F5344CB8AC3E}">
        <p14:creationId xmlns:p14="http://schemas.microsoft.com/office/powerpoint/2010/main" val="12668939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342900" indent="-342900" algn="just">
              <a:buFont typeface="Arial" panose="020B0604020202020204" pitchFamily="34" charset="0"/>
              <a:buChar char="•"/>
            </a:pPr>
            <a:r>
              <a:rPr lang="tr-TR" sz="1200" dirty="0">
                <a:latin typeface="Times New Roman" panose="02020603050405020304" pitchFamily="18" charset="0"/>
                <a:cs typeface="Times New Roman" panose="02020603050405020304" pitchFamily="18" charset="0"/>
              </a:rPr>
              <a:t>Enerjide  ithalata dayalı kaynak bağımlılığını ve ekipman maliyetlerini azaltmak ve yerli kaynakların, yerli katkı oranı yüksek ve ileri teknoloji içeren aksam veya tesis bileşenleri kullanarak sonuna kadar değerlendirmek</a:t>
            </a:r>
          </a:p>
          <a:p>
            <a:pPr marL="342900" indent="-342900" algn="just">
              <a:buFont typeface="Arial" panose="020B0604020202020204" pitchFamily="34" charset="0"/>
              <a:buChar char="•"/>
            </a:pPr>
            <a:endParaRPr lang="tr-TR" sz="1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342900" indent="-342900" algn="just">
              <a:buFont typeface="Arial" panose="020B0604020202020204" pitchFamily="34" charset="0"/>
              <a:buChar char="•"/>
            </a:pPr>
            <a:r>
              <a:rPr lang="tr-TR" sz="1200" dirty="0">
                <a:latin typeface="Times New Roman" panose="02020603050405020304" pitchFamily="18" charset="0"/>
                <a:cs typeface="Times New Roman" panose="02020603050405020304" pitchFamily="18" charset="0"/>
              </a:rPr>
              <a:t>Enerji sektöründe ihtiyaç duyulan ve rekabet üstünlüğü sağlanabilecek enerji ekipmanlarının üretimine öncelik verilmesi </a:t>
            </a:r>
          </a:p>
          <a:p>
            <a:pPr marL="342900" indent="-342900" algn="just">
              <a:buFont typeface="Arial" panose="020B0604020202020204" pitchFamily="34" charset="0"/>
              <a:buChar char="•"/>
            </a:pPr>
            <a:endParaRPr lang="tr-TR" sz="1200" dirty="0">
              <a:latin typeface="Times New Roman" panose="02020603050405020304" pitchFamily="18" charset="0"/>
              <a:cs typeface="Times New Roman" panose="02020603050405020304" pitchFamily="18" charset="0"/>
            </a:endParaRPr>
          </a:p>
          <a:p>
            <a:pPr marL="342900" indent="-342900" algn="just">
              <a:buFont typeface="Arial" panose="020B0604020202020204" pitchFamily="34" charset="0"/>
              <a:buChar char="•"/>
            </a:pPr>
            <a:r>
              <a:rPr lang="tr-TR" sz="1200" dirty="0">
                <a:latin typeface="Times New Roman" panose="02020603050405020304" pitchFamily="18" charset="0"/>
                <a:cs typeface="Times New Roman" panose="02020603050405020304" pitchFamily="18" charset="0"/>
              </a:rPr>
              <a:t>Yerlileştirme ve yerli üretim ile AR-GE konuları başta olmak üzere Türkiye’nin güçlü bir oyuncu olmasını sağlamak</a:t>
            </a:r>
          </a:p>
        </p:txBody>
      </p:sp>
      <p:sp>
        <p:nvSpPr>
          <p:cNvPr id="4" name="Slayt Numarası Yer Tutucusu 3"/>
          <p:cNvSpPr>
            <a:spLocks noGrp="1"/>
          </p:cNvSpPr>
          <p:nvPr>
            <p:ph type="sldNum" sz="quarter" idx="10"/>
          </p:nvPr>
        </p:nvSpPr>
        <p:spPr/>
        <p:txBody>
          <a:bodyPr/>
          <a:lstStyle/>
          <a:p>
            <a:fld id="{9DCC632E-9307-4AE1-9635-D69289E26A5B}" type="slidenum">
              <a:rPr lang="tr-TR" smtClean="0"/>
              <a:t>2</a:t>
            </a:fld>
            <a:endParaRPr lang="tr-TR"/>
          </a:p>
        </p:txBody>
      </p:sp>
    </p:spTree>
    <p:extLst>
      <p:ext uri="{BB962C8B-B14F-4D97-AF65-F5344CB8AC3E}">
        <p14:creationId xmlns:p14="http://schemas.microsoft.com/office/powerpoint/2010/main" val="9519598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0" i="0" u="none" strike="noStrike" kern="1200" baseline="0" dirty="0">
                <a:solidFill>
                  <a:schemeClr val="tx1"/>
                </a:solidFill>
                <a:latin typeface="+mn-lt"/>
                <a:ea typeface="+mn-ea"/>
                <a:cs typeface="+mn-cs"/>
              </a:rPr>
              <a:t>Türkiye, yenilenebilir enerji konusunda önemli hedefler koymuş olup söz konusu hedeflere ulaşmak üzere</a:t>
            </a:r>
          </a:p>
          <a:p>
            <a:r>
              <a:rPr lang="tr-TR" sz="1200" b="0" i="0" u="none" strike="noStrike" kern="1200" baseline="0" dirty="0">
                <a:solidFill>
                  <a:schemeClr val="tx1"/>
                </a:solidFill>
                <a:latin typeface="+mn-lt"/>
                <a:ea typeface="+mn-ea"/>
                <a:cs typeface="+mn-cs"/>
              </a:rPr>
              <a:t>başta ilgili mevzuat olmak üzere gerekli altyapı çalışmalarını oluşturmaya çalışmaktadır.</a:t>
            </a:r>
            <a:endParaRPr lang="tr-TR" dirty="0"/>
          </a:p>
        </p:txBody>
      </p:sp>
      <p:sp>
        <p:nvSpPr>
          <p:cNvPr id="4" name="Slayt Numarası Yer Tutucusu 3"/>
          <p:cNvSpPr>
            <a:spLocks noGrp="1"/>
          </p:cNvSpPr>
          <p:nvPr>
            <p:ph type="sldNum" sz="quarter" idx="10"/>
          </p:nvPr>
        </p:nvSpPr>
        <p:spPr/>
        <p:txBody>
          <a:bodyPr/>
          <a:lstStyle/>
          <a:p>
            <a:fld id="{9DCC632E-9307-4AE1-9635-D69289E26A5B}" type="slidenum">
              <a:rPr lang="tr-TR" smtClean="0"/>
              <a:t>4</a:t>
            </a:fld>
            <a:endParaRPr lang="tr-TR"/>
          </a:p>
        </p:txBody>
      </p:sp>
    </p:spTree>
    <p:extLst>
      <p:ext uri="{BB962C8B-B14F-4D97-AF65-F5344CB8AC3E}">
        <p14:creationId xmlns:p14="http://schemas.microsoft.com/office/powerpoint/2010/main" val="21808624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100" dirty="0">
                <a:solidFill>
                  <a:srgbClr val="000000"/>
                </a:solidFill>
                <a:latin typeface="Calibri" panose="020F0502020204030204" pitchFamily="34" charset="0"/>
              </a:rPr>
              <a:t>Ülkemiz, gelişen ekonomisiyle enerji talebinde dünyada üst sıralarda yer almaktadır. </a:t>
            </a:r>
          </a:p>
          <a:p>
            <a:pPr marL="0" marR="0" indent="0" algn="l" defTabSz="914400" rtl="0" eaLnBrk="1" fontAlgn="auto" latinLnBrk="0" hangingPunct="1">
              <a:lnSpc>
                <a:spcPct val="100000"/>
              </a:lnSpc>
              <a:spcBef>
                <a:spcPts val="0"/>
              </a:spcBef>
              <a:spcAft>
                <a:spcPts val="0"/>
              </a:spcAft>
              <a:buClrTx/>
              <a:buSzTx/>
              <a:buFontTx/>
              <a:buNone/>
              <a:tabLst/>
              <a:defRPr/>
            </a:pPr>
            <a:endParaRPr lang="tr-TR" sz="1100" dirty="0">
              <a:effectLst/>
            </a:endParaRPr>
          </a:p>
        </p:txBody>
      </p:sp>
      <p:sp>
        <p:nvSpPr>
          <p:cNvPr id="4" name="Slayt Numarası Yer Tutucusu 3"/>
          <p:cNvSpPr>
            <a:spLocks noGrp="1"/>
          </p:cNvSpPr>
          <p:nvPr>
            <p:ph type="sldNum" sz="quarter" idx="10"/>
          </p:nvPr>
        </p:nvSpPr>
        <p:spPr/>
        <p:txBody>
          <a:bodyPr/>
          <a:lstStyle/>
          <a:p>
            <a:fld id="{9DCC632E-9307-4AE1-9635-D69289E26A5B}" type="slidenum">
              <a:rPr lang="tr-TR" smtClean="0"/>
              <a:t>5</a:t>
            </a:fld>
            <a:endParaRPr lang="tr-TR"/>
          </a:p>
        </p:txBody>
      </p:sp>
    </p:spTree>
    <p:extLst>
      <p:ext uri="{BB962C8B-B14F-4D97-AF65-F5344CB8AC3E}">
        <p14:creationId xmlns:p14="http://schemas.microsoft.com/office/powerpoint/2010/main" val="25937895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indent="0">
              <a:buFont typeface="Arial" pitchFamily="34" charset="0"/>
              <a:buNone/>
            </a:pPr>
            <a:endParaRPr lang="tr-TR" dirty="0">
              <a:latin typeface="Arial" charset="0"/>
            </a:endParaRPr>
          </a:p>
          <a:p>
            <a:endParaRPr lang="tr-TR" dirty="0"/>
          </a:p>
        </p:txBody>
      </p:sp>
      <p:sp>
        <p:nvSpPr>
          <p:cNvPr id="4" name="Slayt Numarası Yer Tutucusu 3"/>
          <p:cNvSpPr>
            <a:spLocks noGrp="1"/>
          </p:cNvSpPr>
          <p:nvPr>
            <p:ph type="sldNum" sz="quarter" idx="10"/>
          </p:nvPr>
        </p:nvSpPr>
        <p:spPr/>
        <p:txBody>
          <a:bodyPr/>
          <a:lstStyle/>
          <a:p>
            <a:fld id="{9DCC632E-9307-4AE1-9635-D69289E26A5B}" type="slidenum">
              <a:rPr lang="tr-TR" smtClean="0"/>
              <a:t>7</a:t>
            </a:fld>
            <a:endParaRPr lang="tr-TR"/>
          </a:p>
        </p:txBody>
      </p:sp>
    </p:spTree>
    <p:extLst>
      <p:ext uri="{BB962C8B-B14F-4D97-AF65-F5344CB8AC3E}">
        <p14:creationId xmlns:p14="http://schemas.microsoft.com/office/powerpoint/2010/main" val="4667353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9DCC632E-9307-4AE1-9635-D69289E26A5B}" type="slidenum">
              <a:rPr lang="tr-TR" smtClean="0"/>
              <a:t>8</a:t>
            </a:fld>
            <a:endParaRPr lang="tr-TR"/>
          </a:p>
        </p:txBody>
      </p:sp>
    </p:spTree>
    <p:extLst>
      <p:ext uri="{BB962C8B-B14F-4D97-AF65-F5344CB8AC3E}">
        <p14:creationId xmlns:p14="http://schemas.microsoft.com/office/powerpoint/2010/main" val="26719743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9DCC632E-9307-4AE1-9635-D69289E26A5B}" type="slidenum">
              <a:rPr lang="tr-TR" smtClean="0"/>
              <a:t>24</a:t>
            </a:fld>
            <a:endParaRPr lang="tr-TR"/>
          </a:p>
        </p:txBody>
      </p:sp>
    </p:spTree>
    <p:extLst>
      <p:ext uri="{BB962C8B-B14F-4D97-AF65-F5344CB8AC3E}">
        <p14:creationId xmlns:p14="http://schemas.microsoft.com/office/powerpoint/2010/main" val="18518283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9DCC632E-9307-4AE1-9635-D69289E26A5B}" type="slidenum">
              <a:rPr lang="tr-TR" smtClean="0"/>
              <a:t>26</a:t>
            </a:fld>
            <a:endParaRPr lang="tr-TR"/>
          </a:p>
        </p:txBody>
      </p:sp>
    </p:spTree>
    <p:extLst>
      <p:ext uri="{BB962C8B-B14F-4D97-AF65-F5344CB8AC3E}">
        <p14:creationId xmlns:p14="http://schemas.microsoft.com/office/powerpoint/2010/main" val="22843891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9DCC632E-9307-4AE1-9635-D69289E26A5B}" type="slidenum">
              <a:rPr lang="tr-TR" smtClean="0"/>
              <a:t>29</a:t>
            </a:fld>
            <a:endParaRPr lang="tr-TR"/>
          </a:p>
        </p:txBody>
      </p:sp>
    </p:spTree>
    <p:extLst>
      <p:ext uri="{BB962C8B-B14F-4D97-AF65-F5344CB8AC3E}">
        <p14:creationId xmlns:p14="http://schemas.microsoft.com/office/powerpoint/2010/main" val="34703262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ctr">
            <a:normAutofit/>
          </a:bodyPr>
          <a:lstStyle>
            <a:lvl1pPr algn="ctr">
              <a:defRPr sz="4400"/>
            </a:lvl1pPr>
          </a:lstStyle>
          <a:p>
            <a:r>
              <a:rPr lang="tr-TR" dirty="0"/>
              <a:t>Asıl başlık stili için tıklatın</a:t>
            </a:r>
          </a:p>
        </p:txBody>
      </p:sp>
      <p:sp>
        <p:nvSpPr>
          <p:cNvPr id="3" name="Alt Başlık 2"/>
          <p:cNvSpPr>
            <a:spLocks noGrp="1"/>
          </p:cNvSpPr>
          <p:nvPr>
            <p:ph type="subTitle" idx="1"/>
          </p:nvPr>
        </p:nvSpPr>
        <p:spPr>
          <a:xfrm>
            <a:off x="1524000" y="3602038"/>
            <a:ext cx="9144000" cy="1655762"/>
          </a:xfrm>
        </p:spPr>
        <p:txBody>
          <a:bodyPr anchor="b">
            <a:normAutofit/>
          </a:bodyPr>
          <a:lstStyle>
            <a:lvl1pPr marL="0" indent="0" algn="ctr">
              <a:spcBef>
                <a:spcPts val="300"/>
              </a:spcBef>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dirty="0"/>
              <a:t>Asıl alt başlık stilini düzenlemek için tıklatın</a:t>
            </a:r>
          </a:p>
        </p:txBody>
      </p:sp>
      <p:sp>
        <p:nvSpPr>
          <p:cNvPr id="4" name="Veri Yer Tutucusu 3"/>
          <p:cNvSpPr>
            <a:spLocks noGrp="1"/>
          </p:cNvSpPr>
          <p:nvPr>
            <p:ph type="dt" sz="half" idx="10"/>
          </p:nvPr>
        </p:nvSpPr>
        <p:spPr/>
        <p:txBody>
          <a:bodyPr/>
          <a:lstStyle/>
          <a:p>
            <a:fld id="{28DF670E-B03F-40D7-AC49-33A76F0EAE40}" type="datetime1">
              <a:rPr lang="tr-TR" smtClean="0"/>
              <a:t>09.07.2020</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A2285CFB-B64D-4B0F-B6A1-7F4A770B7DA5}" type="slidenum">
              <a:rPr lang="tr-TR" smtClean="0"/>
              <a:t>‹#›</a:t>
            </a:fld>
            <a:endParaRPr lang="tr-TR"/>
          </a:p>
        </p:txBody>
      </p:sp>
      <p:pic>
        <p:nvPicPr>
          <p:cNvPr id="8" name="Resim 7"/>
          <p:cNvPicPr>
            <a:picLocks noChangeAspect="1"/>
          </p:cNvPicPr>
          <p:nvPr userDrawn="1"/>
        </p:nvPicPr>
        <p:blipFill>
          <a:blip r:embed="rId2"/>
          <a:stretch>
            <a:fillRect/>
          </a:stretch>
        </p:blipFill>
        <p:spPr>
          <a:xfrm>
            <a:off x="11013868" y="107431"/>
            <a:ext cx="923208" cy="891316"/>
          </a:xfrm>
          <a:prstGeom prst="rect">
            <a:avLst/>
          </a:prstGeom>
        </p:spPr>
      </p:pic>
    </p:spTree>
    <p:extLst>
      <p:ext uri="{BB962C8B-B14F-4D97-AF65-F5344CB8AC3E}">
        <p14:creationId xmlns:p14="http://schemas.microsoft.com/office/powerpoint/2010/main" val="33526953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Dikey Metin Yer Tutucusu 2"/>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BBC2431C-468C-4C2C-9AAE-64B8B85B9CBF}" type="datetime1">
              <a:rPr lang="tr-TR" smtClean="0"/>
              <a:t>09.07.2020</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A2285CFB-B64D-4B0F-B6A1-7F4A770B7DA5}" type="slidenum">
              <a:rPr lang="tr-TR" smtClean="0"/>
              <a:t>‹#›</a:t>
            </a:fld>
            <a:endParaRPr lang="tr-TR"/>
          </a:p>
        </p:txBody>
      </p:sp>
    </p:spTree>
    <p:extLst>
      <p:ext uri="{BB962C8B-B14F-4D97-AF65-F5344CB8AC3E}">
        <p14:creationId xmlns:p14="http://schemas.microsoft.com/office/powerpoint/2010/main" val="3917288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a:t>Asıl başlık stili için tıklatın</a:t>
            </a: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E0CCF10D-4D5D-4476-A3D8-955281842A37}" type="datetime1">
              <a:rPr lang="tr-TR" smtClean="0"/>
              <a:t>09.07.2020</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A2285CFB-B64D-4B0F-B6A1-7F4A770B7DA5}" type="slidenum">
              <a:rPr lang="tr-TR" smtClean="0"/>
              <a:t>‹#›</a:t>
            </a:fld>
            <a:endParaRPr lang="tr-TR"/>
          </a:p>
        </p:txBody>
      </p:sp>
    </p:spTree>
    <p:extLst>
      <p:ext uri="{BB962C8B-B14F-4D97-AF65-F5344CB8AC3E}">
        <p14:creationId xmlns:p14="http://schemas.microsoft.com/office/powerpoint/2010/main" val="23698709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idx="1"/>
          </p:nvPr>
        </p:nvSpPr>
        <p:spPr>
          <a:xfrm>
            <a:off x="257695" y="1188720"/>
            <a:ext cx="11679381" cy="5060783"/>
          </a:xfrm>
        </p:spPr>
        <p:txBody>
          <a:bodyPr>
            <a:normAutofit/>
          </a:bodyPr>
          <a:lstStyle>
            <a:lvl1pPr>
              <a:defRPr sz="2000"/>
            </a:lvl1pPr>
            <a:lvl2pPr>
              <a:defRPr sz="1800"/>
            </a:lvl2pPr>
            <a:lvl3pPr>
              <a:defRPr sz="1600"/>
            </a:lvl3pPr>
            <a:lvl4pPr>
              <a:defRPr sz="1400"/>
            </a:lvl4pPr>
            <a:lvl5pPr>
              <a:defRPr sz="1400"/>
            </a:lvl5pPr>
          </a:lstStyle>
          <a:p>
            <a:pPr lvl="0"/>
            <a:r>
              <a:rPr lang="tr-TR" dirty="0"/>
              <a:t>Asıl metin stillerini düzenlemek için tıklatın</a:t>
            </a:r>
          </a:p>
          <a:p>
            <a:pPr lvl="1"/>
            <a:r>
              <a:rPr lang="tr-TR" dirty="0"/>
              <a:t>İkinci düzey</a:t>
            </a:r>
          </a:p>
          <a:p>
            <a:pPr lvl="2"/>
            <a:r>
              <a:rPr lang="tr-TR" dirty="0"/>
              <a:t>Üçüncü düzey</a:t>
            </a:r>
          </a:p>
          <a:p>
            <a:pPr lvl="3"/>
            <a:r>
              <a:rPr lang="tr-TR" dirty="0"/>
              <a:t>Dördüncü düzey</a:t>
            </a:r>
          </a:p>
          <a:p>
            <a:pPr lvl="4"/>
            <a:r>
              <a:rPr lang="tr-TR" dirty="0"/>
              <a:t>Beşinci düzey</a:t>
            </a:r>
          </a:p>
        </p:txBody>
      </p:sp>
      <p:sp>
        <p:nvSpPr>
          <p:cNvPr id="4" name="Veri Yer Tutucusu 3"/>
          <p:cNvSpPr>
            <a:spLocks noGrp="1"/>
          </p:cNvSpPr>
          <p:nvPr>
            <p:ph type="dt" sz="half" idx="10"/>
          </p:nvPr>
        </p:nvSpPr>
        <p:spPr/>
        <p:txBody>
          <a:bodyPr/>
          <a:lstStyle/>
          <a:p>
            <a:fld id="{85EFA479-BEF8-4AFD-B858-95ACE22D8096}" type="datetime1">
              <a:rPr lang="tr-TR" smtClean="0"/>
              <a:t>09.07.2020</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A2285CFB-B64D-4B0F-B6A1-7F4A770B7DA5}" type="slidenum">
              <a:rPr lang="tr-TR" smtClean="0"/>
              <a:t>‹#›</a:t>
            </a:fld>
            <a:endParaRPr lang="tr-TR"/>
          </a:p>
        </p:txBody>
      </p:sp>
      <p:cxnSp>
        <p:nvCxnSpPr>
          <p:cNvPr id="7" name="Düz Bağlayıcı 6"/>
          <p:cNvCxnSpPr/>
          <p:nvPr userDrawn="1"/>
        </p:nvCxnSpPr>
        <p:spPr>
          <a:xfrm>
            <a:off x="116378" y="1055718"/>
            <a:ext cx="11937077" cy="0"/>
          </a:xfrm>
          <a:prstGeom prst="line">
            <a:avLst/>
          </a:prstGeom>
          <a:ln>
            <a:solidFill>
              <a:srgbClr val="DA291C"/>
            </a:solidFill>
          </a:ln>
        </p:spPr>
        <p:style>
          <a:lnRef idx="3">
            <a:schemeClr val="accent1"/>
          </a:lnRef>
          <a:fillRef idx="0">
            <a:schemeClr val="accent1"/>
          </a:fillRef>
          <a:effectRef idx="2">
            <a:schemeClr val="accent1"/>
          </a:effectRef>
          <a:fontRef idx="minor">
            <a:schemeClr val="tx1"/>
          </a:fontRef>
        </p:style>
      </p:cxnSp>
      <p:cxnSp>
        <p:nvCxnSpPr>
          <p:cNvPr id="8" name="Düz Bağlayıcı 7"/>
          <p:cNvCxnSpPr/>
          <p:nvPr userDrawn="1"/>
        </p:nvCxnSpPr>
        <p:spPr>
          <a:xfrm>
            <a:off x="116378" y="6414664"/>
            <a:ext cx="11937077" cy="0"/>
          </a:xfrm>
          <a:prstGeom prst="line">
            <a:avLst/>
          </a:prstGeom>
          <a:ln>
            <a:solidFill>
              <a:srgbClr val="DA291C"/>
            </a:solidFill>
          </a:ln>
        </p:spPr>
        <p:style>
          <a:lnRef idx="3">
            <a:schemeClr val="accent1"/>
          </a:lnRef>
          <a:fillRef idx="0">
            <a:schemeClr val="accent1"/>
          </a:fillRef>
          <a:effectRef idx="2">
            <a:schemeClr val="accent1"/>
          </a:effectRef>
          <a:fontRef idx="minor">
            <a:schemeClr val="tx1"/>
          </a:fontRef>
        </p:style>
      </p:cxnSp>
      <p:pic>
        <p:nvPicPr>
          <p:cNvPr id="12" name="Resim 11"/>
          <p:cNvPicPr>
            <a:picLocks noChangeAspect="1"/>
          </p:cNvPicPr>
          <p:nvPr userDrawn="1"/>
        </p:nvPicPr>
        <p:blipFill>
          <a:blip r:embed="rId2"/>
          <a:stretch>
            <a:fillRect/>
          </a:stretch>
        </p:blipFill>
        <p:spPr>
          <a:xfrm>
            <a:off x="11013868" y="107431"/>
            <a:ext cx="923208" cy="891316"/>
          </a:xfrm>
          <a:prstGeom prst="rect">
            <a:avLst/>
          </a:prstGeom>
        </p:spPr>
      </p:pic>
    </p:spTree>
    <p:extLst>
      <p:ext uri="{BB962C8B-B14F-4D97-AF65-F5344CB8AC3E}">
        <p14:creationId xmlns:p14="http://schemas.microsoft.com/office/powerpoint/2010/main" val="41694167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ctr">
            <a:normAutofit/>
          </a:bodyPr>
          <a:lstStyle>
            <a:lvl1pPr>
              <a:defRPr sz="4000"/>
            </a:lvl1pPr>
          </a:lstStyle>
          <a:p>
            <a:r>
              <a:rPr lang="tr-TR"/>
              <a:t>Asıl başlık stili için tıklatın</a:t>
            </a:r>
          </a:p>
        </p:txBody>
      </p:sp>
      <p:sp>
        <p:nvSpPr>
          <p:cNvPr id="3" name="Metin Yer Tutucusu 2"/>
          <p:cNvSpPr>
            <a:spLocks noGrp="1"/>
          </p:cNvSpPr>
          <p:nvPr>
            <p:ph type="body" idx="1"/>
          </p:nvPr>
        </p:nvSpPr>
        <p:spPr>
          <a:xfrm>
            <a:off x="831850" y="4589463"/>
            <a:ext cx="10515600" cy="1500187"/>
          </a:xfrm>
        </p:spPr>
        <p:txBody>
          <a:bodyPr anchor="ct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tıklatın</a:t>
            </a:r>
          </a:p>
        </p:txBody>
      </p:sp>
      <p:sp>
        <p:nvSpPr>
          <p:cNvPr id="4" name="Veri Yer Tutucusu 3"/>
          <p:cNvSpPr>
            <a:spLocks noGrp="1"/>
          </p:cNvSpPr>
          <p:nvPr>
            <p:ph type="dt" sz="half" idx="10"/>
          </p:nvPr>
        </p:nvSpPr>
        <p:spPr/>
        <p:txBody>
          <a:bodyPr/>
          <a:lstStyle/>
          <a:p>
            <a:fld id="{2D17934B-46AC-4F99-AB6F-EFB40F81948B}" type="datetime1">
              <a:rPr lang="tr-TR" smtClean="0"/>
              <a:t>09.07.2020</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A2285CFB-B64D-4B0F-B6A1-7F4A770B7DA5}" type="slidenum">
              <a:rPr lang="tr-TR" smtClean="0"/>
              <a:t>‹#›</a:t>
            </a:fld>
            <a:endParaRPr lang="tr-TR"/>
          </a:p>
        </p:txBody>
      </p:sp>
      <p:pic>
        <p:nvPicPr>
          <p:cNvPr id="8" name="Resim 7"/>
          <p:cNvPicPr>
            <a:picLocks noChangeAspect="1"/>
          </p:cNvPicPr>
          <p:nvPr userDrawn="1"/>
        </p:nvPicPr>
        <p:blipFill>
          <a:blip r:embed="rId2"/>
          <a:stretch>
            <a:fillRect/>
          </a:stretch>
        </p:blipFill>
        <p:spPr>
          <a:xfrm>
            <a:off x="11013868" y="107431"/>
            <a:ext cx="923208" cy="891316"/>
          </a:xfrm>
          <a:prstGeom prst="rect">
            <a:avLst/>
          </a:prstGeom>
        </p:spPr>
      </p:pic>
    </p:spTree>
    <p:extLst>
      <p:ext uri="{BB962C8B-B14F-4D97-AF65-F5344CB8AC3E}">
        <p14:creationId xmlns:p14="http://schemas.microsoft.com/office/powerpoint/2010/main" val="3065991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Asıl başlık stili için tıklatın</a:t>
            </a:r>
          </a:p>
        </p:txBody>
      </p:sp>
      <p:sp>
        <p:nvSpPr>
          <p:cNvPr id="3" name="İçerik Yer Tutucusu 2"/>
          <p:cNvSpPr>
            <a:spLocks noGrp="1"/>
          </p:cNvSpPr>
          <p:nvPr>
            <p:ph sz="half" idx="1"/>
          </p:nvPr>
        </p:nvSpPr>
        <p:spPr>
          <a:xfrm>
            <a:off x="257695" y="1163907"/>
            <a:ext cx="5762105" cy="5066071"/>
          </a:xfrm>
        </p:spPr>
        <p:txBody>
          <a:bodyPr>
            <a:normAutofit/>
          </a:bodyPr>
          <a:lstStyle>
            <a:lvl1pPr>
              <a:defRPr sz="1800"/>
            </a:lvl1pPr>
            <a:lvl2pPr>
              <a:defRPr sz="1600"/>
            </a:lvl2pPr>
            <a:lvl3pPr>
              <a:defRPr sz="1400"/>
            </a:lvl3pPr>
            <a:lvl4pPr>
              <a:defRPr sz="1200"/>
            </a:lvl4pPr>
            <a:lvl5pPr>
              <a:defRPr sz="1200"/>
            </a:lvl5pPr>
          </a:lstStyle>
          <a:p>
            <a:pPr lvl="0"/>
            <a:r>
              <a:rPr lang="tr-TR" dirty="0"/>
              <a:t>Asıl metin stillerini düzenlemek için tıklatın</a:t>
            </a:r>
          </a:p>
          <a:p>
            <a:pPr lvl="1"/>
            <a:r>
              <a:rPr lang="tr-TR" dirty="0"/>
              <a:t>İkinci düzey</a:t>
            </a:r>
          </a:p>
          <a:p>
            <a:pPr lvl="2"/>
            <a:r>
              <a:rPr lang="tr-TR" dirty="0"/>
              <a:t>Üçüncü düzey</a:t>
            </a:r>
          </a:p>
          <a:p>
            <a:pPr lvl="3"/>
            <a:r>
              <a:rPr lang="tr-TR" dirty="0"/>
              <a:t>Dördüncü düzey</a:t>
            </a:r>
          </a:p>
          <a:p>
            <a:pPr lvl="4"/>
            <a:r>
              <a:rPr lang="tr-TR" dirty="0"/>
              <a:t>Beşinci düzey</a:t>
            </a:r>
          </a:p>
        </p:txBody>
      </p:sp>
      <p:sp>
        <p:nvSpPr>
          <p:cNvPr id="4" name="İçerik Yer Tutucusu 3"/>
          <p:cNvSpPr>
            <a:spLocks noGrp="1"/>
          </p:cNvSpPr>
          <p:nvPr>
            <p:ph sz="half" idx="2"/>
          </p:nvPr>
        </p:nvSpPr>
        <p:spPr>
          <a:xfrm>
            <a:off x="6172200" y="1163907"/>
            <a:ext cx="5764876" cy="5066071"/>
          </a:xfrm>
        </p:spPr>
        <p:txBody>
          <a:bodyPr>
            <a:normAutofit/>
          </a:bodyPr>
          <a:lstStyle>
            <a:lvl1pPr>
              <a:defRPr sz="1800"/>
            </a:lvl1pPr>
            <a:lvl2pPr>
              <a:defRPr sz="1600"/>
            </a:lvl2pPr>
            <a:lvl3pPr>
              <a:defRPr sz="1400"/>
            </a:lvl3pPr>
            <a:lvl4pPr>
              <a:defRPr sz="1200"/>
            </a:lvl4pPr>
            <a:lvl5pPr>
              <a:defRPr sz="1200"/>
            </a:lvl5pPr>
          </a:lstStyle>
          <a:p>
            <a:pPr lvl="0"/>
            <a:r>
              <a:rPr lang="tr-TR" dirty="0"/>
              <a:t>Asıl metin stillerini düzenlemek için tıklatın</a:t>
            </a:r>
          </a:p>
          <a:p>
            <a:pPr lvl="1"/>
            <a:r>
              <a:rPr lang="tr-TR" dirty="0"/>
              <a:t>İkinci düzey</a:t>
            </a:r>
          </a:p>
          <a:p>
            <a:pPr lvl="2"/>
            <a:r>
              <a:rPr lang="tr-TR" dirty="0"/>
              <a:t>Üçüncü düzey</a:t>
            </a:r>
          </a:p>
          <a:p>
            <a:pPr lvl="3"/>
            <a:r>
              <a:rPr lang="tr-TR" dirty="0"/>
              <a:t>Dördüncü düzey</a:t>
            </a:r>
          </a:p>
          <a:p>
            <a:pPr lvl="4"/>
            <a:r>
              <a:rPr lang="tr-TR" dirty="0"/>
              <a:t>Beşinci düzey</a:t>
            </a:r>
          </a:p>
        </p:txBody>
      </p:sp>
      <p:sp>
        <p:nvSpPr>
          <p:cNvPr id="5" name="Veri Yer Tutucusu 4"/>
          <p:cNvSpPr>
            <a:spLocks noGrp="1"/>
          </p:cNvSpPr>
          <p:nvPr>
            <p:ph type="dt" sz="half" idx="10"/>
          </p:nvPr>
        </p:nvSpPr>
        <p:spPr/>
        <p:txBody>
          <a:bodyPr/>
          <a:lstStyle/>
          <a:p>
            <a:fld id="{E2B7317A-4354-46CD-A44F-7F1103AA92D1}" type="datetime1">
              <a:rPr lang="tr-TR" smtClean="0"/>
              <a:t>09.07.2020</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A2285CFB-B64D-4B0F-B6A1-7F4A770B7DA5}" type="slidenum">
              <a:rPr lang="tr-TR" smtClean="0"/>
              <a:t>‹#›</a:t>
            </a:fld>
            <a:endParaRPr lang="tr-TR"/>
          </a:p>
        </p:txBody>
      </p:sp>
      <p:cxnSp>
        <p:nvCxnSpPr>
          <p:cNvPr id="11" name="Düz Bağlayıcı 10"/>
          <p:cNvCxnSpPr>
            <a:stCxn id="2" idx="2"/>
          </p:cNvCxnSpPr>
          <p:nvPr userDrawn="1"/>
        </p:nvCxnSpPr>
        <p:spPr>
          <a:xfrm>
            <a:off x="6097386" y="1105593"/>
            <a:ext cx="0" cy="514800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pic>
        <p:nvPicPr>
          <p:cNvPr id="14" name="Resim 13"/>
          <p:cNvPicPr>
            <a:picLocks noChangeAspect="1"/>
          </p:cNvPicPr>
          <p:nvPr userDrawn="1"/>
        </p:nvPicPr>
        <p:blipFill>
          <a:blip r:embed="rId2"/>
          <a:stretch>
            <a:fillRect/>
          </a:stretch>
        </p:blipFill>
        <p:spPr>
          <a:xfrm>
            <a:off x="11013868" y="107431"/>
            <a:ext cx="923208" cy="891316"/>
          </a:xfrm>
          <a:prstGeom prst="rect">
            <a:avLst/>
          </a:prstGeom>
        </p:spPr>
      </p:pic>
      <p:cxnSp>
        <p:nvCxnSpPr>
          <p:cNvPr id="15" name="Düz Bağlayıcı 14"/>
          <p:cNvCxnSpPr/>
          <p:nvPr userDrawn="1"/>
        </p:nvCxnSpPr>
        <p:spPr>
          <a:xfrm>
            <a:off x="116378" y="1055718"/>
            <a:ext cx="11937077" cy="0"/>
          </a:xfrm>
          <a:prstGeom prst="line">
            <a:avLst/>
          </a:prstGeom>
          <a:ln>
            <a:solidFill>
              <a:srgbClr val="DA291C"/>
            </a:solidFill>
          </a:ln>
        </p:spPr>
        <p:style>
          <a:lnRef idx="3">
            <a:schemeClr val="accent1"/>
          </a:lnRef>
          <a:fillRef idx="0">
            <a:schemeClr val="accent1"/>
          </a:fillRef>
          <a:effectRef idx="2">
            <a:schemeClr val="accent1"/>
          </a:effectRef>
          <a:fontRef idx="minor">
            <a:schemeClr val="tx1"/>
          </a:fontRef>
        </p:style>
      </p:cxnSp>
      <p:cxnSp>
        <p:nvCxnSpPr>
          <p:cNvPr id="16" name="Düz Bağlayıcı 15"/>
          <p:cNvCxnSpPr/>
          <p:nvPr userDrawn="1"/>
        </p:nvCxnSpPr>
        <p:spPr>
          <a:xfrm>
            <a:off x="116378" y="6414664"/>
            <a:ext cx="11937077" cy="0"/>
          </a:xfrm>
          <a:prstGeom prst="line">
            <a:avLst/>
          </a:prstGeom>
          <a:ln>
            <a:solidFill>
              <a:srgbClr val="DA291C"/>
            </a:solidFill>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761242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Karşılaştırma">
    <p:spTree>
      <p:nvGrpSpPr>
        <p:cNvPr id="1" name=""/>
        <p:cNvGrpSpPr/>
        <p:nvPr/>
      </p:nvGrpSpPr>
      <p:grpSpPr>
        <a:xfrm>
          <a:off x="0" y="0"/>
          <a:ext cx="0" cy="0"/>
          <a:chOff x="0" y="0"/>
          <a:chExt cx="0" cy="0"/>
        </a:xfrm>
      </p:grpSpPr>
      <p:sp>
        <p:nvSpPr>
          <p:cNvPr id="10" name="Unvan 1"/>
          <p:cNvSpPr>
            <a:spLocks noGrp="1"/>
          </p:cNvSpPr>
          <p:nvPr>
            <p:ph type="title"/>
          </p:nvPr>
        </p:nvSpPr>
        <p:spPr>
          <a:xfrm>
            <a:off x="257695" y="107430"/>
            <a:ext cx="11679381" cy="998163"/>
          </a:xfrm>
        </p:spPr>
        <p:txBody>
          <a:bodyPr/>
          <a:lstStyle/>
          <a:p>
            <a:r>
              <a:rPr lang="tr-TR" dirty="0"/>
              <a:t>Asıl başlık stili için tıklatın</a:t>
            </a:r>
          </a:p>
        </p:txBody>
      </p:sp>
      <p:sp>
        <p:nvSpPr>
          <p:cNvPr id="11" name="İçerik Yer Tutucusu 2"/>
          <p:cNvSpPr>
            <a:spLocks noGrp="1"/>
          </p:cNvSpPr>
          <p:nvPr>
            <p:ph sz="half" idx="1"/>
          </p:nvPr>
        </p:nvSpPr>
        <p:spPr>
          <a:xfrm>
            <a:off x="257695" y="1163907"/>
            <a:ext cx="5762105" cy="5142569"/>
          </a:xfrm>
        </p:spPr>
        <p:txBody>
          <a:bodyPr>
            <a:normAutofit/>
          </a:bodyPr>
          <a:lstStyle>
            <a:lvl1pPr>
              <a:defRPr sz="1800"/>
            </a:lvl1pPr>
            <a:lvl2pPr>
              <a:defRPr sz="1600"/>
            </a:lvl2pPr>
            <a:lvl3pPr>
              <a:defRPr sz="1400"/>
            </a:lvl3pPr>
            <a:lvl4pPr>
              <a:defRPr sz="1200"/>
            </a:lvl4pPr>
            <a:lvl5pPr>
              <a:defRPr sz="1200"/>
            </a:lvl5pPr>
          </a:lstStyle>
          <a:p>
            <a:pPr lvl="0"/>
            <a:r>
              <a:rPr lang="tr-TR" dirty="0"/>
              <a:t>Asıl metin stillerini düzenlemek için tıklatın</a:t>
            </a:r>
          </a:p>
          <a:p>
            <a:pPr lvl="1"/>
            <a:r>
              <a:rPr lang="tr-TR" dirty="0"/>
              <a:t>İkinci düzey</a:t>
            </a:r>
          </a:p>
          <a:p>
            <a:pPr lvl="2"/>
            <a:r>
              <a:rPr lang="tr-TR" dirty="0"/>
              <a:t>Üçüncü düzey</a:t>
            </a:r>
          </a:p>
          <a:p>
            <a:pPr lvl="3"/>
            <a:r>
              <a:rPr lang="tr-TR" dirty="0"/>
              <a:t>Dördüncü düzey</a:t>
            </a:r>
          </a:p>
          <a:p>
            <a:pPr lvl="4"/>
            <a:r>
              <a:rPr lang="tr-TR" dirty="0"/>
              <a:t>Beşinci düzey</a:t>
            </a:r>
          </a:p>
        </p:txBody>
      </p:sp>
      <p:sp>
        <p:nvSpPr>
          <p:cNvPr id="12" name="İçerik Yer Tutucusu 3"/>
          <p:cNvSpPr>
            <a:spLocks noGrp="1"/>
          </p:cNvSpPr>
          <p:nvPr>
            <p:ph sz="half" idx="2"/>
          </p:nvPr>
        </p:nvSpPr>
        <p:spPr>
          <a:xfrm>
            <a:off x="6172200" y="1163907"/>
            <a:ext cx="5764876" cy="5142569"/>
          </a:xfrm>
        </p:spPr>
        <p:txBody>
          <a:bodyPr anchor="t">
            <a:normAutofit/>
          </a:bodyPr>
          <a:lstStyle>
            <a:lvl1pPr>
              <a:defRPr sz="1800"/>
            </a:lvl1pPr>
            <a:lvl2pPr>
              <a:defRPr sz="1600"/>
            </a:lvl2pPr>
            <a:lvl3pPr>
              <a:defRPr sz="1400"/>
            </a:lvl3pPr>
            <a:lvl4pPr>
              <a:defRPr sz="1200"/>
            </a:lvl4pPr>
            <a:lvl5pPr>
              <a:defRPr sz="1200"/>
            </a:lvl5pPr>
          </a:lstStyle>
          <a:p>
            <a:pPr lvl="0"/>
            <a:r>
              <a:rPr lang="tr-TR" dirty="0"/>
              <a:t>Asıl metin stillerini düzenlemek için tıklatın</a:t>
            </a:r>
          </a:p>
          <a:p>
            <a:pPr lvl="1"/>
            <a:r>
              <a:rPr lang="tr-TR" dirty="0"/>
              <a:t>İkinci düzey</a:t>
            </a:r>
          </a:p>
          <a:p>
            <a:pPr lvl="2"/>
            <a:r>
              <a:rPr lang="tr-TR" dirty="0"/>
              <a:t>Üçüncü düzey</a:t>
            </a:r>
          </a:p>
          <a:p>
            <a:pPr lvl="3"/>
            <a:r>
              <a:rPr lang="tr-TR" dirty="0"/>
              <a:t>Dördüncü düzey</a:t>
            </a:r>
          </a:p>
          <a:p>
            <a:pPr lvl="4"/>
            <a:r>
              <a:rPr lang="tr-TR" dirty="0"/>
              <a:t>Beşinci düzey</a:t>
            </a:r>
          </a:p>
        </p:txBody>
      </p:sp>
      <p:sp>
        <p:nvSpPr>
          <p:cNvPr id="13" name="Veri Yer Tutucusu 4"/>
          <p:cNvSpPr>
            <a:spLocks noGrp="1"/>
          </p:cNvSpPr>
          <p:nvPr>
            <p:ph type="dt" sz="half" idx="10"/>
          </p:nvPr>
        </p:nvSpPr>
        <p:spPr>
          <a:xfrm>
            <a:off x="257695" y="6356350"/>
            <a:ext cx="3323705" cy="365125"/>
          </a:xfrm>
        </p:spPr>
        <p:txBody>
          <a:bodyPr/>
          <a:lstStyle/>
          <a:p>
            <a:fld id="{E2B7317A-4354-46CD-A44F-7F1103AA92D1}" type="datetime1">
              <a:rPr lang="tr-TR" smtClean="0"/>
              <a:t>09.07.2020</a:t>
            </a:fld>
            <a:endParaRPr lang="tr-TR"/>
          </a:p>
        </p:txBody>
      </p:sp>
      <p:sp>
        <p:nvSpPr>
          <p:cNvPr id="14" name="Altbilgi Yer Tutucusu 5"/>
          <p:cNvSpPr>
            <a:spLocks noGrp="1"/>
          </p:cNvSpPr>
          <p:nvPr>
            <p:ph type="ftr" sz="quarter" idx="11"/>
          </p:nvPr>
        </p:nvSpPr>
        <p:spPr>
          <a:xfrm>
            <a:off x="4038600" y="6356350"/>
            <a:ext cx="4114800" cy="365125"/>
          </a:xfrm>
        </p:spPr>
        <p:txBody>
          <a:bodyPr/>
          <a:lstStyle/>
          <a:p>
            <a:endParaRPr lang="tr-TR"/>
          </a:p>
        </p:txBody>
      </p:sp>
      <p:sp>
        <p:nvSpPr>
          <p:cNvPr id="15" name="Slayt Numarası Yer Tutucusu 6"/>
          <p:cNvSpPr>
            <a:spLocks noGrp="1"/>
          </p:cNvSpPr>
          <p:nvPr>
            <p:ph type="sldNum" sz="quarter" idx="12"/>
          </p:nvPr>
        </p:nvSpPr>
        <p:spPr>
          <a:xfrm>
            <a:off x="8610600" y="6356350"/>
            <a:ext cx="3326476" cy="365125"/>
          </a:xfrm>
        </p:spPr>
        <p:txBody>
          <a:bodyPr/>
          <a:lstStyle/>
          <a:p>
            <a:fld id="{A2285CFB-B64D-4B0F-B6A1-7F4A770B7DA5}" type="slidenum">
              <a:rPr lang="tr-TR" smtClean="0"/>
              <a:t>‹#›</a:t>
            </a:fld>
            <a:endParaRPr lang="tr-TR"/>
          </a:p>
        </p:txBody>
      </p:sp>
      <p:cxnSp>
        <p:nvCxnSpPr>
          <p:cNvPr id="18" name="Düz Bağlayıcı 17"/>
          <p:cNvCxnSpPr>
            <a:stCxn id="10" idx="2"/>
          </p:cNvCxnSpPr>
          <p:nvPr userDrawn="1"/>
        </p:nvCxnSpPr>
        <p:spPr>
          <a:xfrm flipH="1">
            <a:off x="6093229" y="1105593"/>
            <a:ext cx="0" cy="520088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pic>
        <p:nvPicPr>
          <p:cNvPr id="20" name="Resim 19"/>
          <p:cNvPicPr>
            <a:picLocks noChangeAspect="1"/>
          </p:cNvPicPr>
          <p:nvPr userDrawn="1"/>
        </p:nvPicPr>
        <p:blipFill>
          <a:blip r:embed="rId2"/>
          <a:stretch>
            <a:fillRect/>
          </a:stretch>
        </p:blipFill>
        <p:spPr>
          <a:xfrm>
            <a:off x="11013868" y="107431"/>
            <a:ext cx="923208" cy="891316"/>
          </a:xfrm>
          <a:prstGeom prst="rect">
            <a:avLst/>
          </a:prstGeom>
        </p:spPr>
      </p:pic>
      <p:cxnSp>
        <p:nvCxnSpPr>
          <p:cNvPr id="21" name="Düz Bağlayıcı 20"/>
          <p:cNvCxnSpPr/>
          <p:nvPr userDrawn="1"/>
        </p:nvCxnSpPr>
        <p:spPr>
          <a:xfrm>
            <a:off x="116378" y="1055718"/>
            <a:ext cx="11937077" cy="0"/>
          </a:xfrm>
          <a:prstGeom prst="line">
            <a:avLst/>
          </a:prstGeom>
          <a:ln>
            <a:solidFill>
              <a:srgbClr val="DA291C"/>
            </a:solidFill>
          </a:ln>
        </p:spPr>
        <p:style>
          <a:lnRef idx="3">
            <a:schemeClr val="accent1"/>
          </a:lnRef>
          <a:fillRef idx="0">
            <a:schemeClr val="accent1"/>
          </a:fillRef>
          <a:effectRef idx="2">
            <a:schemeClr val="accent1"/>
          </a:effectRef>
          <a:fontRef idx="minor">
            <a:schemeClr val="tx1"/>
          </a:fontRef>
        </p:style>
      </p:cxnSp>
      <p:cxnSp>
        <p:nvCxnSpPr>
          <p:cNvPr id="22" name="Düz Bağlayıcı 21"/>
          <p:cNvCxnSpPr/>
          <p:nvPr userDrawn="1"/>
        </p:nvCxnSpPr>
        <p:spPr>
          <a:xfrm>
            <a:off x="116378" y="6414664"/>
            <a:ext cx="11937077" cy="0"/>
          </a:xfrm>
          <a:prstGeom prst="line">
            <a:avLst/>
          </a:prstGeom>
          <a:ln>
            <a:solidFill>
              <a:srgbClr val="DA291C"/>
            </a:solidFill>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56426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Veri Yer Tutucusu 2"/>
          <p:cNvSpPr>
            <a:spLocks noGrp="1"/>
          </p:cNvSpPr>
          <p:nvPr>
            <p:ph type="dt" sz="half" idx="10"/>
          </p:nvPr>
        </p:nvSpPr>
        <p:spPr/>
        <p:txBody>
          <a:bodyPr/>
          <a:lstStyle/>
          <a:p>
            <a:fld id="{CCAA528D-1ACE-4332-BB2A-8B2B7C6D0EF0}" type="datetime1">
              <a:rPr lang="tr-TR" smtClean="0"/>
              <a:t>09.07.2020</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A2285CFB-B64D-4B0F-B6A1-7F4A770B7DA5}" type="slidenum">
              <a:rPr lang="tr-TR" smtClean="0"/>
              <a:t>‹#›</a:t>
            </a:fld>
            <a:endParaRPr lang="tr-TR"/>
          </a:p>
        </p:txBody>
      </p:sp>
      <p:pic>
        <p:nvPicPr>
          <p:cNvPr id="9" name="Resim 8"/>
          <p:cNvPicPr>
            <a:picLocks noChangeAspect="1"/>
          </p:cNvPicPr>
          <p:nvPr userDrawn="1"/>
        </p:nvPicPr>
        <p:blipFill>
          <a:blip r:embed="rId2"/>
          <a:stretch>
            <a:fillRect/>
          </a:stretch>
        </p:blipFill>
        <p:spPr>
          <a:xfrm>
            <a:off x="11013868" y="107431"/>
            <a:ext cx="923208" cy="891316"/>
          </a:xfrm>
          <a:prstGeom prst="rect">
            <a:avLst/>
          </a:prstGeom>
        </p:spPr>
      </p:pic>
      <p:cxnSp>
        <p:nvCxnSpPr>
          <p:cNvPr id="10" name="Düz Bağlayıcı 9"/>
          <p:cNvCxnSpPr/>
          <p:nvPr userDrawn="1"/>
        </p:nvCxnSpPr>
        <p:spPr>
          <a:xfrm>
            <a:off x="116378" y="1055718"/>
            <a:ext cx="11937077" cy="0"/>
          </a:xfrm>
          <a:prstGeom prst="line">
            <a:avLst/>
          </a:prstGeom>
          <a:ln>
            <a:solidFill>
              <a:srgbClr val="DA291C"/>
            </a:solidFill>
          </a:ln>
        </p:spPr>
        <p:style>
          <a:lnRef idx="3">
            <a:schemeClr val="accent1"/>
          </a:lnRef>
          <a:fillRef idx="0">
            <a:schemeClr val="accent1"/>
          </a:fillRef>
          <a:effectRef idx="2">
            <a:schemeClr val="accent1"/>
          </a:effectRef>
          <a:fontRef idx="minor">
            <a:schemeClr val="tx1"/>
          </a:fontRef>
        </p:style>
      </p:cxnSp>
      <p:cxnSp>
        <p:nvCxnSpPr>
          <p:cNvPr id="11" name="Düz Bağlayıcı 10"/>
          <p:cNvCxnSpPr/>
          <p:nvPr userDrawn="1"/>
        </p:nvCxnSpPr>
        <p:spPr>
          <a:xfrm>
            <a:off x="116378" y="6414664"/>
            <a:ext cx="11937077" cy="0"/>
          </a:xfrm>
          <a:prstGeom prst="line">
            <a:avLst/>
          </a:prstGeom>
          <a:ln>
            <a:solidFill>
              <a:srgbClr val="DA291C"/>
            </a:solidFill>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3868960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EE8DEFBD-64CC-483B-AD95-CF1A6BF22DF7}" type="datetime1">
              <a:rPr lang="tr-TR" smtClean="0"/>
              <a:t>09.07.2020</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A2285CFB-B64D-4B0F-B6A1-7F4A770B7DA5}" type="slidenum">
              <a:rPr lang="tr-TR" smtClean="0"/>
              <a:t>‹#›</a:t>
            </a:fld>
            <a:endParaRPr lang="tr-TR"/>
          </a:p>
        </p:txBody>
      </p:sp>
    </p:spTree>
    <p:extLst>
      <p:ext uri="{BB962C8B-B14F-4D97-AF65-F5344CB8AC3E}">
        <p14:creationId xmlns:p14="http://schemas.microsoft.com/office/powerpoint/2010/main" val="5760736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tıklatın</a:t>
            </a:r>
          </a:p>
        </p:txBody>
      </p:sp>
      <p:sp>
        <p:nvSpPr>
          <p:cNvPr id="5" name="Veri Yer Tutucusu 4"/>
          <p:cNvSpPr>
            <a:spLocks noGrp="1"/>
          </p:cNvSpPr>
          <p:nvPr>
            <p:ph type="dt" sz="half" idx="10"/>
          </p:nvPr>
        </p:nvSpPr>
        <p:spPr/>
        <p:txBody>
          <a:bodyPr/>
          <a:lstStyle/>
          <a:p>
            <a:fld id="{28075999-4660-4C8F-A7F4-47F77BFEA94B}" type="datetime1">
              <a:rPr lang="tr-TR" smtClean="0"/>
              <a:t>09.07.2020</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A2285CFB-B64D-4B0F-B6A1-7F4A770B7DA5}" type="slidenum">
              <a:rPr lang="tr-TR" smtClean="0"/>
              <a:t>‹#›</a:t>
            </a:fld>
            <a:endParaRPr lang="tr-TR"/>
          </a:p>
        </p:txBody>
      </p:sp>
    </p:spTree>
    <p:extLst>
      <p:ext uri="{BB962C8B-B14F-4D97-AF65-F5344CB8AC3E}">
        <p14:creationId xmlns:p14="http://schemas.microsoft.com/office/powerpoint/2010/main" val="19904198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tıklatın</a:t>
            </a:r>
          </a:p>
        </p:txBody>
      </p:sp>
      <p:sp>
        <p:nvSpPr>
          <p:cNvPr id="5" name="Veri Yer Tutucusu 4"/>
          <p:cNvSpPr>
            <a:spLocks noGrp="1"/>
          </p:cNvSpPr>
          <p:nvPr>
            <p:ph type="dt" sz="half" idx="10"/>
          </p:nvPr>
        </p:nvSpPr>
        <p:spPr/>
        <p:txBody>
          <a:bodyPr/>
          <a:lstStyle/>
          <a:p>
            <a:fld id="{452482F5-7BC5-48E2-A246-E100FDF9E9CA}" type="datetime1">
              <a:rPr lang="tr-TR" smtClean="0"/>
              <a:t>09.07.2020</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A2285CFB-B64D-4B0F-B6A1-7F4A770B7DA5}" type="slidenum">
              <a:rPr lang="tr-TR" smtClean="0"/>
              <a:t>‹#›</a:t>
            </a:fld>
            <a:endParaRPr lang="tr-TR"/>
          </a:p>
        </p:txBody>
      </p:sp>
    </p:spTree>
    <p:extLst>
      <p:ext uri="{BB962C8B-B14F-4D97-AF65-F5344CB8AC3E}">
        <p14:creationId xmlns:p14="http://schemas.microsoft.com/office/powerpoint/2010/main" val="38465861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257695" y="107430"/>
            <a:ext cx="11679381" cy="998163"/>
          </a:xfrm>
          <a:prstGeom prst="rect">
            <a:avLst/>
          </a:prstGeom>
        </p:spPr>
        <p:txBody>
          <a:bodyPr vert="horz" lIns="91440" tIns="45720" rIns="91440" bIns="45720" rtlCol="0" anchor="ctr">
            <a:normAutofit/>
          </a:bodyPr>
          <a:lstStyle/>
          <a:p>
            <a:r>
              <a:rPr lang="tr-TR" dirty="0"/>
              <a:t>Asıl başlık stili için tıklatın</a:t>
            </a:r>
          </a:p>
        </p:txBody>
      </p:sp>
      <p:sp>
        <p:nvSpPr>
          <p:cNvPr id="3" name="Metin Yer Tutucusu 2"/>
          <p:cNvSpPr>
            <a:spLocks noGrp="1"/>
          </p:cNvSpPr>
          <p:nvPr>
            <p:ph type="body" idx="1"/>
          </p:nvPr>
        </p:nvSpPr>
        <p:spPr>
          <a:xfrm>
            <a:off x="257695" y="1188721"/>
            <a:ext cx="11679381" cy="4272742"/>
          </a:xfrm>
          <a:prstGeom prst="rect">
            <a:avLst/>
          </a:prstGeom>
        </p:spPr>
        <p:txBody>
          <a:bodyPr vert="horz" lIns="91440" tIns="45720" rIns="91440" bIns="45720" rtlCol="0">
            <a:normAutofit/>
          </a:bodyPr>
          <a:lstStyle/>
          <a:p>
            <a:pPr lvl="0"/>
            <a:r>
              <a:rPr lang="tr-TR" dirty="0"/>
              <a:t>Asıl metin stillerini düzenlemek için tıklatın</a:t>
            </a:r>
          </a:p>
          <a:p>
            <a:pPr lvl="1"/>
            <a:r>
              <a:rPr lang="tr-TR" dirty="0"/>
              <a:t>İkinci düzey</a:t>
            </a:r>
          </a:p>
          <a:p>
            <a:pPr lvl="2"/>
            <a:r>
              <a:rPr lang="tr-TR" dirty="0"/>
              <a:t>Üçüncü düzey</a:t>
            </a:r>
          </a:p>
          <a:p>
            <a:pPr lvl="3"/>
            <a:r>
              <a:rPr lang="tr-TR" dirty="0"/>
              <a:t>Dördüncü düzey</a:t>
            </a:r>
          </a:p>
          <a:p>
            <a:pPr lvl="4"/>
            <a:r>
              <a:rPr lang="tr-TR" dirty="0"/>
              <a:t>Beşinci düzey</a:t>
            </a:r>
          </a:p>
        </p:txBody>
      </p:sp>
      <p:sp>
        <p:nvSpPr>
          <p:cNvPr id="4" name="Veri Yer Tutucusu 3"/>
          <p:cNvSpPr>
            <a:spLocks noGrp="1"/>
          </p:cNvSpPr>
          <p:nvPr>
            <p:ph type="dt" sz="half" idx="2"/>
          </p:nvPr>
        </p:nvSpPr>
        <p:spPr>
          <a:xfrm>
            <a:off x="257695" y="6416638"/>
            <a:ext cx="3323705" cy="365125"/>
          </a:xfrm>
          <a:prstGeom prst="rect">
            <a:avLst/>
          </a:prstGeom>
        </p:spPr>
        <p:txBody>
          <a:bodyPr vert="horz" lIns="91440" tIns="45720" rIns="91440" bIns="45720" rtlCol="0" anchor="ctr"/>
          <a:lstStyle>
            <a:lvl1pPr algn="l">
              <a:defRPr sz="1100">
                <a:solidFill>
                  <a:schemeClr val="tx1">
                    <a:tint val="75000"/>
                  </a:schemeClr>
                </a:solidFill>
                <a:latin typeface="Times New Roman" panose="02020603050405020304" pitchFamily="18" charset="0"/>
                <a:cs typeface="Times New Roman" panose="02020603050405020304" pitchFamily="18" charset="0"/>
              </a:defRPr>
            </a:lvl1pPr>
          </a:lstStyle>
          <a:p>
            <a:fld id="{8059F279-9600-4C92-845E-DFB74997C9CD}" type="datetime1">
              <a:rPr lang="tr-TR" smtClean="0"/>
              <a:t>09.07.2020</a:t>
            </a:fld>
            <a:endParaRPr lang="tr-TR" dirty="0"/>
          </a:p>
        </p:txBody>
      </p:sp>
      <p:sp>
        <p:nvSpPr>
          <p:cNvPr id="5" name="Altbilgi Yer Tutucusu 4"/>
          <p:cNvSpPr>
            <a:spLocks noGrp="1"/>
          </p:cNvSpPr>
          <p:nvPr>
            <p:ph type="ftr" sz="quarter" idx="3"/>
          </p:nvPr>
        </p:nvSpPr>
        <p:spPr>
          <a:xfrm>
            <a:off x="4038600" y="6416638"/>
            <a:ext cx="4114800" cy="365125"/>
          </a:xfrm>
          <a:prstGeom prst="rect">
            <a:avLst/>
          </a:prstGeom>
        </p:spPr>
        <p:txBody>
          <a:bodyPr vert="horz" lIns="91440" tIns="45720" rIns="91440" bIns="45720" rtlCol="0" anchor="ctr"/>
          <a:lstStyle>
            <a:lvl1pPr algn="ctr">
              <a:defRPr sz="1100">
                <a:solidFill>
                  <a:schemeClr val="tx1">
                    <a:tint val="75000"/>
                  </a:schemeClr>
                </a:solidFill>
                <a:latin typeface="Times New Roman" panose="02020603050405020304" pitchFamily="18" charset="0"/>
                <a:cs typeface="Times New Roman" panose="02020603050405020304" pitchFamily="18" charset="0"/>
              </a:defRPr>
            </a:lvl1pPr>
          </a:lstStyle>
          <a:p>
            <a:endParaRPr lang="tr-TR" dirty="0"/>
          </a:p>
        </p:txBody>
      </p:sp>
      <p:sp>
        <p:nvSpPr>
          <p:cNvPr id="6" name="Slayt Numarası Yer Tutucusu 5"/>
          <p:cNvSpPr>
            <a:spLocks noGrp="1"/>
          </p:cNvSpPr>
          <p:nvPr>
            <p:ph type="sldNum" sz="quarter" idx="4"/>
          </p:nvPr>
        </p:nvSpPr>
        <p:spPr>
          <a:xfrm>
            <a:off x="8610600" y="6416638"/>
            <a:ext cx="3326476" cy="365125"/>
          </a:xfrm>
          <a:prstGeom prst="rect">
            <a:avLst/>
          </a:prstGeom>
        </p:spPr>
        <p:txBody>
          <a:bodyPr vert="horz" lIns="91440" tIns="45720" rIns="91440" bIns="45720" rtlCol="0" anchor="ctr"/>
          <a:lstStyle>
            <a:lvl1pPr algn="r">
              <a:defRPr sz="1100">
                <a:solidFill>
                  <a:schemeClr val="tx1">
                    <a:tint val="75000"/>
                  </a:schemeClr>
                </a:solidFill>
                <a:latin typeface="Times New Roman" panose="02020603050405020304" pitchFamily="18" charset="0"/>
                <a:cs typeface="Times New Roman" panose="02020603050405020304" pitchFamily="18" charset="0"/>
              </a:defRPr>
            </a:lvl1pPr>
          </a:lstStyle>
          <a:p>
            <a:fld id="{A2285CFB-B64D-4B0F-B6A1-7F4A770B7DA5}" type="slidenum">
              <a:rPr lang="tr-TR" smtClean="0"/>
              <a:pPr/>
              <a:t>‹#›</a:t>
            </a:fld>
            <a:endParaRPr lang="tr-TR"/>
          </a:p>
        </p:txBody>
      </p:sp>
    </p:spTree>
    <p:extLst>
      <p:ext uri="{BB962C8B-B14F-4D97-AF65-F5344CB8AC3E}">
        <p14:creationId xmlns:p14="http://schemas.microsoft.com/office/powerpoint/2010/main" val="33207489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2800" kern="1200">
          <a:solidFill>
            <a:schemeClr val="tx1"/>
          </a:solidFill>
          <a:latin typeface="Times New Roman" panose="02020603050405020304" pitchFamily="18" charset="0"/>
          <a:ea typeface="+mj-ea"/>
          <a:cs typeface="Times New Roman" panose="02020603050405020304" pitchFamily="18"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Times New Roman" panose="02020603050405020304" pitchFamily="18" charset="0"/>
          <a:ea typeface="+mn-ea"/>
          <a:cs typeface="Times New Roman" panose="02020603050405020304" pitchFamily="18"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4.wmf"/><Relationship Id="rId7" Type="http://schemas.openxmlformats.org/officeDocument/2006/relationships/image" Target="../media/image26.jpeg"/><Relationship Id="rId2" Type="http://schemas.openxmlformats.org/officeDocument/2006/relationships/image" Target="../media/image23.wmf"/><Relationship Id="rId1" Type="http://schemas.openxmlformats.org/officeDocument/2006/relationships/slideLayout" Target="../slideLayouts/slideLayout2.xml"/><Relationship Id="rId6" Type="http://schemas.openxmlformats.org/officeDocument/2006/relationships/hyperlink" Target="http://images.google.com.tr/imgres?imgurl=http://image.haber7.com/haber/haber7/photos/9023.jpg&amp;imgrefurl=http://www.haber7.com/haber.php?haber_id=181030&amp;usg=__kQkqZjBssaHphuZh2pulQXrtutU=&amp;h=204&amp;w=272&amp;sz=9&amp;hl=tr&amp;start=5&amp;um=1&amp;tbnid=Y6miJXvQia4y8M:&amp;tbnh=85&amp;tbnw=113&amp;prev=/images?q=m%C4%B1s%C4%B1r+bitkisi&amp;hl=tr&amp;rlz=1T4ADBS_enTR248TR248&amp;sa=X&amp;um=1" TargetMode="External"/><Relationship Id="rId5" Type="http://schemas.openxmlformats.org/officeDocument/2006/relationships/image" Target="../media/image25.jpeg"/><Relationship Id="rId4" Type="http://schemas.openxmlformats.org/officeDocument/2006/relationships/hyperlink" Target="http://images.google.com.tr/imgres?imgurl=http://ucanbalik.files.wordpress.com/2009/01/20080701174819_findik_resimleri2.jpg&amp;imgrefurl=http://ucanbalik.wordpress.com/2009/01/15/durmak-yok-sevismeye-devam/&amp;usg=__lXUj3ntl4zqqO8rl4pWHOHnpfjQ=&amp;h=600&amp;w=800&amp;sz=89&amp;hl=tr&amp;start=7&amp;um=1&amp;tbnid=6HA3t9aI-0vzBM:&amp;tbnh=107&amp;tbnw=143&amp;prev=/images?q=f%C4%B1nd%C4%B1k&amp;hl=tr&amp;rlz=1T4ADBS_enTR248TR248&amp;um=1"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diagramLayout" Target="../diagrams/layout2.xml"/><Relationship Id="rId7" Type="http://schemas.openxmlformats.org/officeDocument/2006/relationships/diagramData" Target="../diagrams/data3.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43.jpeg"/></Relationships>
</file>

<file path=ppt/slides/_rels/slide4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4" Type="http://schemas.openxmlformats.org/officeDocument/2006/relationships/image" Target="../media/image48.emf"/></Relationships>
</file>

<file path=ppt/slides/_rels/slide51.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1.em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442888" y="3044074"/>
            <a:ext cx="9100429" cy="769441"/>
          </a:xfrm>
          <a:prstGeom prst="rect">
            <a:avLst/>
          </a:prstGeom>
          <a:noFill/>
          <a:ln w="28575">
            <a:noFill/>
          </a:ln>
        </p:spPr>
        <p:txBody>
          <a:bodyPr wrap="square">
            <a:spAutoFit/>
          </a:bodyPr>
          <a:lstStyle/>
          <a:p>
            <a:pPr algn="ctr"/>
            <a:r>
              <a:rPr lang="tr-TR" sz="4400" b="1" dirty="0"/>
              <a:t>TÜRKİYE’DE YENİLENEBİLİR ENERJİ</a:t>
            </a:r>
            <a:endParaRPr lang="tr-TR" sz="4400" b="1" dirty="0">
              <a:effectLst>
                <a:outerShdw blurRad="38100" dist="38100" dir="2700000" algn="tl">
                  <a:srgbClr val="000000">
                    <a:alpha val="43137"/>
                  </a:srgbClr>
                </a:outerShdw>
              </a:effectLst>
            </a:endParaRPr>
          </a:p>
        </p:txBody>
      </p:sp>
      <p:sp>
        <p:nvSpPr>
          <p:cNvPr id="4" name="Metin kutusu 3"/>
          <p:cNvSpPr txBox="1"/>
          <p:nvPr/>
        </p:nvSpPr>
        <p:spPr>
          <a:xfrm>
            <a:off x="1551527" y="5176969"/>
            <a:ext cx="8991790" cy="795602"/>
          </a:xfrm>
          <a:prstGeom prst="rect">
            <a:avLst/>
          </a:prstGeom>
          <a:noFill/>
        </p:spPr>
        <p:txBody>
          <a:bodyPr wrap="square" rtlCol="0">
            <a:spAutoFit/>
          </a:bodyPr>
          <a:lstStyle/>
          <a:p>
            <a:pPr lvl="0" algn="ctr">
              <a:lnSpc>
                <a:spcPct val="90000"/>
              </a:lnSpc>
              <a:spcBef>
                <a:spcPts val="300"/>
              </a:spcBef>
            </a:pPr>
            <a:r>
              <a:rPr lang="tr-TR" sz="2400" dirty="0">
                <a:solidFill>
                  <a:prstClr val="black"/>
                </a:solidFill>
                <a:latin typeface="Times New Roman" panose="02020603050405020304" pitchFamily="18" charset="0"/>
                <a:cs typeface="Times New Roman" panose="02020603050405020304" pitchFamily="18" charset="0"/>
              </a:rPr>
              <a:t>Dr. Muhammed Necip ERİM</a:t>
            </a:r>
          </a:p>
          <a:p>
            <a:pPr lvl="0" algn="ctr">
              <a:lnSpc>
                <a:spcPct val="90000"/>
              </a:lnSpc>
              <a:spcBef>
                <a:spcPts val="300"/>
              </a:spcBef>
            </a:pPr>
            <a:r>
              <a:rPr lang="tr-TR" sz="2400" dirty="0">
                <a:solidFill>
                  <a:prstClr val="black"/>
                </a:solidFill>
                <a:latin typeface="Times New Roman" panose="02020603050405020304" pitchFamily="18" charset="0"/>
                <a:cs typeface="Times New Roman" panose="02020603050405020304" pitchFamily="18" charset="0"/>
              </a:rPr>
              <a:t>Güneş Enerjisi Grup Koordinatörü</a:t>
            </a:r>
            <a:endParaRPr lang="tr-TR" sz="2400" dirty="0">
              <a:latin typeface="Times New Roman" panose="02020603050405020304" pitchFamily="18" charset="0"/>
              <a:cs typeface="Times New Roman" panose="02020603050405020304" pitchFamily="18" charset="0"/>
            </a:endParaRPr>
          </a:p>
        </p:txBody>
      </p:sp>
      <p:pic>
        <p:nvPicPr>
          <p:cNvPr id="7" name="Resim 6">
            <a:extLst>
              <a:ext uri="{FF2B5EF4-FFF2-40B4-BE49-F238E27FC236}">
                <a16:creationId xmlns:a16="http://schemas.microsoft.com/office/drawing/2014/main" xmlns="" id="{B7F72215-F96F-4690-958E-7D2DC0986D4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69660" y="1237633"/>
            <a:ext cx="3852680" cy="1124714"/>
          </a:xfrm>
          <a:prstGeom prst="rect">
            <a:avLst/>
          </a:prstGeom>
        </p:spPr>
      </p:pic>
    </p:spTree>
    <p:extLst>
      <p:ext uri="{BB962C8B-B14F-4D97-AF65-F5344CB8AC3E}">
        <p14:creationId xmlns:p14="http://schemas.microsoft.com/office/powerpoint/2010/main" val="14591392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ENERJİ SEKTÖRÜ HEDEFLERİ</a:t>
            </a:r>
          </a:p>
        </p:txBody>
      </p:sp>
      <p:pic>
        <p:nvPicPr>
          <p:cNvPr id="5" name="Resim 4"/>
          <p:cNvPicPr>
            <a:picLocks noChangeAspect="1"/>
          </p:cNvPicPr>
          <p:nvPr/>
        </p:nvPicPr>
        <p:blipFill rotWithShape="1">
          <a:blip r:embed="rId2"/>
          <a:srcRect l="9111" t="39967" r="35154" b="24246"/>
          <a:stretch/>
        </p:blipFill>
        <p:spPr>
          <a:xfrm>
            <a:off x="935870" y="1684421"/>
            <a:ext cx="9202044" cy="3322010"/>
          </a:xfrm>
          <a:prstGeom prst="rect">
            <a:avLst/>
          </a:prstGeom>
        </p:spPr>
      </p:pic>
    </p:spTree>
    <p:extLst>
      <p:ext uri="{BB962C8B-B14F-4D97-AF65-F5344CB8AC3E}">
        <p14:creationId xmlns:p14="http://schemas.microsoft.com/office/powerpoint/2010/main" val="829220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Autofit/>
          </a:bodyPr>
          <a:lstStyle/>
          <a:p>
            <a:r>
              <a:rPr lang="tr-TR" b="1" dirty="0"/>
              <a:t>RÜZGAR ENERJİSİ</a:t>
            </a:r>
          </a:p>
        </p:txBody>
      </p:sp>
      <p:pic>
        <p:nvPicPr>
          <p:cNvPr id="6" name="Picture 4" descr="07"/>
          <p:cNvPicPr>
            <a:picLocks noChangeAspect="1" noChangeArrowheads="1"/>
          </p:cNvPicPr>
          <p:nvPr/>
        </p:nvPicPr>
        <p:blipFill>
          <a:blip r:embed="rId2" cstate="print"/>
          <a:srcRect/>
          <a:stretch>
            <a:fillRect/>
          </a:stretch>
        </p:blipFill>
        <p:spPr bwMode="auto">
          <a:xfrm>
            <a:off x="3135895" y="1568446"/>
            <a:ext cx="5981281" cy="4149307"/>
          </a:xfrm>
          <a:prstGeom prst="rect">
            <a:avLst/>
          </a:prstGeom>
          <a:noFill/>
          <a:ln w="9525">
            <a:noFill/>
            <a:miter lim="800000"/>
            <a:headEnd/>
            <a:tailEnd/>
          </a:ln>
        </p:spPr>
      </p:pic>
    </p:spTree>
    <p:extLst>
      <p:ext uri="{BB962C8B-B14F-4D97-AF65-F5344CB8AC3E}">
        <p14:creationId xmlns:p14="http://schemas.microsoft.com/office/powerpoint/2010/main" val="15905809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b="1" dirty="0"/>
              <a:t>TÜRKİYE RÜZGAR ENERJİSİ POTANSİYELİ – 1</a:t>
            </a:r>
          </a:p>
        </p:txBody>
      </p:sp>
      <p:sp>
        <p:nvSpPr>
          <p:cNvPr id="5" name="Rectangle 4"/>
          <p:cNvSpPr>
            <a:spLocks noChangeArrowheads="1"/>
          </p:cNvSpPr>
          <p:nvPr/>
        </p:nvSpPr>
        <p:spPr bwMode="auto">
          <a:xfrm>
            <a:off x="222191" y="1087874"/>
            <a:ext cx="6144426" cy="526266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127993" tIns="63997" rIns="127993" bIns="63997"/>
          <a:lstStyle/>
          <a:p>
            <a:pPr marL="342900" indent="-342900" defTabSz="628650">
              <a:buFont typeface="Wingdings" pitchFamily="2" charset="2"/>
              <a:buChar char="q"/>
            </a:pPr>
            <a:r>
              <a:rPr lang="tr-TR" sz="1900" dirty="0">
                <a:latin typeface="Times New Roman" panose="02020603050405020304" pitchFamily="18" charset="0"/>
                <a:cs typeface="Times New Roman" panose="02020603050405020304" pitchFamily="18" charset="0"/>
              </a:rPr>
              <a:t>REPA, orta-ölçekli sayısal hava tahmin modeli ve mikro-ölçekli rüzgar akış modeli kullanılarak üretilen rüzgar kaynak bilgilerinin verildiği Rüzgar Enerjisi Potansiyel </a:t>
            </a:r>
            <a:r>
              <a:rPr lang="tr-TR" sz="1900" dirty="0" err="1">
                <a:latin typeface="Times New Roman" panose="02020603050405020304" pitchFamily="18" charset="0"/>
                <a:cs typeface="Times New Roman" panose="02020603050405020304" pitchFamily="18" charset="0"/>
              </a:rPr>
              <a:t>Atlası’dır</a:t>
            </a:r>
            <a:r>
              <a:rPr lang="tr-TR" sz="1900" dirty="0">
                <a:latin typeface="Times New Roman" panose="02020603050405020304" pitchFamily="18" charset="0"/>
                <a:cs typeface="Times New Roman" panose="02020603050405020304" pitchFamily="18" charset="0"/>
              </a:rPr>
              <a:t>. </a:t>
            </a:r>
          </a:p>
          <a:p>
            <a:pPr marL="342900" indent="-342900" defTabSz="628650">
              <a:buFont typeface="Wingdings" pitchFamily="2" charset="2"/>
              <a:buChar char="q"/>
            </a:pPr>
            <a:endParaRPr lang="tr-TR" sz="300" dirty="0">
              <a:latin typeface="Times New Roman" panose="02020603050405020304" pitchFamily="18" charset="0"/>
              <a:cs typeface="Times New Roman" panose="02020603050405020304" pitchFamily="18" charset="0"/>
            </a:endParaRPr>
          </a:p>
          <a:p>
            <a:pPr marL="342900" indent="-342900" defTabSz="628650">
              <a:buFont typeface="Wingdings" pitchFamily="2" charset="2"/>
              <a:buChar char="q"/>
            </a:pPr>
            <a:endParaRPr lang="tr-TR" sz="300" dirty="0">
              <a:latin typeface="Times New Roman" panose="02020603050405020304" pitchFamily="18" charset="0"/>
              <a:cs typeface="Times New Roman" panose="02020603050405020304" pitchFamily="18" charset="0"/>
            </a:endParaRPr>
          </a:p>
          <a:p>
            <a:pPr marL="342900" indent="-342900" defTabSz="628650">
              <a:buFont typeface="Wingdings" pitchFamily="2" charset="2"/>
              <a:buChar char="q"/>
            </a:pPr>
            <a:endParaRPr lang="tr-TR" sz="300" dirty="0">
              <a:latin typeface="Times New Roman" panose="02020603050405020304" pitchFamily="18" charset="0"/>
              <a:cs typeface="Times New Roman" panose="02020603050405020304" pitchFamily="18" charset="0"/>
            </a:endParaRPr>
          </a:p>
          <a:p>
            <a:pPr marL="342900" indent="-342900" defTabSz="628650">
              <a:buFont typeface="Wingdings" pitchFamily="2" charset="2"/>
              <a:buChar char="q"/>
            </a:pPr>
            <a:r>
              <a:rPr lang="tr-TR" sz="1900" dirty="0">
                <a:latin typeface="Times New Roman" panose="02020603050405020304" pitchFamily="18" charset="0"/>
                <a:cs typeface="Times New Roman" panose="02020603050405020304" pitchFamily="18" charset="0"/>
              </a:rPr>
              <a:t>200 m x 200 m çözünürlüğünde aşağıdaki bilgiler üretilmiştir;</a:t>
            </a:r>
          </a:p>
          <a:p>
            <a:pPr marL="342900" indent="-342900" defTabSz="628650"/>
            <a:endParaRPr lang="tr-TR" sz="1900" dirty="0">
              <a:latin typeface="Times New Roman" panose="02020603050405020304" pitchFamily="18" charset="0"/>
              <a:cs typeface="Times New Roman" panose="02020603050405020304" pitchFamily="18" charset="0"/>
            </a:endParaRPr>
          </a:p>
          <a:p>
            <a:pPr marL="342900" indent="-342900" defTabSz="628650"/>
            <a:r>
              <a:rPr lang="tr-TR" sz="1900" dirty="0">
                <a:latin typeface="Times New Roman" panose="02020603050405020304" pitchFamily="18" charset="0"/>
                <a:cs typeface="Times New Roman" panose="02020603050405020304" pitchFamily="18" charset="0"/>
              </a:rPr>
              <a:t>    -	    30, 50, 70 ve 100 m yüksekliklerdeki yıllık,   </a:t>
            </a:r>
          </a:p>
          <a:p>
            <a:pPr marL="342900" indent="-342900" defTabSz="628650"/>
            <a:r>
              <a:rPr lang="tr-TR" sz="1900" dirty="0">
                <a:latin typeface="Times New Roman" panose="02020603050405020304" pitchFamily="18" charset="0"/>
                <a:cs typeface="Times New Roman" panose="02020603050405020304" pitchFamily="18" charset="0"/>
              </a:rPr>
              <a:t>          mevsimlik, aylık ve günlük rüzgar hız ortalamaları,</a:t>
            </a:r>
          </a:p>
          <a:p>
            <a:pPr marL="342900" indent="-342900" defTabSz="628650">
              <a:spcBef>
                <a:spcPct val="20000"/>
              </a:spcBef>
              <a:buClr>
                <a:schemeClr val="bg1"/>
              </a:buClr>
              <a:buFontTx/>
              <a:buChar char="•"/>
            </a:pPr>
            <a:r>
              <a:rPr lang="tr-TR" sz="1900" dirty="0">
                <a:latin typeface="Times New Roman" panose="02020603050405020304" pitchFamily="18" charset="0"/>
                <a:cs typeface="Times New Roman" panose="02020603050405020304" pitchFamily="18" charset="0"/>
              </a:rPr>
              <a:t>-   50 ve 100 m yüksekliklerdeki yıllık, mevsimlik ve </a:t>
            </a:r>
          </a:p>
          <a:p>
            <a:pPr marL="342900" indent="-342900" defTabSz="628650">
              <a:spcBef>
                <a:spcPct val="20000"/>
              </a:spcBef>
              <a:buClr>
                <a:schemeClr val="bg1"/>
              </a:buClr>
              <a:buFontTx/>
              <a:buChar char="•"/>
            </a:pPr>
            <a:r>
              <a:rPr lang="tr-TR" sz="1900" dirty="0">
                <a:latin typeface="Times New Roman" panose="02020603050405020304" pitchFamily="18" charset="0"/>
                <a:cs typeface="Times New Roman" panose="02020603050405020304" pitchFamily="18" charset="0"/>
              </a:rPr>
              <a:t>     aylık rüzgar güç yoğunlukları,</a:t>
            </a:r>
          </a:p>
          <a:p>
            <a:pPr marL="342900" indent="-342900" defTabSz="628650">
              <a:spcBef>
                <a:spcPct val="20000"/>
              </a:spcBef>
              <a:buClr>
                <a:schemeClr val="bg1"/>
              </a:buClr>
              <a:buFontTx/>
              <a:buChar char="•"/>
            </a:pPr>
            <a:r>
              <a:rPr lang="tr-TR" sz="1900" dirty="0">
                <a:latin typeface="Times New Roman" panose="02020603050405020304" pitchFamily="18" charset="0"/>
                <a:cs typeface="Times New Roman" panose="02020603050405020304" pitchFamily="18" charset="0"/>
              </a:rPr>
              <a:t>-   50 m yükseklikteki yıllık kapasite faktörü,</a:t>
            </a:r>
          </a:p>
          <a:p>
            <a:pPr marL="342900" indent="-342900" defTabSz="628650">
              <a:spcBef>
                <a:spcPct val="20000"/>
              </a:spcBef>
              <a:buClr>
                <a:schemeClr val="bg1"/>
              </a:buClr>
              <a:buFontTx/>
              <a:buChar char="•"/>
            </a:pPr>
            <a:r>
              <a:rPr lang="tr-TR" sz="1900" dirty="0">
                <a:latin typeface="Times New Roman" panose="02020603050405020304" pitchFamily="18" charset="0"/>
                <a:cs typeface="Times New Roman" panose="02020603050405020304" pitchFamily="18" charset="0"/>
              </a:rPr>
              <a:t>-   50 m yükseklikteki yıllık rüzgar sınıfları,</a:t>
            </a:r>
          </a:p>
          <a:p>
            <a:pPr marL="342900" indent="-342900" defTabSz="628650">
              <a:spcBef>
                <a:spcPct val="20000"/>
              </a:spcBef>
              <a:buClr>
                <a:schemeClr val="bg1"/>
              </a:buClr>
              <a:buFontTx/>
              <a:buChar char="•"/>
            </a:pPr>
            <a:r>
              <a:rPr lang="tr-TR" sz="1900" dirty="0">
                <a:latin typeface="Times New Roman" panose="02020603050405020304" pitchFamily="18" charset="0"/>
                <a:cs typeface="Times New Roman" panose="02020603050405020304" pitchFamily="18" charset="0"/>
              </a:rPr>
              <a:t>-   2 ve 50 m yüksekliklerdeki aylık sıcaklık değerleri,</a:t>
            </a:r>
          </a:p>
          <a:p>
            <a:pPr marL="342900" indent="-342900" defTabSz="628650">
              <a:spcBef>
                <a:spcPct val="20000"/>
              </a:spcBef>
              <a:buClr>
                <a:schemeClr val="bg1"/>
              </a:buClr>
              <a:buFontTx/>
              <a:buChar char="•"/>
            </a:pPr>
            <a:r>
              <a:rPr lang="tr-TR" sz="1900" dirty="0">
                <a:latin typeface="Times New Roman" panose="02020603050405020304" pitchFamily="18" charset="0"/>
                <a:cs typeface="Times New Roman" panose="02020603050405020304" pitchFamily="18" charset="0"/>
              </a:rPr>
              <a:t>-   Deniz seviyesinde ve 50 m yüksekliklerdeki aylık </a:t>
            </a:r>
          </a:p>
          <a:p>
            <a:pPr defTabSz="628650">
              <a:spcBef>
                <a:spcPct val="20000"/>
              </a:spcBef>
              <a:buClr>
                <a:schemeClr val="bg1"/>
              </a:buClr>
            </a:pPr>
            <a:r>
              <a:rPr lang="tr-TR" sz="1900" dirty="0">
                <a:latin typeface="Times New Roman" panose="02020603050405020304" pitchFamily="18" charset="0"/>
                <a:cs typeface="Times New Roman" panose="02020603050405020304" pitchFamily="18" charset="0"/>
              </a:rPr>
              <a:t>          basınç değerleri</a:t>
            </a:r>
          </a:p>
          <a:p>
            <a:pPr marL="342900" indent="-342900" defTabSz="628650">
              <a:spcBef>
                <a:spcPct val="20000"/>
              </a:spcBef>
            </a:pPr>
            <a:endParaRPr lang="tr-TR" sz="1900" dirty="0">
              <a:latin typeface="Times New Roman" panose="02020603050405020304" pitchFamily="18" charset="0"/>
              <a:cs typeface="Times New Roman" panose="02020603050405020304" pitchFamily="18" charset="0"/>
            </a:endParaRPr>
          </a:p>
          <a:p>
            <a:pPr marL="342900" indent="-342900" defTabSz="628650">
              <a:spcBef>
                <a:spcPct val="20000"/>
              </a:spcBef>
            </a:pPr>
            <a:endParaRPr lang="tr-TR" sz="1900" dirty="0">
              <a:latin typeface="Times New Roman" panose="02020603050405020304" pitchFamily="18" charset="0"/>
              <a:cs typeface="Times New Roman" panose="02020603050405020304" pitchFamily="18" charset="0"/>
            </a:endParaRPr>
          </a:p>
        </p:txBody>
      </p:sp>
      <p:pic>
        <p:nvPicPr>
          <p:cNvPr id="13"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48089" y="1327646"/>
            <a:ext cx="5126587" cy="3483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850269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TÜRKİYE RÜZGAR ENERJİSİ POTANSİYELİ - 2</a:t>
            </a:r>
          </a:p>
        </p:txBody>
      </p:sp>
      <p:graphicFrame>
        <p:nvGraphicFramePr>
          <p:cNvPr id="8" name="Group 15"/>
          <p:cNvGraphicFramePr>
            <a:graphicFrameLocks noGrp="1"/>
          </p:cNvGraphicFramePr>
          <p:nvPr>
            <p:extLst>
              <p:ext uri="{D42A27DB-BD31-4B8C-83A1-F6EECF244321}">
                <p14:modId xmlns:p14="http://schemas.microsoft.com/office/powerpoint/2010/main" val="2286341442"/>
              </p:ext>
            </p:extLst>
          </p:nvPr>
        </p:nvGraphicFramePr>
        <p:xfrm>
          <a:off x="196348" y="1955110"/>
          <a:ext cx="6983412" cy="3739216"/>
        </p:xfrm>
        <a:graphic>
          <a:graphicData uri="http://schemas.openxmlformats.org/drawingml/2006/table">
            <a:tbl>
              <a:tblPr/>
              <a:tblGrid>
                <a:gridCol w="1744662">
                  <a:extLst>
                    <a:ext uri="{9D8B030D-6E8A-4147-A177-3AD203B41FA5}">
                      <a16:colId xmlns:a16="http://schemas.microsoft.com/office/drawing/2014/main" xmlns="" val="20000"/>
                    </a:ext>
                  </a:extLst>
                </a:gridCol>
                <a:gridCol w="1749425">
                  <a:extLst>
                    <a:ext uri="{9D8B030D-6E8A-4147-A177-3AD203B41FA5}">
                      <a16:colId xmlns:a16="http://schemas.microsoft.com/office/drawing/2014/main" xmlns="" val="20001"/>
                    </a:ext>
                  </a:extLst>
                </a:gridCol>
                <a:gridCol w="1744663">
                  <a:extLst>
                    <a:ext uri="{9D8B030D-6E8A-4147-A177-3AD203B41FA5}">
                      <a16:colId xmlns:a16="http://schemas.microsoft.com/office/drawing/2014/main" xmlns="" val="20002"/>
                    </a:ext>
                  </a:extLst>
                </a:gridCol>
                <a:gridCol w="1744662">
                  <a:extLst>
                    <a:ext uri="{9D8B030D-6E8A-4147-A177-3AD203B41FA5}">
                      <a16:colId xmlns:a16="http://schemas.microsoft.com/office/drawing/2014/main" xmlns="" val="20003"/>
                    </a:ext>
                  </a:extLst>
                </a:gridCol>
              </a:tblGrid>
              <a:tr h="105767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a:ln>
                            <a:noFill/>
                          </a:ln>
                          <a:solidFill>
                            <a:schemeClr val="tx1"/>
                          </a:solidFill>
                          <a:effectLst/>
                          <a:latin typeface="Times New Roman" pitchFamily="18" charset="0"/>
                          <a:cs typeface="Times New Roman" pitchFamily="18" charset="0"/>
                        </a:rPr>
                        <a:t>Rüzgar Sınıfı</a:t>
                      </a:r>
                    </a:p>
                  </a:txBody>
                  <a:tcPr marL="91407" marR="91407" marT="45705" marB="4570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a:ln>
                            <a:noFill/>
                          </a:ln>
                          <a:solidFill>
                            <a:schemeClr val="tx1"/>
                          </a:solidFill>
                          <a:effectLst/>
                          <a:latin typeface="Times New Roman" pitchFamily="18" charset="0"/>
                          <a:cs typeface="Times New Roman" pitchFamily="18" charset="0"/>
                        </a:rPr>
                        <a:t>Yıllık Güç Yoğunluğu</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a:ln>
                            <a:noFill/>
                          </a:ln>
                          <a:solidFill>
                            <a:schemeClr val="tx1"/>
                          </a:solidFill>
                          <a:effectLst/>
                          <a:latin typeface="Times New Roman" pitchFamily="18" charset="0"/>
                          <a:cs typeface="Times New Roman" pitchFamily="18" charset="0"/>
                        </a:rPr>
                        <a:t>(W/m</a:t>
                      </a:r>
                      <a:r>
                        <a:rPr kumimoji="0" lang="tr-TR" sz="1800" b="1" i="0" u="none" strike="noStrike" cap="none" normalizeH="0" baseline="30000" dirty="0">
                          <a:ln>
                            <a:noFill/>
                          </a:ln>
                          <a:solidFill>
                            <a:schemeClr val="tx1"/>
                          </a:solidFill>
                          <a:effectLst/>
                          <a:latin typeface="Times New Roman" pitchFamily="18" charset="0"/>
                          <a:cs typeface="Times New Roman" pitchFamily="18" charset="0"/>
                        </a:rPr>
                        <a:t>2</a:t>
                      </a:r>
                      <a:r>
                        <a:rPr kumimoji="0" lang="tr-TR" sz="1800" b="1" i="0" u="none" strike="noStrike" cap="none" normalizeH="0" baseline="0" dirty="0">
                          <a:ln>
                            <a:noFill/>
                          </a:ln>
                          <a:solidFill>
                            <a:schemeClr val="tx1"/>
                          </a:solidFill>
                          <a:effectLst/>
                          <a:latin typeface="Times New Roman" pitchFamily="18" charset="0"/>
                          <a:cs typeface="Times New Roman" pitchFamily="18" charset="0"/>
                        </a:rPr>
                        <a:t>)</a:t>
                      </a:r>
                    </a:p>
                  </a:txBody>
                  <a:tcPr marL="91407" marR="91407" marT="45705" marB="4570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a:ln>
                            <a:noFill/>
                          </a:ln>
                          <a:solidFill>
                            <a:schemeClr val="tx1"/>
                          </a:solidFill>
                          <a:effectLst/>
                          <a:latin typeface="Times New Roman" pitchFamily="18" charset="0"/>
                          <a:cs typeface="Times New Roman" pitchFamily="18" charset="0"/>
                        </a:rPr>
                        <a:t>Yıllık Ortalama Rüzgar Hızı</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a:ln>
                            <a:noFill/>
                          </a:ln>
                          <a:solidFill>
                            <a:schemeClr val="tx1"/>
                          </a:solidFill>
                          <a:effectLst/>
                          <a:latin typeface="Times New Roman" pitchFamily="18" charset="0"/>
                          <a:cs typeface="Times New Roman" pitchFamily="18" charset="0"/>
                        </a:rPr>
                        <a:t>(m/s)</a:t>
                      </a:r>
                    </a:p>
                  </a:txBody>
                  <a:tcPr marL="91407" marR="91407" marT="45705" marB="4570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a:ln>
                            <a:noFill/>
                          </a:ln>
                          <a:solidFill>
                            <a:schemeClr val="tx1"/>
                          </a:solidFill>
                          <a:effectLst/>
                          <a:latin typeface="Times New Roman" pitchFamily="18" charset="0"/>
                          <a:cs typeface="Times New Roman" pitchFamily="18" charset="0"/>
                        </a:rPr>
                        <a:t>Toplam Kapasite </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a:ln>
                            <a:noFill/>
                          </a:ln>
                          <a:solidFill>
                            <a:schemeClr val="tx1"/>
                          </a:solidFill>
                          <a:effectLst/>
                          <a:latin typeface="Times New Roman" pitchFamily="18" charset="0"/>
                          <a:cs typeface="Times New Roman" pitchFamily="18" charset="0"/>
                        </a:rPr>
                        <a:t>(MW)</a:t>
                      </a:r>
                    </a:p>
                  </a:txBody>
                  <a:tcPr marL="91407" marR="91407" marT="45705" marB="4570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42303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1800" b="0" i="0" u="none" strike="noStrike" cap="none" normalizeH="0" baseline="0">
                          <a:ln>
                            <a:noFill/>
                          </a:ln>
                          <a:solidFill>
                            <a:schemeClr val="tx1"/>
                          </a:solidFill>
                          <a:effectLst/>
                          <a:latin typeface="Times New Roman" pitchFamily="18" charset="0"/>
                          <a:cs typeface="Times New Roman" pitchFamily="18" charset="0"/>
                        </a:rPr>
                        <a:t>4</a:t>
                      </a:r>
                    </a:p>
                  </a:txBody>
                  <a:tcPr marL="91407" marR="91407" marT="45705" marB="4570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1800" b="0" i="0" u="none" strike="noStrike" cap="none" normalizeH="0" baseline="0">
                          <a:ln>
                            <a:noFill/>
                          </a:ln>
                          <a:solidFill>
                            <a:schemeClr val="tx1"/>
                          </a:solidFill>
                          <a:effectLst/>
                          <a:latin typeface="Times New Roman" pitchFamily="18" charset="0"/>
                          <a:cs typeface="Times New Roman" pitchFamily="18" charset="0"/>
                        </a:rPr>
                        <a:t>400 – 500</a:t>
                      </a:r>
                    </a:p>
                  </a:txBody>
                  <a:tcPr marL="91407" marR="91407" marT="45705" marB="4570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1800" b="0" i="0" u="none" strike="noStrike" cap="none" normalizeH="0" baseline="0" dirty="0">
                          <a:ln>
                            <a:noFill/>
                          </a:ln>
                          <a:solidFill>
                            <a:srgbClr val="000000"/>
                          </a:solidFill>
                          <a:effectLst/>
                          <a:latin typeface="Times New Roman" pitchFamily="18" charset="0"/>
                          <a:cs typeface="Times New Roman" pitchFamily="18" charset="0"/>
                        </a:rPr>
                        <a:t>7,0 – 7,5 </a:t>
                      </a:r>
                      <a:endParaRPr kumimoji="0" lang="tr-TR" sz="1800" b="0" i="0" u="none" strike="noStrike" cap="none" normalizeH="0" baseline="0" dirty="0">
                        <a:ln>
                          <a:noFill/>
                        </a:ln>
                        <a:solidFill>
                          <a:schemeClr val="tx1"/>
                        </a:solidFill>
                        <a:effectLst/>
                        <a:latin typeface="Times New Roman" pitchFamily="18" charset="0"/>
                        <a:cs typeface="Times New Roman" pitchFamily="18" charset="0"/>
                      </a:endParaRPr>
                    </a:p>
                  </a:txBody>
                  <a:tcPr marL="91407" marR="91407" marT="45705" marB="4570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1800" b="0" i="0" u="none" strike="noStrike" cap="none" normalizeH="0" baseline="0" dirty="0">
                          <a:ln>
                            <a:noFill/>
                          </a:ln>
                          <a:solidFill>
                            <a:schemeClr val="tx1"/>
                          </a:solidFill>
                          <a:effectLst/>
                          <a:latin typeface="Times New Roman" pitchFamily="18" charset="0"/>
                          <a:cs typeface="Times New Roman" pitchFamily="18" charset="0"/>
                        </a:rPr>
                        <a:t>29 259,36</a:t>
                      </a:r>
                    </a:p>
                  </a:txBody>
                  <a:tcPr marL="91407" marR="91407" marT="45705" marB="4570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2417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1800" b="0" i="0" u="none" strike="noStrike" cap="none" normalizeH="0" baseline="0">
                          <a:ln>
                            <a:noFill/>
                          </a:ln>
                          <a:solidFill>
                            <a:schemeClr val="tx1"/>
                          </a:solidFill>
                          <a:effectLst/>
                          <a:latin typeface="Times New Roman" pitchFamily="18" charset="0"/>
                          <a:cs typeface="Times New Roman" pitchFamily="18" charset="0"/>
                        </a:rPr>
                        <a:t>5</a:t>
                      </a:r>
                    </a:p>
                  </a:txBody>
                  <a:tcPr marL="91407" marR="91407" marT="45705" marB="4570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1800" b="0" i="0" u="none" strike="noStrike" cap="none" normalizeH="0" baseline="0" dirty="0">
                          <a:ln>
                            <a:noFill/>
                          </a:ln>
                          <a:solidFill>
                            <a:schemeClr val="tx1"/>
                          </a:solidFill>
                          <a:effectLst/>
                          <a:latin typeface="Times New Roman" pitchFamily="18" charset="0"/>
                          <a:cs typeface="Times New Roman" pitchFamily="18" charset="0"/>
                        </a:rPr>
                        <a:t>500 – 600</a:t>
                      </a:r>
                    </a:p>
                  </a:txBody>
                  <a:tcPr marL="91407" marR="91407" marT="45705" marB="4570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1800" b="0" i="0" u="none" strike="noStrike" cap="none" normalizeH="0" baseline="0">
                          <a:ln>
                            <a:noFill/>
                          </a:ln>
                          <a:solidFill>
                            <a:srgbClr val="000000"/>
                          </a:solidFill>
                          <a:effectLst/>
                          <a:latin typeface="Times New Roman" pitchFamily="18" charset="0"/>
                          <a:cs typeface="Times New Roman" pitchFamily="18" charset="0"/>
                        </a:rPr>
                        <a:t>7,5 – 8,0 </a:t>
                      </a:r>
                      <a:endParaRPr kumimoji="0" lang="tr-TR" sz="1800" b="0" i="0" u="none" strike="noStrike" cap="none" normalizeH="0" baseline="0">
                        <a:ln>
                          <a:noFill/>
                        </a:ln>
                        <a:solidFill>
                          <a:schemeClr val="tx1"/>
                        </a:solidFill>
                        <a:effectLst/>
                        <a:latin typeface="Times New Roman" pitchFamily="18" charset="0"/>
                        <a:cs typeface="Times New Roman" pitchFamily="18" charset="0"/>
                      </a:endParaRPr>
                    </a:p>
                  </a:txBody>
                  <a:tcPr marL="91407" marR="91407" marT="45705" marB="4570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1800" b="0" i="0" u="none" strike="noStrike" cap="none" normalizeH="0" baseline="0" dirty="0">
                          <a:ln>
                            <a:noFill/>
                          </a:ln>
                          <a:solidFill>
                            <a:schemeClr val="tx1"/>
                          </a:solidFill>
                          <a:effectLst/>
                          <a:latin typeface="Times New Roman" pitchFamily="18" charset="0"/>
                          <a:cs typeface="Times New Roman" pitchFamily="18" charset="0"/>
                        </a:rPr>
                        <a:t>12 994,32</a:t>
                      </a:r>
                    </a:p>
                  </a:txBody>
                  <a:tcPr marL="91407" marR="91407" marT="45705" marB="4570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2303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1800" b="0" i="0" u="none" strike="noStrike" cap="none" normalizeH="0" baseline="0">
                          <a:ln>
                            <a:noFill/>
                          </a:ln>
                          <a:solidFill>
                            <a:schemeClr val="tx1"/>
                          </a:solidFill>
                          <a:effectLst/>
                          <a:latin typeface="Times New Roman" pitchFamily="18" charset="0"/>
                          <a:cs typeface="Times New Roman" pitchFamily="18" charset="0"/>
                        </a:rPr>
                        <a:t>6</a:t>
                      </a:r>
                    </a:p>
                  </a:txBody>
                  <a:tcPr marL="91407" marR="91407" marT="45705" marB="4570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1800" b="0" i="0" u="none" strike="noStrike" cap="none" normalizeH="0" baseline="0">
                          <a:ln>
                            <a:noFill/>
                          </a:ln>
                          <a:solidFill>
                            <a:schemeClr val="tx1"/>
                          </a:solidFill>
                          <a:effectLst/>
                          <a:latin typeface="Times New Roman" pitchFamily="18" charset="0"/>
                          <a:cs typeface="Times New Roman" pitchFamily="18" charset="0"/>
                        </a:rPr>
                        <a:t>600 – 800</a:t>
                      </a:r>
                    </a:p>
                  </a:txBody>
                  <a:tcPr marL="91407" marR="91407" marT="45705" marB="4570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1800" b="0" i="0" u="none" strike="noStrike" cap="none" normalizeH="0" baseline="0">
                          <a:ln>
                            <a:noFill/>
                          </a:ln>
                          <a:solidFill>
                            <a:srgbClr val="000000"/>
                          </a:solidFill>
                          <a:effectLst/>
                          <a:latin typeface="Times New Roman" pitchFamily="18" charset="0"/>
                          <a:cs typeface="Times New Roman" pitchFamily="18" charset="0"/>
                        </a:rPr>
                        <a:t>8,0 – 9,0 </a:t>
                      </a:r>
                      <a:endParaRPr kumimoji="0" lang="tr-TR" sz="1800" b="0" i="0" u="none" strike="noStrike" cap="none" normalizeH="0" baseline="0">
                        <a:ln>
                          <a:noFill/>
                        </a:ln>
                        <a:solidFill>
                          <a:schemeClr val="tx1"/>
                        </a:solidFill>
                        <a:effectLst/>
                        <a:latin typeface="Times New Roman" pitchFamily="18" charset="0"/>
                        <a:cs typeface="Times New Roman" pitchFamily="18" charset="0"/>
                      </a:endParaRPr>
                    </a:p>
                  </a:txBody>
                  <a:tcPr marL="91407" marR="91407" marT="45705" marB="4570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1800" b="0" i="0" u="none" strike="noStrike" cap="none" normalizeH="0" baseline="0" dirty="0">
                          <a:ln>
                            <a:noFill/>
                          </a:ln>
                          <a:solidFill>
                            <a:schemeClr val="tx1"/>
                          </a:solidFill>
                          <a:effectLst/>
                          <a:latin typeface="Times New Roman" pitchFamily="18" charset="0"/>
                          <a:cs typeface="Times New Roman" pitchFamily="18" charset="0"/>
                        </a:rPr>
                        <a:t>5 399,92</a:t>
                      </a:r>
                    </a:p>
                  </a:txBody>
                  <a:tcPr marL="91407" marR="91407" marT="45705" marB="4570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2417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1800" b="0" i="0" u="none" strike="noStrike" cap="none" normalizeH="0" baseline="0">
                          <a:ln>
                            <a:noFill/>
                          </a:ln>
                          <a:solidFill>
                            <a:schemeClr val="tx1"/>
                          </a:solidFill>
                          <a:effectLst/>
                          <a:latin typeface="Times New Roman" pitchFamily="18" charset="0"/>
                          <a:cs typeface="Times New Roman" pitchFamily="18" charset="0"/>
                        </a:rPr>
                        <a:t>7</a:t>
                      </a:r>
                    </a:p>
                  </a:txBody>
                  <a:tcPr marL="91407" marR="91407" marT="45705" marB="4570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1800" b="0" i="0" u="none" strike="noStrike" cap="none" normalizeH="0" baseline="0">
                          <a:ln>
                            <a:noFill/>
                          </a:ln>
                          <a:solidFill>
                            <a:schemeClr val="tx1"/>
                          </a:solidFill>
                          <a:effectLst/>
                          <a:latin typeface="Times New Roman" pitchFamily="18" charset="0"/>
                          <a:cs typeface="Times New Roman" pitchFamily="18" charset="0"/>
                        </a:rPr>
                        <a:t>&gt; 800</a:t>
                      </a:r>
                    </a:p>
                  </a:txBody>
                  <a:tcPr marL="91407" marR="91407" marT="45705" marB="4570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1800" b="0" i="0" u="none" strike="noStrike" cap="none" normalizeH="0" baseline="0">
                          <a:ln>
                            <a:noFill/>
                          </a:ln>
                          <a:solidFill>
                            <a:srgbClr val="000000"/>
                          </a:solidFill>
                          <a:effectLst/>
                          <a:latin typeface="Times New Roman" pitchFamily="18" charset="0"/>
                          <a:cs typeface="Times New Roman" pitchFamily="18" charset="0"/>
                        </a:rPr>
                        <a:t>&gt; 9,0 </a:t>
                      </a:r>
                      <a:endParaRPr kumimoji="0" lang="tr-TR" sz="1800" b="0" i="0" u="none" strike="noStrike" cap="none" normalizeH="0" baseline="0">
                        <a:ln>
                          <a:noFill/>
                        </a:ln>
                        <a:solidFill>
                          <a:schemeClr val="tx1"/>
                        </a:solidFill>
                        <a:effectLst/>
                        <a:latin typeface="Times New Roman" pitchFamily="18" charset="0"/>
                        <a:cs typeface="Times New Roman" pitchFamily="18" charset="0"/>
                      </a:endParaRPr>
                    </a:p>
                  </a:txBody>
                  <a:tcPr marL="91407" marR="91407" marT="45705" marB="4570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1800" b="0" i="0" u="none" strike="noStrike" cap="none" normalizeH="0" baseline="0" dirty="0">
                          <a:ln>
                            <a:noFill/>
                          </a:ln>
                          <a:solidFill>
                            <a:schemeClr val="tx1"/>
                          </a:solidFill>
                          <a:effectLst/>
                          <a:latin typeface="Times New Roman" pitchFamily="18" charset="0"/>
                          <a:cs typeface="Times New Roman" pitchFamily="18" charset="0"/>
                        </a:rPr>
                        <a:t>195,84</a:t>
                      </a:r>
                    </a:p>
                  </a:txBody>
                  <a:tcPr marL="91407" marR="91407" marT="45705" marB="4570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987128">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a:ln>
                            <a:noFill/>
                          </a:ln>
                          <a:solidFill>
                            <a:schemeClr val="bg1"/>
                          </a:solidFill>
                          <a:effectLst/>
                          <a:latin typeface="Times New Roman" pitchFamily="18" charset="0"/>
                          <a:cs typeface="Times New Roman" pitchFamily="18" charset="0"/>
                        </a:rPr>
                        <a:t>TOPLAM KAPASİTE</a:t>
                      </a:r>
                    </a:p>
                  </a:txBody>
                  <a:tcPr marL="91407" marR="91407" marT="45705" marB="4570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0000"/>
                    </a:solidFill>
                  </a:tcPr>
                </a:tc>
                <a:tc hMerge="1">
                  <a:txBody>
                    <a:bodyPr/>
                    <a:lstStyle/>
                    <a:p>
                      <a:endParaRPr lang="tr-TR"/>
                    </a:p>
                  </a:txBody>
                  <a:tcPr/>
                </a:tc>
                <a:tc hMerge="1">
                  <a:txBody>
                    <a:bodyPr/>
                    <a:lstStyle/>
                    <a:p>
                      <a:endParaRPr lang="tr-T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2000" b="1" i="0" u="none" strike="noStrike" cap="none" normalizeH="0" baseline="0" dirty="0">
                          <a:ln>
                            <a:noFill/>
                          </a:ln>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47 849,44</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sz="1500" b="1" i="0" u="none" strike="noStrike" cap="none" normalizeH="0" baseline="0" dirty="0">
                          <a:ln>
                            <a:noFill/>
                          </a:ln>
                          <a:solidFill>
                            <a:schemeClr val="bg1"/>
                          </a:solidFill>
                          <a:effectLst/>
                          <a:latin typeface="Times New Roman" pitchFamily="18" charset="0"/>
                          <a:cs typeface="Times New Roman" pitchFamily="18" charset="0"/>
                        </a:rPr>
                        <a:t>Karasal: 37 836</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sz="1500" b="1" i="0" u="none" strike="noStrike" cap="none" normalizeH="0" baseline="0" dirty="0">
                          <a:ln>
                            <a:noFill/>
                          </a:ln>
                          <a:solidFill>
                            <a:schemeClr val="bg1"/>
                          </a:solidFill>
                          <a:effectLst/>
                          <a:latin typeface="Times New Roman" pitchFamily="18" charset="0"/>
                          <a:cs typeface="Times New Roman" pitchFamily="18" charset="0"/>
                        </a:rPr>
                        <a:t>Deniz Üstü: 10 013</a:t>
                      </a:r>
                    </a:p>
                  </a:txBody>
                  <a:tcPr marL="91407" marR="91407" marT="45705" marB="4570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0000"/>
                    </a:solidFill>
                  </a:tcPr>
                </a:tc>
                <a:extLst>
                  <a:ext uri="{0D108BD9-81ED-4DB2-BD59-A6C34878D82A}">
                    <a16:rowId xmlns:a16="http://schemas.microsoft.com/office/drawing/2014/main" xmlns="" val="10005"/>
                  </a:ext>
                </a:extLst>
              </a:tr>
            </a:tbl>
          </a:graphicData>
        </a:graphic>
      </p:graphicFrame>
      <p:pic>
        <p:nvPicPr>
          <p:cNvPr id="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81944" y="4221622"/>
            <a:ext cx="4061591" cy="1871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86015" y="4495088"/>
            <a:ext cx="760361" cy="1129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7"/>
          <p:cNvPicPr>
            <a:picLocks noChangeAspect="1" noChangeArrowheads="1"/>
          </p:cNvPicPr>
          <p:nvPr/>
        </p:nvPicPr>
        <p:blipFill>
          <a:blip r:embed="rId4">
            <a:extLst>
              <a:ext uri="{28A0092B-C50C-407E-A947-70E740481C1C}">
                <a14:useLocalDpi xmlns:a14="http://schemas.microsoft.com/office/drawing/2010/main" val="0"/>
              </a:ext>
            </a:extLst>
          </a:blip>
          <a:srcRect t="16888" r="86769" b="49261"/>
          <a:stretch>
            <a:fillRect/>
          </a:stretch>
        </p:blipFill>
        <p:spPr bwMode="auto">
          <a:xfrm>
            <a:off x="11038448" y="6000889"/>
            <a:ext cx="262394" cy="290127"/>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13" name="Metin kutusu 12"/>
          <p:cNvSpPr txBox="1"/>
          <p:nvPr/>
        </p:nvSpPr>
        <p:spPr>
          <a:xfrm>
            <a:off x="11226795" y="5966599"/>
            <a:ext cx="1068778" cy="461665"/>
          </a:xfrm>
          <a:prstGeom prst="rect">
            <a:avLst/>
          </a:prstGeom>
          <a:noFill/>
        </p:spPr>
        <p:txBody>
          <a:bodyPr wrap="square">
            <a:spAutoFit/>
          </a:bodyPr>
          <a:lstStyle/>
          <a:p>
            <a:pPr>
              <a:defRPr/>
            </a:pPr>
            <a:r>
              <a:rPr lang="tr-TR" sz="800" b="1" dirty="0">
                <a:latin typeface="Arial" charset="0"/>
              </a:rPr>
              <a:t>KULLANILAMAZ</a:t>
            </a:r>
          </a:p>
          <a:p>
            <a:pPr>
              <a:defRPr/>
            </a:pPr>
            <a:r>
              <a:rPr lang="tr-TR" sz="800" b="1" dirty="0">
                <a:latin typeface="Arial" charset="0"/>
              </a:rPr>
              <a:t>ALANLAR</a:t>
            </a:r>
          </a:p>
          <a:p>
            <a:pPr>
              <a:defRPr/>
            </a:pPr>
            <a:r>
              <a:rPr lang="tr-TR" sz="800" b="1" dirty="0">
                <a:latin typeface="Arial" charset="0"/>
              </a:rPr>
              <a:t>(</a:t>
            </a:r>
            <a:r>
              <a:rPr lang="tr-TR" sz="800" b="1" dirty="0" err="1">
                <a:latin typeface="Arial" charset="0"/>
              </a:rPr>
              <a:t>protected</a:t>
            </a:r>
            <a:r>
              <a:rPr lang="tr-TR" sz="800" b="1" dirty="0">
                <a:latin typeface="Arial" charset="0"/>
              </a:rPr>
              <a:t> </a:t>
            </a:r>
            <a:r>
              <a:rPr lang="tr-TR" sz="800" b="1" dirty="0" err="1">
                <a:latin typeface="Arial" charset="0"/>
              </a:rPr>
              <a:t>areas</a:t>
            </a:r>
            <a:r>
              <a:rPr lang="tr-TR" sz="800" b="1" dirty="0">
                <a:latin typeface="Arial" charset="0"/>
              </a:rPr>
              <a:t>)</a:t>
            </a:r>
          </a:p>
        </p:txBody>
      </p:sp>
      <p:pic>
        <p:nvPicPr>
          <p:cNvPr id="11" name="Picture 14"/>
          <p:cNvPicPr>
            <a:picLocks noChangeAspect="1" noChangeArrowheads="1"/>
          </p:cNvPicPr>
          <p:nvPr/>
        </p:nvPicPr>
        <p:blipFill>
          <a:blip r:embed="rId5" cstate="print">
            <a:extLst>
              <a:ext uri="{28A0092B-C50C-407E-A947-70E740481C1C}">
                <a14:useLocalDpi xmlns:a14="http://schemas.microsoft.com/office/drawing/2010/main" val="0"/>
              </a:ext>
            </a:extLst>
          </a:blip>
          <a:srcRect l="18906" t="24365" r="3139" b="30730"/>
          <a:stretch>
            <a:fillRect/>
          </a:stretch>
        </p:blipFill>
        <p:spPr bwMode="auto">
          <a:xfrm>
            <a:off x="7443387" y="1915236"/>
            <a:ext cx="3960449" cy="1824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 name="Grup 13"/>
          <p:cNvGrpSpPr/>
          <p:nvPr/>
        </p:nvGrpSpPr>
        <p:grpSpPr>
          <a:xfrm>
            <a:off x="11603631" y="1942395"/>
            <a:ext cx="470627" cy="1356002"/>
            <a:chOff x="9293225" y="1420814"/>
            <a:chExt cx="763589" cy="2395537"/>
          </a:xfrm>
        </p:grpSpPr>
        <p:pic>
          <p:nvPicPr>
            <p:cNvPr id="15"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l="27834" r="38167" b="91510"/>
            <a:stretch>
              <a:fillRect/>
            </a:stretch>
          </p:blipFill>
          <p:spPr bwMode="auto">
            <a:xfrm>
              <a:off x="9293225" y="1420814"/>
              <a:ext cx="763588"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0"/>
            <p:cNvPicPr>
              <a:picLocks noChangeAspect="1" noChangeArrowheads="1"/>
            </p:cNvPicPr>
            <p:nvPr/>
          </p:nvPicPr>
          <p:blipFill>
            <a:blip r:embed="rId6" cstate="print">
              <a:extLst>
                <a:ext uri="{28A0092B-C50C-407E-A947-70E740481C1C}">
                  <a14:useLocalDpi xmlns:a14="http://schemas.microsoft.com/office/drawing/2010/main" val="0"/>
                </a:ext>
              </a:extLst>
            </a:blip>
            <a:srcRect l="61223" r="5888" b="90948"/>
            <a:stretch>
              <a:fillRect/>
            </a:stretch>
          </p:blipFill>
          <p:spPr bwMode="auto">
            <a:xfrm>
              <a:off x="9310689" y="1628776"/>
              <a:ext cx="74612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1"/>
            <p:cNvPicPr>
              <a:picLocks noChangeAspect="1" noChangeArrowheads="1"/>
            </p:cNvPicPr>
            <p:nvPr/>
          </p:nvPicPr>
          <p:blipFill>
            <a:blip r:embed="rId6" cstate="print">
              <a:extLst>
                <a:ext uri="{28A0092B-C50C-407E-A947-70E740481C1C}">
                  <a14:useLocalDpi xmlns:a14="http://schemas.microsoft.com/office/drawing/2010/main" val="0"/>
                </a:ext>
              </a:extLst>
            </a:blip>
            <a:srcRect l="27834" t="7678" r="50278"/>
            <a:stretch>
              <a:fillRect/>
            </a:stretch>
          </p:blipFill>
          <p:spPr bwMode="auto">
            <a:xfrm>
              <a:off x="9424989" y="1871664"/>
              <a:ext cx="517525" cy="194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3214615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Autofit/>
          </a:bodyPr>
          <a:lstStyle/>
          <a:p>
            <a:r>
              <a:rPr lang="tr-TR" b="1" dirty="0"/>
              <a:t>GÜNEŞ ENERJİSİ</a:t>
            </a:r>
          </a:p>
        </p:txBody>
      </p:sp>
      <p:pic>
        <p:nvPicPr>
          <p:cNvPr id="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55759" y="1564395"/>
            <a:ext cx="5083252" cy="4203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087434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TÜRKİYE GÜNEŞ ENERJİSİ POTANSİYELİ</a:t>
            </a:r>
            <a:endParaRPr lang="tr-TR" dirty="0"/>
          </a:p>
        </p:txBody>
      </p:sp>
      <p:pic>
        <p:nvPicPr>
          <p:cNvPr id="5" name="Picture 2" descr="http://solargis.info/doc/_pics/freemaps/1000px/ghi/SolarGIS-Solar-map-Europe-en.png"/>
          <p:cNvPicPr>
            <a:picLocks noChangeAspect="1" noChangeArrowheads="1"/>
          </p:cNvPicPr>
          <p:nvPr/>
        </p:nvPicPr>
        <p:blipFill>
          <a:blip r:embed="rId2" cstate="print">
            <a:extLst>
              <a:ext uri="{28A0092B-C50C-407E-A947-70E740481C1C}">
                <a14:useLocalDpi xmlns:a14="http://schemas.microsoft.com/office/drawing/2010/main" val="0"/>
              </a:ext>
            </a:extLst>
          </a:blip>
          <a:srcRect t="5469"/>
          <a:stretch>
            <a:fillRect/>
          </a:stretch>
        </p:blipFill>
        <p:spPr bwMode="auto">
          <a:xfrm>
            <a:off x="428993" y="1225090"/>
            <a:ext cx="5792262" cy="3974871"/>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graphicFrame>
        <p:nvGraphicFramePr>
          <p:cNvPr id="6" name="Chart 1"/>
          <p:cNvGraphicFramePr>
            <a:graphicFrameLocks/>
          </p:cNvGraphicFramePr>
          <p:nvPr>
            <p:extLst>
              <p:ext uri="{D42A27DB-BD31-4B8C-83A1-F6EECF244321}">
                <p14:modId xmlns:p14="http://schemas.microsoft.com/office/powerpoint/2010/main" val="702456898"/>
              </p:ext>
            </p:extLst>
          </p:nvPr>
        </p:nvGraphicFramePr>
        <p:xfrm>
          <a:off x="7311042" y="1198521"/>
          <a:ext cx="3816424" cy="4176464"/>
        </p:xfrm>
        <a:graphic>
          <a:graphicData uri="http://schemas.openxmlformats.org/drawingml/2006/chart">
            <c:chart xmlns:c="http://schemas.openxmlformats.org/drawingml/2006/chart" xmlns:r="http://schemas.openxmlformats.org/officeDocument/2006/relationships" r:id="rId3"/>
          </a:graphicData>
        </a:graphic>
      </p:graphicFrame>
      <p:sp>
        <p:nvSpPr>
          <p:cNvPr id="7" name="Metin kutusu 3"/>
          <p:cNvSpPr txBox="1">
            <a:spLocks noChangeArrowheads="1"/>
          </p:cNvSpPr>
          <p:nvPr/>
        </p:nvSpPr>
        <p:spPr bwMode="auto">
          <a:xfrm>
            <a:off x="1779269" y="5494482"/>
            <a:ext cx="8195556" cy="830997"/>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tr-TR" sz="2400" dirty="0">
                <a:latin typeface="Times" panose="02020603060405020304" pitchFamily="18" charset="0"/>
              </a:rPr>
              <a:t>  Ortalama Günlük Global Radyasyon:        4,17 </a:t>
            </a:r>
            <a:r>
              <a:rPr lang="tr-TR" sz="2400" dirty="0" err="1">
                <a:latin typeface="Times" panose="02020603060405020304" pitchFamily="18" charset="0"/>
              </a:rPr>
              <a:t>kWh</a:t>
            </a:r>
            <a:r>
              <a:rPr lang="tr-TR" sz="2400" dirty="0">
                <a:latin typeface="Times" panose="02020603060405020304" pitchFamily="18" charset="0"/>
              </a:rPr>
              <a:t>/m2.gün</a:t>
            </a:r>
          </a:p>
          <a:p>
            <a:pPr algn="ctr" eaLnBrk="1" hangingPunct="1"/>
            <a:r>
              <a:rPr lang="tr-TR" sz="2400" dirty="0">
                <a:latin typeface="Times" panose="02020603060405020304" pitchFamily="18" charset="0"/>
              </a:rPr>
              <a:t> Yıllık Global Radyasyon:                          1.635 </a:t>
            </a:r>
            <a:r>
              <a:rPr lang="tr-TR" sz="2400" dirty="0" err="1">
                <a:latin typeface="Times" panose="02020603060405020304" pitchFamily="18" charset="0"/>
              </a:rPr>
              <a:t>kWh</a:t>
            </a:r>
            <a:r>
              <a:rPr lang="tr-TR" sz="2400" dirty="0">
                <a:latin typeface="Times" panose="02020603060405020304" pitchFamily="18" charset="0"/>
              </a:rPr>
              <a:t>/m2.yıl</a:t>
            </a:r>
          </a:p>
        </p:txBody>
      </p:sp>
    </p:spTree>
    <p:extLst>
      <p:ext uri="{BB962C8B-B14F-4D97-AF65-F5344CB8AC3E}">
        <p14:creationId xmlns:p14="http://schemas.microsoft.com/office/powerpoint/2010/main" val="3567925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b="1" dirty="0"/>
              <a:t>GÜNEŞ ELEKTRİK SANTRALI KURULABİLECEK </a:t>
            </a:r>
            <a:br>
              <a:rPr lang="tr-TR" b="1" dirty="0"/>
            </a:br>
            <a:r>
              <a:rPr lang="tr-TR" b="1" dirty="0"/>
              <a:t>ÖNCELİKLİ ALANLAR</a:t>
            </a:r>
          </a:p>
        </p:txBody>
      </p:sp>
      <p:pic>
        <p:nvPicPr>
          <p:cNvPr id="8" name="Picture 2" descr="F:\Bakansunum\TermikSantralAlanlar.bmp"/>
          <p:cNvPicPr>
            <a:picLocks noChangeAspect="1" noChangeArrowheads="1"/>
          </p:cNvPicPr>
          <p:nvPr/>
        </p:nvPicPr>
        <p:blipFill>
          <a:blip r:embed="rId2">
            <a:extLst>
              <a:ext uri="{28A0092B-C50C-407E-A947-70E740481C1C}">
                <a14:useLocalDpi xmlns:a14="http://schemas.microsoft.com/office/drawing/2010/main" val="0"/>
              </a:ext>
            </a:extLst>
          </a:blip>
          <a:srcRect l="4706" t="18489" r="11765" b="14384"/>
          <a:stretch>
            <a:fillRect/>
          </a:stretch>
        </p:blipFill>
        <p:spPr bwMode="auto">
          <a:xfrm>
            <a:off x="782460" y="1524000"/>
            <a:ext cx="73152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KULLANILMAZALANLA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77241" y="3137790"/>
            <a:ext cx="1416050"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80441" y="1524000"/>
            <a:ext cx="1009650" cy="1498600"/>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grpSp>
        <p:nvGrpSpPr>
          <p:cNvPr id="11" name="Grup 10"/>
          <p:cNvGrpSpPr/>
          <p:nvPr/>
        </p:nvGrpSpPr>
        <p:grpSpPr>
          <a:xfrm>
            <a:off x="333991" y="4834231"/>
            <a:ext cx="8212137" cy="1417638"/>
            <a:chOff x="214313" y="5226050"/>
            <a:chExt cx="8212137" cy="1417638"/>
          </a:xfrm>
        </p:grpSpPr>
        <p:sp>
          <p:nvSpPr>
            <p:cNvPr id="12" name="TextBox 2"/>
            <p:cNvSpPr txBox="1">
              <a:spLocks noChangeArrowheads="1"/>
            </p:cNvSpPr>
            <p:nvPr/>
          </p:nvSpPr>
          <p:spPr bwMode="auto">
            <a:xfrm>
              <a:off x="214313" y="5226050"/>
              <a:ext cx="6715125" cy="131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5" rIns="91429" bIns="45715">
              <a:spAutoFit/>
            </a:bodyPr>
            <a:lstStyle>
              <a:lvl1pPr eaLnBrk="0" hangingPunct="0">
                <a:defRPr>
                  <a:solidFill>
                    <a:schemeClr val="tx1"/>
                  </a:solidFill>
                  <a:latin typeface="Arial" pitchFamily="34" charset="0"/>
                </a:defRPr>
              </a:lvl1pPr>
              <a:lvl2pPr marL="360363" indent="-180975"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tr-TR" b="1">
                  <a:latin typeface="Calibri" pitchFamily="34" charset="0"/>
                </a:rPr>
                <a:t>Kullanılamaz Alanlar</a:t>
              </a:r>
              <a:r>
                <a:rPr lang="tr-TR">
                  <a:latin typeface="Calibri" pitchFamily="34" charset="0"/>
                </a:rPr>
                <a:t>:</a:t>
              </a:r>
            </a:p>
            <a:p>
              <a:pPr lvl="1" eaLnBrk="1" hangingPunct="1"/>
              <a:endParaRPr lang="tr-TR" sz="800">
                <a:latin typeface="Calibri" pitchFamily="34" charset="0"/>
              </a:endParaRPr>
            </a:p>
            <a:p>
              <a:pPr lvl="1" eaLnBrk="1" hangingPunct="1">
                <a:buFont typeface="Arial" pitchFamily="34" charset="0"/>
                <a:buChar char="•"/>
              </a:pPr>
              <a:r>
                <a:rPr lang="tr-TR">
                  <a:latin typeface="Calibri" pitchFamily="34" charset="0"/>
                </a:rPr>
                <a:t>Eğim:  3 Derece’den büyük</a:t>
              </a:r>
            </a:p>
            <a:p>
              <a:pPr lvl="1" eaLnBrk="1" hangingPunct="1">
                <a:buFont typeface="Arial" pitchFamily="34" charset="0"/>
                <a:buChar char="•"/>
              </a:pPr>
              <a:r>
                <a:rPr lang="tr-TR">
                  <a:latin typeface="Calibri" pitchFamily="34" charset="0"/>
                </a:rPr>
                <a:t>Yerleşim alanları</a:t>
              </a:r>
            </a:p>
            <a:p>
              <a:pPr lvl="1" eaLnBrk="1" hangingPunct="1">
                <a:buFont typeface="Arial" pitchFamily="34" charset="0"/>
                <a:buChar char="•"/>
              </a:pPr>
              <a:r>
                <a:rPr lang="tr-TR">
                  <a:latin typeface="Calibri" pitchFamily="34" charset="0"/>
                </a:rPr>
                <a:t>Sulak Alanlar (Göller, Akarsular)</a:t>
              </a:r>
            </a:p>
          </p:txBody>
        </p:sp>
        <p:sp>
          <p:nvSpPr>
            <p:cNvPr id="13" name="TextBox 3"/>
            <p:cNvSpPr txBox="1">
              <a:spLocks noChangeArrowheads="1"/>
            </p:cNvSpPr>
            <p:nvPr/>
          </p:nvSpPr>
          <p:spPr bwMode="auto">
            <a:xfrm>
              <a:off x="4000500" y="5357813"/>
              <a:ext cx="4167188"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5" rIns="91429" bIns="45715">
              <a:spAutoFit/>
            </a:bodyPr>
            <a:lstStyle>
              <a:lvl1pPr marL="342900" indent="-342900" eaLnBrk="0" hangingPunct="0">
                <a:defRPr>
                  <a:solidFill>
                    <a:schemeClr val="tx1"/>
                  </a:solidFill>
                  <a:latin typeface="Arial" pitchFamily="34" charset="0"/>
                </a:defRPr>
              </a:lvl1pPr>
              <a:lvl2pPr marL="360363" indent="-180975"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lvl="1" eaLnBrk="1" hangingPunct="1"/>
              <a:endParaRPr lang="tr-TR">
                <a:latin typeface="Calibri" pitchFamily="34" charset="0"/>
              </a:endParaRPr>
            </a:p>
            <a:p>
              <a:pPr lvl="1" eaLnBrk="1" hangingPunct="1">
                <a:buFont typeface="Arial" pitchFamily="34" charset="0"/>
                <a:buChar char="•"/>
              </a:pPr>
              <a:r>
                <a:rPr lang="tr-TR">
                  <a:latin typeface="Calibri" pitchFamily="34" charset="0"/>
                </a:rPr>
                <a:t>Orman ve Tarımsal Alanlar</a:t>
              </a:r>
            </a:p>
            <a:p>
              <a:pPr lvl="1" eaLnBrk="1" hangingPunct="1">
                <a:buFont typeface="Arial" pitchFamily="34" charset="0"/>
                <a:buChar char="•"/>
              </a:pPr>
              <a:r>
                <a:rPr lang="tr-TR">
                  <a:latin typeface="Calibri" pitchFamily="34" charset="0"/>
                </a:rPr>
                <a:t>Özel Çevre Koruma Alanları</a:t>
              </a:r>
            </a:p>
            <a:p>
              <a:pPr lvl="1" eaLnBrk="1" hangingPunct="1">
                <a:buFont typeface="Arial" pitchFamily="34" charset="0"/>
                <a:buChar char="•"/>
              </a:pPr>
              <a:r>
                <a:rPr lang="tr-TR">
                  <a:latin typeface="Calibri" pitchFamily="34" charset="0"/>
                </a:rPr>
                <a:t>Karayolları, Demiryolları,</a:t>
              </a:r>
              <a:r>
                <a:rPr lang="tr-TR">
                  <a:latin typeface="Tahoma" pitchFamily="34" charset="0"/>
                </a:rPr>
                <a:t> </a:t>
              </a:r>
              <a:r>
                <a:rPr lang="tr-TR">
                  <a:latin typeface="Calibri" pitchFamily="34" charset="0"/>
                </a:rPr>
                <a:t>Limanlar</a:t>
              </a:r>
            </a:p>
          </p:txBody>
        </p:sp>
        <p:sp>
          <p:nvSpPr>
            <p:cNvPr id="14" name="Rectangle 18"/>
            <p:cNvSpPr>
              <a:spLocks noChangeArrowheads="1"/>
            </p:cNvSpPr>
            <p:nvPr/>
          </p:nvSpPr>
          <p:spPr bwMode="auto">
            <a:xfrm>
              <a:off x="323850" y="5545138"/>
              <a:ext cx="8102600" cy="1098550"/>
            </a:xfrm>
            <a:prstGeom prst="rect">
              <a:avLst/>
            </a:prstGeom>
            <a:noFill/>
            <a:ln w="3175" algn="ctr">
              <a:solidFill>
                <a:srgbClr val="239595"/>
              </a:solidFill>
              <a:miter lim="800000"/>
              <a:headEnd/>
              <a:tailEnd/>
            </a:ln>
            <a:extLst>
              <a:ext uri="{909E8E84-426E-40DD-AFC4-6F175D3DCCD1}">
                <a14:hiddenFill xmlns:a14="http://schemas.microsoft.com/office/drawing/2010/main">
                  <a:solidFill>
                    <a:srgbClr val="FFFFFF"/>
                  </a:solidFill>
                </a14:hiddenFill>
              </a:ext>
            </a:extLst>
          </p:spPr>
          <p:txBody>
            <a:bodyPr lIns="91429" tIns="45715" rIns="91429" bIns="45715" anchor="ctr"/>
            <a:lstStyle/>
            <a:p>
              <a:pPr algn="ctr" fontAlgn="auto">
                <a:spcBef>
                  <a:spcPts val="0"/>
                </a:spcBef>
                <a:spcAft>
                  <a:spcPts val="0"/>
                </a:spcAft>
                <a:defRPr/>
              </a:pPr>
              <a:endParaRPr lang="tr-TR">
                <a:solidFill>
                  <a:schemeClr val="bg1"/>
                </a:solidFill>
                <a:latin typeface="+mn-lt"/>
              </a:endParaRPr>
            </a:p>
          </p:txBody>
        </p:sp>
      </p:grpSp>
      <p:sp>
        <p:nvSpPr>
          <p:cNvPr id="3" name="Metin kutusu 2"/>
          <p:cNvSpPr txBox="1"/>
          <p:nvPr/>
        </p:nvSpPr>
        <p:spPr>
          <a:xfrm>
            <a:off x="9690091" y="4515878"/>
            <a:ext cx="1929501" cy="1631216"/>
          </a:xfrm>
          <a:prstGeom prst="rect">
            <a:avLst/>
          </a:prstGeom>
          <a:noFill/>
          <a:ln>
            <a:solidFill>
              <a:schemeClr val="tx1"/>
            </a:solidFill>
          </a:ln>
        </p:spPr>
        <p:txBody>
          <a:bodyPr wrap="square" rtlCol="0">
            <a:spAutoFit/>
          </a:bodyPr>
          <a:lstStyle/>
          <a:p>
            <a:pPr algn="ctr"/>
            <a:r>
              <a:rPr lang="tr-TR" sz="2000" b="1" dirty="0">
                <a:latin typeface="Times" panose="02020603050405020304" pitchFamily="18" charset="0"/>
                <a:cs typeface="Times" panose="02020603050405020304" pitchFamily="18" charset="0"/>
              </a:rPr>
              <a:t>EN UYGUN GES YATIRIM ALANI</a:t>
            </a:r>
          </a:p>
          <a:p>
            <a:pPr algn="ctr"/>
            <a:endParaRPr lang="tr-TR" sz="2000" b="1" dirty="0">
              <a:latin typeface="Times" panose="02020603050405020304" pitchFamily="18" charset="0"/>
              <a:cs typeface="Times" panose="02020603050405020304" pitchFamily="18" charset="0"/>
            </a:endParaRPr>
          </a:p>
          <a:p>
            <a:pPr algn="ctr"/>
            <a:r>
              <a:rPr lang="tr-TR" sz="2000" b="1" dirty="0">
                <a:latin typeface="Times" panose="02020603050405020304" pitchFamily="18" charset="0"/>
                <a:cs typeface="Times" panose="02020603050405020304" pitchFamily="18" charset="0"/>
              </a:rPr>
              <a:t>4600 km</a:t>
            </a:r>
            <a:r>
              <a:rPr lang="tr-TR" sz="2000" b="1" baseline="30000" dirty="0">
                <a:latin typeface="Times" panose="02020603050405020304" pitchFamily="18" charset="0"/>
                <a:cs typeface="Times" panose="02020603050405020304" pitchFamily="18" charset="0"/>
              </a:rPr>
              <a:t>2</a:t>
            </a:r>
          </a:p>
        </p:txBody>
      </p:sp>
    </p:spTree>
    <p:extLst>
      <p:ext uri="{BB962C8B-B14F-4D97-AF65-F5344CB8AC3E}">
        <p14:creationId xmlns:p14="http://schemas.microsoft.com/office/powerpoint/2010/main" val="3564342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0630" y="195467"/>
            <a:ext cx="9739086" cy="730058"/>
          </a:xfrm>
        </p:spPr>
        <p:txBody>
          <a:bodyPr/>
          <a:lstStyle/>
          <a:p>
            <a:r>
              <a:rPr lang="tr-TR" b="1" dirty="0"/>
              <a:t>ÇATI VE CEPHE UYGULAMALI GÜNEŞ POTANSİYELİ</a:t>
            </a:r>
          </a:p>
        </p:txBody>
      </p:sp>
      <p:pic>
        <p:nvPicPr>
          <p:cNvPr id="6" name="Resim 5"/>
          <p:cNvPicPr>
            <a:picLocks noChangeAspect="1"/>
          </p:cNvPicPr>
          <p:nvPr/>
        </p:nvPicPr>
        <p:blipFill>
          <a:blip r:embed="rId2"/>
          <a:stretch>
            <a:fillRect/>
          </a:stretch>
        </p:blipFill>
        <p:spPr>
          <a:xfrm>
            <a:off x="362701" y="1284952"/>
            <a:ext cx="4789870" cy="4919764"/>
          </a:xfrm>
          <a:prstGeom prst="rect">
            <a:avLst/>
          </a:prstGeom>
        </p:spPr>
      </p:pic>
      <p:sp>
        <p:nvSpPr>
          <p:cNvPr id="7" name="Dikdörtgen 6"/>
          <p:cNvSpPr/>
          <p:nvPr/>
        </p:nvSpPr>
        <p:spPr>
          <a:xfrm>
            <a:off x="5294394" y="1737764"/>
            <a:ext cx="6400706" cy="4154984"/>
          </a:xfrm>
          <a:prstGeom prst="rect">
            <a:avLst/>
          </a:prstGeom>
        </p:spPr>
        <p:txBody>
          <a:bodyPr wrap="square">
            <a:spAutoFit/>
          </a:bodyPr>
          <a:lstStyle/>
          <a:p>
            <a:pPr marL="285750" indent="-285750" algn="just">
              <a:buFont typeface="Arial" panose="020B0604020202020204" pitchFamily="34" charset="0"/>
              <a:buChar char="•"/>
            </a:pPr>
            <a:r>
              <a:rPr lang="tr-TR" sz="2400" dirty="0">
                <a:latin typeface="Times" panose="02020603060405020304" pitchFamily="18" charset="0"/>
              </a:rPr>
              <a:t>TÜİK verilerine göre Türkiye’de </a:t>
            </a:r>
            <a:r>
              <a:rPr lang="tr-TR" sz="2400" b="1" dirty="0">
                <a:effectLst>
                  <a:outerShdw blurRad="38100" dist="38100" dir="2700000" algn="tl">
                    <a:srgbClr val="000000">
                      <a:alpha val="43137"/>
                    </a:srgbClr>
                  </a:outerShdw>
                </a:effectLst>
                <a:latin typeface="Times" panose="02020603060405020304" pitchFamily="18" charset="0"/>
              </a:rPr>
              <a:t>9,1 milyon adet bina </a:t>
            </a:r>
            <a:r>
              <a:rPr lang="tr-TR" sz="2400" dirty="0">
                <a:latin typeface="Times" panose="02020603060405020304" pitchFamily="18" charset="0"/>
              </a:rPr>
              <a:t>bulunmakta olup bu miktarın yaklaşık </a:t>
            </a:r>
            <a:r>
              <a:rPr lang="tr-TR" sz="2400" b="1" dirty="0">
                <a:latin typeface="Times" panose="02020603060405020304" pitchFamily="18" charset="0"/>
              </a:rPr>
              <a:t>%87’sini konut nitelikli</a:t>
            </a:r>
            <a:r>
              <a:rPr lang="tr-TR" sz="2400" dirty="0">
                <a:latin typeface="Times" panose="02020603060405020304" pitchFamily="18" charset="0"/>
              </a:rPr>
              <a:t> binalardır. Türkiye’nin bina </a:t>
            </a:r>
            <a:r>
              <a:rPr lang="tr-TR" sz="2400" dirty="0" err="1">
                <a:latin typeface="Times" panose="02020603060405020304" pitchFamily="18" charset="0"/>
              </a:rPr>
              <a:t>stoğuna</a:t>
            </a:r>
            <a:r>
              <a:rPr lang="tr-TR" sz="2400" dirty="0">
                <a:latin typeface="Times" panose="02020603060405020304" pitchFamily="18" charset="0"/>
              </a:rPr>
              <a:t> her yıl </a:t>
            </a:r>
            <a:r>
              <a:rPr lang="tr-TR" sz="2400" b="1" dirty="0">
                <a:latin typeface="Times" panose="02020603060405020304" pitchFamily="18" charset="0"/>
              </a:rPr>
              <a:t>100.000’</a:t>
            </a:r>
            <a:r>
              <a:rPr lang="tr-TR" sz="2400" dirty="0">
                <a:latin typeface="Times" panose="02020603060405020304" pitchFamily="18" charset="0"/>
              </a:rPr>
              <a:t>den fazla yeni bina eklenmektedir. </a:t>
            </a:r>
          </a:p>
          <a:p>
            <a:pPr marL="285750" indent="-285750" algn="just">
              <a:buFont typeface="Arial" panose="020B0604020202020204" pitchFamily="34" charset="0"/>
              <a:buChar char="•"/>
            </a:pPr>
            <a:r>
              <a:rPr lang="tr-TR" sz="2400" dirty="0">
                <a:latin typeface="Times" panose="02020603060405020304" pitchFamily="18" charset="0"/>
              </a:rPr>
              <a:t>Bu </a:t>
            </a:r>
            <a:r>
              <a:rPr lang="tr-TR" sz="2400" dirty="0">
                <a:latin typeface="Times New Roman" panose="02020603050405020304" pitchFamily="18" charset="0"/>
                <a:cs typeface="Times New Roman" panose="02020603050405020304" pitchFamily="18" charset="0"/>
              </a:rPr>
              <a:t>binaların çatı ve cephelerine </a:t>
            </a:r>
            <a:r>
              <a:rPr lang="tr-TR" sz="2400" dirty="0">
                <a:latin typeface="Times" panose="02020603060405020304" pitchFamily="18" charset="0"/>
              </a:rPr>
              <a:t>önümüzdeki 10 yıl içinde toplam </a:t>
            </a:r>
            <a:r>
              <a:rPr lang="tr-TR" sz="2400" b="1" dirty="0">
                <a:effectLst>
                  <a:outerShdw blurRad="38100" dist="38100" dir="2700000" algn="tl">
                    <a:srgbClr val="000000">
                      <a:alpha val="43137"/>
                    </a:srgbClr>
                  </a:outerShdw>
                </a:effectLst>
                <a:latin typeface="Times" panose="02020603060405020304" pitchFamily="18" charset="0"/>
              </a:rPr>
              <a:t>2.000 – 4.000 MW</a:t>
            </a:r>
            <a:r>
              <a:rPr lang="tr-TR" sz="2400" dirty="0">
                <a:latin typeface="Times" panose="02020603060405020304" pitchFamily="18" charset="0"/>
              </a:rPr>
              <a:t> seviyelerinde güneş modülü sistemlerinin kurulabileceği öngörülmektedir.</a:t>
            </a:r>
          </a:p>
          <a:p>
            <a:pPr marL="285750" indent="-285750" algn="just">
              <a:buFont typeface="Arial" panose="020B0604020202020204" pitchFamily="34" charset="0"/>
              <a:buChar char="•"/>
            </a:pPr>
            <a:r>
              <a:rPr lang="tr-TR" sz="2400" b="1" dirty="0">
                <a:latin typeface="Times" panose="02020603060405020304" pitchFamily="18" charset="0"/>
              </a:rPr>
              <a:t>Haziran 2020 </a:t>
            </a:r>
            <a:r>
              <a:rPr lang="tr-TR" sz="2400" dirty="0">
                <a:latin typeface="Times" panose="02020603060405020304" pitchFamily="18" charset="0"/>
              </a:rPr>
              <a:t>sonu itibariyle </a:t>
            </a:r>
            <a:r>
              <a:rPr lang="tr-TR" sz="2400" b="1" dirty="0">
                <a:latin typeface="Times" panose="02020603060405020304" pitchFamily="18" charset="0"/>
              </a:rPr>
              <a:t>289,5 MW </a:t>
            </a:r>
            <a:r>
              <a:rPr lang="tr-TR" sz="2400" dirty="0">
                <a:latin typeface="Times" panose="02020603060405020304" pitchFamily="18" charset="0"/>
              </a:rPr>
              <a:t>toplam çatı kurulu gücümüz bulunmaktadır.</a:t>
            </a:r>
          </a:p>
        </p:txBody>
      </p:sp>
    </p:spTree>
    <p:extLst>
      <p:ext uri="{BB962C8B-B14F-4D97-AF65-F5344CB8AC3E}">
        <p14:creationId xmlns:p14="http://schemas.microsoft.com/office/powerpoint/2010/main" val="15890018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95755" y="218526"/>
            <a:ext cx="4280122" cy="712966"/>
          </a:xfrm>
        </p:spPr>
        <p:txBody>
          <a:bodyPr>
            <a:noAutofit/>
          </a:bodyPr>
          <a:lstStyle/>
          <a:p>
            <a:r>
              <a:rPr lang="tr-TR" b="1" dirty="0"/>
              <a:t>BİYOKÜTLE ENERJİSİ</a:t>
            </a:r>
          </a:p>
        </p:txBody>
      </p:sp>
      <p:pic>
        <p:nvPicPr>
          <p:cNvPr id="5" name="Picture 5"/>
          <p:cNvPicPr>
            <a:picLocks noChangeAspect="1" noChangeArrowheads="1"/>
          </p:cNvPicPr>
          <p:nvPr/>
        </p:nvPicPr>
        <p:blipFill>
          <a:blip r:embed="rId2" cstate="print"/>
          <a:srcRect/>
          <a:stretch>
            <a:fillRect/>
          </a:stretch>
        </p:blipFill>
        <p:spPr bwMode="auto">
          <a:xfrm>
            <a:off x="2620102" y="3426757"/>
            <a:ext cx="1368425" cy="1287463"/>
          </a:xfrm>
          <a:prstGeom prst="rect">
            <a:avLst/>
          </a:prstGeom>
          <a:noFill/>
          <a:ln w="9525" algn="ctr">
            <a:solidFill>
              <a:srgbClr val="FF0000"/>
            </a:solidFill>
            <a:miter lim="800000"/>
            <a:headEnd/>
            <a:tailEnd/>
          </a:ln>
        </p:spPr>
      </p:pic>
      <p:pic>
        <p:nvPicPr>
          <p:cNvPr id="6" name="Picture 6"/>
          <p:cNvPicPr>
            <a:picLocks noChangeAspect="1" noChangeArrowheads="1"/>
          </p:cNvPicPr>
          <p:nvPr/>
        </p:nvPicPr>
        <p:blipFill>
          <a:blip r:embed="rId3" cstate="print"/>
          <a:srcRect/>
          <a:stretch>
            <a:fillRect/>
          </a:stretch>
        </p:blipFill>
        <p:spPr bwMode="auto">
          <a:xfrm>
            <a:off x="4375877" y="3426757"/>
            <a:ext cx="1471874" cy="1287463"/>
          </a:xfrm>
          <a:prstGeom prst="rect">
            <a:avLst/>
          </a:prstGeom>
          <a:noFill/>
          <a:ln w="9525" algn="ctr">
            <a:solidFill>
              <a:srgbClr val="FF0000"/>
            </a:solidFill>
            <a:miter lim="800000"/>
            <a:headEnd/>
            <a:tailEnd/>
          </a:ln>
        </p:spPr>
      </p:pic>
      <p:pic>
        <p:nvPicPr>
          <p:cNvPr id="7" name="Picture 9" descr="20080701174819_findik_resimleri2">
            <a:hlinkClick r:id="rId4"/>
          </p:cNvPr>
          <p:cNvPicPr>
            <a:picLocks noChangeAspect="1" noChangeArrowheads="1"/>
          </p:cNvPicPr>
          <p:nvPr/>
        </p:nvPicPr>
        <p:blipFill>
          <a:blip r:embed="rId5" cstate="print"/>
          <a:srcRect/>
          <a:stretch>
            <a:fillRect/>
          </a:stretch>
        </p:blipFill>
        <p:spPr bwMode="auto">
          <a:xfrm>
            <a:off x="4382227" y="2044547"/>
            <a:ext cx="1465524" cy="1229810"/>
          </a:xfrm>
          <a:prstGeom prst="rect">
            <a:avLst/>
          </a:prstGeom>
          <a:noFill/>
          <a:ln w="9525">
            <a:solidFill>
              <a:srgbClr val="FF0000"/>
            </a:solidFill>
            <a:miter lim="800000"/>
            <a:headEnd/>
            <a:tailEnd/>
          </a:ln>
        </p:spPr>
      </p:pic>
      <p:pic>
        <p:nvPicPr>
          <p:cNvPr id="8" name="Picture 11" descr="9023">
            <a:hlinkClick r:id="rId6"/>
          </p:cNvPr>
          <p:cNvPicPr>
            <a:picLocks noChangeAspect="1" noChangeArrowheads="1"/>
          </p:cNvPicPr>
          <p:nvPr/>
        </p:nvPicPr>
        <p:blipFill>
          <a:blip r:embed="rId7" cstate="print"/>
          <a:srcRect/>
          <a:stretch>
            <a:fillRect/>
          </a:stretch>
        </p:blipFill>
        <p:spPr bwMode="auto">
          <a:xfrm>
            <a:off x="2620102" y="2044547"/>
            <a:ext cx="1472356" cy="1229810"/>
          </a:xfrm>
          <a:prstGeom prst="rect">
            <a:avLst/>
          </a:prstGeom>
          <a:noFill/>
          <a:ln w="9525">
            <a:solidFill>
              <a:srgbClr val="FF0000"/>
            </a:solidFill>
            <a:miter lim="800000"/>
            <a:headEnd/>
            <a:tailEnd/>
          </a:ln>
        </p:spPr>
      </p:pic>
      <p:pic>
        <p:nvPicPr>
          <p:cNvPr id="9" name="Picture 5"/>
          <p:cNvPicPr>
            <a:picLocks noChangeAspect="1" noChangeArrowheads="1"/>
          </p:cNvPicPr>
          <p:nvPr/>
        </p:nvPicPr>
        <p:blipFill>
          <a:blip r:embed="rId8" cstate="print"/>
          <a:srcRect/>
          <a:stretch>
            <a:fillRect/>
          </a:stretch>
        </p:blipFill>
        <p:spPr bwMode="auto">
          <a:xfrm>
            <a:off x="6648229" y="2044547"/>
            <a:ext cx="3241675" cy="2689225"/>
          </a:xfrm>
          <a:prstGeom prst="rect">
            <a:avLst/>
          </a:prstGeom>
          <a:noFill/>
          <a:ln w="9525">
            <a:solidFill>
              <a:srgbClr val="FF0000"/>
            </a:solidFill>
            <a:miter lim="800000"/>
            <a:headEnd/>
            <a:tailEnd/>
          </a:ln>
        </p:spPr>
      </p:pic>
    </p:spTree>
    <p:extLst>
      <p:ext uri="{BB962C8B-B14F-4D97-AF65-F5344CB8AC3E}">
        <p14:creationId xmlns:p14="http://schemas.microsoft.com/office/powerpoint/2010/main" val="20059249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TÜRKİYE BİYOKÜTLE ENERJİSİ POTANSİYELİ</a:t>
            </a:r>
            <a:endParaRPr lang="tr-TR" dirty="0"/>
          </a:p>
        </p:txBody>
      </p:sp>
      <p:sp>
        <p:nvSpPr>
          <p:cNvPr id="6" name="Dikdörtgen 5"/>
          <p:cNvSpPr/>
          <p:nvPr/>
        </p:nvSpPr>
        <p:spPr>
          <a:xfrm>
            <a:off x="658027" y="1161736"/>
            <a:ext cx="10827522" cy="5093702"/>
          </a:xfrm>
          <a:prstGeom prst="rect">
            <a:avLst/>
          </a:prstGeom>
          <a:ln>
            <a:noFill/>
          </a:ln>
        </p:spPr>
        <p:txBody>
          <a:bodyPr wrap="square">
            <a:spAutoFit/>
          </a:bodyPr>
          <a:lstStyle/>
          <a:p>
            <a:r>
              <a:rPr lang="tr-TR" sz="2300" dirty="0">
                <a:latin typeface="Times" panose="02020603050405020304" pitchFamily="18" charset="0"/>
                <a:cs typeface="Times" panose="02020603050405020304" pitchFamily="18" charset="0"/>
              </a:rPr>
              <a:t>Toplam Hayvan Sayısı 		             		389.405.328,00  adet</a:t>
            </a:r>
          </a:p>
          <a:p>
            <a:r>
              <a:rPr lang="tr-TR" sz="2300" dirty="0">
                <a:latin typeface="Times" panose="02020603050405020304" pitchFamily="18" charset="0"/>
                <a:cs typeface="Times" panose="02020603050405020304" pitchFamily="18" charset="0"/>
              </a:rPr>
              <a:t>Hayvansal Atık Miktarı 				163.297.307,93  ton/yıl</a:t>
            </a:r>
          </a:p>
          <a:p>
            <a:r>
              <a:rPr lang="tr-TR" sz="2300" dirty="0">
                <a:latin typeface="Times" panose="02020603050405020304" pitchFamily="18" charset="0"/>
                <a:cs typeface="Times" panose="02020603050405020304" pitchFamily="18" charset="0"/>
              </a:rPr>
              <a:t>Hayvansal Atıkların Enerji Değeri 		  	    1.176.197,91  TEP/yıl</a:t>
            </a:r>
          </a:p>
          <a:p>
            <a:endParaRPr lang="tr-TR" sz="2300" dirty="0">
              <a:latin typeface="Times" panose="02020603050405020304" pitchFamily="18" charset="0"/>
              <a:cs typeface="Times" panose="02020603050405020304" pitchFamily="18" charset="0"/>
            </a:endParaRPr>
          </a:p>
          <a:p>
            <a:r>
              <a:rPr lang="tr-TR" sz="2300" dirty="0">
                <a:latin typeface="Times" panose="02020603050405020304" pitchFamily="18" charset="0"/>
                <a:cs typeface="Times" panose="02020603050405020304" pitchFamily="18" charset="0"/>
              </a:rPr>
              <a:t>Bitkisel Üretim Miktarı 		                        176.313.300,75  ton/yıl</a:t>
            </a:r>
          </a:p>
          <a:p>
            <a:r>
              <a:rPr lang="tr-TR" sz="2300" dirty="0">
                <a:latin typeface="Times" panose="02020603050405020304" pitchFamily="18" charset="0"/>
                <a:cs typeface="Times" panose="02020603050405020304" pitchFamily="18" charset="0"/>
              </a:rPr>
              <a:t>Bitkisel Atık Miktarı 				 	 96.451.594,18  ton/yıl</a:t>
            </a:r>
          </a:p>
          <a:p>
            <a:r>
              <a:rPr lang="tr-TR" sz="2300" dirty="0">
                <a:latin typeface="Times" panose="02020603050405020304" pitchFamily="18" charset="0"/>
                <a:cs typeface="Times" panose="02020603050405020304" pitchFamily="18" charset="0"/>
              </a:rPr>
              <a:t>Bitkisel Atıkları Enerji Eşdeğeri 		  	 39.877.284,54  TEP/yıl</a:t>
            </a:r>
          </a:p>
          <a:p>
            <a:endParaRPr lang="tr-TR" sz="2300" dirty="0">
              <a:latin typeface="Times" panose="02020603050405020304" pitchFamily="18" charset="0"/>
              <a:cs typeface="Times" panose="02020603050405020304" pitchFamily="18" charset="0"/>
            </a:endParaRPr>
          </a:p>
          <a:p>
            <a:r>
              <a:rPr lang="tr-TR" sz="2300" dirty="0">
                <a:latin typeface="Times" panose="02020603050405020304" pitchFamily="18" charset="0"/>
                <a:cs typeface="Times" panose="02020603050405020304" pitchFamily="18" charset="0"/>
              </a:rPr>
              <a:t>Kentsel Katı Atık Miktarı 			  	31.331.836,24  ton/yıl</a:t>
            </a:r>
          </a:p>
          <a:p>
            <a:r>
              <a:rPr lang="tr-TR" sz="2300" dirty="0">
                <a:latin typeface="Times" panose="02020603050405020304" pitchFamily="18" charset="0"/>
                <a:cs typeface="Times" panose="02020603050405020304" pitchFamily="18" charset="0"/>
              </a:rPr>
              <a:t>Kentsel </a:t>
            </a:r>
            <a:r>
              <a:rPr lang="tr-TR" sz="2300" b="1" dirty="0">
                <a:latin typeface="Times" panose="02020603050405020304" pitchFamily="18" charset="0"/>
                <a:cs typeface="Times" panose="02020603050405020304" pitchFamily="18" charset="0"/>
              </a:rPr>
              <a:t>Organik</a:t>
            </a:r>
            <a:r>
              <a:rPr lang="tr-TR" sz="2300" dirty="0">
                <a:latin typeface="Times" panose="02020603050405020304" pitchFamily="18" charset="0"/>
                <a:cs typeface="Times" panose="02020603050405020304" pitchFamily="18" charset="0"/>
              </a:rPr>
              <a:t> Atıkların Enerji Değerleri 	   	  2.315.413,90  TEP/yıl</a:t>
            </a:r>
          </a:p>
          <a:p>
            <a:endParaRPr lang="tr-TR" sz="2300" dirty="0">
              <a:latin typeface="Times" panose="02020603050405020304" pitchFamily="18" charset="0"/>
              <a:cs typeface="Times" panose="02020603050405020304" pitchFamily="18" charset="0"/>
            </a:endParaRPr>
          </a:p>
          <a:p>
            <a:r>
              <a:rPr lang="tr-TR" sz="2300" dirty="0">
                <a:latin typeface="Times" panose="02020603050405020304" pitchFamily="18" charset="0"/>
                <a:cs typeface="Times" panose="02020603050405020304" pitchFamily="18" charset="0"/>
              </a:rPr>
              <a:t>Orman Atıklarının Enerji Değeri 		       	859.899,00  TEP/yıl</a:t>
            </a:r>
          </a:p>
          <a:p>
            <a:endParaRPr lang="tr-TR" sz="2300" dirty="0">
              <a:latin typeface="Times" panose="02020603050405020304" pitchFamily="18" charset="0"/>
              <a:cs typeface="Times" panose="02020603050405020304" pitchFamily="18" charset="0"/>
            </a:endParaRPr>
          </a:p>
          <a:p>
            <a:pPr algn="ctr"/>
            <a:r>
              <a:rPr lang="tr-TR" sz="2600" b="1" dirty="0">
                <a:effectLst>
                  <a:outerShdw blurRad="38100" dist="38100" dir="2700000" algn="tl">
                    <a:srgbClr val="000000">
                      <a:alpha val="43137"/>
                    </a:srgbClr>
                  </a:outerShdw>
                </a:effectLst>
                <a:latin typeface="Times" panose="02020603050405020304" pitchFamily="18" charset="0"/>
                <a:cs typeface="Times" panose="02020603050405020304" pitchFamily="18" charset="0"/>
              </a:rPr>
              <a:t>Atıkların Toplam Enerji Eşdeğeri:   44.228.795,34  TEP/yıl</a:t>
            </a:r>
          </a:p>
        </p:txBody>
      </p:sp>
    </p:spTree>
    <p:extLst>
      <p:ext uri="{BB962C8B-B14F-4D97-AF65-F5344CB8AC3E}">
        <p14:creationId xmlns:p14="http://schemas.microsoft.com/office/powerpoint/2010/main" val="28819150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4476" y="0"/>
            <a:ext cx="11679381" cy="998163"/>
          </a:xfrm>
        </p:spPr>
        <p:txBody>
          <a:bodyPr/>
          <a:lstStyle/>
          <a:p>
            <a:r>
              <a:rPr lang="en-US" b="1" dirty="0"/>
              <a:t> </a:t>
            </a:r>
            <a:r>
              <a:rPr lang="tr-TR" b="1" dirty="0"/>
              <a:t>MİLLİ ENERJİ VE MADEN POLİTİKASI</a:t>
            </a: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6922" y="1704569"/>
            <a:ext cx="6081862" cy="3693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Dikdörtgen 5"/>
          <p:cNvSpPr/>
          <p:nvPr/>
        </p:nvSpPr>
        <p:spPr>
          <a:xfrm>
            <a:off x="6477919" y="1061396"/>
            <a:ext cx="5558310" cy="5016758"/>
          </a:xfrm>
          <a:prstGeom prst="rect">
            <a:avLst/>
          </a:prstGeom>
          <a:ln>
            <a:solidFill>
              <a:schemeClr val="accent1"/>
            </a:solidFill>
          </a:ln>
        </p:spPr>
        <p:txBody>
          <a:bodyPr wrap="square">
            <a:spAutoFit/>
          </a:bodyPr>
          <a:lstStyle/>
          <a:p>
            <a:r>
              <a:rPr lang="tr-TR" sz="2500" b="1" u="sng" dirty="0">
                <a:latin typeface="Times New Roman" panose="02020603050405020304" pitchFamily="18" charset="0"/>
                <a:cs typeface="Times New Roman" panose="02020603050405020304" pitchFamily="18" charset="0"/>
              </a:rPr>
              <a:t>MİLLİ ENERJİ VE MADEN POLİTİKASI İLE;</a:t>
            </a:r>
          </a:p>
          <a:p>
            <a:endParaRPr lang="tr-TR" sz="25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tr-TR" sz="2500" dirty="0">
                <a:latin typeface="Times New Roman" panose="02020603050405020304" pitchFamily="18" charset="0"/>
                <a:cs typeface="Times New Roman" panose="02020603050405020304" pitchFamily="18" charset="0"/>
              </a:rPr>
              <a:t>Enerjinin sürekli, kaliteli ve düşük maliyetlerle sağlanması için </a:t>
            </a:r>
            <a:r>
              <a:rPr lang="tr-TR" sz="2500" b="1" dirty="0">
                <a:latin typeface="Times New Roman" panose="02020603050405020304" pitchFamily="18" charset="0"/>
                <a:cs typeface="Times New Roman" panose="02020603050405020304" pitchFamily="18" charset="0"/>
              </a:rPr>
              <a:t>enerji kaynaklarının çeşitlendirilmesi </a:t>
            </a:r>
            <a:r>
              <a:rPr lang="tr-TR" sz="2500" dirty="0">
                <a:latin typeface="Times New Roman" panose="02020603050405020304" pitchFamily="18" charset="0"/>
                <a:cs typeface="Times New Roman" panose="02020603050405020304" pitchFamily="18" charset="0"/>
              </a:rPr>
              <a:t>(enerji arz güvenliği)</a:t>
            </a:r>
            <a:endParaRPr lang="tr-TR" sz="2500" b="1" dirty="0">
              <a:latin typeface="Times New Roman" panose="02020603050405020304" pitchFamily="18" charset="0"/>
              <a:cs typeface="Times New Roman" panose="02020603050405020304" pitchFamily="18" charset="0"/>
            </a:endParaRPr>
          </a:p>
          <a:p>
            <a:pPr marL="228600" indent="-228600">
              <a:buFont typeface="+mj-lt"/>
              <a:buAutoNum type="arabicPeriod"/>
            </a:pPr>
            <a:endParaRPr lang="tr-TR" sz="12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tr-TR" sz="2500" dirty="0">
                <a:latin typeface="Times New Roman" panose="02020603050405020304" pitchFamily="18" charset="0"/>
                <a:cs typeface="Times New Roman" panose="02020603050405020304" pitchFamily="18" charset="0"/>
              </a:rPr>
              <a:t>Kaynakta ve teknolojide </a:t>
            </a:r>
            <a:r>
              <a:rPr lang="tr-TR" sz="2500" b="1" dirty="0">
                <a:latin typeface="Times New Roman" panose="02020603050405020304" pitchFamily="18" charset="0"/>
                <a:cs typeface="Times New Roman" panose="02020603050405020304" pitchFamily="18" charset="0"/>
              </a:rPr>
              <a:t>yerlileştirme</a:t>
            </a:r>
          </a:p>
          <a:p>
            <a:pPr marL="228600" indent="-228600">
              <a:buFont typeface="+mj-lt"/>
              <a:buAutoNum type="arabicPeriod"/>
            </a:pPr>
            <a:endParaRPr lang="tr-TR" sz="12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tr-TR" sz="2500" dirty="0">
                <a:latin typeface="Times New Roman" panose="02020603050405020304" pitchFamily="18" charset="0"/>
                <a:cs typeface="Times New Roman" panose="02020603050405020304" pitchFamily="18" charset="0"/>
              </a:rPr>
              <a:t>Piyasada </a:t>
            </a:r>
            <a:r>
              <a:rPr lang="tr-TR" sz="2500" b="1" dirty="0">
                <a:latin typeface="Times New Roman" panose="02020603050405020304" pitchFamily="18" charset="0"/>
                <a:cs typeface="Times New Roman" panose="02020603050405020304" pitchFamily="18" charset="0"/>
              </a:rPr>
              <a:t>öngörülebilirlik</a:t>
            </a:r>
          </a:p>
          <a:p>
            <a:endParaRPr lang="tr-TR" sz="2500" dirty="0">
              <a:latin typeface="Times New Roman" panose="02020603050405020304" pitchFamily="18" charset="0"/>
              <a:cs typeface="Times New Roman" panose="02020603050405020304" pitchFamily="18" charset="0"/>
            </a:endParaRPr>
          </a:p>
          <a:p>
            <a:r>
              <a:rPr lang="tr-TR" sz="2300" dirty="0">
                <a:latin typeface="Times New Roman" panose="02020603050405020304" pitchFamily="18" charset="0"/>
                <a:cs typeface="Times New Roman" panose="02020603050405020304" pitchFamily="18" charset="0"/>
              </a:rPr>
              <a:t>bileşenlerinin sağlam ve güçlü bir şekilde inşa edilerek yönetilmesi hedeflenmiştir.</a:t>
            </a:r>
          </a:p>
        </p:txBody>
      </p:sp>
    </p:spTree>
    <p:extLst>
      <p:ext uri="{BB962C8B-B14F-4D97-AF65-F5344CB8AC3E}">
        <p14:creationId xmlns:p14="http://schemas.microsoft.com/office/powerpoint/2010/main" val="21629616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06620" y="139236"/>
            <a:ext cx="11679381" cy="687700"/>
          </a:xfrm>
        </p:spPr>
        <p:txBody>
          <a:bodyPr/>
          <a:lstStyle/>
          <a:p>
            <a:r>
              <a:rPr lang="tr-TR" b="1" dirty="0"/>
              <a:t>TÜRKİYE’DEKİ BİYOKÜTLE ELEKTRİK ÜRETİM TESİSLERİ</a:t>
            </a:r>
            <a:endParaRPr lang="tr-TR" sz="2000" b="1" dirty="0"/>
          </a:p>
        </p:txBody>
      </p:sp>
      <p:sp>
        <p:nvSpPr>
          <p:cNvPr id="6" name="Dikdörtgen 5"/>
          <p:cNvSpPr/>
          <p:nvPr/>
        </p:nvSpPr>
        <p:spPr>
          <a:xfrm>
            <a:off x="251024" y="1418727"/>
            <a:ext cx="6503347" cy="4632037"/>
          </a:xfrm>
          <a:prstGeom prst="rect">
            <a:avLst/>
          </a:prstGeom>
          <a:ln>
            <a:noFill/>
          </a:ln>
        </p:spPr>
        <p:txBody>
          <a:bodyPr wrap="square">
            <a:spAutoFit/>
          </a:bodyPr>
          <a:lstStyle/>
          <a:p>
            <a:pPr>
              <a:defRPr/>
            </a:pPr>
            <a:r>
              <a:rPr lang="tr-TR" sz="2800" b="1" dirty="0">
                <a:solidFill>
                  <a:srgbClr val="FF0000"/>
                </a:solidFill>
                <a:latin typeface="Calibri" panose="020F0502020204030204" pitchFamily="34" charset="0"/>
              </a:rPr>
              <a:t>TERMAL BERTARAF TESİSLERİ </a:t>
            </a:r>
          </a:p>
          <a:p>
            <a:pPr>
              <a:defRPr/>
            </a:pPr>
            <a:r>
              <a:rPr lang="tr-TR" sz="1500" b="1" dirty="0">
                <a:solidFill>
                  <a:srgbClr val="FF0000"/>
                </a:solidFill>
                <a:latin typeface="Calibri" panose="020F0502020204030204" pitchFamily="34" charset="0"/>
              </a:rPr>
              <a:t>(Kurulu Gücün %29’u)</a:t>
            </a:r>
          </a:p>
          <a:p>
            <a:pPr>
              <a:defRPr/>
            </a:pPr>
            <a:endParaRPr lang="tr-TR" b="1" i="1" u="sng" dirty="0">
              <a:latin typeface="Calibri" panose="020F0502020204030204" pitchFamily="34" charset="0"/>
            </a:endParaRPr>
          </a:p>
          <a:p>
            <a:pPr>
              <a:defRPr/>
            </a:pPr>
            <a:r>
              <a:rPr lang="tr-TR" b="1" i="1" u="sng" dirty="0">
                <a:latin typeface="Calibri" panose="020F0502020204030204" pitchFamily="34" charset="0"/>
              </a:rPr>
              <a:t>YAKMA</a:t>
            </a:r>
            <a:r>
              <a:rPr lang="tr-TR" b="1" i="1" dirty="0">
                <a:latin typeface="Calibri" panose="020F0502020204030204" pitchFamily="34" charset="0"/>
              </a:rPr>
              <a:t>:</a:t>
            </a:r>
          </a:p>
          <a:p>
            <a:pPr marL="285750" indent="-285750">
              <a:buFont typeface="Arial" panose="020B0604020202020204" pitchFamily="34" charset="0"/>
              <a:buChar char="•"/>
              <a:defRPr/>
            </a:pPr>
            <a:r>
              <a:rPr lang="tr-TR" b="1" i="1" dirty="0">
                <a:latin typeface="Calibri" panose="020F0502020204030204" pitchFamily="34" charset="0"/>
              </a:rPr>
              <a:t>ORMAN ENDÜSTRİSİ ATIKLARI   –   7 ADET </a:t>
            </a:r>
          </a:p>
          <a:p>
            <a:pPr marL="285750" indent="-285750">
              <a:buFont typeface="Arial" panose="020B0604020202020204" pitchFamily="34" charset="0"/>
              <a:buChar char="•"/>
              <a:defRPr/>
            </a:pPr>
            <a:r>
              <a:rPr lang="tr-TR" b="1" i="1" dirty="0">
                <a:latin typeface="Calibri" panose="020F0502020204030204" pitchFamily="34" charset="0"/>
              </a:rPr>
              <a:t>TARIMSAL &amp; HAYVANSAL ATIKLAR   –   4 ADET </a:t>
            </a:r>
          </a:p>
          <a:p>
            <a:pPr marL="285750" indent="-285750">
              <a:buFont typeface="Arial" panose="020B0604020202020204" pitchFamily="34" charset="0"/>
              <a:buChar char="•"/>
              <a:defRPr/>
            </a:pPr>
            <a:r>
              <a:rPr lang="tr-TR" b="1" i="1" dirty="0">
                <a:latin typeface="Calibri" panose="020F0502020204030204" pitchFamily="34" charset="0"/>
              </a:rPr>
              <a:t>BELEDİYE ATIKLARI  –  1 ADET</a:t>
            </a:r>
          </a:p>
          <a:p>
            <a:pPr marL="285750" indent="-285750">
              <a:buFont typeface="Arial" panose="020B0604020202020204" pitchFamily="34" charset="0"/>
              <a:buChar char="•"/>
              <a:defRPr/>
            </a:pPr>
            <a:r>
              <a:rPr lang="tr-TR" b="1" i="1" dirty="0">
                <a:latin typeface="Calibri" panose="020F0502020204030204" pitchFamily="34" charset="0"/>
              </a:rPr>
              <a:t>ARITMA ÇAMURU – 1 ADET </a:t>
            </a:r>
          </a:p>
          <a:p>
            <a:pPr>
              <a:defRPr/>
            </a:pPr>
            <a:endParaRPr lang="tr-TR" b="1" i="1" dirty="0">
              <a:latin typeface="Calibri" panose="020F0502020204030204" pitchFamily="34" charset="0"/>
            </a:endParaRPr>
          </a:p>
          <a:p>
            <a:pPr>
              <a:defRPr/>
            </a:pPr>
            <a:r>
              <a:rPr lang="tr-TR" b="1" i="1" u="sng" dirty="0">
                <a:latin typeface="Calibri" panose="020F0502020204030204" pitchFamily="34" charset="0"/>
              </a:rPr>
              <a:t>GAZLAŞTIRMA</a:t>
            </a:r>
            <a:r>
              <a:rPr lang="tr-TR" b="1" i="1" dirty="0">
                <a:latin typeface="Calibri" panose="020F0502020204030204" pitchFamily="34" charset="0"/>
              </a:rPr>
              <a:t>:</a:t>
            </a:r>
          </a:p>
          <a:p>
            <a:pPr marL="285750" indent="-285750">
              <a:buFont typeface="Arial" panose="020B0604020202020204" pitchFamily="34" charset="0"/>
              <a:buChar char="•"/>
              <a:defRPr/>
            </a:pPr>
            <a:r>
              <a:rPr lang="tr-TR" b="1" i="1" dirty="0">
                <a:latin typeface="Calibri" panose="020F0502020204030204" pitchFamily="34" charset="0"/>
              </a:rPr>
              <a:t>TARIMSAL &amp; HAYVANSAL ATIKLAR   –  2 ADET </a:t>
            </a:r>
          </a:p>
          <a:p>
            <a:pPr marL="285750" indent="-285750">
              <a:buFont typeface="Arial" panose="020B0604020202020204" pitchFamily="34" charset="0"/>
              <a:buChar char="•"/>
              <a:defRPr/>
            </a:pPr>
            <a:r>
              <a:rPr lang="tr-TR" b="1" i="1" dirty="0">
                <a:latin typeface="Calibri" panose="020F0502020204030204" pitchFamily="34" charset="0"/>
              </a:rPr>
              <a:t>BELEDİYE ATIKLARI  –  1 ADET </a:t>
            </a:r>
          </a:p>
          <a:p>
            <a:pPr>
              <a:defRPr/>
            </a:pPr>
            <a:endParaRPr lang="tr-TR" b="1" i="1" dirty="0">
              <a:latin typeface="Calibri" panose="020F0502020204030204" pitchFamily="34" charset="0"/>
            </a:endParaRPr>
          </a:p>
          <a:p>
            <a:pPr>
              <a:defRPr/>
            </a:pPr>
            <a:r>
              <a:rPr lang="tr-TR" b="1" i="1" u="sng" dirty="0">
                <a:latin typeface="Calibri" panose="020F0502020204030204" pitchFamily="34" charset="0"/>
              </a:rPr>
              <a:t>PİROLİZ: </a:t>
            </a:r>
          </a:p>
          <a:p>
            <a:pPr marL="285750" indent="-285750">
              <a:buFont typeface="Arial" panose="020B0604020202020204" pitchFamily="34" charset="0"/>
              <a:buChar char="•"/>
              <a:defRPr/>
            </a:pPr>
            <a:r>
              <a:rPr lang="tr-TR" b="1" i="1" dirty="0">
                <a:latin typeface="Calibri" panose="020F0502020204030204" pitchFamily="34" charset="0"/>
              </a:rPr>
              <a:t>ÖMRÜNÜ TAMAMLANMIŞ LASTİK (ÖTL)  -  3 ADET </a:t>
            </a:r>
          </a:p>
          <a:p>
            <a:pPr marL="285750" indent="-285750">
              <a:buFont typeface="Arial" panose="020B0604020202020204" pitchFamily="34" charset="0"/>
              <a:buChar char="•"/>
              <a:defRPr/>
            </a:pPr>
            <a:r>
              <a:rPr lang="tr-TR" b="1" i="1" dirty="0">
                <a:latin typeface="Calibri" panose="020F0502020204030204" pitchFamily="34" charset="0"/>
              </a:rPr>
              <a:t>KAĞIT ATIKLARI  – 1 ADET</a:t>
            </a:r>
          </a:p>
        </p:txBody>
      </p:sp>
      <p:sp>
        <p:nvSpPr>
          <p:cNvPr id="7" name="Dikdörtgen 6"/>
          <p:cNvSpPr/>
          <p:nvPr/>
        </p:nvSpPr>
        <p:spPr>
          <a:xfrm>
            <a:off x="6884600" y="1487382"/>
            <a:ext cx="4813118" cy="1862048"/>
          </a:xfrm>
          <a:prstGeom prst="rect">
            <a:avLst/>
          </a:prstGeom>
          <a:ln>
            <a:noFill/>
          </a:ln>
        </p:spPr>
        <p:txBody>
          <a:bodyPr wrap="square">
            <a:spAutoFit/>
          </a:bodyPr>
          <a:lstStyle/>
          <a:p>
            <a:pPr>
              <a:defRPr/>
            </a:pPr>
            <a:r>
              <a:rPr lang="tr-TR" sz="2800" b="1" dirty="0">
                <a:solidFill>
                  <a:srgbClr val="FF0000"/>
                </a:solidFill>
                <a:latin typeface="Calibri" panose="020F0502020204030204" pitchFamily="34" charset="0"/>
              </a:rPr>
              <a:t>BİYOMETANİZASYON </a:t>
            </a:r>
          </a:p>
          <a:p>
            <a:pPr>
              <a:defRPr/>
            </a:pPr>
            <a:r>
              <a:rPr lang="tr-TR" sz="1500" b="1" dirty="0">
                <a:solidFill>
                  <a:srgbClr val="FF0000"/>
                </a:solidFill>
                <a:latin typeface="Calibri" panose="020F0502020204030204" pitchFamily="34" charset="0"/>
              </a:rPr>
              <a:t>(Kurulu Gücün %18’i)</a:t>
            </a:r>
          </a:p>
          <a:p>
            <a:pPr marL="285750" indent="-285750">
              <a:buFont typeface="Arial" panose="020B0604020202020204" pitchFamily="34" charset="0"/>
              <a:buChar char="•"/>
              <a:defRPr/>
            </a:pPr>
            <a:endParaRPr lang="tr-TR" b="1" i="1" dirty="0">
              <a:latin typeface="Calibri" panose="020F0502020204030204" pitchFamily="34" charset="0"/>
            </a:endParaRPr>
          </a:p>
          <a:p>
            <a:pPr marL="285750" indent="-285750">
              <a:buFont typeface="Arial" panose="020B0604020202020204" pitchFamily="34" charset="0"/>
              <a:buChar char="•"/>
              <a:defRPr/>
            </a:pPr>
            <a:r>
              <a:rPr lang="tr-TR" b="1" i="1" dirty="0">
                <a:latin typeface="Calibri" panose="020F0502020204030204" pitchFamily="34" charset="0"/>
              </a:rPr>
              <a:t>TARIMSAL &amp; HAYVANSAL ATIKLAR – 34 ADET </a:t>
            </a:r>
          </a:p>
          <a:p>
            <a:pPr marL="285750" indent="-285750">
              <a:buFont typeface="Arial" panose="020B0604020202020204" pitchFamily="34" charset="0"/>
              <a:buChar char="•"/>
              <a:defRPr/>
            </a:pPr>
            <a:r>
              <a:rPr lang="tr-TR" b="1" i="1" dirty="0">
                <a:latin typeface="Calibri" panose="020F0502020204030204" pitchFamily="34" charset="0"/>
              </a:rPr>
              <a:t>BELEDİYE ATIKLARI – 4 ADET </a:t>
            </a:r>
          </a:p>
          <a:p>
            <a:pPr marL="285750" indent="-285750">
              <a:buFont typeface="Arial" panose="020B0604020202020204" pitchFamily="34" charset="0"/>
              <a:buChar char="•"/>
              <a:defRPr/>
            </a:pPr>
            <a:r>
              <a:rPr lang="tr-TR" b="1" i="1" dirty="0">
                <a:latin typeface="Calibri" panose="020F0502020204030204" pitchFamily="34" charset="0"/>
              </a:rPr>
              <a:t>ATIK SU ARITMA ÇAMURU – 7 ADET  </a:t>
            </a:r>
          </a:p>
        </p:txBody>
      </p:sp>
      <p:sp>
        <p:nvSpPr>
          <p:cNvPr id="5" name="Dikdörtgen 4"/>
          <p:cNvSpPr/>
          <p:nvPr/>
        </p:nvSpPr>
        <p:spPr>
          <a:xfrm>
            <a:off x="6884599" y="4009876"/>
            <a:ext cx="4813119" cy="1308050"/>
          </a:xfrm>
          <a:prstGeom prst="rect">
            <a:avLst/>
          </a:prstGeom>
          <a:ln>
            <a:noFill/>
          </a:ln>
        </p:spPr>
        <p:txBody>
          <a:bodyPr wrap="square">
            <a:spAutoFit/>
          </a:bodyPr>
          <a:lstStyle/>
          <a:p>
            <a:pPr>
              <a:defRPr/>
            </a:pPr>
            <a:r>
              <a:rPr lang="tr-TR" sz="2800" b="1" dirty="0">
                <a:solidFill>
                  <a:srgbClr val="FF0000"/>
                </a:solidFill>
                <a:latin typeface="Calibri" panose="020F0502020204030204" pitchFamily="34" charset="0"/>
              </a:rPr>
              <a:t>ÇÖP GAZI – LFG  </a:t>
            </a:r>
          </a:p>
          <a:p>
            <a:pPr>
              <a:defRPr/>
            </a:pPr>
            <a:r>
              <a:rPr lang="tr-TR" sz="1500" b="1" dirty="0">
                <a:solidFill>
                  <a:srgbClr val="FF0000"/>
                </a:solidFill>
                <a:latin typeface="Calibri" panose="020F0502020204030204" pitchFamily="34" charset="0"/>
              </a:rPr>
              <a:t>(Kurulu Gücün %53’ü)</a:t>
            </a:r>
          </a:p>
          <a:p>
            <a:pPr marL="285750" indent="-285750">
              <a:buFont typeface="Arial" panose="020B0604020202020204" pitchFamily="34" charset="0"/>
              <a:buChar char="•"/>
              <a:defRPr/>
            </a:pPr>
            <a:endParaRPr lang="tr-TR" b="1" i="1" dirty="0">
              <a:latin typeface="Calibri" panose="020F0502020204030204" pitchFamily="34" charset="0"/>
            </a:endParaRPr>
          </a:p>
          <a:p>
            <a:pPr marL="285750" indent="-285750">
              <a:buFont typeface="Arial" panose="020B0604020202020204" pitchFamily="34" charset="0"/>
              <a:buChar char="•"/>
              <a:defRPr/>
            </a:pPr>
            <a:r>
              <a:rPr lang="tr-TR" b="1" i="1" dirty="0">
                <a:latin typeface="Calibri" panose="020F0502020204030204" pitchFamily="34" charset="0"/>
              </a:rPr>
              <a:t>BELEDİYE ATIKLARI  – 7</a:t>
            </a:r>
            <a:r>
              <a:rPr lang="tr-TR" b="1" i="1" dirty="0">
                <a:solidFill>
                  <a:prstClr val="black"/>
                </a:solidFill>
                <a:latin typeface="Calibri" panose="020F0502020204030204" pitchFamily="34" charset="0"/>
              </a:rPr>
              <a:t>0 ADET </a:t>
            </a:r>
            <a:endParaRPr lang="tr-TR" dirty="0"/>
          </a:p>
        </p:txBody>
      </p:sp>
    </p:spTree>
    <p:extLst>
      <p:ext uri="{BB962C8B-B14F-4D97-AF65-F5344CB8AC3E}">
        <p14:creationId xmlns:p14="http://schemas.microsoft.com/office/powerpoint/2010/main" val="29128023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BİYOYAKITLAR</a:t>
            </a:r>
          </a:p>
        </p:txBody>
      </p:sp>
      <p:sp>
        <p:nvSpPr>
          <p:cNvPr id="5" name="Dikdörtgen 4"/>
          <p:cNvSpPr/>
          <p:nvPr/>
        </p:nvSpPr>
        <p:spPr>
          <a:xfrm>
            <a:off x="6417890" y="6439432"/>
            <a:ext cx="5477855" cy="369332"/>
          </a:xfrm>
          <a:prstGeom prst="rect">
            <a:avLst/>
          </a:prstGeom>
          <a:ln>
            <a:noFill/>
          </a:ln>
        </p:spPr>
        <p:txBody>
          <a:bodyPr wrap="square">
            <a:spAutoFit/>
          </a:bodyPr>
          <a:lstStyle/>
          <a:p>
            <a:r>
              <a:rPr lang="tr-TR" b="1" dirty="0">
                <a:latin typeface="Times New Roman" panose="02020603050405020304" pitchFamily="18" charset="0"/>
                <a:cs typeface="Times New Roman" panose="02020603050405020304" pitchFamily="18" charset="0"/>
              </a:rPr>
              <a:t>BİYOETANOL ÜRETİM MİKTARI: 79.000 ton/yıl</a:t>
            </a:r>
          </a:p>
        </p:txBody>
      </p:sp>
      <p:graphicFrame>
        <p:nvGraphicFramePr>
          <p:cNvPr id="7" name="Tablo 6"/>
          <p:cNvGraphicFramePr>
            <a:graphicFrameLocks noGrp="1"/>
          </p:cNvGraphicFramePr>
          <p:nvPr>
            <p:extLst>
              <p:ext uri="{D42A27DB-BD31-4B8C-83A1-F6EECF244321}">
                <p14:modId xmlns:p14="http://schemas.microsoft.com/office/powerpoint/2010/main" val="1055190500"/>
              </p:ext>
            </p:extLst>
          </p:nvPr>
        </p:nvGraphicFramePr>
        <p:xfrm>
          <a:off x="739204" y="3106256"/>
          <a:ext cx="4123353" cy="3174673"/>
        </p:xfrm>
        <a:graphic>
          <a:graphicData uri="http://schemas.openxmlformats.org/drawingml/2006/table">
            <a:tbl>
              <a:tblPr firstRow="1" firstCol="1" bandRow="1">
                <a:tableStyleId>{5C22544A-7EE6-4342-B048-85BDC9FD1C3A}</a:tableStyleId>
              </a:tblPr>
              <a:tblGrid>
                <a:gridCol w="2266062">
                  <a:extLst>
                    <a:ext uri="{9D8B030D-6E8A-4147-A177-3AD203B41FA5}">
                      <a16:colId xmlns:a16="http://schemas.microsoft.com/office/drawing/2014/main" xmlns="" val="20000"/>
                    </a:ext>
                  </a:extLst>
                </a:gridCol>
                <a:gridCol w="1857291">
                  <a:extLst>
                    <a:ext uri="{9D8B030D-6E8A-4147-A177-3AD203B41FA5}">
                      <a16:colId xmlns:a16="http://schemas.microsoft.com/office/drawing/2014/main" xmlns="" val="20001"/>
                    </a:ext>
                  </a:extLst>
                </a:gridCol>
              </a:tblGrid>
              <a:tr h="679527">
                <a:tc>
                  <a:txBody>
                    <a:bodyPr/>
                    <a:lstStyle/>
                    <a:p>
                      <a:pPr algn="ctr">
                        <a:lnSpc>
                          <a:spcPct val="115000"/>
                        </a:lnSpc>
                        <a:spcBef>
                          <a:spcPts val="1200"/>
                        </a:spcBef>
                        <a:spcAft>
                          <a:spcPts val="0"/>
                        </a:spcAft>
                      </a:pPr>
                      <a:endParaRPr lang="tr-TR" sz="800" dirty="0">
                        <a:effectLst/>
                      </a:endParaRPr>
                    </a:p>
                    <a:p>
                      <a:pPr algn="ctr">
                        <a:lnSpc>
                          <a:spcPct val="115000"/>
                        </a:lnSpc>
                        <a:spcBef>
                          <a:spcPts val="1200"/>
                        </a:spcBef>
                        <a:spcAft>
                          <a:spcPts val="0"/>
                        </a:spcAft>
                      </a:pPr>
                      <a:r>
                        <a:rPr lang="tr-TR" sz="1200" dirty="0">
                          <a:effectLst/>
                        </a:rPr>
                        <a:t>BİYODİZEL ÜRETEN FİRMA ADI</a:t>
                      </a:r>
                    </a:p>
                    <a:p>
                      <a:pPr algn="ctr">
                        <a:lnSpc>
                          <a:spcPct val="115000"/>
                        </a:lnSpc>
                        <a:spcBef>
                          <a:spcPts val="1200"/>
                        </a:spcBef>
                        <a:spcAft>
                          <a:spcPts val="0"/>
                        </a:spcAft>
                      </a:pPr>
                      <a:r>
                        <a:rPr lang="tr-TR" sz="800" dirty="0">
                          <a:effectLst/>
                        </a:rPr>
                        <a:t> </a:t>
                      </a:r>
                      <a:endParaRPr lang="tr-TR" sz="1100" dirty="0">
                        <a:effectLst/>
                        <a:latin typeface="Calibri"/>
                        <a:ea typeface="Calibri"/>
                        <a:cs typeface="Times New Roman"/>
                      </a:endParaRPr>
                    </a:p>
                  </a:txBody>
                  <a:tcPr marL="68580" marR="68580" marT="0" marB="0" anchor="ctr"/>
                </a:tc>
                <a:tc>
                  <a:txBody>
                    <a:bodyPr/>
                    <a:lstStyle/>
                    <a:p>
                      <a:pPr algn="ctr">
                        <a:lnSpc>
                          <a:spcPct val="115000"/>
                        </a:lnSpc>
                        <a:spcBef>
                          <a:spcPts val="1200"/>
                        </a:spcBef>
                        <a:spcAft>
                          <a:spcPts val="0"/>
                        </a:spcAft>
                      </a:pPr>
                      <a:r>
                        <a:rPr lang="tr-TR" sz="1200" dirty="0">
                          <a:effectLst/>
                        </a:rPr>
                        <a:t>ÜRETİM KAPASİTESİ </a:t>
                      </a:r>
                    </a:p>
                    <a:p>
                      <a:pPr algn="ctr">
                        <a:lnSpc>
                          <a:spcPct val="115000"/>
                        </a:lnSpc>
                        <a:spcBef>
                          <a:spcPts val="1200"/>
                        </a:spcBef>
                        <a:spcAft>
                          <a:spcPts val="0"/>
                        </a:spcAft>
                      </a:pPr>
                      <a:r>
                        <a:rPr lang="tr-TR" sz="1200" dirty="0">
                          <a:effectLst/>
                        </a:rPr>
                        <a:t>(ton)</a:t>
                      </a:r>
                      <a:endParaRPr lang="tr-TR" sz="1200" dirty="0">
                        <a:effectLst/>
                        <a:latin typeface="Calibri"/>
                        <a:ea typeface="Calibri"/>
                        <a:cs typeface="Times New Roman"/>
                      </a:endParaRPr>
                    </a:p>
                  </a:txBody>
                  <a:tcPr marL="68580" marR="68580" marT="0" marB="0" anchor="ctr"/>
                </a:tc>
                <a:extLst>
                  <a:ext uri="{0D108BD9-81ED-4DB2-BD59-A6C34878D82A}">
                    <a16:rowId xmlns:a16="http://schemas.microsoft.com/office/drawing/2014/main" xmlns="" val="10000"/>
                  </a:ext>
                </a:extLst>
              </a:tr>
              <a:tr h="416915">
                <a:tc>
                  <a:txBody>
                    <a:bodyPr/>
                    <a:lstStyle/>
                    <a:p>
                      <a:pPr>
                        <a:lnSpc>
                          <a:spcPct val="115000"/>
                        </a:lnSpc>
                        <a:spcBef>
                          <a:spcPts val="1200"/>
                        </a:spcBef>
                        <a:spcAft>
                          <a:spcPts val="0"/>
                        </a:spcAft>
                      </a:pPr>
                      <a:r>
                        <a:rPr lang="tr-TR" sz="800" dirty="0">
                          <a:effectLst/>
                        </a:rPr>
                        <a:t>DB TARIMSAL ENERJİ SANAYİ VE TİCARET A.Ş.</a:t>
                      </a:r>
                    </a:p>
                  </a:txBody>
                  <a:tcPr marL="68580" marR="68580" marT="0" marB="0" anchor="ctr"/>
                </a:tc>
                <a:tc>
                  <a:txBody>
                    <a:bodyPr/>
                    <a:lstStyle/>
                    <a:p>
                      <a:pPr algn="ctr">
                        <a:lnSpc>
                          <a:spcPct val="115000"/>
                        </a:lnSpc>
                        <a:spcBef>
                          <a:spcPts val="1200"/>
                        </a:spcBef>
                        <a:spcAft>
                          <a:spcPts val="0"/>
                        </a:spcAft>
                      </a:pPr>
                      <a:r>
                        <a:rPr lang="tr-TR" sz="800">
                          <a:effectLst/>
                        </a:rPr>
                        <a:t>100.000</a:t>
                      </a:r>
                      <a:endParaRPr lang="tr-TR" sz="1100">
                        <a:effectLst/>
                        <a:latin typeface="Calibri"/>
                        <a:ea typeface="Calibri"/>
                        <a:cs typeface="Times New Roman"/>
                      </a:endParaRPr>
                    </a:p>
                  </a:txBody>
                  <a:tcPr marL="68580" marR="68580" marT="0" marB="0" anchor="ctr"/>
                </a:tc>
                <a:extLst>
                  <a:ext uri="{0D108BD9-81ED-4DB2-BD59-A6C34878D82A}">
                    <a16:rowId xmlns:a16="http://schemas.microsoft.com/office/drawing/2014/main" xmlns="" val="10001"/>
                  </a:ext>
                </a:extLst>
              </a:tr>
              <a:tr h="499472">
                <a:tc>
                  <a:txBody>
                    <a:bodyPr/>
                    <a:lstStyle/>
                    <a:p>
                      <a:pPr>
                        <a:lnSpc>
                          <a:spcPct val="115000"/>
                        </a:lnSpc>
                        <a:spcBef>
                          <a:spcPts val="1200"/>
                        </a:spcBef>
                        <a:spcAft>
                          <a:spcPts val="0"/>
                        </a:spcAft>
                      </a:pPr>
                      <a:r>
                        <a:rPr lang="tr-TR" sz="800" dirty="0">
                          <a:effectLst/>
                        </a:rPr>
                        <a:t>TBE BİYODİZEL  TARIMSAL ENERJ, ÜRETİMİ SAN. VE TİC. A.Ş.</a:t>
                      </a:r>
                    </a:p>
                  </a:txBody>
                  <a:tcPr marL="68580" marR="68580" marT="0" marB="0" anchor="ctr"/>
                </a:tc>
                <a:tc>
                  <a:txBody>
                    <a:bodyPr/>
                    <a:lstStyle/>
                    <a:p>
                      <a:pPr algn="ctr">
                        <a:lnSpc>
                          <a:spcPct val="115000"/>
                        </a:lnSpc>
                        <a:spcBef>
                          <a:spcPts val="1200"/>
                        </a:spcBef>
                        <a:spcAft>
                          <a:spcPts val="0"/>
                        </a:spcAft>
                      </a:pPr>
                      <a:r>
                        <a:rPr lang="tr-TR" sz="800" dirty="0">
                          <a:effectLst/>
                        </a:rPr>
                        <a:t>50.000</a:t>
                      </a:r>
                      <a:endParaRPr lang="tr-TR" sz="1100" dirty="0">
                        <a:effectLst/>
                        <a:latin typeface="Calibri"/>
                        <a:ea typeface="Calibri"/>
                        <a:cs typeface="Times New Roman"/>
                      </a:endParaRPr>
                    </a:p>
                  </a:txBody>
                  <a:tcPr marL="68580" marR="68580" marT="0" marB="0" anchor="ctr"/>
                </a:tc>
                <a:extLst>
                  <a:ext uri="{0D108BD9-81ED-4DB2-BD59-A6C34878D82A}">
                    <a16:rowId xmlns:a16="http://schemas.microsoft.com/office/drawing/2014/main" xmlns="" val="10002"/>
                  </a:ext>
                </a:extLst>
              </a:tr>
              <a:tr h="416915">
                <a:tc>
                  <a:txBody>
                    <a:bodyPr/>
                    <a:lstStyle/>
                    <a:p>
                      <a:pPr>
                        <a:lnSpc>
                          <a:spcPct val="115000"/>
                        </a:lnSpc>
                        <a:spcBef>
                          <a:spcPts val="1200"/>
                        </a:spcBef>
                        <a:spcAft>
                          <a:spcPts val="0"/>
                        </a:spcAft>
                      </a:pPr>
                      <a:r>
                        <a:rPr lang="tr-TR" sz="800" dirty="0">
                          <a:effectLst/>
                        </a:rPr>
                        <a:t>AVES ENERJİ YAĞ VE GIDA SANAYİ A.Ş.</a:t>
                      </a:r>
                    </a:p>
                  </a:txBody>
                  <a:tcPr marL="68580" marR="68580" marT="0" marB="0" anchor="ctr"/>
                </a:tc>
                <a:tc>
                  <a:txBody>
                    <a:bodyPr/>
                    <a:lstStyle/>
                    <a:p>
                      <a:pPr algn="ctr">
                        <a:lnSpc>
                          <a:spcPct val="115000"/>
                        </a:lnSpc>
                        <a:spcBef>
                          <a:spcPts val="1200"/>
                        </a:spcBef>
                        <a:spcAft>
                          <a:spcPts val="0"/>
                        </a:spcAft>
                      </a:pPr>
                      <a:r>
                        <a:rPr lang="tr-TR" sz="800" dirty="0">
                          <a:effectLst/>
                        </a:rPr>
                        <a:t>50.000</a:t>
                      </a:r>
                      <a:endParaRPr lang="tr-TR" sz="1100" dirty="0">
                        <a:effectLst/>
                        <a:latin typeface="Calibri"/>
                        <a:ea typeface="Calibri"/>
                        <a:cs typeface="Times New Roman"/>
                      </a:endParaRPr>
                    </a:p>
                  </a:txBody>
                  <a:tcPr marL="68580" marR="68580" marT="0" marB="0" anchor="ctr"/>
                </a:tc>
                <a:extLst>
                  <a:ext uri="{0D108BD9-81ED-4DB2-BD59-A6C34878D82A}">
                    <a16:rowId xmlns:a16="http://schemas.microsoft.com/office/drawing/2014/main" xmlns="" val="10003"/>
                  </a:ext>
                </a:extLst>
              </a:tr>
              <a:tr h="375559">
                <a:tc>
                  <a:txBody>
                    <a:bodyPr/>
                    <a:lstStyle/>
                    <a:p>
                      <a:pPr>
                        <a:lnSpc>
                          <a:spcPct val="115000"/>
                        </a:lnSpc>
                        <a:spcAft>
                          <a:spcPts val="0"/>
                        </a:spcAft>
                      </a:pPr>
                      <a:r>
                        <a:rPr lang="tr-TR" sz="800" dirty="0">
                          <a:effectLst/>
                        </a:rPr>
                        <a:t>KOLZA BİODİZEL YAKIT VE PETROL ÜRÜNLERİ SANAYİ VE TİCARET A.Ş.</a:t>
                      </a:r>
                    </a:p>
                  </a:txBody>
                  <a:tcPr marL="68580" marR="68580" marT="0" marB="0" anchor="ctr"/>
                </a:tc>
                <a:tc>
                  <a:txBody>
                    <a:bodyPr/>
                    <a:lstStyle/>
                    <a:p>
                      <a:pPr algn="ctr">
                        <a:lnSpc>
                          <a:spcPct val="115000"/>
                        </a:lnSpc>
                        <a:spcBef>
                          <a:spcPts val="1200"/>
                        </a:spcBef>
                        <a:spcAft>
                          <a:spcPts val="0"/>
                        </a:spcAft>
                      </a:pPr>
                      <a:r>
                        <a:rPr lang="tr-TR" sz="800">
                          <a:effectLst/>
                        </a:rPr>
                        <a:t>20.000</a:t>
                      </a:r>
                      <a:endParaRPr lang="tr-TR" sz="1100">
                        <a:effectLst/>
                        <a:latin typeface="Calibri"/>
                        <a:ea typeface="Calibri"/>
                        <a:cs typeface="Times New Roman"/>
                      </a:endParaRPr>
                    </a:p>
                  </a:txBody>
                  <a:tcPr marL="68580" marR="68580" marT="0" marB="0" anchor="ctr"/>
                </a:tc>
                <a:extLst>
                  <a:ext uri="{0D108BD9-81ED-4DB2-BD59-A6C34878D82A}">
                    <a16:rowId xmlns:a16="http://schemas.microsoft.com/office/drawing/2014/main" xmlns="" val="10004"/>
                  </a:ext>
                </a:extLst>
              </a:tr>
              <a:tr h="261560">
                <a:tc>
                  <a:txBody>
                    <a:bodyPr/>
                    <a:lstStyle/>
                    <a:p>
                      <a:pPr>
                        <a:lnSpc>
                          <a:spcPct val="115000"/>
                        </a:lnSpc>
                        <a:spcAft>
                          <a:spcPts val="0"/>
                        </a:spcAft>
                      </a:pPr>
                      <a:r>
                        <a:rPr lang="tr-TR" sz="800" dirty="0">
                          <a:effectLst/>
                        </a:rPr>
                        <a:t>MAYSA YAĞ SANAYİ ANONİM ŞİRKETİ</a:t>
                      </a:r>
                    </a:p>
                  </a:txBody>
                  <a:tcPr marL="68580" marR="68580" marT="0" marB="0" anchor="ctr"/>
                </a:tc>
                <a:tc>
                  <a:txBody>
                    <a:bodyPr/>
                    <a:lstStyle/>
                    <a:p>
                      <a:pPr algn="ctr">
                        <a:lnSpc>
                          <a:spcPct val="115000"/>
                        </a:lnSpc>
                        <a:spcBef>
                          <a:spcPts val="1200"/>
                        </a:spcBef>
                        <a:spcAft>
                          <a:spcPts val="0"/>
                        </a:spcAft>
                      </a:pPr>
                      <a:r>
                        <a:rPr lang="tr-TR" sz="800">
                          <a:effectLst/>
                        </a:rPr>
                        <a:t>26.725</a:t>
                      </a:r>
                      <a:endParaRPr lang="tr-TR" sz="1100">
                        <a:effectLst/>
                        <a:latin typeface="Calibri"/>
                        <a:ea typeface="Calibri"/>
                        <a:cs typeface="Times New Roman"/>
                      </a:endParaRPr>
                    </a:p>
                  </a:txBody>
                  <a:tcPr marL="68580" marR="68580" marT="0" marB="0" anchor="ctr"/>
                </a:tc>
                <a:extLst>
                  <a:ext uri="{0D108BD9-81ED-4DB2-BD59-A6C34878D82A}">
                    <a16:rowId xmlns:a16="http://schemas.microsoft.com/office/drawing/2014/main" xmlns="" val="10005"/>
                  </a:ext>
                </a:extLst>
              </a:tr>
              <a:tr h="416915">
                <a:tc>
                  <a:txBody>
                    <a:bodyPr/>
                    <a:lstStyle/>
                    <a:p>
                      <a:pPr>
                        <a:lnSpc>
                          <a:spcPct val="115000"/>
                        </a:lnSpc>
                        <a:spcBef>
                          <a:spcPts val="1200"/>
                        </a:spcBef>
                        <a:spcAft>
                          <a:spcPts val="0"/>
                        </a:spcAft>
                      </a:pPr>
                      <a:r>
                        <a:rPr lang="tr-TR" sz="800" dirty="0">
                          <a:effectLst/>
                        </a:rPr>
                        <a:t>MAKS BİO KİMYA SAN. VE TİC. A.Ş.</a:t>
                      </a:r>
                    </a:p>
                  </a:txBody>
                  <a:tcPr marL="68580" marR="68580" marT="0" marB="0" anchor="ctr"/>
                </a:tc>
                <a:tc>
                  <a:txBody>
                    <a:bodyPr/>
                    <a:lstStyle/>
                    <a:p>
                      <a:pPr algn="ctr">
                        <a:lnSpc>
                          <a:spcPct val="115000"/>
                        </a:lnSpc>
                        <a:spcBef>
                          <a:spcPts val="1200"/>
                        </a:spcBef>
                        <a:spcAft>
                          <a:spcPts val="0"/>
                        </a:spcAft>
                      </a:pPr>
                      <a:r>
                        <a:rPr lang="tr-TR" sz="800" dirty="0">
                          <a:effectLst/>
                        </a:rPr>
                        <a:t>30.000</a:t>
                      </a:r>
                      <a:endParaRPr lang="tr-TR" sz="1100" dirty="0">
                        <a:effectLst/>
                        <a:latin typeface="Calibri"/>
                        <a:ea typeface="Calibri"/>
                        <a:cs typeface="Times New Roman"/>
                      </a:endParaRPr>
                    </a:p>
                  </a:txBody>
                  <a:tcPr marL="68580" marR="68580" marT="0" marB="0" anchor="ctr"/>
                </a:tc>
                <a:extLst>
                  <a:ext uri="{0D108BD9-81ED-4DB2-BD59-A6C34878D82A}">
                    <a16:rowId xmlns:a16="http://schemas.microsoft.com/office/drawing/2014/main" xmlns="" val="10006"/>
                  </a:ext>
                </a:extLst>
              </a:tr>
            </a:tbl>
          </a:graphicData>
        </a:graphic>
      </p:graphicFrame>
      <p:graphicFrame>
        <p:nvGraphicFramePr>
          <p:cNvPr id="8" name="Tablo 7"/>
          <p:cNvGraphicFramePr>
            <a:graphicFrameLocks noGrp="1"/>
          </p:cNvGraphicFramePr>
          <p:nvPr>
            <p:extLst>
              <p:ext uri="{D42A27DB-BD31-4B8C-83A1-F6EECF244321}">
                <p14:modId xmlns:p14="http://schemas.microsoft.com/office/powerpoint/2010/main" val="2735884638"/>
              </p:ext>
            </p:extLst>
          </p:nvPr>
        </p:nvGraphicFramePr>
        <p:xfrm>
          <a:off x="6417890" y="4364987"/>
          <a:ext cx="5477854" cy="1639199"/>
        </p:xfrm>
        <a:graphic>
          <a:graphicData uri="http://schemas.openxmlformats.org/drawingml/2006/table">
            <a:tbl>
              <a:tblPr firstRow="1" firstCol="1" bandRow="1">
                <a:tableStyleId>{5C22544A-7EE6-4342-B048-85BDC9FD1C3A}</a:tableStyleId>
              </a:tblPr>
              <a:tblGrid>
                <a:gridCol w="3090648">
                  <a:extLst>
                    <a:ext uri="{9D8B030D-6E8A-4147-A177-3AD203B41FA5}">
                      <a16:colId xmlns:a16="http://schemas.microsoft.com/office/drawing/2014/main" xmlns="" val="20000"/>
                    </a:ext>
                  </a:extLst>
                </a:gridCol>
                <a:gridCol w="1077610">
                  <a:extLst>
                    <a:ext uri="{9D8B030D-6E8A-4147-A177-3AD203B41FA5}">
                      <a16:colId xmlns:a16="http://schemas.microsoft.com/office/drawing/2014/main" xmlns="" val="20001"/>
                    </a:ext>
                  </a:extLst>
                </a:gridCol>
                <a:gridCol w="1309596">
                  <a:extLst>
                    <a:ext uri="{9D8B030D-6E8A-4147-A177-3AD203B41FA5}">
                      <a16:colId xmlns:a16="http://schemas.microsoft.com/office/drawing/2014/main" xmlns="" val="20002"/>
                    </a:ext>
                  </a:extLst>
                </a:gridCol>
              </a:tblGrid>
              <a:tr h="525645">
                <a:tc>
                  <a:txBody>
                    <a:bodyPr/>
                    <a:lstStyle/>
                    <a:p>
                      <a:pPr algn="ctr">
                        <a:lnSpc>
                          <a:spcPct val="115000"/>
                        </a:lnSpc>
                        <a:spcAft>
                          <a:spcPts val="0"/>
                        </a:spcAft>
                      </a:pPr>
                      <a:r>
                        <a:rPr lang="tr-TR" sz="1200" b="1" dirty="0">
                          <a:effectLst/>
                        </a:rPr>
                        <a:t>BİYETANOL ÜRETEN FİRMA ADI</a:t>
                      </a:r>
                      <a:endParaRPr lang="tr-TR" sz="1200" b="1" dirty="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200" dirty="0">
                          <a:effectLst/>
                        </a:rPr>
                        <a:t>ÜRETİM KAPASİTESİ (milyon L)</a:t>
                      </a:r>
                      <a:endParaRPr lang="tr-TR" sz="1200" dirty="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200" dirty="0">
                          <a:effectLst/>
                        </a:rPr>
                        <a:t>KULLANILAN HAMMADDE</a:t>
                      </a:r>
                      <a:endParaRPr lang="tr-TR" sz="1200" dirty="0">
                        <a:effectLst/>
                        <a:latin typeface="Calibri"/>
                        <a:ea typeface="Calibri"/>
                        <a:cs typeface="Times New Roman"/>
                      </a:endParaRPr>
                    </a:p>
                  </a:txBody>
                  <a:tcPr marL="68580" marR="68580" marT="0" marB="0" anchor="ctr"/>
                </a:tc>
                <a:extLst>
                  <a:ext uri="{0D108BD9-81ED-4DB2-BD59-A6C34878D82A}">
                    <a16:rowId xmlns:a16="http://schemas.microsoft.com/office/drawing/2014/main" xmlns="" val="10000"/>
                  </a:ext>
                </a:extLst>
              </a:tr>
              <a:tr h="340194">
                <a:tc>
                  <a:txBody>
                    <a:bodyPr/>
                    <a:lstStyle/>
                    <a:p>
                      <a:pPr algn="ctr">
                        <a:lnSpc>
                          <a:spcPct val="115000"/>
                        </a:lnSpc>
                        <a:spcAft>
                          <a:spcPts val="0"/>
                        </a:spcAft>
                      </a:pPr>
                      <a:r>
                        <a:rPr lang="tr-TR" sz="800" dirty="0">
                          <a:effectLst/>
                        </a:rPr>
                        <a:t>TARIMSAL KİMYA TEKNOLOJİLERİ SAN. VE TİC. A.Ş. (TARKİM) / BURSA</a:t>
                      </a:r>
                    </a:p>
                  </a:txBody>
                  <a:tcPr marL="68580" marR="68580" marT="0" marB="0" anchor="ctr"/>
                </a:tc>
                <a:tc>
                  <a:txBody>
                    <a:bodyPr/>
                    <a:lstStyle/>
                    <a:p>
                      <a:pPr algn="ctr">
                        <a:lnSpc>
                          <a:spcPct val="115000"/>
                        </a:lnSpc>
                        <a:spcAft>
                          <a:spcPts val="0"/>
                        </a:spcAft>
                      </a:pPr>
                      <a:r>
                        <a:rPr lang="tr-TR" sz="800">
                          <a:effectLst/>
                        </a:rPr>
                        <a:t>33</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800" dirty="0">
                          <a:effectLst/>
                        </a:rPr>
                        <a:t>Buğday ve mısır</a:t>
                      </a:r>
                      <a:endParaRPr lang="tr-TR" sz="1100" dirty="0">
                        <a:effectLst/>
                        <a:latin typeface="Calibri"/>
                        <a:ea typeface="Calibri"/>
                        <a:cs typeface="Times New Roman"/>
                      </a:endParaRPr>
                    </a:p>
                  </a:txBody>
                  <a:tcPr marL="68580" marR="68580" marT="0" marB="0" anchor="ctr"/>
                </a:tc>
                <a:extLst>
                  <a:ext uri="{0D108BD9-81ED-4DB2-BD59-A6C34878D82A}">
                    <a16:rowId xmlns:a16="http://schemas.microsoft.com/office/drawing/2014/main" xmlns="" val="10001"/>
                  </a:ext>
                </a:extLst>
              </a:tr>
              <a:tr h="340194">
                <a:tc>
                  <a:txBody>
                    <a:bodyPr/>
                    <a:lstStyle/>
                    <a:p>
                      <a:pPr algn="ctr">
                        <a:lnSpc>
                          <a:spcPct val="115000"/>
                        </a:lnSpc>
                        <a:spcAft>
                          <a:spcPts val="0"/>
                        </a:spcAft>
                      </a:pPr>
                      <a:r>
                        <a:rPr lang="tr-TR" sz="800" dirty="0">
                          <a:effectLst/>
                        </a:rPr>
                        <a:t>TEZKİM TARIMSAL KİMYA SAN. VE TİC. A.Ş. / ADANA</a:t>
                      </a:r>
                    </a:p>
                  </a:txBody>
                  <a:tcPr marL="68580" marR="68580" marT="0" marB="0" anchor="ctr"/>
                </a:tc>
                <a:tc>
                  <a:txBody>
                    <a:bodyPr/>
                    <a:lstStyle/>
                    <a:p>
                      <a:pPr algn="ctr">
                        <a:lnSpc>
                          <a:spcPct val="115000"/>
                        </a:lnSpc>
                        <a:spcAft>
                          <a:spcPts val="0"/>
                        </a:spcAft>
                      </a:pPr>
                      <a:r>
                        <a:rPr lang="tr-TR" sz="800">
                          <a:effectLst/>
                        </a:rPr>
                        <a:t>35</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800">
                          <a:effectLst/>
                        </a:rPr>
                        <a:t>Mısır</a:t>
                      </a:r>
                      <a:endParaRPr lang="tr-TR" sz="1100">
                        <a:effectLst/>
                        <a:latin typeface="Calibri"/>
                        <a:ea typeface="Calibri"/>
                        <a:cs typeface="Times New Roman"/>
                      </a:endParaRPr>
                    </a:p>
                  </a:txBody>
                  <a:tcPr marL="68580" marR="68580" marT="0" marB="0" anchor="ctr"/>
                </a:tc>
                <a:extLst>
                  <a:ext uri="{0D108BD9-81ED-4DB2-BD59-A6C34878D82A}">
                    <a16:rowId xmlns:a16="http://schemas.microsoft.com/office/drawing/2014/main" xmlns="" val="10002"/>
                  </a:ext>
                </a:extLst>
              </a:tr>
              <a:tr h="340194">
                <a:tc>
                  <a:txBody>
                    <a:bodyPr/>
                    <a:lstStyle/>
                    <a:p>
                      <a:pPr algn="ctr">
                        <a:lnSpc>
                          <a:spcPct val="115000"/>
                        </a:lnSpc>
                        <a:spcAft>
                          <a:spcPts val="0"/>
                        </a:spcAft>
                      </a:pPr>
                      <a:r>
                        <a:rPr lang="tr-TR" sz="800" dirty="0">
                          <a:effectLst/>
                        </a:rPr>
                        <a:t>KONYA ŞEKER SAN. VE TİC. A.Ş.</a:t>
                      </a:r>
                      <a:endParaRPr lang="tr-TR" sz="1100" dirty="0">
                        <a:effectLst/>
                      </a:endParaRPr>
                    </a:p>
                    <a:p>
                      <a:pPr algn="ctr">
                        <a:lnSpc>
                          <a:spcPct val="115000"/>
                        </a:lnSpc>
                        <a:spcAft>
                          <a:spcPts val="0"/>
                        </a:spcAft>
                      </a:pPr>
                      <a:r>
                        <a:rPr lang="tr-TR" sz="800" dirty="0">
                          <a:effectLst/>
                        </a:rPr>
                        <a:t>ÇUMRA BİYOETANOL TESİSİ ŞUBESİ / KONYA</a:t>
                      </a:r>
                      <a:endParaRPr lang="tr-TR" sz="1100" dirty="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800">
                          <a:effectLst/>
                        </a:rPr>
                        <a:t>84</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800" dirty="0">
                          <a:effectLst/>
                        </a:rPr>
                        <a:t>Şekerpancarı</a:t>
                      </a:r>
                      <a:endParaRPr lang="tr-TR" sz="1100" dirty="0">
                        <a:effectLst/>
                        <a:latin typeface="Calibri"/>
                        <a:ea typeface="Calibri"/>
                        <a:cs typeface="Times New Roman"/>
                      </a:endParaRPr>
                    </a:p>
                  </a:txBody>
                  <a:tcPr marL="68580" marR="68580" marT="0" marB="0" anchor="ctr"/>
                </a:tc>
                <a:extLst>
                  <a:ext uri="{0D108BD9-81ED-4DB2-BD59-A6C34878D82A}">
                    <a16:rowId xmlns:a16="http://schemas.microsoft.com/office/drawing/2014/main" xmlns="" val="10003"/>
                  </a:ext>
                </a:extLst>
              </a:tr>
            </a:tbl>
          </a:graphicData>
        </a:graphic>
      </p:graphicFrame>
      <p:sp>
        <p:nvSpPr>
          <p:cNvPr id="9" name="Metin kutusu 8"/>
          <p:cNvSpPr txBox="1"/>
          <p:nvPr/>
        </p:nvSpPr>
        <p:spPr>
          <a:xfrm>
            <a:off x="504203" y="1188825"/>
            <a:ext cx="11536822" cy="1708160"/>
          </a:xfrm>
          <a:prstGeom prst="rect">
            <a:avLst/>
          </a:prstGeom>
          <a:noFill/>
          <a:ln>
            <a:noFill/>
          </a:ln>
        </p:spPr>
        <p:txBody>
          <a:bodyPr wrap="square" rtlCol="0">
            <a:spAutoFit/>
          </a:bodyPr>
          <a:lstStyle/>
          <a:p>
            <a:pPr marL="285750" indent="-285750" algn="just">
              <a:buFont typeface="Arial" panose="020B0604020202020204" pitchFamily="34" charset="0"/>
              <a:buChar char="•"/>
            </a:pPr>
            <a:r>
              <a:rPr lang="tr-TR" sz="2100" dirty="0">
                <a:latin typeface="Times New Roman" panose="02020603050405020304" pitchFamily="18" charset="0"/>
                <a:cs typeface="Times New Roman" panose="02020603050405020304" pitchFamily="18" charset="0"/>
              </a:rPr>
              <a:t>2018 yılından itibaren yerli tarım ürünlerinden ve/veya bitkisel atık yağlardan üretilen </a:t>
            </a:r>
            <a:r>
              <a:rPr lang="tr-TR" sz="2100" dirty="0" err="1">
                <a:latin typeface="Times New Roman" panose="02020603050405020304" pitchFamily="18" charset="0"/>
                <a:cs typeface="Times New Roman" panose="02020603050405020304" pitchFamily="18" charset="0"/>
              </a:rPr>
              <a:t>biyodizelin</a:t>
            </a:r>
            <a:r>
              <a:rPr lang="tr-TR" sz="2100" dirty="0">
                <a:latin typeface="Times New Roman" panose="02020603050405020304" pitchFamily="18" charset="0"/>
                <a:cs typeface="Times New Roman" panose="02020603050405020304" pitchFamily="18" charset="0"/>
              </a:rPr>
              <a:t> motorinle en az </a:t>
            </a:r>
            <a:r>
              <a:rPr lang="tr-TR" sz="2100" b="1" dirty="0">
                <a:latin typeface="Times New Roman" panose="02020603050405020304" pitchFamily="18" charset="0"/>
                <a:cs typeface="Times New Roman" panose="02020603050405020304" pitchFamily="18" charset="0"/>
              </a:rPr>
              <a:t>% 0,5 (v/v) </a:t>
            </a:r>
            <a:r>
              <a:rPr lang="tr-TR" sz="2100" dirty="0">
                <a:latin typeface="Times New Roman" panose="02020603050405020304" pitchFamily="18" charset="0"/>
                <a:cs typeface="Times New Roman" panose="02020603050405020304" pitchFamily="18" charset="0"/>
              </a:rPr>
              <a:t>oranında harmanlanması zorunludur. (</a:t>
            </a:r>
            <a:r>
              <a:rPr lang="tr-TR" sz="2100" dirty="0" err="1">
                <a:latin typeface="Times New Roman" panose="02020603050405020304" pitchFamily="18" charset="0"/>
                <a:cs typeface="Times New Roman" panose="02020603050405020304" pitchFamily="18" charset="0"/>
              </a:rPr>
              <a:t>biyodizel</a:t>
            </a:r>
            <a:r>
              <a:rPr lang="tr-TR" sz="2100" dirty="0">
                <a:latin typeface="Times New Roman" panose="02020603050405020304" pitchFamily="18" charset="0"/>
                <a:cs typeface="Times New Roman" panose="02020603050405020304" pitchFamily="18" charset="0"/>
              </a:rPr>
              <a:t> ihtiyacı - 120.831 ton )</a:t>
            </a:r>
          </a:p>
          <a:p>
            <a:pPr marL="285750" indent="-285750" algn="just">
              <a:buFont typeface="Arial" panose="020B0604020202020204" pitchFamily="34" charset="0"/>
              <a:buChar char="•"/>
            </a:pPr>
            <a:endParaRPr lang="tr-TR" sz="2100" dirty="0">
              <a:latin typeface="Times New Roman" panose="02020603050405020304" pitchFamily="18" charset="0"/>
              <a:cs typeface="Times New Roman" panose="02020603050405020304" pitchFamily="18" charset="0"/>
            </a:endParaRPr>
          </a:p>
          <a:p>
            <a:pPr marL="285750" indent="-285750" algn="just">
              <a:buFont typeface="Arial" panose="020B0604020202020204" pitchFamily="34" charset="0"/>
              <a:buChar char="•"/>
            </a:pPr>
            <a:r>
              <a:rPr lang="tr-TR" sz="2100" dirty="0">
                <a:latin typeface="Times New Roman" panose="02020603050405020304" pitchFamily="18" charset="0"/>
                <a:cs typeface="Times New Roman" panose="02020603050405020304" pitchFamily="18" charset="0"/>
              </a:rPr>
              <a:t>2018 yılından itibaren yerli tarım ürünlerinden üretilen </a:t>
            </a:r>
            <a:r>
              <a:rPr lang="tr-TR" sz="2100" dirty="0" err="1">
                <a:latin typeface="Times New Roman" panose="02020603050405020304" pitchFamily="18" charset="0"/>
                <a:cs typeface="Times New Roman" panose="02020603050405020304" pitchFamily="18" charset="0"/>
              </a:rPr>
              <a:t>biyoetonolün</a:t>
            </a:r>
            <a:r>
              <a:rPr lang="tr-TR" sz="2100" dirty="0">
                <a:latin typeface="Times New Roman" panose="02020603050405020304" pitchFamily="18" charset="0"/>
                <a:cs typeface="Times New Roman" panose="02020603050405020304" pitchFamily="18" charset="0"/>
              </a:rPr>
              <a:t> benzinle en az </a:t>
            </a:r>
            <a:r>
              <a:rPr lang="tr-TR" sz="2100" b="1" dirty="0">
                <a:latin typeface="Times New Roman" panose="02020603050405020304" pitchFamily="18" charset="0"/>
                <a:cs typeface="Times New Roman" panose="02020603050405020304" pitchFamily="18" charset="0"/>
              </a:rPr>
              <a:t>% 3 (v/v) </a:t>
            </a:r>
            <a:r>
              <a:rPr lang="tr-TR" sz="2100" dirty="0">
                <a:latin typeface="Times New Roman" panose="02020603050405020304" pitchFamily="18" charset="0"/>
                <a:cs typeface="Times New Roman" panose="02020603050405020304" pitchFamily="18" charset="0"/>
              </a:rPr>
              <a:t>oranında harmanlanması zorunludur. (</a:t>
            </a:r>
            <a:r>
              <a:rPr lang="tr-TR" sz="2100" dirty="0" err="1">
                <a:latin typeface="Times New Roman" panose="02020603050405020304" pitchFamily="18" charset="0"/>
                <a:cs typeface="Times New Roman" panose="02020603050405020304" pitchFamily="18" charset="0"/>
              </a:rPr>
              <a:t>biyoetanol</a:t>
            </a:r>
            <a:r>
              <a:rPr lang="tr-TR" sz="2100" dirty="0">
                <a:latin typeface="Times New Roman" panose="02020603050405020304" pitchFamily="18" charset="0"/>
                <a:cs typeface="Times New Roman" panose="02020603050405020304" pitchFamily="18" charset="0"/>
              </a:rPr>
              <a:t> ihtiyacı - 69.123 ton )</a:t>
            </a:r>
          </a:p>
        </p:txBody>
      </p:sp>
      <p:sp>
        <p:nvSpPr>
          <p:cNvPr id="10" name="Dikdörtgen 9"/>
          <p:cNvSpPr/>
          <p:nvPr/>
        </p:nvSpPr>
        <p:spPr>
          <a:xfrm>
            <a:off x="159372" y="6446840"/>
            <a:ext cx="5239511" cy="369332"/>
          </a:xfrm>
          <a:prstGeom prst="rect">
            <a:avLst/>
          </a:prstGeom>
          <a:ln>
            <a:noFill/>
          </a:ln>
        </p:spPr>
        <p:txBody>
          <a:bodyPr wrap="none">
            <a:spAutoFit/>
          </a:bodyPr>
          <a:lstStyle/>
          <a:p>
            <a:r>
              <a:rPr lang="tr-TR" b="1" dirty="0">
                <a:latin typeface="Times New Roman" panose="02020603050405020304" pitchFamily="18" charset="0"/>
                <a:cs typeface="Times New Roman" panose="02020603050405020304" pitchFamily="18" charset="0"/>
              </a:rPr>
              <a:t>BİYODİZEL ÜRETİM MİKTARI:    66.000 ton/yıl </a:t>
            </a:r>
          </a:p>
        </p:txBody>
      </p:sp>
    </p:spTree>
    <p:extLst>
      <p:ext uri="{BB962C8B-B14F-4D97-AF65-F5344CB8AC3E}">
        <p14:creationId xmlns:p14="http://schemas.microsoft.com/office/powerpoint/2010/main" val="37230598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Autofit/>
          </a:bodyPr>
          <a:lstStyle/>
          <a:p>
            <a:r>
              <a:rPr lang="tr-TR" b="1" dirty="0"/>
              <a:t>JEOTERMAL ENERJİ</a:t>
            </a:r>
          </a:p>
        </p:txBody>
      </p:sp>
      <p:pic>
        <p:nvPicPr>
          <p:cNvPr id="5" name="Resim 4"/>
          <p:cNvPicPr>
            <a:picLocks noChangeAspect="1"/>
          </p:cNvPicPr>
          <p:nvPr/>
        </p:nvPicPr>
        <p:blipFill rotWithShape="1">
          <a:blip r:embed="rId2"/>
          <a:srcRect l="9051" t="16401" r="18500" b="26201"/>
          <a:stretch/>
        </p:blipFill>
        <p:spPr>
          <a:xfrm>
            <a:off x="2621937" y="1849644"/>
            <a:ext cx="6950896" cy="3583395"/>
          </a:xfrm>
          <a:prstGeom prst="rect">
            <a:avLst/>
          </a:prstGeom>
        </p:spPr>
      </p:pic>
    </p:spTree>
    <p:extLst>
      <p:ext uri="{BB962C8B-B14F-4D97-AF65-F5344CB8AC3E}">
        <p14:creationId xmlns:p14="http://schemas.microsoft.com/office/powerpoint/2010/main" val="35781192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TÜRKİYE JEOTERMAL ENERJİSİ POTANSİYELİ - 1</a:t>
            </a:r>
            <a:endParaRPr lang="tr-TR" dirty="0"/>
          </a:p>
        </p:txBody>
      </p:sp>
      <p:pic>
        <p:nvPicPr>
          <p:cNvPr id="5" name="Picture 10" descr="http://www.tarimsal.com/makaleler/Turkiye_Jeotermal_Kaynaklar_Dagilimi_ve_Uygulama_Haritasi_buyuk.jpg"/>
          <p:cNvPicPr>
            <a:picLocks noChangeAspect="1" noChangeArrowheads="1"/>
          </p:cNvPicPr>
          <p:nvPr/>
        </p:nvPicPr>
        <p:blipFill>
          <a:blip r:embed="rId2" cstate="print"/>
          <a:srcRect b="3281"/>
          <a:stretch>
            <a:fillRect/>
          </a:stretch>
        </p:blipFill>
        <p:spPr bwMode="auto">
          <a:xfrm>
            <a:off x="720563" y="1223100"/>
            <a:ext cx="4311352" cy="2443681"/>
          </a:xfrm>
          <a:prstGeom prst="rect">
            <a:avLst/>
          </a:prstGeom>
          <a:noFill/>
          <a:ln w="9525">
            <a:solidFill>
              <a:schemeClr val="tx1">
                <a:lumMod val="65000"/>
                <a:lumOff val="35000"/>
              </a:schemeClr>
            </a:solidFill>
            <a:miter lim="800000"/>
            <a:headEnd/>
            <a:tailEnd/>
          </a:ln>
        </p:spPr>
      </p:pic>
      <p:pic>
        <p:nvPicPr>
          <p:cNvPr id="6" name="Resim 5"/>
          <p:cNvPicPr>
            <a:picLocks noChangeAspect="1"/>
          </p:cNvPicPr>
          <p:nvPr/>
        </p:nvPicPr>
        <p:blipFill rotWithShape="1">
          <a:blip r:embed="rId3"/>
          <a:srcRect l="16138" t="23400" r="15350" b="9401"/>
          <a:stretch/>
        </p:blipFill>
        <p:spPr>
          <a:xfrm>
            <a:off x="6505636" y="1223100"/>
            <a:ext cx="4568008" cy="2457887"/>
          </a:xfrm>
          <a:prstGeom prst="rect">
            <a:avLst/>
          </a:prstGeom>
          <a:ln>
            <a:solidFill>
              <a:schemeClr val="tx1">
                <a:lumMod val="65000"/>
                <a:lumOff val="35000"/>
              </a:schemeClr>
            </a:solidFill>
          </a:ln>
        </p:spPr>
      </p:pic>
      <p:sp>
        <p:nvSpPr>
          <p:cNvPr id="3" name="Dikdörtgen 2"/>
          <p:cNvSpPr/>
          <p:nvPr/>
        </p:nvSpPr>
        <p:spPr>
          <a:xfrm>
            <a:off x="257695" y="3798494"/>
            <a:ext cx="11761707" cy="2462213"/>
          </a:xfrm>
          <a:prstGeom prst="rect">
            <a:avLst/>
          </a:prstGeom>
        </p:spPr>
        <p:txBody>
          <a:bodyPr wrap="square">
            <a:spAutoFit/>
          </a:bodyPr>
          <a:lstStyle/>
          <a:p>
            <a:pPr algn="just"/>
            <a:r>
              <a:rPr lang="tr-TR" sz="2200" dirty="0">
                <a:latin typeface="Times New Roman" panose="02020603050405020304" pitchFamily="18" charset="0"/>
                <a:cs typeface="Times New Roman" panose="02020603050405020304" pitchFamily="18" charset="0"/>
              </a:rPr>
              <a:t>Türkiye’nin jeotermal potansiyeli teorik olarak </a:t>
            </a:r>
            <a:r>
              <a:rPr lang="tr-TR" sz="22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31.500 </a:t>
            </a:r>
            <a:r>
              <a:rPr lang="tr-TR" sz="22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MWth</a:t>
            </a:r>
            <a:r>
              <a:rPr lang="tr-TR" sz="22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tr-TR" sz="2200" dirty="0">
                <a:latin typeface="Times New Roman" panose="02020603050405020304" pitchFamily="18" charset="0"/>
                <a:cs typeface="Times New Roman" panose="02020603050405020304" pitchFamily="18" charset="0"/>
              </a:rPr>
              <a:t>olup enerji potansiyeli bakımından Avrupa’da 1. dünyada 7. sırada bulunmaktadır. Potansiyel oluşturan alanların % 78'i Batı Anadolu, % 9'u İç Anadolu, % 7'si Marmara Bölgesi, % 5'i Doğu Anadolu ve % 1'i diğer bölgelerde yer almaktadır. </a:t>
            </a:r>
          </a:p>
          <a:p>
            <a:pPr algn="just"/>
            <a:endParaRPr lang="tr-TR" sz="2200" dirty="0">
              <a:latin typeface="Times New Roman" panose="02020603050405020304" pitchFamily="18" charset="0"/>
              <a:cs typeface="Times New Roman" panose="02020603050405020304" pitchFamily="18" charset="0"/>
            </a:endParaRPr>
          </a:p>
          <a:p>
            <a:pPr algn="just"/>
            <a:r>
              <a:rPr lang="tr-TR" sz="2200" dirty="0">
                <a:latin typeface="Times New Roman" panose="02020603050405020304" pitchFamily="18" charset="0"/>
                <a:cs typeface="Times New Roman" panose="02020603050405020304" pitchFamily="18" charset="0"/>
              </a:rPr>
              <a:t>Jeotermal kaynakların % 90'ı düşük ve orta sıcaklıklı olup, doğrudan uygulamalar (ısıtma, termal turizm, mineral </a:t>
            </a:r>
            <a:r>
              <a:rPr lang="tr-TR" sz="2200" dirty="0" err="1">
                <a:latin typeface="Times New Roman" panose="02020603050405020304" pitchFamily="18" charset="0"/>
                <a:cs typeface="Times New Roman" panose="02020603050405020304" pitchFamily="18" charset="0"/>
              </a:rPr>
              <a:t>eldesi</a:t>
            </a:r>
            <a:r>
              <a:rPr lang="tr-TR" sz="2200" dirty="0">
                <a:latin typeface="Times New Roman" panose="02020603050405020304" pitchFamily="18" charset="0"/>
                <a:cs typeface="Times New Roman" panose="02020603050405020304" pitchFamily="18" charset="0"/>
              </a:rPr>
              <a:t> </a:t>
            </a:r>
            <a:r>
              <a:rPr lang="tr-TR" sz="2200" dirty="0" err="1">
                <a:latin typeface="Times New Roman" panose="02020603050405020304" pitchFamily="18" charset="0"/>
                <a:cs typeface="Times New Roman" panose="02020603050405020304" pitchFamily="18" charset="0"/>
              </a:rPr>
              <a:t>v.b</a:t>
            </a:r>
            <a:r>
              <a:rPr lang="tr-TR" sz="2200" dirty="0">
                <a:latin typeface="Times New Roman" panose="02020603050405020304" pitchFamily="18" charset="0"/>
                <a:cs typeface="Times New Roman" panose="02020603050405020304" pitchFamily="18" charset="0"/>
              </a:rPr>
              <a:t>.) için uygun olup, % 10’u ise dolaylı uygulamalar (elektrik enerjisi üretimi) için uygundur. </a:t>
            </a:r>
          </a:p>
        </p:txBody>
      </p:sp>
    </p:spTree>
    <p:extLst>
      <p:ext uri="{BB962C8B-B14F-4D97-AF65-F5344CB8AC3E}">
        <p14:creationId xmlns:p14="http://schemas.microsoft.com/office/powerpoint/2010/main" val="22994955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TÜRKİYE JEOTERMAL ENERJİSİ POTANSİYELİ - 2</a:t>
            </a:r>
            <a:endParaRPr lang="tr-TR" dirty="0"/>
          </a:p>
        </p:txBody>
      </p:sp>
      <p:sp>
        <p:nvSpPr>
          <p:cNvPr id="7" name="Dikdörtgen 6"/>
          <p:cNvSpPr/>
          <p:nvPr/>
        </p:nvSpPr>
        <p:spPr>
          <a:xfrm>
            <a:off x="179147" y="3430043"/>
            <a:ext cx="11851272" cy="1246495"/>
          </a:xfrm>
          <a:prstGeom prst="rect">
            <a:avLst/>
          </a:prstGeom>
        </p:spPr>
        <p:txBody>
          <a:bodyPr wrap="square">
            <a:spAutoFit/>
          </a:bodyPr>
          <a:lstStyle/>
          <a:p>
            <a:pPr algn="just"/>
            <a:r>
              <a:rPr lang="tr-TR" sz="2500" dirty="0">
                <a:latin typeface="Times" panose="02020603060405020304" pitchFamily="18" charset="0"/>
              </a:rPr>
              <a:t>Türkiye’de yer alan jeotermal kaynaklardan elektrik üretimi, ısıtma (sera ve konut), termal ve sağlık turizmi, endüstriyel mineral </a:t>
            </a:r>
            <a:r>
              <a:rPr lang="tr-TR" sz="2500" dirty="0" err="1">
                <a:latin typeface="Times" panose="02020603060405020304" pitchFamily="18" charset="0"/>
              </a:rPr>
              <a:t>eldesi</a:t>
            </a:r>
            <a:r>
              <a:rPr lang="tr-TR" sz="2500" dirty="0">
                <a:latin typeface="Times" panose="02020603060405020304" pitchFamily="18" charset="0"/>
              </a:rPr>
              <a:t> ve </a:t>
            </a:r>
            <a:r>
              <a:rPr lang="tr-TR" sz="2500" dirty="0" err="1">
                <a:latin typeface="Times" panose="02020603060405020304" pitchFamily="18" charset="0"/>
              </a:rPr>
              <a:t>kurutmacılık</a:t>
            </a:r>
            <a:r>
              <a:rPr lang="tr-TR" sz="2500" dirty="0">
                <a:latin typeface="Times" panose="02020603060405020304" pitchFamily="18" charset="0"/>
              </a:rPr>
              <a:t> gibi alanlarda yararlanılmaktadır. </a:t>
            </a:r>
          </a:p>
        </p:txBody>
      </p:sp>
      <p:pic>
        <p:nvPicPr>
          <p:cNvPr id="8" name="Resim 7"/>
          <p:cNvPicPr>
            <a:picLocks noChangeAspect="1"/>
          </p:cNvPicPr>
          <p:nvPr/>
        </p:nvPicPr>
        <p:blipFill rotWithShape="1">
          <a:blip r:embed="rId3"/>
          <a:srcRect l="6267" t="30504" r="5215" b="30672"/>
          <a:stretch/>
        </p:blipFill>
        <p:spPr>
          <a:xfrm>
            <a:off x="1984207" y="1225105"/>
            <a:ext cx="7995897" cy="1981284"/>
          </a:xfrm>
          <a:prstGeom prst="rect">
            <a:avLst/>
          </a:prstGeom>
        </p:spPr>
      </p:pic>
      <p:sp>
        <p:nvSpPr>
          <p:cNvPr id="9" name="Metin kutusu 8"/>
          <p:cNvSpPr txBox="1"/>
          <p:nvPr/>
        </p:nvSpPr>
        <p:spPr>
          <a:xfrm>
            <a:off x="205215" y="5017580"/>
            <a:ext cx="5899568" cy="1384995"/>
          </a:xfrm>
          <a:prstGeom prst="rect">
            <a:avLst/>
          </a:prstGeom>
          <a:noFill/>
          <a:ln>
            <a:solidFill>
              <a:schemeClr val="tx1">
                <a:lumMod val="50000"/>
                <a:lumOff val="50000"/>
              </a:schemeClr>
            </a:solidFill>
          </a:ln>
        </p:spPr>
        <p:txBody>
          <a:bodyPr wrap="square" rtlCol="0">
            <a:spAutoFit/>
          </a:bodyPr>
          <a:lstStyle/>
          <a:p>
            <a:pPr marL="342900" indent="-342900">
              <a:buFont typeface="Arial" panose="020B0604020202020204" pitchFamily="34" charset="0"/>
              <a:buChar char="•"/>
            </a:pPr>
            <a:r>
              <a:rPr lang="tr-TR" sz="2500" dirty="0">
                <a:latin typeface="Times" panose="02020603060405020304" pitchFamily="18" charset="0"/>
              </a:rPr>
              <a:t>Elektrik üretimi kurulu güç: 1.515 </a:t>
            </a:r>
            <a:r>
              <a:rPr lang="tr-TR" sz="2500" dirty="0" err="1">
                <a:latin typeface="Times" panose="02020603060405020304" pitchFamily="18" charset="0"/>
              </a:rPr>
              <a:t>MWe</a:t>
            </a:r>
            <a:r>
              <a:rPr lang="tr-TR" sz="2500" dirty="0">
                <a:latin typeface="Times" panose="02020603060405020304" pitchFamily="18" charset="0"/>
              </a:rPr>
              <a:t>         </a:t>
            </a:r>
          </a:p>
          <a:p>
            <a:pPr marL="342900" indent="-342900">
              <a:buFont typeface="Arial" panose="020B0604020202020204" pitchFamily="34" charset="0"/>
              <a:buChar char="•"/>
            </a:pPr>
            <a:r>
              <a:rPr lang="tr-TR" sz="2500" dirty="0">
                <a:latin typeface="Times" panose="02020603060405020304" pitchFamily="18" charset="0"/>
              </a:rPr>
              <a:t>Sera ısıtma: 4.283 dekar       </a:t>
            </a:r>
          </a:p>
          <a:p>
            <a:endParaRPr lang="tr-TR" sz="300" b="1" dirty="0">
              <a:latin typeface="Times" panose="02020603060405020304" pitchFamily="18" charset="0"/>
            </a:endParaRPr>
          </a:p>
          <a:p>
            <a:endParaRPr lang="tr-TR" sz="300" b="1" dirty="0">
              <a:latin typeface="Times" panose="02020603060405020304" pitchFamily="18" charset="0"/>
            </a:endParaRPr>
          </a:p>
          <a:p>
            <a:endParaRPr lang="tr-TR" sz="300" b="1" dirty="0">
              <a:latin typeface="Times" panose="02020603060405020304" pitchFamily="18" charset="0"/>
            </a:endParaRPr>
          </a:p>
          <a:p>
            <a:r>
              <a:rPr lang="tr-TR" sz="2500" b="1" dirty="0">
                <a:latin typeface="Times" panose="02020603060405020304" pitchFamily="18" charset="0"/>
              </a:rPr>
              <a:t>Toplam ısı kullanımı:  3.589 </a:t>
            </a:r>
            <a:r>
              <a:rPr lang="tr-TR" sz="2500" b="1" dirty="0" err="1">
                <a:latin typeface="Times" panose="02020603060405020304" pitchFamily="18" charset="0"/>
              </a:rPr>
              <a:t>MWth</a:t>
            </a:r>
            <a:endParaRPr lang="tr-TR" sz="2500" b="1" dirty="0">
              <a:latin typeface="Times" panose="02020603060405020304" pitchFamily="18" charset="0"/>
            </a:endParaRPr>
          </a:p>
        </p:txBody>
      </p:sp>
      <p:sp>
        <p:nvSpPr>
          <p:cNvPr id="10" name="Dikdörtgen 9"/>
          <p:cNvSpPr/>
          <p:nvPr/>
        </p:nvSpPr>
        <p:spPr>
          <a:xfrm>
            <a:off x="6224530" y="5050631"/>
            <a:ext cx="5712546" cy="1246495"/>
          </a:xfrm>
          <a:prstGeom prst="rect">
            <a:avLst/>
          </a:prstGeom>
          <a:ln>
            <a:solidFill>
              <a:schemeClr val="tx1">
                <a:lumMod val="50000"/>
                <a:lumOff val="50000"/>
              </a:schemeClr>
            </a:solidFill>
          </a:ln>
        </p:spPr>
        <p:txBody>
          <a:bodyPr wrap="square">
            <a:spAutoFit/>
          </a:bodyPr>
          <a:lstStyle/>
          <a:p>
            <a:pPr marL="342900" indent="-342900">
              <a:buFont typeface="Arial" panose="020B0604020202020204" pitchFamily="34" charset="0"/>
              <a:buChar char="•"/>
            </a:pPr>
            <a:r>
              <a:rPr lang="tr-TR" sz="2500" dirty="0">
                <a:latin typeface="Times" panose="02020603060405020304" pitchFamily="18" charset="0"/>
              </a:rPr>
              <a:t>Konut ısıtma: 19 bölge – 116.120 adet  </a:t>
            </a:r>
          </a:p>
          <a:p>
            <a:r>
              <a:rPr lang="tr-TR" sz="2500" dirty="0">
                <a:latin typeface="Times" panose="02020603060405020304" pitchFamily="18" charset="0"/>
              </a:rPr>
              <a:t>                                              konut eşdeğeri </a:t>
            </a:r>
          </a:p>
          <a:p>
            <a:pPr marL="342900" indent="-342900">
              <a:buFont typeface="Arial" panose="020B0604020202020204" pitchFamily="34" charset="0"/>
              <a:buChar char="•"/>
            </a:pPr>
            <a:r>
              <a:rPr lang="tr-TR" sz="2500" dirty="0">
                <a:latin typeface="Times" panose="02020603060405020304" pitchFamily="18" charset="0"/>
              </a:rPr>
              <a:t>Termal ve sağlık tesisleri: 450 adet</a:t>
            </a:r>
          </a:p>
        </p:txBody>
      </p:sp>
    </p:spTree>
    <p:extLst>
      <p:ext uri="{BB962C8B-B14F-4D97-AF65-F5344CB8AC3E}">
        <p14:creationId xmlns:p14="http://schemas.microsoft.com/office/powerpoint/2010/main" val="36044650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TÜRKİYE SU KAYNAKLARI VE </a:t>
            </a:r>
            <a:br>
              <a:rPr lang="tr-TR" b="1" dirty="0"/>
            </a:br>
            <a:r>
              <a:rPr lang="tr-TR" b="1" dirty="0"/>
              <a:t>HİDROELEKTRİK ENERJİSİ POTANSİYELİ</a:t>
            </a: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4095" y="1253101"/>
            <a:ext cx="5010991" cy="491758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 name="Metin kutusu 2"/>
          <p:cNvSpPr txBox="1"/>
          <p:nvPr/>
        </p:nvSpPr>
        <p:spPr>
          <a:xfrm>
            <a:off x="6487886" y="2356187"/>
            <a:ext cx="5014130" cy="1938992"/>
          </a:xfrm>
          <a:prstGeom prst="rect">
            <a:avLst/>
          </a:prstGeom>
          <a:noFill/>
        </p:spPr>
        <p:txBody>
          <a:bodyPr wrap="none" rtlCol="0">
            <a:spAutoFit/>
          </a:bodyPr>
          <a:lstStyle/>
          <a:p>
            <a:r>
              <a:rPr lang="tr-TR" sz="2400" b="1" u="sng" dirty="0">
                <a:latin typeface="Times New Roman" panose="02020603050405020304" pitchFamily="18" charset="0"/>
                <a:cs typeface="Times New Roman" panose="02020603050405020304" pitchFamily="18" charset="0"/>
              </a:rPr>
              <a:t>KURULU GÜÇ POTANSİYELİ</a:t>
            </a:r>
            <a:r>
              <a:rPr lang="tr-TR" sz="2400" b="1" dirty="0">
                <a:latin typeface="Times New Roman" panose="02020603050405020304" pitchFamily="18" charset="0"/>
                <a:cs typeface="Times New Roman" panose="02020603050405020304" pitchFamily="18" charset="0"/>
              </a:rPr>
              <a:t>: </a:t>
            </a:r>
          </a:p>
          <a:p>
            <a:r>
              <a:rPr lang="tr-TR" sz="2400" b="1" dirty="0">
                <a:latin typeface="Times New Roman" panose="02020603050405020304" pitchFamily="18" charset="0"/>
                <a:cs typeface="Times New Roman" panose="02020603050405020304" pitchFamily="18" charset="0"/>
              </a:rPr>
              <a:t>55.000 MW</a:t>
            </a:r>
          </a:p>
          <a:p>
            <a:endParaRPr lang="tr-TR" sz="2400" b="1" dirty="0">
              <a:latin typeface="Times New Roman" panose="02020603050405020304" pitchFamily="18" charset="0"/>
              <a:cs typeface="Times New Roman" panose="02020603050405020304" pitchFamily="18" charset="0"/>
            </a:endParaRPr>
          </a:p>
          <a:p>
            <a:r>
              <a:rPr lang="tr-TR" sz="2400" b="1" u="sng" dirty="0">
                <a:latin typeface="Times New Roman" panose="02020603050405020304" pitchFamily="18" charset="0"/>
                <a:cs typeface="Times New Roman" panose="02020603050405020304" pitchFamily="18" charset="0"/>
              </a:rPr>
              <a:t>ENERJİ ÜRETİM POTANSİYELİ</a:t>
            </a:r>
            <a:r>
              <a:rPr lang="tr-TR" sz="2400" b="1" dirty="0">
                <a:latin typeface="Times New Roman" panose="02020603050405020304" pitchFamily="18" charset="0"/>
                <a:cs typeface="Times New Roman" panose="02020603050405020304" pitchFamily="18" charset="0"/>
              </a:rPr>
              <a:t>: </a:t>
            </a:r>
          </a:p>
          <a:p>
            <a:r>
              <a:rPr lang="tr-TR" sz="2400" b="1" dirty="0">
                <a:latin typeface="Times New Roman" panose="02020603050405020304" pitchFamily="18" charset="0"/>
                <a:cs typeface="Times New Roman" panose="02020603050405020304" pitchFamily="18" charset="0"/>
              </a:rPr>
              <a:t>180.000 </a:t>
            </a:r>
            <a:r>
              <a:rPr lang="tr-TR" sz="2400" b="1" dirty="0" err="1">
                <a:latin typeface="Times New Roman" panose="02020603050405020304" pitchFamily="18" charset="0"/>
                <a:cs typeface="Times New Roman" panose="02020603050405020304" pitchFamily="18" charset="0"/>
              </a:rPr>
              <a:t>GWh</a:t>
            </a:r>
            <a:r>
              <a:rPr lang="tr-TR" sz="2400" b="1" dirty="0">
                <a:latin typeface="Times New Roman" panose="02020603050405020304" pitchFamily="18" charset="0"/>
                <a:cs typeface="Times New Roman" panose="02020603050405020304" pitchFamily="18" charset="0"/>
              </a:rPr>
              <a:t>/yıl</a:t>
            </a:r>
          </a:p>
        </p:txBody>
      </p:sp>
    </p:spTree>
    <p:extLst>
      <p:ext uri="{BB962C8B-B14F-4D97-AF65-F5344CB8AC3E}">
        <p14:creationId xmlns:p14="http://schemas.microsoft.com/office/powerpoint/2010/main" val="29107365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ENERJİ MEVZUATI</a:t>
            </a:r>
          </a:p>
        </p:txBody>
      </p:sp>
      <p:pic>
        <p:nvPicPr>
          <p:cNvPr id="5"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7669"/>
          <a:stretch/>
        </p:blipFill>
        <p:spPr bwMode="auto">
          <a:xfrm>
            <a:off x="1794187" y="1221705"/>
            <a:ext cx="8606396" cy="506548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942006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99639" y="49374"/>
            <a:ext cx="11679381" cy="998163"/>
          </a:xfrm>
        </p:spPr>
        <p:txBody>
          <a:bodyPr/>
          <a:lstStyle/>
          <a:p>
            <a:r>
              <a:rPr lang="tr-TR" b="1" dirty="0"/>
              <a:t>YENİLENEBİLİR ENERJİ YATIRIMLARI İLE ALAKALI</a:t>
            </a:r>
            <a:br>
              <a:rPr lang="tr-TR" b="1" dirty="0"/>
            </a:br>
            <a:r>
              <a:rPr lang="tr-TR" b="1" dirty="0"/>
              <a:t>İKİNCİL MEVZUAT</a:t>
            </a:r>
          </a:p>
        </p:txBody>
      </p:sp>
      <p:sp>
        <p:nvSpPr>
          <p:cNvPr id="3" name="İçerik Yer Tutucusu 2"/>
          <p:cNvSpPr>
            <a:spLocks noGrp="1"/>
          </p:cNvSpPr>
          <p:nvPr>
            <p:ph idx="1"/>
          </p:nvPr>
        </p:nvSpPr>
        <p:spPr>
          <a:xfrm>
            <a:off x="161925" y="1061720"/>
            <a:ext cx="11705301" cy="5481955"/>
          </a:xfrm>
        </p:spPr>
        <p:txBody>
          <a:bodyPr>
            <a:noAutofit/>
          </a:bodyPr>
          <a:lstStyle/>
          <a:p>
            <a:r>
              <a:rPr lang="tr-TR" sz="1800" dirty="0"/>
              <a:t>Elektrik Piyasası Lisans Yönetmeliği</a:t>
            </a:r>
          </a:p>
          <a:p>
            <a:r>
              <a:rPr lang="tr-TR" sz="1800" dirty="0"/>
              <a:t>Lisanssız Elektrik Üretimi Yönetmeliği</a:t>
            </a:r>
          </a:p>
          <a:p>
            <a:r>
              <a:rPr lang="tr-TR" sz="1800" dirty="0"/>
              <a:t>Yenilenebilir Enerji Kaynak Alanları Yönetmeliği</a:t>
            </a:r>
          </a:p>
          <a:p>
            <a:r>
              <a:rPr lang="tr-TR" sz="1800" dirty="0"/>
              <a:t>Rüzgar Kaynağına Dayalı Elektrik Üretimi Başvurularının Teknik Değerlendirmesi Hakkında Yönetmelik </a:t>
            </a:r>
          </a:p>
          <a:p>
            <a:r>
              <a:rPr lang="tr-TR" sz="1800" dirty="0"/>
              <a:t>Güneş Enerjisine Dayalı Elektrik Üretimi Başvurularının Teknik Değerlendirmesi Hakkında Yönetmelik </a:t>
            </a:r>
          </a:p>
          <a:p>
            <a:r>
              <a:rPr lang="tr-TR" sz="1800" dirty="0"/>
              <a:t>Elektrik Üretim Tesisleri Kabul Yönetmeliği </a:t>
            </a:r>
          </a:p>
          <a:p>
            <a:r>
              <a:rPr lang="tr-TR" sz="1800" dirty="0"/>
              <a:t>Güneş Enerjisine Dayalı Elektrik Üretim Tesisleri Hakkında Yönetmelik</a:t>
            </a:r>
          </a:p>
          <a:p>
            <a:r>
              <a:rPr lang="tr-TR" sz="1800" dirty="0"/>
              <a:t>Elektrik Kuvvetli Akım Tesisleri Yönetmeliği</a:t>
            </a:r>
          </a:p>
          <a:p>
            <a:r>
              <a:rPr lang="tr-TR" sz="1800" dirty="0"/>
              <a:t>Elektrik İç Tesisleri Proje Hazırlama Yönetmeliği</a:t>
            </a:r>
          </a:p>
          <a:p>
            <a:r>
              <a:rPr lang="de-DE" sz="1800" dirty="0" err="1"/>
              <a:t>Rüzgar</a:t>
            </a:r>
            <a:r>
              <a:rPr lang="de-DE" sz="1800" dirty="0"/>
              <a:t> </a:t>
            </a:r>
            <a:r>
              <a:rPr lang="de-DE" sz="1800" dirty="0" err="1"/>
              <a:t>Enerjisi</a:t>
            </a:r>
            <a:r>
              <a:rPr lang="de-DE" sz="1800" dirty="0"/>
              <a:t> </a:t>
            </a:r>
            <a:r>
              <a:rPr lang="de-DE" sz="1800" dirty="0" err="1"/>
              <a:t>Santrallerinin</a:t>
            </a:r>
            <a:r>
              <a:rPr lang="de-DE" sz="1800" dirty="0"/>
              <a:t> </a:t>
            </a:r>
            <a:r>
              <a:rPr lang="de-DE" sz="1800" dirty="0" err="1"/>
              <a:t>Rüzgar</a:t>
            </a:r>
            <a:r>
              <a:rPr lang="de-DE" sz="1800" dirty="0"/>
              <a:t> </a:t>
            </a:r>
            <a:r>
              <a:rPr lang="de-DE" sz="1800" dirty="0" err="1"/>
              <a:t>Gücü</a:t>
            </a:r>
            <a:r>
              <a:rPr lang="de-DE" sz="1800" dirty="0"/>
              <a:t> </a:t>
            </a:r>
            <a:r>
              <a:rPr lang="de-DE" sz="1800" dirty="0" err="1"/>
              <a:t>İzleme</a:t>
            </a:r>
            <a:r>
              <a:rPr lang="de-DE" sz="1800" dirty="0"/>
              <a:t> </a:t>
            </a:r>
            <a:r>
              <a:rPr lang="de-DE" sz="1800" dirty="0" err="1"/>
              <a:t>ve</a:t>
            </a:r>
            <a:r>
              <a:rPr lang="de-DE" sz="1800" dirty="0"/>
              <a:t> </a:t>
            </a:r>
            <a:r>
              <a:rPr lang="de-DE" sz="1800" dirty="0" err="1"/>
              <a:t>Tahmin</a:t>
            </a:r>
            <a:r>
              <a:rPr lang="tr-TR" sz="1800" dirty="0"/>
              <a:t> Merkezine Bağlanması Hakkında Yönetmelik </a:t>
            </a:r>
          </a:p>
          <a:p>
            <a:r>
              <a:rPr lang="tr-TR" sz="1800" dirty="0"/>
              <a:t>Elektrik Tesislerinde Topraklamalar Yönetmeliği </a:t>
            </a:r>
          </a:p>
          <a:p>
            <a:r>
              <a:rPr lang="tr-TR" sz="1800" dirty="0"/>
              <a:t>Elektrik Tesisleri Kabul Yönetmeliği </a:t>
            </a:r>
          </a:p>
          <a:p>
            <a:r>
              <a:rPr lang="tr-TR" sz="1800" dirty="0"/>
              <a:t>Elektrik İç Tesisleri Yönetmeliği</a:t>
            </a:r>
          </a:p>
          <a:p>
            <a:r>
              <a:rPr lang="tr-TR" sz="1800" dirty="0"/>
              <a:t>Yenilenebilir Enerji Kaynaklarından Elektrik Enerjisi Üreten Tesislerde Kullanılan Yerli Aksamın Desteklenmesi Hakkında Yönetmelik</a:t>
            </a:r>
          </a:p>
        </p:txBody>
      </p:sp>
    </p:spTree>
    <p:extLst>
      <p:ext uri="{BB962C8B-B14F-4D97-AF65-F5344CB8AC3E}">
        <p14:creationId xmlns:p14="http://schemas.microsoft.com/office/powerpoint/2010/main" val="20278543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YENİLENEBİLİR ENERJİ YATIRIMLARI DESTEKLEME MEKANİZMALARI</a:t>
            </a:r>
          </a:p>
        </p:txBody>
      </p:sp>
      <p:graphicFrame>
        <p:nvGraphicFramePr>
          <p:cNvPr id="6" name="Diyagram 5"/>
          <p:cNvGraphicFramePr/>
          <p:nvPr>
            <p:extLst>
              <p:ext uri="{D42A27DB-BD31-4B8C-83A1-F6EECF244321}">
                <p14:modId xmlns:p14="http://schemas.microsoft.com/office/powerpoint/2010/main" val="691108810"/>
              </p:ext>
            </p:extLst>
          </p:nvPr>
        </p:nvGraphicFramePr>
        <p:xfrm>
          <a:off x="2033385" y="3150622"/>
          <a:ext cx="7232535" cy="213765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Dikdörtgen 6"/>
          <p:cNvSpPr/>
          <p:nvPr/>
        </p:nvSpPr>
        <p:spPr>
          <a:xfrm>
            <a:off x="347092" y="1566366"/>
            <a:ext cx="10538066" cy="861774"/>
          </a:xfrm>
          <a:prstGeom prst="rect">
            <a:avLst/>
          </a:prstGeom>
        </p:spPr>
        <p:txBody>
          <a:bodyPr wrap="square">
            <a:spAutoFit/>
          </a:bodyPr>
          <a:lstStyle/>
          <a:p>
            <a:pPr algn="just"/>
            <a:r>
              <a:rPr lang="tr-TR" sz="2500" dirty="0">
                <a:latin typeface="Times New Roman" panose="02020603050405020304" pitchFamily="18" charset="0"/>
                <a:cs typeface="Times New Roman" panose="02020603050405020304" pitchFamily="18" charset="0"/>
              </a:rPr>
              <a:t>Enerji arz güvenliğinin artırılması amacıyla 5436 sayılı YEK Kanunu ile yenilenebilir enerji üretiminin desteklenmesi için mekanizmalar geliştirilmiştir.</a:t>
            </a:r>
          </a:p>
        </p:txBody>
      </p:sp>
    </p:spTree>
    <p:extLst>
      <p:ext uri="{BB962C8B-B14F-4D97-AF65-F5344CB8AC3E}">
        <p14:creationId xmlns:p14="http://schemas.microsoft.com/office/powerpoint/2010/main" val="705221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04355" y="206491"/>
            <a:ext cx="9511145" cy="608850"/>
          </a:xfrm>
        </p:spPr>
        <p:txBody>
          <a:bodyPr>
            <a:normAutofit/>
          </a:bodyPr>
          <a:lstStyle/>
          <a:p>
            <a:r>
              <a:rPr lang="tr-TR" sz="2500" b="1" dirty="0"/>
              <a:t>SABİT FİYAT ALIM GARANTİSİ  VE YERLİ AKSAM DESTEĞİ</a:t>
            </a:r>
          </a:p>
        </p:txBody>
      </p:sp>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730" y="1142411"/>
            <a:ext cx="6579881" cy="3516310"/>
          </a:xfrm>
          <a:prstGeom prst="rect">
            <a:avLst/>
          </a:prstGeom>
          <a:noFill/>
          <a:ln w="28575">
            <a:solidFill>
              <a:schemeClr val="accent1"/>
            </a:solidFill>
            <a:miter lim="800000"/>
            <a:headEnd/>
            <a:tailEnd/>
          </a:ln>
          <a:extLst>
            <a:ext uri="{909E8E84-426E-40DD-AFC4-6F175D3DCCD1}">
              <a14:hiddenFill xmlns:a14="http://schemas.microsoft.com/office/drawing/2010/main">
                <a:solidFill>
                  <a:schemeClr val="accent1"/>
                </a:solidFill>
              </a14:hiddenFill>
            </a:ext>
          </a:extLst>
        </p:spPr>
      </p:pic>
      <p:sp>
        <p:nvSpPr>
          <p:cNvPr id="6" name="Metin kutusu 5"/>
          <p:cNvSpPr txBox="1"/>
          <p:nvPr/>
        </p:nvSpPr>
        <p:spPr>
          <a:xfrm>
            <a:off x="7758560" y="1975048"/>
            <a:ext cx="4298758" cy="1323439"/>
          </a:xfrm>
          <a:prstGeom prst="rect">
            <a:avLst/>
          </a:prstGeom>
          <a:noFill/>
          <a:ln>
            <a:solidFill>
              <a:schemeClr val="tx1"/>
            </a:solidFill>
          </a:ln>
        </p:spPr>
        <p:txBody>
          <a:bodyPr wrap="square" rtlCol="0">
            <a:spAutoFit/>
          </a:bodyPr>
          <a:lstStyle/>
          <a:p>
            <a:pPr algn="ctr"/>
            <a:r>
              <a:rPr lang="tr-TR" sz="2000" dirty="0">
                <a:latin typeface="Times New Roman" panose="02020603050405020304" pitchFamily="18" charset="0"/>
                <a:cs typeface="Times New Roman" panose="02020603050405020304" pitchFamily="18" charset="0"/>
              </a:rPr>
              <a:t>2020 yılı sonuna kadar işletmeye giren </a:t>
            </a:r>
            <a:r>
              <a:rPr lang="tr-TR" sz="2000" b="1" dirty="0">
                <a:latin typeface="Times New Roman" panose="02020603050405020304" pitchFamily="18" charset="0"/>
                <a:cs typeface="Times New Roman" panose="02020603050405020304" pitchFamily="18" charset="0"/>
              </a:rPr>
              <a:t>lisanslı elektrik üretim tesisleri</a:t>
            </a:r>
            <a:r>
              <a:rPr lang="tr-TR" sz="2000" dirty="0">
                <a:latin typeface="Times New Roman" panose="02020603050405020304" pitchFamily="18" charset="0"/>
                <a:cs typeface="Times New Roman" panose="02020603050405020304" pitchFamily="18" charset="0"/>
              </a:rPr>
              <a:t> için işletmeye girdiği yıldan itibaren </a:t>
            </a:r>
            <a:r>
              <a:rPr lang="tr-TR" sz="2000" b="1" dirty="0">
                <a:latin typeface="Times New Roman" panose="02020603050405020304" pitchFamily="18" charset="0"/>
                <a:cs typeface="Times New Roman" panose="02020603050405020304" pitchFamily="18" charset="0"/>
              </a:rPr>
              <a:t>10 yıl boyunca </a:t>
            </a:r>
            <a:r>
              <a:rPr lang="tr-TR" sz="2000" dirty="0">
                <a:latin typeface="Times New Roman" panose="02020603050405020304" pitchFamily="18" charset="0"/>
                <a:cs typeface="Times New Roman" panose="02020603050405020304" pitchFamily="18" charset="0"/>
              </a:rPr>
              <a:t>uygulanır.</a:t>
            </a:r>
          </a:p>
        </p:txBody>
      </p:sp>
      <p:sp>
        <p:nvSpPr>
          <p:cNvPr id="9" name="Metin kutusu 8"/>
          <p:cNvSpPr txBox="1"/>
          <p:nvPr/>
        </p:nvSpPr>
        <p:spPr>
          <a:xfrm>
            <a:off x="395730" y="4805645"/>
            <a:ext cx="6760016" cy="1631216"/>
          </a:xfrm>
          <a:prstGeom prst="rect">
            <a:avLst/>
          </a:prstGeom>
          <a:noFill/>
          <a:ln>
            <a:noFill/>
          </a:ln>
        </p:spPr>
        <p:txBody>
          <a:bodyPr wrap="square" rtlCol="0">
            <a:spAutoFit/>
          </a:bodyPr>
          <a:lstStyle/>
          <a:p>
            <a:pPr algn="just"/>
            <a:r>
              <a:rPr lang="tr-TR" sz="2000" dirty="0">
                <a:latin typeface="Times New Roman" panose="02020603050405020304" pitchFamily="18" charset="0"/>
                <a:cs typeface="Times New Roman" panose="02020603050405020304" pitchFamily="18" charset="0"/>
              </a:rPr>
              <a:t>2020 yılı sonuna kadar işletmeye giren </a:t>
            </a:r>
            <a:r>
              <a:rPr lang="tr-TR" sz="2000" b="1" dirty="0">
                <a:latin typeface="Times New Roman" panose="02020603050405020304" pitchFamily="18" charset="0"/>
                <a:cs typeface="Times New Roman" panose="02020603050405020304" pitchFamily="18" charset="0"/>
              </a:rPr>
              <a:t>lisanslı elektrik üretim tesislerinde </a:t>
            </a:r>
            <a:r>
              <a:rPr lang="tr-TR" sz="2000" dirty="0">
                <a:latin typeface="Times New Roman" panose="02020603050405020304" pitchFamily="18" charset="0"/>
                <a:cs typeface="Times New Roman" panose="02020603050405020304" pitchFamily="18" charset="0"/>
              </a:rPr>
              <a:t>kullanılan mekanik ve/veya elektromekanik aksamın </a:t>
            </a:r>
            <a:r>
              <a:rPr lang="tr-TR" sz="2000" b="1" dirty="0">
                <a:latin typeface="Times New Roman" panose="02020603050405020304" pitchFamily="18" charset="0"/>
                <a:cs typeface="Times New Roman" panose="02020603050405020304" pitchFamily="18" charset="0"/>
              </a:rPr>
              <a:t>yurt içinde imal edilmiş </a:t>
            </a:r>
            <a:r>
              <a:rPr lang="tr-TR" sz="2000" dirty="0">
                <a:latin typeface="Times New Roman" panose="02020603050405020304" pitchFamily="18" charset="0"/>
                <a:cs typeface="Times New Roman" panose="02020603050405020304" pitchFamily="18" charset="0"/>
              </a:rPr>
              <a:t>ve </a:t>
            </a:r>
            <a:r>
              <a:rPr lang="tr-TR" sz="2000" b="1" dirty="0">
                <a:latin typeface="Times New Roman" panose="02020603050405020304" pitchFamily="18" charset="0"/>
                <a:cs typeface="Times New Roman" panose="02020603050405020304" pitchFamily="18" charset="0"/>
              </a:rPr>
              <a:t>yerli malı belgesine</a:t>
            </a:r>
            <a:r>
              <a:rPr lang="tr-TR" sz="2000" b="1" i="1" dirty="0">
                <a:latin typeface="Times New Roman" panose="02020603050405020304" pitchFamily="18" charset="0"/>
                <a:cs typeface="Times New Roman" panose="02020603050405020304" pitchFamily="18" charset="0"/>
              </a:rPr>
              <a:t> </a:t>
            </a:r>
            <a:r>
              <a:rPr lang="tr-TR" sz="2000" dirty="0">
                <a:latin typeface="Times New Roman" panose="02020603050405020304" pitchFamily="18" charset="0"/>
                <a:cs typeface="Times New Roman" panose="02020603050405020304" pitchFamily="18" charset="0"/>
              </a:rPr>
              <a:t>sahip</a:t>
            </a:r>
            <a:r>
              <a:rPr lang="tr-TR" sz="2000" b="1" i="1" dirty="0">
                <a:latin typeface="Times New Roman" panose="02020603050405020304" pitchFamily="18" charset="0"/>
                <a:cs typeface="Times New Roman" panose="02020603050405020304" pitchFamily="18" charset="0"/>
              </a:rPr>
              <a:t> </a:t>
            </a:r>
            <a:r>
              <a:rPr lang="tr-TR" sz="2000" dirty="0">
                <a:latin typeface="Times New Roman" panose="02020603050405020304" pitchFamily="18" charset="0"/>
                <a:cs typeface="Times New Roman" panose="02020603050405020304" pitchFamily="18" charset="0"/>
              </a:rPr>
              <a:t>olması durumunda</a:t>
            </a:r>
            <a:r>
              <a:rPr lang="tr-TR" sz="2000" b="1" i="1" dirty="0">
                <a:latin typeface="Times New Roman" panose="02020603050405020304" pitchFamily="18" charset="0"/>
                <a:cs typeface="Times New Roman" panose="02020603050405020304" pitchFamily="18" charset="0"/>
              </a:rPr>
              <a:t> </a:t>
            </a:r>
            <a:r>
              <a:rPr lang="tr-TR" sz="2000" dirty="0">
                <a:latin typeface="Times New Roman" panose="02020603050405020304" pitchFamily="18" charset="0"/>
                <a:cs typeface="Times New Roman" panose="02020603050405020304" pitchFamily="18" charset="0"/>
              </a:rPr>
              <a:t>işletmeye girilen yıldan itibaren </a:t>
            </a:r>
            <a:r>
              <a:rPr lang="tr-TR" sz="2000" b="1" dirty="0">
                <a:latin typeface="Times New Roman" panose="02020603050405020304" pitchFamily="18" charset="0"/>
                <a:cs typeface="Times New Roman" panose="02020603050405020304" pitchFamily="18" charset="0"/>
              </a:rPr>
              <a:t>5 yıl </a:t>
            </a:r>
            <a:r>
              <a:rPr lang="tr-TR" sz="2000" dirty="0">
                <a:latin typeface="Times New Roman" panose="02020603050405020304" pitchFamily="18" charset="0"/>
                <a:cs typeface="Times New Roman" panose="02020603050405020304" pitchFamily="18" charset="0"/>
              </a:rPr>
              <a:t>boyunca</a:t>
            </a:r>
            <a:r>
              <a:rPr lang="tr-TR" sz="2000" b="1" dirty="0">
                <a:latin typeface="Times New Roman" panose="02020603050405020304" pitchFamily="18" charset="0"/>
                <a:cs typeface="Times New Roman" panose="02020603050405020304" pitchFamily="18" charset="0"/>
              </a:rPr>
              <a:t> </a:t>
            </a:r>
            <a:r>
              <a:rPr lang="tr-TR" sz="2000" dirty="0">
                <a:latin typeface="Times New Roman" panose="02020603050405020304" pitchFamily="18" charset="0"/>
                <a:cs typeface="Times New Roman" panose="02020603050405020304" pitchFamily="18" charset="0"/>
              </a:rPr>
              <a:t>uygulanır. </a:t>
            </a:r>
          </a:p>
        </p:txBody>
      </p:sp>
      <p:cxnSp>
        <p:nvCxnSpPr>
          <p:cNvPr id="10" name="Düz Ok Bağlayıcısı 9"/>
          <p:cNvCxnSpPr/>
          <p:nvPr/>
        </p:nvCxnSpPr>
        <p:spPr>
          <a:xfrm>
            <a:off x="1311007" y="4241494"/>
            <a:ext cx="88135" cy="742234"/>
          </a:xfrm>
          <a:prstGeom prst="straightConnector1">
            <a:avLst/>
          </a:prstGeom>
          <a:ln w="57150">
            <a:tailEnd type="arrow"/>
          </a:ln>
        </p:spPr>
        <p:style>
          <a:lnRef idx="3">
            <a:schemeClr val="accent6"/>
          </a:lnRef>
          <a:fillRef idx="0">
            <a:schemeClr val="accent6"/>
          </a:fillRef>
          <a:effectRef idx="2">
            <a:schemeClr val="accent6"/>
          </a:effectRef>
          <a:fontRef idx="minor">
            <a:schemeClr val="tx1"/>
          </a:fontRef>
        </p:style>
      </p:cxnSp>
      <p:pic>
        <p:nvPicPr>
          <p:cNvPr id="11"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3190"/>
          <a:stretch/>
        </p:blipFill>
        <p:spPr bwMode="auto">
          <a:xfrm>
            <a:off x="7787461" y="3734843"/>
            <a:ext cx="3952768" cy="249776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2" name="Düz Ok Bağlayıcısı 11"/>
          <p:cNvCxnSpPr/>
          <p:nvPr/>
        </p:nvCxnSpPr>
        <p:spPr>
          <a:xfrm>
            <a:off x="7073701" y="2636768"/>
            <a:ext cx="568562" cy="0"/>
          </a:xfrm>
          <a:prstGeom prst="straightConnector1">
            <a:avLst/>
          </a:prstGeom>
          <a:ln w="57150">
            <a:tailEnd type="arrow"/>
          </a:ln>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27180129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2295" y="190557"/>
            <a:ext cx="11679381" cy="998163"/>
          </a:xfrm>
        </p:spPr>
        <p:txBody>
          <a:bodyPr>
            <a:normAutofit/>
          </a:bodyPr>
          <a:lstStyle/>
          <a:p>
            <a:r>
              <a:rPr lang="tr-TR" b="1" dirty="0"/>
              <a:t>ON BİRİNCİ KALKINMA PLANI’NDA YENİLENEBİLİR ENERJİ  (2019-2023) </a:t>
            </a:r>
            <a:endParaRPr lang="tr-TR" dirty="0"/>
          </a:p>
        </p:txBody>
      </p:sp>
      <p:sp>
        <p:nvSpPr>
          <p:cNvPr id="3" name="İçerik Yer Tutucusu 2"/>
          <p:cNvSpPr>
            <a:spLocks noGrp="1"/>
          </p:cNvSpPr>
          <p:nvPr>
            <p:ph idx="1"/>
          </p:nvPr>
        </p:nvSpPr>
        <p:spPr>
          <a:xfrm>
            <a:off x="112295" y="1317057"/>
            <a:ext cx="11983452" cy="4971448"/>
          </a:xfrm>
          <a:ln>
            <a:solidFill>
              <a:schemeClr val="tx1"/>
            </a:solidFill>
          </a:ln>
        </p:spPr>
        <p:txBody>
          <a:bodyPr>
            <a:noAutofit/>
          </a:bodyPr>
          <a:lstStyle/>
          <a:p>
            <a:r>
              <a:rPr lang="tr-TR" sz="1800" dirty="0"/>
              <a:t>Yenilenebilir enerji üretiminin desteklenmesine yönelik çalışmalara devam edilecektir. </a:t>
            </a:r>
          </a:p>
          <a:p>
            <a:endParaRPr lang="tr-TR" sz="1800" dirty="0"/>
          </a:p>
          <a:p>
            <a:r>
              <a:rPr lang="tr-TR" sz="1800" dirty="0"/>
              <a:t>Yenilenebilir Enerji Kaynak Alanları (YEKA) uygulamaları benzeri modeller sayesinde yenilenebilir kaynakların elektrik enerjisi üretiminde daha yoğun bir şekilde kullanılması sağlanacaktır. </a:t>
            </a:r>
          </a:p>
          <a:p>
            <a:pPr marL="0" indent="0">
              <a:buNone/>
            </a:pPr>
            <a:endParaRPr lang="tr-TR" sz="1800" dirty="0"/>
          </a:p>
          <a:p>
            <a:r>
              <a:rPr lang="tr-TR" sz="1800" dirty="0"/>
              <a:t>Enerjide artan talebin karşılanmasında rekabete dayalı yatırım ortamı geliştirilecek ve mali açıdan güçlü, istikrarlı, şeffaf, öngörülebilir, tüketicinin korunduğu ve sürdürülebilirliği de dikkate alan bir enerji piyasasının sürekliliği gözetilecektir. </a:t>
            </a:r>
          </a:p>
          <a:p>
            <a:endParaRPr lang="tr-TR" sz="1800" dirty="0"/>
          </a:p>
          <a:p>
            <a:r>
              <a:rPr lang="tr-TR" sz="1800" dirty="0"/>
              <a:t>Yenilenebilir enerji kaynaklarından elektrik üretimi artırılacak, yenilenebilir enerji üretiminin şebekeye güvenli bir şekilde entegrasyonunun sağlanması amacıyla gerekli planlama ve yatırımlar gerçekleştirilecektir. </a:t>
            </a:r>
          </a:p>
          <a:p>
            <a:endParaRPr lang="tr-TR" sz="1800" dirty="0"/>
          </a:p>
          <a:p>
            <a:r>
              <a:rPr lang="tr-TR" sz="1800" dirty="0"/>
              <a:t>Kendi elektrik ihtiyacını karşılamak amaçlı lisanssız üretim uygulamalarının yaygınlaştırılması sağlanacaktır. </a:t>
            </a:r>
          </a:p>
          <a:p>
            <a:endParaRPr lang="tr-TR" sz="600" dirty="0"/>
          </a:p>
          <a:p>
            <a:r>
              <a:rPr lang="tr-TR" sz="1800" dirty="0"/>
              <a:t>Artan yenilenebilir enerjinin şebeke üzerinde oluşturduğu kısıtların bertaraf edilmesi amacıyla enerji depolama sistemleri tesis edilecektir. </a:t>
            </a:r>
          </a:p>
        </p:txBody>
      </p:sp>
    </p:spTree>
    <p:extLst>
      <p:ext uri="{BB962C8B-B14F-4D97-AF65-F5344CB8AC3E}">
        <p14:creationId xmlns:p14="http://schemas.microsoft.com/office/powerpoint/2010/main" val="1640448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YERLİ KATKI İLAVESİ VERİLEN AKSAM VE FİYATLARI</a:t>
            </a: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58805" y="1180638"/>
            <a:ext cx="7280413" cy="510379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194277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DİĞER TEŞVİKLER</a:t>
            </a:r>
          </a:p>
        </p:txBody>
      </p:sp>
      <p:sp>
        <p:nvSpPr>
          <p:cNvPr id="3" name="İçerik Yer Tutucusu 2"/>
          <p:cNvSpPr>
            <a:spLocks noGrp="1"/>
          </p:cNvSpPr>
          <p:nvPr>
            <p:ph idx="1"/>
          </p:nvPr>
        </p:nvSpPr>
        <p:spPr>
          <a:xfrm>
            <a:off x="257694" y="1448028"/>
            <a:ext cx="11679381" cy="3396928"/>
          </a:xfrm>
        </p:spPr>
        <p:txBody>
          <a:bodyPr>
            <a:normAutofit fontScale="92500"/>
          </a:bodyPr>
          <a:lstStyle/>
          <a:p>
            <a:r>
              <a:rPr lang="tr-TR" dirty="0"/>
              <a:t>Orman veya Hazine’nin özel mülkiyetinde ya da devletin hüküm ve tasarrufu altında bulunan her türlü taşınmazın tesis, ulaşım yolları ve şebekeye bağlantı noktasına kadarki enerji nakil hattı için kullanılacak arazilere ilişkin olarak ilgili Bakanlıklarca bedeli karşılığında izin verilmesi, kiralama yapılması, irtifak hakkı tesis edilmesi veya kullanma izni verilmesi mümkün kılınmıştır.</a:t>
            </a:r>
          </a:p>
          <a:p>
            <a:endParaRPr lang="tr-TR" dirty="0"/>
          </a:p>
          <a:p>
            <a:r>
              <a:rPr lang="tr-TR" dirty="0"/>
              <a:t>Mevcut durumda işletmede olanlar dahil, 31/12/2020 tarihine kadar işletmeye girecek YEK Belgeli (Lisanslı) üretim tesislerinden, ulaşım yollarından ve lisanslarında belirtilen sisteme bağlantı noktasına kadarki TEİAŞ ve dağıtım şirketlerine devredilecek olanlar da dahil enerji nakil hatlarından yatırım ve işletme dönemlerinin ilk on yılında izin, kira, irtifak hakkı ve kullanma izni bedellerine %85 indirim uygulanması öngörülmüştür. Bu tesislerden ayrıca orman arazilerinde ORKOY ve ağaçlandırma özel ödenek gelirleri alınmamaktadır.</a:t>
            </a:r>
          </a:p>
          <a:p>
            <a:r>
              <a:rPr lang="tr-TR" dirty="0"/>
              <a:t>İletim sistemine bağlı lisanslı tesisler için Sistem Kullanım bedellerinde ilk 5 yıl için %50 indirim uygulanmaktadır.</a:t>
            </a:r>
          </a:p>
        </p:txBody>
      </p:sp>
    </p:spTree>
    <p:extLst>
      <p:ext uri="{BB962C8B-B14F-4D97-AF65-F5344CB8AC3E}">
        <p14:creationId xmlns:p14="http://schemas.microsoft.com/office/powerpoint/2010/main" val="32921778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YENİLENEBİLİR ENERJİ YATIRIM YÖNTEMLERİ</a:t>
            </a:r>
          </a:p>
        </p:txBody>
      </p:sp>
      <p:graphicFrame>
        <p:nvGraphicFramePr>
          <p:cNvPr id="8" name="Diagram 3"/>
          <p:cNvGraphicFramePr/>
          <p:nvPr>
            <p:extLst>
              <p:ext uri="{D42A27DB-BD31-4B8C-83A1-F6EECF244321}">
                <p14:modId xmlns:p14="http://schemas.microsoft.com/office/powerpoint/2010/main" val="3914487732"/>
              </p:ext>
            </p:extLst>
          </p:nvPr>
        </p:nvGraphicFramePr>
        <p:xfrm>
          <a:off x="4043772" y="1340771"/>
          <a:ext cx="4050450" cy="4616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 name="Diyagram 2">
            <a:extLst>
              <a:ext uri="{FF2B5EF4-FFF2-40B4-BE49-F238E27FC236}">
                <a16:creationId xmlns:a16="http://schemas.microsoft.com/office/drawing/2014/main" xmlns="" id="{0858BAEE-EFAB-4B23-8B1A-47C83693C5E6}"/>
              </a:ext>
            </a:extLst>
          </p:cNvPr>
          <p:cNvGraphicFramePr/>
          <p:nvPr>
            <p:extLst>
              <p:ext uri="{D42A27DB-BD31-4B8C-83A1-F6EECF244321}">
                <p14:modId xmlns:p14="http://schemas.microsoft.com/office/powerpoint/2010/main" val="693795614"/>
              </p:ext>
            </p:extLst>
          </p:nvPr>
        </p:nvGraphicFramePr>
        <p:xfrm>
          <a:off x="2872259" y="1331903"/>
          <a:ext cx="8128000" cy="541866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6296638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LİSANSLI ELEKTRİK ÜRETİMİ FAALİYETİ – YOL HARİTASI</a:t>
            </a:r>
          </a:p>
        </p:txBody>
      </p:sp>
      <p:graphicFrame>
        <p:nvGraphicFramePr>
          <p:cNvPr id="3" name="Diyagram 2">
            <a:extLst>
              <a:ext uri="{FF2B5EF4-FFF2-40B4-BE49-F238E27FC236}">
                <a16:creationId xmlns:a16="http://schemas.microsoft.com/office/drawing/2014/main" xmlns="" id="{B49FF3D0-CB89-4699-9C73-3B042CB8CD56}"/>
              </a:ext>
            </a:extLst>
          </p:cNvPr>
          <p:cNvGraphicFramePr/>
          <p:nvPr>
            <p:extLst>
              <p:ext uri="{D42A27DB-BD31-4B8C-83A1-F6EECF244321}">
                <p14:modId xmlns:p14="http://schemas.microsoft.com/office/powerpoint/2010/main" val="3813524897"/>
              </p:ext>
            </p:extLst>
          </p:nvPr>
        </p:nvGraphicFramePr>
        <p:xfrm>
          <a:off x="2032000" y="1105593"/>
          <a:ext cx="8320314" cy="50327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526501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1"/>
          <p:cNvSpPr>
            <a:spLocks noGrp="1"/>
          </p:cNvSpPr>
          <p:nvPr>
            <p:ph type="title"/>
          </p:nvPr>
        </p:nvSpPr>
        <p:spPr>
          <a:xfrm>
            <a:off x="152499" y="99339"/>
            <a:ext cx="11679381" cy="717958"/>
          </a:xfrm>
        </p:spPr>
        <p:txBody>
          <a:bodyPr>
            <a:normAutofit/>
          </a:bodyPr>
          <a:lstStyle/>
          <a:p>
            <a:r>
              <a:rPr lang="tr-TR" b="1" dirty="0"/>
              <a:t>LİSANSSIZ ÜRETİM FAALİYETİ</a:t>
            </a:r>
            <a:endParaRPr lang="tr-TR" dirty="0"/>
          </a:p>
        </p:txBody>
      </p:sp>
      <p:sp>
        <p:nvSpPr>
          <p:cNvPr id="2" name="Dikdörtgen 1"/>
          <p:cNvSpPr/>
          <p:nvPr/>
        </p:nvSpPr>
        <p:spPr>
          <a:xfrm>
            <a:off x="257694" y="1136677"/>
            <a:ext cx="11679381" cy="4878259"/>
          </a:xfrm>
          <a:prstGeom prst="rect">
            <a:avLst/>
          </a:prstGeom>
        </p:spPr>
        <p:txBody>
          <a:bodyPr wrap="square">
            <a:spAutoFit/>
          </a:bodyPr>
          <a:lstStyle/>
          <a:p>
            <a:r>
              <a:rPr lang="tr-TR" sz="2300" b="1" dirty="0">
                <a:latin typeface="Times New Roman" panose="02020603050405020304" pitchFamily="18" charset="0"/>
                <a:cs typeface="Times New Roman" panose="02020603050405020304" pitchFamily="18" charset="0"/>
              </a:rPr>
              <a:t>Elektrik Piyasasında Lisanssız Elektrik Üretim Yönetmeliği </a:t>
            </a:r>
            <a:r>
              <a:rPr lang="tr-TR" sz="2300" dirty="0">
                <a:latin typeface="Times New Roman" panose="02020603050405020304" pitchFamily="18" charset="0"/>
                <a:cs typeface="Times New Roman" panose="02020603050405020304" pitchFamily="18" charset="0"/>
              </a:rPr>
              <a:t>(12 mayıs 2019 tarihli ve 30772 sayılı RG) ile düzenlenen </a:t>
            </a:r>
            <a:r>
              <a:rPr lang="tr-TR" sz="2400" dirty="0">
                <a:latin typeface="Times New Roman" panose="02020603050405020304" pitchFamily="18" charset="0"/>
                <a:cs typeface="Times New Roman" panose="02020603050405020304" pitchFamily="18" charset="0"/>
              </a:rPr>
              <a:t>faaliyet türünde elektrik enerjisi üretebilecek, gerçek veya tüzel kişilerin </a:t>
            </a:r>
            <a:r>
              <a:rPr lang="tr-TR" sz="2400" b="1" u="sng" dirty="0">
                <a:latin typeface="Times New Roman" panose="02020603050405020304" pitchFamily="18" charset="0"/>
                <a:cs typeface="Times New Roman" panose="02020603050405020304" pitchFamily="18" charset="0"/>
              </a:rPr>
              <a:t>lisans almadan ve şirket kurmadan </a:t>
            </a:r>
            <a:r>
              <a:rPr lang="tr-TR" sz="2400" dirty="0">
                <a:latin typeface="Times New Roman" panose="02020603050405020304" pitchFamily="18" charset="0"/>
                <a:cs typeface="Times New Roman" panose="02020603050405020304" pitchFamily="18" charset="0"/>
              </a:rPr>
              <a:t>üretim faaliyeti yapmaları sağlanmıştır.</a:t>
            </a:r>
          </a:p>
          <a:p>
            <a:endParaRPr lang="tr-TR" sz="2400" dirty="0">
              <a:latin typeface="Times New Roman" panose="02020603050405020304" pitchFamily="18" charset="0"/>
              <a:cs typeface="Times New Roman" panose="02020603050405020304" pitchFamily="18" charset="0"/>
            </a:endParaRPr>
          </a:p>
          <a:p>
            <a:r>
              <a:rPr lang="tr-TR" sz="2400" b="1" u="sng" dirty="0">
                <a:latin typeface="Times New Roman" panose="02020603050405020304" pitchFamily="18" charset="0"/>
                <a:cs typeface="Times New Roman" panose="02020603050405020304" pitchFamily="18" charset="0"/>
              </a:rPr>
              <a:t>Bu model ile:</a:t>
            </a:r>
          </a:p>
          <a:p>
            <a:pPr marL="342900" indent="-342900">
              <a:buFont typeface="Arial" panose="020B0604020202020204" pitchFamily="34" charset="0"/>
              <a:buChar char="•"/>
            </a:pPr>
            <a:r>
              <a:rPr lang="tr-TR" sz="2400" dirty="0">
                <a:latin typeface="Times New Roman" panose="02020603050405020304" pitchFamily="18" charset="0"/>
                <a:cs typeface="Times New Roman" panose="02020603050405020304" pitchFamily="18" charset="0"/>
              </a:rPr>
              <a:t>Elektrik piyasasında, tüketicilerin elektrik ihtiyaçlarını tüketim noktasına en yakın kendi üretim tesisinden karşılaması (öz tüketim modeli)</a:t>
            </a:r>
          </a:p>
          <a:p>
            <a:pPr marL="342900" indent="-342900">
              <a:buFont typeface="Arial" panose="020B0604020202020204" pitchFamily="34" charset="0"/>
              <a:buChar char="•"/>
            </a:pPr>
            <a:r>
              <a:rPr lang="tr-TR" sz="2400" dirty="0">
                <a:latin typeface="Times New Roman" panose="02020603050405020304" pitchFamily="18" charset="0"/>
                <a:cs typeface="Times New Roman" panose="02020603050405020304" pitchFamily="18" charset="0"/>
              </a:rPr>
              <a:t>Arz güvenliğinin sağlanmasında küçük ölçekli üretim tesislerinin ülke ekonomisine kazandırılması </a:t>
            </a:r>
          </a:p>
          <a:p>
            <a:pPr marL="342900" indent="-342900">
              <a:buFont typeface="Arial" panose="020B0604020202020204" pitchFamily="34" charset="0"/>
              <a:buChar char="•"/>
            </a:pPr>
            <a:r>
              <a:rPr lang="tr-TR" sz="2400" dirty="0">
                <a:latin typeface="Times New Roman" panose="02020603050405020304" pitchFamily="18" charset="0"/>
                <a:cs typeface="Times New Roman" panose="02020603050405020304" pitchFamily="18" charset="0"/>
              </a:rPr>
              <a:t>Dağıtık üretim yöntemi ile elektrik şebekesinde iletim/dağıtım maliyetleri ile kayıp miktarlarının düşürülmesi</a:t>
            </a:r>
          </a:p>
          <a:p>
            <a:endParaRPr lang="tr-TR" sz="2400" dirty="0">
              <a:latin typeface="Times New Roman" panose="02020603050405020304" pitchFamily="18" charset="0"/>
              <a:cs typeface="Times New Roman" panose="02020603050405020304" pitchFamily="18" charset="0"/>
            </a:endParaRPr>
          </a:p>
          <a:p>
            <a:r>
              <a:rPr lang="tr-TR" sz="2400" dirty="0">
                <a:latin typeface="Times New Roman" panose="02020603050405020304" pitchFamily="18" charset="0"/>
                <a:cs typeface="Times New Roman" panose="02020603050405020304" pitchFamily="18" charset="0"/>
              </a:rPr>
              <a:t>amaçlanmıştır.</a:t>
            </a:r>
          </a:p>
        </p:txBody>
      </p:sp>
    </p:spTree>
    <p:extLst>
      <p:ext uri="{BB962C8B-B14F-4D97-AF65-F5344CB8AC3E}">
        <p14:creationId xmlns:p14="http://schemas.microsoft.com/office/powerpoint/2010/main" val="34584516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Grp="1" noChangeArrowheads="1"/>
          </p:cNvSpPr>
          <p:nvPr>
            <p:ph idx="1"/>
          </p:nvPr>
        </p:nvSpPr>
        <p:spPr bwMode="auto">
          <a:xfrm>
            <a:off x="153020" y="1037421"/>
            <a:ext cx="11791676" cy="5401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lnSpc>
                <a:spcPct val="100000"/>
              </a:lnSpc>
              <a:spcBef>
                <a:spcPct val="0"/>
              </a:spcBef>
              <a:spcAft>
                <a:spcPct val="0"/>
              </a:spcAft>
            </a:pPr>
            <a:r>
              <a:rPr kumimoji="0" lang="tr-TR" altLang="tr-TR" sz="2300" b="1" i="0" u="sng" strike="noStrike" cap="none" normalizeH="0" baseline="0" dirty="0">
                <a:ln>
                  <a:noFill/>
                </a:ln>
                <a:solidFill>
                  <a:schemeClr val="tx1"/>
                </a:solidFill>
                <a:effectLst/>
              </a:rPr>
              <a:t>Üretim ve tüketimi aynı ölçüm noktasında olmak üzere</a:t>
            </a:r>
            <a:r>
              <a:rPr kumimoji="0" lang="tr-TR" altLang="tr-TR" sz="2300" b="0" i="0" u="none" strike="noStrike" cap="none" normalizeH="0" baseline="0" dirty="0">
                <a:ln>
                  <a:noFill/>
                </a:ln>
                <a:solidFill>
                  <a:schemeClr val="tx1"/>
                </a:solidFill>
                <a:effectLst/>
              </a:rPr>
              <a:t> </a:t>
            </a:r>
            <a:r>
              <a:rPr lang="tr-TR" altLang="tr-TR" sz="2300" dirty="0"/>
              <a:t>mesken, sanayi, ticarethane ve aydınlatma aboneleri tarafından </a:t>
            </a:r>
            <a:r>
              <a:rPr lang="tr-TR" sz="2300" b="1" dirty="0"/>
              <a:t>bağlantı anlaşmasındaki sözleşme gücü geçilmeyecek</a:t>
            </a:r>
            <a:r>
              <a:rPr lang="tr-TR" sz="2300" dirty="0"/>
              <a:t> şekilde </a:t>
            </a:r>
            <a:r>
              <a:rPr lang="tr-TR" sz="2300" b="1" dirty="0"/>
              <a:t>(mesken aboneleri için azami güç 10 kW) </a:t>
            </a:r>
            <a:r>
              <a:rPr lang="tr-TR" sz="2300" dirty="0"/>
              <a:t>ve dağıtım tesisi niteliğinde tesis teçhiz edilmeden yenilenebilir enerji kaynaklarına dayalı lisanssız üretim tesisleri kurulabilir</a:t>
            </a:r>
            <a:r>
              <a:rPr lang="tr-TR" altLang="tr-TR" sz="2300" dirty="0"/>
              <a:t>.</a:t>
            </a:r>
            <a:r>
              <a:rPr lang="tr-TR" sz="2300" dirty="0"/>
              <a:t> </a:t>
            </a:r>
            <a:r>
              <a:rPr lang="tr-TR" sz="2300" b="1" u="sng" dirty="0"/>
              <a:t>Güneş enerjisine dayalı üretim tesisleri ancak çatı ve cephe uygulaması olarak gerçekleştirilebilir. </a:t>
            </a:r>
            <a:endParaRPr lang="tr-TR" altLang="tr-TR" sz="2300" b="1" u="sng" dirty="0"/>
          </a:p>
          <a:p>
            <a:pPr marL="0" indent="0" eaLnBrk="0" fontAlgn="base" hangingPunct="0">
              <a:lnSpc>
                <a:spcPct val="100000"/>
              </a:lnSpc>
              <a:spcBef>
                <a:spcPct val="0"/>
              </a:spcBef>
              <a:spcAft>
                <a:spcPct val="0"/>
              </a:spcAft>
              <a:buNone/>
            </a:pPr>
            <a:endParaRPr lang="tr-TR" sz="2300" dirty="0"/>
          </a:p>
          <a:p>
            <a:pPr eaLnBrk="0" fontAlgn="base" hangingPunct="0">
              <a:lnSpc>
                <a:spcPct val="100000"/>
              </a:lnSpc>
              <a:spcBef>
                <a:spcPct val="0"/>
              </a:spcBef>
              <a:spcAft>
                <a:spcPct val="0"/>
              </a:spcAft>
            </a:pPr>
            <a:r>
              <a:rPr lang="tr-TR" sz="2300" dirty="0"/>
              <a:t>Kamu kurum ve kuruluşları, </a:t>
            </a:r>
            <a:r>
              <a:rPr lang="tr-TR" sz="2300" b="1" u="sng" dirty="0"/>
              <a:t>atık su ve içme suyu arıtma tesisleri ile tarımsal sulama amaçlı tesislerin </a:t>
            </a:r>
            <a:r>
              <a:rPr lang="tr-TR" sz="2300" dirty="0"/>
              <a:t>bağlantı anlaşmasındaki sözleşme gücünü geçmemek kaydıyla, </a:t>
            </a:r>
            <a:r>
              <a:rPr lang="tr-TR" sz="2300" b="1" u="sng" dirty="0"/>
              <a:t>tüketim tesisleri ile aynı ölçüm noktasında olmak üzere </a:t>
            </a:r>
            <a:r>
              <a:rPr lang="tr-TR" altLang="tr-TR" sz="2300" dirty="0"/>
              <a:t>çatı, cephe ve arazilerde </a:t>
            </a:r>
            <a:r>
              <a:rPr lang="tr-TR" altLang="tr-TR" sz="2300" b="1" u="sng" dirty="0"/>
              <a:t>5 </a:t>
            </a:r>
            <a:r>
              <a:rPr lang="tr-TR" altLang="tr-TR" sz="2300" b="1" u="sng" dirty="0" err="1"/>
              <a:t>MW’a</a:t>
            </a:r>
            <a:r>
              <a:rPr lang="tr-TR" altLang="tr-TR" sz="2300" b="1" u="sng" dirty="0"/>
              <a:t> </a:t>
            </a:r>
            <a:r>
              <a:rPr lang="tr-TR" altLang="tr-TR" sz="2300" dirty="0"/>
              <a:t>kadar </a:t>
            </a:r>
            <a:r>
              <a:rPr lang="tr-TR" sz="2300" dirty="0"/>
              <a:t>yenilenebilir enerji kaynaklarına dayalı lisanssız üretim tesisi kurabilir.</a:t>
            </a:r>
          </a:p>
          <a:p>
            <a:pPr eaLnBrk="0" fontAlgn="base" hangingPunct="0">
              <a:lnSpc>
                <a:spcPct val="100000"/>
              </a:lnSpc>
              <a:spcBef>
                <a:spcPct val="0"/>
              </a:spcBef>
              <a:spcAft>
                <a:spcPct val="0"/>
              </a:spcAft>
            </a:pPr>
            <a:endParaRPr lang="tr-TR" altLang="tr-TR" sz="2300" dirty="0"/>
          </a:p>
          <a:p>
            <a:pPr eaLnBrk="0" fontAlgn="base" hangingPunct="0">
              <a:lnSpc>
                <a:spcPct val="100000"/>
              </a:lnSpc>
              <a:spcBef>
                <a:spcPct val="0"/>
              </a:spcBef>
              <a:spcAft>
                <a:spcPct val="0"/>
              </a:spcAft>
            </a:pPr>
            <a:r>
              <a:rPr lang="tr-TR" altLang="tr-TR" sz="2300" dirty="0"/>
              <a:t>K</a:t>
            </a:r>
            <a:r>
              <a:rPr kumimoji="0" lang="tr-TR" altLang="tr-TR" sz="2300" b="0" i="0" u="none" strike="noStrike" cap="none" normalizeH="0" baseline="0" dirty="0">
                <a:ln>
                  <a:noFill/>
                </a:ln>
                <a:solidFill>
                  <a:schemeClr val="tx1"/>
                </a:solidFill>
                <a:effectLst/>
              </a:rPr>
              <a:t>amu kurum ve kuruluşları tarafından; tüketim tesislerinin </a:t>
            </a:r>
            <a:r>
              <a:rPr lang="tr-TR" sz="2300" dirty="0"/>
              <a:t>bağlantı anlaşmasındaki sözleşme güçleri toplamını geçmemek kaydıyla</a:t>
            </a:r>
            <a:r>
              <a:rPr kumimoji="0" lang="tr-TR" altLang="tr-TR" sz="2300" b="0" i="0" u="none" strike="noStrike" cap="none" normalizeH="0" baseline="0" dirty="0">
                <a:ln>
                  <a:noFill/>
                </a:ln>
                <a:solidFill>
                  <a:schemeClr val="tx1"/>
                </a:solidFill>
                <a:effectLst/>
              </a:rPr>
              <a:t> </a:t>
            </a:r>
            <a:r>
              <a:rPr kumimoji="0" lang="tr-TR" altLang="tr-TR" sz="2300" b="1" i="0" u="sng" strike="noStrike" cap="none" normalizeH="0" baseline="0" dirty="0">
                <a:ln>
                  <a:noFill/>
                </a:ln>
                <a:solidFill>
                  <a:schemeClr val="tx1"/>
                </a:solidFill>
                <a:effectLst/>
              </a:rPr>
              <a:t>ür</a:t>
            </a:r>
            <a:r>
              <a:rPr lang="tr-TR" altLang="tr-TR" sz="2300" b="1" u="sng" dirty="0"/>
              <a:t>etim ve tüketimin aynı ölçüm noktasında olma şartı aranmaksızın</a:t>
            </a:r>
            <a:r>
              <a:rPr lang="tr-TR" altLang="tr-TR" sz="2300" b="1" dirty="0"/>
              <a:t> </a:t>
            </a:r>
            <a:r>
              <a:rPr lang="tr-TR" altLang="tr-TR" sz="2300" dirty="0"/>
              <a:t> </a:t>
            </a:r>
            <a:r>
              <a:rPr kumimoji="0" lang="tr-TR" altLang="tr-TR" sz="2300" b="0" i="0" u="none" strike="noStrike" cap="none" normalizeH="0" baseline="0" dirty="0">
                <a:ln>
                  <a:noFill/>
                </a:ln>
                <a:solidFill>
                  <a:schemeClr val="tx1"/>
                </a:solidFill>
                <a:effectLst/>
              </a:rPr>
              <a:t>çatı, cephe ve </a:t>
            </a:r>
            <a:r>
              <a:rPr kumimoji="0" lang="tr-TR" altLang="tr-TR" sz="2300" i="0" u="none" strike="noStrike" cap="none" normalizeH="0" baseline="0" dirty="0">
                <a:ln>
                  <a:noFill/>
                </a:ln>
                <a:solidFill>
                  <a:schemeClr val="tx1"/>
                </a:solidFill>
                <a:effectLst/>
              </a:rPr>
              <a:t>arazilerde</a:t>
            </a:r>
            <a:r>
              <a:rPr lang="tr-TR" altLang="tr-TR" sz="2300" b="1" dirty="0"/>
              <a:t> </a:t>
            </a:r>
            <a:r>
              <a:rPr lang="tr-TR" sz="2300" dirty="0"/>
              <a:t>yenilenebilir enerji kaynaklarına dayalı lisanssız üretim tesisi kurabilir. </a:t>
            </a:r>
          </a:p>
        </p:txBody>
      </p:sp>
      <p:sp>
        <p:nvSpPr>
          <p:cNvPr id="7" name="Unvan 1"/>
          <p:cNvSpPr txBox="1">
            <a:spLocks/>
          </p:cNvSpPr>
          <p:nvPr/>
        </p:nvSpPr>
        <p:spPr>
          <a:xfrm>
            <a:off x="97274" y="83336"/>
            <a:ext cx="11679381" cy="9981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kern="1200">
                <a:solidFill>
                  <a:schemeClr val="tx1"/>
                </a:solidFill>
                <a:latin typeface="Times New Roman" panose="02020603050405020304" pitchFamily="18" charset="0"/>
                <a:ea typeface="+mj-ea"/>
                <a:cs typeface="Times New Roman" panose="02020603050405020304" pitchFamily="18" charset="0"/>
              </a:defRPr>
            </a:lvl1pPr>
          </a:lstStyle>
          <a:p>
            <a:r>
              <a:rPr lang="tr-TR" sz="2400" b="1" dirty="0"/>
              <a:t>10/05/2019 TARİHLİ 1044 SAYILI CUMHURBAŞKANLIĞI KARARNAMESİ</a:t>
            </a:r>
          </a:p>
        </p:txBody>
      </p:sp>
    </p:spTree>
    <p:extLst>
      <p:ext uri="{BB962C8B-B14F-4D97-AF65-F5344CB8AC3E}">
        <p14:creationId xmlns:p14="http://schemas.microsoft.com/office/powerpoint/2010/main" val="42540882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63740" y="1250524"/>
            <a:ext cx="11612915" cy="4875956"/>
          </a:xfrm>
        </p:spPr>
        <p:txBody>
          <a:bodyPr>
            <a:noAutofit/>
          </a:bodyPr>
          <a:lstStyle/>
          <a:p>
            <a:pPr marL="0" indent="0">
              <a:buNone/>
            </a:pPr>
            <a:endParaRPr lang="tr-TR" sz="2300" dirty="0"/>
          </a:p>
          <a:p>
            <a:r>
              <a:rPr lang="tr-TR" sz="2500" dirty="0"/>
              <a:t>Kararname ile GES, RES, BES ve JES için ayrı olan ihtiyaç fazlası lisanssız üretim fiyatları (YEKDEM fiyatları) değiştirilmiştir. </a:t>
            </a:r>
          </a:p>
          <a:p>
            <a:endParaRPr lang="tr-TR" sz="2300" dirty="0"/>
          </a:p>
          <a:p>
            <a:pPr marL="0" indent="0" algn="just">
              <a:buNone/>
            </a:pPr>
            <a:endParaRPr lang="tr-TR" sz="2400" dirty="0"/>
          </a:p>
          <a:p>
            <a:pPr marL="457200" lvl="1" indent="0" algn="just">
              <a:buNone/>
            </a:pPr>
            <a:r>
              <a:rPr lang="tr-TR" sz="2400" u="sng" dirty="0"/>
              <a:t>Kaynak türü fark etmeksizin</a:t>
            </a:r>
            <a:r>
              <a:rPr lang="tr-TR" sz="2400" dirty="0"/>
              <a:t> bütün yenilenebilir enerji kaynaklarına dayalı olarak </a:t>
            </a:r>
            <a:r>
              <a:rPr lang="tr-TR" sz="2400" b="1" dirty="0"/>
              <a:t>lisanssız üretim yapanlar </a:t>
            </a:r>
            <a:r>
              <a:rPr lang="tr-TR" sz="2400" dirty="0"/>
              <a:t>tarafından aylık mahsuplaşma sonucunda her fatura döneminde şebekeye verilen ihtiyaç fazlası elektrik enerjisi görevli tedarik şirketi tarafından </a:t>
            </a:r>
            <a:r>
              <a:rPr lang="tr-TR" sz="2400" b="1" i="1" u="sng" dirty="0"/>
              <a:t>tabii olunan abone grubuna ait tek terimli aktif enerji bedelleri </a:t>
            </a:r>
            <a:r>
              <a:rPr lang="tr-TR" sz="2400" dirty="0"/>
              <a:t>üzerinden </a:t>
            </a:r>
            <a:r>
              <a:rPr lang="tr-TR" sz="2400" b="1" dirty="0"/>
              <a:t>10 yıl süreyle satın alınır</a:t>
            </a:r>
            <a:r>
              <a:rPr lang="tr-TR" sz="2400" dirty="0"/>
              <a:t>. Bu süre ilgili üretim tesisinin şebekeye enerji vermeye başladığı tarihten itibaren hesaplanır.</a:t>
            </a:r>
          </a:p>
          <a:p>
            <a:endParaRPr lang="tr-TR" sz="300" dirty="0"/>
          </a:p>
          <a:p>
            <a:pPr marL="0" indent="0">
              <a:buNone/>
            </a:pPr>
            <a:endParaRPr lang="tr-TR" sz="300" dirty="0"/>
          </a:p>
        </p:txBody>
      </p:sp>
      <p:sp>
        <p:nvSpPr>
          <p:cNvPr id="8" name="Unvan 1"/>
          <p:cNvSpPr>
            <a:spLocks noGrp="1"/>
          </p:cNvSpPr>
          <p:nvPr>
            <p:ph type="title"/>
          </p:nvPr>
        </p:nvSpPr>
        <p:spPr>
          <a:xfrm>
            <a:off x="97274" y="52856"/>
            <a:ext cx="11679381" cy="998163"/>
          </a:xfrm>
        </p:spPr>
        <p:txBody>
          <a:bodyPr>
            <a:normAutofit/>
          </a:bodyPr>
          <a:lstStyle/>
          <a:p>
            <a:r>
              <a:rPr lang="tr-TR" sz="2400" b="1" dirty="0"/>
              <a:t>10/05/2019 TARİHLİ 1044 SAYILI CUMHURBAŞKANLIĞI KARARNAMESİ</a:t>
            </a:r>
          </a:p>
        </p:txBody>
      </p:sp>
    </p:spTree>
    <p:extLst>
      <p:ext uri="{BB962C8B-B14F-4D97-AF65-F5344CB8AC3E}">
        <p14:creationId xmlns:p14="http://schemas.microsoft.com/office/powerpoint/2010/main" val="173924879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Başvuru Formu &amp; Bedeli</a:t>
            </a:r>
          </a:p>
        </p:txBody>
      </p:sp>
      <p:pic>
        <p:nvPicPr>
          <p:cNvPr id="7" name="Resim 6"/>
          <p:cNvPicPr>
            <a:picLocks noChangeAspect="1"/>
          </p:cNvPicPr>
          <p:nvPr/>
        </p:nvPicPr>
        <p:blipFill rotWithShape="1">
          <a:blip r:embed="rId2"/>
          <a:srcRect l="17523" t="18466" r="43505" b="8806"/>
          <a:stretch/>
        </p:blipFill>
        <p:spPr>
          <a:xfrm>
            <a:off x="540448" y="1137398"/>
            <a:ext cx="4953903" cy="5197538"/>
          </a:xfrm>
          <a:prstGeom prst="rect">
            <a:avLst/>
          </a:prstGeom>
          <a:ln w="28575">
            <a:solidFill>
              <a:schemeClr val="tx1"/>
            </a:solidFill>
          </a:ln>
        </p:spPr>
      </p:pic>
      <p:pic>
        <p:nvPicPr>
          <p:cNvPr id="4" name="image1.png"/>
          <p:cNvPicPr/>
          <p:nvPr/>
        </p:nvPicPr>
        <p:blipFill>
          <a:blip r:embed="rId3" cstate="print"/>
          <a:stretch>
            <a:fillRect/>
          </a:stretch>
        </p:blipFill>
        <p:spPr>
          <a:xfrm>
            <a:off x="6313336" y="1302226"/>
            <a:ext cx="5414838" cy="2967624"/>
          </a:xfrm>
          <a:prstGeom prst="rect">
            <a:avLst/>
          </a:prstGeom>
          <a:ln>
            <a:solidFill>
              <a:schemeClr val="tx1"/>
            </a:solidFill>
          </a:ln>
        </p:spPr>
      </p:pic>
      <p:sp>
        <p:nvSpPr>
          <p:cNvPr id="5" name="Dikdörtgen 4"/>
          <p:cNvSpPr/>
          <p:nvPr/>
        </p:nvSpPr>
        <p:spPr>
          <a:xfrm>
            <a:off x="7309694" y="4647078"/>
            <a:ext cx="3891948" cy="1200329"/>
          </a:xfrm>
          <a:prstGeom prst="rect">
            <a:avLst/>
          </a:prstGeom>
        </p:spPr>
        <p:txBody>
          <a:bodyPr wrap="square">
            <a:spAutoFit/>
          </a:bodyPr>
          <a:lstStyle/>
          <a:p>
            <a:pPr algn="ctr"/>
            <a:r>
              <a:rPr lang="tr-TR" b="1" dirty="0"/>
              <a:t>Kurulu gücü 250 kW üstü tesisler için </a:t>
            </a:r>
          </a:p>
          <a:p>
            <a:pPr algn="ctr"/>
            <a:r>
              <a:rPr lang="tr-TR" b="1" dirty="0"/>
              <a:t>(751,55 TL + KDV)</a:t>
            </a:r>
          </a:p>
          <a:p>
            <a:pPr algn="ctr"/>
            <a:r>
              <a:rPr lang="tr-TR" b="1" dirty="0"/>
              <a:t> </a:t>
            </a:r>
          </a:p>
          <a:p>
            <a:pPr algn="ctr"/>
            <a:r>
              <a:rPr lang="tr-TR" b="1" dirty="0"/>
              <a:t>886,83  TL</a:t>
            </a:r>
            <a:endParaRPr lang="tr-TR" dirty="0"/>
          </a:p>
        </p:txBody>
      </p:sp>
    </p:spTree>
    <p:extLst>
      <p:ext uri="{BB962C8B-B14F-4D97-AF65-F5344CB8AC3E}">
        <p14:creationId xmlns:p14="http://schemas.microsoft.com/office/powerpoint/2010/main" val="49632054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Unvan 1"/>
          <p:cNvSpPr>
            <a:spLocks noGrp="1"/>
          </p:cNvSpPr>
          <p:nvPr>
            <p:ph type="title"/>
          </p:nvPr>
        </p:nvSpPr>
        <p:spPr>
          <a:xfrm>
            <a:off x="95888" y="0"/>
            <a:ext cx="11679381" cy="998163"/>
          </a:xfrm>
        </p:spPr>
        <p:txBody>
          <a:bodyPr>
            <a:normAutofit/>
          </a:bodyPr>
          <a:lstStyle/>
          <a:p>
            <a:r>
              <a:rPr lang="tr-TR" sz="2500" b="1" dirty="0"/>
              <a:t>Başvuruda Sunulması Gereken Bilgi ve Belgeler </a:t>
            </a:r>
            <a:r>
              <a:rPr lang="tr-TR" b="1" dirty="0"/>
              <a:t/>
            </a:r>
            <a:br>
              <a:rPr lang="tr-TR" b="1" dirty="0"/>
            </a:br>
            <a:r>
              <a:rPr lang="tr-TR" sz="2200" b="1" i="1" dirty="0"/>
              <a:t>(16/05/2019 tarihli 8587 sayılı EPDK kararı)</a:t>
            </a:r>
          </a:p>
        </p:txBody>
      </p:sp>
      <p:pic>
        <p:nvPicPr>
          <p:cNvPr id="11" name="Resim 10"/>
          <p:cNvPicPr>
            <a:picLocks noChangeAspect="1"/>
          </p:cNvPicPr>
          <p:nvPr/>
        </p:nvPicPr>
        <p:blipFill>
          <a:blip r:embed="rId2"/>
          <a:stretch>
            <a:fillRect/>
          </a:stretch>
        </p:blipFill>
        <p:spPr>
          <a:xfrm>
            <a:off x="829631" y="1116342"/>
            <a:ext cx="10211894" cy="5539339"/>
          </a:xfrm>
          <a:prstGeom prst="rect">
            <a:avLst/>
          </a:prstGeom>
          <a:ln>
            <a:solidFill>
              <a:schemeClr val="tx1"/>
            </a:solidFill>
          </a:ln>
        </p:spPr>
      </p:pic>
    </p:spTree>
    <p:extLst>
      <p:ext uri="{BB962C8B-B14F-4D97-AF65-F5344CB8AC3E}">
        <p14:creationId xmlns:p14="http://schemas.microsoft.com/office/powerpoint/2010/main" val="199072004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46376" y="59722"/>
            <a:ext cx="11679381" cy="998163"/>
          </a:xfrm>
        </p:spPr>
        <p:txBody>
          <a:bodyPr>
            <a:normAutofit/>
          </a:bodyPr>
          <a:lstStyle/>
          <a:p>
            <a:r>
              <a:rPr lang="tr-TR" sz="2500" b="1" dirty="0"/>
              <a:t>Güneş Enerjisine Dayalı </a:t>
            </a:r>
            <a:r>
              <a:rPr lang="tr-TR" sz="2500" dirty="0"/>
              <a:t> </a:t>
            </a:r>
            <a:r>
              <a:rPr lang="tr-TR" sz="2500" b="1" dirty="0"/>
              <a:t>Çatı ve Cephe Başvurularında Sunulması </a:t>
            </a:r>
            <a:br>
              <a:rPr lang="tr-TR" sz="2500" b="1" dirty="0"/>
            </a:br>
            <a:r>
              <a:rPr lang="tr-TR" sz="2500" b="1" dirty="0"/>
              <a:t>Gereken Bilgi ve Belgeler Listesi </a:t>
            </a:r>
            <a:endParaRPr lang="tr-TR" sz="2500" dirty="0"/>
          </a:p>
        </p:txBody>
      </p:sp>
      <p:sp>
        <p:nvSpPr>
          <p:cNvPr id="3" name="İçerik Yer Tutucusu 2"/>
          <p:cNvSpPr>
            <a:spLocks noGrp="1"/>
          </p:cNvSpPr>
          <p:nvPr>
            <p:ph idx="1"/>
          </p:nvPr>
        </p:nvSpPr>
        <p:spPr>
          <a:xfrm>
            <a:off x="257695" y="1119445"/>
            <a:ext cx="11679381" cy="5593043"/>
          </a:xfrm>
        </p:spPr>
        <p:txBody>
          <a:bodyPr>
            <a:noAutofit/>
          </a:bodyPr>
          <a:lstStyle/>
          <a:p>
            <a:pPr marL="457200" indent="-457200">
              <a:buAutoNum type="arabicPeriod"/>
            </a:pPr>
            <a:r>
              <a:rPr lang="tr-TR" sz="2200" dirty="0"/>
              <a:t>Lisanssız Üretim Bağlantı Başvuru Formu (Yönetmelik Ek-1)</a:t>
            </a:r>
          </a:p>
          <a:p>
            <a:pPr marL="457200" indent="-457200">
              <a:buAutoNum type="arabicPeriod"/>
            </a:pPr>
            <a:r>
              <a:rPr lang="tr-TR" sz="2200" dirty="0"/>
              <a:t>Gerçek kişiler için aslıyla birlikte sunulacak Nüfus Cüzdanı fotokopisi, tüzel kişiler için tüzel kişiyi temsil ve ilzama yetkili şahıs/şahısların “Yetki Belgeleri’’ </a:t>
            </a:r>
            <a:r>
              <a:rPr lang="tr-TR" sz="2200" dirty="0" err="1"/>
              <a:t>nin</a:t>
            </a:r>
            <a:r>
              <a:rPr lang="tr-TR" sz="2200" dirty="0"/>
              <a:t> aslı veya noter onaylı suretleri veya aslı ile birlikte sunulacak fotokopisi, </a:t>
            </a:r>
          </a:p>
          <a:p>
            <a:pPr marL="0" indent="0">
              <a:buNone/>
            </a:pPr>
            <a:r>
              <a:rPr lang="tr-TR" sz="2200" dirty="0"/>
              <a:t>3.    Üretim tesisinin kurulacağı alan ile ilgili olarak: </a:t>
            </a:r>
          </a:p>
          <a:p>
            <a:pPr marL="800100" lvl="1" indent="-342900">
              <a:buAutoNum type="alphaLcPeriod"/>
            </a:pPr>
            <a:r>
              <a:rPr lang="tr-TR" sz="2200" dirty="0"/>
              <a:t>Müstakil binalar için üretim tesisi ile ilişkilendirilen tüketim tesisinin bulunduğu yere ait tapu kaydı veya kira sözleşmesi veya kullanım hakkını gösterir belge </a:t>
            </a:r>
          </a:p>
          <a:p>
            <a:pPr marL="457200" lvl="1" indent="0">
              <a:buNone/>
            </a:pPr>
            <a:endParaRPr lang="tr-TR" sz="200" dirty="0"/>
          </a:p>
          <a:p>
            <a:pPr marL="457200" lvl="1" indent="0">
              <a:buNone/>
            </a:pPr>
            <a:r>
              <a:rPr lang="tr-TR" sz="2200" dirty="0"/>
              <a:t>b. Birden fazla kullanıcının bulunduğu binalarda apartman (apartman vb.) veya sitelerin karar </a:t>
            </a:r>
          </a:p>
          <a:p>
            <a:pPr marL="457200" lvl="1" indent="0">
              <a:buNone/>
            </a:pPr>
            <a:r>
              <a:rPr lang="tr-TR" sz="2200" dirty="0"/>
              <a:t>    defterlerinde başvuru sahibi için GES kurulabileceğine dair karar örneğinin noter onaylı sureti </a:t>
            </a:r>
          </a:p>
          <a:p>
            <a:pPr marL="0" indent="0">
              <a:buNone/>
            </a:pPr>
            <a:r>
              <a:rPr lang="it-IT" sz="2200" dirty="0"/>
              <a:t>4. </a:t>
            </a:r>
            <a:r>
              <a:rPr lang="tr-TR" sz="2200" dirty="0"/>
              <a:t>  </a:t>
            </a:r>
            <a:r>
              <a:rPr lang="it-IT" sz="2200" dirty="0"/>
              <a:t>Tüketim tesisi ile ilgili olarak: </a:t>
            </a:r>
          </a:p>
          <a:p>
            <a:pPr marL="800100" lvl="1" indent="-342900">
              <a:buAutoNum type="alphaLcPeriod"/>
            </a:pPr>
            <a:r>
              <a:rPr lang="tr-TR" sz="2200" dirty="0"/>
              <a:t>Mevcut tüketim tesisleri için Tekil kod </a:t>
            </a:r>
          </a:p>
          <a:p>
            <a:pPr marL="800100" lvl="1" indent="-342900">
              <a:buAutoNum type="alphaLcPeriod"/>
            </a:pPr>
            <a:r>
              <a:rPr lang="tr-TR" sz="2200" dirty="0"/>
              <a:t>Kurulması planlanan tüketim tesisine ilişkin 3/5/1985 tarihli ve 3194 sayılı İmar Kanununa   </a:t>
            </a:r>
          </a:p>
          <a:p>
            <a:pPr marL="457200" lvl="1" indent="0">
              <a:buNone/>
            </a:pPr>
            <a:r>
              <a:rPr lang="tr-TR" sz="2200" dirty="0"/>
              <a:t>     göre verilen inşaat ruhsatı ve/veya inşaat ruhsatı yerine geçen belge </a:t>
            </a:r>
          </a:p>
          <a:p>
            <a:pPr marL="0" indent="0">
              <a:buNone/>
            </a:pPr>
            <a:r>
              <a:rPr lang="tr-TR" sz="2200" dirty="0"/>
              <a:t>5.   Faaliyet yasağına ilişkin beyan</a:t>
            </a:r>
          </a:p>
        </p:txBody>
      </p:sp>
    </p:spTree>
    <p:extLst>
      <p:ext uri="{BB962C8B-B14F-4D97-AF65-F5344CB8AC3E}">
        <p14:creationId xmlns:p14="http://schemas.microsoft.com/office/powerpoint/2010/main" val="28221756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225739" y="4383976"/>
            <a:ext cx="11677650" cy="1785104"/>
          </a:xfrm>
          <a:prstGeom prst="rect">
            <a:avLst/>
          </a:prstGeom>
          <a:noFill/>
          <a:ln>
            <a:noFill/>
          </a:ln>
        </p:spPr>
        <p:txBody>
          <a:bodyPr wrap="square" rtlCol="0">
            <a:spAutoFit/>
          </a:bodyPr>
          <a:lstStyle/>
          <a:p>
            <a:r>
              <a:rPr lang="tr-TR" sz="2200" b="1" u="sng" dirty="0">
                <a:latin typeface="Times New Roman" panose="02020603050405020304" pitchFamily="18" charset="0"/>
                <a:cs typeface="Times New Roman" panose="02020603050405020304" pitchFamily="18" charset="0"/>
              </a:rPr>
              <a:t>2023 YILINDA TOPLAM ELEKTRİK ÜRETİMİNİN;</a:t>
            </a:r>
          </a:p>
          <a:p>
            <a:endParaRPr lang="tr-TR" sz="2200" u="sng"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tr-TR" sz="2200" dirty="0">
                <a:latin typeface="Times New Roman" panose="02020603050405020304" pitchFamily="18" charset="0"/>
                <a:cs typeface="Times New Roman" panose="02020603050405020304" pitchFamily="18" charset="0"/>
              </a:rPr>
              <a:t>EN AZ %30’UNUN YENİLENEBİLİR ENERJİ KAYNAKLARINDAN KARŞILANMASI </a:t>
            </a:r>
          </a:p>
          <a:p>
            <a:endParaRPr lang="tr-TR" sz="22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tr-TR" sz="2200" dirty="0">
                <a:latin typeface="Times New Roman" panose="02020603050405020304" pitchFamily="18" charset="0"/>
                <a:cs typeface="Times New Roman" panose="02020603050405020304" pitchFamily="18" charset="0"/>
              </a:rPr>
              <a:t>2/3’ÜNÜN </a:t>
            </a:r>
            <a:r>
              <a:rPr lang="tr-TR" sz="2200" u="sng" dirty="0">
                <a:latin typeface="Times New Roman" panose="02020603050405020304" pitchFamily="18" charset="0"/>
                <a:cs typeface="Times New Roman" panose="02020603050405020304" pitchFamily="18" charset="0"/>
              </a:rPr>
              <a:t>YERLİ VE YENİLENEBİLİR </a:t>
            </a:r>
            <a:r>
              <a:rPr lang="tr-TR" sz="2200" dirty="0">
                <a:latin typeface="Times New Roman" panose="02020603050405020304" pitchFamily="18" charset="0"/>
                <a:cs typeface="Times New Roman" panose="02020603050405020304" pitchFamily="18" charset="0"/>
              </a:rPr>
              <a:t>ENERJİ KAYNAKLARINDAN KARŞILANMASI</a:t>
            </a:r>
          </a:p>
        </p:txBody>
      </p:sp>
      <p:sp>
        <p:nvSpPr>
          <p:cNvPr id="6" name="Metin kutusu 5"/>
          <p:cNvSpPr txBox="1"/>
          <p:nvPr/>
        </p:nvSpPr>
        <p:spPr>
          <a:xfrm rot="5400000">
            <a:off x="4916311" y="-4632548"/>
            <a:ext cx="615553" cy="10284429"/>
          </a:xfrm>
          <a:prstGeom prst="rect">
            <a:avLst/>
          </a:prstGeom>
          <a:noFill/>
          <a:ln>
            <a:noFill/>
          </a:ln>
        </p:spPr>
        <p:txBody>
          <a:bodyPr vert="vert270" wrap="square">
            <a:spAutoFit/>
          </a:bodyPr>
          <a:lstStyle/>
          <a:p>
            <a:pPr>
              <a:defRPr/>
            </a:pPr>
            <a:r>
              <a:rPr lang="tr-TR" sz="2800" b="1" dirty="0">
                <a:latin typeface="Times New Roman" panose="02020603050405020304" pitchFamily="18" charset="0"/>
                <a:cs typeface="Times New Roman" panose="02020603050405020304" pitchFamily="18" charset="0"/>
              </a:rPr>
              <a:t>YENİLENEBİLİR ENERJİ KURULU GÜÇ HEDEFLERİ – 2023</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418" y="1566314"/>
            <a:ext cx="11108237" cy="2155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2841963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Unvan 1"/>
          <p:cNvSpPr txBox="1">
            <a:spLocks/>
          </p:cNvSpPr>
          <p:nvPr/>
        </p:nvSpPr>
        <p:spPr>
          <a:xfrm>
            <a:off x="105635" y="213897"/>
            <a:ext cx="10580562" cy="624647"/>
          </a:xfrm>
          <a:prstGeom prst="rect">
            <a:avLst/>
          </a:prstGeom>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2800" kern="1200">
                <a:solidFill>
                  <a:schemeClr val="tx1"/>
                </a:solidFill>
                <a:latin typeface="Times New Roman" panose="02020603050405020304" pitchFamily="18" charset="0"/>
                <a:ea typeface="+mj-ea"/>
                <a:cs typeface="Times New Roman" panose="02020603050405020304" pitchFamily="18" charset="0"/>
              </a:defRPr>
            </a:lvl1pPr>
          </a:lstStyle>
          <a:p>
            <a:r>
              <a:rPr lang="tr-TR" sz="2500" b="1" dirty="0"/>
              <a:t>Değerlendirmesi uygun bulunan lisanssız üretim başvuruları için </a:t>
            </a:r>
          </a:p>
          <a:p>
            <a:r>
              <a:rPr lang="tr-TR" sz="2500" b="1" dirty="0"/>
              <a:t>yol haritası</a:t>
            </a:r>
            <a:endParaRPr lang="tr-TR" sz="25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635" y="1733377"/>
            <a:ext cx="11971748" cy="360989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3333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77941" y="0"/>
            <a:ext cx="11679381" cy="998163"/>
          </a:xfrm>
        </p:spPr>
        <p:txBody>
          <a:bodyPr>
            <a:normAutofit/>
          </a:bodyPr>
          <a:lstStyle/>
          <a:p>
            <a:r>
              <a:rPr lang="tr-TR" sz="2600" b="1" dirty="0"/>
              <a:t>PROJE DOSYASINDA BULUNMASI GEREKEN EVRAK LİSTESİ - 1</a:t>
            </a:r>
            <a:endParaRPr lang="tr-TR" sz="2600" dirty="0"/>
          </a:p>
        </p:txBody>
      </p:sp>
      <p:graphicFrame>
        <p:nvGraphicFramePr>
          <p:cNvPr id="5" name="Tablo 4"/>
          <p:cNvGraphicFramePr>
            <a:graphicFrameLocks noGrp="1"/>
          </p:cNvGraphicFramePr>
          <p:nvPr/>
        </p:nvGraphicFramePr>
        <p:xfrm>
          <a:off x="257174" y="1105593"/>
          <a:ext cx="11679902" cy="4209695"/>
        </p:xfrm>
        <a:graphic>
          <a:graphicData uri="http://schemas.openxmlformats.org/drawingml/2006/table">
            <a:tbl>
              <a:tblPr firstRow="1" firstCol="1" bandRow="1">
                <a:tableStyleId>{5C22544A-7EE6-4342-B048-85BDC9FD1C3A}</a:tableStyleId>
              </a:tblPr>
              <a:tblGrid>
                <a:gridCol w="547416">
                  <a:extLst>
                    <a:ext uri="{9D8B030D-6E8A-4147-A177-3AD203B41FA5}">
                      <a16:colId xmlns:a16="http://schemas.microsoft.com/office/drawing/2014/main" xmlns="" val="55311390"/>
                    </a:ext>
                  </a:extLst>
                </a:gridCol>
                <a:gridCol w="3081610">
                  <a:extLst>
                    <a:ext uri="{9D8B030D-6E8A-4147-A177-3AD203B41FA5}">
                      <a16:colId xmlns:a16="http://schemas.microsoft.com/office/drawing/2014/main" xmlns="" val="276809017"/>
                    </a:ext>
                  </a:extLst>
                </a:gridCol>
                <a:gridCol w="787400">
                  <a:extLst>
                    <a:ext uri="{9D8B030D-6E8A-4147-A177-3AD203B41FA5}">
                      <a16:colId xmlns:a16="http://schemas.microsoft.com/office/drawing/2014/main" xmlns="" val="1256657487"/>
                    </a:ext>
                  </a:extLst>
                </a:gridCol>
                <a:gridCol w="698500">
                  <a:extLst>
                    <a:ext uri="{9D8B030D-6E8A-4147-A177-3AD203B41FA5}">
                      <a16:colId xmlns:a16="http://schemas.microsoft.com/office/drawing/2014/main" xmlns="" val="2051666036"/>
                    </a:ext>
                  </a:extLst>
                </a:gridCol>
                <a:gridCol w="546100">
                  <a:extLst>
                    <a:ext uri="{9D8B030D-6E8A-4147-A177-3AD203B41FA5}">
                      <a16:colId xmlns:a16="http://schemas.microsoft.com/office/drawing/2014/main" xmlns="" val="1919275660"/>
                    </a:ext>
                  </a:extLst>
                </a:gridCol>
                <a:gridCol w="546100">
                  <a:extLst>
                    <a:ext uri="{9D8B030D-6E8A-4147-A177-3AD203B41FA5}">
                      <a16:colId xmlns:a16="http://schemas.microsoft.com/office/drawing/2014/main" xmlns="" val="2688001130"/>
                    </a:ext>
                  </a:extLst>
                </a:gridCol>
                <a:gridCol w="520700">
                  <a:extLst>
                    <a:ext uri="{9D8B030D-6E8A-4147-A177-3AD203B41FA5}">
                      <a16:colId xmlns:a16="http://schemas.microsoft.com/office/drawing/2014/main" xmlns="" val="3334578238"/>
                    </a:ext>
                  </a:extLst>
                </a:gridCol>
                <a:gridCol w="4952076">
                  <a:extLst>
                    <a:ext uri="{9D8B030D-6E8A-4147-A177-3AD203B41FA5}">
                      <a16:colId xmlns:a16="http://schemas.microsoft.com/office/drawing/2014/main" xmlns="" val="834498051"/>
                    </a:ext>
                  </a:extLst>
                </a:gridCol>
              </a:tblGrid>
              <a:tr h="240556">
                <a:tc rowSpan="2">
                  <a:txBody>
                    <a:bodyPr/>
                    <a:lstStyle/>
                    <a:p>
                      <a:pPr algn="ctr">
                        <a:spcAft>
                          <a:spcPts val="0"/>
                        </a:spcAft>
                      </a:pPr>
                      <a:r>
                        <a:rPr lang="tr-TR" sz="1000">
                          <a:effectLst/>
                        </a:rPr>
                        <a:t>A.</a:t>
                      </a:r>
                      <a:endParaRPr lang="tr-TR" sz="1200">
                        <a:effectLst/>
                        <a:latin typeface="Times New Roman" panose="02020603050405020304" pitchFamily="18" charset="0"/>
                        <a:ea typeface="Times New Roman" panose="02020603050405020304" pitchFamily="18" charset="0"/>
                      </a:endParaRPr>
                    </a:p>
                  </a:txBody>
                  <a:tcPr marL="43155" marR="43155" marT="0" marB="0" anchor="ctr"/>
                </a:tc>
                <a:tc rowSpan="2">
                  <a:txBody>
                    <a:bodyPr/>
                    <a:lstStyle/>
                    <a:p>
                      <a:pPr>
                        <a:spcAft>
                          <a:spcPts val="0"/>
                        </a:spcAft>
                      </a:pPr>
                      <a:r>
                        <a:rPr lang="tr-TR" sz="1100" dirty="0">
                          <a:effectLst/>
                        </a:rPr>
                        <a:t>PAFTALAR</a:t>
                      </a:r>
                      <a:endParaRPr lang="tr-TR" sz="1600" dirty="0">
                        <a:effectLst/>
                        <a:latin typeface="Times New Roman" panose="02020603050405020304" pitchFamily="18" charset="0"/>
                        <a:ea typeface="Times New Roman" panose="02020603050405020304" pitchFamily="18" charset="0"/>
                      </a:endParaRPr>
                    </a:p>
                  </a:txBody>
                  <a:tcPr marL="43155" marR="43155" marT="0" marB="0" anchor="ctr"/>
                </a:tc>
                <a:tc gridSpan="5">
                  <a:txBody>
                    <a:bodyPr/>
                    <a:lstStyle/>
                    <a:p>
                      <a:pPr algn="ctr">
                        <a:spcAft>
                          <a:spcPts val="0"/>
                        </a:spcAft>
                      </a:pPr>
                      <a:r>
                        <a:rPr lang="tr-TR" sz="1100" dirty="0">
                          <a:effectLst/>
                        </a:rPr>
                        <a:t>LİSANSLI / LİSANSSIZ</a:t>
                      </a:r>
                      <a:endParaRPr lang="tr-TR" sz="1600" dirty="0">
                        <a:effectLst/>
                        <a:latin typeface="Times New Roman" panose="02020603050405020304" pitchFamily="18" charset="0"/>
                        <a:ea typeface="Times New Roman" panose="02020603050405020304" pitchFamily="18" charset="0"/>
                      </a:endParaRPr>
                    </a:p>
                  </a:txBody>
                  <a:tcPr marL="43155" marR="43155" marT="0" marB="0" anchor="ct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rowSpan="2">
                  <a:txBody>
                    <a:bodyPr/>
                    <a:lstStyle/>
                    <a:p>
                      <a:pPr algn="ctr">
                        <a:spcAft>
                          <a:spcPts val="0"/>
                        </a:spcAft>
                      </a:pPr>
                      <a:r>
                        <a:rPr lang="tr-TR" sz="1100" dirty="0">
                          <a:effectLst/>
                        </a:rPr>
                        <a:t>AÇIKLAMALAR</a:t>
                      </a:r>
                      <a:endParaRPr lang="tr-TR" sz="1600" dirty="0">
                        <a:effectLst/>
                      </a:endParaRPr>
                    </a:p>
                    <a:p>
                      <a:pPr algn="ctr">
                        <a:spcAft>
                          <a:spcPts val="0"/>
                        </a:spcAft>
                      </a:pPr>
                      <a:r>
                        <a:rPr lang="tr-TR" sz="1100" dirty="0">
                          <a:effectLst/>
                        </a:rPr>
                        <a:t>(Tüm paftalar Türkçe olarak hazırlanır ve yetkilendirilmiş branş mühendislerince kaşelenip imzalanır.)</a:t>
                      </a:r>
                      <a:endParaRPr lang="tr-TR" sz="1600" dirty="0">
                        <a:effectLst/>
                        <a:latin typeface="Times New Roman" panose="02020603050405020304" pitchFamily="18" charset="0"/>
                        <a:ea typeface="Times New Roman" panose="02020603050405020304" pitchFamily="18" charset="0"/>
                      </a:endParaRPr>
                    </a:p>
                  </a:txBody>
                  <a:tcPr marL="43155" marR="43155" marT="0" marB="0" anchor="ctr"/>
                </a:tc>
                <a:extLst>
                  <a:ext uri="{0D108BD9-81ED-4DB2-BD59-A6C34878D82A}">
                    <a16:rowId xmlns:a16="http://schemas.microsoft.com/office/drawing/2014/main" xmlns="" val="135599050"/>
                  </a:ext>
                </a:extLst>
              </a:tr>
              <a:tr h="244180">
                <a:tc vMerge="1">
                  <a:txBody>
                    <a:bodyPr/>
                    <a:lstStyle/>
                    <a:p>
                      <a:endParaRPr lang="tr-TR"/>
                    </a:p>
                  </a:txBody>
                  <a:tcPr/>
                </a:tc>
                <a:tc vMerge="1">
                  <a:txBody>
                    <a:bodyPr/>
                    <a:lstStyle/>
                    <a:p>
                      <a:endParaRPr lang="tr-TR"/>
                    </a:p>
                  </a:txBody>
                  <a:tcPr/>
                </a:tc>
                <a:tc>
                  <a:txBody>
                    <a:bodyPr/>
                    <a:lstStyle/>
                    <a:p>
                      <a:pPr algn="ctr">
                        <a:spcAft>
                          <a:spcPts val="0"/>
                        </a:spcAft>
                      </a:pPr>
                      <a:r>
                        <a:rPr lang="tr-TR" sz="1100">
                          <a:effectLst/>
                        </a:rPr>
                        <a:t>HES</a:t>
                      </a:r>
                      <a:endParaRPr lang="tr-TR" sz="1600">
                        <a:effectLst/>
                        <a:latin typeface="Times New Roman" panose="02020603050405020304" pitchFamily="18" charset="0"/>
                        <a:ea typeface="Times New Roman" panose="02020603050405020304" pitchFamily="18" charset="0"/>
                      </a:endParaRPr>
                    </a:p>
                  </a:txBody>
                  <a:tcPr marL="43155" marR="43155" marT="0" marB="0" anchor="ctr"/>
                </a:tc>
                <a:tc>
                  <a:txBody>
                    <a:bodyPr/>
                    <a:lstStyle/>
                    <a:p>
                      <a:pPr algn="ctr">
                        <a:spcAft>
                          <a:spcPts val="0"/>
                        </a:spcAft>
                      </a:pPr>
                      <a:r>
                        <a:rPr lang="tr-TR" sz="1100">
                          <a:effectLst/>
                        </a:rPr>
                        <a:t>RES</a:t>
                      </a:r>
                      <a:endParaRPr lang="tr-TR" sz="1600">
                        <a:effectLst/>
                        <a:latin typeface="Times New Roman" panose="02020603050405020304" pitchFamily="18" charset="0"/>
                        <a:ea typeface="Times New Roman" panose="02020603050405020304" pitchFamily="18" charset="0"/>
                      </a:endParaRPr>
                    </a:p>
                  </a:txBody>
                  <a:tcPr marL="43155" marR="43155" marT="0" marB="0" anchor="ctr"/>
                </a:tc>
                <a:tc>
                  <a:txBody>
                    <a:bodyPr/>
                    <a:lstStyle/>
                    <a:p>
                      <a:pPr algn="ctr">
                        <a:spcAft>
                          <a:spcPts val="0"/>
                        </a:spcAft>
                      </a:pPr>
                      <a:r>
                        <a:rPr lang="tr-TR" sz="1100">
                          <a:effectLst/>
                        </a:rPr>
                        <a:t>GES</a:t>
                      </a:r>
                      <a:endParaRPr lang="tr-TR" sz="1600">
                        <a:effectLst/>
                        <a:latin typeface="Times New Roman" panose="02020603050405020304" pitchFamily="18" charset="0"/>
                        <a:ea typeface="Times New Roman" panose="02020603050405020304" pitchFamily="18" charset="0"/>
                      </a:endParaRPr>
                    </a:p>
                  </a:txBody>
                  <a:tcPr marL="43155" marR="43155" marT="0" marB="0" anchor="ctr"/>
                </a:tc>
                <a:tc>
                  <a:txBody>
                    <a:bodyPr/>
                    <a:lstStyle/>
                    <a:p>
                      <a:pPr algn="ctr">
                        <a:spcAft>
                          <a:spcPts val="0"/>
                        </a:spcAft>
                      </a:pPr>
                      <a:r>
                        <a:rPr lang="tr-TR" sz="1100" dirty="0">
                          <a:effectLst/>
                        </a:rPr>
                        <a:t>JES</a:t>
                      </a:r>
                      <a:endParaRPr lang="tr-TR" sz="1600" dirty="0">
                        <a:effectLst/>
                        <a:latin typeface="Times New Roman" panose="02020603050405020304" pitchFamily="18" charset="0"/>
                        <a:ea typeface="Times New Roman" panose="02020603050405020304" pitchFamily="18" charset="0"/>
                      </a:endParaRPr>
                    </a:p>
                  </a:txBody>
                  <a:tcPr marL="43155" marR="43155" marT="0" marB="0" anchor="ctr"/>
                </a:tc>
                <a:tc>
                  <a:txBody>
                    <a:bodyPr/>
                    <a:lstStyle/>
                    <a:p>
                      <a:pPr algn="ctr">
                        <a:spcAft>
                          <a:spcPts val="0"/>
                        </a:spcAft>
                      </a:pPr>
                      <a:r>
                        <a:rPr lang="tr-TR" sz="1100" dirty="0">
                          <a:effectLst/>
                        </a:rPr>
                        <a:t>BES</a:t>
                      </a:r>
                      <a:endParaRPr lang="tr-TR" sz="1600" dirty="0">
                        <a:effectLst/>
                        <a:latin typeface="Times New Roman" panose="02020603050405020304" pitchFamily="18" charset="0"/>
                        <a:ea typeface="Times New Roman" panose="02020603050405020304" pitchFamily="18" charset="0"/>
                      </a:endParaRPr>
                    </a:p>
                  </a:txBody>
                  <a:tcPr marL="43155" marR="43155" marT="0" marB="0" anchor="ctr"/>
                </a:tc>
                <a:tc vMerge="1">
                  <a:txBody>
                    <a:bodyPr/>
                    <a:lstStyle/>
                    <a:p>
                      <a:endParaRPr lang="tr-TR"/>
                    </a:p>
                  </a:txBody>
                  <a:tcPr/>
                </a:tc>
                <a:extLst>
                  <a:ext uri="{0D108BD9-81ED-4DB2-BD59-A6C34878D82A}">
                    <a16:rowId xmlns:a16="http://schemas.microsoft.com/office/drawing/2014/main" xmlns="" val="3243932972"/>
                  </a:ext>
                </a:extLst>
              </a:tr>
              <a:tr h="927020">
                <a:tc>
                  <a:txBody>
                    <a:bodyPr/>
                    <a:lstStyle/>
                    <a:p>
                      <a:pPr algn="ctr">
                        <a:spcAft>
                          <a:spcPts val="0"/>
                        </a:spcAft>
                      </a:pPr>
                      <a:r>
                        <a:rPr lang="tr-TR" sz="1000">
                          <a:effectLst/>
                        </a:rPr>
                        <a:t>1</a:t>
                      </a:r>
                      <a:endParaRPr lang="tr-TR" sz="1200">
                        <a:effectLst/>
                        <a:latin typeface="Times New Roman" panose="02020603050405020304" pitchFamily="18" charset="0"/>
                        <a:ea typeface="Times New Roman" panose="02020603050405020304" pitchFamily="18" charset="0"/>
                      </a:endParaRPr>
                    </a:p>
                  </a:txBody>
                  <a:tcPr marL="43155" marR="43155" marT="0" marB="0" anchor="ctr"/>
                </a:tc>
                <a:tc>
                  <a:txBody>
                    <a:bodyPr/>
                    <a:lstStyle/>
                    <a:p>
                      <a:pPr>
                        <a:spcAft>
                          <a:spcPts val="0"/>
                        </a:spcAft>
                      </a:pPr>
                      <a:r>
                        <a:rPr lang="tr-TR" sz="1000" dirty="0">
                          <a:effectLst/>
                        </a:rPr>
                        <a:t>Santral Genel Yerleşim Planı</a:t>
                      </a:r>
                      <a:endParaRPr lang="tr-TR" sz="1200" dirty="0">
                        <a:effectLst/>
                        <a:latin typeface="Times New Roman" panose="02020603050405020304" pitchFamily="18" charset="0"/>
                        <a:ea typeface="Times New Roman" panose="02020603050405020304" pitchFamily="18" charset="0"/>
                      </a:endParaRPr>
                    </a:p>
                  </a:txBody>
                  <a:tcPr marL="43155" marR="43155" marT="0" marB="0" anchor="ctr"/>
                </a:tc>
                <a:tc>
                  <a:txBody>
                    <a:bodyPr/>
                    <a:lstStyle/>
                    <a:p>
                      <a:pPr algn="ctr">
                        <a:spcAft>
                          <a:spcPts val="0"/>
                        </a:spcAft>
                      </a:pPr>
                      <a:r>
                        <a:rPr lang="tr-TR" sz="1000" dirty="0">
                          <a:effectLst/>
                        </a:rPr>
                        <a:t>*</a:t>
                      </a:r>
                      <a:endParaRPr lang="tr-TR" sz="1200" dirty="0">
                        <a:effectLst/>
                        <a:latin typeface="Times New Roman" panose="02020603050405020304" pitchFamily="18" charset="0"/>
                        <a:ea typeface="Times New Roman" panose="02020603050405020304" pitchFamily="18" charset="0"/>
                      </a:endParaRPr>
                    </a:p>
                  </a:txBody>
                  <a:tcPr marL="43155" marR="43155" marT="0" marB="0" anchor="ctr"/>
                </a:tc>
                <a:tc>
                  <a:txBody>
                    <a:bodyPr/>
                    <a:lstStyle/>
                    <a:p>
                      <a:pPr algn="ctr">
                        <a:spcAft>
                          <a:spcPts val="0"/>
                        </a:spcAft>
                      </a:pPr>
                      <a:r>
                        <a:rPr lang="tr-TR" sz="1000">
                          <a:effectLst/>
                        </a:rPr>
                        <a:t>*</a:t>
                      </a:r>
                      <a:endParaRPr lang="tr-TR" sz="1200">
                        <a:effectLst/>
                        <a:latin typeface="Times New Roman" panose="02020603050405020304" pitchFamily="18" charset="0"/>
                        <a:ea typeface="Times New Roman" panose="02020603050405020304" pitchFamily="18" charset="0"/>
                      </a:endParaRPr>
                    </a:p>
                  </a:txBody>
                  <a:tcPr marL="43155" marR="43155" marT="0" marB="0" anchor="ctr"/>
                </a:tc>
                <a:tc>
                  <a:txBody>
                    <a:bodyPr/>
                    <a:lstStyle/>
                    <a:p>
                      <a:pPr algn="ctr">
                        <a:spcAft>
                          <a:spcPts val="0"/>
                        </a:spcAft>
                      </a:pPr>
                      <a:r>
                        <a:rPr lang="tr-TR" sz="1000">
                          <a:effectLst/>
                        </a:rPr>
                        <a:t>*</a:t>
                      </a:r>
                      <a:endParaRPr lang="tr-TR" sz="1200">
                        <a:effectLst/>
                        <a:latin typeface="Times New Roman" panose="02020603050405020304" pitchFamily="18" charset="0"/>
                        <a:ea typeface="Times New Roman" panose="02020603050405020304" pitchFamily="18" charset="0"/>
                      </a:endParaRPr>
                    </a:p>
                  </a:txBody>
                  <a:tcPr marL="43155" marR="43155" marT="0" marB="0" anchor="ctr"/>
                </a:tc>
                <a:tc>
                  <a:txBody>
                    <a:bodyPr/>
                    <a:lstStyle/>
                    <a:p>
                      <a:pPr algn="ctr">
                        <a:spcAft>
                          <a:spcPts val="0"/>
                        </a:spcAft>
                      </a:pPr>
                      <a:r>
                        <a:rPr lang="tr-TR" sz="1000">
                          <a:effectLst/>
                        </a:rPr>
                        <a:t>*</a:t>
                      </a:r>
                      <a:endParaRPr lang="tr-TR" sz="1200">
                        <a:effectLst/>
                        <a:latin typeface="Times New Roman" panose="02020603050405020304" pitchFamily="18" charset="0"/>
                        <a:ea typeface="Times New Roman" panose="02020603050405020304" pitchFamily="18" charset="0"/>
                      </a:endParaRPr>
                    </a:p>
                  </a:txBody>
                  <a:tcPr marL="43155" marR="43155" marT="0" marB="0" anchor="ctr"/>
                </a:tc>
                <a:tc>
                  <a:txBody>
                    <a:bodyPr/>
                    <a:lstStyle/>
                    <a:p>
                      <a:pPr algn="ctr">
                        <a:spcAft>
                          <a:spcPts val="0"/>
                        </a:spcAft>
                      </a:pPr>
                      <a:r>
                        <a:rPr lang="tr-TR" sz="1000">
                          <a:effectLst/>
                        </a:rPr>
                        <a:t>*</a:t>
                      </a:r>
                      <a:endParaRPr lang="tr-TR" sz="1200">
                        <a:effectLst/>
                        <a:latin typeface="Times New Roman" panose="02020603050405020304" pitchFamily="18" charset="0"/>
                        <a:ea typeface="Times New Roman" panose="02020603050405020304" pitchFamily="18" charset="0"/>
                      </a:endParaRPr>
                    </a:p>
                  </a:txBody>
                  <a:tcPr marL="43155" marR="43155" marT="0" marB="0" anchor="ctr"/>
                </a:tc>
                <a:tc>
                  <a:txBody>
                    <a:bodyPr/>
                    <a:lstStyle/>
                    <a:p>
                      <a:pPr>
                        <a:spcAft>
                          <a:spcPts val="0"/>
                        </a:spcAft>
                      </a:pPr>
                      <a:r>
                        <a:rPr lang="tr-TR" sz="1000">
                          <a:effectLst/>
                        </a:rPr>
                        <a:t>Planda santral sahası sınırları, proje onay kapsamındaki tüm yapılar, elektrik üretimine esas ana ekipman (türbin / motor - jeneratör grupları, kazan, güneş paneli, evirici ve trafo), yönler, kotlar, koordinatlar ve ana ekipmanların teknik karakteristikleri gösterilmelidir.</a:t>
                      </a:r>
                      <a:endParaRPr lang="tr-TR" sz="1200">
                        <a:effectLst/>
                        <a:latin typeface="Times New Roman" panose="02020603050405020304" pitchFamily="18" charset="0"/>
                        <a:ea typeface="Times New Roman" panose="02020603050405020304" pitchFamily="18" charset="0"/>
                      </a:endParaRPr>
                    </a:p>
                  </a:txBody>
                  <a:tcPr marL="43155" marR="43155" marT="0" marB="0" anchor="ctr"/>
                </a:tc>
                <a:extLst>
                  <a:ext uri="{0D108BD9-81ED-4DB2-BD59-A6C34878D82A}">
                    <a16:rowId xmlns:a16="http://schemas.microsoft.com/office/drawing/2014/main" xmlns="" val="2507755546"/>
                  </a:ext>
                </a:extLst>
              </a:tr>
              <a:tr h="2779755">
                <a:tc>
                  <a:txBody>
                    <a:bodyPr/>
                    <a:lstStyle/>
                    <a:p>
                      <a:pPr algn="ctr">
                        <a:spcAft>
                          <a:spcPts val="0"/>
                        </a:spcAft>
                      </a:pPr>
                      <a:r>
                        <a:rPr lang="tr-TR" sz="1000">
                          <a:effectLst/>
                        </a:rPr>
                        <a:t>2</a:t>
                      </a:r>
                      <a:endParaRPr lang="tr-TR" sz="1200">
                        <a:effectLst/>
                        <a:latin typeface="Times New Roman" panose="02020603050405020304" pitchFamily="18" charset="0"/>
                        <a:ea typeface="Times New Roman" panose="02020603050405020304" pitchFamily="18" charset="0"/>
                      </a:endParaRPr>
                    </a:p>
                  </a:txBody>
                  <a:tcPr marL="43155" marR="43155" marT="0" marB="0" anchor="ctr"/>
                </a:tc>
                <a:tc>
                  <a:txBody>
                    <a:bodyPr/>
                    <a:lstStyle/>
                    <a:p>
                      <a:pPr>
                        <a:spcAft>
                          <a:spcPts val="0"/>
                        </a:spcAft>
                      </a:pPr>
                      <a:r>
                        <a:rPr lang="tr-TR" sz="1000" dirty="0">
                          <a:effectLst/>
                        </a:rPr>
                        <a:t>Tek-Hat Şeması</a:t>
                      </a:r>
                      <a:endParaRPr lang="tr-TR" sz="1200" dirty="0">
                        <a:effectLst/>
                        <a:latin typeface="Times New Roman" panose="02020603050405020304" pitchFamily="18" charset="0"/>
                        <a:ea typeface="Times New Roman" panose="02020603050405020304" pitchFamily="18" charset="0"/>
                      </a:endParaRPr>
                    </a:p>
                  </a:txBody>
                  <a:tcPr marL="43155" marR="43155" marT="0" marB="0" anchor="ctr"/>
                </a:tc>
                <a:tc>
                  <a:txBody>
                    <a:bodyPr/>
                    <a:lstStyle/>
                    <a:p>
                      <a:pPr algn="ctr">
                        <a:spcAft>
                          <a:spcPts val="0"/>
                        </a:spcAft>
                      </a:pPr>
                      <a:r>
                        <a:rPr lang="tr-TR" sz="1000">
                          <a:effectLst/>
                        </a:rPr>
                        <a:t>*</a:t>
                      </a:r>
                      <a:endParaRPr lang="tr-TR" sz="1200">
                        <a:effectLst/>
                        <a:latin typeface="Times New Roman" panose="02020603050405020304" pitchFamily="18" charset="0"/>
                        <a:ea typeface="Times New Roman" panose="02020603050405020304" pitchFamily="18" charset="0"/>
                      </a:endParaRPr>
                    </a:p>
                  </a:txBody>
                  <a:tcPr marL="43155" marR="43155" marT="0" marB="0" anchor="ctr"/>
                </a:tc>
                <a:tc>
                  <a:txBody>
                    <a:bodyPr/>
                    <a:lstStyle/>
                    <a:p>
                      <a:pPr algn="ctr">
                        <a:spcAft>
                          <a:spcPts val="0"/>
                        </a:spcAft>
                      </a:pPr>
                      <a:r>
                        <a:rPr lang="tr-TR" sz="1000" dirty="0">
                          <a:effectLst/>
                        </a:rPr>
                        <a:t>*</a:t>
                      </a:r>
                      <a:endParaRPr lang="tr-TR" sz="1200" dirty="0">
                        <a:effectLst/>
                        <a:latin typeface="Times New Roman" panose="02020603050405020304" pitchFamily="18" charset="0"/>
                        <a:ea typeface="Times New Roman" panose="02020603050405020304" pitchFamily="18" charset="0"/>
                      </a:endParaRPr>
                    </a:p>
                  </a:txBody>
                  <a:tcPr marL="43155" marR="43155" marT="0" marB="0" anchor="ctr"/>
                </a:tc>
                <a:tc>
                  <a:txBody>
                    <a:bodyPr/>
                    <a:lstStyle/>
                    <a:p>
                      <a:pPr algn="ctr">
                        <a:spcAft>
                          <a:spcPts val="0"/>
                        </a:spcAft>
                      </a:pPr>
                      <a:r>
                        <a:rPr lang="tr-TR" sz="1000">
                          <a:effectLst/>
                        </a:rPr>
                        <a:t>*</a:t>
                      </a:r>
                      <a:endParaRPr lang="tr-TR" sz="1200">
                        <a:effectLst/>
                        <a:latin typeface="Times New Roman" panose="02020603050405020304" pitchFamily="18" charset="0"/>
                        <a:ea typeface="Times New Roman" panose="02020603050405020304" pitchFamily="18" charset="0"/>
                      </a:endParaRPr>
                    </a:p>
                  </a:txBody>
                  <a:tcPr marL="43155" marR="43155" marT="0" marB="0" anchor="ctr"/>
                </a:tc>
                <a:tc>
                  <a:txBody>
                    <a:bodyPr/>
                    <a:lstStyle/>
                    <a:p>
                      <a:pPr algn="ctr">
                        <a:spcAft>
                          <a:spcPts val="0"/>
                        </a:spcAft>
                      </a:pPr>
                      <a:r>
                        <a:rPr lang="tr-TR" sz="1000">
                          <a:effectLst/>
                        </a:rPr>
                        <a:t>*</a:t>
                      </a:r>
                      <a:endParaRPr lang="tr-TR" sz="1200">
                        <a:effectLst/>
                        <a:latin typeface="Times New Roman" panose="02020603050405020304" pitchFamily="18" charset="0"/>
                        <a:ea typeface="Times New Roman" panose="02020603050405020304" pitchFamily="18" charset="0"/>
                      </a:endParaRPr>
                    </a:p>
                  </a:txBody>
                  <a:tcPr marL="43155" marR="43155" marT="0" marB="0" anchor="ctr"/>
                </a:tc>
                <a:tc>
                  <a:txBody>
                    <a:bodyPr/>
                    <a:lstStyle/>
                    <a:p>
                      <a:pPr algn="ctr">
                        <a:spcAft>
                          <a:spcPts val="0"/>
                        </a:spcAft>
                      </a:pPr>
                      <a:r>
                        <a:rPr lang="tr-TR" sz="1000">
                          <a:effectLst/>
                        </a:rPr>
                        <a:t>*</a:t>
                      </a:r>
                      <a:endParaRPr lang="tr-TR" sz="1200">
                        <a:effectLst/>
                        <a:latin typeface="Times New Roman" panose="02020603050405020304" pitchFamily="18" charset="0"/>
                        <a:ea typeface="Times New Roman" panose="02020603050405020304" pitchFamily="18" charset="0"/>
                      </a:endParaRPr>
                    </a:p>
                  </a:txBody>
                  <a:tcPr marL="43155" marR="43155" marT="0" marB="0" anchor="ctr"/>
                </a:tc>
                <a:tc>
                  <a:txBody>
                    <a:bodyPr/>
                    <a:lstStyle/>
                    <a:p>
                      <a:pPr>
                        <a:spcAft>
                          <a:spcPts val="0"/>
                        </a:spcAft>
                      </a:pPr>
                      <a:r>
                        <a:rPr lang="tr-TR" sz="1000" dirty="0">
                          <a:effectLst/>
                        </a:rPr>
                        <a:t>- Tesisin ilgili Trafo Merkezi (TM) / Dağıtım Merkezi (DM) bağlantı noktaları, hücrelerin elektrik üretim tesisi bağlantı </a:t>
                      </a:r>
                      <a:r>
                        <a:rPr lang="tr-TR" sz="1000" dirty="0" err="1">
                          <a:effectLst/>
                        </a:rPr>
                        <a:t>fider</a:t>
                      </a:r>
                      <a:r>
                        <a:rPr lang="tr-TR" sz="1000" dirty="0">
                          <a:effectLst/>
                        </a:rPr>
                        <a:t> kriterlerine uygun dönüşümleri,</a:t>
                      </a:r>
                      <a:endParaRPr lang="tr-TR" sz="1200" dirty="0">
                        <a:effectLst/>
                      </a:endParaRPr>
                    </a:p>
                    <a:p>
                      <a:pPr>
                        <a:spcAft>
                          <a:spcPts val="0"/>
                        </a:spcAft>
                      </a:pPr>
                      <a:r>
                        <a:rPr lang="tr-TR" sz="1000" dirty="0">
                          <a:effectLst/>
                        </a:rPr>
                        <a:t>- Elektrik enerjisi üretiminin yapıldığı jeneratör ile tesis bağlantı noktası arasındaki; 1 </a:t>
                      </a:r>
                      <a:r>
                        <a:rPr lang="tr-TR" sz="1000" dirty="0" err="1">
                          <a:effectLst/>
                        </a:rPr>
                        <a:t>kV</a:t>
                      </a:r>
                      <a:r>
                        <a:rPr lang="tr-TR" sz="1000" dirty="0">
                          <a:effectLst/>
                        </a:rPr>
                        <a:t> ve üzerindeki tesis için güç, kontrol/kumanda, senkronizasyon, koruma kabloları/iletkenleri,</a:t>
                      </a:r>
                      <a:endParaRPr lang="tr-TR" sz="1200" dirty="0">
                        <a:effectLst/>
                      </a:endParaRPr>
                    </a:p>
                    <a:p>
                      <a:pPr>
                        <a:spcAft>
                          <a:spcPts val="0"/>
                        </a:spcAft>
                      </a:pPr>
                      <a:r>
                        <a:rPr lang="tr-TR" sz="1000" dirty="0">
                          <a:effectLst/>
                        </a:rPr>
                        <a:t>- İç ihtiyaç trafosunun </a:t>
                      </a:r>
                      <a:r>
                        <a:rPr lang="tr-TR" sz="1000" dirty="0" err="1">
                          <a:effectLst/>
                        </a:rPr>
                        <a:t>sekonder</a:t>
                      </a:r>
                      <a:r>
                        <a:rPr lang="tr-TR" sz="1000" dirty="0">
                          <a:effectLst/>
                        </a:rPr>
                        <a:t> çıkışları, 1 </a:t>
                      </a:r>
                      <a:r>
                        <a:rPr lang="tr-TR" sz="1000" dirty="0" err="1">
                          <a:effectLst/>
                        </a:rPr>
                        <a:t>kV</a:t>
                      </a:r>
                      <a:r>
                        <a:rPr lang="tr-TR" sz="1000" dirty="0">
                          <a:effectLst/>
                        </a:rPr>
                        <a:t> altındaki ana dağıtım panosu ana </a:t>
                      </a:r>
                      <a:r>
                        <a:rPr lang="tr-TR" sz="1000" dirty="0" err="1">
                          <a:effectLst/>
                        </a:rPr>
                        <a:t>barasını</a:t>
                      </a:r>
                      <a:r>
                        <a:rPr lang="tr-TR" sz="1000" dirty="0">
                          <a:effectLst/>
                        </a:rPr>
                        <a:t> içerecek şeklinde yükleri, varsa </a:t>
                      </a:r>
                      <a:r>
                        <a:rPr lang="tr-TR" sz="1000" dirty="0" err="1">
                          <a:effectLst/>
                        </a:rPr>
                        <a:t>kompanzasyon</a:t>
                      </a:r>
                      <a:r>
                        <a:rPr lang="tr-TR" sz="1000" dirty="0">
                          <a:effectLst/>
                        </a:rPr>
                        <a:t> tesisi ve imdat dizel jeneratör grupları,</a:t>
                      </a:r>
                      <a:endParaRPr lang="tr-TR" sz="1200" dirty="0">
                        <a:effectLst/>
                      </a:endParaRPr>
                    </a:p>
                    <a:p>
                      <a:pPr>
                        <a:spcAft>
                          <a:spcPts val="0"/>
                        </a:spcAft>
                      </a:pPr>
                      <a:r>
                        <a:rPr lang="tr-TR" sz="1000" dirty="0">
                          <a:effectLst/>
                        </a:rPr>
                        <a:t>- Ölçü, zati koruma, senkronizasyon sistemi, kilitlemeler ve kullanılan jeneratör ve hücre üzerindeki röle koruma fonksiyonlarının ANSI Kodları,</a:t>
                      </a:r>
                      <a:endParaRPr lang="tr-TR" sz="1200" dirty="0">
                        <a:effectLst/>
                      </a:endParaRPr>
                    </a:p>
                    <a:p>
                      <a:pPr>
                        <a:spcAft>
                          <a:spcPts val="0"/>
                        </a:spcAft>
                      </a:pPr>
                      <a:r>
                        <a:rPr lang="tr-TR" sz="1000" dirty="0">
                          <a:effectLst/>
                        </a:rPr>
                        <a:t>- Güç, cins, metraj ve kesitler,</a:t>
                      </a:r>
                      <a:br>
                        <a:rPr lang="tr-TR" sz="1000" dirty="0">
                          <a:effectLst/>
                        </a:rPr>
                      </a:br>
                      <a:r>
                        <a:rPr lang="tr-TR" sz="1000" dirty="0">
                          <a:effectLst/>
                        </a:rPr>
                        <a:t>- Kısa devre hesaplarına göre belirlenmiş </a:t>
                      </a:r>
                      <a:r>
                        <a:rPr lang="tr-TR" sz="1000" dirty="0" err="1">
                          <a:effectLst/>
                        </a:rPr>
                        <a:t>primer</a:t>
                      </a:r>
                      <a:r>
                        <a:rPr lang="tr-TR" sz="1000" dirty="0">
                          <a:effectLst/>
                        </a:rPr>
                        <a:t> teçhizat malzemelerinin liste ve karakteristikleri,</a:t>
                      </a:r>
                      <a:endParaRPr lang="tr-TR" sz="1200" dirty="0">
                        <a:effectLst/>
                      </a:endParaRPr>
                    </a:p>
                    <a:p>
                      <a:pPr>
                        <a:spcAft>
                          <a:spcPts val="0"/>
                        </a:spcAft>
                      </a:pPr>
                      <a:r>
                        <a:rPr lang="tr-TR" sz="1000" dirty="0">
                          <a:effectLst/>
                        </a:rPr>
                        <a:t>gösterilmelidir.</a:t>
                      </a:r>
                      <a:endParaRPr lang="tr-TR" sz="1200" dirty="0">
                        <a:effectLst/>
                        <a:latin typeface="Times New Roman" panose="02020603050405020304" pitchFamily="18" charset="0"/>
                        <a:ea typeface="Times New Roman" panose="02020603050405020304" pitchFamily="18" charset="0"/>
                      </a:endParaRPr>
                    </a:p>
                  </a:txBody>
                  <a:tcPr marL="43155" marR="43155" marT="0" marB="0" anchor="ctr"/>
                </a:tc>
                <a:extLst>
                  <a:ext uri="{0D108BD9-81ED-4DB2-BD59-A6C34878D82A}">
                    <a16:rowId xmlns:a16="http://schemas.microsoft.com/office/drawing/2014/main" xmlns="" val="4153044027"/>
                  </a:ext>
                </a:extLst>
              </a:tr>
            </a:tbl>
          </a:graphicData>
        </a:graphic>
      </p:graphicFrame>
      <p:sp>
        <p:nvSpPr>
          <p:cNvPr id="6" name="Metin kutusu 5"/>
          <p:cNvSpPr txBox="1"/>
          <p:nvPr/>
        </p:nvSpPr>
        <p:spPr>
          <a:xfrm>
            <a:off x="800099" y="5524832"/>
            <a:ext cx="11136977"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1800" b="0" i="0" u="none" strike="noStrike" kern="1200" cap="none" spc="0" normalizeH="0" baseline="0" noProof="0" dirty="0">
                <a:ln>
                  <a:noFill/>
                </a:ln>
                <a:solidFill>
                  <a:prstClr val="black"/>
                </a:solidFill>
                <a:effectLst/>
                <a:uLnTx/>
                <a:uFillTx/>
                <a:latin typeface="Calibri" panose="020F0502020204030204"/>
                <a:ea typeface="+mn-ea"/>
                <a:cs typeface="+mn-cs"/>
              </a:rPr>
              <a:t>Projenin onaylanması için, Çağrı Mektubu süresi içerisinde araziler için imar planlarının onaylanması, çatı uygulamalarında ise tesisin bina için düzenlenmiş Yapı Ruhsatına işlenmesi gerekmektedir.</a:t>
            </a:r>
          </a:p>
        </p:txBody>
      </p:sp>
      <p:pic>
        <p:nvPicPr>
          <p:cNvPr id="3076" name="Picture 4" descr="Ã¼nlem ile ilgili gÃ¶rsel sonucu"/>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8745" t="11213" r="24282" b="12680"/>
          <a:stretch/>
        </p:blipFill>
        <p:spPr bwMode="auto">
          <a:xfrm>
            <a:off x="257174" y="5428898"/>
            <a:ext cx="542925" cy="838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226091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70126" y="0"/>
            <a:ext cx="11679381" cy="756170"/>
          </a:xfrm>
        </p:spPr>
        <p:txBody>
          <a:bodyPr>
            <a:normAutofit/>
          </a:bodyPr>
          <a:lstStyle/>
          <a:p>
            <a:r>
              <a:rPr lang="tr-TR" sz="2400" b="1" dirty="0"/>
              <a:t>PROJE DOSYASINDA BULUNMASI GEREKEN EVRAK LİSTESİ - 2</a:t>
            </a:r>
          </a:p>
        </p:txBody>
      </p:sp>
      <p:graphicFrame>
        <p:nvGraphicFramePr>
          <p:cNvPr id="5" name="Tablo 4"/>
          <p:cNvGraphicFramePr>
            <a:graphicFrameLocks noGrp="1"/>
          </p:cNvGraphicFramePr>
          <p:nvPr>
            <p:extLst>
              <p:ext uri="{D42A27DB-BD31-4B8C-83A1-F6EECF244321}">
                <p14:modId xmlns:p14="http://schemas.microsoft.com/office/powerpoint/2010/main" val="1661229142"/>
              </p:ext>
            </p:extLst>
          </p:nvPr>
        </p:nvGraphicFramePr>
        <p:xfrm>
          <a:off x="112510" y="778083"/>
          <a:ext cx="12003289" cy="5698604"/>
        </p:xfrm>
        <a:graphic>
          <a:graphicData uri="http://schemas.openxmlformats.org/drawingml/2006/table">
            <a:tbl>
              <a:tblPr firstRow="1" firstCol="1" bandRow="1">
                <a:tableStyleId>{5C22544A-7EE6-4342-B048-85BDC9FD1C3A}</a:tableStyleId>
              </a:tblPr>
              <a:tblGrid>
                <a:gridCol w="390225">
                  <a:extLst>
                    <a:ext uri="{9D8B030D-6E8A-4147-A177-3AD203B41FA5}">
                      <a16:colId xmlns:a16="http://schemas.microsoft.com/office/drawing/2014/main" xmlns="" val="3069887353"/>
                    </a:ext>
                  </a:extLst>
                </a:gridCol>
                <a:gridCol w="2207030">
                  <a:extLst>
                    <a:ext uri="{9D8B030D-6E8A-4147-A177-3AD203B41FA5}">
                      <a16:colId xmlns:a16="http://schemas.microsoft.com/office/drawing/2014/main" xmlns="" val="53651644"/>
                    </a:ext>
                  </a:extLst>
                </a:gridCol>
                <a:gridCol w="280807">
                  <a:extLst>
                    <a:ext uri="{9D8B030D-6E8A-4147-A177-3AD203B41FA5}">
                      <a16:colId xmlns:a16="http://schemas.microsoft.com/office/drawing/2014/main" xmlns="" val="1064984433"/>
                    </a:ext>
                  </a:extLst>
                </a:gridCol>
                <a:gridCol w="300082">
                  <a:extLst>
                    <a:ext uri="{9D8B030D-6E8A-4147-A177-3AD203B41FA5}">
                      <a16:colId xmlns:a16="http://schemas.microsoft.com/office/drawing/2014/main" xmlns="" val="48710143"/>
                    </a:ext>
                  </a:extLst>
                </a:gridCol>
                <a:gridCol w="341002">
                  <a:extLst>
                    <a:ext uri="{9D8B030D-6E8A-4147-A177-3AD203B41FA5}">
                      <a16:colId xmlns:a16="http://schemas.microsoft.com/office/drawing/2014/main" xmlns="" val="3387201756"/>
                    </a:ext>
                  </a:extLst>
                </a:gridCol>
                <a:gridCol w="260379">
                  <a:extLst>
                    <a:ext uri="{9D8B030D-6E8A-4147-A177-3AD203B41FA5}">
                      <a16:colId xmlns:a16="http://schemas.microsoft.com/office/drawing/2014/main" xmlns="" val="1430577101"/>
                    </a:ext>
                  </a:extLst>
                </a:gridCol>
                <a:gridCol w="545753">
                  <a:extLst>
                    <a:ext uri="{9D8B030D-6E8A-4147-A177-3AD203B41FA5}">
                      <a16:colId xmlns:a16="http://schemas.microsoft.com/office/drawing/2014/main" xmlns="" val="2441066016"/>
                    </a:ext>
                  </a:extLst>
                </a:gridCol>
                <a:gridCol w="7678011">
                  <a:extLst>
                    <a:ext uri="{9D8B030D-6E8A-4147-A177-3AD203B41FA5}">
                      <a16:colId xmlns:a16="http://schemas.microsoft.com/office/drawing/2014/main" xmlns="" val="3963147421"/>
                    </a:ext>
                  </a:extLst>
                </a:gridCol>
              </a:tblGrid>
              <a:tr h="172301">
                <a:tc rowSpan="2">
                  <a:txBody>
                    <a:bodyPr/>
                    <a:lstStyle/>
                    <a:p>
                      <a:pPr algn="ctr" fontAlgn="ctr"/>
                      <a:r>
                        <a:rPr lang="tr-TR" sz="1200" u="none" strike="noStrike" dirty="0">
                          <a:effectLst/>
                        </a:rPr>
                        <a:t>B.</a:t>
                      </a:r>
                      <a:endParaRPr lang="tr-TR" sz="1200" b="1" i="0" u="none" strike="noStrike" dirty="0">
                        <a:solidFill>
                          <a:srgbClr val="000000"/>
                        </a:solidFill>
                        <a:effectLst/>
                        <a:latin typeface="Times New Roman" panose="02020603050405020304" pitchFamily="18" charset="0"/>
                      </a:endParaRPr>
                    </a:p>
                  </a:txBody>
                  <a:tcPr marL="2181" marR="2181" marT="2181" marB="0" anchor="ctr"/>
                </a:tc>
                <a:tc rowSpan="2">
                  <a:txBody>
                    <a:bodyPr/>
                    <a:lstStyle/>
                    <a:p>
                      <a:pPr algn="l" fontAlgn="ctr"/>
                      <a:r>
                        <a:rPr lang="tr-TR" sz="1400" u="none" strike="noStrike" dirty="0">
                          <a:effectLst/>
                        </a:rPr>
                        <a:t>BELGELER VE HESAPLAR</a:t>
                      </a:r>
                      <a:endParaRPr lang="tr-TR" sz="1400" b="1" i="0" u="none" strike="noStrike" dirty="0">
                        <a:solidFill>
                          <a:srgbClr val="000000"/>
                        </a:solidFill>
                        <a:effectLst/>
                        <a:latin typeface="Times New Roman" panose="02020603050405020304" pitchFamily="18" charset="0"/>
                      </a:endParaRPr>
                    </a:p>
                  </a:txBody>
                  <a:tcPr marL="2181" marR="2181" marT="2181" marB="0" anchor="ctr"/>
                </a:tc>
                <a:tc gridSpan="5">
                  <a:txBody>
                    <a:bodyPr/>
                    <a:lstStyle/>
                    <a:p>
                      <a:pPr algn="ctr" fontAlgn="ctr"/>
                      <a:r>
                        <a:rPr lang="tr-TR" sz="1400" u="none" strike="noStrike" dirty="0">
                          <a:effectLst/>
                        </a:rPr>
                        <a:t>LİSANSSIZ</a:t>
                      </a:r>
                      <a:endParaRPr lang="tr-TR" sz="1400" b="1" i="0" u="none" strike="noStrike" dirty="0">
                        <a:solidFill>
                          <a:srgbClr val="000000"/>
                        </a:solidFill>
                        <a:effectLst/>
                        <a:latin typeface="Times New Roman" panose="02020603050405020304" pitchFamily="18" charset="0"/>
                      </a:endParaRPr>
                    </a:p>
                  </a:txBody>
                  <a:tcPr marL="2181" marR="2181" marT="2181" marB="0" anchor="ct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rowSpan="2">
                  <a:txBody>
                    <a:bodyPr/>
                    <a:lstStyle/>
                    <a:p>
                      <a:pPr algn="ctr" fontAlgn="ctr"/>
                      <a:r>
                        <a:rPr lang="tr-TR" sz="1400" u="none" strike="noStrike" dirty="0">
                          <a:effectLst/>
                        </a:rPr>
                        <a:t>AÇIKLAMALAR</a:t>
                      </a:r>
                      <a:r>
                        <a:rPr lang="tr-TR" sz="1100" u="none" strike="noStrike" dirty="0">
                          <a:effectLst/>
                        </a:rPr>
                        <a:t> </a:t>
                      </a:r>
                      <a:endParaRPr lang="tr-TR" sz="1100" b="0" i="0" u="none" strike="noStrike" dirty="0">
                        <a:solidFill>
                          <a:srgbClr val="000000"/>
                        </a:solidFill>
                        <a:effectLst/>
                        <a:latin typeface="Times New Roman" panose="02020603050405020304" pitchFamily="18" charset="0"/>
                      </a:endParaRPr>
                    </a:p>
                  </a:txBody>
                  <a:tcPr marL="2181" marR="2181" marT="2181" marB="0" anchor="ctr"/>
                </a:tc>
                <a:extLst>
                  <a:ext uri="{0D108BD9-81ED-4DB2-BD59-A6C34878D82A}">
                    <a16:rowId xmlns:a16="http://schemas.microsoft.com/office/drawing/2014/main" xmlns="" val="1867403778"/>
                  </a:ext>
                </a:extLst>
              </a:tr>
              <a:tr h="158111">
                <a:tc vMerge="1">
                  <a:txBody>
                    <a:bodyPr/>
                    <a:lstStyle/>
                    <a:p>
                      <a:endParaRPr lang="tr-TR"/>
                    </a:p>
                  </a:txBody>
                  <a:tcPr/>
                </a:tc>
                <a:tc vMerge="1">
                  <a:txBody>
                    <a:bodyPr/>
                    <a:lstStyle/>
                    <a:p>
                      <a:endParaRPr lang="tr-TR"/>
                    </a:p>
                  </a:txBody>
                  <a:tcPr/>
                </a:tc>
                <a:tc>
                  <a:txBody>
                    <a:bodyPr/>
                    <a:lstStyle/>
                    <a:p>
                      <a:pPr algn="ctr" fontAlgn="ctr"/>
                      <a:r>
                        <a:rPr lang="tr-TR" sz="1200" u="none" strike="noStrike" dirty="0">
                          <a:effectLst/>
                        </a:rPr>
                        <a:t>HES</a:t>
                      </a:r>
                      <a:endParaRPr lang="tr-TR" sz="1200" b="1" i="0" u="none" strike="noStrike" dirty="0">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1200" u="none" strike="noStrike" dirty="0">
                          <a:effectLst/>
                        </a:rPr>
                        <a:t>RES</a:t>
                      </a:r>
                      <a:endParaRPr lang="tr-TR" sz="1200" b="1" i="0" u="none" strike="noStrike" dirty="0">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1200" u="none" strike="noStrike" dirty="0">
                          <a:effectLst/>
                        </a:rPr>
                        <a:t>GES</a:t>
                      </a:r>
                      <a:endParaRPr lang="tr-TR" sz="1200" b="1" i="0" u="none" strike="noStrike" dirty="0">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1200" u="none" strike="noStrike" dirty="0">
                          <a:effectLst/>
                        </a:rPr>
                        <a:t>JES</a:t>
                      </a:r>
                      <a:endParaRPr lang="tr-TR" sz="1200" b="1" i="0" u="none" strike="noStrike" dirty="0">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1200" u="none" strike="noStrike" dirty="0">
                          <a:effectLst/>
                        </a:rPr>
                        <a:t>BES</a:t>
                      </a:r>
                      <a:endParaRPr lang="tr-TR" sz="1200" b="1" i="0" u="none" strike="noStrike" dirty="0">
                        <a:solidFill>
                          <a:srgbClr val="000000"/>
                        </a:solidFill>
                        <a:effectLst/>
                        <a:latin typeface="Times New Roman" panose="02020603050405020304" pitchFamily="18" charset="0"/>
                      </a:endParaRPr>
                    </a:p>
                  </a:txBody>
                  <a:tcPr marL="2181" marR="2181" marT="2181" marB="0" anchor="ctr"/>
                </a:tc>
                <a:tc vMerge="1">
                  <a:txBody>
                    <a:bodyPr/>
                    <a:lstStyle/>
                    <a:p>
                      <a:pPr algn="ctr" fontAlgn="ctr"/>
                      <a:endParaRPr lang="tr-TR" sz="1100" b="0" i="0" u="none" strike="noStrike" dirty="0">
                        <a:solidFill>
                          <a:srgbClr val="000000"/>
                        </a:solidFill>
                        <a:effectLst/>
                        <a:latin typeface="Times New Roman" panose="02020603050405020304" pitchFamily="18" charset="0"/>
                      </a:endParaRPr>
                    </a:p>
                  </a:txBody>
                  <a:tcPr marL="2181" marR="2181" marT="2181" marB="0" anchor="ctr"/>
                </a:tc>
                <a:extLst>
                  <a:ext uri="{0D108BD9-81ED-4DB2-BD59-A6C34878D82A}">
                    <a16:rowId xmlns:a16="http://schemas.microsoft.com/office/drawing/2014/main" xmlns="" val="3435936849"/>
                  </a:ext>
                </a:extLst>
              </a:tr>
              <a:tr h="129733">
                <a:tc>
                  <a:txBody>
                    <a:bodyPr/>
                    <a:lstStyle/>
                    <a:p>
                      <a:pPr algn="ctr" fontAlgn="ctr"/>
                      <a:r>
                        <a:rPr lang="tr-TR" sz="800" u="none" strike="noStrike">
                          <a:effectLst/>
                        </a:rPr>
                        <a:t>1</a:t>
                      </a:r>
                      <a:endParaRPr lang="tr-TR" sz="800" b="1" i="0" u="none" strike="noStrike">
                        <a:solidFill>
                          <a:srgbClr val="000000"/>
                        </a:solidFill>
                        <a:effectLst/>
                        <a:latin typeface="Times New Roman" panose="02020603050405020304" pitchFamily="18" charset="0"/>
                      </a:endParaRPr>
                    </a:p>
                  </a:txBody>
                  <a:tcPr marL="2181" marR="2181" marT="2181" marB="0" anchor="ctr"/>
                </a:tc>
                <a:tc>
                  <a:txBody>
                    <a:bodyPr/>
                    <a:lstStyle/>
                    <a:p>
                      <a:pPr algn="l" fontAlgn="ctr"/>
                      <a:r>
                        <a:rPr lang="tr-TR" sz="900" u="none" strike="noStrike" dirty="0">
                          <a:effectLst/>
                        </a:rPr>
                        <a:t>Tesis Bilgi Formu</a:t>
                      </a:r>
                      <a:endParaRPr lang="tr-TR" sz="900" b="0" i="0" u="none" strike="noStrike" dirty="0">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a:effectLst/>
                        </a:rPr>
                        <a:t>*</a:t>
                      </a:r>
                      <a:endParaRPr lang="tr-TR" sz="8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a:effectLst/>
                        </a:rPr>
                        <a:t>*</a:t>
                      </a:r>
                      <a:endParaRPr lang="tr-TR" sz="8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a:effectLst/>
                        </a:rPr>
                        <a:t>*</a:t>
                      </a:r>
                      <a:endParaRPr lang="tr-TR" sz="8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a:effectLst/>
                        </a:rPr>
                        <a:t>*</a:t>
                      </a:r>
                      <a:endParaRPr lang="tr-TR" sz="8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a:effectLst/>
                        </a:rPr>
                        <a:t>*</a:t>
                      </a:r>
                      <a:endParaRPr lang="tr-TR" sz="8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l" fontAlgn="ctr"/>
                      <a:r>
                        <a:rPr lang="tr-TR" sz="800" u="none" strike="noStrike">
                          <a:effectLst/>
                        </a:rPr>
                        <a:t>Bir örneği ilgili POB’un internet sitesinde yayımlanan form doldurulmalı ve kaşeli, imzalı olarak sunulmalıdır.</a:t>
                      </a:r>
                      <a:endParaRPr lang="tr-TR" sz="800" b="0" i="0" u="none" strike="noStrike">
                        <a:solidFill>
                          <a:srgbClr val="000000"/>
                        </a:solidFill>
                        <a:effectLst/>
                        <a:latin typeface="Times New Roman" panose="02020603050405020304" pitchFamily="18" charset="0"/>
                      </a:endParaRPr>
                    </a:p>
                  </a:txBody>
                  <a:tcPr marL="2181" marR="2181" marT="2181" marB="0" anchor="ctr"/>
                </a:tc>
                <a:extLst>
                  <a:ext uri="{0D108BD9-81ED-4DB2-BD59-A6C34878D82A}">
                    <a16:rowId xmlns:a16="http://schemas.microsoft.com/office/drawing/2014/main" xmlns="" val="2889765630"/>
                  </a:ext>
                </a:extLst>
              </a:tr>
              <a:tr h="146596">
                <a:tc rowSpan="2">
                  <a:txBody>
                    <a:bodyPr/>
                    <a:lstStyle/>
                    <a:p>
                      <a:pPr algn="ctr" fontAlgn="ctr"/>
                      <a:r>
                        <a:rPr lang="tr-TR" sz="800" u="none" strike="noStrike">
                          <a:effectLst/>
                        </a:rPr>
                        <a:t>2</a:t>
                      </a:r>
                      <a:endParaRPr lang="tr-TR" sz="800" b="1" i="0" u="none" strike="noStrike">
                        <a:solidFill>
                          <a:srgbClr val="000000"/>
                        </a:solidFill>
                        <a:effectLst/>
                        <a:latin typeface="Times New Roman" panose="02020603050405020304" pitchFamily="18" charset="0"/>
                      </a:endParaRPr>
                    </a:p>
                  </a:txBody>
                  <a:tcPr marL="2181" marR="2181" marT="2181" marB="0" anchor="ctr"/>
                </a:tc>
                <a:tc rowSpan="2">
                  <a:txBody>
                    <a:bodyPr/>
                    <a:lstStyle/>
                    <a:p>
                      <a:pPr algn="l" fontAlgn="ctr"/>
                      <a:r>
                        <a:rPr lang="tr-TR" sz="900" u="none" strike="noStrike" dirty="0">
                          <a:effectLst/>
                        </a:rPr>
                        <a:t>Tesis Yeri Uygunluk Belgesi</a:t>
                      </a:r>
                      <a:endParaRPr lang="tr-TR" sz="900" b="0" i="0" u="none" strike="noStrike" dirty="0">
                        <a:solidFill>
                          <a:srgbClr val="000000"/>
                        </a:solidFill>
                        <a:effectLst/>
                        <a:latin typeface="Times New Roman" panose="02020603050405020304" pitchFamily="18" charset="0"/>
                      </a:endParaRPr>
                    </a:p>
                  </a:txBody>
                  <a:tcPr marL="2181" marR="2181" marT="2181" marB="0" anchor="ctr"/>
                </a:tc>
                <a:tc rowSpan="2">
                  <a:txBody>
                    <a:bodyPr/>
                    <a:lstStyle/>
                    <a:p>
                      <a:pPr algn="ctr" fontAlgn="ctr"/>
                      <a:r>
                        <a:rPr lang="tr-TR" sz="800" u="none" strike="noStrike">
                          <a:effectLst/>
                        </a:rPr>
                        <a:t>*</a:t>
                      </a:r>
                      <a:endParaRPr lang="tr-TR" sz="800" b="0" i="0" u="none" strike="noStrike">
                        <a:solidFill>
                          <a:srgbClr val="000000"/>
                        </a:solidFill>
                        <a:effectLst/>
                        <a:latin typeface="Times New Roman" panose="02020603050405020304" pitchFamily="18" charset="0"/>
                      </a:endParaRPr>
                    </a:p>
                  </a:txBody>
                  <a:tcPr marL="2181" marR="2181" marT="2181" marB="0" anchor="ctr"/>
                </a:tc>
                <a:tc rowSpan="2">
                  <a:txBody>
                    <a:bodyPr/>
                    <a:lstStyle/>
                    <a:p>
                      <a:pPr algn="ctr" fontAlgn="ctr"/>
                      <a:r>
                        <a:rPr lang="tr-TR" sz="800" u="none" strike="noStrike">
                          <a:effectLst/>
                        </a:rPr>
                        <a:t>*</a:t>
                      </a:r>
                      <a:endParaRPr lang="tr-TR" sz="800" b="0" i="0" u="none" strike="noStrike">
                        <a:solidFill>
                          <a:srgbClr val="000000"/>
                        </a:solidFill>
                        <a:effectLst/>
                        <a:latin typeface="Times New Roman" panose="02020603050405020304" pitchFamily="18" charset="0"/>
                      </a:endParaRPr>
                    </a:p>
                  </a:txBody>
                  <a:tcPr marL="2181" marR="2181" marT="2181" marB="0" anchor="ctr"/>
                </a:tc>
                <a:tc rowSpan="2">
                  <a:txBody>
                    <a:bodyPr/>
                    <a:lstStyle/>
                    <a:p>
                      <a:pPr algn="ctr" fontAlgn="ctr"/>
                      <a:r>
                        <a:rPr lang="tr-TR" sz="800" u="none" strike="noStrike">
                          <a:effectLst/>
                        </a:rPr>
                        <a:t>*</a:t>
                      </a:r>
                      <a:endParaRPr lang="tr-TR" sz="800" b="0" i="0" u="none" strike="noStrike">
                        <a:solidFill>
                          <a:srgbClr val="000000"/>
                        </a:solidFill>
                        <a:effectLst/>
                        <a:latin typeface="Times New Roman" panose="02020603050405020304" pitchFamily="18" charset="0"/>
                      </a:endParaRPr>
                    </a:p>
                  </a:txBody>
                  <a:tcPr marL="2181" marR="2181" marT="2181" marB="0" anchor="ctr"/>
                </a:tc>
                <a:tc rowSpan="2">
                  <a:txBody>
                    <a:bodyPr/>
                    <a:lstStyle/>
                    <a:p>
                      <a:pPr algn="ctr" fontAlgn="ctr"/>
                      <a:r>
                        <a:rPr lang="tr-TR" sz="800" u="none" strike="noStrike">
                          <a:effectLst/>
                        </a:rPr>
                        <a:t>*</a:t>
                      </a:r>
                      <a:endParaRPr lang="tr-TR" sz="800" b="0" i="0" u="none" strike="noStrike">
                        <a:solidFill>
                          <a:srgbClr val="000000"/>
                        </a:solidFill>
                        <a:effectLst/>
                        <a:latin typeface="Times New Roman" panose="02020603050405020304" pitchFamily="18" charset="0"/>
                      </a:endParaRPr>
                    </a:p>
                  </a:txBody>
                  <a:tcPr marL="2181" marR="2181" marT="2181" marB="0" anchor="ctr"/>
                </a:tc>
                <a:tc rowSpan="2">
                  <a:txBody>
                    <a:bodyPr/>
                    <a:lstStyle/>
                    <a:p>
                      <a:pPr algn="ctr" fontAlgn="ctr"/>
                      <a:r>
                        <a:rPr lang="tr-TR" sz="800" u="none" strike="noStrike" dirty="0">
                          <a:effectLst/>
                        </a:rPr>
                        <a:t>*</a:t>
                      </a:r>
                      <a:endParaRPr lang="tr-TR" sz="800" b="0" i="0" u="none" strike="noStrike" dirty="0">
                        <a:solidFill>
                          <a:srgbClr val="000000"/>
                        </a:solidFill>
                        <a:effectLst/>
                        <a:latin typeface="Times New Roman" panose="02020603050405020304" pitchFamily="18" charset="0"/>
                      </a:endParaRPr>
                    </a:p>
                  </a:txBody>
                  <a:tcPr marL="2181" marR="2181" marT="2181" marB="0" anchor="ctr"/>
                </a:tc>
                <a:tc>
                  <a:txBody>
                    <a:bodyPr/>
                    <a:lstStyle/>
                    <a:p>
                      <a:pPr algn="l" fontAlgn="ctr"/>
                      <a:r>
                        <a:rPr lang="tr-TR" sz="800" u="none" strike="noStrike" dirty="0">
                          <a:effectLst/>
                        </a:rPr>
                        <a:t>İmar planı yapmaya yetkili idare(</a:t>
                      </a:r>
                      <a:r>
                        <a:rPr lang="tr-TR" sz="800" u="none" strike="noStrike" dirty="0" err="1">
                          <a:effectLst/>
                        </a:rPr>
                        <a:t>ler</a:t>
                      </a:r>
                      <a:r>
                        <a:rPr lang="tr-TR" sz="800" u="none" strike="noStrike" dirty="0">
                          <a:effectLst/>
                        </a:rPr>
                        <a:t>)den, tesisin kurulacağı alanın imar mevzuatına uygun olduğuna dair alınmış imar planı onay yazısı sunulmalıdır.</a:t>
                      </a:r>
                      <a:endParaRPr lang="tr-TR" sz="800" b="0" i="0" u="none" strike="noStrike" dirty="0">
                        <a:solidFill>
                          <a:srgbClr val="000000"/>
                        </a:solidFill>
                        <a:effectLst/>
                        <a:latin typeface="Times New Roman" panose="02020603050405020304" pitchFamily="18" charset="0"/>
                      </a:endParaRPr>
                    </a:p>
                  </a:txBody>
                  <a:tcPr marL="2181" marR="2181" marT="2181" marB="0" anchor="ctr"/>
                </a:tc>
                <a:extLst>
                  <a:ext uri="{0D108BD9-81ED-4DB2-BD59-A6C34878D82A}">
                    <a16:rowId xmlns:a16="http://schemas.microsoft.com/office/drawing/2014/main" xmlns="" val="3425119547"/>
                  </a:ext>
                </a:extLst>
              </a:tr>
              <a:tr h="115544">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a:txBody>
                    <a:bodyPr/>
                    <a:lstStyle/>
                    <a:p>
                      <a:pPr algn="l" fontAlgn="ctr"/>
                      <a:r>
                        <a:rPr lang="tr-TR" sz="800" u="none" strike="noStrike">
                          <a:effectLst/>
                        </a:rPr>
                        <a:t>MES’ler için lisansında belirtilen tüm bağlantı noktaları için ilgili kurumdan alınmış Tesis Yeri Uygunluk Belgesi sunulmalıdır.</a:t>
                      </a:r>
                      <a:endParaRPr lang="tr-TR" sz="800" b="0" i="0" u="none" strike="noStrike">
                        <a:solidFill>
                          <a:srgbClr val="000000"/>
                        </a:solidFill>
                        <a:effectLst/>
                        <a:latin typeface="Times New Roman" panose="02020603050405020304" pitchFamily="18" charset="0"/>
                      </a:endParaRPr>
                    </a:p>
                  </a:txBody>
                  <a:tcPr marL="2181" marR="2181" marT="2181" marB="0" anchor="ctr"/>
                </a:tc>
                <a:extLst>
                  <a:ext uri="{0D108BD9-81ED-4DB2-BD59-A6C34878D82A}">
                    <a16:rowId xmlns:a16="http://schemas.microsoft.com/office/drawing/2014/main" xmlns="" val="3628699339"/>
                  </a:ext>
                </a:extLst>
              </a:tr>
              <a:tr h="115544">
                <a:tc rowSpan="17">
                  <a:txBody>
                    <a:bodyPr/>
                    <a:lstStyle/>
                    <a:p>
                      <a:pPr algn="ctr" fontAlgn="ctr"/>
                      <a:r>
                        <a:rPr lang="tr-TR" sz="800" u="none" strike="noStrike">
                          <a:effectLst/>
                        </a:rPr>
                        <a:t>3</a:t>
                      </a:r>
                      <a:endParaRPr lang="tr-TR" sz="800" b="1" i="0" u="none" strike="noStrike">
                        <a:solidFill>
                          <a:srgbClr val="000000"/>
                        </a:solidFill>
                        <a:effectLst/>
                        <a:latin typeface="Times New Roman" panose="02020603050405020304" pitchFamily="18" charset="0"/>
                      </a:endParaRPr>
                    </a:p>
                  </a:txBody>
                  <a:tcPr marL="2181" marR="2181" marT="2181" marB="0" anchor="ctr"/>
                </a:tc>
                <a:tc rowSpan="17">
                  <a:txBody>
                    <a:bodyPr/>
                    <a:lstStyle/>
                    <a:p>
                      <a:pPr algn="l" fontAlgn="ctr"/>
                      <a:r>
                        <a:rPr lang="tr-TR" sz="900" u="none" strike="noStrike" dirty="0">
                          <a:effectLst/>
                        </a:rPr>
                        <a:t>Yetki Yazısı ve Ekleri</a:t>
                      </a:r>
                      <a:endParaRPr lang="tr-TR" sz="900" b="0" i="0" u="none" strike="noStrike" dirty="0">
                        <a:solidFill>
                          <a:srgbClr val="000000"/>
                        </a:solidFill>
                        <a:effectLst/>
                        <a:latin typeface="Times New Roman" panose="02020603050405020304" pitchFamily="18" charset="0"/>
                      </a:endParaRPr>
                    </a:p>
                  </a:txBody>
                  <a:tcPr marL="2181" marR="2181" marT="2181" marB="0" anchor="ctr"/>
                </a:tc>
                <a:tc rowSpan="17">
                  <a:txBody>
                    <a:bodyPr/>
                    <a:lstStyle/>
                    <a:p>
                      <a:pPr algn="ctr" fontAlgn="ctr"/>
                      <a:r>
                        <a:rPr lang="tr-TR" sz="800" u="none" strike="noStrike" dirty="0">
                          <a:effectLst/>
                        </a:rPr>
                        <a:t>*</a:t>
                      </a:r>
                      <a:endParaRPr lang="tr-TR" sz="800" b="0" i="0" u="none" strike="noStrike" dirty="0">
                        <a:solidFill>
                          <a:srgbClr val="000000"/>
                        </a:solidFill>
                        <a:effectLst/>
                        <a:latin typeface="Times New Roman" panose="02020603050405020304" pitchFamily="18" charset="0"/>
                      </a:endParaRPr>
                    </a:p>
                  </a:txBody>
                  <a:tcPr marL="2181" marR="2181" marT="2181" marB="0" anchor="ctr"/>
                </a:tc>
                <a:tc rowSpan="17">
                  <a:txBody>
                    <a:bodyPr/>
                    <a:lstStyle/>
                    <a:p>
                      <a:pPr algn="ctr" fontAlgn="ctr"/>
                      <a:r>
                        <a:rPr lang="tr-TR" sz="800" u="none" strike="noStrike" dirty="0">
                          <a:effectLst/>
                        </a:rPr>
                        <a:t>*</a:t>
                      </a:r>
                      <a:endParaRPr lang="tr-TR" sz="800" b="0" i="0" u="none" strike="noStrike" dirty="0">
                        <a:solidFill>
                          <a:srgbClr val="000000"/>
                        </a:solidFill>
                        <a:effectLst/>
                        <a:latin typeface="Times New Roman" panose="02020603050405020304" pitchFamily="18" charset="0"/>
                      </a:endParaRPr>
                    </a:p>
                  </a:txBody>
                  <a:tcPr marL="2181" marR="2181" marT="2181" marB="0" anchor="ctr"/>
                </a:tc>
                <a:tc rowSpan="17">
                  <a:txBody>
                    <a:bodyPr/>
                    <a:lstStyle/>
                    <a:p>
                      <a:pPr algn="ctr" fontAlgn="ctr"/>
                      <a:r>
                        <a:rPr lang="tr-TR" sz="800" u="none" strike="noStrike" dirty="0">
                          <a:effectLst/>
                        </a:rPr>
                        <a:t>*</a:t>
                      </a:r>
                      <a:endParaRPr lang="tr-TR" sz="800" b="0" i="0" u="none" strike="noStrike" dirty="0">
                        <a:solidFill>
                          <a:srgbClr val="000000"/>
                        </a:solidFill>
                        <a:effectLst/>
                        <a:latin typeface="Times New Roman" panose="02020603050405020304" pitchFamily="18" charset="0"/>
                      </a:endParaRPr>
                    </a:p>
                  </a:txBody>
                  <a:tcPr marL="2181" marR="2181" marT="2181" marB="0" anchor="ctr"/>
                </a:tc>
                <a:tc rowSpan="17">
                  <a:txBody>
                    <a:bodyPr/>
                    <a:lstStyle/>
                    <a:p>
                      <a:pPr algn="ctr" fontAlgn="ctr"/>
                      <a:r>
                        <a:rPr lang="tr-TR" sz="800" u="none" strike="noStrike" dirty="0">
                          <a:effectLst/>
                        </a:rPr>
                        <a:t>*</a:t>
                      </a:r>
                      <a:endParaRPr lang="tr-TR" sz="800" b="0" i="0" u="none" strike="noStrike" dirty="0">
                        <a:solidFill>
                          <a:srgbClr val="000000"/>
                        </a:solidFill>
                        <a:effectLst/>
                        <a:latin typeface="Times New Roman" panose="02020603050405020304" pitchFamily="18" charset="0"/>
                      </a:endParaRPr>
                    </a:p>
                  </a:txBody>
                  <a:tcPr marL="2181" marR="2181" marT="2181" marB="0" anchor="ctr"/>
                </a:tc>
                <a:tc rowSpan="17">
                  <a:txBody>
                    <a:bodyPr/>
                    <a:lstStyle/>
                    <a:p>
                      <a:pPr algn="ctr" fontAlgn="ctr"/>
                      <a:r>
                        <a:rPr lang="tr-TR" sz="800" u="none" strike="noStrike" dirty="0">
                          <a:effectLst/>
                        </a:rPr>
                        <a:t>*</a:t>
                      </a:r>
                      <a:endParaRPr lang="tr-TR" sz="800" b="0" i="0" u="none" strike="noStrike" dirty="0">
                        <a:solidFill>
                          <a:srgbClr val="000000"/>
                        </a:solidFill>
                        <a:effectLst/>
                        <a:latin typeface="Times New Roman" panose="02020603050405020304" pitchFamily="18" charset="0"/>
                      </a:endParaRPr>
                    </a:p>
                  </a:txBody>
                  <a:tcPr marL="2181" marR="2181" marT="2181" marB="0" anchor="ctr"/>
                </a:tc>
                <a:tc>
                  <a:txBody>
                    <a:bodyPr/>
                    <a:lstStyle/>
                    <a:p>
                      <a:pPr algn="l" fontAlgn="ctr"/>
                      <a:r>
                        <a:rPr lang="tr-TR" sz="800" u="none" strike="noStrike">
                          <a:effectLst/>
                        </a:rPr>
                        <a:t>    Tesis Sahibi ve/veya Yetkili Temsilcisi için;</a:t>
                      </a:r>
                      <a:endParaRPr lang="tr-TR" sz="800" b="1" i="0" u="none" strike="noStrike">
                        <a:solidFill>
                          <a:srgbClr val="000000"/>
                        </a:solidFill>
                        <a:effectLst/>
                        <a:latin typeface="Times New Roman" panose="02020603050405020304" pitchFamily="18" charset="0"/>
                      </a:endParaRPr>
                    </a:p>
                  </a:txBody>
                  <a:tcPr marL="2181" marR="2181" marT="2181" marB="0" anchor="ctr"/>
                </a:tc>
                <a:extLst>
                  <a:ext uri="{0D108BD9-81ED-4DB2-BD59-A6C34878D82A}">
                    <a16:rowId xmlns:a16="http://schemas.microsoft.com/office/drawing/2014/main" xmlns="" val="4015773732"/>
                  </a:ext>
                </a:extLst>
              </a:tr>
              <a:tr h="115544">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a:txBody>
                    <a:bodyPr/>
                    <a:lstStyle/>
                    <a:p>
                      <a:pPr algn="l" fontAlgn="ctr"/>
                      <a:r>
                        <a:rPr lang="tr-TR" sz="800" u="none" strike="noStrike">
                          <a:effectLst/>
                        </a:rPr>
                        <a:t>a. İmza sirküleri sureti</a:t>
                      </a:r>
                      <a:endParaRPr lang="tr-TR" sz="800" b="0" i="0" u="none" strike="noStrike">
                        <a:solidFill>
                          <a:srgbClr val="000000"/>
                        </a:solidFill>
                        <a:effectLst/>
                        <a:latin typeface="Times New Roman" panose="02020603050405020304" pitchFamily="18" charset="0"/>
                      </a:endParaRPr>
                    </a:p>
                  </a:txBody>
                  <a:tcPr marL="2181" marR="2181" marT="2181" marB="0" anchor="ctr"/>
                </a:tc>
                <a:extLst>
                  <a:ext uri="{0D108BD9-81ED-4DB2-BD59-A6C34878D82A}">
                    <a16:rowId xmlns:a16="http://schemas.microsoft.com/office/drawing/2014/main" xmlns="" val="2863624"/>
                  </a:ext>
                </a:extLst>
              </a:tr>
              <a:tr h="115544">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a:txBody>
                    <a:bodyPr/>
                    <a:lstStyle/>
                    <a:p>
                      <a:pPr algn="l" fontAlgn="ctr"/>
                      <a:r>
                        <a:rPr lang="tr-TR" sz="800" u="none" strike="noStrike">
                          <a:effectLst/>
                        </a:rPr>
                        <a:t>    Yetkilendirilen Mühendis için;</a:t>
                      </a:r>
                      <a:endParaRPr lang="tr-TR" sz="800" b="0" i="0" u="none" strike="noStrike">
                        <a:solidFill>
                          <a:srgbClr val="000000"/>
                        </a:solidFill>
                        <a:effectLst/>
                        <a:latin typeface="Times New Roman" panose="02020603050405020304" pitchFamily="18" charset="0"/>
                      </a:endParaRPr>
                    </a:p>
                  </a:txBody>
                  <a:tcPr marL="2181" marR="2181" marT="2181" marB="0" anchor="ctr"/>
                </a:tc>
                <a:extLst>
                  <a:ext uri="{0D108BD9-81ED-4DB2-BD59-A6C34878D82A}">
                    <a16:rowId xmlns:a16="http://schemas.microsoft.com/office/drawing/2014/main" xmlns="" val="2311489802"/>
                  </a:ext>
                </a:extLst>
              </a:tr>
              <a:tr h="115544">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a:txBody>
                    <a:bodyPr/>
                    <a:lstStyle/>
                    <a:p>
                      <a:pPr algn="l" fontAlgn="ctr"/>
                      <a:r>
                        <a:rPr lang="tr-TR" sz="800" u="none" strike="noStrike">
                          <a:effectLst/>
                        </a:rPr>
                        <a:t>a. Tesis sahibi ve/veya yetkili temsilcisi tarafından imzalanmış Yetki Yazısı</a:t>
                      </a:r>
                      <a:endParaRPr lang="tr-TR" sz="800" b="0" i="0" u="none" strike="noStrike">
                        <a:solidFill>
                          <a:srgbClr val="000000"/>
                        </a:solidFill>
                        <a:effectLst/>
                        <a:latin typeface="Times New Roman" panose="02020603050405020304" pitchFamily="18" charset="0"/>
                      </a:endParaRPr>
                    </a:p>
                  </a:txBody>
                  <a:tcPr marL="2181" marR="2181" marT="2181" marB="0" anchor="ctr"/>
                </a:tc>
                <a:extLst>
                  <a:ext uri="{0D108BD9-81ED-4DB2-BD59-A6C34878D82A}">
                    <a16:rowId xmlns:a16="http://schemas.microsoft.com/office/drawing/2014/main" xmlns="" val="2870335022"/>
                  </a:ext>
                </a:extLst>
              </a:tr>
              <a:tr h="115544">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a:txBody>
                    <a:bodyPr/>
                    <a:lstStyle/>
                    <a:p>
                      <a:pPr algn="l" fontAlgn="ctr"/>
                      <a:r>
                        <a:rPr lang="tr-TR" sz="800" u="none" strike="noStrike">
                          <a:effectLst/>
                        </a:rPr>
                        <a:t>b. İmza sirküleri / imza beyannamesi sureti</a:t>
                      </a:r>
                      <a:endParaRPr lang="tr-TR" sz="800" b="0" i="0" u="none" strike="noStrike">
                        <a:solidFill>
                          <a:srgbClr val="000000"/>
                        </a:solidFill>
                        <a:effectLst/>
                        <a:latin typeface="Times New Roman" panose="02020603050405020304" pitchFamily="18" charset="0"/>
                      </a:endParaRPr>
                    </a:p>
                  </a:txBody>
                  <a:tcPr marL="2181" marR="2181" marT="2181" marB="0" anchor="ctr"/>
                </a:tc>
                <a:extLst>
                  <a:ext uri="{0D108BD9-81ED-4DB2-BD59-A6C34878D82A}">
                    <a16:rowId xmlns:a16="http://schemas.microsoft.com/office/drawing/2014/main" xmlns="" val="2528749058"/>
                  </a:ext>
                </a:extLst>
              </a:tr>
              <a:tr h="115544">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a:txBody>
                    <a:bodyPr/>
                    <a:lstStyle/>
                    <a:p>
                      <a:pPr algn="l" fontAlgn="ctr"/>
                      <a:r>
                        <a:rPr lang="tr-TR" sz="800" u="none" strike="noStrike" dirty="0">
                          <a:effectLst/>
                        </a:rPr>
                        <a:t>c. Diploma sureti</a:t>
                      </a:r>
                      <a:endParaRPr lang="tr-TR" sz="800" b="0" i="0" u="none" strike="noStrike" dirty="0">
                        <a:solidFill>
                          <a:srgbClr val="000000"/>
                        </a:solidFill>
                        <a:effectLst/>
                        <a:latin typeface="Times New Roman" panose="02020603050405020304" pitchFamily="18" charset="0"/>
                      </a:endParaRPr>
                    </a:p>
                  </a:txBody>
                  <a:tcPr marL="2181" marR="2181" marT="2181" marB="0" anchor="ctr"/>
                </a:tc>
                <a:extLst>
                  <a:ext uri="{0D108BD9-81ED-4DB2-BD59-A6C34878D82A}">
                    <a16:rowId xmlns:a16="http://schemas.microsoft.com/office/drawing/2014/main" xmlns="" val="3403695763"/>
                  </a:ext>
                </a:extLst>
              </a:tr>
              <a:tr h="115544">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a:txBody>
                    <a:bodyPr/>
                    <a:lstStyle/>
                    <a:p>
                      <a:pPr algn="l" fontAlgn="ctr"/>
                      <a:r>
                        <a:rPr lang="tr-TR" sz="800" u="none" strike="noStrike">
                          <a:effectLst/>
                        </a:rPr>
                        <a:t>ç. Kimlik belgesi sureti</a:t>
                      </a:r>
                      <a:endParaRPr lang="tr-TR" sz="800" b="0" i="0" u="none" strike="noStrike">
                        <a:solidFill>
                          <a:srgbClr val="000000"/>
                        </a:solidFill>
                        <a:effectLst/>
                        <a:latin typeface="Times New Roman" panose="02020603050405020304" pitchFamily="18" charset="0"/>
                      </a:endParaRPr>
                    </a:p>
                  </a:txBody>
                  <a:tcPr marL="2181" marR="2181" marT="2181" marB="0" anchor="ctr"/>
                </a:tc>
                <a:extLst>
                  <a:ext uri="{0D108BD9-81ED-4DB2-BD59-A6C34878D82A}">
                    <a16:rowId xmlns:a16="http://schemas.microsoft.com/office/drawing/2014/main" xmlns="" val="3213272687"/>
                  </a:ext>
                </a:extLst>
              </a:tr>
              <a:tr h="115544">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a:txBody>
                    <a:bodyPr/>
                    <a:lstStyle/>
                    <a:p>
                      <a:pPr algn="l" fontAlgn="ctr"/>
                      <a:r>
                        <a:rPr lang="tr-TR" sz="800" u="none" strike="noStrike">
                          <a:effectLst/>
                        </a:rPr>
                        <a:t>d. Bir mühendislik ve/veya müteahhitlik şirketinde görevli mühendis için;</a:t>
                      </a:r>
                      <a:endParaRPr lang="tr-TR" sz="800" b="0" i="0" u="none" strike="noStrike">
                        <a:solidFill>
                          <a:srgbClr val="000000"/>
                        </a:solidFill>
                        <a:effectLst/>
                        <a:latin typeface="Times New Roman" panose="02020603050405020304" pitchFamily="18" charset="0"/>
                      </a:endParaRPr>
                    </a:p>
                  </a:txBody>
                  <a:tcPr marL="2181" marR="2181" marT="2181" marB="0" anchor="ctr"/>
                </a:tc>
                <a:extLst>
                  <a:ext uri="{0D108BD9-81ED-4DB2-BD59-A6C34878D82A}">
                    <a16:rowId xmlns:a16="http://schemas.microsoft.com/office/drawing/2014/main" xmlns="" val="3589237476"/>
                  </a:ext>
                </a:extLst>
              </a:tr>
              <a:tr h="115544">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a:txBody>
                    <a:bodyPr/>
                    <a:lstStyle/>
                    <a:p>
                      <a:pPr algn="l" fontAlgn="ctr"/>
                      <a:r>
                        <a:rPr lang="tr-TR" sz="800" u="none" strike="noStrike">
                          <a:effectLst/>
                        </a:rPr>
                        <a:t>     1. Ticaret odasından alınmış, şirketin o işle iştigal ettiğini gösteren belge</a:t>
                      </a:r>
                      <a:endParaRPr lang="tr-TR" sz="800" b="0" i="0" u="none" strike="noStrike">
                        <a:solidFill>
                          <a:srgbClr val="000000"/>
                        </a:solidFill>
                        <a:effectLst/>
                        <a:latin typeface="Times New Roman" panose="02020603050405020304" pitchFamily="18" charset="0"/>
                      </a:endParaRPr>
                    </a:p>
                  </a:txBody>
                  <a:tcPr marL="2181" marR="2181" marT="2181" marB="0" anchor="ctr"/>
                </a:tc>
                <a:extLst>
                  <a:ext uri="{0D108BD9-81ED-4DB2-BD59-A6C34878D82A}">
                    <a16:rowId xmlns:a16="http://schemas.microsoft.com/office/drawing/2014/main" xmlns="" val="4208316838"/>
                  </a:ext>
                </a:extLst>
              </a:tr>
              <a:tr h="115544">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a:txBody>
                    <a:bodyPr/>
                    <a:lstStyle/>
                    <a:p>
                      <a:pPr algn="l" fontAlgn="ctr"/>
                      <a:r>
                        <a:rPr lang="tr-TR" sz="800" u="none" strike="noStrike">
                          <a:effectLst/>
                        </a:rPr>
                        <a:t>     2. Şirkette mühendis olarak çalıştığını belgeleyen şirketin antetli yazısı</a:t>
                      </a:r>
                      <a:endParaRPr lang="tr-TR" sz="800" b="0" i="0" u="none" strike="noStrike">
                        <a:solidFill>
                          <a:srgbClr val="000000"/>
                        </a:solidFill>
                        <a:effectLst/>
                        <a:latin typeface="Times New Roman" panose="02020603050405020304" pitchFamily="18" charset="0"/>
                      </a:endParaRPr>
                    </a:p>
                  </a:txBody>
                  <a:tcPr marL="2181" marR="2181" marT="2181" marB="0" anchor="ctr"/>
                </a:tc>
                <a:extLst>
                  <a:ext uri="{0D108BD9-81ED-4DB2-BD59-A6C34878D82A}">
                    <a16:rowId xmlns:a16="http://schemas.microsoft.com/office/drawing/2014/main" xmlns="" val="1915026452"/>
                  </a:ext>
                </a:extLst>
              </a:tr>
              <a:tr h="115544">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a:txBody>
                    <a:bodyPr/>
                    <a:lstStyle/>
                    <a:p>
                      <a:pPr algn="l" fontAlgn="ctr"/>
                      <a:r>
                        <a:rPr lang="tr-TR" sz="800" u="none" strike="noStrike">
                          <a:effectLst/>
                        </a:rPr>
                        <a:t>     3. Güncel SGK dökümü</a:t>
                      </a:r>
                      <a:endParaRPr lang="tr-TR" sz="800" b="0" i="0" u="none" strike="noStrike">
                        <a:solidFill>
                          <a:srgbClr val="000000"/>
                        </a:solidFill>
                        <a:effectLst/>
                        <a:latin typeface="Times New Roman" panose="02020603050405020304" pitchFamily="18" charset="0"/>
                      </a:endParaRPr>
                    </a:p>
                  </a:txBody>
                  <a:tcPr marL="2181" marR="2181" marT="2181" marB="0" anchor="ctr"/>
                </a:tc>
                <a:extLst>
                  <a:ext uri="{0D108BD9-81ED-4DB2-BD59-A6C34878D82A}">
                    <a16:rowId xmlns:a16="http://schemas.microsoft.com/office/drawing/2014/main" xmlns="" val="3415049347"/>
                  </a:ext>
                </a:extLst>
              </a:tr>
              <a:tr h="115544">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a:txBody>
                    <a:bodyPr/>
                    <a:lstStyle/>
                    <a:p>
                      <a:pPr algn="l" fontAlgn="ctr"/>
                      <a:r>
                        <a:rPr lang="tr-TR" sz="800" u="none" strike="noStrike">
                          <a:effectLst/>
                        </a:rPr>
                        <a:t>        Serbest olarak çalışan mühendis için;</a:t>
                      </a:r>
                      <a:endParaRPr lang="tr-TR" sz="800" b="0" i="0" u="none" strike="noStrike">
                        <a:solidFill>
                          <a:srgbClr val="000000"/>
                        </a:solidFill>
                        <a:effectLst/>
                        <a:latin typeface="Times New Roman" panose="02020603050405020304" pitchFamily="18" charset="0"/>
                      </a:endParaRPr>
                    </a:p>
                  </a:txBody>
                  <a:tcPr marL="2181" marR="2181" marT="2181" marB="0" anchor="ctr"/>
                </a:tc>
                <a:extLst>
                  <a:ext uri="{0D108BD9-81ED-4DB2-BD59-A6C34878D82A}">
                    <a16:rowId xmlns:a16="http://schemas.microsoft.com/office/drawing/2014/main" xmlns="" val="2388344317"/>
                  </a:ext>
                </a:extLst>
              </a:tr>
              <a:tr h="115544">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a:txBody>
                    <a:bodyPr/>
                    <a:lstStyle/>
                    <a:p>
                      <a:pPr algn="l" fontAlgn="ctr"/>
                      <a:r>
                        <a:rPr lang="tr-TR" sz="800" u="none" strike="noStrike">
                          <a:effectLst/>
                        </a:rPr>
                        <a:t>     1. Serbest Müşavir Mühendis (SMM) Belgesi</a:t>
                      </a:r>
                      <a:endParaRPr lang="tr-TR" sz="800" b="0" i="0" u="none" strike="noStrike">
                        <a:solidFill>
                          <a:srgbClr val="000000"/>
                        </a:solidFill>
                        <a:effectLst/>
                        <a:latin typeface="Times New Roman" panose="02020603050405020304" pitchFamily="18" charset="0"/>
                      </a:endParaRPr>
                    </a:p>
                  </a:txBody>
                  <a:tcPr marL="2181" marR="2181" marT="2181" marB="0" anchor="ctr"/>
                </a:tc>
                <a:extLst>
                  <a:ext uri="{0D108BD9-81ED-4DB2-BD59-A6C34878D82A}">
                    <a16:rowId xmlns:a16="http://schemas.microsoft.com/office/drawing/2014/main" xmlns="" val="4045455758"/>
                  </a:ext>
                </a:extLst>
              </a:tr>
              <a:tr h="115544">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a:txBody>
                    <a:bodyPr/>
                    <a:lstStyle/>
                    <a:p>
                      <a:pPr algn="l" fontAlgn="ctr"/>
                      <a:r>
                        <a:rPr lang="tr-TR" sz="800" u="none" strike="noStrike" dirty="0">
                          <a:effectLst/>
                        </a:rPr>
                        <a:t>   Lisans sahibi şirkette görevli mühendis için;</a:t>
                      </a:r>
                      <a:endParaRPr lang="tr-TR" sz="800" b="0" i="0" u="none" strike="noStrike" dirty="0">
                        <a:solidFill>
                          <a:srgbClr val="000000"/>
                        </a:solidFill>
                        <a:effectLst/>
                        <a:latin typeface="Times New Roman" panose="02020603050405020304" pitchFamily="18" charset="0"/>
                      </a:endParaRPr>
                    </a:p>
                  </a:txBody>
                  <a:tcPr marL="2181" marR="2181" marT="2181" marB="0" anchor="ctr"/>
                </a:tc>
                <a:extLst>
                  <a:ext uri="{0D108BD9-81ED-4DB2-BD59-A6C34878D82A}">
                    <a16:rowId xmlns:a16="http://schemas.microsoft.com/office/drawing/2014/main" xmlns="" val="2762307772"/>
                  </a:ext>
                </a:extLst>
              </a:tr>
              <a:tr h="115544">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a:txBody>
                    <a:bodyPr/>
                    <a:lstStyle/>
                    <a:p>
                      <a:pPr algn="l" fontAlgn="ctr"/>
                      <a:r>
                        <a:rPr lang="tr-TR" sz="800" u="none" strike="noStrike">
                          <a:effectLst/>
                        </a:rPr>
                        <a:t>     1. Şirkette mühendis olarak çalıştığını belgeleyen şirketin antetli yazısı  </a:t>
                      </a:r>
                      <a:endParaRPr lang="tr-TR" sz="800" b="0" i="0" u="none" strike="noStrike">
                        <a:solidFill>
                          <a:srgbClr val="000000"/>
                        </a:solidFill>
                        <a:effectLst/>
                        <a:latin typeface="Times New Roman" panose="02020603050405020304" pitchFamily="18" charset="0"/>
                      </a:endParaRPr>
                    </a:p>
                  </a:txBody>
                  <a:tcPr marL="2181" marR="2181" marT="2181" marB="0" anchor="ctr"/>
                </a:tc>
                <a:extLst>
                  <a:ext uri="{0D108BD9-81ED-4DB2-BD59-A6C34878D82A}">
                    <a16:rowId xmlns:a16="http://schemas.microsoft.com/office/drawing/2014/main" xmlns="" val="4160881877"/>
                  </a:ext>
                </a:extLst>
              </a:tr>
              <a:tr h="115544">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a:txBody>
                    <a:bodyPr/>
                    <a:lstStyle/>
                    <a:p>
                      <a:pPr algn="l" fontAlgn="ctr"/>
                      <a:r>
                        <a:rPr lang="tr-TR" sz="800" u="none" strike="noStrike">
                          <a:effectLst/>
                        </a:rPr>
                        <a:t>     2. Güncel SGK dökümü</a:t>
                      </a:r>
                      <a:endParaRPr lang="tr-TR" sz="800" b="0" i="0" u="none" strike="noStrike">
                        <a:solidFill>
                          <a:srgbClr val="000000"/>
                        </a:solidFill>
                        <a:effectLst/>
                        <a:latin typeface="Times New Roman" panose="02020603050405020304" pitchFamily="18" charset="0"/>
                      </a:endParaRPr>
                    </a:p>
                  </a:txBody>
                  <a:tcPr marL="2181" marR="2181" marT="2181" marB="0" anchor="ctr"/>
                </a:tc>
                <a:extLst>
                  <a:ext uri="{0D108BD9-81ED-4DB2-BD59-A6C34878D82A}">
                    <a16:rowId xmlns:a16="http://schemas.microsoft.com/office/drawing/2014/main" xmlns="" val="1720858332"/>
                  </a:ext>
                </a:extLst>
              </a:tr>
              <a:tr h="115544">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a:txBody>
                    <a:bodyPr/>
                    <a:lstStyle/>
                    <a:p>
                      <a:pPr algn="l" fontAlgn="ctr"/>
                      <a:r>
                        <a:rPr lang="tr-TR" sz="800" u="none" strike="noStrike" dirty="0">
                          <a:effectLst/>
                        </a:rPr>
                        <a:t>sunulmalıdır.</a:t>
                      </a:r>
                      <a:endParaRPr lang="tr-TR" sz="800" b="0" i="0" u="none" strike="noStrike" dirty="0">
                        <a:solidFill>
                          <a:srgbClr val="000000"/>
                        </a:solidFill>
                        <a:effectLst/>
                        <a:latin typeface="Times New Roman" panose="02020603050405020304" pitchFamily="18" charset="0"/>
                      </a:endParaRPr>
                    </a:p>
                  </a:txBody>
                  <a:tcPr marL="2181" marR="2181" marT="2181" marB="0" anchor="ctr"/>
                </a:tc>
                <a:extLst>
                  <a:ext uri="{0D108BD9-81ED-4DB2-BD59-A6C34878D82A}">
                    <a16:rowId xmlns:a16="http://schemas.microsoft.com/office/drawing/2014/main" xmlns="" val="413845761"/>
                  </a:ext>
                </a:extLst>
              </a:tr>
              <a:tr h="115544">
                <a:tc rowSpan="2">
                  <a:txBody>
                    <a:bodyPr/>
                    <a:lstStyle/>
                    <a:p>
                      <a:pPr algn="ctr" fontAlgn="ctr"/>
                      <a:r>
                        <a:rPr lang="tr-TR" sz="800" u="none" strike="noStrike" dirty="0">
                          <a:effectLst/>
                        </a:rPr>
                        <a:t>4</a:t>
                      </a:r>
                      <a:endParaRPr lang="tr-TR" sz="800" b="1" i="0" u="none" strike="noStrike" dirty="0">
                        <a:solidFill>
                          <a:srgbClr val="000000"/>
                        </a:solidFill>
                        <a:effectLst/>
                        <a:latin typeface="Times New Roman" panose="02020603050405020304" pitchFamily="18" charset="0"/>
                      </a:endParaRPr>
                    </a:p>
                  </a:txBody>
                  <a:tcPr marL="2181" marR="2181" marT="2181" marB="0" anchor="ctr"/>
                </a:tc>
                <a:tc rowSpan="2">
                  <a:txBody>
                    <a:bodyPr/>
                    <a:lstStyle/>
                    <a:p>
                      <a:pPr algn="l" fontAlgn="ctr"/>
                      <a:r>
                        <a:rPr lang="tr-TR" sz="900" u="none" strike="noStrike" dirty="0">
                          <a:effectLst/>
                        </a:rPr>
                        <a:t>Çağrı Mektubu</a:t>
                      </a:r>
                      <a:endParaRPr lang="tr-TR" sz="900" b="0" i="0" u="none" strike="noStrike" dirty="0">
                        <a:solidFill>
                          <a:srgbClr val="000000"/>
                        </a:solidFill>
                        <a:effectLst/>
                        <a:latin typeface="Times New Roman" panose="02020603050405020304" pitchFamily="18" charset="0"/>
                      </a:endParaRPr>
                    </a:p>
                  </a:txBody>
                  <a:tcPr marL="2181" marR="2181" marT="2181" marB="0" anchor="ctr"/>
                </a:tc>
                <a:tc rowSpan="2">
                  <a:txBody>
                    <a:bodyPr/>
                    <a:lstStyle/>
                    <a:p>
                      <a:pPr algn="ctr" fontAlgn="ctr"/>
                      <a:r>
                        <a:rPr lang="tr-TR" sz="800" u="none" strike="noStrike">
                          <a:effectLst/>
                        </a:rPr>
                        <a:t>*</a:t>
                      </a:r>
                      <a:endParaRPr lang="tr-TR" sz="800" b="0" i="0" u="none" strike="noStrike">
                        <a:solidFill>
                          <a:srgbClr val="000000"/>
                        </a:solidFill>
                        <a:effectLst/>
                        <a:latin typeface="Times New Roman" panose="02020603050405020304" pitchFamily="18" charset="0"/>
                      </a:endParaRPr>
                    </a:p>
                  </a:txBody>
                  <a:tcPr marL="2181" marR="2181" marT="2181" marB="0" anchor="ctr"/>
                </a:tc>
                <a:tc rowSpan="2">
                  <a:txBody>
                    <a:bodyPr/>
                    <a:lstStyle/>
                    <a:p>
                      <a:pPr algn="ctr" fontAlgn="ctr"/>
                      <a:r>
                        <a:rPr lang="tr-TR" sz="800" u="none" strike="noStrike" dirty="0">
                          <a:effectLst/>
                        </a:rPr>
                        <a:t>*</a:t>
                      </a:r>
                      <a:endParaRPr lang="tr-TR" sz="800" b="0" i="0" u="none" strike="noStrike" dirty="0">
                        <a:solidFill>
                          <a:srgbClr val="000000"/>
                        </a:solidFill>
                        <a:effectLst/>
                        <a:latin typeface="Times New Roman" panose="02020603050405020304" pitchFamily="18" charset="0"/>
                      </a:endParaRPr>
                    </a:p>
                  </a:txBody>
                  <a:tcPr marL="2181" marR="2181" marT="2181" marB="0" anchor="ctr"/>
                </a:tc>
                <a:tc rowSpan="2">
                  <a:txBody>
                    <a:bodyPr/>
                    <a:lstStyle/>
                    <a:p>
                      <a:pPr algn="ctr" fontAlgn="ctr"/>
                      <a:r>
                        <a:rPr lang="tr-TR" sz="800" u="none" strike="noStrike">
                          <a:effectLst/>
                        </a:rPr>
                        <a:t>*</a:t>
                      </a:r>
                      <a:endParaRPr lang="tr-TR" sz="800" b="0" i="0" u="none" strike="noStrike">
                        <a:solidFill>
                          <a:srgbClr val="000000"/>
                        </a:solidFill>
                        <a:effectLst/>
                        <a:latin typeface="Times New Roman" panose="02020603050405020304" pitchFamily="18" charset="0"/>
                      </a:endParaRPr>
                    </a:p>
                  </a:txBody>
                  <a:tcPr marL="2181" marR="2181" marT="2181" marB="0" anchor="ctr"/>
                </a:tc>
                <a:tc rowSpan="2">
                  <a:txBody>
                    <a:bodyPr/>
                    <a:lstStyle/>
                    <a:p>
                      <a:pPr algn="ctr" fontAlgn="ctr"/>
                      <a:r>
                        <a:rPr lang="tr-TR" sz="800" u="none" strike="noStrike">
                          <a:effectLst/>
                        </a:rPr>
                        <a:t>*</a:t>
                      </a:r>
                      <a:endParaRPr lang="tr-TR" sz="800" b="0" i="0" u="none" strike="noStrike">
                        <a:solidFill>
                          <a:srgbClr val="000000"/>
                        </a:solidFill>
                        <a:effectLst/>
                        <a:latin typeface="Times New Roman" panose="02020603050405020304" pitchFamily="18" charset="0"/>
                      </a:endParaRPr>
                    </a:p>
                  </a:txBody>
                  <a:tcPr marL="2181" marR="2181" marT="2181" marB="0" anchor="ctr"/>
                </a:tc>
                <a:tc rowSpan="2">
                  <a:txBody>
                    <a:bodyPr/>
                    <a:lstStyle/>
                    <a:p>
                      <a:pPr algn="ctr" fontAlgn="ctr"/>
                      <a:r>
                        <a:rPr lang="tr-TR" sz="800" u="none" strike="noStrike">
                          <a:effectLst/>
                        </a:rPr>
                        <a:t>*</a:t>
                      </a:r>
                      <a:endParaRPr lang="tr-TR" sz="8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l" fontAlgn="ctr"/>
                      <a:r>
                        <a:rPr lang="tr-TR" sz="800" u="none" strike="noStrike" dirty="0">
                          <a:effectLst/>
                        </a:rPr>
                        <a:t>Bağlantı Anlaşmasına Çağrı Mektubu sunulmalıdır.</a:t>
                      </a:r>
                      <a:endParaRPr lang="tr-TR" sz="800" b="0" i="0" u="none" strike="noStrike" dirty="0">
                        <a:solidFill>
                          <a:srgbClr val="000000"/>
                        </a:solidFill>
                        <a:effectLst/>
                        <a:latin typeface="Times New Roman" panose="02020603050405020304" pitchFamily="18" charset="0"/>
                      </a:endParaRPr>
                    </a:p>
                  </a:txBody>
                  <a:tcPr marL="2181" marR="2181" marT="2181" marB="0" anchor="ctr"/>
                </a:tc>
                <a:extLst>
                  <a:ext uri="{0D108BD9-81ED-4DB2-BD59-A6C34878D82A}">
                    <a16:rowId xmlns:a16="http://schemas.microsoft.com/office/drawing/2014/main" xmlns="" val="1160515487"/>
                  </a:ext>
                </a:extLst>
              </a:tr>
              <a:tr h="115544">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a:txBody>
                    <a:bodyPr/>
                    <a:lstStyle/>
                    <a:p>
                      <a:pPr algn="l" fontAlgn="ctr"/>
                      <a:r>
                        <a:rPr lang="tr-TR" sz="800" u="none" strike="noStrike" dirty="0">
                          <a:effectLst/>
                        </a:rPr>
                        <a:t>Lisanslı üretim tesislerinde istenmemektedir.</a:t>
                      </a:r>
                      <a:endParaRPr lang="tr-TR" sz="800" b="0" i="0" u="none" strike="noStrike" dirty="0">
                        <a:solidFill>
                          <a:srgbClr val="000000"/>
                        </a:solidFill>
                        <a:effectLst/>
                        <a:latin typeface="Times New Roman" panose="02020603050405020304" pitchFamily="18" charset="0"/>
                      </a:endParaRPr>
                    </a:p>
                  </a:txBody>
                  <a:tcPr marL="2181" marR="2181" marT="2181" marB="0" anchor="ctr"/>
                </a:tc>
                <a:extLst>
                  <a:ext uri="{0D108BD9-81ED-4DB2-BD59-A6C34878D82A}">
                    <a16:rowId xmlns:a16="http://schemas.microsoft.com/office/drawing/2014/main" xmlns="" val="3531745577"/>
                  </a:ext>
                </a:extLst>
              </a:tr>
              <a:tr h="129733">
                <a:tc>
                  <a:txBody>
                    <a:bodyPr/>
                    <a:lstStyle/>
                    <a:p>
                      <a:pPr algn="ctr" fontAlgn="ctr"/>
                      <a:r>
                        <a:rPr lang="tr-TR" sz="800" u="none" strike="noStrike" dirty="0">
                          <a:effectLst/>
                        </a:rPr>
                        <a:t>5</a:t>
                      </a:r>
                      <a:endParaRPr lang="tr-TR" sz="800" b="1" i="0" u="none" strike="noStrike" dirty="0">
                        <a:solidFill>
                          <a:srgbClr val="000000"/>
                        </a:solidFill>
                        <a:effectLst/>
                        <a:latin typeface="Times New Roman" panose="02020603050405020304" pitchFamily="18" charset="0"/>
                      </a:endParaRPr>
                    </a:p>
                  </a:txBody>
                  <a:tcPr marL="2181" marR="2181" marT="2181" marB="0" anchor="ctr"/>
                </a:tc>
                <a:tc>
                  <a:txBody>
                    <a:bodyPr/>
                    <a:lstStyle/>
                    <a:p>
                      <a:pPr algn="l" fontAlgn="ctr"/>
                      <a:r>
                        <a:rPr lang="tr-TR" sz="900" u="none" strike="noStrike">
                          <a:effectLst/>
                        </a:rPr>
                        <a:t>Sistem Bağlantı Görüşü</a:t>
                      </a:r>
                      <a:endParaRPr lang="tr-TR" sz="9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a:effectLst/>
                        </a:rPr>
                        <a:t>*</a:t>
                      </a:r>
                      <a:endParaRPr lang="tr-TR" sz="8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dirty="0">
                          <a:effectLst/>
                        </a:rPr>
                        <a:t>*</a:t>
                      </a:r>
                      <a:endParaRPr lang="tr-TR" sz="800" b="0" i="0" u="none" strike="noStrike" dirty="0">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a:effectLst/>
                        </a:rPr>
                        <a:t>*</a:t>
                      </a:r>
                      <a:endParaRPr lang="tr-TR" sz="8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a:effectLst/>
                        </a:rPr>
                        <a:t>*</a:t>
                      </a:r>
                      <a:endParaRPr lang="tr-TR" sz="8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a:effectLst/>
                        </a:rPr>
                        <a:t>*</a:t>
                      </a:r>
                      <a:endParaRPr lang="tr-TR" sz="8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l" fontAlgn="ctr"/>
                      <a:r>
                        <a:rPr lang="tr-TR" sz="800" u="none" strike="noStrike">
                          <a:effectLst/>
                        </a:rPr>
                        <a:t>Ekleri ile birlikte sunulmalıdır.</a:t>
                      </a:r>
                      <a:endParaRPr lang="tr-TR" sz="800" b="0" i="0" u="none" strike="noStrike">
                        <a:solidFill>
                          <a:srgbClr val="000000"/>
                        </a:solidFill>
                        <a:effectLst/>
                        <a:latin typeface="Times New Roman" panose="02020603050405020304" pitchFamily="18" charset="0"/>
                      </a:endParaRPr>
                    </a:p>
                  </a:txBody>
                  <a:tcPr marL="2181" marR="2181" marT="2181" marB="0" anchor="ctr"/>
                </a:tc>
                <a:extLst>
                  <a:ext uri="{0D108BD9-81ED-4DB2-BD59-A6C34878D82A}">
                    <a16:rowId xmlns:a16="http://schemas.microsoft.com/office/drawing/2014/main" xmlns="" val="621222611"/>
                  </a:ext>
                </a:extLst>
              </a:tr>
              <a:tr h="146596">
                <a:tc rowSpan="2">
                  <a:txBody>
                    <a:bodyPr/>
                    <a:lstStyle/>
                    <a:p>
                      <a:pPr algn="ctr" fontAlgn="ctr"/>
                      <a:r>
                        <a:rPr lang="tr-TR" sz="800" u="none" strike="noStrike" dirty="0">
                          <a:effectLst/>
                        </a:rPr>
                        <a:t>6</a:t>
                      </a:r>
                      <a:endParaRPr lang="tr-TR" sz="800" b="1" i="0" u="none" strike="noStrike" dirty="0">
                        <a:solidFill>
                          <a:srgbClr val="000000"/>
                        </a:solidFill>
                        <a:effectLst/>
                        <a:latin typeface="Times New Roman" panose="02020603050405020304" pitchFamily="18" charset="0"/>
                      </a:endParaRPr>
                    </a:p>
                  </a:txBody>
                  <a:tcPr marL="2181" marR="2181" marT="2181" marB="0" anchor="ctr"/>
                </a:tc>
                <a:tc rowSpan="2">
                  <a:txBody>
                    <a:bodyPr/>
                    <a:lstStyle/>
                    <a:p>
                      <a:pPr algn="l" fontAlgn="ctr"/>
                      <a:r>
                        <a:rPr lang="tr-TR" sz="900" u="none" strike="noStrike" dirty="0">
                          <a:effectLst/>
                        </a:rPr>
                        <a:t>ÇED Belgesi</a:t>
                      </a:r>
                      <a:endParaRPr lang="tr-TR" sz="900" b="0" i="0" u="none" strike="noStrike" dirty="0">
                        <a:solidFill>
                          <a:srgbClr val="000000"/>
                        </a:solidFill>
                        <a:effectLst/>
                        <a:latin typeface="Times New Roman" panose="02020603050405020304" pitchFamily="18" charset="0"/>
                      </a:endParaRPr>
                    </a:p>
                  </a:txBody>
                  <a:tcPr marL="2181" marR="2181" marT="2181" marB="0" anchor="ctr"/>
                </a:tc>
                <a:tc rowSpan="2">
                  <a:txBody>
                    <a:bodyPr/>
                    <a:lstStyle/>
                    <a:p>
                      <a:pPr algn="ctr" fontAlgn="ctr"/>
                      <a:r>
                        <a:rPr lang="tr-TR" sz="800" u="none" strike="noStrike" dirty="0">
                          <a:effectLst/>
                        </a:rPr>
                        <a:t>*</a:t>
                      </a:r>
                      <a:endParaRPr lang="tr-TR" sz="800" b="0" i="0" u="none" strike="noStrike" dirty="0">
                        <a:solidFill>
                          <a:srgbClr val="000000"/>
                        </a:solidFill>
                        <a:effectLst/>
                        <a:latin typeface="Times New Roman" panose="02020603050405020304" pitchFamily="18" charset="0"/>
                      </a:endParaRPr>
                    </a:p>
                  </a:txBody>
                  <a:tcPr marL="2181" marR="2181" marT="2181" marB="0" anchor="ctr"/>
                </a:tc>
                <a:tc rowSpan="2">
                  <a:txBody>
                    <a:bodyPr/>
                    <a:lstStyle/>
                    <a:p>
                      <a:pPr algn="ctr" fontAlgn="ctr"/>
                      <a:r>
                        <a:rPr lang="tr-TR" sz="800" u="none" strike="noStrike" dirty="0">
                          <a:effectLst/>
                        </a:rPr>
                        <a:t>*</a:t>
                      </a:r>
                      <a:endParaRPr lang="tr-TR" sz="800" b="0" i="0" u="none" strike="noStrike" dirty="0">
                        <a:solidFill>
                          <a:srgbClr val="000000"/>
                        </a:solidFill>
                        <a:effectLst/>
                        <a:latin typeface="Times New Roman" panose="02020603050405020304" pitchFamily="18" charset="0"/>
                      </a:endParaRPr>
                    </a:p>
                  </a:txBody>
                  <a:tcPr marL="2181" marR="2181" marT="2181" marB="0" anchor="ctr"/>
                </a:tc>
                <a:tc rowSpan="2">
                  <a:txBody>
                    <a:bodyPr/>
                    <a:lstStyle/>
                    <a:p>
                      <a:pPr algn="ctr" fontAlgn="ctr"/>
                      <a:r>
                        <a:rPr lang="tr-TR" sz="800" u="none" strike="noStrike" dirty="0">
                          <a:effectLst/>
                        </a:rPr>
                        <a:t>*</a:t>
                      </a:r>
                      <a:endParaRPr lang="tr-TR" sz="800" b="0" i="0" u="none" strike="noStrike" dirty="0">
                        <a:solidFill>
                          <a:srgbClr val="000000"/>
                        </a:solidFill>
                        <a:effectLst/>
                        <a:latin typeface="Times New Roman" panose="02020603050405020304" pitchFamily="18" charset="0"/>
                      </a:endParaRPr>
                    </a:p>
                  </a:txBody>
                  <a:tcPr marL="2181" marR="2181" marT="2181" marB="0" anchor="ctr"/>
                </a:tc>
                <a:tc rowSpan="2">
                  <a:txBody>
                    <a:bodyPr/>
                    <a:lstStyle/>
                    <a:p>
                      <a:pPr algn="ctr" fontAlgn="ctr"/>
                      <a:r>
                        <a:rPr lang="tr-TR" sz="800" u="none" strike="noStrike">
                          <a:effectLst/>
                        </a:rPr>
                        <a:t>*</a:t>
                      </a:r>
                      <a:endParaRPr lang="tr-TR" sz="800" b="0" i="0" u="none" strike="noStrike">
                        <a:solidFill>
                          <a:srgbClr val="000000"/>
                        </a:solidFill>
                        <a:effectLst/>
                        <a:latin typeface="Times New Roman" panose="02020603050405020304" pitchFamily="18" charset="0"/>
                      </a:endParaRPr>
                    </a:p>
                  </a:txBody>
                  <a:tcPr marL="2181" marR="2181" marT="2181" marB="0" anchor="ctr"/>
                </a:tc>
                <a:tc rowSpan="2">
                  <a:txBody>
                    <a:bodyPr/>
                    <a:lstStyle/>
                    <a:p>
                      <a:pPr algn="ctr" fontAlgn="ctr"/>
                      <a:r>
                        <a:rPr lang="tr-TR" sz="800" u="none" strike="noStrike" dirty="0">
                          <a:effectLst/>
                        </a:rPr>
                        <a:t>*</a:t>
                      </a:r>
                      <a:endParaRPr lang="tr-TR" sz="800" b="0" i="0" u="none" strike="noStrike" dirty="0">
                        <a:solidFill>
                          <a:srgbClr val="000000"/>
                        </a:solidFill>
                        <a:effectLst/>
                        <a:latin typeface="Times New Roman" panose="02020603050405020304" pitchFamily="18" charset="0"/>
                      </a:endParaRPr>
                    </a:p>
                  </a:txBody>
                  <a:tcPr marL="2181" marR="2181" marT="2181" marB="0" anchor="ctr"/>
                </a:tc>
                <a:tc>
                  <a:txBody>
                    <a:bodyPr/>
                    <a:lstStyle/>
                    <a:p>
                      <a:pPr algn="l" fontAlgn="ctr"/>
                      <a:r>
                        <a:rPr lang="tr-TR" sz="800" u="none" strike="noStrike" dirty="0">
                          <a:effectLst/>
                        </a:rPr>
                        <a:t>ÇED mevzuatı kapsamında; tesise ilişkin "ÇED Olumlu Belgesi", "ÇED Gerekli Değildir Belgesi" ya da ilgili kurumdan alınacak ÇED muafiyet yazısı sunulmalıdır.</a:t>
                      </a:r>
                      <a:endParaRPr lang="tr-TR" sz="800" b="0" i="0" u="none" strike="noStrike" dirty="0">
                        <a:solidFill>
                          <a:srgbClr val="000000"/>
                        </a:solidFill>
                        <a:effectLst/>
                        <a:latin typeface="Times New Roman" panose="02020603050405020304" pitchFamily="18" charset="0"/>
                      </a:endParaRPr>
                    </a:p>
                  </a:txBody>
                  <a:tcPr marL="2181" marR="2181" marT="2181" marB="0" anchor="ctr"/>
                </a:tc>
                <a:extLst>
                  <a:ext uri="{0D108BD9-81ED-4DB2-BD59-A6C34878D82A}">
                    <a16:rowId xmlns:a16="http://schemas.microsoft.com/office/drawing/2014/main" xmlns="" val="2196414453"/>
                  </a:ext>
                </a:extLst>
              </a:tr>
              <a:tr h="115544">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a:txBody>
                    <a:bodyPr/>
                    <a:lstStyle/>
                    <a:p>
                      <a:pPr algn="l" fontAlgn="ctr"/>
                      <a:r>
                        <a:rPr lang="tr-TR" sz="800" u="none" strike="noStrike" dirty="0">
                          <a:effectLst/>
                        </a:rPr>
                        <a:t>ÇED mevzuatı kapsamı dışındaki tesisler için istenmemektedir.</a:t>
                      </a:r>
                      <a:endParaRPr lang="tr-TR" sz="800" b="0" i="0" u="none" strike="noStrike" dirty="0">
                        <a:solidFill>
                          <a:srgbClr val="000000"/>
                        </a:solidFill>
                        <a:effectLst/>
                        <a:latin typeface="Times New Roman" panose="02020603050405020304" pitchFamily="18" charset="0"/>
                      </a:endParaRPr>
                    </a:p>
                  </a:txBody>
                  <a:tcPr marL="2181" marR="2181" marT="2181" marB="0" anchor="ctr"/>
                </a:tc>
                <a:extLst>
                  <a:ext uri="{0D108BD9-81ED-4DB2-BD59-A6C34878D82A}">
                    <a16:rowId xmlns:a16="http://schemas.microsoft.com/office/drawing/2014/main" xmlns="" val="1327330203"/>
                  </a:ext>
                </a:extLst>
              </a:tr>
              <a:tr h="182681">
                <a:tc>
                  <a:txBody>
                    <a:bodyPr/>
                    <a:lstStyle/>
                    <a:p>
                      <a:pPr algn="ctr" fontAlgn="ctr"/>
                      <a:r>
                        <a:rPr lang="tr-TR" sz="800" u="none" strike="noStrike" dirty="0">
                          <a:effectLst/>
                        </a:rPr>
                        <a:t>7</a:t>
                      </a:r>
                      <a:endParaRPr lang="tr-TR" sz="800" b="1" i="0" u="none" strike="noStrike" dirty="0">
                        <a:solidFill>
                          <a:srgbClr val="000000"/>
                        </a:solidFill>
                        <a:effectLst/>
                        <a:latin typeface="Times New Roman" panose="02020603050405020304" pitchFamily="18" charset="0"/>
                      </a:endParaRPr>
                    </a:p>
                  </a:txBody>
                  <a:tcPr marL="2181" marR="2181" marT="2181" marB="0" anchor="ctr"/>
                </a:tc>
                <a:tc>
                  <a:txBody>
                    <a:bodyPr/>
                    <a:lstStyle/>
                    <a:p>
                      <a:pPr algn="l" fontAlgn="ctr"/>
                      <a:r>
                        <a:rPr lang="tr-TR" sz="900" u="none" strike="noStrike">
                          <a:effectLst/>
                        </a:rPr>
                        <a:t>Su Kullanım Hakkı Anlaşması</a:t>
                      </a:r>
                      <a:endParaRPr lang="tr-TR" sz="9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a:effectLst/>
                        </a:rPr>
                        <a:t>*</a:t>
                      </a:r>
                      <a:endParaRPr lang="tr-TR" sz="8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a:effectLst/>
                        </a:rPr>
                        <a:t> </a:t>
                      </a:r>
                      <a:endParaRPr lang="tr-TR" sz="8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dirty="0">
                          <a:effectLst/>
                        </a:rPr>
                        <a:t> </a:t>
                      </a:r>
                      <a:endParaRPr lang="tr-TR" sz="800" b="0" i="0" u="none" strike="noStrike" dirty="0">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a:effectLst/>
                        </a:rPr>
                        <a:t> </a:t>
                      </a:r>
                      <a:endParaRPr lang="tr-TR" sz="8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a:effectLst/>
                        </a:rPr>
                        <a:t> </a:t>
                      </a:r>
                      <a:endParaRPr lang="tr-TR" sz="8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l" fontAlgn="ctr"/>
                      <a:r>
                        <a:rPr lang="tr-TR" sz="800" u="none" strike="noStrike">
                          <a:effectLst/>
                        </a:rPr>
                        <a:t>DSİ ile imzalanan anlaşma, varsa ek mukaveleleri ile birlikte sunulmalıdır.</a:t>
                      </a:r>
                      <a:endParaRPr lang="tr-TR" sz="800" b="0" i="0" u="none" strike="noStrike">
                        <a:solidFill>
                          <a:srgbClr val="000000"/>
                        </a:solidFill>
                        <a:effectLst/>
                        <a:latin typeface="Times New Roman" panose="02020603050405020304" pitchFamily="18" charset="0"/>
                      </a:endParaRPr>
                    </a:p>
                  </a:txBody>
                  <a:tcPr marL="2181" marR="2181" marT="2181" marB="0" anchor="ctr"/>
                </a:tc>
                <a:extLst>
                  <a:ext uri="{0D108BD9-81ED-4DB2-BD59-A6C34878D82A}">
                    <a16:rowId xmlns:a16="http://schemas.microsoft.com/office/drawing/2014/main" xmlns="" val="4268905748"/>
                  </a:ext>
                </a:extLst>
              </a:tr>
              <a:tr h="229057">
                <a:tc>
                  <a:txBody>
                    <a:bodyPr/>
                    <a:lstStyle/>
                    <a:p>
                      <a:pPr algn="ctr" fontAlgn="ctr"/>
                      <a:r>
                        <a:rPr lang="tr-TR" sz="800" u="none" strike="noStrike" dirty="0">
                          <a:effectLst/>
                        </a:rPr>
                        <a:t>8</a:t>
                      </a:r>
                      <a:endParaRPr lang="tr-TR" sz="800" b="1" i="0" u="none" strike="noStrike" dirty="0">
                        <a:solidFill>
                          <a:srgbClr val="000000"/>
                        </a:solidFill>
                        <a:effectLst/>
                        <a:latin typeface="Times New Roman" panose="02020603050405020304" pitchFamily="18" charset="0"/>
                      </a:endParaRPr>
                    </a:p>
                  </a:txBody>
                  <a:tcPr marL="2181" marR="2181" marT="2181" marB="0" anchor="ctr"/>
                </a:tc>
                <a:tc>
                  <a:txBody>
                    <a:bodyPr/>
                    <a:lstStyle/>
                    <a:p>
                      <a:pPr algn="l" fontAlgn="ctr"/>
                      <a:r>
                        <a:rPr lang="tr-TR" sz="900" u="none" strike="noStrike">
                          <a:effectLst/>
                        </a:rPr>
                        <a:t>Teknik Etkileşim Analizi (TEA) Görüşü</a:t>
                      </a:r>
                      <a:endParaRPr lang="tr-TR" sz="9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a:effectLst/>
                        </a:rPr>
                        <a:t> </a:t>
                      </a:r>
                      <a:endParaRPr lang="tr-TR" sz="8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a:effectLst/>
                        </a:rPr>
                        <a:t>*</a:t>
                      </a:r>
                      <a:endParaRPr lang="tr-TR" sz="8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dirty="0">
                          <a:effectLst/>
                        </a:rPr>
                        <a:t> </a:t>
                      </a:r>
                      <a:endParaRPr lang="tr-TR" sz="800" b="0" i="0" u="none" strike="noStrike" dirty="0">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a:effectLst/>
                        </a:rPr>
                        <a:t> </a:t>
                      </a:r>
                      <a:endParaRPr lang="tr-TR" sz="8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a:effectLst/>
                        </a:rPr>
                        <a:t> </a:t>
                      </a:r>
                      <a:endParaRPr lang="tr-TR" sz="8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l" fontAlgn="ctr"/>
                      <a:r>
                        <a:rPr lang="tr-TR" sz="800" u="none" strike="noStrike" dirty="0">
                          <a:effectLst/>
                        </a:rPr>
                        <a:t>Bakanlık, Genelkurmay Başkanlığı, İçişleri Bakanlığı ve MİT Başkanlığı tarafından birlikte belirlenen kamu kurum ve/veya kuruluşlarınca yapılan ve teknik etkileşim iznine esas teşkil eden analiz kapsamındaki </a:t>
                      </a:r>
                      <a:r>
                        <a:rPr lang="tr-TR" sz="800" u="none" strike="noStrike" dirty="0" err="1">
                          <a:effectLst/>
                        </a:rPr>
                        <a:t>RES'ler</a:t>
                      </a:r>
                      <a:r>
                        <a:rPr lang="tr-TR" sz="800" u="none" strike="noStrike" dirty="0">
                          <a:effectLst/>
                        </a:rPr>
                        <a:t> için sunulmalıdır.</a:t>
                      </a:r>
                      <a:endParaRPr lang="tr-TR" sz="800" b="0" i="0" u="none" strike="noStrike" dirty="0">
                        <a:solidFill>
                          <a:srgbClr val="000000"/>
                        </a:solidFill>
                        <a:effectLst/>
                        <a:latin typeface="Times New Roman" panose="02020603050405020304" pitchFamily="18" charset="0"/>
                      </a:endParaRPr>
                    </a:p>
                  </a:txBody>
                  <a:tcPr marL="2181" marR="2181" marT="2181" marB="0" anchor="ctr"/>
                </a:tc>
                <a:extLst>
                  <a:ext uri="{0D108BD9-81ED-4DB2-BD59-A6C34878D82A}">
                    <a16:rowId xmlns:a16="http://schemas.microsoft.com/office/drawing/2014/main" xmlns="" val="341379231"/>
                  </a:ext>
                </a:extLst>
              </a:tr>
              <a:tr h="218764">
                <a:tc>
                  <a:txBody>
                    <a:bodyPr/>
                    <a:lstStyle/>
                    <a:p>
                      <a:pPr algn="ctr" fontAlgn="ctr"/>
                      <a:r>
                        <a:rPr lang="tr-TR" sz="800" u="none" strike="noStrike" dirty="0">
                          <a:effectLst/>
                        </a:rPr>
                        <a:t>9</a:t>
                      </a:r>
                      <a:endParaRPr lang="tr-TR" sz="800" b="1" i="0" u="none" strike="noStrike" dirty="0">
                        <a:solidFill>
                          <a:srgbClr val="000000"/>
                        </a:solidFill>
                        <a:effectLst/>
                        <a:latin typeface="Times New Roman" panose="02020603050405020304" pitchFamily="18" charset="0"/>
                      </a:endParaRPr>
                    </a:p>
                  </a:txBody>
                  <a:tcPr marL="2181" marR="2181" marT="2181" marB="0" anchor="ctr"/>
                </a:tc>
                <a:tc>
                  <a:txBody>
                    <a:bodyPr/>
                    <a:lstStyle/>
                    <a:p>
                      <a:pPr algn="l" fontAlgn="ctr"/>
                      <a:r>
                        <a:rPr lang="tr-TR" sz="900" u="none" strike="noStrike">
                          <a:effectLst/>
                        </a:rPr>
                        <a:t>Jeolojik Etüt Raporu / Zemin Etüt Raporu</a:t>
                      </a:r>
                      <a:endParaRPr lang="tr-TR" sz="9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a:effectLst/>
                        </a:rPr>
                        <a:t>*</a:t>
                      </a:r>
                      <a:endParaRPr lang="tr-TR" sz="8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a:effectLst/>
                        </a:rPr>
                        <a:t>*</a:t>
                      </a:r>
                      <a:endParaRPr lang="tr-TR" sz="8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dirty="0">
                          <a:effectLst/>
                        </a:rPr>
                        <a:t>*</a:t>
                      </a:r>
                      <a:endParaRPr lang="tr-TR" sz="800" b="0" i="0" u="none" strike="noStrike" dirty="0">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a:effectLst/>
                        </a:rPr>
                        <a:t>*</a:t>
                      </a:r>
                      <a:endParaRPr lang="tr-TR" sz="8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a:effectLst/>
                        </a:rPr>
                        <a:t>*</a:t>
                      </a:r>
                      <a:endParaRPr lang="tr-TR" sz="8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l" fontAlgn="ctr"/>
                      <a:r>
                        <a:rPr lang="tr-TR" sz="800" u="none" strike="noStrike" dirty="0">
                          <a:effectLst/>
                        </a:rPr>
                        <a:t>Konutlardaki </a:t>
                      </a:r>
                      <a:r>
                        <a:rPr lang="tr-TR" sz="800" u="none" strike="noStrike" dirty="0" err="1">
                          <a:effectLst/>
                        </a:rPr>
                        <a:t>fotovoltaik</a:t>
                      </a:r>
                      <a:r>
                        <a:rPr lang="tr-TR" sz="800" u="none" strike="noStrike" dirty="0">
                          <a:effectLst/>
                        </a:rPr>
                        <a:t> ekipman uygulamalarında zorunlu değildir. </a:t>
                      </a:r>
                      <a:endParaRPr lang="tr-TR" sz="800" b="0" i="0" u="none" strike="noStrike" dirty="0">
                        <a:solidFill>
                          <a:srgbClr val="000000"/>
                        </a:solidFill>
                        <a:effectLst/>
                        <a:latin typeface="Times New Roman" panose="02020603050405020304" pitchFamily="18" charset="0"/>
                      </a:endParaRPr>
                    </a:p>
                  </a:txBody>
                  <a:tcPr marL="2181" marR="2181" marT="2181" marB="0" anchor="ctr"/>
                </a:tc>
                <a:extLst>
                  <a:ext uri="{0D108BD9-81ED-4DB2-BD59-A6C34878D82A}">
                    <a16:rowId xmlns:a16="http://schemas.microsoft.com/office/drawing/2014/main" xmlns="" val="3941872588"/>
                  </a:ext>
                </a:extLst>
              </a:tr>
              <a:tr h="229057">
                <a:tc rowSpan="3">
                  <a:txBody>
                    <a:bodyPr/>
                    <a:lstStyle/>
                    <a:p>
                      <a:pPr algn="ctr" fontAlgn="ctr"/>
                      <a:r>
                        <a:rPr lang="tr-TR" sz="800" u="none" strike="noStrike" dirty="0">
                          <a:effectLst/>
                        </a:rPr>
                        <a:t>10</a:t>
                      </a:r>
                      <a:endParaRPr lang="tr-TR" sz="800" b="1" i="0" u="none" strike="noStrike" dirty="0">
                        <a:solidFill>
                          <a:srgbClr val="000000"/>
                        </a:solidFill>
                        <a:effectLst/>
                        <a:latin typeface="Times New Roman" panose="02020603050405020304" pitchFamily="18" charset="0"/>
                      </a:endParaRPr>
                    </a:p>
                  </a:txBody>
                  <a:tcPr marL="2181" marR="2181" marT="2181" marB="0" anchor="ctr"/>
                </a:tc>
                <a:tc rowSpan="3">
                  <a:txBody>
                    <a:bodyPr/>
                    <a:lstStyle/>
                    <a:p>
                      <a:pPr algn="l" fontAlgn="ctr"/>
                      <a:r>
                        <a:rPr lang="tr-TR" sz="900" u="none" strike="noStrike" dirty="0">
                          <a:effectLst/>
                        </a:rPr>
                        <a:t>Elektromekanik Teçhizat için Uygunluk Belgesi</a:t>
                      </a:r>
                      <a:endParaRPr lang="tr-TR" sz="900" b="0" i="0" u="none" strike="noStrike" dirty="0">
                        <a:solidFill>
                          <a:srgbClr val="000000"/>
                        </a:solidFill>
                        <a:effectLst/>
                        <a:latin typeface="Times New Roman" panose="02020603050405020304" pitchFamily="18" charset="0"/>
                      </a:endParaRPr>
                    </a:p>
                  </a:txBody>
                  <a:tcPr marL="2181" marR="2181" marT="2181" marB="0" anchor="ctr"/>
                </a:tc>
                <a:tc rowSpan="3">
                  <a:txBody>
                    <a:bodyPr/>
                    <a:lstStyle/>
                    <a:p>
                      <a:pPr algn="ctr" fontAlgn="ctr"/>
                      <a:r>
                        <a:rPr lang="tr-TR" sz="800" u="none" strike="noStrike">
                          <a:effectLst/>
                        </a:rPr>
                        <a:t>* </a:t>
                      </a:r>
                      <a:endParaRPr lang="tr-TR" sz="800" b="0" i="0" u="none" strike="noStrike">
                        <a:solidFill>
                          <a:srgbClr val="000000"/>
                        </a:solidFill>
                        <a:effectLst/>
                        <a:latin typeface="Times New Roman" panose="02020603050405020304" pitchFamily="18" charset="0"/>
                      </a:endParaRPr>
                    </a:p>
                  </a:txBody>
                  <a:tcPr marL="2181" marR="2181" marT="2181" marB="0" anchor="ctr"/>
                </a:tc>
                <a:tc rowSpan="3">
                  <a:txBody>
                    <a:bodyPr/>
                    <a:lstStyle/>
                    <a:p>
                      <a:pPr algn="ctr" fontAlgn="ctr"/>
                      <a:r>
                        <a:rPr lang="tr-TR" sz="800" u="none" strike="noStrike">
                          <a:effectLst/>
                        </a:rPr>
                        <a:t> *</a:t>
                      </a:r>
                      <a:endParaRPr lang="tr-TR" sz="800" b="0" i="0" u="none" strike="noStrike">
                        <a:solidFill>
                          <a:srgbClr val="000000"/>
                        </a:solidFill>
                        <a:effectLst/>
                        <a:latin typeface="Times New Roman" panose="02020603050405020304" pitchFamily="18" charset="0"/>
                      </a:endParaRPr>
                    </a:p>
                  </a:txBody>
                  <a:tcPr marL="2181" marR="2181" marT="2181" marB="0" anchor="ctr"/>
                </a:tc>
                <a:tc rowSpan="3">
                  <a:txBody>
                    <a:bodyPr/>
                    <a:lstStyle/>
                    <a:p>
                      <a:pPr algn="ctr" fontAlgn="ctr"/>
                      <a:r>
                        <a:rPr lang="tr-TR" sz="800" u="none" strike="noStrike" dirty="0">
                          <a:effectLst/>
                        </a:rPr>
                        <a:t> *</a:t>
                      </a:r>
                      <a:endParaRPr lang="tr-TR" sz="800" b="0" i="0" u="none" strike="noStrike" dirty="0">
                        <a:solidFill>
                          <a:srgbClr val="000000"/>
                        </a:solidFill>
                        <a:effectLst/>
                        <a:latin typeface="Times New Roman" panose="02020603050405020304" pitchFamily="18" charset="0"/>
                      </a:endParaRPr>
                    </a:p>
                  </a:txBody>
                  <a:tcPr marL="2181" marR="2181" marT="2181" marB="0" anchor="ctr"/>
                </a:tc>
                <a:tc rowSpan="3">
                  <a:txBody>
                    <a:bodyPr/>
                    <a:lstStyle/>
                    <a:p>
                      <a:pPr algn="ctr" fontAlgn="ctr"/>
                      <a:r>
                        <a:rPr lang="tr-TR" sz="800" u="none" strike="noStrike" dirty="0">
                          <a:effectLst/>
                        </a:rPr>
                        <a:t> *</a:t>
                      </a:r>
                      <a:endParaRPr lang="tr-TR" sz="800" b="0" i="0" u="none" strike="noStrike" dirty="0">
                        <a:solidFill>
                          <a:srgbClr val="000000"/>
                        </a:solidFill>
                        <a:effectLst/>
                        <a:latin typeface="Times New Roman" panose="02020603050405020304" pitchFamily="18" charset="0"/>
                      </a:endParaRPr>
                    </a:p>
                  </a:txBody>
                  <a:tcPr marL="2181" marR="2181" marT="2181" marB="0" anchor="ctr"/>
                </a:tc>
                <a:tc rowSpan="3">
                  <a:txBody>
                    <a:bodyPr/>
                    <a:lstStyle/>
                    <a:p>
                      <a:pPr algn="ctr" fontAlgn="ctr"/>
                      <a:r>
                        <a:rPr lang="tr-TR" sz="800" u="none" strike="noStrike">
                          <a:effectLst/>
                        </a:rPr>
                        <a:t> *</a:t>
                      </a:r>
                      <a:endParaRPr lang="tr-TR" sz="8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l" fontAlgn="ctr"/>
                      <a:r>
                        <a:rPr lang="tr-TR" sz="800" u="none" strike="noStrike" dirty="0">
                          <a:effectLst/>
                        </a:rPr>
                        <a:t>Elektrik üretimine esas ana elektromekanik teçhizata (türbin / motor - jeneratör grupları, kazan, güneş paneli, evirici ve trafoya) ilişkin "a", "b", "c", "ç" ve “d” seçeneklerinden en az biri sunulmalıdır.</a:t>
                      </a:r>
                      <a:endParaRPr lang="tr-TR" sz="800" b="0" i="0" u="none" strike="noStrike" dirty="0">
                        <a:solidFill>
                          <a:srgbClr val="000000"/>
                        </a:solidFill>
                        <a:effectLst/>
                        <a:latin typeface="Times New Roman" panose="02020603050405020304" pitchFamily="18" charset="0"/>
                      </a:endParaRPr>
                    </a:p>
                  </a:txBody>
                  <a:tcPr marL="2181" marR="2181" marT="2181" marB="0" anchor="ctr"/>
                </a:tc>
                <a:extLst>
                  <a:ext uri="{0D108BD9-81ED-4DB2-BD59-A6C34878D82A}">
                    <a16:rowId xmlns:a16="http://schemas.microsoft.com/office/drawing/2014/main" xmlns="" val="4190659479"/>
                  </a:ext>
                </a:extLst>
              </a:tr>
              <a:tr h="115544">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a:txBody>
                    <a:bodyPr/>
                    <a:lstStyle/>
                    <a:p>
                      <a:pPr algn="l" fontAlgn="ctr"/>
                      <a:r>
                        <a:rPr lang="tr-TR" sz="800" u="none" strike="noStrike" dirty="0">
                          <a:effectLst/>
                        </a:rPr>
                        <a:t> </a:t>
                      </a:r>
                      <a:endParaRPr lang="tr-TR" sz="800" b="0" i="0" u="none" strike="noStrike" dirty="0">
                        <a:solidFill>
                          <a:srgbClr val="000000"/>
                        </a:solidFill>
                        <a:effectLst/>
                        <a:latin typeface="Times New Roman" panose="02020603050405020304" pitchFamily="18" charset="0"/>
                      </a:endParaRPr>
                    </a:p>
                  </a:txBody>
                  <a:tcPr marL="2181" marR="2181" marT="2181" marB="0" anchor="ctr"/>
                </a:tc>
                <a:extLst>
                  <a:ext uri="{0D108BD9-81ED-4DB2-BD59-A6C34878D82A}">
                    <a16:rowId xmlns:a16="http://schemas.microsoft.com/office/drawing/2014/main" xmlns="" val="2386808483"/>
                  </a:ext>
                </a:extLst>
              </a:tr>
              <a:tr h="115544">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a:txBody>
                    <a:bodyPr/>
                    <a:lstStyle/>
                    <a:p>
                      <a:pPr algn="l" fontAlgn="ctr"/>
                      <a:r>
                        <a:rPr lang="tr-TR" sz="800" u="none" strike="noStrike" dirty="0">
                          <a:effectLst/>
                        </a:rPr>
                        <a:t>Elektromekanik teçhizat için uygunluk belgesi Bakanlığa sunulmuş ve belgenin Bakanlık arşivinde muhafaza edildiğine ilişkin bir yazı alınmış ise yeniden sunulması gerekmemektedir.</a:t>
                      </a:r>
                      <a:endParaRPr lang="tr-TR" sz="800" b="0" i="0" u="none" strike="noStrike" dirty="0">
                        <a:solidFill>
                          <a:srgbClr val="000000"/>
                        </a:solidFill>
                        <a:effectLst/>
                        <a:latin typeface="Times New Roman" panose="02020603050405020304" pitchFamily="18" charset="0"/>
                      </a:endParaRPr>
                    </a:p>
                  </a:txBody>
                  <a:tcPr marL="2181" marR="2181" marT="2181" marB="0" anchor="ctr"/>
                </a:tc>
                <a:extLst>
                  <a:ext uri="{0D108BD9-81ED-4DB2-BD59-A6C34878D82A}">
                    <a16:rowId xmlns:a16="http://schemas.microsoft.com/office/drawing/2014/main" xmlns="" val="4251134075"/>
                  </a:ext>
                </a:extLst>
              </a:tr>
              <a:tr h="146596">
                <a:tc>
                  <a:txBody>
                    <a:bodyPr/>
                    <a:lstStyle/>
                    <a:p>
                      <a:pPr algn="ctr" fontAlgn="ctr"/>
                      <a:r>
                        <a:rPr lang="tr-TR" sz="800" u="none" strike="noStrike" dirty="0">
                          <a:effectLst/>
                        </a:rPr>
                        <a:t> </a:t>
                      </a:r>
                      <a:endParaRPr lang="tr-TR" sz="800" b="1" i="0" u="none" strike="noStrike" dirty="0">
                        <a:solidFill>
                          <a:srgbClr val="000000"/>
                        </a:solidFill>
                        <a:effectLst/>
                        <a:latin typeface="Times New Roman" panose="02020603050405020304" pitchFamily="18" charset="0"/>
                      </a:endParaRPr>
                    </a:p>
                  </a:txBody>
                  <a:tcPr marL="2181" marR="2181" marT="2181" marB="0" anchor="ctr">
                    <a:noFill/>
                  </a:tcPr>
                </a:tc>
                <a:tc>
                  <a:txBody>
                    <a:bodyPr/>
                    <a:lstStyle/>
                    <a:p>
                      <a:pPr algn="l" fontAlgn="ctr"/>
                      <a:r>
                        <a:rPr lang="tr-TR" sz="900" u="none" strike="noStrike">
                          <a:effectLst/>
                        </a:rPr>
                        <a:t>a. Tip Proje Onay Yazısı</a:t>
                      </a:r>
                      <a:endParaRPr lang="tr-TR" sz="900" b="1" i="0" u="none" strike="noStrike">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a:effectLst/>
                        </a:rPr>
                        <a:t>*</a:t>
                      </a:r>
                      <a:endParaRPr lang="tr-TR" sz="8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a:effectLst/>
                        </a:rPr>
                        <a:t>*</a:t>
                      </a:r>
                      <a:endParaRPr lang="tr-TR" sz="8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a:effectLst/>
                        </a:rPr>
                        <a:t>*</a:t>
                      </a:r>
                      <a:endParaRPr lang="tr-TR" sz="8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dirty="0">
                          <a:effectLst/>
                        </a:rPr>
                        <a:t>*</a:t>
                      </a:r>
                      <a:endParaRPr lang="tr-TR" sz="800" b="0" i="0" u="none" strike="noStrike" dirty="0">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a:effectLst/>
                        </a:rPr>
                        <a:t>*</a:t>
                      </a:r>
                      <a:endParaRPr lang="tr-TR" sz="8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l" fontAlgn="ctr"/>
                      <a:r>
                        <a:rPr lang="tr-TR" sz="800" u="none" strike="noStrike" dirty="0">
                          <a:effectLst/>
                        </a:rPr>
                        <a:t>İlgili kurumdan alınmış tip proje onay yazısı sunulmalıdır.</a:t>
                      </a:r>
                      <a:endParaRPr lang="tr-TR" sz="800" b="0" i="0" u="none" strike="noStrike" dirty="0">
                        <a:solidFill>
                          <a:srgbClr val="000000"/>
                        </a:solidFill>
                        <a:effectLst/>
                        <a:latin typeface="Times New Roman" panose="02020603050405020304" pitchFamily="18" charset="0"/>
                      </a:endParaRPr>
                    </a:p>
                  </a:txBody>
                  <a:tcPr marL="2181" marR="2181" marT="2181" marB="0" anchor="ctr"/>
                </a:tc>
                <a:extLst>
                  <a:ext uri="{0D108BD9-81ED-4DB2-BD59-A6C34878D82A}">
                    <a16:rowId xmlns:a16="http://schemas.microsoft.com/office/drawing/2014/main" xmlns="" val="932613519"/>
                  </a:ext>
                </a:extLst>
              </a:tr>
              <a:tr h="129733">
                <a:tc>
                  <a:txBody>
                    <a:bodyPr/>
                    <a:lstStyle/>
                    <a:p>
                      <a:pPr algn="ctr" fontAlgn="ctr"/>
                      <a:r>
                        <a:rPr lang="tr-TR" sz="800" u="none" strike="noStrike" dirty="0">
                          <a:effectLst/>
                        </a:rPr>
                        <a:t> </a:t>
                      </a:r>
                      <a:endParaRPr lang="tr-TR" sz="800" b="1" i="0" u="none" strike="noStrike" dirty="0">
                        <a:solidFill>
                          <a:srgbClr val="000000"/>
                        </a:solidFill>
                        <a:effectLst/>
                        <a:latin typeface="Times New Roman" panose="02020603050405020304" pitchFamily="18" charset="0"/>
                      </a:endParaRPr>
                    </a:p>
                  </a:txBody>
                  <a:tcPr marL="2181" marR="2181" marT="2181" marB="0" anchor="ctr">
                    <a:noFill/>
                  </a:tcPr>
                </a:tc>
                <a:tc>
                  <a:txBody>
                    <a:bodyPr/>
                    <a:lstStyle/>
                    <a:p>
                      <a:pPr algn="l" fontAlgn="ctr"/>
                      <a:r>
                        <a:rPr lang="tr-TR" sz="900" u="none" strike="noStrike">
                          <a:effectLst/>
                        </a:rPr>
                        <a:t>b. Tip Sertifikası</a:t>
                      </a:r>
                      <a:endParaRPr lang="tr-TR" sz="900" b="1" i="0" u="none" strike="noStrike">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a:effectLst/>
                        </a:rPr>
                        <a:t>*</a:t>
                      </a:r>
                      <a:endParaRPr lang="tr-TR" sz="8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a:effectLst/>
                        </a:rPr>
                        <a:t>*</a:t>
                      </a:r>
                      <a:endParaRPr lang="tr-TR" sz="8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a:effectLst/>
                        </a:rPr>
                        <a:t>*</a:t>
                      </a:r>
                      <a:endParaRPr lang="tr-TR" sz="8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dirty="0">
                          <a:effectLst/>
                        </a:rPr>
                        <a:t>*</a:t>
                      </a:r>
                      <a:endParaRPr lang="tr-TR" sz="800" b="0" i="0" u="none" strike="noStrike" dirty="0">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a:effectLst/>
                        </a:rPr>
                        <a:t>*</a:t>
                      </a:r>
                      <a:endParaRPr lang="tr-TR" sz="8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l" fontAlgn="ctr"/>
                      <a:r>
                        <a:rPr lang="tr-TR" sz="800" u="none" strike="noStrike" dirty="0">
                          <a:effectLst/>
                        </a:rPr>
                        <a:t>Akredite kuruluşlardan alınmış olan sertifika sunulmalıdır.</a:t>
                      </a:r>
                      <a:endParaRPr lang="tr-TR" sz="800" b="0" i="0" u="none" strike="noStrike" dirty="0">
                        <a:solidFill>
                          <a:srgbClr val="000000"/>
                        </a:solidFill>
                        <a:effectLst/>
                        <a:latin typeface="Times New Roman" panose="02020603050405020304" pitchFamily="18" charset="0"/>
                      </a:endParaRPr>
                    </a:p>
                  </a:txBody>
                  <a:tcPr marL="2181" marR="2181" marT="2181" marB="0" anchor="ctr"/>
                </a:tc>
                <a:extLst>
                  <a:ext uri="{0D108BD9-81ED-4DB2-BD59-A6C34878D82A}">
                    <a16:rowId xmlns:a16="http://schemas.microsoft.com/office/drawing/2014/main" xmlns="" val="3196509861"/>
                  </a:ext>
                </a:extLst>
              </a:tr>
              <a:tr h="146596">
                <a:tc>
                  <a:txBody>
                    <a:bodyPr/>
                    <a:lstStyle/>
                    <a:p>
                      <a:pPr algn="ctr" fontAlgn="ctr"/>
                      <a:r>
                        <a:rPr lang="tr-TR" sz="800" u="none" strike="noStrike" dirty="0">
                          <a:effectLst/>
                        </a:rPr>
                        <a:t> </a:t>
                      </a:r>
                      <a:endParaRPr lang="tr-TR" sz="800" b="1" i="0" u="none" strike="noStrike" dirty="0">
                        <a:solidFill>
                          <a:srgbClr val="000000"/>
                        </a:solidFill>
                        <a:effectLst/>
                        <a:latin typeface="Times New Roman" panose="02020603050405020304" pitchFamily="18" charset="0"/>
                      </a:endParaRPr>
                    </a:p>
                  </a:txBody>
                  <a:tcPr marL="2181" marR="2181" marT="2181" marB="0" anchor="ctr">
                    <a:noFill/>
                  </a:tcPr>
                </a:tc>
                <a:tc>
                  <a:txBody>
                    <a:bodyPr/>
                    <a:lstStyle/>
                    <a:p>
                      <a:pPr algn="l" fontAlgn="ctr"/>
                      <a:r>
                        <a:rPr lang="tr-TR" sz="900" u="none" strike="noStrike">
                          <a:effectLst/>
                        </a:rPr>
                        <a:t>c. Dizayn Sertifikası</a:t>
                      </a:r>
                      <a:endParaRPr lang="tr-TR" sz="900" b="1" i="0" u="none" strike="noStrike">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a:effectLst/>
                        </a:rPr>
                        <a:t>*</a:t>
                      </a:r>
                      <a:endParaRPr lang="tr-TR" sz="8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a:effectLst/>
                        </a:rPr>
                        <a:t>*</a:t>
                      </a:r>
                      <a:endParaRPr lang="tr-TR" sz="8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a:effectLst/>
                        </a:rPr>
                        <a:t>*</a:t>
                      </a:r>
                      <a:endParaRPr lang="tr-TR" sz="8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dirty="0">
                          <a:effectLst/>
                        </a:rPr>
                        <a:t>*</a:t>
                      </a:r>
                      <a:endParaRPr lang="tr-TR" sz="800" b="0" i="0" u="none" strike="noStrike" dirty="0">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a:effectLst/>
                        </a:rPr>
                        <a:t>*</a:t>
                      </a:r>
                      <a:endParaRPr lang="tr-TR" sz="8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l" fontAlgn="ctr"/>
                      <a:r>
                        <a:rPr lang="tr-TR" sz="800" u="none" strike="noStrike" dirty="0">
                          <a:effectLst/>
                        </a:rPr>
                        <a:t>Akredite kuruluşlardan alınmış olan sertifika sunulmalıdır.</a:t>
                      </a:r>
                      <a:endParaRPr lang="tr-TR" sz="800" b="0" i="0" u="none" strike="noStrike" dirty="0">
                        <a:solidFill>
                          <a:srgbClr val="000000"/>
                        </a:solidFill>
                        <a:effectLst/>
                        <a:latin typeface="Times New Roman" panose="02020603050405020304" pitchFamily="18" charset="0"/>
                      </a:endParaRPr>
                    </a:p>
                  </a:txBody>
                  <a:tcPr marL="2181" marR="2181" marT="2181" marB="0" anchor="ctr"/>
                </a:tc>
                <a:extLst>
                  <a:ext uri="{0D108BD9-81ED-4DB2-BD59-A6C34878D82A}">
                    <a16:rowId xmlns:a16="http://schemas.microsoft.com/office/drawing/2014/main" xmlns="" val="1971999144"/>
                  </a:ext>
                </a:extLst>
              </a:tr>
              <a:tr h="254850">
                <a:tc>
                  <a:txBody>
                    <a:bodyPr/>
                    <a:lstStyle/>
                    <a:p>
                      <a:pPr algn="ctr" fontAlgn="ctr"/>
                      <a:r>
                        <a:rPr lang="tr-TR" sz="800" u="none" strike="noStrike" dirty="0">
                          <a:effectLst/>
                        </a:rPr>
                        <a:t> </a:t>
                      </a:r>
                      <a:endParaRPr lang="tr-TR" sz="800" b="1" i="0" u="none" strike="noStrike" dirty="0">
                        <a:solidFill>
                          <a:srgbClr val="000000"/>
                        </a:solidFill>
                        <a:effectLst/>
                        <a:latin typeface="Times New Roman" panose="02020603050405020304" pitchFamily="18" charset="0"/>
                      </a:endParaRPr>
                    </a:p>
                  </a:txBody>
                  <a:tcPr marL="2181" marR="2181" marT="2181" marB="0" anchor="ctr">
                    <a:noFill/>
                  </a:tcPr>
                </a:tc>
                <a:tc>
                  <a:txBody>
                    <a:bodyPr/>
                    <a:lstStyle/>
                    <a:p>
                      <a:pPr algn="l" fontAlgn="ctr"/>
                      <a:r>
                        <a:rPr lang="tr-TR" sz="900" u="none" strike="noStrike">
                          <a:effectLst/>
                        </a:rPr>
                        <a:t>ç. TSE Kritere / Standartlara Uygunluk Belgesi</a:t>
                      </a:r>
                      <a:endParaRPr lang="tr-TR" sz="900" b="1" i="0" u="none" strike="noStrike">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a:effectLst/>
                        </a:rPr>
                        <a:t>*</a:t>
                      </a:r>
                      <a:endParaRPr lang="tr-TR" sz="8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a:effectLst/>
                        </a:rPr>
                        <a:t>*</a:t>
                      </a:r>
                      <a:endParaRPr lang="tr-TR" sz="8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a:effectLst/>
                        </a:rPr>
                        <a:t>*</a:t>
                      </a:r>
                      <a:endParaRPr lang="tr-TR" sz="8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dirty="0">
                          <a:effectLst/>
                        </a:rPr>
                        <a:t>*</a:t>
                      </a:r>
                      <a:endParaRPr lang="tr-TR" sz="800" b="0" i="0" u="none" strike="noStrike" dirty="0">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dirty="0">
                          <a:effectLst/>
                        </a:rPr>
                        <a:t>*</a:t>
                      </a:r>
                      <a:endParaRPr lang="tr-TR" sz="800" b="0" i="0" u="none" strike="noStrike" dirty="0">
                        <a:solidFill>
                          <a:srgbClr val="000000"/>
                        </a:solidFill>
                        <a:effectLst/>
                        <a:latin typeface="Times New Roman" panose="02020603050405020304" pitchFamily="18" charset="0"/>
                      </a:endParaRPr>
                    </a:p>
                  </a:txBody>
                  <a:tcPr marL="2181" marR="2181" marT="2181" marB="0" anchor="ctr"/>
                </a:tc>
                <a:tc>
                  <a:txBody>
                    <a:bodyPr/>
                    <a:lstStyle/>
                    <a:p>
                      <a:pPr algn="l" fontAlgn="ctr"/>
                      <a:r>
                        <a:rPr lang="tr-TR" sz="800" u="none" strike="noStrike" dirty="0">
                          <a:effectLst/>
                        </a:rPr>
                        <a:t>TSE’den alınmış olan belge sunulmalıdır.</a:t>
                      </a:r>
                      <a:endParaRPr lang="tr-TR" sz="800" b="0" i="0" u="none" strike="noStrike" dirty="0">
                        <a:solidFill>
                          <a:srgbClr val="000000"/>
                        </a:solidFill>
                        <a:effectLst/>
                        <a:latin typeface="Times New Roman" panose="02020603050405020304" pitchFamily="18" charset="0"/>
                      </a:endParaRPr>
                    </a:p>
                  </a:txBody>
                  <a:tcPr marL="2181" marR="2181" marT="2181" marB="0" anchor="ctr"/>
                </a:tc>
                <a:extLst>
                  <a:ext uri="{0D108BD9-81ED-4DB2-BD59-A6C34878D82A}">
                    <a16:rowId xmlns:a16="http://schemas.microsoft.com/office/drawing/2014/main" xmlns="" val="1012655279"/>
                  </a:ext>
                </a:extLst>
              </a:tr>
              <a:tr h="290935">
                <a:tc>
                  <a:txBody>
                    <a:bodyPr/>
                    <a:lstStyle/>
                    <a:p>
                      <a:pPr algn="ctr" fontAlgn="ctr"/>
                      <a:r>
                        <a:rPr lang="tr-TR" sz="800" u="none" strike="noStrike" dirty="0">
                          <a:effectLst/>
                        </a:rPr>
                        <a:t> </a:t>
                      </a:r>
                      <a:endParaRPr lang="tr-TR" sz="800" b="1" i="0" u="none" strike="noStrike" dirty="0">
                        <a:solidFill>
                          <a:srgbClr val="000000"/>
                        </a:solidFill>
                        <a:effectLst/>
                        <a:latin typeface="Times New Roman" panose="02020603050405020304" pitchFamily="18" charset="0"/>
                      </a:endParaRPr>
                    </a:p>
                  </a:txBody>
                  <a:tcPr marL="2181" marR="2181" marT="2181" marB="0" anchor="ctr">
                    <a:noFill/>
                  </a:tcPr>
                </a:tc>
                <a:tc>
                  <a:txBody>
                    <a:bodyPr/>
                    <a:lstStyle/>
                    <a:p>
                      <a:pPr algn="l" fontAlgn="ctr"/>
                      <a:r>
                        <a:rPr lang="tr-TR" sz="900" u="none" strike="noStrike" dirty="0">
                          <a:effectLst/>
                        </a:rPr>
                        <a:t>d. Elektromekanik Teçhizat için Uygunluk Raporu</a:t>
                      </a:r>
                      <a:endParaRPr lang="tr-TR" sz="900" b="1" i="0" u="none" strike="noStrike" dirty="0">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a:effectLst/>
                        </a:rPr>
                        <a:t>*</a:t>
                      </a:r>
                      <a:endParaRPr lang="tr-TR" sz="8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a:effectLst/>
                        </a:rPr>
                        <a:t>*</a:t>
                      </a:r>
                      <a:endParaRPr lang="tr-TR" sz="8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a:effectLst/>
                        </a:rPr>
                        <a:t>*</a:t>
                      </a:r>
                      <a:endParaRPr lang="tr-TR" sz="8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a:effectLst/>
                        </a:rPr>
                        <a:t>*</a:t>
                      </a:r>
                      <a:endParaRPr lang="tr-TR" sz="800" b="0" i="0" u="none" strike="noStrike">
                        <a:solidFill>
                          <a:srgbClr val="000000"/>
                        </a:solidFill>
                        <a:effectLst/>
                        <a:latin typeface="Times New Roman" panose="02020603050405020304" pitchFamily="18" charset="0"/>
                      </a:endParaRPr>
                    </a:p>
                  </a:txBody>
                  <a:tcPr marL="2181" marR="2181" marT="2181" marB="0" anchor="ctr"/>
                </a:tc>
                <a:tc>
                  <a:txBody>
                    <a:bodyPr/>
                    <a:lstStyle/>
                    <a:p>
                      <a:pPr algn="ctr" fontAlgn="ctr"/>
                      <a:r>
                        <a:rPr lang="tr-TR" sz="800" u="none" strike="noStrike" dirty="0">
                          <a:effectLst/>
                        </a:rPr>
                        <a:t>*</a:t>
                      </a:r>
                      <a:endParaRPr lang="tr-TR" sz="800" b="0" i="0" u="none" strike="noStrike" dirty="0">
                        <a:solidFill>
                          <a:srgbClr val="000000"/>
                        </a:solidFill>
                        <a:effectLst/>
                        <a:latin typeface="Times New Roman" panose="02020603050405020304" pitchFamily="18" charset="0"/>
                      </a:endParaRPr>
                    </a:p>
                  </a:txBody>
                  <a:tcPr marL="2181" marR="2181" marT="2181" marB="0" anchor="ctr"/>
                </a:tc>
                <a:tc>
                  <a:txBody>
                    <a:bodyPr/>
                    <a:lstStyle/>
                    <a:p>
                      <a:pPr algn="l" fontAlgn="ctr"/>
                      <a:r>
                        <a:rPr lang="tr-TR" sz="800" u="none" strike="noStrike" dirty="0">
                          <a:effectLst/>
                        </a:rPr>
                        <a:t>İmalat / montaj / test süreçleri için teçhizata ilişkin mevcut imalat, kalite belgeleri, test raporları ile mühendislik hesaplarını içeren dokümanların üniversiteler veya akredite kuruluşlarca incelenmesi sonucunda hazırlanan “elektromekanik teçhizat için uygunluk raporu” sunulmalıdır.</a:t>
                      </a:r>
                      <a:endParaRPr lang="tr-TR" sz="800" b="0" i="0" u="none" strike="noStrike" dirty="0">
                        <a:solidFill>
                          <a:srgbClr val="000000"/>
                        </a:solidFill>
                        <a:effectLst/>
                        <a:latin typeface="Times New Roman" panose="02020603050405020304" pitchFamily="18" charset="0"/>
                      </a:endParaRPr>
                    </a:p>
                  </a:txBody>
                  <a:tcPr marL="2181" marR="2181" marT="2181" marB="0" anchor="ctr"/>
                </a:tc>
                <a:extLst>
                  <a:ext uri="{0D108BD9-81ED-4DB2-BD59-A6C34878D82A}">
                    <a16:rowId xmlns:a16="http://schemas.microsoft.com/office/drawing/2014/main" xmlns="" val="3862922626"/>
                  </a:ext>
                </a:extLst>
              </a:tr>
            </a:tbl>
          </a:graphicData>
        </a:graphic>
      </p:graphicFrame>
    </p:spTree>
    <p:extLst>
      <p:ext uri="{BB962C8B-B14F-4D97-AF65-F5344CB8AC3E}">
        <p14:creationId xmlns:p14="http://schemas.microsoft.com/office/powerpoint/2010/main" val="81057618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98669" y="107431"/>
            <a:ext cx="11679381" cy="711554"/>
          </a:xfrm>
        </p:spPr>
        <p:txBody>
          <a:bodyPr>
            <a:normAutofit/>
          </a:bodyPr>
          <a:lstStyle/>
          <a:p>
            <a:r>
              <a:rPr lang="tr-TR" sz="2500" b="1" dirty="0"/>
              <a:t>GEÇİCİ KABUL DOSYASINDA BULUNMASI GEREKEN EVRAKLAR</a:t>
            </a:r>
          </a:p>
        </p:txBody>
      </p:sp>
      <p:sp>
        <p:nvSpPr>
          <p:cNvPr id="10" name="İçerik Yer Tutucusu 9"/>
          <p:cNvSpPr>
            <a:spLocks noGrp="1"/>
          </p:cNvSpPr>
          <p:nvPr>
            <p:ph idx="1"/>
          </p:nvPr>
        </p:nvSpPr>
        <p:spPr>
          <a:xfrm>
            <a:off x="226647" y="1087120"/>
            <a:ext cx="11710430" cy="5448852"/>
          </a:xfrm>
        </p:spPr>
        <p:txBody>
          <a:bodyPr>
            <a:noAutofit/>
          </a:bodyPr>
          <a:lstStyle/>
          <a:p>
            <a:pPr marL="0" indent="0">
              <a:spcBef>
                <a:spcPts val="500"/>
              </a:spcBef>
              <a:buNone/>
            </a:pPr>
            <a:r>
              <a:rPr lang="tr-TR" sz="1200" dirty="0"/>
              <a:t>Aşağıdaki bilgi ve belgelerin tamamlanarak oluşturulan kabul dosyasının Dağıtım Şirketi / OSB tarafından kabul birimine gönderilmesi gerekmektedir.</a:t>
            </a:r>
          </a:p>
          <a:p>
            <a:pPr marL="457200" lvl="0" indent="-457200">
              <a:spcBef>
                <a:spcPts val="500"/>
              </a:spcBef>
              <a:buFont typeface="+mj-lt"/>
              <a:buAutoNum type="arabicPeriod"/>
            </a:pPr>
            <a:endParaRPr lang="tr-TR" sz="300" dirty="0"/>
          </a:p>
          <a:p>
            <a:pPr marL="457200" lvl="0" indent="-457200">
              <a:spcBef>
                <a:spcPts val="500"/>
              </a:spcBef>
              <a:buFont typeface="+mj-lt"/>
              <a:buAutoNum type="arabicPeriod"/>
            </a:pPr>
            <a:r>
              <a:rPr lang="tr-TR" sz="1200" dirty="0"/>
              <a:t>Geçici kabul talep dilekçesi,</a:t>
            </a:r>
          </a:p>
          <a:p>
            <a:pPr marL="457200" lvl="0" indent="-457200">
              <a:spcBef>
                <a:spcPts val="500"/>
              </a:spcBef>
              <a:buFont typeface="+mj-lt"/>
              <a:buAutoNum type="arabicPeriod"/>
            </a:pPr>
            <a:r>
              <a:rPr lang="tr-TR" sz="1200" dirty="0"/>
              <a:t>Geçici kabule hazır tutanağı,</a:t>
            </a:r>
          </a:p>
          <a:p>
            <a:pPr marL="457200" lvl="0" indent="-457200">
              <a:spcBef>
                <a:spcPts val="500"/>
              </a:spcBef>
              <a:buFont typeface="+mj-lt"/>
              <a:buAutoNum type="arabicPeriod"/>
            </a:pPr>
            <a:r>
              <a:rPr lang="tr-TR" sz="1200" dirty="0"/>
              <a:t>Tesise ait onaylı proje, (Gerekçe raporu, vaziyet planı, varsa ENH profili, varsa trafo yerleşim planı, tek hat şeması, kısa devre hesabı,  topraklama hesabı, </a:t>
            </a:r>
            <a:r>
              <a:rPr lang="tr-TR" sz="1200" dirty="0" err="1"/>
              <a:t>v.b</a:t>
            </a:r>
            <a:r>
              <a:rPr lang="tr-TR" sz="1200" dirty="0"/>
              <a:t>.)</a:t>
            </a:r>
          </a:p>
          <a:p>
            <a:pPr marL="457200" lvl="0" indent="-457200">
              <a:spcBef>
                <a:spcPts val="500"/>
              </a:spcBef>
              <a:buFont typeface="+mj-lt"/>
              <a:buAutoNum type="arabicPeriod"/>
            </a:pPr>
            <a:r>
              <a:rPr lang="tr-TR" sz="1200" dirty="0"/>
              <a:t>Bağlantı anlaşması, </a:t>
            </a:r>
          </a:p>
          <a:p>
            <a:pPr marL="457200" lvl="0" indent="-457200">
              <a:spcBef>
                <a:spcPts val="500"/>
              </a:spcBef>
              <a:buFont typeface="+mj-lt"/>
              <a:buAutoNum type="arabicPeriod"/>
            </a:pPr>
            <a:r>
              <a:rPr lang="tr-TR" sz="1200" dirty="0"/>
              <a:t>Tesis sahibi ile yüklenici arasında imzalanan sözleşme,</a:t>
            </a:r>
          </a:p>
          <a:p>
            <a:pPr marL="457200" lvl="0" indent="-457200">
              <a:spcBef>
                <a:spcPts val="500"/>
              </a:spcBef>
              <a:buFont typeface="+mj-lt"/>
              <a:buAutoNum type="arabicPeriod"/>
            </a:pPr>
            <a:r>
              <a:rPr lang="tr-TR" sz="1200" dirty="0"/>
              <a:t>Geçici kabulde bulunacak sorumlu </a:t>
            </a:r>
            <a:r>
              <a:rPr lang="tr-TR" sz="1200" u="sng" dirty="0"/>
              <a:t>elektrik mühendisine</a:t>
            </a:r>
            <a:r>
              <a:rPr lang="tr-TR" sz="1200" dirty="0"/>
              <a:t> ait yüklenicinin yetkilendirme yazısı veya yüklenicinin bünyesinde bulunmayan ancak geçici kabulde görevlendirilecek sorumlu </a:t>
            </a:r>
            <a:r>
              <a:rPr lang="tr-TR" sz="1200" u="sng" dirty="0"/>
              <a:t>elektrik mühendisine</a:t>
            </a:r>
            <a:r>
              <a:rPr lang="tr-TR" sz="1200" dirty="0"/>
              <a:t> verdiği vekâletname, </a:t>
            </a:r>
          </a:p>
          <a:p>
            <a:pPr marL="457200" lvl="0" indent="-457200">
              <a:spcBef>
                <a:spcPts val="500"/>
              </a:spcBef>
              <a:buFont typeface="+mj-lt"/>
              <a:buAutoNum type="arabicPeriod"/>
            </a:pPr>
            <a:r>
              <a:rPr lang="tr-TR" sz="1200" dirty="0"/>
              <a:t>Tesis sahibi kabulde bulunmayacak ise yetkili kıldığı kişiye ait yetki yazısı, </a:t>
            </a:r>
          </a:p>
          <a:p>
            <a:pPr marL="457200" lvl="0" indent="-457200">
              <a:spcBef>
                <a:spcPts val="500"/>
              </a:spcBef>
              <a:buFont typeface="+mj-lt"/>
              <a:buAutoNum type="arabicPeriod"/>
            </a:pPr>
            <a:r>
              <a:rPr lang="tr-TR" sz="1200" dirty="0"/>
              <a:t>Keşif cetveli ve bedeli, </a:t>
            </a:r>
          </a:p>
          <a:p>
            <a:pPr marL="457200" lvl="0" indent="-457200">
              <a:spcBef>
                <a:spcPts val="500"/>
              </a:spcBef>
              <a:buFont typeface="+mj-lt"/>
              <a:buAutoNum type="arabicPeriod"/>
            </a:pPr>
            <a:r>
              <a:rPr lang="tr-TR" sz="1200" dirty="0"/>
              <a:t>Vergi levhası (yüklenici),</a:t>
            </a:r>
          </a:p>
          <a:p>
            <a:pPr marL="457200" lvl="0" indent="-457200">
              <a:spcBef>
                <a:spcPts val="500"/>
              </a:spcBef>
              <a:buFont typeface="+mj-lt"/>
              <a:buAutoNum type="arabicPeriod"/>
            </a:pPr>
            <a:r>
              <a:rPr lang="tr-TR" sz="1200" dirty="0"/>
              <a:t>Yüklenici ve tesis sahibinin iletişim bilgileri (Adres, telefon, faks),  </a:t>
            </a:r>
          </a:p>
          <a:p>
            <a:pPr marL="457200" lvl="0" indent="-457200">
              <a:spcBef>
                <a:spcPts val="500"/>
              </a:spcBef>
              <a:buFont typeface="+mj-lt"/>
              <a:buAutoNum type="arabicPeriod"/>
            </a:pPr>
            <a:r>
              <a:rPr lang="tr-TR" sz="1200" dirty="0"/>
              <a:t>Tesiste kullanılan malzemelere ait test raporları ve sertifikalar (panel, inverter, röle, jeneratör, trafo, hücre, köşk vs.) (Elektronik ortamda olabilir-CD),</a:t>
            </a:r>
          </a:p>
          <a:p>
            <a:pPr marL="457200" lvl="0" indent="-457200">
              <a:spcBef>
                <a:spcPts val="500"/>
              </a:spcBef>
              <a:buFont typeface="+mj-lt"/>
              <a:buAutoNum type="arabicPeriod"/>
            </a:pPr>
            <a:r>
              <a:rPr lang="tr-TR" sz="1200" dirty="0" err="1"/>
              <a:t>Enerjilendirme</a:t>
            </a:r>
            <a:r>
              <a:rPr lang="tr-TR" sz="1200" dirty="0"/>
              <a:t> ve Devreye Alma Protokolü</a:t>
            </a:r>
          </a:p>
          <a:p>
            <a:pPr marL="457200" lvl="0" indent="-457200">
              <a:spcBef>
                <a:spcPts val="500"/>
              </a:spcBef>
              <a:buFont typeface="+mj-lt"/>
              <a:buAutoNum type="arabicPeriod"/>
            </a:pPr>
            <a:r>
              <a:rPr lang="tr-TR" sz="1200" dirty="0"/>
              <a:t>Topraklama direnci ölçüm raporu,</a:t>
            </a:r>
          </a:p>
          <a:p>
            <a:pPr marL="457200" lvl="0" indent="-457200">
              <a:spcBef>
                <a:spcPts val="500"/>
              </a:spcBef>
              <a:buFont typeface="+mj-lt"/>
              <a:buAutoNum type="arabicPeriod"/>
            </a:pPr>
            <a:r>
              <a:rPr lang="tr-TR" sz="1200" dirty="0"/>
              <a:t>Komisyona katılmak üzere OSB/Dağıtım şirketinden teknik bir personelin isim ve unvanı</a:t>
            </a:r>
          </a:p>
          <a:p>
            <a:pPr marL="457200" lvl="0" indent="-457200">
              <a:spcBef>
                <a:spcPts val="500"/>
              </a:spcBef>
              <a:buFont typeface="+mj-lt"/>
              <a:buAutoNum type="arabicPeriod"/>
            </a:pPr>
            <a:r>
              <a:rPr lang="tr-TR" sz="1200" dirty="0"/>
              <a:t>Tesise ait fotoğraflar (Elektronik ortamda olabilir-CD),</a:t>
            </a:r>
          </a:p>
          <a:p>
            <a:pPr marL="457200" lvl="0" indent="-457200">
              <a:spcBef>
                <a:spcPts val="500"/>
              </a:spcBef>
              <a:buFont typeface="+mj-lt"/>
              <a:buAutoNum type="arabicPeriod"/>
            </a:pPr>
            <a:r>
              <a:rPr lang="tr-TR" sz="1200" dirty="0"/>
              <a:t>EİGM Teknik Değerlendirme Raporu </a:t>
            </a:r>
          </a:p>
          <a:p>
            <a:pPr marL="457200" lvl="0" indent="-457200">
              <a:spcBef>
                <a:spcPts val="500"/>
              </a:spcBef>
              <a:buFont typeface="+mj-lt"/>
              <a:buAutoNum type="arabicPeriod"/>
            </a:pPr>
            <a:r>
              <a:rPr lang="tr-TR" sz="1200" dirty="0"/>
              <a:t>Güneş Enerjisi Santrali işletme Sorumlusu ( Elektrik Müh.) yetkilendirme yazısı </a:t>
            </a:r>
          </a:p>
          <a:p>
            <a:pPr marL="457200" lvl="0" indent="-457200">
              <a:spcBef>
                <a:spcPts val="500"/>
              </a:spcBef>
              <a:buFont typeface="+mj-lt"/>
              <a:buAutoNum type="arabicPeriod"/>
            </a:pPr>
            <a:r>
              <a:rPr lang="tr-TR" sz="1200" dirty="0"/>
              <a:t>Saha Test Raporları</a:t>
            </a:r>
          </a:p>
          <a:p>
            <a:pPr marL="457200" lvl="0" indent="-457200">
              <a:spcBef>
                <a:spcPts val="500"/>
              </a:spcBef>
              <a:buFont typeface="+mj-lt"/>
              <a:buAutoNum type="arabicPeriod"/>
            </a:pPr>
            <a:r>
              <a:rPr lang="tr-TR" sz="1200" dirty="0"/>
              <a:t>Sistem Uyumluluk Raporu</a:t>
            </a:r>
          </a:p>
          <a:p>
            <a:pPr marL="457200" lvl="0" indent="-457200">
              <a:spcBef>
                <a:spcPts val="500"/>
              </a:spcBef>
              <a:buFont typeface="+mj-lt"/>
              <a:buAutoNum type="arabicPeriod"/>
            </a:pPr>
            <a:r>
              <a:rPr lang="tr-TR" sz="1200" dirty="0"/>
              <a:t>Koruma Rölesi Set Değerleri</a:t>
            </a:r>
          </a:p>
          <a:p>
            <a:pPr marL="457200" lvl="0" indent="-457200">
              <a:spcBef>
                <a:spcPts val="500"/>
              </a:spcBef>
              <a:buFont typeface="+mj-lt"/>
              <a:buAutoNum type="arabicPeriod"/>
            </a:pPr>
            <a:r>
              <a:rPr lang="tr-TR" sz="1200" dirty="0"/>
              <a:t>İmar Mevzuatı çerçevesinde alınması gerekli izinler / yapı ruhsatının alındığına dair belgeler</a:t>
            </a:r>
          </a:p>
        </p:txBody>
      </p:sp>
    </p:spTree>
    <p:extLst>
      <p:ext uri="{BB962C8B-B14F-4D97-AF65-F5344CB8AC3E}">
        <p14:creationId xmlns:p14="http://schemas.microsoft.com/office/powerpoint/2010/main" val="111626905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1"/>
          <p:cNvSpPr>
            <a:spLocks noGrp="1"/>
          </p:cNvSpPr>
          <p:nvPr>
            <p:ph type="title"/>
          </p:nvPr>
        </p:nvSpPr>
        <p:spPr>
          <a:xfrm>
            <a:off x="257695" y="107430"/>
            <a:ext cx="11679381" cy="998163"/>
          </a:xfrm>
        </p:spPr>
        <p:txBody>
          <a:bodyPr/>
          <a:lstStyle/>
          <a:p>
            <a:r>
              <a:rPr lang="tr-TR" b="1" dirty="0"/>
              <a:t>YEKA MODELİ ÜRETİM FAALİYETİ</a:t>
            </a:r>
            <a:endParaRPr lang="tr-TR" dirty="0"/>
          </a:p>
        </p:txBody>
      </p:sp>
      <p:sp>
        <p:nvSpPr>
          <p:cNvPr id="5" name="Dikdörtgen 4"/>
          <p:cNvSpPr/>
          <p:nvPr/>
        </p:nvSpPr>
        <p:spPr>
          <a:xfrm>
            <a:off x="132202" y="1296526"/>
            <a:ext cx="12059798" cy="5170646"/>
          </a:xfrm>
          <a:prstGeom prst="rect">
            <a:avLst/>
          </a:prstGeom>
          <a:noFill/>
          <a:ln>
            <a:noFill/>
          </a:ln>
        </p:spPr>
        <p:txBody>
          <a:bodyPr wrap="square">
            <a:spAutoFit/>
          </a:bodyPr>
          <a:lstStyle/>
          <a:p>
            <a:pPr marL="342900" indent="-342900">
              <a:buFont typeface="Arial" panose="020B0604020202020204" pitchFamily="34" charset="0"/>
              <a:buChar char="•"/>
            </a:pPr>
            <a:r>
              <a:rPr lang="tr-TR" sz="2800" dirty="0">
                <a:latin typeface="Times New Roman" panose="02020603050405020304" pitchFamily="18" charset="0"/>
                <a:cs typeface="Times New Roman" panose="02020603050405020304" pitchFamily="18" charset="0"/>
              </a:rPr>
              <a:t>Yenilenebilir kaynaklarının daha etkin ve verimli bir şekilde kullanılması sağlanacak,</a:t>
            </a:r>
          </a:p>
          <a:p>
            <a:pPr lvl="0"/>
            <a:endParaRPr lang="tr-TR" sz="200" dirty="0">
              <a:latin typeface="Times New Roman" panose="02020603050405020304" pitchFamily="18" charset="0"/>
              <a:cs typeface="Times New Roman" panose="02020603050405020304" pitchFamily="18" charset="0"/>
            </a:endParaRPr>
          </a:p>
          <a:p>
            <a:pPr lvl="0"/>
            <a:endParaRPr lang="tr-TR" sz="200" dirty="0">
              <a:latin typeface="Times New Roman" panose="02020603050405020304" pitchFamily="18" charset="0"/>
              <a:cs typeface="Times New Roman" panose="02020603050405020304" pitchFamily="18" charset="0"/>
            </a:endParaRPr>
          </a:p>
          <a:p>
            <a:pPr lvl="0"/>
            <a:endParaRPr lang="tr-TR" sz="200" dirty="0">
              <a:latin typeface="Times New Roman" panose="02020603050405020304" pitchFamily="18" charset="0"/>
              <a:cs typeface="Times New Roman" panose="02020603050405020304" pitchFamily="18" charset="0"/>
            </a:endParaRPr>
          </a:p>
          <a:p>
            <a:pPr lvl="0"/>
            <a:endParaRPr lang="tr-TR" sz="2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tr-TR" sz="2800" dirty="0">
                <a:latin typeface="Times New Roman" panose="02020603050405020304" pitchFamily="18" charset="0"/>
                <a:cs typeface="Times New Roman" panose="02020603050405020304" pitchFamily="18" charset="0"/>
              </a:rPr>
              <a:t>Yenilenebilir üretim tesislerinde yerli katkı oranı yüksek ve ileri teknoloji içeren aksam veya tesis bileşenleri kullanılacak,</a:t>
            </a:r>
          </a:p>
          <a:p>
            <a:pPr marL="342900" indent="-342900">
              <a:buFont typeface="Arial" panose="020B0604020202020204" pitchFamily="34" charset="0"/>
              <a:buChar char="•"/>
            </a:pPr>
            <a:endParaRPr lang="tr-TR" sz="600" b="1"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endParaRPr lang="tr-TR" sz="600" b="1"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tr-TR" sz="2800" dirty="0">
                <a:latin typeface="Times New Roman" panose="02020603050405020304" pitchFamily="18" charset="0"/>
                <a:cs typeface="Times New Roman" panose="02020603050405020304" pitchFamily="18" charset="0"/>
              </a:rPr>
              <a:t>Yan sektörlerle birlikte Türkiye'deki önemli bir pazar gelişmiş olacak ve ciddi anlamda istihdam sağlanacak,</a:t>
            </a:r>
          </a:p>
          <a:p>
            <a:pPr lvl="0"/>
            <a:endParaRPr lang="tr-TR" sz="600" dirty="0">
              <a:latin typeface="Times New Roman" panose="02020603050405020304" pitchFamily="18" charset="0"/>
              <a:cs typeface="Times New Roman" panose="02020603050405020304" pitchFamily="18" charset="0"/>
            </a:endParaRPr>
          </a:p>
          <a:p>
            <a:pPr lvl="0"/>
            <a:endParaRPr lang="tr-TR" sz="600" dirty="0">
              <a:latin typeface="Times New Roman" panose="02020603050405020304" pitchFamily="18" charset="0"/>
              <a:cs typeface="Times New Roman" panose="02020603050405020304" pitchFamily="18" charset="0"/>
            </a:endParaRPr>
          </a:p>
          <a:p>
            <a:pPr lvl="0"/>
            <a:endParaRPr lang="tr-TR" sz="6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tr-TR" sz="2800" dirty="0">
                <a:latin typeface="Times New Roman" panose="02020603050405020304" pitchFamily="18" charset="0"/>
                <a:cs typeface="Times New Roman" panose="02020603050405020304" pitchFamily="18" charset="0"/>
              </a:rPr>
              <a:t>Teknoloji transferinin teminine katkılar sağlanacak ve yenilenebilir enerji konularında araştırma-geliştirme faaliyetleri geliştirilecek,</a:t>
            </a:r>
          </a:p>
          <a:p>
            <a:pPr lvl="0"/>
            <a:endParaRPr lang="tr-TR" sz="600" dirty="0">
              <a:latin typeface="Times New Roman" panose="02020603050405020304" pitchFamily="18" charset="0"/>
              <a:cs typeface="Times New Roman" panose="02020603050405020304" pitchFamily="18" charset="0"/>
            </a:endParaRPr>
          </a:p>
          <a:p>
            <a:pPr lvl="0"/>
            <a:endParaRPr lang="tr-TR" sz="6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tr-TR" sz="2800" dirty="0" err="1">
                <a:latin typeface="Times New Roman" panose="02020603050405020304" pitchFamily="18" charset="0"/>
                <a:cs typeface="Times New Roman" panose="02020603050405020304" pitchFamily="18" charset="0"/>
              </a:rPr>
              <a:t>YEKA’larda</a:t>
            </a:r>
            <a:r>
              <a:rPr lang="tr-TR" sz="2800" dirty="0">
                <a:latin typeface="Times New Roman" panose="02020603050405020304" pitchFamily="18" charset="0"/>
                <a:cs typeface="Times New Roman" panose="02020603050405020304" pitchFamily="18" charset="0"/>
              </a:rPr>
              <a:t> üretilecek elektriğin daha ekonomik şartlarda satın alınması sağlanacak.</a:t>
            </a:r>
          </a:p>
        </p:txBody>
      </p:sp>
    </p:spTree>
    <p:extLst>
      <p:ext uri="{BB962C8B-B14F-4D97-AF65-F5344CB8AC3E}">
        <p14:creationId xmlns:p14="http://schemas.microsoft.com/office/powerpoint/2010/main" val="99715765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Başlık 1"/>
          <p:cNvSpPr>
            <a:spLocks noGrp="1"/>
          </p:cNvSpPr>
          <p:nvPr>
            <p:ph type="title"/>
          </p:nvPr>
        </p:nvSpPr>
        <p:spPr>
          <a:xfrm>
            <a:off x="227385" y="162293"/>
            <a:ext cx="5556470" cy="720080"/>
          </a:xfrm>
          <a:noFill/>
          <a:ln>
            <a:noFill/>
          </a:ln>
        </p:spPr>
        <p:txBody>
          <a:bodyPr>
            <a:normAutofit/>
          </a:bodyPr>
          <a:lstStyle/>
          <a:p>
            <a:r>
              <a:rPr lang="tr-TR" b="1" dirty="0"/>
              <a:t>YEKA’LARIN BELİRLENMESİ</a:t>
            </a:r>
          </a:p>
        </p:txBody>
      </p:sp>
      <p:sp>
        <p:nvSpPr>
          <p:cNvPr id="7" name="İçerik Yer Tutucusu 2"/>
          <p:cNvSpPr>
            <a:spLocks noGrp="1"/>
          </p:cNvSpPr>
          <p:nvPr>
            <p:ph idx="1"/>
          </p:nvPr>
        </p:nvSpPr>
        <p:spPr>
          <a:xfrm>
            <a:off x="396607" y="1447421"/>
            <a:ext cx="6654188" cy="4320480"/>
          </a:xfrm>
          <a:ln>
            <a:noFill/>
          </a:ln>
        </p:spPr>
        <p:txBody>
          <a:bodyPr>
            <a:noAutofit/>
          </a:bodyPr>
          <a:lstStyle/>
          <a:p>
            <a:r>
              <a:rPr lang="tr-TR" sz="2600" u="sng" dirty="0"/>
              <a:t>ETKB tarafından </a:t>
            </a:r>
            <a:r>
              <a:rPr lang="tr-TR" sz="2600" dirty="0"/>
              <a:t>yapılacak çalışmalar, </a:t>
            </a:r>
          </a:p>
          <a:p>
            <a:endParaRPr lang="tr-TR" sz="2600" dirty="0"/>
          </a:p>
          <a:p>
            <a:r>
              <a:rPr lang="tr-TR" sz="2600" u="sng" dirty="0"/>
              <a:t>YEKA Amaçlı Bağlantı Kapasite Tahsisi Yarışmasını </a:t>
            </a:r>
            <a:r>
              <a:rPr lang="tr-TR" sz="2600" dirty="0"/>
              <a:t>kazanarak Sözleşme imzalayan kişi tarafından önerilen Aday </a:t>
            </a:r>
            <a:r>
              <a:rPr lang="tr-TR" sz="2600" dirty="0" err="1"/>
              <a:t>YEKA’ların</a:t>
            </a:r>
            <a:r>
              <a:rPr lang="tr-TR" sz="2600" dirty="0"/>
              <a:t> YEKA olarak ilan edilmesine yönelik çalışmalar,</a:t>
            </a:r>
          </a:p>
          <a:p>
            <a:pPr marL="0" indent="0">
              <a:buNone/>
            </a:pPr>
            <a:endParaRPr lang="tr-TR" sz="2600" dirty="0"/>
          </a:p>
          <a:p>
            <a:pPr marL="0" indent="0">
              <a:buNone/>
            </a:pPr>
            <a:r>
              <a:rPr lang="tr-TR" sz="2600" dirty="0"/>
              <a:t>sonucunda olmak üzere iki farklı şekilde geliştirilir.</a:t>
            </a:r>
          </a:p>
          <a:p>
            <a:pPr marL="0" indent="0">
              <a:buNone/>
            </a:pPr>
            <a:endParaRPr lang="tr-TR" sz="2600" dirty="0"/>
          </a:p>
        </p:txBody>
      </p:sp>
      <p:pic>
        <p:nvPicPr>
          <p:cNvPr id="8"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r="21309" b="39334"/>
          <a:stretch>
            <a:fillRect/>
          </a:stretch>
        </p:blipFill>
        <p:spPr bwMode="auto">
          <a:xfrm>
            <a:off x="7624883" y="1194031"/>
            <a:ext cx="3926485" cy="2044927"/>
          </a:xfrm>
          <a:prstGeom prst="rect">
            <a:avLst/>
          </a:prstGeom>
          <a:noFill/>
          <a:ln w="9525">
            <a:solidFill>
              <a:srgbClr val="0000CC"/>
            </a:solidFill>
            <a:miter lim="800000"/>
            <a:headEnd/>
            <a:tailEnd/>
          </a:ln>
          <a:extLst>
            <a:ext uri="{909E8E84-426E-40DD-AFC4-6F175D3DCCD1}">
              <a14:hiddenFill xmlns:a14="http://schemas.microsoft.com/office/drawing/2010/main">
                <a:solidFill>
                  <a:srgbClr val="FFFFFF"/>
                </a:solidFill>
              </a14:hiddenFill>
            </a:ext>
          </a:extLst>
        </p:spPr>
      </p:pic>
      <p:pic>
        <p:nvPicPr>
          <p:cNvPr id="9" name="Resim 11" descr="KARAPINAR YEKA - GENEL GORUNUM - 3"/>
          <p:cNvPicPr/>
          <p:nvPr/>
        </p:nvPicPr>
        <p:blipFill rotWithShape="1">
          <a:blip r:embed="rId4" cstate="print">
            <a:extLst>
              <a:ext uri="{28A0092B-C50C-407E-A947-70E740481C1C}">
                <a14:useLocalDpi xmlns:a14="http://schemas.microsoft.com/office/drawing/2010/main" val="0"/>
              </a:ext>
            </a:extLst>
          </a:blip>
          <a:srcRect r="15549"/>
          <a:stretch/>
        </p:blipFill>
        <p:spPr bwMode="auto">
          <a:xfrm>
            <a:off x="7645677" y="3470313"/>
            <a:ext cx="3905691" cy="2756779"/>
          </a:xfrm>
          <a:prstGeom prst="rect">
            <a:avLst/>
          </a:prstGeom>
          <a:noFill/>
          <a:ln>
            <a:noFill/>
          </a:ln>
        </p:spPr>
      </p:pic>
    </p:spTree>
    <p:extLst>
      <p:ext uri="{BB962C8B-B14F-4D97-AF65-F5344CB8AC3E}">
        <p14:creationId xmlns:p14="http://schemas.microsoft.com/office/powerpoint/2010/main" val="321246831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5104" y="934364"/>
            <a:ext cx="4456386" cy="59236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Başlık 1"/>
          <p:cNvSpPr>
            <a:spLocks noGrp="1"/>
          </p:cNvSpPr>
          <p:nvPr>
            <p:ph type="title"/>
          </p:nvPr>
        </p:nvSpPr>
        <p:spPr>
          <a:xfrm>
            <a:off x="180079" y="165795"/>
            <a:ext cx="7713698" cy="576064"/>
          </a:xfrm>
          <a:ln>
            <a:noFill/>
          </a:ln>
        </p:spPr>
        <p:txBody>
          <a:bodyPr>
            <a:noAutofit/>
          </a:bodyPr>
          <a:lstStyle/>
          <a:p>
            <a:r>
              <a:rPr lang="tr-TR" sz="2400" b="1" dirty="0"/>
              <a:t>YEKA’LARIN ETKB TARAFINDAN BELİRLENMESİ</a:t>
            </a:r>
          </a:p>
        </p:txBody>
      </p:sp>
      <p:grpSp>
        <p:nvGrpSpPr>
          <p:cNvPr id="4" name="Grup 3"/>
          <p:cNvGrpSpPr/>
          <p:nvPr/>
        </p:nvGrpSpPr>
        <p:grpSpPr>
          <a:xfrm>
            <a:off x="5538433" y="3557172"/>
            <a:ext cx="1825396" cy="504056"/>
            <a:chOff x="1607" y="1224646"/>
            <a:chExt cx="1958280" cy="685797"/>
          </a:xfrm>
        </p:grpSpPr>
        <p:sp>
          <p:nvSpPr>
            <p:cNvPr id="12" name="Köşeli Çift Ayraç 11"/>
            <p:cNvSpPr/>
            <p:nvPr/>
          </p:nvSpPr>
          <p:spPr>
            <a:xfrm>
              <a:off x="1607" y="1224646"/>
              <a:ext cx="1958280" cy="685797"/>
            </a:xfrm>
            <a:prstGeom prst="chevron">
              <a:avLst/>
            </a:prstGeom>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3" name="Köşeli Çift Ayraç 4"/>
            <p:cNvSpPr/>
            <p:nvPr/>
          </p:nvSpPr>
          <p:spPr>
            <a:xfrm>
              <a:off x="344506" y="1224646"/>
              <a:ext cx="1272483" cy="68579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0010" tIns="26670" rIns="26670" bIns="26670" numCol="1" spcCol="1270" anchor="ctr" anchorCtr="0">
              <a:noAutofit/>
            </a:bodyPr>
            <a:lstStyle/>
            <a:p>
              <a:pPr algn="ctr" defTabSz="889000">
                <a:lnSpc>
                  <a:spcPct val="90000"/>
                </a:lnSpc>
                <a:spcBef>
                  <a:spcPct val="0"/>
                </a:spcBef>
                <a:spcAft>
                  <a:spcPct val="35000"/>
                </a:spcAft>
              </a:pPr>
              <a:r>
                <a:rPr lang="en-US" sz="2000" b="1" dirty="0"/>
                <a:t>YEKA </a:t>
              </a:r>
              <a:r>
                <a:rPr lang="tr-TR" sz="2000" b="1" dirty="0"/>
                <a:t>B</a:t>
              </a:r>
              <a:r>
                <a:rPr lang="en-US" sz="2000" b="1" dirty="0" err="1"/>
                <a:t>elirleme</a:t>
              </a:r>
              <a:endParaRPr lang="en-US" sz="2000" b="1" dirty="0"/>
            </a:p>
          </p:txBody>
        </p:sp>
      </p:grpSp>
      <p:grpSp>
        <p:nvGrpSpPr>
          <p:cNvPr id="5" name="Grup 4"/>
          <p:cNvGrpSpPr/>
          <p:nvPr/>
        </p:nvGrpSpPr>
        <p:grpSpPr>
          <a:xfrm>
            <a:off x="7574145" y="3557172"/>
            <a:ext cx="1825396" cy="504056"/>
            <a:chOff x="1764059" y="1224646"/>
            <a:chExt cx="1958280" cy="685797"/>
          </a:xfrm>
        </p:grpSpPr>
        <p:sp>
          <p:nvSpPr>
            <p:cNvPr id="10" name="Köşeli Çift Ayraç 9"/>
            <p:cNvSpPr/>
            <p:nvPr/>
          </p:nvSpPr>
          <p:spPr>
            <a:xfrm>
              <a:off x="1764059" y="1224646"/>
              <a:ext cx="1958280" cy="685797"/>
            </a:xfrm>
            <a:prstGeom prst="chevron">
              <a:avLst/>
            </a:prstGeom>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1" name="Köşeli Çift Ayraç 6"/>
            <p:cNvSpPr/>
            <p:nvPr/>
          </p:nvSpPr>
          <p:spPr>
            <a:xfrm>
              <a:off x="2106958" y="1224646"/>
              <a:ext cx="1272483" cy="68579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0010" tIns="26670" rIns="26670" bIns="26670" numCol="1" spcCol="1270" anchor="ctr" anchorCtr="0">
              <a:noAutofit/>
            </a:bodyPr>
            <a:lstStyle/>
            <a:p>
              <a:pPr algn="ctr" defTabSz="889000">
                <a:lnSpc>
                  <a:spcPct val="90000"/>
                </a:lnSpc>
                <a:spcBef>
                  <a:spcPct val="0"/>
                </a:spcBef>
                <a:spcAft>
                  <a:spcPct val="35000"/>
                </a:spcAft>
              </a:pPr>
              <a:r>
                <a:rPr lang="en-US" sz="2000" b="1" dirty="0" err="1"/>
                <a:t>Yarışma</a:t>
              </a:r>
              <a:endParaRPr lang="en-US" sz="2000" b="1" dirty="0"/>
            </a:p>
          </p:txBody>
        </p:sp>
      </p:grpSp>
      <p:grpSp>
        <p:nvGrpSpPr>
          <p:cNvPr id="6" name="Grup 5"/>
          <p:cNvGrpSpPr/>
          <p:nvPr/>
        </p:nvGrpSpPr>
        <p:grpSpPr>
          <a:xfrm>
            <a:off x="9599348" y="3557172"/>
            <a:ext cx="1825396" cy="504056"/>
            <a:chOff x="3526512" y="1224646"/>
            <a:chExt cx="1958280" cy="685797"/>
          </a:xfrm>
        </p:grpSpPr>
        <p:sp>
          <p:nvSpPr>
            <p:cNvPr id="8" name="Köşeli Çift Ayraç 7"/>
            <p:cNvSpPr/>
            <p:nvPr/>
          </p:nvSpPr>
          <p:spPr>
            <a:xfrm>
              <a:off x="3526512" y="1224646"/>
              <a:ext cx="1958280" cy="685797"/>
            </a:xfrm>
            <a:prstGeom prst="chevron">
              <a:avLst/>
            </a:prstGeom>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9" name="Köşeli Çift Ayraç 8"/>
            <p:cNvSpPr/>
            <p:nvPr/>
          </p:nvSpPr>
          <p:spPr>
            <a:xfrm>
              <a:off x="3869411" y="1224646"/>
              <a:ext cx="1272483" cy="68579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0010" tIns="26670" rIns="26670" bIns="26670" numCol="1" spcCol="1270" anchor="ctr" anchorCtr="0">
              <a:noAutofit/>
            </a:bodyPr>
            <a:lstStyle/>
            <a:p>
              <a:pPr algn="ctr" defTabSz="889000">
                <a:lnSpc>
                  <a:spcPct val="90000"/>
                </a:lnSpc>
                <a:spcBef>
                  <a:spcPct val="0"/>
                </a:spcBef>
                <a:spcAft>
                  <a:spcPct val="35000"/>
                </a:spcAft>
              </a:pPr>
              <a:r>
                <a:rPr lang="en-US" sz="2000" b="1" dirty="0" err="1"/>
                <a:t>Sözleşme</a:t>
              </a:r>
              <a:endParaRPr lang="en-US" sz="2000" b="1" dirty="0"/>
            </a:p>
          </p:txBody>
        </p:sp>
      </p:grpSp>
    </p:spTree>
    <p:extLst>
      <p:ext uri="{BB962C8B-B14F-4D97-AF65-F5344CB8AC3E}">
        <p14:creationId xmlns:p14="http://schemas.microsoft.com/office/powerpoint/2010/main" val="295225953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 3"/>
          <p:cNvGrpSpPr/>
          <p:nvPr/>
        </p:nvGrpSpPr>
        <p:grpSpPr>
          <a:xfrm>
            <a:off x="4552356" y="3821497"/>
            <a:ext cx="2105956" cy="541781"/>
            <a:chOff x="1607" y="909023"/>
            <a:chExt cx="1958280" cy="685797"/>
          </a:xfrm>
        </p:grpSpPr>
        <p:sp>
          <p:nvSpPr>
            <p:cNvPr id="12" name="Köşeli Çift Ayraç 11"/>
            <p:cNvSpPr/>
            <p:nvPr/>
          </p:nvSpPr>
          <p:spPr>
            <a:xfrm>
              <a:off x="1607" y="909023"/>
              <a:ext cx="1958280" cy="685797"/>
            </a:xfrm>
            <a:prstGeom prst="chevron">
              <a:avLst/>
            </a:prstGeom>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3" name="Köşeli Çift Ayraç 4"/>
            <p:cNvSpPr/>
            <p:nvPr/>
          </p:nvSpPr>
          <p:spPr>
            <a:xfrm>
              <a:off x="344506" y="909023"/>
              <a:ext cx="1272483" cy="68579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0010" tIns="26670" rIns="26670" bIns="26670" numCol="1" spcCol="1270" anchor="ctr" anchorCtr="0">
              <a:noAutofit/>
            </a:bodyPr>
            <a:lstStyle/>
            <a:p>
              <a:pPr algn="ctr" defTabSz="889000">
                <a:lnSpc>
                  <a:spcPct val="90000"/>
                </a:lnSpc>
                <a:spcBef>
                  <a:spcPct val="0"/>
                </a:spcBef>
                <a:spcAft>
                  <a:spcPct val="35000"/>
                </a:spcAft>
              </a:pPr>
              <a:r>
                <a:rPr lang="en-US" sz="2000" b="1" dirty="0" err="1"/>
                <a:t>Yarışma</a:t>
              </a:r>
              <a:endParaRPr lang="en-US" sz="2000" b="1" dirty="0"/>
            </a:p>
          </p:txBody>
        </p:sp>
      </p:grpSp>
      <p:grpSp>
        <p:nvGrpSpPr>
          <p:cNvPr id="5" name="Grup 4"/>
          <p:cNvGrpSpPr/>
          <p:nvPr/>
        </p:nvGrpSpPr>
        <p:grpSpPr>
          <a:xfrm>
            <a:off x="6504796" y="3821496"/>
            <a:ext cx="2105956" cy="541781"/>
            <a:chOff x="1764059" y="909023"/>
            <a:chExt cx="1958280" cy="685797"/>
          </a:xfrm>
        </p:grpSpPr>
        <p:sp>
          <p:nvSpPr>
            <p:cNvPr id="10" name="Köşeli Çift Ayraç 9"/>
            <p:cNvSpPr/>
            <p:nvPr/>
          </p:nvSpPr>
          <p:spPr>
            <a:xfrm>
              <a:off x="1764059" y="909023"/>
              <a:ext cx="1958280" cy="685797"/>
            </a:xfrm>
            <a:prstGeom prst="chevron">
              <a:avLst/>
            </a:prstGeom>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1" name="Köşeli Çift Ayraç 6"/>
            <p:cNvSpPr/>
            <p:nvPr/>
          </p:nvSpPr>
          <p:spPr>
            <a:xfrm>
              <a:off x="2106958" y="909023"/>
              <a:ext cx="1272483" cy="68579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0010" tIns="26670" rIns="26670" bIns="26670" numCol="1" spcCol="1270" anchor="ctr" anchorCtr="0">
              <a:noAutofit/>
            </a:bodyPr>
            <a:lstStyle/>
            <a:p>
              <a:pPr algn="ctr" defTabSz="889000">
                <a:lnSpc>
                  <a:spcPct val="90000"/>
                </a:lnSpc>
                <a:spcBef>
                  <a:spcPct val="0"/>
                </a:spcBef>
                <a:spcAft>
                  <a:spcPct val="35000"/>
                </a:spcAft>
              </a:pPr>
              <a:r>
                <a:rPr lang="en-US" sz="2000" b="1" dirty="0" err="1"/>
                <a:t>Sözleşme</a:t>
              </a:r>
              <a:endParaRPr lang="en-US" sz="2000" b="1" dirty="0"/>
            </a:p>
          </p:txBody>
        </p:sp>
      </p:grpSp>
      <p:grpSp>
        <p:nvGrpSpPr>
          <p:cNvPr id="6" name="Grup 5"/>
          <p:cNvGrpSpPr/>
          <p:nvPr/>
        </p:nvGrpSpPr>
        <p:grpSpPr>
          <a:xfrm>
            <a:off x="8445352" y="3821498"/>
            <a:ext cx="2105956" cy="541781"/>
            <a:chOff x="3526512" y="909023"/>
            <a:chExt cx="1958280" cy="685797"/>
          </a:xfrm>
        </p:grpSpPr>
        <p:sp>
          <p:nvSpPr>
            <p:cNvPr id="8" name="Köşeli Çift Ayraç 7"/>
            <p:cNvSpPr/>
            <p:nvPr/>
          </p:nvSpPr>
          <p:spPr>
            <a:xfrm>
              <a:off x="3526512" y="909023"/>
              <a:ext cx="1958280" cy="685797"/>
            </a:xfrm>
            <a:prstGeom prst="chevron">
              <a:avLst/>
            </a:prstGeom>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9" name="Köşeli Çift Ayraç 8"/>
            <p:cNvSpPr/>
            <p:nvPr/>
          </p:nvSpPr>
          <p:spPr>
            <a:xfrm>
              <a:off x="3869411" y="909023"/>
              <a:ext cx="1272483" cy="68579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0010" tIns="26670" rIns="26670" bIns="26670" numCol="1" spcCol="1270" anchor="ctr" anchorCtr="0">
              <a:noAutofit/>
            </a:bodyPr>
            <a:lstStyle/>
            <a:p>
              <a:pPr algn="ctr" defTabSz="889000">
                <a:lnSpc>
                  <a:spcPct val="90000"/>
                </a:lnSpc>
                <a:spcBef>
                  <a:spcPct val="0"/>
                </a:spcBef>
                <a:spcAft>
                  <a:spcPct val="35000"/>
                </a:spcAft>
              </a:pPr>
              <a:r>
                <a:rPr lang="en-US" sz="2000" b="1" dirty="0"/>
                <a:t>YEKA </a:t>
              </a:r>
              <a:r>
                <a:rPr lang="tr-TR" sz="2000" b="1" dirty="0"/>
                <a:t>B</a:t>
              </a:r>
              <a:r>
                <a:rPr lang="en-US" sz="2000" b="1" dirty="0" err="1"/>
                <a:t>elirleme</a:t>
              </a:r>
              <a:endParaRPr lang="en-US" sz="2000" b="1" dirty="0"/>
            </a:p>
          </p:txBody>
        </p:sp>
      </p:grpSp>
      <p:pic>
        <p:nvPicPr>
          <p:cNvPr id="1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2314" y="544534"/>
            <a:ext cx="3151714" cy="63285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Başlık 1"/>
          <p:cNvSpPr txBox="1">
            <a:spLocks/>
          </p:cNvSpPr>
          <p:nvPr/>
        </p:nvSpPr>
        <p:spPr>
          <a:xfrm>
            <a:off x="246979" y="0"/>
            <a:ext cx="10716709" cy="576064"/>
          </a:xfrm>
          <a:prstGeom prst="rect">
            <a:avLst/>
          </a:prstGeom>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2800" kern="1200">
                <a:solidFill>
                  <a:schemeClr val="tx1"/>
                </a:solidFill>
                <a:latin typeface="Times New Roman" panose="02020603050405020304" pitchFamily="18" charset="0"/>
                <a:ea typeface="+mj-ea"/>
                <a:cs typeface="Times New Roman" panose="02020603050405020304" pitchFamily="18" charset="0"/>
              </a:defRPr>
            </a:lvl1pPr>
          </a:lstStyle>
          <a:p>
            <a:r>
              <a:rPr lang="tr-TR" sz="2400" b="1" dirty="0"/>
              <a:t>YEKA’LARIN YARIŞMAYI KAZANAN TARAFINDAN BELİRLENMESİ</a:t>
            </a:r>
          </a:p>
        </p:txBody>
      </p:sp>
    </p:spTree>
    <p:extLst>
      <p:ext uri="{BB962C8B-B14F-4D97-AF65-F5344CB8AC3E}">
        <p14:creationId xmlns:p14="http://schemas.microsoft.com/office/powerpoint/2010/main" val="119455712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Unvan 4"/>
          <p:cNvSpPr>
            <a:spLocks noGrp="1"/>
          </p:cNvSpPr>
          <p:nvPr>
            <p:ph type="title"/>
          </p:nvPr>
        </p:nvSpPr>
        <p:spPr>
          <a:xfrm>
            <a:off x="125493" y="140481"/>
            <a:ext cx="11679381" cy="998163"/>
          </a:xfrm>
        </p:spPr>
        <p:txBody>
          <a:bodyPr/>
          <a:lstStyle/>
          <a:p>
            <a:r>
              <a:rPr lang="tr-TR" b="1" dirty="0"/>
              <a:t>YEKA VE BAĞLANTI KAPASİTELERİNİN TAHSİS MODELLERİ</a:t>
            </a:r>
            <a:endParaRPr lang="tr-TR" dirty="0"/>
          </a:p>
        </p:txBody>
      </p:sp>
      <p:sp>
        <p:nvSpPr>
          <p:cNvPr id="8" name="İçerik Yer Tutucusu 2"/>
          <p:cNvSpPr>
            <a:spLocks noGrp="1"/>
          </p:cNvSpPr>
          <p:nvPr>
            <p:ph idx="1"/>
          </p:nvPr>
        </p:nvSpPr>
        <p:spPr>
          <a:xfrm>
            <a:off x="257695" y="1559182"/>
            <a:ext cx="8640960" cy="4248472"/>
          </a:xfrm>
          <a:ln>
            <a:noFill/>
          </a:ln>
        </p:spPr>
        <p:txBody>
          <a:bodyPr>
            <a:noAutofit/>
          </a:bodyPr>
          <a:lstStyle/>
          <a:p>
            <a:pPr marL="0" indent="0">
              <a:buNone/>
            </a:pPr>
            <a:endParaRPr lang="tr-TR" sz="2200" b="1" u="sng" dirty="0">
              <a:effectLst>
                <a:outerShdw blurRad="38100" dist="38100" dir="2700000" algn="tl">
                  <a:srgbClr val="000000">
                    <a:alpha val="43137"/>
                  </a:srgbClr>
                </a:outerShdw>
              </a:effectLst>
            </a:endParaRPr>
          </a:p>
          <a:p>
            <a:pPr marL="0" indent="0">
              <a:buNone/>
            </a:pPr>
            <a:r>
              <a:rPr lang="tr-TR" sz="2500" b="1" u="sng" dirty="0">
                <a:effectLst>
                  <a:outerShdw blurRad="38100" dist="38100" dir="2700000" algn="tl">
                    <a:srgbClr val="000000">
                      <a:alpha val="43137"/>
                    </a:srgbClr>
                  </a:outerShdw>
                </a:effectLst>
              </a:rPr>
              <a:t>YURT İÇİNDE ÜRETİM KARŞILIĞI TAHSİS  (YÜKT) </a:t>
            </a:r>
          </a:p>
          <a:p>
            <a:pPr marL="0" indent="0">
              <a:buNone/>
            </a:pPr>
            <a:r>
              <a:rPr lang="tr-TR" sz="2200" dirty="0"/>
              <a:t>Yenilenebilir enerji kaynaklarına dayalı elektrik enerjisi üretim tesislerinde kullanılan aksamı istenen </a:t>
            </a:r>
            <a:r>
              <a:rPr lang="tr-TR" sz="2200" i="1" u="sng" dirty="0">
                <a:solidFill>
                  <a:srgbClr val="FF0000"/>
                </a:solidFill>
                <a:effectLst>
                  <a:outerShdw blurRad="38100" dist="38100" dir="2700000" algn="tl">
                    <a:srgbClr val="000000">
                      <a:alpha val="43137"/>
                    </a:srgbClr>
                  </a:outerShdw>
                </a:effectLst>
              </a:rPr>
              <a:t>yerli katkı oranlarında </a:t>
            </a:r>
            <a:r>
              <a:rPr lang="tr-TR" sz="2200" dirty="0">
                <a:solidFill>
                  <a:srgbClr val="FF0000"/>
                </a:solidFill>
              </a:rPr>
              <a:t>ve</a:t>
            </a:r>
            <a:r>
              <a:rPr lang="tr-TR" sz="2200" i="1" u="sng" dirty="0">
                <a:solidFill>
                  <a:srgbClr val="FF0000"/>
                </a:solidFill>
                <a:effectLst>
                  <a:outerShdw blurRad="38100" dist="38100" dir="2700000" algn="tl">
                    <a:srgbClr val="000000">
                      <a:alpha val="43137"/>
                    </a:srgbClr>
                  </a:outerShdw>
                </a:effectLst>
              </a:rPr>
              <a:t> yerli malı belgeli</a:t>
            </a:r>
            <a:r>
              <a:rPr lang="tr-TR" sz="2200" dirty="0">
                <a:solidFill>
                  <a:srgbClr val="FF0000"/>
                </a:solidFill>
              </a:rPr>
              <a:t> </a:t>
            </a:r>
            <a:r>
              <a:rPr lang="tr-TR" sz="2200" dirty="0"/>
              <a:t>olarak yurt içinde imal edene ve/veya imal edilmesini taahhüt edene verilen YEKA Kullanım Hakkı.</a:t>
            </a:r>
          </a:p>
          <a:p>
            <a:pPr marL="0" indent="0">
              <a:buNone/>
            </a:pPr>
            <a:endParaRPr lang="tr-TR" sz="2200" b="1" u="sng" dirty="0">
              <a:effectLst>
                <a:outerShdw blurRad="38100" dist="38100" dir="2700000" algn="tl">
                  <a:srgbClr val="000000">
                    <a:alpha val="43137"/>
                  </a:srgbClr>
                </a:outerShdw>
              </a:effectLst>
            </a:endParaRPr>
          </a:p>
          <a:p>
            <a:pPr marL="0" indent="0">
              <a:buNone/>
            </a:pPr>
            <a:r>
              <a:rPr lang="tr-TR" sz="2500" b="1" u="sng" dirty="0">
                <a:effectLst>
                  <a:outerShdw blurRad="38100" dist="38100" dir="2700000" algn="tl">
                    <a:srgbClr val="000000">
                      <a:alpha val="43137"/>
                    </a:srgbClr>
                  </a:outerShdw>
                </a:effectLst>
              </a:rPr>
              <a:t>YERLİ MALI KULLANIM KARŞILIĞI TAHSİS  (YMKT</a:t>
            </a:r>
            <a:r>
              <a:rPr lang="tr-TR" sz="2500" b="1" dirty="0">
                <a:effectLst>
                  <a:outerShdw blurRad="38100" dist="38100" dir="2700000" algn="tl">
                    <a:srgbClr val="000000">
                      <a:alpha val="43137"/>
                    </a:srgbClr>
                  </a:outerShdw>
                </a:effectLst>
              </a:rPr>
              <a:t>) </a:t>
            </a:r>
          </a:p>
          <a:p>
            <a:pPr marL="0" indent="0">
              <a:buNone/>
            </a:pPr>
            <a:r>
              <a:rPr lang="tr-TR" sz="2200" dirty="0"/>
              <a:t>Yenilenebilir enerji kaynaklarına dayalı elektrik enerjisi üretim tesisinde istenen </a:t>
            </a:r>
            <a:r>
              <a:rPr lang="tr-TR" sz="2200" i="1" u="sng" dirty="0">
                <a:solidFill>
                  <a:srgbClr val="FF0000"/>
                </a:solidFill>
                <a:effectLst>
                  <a:outerShdw blurRad="38100" dist="38100" dir="2700000" algn="tl">
                    <a:srgbClr val="000000">
                      <a:alpha val="43137"/>
                    </a:srgbClr>
                  </a:outerShdw>
                </a:effectLst>
              </a:rPr>
              <a:t>yerli katkı oranlarına haiz yerli malı belgeli</a:t>
            </a:r>
            <a:r>
              <a:rPr lang="tr-TR" sz="2200" dirty="0">
                <a:solidFill>
                  <a:srgbClr val="FF0000"/>
                </a:solidFill>
              </a:rPr>
              <a:t> </a:t>
            </a:r>
            <a:r>
              <a:rPr lang="tr-TR" sz="2200" dirty="0"/>
              <a:t>aksam kullanmayı taahhüt edene verilen YEKA Kullanım Hakkı.</a:t>
            </a:r>
          </a:p>
        </p:txBody>
      </p:sp>
      <p:grpSp>
        <p:nvGrpSpPr>
          <p:cNvPr id="9" name="Grup 8"/>
          <p:cNvGrpSpPr/>
          <p:nvPr/>
        </p:nvGrpSpPr>
        <p:grpSpPr>
          <a:xfrm>
            <a:off x="10167964" y="1931676"/>
            <a:ext cx="1636909" cy="1527620"/>
            <a:chOff x="1219198" y="3"/>
            <a:chExt cx="963930" cy="963930"/>
          </a:xfrm>
        </p:grpSpPr>
        <p:sp>
          <p:nvSpPr>
            <p:cNvPr id="10" name="Şekil 9"/>
            <p:cNvSpPr/>
            <p:nvPr/>
          </p:nvSpPr>
          <p:spPr>
            <a:xfrm>
              <a:off x="1219198" y="3"/>
              <a:ext cx="963930" cy="963930"/>
            </a:xfrm>
            <a:prstGeom prst="gear9">
              <a:avLst/>
            </a:prstGeom>
            <a:effectLst>
              <a:outerShdw blurRad="76200" dist="12700" dir="8100000" sy="-23000" kx="800400" algn="br" rotWithShape="0">
                <a:prstClr val="black">
                  <a:alpha val="20000"/>
                </a:prstClr>
              </a:outerShdw>
            </a:effectLst>
          </p:spPr>
          <p:style>
            <a:lnRef idx="2">
              <a:schemeClr val="lt1">
                <a:hueOff val="0"/>
                <a:satOff val="0"/>
                <a:lumOff val="0"/>
                <a:alphaOff val="0"/>
              </a:schemeClr>
            </a:lnRef>
            <a:fillRef idx="1">
              <a:schemeClr val="accent3">
                <a:hueOff val="0"/>
                <a:satOff val="0"/>
                <a:lumOff val="0"/>
                <a:alphaOff val="0"/>
              </a:schemeClr>
            </a:fillRef>
            <a:effectRef idx="0">
              <a:scrgbClr r="0" g="0" b="0"/>
            </a:effectRef>
            <a:fontRef idx="minor">
              <a:schemeClr val="lt1"/>
            </a:fontRef>
          </p:style>
        </p:sp>
        <p:sp>
          <p:nvSpPr>
            <p:cNvPr id="11" name="Şekil 4"/>
            <p:cNvSpPr/>
            <p:nvPr/>
          </p:nvSpPr>
          <p:spPr>
            <a:xfrm>
              <a:off x="1412991" y="225799"/>
              <a:ext cx="576344" cy="49548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algn="ctr" defTabSz="622300">
                <a:lnSpc>
                  <a:spcPct val="90000"/>
                </a:lnSpc>
                <a:spcBef>
                  <a:spcPct val="0"/>
                </a:spcBef>
                <a:spcAft>
                  <a:spcPct val="35000"/>
                </a:spcAft>
              </a:pPr>
              <a:r>
                <a:rPr lang="en-US" sz="1400" b="1" dirty="0"/>
                <a:t>YÜKT</a:t>
              </a:r>
              <a:endParaRPr lang="en-US" b="1" dirty="0"/>
            </a:p>
          </p:txBody>
        </p:sp>
      </p:grpSp>
      <p:grpSp>
        <p:nvGrpSpPr>
          <p:cNvPr id="12" name="Grup 11"/>
          <p:cNvGrpSpPr/>
          <p:nvPr/>
        </p:nvGrpSpPr>
        <p:grpSpPr>
          <a:xfrm>
            <a:off x="8898655" y="1247743"/>
            <a:ext cx="1690170" cy="1570881"/>
            <a:chOff x="533403" y="609603"/>
            <a:chExt cx="995294" cy="991228"/>
          </a:xfrm>
        </p:grpSpPr>
        <p:sp>
          <p:nvSpPr>
            <p:cNvPr id="13" name="Şekil 12"/>
            <p:cNvSpPr/>
            <p:nvPr/>
          </p:nvSpPr>
          <p:spPr>
            <a:xfrm>
              <a:off x="533403" y="609603"/>
              <a:ext cx="995294" cy="991228"/>
            </a:xfrm>
            <a:prstGeom prst="gear6">
              <a:avLst/>
            </a:prstGeom>
            <a:effectLst>
              <a:outerShdw blurRad="76200" dist="12700" dir="8100000" sy="-23000" kx="800400" algn="br" rotWithShape="0">
                <a:prstClr val="black">
                  <a:alpha val="20000"/>
                </a:prstClr>
              </a:outerShdw>
            </a:effectLst>
          </p:spPr>
          <p:style>
            <a:lnRef idx="2">
              <a:schemeClr val="lt1">
                <a:hueOff val="0"/>
                <a:satOff val="0"/>
                <a:lumOff val="0"/>
                <a:alphaOff val="0"/>
              </a:schemeClr>
            </a:lnRef>
            <a:fillRef idx="1">
              <a:schemeClr val="accent3">
                <a:hueOff val="0"/>
                <a:satOff val="0"/>
                <a:lumOff val="0"/>
                <a:alphaOff val="0"/>
              </a:schemeClr>
            </a:fillRef>
            <a:effectRef idx="0">
              <a:scrgbClr r="0" g="0" b="0"/>
            </a:effectRef>
            <a:fontRef idx="minor">
              <a:schemeClr val="lt1"/>
            </a:fontRef>
          </p:style>
        </p:sp>
        <p:sp>
          <p:nvSpPr>
            <p:cNvPr id="14" name="Şekil 6"/>
            <p:cNvSpPr/>
            <p:nvPr/>
          </p:nvSpPr>
          <p:spPr>
            <a:xfrm>
              <a:off x="783539" y="860656"/>
              <a:ext cx="495022" cy="48912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algn="ctr" defTabSz="622300">
                <a:lnSpc>
                  <a:spcPct val="90000"/>
                </a:lnSpc>
                <a:spcBef>
                  <a:spcPct val="0"/>
                </a:spcBef>
                <a:spcAft>
                  <a:spcPct val="35000"/>
                </a:spcAft>
              </a:pPr>
              <a:r>
                <a:rPr lang="en-US" sz="1400" b="1" dirty="0"/>
                <a:t>YMKT</a:t>
              </a:r>
            </a:p>
          </p:txBody>
        </p:sp>
      </p:grpSp>
    </p:spTree>
    <p:extLst>
      <p:ext uri="{BB962C8B-B14F-4D97-AF65-F5344CB8AC3E}">
        <p14:creationId xmlns:p14="http://schemas.microsoft.com/office/powerpoint/2010/main" val="386578234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239697" y="1605940"/>
            <a:ext cx="11665258" cy="3631763"/>
          </a:xfrm>
          <a:prstGeom prst="rect">
            <a:avLst/>
          </a:prstGeom>
          <a:noFill/>
          <a:ln>
            <a:noFill/>
          </a:ln>
        </p:spPr>
        <p:txBody>
          <a:bodyPr wrap="square" rtlCol="0">
            <a:spAutoFit/>
          </a:bodyPr>
          <a:lstStyle/>
          <a:p>
            <a:endParaRPr lang="tr-TR" sz="23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tr-TR" sz="2300" dirty="0">
                <a:latin typeface="Times New Roman" panose="02020603050405020304" pitchFamily="18" charset="0"/>
                <a:cs typeface="Times New Roman" panose="02020603050405020304" pitchFamily="18" charset="0"/>
              </a:rPr>
              <a:t>YEKA yarışması için şartname ve YEKA kullanım hakkı sözleşme taslağının hazırlanması</a:t>
            </a:r>
          </a:p>
          <a:p>
            <a:pPr marL="457200" indent="-457200">
              <a:buFont typeface="+mj-lt"/>
              <a:buAutoNum type="arabicPeriod"/>
            </a:pPr>
            <a:endParaRPr lang="tr-TR" sz="23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tr-TR" sz="2300" dirty="0">
                <a:latin typeface="Times New Roman" panose="02020603050405020304" pitchFamily="18" charset="0"/>
                <a:cs typeface="Times New Roman" panose="02020603050405020304" pitchFamily="18" charset="0"/>
              </a:rPr>
              <a:t>YEKA kullanım hakkı yarışmasının, başvuru tarihinin ve tavan alım fiyatının resmi </a:t>
            </a:r>
            <a:r>
              <a:rPr lang="tr-TR" sz="2300" dirty="0" err="1">
                <a:latin typeface="Times New Roman" panose="02020603050405020304" pitchFamily="18" charset="0"/>
                <a:cs typeface="Times New Roman" panose="02020603050405020304" pitchFamily="18" charset="0"/>
              </a:rPr>
              <a:t>gazete’de</a:t>
            </a:r>
            <a:r>
              <a:rPr lang="tr-TR" sz="2300" dirty="0">
                <a:latin typeface="Times New Roman" panose="02020603050405020304" pitchFamily="18" charset="0"/>
                <a:cs typeface="Times New Roman" panose="02020603050405020304" pitchFamily="18" charset="0"/>
              </a:rPr>
              <a:t> ilan edilmesi</a:t>
            </a:r>
          </a:p>
          <a:p>
            <a:pPr marL="457200" indent="-457200">
              <a:buFont typeface="+mj-lt"/>
              <a:buAutoNum type="arabicPeriod"/>
            </a:pPr>
            <a:endParaRPr lang="tr-TR" sz="23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tr-TR" sz="2300" dirty="0">
                <a:latin typeface="Times New Roman" panose="02020603050405020304" pitchFamily="18" charset="0"/>
                <a:cs typeface="Times New Roman" panose="02020603050405020304" pitchFamily="18" charset="0"/>
              </a:rPr>
              <a:t>Geçerli başvuru sahiplerinin yarıştırılması</a:t>
            </a:r>
          </a:p>
          <a:p>
            <a:pPr marL="457200" indent="-457200">
              <a:buFont typeface="+mj-lt"/>
              <a:buAutoNum type="arabicPeriod"/>
            </a:pPr>
            <a:endParaRPr lang="tr-TR" sz="23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tr-TR" sz="2300" dirty="0">
                <a:latin typeface="Times New Roman" panose="02020603050405020304" pitchFamily="18" charset="0"/>
                <a:cs typeface="Times New Roman" panose="02020603050405020304" pitchFamily="18" charset="0"/>
              </a:rPr>
              <a:t>Alım tavan fiyatından açık eksiltme yapmak suretiyle en avantajlı teklifi sunanla sözleşmenin imzalanması</a:t>
            </a:r>
          </a:p>
        </p:txBody>
      </p:sp>
      <p:sp>
        <p:nvSpPr>
          <p:cNvPr id="2" name="Dikdörtgen 1"/>
          <p:cNvSpPr/>
          <p:nvPr/>
        </p:nvSpPr>
        <p:spPr>
          <a:xfrm>
            <a:off x="28575" y="291614"/>
            <a:ext cx="10164932" cy="523220"/>
          </a:xfrm>
          <a:prstGeom prst="rect">
            <a:avLst/>
          </a:prstGeom>
        </p:spPr>
        <p:txBody>
          <a:bodyPr wrap="square">
            <a:spAutoFit/>
          </a:bodyPr>
          <a:lstStyle/>
          <a:p>
            <a:r>
              <a:rPr lang="tr-TR" sz="2800" b="1" dirty="0">
                <a:latin typeface="Times New Roman" panose="02020603050405020304" pitchFamily="18" charset="0"/>
                <a:ea typeface="+mj-ea"/>
                <a:cs typeface="Times New Roman" panose="02020603050405020304" pitchFamily="18" charset="0"/>
              </a:rPr>
              <a:t>YEKA VE BAĞLANTI  KAPASİTESİNİN TAHSİS EDİLMESİ</a:t>
            </a:r>
          </a:p>
        </p:txBody>
      </p:sp>
    </p:spTree>
    <p:extLst>
      <p:ext uri="{BB962C8B-B14F-4D97-AF65-F5344CB8AC3E}">
        <p14:creationId xmlns:p14="http://schemas.microsoft.com/office/powerpoint/2010/main" val="8621998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rgbClr val="05686C">
                    <a:lumMod val="50000"/>
                  </a:srgbClr>
                </a:solidFill>
              </a:rPr>
              <a:t>BRÜT ELEKTRİK TALEP GELİŞİMİ</a:t>
            </a:r>
          </a:p>
        </p:txBody>
      </p:sp>
      <p:pic>
        <p:nvPicPr>
          <p:cNvPr id="5" name="Resim 4"/>
          <p:cNvPicPr>
            <a:picLocks noChangeAspect="1"/>
          </p:cNvPicPr>
          <p:nvPr/>
        </p:nvPicPr>
        <p:blipFill>
          <a:blip r:embed="rId3"/>
          <a:stretch>
            <a:fillRect/>
          </a:stretch>
        </p:blipFill>
        <p:spPr>
          <a:xfrm>
            <a:off x="385210" y="1192439"/>
            <a:ext cx="6759677" cy="4190279"/>
          </a:xfrm>
          <a:prstGeom prst="rect">
            <a:avLst/>
          </a:prstGeom>
          <a:ln>
            <a:solidFill>
              <a:schemeClr val="tx1"/>
            </a:solidFill>
          </a:ln>
        </p:spPr>
      </p:pic>
      <p:sp>
        <p:nvSpPr>
          <p:cNvPr id="3" name="Dikdörtgen 2"/>
          <p:cNvSpPr/>
          <p:nvPr/>
        </p:nvSpPr>
        <p:spPr>
          <a:xfrm>
            <a:off x="385210" y="5430077"/>
            <a:ext cx="11469333" cy="1015663"/>
          </a:xfrm>
          <a:prstGeom prst="rect">
            <a:avLst/>
          </a:prstGeom>
        </p:spPr>
        <p:txBody>
          <a:bodyPr wrap="square">
            <a:spAutoFit/>
          </a:bodyPr>
          <a:lstStyle/>
          <a:p>
            <a:r>
              <a:rPr lang="tr-TR" sz="2000" dirty="0">
                <a:solidFill>
                  <a:srgbClr val="000000"/>
                </a:solidFill>
                <a:latin typeface="Times New Roman" panose="02020603050405020304" pitchFamily="18" charset="0"/>
                <a:cs typeface="Times New Roman" panose="02020603050405020304" pitchFamily="18" charset="0"/>
              </a:rPr>
              <a:t>Birincil enerji tüketimimiz 2014-2017 döneminde yıllık ortalama % 6,4 artış gösterirken, elektrik enerjisi talebi ise 2014-2018 döneminde yıllık ortalama % 3,9 artmıştır. </a:t>
            </a:r>
            <a:r>
              <a:rPr lang="tr-TR" sz="2000" b="1" dirty="0">
                <a:solidFill>
                  <a:srgbClr val="000000"/>
                </a:solidFill>
                <a:latin typeface="Times New Roman" panose="02020603050405020304" pitchFamily="18" charset="0"/>
                <a:cs typeface="Times New Roman" panose="02020603050405020304" pitchFamily="18" charset="0"/>
              </a:rPr>
              <a:t>2019 yılında ise 302 </a:t>
            </a:r>
            <a:r>
              <a:rPr lang="tr-TR" sz="2000" b="1" dirty="0" err="1">
                <a:solidFill>
                  <a:srgbClr val="000000"/>
                </a:solidFill>
                <a:latin typeface="Times New Roman" panose="02020603050405020304" pitchFamily="18" charset="0"/>
                <a:cs typeface="Times New Roman" panose="02020603050405020304" pitchFamily="18" charset="0"/>
              </a:rPr>
              <a:t>TWh</a:t>
            </a:r>
            <a:r>
              <a:rPr lang="tr-TR" sz="2000" b="1" dirty="0">
                <a:solidFill>
                  <a:srgbClr val="000000"/>
                </a:solidFill>
                <a:latin typeface="Times New Roman" panose="02020603050405020304" pitchFamily="18" charset="0"/>
                <a:cs typeface="Times New Roman" panose="02020603050405020304" pitchFamily="18" charset="0"/>
              </a:rPr>
              <a:t> tüketim gerçekleşmiştir.</a:t>
            </a:r>
          </a:p>
        </p:txBody>
      </p:sp>
      <p:sp>
        <p:nvSpPr>
          <p:cNvPr id="4" name="Dikdörtgen 3"/>
          <p:cNvSpPr/>
          <p:nvPr/>
        </p:nvSpPr>
        <p:spPr>
          <a:xfrm>
            <a:off x="7765140" y="1438804"/>
            <a:ext cx="4171936" cy="2677656"/>
          </a:xfrm>
          <a:prstGeom prst="rect">
            <a:avLst/>
          </a:prstGeom>
          <a:ln>
            <a:solidFill>
              <a:schemeClr val="tx1"/>
            </a:solidFill>
          </a:ln>
        </p:spPr>
        <p:txBody>
          <a:bodyPr wrap="square">
            <a:spAutoFit/>
          </a:bodyPr>
          <a:lstStyle/>
          <a:p>
            <a:r>
              <a:rPr lang="tr-TR" sz="2400" dirty="0">
                <a:latin typeface="Times New Roman" panose="02020603050405020304" pitchFamily="18" charset="0"/>
                <a:cs typeface="Times New Roman" panose="02020603050405020304" pitchFamily="18" charset="0"/>
              </a:rPr>
              <a:t>Elektrik tüketiminin;</a:t>
            </a:r>
          </a:p>
          <a:p>
            <a:endParaRPr lang="tr-TR" sz="24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tr-TR" sz="2400" dirty="0">
                <a:latin typeface="Times New Roman" panose="02020603050405020304" pitchFamily="18" charset="0"/>
                <a:cs typeface="Times New Roman" panose="02020603050405020304" pitchFamily="18" charset="0"/>
              </a:rPr>
              <a:t>2023 yılında 376 milyar </a:t>
            </a:r>
            <a:r>
              <a:rPr lang="tr-TR" sz="2400" dirty="0" err="1">
                <a:latin typeface="Times New Roman" panose="02020603050405020304" pitchFamily="18" charset="0"/>
                <a:cs typeface="Times New Roman" panose="02020603050405020304" pitchFamily="18" charset="0"/>
              </a:rPr>
              <a:t>kWh</a:t>
            </a:r>
            <a:endParaRPr lang="tr-TR" sz="24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tr-TR" sz="2400" dirty="0">
                <a:latin typeface="Times New Roman" panose="02020603050405020304" pitchFamily="18" charset="0"/>
                <a:cs typeface="Times New Roman" panose="02020603050405020304" pitchFamily="18" charset="0"/>
              </a:rPr>
              <a:t>2039 yılında 613 milyar </a:t>
            </a:r>
            <a:r>
              <a:rPr lang="tr-TR" sz="2400" dirty="0" err="1">
                <a:latin typeface="Times New Roman" panose="02020603050405020304" pitchFamily="18" charset="0"/>
                <a:cs typeface="Times New Roman" panose="02020603050405020304" pitchFamily="18" charset="0"/>
              </a:rPr>
              <a:t>kWh</a:t>
            </a:r>
            <a:r>
              <a:rPr lang="tr-TR" sz="2400" dirty="0">
                <a:latin typeface="Times New Roman" panose="02020603050405020304" pitchFamily="18" charset="0"/>
                <a:cs typeface="Times New Roman" panose="02020603050405020304" pitchFamily="18" charset="0"/>
              </a:rPr>
              <a:t> </a:t>
            </a:r>
          </a:p>
          <a:p>
            <a:endParaRPr lang="tr-TR" sz="2400" dirty="0">
              <a:latin typeface="Times New Roman" panose="02020603050405020304" pitchFamily="18" charset="0"/>
              <a:cs typeface="Times New Roman" panose="02020603050405020304" pitchFamily="18" charset="0"/>
            </a:endParaRPr>
          </a:p>
          <a:p>
            <a:r>
              <a:rPr lang="tr-TR" sz="2400" dirty="0">
                <a:latin typeface="Times New Roman" panose="02020603050405020304" pitchFamily="18" charset="0"/>
                <a:cs typeface="Times New Roman" panose="02020603050405020304" pitchFamily="18" charset="0"/>
              </a:rPr>
              <a:t>seviyelerinde olacağı</a:t>
            </a:r>
          </a:p>
          <a:p>
            <a:r>
              <a:rPr lang="tr-TR" sz="2400" dirty="0">
                <a:latin typeface="Times New Roman" panose="02020603050405020304" pitchFamily="18" charset="0"/>
                <a:cs typeface="Times New Roman" panose="02020603050405020304" pitchFamily="18" charset="0"/>
              </a:rPr>
              <a:t>öngörülmektedir.</a:t>
            </a:r>
          </a:p>
        </p:txBody>
      </p:sp>
    </p:spTree>
    <p:extLst>
      <p:ext uri="{BB962C8B-B14F-4D97-AF65-F5344CB8AC3E}">
        <p14:creationId xmlns:p14="http://schemas.microsoft.com/office/powerpoint/2010/main" val="226070155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YEKA  GÜNEŞ - 1</a:t>
            </a:r>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1719" y="1130384"/>
            <a:ext cx="4256533" cy="41802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7720" y="5310643"/>
            <a:ext cx="5437937" cy="1080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2064" t="58138" r="51581" b="20931"/>
          <a:stretch/>
        </p:blipFill>
        <p:spPr bwMode="auto">
          <a:xfrm>
            <a:off x="4027872" y="4509873"/>
            <a:ext cx="2037785" cy="8007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Metin kutusu 7"/>
          <p:cNvSpPr txBox="1"/>
          <p:nvPr/>
        </p:nvSpPr>
        <p:spPr>
          <a:xfrm>
            <a:off x="6210795" y="1208158"/>
            <a:ext cx="5838330" cy="3970318"/>
          </a:xfrm>
          <a:prstGeom prst="rect">
            <a:avLst/>
          </a:prstGeom>
          <a:noFill/>
        </p:spPr>
        <p:txBody>
          <a:bodyPr wrap="square" rtlCol="0">
            <a:spAutoFit/>
          </a:bodyPr>
          <a:lstStyle/>
          <a:p>
            <a:pPr marL="285750" indent="-285750">
              <a:buFont typeface="Arial" panose="020B0604020202020204" pitchFamily="34" charset="0"/>
              <a:buChar char="•"/>
            </a:pPr>
            <a:r>
              <a:rPr lang="tr-TR" sz="1400" b="1" dirty="0">
                <a:solidFill>
                  <a:schemeClr val="accent1">
                    <a:lumMod val="50000"/>
                  </a:schemeClr>
                </a:solidFill>
                <a:latin typeface="Bookman Old Style" panose="02050604050505020204" pitchFamily="18" charset="0"/>
                <a:ea typeface="+mj-ea"/>
                <a:cs typeface="Times New Roman" panose="02020603050405020304" pitchFamily="18" charset="0"/>
              </a:rPr>
              <a:t>Karapınar YEKA tek bir alan ve 2000 hektar büyüklüğündedir. Toplam kapasite: </a:t>
            </a:r>
            <a:r>
              <a:rPr lang="tr-TR" sz="1400" b="1" dirty="0">
                <a:solidFill>
                  <a:srgbClr val="FF0000"/>
                </a:solidFill>
                <a:latin typeface="Bookman Old Style" panose="02050604050505020204" pitchFamily="18" charset="0"/>
                <a:ea typeface="+mj-ea"/>
                <a:cs typeface="Times New Roman" panose="02020603050405020304" pitchFamily="18" charset="0"/>
              </a:rPr>
              <a:t>1000 </a:t>
            </a:r>
            <a:r>
              <a:rPr lang="tr-TR" sz="1400" b="1" dirty="0" err="1">
                <a:solidFill>
                  <a:srgbClr val="FF0000"/>
                </a:solidFill>
                <a:latin typeface="Bookman Old Style" panose="02050604050505020204" pitchFamily="18" charset="0"/>
                <a:ea typeface="+mj-ea"/>
                <a:cs typeface="Times New Roman" panose="02020603050405020304" pitchFamily="18" charset="0"/>
              </a:rPr>
              <a:t>MWe</a:t>
            </a:r>
            <a:endParaRPr lang="tr-TR" sz="1400" b="1" dirty="0">
              <a:solidFill>
                <a:srgbClr val="FF0000"/>
              </a:solidFill>
              <a:latin typeface="Bookman Old Style" panose="02050604050505020204" pitchFamily="18" charset="0"/>
              <a:ea typeface="+mj-ea"/>
              <a:cs typeface="Times New Roman" panose="02020603050405020304" pitchFamily="18" charset="0"/>
            </a:endParaRPr>
          </a:p>
          <a:p>
            <a:pPr marL="285750" indent="-285750">
              <a:buFont typeface="Arial" panose="020B0604020202020204" pitchFamily="34" charset="0"/>
              <a:buChar char="•"/>
            </a:pPr>
            <a:endParaRPr lang="tr-TR" sz="1400" b="1" dirty="0">
              <a:solidFill>
                <a:schemeClr val="accent1">
                  <a:lumMod val="50000"/>
                </a:schemeClr>
              </a:solidFill>
              <a:latin typeface="Bookman Old Style" panose="02050604050505020204" pitchFamily="18" charset="0"/>
              <a:ea typeface="+mj-ea"/>
              <a:cs typeface="Times New Roman" panose="02020603050405020304" pitchFamily="18" charset="0"/>
            </a:endParaRPr>
          </a:p>
          <a:p>
            <a:pPr marL="285750" indent="-285750">
              <a:buFont typeface="Arial" panose="020B0604020202020204" pitchFamily="34" charset="0"/>
              <a:buChar char="•"/>
            </a:pPr>
            <a:r>
              <a:rPr lang="tr-TR" sz="1400" b="1" dirty="0">
                <a:solidFill>
                  <a:schemeClr val="accent1">
                    <a:lumMod val="50000"/>
                  </a:schemeClr>
                </a:solidFill>
                <a:latin typeface="Bookman Old Style" panose="02050604050505020204" pitchFamily="18" charset="0"/>
                <a:ea typeface="+mj-ea"/>
                <a:cs typeface="Times New Roman" panose="02020603050405020304" pitchFamily="18" charset="0"/>
              </a:rPr>
              <a:t>24 ay </a:t>
            </a:r>
            <a:r>
              <a:rPr lang="tr-TR" sz="1400" b="1" dirty="0" err="1">
                <a:solidFill>
                  <a:schemeClr val="accent1">
                    <a:lumMod val="50000"/>
                  </a:schemeClr>
                </a:solidFill>
                <a:latin typeface="Bookman Old Style" panose="02050604050505020204" pitchFamily="18" charset="0"/>
                <a:ea typeface="+mj-ea"/>
                <a:cs typeface="Times New Roman" panose="02020603050405020304" pitchFamily="18" charset="0"/>
              </a:rPr>
              <a:t>önlisans</a:t>
            </a:r>
            <a:r>
              <a:rPr lang="tr-TR" sz="1400" b="1" dirty="0">
                <a:solidFill>
                  <a:schemeClr val="accent1">
                    <a:lumMod val="50000"/>
                  </a:schemeClr>
                </a:solidFill>
                <a:latin typeface="Bookman Old Style" panose="02050604050505020204" pitchFamily="18" charset="0"/>
                <a:ea typeface="+mj-ea"/>
                <a:cs typeface="Times New Roman" panose="02020603050405020304" pitchFamily="18" charset="0"/>
              </a:rPr>
              <a:t> süresi, 30 yıllık üretim lisansı</a:t>
            </a:r>
          </a:p>
          <a:p>
            <a:pPr marL="285750" indent="-285750">
              <a:buFont typeface="Arial" panose="020B0604020202020204" pitchFamily="34" charset="0"/>
              <a:buChar char="•"/>
            </a:pPr>
            <a:endParaRPr lang="tr-TR" sz="1400" b="1" dirty="0">
              <a:solidFill>
                <a:schemeClr val="accent1">
                  <a:lumMod val="50000"/>
                </a:schemeClr>
              </a:solidFill>
              <a:latin typeface="Bookman Old Style" panose="02050604050505020204" pitchFamily="18" charset="0"/>
              <a:ea typeface="+mj-ea"/>
              <a:cs typeface="Times New Roman" panose="02020603050405020304" pitchFamily="18" charset="0"/>
            </a:endParaRPr>
          </a:p>
          <a:p>
            <a:pPr marL="285750" indent="-285750">
              <a:buFont typeface="Arial" panose="020B0604020202020204" pitchFamily="34" charset="0"/>
              <a:buChar char="•"/>
            </a:pPr>
            <a:r>
              <a:rPr lang="tr-TR" sz="1400" b="1" dirty="0">
                <a:solidFill>
                  <a:schemeClr val="accent1">
                    <a:lumMod val="50000"/>
                  </a:schemeClr>
                </a:solidFill>
                <a:latin typeface="Bookman Old Style" panose="02050604050505020204" pitchFamily="18" charset="0"/>
                <a:ea typeface="+mj-ea"/>
                <a:cs typeface="Times New Roman" panose="02020603050405020304" pitchFamily="18" charset="0"/>
              </a:rPr>
              <a:t>İhaleyi Kazanan Firma: Kalyon –</a:t>
            </a:r>
            <a:r>
              <a:rPr lang="tr-TR" sz="1400" b="1" dirty="0" err="1">
                <a:solidFill>
                  <a:schemeClr val="accent1">
                    <a:lumMod val="50000"/>
                  </a:schemeClr>
                </a:solidFill>
                <a:latin typeface="Bookman Old Style" panose="02050604050505020204" pitchFamily="18" charset="0"/>
                <a:ea typeface="+mj-ea"/>
                <a:cs typeface="Times New Roman" panose="02020603050405020304" pitchFamily="18" charset="0"/>
              </a:rPr>
              <a:t>Hanwha</a:t>
            </a:r>
            <a:r>
              <a:rPr lang="tr-TR" sz="1400" b="1" dirty="0">
                <a:solidFill>
                  <a:schemeClr val="accent1">
                    <a:lumMod val="50000"/>
                  </a:schemeClr>
                </a:solidFill>
                <a:latin typeface="Bookman Old Style" panose="02050604050505020204" pitchFamily="18" charset="0"/>
                <a:ea typeface="+mj-ea"/>
                <a:cs typeface="Times New Roman" panose="02020603050405020304" pitchFamily="18" charset="0"/>
              </a:rPr>
              <a:t> Enerji Ortak Girişim Grubu</a:t>
            </a:r>
          </a:p>
          <a:p>
            <a:pPr marL="285750" indent="-285750">
              <a:buFont typeface="Arial" panose="020B0604020202020204" pitchFamily="34" charset="0"/>
              <a:buChar char="•"/>
            </a:pPr>
            <a:endParaRPr lang="en-US" sz="1400" b="1" dirty="0">
              <a:solidFill>
                <a:schemeClr val="accent1">
                  <a:lumMod val="50000"/>
                </a:schemeClr>
              </a:solidFill>
              <a:latin typeface="Bookman Old Style" panose="02050604050505020204" pitchFamily="18" charset="0"/>
              <a:ea typeface="+mj-ea"/>
              <a:cs typeface="Times New Roman" panose="02020603050405020304" pitchFamily="18" charset="0"/>
            </a:endParaRPr>
          </a:p>
          <a:p>
            <a:pPr marL="285750" indent="-285750">
              <a:buFont typeface="Arial" panose="020B0604020202020204" pitchFamily="34" charset="0"/>
              <a:buChar char="•"/>
            </a:pPr>
            <a:r>
              <a:rPr lang="tr-TR" sz="1400" b="1" dirty="0">
                <a:solidFill>
                  <a:schemeClr val="accent1">
                    <a:lumMod val="50000"/>
                  </a:schemeClr>
                </a:solidFill>
                <a:latin typeface="Bookman Old Style" panose="02050604050505020204" pitchFamily="18" charset="0"/>
                <a:ea typeface="+mj-ea"/>
                <a:cs typeface="Times New Roman" panose="02020603050405020304" pitchFamily="18" charset="0"/>
              </a:rPr>
              <a:t>15 yıllık garanti elektrik alım fiyatı: </a:t>
            </a:r>
            <a:r>
              <a:rPr lang="tr-TR" sz="1400" b="1" dirty="0">
                <a:solidFill>
                  <a:srgbClr val="FF0000"/>
                </a:solidFill>
                <a:latin typeface="Bookman Old Style" panose="02050604050505020204" pitchFamily="18" charset="0"/>
                <a:ea typeface="+mj-ea"/>
                <a:cs typeface="Times New Roman" panose="02020603050405020304" pitchFamily="18" charset="0"/>
              </a:rPr>
              <a:t>6,99 USD </a:t>
            </a:r>
            <a:r>
              <a:rPr lang="tr-TR" sz="1400" b="1" dirty="0" err="1">
                <a:solidFill>
                  <a:srgbClr val="FF0000"/>
                </a:solidFill>
                <a:latin typeface="Bookman Old Style" panose="02050604050505020204" pitchFamily="18" charset="0"/>
                <a:ea typeface="+mj-ea"/>
                <a:cs typeface="Times New Roman" panose="02020603050405020304" pitchFamily="18" charset="0"/>
              </a:rPr>
              <a:t>cent</a:t>
            </a:r>
            <a:r>
              <a:rPr lang="tr-TR" sz="1400" b="1" dirty="0">
                <a:solidFill>
                  <a:srgbClr val="FF0000"/>
                </a:solidFill>
                <a:latin typeface="Bookman Old Style" panose="02050604050505020204" pitchFamily="18" charset="0"/>
                <a:ea typeface="+mj-ea"/>
                <a:cs typeface="Times New Roman" panose="02020603050405020304" pitchFamily="18" charset="0"/>
              </a:rPr>
              <a:t>/</a:t>
            </a:r>
            <a:r>
              <a:rPr lang="tr-TR" sz="1400" b="1" dirty="0" err="1">
                <a:solidFill>
                  <a:srgbClr val="FF0000"/>
                </a:solidFill>
                <a:latin typeface="Bookman Old Style" panose="02050604050505020204" pitchFamily="18" charset="0"/>
                <a:ea typeface="+mj-ea"/>
                <a:cs typeface="Times New Roman" panose="02020603050405020304" pitchFamily="18" charset="0"/>
              </a:rPr>
              <a:t>kWh</a:t>
            </a:r>
            <a:endParaRPr lang="tr-TR" sz="1400" b="1" dirty="0">
              <a:solidFill>
                <a:srgbClr val="FF0000"/>
              </a:solidFill>
              <a:latin typeface="Bookman Old Style" panose="02050604050505020204" pitchFamily="18" charset="0"/>
              <a:ea typeface="+mj-ea"/>
              <a:cs typeface="Times New Roman" panose="02020603050405020304" pitchFamily="18" charset="0"/>
            </a:endParaRPr>
          </a:p>
          <a:p>
            <a:pPr marL="285750" indent="-285750">
              <a:buFont typeface="Arial" panose="020B0604020202020204" pitchFamily="34" charset="0"/>
              <a:buChar char="•"/>
            </a:pPr>
            <a:endParaRPr lang="tr-TR" sz="1400" b="1" dirty="0">
              <a:solidFill>
                <a:srgbClr val="FF0000"/>
              </a:solidFill>
              <a:latin typeface="Bookman Old Style" panose="02050604050505020204" pitchFamily="18" charset="0"/>
              <a:ea typeface="+mj-ea"/>
              <a:cs typeface="Times New Roman" panose="02020603050405020304" pitchFamily="18" charset="0"/>
            </a:endParaRPr>
          </a:p>
          <a:p>
            <a:pPr marL="285750" indent="-285750">
              <a:buFont typeface="Arial" panose="020B0604020202020204" pitchFamily="34" charset="0"/>
              <a:buChar char="•"/>
            </a:pPr>
            <a:r>
              <a:rPr lang="tr-TR" sz="1400" b="1" dirty="0">
                <a:solidFill>
                  <a:schemeClr val="accent1">
                    <a:lumMod val="50000"/>
                  </a:schemeClr>
                </a:solidFill>
                <a:latin typeface="Bookman Old Style" panose="02050604050505020204" pitchFamily="18" charset="0"/>
                <a:cs typeface="Times New Roman" panose="02020603050405020304" pitchFamily="18" charset="0"/>
              </a:rPr>
              <a:t>Yıllık saf silikondan itibaren yerli PV panel üretim kapasitesi 500 MW</a:t>
            </a:r>
          </a:p>
          <a:p>
            <a:pPr marL="285750" indent="-285750">
              <a:buFont typeface="Arial" panose="020B0604020202020204" pitchFamily="34" charset="0"/>
              <a:buChar char="•"/>
            </a:pPr>
            <a:endParaRPr lang="tr-TR" sz="1400" b="1" dirty="0">
              <a:solidFill>
                <a:schemeClr val="accent1">
                  <a:lumMod val="50000"/>
                </a:schemeClr>
              </a:solidFill>
              <a:latin typeface="Bookman Old Style" panose="02050604050505020204" pitchFamily="18" charset="0"/>
              <a:cs typeface="Times New Roman" panose="02020603050405020304" pitchFamily="18" charset="0"/>
            </a:endParaRPr>
          </a:p>
          <a:p>
            <a:pPr marL="285750" indent="-285750">
              <a:buFont typeface="Arial" panose="020B0604020202020204" pitchFamily="34" charset="0"/>
              <a:buChar char="•"/>
            </a:pPr>
            <a:r>
              <a:rPr lang="tr-TR" sz="1400" b="1" dirty="0">
                <a:solidFill>
                  <a:schemeClr val="accent1">
                    <a:lumMod val="50000"/>
                  </a:schemeClr>
                </a:solidFill>
                <a:latin typeface="Bookman Old Style" panose="02050604050505020204" pitchFamily="18" charset="0"/>
                <a:cs typeface="Times New Roman" panose="02020603050405020304" pitchFamily="18" charset="0"/>
              </a:rPr>
              <a:t>İlk 500 </a:t>
            </a:r>
            <a:r>
              <a:rPr lang="tr-TR" sz="1400" b="1" dirty="0" err="1">
                <a:solidFill>
                  <a:schemeClr val="accent1">
                    <a:lumMod val="50000"/>
                  </a:schemeClr>
                </a:solidFill>
                <a:latin typeface="Bookman Old Style" panose="02050604050505020204" pitchFamily="18" charset="0"/>
                <a:cs typeface="Times New Roman" panose="02020603050405020304" pitchFamily="18" charset="0"/>
              </a:rPr>
              <a:t>MW’da</a:t>
            </a:r>
            <a:r>
              <a:rPr lang="tr-TR" sz="1400" b="1" dirty="0">
                <a:solidFill>
                  <a:schemeClr val="accent1">
                    <a:lumMod val="50000"/>
                  </a:schemeClr>
                </a:solidFill>
                <a:latin typeface="Bookman Old Style" panose="02050604050505020204" pitchFamily="18" charset="0"/>
                <a:cs typeface="Times New Roman" panose="02020603050405020304" pitchFamily="18" charset="0"/>
              </a:rPr>
              <a:t> en az %60 yerli, ikinci 500 MW için %70 yerli zorunluluğu</a:t>
            </a:r>
          </a:p>
          <a:p>
            <a:pPr marL="285750" indent="-285750">
              <a:buFont typeface="Arial" panose="020B0604020202020204" pitchFamily="34" charset="0"/>
              <a:buChar char="•"/>
            </a:pPr>
            <a:endParaRPr lang="tr-TR" sz="1400" b="1" dirty="0">
              <a:solidFill>
                <a:schemeClr val="accent1">
                  <a:lumMod val="50000"/>
                </a:schemeClr>
              </a:solidFill>
              <a:latin typeface="Bookman Old Style" panose="02050604050505020204" pitchFamily="18" charset="0"/>
              <a:cs typeface="Times New Roman" panose="02020603050405020304" pitchFamily="18" charset="0"/>
            </a:endParaRPr>
          </a:p>
          <a:p>
            <a:pPr marL="285750" indent="-285750">
              <a:buFont typeface="Arial" panose="020B0604020202020204" pitchFamily="34" charset="0"/>
              <a:buChar char="•"/>
            </a:pPr>
            <a:r>
              <a:rPr lang="tr-TR" sz="1400" b="1" dirty="0">
                <a:solidFill>
                  <a:schemeClr val="accent1">
                    <a:lumMod val="50000"/>
                  </a:schemeClr>
                </a:solidFill>
                <a:latin typeface="Bookman Old Style" panose="02050604050505020204" pitchFamily="18" charset="0"/>
                <a:cs typeface="Times New Roman" panose="02020603050405020304" pitchFamily="18" charset="0"/>
              </a:rPr>
              <a:t>Fabrika ve Ar-Ge Merkezinde %80 yerli mühendis çalıştırma</a:t>
            </a:r>
          </a:p>
        </p:txBody>
      </p:sp>
    </p:spTree>
    <p:extLst>
      <p:ext uri="{BB962C8B-B14F-4D97-AF65-F5344CB8AC3E}">
        <p14:creationId xmlns:p14="http://schemas.microsoft.com/office/powerpoint/2010/main" val="289354007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YEKA RÜZGAR - 1</a:t>
            </a: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8482" y="1105593"/>
            <a:ext cx="4868883" cy="47601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4141" t="57843" r="51976" b="21078"/>
          <a:stretch/>
        </p:blipFill>
        <p:spPr bwMode="auto">
          <a:xfrm>
            <a:off x="55832" y="5775278"/>
            <a:ext cx="2428299" cy="1028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Metin kutusu 6"/>
          <p:cNvSpPr txBox="1"/>
          <p:nvPr/>
        </p:nvSpPr>
        <p:spPr>
          <a:xfrm>
            <a:off x="6198824" y="2099122"/>
            <a:ext cx="5993176" cy="3539430"/>
          </a:xfrm>
          <a:prstGeom prst="rect">
            <a:avLst/>
          </a:prstGeom>
          <a:noFill/>
        </p:spPr>
        <p:txBody>
          <a:bodyPr wrap="square" rtlCol="0">
            <a:spAutoFit/>
          </a:bodyPr>
          <a:lstStyle/>
          <a:p>
            <a:pPr marL="285750" indent="-285750">
              <a:buFont typeface="Arial" panose="020B0604020202020204" pitchFamily="34" charset="0"/>
              <a:buChar char="•"/>
            </a:pPr>
            <a:r>
              <a:rPr lang="tr-TR" sz="1400" b="1" dirty="0">
                <a:solidFill>
                  <a:schemeClr val="accent1">
                    <a:lumMod val="50000"/>
                  </a:schemeClr>
                </a:solidFill>
                <a:latin typeface="Bookman Old Style" panose="02050604050505020204" pitchFamily="18" charset="0"/>
                <a:ea typeface="+mj-ea"/>
                <a:cs typeface="Times New Roman" panose="02020603050405020304" pitchFamily="18" charset="0"/>
              </a:rPr>
              <a:t>5 farklı bölge ve toplam kapasite: </a:t>
            </a:r>
            <a:r>
              <a:rPr lang="tr-TR" sz="1400" b="1" dirty="0">
                <a:solidFill>
                  <a:srgbClr val="FF0000"/>
                </a:solidFill>
                <a:latin typeface="Bookman Old Style" panose="02050604050505020204" pitchFamily="18" charset="0"/>
                <a:ea typeface="+mj-ea"/>
                <a:cs typeface="Times New Roman" panose="02020603050405020304" pitchFamily="18" charset="0"/>
              </a:rPr>
              <a:t>1000 </a:t>
            </a:r>
            <a:r>
              <a:rPr lang="tr-TR" sz="1400" b="1" dirty="0" err="1">
                <a:solidFill>
                  <a:srgbClr val="FF0000"/>
                </a:solidFill>
                <a:latin typeface="Bookman Old Style" panose="02050604050505020204" pitchFamily="18" charset="0"/>
                <a:ea typeface="+mj-ea"/>
                <a:cs typeface="Times New Roman" panose="02020603050405020304" pitchFamily="18" charset="0"/>
              </a:rPr>
              <a:t>MWe</a:t>
            </a:r>
            <a:endParaRPr lang="tr-TR" sz="1400" b="1" dirty="0">
              <a:solidFill>
                <a:srgbClr val="FF0000"/>
              </a:solidFill>
              <a:latin typeface="Bookman Old Style" panose="02050604050505020204" pitchFamily="18" charset="0"/>
              <a:ea typeface="+mj-ea"/>
              <a:cs typeface="Times New Roman" panose="02020603050405020304" pitchFamily="18" charset="0"/>
            </a:endParaRPr>
          </a:p>
          <a:p>
            <a:pPr marL="285750" indent="-285750">
              <a:buFont typeface="Arial" panose="020B0604020202020204" pitchFamily="34" charset="0"/>
              <a:buChar char="•"/>
            </a:pPr>
            <a:endParaRPr lang="tr-TR" sz="1400" b="1" dirty="0">
              <a:solidFill>
                <a:srgbClr val="FF0000"/>
              </a:solidFill>
              <a:latin typeface="Bookman Old Style" panose="02050604050505020204" pitchFamily="18" charset="0"/>
              <a:ea typeface="+mj-ea"/>
              <a:cs typeface="Times New Roman" panose="02020603050405020304" pitchFamily="18" charset="0"/>
            </a:endParaRPr>
          </a:p>
          <a:p>
            <a:pPr marL="285750" indent="-285750">
              <a:buFont typeface="Arial" panose="020B0604020202020204" pitchFamily="34" charset="0"/>
              <a:buChar char="•"/>
            </a:pPr>
            <a:r>
              <a:rPr lang="tr-TR" sz="1400" b="1" dirty="0">
                <a:solidFill>
                  <a:schemeClr val="accent1">
                    <a:lumMod val="50000"/>
                  </a:schemeClr>
                </a:solidFill>
                <a:latin typeface="Bookman Old Style" panose="02050604050505020204" pitchFamily="18" charset="0"/>
                <a:cs typeface="Times New Roman" panose="02020603050405020304" pitchFamily="18" charset="0"/>
              </a:rPr>
              <a:t>24 ay </a:t>
            </a:r>
            <a:r>
              <a:rPr lang="tr-TR" sz="1400" b="1" dirty="0" err="1">
                <a:solidFill>
                  <a:schemeClr val="accent1">
                    <a:lumMod val="50000"/>
                  </a:schemeClr>
                </a:solidFill>
                <a:latin typeface="Bookman Old Style" panose="02050604050505020204" pitchFamily="18" charset="0"/>
                <a:cs typeface="Times New Roman" panose="02020603050405020304" pitchFamily="18" charset="0"/>
              </a:rPr>
              <a:t>önlisans</a:t>
            </a:r>
            <a:r>
              <a:rPr lang="tr-TR" sz="1400" b="1" dirty="0">
                <a:solidFill>
                  <a:schemeClr val="accent1">
                    <a:lumMod val="50000"/>
                  </a:schemeClr>
                </a:solidFill>
                <a:latin typeface="Bookman Old Style" panose="02050604050505020204" pitchFamily="18" charset="0"/>
                <a:cs typeface="Times New Roman" panose="02020603050405020304" pitchFamily="18" charset="0"/>
              </a:rPr>
              <a:t> süresi, 30 yıllık üretim lisansı</a:t>
            </a:r>
          </a:p>
          <a:p>
            <a:pPr marL="285750" indent="-285750">
              <a:buFont typeface="Arial" panose="020B0604020202020204" pitchFamily="34" charset="0"/>
              <a:buChar char="•"/>
            </a:pPr>
            <a:endParaRPr lang="en-US" sz="1400" b="1" dirty="0">
              <a:solidFill>
                <a:schemeClr val="accent1">
                  <a:lumMod val="50000"/>
                </a:schemeClr>
              </a:solidFill>
              <a:latin typeface="Bookman Old Style" panose="02050604050505020204" pitchFamily="18" charset="0"/>
              <a:ea typeface="+mj-ea"/>
              <a:cs typeface="Times New Roman" panose="02020603050405020304" pitchFamily="18" charset="0"/>
            </a:endParaRPr>
          </a:p>
          <a:p>
            <a:pPr marL="285750" indent="-285750">
              <a:buFont typeface="Arial" panose="020B0604020202020204" pitchFamily="34" charset="0"/>
              <a:buChar char="•"/>
            </a:pPr>
            <a:r>
              <a:rPr lang="tr-TR" sz="1400" b="1" dirty="0">
                <a:solidFill>
                  <a:schemeClr val="accent1">
                    <a:lumMod val="50000"/>
                  </a:schemeClr>
                </a:solidFill>
                <a:latin typeface="Bookman Old Style" panose="02050604050505020204" pitchFamily="18" charset="0"/>
                <a:cs typeface="Times New Roman" panose="02020603050405020304" pitchFamily="18" charset="0"/>
              </a:rPr>
              <a:t>15 yıllık garanti elektrik alım fiyatı: </a:t>
            </a:r>
            <a:r>
              <a:rPr lang="tr-TR" sz="1400" b="1" dirty="0">
                <a:solidFill>
                  <a:srgbClr val="FF0000"/>
                </a:solidFill>
                <a:latin typeface="Bookman Old Style" panose="02050604050505020204" pitchFamily="18" charset="0"/>
                <a:cs typeface="Times New Roman" panose="02020603050405020304" pitchFamily="18" charset="0"/>
              </a:rPr>
              <a:t>3,48 USD </a:t>
            </a:r>
            <a:r>
              <a:rPr lang="tr-TR" sz="1400" b="1" dirty="0" err="1">
                <a:solidFill>
                  <a:srgbClr val="FF0000"/>
                </a:solidFill>
                <a:latin typeface="Bookman Old Style" panose="02050604050505020204" pitchFamily="18" charset="0"/>
                <a:cs typeface="Times New Roman" panose="02020603050405020304" pitchFamily="18" charset="0"/>
              </a:rPr>
              <a:t>cent</a:t>
            </a:r>
            <a:r>
              <a:rPr lang="tr-TR" sz="1400" b="1" dirty="0">
                <a:solidFill>
                  <a:srgbClr val="FF0000"/>
                </a:solidFill>
                <a:latin typeface="Bookman Old Style" panose="02050604050505020204" pitchFamily="18" charset="0"/>
                <a:cs typeface="Times New Roman" panose="02020603050405020304" pitchFamily="18" charset="0"/>
              </a:rPr>
              <a:t>/</a:t>
            </a:r>
            <a:r>
              <a:rPr lang="tr-TR" sz="1400" b="1" dirty="0" err="1">
                <a:solidFill>
                  <a:srgbClr val="FF0000"/>
                </a:solidFill>
                <a:latin typeface="Bookman Old Style" panose="02050604050505020204" pitchFamily="18" charset="0"/>
                <a:cs typeface="Times New Roman" panose="02020603050405020304" pitchFamily="18" charset="0"/>
              </a:rPr>
              <a:t>kWh</a:t>
            </a:r>
            <a:endParaRPr lang="tr-TR" sz="1400" b="1" dirty="0">
              <a:solidFill>
                <a:srgbClr val="FF0000"/>
              </a:solidFill>
              <a:latin typeface="Bookman Old Style" panose="02050604050505020204" pitchFamily="18" charset="0"/>
              <a:cs typeface="Times New Roman" panose="02020603050405020304" pitchFamily="18" charset="0"/>
            </a:endParaRPr>
          </a:p>
          <a:p>
            <a:pPr marL="285750" indent="-285750">
              <a:buFont typeface="Arial" panose="020B0604020202020204" pitchFamily="34" charset="0"/>
              <a:buChar char="•"/>
            </a:pPr>
            <a:endParaRPr lang="tr-TR" sz="1400" b="1" dirty="0">
              <a:solidFill>
                <a:schemeClr val="accent1">
                  <a:lumMod val="50000"/>
                </a:schemeClr>
              </a:solidFill>
              <a:latin typeface="Bookman Old Style" panose="02050604050505020204" pitchFamily="18" charset="0"/>
              <a:ea typeface="+mj-ea"/>
              <a:cs typeface="Times New Roman" panose="02020603050405020304" pitchFamily="18" charset="0"/>
            </a:endParaRPr>
          </a:p>
          <a:p>
            <a:pPr marL="285750" indent="-285750">
              <a:buFont typeface="Arial" panose="020B0604020202020204" pitchFamily="34" charset="0"/>
              <a:buChar char="•"/>
            </a:pPr>
            <a:r>
              <a:rPr lang="tr-TR" sz="1400" b="1" dirty="0">
                <a:solidFill>
                  <a:schemeClr val="accent1">
                    <a:lumMod val="50000"/>
                  </a:schemeClr>
                </a:solidFill>
                <a:latin typeface="Bookman Old Style" panose="02050604050505020204" pitchFamily="18" charset="0"/>
                <a:ea typeface="+mj-ea"/>
                <a:cs typeface="Times New Roman" panose="02020603050405020304" pitchFamily="18" charset="0"/>
              </a:rPr>
              <a:t>Minimum yerlilik oranı %65 olan türbin üretim zorunluluğu</a:t>
            </a:r>
          </a:p>
          <a:p>
            <a:pPr marL="285750" indent="-285750">
              <a:buFont typeface="Arial" panose="020B0604020202020204" pitchFamily="34" charset="0"/>
              <a:buChar char="•"/>
            </a:pPr>
            <a:endParaRPr lang="tr-TR" sz="1400" b="1" dirty="0">
              <a:solidFill>
                <a:schemeClr val="accent1">
                  <a:lumMod val="50000"/>
                </a:schemeClr>
              </a:solidFill>
              <a:latin typeface="Bookman Old Style" panose="02050604050505020204" pitchFamily="18" charset="0"/>
              <a:ea typeface="+mj-ea"/>
              <a:cs typeface="Times New Roman" panose="02020603050405020304" pitchFamily="18" charset="0"/>
            </a:endParaRPr>
          </a:p>
          <a:p>
            <a:pPr marL="285750" indent="-285750">
              <a:buFont typeface="Arial" panose="020B0604020202020204" pitchFamily="34" charset="0"/>
              <a:buChar char="•"/>
            </a:pPr>
            <a:r>
              <a:rPr lang="tr-TR" sz="1400" b="1" dirty="0">
                <a:solidFill>
                  <a:schemeClr val="accent1">
                    <a:lumMod val="50000"/>
                  </a:schemeClr>
                </a:solidFill>
                <a:latin typeface="Bookman Old Style" panose="02050604050505020204" pitchFamily="18" charset="0"/>
                <a:cs typeface="Times New Roman" panose="02020603050405020304" pitchFamily="18" charset="0"/>
              </a:rPr>
              <a:t>Yıllık rüzgar türbin üretim kapasitesi: 150 adet/400 MW</a:t>
            </a:r>
            <a:endParaRPr lang="tr-TR" sz="1400" b="1" dirty="0">
              <a:solidFill>
                <a:schemeClr val="accent1">
                  <a:lumMod val="50000"/>
                </a:schemeClr>
              </a:solidFill>
              <a:latin typeface="Bookman Old Style" panose="02050604050505020204" pitchFamily="18" charset="0"/>
              <a:ea typeface="+mj-ea"/>
              <a:cs typeface="Times New Roman" panose="02020603050405020304" pitchFamily="18" charset="0"/>
            </a:endParaRPr>
          </a:p>
          <a:p>
            <a:pPr marL="285750" indent="-285750">
              <a:buFont typeface="Arial" panose="020B0604020202020204" pitchFamily="34" charset="0"/>
              <a:buChar char="•"/>
            </a:pPr>
            <a:endParaRPr lang="tr-TR" sz="1400" b="1" dirty="0">
              <a:solidFill>
                <a:schemeClr val="accent1">
                  <a:lumMod val="50000"/>
                </a:schemeClr>
              </a:solidFill>
              <a:latin typeface="Bookman Old Style" panose="02050604050505020204" pitchFamily="18" charset="0"/>
              <a:ea typeface="+mj-ea"/>
              <a:cs typeface="Times New Roman" panose="02020603050405020304" pitchFamily="18" charset="0"/>
            </a:endParaRPr>
          </a:p>
          <a:p>
            <a:pPr marL="285750" indent="-285750">
              <a:buFont typeface="Arial" panose="020B0604020202020204" pitchFamily="34" charset="0"/>
              <a:buChar char="•"/>
            </a:pPr>
            <a:r>
              <a:rPr lang="tr-TR" sz="1400" b="1" dirty="0">
                <a:solidFill>
                  <a:schemeClr val="accent1">
                    <a:lumMod val="50000"/>
                  </a:schemeClr>
                </a:solidFill>
                <a:latin typeface="Bookman Old Style" panose="02050604050505020204" pitchFamily="18" charset="0"/>
                <a:cs typeface="Times New Roman" panose="02020603050405020304" pitchFamily="18" charset="0"/>
              </a:rPr>
              <a:t>Fabrika ve Ar-Ge Merkezinde %80 yerli mühendis çalıştırma</a:t>
            </a:r>
          </a:p>
          <a:p>
            <a:pPr marL="285750" indent="-285750">
              <a:buFont typeface="Arial" panose="020B0604020202020204" pitchFamily="34" charset="0"/>
              <a:buChar char="•"/>
            </a:pPr>
            <a:endParaRPr lang="tr-TR" sz="1400" b="1" dirty="0">
              <a:solidFill>
                <a:schemeClr val="accent1">
                  <a:lumMod val="50000"/>
                </a:schemeClr>
              </a:solidFill>
              <a:latin typeface="Bookman Old Style" panose="02050604050505020204" pitchFamily="18" charset="0"/>
              <a:ea typeface="+mj-ea"/>
              <a:cs typeface="Times New Roman" panose="02020603050405020304" pitchFamily="18" charset="0"/>
            </a:endParaRPr>
          </a:p>
          <a:p>
            <a:pPr marL="285750" indent="-285750">
              <a:buFont typeface="Arial" panose="020B0604020202020204" pitchFamily="34" charset="0"/>
              <a:buChar char="•"/>
            </a:pPr>
            <a:r>
              <a:rPr lang="tr-TR" sz="1400" b="1" dirty="0">
                <a:solidFill>
                  <a:schemeClr val="accent1">
                    <a:lumMod val="50000"/>
                  </a:schemeClr>
                </a:solidFill>
                <a:latin typeface="Bookman Old Style" panose="02050604050505020204" pitchFamily="18" charset="0"/>
                <a:cs typeface="Times New Roman" panose="02020603050405020304" pitchFamily="18" charset="0"/>
              </a:rPr>
              <a:t>İhaleyi Kazanan Firma : Siemens- Türkerler-Kalyon Ortak Girişim Grubu</a:t>
            </a:r>
            <a:endParaRPr lang="en-US" sz="1400" b="1" dirty="0">
              <a:solidFill>
                <a:schemeClr val="accent1">
                  <a:lumMod val="50000"/>
                </a:schemeClr>
              </a:solidFill>
              <a:latin typeface="Bookman Old Style" panose="02050604050505020204" pitchFamily="18" charset="0"/>
              <a:cs typeface="Times New Roman" panose="02020603050405020304" pitchFamily="18" charset="0"/>
            </a:endParaRPr>
          </a:p>
        </p:txBody>
      </p:sp>
      <p:sp>
        <p:nvSpPr>
          <p:cNvPr id="8" name="Metin kutusu 7"/>
          <p:cNvSpPr txBox="1"/>
          <p:nvPr/>
        </p:nvSpPr>
        <p:spPr>
          <a:xfrm>
            <a:off x="4810306" y="1304805"/>
            <a:ext cx="1404033" cy="830997"/>
          </a:xfrm>
          <a:prstGeom prst="rect">
            <a:avLst/>
          </a:prstGeom>
          <a:noFill/>
        </p:spPr>
        <p:txBody>
          <a:bodyPr wrap="square" rtlCol="0">
            <a:spAutoFit/>
          </a:bodyPr>
          <a:lstStyle/>
          <a:p>
            <a:r>
              <a:rPr lang="tr-TR" sz="1200" dirty="0"/>
              <a:t>1 – EDİRNE </a:t>
            </a:r>
          </a:p>
          <a:p>
            <a:r>
              <a:rPr lang="tr-TR" sz="1200" dirty="0"/>
              <a:t>2 - KIRKLARELİ</a:t>
            </a:r>
          </a:p>
          <a:p>
            <a:r>
              <a:rPr lang="tr-TR" sz="1200" dirty="0"/>
              <a:t>3 – SİVAS (2 bölge)</a:t>
            </a:r>
          </a:p>
          <a:p>
            <a:r>
              <a:rPr lang="tr-TR" sz="1200" dirty="0"/>
              <a:t>4 - ESKİŞEHİR</a:t>
            </a:r>
          </a:p>
        </p:txBody>
      </p:sp>
    </p:spTree>
    <p:extLst>
      <p:ext uri="{BB962C8B-B14F-4D97-AF65-F5344CB8AC3E}">
        <p14:creationId xmlns:p14="http://schemas.microsoft.com/office/powerpoint/2010/main" val="111985136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YEKA RÜZGAR - 2</a:t>
            </a:r>
          </a:p>
        </p:txBody>
      </p:sp>
      <p:sp>
        <p:nvSpPr>
          <p:cNvPr id="7" name="Metin kutusu 6"/>
          <p:cNvSpPr txBox="1"/>
          <p:nvPr/>
        </p:nvSpPr>
        <p:spPr>
          <a:xfrm>
            <a:off x="1871343" y="1699071"/>
            <a:ext cx="8529955" cy="1938992"/>
          </a:xfrm>
          <a:prstGeom prst="rect">
            <a:avLst/>
          </a:prstGeom>
          <a:noFill/>
        </p:spPr>
        <p:txBody>
          <a:bodyPr wrap="square" rtlCol="0">
            <a:spAutoFit/>
          </a:bodyPr>
          <a:lstStyle/>
          <a:p>
            <a:pPr marL="285750" indent="-285750">
              <a:buFont typeface="Arial" panose="020B0604020202020204" pitchFamily="34" charset="0"/>
              <a:buChar char="•"/>
            </a:pPr>
            <a:r>
              <a:rPr lang="tr-TR" sz="2000" b="1" dirty="0">
                <a:solidFill>
                  <a:schemeClr val="accent1">
                    <a:lumMod val="50000"/>
                  </a:schemeClr>
                </a:solidFill>
                <a:latin typeface="Bookman Old Style" panose="02050604050505020204" pitchFamily="18" charset="0"/>
                <a:ea typeface="+mj-ea"/>
                <a:cs typeface="Times New Roman" panose="02020603050405020304" pitchFamily="18" charset="0"/>
              </a:rPr>
              <a:t>4 farklı bölge ve toplam kapasite: 4 x 250 </a:t>
            </a:r>
            <a:r>
              <a:rPr lang="tr-TR" sz="2000" b="1" dirty="0" err="1">
                <a:solidFill>
                  <a:schemeClr val="accent1">
                    <a:lumMod val="50000"/>
                  </a:schemeClr>
                </a:solidFill>
                <a:latin typeface="Bookman Old Style" panose="02050604050505020204" pitchFamily="18" charset="0"/>
                <a:ea typeface="+mj-ea"/>
                <a:cs typeface="Times New Roman" panose="02020603050405020304" pitchFamily="18" charset="0"/>
              </a:rPr>
              <a:t>MWe</a:t>
            </a:r>
            <a:r>
              <a:rPr lang="tr-TR" sz="2000" b="1" dirty="0">
                <a:solidFill>
                  <a:schemeClr val="accent1">
                    <a:lumMod val="50000"/>
                  </a:schemeClr>
                </a:solidFill>
                <a:latin typeface="Bookman Old Style" panose="02050604050505020204" pitchFamily="18" charset="0"/>
                <a:ea typeface="+mj-ea"/>
                <a:cs typeface="Times New Roman" panose="02020603050405020304" pitchFamily="18" charset="0"/>
              </a:rPr>
              <a:t> (1000 </a:t>
            </a:r>
            <a:r>
              <a:rPr lang="tr-TR" sz="2000" b="1" dirty="0" err="1">
                <a:solidFill>
                  <a:schemeClr val="accent1">
                    <a:lumMod val="50000"/>
                  </a:schemeClr>
                </a:solidFill>
                <a:latin typeface="Bookman Old Style" panose="02050604050505020204" pitchFamily="18" charset="0"/>
                <a:ea typeface="+mj-ea"/>
                <a:cs typeface="Times New Roman" panose="02020603050405020304" pitchFamily="18" charset="0"/>
              </a:rPr>
              <a:t>MWe</a:t>
            </a:r>
            <a:r>
              <a:rPr lang="tr-TR" sz="2000" b="1" dirty="0">
                <a:solidFill>
                  <a:schemeClr val="accent1">
                    <a:lumMod val="50000"/>
                  </a:schemeClr>
                </a:solidFill>
                <a:latin typeface="Bookman Old Style" panose="02050604050505020204" pitchFamily="18" charset="0"/>
                <a:ea typeface="+mj-ea"/>
                <a:cs typeface="Times New Roman" panose="02020603050405020304" pitchFamily="18" charset="0"/>
              </a:rPr>
              <a:t>)</a:t>
            </a:r>
          </a:p>
          <a:p>
            <a:pPr marL="285750" indent="-285750">
              <a:buFont typeface="Arial" panose="020B0604020202020204" pitchFamily="34" charset="0"/>
              <a:buChar char="•"/>
            </a:pPr>
            <a:endParaRPr lang="tr-TR" sz="2000" b="1" dirty="0">
              <a:solidFill>
                <a:srgbClr val="FF0000"/>
              </a:solidFill>
              <a:latin typeface="Bookman Old Style" panose="02050604050505020204" pitchFamily="18" charset="0"/>
              <a:ea typeface="+mj-ea"/>
              <a:cs typeface="Times New Roman" panose="02020603050405020304" pitchFamily="18" charset="0"/>
            </a:endParaRPr>
          </a:p>
          <a:p>
            <a:pPr marL="285750" indent="-285750">
              <a:buFont typeface="Arial" panose="020B0604020202020204" pitchFamily="34" charset="0"/>
              <a:buChar char="•"/>
            </a:pPr>
            <a:r>
              <a:rPr lang="tr-TR" sz="2000" b="1" dirty="0">
                <a:solidFill>
                  <a:schemeClr val="accent1">
                    <a:lumMod val="50000"/>
                  </a:schemeClr>
                </a:solidFill>
                <a:latin typeface="Bookman Old Style" panose="02050604050505020204" pitchFamily="18" charset="0"/>
                <a:cs typeface="Times New Roman" panose="02020603050405020304" pitchFamily="18" charset="0"/>
              </a:rPr>
              <a:t>Alım süresi: 15 yıl (Sözleşme imzalandıktan sonra)</a:t>
            </a:r>
          </a:p>
          <a:p>
            <a:pPr marL="285750" indent="-285750">
              <a:buFont typeface="Arial" panose="020B0604020202020204" pitchFamily="34" charset="0"/>
              <a:buChar char="•"/>
            </a:pPr>
            <a:endParaRPr lang="en-US" sz="2000" b="1" dirty="0">
              <a:solidFill>
                <a:schemeClr val="accent1">
                  <a:lumMod val="50000"/>
                </a:schemeClr>
              </a:solidFill>
              <a:latin typeface="Bookman Old Style" panose="02050604050505020204" pitchFamily="18" charset="0"/>
              <a:ea typeface="+mj-ea"/>
              <a:cs typeface="Times New Roman" panose="02020603050405020304" pitchFamily="18" charset="0"/>
            </a:endParaRPr>
          </a:p>
          <a:p>
            <a:pPr marL="285750" indent="-285750">
              <a:buFont typeface="Arial" panose="020B0604020202020204" pitchFamily="34" charset="0"/>
              <a:buChar char="•"/>
            </a:pPr>
            <a:r>
              <a:rPr lang="tr-TR" sz="2000" b="1" dirty="0">
                <a:solidFill>
                  <a:schemeClr val="accent1">
                    <a:lumMod val="50000"/>
                  </a:schemeClr>
                </a:solidFill>
                <a:latin typeface="Bookman Old Style" panose="02050604050505020204" pitchFamily="18" charset="0"/>
                <a:cs typeface="Times New Roman" panose="02020603050405020304" pitchFamily="18" charset="0"/>
              </a:rPr>
              <a:t>En avantajlı fiyat teklifini sunan Şirketler ve teklifleri:</a:t>
            </a:r>
          </a:p>
          <a:p>
            <a:pPr marL="285750" indent="-285750">
              <a:buFont typeface="Arial" panose="020B0604020202020204" pitchFamily="34" charset="0"/>
              <a:buChar char="•"/>
            </a:pPr>
            <a:endParaRPr lang="tr-TR" sz="2000" b="1" dirty="0">
              <a:solidFill>
                <a:schemeClr val="accent1">
                  <a:lumMod val="50000"/>
                </a:schemeClr>
              </a:solidFill>
              <a:latin typeface="Bookman Old Style" panose="02050604050505020204" pitchFamily="18" charset="0"/>
              <a:cs typeface="Times New Roman" panose="02020603050405020304" pitchFamily="18" charset="0"/>
            </a:endParaRPr>
          </a:p>
        </p:txBody>
      </p:sp>
      <p:pic>
        <p:nvPicPr>
          <p:cNvPr id="3073"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2960" y="3945199"/>
            <a:ext cx="10856779" cy="194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106225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YEKA GES-3 Yarışma İlanı</a:t>
            </a:r>
            <a:endParaRPr lang="en-US" dirty="0"/>
          </a:p>
        </p:txBody>
      </p:sp>
      <p:sp>
        <p:nvSpPr>
          <p:cNvPr id="3" name="Content Placeholder 2"/>
          <p:cNvSpPr>
            <a:spLocks noGrp="1"/>
          </p:cNvSpPr>
          <p:nvPr>
            <p:ph idx="1"/>
          </p:nvPr>
        </p:nvSpPr>
        <p:spPr/>
        <p:txBody>
          <a:bodyPr>
            <a:normAutofit/>
          </a:bodyPr>
          <a:lstStyle/>
          <a:p>
            <a:r>
              <a:rPr lang="tr-TR" sz="2800" dirty="0"/>
              <a:t>3/7/2020 tarihinde yarışma duyurusu yapıldı.</a:t>
            </a:r>
          </a:p>
          <a:p>
            <a:r>
              <a:rPr lang="tr-TR" sz="2800" dirty="0"/>
              <a:t>36 ilde yapılacak olan 74 yarışma ile 10, 15 ve 20 MW olarak değişen kapasiteye sahip küçük ölçekli YEKA GES-3 projeleri için başvurular alınmaktadır.</a:t>
            </a:r>
          </a:p>
          <a:p>
            <a:r>
              <a:rPr lang="tr-TR" sz="2800" dirty="0"/>
              <a:t>19-23 Ekim tarihleri arasında yarışmalar yapılacaktır.</a:t>
            </a:r>
          </a:p>
          <a:p>
            <a:r>
              <a:rPr lang="tr-TR" sz="2800" dirty="0"/>
              <a:t>YMKT modeli esas alınacaktır.</a:t>
            </a:r>
          </a:p>
          <a:p>
            <a:r>
              <a:rPr lang="tr-TR" sz="2800" dirty="0"/>
              <a:t>Alım tavan fiyatı 30 kuruş/</a:t>
            </a:r>
            <a:r>
              <a:rPr lang="tr-TR" sz="2800" dirty="0" err="1"/>
              <a:t>kWh</a:t>
            </a:r>
            <a:r>
              <a:rPr lang="tr-TR" sz="2800" dirty="0"/>
              <a:t> olarak belirlenmiştir.</a:t>
            </a:r>
          </a:p>
          <a:p>
            <a:endParaRPr lang="en-US" sz="2800" dirty="0"/>
          </a:p>
        </p:txBody>
      </p:sp>
      <p:sp>
        <p:nvSpPr>
          <p:cNvPr id="4" name="Slide Number Placeholder 3"/>
          <p:cNvSpPr>
            <a:spLocks noGrp="1"/>
          </p:cNvSpPr>
          <p:nvPr>
            <p:ph type="sldNum" sz="quarter" idx="12"/>
          </p:nvPr>
        </p:nvSpPr>
        <p:spPr/>
        <p:txBody>
          <a:bodyPr/>
          <a:lstStyle/>
          <a:p>
            <a:fld id="{A2285CFB-B64D-4B0F-B6A1-7F4A770B7DA5}" type="slidenum">
              <a:rPr lang="tr-TR" smtClean="0"/>
              <a:t>53</a:t>
            </a:fld>
            <a:endParaRPr lang="tr-TR"/>
          </a:p>
        </p:txBody>
      </p:sp>
    </p:spTree>
    <p:extLst>
      <p:ext uri="{BB962C8B-B14F-4D97-AF65-F5344CB8AC3E}">
        <p14:creationId xmlns:p14="http://schemas.microsoft.com/office/powerpoint/2010/main" val="411824462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b="1" dirty="0"/>
              <a:t>YEVDES PROJESİ</a:t>
            </a:r>
            <a:endParaRPr lang="en-US" b="1" dirty="0"/>
          </a:p>
        </p:txBody>
      </p:sp>
      <p:pic>
        <p:nvPicPr>
          <p:cNvPr id="6" name="Content Placeholder 5"/>
          <p:cNvPicPr>
            <a:picLocks noGrp="1" noChangeAspect="1"/>
          </p:cNvPicPr>
          <p:nvPr>
            <p:ph idx="1"/>
          </p:nvPr>
        </p:nvPicPr>
        <p:blipFill>
          <a:blip r:embed="rId2"/>
          <a:stretch>
            <a:fillRect/>
          </a:stretch>
        </p:blipFill>
        <p:spPr>
          <a:xfrm>
            <a:off x="3758406" y="2688294"/>
            <a:ext cx="4105275" cy="2466975"/>
          </a:xfrm>
          <a:prstGeom prst="rect">
            <a:avLst/>
          </a:prstGeom>
        </p:spPr>
      </p:pic>
      <p:sp>
        <p:nvSpPr>
          <p:cNvPr id="4" name="Slide Number Placeholder 3"/>
          <p:cNvSpPr>
            <a:spLocks noGrp="1"/>
          </p:cNvSpPr>
          <p:nvPr>
            <p:ph type="sldNum" sz="quarter" idx="12"/>
          </p:nvPr>
        </p:nvSpPr>
        <p:spPr/>
        <p:txBody>
          <a:bodyPr/>
          <a:lstStyle/>
          <a:p>
            <a:fld id="{A2285CFB-B64D-4B0F-B6A1-7F4A770B7DA5}" type="slidenum">
              <a:rPr lang="tr-TR" smtClean="0"/>
              <a:t>54</a:t>
            </a:fld>
            <a:endParaRPr lang="tr-TR"/>
          </a:p>
        </p:txBody>
      </p:sp>
      <p:pic>
        <p:nvPicPr>
          <p:cNvPr id="5" name="Picture 4"/>
          <p:cNvPicPr>
            <a:picLocks noChangeAspect="1"/>
          </p:cNvPicPr>
          <p:nvPr/>
        </p:nvPicPr>
        <p:blipFill>
          <a:blip r:embed="rId3"/>
          <a:stretch>
            <a:fillRect/>
          </a:stretch>
        </p:blipFill>
        <p:spPr>
          <a:xfrm>
            <a:off x="790575" y="2626382"/>
            <a:ext cx="2114550" cy="2590800"/>
          </a:xfrm>
          <a:prstGeom prst="rect">
            <a:avLst/>
          </a:prstGeom>
        </p:spPr>
      </p:pic>
      <p:pic>
        <p:nvPicPr>
          <p:cNvPr id="7" name="Picture 6"/>
          <p:cNvPicPr>
            <a:picLocks noChangeAspect="1"/>
          </p:cNvPicPr>
          <p:nvPr/>
        </p:nvPicPr>
        <p:blipFill>
          <a:blip r:embed="rId4"/>
          <a:stretch>
            <a:fillRect/>
          </a:stretch>
        </p:blipFill>
        <p:spPr>
          <a:xfrm>
            <a:off x="8358981" y="2578757"/>
            <a:ext cx="2971800" cy="2638425"/>
          </a:xfrm>
          <a:prstGeom prst="rect">
            <a:avLst/>
          </a:prstGeom>
        </p:spPr>
      </p:pic>
      <p:sp>
        <p:nvSpPr>
          <p:cNvPr id="8" name="Rectangle 7"/>
          <p:cNvSpPr/>
          <p:nvPr/>
        </p:nvSpPr>
        <p:spPr>
          <a:xfrm>
            <a:off x="619125" y="1579225"/>
            <a:ext cx="10858500" cy="954107"/>
          </a:xfrm>
          <a:prstGeom prst="rect">
            <a:avLst/>
          </a:prstGeom>
        </p:spPr>
        <p:txBody>
          <a:bodyPr wrap="square">
            <a:spAutoFit/>
          </a:bodyPr>
          <a:lstStyle/>
          <a:p>
            <a:r>
              <a:rPr lang="en-US" sz="2800" b="1" dirty="0" err="1"/>
              <a:t>Belediyeler</a:t>
            </a:r>
            <a:r>
              <a:rPr lang="en-US" sz="2800" b="1" dirty="0"/>
              <a:t> </a:t>
            </a:r>
            <a:r>
              <a:rPr lang="en-US" sz="2800" b="1" dirty="0" err="1"/>
              <a:t>ve</a:t>
            </a:r>
            <a:r>
              <a:rPr lang="en-US" sz="2800" b="1" dirty="0"/>
              <a:t> </a:t>
            </a:r>
            <a:r>
              <a:rPr lang="en-US" sz="2800" b="1" dirty="0" err="1"/>
              <a:t>Üniversiteler</a:t>
            </a:r>
            <a:r>
              <a:rPr lang="en-US" sz="2800" b="1" dirty="0"/>
              <a:t> </a:t>
            </a:r>
            <a:r>
              <a:rPr lang="en-US" sz="2800" b="1" dirty="0" err="1"/>
              <a:t>için</a:t>
            </a:r>
            <a:r>
              <a:rPr lang="en-US" sz="2800" b="1" dirty="0"/>
              <a:t> </a:t>
            </a:r>
            <a:r>
              <a:rPr lang="en-US" sz="2800" b="1" dirty="0" err="1"/>
              <a:t>Yenilenebilir</a:t>
            </a:r>
            <a:r>
              <a:rPr lang="en-US" sz="2800" b="1" dirty="0"/>
              <a:t> </a:t>
            </a:r>
            <a:r>
              <a:rPr lang="en-US" sz="2800" b="1" dirty="0" err="1"/>
              <a:t>Enerji</a:t>
            </a:r>
            <a:r>
              <a:rPr lang="en-US" sz="2800" b="1" dirty="0"/>
              <a:t> </a:t>
            </a:r>
            <a:r>
              <a:rPr lang="en-US" sz="2800" b="1" dirty="0" err="1"/>
              <a:t>ve</a:t>
            </a:r>
            <a:r>
              <a:rPr lang="en-US" sz="2800" b="1" dirty="0"/>
              <a:t> </a:t>
            </a:r>
            <a:r>
              <a:rPr lang="en-US" sz="2800" b="1" dirty="0" err="1"/>
              <a:t>Enerji</a:t>
            </a:r>
            <a:r>
              <a:rPr lang="en-US" sz="2800" b="1" dirty="0"/>
              <a:t> </a:t>
            </a:r>
            <a:r>
              <a:rPr lang="en-US" sz="2800" b="1" dirty="0" err="1"/>
              <a:t>Verimliliği</a:t>
            </a:r>
            <a:r>
              <a:rPr lang="en-US" sz="2800" b="1" dirty="0"/>
              <a:t> </a:t>
            </a:r>
            <a:r>
              <a:rPr lang="en-US" sz="2800" b="1" dirty="0" err="1"/>
              <a:t>Teknik</a:t>
            </a:r>
            <a:r>
              <a:rPr lang="en-US" sz="2800" b="1" dirty="0"/>
              <a:t> </a:t>
            </a:r>
            <a:r>
              <a:rPr lang="en-US" sz="2800" b="1" dirty="0" err="1"/>
              <a:t>Destek</a:t>
            </a:r>
            <a:r>
              <a:rPr lang="en-US" sz="2800" b="1" dirty="0"/>
              <a:t> </a:t>
            </a:r>
            <a:r>
              <a:rPr lang="en-US" sz="2800" b="1" dirty="0" err="1"/>
              <a:t>Projesi</a:t>
            </a:r>
            <a:endParaRPr lang="en-US" sz="2800" b="1" dirty="0"/>
          </a:p>
        </p:txBody>
      </p:sp>
      <p:sp>
        <p:nvSpPr>
          <p:cNvPr id="3" name="TextBox 2"/>
          <p:cNvSpPr txBox="1"/>
          <p:nvPr/>
        </p:nvSpPr>
        <p:spPr>
          <a:xfrm>
            <a:off x="619125" y="5619750"/>
            <a:ext cx="9239250" cy="707886"/>
          </a:xfrm>
          <a:prstGeom prst="rect">
            <a:avLst/>
          </a:prstGeom>
          <a:noFill/>
        </p:spPr>
        <p:txBody>
          <a:bodyPr wrap="square" rtlCol="0">
            <a:spAutoFit/>
          </a:bodyPr>
          <a:lstStyle/>
          <a:p>
            <a:pPr algn="ctr"/>
            <a:r>
              <a:rPr lang="tr-TR" sz="4000" b="1" dirty="0"/>
              <a:t>www.yevdes.org</a:t>
            </a:r>
            <a:endParaRPr lang="en-US" sz="4000" b="1" dirty="0"/>
          </a:p>
        </p:txBody>
      </p:sp>
    </p:spTree>
    <p:extLst>
      <p:ext uri="{BB962C8B-B14F-4D97-AF65-F5344CB8AC3E}">
        <p14:creationId xmlns:p14="http://schemas.microsoft.com/office/powerpoint/2010/main" val="93288530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Unvan 5"/>
          <p:cNvSpPr>
            <a:spLocks noGrp="1"/>
          </p:cNvSpPr>
          <p:nvPr>
            <p:ph type="ctrTitle"/>
          </p:nvPr>
        </p:nvSpPr>
        <p:spPr>
          <a:xfrm>
            <a:off x="1401536" y="1375456"/>
            <a:ext cx="9144000" cy="2387600"/>
          </a:xfrm>
        </p:spPr>
        <p:txBody>
          <a:bodyPr>
            <a:normAutofit/>
          </a:bodyPr>
          <a:lstStyle/>
          <a:p>
            <a:r>
              <a:rPr lang="tr-TR" dirty="0"/>
              <a:t/>
            </a:r>
            <a:br>
              <a:rPr lang="tr-TR" dirty="0"/>
            </a:br>
            <a:r>
              <a:rPr lang="tr-TR" dirty="0"/>
              <a:t/>
            </a:r>
            <a:br>
              <a:rPr lang="tr-TR" dirty="0"/>
            </a:br>
            <a:r>
              <a:rPr lang="tr-TR" dirty="0"/>
              <a:t>TEŞEKKÜRLER…</a:t>
            </a:r>
          </a:p>
        </p:txBody>
      </p:sp>
    </p:spTree>
    <p:extLst>
      <p:ext uri="{BB962C8B-B14F-4D97-AF65-F5344CB8AC3E}">
        <p14:creationId xmlns:p14="http://schemas.microsoft.com/office/powerpoint/2010/main" val="27364831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B82E857C-4FA6-4FD0-8444-67A69FFF1632}"/>
              </a:ext>
            </a:extLst>
          </p:cNvPr>
          <p:cNvSpPr>
            <a:spLocks noGrp="1"/>
          </p:cNvSpPr>
          <p:nvPr>
            <p:ph type="title"/>
          </p:nvPr>
        </p:nvSpPr>
        <p:spPr>
          <a:xfrm>
            <a:off x="257696" y="107430"/>
            <a:ext cx="10445684" cy="998163"/>
          </a:xfrm>
        </p:spPr>
        <p:txBody>
          <a:bodyPr/>
          <a:lstStyle/>
          <a:p>
            <a:r>
              <a:rPr lang="tr-TR" b="1" dirty="0">
                <a:solidFill>
                  <a:srgbClr val="05686C">
                    <a:lumMod val="50000"/>
                  </a:srgbClr>
                </a:solidFill>
              </a:rPr>
              <a:t>2019 YILI TOPLAM ELEKTRİK ÜRETİMİNİN KAYNAK BAZINDA DAĞILIMI</a:t>
            </a:r>
            <a:endParaRPr lang="tr-TR" dirty="0"/>
          </a:p>
        </p:txBody>
      </p:sp>
      <p:graphicFrame>
        <p:nvGraphicFramePr>
          <p:cNvPr id="7" name="İçerik Yer Tutucusu 6">
            <a:extLst>
              <a:ext uri="{FF2B5EF4-FFF2-40B4-BE49-F238E27FC236}">
                <a16:creationId xmlns:a16="http://schemas.microsoft.com/office/drawing/2014/main" xmlns="" id="{949C4873-130D-4467-8AB0-3DE8A9F35D3F}"/>
              </a:ext>
            </a:extLst>
          </p:cNvPr>
          <p:cNvGraphicFramePr>
            <a:graphicFrameLocks noGrp="1"/>
          </p:cNvGraphicFramePr>
          <p:nvPr>
            <p:ph idx="1"/>
            <p:extLst>
              <p:ext uri="{D42A27DB-BD31-4B8C-83A1-F6EECF244321}">
                <p14:modId xmlns:p14="http://schemas.microsoft.com/office/powerpoint/2010/main" val="3754983605"/>
              </p:ext>
            </p:extLst>
          </p:nvPr>
        </p:nvGraphicFramePr>
        <p:xfrm>
          <a:off x="734786" y="1629864"/>
          <a:ext cx="2713046" cy="3802380"/>
        </p:xfrm>
        <a:graphic>
          <a:graphicData uri="http://schemas.openxmlformats.org/drawingml/2006/table">
            <a:tbl>
              <a:tblPr>
                <a:tableStyleId>{5C22544A-7EE6-4342-B048-85BDC9FD1C3A}</a:tableStyleId>
              </a:tblPr>
              <a:tblGrid>
                <a:gridCol w="1491234">
                  <a:extLst>
                    <a:ext uri="{9D8B030D-6E8A-4147-A177-3AD203B41FA5}">
                      <a16:colId xmlns:a16="http://schemas.microsoft.com/office/drawing/2014/main" xmlns="" val="1207101348"/>
                    </a:ext>
                  </a:extLst>
                </a:gridCol>
                <a:gridCol w="1221812">
                  <a:extLst>
                    <a:ext uri="{9D8B030D-6E8A-4147-A177-3AD203B41FA5}">
                      <a16:colId xmlns:a16="http://schemas.microsoft.com/office/drawing/2014/main" xmlns="" val="4145313503"/>
                    </a:ext>
                  </a:extLst>
                </a:gridCol>
              </a:tblGrid>
              <a:tr h="255270">
                <a:tc>
                  <a:txBody>
                    <a:bodyPr/>
                    <a:lstStyle/>
                    <a:p>
                      <a:pPr algn="l" fontAlgn="ctr"/>
                      <a:r>
                        <a:rPr lang="tr-TR" sz="1600" b="1" u="none" strike="noStrike" dirty="0">
                          <a:effectLst/>
                        </a:rPr>
                        <a:t>Kaynak Türü</a:t>
                      </a:r>
                      <a:endParaRPr lang="tr-TR" sz="1600" b="1"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tr-TR" sz="1600" b="1" u="none" strike="noStrike" dirty="0">
                          <a:effectLst/>
                        </a:rPr>
                        <a:t>Üretim (</a:t>
                      </a:r>
                      <a:r>
                        <a:rPr lang="tr-TR" sz="1600" b="1" u="none" strike="noStrike" dirty="0" err="1">
                          <a:effectLst/>
                        </a:rPr>
                        <a:t>TWh</a:t>
                      </a:r>
                      <a:r>
                        <a:rPr lang="tr-TR" sz="1600" b="1" u="none" strike="noStrike" dirty="0">
                          <a:effectLst/>
                        </a:rPr>
                        <a:t>)</a:t>
                      </a:r>
                      <a:endParaRPr lang="tr-TR" sz="1600" b="1"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39659113"/>
                  </a:ext>
                </a:extLst>
              </a:tr>
              <a:tr h="152400">
                <a:tc>
                  <a:txBody>
                    <a:bodyPr/>
                    <a:lstStyle/>
                    <a:p>
                      <a:pPr algn="l" fontAlgn="ctr"/>
                      <a:r>
                        <a:rPr lang="tr-TR" sz="1600" u="none" strike="noStrike" dirty="0">
                          <a:effectLst/>
                        </a:rPr>
                        <a:t>AKARSU</a:t>
                      </a:r>
                      <a:endParaRPr lang="tr-TR" sz="1600" b="1"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tr-TR" sz="1600" u="none" strike="noStrike" dirty="0">
                          <a:effectLst/>
                        </a:rPr>
                        <a:t>22.9</a:t>
                      </a:r>
                      <a:endParaRPr lang="tr-TR" sz="16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725029802"/>
                  </a:ext>
                </a:extLst>
              </a:tr>
              <a:tr h="152400">
                <a:tc>
                  <a:txBody>
                    <a:bodyPr/>
                    <a:lstStyle/>
                    <a:p>
                      <a:pPr algn="l" fontAlgn="ctr"/>
                      <a:r>
                        <a:rPr lang="tr-TR" sz="1600" u="none" strike="noStrike" dirty="0">
                          <a:effectLst/>
                        </a:rPr>
                        <a:t>ASFALTİT KÖMÜR</a:t>
                      </a:r>
                      <a:endParaRPr lang="tr-TR" sz="1600" b="1"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tr-TR" sz="1600" u="none" strike="noStrike" dirty="0">
                          <a:effectLst/>
                        </a:rPr>
                        <a:t>2.3</a:t>
                      </a:r>
                      <a:endParaRPr lang="tr-TR" sz="16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445404979"/>
                  </a:ext>
                </a:extLst>
              </a:tr>
              <a:tr h="152400">
                <a:tc>
                  <a:txBody>
                    <a:bodyPr/>
                    <a:lstStyle/>
                    <a:p>
                      <a:pPr algn="l" fontAlgn="ctr"/>
                      <a:r>
                        <a:rPr lang="tr-TR" sz="1600" u="none" strike="noStrike" dirty="0">
                          <a:effectLst/>
                        </a:rPr>
                        <a:t>ATIK ISI</a:t>
                      </a:r>
                      <a:endParaRPr lang="tr-TR" sz="1600" b="1"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tr-TR" sz="1600" u="none" strike="noStrike" dirty="0">
                          <a:effectLst/>
                        </a:rPr>
                        <a:t>0.7</a:t>
                      </a:r>
                      <a:endParaRPr lang="tr-TR" sz="16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507669073"/>
                  </a:ext>
                </a:extLst>
              </a:tr>
              <a:tr h="152400">
                <a:tc>
                  <a:txBody>
                    <a:bodyPr/>
                    <a:lstStyle/>
                    <a:p>
                      <a:pPr algn="l" fontAlgn="ctr"/>
                      <a:r>
                        <a:rPr lang="tr-TR" sz="1600" u="none" strike="noStrike" dirty="0">
                          <a:effectLst/>
                        </a:rPr>
                        <a:t>BARAJLI</a:t>
                      </a:r>
                      <a:endParaRPr lang="tr-TR" sz="1600" b="1"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tr-TR" sz="1600" u="none" strike="noStrike" dirty="0">
                          <a:effectLst/>
                        </a:rPr>
                        <a:t>65.9</a:t>
                      </a:r>
                      <a:endParaRPr lang="tr-TR" sz="16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801365478"/>
                  </a:ext>
                </a:extLst>
              </a:tr>
              <a:tr h="152400">
                <a:tc>
                  <a:txBody>
                    <a:bodyPr/>
                    <a:lstStyle/>
                    <a:p>
                      <a:pPr algn="l" fontAlgn="ctr"/>
                      <a:r>
                        <a:rPr lang="tr-TR" sz="1600" u="none" strike="noStrike" dirty="0">
                          <a:effectLst/>
                        </a:rPr>
                        <a:t>BİYOKÜTLE</a:t>
                      </a:r>
                      <a:endParaRPr lang="tr-TR" sz="1600" b="1"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tr-TR" sz="1600" u="none" strike="noStrike" dirty="0">
                          <a:effectLst/>
                        </a:rPr>
                        <a:t>3.5</a:t>
                      </a:r>
                      <a:endParaRPr lang="tr-TR" sz="16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457248649"/>
                  </a:ext>
                </a:extLst>
              </a:tr>
              <a:tr h="152400">
                <a:tc>
                  <a:txBody>
                    <a:bodyPr/>
                    <a:lstStyle/>
                    <a:p>
                      <a:pPr algn="l" fontAlgn="ctr"/>
                      <a:r>
                        <a:rPr lang="tr-TR" sz="1600" u="none" strike="noStrike" dirty="0">
                          <a:effectLst/>
                        </a:rPr>
                        <a:t>DOĞAL GAZ</a:t>
                      </a:r>
                      <a:endParaRPr lang="tr-TR" sz="1600" b="1"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tr-TR" sz="1600" u="none" strike="noStrike" dirty="0">
                          <a:effectLst/>
                        </a:rPr>
                        <a:t>55.7</a:t>
                      </a:r>
                      <a:endParaRPr lang="tr-TR" sz="16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4106411867"/>
                  </a:ext>
                </a:extLst>
              </a:tr>
              <a:tr h="152400">
                <a:tc>
                  <a:txBody>
                    <a:bodyPr/>
                    <a:lstStyle/>
                    <a:p>
                      <a:pPr algn="l" fontAlgn="ctr"/>
                      <a:r>
                        <a:rPr lang="tr-TR" sz="1600" u="none" strike="noStrike" dirty="0">
                          <a:effectLst/>
                        </a:rPr>
                        <a:t>FUEL OİL</a:t>
                      </a:r>
                      <a:endParaRPr lang="tr-TR" sz="1600" b="1"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tr-TR" sz="1600" u="none" strike="noStrike" dirty="0">
                          <a:effectLst/>
                        </a:rPr>
                        <a:t>0.7</a:t>
                      </a:r>
                      <a:endParaRPr lang="tr-TR" sz="16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68665876"/>
                  </a:ext>
                </a:extLst>
              </a:tr>
              <a:tr h="152400">
                <a:tc>
                  <a:txBody>
                    <a:bodyPr/>
                    <a:lstStyle/>
                    <a:p>
                      <a:pPr algn="l" fontAlgn="ctr"/>
                      <a:r>
                        <a:rPr lang="tr-TR" sz="1600" u="none" strike="noStrike" dirty="0">
                          <a:effectLst/>
                        </a:rPr>
                        <a:t>GÜNEŞ</a:t>
                      </a:r>
                      <a:endParaRPr lang="tr-TR" sz="1600" b="1"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tr-TR" sz="1600" u="none" strike="noStrike" dirty="0">
                          <a:effectLst/>
                        </a:rPr>
                        <a:t>9.3</a:t>
                      </a:r>
                      <a:endParaRPr lang="tr-TR" sz="16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4274375914"/>
                  </a:ext>
                </a:extLst>
              </a:tr>
              <a:tr h="152400">
                <a:tc>
                  <a:txBody>
                    <a:bodyPr/>
                    <a:lstStyle/>
                    <a:p>
                      <a:pPr algn="l" fontAlgn="ctr"/>
                      <a:r>
                        <a:rPr lang="tr-TR" sz="1600" u="none" strike="noStrike" dirty="0">
                          <a:effectLst/>
                        </a:rPr>
                        <a:t>İTHAL KÖMÜR</a:t>
                      </a:r>
                      <a:endParaRPr lang="tr-TR" sz="1600" b="1"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tr-TR" sz="1600" u="none" strike="noStrike" dirty="0">
                          <a:effectLst/>
                        </a:rPr>
                        <a:t>60.4</a:t>
                      </a:r>
                      <a:endParaRPr lang="tr-TR" sz="16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4157856664"/>
                  </a:ext>
                </a:extLst>
              </a:tr>
              <a:tr h="152400">
                <a:tc>
                  <a:txBody>
                    <a:bodyPr/>
                    <a:lstStyle/>
                    <a:p>
                      <a:pPr algn="l" fontAlgn="ctr"/>
                      <a:r>
                        <a:rPr lang="tr-TR" sz="1600" u="none" strike="noStrike" dirty="0">
                          <a:effectLst/>
                        </a:rPr>
                        <a:t>JEOTERMAL</a:t>
                      </a:r>
                      <a:endParaRPr lang="tr-TR" sz="1600" b="1"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tr-TR" sz="1600" u="none" strike="noStrike" dirty="0">
                          <a:effectLst/>
                        </a:rPr>
                        <a:t>8.9</a:t>
                      </a:r>
                      <a:endParaRPr lang="tr-TR" sz="16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174071118"/>
                  </a:ext>
                </a:extLst>
              </a:tr>
              <a:tr h="152400">
                <a:tc>
                  <a:txBody>
                    <a:bodyPr/>
                    <a:lstStyle/>
                    <a:p>
                      <a:pPr algn="l" fontAlgn="ctr"/>
                      <a:r>
                        <a:rPr lang="tr-TR" sz="1600" u="none" strike="noStrike" dirty="0">
                          <a:effectLst/>
                        </a:rPr>
                        <a:t>LİNYİT</a:t>
                      </a:r>
                      <a:endParaRPr lang="tr-TR" sz="1600" b="1"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tr-TR" sz="1600" u="none" strike="noStrike" dirty="0">
                          <a:effectLst/>
                        </a:rPr>
                        <a:t>46.9</a:t>
                      </a:r>
                      <a:endParaRPr lang="tr-TR" sz="16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277073743"/>
                  </a:ext>
                </a:extLst>
              </a:tr>
              <a:tr h="152400">
                <a:tc>
                  <a:txBody>
                    <a:bodyPr/>
                    <a:lstStyle/>
                    <a:p>
                      <a:pPr algn="l" fontAlgn="ctr"/>
                      <a:r>
                        <a:rPr lang="tr-TR" sz="1600" u="none" strike="noStrike" dirty="0">
                          <a:effectLst/>
                        </a:rPr>
                        <a:t>MOTORİN</a:t>
                      </a:r>
                      <a:endParaRPr lang="tr-TR" sz="1600" b="1"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tr-TR" sz="1600" u="none" strike="noStrike" dirty="0">
                          <a:effectLst/>
                        </a:rPr>
                        <a:t>0.0</a:t>
                      </a:r>
                      <a:endParaRPr lang="tr-TR" sz="16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98137367"/>
                  </a:ext>
                </a:extLst>
              </a:tr>
              <a:tr h="152400">
                <a:tc>
                  <a:txBody>
                    <a:bodyPr/>
                    <a:lstStyle/>
                    <a:p>
                      <a:pPr algn="l" fontAlgn="ctr"/>
                      <a:r>
                        <a:rPr lang="tr-TR" sz="1600" u="none" strike="noStrike" dirty="0">
                          <a:effectLst/>
                        </a:rPr>
                        <a:t>RÜZGAR</a:t>
                      </a:r>
                      <a:endParaRPr lang="tr-TR" sz="1600" b="1"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tr-TR" sz="1600" u="none" strike="noStrike" dirty="0">
                          <a:effectLst/>
                        </a:rPr>
                        <a:t>21.8</a:t>
                      </a:r>
                      <a:endParaRPr lang="tr-TR" sz="16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208897833"/>
                  </a:ext>
                </a:extLst>
              </a:tr>
              <a:tr h="152400">
                <a:tc>
                  <a:txBody>
                    <a:bodyPr/>
                    <a:lstStyle/>
                    <a:p>
                      <a:pPr algn="l" fontAlgn="ctr"/>
                      <a:r>
                        <a:rPr lang="tr-TR" sz="1600" u="none" strike="noStrike" dirty="0">
                          <a:effectLst/>
                        </a:rPr>
                        <a:t>TAŞ KÖMÜR</a:t>
                      </a:r>
                      <a:endParaRPr lang="tr-TR" sz="1600" b="1"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tr-TR" sz="1600" u="none" strike="noStrike" dirty="0">
                          <a:effectLst/>
                        </a:rPr>
                        <a:t>3.5</a:t>
                      </a:r>
                      <a:endParaRPr lang="tr-TR" sz="16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651003650"/>
                  </a:ext>
                </a:extLst>
              </a:tr>
            </a:tbl>
          </a:graphicData>
        </a:graphic>
      </p:graphicFrame>
      <p:sp>
        <p:nvSpPr>
          <p:cNvPr id="4" name="Slayt Numarası Yer Tutucusu 3">
            <a:extLst>
              <a:ext uri="{FF2B5EF4-FFF2-40B4-BE49-F238E27FC236}">
                <a16:creationId xmlns:a16="http://schemas.microsoft.com/office/drawing/2014/main" xmlns="" id="{39B19403-6F32-4784-9347-6332902B5C3A}"/>
              </a:ext>
            </a:extLst>
          </p:cNvPr>
          <p:cNvSpPr>
            <a:spLocks noGrp="1"/>
          </p:cNvSpPr>
          <p:nvPr>
            <p:ph type="sldNum" sz="quarter" idx="12"/>
          </p:nvPr>
        </p:nvSpPr>
        <p:spPr/>
        <p:txBody>
          <a:bodyPr/>
          <a:lstStyle/>
          <a:p>
            <a:fld id="{A2285CFB-B64D-4B0F-B6A1-7F4A770B7DA5}" type="slidenum">
              <a:rPr lang="tr-TR" smtClean="0"/>
              <a:t>6</a:t>
            </a:fld>
            <a:endParaRPr lang="tr-TR"/>
          </a:p>
        </p:txBody>
      </p:sp>
      <p:graphicFrame>
        <p:nvGraphicFramePr>
          <p:cNvPr id="5" name="Grafik 4">
            <a:extLst>
              <a:ext uri="{FF2B5EF4-FFF2-40B4-BE49-F238E27FC236}">
                <a16:creationId xmlns:a16="http://schemas.microsoft.com/office/drawing/2014/main" xmlns="" id="{3007E4CD-7A22-421D-AB9C-4229E2D33994}"/>
              </a:ext>
            </a:extLst>
          </p:cNvPr>
          <p:cNvGraphicFramePr>
            <a:graphicFrameLocks/>
          </p:cNvGraphicFramePr>
          <p:nvPr>
            <p:extLst>
              <p:ext uri="{D42A27DB-BD31-4B8C-83A1-F6EECF244321}">
                <p14:modId xmlns:p14="http://schemas.microsoft.com/office/powerpoint/2010/main" val="820393157"/>
              </p:ext>
            </p:extLst>
          </p:nvPr>
        </p:nvGraphicFramePr>
        <p:xfrm>
          <a:off x="4931229" y="1528395"/>
          <a:ext cx="6136184" cy="3589818"/>
        </p:xfrm>
        <a:graphic>
          <a:graphicData uri="http://schemas.openxmlformats.org/drawingml/2006/chart">
            <c:chart xmlns:c="http://schemas.openxmlformats.org/drawingml/2006/chart" xmlns:r="http://schemas.openxmlformats.org/officeDocument/2006/relationships" r:id="rId2"/>
          </a:graphicData>
        </a:graphic>
      </p:graphicFrame>
      <p:sp>
        <p:nvSpPr>
          <p:cNvPr id="8" name="Metin kutusu 7">
            <a:extLst>
              <a:ext uri="{FF2B5EF4-FFF2-40B4-BE49-F238E27FC236}">
                <a16:creationId xmlns:a16="http://schemas.microsoft.com/office/drawing/2014/main" xmlns="" id="{22C8E71A-B33D-468F-8F7E-6E9AB9AC5A8C}"/>
              </a:ext>
            </a:extLst>
          </p:cNvPr>
          <p:cNvSpPr txBox="1"/>
          <p:nvPr/>
        </p:nvSpPr>
        <p:spPr>
          <a:xfrm>
            <a:off x="914525" y="5725680"/>
            <a:ext cx="2728924" cy="461665"/>
          </a:xfrm>
          <a:prstGeom prst="rect">
            <a:avLst/>
          </a:prstGeom>
          <a:noFill/>
        </p:spPr>
        <p:txBody>
          <a:bodyPr wrap="square" rtlCol="0">
            <a:spAutoFit/>
          </a:bodyPr>
          <a:lstStyle/>
          <a:p>
            <a:r>
              <a:rPr lang="tr-TR" sz="2400" b="1" dirty="0"/>
              <a:t>Toplam 302,5 </a:t>
            </a:r>
            <a:r>
              <a:rPr lang="tr-TR" sz="2400" b="1" dirty="0" err="1"/>
              <a:t>TWh</a:t>
            </a:r>
            <a:endParaRPr lang="tr-TR" sz="2400" b="1" dirty="0"/>
          </a:p>
        </p:txBody>
      </p:sp>
      <p:sp>
        <p:nvSpPr>
          <p:cNvPr id="9" name="Metin kutusu 8">
            <a:extLst>
              <a:ext uri="{FF2B5EF4-FFF2-40B4-BE49-F238E27FC236}">
                <a16:creationId xmlns:a16="http://schemas.microsoft.com/office/drawing/2014/main" xmlns="" id="{D31A324A-07EA-4835-9C14-B6DE9CA9BEAF}"/>
              </a:ext>
            </a:extLst>
          </p:cNvPr>
          <p:cNvSpPr txBox="1"/>
          <p:nvPr/>
        </p:nvSpPr>
        <p:spPr>
          <a:xfrm>
            <a:off x="8202597" y="5633346"/>
            <a:ext cx="2432204" cy="646331"/>
          </a:xfrm>
          <a:prstGeom prst="rect">
            <a:avLst/>
          </a:prstGeom>
          <a:noFill/>
        </p:spPr>
        <p:txBody>
          <a:bodyPr wrap="none" rtlCol="0">
            <a:spAutoFit/>
          </a:bodyPr>
          <a:lstStyle/>
          <a:p>
            <a:r>
              <a:rPr lang="tr-TR" dirty="0"/>
              <a:t>KAMU PAYI:  %20 </a:t>
            </a:r>
          </a:p>
          <a:p>
            <a:r>
              <a:rPr lang="tr-TR" dirty="0"/>
              <a:t>ÖZEL SEKTÖR PAYI:  %80</a:t>
            </a:r>
          </a:p>
        </p:txBody>
      </p:sp>
      <p:sp>
        <p:nvSpPr>
          <p:cNvPr id="10" name="Metin kutusu 9">
            <a:extLst>
              <a:ext uri="{FF2B5EF4-FFF2-40B4-BE49-F238E27FC236}">
                <a16:creationId xmlns:a16="http://schemas.microsoft.com/office/drawing/2014/main" xmlns="" id="{A0F0969D-0080-4E83-9A2F-B39246390DEB}"/>
              </a:ext>
            </a:extLst>
          </p:cNvPr>
          <p:cNvSpPr txBox="1"/>
          <p:nvPr/>
        </p:nvSpPr>
        <p:spPr>
          <a:xfrm>
            <a:off x="4482361" y="5717965"/>
            <a:ext cx="2728924" cy="461665"/>
          </a:xfrm>
          <a:prstGeom prst="rect">
            <a:avLst/>
          </a:prstGeom>
          <a:noFill/>
        </p:spPr>
        <p:txBody>
          <a:bodyPr wrap="square" rtlCol="0">
            <a:spAutoFit/>
          </a:bodyPr>
          <a:lstStyle/>
          <a:p>
            <a:r>
              <a:rPr lang="tr-TR" sz="2400" b="1" dirty="0"/>
              <a:t>% 44 Yenilenebilir</a:t>
            </a:r>
          </a:p>
        </p:txBody>
      </p:sp>
    </p:spTree>
    <p:extLst>
      <p:ext uri="{BB962C8B-B14F-4D97-AF65-F5344CB8AC3E}">
        <p14:creationId xmlns:p14="http://schemas.microsoft.com/office/powerpoint/2010/main" val="7248044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23512" y="303983"/>
            <a:ext cx="10562676" cy="661691"/>
          </a:xfrm>
        </p:spPr>
        <p:txBody>
          <a:bodyPr>
            <a:normAutofit fontScale="90000"/>
          </a:bodyPr>
          <a:lstStyle/>
          <a:p>
            <a:r>
              <a:rPr lang="tr-TR" b="1" dirty="0">
                <a:solidFill>
                  <a:srgbClr val="05686C">
                    <a:lumMod val="50000"/>
                  </a:srgbClr>
                </a:solidFill>
                <a:latin typeface="Constantia"/>
                <a:cs typeface="Arabic Typesetting" panose="03020402040406030203" pitchFamily="66" charset="-78"/>
              </a:rPr>
              <a:t>ELEKTRİK ÜRETİM TESİSLERİNİN KAYNAKLAR </a:t>
            </a:r>
            <a:br>
              <a:rPr lang="tr-TR" b="1" dirty="0">
                <a:solidFill>
                  <a:srgbClr val="05686C">
                    <a:lumMod val="50000"/>
                  </a:srgbClr>
                </a:solidFill>
                <a:latin typeface="Constantia"/>
                <a:cs typeface="Arabic Typesetting" panose="03020402040406030203" pitchFamily="66" charset="-78"/>
              </a:rPr>
            </a:br>
            <a:r>
              <a:rPr lang="tr-TR" b="1" dirty="0">
                <a:solidFill>
                  <a:srgbClr val="05686C">
                    <a:lumMod val="50000"/>
                  </a:srgbClr>
                </a:solidFill>
                <a:latin typeface="Constantia"/>
                <a:cs typeface="Arabic Typesetting" panose="03020402040406030203" pitchFamily="66" charset="-78"/>
              </a:rPr>
              <a:t>BAZINDAKİ KURULU GÜÇLERİ  VE SANTRAL SAYILARI </a:t>
            </a:r>
            <a:r>
              <a:rPr lang="tr-TR" sz="2200" b="1" dirty="0">
                <a:solidFill>
                  <a:srgbClr val="05686C">
                    <a:lumMod val="50000"/>
                  </a:srgbClr>
                </a:solidFill>
                <a:latin typeface="Constantia"/>
                <a:cs typeface="Arabic Typesetting" panose="03020402040406030203" pitchFamily="66" charset="-78"/>
              </a:rPr>
              <a:t>– Haziran 2020</a:t>
            </a:r>
          </a:p>
        </p:txBody>
      </p:sp>
      <p:sp>
        <p:nvSpPr>
          <p:cNvPr id="4" name="Slayt Numarası Yer Tutucusu 3"/>
          <p:cNvSpPr>
            <a:spLocks noGrp="1"/>
          </p:cNvSpPr>
          <p:nvPr>
            <p:ph type="sldNum" sz="quarter" idx="12"/>
          </p:nvPr>
        </p:nvSpPr>
        <p:spPr/>
        <p:txBody>
          <a:bodyPr/>
          <a:lstStyle/>
          <a:p>
            <a:fld id="{A2285CFB-B64D-4B0F-B6A1-7F4A770B7DA5}" type="slidenum">
              <a:rPr lang="tr-TR" smtClean="0"/>
              <a:t>7</a:t>
            </a:fld>
            <a:endParaRPr lang="tr-TR"/>
          </a:p>
        </p:txBody>
      </p:sp>
      <p:sp>
        <p:nvSpPr>
          <p:cNvPr id="5" name="Metin kutusu 4"/>
          <p:cNvSpPr txBox="1"/>
          <p:nvPr/>
        </p:nvSpPr>
        <p:spPr>
          <a:xfrm>
            <a:off x="7394498" y="5770307"/>
            <a:ext cx="2432204" cy="646331"/>
          </a:xfrm>
          <a:prstGeom prst="rect">
            <a:avLst/>
          </a:prstGeom>
          <a:noFill/>
        </p:spPr>
        <p:txBody>
          <a:bodyPr wrap="none" rtlCol="0">
            <a:spAutoFit/>
          </a:bodyPr>
          <a:lstStyle/>
          <a:p>
            <a:r>
              <a:rPr lang="tr-TR" dirty="0"/>
              <a:t>KAMU PAYI:  %21 </a:t>
            </a:r>
          </a:p>
          <a:p>
            <a:r>
              <a:rPr lang="tr-TR" dirty="0"/>
              <a:t>ÖZEL SEKTÖR PAYI:  %79</a:t>
            </a:r>
          </a:p>
        </p:txBody>
      </p:sp>
      <p:graphicFrame>
        <p:nvGraphicFramePr>
          <p:cNvPr id="3" name="Tablo 2">
            <a:extLst>
              <a:ext uri="{FF2B5EF4-FFF2-40B4-BE49-F238E27FC236}">
                <a16:creationId xmlns:a16="http://schemas.microsoft.com/office/drawing/2014/main" xmlns="" id="{5F032541-0759-444F-8FF8-B0F19904BFEF}"/>
              </a:ext>
            </a:extLst>
          </p:cNvPr>
          <p:cNvGraphicFramePr>
            <a:graphicFrameLocks noGrp="1"/>
          </p:cNvGraphicFramePr>
          <p:nvPr>
            <p:extLst>
              <p:ext uri="{D42A27DB-BD31-4B8C-83A1-F6EECF244321}">
                <p14:modId xmlns:p14="http://schemas.microsoft.com/office/powerpoint/2010/main" val="236150509"/>
              </p:ext>
            </p:extLst>
          </p:nvPr>
        </p:nvGraphicFramePr>
        <p:xfrm>
          <a:off x="617765" y="1515410"/>
          <a:ext cx="4158488" cy="3947160"/>
        </p:xfrm>
        <a:graphic>
          <a:graphicData uri="http://schemas.openxmlformats.org/drawingml/2006/table">
            <a:tbl>
              <a:tblPr>
                <a:tableStyleId>{5C22544A-7EE6-4342-B048-85BDC9FD1C3A}</a:tableStyleId>
              </a:tblPr>
              <a:tblGrid>
                <a:gridCol w="1491234">
                  <a:extLst>
                    <a:ext uri="{9D8B030D-6E8A-4147-A177-3AD203B41FA5}">
                      <a16:colId xmlns:a16="http://schemas.microsoft.com/office/drawing/2014/main" xmlns="" val="2509885018"/>
                    </a:ext>
                  </a:extLst>
                </a:gridCol>
                <a:gridCol w="1167067">
                  <a:extLst>
                    <a:ext uri="{9D8B030D-6E8A-4147-A177-3AD203B41FA5}">
                      <a16:colId xmlns:a16="http://schemas.microsoft.com/office/drawing/2014/main" xmlns="" val="1997761069"/>
                    </a:ext>
                  </a:extLst>
                </a:gridCol>
                <a:gridCol w="1500187">
                  <a:extLst>
                    <a:ext uri="{9D8B030D-6E8A-4147-A177-3AD203B41FA5}">
                      <a16:colId xmlns:a16="http://schemas.microsoft.com/office/drawing/2014/main" xmlns="" val="707029028"/>
                    </a:ext>
                  </a:extLst>
                </a:gridCol>
              </a:tblGrid>
              <a:tr h="400050">
                <a:tc>
                  <a:txBody>
                    <a:bodyPr/>
                    <a:lstStyle/>
                    <a:p>
                      <a:pPr algn="ctr" fontAlgn="ctr"/>
                      <a:r>
                        <a:rPr lang="tr-TR" sz="1600" b="1" u="none" strike="noStrike" dirty="0">
                          <a:effectLst/>
                        </a:rPr>
                        <a:t>Kaynak Türü</a:t>
                      </a:r>
                      <a:endParaRPr lang="tr-TR" sz="1600" b="1" i="0" u="none" strike="noStrike" dirty="0">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tr-TR" sz="1600" b="1" u="none" strike="noStrike" dirty="0">
                          <a:effectLst/>
                        </a:rPr>
                        <a:t>Santral Adedi</a:t>
                      </a:r>
                      <a:endParaRPr lang="tr-TR" sz="1600" b="1" i="0" u="none" strike="noStrike" dirty="0">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tr-TR" sz="1600" b="1" u="none" strike="noStrike" dirty="0">
                          <a:effectLst/>
                        </a:rPr>
                        <a:t>Kurulu Güç (MW)</a:t>
                      </a:r>
                      <a:endParaRPr lang="tr-TR" sz="1600" b="1" i="0" u="none" strike="noStrike" dirty="0">
                        <a:solidFill>
                          <a:srgbClr val="000000"/>
                        </a:solidFill>
                        <a:effectLst/>
                        <a:latin typeface="Times New Roman" panose="02020603050405020304" pitchFamily="18" charset="0"/>
                      </a:endParaRPr>
                    </a:p>
                  </a:txBody>
                  <a:tcPr marL="9525" marR="9525" marT="9525" marB="0" anchor="ctr"/>
                </a:tc>
                <a:extLst>
                  <a:ext uri="{0D108BD9-81ED-4DB2-BD59-A6C34878D82A}">
                    <a16:rowId xmlns:a16="http://schemas.microsoft.com/office/drawing/2014/main" xmlns="" val="1239215037"/>
                  </a:ext>
                </a:extLst>
              </a:tr>
              <a:tr h="190500">
                <a:tc>
                  <a:txBody>
                    <a:bodyPr/>
                    <a:lstStyle/>
                    <a:p>
                      <a:pPr algn="l" fontAlgn="ctr"/>
                      <a:r>
                        <a:rPr lang="tr-TR" sz="1600" u="none" strike="noStrike" dirty="0">
                          <a:effectLst/>
                        </a:rPr>
                        <a:t>AKARSU</a:t>
                      </a:r>
                      <a:endParaRPr lang="tr-TR" sz="1600" b="1" i="0" u="none" strike="noStrike" dirty="0">
                        <a:solidFill>
                          <a:srgbClr val="000000"/>
                        </a:solidFill>
                        <a:effectLst/>
                        <a:latin typeface="Times New Roman" panose="02020603050405020304" pitchFamily="18" charset="0"/>
                      </a:endParaRPr>
                    </a:p>
                  </a:txBody>
                  <a:tcPr marL="9525" marR="9525" marT="9525" marB="0" anchor="ctr"/>
                </a:tc>
                <a:tc>
                  <a:txBody>
                    <a:bodyPr/>
                    <a:lstStyle/>
                    <a:p>
                      <a:pPr algn="r" fontAlgn="b"/>
                      <a:r>
                        <a:rPr lang="tr-TR" sz="1600" u="none" strike="noStrike" dirty="0">
                          <a:effectLst/>
                        </a:rPr>
                        <a:t>560</a:t>
                      </a:r>
                      <a:endParaRPr lang="tr-TR"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tr-TR" sz="1600" u="none" strike="noStrike">
                          <a:effectLst/>
                        </a:rPr>
                        <a:t>7,911</a:t>
                      </a:r>
                      <a:endParaRPr lang="tr-TR" sz="16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516733115"/>
                  </a:ext>
                </a:extLst>
              </a:tr>
              <a:tr h="190500">
                <a:tc>
                  <a:txBody>
                    <a:bodyPr/>
                    <a:lstStyle/>
                    <a:p>
                      <a:pPr algn="l" fontAlgn="ctr"/>
                      <a:r>
                        <a:rPr lang="tr-TR" sz="1600" u="none" strike="noStrike" dirty="0">
                          <a:effectLst/>
                        </a:rPr>
                        <a:t>ASFALTİT KÖMÜR</a:t>
                      </a:r>
                      <a:endParaRPr lang="tr-TR" sz="1600" b="1" i="0" u="none" strike="noStrike" dirty="0">
                        <a:solidFill>
                          <a:srgbClr val="000000"/>
                        </a:solidFill>
                        <a:effectLst/>
                        <a:latin typeface="Times New Roman" panose="02020603050405020304" pitchFamily="18" charset="0"/>
                      </a:endParaRPr>
                    </a:p>
                  </a:txBody>
                  <a:tcPr marL="9525" marR="9525" marT="9525" marB="0" anchor="ctr"/>
                </a:tc>
                <a:tc>
                  <a:txBody>
                    <a:bodyPr/>
                    <a:lstStyle/>
                    <a:p>
                      <a:pPr algn="r" fontAlgn="b"/>
                      <a:r>
                        <a:rPr lang="tr-TR" sz="1600" u="none" strike="noStrike" dirty="0">
                          <a:effectLst/>
                        </a:rPr>
                        <a:t>1</a:t>
                      </a:r>
                      <a:endParaRPr lang="tr-TR"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tr-TR" sz="1600" u="none" strike="noStrike">
                          <a:effectLst/>
                        </a:rPr>
                        <a:t>405</a:t>
                      </a:r>
                      <a:endParaRPr lang="tr-TR" sz="16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3853440898"/>
                  </a:ext>
                </a:extLst>
              </a:tr>
              <a:tr h="190500">
                <a:tc>
                  <a:txBody>
                    <a:bodyPr/>
                    <a:lstStyle/>
                    <a:p>
                      <a:pPr algn="l" fontAlgn="ctr"/>
                      <a:r>
                        <a:rPr lang="tr-TR" sz="1600" u="none" strike="noStrike" dirty="0">
                          <a:effectLst/>
                        </a:rPr>
                        <a:t>ATIK ISI</a:t>
                      </a:r>
                      <a:endParaRPr lang="tr-TR" sz="1600" b="1" i="0" u="none" strike="noStrike" dirty="0">
                        <a:solidFill>
                          <a:srgbClr val="000000"/>
                        </a:solidFill>
                        <a:effectLst/>
                        <a:latin typeface="Times New Roman" panose="02020603050405020304" pitchFamily="18" charset="0"/>
                      </a:endParaRPr>
                    </a:p>
                  </a:txBody>
                  <a:tcPr marL="9525" marR="9525" marT="9525" marB="0" anchor="ctr"/>
                </a:tc>
                <a:tc>
                  <a:txBody>
                    <a:bodyPr/>
                    <a:lstStyle/>
                    <a:p>
                      <a:pPr algn="r" fontAlgn="b"/>
                      <a:r>
                        <a:rPr lang="tr-TR" sz="1600" u="none" strike="noStrike">
                          <a:effectLst/>
                        </a:rPr>
                        <a:t>84</a:t>
                      </a:r>
                      <a:endParaRPr lang="tr-TR" sz="16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tr-TR" sz="1600" u="none" strike="noStrike">
                          <a:effectLst/>
                        </a:rPr>
                        <a:t>364</a:t>
                      </a:r>
                      <a:endParaRPr lang="tr-TR" sz="16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567642226"/>
                  </a:ext>
                </a:extLst>
              </a:tr>
              <a:tr h="190500">
                <a:tc>
                  <a:txBody>
                    <a:bodyPr/>
                    <a:lstStyle/>
                    <a:p>
                      <a:pPr algn="l" fontAlgn="ctr"/>
                      <a:r>
                        <a:rPr lang="tr-TR" sz="1600" u="none" strike="noStrike" dirty="0">
                          <a:effectLst/>
                        </a:rPr>
                        <a:t>BARAJLI</a:t>
                      </a:r>
                      <a:endParaRPr lang="tr-TR" sz="1600" b="1" i="0" u="none" strike="noStrike" dirty="0">
                        <a:solidFill>
                          <a:srgbClr val="000000"/>
                        </a:solidFill>
                        <a:effectLst/>
                        <a:latin typeface="Times New Roman" panose="02020603050405020304" pitchFamily="18" charset="0"/>
                      </a:endParaRPr>
                    </a:p>
                  </a:txBody>
                  <a:tcPr marL="9525" marR="9525" marT="9525" marB="0" anchor="ctr"/>
                </a:tc>
                <a:tc>
                  <a:txBody>
                    <a:bodyPr/>
                    <a:lstStyle/>
                    <a:p>
                      <a:pPr algn="r" fontAlgn="b"/>
                      <a:r>
                        <a:rPr lang="tr-TR" sz="1600" u="none" strike="noStrike" dirty="0">
                          <a:effectLst/>
                        </a:rPr>
                        <a:t>124</a:t>
                      </a:r>
                      <a:endParaRPr lang="tr-TR"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tr-TR" sz="1600" u="none" strike="noStrike">
                          <a:effectLst/>
                        </a:rPr>
                        <a:t>20,656</a:t>
                      </a:r>
                      <a:endParaRPr lang="tr-TR" sz="16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454447750"/>
                  </a:ext>
                </a:extLst>
              </a:tr>
              <a:tr h="190500">
                <a:tc>
                  <a:txBody>
                    <a:bodyPr/>
                    <a:lstStyle/>
                    <a:p>
                      <a:pPr algn="l" fontAlgn="ctr"/>
                      <a:r>
                        <a:rPr lang="tr-TR" sz="1600" u="none" strike="noStrike" dirty="0">
                          <a:effectLst/>
                        </a:rPr>
                        <a:t>BİYOKÜTLE</a:t>
                      </a:r>
                      <a:endParaRPr lang="tr-TR" sz="1600" b="1" i="0" u="none" strike="noStrike" dirty="0">
                        <a:solidFill>
                          <a:srgbClr val="000000"/>
                        </a:solidFill>
                        <a:effectLst/>
                        <a:latin typeface="Times New Roman" panose="02020603050405020304" pitchFamily="18" charset="0"/>
                      </a:endParaRPr>
                    </a:p>
                  </a:txBody>
                  <a:tcPr marL="9525" marR="9525" marT="9525" marB="0" anchor="ctr"/>
                </a:tc>
                <a:tc>
                  <a:txBody>
                    <a:bodyPr/>
                    <a:lstStyle/>
                    <a:p>
                      <a:pPr algn="r" fontAlgn="b"/>
                      <a:r>
                        <a:rPr lang="tr-TR" sz="1600" u="none" strike="noStrike" dirty="0">
                          <a:effectLst/>
                        </a:rPr>
                        <a:t>185</a:t>
                      </a:r>
                      <a:endParaRPr lang="tr-TR"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tr-TR" sz="1600" u="none" strike="noStrike">
                          <a:effectLst/>
                        </a:rPr>
                        <a:t>821</a:t>
                      </a:r>
                      <a:endParaRPr lang="tr-TR" sz="16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2196792412"/>
                  </a:ext>
                </a:extLst>
              </a:tr>
              <a:tr h="190500">
                <a:tc>
                  <a:txBody>
                    <a:bodyPr/>
                    <a:lstStyle/>
                    <a:p>
                      <a:pPr algn="l" fontAlgn="ctr"/>
                      <a:r>
                        <a:rPr lang="tr-TR" sz="1600" u="none" strike="noStrike" dirty="0">
                          <a:effectLst/>
                        </a:rPr>
                        <a:t>DOĞAL GAZ</a:t>
                      </a:r>
                      <a:endParaRPr lang="tr-TR" sz="1600" b="1" i="0" u="none" strike="noStrike" dirty="0">
                        <a:solidFill>
                          <a:srgbClr val="000000"/>
                        </a:solidFill>
                        <a:effectLst/>
                        <a:latin typeface="Times New Roman" panose="02020603050405020304" pitchFamily="18" charset="0"/>
                      </a:endParaRPr>
                    </a:p>
                  </a:txBody>
                  <a:tcPr marL="9525" marR="9525" marT="9525" marB="0" anchor="ctr"/>
                </a:tc>
                <a:tc>
                  <a:txBody>
                    <a:bodyPr/>
                    <a:lstStyle/>
                    <a:p>
                      <a:pPr algn="r" fontAlgn="b"/>
                      <a:r>
                        <a:rPr lang="tr-TR" sz="1600" u="none" strike="noStrike" dirty="0">
                          <a:effectLst/>
                        </a:rPr>
                        <a:t>335</a:t>
                      </a:r>
                      <a:endParaRPr lang="tr-TR"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tr-TR" sz="1600" u="none" strike="noStrike">
                          <a:effectLst/>
                        </a:rPr>
                        <a:t>25,672</a:t>
                      </a:r>
                      <a:endParaRPr lang="tr-TR" sz="16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3197529124"/>
                  </a:ext>
                </a:extLst>
              </a:tr>
              <a:tr h="190500">
                <a:tc>
                  <a:txBody>
                    <a:bodyPr/>
                    <a:lstStyle/>
                    <a:p>
                      <a:pPr algn="l" fontAlgn="ctr"/>
                      <a:r>
                        <a:rPr lang="tr-TR" sz="1600" u="none" strike="noStrike" dirty="0">
                          <a:effectLst/>
                        </a:rPr>
                        <a:t>FUEL OİL</a:t>
                      </a:r>
                      <a:endParaRPr lang="tr-TR" sz="1600" b="1" i="0" u="none" strike="noStrike" dirty="0">
                        <a:solidFill>
                          <a:srgbClr val="000000"/>
                        </a:solidFill>
                        <a:effectLst/>
                        <a:latin typeface="Times New Roman" panose="02020603050405020304" pitchFamily="18" charset="0"/>
                      </a:endParaRPr>
                    </a:p>
                  </a:txBody>
                  <a:tcPr marL="9525" marR="9525" marT="9525" marB="0" anchor="ctr"/>
                </a:tc>
                <a:tc>
                  <a:txBody>
                    <a:bodyPr/>
                    <a:lstStyle/>
                    <a:p>
                      <a:pPr algn="r" fontAlgn="b"/>
                      <a:r>
                        <a:rPr lang="tr-TR" sz="1600" u="none" strike="noStrike" dirty="0">
                          <a:effectLst/>
                        </a:rPr>
                        <a:t>11</a:t>
                      </a:r>
                      <a:endParaRPr lang="tr-TR"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tr-TR" sz="1600" u="none" strike="noStrike">
                          <a:effectLst/>
                        </a:rPr>
                        <a:t>306</a:t>
                      </a:r>
                      <a:endParaRPr lang="tr-TR" sz="16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232518241"/>
                  </a:ext>
                </a:extLst>
              </a:tr>
              <a:tr h="190500">
                <a:tc>
                  <a:txBody>
                    <a:bodyPr/>
                    <a:lstStyle/>
                    <a:p>
                      <a:pPr algn="l" fontAlgn="ctr"/>
                      <a:r>
                        <a:rPr lang="tr-TR" sz="1600" u="none" strike="noStrike" dirty="0">
                          <a:effectLst/>
                        </a:rPr>
                        <a:t>GÜNEŞ</a:t>
                      </a:r>
                      <a:endParaRPr lang="tr-TR" sz="1600" b="1" i="0" u="none" strike="noStrike" dirty="0">
                        <a:solidFill>
                          <a:srgbClr val="000000"/>
                        </a:solidFill>
                        <a:effectLst/>
                        <a:latin typeface="Times New Roman" panose="02020603050405020304" pitchFamily="18" charset="0"/>
                      </a:endParaRPr>
                    </a:p>
                  </a:txBody>
                  <a:tcPr marL="9525" marR="9525" marT="9525" marB="0" anchor="ctr"/>
                </a:tc>
                <a:tc>
                  <a:txBody>
                    <a:bodyPr/>
                    <a:lstStyle/>
                    <a:p>
                      <a:pPr algn="r" fontAlgn="b"/>
                      <a:r>
                        <a:rPr lang="tr-TR" sz="1600" u="none" strike="noStrike" dirty="0">
                          <a:effectLst/>
                        </a:rPr>
                        <a:t>7,104</a:t>
                      </a:r>
                      <a:endParaRPr lang="tr-TR"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tr-TR" sz="1600" u="none" strike="noStrike">
                          <a:effectLst/>
                        </a:rPr>
                        <a:t>6,166</a:t>
                      </a:r>
                      <a:endParaRPr lang="tr-TR" sz="16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3287083637"/>
                  </a:ext>
                </a:extLst>
              </a:tr>
              <a:tr h="190500">
                <a:tc>
                  <a:txBody>
                    <a:bodyPr/>
                    <a:lstStyle/>
                    <a:p>
                      <a:pPr algn="l" fontAlgn="ctr"/>
                      <a:r>
                        <a:rPr lang="tr-TR" sz="1600" u="none" strike="noStrike">
                          <a:effectLst/>
                        </a:rPr>
                        <a:t>İTHAL KÖMÜR</a:t>
                      </a:r>
                      <a:endParaRPr lang="tr-TR" sz="1600" b="1" i="0" u="none" strike="noStrike">
                        <a:solidFill>
                          <a:srgbClr val="000000"/>
                        </a:solidFill>
                        <a:effectLst/>
                        <a:latin typeface="Times New Roman" panose="02020603050405020304" pitchFamily="18" charset="0"/>
                      </a:endParaRPr>
                    </a:p>
                  </a:txBody>
                  <a:tcPr marL="9525" marR="9525" marT="9525" marB="0" anchor="ctr"/>
                </a:tc>
                <a:tc>
                  <a:txBody>
                    <a:bodyPr/>
                    <a:lstStyle/>
                    <a:p>
                      <a:pPr algn="r" fontAlgn="b"/>
                      <a:r>
                        <a:rPr lang="tr-TR" sz="1600" u="none" strike="noStrike" dirty="0">
                          <a:effectLst/>
                        </a:rPr>
                        <a:t>15</a:t>
                      </a:r>
                      <a:endParaRPr lang="tr-TR"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tr-TR" sz="1600" u="none" strike="noStrike" dirty="0">
                          <a:effectLst/>
                        </a:rPr>
                        <a:t>8,967</a:t>
                      </a:r>
                      <a:endParaRPr lang="tr-TR" sz="16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431496554"/>
                  </a:ext>
                </a:extLst>
              </a:tr>
              <a:tr h="190500">
                <a:tc>
                  <a:txBody>
                    <a:bodyPr/>
                    <a:lstStyle/>
                    <a:p>
                      <a:pPr algn="l" fontAlgn="ctr"/>
                      <a:r>
                        <a:rPr lang="tr-TR" sz="1600" u="none" strike="noStrike" dirty="0">
                          <a:effectLst/>
                        </a:rPr>
                        <a:t>JEOTERMAL</a:t>
                      </a:r>
                      <a:endParaRPr lang="tr-TR" sz="1600" b="1" i="0" u="none" strike="noStrike" dirty="0">
                        <a:solidFill>
                          <a:srgbClr val="000000"/>
                        </a:solidFill>
                        <a:effectLst/>
                        <a:latin typeface="Times New Roman" panose="02020603050405020304" pitchFamily="18" charset="0"/>
                      </a:endParaRPr>
                    </a:p>
                  </a:txBody>
                  <a:tcPr marL="9525" marR="9525" marT="9525" marB="0" anchor="ctr"/>
                </a:tc>
                <a:tc>
                  <a:txBody>
                    <a:bodyPr/>
                    <a:lstStyle/>
                    <a:p>
                      <a:pPr algn="r" fontAlgn="b"/>
                      <a:r>
                        <a:rPr lang="tr-TR" sz="1600" u="none" strike="noStrike" dirty="0">
                          <a:effectLst/>
                        </a:rPr>
                        <a:t>54</a:t>
                      </a:r>
                      <a:endParaRPr lang="tr-TR"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tr-TR" sz="1600" u="none" strike="noStrike" dirty="0">
                          <a:effectLst/>
                        </a:rPr>
                        <a:t>1,515</a:t>
                      </a:r>
                      <a:endParaRPr lang="tr-TR" sz="16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285076860"/>
                  </a:ext>
                </a:extLst>
              </a:tr>
              <a:tr h="190500">
                <a:tc>
                  <a:txBody>
                    <a:bodyPr/>
                    <a:lstStyle/>
                    <a:p>
                      <a:pPr algn="l" fontAlgn="ctr"/>
                      <a:r>
                        <a:rPr lang="tr-TR" sz="1600" u="none" strike="noStrike">
                          <a:effectLst/>
                        </a:rPr>
                        <a:t>LİNYİT</a:t>
                      </a:r>
                      <a:endParaRPr lang="tr-TR" sz="1600" b="1" i="0" u="none" strike="noStrike">
                        <a:solidFill>
                          <a:srgbClr val="000000"/>
                        </a:solidFill>
                        <a:effectLst/>
                        <a:latin typeface="Times New Roman" panose="02020603050405020304" pitchFamily="18" charset="0"/>
                      </a:endParaRPr>
                    </a:p>
                  </a:txBody>
                  <a:tcPr marL="9525" marR="9525" marT="9525" marB="0" anchor="ctr"/>
                </a:tc>
                <a:tc>
                  <a:txBody>
                    <a:bodyPr/>
                    <a:lstStyle/>
                    <a:p>
                      <a:pPr algn="r" fontAlgn="b"/>
                      <a:r>
                        <a:rPr lang="tr-TR" sz="1600" u="none" strike="noStrike" dirty="0">
                          <a:effectLst/>
                        </a:rPr>
                        <a:t>48</a:t>
                      </a:r>
                      <a:endParaRPr lang="tr-TR"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tr-TR" sz="1600" u="none" strike="noStrike" dirty="0">
                          <a:effectLst/>
                        </a:rPr>
                        <a:t>10,101</a:t>
                      </a:r>
                      <a:endParaRPr lang="tr-TR" sz="16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311409504"/>
                  </a:ext>
                </a:extLst>
              </a:tr>
              <a:tr h="190500">
                <a:tc>
                  <a:txBody>
                    <a:bodyPr/>
                    <a:lstStyle/>
                    <a:p>
                      <a:pPr algn="l" fontAlgn="ctr"/>
                      <a:r>
                        <a:rPr lang="tr-TR" sz="1600" u="none" strike="noStrike">
                          <a:effectLst/>
                        </a:rPr>
                        <a:t>RÜZGAR</a:t>
                      </a:r>
                      <a:endParaRPr lang="tr-TR" sz="1600" b="1" i="0" u="none" strike="noStrike">
                        <a:solidFill>
                          <a:srgbClr val="000000"/>
                        </a:solidFill>
                        <a:effectLst/>
                        <a:latin typeface="Times New Roman" panose="02020603050405020304" pitchFamily="18" charset="0"/>
                      </a:endParaRPr>
                    </a:p>
                  </a:txBody>
                  <a:tcPr marL="9525" marR="9525" marT="9525" marB="0" anchor="ctr"/>
                </a:tc>
                <a:tc>
                  <a:txBody>
                    <a:bodyPr/>
                    <a:lstStyle/>
                    <a:p>
                      <a:pPr algn="r" fontAlgn="b"/>
                      <a:r>
                        <a:rPr lang="tr-TR" sz="1600" u="none" strike="noStrike" dirty="0">
                          <a:effectLst/>
                        </a:rPr>
                        <a:t>275</a:t>
                      </a:r>
                      <a:endParaRPr lang="tr-TR"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tr-TR" sz="1600" u="none" strike="noStrike" dirty="0">
                          <a:effectLst/>
                        </a:rPr>
                        <a:t>7,760</a:t>
                      </a:r>
                      <a:endParaRPr lang="tr-TR" sz="16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572253739"/>
                  </a:ext>
                </a:extLst>
              </a:tr>
              <a:tr h="190500">
                <a:tc>
                  <a:txBody>
                    <a:bodyPr/>
                    <a:lstStyle/>
                    <a:p>
                      <a:pPr algn="l" fontAlgn="ctr"/>
                      <a:r>
                        <a:rPr lang="tr-TR" sz="1600" u="none" strike="noStrike">
                          <a:effectLst/>
                        </a:rPr>
                        <a:t>TAŞ KÖMÜR</a:t>
                      </a:r>
                      <a:endParaRPr lang="tr-TR" sz="1600" b="1" i="0" u="none" strike="noStrike">
                        <a:solidFill>
                          <a:srgbClr val="000000"/>
                        </a:solidFill>
                        <a:effectLst/>
                        <a:latin typeface="Times New Roman" panose="02020603050405020304" pitchFamily="18" charset="0"/>
                      </a:endParaRPr>
                    </a:p>
                  </a:txBody>
                  <a:tcPr marL="9525" marR="9525" marT="9525" marB="0" anchor="ctr"/>
                </a:tc>
                <a:tc>
                  <a:txBody>
                    <a:bodyPr/>
                    <a:lstStyle/>
                    <a:p>
                      <a:pPr algn="r" fontAlgn="b"/>
                      <a:r>
                        <a:rPr lang="tr-TR" sz="1600" u="none" strike="noStrike">
                          <a:effectLst/>
                        </a:rPr>
                        <a:t>4</a:t>
                      </a:r>
                      <a:endParaRPr lang="tr-TR" sz="16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tr-TR" sz="1600" u="none" strike="noStrike" dirty="0">
                          <a:effectLst/>
                        </a:rPr>
                        <a:t>811</a:t>
                      </a:r>
                      <a:endParaRPr lang="tr-TR" sz="16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2447088287"/>
                  </a:ext>
                </a:extLst>
              </a:tr>
              <a:tr h="190500">
                <a:tc>
                  <a:txBody>
                    <a:bodyPr/>
                    <a:lstStyle/>
                    <a:p>
                      <a:pPr algn="l" fontAlgn="ctr"/>
                      <a:r>
                        <a:rPr lang="tr-TR" sz="1600" u="none" strike="noStrike">
                          <a:effectLst/>
                        </a:rPr>
                        <a:t>TOPLAM</a:t>
                      </a:r>
                      <a:endParaRPr lang="tr-TR" sz="1600" b="1" i="0" u="none" strike="noStrike">
                        <a:solidFill>
                          <a:srgbClr val="000000"/>
                        </a:solidFill>
                        <a:effectLst/>
                        <a:latin typeface="Times New Roman" panose="02020603050405020304" pitchFamily="18" charset="0"/>
                      </a:endParaRPr>
                    </a:p>
                  </a:txBody>
                  <a:tcPr marL="9525" marR="9525" marT="9525" marB="0" anchor="ctr"/>
                </a:tc>
                <a:tc>
                  <a:txBody>
                    <a:bodyPr/>
                    <a:lstStyle/>
                    <a:p>
                      <a:pPr algn="r" fontAlgn="b"/>
                      <a:r>
                        <a:rPr lang="tr-TR" sz="1600" u="none" strike="noStrike">
                          <a:effectLst/>
                        </a:rPr>
                        <a:t>8,803</a:t>
                      </a:r>
                      <a:endParaRPr lang="tr-TR" sz="16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tr-TR" sz="1600" u="none" strike="noStrike" dirty="0">
                          <a:effectLst/>
                        </a:rPr>
                        <a:t>91,461</a:t>
                      </a:r>
                      <a:endParaRPr lang="tr-TR" sz="16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441413260"/>
                  </a:ext>
                </a:extLst>
              </a:tr>
            </a:tbl>
          </a:graphicData>
        </a:graphic>
      </p:graphicFrame>
      <p:graphicFrame>
        <p:nvGraphicFramePr>
          <p:cNvPr id="8" name="Grafik 7">
            <a:extLst>
              <a:ext uri="{FF2B5EF4-FFF2-40B4-BE49-F238E27FC236}">
                <a16:creationId xmlns:a16="http://schemas.microsoft.com/office/drawing/2014/main" xmlns="" id="{670A648A-C8C7-4B00-9DBB-F9B73FFF0A82}"/>
              </a:ext>
            </a:extLst>
          </p:cNvPr>
          <p:cNvGraphicFramePr>
            <a:graphicFrameLocks/>
          </p:cNvGraphicFramePr>
          <p:nvPr>
            <p:extLst>
              <p:ext uri="{D42A27DB-BD31-4B8C-83A1-F6EECF244321}">
                <p14:modId xmlns:p14="http://schemas.microsoft.com/office/powerpoint/2010/main" val="3259686430"/>
              </p:ext>
            </p:extLst>
          </p:nvPr>
        </p:nvGraphicFramePr>
        <p:xfrm>
          <a:off x="5309507" y="1395430"/>
          <a:ext cx="6096000" cy="4162425"/>
        </p:xfrm>
        <a:graphic>
          <a:graphicData uri="http://schemas.openxmlformats.org/drawingml/2006/chart">
            <c:chart xmlns:c="http://schemas.openxmlformats.org/drawingml/2006/chart" xmlns:r="http://schemas.openxmlformats.org/officeDocument/2006/relationships" r:id="rId3"/>
          </a:graphicData>
        </a:graphic>
      </p:graphicFrame>
      <p:sp>
        <p:nvSpPr>
          <p:cNvPr id="9" name="Metin kutusu 8">
            <a:extLst>
              <a:ext uri="{FF2B5EF4-FFF2-40B4-BE49-F238E27FC236}">
                <a16:creationId xmlns:a16="http://schemas.microsoft.com/office/drawing/2014/main" xmlns="" id="{EF4B4DA2-CE75-4469-9F83-D69BB520EF8C}"/>
              </a:ext>
            </a:extLst>
          </p:cNvPr>
          <p:cNvSpPr txBox="1"/>
          <p:nvPr/>
        </p:nvSpPr>
        <p:spPr>
          <a:xfrm>
            <a:off x="2775926" y="5862639"/>
            <a:ext cx="2728924" cy="461665"/>
          </a:xfrm>
          <a:prstGeom prst="rect">
            <a:avLst/>
          </a:prstGeom>
          <a:noFill/>
        </p:spPr>
        <p:txBody>
          <a:bodyPr wrap="square" rtlCol="0">
            <a:spAutoFit/>
          </a:bodyPr>
          <a:lstStyle/>
          <a:p>
            <a:r>
              <a:rPr lang="tr-TR" sz="2400" b="1" dirty="0"/>
              <a:t>% 49 Yenilenebilir</a:t>
            </a:r>
          </a:p>
        </p:txBody>
      </p:sp>
    </p:spTree>
    <p:extLst>
      <p:ext uri="{BB962C8B-B14F-4D97-AF65-F5344CB8AC3E}">
        <p14:creationId xmlns:p14="http://schemas.microsoft.com/office/powerpoint/2010/main" val="39127501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b="1" dirty="0">
                <a:solidFill>
                  <a:srgbClr val="05686C">
                    <a:lumMod val="50000"/>
                  </a:srgbClr>
                </a:solidFill>
                <a:latin typeface="Constantia"/>
                <a:cs typeface="Arabic Typesetting" panose="03020402040406030203" pitchFamily="66" charset="-78"/>
              </a:rPr>
              <a:t>YERLİ VE YENİLENEBİLİR ÜRETİM TESİSLERİ</a:t>
            </a:r>
          </a:p>
        </p:txBody>
      </p:sp>
      <p:pic>
        <p:nvPicPr>
          <p:cNvPr id="8" name="Resim 7">
            <a:extLst>
              <a:ext uri="{FF2B5EF4-FFF2-40B4-BE49-F238E27FC236}">
                <a16:creationId xmlns:a16="http://schemas.microsoft.com/office/drawing/2014/main" xmlns="" id="{B36441FC-92FA-40E9-83C3-F9A0D86E3F8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8586" y="1240972"/>
            <a:ext cx="4825093" cy="4825093"/>
          </a:xfrm>
          <a:prstGeom prst="rect">
            <a:avLst/>
          </a:prstGeom>
        </p:spPr>
      </p:pic>
      <p:pic>
        <p:nvPicPr>
          <p:cNvPr id="10" name="Resim 9">
            <a:extLst>
              <a:ext uri="{FF2B5EF4-FFF2-40B4-BE49-F238E27FC236}">
                <a16:creationId xmlns:a16="http://schemas.microsoft.com/office/drawing/2014/main" xmlns="" id="{6196EA58-1563-4071-86E0-676E1E87321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96000" y="1240972"/>
            <a:ext cx="4825093" cy="4825093"/>
          </a:xfrm>
          <a:prstGeom prst="rect">
            <a:avLst/>
          </a:prstGeom>
        </p:spPr>
      </p:pic>
    </p:spTree>
    <p:extLst>
      <p:ext uri="{BB962C8B-B14F-4D97-AF65-F5344CB8AC3E}">
        <p14:creationId xmlns:p14="http://schemas.microsoft.com/office/powerpoint/2010/main" val="15610855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BAE623B8-9834-42CA-97B7-55FC401F36A1}"/>
              </a:ext>
            </a:extLst>
          </p:cNvPr>
          <p:cNvSpPr>
            <a:spLocks noGrp="1"/>
          </p:cNvSpPr>
          <p:nvPr>
            <p:ph type="title"/>
          </p:nvPr>
        </p:nvSpPr>
        <p:spPr/>
        <p:txBody>
          <a:bodyPr/>
          <a:lstStyle/>
          <a:p>
            <a:r>
              <a:rPr lang="tr-TR" b="1" dirty="0">
                <a:solidFill>
                  <a:srgbClr val="05686C">
                    <a:lumMod val="50000"/>
                  </a:srgbClr>
                </a:solidFill>
                <a:latin typeface="Constantia"/>
                <a:cs typeface="Arabic Typesetting" panose="03020402040406030203" pitchFamily="66" charset="-78"/>
              </a:rPr>
              <a:t>YERLİ VE YENİLENEBİLİR ÜRETİM TESİSLERİ REKOR</a:t>
            </a:r>
            <a:endParaRPr lang="tr-TR" dirty="0"/>
          </a:p>
        </p:txBody>
      </p:sp>
      <p:pic>
        <p:nvPicPr>
          <p:cNvPr id="6" name="İçerik Yer Tutucusu 5">
            <a:extLst>
              <a:ext uri="{FF2B5EF4-FFF2-40B4-BE49-F238E27FC236}">
                <a16:creationId xmlns:a16="http://schemas.microsoft.com/office/drawing/2014/main" xmlns="" id="{297732EF-BEEF-490A-8EE5-6A2B6172521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217432" y="1230640"/>
            <a:ext cx="5060950" cy="5060950"/>
          </a:xfrm>
        </p:spPr>
      </p:pic>
      <p:sp>
        <p:nvSpPr>
          <p:cNvPr id="4" name="Slayt Numarası Yer Tutucusu 3">
            <a:extLst>
              <a:ext uri="{FF2B5EF4-FFF2-40B4-BE49-F238E27FC236}">
                <a16:creationId xmlns:a16="http://schemas.microsoft.com/office/drawing/2014/main" xmlns="" id="{492D1814-1434-4502-AFEE-8CC14E3B9589}"/>
              </a:ext>
            </a:extLst>
          </p:cNvPr>
          <p:cNvSpPr>
            <a:spLocks noGrp="1"/>
          </p:cNvSpPr>
          <p:nvPr>
            <p:ph type="sldNum" sz="quarter" idx="12"/>
          </p:nvPr>
        </p:nvSpPr>
        <p:spPr/>
        <p:txBody>
          <a:bodyPr/>
          <a:lstStyle/>
          <a:p>
            <a:fld id="{A2285CFB-B64D-4B0F-B6A1-7F4A770B7DA5}" type="slidenum">
              <a:rPr lang="tr-TR" smtClean="0"/>
              <a:t>9</a:t>
            </a:fld>
            <a:endParaRPr lang="tr-TR"/>
          </a:p>
        </p:txBody>
      </p:sp>
    </p:spTree>
    <p:extLst>
      <p:ext uri="{BB962C8B-B14F-4D97-AF65-F5344CB8AC3E}">
        <p14:creationId xmlns:p14="http://schemas.microsoft.com/office/powerpoint/2010/main" val="4007623100"/>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Varsayılan Tasarım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Varsayılan Tasarım">
    <a:majorFont>
      <a:latin typeface="Arial"/>
      <a:ea typeface=""/>
      <a:cs typeface=""/>
    </a:majorFont>
    <a:minorFont>
      <a:latin typeface="Arial"/>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3777</Words>
  <Application>Microsoft Office PowerPoint</Application>
  <PresentationFormat>Özel</PresentationFormat>
  <Paragraphs>747</Paragraphs>
  <Slides>55</Slides>
  <Notes>16</Notes>
  <HiddenSlides>0</HiddenSlides>
  <MMClips>0</MMClips>
  <ScaleCrop>false</ScaleCrop>
  <HeadingPairs>
    <vt:vector size="4" baseType="variant">
      <vt:variant>
        <vt:lpstr>Tema</vt:lpstr>
      </vt:variant>
      <vt:variant>
        <vt:i4>1</vt:i4>
      </vt:variant>
      <vt:variant>
        <vt:lpstr>Slayt Başlıkları</vt:lpstr>
      </vt:variant>
      <vt:variant>
        <vt:i4>55</vt:i4>
      </vt:variant>
    </vt:vector>
  </HeadingPairs>
  <TitlesOfParts>
    <vt:vector size="56" baseType="lpstr">
      <vt:lpstr>Office Teması</vt:lpstr>
      <vt:lpstr>PowerPoint Sunusu</vt:lpstr>
      <vt:lpstr> MİLLİ ENERJİ VE MADEN POLİTİKASI</vt:lpstr>
      <vt:lpstr>ON BİRİNCİ KALKINMA PLANI’NDA YENİLENEBİLİR ENERJİ  (2019-2023) </vt:lpstr>
      <vt:lpstr>PowerPoint Sunusu</vt:lpstr>
      <vt:lpstr>BRÜT ELEKTRİK TALEP GELİŞİMİ</vt:lpstr>
      <vt:lpstr>2019 YILI TOPLAM ELEKTRİK ÜRETİMİNİN KAYNAK BAZINDA DAĞILIMI</vt:lpstr>
      <vt:lpstr>ELEKTRİK ÜRETİM TESİSLERİNİN KAYNAKLAR  BAZINDAKİ KURULU GÜÇLERİ  VE SANTRAL SAYILARI – Haziran 2020</vt:lpstr>
      <vt:lpstr>YERLİ VE YENİLENEBİLİR ÜRETİM TESİSLERİ</vt:lpstr>
      <vt:lpstr>YERLİ VE YENİLENEBİLİR ÜRETİM TESİSLERİ REKOR</vt:lpstr>
      <vt:lpstr>ENERJİ SEKTÖRÜ HEDEFLERİ</vt:lpstr>
      <vt:lpstr>RÜZGAR ENERJİSİ</vt:lpstr>
      <vt:lpstr>TÜRKİYE RÜZGAR ENERJİSİ POTANSİYELİ – 1</vt:lpstr>
      <vt:lpstr>TÜRKİYE RÜZGAR ENERJİSİ POTANSİYELİ - 2</vt:lpstr>
      <vt:lpstr>GÜNEŞ ENERJİSİ</vt:lpstr>
      <vt:lpstr>TÜRKİYE GÜNEŞ ENERJİSİ POTANSİYELİ</vt:lpstr>
      <vt:lpstr>GÜNEŞ ELEKTRİK SANTRALI KURULABİLECEK  ÖNCELİKLİ ALANLAR</vt:lpstr>
      <vt:lpstr>ÇATI VE CEPHE UYGULAMALI GÜNEŞ POTANSİYELİ</vt:lpstr>
      <vt:lpstr>BİYOKÜTLE ENERJİSİ</vt:lpstr>
      <vt:lpstr>TÜRKİYE BİYOKÜTLE ENERJİSİ POTANSİYELİ</vt:lpstr>
      <vt:lpstr>TÜRKİYE’DEKİ BİYOKÜTLE ELEKTRİK ÜRETİM TESİSLERİ</vt:lpstr>
      <vt:lpstr>BİYOYAKITLAR</vt:lpstr>
      <vt:lpstr>JEOTERMAL ENERJİ</vt:lpstr>
      <vt:lpstr>TÜRKİYE JEOTERMAL ENERJİSİ POTANSİYELİ - 1</vt:lpstr>
      <vt:lpstr>TÜRKİYE JEOTERMAL ENERJİSİ POTANSİYELİ - 2</vt:lpstr>
      <vt:lpstr>TÜRKİYE SU KAYNAKLARI VE  HİDROELEKTRİK ENERJİSİ POTANSİYELİ</vt:lpstr>
      <vt:lpstr>ENERJİ MEVZUATI</vt:lpstr>
      <vt:lpstr>YENİLENEBİLİR ENERJİ YATIRIMLARI İLE ALAKALI İKİNCİL MEVZUAT</vt:lpstr>
      <vt:lpstr>YENİLENEBİLİR ENERJİ YATIRIMLARI DESTEKLEME MEKANİZMALARI</vt:lpstr>
      <vt:lpstr>SABİT FİYAT ALIM GARANTİSİ  VE YERLİ AKSAM DESTEĞİ</vt:lpstr>
      <vt:lpstr>YERLİ KATKI İLAVESİ VERİLEN AKSAM VE FİYATLARI</vt:lpstr>
      <vt:lpstr>DİĞER TEŞVİKLER</vt:lpstr>
      <vt:lpstr>YENİLENEBİLİR ENERJİ YATIRIM YÖNTEMLERİ</vt:lpstr>
      <vt:lpstr>LİSANSLI ELEKTRİK ÜRETİMİ FAALİYETİ – YOL HARİTASI</vt:lpstr>
      <vt:lpstr>LİSANSSIZ ÜRETİM FAALİYETİ</vt:lpstr>
      <vt:lpstr>PowerPoint Sunusu</vt:lpstr>
      <vt:lpstr>10/05/2019 TARİHLİ 1044 SAYILI CUMHURBAŞKANLIĞI KARARNAMESİ</vt:lpstr>
      <vt:lpstr>Başvuru Formu &amp; Bedeli</vt:lpstr>
      <vt:lpstr>Başvuruda Sunulması Gereken Bilgi ve Belgeler  (16/05/2019 tarihli 8587 sayılı EPDK kararı)</vt:lpstr>
      <vt:lpstr>Güneş Enerjisine Dayalı  Çatı ve Cephe Başvurularında Sunulması  Gereken Bilgi ve Belgeler Listesi </vt:lpstr>
      <vt:lpstr>PowerPoint Sunusu</vt:lpstr>
      <vt:lpstr>PROJE DOSYASINDA BULUNMASI GEREKEN EVRAK LİSTESİ - 1</vt:lpstr>
      <vt:lpstr>PROJE DOSYASINDA BULUNMASI GEREKEN EVRAK LİSTESİ - 2</vt:lpstr>
      <vt:lpstr>GEÇİCİ KABUL DOSYASINDA BULUNMASI GEREKEN EVRAKLAR</vt:lpstr>
      <vt:lpstr>YEKA MODELİ ÜRETİM FAALİYETİ</vt:lpstr>
      <vt:lpstr>YEKA’LARIN BELİRLENMESİ</vt:lpstr>
      <vt:lpstr>YEKA’LARIN ETKB TARAFINDAN BELİRLENMESİ</vt:lpstr>
      <vt:lpstr>PowerPoint Sunusu</vt:lpstr>
      <vt:lpstr>YEKA VE BAĞLANTI KAPASİTELERİNİN TAHSİS MODELLERİ</vt:lpstr>
      <vt:lpstr>PowerPoint Sunusu</vt:lpstr>
      <vt:lpstr>YEKA  GÜNEŞ - 1</vt:lpstr>
      <vt:lpstr>YEKA RÜZGAR - 1</vt:lpstr>
      <vt:lpstr>YEKA RÜZGAR - 2</vt:lpstr>
      <vt:lpstr>YEKA GES-3 Yarışma İlanı</vt:lpstr>
      <vt:lpstr>YEVDES PROJESİ</vt:lpstr>
      <vt:lpstr>  TEŞEKKÜRLER…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2019-02-11T09:30:53Z</dcterms:created>
  <dcterms:modified xsi:type="dcterms:W3CDTF">2020-07-09T12:09:39Z</dcterms:modified>
</cp:coreProperties>
</file>