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0"/>
  </p:notesMasterIdLst>
  <p:sldIdLst>
    <p:sldId id="256" r:id="rId2"/>
    <p:sldId id="257" r:id="rId3"/>
    <p:sldId id="259" r:id="rId4"/>
    <p:sldId id="258" r:id="rId5"/>
    <p:sldId id="331" r:id="rId6"/>
    <p:sldId id="350" r:id="rId7"/>
    <p:sldId id="260" r:id="rId8"/>
    <p:sldId id="332" r:id="rId9"/>
    <p:sldId id="261" r:id="rId10"/>
    <p:sldId id="262" r:id="rId11"/>
    <p:sldId id="349" r:id="rId12"/>
    <p:sldId id="351" r:id="rId13"/>
    <p:sldId id="360" r:id="rId14"/>
    <p:sldId id="354" r:id="rId15"/>
    <p:sldId id="353" r:id="rId16"/>
    <p:sldId id="352" r:id="rId17"/>
    <p:sldId id="355" r:id="rId18"/>
    <p:sldId id="359" r:id="rId19"/>
    <p:sldId id="357" r:id="rId20"/>
    <p:sldId id="346" r:id="rId21"/>
    <p:sldId id="347" r:id="rId22"/>
    <p:sldId id="365" r:id="rId23"/>
    <p:sldId id="362" r:id="rId24"/>
    <p:sldId id="361" r:id="rId25"/>
    <p:sldId id="340" r:id="rId26"/>
    <p:sldId id="342" r:id="rId27"/>
    <p:sldId id="343" r:id="rId28"/>
    <p:sldId id="344" r:id="rId29"/>
    <p:sldId id="345" r:id="rId30"/>
    <p:sldId id="265" r:id="rId31"/>
    <p:sldId id="266" r:id="rId32"/>
    <p:sldId id="267" r:id="rId33"/>
    <p:sldId id="268" r:id="rId34"/>
    <p:sldId id="269" r:id="rId35"/>
    <p:sldId id="270" r:id="rId36"/>
    <p:sldId id="330" r:id="rId37"/>
    <p:sldId id="366" r:id="rId38"/>
    <p:sldId id="34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11" autoAdjust="0"/>
  </p:normalViewPr>
  <p:slideViewPr>
    <p:cSldViewPr snapToGrid="0">
      <p:cViewPr>
        <p:scale>
          <a:sx n="43" d="100"/>
          <a:sy n="43" d="100"/>
        </p:scale>
        <p:origin x="-852"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990-4FD1-9F33-5586143C5F29}"/>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0990-4FD1-9F33-5586143C5F29}"/>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0990-4FD1-9F33-5586143C5F29}"/>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0990-4FD1-9F33-5586143C5F29}"/>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0990-4FD1-9F33-5586143C5F29}"/>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0990-4FD1-9F33-5586143C5F29}"/>
              </c:ext>
            </c:extLst>
          </c:dPt>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tr-TR"/>
              </a:p>
            </c:txP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'[2018_Yılı_Genel_Enerji_Denge_Tablosu.xlsx]BİN TEP 2018'!$AN$31:$AN$36</c:f>
              <c:strCache>
                <c:ptCount val="6"/>
                <c:pt idx="0">
                  <c:v>Sanayi</c:v>
                </c:pt>
                <c:pt idx="1">
                  <c:v>Konut</c:v>
                </c:pt>
                <c:pt idx="2">
                  <c:v>Ticaret ve Hizmetler</c:v>
                </c:pt>
                <c:pt idx="3">
                  <c:v>Tarım ve Hayvancılık</c:v>
                </c:pt>
                <c:pt idx="4">
                  <c:v>Enerji Dışı</c:v>
                </c:pt>
                <c:pt idx="5">
                  <c:v>Ulaştırma</c:v>
                </c:pt>
              </c:strCache>
            </c:strRef>
          </c:cat>
          <c:val>
            <c:numRef>
              <c:f>'[2018_Yılı_Genel_Enerji_Denge_Tablosu.xlsx]BİN TEP 2018'!$AO$31:$AO$36</c:f>
              <c:numCache>
                <c:formatCode>#,##0</c:formatCode>
                <c:ptCount val="6"/>
                <c:pt idx="0">
                  <c:v>36277.293064262885</c:v>
                </c:pt>
                <c:pt idx="1">
                  <c:v>21395.772877569801</c:v>
                </c:pt>
                <c:pt idx="2">
                  <c:v>11677.954596254938</c:v>
                </c:pt>
                <c:pt idx="3">
                  <c:v>4381.3867736916955</c:v>
                </c:pt>
                <c:pt idx="4">
                  <c:v>6295.9889881050749</c:v>
                </c:pt>
                <c:pt idx="5">
                  <c:v>28452.360116833213</c:v>
                </c:pt>
              </c:numCache>
            </c:numRef>
          </c:val>
          <c:extLst xmlns:c16r2="http://schemas.microsoft.com/office/drawing/2015/06/chart">
            <c:ext xmlns:c16="http://schemas.microsoft.com/office/drawing/2014/chart" uri="{C3380CC4-5D6E-409C-BE32-E72D297353CC}">
              <c16:uniqueId val="{0000000C-0990-4FD1-9F33-5586143C5F29}"/>
            </c:ext>
          </c:extLst>
        </c:ser>
        <c:ser>
          <c:idx val="1"/>
          <c:order val="1"/>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E-0990-4FD1-9F33-5586143C5F29}"/>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10-0990-4FD1-9F33-5586143C5F29}"/>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12-0990-4FD1-9F33-5586143C5F29}"/>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4-0990-4FD1-9F33-5586143C5F29}"/>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16-0990-4FD1-9F33-5586143C5F29}"/>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18-0990-4FD1-9F33-5586143C5F29}"/>
              </c:ext>
            </c:extLst>
          </c:dPt>
          <c:cat>
            <c:strRef>
              <c:f>'[2018_Yılı_Genel_Enerji_Denge_Tablosu.xlsx]BİN TEP 2018'!$AN$31:$AN$36</c:f>
              <c:strCache>
                <c:ptCount val="6"/>
                <c:pt idx="0">
                  <c:v>Sanayi</c:v>
                </c:pt>
                <c:pt idx="1">
                  <c:v>Konut</c:v>
                </c:pt>
                <c:pt idx="2">
                  <c:v>Ticaret ve Hizmetler</c:v>
                </c:pt>
                <c:pt idx="3">
                  <c:v>Tarım ve Hayvancılık</c:v>
                </c:pt>
                <c:pt idx="4">
                  <c:v>Enerji Dışı</c:v>
                </c:pt>
                <c:pt idx="5">
                  <c:v>Ulaştırma</c:v>
                </c:pt>
              </c:strCache>
            </c:strRef>
          </c:cat>
          <c:val>
            <c:numRef>
              <c:f>'[2018_Yılı_Genel_Enerji_Denge_Tablosu.xlsx]BİN TEP 2018'!$AP$31:$AP$36</c:f>
              <c:numCache>
                <c:formatCode>General</c:formatCode>
                <c:ptCount val="6"/>
                <c:pt idx="0">
                  <c:v>33.236534642769307</c:v>
                </c:pt>
                <c:pt idx="1">
                  <c:v>19.602381721107665</c:v>
                </c:pt>
                <c:pt idx="2">
                  <c:v>10.699109820778487</c:v>
                </c:pt>
                <c:pt idx="3">
                  <c:v>4.0141394516182638</c:v>
                </c:pt>
                <c:pt idx="4">
                  <c:v>5.7682599344709473</c:v>
                </c:pt>
                <c:pt idx="5">
                  <c:v>26.067486651126448</c:v>
                </c:pt>
              </c:numCache>
            </c:numRef>
          </c:val>
          <c:extLst xmlns:c16r2="http://schemas.microsoft.com/office/drawing/2015/06/chart">
            <c:ext xmlns:c16="http://schemas.microsoft.com/office/drawing/2014/chart" uri="{C3380CC4-5D6E-409C-BE32-E72D297353CC}">
              <c16:uniqueId val="{00000019-0990-4FD1-9F33-5586143C5F2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tr-T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319261870508817"/>
          <c:y val="2.9747345245323742E-2"/>
          <c:w val="0.60149935983939695"/>
          <c:h val="0.82324628599294247"/>
        </c:manualLayout>
      </c:layout>
      <c:barChart>
        <c:barDir val="col"/>
        <c:grouping val="stacked"/>
        <c:varyColors val="0"/>
        <c:ser>
          <c:idx val="0"/>
          <c:order val="0"/>
          <c:tx>
            <c:strRef>
              <c:f>Sheet1!$F$36</c:f>
              <c:strCache>
                <c:ptCount val="1"/>
                <c:pt idx="0">
                  <c:v>Elektrikli ekipmanlar</c:v>
                </c:pt>
              </c:strCache>
            </c:strRef>
          </c:tx>
          <c:invertIfNegative val="0"/>
          <c:cat>
            <c:strRef>
              <c:f>Sheet1!$G$35:$K$35</c:f>
              <c:strCache>
                <c:ptCount val="5"/>
                <c:pt idx="0">
                  <c:v>TS 825 Kabuk Değerleri - Ortalama Bina Yönelimi</c:v>
                </c:pt>
                <c:pt idx="1">
                  <c:v>Isı Geri Kazanımlı Havalandırma Cihazları</c:v>
                </c:pt>
                <c:pt idx="2">
                  <c:v>Yüksek yalıtım - Güneş bacaları - Aydınlatma Kontrolü</c:v>
                </c:pt>
                <c:pt idx="3">
                  <c:v>Yüksek Verimli Mekanik Sistem</c:v>
                </c:pt>
                <c:pt idx="4">
                  <c:v>Yenilenebilir Enerji Sistemleri</c:v>
                </c:pt>
              </c:strCache>
            </c:strRef>
          </c:cat>
          <c:val>
            <c:numRef>
              <c:f>Sheet1!$G$36:$K$36</c:f>
              <c:numCache>
                <c:formatCode>_-* #,##0.00\ _₺_-;\-* #,##0.00\ _₺_-;_-* "-"??\ _₺_-;_-@_-</c:formatCode>
                <c:ptCount val="5"/>
                <c:pt idx="0">
                  <c:v>127090.28</c:v>
                </c:pt>
                <c:pt idx="1">
                  <c:v>127090.28</c:v>
                </c:pt>
                <c:pt idx="2">
                  <c:v>127090.28</c:v>
                </c:pt>
                <c:pt idx="3">
                  <c:v>47089.33</c:v>
                </c:pt>
                <c:pt idx="4">
                  <c:v>7089.3300000000017</c:v>
                </c:pt>
              </c:numCache>
            </c:numRef>
          </c:val>
          <c:extLst xmlns:c16r2="http://schemas.microsoft.com/office/drawing/2015/06/chart">
            <c:ext xmlns:c16="http://schemas.microsoft.com/office/drawing/2014/chart" uri="{C3380CC4-5D6E-409C-BE32-E72D297353CC}">
              <c16:uniqueId val="{00000000-FE10-4CBA-A0A6-4856D7BF3769}"/>
            </c:ext>
          </c:extLst>
        </c:ser>
        <c:ser>
          <c:idx val="1"/>
          <c:order val="1"/>
          <c:tx>
            <c:strRef>
              <c:f>Sheet1!$F$37</c:f>
              <c:strCache>
                <c:ptCount val="1"/>
                <c:pt idx="0">
                  <c:v>Aydınlatma</c:v>
                </c:pt>
              </c:strCache>
            </c:strRef>
          </c:tx>
          <c:invertIfNegative val="0"/>
          <c:cat>
            <c:strRef>
              <c:f>Sheet1!$G$35:$K$35</c:f>
              <c:strCache>
                <c:ptCount val="5"/>
                <c:pt idx="0">
                  <c:v>TS 825 Kabuk Değerleri - Ortalama Bina Yönelimi</c:v>
                </c:pt>
                <c:pt idx="1">
                  <c:v>Isı Geri Kazanımlı Havalandırma Cihazları</c:v>
                </c:pt>
                <c:pt idx="2">
                  <c:v>Yüksek yalıtım - Güneş bacaları - Aydınlatma Kontrolü</c:v>
                </c:pt>
                <c:pt idx="3">
                  <c:v>Yüksek Verimli Mekanik Sistem</c:v>
                </c:pt>
                <c:pt idx="4">
                  <c:v>Yenilenebilir Enerji Sistemleri</c:v>
                </c:pt>
              </c:strCache>
            </c:strRef>
          </c:cat>
          <c:val>
            <c:numRef>
              <c:f>Sheet1!$G$37:$K$37</c:f>
              <c:numCache>
                <c:formatCode>_-* #,##0.00\ _₺_-;\-* #,##0.00\ _₺_-;_-* "-"??\ _₺_-;_-@_-</c:formatCode>
                <c:ptCount val="5"/>
                <c:pt idx="0">
                  <c:v>138240.97999999998</c:v>
                </c:pt>
                <c:pt idx="1">
                  <c:v>138240.97999999998</c:v>
                </c:pt>
                <c:pt idx="2">
                  <c:v>38240.98000000001</c:v>
                </c:pt>
                <c:pt idx="3">
                  <c:v>38327.020000000004</c:v>
                </c:pt>
                <c:pt idx="4">
                  <c:v>18327.019999999895</c:v>
                </c:pt>
              </c:numCache>
            </c:numRef>
          </c:val>
          <c:extLst xmlns:c16r2="http://schemas.microsoft.com/office/drawing/2015/06/chart">
            <c:ext xmlns:c16="http://schemas.microsoft.com/office/drawing/2014/chart" uri="{C3380CC4-5D6E-409C-BE32-E72D297353CC}">
              <c16:uniqueId val="{00000001-FE10-4CBA-A0A6-4856D7BF3769}"/>
            </c:ext>
          </c:extLst>
        </c:ser>
        <c:ser>
          <c:idx val="2"/>
          <c:order val="2"/>
          <c:tx>
            <c:strRef>
              <c:f>Sheet1!$F$38</c:f>
              <c:strCache>
                <c:ptCount val="1"/>
                <c:pt idx="0">
                  <c:v>Sistem Fanları ve Pompaları</c:v>
                </c:pt>
              </c:strCache>
            </c:strRef>
          </c:tx>
          <c:invertIfNegative val="0"/>
          <c:cat>
            <c:strRef>
              <c:f>Sheet1!$G$35:$K$35</c:f>
              <c:strCache>
                <c:ptCount val="5"/>
                <c:pt idx="0">
                  <c:v>TS 825 Kabuk Değerleri - Ortalama Bina Yönelimi</c:v>
                </c:pt>
                <c:pt idx="1">
                  <c:v>Isı Geri Kazanımlı Havalandırma Cihazları</c:v>
                </c:pt>
                <c:pt idx="2">
                  <c:v>Yüksek yalıtım - Güneş bacaları - Aydınlatma Kontrolü</c:v>
                </c:pt>
                <c:pt idx="3">
                  <c:v>Yüksek Verimli Mekanik Sistem</c:v>
                </c:pt>
                <c:pt idx="4">
                  <c:v>Yenilenebilir Enerji Sistemleri</c:v>
                </c:pt>
              </c:strCache>
            </c:strRef>
          </c:cat>
          <c:val>
            <c:numRef>
              <c:f>Sheet1!$G$38:$K$38</c:f>
              <c:numCache>
                <c:formatCode>_-* #,##0.00\ _₺_-;\-* #,##0.00\ _₺_-;_-* "-"??\ _₺_-;_-@_-</c:formatCode>
                <c:ptCount val="5"/>
                <c:pt idx="0">
                  <c:v>276241.99250000028</c:v>
                </c:pt>
                <c:pt idx="1">
                  <c:v>134137.41999999998</c:v>
                </c:pt>
                <c:pt idx="2">
                  <c:v>107309.93599999999</c:v>
                </c:pt>
                <c:pt idx="3">
                  <c:v>69324.989999999991</c:v>
                </c:pt>
                <c:pt idx="4">
                  <c:v>69324.989999999991</c:v>
                </c:pt>
              </c:numCache>
            </c:numRef>
          </c:val>
          <c:extLst xmlns:c16r2="http://schemas.microsoft.com/office/drawing/2015/06/chart">
            <c:ext xmlns:c16="http://schemas.microsoft.com/office/drawing/2014/chart" uri="{C3380CC4-5D6E-409C-BE32-E72D297353CC}">
              <c16:uniqueId val="{00000002-FE10-4CBA-A0A6-4856D7BF3769}"/>
            </c:ext>
          </c:extLst>
        </c:ser>
        <c:ser>
          <c:idx val="3"/>
          <c:order val="3"/>
          <c:tx>
            <c:strRef>
              <c:f>Sheet1!$F$39</c:f>
              <c:strCache>
                <c:ptCount val="1"/>
                <c:pt idx="0">
                  <c:v>Isıtma (gaz)</c:v>
                </c:pt>
              </c:strCache>
            </c:strRef>
          </c:tx>
          <c:invertIfNegative val="0"/>
          <c:cat>
            <c:strRef>
              <c:f>Sheet1!$G$35:$K$35</c:f>
              <c:strCache>
                <c:ptCount val="5"/>
                <c:pt idx="0">
                  <c:v>TS 825 Kabuk Değerleri - Ortalama Bina Yönelimi</c:v>
                </c:pt>
                <c:pt idx="1">
                  <c:v>Isı Geri Kazanımlı Havalandırma Cihazları</c:v>
                </c:pt>
                <c:pt idx="2">
                  <c:v>Yüksek yalıtım - Güneş bacaları - Aydınlatma Kontrolü</c:v>
                </c:pt>
                <c:pt idx="3">
                  <c:v>Yüksek Verimli Mekanik Sistem</c:v>
                </c:pt>
                <c:pt idx="4">
                  <c:v>Yenilenebilir Enerji Sistemleri</c:v>
                </c:pt>
              </c:strCache>
            </c:strRef>
          </c:cat>
          <c:val>
            <c:numRef>
              <c:f>Sheet1!$G$39:$K$39</c:f>
              <c:numCache>
                <c:formatCode>_-* #,##0.00\ _₺_-;\-* #,##0.00\ _₺_-;_-* "-"??\ _₺_-;_-@_-</c:formatCode>
                <c:ptCount val="5"/>
                <c:pt idx="0">
                  <c:v>973425.28249999695</c:v>
                </c:pt>
                <c:pt idx="1">
                  <c:v>564729.68999999645</c:v>
                </c:pt>
                <c:pt idx="2">
                  <c:v>134000</c:v>
                </c:pt>
                <c:pt idx="3">
                  <c:v>126200.54</c:v>
                </c:pt>
                <c:pt idx="4">
                  <c:v>116200.54</c:v>
                </c:pt>
              </c:numCache>
            </c:numRef>
          </c:val>
          <c:extLst xmlns:c16r2="http://schemas.microsoft.com/office/drawing/2015/06/chart">
            <c:ext xmlns:c16="http://schemas.microsoft.com/office/drawing/2014/chart" uri="{C3380CC4-5D6E-409C-BE32-E72D297353CC}">
              <c16:uniqueId val="{00000003-FE10-4CBA-A0A6-4856D7BF3769}"/>
            </c:ext>
          </c:extLst>
        </c:ser>
        <c:ser>
          <c:idx val="4"/>
          <c:order val="4"/>
          <c:tx>
            <c:strRef>
              <c:f>Sheet1!$F$40</c:f>
              <c:strCache>
                <c:ptCount val="1"/>
                <c:pt idx="0">
                  <c:v>Soğutma (elektrik)</c:v>
                </c:pt>
              </c:strCache>
            </c:strRef>
          </c:tx>
          <c:invertIfNegative val="0"/>
          <c:cat>
            <c:strRef>
              <c:f>Sheet1!$G$35:$K$35</c:f>
              <c:strCache>
                <c:ptCount val="5"/>
                <c:pt idx="0">
                  <c:v>TS 825 Kabuk Değerleri - Ortalama Bina Yönelimi</c:v>
                </c:pt>
                <c:pt idx="1">
                  <c:v>Isı Geri Kazanımlı Havalandırma Cihazları</c:v>
                </c:pt>
                <c:pt idx="2">
                  <c:v>Yüksek yalıtım - Güneş bacaları - Aydınlatma Kontrolü</c:v>
                </c:pt>
                <c:pt idx="3">
                  <c:v>Yüksek Verimli Mekanik Sistem</c:v>
                </c:pt>
                <c:pt idx="4">
                  <c:v>Yenilenebilir Enerji Sistemleri</c:v>
                </c:pt>
              </c:strCache>
            </c:strRef>
          </c:cat>
          <c:val>
            <c:numRef>
              <c:f>Sheet1!$G$40:$K$40</c:f>
              <c:numCache>
                <c:formatCode>_-* #,##0.00\ _₺_-;\-* #,##0.00\ _₺_-;_-* "-"??\ _₺_-;_-@_-</c:formatCode>
                <c:ptCount val="5"/>
                <c:pt idx="0">
                  <c:v>75464.73</c:v>
                </c:pt>
                <c:pt idx="1">
                  <c:v>68968.259999999995</c:v>
                </c:pt>
                <c:pt idx="2">
                  <c:v>58000</c:v>
                </c:pt>
                <c:pt idx="3">
                  <c:v>30296.59</c:v>
                </c:pt>
                <c:pt idx="4">
                  <c:v>25296.59</c:v>
                </c:pt>
              </c:numCache>
            </c:numRef>
          </c:val>
          <c:extLst xmlns:c16r2="http://schemas.microsoft.com/office/drawing/2015/06/chart">
            <c:ext xmlns:c16="http://schemas.microsoft.com/office/drawing/2014/chart" uri="{C3380CC4-5D6E-409C-BE32-E72D297353CC}">
              <c16:uniqueId val="{00000004-FE10-4CBA-A0A6-4856D7BF3769}"/>
            </c:ext>
          </c:extLst>
        </c:ser>
        <c:dLbls>
          <c:showLegendKey val="0"/>
          <c:showVal val="0"/>
          <c:showCatName val="0"/>
          <c:showSerName val="0"/>
          <c:showPercent val="0"/>
          <c:showBubbleSize val="0"/>
        </c:dLbls>
        <c:gapWidth val="150"/>
        <c:overlap val="100"/>
        <c:axId val="114558848"/>
        <c:axId val="114560384"/>
      </c:barChart>
      <c:lineChart>
        <c:grouping val="standard"/>
        <c:varyColors val="0"/>
        <c:ser>
          <c:idx val="6"/>
          <c:order val="5"/>
          <c:tx>
            <c:strRef>
              <c:f>Sheet1!$F$42</c:f>
              <c:strCache>
                <c:ptCount val="1"/>
                <c:pt idx="0">
                  <c:v>Yıllık Enerji Tüketimi (metrekare başına)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Sheet1!$G$35:$K$35</c:f>
              <c:strCache>
                <c:ptCount val="5"/>
                <c:pt idx="0">
                  <c:v>TS 825 Kabuk Değerleri - Ortalama Bina Yönelimi</c:v>
                </c:pt>
                <c:pt idx="1">
                  <c:v>Isı Geri Kazanımlı Havalandırma Cihazları</c:v>
                </c:pt>
                <c:pt idx="2">
                  <c:v>Yüksek yalıtım - Güneş bacaları - Aydınlatma Kontrolü</c:v>
                </c:pt>
                <c:pt idx="3">
                  <c:v>Yüksek Verimli Mekanik Sistem</c:v>
                </c:pt>
                <c:pt idx="4">
                  <c:v>Yenilenebilir Enerji Sistemleri</c:v>
                </c:pt>
              </c:strCache>
            </c:strRef>
          </c:cat>
          <c:val>
            <c:numRef>
              <c:f>Sheet1!$G$42:$K$42</c:f>
              <c:numCache>
                <c:formatCode>_-* #,##0.00\ _₺_-;\-* #,##0.00\ _₺_-;_-* "-"??\ _₺_-;_-@_-</c:formatCode>
                <c:ptCount val="5"/>
                <c:pt idx="0">
                  <c:v>159.04632650000059</c:v>
                </c:pt>
                <c:pt idx="1">
                  <c:v>103.31666300000042</c:v>
                </c:pt>
                <c:pt idx="2">
                  <c:v>46.464119600000011</c:v>
                </c:pt>
                <c:pt idx="3">
                  <c:v>31.123847000000001</c:v>
                </c:pt>
                <c:pt idx="4">
                  <c:v>23.623847000000001</c:v>
                </c:pt>
              </c:numCache>
            </c:numRef>
          </c:val>
          <c:smooth val="0"/>
          <c:extLst xmlns:c16r2="http://schemas.microsoft.com/office/drawing/2015/06/chart">
            <c:ext xmlns:c16="http://schemas.microsoft.com/office/drawing/2014/chart" uri="{C3380CC4-5D6E-409C-BE32-E72D297353CC}">
              <c16:uniqueId val="{00000005-FE10-4CBA-A0A6-4856D7BF3769}"/>
            </c:ext>
          </c:extLst>
        </c:ser>
        <c:dLbls>
          <c:showLegendKey val="0"/>
          <c:showVal val="0"/>
          <c:showCatName val="0"/>
          <c:showSerName val="0"/>
          <c:showPercent val="0"/>
          <c:showBubbleSize val="0"/>
        </c:dLbls>
        <c:marker val="1"/>
        <c:smooth val="0"/>
        <c:axId val="114564480"/>
        <c:axId val="114562560"/>
      </c:lineChart>
      <c:catAx>
        <c:axId val="114558848"/>
        <c:scaling>
          <c:orientation val="minMax"/>
        </c:scaling>
        <c:delete val="0"/>
        <c:axPos val="b"/>
        <c:numFmt formatCode="General" sourceLinked="0"/>
        <c:majorTickMark val="out"/>
        <c:minorTickMark val="none"/>
        <c:tickLblPos val="nextTo"/>
        <c:crossAx val="114560384"/>
        <c:crosses val="autoZero"/>
        <c:auto val="1"/>
        <c:lblAlgn val="ctr"/>
        <c:lblOffset val="100"/>
        <c:noMultiLvlLbl val="0"/>
      </c:catAx>
      <c:valAx>
        <c:axId val="114560384"/>
        <c:scaling>
          <c:orientation val="minMax"/>
        </c:scaling>
        <c:delete val="0"/>
        <c:axPos val="l"/>
        <c:majorGridlines/>
        <c:title>
          <c:tx>
            <c:rich>
              <a:bodyPr rot="-5400000" vert="horz"/>
              <a:lstStyle/>
              <a:p>
                <a:pPr>
                  <a:defRPr/>
                </a:pPr>
                <a:r>
                  <a:rPr lang="en-US"/>
                  <a:t>Yıllık Enerji Tüketimi (kWh)</a:t>
                </a:r>
              </a:p>
            </c:rich>
          </c:tx>
          <c:overlay val="0"/>
        </c:title>
        <c:numFmt formatCode="0.00E+00" sourceLinked="0"/>
        <c:majorTickMark val="out"/>
        <c:minorTickMark val="none"/>
        <c:tickLblPos val="nextTo"/>
        <c:crossAx val="114558848"/>
        <c:crosses val="autoZero"/>
        <c:crossBetween val="between"/>
      </c:valAx>
      <c:valAx>
        <c:axId val="114562560"/>
        <c:scaling>
          <c:orientation val="minMax"/>
        </c:scaling>
        <c:delete val="0"/>
        <c:axPos val="r"/>
        <c:title>
          <c:tx>
            <c:rich>
              <a:bodyPr rot="-5400000" vert="horz"/>
              <a:lstStyle/>
              <a:p>
                <a:pPr>
                  <a:defRPr/>
                </a:pPr>
                <a:r>
                  <a:rPr lang="tr-TR"/>
                  <a:t>Yıllık Enerji Tüketimi</a:t>
                </a:r>
                <a:r>
                  <a:rPr lang="tr-TR" baseline="0"/>
                  <a:t> (kWh/m2)</a:t>
                </a:r>
                <a:endParaRPr lang="tr-TR"/>
              </a:p>
            </c:rich>
          </c:tx>
          <c:overlay val="0"/>
        </c:title>
        <c:numFmt formatCode="_-* #,##0.00\ _₺_-;\-* #,##0.00\ _₺_-;_-* &quot;-&quot;??\ _₺_-;_-@_-" sourceLinked="1"/>
        <c:majorTickMark val="out"/>
        <c:minorTickMark val="none"/>
        <c:tickLblPos val="nextTo"/>
        <c:crossAx val="114564480"/>
        <c:crosses val="max"/>
        <c:crossBetween val="between"/>
      </c:valAx>
      <c:catAx>
        <c:axId val="114564480"/>
        <c:scaling>
          <c:orientation val="minMax"/>
        </c:scaling>
        <c:delete val="1"/>
        <c:axPos val="b"/>
        <c:numFmt formatCode="General" sourceLinked="1"/>
        <c:majorTickMark val="out"/>
        <c:minorTickMark val="none"/>
        <c:tickLblPos val="nextTo"/>
        <c:crossAx val="114562560"/>
        <c:crosses val="autoZero"/>
        <c:auto val="1"/>
        <c:lblAlgn val="ctr"/>
        <c:lblOffset val="100"/>
        <c:noMultiLvlLbl val="0"/>
      </c:catAx>
    </c:plotArea>
    <c:legend>
      <c:legendPos val="r"/>
      <c:layout>
        <c:manualLayout>
          <c:xMode val="edge"/>
          <c:yMode val="edge"/>
          <c:x val="0.81942842918693737"/>
          <c:y val="7.3657042869641406E-2"/>
          <c:w val="0.17268979452882199"/>
          <c:h val="0.81778698715291909"/>
        </c:manualLayout>
      </c:layout>
      <c:overlay val="0"/>
    </c:legend>
    <c:plotVisOnly val="1"/>
    <c:dispBlanksAs val="gap"/>
    <c:showDLblsOverMax val="0"/>
  </c:chart>
  <c:spPr>
    <a:ln>
      <a:noFill/>
    </a:ln>
  </c:spPr>
  <c:txPr>
    <a:bodyPr/>
    <a:lstStyle/>
    <a:p>
      <a:pPr>
        <a:defRPr sz="800"/>
      </a:pPr>
      <a:endParaRPr lang="tr-TR"/>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8422252461434738"/>
          <c:y val="7.3164911250585829E-2"/>
          <c:w val="0.78989295089800982"/>
          <c:h val="0.76337982846609043"/>
        </c:manualLayout>
      </c:layout>
      <c:lineChart>
        <c:grouping val="standard"/>
        <c:varyColors val="0"/>
        <c:ser>
          <c:idx val="2"/>
          <c:order val="0"/>
          <c:tx>
            <c:strRef>
              <c:f>LCC!$H$1</c:f>
              <c:strCache>
                <c:ptCount val="1"/>
                <c:pt idx="0">
                  <c:v>Baz Bina</c:v>
                </c:pt>
              </c:strCache>
            </c:strRef>
          </c:tx>
          <c:marker>
            <c:symbol val="none"/>
          </c:marker>
          <c:cat>
            <c:numRef>
              <c:f>LCC!$G$3:$G$62</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LCC!$H$3:$H$62</c:f>
              <c:numCache>
                <c:formatCode>_-* #,##0.00\ _₺_-;\-* #,##0.00\ _₺_-;_-* "-"??\ _₺_-;_-@_-</c:formatCode>
                <c:ptCount val="60"/>
                <c:pt idx="0">
                  <c:v>19109730.442282002</c:v>
                </c:pt>
                <c:pt idx="1">
                  <c:v>19661797.367314305</c:v>
                </c:pt>
                <c:pt idx="2">
                  <c:v>20233850.199737623</c:v>
                </c:pt>
                <c:pt idx="3">
                  <c:v>20827637.256423019</c:v>
                </c:pt>
                <c:pt idx="4">
                  <c:v>21445001.534048796</c:v>
                </c:pt>
                <c:pt idx="5">
                  <c:v>22087887.423536502</c:v>
                </c:pt>
                <c:pt idx="6">
                  <c:v>22758347.837669991</c:v>
                </c:pt>
                <c:pt idx="7">
                  <c:v>23458551.779419575</c:v>
                </c:pt>
                <c:pt idx="8">
                  <c:v>24190792.380251963</c:v>
                </c:pt>
                <c:pt idx="9">
                  <c:v>24957495.439579647</c:v>
                </c:pt>
                <c:pt idx="10">
                  <c:v>25825864.131815232</c:v>
                </c:pt>
                <c:pt idx="11">
                  <c:v>26669346.116417356</c:v>
                </c:pt>
                <c:pt idx="12">
                  <c:v>27555457.588191703</c:v>
                </c:pt>
                <c:pt idx="13">
                  <c:v>28487251.641505137</c:v>
                </c:pt>
                <c:pt idx="14">
                  <c:v>29467965.490658022</c:v>
                </c:pt>
                <c:pt idx="15">
                  <c:v>30898044.142788045</c:v>
                </c:pt>
                <c:pt idx="16">
                  <c:v>31987108.098794989</c:v>
                </c:pt>
                <c:pt idx="17">
                  <c:v>33136035.398572691</c:v>
                </c:pt>
                <c:pt idx="18">
                  <c:v>34387682.757395186</c:v>
                </c:pt>
                <c:pt idx="19">
                  <c:v>35668905.842999861</c:v>
                </c:pt>
                <c:pt idx="20">
                  <c:v>37845460.814719163</c:v>
                </c:pt>
                <c:pt idx="21">
                  <c:v>39277517.406944796</c:v>
                </c:pt>
                <c:pt idx="22">
                  <c:v>40792676.534304164</c:v>
                </c:pt>
                <c:pt idx="23">
                  <c:v>42427693.082107469</c:v>
                </c:pt>
                <c:pt idx="24">
                  <c:v>44138117.089673705</c:v>
                </c:pt>
                <c:pt idx="25">
                  <c:v>46050475.424720101</c:v>
                </c:pt>
                <c:pt idx="26">
                  <c:v>47957199.418609388</c:v>
                </c:pt>
                <c:pt idx="27">
                  <c:v>50022483.982929759</c:v>
                </c:pt>
                <c:pt idx="28">
                  <c:v>52165965.693567373</c:v>
                </c:pt>
                <c:pt idx="29">
                  <c:v>54439625.109995112</c:v>
                </c:pt>
                <c:pt idx="30">
                  <c:v>58256390.073134243</c:v>
                </c:pt>
                <c:pt idx="31">
                  <c:v>60816559.783512488</c:v>
                </c:pt>
                <c:pt idx="32">
                  <c:v>63534186.250633717</c:v>
                </c:pt>
                <c:pt idx="33">
                  <c:v>66419548.063376226</c:v>
                </c:pt>
                <c:pt idx="34">
                  <c:v>69483581.584539056</c:v>
                </c:pt>
                <c:pt idx="35">
                  <c:v>72737923.746284381</c:v>
                </c:pt>
                <c:pt idx="36">
                  <c:v>76215364.770635575</c:v>
                </c:pt>
                <c:pt idx="37">
                  <c:v>79888268.043889582</c:v>
                </c:pt>
                <c:pt idx="38">
                  <c:v>83791064.713298842</c:v>
                </c:pt>
                <c:pt idx="39">
                  <c:v>87938680.040358707</c:v>
                </c:pt>
                <c:pt idx="40">
                  <c:v>92756112.426369324</c:v>
                </c:pt>
                <c:pt idx="41">
                  <c:v>97442042.460220307</c:v>
                </c:pt>
                <c:pt idx="42">
                  <c:v>102423579.21839498</c:v>
                </c:pt>
                <c:pt idx="43">
                  <c:v>107719877.64502545</c:v>
                </c:pt>
                <c:pt idx="44">
                  <c:v>113351327.11645477</c:v>
                </c:pt>
                <c:pt idx="45">
                  <c:v>119475971.2539769</c:v>
                </c:pt>
                <c:pt idx="46">
                  <c:v>125857984.02878013</c:v>
                </c:pt>
                <c:pt idx="47">
                  <c:v>132630800.42411859</c:v>
                </c:pt>
                <c:pt idx="48">
                  <c:v>139839475.07298428</c:v>
                </c:pt>
                <c:pt idx="49">
                  <c:v>147501633.84912512</c:v>
                </c:pt>
                <c:pt idx="50">
                  <c:v>155919327.21093652</c:v>
                </c:pt>
                <c:pt idx="51">
                  <c:v>164589634.24385795</c:v>
                </c:pt>
                <c:pt idx="52">
                  <c:v>173813440.14394656</c:v>
                </c:pt>
                <c:pt idx="53">
                  <c:v>183626548.62272203</c:v>
                </c:pt>
                <c:pt idx="54">
                  <c:v>194094621.99193487</c:v>
                </c:pt>
                <c:pt idx="55">
                  <c:v>205203154.77556893</c:v>
                </c:pt>
                <c:pt idx="56">
                  <c:v>217022898.282166</c:v>
                </c:pt>
                <c:pt idx="57">
                  <c:v>229599854.30869517</c:v>
                </c:pt>
                <c:pt idx="58">
                  <c:v>242983000.49323201</c:v>
                </c:pt>
                <c:pt idx="59">
                  <c:v>257224483.29425421</c:v>
                </c:pt>
              </c:numCache>
            </c:numRef>
          </c:val>
          <c:smooth val="0"/>
          <c:extLst xmlns:c16r2="http://schemas.microsoft.com/office/drawing/2015/06/chart">
            <c:ext xmlns:c16="http://schemas.microsoft.com/office/drawing/2014/chart" uri="{C3380CC4-5D6E-409C-BE32-E72D297353CC}">
              <c16:uniqueId val="{00000000-3A1B-4F7C-826A-E052AFE6F16D}"/>
            </c:ext>
          </c:extLst>
        </c:ser>
        <c:ser>
          <c:idx val="0"/>
          <c:order val="1"/>
          <c:tx>
            <c:strRef>
              <c:f>LCC!$I$1</c:f>
              <c:strCache>
                <c:ptCount val="1"/>
                <c:pt idx="0">
                  <c:v>YTML Okul Binası</c:v>
                </c:pt>
              </c:strCache>
            </c:strRef>
          </c:tx>
          <c:marker>
            <c:symbol val="none"/>
          </c:marker>
          <c:cat>
            <c:numRef>
              <c:f>LCC!$G$3:$G$62</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LCC!$I$3:$I$62</c:f>
              <c:numCache>
                <c:formatCode>_-* #,##0.00\ _₺_-;\-* #,##0.00\ _₺_-;_-* "-"??\ _₺_-;_-@_-</c:formatCode>
                <c:ptCount val="60"/>
                <c:pt idx="0">
                  <c:v>24383645.041535877</c:v>
                </c:pt>
                <c:pt idx="1">
                  <c:v>24645801.219427168</c:v>
                </c:pt>
                <c:pt idx="2">
                  <c:v>24905816.175432324</c:v>
                </c:pt>
                <c:pt idx="3">
                  <c:v>25164170.687717792</c:v>
                </c:pt>
                <c:pt idx="4">
                  <c:v>25421353.587129522</c:v>
                </c:pt>
                <c:pt idx="5">
                  <c:v>25677863.047904797</c:v>
                </c:pt>
                <c:pt idx="6">
                  <c:v>25934207.934039414</c:v>
                </c:pt>
                <c:pt idx="7">
                  <c:v>26190909.205869623</c:v>
                </c:pt>
                <c:pt idx="8">
                  <c:v>26448501.391689975</c:v>
                </c:pt>
                <c:pt idx="9">
                  <c:v>26707534.129507545</c:v>
                </c:pt>
                <c:pt idx="10">
                  <c:v>26968573.784333017</c:v>
                </c:pt>
                <c:pt idx="11">
                  <c:v>27232205.14672748</c:v>
                </c:pt>
                <c:pt idx="12">
                  <c:v>27558160.82419005</c:v>
                </c:pt>
                <c:pt idx="13">
                  <c:v>27828812.698665798</c:v>
                </c:pt>
                <c:pt idx="14">
                  <c:v>28103939.539852779</c:v>
                </c:pt>
                <c:pt idx="15">
                  <c:v>28776707.354248632</c:v>
                </c:pt>
                <c:pt idx="16">
                  <c:v>29062844.461289745</c:v>
                </c:pt>
                <c:pt idx="17">
                  <c:v>29355575.919543702</c:v>
                </c:pt>
                <c:pt idx="18">
                  <c:v>29905273.543610867</c:v>
                </c:pt>
                <c:pt idx="19">
                  <c:v>30213538.026299577</c:v>
                </c:pt>
                <c:pt idx="20">
                  <c:v>31567404.624372635</c:v>
                </c:pt>
                <c:pt idx="21">
                  <c:v>31894580.145257533</c:v>
                </c:pt>
                <c:pt idx="22">
                  <c:v>32272319.84304902</c:v>
                </c:pt>
                <c:pt idx="23">
                  <c:v>32622128.436098848</c:v>
                </c:pt>
                <c:pt idx="24">
                  <c:v>32984770.997070398</c:v>
                </c:pt>
                <c:pt idx="25">
                  <c:v>33553920.415673859</c:v>
                </c:pt>
                <c:pt idx="26">
                  <c:v>33945540.578672364</c:v>
                </c:pt>
                <c:pt idx="27">
                  <c:v>34353426.150117353</c:v>
                </c:pt>
                <c:pt idx="28">
                  <c:v>34798085.220849112</c:v>
                </c:pt>
                <c:pt idx="29">
                  <c:v>35242391.860038333</c:v>
                </c:pt>
                <c:pt idx="30">
                  <c:v>36324280.586454853</c:v>
                </c:pt>
                <c:pt idx="31">
                  <c:v>36846818.426439479</c:v>
                </c:pt>
                <c:pt idx="32">
                  <c:v>37356638.835518733</c:v>
                </c:pt>
                <c:pt idx="33">
                  <c:v>37926104.647871934</c:v>
                </c:pt>
                <c:pt idx="34">
                  <c:v>38487882.952234834</c:v>
                </c:pt>
                <c:pt idx="35">
                  <c:v>39078425.625253379</c:v>
                </c:pt>
                <c:pt idx="36">
                  <c:v>39699739.204020575</c:v>
                </c:pt>
                <c:pt idx="37">
                  <c:v>41547308.499704592</c:v>
                </c:pt>
                <c:pt idx="38">
                  <c:v>42236677.900409855</c:v>
                </c:pt>
                <c:pt idx="39">
                  <c:v>42963600.138846077</c:v>
                </c:pt>
                <c:pt idx="40">
                  <c:v>44244781.858614124</c:v>
                </c:pt>
                <c:pt idx="41">
                  <c:v>45054597.236045741</c:v>
                </c:pt>
                <c:pt idx="42">
                  <c:v>45910077.536262795</c:v>
                </c:pt>
                <c:pt idx="43">
                  <c:v>46814269.324794345</c:v>
                </c:pt>
                <c:pt idx="44">
                  <c:v>47770409.388665274</c:v>
                </c:pt>
                <c:pt idx="45">
                  <c:v>48934549.706340887</c:v>
                </c:pt>
                <c:pt idx="46">
                  <c:v>50005120.730224818</c:v>
                </c:pt>
                <c:pt idx="47">
                  <c:v>51138620.498832032</c:v>
                </c:pt>
                <c:pt idx="48">
                  <c:v>52339179.680848733</c:v>
                </c:pt>
                <c:pt idx="49">
                  <c:v>53611190.075166851</c:v>
                </c:pt>
                <c:pt idx="50">
                  <c:v>55333225.815470926</c:v>
                </c:pt>
                <c:pt idx="51">
                  <c:v>56762444.814245336</c:v>
                </c:pt>
                <c:pt idx="52">
                  <c:v>58278033.092066124</c:v>
                </c:pt>
                <c:pt idx="53">
                  <c:v>59885608.635457776</c:v>
                </c:pt>
                <c:pt idx="54">
                  <c:v>61591147.438719481</c:v>
                </c:pt>
                <c:pt idx="55">
                  <c:v>63401006.786044821</c:v>
                </c:pt>
                <c:pt idx="56">
                  <c:v>65387568.011204846</c:v>
                </c:pt>
                <c:pt idx="57">
                  <c:v>67433697.525044233</c:v>
                </c:pt>
                <c:pt idx="58">
                  <c:v>69598856.606680572</c:v>
                </c:pt>
                <c:pt idx="59">
                  <c:v>71898098.633100584</c:v>
                </c:pt>
              </c:numCache>
            </c:numRef>
          </c:val>
          <c:smooth val="0"/>
          <c:extLst xmlns:c16r2="http://schemas.microsoft.com/office/drawing/2015/06/chart">
            <c:ext xmlns:c16="http://schemas.microsoft.com/office/drawing/2014/chart" uri="{C3380CC4-5D6E-409C-BE32-E72D297353CC}">
              <c16:uniqueId val="{00000001-3A1B-4F7C-826A-E052AFE6F16D}"/>
            </c:ext>
          </c:extLst>
        </c:ser>
        <c:dLbls>
          <c:showLegendKey val="0"/>
          <c:showVal val="0"/>
          <c:showCatName val="0"/>
          <c:showSerName val="0"/>
          <c:showPercent val="0"/>
          <c:showBubbleSize val="0"/>
        </c:dLbls>
        <c:marker val="1"/>
        <c:smooth val="0"/>
        <c:axId val="115679616"/>
        <c:axId val="115681536"/>
      </c:lineChart>
      <c:catAx>
        <c:axId val="115679616"/>
        <c:scaling>
          <c:orientation val="minMax"/>
        </c:scaling>
        <c:delete val="0"/>
        <c:axPos val="b"/>
        <c:title>
          <c:tx>
            <c:rich>
              <a:bodyPr/>
              <a:lstStyle/>
              <a:p>
                <a:pPr>
                  <a:defRPr/>
                </a:pPr>
                <a:r>
                  <a:rPr lang="en-US"/>
                  <a:t>Toplam Bina Ömrü</a:t>
                </a:r>
              </a:p>
            </c:rich>
          </c:tx>
          <c:overlay val="0"/>
        </c:title>
        <c:numFmt formatCode="General" sourceLinked="1"/>
        <c:majorTickMark val="out"/>
        <c:minorTickMark val="none"/>
        <c:tickLblPos val="nextTo"/>
        <c:crossAx val="115681536"/>
        <c:crosses val="autoZero"/>
        <c:auto val="1"/>
        <c:lblAlgn val="ctr"/>
        <c:lblOffset val="100"/>
        <c:tickLblSkip val="5"/>
        <c:noMultiLvlLbl val="0"/>
      </c:catAx>
      <c:valAx>
        <c:axId val="115681536"/>
        <c:scaling>
          <c:orientation val="minMax"/>
        </c:scaling>
        <c:delete val="0"/>
        <c:axPos val="l"/>
        <c:majorGridlines/>
        <c:title>
          <c:tx>
            <c:rich>
              <a:bodyPr rot="-5400000" vert="horz"/>
              <a:lstStyle/>
              <a:p>
                <a:pPr>
                  <a:defRPr/>
                </a:pPr>
                <a:r>
                  <a:rPr lang="tr-TR"/>
                  <a:t>Binanın </a:t>
                </a:r>
                <a:r>
                  <a:rPr lang="en-US"/>
                  <a:t>Ömür Boyu Maliyeti</a:t>
                </a:r>
                <a:r>
                  <a:rPr lang="tr-TR"/>
                  <a:t>  (TL)</a:t>
                </a:r>
                <a:endParaRPr lang="en-US"/>
              </a:p>
            </c:rich>
          </c:tx>
          <c:overlay val="0"/>
        </c:title>
        <c:numFmt formatCode="#,##0" sourceLinked="0"/>
        <c:majorTickMark val="out"/>
        <c:minorTickMark val="none"/>
        <c:tickLblPos val="nextTo"/>
        <c:crossAx val="115679616"/>
        <c:crosses val="autoZero"/>
        <c:crossBetween val="between"/>
      </c:valAx>
    </c:plotArea>
    <c:legend>
      <c:legendPos val="b"/>
      <c:layout>
        <c:manualLayout>
          <c:xMode val="edge"/>
          <c:yMode val="edge"/>
          <c:x val="0.18133747684871415"/>
          <c:y val="0.91007891889276549"/>
          <c:w val="0.8167867531124775"/>
          <c:h val="8.3928174647261419E-2"/>
        </c:manualLayout>
      </c:layout>
      <c:overlay val="0"/>
    </c:legend>
    <c:plotVisOnly val="1"/>
    <c:dispBlanksAs val="gap"/>
    <c:showDLblsOverMax val="0"/>
  </c:chart>
  <c:spPr>
    <a:ln>
      <a:noFill/>
    </a:ln>
  </c:spPr>
  <c:txPr>
    <a:bodyPr/>
    <a:lstStyle/>
    <a:p>
      <a:pPr>
        <a:defRPr sz="1000"/>
      </a:pPr>
      <a:endParaRPr lang="tr-TR"/>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 Id="rId4" Type="http://schemas.openxmlformats.org/officeDocument/2006/relationships/image" Target="../media/image31.png"/></Relationships>
</file>

<file path=ppt/diagrams/_rels/data3.xml.rels><?xml version="1.0" encoding="UTF-8" standalone="yes"?>
<Relationships xmlns="http://schemas.openxmlformats.org/package/2006/relationships"><Relationship Id="rId1" Type="http://schemas.openxmlformats.org/officeDocument/2006/relationships/image" Target="../media/image33.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71B409-3186-4C8F-9C23-FFF50EE7B09A}"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tr-TR"/>
        </a:p>
      </dgm:t>
    </dgm:pt>
    <dgm:pt modelId="{68227574-4634-49A6-AFF2-FE4CF13F64D8}">
      <dgm:prSet phldrT="[Text]" custT="1"/>
      <dgm:spPr/>
      <dgm:t>
        <a:bodyPr/>
        <a:lstStyle/>
        <a:p>
          <a:r>
            <a:rPr lang="tr-TR" sz="4400" dirty="0"/>
            <a:t>6</a:t>
          </a:r>
          <a:r>
            <a:rPr lang="tr-TR" sz="1800" b="1" dirty="0"/>
            <a:t>EVD</a:t>
          </a:r>
          <a:r>
            <a:rPr lang="tr-TR" sz="1800" dirty="0"/>
            <a:t> / </a:t>
          </a:r>
          <a:r>
            <a:rPr lang="tr-TR" sz="1600" dirty="0"/>
            <a:t>SANAYİ</a:t>
          </a:r>
          <a:r>
            <a:rPr lang="tr-TR" sz="4800" dirty="0"/>
            <a:t> </a:t>
          </a:r>
        </a:p>
      </dgm:t>
    </dgm:pt>
    <dgm:pt modelId="{D48120DB-2954-4A00-A042-E9F8F924DD98}" type="parTrans" cxnId="{DC274929-FAC1-471B-818F-743F3BD73F9D}">
      <dgm:prSet/>
      <dgm:spPr/>
      <dgm:t>
        <a:bodyPr/>
        <a:lstStyle/>
        <a:p>
          <a:endParaRPr lang="tr-TR" sz="1600"/>
        </a:p>
      </dgm:t>
    </dgm:pt>
    <dgm:pt modelId="{ADD57B1B-F0F9-4ABC-97DE-855335516355}" type="sibTrans" cxnId="{DC274929-FAC1-471B-818F-743F3BD73F9D}">
      <dgm:prSet/>
      <dgm:spPr/>
      <dgm:t>
        <a:bodyPr/>
        <a:lstStyle/>
        <a:p>
          <a:endParaRPr lang="tr-TR" sz="1600"/>
        </a:p>
      </dgm:t>
    </dgm:pt>
    <dgm:pt modelId="{9D335D5C-1F46-455A-A9B8-6C84E46AEC70}">
      <dgm:prSet phldrT="[Text]" custT="1"/>
      <dgm:spPr/>
      <dgm:t>
        <a:bodyPr/>
        <a:lstStyle/>
        <a:p>
          <a:r>
            <a:rPr lang="tr-TR" sz="4400" dirty="0"/>
            <a:t>31</a:t>
          </a:r>
          <a:r>
            <a:rPr lang="tr-TR" sz="1800" b="1" dirty="0"/>
            <a:t>EVD</a:t>
          </a:r>
          <a:r>
            <a:rPr lang="tr-TR" sz="1800" dirty="0"/>
            <a:t> / </a:t>
          </a:r>
          <a:r>
            <a:rPr lang="tr-TR" sz="1600" dirty="0"/>
            <a:t>BİNA</a:t>
          </a:r>
        </a:p>
      </dgm:t>
    </dgm:pt>
    <dgm:pt modelId="{2A03E991-5D29-4249-9C2A-1DC27F4CE3BE}" type="parTrans" cxnId="{07169B35-872C-484C-8C5F-7EAE8110C06F}">
      <dgm:prSet/>
      <dgm:spPr/>
      <dgm:t>
        <a:bodyPr/>
        <a:lstStyle/>
        <a:p>
          <a:endParaRPr lang="tr-TR" sz="1600"/>
        </a:p>
      </dgm:t>
    </dgm:pt>
    <dgm:pt modelId="{FA79B1E0-49F3-4A9D-9114-EBE3B33EFF7D}" type="sibTrans" cxnId="{07169B35-872C-484C-8C5F-7EAE8110C06F}">
      <dgm:prSet/>
      <dgm:spPr/>
      <dgm:t>
        <a:bodyPr/>
        <a:lstStyle/>
        <a:p>
          <a:endParaRPr lang="tr-TR" sz="1600"/>
        </a:p>
      </dgm:t>
    </dgm:pt>
    <dgm:pt modelId="{CDFB9B34-C9C3-49FF-AA0A-3C51A22953BF}">
      <dgm:prSet phldrT="[Text]" custT="1"/>
      <dgm:spPr/>
      <dgm:t>
        <a:bodyPr/>
        <a:lstStyle/>
        <a:p>
          <a:r>
            <a:rPr lang="tr-TR" sz="4400" dirty="0"/>
            <a:t>8</a:t>
          </a:r>
          <a:r>
            <a:rPr lang="tr-TR" sz="1800" b="1" dirty="0"/>
            <a:t>EVD</a:t>
          </a:r>
          <a:r>
            <a:rPr lang="tr-TR" sz="1800" dirty="0"/>
            <a:t> / </a:t>
          </a:r>
          <a:r>
            <a:rPr lang="tr-TR" sz="1600" dirty="0"/>
            <a:t>SANAYİ + BİNA</a:t>
          </a:r>
        </a:p>
      </dgm:t>
    </dgm:pt>
    <dgm:pt modelId="{4319AF9B-D457-482C-840C-6F8037BB7491}" type="parTrans" cxnId="{731AD0F6-C405-494E-9CBD-1EB7B41E57FC}">
      <dgm:prSet/>
      <dgm:spPr/>
      <dgm:t>
        <a:bodyPr/>
        <a:lstStyle/>
        <a:p>
          <a:endParaRPr lang="tr-TR" sz="1600"/>
        </a:p>
      </dgm:t>
    </dgm:pt>
    <dgm:pt modelId="{99351089-8348-41CA-97EA-C6434D89C453}" type="sibTrans" cxnId="{731AD0F6-C405-494E-9CBD-1EB7B41E57FC}">
      <dgm:prSet/>
      <dgm:spPr/>
      <dgm:t>
        <a:bodyPr/>
        <a:lstStyle/>
        <a:p>
          <a:endParaRPr lang="tr-TR" sz="1600"/>
        </a:p>
      </dgm:t>
    </dgm:pt>
    <dgm:pt modelId="{848BB42B-9B50-4AD9-B256-400D6F3FC081}">
      <dgm:prSet phldrT="[Text]" custT="1"/>
      <dgm:spPr/>
      <dgm:t>
        <a:bodyPr anchor="ctr"/>
        <a:lstStyle/>
        <a:p>
          <a:r>
            <a:rPr lang="tr-TR" sz="2000" b="1" dirty="0"/>
            <a:t>TOPLAM</a:t>
          </a:r>
          <a:r>
            <a:rPr lang="tr-TR" sz="4800" dirty="0"/>
            <a:t> </a:t>
          </a:r>
          <a:r>
            <a:rPr lang="tr-TR" sz="4400" b="1" dirty="0"/>
            <a:t>45</a:t>
          </a:r>
          <a:r>
            <a:rPr lang="tr-TR" sz="1800" b="1" dirty="0"/>
            <a:t>EVD</a:t>
          </a:r>
          <a:endParaRPr lang="tr-TR" sz="1600" b="1" dirty="0"/>
        </a:p>
      </dgm:t>
    </dgm:pt>
    <dgm:pt modelId="{06F29B21-99EC-49D7-9BB5-3EC584D460A2}" type="parTrans" cxnId="{6B985B72-1356-4DD8-83D4-DAFD4286AA93}">
      <dgm:prSet/>
      <dgm:spPr/>
      <dgm:t>
        <a:bodyPr/>
        <a:lstStyle/>
        <a:p>
          <a:endParaRPr lang="tr-TR" sz="1600"/>
        </a:p>
      </dgm:t>
    </dgm:pt>
    <dgm:pt modelId="{1DA94E7A-6F6C-4384-87AC-8EF65428CC14}" type="sibTrans" cxnId="{6B985B72-1356-4DD8-83D4-DAFD4286AA93}">
      <dgm:prSet/>
      <dgm:spPr/>
      <dgm:t>
        <a:bodyPr/>
        <a:lstStyle/>
        <a:p>
          <a:endParaRPr lang="tr-TR" sz="1600"/>
        </a:p>
      </dgm:t>
    </dgm:pt>
    <dgm:pt modelId="{D3C28D54-D7D8-4AD2-AD8E-B681E03C5620}" type="pres">
      <dgm:prSet presAssocID="{4C71B409-3186-4C8F-9C23-FFF50EE7B09A}" presName="Name0" presStyleCnt="0">
        <dgm:presLayoutVars>
          <dgm:chMax val="7"/>
          <dgm:chPref val="7"/>
          <dgm:dir/>
        </dgm:presLayoutVars>
      </dgm:prSet>
      <dgm:spPr/>
      <dgm:t>
        <a:bodyPr/>
        <a:lstStyle/>
        <a:p>
          <a:endParaRPr lang="tr-TR"/>
        </a:p>
      </dgm:t>
    </dgm:pt>
    <dgm:pt modelId="{43BD993C-303C-47F4-B143-0D95CB5C00B9}" type="pres">
      <dgm:prSet presAssocID="{4C71B409-3186-4C8F-9C23-FFF50EE7B09A}" presName="Name1" presStyleCnt="0"/>
      <dgm:spPr/>
    </dgm:pt>
    <dgm:pt modelId="{02E4F7BD-73B9-4E74-9E8F-F49CFF84013E}" type="pres">
      <dgm:prSet presAssocID="{4C71B409-3186-4C8F-9C23-FFF50EE7B09A}" presName="cycle" presStyleCnt="0"/>
      <dgm:spPr/>
    </dgm:pt>
    <dgm:pt modelId="{B184628B-8405-4ADD-ACCA-84B83DE121F4}" type="pres">
      <dgm:prSet presAssocID="{4C71B409-3186-4C8F-9C23-FFF50EE7B09A}" presName="srcNode" presStyleLbl="node1" presStyleIdx="0" presStyleCnt="4"/>
      <dgm:spPr/>
    </dgm:pt>
    <dgm:pt modelId="{94D366AA-FECA-4E1A-807C-5731D7CB5C54}" type="pres">
      <dgm:prSet presAssocID="{4C71B409-3186-4C8F-9C23-FFF50EE7B09A}" presName="conn" presStyleLbl="parChTrans1D2" presStyleIdx="0" presStyleCnt="1"/>
      <dgm:spPr/>
      <dgm:t>
        <a:bodyPr/>
        <a:lstStyle/>
        <a:p>
          <a:endParaRPr lang="tr-TR"/>
        </a:p>
      </dgm:t>
    </dgm:pt>
    <dgm:pt modelId="{0972659F-338F-4121-A035-2A26E8B185E8}" type="pres">
      <dgm:prSet presAssocID="{4C71B409-3186-4C8F-9C23-FFF50EE7B09A}" presName="extraNode" presStyleLbl="node1" presStyleIdx="0" presStyleCnt="4"/>
      <dgm:spPr/>
    </dgm:pt>
    <dgm:pt modelId="{DA9FC845-BE91-46FA-88C7-47C81AD1199B}" type="pres">
      <dgm:prSet presAssocID="{4C71B409-3186-4C8F-9C23-FFF50EE7B09A}" presName="dstNode" presStyleLbl="node1" presStyleIdx="0" presStyleCnt="4"/>
      <dgm:spPr/>
    </dgm:pt>
    <dgm:pt modelId="{7EDC05FF-5FB0-4192-9394-12E354B028BC}" type="pres">
      <dgm:prSet presAssocID="{68227574-4634-49A6-AFF2-FE4CF13F64D8}" presName="text_1" presStyleLbl="node1" presStyleIdx="0" presStyleCnt="4">
        <dgm:presLayoutVars>
          <dgm:bulletEnabled val="1"/>
        </dgm:presLayoutVars>
      </dgm:prSet>
      <dgm:spPr/>
      <dgm:t>
        <a:bodyPr/>
        <a:lstStyle/>
        <a:p>
          <a:endParaRPr lang="tr-TR"/>
        </a:p>
      </dgm:t>
    </dgm:pt>
    <dgm:pt modelId="{B35388E7-2555-42E8-9029-1D0D0D6CC2EC}" type="pres">
      <dgm:prSet presAssocID="{68227574-4634-49A6-AFF2-FE4CF13F64D8}" presName="accent_1" presStyleCnt="0"/>
      <dgm:spPr/>
    </dgm:pt>
    <dgm:pt modelId="{9051060D-1574-463F-88D7-64B3245CE718}" type="pres">
      <dgm:prSet presAssocID="{68227574-4634-49A6-AFF2-FE4CF13F64D8}" presName="accentRepeatNode" presStyleLbl="solidFgAcc1" presStyleIdx="0" presStyleCnt="4"/>
      <dgm:spPr>
        <a:blipFill rotWithShape="0">
          <a:blip xmlns:r="http://schemas.openxmlformats.org/officeDocument/2006/relationships" r:embed="rId1"/>
          <a:stretch>
            <a:fillRect/>
          </a:stretch>
        </a:blipFill>
      </dgm:spPr>
    </dgm:pt>
    <dgm:pt modelId="{4FE63592-80B9-4C1A-9D6D-EC8BC477EB1E}" type="pres">
      <dgm:prSet presAssocID="{9D335D5C-1F46-455A-A9B8-6C84E46AEC70}" presName="text_2" presStyleLbl="node1" presStyleIdx="1" presStyleCnt="4">
        <dgm:presLayoutVars>
          <dgm:bulletEnabled val="1"/>
        </dgm:presLayoutVars>
      </dgm:prSet>
      <dgm:spPr/>
      <dgm:t>
        <a:bodyPr/>
        <a:lstStyle/>
        <a:p>
          <a:endParaRPr lang="tr-TR"/>
        </a:p>
      </dgm:t>
    </dgm:pt>
    <dgm:pt modelId="{1C7B98CD-A596-4B96-83CE-625DD0405009}" type="pres">
      <dgm:prSet presAssocID="{9D335D5C-1F46-455A-A9B8-6C84E46AEC70}" presName="accent_2" presStyleCnt="0"/>
      <dgm:spPr/>
    </dgm:pt>
    <dgm:pt modelId="{8AD3C768-D906-4D59-B690-B997C7D92028}" type="pres">
      <dgm:prSet presAssocID="{9D335D5C-1F46-455A-A9B8-6C84E46AEC70}" presName="accentRepeatNode" presStyleLbl="solidFgAcc1" presStyleIdx="1" presStyleCnt="4"/>
      <dgm:spPr>
        <a:blipFill rotWithShape="0">
          <a:blip xmlns:r="http://schemas.openxmlformats.org/officeDocument/2006/relationships" r:embed="rId2"/>
          <a:stretch>
            <a:fillRect/>
          </a:stretch>
        </a:blipFill>
      </dgm:spPr>
    </dgm:pt>
    <dgm:pt modelId="{27CC9BF4-CC83-4F2D-870B-9C8BE9C817A8}" type="pres">
      <dgm:prSet presAssocID="{CDFB9B34-C9C3-49FF-AA0A-3C51A22953BF}" presName="text_3" presStyleLbl="node1" presStyleIdx="2" presStyleCnt="4">
        <dgm:presLayoutVars>
          <dgm:bulletEnabled val="1"/>
        </dgm:presLayoutVars>
      </dgm:prSet>
      <dgm:spPr/>
      <dgm:t>
        <a:bodyPr/>
        <a:lstStyle/>
        <a:p>
          <a:endParaRPr lang="tr-TR"/>
        </a:p>
      </dgm:t>
    </dgm:pt>
    <dgm:pt modelId="{76E0B422-6435-44B5-B9FD-F2E9A84F02A3}" type="pres">
      <dgm:prSet presAssocID="{CDFB9B34-C9C3-49FF-AA0A-3C51A22953BF}" presName="accent_3" presStyleCnt="0"/>
      <dgm:spPr/>
    </dgm:pt>
    <dgm:pt modelId="{DC323CE3-DF22-45B9-A9B2-657BC0BFBBAB}" type="pres">
      <dgm:prSet presAssocID="{CDFB9B34-C9C3-49FF-AA0A-3C51A22953BF}" presName="accentRepeatNode" presStyleLbl="solidFgAcc1" presStyleIdx="2" presStyleCnt="4"/>
      <dgm:spPr>
        <a:blipFill rotWithShape="0">
          <a:blip xmlns:r="http://schemas.openxmlformats.org/officeDocument/2006/relationships" r:embed="rId3"/>
          <a:stretch>
            <a:fillRect/>
          </a:stretch>
        </a:blipFill>
      </dgm:spPr>
    </dgm:pt>
    <dgm:pt modelId="{A882C372-A510-4B24-9224-4AFBCB6701D9}" type="pres">
      <dgm:prSet presAssocID="{848BB42B-9B50-4AD9-B256-400D6F3FC081}" presName="text_4" presStyleLbl="node1" presStyleIdx="3" presStyleCnt="4">
        <dgm:presLayoutVars>
          <dgm:bulletEnabled val="1"/>
        </dgm:presLayoutVars>
      </dgm:prSet>
      <dgm:spPr/>
      <dgm:t>
        <a:bodyPr/>
        <a:lstStyle/>
        <a:p>
          <a:endParaRPr lang="tr-TR"/>
        </a:p>
      </dgm:t>
    </dgm:pt>
    <dgm:pt modelId="{E70D6A52-473D-43D1-BA6D-2DB5E4ABFD72}" type="pres">
      <dgm:prSet presAssocID="{848BB42B-9B50-4AD9-B256-400D6F3FC081}" presName="accent_4" presStyleCnt="0"/>
      <dgm:spPr/>
    </dgm:pt>
    <dgm:pt modelId="{5D220ADD-88FE-49E1-9B88-0BB7FF66D92A}" type="pres">
      <dgm:prSet presAssocID="{848BB42B-9B50-4AD9-B256-400D6F3FC081}" presName="accentRepeatNode" presStyleLbl="solidFgAcc1" presStyleIdx="3" presStyleCnt="4"/>
      <dgm:spPr>
        <a:blipFill rotWithShape="0">
          <a:blip xmlns:r="http://schemas.openxmlformats.org/officeDocument/2006/relationships" r:embed="rId4"/>
          <a:stretch>
            <a:fillRect/>
          </a:stretch>
        </a:blipFill>
      </dgm:spPr>
    </dgm:pt>
  </dgm:ptLst>
  <dgm:cxnLst>
    <dgm:cxn modelId="{731AD0F6-C405-494E-9CBD-1EB7B41E57FC}" srcId="{4C71B409-3186-4C8F-9C23-FFF50EE7B09A}" destId="{CDFB9B34-C9C3-49FF-AA0A-3C51A22953BF}" srcOrd="2" destOrd="0" parTransId="{4319AF9B-D457-482C-840C-6F8037BB7491}" sibTransId="{99351089-8348-41CA-97EA-C6434D89C453}"/>
    <dgm:cxn modelId="{EF11FB20-0B6E-4933-9618-28524150847D}" type="presOf" srcId="{9D335D5C-1F46-455A-A9B8-6C84E46AEC70}" destId="{4FE63592-80B9-4C1A-9D6D-EC8BC477EB1E}" srcOrd="0" destOrd="0" presId="urn:microsoft.com/office/officeart/2008/layout/VerticalCurvedList"/>
    <dgm:cxn modelId="{DC274929-FAC1-471B-818F-743F3BD73F9D}" srcId="{4C71B409-3186-4C8F-9C23-FFF50EE7B09A}" destId="{68227574-4634-49A6-AFF2-FE4CF13F64D8}" srcOrd="0" destOrd="0" parTransId="{D48120DB-2954-4A00-A042-E9F8F924DD98}" sibTransId="{ADD57B1B-F0F9-4ABC-97DE-855335516355}"/>
    <dgm:cxn modelId="{64C7B956-7CBF-436B-8B79-7AD1870AC5B2}" type="presOf" srcId="{848BB42B-9B50-4AD9-B256-400D6F3FC081}" destId="{A882C372-A510-4B24-9224-4AFBCB6701D9}" srcOrd="0" destOrd="0" presId="urn:microsoft.com/office/officeart/2008/layout/VerticalCurvedList"/>
    <dgm:cxn modelId="{07F0ED9A-77C1-41BD-B57D-30420EF1E79B}" type="presOf" srcId="{4C71B409-3186-4C8F-9C23-FFF50EE7B09A}" destId="{D3C28D54-D7D8-4AD2-AD8E-B681E03C5620}" srcOrd="0" destOrd="0" presId="urn:microsoft.com/office/officeart/2008/layout/VerticalCurvedList"/>
    <dgm:cxn modelId="{6B985B72-1356-4DD8-83D4-DAFD4286AA93}" srcId="{4C71B409-3186-4C8F-9C23-FFF50EE7B09A}" destId="{848BB42B-9B50-4AD9-B256-400D6F3FC081}" srcOrd="3" destOrd="0" parTransId="{06F29B21-99EC-49D7-9BB5-3EC584D460A2}" sibTransId="{1DA94E7A-6F6C-4384-87AC-8EF65428CC14}"/>
    <dgm:cxn modelId="{220C42FF-36C6-415C-9B42-07B6D72F473B}" type="presOf" srcId="{CDFB9B34-C9C3-49FF-AA0A-3C51A22953BF}" destId="{27CC9BF4-CC83-4F2D-870B-9C8BE9C817A8}" srcOrd="0" destOrd="0" presId="urn:microsoft.com/office/officeart/2008/layout/VerticalCurvedList"/>
    <dgm:cxn modelId="{F9F3AF6D-8C9F-49DA-8DF5-E74F9AEFD701}" type="presOf" srcId="{68227574-4634-49A6-AFF2-FE4CF13F64D8}" destId="{7EDC05FF-5FB0-4192-9394-12E354B028BC}" srcOrd="0" destOrd="0" presId="urn:microsoft.com/office/officeart/2008/layout/VerticalCurvedList"/>
    <dgm:cxn modelId="{07169B35-872C-484C-8C5F-7EAE8110C06F}" srcId="{4C71B409-3186-4C8F-9C23-FFF50EE7B09A}" destId="{9D335D5C-1F46-455A-A9B8-6C84E46AEC70}" srcOrd="1" destOrd="0" parTransId="{2A03E991-5D29-4249-9C2A-1DC27F4CE3BE}" sibTransId="{FA79B1E0-49F3-4A9D-9114-EBE3B33EFF7D}"/>
    <dgm:cxn modelId="{5FF4E749-0FE2-4E70-98C7-3A3540712E32}" type="presOf" srcId="{ADD57B1B-F0F9-4ABC-97DE-855335516355}" destId="{94D366AA-FECA-4E1A-807C-5731D7CB5C54}" srcOrd="0" destOrd="0" presId="urn:microsoft.com/office/officeart/2008/layout/VerticalCurvedList"/>
    <dgm:cxn modelId="{6DC0496F-472E-4348-84ED-6BBBC4790E73}" type="presParOf" srcId="{D3C28D54-D7D8-4AD2-AD8E-B681E03C5620}" destId="{43BD993C-303C-47F4-B143-0D95CB5C00B9}" srcOrd="0" destOrd="0" presId="urn:microsoft.com/office/officeart/2008/layout/VerticalCurvedList"/>
    <dgm:cxn modelId="{A1314BF2-20D8-4A3A-B40B-AAA688512C7B}" type="presParOf" srcId="{43BD993C-303C-47F4-B143-0D95CB5C00B9}" destId="{02E4F7BD-73B9-4E74-9E8F-F49CFF84013E}" srcOrd="0" destOrd="0" presId="urn:microsoft.com/office/officeart/2008/layout/VerticalCurvedList"/>
    <dgm:cxn modelId="{29C0580A-4422-4418-9184-A9BEA700D677}" type="presParOf" srcId="{02E4F7BD-73B9-4E74-9E8F-F49CFF84013E}" destId="{B184628B-8405-4ADD-ACCA-84B83DE121F4}" srcOrd="0" destOrd="0" presId="urn:microsoft.com/office/officeart/2008/layout/VerticalCurvedList"/>
    <dgm:cxn modelId="{BAC7866C-EC6A-4B3A-BFD7-003C2192108E}" type="presParOf" srcId="{02E4F7BD-73B9-4E74-9E8F-F49CFF84013E}" destId="{94D366AA-FECA-4E1A-807C-5731D7CB5C54}" srcOrd="1" destOrd="0" presId="urn:microsoft.com/office/officeart/2008/layout/VerticalCurvedList"/>
    <dgm:cxn modelId="{C7331A31-4DD4-47A9-AC8B-9D3D685305A6}" type="presParOf" srcId="{02E4F7BD-73B9-4E74-9E8F-F49CFF84013E}" destId="{0972659F-338F-4121-A035-2A26E8B185E8}" srcOrd="2" destOrd="0" presId="urn:microsoft.com/office/officeart/2008/layout/VerticalCurvedList"/>
    <dgm:cxn modelId="{72F87898-7D37-46E4-9EB4-6F84ED3CC303}" type="presParOf" srcId="{02E4F7BD-73B9-4E74-9E8F-F49CFF84013E}" destId="{DA9FC845-BE91-46FA-88C7-47C81AD1199B}" srcOrd="3" destOrd="0" presId="urn:microsoft.com/office/officeart/2008/layout/VerticalCurvedList"/>
    <dgm:cxn modelId="{5A9C6112-D5E6-42C9-9EF3-1E88B8E2F9AA}" type="presParOf" srcId="{43BD993C-303C-47F4-B143-0D95CB5C00B9}" destId="{7EDC05FF-5FB0-4192-9394-12E354B028BC}" srcOrd="1" destOrd="0" presId="urn:microsoft.com/office/officeart/2008/layout/VerticalCurvedList"/>
    <dgm:cxn modelId="{162B2B10-3547-4F75-8BA7-4E6F49A3890A}" type="presParOf" srcId="{43BD993C-303C-47F4-B143-0D95CB5C00B9}" destId="{B35388E7-2555-42E8-9029-1D0D0D6CC2EC}" srcOrd="2" destOrd="0" presId="urn:microsoft.com/office/officeart/2008/layout/VerticalCurvedList"/>
    <dgm:cxn modelId="{DEBF4BFD-9B65-42DD-B863-1013BC726573}" type="presParOf" srcId="{B35388E7-2555-42E8-9029-1D0D0D6CC2EC}" destId="{9051060D-1574-463F-88D7-64B3245CE718}" srcOrd="0" destOrd="0" presId="urn:microsoft.com/office/officeart/2008/layout/VerticalCurvedList"/>
    <dgm:cxn modelId="{2523DF12-7950-4BB0-B576-3D09263F20AE}" type="presParOf" srcId="{43BD993C-303C-47F4-B143-0D95CB5C00B9}" destId="{4FE63592-80B9-4C1A-9D6D-EC8BC477EB1E}" srcOrd="3" destOrd="0" presId="urn:microsoft.com/office/officeart/2008/layout/VerticalCurvedList"/>
    <dgm:cxn modelId="{6F5CFF8E-FA85-47D5-A4B8-B15BBBEFF8D7}" type="presParOf" srcId="{43BD993C-303C-47F4-B143-0D95CB5C00B9}" destId="{1C7B98CD-A596-4B96-83CE-625DD0405009}" srcOrd="4" destOrd="0" presId="urn:microsoft.com/office/officeart/2008/layout/VerticalCurvedList"/>
    <dgm:cxn modelId="{BC28B0D5-144F-4392-A70B-EB62D01535A3}" type="presParOf" srcId="{1C7B98CD-A596-4B96-83CE-625DD0405009}" destId="{8AD3C768-D906-4D59-B690-B997C7D92028}" srcOrd="0" destOrd="0" presId="urn:microsoft.com/office/officeart/2008/layout/VerticalCurvedList"/>
    <dgm:cxn modelId="{677D2F18-374A-42C5-84DA-BCD1051898E9}" type="presParOf" srcId="{43BD993C-303C-47F4-B143-0D95CB5C00B9}" destId="{27CC9BF4-CC83-4F2D-870B-9C8BE9C817A8}" srcOrd="5" destOrd="0" presId="urn:microsoft.com/office/officeart/2008/layout/VerticalCurvedList"/>
    <dgm:cxn modelId="{6FA2221D-5BA3-4CB4-9802-31FFD143535D}" type="presParOf" srcId="{43BD993C-303C-47F4-B143-0D95CB5C00B9}" destId="{76E0B422-6435-44B5-B9FD-F2E9A84F02A3}" srcOrd="6" destOrd="0" presId="urn:microsoft.com/office/officeart/2008/layout/VerticalCurvedList"/>
    <dgm:cxn modelId="{430D313A-B48F-4983-9A03-20A9B993B4F8}" type="presParOf" srcId="{76E0B422-6435-44B5-B9FD-F2E9A84F02A3}" destId="{DC323CE3-DF22-45B9-A9B2-657BC0BFBBAB}" srcOrd="0" destOrd="0" presId="urn:microsoft.com/office/officeart/2008/layout/VerticalCurvedList"/>
    <dgm:cxn modelId="{828AD070-F869-4DFB-9396-024304B91E8E}" type="presParOf" srcId="{43BD993C-303C-47F4-B143-0D95CB5C00B9}" destId="{A882C372-A510-4B24-9224-4AFBCB6701D9}" srcOrd="7" destOrd="0" presId="urn:microsoft.com/office/officeart/2008/layout/VerticalCurvedList"/>
    <dgm:cxn modelId="{1EE1C961-4C2B-4DF1-BF3D-C22D5591E2C7}" type="presParOf" srcId="{43BD993C-303C-47F4-B143-0D95CB5C00B9}" destId="{E70D6A52-473D-43D1-BA6D-2DB5E4ABFD72}" srcOrd="8" destOrd="0" presId="urn:microsoft.com/office/officeart/2008/layout/VerticalCurvedList"/>
    <dgm:cxn modelId="{396A9A7B-0EFC-43FC-92C7-AE0D57883D8E}" type="presParOf" srcId="{E70D6A52-473D-43D1-BA6D-2DB5E4ABFD72}" destId="{5D220ADD-88FE-49E1-9B88-0BB7FF66D92A}" srcOrd="0" destOrd="0" presId="urn:microsoft.com/office/officeart/2008/layout/VerticalCurv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58B41C-65E5-4C65-A2E8-430D8BEA2DB8}" type="doc">
      <dgm:prSet loTypeId="urn:microsoft.com/office/officeart/2005/8/layout/hierarchy4" loCatId="list" qsTypeId="urn:microsoft.com/office/officeart/2005/8/quickstyle/simple1" qsCatId="simple" csTypeId="urn:microsoft.com/office/officeart/2005/8/colors/accent0_3" csCatId="mainScheme" phldr="1"/>
      <dgm:spPr/>
      <dgm:t>
        <a:bodyPr/>
        <a:lstStyle/>
        <a:p>
          <a:endParaRPr lang="tr-TR"/>
        </a:p>
      </dgm:t>
    </dgm:pt>
    <dgm:pt modelId="{8BFF1FC5-E2E5-4220-BCBA-51E5E9A40A50}">
      <dgm:prSet phldrT="[Text]"/>
      <dgm:spPr>
        <a:solidFill>
          <a:schemeClr val="bg2">
            <a:lumMod val="25000"/>
          </a:schemeClr>
        </a:solidFill>
      </dgm:spPr>
      <dgm:t>
        <a:bodyPr/>
        <a:lstStyle/>
        <a:p>
          <a:r>
            <a:rPr lang="tr-TR" dirty="0">
              <a:solidFill>
                <a:schemeClr val="tx2"/>
              </a:solidFill>
            </a:rPr>
            <a:t>SANAYİ</a:t>
          </a:r>
        </a:p>
      </dgm:t>
    </dgm:pt>
    <dgm:pt modelId="{5C4D06DA-D0B7-403D-B75E-074429691728}" type="parTrans" cxnId="{9581290E-05B8-4F87-9176-E5792CB3E368}">
      <dgm:prSet/>
      <dgm:spPr/>
      <dgm:t>
        <a:bodyPr/>
        <a:lstStyle/>
        <a:p>
          <a:endParaRPr lang="tr-TR"/>
        </a:p>
      </dgm:t>
    </dgm:pt>
    <dgm:pt modelId="{90571E39-5410-46AF-B093-22D0DDF63DF2}" type="sibTrans" cxnId="{9581290E-05B8-4F87-9176-E5792CB3E368}">
      <dgm:prSet/>
      <dgm:spPr/>
      <dgm:t>
        <a:bodyPr/>
        <a:lstStyle/>
        <a:p>
          <a:endParaRPr lang="tr-TR"/>
        </a:p>
      </dgm:t>
    </dgm:pt>
    <dgm:pt modelId="{50E94A78-637F-4830-AC37-8FF66D3E9EE2}">
      <dgm:prSet phldrT="[Text]"/>
      <dgm:spPr>
        <a:solidFill>
          <a:schemeClr val="bg2">
            <a:lumMod val="25000"/>
          </a:schemeClr>
        </a:solidFill>
      </dgm:spPr>
      <dgm:t>
        <a:bodyPr/>
        <a:lstStyle/>
        <a:p>
          <a:r>
            <a:rPr lang="tr-TR" dirty="0">
              <a:solidFill>
                <a:schemeClr val="tx2"/>
              </a:solidFill>
            </a:rPr>
            <a:t>BİNA</a:t>
          </a:r>
        </a:p>
      </dgm:t>
    </dgm:pt>
    <dgm:pt modelId="{22C1EF8A-410D-44D1-A2F0-85B3CA09D2F8}" type="parTrans" cxnId="{2D8FA10E-2588-4997-B9C9-72988B192808}">
      <dgm:prSet/>
      <dgm:spPr/>
      <dgm:t>
        <a:bodyPr/>
        <a:lstStyle/>
        <a:p>
          <a:endParaRPr lang="tr-TR"/>
        </a:p>
      </dgm:t>
    </dgm:pt>
    <dgm:pt modelId="{348B6B6C-B7ED-47A7-8100-24549D04680F}" type="sibTrans" cxnId="{2D8FA10E-2588-4997-B9C9-72988B192808}">
      <dgm:prSet/>
      <dgm:spPr/>
      <dgm:t>
        <a:bodyPr/>
        <a:lstStyle/>
        <a:p>
          <a:endParaRPr lang="tr-TR"/>
        </a:p>
      </dgm:t>
    </dgm:pt>
    <dgm:pt modelId="{A9F2E156-8725-4016-B9B9-D2C646BD3FE2}">
      <dgm:prSet phldrT="[Text]"/>
      <dgm:spPr>
        <a:solidFill>
          <a:schemeClr val="bg2">
            <a:lumMod val="50000"/>
            <a:alpha val="85000"/>
          </a:schemeClr>
        </a:solidFill>
      </dgm:spPr>
      <dgm:t>
        <a:bodyPr/>
        <a:lstStyle/>
        <a:p>
          <a:r>
            <a:rPr lang="tr-TR" dirty="0">
              <a:solidFill>
                <a:schemeClr val="tx1"/>
              </a:solidFill>
            </a:rPr>
            <a:t>EĞİTİM</a:t>
          </a:r>
        </a:p>
      </dgm:t>
    </dgm:pt>
    <dgm:pt modelId="{EA767719-BC5F-4D63-B7AD-BC5E295A607C}" type="parTrans" cxnId="{83BBFEB3-4B3C-419D-8F69-211D91813ED3}">
      <dgm:prSet/>
      <dgm:spPr/>
      <dgm:t>
        <a:bodyPr/>
        <a:lstStyle/>
        <a:p>
          <a:endParaRPr lang="tr-TR"/>
        </a:p>
      </dgm:t>
    </dgm:pt>
    <dgm:pt modelId="{8A046C83-E2CC-428F-B62B-3575EF92A451}" type="sibTrans" cxnId="{83BBFEB3-4B3C-419D-8F69-211D91813ED3}">
      <dgm:prSet/>
      <dgm:spPr/>
      <dgm:t>
        <a:bodyPr/>
        <a:lstStyle/>
        <a:p>
          <a:endParaRPr lang="tr-TR"/>
        </a:p>
      </dgm:t>
    </dgm:pt>
    <dgm:pt modelId="{4932A275-8E12-4FDC-B9A8-CEC14A288032}" type="pres">
      <dgm:prSet presAssocID="{BB58B41C-65E5-4C65-A2E8-430D8BEA2DB8}" presName="Name0" presStyleCnt="0">
        <dgm:presLayoutVars>
          <dgm:chPref val="1"/>
          <dgm:dir/>
          <dgm:animOne val="branch"/>
          <dgm:animLvl val="lvl"/>
          <dgm:resizeHandles/>
        </dgm:presLayoutVars>
      </dgm:prSet>
      <dgm:spPr/>
      <dgm:t>
        <a:bodyPr/>
        <a:lstStyle/>
        <a:p>
          <a:endParaRPr lang="tr-TR"/>
        </a:p>
      </dgm:t>
    </dgm:pt>
    <dgm:pt modelId="{12D524C4-B9B3-4ECA-BDF8-880701618573}" type="pres">
      <dgm:prSet presAssocID="{8BFF1FC5-E2E5-4220-BCBA-51E5E9A40A50}" presName="vertOne" presStyleCnt="0"/>
      <dgm:spPr/>
    </dgm:pt>
    <dgm:pt modelId="{0A9E117B-3093-4BAE-98BC-40FEB66570A5}" type="pres">
      <dgm:prSet presAssocID="{8BFF1FC5-E2E5-4220-BCBA-51E5E9A40A50}" presName="txOne" presStyleLbl="node0" presStyleIdx="0" presStyleCnt="3" custLinFactNeighborX="524" custLinFactNeighborY="8616">
        <dgm:presLayoutVars>
          <dgm:chPref val="3"/>
        </dgm:presLayoutVars>
      </dgm:prSet>
      <dgm:spPr/>
      <dgm:t>
        <a:bodyPr/>
        <a:lstStyle/>
        <a:p>
          <a:endParaRPr lang="tr-TR"/>
        </a:p>
      </dgm:t>
    </dgm:pt>
    <dgm:pt modelId="{8D9451C8-B313-40B9-9B64-408D2A1757A7}" type="pres">
      <dgm:prSet presAssocID="{8BFF1FC5-E2E5-4220-BCBA-51E5E9A40A50}" presName="horzOne" presStyleCnt="0"/>
      <dgm:spPr/>
    </dgm:pt>
    <dgm:pt modelId="{475DD6DB-EC62-4124-A210-1F747BE5F28A}" type="pres">
      <dgm:prSet presAssocID="{90571E39-5410-46AF-B093-22D0DDF63DF2}" presName="sibSpaceOne" presStyleCnt="0"/>
      <dgm:spPr/>
    </dgm:pt>
    <dgm:pt modelId="{7AED138D-78FA-469C-A66E-C63EC91D7035}" type="pres">
      <dgm:prSet presAssocID="{50E94A78-637F-4830-AC37-8FF66D3E9EE2}" presName="vertOne" presStyleCnt="0"/>
      <dgm:spPr/>
    </dgm:pt>
    <dgm:pt modelId="{38BD7FE0-1F91-4E1F-9E87-F24406F8A697}" type="pres">
      <dgm:prSet presAssocID="{50E94A78-637F-4830-AC37-8FF66D3E9EE2}" presName="txOne" presStyleLbl="node0" presStyleIdx="1" presStyleCnt="3">
        <dgm:presLayoutVars>
          <dgm:chPref val="3"/>
        </dgm:presLayoutVars>
      </dgm:prSet>
      <dgm:spPr/>
      <dgm:t>
        <a:bodyPr/>
        <a:lstStyle/>
        <a:p>
          <a:endParaRPr lang="tr-TR"/>
        </a:p>
      </dgm:t>
    </dgm:pt>
    <dgm:pt modelId="{82D4E22A-7803-4002-8ECF-297CF71115CD}" type="pres">
      <dgm:prSet presAssocID="{50E94A78-637F-4830-AC37-8FF66D3E9EE2}" presName="horzOne" presStyleCnt="0"/>
      <dgm:spPr/>
    </dgm:pt>
    <dgm:pt modelId="{8F87BC8B-B335-4397-8DF0-97B792FC1F2F}" type="pres">
      <dgm:prSet presAssocID="{348B6B6C-B7ED-47A7-8100-24549D04680F}" presName="sibSpaceOne" presStyleCnt="0"/>
      <dgm:spPr/>
    </dgm:pt>
    <dgm:pt modelId="{3DDE43FE-C738-481E-96AA-65E27A09C73D}" type="pres">
      <dgm:prSet presAssocID="{A9F2E156-8725-4016-B9B9-D2C646BD3FE2}" presName="vertOne" presStyleCnt="0"/>
      <dgm:spPr/>
    </dgm:pt>
    <dgm:pt modelId="{E457AB13-DA3F-42FF-9E18-E829D90FF827}" type="pres">
      <dgm:prSet presAssocID="{A9F2E156-8725-4016-B9B9-D2C646BD3FE2}" presName="txOne" presStyleLbl="node0" presStyleIdx="2" presStyleCnt="3" custLinFactNeighborX="-1897">
        <dgm:presLayoutVars>
          <dgm:chPref val="3"/>
        </dgm:presLayoutVars>
      </dgm:prSet>
      <dgm:spPr/>
      <dgm:t>
        <a:bodyPr/>
        <a:lstStyle/>
        <a:p>
          <a:endParaRPr lang="tr-TR"/>
        </a:p>
      </dgm:t>
    </dgm:pt>
    <dgm:pt modelId="{A3A40777-DF41-4D08-BB46-84616F77C03F}" type="pres">
      <dgm:prSet presAssocID="{A9F2E156-8725-4016-B9B9-D2C646BD3FE2}" presName="horzOne" presStyleCnt="0"/>
      <dgm:spPr/>
    </dgm:pt>
  </dgm:ptLst>
  <dgm:cxnLst>
    <dgm:cxn modelId="{A930DDEF-8AF4-484F-9BC9-809F4F230B5B}" type="presOf" srcId="{A9F2E156-8725-4016-B9B9-D2C646BD3FE2}" destId="{E457AB13-DA3F-42FF-9E18-E829D90FF827}" srcOrd="0" destOrd="0" presId="urn:microsoft.com/office/officeart/2005/8/layout/hierarchy4"/>
    <dgm:cxn modelId="{83BBFEB3-4B3C-419D-8F69-211D91813ED3}" srcId="{BB58B41C-65E5-4C65-A2E8-430D8BEA2DB8}" destId="{A9F2E156-8725-4016-B9B9-D2C646BD3FE2}" srcOrd="2" destOrd="0" parTransId="{EA767719-BC5F-4D63-B7AD-BC5E295A607C}" sibTransId="{8A046C83-E2CC-428F-B62B-3575EF92A451}"/>
    <dgm:cxn modelId="{9581290E-05B8-4F87-9176-E5792CB3E368}" srcId="{BB58B41C-65E5-4C65-A2E8-430D8BEA2DB8}" destId="{8BFF1FC5-E2E5-4220-BCBA-51E5E9A40A50}" srcOrd="0" destOrd="0" parTransId="{5C4D06DA-D0B7-403D-B75E-074429691728}" sibTransId="{90571E39-5410-46AF-B093-22D0DDF63DF2}"/>
    <dgm:cxn modelId="{2D8FA10E-2588-4997-B9C9-72988B192808}" srcId="{BB58B41C-65E5-4C65-A2E8-430D8BEA2DB8}" destId="{50E94A78-637F-4830-AC37-8FF66D3E9EE2}" srcOrd="1" destOrd="0" parTransId="{22C1EF8A-410D-44D1-A2F0-85B3CA09D2F8}" sibTransId="{348B6B6C-B7ED-47A7-8100-24549D04680F}"/>
    <dgm:cxn modelId="{236DD2A9-01CB-47B9-82D8-03D922F5C3FB}" type="presOf" srcId="{50E94A78-637F-4830-AC37-8FF66D3E9EE2}" destId="{38BD7FE0-1F91-4E1F-9E87-F24406F8A697}" srcOrd="0" destOrd="0" presId="urn:microsoft.com/office/officeart/2005/8/layout/hierarchy4"/>
    <dgm:cxn modelId="{FB4CB884-0D04-4153-AD68-FA5634233BC1}" type="presOf" srcId="{8BFF1FC5-E2E5-4220-BCBA-51E5E9A40A50}" destId="{0A9E117B-3093-4BAE-98BC-40FEB66570A5}" srcOrd="0" destOrd="0" presId="urn:microsoft.com/office/officeart/2005/8/layout/hierarchy4"/>
    <dgm:cxn modelId="{9461064C-D64B-4D33-A26F-D703F757744B}" type="presOf" srcId="{BB58B41C-65E5-4C65-A2E8-430D8BEA2DB8}" destId="{4932A275-8E12-4FDC-B9A8-CEC14A288032}" srcOrd="0" destOrd="0" presId="urn:microsoft.com/office/officeart/2005/8/layout/hierarchy4"/>
    <dgm:cxn modelId="{681BE8F3-47C2-4306-8933-D6BCEA86CE64}" type="presParOf" srcId="{4932A275-8E12-4FDC-B9A8-CEC14A288032}" destId="{12D524C4-B9B3-4ECA-BDF8-880701618573}" srcOrd="0" destOrd="0" presId="urn:microsoft.com/office/officeart/2005/8/layout/hierarchy4"/>
    <dgm:cxn modelId="{FB442561-F5EF-4A87-A0D7-57285627C7E9}" type="presParOf" srcId="{12D524C4-B9B3-4ECA-BDF8-880701618573}" destId="{0A9E117B-3093-4BAE-98BC-40FEB66570A5}" srcOrd="0" destOrd="0" presId="urn:microsoft.com/office/officeart/2005/8/layout/hierarchy4"/>
    <dgm:cxn modelId="{56E6C901-8A23-40F0-9D05-065E363A526A}" type="presParOf" srcId="{12D524C4-B9B3-4ECA-BDF8-880701618573}" destId="{8D9451C8-B313-40B9-9B64-408D2A1757A7}" srcOrd="1" destOrd="0" presId="urn:microsoft.com/office/officeart/2005/8/layout/hierarchy4"/>
    <dgm:cxn modelId="{CB2A16B7-16B2-4D21-B6FC-2FCEE2F68CD9}" type="presParOf" srcId="{4932A275-8E12-4FDC-B9A8-CEC14A288032}" destId="{475DD6DB-EC62-4124-A210-1F747BE5F28A}" srcOrd="1" destOrd="0" presId="urn:microsoft.com/office/officeart/2005/8/layout/hierarchy4"/>
    <dgm:cxn modelId="{D891F916-A96D-4FFF-A2BF-D5DEB7A8287D}" type="presParOf" srcId="{4932A275-8E12-4FDC-B9A8-CEC14A288032}" destId="{7AED138D-78FA-469C-A66E-C63EC91D7035}" srcOrd="2" destOrd="0" presId="urn:microsoft.com/office/officeart/2005/8/layout/hierarchy4"/>
    <dgm:cxn modelId="{9DA37526-51D6-4FA0-A38D-4C415721B7E6}" type="presParOf" srcId="{7AED138D-78FA-469C-A66E-C63EC91D7035}" destId="{38BD7FE0-1F91-4E1F-9E87-F24406F8A697}" srcOrd="0" destOrd="0" presId="urn:microsoft.com/office/officeart/2005/8/layout/hierarchy4"/>
    <dgm:cxn modelId="{7676B587-6823-4975-8A3E-4C2D3B19CE79}" type="presParOf" srcId="{7AED138D-78FA-469C-A66E-C63EC91D7035}" destId="{82D4E22A-7803-4002-8ECF-297CF71115CD}" srcOrd="1" destOrd="0" presId="urn:microsoft.com/office/officeart/2005/8/layout/hierarchy4"/>
    <dgm:cxn modelId="{08AE5934-4F13-4608-9077-52315E619E8D}" type="presParOf" srcId="{4932A275-8E12-4FDC-B9A8-CEC14A288032}" destId="{8F87BC8B-B335-4397-8DF0-97B792FC1F2F}" srcOrd="3" destOrd="0" presId="urn:microsoft.com/office/officeart/2005/8/layout/hierarchy4"/>
    <dgm:cxn modelId="{BBFD7A4B-4AAB-4557-B721-533036DC05E2}" type="presParOf" srcId="{4932A275-8E12-4FDC-B9A8-CEC14A288032}" destId="{3DDE43FE-C738-481E-96AA-65E27A09C73D}" srcOrd="4" destOrd="0" presId="urn:microsoft.com/office/officeart/2005/8/layout/hierarchy4"/>
    <dgm:cxn modelId="{9D7AE841-1042-450D-A6BE-929B0497E381}" type="presParOf" srcId="{3DDE43FE-C738-481E-96AA-65E27A09C73D}" destId="{E457AB13-DA3F-42FF-9E18-E829D90FF827}" srcOrd="0" destOrd="0" presId="urn:microsoft.com/office/officeart/2005/8/layout/hierarchy4"/>
    <dgm:cxn modelId="{1802D536-BF6F-41BE-9120-157451233712}" type="presParOf" srcId="{3DDE43FE-C738-481E-96AA-65E27A09C73D}" destId="{A3A40777-DF41-4D08-BB46-84616F77C03F}" srcOrd="1" destOrd="0" presId="urn:microsoft.com/office/officeart/2005/8/layout/hierarchy4"/>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C6FC3F-8D42-426B-829C-8774562607EE}" type="doc">
      <dgm:prSet loTypeId="urn:microsoft.com/office/officeart/2005/8/layout/hList9" loCatId="list" qsTypeId="urn:microsoft.com/office/officeart/2005/8/quickstyle/simple1" qsCatId="simple" csTypeId="urn:microsoft.com/office/officeart/2005/8/colors/accent0_3" csCatId="mainScheme" phldr="1"/>
      <dgm:spPr/>
      <dgm:t>
        <a:bodyPr/>
        <a:lstStyle/>
        <a:p>
          <a:endParaRPr lang="tr-TR"/>
        </a:p>
      </dgm:t>
    </dgm:pt>
    <dgm:pt modelId="{7B90ED1D-C0A3-4AF1-8226-2C2E216A370C}">
      <dgm:prSet phldrT="[Text]" custT="1"/>
      <dgm:spPr>
        <a:solidFill>
          <a:schemeClr val="bg2">
            <a:lumMod val="50000"/>
            <a:alpha val="74000"/>
          </a:schemeClr>
        </a:solidFill>
      </dgm:spPr>
      <dgm:t>
        <a:bodyPr/>
        <a:lstStyle/>
        <a:p>
          <a:r>
            <a:rPr lang="tr-TR" sz="4000" dirty="0"/>
            <a:t>3</a:t>
          </a:r>
          <a:r>
            <a:rPr lang="tr-TR" sz="1800" b="1" dirty="0"/>
            <a:t>EVD</a:t>
          </a:r>
          <a:r>
            <a:rPr lang="tr-TR" sz="3600" dirty="0"/>
            <a:t> </a:t>
          </a:r>
          <a:r>
            <a:rPr lang="tr-TR" sz="1800" dirty="0"/>
            <a:t>EĞİTİM YETKİSİ</a:t>
          </a:r>
          <a:endParaRPr lang="tr-TR" sz="1100" dirty="0"/>
        </a:p>
      </dgm:t>
    </dgm:pt>
    <dgm:pt modelId="{553D9E55-0BCF-4BFF-9469-0AF17FEB9635}" type="parTrans" cxnId="{FA9F3FF1-8390-4E2E-A51B-DFE83B675B83}">
      <dgm:prSet/>
      <dgm:spPr/>
      <dgm:t>
        <a:bodyPr/>
        <a:lstStyle/>
        <a:p>
          <a:endParaRPr lang="tr-TR" sz="1600"/>
        </a:p>
      </dgm:t>
    </dgm:pt>
    <dgm:pt modelId="{6D5220B5-D5D4-48CE-BFC3-6FD06B75A51E}" type="sibTrans" cxnId="{FA9F3FF1-8390-4E2E-A51B-DFE83B675B83}">
      <dgm:prSet/>
      <dgm:spPr/>
      <dgm:t>
        <a:bodyPr/>
        <a:lstStyle/>
        <a:p>
          <a:endParaRPr lang="tr-TR" sz="1600"/>
        </a:p>
      </dgm:t>
    </dgm:pt>
    <dgm:pt modelId="{CADFE1BE-60E6-4F19-B948-02D80DC21A3B}">
      <dgm:prSet phldrT="[Text]" custT="1"/>
      <dgm:spPr>
        <a:blipFill rotWithShape="0">
          <a:blip xmlns:r="http://schemas.openxmlformats.org/officeDocument/2006/relationships" r:embed="rId1"/>
          <a:stretch>
            <a:fillRect/>
          </a:stretch>
        </a:blipFill>
      </dgm:spPr>
      <dgm:t>
        <a:bodyPr/>
        <a:lstStyle/>
        <a:p>
          <a:r>
            <a:rPr lang="tr-TR" sz="6000" dirty="0"/>
            <a:t> </a:t>
          </a:r>
        </a:p>
      </dgm:t>
    </dgm:pt>
    <dgm:pt modelId="{48931FE5-2333-4D33-A6C6-AB5A53331F91}" type="sibTrans" cxnId="{E61834DC-1B64-4F88-8CFB-E859C78FBFC7}">
      <dgm:prSet/>
      <dgm:spPr/>
      <dgm:t>
        <a:bodyPr/>
        <a:lstStyle/>
        <a:p>
          <a:endParaRPr lang="tr-TR" sz="1600"/>
        </a:p>
      </dgm:t>
    </dgm:pt>
    <dgm:pt modelId="{624801A0-B13D-4A37-817B-BA62D7C46EE7}" type="parTrans" cxnId="{E61834DC-1B64-4F88-8CFB-E859C78FBFC7}">
      <dgm:prSet/>
      <dgm:spPr/>
      <dgm:t>
        <a:bodyPr/>
        <a:lstStyle/>
        <a:p>
          <a:endParaRPr lang="tr-TR" sz="1600"/>
        </a:p>
      </dgm:t>
    </dgm:pt>
    <dgm:pt modelId="{AD658D34-D632-47E4-A62F-9E1BF8DCC3C5}" type="pres">
      <dgm:prSet presAssocID="{5CC6FC3F-8D42-426B-829C-8774562607EE}" presName="list" presStyleCnt="0">
        <dgm:presLayoutVars>
          <dgm:dir/>
          <dgm:animLvl val="lvl"/>
        </dgm:presLayoutVars>
      </dgm:prSet>
      <dgm:spPr/>
      <dgm:t>
        <a:bodyPr/>
        <a:lstStyle/>
        <a:p>
          <a:endParaRPr lang="tr-TR"/>
        </a:p>
      </dgm:t>
    </dgm:pt>
    <dgm:pt modelId="{F9B9B29A-4EEC-41F0-8213-40E3BD35E500}" type="pres">
      <dgm:prSet presAssocID="{CADFE1BE-60E6-4F19-B948-02D80DC21A3B}" presName="posSpace" presStyleCnt="0"/>
      <dgm:spPr/>
    </dgm:pt>
    <dgm:pt modelId="{8F05741A-383C-42AD-8A28-79DD677C897F}" type="pres">
      <dgm:prSet presAssocID="{CADFE1BE-60E6-4F19-B948-02D80DC21A3B}" presName="vertFlow" presStyleCnt="0"/>
      <dgm:spPr/>
    </dgm:pt>
    <dgm:pt modelId="{4DF22F41-F080-4150-A151-B235110DC3DD}" type="pres">
      <dgm:prSet presAssocID="{CADFE1BE-60E6-4F19-B948-02D80DC21A3B}" presName="topSpace" presStyleCnt="0"/>
      <dgm:spPr/>
    </dgm:pt>
    <dgm:pt modelId="{DA516DD5-FBA7-497E-A60D-1C8D15B43FB6}" type="pres">
      <dgm:prSet presAssocID="{CADFE1BE-60E6-4F19-B948-02D80DC21A3B}" presName="firstComp" presStyleCnt="0"/>
      <dgm:spPr/>
    </dgm:pt>
    <dgm:pt modelId="{19787E79-1169-4471-9C9A-FB91AE3A7C2E}" type="pres">
      <dgm:prSet presAssocID="{CADFE1BE-60E6-4F19-B948-02D80DC21A3B}" presName="firstChild" presStyleLbl="bgAccFollowNode1" presStyleIdx="0" presStyleCnt="1" custLinFactNeighborX="3133" custLinFactNeighborY="-2311"/>
      <dgm:spPr/>
      <dgm:t>
        <a:bodyPr/>
        <a:lstStyle/>
        <a:p>
          <a:endParaRPr lang="tr-TR"/>
        </a:p>
      </dgm:t>
    </dgm:pt>
    <dgm:pt modelId="{3626170F-A643-46E2-9352-DA9CED621491}" type="pres">
      <dgm:prSet presAssocID="{CADFE1BE-60E6-4F19-B948-02D80DC21A3B}" presName="firstChildTx" presStyleLbl="bgAccFollowNode1" presStyleIdx="0" presStyleCnt="1">
        <dgm:presLayoutVars>
          <dgm:bulletEnabled val="1"/>
        </dgm:presLayoutVars>
      </dgm:prSet>
      <dgm:spPr/>
      <dgm:t>
        <a:bodyPr/>
        <a:lstStyle/>
        <a:p>
          <a:endParaRPr lang="tr-TR"/>
        </a:p>
      </dgm:t>
    </dgm:pt>
    <dgm:pt modelId="{4FF8390D-D0DF-4273-A4EB-6174CF979F02}" type="pres">
      <dgm:prSet presAssocID="{CADFE1BE-60E6-4F19-B948-02D80DC21A3B}" presName="negSpace" presStyleCnt="0"/>
      <dgm:spPr/>
    </dgm:pt>
    <dgm:pt modelId="{02CC95D1-BEB4-4B5C-AB79-6977E65CA6C4}" type="pres">
      <dgm:prSet presAssocID="{CADFE1BE-60E6-4F19-B948-02D80DC21A3B}" presName="circle" presStyleLbl="node1" presStyleIdx="0" presStyleCnt="1"/>
      <dgm:spPr/>
      <dgm:t>
        <a:bodyPr/>
        <a:lstStyle/>
        <a:p>
          <a:endParaRPr lang="tr-TR"/>
        </a:p>
      </dgm:t>
    </dgm:pt>
  </dgm:ptLst>
  <dgm:cxnLst>
    <dgm:cxn modelId="{F5BE9AB7-312C-421D-8905-604D34ED4EF1}" type="presOf" srcId="{5CC6FC3F-8D42-426B-829C-8774562607EE}" destId="{AD658D34-D632-47E4-A62F-9E1BF8DCC3C5}" srcOrd="0" destOrd="0" presId="urn:microsoft.com/office/officeart/2005/8/layout/hList9"/>
    <dgm:cxn modelId="{CC79B9A0-18B4-467E-9C40-B76D4F9D47E7}" type="presOf" srcId="{7B90ED1D-C0A3-4AF1-8226-2C2E216A370C}" destId="{19787E79-1169-4471-9C9A-FB91AE3A7C2E}" srcOrd="0" destOrd="0" presId="urn:microsoft.com/office/officeart/2005/8/layout/hList9"/>
    <dgm:cxn modelId="{96592729-CF63-4C6A-828C-113754C9B9FE}" type="presOf" srcId="{7B90ED1D-C0A3-4AF1-8226-2C2E216A370C}" destId="{3626170F-A643-46E2-9352-DA9CED621491}" srcOrd="1" destOrd="0" presId="urn:microsoft.com/office/officeart/2005/8/layout/hList9"/>
    <dgm:cxn modelId="{301C9373-1D65-480F-BEB6-BCC9D50F2D37}" type="presOf" srcId="{CADFE1BE-60E6-4F19-B948-02D80DC21A3B}" destId="{02CC95D1-BEB4-4B5C-AB79-6977E65CA6C4}" srcOrd="0" destOrd="0" presId="urn:microsoft.com/office/officeart/2005/8/layout/hList9"/>
    <dgm:cxn modelId="{FA9F3FF1-8390-4E2E-A51B-DFE83B675B83}" srcId="{CADFE1BE-60E6-4F19-B948-02D80DC21A3B}" destId="{7B90ED1D-C0A3-4AF1-8226-2C2E216A370C}" srcOrd="0" destOrd="0" parTransId="{553D9E55-0BCF-4BFF-9469-0AF17FEB9635}" sibTransId="{6D5220B5-D5D4-48CE-BFC3-6FD06B75A51E}"/>
    <dgm:cxn modelId="{E61834DC-1B64-4F88-8CFB-E859C78FBFC7}" srcId="{5CC6FC3F-8D42-426B-829C-8774562607EE}" destId="{CADFE1BE-60E6-4F19-B948-02D80DC21A3B}" srcOrd="0" destOrd="0" parTransId="{624801A0-B13D-4A37-817B-BA62D7C46EE7}" sibTransId="{48931FE5-2333-4D33-A6C6-AB5A53331F91}"/>
    <dgm:cxn modelId="{E2C94A62-5142-41D4-A8A5-2DC203084F7F}" type="presParOf" srcId="{AD658D34-D632-47E4-A62F-9E1BF8DCC3C5}" destId="{F9B9B29A-4EEC-41F0-8213-40E3BD35E500}" srcOrd="0" destOrd="0" presId="urn:microsoft.com/office/officeart/2005/8/layout/hList9"/>
    <dgm:cxn modelId="{9166BFC2-599C-43AA-B21B-EC1732DD84BD}" type="presParOf" srcId="{AD658D34-D632-47E4-A62F-9E1BF8DCC3C5}" destId="{8F05741A-383C-42AD-8A28-79DD677C897F}" srcOrd="1" destOrd="0" presId="urn:microsoft.com/office/officeart/2005/8/layout/hList9"/>
    <dgm:cxn modelId="{825BBA4A-A710-494A-AE86-D6C308DB1FE6}" type="presParOf" srcId="{8F05741A-383C-42AD-8A28-79DD677C897F}" destId="{4DF22F41-F080-4150-A151-B235110DC3DD}" srcOrd="0" destOrd="0" presId="urn:microsoft.com/office/officeart/2005/8/layout/hList9"/>
    <dgm:cxn modelId="{5AB0E2E7-40DC-4BC6-9C36-3319F3A790B1}" type="presParOf" srcId="{8F05741A-383C-42AD-8A28-79DD677C897F}" destId="{DA516DD5-FBA7-497E-A60D-1C8D15B43FB6}" srcOrd="1" destOrd="0" presId="urn:microsoft.com/office/officeart/2005/8/layout/hList9"/>
    <dgm:cxn modelId="{FF3C6678-DF6A-4E3D-ACCF-58E4D88DD6A2}" type="presParOf" srcId="{DA516DD5-FBA7-497E-A60D-1C8D15B43FB6}" destId="{19787E79-1169-4471-9C9A-FB91AE3A7C2E}" srcOrd="0" destOrd="0" presId="urn:microsoft.com/office/officeart/2005/8/layout/hList9"/>
    <dgm:cxn modelId="{7D4096A8-C78D-4BE8-8202-F5A792CC2D34}" type="presParOf" srcId="{DA516DD5-FBA7-497E-A60D-1C8D15B43FB6}" destId="{3626170F-A643-46E2-9352-DA9CED621491}" srcOrd="1" destOrd="0" presId="urn:microsoft.com/office/officeart/2005/8/layout/hList9"/>
    <dgm:cxn modelId="{62E959F8-52E7-4C4A-BE19-91C7F10F428E}" type="presParOf" srcId="{AD658D34-D632-47E4-A62F-9E1BF8DCC3C5}" destId="{4FF8390D-D0DF-4273-A4EB-6174CF979F02}" srcOrd="2" destOrd="0" presId="urn:microsoft.com/office/officeart/2005/8/layout/hList9"/>
    <dgm:cxn modelId="{A5C62388-A823-4CDD-92E8-8533564C1D6E}" type="presParOf" srcId="{AD658D34-D632-47E4-A62F-9E1BF8DCC3C5}" destId="{02CC95D1-BEB4-4B5C-AB79-6977E65CA6C4}" srcOrd="3" destOrd="0" presId="urn:microsoft.com/office/officeart/2005/8/layout/hList9"/>
  </dgm:cxnLst>
  <dgm:bg>
    <a:noFill/>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306B39-6165-4D98-9041-91DC042E94AF}" type="datetimeFigureOut">
              <a:rPr lang="en-US" smtClean="0"/>
              <a:t>7/9/2020</a:t>
            </a:fld>
            <a:endParaRPr lang="en-US"/>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738C7A-D0D5-4F41-B8FB-AB885C445143}" type="slidenum">
              <a:rPr lang="en-US" smtClean="0"/>
              <a:t>‹#›</a:t>
            </a:fld>
            <a:endParaRPr lang="en-US"/>
          </a:p>
        </p:txBody>
      </p:sp>
    </p:spTree>
    <p:extLst>
      <p:ext uri="{BB962C8B-B14F-4D97-AF65-F5344CB8AC3E}">
        <p14:creationId xmlns:p14="http://schemas.microsoft.com/office/powerpoint/2010/main" val="1321660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FA738C7A-D0D5-4F41-B8FB-AB885C445143}" type="slidenum">
              <a:rPr lang="en-US" smtClean="0"/>
              <a:t>19</a:t>
            </a:fld>
            <a:endParaRPr lang="en-US"/>
          </a:p>
        </p:txBody>
      </p:sp>
    </p:spTree>
    <p:extLst>
      <p:ext uri="{BB962C8B-B14F-4D97-AF65-F5344CB8AC3E}">
        <p14:creationId xmlns:p14="http://schemas.microsoft.com/office/powerpoint/2010/main" val="3854636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endParaRPr lang="en-US"/>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a:p>
        </p:txBody>
      </p:sp>
      <p:sp>
        <p:nvSpPr>
          <p:cNvPr id="4" name="Veri Yer Tutucusu 3"/>
          <p:cNvSpPr>
            <a:spLocks noGrp="1"/>
          </p:cNvSpPr>
          <p:nvPr>
            <p:ph type="dt" sz="half" idx="10"/>
          </p:nvPr>
        </p:nvSpPr>
        <p:spPr/>
        <p:txBody>
          <a:bodyPr/>
          <a:lstStyle/>
          <a:p>
            <a:fld id="{AC627D21-C0C9-400B-AB52-44501E0A0A57}" type="datetime1">
              <a:rPr lang="en-US" smtClean="0"/>
              <a:t>7/9/2020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1967465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10"/>
          </p:nvPr>
        </p:nvSpPr>
        <p:spPr/>
        <p:txBody>
          <a:bodyPr/>
          <a:lstStyle/>
          <a:p>
            <a:fld id="{C24B0354-E8CF-4C81-9D59-0FEE1F85CB35}" type="datetime1">
              <a:rPr lang="en-US" smtClean="0"/>
              <a:t>7/9/2020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1206267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endParaRPr lang="en-US"/>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10"/>
          </p:nvPr>
        </p:nvSpPr>
        <p:spPr/>
        <p:txBody>
          <a:bodyPr/>
          <a:lstStyle/>
          <a:p>
            <a:fld id="{4B22D47C-02F8-4F77-A175-F4250C18D244}" type="datetime1">
              <a:rPr lang="en-US" smtClean="0"/>
              <a:t>7/9/2020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1364958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1" y="274638"/>
            <a:ext cx="10970684" cy="1141412"/>
          </a:xfrm>
        </p:spPr>
        <p:txBody>
          <a:bodyPr/>
          <a:lstStyle/>
          <a:p>
            <a:r>
              <a:rPr lang="tr-TR"/>
              <a:t>Asıl başlık stili için tıklatın</a:t>
            </a:r>
          </a:p>
        </p:txBody>
      </p:sp>
      <p:sp>
        <p:nvSpPr>
          <p:cNvPr id="3" name="Metin Yer Tutucusu 2"/>
          <p:cNvSpPr>
            <a:spLocks noGrp="1"/>
          </p:cNvSpPr>
          <p:nvPr>
            <p:ph type="body" sz="half" idx="1"/>
          </p:nvPr>
        </p:nvSpPr>
        <p:spPr>
          <a:xfrm>
            <a:off x="609601" y="1600201"/>
            <a:ext cx="5382684" cy="4524375"/>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95484" y="1600201"/>
            <a:ext cx="5384800" cy="4524375"/>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Rectangle 5"/>
          <p:cNvSpPr>
            <a:spLocks noGrp="1" noChangeArrowheads="1"/>
          </p:cNvSpPr>
          <p:nvPr>
            <p:ph type="sldNum" idx="10"/>
          </p:nvPr>
        </p:nvSpPr>
        <p:spPr>
          <a:ln/>
        </p:spPr>
        <p:txBody>
          <a:bodyPr/>
          <a:lstStyle>
            <a:lvl1pPr>
              <a:defRPr/>
            </a:lvl1pPr>
          </a:lstStyle>
          <a:p>
            <a:fld id="{BD93A8C7-A93D-4493-BFE5-DF5F7A3B1590}" type="slidenum">
              <a:rPr lang="tr-TR" altLang="tr-TR"/>
              <a:pPr/>
              <a:t>‹#›</a:t>
            </a:fld>
            <a:endParaRPr lang="tr-TR" altLang="tr-TR"/>
          </a:p>
        </p:txBody>
      </p:sp>
    </p:spTree>
    <p:extLst>
      <p:ext uri="{BB962C8B-B14F-4D97-AF65-F5344CB8AC3E}">
        <p14:creationId xmlns:p14="http://schemas.microsoft.com/office/powerpoint/2010/main" val="347906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endParaRPr lang="en-US"/>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10"/>
          </p:nvPr>
        </p:nvSpPr>
        <p:spPr/>
        <p:txBody>
          <a:bodyPr/>
          <a:lstStyle/>
          <a:p>
            <a:fld id="{8AA057CB-7D49-47F2-993A-538C55A9AAB2}" type="datetime1">
              <a:rPr lang="en-US" smtClean="0"/>
              <a:t>7/9/2020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3294439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endParaRPr lang="en-US"/>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50D8465E-1D61-4775-8269-13D71B5748F2}" type="datetime1">
              <a:rPr lang="en-US" smtClean="0"/>
              <a:t>7/9/2020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1401401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endParaRPr lang="en-US"/>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Veri Yer Tutucusu 4"/>
          <p:cNvSpPr>
            <a:spLocks noGrp="1"/>
          </p:cNvSpPr>
          <p:nvPr>
            <p:ph type="dt" sz="half" idx="10"/>
          </p:nvPr>
        </p:nvSpPr>
        <p:spPr/>
        <p:txBody>
          <a:bodyPr/>
          <a:lstStyle/>
          <a:p>
            <a:fld id="{0F5BCE47-0C1E-4AD1-AB00-14B20980BF47}" type="datetime1">
              <a:rPr lang="en-US" smtClean="0"/>
              <a:t>7/9/2020</a:t>
            </a:fld>
            <a:endParaRPr lang="en-US"/>
          </a:p>
        </p:txBody>
      </p:sp>
      <p:sp>
        <p:nvSpPr>
          <p:cNvPr id="6" name="Altbilgi Yer Tutucusu 5"/>
          <p:cNvSpPr>
            <a:spLocks noGrp="1"/>
          </p:cNvSpPr>
          <p:nvPr>
            <p:ph type="ftr" sz="quarter" idx="11"/>
          </p:nvPr>
        </p:nvSpPr>
        <p:spPr/>
        <p:txBody>
          <a:bodyPr/>
          <a:lstStyle/>
          <a:p>
            <a:endParaRPr lang="en-US"/>
          </a:p>
        </p:txBody>
      </p:sp>
      <p:sp>
        <p:nvSpPr>
          <p:cNvPr id="7" name="Slayt Numarası Yer Tutucusu 6"/>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3833282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endParaRPr lang="en-US"/>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Veri Yer Tutucusu 6"/>
          <p:cNvSpPr>
            <a:spLocks noGrp="1"/>
          </p:cNvSpPr>
          <p:nvPr>
            <p:ph type="dt" sz="half" idx="10"/>
          </p:nvPr>
        </p:nvSpPr>
        <p:spPr/>
        <p:txBody>
          <a:bodyPr/>
          <a:lstStyle/>
          <a:p>
            <a:fld id="{FEF10CAF-AFE8-4DF0-8500-DC19C3C703CE}" type="datetime1">
              <a:rPr lang="en-US" smtClean="0"/>
              <a:t>7/9/2020</a:t>
            </a:fld>
            <a:endParaRPr lang="en-US"/>
          </a:p>
        </p:txBody>
      </p:sp>
      <p:sp>
        <p:nvSpPr>
          <p:cNvPr id="8" name="Altbilgi Yer Tutucusu 7"/>
          <p:cNvSpPr>
            <a:spLocks noGrp="1"/>
          </p:cNvSpPr>
          <p:nvPr>
            <p:ph type="ftr" sz="quarter" idx="11"/>
          </p:nvPr>
        </p:nvSpPr>
        <p:spPr/>
        <p:txBody>
          <a:bodyPr/>
          <a:lstStyle/>
          <a:p>
            <a:endParaRPr lang="en-US"/>
          </a:p>
        </p:txBody>
      </p:sp>
      <p:sp>
        <p:nvSpPr>
          <p:cNvPr id="9" name="Slayt Numarası Yer Tutucusu 8"/>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1582415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endParaRPr lang="en-US"/>
          </a:p>
        </p:txBody>
      </p:sp>
      <p:sp>
        <p:nvSpPr>
          <p:cNvPr id="3" name="Veri Yer Tutucusu 2"/>
          <p:cNvSpPr>
            <a:spLocks noGrp="1"/>
          </p:cNvSpPr>
          <p:nvPr>
            <p:ph type="dt" sz="half" idx="10"/>
          </p:nvPr>
        </p:nvSpPr>
        <p:spPr/>
        <p:txBody>
          <a:bodyPr/>
          <a:lstStyle/>
          <a:p>
            <a:fld id="{F7A17F82-E4A8-4DF6-804A-87268701AC66}" type="datetime1">
              <a:rPr lang="en-US" smtClean="0"/>
              <a:t>7/9/2020</a:t>
            </a:fld>
            <a:endParaRPr lang="en-US"/>
          </a:p>
        </p:txBody>
      </p:sp>
      <p:sp>
        <p:nvSpPr>
          <p:cNvPr id="4" name="Altbilgi Yer Tutucusu 3"/>
          <p:cNvSpPr>
            <a:spLocks noGrp="1"/>
          </p:cNvSpPr>
          <p:nvPr>
            <p:ph type="ftr" sz="quarter" idx="11"/>
          </p:nvPr>
        </p:nvSpPr>
        <p:spPr/>
        <p:txBody>
          <a:bodyPr/>
          <a:lstStyle/>
          <a:p>
            <a:endParaRPr lang="en-US"/>
          </a:p>
        </p:txBody>
      </p:sp>
      <p:sp>
        <p:nvSpPr>
          <p:cNvPr id="5" name="Slayt Numarası Yer Tutucusu 4"/>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199374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4425409-8D4A-475D-A2E8-A33749724E07}" type="datetime1">
              <a:rPr lang="en-US" smtClean="0"/>
              <a:t>7/9/2020</a:t>
            </a:fld>
            <a:endParaRPr lang="en-US"/>
          </a:p>
        </p:txBody>
      </p:sp>
      <p:sp>
        <p:nvSpPr>
          <p:cNvPr id="3" name="Altbilgi Yer Tutucusu 2"/>
          <p:cNvSpPr>
            <a:spLocks noGrp="1"/>
          </p:cNvSpPr>
          <p:nvPr>
            <p:ph type="ftr" sz="quarter" idx="11"/>
          </p:nvPr>
        </p:nvSpPr>
        <p:spPr/>
        <p:txBody>
          <a:bodyPr/>
          <a:lstStyle/>
          <a:p>
            <a:endParaRPr lang="en-US"/>
          </a:p>
        </p:txBody>
      </p:sp>
      <p:sp>
        <p:nvSpPr>
          <p:cNvPr id="4" name="Slayt Numarası Yer Tutucusu 3"/>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3002997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endParaRPr lang="en-US"/>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7E0E8B2F-EF4C-467A-A96B-B8FF2E72AFBA}" type="datetime1">
              <a:rPr lang="en-US" smtClean="0"/>
              <a:t>7/9/2020</a:t>
            </a:fld>
            <a:endParaRPr lang="en-US"/>
          </a:p>
        </p:txBody>
      </p:sp>
      <p:sp>
        <p:nvSpPr>
          <p:cNvPr id="6" name="Altbilgi Yer Tutucusu 5"/>
          <p:cNvSpPr>
            <a:spLocks noGrp="1"/>
          </p:cNvSpPr>
          <p:nvPr>
            <p:ph type="ftr" sz="quarter" idx="11"/>
          </p:nvPr>
        </p:nvSpPr>
        <p:spPr/>
        <p:txBody>
          <a:bodyPr/>
          <a:lstStyle/>
          <a:p>
            <a:endParaRPr lang="en-US"/>
          </a:p>
        </p:txBody>
      </p:sp>
      <p:sp>
        <p:nvSpPr>
          <p:cNvPr id="7" name="Slayt Numarası Yer Tutucusu 6"/>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538547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endParaRPr lang="en-US"/>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00C999AF-6DF6-4595-A2AE-70D0A7D78A98}" type="datetime1">
              <a:rPr lang="en-US" smtClean="0"/>
              <a:t>7/9/2020</a:t>
            </a:fld>
            <a:endParaRPr lang="en-US"/>
          </a:p>
        </p:txBody>
      </p:sp>
      <p:sp>
        <p:nvSpPr>
          <p:cNvPr id="6" name="Altbilgi Yer Tutucusu 5"/>
          <p:cNvSpPr>
            <a:spLocks noGrp="1"/>
          </p:cNvSpPr>
          <p:nvPr>
            <p:ph type="ftr" sz="quarter" idx="11"/>
          </p:nvPr>
        </p:nvSpPr>
        <p:spPr/>
        <p:txBody>
          <a:bodyPr/>
          <a:lstStyle/>
          <a:p>
            <a:endParaRPr lang="en-US"/>
          </a:p>
        </p:txBody>
      </p:sp>
      <p:sp>
        <p:nvSpPr>
          <p:cNvPr id="7" name="Slayt Numarası Yer Tutucusu 6"/>
          <p:cNvSpPr>
            <a:spLocks noGrp="1"/>
          </p:cNvSpPr>
          <p:nvPr>
            <p:ph type="sldNum" sz="quarter" idx="12"/>
          </p:nvPr>
        </p:nvSpPr>
        <p:spPr/>
        <p:txBody>
          <a:bodyPr/>
          <a:lstStyle/>
          <a:p>
            <a:fld id="{3A7292B7-BF71-405C-BD52-DF1A7F60FE28}" type="slidenum">
              <a:rPr lang="en-US" smtClean="0"/>
              <a:t>‹#›</a:t>
            </a:fld>
            <a:endParaRPr lang="en-US"/>
          </a:p>
        </p:txBody>
      </p:sp>
    </p:spTree>
    <p:extLst>
      <p:ext uri="{BB962C8B-B14F-4D97-AF65-F5344CB8AC3E}">
        <p14:creationId xmlns:p14="http://schemas.microsoft.com/office/powerpoint/2010/main" val="3565891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endParaRPr lang="en-US"/>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4C3D42-55FD-4572-A000-50750F40C970}" type="datetime1">
              <a:rPr lang="en-US" smtClean="0"/>
              <a:t>7/9/2020</a:t>
            </a:fld>
            <a:endParaRPr lang="en-US"/>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7292B7-BF71-405C-BD52-DF1A7F60FE28}" type="slidenum">
              <a:rPr lang="en-US" smtClean="0"/>
              <a:t>‹#›</a:t>
            </a:fld>
            <a:endParaRPr lang="en-US"/>
          </a:p>
        </p:txBody>
      </p:sp>
    </p:spTree>
    <p:extLst>
      <p:ext uri="{BB962C8B-B14F-4D97-AF65-F5344CB8AC3E}">
        <p14:creationId xmlns:p14="http://schemas.microsoft.com/office/powerpoint/2010/main" val="1856671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hyperlink" Target="http://www.yegm.gov.tr/verimlilik/y_yetki_b_a_kurumlar.aspx"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image" Target="../media/image8.jpeg"/><Relationship Id="rId16" Type="http://schemas.openxmlformats.org/officeDocument/2006/relationships/diagramQuickStyle" Target="../diagrams/quickStyl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QuickStyle" Target="../diagrams/quickStyle2.xml"/><Relationship Id="rId5" Type="http://schemas.openxmlformats.org/officeDocument/2006/relationships/diagramQuickStyle" Target="../diagrams/quickStyle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Layout" Target="../diagrams/layout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chart" Target="../charts/chart3.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47.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8.jpe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56.png"/><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8.jpeg"/><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nerji ve tabii kaynaklar bakanlığı logo ile ilgili gö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0705" y="390748"/>
            <a:ext cx="3591233" cy="2384310"/>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4640217" y="3254477"/>
            <a:ext cx="2911566" cy="400110"/>
          </a:xfrm>
          <a:prstGeom prst="rect">
            <a:avLst/>
          </a:prstGeom>
          <a:noFill/>
        </p:spPr>
        <p:txBody>
          <a:bodyPr wrap="none" rtlCol="0">
            <a:spAutoFit/>
          </a:bodyPr>
          <a:lstStyle/>
          <a:p>
            <a:r>
              <a:rPr lang="tr-TR" sz="2000" b="1" dirty="0">
                <a:latin typeface="Times New Roman" panose="02020603050405020304" pitchFamily="18" charset="0"/>
                <a:cs typeface="Times New Roman" panose="02020603050405020304" pitchFamily="18" charset="0"/>
              </a:rPr>
              <a:t>ENERJİ VERİMLİLİĞİ</a:t>
            </a:r>
            <a:endParaRPr lang="en-US" sz="2000" b="1" dirty="0">
              <a:latin typeface="Times New Roman" panose="02020603050405020304" pitchFamily="18" charset="0"/>
              <a:cs typeface="Times New Roman" panose="02020603050405020304" pitchFamily="18" charset="0"/>
            </a:endParaRPr>
          </a:p>
        </p:txBody>
      </p:sp>
      <p:sp>
        <p:nvSpPr>
          <p:cNvPr id="5" name="Metin kutusu 4"/>
          <p:cNvSpPr txBox="1"/>
          <p:nvPr/>
        </p:nvSpPr>
        <p:spPr>
          <a:xfrm>
            <a:off x="3840613" y="3914806"/>
            <a:ext cx="4231415" cy="923330"/>
          </a:xfrm>
          <a:prstGeom prst="rect">
            <a:avLst/>
          </a:prstGeom>
          <a:noFill/>
        </p:spPr>
        <p:txBody>
          <a:bodyPr wrap="none" rtlCol="0">
            <a:spAutoFit/>
          </a:bodyPr>
          <a:lstStyle/>
          <a:p>
            <a:pPr algn="ctr"/>
            <a:r>
              <a:rPr lang="tr-TR" dirty="0"/>
              <a:t>Oğuz Kürşat KABAKÇI</a:t>
            </a:r>
          </a:p>
          <a:p>
            <a:pPr algn="ctr"/>
            <a:r>
              <a:rPr lang="tr-TR" dirty="0"/>
              <a:t>Enerji ve Tabii Kaynaklar Uzmanı</a:t>
            </a:r>
          </a:p>
          <a:p>
            <a:pPr algn="ctr"/>
            <a:r>
              <a:rPr lang="tr-TR" dirty="0"/>
              <a:t>Enerji Verimliliği ve Çevre Dairesi Başkanlığı</a:t>
            </a:r>
            <a:endParaRPr lang="en-US" dirty="0"/>
          </a:p>
        </p:txBody>
      </p:sp>
      <p:grpSp>
        <p:nvGrpSpPr>
          <p:cNvPr id="7" name="Group 4"/>
          <p:cNvGrpSpPr>
            <a:grpSpLocks/>
          </p:cNvGrpSpPr>
          <p:nvPr/>
        </p:nvGrpSpPr>
        <p:grpSpPr bwMode="auto">
          <a:xfrm>
            <a:off x="3258840" y="5358575"/>
            <a:ext cx="5394960" cy="1237124"/>
            <a:chOff x="323" y="2387"/>
            <a:chExt cx="4916" cy="927"/>
          </a:xfrm>
        </p:grpSpPr>
        <p:grpSp>
          <p:nvGrpSpPr>
            <p:cNvPr id="8" name="Group 9"/>
            <p:cNvGrpSpPr>
              <a:grpSpLocks/>
            </p:cNvGrpSpPr>
            <p:nvPr/>
          </p:nvGrpSpPr>
          <p:grpSpPr bwMode="auto">
            <a:xfrm>
              <a:off x="323" y="2393"/>
              <a:ext cx="1237" cy="920"/>
              <a:chOff x="3073" y="2656"/>
              <a:chExt cx="1536" cy="1341"/>
            </a:xfrm>
          </p:grpSpPr>
          <p:sp>
            <p:nvSpPr>
              <p:cNvPr id="21" name="AutoShape 10"/>
              <p:cNvSpPr>
                <a:spLocks noChangeArrowheads="1"/>
              </p:cNvSpPr>
              <p:nvPr/>
            </p:nvSpPr>
            <p:spPr bwMode="gray">
              <a:xfrm>
                <a:off x="3073" y="266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22" name="AutoShape 11"/>
              <p:cNvSpPr>
                <a:spLocks noChangeArrowheads="1"/>
              </p:cNvSpPr>
              <p:nvPr/>
            </p:nvSpPr>
            <p:spPr bwMode="gray">
              <a:xfrm>
                <a:off x="3073"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23" name="AutoShape 12" descr="splash_saving_energy"/>
              <p:cNvSpPr>
                <a:spLocks noChangeArrowheads="1"/>
              </p:cNvSpPr>
              <p:nvPr/>
            </p:nvSpPr>
            <p:spPr bwMode="gray">
              <a:xfrm>
                <a:off x="3163" y="2736"/>
                <a:ext cx="1350" cy="1168"/>
              </a:xfrm>
              <a:prstGeom prst="hexagon">
                <a:avLst>
                  <a:gd name="adj" fmla="val 28896"/>
                  <a:gd name="vf" fmla="val 115470"/>
                </a:avLst>
              </a:prstGeom>
              <a:blipFill dpi="0" rotWithShape="1">
                <a:blip r:embed="rId3"/>
                <a:srcRect/>
                <a:stretch>
                  <a:fillRect/>
                </a:stretch>
              </a:blipFill>
              <a:ln w="9525">
                <a:solidFill>
                  <a:schemeClr val="tx1"/>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grpSp>
        <p:grpSp>
          <p:nvGrpSpPr>
            <p:cNvPr id="9" name="Group 13"/>
            <p:cNvGrpSpPr>
              <a:grpSpLocks/>
            </p:cNvGrpSpPr>
            <p:nvPr/>
          </p:nvGrpSpPr>
          <p:grpSpPr bwMode="auto">
            <a:xfrm>
              <a:off x="1543" y="2387"/>
              <a:ext cx="1247" cy="927"/>
              <a:chOff x="3174" y="2656"/>
              <a:chExt cx="1549" cy="1351"/>
            </a:xfrm>
          </p:grpSpPr>
          <p:sp>
            <p:nvSpPr>
              <p:cNvPr id="18" name="AutoShape 14"/>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19" name="AutoShape 15"/>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20" name="AutoShape 16" descr="001"/>
              <p:cNvSpPr>
                <a:spLocks noChangeArrowheads="1"/>
              </p:cNvSpPr>
              <p:nvPr/>
            </p:nvSpPr>
            <p:spPr bwMode="gray">
              <a:xfrm>
                <a:off x="3264" y="2736"/>
                <a:ext cx="1350" cy="1168"/>
              </a:xfrm>
              <a:prstGeom prst="hexagon">
                <a:avLst>
                  <a:gd name="adj" fmla="val 28896"/>
                  <a:gd name="vf" fmla="val 115470"/>
                </a:avLst>
              </a:prstGeom>
              <a:blipFill dpi="0" rotWithShape="1">
                <a:blip r:embed="rId4"/>
                <a:srcRect/>
                <a:stretch>
                  <a:fillRect/>
                </a:stretch>
              </a:blipFill>
              <a:ln w="9525">
                <a:solidFill>
                  <a:schemeClr val="tx1"/>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grpSp>
        <p:grpSp>
          <p:nvGrpSpPr>
            <p:cNvPr id="10" name="Group 17"/>
            <p:cNvGrpSpPr>
              <a:grpSpLocks/>
            </p:cNvGrpSpPr>
            <p:nvPr/>
          </p:nvGrpSpPr>
          <p:grpSpPr bwMode="auto">
            <a:xfrm>
              <a:off x="2767" y="2387"/>
              <a:ext cx="1247" cy="927"/>
              <a:chOff x="3174" y="2656"/>
              <a:chExt cx="1549" cy="1351"/>
            </a:xfrm>
          </p:grpSpPr>
          <p:sp>
            <p:nvSpPr>
              <p:cNvPr id="15" name="AutoShape 1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16" name="AutoShape 1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17" name="AutoShape 20" descr="0002"/>
              <p:cNvSpPr>
                <a:spLocks noChangeArrowheads="1"/>
              </p:cNvSpPr>
              <p:nvPr/>
            </p:nvSpPr>
            <p:spPr bwMode="gray">
              <a:xfrm>
                <a:off x="3264" y="2736"/>
                <a:ext cx="1350" cy="1168"/>
              </a:xfrm>
              <a:prstGeom prst="hexagon">
                <a:avLst>
                  <a:gd name="adj" fmla="val 28896"/>
                  <a:gd name="vf" fmla="val 115470"/>
                </a:avLst>
              </a:prstGeom>
              <a:blipFill dpi="0" rotWithShape="1">
                <a:blip r:embed="rId5"/>
                <a:srcRect/>
                <a:stretch>
                  <a:fillRect/>
                </a:stretch>
              </a:blipFill>
              <a:ln w="9525">
                <a:solidFill>
                  <a:schemeClr val="tx1"/>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grpSp>
        <p:grpSp>
          <p:nvGrpSpPr>
            <p:cNvPr id="11" name="Group 21"/>
            <p:cNvGrpSpPr>
              <a:grpSpLocks/>
            </p:cNvGrpSpPr>
            <p:nvPr/>
          </p:nvGrpSpPr>
          <p:grpSpPr bwMode="auto">
            <a:xfrm>
              <a:off x="3992" y="2387"/>
              <a:ext cx="1247" cy="927"/>
              <a:chOff x="3174" y="2656"/>
              <a:chExt cx="1549" cy="1351"/>
            </a:xfrm>
          </p:grpSpPr>
          <p:sp>
            <p:nvSpPr>
              <p:cNvPr id="12" name="AutoShape 22"/>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13" name="AutoShape 23"/>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sp>
            <p:nvSpPr>
              <p:cNvPr id="14" name="AutoShape 24" descr="63164885kuresel_"/>
              <p:cNvSpPr>
                <a:spLocks noChangeArrowheads="1"/>
              </p:cNvSpPr>
              <p:nvPr/>
            </p:nvSpPr>
            <p:spPr bwMode="gray">
              <a:xfrm>
                <a:off x="3264" y="2736"/>
                <a:ext cx="1350" cy="1168"/>
              </a:xfrm>
              <a:prstGeom prst="hexagon">
                <a:avLst>
                  <a:gd name="adj" fmla="val 28896"/>
                  <a:gd name="vf" fmla="val 115470"/>
                </a:avLst>
              </a:prstGeom>
              <a:blipFill dpi="0" rotWithShape="1">
                <a:blip r:embed="rId6"/>
                <a:srcRect/>
                <a:stretch>
                  <a:fillRect/>
                </a:stretch>
              </a:blipFill>
              <a:ln w="9525">
                <a:solidFill>
                  <a:schemeClr val="tx1"/>
                </a:solidFill>
                <a:miter lim="800000"/>
                <a:headEnd/>
                <a:tailEnd/>
              </a:ln>
            </p:spPr>
            <p:txBody>
              <a:bodyPr wrap="none"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 typeface="Wingdings" pitchFamily="2" charset="2"/>
                  <a:buNone/>
                </a:pPr>
                <a:endParaRPr lang="tr-TR" altLang="tr-TR" sz="1800" b="1" dirty="0">
                  <a:solidFill>
                    <a:srgbClr val="666666"/>
                  </a:solidFill>
                </a:endParaRPr>
              </a:p>
            </p:txBody>
          </p:sp>
        </p:grpSp>
      </p:grpSp>
    </p:spTree>
    <p:extLst>
      <p:ext uri="{BB962C8B-B14F-4D97-AF65-F5344CB8AC3E}">
        <p14:creationId xmlns:p14="http://schemas.microsoft.com/office/powerpoint/2010/main" val="2316901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312045" y="971558"/>
            <a:ext cx="8113225" cy="376834"/>
          </a:xfrm>
          <a:prstGeom prst="rect">
            <a:avLst/>
          </a:prstGeom>
        </p:spPr>
        <p:txBody>
          <a:bodyPr wrap="square">
            <a:spAutoFit/>
          </a:bodyPr>
          <a:lstStyle/>
          <a:p>
            <a:pPr algn="just">
              <a:lnSpc>
                <a:spcPct val="150000"/>
              </a:lnSpc>
            </a:pPr>
            <a:r>
              <a:rPr lang="tr-TR" sz="1400" b="1" dirty="0">
                <a:latin typeface="Times New Roman" panose="02020603050405020304" pitchFamily="18" charset="0"/>
                <a:cs typeface="Times New Roman" panose="02020603050405020304" pitchFamily="18" charset="0"/>
              </a:rPr>
              <a:t>KONUTLAR</a:t>
            </a:r>
          </a:p>
        </p:txBody>
      </p:sp>
      <p:sp>
        <p:nvSpPr>
          <p:cNvPr id="6" name="Dikdörtgen 5"/>
          <p:cNvSpPr/>
          <p:nvPr/>
        </p:nvSpPr>
        <p:spPr>
          <a:xfrm>
            <a:off x="552894" y="1458694"/>
            <a:ext cx="5948268" cy="2264081"/>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600" dirty="0">
                <a:latin typeface="Times New Roman" panose="02020603050405020304" pitchFamily="18" charset="0"/>
                <a:cs typeface="Times New Roman" panose="02020603050405020304" pitchFamily="18" charset="0"/>
              </a:rPr>
              <a:t>Türkiye’nin 2018 yılı toplam  49,3 milyar m</a:t>
            </a:r>
            <a:r>
              <a:rPr lang="tr-TR" sz="1600" dirty="0">
                <a:latin typeface="Times New Roman"/>
                <a:cs typeface="Times New Roman"/>
              </a:rPr>
              <a:t>³</a:t>
            </a:r>
            <a:r>
              <a:rPr lang="tr-TR" sz="1600" dirty="0">
                <a:latin typeface="Times New Roman" panose="02020603050405020304" pitchFamily="18" charset="0"/>
                <a:cs typeface="Times New Roman" panose="02020603050405020304" pitchFamily="18" charset="0"/>
              </a:rPr>
              <a:t> doğalgaz tüketiminin </a:t>
            </a:r>
            <a:r>
              <a:rPr lang="tr-TR" sz="1600" b="1" dirty="0">
                <a:solidFill>
                  <a:srgbClr val="FF0000"/>
                </a:solidFill>
                <a:latin typeface="Times New Roman" panose="02020603050405020304" pitchFamily="18" charset="0"/>
                <a:cs typeface="Times New Roman" panose="02020603050405020304" pitchFamily="18" charset="0"/>
              </a:rPr>
              <a:t>% 25,7’sine </a:t>
            </a:r>
            <a:r>
              <a:rPr lang="tr-TR" sz="1600" dirty="0">
                <a:latin typeface="Times New Roman" panose="02020603050405020304" pitchFamily="18" charset="0"/>
                <a:cs typeface="Times New Roman" panose="02020603050405020304" pitchFamily="18" charset="0"/>
              </a:rPr>
              <a:t>karşılık gelen 12,7 milyar m</a:t>
            </a:r>
            <a:r>
              <a:rPr lang="tr-TR" sz="1600" dirty="0">
                <a:latin typeface="Times New Roman"/>
                <a:cs typeface="Times New Roman"/>
              </a:rPr>
              <a:t>³</a:t>
            </a:r>
            <a:r>
              <a:rPr lang="tr-TR" sz="1600" dirty="0">
                <a:latin typeface="Times New Roman" panose="02020603050405020304" pitchFamily="18" charset="0"/>
                <a:cs typeface="Times New Roman" panose="02020603050405020304" pitchFamily="18" charset="0"/>
              </a:rPr>
              <a:t> doğalgaz konutlarda tüketilmektedir. </a:t>
            </a:r>
          </a:p>
          <a:p>
            <a:pPr marL="285750" indent="-285750" algn="just">
              <a:lnSpc>
                <a:spcPct val="150000"/>
              </a:lnSpc>
              <a:buFont typeface="Arial" panose="020B0604020202020204" pitchFamily="34" charset="0"/>
              <a:buChar char="•"/>
            </a:pPr>
            <a:r>
              <a:rPr lang="tr-TR" sz="1600" dirty="0">
                <a:latin typeface="Times New Roman" panose="02020603050405020304" pitchFamily="18" charset="0"/>
                <a:cs typeface="Times New Roman" panose="02020603050405020304" pitchFamily="18" charset="0"/>
              </a:rPr>
              <a:t>Türkiye’nin 2018 yılı toplam 233,6 milyar </a:t>
            </a:r>
            <a:r>
              <a:rPr lang="tr-TR" sz="1600" dirty="0" err="1">
                <a:latin typeface="Times New Roman" panose="02020603050405020304" pitchFamily="18" charset="0"/>
                <a:cs typeface="Times New Roman" panose="02020603050405020304" pitchFamily="18" charset="0"/>
              </a:rPr>
              <a:t>kWh</a:t>
            </a:r>
            <a:r>
              <a:rPr lang="tr-TR" sz="1600" dirty="0">
                <a:latin typeface="Times New Roman" panose="02020603050405020304" pitchFamily="18" charset="0"/>
                <a:cs typeface="Times New Roman" panose="02020603050405020304" pitchFamily="18" charset="0"/>
              </a:rPr>
              <a:t> nihai elektrik </a:t>
            </a:r>
            <a:r>
              <a:rPr lang="tr-TR" sz="1600" b="1" dirty="0">
                <a:solidFill>
                  <a:srgbClr val="FF0000"/>
                </a:solidFill>
                <a:latin typeface="Times New Roman" panose="02020603050405020304" pitchFamily="18" charset="0"/>
                <a:cs typeface="Times New Roman" panose="02020603050405020304" pitchFamily="18" charset="0"/>
              </a:rPr>
              <a:t>tüketiminin % 23,45</a:t>
            </a:r>
            <a:r>
              <a:rPr lang="tr-TR" sz="1600" dirty="0">
                <a:latin typeface="Times New Roman" panose="02020603050405020304" pitchFamily="18" charset="0"/>
                <a:cs typeface="Times New Roman" panose="02020603050405020304" pitchFamily="18" charset="0"/>
              </a:rPr>
              <a:t>’ine karşılık gelen 54,7 milyar </a:t>
            </a:r>
            <a:r>
              <a:rPr lang="tr-TR" sz="1600" dirty="0" err="1">
                <a:latin typeface="Times New Roman" panose="02020603050405020304" pitchFamily="18" charset="0"/>
                <a:cs typeface="Times New Roman" panose="02020603050405020304" pitchFamily="18" charset="0"/>
              </a:rPr>
              <a:t>kWh</a:t>
            </a:r>
            <a:r>
              <a:rPr lang="tr-TR" sz="1600" dirty="0">
                <a:latin typeface="Times New Roman" panose="02020603050405020304" pitchFamily="18" charset="0"/>
                <a:cs typeface="Times New Roman" panose="02020603050405020304" pitchFamily="18" charset="0"/>
              </a:rPr>
              <a:t> </a:t>
            </a:r>
            <a:r>
              <a:rPr lang="tr-TR" sz="1600" dirty="0" err="1">
                <a:latin typeface="Times New Roman" panose="02020603050405020304" pitchFamily="18" charset="0"/>
                <a:cs typeface="Times New Roman" panose="02020603050405020304" pitchFamily="18" charset="0"/>
              </a:rPr>
              <a:t>konuıtlarda</a:t>
            </a:r>
            <a:r>
              <a:rPr lang="tr-TR" sz="1600" dirty="0">
                <a:latin typeface="Times New Roman" panose="02020603050405020304" pitchFamily="18" charset="0"/>
                <a:cs typeface="Times New Roman" panose="02020603050405020304" pitchFamily="18" charset="0"/>
              </a:rPr>
              <a:t> tüketilmektedir.</a:t>
            </a:r>
          </a:p>
        </p:txBody>
      </p:sp>
      <p:sp>
        <p:nvSpPr>
          <p:cNvPr id="8" name="Metin kutusu 7"/>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TÜRKİYE’DE BİNA SEKTÖRÜ</a:t>
            </a:r>
            <a:endParaRPr lang="en-US" b="1" dirty="0">
              <a:latin typeface="Times New Roman" panose="02020603050405020304" pitchFamily="18" charset="0"/>
              <a:cs typeface="Times New Roman" panose="02020603050405020304" pitchFamily="18" charset="0"/>
            </a:endParaRPr>
          </a:p>
        </p:txBody>
      </p:sp>
      <p:pic>
        <p:nvPicPr>
          <p:cNvPr id="2" name="Resim 1"/>
          <p:cNvPicPr>
            <a:picLocks noChangeAspect="1"/>
          </p:cNvPicPr>
          <p:nvPr/>
        </p:nvPicPr>
        <p:blipFill>
          <a:blip r:embed="rId3"/>
          <a:stretch>
            <a:fillRect/>
          </a:stretch>
        </p:blipFill>
        <p:spPr>
          <a:xfrm>
            <a:off x="7551424" y="867989"/>
            <a:ext cx="2869172" cy="2122721"/>
          </a:xfrm>
          <a:prstGeom prst="rect">
            <a:avLst/>
          </a:prstGeom>
        </p:spPr>
      </p:pic>
      <p:pic>
        <p:nvPicPr>
          <p:cNvPr id="3" name="Resim 2"/>
          <p:cNvPicPr>
            <a:picLocks noChangeAspect="1"/>
          </p:cNvPicPr>
          <p:nvPr/>
        </p:nvPicPr>
        <p:blipFill>
          <a:blip r:embed="rId4"/>
          <a:stretch>
            <a:fillRect/>
          </a:stretch>
        </p:blipFill>
        <p:spPr>
          <a:xfrm>
            <a:off x="6637887" y="3141905"/>
            <a:ext cx="4845552" cy="1420888"/>
          </a:xfrm>
          <a:prstGeom prst="rect">
            <a:avLst/>
          </a:prstGeom>
        </p:spPr>
      </p:pic>
      <p:pic>
        <p:nvPicPr>
          <p:cNvPr id="9" name="Resim 8"/>
          <p:cNvPicPr>
            <a:picLocks noChangeAspect="1"/>
          </p:cNvPicPr>
          <p:nvPr/>
        </p:nvPicPr>
        <p:blipFill>
          <a:blip r:embed="rId5"/>
          <a:stretch>
            <a:fillRect/>
          </a:stretch>
        </p:blipFill>
        <p:spPr>
          <a:xfrm>
            <a:off x="6467063" y="4774425"/>
            <a:ext cx="5441431" cy="1703838"/>
          </a:xfrm>
          <a:prstGeom prst="rect">
            <a:avLst/>
          </a:prstGeom>
        </p:spPr>
      </p:pic>
      <p:pic>
        <p:nvPicPr>
          <p:cNvPr id="10" name="Resim 9"/>
          <p:cNvPicPr>
            <a:picLocks noChangeAspect="1"/>
          </p:cNvPicPr>
          <p:nvPr/>
        </p:nvPicPr>
        <p:blipFill>
          <a:blip r:embed="rId6"/>
          <a:stretch>
            <a:fillRect/>
          </a:stretch>
        </p:blipFill>
        <p:spPr>
          <a:xfrm>
            <a:off x="709011" y="3939638"/>
            <a:ext cx="5636034" cy="2714603"/>
          </a:xfrm>
          <a:prstGeom prst="rect">
            <a:avLst/>
          </a:prstGeom>
        </p:spPr>
      </p:pic>
      <p:sp>
        <p:nvSpPr>
          <p:cNvPr id="4" name="Slayt Numarası Yer Tutucusu 3"/>
          <p:cNvSpPr>
            <a:spLocks noGrp="1"/>
          </p:cNvSpPr>
          <p:nvPr>
            <p:ph type="sldNum" sz="quarter" idx="12"/>
          </p:nvPr>
        </p:nvSpPr>
        <p:spPr/>
        <p:txBody>
          <a:bodyPr/>
          <a:lstStyle/>
          <a:p>
            <a:fld id="{3A7292B7-BF71-405C-BD52-DF1A7F60FE28}" type="slidenum">
              <a:rPr lang="en-US" smtClean="0"/>
              <a:t>10</a:t>
            </a:fld>
            <a:endParaRPr lang="en-US"/>
          </a:p>
        </p:txBody>
      </p:sp>
    </p:spTree>
    <p:extLst>
      <p:ext uri="{BB962C8B-B14F-4D97-AF65-F5344CB8AC3E}">
        <p14:creationId xmlns:p14="http://schemas.microsoft.com/office/powerpoint/2010/main" val="3838961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08E0CE27-227E-43B0-937E-30C6E683B04D}"/>
              </a:ext>
            </a:extLst>
          </p:cNvPr>
          <p:cNvSpPr>
            <a:spLocks noGrp="1"/>
          </p:cNvSpPr>
          <p:nvPr>
            <p:ph type="sldNum" sz="quarter" idx="12"/>
          </p:nvPr>
        </p:nvSpPr>
        <p:spPr/>
        <p:txBody>
          <a:bodyPr/>
          <a:lstStyle/>
          <a:p>
            <a:fld id="{3A7292B7-BF71-405C-BD52-DF1A7F60FE28}" type="slidenum">
              <a:rPr lang="en-US" smtClean="0"/>
              <a:t>11</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64528C8E-CEEF-4C25-8F0A-51C083EDE75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D75225C1-904C-49F9-9651-95D347D6B148}"/>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grpSp>
        <p:nvGrpSpPr>
          <p:cNvPr id="7" name="43 Grup">
            <a:extLst>
              <a:ext uri="{FF2B5EF4-FFF2-40B4-BE49-F238E27FC236}">
                <a16:creationId xmlns:a16="http://schemas.microsoft.com/office/drawing/2014/main" xmlns="" id="{2E31FBAE-E993-4744-B8E8-20FEFE913291}"/>
              </a:ext>
            </a:extLst>
          </p:cNvPr>
          <p:cNvGrpSpPr/>
          <p:nvPr/>
        </p:nvGrpSpPr>
        <p:grpSpPr>
          <a:xfrm>
            <a:off x="371479" y="1369268"/>
            <a:ext cx="11313342" cy="4437743"/>
            <a:chOff x="309335" y="1910806"/>
            <a:chExt cx="11313343" cy="4437743"/>
          </a:xfrm>
        </p:grpSpPr>
        <p:sp>
          <p:nvSpPr>
            <p:cNvPr id="8" name="Freeform 1424">
              <a:extLst>
                <a:ext uri="{FF2B5EF4-FFF2-40B4-BE49-F238E27FC236}">
                  <a16:creationId xmlns:a16="http://schemas.microsoft.com/office/drawing/2014/main" xmlns="" id="{B8BDE7DE-85E6-45A2-BD08-BBAAC17BC0FF}"/>
                </a:ext>
              </a:extLst>
            </p:cNvPr>
            <p:cNvSpPr>
              <a:spLocks/>
            </p:cNvSpPr>
            <p:nvPr/>
          </p:nvSpPr>
          <p:spPr bwMode="auto">
            <a:xfrm flipV="1">
              <a:off x="309335" y="5077741"/>
              <a:ext cx="1780722" cy="1270808"/>
            </a:xfrm>
            <a:custGeom>
              <a:avLst/>
              <a:gdLst>
                <a:gd name="T0" fmla="*/ 443 w 451"/>
                <a:gd name="T1" fmla="*/ 127 h 336"/>
                <a:gd name="T2" fmla="*/ 401 w 451"/>
                <a:gd name="T3" fmla="*/ 186 h 336"/>
                <a:gd name="T4" fmla="*/ 346 w 451"/>
                <a:gd name="T5" fmla="*/ 215 h 336"/>
                <a:gd name="T6" fmla="*/ 91 w 451"/>
                <a:gd name="T7" fmla="*/ 215 h 336"/>
                <a:gd name="T8" fmla="*/ 91 w 451"/>
                <a:gd name="T9" fmla="*/ 306 h 336"/>
                <a:gd name="T10" fmla="*/ 65 w 451"/>
                <a:gd name="T11" fmla="*/ 332 h 336"/>
                <a:gd name="T12" fmla="*/ 52 w 451"/>
                <a:gd name="T13" fmla="*/ 335 h 336"/>
                <a:gd name="T14" fmla="*/ 45 w 451"/>
                <a:gd name="T15" fmla="*/ 324 h 336"/>
                <a:gd name="T16" fmla="*/ 45 w 451"/>
                <a:gd name="T17" fmla="*/ 261 h 336"/>
                <a:gd name="T18" fmla="*/ 0 w 451"/>
                <a:gd name="T19" fmla="*/ 215 h 336"/>
                <a:gd name="T20" fmla="*/ 0 w 451"/>
                <a:gd name="T21" fmla="*/ 0 h 336"/>
                <a:gd name="T22" fmla="*/ 346 w 451"/>
                <a:gd name="T23" fmla="*/ 0 h 336"/>
                <a:gd name="T24" fmla="*/ 401 w 451"/>
                <a:gd name="T25" fmla="*/ 29 h 336"/>
                <a:gd name="T26" fmla="*/ 443 w 451"/>
                <a:gd name="T27" fmla="*/ 88 h 336"/>
                <a:gd name="T28" fmla="*/ 443 w 451"/>
                <a:gd name="T29" fmla="*/ 12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36">
                  <a:moveTo>
                    <a:pt x="443" y="127"/>
                  </a:moveTo>
                  <a:cubicBezTo>
                    <a:pt x="401" y="186"/>
                    <a:pt x="401" y="186"/>
                    <a:pt x="401" y="186"/>
                  </a:cubicBezTo>
                  <a:cubicBezTo>
                    <a:pt x="389" y="205"/>
                    <a:pt x="368" y="215"/>
                    <a:pt x="346" y="215"/>
                  </a:cubicBezTo>
                  <a:cubicBezTo>
                    <a:pt x="91" y="215"/>
                    <a:pt x="91" y="215"/>
                    <a:pt x="91" y="215"/>
                  </a:cubicBezTo>
                  <a:cubicBezTo>
                    <a:pt x="91" y="306"/>
                    <a:pt x="91" y="306"/>
                    <a:pt x="91" y="306"/>
                  </a:cubicBezTo>
                  <a:cubicBezTo>
                    <a:pt x="65" y="332"/>
                    <a:pt x="65" y="332"/>
                    <a:pt x="65" y="332"/>
                  </a:cubicBezTo>
                  <a:cubicBezTo>
                    <a:pt x="62" y="335"/>
                    <a:pt x="57" y="336"/>
                    <a:pt x="52" y="335"/>
                  </a:cubicBezTo>
                  <a:cubicBezTo>
                    <a:pt x="48" y="333"/>
                    <a:pt x="45" y="329"/>
                    <a:pt x="45" y="324"/>
                  </a:cubicBezTo>
                  <a:cubicBezTo>
                    <a:pt x="45" y="261"/>
                    <a:pt x="45" y="261"/>
                    <a:pt x="45" y="261"/>
                  </a:cubicBezTo>
                  <a:cubicBezTo>
                    <a:pt x="0" y="215"/>
                    <a:pt x="0" y="215"/>
                    <a:pt x="0" y="215"/>
                  </a:cubicBezTo>
                  <a:cubicBezTo>
                    <a:pt x="0" y="0"/>
                    <a:pt x="0" y="0"/>
                    <a:pt x="0" y="0"/>
                  </a:cubicBezTo>
                  <a:cubicBezTo>
                    <a:pt x="346" y="0"/>
                    <a:pt x="346" y="0"/>
                    <a:pt x="346" y="0"/>
                  </a:cubicBezTo>
                  <a:cubicBezTo>
                    <a:pt x="368" y="0"/>
                    <a:pt x="389" y="11"/>
                    <a:pt x="401" y="29"/>
                  </a:cubicBezTo>
                  <a:cubicBezTo>
                    <a:pt x="443" y="88"/>
                    <a:pt x="443" y="88"/>
                    <a:pt x="443" y="88"/>
                  </a:cubicBezTo>
                  <a:cubicBezTo>
                    <a:pt x="451" y="100"/>
                    <a:pt x="451" y="115"/>
                    <a:pt x="443"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9" name="Freeform 1431">
              <a:extLst>
                <a:ext uri="{FF2B5EF4-FFF2-40B4-BE49-F238E27FC236}">
                  <a16:creationId xmlns:a16="http://schemas.microsoft.com/office/drawing/2014/main" xmlns="" id="{2C8A71AD-A98E-4CE2-9F56-79E866143DC9}"/>
                </a:ext>
              </a:extLst>
            </p:cNvPr>
            <p:cNvSpPr>
              <a:spLocks noEditPoints="1"/>
            </p:cNvSpPr>
            <p:nvPr/>
          </p:nvSpPr>
          <p:spPr bwMode="auto">
            <a:xfrm flipV="1">
              <a:off x="1097281" y="4887983"/>
              <a:ext cx="62683" cy="651059"/>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0" name="TextBox 83">
              <a:extLst>
                <a:ext uri="{FF2B5EF4-FFF2-40B4-BE49-F238E27FC236}">
                  <a16:creationId xmlns:a16="http://schemas.microsoft.com/office/drawing/2014/main" xmlns="" id="{39F30D2F-DA6E-4AAA-8332-8099DAA3DF50}"/>
                </a:ext>
              </a:extLst>
            </p:cNvPr>
            <p:cNvSpPr txBox="1">
              <a:spLocks/>
            </p:cNvSpPr>
            <p:nvPr/>
          </p:nvSpPr>
          <p:spPr>
            <a:xfrm>
              <a:off x="322983" y="5631709"/>
              <a:ext cx="1624206"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effectLst/>
                  <a:uLnTx/>
                  <a:uFillTx/>
                  <a:latin typeface="Arial"/>
                  <a:cs typeface="+mn-cs"/>
                </a:rPr>
                <a:t>TS 825 Binalarda Isı Yalıtımı Kuralları Standardı</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400" b="1" i="0" u="none" strike="noStrike" kern="1200" cap="none" spc="0" normalizeH="0" baseline="0" noProof="0" dirty="0">
                <a:ln>
                  <a:noFill/>
                </a:ln>
                <a:effectLst/>
                <a:uLnTx/>
                <a:uFillTx/>
                <a:latin typeface="Arial"/>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effectLst/>
                  <a:uLnTx/>
                  <a:uFillTx/>
                  <a:latin typeface="Arial"/>
                  <a:cs typeface="+mn-cs"/>
                </a:rPr>
                <a:t>Yapı Denetimi Uygulama Yönetmeliği</a:t>
              </a:r>
              <a:endParaRPr kumimoji="0" lang="en-US" sz="1000" b="1" i="0" u="none" strike="noStrike" kern="1200" cap="none" spc="0" normalizeH="0" baseline="0" noProof="0" dirty="0">
                <a:ln>
                  <a:noFill/>
                </a:ln>
                <a:effectLst/>
                <a:uLnTx/>
                <a:uFillTx/>
                <a:latin typeface="Arial"/>
                <a:cs typeface="+mn-cs"/>
              </a:endParaRPr>
            </a:p>
          </p:txBody>
        </p:sp>
        <p:sp>
          <p:nvSpPr>
            <p:cNvPr id="11" name="Freeform 1424">
              <a:extLst>
                <a:ext uri="{FF2B5EF4-FFF2-40B4-BE49-F238E27FC236}">
                  <a16:creationId xmlns:a16="http://schemas.microsoft.com/office/drawing/2014/main" xmlns="" id="{76AB6528-8EC8-4F37-90E5-2D073B50C825}"/>
                </a:ext>
              </a:extLst>
            </p:cNvPr>
            <p:cNvSpPr>
              <a:spLocks/>
            </p:cNvSpPr>
            <p:nvPr/>
          </p:nvSpPr>
          <p:spPr bwMode="auto">
            <a:xfrm flipV="1">
              <a:off x="2159909" y="4768231"/>
              <a:ext cx="1780722" cy="1575962"/>
            </a:xfrm>
            <a:custGeom>
              <a:avLst/>
              <a:gdLst>
                <a:gd name="T0" fmla="*/ 443 w 451"/>
                <a:gd name="T1" fmla="*/ 127 h 336"/>
                <a:gd name="T2" fmla="*/ 401 w 451"/>
                <a:gd name="T3" fmla="*/ 186 h 336"/>
                <a:gd name="T4" fmla="*/ 346 w 451"/>
                <a:gd name="T5" fmla="*/ 215 h 336"/>
                <a:gd name="T6" fmla="*/ 91 w 451"/>
                <a:gd name="T7" fmla="*/ 215 h 336"/>
                <a:gd name="T8" fmla="*/ 91 w 451"/>
                <a:gd name="T9" fmla="*/ 306 h 336"/>
                <a:gd name="T10" fmla="*/ 65 w 451"/>
                <a:gd name="T11" fmla="*/ 332 h 336"/>
                <a:gd name="T12" fmla="*/ 52 w 451"/>
                <a:gd name="T13" fmla="*/ 335 h 336"/>
                <a:gd name="T14" fmla="*/ 45 w 451"/>
                <a:gd name="T15" fmla="*/ 324 h 336"/>
                <a:gd name="T16" fmla="*/ 45 w 451"/>
                <a:gd name="T17" fmla="*/ 261 h 336"/>
                <a:gd name="T18" fmla="*/ 0 w 451"/>
                <a:gd name="T19" fmla="*/ 215 h 336"/>
                <a:gd name="T20" fmla="*/ 0 w 451"/>
                <a:gd name="T21" fmla="*/ 0 h 336"/>
                <a:gd name="T22" fmla="*/ 346 w 451"/>
                <a:gd name="T23" fmla="*/ 0 h 336"/>
                <a:gd name="T24" fmla="*/ 401 w 451"/>
                <a:gd name="T25" fmla="*/ 29 h 336"/>
                <a:gd name="T26" fmla="*/ 443 w 451"/>
                <a:gd name="T27" fmla="*/ 88 h 336"/>
                <a:gd name="T28" fmla="*/ 443 w 451"/>
                <a:gd name="T29" fmla="*/ 12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36">
                  <a:moveTo>
                    <a:pt x="443" y="127"/>
                  </a:moveTo>
                  <a:cubicBezTo>
                    <a:pt x="401" y="186"/>
                    <a:pt x="401" y="186"/>
                    <a:pt x="401" y="186"/>
                  </a:cubicBezTo>
                  <a:cubicBezTo>
                    <a:pt x="389" y="205"/>
                    <a:pt x="368" y="215"/>
                    <a:pt x="346" y="215"/>
                  </a:cubicBezTo>
                  <a:cubicBezTo>
                    <a:pt x="91" y="215"/>
                    <a:pt x="91" y="215"/>
                    <a:pt x="91" y="215"/>
                  </a:cubicBezTo>
                  <a:cubicBezTo>
                    <a:pt x="91" y="306"/>
                    <a:pt x="91" y="306"/>
                    <a:pt x="91" y="306"/>
                  </a:cubicBezTo>
                  <a:cubicBezTo>
                    <a:pt x="65" y="332"/>
                    <a:pt x="65" y="332"/>
                    <a:pt x="65" y="332"/>
                  </a:cubicBezTo>
                  <a:cubicBezTo>
                    <a:pt x="62" y="335"/>
                    <a:pt x="57" y="336"/>
                    <a:pt x="52" y="335"/>
                  </a:cubicBezTo>
                  <a:cubicBezTo>
                    <a:pt x="48" y="333"/>
                    <a:pt x="45" y="329"/>
                    <a:pt x="45" y="324"/>
                  </a:cubicBezTo>
                  <a:cubicBezTo>
                    <a:pt x="45" y="261"/>
                    <a:pt x="45" y="261"/>
                    <a:pt x="45" y="261"/>
                  </a:cubicBezTo>
                  <a:cubicBezTo>
                    <a:pt x="0" y="215"/>
                    <a:pt x="0" y="215"/>
                    <a:pt x="0" y="215"/>
                  </a:cubicBezTo>
                  <a:cubicBezTo>
                    <a:pt x="0" y="0"/>
                    <a:pt x="0" y="0"/>
                    <a:pt x="0" y="0"/>
                  </a:cubicBezTo>
                  <a:cubicBezTo>
                    <a:pt x="346" y="0"/>
                    <a:pt x="346" y="0"/>
                    <a:pt x="346" y="0"/>
                  </a:cubicBezTo>
                  <a:cubicBezTo>
                    <a:pt x="368" y="0"/>
                    <a:pt x="389" y="11"/>
                    <a:pt x="401" y="29"/>
                  </a:cubicBezTo>
                  <a:cubicBezTo>
                    <a:pt x="443" y="88"/>
                    <a:pt x="443" y="88"/>
                    <a:pt x="443" y="88"/>
                  </a:cubicBezTo>
                  <a:cubicBezTo>
                    <a:pt x="451" y="100"/>
                    <a:pt x="451" y="115"/>
                    <a:pt x="443"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2" name="Freeform 1431">
              <a:extLst>
                <a:ext uri="{FF2B5EF4-FFF2-40B4-BE49-F238E27FC236}">
                  <a16:creationId xmlns:a16="http://schemas.microsoft.com/office/drawing/2014/main" xmlns="" id="{50A03FC7-46A8-42D7-924D-6136D6DEA7B1}"/>
                </a:ext>
              </a:extLst>
            </p:cNvPr>
            <p:cNvSpPr>
              <a:spLocks noEditPoints="1"/>
            </p:cNvSpPr>
            <p:nvPr/>
          </p:nvSpPr>
          <p:spPr bwMode="auto">
            <a:xfrm flipV="1">
              <a:off x="2947855" y="4883627"/>
              <a:ext cx="62683" cy="651059"/>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3" name="TextBox 83">
              <a:extLst>
                <a:ext uri="{FF2B5EF4-FFF2-40B4-BE49-F238E27FC236}">
                  <a16:creationId xmlns:a16="http://schemas.microsoft.com/office/drawing/2014/main" xmlns="" id="{6D1AA17B-E272-4682-8191-8B8A1820B5EA}"/>
                </a:ext>
              </a:extLst>
            </p:cNvPr>
            <p:cNvSpPr txBox="1">
              <a:spLocks/>
            </p:cNvSpPr>
            <p:nvPr/>
          </p:nvSpPr>
          <p:spPr>
            <a:xfrm>
              <a:off x="2159909" y="5539042"/>
              <a:ext cx="1654445" cy="64633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50" b="1" i="0" u="none" strike="noStrike" kern="1200" cap="none" spc="0" normalizeH="0" baseline="0" noProof="0" dirty="0">
                  <a:ln>
                    <a:noFill/>
                  </a:ln>
                  <a:effectLst/>
                  <a:uLnTx/>
                  <a:uFillTx/>
                  <a:latin typeface="Arial"/>
                  <a:cs typeface="+mn-cs"/>
                </a:rPr>
                <a:t>Enerji Kaynaklarının ve Enerjinin Kullanımında Verimliliğin Artırılmasına Dair Yönetmelik</a:t>
              </a:r>
            </a:p>
          </p:txBody>
        </p:sp>
        <p:sp>
          <p:nvSpPr>
            <p:cNvPr id="14" name="Freeform 1424">
              <a:extLst>
                <a:ext uri="{FF2B5EF4-FFF2-40B4-BE49-F238E27FC236}">
                  <a16:creationId xmlns:a16="http://schemas.microsoft.com/office/drawing/2014/main" xmlns="" id="{073D84FB-98BA-444C-9ACE-2CC8F822F5F2}"/>
                </a:ext>
              </a:extLst>
            </p:cNvPr>
            <p:cNvSpPr>
              <a:spLocks/>
            </p:cNvSpPr>
            <p:nvPr/>
          </p:nvSpPr>
          <p:spPr bwMode="auto">
            <a:xfrm flipV="1">
              <a:off x="3984357" y="5069029"/>
              <a:ext cx="1780722" cy="1270808"/>
            </a:xfrm>
            <a:custGeom>
              <a:avLst/>
              <a:gdLst>
                <a:gd name="T0" fmla="*/ 443 w 451"/>
                <a:gd name="T1" fmla="*/ 127 h 336"/>
                <a:gd name="T2" fmla="*/ 401 w 451"/>
                <a:gd name="T3" fmla="*/ 186 h 336"/>
                <a:gd name="T4" fmla="*/ 346 w 451"/>
                <a:gd name="T5" fmla="*/ 215 h 336"/>
                <a:gd name="T6" fmla="*/ 91 w 451"/>
                <a:gd name="T7" fmla="*/ 215 h 336"/>
                <a:gd name="T8" fmla="*/ 91 w 451"/>
                <a:gd name="T9" fmla="*/ 306 h 336"/>
                <a:gd name="T10" fmla="*/ 65 w 451"/>
                <a:gd name="T11" fmla="*/ 332 h 336"/>
                <a:gd name="T12" fmla="*/ 52 w 451"/>
                <a:gd name="T13" fmla="*/ 335 h 336"/>
                <a:gd name="T14" fmla="*/ 45 w 451"/>
                <a:gd name="T15" fmla="*/ 324 h 336"/>
                <a:gd name="T16" fmla="*/ 45 w 451"/>
                <a:gd name="T17" fmla="*/ 261 h 336"/>
                <a:gd name="T18" fmla="*/ 0 w 451"/>
                <a:gd name="T19" fmla="*/ 215 h 336"/>
                <a:gd name="T20" fmla="*/ 0 w 451"/>
                <a:gd name="T21" fmla="*/ 0 h 336"/>
                <a:gd name="T22" fmla="*/ 346 w 451"/>
                <a:gd name="T23" fmla="*/ 0 h 336"/>
                <a:gd name="T24" fmla="*/ 401 w 451"/>
                <a:gd name="T25" fmla="*/ 29 h 336"/>
                <a:gd name="T26" fmla="*/ 443 w 451"/>
                <a:gd name="T27" fmla="*/ 88 h 336"/>
                <a:gd name="T28" fmla="*/ 443 w 451"/>
                <a:gd name="T29" fmla="*/ 12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36">
                  <a:moveTo>
                    <a:pt x="443" y="127"/>
                  </a:moveTo>
                  <a:cubicBezTo>
                    <a:pt x="401" y="186"/>
                    <a:pt x="401" y="186"/>
                    <a:pt x="401" y="186"/>
                  </a:cubicBezTo>
                  <a:cubicBezTo>
                    <a:pt x="389" y="205"/>
                    <a:pt x="368" y="215"/>
                    <a:pt x="346" y="215"/>
                  </a:cubicBezTo>
                  <a:cubicBezTo>
                    <a:pt x="91" y="215"/>
                    <a:pt x="91" y="215"/>
                    <a:pt x="91" y="215"/>
                  </a:cubicBezTo>
                  <a:cubicBezTo>
                    <a:pt x="91" y="306"/>
                    <a:pt x="91" y="306"/>
                    <a:pt x="91" y="306"/>
                  </a:cubicBezTo>
                  <a:cubicBezTo>
                    <a:pt x="65" y="332"/>
                    <a:pt x="65" y="332"/>
                    <a:pt x="65" y="332"/>
                  </a:cubicBezTo>
                  <a:cubicBezTo>
                    <a:pt x="62" y="335"/>
                    <a:pt x="57" y="336"/>
                    <a:pt x="52" y="335"/>
                  </a:cubicBezTo>
                  <a:cubicBezTo>
                    <a:pt x="48" y="333"/>
                    <a:pt x="45" y="329"/>
                    <a:pt x="45" y="324"/>
                  </a:cubicBezTo>
                  <a:cubicBezTo>
                    <a:pt x="45" y="261"/>
                    <a:pt x="45" y="261"/>
                    <a:pt x="45" y="261"/>
                  </a:cubicBezTo>
                  <a:cubicBezTo>
                    <a:pt x="0" y="215"/>
                    <a:pt x="0" y="215"/>
                    <a:pt x="0" y="215"/>
                  </a:cubicBezTo>
                  <a:cubicBezTo>
                    <a:pt x="0" y="0"/>
                    <a:pt x="0" y="0"/>
                    <a:pt x="0" y="0"/>
                  </a:cubicBezTo>
                  <a:cubicBezTo>
                    <a:pt x="346" y="0"/>
                    <a:pt x="346" y="0"/>
                    <a:pt x="346" y="0"/>
                  </a:cubicBezTo>
                  <a:cubicBezTo>
                    <a:pt x="368" y="0"/>
                    <a:pt x="389" y="11"/>
                    <a:pt x="401" y="29"/>
                  </a:cubicBezTo>
                  <a:cubicBezTo>
                    <a:pt x="443" y="88"/>
                    <a:pt x="443" y="88"/>
                    <a:pt x="443" y="88"/>
                  </a:cubicBezTo>
                  <a:cubicBezTo>
                    <a:pt x="451" y="100"/>
                    <a:pt x="451" y="115"/>
                    <a:pt x="443"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Arial"/>
                <a:cs typeface="+mn-cs"/>
              </a:endParaRPr>
            </a:p>
          </p:txBody>
        </p:sp>
        <p:sp>
          <p:nvSpPr>
            <p:cNvPr id="15" name="Freeform 1431">
              <a:extLst>
                <a:ext uri="{FF2B5EF4-FFF2-40B4-BE49-F238E27FC236}">
                  <a16:creationId xmlns:a16="http://schemas.microsoft.com/office/drawing/2014/main" xmlns="" id="{C99B39AC-CEB6-4EB5-8D67-1B75F20E8527}"/>
                </a:ext>
              </a:extLst>
            </p:cNvPr>
            <p:cNvSpPr>
              <a:spLocks noEditPoints="1"/>
            </p:cNvSpPr>
            <p:nvPr/>
          </p:nvSpPr>
          <p:spPr bwMode="auto">
            <a:xfrm flipV="1">
              <a:off x="4772303" y="4879271"/>
              <a:ext cx="62683" cy="651059"/>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16" name="TextBox 83">
              <a:extLst>
                <a:ext uri="{FF2B5EF4-FFF2-40B4-BE49-F238E27FC236}">
                  <a16:creationId xmlns:a16="http://schemas.microsoft.com/office/drawing/2014/main" xmlns="" id="{8184164D-F80C-4489-962D-F002E37A1710}"/>
                </a:ext>
              </a:extLst>
            </p:cNvPr>
            <p:cNvSpPr txBox="1">
              <a:spLocks/>
            </p:cNvSpPr>
            <p:nvPr/>
          </p:nvSpPr>
          <p:spPr>
            <a:xfrm>
              <a:off x="4007764" y="5588065"/>
              <a:ext cx="1654445"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0" dirty="0">
                  <a:ln>
                    <a:noFill/>
                  </a:ln>
                  <a:effectLst/>
                  <a:uLnTx/>
                  <a:uFillTx/>
                  <a:latin typeface="Arial"/>
                  <a:cs typeface="+mn-cs"/>
                </a:rPr>
                <a:t>BEP Yönetmeliği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300" b="1" i="0" u="none" strike="noStrike" kern="1200" cap="none" spc="0" normalizeH="0" baseline="0" noProof="0" dirty="0">
                <a:ln>
                  <a:noFill/>
                </a:ln>
                <a:effectLst/>
                <a:uLnTx/>
                <a:uFillTx/>
                <a:latin typeface="Arial"/>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0" dirty="0">
                  <a:ln>
                    <a:noFill/>
                  </a:ln>
                  <a:effectLst/>
                  <a:uLnTx/>
                  <a:uFillTx/>
                  <a:latin typeface="Arial"/>
                  <a:cs typeface="+mn-cs"/>
                </a:rPr>
                <a:t>Merkezi Isıtma ve Sıhhi Sıcak Su Giderlerinin Paylaştırılmasına İlişkin Yönetmelik</a:t>
              </a:r>
              <a:endParaRPr kumimoji="0" lang="en-US" sz="900" b="1" i="0" u="none" strike="noStrike" kern="1200" cap="none" spc="0" normalizeH="0" baseline="0" noProof="0" dirty="0">
                <a:ln>
                  <a:noFill/>
                </a:ln>
                <a:effectLst/>
                <a:uLnTx/>
                <a:uFillTx/>
                <a:latin typeface="Arial"/>
                <a:cs typeface="+mn-cs"/>
              </a:endParaRPr>
            </a:p>
          </p:txBody>
        </p:sp>
        <p:sp>
          <p:nvSpPr>
            <p:cNvPr id="17" name="Freeform 287">
              <a:extLst>
                <a:ext uri="{FF2B5EF4-FFF2-40B4-BE49-F238E27FC236}">
                  <a16:creationId xmlns:a16="http://schemas.microsoft.com/office/drawing/2014/main" xmlns="" id="{6A1E89AC-EEF5-4E57-97FC-2E33C8182B29}"/>
                </a:ext>
              </a:extLst>
            </p:cNvPr>
            <p:cNvSpPr>
              <a:spLocks/>
            </p:cNvSpPr>
            <p:nvPr/>
          </p:nvSpPr>
          <p:spPr bwMode="auto">
            <a:xfrm>
              <a:off x="322581" y="1964781"/>
              <a:ext cx="1767476" cy="2429798"/>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chemeClr val="accent2"/>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30" normalizeH="0" baseline="0" noProof="0">
                <a:ln>
                  <a:noFill/>
                </a:ln>
                <a:solidFill>
                  <a:prstClr val="black"/>
                </a:solidFill>
                <a:effectLst/>
                <a:uLnTx/>
                <a:uFillTx/>
                <a:latin typeface="Arial"/>
                <a:cs typeface="+mn-cs"/>
              </a:endParaRPr>
            </a:p>
          </p:txBody>
        </p:sp>
        <p:sp>
          <p:nvSpPr>
            <p:cNvPr id="18" name="Freeform 289">
              <a:extLst>
                <a:ext uri="{FF2B5EF4-FFF2-40B4-BE49-F238E27FC236}">
                  <a16:creationId xmlns:a16="http://schemas.microsoft.com/office/drawing/2014/main" xmlns="" id="{14DE0BAA-D3C6-4F48-AAC7-4EF17B8CCE0C}"/>
                </a:ext>
              </a:extLst>
            </p:cNvPr>
            <p:cNvSpPr>
              <a:spLocks/>
            </p:cNvSpPr>
            <p:nvPr/>
          </p:nvSpPr>
          <p:spPr bwMode="auto">
            <a:xfrm>
              <a:off x="392431" y="2034632"/>
              <a:ext cx="1613580" cy="2250766"/>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30" normalizeH="0" baseline="0" noProof="0">
                <a:ln>
                  <a:noFill/>
                </a:ln>
                <a:solidFill>
                  <a:prstClr val="black"/>
                </a:solidFill>
                <a:effectLst/>
                <a:uLnTx/>
                <a:uFillTx/>
                <a:latin typeface="Arial"/>
                <a:cs typeface="+mn-cs"/>
              </a:endParaRPr>
            </a:p>
          </p:txBody>
        </p:sp>
        <p:sp>
          <p:nvSpPr>
            <p:cNvPr id="19" name="Freeform 299">
              <a:extLst>
                <a:ext uri="{FF2B5EF4-FFF2-40B4-BE49-F238E27FC236}">
                  <a16:creationId xmlns:a16="http://schemas.microsoft.com/office/drawing/2014/main" xmlns="" id="{E815F08B-FEAF-43F2-A55D-D3DE36BC392D}"/>
                </a:ext>
              </a:extLst>
            </p:cNvPr>
            <p:cNvSpPr>
              <a:spLocks/>
            </p:cNvSpPr>
            <p:nvPr/>
          </p:nvSpPr>
          <p:spPr bwMode="auto">
            <a:xfrm>
              <a:off x="655956" y="1910806"/>
              <a:ext cx="1154112" cy="57031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30" normalizeH="0" baseline="0" noProof="0">
                <a:ln>
                  <a:noFill/>
                </a:ln>
                <a:solidFill>
                  <a:prstClr val="black"/>
                </a:solidFill>
                <a:effectLst/>
                <a:uLnTx/>
                <a:uFillTx/>
                <a:latin typeface="Arial"/>
                <a:cs typeface="+mn-cs"/>
              </a:endParaRPr>
            </a:p>
          </p:txBody>
        </p:sp>
        <p:sp>
          <p:nvSpPr>
            <p:cNvPr id="20" name="TextBox 87">
              <a:extLst>
                <a:ext uri="{FF2B5EF4-FFF2-40B4-BE49-F238E27FC236}">
                  <a16:creationId xmlns:a16="http://schemas.microsoft.com/office/drawing/2014/main" xmlns="" id="{47E28835-3430-466E-8913-E334295A63BD}"/>
                </a:ext>
              </a:extLst>
            </p:cNvPr>
            <p:cNvSpPr txBox="1">
              <a:spLocks/>
            </p:cNvSpPr>
            <p:nvPr/>
          </p:nvSpPr>
          <p:spPr>
            <a:xfrm>
              <a:off x="453618" y="2498320"/>
              <a:ext cx="1541709" cy="436017"/>
            </a:xfrm>
            <a:prstGeom prst="rect">
              <a:avLst/>
            </a:prstGeom>
            <a:noFill/>
          </p:spPr>
          <p:txBody>
            <a:bodyPr wrap="square" lIns="0" tIns="0" rIns="0" bIns="0" rtlCol="0">
              <a:spAutoFit/>
            </a:bodyPr>
            <a:lstStyle/>
            <a:p>
              <a:pPr marL="0" marR="0" lvl="0" indent="0" algn="ctr" defTabSz="914400" rtl="0" eaLnBrk="1" fontAlgn="auto" latinLnBrk="0" hangingPunct="1">
                <a:lnSpc>
                  <a:spcPts val="1700"/>
                </a:lnSpc>
                <a:spcBef>
                  <a:spcPts val="0"/>
                </a:spcBef>
                <a:spcAft>
                  <a:spcPts val="0"/>
                </a:spcAft>
                <a:buClrTx/>
                <a:buSzTx/>
                <a:buFontTx/>
                <a:buNone/>
                <a:tabLst/>
                <a:defRPr/>
              </a:pPr>
              <a:r>
                <a:rPr kumimoji="0" lang="tr-TR" sz="1300" b="0" i="1" u="none" strike="noStrike" kern="1200" cap="none" spc="-30" normalizeH="0" baseline="0" noProof="0" dirty="0">
                  <a:ln>
                    <a:noFill/>
                  </a:ln>
                  <a:solidFill>
                    <a:srgbClr val="314672"/>
                  </a:solidFill>
                  <a:effectLst/>
                  <a:uLnTx/>
                  <a:uFillTx/>
                  <a:latin typeface="Arial"/>
                  <a:cs typeface="+mn-cs"/>
                </a:rPr>
                <a:t>5627 Sayılı Enerji Verimliliği Kanunu</a:t>
              </a:r>
              <a:endParaRPr kumimoji="0" lang="en-US" sz="1300" b="0" i="1" u="none" strike="noStrike" kern="1200" cap="none" spc="-30" normalizeH="0" baseline="0" noProof="0" dirty="0">
                <a:ln>
                  <a:noFill/>
                </a:ln>
                <a:solidFill>
                  <a:srgbClr val="314672"/>
                </a:solidFill>
                <a:effectLst/>
                <a:uLnTx/>
                <a:uFillTx/>
                <a:latin typeface="Arial"/>
                <a:cs typeface="+mn-cs"/>
              </a:endParaRPr>
            </a:p>
          </p:txBody>
        </p:sp>
        <p:sp>
          <p:nvSpPr>
            <p:cNvPr id="21" name="TextBox 88">
              <a:extLst>
                <a:ext uri="{FF2B5EF4-FFF2-40B4-BE49-F238E27FC236}">
                  <a16:creationId xmlns:a16="http://schemas.microsoft.com/office/drawing/2014/main" xmlns="" id="{E2F1841A-66AA-422C-A620-294087D9567A}"/>
                </a:ext>
              </a:extLst>
            </p:cNvPr>
            <p:cNvSpPr txBox="1">
              <a:spLocks/>
            </p:cNvSpPr>
            <p:nvPr/>
          </p:nvSpPr>
          <p:spPr>
            <a:xfrm>
              <a:off x="599561" y="2057145"/>
              <a:ext cx="1254066"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30" normalizeH="0" baseline="0" noProof="0" dirty="0">
                  <a:ln>
                    <a:noFill/>
                  </a:ln>
                  <a:solidFill>
                    <a:srgbClr val="FFFFFF"/>
                  </a:solidFill>
                  <a:effectLst/>
                  <a:uLnTx/>
                  <a:uFillTx/>
                  <a:latin typeface="Arial"/>
                  <a:cs typeface="+mn-cs"/>
                </a:rPr>
                <a:t>Kanun</a:t>
              </a:r>
              <a:endParaRPr kumimoji="0" lang="en-US" sz="1600" b="1" i="0" u="none" strike="noStrike" kern="1200" cap="none" spc="-30" normalizeH="0" baseline="0" noProof="0" dirty="0">
                <a:ln>
                  <a:noFill/>
                </a:ln>
                <a:solidFill>
                  <a:srgbClr val="FFFFFF"/>
                </a:solidFill>
                <a:effectLst/>
                <a:uLnTx/>
                <a:uFillTx/>
                <a:latin typeface="Arial"/>
                <a:cs typeface="+mn-cs"/>
              </a:endParaRPr>
            </a:p>
          </p:txBody>
        </p:sp>
        <p:sp>
          <p:nvSpPr>
            <p:cNvPr id="22" name="TextBox 83">
              <a:extLst>
                <a:ext uri="{FF2B5EF4-FFF2-40B4-BE49-F238E27FC236}">
                  <a16:creationId xmlns:a16="http://schemas.microsoft.com/office/drawing/2014/main" xmlns="" id="{CC201DEC-8E6C-479C-8AE9-F01B6F62A119}"/>
                </a:ext>
              </a:extLst>
            </p:cNvPr>
            <p:cNvSpPr txBox="1">
              <a:spLocks/>
            </p:cNvSpPr>
            <p:nvPr/>
          </p:nvSpPr>
          <p:spPr>
            <a:xfrm>
              <a:off x="371691" y="2917794"/>
              <a:ext cx="1612953" cy="138499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EVKK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Eğitim-Etüt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Bilinçlendirme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Yetkilendirme  Belgelendirme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Planlama-Koordinasyon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Ölçme-Değerlendirme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İzleme-Denetim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FF0000"/>
                  </a:solidFill>
                  <a:effectLst/>
                  <a:uLnTx/>
                  <a:uFillTx/>
                  <a:latin typeface="Arial"/>
                  <a:cs typeface="+mn-cs"/>
                </a:rPr>
                <a:t>Destekler</a:t>
              </a:r>
            </a:p>
          </p:txBody>
        </p:sp>
        <p:sp>
          <p:nvSpPr>
            <p:cNvPr id="23" name="Freeform 287">
              <a:extLst>
                <a:ext uri="{FF2B5EF4-FFF2-40B4-BE49-F238E27FC236}">
                  <a16:creationId xmlns:a16="http://schemas.microsoft.com/office/drawing/2014/main" xmlns="" id="{C69867D4-C488-426F-BB38-B1E8480FC8AD}"/>
                </a:ext>
              </a:extLst>
            </p:cNvPr>
            <p:cNvSpPr>
              <a:spLocks/>
            </p:cNvSpPr>
            <p:nvPr/>
          </p:nvSpPr>
          <p:spPr bwMode="auto">
            <a:xfrm>
              <a:off x="9373321" y="1964781"/>
              <a:ext cx="2249357" cy="2803450"/>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chemeClr val="accent2"/>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30" normalizeH="0" baseline="0" noProof="0">
                <a:ln>
                  <a:noFill/>
                </a:ln>
                <a:solidFill>
                  <a:prstClr val="black"/>
                </a:solidFill>
                <a:effectLst/>
                <a:uLnTx/>
                <a:uFillTx/>
                <a:latin typeface="Arial"/>
                <a:cs typeface="+mn-cs"/>
              </a:endParaRPr>
            </a:p>
          </p:txBody>
        </p:sp>
        <p:sp>
          <p:nvSpPr>
            <p:cNvPr id="24" name="Freeform 289">
              <a:extLst>
                <a:ext uri="{FF2B5EF4-FFF2-40B4-BE49-F238E27FC236}">
                  <a16:creationId xmlns:a16="http://schemas.microsoft.com/office/drawing/2014/main" xmlns="" id="{000A0629-FEC1-4F82-B025-088591F7E5C5}"/>
                </a:ext>
              </a:extLst>
            </p:cNvPr>
            <p:cNvSpPr>
              <a:spLocks/>
            </p:cNvSpPr>
            <p:nvPr/>
          </p:nvSpPr>
          <p:spPr bwMode="auto">
            <a:xfrm>
              <a:off x="9443171" y="2034631"/>
              <a:ext cx="2053503" cy="2596887"/>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30" normalizeH="0" baseline="0" noProof="0">
                <a:ln>
                  <a:noFill/>
                </a:ln>
                <a:solidFill>
                  <a:prstClr val="black"/>
                </a:solidFill>
                <a:effectLst/>
                <a:uLnTx/>
                <a:uFillTx/>
                <a:latin typeface="Arial"/>
                <a:cs typeface="+mn-cs"/>
              </a:endParaRPr>
            </a:p>
          </p:txBody>
        </p:sp>
        <p:sp>
          <p:nvSpPr>
            <p:cNvPr id="25" name="Freeform 299">
              <a:extLst>
                <a:ext uri="{FF2B5EF4-FFF2-40B4-BE49-F238E27FC236}">
                  <a16:creationId xmlns:a16="http://schemas.microsoft.com/office/drawing/2014/main" xmlns="" id="{FA1FBD34-CB5F-4CEC-B63D-A77CC5161A16}"/>
                </a:ext>
              </a:extLst>
            </p:cNvPr>
            <p:cNvSpPr>
              <a:spLocks/>
            </p:cNvSpPr>
            <p:nvPr/>
          </p:nvSpPr>
          <p:spPr bwMode="auto">
            <a:xfrm>
              <a:off x="9706696" y="1910806"/>
              <a:ext cx="1468767" cy="57031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30" normalizeH="0" baseline="0" noProof="0">
                <a:ln>
                  <a:noFill/>
                </a:ln>
                <a:solidFill>
                  <a:prstClr val="black"/>
                </a:solidFill>
                <a:effectLst/>
                <a:uLnTx/>
                <a:uFillTx/>
                <a:latin typeface="Arial"/>
                <a:cs typeface="+mn-cs"/>
              </a:endParaRPr>
            </a:p>
          </p:txBody>
        </p:sp>
        <p:sp>
          <p:nvSpPr>
            <p:cNvPr id="26" name="TextBox 87">
              <a:extLst>
                <a:ext uri="{FF2B5EF4-FFF2-40B4-BE49-F238E27FC236}">
                  <a16:creationId xmlns:a16="http://schemas.microsoft.com/office/drawing/2014/main" xmlns="" id="{C51864DC-1D18-4627-A46D-A295E5F7CBEE}"/>
                </a:ext>
              </a:extLst>
            </p:cNvPr>
            <p:cNvSpPr txBox="1">
              <a:spLocks/>
            </p:cNvSpPr>
            <p:nvPr/>
          </p:nvSpPr>
          <p:spPr>
            <a:xfrm>
              <a:off x="9504360" y="2498320"/>
              <a:ext cx="1962037" cy="436017"/>
            </a:xfrm>
            <a:prstGeom prst="rect">
              <a:avLst/>
            </a:prstGeom>
            <a:noFill/>
          </p:spPr>
          <p:txBody>
            <a:bodyPr wrap="square" lIns="0" tIns="0" rIns="0" bIns="0" rtlCol="0">
              <a:spAutoFit/>
            </a:bodyPr>
            <a:lstStyle/>
            <a:p>
              <a:pPr marL="0" marR="0" lvl="0" indent="0" algn="ctr" defTabSz="914400" rtl="0" eaLnBrk="1" fontAlgn="auto" latinLnBrk="0" hangingPunct="1">
                <a:lnSpc>
                  <a:spcPts val="1700"/>
                </a:lnSpc>
                <a:spcBef>
                  <a:spcPts val="0"/>
                </a:spcBef>
                <a:spcAft>
                  <a:spcPts val="0"/>
                </a:spcAft>
                <a:buClrTx/>
                <a:buSzTx/>
                <a:buFontTx/>
                <a:buNone/>
                <a:tabLst/>
                <a:defRPr/>
              </a:pPr>
              <a:r>
                <a:rPr kumimoji="0" lang="tr-TR" sz="1300" b="0" i="1" u="none" strike="noStrike" kern="1200" cap="none" spc="-30" normalizeH="0" baseline="0" noProof="0" dirty="0">
                  <a:ln>
                    <a:noFill/>
                  </a:ln>
                  <a:solidFill>
                    <a:srgbClr val="314672"/>
                  </a:solidFill>
                  <a:effectLst/>
                  <a:uLnTx/>
                  <a:uFillTx/>
                  <a:latin typeface="Arial"/>
                  <a:cs typeface="+mn-cs"/>
                </a:rPr>
                <a:t>Enerji Verimliliği Strateji Belgesi </a:t>
              </a:r>
              <a:r>
                <a:rPr kumimoji="0" lang="tr-TR" sz="1300" b="1" i="1" u="none" strike="noStrike" kern="1200" cap="none" spc="-30" normalizeH="0" baseline="0" noProof="0" dirty="0">
                  <a:ln>
                    <a:noFill/>
                  </a:ln>
                  <a:solidFill>
                    <a:srgbClr val="FF0000"/>
                  </a:solidFill>
                  <a:effectLst/>
                  <a:uLnTx/>
                  <a:uFillTx/>
                  <a:latin typeface="Arial"/>
                  <a:cs typeface="+mn-cs"/>
                </a:rPr>
                <a:t>2012-2023</a:t>
              </a:r>
              <a:endParaRPr kumimoji="0" lang="en-US" sz="1300" b="1" i="1" u="none" strike="noStrike" kern="1200" cap="none" spc="-30" normalizeH="0" baseline="0" noProof="0" dirty="0">
                <a:ln>
                  <a:noFill/>
                </a:ln>
                <a:solidFill>
                  <a:srgbClr val="FF0000"/>
                </a:solidFill>
                <a:effectLst/>
                <a:uLnTx/>
                <a:uFillTx/>
                <a:latin typeface="Arial"/>
                <a:cs typeface="+mn-cs"/>
              </a:endParaRPr>
            </a:p>
          </p:txBody>
        </p:sp>
        <p:sp>
          <p:nvSpPr>
            <p:cNvPr id="27" name="TextBox 88">
              <a:extLst>
                <a:ext uri="{FF2B5EF4-FFF2-40B4-BE49-F238E27FC236}">
                  <a16:creationId xmlns:a16="http://schemas.microsoft.com/office/drawing/2014/main" xmlns="" id="{2ED7222A-DADD-43F8-99AB-1658724E919F}"/>
                </a:ext>
              </a:extLst>
            </p:cNvPr>
            <p:cNvSpPr txBox="1">
              <a:spLocks/>
            </p:cNvSpPr>
            <p:nvPr/>
          </p:nvSpPr>
          <p:spPr>
            <a:xfrm>
              <a:off x="9706696" y="2057145"/>
              <a:ext cx="131601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30" normalizeH="0" baseline="0" noProof="0" dirty="0">
                  <a:ln>
                    <a:noFill/>
                  </a:ln>
                  <a:solidFill>
                    <a:srgbClr val="FFFFFF"/>
                  </a:solidFill>
                  <a:effectLst/>
                  <a:uLnTx/>
                  <a:uFillTx/>
                  <a:latin typeface="Arial"/>
                  <a:cs typeface="+mn-cs"/>
                </a:rPr>
                <a:t>Stratejik Belgeler</a:t>
              </a:r>
              <a:endParaRPr kumimoji="0" lang="en-US" sz="1200" b="1" i="0" u="none" strike="noStrike" kern="1200" cap="none" spc="-30" normalizeH="0" baseline="0" noProof="0" dirty="0">
                <a:ln>
                  <a:noFill/>
                </a:ln>
                <a:solidFill>
                  <a:srgbClr val="FFFFFF"/>
                </a:solidFill>
                <a:effectLst/>
                <a:uLnTx/>
                <a:uFillTx/>
                <a:latin typeface="Arial"/>
                <a:cs typeface="+mn-cs"/>
              </a:endParaRPr>
            </a:p>
          </p:txBody>
        </p:sp>
        <p:sp>
          <p:nvSpPr>
            <p:cNvPr id="28" name="Freeform 1424">
              <a:extLst>
                <a:ext uri="{FF2B5EF4-FFF2-40B4-BE49-F238E27FC236}">
                  <a16:creationId xmlns:a16="http://schemas.microsoft.com/office/drawing/2014/main" xmlns="" id="{C06D7A56-0C1A-46FC-ABF3-ED55CAF8C68E}"/>
                </a:ext>
              </a:extLst>
            </p:cNvPr>
            <p:cNvSpPr>
              <a:spLocks/>
            </p:cNvSpPr>
            <p:nvPr/>
          </p:nvSpPr>
          <p:spPr bwMode="auto">
            <a:xfrm flipV="1">
              <a:off x="5870028" y="4887983"/>
              <a:ext cx="1800014" cy="1440478"/>
            </a:xfrm>
            <a:custGeom>
              <a:avLst/>
              <a:gdLst>
                <a:gd name="T0" fmla="*/ 443 w 451"/>
                <a:gd name="T1" fmla="*/ 127 h 336"/>
                <a:gd name="T2" fmla="*/ 401 w 451"/>
                <a:gd name="T3" fmla="*/ 186 h 336"/>
                <a:gd name="T4" fmla="*/ 346 w 451"/>
                <a:gd name="T5" fmla="*/ 215 h 336"/>
                <a:gd name="T6" fmla="*/ 91 w 451"/>
                <a:gd name="T7" fmla="*/ 215 h 336"/>
                <a:gd name="T8" fmla="*/ 91 w 451"/>
                <a:gd name="T9" fmla="*/ 306 h 336"/>
                <a:gd name="T10" fmla="*/ 65 w 451"/>
                <a:gd name="T11" fmla="*/ 332 h 336"/>
                <a:gd name="T12" fmla="*/ 52 w 451"/>
                <a:gd name="T13" fmla="*/ 335 h 336"/>
                <a:gd name="T14" fmla="*/ 45 w 451"/>
                <a:gd name="T15" fmla="*/ 324 h 336"/>
                <a:gd name="T16" fmla="*/ 45 w 451"/>
                <a:gd name="T17" fmla="*/ 261 h 336"/>
                <a:gd name="T18" fmla="*/ 0 w 451"/>
                <a:gd name="T19" fmla="*/ 215 h 336"/>
                <a:gd name="T20" fmla="*/ 0 w 451"/>
                <a:gd name="T21" fmla="*/ 0 h 336"/>
                <a:gd name="T22" fmla="*/ 346 w 451"/>
                <a:gd name="T23" fmla="*/ 0 h 336"/>
                <a:gd name="T24" fmla="*/ 401 w 451"/>
                <a:gd name="T25" fmla="*/ 29 h 336"/>
                <a:gd name="T26" fmla="*/ 443 w 451"/>
                <a:gd name="T27" fmla="*/ 88 h 336"/>
                <a:gd name="T28" fmla="*/ 443 w 451"/>
                <a:gd name="T29" fmla="*/ 12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36">
                  <a:moveTo>
                    <a:pt x="443" y="127"/>
                  </a:moveTo>
                  <a:cubicBezTo>
                    <a:pt x="401" y="186"/>
                    <a:pt x="401" y="186"/>
                    <a:pt x="401" y="186"/>
                  </a:cubicBezTo>
                  <a:cubicBezTo>
                    <a:pt x="389" y="205"/>
                    <a:pt x="368" y="215"/>
                    <a:pt x="346" y="215"/>
                  </a:cubicBezTo>
                  <a:cubicBezTo>
                    <a:pt x="91" y="215"/>
                    <a:pt x="91" y="215"/>
                    <a:pt x="91" y="215"/>
                  </a:cubicBezTo>
                  <a:cubicBezTo>
                    <a:pt x="91" y="306"/>
                    <a:pt x="91" y="306"/>
                    <a:pt x="91" y="306"/>
                  </a:cubicBezTo>
                  <a:cubicBezTo>
                    <a:pt x="65" y="332"/>
                    <a:pt x="65" y="332"/>
                    <a:pt x="65" y="332"/>
                  </a:cubicBezTo>
                  <a:cubicBezTo>
                    <a:pt x="62" y="335"/>
                    <a:pt x="57" y="336"/>
                    <a:pt x="52" y="335"/>
                  </a:cubicBezTo>
                  <a:cubicBezTo>
                    <a:pt x="48" y="333"/>
                    <a:pt x="45" y="329"/>
                    <a:pt x="45" y="324"/>
                  </a:cubicBezTo>
                  <a:cubicBezTo>
                    <a:pt x="45" y="261"/>
                    <a:pt x="45" y="261"/>
                    <a:pt x="45" y="261"/>
                  </a:cubicBezTo>
                  <a:cubicBezTo>
                    <a:pt x="0" y="215"/>
                    <a:pt x="0" y="215"/>
                    <a:pt x="0" y="215"/>
                  </a:cubicBezTo>
                  <a:cubicBezTo>
                    <a:pt x="0" y="0"/>
                    <a:pt x="0" y="0"/>
                    <a:pt x="0" y="0"/>
                  </a:cubicBezTo>
                  <a:cubicBezTo>
                    <a:pt x="346" y="0"/>
                    <a:pt x="346" y="0"/>
                    <a:pt x="346" y="0"/>
                  </a:cubicBezTo>
                  <a:cubicBezTo>
                    <a:pt x="368" y="0"/>
                    <a:pt x="389" y="11"/>
                    <a:pt x="401" y="29"/>
                  </a:cubicBezTo>
                  <a:cubicBezTo>
                    <a:pt x="443" y="88"/>
                    <a:pt x="443" y="88"/>
                    <a:pt x="443" y="88"/>
                  </a:cubicBezTo>
                  <a:cubicBezTo>
                    <a:pt x="451" y="100"/>
                    <a:pt x="451" y="115"/>
                    <a:pt x="443"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29" name="Freeform 1431">
              <a:extLst>
                <a:ext uri="{FF2B5EF4-FFF2-40B4-BE49-F238E27FC236}">
                  <a16:creationId xmlns:a16="http://schemas.microsoft.com/office/drawing/2014/main" xmlns="" id="{AB3C296A-0E7A-4E69-A6A5-2DF2B47CCD5F}"/>
                </a:ext>
              </a:extLst>
            </p:cNvPr>
            <p:cNvSpPr>
              <a:spLocks noEditPoints="1"/>
            </p:cNvSpPr>
            <p:nvPr/>
          </p:nvSpPr>
          <p:spPr bwMode="auto">
            <a:xfrm flipV="1">
              <a:off x="6657974" y="4867895"/>
              <a:ext cx="62683" cy="651059"/>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0" name="TextBox 83">
              <a:extLst>
                <a:ext uri="{FF2B5EF4-FFF2-40B4-BE49-F238E27FC236}">
                  <a16:creationId xmlns:a16="http://schemas.microsoft.com/office/drawing/2014/main" xmlns="" id="{83BD79C1-5DB3-4E73-A38B-F0BABAF8FE3F}"/>
                </a:ext>
              </a:extLst>
            </p:cNvPr>
            <p:cNvSpPr txBox="1">
              <a:spLocks/>
            </p:cNvSpPr>
            <p:nvPr/>
          </p:nvSpPr>
          <p:spPr>
            <a:xfrm>
              <a:off x="5811892" y="5448302"/>
              <a:ext cx="1713552" cy="8569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0" dirty="0">
                  <a:ln>
                    <a:noFill/>
                  </a:ln>
                  <a:effectLst/>
                  <a:uLnTx/>
                  <a:uFillTx/>
                  <a:latin typeface="Arial"/>
                  <a:cs typeface="+mn-cs"/>
                </a:rPr>
                <a:t>Enerji İle İlgili Ürünlerin Çevreye Duyarlı Tasarımına İlişkin Yönetmelik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0" dirty="0">
                  <a:ln>
                    <a:noFill/>
                  </a:ln>
                  <a:effectLst/>
                  <a:uLnTx/>
                  <a:uFillTx/>
                  <a:latin typeface="Arial"/>
                  <a:cs typeface="+mn-cs"/>
                </a:rPr>
                <a:t>Sıvı ve Gaz Yakıtlı Yeni Sıcak Su Kazanlarının Verimlilik Gereklerine Dair Yönetmelik</a:t>
              </a:r>
              <a:endParaRPr kumimoji="0" lang="en-US" sz="900" b="1" i="0" u="none" strike="noStrike" kern="1200" cap="none" spc="0" normalizeH="0" baseline="0" noProof="0" dirty="0">
                <a:ln>
                  <a:noFill/>
                </a:ln>
                <a:effectLst/>
                <a:uLnTx/>
                <a:uFillTx/>
                <a:latin typeface="Arial"/>
                <a:cs typeface="+mn-cs"/>
              </a:endParaRPr>
            </a:p>
          </p:txBody>
        </p:sp>
        <p:sp>
          <p:nvSpPr>
            <p:cNvPr id="31" name="Freeform 1424">
              <a:extLst>
                <a:ext uri="{FF2B5EF4-FFF2-40B4-BE49-F238E27FC236}">
                  <a16:creationId xmlns:a16="http://schemas.microsoft.com/office/drawing/2014/main" xmlns="" id="{41FA4F72-B7BA-408C-A209-D35CD0E3A0A2}"/>
                </a:ext>
              </a:extLst>
            </p:cNvPr>
            <p:cNvSpPr>
              <a:spLocks/>
            </p:cNvSpPr>
            <p:nvPr/>
          </p:nvSpPr>
          <p:spPr bwMode="auto">
            <a:xfrm flipV="1">
              <a:off x="7714757" y="5046277"/>
              <a:ext cx="1780722" cy="1270808"/>
            </a:xfrm>
            <a:custGeom>
              <a:avLst/>
              <a:gdLst>
                <a:gd name="T0" fmla="*/ 443 w 451"/>
                <a:gd name="T1" fmla="*/ 127 h 336"/>
                <a:gd name="T2" fmla="*/ 401 w 451"/>
                <a:gd name="T3" fmla="*/ 186 h 336"/>
                <a:gd name="T4" fmla="*/ 346 w 451"/>
                <a:gd name="T5" fmla="*/ 215 h 336"/>
                <a:gd name="T6" fmla="*/ 91 w 451"/>
                <a:gd name="T7" fmla="*/ 215 h 336"/>
                <a:gd name="T8" fmla="*/ 91 w 451"/>
                <a:gd name="T9" fmla="*/ 306 h 336"/>
                <a:gd name="T10" fmla="*/ 65 w 451"/>
                <a:gd name="T11" fmla="*/ 332 h 336"/>
                <a:gd name="T12" fmla="*/ 52 w 451"/>
                <a:gd name="T13" fmla="*/ 335 h 336"/>
                <a:gd name="T14" fmla="*/ 45 w 451"/>
                <a:gd name="T15" fmla="*/ 324 h 336"/>
                <a:gd name="T16" fmla="*/ 45 w 451"/>
                <a:gd name="T17" fmla="*/ 261 h 336"/>
                <a:gd name="T18" fmla="*/ 0 w 451"/>
                <a:gd name="T19" fmla="*/ 215 h 336"/>
                <a:gd name="T20" fmla="*/ 0 w 451"/>
                <a:gd name="T21" fmla="*/ 0 h 336"/>
                <a:gd name="T22" fmla="*/ 346 w 451"/>
                <a:gd name="T23" fmla="*/ 0 h 336"/>
                <a:gd name="T24" fmla="*/ 401 w 451"/>
                <a:gd name="T25" fmla="*/ 29 h 336"/>
                <a:gd name="T26" fmla="*/ 443 w 451"/>
                <a:gd name="T27" fmla="*/ 88 h 336"/>
                <a:gd name="T28" fmla="*/ 443 w 451"/>
                <a:gd name="T29" fmla="*/ 12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36">
                  <a:moveTo>
                    <a:pt x="443" y="127"/>
                  </a:moveTo>
                  <a:cubicBezTo>
                    <a:pt x="401" y="186"/>
                    <a:pt x="401" y="186"/>
                    <a:pt x="401" y="186"/>
                  </a:cubicBezTo>
                  <a:cubicBezTo>
                    <a:pt x="389" y="205"/>
                    <a:pt x="368" y="215"/>
                    <a:pt x="346" y="215"/>
                  </a:cubicBezTo>
                  <a:cubicBezTo>
                    <a:pt x="91" y="215"/>
                    <a:pt x="91" y="215"/>
                    <a:pt x="91" y="215"/>
                  </a:cubicBezTo>
                  <a:cubicBezTo>
                    <a:pt x="91" y="306"/>
                    <a:pt x="91" y="306"/>
                    <a:pt x="91" y="306"/>
                  </a:cubicBezTo>
                  <a:cubicBezTo>
                    <a:pt x="65" y="332"/>
                    <a:pt x="65" y="332"/>
                    <a:pt x="65" y="332"/>
                  </a:cubicBezTo>
                  <a:cubicBezTo>
                    <a:pt x="62" y="335"/>
                    <a:pt x="57" y="336"/>
                    <a:pt x="52" y="335"/>
                  </a:cubicBezTo>
                  <a:cubicBezTo>
                    <a:pt x="48" y="333"/>
                    <a:pt x="45" y="329"/>
                    <a:pt x="45" y="324"/>
                  </a:cubicBezTo>
                  <a:cubicBezTo>
                    <a:pt x="45" y="261"/>
                    <a:pt x="45" y="261"/>
                    <a:pt x="45" y="261"/>
                  </a:cubicBezTo>
                  <a:cubicBezTo>
                    <a:pt x="0" y="215"/>
                    <a:pt x="0" y="215"/>
                    <a:pt x="0" y="215"/>
                  </a:cubicBezTo>
                  <a:cubicBezTo>
                    <a:pt x="0" y="0"/>
                    <a:pt x="0" y="0"/>
                    <a:pt x="0" y="0"/>
                  </a:cubicBezTo>
                  <a:cubicBezTo>
                    <a:pt x="346" y="0"/>
                    <a:pt x="346" y="0"/>
                    <a:pt x="346" y="0"/>
                  </a:cubicBezTo>
                  <a:cubicBezTo>
                    <a:pt x="368" y="0"/>
                    <a:pt x="389" y="11"/>
                    <a:pt x="401" y="29"/>
                  </a:cubicBezTo>
                  <a:cubicBezTo>
                    <a:pt x="443" y="88"/>
                    <a:pt x="443" y="88"/>
                    <a:pt x="443" y="88"/>
                  </a:cubicBezTo>
                  <a:cubicBezTo>
                    <a:pt x="451" y="100"/>
                    <a:pt x="451" y="115"/>
                    <a:pt x="443"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2" name="Freeform 1431">
              <a:extLst>
                <a:ext uri="{FF2B5EF4-FFF2-40B4-BE49-F238E27FC236}">
                  <a16:creationId xmlns:a16="http://schemas.microsoft.com/office/drawing/2014/main" xmlns="" id="{B8981110-03F4-472D-BA08-4E34E5FBF32C}"/>
                </a:ext>
              </a:extLst>
            </p:cNvPr>
            <p:cNvSpPr>
              <a:spLocks noEditPoints="1"/>
            </p:cNvSpPr>
            <p:nvPr/>
          </p:nvSpPr>
          <p:spPr bwMode="auto">
            <a:xfrm flipV="1">
              <a:off x="8502703" y="4856519"/>
              <a:ext cx="62683" cy="651059"/>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3" name="TextBox 83">
              <a:extLst>
                <a:ext uri="{FF2B5EF4-FFF2-40B4-BE49-F238E27FC236}">
                  <a16:creationId xmlns:a16="http://schemas.microsoft.com/office/drawing/2014/main" xmlns="" id="{EF78FE7B-C7B3-4698-928C-A15F157357D1}"/>
                </a:ext>
              </a:extLst>
            </p:cNvPr>
            <p:cNvSpPr txBox="1">
              <a:spLocks/>
            </p:cNvSpPr>
            <p:nvPr/>
          </p:nvSpPr>
          <p:spPr>
            <a:xfrm>
              <a:off x="7738164" y="5576689"/>
              <a:ext cx="1544596" cy="69249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0" dirty="0">
                  <a:ln>
                    <a:noFill/>
                  </a:ln>
                  <a:effectLst/>
                  <a:uLnTx/>
                  <a:uFillTx/>
                  <a:latin typeface="Arial"/>
                  <a:cs typeface="+mn-cs"/>
                </a:rPr>
                <a:t>Millî Eğitim Bakanlığına Bağlı Okullarda Enerji Yöneticisi Görevlendirilmesine İlişkin Yönetmelik</a:t>
              </a:r>
              <a:endParaRPr kumimoji="0" lang="en-US" sz="900" b="1" i="0" u="none" strike="noStrike" kern="1200" cap="none" spc="0" normalizeH="0" baseline="0" noProof="0" dirty="0">
                <a:ln>
                  <a:noFill/>
                </a:ln>
                <a:effectLst/>
                <a:uLnTx/>
                <a:uFillTx/>
                <a:latin typeface="Arial"/>
                <a:cs typeface="+mn-cs"/>
              </a:endParaRPr>
            </a:p>
          </p:txBody>
        </p:sp>
        <p:sp>
          <p:nvSpPr>
            <p:cNvPr id="34" name="Freeform 1424">
              <a:extLst>
                <a:ext uri="{FF2B5EF4-FFF2-40B4-BE49-F238E27FC236}">
                  <a16:creationId xmlns:a16="http://schemas.microsoft.com/office/drawing/2014/main" xmlns="" id="{FEBA0D8D-E60C-4D45-80B6-78AF99C905F6}"/>
                </a:ext>
              </a:extLst>
            </p:cNvPr>
            <p:cNvSpPr>
              <a:spLocks/>
            </p:cNvSpPr>
            <p:nvPr/>
          </p:nvSpPr>
          <p:spPr bwMode="auto">
            <a:xfrm flipV="1">
              <a:off x="9559482" y="4962666"/>
              <a:ext cx="2063195" cy="1343043"/>
            </a:xfrm>
            <a:custGeom>
              <a:avLst/>
              <a:gdLst>
                <a:gd name="T0" fmla="*/ 443 w 451"/>
                <a:gd name="T1" fmla="*/ 127 h 336"/>
                <a:gd name="T2" fmla="*/ 401 w 451"/>
                <a:gd name="T3" fmla="*/ 186 h 336"/>
                <a:gd name="T4" fmla="*/ 346 w 451"/>
                <a:gd name="T5" fmla="*/ 215 h 336"/>
                <a:gd name="T6" fmla="*/ 91 w 451"/>
                <a:gd name="T7" fmla="*/ 215 h 336"/>
                <a:gd name="T8" fmla="*/ 91 w 451"/>
                <a:gd name="T9" fmla="*/ 306 h 336"/>
                <a:gd name="T10" fmla="*/ 65 w 451"/>
                <a:gd name="T11" fmla="*/ 332 h 336"/>
                <a:gd name="T12" fmla="*/ 52 w 451"/>
                <a:gd name="T13" fmla="*/ 335 h 336"/>
                <a:gd name="T14" fmla="*/ 45 w 451"/>
                <a:gd name="T15" fmla="*/ 324 h 336"/>
                <a:gd name="T16" fmla="*/ 45 w 451"/>
                <a:gd name="T17" fmla="*/ 261 h 336"/>
                <a:gd name="T18" fmla="*/ 0 w 451"/>
                <a:gd name="T19" fmla="*/ 215 h 336"/>
                <a:gd name="T20" fmla="*/ 0 w 451"/>
                <a:gd name="T21" fmla="*/ 0 h 336"/>
                <a:gd name="T22" fmla="*/ 346 w 451"/>
                <a:gd name="T23" fmla="*/ 0 h 336"/>
                <a:gd name="T24" fmla="*/ 401 w 451"/>
                <a:gd name="T25" fmla="*/ 29 h 336"/>
                <a:gd name="T26" fmla="*/ 443 w 451"/>
                <a:gd name="T27" fmla="*/ 88 h 336"/>
                <a:gd name="T28" fmla="*/ 443 w 451"/>
                <a:gd name="T29" fmla="*/ 12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 h="336">
                  <a:moveTo>
                    <a:pt x="443" y="127"/>
                  </a:moveTo>
                  <a:cubicBezTo>
                    <a:pt x="401" y="186"/>
                    <a:pt x="401" y="186"/>
                    <a:pt x="401" y="186"/>
                  </a:cubicBezTo>
                  <a:cubicBezTo>
                    <a:pt x="389" y="205"/>
                    <a:pt x="368" y="215"/>
                    <a:pt x="346" y="215"/>
                  </a:cubicBezTo>
                  <a:cubicBezTo>
                    <a:pt x="91" y="215"/>
                    <a:pt x="91" y="215"/>
                    <a:pt x="91" y="215"/>
                  </a:cubicBezTo>
                  <a:cubicBezTo>
                    <a:pt x="91" y="306"/>
                    <a:pt x="91" y="306"/>
                    <a:pt x="91" y="306"/>
                  </a:cubicBezTo>
                  <a:cubicBezTo>
                    <a:pt x="65" y="332"/>
                    <a:pt x="65" y="332"/>
                    <a:pt x="65" y="332"/>
                  </a:cubicBezTo>
                  <a:cubicBezTo>
                    <a:pt x="62" y="335"/>
                    <a:pt x="57" y="336"/>
                    <a:pt x="52" y="335"/>
                  </a:cubicBezTo>
                  <a:cubicBezTo>
                    <a:pt x="48" y="333"/>
                    <a:pt x="45" y="329"/>
                    <a:pt x="45" y="324"/>
                  </a:cubicBezTo>
                  <a:cubicBezTo>
                    <a:pt x="45" y="261"/>
                    <a:pt x="45" y="261"/>
                    <a:pt x="45" y="261"/>
                  </a:cubicBezTo>
                  <a:cubicBezTo>
                    <a:pt x="0" y="215"/>
                    <a:pt x="0" y="215"/>
                    <a:pt x="0" y="215"/>
                  </a:cubicBezTo>
                  <a:cubicBezTo>
                    <a:pt x="0" y="0"/>
                    <a:pt x="0" y="0"/>
                    <a:pt x="0" y="0"/>
                  </a:cubicBezTo>
                  <a:cubicBezTo>
                    <a:pt x="346" y="0"/>
                    <a:pt x="346" y="0"/>
                    <a:pt x="346" y="0"/>
                  </a:cubicBezTo>
                  <a:cubicBezTo>
                    <a:pt x="368" y="0"/>
                    <a:pt x="389" y="11"/>
                    <a:pt x="401" y="29"/>
                  </a:cubicBezTo>
                  <a:cubicBezTo>
                    <a:pt x="443" y="88"/>
                    <a:pt x="443" y="88"/>
                    <a:pt x="443" y="88"/>
                  </a:cubicBezTo>
                  <a:cubicBezTo>
                    <a:pt x="451" y="100"/>
                    <a:pt x="451" y="115"/>
                    <a:pt x="443" y="1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5" name="Freeform 1431">
              <a:extLst>
                <a:ext uri="{FF2B5EF4-FFF2-40B4-BE49-F238E27FC236}">
                  <a16:creationId xmlns:a16="http://schemas.microsoft.com/office/drawing/2014/main" xmlns="" id="{F22C7E43-6319-439B-B779-88599493CEB4}"/>
                </a:ext>
              </a:extLst>
            </p:cNvPr>
            <p:cNvSpPr>
              <a:spLocks noEditPoints="1"/>
            </p:cNvSpPr>
            <p:nvPr/>
          </p:nvSpPr>
          <p:spPr bwMode="auto">
            <a:xfrm flipV="1">
              <a:off x="10347429" y="4845143"/>
              <a:ext cx="62683" cy="651059"/>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mn-cs"/>
              </a:endParaRPr>
            </a:p>
          </p:txBody>
        </p:sp>
        <p:sp>
          <p:nvSpPr>
            <p:cNvPr id="36" name="TextBox 83">
              <a:extLst>
                <a:ext uri="{FF2B5EF4-FFF2-40B4-BE49-F238E27FC236}">
                  <a16:creationId xmlns:a16="http://schemas.microsoft.com/office/drawing/2014/main" xmlns="" id="{597CAFEA-7AF3-46BD-9D46-8DB9A60E6701}"/>
                </a:ext>
              </a:extLst>
            </p:cNvPr>
            <p:cNvSpPr txBox="1">
              <a:spLocks/>
            </p:cNvSpPr>
            <p:nvPr/>
          </p:nvSpPr>
          <p:spPr>
            <a:xfrm>
              <a:off x="9561353" y="5528382"/>
              <a:ext cx="1913783" cy="7540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0" dirty="0">
                  <a:ln>
                    <a:noFill/>
                  </a:ln>
                  <a:effectLst/>
                  <a:uLnTx/>
                  <a:uFillTx/>
                  <a:latin typeface="Arial"/>
                  <a:cs typeface="+mn-cs"/>
                </a:rPr>
                <a:t>Genel Aydınlatma Yönetmeliği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400" b="1" i="0" u="none" strike="noStrike" kern="1200" cap="none" spc="0" normalizeH="0" baseline="0" noProof="0" dirty="0">
                <a:ln>
                  <a:noFill/>
                </a:ln>
                <a:effectLst/>
                <a:uLnTx/>
                <a:uFillTx/>
                <a:latin typeface="Arial"/>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effectLst/>
                  <a:uLnTx/>
                  <a:uFillTx/>
                  <a:latin typeface="Arial"/>
                  <a:cs typeface="+mn-cs"/>
                </a:rPr>
                <a:t>Sürdürülebilir Yeşil Binalar İle Sürdürülebilir Yerleşmelerin Belgelendirilmesine Dair Yönetmelik</a:t>
              </a:r>
            </a:p>
          </p:txBody>
        </p:sp>
        <p:sp>
          <p:nvSpPr>
            <p:cNvPr id="37" name="TextBox 87">
              <a:extLst>
                <a:ext uri="{FF2B5EF4-FFF2-40B4-BE49-F238E27FC236}">
                  <a16:creationId xmlns:a16="http://schemas.microsoft.com/office/drawing/2014/main" xmlns="" id="{F7D5EE89-648C-463A-8A21-4BE7CD0621A8}"/>
                </a:ext>
              </a:extLst>
            </p:cNvPr>
            <p:cNvSpPr txBox="1">
              <a:spLocks/>
            </p:cNvSpPr>
            <p:nvPr/>
          </p:nvSpPr>
          <p:spPr>
            <a:xfrm>
              <a:off x="9455714" y="3018218"/>
              <a:ext cx="1962037" cy="436017"/>
            </a:xfrm>
            <a:prstGeom prst="rect">
              <a:avLst/>
            </a:prstGeom>
            <a:noFill/>
          </p:spPr>
          <p:txBody>
            <a:bodyPr wrap="square" lIns="0" tIns="0" rIns="0" bIns="0" rtlCol="0">
              <a:spAutoFit/>
            </a:bodyPr>
            <a:lstStyle/>
            <a:p>
              <a:pPr marL="0" marR="0" lvl="0" indent="0" algn="ctr" defTabSz="914400" rtl="0" eaLnBrk="1" fontAlgn="auto" latinLnBrk="0" hangingPunct="1">
                <a:lnSpc>
                  <a:spcPts val="1700"/>
                </a:lnSpc>
                <a:spcBef>
                  <a:spcPts val="0"/>
                </a:spcBef>
                <a:spcAft>
                  <a:spcPts val="0"/>
                </a:spcAft>
                <a:buClrTx/>
                <a:buSzTx/>
                <a:buFontTx/>
                <a:buNone/>
                <a:tabLst/>
                <a:defRPr/>
              </a:pPr>
              <a:r>
                <a:rPr kumimoji="0" lang="tr-TR" sz="1300" b="0" i="1" u="none" strike="noStrike" kern="1200" cap="none" spc="-30" normalizeH="0" baseline="0" noProof="0" dirty="0">
                  <a:ln>
                    <a:noFill/>
                  </a:ln>
                  <a:solidFill>
                    <a:srgbClr val="314672"/>
                  </a:solidFill>
                  <a:effectLst/>
                  <a:uLnTx/>
                  <a:uFillTx/>
                  <a:latin typeface="Arial"/>
                  <a:cs typeface="+mn-cs"/>
                </a:rPr>
                <a:t>İklim Değişikliği Strateji Belgesi </a:t>
              </a:r>
              <a:r>
                <a:rPr kumimoji="0" lang="tr-TR" sz="1300" b="1" i="1" u="none" strike="noStrike" kern="1200" cap="none" spc="-30" normalizeH="0" baseline="0" noProof="0" dirty="0">
                  <a:ln>
                    <a:noFill/>
                  </a:ln>
                  <a:solidFill>
                    <a:srgbClr val="FF0000"/>
                  </a:solidFill>
                  <a:effectLst/>
                  <a:uLnTx/>
                  <a:uFillTx/>
                  <a:latin typeface="Arial"/>
                  <a:cs typeface="+mn-cs"/>
                </a:rPr>
                <a:t>2010-2023</a:t>
              </a:r>
              <a:endParaRPr kumimoji="0" lang="en-US" sz="1300" b="1" i="1" u="none" strike="noStrike" kern="1200" cap="none" spc="-30" normalizeH="0" baseline="0" noProof="0" dirty="0">
                <a:ln>
                  <a:noFill/>
                </a:ln>
                <a:solidFill>
                  <a:srgbClr val="FF0000"/>
                </a:solidFill>
                <a:effectLst/>
                <a:uLnTx/>
                <a:uFillTx/>
                <a:latin typeface="Arial"/>
                <a:cs typeface="+mn-cs"/>
              </a:endParaRPr>
            </a:p>
          </p:txBody>
        </p:sp>
        <p:sp>
          <p:nvSpPr>
            <p:cNvPr id="38" name="TextBox 87">
              <a:extLst>
                <a:ext uri="{FF2B5EF4-FFF2-40B4-BE49-F238E27FC236}">
                  <a16:creationId xmlns:a16="http://schemas.microsoft.com/office/drawing/2014/main" xmlns="" id="{C94A9441-CE97-4BD4-97FD-6C99B5235B25}"/>
                </a:ext>
              </a:extLst>
            </p:cNvPr>
            <p:cNvSpPr txBox="1">
              <a:spLocks/>
            </p:cNvSpPr>
            <p:nvPr/>
          </p:nvSpPr>
          <p:spPr>
            <a:xfrm>
              <a:off x="9455714" y="3514272"/>
              <a:ext cx="1962037" cy="436017"/>
            </a:xfrm>
            <a:prstGeom prst="rect">
              <a:avLst/>
            </a:prstGeom>
            <a:noFill/>
          </p:spPr>
          <p:txBody>
            <a:bodyPr wrap="square" lIns="0" tIns="0" rIns="0" bIns="0" rtlCol="0">
              <a:spAutoFit/>
            </a:bodyPr>
            <a:lstStyle/>
            <a:p>
              <a:pPr marL="0" marR="0" lvl="0" indent="0" algn="ctr" defTabSz="914400" rtl="0" eaLnBrk="1" fontAlgn="auto" latinLnBrk="0" hangingPunct="1">
                <a:lnSpc>
                  <a:spcPts val="1700"/>
                </a:lnSpc>
                <a:spcBef>
                  <a:spcPts val="0"/>
                </a:spcBef>
                <a:spcAft>
                  <a:spcPts val="0"/>
                </a:spcAft>
                <a:buClrTx/>
                <a:buSzTx/>
                <a:buFontTx/>
                <a:buNone/>
                <a:tabLst/>
                <a:defRPr/>
              </a:pPr>
              <a:r>
                <a:rPr kumimoji="0" lang="tr-TR" sz="1300" b="0" i="1" u="none" strike="noStrike" kern="1200" cap="none" spc="-30" normalizeH="0" baseline="0" noProof="0" dirty="0" err="1">
                  <a:ln>
                    <a:noFill/>
                  </a:ln>
                  <a:solidFill>
                    <a:srgbClr val="314672"/>
                  </a:solidFill>
                  <a:effectLst/>
                  <a:uLnTx/>
                  <a:uFillTx/>
                  <a:latin typeface="Arial"/>
                  <a:cs typeface="+mn-cs"/>
                </a:rPr>
                <a:t>Onbirinci</a:t>
              </a:r>
              <a:r>
                <a:rPr kumimoji="0" lang="tr-TR" sz="1300" b="0" i="1" u="none" strike="noStrike" kern="1200" cap="none" spc="-30" normalizeH="0" baseline="0" noProof="0" dirty="0">
                  <a:ln>
                    <a:noFill/>
                  </a:ln>
                  <a:solidFill>
                    <a:srgbClr val="314672"/>
                  </a:solidFill>
                  <a:effectLst/>
                  <a:uLnTx/>
                  <a:uFillTx/>
                  <a:latin typeface="Arial"/>
                  <a:cs typeface="+mn-cs"/>
                </a:rPr>
                <a:t> Kalkınma Planı </a:t>
              </a:r>
              <a:r>
                <a:rPr kumimoji="0" lang="tr-TR" sz="1300" b="1" i="1" u="none" strike="noStrike" kern="1200" cap="none" spc="-30" normalizeH="0" baseline="0" noProof="0" dirty="0">
                  <a:ln>
                    <a:noFill/>
                  </a:ln>
                  <a:solidFill>
                    <a:srgbClr val="FF0000"/>
                  </a:solidFill>
                  <a:effectLst/>
                  <a:uLnTx/>
                  <a:uFillTx/>
                  <a:latin typeface="Arial"/>
                  <a:cs typeface="+mn-cs"/>
                </a:rPr>
                <a:t>2019-2023</a:t>
              </a:r>
              <a:endParaRPr kumimoji="0" lang="en-US" sz="1300" b="1" i="1" u="none" strike="noStrike" kern="1200" cap="none" spc="-30" normalizeH="0" baseline="0" noProof="0" dirty="0">
                <a:ln>
                  <a:noFill/>
                </a:ln>
                <a:solidFill>
                  <a:srgbClr val="FF0000"/>
                </a:solidFill>
                <a:effectLst/>
                <a:uLnTx/>
                <a:uFillTx/>
                <a:latin typeface="Arial"/>
                <a:cs typeface="+mn-cs"/>
              </a:endParaRPr>
            </a:p>
          </p:txBody>
        </p:sp>
        <p:sp>
          <p:nvSpPr>
            <p:cNvPr id="39" name="TextBox 87">
              <a:extLst>
                <a:ext uri="{FF2B5EF4-FFF2-40B4-BE49-F238E27FC236}">
                  <a16:creationId xmlns:a16="http://schemas.microsoft.com/office/drawing/2014/main" xmlns="" id="{E54B0BEC-A5ED-4D40-8E3C-C6AFB5422BC3}"/>
                </a:ext>
              </a:extLst>
            </p:cNvPr>
            <p:cNvSpPr txBox="1">
              <a:spLocks/>
            </p:cNvSpPr>
            <p:nvPr/>
          </p:nvSpPr>
          <p:spPr>
            <a:xfrm>
              <a:off x="9488904" y="4010658"/>
              <a:ext cx="1962037" cy="436017"/>
            </a:xfrm>
            <a:prstGeom prst="rect">
              <a:avLst/>
            </a:prstGeom>
            <a:noFill/>
          </p:spPr>
          <p:txBody>
            <a:bodyPr wrap="square" lIns="0" tIns="0" rIns="0" bIns="0" rtlCol="0">
              <a:spAutoFit/>
            </a:bodyPr>
            <a:lstStyle/>
            <a:p>
              <a:pPr marL="0" marR="0" lvl="0" indent="0" algn="ctr" defTabSz="914400" rtl="0" eaLnBrk="1" fontAlgn="auto" latinLnBrk="0" hangingPunct="1">
                <a:lnSpc>
                  <a:spcPts val="1700"/>
                </a:lnSpc>
                <a:spcBef>
                  <a:spcPts val="0"/>
                </a:spcBef>
                <a:spcAft>
                  <a:spcPts val="0"/>
                </a:spcAft>
                <a:buClrTx/>
                <a:buSzTx/>
                <a:buFontTx/>
                <a:buNone/>
                <a:tabLst/>
                <a:defRPr/>
              </a:pPr>
              <a:r>
                <a:rPr kumimoji="0" lang="tr-TR" sz="1300" b="0" i="1" u="none" strike="noStrike" kern="1200" cap="none" spc="-30" normalizeH="0" baseline="0" noProof="0" dirty="0">
                  <a:ln>
                    <a:noFill/>
                  </a:ln>
                  <a:solidFill>
                    <a:srgbClr val="314672"/>
                  </a:solidFill>
                  <a:effectLst/>
                  <a:uLnTx/>
                  <a:uFillTx/>
                  <a:latin typeface="Arial"/>
                  <a:cs typeface="+mn-cs"/>
                </a:rPr>
                <a:t>Enerji Verimliliği Ulusal Eylem Planı </a:t>
              </a:r>
              <a:r>
                <a:rPr kumimoji="0" lang="tr-TR" sz="1300" b="1" i="1" u="none" strike="noStrike" kern="1200" cap="none" spc="-30" normalizeH="0" baseline="0" noProof="0" dirty="0">
                  <a:ln>
                    <a:noFill/>
                  </a:ln>
                  <a:solidFill>
                    <a:srgbClr val="FF0000"/>
                  </a:solidFill>
                  <a:effectLst/>
                  <a:uLnTx/>
                  <a:uFillTx/>
                  <a:latin typeface="Arial"/>
                  <a:cs typeface="+mn-cs"/>
                </a:rPr>
                <a:t>2017-2023</a:t>
              </a:r>
              <a:endParaRPr kumimoji="0" lang="en-US" sz="1300" b="1" i="1" u="none" strike="noStrike" kern="1200" cap="none" spc="-30" normalizeH="0" baseline="0" noProof="0" dirty="0">
                <a:ln>
                  <a:noFill/>
                </a:ln>
                <a:solidFill>
                  <a:srgbClr val="FF0000"/>
                </a:solidFill>
                <a:effectLst/>
                <a:uLnTx/>
                <a:uFillTx/>
                <a:latin typeface="Arial"/>
                <a:cs typeface="+mn-cs"/>
              </a:endParaRPr>
            </a:p>
          </p:txBody>
        </p:sp>
        <p:pic>
          <p:nvPicPr>
            <p:cNvPr id="40" name="Picture 3">
              <a:extLst>
                <a:ext uri="{FF2B5EF4-FFF2-40B4-BE49-F238E27FC236}">
                  <a16:creationId xmlns:a16="http://schemas.microsoft.com/office/drawing/2014/main" xmlns="" id="{A0716665-4BE7-4AB3-A5FA-CA3B87C8EE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3733" y="2062040"/>
              <a:ext cx="3289701" cy="2644085"/>
            </a:xfrm>
            <a:prstGeom prst="rect">
              <a:avLst/>
            </a:prstGeom>
          </p:spPr>
        </p:pic>
        <p:pic>
          <p:nvPicPr>
            <p:cNvPr id="41" name="Picture 4" descr="http://thumbs.gograph.com/gg54932198.jpg">
              <a:extLst>
                <a:ext uri="{FF2B5EF4-FFF2-40B4-BE49-F238E27FC236}">
                  <a16:creationId xmlns:a16="http://schemas.microsoft.com/office/drawing/2014/main" xmlns="" id="{9526EDFA-E962-4D45-8FD1-948C61F5B8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9164" y="2135299"/>
              <a:ext cx="2236511" cy="2374188"/>
            </a:xfrm>
            <a:prstGeom prst="rect">
              <a:avLst/>
            </a:prstGeom>
            <a:noFill/>
            <a:extLst>
              <a:ext uri="{909E8E84-426E-40DD-AFC4-6F175D3DCCD1}">
                <a14:hiddenFill xmlns:a14="http://schemas.microsoft.com/office/drawing/2010/main">
                  <a:solidFill>
                    <a:srgbClr val="FFFFFF"/>
                  </a:solidFill>
                </a14:hiddenFill>
              </a:ext>
            </a:extLst>
          </p:spPr>
        </p:pic>
        <p:sp>
          <p:nvSpPr>
            <p:cNvPr id="42" name="Dikdörtgen 2">
              <a:extLst>
                <a:ext uri="{FF2B5EF4-FFF2-40B4-BE49-F238E27FC236}">
                  <a16:creationId xmlns:a16="http://schemas.microsoft.com/office/drawing/2014/main" xmlns="" id="{87D5933A-3817-47A1-98BA-098EB082A2E9}"/>
                </a:ext>
              </a:extLst>
            </p:cNvPr>
            <p:cNvSpPr/>
            <p:nvPr/>
          </p:nvSpPr>
          <p:spPr>
            <a:xfrm>
              <a:off x="5789381" y="2073411"/>
              <a:ext cx="3056078" cy="2644085"/>
            </a:xfrm>
            <a:prstGeom prst="rect">
              <a:avLst/>
            </a:prstGeom>
            <a:noFill/>
            <a:ln w="57150">
              <a:solidFill>
                <a:srgbClr val="44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srgbClr val="314672"/>
                </a:solidFill>
                <a:effectLst/>
                <a:uLnTx/>
                <a:uFillTx/>
                <a:latin typeface="Arial"/>
                <a:cs typeface="+mn-cs"/>
              </a:endParaRPr>
            </a:p>
          </p:txBody>
        </p:sp>
      </p:grpSp>
    </p:spTree>
    <p:extLst>
      <p:ext uri="{BB962C8B-B14F-4D97-AF65-F5344CB8AC3E}">
        <p14:creationId xmlns:p14="http://schemas.microsoft.com/office/powerpoint/2010/main" val="358887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2514AD8B-35E7-42C4-B680-CEC5B8CF999E}"/>
              </a:ext>
            </a:extLst>
          </p:cNvPr>
          <p:cNvSpPr>
            <a:spLocks noGrp="1"/>
          </p:cNvSpPr>
          <p:nvPr>
            <p:ph type="sldNum" sz="quarter" idx="12"/>
          </p:nvPr>
        </p:nvSpPr>
        <p:spPr/>
        <p:txBody>
          <a:bodyPr/>
          <a:lstStyle/>
          <a:p>
            <a:fld id="{3A7292B7-BF71-405C-BD52-DF1A7F60FE28}" type="slidenum">
              <a:rPr lang="en-US" smtClean="0"/>
              <a:t>12</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CAB7B614-9599-42DD-BC95-1FCFD9DC01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4D7E566D-F317-4DF3-B78F-7BB74C4C44E9}"/>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sp>
        <p:nvSpPr>
          <p:cNvPr id="7" name="Text Placeholder 4">
            <a:extLst>
              <a:ext uri="{FF2B5EF4-FFF2-40B4-BE49-F238E27FC236}">
                <a16:creationId xmlns:a16="http://schemas.microsoft.com/office/drawing/2014/main" xmlns="" id="{F2F1D79F-48AC-43EF-9847-AE201389B6C6}"/>
              </a:ext>
            </a:extLst>
          </p:cNvPr>
          <p:cNvSpPr txBox="1">
            <a:spLocks/>
          </p:cNvSpPr>
          <p:nvPr/>
        </p:nvSpPr>
        <p:spPr>
          <a:xfrm>
            <a:off x="210048" y="1094511"/>
            <a:ext cx="3373614" cy="224068"/>
          </a:xfrm>
          <a:prstGeom prst="rect">
            <a:avLst/>
          </a:prstGeo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tr-TR" sz="1600" b="1" i="0" u="sng" strike="noStrike" kern="1200" cap="none" spc="0" normalizeH="0" baseline="0" noProof="0" dirty="0">
                <a:ln>
                  <a:noFill/>
                </a:ln>
                <a:solidFill>
                  <a:srgbClr val="00B0F0"/>
                </a:solidFill>
                <a:effectLst/>
                <a:uLnTx/>
                <a:uFillTx/>
                <a:latin typeface="+mn-lt"/>
                <a:ea typeface="+mn-ea"/>
                <a:cs typeface="+mn-cs"/>
              </a:rPr>
              <a:t>Stratejik Hedefler</a:t>
            </a:r>
            <a:endParaRPr kumimoji="0" lang="en-US" sz="1600" b="1" i="0" u="sng" strike="noStrike" kern="1200" cap="none" spc="0" normalizeH="0" baseline="0" noProof="0" dirty="0">
              <a:ln>
                <a:noFill/>
              </a:ln>
              <a:solidFill>
                <a:srgbClr val="00B0F0"/>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85898F"/>
              </a:solidFill>
              <a:effectLst/>
              <a:uLnTx/>
              <a:uFillTx/>
              <a:latin typeface="+mn-lt"/>
              <a:ea typeface="+mn-ea"/>
              <a:cs typeface="+mn-cs"/>
            </a:endParaRPr>
          </a:p>
        </p:txBody>
      </p:sp>
      <p:grpSp>
        <p:nvGrpSpPr>
          <p:cNvPr id="8" name="Group 34">
            <a:extLst>
              <a:ext uri="{FF2B5EF4-FFF2-40B4-BE49-F238E27FC236}">
                <a16:creationId xmlns:a16="http://schemas.microsoft.com/office/drawing/2014/main" xmlns="" id="{42AA134D-1252-413E-BE20-B0A3153676A7}"/>
              </a:ext>
            </a:extLst>
          </p:cNvPr>
          <p:cNvGrpSpPr/>
          <p:nvPr/>
        </p:nvGrpSpPr>
        <p:grpSpPr>
          <a:xfrm>
            <a:off x="381237" y="2088238"/>
            <a:ext cx="3156924" cy="1860536"/>
            <a:chOff x="307848" y="4017023"/>
            <a:chExt cx="2723290" cy="1860536"/>
          </a:xfrm>
        </p:grpSpPr>
        <p:cxnSp>
          <p:nvCxnSpPr>
            <p:cNvPr id="9" name="Straight Connector 36">
              <a:extLst>
                <a:ext uri="{FF2B5EF4-FFF2-40B4-BE49-F238E27FC236}">
                  <a16:creationId xmlns:a16="http://schemas.microsoft.com/office/drawing/2014/main" xmlns="" id="{A7263BF7-0FFD-42CC-94E3-7FA666A4A033}"/>
                </a:ext>
              </a:extLst>
            </p:cNvPr>
            <p:cNvCxnSpPr/>
            <p:nvPr/>
          </p:nvCxnSpPr>
          <p:spPr>
            <a:xfrm>
              <a:off x="1544809" y="4406344"/>
              <a:ext cx="180000"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37">
              <a:extLst>
                <a:ext uri="{FF2B5EF4-FFF2-40B4-BE49-F238E27FC236}">
                  <a16:creationId xmlns:a16="http://schemas.microsoft.com/office/drawing/2014/main" xmlns="" id="{A42E41D5-6008-40B8-A0D4-DC0A6B6BC6BD}"/>
                </a:ext>
              </a:extLst>
            </p:cNvPr>
            <p:cNvSpPr txBox="1">
              <a:spLocks/>
            </p:cNvSpPr>
            <p:nvPr/>
          </p:nvSpPr>
          <p:spPr>
            <a:xfrm>
              <a:off x="307848" y="4017023"/>
              <a:ext cx="2704767" cy="369332"/>
            </a:xfrm>
            <a:prstGeom prst="rect">
              <a:avLst/>
            </a:prstGeom>
            <a:noFill/>
          </p:spPr>
          <p:txBody>
            <a:bodyPr wrap="square" lIns="0" tIns="0" rIns="0" bIns="0" rtlCol="0">
              <a:spAutoFit/>
            </a:bodyPr>
            <a:lstStyle>
              <a:defPPr>
                <a:defRPr lang="en-US"/>
              </a:defPPr>
              <a:lvl1pPr algn="ctr">
                <a:defRPr sz="1200" b="1">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Enerji Verimliliği Strateji Belgesi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2012-2023</a:t>
              </a:r>
              <a:endParaRPr kumimoji="0" lang="en-US" b="1" i="0" u="none" strike="noStrike" kern="1200" cap="none" spc="0" normalizeH="0" baseline="0" noProof="0" dirty="0">
                <a:ln>
                  <a:noFill/>
                </a:ln>
                <a:solidFill>
                  <a:srgbClr val="314672"/>
                </a:solidFill>
                <a:effectLst/>
                <a:uLnTx/>
                <a:uFillTx/>
                <a:latin typeface="Arial"/>
                <a:cs typeface="+mn-cs"/>
              </a:endParaRPr>
            </a:p>
          </p:txBody>
        </p:sp>
        <p:sp>
          <p:nvSpPr>
            <p:cNvPr id="11" name="TextBox 35">
              <a:extLst>
                <a:ext uri="{FF2B5EF4-FFF2-40B4-BE49-F238E27FC236}">
                  <a16:creationId xmlns:a16="http://schemas.microsoft.com/office/drawing/2014/main" xmlns="" id="{44333A7F-E987-4DE6-A220-34F517A9A1D3}"/>
                </a:ext>
              </a:extLst>
            </p:cNvPr>
            <p:cNvSpPr txBox="1">
              <a:spLocks/>
            </p:cNvSpPr>
            <p:nvPr/>
          </p:nvSpPr>
          <p:spPr>
            <a:xfrm>
              <a:off x="365705" y="4441268"/>
              <a:ext cx="2665433" cy="1436291"/>
            </a:xfrm>
            <a:prstGeom prst="rect">
              <a:avLst/>
            </a:prstGeom>
            <a:noFill/>
          </p:spPr>
          <p:txBody>
            <a:bodyPr wrap="square" lIns="0" tIns="0" rIns="0" bIns="0" rtlCol="0">
              <a:spAutoFit/>
            </a:bodyPr>
            <a:lstStyle>
              <a:defPPr>
                <a:defRPr lang="en-US"/>
              </a:defPPr>
              <a:lvl1pPr algn="just">
                <a:lnSpc>
                  <a:spcPts val="1400"/>
                </a:lnSpc>
                <a:defRPr sz="1100">
                  <a:solidFill>
                    <a:srgbClr val="85898F"/>
                  </a:solidFill>
                </a:defRPr>
              </a:lvl1pPr>
            </a:lstStyle>
            <a:p>
              <a:pPr marL="0" marR="0" lvl="0" indent="0" algn="just" defTabSz="914400" rtl="0" eaLnBrk="1" fontAlgn="auto" latinLnBrk="0" hangingPunct="1">
                <a:lnSpc>
                  <a:spcPts val="1400"/>
                </a:lnSpc>
                <a:spcBef>
                  <a:spcPts val="0"/>
                </a:spcBef>
                <a:spcAft>
                  <a:spcPts val="0"/>
                </a:spcAft>
                <a:buClrTx/>
                <a:buSzTx/>
                <a:buFontTx/>
                <a:buNone/>
                <a:tabLst/>
                <a:defRPr/>
              </a:pPr>
              <a:endParaRPr kumimoji="0" lang="tr-TR" sz="1200" b="0" i="0" u="none" strike="noStrike" kern="1200" cap="none" spc="0" normalizeH="0" baseline="0" noProof="0" dirty="0">
                <a:ln>
                  <a:noFill/>
                </a:ln>
                <a:solidFill>
                  <a:srgbClr val="85898F"/>
                </a:solidFill>
                <a:effectLst/>
                <a:uLnTx/>
                <a:uFillTx/>
                <a:latin typeface="Arial"/>
                <a:cs typeface="+mn-cs"/>
              </a:endParaRPr>
            </a:p>
            <a:p>
              <a:pPr marL="0" marR="0" lvl="0" indent="0" algn="just" defTabSz="914400" rtl="0" eaLnBrk="1" fontAlgn="auto" latinLnBrk="0" hangingPunct="1">
                <a:lnSpc>
                  <a:spcPts val="1400"/>
                </a:lnSpc>
                <a:spcBef>
                  <a:spcPts val="0"/>
                </a:spcBef>
                <a:spcAft>
                  <a:spcPts val="0"/>
                </a:spcAft>
                <a:buClrTx/>
                <a:buSzTx/>
                <a:buFontTx/>
                <a:buNone/>
                <a:tabLst/>
                <a:defRPr/>
              </a:pPr>
              <a:r>
                <a:rPr kumimoji="0" lang="tr-TR" sz="1200" b="1" i="0" u="none" strike="noStrike" kern="1200" cap="none" spc="0" normalizeH="0" baseline="0" noProof="0" dirty="0">
                  <a:ln>
                    <a:noFill/>
                  </a:ln>
                  <a:solidFill>
                    <a:srgbClr val="FF0000"/>
                  </a:solidFill>
                  <a:effectLst/>
                  <a:uLnTx/>
                  <a:uFillTx/>
                  <a:latin typeface="Arial"/>
                  <a:cs typeface="+mn-cs"/>
                </a:rPr>
                <a:t>Temel Hedef,  2023 yılında Türkiye’nin GSYİH başına   tüketilen enerji miktarının (enerji yoğunluğunun) 2011 yılı değerine göre  en az %20 azaltılmasıdır.</a:t>
              </a:r>
            </a:p>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endParaRPr kumimoji="0" lang="tr-TR" sz="1200" b="0" i="0" u="none" strike="noStrike" kern="1200" cap="none" spc="0" normalizeH="0" baseline="0" noProof="0" dirty="0">
                <a:ln>
                  <a:noFill/>
                </a:ln>
                <a:solidFill>
                  <a:srgbClr val="85898F"/>
                </a:solidFill>
                <a:effectLst/>
                <a:uLnTx/>
                <a:uFillTx/>
                <a:latin typeface="Arial"/>
                <a:cs typeface="+mn-cs"/>
              </a:endParaRPr>
            </a:p>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endParaRPr kumimoji="0" lang="tr-TR" sz="1200" b="0" i="0" u="none" strike="noStrike" kern="1200" cap="none" spc="0" normalizeH="0" baseline="0" noProof="0" dirty="0">
                <a:ln>
                  <a:noFill/>
                </a:ln>
                <a:solidFill>
                  <a:srgbClr val="85898F"/>
                </a:solidFill>
                <a:effectLst/>
                <a:uLnTx/>
                <a:uFillTx/>
                <a:latin typeface="Arial"/>
                <a:cs typeface="+mn-cs"/>
              </a:endParaRPr>
            </a:p>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85898F"/>
                </a:solidFill>
                <a:effectLst/>
                <a:uLnTx/>
                <a:uFillTx/>
                <a:latin typeface="Arial"/>
                <a:cs typeface="+mn-cs"/>
              </a:endParaRPr>
            </a:p>
          </p:txBody>
        </p:sp>
      </p:grpSp>
      <p:grpSp>
        <p:nvGrpSpPr>
          <p:cNvPr id="12" name="Group 30">
            <a:extLst>
              <a:ext uri="{FF2B5EF4-FFF2-40B4-BE49-F238E27FC236}">
                <a16:creationId xmlns:a16="http://schemas.microsoft.com/office/drawing/2014/main" xmlns="" id="{EDC63B14-CEB4-4BA7-8E8D-2C2257C671DD}"/>
              </a:ext>
            </a:extLst>
          </p:cNvPr>
          <p:cNvGrpSpPr/>
          <p:nvPr/>
        </p:nvGrpSpPr>
        <p:grpSpPr>
          <a:xfrm>
            <a:off x="225427" y="4036212"/>
            <a:ext cx="3312734" cy="1437461"/>
            <a:chOff x="649287" y="4317311"/>
            <a:chExt cx="1684359" cy="1296523"/>
          </a:xfrm>
        </p:grpSpPr>
        <p:sp>
          <p:nvSpPr>
            <p:cNvPr id="13" name="TextBox 31">
              <a:extLst>
                <a:ext uri="{FF2B5EF4-FFF2-40B4-BE49-F238E27FC236}">
                  <a16:creationId xmlns:a16="http://schemas.microsoft.com/office/drawing/2014/main" xmlns="" id="{D4A0A773-FD42-453B-914C-3F3FE052FAA4}"/>
                </a:ext>
              </a:extLst>
            </p:cNvPr>
            <p:cNvSpPr txBox="1">
              <a:spLocks/>
            </p:cNvSpPr>
            <p:nvPr/>
          </p:nvSpPr>
          <p:spPr>
            <a:xfrm>
              <a:off x="649287" y="4978939"/>
              <a:ext cx="1684359" cy="634895"/>
            </a:xfrm>
            <a:prstGeom prst="rect">
              <a:avLst/>
            </a:prstGeom>
            <a:noFill/>
          </p:spPr>
          <p:txBody>
            <a:bodyPr wrap="square" lIns="0" tIns="0" rIns="0" bIns="0" rtlCol="0">
              <a:spAutoFit/>
            </a:bodyPr>
            <a:lstStyle>
              <a:defPPr>
                <a:defRPr lang="en-US"/>
              </a:defPPr>
              <a:lvl1pPr algn="ctr">
                <a:lnSpc>
                  <a:spcPts val="1400"/>
                </a:lnSpc>
                <a:defRPr sz="1100">
                  <a:solidFill>
                    <a:srgbClr val="85898F"/>
                  </a:solidFill>
                </a:defRPr>
              </a:lvl1pPr>
            </a:lstStyle>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r>
                <a:rPr kumimoji="0" lang="tr-TR" sz="1050" b="0" i="0" u="none" strike="noStrike" kern="1200" cap="none" spc="0" normalizeH="0" baseline="0" noProof="0" dirty="0">
                  <a:ln>
                    <a:noFill/>
                  </a:ln>
                  <a:solidFill>
                    <a:schemeClr val="tx1"/>
                  </a:solidFill>
                  <a:effectLst/>
                  <a:uLnTx/>
                  <a:uFillTx/>
                  <a:latin typeface="Arial"/>
                  <a:cs typeface="+mn-cs"/>
                </a:rPr>
                <a:t>2017 yılından itibaren 20.000 m2 üzerindeki yeni binaların yıllık enerji ihtiyacının </a:t>
              </a:r>
              <a:r>
                <a:rPr kumimoji="0" lang="tr-TR" sz="1050" b="1" i="0" u="none" strike="noStrike" kern="1200" cap="none" spc="0" normalizeH="0" baseline="0" noProof="0" dirty="0">
                  <a:ln>
                    <a:noFill/>
                  </a:ln>
                  <a:solidFill>
                    <a:srgbClr val="FF0000"/>
                  </a:solidFill>
                  <a:effectLst/>
                  <a:uLnTx/>
                  <a:uFillTx/>
                  <a:latin typeface="Arial"/>
                  <a:cs typeface="+mn-cs"/>
                </a:rPr>
                <a:t>en az %20’sinin</a:t>
              </a:r>
              <a:r>
                <a:rPr kumimoji="0" lang="tr-TR" sz="1050" b="0" i="0" u="none" strike="noStrike" kern="1200" cap="none" spc="0" normalizeH="0" baseline="0" noProof="0" dirty="0">
                  <a:ln>
                    <a:noFill/>
                  </a:ln>
                  <a:solidFill>
                    <a:srgbClr val="85898F"/>
                  </a:solidFill>
                  <a:effectLst/>
                  <a:uLnTx/>
                  <a:uFillTx/>
                  <a:latin typeface="Arial"/>
                  <a:cs typeface="+mn-cs"/>
                </a:rPr>
                <a:t> </a:t>
              </a:r>
              <a:r>
                <a:rPr kumimoji="0" lang="tr-TR" sz="1050" b="0" i="0" u="none" strike="noStrike" kern="1200" cap="none" spc="0" normalizeH="0" baseline="0" noProof="0" dirty="0">
                  <a:ln>
                    <a:noFill/>
                  </a:ln>
                  <a:solidFill>
                    <a:schemeClr val="tx1"/>
                  </a:solidFill>
                  <a:effectLst/>
                  <a:uLnTx/>
                  <a:uFillTx/>
                  <a:latin typeface="Arial"/>
                  <a:cs typeface="+mn-cs"/>
                </a:rPr>
                <a:t>yenilenebilir enerji kaynaklarından temin edilmesi</a:t>
              </a:r>
            </a:p>
            <a:p>
              <a:pPr marR="0" lvl="0" algn="just" defTabSz="914400" rtl="0" eaLnBrk="1" fontAlgn="auto" latinLnBrk="0" hangingPunct="1">
                <a:lnSpc>
                  <a:spcPts val="1400"/>
                </a:lnSpc>
                <a:spcBef>
                  <a:spcPts val="0"/>
                </a:spcBef>
                <a:spcAft>
                  <a:spcPts val="0"/>
                </a:spcAft>
                <a:buClrTx/>
                <a:buSzTx/>
                <a:tabLst/>
                <a:defRPr/>
              </a:pPr>
              <a:r>
                <a:rPr kumimoji="0" lang="en-US" sz="1050" b="0" i="0" u="none" strike="noStrike" kern="1200" cap="none" spc="0" normalizeH="0" baseline="0" noProof="0" dirty="0">
                  <a:ln>
                    <a:noFill/>
                  </a:ln>
                  <a:solidFill>
                    <a:schemeClr val="tx1"/>
                  </a:solidFill>
                  <a:effectLst/>
                  <a:uLnTx/>
                  <a:uFillTx/>
                  <a:latin typeface="Arial"/>
                  <a:cs typeface="+mn-cs"/>
                </a:rPr>
                <a:t> </a:t>
              </a:r>
              <a:endParaRPr kumimoji="0" lang="en-US" sz="1050" b="1" i="0" u="none" strike="noStrike" kern="1200" cap="none" spc="0" normalizeH="0" baseline="0" noProof="0" dirty="0">
                <a:ln>
                  <a:noFill/>
                </a:ln>
                <a:solidFill>
                  <a:srgbClr val="FF0000"/>
                </a:solidFill>
                <a:effectLst/>
                <a:uLnTx/>
                <a:uFillTx/>
                <a:latin typeface="Arial"/>
                <a:cs typeface="+mn-cs"/>
              </a:endParaRPr>
            </a:p>
          </p:txBody>
        </p:sp>
        <p:cxnSp>
          <p:nvCxnSpPr>
            <p:cNvPr id="14" name="Straight Connector 32">
              <a:extLst>
                <a:ext uri="{FF2B5EF4-FFF2-40B4-BE49-F238E27FC236}">
                  <a16:creationId xmlns:a16="http://schemas.microsoft.com/office/drawing/2014/main" xmlns="" id="{684F3646-B08E-4344-9F88-42CB70E32BF0}"/>
                </a:ext>
              </a:extLst>
            </p:cNvPr>
            <p:cNvCxnSpPr/>
            <p:nvPr/>
          </p:nvCxnSpPr>
          <p:spPr>
            <a:xfrm>
              <a:off x="1420088" y="4902738"/>
              <a:ext cx="180000"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TextBox 33">
              <a:extLst>
                <a:ext uri="{FF2B5EF4-FFF2-40B4-BE49-F238E27FC236}">
                  <a16:creationId xmlns:a16="http://schemas.microsoft.com/office/drawing/2014/main" xmlns="" id="{602C2EB2-0AED-458C-B672-8E0F12DF3620}"/>
                </a:ext>
              </a:extLst>
            </p:cNvPr>
            <p:cNvSpPr txBox="1">
              <a:spLocks/>
            </p:cNvSpPr>
            <p:nvPr/>
          </p:nvSpPr>
          <p:spPr>
            <a:xfrm>
              <a:off x="773354" y="4317311"/>
              <a:ext cx="1422400" cy="499680"/>
            </a:xfrm>
            <a:prstGeom prst="rect">
              <a:avLst/>
            </a:prstGeom>
            <a:noFill/>
          </p:spPr>
          <p:txBody>
            <a:bodyPr wrap="square" lIns="0" tIns="0" rIns="0" bIns="0" rtlCol="0">
              <a:spAutoFit/>
            </a:bodyPr>
            <a:lstStyle>
              <a:defPPr>
                <a:defRPr lang="en-US"/>
              </a:defPPr>
              <a:lvl1pPr algn="ctr">
                <a:defRPr sz="1600" b="1">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0" normalizeH="0" baseline="0" noProof="0" dirty="0">
                  <a:ln>
                    <a:noFill/>
                  </a:ln>
                  <a:solidFill>
                    <a:srgbClr val="314672"/>
                  </a:solidFill>
                  <a:effectLst/>
                  <a:uLnTx/>
                  <a:uFillTx/>
                  <a:latin typeface="Arial"/>
                  <a:cs typeface="+mn-cs"/>
                </a:rPr>
                <a:t>İklim Değişikliği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0" normalizeH="0" baseline="0" noProof="0" dirty="0">
                  <a:ln>
                    <a:noFill/>
                  </a:ln>
                  <a:solidFill>
                    <a:srgbClr val="314672"/>
                  </a:solidFill>
                  <a:effectLst/>
                  <a:uLnTx/>
                  <a:uFillTx/>
                  <a:latin typeface="Arial"/>
                  <a:cs typeface="+mn-cs"/>
                </a:rPr>
                <a:t>Eylem Planı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0" normalizeH="0" baseline="0" noProof="0" dirty="0">
                  <a:ln>
                    <a:noFill/>
                  </a:ln>
                  <a:solidFill>
                    <a:srgbClr val="314672"/>
                  </a:solidFill>
                  <a:effectLst/>
                  <a:uLnTx/>
                  <a:uFillTx/>
                  <a:latin typeface="Arial"/>
                  <a:cs typeface="+mn-cs"/>
                </a:rPr>
                <a:t>2011 - 2023</a:t>
              </a:r>
              <a:endParaRPr kumimoji="0" lang="en-US" sz="1200" b="1" i="0" u="none" strike="noStrike" kern="1200" cap="none" spc="0" normalizeH="0" baseline="0" noProof="0" dirty="0">
                <a:ln>
                  <a:noFill/>
                </a:ln>
                <a:solidFill>
                  <a:srgbClr val="314672"/>
                </a:solidFill>
                <a:effectLst/>
                <a:uLnTx/>
                <a:uFillTx/>
                <a:latin typeface="Arial"/>
                <a:cs typeface="+mn-cs"/>
              </a:endParaRPr>
            </a:p>
          </p:txBody>
        </p:sp>
      </p:grpSp>
      <p:sp>
        <p:nvSpPr>
          <p:cNvPr id="32" name="TextBox 44">
            <a:extLst>
              <a:ext uri="{FF2B5EF4-FFF2-40B4-BE49-F238E27FC236}">
                <a16:creationId xmlns:a16="http://schemas.microsoft.com/office/drawing/2014/main" xmlns="" id="{B2205941-6642-4C8C-AD58-6CD2500A90AB}"/>
              </a:ext>
            </a:extLst>
          </p:cNvPr>
          <p:cNvSpPr txBox="1">
            <a:spLocks/>
          </p:cNvSpPr>
          <p:nvPr/>
        </p:nvSpPr>
        <p:spPr>
          <a:xfrm rot="553999">
            <a:off x="9625756" y="3025966"/>
            <a:ext cx="1422400"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srgbClr val="FFFFFF"/>
                </a:solidFill>
                <a:effectLst/>
                <a:uLnTx/>
                <a:uFillTx/>
                <a:latin typeface="Arial"/>
                <a:cs typeface="+mn-cs"/>
              </a:rPr>
              <a:t>Teknoloji / Kapasite Gelişimi</a:t>
            </a:r>
            <a:endParaRPr kumimoji="0" lang="en-US" sz="1600" b="1" i="0" u="none" strike="noStrike" kern="1200" cap="none" spc="0" normalizeH="0" baseline="0" noProof="0" dirty="0">
              <a:ln>
                <a:noFill/>
              </a:ln>
              <a:solidFill>
                <a:srgbClr val="FFFFFF"/>
              </a:solidFill>
              <a:effectLst/>
              <a:uLnTx/>
              <a:uFillTx/>
              <a:latin typeface="Arial"/>
              <a:cs typeface="+mn-cs"/>
            </a:endParaRPr>
          </a:p>
        </p:txBody>
      </p:sp>
      <p:grpSp>
        <p:nvGrpSpPr>
          <p:cNvPr id="33" name="Group 34">
            <a:extLst>
              <a:ext uri="{FF2B5EF4-FFF2-40B4-BE49-F238E27FC236}">
                <a16:creationId xmlns:a16="http://schemas.microsoft.com/office/drawing/2014/main" xmlns="" id="{ADCB1166-C3F1-4E30-BB21-236FA962AE19}"/>
              </a:ext>
            </a:extLst>
          </p:cNvPr>
          <p:cNvGrpSpPr/>
          <p:nvPr/>
        </p:nvGrpSpPr>
        <p:grpSpPr>
          <a:xfrm>
            <a:off x="4135417" y="2916635"/>
            <a:ext cx="3392210" cy="3161540"/>
            <a:chOff x="322733" y="4030707"/>
            <a:chExt cx="2726418" cy="3161540"/>
          </a:xfrm>
        </p:grpSpPr>
        <p:cxnSp>
          <p:nvCxnSpPr>
            <p:cNvPr id="34" name="Straight Connector 36">
              <a:extLst>
                <a:ext uri="{FF2B5EF4-FFF2-40B4-BE49-F238E27FC236}">
                  <a16:creationId xmlns:a16="http://schemas.microsoft.com/office/drawing/2014/main" xmlns="" id="{FD893015-7BFE-4E9A-BBE7-FE07F01DA0FE}"/>
                </a:ext>
              </a:extLst>
            </p:cNvPr>
            <p:cNvCxnSpPr/>
            <p:nvPr/>
          </p:nvCxnSpPr>
          <p:spPr>
            <a:xfrm>
              <a:off x="1561345" y="4626623"/>
              <a:ext cx="180000"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TextBox 37">
              <a:extLst>
                <a:ext uri="{FF2B5EF4-FFF2-40B4-BE49-F238E27FC236}">
                  <a16:creationId xmlns:a16="http://schemas.microsoft.com/office/drawing/2014/main" xmlns="" id="{19F6BE85-055D-4F10-8D78-5D7E4B5E020C}"/>
                </a:ext>
              </a:extLst>
            </p:cNvPr>
            <p:cNvSpPr txBox="1">
              <a:spLocks/>
            </p:cNvSpPr>
            <p:nvPr/>
          </p:nvSpPr>
          <p:spPr>
            <a:xfrm>
              <a:off x="322733" y="4030707"/>
              <a:ext cx="2704769" cy="553998"/>
            </a:xfrm>
            <a:prstGeom prst="rect">
              <a:avLst/>
            </a:prstGeom>
            <a:noFill/>
          </p:spPr>
          <p:txBody>
            <a:bodyPr wrap="square" lIns="0" tIns="0" rIns="0" bIns="0" rtlCol="0">
              <a:spAutoFit/>
            </a:bodyPr>
            <a:lstStyle>
              <a:defPPr>
                <a:defRPr lang="en-US"/>
              </a:defPPr>
              <a:lvl1pPr algn="ctr">
                <a:defRPr sz="1200" b="1">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On birinci Kalkınma Planı</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Enerji Verimliliğinin Geliştirilmesi Programı</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2019-2023</a:t>
              </a:r>
              <a:endParaRPr kumimoji="0" lang="en-US" b="1" i="0" u="none" strike="noStrike" kern="1200" cap="none" spc="0" normalizeH="0" baseline="0" noProof="0" dirty="0">
                <a:ln>
                  <a:noFill/>
                </a:ln>
                <a:solidFill>
                  <a:srgbClr val="314672"/>
                </a:solidFill>
                <a:effectLst/>
                <a:uLnTx/>
                <a:uFillTx/>
                <a:latin typeface="Arial"/>
                <a:cs typeface="+mn-cs"/>
              </a:endParaRPr>
            </a:p>
          </p:txBody>
        </p:sp>
        <p:sp>
          <p:nvSpPr>
            <p:cNvPr id="36" name="TextBox 35">
              <a:extLst>
                <a:ext uri="{FF2B5EF4-FFF2-40B4-BE49-F238E27FC236}">
                  <a16:creationId xmlns:a16="http://schemas.microsoft.com/office/drawing/2014/main" xmlns="" id="{C67F054B-DA6F-4651-A170-06FA1BDF0D3A}"/>
                </a:ext>
              </a:extLst>
            </p:cNvPr>
            <p:cNvSpPr txBox="1">
              <a:spLocks/>
            </p:cNvSpPr>
            <p:nvPr/>
          </p:nvSpPr>
          <p:spPr>
            <a:xfrm>
              <a:off x="498563" y="4678738"/>
              <a:ext cx="2550588" cy="2513509"/>
            </a:xfrm>
            <a:prstGeom prst="rect">
              <a:avLst/>
            </a:prstGeom>
            <a:noFill/>
          </p:spPr>
          <p:txBody>
            <a:bodyPr wrap="square" lIns="0" tIns="0" rIns="0" bIns="0" rtlCol="0">
              <a:spAutoFit/>
            </a:bodyPr>
            <a:lstStyle>
              <a:defPPr>
                <a:defRPr lang="en-US"/>
              </a:defPPr>
              <a:lvl1pPr algn="just">
                <a:lnSpc>
                  <a:spcPts val="1400"/>
                </a:lnSpc>
                <a:defRPr sz="1100">
                  <a:solidFill>
                    <a:srgbClr val="85898F"/>
                  </a:solidFill>
                </a:defRPr>
              </a:lvl1pPr>
            </a:lstStyle>
            <a:p>
              <a:pPr marL="171450" lvl="0" indent="-171450">
                <a:buFont typeface="Arial" panose="020B0604020202020204" pitchFamily="34" charset="0"/>
                <a:buChar char="•"/>
                <a:defRPr/>
              </a:pPr>
              <a:r>
                <a:rPr lang="tr-TR" sz="1200" dirty="0">
                  <a:solidFill>
                    <a:schemeClr val="tx1"/>
                  </a:solidFill>
                </a:rPr>
                <a:t>489.2. Enerji verimliliği kazanımları ve orman varlığının artırılması gibi ilave tedbirlerle karbon </a:t>
              </a:r>
              <a:r>
                <a:rPr lang="tr-TR" sz="1200" dirty="0" err="1">
                  <a:solidFill>
                    <a:schemeClr val="tx1"/>
                  </a:solidFill>
                </a:rPr>
                <a:t>salımının</a:t>
              </a:r>
              <a:r>
                <a:rPr lang="tr-TR" sz="1200" dirty="0">
                  <a:solidFill>
                    <a:schemeClr val="tx1"/>
                  </a:solidFill>
                </a:rPr>
                <a:t> azaltılmasına dair önlemler geliştirilecektir.</a:t>
              </a:r>
            </a:p>
            <a:p>
              <a:pPr marL="171450" lvl="0" indent="-171450">
                <a:buFont typeface="Arial" panose="020B0604020202020204" pitchFamily="34" charset="0"/>
                <a:buChar char="•"/>
                <a:defRPr/>
              </a:pPr>
              <a:r>
                <a:rPr lang="tr-TR" sz="1200" dirty="0">
                  <a:solidFill>
                    <a:schemeClr val="tx1"/>
                  </a:solidFill>
                </a:rPr>
                <a:t>492.Daha verimli ve kendi enerjisini üreten binalar yaygınlaştırılacaktır. </a:t>
              </a:r>
            </a:p>
            <a:p>
              <a:pPr marL="171450" lvl="0" indent="-171450">
                <a:buFont typeface="Arial" panose="020B0604020202020204" pitchFamily="34" charset="0"/>
                <a:buChar char="•"/>
                <a:defRPr/>
              </a:pPr>
              <a:r>
                <a:rPr lang="tr-TR" sz="1200" dirty="0">
                  <a:solidFill>
                    <a:schemeClr val="tx1"/>
                  </a:solidFill>
                </a:rPr>
                <a:t>492.1. Mevcut binalarda enerji verimliliğini teşvik edici desteklemeler yapılacaktır. </a:t>
              </a:r>
            </a:p>
            <a:p>
              <a:pPr marL="171450" lvl="0" indent="-171450">
                <a:buFont typeface="Arial" panose="020B0604020202020204" pitchFamily="34" charset="0"/>
                <a:buChar char="•"/>
                <a:defRPr/>
              </a:pPr>
              <a:r>
                <a:rPr lang="tr-TR" sz="1200" dirty="0">
                  <a:solidFill>
                    <a:schemeClr val="tx1"/>
                  </a:solidFill>
                </a:rPr>
                <a:t>492.2. Ulusal Yeşil Bina Sertifika Sistemi kurulacaktır. </a:t>
              </a:r>
            </a:p>
            <a:p>
              <a:pPr marL="171450" lvl="0" indent="-171450">
                <a:buFont typeface="Arial" panose="020B0604020202020204" pitchFamily="34" charset="0"/>
                <a:buChar char="•"/>
                <a:defRPr/>
              </a:pPr>
              <a:r>
                <a:rPr lang="tr-TR" sz="1200" dirty="0">
                  <a:solidFill>
                    <a:schemeClr val="tx1"/>
                  </a:solidFill>
                </a:rPr>
                <a:t>492.4. Kamu Binalarında Enerji Verimliliği Projesi uygulanacaktır.</a:t>
              </a:r>
            </a:p>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endParaRPr kumimoji="0" lang="tr-TR" sz="1200" b="0" i="0" u="none" strike="noStrike" kern="1200" cap="none" spc="0" normalizeH="0" baseline="0" noProof="0" dirty="0">
                <a:ln>
                  <a:noFill/>
                </a:ln>
                <a:solidFill>
                  <a:srgbClr val="85898F"/>
                </a:solidFill>
                <a:effectLst/>
                <a:uLnTx/>
                <a:uFillTx/>
                <a:latin typeface="Arial"/>
                <a:cs typeface="+mn-cs"/>
              </a:endParaRPr>
            </a:p>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85898F"/>
                </a:solidFill>
                <a:effectLst/>
                <a:uLnTx/>
                <a:uFillTx/>
                <a:latin typeface="Arial"/>
                <a:cs typeface="+mn-cs"/>
              </a:endParaRPr>
            </a:p>
          </p:txBody>
        </p:sp>
      </p:grpSp>
      <p:grpSp>
        <p:nvGrpSpPr>
          <p:cNvPr id="37" name="Group 38">
            <a:extLst>
              <a:ext uri="{FF2B5EF4-FFF2-40B4-BE49-F238E27FC236}">
                <a16:creationId xmlns:a16="http://schemas.microsoft.com/office/drawing/2014/main" xmlns="" id="{B60DB2D7-70F3-4CFB-ABC4-57A00A12961D}"/>
              </a:ext>
            </a:extLst>
          </p:cNvPr>
          <p:cNvGrpSpPr/>
          <p:nvPr/>
        </p:nvGrpSpPr>
        <p:grpSpPr>
          <a:xfrm>
            <a:off x="8030612" y="3328876"/>
            <a:ext cx="3512754" cy="1870764"/>
            <a:chOff x="553863" y="3851853"/>
            <a:chExt cx="1478452" cy="1121566"/>
          </a:xfrm>
        </p:grpSpPr>
        <p:sp>
          <p:nvSpPr>
            <p:cNvPr id="38" name="TextBox 39">
              <a:extLst>
                <a:ext uri="{FF2B5EF4-FFF2-40B4-BE49-F238E27FC236}">
                  <a16:creationId xmlns:a16="http://schemas.microsoft.com/office/drawing/2014/main" xmlns="" id="{9A8E1002-CE15-4D39-8091-023B8814EABC}"/>
                </a:ext>
              </a:extLst>
            </p:cNvPr>
            <p:cNvSpPr txBox="1">
              <a:spLocks/>
            </p:cNvSpPr>
            <p:nvPr/>
          </p:nvSpPr>
          <p:spPr>
            <a:xfrm>
              <a:off x="553863" y="4274890"/>
              <a:ext cx="1477944" cy="698529"/>
            </a:xfrm>
            <a:prstGeom prst="rect">
              <a:avLst/>
            </a:prstGeom>
            <a:noFill/>
          </p:spPr>
          <p:txBody>
            <a:bodyPr wrap="square" lIns="0" tIns="0" rIns="0" bIns="0" rtlCol="0">
              <a:spAutoFit/>
            </a:bodyPr>
            <a:lstStyle>
              <a:defPPr>
                <a:defRPr lang="en-US"/>
              </a:defPPr>
              <a:lvl1pPr algn="ctr">
                <a:lnSpc>
                  <a:spcPts val="1400"/>
                </a:lnSpc>
                <a:defRPr sz="1100">
                  <a:solidFill>
                    <a:srgbClr val="85898F"/>
                  </a:solidFill>
                </a:defRPr>
              </a:lvl1pPr>
            </a:lstStyle>
            <a:p>
              <a:pPr marL="171450" marR="0" lvl="0" indent="-171450" algn="just" defTabSz="914400" rtl="0" eaLnBrk="1" fontAlgn="auto" latinLnBrk="0" hangingPunct="1">
                <a:lnSpc>
                  <a:spcPts val="1400"/>
                </a:lnSpc>
                <a:spcBef>
                  <a:spcPts val="0"/>
                </a:spcBef>
                <a:spcAft>
                  <a:spcPts val="0"/>
                </a:spcAft>
                <a:buClrTx/>
                <a:buSzTx/>
                <a:buFont typeface="Arial" panose="020B0604020202020204" pitchFamily="34" charset="0"/>
                <a:buChar char="•"/>
                <a:tabLst/>
                <a:defRPr/>
              </a:pPr>
              <a:r>
                <a:rPr kumimoji="0" lang="tr-TR" sz="1200" b="1" i="0" u="none" strike="noStrike" kern="1200" cap="none" spc="0" normalizeH="0" baseline="0" noProof="0" dirty="0">
                  <a:ln>
                    <a:noFill/>
                  </a:ln>
                  <a:solidFill>
                    <a:srgbClr val="FF0000"/>
                  </a:solidFill>
                  <a:effectLst/>
                  <a:uLnTx/>
                  <a:uFillTx/>
                  <a:latin typeface="Arial"/>
                  <a:cs typeface="+mn-cs"/>
                </a:rPr>
                <a:t>6 sektöre </a:t>
              </a:r>
              <a:r>
                <a:rPr kumimoji="0" lang="tr-TR" sz="1200" b="0" i="0" u="none" strike="noStrike" kern="1200" cap="none" spc="0" normalizeH="0" baseline="0" noProof="0" dirty="0">
                  <a:ln>
                    <a:noFill/>
                  </a:ln>
                  <a:solidFill>
                    <a:schemeClr val="tx1"/>
                  </a:solidFill>
                  <a:effectLst/>
                  <a:uLnTx/>
                  <a:uFillTx/>
                  <a:latin typeface="Arial"/>
                  <a:cs typeface="+mn-cs"/>
                </a:rPr>
                <a:t>yönelik tanımlanan </a:t>
              </a:r>
              <a:r>
                <a:rPr kumimoji="0" lang="tr-TR" sz="1200" b="1" i="0" u="none" strike="noStrike" kern="1200" cap="none" spc="0" normalizeH="0" baseline="0" noProof="0" dirty="0">
                  <a:ln>
                    <a:noFill/>
                  </a:ln>
                  <a:solidFill>
                    <a:srgbClr val="FF0000"/>
                  </a:solidFill>
                  <a:effectLst/>
                  <a:uLnTx/>
                  <a:uFillTx/>
                  <a:latin typeface="Arial"/>
                  <a:cs typeface="+mn-cs"/>
                </a:rPr>
                <a:t>55 adet eylem </a:t>
              </a:r>
              <a:r>
                <a:rPr kumimoji="0" lang="tr-TR" sz="1200" b="0" i="0" u="none" strike="noStrike" kern="1200" cap="none" spc="0" normalizeH="0" baseline="0" noProof="0" dirty="0">
                  <a:ln>
                    <a:noFill/>
                  </a:ln>
                  <a:solidFill>
                    <a:schemeClr val="tx1"/>
                  </a:solidFill>
                  <a:effectLst/>
                  <a:uLnTx/>
                  <a:uFillTx/>
                  <a:latin typeface="Arial"/>
                  <a:cs typeface="+mn-cs"/>
                </a:rPr>
                <a:t>ile 2023 yılında Türkiye’nin birincil enerji tüketiminin baz senaryoya göre (mevcut durumun devamı) </a:t>
              </a:r>
              <a:r>
                <a:rPr kumimoji="0" lang="tr-TR" sz="1200" b="1" i="0" u="none" strike="noStrike" kern="1200" cap="none" spc="0" normalizeH="0" baseline="0" noProof="0" dirty="0">
                  <a:ln>
                    <a:noFill/>
                  </a:ln>
                  <a:solidFill>
                    <a:srgbClr val="FF0000"/>
                  </a:solidFill>
                  <a:effectLst/>
                  <a:uLnTx/>
                  <a:uFillTx/>
                  <a:latin typeface="Arial"/>
                  <a:cs typeface="+mn-cs"/>
                </a:rPr>
                <a:t>% 14 </a:t>
              </a:r>
              <a:r>
                <a:rPr kumimoji="0" lang="tr-TR" sz="1200" b="0" i="0" u="none" strike="noStrike" kern="1200" cap="none" spc="0" normalizeH="0" baseline="0" noProof="0" dirty="0">
                  <a:ln>
                    <a:noFill/>
                  </a:ln>
                  <a:solidFill>
                    <a:schemeClr val="tx1"/>
                  </a:solidFill>
                  <a:effectLst/>
                  <a:uLnTx/>
                  <a:uFillTx/>
                  <a:latin typeface="Arial"/>
                  <a:cs typeface="+mn-cs"/>
                </a:rPr>
                <a:t>azaltılması hedeflenmektedir</a:t>
              </a:r>
              <a:r>
                <a:rPr kumimoji="0" lang="tr-TR" sz="1200" b="0" i="0" u="none" strike="noStrike" kern="1200" cap="none" spc="0" normalizeH="0" baseline="0" noProof="0" dirty="0">
                  <a:ln>
                    <a:noFill/>
                  </a:ln>
                  <a:solidFill>
                    <a:srgbClr val="85898F"/>
                  </a:solidFill>
                  <a:effectLst/>
                  <a:uLnTx/>
                  <a:uFillTx/>
                  <a:latin typeface="Arial"/>
                  <a:cs typeface="+mn-cs"/>
                </a:rPr>
                <a:t>. </a:t>
              </a:r>
              <a:endParaRPr kumimoji="0" lang="en-US" sz="1200" b="0" i="0" u="none" strike="noStrike" kern="1200" cap="none" spc="0" normalizeH="0" baseline="0" noProof="0" dirty="0">
                <a:ln>
                  <a:noFill/>
                </a:ln>
                <a:solidFill>
                  <a:srgbClr val="85898F"/>
                </a:solidFill>
                <a:effectLst/>
                <a:uLnTx/>
                <a:uFillTx/>
                <a:latin typeface="Arial"/>
                <a:cs typeface="+mn-cs"/>
              </a:endParaRPr>
            </a:p>
          </p:txBody>
        </p:sp>
        <p:sp>
          <p:nvSpPr>
            <p:cNvPr id="39" name="TextBox 41">
              <a:extLst>
                <a:ext uri="{FF2B5EF4-FFF2-40B4-BE49-F238E27FC236}">
                  <a16:creationId xmlns:a16="http://schemas.microsoft.com/office/drawing/2014/main" xmlns="" id="{66C30125-0759-4839-92A4-96D86558D3F7}"/>
                </a:ext>
              </a:extLst>
            </p:cNvPr>
            <p:cNvSpPr txBox="1">
              <a:spLocks/>
            </p:cNvSpPr>
            <p:nvPr/>
          </p:nvSpPr>
          <p:spPr>
            <a:xfrm>
              <a:off x="609915" y="3851853"/>
              <a:ext cx="1422400" cy="359244"/>
            </a:xfrm>
            <a:prstGeom prst="rect">
              <a:avLst/>
            </a:prstGeom>
            <a:noFill/>
          </p:spPr>
          <p:txBody>
            <a:bodyPr wrap="square" lIns="0" tIns="0" rIns="0" bIns="0" rtlCol="0">
              <a:spAutoFit/>
            </a:bodyPr>
            <a:lstStyle>
              <a:defPPr>
                <a:defRPr lang="en-US"/>
              </a:defPPr>
              <a:lvl1pPr algn="ctr">
                <a:defRPr sz="1200" b="1">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Ulusal Enerji Verimliliği Eylem Planı</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b="1" i="0" u="none" strike="noStrike" kern="1200" cap="none" spc="0" normalizeH="0" baseline="0" noProof="0" dirty="0">
                  <a:ln>
                    <a:noFill/>
                  </a:ln>
                  <a:solidFill>
                    <a:srgbClr val="314672"/>
                  </a:solidFill>
                  <a:effectLst/>
                  <a:uLnTx/>
                  <a:uFillTx/>
                  <a:latin typeface="Arial"/>
                  <a:cs typeface="+mn-cs"/>
                </a:rPr>
                <a:t>2017 - 2023</a:t>
              </a:r>
              <a:endParaRPr kumimoji="0" lang="en-US" b="1" i="0" u="none" strike="noStrike" kern="1200" cap="none" spc="0" normalizeH="0" baseline="0" noProof="0" dirty="0">
                <a:ln>
                  <a:noFill/>
                </a:ln>
                <a:solidFill>
                  <a:srgbClr val="314672"/>
                </a:solidFill>
                <a:effectLst/>
                <a:uLnTx/>
                <a:uFillTx/>
                <a:latin typeface="Arial"/>
                <a:cs typeface="+mn-cs"/>
              </a:endParaRPr>
            </a:p>
          </p:txBody>
        </p:sp>
      </p:grpSp>
      <p:sp>
        <p:nvSpPr>
          <p:cNvPr id="40" name="90 Dikdörtgen">
            <a:extLst>
              <a:ext uri="{FF2B5EF4-FFF2-40B4-BE49-F238E27FC236}">
                <a16:creationId xmlns:a16="http://schemas.microsoft.com/office/drawing/2014/main" xmlns="" id="{A5B4EECE-8766-4265-B3D7-ED99184A6FED}"/>
              </a:ext>
            </a:extLst>
          </p:cNvPr>
          <p:cNvSpPr/>
          <p:nvPr/>
        </p:nvSpPr>
        <p:spPr>
          <a:xfrm>
            <a:off x="4321483" y="1370726"/>
            <a:ext cx="6686828" cy="923330"/>
          </a:xfrm>
          <a:prstGeom prst="rect">
            <a:avLst/>
          </a:prstGeom>
        </p:spPr>
        <p:txBody>
          <a:bodyPr wrap="square">
            <a:spAutoFit/>
          </a:bodyPr>
          <a:lstStyle/>
          <a:p>
            <a:pPr marL="285750" indent="-285750" algn="just">
              <a:buFont typeface="Arial" panose="020B0604020202020204" pitchFamily="34" charset="0"/>
              <a:buChar char="•"/>
            </a:pPr>
            <a:r>
              <a:rPr lang="tr-TR" b="1" dirty="0">
                <a:solidFill>
                  <a:srgbClr val="002060"/>
                </a:solidFill>
              </a:rPr>
              <a:t>Cumhurbaşkanlığının 15/08/2019 tarih ve 2019/18 sayılı Genelgesi uyarınca kamu binaları 2023 yılı sonuna kadar asgari %15 enerji tasarrufu sağlanacaktır.</a:t>
            </a:r>
          </a:p>
        </p:txBody>
      </p:sp>
    </p:spTree>
    <p:extLst>
      <p:ext uri="{BB962C8B-B14F-4D97-AF65-F5344CB8AC3E}">
        <p14:creationId xmlns:p14="http://schemas.microsoft.com/office/powerpoint/2010/main" val="861961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D1C3B269-3667-4A2F-AEFF-D3BC29E95D4B}"/>
              </a:ext>
            </a:extLst>
          </p:cNvPr>
          <p:cNvSpPr>
            <a:spLocks noGrp="1"/>
          </p:cNvSpPr>
          <p:nvPr>
            <p:ph type="sldNum" sz="quarter" idx="12"/>
          </p:nvPr>
        </p:nvSpPr>
        <p:spPr/>
        <p:txBody>
          <a:bodyPr/>
          <a:lstStyle/>
          <a:p>
            <a:fld id="{3A7292B7-BF71-405C-BD52-DF1A7F60FE28}" type="slidenum">
              <a:rPr lang="en-US" smtClean="0"/>
              <a:t>13</a:t>
            </a:fld>
            <a:endParaRPr lang="en-US"/>
          </a:p>
        </p:txBody>
      </p:sp>
      <p:pic>
        <p:nvPicPr>
          <p:cNvPr id="5" name="Resim 5">
            <a:extLst>
              <a:ext uri="{FF2B5EF4-FFF2-40B4-BE49-F238E27FC236}">
                <a16:creationId xmlns:a16="http://schemas.microsoft.com/office/drawing/2014/main" xmlns="" id="{39116982-847C-4740-B994-A44185F3FC0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788" y="881063"/>
            <a:ext cx="10741025" cy="584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enerji ve tabii kaynaklar bakanlığı logo ile ilgili görsel sonucu">
            <a:extLst>
              <a:ext uri="{FF2B5EF4-FFF2-40B4-BE49-F238E27FC236}">
                <a16:creationId xmlns:a16="http://schemas.microsoft.com/office/drawing/2014/main" xmlns="" id="{D65B065B-6D13-4B53-844C-D01AEDD5FFD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8" name="Metin kutusu 7">
            <a:extLst>
              <a:ext uri="{FF2B5EF4-FFF2-40B4-BE49-F238E27FC236}">
                <a16:creationId xmlns:a16="http://schemas.microsoft.com/office/drawing/2014/main" xmlns="" id="{83AC3AF3-4A67-4760-8E54-7F3CA3D0A451}"/>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KAMU BİNALARI İÇİN TASARRUF HEDEFİ</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4246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3DD327BA-9D37-4563-8BE0-5172B2ECE361}"/>
              </a:ext>
            </a:extLst>
          </p:cNvPr>
          <p:cNvSpPr>
            <a:spLocks noGrp="1"/>
          </p:cNvSpPr>
          <p:nvPr>
            <p:ph type="sldNum" sz="quarter" idx="12"/>
          </p:nvPr>
        </p:nvSpPr>
        <p:spPr/>
        <p:txBody>
          <a:bodyPr/>
          <a:lstStyle/>
          <a:p>
            <a:fld id="{3A7292B7-BF71-405C-BD52-DF1A7F60FE28}" type="slidenum">
              <a:rPr lang="en-US" smtClean="0"/>
              <a:t>14</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C1BD1CDA-4BB2-4310-8A0B-C252CF19F71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B52C655E-90DD-42A6-A79A-C036A99AD7C0}"/>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sp>
        <p:nvSpPr>
          <p:cNvPr id="7" name="Dikdörtgen 2">
            <a:extLst>
              <a:ext uri="{FF2B5EF4-FFF2-40B4-BE49-F238E27FC236}">
                <a16:creationId xmlns:a16="http://schemas.microsoft.com/office/drawing/2014/main" xmlns="" id="{86DC7C34-45B4-433C-A65D-1D0C719B853F}"/>
              </a:ext>
            </a:extLst>
          </p:cNvPr>
          <p:cNvSpPr/>
          <p:nvPr/>
        </p:nvSpPr>
        <p:spPr>
          <a:xfrm>
            <a:off x="368682" y="1958500"/>
            <a:ext cx="11550050" cy="4662815"/>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tr-TR" altLang="tr-TR" sz="1600" b="0" i="0" u="none" strike="noStrike" kern="1200" cap="none" spc="0" normalizeH="0" baseline="0" noProof="0" dirty="0">
                <a:ln>
                  <a:noFill/>
                </a:ln>
                <a:effectLst/>
                <a:uLnTx/>
                <a:uFillTx/>
                <a:latin typeface="Arial"/>
                <a:cs typeface="+mn-cs"/>
              </a:rPr>
              <a:t>Enerjinin etkin kullanılması, enerji israfının önlenmesi, enerji maliyetlerinin ekonomi üzerindeki yükünün hafifletilmesi ve çevrenin korunması için enerji kaynaklarının ve enerjinin kullanımında verimliliğin artırılmasına ilişkin usul ve esasları düzenlemek amacıyla yürürlüğe konulmuştur. Söz konusu yönetmelik kapsamında Enerjinin üretiminden tüketimine varıncaya kadar her aşamada verimliliğin sağlanmasına yönelik tedbirler tanımlanmaktadır. Yönetmelik kapsamında aşağıdaki uygulamalara yer verilmektedir;</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tr-TR" altLang="tr-TR" sz="1400" b="0" i="0" u="none" strike="noStrike" kern="1200" cap="none" spc="0" normalizeH="0" baseline="0" noProof="0" dirty="0">
              <a:ln>
                <a:noFill/>
              </a:ln>
              <a:solidFill>
                <a:srgbClr val="85898F"/>
              </a:solidFill>
              <a:effectLst/>
              <a:uLnTx/>
              <a:uFillTx/>
              <a:latin typeface="Arial"/>
              <a:cs typeface="+mn-cs"/>
            </a:endParaRP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Üniversite, Meslek Odaları ve Şirketlerin Yetkilendirilmesi, İzlenmesi ve Denetimi</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Enerji Yönetimi ve Verimlilik Artırıcı Önlemler </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Eğitim ve Sertifikalandırmalar</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Endüstriyel İşletmelerde Verimlilik Artırıcı Projelerin Desteklenmesi</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Gönüllü Anlaşmalar</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Bilinçlendirme</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Elektrik Enerjisinin Üretim, İletim ve Dağıtımında Enerji Verimliliğinin Artırılmasına Yönelik Uygulamalar</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Kamu Kesiminde Enerji Verimliliği Önlemleri</a:t>
            </a:r>
          </a:p>
          <a:p>
            <a:pPr marL="285750" marR="0" lvl="0" indent="-285750" algn="just"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tr-TR" altLang="tr-TR" sz="1400" b="0" i="0" u="none" strike="noStrike" kern="1200" cap="none" spc="0" normalizeH="0" baseline="0" noProof="0" dirty="0">
                <a:ln>
                  <a:noFill/>
                </a:ln>
                <a:effectLst/>
                <a:uLnTx/>
                <a:uFillTx/>
                <a:latin typeface="Arial"/>
                <a:cs typeface="+mn-cs"/>
              </a:rPr>
              <a:t>Bilgi Verme Yükümlülüğü ve İdari Yaptırımlar</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tr-TR" altLang="tr-TR" sz="1400" b="0" i="0" u="none" strike="noStrike" kern="1200" cap="none" spc="0" normalizeH="0" baseline="0" noProof="0" dirty="0">
              <a:ln>
                <a:noFill/>
              </a:ln>
              <a:solidFill>
                <a:srgbClr val="85898F"/>
              </a:solidFill>
              <a:effectLst/>
              <a:uLnTx/>
              <a:uFillTx/>
              <a:latin typeface="Arial"/>
              <a:cs typeface="+mn-cs"/>
            </a:endParaRPr>
          </a:p>
        </p:txBody>
      </p:sp>
      <p:sp>
        <p:nvSpPr>
          <p:cNvPr id="8" name="TextBox 29">
            <a:extLst>
              <a:ext uri="{FF2B5EF4-FFF2-40B4-BE49-F238E27FC236}">
                <a16:creationId xmlns:a16="http://schemas.microsoft.com/office/drawing/2014/main" xmlns="" id="{D37DAF1A-DFC0-428F-B922-F7DBCF7FF5B6}"/>
              </a:ext>
            </a:extLst>
          </p:cNvPr>
          <p:cNvSpPr txBox="1"/>
          <p:nvPr/>
        </p:nvSpPr>
        <p:spPr>
          <a:xfrm>
            <a:off x="381382" y="1231180"/>
            <a:ext cx="10578718" cy="830997"/>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1800" b="1" i="0" u="sng" strike="noStrike" kern="1200" cap="none" spc="0" normalizeH="0" baseline="0" noProof="0" dirty="0">
                <a:ln>
                  <a:noFill/>
                </a:ln>
                <a:solidFill>
                  <a:srgbClr val="008E40"/>
                </a:solidFill>
                <a:effectLst/>
                <a:uLnTx/>
                <a:uFillTx/>
                <a:latin typeface="Arial"/>
                <a:cs typeface="+mn-cs"/>
              </a:rPr>
              <a:t>Enerji Kaynaklarının ve Enerjinin Kullanımında Verimliliğin Artırılmasına Dair Yönetmelik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Arial"/>
                <a:cs typeface="+mn-cs"/>
              </a:rPr>
              <a:t>(Revizyon </a:t>
            </a:r>
            <a:r>
              <a:rPr kumimoji="0" lang="tr-TR" altLang="tr-TR" sz="1800" b="1" i="0" u="none" strike="noStrike" kern="1200" cap="none" spc="0" normalizeH="0" baseline="0" noProof="0" dirty="0">
                <a:ln>
                  <a:noFill/>
                </a:ln>
                <a:solidFill>
                  <a:srgbClr val="FF0000"/>
                </a:solidFill>
                <a:effectLst/>
                <a:uLnTx/>
                <a:uFillTx/>
                <a:latin typeface="Arial"/>
                <a:cs typeface="+mn-cs"/>
              </a:rPr>
              <a:t>25 Ocak 2020)</a:t>
            </a:r>
            <a:endParaRPr kumimoji="0" lang="tr-TR" sz="1800" b="1" i="0" u="none" strike="noStrike" kern="1200" cap="none" spc="0" normalizeH="0" baseline="0" noProof="0" dirty="0">
              <a:ln>
                <a:noFill/>
              </a:ln>
              <a:solidFill>
                <a:srgbClr val="FF0000"/>
              </a:solidFill>
              <a:effectLst/>
              <a:uLnTx/>
              <a:uFillTx/>
              <a:latin typeface="Arial"/>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1" i="0" u="sng" strike="noStrike" kern="1200" cap="none" spc="0" normalizeH="0" baseline="0" noProof="0" dirty="0">
              <a:ln>
                <a:noFill/>
              </a:ln>
              <a:solidFill>
                <a:srgbClr val="85BE40"/>
              </a:solidFill>
              <a:effectLst/>
              <a:uLnTx/>
              <a:uFillTx/>
              <a:latin typeface="Arial"/>
              <a:cs typeface="+mn-cs"/>
            </a:endParaRPr>
          </a:p>
        </p:txBody>
      </p:sp>
    </p:spTree>
    <p:extLst>
      <p:ext uri="{BB962C8B-B14F-4D97-AF65-F5344CB8AC3E}">
        <p14:creationId xmlns:p14="http://schemas.microsoft.com/office/powerpoint/2010/main" val="1355303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2514AD8B-35E7-42C4-B680-CEC5B8CF999E}"/>
              </a:ext>
            </a:extLst>
          </p:cNvPr>
          <p:cNvSpPr>
            <a:spLocks noGrp="1"/>
          </p:cNvSpPr>
          <p:nvPr>
            <p:ph type="sldNum" sz="quarter" idx="12"/>
          </p:nvPr>
        </p:nvSpPr>
        <p:spPr/>
        <p:txBody>
          <a:bodyPr/>
          <a:lstStyle/>
          <a:p>
            <a:fld id="{3A7292B7-BF71-405C-BD52-DF1A7F60FE28}" type="slidenum">
              <a:rPr lang="en-US" smtClean="0"/>
              <a:t>15</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CAB7B614-9599-42DD-BC95-1FCFD9DC01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4D7E566D-F317-4DF3-B78F-7BB74C4C44E9}"/>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grpSp>
        <p:nvGrpSpPr>
          <p:cNvPr id="7" name="Grup 2">
            <a:extLst>
              <a:ext uri="{FF2B5EF4-FFF2-40B4-BE49-F238E27FC236}">
                <a16:creationId xmlns:a16="http://schemas.microsoft.com/office/drawing/2014/main" xmlns="" id="{9DE3C962-27E4-41D6-BA45-276E04A694A8}"/>
              </a:ext>
            </a:extLst>
          </p:cNvPr>
          <p:cNvGrpSpPr/>
          <p:nvPr/>
        </p:nvGrpSpPr>
        <p:grpSpPr>
          <a:xfrm>
            <a:off x="887096" y="1260994"/>
            <a:ext cx="9606310" cy="5095356"/>
            <a:chOff x="95579" y="1346235"/>
            <a:chExt cx="8419391" cy="5230185"/>
          </a:xfrm>
        </p:grpSpPr>
        <p:sp>
          <p:nvSpPr>
            <p:cNvPr id="8" name="Rectangle 5">
              <a:extLst>
                <a:ext uri="{FF2B5EF4-FFF2-40B4-BE49-F238E27FC236}">
                  <a16:creationId xmlns:a16="http://schemas.microsoft.com/office/drawing/2014/main" xmlns="" id="{76EB82A6-4CD3-4905-A359-4FD1BD1F5EB7}"/>
                </a:ext>
              </a:extLst>
            </p:cNvPr>
            <p:cNvSpPr/>
            <p:nvPr/>
          </p:nvSpPr>
          <p:spPr>
            <a:xfrm>
              <a:off x="134508" y="1386017"/>
              <a:ext cx="3301139" cy="566769"/>
            </a:xfrm>
            <a:prstGeom prst="rect">
              <a:avLst/>
            </a:prstGeom>
            <a:gradFill rotWithShape="1">
              <a:gsLst>
                <a:gs pos="0">
                  <a:srgbClr val="00B050">
                    <a:lumMod val="110000"/>
                    <a:satMod val="105000"/>
                    <a:tint val="67000"/>
                  </a:srgbClr>
                </a:gs>
                <a:gs pos="50000">
                  <a:srgbClr val="00B050">
                    <a:lumMod val="105000"/>
                    <a:satMod val="103000"/>
                    <a:tint val="73000"/>
                  </a:srgbClr>
                </a:gs>
                <a:gs pos="100000">
                  <a:srgbClr val="00B050">
                    <a:lumMod val="105000"/>
                    <a:satMod val="109000"/>
                    <a:tint val="81000"/>
                  </a:srgbClr>
                </a:gs>
              </a:gsLst>
              <a:lin ang="5400000" scaled="0"/>
            </a:gradFill>
            <a:ln w="6350" cap="flat" cmpd="sng" algn="ctr">
              <a:solidFill>
                <a:srgbClr val="00B05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black"/>
                </a:solidFill>
                <a:effectLst/>
                <a:uLnTx/>
                <a:uFillTx/>
                <a:latin typeface="Calibri"/>
                <a:ea typeface="+mn-ea"/>
                <a:cs typeface="+mn-cs"/>
              </a:endParaRPr>
            </a:p>
          </p:txBody>
        </p:sp>
        <p:sp>
          <p:nvSpPr>
            <p:cNvPr id="9" name="Oval 10">
              <a:extLst>
                <a:ext uri="{FF2B5EF4-FFF2-40B4-BE49-F238E27FC236}">
                  <a16:creationId xmlns:a16="http://schemas.microsoft.com/office/drawing/2014/main" xmlns="" id="{9C8A20D8-D4C5-4A0A-B6E8-8EECF2E68EF1}"/>
                </a:ext>
              </a:extLst>
            </p:cNvPr>
            <p:cNvSpPr/>
            <p:nvPr/>
          </p:nvSpPr>
          <p:spPr>
            <a:xfrm>
              <a:off x="3888325" y="1398935"/>
              <a:ext cx="910827" cy="566769"/>
            </a:xfrm>
            <a:prstGeom prst="ellipse">
              <a:avLst/>
            </a:prstGeom>
            <a:solidFill>
              <a:srgbClr val="5B9BD5"/>
            </a:solidFill>
            <a:ln w="12700" cap="flat" cmpd="sng" algn="ctr">
              <a:solidFill>
                <a:srgbClr val="5B9BD5">
                  <a:shade val="50000"/>
                </a:srgbClr>
              </a:solidFill>
              <a:prstDash val="solid"/>
              <a:miter lim="800000"/>
            </a:ln>
            <a:effectLst/>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10" name="TextBox 6">
              <a:extLst>
                <a:ext uri="{FF2B5EF4-FFF2-40B4-BE49-F238E27FC236}">
                  <a16:creationId xmlns:a16="http://schemas.microsoft.com/office/drawing/2014/main" xmlns="" id="{E6B2231E-8982-45D6-939C-98AAF49264A5}"/>
                </a:ext>
              </a:extLst>
            </p:cNvPr>
            <p:cNvSpPr txBox="1"/>
            <p:nvPr/>
          </p:nvSpPr>
          <p:spPr>
            <a:xfrm>
              <a:off x="484578" y="1346235"/>
              <a:ext cx="2726341" cy="89129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600" dirty="0">
                  <a:solidFill>
                    <a:prstClr val="black"/>
                  </a:solidFill>
                  <a:latin typeface="Calibri"/>
                </a:rPr>
                <a:t>ETKB</a:t>
              </a:r>
            </a:p>
            <a:p>
              <a:pPr algn="ctr">
                <a:defRPr/>
              </a:pPr>
              <a:r>
                <a:rPr lang="tr-TR" sz="1600" dirty="0">
                  <a:solidFill>
                    <a:prstClr val="black"/>
                  </a:solidFill>
                  <a:latin typeface="Calibri"/>
                </a:rPr>
                <a:t>(Mülga EVKK)</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1200" cap="none" spc="0" normalizeH="0" baseline="0" noProof="0" dirty="0">
                <a:ln>
                  <a:noFill/>
                </a:ln>
                <a:solidFill>
                  <a:prstClr val="black"/>
                </a:solidFill>
                <a:effectLst/>
                <a:uLnTx/>
                <a:uFillTx/>
                <a:latin typeface="Calibri"/>
                <a:cs typeface="+mn-cs"/>
              </a:endParaRPr>
            </a:p>
          </p:txBody>
        </p:sp>
        <p:sp>
          <p:nvSpPr>
            <p:cNvPr id="11" name="TextBox 7">
              <a:extLst>
                <a:ext uri="{FF2B5EF4-FFF2-40B4-BE49-F238E27FC236}">
                  <a16:creationId xmlns:a16="http://schemas.microsoft.com/office/drawing/2014/main" xmlns="" id="{9B3AB27F-568A-4F26-8100-6D10A23CFB71}"/>
                </a:ext>
              </a:extLst>
            </p:cNvPr>
            <p:cNvSpPr txBox="1"/>
            <p:nvPr/>
          </p:nvSpPr>
          <p:spPr>
            <a:xfrm>
              <a:off x="3888325" y="1479005"/>
              <a:ext cx="865531" cy="3631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white"/>
                  </a:solidFill>
                  <a:effectLst/>
                  <a:uLnTx/>
                  <a:uFillTx/>
                  <a:latin typeface="Calibri"/>
                  <a:cs typeface="+mn-cs"/>
                </a:rPr>
                <a:t>Danışma</a:t>
              </a:r>
            </a:p>
          </p:txBody>
        </p:sp>
        <p:sp>
          <p:nvSpPr>
            <p:cNvPr id="12" name="Rectangle 24">
              <a:extLst>
                <a:ext uri="{FF2B5EF4-FFF2-40B4-BE49-F238E27FC236}">
                  <a16:creationId xmlns:a16="http://schemas.microsoft.com/office/drawing/2014/main" xmlns="" id="{FF7155A4-3EA6-41B2-99E6-AD9C5C992E34}"/>
                </a:ext>
              </a:extLst>
            </p:cNvPr>
            <p:cNvSpPr/>
            <p:nvPr/>
          </p:nvSpPr>
          <p:spPr>
            <a:xfrm>
              <a:off x="5153365" y="1398935"/>
              <a:ext cx="3301139" cy="1476104"/>
            </a:xfrm>
            <a:prstGeom prst="rect">
              <a:avLst/>
            </a:prstGeom>
            <a:gradFill rotWithShape="1">
              <a:gsLst>
                <a:gs pos="0">
                  <a:srgbClr val="00B050">
                    <a:lumMod val="110000"/>
                    <a:satMod val="105000"/>
                    <a:tint val="67000"/>
                  </a:srgbClr>
                </a:gs>
                <a:gs pos="50000">
                  <a:srgbClr val="00B050">
                    <a:lumMod val="105000"/>
                    <a:satMod val="103000"/>
                    <a:tint val="73000"/>
                  </a:srgbClr>
                </a:gs>
                <a:gs pos="100000">
                  <a:srgbClr val="00B050">
                    <a:lumMod val="105000"/>
                    <a:satMod val="109000"/>
                    <a:tint val="81000"/>
                  </a:srgbClr>
                </a:gs>
              </a:gsLst>
              <a:lin ang="5400000" scaled="0"/>
            </a:gradFill>
            <a:ln w="6350" cap="flat" cmpd="sng" algn="ctr">
              <a:solidFill>
                <a:srgbClr val="00B05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black"/>
                </a:solidFill>
                <a:effectLst/>
                <a:uLnTx/>
                <a:uFillTx/>
                <a:latin typeface="Calibri"/>
                <a:ea typeface="+mn-ea"/>
                <a:cs typeface="+mn-cs"/>
              </a:endParaRPr>
            </a:p>
          </p:txBody>
        </p:sp>
        <p:sp>
          <p:nvSpPr>
            <p:cNvPr id="13" name="TextBox 25">
              <a:extLst>
                <a:ext uri="{FF2B5EF4-FFF2-40B4-BE49-F238E27FC236}">
                  <a16:creationId xmlns:a16="http://schemas.microsoft.com/office/drawing/2014/main" xmlns="" id="{C6D87ACC-47DA-40B5-8F1B-8A4698A4632E}"/>
                </a:ext>
              </a:extLst>
            </p:cNvPr>
            <p:cNvSpPr txBox="1"/>
            <p:nvPr/>
          </p:nvSpPr>
          <p:spPr>
            <a:xfrm>
              <a:off x="5251832" y="1776073"/>
              <a:ext cx="3263138" cy="62720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cs typeface="+mn-cs"/>
                </a:rPr>
                <a:t>ENERJİ VERİMLİLİĞİ</a:t>
              </a:r>
              <a:r>
                <a:rPr kumimoji="0" lang="tr-TR" sz="1600" b="0" i="0" u="none" strike="noStrike" kern="1200" cap="none" spc="0" normalizeH="0" noProof="0" dirty="0">
                  <a:ln>
                    <a:noFill/>
                  </a:ln>
                  <a:solidFill>
                    <a:prstClr val="black"/>
                  </a:solidFill>
                  <a:effectLst/>
                  <a:uLnTx/>
                  <a:uFillTx/>
                  <a:latin typeface="Calibri"/>
                  <a:cs typeface="+mn-cs"/>
                </a:rPr>
                <a:t> VE ÇEVRE DAİRESİ BAŞKANLIĞI</a:t>
              </a:r>
              <a:endParaRPr kumimoji="0" lang="tr-TR" sz="1600" b="0" i="0" u="none" strike="noStrike" kern="1200" cap="none" spc="0" normalizeH="0" baseline="0" noProof="0" dirty="0">
                <a:ln>
                  <a:noFill/>
                </a:ln>
                <a:solidFill>
                  <a:prstClr val="black"/>
                </a:solidFill>
                <a:effectLst/>
                <a:uLnTx/>
                <a:uFillTx/>
                <a:latin typeface="Calibri"/>
                <a:cs typeface="+mn-cs"/>
              </a:endParaRPr>
            </a:p>
          </p:txBody>
        </p:sp>
        <p:sp>
          <p:nvSpPr>
            <p:cNvPr id="14" name="Right Arrow 26">
              <a:extLst>
                <a:ext uri="{FF2B5EF4-FFF2-40B4-BE49-F238E27FC236}">
                  <a16:creationId xmlns:a16="http://schemas.microsoft.com/office/drawing/2014/main" xmlns="" id="{B53CEF59-E065-46B9-9372-D36B916D4638}"/>
                </a:ext>
              </a:extLst>
            </p:cNvPr>
            <p:cNvSpPr/>
            <p:nvPr/>
          </p:nvSpPr>
          <p:spPr>
            <a:xfrm>
              <a:off x="4799152" y="1663671"/>
              <a:ext cx="354213" cy="341813"/>
            </a:xfrm>
            <a:prstGeom prst="right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15" name="Right Arrow 28">
              <a:extLst>
                <a:ext uri="{FF2B5EF4-FFF2-40B4-BE49-F238E27FC236}">
                  <a16:creationId xmlns:a16="http://schemas.microsoft.com/office/drawing/2014/main" xmlns="" id="{4F97DCB6-F6FC-4720-8797-3483D1AC3B0D}"/>
                </a:ext>
              </a:extLst>
            </p:cNvPr>
            <p:cNvSpPr/>
            <p:nvPr/>
          </p:nvSpPr>
          <p:spPr>
            <a:xfrm flipH="1">
              <a:off x="4761598" y="1359153"/>
              <a:ext cx="391766" cy="289384"/>
            </a:xfrm>
            <a:prstGeom prst="right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16" name="Right Arrow 29">
              <a:extLst>
                <a:ext uri="{FF2B5EF4-FFF2-40B4-BE49-F238E27FC236}">
                  <a16:creationId xmlns:a16="http://schemas.microsoft.com/office/drawing/2014/main" xmlns="" id="{5E71A1FF-672C-479A-9118-B641F4CD402E}"/>
                </a:ext>
              </a:extLst>
            </p:cNvPr>
            <p:cNvSpPr/>
            <p:nvPr/>
          </p:nvSpPr>
          <p:spPr>
            <a:xfrm flipH="1">
              <a:off x="3442377" y="1359153"/>
              <a:ext cx="445947" cy="334299"/>
            </a:xfrm>
            <a:prstGeom prst="right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17" name="Right Arrow 31">
              <a:extLst>
                <a:ext uri="{FF2B5EF4-FFF2-40B4-BE49-F238E27FC236}">
                  <a16:creationId xmlns:a16="http://schemas.microsoft.com/office/drawing/2014/main" xmlns="" id="{4648270D-4DE4-4F2C-AEA6-57BA31F28214}"/>
                </a:ext>
              </a:extLst>
            </p:cNvPr>
            <p:cNvSpPr/>
            <p:nvPr/>
          </p:nvSpPr>
          <p:spPr>
            <a:xfrm>
              <a:off x="3531421" y="1658672"/>
              <a:ext cx="378578" cy="269735"/>
            </a:xfrm>
            <a:prstGeom prst="right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18" name="Down Arrow 32">
              <a:extLst>
                <a:ext uri="{FF2B5EF4-FFF2-40B4-BE49-F238E27FC236}">
                  <a16:creationId xmlns:a16="http://schemas.microsoft.com/office/drawing/2014/main" xmlns="" id="{F51FFC65-D31A-45B3-AF1A-5B1C0C615DBA}"/>
                </a:ext>
              </a:extLst>
            </p:cNvPr>
            <p:cNvSpPr/>
            <p:nvPr/>
          </p:nvSpPr>
          <p:spPr>
            <a:xfrm>
              <a:off x="5920353" y="2919884"/>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19" name="Down Arrow 33">
              <a:extLst>
                <a:ext uri="{FF2B5EF4-FFF2-40B4-BE49-F238E27FC236}">
                  <a16:creationId xmlns:a16="http://schemas.microsoft.com/office/drawing/2014/main" xmlns="" id="{D52D81A1-1759-4990-8123-6ED1A2BC8075}"/>
                </a:ext>
              </a:extLst>
            </p:cNvPr>
            <p:cNvSpPr/>
            <p:nvPr/>
          </p:nvSpPr>
          <p:spPr>
            <a:xfrm>
              <a:off x="6475709" y="2932802"/>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20" name="Down Arrow 34">
              <a:extLst>
                <a:ext uri="{FF2B5EF4-FFF2-40B4-BE49-F238E27FC236}">
                  <a16:creationId xmlns:a16="http://schemas.microsoft.com/office/drawing/2014/main" xmlns="" id="{6846937C-A56F-4B7A-9EA1-97C7CAA9AB83}"/>
                </a:ext>
              </a:extLst>
            </p:cNvPr>
            <p:cNvSpPr/>
            <p:nvPr/>
          </p:nvSpPr>
          <p:spPr>
            <a:xfrm>
              <a:off x="7018149" y="2932797"/>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21" name="Down Arrow 35">
              <a:extLst>
                <a:ext uri="{FF2B5EF4-FFF2-40B4-BE49-F238E27FC236}">
                  <a16:creationId xmlns:a16="http://schemas.microsoft.com/office/drawing/2014/main" xmlns="" id="{DE34574A-7380-462D-B16D-21B721B2A26D}"/>
                </a:ext>
              </a:extLst>
            </p:cNvPr>
            <p:cNvSpPr/>
            <p:nvPr/>
          </p:nvSpPr>
          <p:spPr>
            <a:xfrm>
              <a:off x="7576086" y="2932802"/>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22" name="TextBox 36">
              <a:extLst>
                <a:ext uri="{FF2B5EF4-FFF2-40B4-BE49-F238E27FC236}">
                  <a16:creationId xmlns:a16="http://schemas.microsoft.com/office/drawing/2014/main" xmlns="" id="{725CB602-73C7-481F-B899-DC43A80D2DBE}"/>
                </a:ext>
              </a:extLst>
            </p:cNvPr>
            <p:cNvSpPr txBox="1"/>
            <p:nvPr/>
          </p:nvSpPr>
          <p:spPr>
            <a:xfrm rot="16200000">
              <a:off x="5268069" y="3800198"/>
              <a:ext cx="1805913" cy="2798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300" b="0" i="0" u="none" strike="noStrike" kern="1200" cap="none" spc="0" normalizeH="0" baseline="0" noProof="0" dirty="0">
                  <a:ln>
                    <a:noFill/>
                  </a:ln>
                  <a:solidFill>
                    <a:prstClr val="white"/>
                  </a:solidFill>
                  <a:effectLst/>
                  <a:uLnTx/>
                  <a:uFillTx/>
                  <a:latin typeface="Calibri"/>
                  <a:cs typeface="+mn-cs"/>
                </a:rPr>
                <a:t>Sertifikalı Eğitimler</a:t>
              </a:r>
            </a:p>
          </p:txBody>
        </p:sp>
        <p:sp>
          <p:nvSpPr>
            <p:cNvPr id="23" name="TextBox 37">
              <a:extLst>
                <a:ext uri="{FF2B5EF4-FFF2-40B4-BE49-F238E27FC236}">
                  <a16:creationId xmlns:a16="http://schemas.microsoft.com/office/drawing/2014/main" xmlns="" id="{6967EE0D-7F06-4615-85A1-F07B479CD5D4}"/>
                </a:ext>
              </a:extLst>
            </p:cNvPr>
            <p:cNvSpPr txBox="1"/>
            <p:nvPr/>
          </p:nvSpPr>
          <p:spPr>
            <a:xfrm rot="16200000">
              <a:off x="5689399" y="3848737"/>
              <a:ext cx="2077290" cy="2798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300" b="0" i="0" u="none" strike="noStrike" kern="1200" cap="none" spc="0" normalizeH="0" baseline="0" noProof="0" dirty="0">
                  <a:ln>
                    <a:noFill/>
                  </a:ln>
                  <a:solidFill>
                    <a:prstClr val="white"/>
                  </a:solidFill>
                  <a:effectLst/>
                  <a:uLnTx/>
                  <a:uFillTx/>
                  <a:latin typeface="Calibri"/>
                  <a:cs typeface="+mn-cs"/>
                </a:rPr>
                <a:t>Bilinçlendirme Faaliyetleri</a:t>
              </a:r>
            </a:p>
          </p:txBody>
        </p:sp>
        <p:sp>
          <p:nvSpPr>
            <p:cNvPr id="24" name="TextBox 38">
              <a:extLst>
                <a:ext uri="{FF2B5EF4-FFF2-40B4-BE49-F238E27FC236}">
                  <a16:creationId xmlns:a16="http://schemas.microsoft.com/office/drawing/2014/main" xmlns="" id="{E8A2B4BD-0D45-4846-B738-050950A4D41C}"/>
                </a:ext>
              </a:extLst>
            </p:cNvPr>
            <p:cNvSpPr txBox="1"/>
            <p:nvPr/>
          </p:nvSpPr>
          <p:spPr>
            <a:xfrm rot="16200000">
              <a:off x="6210766" y="3781521"/>
              <a:ext cx="2107505" cy="2945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İzleme Denetim</a:t>
              </a:r>
            </a:p>
          </p:txBody>
        </p:sp>
        <p:sp>
          <p:nvSpPr>
            <p:cNvPr id="25" name="TextBox 39">
              <a:extLst>
                <a:ext uri="{FF2B5EF4-FFF2-40B4-BE49-F238E27FC236}">
                  <a16:creationId xmlns:a16="http://schemas.microsoft.com/office/drawing/2014/main" xmlns="" id="{C1BDC539-9C86-4DAC-9E1F-C9BA411D74A5}"/>
                </a:ext>
              </a:extLst>
            </p:cNvPr>
            <p:cNvSpPr txBox="1"/>
            <p:nvPr/>
          </p:nvSpPr>
          <p:spPr>
            <a:xfrm rot="16200000">
              <a:off x="6837190" y="3778711"/>
              <a:ext cx="1942962" cy="294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Teşvik / Yaptırım</a:t>
              </a:r>
            </a:p>
          </p:txBody>
        </p:sp>
        <p:sp>
          <p:nvSpPr>
            <p:cNvPr id="26" name="Rectangle 40">
              <a:extLst>
                <a:ext uri="{FF2B5EF4-FFF2-40B4-BE49-F238E27FC236}">
                  <a16:creationId xmlns:a16="http://schemas.microsoft.com/office/drawing/2014/main" xmlns="" id="{FBAF027C-7F68-48D7-96DF-267023ABC5F3}"/>
                </a:ext>
              </a:extLst>
            </p:cNvPr>
            <p:cNvSpPr/>
            <p:nvPr/>
          </p:nvSpPr>
          <p:spPr>
            <a:xfrm>
              <a:off x="5197279" y="5208931"/>
              <a:ext cx="3301139" cy="1305029"/>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27" name="TextBox 41">
              <a:extLst>
                <a:ext uri="{FF2B5EF4-FFF2-40B4-BE49-F238E27FC236}">
                  <a16:creationId xmlns:a16="http://schemas.microsoft.com/office/drawing/2014/main" xmlns="" id="{A4CC07B1-5E65-4FF4-8934-B9E4DE82D968}"/>
                </a:ext>
              </a:extLst>
            </p:cNvPr>
            <p:cNvSpPr txBox="1"/>
            <p:nvPr/>
          </p:nvSpPr>
          <p:spPr>
            <a:xfrm>
              <a:off x="5185882" y="5286811"/>
              <a:ext cx="3323933" cy="11553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600" dirty="0">
                  <a:solidFill>
                    <a:prstClr val="black"/>
                  </a:solidFill>
                  <a:latin typeface="Calibri"/>
                </a:rPr>
                <a:t>yükümlü</a:t>
              </a:r>
              <a:endParaRPr kumimoji="0" lang="tr-TR" sz="1600" b="0" i="0" u="none" strike="noStrike" kern="1200" cap="none" spc="0" normalizeH="0" baseline="0" noProof="0" dirty="0">
                <a:ln>
                  <a:noFill/>
                </a:ln>
                <a:solidFill>
                  <a:prstClr val="black"/>
                </a:solidFill>
                <a:effectLst/>
                <a:uLnTx/>
                <a:uFillTx/>
                <a:latin typeface="Calibri"/>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cs typeface="+mn-cs"/>
                </a:rPr>
                <a:t>ENDÜSTRİYEL İŞLETMELER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cs typeface="+mn-cs"/>
                </a:rPr>
                <a:t>BİNALAR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cs typeface="+mn-cs"/>
                </a:rPr>
                <a:t>ELEKTRİK</a:t>
              </a:r>
              <a:r>
                <a:rPr kumimoji="0" lang="tr-TR" sz="1600" b="0" i="0" u="none" strike="noStrike" kern="1200" cap="none" spc="0" normalizeH="0" noProof="0" dirty="0">
                  <a:ln>
                    <a:noFill/>
                  </a:ln>
                  <a:solidFill>
                    <a:prstClr val="black"/>
                  </a:solidFill>
                  <a:effectLst/>
                  <a:uLnTx/>
                  <a:uFillTx/>
                  <a:latin typeface="Calibri"/>
                  <a:cs typeface="+mn-cs"/>
                </a:rPr>
                <a:t> ÜRETİM TESİSLERİ</a:t>
              </a:r>
              <a:endParaRPr kumimoji="0" lang="tr-TR" sz="1600" b="0" i="0" u="none" strike="noStrike" kern="1200" cap="none" spc="0" normalizeH="0" baseline="0" noProof="0" dirty="0">
                <a:ln>
                  <a:noFill/>
                </a:ln>
                <a:solidFill>
                  <a:prstClr val="black"/>
                </a:solidFill>
                <a:effectLst/>
                <a:uLnTx/>
                <a:uFillTx/>
                <a:latin typeface="Calibri"/>
                <a:cs typeface="+mn-cs"/>
              </a:endParaRPr>
            </a:p>
          </p:txBody>
        </p:sp>
        <p:sp>
          <p:nvSpPr>
            <p:cNvPr id="28" name="Rectangle 42">
              <a:extLst>
                <a:ext uri="{FF2B5EF4-FFF2-40B4-BE49-F238E27FC236}">
                  <a16:creationId xmlns:a16="http://schemas.microsoft.com/office/drawing/2014/main" xmlns="" id="{13F0C423-0DA7-42B5-8658-5FB465F56448}"/>
                </a:ext>
              </a:extLst>
            </p:cNvPr>
            <p:cNvSpPr/>
            <p:nvPr/>
          </p:nvSpPr>
          <p:spPr>
            <a:xfrm>
              <a:off x="147426" y="2297829"/>
              <a:ext cx="2923133" cy="566769"/>
            </a:xfrm>
            <a:prstGeom prst="rect">
              <a:avLst/>
            </a:prstGeom>
            <a:gradFill rotWithShape="1">
              <a:gsLst>
                <a:gs pos="0">
                  <a:srgbClr val="FFFF00">
                    <a:satMod val="103000"/>
                    <a:lumMod val="102000"/>
                    <a:tint val="94000"/>
                  </a:srgbClr>
                </a:gs>
                <a:gs pos="50000">
                  <a:srgbClr val="FFFF00">
                    <a:satMod val="110000"/>
                    <a:lumMod val="100000"/>
                    <a:shade val="100000"/>
                  </a:srgbClr>
                </a:gs>
                <a:gs pos="100000">
                  <a:srgbClr val="FFFF00">
                    <a:lumMod val="99000"/>
                    <a:satMod val="120000"/>
                    <a:shade val="78000"/>
                  </a:srgbClr>
                </a:gs>
              </a:gsLst>
              <a:lin ang="5400000" scaled="0"/>
            </a:gradFill>
            <a:ln w="6350" cap="flat" cmpd="sng" algn="ctr">
              <a:solidFill>
                <a:srgbClr val="FFFF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29" name="TextBox 43">
              <a:extLst>
                <a:ext uri="{FF2B5EF4-FFF2-40B4-BE49-F238E27FC236}">
                  <a16:creationId xmlns:a16="http://schemas.microsoft.com/office/drawing/2014/main" xmlns="" id="{DB0C693A-92FA-4680-9F83-4AC643C7FFC7}"/>
                </a:ext>
              </a:extLst>
            </p:cNvPr>
            <p:cNvSpPr txBox="1"/>
            <p:nvPr/>
          </p:nvSpPr>
          <p:spPr>
            <a:xfrm>
              <a:off x="95579" y="2256103"/>
              <a:ext cx="2857121" cy="627204"/>
            </a:xfrm>
            <a:prstGeom prst="rect">
              <a:avLst/>
            </a:prstGeom>
            <a:noFill/>
          </p:spPr>
          <p:txBody>
            <a:bodyPr wrap="square" rtlCol="0">
              <a:spAutoFit/>
            </a:bodyPr>
            <a:lstStyle/>
            <a:p>
              <a:pPr lvl="0" algn="ctr">
                <a:defRPr/>
              </a:pPr>
              <a:r>
                <a:rPr kumimoji="0" lang="tr-TR" sz="1600" b="0" i="0" u="none" strike="noStrike" kern="1200" cap="none" spc="0" normalizeH="0" baseline="0" noProof="0" dirty="0">
                  <a:ln>
                    <a:noFill/>
                  </a:ln>
                  <a:solidFill>
                    <a:prstClr val="black"/>
                  </a:solidFill>
                  <a:effectLst/>
                  <a:uLnTx/>
                  <a:uFillTx/>
                  <a:latin typeface="Calibri"/>
                  <a:cs typeface="+mn-cs"/>
                </a:rPr>
                <a:t>MESLEK </a:t>
              </a:r>
              <a:r>
                <a:rPr lang="tr-TR" sz="1600" dirty="0">
                  <a:solidFill>
                    <a:prstClr val="black"/>
                  </a:solidFill>
                </a:rPr>
                <a:t>ODALARI / ÜNİVERSİTELER</a:t>
              </a:r>
              <a:endParaRPr kumimoji="0" lang="tr-TR" sz="1600" b="0" i="0" u="none" strike="noStrike" kern="1200" cap="none" spc="0" normalizeH="0" baseline="0" noProof="0" dirty="0">
                <a:ln>
                  <a:noFill/>
                </a:ln>
                <a:solidFill>
                  <a:prstClr val="black"/>
                </a:solidFill>
                <a:effectLst/>
                <a:uLnTx/>
                <a:uFillTx/>
                <a:latin typeface="Calibri"/>
                <a:cs typeface="+mn-cs"/>
              </a:endParaRPr>
            </a:p>
          </p:txBody>
        </p:sp>
        <p:sp>
          <p:nvSpPr>
            <p:cNvPr id="30" name="Right Arrow 46">
              <a:extLst>
                <a:ext uri="{FF2B5EF4-FFF2-40B4-BE49-F238E27FC236}">
                  <a16:creationId xmlns:a16="http://schemas.microsoft.com/office/drawing/2014/main" xmlns="" id="{8390E6A7-2EA9-4FBF-BF32-72875723D9E0}"/>
                </a:ext>
              </a:extLst>
            </p:cNvPr>
            <p:cNvSpPr/>
            <p:nvPr/>
          </p:nvSpPr>
          <p:spPr>
            <a:xfrm flipH="1">
              <a:off x="4774516" y="2335939"/>
              <a:ext cx="391766" cy="363897"/>
            </a:xfrm>
            <a:prstGeom prst="right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31" name="Right Arrow 47">
              <a:extLst>
                <a:ext uri="{FF2B5EF4-FFF2-40B4-BE49-F238E27FC236}">
                  <a16:creationId xmlns:a16="http://schemas.microsoft.com/office/drawing/2014/main" xmlns="" id="{26DE2581-B7DE-485E-BAFC-8D9C25C21E42}"/>
                </a:ext>
              </a:extLst>
            </p:cNvPr>
            <p:cNvSpPr/>
            <p:nvPr/>
          </p:nvSpPr>
          <p:spPr>
            <a:xfrm flipH="1">
              <a:off x="3064912" y="2410452"/>
              <a:ext cx="445947" cy="334300"/>
            </a:xfrm>
            <a:prstGeom prst="right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32" name="Rounded Rectangle 48">
              <a:extLst>
                <a:ext uri="{FF2B5EF4-FFF2-40B4-BE49-F238E27FC236}">
                  <a16:creationId xmlns:a16="http://schemas.microsoft.com/office/drawing/2014/main" xmlns="" id="{FB6A4C22-6548-4ECF-ADAD-CC085088F2C9}"/>
                </a:ext>
              </a:extLst>
            </p:cNvPr>
            <p:cNvSpPr/>
            <p:nvPr/>
          </p:nvSpPr>
          <p:spPr>
            <a:xfrm>
              <a:off x="3554773" y="2036969"/>
              <a:ext cx="1213857" cy="981099"/>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33" name="TextBox 49">
              <a:extLst>
                <a:ext uri="{FF2B5EF4-FFF2-40B4-BE49-F238E27FC236}">
                  <a16:creationId xmlns:a16="http://schemas.microsoft.com/office/drawing/2014/main" xmlns="" id="{5E138EA9-6560-4DD2-A31D-CCE78F5A95C4}"/>
                </a:ext>
              </a:extLst>
            </p:cNvPr>
            <p:cNvSpPr txBox="1"/>
            <p:nvPr/>
          </p:nvSpPr>
          <p:spPr>
            <a:xfrm>
              <a:off x="3558394" y="2206053"/>
              <a:ext cx="1421347" cy="7922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Yetkilendirme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İzleme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Denetim</a:t>
              </a:r>
            </a:p>
          </p:txBody>
        </p:sp>
        <p:sp>
          <p:nvSpPr>
            <p:cNvPr id="34" name="Down Arrow 50">
              <a:extLst>
                <a:ext uri="{FF2B5EF4-FFF2-40B4-BE49-F238E27FC236}">
                  <a16:creationId xmlns:a16="http://schemas.microsoft.com/office/drawing/2014/main" xmlns="" id="{2C9B5E7D-A06E-4D6F-B8E6-3DB8026FC853}"/>
                </a:ext>
              </a:extLst>
            </p:cNvPr>
            <p:cNvSpPr/>
            <p:nvPr/>
          </p:nvSpPr>
          <p:spPr>
            <a:xfrm rot="18951078">
              <a:off x="3708248" y="2488267"/>
              <a:ext cx="526942" cy="3302432"/>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35" name="Down Arrow 54">
              <a:extLst>
                <a:ext uri="{FF2B5EF4-FFF2-40B4-BE49-F238E27FC236}">
                  <a16:creationId xmlns:a16="http://schemas.microsoft.com/office/drawing/2014/main" xmlns="" id="{1B674C12-00EB-44D4-A673-4789BF911685}"/>
                </a:ext>
              </a:extLst>
            </p:cNvPr>
            <p:cNvSpPr/>
            <p:nvPr/>
          </p:nvSpPr>
          <p:spPr>
            <a:xfrm rot="2311601">
              <a:off x="3836318" y="2531314"/>
              <a:ext cx="526942" cy="3172097"/>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36" name="TextBox 51">
              <a:extLst>
                <a:ext uri="{FF2B5EF4-FFF2-40B4-BE49-F238E27FC236}">
                  <a16:creationId xmlns:a16="http://schemas.microsoft.com/office/drawing/2014/main" xmlns="" id="{9E28D7BF-CCFD-49D3-A0D7-56F6737EB7CF}"/>
                </a:ext>
              </a:extLst>
            </p:cNvPr>
            <p:cNvSpPr txBox="1"/>
            <p:nvPr/>
          </p:nvSpPr>
          <p:spPr>
            <a:xfrm rot="13551078">
              <a:off x="2176188" y="3592262"/>
              <a:ext cx="2762192" cy="294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Sertifikalı  Eğitimler</a:t>
              </a:r>
            </a:p>
          </p:txBody>
        </p:sp>
        <p:sp>
          <p:nvSpPr>
            <p:cNvPr id="37" name="Rectangle 52">
              <a:extLst>
                <a:ext uri="{FF2B5EF4-FFF2-40B4-BE49-F238E27FC236}">
                  <a16:creationId xmlns:a16="http://schemas.microsoft.com/office/drawing/2014/main" xmlns="" id="{5015EC9C-6C2E-4BC1-933E-4BD9B7B7F0EC}"/>
                </a:ext>
              </a:extLst>
            </p:cNvPr>
            <p:cNvSpPr/>
            <p:nvPr/>
          </p:nvSpPr>
          <p:spPr>
            <a:xfrm>
              <a:off x="250739" y="5237347"/>
              <a:ext cx="2814173" cy="1305029"/>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38" name="TextBox 53">
              <a:extLst>
                <a:ext uri="{FF2B5EF4-FFF2-40B4-BE49-F238E27FC236}">
                  <a16:creationId xmlns:a16="http://schemas.microsoft.com/office/drawing/2014/main" xmlns="" id="{ACD47E42-8BDE-4E31-AF7C-618EFDE5DB7C}"/>
                </a:ext>
              </a:extLst>
            </p:cNvPr>
            <p:cNvSpPr txBox="1"/>
            <p:nvPr/>
          </p:nvSpPr>
          <p:spPr>
            <a:xfrm>
              <a:off x="298262" y="5454022"/>
              <a:ext cx="2600997" cy="89129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cs typeface="+mn-cs"/>
                </a:rPr>
                <a:t>yetkili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0" i="0" u="none" strike="noStrike" kern="1200" cap="none" spc="0" normalizeH="0" baseline="0" noProof="0" dirty="0">
                  <a:ln>
                    <a:noFill/>
                  </a:ln>
                  <a:solidFill>
                    <a:prstClr val="black"/>
                  </a:solidFill>
                  <a:effectLst/>
                  <a:uLnTx/>
                  <a:uFillTx/>
                  <a:latin typeface="Calibri"/>
                  <a:cs typeface="+mn-cs"/>
                </a:rPr>
                <a:t>ENERJİ VERİMLİLİĞİ DANIŞMANLIK ŞİRKETLERİ</a:t>
              </a:r>
            </a:p>
          </p:txBody>
        </p:sp>
        <p:sp>
          <p:nvSpPr>
            <p:cNvPr id="39" name="TextBox 55">
              <a:extLst>
                <a:ext uri="{FF2B5EF4-FFF2-40B4-BE49-F238E27FC236}">
                  <a16:creationId xmlns:a16="http://schemas.microsoft.com/office/drawing/2014/main" xmlns="" id="{9D809B60-4E8B-4183-9ED3-18E49EB46AF6}"/>
                </a:ext>
              </a:extLst>
            </p:cNvPr>
            <p:cNvSpPr txBox="1"/>
            <p:nvPr/>
          </p:nvSpPr>
          <p:spPr>
            <a:xfrm rot="18511601">
              <a:off x="2667161" y="3858740"/>
              <a:ext cx="2955649" cy="2650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dirty="0">
                  <a:ln>
                    <a:noFill/>
                  </a:ln>
                  <a:solidFill>
                    <a:prstClr val="white"/>
                  </a:solidFill>
                  <a:effectLst/>
                  <a:uLnTx/>
                  <a:uFillTx/>
                  <a:latin typeface="Calibri"/>
                  <a:cs typeface="+mn-cs"/>
                </a:rPr>
                <a:t>Yetkilendirme            İzleme Denetim</a:t>
              </a:r>
            </a:p>
          </p:txBody>
        </p:sp>
        <p:sp>
          <p:nvSpPr>
            <p:cNvPr id="40" name="Down Arrow 56">
              <a:extLst>
                <a:ext uri="{FF2B5EF4-FFF2-40B4-BE49-F238E27FC236}">
                  <a16:creationId xmlns:a16="http://schemas.microsoft.com/office/drawing/2014/main" xmlns="" id="{E7721752-7876-4E6C-86D3-604D4A4456E9}"/>
                </a:ext>
              </a:extLst>
            </p:cNvPr>
            <p:cNvSpPr/>
            <p:nvPr/>
          </p:nvSpPr>
          <p:spPr>
            <a:xfrm>
              <a:off x="508872" y="2917304"/>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41" name="Down Arrow 57">
              <a:extLst>
                <a:ext uri="{FF2B5EF4-FFF2-40B4-BE49-F238E27FC236}">
                  <a16:creationId xmlns:a16="http://schemas.microsoft.com/office/drawing/2014/main" xmlns="" id="{0364F9FC-A276-4999-9BFF-791D1F8D2747}"/>
                </a:ext>
              </a:extLst>
            </p:cNvPr>
            <p:cNvSpPr/>
            <p:nvPr/>
          </p:nvSpPr>
          <p:spPr>
            <a:xfrm>
              <a:off x="1064228" y="2930222"/>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42" name="TextBox 58">
              <a:extLst>
                <a:ext uri="{FF2B5EF4-FFF2-40B4-BE49-F238E27FC236}">
                  <a16:creationId xmlns:a16="http://schemas.microsoft.com/office/drawing/2014/main" xmlns="" id="{7B6340FF-B96F-49CC-85EE-ED03AA41D05C}"/>
                </a:ext>
              </a:extLst>
            </p:cNvPr>
            <p:cNvSpPr txBox="1"/>
            <p:nvPr/>
          </p:nvSpPr>
          <p:spPr>
            <a:xfrm rot="16200000">
              <a:off x="-143466" y="3744395"/>
              <a:ext cx="1805913" cy="294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Teknik Destek</a:t>
              </a:r>
            </a:p>
          </p:txBody>
        </p:sp>
        <p:sp>
          <p:nvSpPr>
            <p:cNvPr id="43" name="TextBox 59">
              <a:extLst>
                <a:ext uri="{FF2B5EF4-FFF2-40B4-BE49-F238E27FC236}">
                  <a16:creationId xmlns:a16="http://schemas.microsoft.com/office/drawing/2014/main" xmlns="" id="{B714DA88-CA47-4B98-BF93-0A86C9833B41}"/>
                </a:ext>
              </a:extLst>
            </p:cNvPr>
            <p:cNvSpPr txBox="1"/>
            <p:nvPr/>
          </p:nvSpPr>
          <p:spPr>
            <a:xfrm rot="16200000">
              <a:off x="396444" y="3803174"/>
              <a:ext cx="1805913" cy="2945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Yetkilendirme </a:t>
              </a:r>
            </a:p>
          </p:txBody>
        </p:sp>
        <p:sp>
          <p:nvSpPr>
            <p:cNvPr id="44" name="Down Arrow 60">
              <a:extLst>
                <a:ext uri="{FF2B5EF4-FFF2-40B4-BE49-F238E27FC236}">
                  <a16:creationId xmlns:a16="http://schemas.microsoft.com/office/drawing/2014/main" xmlns="" id="{C05FAF66-45E7-4660-995F-989075676559}"/>
                </a:ext>
              </a:extLst>
            </p:cNvPr>
            <p:cNvSpPr/>
            <p:nvPr/>
          </p:nvSpPr>
          <p:spPr>
            <a:xfrm>
              <a:off x="1666081" y="2927640"/>
              <a:ext cx="526942" cy="221005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45" name="TextBox 61">
              <a:extLst>
                <a:ext uri="{FF2B5EF4-FFF2-40B4-BE49-F238E27FC236}">
                  <a16:creationId xmlns:a16="http://schemas.microsoft.com/office/drawing/2014/main" xmlns="" id="{A141856A-548D-463C-AD5C-BF54D347CD77}"/>
                </a:ext>
              </a:extLst>
            </p:cNvPr>
            <p:cNvSpPr txBox="1"/>
            <p:nvPr/>
          </p:nvSpPr>
          <p:spPr>
            <a:xfrm rot="16200000">
              <a:off x="1012972" y="3583671"/>
              <a:ext cx="1805913" cy="2945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İzleme</a:t>
              </a:r>
            </a:p>
          </p:txBody>
        </p:sp>
        <p:sp>
          <p:nvSpPr>
            <p:cNvPr id="46" name="Down Arrow 45">
              <a:extLst>
                <a:ext uri="{FF2B5EF4-FFF2-40B4-BE49-F238E27FC236}">
                  <a16:creationId xmlns:a16="http://schemas.microsoft.com/office/drawing/2014/main" xmlns="" id="{98BD0DFF-32C6-4770-A2F9-D6E7177C9957}"/>
                </a:ext>
              </a:extLst>
            </p:cNvPr>
            <p:cNvSpPr/>
            <p:nvPr/>
          </p:nvSpPr>
          <p:spPr>
            <a:xfrm rot="16200000">
              <a:off x="3930767" y="4636887"/>
              <a:ext cx="455560" cy="1910669"/>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47" name="Down Arrow 62">
              <a:extLst>
                <a:ext uri="{FF2B5EF4-FFF2-40B4-BE49-F238E27FC236}">
                  <a16:creationId xmlns:a16="http://schemas.microsoft.com/office/drawing/2014/main" xmlns="" id="{197EEBE5-25F2-475D-A505-985EEAF784D8}"/>
                </a:ext>
              </a:extLst>
            </p:cNvPr>
            <p:cNvSpPr/>
            <p:nvPr/>
          </p:nvSpPr>
          <p:spPr>
            <a:xfrm rot="16200000">
              <a:off x="3928579" y="5008121"/>
              <a:ext cx="455560" cy="1910669"/>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48" name="Down Arrow 63">
              <a:extLst>
                <a:ext uri="{FF2B5EF4-FFF2-40B4-BE49-F238E27FC236}">
                  <a16:creationId xmlns:a16="http://schemas.microsoft.com/office/drawing/2014/main" xmlns="" id="{1FCC3647-C974-43FD-834C-FC8F05C9BAB2}"/>
                </a:ext>
              </a:extLst>
            </p:cNvPr>
            <p:cNvSpPr/>
            <p:nvPr/>
          </p:nvSpPr>
          <p:spPr>
            <a:xfrm rot="16200000">
              <a:off x="3948139" y="5393305"/>
              <a:ext cx="455560" cy="1910669"/>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a:ln>
                  <a:noFill/>
                </a:ln>
                <a:solidFill>
                  <a:prstClr val="white"/>
                </a:solidFill>
                <a:effectLst/>
                <a:uLnTx/>
                <a:uFillTx/>
                <a:latin typeface="Calibri"/>
                <a:ea typeface="+mn-ea"/>
                <a:cs typeface="+mn-cs"/>
              </a:endParaRPr>
            </a:p>
          </p:txBody>
        </p:sp>
        <p:sp>
          <p:nvSpPr>
            <p:cNvPr id="49" name="TextBox 64">
              <a:extLst>
                <a:ext uri="{FF2B5EF4-FFF2-40B4-BE49-F238E27FC236}">
                  <a16:creationId xmlns:a16="http://schemas.microsoft.com/office/drawing/2014/main" xmlns="" id="{ABFF222B-41A3-440E-8DB3-BA40A1ACA50D}"/>
                </a:ext>
              </a:extLst>
            </p:cNvPr>
            <p:cNvSpPr txBox="1"/>
            <p:nvPr/>
          </p:nvSpPr>
          <p:spPr>
            <a:xfrm>
              <a:off x="3013183" y="5421272"/>
              <a:ext cx="2107506" cy="330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Eğitim </a:t>
              </a:r>
            </a:p>
          </p:txBody>
        </p:sp>
        <p:sp>
          <p:nvSpPr>
            <p:cNvPr id="50" name="TextBox 65">
              <a:extLst>
                <a:ext uri="{FF2B5EF4-FFF2-40B4-BE49-F238E27FC236}">
                  <a16:creationId xmlns:a16="http://schemas.microsoft.com/office/drawing/2014/main" xmlns="" id="{4DBF1A69-A6D1-4B8B-BFCF-85BD98539637}"/>
                </a:ext>
              </a:extLst>
            </p:cNvPr>
            <p:cNvSpPr txBox="1"/>
            <p:nvPr/>
          </p:nvSpPr>
          <p:spPr>
            <a:xfrm>
              <a:off x="3013181" y="5777311"/>
              <a:ext cx="2107506" cy="330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Etüt / VAP</a:t>
              </a:r>
            </a:p>
          </p:txBody>
        </p:sp>
        <p:sp>
          <p:nvSpPr>
            <p:cNvPr id="51" name="TextBox 66">
              <a:extLst>
                <a:ext uri="{FF2B5EF4-FFF2-40B4-BE49-F238E27FC236}">
                  <a16:creationId xmlns:a16="http://schemas.microsoft.com/office/drawing/2014/main" xmlns="" id="{50577AB7-D9CB-48F4-B0BA-D003B9D4F786}"/>
                </a:ext>
              </a:extLst>
            </p:cNvPr>
            <p:cNvSpPr txBox="1"/>
            <p:nvPr/>
          </p:nvSpPr>
          <p:spPr>
            <a:xfrm>
              <a:off x="3013181" y="6163975"/>
              <a:ext cx="2107506" cy="330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kern="1200" cap="none" spc="0" normalizeH="0" baseline="0" noProof="0" dirty="0">
                  <a:ln>
                    <a:noFill/>
                  </a:ln>
                  <a:solidFill>
                    <a:prstClr val="white"/>
                  </a:solidFill>
                  <a:effectLst/>
                  <a:uLnTx/>
                  <a:uFillTx/>
                  <a:latin typeface="Calibri"/>
                  <a:cs typeface="+mn-cs"/>
                </a:rPr>
                <a:t>Danışmanlık Hizmeti </a:t>
              </a:r>
            </a:p>
          </p:txBody>
        </p:sp>
      </p:grpSp>
    </p:spTree>
    <p:extLst>
      <p:ext uri="{BB962C8B-B14F-4D97-AF65-F5344CB8AC3E}">
        <p14:creationId xmlns:p14="http://schemas.microsoft.com/office/powerpoint/2010/main" val="1605244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2514AD8B-35E7-42C4-B680-CEC5B8CF999E}"/>
              </a:ext>
            </a:extLst>
          </p:cNvPr>
          <p:cNvSpPr>
            <a:spLocks noGrp="1"/>
          </p:cNvSpPr>
          <p:nvPr>
            <p:ph type="sldNum" sz="quarter" idx="12"/>
          </p:nvPr>
        </p:nvSpPr>
        <p:spPr/>
        <p:txBody>
          <a:bodyPr/>
          <a:lstStyle/>
          <a:p>
            <a:fld id="{3A7292B7-BF71-405C-BD52-DF1A7F60FE28}" type="slidenum">
              <a:rPr lang="en-US" smtClean="0"/>
              <a:t>16</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CAB7B614-9599-42DD-BC95-1FCFD9DC01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4D7E566D-F317-4DF3-B78F-7BB74C4C44E9}"/>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sp>
        <p:nvSpPr>
          <p:cNvPr id="7" name="TextBox 29">
            <a:extLst>
              <a:ext uri="{FF2B5EF4-FFF2-40B4-BE49-F238E27FC236}">
                <a16:creationId xmlns:a16="http://schemas.microsoft.com/office/drawing/2014/main" xmlns="" id="{C7CADFB7-4E36-4D3B-9FD3-08FABC124EFC}"/>
              </a:ext>
            </a:extLst>
          </p:cNvPr>
          <p:cNvSpPr txBox="1"/>
          <p:nvPr/>
        </p:nvSpPr>
        <p:spPr>
          <a:xfrm>
            <a:off x="368683" y="1345479"/>
            <a:ext cx="3430809"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1800" b="1" i="0" u="sng" strike="noStrike" kern="1200" cap="none" spc="0" normalizeH="0" baseline="0" noProof="0" dirty="0">
                <a:ln>
                  <a:noFill/>
                </a:ln>
                <a:solidFill>
                  <a:srgbClr val="008E40"/>
                </a:solidFill>
                <a:effectLst/>
                <a:uLnTx/>
                <a:uFillTx/>
                <a:latin typeface="Arial"/>
                <a:cs typeface="+mn-cs"/>
              </a:rPr>
              <a:t>Kurumların Yetkilendirilmesi :</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1" i="0" u="sng" strike="noStrike" kern="1200" cap="none" spc="0" normalizeH="0" baseline="0" noProof="0" dirty="0">
              <a:ln>
                <a:noFill/>
              </a:ln>
              <a:solidFill>
                <a:srgbClr val="85BE40"/>
              </a:solidFill>
              <a:effectLst/>
              <a:uLnTx/>
              <a:uFillTx/>
              <a:latin typeface="Arial"/>
              <a:cs typeface="+mn-cs"/>
            </a:endParaRPr>
          </a:p>
        </p:txBody>
      </p:sp>
      <p:pic>
        <p:nvPicPr>
          <p:cNvPr id="8" name="Resim 3">
            <a:extLst>
              <a:ext uri="{FF2B5EF4-FFF2-40B4-BE49-F238E27FC236}">
                <a16:creationId xmlns:a16="http://schemas.microsoft.com/office/drawing/2014/main" xmlns="" id="{BBDA611F-8A10-4BDE-93FC-C72FA4854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685" y="1765738"/>
            <a:ext cx="4912421" cy="4459378"/>
          </a:xfrm>
          <a:prstGeom prst="rect">
            <a:avLst/>
          </a:prstGeom>
        </p:spPr>
      </p:pic>
      <p:sp>
        <p:nvSpPr>
          <p:cNvPr id="9" name="Rectangle 14">
            <a:extLst>
              <a:ext uri="{FF2B5EF4-FFF2-40B4-BE49-F238E27FC236}">
                <a16:creationId xmlns:a16="http://schemas.microsoft.com/office/drawing/2014/main" xmlns="" id="{0FBF52F7-957F-4B4D-8CE1-0F781AC963CE}"/>
              </a:ext>
            </a:extLst>
          </p:cNvPr>
          <p:cNvSpPr/>
          <p:nvPr/>
        </p:nvSpPr>
        <p:spPr>
          <a:xfrm>
            <a:off x="5610481" y="1419829"/>
            <a:ext cx="6221303" cy="4493538"/>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1" i="0" u="none" strike="noStrike" kern="1200" cap="none" spc="0" normalizeH="0" baseline="0" noProof="0" dirty="0">
                <a:ln>
                  <a:noFill/>
                </a:ln>
                <a:solidFill>
                  <a:srgbClr val="FF0000"/>
                </a:solidFill>
                <a:effectLst/>
                <a:uLnTx/>
                <a:uFillTx/>
                <a:latin typeface="Arial"/>
                <a:cs typeface="+mn-cs"/>
              </a:rPr>
              <a:t>Makine Mühendisleri Odası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1" i="0" u="none" strike="noStrike" kern="1200" cap="none" spc="0" normalizeH="0" baseline="0" noProof="0" dirty="0">
                <a:ln>
                  <a:noFill/>
                </a:ln>
                <a:solidFill>
                  <a:srgbClr val="FF0000"/>
                </a:solidFill>
                <a:effectLst/>
                <a:uLnTx/>
                <a:uFillTx/>
                <a:latin typeface="Arial"/>
                <a:cs typeface="+mn-cs"/>
              </a:rPr>
              <a:t>Osmaniye Korkut Ata Üniversitesi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srgbClr val="85898F"/>
              </a:solidFill>
              <a:effectLst/>
              <a:uLnTx/>
              <a:uFillTx/>
              <a:latin typeface="Arial"/>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tr-TR" sz="1800" b="1" i="0" u="none" strike="noStrike" kern="1200" cap="none" spc="0" normalizeH="0" baseline="0" noProof="0" dirty="0">
                <a:ln>
                  <a:noFill/>
                </a:ln>
                <a:solidFill>
                  <a:srgbClr val="0000FF"/>
                </a:solidFill>
                <a:effectLst/>
                <a:uLnTx/>
                <a:uFillTx/>
                <a:latin typeface="Arial"/>
                <a:cs typeface="+mn-cs"/>
              </a:rPr>
              <a:t>Yetkili Kurumların Görevleri: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tr-TR" sz="1800" b="1" i="0" u="none" strike="noStrike" kern="1200" cap="none" spc="0" normalizeH="0" baseline="0" noProof="0" dirty="0">
              <a:ln>
                <a:noFill/>
              </a:ln>
              <a:solidFill>
                <a:srgbClr val="0000FF"/>
              </a:solidFill>
              <a:effectLst/>
              <a:uLnTx/>
              <a:uFillTx/>
              <a:latin typeface="Arial"/>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Enerji Yöneticisi Eğitimleri</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Etüt Proje Eğitimleri</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EVD Şirketlerinin Yetkilendirilmesi</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Yetki belgesi süresi 5 yıldır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EVKK kararı ile yetkilendirilir</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Müracaat her yıl Nisan ve Ekim ayında olur</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effectLst/>
                <a:uLnTx/>
                <a:uFillTx/>
                <a:latin typeface="Arial"/>
                <a:cs typeface="+mn-cs"/>
              </a:rPr>
              <a:t>Personel: Etüt-Proje Sertifikalı en az 4 (dört) kişi + Eğitici kadrosu (en az 6 eğitici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tr-TR" sz="1800" b="0" i="0" u="none" strike="noStrike" kern="1200" cap="none" spc="0" normalizeH="0" baseline="0" noProof="0" dirty="0">
              <a:ln>
                <a:noFill/>
              </a:ln>
              <a:solidFill>
                <a:srgbClr val="85898F"/>
              </a:solidFill>
              <a:effectLst/>
              <a:uLnTx/>
              <a:uFillTx/>
              <a:latin typeface="Arial"/>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prstClr val="black"/>
                </a:solidFill>
                <a:effectLst/>
                <a:uLnTx/>
                <a:uFillTx/>
                <a:latin typeface="Arial"/>
                <a:cs typeface="+mn-cs"/>
                <a:hlinkClick r:id="rId4"/>
              </a:rPr>
              <a:t>http://www.yegm.gov.tr/verimlilik/y_yetki_b_a_kurumlar.aspx</a:t>
            </a:r>
            <a:endParaRPr kumimoji="0" lang="tr-TR" sz="1600" b="1" i="0" u="none" strike="noStrike" kern="1200" cap="none" spc="0" normalizeH="0" baseline="0" noProof="0" dirty="0">
              <a:ln>
                <a:noFill/>
              </a:ln>
              <a:solidFill>
                <a:prstClr val="black"/>
              </a:solidFill>
              <a:effectLst/>
              <a:uLnTx/>
              <a:uFillTx/>
              <a:latin typeface="Arial"/>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srgbClr val="85898F"/>
              </a:solidFill>
              <a:effectLst/>
              <a:uLnTx/>
              <a:uFillTx/>
              <a:latin typeface="Arial"/>
              <a:cs typeface="+mn-cs"/>
            </a:endParaRPr>
          </a:p>
        </p:txBody>
      </p:sp>
    </p:spTree>
    <p:extLst>
      <p:ext uri="{BB962C8B-B14F-4D97-AF65-F5344CB8AC3E}">
        <p14:creationId xmlns:p14="http://schemas.microsoft.com/office/powerpoint/2010/main" val="3082507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1D131E93-EA37-4550-89F8-35069F872229}"/>
              </a:ext>
            </a:extLst>
          </p:cNvPr>
          <p:cNvSpPr>
            <a:spLocks noGrp="1"/>
          </p:cNvSpPr>
          <p:nvPr>
            <p:ph type="sldNum" sz="quarter" idx="12"/>
          </p:nvPr>
        </p:nvSpPr>
        <p:spPr/>
        <p:txBody>
          <a:bodyPr/>
          <a:lstStyle/>
          <a:p>
            <a:fld id="{3A7292B7-BF71-405C-BD52-DF1A7F60FE28}" type="slidenum">
              <a:rPr lang="en-US" smtClean="0"/>
              <a:t>17</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49B1A519-F4BA-4DB2-A6EF-74B0A344676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A56062FC-B558-451D-8003-51D8B7237ECA}"/>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sp>
        <p:nvSpPr>
          <p:cNvPr id="7" name="TextBox 29">
            <a:extLst>
              <a:ext uri="{FF2B5EF4-FFF2-40B4-BE49-F238E27FC236}">
                <a16:creationId xmlns:a16="http://schemas.microsoft.com/office/drawing/2014/main" xmlns="" id="{5D14B834-8CDA-45AB-935C-2434FF0EACD1}"/>
              </a:ext>
            </a:extLst>
          </p:cNvPr>
          <p:cNvSpPr txBox="1"/>
          <p:nvPr/>
        </p:nvSpPr>
        <p:spPr>
          <a:xfrm>
            <a:off x="354828" y="1193079"/>
            <a:ext cx="3430809"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1800" b="1" i="0" u="sng" strike="noStrike" kern="1200" cap="none" spc="0" normalizeH="0" baseline="0" noProof="0" dirty="0">
                <a:ln>
                  <a:noFill/>
                </a:ln>
                <a:solidFill>
                  <a:srgbClr val="008E40"/>
                </a:solidFill>
                <a:effectLst/>
                <a:uLnTx/>
                <a:uFillTx/>
                <a:latin typeface="Arial"/>
                <a:cs typeface="+mn-cs"/>
              </a:rPr>
              <a:t>Şirketlerin Yetkilendirilmesi :</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1" i="0" u="sng" strike="noStrike" kern="1200" cap="none" spc="0" normalizeH="0" baseline="0" noProof="0" dirty="0">
              <a:ln>
                <a:noFill/>
              </a:ln>
              <a:solidFill>
                <a:srgbClr val="85BE40"/>
              </a:solidFill>
              <a:effectLst/>
              <a:uLnTx/>
              <a:uFillTx/>
              <a:latin typeface="Arial"/>
              <a:cs typeface="+mn-cs"/>
            </a:endParaRPr>
          </a:p>
        </p:txBody>
      </p:sp>
      <p:graphicFrame>
        <p:nvGraphicFramePr>
          <p:cNvPr id="8" name="Diagram 19">
            <a:extLst>
              <a:ext uri="{FF2B5EF4-FFF2-40B4-BE49-F238E27FC236}">
                <a16:creationId xmlns:a16="http://schemas.microsoft.com/office/drawing/2014/main" xmlns="" id="{472737CB-0A7D-4686-B088-229450CEAEC7}"/>
              </a:ext>
            </a:extLst>
          </p:cNvPr>
          <p:cNvGraphicFramePr/>
          <p:nvPr>
            <p:extLst>
              <p:ext uri="{D42A27DB-BD31-4B8C-83A1-F6EECF244321}">
                <p14:modId xmlns:p14="http://schemas.microsoft.com/office/powerpoint/2010/main" val="3166150568"/>
              </p:ext>
            </p:extLst>
          </p:nvPr>
        </p:nvGraphicFramePr>
        <p:xfrm>
          <a:off x="226724" y="1556793"/>
          <a:ext cx="4608512" cy="45068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7">
            <a:extLst>
              <a:ext uri="{FF2B5EF4-FFF2-40B4-BE49-F238E27FC236}">
                <a16:creationId xmlns:a16="http://schemas.microsoft.com/office/drawing/2014/main" xmlns="" id="{90F6B521-B787-4CA1-A65D-3501D7588C4E}"/>
              </a:ext>
            </a:extLst>
          </p:cNvPr>
          <p:cNvPicPr>
            <a:picLocks noChangeAspect="1"/>
          </p:cNvPicPr>
          <p:nvPr/>
        </p:nvPicPr>
        <p:blipFill>
          <a:blip r:embed="rId8"/>
          <a:stretch>
            <a:fillRect/>
          </a:stretch>
        </p:blipFill>
        <p:spPr>
          <a:xfrm>
            <a:off x="7024689" y="1205346"/>
            <a:ext cx="4838700" cy="5295902"/>
          </a:xfrm>
          <a:prstGeom prst="rect">
            <a:avLst/>
          </a:prstGeom>
        </p:spPr>
      </p:pic>
      <p:graphicFrame>
        <p:nvGraphicFramePr>
          <p:cNvPr id="10" name="Diagram 18">
            <a:extLst>
              <a:ext uri="{FF2B5EF4-FFF2-40B4-BE49-F238E27FC236}">
                <a16:creationId xmlns:a16="http://schemas.microsoft.com/office/drawing/2014/main" xmlns="" id="{1FB5F6A3-4A70-4BF2-B87C-65C96D0BA225}"/>
              </a:ext>
            </a:extLst>
          </p:cNvPr>
          <p:cNvGraphicFramePr/>
          <p:nvPr>
            <p:extLst>
              <p:ext uri="{D42A27DB-BD31-4B8C-83A1-F6EECF244321}">
                <p14:modId xmlns:p14="http://schemas.microsoft.com/office/powerpoint/2010/main" val="2764027625"/>
              </p:ext>
            </p:extLst>
          </p:nvPr>
        </p:nvGraphicFramePr>
        <p:xfrm>
          <a:off x="229805" y="5911629"/>
          <a:ext cx="5124400" cy="720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1" name="Diagram 17">
            <a:extLst>
              <a:ext uri="{FF2B5EF4-FFF2-40B4-BE49-F238E27FC236}">
                <a16:creationId xmlns:a16="http://schemas.microsoft.com/office/drawing/2014/main" xmlns="" id="{42C5D37D-E398-4B68-A167-2FBC8E55AD4D}"/>
              </a:ext>
            </a:extLst>
          </p:cNvPr>
          <p:cNvGraphicFramePr/>
          <p:nvPr>
            <p:extLst>
              <p:ext uri="{D42A27DB-BD31-4B8C-83A1-F6EECF244321}">
                <p14:modId xmlns:p14="http://schemas.microsoft.com/office/powerpoint/2010/main" val="3557540458"/>
              </p:ext>
            </p:extLst>
          </p:nvPr>
        </p:nvGraphicFramePr>
        <p:xfrm>
          <a:off x="4399906" y="4699001"/>
          <a:ext cx="3077220" cy="1655587"/>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3943545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78FA1EF9-D617-413A-A272-1723554DBFB4}"/>
              </a:ext>
            </a:extLst>
          </p:cNvPr>
          <p:cNvSpPr>
            <a:spLocks noGrp="1"/>
          </p:cNvSpPr>
          <p:nvPr>
            <p:ph type="sldNum" sz="quarter" idx="12"/>
          </p:nvPr>
        </p:nvSpPr>
        <p:spPr/>
        <p:txBody>
          <a:bodyPr/>
          <a:lstStyle/>
          <a:p>
            <a:fld id="{3A7292B7-BF71-405C-BD52-DF1A7F60FE28}" type="slidenum">
              <a:rPr lang="en-US" smtClean="0"/>
              <a:t>18</a:t>
            </a:fld>
            <a:endParaRPr lang="en-US"/>
          </a:p>
        </p:txBody>
      </p:sp>
      <p:sp>
        <p:nvSpPr>
          <p:cNvPr id="5" name="Metin kutusu 4">
            <a:extLst>
              <a:ext uri="{FF2B5EF4-FFF2-40B4-BE49-F238E27FC236}">
                <a16:creationId xmlns:a16="http://schemas.microsoft.com/office/drawing/2014/main" xmlns="" id="{590D9822-6102-4FBD-9AE0-0C9F4761264A}"/>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pic>
        <p:nvPicPr>
          <p:cNvPr id="6" name="Picture 2" descr="enerji ve tabii kaynaklar bakanlığı logo ile ilgili görsel sonucu">
            <a:extLst>
              <a:ext uri="{FF2B5EF4-FFF2-40B4-BE49-F238E27FC236}">
                <a16:creationId xmlns:a16="http://schemas.microsoft.com/office/drawing/2014/main" xmlns="" id="{FA49EC5D-891E-4256-8C84-65D6F12D77D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xmlns="" id="{BF02282B-DD51-42E7-B878-9DD861680BA2}"/>
              </a:ext>
            </a:extLst>
          </p:cNvPr>
          <p:cNvSpPr txBox="1"/>
          <p:nvPr/>
        </p:nvSpPr>
        <p:spPr>
          <a:xfrm>
            <a:off x="284433" y="889427"/>
            <a:ext cx="3320076" cy="2031325"/>
          </a:xfrm>
          <a:prstGeom prst="rect">
            <a:avLst/>
          </a:prstGeom>
          <a:noFill/>
        </p:spPr>
        <p:txBody>
          <a:bodyPr wrap="none" rtlCol="0">
            <a:spAutoFit/>
          </a:bodyPr>
          <a:lstStyle/>
          <a:p>
            <a:r>
              <a:rPr lang="tr-TR" b="1" dirty="0"/>
              <a:t>Yükümlülükler:</a:t>
            </a:r>
          </a:p>
          <a:p>
            <a:endParaRPr lang="tr-TR" dirty="0"/>
          </a:p>
          <a:p>
            <a:r>
              <a:rPr lang="tr-TR" dirty="0"/>
              <a:t>1- Enerji yöneticisi görevlendirme</a:t>
            </a:r>
          </a:p>
          <a:p>
            <a:r>
              <a:rPr lang="tr-TR" dirty="0"/>
              <a:t>2- Etüt yaptırma</a:t>
            </a:r>
          </a:p>
          <a:p>
            <a:r>
              <a:rPr lang="tr-TR" dirty="0"/>
              <a:t>3- ENVER </a:t>
            </a:r>
            <a:r>
              <a:rPr lang="tr-TR" dirty="0" err="1"/>
              <a:t>Portalı</a:t>
            </a:r>
            <a:r>
              <a:rPr lang="tr-TR" dirty="0"/>
              <a:t> ile bildirim</a:t>
            </a:r>
          </a:p>
          <a:p>
            <a:r>
              <a:rPr lang="tr-TR" dirty="0"/>
              <a:t>4- ISO 50.0001 sertifikası</a:t>
            </a:r>
          </a:p>
          <a:p>
            <a:endParaRPr lang="tr-TR" dirty="0"/>
          </a:p>
        </p:txBody>
      </p:sp>
      <p:sp>
        <p:nvSpPr>
          <p:cNvPr id="8" name="Metin kutusu 7">
            <a:extLst>
              <a:ext uri="{FF2B5EF4-FFF2-40B4-BE49-F238E27FC236}">
                <a16:creationId xmlns:a16="http://schemas.microsoft.com/office/drawing/2014/main" xmlns="" id="{C9A8B900-D29D-4F99-9F96-5140D4898BB0}"/>
              </a:ext>
            </a:extLst>
          </p:cNvPr>
          <p:cNvSpPr txBox="1"/>
          <p:nvPr/>
        </p:nvSpPr>
        <p:spPr>
          <a:xfrm>
            <a:off x="3974323" y="897642"/>
            <a:ext cx="4046557" cy="1477328"/>
          </a:xfrm>
          <a:prstGeom prst="rect">
            <a:avLst/>
          </a:prstGeom>
          <a:noFill/>
        </p:spPr>
        <p:txBody>
          <a:bodyPr wrap="none" rtlCol="0">
            <a:spAutoFit/>
          </a:bodyPr>
          <a:lstStyle/>
          <a:p>
            <a:r>
              <a:rPr lang="tr-TR" b="1" dirty="0"/>
              <a:t>Destekler:</a:t>
            </a:r>
          </a:p>
          <a:p>
            <a:endParaRPr lang="tr-TR" dirty="0"/>
          </a:p>
          <a:p>
            <a:r>
              <a:rPr lang="tr-TR" dirty="0"/>
              <a:t>1- Sanayi için VAP destekleri</a:t>
            </a:r>
          </a:p>
          <a:p>
            <a:r>
              <a:rPr lang="tr-TR" dirty="0"/>
              <a:t>2- Sanayi için Gönüllü Anlaşma Destekleri</a:t>
            </a:r>
          </a:p>
          <a:p>
            <a:r>
              <a:rPr lang="tr-TR" dirty="0"/>
              <a:t>3- Lisanssız elektrik üretimi</a:t>
            </a:r>
          </a:p>
        </p:txBody>
      </p:sp>
      <p:pic>
        <p:nvPicPr>
          <p:cNvPr id="9" name="Picture 3">
            <a:extLst>
              <a:ext uri="{FF2B5EF4-FFF2-40B4-BE49-F238E27FC236}">
                <a16:creationId xmlns:a16="http://schemas.microsoft.com/office/drawing/2014/main" xmlns="" id="{8CFEFD67-09A9-498A-9561-C3FC19F8847B}"/>
              </a:ext>
            </a:extLst>
          </p:cNvPr>
          <p:cNvPicPr>
            <a:picLocks noChangeAspect="1"/>
          </p:cNvPicPr>
          <p:nvPr/>
        </p:nvPicPr>
        <p:blipFill>
          <a:blip r:embed="rId3"/>
          <a:stretch>
            <a:fillRect/>
          </a:stretch>
        </p:blipFill>
        <p:spPr>
          <a:xfrm>
            <a:off x="530932" y="2979423"/>
            <a:ext cx="5363703" cy="3173767"/>
          </a:xfrm>
          <a:prstGeom prst="rect">
            <a:avLst/>
          </a:prstGeom>
        </p:spPr>
      </p:pic>
      <p:sp>
        <p:nvSpPr>
          <p:cNvPr id="2" name="Metin kutusu 1">
            <a:extLst>
              <a:ext uri="{FF2B5EF4-FFF2-40B4-BE49-F238E27FC236}">
                <a16:creationId xmlns:a16="http://schemas.microsoft.com/office/drawing/2014/main" xmlns="" id="{E8788AD3-860A-4C1E-9FA6-CA758681D215}"/>
              </a:ext>
            </a:extLst>
          </p:cNvPr>
          <p:cNvSpPr txBox="1"/>
          <p:nvPr/>
        </p:nvSpPr>
        <p:spPr>
          <a:xfrm>
            <a:off x="6187309" y="2374970"/>
            <a:ext cx="5340594" cy="438267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tr-TR" sz="1100" dirty="0"/>
              <a:t>Yıllık toplam enerji tüketimi bin TEP ve üzeri olan endüstriyel işletmeler, şirketlere etüt yaptırır veya çalışanları arasında sanayi etüt-proje sertifikasına sahip personel bulunması durumunda etüdü kendi yapar. Bu etütler her dört yılda bir yenilenir.</a:t>
            </a:r>
          </a:p>
          <a:p>
            <a:pPr marL="285750" indent="-285750">
              <a:lnSpc>
                <a:spcPct val="150000"/>
              </a:lnSpc>
              <a:buFont typeface="Arial" panose="020B0604020202020204" pitchFamily="34" charset="0"/>
              <a:buChar char="•"/>
            </a:pPr>
            <a:r>
              <a:rPr lang="tr-TR" sz="1100" dirty="0"/>
              <a:t>Toplam inşaat alanı yirmi bin metrekarenin veya yıllık toplam enerji tüketimi beş yüz </a:t>
            </a:r>
            <a:r>
              <a:rPr lang="tr-TR" sz="1100" dirty="0" err="1"/>
              <a:t>TEP’in</a:t>
            </a:r>
            <a:r>
              <a:rPr lang="tr-TR" sz="1100" dirty="0"/>
              <a:t> üzerinde olan ticari binalar ve hizmet binalarının yönetimi, bina yönetimi bulunmaması durumunda bina sahibi, söz konusu binalar için şirketlere etüt yaptırır veya çalışanları arasında bina etüt-proje sertifikasına sahip personel bulunması durumunda etüdü kendi yapar. Bu etütler her yedi yılda bir yenilenir.</a:t>
            </a:r>
          </a:p>
          <a:p>
            <a:pPr marL="285750" indent="-285750">
              <a:lnSpc>
                <a:spcPct val="150000"/>
              </a:lnSpc>
              <a:buFont typeface="Arial" panose="020B0604020202020204" pitchFamily="34" charset="0"/>
              <a:buChar char="•"/>
            </a:pPr>
            <a:r>
              <a:rPr lang="tr-TR" sz="1100" dirty="0" err="1"/>
              <a:t>nerji</a:t>
            </a:r>
            <a:r>
              <a:rPr lang="tr-TR" sz="1100" dirty="0"/>
              <a:t> yöneticisi görevlendirmekle yükümlü kamu binalarında etüt yaptırılması zorunludur. Bu etütler kamu binasının bağlı olduğu kurum ve kuruluşlar tarafından şirketlere yaptırılır veya çalışanları arasında bina etüt-proje sertifikasına sahip personel bulunması durumunda kurum ve kuruluşların kendisi yapar. Bu etütler her yedi yılda bir yenilenir.</a:t>
            </a:r>
          </a:p>
          <a:p>
            <a:pPr marL="285750" indent="-285750">
              <a:lnSpc>
                <a:spcPct val="150000"/>
              </a:lnSpc>
              <a:buFont typeface="Arial" panose="020B0604020202020204" pitchFamily="34" charset="0"/>
              <a:buChar char="•"/>
            </a:pPr>
            <a:r>
              <a:rPr lang="tr-TR" sz="1100" dirty="0"/>
              <a:t>Enerji yöneticisi görevlendirmekle yükümlü kamu binaları, ticari ve hizmet binaları, elektrik üretim tesisleri ile endüstriyel işletmeler ve enerji yönetim birimi kurmakla yükümlü organize sanayi bölgeleri ile endüstriyel işletmeler TS EN ISO 50001 Enerji Yönetim Sistemini kurarak belgelendirecektir.</a:t>
            </a:r>
          </a:p>
        </p:txBody>
      </p:sp>
    </p:spTree>
    <p:extLst>
      <p:ext uri="{BB962C8B-B14F-4D97-AF65-F5344CB8AC3E}">
        <p14:creationId xmlns:p14="http://schemas.microsoft.com/office/powerpoint/2010/main" val="1535764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7A5EDFA9-45DB-486E-93E9-CCC89008260C}"/>
              </a:ext>
            </a:extLst>
          </p:cNvPr>
          <p:cNvSpPr>
            <a:spLocks noGrp="1"/>
          </p:cNvSpPr>
          <p:nvPr>
            <p:ph type="sldNum" sz="quarter" idx="12"/>
          </p:nvPr>
        </p:nvSpPr>
        <p:spPr/>
        <p:txBody>
          <a:bodyPr/>
          <a:lstStyle/>
          <a:p>
            <a:fld id="{3A7292B7-BF71-405C-BD52-DF1A7F60FE28}" type="slidenum">
              <a:rPr lang="en-US" smtClean="0"/>
              <a:t>19</a:t>
            </a:fld>
            <a:endParaRPr lang="en-US"/>
          </a:p>
        </p:txBody>
      </p:sp>
      <p:sp>
        <p:nvSpPr>
          <p:cNvPr id="5" name="Metin kutusu 4">
            <a:extLst>
              <a:ext uri="{FF2B5EF4-FFF2-40B4-BE49-F238E27FC236}">
                <a16:creationId xmlns:a16="http://schemas.microsoft.com/office/drawing/2014/main" xmlns="" id="{B00279BB-6954-4CDA-8560-A96E4246F28B}"/>
              </a:ext>
            </a:extLst>
          </p:cNvPr>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ENERJİ VERİMLİLİĞİ MEVZUATI</a:t>
            </a:r>
            <a:endParaRPr lang="en-US" b="1" dirty="0">
              <a:latin typeface="Times New Roman" panose="02020603050405020304" pitchFamily="18" charset="0"/>
              <a:cs typeface="Times New Roman" panose="02020603050405020304" pitchFamily="18" charset="0"/>
            </a:endParaRPr>
          </a:p>
        </p:txBody>
      </p:sp>
      <p:pic>
        <p:nvPicPr>
          <p:cNvPr id="6" name="Picture 2" descr="enerji ve tabii kaynaklar bakanlığı logo ile ilgili görsel sonucu">
            <a:extLst>
              <a:ext uri="{FF2B5EF4-FFF2-40B4-BE49-F238E27FC236}">
                <a16:creationId xmlns:a16="http://schemas.microsoft.com/office/drawing/2014/main" xmlns="" id="{7F8FCFFE-DE26-4487-889C-3624C46B9D4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1">
            <a:extLst>
              <a:ext uri="{FF2B5EF4-FFF2-40B4-BE49-F238E27FC236}">
                <a16:creationId xmlns:a16="http://schemas.microsoft.com/office/drawing/2014/main" xmlns="" id="{AB4EDC07-0B86-43A1-B351-1B21AE329478}"/>
              </a:ext>
            </a:extLst>
          </p:cNvPr>
          <p:cNvSpPr>
            <a:spLocks noChangeArrowheads="1"/>
          </p:cNvSpPr>
          <p:nvPr/>
        </p:nvSpPr>
        <p:spPr bwMode="auto">
          <a:xfrm>
            <a:off x="858932" y="1831713"/>
            <a:ext cx="10770816" cy="786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algn="just" eaLnBrk="1" hangingPunct="1">
              <a:lnSpc>
                <a:spcPct val="150000"/>
              </a:lnSpc>
              <a:spcBef>
                <a:spcPct val="0"/>
              </a:spcBef>
              <a:buClrTx/>
              <a:buSzTx/>
              <a:buFont typeface="Arial" panose="020B0604020202020204" pitchFamily="34" charset="0"/>
              <a:buChar char="•"/>
            </a:pPr>
            <a:r>
              <a:rPr lang="tr-TR" altLang="tr-TR" sz="1600" dirty="0">
                <a:solidFill>
                  <a:schemeClr val="tx1"/>
                </a:solidFill>
                <a:latin typeface="Times New Roman" panose="02020603050405020304" pitchFamily="18" charset="0"/>
                <a:cs typeface="Times New Roman" panose="02020603050405020304" pitchFamily="18" charset="0"/>
              </a:rPr>
              <a:t>Enerji Performans Sözleşmeleri; </a:t>
            </a:r>
            <a:r>
              <a:rPr lang="tr-TR" altLang="tr-TR" sz="1600" b="1" u="sng" dirty="0">
                <a:solidFill>
                  <a:schemeClr val="tx1"/>
                </a:solidFill>
                <a:latin typeface="Times New Roman" panose="02020603050405020304" pitchFamily="18" charset="0"/>
                <a:cs typeface="Times New Roman" panose="02020603050405020304" pitchFamily="18" charset="0"/>
              </a:rPr>
              <a:t>enerji verimliliği ya da yenilenebilir enerji projeleri</a:t>
            </a:r>
            <a:r>
              <a:rPr lang="tr-TR" altLang="tr-TR" sz="1600" dirty="0">
                <a:solidFill>
                  <a:schemeClr val="tx1"/>
                </a:solidFill>
                <a:latin typeface="Times New Roman" panose="02020603050405020304" pitchFamily="18" charset="0"/>
                <a:cs typeface="Times New Roman" panose="02020603050405020304" pitchFamily="18" charset="0"/>
              </a:rPr>
              <a:t> sayesinde elde edilen maliyetteki azalmaları kullanarak, bu tür projeleri finanse edebilmek için sermaye oluşturmayı sağlayan bir finansman yöntemidir.</a:t>
            </a:r>
          </a:p>
        </p:txBody>
      </p:sp>
      <p:pic>
        <p:nvPicPr>
          <p:cNvPr id="8" name="Picture 9">
            <a:extLst>
              <a:ext uri="{FF2B5EF4-FFF2-40B4-BE49-F238E27FC236}">
                <a16:creationId xmlns:a16="http://schemas.microsoft.com/office/drawing/2014/main" xmlns="" id="{36BA9670-1288-41BA-B405-B950AA09ED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4692" y="3271853"/>
            <a:ext cx="7198994" cy="2516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Dikdörtgen 3">
            <a:extLst>
              <a:ext uri="{FF2B5EF4-FFF2-40B4-BE49-F238E27FC236}">
                <a16:creationId xmlns:a16="http://schemas.microsoft.com/office/drawing/2014/main" xmlns="" id="{56AB873A-8690-4E64-9E74-068B93E91DAB}"/>
              </a:ext>
            </a:extLst>
          </p:cNvPr>
          <p:cNvSpPr>
            <a:spLocks noChangeArrowheads="1"/>
          </p:cNvSpPr>
          <p:nvPr/>
        </p:nvSpPr>
        <p:spPr bwMode="auto">
          <a:xfrm>
            <a:off x="858932" y="3359923"/>
            <a:ext cx="338394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marL="102870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algn="just" eaLnBrk="1" hangingPunct="1">
              <a:lnSpc>
                <a:spcPct val="150000"/>
              </a:lnSpc>
              <a:spcBef>
                <a:spcPct val="0"/>
              </a:spcBef>
              <a:buClrTx/>
              <a:buSzTx/>
              <a:buFont typeface="Arial" panose="020B0604020202020204" pitchFamily="34" charset="0"/>
              <a:buChar char="•"/>
            </a:pPr>
            <a:r>
              <a:rPr lang="tr-TR" altLang="tr-TR" sz="1600" dirty="0" err="1">
                <a:solidFill>
                  <a:schemeClr val="tx1"/>
                </a:solidFill>
                <a:latin typeface="Times New Roman" panose="02020603050405020304" pitchFamily="18" charset="0"/>
                <a:cs typeface="Times New Roman" panose="02020603050405020304" pitchFamily="18" charset="0"/>
              </a:rPr>
              <a:t>EPS’nin</a:t>
            </a:r>
            <a:r>
              <a:rPr lang="tr-TR" altLang="tr-TR" sz="1600" dirty="0">
                <a:solidFill>
                  <a:schemeClr val="tx1"/>
                </a:solidFill>
                <a:latin typeface="Times New Roman" panose="02020603050405020304" pitchFamily="18" charset="0"/>
                <a:cs typeface="Times New Roman" panose="02020603050405020304" pitchFamily="18" charset="0"/>
              </a:rPr>
              <a:t> yaygın olarak kullanılan üç temel modeli vardır; </a:t>
            </a:r>
          </a:p>
          <a:p>
            <a:pPr lvl="1" algn="just" eaLnBrk="1" hangingPunct="1">
              <a:lnSpc>
                <a:spcPct val="150000"/>
              </a:lnSpc>
              <a:spcBef>
                <a:spcPct val="0"/>
              </a:spcBef>
              <a:buClrTx/>
              <a:buSzTx/>
              <a:buFont typeface="Wingdings" panose="05000000000000000000" pitchFamily="2" charset="2"/>
              <a:buChar char="ü"/>
            </a:pPr>
            <a:r>
              <a:rPr lang="tr-TR" altLang="tr-TR" sz="1600" dirty="0">
                <a:solidFill>
                  <a:schemeClr val="tx1"/>
                </a:solidFill>
                <a:latin typeface="Times New Roman" panose="02020603050405020304" pitchFamily="18" charset="0"/>
                <a:cs typeface="Times New Roman" panose="02020603050405020304" pitchFamily="18" charset="0"/>
              </a:rPr>
              <a:t>Garantili  </a:t>
            </a:r>
          </a:p>
          <a:p>
            <a:pPr lvl="1" algn="just" eaLnBrk="1" hangingPunct="1">
              <a:lnSpc>
                <a:spcPct val="150000"/>
              </a:lnSpc>
              <a:spcBef>
                <a:spcPct val="0"/>
              </a:spcBef>
              <a:buClrTx/>
              <a:buSzTx/>
              <a:buFont typeface="Wingdings" panose="05000000000000000000" pitchFamily="2" charset="2"/>
              <a:buChar char="ü"/>
            </a:pPr>
            <a:r>
              <a:rPr lang="tr-TR" altLang="tr-TR" sz="1600" dirty="0">
                <a:solidFill>
                  <a:schemeClr val="tx1"/>
                </a:solidFill>
                <a:latin typeface="Times New Roman" panose="02020603050405020304" pitchFamily="18" charset="0"/>
                <a:cs typeface="Times New Roman" panose="02020603050405020304" pitchFamily="18" charset="0"/>
              </a:rPr>
              <a:t>Paylaşımlı</a:t>
            </a:r>
          </a:p>
          <a:p>
            <a:pPr lvl="1" algn="just" eaLnBrk="1" hangingPunct="1">
              <a:lnSpc>
                <a:spcPct val="150000"/>
              </a:lnSpc>
              <a:spcBef>
                <a:spcPct val="0"/>
              </a:spcBef>
              <a:buClrTx/>
              <a:buSzTx/>
              <a:buFont typeface="Wingdings" panose="05000000000000000000" pitchFamily="2" charset="2"/>
              <a:buChar char="ü"/>
            </a:pPr>
            <a:r>
              <a:rPr lang="tr-TR" altLang="tr-TR" sz="1600" dirty="0">
                <a:solidFill>
                  <a:schemeClr val="tx1"/>
                </a:solidFill>
                <a:latin typeface="Times New Roman" panose="02020603050405020304" pitchFamily="18" charset="0"/>
                <a:cs typeface="Times New Roman" panose="02020603050405020304" pitchFamily="18" charset="0"/>
              </a:rPr>
              <a:t>Kiralama</a:t>
            </a:r>
          </a:p>
          <a:p>
            <a:pPr eaLnBrk="1" hangingPunct="1">
              <a:spcBef>
                <a:spcPct val="0"/>
              </a:spcBef>
              <a:buClrTx/>
              <a:buSzTx/>
              <a:buFont typeface="Arial" panose="020B0604020202020204" pitchFamily="34" charset="0"/>
              <a:buChar char="•"/>
            </a:pPr>
            <a:endParaRPr lang="tr-TR" altLang="tr-TR" sz="1600" dirty="0">
              <a:solidFill>
                <a:schemeClr val="tx1"/>
              </a:solidFill>
              <a:latin typeface="Times New Roman" panose="02020603050405020304" pitchFamily="18" charset="0"/>
              <a:cs typeface="Times New Roman" panose="02020603050405020304" pitchFamily="18" charset="0"/>
            </a:endParaRPr>
          </a:p>
        </p:txBody>
      </p:sp>
      <p:sp>
        <p:nvSpPr>
          <p:cNvPr id="2" name="Dikdörtgen 1">
            <a:extLst>
              <a:ext uri="{FF2B5EF4-FFF2-40B4-BE49-F238E27FC236}">
                <a16:creationId xmlns:a16="http://schemas.microsoft.com/office/drawing/2014/main" xmlns="" id="{C599F99C-7BC7-4F9F-924C-AD01626C809D}"/>
              </a:ext>
            </a:extLst>
          </p:cNvPr>
          <p:cNvSpPr/>
          <p:nvPr/>
        </p:nvSpPr>
        <p:spPr>
          <a:xfrm>
            <a:off x="398321" y="1103693"/>
            <a:ext cx="3326552" cy="369332"/>
          </a:xfrm>
          <a:prstGeom prst="rect">
            <a:avLst/>
          </a:prstGeom>
        </p:spPr>
        <p:txBody>
          <a:bodyPr wrap="none">
            <a:spAutoFit/>
          </a:bodyPr>
          <a:lstStyle/>
          <a:p>
            <a:r>
              <a:rPr lang="tr-TR" altLang="tr-TR" b="1" dirty="0">
                <a:latin typeface="Times New Roman" panose="02020603050405020304" pitchFamily="18" charset="0"/>
                <a:cs typeface="Times New Roman" panose="02020603050405020304" pitchFamily="18" charset="0"/>
              </a:rPr>
              <a:t>Enerji Performans Sözleşmeleri</a:t>
            </a:r>
            <a:endParaRPr lang="tr-TR" b="1" dirty="0"/>
          </a:p>
        </p:txBody>
      </p:sp>
    </p:spTree>
    <p:extLst>
      <p:ext uri="{BB962C8B-B14F-4D97-AF65-F5344CB8AC3E}">
        <p14:creationId xmlns:p14="http://schemas.microsoft.com/office/powerpoint/2010/main" val="3234921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87357" y="443984"/>
            <a:ext cx="7965627" cy="579967"/>
          </a:xfrm>
          <a:prstGeom prst="rect">
            <a:avLst/>
          </a:prstGeom>
        </p:spPr>
        <p:txBody>
          <a:bodyPr wrap="square">
            <a:spAutoFit/>
          </a:bodyPr>
          <a:lstStyle/>
          <a:p>
            <a:pPr>
              <a:lnSpc>
                <a:spcPct val="150000"/>
              </a:lnSpc>
            </a:pPr>
            <a:r>
              <a:rPr lang="tr-TR" sz="2400" b="1" dirty="0">
                <a:latin typeface="Times New Roman" panose="02020603050405020304" pitchFamily="18" charset="0"/>
                <a:cs typeface="Times New Roman" panose="02020603050405020304" pitchFamily="18" charset="0"/>
              </a:rPr>
              <a:t>Sunum İçeriği</a:t>
            </a:r>
            <a:r>
              <a:rPr lang="tr-TR" sz="2400" dirty="0">
                <a:latin typeface="Times New Roman" panose="02020603050405020304" pitchFamily="18" charset="0"/>
                <a:cs typeface="Times New Roman" panose="02020603050405020304" pitchFamily="18" charset="0"/>
              </a:rPr>
              <a:t>:</a:t>
            </a:r>
          </a:p>
        </p:txBody>
      </p:sp>
      <p:pic>
        <p:nvPicPr>
          <p:cNvPr id="5" name="Resim 4"/>
          <p:cNvPicPr>
            <a:picLocks noChangeAspect="1"/>
          </p:cNvPicPr>
          <p:nvPr/>
        </p:nvPicPr>
        <p:blipFill>
          <a:blip r:embed="rId2"/>
          <a:stretch>
            <a:fillRect/>
          </a:stretch>
        </p:blipFill>
        <p:spPr>
          <a:xfrm>
            <a:off x="587357" y="1447335"/>
            <a:ext cx="2790825" cy="4610100"/>
          </a:xfrm>
          <a:prstGeom prst="rect">
            <a:avLst/>
          </a:prstGeom>
        </p:spPr>
      </p:pic>
      <p:pic>
        <p:nvPicPr>
          <p:cNvPr id="6" name="Resim 5"/>
          <p:cNvPicPr>
            <a:picLocks noChangeAspect="1"/>
          </p:cNvPicPr>
          <p:nvPr/>
        </p:nvPicPr>
        <p:blipFill>
          <a:blip r:embed="rId3"/>
          <a:stretch>
            <a:fillRect/>
          </a:stretch>
        </p:blipFill>
        <p:spPr>
          <a:xfrm>
            <a:off x="3503719" y="1128991"/>
            <a:ext cx="1314450" cy="5162550"/>
          </a:xfrm>
          <a:prstGeom prst="rect">
            <a:avLst/>
          </a:prstGeom>
        </p:spPr>
      </p:pic>
      <p:sp>
        <p:nvSpPr>
          <p:cNvPr id="7" name="Dikdörtgen 6"/>
          <p:cNvSpPr/>
          <p:nvPr/>
        </p:nvSpPr>
        <p:spPr>
          <a:xfrm>
            <a:off x="4735202" y="1262669"/>
            <a:ext cx="3635611" cy="369332"/>
          </a:xfrm>
          <a:prstGeom prst="rect">
            <a:avLst/>
          </a:prstGeom>
        </p:spPr>
        <p:txBody>
          <a:bodyPr wrap="none">
            <a:spAutoFit/>
          </a:bodyPr>
          <a:lstStyle/>
          <a:p>
            <a:pPr lvl="0"/>
            <a:r>
              <a:rPr lang="tr-TR" dirty="0">
                <a:solidFill>
                  <a:prstClr val="black"/>
                </a:solidFill>
                <a:latin typeface="Times New Roman" panose="02020603050405020304" pitchFamily="18" charset="0"/>
                <a:cs typeface="Times New Roman" panose="02020603050405020304" pitchFamily="18" charset="0"/>
              </a:rPr>
              <a:t>Enerji Verimliliği ve Enerji Tasarrufu</a:t>
            </a:r>
          </a:p>
        </p:txBody>
      </p:sp>
      <p:sp>
        <p:nvSpPr>
          <p:cNvPr id="8" name="Dikdörtgen 7"/>
          <p:cNvSpPr/>
          <p:nvPr/>
        </p:nvSpPr>
        <p:spPr>
          <a:xfrm>
            <a:off x="4735202" y="2102840"/>
            <a:ext cx="1832553" cy="369332"/>
          </a:xfrm>
          <a:prstGeom prst="rect">
            <a:avLst/>
          </a:prstGeom>
        </p:spPr>
        <p:txBody>
          <a:bodyPr wrap="none">
            <a:spAutoFit/>
          </a:bodyPr>
          <a:lstStyle/>
          <a:p>
            <a:r>
              <a:rPr lang="tr-TR" dirty="0">
                <a:latin typeface="Times New Roman" panose="02020603050405020304" pitchFamily="18" charset="0"/>
                <a:cs typeface="Times New Roman" panose="02020603050405020304" pitchFamily="18" charset="0"/>
              </a:rPr>
              <a:t>Genel İstatistikler</a:t>
            </a:r>
          </a:p>
        </p:txBody>
      </p:sp>
      <p:sp>
        <p:nvSpPr>
          <p:cNvPr id="9" name="Dikdörtgen 8"/>
          <p:cNvSpPr/>
          <p:nvPr/>
        </p:nvSpPr>
        <p:spPr>
          <a:xfrm>
            <a:off x="4735202" y="2996075"/>
            <a:ext cx="2685351" cy="369332"/>
          </a:xfrm>
          <a:prstGeom prst="rect">
            <a:avLst/>
          </a:prstGeom>
        </p:spPr>
        <p:txBody>
          <a:bodyPr wrap="none">
            <a:spAutoFit/>
          </a:bodyPr>
          <a:lstStyle/>
          <a:p>
            <a:pPr lvl="0"/>
            <a:r>
              <a:rPr lang="tr-TR" dirty="0">
                <a:solidFill>
                  <a:prstClr val="black"/>
                </a:solidFill>
                <a:latin typeface="Times New Roman" panose="02020603050405020304" pitchFamily="18" charset="0"/>
                <a:cs typeface="Times New Roman" panose="02020603050405020304" pitchFamily="18" charset="0"/>
              </a:rPr>
              <a:t>Mevzuat ve yükümlülükler</a:t>
            </a:r>
          </a:p>
        </p:txBody>
      </p:sp>
      <p:sp>
        <p:nvSpPr>
          <p:cNvPr id="10" name="Dikdörtgen 9"/>
          <p:cNvSpPr/>
          <p:nvPr/>
        </p:nvSpPr>
        <p:spPr>
          <a:xfrm>
            <a:off x="4735202" y="3889310"/>
            <a:ext cx="2758191" cy="369332"/>
          </a:xfrm>
          <a:prstGeom prst="rect">
            <a:avLst/>
          </a:prstGeom>
        </p:spPr>
        <p:txBody>
          <a:bodyPr wrap="none">
            <a:spAutoFit/>
          </a:bodyPr>
          <a:lstStyle/>
          <a:p>
            <a:pPr lvl="0"/>
            <a:r>
              <a:rPr lang="tr-TR" dirty="0">
                <a:solidFill>
                  <a:prstClr val="black"/>
                </a:solidFill>
                <a:latin typeface="Times New Roman" panose="02020603050405020304" pitchFamily="18" charset="0"/>
                <a:cs typeface="Times New Roman" panose="02020603050405020304" pitchFamily="18" charset="0"/>
              </a:rPr>
              <a:t>Binalarda Enerji Verimliliği</a:t>
            </a:r>
          </a:p>
        </p:txBody>
      </p:sp>
      <p:sp>
        <p:nvSpPr>
          <p:cNvPr id="11" name="Dikdörtgen 10"/>
          <p:cNvSpPr/>
          <p:nvPr/>
        </p:nvSpPr>
        <p:spPr>
          <a:xfrm>
            <a:off x="4818169" y="5491114"/>
            <a:ext cx="915635" cy="369332"/>
          </a:xfrm>
          <a:prstGeom prst="rect">
            <a:avLst/>
          </a:prstGeom>
        </p:spPr>
        <p:txBody>
          <a:bodyPr wrap="none">
            <a:spAutoFit/>
          </a:bodyPr>
          <a:lstStyle/>
          <a:p>
            <a:pPr lvl="0"/>
            <a:r>
              <a:rPr lang="tr-TR" dirty="0">
                <a:solidFill>
                  <a:prstClr val="black"/>
                </a:solidFill>
                <a:latin typeface="Times New Roman" panose="02020603050405020304" pitchFamily="18" charset="0"/>
                <a:cs typeface="Times New Roman" panose="02020603050405020304" pitchFamily="18" charset="0"/>
              </a:rPr>
              <a:t>Projeler</a:t>
            </a:r>
          </a:p>
        </p:txBody>
      </p:sp>
      <p:sp>
        <p:nvSpPr>
          <p:cNvPr id="12" name="Dikdörtgen 11"/>
          <p:cNvSpPr/>
          <p:nvPr/>
        </p:nvSpPr>
        <p:spPr>
          <a:xfrm>
            <a:off x="4725774" y="4782545"/>
            <a:ext cx="2860014" cy="369332"/>
          </a:xfrm>
          <a:prstGeom prst="rect">
            <a:avLst/>
          </a:prstGeom>
        </p:spPr>
        <p:txBody>
          <a:bodyPr wrap="none">
            <a:spAutoFit/>
          </a:bodyPr>
          <a:lstStyle/>
          <a:p>
            <a:pPr lvl="0"/>
            <a:r>
              <a:rPr lang="tr-TR" dirty="0">
                <a:solidFill>
                  <a:prstClr val="black"/>
                </a:solidFill>
                <a:latin typeface="Times New Roman" panose="02020603050405020304" pitchFamily="18" charset="0"/>
                <a:cs typeface="Times New Roman" panose="02020603050405020304" pitchFamily="18" charset="0"/>
              </a:rPr>
              <a:t>Yerinde Üretim Teknolojileri</a:t>
            </a:r>
          </a:p>
        </p:txBody>
      </p:sp>
      <p:sp>
        <p:nvSpPr>
          <p:cNvPr id="2" name="Slayt Numarası Yer Tutucusu 1"/>
          <p:cNvSpPr>
            <a:spLocks noGrp="1"/>
          </p:cNvSpPr>
          <p:nvPr>
            <p:ph type="sldNum" sz="quarter" idx="12"/>
          </p:nvPr>
        </p:nvSpPr>
        <p:spPr/>
        <p:txBody>
          <a:bodyPr/>
          <a:lstStyle/>
          <a:p>
            <a:fld id="{3A7292B7-BF71-405C-BD52-DF1A7F60FE28}" type="slidenum">
              <a:rPr lang="en-US" smtClean="0"/>
              <a:t>2</a:t>
            </a:fld>
            <a:endParaRPr lang="en-US"/>
          </a:p>
        </p:txBody>
      </p:sp>
    </p:spTree>
    <p:extLst>
      <p:ext uri="{BB962C8B-B14F-4D97-AF65-F5344CB8AC3E}">
        <p14:creationId xmlns:p14="http://schemas.microsoft.com/office/powerpoint/2010/main" val="414313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367990" y="16676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6"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o 6"/>
          <p:cNvGraphicFramePr>
            <a:graphicFrameLocks noGrp="1"/>
          </p:cNvGraphicFramePr>
          <p:nvPr>
            <p:extLst>
              <p:ext uri="{D42A27DB-BD31-4B8C-83A1-F6EECF244321}">
                <p14:modId xmlns:p14="http://schemas.microsoft.com/office/powerpoint/2010/main" val="1874265550"/>
              </p:ext>
            </p:extLst>
          </p:nvPr>
        </p:nvGraphicFramePr>
        <p:xfrm>
          <a:off x="481556" y="940029"/>
          <a:ext cx="4612958" cy="5045135"/>
        </p:xfrm>
        <a:graphic>
          <a:graphicData uri="http://schemas.openxmlformats.org/drawingml/2006/table">
            <a:tbl>
              <a:tblPr firstRow="1" firstCol="1" bandRow="1">
                <a:tableStyleId>{5C22544A-7EE6-4342-B048-85BDC9FD1C3A}</a:tableStyleId>
              </a:tblPr>
              <a:tblGrid>
                <a:gridCol w="658995">
                  <a:extLst>
                    <a:ext uri="{9D8B030D-6E8A-4147-A177-3AD203B41FA5}">
                      <a16:colId xmlns:a16="http://schemas.microsoft.com/office/drawing/2014/main" xmlns="" val="20000"/>
                    </a:ext>
                  </a:extLst>
                </a:gridCol>
                <a:gridCol w="3953963">
                  <a:extLst>
                    <a:ext uri="{9D8B030D-6E8A-4147-A177-3AD203B41FA5}">
                      <a16:colId xmlns:a16="http://schemas.microsoft.com/office/drawing/2014/main" xmlns="" val="20001"/>
                    </a:ext>
                  </a:extLst>
                </a:gridCol>
              </a:tblGrid>
              <a:tr h="383957">
                <a:tc gridSpan="2">
                  <a:txBody>
                    <a:bodyPr/>
                    <a:lstStyle/>
                    <a:p>
                      <a:pPr algn="ctr">
                        <a:lnSpc>
                          <a:spcPct val="107000"/>
                        </a:lnSpc>
                        <a:spcAft>
                          <a:spcPts val="0"/>
                        </a:spcAft>
                      </a:pPr>
                      <a:r>
                        <a:rPr lang="tr-TR" sz="1600" dirty="0">
                          <a:effectLst/>
                          <a:latin typeface="Times New Roman" panose="02020603050405020304" pitchFamily="18" charset="0"/>
                          <a:cs typeface="Times New Roman" panose="02020603050405020304" pitchFamily="18" charset="0"/>
                        </a:rPr>
                        <a:t>ISI </a:t>
                      </a:r>
                      <a:r>
                        <a:rPr lang="tr-TR" sz="1600" baseline="0" dirty="0">
                          <a:effectLst/>
                          <a:latin typeface="Times New Roman" panose="02020603050405020304" pitchFamily="18" charset="0"/>
                          <a:cs typeface="Times New Roman" panose="02020603050405020304" pitchFamily="18" charset="0"/>
                        </a:rPr>
                        <a:t> ENERJİSİ</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hMerge="1">
                  <a:txBody>
                    <a:bodyPr/>
                    <a:lstStyle/>
                    <a:p>
                      <a:endParaRPr lang="tr-TR"/>
                    </a:p>
                  </a:txBody>
                  <a:tcPr/>
                </a:tc>
                <a:extLst>
                  <a:ext uri="{0D108BD9-81ED-4DB2-BD59-A6C34878D82A}">
                    <a16:rowId xmlns:a16="http://schemas.microsoft.com/office/drawing/2014/main" xmlns="" val="10000"/>
                  </a:ext>
                </a:extLst>
              </a:tr>
              <a:tr h="421803">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Sıra</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600" b="1" dirty="0" err="1">
                          <a:effectLst/>
                          <a:latin typeface="Times New Roman" panose="02020603050405020304" pitchFamily="18" charset="0"/>
                          <a:cs typeface="Times New Roman" panose="02020603050405020304" pitchFamily="18" charset="0"/>
                        </a:rPr>
                        <a:t>ÖnlemAdı</a:t>
                      </a:r>
                      <a:endParaRPr lang="tr-TR" sz="1400" b="1"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1"/>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Cephe yalıtımı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2"/>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2</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Pencere değişimi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3"/>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3</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Sıcak hatların yalıtılması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4"/>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4</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Kazan yalıtımı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5"/>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5</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Brülör ayarı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6"/>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6</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Kazan dış hava </a:t>
                      </a:r>
                      <a:r>
                        <a:rPr lang="tr-TR" sz="1400" dirty="0" err="1">
                          <a:effectLst/>
                          <a:latin typeface="Times New Roman" panose="02020603050405020304" pitchFamily="18" charset="0"/>
                          <a:cs typeface="Times New Roman" panose="02020603050405020304" pitchFamily="18" charset="0"/>
                        </a:rPr>
                        <a:t>kompanzasyonu</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7"/>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7</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Tesisat değişimi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8"/>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8</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Kazan sirkülasyon pompası değişimi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9"/>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9</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Klima santrali egzoz fanı ısı geri kazanımı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0"/>
                  </a:ext>
                </a:extLst>
              </a:tr>
              <a:tr h="344299">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10</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err="1">
                          <a:effectLst/>
                          <a:latin typeface="Times New Roman" panose="02020603050405020304" pitchFamily="18" charset="0"/>
                          <a:cs typeface="Times New Roman" panose="02020603050405020304" pitchFamily="18" charset="0"/>
                        </a:rPr>
                        <a:t>Termostatik</a:t>
                      </a:r>
                      <a:r>
                        <a:rPr lang="tr-TR" sz="1400" dirty="0">
                          <a:effectLst/>
                          <a:latin typeface="Times New Roman" panose="02020603050405020304" pitchFamily="18" charset="0"/>
                          <a:cs typeface="Times New Roman" panose="02020603050405020304" pitchFamily="18" charset="0"/>
                        </a:rPr>
                        <a:t> vana uygulaması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1"/>
                  </a:ext>
                </a:extLst>
              </a:tr>
              <a:tr h="392624">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11</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Enerji yönetimi uygulaması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2"/>
                  </a:ext>
                </a:extLst>
              </a:tr>
              <a:tr h="403761">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12</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Bina otomasyon sistemi ve enerji izleme sistemi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3"/>
                  </a:ext>
                </a:extLst>
              </a:tr>
            </a:tbl>
          </a:graphicData>
        </a:graphic>
      </p:graphicFrame>
      <p:graphicFrame>
        <p:nvGraphicFramePr>
          <p:cNvPr id="8" name="Tablo 7"/>
          <p:cNvGraphicFramePr>
            <a:graphicFrameLocks noGrp="1"/>
          </p:cNvGraphicFramePr>
          <p:nvPr>
            <p:extLst>
              <p:ext uri="{D42A27DB-BD31-4B8C-83A1-F6EECF244321}">
                <p14:modId xmlns:p14="http://schemas.microsoft.com/office/powerpoint/2010/main" val="952013974"/>
              </p:ext>
            </p:extLst>
          </p:nvPr>
        </p:nvGraphicFramePr>
        <p:xfrm>
          <a:off x="5344651" y="940029"/>
          <a:ext cx="4630621" cy="5058269"/>
        </p:xfrm>
        <a:graphic>
          <a:graphicData uri="http://schemas.openxmlformats.org/drawingml/2006/table">
            <a:tbl>
              <a:tblPr firstRow="1" firstCol="1" bandRow="1">
                <a:tableStyleId>{5C22544A-7EE6-4342-B048-85BDC9FD1C3A}</a:tableStyleId>
              </a:tblPr>
              <a:tblGrid>
                <a:gridCol w="566524">
                  <a:extLst>
                    <a:ext uri="{9D8B030D-6E8A-4147-A177-3AD203B41FA5}">
                      <a16:colId xmlns:a16="http://schemas.microsoft.com/office/drawing/2014/main" xmlns="" val="20000"/>
                    </a:ext>
                  </a:extLst>
                </a:gridCol>
                <a:gridCol w="4064097">
                  <a:extLst>
                    <a:ext uri="{9D8B030D-6E8A-4147-A177-3AD203B41FA5}">
                      <a16:colId xmlns:a16="http://schemas.microsoft.com/office/drawing/2014/main" xmlns="" val="20001"/>
                    </a:ext>
                  </a:extLst>
                </a:gridCol>
              </a:tblGrid>
              <a:tr h="400371">
                <a:tc gridSpan="2">
                  <a:txBody>
                    <a:bodyPr/>
                    <a:lstStyle/>
                    <a:p>
                      <a:pPr algn="ctr">
                        <a:lnSpc>
                          <a:spcPct val="107000"/>
                        </a:lnSpc>
                        <a:spcAft>
                          <a:spcPts val="0"/>
                        </a:spcAft>
                      </a:pPr>
                      <a:r>
                        <a:rPr lang="tr-TR" sz="1600" dirty="0">
                          <a:effectLst/>
                          <a:latin typeface="Times New Roman" panose="02020603050405020304" pitchFamily="18" charset="0"/>
                          <a:cs typeface="Times New Roman" panose="02020603050405020304" pitchFamily="18" charset="0"/>
                        </a:rPr>
                        <a:t>ELEKTRİK</a:t>
                      </a:r>
                      <a:r>
                        <a:rPr lang="tr-TR" sz="1600" baseline="0" dirty="0">
                          <a:effectLst/>
                          <a:latin typeface="Times New Roman" panose="02020603050405020304" pitchFamily="18" charset="0"/>
                          <a:cs typeface="Times New Roman" panose="02020603050405020304" pitchFamily="18" charset="0"/>
                        </a:rPr>
                        <a:t> ENERJİSİ</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hMerge="1">
                  <a:txBody>
                    <a:bodyPr/>
                    <a:lstStyle/>
                    <a:p>
                      <a:endParaRPr lang="tr-TR"/>
                    </a:p>
                  </a:txBody>
                  <a:tcPr/>
                </a:tc>
                <a:extLst>
                  <a:ext uri="{0D108BD9-81ED-4DB2-BD59-A6C34878D82A}">
                    <a16:rowId xmlns:a16="http://schemas.microsoft.com/office/drawing/2014/main" xmlns="" val="10000"/>
                  </a:ext>
                </a:extLst>
              </a:tr>
              <a:tr h="423449">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Sıra</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600" b="1" dirty="0">
                          <a:effectLst/>
                          <a:latin typeface="Times New Roman" panose="02020603050405020304" pitchFamily="18" charset="0"/>
                          <a:cs typeface="Times New Roman" panose="02020603050405020304" pitchFamily="18" charset="0"/>
                        </a:rPr>
                        <a:t>Önlem Adı</a:t>
                      </a:r>
                      <a:endParaRPr lang="tr-TR" sz="1400" b="1"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1"/>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Aydınlatma sistemi dönüşümü</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2"/>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2</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Elektrikli cihazların </a:t>
                      </a:r>
                      <a:r>
                        <a:rPr lang="tr-TR" sz="1400" dirty="0" err="1">
                          <a:effectLst/>
                          <a:latin typeface="Times New Roman" panose="02020603050405020304" pitchFamily="18" charset="0"/>
                          <a:cs typeface="Times New Roman" panose="02020603050405020304" pitchFamily="18" charset="0"/>
                        </a:rPr>
                        <a:t>stand-by</a:t>
                      </a:r>
                      <a:r>
                        <a:rPr lang="tr-TR" sz="1400" dirty="0">
                          <a:effectLst/>
                          <a:latin typeface="Times New Roman" panose="02020603050405020304" pitchFamily="18" charset="0"/>
                          <a:cs typeface="Times New Roman" panose="02020603050405020304" pitchFamily="18" charset="0"/>
                        </a:rPr>
                        <a:t> iyileştirilmesi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3"/>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3</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Elektrik motoru sınıflarının yükseltilmesi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4"/>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4</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Fanların iyileştirilmesi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5"/>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5</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Klima santrali fan değişimi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6"/>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6</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Tarife analizi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7"/>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7</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err="1">
                          <a:effectLst/>
                          <a:latin typeface="Times New Roman" panose="02020603050405020304" pitchFamily="18" charset="0"/>
                          <a:cs typeface="Times New Roman" panose="02020603050405020304" pitchFamily="18" charset="0"/>
                        </a:rPr>
                        <a:t>Kojenerasyon</a:t>
                      </a:r>
                      <a:r>
                        <a:rPr lang="tr-TR" sz="1400" dirty="0">
                          <a:effectLst/>
                          <a:latin typeface="Times New Roman" panose="02020603050405020304" pitchFamily="18" charset="0"/>
                          <a:cs typeface="Times New Roman" panose="02020603050405020304" pitchFamily="18" charset="0"/>
                        </a:rPr>
                        <a:t> sistemi uygulaması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8"/>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8</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Harekete bağlı aydınlatma sistemi uygulanması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09"/>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9</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Pompaların iyileştirilmesi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0"/>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10</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Değişken hız sürücüsü uygulaması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1"/>
                  </a:ext>
                </a:extLst>
              </a:tr>
              <a:tr h="432376">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11</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Manyetik balastların elektronik balasta dönüştürülmesi</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2"/>
                  </a:ext>
                </a:extLst>
              </a:tr>
              <a:tr h="345643">
                <a:tc>
                  <a:txBody>
                    <a:bodyPr/>
                    <a:lstStyle/>
                    <a:p>
                      <a:pPr algn="ctr">
                        <a:lnSpc>
                          <a:spcPct val="107000"/>
                        </a:lnSpc>
                        <a:spcAft>
                          <a:spcPts val="0"/>
                        </a:spcAft>
                      </a:pPr>
                      <a:r>
                        <a:rPr lang="tr-TR" sz="1400" dirty="0">
                          <a:effectLst/>
                          <a:latin typeface="Times New Roman" panose="02020603050405020304" pitchFamily="18" charset="0"/>
                          <a:cs typeface="Times New Roman" panose="02020603050405020304" pitchFamily="18" charset="0"/>
                        </a:rPr>
                        <a:t>12</a:t>
                      </a:r>
                      <a:endParaRPr lang="tr-TR" sz="1400" dirty="0">
                        <a:effectLst/>
                        <a:latin typeface="Times New Roman" panose="02020603050405020304" pitchFamily="18" charset="0"/>
                        <a:ea typeface="Calibri"/>
                        <a:cs typeface="Times New Roman" panose="02020603050405020304" pitchFamily="18" charset="0"/>
                      </a:endParaRPr>
                    </a:p>
                  </a:txBody>
                  <a:tcPr marL="68580" marR="68580" marT="0" marB="0"/>
                </a:tc>
                <a:tc>
                  <a:txBody>
                    <a:bodyPr/>
                    <a:lstStyle/>
                    <a:p>
                      <a:pPr>
                        <a:lnSpc>
                          <a:spcPct val="107000"/>
                        </a:lnSpc>
                        <a:spcAft>
                          <a:spcPts val="0"/>
                        </a:spcAft>
                      </a:pPr>
                      <a:r>
                        <a:rPr lang="tr-TR" sz="1400" dirty="0">
                          <a:effectLst/>
                          <a:latin typeface="Times New Roman" panose="02020603050405020304" pitchFamily="18" charset="0"/>
                          <a:cs typeface="Times New Roman" panose="02020603050405020304" pitchFamily="18" charset="0"/>
                        </a:rPr>
                        <a:t>Enerji yönetimi uygulaması</a:t>
                      </a:r>
                      <a:endParaRPr lang="tr-TR" sz="1200" dirty="0">
                        <a:effectLst/>
                        <a:latin typeface="Times New Roman" panose="02020603050405020304" pitchFamily="18" charset="0"/>
                        <a:ea typeface="Calibri"/>
                        <a:cs typeface="Times New Roman" panose="02020603050405020304" pitchFamily="18" charset="0"/>
                      </a:endParaRPr>
                    </a:p>
                  </a:txBody>
                  <a:tcPr marL="68580" marR="68580" marT="0" marB="0"/>
                </a:tc>
                <a:extLst>
                  <a:ext uri="{0D108BD9-81ED-4DB2-BD59-A6C34878D82A}">
                    <a16:rowId xmlns:a16="http://schemas.microsoft.com/office/drawing/2014/main" xmlns="" val="10013"/>
                  </a:ext>
                </a:extLst>
              </a:tr>
            </a:tbl>
          </a:graphicData>
        </a:graphic>
      </p:graphicFrame>
      <p:sp>
        <p:nvSpPr>
          <p:cNvPr id="2" name="Slayt Numarası Yer Tutucusu 1"/>
          <p:cNvSpPr>
            <a:spLocks noGrp="1"/>
          </p:cNvSpPr>
          <p:nvPr>
            <p:ph type="sldNum" idx="10"/>
          </p:nvPr>
        </p:nvSpPr>
        <p:spPr/>
        <p:txBody>
          <a:bodyPr/>
          <a:lstStyle/>
          <a:p>
            <a:fld id="{BD93A8C7-A93D-4493-BFE5-DF5F7A3B1590}" type="slidenum">
              <a:rPr lang="tr-TR" altLang="tr-TR" smtClean="0"/>
              <a:pPr/>
              <a:t>20</a:t>
            </a:fld>
            <a:endParaRPr lang="tr-TR" altLang="tr-TR"/>
          </a:p>
        </p:txBody>
      </p:sp>
    </p:spTree>
    <p:extLst>
      <p:ext uri="{BB962C8B-B14F-4D97-AF65-F5344CB8AC3E}">
        <p14:creationId xmlns:p14="http://schemas.microsoft.com/office/powerpoint/2010/main" val="41333442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367990" y="16676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6"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o 6"/>
          <p:cNvGraphicFramePr>
            <a:graphicFrameLocks noGrp="1"/>
          </p:cNvGraphicFramePr>
          <p:nvPr>
            <p:extLst>
              <p:ext uri="{D42A27DB-BD31-4B8C-83A1-F6EECF244321}">
                <p14:modId xmlns:p14="http://schemas.microsoft.com/office/powerpoint/2010/main" val="1108360401"/>
              </p:ext>
            </p:extLst>
          </p:nvPr>
        </p:nvGraphicFramePr>
        <p:xfrm>
          <a:off x="457807" y="1000158"/>
          <a:ext cx="9469963" cy="5531270"/>
        </p:xfrm>
        <a:graphic>
          <a:graphicData uri="http://schemas.openxmlformats.org/drawingml/2006/table">
            <a:tbl>
              <a:tblPr/>
              <a:tblGrid>
                <a:gridCol w="907303">
                  <a:extLst>
                    <a:ext uri="{9D8B030D-6E8A-4147-A177-3AD203B41FA5}">
                      <a16:colId xmlns:a16="http://schemas.microsoft.com/office/drawing/2014/main" xmlns="" val="20000"/>
                    </a:ext>
                  </a:extLst>
                </a:gridCol>
                <a:gridCol w="6088525">
                  <a:extLst>
                    <a:ext uri="{9D8B030D-6E8A-4147-A177-3AD203B41FA5}">
                      <a16:colId xmlns:a16="http://schemas.microsoft.com/office/drawing/2014/main" xmlns="" val="20001"/>
                    </a:ext>
                  </a:extLst>
                </a:gridCol>
                <a:gridCol w="2474135">
                  <a:extLst>
                    <a:ext uri="{9D8B030D-6E8A-4147-A177-3AD203B41FA5}">
                      <a16:colId xmlns:a16="http://schemas.microsoft.com/office/drawing/2014/main" xmlns="" val="20002"/>
                    </a:ext>
                  </a:extLst>
                </a:gridCol>
              </a:tblGrid>
              <a:tr h="564415">
                <a:tc>
                  <a:txBody>
                    <a:bodyPr/>
                    <a:lstStyle/>
                    <a:p>
                      <a:pPr algn="ctr" fontAlgn="ctr"/>
                      <a:r>
                        <a:rPr lang="tr-TR" sz="1400" b="1" i="0" u="none" strike="noStrike" dirty="0">
                          <a:solidFill>
                            <a:srgbClr val="000000"/>
                          </a:solidFill>
                          <a:effectLst/>
                          <a:latin typeface="Times New Roman" panose="02020603050405020304" pitchFamily="18" charset="0"/>
                          <a:cs typeface="Times New Roman" panose="02020603050405020304" pitchFamily="18" charset="0"/>
                        </a:rPr>
                        <a:t>Sıra No</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ctr"/>
                      <a:r>
                        <a:rPr lang="tr-TR" sz="1400" b="1" i="0" u="none" strike="noStrike" dirty="0">
                          <a:solidFill>
                            <a:srgbClr val="000000"/>
                          </a:solidFill>
                          <a:effectLst/>
                          <a:latin typeface="Times New Roman" panose="02020603050405020304" pitchFamily="18" charset="0"/>
                          <a:cs typeface="Times New Roman" panose="02020603050405020304" pitchFamily="18" charset="0"/>
                        </a:rPr>
                        <a:t>Enerji Verimliliği Önlemi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1" i="0" u="none" strike="noStrike">
                          <a:solidFill>
                            <a:srgbClr val="000000"/>
                          </a:solidFill>
                          <a:effectLst/>
                          <a:latin typeface="Times New Roman" panose="02020603050405020304" pitchFamily="18" charset="0"/>
                          <a:cs typeface="Times New Roman" panose="02020603050405020304" pitchFamily="18" charset="0"/>
                        </a:rPr>
                        <a:t>Geri Ödeme Süresi</a:t>
                      </a:r>
                      <a:br>
                        <a:rPr lang="tr-TR" sz="1400" b="1" i="0" u="none" strike="noStrike">
                          <a:solidFill>
                            <a:srgbClr val="000000"/>
                          </a:solidFill>
                          <a:effectLst/>
                          <a:latin typeface="Times New Roman" panose="02020603050405020304" pitchFamily="18" charset="0"/>
                          <a:cs typeface="Times New Roman" panose="02020603050405020304" pitchFamily="18" charset="0"/>
                        </a:rPr>
                      </a:br>
                      <a:r>
                        <a:rPr lang="tr-TR" sz="1400" b="1" i="0" u="none" strike="noStrike">
                          <a:solidFill>
                            <a:srgbClr val="000000"/>
                          </a:solidFill>
                          <a:effectLst/>
                          <a:latin typeface="Times New Roman" panose="02020603050405020304" pitchFamily="18" charset="0"/>
                          <a:cs typeface="Times New Roman" panose="02020603050405020304" pitchFamily="18" charset="0"/>
                        </a:rPr>
                        <a:t>[yıl]</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10000"/>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Soğuk Hatlarda Yalıtım İyileştirmesi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1,55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Buzda Enerji Depolama İyileştirmesi (</a:t>
                      </a:r>
                      <a:r>
                        <a:rPr lang="tr-TR" sz="1400" b="0" i="0" u="none" strike="noStrike" dirty="0" err="1">
                          <a:solidFill>
                            <a:srgbClr val="000000"/>
                          </a:solidFill>
                          <a:effectLst/>
                          <a:latin typeface="Times New Roman" panose="02020603050405020304" pitchFamily="18" charset="0"/>
                          <a:cs typeface="Times New Roman" panose="02020603050405020304" pitchFamily="18" charset="0"/>
                        </a:rPr>
                        <a:t>Chiller</a:t>
                      </a:r>
                      <a:r>
                        <a:rPr lang="tr-TR" sz="1400" b="0" i="0" u="none" strike="noStrike" dirty="0">
                          <a:solidFill>
                            <a:srgbClr val="000000"/>
                          </a:solidFill>
                          <a:effectLst/>
                          <a:latin typeface="Times New Roman" panose="02020603050405020304" pitchFamily="18" charset="0"/>
                          <a:cs typeface="Times New Roman" panose="02020603050405020304" pitchFamily="18" charset="0"/>
                        </a:rPr>
                        <a:t> Sistem Seçim İyileştirmesi)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7,68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Klima Santrali Fan Değişim İyileştirilmesi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0,98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err="1">
                          <a:solidFill>
                            <a:srgbClr val="000000"/>
                          </a:solidFill>
                          <a:effectLst/>
                          <a:latin typeface="Times New Roman" panose="02020603050405020304" pitchFamily="18" charset="0"/>
                          <a:cs typeface="Times New Roman" panose="02020603050405020304" pitchFamily="18" charset="0"/>
                        </a:rPr>
                        <a:t>Kojenerasyon</a:t>
                      </a:r>
                      <a:r>
                        <a:rPr lang="tr-TR" sz="1400" b="0" i="0" u="none" strike="noStrike" dirty="0">
                          <a:solidFill>
                            <a:srgbClr val="000000"/>
                          </a:solidFill>
                          <a:effectLst/>
                          <a:latin typeface="Times New Roman" panose="02020603050405020304" pitchFamily="18" charset="0"/>
                          <a:cs typeface="Times New Roman" panose="02020603050405020304" pitchFamily="18" charset="0"/>
                        </a:rPr>
                        <a:t> Sistem Uygulaması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3,75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Duvar Yalıtımı Yapılması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7,50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Pencere Değişim İyileştirmesi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10,57</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Kazan Ön Yüzey Yalıtım İyileştirmesi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0,85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Verimli Aydınlatmaya Geçiş</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4,89</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Harekete Bağlı Aydınlatma Kontrolü</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Bina Otomasyon Sistemi ve Enerji İzleme Sistemi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8,22</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Kazan Dış Hava </a:t>
                      </a:r>
                      <a:r>
                        <a:rPr lang="tr-TR" sz="1400" b="0" i="0" u="none" strike="noStrike" dirty="0" err="1">
                          <a:solidFill>
                            <a:srgbClr val="000000"/>
                          </a:solidFill>
                          <a:effectLst/>
                          <a:latin typeface="Times New Roman" panose="02020603050405020304" pitchFamily="18" charset="0"/>
                          <a:cs typeface="Times New Roman" panose="02020603050405020304" pitchFamily="18" charset="0"/>
                        </a:rPr>
                        <a:t>Kompanzasyonu</a:t>
                      </a:r>
                      <a:endParaRPr lang="tr-TR"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2,29</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Baca Gazı Isı Geri Kazanımı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6,20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Sistem Modernizasyonu - Kazan Değişimi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3,23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Klima Santrali </a:t>
                      </a:r>
                      <a:r>
                        <a:rPr lang="tr-TR" sz="1400" b="0" i="0" u="none" strike="noStrike" dirty="0" err="1">
                          <a:solidFill>
                            <a:srgbClr val="000000"/>
                          </a:solidFill>
                          <a:effectLst/>
                          <a:latin typeface="Times New Roman" panose="02020603050405020304" pitchFamily="18" charset="0"/>
                          <a:cs typeface="Times New Roman" panose="02020603050405020304" pitchFamily="18" charset="0"/>
                        </a:rPr>
                        <a:t>Egzost</a:t>
                      </a:r>
                      <a:r>
                        <a:rPr lang="tr-TR" sz="1400" b="0" i="0" u="none" strike="noStrike" dirty="0">
                          <a:solidFill>
                            <a:srgbClr val="000000"/>
                          </a:solidFill>
                          <a:effectLst/>
                          <a:latin typeface="Times New Roman" panose="02020603050405020304" pitchFamily="18" charset="0"/>
                          <a:cs typeface="Times New Roman" panose="02020603050405020304" pitchFamily="18" charset="0"/>
                        </a:rPr>
                        <a:t> Fanı Isı Geri Kazanımı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1,29</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Mekanik Tesisatta Yalıtım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Değişken Hız Sürücü Uygulaması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5,30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Motor Verim Sınıfının Yükseltilmesi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3,38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7"/>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Manyetik Balastların Elektronik Balasta Dönüştürülmesi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2,37</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8"/>
                  </a:ext>
                </a:extLst>
              </a:tr>
              <a:tr h="247852">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Brülör Ayarı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0,48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9"/>
                  </a:ext>
                </a:extLst>
              </a:tr>
              <a:tr h="257667">
                <a:tc>
                  <a:txBody>
                    <a:bodyPr/>
                    <a:lstStyle/>
                    <a:p>
                      <a:pPr algn="ctr"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tr-TR" sz="1400" b="0" i="0" u="none" strike="noStrike">
                          <a:solidFill>
                            <a:srgbClr val="000000"/>
                          </a:solidFill>
                          <a:effectLst/>
                          <a:latin typeface="Times New Roman" panose="02020603050405020304" pitchFamily="18" charset="0"/>
                          <a:cs typeface="Times New Roman" panose="02020603050405020304" pitchFamily="18" charset="0"/>
                        </a:rPr>
                        <a:t>Termostatik Vana Uygulaması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effectLst/>
                          <a:latin typeface="Times New Roman" panose="02020603050405020304" pitchFamily="18" charset="0"/>
                          <a:cs typeface="Times New Roman" panose="02020603050405020304" pitchFamily="18" charset="0"/>
                        </a:rPr>
                        <a:t>4,63</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0"/>
                  </a:ext>
                </a:extLst>
              </a:tr>
            </a:tbl>
          </a:graphicData>
        </a:graphic>
      </p:graphicFrame>
      <p:sp>
        <p:nvSpPr>
          <p:cNvPr id="2" name="Slayt Numarası Yer Tutucusu 1"/>
          <p:cNvSpPr>
            <a:spLocks noGrp="1"/>
          </p:cNvSpPr>
          <p:nvPr>
            <p:ph type="sldNum" idx="10"/>
          </p:nvPr>
        </p:nvSpPr>
        <p:spPr/>
        <p:txBody>
          <a:bodyPr/>
          <a:lstStyle/>
          <a:p>
            <a:fld id="{BD93A8C7-A93D-4493-BFE5-DF5F7A3B1590}" type="slidenum">
              <a:rPr lang="tr-TR" altLang="tr-TR" smtClean="0"/>
              <a:pPr/>
              <a:t>21</a:t>
            </a:fld>
            <a:endParaRPr lang="tr-TR" altLang="tr-TR"/>
          </a:p>
        </p:txBody>
      </p:sp>
    </p:spTree>
    <p:extLst>
      <p:ext uri="{BB962C8B-B14F-4D97-AF65-F5344CB8AC3E}">
        <p14:creationId xmlns:p14="http://schemas.microsoft.com/office/powerpoint/2010/main" val="39822472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ayt Numarası Yer Tutucusu 4">
            <a:extLst>
              <a:ext uri="{FF2B5EF4-FFF2-40B4-BE49-F238E27FC236}">
                <a16:creationId xmlns:a16="http://schemas.microsoft.com/office/drawing/2014/main" xmlns="" id="{91D1F4C0-AAAD-4946-BB68-AF01DE4A8D86}"/>
              </a:ext>
            </a:extLst>
          </p:cNvPr>
          <p:cNvSpPr>
            <a:spLocks noGrp="1"/>
          </p:cNvSpPr>
          <p:nvPr>
            <p:ph type="sldNum" idx="10"/>
          </p:nvPr>
        </p:nvSpPr>
        <p:spPr/>
        <p:txBody>
          <a:bodyPr/>
          <a:lstStyle/>
          <a:p>
            <a:fld id="{BD93A8C7-A93D-4493-BFE5-DF5F7A3B1590}" type="slidenum">
              <a:rPr lang="tr-TR" altLang="tr-TR" smtClean="0"/>
              <a:pPr/>
              <a:t>22</a:t>
            </a:fld>
            <a:endParaRPr lang="tr-TR" altLang="tr-TR"/>
          </a:p>
        </p:txBody>
      </p:sp>
      <p:sp>
        <p:nvSpPr>
          <p:cNvPr id="6" name="Metin kutusu 5">
            <a:extLst>
              <a:ext uri="{FF2B5EF4-FFF2-40B4-BE49-F238E27FC236}">
                <a16:creationId xmlns:a16="http://schemas.microsoft.com/office/drawing/2014/main" xmlns="" id="{637C7615-DD76-49F8-90A1-E7D109D66BB3}"/>
              </a:ext>
            </a:extLst>
          </p:cNvPr>
          <p:cNvSpPr txBox="1"/>
          <p:nvPr/>
        </p:nvSpPr>
        <p:spPr>
          <a:xfrm>
            <a:off x="367990" y="351429"/>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graphicFrame>
        <p:nvGraphicFramePr>
          <p:cNvPr id="7" name="Tablo 6">
            <a:extLst>
              <a:ext uri="{FF2B5EF4-FFF2-40B4-BE49-F238E27FC236}">
                <a16:creationId xmlns:a16="http://schemas.microsoft.com/office/drawing/2014/main" xmlns="" id="{3B736806-92E4-4F70-8DE9-B4E9001101AA}"/>
              </a:ext>
            </a:extLst>
          </p:cNvPr>
          <p:cNvGraphicFramePr>
            <a:graphicFrameLocks noGrp="1"/>
          </p:cNvGraphicFramePr>
          <p:nvPr>
            <p:extLst>
              <p:ext uri="{D42A27DB-BD31-4B8C-83A1-F6EECF244321}">
                <p14:modId xmlns:p14="http://schemas.microsoft.com/office/powerpoint/2010/main" val="379734216"/>
              </p:ext>
            </p:extLst>
          </p:nvPr>
        </p:nvGraphicFramePr>
        <p:xfrm>
          <a:off x="468006" y="1091766"/>
          <a:ext cx="10140810" cy="2541237"/>
        </p:xfrm>
        <a:graphic>
          <a:graphicData uri="http://schemas.openxmlformats.org/drawingml/2006/table">
            <a:tbl>
              <a:tblPr/>
              <a:tblGrid>
                <a:gridCol w="966668">
                  <a:extLst>
                    <a:ext uri="{9D8B030D-6E8A-4147-A177-3AD203B41FA5}">
                      <a16:colId xmlns:a16="http://schemas.microsoft.com/office/drawing/2014/main" xmlns="" val="20000"/>
                    </a:ext>
                  </a:extLst>
                </a:gridCol>
                <a:gridCol w="566191">
                  <a:extLst>
                    <a:ext uri="{9D8B030D-6E8A-4147-A177-3AD203B41FA5}">
                      <a16:colId xmlns:a16="http://schemas.microsoft.com/office/drawing/2014/main" xmlns="" val="20001"/>
                    </a:ext>
                  </a:extLst>
                </a:gridCol>
                <a:gridCol w="801646">
                  <a:extLst>
                    <a:ext uri="{9D8B030D-6E8A-4147-A177-3AD203B41FA5}">
                      <a16:colId xmlns:a16="http://schemas.microsoft.com/office/drawing/2014/main" xmlns="" val="20002"/>
                    </a:ext>
                  </a:extLst>
                </a:gridCol>
                <a:gridCol w="845351">
                  <a:extLst>
                    <a:ext uri="{9D8B030D-6E8A-4147-A177-3AD203B41FA5}">
                      <a16:colId xmlns:a16="http://schemas.microsoft.com/office/drawing/2014/main" xmlns="" val="20003"/>
                    </a:ext>
                  </a:extLst>
                </a:gridCol>
                <a:gridCol w="898187">
                  <a:extLst>
                    <a:ext uri="{9D8B030D-6E8A-4147-A177-3AD203B41FA5}">
                      <a16:colId xmlns:a16="http://schemas.microsoft.com/office/drawing/2014/main" xmlns="" val="20004"/>
                    </a:ext>
                  </a:extLst>
                </a:gridCol>
                <a:gridCol w="858563">
                  <a:extLst>
                    <a:ext uri="{9D8B030D-6E8A-4147-A177-3AD203B41FA5}">
                      <a16:colId xmlns:a16="http://schemas.microsoft.com/office/drawing/2014/main" xmlns="" val="20005"/>
                    </a:ext>
                  </a:extLst>
                </a:gridCol>
                <a:gridCol w="818936">
                  <a:extLst>
                    <a:ext uri="{9D8B030D-6E8A-4147-A177-3AD203B41FA5}">
                      <a16:colId xmlns:a16="http://schemas.microsoft.com/office/drawing/2014/main" xmlns="" val="20006"/>
                    </a:ext>
                  </a:extLst>
                </a:gridCol>
                <a:gridCol w="779311">
                  <a:extLst>
                    <a:ext uri="{9D8B030D-6E8A-4147-A177-3AD203B41FA5}">
                      <a16:colId xmlns:a16="http://schemas.microsoft.com/office/drawing/2014/main" xmlns="" val="20007"/>
                    </a:ext>
                  </a:extLst>
                </a:gridCol>
                <a:gridCol w="1149152">
                  <a:extLst>
                    <a:ext uri="{9D8B030D-6E8A-4147-A177-3AD203B41FA5}">
                      <a16:colId xmlns:a16="http://schemas.microsoft.com/office/drawing/2014/main" xmlns="" val="20008"/>
                    </a:ext>
                  </a:extLst>
                </a:gridCol>
                <a:gridCol w="1294445">
                  <a:extLst>
                    <a:ext uri="{9D8B030D-6E8A-4147-A177-3AD203B41FA5}">
                      <a16:colId xmlns:a16="http://schemas.microsoft.com/office/drawing/2014/main" xmlns="" val="20009"/>
                    </a:ext>
                  </a:extLst>
                </a:gridCol>
                <a:gridCol w="1162360">
                  <a:extLst>
                    <a:ext uri="{9D8B030D-6E8A-4147-A177-3AD203B41FA5}">
                      <a16:colId xmlns:a16="http://schemas.microsoft.com/office/drawing/2014/main" xmlns="" val="20010"/>
                    </a:ext>
                  </a:extLst>
                </a:gridCol>
              </a:tblGrid>
              <a:tr h="355211">
                <a:tc gridSpan="11">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2600" b="1" i="0" u="none" strike="noStrike" dirty="0">
                          <a:solidFill>
                            <a:srgbClr val="000000"/>
                          </a:solidFill>
                          <a:effectLst/>
                          <a:latin typeface="Times New Roman"/>
                        </a:rPr>
                        <a:t>166 Kamu Kurumu Etüt Sonuçları</a:t>
                      </a: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10000"/>
                  </a:ext>
                </a:extLst>
              </a:tr>
              <a:tr h="58861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Tür</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Sayı</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Toplam TEP</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Toplam Pay (%)</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Elektrik</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Elektrik Pay (%)</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Isı</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Isı Pay (%)</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TL</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Yatırım Maliyeti </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Geri Ödeme Süresi</a:t>
                      </a:r>
                      <a:endParaRPr lang="tr-TR" sz="1200" b="1" i="0" u="none" strike="noStrike" dirty="0">
                        <a:solidFill>
                          <a:srgbClr val="000000"/>
                        </a:solidFill>
                        <a:effectLst/>
                        <a:latin typeface="Times New Roman"/>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1"/>
                  </a:ext>
                </a:extLst>
              </a:tr>
              <a:tr h="18686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Hastane</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26</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6.528</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1.979</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4.548</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29</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16.755.000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39.617.785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2,36</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2"/>
                  </a:ext>
                </a:extLst>
              </a:tr>
              <a:tr h="18686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Okul</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72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1.935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34</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99</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1.861</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39</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2.933.402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23.558.613</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8,03</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3"/>
                  </a:ext>
                </a:extLst>
              </a:tr>
              <a:tr h="18686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Yurt</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13</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1.201</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28</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110</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17</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1.091</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2.746.690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6.408.984</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2,33</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4"/>
                  </a:ext>
                </a:extLst>
              </a:tr>
              <a:tr h="18686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Üniversite</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8</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8.632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733</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7.898</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44</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13.090.262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58.282.884</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4,45</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5"/>
                  </a:ext>
                </a:extLst>
              </a:tr>
              <a:tr h="18686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İdari Bina</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36</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3.441</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22</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410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6</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3.030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38</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7.239.660</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21.102.816</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2,91</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6"/>
                  </a:ext>
                </a:extLst>
              </a:tr>
              <a:tr h="186862">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Havaalanı</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8</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1.710</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17</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837</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872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16</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6.694.405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23.476.876</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3,51</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7"/>
                  </a:ext>
                </a:extLst>
              </a:tr>
              <a:tr h="19620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Cezaevi</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3</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1.073</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61</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104</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29</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969</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65</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4.966.192</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a:effectLst/>
                        </a:rPr>
                        <a:t>8.045.579</a:t>
                      </a:r>
                      <a:endParaRPr lang="tr-TR" sz="1200" b="0" i="0" u="none" strike="noStrike">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u="none" strike="noStrike" dirty="0">
                          <a:effectLst/>
                        </a:rPr>
                        <a:t>1,62</a:t>
                      </a:r>
                      <a:endParaRPr lang="tr-TR" sz="1200" b="0"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8"/>
                  </a:ext>
                </a:extLst>
              </a:tr>
              <a:tr h="19620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Toplam</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166</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24.520</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27</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4.272</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13</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20.269</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35</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54.425.611</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180.493.537</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ctr"/>
                      <a:r>
                        <a:rPr lang="tr-TR" sz="1200" b="1" u="none" strike="noStrike" dirty="0">
                          <a:effectLst/>
                        </a:rPr>
                        <a:t>3,32</a:t>
                      </a:r>
                      <a:endParaRPr lang="tr-TR" sz="1200" b="1" i="0" u="none" strike="noStrike" dirty="0">
                        <a:solidFill>
                          <a:srgbClr val="000000"/>
                        </a:solidFill>
                        <a:effectLst/>
                        <a:latin typeface="Calibri"/>
                      </a:endParaRPr>
                    </a:p>
                  </a:txBody>
                  <a:tcPr marL="9524" marR="9524" marT="9527"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10009"/>
                  </a:ext>
                </a:extLst>
              </a:tr>
            </a:tbl>
          </a:graphicData>
        </a:graphic>
      </p:graphicFrame>
      <p:pic>
        <p:nvPicPr>
          <p:cNvPr id="8" name="Picture 2" descr="enerji ve tabii kaynaklar bakanlığı logo ile ilgili görsel sonucu">
            <a:extLst>
              <a:ext uri="{FF2B5EF4-FFF2-40B4-BE49-F238E27FC236}">
                <a16:creationId xmlns:a16="http://schemas.microsoft.com/office/drawing/2014/main" xmlns="" id="{76E6DF0A-0DF8-4CFA-9CFB-17608153FB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o 8">
            <a:extLst>
              <a:ext uri="{FF2B5EF4-FFF2-40B4-BE49-F238E27FC236}">
                <a16:creationId xmlns:a16="http://schemas.microsoft.com/office/drawing/2014/main" xmlns="" id="{5B4FBB30-AE18-4314-801F-F68609B5A586}"/>
              </a:ext>
            </a:extLst>
          </p:cNvPr>
          <p:cNvGraphicFramePr>
            <a:graphicFrameLocks noGrp="1"/>
          </p:cNvGraphicFramePr>
          <p:nvPr>
            <p:extLst>
              <p:ext uri="{D42A27DB-BD31-4B8C-83A1-F6EECF244321}">
                <p14:modId xmlns:p14="http://schemas.microsoft.com/office/powerpoint/2010/main" val="104797229"/>
              </p:ext>
            </p:extLst>
          </p:nvPr>
        </p:nvGraphicFramePr>
        <p:xfrm>
          <a:off x="466752" y="4114131"/>
          <a:ext cx="10417272" cy="906498"/>
        </p:xfrm>
        <a:graphic>
          <a:graphicData uri="http://schemas.openxmlformats.org/drawingml/2006/table">
            <a:tbl>
              <a:tblPr firstRow="1" firstCol="1" bandRow="1">
                <a:tableStyleId>{5C22544A-7EE6-4342-B048-85BDC9FD1C3A}</a:tableStyleId>
              </a:tblPr>
              <a:tblGrid>
                <a:gridCol w="2062523">
                  <a:extLst>
                    <a:ext uri="{9D8B030D-6E8A-4147-A177-3AD203B41FA5}">
                      <a16:colId xmlns:a16="http://schemas.microsoft.com/office/drawing/2014/main" xmlns="" val="2649655478"/>
                    </a:ext>
                  </a:extLst>
                </a:gridCol>
                <a:gridCol w="1423269">
                  <a:extLst>
                    <a:ext uri="{9D8B030D-6E8A-4147-A177-3AD203B41FA5}">
                      <a16:colId xmlns:a16="http://schemas.microsoft.com/office/drawing/2014/main" xmlns="" val="4282552900"/>
                    </a:ext>
                  </a:extLst>
                </a:gridCol>
                <a:gridCol w="1538490">
                  <a:extLst>
                    <a:ext uri="{9D8B030D-6E8A-4147-A177-3AD203B41FA5}">
                      <a16:colId xmlns:a16="http://schemas.microsoft.com/office/drawing/2014/main" xmlns="" val="3105864266"/>
                    </a:ext>
                  </a:extLst>
                </a:gridCol>
                <a:gridCol w="1786635">
                  <a:extLst>
                    <a:ext uri="{9D8B030D-6E8A-4147-A177-3AD203B41FA5}">
                      <a16:colId xmlns:a16="http://schemas.microsoft.com/office/drawing/2014/main" xmlns="" val="3401122716"/>
                    </a:ext>
                  </a:extLst>
                </a:gridCol>
                <a:gridCol w="1513676">
                  <a:extLst>
                    <a:ext uri="{9D8B030D-6E8A-4147-A177-3AD203B41FA5}">
                      <a16:colId xmlns:a16="http://schemas.microsoft.com/office/drawing/2014/main" xmlns="" val="2140285693"/>
                    </a:ext>
                  </a:extLst>
                </a:gridCol>
                <a:gridCol w="2092679">
                  <a:extLst>
                    <a:ext uri="{9D8B030D-6E8A-4147-A177-3AD203B41FA5}">
                      <a16:colId xmlns:a16="http://schemas.microsoft.com/office/drawing/2014/main" xmlns="" val="1669958727"/>
                    </a:ext>
                  </a:extLst>
                </a:gridCol>
              </a:tblGrid>
              <a:tr h="612779">
                <a:tc>
                  <a:txBody>
                    <a:bodyPr/>
                    <a:lstStyle/>
                    <a:p>
                      <a:pPr algn="ctr">
                        <a:lnSpc>
                          <a:spcPct val="107000"/>
                        </a:lnSpc>
                        <a:spcAft>
                          <a:spcPts val="0"/>
                        </a:spcAft>
                      </a:pPr>
                      <a:r>
                        <a:rPr lang="tr-TR" sz="1200" dirty="0">
                          <a:effectLst/>
                          <a:latin typeface="Times New Roman" panose="02020603050405020304" pitchFamily="18" charset="0"/>
                          <a:ea typeface="Calibri" panose="020F0502020204030204" pitchFamily="34" charset="0"/>
                          <a:cs typeface="Times New Roman" panose="02020603050405020304" pitchFamily="18" charset="0"/>
                        </a:rPr>
                        <a:t>ETKB Binaları</a:t>
                      </a: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İlk Yatırım Miktarı</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[TL]</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Yıllık Enerji Tasarrufu Miktarı</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[TEP/yıl]</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Yıllık Parasal Tasarruf Miktarı</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[TL/yıl]</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a:effectLst/>
                          <a:latin typeface="Times New Roman" panose="02020603050405020304" pitchFamily="18" charset="0"/>
                          <a:cs typeface="Times New Roman" panose="02020603050405020304" pitchFamily="18" charset="0"/>
                        </a:rPr>
                        <a:t>Ortalama Geri Ödeme Süresi</a:t>
                      </a:r>
                    </a:p>
                    <a:p>
                      <a:pPr algn="ctr">
                        <a:lnSpc>
                          <a:spcPct val="107000"/>
                        </a:lnSpc>
                        <a:spcAft>
                          <a:spcPts val="0"/>
                        </a:spcAft>
                      </a:pPr>
                      <a:r>
                        <a:rPr lang="tr-TR" sz="1200">
                          <a:effectLst/>
                          <a:latin typeface="Times New Roman" panose="02020603050405020304" pitchFamily="18" charset="0"/>
                          <a:cs typeface="Times New Roman" panose="02020603050405020304" pitchFamily="18" charset="0"/>
                        </a:rPr>
                        <a:t>[yıl]</a:t>
                      </a:r>
                      <a:endParaRPr lang="tr-TR"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Tasarruf Potansiyeli</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684526727"/>
                  </a:ext>
                </a:extLst>
              </a:tr>
              <a:tr h="293719">
                <a:tc>
                  <a:txBody>
                    <a:bodyPr/>
                    <a:lstStyle/>
                    <a:p>
                      <a:pPr>
                        <a:lnSpc>
                          <a:spcPct val="107000"/>
                        </a:lnSpc>
                        <a:spcAft>
                          <a:spcPts val="0"/>
                        </a:spcAft>
                      </a:pPr>
                      <a:r>
                        <a:rPr lang="tr-TR" sz="1200" dirty="0">
                          <a:effectLst/>
                          <a:latin typeface="Times New Roman" panose="02020603050405020304" pitchFamily="18" charset="0"/>
                          <a:cs typeface="Times New Roman" panose="02020603050405020304" pitchFamily="18" charset="0"/>
                        </a:rPr>
                        <a:t>Isı + Elektrik </a:t>
                      </a:r>
                      <a:r>
                        <a:rPr lang="tr-TR" sz="1200" dirty="0" err="1">
                          <a:effectLst/>
                          <a:latin typeface="Times New Roman" panose="02020603050405020304" pitchFamily="18" charset="0"/>
                          <a:cs typeface="Times New Roman" panose="02020603050405020304" pitchFamily="18" charset="0"/>
                        </a:rPr>
                        <a:t>VAP’ları</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26.476.147</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4.354</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8.030.973</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3,3</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40,6</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503983666"/>
                  </a:ext>
                </a:extLst>
              </a:tr>
            </a:tbl>
          </a:graphicData>
        </a:graphic>
      </p:graphicFrame>
      <p:graphicFrame>
        <p:nvGraphicFramePr>
          <p:cNvPr id="10" name="Tablo 9">
            <a:extLst>
              <a:ext uri="{FF2B5EF4-FFF2-40B4-BE49-F238E27FC236}">
                <a16:creationId xmlns:a16="http://schemas.microsoft.com/office/drawing/2014/main" xmlns="" id="{E55FE972-DFD0-4FA3-B066-A5190D8CB596}"/>
              </a:ext>
            </a:extLst>
          </p:cNvPr>
          <p:cNvGraphicFramePr>
            <a:graphicFrameLocks noGrp="1"/>
          </p:cNvGraphicFramePr>
          <p:nvPr>
            <p:extLst>
              <p:ext uri="{D42A27DB-BD31-4B8C-83A1-F6EECF244321}">
                <p14:modId xmlns:p14="http://schemas.microsoft.com/office/powerpoint/2010/main" val="965278212"/>
              </p:ext>
            </p:extLst>
          </p:nvPr>
        </p:nvGraphicFramePr>
        <p:xfrm>
          <a:off x="466751" y="5288141"/>
          <a:ext cx="10417272" cy="1068209"/>
        </p:xfrm>
        <a:graphic>
          <a:graphicData uri="http://schemas.openxmlformats.org/drawingml/2006/table">
            <a:tbl>
              <a:tblPr firstRow="1" firstCol="1" bandRow="1">
                <a:tableStyleId>{5C22544A-7EE6-4342-B048-85BDC9FD1C3A}</a:tableStyleId>
              </a:tblPr>
              <a:tblGrid>
                <a:gridCol w="2062523">
                  <a:extLst>
                    <a:ext uri="{9D8B030D-6E8A-4147-A177-3AD203B41FA5}">
                      <a16:colId xmlns:a16="http://schemas.microsoft.com/office/drawing/2014/main" xmlns="" val="2649655478"/>
                    </a:ext>
                  </a:extLst>
                </a:gridCol>
                <a:gridCol w="1745373">
                  <a:extLst>
                    <a:ext uri="{9D8B030D-6E8A-4147-A177-3AD203B41FA5}">
                      <a16:colId xmlns:a16="http://schemas.microsoft.com/office/drawing/2014/main" xmlns="" val="4282552900"/>
                    </a:ext>
                  </a:extLst>
                </a:gridCol>
                <a:gridCol w="1835233">
                  <a:extLst>
                    <a:ext uri="{9D8B030D-6E8A-4147-A177-3AD203B41FA5}">
                      <a16:colId xmlns:a16="http://schemas.microsoft.com/office/drawing/2014/main" xmlns="" val="3105864266"/>
                    </a:ext>
                  </a:extLst>
                </a:gridCol>
                <a:gridCol w="1813034">
                  <a:extLst>
                    <a:ext uri="{9D8B030D-6E8A-4147-A177-3AD203B41FA5}">
                      <a16:colId xmlns:a16="http://schemas.microsoft.com/office/drawing/2014/main" xmlns="" val="3401122716"/>
                    </a:ext>
                  </a:extLst>
                </a:gridCol>
                <a:gridCol w="1575170">
                  <a:extLst>
                    <a:ext uri="{9D8B030D-6E8A-4147-A177-3AD203B41FA5}">
                      <a16:colId xmlns:a16="http://schemas.microsoft.com/office/drawing/2014/main" xmlns="" val="2140285693"/>
                    </a:ext>
                  </a:extLst>
                </a:gridCol>
                <a:gridCol w="1385939">
                  <a:extLst>
                    <a:ext uri="{9D8B030D-6E8A-4147-A177-3AD203B41FA5}">
                      <a16:colId xmlns:a16="http://schemas.microsoft.com/office/drawing/2014/main" xmlns="" val="1669958727"/>
                    </a:ext>
                  </a:extLst>
                </a:gridCol>
              </a:tblGrid>
              <a:tr h="708986">
                <a:tc>
                  <a:txBody>
                    <a:bodyPr/>
                    <a:lstStyle/>
                    <a:p>
                      <a:pPr algn="ctr">
                        <a:lnSpc>
                          <a:spcPct val="107000"/>
                        </a:lnSpc>
                        <a:spcAft>
                          <a:spcPts val="0"/>
                        </a:spcAft>
                      </a:pPr>
                      <a:r>
                        <a:rPr lang="tr-TR" sz="1200" dirty="0">
                          <a:effectLst/>
                          <a:latin typeface="Times New Roman" panose="02020603050405020304" pitchFamily="18" charset="0"/>
                          <a:ea typeface="Calibri" panose="020F0502020204030204" pitchFamily="34" charset="0"/>
                          <a:cs typeface="Times New Roman" panose="02020603050405020304" pitchFamily="18" charset="0"/>
                        </a:rPr>
                        <a:t>Kamu Hastaneleri</a:t>
                      </a: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İlk Yatırım Miktarı</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[TL]</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Yıllık Enerji Tasarrufu Miktarı</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[TEP/yıl]</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a:effectLst/>
                          <a:latin typeface="Times New Roman" panose="02020603050405020304" pitchFamily="18" charset="0"/>
                          <a:cs typeface="Times New Roman" panose="02020603050405020304" pitchFamily="18" charset="0"/>
                        </a:rPr>
                        <a:t>Yıllık Parasal Tasarruf Miktarı</a:t>
                      </a:r>
                    </a:p>
                    <a:p>
                      <a:pPr algn="ctr">
                        <a:lnSpc>
                          <a:spcPct val="107000"/>
                        </a:lnSpc>
                        <a:spcAft>
                          <a:spcPts val="0"/>
                        </a:spcAft>
                      </a:pPr>
                      <a:r>
                        <a:rPr lang="tr-TR" sz="1200">
                          <a:effectLst/>
                          <a:latin typeface="Times New Roman" panose="02020603050405020304" pitchFamily="18" charset="0"/>
                          <a:cs typeface="Times New Roman" panose="02020603050405020304" pitchFamily="18" charset="0"/>
                        </a:rPr>
                        <a:t>[TL/yıl]</a:t>
                      </a:r>
                      <a:endParaRPr lang="tr-TR"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a:effectLst/>
                          <a:latin typeface="Times New Roman" panose="02020603050405020304" pitchFamily="18" charset="0"/>
                          <a:cs typeface="Times New Roman" panose="02020603050405020304" pitchFamily="18" charset="0"/>
                        </a:rPr>
                        <a:t>Ortalama Geri Ödeme Süresi</a:t>
                      </a:r>
                    </a:p>
                    <a:p>
                      <a:pPr algn="ctr">
                        <a:lnSpc>
                          <a:spcPct val="107000"/>
                        </a:lnSpc>
                        <a:spcAft>
                          <a:spcPts val="0"/>
                        </a:spcAft>
                      </a:pPr>
                      <a:r>
                        <a:rPr lang="tr-TR" sz="1200">
                          <a:effectLst/>
                          <a:latin typeface="Times New Roman" panose="02020603050405020304" pitchFamily="18" charset="0"/>
                          <a:cs typeface="Times New Roman" panose="02020603050405020304" pitchFamily="18" charset="0"/>
                        </a:rPr>
                        <a:t>[yıl]</a:t>
                      </a:r>
                      <a:endParaRPr lang="tr-TR"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Tasarruf Potansiyeli</a:t>
                      </a:r>
                    </a:p>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684526727"/>
                  </a:ext>
                </a:extLst>
              </a:tr>
              <a:tr h="359223">
                <a:tc>
                  <a:txBody>
                    <a:bodyPr/>
                    <a:lstStyle/>
                    <a:p>
                      <a:pPr>
                        <a:lnSpc>
                          <a:spcPct val="107000"/>
                        </a:lnSpc>
                        <a:spcAft>
                          <a:spcPts val="0"/>
                        </a:spcAft>
                      </a:pPr>
                      <a:r>
                        <a:rPr lang="tr-TR" sz="1200" dirty="0">
                          <a:effectLst/>
                          <a:latin typeface="Times New Roman" panose="02020603050405020304" pitchFamily="18" charset="0"/>
                          <a:cs typeface="Times New Roman" panose="02020603050405020304" pitchFamily="18" charset="0"/>
                        </a:rPr>
                        <a:t>Isı + Elektrik </a:t>
                      </a:r>
                      <a:r>
                        <a:rPr lang="tr-TR" sz="1200" dirty="0" err="1">
                          <a:effectLst/>
                          <a:latin typeface="Times New Roman" panose="02020603050405020304" pitchFamily="18" charset="0"/>
                          <a:cs typeface="Times New Roman" panose="02020603050405020304" pitchFamily="18" charset="0"/>
                        </a:rPr>
                        <a:t>VAP’ları</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26.001.421</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2.596</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9.198.211</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2,8</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tr-TR" sz="1200" dirty="0">
                          <a:effectLst/>
                          <a:latin typeface="Times New Roman" panose="02020603050405020304" pitchFamily="18" charset="0"/>
                          <a:cs typeface="Times New Roman" panose="02020603050405020304" pitchFamily="18" charset="0"/>
                        </a:rPr>
                        <a:t>41,17</a:t>
                      </a:r>
                      <a:endParaRPr lang="tr-TR"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503983666"/>
                  </a:ext>
                </a:extLst>
              </a:tr>
            </a:tbl>
          </a:graphicData>
        </a:graphic>
      </p:graphicFrame>
    </p:spTree>
    <p:extLst>
      <p:ext uri="{BB962C8B-B14F-4D97-AF65-F5344CB8AC3E}">
        <p14:creationId xmlns:p14="http://schemas.microsoft.com/office/powerpoint/2010/main" val="1514070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1FC2893C-84BB-45FB-B1CD-997BADAF0CFA}"/>
              </a:ext>
            </a:extLst>
          </p:cNvPr>
          <p:cNvSpPr>
            <a:spLocks noGrp="1"/>
          </p:cNvSpPr>
          <p:nvPr>
            <p:ph type="sldNum" sz="quarter" idx="12"/>
          </p:nvPr>
        </p:nvSpPr>
        <p:spPr/>
        <p:txBody>
          <a:bodyPr/>
          <a:lstStyle/>
          <a:p>
            <a:fld id="{3A7292B7-BF71-405C-BD52-DF1A7F60FE28}" type="slidenum">
              <a:rPr lang="en-US" smtClean="0"/>
              <a:t>23</a:t>
            </a:fld>
            <a:endParaRPr lang="en-US"/>
          </a:p>
        </p:txBody>
      </p:sp>
      <p:graphicFrame>
        <p:nvGraphicFramePr>
          <p:cNvPr id="6" name="Tablo 5">
            <a:extLst>
              <a:ext uri="{FF2B5EF4-FFF2-40B4-BE49-F238E27FC236}">
                <a16:creationId xmlns:a16="http://schemas.microsoft.com/office/drawing/2014/main" xmlns="" id="{5BBC023E-81B1-4E22-B6CC-6E8B535B1FB0}"/>
              </a:ext>
            </a:extLst>
          </p:cNvPr>
          <p:cNvGraphicFramePr>
            <a:graphicFrameLocks noGrp="1"/>
          </p:cNvGraphicFramePr>
          <p:nvPr>
            <p:extLst>
              <p:ext uri="{D42A27DB-BD31-4B8C-83A1-F6EECF244321}">
                <p14:modId xmlns:p14="http://schemas.microsoft.com/office/powerpoint/2010/main" val="2526550336"/>
              </p:ext>
            </p:extLst>
          </p:nvPr>
        </p:nvGraphicFramePr>
        <p:xfrm>
          <a:off x="457431" y="867250"/>
          <a:ext cx="9905224" cy="1388750"/>
        </p:xfrm>
        <a:graphic>
          <a:graphicData uri="http://schemas.openxmlformats.org/drawingml/2006/table">
            <a:tbl>
              <a:tblPr/>
              <a:tblGrid>
                <a:gridCol w="940962">
                  <a:extLst>
                    <a:ext uri="{9D8B030D-6E8A-4147-A177-3AD203B41FA5}">
                      <a16:colId xmlns:a16="http://schemas.microsoft.com/office/drawing/2014/main" xmlns="" val="20000"/>
                    </a:ext>
                  </a:extLst>
                </a:gridCol>
                <a:gridCol w="558696">
                  <a:extLst>
                    <a:ext uri="{9D8B030D-6E8A-4147-A177-3AD203B41FA5}">
                      <a16:colId xmlns:a16="http://schemas.microsoft.com/office/drawing/2014/main" xmlns="" val="20001"/>
                    </a:ext>
                  </a:extLst>
                </a:gridCol>
                <a:gridCol w="691018">
                  <a:extLst>
                    <a:ext uri="{9D8B030D-6E8A-4147-A177-3AD203B41FA5}">
                      <a16:colId xmlns:a16="http://schemas.microsoft.com/office/drawing/2014/main" xmlns="" val="20002"/>
                    </a:ext>
                  </a:extLst>
                </a:gridCol>
                <a:gridCol w="683666">
                  <a:extLst>
                    <a:ext uri="{9D8B030D-6E8A-4147-A177-3AD203B41FA5}">
                      <a16:colId xmlns:a16="http://schemas.microsoft.com/office/drawing/2014/main" xmlns="" val="20003"/>
                    </a:ext>
                  </a:extLst>
                </a:gridCol>
                <a:gridCol w="705721">
                  <a:extLst>
                    <a:ext uri="{9D8B030D-6E8A-4147-A177-3AD203B41FA5}">
                      <a16:colId xmlns:a16="http://schemas.microsoft.com/office/drawing/2014/main" xmlns="" val="20004"/>
                    </a:ext>
                  </a:extLst>
                </a:gridCol>
                <a:gridCol w="705721">
                  <a:extLst>
                    <a:ext uri="{9D8B030D-6E8A-4147-A177-3AD203B41FA5}">
                      <a16:colId xmlns:a16="http://schemas.microsoft.com/office/drawing/2014/main" xmlns="" val="20005"/>
                    </a:ext>
                  </a:extLst>
                </a:gridCol>
                <a:gridCol w="639560">
                  <a:extLst>
                    <a:ext uri="{9D8B030D-6E8A-4147-A177-3AD203B41FA5}">
                      <a16:colId xmlns:a16="http://schemas.microsoft.com/office/drawing/2014/main" xmlns="" val="20006"/>
                    </a:ext>
                  </a:extLst>
                </a:gridCol>
                <a:gridCol w="676316">
                  <a:extLst>
                    <a:ext uri="{9D8B030D-6E8A-4147-A177-3AD203B41FA5}">
                      <a16:colId xmlns:a16="http://schemas.microsoft.com/office/drawing/2014/main" xmlns="" val="20007"/>
                    </a:ext>
                  </a:extLst>
                </a:gridCol>
                <a:gridCol w="672640">
                  <a:extLst>
                    <a:ext uri="{9D8B030D-6E8A-4147-A177-3AD203B41FA5}">
                      <a16:colId xmlns:a16="http://schemas.microsoft.com/office/drawing/2014/main" xmlns="" val="20008"/>
                    </a:ext>
                  </a:extLst>
                </a:gridCol>
                <a:gridCol w="749828">
                  <a:extLst>
                    <a:ext uri="{9D8B030D-6E8A-4147-A177-3AD203B41FA5}">
                      <a16:colId xmlns:a16="http://schemas.microsoft.com/office/drawing/2014/main" xmlns="" val="20009"/>
                    </a:ext>
                  </a:extLst>
                </a:gridCol>
                <a:gridCol w="749828">
                  <a:extLst>
                    <a:ext uri="{9D8B030D-6E8A-4147-A177-3AD203B41FA5}">
                      <a16:colId xmlns:a16="http://schemas.microsoft.com/office/drawing/2014/main" xmlns="" val="20010"/>
                    </a:ext>
                  </a:extLst>
                </a:gridCol>
                <a:gridCol w="735126">
                  <a:extLst>
                    <a:ext uri="{9D8B030D-6E8A-4147-A177-3AD203B41FA5}">
                      <a16:colId xmlns:a16="http://schemas.microsoft.com/office/drawing/2014/main" xmlns="" val="20011"/>
                    </a:ext>
                  </a:extLst>
                </a:gridCol>
                <a:gridCol w="727775">
                  <a:extLst>
                    <a:ext uri="{9D8B030D-6E8A-4147-A177-3AD203B41FA5}">
                      <a16:colId xmlns:a16="http://schemas.microsoft.com/office/drawing/2014/main" xmlns="" val="20012"/>
                    </a:ext>
                  </a:extLst>
                </a:gridCol>
                <a:gridCol w="668367">
                  <a:extLst>
                    <a:ext uri="{9D8B030D-6E8A-4147-A177-3AD203B41FA5}">
                      <a16:colId xmlns:a16="http://schemas.microsoft.com/office/drawing/2014/main" xmlns="" val="20013"/>
                    </a:ext>
                  </a:extLst>
                </a:gridCol>
              </a:tblGrid>
              <a:tr h="139646">
                <a:tc rowSpan="2">
                  <a:txBody>
                    <a:bodyPr/>
                    <a:lstStyle/>
                    <a:p>
                      <a:pPr algn="ctr" fontAlgn="ctr"/>
                      <a:r>
                        <a:rPr lang="tr-TR" sz="1100" b="1" i="0" u="none" strike="noStrike" dirty="0">
                          <a:solidFill>
                            <a:srgbClr val="000000"/>
                          </a:solidFill>
                          <a:effectLst/>
                          <a:latin typeface="Times New Roman"/>
                        </a:rPr>
                        <a:t>Verimli Motor Kullanımı</a:t>
                      </a:r>
                    </a:p>
                  </a:txBody>
                  <a:tcPr marL="9526" marR="9526"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gridSpan="5">
                  <a:txBody>
                    <a:bodyPr/>
                    <a:lstStyle/>
                    <a:p>
                      <a:pPr algn="ctr" fontAlgn="ctr"/>
                      <a:r>
                        <a:rPr lang="tr-TR" sz="1100" b="1" i="0" u="none" strike="noStrike">
                          <a:solidFill>
                            <a:srgbClr val="000000"/>
                          </a:solidFill>
                          <a:effectLst/>
                          <a:latin typeface="Times New Roman"/>
                        </a:rPr>
                        <a:t>Mevcut Durum</a:t>
                      </a:r>
                    </a:p>
                  </a:txBody>
                  <a:tcPr marL="9526" marR="9526"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5000"/>
                      </a:srgbClr>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5">
                  <a:txBody>
                    <a:bodyPr/>
                    <a:lstStyle/>
                    <a:p>
                      <a:pPr algn="ctr" fontAlgn="b"/>
                      <a:r>
                        <a:rPr lang="tr-TR" sz="1100" b="1" i="0" u="none" strike="noStrike" dirty="0">
                          <a:solidFill>
                            <a:srgbClr val="000000"/>
                          </a:solidFill>
                          <a:effectLst/>
                          <a:latin typeface="Times New Roman"/>
                        </a:rPr>
                        <a:t>Önerilen Durum</a:t>
                      </a:r>
                    </a:p>
                  </a:txBody>
                  <a:tcPr marL="9526" marR="9526" marT="952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5000"/>
                      </a:srgbClr>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3">
                  <a:txBody>
                    <a:bodyPr/>
                    <a:lstStyle/>
                    <a:p>
                      <a:pPr algn="ctr" fontAlgn="b"/>
                      <a:r>
                        <a:rPr lang="tr-TR" sz="1100" b="0" i="0" u="none" strike="noStrike">
                          <a:solidFill>
                            <a:srgbClr val="000000"/>
                          </a:solidFill>
                          <a:effectLst/>
                          <a:latin typeface="Times New Roman"/>
                        </a:rPr>
                        <a:t> </a:t>
                      </a:r>
                    </a:p>
                  </a:txBody>
                  <a:tcPr marL="9526" marR="9526" marT="952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5000"/>
                      </a:srgbClr>
                    </a:solidFill>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10000"/>
                  </a:ext>
                </a:extLst>
              </a:tr>
              <a:tr h="618619">
                <a:tc vMerge="1">
                  <a:txBody>
                    <a:bodyPr/>
                    <a:lstStyle/>
                    <a:p>
                      <a:endParaRPr lang="tr-TR"/>
                    </a:p>
                  </a:txBody>
                  <a:tcPr/>
                </a:tc>
                <a:tc>
                  <a:txBody>
                    <a:bodyPr/>
                    <a:lstStyle/>
                    <a:p>
                      <a:pPr algn="ctr" fontAlgn="ctr"/>
                      <a:r>
                        <a:rPr lang="tr-TR" sz="1100" b="1" i="0" u="none" strike="noStrike" dirty="0">
                          <a:solidFill>
                            <a:srgbClr val="000000"/>
                          </a:solidFill>
                          <a:effectLst/>
                          <a:latin typeface="Times New Roman"/>
                        </a:rPr>
                        <a:t>Motor Gücü</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Motor Adedi</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Verim Sınıfı</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Yıllık çalışma saati</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Yıllık Toplam Tüketim (</a:t>
                      </a:r>
                      <a:r>
                        <a:rPr lang="tr-TR" sz="1100" b="1" i="0" u="none" strike="noStrike" dirty="0" err="1">
                          <a:solidFill>
                            <a:srgbClr val="000000"/>
                          </a:solidFill>
                          <a:effectLst/>
                          <a:latin typeface="Times New Roman"/>
                        </a:rPr>
                        <a:t>kWh</a:t>
                      </a:r>
                      <a:r>
                        <a:rPr lang="tr-TR" sz="1100" b="1" i="0" u="none" strike="noStrike" dirty="0">
                          <a:solidFill>
                            <a:srgbClr val="000000"/>
                          </a:solidFill>
                          <a:effectLst/>
                          <a:latin typeface="Times New Roman"/>
                        </a:rPr>
                        <a:t>)</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Motor Gücü</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Motor Adedi</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Verim Sınıfı</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Yıllık çalışma saati</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Yıllık Toplam Tüketim (</a:t>
                      </a:r>
                      <a:r>
                        <a:rPr lang="tr-TR" sz="1100" b="1" i="0" u="none" strike="noStrike" dirty="0" err="1">
                          <a:solidFill>
                            <a:srgbClr val="000000"/>
                          </a:solidFill>
                          <a:effectLst/>
                          <a:latin typeface="Times New Roman"/>
                        </a:rPr>
                        <a:t>kWh</a:t>
                      </a:r>
                      <a:r>
                        <a:rPr lang="tr-TR" sz="1100" b="1" i="0" u="none" strike="noStrike" dirty="0">
                          <a:solidFill>
                            <a:srgbClr val="000000"/>
                          </a:solidFill>
                          <a:effectLst/>
                          <a:latin typeface="Times New Roman"/>
                        </a:rPr>
                        <a:t>)</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Yıllık Tasarruf (TL)</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Yaklaşık Yatırım Maliyeti (TL)</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tc>
                  <a:txBody>
                    <a:bodyPr/>
                    <a:lstStyle/>
                    <a:p>
                      <a:pPr algn="ctr" fontAlgn="ctr"/>
                      <a:r>
                        <a:rPr lang="tr-TR" sz="1100" b="1" i="0" u="none" strike="noStrike" dirty="0">
                          <a:solidFill>
                            <a:srgbClr val="000000"/>
                          </a:solidFill>
                          <a:effectLst/>
                          <a:latin typeface="Times New Roman"/>
                        </a:rPr>
                        <a:t>Geri Ödeme Süresi (yıl)</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5000"/>
                      </a:srgbClr>
                    </a:solidFill>
                  </a:tcPr>
                </a:tc>
                <a:extLst>
                  <a:ext uri="{0D108BD9-81ED-4DB2-BD59-A6C34878D82A}">
                    <a16:rowId xmlns:a16="http://schemas.microsoft.com/office/drawing/2014/main" xmlns="" val="10001"/>
                  </a:ext>
                </a:extLst>
              </a:tr>
              <a:tr h="176003">
                <a:tc>
                  <a:txBody>
                    <a:bodyPr/>
                    <a:lstStyle/>
                    <a:p>
                      <a:pPr algn="l" fontAlgn="ctr"/>
                      <a:r>
                        <a:rPr lang="tr-TR" sz="1100" b="1" i="0" u="none" strike="noStrike" dirty="0">
                          <a:solidFill>
                            <a:srgbClr val="000000"/>
                          </a:solidFill>
                          <a:effectLst/>
                          <a:latin typeface="Times New Roman"/>
                        </a:rPr>
                        <a:t>Örnek-1</a:t>
                      </a:r>
                    </a:p>
                  </a:txBody>
                  <a:tcPr marL="9526" marR="9526"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100" b="0" i="0" u="none" strike="noStrike">
                          <a:solidFill>
                            <a:srgbClr val="000000"/>
                          </a:solidFill>
                          <a:effectLst/>
                          <a:latin typeface="Times New Roman"/>
                        </a:rPr>
                        <a:t>75</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6</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IE1</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2.403.846</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75</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6</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IE3</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2.368.421</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13.462</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33.000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dirty="0">
                          <a:solidFill>
                            <a:srgbClr val="000000"/>
                          </a:solidFill>
                          <a:effectLst/>
                          <a:latin typeface="Times New Roman"/>
                        </a:rPr>
                        <a:t>2,5</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76003">
                <a:tc>
                  <a:txBody>
                    <a:bodyPr/>
                    <a:lstStyle/>
                    <a:p>
                      <a:pPr algn="l" fontAlgn="ctr"/>
                      <a:r>
                        <a:rPr lang="tr-TR" sz="1100" b="1" i="0" u="none" strike="noStrike" dirty="0">
                          <a:solidFill>
                            <a:srgbClr val="000000"/>
                          </a:solidFill>
                          <a:effectLst/>
                          <a:latin typeface="Times New Roman"/>
                        </a:rPr>
                        <a:t>Örnek-2</a:t>
                      </a:r>
                    </a:p>
                  </a:txBody>
                  <a:tcPr marL="9526" marR="9526"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100" b="0" i="0" u="none" strike="noStrike">
                          <a:solidFill>
                            <a:srgbClr val="000000"/>
                          </a:solidFill>
                          <a:effectLst/>
                          <a:latin typeface="Times New Roman"/>
                        </a:rPr>
                        <a:t>30</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IE1</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328.228</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30</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IE3</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320.513</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2.932</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1" i="0" u="none" strike="noStrike" dirty="0">
                          <a:solidFill>
                            <a:srgbClr val="000000"/>
                          </a:solidFill>
                          <a:effectLst/>
                          <a:latin typeface="Times New Roman"/>
                        </a:rPr>
                        <a:t>1,7</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76003">
                <a:tc>
                  <a:txBody>
                    <a:bodyPr/>
                    <a:lstStyle/>
                    <a:p>
                      <a:pPr algn="l" fontAlgn="ctr"/>
                      <a:r>
                        <a:rPr lang="tr-TR" sz="1100" b="1" i="0" u="none" strike="noStrike" dirty="0">
                          <a:solidFill>
                            <a:srgbClr val="000000"/>
                          </a:solidFill>
                          <a:effectLst/>
                          <a:latin typeface="Times New Roman"/>
                        </a:rPr>
                        <a:t>Örnek-3</a:t>
                      </a:r>
                    </a:p>
                  </a:txBody>
                  <a:tcPr marL="9526" marR="9526"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65</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8</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IE1</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2.777.778</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65</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8</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IE3</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5.000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2.736.842</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15.556</a:t>
                      </a:r>
                    </a:p>
                  </a:txBody>
                  <a:tcPr marL="9526" marR="9526"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39.000</a:t>
                      </a:r>
                    </a:p>
                  </a:txBody>
                  <a:tcPr marL="9526" marR="9526"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1" i="0" u="none" strike="noStrike" dirty="0">
                          <a:solidFill>
                            <a:srgbClr val="000000"/>
                          </a:solidFill>
                          <a:effectLst/>
                          <a:latin typeface="Times New Roman"/>
                        </a:rPr>
                        <a:t>2,5</a:t>
                      </a:r>
                    </a:p>
                  </a:txBody>
                  <a:tcPr marL="9526" marR="9526"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7" name="Metin kutusu 6">
            <a:extLst>
              <a:ext uri="{FF2B5EF4-FFF2-40B4-BE49-F238E27FC236}">
                <a16:creationId xmlns:a16="http://schemas.microsoft.com/office/drawing/2014/main" xmlns="" id="{98384606-BDEF-4724-9BB8-BA7D00D333AF}"/>
              </a:ext>
            </a:extLst>
          </p:cNvPr>
          <p:cNvSpPr txBox="1"/>
          <p:nvPr/>
        </p:nvSpPr>
        <p:spPr>
          <a:xfrm>
            <a:off x="367990" y="351429"/>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8" name="Picture 2" descr="enerji ve tabii kaynaklar bakanlığı logo ile ilgili görsel sonucu">
            <a:extLst>
              <a:ext uri="{FF2B5EF4-FFF2-40B4-BE49-F238E27FC236}">
                <a16:creationId xmlns:a16="http://schemas.microsoft.com/office/drawing/2014/main" xmlns="" id="{95196074-C87B-42AC-BECE-AB2331FF7D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o 8">
            <a:extLst>
              <a:ext uri="{FF2B5EF4-FFF2-40B4-BE49-F238E27FC236}">
                <a16:creationId xmlns:a16="http://schemas.microsoft.com/office/drawing/2014/main" xmlns="" id="{A324469D-0664-4516-A59B-1DC1BD6E28E8}"/>
              </a:ext>
            </a:extLst>
          </p:cNvPr>
          <p:cNvGraphicFramePr>
            <a:graphicFrameLocks noGrp="1"/>
          </p:cNvGraphicFramePr>
          <p:nvPr>
            <p:extLst>
              <p:ext uri="{D42A27DB-BD31-4B8C-83A1-F6EECF244321}">
                <p14:modId xmlns:p14="http://schemas.microsoft.com/office/powerpoint/2010/main" val="819309961"/>
              </p:ext>
            </p:extLst>
          </p:nvPr>
        </p:nvGraphicFramePr>
        <p:xfrm>
          <a:off x="457431" y="2375632"/>
          <a:ext cx="9905224" cy="2385064"/>
        </p:xfrm>
        <a:graphic>
          <a:graphicData uri="http://schemas.openxmlformats.org/drawingml/2006/table">
            <a:tbl>
              <a:tblPr/>
              <a:tblGrid>
                <a:gridCol w="949004">
                  <a:extLst>
                    <a:ext uri="{9D8B030D-6E8A-4147-A177-3AD203B41FA5}">
                      <a16:colId xmlns:a16="http://schemas.microsoft.com/office/drawing/2014/main" xmlns="" val="20000"/>
                    </a:ext>
                  </a:extLst>
                </a:gridCol>
                <a:gridCol w="563471">
                  <a:extLst>
                    <a:ext uri="{9D8B030D-6E8A-4147-A177-3AD203B41FA5}">
                      <a16:colId xmlns:a16="http://schemas.microsoft.com/office/drawing/2014/main" xmlns="" val="20001"/>
                    </a:ext>
                  </a:extLst>
                </a:gridCol>
                <a:gridCol w="696924">
                  <a:extLst>
                    <a:ext uri="{9D8B030D-6E8A-4147-A177-3AD203B41FA5}">
                      <a16:colId xmlns:a16="http://schemas.microsoft.com/office/drawing/2014/main" xmlns="" val="20002"/>
                    </a:ext>
                  </a:extLst>
                </a:gridCol>
                <a:gridCol w="689511">
                  <a:extLst>
                    <a:ext uri="{9D8B030D-6E8A-4147-A177-3AD203B41FA5}">
                      <a16:colId xmlns:a16="http://schemas.microsoft.com/office/drawing/2014/main" xmlns="" val="20003"/>
                    </a:ext>
                  </a:extLst>
                </a:gridCol>
                <a:gridCol w="711754">
                  <a:extLst>
                    <a:ext uri="{9D8B030D-6E8A-4147-A177-3AD203B41FA5}">
                      <a16:colId xmlns:a16="http://schemas.microsoft.com/office/drawing/2014/main" xmlns="" val="20004"/>
                    </a:ext>
                  </a:extLst>
                </a:gridCol>
                <a:gridCol w="711754">
                  <a:extLst>
                    <a:ext uri="{9D8B030D-6E8A-4147-A177-3AD203B41FA5}">
                      <a16:colId xmlns:a16="http://schemas.microsoft.com/office/drawing/2014/main" xmlns="" val="20005"/>
                    </a:ext>
                  </a:extLst>
                </a:gridCol>
                <a:gridCol w="645025">
                  <a:extLst>
                    <a:ext uri="{9D8B030D-6E8A-4147-A177-3AD203B41FA5}">
                      <a16:colId xmlns:a16="http://schemas.microsoft.com/office/drawing/2014/main" xmlns="" val="20006"/>
                    </a:ext>
                  </a:extLst>
                </a:gridCol>
                <a:gridCol w="682096">
                  <a:extLst>
                    <a:ext uri="{9D8B030D-6E8A-4147-A177-3AD203B41FA5}">
                      <a16:colId xmlns:a16="http://schemas.microsoft.com/office/drawing/2014/main" xmlns="" val="20007"/>
                    </a:ext>
                  </a:extLst>
                </a:gridCol>
                <a:gridCol w="678387">
                  <a:extLst>
                    <a:ext uri="{9D8B030D-6E8A-4147-A177-3AD203B41FA5}">
                      <a16:colId xmlns:a16="http://schemas.microsoft.com/office/drawing/2014/main" xmlns="" val="20008"/>
                    </a:ext>
                  </a:extLst>
                </a:gridCol>
                <a:gridCol w="756237">
                  <a:extLst>
                    <a:ext uri="{9D8B030D-6E8A-4147-A177-3AD203B41FA5}">
                      <a16:colId xmlns:a16="http://schemas.microsoft.com/office/drawing/2014/main" xmlns="" val="20009"/>
                    </a:ext>
                  </a:extLst>
                </a:gridCol>
                <a:gridCol w="756237">
                  <a:extLst>
                    <a:ext uri="{9D8B030D-6E8A-4147-A177-3AD203B41FA5}">
                      <a16:colId xmlns:a16="http://schemas.microsoft.com/office/drawing/2014/main" xmlns="" val="20010"/>
                    </a:ext>
                  </a:extLst>
                </a:gridCol>
                <a:gridCol w="741409">
                  <a:extLst>
                    <a:ext uri="{9D8B030D-6E8A-4147-A177-3AD203B41FA5}">
                      <a16:colId xmlns:a16="http://schemas.microsoft.com/office/drawing/2014/main" xmlns="" val="20011"/>
                    </a:ext>
                  </a:extLst>
                </a:gridCol>
                <a:gridCol w="733994">
                  <a:extLst>
                    <a:ext uri="{9D8B030D-6E8A-4147-A177-3AD203B41FA5}">
                      <a16:colId xmlns:a16="http://schemas.microsoft.com/office/drawing/2014/main" xmlns="" val="20012"/>
                    </a:ext>
                  </a:extLst>
                </a:gridCol>
                <a:gridCol w="589421">
                  <a:extLst>
                    <a:ext uri="{9D8B030D-6E8A-4147-A177-3AD203B41FA5}">
                      <a16:colId xmlns:a16="http://schemas.microsoft.com/office/drawing/2014/main" xmlns="" val="20013"/>
                    </a:ext>
                  </a:extLst>
                </a:gridCol>
              </a:tblGrid>
              <a:tr h="141530">
                <a:tc rowSpan="2">
                  <a:txBody>
                    <a:bodyPr/>
                    <a:lstStyle/>
                    <a:p>
                      <a:pPr algn="ctr" fontAlgn="ctr"/>
                      <a:r>
                        <a:rPr lang="tr-TR" sz="1100" b="1" i="0" u="none" strike="noStrike" dirty="0">
                          <a:solidFill>
                            <a:srgbClr val="000000"/>
                          </a:solidFill>
                          <a:effectLst/>
                          <a:latin typeface="Times New Roman"/>
                        </a:rPr>
                        <a:t>Verimli Aydınlatma</a:t>
                      </a:r>
                    </a:p>
                  </a:txBody>
                  <a:tcPr marL="9524" marR="9524"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gridSpan="5">
                  <a:txBody>
                    <a:bodyPr/>
                    <a:lstStyle/>
                    <a:p>
                      <a:pPr algn="ctr" fontAlgn="ctr"/>
                      <a:r>
                        <a:rPr lang="tr-TR" sz="1100" b="1" i="0" u="none" strike="noStrike" dirty="0">
                          <a:solidFill>
                            <a:srgbClr val="000000"/>
                          </a:solidFill>
                          <a:effectLst/>
                          <a:latin typeface="Times New Roman"/>
                        </a:rPr>
                        <a:t>Mevcut Durum</a:t>
                      </a:r>
                    </a:p>
                  </a:txBody>
                  <a:tcPr marL="9524" marR="9524"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4000"/>
                      </a:srgbClr>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5">
                  <a:txBody>
                    <a:bodyPr/>
                    <a:lstStyle/>
                    <a:p>
                      <a:pPr algn="ctr" fontAlgn="b"/>
                      <a:r>
                        <a:rPr lang="tr-TR" sz="1100" b="1" i="0" u="none" strike="noStrike" dirty="0">
                          <a:solidFill>
                            <a:srgbClr val="000000"/>
                          </a:solidFill>
                          <a:effectLst/>
                          <a:latin typeface="Times New Roman"/>
                        </a:rPr>
                        <a:t>Önerilen Durum</a:t>
                      </a:r>
                    </a:p>
                  </a:txBody>
                  <a:tcPr marL="9524" marR="9524" marT="952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4000"/>
                      </a:srgbClr>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3">
                  <a:txBody>
                    <a:bodyPr/>
                    <a:lstStyle/>
                    <a:p>
                      <a:pPr algn="ctr" fontAlgn="b"/>
                      <a:r>
                        <a:rPr lang="tr-TR" sz="1100" b="0" i="0" u="none" strike="noStrike">
                          <a:solidFill>
                            <a:srgbClr val="000000"/>
                          </a:solidFill>
                          <a:effectLst/>
                          <a:latin typeface="Times New Roman"/>
                        </a:rPr>
                        <a:t> </a:t>
                      </a:r>
                    </a:p>
                  </a:txBody>
                  <a:tcPr marL="9524" marR="9524" marT="952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4000"/>
                      </a:srgbClr>
                    </a:solidFill>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10000"/>
                  </a:ext>
                </a:extLst>
              </a:tr>
              <a:tr h="677210">
                <a:tc vMerge="1">
                  <a:txBody>
                    <a:bodyPr/>
                    <a:lstStyle/>
                    <a:p>
                      <a:endParaRPr lang="tr-TR"/>
                    </a:p>
                  </a:txBody>
                  <a:tcPr/>
                </a:tc>
                <a:tc>
                  <a:txBody>
                    <a:bodyPr/>
                    <a:lstStyle/>
                    <a:p>
                      <a:pPr algn="ctr" fontAlgn="ctr"/>
                      <a:r>
                        <a:rPr lang="tr-TR" sz="1100" b="1" i="0" u="none" strike="noStrike" dirty="0">
                          <a:solidFill>
                            <a:srgbClr val="000000"/>
                          </a:solidFill>
                          <a:effectLst/>
                          <a:latin typeface="Times New Roman"/>
                        </a:rPr>
                        <a:t>Lamba Gücü (</a:t>
                      </a:r>
                      <a:r>
                        <a:rPr lang="tr-TR" sz="1100" b="1" i="0" u="none" strike="noStrike" dirty="0" err="1">
                          <a:solidFill>
                            <a:srgbClr val="000000"/>
                          </a:solidFill>
                          <a:effectLst/>
                          <a:latin typeface="Times New Roman"/>
                        </a:rPr>
                        <a:t>Watt</a:t>
                      </a:r>
                      <a:r>
                        <a:rPr lang="tr-TR" sz="1100" b="1" i="0" u="none" strike="noStrike" dirty="0">
                          <a:solidFill>
                            <a:srgbClr val="000000"/>
                          </a:solidFill>
                          <a:effectLst/>
                          <a:latin typeface="Times New Roman"/>
                        </a:rPr>
                        <a:t>)</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Lamba Adedi</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de-DE" sz="1100" b="1" i="0" u="none" strike="noStrike" dirty="0" err="1">
                          <a:solidFill>
                            <a:srgbClr val="000000"/>
                          </a:solidFill>
                          <a:effectLst/>
                          <a:latin typeface="Times New Roman"/>
                        </a:rPr>
                        <a:t>Balast</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Dahil</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Armatür</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Gücü</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watt</a:t>
                      </a:r>
                      <a:r>
                        <a:rPr lang="de-DE" sz="1100" b="1" i="0" u="none" strike="noStrike" dirty="0">
                          <a:solidFill>
                            <a:srgbClr val="000000"/>
                          </a:solidFill>
                          <a:effectLst/>
                          <a:latin typeface="Times New Roman"/>
                        </a:rPr>
                        <a:t>)</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Yıllık çalışma saati</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Yıllık Toplam Tüketim (</a:t>
                      </a:r>
                      <a:r>
                        <a:rPr lang="tr-TR" sz="1100" b="1" i="0" u="none" strike="noStrike" dirty="0" err="1">
                          <a:solidFill>
                            <a:srgbClr val="000000"/>
                          </a:solidFill>
                          <a:effectLst/>
                          <a:latin typeface="Times New Roman"/>
                        </a:rPr>
                        <a:t>kWh</a:t>
                      </a:r>
                      <a:r>
                        <a:rPr lang="tr-TR" sz="1100" b="1" i="0" u="none" strike="noStrike" dirty="0">
                          <a:solidFill>
                            <a:srgbClr val="000000"/>
                          </a:solidFill>
                          <a:effectLst/>
                          <a:latin typeface="Times New Roman"/>
                        </a:rPr>
                        <a:t>)</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Lamba Gücü (</a:t>
                      </a:r>
                      <a:r>
                        <a:rPr lang="tr-TR" sz="1100" b="1" i="0" u="none" strike="noStrike" dirty="0" err="1">
                          <a:solidFill>
                            <a:srgbClr val="000000"/>
                          </a:solidFill>
                          <a:effectLst/>
                          <a:latin typeface="Times New Roman"/>
                        </a:rPr>
                        <a:t>Watt</a:t>
                      </a:r>
                      <a:r>
                        <a:rPr lang="tr-TR" sz="1100" b="1" i="0" u="none" strike="noStrike" dirty="0">
                          <a:solidFill>
                            <a:srgbClr val="000000"/>
                          </a:solidFill>
                          <a:effectLst/>
                          <a:latin typeface="Times New Roman"/>
                        </a:rPr>
                        <a:t>)</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Lamba Adedi</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de-DE" sz="1100" b="1" i="0" u="none" strike="noStrike" dirty="0" err="1">
                          <a:solidFill>
                            <a:srgbClr val="000000"/>
                          </a:solidFill>
                          <a:effectLst/>
                          <a:latin typeface="Times New Roman"/>
                        </a:rPr>
                        <a:t>Balast</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Dahil</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Armatür</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Gücü</a:t>
                      </a:r>
                      <a:r>
                        <a:rPr lang="de-DE" sz="1100" b="1" i="0" u="none" strike="noStrike" dirty="0">
                          <a:solidFill>
                            <a:srgbClr val="000000"/>
                          </a:solidFill>
                          <a:effectLst/>
                          <a:latin typeface="Times New Roman"/>
                        </a:rPr>
                        <a:t> (</a:t>
                      </a:r>
                      <a:r>
                        <a:rPr lang="de-DE" sz="1100" b="1" i="0" u="none" strike="noStrike" dirty="0" err="1">
                          <a:solidFill>
                            <a:srgbClr val="000000"/>
                          </a:solidFill>
                          <a:effectLst/>
                          <a:latin typeface="Times New Roman"/>
                        </a:rPr>
                        <a:t>watt</a:t>
                      </a:r>
                      <a:r>
                        <a:rPr lang="de-DE" sz="1100" b="1" i="0" u="none" strike="noStrike" dirty="0">
                          <a:solidFill>
                            <a:srgbClr val="000000"/>
                          </a:solidFill>
                          <a:effectLst/>
                          <a:latin typeface="Times New Roman"/>
                        </a:rPr>
                        <a:t>)</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Yıllık çalışma saati</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Yıllık Toplam Tüketim (</a:t>
                      </a:r>
                      <a:r>
                        <a:rPr lang="tr-TR" sz="1100" b="1" i="0" u="none" strike="noStrike" dirty="0" err="1">
                          <a:solidFill>
                            <a:srgbClr val="000000"/>
                          </a:solidFill>
                          <a:effectLst/>
                          <a:latin typeface="Times New Roman"/>
                        </a:rPr>
                        <a:t>kWh</a:t>
                      </a:r>
                      <a:r>
                        <a:rPr lang="tr-TR" sz="1100" b="1" i="0" u="none" strike="noStrike" dirty="0">
                          <a:solidFill>
                            <a:srgbClr val="000000"/>
                          </a:solidFill>
                          <a:effectLst/>
                          <a:latin typeface="Times New Roman"/>
                        </a:rPr>
                        <a:t>)</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Yıllık Tasarruf (TL)</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Yaklaşık Yatırım Maliyeti (TL)</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1" i="0" u="none" strike="noStrike" dirty="0">
                          <a:solidFill>
                            <a:srgbClr val="000000"/>
                          </a:solidFill>
                          <a:effectLst/>
                          <a:latin typeface="Times New Roman"/>
                        </a:rPr>
                        <a:t>Geri Ödeme Süresi (yıl)</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extLst>
                  <a:ext uri="{0D108BD9-81ED-4DB2-BD59-A6C34878D82A}">
                    <a16:rowId xmlns:a16="http://schemas.microsoft.com/office/drawing/2014/main" xmlns="" val="10001"/>
                  </a:ext>
                </a:extLst>
              </a:tr>
              <a:tr h="677210">
                <a:tc>
                  <a:txBody>
                    <a:bodyPr/>
                    <a:lstStyle/>
                    <a:p>
                      <a:pPr algn="l" fontAlgn="ctr"/>
                      <a:r>
                        <a:rPr lang="tr-TR" sz="1100" b="1" i="0" u="none" strike="noStrike" dirty="0">
                          <a:solidFill>
                            <a:srgbClr val="000000"/>
                          </a:solidFill>
                          <a:effectLst/>
                          <a:latin typeface="Times New Roman"/>
                        </a:rPr>
                        <a:t>Manyetik</a:t>
                      </a:r>
                      <a:r>
                        <a:rPr lang="tr-TR" sz="1100" b="1" i="0" u="none" strike="noStrike" baseline="0" dirty="0">
                          <a:solidFill>
                            <a:srgbClr val="000000"/>
                          </a:solidFill>
                          <a:effectLst/>
                          <a:latin typeface="Times New Roman"/>
                        </a:rPr>
                        <a:t> Balast-Elektronik Balast Dönüşümü</a:t>
                      </a:r>
                      <a:endParaRPr lang="tr-TR" sz="1100" b="1" i="0" u="none" strike="noStrike" dirty="0">
                        <a:solidFill>
                          <a:srgbClr val="000000"/>
                        </a:solidFill>
                        <a:effectLst/>
                        <a:latin typeface="Times New Roman"/>
                      </a:endParaRPr>
                    </a:p>
                  </a:txBody>
                  <a:tcPr marL="9524" marR="9524"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0" i="0" u="none" strike="noStrike">
                          <a:solidFill>
                            <a:srgbClr val="000000"/>
                          </a:solidFill>
                          <a:effectLst/>
                          <a:latin typeface="Times New Roman"/>
                        </a:rPr>
                        <a:t>58,0</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130,0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2.000,0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260,0</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58,0</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110,0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2.000,0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220,0</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15,2</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25,0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1,6</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09370">
                <a:tc>
                  <a:txBody>
                    <a:bodyPr/>
                    <a:lstStyle/>
                    <a:p>
                      <a:pPr algn="l" fontAlgn="ctr"/>
                      <a:r>
                        <a:rPr lang="tr-TR" sz="1100" b="1" i="0" u="none" strike="noStrike" dirty="0">
                          <a:solidFill>
                            <a:srgbClr val="000000"/>
                          </a:solidFill>
                          <a:effectLst/>
                          <a:latin typeface="Times New Roman"/>
                        </a:rPr>
                        <a:t>Manyetik</a:t>
                      </a:r>
                      <a:r>
                        <a:rPr lang="tr-TR" sz="1100" b="1" i="0" u="none" strike="noStrike" baseline="0" dirty="0">
                          <a:solidFill>
                            <a:srgbClr val="000000"/>
                          </a:solidFill>
                          <a:effectLst/>
                          <a:latin typeface="Times New Roman"/>
                        </a:rPr>
                        <a:t> Balast-LED Dönüşümü</a:t>
                      </a:r>
                      <a:endParaRPr lang="tr-TR" sz="1100" b="1" i="0" u="none" strike="noStrike" dirty="0">
                        <a:solidFill>
                          <a:srgbClr val="000000"/>
                        </a:solidFill>
                        <a:effectLst/>
                        <a:latin typeface="Times New Roman"/>
                      </a:endParaRPr>
                    </a:p>
                  </a:txBody>
                  <a:tcPr marL="9524" marR="9524" marT="9526"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alpha val="24000"/>
                      </a:srgbClr>
                    </a:solidFill>
                  </a:tcPr>
                </a:tc>
                <a:tc>
                  <a:txBody>
                    <a:bodyPr/>
                    <a:lstStyle/>
                    <a:p>
                      <a:pPr algn="ctr" fontAlgn="ctr"/>
                      <a:r>
                        <a:rPr lang="tr-TR" sz="1100" b="0" i="0" u="none" strike="noStrike">
                          <a:solidFill>
                            <a:srgbClr val="000000"/>
                          </a:solidFill>
                          <a:effectLst/>
                          <a:latin typeface="Times New Roman"/>
                        </a:rPr>
                        <a:t>58,0</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130,0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2.000,0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260,0</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35,0</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70,0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2.000,0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140,0</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45,6</a:t>
                      </a:r>
                    </a:p>
                  </a:txBody>
                  <a:tcPr marL="9524" marR="9524" marT="9526"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80,0</a:t>
                      </a:r>
                    </a:p>
                  </a:txBody>
                  <a:tcPr marL="9524" marR="9524" marT="95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1,8</a:t>
                      </a:r>
                    </a:p>
                  </a:txBody>
                  <a:tcPr marL="9524" marR="9524" marT="9526"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aphicFrame>
        <p:nvGraphicFramePr>
          <p:cNvPr id="10" name="Tablo 9">
            <a:extLst>
              <a:ext uri="{FF2B5EF4-FFF2-40B4-BE49-F238E27FC236}">
                <a16:creationId xmlns:a16="http://schemas.microsoft.com/office/drawing/2014/main" xmlns="" id="{45E0D1E2-00A4-4372-A3C9-7102A32060FD}"/>
              </a:ext>
            </a:extLst>
          </p:cNvPr>
          <p:cNvGraphicFramePr>
            <a:graphicFrameLocks noGrp="1"/>
          </p:cNvGraphicFramePr>
          <p:nvPr>
            <p:extLst>
              <p:ext uri="{D42A27DB-BD31-4B8C-83A1-F6EECF244321}">
                <p14:modId xmlns:p14="http://schemas.microsoft.com/office/powerpoint/2010/main" val="2425292610"/>
              </p:ext>
            </p:extLst>
          </p:nvPr>
        </p:nvGraphicFramePr>
        <p:xfrm>
          <a:off x="457431" y="4880328"/>
          <a:ext cx="9905223" cy="1762125"/>
        </p:xfrm>
        <a:graphic>
          <a:graphicData uri="http://schemas.openxmlformats.org/drawingml/2006/table">
            <a:tbl>
              <a:tblPr/>
              <a:tblGrid>
                <a:gridCol w="1336924">
                  <a:extLst>
                    <a:ext uri="{9D8B030D-6E8A-4147-A177-3AD203B41FA5}">
                      <a16:colId xmlns:a16="http://schemas.microsoft.com/office/drawing/2014/main" xmlns="" val="20000"/>
                    </a:ext>
                  </a:extLst>
                </a:gridCol>
                <a:gridCol w="1123466">
                  <a:extLst>
                    <a:ext uri="{9D8B030D-6E8A-4147-A177-3AD203B41FA5}">
                      <a16:colId xmlns:a16="http://schemas.microsoft.com/office/drawing/2014/main" xmlns="" val="20001"/>
                    </a:ext>
                  </a:extLst>
                </a:gridCol>
                <a:gridCol w="1033589">
                  <a:extLst>
                    <a:ext uri="{9D8B030D-6E8A-4147-A177-3AD203B41FA5}">
                      <a16:colId xmlns:a16="http://schemas.microsoft.com/office/drawing/2014/main" xmlns="" val="20002"/>
                    </a:ext>
                  </a:extLst>
                </a:gridCol>
                <a:gridCol w="883794">
                  <a:extLst>
                    <a:ext uri="{9D8B030D-6E8A-4147-A177-3AD203B41FA5}">
                      <a16:colId xmlns:a16="http://schemas.microsoft.com/office/drawing/2014/main" xmlns="" val="20003"/>
                    </a:ext>
                  </a:extLst>
                </a:gridCol>
                <a:gridCol w="823876">
                  <a:extLst>
                    <a:ext uri="{9D8B030D-6E8A-4147-A177-3AD203B41FA5}">
                      <a16:colId xmlns:a16="http://schemas.microsoft.com/office/drawing/2014/main" xmlns="" val="20004"/>
                    </a:ext>
                  </a:extLst>
                </a:gridCol>
                <a:gridCol w="1318199">
                  <a:extLst>
                    <a:ext uri="{9D8B030D-6E8A-4147-A177-3AD203B41FA5}">
                      <a16:colId xmlns:a16="http://schemas.microsoft.com/office/drawing/2014/main" xmlns="" val="20005"/>
                    </a:ext>
                  </a:extLst>
                </a:gridCol>
                <a:gridCol w="1198363">
                  <a:extLst>
                    <a:ext uri="{9D8B030D-6E8A-4147-A177-3AD203B41FA5}">
                      <a16:colId xmlns:a16="http://schemas.microsoft.com/office/drawing/2014/main" xmlns="" val="20006"/>
                    </a:ext>
                  </a:extLst>
                </a:gridCol>
                <a:gridCol w="913752">
                  <a:extLst>
                    <a:ext uri="{9D8B030D-6E8A-4147-A177-3AD203B41FA5}">
                      <a16:colId xmlns:a16="http://schemas.microsoft.com/office/drawing/2014/main" xmlns="" val="20007"/>
                    </a:ext>
                  </a:extLst>
                </a:gridCol>
                <a:gridCol w="1273260">
                  <a:extLst>
                    <a:ext uri="{9D8B030D-6E8A-4147-A177-3AD203B41FA5}">
                      <a16:colId xmlns:a16="http://schemas.microsoft.com/office/drawing/2014/main" xmlns="" val="20008"/>
                    </a:ext>
                  </a:extLst>
                </a:gridCol>
              </a:tblGrid>
              <a:tr h="679875">
                <a:tc>
                  <a:txBody>
                    <a:bodyPr/>
                    <a:lstStyle/>
                    <a:p>
                      <a:pPr algn="ctr" fontAlgn="b"/>
                      <a:r>
                        <a:rPr lang="tr-TR" sz="1100" b="0" i="0" u="none" strike="noStrike" dirty="0">
                          <a:solidFill>
                            <a:srgbClr val="000000"/>
                          </a:solidFill>
                          <a:effectLst/>
                          <a:latin typeface="Times New Roman"/>
                        </a:rPr>
                        <a:t> </a:t>
                      </a:r>
                    </a:p>
                  </a:txBody>
                  <a:tcPr marL="9337" marR="9337" marT="93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a:solidFill>
                            <a:srgbClr val="000000"/>
                          </a:solidFill>
                          <a:effectLst/>
                          <a:latin typeface="Times New Roman"/>
                        </a:rPr>
                        <a:t>Civa Buharlı Lambanın  Anlık Gücü (watt )</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a:solidFill>
                            <a:srgbClr val="000000"/>
                          </a:solidFill>
                          <a:effectLst/>
                          <a:latin typeface="Times New Roman"/>
                        </a:rPr>
                        <a:t>Eşdeger LED Armatür Gücü (watt)</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dirty="0">
                          <a:solidFill>
                            <a:srgbClr val="000000"/>
                          </a:solidFill>
                          <a:effectLst/>
                          <a:latin typeface="Times New Roman"/>
                        </a:rPr>
                        <a:t>Güç Tasarrufu (</a:t>
                      </a:r>
                      <a:r>
                        <a:rPr lang="tr-TR" sz="1100" b="1" i="0" u="none" strike="noStrike" dirty="0" err="1">
                          <a:solidFill>
                            <a:srgbClr val="000000"/>
                          </a:solidFill>
                          <a:effectLst/>
                          <a:latin typeface="Times New Roman"/>
                        </a:rPr>
                        <a:t>watt</a:t>
                      </a:r>
                      <a:r>
                        <a:rPr lang="tr-TR" sz="1100" b="1" i="0" u="none" strike="noStrike" dirty="0">
                          <a:solidFill>
                            <a:srgbClr val="000000"/>
                          </a:solidFill>
                          <a:effectLst/>
                          <a:latin typeface="Times New Roman"/>
                        </a:rPr>
                        <a:t>)</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dirty="0">
                          <a:solidFill>
                            <a:srgbClr val="000000"/>
                          </a:solidFill>
                          <a:effectLst/>
                          <a:latin typeface="Times New Roman"/>
                        </a:rPr>
                        <a:t>Yıllık Çalışma Süresi (saat)</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a:solidFill>
                            <a:srgbClr val="000000"/>
                          </a:solidFill>
                          <a:effectLst/>
                          <a:latin typeface="Times New Roman"/>
                        </a:rPr>
                        <a:t>Toplam Elektrik Enerjisi Tasarrufu (kWh)</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a:solidFill>
                            <a:srgbClr val="000000"/>
                          </a:solidFill>
                          <a:effectLst/>
                          <a:latin typeface="Times New Roman"/>
                        </a:rPr>
                        <a:t>Toplam Elektrik Enerjisi Tasarrufu (TL)</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dirty="0">
                          <a:solidFill>
                            <a:srgbClr val="000000"/>
                          </a:solidFill>
                          <a:effectLst/>
                          <a:latin typeface="Times New Roman"/>
                        </a:rPr>
                        <a:t>LED Projektör Fiyatı (TL)</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1" i="0" u="none" strike="noStrike" dirty="0">
                          <a:solidFill>
                            <a:srgbClr val="000000"/>
                          </a:solidFill>
                          <a:effectLst/>
                          <a:latin typeface="Times New Roman"/>
                        </a:rPr>
                        <a:t>LED Projektör Geri Ödeme Süresi    (Yıl)</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extLst>
                  <a:ext uri="{0D108BD9-81ED-4DB2-BD59-A6C34878D82A}">
                    <a16:rowId xmlns:a16="http://schemas.microsoft.com/office/drawing/2014/main" xmlns="" val="10000"/>
                  </a:ext>
                </a:extLst>
              </a:tr>
              <a:tr h="541125">
                <a:tc>
                  <a:txBody>
                    <a:bodyPr/>
                    <a:lstStyle/>
                    <a:p>
                      <a:pPr algn="ctr" fontAlgn="b"/>
                      <a:r>
                        <a:rPr lang="tr-TR" sz="1100" b="1" i="0" u="none" strike="noStrike">
                          <a:solidFill>
                            <a:srgbClr val="000000"/>
                          </a:solidFill>
                          <a:effectLst/>
                          <a:latin typeface="Times New Roman"/>
                        </a:rPr>
                        <a:t>250 watt Civa Buharlı Arm.-LED Dönüşümü</a:t>
                      </a:r>
                    </a:p>
                  </a:txBody>
                  <a:tcPr marL="9337" marR="9337" marT="93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0" i="0" u="none" strike="noStrike">
                          <a:solidFill>
                            <a:srgbClr val="000000"/>
                          </a:solidFill>
                          <a:effectLst/>
                          <a:latin typeface="Times New Roman"/>
                        </a:rPr>
                        <a:t>250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90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160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4.000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640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256</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1000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3,9</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541125">
                <a:tc>
                  <a:txBody>
                    <a:bodyPr/>
                    <a:lstStyle/>
                    <a:p>
                      <a:pPr algn="ctr" fontAlgn="b"/>
                      <a:r>
                        <a:rPr lang="tr-TR" sz="1100" b="1" i="0" u="none" strike="noStrike">
                          <a:solidFill>
                            <a:srgbClr val="000000"/>
                          </a:solidFill>
                          <a:effectLst/>
                          <a:latin typeface="Times New Roman"/>
                        </a:rPr>
                        <a:t>250 watt Civa Buharlı Arm.-LED Dönüşümü</a:t>
                      </a:r>
                    </a:p>
                  </a:txBody>
                  <a:tcPr marL="9337" marR="9337" marT="933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ctr"/>
                      <a:r>
                        <a:rPr lang="tr-TR" sz="1100" b="0" i="0" u="none" strike="noStrike">
                          <a:solidFill>
                            <a:srgbClr val="000000"/>
                          </a:solidFill>
                          <a:effectLst/>
                          <a:latin typeface="Times New Roman"/>
                        </a:rPr>
                        <a:t>250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90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160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7.000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1.120</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448</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a:solidFill>
                            <a:srgbClr val="000000"/>
                          </a:solidFill>
                          <a:effectLst/>
                          <a:latin typeface="Times New Roman"/>
                        </a:rPr>
                        <a:t>1001</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100" b="0" i="0" u="none" strike="noStrike" dirty="0">
                          <a:solidFill>
                            <a:srgbClr val="000000"/>
                          </a:solidFill>
                          <a:effectLst/>
                          <a:latin typeface="Times New Roman"/>
                        </a:rPr>
                        <a:t>2,2</a:t>
                      </a:r>
                    </a:p>
                  </a:txBody>
                  <a:tcPr marL="9337" marR="9337" marT="933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7521016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170B1558-E5B8-4164-9E87-3D95FDA7D21A}"/>
              </a:ext>
            </a:extLst>
          </p:cNvPr>
          <p:cNvSpPr>
            <a:spLocks noGrp="1"/>
          </p:cNvSpPr>
          <p:nvPr>
            <p:ph type="sldNum" sz="quarter" idx="12"/>
          </p:nvPr>
        </p:nvSpPr>
        <p:spPr/>
        <p:txBody>
          <a:bodyPr/>
          <a:lstStyle/>
          <a:p>
            <a:fld id="{3A7292B7-BF71-405C-BD52-DF1A7F60FE28}" type="slidenum">
              <a:rPr lang="en-US" smtClean="0"/>
              <a:t>24</a:t>
            </a:fld>
            <a:endParaRPr lang="en-US"/>
          </a:p>
        </p:txBody>
      </p:sp>
      <p:pic>
        <p:nvPicPr>
          <p:cNvPr id="5" name="Resim 4">
            <a:extLst>
              <a:ext uri="{FF2B5EF4-FFF2-40B4-BE49-F238E27FC236}">
                <a16:creationId xmlns:a16="http://schemas.microsoft.com/office/drawing/2014/main" xmlns="" id="{3ABA11BF-B357-4C0D-8266-FE2E492644D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98566" y="1890584"/>
            <a:ext cx="10163685" cy="1849291"/>
          </a:xfrm>
          <a:prstGeom prst="rect">
            <a:avLst/>
          </a:prstGeom>
          <a:noFill/>
          <a:ln>
            <a:noFill/>
          </a:ln>
        </p:spPr>
      </p:pic>
      <p:pic>
        <p:nvPicPr>
          <p:cNvPr id="6" name="Resim 5">
            <a:extLst>
              <a:ext uri="{FF2B5EF4-FFF2-40B4-BE49-F238E27FC236}">
                <a16:creationId xmlns:a16="http://schemas.microsoft.com/office/drawing/2014/main" xmlns="" id="{56397E41-310F-4F7E-945E-E5F8610CE68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98566" y="4038278"/>
            <a:ext cx="10163685" cy="2019669"/>
          </a:xfrm>
          <a:prstGeom prst="rect">
            <a:avLst/>
          </a:prstGeom>
          <a:noFill/>
          <a:ln>
            <a:noFill/>
          </a:ln>
        </p:spPr>
      </p:pic>
      <p:sp>
        <p:nvSpPr>
          <p:cNvPr id="7" name="Metin kutusu 6">
            <a:extLst>
              <a:ext uri="{FF2B5EF4-FFF2-40B4-BE49-F238E27FC236}">
                <a16:creationId xmlns:a16="http://schemas.microsoft.com/office/drawing/2014/main" xmlns="" id="{52235FBC-638E-4285-9E54-89513E177079}"/>
              </a:ext>
            </a:extLst>
          </p:cNvPr>
          <p:cNvSpPr txBox="1"/>
          <p:nvPr/>
        </p:nvSpPr>
        <p:spPr>
          <a:xfrm>
            <a:off x="367990" y="351429"/>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8" name="Picture 2" descr="enerji ve tabii kaynaklar bakanlığı logo ile ilgili görsel sonucu">
            <a:extLst>
              <a:ext uri="{FF2B5EF4-FFF2-40B4-BE49-F238E27FC236}">
                <a16:creationId xmlns:a16="http://schemas.microsoft.com/office/drawing/2014/main" xmlns="" id="{4436D791-66DD-4321-9FB7-0881186290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a:extLst>
              <a:ext uri="{FF2B5EF4-FFF2-40B4-BE49-F238E27FC236}">
                <a16:creationId xmlns:a16="http://schemas.microsoft.com/office/drawing/2014/main" xmlns="" id="{5B9834B8-6D61-4379-936B-5787E6107F96}"/>
              </a:ext>
            </a:extLst>
          </p:cNvPr>
          <p:cNvSpPr txBox="1"/>
          <p:nvPr/>
        </p:nvSpPr>
        <p:spPr>
          <a:xfrm>
            <a:off x="516835" y="1073426"/>
            <a:ext cx="3847143" cy="369332"/>
          </a:xfrm>
          <a:prstGeom prst="rect">
            <a:avLst/>
          </a:prstGeom>
          <a:noFill/>
        </p:spPr>
        <p:txBody>
          <a:bodyPr wrap="none" rtlCol="0">
            <a:spAutoFit/>
          </a:bodyPr>
          <a:lstStyle/>
          <a:p>
            <a:r>
              <a:rPr lang="tr-TR" dirty="0"/>
              <a:t>Ömür Boyu Maliyet Analizi-Araç Örneği</a:t>
            </a:r>
          </a:p>
        </p:txBody>
      </p:sp>
    </p:spTree>
    <p:extLst>
      <p:ext uri="{BB962C8B-B14F-4D97-AF65-F5344CB8AC3E}">
        <p14:creationId xmlns:p14="http://schemas.microsoft.com/office/powerpoint/2010/main" val="3400394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72986" y="34489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6"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272986" y="1129540"/>
            <a:ext cx="4857153" cy="5139869"/>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tr-TR" sz="1600" b="1" dirty="0">
                <a:solidFill>
                  <a:prstClr val="black"/>
                </a:solidFill>
                <a:latin typeface="Times New Roman" panose="02020603050405020304" pitchFamily="18" charset="0"/>
                <a:cs typeface="Times New Roman" panose="02020603050405020304" pitchFamily="18" charset="0"/>
              </a:rPr>
              <a:t>Bütünleşik Bina Tasarımı Yaklaşımı</a:t>
            </a:r>
          </a:p>
          <a:p>
            <a:pPr marL="1028700" lvl="1" algn="just">
              <a:lnSpc>
                <a:spcPct val="150000"/>
              </a:lnSpc>
              <a:buFont typeface="Wingdings" panose="05000000000000000000" pitchFamily="2" charset="2"/>
              <a:buChar char="Ø"/>
              <a:defRPr/>
            </a:pPr>
            <a:r>
              <a:rPr lang="tr-TR" sz="1600" dirty="0">
                <a:solidFill>
                  <a:prstClr val="black"/>
                </a:solidFill>
                <a:latin typeface="Times New Roman" panose="02020603050405020304" pitchFamily="18" charset="0"/>
                <a:cs typeface="Times New Roman" panose="02020603050405020304" pitchFamily="18" charset="0"/>
              </a:rPr>
              <a:t>2 adet bina</a:t>
            </a:r>
          </a:p>
          <a:p>
            <a:pPr marL="1028700" lvl="1" algn="just">
              <a:lnSpc>
                <a:spcPct val="150000"/>
              </a:lnSpc>
              <a:buFont typeface="Wingdings" panose="05000000000000000000" pitchFamily="2" charset="2"/>
              <a:buChar char="Ø"/>
              <a:defRPr/>
            </a:pPr>
            <a:r>
              <a:rPr lang="tr-TR" sz="1600" dirty="0">
                <a:solidFill>
                  <a:prstClr val="black"/>
                </a:solidFill>
                <a:latin typeface="Times New Roman" panose="02020603050405020304" pitchFamily="18" charset="0"/>
                <a:cs typeface="Times New Roman" panose="02020603050405020304" pitchFamily="18" charset="0"/>
              </a:rPr>
              <a:t>3 adet kitap</a:t>
            </a:r>
          </a:p>
          <a:p>
            <a:pPr marL="285750" indent="-285750" algn="just">
              <a:lnSpc>
                <a:spcPct val="150000"/>
              </a:lnSpc>
              <a:buFont typeface="Arial" panose="020B0604020202020204" pitchFamily="34" charset="0"/>
              <a:buChar char="•"/>
              <a:defRPr/>
            </a:pPr>
            <a:r>
              <a:rPr lang="tr-TR" sz="1600" b="1" dirty="0">
                <a:solidFill>
                  <a:prstClr val="black"/>
                </a:solidFill>
                <a:latin typeface="Times New Roman" panose="02020603050405020304" pitchFamily="18" charset="0"/>
                <a:cs typeface="Times New Roman" panose="02020603050405020304" pitchFamily="18" charset="0"/>
              </a:rPr>
              <a:t>Binalarda Yenilenebilir Enerji Ekonomik Analiz Aracı</a:t>
            </a:r>
          </a:p>
          <a:p>
            <a:pPr marL="1028700" lvl="1" algn="just">
              <a:lnSpc>
                <a:spcPct val="150000"/>
              </a:lnSpc>
              <a:buFont typeface="Wingdings" panose="05000000000000000000" pitchFamily="2" charset="2"/>
              <a:buChar char="Ø"/>
              <a:defRPr/>
            </a:pPr>
            <a:r>
              <a:rPr lang="tr-TR" sz="1600" dirty="0">
                <a:solidFill>
                  <a:prstClr val="black"/>
                </a:solidFill>
                <a:latin typeface="Times New Roman" panose="02020603050405020304" pitchFamily="18" charset="0"/>
                <a:cs typeface="Times New Roman" panose="02020603050405020304" pitchFamily="18" charset="0"/>
              </a:rPr>
              <a:t>Algoritma Geliştirilmesi</a:t>
            </a:r>
          </a:p>
          <a:p>
            <a:pPr marL="1028700" lvl="1" algn="just">
              <a:lnSpc>
                <a:spcPct val="150000"/>
              </a:lnSpc>
              <a:buFont typeface="Wingdings" panose="05000000000000000000" pitchFamily="2" charset="2"/>
              <a:buChar char="Ø"/>
              <a:defRPr/>
            </a:pPr>
            <a:r>
              <a:rPr lang="tr-TR" sz="1600" dirty="0">
                <a:solidFill>
                  <a:prstClr val="black"/>
                </a:solidFill>
                <a:latin typeface="Times New Roman" panose="02020603050405020304" pitchFamily="18" charset="0"/>
                <a:cs typeface="Times New Roman" panose="02020603050405020304" pitchFamily="18" charset="0"/>
              </a:rPr>
              <a:t>Yazılım Geliştirilmesi</a:t>
            </a:r>
          </a:p>
          <a:p>
            <a:pPr marL="285750" indent="-285750" algn="just">
              <a:lnSpc>
                <a:spcPct val="150000"/>
              </a:lnSpc>
              <a:buFont typeface="Arial" panose="020B0604020202020204" pitchFamily="34" charset="0"/>
              <a:buChar char="•"/>
              <a:defRPr/>
            </a:pPr>
            <a:r>
              <a:rPr lang="tr-TR" sz="1600" dirty="0">
                <a:solidFill>
                  <a:prstClr val="black"/>
                </a:solidFill>
                <a:latin typeface="Times New Roman" panose="02020603050405020304" pitchFamily="18" charset="0"/>
                <a:cs typeface="Times New Roman" panose="02020603050405020304" pitchFamily="18" charset="0"/>
              </a:rPr>
              <a:t>Yapı Denetim Kılavuzunda Enerji Verimliliği Kriterlerinin Eklenmesi</a:t>
            </a:r>
          </a:p>
          <a:p>
            <a:pPr marL="285750" indent="-285750" algn="just">
              <a:lnSpc>
                <a:spcPct val="150000"/>
              </a:lnSpc>
              <a:buFont typeface="Arial" panose="020B0604020202020204" pitchFamily="34" charset="0"/>
              <a:buChar char="•"/>
              <a:defRPr/>
            </a:pPr>
            <a:r>
              <a:rPr lang="tr-TR" sz="1600" dirty="0">
                <a:solidFill>
                  <a:prstClr val="black"/>
                </a:solidFill>
                <a:latin typeface="Times New Roman" panose="02020603050405020304" pitchFamily="18" charset="0"/>
                <a:cs typeface="Times New Roman" panose="02020603050405020304" pitchFamily="18" charset="0"/>
              </a:rPr>
              <a:t>Minimum Enerji Performans Kriterlerinin Tanımlanması</a:t>
            </a:r>
          </a:p>
          <a:p>
            <a:pPr marL="285750" indent="-285750" algn="just">
              <a:lnSpc>
                <a:spcPct val="150000"/>
              </a:lnSpc>
              <a:buFont typeface="Arial" panose="020B0604020202020204" pitchFamily="34" charset="0"/>
              <a:buChar char="•"/>
              <a:defRPr/>
            </a:pPr>
            <a:r>
              <a:rPr lang="tr-TR" sz="1600" dirty="0">
                <a:solidFill>
                  <a:prstClr val="black"/>
                </a:solidFill>
                <a:latin typeface="Times New Roman" panose="02020603050405020304" pitchFamily="18" charset="0"/>
                <a:cs typeface="Times New Roman" panose="02020603050405020304" pitchFamily="18" charset="0"/>
              </a:rPr>
              <a:t>Hanelerde Elektrik Tüketiminin İzlenmesi</a:t>
            </a:r>
          </a:p>
          <a:p>
            <a:pPr marL="285750" indent="-285750" algn="just">
              <a:lnSpc>
                <a:spcPct val="150000"/>
              </a:lnSpc>
              <a:buFont typeface="Arial" panose="020B0604020202020204" pitchFamily="34" charset="0"/>
              <a:buChar char="•"/>
              <a:defRPr/>
            </a:pPr>
            <a:r>
              <a:rPr lang="tr-TR" sz="1600" dirty="0">
                <a:solidFill>
                  <a:prstClr val="black"/>
                </a:solidFill>
                <a:latin typeface="Times New Roman" panose="02020603050405020304" pitchFamily="18" charset="0"/>
                <a:cs typeface="Times New Roman" panose="02020603050405020304" pitchFamily="18" charset="0"/>
              </a:rPr>
              <a:t>Enerji Yönetimi Bilgi Sistemi</a:t>
            </a:r>
            <a:endParaRPr lang="tr-TR" sz="1600" dirty="0">
              <a:solidFill>
                <a:prstClr val="black"/>
              </a:solidFill>
              <a:latin typeface="Calibri"/>
            </a:endParaRPr>
          </a:p>
          <a:p>
            <a:pPr lvl="1" algn="just">
              <a:defRPr/>
            </a:pPr>
            <a:endParaRPr lang="tr-TR" sz="1600" dirty="0">
              <a:solidFill>
                <a:prstClr val="black"/>
              </a:solidFill>
              <a:latin typeface="Calibri"/>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7814" y="1279074"/>
            <a:ext cx="5529360" cy="269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http://www.yegm.gov.tr/images/bbt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9445" y="3987269"/>
            <a:ext cx="5770233" cy="282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ayt Numarası Yer Tutucusu 1"/>
          <p:cNvSpPr>
            <a:spLocks noGrp="1"/>
          </p:cNvSpPr>
          <p:nvPr>
            <p:ph type="sldNum" idx="10"/>
          </p:nvPr>
        </p:nvSpPr>
        <p:spPr/>
        <p:txBody>
          <a:bodyPr/>
          <a:lstStyle/>
          <a:p>
            <a:fld id="{BD93A8C7-A93D-4493-BFE5-DF5F7A3B1590}" type="slidenum">
              <a:rPr lang="tr-TR" altLang="tr-TR" smtClean="0"/>
              <a:pPr/>
              <a:t>25</a:t>
            </a:fld>
            <a:endParaRPr lang="tr-TR" altLang="tr-TR"/>
          </a:p>
        </p:txBody>
      </p:sp>
    </p:spTree>
    <p:extLst>
      <p:ext uri="{BB962C8B-B14F-4D97-AF65-F5344CB8AC3E}">
        <p14:creationId xmlns:p14="http://schemas.microsoft.com/office/powerpoint/2010/main" val="18144938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5"/>
          <p:cNvSpPr>
            <a:spLocks noChangeArrowheads="1"/>
          </p:cNvSpPr>
          <p:nvPr/>
        </p:nvSpPr>
        <p:spPr bwMode="auto">
          <a:xfrm>
            <a:off x="272986" y="885131"/>
            <a:ext cx="82089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eaLnBrk="0" hangingPunct="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eaLnBrk="0" hangingPunct="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eaLnBrk="1" hangingPunct="1">
              <a:spcBef>
                <a:spcPct val="0"/>
              </a:spcBef>
              <a:buClrTx/>
              <a:buSzTx/>
              <a:buFont typeface="Arial" panose="020B0604020202020204" pitchFamily="34" charset="0"/>
              <a:buNone/>
            </a:pPr>
            <a:r>
              <a:rPr lang="tr-TR" altLang="tr-TR" sz="1600" b="1" dirty="0">
                <a:solidFill>
                  <a:schemeClr val="tx1"/>
                </a:solidFill>
                <a:latin typeface="Times New Roman" panose="02020603050405020304" pitchFamily="18" charset="0"/>
                <a:cs typeface="Times New Roman" panose="02020603050405020304" pitchFamily="18" charset="0"/>
              </a:rPr>
              <a:t>MEB Ankara Eryaman </a:t>
            </a:r>
            <a:r>
              <a:rPr lang="tr-TR" altLang="tr-TR" sz="1600" b="1" dirty="0" err="1">
                <a:solidFill>
                  <a:schemeClr val="tx1"/>
                </a:solidFill>
                <a:latin typeface="Times New Roman" panose="02020603050405020304" pitchFamily="18" charset="0"/>
                <a:cs typeface="Times New Roman" panose="02020603050405020304" pitchFamily="18" charset="0"/>
              </a:rPr>
              <a:t>Cezeri</a:t>
            </a:r>
            <a:r>
              <a:rPr lang="tr-TR" altLang="tr-TR" sz="1600" b="1" dirty="0">
                <a:solidFill>
                  <a:schemeClr val="tx1"/>
                </a:solidFill>
                <a:latin typeface="Times New Roman" panose="02020603050405020304" pitchFamily="18" charset="0"/>
                <a:cs typeface="Times New Roman" panose="02020603050405020304" pitchFamily="18" charset="0"/>
              </a:rPr>
              <a:t> Yeşil Teknoloji Teknik ve Endüstri Meslek Lisesi</a:t>
            </a:r>
            <a:endParaRPr lang="tr-TR" altLang="tr-TR" sz="1600" b="1" u="sng" dirty="0">
              <a:solidFill>
                <a:schemeClr val="tx1"/>
              </a:solidFill>
              <a:latin typeface="Times New Roman" panose="02020603050405020304" pitchFamily="18" charset="0"/>
              <a:cs typeface="Times New Roman" panose="02020603050405020304" pitchFamily="18" charset="0"/>
            </a:endParaRPr>
          </a:p>
        </p:txBody>
      </p:sp>
      <p:sp>
        <p:nvSpPr>
          <p:cNvPr id="6" name="Dikdörtgen 6"/>
          <p:cNvSpPr>
            <a:spLocks noChangeArrowheads="1"/>
          </p:cNvSpPr>
          <p:nvPr/>
        </p:nvSpPr>
        <p:spPr bwMode="auto">
          <a:xfrm>
            <a:off x="8315816" y="1394591"/>
            <a:ext cx="359513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sz="1600" i="1" dirty="0">
                <a:solidFill>
                  <a:srgbClr val="5700FF"/>
                </a:solidFill>
                <a:latin typeface="Times New Roman" panose="02020603050405020304" pitchFamily="18" charset="0"/>
                <a:cs typeface="Times New Roman" panose="02020603050405020304" pitchFamily="18" charset="0"/>
              </a:rPr>
              <a:t>Isıtma ekipmanları: </a:t>
            </a:r>
            <a:r>
              <a:rPr lang="tr-TR" altLang="tr-TR" sz="1600" dirty="0">
                <a:solidFill>
                  <a:srgbClr val="333333"/>
                </a:solidFill>
                <a:latin typeface="Times New Roman" panose="02020603050405020304" pitchFamily="18" charset="0"/>
                <a:cs typeface="Times New Roman" panose="02020603050405020304" pitchFamily="18" charset="0"/>
              </a:rPr>
              <a:t>Isı pompası, kazan ve </a:t>
            </a:r>
            <a:r>
              <a:rPr lang="tr-TR" altLang="tr-TR" sz="1600" dirty="0" err="1">
                <a:solidFill>
                  <a:srgbClr val="333333"/>
                </a:solidFill>
                <a:latin typeface="Times New Roman" panose="02020603050405020304" pitchFamily="18" charset="0"/>
                <a:cs typeface="Times New Roman" panose="02020603050405020304" pitchFamily="18" charset="0"/>
              </a:rPr>
              <a:t>kojenerasyon</a:t>
            </a:r>
            <a:endParaRPr lang="tr-TR" altLang="tr-TR" sz="1600" dirty="0">
              <a:solidFill>
                <a:srgbClr val="333333"/>
              </a:solidFill>
              <a:latin typeface="Times New Roman" panose="02020603050405020304" pitchFamily="18" charset="0"/>
              <a:cs typeface="Times New Roman" panose="02020603050405020304" pitchFamily="18" charset="0"/>
            </a:endParaRPr>
          </a:p>
          <a:p>
            <a:endParaRPr lang="tr-TR" altLang="tr-TR" sz="1600" dirty="0">
              <a:solidFill>
                <a:srgbClr val="333333"/>
              </a:solidFill>
              <a:latin typeface="Times New Roman" panose="02020603050405020304" pitchFamily="18" charset="0"/>
              <a:cs typeface="Times New Roman" panose="02020603050405020304" pitchFamily="18" charset="0"/>
            </a:endParaRPr>
          </a:p>
          <a:p>
            <a:r>
              <a:rPr lang="tr-TR" altLang="tr-TR" sz="1600" i="1" dirty="0">
                <a:solidFill>
                  <a:srgbClr val="5700FF"/>
                </a:solidFill>
                <a:latin typeface="Times New Roman" panose="02020603050405020304" pitchFamily="18" charset="0"/>
                <a:cs typeface="Times New Roman" panose="02020603050405020304" pitchFamily="18" charset="0"/>
              </a:rPr>
              <a:t>Soğutma ekipmanları: </a:t>
            </a:r>
            <a:r>
              <a:rPr lang="tr-TR" altLang="tr-TR" sz="1600" dirty="0">
                <a:solidFill>
                  <a:srgbClr val="333333"/>
                </a:solidFill>
                <a:latin typeface="Times New Roman" panose="02020603050405020304" pitchFamily="18" charset="0"/>
                <a:cs typeface="Times New Roman" panose="02020603050405020304" pitchFamily="18" charset="0"/>
              </a:rPr>
              <a:t>Isı pompası, </a:t>
            </a:r>
            <a:r>
              <a:rPr lang="tr-TR" altLang="tr-TR" sz="1600" dirty="0" err="1">
                <a:solidFill>
                  <a:srgbClr val="333333"/>
                </a:solidFill>
                <a:latin typeface="Times New Roman" panose="02020603050405020304" pitchFamily="18" charset="0"/>
                <a:cs typeface="Times New Roman" panose="02020603050405020304" pitchFamily="18" charset="0"/>
              </a:rPr>
              <a:t>absorpsiyonlu</a:t>
            </a:r>
            <a:r>
              <a:rPr lang="tr-TR" altLang="tr-TR" sz="1600" dirty="0">
                <a:solidFill>
                  <a:srgbClr val="333333"/>
                </a:solidFill>
                <a:latin typeface="Times New Roman" panose="02020603050405020304" pitchFamily="18" charset="0"/>
                <a:cs typeface="Times New Roman" panose="02020603050405020304" pitchFamily="18" charset="0"/>
              </a:rPr>
              <a:t> </a:t>
            </a:r>
            <a:r>
              <a:rPr lang="tr-TR" altLang="tr-TR" sz="1600" dirty="0" err="1">
                <a:solidFill>
                  <a:srgbClr val="333333"/>
                </a:solidFill>
                <a:latin typeface="Times New Roman" panose="02020603050405020304" pitchFamily="18" charset="0"/>
                <a:cs typeface="Times New Roman" panose="02020603050405020304" pitchFamily="18" charset="0"/>
              </a:rPr>
              <a:t>chiller</a:t>
            </a:r>
            <a:r>
              <a:rPr lang="tr-TR" altLang="tr-TR" sz="1600" dirty="0">
                <a:solidFill>
                  <a:srgbClr val="333333"/>
                </a:solidFill>
                <a:latin typeface="Times New Roman" panose="02020603050405020304" pitchFamily="18" charset="0"/>
                <a:cs typeface="Times New Roman" panose="02020603050405020304" pitchFamily="18" charset="0"/>
              </a:rPr>
              <a:t> ve soğutma kulesi</a:t>
            </a:r>
          </a:p>
          <a:p>
            <a:endParaRPr lang="tr-TR" altLang="tr-TR" sz="1600" dirty="0">
              <a:solidFill>
                <a:srgbClr val="333333"/>
              </a:solidFill>
              <a:latin typeface="Times New Roman" panose="02020603050405020304" pitchFamily="18" charset="0"/>
              <a:cs typeface="Times New Roman" panose="02020603050405020304" pitchFamily="18" charset="0"/>
            </a:endParaRPr>
          </a:p>
          <a:p>
            <a:r>
              <a:rPr lang="tr-TR" altLang="tr-TR" sz="1600" i="1" dirty="0">
                <a:solidFill>
                  <a:srgbClr val="5700FF"/>
                </a:solidFill>
                <a:latin typeface="Times New Roman" panose="02020603050405020304" pitchFamily="18" charset="0"/>
                <a:cs typeface="Times New Roman" panose="02020603050405020304" pitchFamily="18" charset="0"/>
              </a:rPr>
              <a:t>Havalandırma ekipmanları: </a:t>
            </a:r>
            <a:r>
              <a:rPr lang="tr-TR" altLang="tr-TR" sz="1600" dirty="0">
                <a:solidFill>
                  <a:srgbClr val="333333"/>
                </a:solidFill>
                <a:latin typeface="Times New Roman" panose="02020603050405020304" pitchFamily="18" charset="0"/>
                <a:cs typeface="Times New Roman" panose="02020603050405020304" pitchFamily="18" charset="0"/>
              </a:rPr>
              <a:t>Isı geri </a:t>
            </a:r>
            <a:r>
              <a:rPr lang="tr-TR" altLang="tr-TR" sz="1600" dirty="0" err="1">
                <a:solidFill>
                  <a:srgbClr val="333333"/>
                </a:solidFill>
                <a:latin typeface="Times New Roman" panose="02020603050405020304" pitchFamily="18" charset="0"/>
                <a:cs typeface="Times New Roman" panose="02020603050405020304" pitchFamily="18" charset="0"/>
              </a:rPr>
              <a:t>kazanımlı</a:t>
            </a:r>
            <a:r>
              <a:rPr lang="tr-TR" altLang="tr-TR" sz="1600" dirty="0">
                <a:solidFill>
                  <a:srgbClr val="333333"/>
                </a:solidFill>
                <a:latin typeface="Times New Roman" panose="02020603050405020304" pitchFamily="18" charset="0"/>
                <a:cs typeface="Times New Roman" panose="02020603050405020304" pitchFamily="18" charset="0"/>
              </a:rPr>
              <a:t> paket klima santralleri (</a:t>
            </a:r>
            <a:r>
              <a:rPr lang="tr-TR" altLang="tr-TR" sz="1600" dirty="0" err="1">
                <a:solidFill>
                  <a:srgbClr val="333333"/>
                </a:solidFill>
                <a:latin typeface="Times New Roman" panose="02020603050405020304" pitchFamily="18" charset="0"/>
                <a:cs typeface="Times New Roman" panose="02020603050405020304" pitchFamily="18" charset="0"/>
              </a:rPr>
              <a:t>school</a:t>
            </a:r>
            <a:r>
              <a:rPr lang="tr-TR" altLang="tr-TR" sz="1600" dirty="0">
                <a:solidFill>
                  <a:srgbClr val="333333"/>
                </a:solidFill>
                <a:latin typeface="Times New Roman" panose="02020603050405020304" pitchFamily="18" charset="0"/>
                <a:cs typeface="Times New Roman" panose="02020603050405020304" pitchFamily="18" charset="0"/>
              </a:rPr>
              <a:t> </a:t>
            </a:r>
            <a:r>
              <a:rPr lang="tr-TR" altLang="tr-TR" sz="1600" dirty="0" err="1">
                <a:solidFill>
                  <a:srgbClr val="333333"/>
                </a:solidFill>
                <a:latin typeface="Times New Roman" panose="02020603050405020304" pitchFamily="18" charset="0"/>
                <a:cs typeface="Times New Roman" panose="02020603050405020304" pitchFamily="18" charset="0"/>
              </a:rPr>
              <a:t>air</a:t>
            </a:r>
            <a:r>
              <a:rPr lang="tr-TR" altLang="tr-TR" sz="1600" dirty="0">
                <a:solidFill>
                  <a:srgbClr val="333333"/>
                </a:solidFill>
                <a:latin typeface="Times New Roman" panose="02020603050405020304" pitchFamily="18" charset="0"/>
                <a:cs typeface="Times New Roman" panose="02020603050405020304" pitchFamily="18" charset="0"/>
              </a:rPr>
              <a:t> </a:t>
            </a:r>
            <a:r>
              <a:rPr lang="tr-TR" altLang="tr-TR" sz="1600" dirty="0" err="1">
                <a:solidFill>
                  <a:srgbClr val="333333"/>
                </a:solidFill>
                <a:latin typeface="Times New Roman" panose="02020603050405020304" pitchFamily="18" charset="0"/>
                <a:cs typeface="Times New Roman" panose="02020603050405020304" pitchFamily="18" charset="0"/>
              </a:rPr>
              <a:t>conditioning</a:t>
            </a:r>
            <a:endParaRPr lang="tr-TR" altLang="tr-TR" sz="1600" dirty="0">
              <a:solidFill>
                <a:srgbClr val="333333"/>
              </a:solidFill>
              <a:latin typeface="Times New Roman" panose="02020603050405020304" pitchFamily="18" charset="0"/>
              <a:cs typeface="Times New Roman" panose="02020603050405020304" pitchFamily="18" charset="0"/>
            </a:endParaRPr>
          </a:p>
          <a:p>
            <a:r>
              <a:rPr lang="tr-TR" altLang="tr-TR" sz="1600" dirty="0">
                <a:solidFill>
                  <a:srgbClr val="333333"/>
                </a:solidFill>
                <a:latin typeface="Times New Roman" panose="02020603050405020304" pitchFamily="18" charset="0"/>
                <a:cs typeface="Times New Roman" panose="02020603050405020304" pitchFamily="18" charset="0"/>
              </a:rPr>
              <a:t>özelliğiyle birlikte), ısı geri </a:t>
            </a:r>
            <a:r>
              <a:rPr lang="tr-TR" altLang="tr-TR" sz="1600" dirty="0" err="1">
                <a:solidFill>
                  <a:srgbClr val="333333"/>
                </a:solidFill>
                <a:latin typeface="Times New Roman" panose="02020603050405020304" pitchFamily="18" charset="0"/>
                <a:cs typeface="Times New Roman" panose="02020603050405020304" pitchFamily="18" charset="0"/>
              </a:rPr>
              <a:t>kazanımlı</a:t>
            </a:r>
            <a:r>
              <a:rPr lang="tr-TR" altLang="tr-TR" sz="1600" dirty="0">
                <a:solidFill>
                  <a:srgbClr val="333333"/>
                </a:solidFill>
                <a:latin typeface="Times New Roman" panose="02020603050405020304" pitchFamily="18" charset="0"/>
                <a:cs typeface="Times New Roman" panose="02020603050405020304" pitchFamily="18" charset="0"/>
              </a:rPr>
              <a:t> merkezi klima santralleri ve toprakaltı havalandırma boruları</a:t>
            </a:r>
          </a:p>
          <a:p>
            <a:r>
              <a:rPr lang="tr-TR" altLang="tr-TR" sz="1600" dirty="0">
                <a:solidFill>
                  <a:srgbClr val="333333"/>
                </a:solidFill>
                <a:latin typeface="Times New Roman" panose="02020603050405020304" pitchFamily="18" charset="0"/>
                <a:cs typeface="Times New Roman" panose="02020603050405020304" pitchFamily="18" charset="0"/>
              </a:rPr>
              <a:t>ile pasif ısıtma/soğutma</a:t>
            </a:r>
          </a:p>
          <a:p>
            <a:endParaRPr lang="tr-TR" altLang="tr-TR" sz="1600" dirty="0">
              <a:solidFill>
                <a:srgbClr val="333333"/>
              </a:solidFill>
              <a:latin typeface="Times New Roman" panose="02020603050405020304" pitchFamily="18" charset="0"/>
              <a:cs typeface="Times New Roman" panose="02020603050405020304" pitchFamily="18" charset="0"/>
            </a:endParaRPr>
          </a:p>
          <a:p>
            <a:r>
              <a:rPr lang="tr-TR" altLang="tr-TR" sz="1600" i="1" dirty="0">
                <a:solidFill>
                  <a:srgbClr val="5700FF"/>
                </a:solidFill>
                <a:latin typeface="Times New Roman" panose="02020603050405020304" pitchFamily="18" charset="0"/>
                <a:cs typeface="Times New Roman" panose="02020603050405020304" pitchFamily="18" charset="0"/>
              </a:rPr>
              <a:t>Doğal havalandırma sistemleri: </a:t>
            </a:r>
            <a:r>
              <a:rPr lang="tr-TR" altLang="tr-TR" sz="1600" dirty="0">
                <a:solidFill>
                  <a:srgbClr val="333333"/>
                </a:solidFill>
                <a:latin typeface="Times New Roman" panose="02020603050405020304" pitchFamily="18" charset="0"/>
                <a:cs typeface="Times New Roman" panose="02020603050405020304" pitchFamily="18" charset="0"/>
              </a:rPr>
              <a:t>Havalandırma menfezleri, motor kontrollü açılabilir </a:t>
            </a:r>
            <a:r>
              <a:rPr lang="tr-TR" altLang="tr-TR" sz="1600" dirty="0" err="1">
                <a:solidFill>
                  <a:srgbClr val="333333"/>
                </a:solidFill>
                <a:latin typeface="Times New Roman" panose="02020603050405020304" pitchFamily="18" charset="0"/>
                <a:cs typeface="Times New Roman" panose="02020603050405020304" pitchFamily="18" charset="0"/>
              </a:rPr>
              <a:t>atriyum</a:t>
            </a:r>
            <a:endParaRPr lang="tr-TR" altLang="tr-TR" sz="1600" dirty="0">
              <a:solidFill>
                <a:srgbClr val="333333"/>
              </a:solidFill>
              <a:latin typeface="Times New Roman" panose="02020603050405020304" pitchFamily="18" charset="0"/>
              <a:cs typeface="Times New Roman" panose="02020603050405020304" pitchFamily="18" charset="0"/>
            </a:endParaRPr>
          </a:p>
          <a:p>
            <a:r>
              <a:rPr lang="tr-TR" altLang="tr-TR" sz="1600" dirty="0">
                <a:solidFill>
                  <a:srgbClr val="333333"/>
                </a:solidFill>
                <a:latin typeface="Times New Roman" panose="02020603050405020304" pitchFamily="18" charset="0"/>
                <a:cs typeface="Times New Roman" panose="02020603050405020304" pitchFamily="18" charset="0"/>
              </a:rPr>
              <a:t>pencereleri ve havalandırma bacaları</a:t>
            </a:r>
            <a:endParaRPr lang="tr-TR" altLang="tr-TR" sz="1600" dirty="0">
              <a:latin typeface="Times New Roman" panose="02020603050405020304" pitchFamily="18" charset="0"/>
              <a:cs typeface="Times New Roman" panose="02020603050405020304" pitchFamily="18" charset="0"/>
            </a:endParaRPr>
          </a:p>
        </p:txBody>
      </p:sp>
      <p:graphicFrame>
        <p:nvGraphicFramePr>
          <p:cNvPr id="7" name="Chart 1"/>
          <p:cNvGraphicFramePr/>
          <p:nvPr>
            <p:extLst>
              <p:ext uri="{D42A27DB-BD31-4B8C-83A1-F6EECF244321}">
                <p14:modId xmlns:p14="http://schemas.microsoft.com/office/powerpoint/2010/main" val="1236057715"/>
              </p:ext>
            </p:extLst>
          </p:nvPr>
        </p:nvGraphicFramePr>
        <p:xfrm>
          <a:off x="272986" y="1441522"/>
          <a:ext cx="7897237" cy="5208660"/>
        </p:xfrm>
        <a:graphic>
          <a:graphicData uri="http://schemas.openxmlformats.org/drawingml/2006/chart">
            <c:chart xmlns:c="http://schemas.openxmlformats.org/drawingml/2006/chart" xmlns:r="http://schemas.openxmlformats.org/officeDocument/2006/relationships" r:id="rId2"/>
          </a:graphicData>
        </a:graphic>
      </p:graphicFrame>
      <p:sp>
        <p:nvSpPr>
          <p:cNvPr id="8" name="Metin kutusu 7"/>
          <p:cNvSpPr txBox="1"/>
          <p:nvPr/>
        </p:nvSpPr>
        <p:spPr>
          <a:xfrm>
            <a:off x="272986" y="34489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9" name="Picture 2" descr="enerji ve tabii kaynaklar bakanlığı logo ile ilgili görsel sonuc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2" name="Slayt Numarası Yer Tutucusu 1"/>
          <p:cNvSpPr>
            <a:spLocks noGrp="1"/>
          </p:cNvSpPr>
          <p:nvPr>
            <p:ph type="sldNum" idx="10"/>
          </p:nvPr>
        </p:nvSpPr>
        <p:spPr/>
        <p:txBody>
          <a:bodyPr/>
          <a:lstStyle/>
          <a:p>
            <a:fld id="{BD93A8C7-A93D-4493-BFE5-DF5F7A3B1590}" type="slidenum">
              <a:rPr lang="tr-TR" altLang="tr-TR" smtClean="0"/>
              <a:pPr/>
              <a:t>26</a:t>
            </a:fld>
            <a:endParaRPr lang="tr-TR" altLang="tr-TR"/>
          </a:p>
        </p:txBody>
      </p:sp>
    </p:spTree>
    <p:extLst>
      <p:ext uri="{BB962C8B-B14F-4D97-AF65-F5344CB8AC3E}">
        <p14:creationId xmlns:p14="http://schemas.microsoft.com/office/powerpoint/2010/main" val="2581834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72986" y="34489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6"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915" y="1223685"/>
            <a:ext cx="10365254" cy="5488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Dikdörtgen 5"/>
          <p:cNvSpPr>
            <a:spLocks noChangeArrowheads="1"/>
          </p:cNvSpPr>
          <p:nvPr/>
        </p:nvSpPr>
        <p:spPr bwMode="auto">
          <a:xfrm>
            <a:off x="272986" y="885131"/>
            <a:ext cx="82089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eaLnBrk="0" hangingPunct="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eaLnBrk="0" hangingPunct="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eaLnBrk="1" hangingPunct="1">
              <a:spcBef>
                <a:spcPct val="0"/>
              </a:spcBef>
              <a:buClrTx/>
              <a:buSzTx/>
              <a:buFont typeface="Arial" panose="020B0604020202020204" pitchFamily="34" charset="0"/>
              <a:buNone/>
            </a:pPr>
            <a:r>
              <a:rPr lang="tr-TR" altLang="tr-TR" sz="1600" b="1" dirty="0">
                <a:solidFill>
                  <a:schemeClr val="tx1"/>
                </a:solidFill>
                <a:latin typeface="Times New Roman" panose="02020603050405020304" pitchFamily="18" charset="0"/>
                <a:cs typeface="Times New Roman" panose="02020603050405020304" pitchFamily="18" charset="0"/>
              </a:rPr>
              <a:t>MEB Ankara Eryaman </a:t>
            </a:r>
            <a:r>
              <a:rPr lang="tr-TR" altLang="tr-TR" sz="1600" b="1" dirty="0" err="1">
                <a:solidFill>
                  <a:schemeClr val="tx1"/>
                </a:solidFill>
                <a:latin typeface="Times New Roman" panose="02020603050405020304" pitchFamily="18" charset="0"/>
                <a:cs typeface="Times New Roman" panose="02020603050405020304" pitchFamily="18" charset="0"/>
              </a:rPr>
              <a:t>Cezeri</a:t>
            </a:r>
            <a:r>
              <a:rPr lang="tr-TR" altLang="tr-TR" sz="1600" b="1" dirty="0">
                <a:solidFill>
                  <a:schemeClr val="tx1"/>
                </a:solidFill>
                <a:latin typeface="Times New Roman" panose="02020603050405020304" pitchFamily="18" charset="0"/>
                <a:cs typeface="Times New Roman" panose="02020603050405020304" pitchFamily="18" charset="0"/>
              </a:rPr>
              <a:t> Yeşil Teknoloji Teknik ve Endüstri Meslek Lisesi</a:t>
            </a:r>
            <a:endParaRPr lang="tr-TR" altLang="tr-TR" sz="1600" b="1" u="sng" dirty="0">
              <a:solidFill>
                <a:schemeClr val="tx1"/>
              </a:solidFill>
              <a:latin typeface="Times New Roman" panose="02020603050405020304" pitchFamily="18" charset="0"/>
              <a:cs typeface="Times New Roman" panose="02020603050405020304" pitchFamily="18" charset="0"/>
            </a:endParaRPr>
          </a:p>
        </p:txBody>
      </p:sp>
      <p:sp>
        <p:nvSpPr>
          <p:cNvPr id="2" name="Slayt Numarası Yer Tutucusu 1"/>
          <p:cNvSpPr>
            <a:spLocks noGrp="1"/>
          </p:cNvSpPr>
          <p:nvPr>
            <p:ph type="sldNum" idx="10"/>
          </p:nvPr>
        </p:nvSpPr>
        <p:spPr/>
        <p:txBody>
          <a:bodyPr/>
          <a:lstStyle/>
          <a:p>
            <a:fld id="{BD93A8C7-A93D-4493-BFE5-DF5F7A3B1590}" type="slidenum">
              <a:rPr lang="tr-TR" altLang="tr-TR" smtClean="0"/>
              <a:pPr/>
              <a:t>27</a:t>
            </a:fld>
            <a:endParaRPr lang="tr-TR" altLang="tr-TR"/>
          </a:p>
        </p:txBody>
      </p:sp>
    </p:spTree>
    <p:extLst>
      <p:ext uri="{BB962C8B-B14F-4D97-AF65-F5344CB8AC3E}">
        <p14:creationId xmlns:p14="http://schemas.microsoft.com/office/powerpoint/2010/main" val="666399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2"/>
          <p:cNvGraphicFramePr/>
          <p:nvPr>
            <p:extLst>
              <p:ext uri="{D42A27DB-BD31-4B8C-83A1-F6EECF244321}">
                <p14:modId xmlns:p14="http://schemas.microsoft.com/office/powerpoint/2010/main" val="3733847610"/>
              </p:ext>
            </p:extLst>
          </p:nvPr>
        </p:nvGraphicFramePr>
        <p:xfrm>
          <a:off x="507885" y="1394591"/>
          <a:ext cx="7626712" cy="5089336"/>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2" descr="ye&amp;scedil;il cezeri ile ilgili gö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4791" y="1441522"/>
            <a:ext cx="3303230" cy="178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4791" y="3388146"/>
            <a:ext cx="3303230" cy="2640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7"/>
          <p:cNvSpPr txBox="1"/>
          <p:nvPr/>
        </p:nvSpPr>
        <p:spPr>
          <a:xfrm>
            <a:off x="272986" y="34489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9" name="Picture 2" descr="enerji ve tabii kaynaklar bakanlığı logo ile ilgili görsel sonuc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0" name="Dikdörtgen 5"/>
          <p:cNvSpPr>
            <a:spLocks noChangeArrowheads="1"/>
          </p:cNvSpPr>
          <p:nvPr/>
        </p:nvSpPr>
        <p:spPr bwMode="auto">
          <a:xfrm>
            <a:off x="272986" y="885131"/>
            <a:ext cx="82089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eaLnBrk="0" hangingPunct="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eaLnBrk="0" hangingPunct="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eaLnBrk="1" hangingPunct="1">
              <a:spcBef>
                <a:spcPct val="0"/>
              </a:spcBef>
              <a:buClrTx/>
              <a:buSzTx/>
              <a:buFont typeface="Arial" panose="020B0604020202020204" pitchFamily="34" charset="0"/>
              <a:buNone/>
            </a:pPr>
            <a:r>
              <a:rPr lang="tr-TR" altLang="tr-TR" sz="1600" b="1" dirty="0">
                <a:solidFill>
                  <a:schemeClr val="tx1"/>
                </a:solidFill>
                <a:latin typeface="Times New Roman" panose="02020603050405020304" pitchFamily="18" charset="0"/>
                <a:cs typeface="Times New Roman" panose="02020603050405020304" pitchFamily="18" charset="0"/>
              </a:rPr>
              <a:t>MEB Ankara Eryaman </a:t>
            </a:r>
            <a:r>
              <a:rPr lang="tr-TR" altLang="tr-TR" sz="1600" b="1" dirty="0" err="1">
                <a:solidFill>
                  <a:schemeClr val="tx1"/>
                </a:solidFill>
                <a:latin typeface="Times New Roman" panose="02020603050405020304" pitchFamily="18" charset="0"/>
                <a:cs typeface="Times New Roman" panose="02020603050405020304" pitchFamily="18" charset="0"/>
              </a:rPr>
              <a:t>Cezeri</a:t>
            </a:r>
            <a:r>
              <a:rPr lang="tr-TR" altLang="tr-TR" sz="1600" b="1" dirty="0">
                <a:solidFill>
                  <a:schemeClr val="tx1"/>
                </a:solidFill>
                <a:latin typeface="Times New Roman" panose="02020603050405020304" pitchFamily="18" charset="0"/>
                <a:cs typeface="Times New Roman" panose="02020603050405020304" pitchFamily="18" charset="0"/>
              </a:rPr>
              <a:t> Yeşil Teknoloji Teknik ve Endüstri Meslek Lisesi</a:t>
            </a:r>
            <a:endParaRPr lang="tr-TR" altLang="tr-TR" sz="1600" b="1" u="sng" dirty="0">
              <a:solidFill>
                <a:schemeClr val="tx1"/>
              </a:solidFill>
              <a:latin typeface="Times New Roman" panose="02020603050405020304" pitchFamily="18" charset="0"/>
              <a:cs typeface="Times New Roman" panose="02020603050405020304" pitchFamily="18" charset="0"/>
            </a:endParaRPr>
          </a:p>
        </p:txBody>
      </p:sp>
      <p:sp>
        <p:nvSpPr>
          <p:cNvPr id="2" name="Slayt Numarası Yer Tutucusu 1"/>
          <p:cNvSpPr>
            <a:spLocks noGrp="1"/>
          </p:cNvSpPr>
          <p:nvPr>
            <p:ph type="sldNum" idx="10"/>
          </p:nvPr>
        </p:nvSpPr>
        <p:spPr/>
        <p:txBody>
          <a:bodyPr/>
          <a:lstStyle/>
          <a:p>
            <a:fld id="{BD93A8C7-A93D-4493-BFE5-DF5F7A3B1590}" type="slidenum">
              <a:rPr lang="tr-TR" altLang="tr-TR" smtClean="0"/>
              <a:pPr/>
              <a:t>28</a:t>
            </a:fld>
            <a:endParaRPr lang="tr-TR" altLang="tr-TR"/>
          </a:p>
        </p:txBody>
      </p:sp>
    </p:spTree>
    <p:extLst>
      <p:ext uri="{BB962C8B-B14F-4D97-AF65-F5344CB8AC3E}">
        <p14:creationId xmlns:p14="http://schemas.microsoft.com/office/powerpoint/2010/main" val="1531342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2"/>
          <p:cNvSpPr txBox="1">
            <a:spLocks noChangeArrowheads="1"/>
          </p:cNvSpPr>
          <p:nvPr/>
        </p:nvSpPr>
        <p:spPr bwMode="auto">
          <a:xfrm>
            <a:off x="8621769" y="1301800"/>
            <a:ext cx="2413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eaLnBrk="0" hangingPunct="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eaLnBrk="0" hangingPunct="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Pasif Özellikler</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Asgari Enerji Tüketimi</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Asgari Sera Gazı Emisyonu Salımı</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Gün Işığından Azami Fayda</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Doğal Havalandırma</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Toprak Kaynaklı Isı Pompası</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Güneş </a:t>
            </a:r>
            <a:r>
              <a:rPr lang="tr-TR" altLang="tr-TR" sz="1400" dirty="0" err="1">
                <a:solidFill>
                  <a:schemeClr val="tx1"/>
                </a:solidFill>
                <a:latin typeface="Calibri" panose="020F0502020204030204" pitchFamily="34" charset="0"/>
              </a:rPr>
              <a:t>Kollektörü</a:t>
            </a:r>
            <a:endParaRPr lang="tr-TR" altLang="tr-TR" sz="1400" dirty="0">
              <a:solidFill>
                <a:schemeClr val="tx1"/>
              </a:solidFill>
              <a:latin typeface="Calibri" panose="020F0502020204030204" pitchFamily="34" charset="0"/>
            </a:endParaRPr>
          </a:p>
          <a:p>
            <a:pPr eaLnBrk="1" hangingPunct="1">
              <a:spcBef>
                <a:spcPct val="0"/>
              </a:spcBef>
              <a:buClrTx/>
              <a:buSzTx/>
              <a:buFont typeface="Wingdings" panose="05000000000000000000" pitchFamily="2" charset="2"/>
              <a:buChar char="ü"/>
            </a:pPr>
            <a:r>
              <a:rPr lang="tr-TR" altLang="tr-TR" sz="1400" dirty="0" err="1">
                <a:solidFill>
                  <a:schemeClr val="tx1"/>
                </a:solidFill>
                <a:latin typeface="Calibri" panose="020F0502020204030204" pitchFamily="34" charset="0"/>
              </a:rPr>
              <a:t>Kojenerasyon</a:t>
            </a:r>
            <a:endParaRPr lang="tr-TR" altLang="tr-TR" sz="1400" dirty="0">
              <a:solidFill>
                <a:schemeClr val="tx1"/>
              </a:solidFill>
              <a:latin typeface="Calibri" panose="020F0502020204030204" pitchFamily="34" charset="0"/>
            </a:endParaRP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Gri Su Kullanımı</a:t>
            </a:r>
          </a:p>
          <a:p>
            <a:pPr eaLnBrk="1" hangingPunct="1">
              <a:spcBef>
                <a:spcPct val="0"/>
              </a:spcBef>
              <a:buClrTx/>
              <a:buSzTx/>
              <a:buFont typeface="Wingdings" panose="05000000000000000000" pitchFamily="2" charset="2"/>
              <a:buChar char="ü"/>
            </a:pPr>
            <a:r>
              <a:rPr lang="tr-TR" altLang="tr-TR" sz="1400" dirty="0" err="1">
                <a:solidFill>
                  <a:schemeClr val="tx1"/>
                </a:solidFill>
                <a:latin typeface="Calibri" panose="020F0502020204030204" pitchFamily="34" charset="0"/>
              </a:rPr>
              <a:t>Fotovoltaik</a:t>
            </a:r>
            <a:r>
              <a:rPr lang="tr-TR" altLang="tr-TR" sz="1400" dirty="0">
                <a:solidFill>
                  <a:schemeClr val="tx1"/>
                </a:solidFill>
                <a:latin typeface="Calibri" panose="020F0502020204030204" pitchFamily="34" charset="0"/>
              </a:rPr>
              <a:t> Panel</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Güneş Duvarı Uygulaması</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Yaşam Döngüsü Analizi</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İleri Otomasyon Sistemleri</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Yeşil Çatı Uygulaması</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Güneş Kırıcılar</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Düşük Hız Deplasmanlı Havalandırma Isıtma Soğutma Sistemi</a:t>
            </a:r>
          </a:p>
          <a:p>
            <a:pPr eaLnBrk="1" hangingPunct="1">
              <a:spcBef>
                <a:spcPct val="0"/>
              </a:spcBef>
              <a:buClrTx/>
              <a:buSzTx/>
              <a:buFont typeface="Wingdings" panose="05000000000000000000" pitchFamily="2" charset="2"/>
              <a:buChar char="ü"/>
            </a:pPr>
            <a:r>
              <a:rPr lang="tr-TR" altLang="tr-TR" sz="1400" dirty="0">
                <a:solidFill>
                  <a:schemeClr val="tx1"/>
                </a:solidFill>
                <a:latin typeface="Calibri" panose="020F0502020204030204" pitchFamily="34" charset="0"/>
              </a:rPr>
              <a:t>… </a:t>
            </a:r>
            <a:r>
              <a:rPr lang="tr-TR" altLang="tr-TR" sz="1400" dirty="0" err="1">
                <a:solidFill>
                  <a:schemeClr val="tx1"/>
                </a:solidFill>
                <a:latin typeface="Calibri" panose="020F0502020204030204" pitchFamily="34" charset="0"/>
              </a:rPr>
              <a:t>vb</a:t>
            </a:r>
            <a:endParaRPr lang="tr-TR" altLang="tr-TR" sz="1400" dirty="0">
              <a:solidFill>
                <a:schemeClr val="tx1"/>
              </a:solidFill>
              <a:latin typeface="Calibri" panose="020F0502020204030204" pitchFamily="34" charset="0"/>
            </a:endParaRPr>
          </a:p>
          <a:p>
            <a:pPr eaLnBrk="1" hangingPunct="1">
              <a:spcBef>
                <a:spcPct val="0"/>
              </a:spcBef>
              <a:buClrTx/>
              <a:buSzTx/>
              <a:buFont typeface="Wingdings" panose="05000000000000000000" pitchFamily="2" charset="2"/>
              <a:buChar char="ü"/>
            </a:pPr>
            <a:endParaRPr lang="tr-TR" altLang="tr-TR" sz="1400" dirty="0">
              <a:solidFill>
                <a:schemeClr val="tx1"/>
              </a:solidFill>
              <a:latin typeface="Calibri" panose="020F0502020204030204" pitchFamily="34" charset="0"/>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602" y="1309068"/>
            <a:ext cx="7919502" cy="5256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ikdörtgen 3"/>
          <p:cNvSpPr>
            <a:spLocks noChangeArrowheads="1"/>
          </p:cNvSpPr>
          <p:nvPr/>
        </p:nvSpPr>
        <p:spPr bwMode="auto">
          <a:xfrm>
            <a:off x="272986" y="750019"/>
            <a:ext cx="62563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eaLnBrk="0" hangingPunct="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eaLnBrk="0" hangingPunct="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eaLnBrk="1" hangingPunct="1">
              <a:spcBef>
                <a:spcPct val="0"/>
              </a:spcBef>
              <a:buClrTx/>
              <a:buSzTx/>
              <a:buFontTx/>
              <a:buNone/>
            </a:pPr>
            <a:r>
              <a:rPr lang="tr-TR" altLang="tr-TR" sz="1400" b="1" dirty="0">
                <a:solidFill>
                  <a:schemeClr val="tx1"/>
                </a:solidFill>
                <a:latin typeface="Times New Roman" panose="02020603050405020304" pitchFamily="18" charset="0"/>
                <a:cs typeface="Times New Roman" panose="02020603050405020304" pitchFamily="18" charset="0"/>
              </a:rPr>
              <a:t>Tapu ve Kadastro Genel Müdürlüğü Sincan Hizmet Binası </a:t>
            </a:r>
            <a:endParaRPr lang="tr-TR" altLang="tr-TR" sz="1400" b="1" u="sng" dirty="0">
              <a:solidFill>
                <a:schemeClr val="tx1"/>
              </a:solidFill>
              <a:latin typeface="Times New Roman" panose="02020603050405020304" pitchFamily="18" charset="0"/>
              <a:cs typeface="Times New Roman" panose="02020603050405020304" pitchFamily="18" charset="0"/>
            </a:endParaRPr>
          </a:p>
        </p:txBody>
      </p:sp>
      <p:sp>
        <p:nvSpPr>
          <p:cNvPr id="8" name="Metin kutusu 7"/>
          <p:cNvSpPr txBox="1"/>
          <p:nvPr/>
        </p:nvSpPr>
        <p:spPr>
          <a:xfrm>
            <a:off x="272986" y="344893"/>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BİNALARDA ENERJİ VERİMLİLİĞİ</a:t>
            </a:r>
            <a:endParaRPr lang="en-US" b="1" dirty="0">
              <a:latin typeface="Times New Roman" panose="02020603050405020304" pitchFamily="18" charset="0"/>
              <a:cs typeface="Times New Roman" panose="02020603050405020304" pitchFamily="18" charset="0"/>
            </a:endParaRPr>
          </a:p>
        </p:txBody>
      </p:sp>
      <p:pic>
        <p:nvPicPr>
          <p:cNvPr id="9" name="Picture 2" descr="enerji ve tabii kaynaklar bakanlığı logo ile ilgili görsel sonuc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2" name="Slayt Numarası Yer Tutucusu 1"/>
          <p:cNvSpPr>
            <a:spLocks noGrp="1"/>
          </p:cNvSpPr>
          <p:nvPr>
            <p:ph type="sldNum" idx="10"/>
          </p:nvPr>
        </p:nvSpPr>
        <p:spPr/>
        <p:txBody>
          <a:bodyPr/>
          <a:lstStyle/>
          <a:p>
            <a:fld id="{BD93A8C7-A93D-4493-BFE5-DF5F7A3B1590}" type="slidenum">
              <a:rPr lang="tr-TR" altLang="tr-TR" smtClean="0"/>
              <a:pPr/>
              <a:t>29</a:t>
            </a:fld>
            <a:endParaRPr lang="tr-TR" altLang="tr-TR"/>
          </a:p>
        </p:txBody>
      </p:sp>
    </p:spTree>
    <p:extLst>
      <p:ext uri="{BB962C8B-B14F-4D97-AF65-F5344CB8AC3E}">
        <p14:creationId xmlns:p14="http://schemas.microsoft.com/office/powerpoint/2010/main" val="781933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prizden fiş çekme ile ilgili görsel sonuc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527" y="1244145"/>
            <a:ext cx="2591528" cy="521241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pldturkiye.com/wp-content/uploads/2017/10/on-hat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5186" y="1244145"/>
            <a:ext cx="3713899" cy="2123112"/>
          </a:xfrm>
          <a:prstGeom prst="rect">
            <a:avLst/>
          </a:prstGeom>
          <a:noFill/>
          <a:extLst>
            <a:ext uri="{909E8E84-426E-40DD-AFC4-6F175D3DCCD1}">
              <a14:hiddenFill xmlns:a14="http://schemas.microsoft.com/office/drawing/2010/main">
                <a:solidFill>
                  <a:srgbClr val="FFFFFF"/>
                </a:solidFill>
              </a14:hiddenFill>
            </a:ext>
          </a:extLst>
        </p:spPr>
      </p:pic>
      <p:pic>
        <p:nvPicPr>
          <p:cNvPr id="2" name="Resim 1"/>
          <p:cNvPicPr>
            <a:picLocks noChangeAspect="1"/>
          </p:cNvPicPr>
          <p:nvPr/>
        </p:nvPicPr>
        <p:blipFill>
          <a:blip r:embed="rId5"/>
          <a:stretch>
            <a:fillRect/>
          </a:stretch>
        </p:blipFill>
        <p:spPr>
          <a:xfrm>
            <a:off x="7511839" y="1244145"/>
            <a:ext cx="3181223" cy="2566122"/>
          </a:xfrm>
          <a:prstGeom prst="rect">
            <a:avLst/>
          </a:prstGeom>
        </p:spPr>
      </p:pic>
      <p:pic>
        <p:nvPicPr>
          <p:cNvPr id="3" name="Resim 2"/>
          <p:cNvPicPr>
            <a:picLocks noChangeAspect="1"/>
          </p:cNvPicPr>
          <p:nvPr/>
        </p:nvPicPr>
        <p:blipFill>
          <a:blip r:embed="rId6"/>
          <a:stretch>
            <a:fillRect/>
          </a:stretch>
        </p:blipFill>
        <p:spPr>
          <a:xfrm>
            <a:off x="7119085" y="4012693"/>
            <a:ext cx="4158244" cy="2576827"/>
          </a:xfrm>
          <a:prstGeom prst="rect">
            <a:avLst/>
          </a:prstGeom>
        </p:spPr>
      </p:pic>
      <p:pic>
        <p:nvPicPr>
          <p:cNvPr id="6" name="Resim 5"/>
          <p:cNvPicPr>
            <a:picLocks noChangeAspect="1"/>
          </p:cNvPicPr>
          <p:nvPr/>
        </p:nvPicPr>
        <p:blipFill>
          <a:blip r:embed="rId7"/>
          <a:stretch>
            <a:fillRect/>
          </a:stretch>
        </p:blipFill>
        <p:spPr>
          <a:xfrm>
            <a:off x="4057964" y="3617720"/>
            <a:ext cx="2143125" cy="2971800"/>
          </a:xfrm>
          <a:prstGeom prst="rect">
            <a:avLst/>
          </a:prstGeom>
        </p:spPr>
      </p:pic>
      <p:sp>
        <p:nvSpPr>
          <p:cNvPr id="10" name="Metin kutusu 9"/>
          <p:cNvSpPr txBox="1"/>
          <p:nvPr/>
        </p:nvSpPr>
        <p:spPr>
          <a:xfrm>
            <a:off x="390295" y="368826"/>
            <a:ext cx="5999355" cy="400110"/>
          </a:xfrm>
          <a:prstGeom prst="rect">
            <a:avLst/>
          </a:prstGeom>
          <a:noFill/>
        </p:spPr>
        <p:txBody>
          <a:bodyPr wrap="square" rtlCol="0">
            <a:spAutoFit/>
          </a:bodyPr>
          <a:lstStyle/>
          <a:p>
            <a:r>
              <a:rPr lang="tr-TR" sz="2000" b="1" dirty="0">
                <a:latin typeface="Times New Roman" panose="02020603050405020304" pitchFamily="18" charset="0"/>
                <a:cs typeface="Times New Roman" panose="02020603050405020304" pitchFamily="18" charset="0"/>
              </a:rPr>
              <a:t>ENERJİ VERİMLİLİĞİ VE ENERJİ TASARRUFU </a:t>
            </a:r>
            <a:endParaRPr lang="en-US" sz="2000" b="1" dirty="0">
              <a:latin typeface="Times New Roman" panose="02020603050405020304"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3A7292B7-BF71-405C-BD52-DF1A7F60FE28}" type="slidenum">
              <a:rPr lang="en-US" smtClean="0"/>
              <a:t>3</a:t>
            </a:fld>
            <a:endParaRPr lang="en-US"/>
          </a:p>
        </p:txBody>
      </p:sp>
    </p:spTree>
    <p:extLst>
      <p:ext uri="{BB962C8B-B14F-4D97-AF65-F5344CB8AC3E}">
        <p14:creationId xmlns:p14="http://schemas.microsoft.com/office/powerpoint/2010/main" val="2939271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67990" y="1046473"/>
            <a:ext cx="7102839"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1- YENİLENEBİLİR ENERJİ KAYNAKLARI KULLANAN AKTİF SİSTEMLER</a:t>
            </a:r>
          </a:p>
        </p:txBody>
      </p:sp>
      <p:sp>
        <p:nvSpPr>
          <p:cNvPr id="5" name="Dikdörtgen 4"/>
          <p:cNvSpPr/>
          <p:nvPr/>
        </p:nvSpPr>
        <p:spPr>
          <a:xfrm>
            <a:off x="446049" y="1766140"/>
            <a:ext cx="6924906" cy="203132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Güneş Enerjisi Potansiyel Atlası verilerine göre ülkemizin ortalama yıllık toplam </a:t>
            </a:r>
            <a:r>
              <a:rPr lang="tr-TR" sz="1400" b="1" dirty="0">
                <a:solidFill>
                  <a:srgbClr val="FF0000"/>
                </a:solidFill>
                <a:latin typeface="Times New Roman" panose="02020603050405020304" pitchFamily="18" charset="0"/>
                <a:cs typeface="Times New Roman" panose="02020603050405020304" pitchFamily="18" charset="0"/>
              </a:rPr>
              <a:t>güneşlenme süresi 2.741 saat</a:t>
            </a:r>
            <a:r>
              <a:rPr lang="tr-TR" sz="1400" dirty="0">
                <a:latin typeface="Times New Roman" panose="02020603050405020304" pitchFamily="18" charset="0"/>
                <a:cs typeface="Times New Roman" panose="02020603050405020304" pitchFamily="18" charset="0"/>
              </a:rPr>
              <a:t>, ortalama </a:t>
            </a:r>
            <a:r>
              <a:rPr lang="tr-TR" sz="1400" b="1" dirty="0">
                <a:solidFill>
                  <a:srgbClr val="FF0000"/>
                </a:solidFill>
                <a:latin typeface="Times New Roman" panose="02020603050405020304" pitchFamily="18" charset="0"/>
                <a:cs typeface="Times New Roman" panose="02020603050405020304" pitchFamily="18" charset="0"/>
              </a:rPr>
              <a:t>toplam güneş radyasyonu 1.527 kWh/m².yıldır. </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Çatı uygulamalarında en yüksek verim </a:t>
            </a:r>
            <a:r>
              <a:rPr lang="tr-TR" sz="1400" b="1" dirty="0">
                <a:solidFill>
                  <a:srgbClr val="FF0000"/>
                </a:solidFill>
                <a:latin typeface="Times New Roman" panose="02020603050405020304" pitchFamily="18" charset="0"/>
                <a:cs typeface="Times New Roman" panose="02020603050405020304" pitchFamily="18" charset="0"/>
              </a:rPr>
              <a:t>30º ve 45º eğim </a:t>
            </a:r>
            <a:r>
              <a:rPr lang="tr-TR" sz="1400" dirty="0">
                <a:latin typeface="Times New Roman" panose="02020603050405020304" pitchFamily="18" charset="0"/>
                <a:cs typeface="Times New Roman" panose="02020603050405020304" pitchFamily="18" charset="0"/>
              </a:rPr>
              <a:t>değerlerinde elde edilmektedir.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En yüksek verim değerleri </a:t>
            </a:r>
            <a:r>
              <a:rPr lang="tr-TR" sz="1400" b="1" dirty="0">
                <a:solidFill>
                  <a:srgbClr val="FF0000"/>
                </a:solidFill>
                <a:latin typeface="Times New Roman" panose="02020603050405020304" pitchFamily="18" charset="0"/>
                <a:cs typeface="Times New Roman" panose="02020603050405020304" pitchFamily="18" charset="0"/>
              </a:rPr>
              <a:t>güney</a:t>
            </a:r>
            <a:r>
              <a:rPr lang="tr-TR" sz="1400" dirty="0">
                <a:latin typeface="Times New Roman" panose="02020603050405020304" pitchFamily="18" charset="0"/>
                <a:cs typeface="Times New Roman" panose="02020603050405020304" pitchFamily="18" charset="0"/>
              </a:rPr>
              <a:t>, güneydoğu ve güneybatı cephelerden sağlanmaktadır. </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Sıcaklık, kir, gölgeleme, teknoloji türü, eğim … vb. faktörler verimi etkilemektedir.</a:t>
            </a:r>
          </a:p>
        </p:txBody>
      </p:sp>
      <p:sp>
        <p:nvSpPr>
          <p:cNvPr id="6" name="Dikdörtgen 5"/>
          <p:cNvSpPr/>
          <p:nvPr/>
        </p:nvSpPr>
        <p:spPr>
          <a:xfrm>
            <a:off x="367989" y="1363492"/>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A -) Güneş Enerjili  Aktif Sistemler</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61007" y="1519104"/>
            <a:ext cx="3780866" cy="1445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1006" y="3050112"/>
            <a:ext cx="3774126" cy="2308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049" y="3869534"/>
            <a:ext cx="7269963" cy="2727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9066" y="5443888"/>
            <a:ext cx="1550290" cy="1278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pic>
        <p:nvPicPr>
          <p:cNvPr id="13" name="Picture 2" descr="enerji ve tabii kaynaklar bakanlığı logo ile ilgili görsel sonucu"/>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3" name="Slayt Numarası Yer Tutucusu 2"/>
          <p:cNvSpPr>
            <a:spLocks noGrp="1"/>
          </p:cNvSpPr>
          <p:nvPr>
            <p:ph type="sldNum" sz="quarter" idx="12"/>
          </p:nvPr>
        </p:nvSpPr>
        <p:spPr/>
        <p:txBody>
          <a:bodyPr/>
          <a:lstStyle/>
          <a:p>
            <a:fld id="{3A7292B7-BF71-405C-BD52-DF1A7F60FE28}" type="slidenum">
              <a:rPr lang="en-US" smtClean="0"/>
              <a:t>30</a:t>
            </a:fld>
            <a:endParaRPr lang="en-US"/>
          </a:p>
        </p:txBody>
      </p:sp>
    </p:spTree>
    <p:extLst>
      <p:ext uri="{BB962C8B-B14F-4D97-AF65-F5344CB8AC3E}">
        <p14:creationId xmlns:p14="http://schemas.microsoft.com/office/powerpoint/2010/main" val="32039813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446049" y="1073919"/>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B -) Rüzgar Enerjili  Aktif Sistemler</a:t>
            </a:r>
          </a:p>
        </p:txBody>
      </p:sp>
      <p:sp>
        <p:nvSpPr>
          <p:cNvPr id="8" name="Dikdörtgen 7"/>
          <p:cNvSpPr/>
          <p:nvPr/>
        </p:nvSpPr>
        <p:spPr>
          <a:xfrm>
            <a:off x="478374" y="1470942"/>
            <a:ext cx="7260571" cy="138499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Ülkemizin büyük bir bölümünde rüzgar hızı </a:t>
            </a:r>
            <a:r>
              <a:rPr lang="tr-TR" sz="1400" b="1" dirty="0">
                <a:solidFill>
                  <a:srgbClr val="FF0000"/>
                </a:solidFill>
                <a:latin typeface="Times New Roman" panose="02020603050405020304" pitchFamily="18" charset="0"/>
                <a:cs typeface="Times New Roman" panose="02020603050405020304" pitchFamily="18" charset="0"/>
              </a:rPr>
              <a:t>6,5 m/s </a:t>
            </a:r>
            <a:r>
              <a:rPr lang="tr-TR" sz="1400" dirty="0">
                <a:latin typeface="Times New Roman" panose="02020603050405020304" pitchFamily="18" charset="0"/>
                <a:cs typeface="Times New Roman" panose="02020603050405020304" pitchFamily="18" charset="0"/>
              </a:rPr>
              <a:t>değerinin altındadır. </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1980-2013 yılları arasında yapılan ölçümlere göre Türkiye ortalama rüzgar hızı </a:t>
            </a:r>
            <a:r>
              <a:rPr lang="tr-TR" sz="1400" b="1" dirty="0">
                <a:solidFill>
                  <a:srgbClr val="FF0000"/>
                </a:solidFill>
                <a:latin typeface="Times New Roman" panose="02020603050405020304" pitchFamily="18" charset="0"/>
                <a:cs typeface="Times New Roman" panose="02020603050405020304" pitchFamily="18" charset="0"/>
              </a:rPr>
              <a:t>2 m/s </a:t>
            </a:r>
            <a:r>
              <a:rPr lang="tr-TR" sz="1400" dirty="0">
                <a:latin typeface="Times New Roman" panose="02020603050405020304" pitchFamily="18" charset="0"/>
                <a:cs typeface="Times New Roman" panose="02020603050405020304" pitchFamily="18" charset="0"/>
              </a:rPr>
              <a:t>olarak ölçülmüştür.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Çatı uygulamalarında genellikle dikey eksenli türbinler tercih edilmektedir.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49824" y="3345547"/>
            <a:ext cx="4224780" cy="1723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1444" y="5192621"/>
            <a:ext cx="5551320" cy="1509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9649" y="5138463"/>
            <a:ext cx="5084955" cy="1563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6107" y="1022250"/>
            <a:ext cx="2991274" cy="2254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1444" y="2899600"/>
            <a:ext cx="6201206" cy="2141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descr="enerji ve tabii kaynaklar bakanlığı logo ile ilgili görsel sonucu"/>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4"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sp>
        <p:nvSpPr>
          <p:cNvPr id="2" name="Slayt Numarası Yer Tutucusu 1"/>
          <p:cNvSpPr>
            <a:spLocks noGrp="1"/>
          </p:cNvSpPr>
          <p:nvPr>
            <p:ph type="sldNum" sz="quarter" idx="12"/>
          </p:nvPr>
        </p:nvSpPr>
        <p:spPr/>
        <p:txBody>
          <a:bodyPr/>
          <a:lstStyle/>
          <a:p>
            <a:fld id="{3A7292B7-BF71-405C-BD52-DF1A7F60FE28}" type="slidenum">
              <a:rPr lang="en-US" smtClean="0"/>
              <a:t>31</a:t>
            </a:fld>
            <a:endParaRPr lang="en-US"/>
          </a:p>
        </p:txBody>
      </p:sp>
    </p:spTree>
    <p:extLst>
      <p:ext uri="{BB962C8B-B14F-4D97-AF65-F5344CB8AC3E}">
        <p14:creationId xmlns:p14="http://schemas.microsoft.com/office/powerpoint/2010/main" val="2566145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397943" y="1022250"/>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C -) Isı Pompaları</a:t>
            </a:r>
          </a:p>
        </p:txBody>
      </p:sp>
      <p:sp>
        <p:nvSpPr>
          <p:cNvPr id="8" name="Dikdörtgen 7"/>
          <p:cNvSpPr/>
          <p:nvPr/>
        </p:nvSpPr>
        <p:spPr>
          <a:xfrm>
            <a:off x="353411" y="1437748"/>
            <a:ext cx="6987589" cy="203132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a:t>
            </a:r>
            <a:r>
              <a:rPr lang="tr-TR" sz="1400" i="1" dirty="0">
                <a:latin typeface="Times New Roman" panose="02020603050405020304" pitchFamily="18" charset="0"/>
                <a:cs typeface="Times New Roman" panose="02020603050405020304" pitchFamily="18" charset="0"/>
              </a:rPr>
              <a:t>Toprakta, havada ve suda düşük sıcaklıkta mevcut olan enerjinin, ısıtma ve/veya soğutma yapmak amacıyla bina içine iletilmesini sağlayan düzenek</a:t>
            </a:r>
            <a:r>
              <a:rPr lang="tr-TR" sz="1400" dirty="0">
                <a:latin typeface="Times New Roman" panose="02020603050405020304" pitchFamily="18" charset="0"/>
                <a:cs typeface="Times New Roman" panose="02020603050405020304" pitchFamily="18" charset="0"/>
              </a:rPr>
              <a:t>” olarak tanımlanmaktadır.  </a:t>
            </a:r>
          </a:p>
          <a:p>
            <a:pPr marL="285750" indent="-285750" algn="just">
              <a:lnSpc>
                <a:spcPct val="150000"/>
              </a:lnSpc>
              <a:buFont typeface="Arial" panose="020B0604020202020204" pitchFamily="34" charset="0"/>
              <a:buChar char="•"/>
            </a:pPr>
            <a:r>
              <a:rPr lang="en-US" sz="1400" b="1" dirty="0">
                <a:solidFill>
                  <a:srgbClr val="FF0000"/>
                </a:solidFill>
                <a:latin typeface="Times New Roman" panose="02020603050405020304" pitchFamily="18" charset="0"/>
                <a:cs typeface="Times New Roman" panose="02020603050405020304" pitchFamily="18" charset="0"/>
              </a:rPr>
              <a:t>COP (Coefficient of Performance) </a:t>
            </a:r>
            <a:r>
              <a:rPr lang="en-US" sz="1400" dirty="0">
                <a:latin typeface="Times New Roman" panose="02020603050405020304" pitchFamily="18" charset="0"/>
                <a:cs typeface="Times New Roman" panose="02020603050405020304" pitchFamily="18" charset="0"/>
              </a:rPr>
              <a:t>olarak belirtilen verim değeri</a:t>
            </a:r>
            <a:r>
              <a:rPr lang="tr-TR" sz="1400" dirty="0">
                <a:latin typeface="Times New Roman" panose="02020603050405020304" pitchFamily="18" charset="0"/>
                <a:cs typeface="Times New Roman" panose="02020603050405020304" pitchFamily="18" charset="0"/>
              </a:rPr>
              <a:t> kW soğutma/ısıtma başına ürettiği enerjinin, toplam çektiği enerjiye (kW) oranı olarak tanımlanır.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Isı pompaları kullanımı ile nihai enerji tüketimini </a:t>
            </a:r>
            <a:r>
              <a:rPr lang="tr-TR" sz="1400" b="1" dirty="0">
                <a:solidFill>
                  <a:srgbClr val="FF0000"/>
                </a:solidFill>
                <a:latin typeface="Times New Roman" panose="02020603050405020304" pitchFamily="18" charset="0"/>
                <a:cs typeface="Times New Roman" panose="02020603050405020304" pitchFamily="18" charset="0"/>
              </a:rPr>
              <a:t>% 83’lere kadar azaltabilmek </a:t>
            </a:r>
            <a:r>
              <a:rPr lang="tr-TR" sz="1400" dirty="0">
                <a:latin typeface="Times New Roman" panose="02020603050405020304" pitchFamily="18" charset="0"/>
                <a:cs typeface="Times New Roman" panose="02020603050405020304" pitchFamily="18" charset="0"/>
              </a:rPr>
              <a:t>mümkündür.</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9974" y="1510346"/>
            <a:ext cx="3825421" cy="1671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725" y="3469073"/>
            <a:ext cx="5296036" cy="3080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49351" y="3597334"/>
            <a:ext cx="1854285" cy="2952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8076" y="3597334"/>
            <a:ext cx="4011960" cy="2952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descr="enerji ve tabii kaynaklar bakanlığı logo ile ilgili görsel sonucu"/>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3"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sp>
        <p:nvSpPr>
          <p:cNvPr id="2" name="Slayt Numarası Yer Tutucusu 1"/>
          <p:cNvSpPr>
            <a:spLocks noGrp="1"/>
          </p:cNvSpPr>
          <p:nvPr>
            <p:ph type="sldNum" sz="quarter" idx="12"/>
          </p:nvPr>
        </p:nvSpPr>
        <p:spPr/>
        <p:txBody>
          <a:bodyPr/>
          <a:lstStyle/>
          <a:p>
            <a:fld id="{3A7292B7-BF71-405C-BD52-DF1A7F60FE28}" type="slidenum">
              <a:rPr lang="en-US" smtClean="0"/>
              <a:t>32</a:t>
            </a:fld>
            <a:endParaRPr lang="en-US"/>
          </a:p>
        </p:txBody>
      </p:sp>
    </p:spTree>
    <p:extLst>
      <p:ext uri="{BB962C8B-B14F-4D97-AF65-F5344CB8AC3E}">
        <p14:creationId xmlns:p14="http://schemas.microsoft.com/office/powerpoint/2010/main" val="36482127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446049" y="1042357"/>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D -) Jeotermal Sular</a:t>
            </a:r>
          </a:p>
        </p:txBody>
      </p:sp>
      <p:sp>
        <p:nvSpPr>
          <p:cNvPr id="8" name="Dikdörtgen 7"/>
          <p:cNvSpPr/>
          <p:nvPr/>
        </p:nvSpPr>
        <p:spPr>
          <a:xfrm>
            <a:off x="367990" y="1508077"/>
            <a:ext cx="5984409" cy="1061829"/>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Halihazırda ısıtılan konut sayısı  </a:t>
            </a:r>
            <a:r>
              <a:rPr lang="tr-TR" sz="1400" b="1" dirty="0">
                <a:solidFill>
                  <a:srgbClr val="FF0000"/>
                </a:solidFill>
                <a:latin typeface="Times New Roman" panose="02020603050405020304" pitchFamily="18" charset="0"/>
                <a:cs typeface="Times New Roman" panose="02020603050405020304" pitchFamily="18" charset="0"/>
              </a:rPr>
              <a:t>120.000</a:t>
            </a:r>
            <a:r>
              <a:rPr lang="tr-TR" sz="1400" dirty="0">
                <a:latin typeface="Times New Roman" panose="02020603050405020304" pitchFamily="18" charset="0"/>
                <a:cs typeface="Times New Roman" panose="02020603050405020304" pitchFamily="18" charset="0"/>
              </a:rPr>
              <a:t> civarındadır. </a:t>
            </a:r>
          </a:p>
          <a:p>
            <a:pPr marL="285750" indent="-285750" algn="just">
              <a:lnSpc>
                <a:spcPct val="150000"/>
              </a:lnSpc>
              <a:buFont typeface="Arial" panose="020B0604020202020204" pitchFamily="34" charset="0"/>
              <a:buChar char="•"/>
            </a:pPr>
            <a:r>
              <a:rPr lang="tr-TR" sz="1400" b="1" dirty="0">
                <a:solidFill>
                  <a:srgbClr val="FF0000"/>
                </a:solidFill>
                <a:latin typeface="Times New Roman" panose="02020603050405020304" pitchFamily="18" charset="0"/>
                <a:cs typeface="Times New Roman" panose="02020603050405020304" pitchFamily="18" charset="0"/>
              </a:rPr>
              <a:t>1.000.000  - 1.250.000 adet konut </a:t>
            </a:r>
            <a:r>
              <a:rPr lang="tr-TR" sz="1400" dirty="0">
                <a:latin typeface="Times New Roman" panose="02020603050405020304" pitchFamily="18" charset="0"/>
                <a:cs typeface="Times New Roman" panose="02020603050405020304" pitchFamily="18" charset="0"/>
              </a:rPr>
              <a:t>ısıtması uygulanabilir bir potansiyel olarak görülmektedir.</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3868" y="3351162"/>
            <a:ext cx="4443462" cy="216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3867" y="1380304"/>
            <a:ext cx="4443461" cy="1889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049" y="2770976"/>
            <a:ext cx="5906350" cy="1959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Dikdörtgen 11"/>
          <p:cNvSpPr/>
          <p:nvPr/>
        </p:nvSpPr>
        <p:spPr>
          <a:xfrm>
            <a:off x="427898" y="5091423"/>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E -) </a:t>
            </a:r>
            <a:r>
              <a:rPr lang="fi-FI" sz="1400" b="1" dirty="0">
                <a:latin typeface="Times New Roman" panose="02020603050405020304" pitchFamily="18" charset="0"/>
                <a:cs typeface="Times New Roman" panose="02020603050405020304" pitchFamily="18" charset="0"/>
              </a:rPr>
              <a:t>Biyokütle Enerjisi Kullanan Aktif Sistemler</a:t>
            </a:r>
            <a:r>
              <a:rPr lang="tr-TR" sz="1400" b="1" dirty="0">
                <a:latin typeface="Times New Roman" panose="02020603050405020304" pitchFamily="18" charset="0"/>
                <a:cs typeface="Times New Roman" panose="02020603050405020304" pitchFamily="18" charset="0"/>
              </a:rPr>
              <a:t> </a:t>
            </a:r>
          </a:p>
        </p:txBody>
      </p:sp>
      <p:sp>
        <p:nvSpPr>
          <p:cNvPr id="9" name="Dikdörtgen 8"/>
          <p:cNvSpPr/>
          <p:nvPr/>
        </p:nvSpPr>
        <p:spPr>
          <a:xfrm>
            <a:off x="446049" y="5529943"/>
            <a:ext cx="11006254" cy="1061829"/>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Ülkemizde ise kişi başı yıllık evsel atık miktarı </a:t>
            </a:r>
            <a:r>
              <a:rPr lang="tr-TR" sz="1400" b="1" dirty="0">
                <a:solidFill>
                  <a:srgbClr val="FF0000"/>
                </a:solidFill>
                <a:latin typeface="Times New Roman" panose="02020603050405020304" pitchFamily="18" charset="0"/>
                <a:cs typeface="Times New Roman" panose="02020603050405020304" pitchFamily="18" charset="0"/>
              </a:rPr>
              <a:t>414 kg </a:t>
            </a:r>
            <a:r>
              <a:rPr lang="tr-TR" sz="1400" dirty="0">
                <a:latin typeface="Times New Roman" panose="02020603050405020304" pitchFamily="18" charset="0"/>
                <a:cs typeface="Times New Roman" panose="02020603050405020304" pitchFamily="18" charset="0"/>
              </a:rPr>
              <a:t>dolaylarında olup kentsel katı atıkların yaklaşık % 60’ı konutlardan gelen atıklarıdır. </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Şehir ölçekli yüksek enerji tüketimine sahip binalar dikkate alındığında merkezi bir tesiste atıkların toplanması ve işlenmesi sonucu üretilen ısı ve/veya elektrik enerjisinin dağıtılması teknik ve maddi açıdan daha uygulanabilir olmaktadır.</a:t>
            </a:r>
          </a:p>
        </p:txBody>
      </p:sp>
      <p:pic>
        <p:nvPicPr>
          <p:cNvPr id="16" name="Picture 2" descr="enerji ve tabii kaynaklar bakanlığı logo ile ilgili görsel sonuc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4"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sp>
        <p:nvSpPr>
          <p:cNvPr id="2" name="Slayt Numarası Yer Tutucusu 1"/>
          <p:cNvSpPr>
            <a:spLocks noGrp="1"/>
          </p:cNvSpPr>
          <p:nvPr>
            <p:ph type="sldNum" sz="quarter" idx="12"/>
          </p:nvPr>
        </p:nvSpPr>
        <p:spPr/>
        <p:txBody>
          <a:bodyPr/>
          <a:lstStyle/>
          <a:p>
            <a:fld id="{3A7292B7-BF71-405C-BD52-DF1A7F60FE28}" type="slidenum">
              <a:rPr lang="en-US" smtClean="0"/>
              <a:t>33</a:t>
            </a:fld>
            <a:endParaRPr lang="en-US"/>
          </a:p>
        </p:txBody>
      </p:sp>
    </p:spTree>
    <p:extLst>
      <p:ext uri="{BB962C8B-B14F-4D97-AF65-F5344CB8AC3E}">
        <p14:creationId xmlns:p14="http://schemas.microsoft.com/office/powerpoint/2010/main" val="26540139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446049" y="1026024"/>
            <a:ext cx="7102838"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2- BİRLEŞİK ISI-GÜÇ SİSTEMLERİ</a:t>
            </a:r>
          </a:p>
        </p:txBody>
      </p:sp>
      <p:sp>
        <p:nvSpPr>
          <p:cNvPr id="7" name="Dikdörtgen 6"/>
          <p:cNvSpPr/>
          <p:nvPr/>
        </p:nvSpPr>
        <p:spPr>
          <a:xfrm>
            <a:off x="446048" y="1358575"/>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A -) Kojenerasyon</a:t>
            </a:r>
          </a:p>
        </p:txBody>
      </p:sp>
      <p:sp>
        <p:nvSpPr>
          <p:cNvPr id="8" name="Dikdörtgen 7"/>
          <p:cNvSpPr/>
          <p:nvPr/>
        </p:nvSpPr>
        <p:spPr>
          <a:xfrm>
            <a:off x="367989" y="1714828"/>
            <a:ext cx="11441151" cy="738664"/>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“Isı ve elektrik ve/veya mekanik enerjinin aynı tesiste eş zamanlı olarak üretimi” olarak tanımlanmaktadır. </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Klasik kazanlardan karşılandığı sistemlere göre </a:t>
            </a:r>
            <a:r>
              <a:rPr lang="tr-TR" sz="1400" b="1" dirty="0">
                <a:solidFill>
                  <a:srgbClr val="FF0000"/>
                </a:solidFill>
                <a:latin typeface="Times New Roman" panose="02020603050405020304" pitchFamily="18" charset="0"/>
                <a:cs typeface="Times New Roman" panose="02020603050405020304" pitchFamily="18" charset="0"/>
              </a:rPr>
              <a:t>% 15 ile % 40</a:t>
            </a:r>
            <a:r>
              <a:rPr lang="tr-TR" sz="1400" dirty="0">
                <a:latin typeface="Times New Roman" panose="02020603050405020304" pitchFamily="18" charset="0"/>
                <a:cs typeface="Times New Roman" panose="02020603050405020304" pitchFamily="18" charset="0"/>
              </a:rPr>
              <a:t> arasında değişen tasarruf miktarları mümkün olabilmektedir.</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2498" y="2466650"/>
            <a:ext cx="7515920" cy="4023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Dikdörtgen 8"/>
          <p:cNvSpPr/>
          <p:nvPr/>
        </p:nvSpPr>
        <p:spPr>
          <a:xfrm>
            <a:off x="367989" y="2466651"/>
            <a:ext cx="3636680" cy="4293483"/>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Elektrik enerjisine dayalı kurulu gücü </a:t>
            </a:r>
            <a:r>
              <a:rPr lang="tr-TR" sz="1400" b="1" dirty="0">
                <a:solidFill>
                  <a:srgbClr val="FF0000"/>
                </a:solidFill>
                <a:latin typeface="Times New Roman" panose="02020603050405020304" pitchFamily="18" charset="0"/>
                <a:cs typeface="Times New Roman" panose="02020603050405020304" pitchFamily="18" charset="0"/>
              </a:rPr>
              <a:t>100 kWe </a:t>
            </a:r>
            <a:r>
              <a:rPr lang="tr-TR" sz="1400" dirty="0">
                <a:latin typeface="Times New Roman" panose="02020603050405020304" pitchFamily="18" charset="0"/>
                <a:cs typeface="Times New Roman" panose="02020603050405020304" pitchFamily="18" charset="0"/>
              </a:rPr>
              <a:t>ve altında olan kojenerasyon tesisleri ise </a:t>
            </a:r>
            <a:r>
              <a:rPr lang="tr-TR" sz="1400" b="1" dirty="0">
                <a:solidFill>
                  <a:srgbClr val="FF0000"/>
                </a:solidFill>
                <a:latin typeface="Times New Roman" panose="02020603050405020304" pitchFamily="18" charset="0"/>
                <a:cs typeface="Times New Roman" panose="02020603050405020304" pitchFamily="18" charset="0"/>
              </a:rPr>
              <a:t>mikro kojenerasyon</a:t>
            </a:r>
            <a:r>
              <a:rPr lang="tr-TR" sz="1400" dirty="0">
                <a:latin typeface="Times New Roman" panose="02020603050405020304" pitchFamily="18" charset="0"/>
                <a:cs typeface="Times New Roman" panose="02020603050405020304" pitchFamily="18" charset="0"/>
              </a:rPr>
              <a:t> tesisi olarak tanımlanmaktadır.  </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Yüksek verime ulaşabilmek için elektrik ve ısı tüketimlerinin optimum ölçüde karşılanacağı kapasiteler seçilmelidir.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Mikro </a:t>
            </a:r>
            <a:r>
              <a:rPr lang="tr-TR" sz="1400" dirty="0" err="1">
                <a:latin typeface="Times New Roman" panose="02020603050405020304" pitchFamily="18" charset="0"/>
                <a:cs typeface="Times New Roman" panose="02020603050405020304" pitchFamily="18" charset="0"/>
              </a:rPr>
              <a:t>kojenerasyon</a:t>
            </a:r>
            <a:r>
              <a:rPr lang="tr-TR" sz="1400" dirty="0">
                <a:latin typeface="Times New Roman" panose="02020603050405020304" pitchFamily="18" charset="0"/>
                <a:cs typeface="Times New Roman" panose="02020603050405020304" pitchFamily="18" charset="0"/>
              </a:rPr>
              <a:t> tesisleri ile mevzuatta tanımlanan asgari verimlilik gereksinimlerini sağlayan </a:t>
            </a:r>
            <a:r>
              <a:rPr lang="tr-TR" sz="1400" dirty="0" err="1">
                <a:latin typeface="Times New Roman" panose="02020603050405020304" pitchFamily="18" charset="0"/>
                <a:cs typeface="Times New Roman" panose="02020603050405020304" pitchFamily="18" charset="0"/>
              </a:rPr>
              <a:t>kojenerasyon</a:t>
            </a:r>
            <a:r>
              <a:rPr lang="tr-TR" sz="1400" dirty="0">
                <a:latin typeface="Times New Roman" panose="02020603050405020304" pitchFamily="18" charset="0"/>
                <a:cs typeface="Times New Roman" panose="02020603050405020304" pitchFamily="18" charset="0"/>
              </a:rPr>
              <a:t> tesislerinin lisans muafiyetleri bulunmaktadır.</a:t>
            </a:r>
          </a:p>
          <a:p>
            <a:pPr marL="285750" indent="-285750" algn="just">
              <a:lnSpc>
                <a:spcPct val="150000"/>
              </a:lnSpc>
              <a:buFont typeface="Arial" panose="020B0604020202020204" pitchFamily="34" charset="0"/>
              <a:buChar char="•"/>
            </a:pPr>
            <a:endParaRPr lang="tr-TR" sz="1400" dirty="0">
              <a:latin typeface="Times New Roman" panose="02020603050405020304" pitchFamily="18" charset="0"/>
              <a:cs typeface="Times New Roman" panose="02020603050405020304" pitchFamily="18" charset="0"/>
            </a:endParaRPr>
          </a:p>
        </p:txBody>
      </p:sp>
      <p:pic>
        <p:nvPicPr>
          <p:cNvPr id="12" name="Picture 2" descr="enerji ve tabii kaynaklar bakanlığı logo ile ilgili görsel sonuc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3"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sp>
        <p:nvSpPr>
          <p:cNvPr id="2" name="Slayt Numarası Yer Tutucusu 1"/>
          <p:cNvSpPr>
            <a:spLocks noGrp="1"/>
          </p:cNvSpPr>
          <p:nvPr>
            <p:ph type="sldNum" sz="quarter" idx="12"/>
          </p:nvPr>
        </p:nvSpPr>
        <p:spPr/>
        <p:txBody>
          <a:bodyPr/>
          <a:lstStyle/>
          <a:p>
            <a:fld id="{3A7292B7-BF71-405C-BD52-DF1A7F60FE28}" type="slidenum">
              <a:rPr lang="en-US" smtClean="0"/>
              <a:t>34</a:t>
            </a:fld>
            <a:endParaRPr lang="en-US"/>
          </a:p>
        </p:txBody>
      </p:sp>
    </p:spTree>
    <p:extLst>
      <p:ext uri="{BB962C8B-B14F-4D97-AF65-F5344CB8AC3E}">
        <p14:creationId xmlns:p14="http://schemas.microsoft.com/office/powerpoint/2010/main" val="30569239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446049" y="1022250"/>
            <a:ext cx="7102838"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2- BİRLEŞİK ISI-GÜÇ SİSTEMLERİ</a:t>
            </a:r>
          </a:p>
        </p:txBody>
      </p:sp>
      <p:sp>
        <p:nvSpPr>
          <p:cNvPr id="7" name="Dikdörtgen 6"/>
          <p:cNvSpPr/>
          <p:nvPr/>
        </p:nvSpPr>
        <p:spPr>
          <a:xfrm>
            <a:off x="427898" y="1349370"/>
            <a:ext cx="6943057" cy="415498"/>
          </a:xfrm>
          <a:prstGeom prst="rect">
            <a:avLst/>
          </a:prstGeom>
        </p:spPr>
        <p:txBody>
          <a:bodyPr wrap="square">
            <a:spAutoFit/>
          </a:bodyPr>
          <a:lstStyle/>
          <a:p>
            <a:pPr>
              <a:lnSpc>
                <a:spcPct val="150000"/>
              </a:lnSpc>
            </a:pPr>
            <a:r>
              <a:rPr lang="tr-TR" sz="1400" b="1" dirty="0">
                <a:latin typeface="Times New Roman" panose="02020603050405020304" pitchFamily="18" charset="0"/>
                <a:cs typeface="Times New Roman" panose="02020603050405020304" pitchFamily="18" charset="0"/>
              </a:rPr>
              <a:t>B -) Trijenerasyon</a:t>
            </a:r>
          </a:p>
        </p:txBody>
      </p:sp>
      <p:sp>
        <p:nvSpPr>
          <p:cNvPr id="8" name="Dikdörtgen 7"/>
          <p:cNvSpPr/>
          <p:nvPr/>
        </p:nvSpPr>
        <p:spPr>
          <a:xfrm>
            <a:off x="367990" y="1799805"/>
            <a:ext cx="11340790" cy="376834"/>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Trijenerasyon sistemleri sayesinde kojenerasyon ile üretilen ısı ve elektrik enerjisine </a:t>
            </a:r>
            <a:r>
              <a:rPr lang="tr-TR" sz="1400" b="1" dirty="0">
                <a:solidFill>
                  <a:srgbClr val="FF0000"/>
                </a:solidFill>
                <a:latin typeface="Times New Roman" panose="02020603050405020304" pitchFamily="18" charset="0"/>
                <a:cs typeface="Times New Roman" panose="02020603050405020304" pitchFamily="18" charset="0"/>
              </a:rPr>
              <a:t>ilaveten soğutma </a:t>
            </a:r>
            <a:r>
              <a:rPr lang="tr-TR" sz="1400" dirty="0">
                <a:latin typeface="Times New Roman" panose="02020603050405020304" pitchFamily="18" charset="0"/>
                <a:cs typeface="Times New Roman" panose="02020603050405020304" pitchFamily="18" charset="0"/>
              </a:rPr>
              <a:t>da yapılabilmektedir. </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1913" y="2176639"/>
            <a:ext cx="8342338" cy="4224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Dikdörtgen 8"/>
          <p:cNvSpPr/>
          <p:nvPr/>
        </p:nvSpPr>
        <p:spPr>
          <a:xfrm>
            <a:off x="367991" y="2211576"/>
            <a:ext cx="2943922" cy="4616648"/>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Absorbsiyonlu soğutma sistemleri sayesinde </a:t>
            </a:r>
            <a:r>
              <a:rPr lang="tr-TR" sz="1400" dirty="0" err="1">
                <a:latin typeface="Times New Roman" panose="02020603050405020304" pitchFamily="18" charset="0"/>
                <a:cs typeface="Times New Roman" panose="02020603050405020304" pitchFamily="18" charset="0"/>
              </a:rPr>
              <a:t>trijenerasyon</a:t>
            </a:r>
            <a:r>
              <a:rPr lang="tr-TR" sz="1400" dirty="0">
                <a:latin typeface="Times New Roman" panose="02020603050405020304" pitchFamily="18" charset="0"/>
                <a:cs typeface="Times New Roman" panose="02020603050405020304" pitchFamily="18" charset="0"/>
              </a:rPr>
              <a:t> sistemlerinde üretilen sıcak su, buhar ya da egzoz gazlarını kullanarak soğuk su üretilmektedir.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Aynı miktarda ısıtma, soğutma ve elektrik ihtiyacının geleneksel sistemler ile karşılanması durumunda toplam verim % 53 olurken, trijenerasyon sisteminde ise toplam </a:t>
            </a:r>
            <a:r>
              <a:rPr lang="tr-TR" sz="1400" b="1" dirty="0">
                <a:solidFill>
                  <a:srgbClr val="FF0000"/>
                </a:solidFill>
                <a:latin typeface="Times New Roman" panose="02020603050405020304" pitchFamily="18" charset="0"/>
                <a:cs typeface="Times New Roman" panose="02020603050405020304" pitchFamily="18" charset="0"/>
              </a:rPr>
              <a:t>verim % 84,5 </a:t>
            </a:r>
            <a:r>
              <a:rPr lang="tr-TR" sz="1400" dirty="0">
                <a:latin typeface="Times New Roman" panose="02020603050405020304" pitchFamily="18" charset="0"/>
                <a:cs typeface="Times New Roman" panose="02020603050405020304" pitchFamily="18" charset="0"/>
              </a:rPr>
              <a:t>olmaktadır.</a:t>
            </a:r>
          </a:p>
          <a:p>
            <a:pPr marL="285750" indent="-285750" algn="just">
              <a:lnSpc>
                <a:spcPct val="150000"/>
              </a:lnSpc>
              <a:buFont typeface="Arial" panose="020B0604020202020204" pitchFamily="34" charset="0"/>
              <a:buChar char="•"/>
            </a:pPr>
            <a:endParaRPr lang="tr-TR" sz="1400" dirty="0">
              <a:latin typeface="Times New Roman" panose="02020603050405020304" pitchFamily="18" charset="0"/>
              <a:cs typeface="Times New Roman" panose="02020603050405020304" pitchFamily="18" charset="0"/>
            </a:endParaRPr>
          </a:p>
        </p:txBody>
      </p:sp>
      <p:pic>
        <p:nvPicPr>
          <p:cNvPr id="12" name="Picture 2" descr="enerji ve tabii kaynaklar bakanlığı logo ile ilgili görsel sonuc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3"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sp>
        <p:nvSpPr>
          <p:cNvPr id="2" name="Slayt Numarası Yer Tutucusu 1"/>
          <p:cNvSpPr>
            <a:spLocks noGrp="1"/>
          </p:cNvSpPr>
          <p:nvPr>
            <p:ph type="sldNum" sz="quarter" idx="12"/>
          </p:nvPr>
        </p:nvSpPr>
        <p:spPr/>
        <p:txBody>
          <a:bodyPr/>
          <a:lstStyle/>
          <a:p>
            <a:fld id="{3A7292B7-BF71-405C-BD52-DF1A7F60FE28}" type="slidenum">
              <a:rPr lang="en-US" smtClean="0"/>
              <a:t>35</a:t>
            </a:fld>
            <a:endParaRPr lang="en-US"/>
          </a:p>
        </p:txBody>
      </p:sp>
    </p:spTree>
    <p:extLst>
      <p:ext uri="{BB962C8B-B14F-4D97-AF65-F5344CB8AC3E}">
        <p14:creationId xmlns:p14="http://schemas.microsoft.com/office/powerpoint/2010/main" val="576813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o 7"/>
          <p:cNvGraphicFramePr>
            <a:graphicFrameLocks noGrp="1"/>
          </p:cNvGraphicFramePr>
          <p:nvPr>
            <p:extLst>
              <p:ext uri="{D42A27DB-BD31-4B8C-83A1-F6EECF244321}">
                <p14:modId xmlns:p14="http://schemas.microsoft.com/office/powerpoint/2010/main" val="2056827655"/>
              </p:ext>
            </p:extLst>
          </p:nvPr>
        </p:nvGraphicFramePr>
        <p:xfrm>
          <a:off x="570492" y="3650922"/>
          <a:ext cx="10513819" cy="1465263"/>
        </p:xfrm>
        <a:graphic>
          <a:graphicData uri="http://schemas.openxmlformats.org/drawingml/2006/table">
            <a:tbl>
              <a:tblPr/>
              <a:tblGrid>
                <a:gridCol w="1085457">
                  <a:extLst>
                    <a:ext uri="{9D8B030D-6E8A-4147-A177-3AD203B41FA5}">
                      <a16:colId xmlns:a16="http://schemas.microsoft.com/office/drawing/2014/main" xmlns="" val="20000"/>
                    </a:ext>
                  </a:extLst>
                </a:gridCol>
                <a:gridCol w="790382">
                  <a:extLst>
                    <a:ext uri="{9D8B030D-6E8A-4147-A177-3AD203B41FA5}">
                      <a16:colId xmlns:a16="http://schemas.microsoft.com/office/drawing/2014/main" xmlns="" val="20001"/>
                    </a:ext>
                  </a:extLst>
                </a:gridCol>
                <a:gridCol w="730663">
                  <a:extLst>
                    <a:ext uri="{9D8B030D-6E8A-4147-A177-3AD203B41FA5}">
                      <a16:colId xmlns:a16="http://schemas.microsoft.com/office/drawing/2014/main" xmlns="" val="20002"/>
                    </a:ext>
                  </a:extLst>
                </a:gridCol>
                <a:gridCol w="706073">
                  <a:extLst>
                    <a:ext uri="{9D8B030D-6E8A-4147-A177-3AD203B41FA5}">
                      <a16:colId xmlns:a16="http://schemas.microsoft.com/office/drawing/2014/main" xmlns="" val="20003"/>
                    </a:ext>
                  </a:extLst>
                </a:gridCol>
                <a:gridCol w="857124">
                  <a:extLst>
                    <a:ext uri="{9D8B030D-6E8A-4147-A177-3AD203B41FA5}">
                      <a16:colId xmlns:a16="http://schemas.microsoft.com/office/drawing/2014/main" xmlns="" val="20004"/>
                    </a:ext>
                  </a:extLst>
                </a:gridCol>
                <a:gridCol w="1127609">
                  <a:extLst>
                    <a:ext uri="{9D8B030D-6E8A-4147-A177-3AD203B41FA5}">
                      <a16:colId xmlns:a16="http://schemas.microsoft.com/office/drawing/2014/main" xmlns="" val="20005"/>
                    </a:ext>
                  </a:extLst>
                </a:gridCol>
                <a:gridCol w="958995">
                  <a:extLst>
                    <a:ext uri="{9D8B030D-6E8A-4147-A177-3AD203B41FA5}">
                      <a16:colId xmlns:a16="http://schemas.microsoft.com/office/drawing/2014/main" xmlns="" val="20006"/>
                    </a:ext>
                  </a:extLst>
                </a:gridCol>
                <a:gridCol w="1053841">
                  <a:extLst>
                    <a:ext uri="{9D8B030D-6E8A-4147-A177-3AD203B41FA5}">
                      <a16:colId xmlns:a16="http://schemas.microsoft.com/office/drawing/2014/main" xmlns="" val="20007"/>
                    </a:ext>
                  </a:extLst>
                </a:gridCol>
                <a:gridCol w="927380">
                  <a:extLst>
                    <a:ext uri="{9D8B030D-6E8A-4147-A177-3AD203B41FA5}">
                      <a16:colId xmlns:a16="http://schemas.microsoft.com/office/drawing/2014/main" xmlns="" val="20008"/>
                    </a:ext>
                  </a:extLst>
                </a:gridCol>
                <a:gridCol w="646355">
                  <a:extLst>
                    <a:ext uri="{9D8B030D-6E8A-4147-A177-3AD203B41FA5}">
                      <a16:colId xmlns:a16="http://schemas.microsoft.com/office/drawing/2014/main" xmlns="" val="20009"/>
                    </a:ext>
                  </a:extLst>
                </a:gridCol>
                <a:gridCol w="899277">
                  <a:extLst>
                    <a:ext uri="{9D8B030D-6E8A-4147-A177-3AD203B41FA5}">
                      <a16:colId xmlns:a16="http://schemas.microsoft.com/office/drawing/2014/main" xmlns="" val="20010"/>
                    </a:ext>
                  </a:extLst>
                </a:gridCol>
                <a:gridCol w="730663">
                  <a:extLst>
                    <a:ext uri="{9D8B030D-6E8A-4147-A177-3AD203B41FA5}">
                      <a16:colId xmlns:a16="http://schemas.microsoft.com/office/drawing/2014/main" xmlns="" val="20011"/>
                    </a:ext>
                  </a:extLst>
                </a:gridCol>
              </a:tblGrid>
              <a:tr h="936085">
                <a:tc>
                  <a:txBody>
                    <a:bodyPr/>
                    <a:lstStyle/>
                    <a:p>
                      <a:pPr algn="ctr" fontAlgn="ct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Kojenerasyon</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 Analizi</a:t>
                      </a:r>
                    </a:p>
                  </a:txBody>
                  <a:tcPr marL="8264" marR="8264" marT="8269"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B3D7"/>
                    </a:solidFill>
                  </a:tcPr>
                </a:tc>
                <a:tc>
                  <a:txBody>
                    <a:bodyPr/>
                    <a:lstStyle/>
                    <a:p>
                      <a:pPr algn="ctr" fontAlgn="ctr"/>
                      <a:r>
                        <a:rPr lang="pl-PL" sz="1050" b="1" i="0" u="none" strike="noStrike" dirty="0">
                          <a:solidFill>
                            <a:srgbClr val="000000"/>
                          </a:solidFill>
                          <a:effectLst/>
                          <a:latin typeface="Times New Roman" panose="02020603050405020304" pitchFamily="18" charset="0"/>
                          <a:cs typeface="Times New Roman" panose="02020603050405020304" pitchFamily="18" charset="0"/>
                        </a:rPr>
                        <a:t>Tam Kapasite Yakıt Tüketimi (kW)</a:t>
                      </a:r>
                    </a:p>
                  </a:txBody>
                  <a:tcPr marL="8264" marR="8264" marT="8269"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Kapasite (</a:t>
                      </a: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kWe</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Kapasite (</a:t>
                      </a: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kWt</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Yıllık Tam Kapasite Çalışma Saati</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Yıllık Üretilebilecek Elektrik Enerjisi Miktarı (</a:t>
                      </a: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kWh</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Elektrik </a:t>
                      </a: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Üretimininin</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 Tüketimi Karşılama Oranı (%)</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Yıllık Üretilebilecek Isı Enerjisi Miktarı (</a:t>
                      </a: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kWh</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Isı </a:t>
                      </a:r>
                      <a:r>
                        <a:rPr lang="tr-TR" sz="1050" b="1" i="0" u="none" strike="noStrike" dirty="0" err="1">
                          <a:solidFill>
                            <a:srgbClr val="000000"/>
                          </a:solidFill>
                          <a:effectLst/>
                          <a:latin typeface="Times New Roman" panose="02020603050405020304" pitchFamily="18" charset="0"/>
                          <a:cs typeface="Times New Roman" panose="02020603050405020304" pitchFamily="18" charset="0"/>
                        </a:rPr>
                        <a:t>Üretimininin</a:t>
                      </a:r>
                      <a:r>
                        <a:rPr lang="tr-TR" sz="1050" b="1" i="0" u="none" strike="noStrike" dirty="0">
                          <a:solidFill>
                            <a:srgbClr val="000000"/>
                          </a:solidFill>
                          <a:effectLst/>
                          <a:latin typeface="Times New Roman" panose="02020603050405020304" pitchFamily="18" charset="0"/>
                          <a:cs typeface="Times New Roman" panose="02020603050405020304" pitchFamily="18" charset="0"/>
                        </a:rPr>
                        <a:t> Tüketimi Karşılama Oranı (%)</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dirty="0">
                          <a:solidFill>
                            <a:srgbClr val="000000"/>
                          </a:solidFill>
                          <a:effectLst/>
                          <a:latin typeface="Times New Roman" panose="02020603050405020304" pitchFamily="18" charset="0"/>
                          <a:cs typeface="Times New Roman" panose="02020603050405020304" pitchFamily="18" charset="0"/>
                        </a:rPr>
                        <a:t>Toplam Tasarruf (TL)</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a:solidFill>
                            <a:srgbClr val="000000"/>
                          </a:solidFill>
                          <a:effectLst/>
                          <a:latin typeface="Times New Roman" panose="02020603050405020304" pitchFamily="18" charset="0"/>
                          <a:cs typeface="Times New Roman" panose="02020603050405020304" pitchFamily="18" charset="0"/>
                        </a:rPr>
                        <a:t>Yaklaşık Yatırım Maliyeti (TL)</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tc>
                  <a:txBody>
                    <a:bodyPr/>
                    <a:lstStyle/>
                    <a:p>
                      <a:pPr algn="ctr" fontAlgn="ctr"/>
                      <a:r>
                        <a:rPr lang="tr-TR" sz="1050" b="1" i="0" u="none" strike="noStrike">
                          <a:solidFill>
                            <a:srgbClr val="000000"/>
                          </a:solidFill>
                          <a:effectLst/>
                          <a:latin typeface="Times New Roman" panose="02020603050405020304" pitchFamily="18" charset="0"/>
                          <a:cs typeface="Times New Roman" panose="02020603050405020304" pitchFamily="18" charset="0"/>
                        </a:rPr>
                        <a:t>Geri Ödeme Süresi (Yıl)</a:t>
                      </a:r>
                    </a:p>
                  </a:txBody>
                  <a:tcPr marL="8264" marR="8264" marT="8269"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2"/>
                    </a:solidFill>
                  </a:tcPr>
                </a:tc>
                <a:extLst>
                  <a:ext uri="{0D108BD9-81ED-4DB2-BD59-A6C34878D82A}">
                    <a16:rowId xmlns:a16="http://schemas.microsoft.com/office/drawing/2014/main" xmlns="" val="10000"/>
                  </a:ext>
                </a:extLst>
              </a:tr>
              <a:tr h="181904">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örnek-1</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950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400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486</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5.400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2.160.000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78</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2.624.400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515.995</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1.500.000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2,9</a:t>
                      </a:r>
                    </a:p>
                  </a:txBody>
                  <a:tcPr marL="8264" marR="8264" marT="8269"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73637">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örnek-2</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789</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331</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415</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5.400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1.787.400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65</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2.241.000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8</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466.404</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1.200.000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73637">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örnek-3</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789</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331</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415</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2.700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893.700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32</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1.120.500</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233.202</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a:solidFill>
                            <a:srgbClr val="000000"/>
                          </a:solidFill>
                          <a:effectLst/>
                          <a:latin typeface="Times New Roman" panose="02020603050405020304" pitchFamily="18" charset="0"/>
                          <a:cs typeface="Times New Roman" panose="02020603050405020304" pitchFamily="18" charset="0"/>
                        </a:rPr>
                        <a:t>1.200.001</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5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8264" marR="8264" marT="82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aphicFrame>
        <p:nvGraphicFramePr>
          <p:cNvPr id="28746" name="Grafik 4"/>
          <p:cNvGraphicFramePr>
            <a:graphicFrameLocks/>
          </p:cNvGraphicFramePr>
          <p:nvPr>
            <p:extLst>
              <p:ext uri="{D42A27DB-BD31-4B8C-83A1-F6EECF244321}">
                <p14:modId xmlns:p14="http://schemas.microsoft.com/office/powerpoint/2010/main" val="3746994367"/>
              </p:ext>
            </p:extLst>
          </p:nvPr>
        </p:nvGraphicFramePr>
        <p:xfrm>
          <a:off x="367990" y="1149387"/>
          <a:ext cx="10392937" cy="2374398"/>
        </p:xfrm>
        <a:graphic>
          <a:graphicData uri="http://schemas.openxmlformats.org/presentationml/2006/ole">
            <mc:AlternateContent xmlns:mc="http://schemas.openxmlformats.org/markup-compatibility/2006">
              <mc:Choice xmlns:v="urn:schemas-microsoft-com:vml" Requires="v">
                <p:oleObj spid="_x0000_s11310" r:id="rId3" imgW="8449788" imgH="3060457" progId="Excel.Chart.8">
                  <p:embed/>
                </p:oleObj>
              </mc:Choice>
              <mc:Fallback>
                <p:oleObj r:id="rId3" imgW="8449788" imgH="3060457" progId="Excel.Chart.8">
                  <p:embed/>
                  <p:pic>
                    <p:nvPicPr>
                      <p:cNvPr id="28746" name="Grafik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990" y="1149387"/>
                        <a:ext cx="10392937" cy="2374398"/>
                      </a:xfrm>
                      <a:prstGeom prst="rect">
                        <a:avLst/>
                      </a:prstGeom>
                      <a:noFill/>
                      <a:ln>
                        <a:noFill/>
                      </a:ln>
                      <a:extLst/>
                    </p:spPr>
                  </p:pic>
                </p:oleObj>
              </mc:Fallback>
            </mc:AlternateContent>
          </a:graphicData>
        </a:graphic>
      </p:graphicFrame>
      <p:sp>
        <p:nvSpPr>
          <p:cNvPr id="28747" name="Rectangle 1"/>
          <p:cNvSpPr>
            <a:spLocks noChangeArrowheads="1"/>
          </p:cNvSpPr>
          <p:nvPr/>
        </p:nvSpPr>
        <p:spPr bwMode="auto">
          <a:xfrm>
            <a:off x="570491" y="5355268"/>
            <a:ext cx="10513819"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GB" altLang="tr-TR" sz="1200" b="1" dirty="0">
                <a:solidFill>
                  <a:srgbClr val="000000"/>
                </a:solidFill>
                <a:latin typeface="Times New Roman" panose="02020603050405020304" pitchFamily="18" charset="0"/>
                <a:cs typeface="Times New Roman" panose="02020603050405020304" pitchFamily="18" charset="0"/>
              </a:rPr>
              <a:t>KOJENERASYON VE MİKROKOJENERASYON TESİSLERİNİN</a:t>
            </a:r>
            <a:r>
              <a:rPr lang="tr-TR" altLang="tr-TR" sz="1200" b="1" dirty="0">
                <a:solidFill>
                  <a:srgbClr val="000000"/>
                </a:solidFill>
                <a:latin typeface="Times New Roman" panose="02020603050405020304" pitchFamily="18" charset="0"/>
                <a:cs typeface="Times New Roman" panose="02020603050405020304" pitchFamily="18" charset="0"/>
              </a:rPr>
              <a:t> </a:t>
            </a:r>
            <a:r>
              <a:rPr lang="en-GB" altLang="tr-TR" sz="1200" b="1" dirty="0">
                <a:solidFill>
                  <a:srgbClr val="000000"/>
                </a:solidFill>
                <a:latin typeface="Times New Roman" panose="02020603050405020304" pitchFamily="18" charset="0"/>
                <a:cs typeface="Times New Roman" panose="02020603050405020304" pitchFamily="18" charset="0"/>
              </a:rPr>
              <a:t>VERİMLİLİĞİNİN HESAPLANMASINA İLİŞKİN</a:t>
            </a:r>
            <a:r>
              <a:rPr lang="tr-TR" altLang="tr-TR" sz="1200" b="1" dirty="0">
                <a:solidFill>
                  <a:srgbClr val="000000"/>
                </a:solidFill>
                <a:latin typeface="Times New Roman" panose="02020603050405020304" pitchFamily="18" charset="0"/>
                <a:cs typeface="Times New Roman" panose="02020603050405020304" pitchFamily="18" charset="0"/>
              </a:rPr>
              <a:t> </a:t>
            </a:r>
            <a:r>
              <a:rPr lang="en-GB" altLang="tr-TR" sz="1200" b="1" dirty="0">
                <a:solidFill>
                  <a:srgbClr val="000000"/>
                </a:solidFill>
                <a:latin typeface="Times New Roman" panose="02020603050405020304" pitchFamily="18" charset="0"/>
                <a:cs typeface="Times New Roman" panose="02020603050405020304" pitchFamily="18" charset="0"/>
              </a:rPr>
              <a:t>USUL VE ESASLAR HAKKINDA TEBLİĞ</a:t>
            </a:r>
            <a:r>
              <a:rPr lang="tr-TR" altLang="tr-TR" sz="1200" b="1" dirty="0">
                <a:solidFill>
                  <a:srgbClr val="000000"/>
                </a:solidFill>
                <a:latin typeface="Times New Roman" panose="02020603050405020304" pitchFamily="18" charset="0"/>
                <a:cs typeface="Times New Roman" panose="02020603050405020304" pitchFamily="18" charset="0"/>
              </a:rPr>
              <a:t> </a:t>
            </a:r>
            <a:r>
              <a:rPr lang="en-GB" altLang="tr-TR" sz="1200" b="1" dirty="0">
                <a:solidFill>
                  <a:srgbClr val="000000"/>
                </a:solidFill>
                <a:latin typeface="Times New Roman" panose="02020603050405020304" pitchFamily="18" charset="0"/>
                <a:cs typeface="Times New Roman" panose="02020603050405020304" pitchFamily="18" charset="0"/>
              </a:rPr>
              <a:t>(SIRA NO: 2014/3)</a:t>
            </a:r>
            <a:endParaRPr lang="tr-TR" altLang="tr-TR" sz="1200" b="1" dirty="0">
              <a:solidFill>
                <a:srgbClr val="000000"/>
              </a:solidFill>
              <a:latin typeface="Times New Roman" panose="02020603050405020304" pitchFamily="18" charset="0"/>
              <a:cs typeface="Times New Roman" panose="02020603050405020304" pitchFamily="18" charset="0"/>
            </a:endParaRPr>
          </a:p>
        </p:txBody>
      </p:sp>
      <p:sp>
        <p:nvSpPr>
          <p:cNvPr id="28748" name="Metin kutusu 4"/>
          <p:cNvSpPr txBox="1">
            <a:spLocks noChangeArrowheads="1"/>
          </p:cNvSpPr>
          <p:nvPr/>
        </p:nvSpPr>
        <p:spPr bwMode="auto">
          <a:xfrm>
            <a:off x="570490" y="6056314"/>
            <a:ext cx="1051381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icrosoft YaHei" panose="020B0503020204020204" pitchFamily="34" charset="-122"/>
              </a:defRPr>
            </a:lvl1pPr>
            <a:lvl2pPr eaLnBrk="0" hangingPunct="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icrosoft YaHei" panose="020B0503020204020204" pitchFamily="34" charset="-122"/>
              </a:defRPr>
            </a:lvl2pPr>
            <a:lvl3pPr eaLnBrk="0" hangingPunct="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icrosoft YaHei" panose="020B0503020204020204" pitchFamily="34" charset="-122"/>
              </a:defRPr>
            </a:lvl3pPr>
            <a:lvl4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4pPr>
            <a:lvl5pPr eaLnBrk="0" hangingPunct="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icrosoft YaHei" panose="020B0503020204020204" pitchFamily="34" charset="-122"/>
              </a:defRPr>
            </a:lvl9pPr>
          </a:lstStyle>
          <a:p>
            <a:pPr algn="just" eaLnBrk="1" hangingPunct="1">
              <a:lnSpc>
                <a:spcPct val="150000"/>
              </a:lnSpc>
              <a:spcBef>
                <a:spcPct val="0"/>
              </a:spcBef>
              <a:buClrTx/>
              <a:buSzTx/>
              <a:buFont typeface="Arial" panose="020B0604020202020204" pitchFamily="34" charset="0"/>
              <a:buChar char="•"/>
            </a:pPr>
            <a:r>
              <a:rPr lang="tr-TR" altLang="tr-TR" sz="1400" dirty="0">
                <a:latin typeface="Times New Roman" panose="02020603050405020304" pitchFamily="18" charset="0"/>
                <a:cs typeface="Times New Roman" panose="02020603050405020304" pitchFamily="18" charset="0"/>
              </a:rPr>
              <a:t>Tebliğde belirtilen yükümlülükleri yerine getiren </a:t>
            </a:r>
            <a:r>
              <a:rPr lang="tr-TR" altLang="tr-TR" sz="1400" dirty="0" err="1">
                <a:latin typeface="Times New Roman" panose="02020603050405020304" pitchFamily="18" charset="0"/>
                <a:cs typeface="Times New Roman" panose="02020603050405020304" pitchFamily="18" charset="0"/>
              </a:rPr>
              <a:t>kojenerasyon</a:t>
            </a:r>
            <a:r>
              <a:rPr lang="tr-TR" altLang="tr-TR" sz="1400" dirty="0">
                <a:latin typeface="Times New Roman" panose="02020603050405020304" pitchFamily="18" charset="0"/>
                <a:cs typeface="Times New Roman" panose="02020603050405020304" pitchFamily="18" charset="0"/>
              </a:rPr>
              <a:t> tesisleri ile </a:t>
            </a:r>
            <a:r>
              <a:rPr lang="tr-TR" altLang="tr-TR" sz="1400" dirty="0" err="1">
                <a:latin typeface="Times New Roman" panose="02020603050405020304" pitchFamily="18" charset="0"/>
                <a:cs typeface="Times New Roman" panose="02020603050405020304" pitchFamily="18" charset="0"/>
              </a:rPr>
              <a:t>mikrokojenerasyon</a:t>
            </a:r>
            <a:r>
              <a:rPr lang="tr-TR" altLang="tr-TR" sz="1400" dirty="0">
                <a:latin typeface="Times New Roman" panose="02020603050405020304" pitchFamily="18" charset="0"/>
                <a:cs typeface="Times New Roman" panose="02020603050405020304" pitchFamily="18" charset="0"/>
              </a:rPr>
              <a:t> tesisleri lisans almaktan muaftırlar.</a:t>
            </a:r>
          </a:p>
        </p:txBody>
      </p:sp>
      <p:pic>
        <p:nvPicPr>
          <p:cNvPr id="10" name="Picture 2" descr="enerji ve tabii kaynaklar bakanlığı logo ile ilgili görsel sonuc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11" name="Dikdörtgen 4"/>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YERİNDE ÜRETİM</a:t>
            </a:r>
          </a:p>
        </p:txBody>
      </p:sp>
      <p:sp>
        <p:nvSpPr>
          <p:cNvPr id="2" name="Slayt Numarası Yer Tutucusu 1"/>
          <p:cNvSpPr>
            <a:spLocks noGrp="1"/>
          </p:cNvSpPr>
          <p:nvPr>
            <p:ph type="sldNum" idx="10"/>
          </p:nvPr>
        </p:nvSpPr>
        <p:spPr/>
        <p:txBody>
          <a:bodyPr/>
          <a:lstStyle/>
          <a:p>
            <a:fld id="{BD93A8C7-A93D-4493-BFE5-DF5F7A3B1590}" type="slidenum">
              <a:rPr lang="tr-TR" altLang="tr-TR" smtClean="0"/>
              <a:pPr/>
              <a:t>36</a:t>
            </a:fld>
            <a:endParaRPr lang="tr-TR" altLang="tr-TR"/>
          </a:p>
        </p:txBody>
      </p:sp>
    </p:spTree>
    <p:extLst>
      <p:ext uri="{BB962C8B-B14F-4D97-AF65-F5344CB8AC3E}">
        <p14:creationId xmlns:p14="http://schemas.microsoft.com/office/powerpoint/2010/main" val="1604090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ayt Numarası Yer Tutucusu 4">
            <a:extLst>
              <a:ext uri="{FF2B5EF4-FFF2-40B4-BE49-F238E27FC236}">
                <a16:creationId xmlns:a16="http://schemas.microsoft.com/office/drawing/2014/main" xmlns="" id="{DA4F733D-8749-4067-8277-31927ACB002B}"/>
              </a:ext>
            </a:extLst>
          </p:cNvPr>
          <p:cNvSpPr>
            <a:spLocks noGrp="1"/>
          </p:cNvSpPr>
          <p:nvPr>
            <p:ph type="sldNum" idx="10"/>
          </p:nvPr>
        </p:nvSpPr>
        <p:spPr/>
        <p:txBody>
          <a:bodyPr/>
          <a:lstStyle/>
          <a:p>
            <a:fld id="{BD93A8C7-A93D-4493-BFE5-DF5F7A3B1590}" type="slidenum">
              <a:rPr lang="tr-TR" altLang="tr-TR" smtClean="0"/>
              <a:pPr/>
              <a:t>37</a:t>
            </a:fld>
            <a:endParaRPr lang="tr-TR" altLang="tr-TR"/>
          </a:p>
        </p:txBody>
      </p:sp>
      <p:pic>
        <p:nvPicPr>
          <p:cNvPr id="6" name="Picture 2" descr="enerji ve tabii kaynaklar bakanlığı logo ile ilgili görsel sonucu">
            <a:extLst>
              <a:ext uri="{FF2B5EF4-FFF2-40B4-BE49-F238E27FC236}">
                <a16:creationId xmlns:a16="http://schemas.microsoft.com/office/drawing/2014/main" xmlns="" id="{D2C33064-BB7E-4681-B092-4D63482CC27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4">
            <a:extLst>
              <a:ext uri="{FF2B5EF4-FFF2-40B4-BE49-F238E27FC236}">
                <a16:creationId xmlns:a16="http://schemas.microsoft.com/office/drawing/2014/main" xmlns="" id="{30A043D8-2745-40CA-A82C-3E05E3DE817F}"/>
              </a:ext>
            </a:extLst>
          </p:cNvPr>
          <p:cNvSpPr>
            <a:spLocks noChangeArrowheads="1"/>
          </p:cNvSpPr>
          <p:nvPr/>
        </p:nvSpPr>
        <p:spPr bwMode="auto">
          <a:xfrm>
            <a:off x="367989" y="432723"/>
            <a:ext cx="44751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b="1" dirty="0">
                <a:latin typeface="Times New Roman" panose="02020603050405020304" pitchFamily="18" charset="0"/>
                <a:cs typeface="Times New Roman" panose="02020603050405020304" pitchFamily="18" charset="0"/>
              </a:rPr>
              <a:t>PROJELER</a:t>
            </a:r>
          </a:p>
        </p:txBody>
      </p:sp>
      <p:sp>
        <p:nvSpPr>
          <p:cNvPr id="8" name="Metin kutusu 7">
            <a:extLst>
              <a:ext uri="{FF2B5EF4-FFF2-40B4-BE49-F238E27FC236}">
                <a16:creationId xmlns:a16="http://schemas.microsoft.com/office/drawing/2014/main" xmlns="" id="{869C509A-2A5D-4B05-982E-6DFD2A5355E7}"/>
              </a:ext>
            </a:extLst>
          </p:cNvPr>
          <p:cNvSpPr txBox="1"/>
          <p:nvPr/>
        </p:nvSpPr>
        <p:spPr>
          <a:xfrm>
            <a:off x="556591" y="1069965"/>
            <a:ext cx="10247244" cy="535531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lang="tr-TR" b="1" dirty="0">
                <a:latin typeface="Times New Roman" panose="02020603050405020304" pitchFamily="18" charset="0"/>
                <a:cs typeface="Times New Roman" panose="02020603050405020304" pitchFamily="18" charset="0"/>
              </a:rPr>
              <a:t>IPA Belediyelerde ve Üniversitelerde Yenilenebilir Enerji ve Enerji Verimliliğinin Artırılması Projesi-Teknik Yardım Projesi (YEVDES)</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800 kişiye eğitim, 16 saha ziyareti</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80 enerji verimliliği etüdü, 80 yenilenebilir enerji fizibilitesi</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20 projeye mühendislik desteği,</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Üniversitelere ARGE desteği</a:t>
            </a:r>
          </a:p>
          <a:p>
            <a:pPr marL="285750" indent="-285750" algn="just">
              <a:lnSpc>
                <a:spcPct val="150000"/>
              </a:lnSpc>
              <a:buFont typeface="Arial" panose="020B0604020202020204" pitchFamily="34" charset="0"/>
              <a:buChar char="•"/>
            </a:pPr>
            <a:r>
              <a:rPr lang="tr-TR" b="1" dirty="0">
                <a:latin typeface="Times New Roman" panose="02020603050405020304" pitchFamily="18" charset="0"/>
                <a:cs typeface="Times New Roman" panose="02020603050405020304" pitchFamily="18" charset="0"/>
              </a:rPr>
              <a:t>IPA Belediyelere Enerji Verimliliği Ekipman Alımı Projesi </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6 farklı belediye su pompası değişimi</a:t>
            </a:r>
          </a:p>
          <a:p>
            <a:pPr marL="285750" indent="-285750" algn="just">
              <a:lnSpc>
                <a:spcPct val="150000"/>
              </a:lnSpc>
              <a:buFont typeface="Arial" panose="020B0604020202020204" pitchFamily="34" charset="0"/>
              <a:buChar char="•"/>
            </a:pPr>
            <a:r>
              <a:rPr lang="tr-TR" b="1" dirty="0">
                <a:latin typeface="Times New Roman" panose="02020603050405020304" pitchFamily="18" charset="0"/>
                <a:cs typeface="Times New Roman" panose="02020603050405020304" pitchFamily="18" charset="0"/>
              </a:rPr>
              <a:t>IPA Belediyeler için Enerji Verimliliği Pilot Ekipman Alımı Projesi</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Elektrikli otobüs temini</a:t>
            </a:r>
          </a:p>
          <a:p>
            <a:pPr marL="285750" indent="-285750" algn="just">
              <a:lnSpc>
                <a:spcPct val="150000"/>
              </a:lnSpc>
              <a:buFont typeface="Arial" panose="020B0604020202020204" pitchFamily="34" charset="0"/>
              <a:buChar char="•"/>
            </a:pPr>
            <a:r>
              <a:rPr lang="tr-TR" b="1" dirty="0">
                <a:latin typeface="Times New Roman" panose="02020603050405020304" pitchFamily="18" charset="0"/>
                <a:cs typeface="Times New Roman" panose="02020603050405020304" pitchFamily="18" charset="0"/>
              </a:rPr>
              <a:t>Dünya Bankası Kamu Binalarında Enerji Verimliliği</a:t>
            </a:r>
          </a:p>
          <a:p>
            <a:pPr marL="742950" lvl="1" indent="-285750" algn="just">
              <a:lnSpc>
                <a:spcPct val="150000"/>
              </a:lnSpc>
              <a:buFont typeface="Arial" panose="020B0604020202020204" pitchFamily="34" charset="0"/>
              <a:buChar char="•"/>
            </a:pPr>
            <a:r>
              <a:rPr lang="tr-TR" dirty="0">
                <a:latin typeface="Times New Roman" panose="02020603050405020304" pitchFamily="18" charset="0"/>
                <a:cs typeface="Times New Roman" panose="02020603050405020304" pitchFamily="18" charset="0"/>
              </a:rPr>
              <a:t>Kamu binalarının enerji verimliliği iyileştirmesi</a:t>
            </a:r>
          </a:p>
          <a:p>
            <a:pPr marL="285750" indent="-285750">
              <a:buFont typeface="Arial" panose="020B0604020202020204" pitchFamily="34" charset="0"/>
              <a:buChar char="•"/>
            </a:pPr>
            <a:endParaRPr lang="tr-TR" dirty="0"/>
          </a:p>
        </p:txBody>
      </p:sp>
    </p:spTree>
    <p:extLst>
      <p:ext uri="{BB962C8B-B14F-4D97-AF65-F5344CB8AC3E}">
        <p14:creationId xmlns:p14="http://schemas.microsoft.com/office/powerpoint/2010/main" val="18251271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3244877" y="2141034"/>
            <a:ext cx="5080622" cy="1415772"/>
          </a:xfrm>
          <a:prstGeom prst="rect">
            <a:avLst/>
          </a:prstGeom>
          <a:noFill/>
        </p:spPr>
        <p:txBody>
          <a:bodyPr wrap="none" rtlCol="0">
            <a:spAutoFit/>
          </a:bodyPr>
          <a:lstStyle/>
          <a:p>
            <a:pPr algn="ctr"/>
            <a:r>
              <a:rPr lang="tr-TR" sz="3200" dirty="0"/>
              <a:t>Sabrınız için teşekkür ederim.</a:t>
            </a:r>
          </a:p>
          <a:p>
            <a:pPr algn="ctr"/>
            <a:endParaRPr lang="tr-TR" dirty="0"/>
          </a:p>
          <a:p>
            <a:pPr algn="ctr"/>
            <a:r>
              <a:rPr lang="tr-TR" dirty="0"/>
              <a:t>Oğuz Kürşat KABAKÇI</a:t>
            </a:r>
          </a:p>
          <a:p>
            <a:pPr algn="ctr"/>
            <a:r>
              <a:rPr lang="tr-TR" dirty="0"/>
              <a:t>okabakci@enerji.gov.tr </a:t>
            </a:r>
          </a:p>
        </p:txBody>
      </p:sp>
      <p:sp>
        <p:nvSpPr>
          <p:cNvPr id="5" name="Slayt Numarası Yer Tutucusu 4"/>
          <p:cNvSpPr>
            <a:spLocks noGrp="1"/>
          </p:cNvSpPr>
          <p:nvPr>
            <p:ph type="sldNum" sz="quarter" idx="12"/>
          </p:nvPr>
        </p:nvSpPr>
        <p:spPr/>
        <p:txBody>
          <a:bodyPr/>
          <a:lstStyle/>
          <a:p>
            <a:fld id="{3A7292B7-BF71-405C-BD52-DF1A7F60FE28}" type="slidenum">
              <a:rPr lang="en-US" smtClean="0"/>
              <a:t>38</a:t>
            </a:fld>
            <a:endParaRPr lang="en-US"/>
          </a:p>
        </p:txBody>
      </p:sp>
    </p:spTree>
    <p:extLst>
      <p:ext uri="{BB962C8B-B14F-4D97-AF65-F5344CB8AC3E}">
        <p14:creationId xmlns:p14="http://schemas.microsoft.com/office/powerpoint/2010/main" val="3815198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68468" y="0"/>
            <a:ext cx="2423532" cy="1909744"/>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390295" y="368826"/>
            <a:ext cx="5999355" cy="400110"/>
          </a:xfrm>
          <a:prstGeom prst="rect">
            <a:avLst/>
          </a:prstGeom>
          <a:noFill/>
        </p:spPr>
        <p:txBody>
          <a:bodyPr wrap="square" rtlCol="0">
            <a:spAutoFit/>
          </a:bodyPr>
          <a:lstStyle/>
          <a:p>
            <a:r>
              <a:rPr lang="tr-TR" sz="2000" b="1" dirty="0">
                <a:latin typeface="Times New Roman" panose="02020603050405020304" pitchFamily="18" charset="0"/>
                <a:cs typeface="Times New Roman" panose="02020603050405020304" pitchFamily="18" charset="0"/>
              </a:rPr>
              <a:t>ENERJİ VERİMLİLİĞİ VE ENERJİ TASARRUFU </a:t>
            </a:r>
            <a:endParaRPr lang="en-US" sz="2000" b="1" dirty="0">
              <a:latin typeface="Times New Roman" panose="02020603050405020304" pitchFamily="18" charset="0"/>
              <a:cs typeface="Times New Roman" panose="02020603050405020304" pitchFamily="18" charset="0"/>
            </a:endParaRPr>
          </a:p>
        </p:txBody>
      </p:sp>
      <p:sp>
        <p:nvSpPr>
          <p:cNvPr id="5" name="Dikdörtgen 4"/>
          <p:cNvSpPr/>
          <p:nvPr/>
        </p:nvSpPr>
        <p:spPr>
          <a:xfrm>
            <a:off x="308519" y="1106856"/>
            <a:ext cx="9114262" cy="5509200"/>
          </a:xfrm>
          <a:prstGeom prst="rect">
            <a:avLst/>
          </a:prstGeom>
        </p:spPr>
        <p:txBody>
          <a:bodyPr wrap="square">
            <a:spAutoFit/>
          </a:bodyPr>
          <a:lstStyle/>
          <a:p>
            <a:pPr algn="just"/>
            <a:r>
              <a:rPr lang="tr-TR" sz="1600" b="1" dirty="0">
                <a:latin typeface="Times New Roman" panose="02020603050405020304" pitchFamily="18" charset="0"/>
                <a:cs typeface="Times New Roman" panose="02020603050405020304" pitchFamily="18" charset="0"/>
              </a:rPr>
              <a:t>TÜRKİYE:</a:t>
            </a:r>
          </a:p>
          <a:p>
            <a:pPr algn="just"/>
            <a:endParaRPr lang="tr-TR" sz="1600" b="1"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Enerji verimliliği: </a:t>
            </a:r>
            <a:r>
              <a:rPr lang="en-US" sz="1600" dirty="0">
                <a:latin typeface="Times New Roman" panose="02020603050405020304" pitchFamily="18" charset="0"/>
                <a:cs typeface="Times New Roman" panose="02020603050405020304" pitchFamily="18" charset="0"/>
              </a:rPr>
              <a:t>Binalarda </a:t>
            </a:r>
            <a:r>
              <a:rPr lang="en-US" sz="1600" dirty="0" err="1">
                <a:latin typeface="Times New Roman" panose="02020603050405020304" pitchFamily="18" charset="0"/>
                <a:cs typeface="Times New Roman" panose="02020603050405020304" pitchFamily="18" charset="0"/>
              </a:rPr>
              <a:t>yaşam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standardı</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hizmet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kalitesinin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endüstriyel</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işletmelerde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ise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üretim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kalitesi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miktarının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düşüşüne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yol</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açmadan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enerji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tüketiminin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azaltılmasını</a:t>
            </a:r>
            <a:endParaRPr lang="tr-TR" sz="1600" dirty="0">
              <a:latin typeface="Times New Roman" panose="02020603050405020304" pitchFamily="18" charset="0"/>
              <a:cs typeface="Times New Roman" panose="02020603050405020304" pitchFamily="18" charset="0"/>
            </a:endParaRPr>
          </a:p>
          <a:p>
            <a:pPr algn="just"/>
            <a:endParaRPr lang="tr-TR" sz="1600" dirty="0">
              <a:latin typeface="Times New Roman" panose="02020603050405020304" pitchFamily="18" charset="0"/>
              <a:cs typeface="Times New Roman" panose="02020603050405020304" pitchFamily="18" charset="0"/>
            </a:endParaRPr>
          </a:p>
          <a:p>
            <a:pPr algn="just"/>
            <a:r>
              <a:rPr lang="tr-TR" sz="1600" b="1" dirty="0">
                <a:latin typeface="Times New Roman" panose="02020603050405020304" pitchFamily="18" charset="0"/>
                <a:cs typeface="Times New Roman" panose="02020603050405020304" pitchFamily="18" charset="0"/>
              </a:rPr>
              <a:t>AVRUPA BİRLİĞİ: </a:t>
            </a:r>
          </a:p>
          <a:p>
            <a:pPr algn="just"/>
            <a:endParaRPr lang="tr-TR" sz="1600" b="1"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tr-TR" sz="1600" b="1" dirty="0" err="1">
                <a:latin typeface="Times New Roman" panose="02020603050405020304" pitchFamily="18" charset="0"/>
                <a:cs typeface="Times New Roman" panose="02020603050405020304" pitchFamily="18" charset="0"/>
              </a:rPr>
              <a:t>Energy</a:t>
            </a:r>
            <a:r>
              <a:rPr lang="tr-TR" sz="1600" b="1" dirty="0">
                <a:latin typeface="Times New Roman" panose="02020603050405020304" pitchFamily="18" charset="0"/>
                <a:cs typeface="Times New Roman" panose="02020603050405020304" pitchFamily="18" charset="0"/>
              </a:rPr>
              <a:t> </a:t>
            </a:r>
            <a:r>
              <a:rPr lang="tr-TR" sz="1600" b="1" dirty="0" err="1">
                <a:latin typeface="Times New Roman" panose="02020603050405020304" pitchFamily="18" charset="0"/>
                <a:cs typeface="Times New Roman" panose="02020603050405020304" pitchFamily="18" charset="0"/>
              </a:rPr>
              <a:t>Efficiency</a:t>
            </a:r>
            <a:r>
              <a:rPr lang="tr-TR" sz="1600" b="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In general terms, energy efficiency refers to the amount of output that can be produced with a given input of energy</a:t>
            </a:r>
            <a:r>
              <a:rPr lang="tr-TR" sz="1600" dirty="0">
                <a:latin typeface="Times New Roman" panose="02020603050405020304" pitchFamily="18" charset="0"/>
                <a:cs typeface="Times New Roman" panose="02020603050405020304" pitchFamily="18" charset="0"/>
              </a:rPr>
              <a:t>.</a:t>
            </a:r>
          </a:p>
          <a:p>
            <a:pPr algn="just"/>
            <a:endParaRPr lang="tr-TR" sz="160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Energy </a:t>
            </a:r>
            <a:r>
              <a:rPr lang="tr-TR" sz="1600" b="1" dirty="0">
                <a:latin typeface="Times New Roman" panose="02020603050405020304" pitchFamily="18" charset="0"/>
                <a:cs typeface="Times New Roman" panose="02020603050405020304" pitchFamily="18" charset="0"/>
              </a:rPr>
              <a:t>S</a:t>
            </a:r>
            <a:r>
              <a:rPr lang="en-US" sz="1600" b="1" dirty="0" err="1">
                <a:latin typeface="Times New Roman" panose="02020603050405020304" pitchFamily="18" charset="0"/>
                <a:cs typeface="Times New Roman" panose="02020603050405020304" pitchFamily="18" charset="0"/>
              </a:rPr>
              <a:t>avings</a:t>
            </a:r>
            <a:r>
              <a:rPr lang="tr-TR"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Energy savings are the reduction of energy use, without reference to output produced.</a:t>
            </a:r>
            <a:endParaRPr lang="tr-TR" sz="1600" dirty="0">
              <a:latin typeface="Times New Roman" panose="02020603050405020304" pitchFamily="18" charset="0"/>
              <a:cs typeface="Times New Roman" panose="02020603050405020304" pitchFamily="18" charset="0"/>
            </a:endParaRPr>
          </a:p>
          <a:p>
            <a:pPr algn="just"/>
            <a:endParaRPr lang="tr-TR" sz="1600" dirty="0">
              <a:latin typeface="Times New Roman" panose="02020603050405020304" pitchFamily="18" charset="0"/>
              <a:cs typeface="Times New Roman" panose="02020603050405020304" pitchFamily="18" charset="0"/>
            </a:endParaRPr>
          </a:p>
          <a:p>
            <a:pPr algn="just"/>
            <a:r>
              <a:rPr lang="tr-TR" sz="1600" b="1" dirty="0">
                <a:latin typeface="Times New Roman" panose="02020603050405020304" pitchFamily="18" charset="0"/>
                <a:cs typeface="Times New Roman" panose="02020603050405020304" pitchFamily="18" charset="0"/>
              </a:rPr>
              <a:t>AMERİKA BİRLEŞİK DEVLETLERİ:</a:t>
            </a:r>
          </a:p>
          <a:p>
            <a:pPr algn="just"/>
            <a:endParaRPr lang="tr-TR" sz="160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Energy efficiency</a:t>
            </a:r>
            <a:r>
              <a:rPr lang="en-US" sz="1600" dirty="0">
                <a:latin typeface="Times New Roman" panose="02020603050405020304" pitchFamily="18" charset="0"/>
                <a:cs typeface="Times New Roman" panose="02020603050405020304" pitchFamily="18" charset="0"/>
              </a:rPr>
              <a:t> is using technology that requires less energy to perform the same function. Using a light-emitting diode (LED) light bulb or a compact fluorescent light (CFL) bulb that requires less energy than an incandescent light bulb to produce the same amount of light is an example of energy efficiency.</a:t>
            </a:r>
            <a:endParaRPr lang="tr-TR" sz="1600" dirty="0">
              <a:latin typeface="Times New Roman" panose="02020603050405020304" pitchFamily="18" charset="0"/>
              <a:cs typeface="Times New Roman" panose="02020603050405020304" pitchFamily="18" charset="0"/>
            </a:endParaRPr>
          </a:p>
          <a:p>
            <a:pPr algn="just"/>
            <a:endParaRPr lang="en-US" sz="160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Energy conservation</a:t>
            </a:r>
            <a:r>
              <a:rPr lang="en-US" sz="1600" dirty="0">
                <a:latin typeface="Times New Roman" panose="02020603050405020304" pitchFamily="18" charset="0"/>
                <a:cs typeface="Times New Roman" panose="02020603050405020304" pitchFamily="18" charset="0"/>
              </a:rPr>
              <a:t> is any behavior that results in the use of less energy. Turning the lights off when leaving the room and recycling aluminum cans are both ways of conserving energy.</a:t>
            </a:r>
          </a:p>
        </p:txBody>
      </p:sp>
      <p:sp>
        <p:nvSpPr>
          <p:cNvPr id="6" name="AutoShape 4" descr="prizden fiş çekme ile ilgili görsel sonucu"/>
          <p:cNvSpPr>
            <a:spLocks noChangeAspect="1" noChangeArrowheads="1"/>
          </p:cNvSpPr>
          <p:nvPr/>
        </p:nvSpPr>
        <p:spPr bwMode="auto">
          <a:xfrm>
            <a:off x="10675434" y="3457381"/>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6" descr="prizden fiş çekme ile ilgili görsel sonuc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Slayt Numarası Yer Tutucusu 1"/>
          <p:cNvSpPr>
            <a:spLocks noGrp="1"/>
          </p:cNvSpPr>
          <p:nvPr>
            <p:ph type="sldNum" sz="quarter" idx="12"/>
          </p:nvPr>
        </p:nvSpPr>
        <p:spPr/>
        <p:txBody>
          <a:bodyPr/>
          <a:lstStyle/>
          <a:p>
            <a:fld id="{3A7292B7-BF71-405C-BD52-DF1A7F60FE28}" type="slidenum">
              <a:rPr lang="en-US" smtClean="0"/>
              <a:t>4</a:t>
            </a:fld>
            <a:endParaRPr lang="en-US"/>
          </a:p>
        </p:txBody>
      </p:sp>
    </p:spTree>
    <p:extLst>
      <p:ext uri="{BB962C8B-B14F-4D97-AF65-F5344CB8AC3E}">
        <p14:creationId xmlns:p14="http://schemas.microsoft.com/office/powerpoint/2010/main" val="3178734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68468" y="0"/>
            <a:ext cx="2423532" cy="1909744"/>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390295" y="368826"/>
            <a:ext cx="5999355" cy="400110"/>
          </a:xfrm>
          <a:prstGeom prst="rect">
            <a:avLst/>
          </a:prstGeom>
          <a:noFill/>
        </p:spPr>
        <p:txBody>
          <a:bodyPr wrap="square" rtlCol="0">
            <a:spAutoFit/>
          </a:bodyPr>
          <a:lstStyle/>
          <a:p>
            <a:r>
              <a:rPr lang="tr-TR" sz="2000" b="1" dirty="0">
                <a:latin typeface="Times New Roman" panose="02020603050405020304" pitchFamily="18" charset="0"/>
                <a:cs typeface="Times New Roman" panose="02020603050405020304" pitchFamily="18" charset="0"/>
              </a:rPr>
              <a:t>ENERJİ VERİMLİLİĞİ</a:t>
            </a:r>
            <a:endParaRPr lang="en-US" sz="2000" b="1" dirty="0">
              <a:latin typeface="Times New Roman" panose="02020603050405020304" pitchFamily="18" charset="0"/>
              <a:cs typeface="Times New Roman" panose="02020603050405020304" pitchFamily="18" charset="0"/>
            </a:endParaRPr>
          </a:p>
        </p:txBody>
      </p:sp>
      <p:pic>
        <p:nvPicPr>
          <p:cNvPr id="6" name="Resim 5"/>
          <p:cNvPicPr/>
          <p:nvPr/>
        </p:nvPicPr>
        <p:blipFill>
          <a:blip r:embed="rId3"/>
          <a:stretch>
            <a:fillRect/>
          </a:stretch>
        </p:blipFill>
        <p:spPr>
          <a:xfrm>
            <a:off x="624468" y="2956092"/>
            <a:ext cx="5765182" cy="3433557"/>
          </a:xfrm>
          <a:prstGeom prst="rect">
            <a:avLst/>
          </a:prstGeom>
        </p:spPr>
      </p:pic>
      <p:sp>
        <p:nvSpPr>
          <p:cNvPr id="7" name="Dikdörtgen 6"/>
          <p:cNvSpPr/>
          <p:nvPr/>
        </p:nvSpPr>
        <p:spPr>
          <a:xfrm>
            <a:off x="6679580" y="2956092"/>
            <a:ext cx="4661210" cy="2677656"/>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2018’de, 2000’den </a:t>
            </a:r>
            <a:r>
              <a:rPr lang="en-US" sz="1400" dirty="0" err="1">
                <a:latin typeface="Times New Roman" panose="02020603050405020304" pitchFamily="18" charset="0"/>
                <a:cs typeface="Times New Roman" panose="02020603050405020304" pitchFamily="18" charset="0"/>
              </a:rPr>
              <a:t>bu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yana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elde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edilen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verimlilik</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artışı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ile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dünyanın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başlıca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ekonomilerindeki</a:t>
            </a:r>
            <a:r>
              <a:rPr lang="en-US" sz="1400" dirty="0">
                <a:latin typeface="Times New Roman" panose="02020603050405020304" pitchFamily="18" charset="0"/>
                <a:cs typeface="Times New Roman" panose="02020603050405020304" pitchFamily="18" charset="0"/>
              </a:rPr>
              <a:t> petrol </a:t>
            </a:r>
            <a:r>
              <a:rPr lang="en-US" sz="1400" dirty="0" err="1">
                <a:latin typeface="Times New Roman" panose="02020603050405020304" pitchFamily="18" charset="0"/>
                <a:cs typeface="Times New Roman" panose="02020603050405020304" pitchFamily="18" charset="0"/>
              </a:rPr>
              <a:t>ithalatı</a:t>
            </a:r>
            <a:r>
              <a:rPr lang="en-US" sz="1400" dirty="0">
                <a:latin typeface="Times New Roman" panose="02020603050405020304" pitchFamily="18" charset="0"/>
                <a:cs typeface="Times New Roman" panose="02020603050405020304" pitchFamily="18" charset="0"/>
              </a:rPr>
              <a:t> 165 </a:t>
            </a:r>
            <a:r>
              <a:rPr lang="en-US" sz="1400" dirty="0" err="1">
                <a:latin typeface="Times New Roman" panose="02020603050405020304" pitchFamily="18" charset="0"/>
                <a:cs typeface="Times New Roman" panose="02020603050405020304" pitchFamily="18" charset="0"/>
              </a:rPr>
              <a:t>milyon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tonun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üzerinde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azaltılmıştır</a:t>
            </a:r>
            <a:r>
              <a:rPr lang="en-US" sz="1400" dirty="0">
                <a:latin typeface="Times New Roman" panose="02020603050405020304" pitchFamily="18" charset="0"/>
                <a:cs typeface="Times New Roman" panose="02020603050405020304" pitchFamily="18" charset="0"/>
              </a:rPr>
              <a:t>. Bu </a:t>
            </a:r>
            <a:r>
              <a:rPr lang="en-US" sz="1400" dirty="0" err="1">
                <a:latin typeface="Times New Roman" panose="02020603050405020304" pitchFamily="18" charset="0"/>
                <a:cs typeface="Times New Roman" panose="02020603050405020304" pitchFamily="18" charset="0"/>
              </a:rPr>
              <a:t>değer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Almanya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Avustralya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Belçika’nın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yıllık</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birincil</a:t>
            </a:r>
            <a:r>
              <a:rPr lang="en-US" sz="1400" dirty="0">
                <a:latin typeface="Times New Roman" panose="02020603050405020304" pitchFamily="18" charset="0"/>
                <a:cs typeface="Times New Roman" panose="02020603050405020304" pitchFamily="18" charset="0"/>
              </a:rPr>
              <a:t> petrol </a:t>
            </a:r>
            <a:r>
              <a:rPr lang="en-US" sz="1400" dirty="0" err="1">
                <a:latin typeface="Times New Roman" panose="02020603050405020304" pitchFamily="18" charset="0"/>
                <a:cs typeface="Times New Roman" panose="02020603050405020304" pitchFamily="18" charset="0"/>
              </a:rPr>
              <a:t>talebine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karşılık</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gelmektedir</a:t>
            </a:r>
            <a:r>
              <a:rPr lang="en-US" sz="1400" dirty="0">
                <a:latin typeface="Times New Roman" panose="02020603050405020304" pitchFamily="18" charset="0"/>
                <a:cs typeface="Times New Roman" panose="02020603050405020304" pitchFamily="18" charset="0"/>
              </a:rPr>
              <a:t>. </a:t>
            </a:r>
            <a:endParaRPr lang="tr-TR" sz="1400" dirty="0">
              <a:latin typeface="Times New Roman" panose="02020603050405020304" pitchFamily="18" charset="0"/>
              <a:cs typeface="Times New Roman" panose="02020603050405020304" pitchFamily="18" charset="0"/>
            </a:endParaRPr>
          </a:p>
          <a:p>
            <a:pPr marL="285750" indent="-285750" algn="just">
              <a:lnSpc>
                <a:spcPct val="150000"/>
              </a:lnSpc>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2018’de </a:t>
            </a:r>
            <a:r>
              <a:rPr lang="en-US" sz="1400" dirty="0" err="1">
                <a:latin typeface="Times New Roman" panose="02020603050405020304" pitchFamily="18" charset="0"/>
                <a:cs typeface="Times New Roman" panose="02020603050405020304" pitchFamily="18" charset="0"/>
              </a:rPr>
              <a:t>Japonya</a:t>
            </a:r>
            <a:r>
              <a:rPr lang="en-US" sz="1400" dirty="0">
                <a:latin typeface="Times New Roman" panose="02020603050405020304" pitchFamily="18" charset="0"/>
                <a:cs typeface="Times New Roman" panose="02020603050405020304" pitchFamily="18" charset="0"/>
              </a:rPr>
              <a:t>, 2000’den </a:t>
            </a:r>
            <a:r>
              <a:rPr lang="en-US" sz="1400" dirty="0" err="1">
                <a:latin typeface="Times New Roman" panose="02020603050405020304" pitchFamily="18" charset="0"/>
                <a:cs typeface="Times New Roman" panose="02020603050405020304" pitchFamily="18" charset="0"/>
              </a:rPr>
              <a:t>bu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yana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sağladığı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verimlilik</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artışı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nedeniyle</a:t>
            </a:r>
            <a:r>
              <a:rPr lang="en-US" sz="1400" dirty="0">
                <a:latin typeface="Times New Roman" panose="02020603050405020304" pitchFamily="18" charset="0"/>
                <a:cs typeface="Times New Roman" panose="02020603050405020304" pitchFamily="18" charset="0"/>
              </a:rPr>
              <a:t> petrol </a:t>
            </a:r>
            <a:r>
              <a:rPr lang="en-US" sz="1400" dirty="0" err="1">
                <a:latin typeface="Times New Roman" panose="02020603050405020304" pitchFamily="18" charset="0"/>
                <a:cs typeface="Times New Roman" panose="02020603050405020304" pitchFamily="18" charset="0"/>
              </a:rPr>
              <a:t>ithalatını</a:t>
            </a:r>
            <a:r>
              <a:rPr lang="en-US" sz="1400" dirty="0">
                <a:latin typeface="Times New Roman" panose="02020603050405020304" pitchFamily="18" charset="0"/>
                <a:cs typeface="Times New Roman" panose="02020603050405020304" pitchFamily="18" charset="0"/>
              </a:rPr>
              <a:t> % 20 </a:t>
            </a:r>
            <a:r>
              <a:rPr lang="en-US" sz="1400" dirty="0" err="1">
                <a:latin typeface="Times New Roman" panose="02020603050405020304" pitchFamily="18" charset="0"/>
                <a:cs typeface="Times New Roman" panose="02020603050405020304" pitchFamily="18" charset="0"/>
              </a:rPr>
              <a:t>azaltarak</a:t>
            </a:r>
            <a:r>
              <a:rPr lang="en-US" sz="1400" dirty="0">
                <a:latin typeface="Times New Roman" panose="02020603050405020304" pitchFamily="18" charset="0"/>
                <a:cs typeface="Times New Roman" panose="02020603050405020304" pitchFamily="18" charset="0"/>
              </a:rPr>
              <a:t>  petrol </a:t>
            </a:r>
            <a:r>
              <a:rPr lang="en-US" sz="1400" dirty="0" err="1">
                <a:latin typeface="Times New Roman" panose="02020603050405020304" pitchFamily="18" charset="0"/>
                <a:cs typeface="Times New Roman" panose="02020603050405020304" pitchFamily="18" charset="0"/>
              </a:rPr>
              <a:t>ithalatı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için</a:t>
            </a:r>
            <a:r>
              <a:rPr lang="en-US" sz="1400" dirty="0">
                <a:latin typeface="Times New Roman" panose="02020603050405020304" pitchFamily="18" charset="0"/>
                <a:cs typeface="Times New Roman" panose="02020603050405020304" pitchFamily="18" charset="0"/>
              </a:rPr>
              <a:t> 20 </a:t>
            </a:r>
            <a:r>
              <a:rPr lang="en-US" sz="1400" dirty="0" err="1">
                <a:latin typeface="Times New Roman" panose="02020603050405020304" pitchFamily="18" charset="0"/>
                <a:cs typeface="Times New Roman" panose="02020603050405020304" pitchFamily="18" charset="0"/>
              </a:rPr>
              <a:t>milyar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dolar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daha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az</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ödedi</a:t>
            </a:r>
            <a:r>
              <a:rPr lang="en-US" sz="1400" dirty="0">
                <a:latin typeface="Times New Roman" panose="02020603050405020304" pitchFamily="18" charset="0"/>
                <a:cs typeface="Times New Roman" panose="02020603050405020304" pitchFamily="18" charset="0"/>
              </a:rPr>
              <a:t>. </a:t>
            </a:r>
          </a:p>
        </p:txBody>
      </p:sp>
      <p:sp>
        <p:nvSpPr>
          <p:cNvPr id="8" name="Dikdörtgen 7"/>
          <p:cNvSpPr/>
          <p:nvPr/>
        </p:nvSpPr>
        <p:spPr>
          <a:xfrm>
            <a:off x="390295" y="1055664"/>
            <a:ext cx="9500838" cy="1708160"/>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2018 </a:t>
            </a:r>
            <a:r>
              <a:rPr lang="en-US" sz="1400" dirty="0" err="1">
                <a:latin typeface="Times New Roman" panose="02020603050405020304" pitchFamily="18" charset="0"/>
                <a:cs typeface="Times New Roman" panose="02020603050405020304" pitchFamily="18" charset="0"/>
              </a:rPr>
              <a:t>yılında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birincil</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enerji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yoğunluğu</a:t>
            </a:r>
            <a:r>
              <a:rPr lang="en-US" sz="1400" dirty="0">
                <a:latin typeface="Times New Roman" panose="02020603050405020304" pitchFamily="18" charset="0"/>
                <a:cs typeface="Times New Roman" panose="02020603050405020304" pitchFamily="18" charset="0"/>
              </a:rPr>
              <a:t>, 2010'dan </a:t>
            </a:r>
            <a:r>
              <a:rPr lang="en-US" sz="1400" dirty="0" err="1">
                <a:latin typeface="Times New Roman" panose="02020603050405020304" pitchFamily="18" charset="0"/>
                <a:cs typeface="Times New Roman" panose="02020603050405020304" pitchFamily="18" charset="0"/>
              </a:rPr>
              <a:t>bu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yana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düşük</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oran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olan</a:t>
            </a:r>
            <a:r>
              <a:rPr lang="en-US" sz="1400" dirty="0">
                <a:latin typeface="Times New Roman" panose="02020603050405020304" pitchFamily="18" charset="0"/>
                <a:cs typeface="Times New Roman" panose="02020603050405020304" pitchFamily="18" charset="0"/>
              </a:rPr>
              <a:t> % 1,2 </a:t>
            </a:r>
            <a:r>
              <a:rPr lang="en-US" sz="1400" dirty="0" err="1">
                <a:latin typeface="Times New Roman" panose="02020603050405020304" pitchFamily="18" charset="0"/>
                <a:cs typeface="Times New Roman" panose="02020603050405020304" pitchFamily="18" charset="0"/>
              </a:rPr>
              <a:t>oranında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iyileşmiştir</a:t>
            </a:r>
            <a:r>
              <a:rPr lang="en-US" sz="1400" dirty="0">
                <a:latin typeface="Times New Roman" panose="02020603050405020304" pitchFamily="18" charset="0"/>
                <a:cs typeface="Times New Roman" panose="02020603050405020304" pitchFamily="18" charset="0"/>
              </a:rPr>
              <a:t>. Bu, 2017'deki % 1,7'lik </a:t>
            </a:r>
            <a:r>
              <a:rPr lang="en-US" sz="1400" dirty="0" err="1">
                <a:latin typeface="Times New Roman" panose="02020603050405020304" pitchFamily="18" charset="0"/>
                <a:cs typeface="Times New Roman" panose="02020603050405020304" pitchFamily="18" charset="0"/>
              </a:rPr>
              <a:t>iyileşmeden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daha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az</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olmuş</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ve</a:t>
            </a:r>
            <a:r>
              <a:rPr lang="en-US" sz="1400" dirty="0">
                <a:latin typeface="Times New Roman" panose="02020603050405020304" pitchFamily="18" charset="0"/>
                <a:cs typeface="Times New Roman" panose="02020603050405020304" pitchFamily="18" charset="0"/>
              </a:rPr>
              <a:t> art </a:t>
            </a:r>
            <a:r>
              <a:rPr lang="en-US" sz="1400" dirty="0" err="1">
                <a:latin typeface="Times New Roman" panose="02020603050405020304" pitchFamily="18" charset="0"/>
                <a:cs typeface="Times New Roman" panose="02020603050405020304" pitchFamily="18" charset="0"/>
              </a:rPr>
              <a:t>arda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üçüncü</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yıla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oranla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düşüş</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göstermiştir</a:t>
            </a:r>
            <a:r>
              <a:rPr lang="en-US" sz="1400" dirty="0">
                <a:latin typeface="Times New Roman" panose="02020603050405020304" pitchFamily="18" charset="0"/>
                <a:cs typeface="Times New Roman" panose="02020603050405020304" pitchFamily="18" charset="0"/>
              </a:rPr>
              <a:t>. </a:t>
            </a:r>
            <a:endParaRPr lang="tr-TR" sz="1400" dirty="0">
              <a:latin typeface="Times New Roman" panose="02020603050405020304" pitchFamily="18" charset="0"/>
              <a:cs typeface="Times New Roman" panose="02020603050405020304" pitchFamily="18" charset="0"/>
            </a:endParaRPr>
          </a:p>
          <a:p>
            <a:pPr marL="285750" indent="-285750" algn="just">
              <a:lnSpc>
                <a:spcPct val="150000"/>
              </a:lnSpc>
              <a:buFont typeface="Arial" panose="020B0604020202020204" pitchFamily="34" charset="0"/>
              <a:buChar char="•"/>
            </a:pPr>
            <a:r>
              <a:rPr lang="en-US" sz="1400" dirty="0" err="1">
                <a:latin typeface="Times New Roman" panose="02020603050405020304" pitchFamily="18" charset="0"/>
                <a:cs typeface="Times New Roman" panose="02020603050405020304" pitchFamily="18" charset="0"/>
              </a:rPr>
              <a:t>Yavaşlama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kaybedilen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bir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fırsatı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temsil</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etmektedir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Örneğin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enerji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yoğunluğundaki</a:t>
            </a:r>
            <a:r>
              <a:rPr lang="en-US" sz="1400" dirty="0">
                <a:latin typeface="Times New Roman" panose="02020603050405020304" pitchFamily="18" charset="0"/>
                <a:cs typeface="Times New Roman" panose="02020603050405020304" pitchFamily="18" charset="0"/>
              </a:rPr>
              <a:t> % 1.2'lik </a:t>
            </a:r>
            <a:r>
              <a:rPr lang="en-US" sz="1400" dirty="0" err="1">
                <a:latin typeface="Times New Roman" panose="02020603050405020304" pitchFamily="18" charset="0"/>
                <a:cs typeface="Times New Roman" panose="02020603050405020304" pitchFamily="18" charset="0"/>
              </a:rPr>
              <a:t>iyileşme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dünyanın</a:t>
            </a:r>
            <a:r>
              <a:rPr lang="en-US" sz="1400" dirty="0">
                <a:latin typeface="Times New Roman" panose="02020603050405020304" pitchFamily="18" charset="0"/>
                <a:cs typeface="Times New Roman" panose="02020603050405020304" pitchFamily="18" charset="0"/>
              </a:rPr>
              <a:t> 2017 </a:t>
            </a:r>
            <a:r>
              <a:rPr lang="en-US" sz="1400" dirty="0" err="1">
                <a:latin typeface="Times New Roman" panose="02020603050405020304" pitchFamily="18" charset="0"/>
                <a:cs typeface="Times New Roman" panose="02020603050405020304" pitchFamily="18" charset="0"/>
              </a:rPr>
              <a:t>yılına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göre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kullanılan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enerji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miktarı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için</a:t>
            </a:r>
            <a:r>
              <a:rPr lang="en-US" sz="1400" dirty="0">
                <a:latin typeface="Times New Roman" panose="02020603050405020304" pitchFamily="18" charset="0"/>
                <a:cs typeface="Times New Roman" panose="02020603050405020304" pitchFamily="18" charset="0"/>
              </a:rPr>
              <a:t> 1.6 </a:t>
            </a:r>
            <a:r>
              <a:rPr lang="en-US" sz="1400" dirty="0" err="1">
                <a:latin typeface="Times New Roman" panose="02020603050405020304" pitchFamily="18" charset="0"/>
                <a:cs typeface="Times New Roman" panose="02020603050405020304" pitchFamily="18" charset="0"/>
              </a:rPr>
              <a:t>trilyon</a:t>
            </a:r>
            <a:r>
              <a:rPr lang="en-US" sz="1400" dirty="0">
                <a:latin typeface="Times New Roman" panose="02020603050405020304" pitchFamily="18" charset="0"/>
                <a:cs typeface="Times New Roman" panose="02020603050405020304" pitchFamily="18" charset="0"/>
              </a:rPr>
              <a:t> ABD </a:t>
            </a:r>
            <a:r>
              <a:rPr lang="en-US" sz="1400" dirty="0" err="1">
                <a:latin typeface="Times New Roman" panose="02020603050405020304" pitchFamily="18" charset="0"/>
                <a:cs typeface="Times New Roman" panose="02020603050405020304" pitchFamily="18" charset="0"/>
              </a:rPr>
              <a:t>Doları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daha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fazla</a:t>
            </a:r>
            <a:r>
              <a:rPr lang="en-US" sz="1400" dirty="0">
                <a:latin typeface="Times New Roman" panose="02020603050405020304" pitchFamily="18" charset="0"/>
                <a:cs typeface="Times New Roman" panose="02020603050405020304" pitchFamily="18" charset="0"/>
              </a:rPr>
              <a:t> GSYİH </a:t>
            </a:r>
            <a:r>
              <a:rPr lang="en-US" sz="1400" dirty="0" err="1">
                <a:latin typeface="Times New Roman" panose="02020603050405020304" pitchFamily="18" charset="0"/>
                <a:cs typeface="Times New Roman" panose="02020603050405020304" pitchFamily="18" charset="0"/>
              </a:rPr>
              <a:t>sağlaması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anlamına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gelmesine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rağmen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rakam</a:t>
            </a:r>
            <a:r>
              <a:rPr lang="en-US" sz="1400" dirty="0">
                <a:latin typeface="Times New Roman" panose="02020603050405020304" pitchFamily="18" charset="0"/>
                <a:cs typeface="Times New Roman" panose="02020603050405020304" pitchFamily="18" charset="0"/>
              </a:rPr>
              <a:t> 4 </a:t>
            </a:r>
            <a:r>
              <a:rPr lang="en-US" sz="1400" dirty="0" err="1">
                <a:latin typeface="Times New Roman" panose="02020603050405020304" pitchFamily="18" charset="0"/>
                <a:cs typeface="Times New Roman" panose="02020603050405020304" pitchFamily="18" charset="0"/>
              </a:rPr>
              <a:t>trilyon</a:t>
            </a:r>
            <a:r>
              <a:rPr lang="en-US" sz="1400" dirty="0">
                <a:latin typeface="Times New Roman" panose="02020603050405020304" pitchFamily="18" charset="0"/>
                <a:cs typeface="Times New Roman" panose="02020603050405020304" pitchFamily="18" charset="0"/>
              </a:rPr>
              <a:t> ABD </a:t>
            </a:r>
            <a:r>
              <a:rPr lang="en-US" sz="1400" dirty="0" err="1">
                <a:latin typeface="Times New Roman" panose="02020603050405020304" pitchFamily="18" charset="0"/>
                <a:cs typeface="Times New Roman" panose="02020603050405020304" pitchFamily="18" charset="0"/>
              </a:rPr>
              <a:t>Doları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olabilirdi</a:t>
            </a:r>
            <a:r>
              <a:rPr lang="en-US" sz="1400" dirty="0">
                <a:latin typeface="Times New Roman" panose="02020603050405020304" pitchFamily="18" charset="0"/>
                <a:cs typeface="Times New Roman" panose="02020603050405020304" pitchFamily="18" charset="0"/>
              </a:rPr>
              <a:t>. </a:t>
            </a:r>
          </a:p>
        </p:txBody>
      </p:sp>
      <p:sp>
        <p:nvSpPr>
          <p:cNvPr id="2" name="Slayt Numarası Yer Tutucusu 1"/>
          <p:cNvSpPr>
            <a:spLocks noGrp="1"/>
          </p:cNvSpPr>
          <p:nvPr>
            <p:ph type="sldNum" sz="quarter" idx="12"/>
          </p:nvPr>
        </p:nvSpPr>
        <p:spPr/>
        <p:txBody>
          <a:bodyPr/>
          <a:lstStyle/>
          <a:p>
            <a:fld id="{3A7292B7-BF71-405C-BD52-DF1A7F60FE28}" type="slidenum">
              <a:rPr lang="en-US" smtClean="0"/>
              <a:t>5</a:t>
            </a:fld>
            <a:endParaRPr lang="en-US"/>
          </a:p>
        </p:txBody>
      </p:sp>
    </p:spTree>
    <p:extLst>
      <p:ext uri="{BB962C8B-B14F-4D97-AF65-F5344CB8AC3E}">
        <p14:creationId xmlns:p14="http://schemas.microsoft.com/office/powerpoint/2010/main" val="1212110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5A8B6A7C-3010-4EED-8354-5AECE63AFE16}"/>
              </a:ext>
            </a:extLst>
          </p:cNvPr>
          <p:cNvSpPr>
            <a:spLocks noGrp="1"/>
          </p:cNvSpPr>
          <p:nvPr>
            <p:ph type="sldNum" sz="quarter" idx="12"/>
          </p:nvPr>
        </p:nvSpPr>
        <p:spPr/>
        <p:txBody>
          <a:bodyPr/>
          <a:lstStyle/>
          <a:p>
            <a:fld id="{3A7292B7-BF71-405C-BD52-DF1A7F60FE28}" type="slidenum">
              <a:rPr lang="en-US" smtClean="0"/>
              <a:t>6</a:t>
            </a:fld>
            <a:endParaRPr lang="en-US"/>
          </a:p>
        </p:txBody>
      </p:sp>
      <p:pic>
        <p:nvPicPr>
          <p:cNvPr id="5" name="Picture 2" descr="enerji ve tabii kaynaklar bakanlığı logo ile ilgili görsel sonucu">
            <a:extLst>
              <a:ext uri="{FF2B5EF4-FFF2-40B4-BE49-F238E27FC236}">
                <a16:creationId xmlns:a16="http://schemas.microsoft.com/office/drawing/2014/main" xmlns="" id="{AE681429-7B9C-4E4A-98A3-B0F1CD2E95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68468" y="0"/>
            <a:ext cx="2423532" cy="1909744"/>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xmlns="" id="{6493034C-FAA9-4E9E-9F9D-CFD074B7E135}"/>
              </a:ext>
            </a:extLst>
          </p:cNvPr>
          <p:cNvSpPr txBox="1"/>
          <p:nvPr/>
        </p:nvSpPr>
        <p:spPr>
          <a:xfrm>
            <a:off x="390295" y="368826"/>
            <a:ext cx="5999355" cy="400110"/>
          </a:xfrm>
          <a:prstGeom prst="rect">
            <a:avLst/>
          </a:prstGeom>
          <a:noFill/>
        </p:spPr>
        <p:txBody>
          <a:bodyPr wrap="square" rtlCol="0">
            <a:spAutoFit/>
          </a:bodyPr>
          <a:lstStyle/>
          <a:p>
            <a:r>
              <a:rPr lang="tr-TR" sz="2000" b="1" dirty="0">
                <a:latin typeface="Times New Roman" panose="02020603050405020304" pitchFamily="18" charset="0"/>
                <a:cs typeface="Times New Roman" panose="02020603050405020304" pitchFamily="18" charset="0"/>
              </a:rPr>
              <a:t>ENERJİ YOĞUNLUĞU</a:t>
            </a:r>
            <a:endParaRPr lang="en-US" sz="2000" b="1" dirty="0">
              <a:latin typeface="Times New Roman" panose="02020603050405020304" pitchFamily="18" charset="0"/>
              <a:cs typeface="Times New Roman" panose="02020603050405020304" pitchFamily="18" charset="0"/>
            </a:endParaRPr>
          </a:p>
        </p:txBody>
      </p:sp>
      <p:sp>
        <p:nvSpPr>
          <p:cNvPr id="7" name="İçerik Yer Tutucusu 1">
            <a:extLst>
              <a:ext uri="{FF2B5EF4-FFF2-40B4-BE49-F238E27FC236}">
                <a16:creationId xmlns:a16="http://schemas.microsoft.com/office/drawing/2014/main" xmlns="" id="{1A52A5DB-112F-4253-841B-9A2EE4BC18D3}"/>
              </a:ext>
            </a:extLst>
          </p:cNvPr>
          <p:cNvSpPr txBox="1">
            <a:spLocks/>
          </p:cNvSpPr>
          <p:nvPr/>
        </p:nvSpPr>
        <p:spPr>
          <a:xfrm>
            <a:off x="405173" y="953158"/>
            <a:ext cx="9694738" cy="10750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tr-TR" sz="1600" dirty="0">
                <a:solidFill>
                  <a:srgbClr val="002060"/>
                </a:solidFill>
              </a:rPr>
              <a:t>Bir birim hasıla üretebilmek için tüketilen enerji miktarını belirten bir göstergedir.</a:t>
            </a:r>
          </a:p>
          <a:p>
            <a:pPr marL="0" indent="0" algn="just">
              <a:buFont typeface="Arial" panose="020B0604020202020204" pitchFamily="34" charset="0"/>
              <a:buNone/>
            </a:pPr>
            <a:r>
              <a:rPr lang="tr-TR" altLang="tr-TR" sz="1600" u="sng" dirty="0">
                <a:solidFill>
                  <a:srgbClr val="FF0000"/>
                </a:solidFill>
              </a:rPr>
              <a:t> </a:t>
            </a:r>
            <a:r>
              <a:rPr lang="tr-TR" altLang="tr-TR" sz="1400" u="sng" dirty="0">
                <a:solidFill>
                  <a:srgbClr val="FF0000"/>
                </a:solidFill>
              </a:rPr>
              <a:t>Toplam Birincil Enerji Tüketimi </a:t>
            </a:r>
            <a:r>
              <a:rPr lang="tr-TR" altLang="tr-TR" sz="1400" dirty="0">
                <a:solidFill>
                  <a:srgbClr val="FF0000"/>
                </a:solidFill>
              </a:rPr>
              <a:t>     </a:t>
            </a:r>
            <a:r>
              <a:rPr lang="tr-TR" altLang="tr-TR" sz="1400" dirty="0"/>
              <a:t>[milyon TEP/1000 $]</a:t>
            </a:r>
          </a:p>
          <a:p>
            <a:pPr marL="0" indent="0" algn="just">
              <a:buFont typeface="Arial" panose="020B0604020202020204" pitchFamily="34" charset="0"/>
              <a:buNone/>
            </a:pPr>
            <a:r>
              <a:rPr lang="tr-TR" altLang="tr-TR" sz="1400" dirty="0">
                <a:solidFill>
                  <a:srgbClr val="FF0000"/>
                </a:solidFill>
              </a:rPr>
              <a:t>     Gayri Safi Yurt İçi Hasıla</a:t>
            </a:r>
            <a:endParaRPr lang="tr-TR" sz="1400" dirty="0"/>
          </a:p>
        </p:txBody>
      </p:sp>
      <p:sp>
        <p:nvSpPr>
          <p:cNvPr id="8" name="TextBox 29">
            <a:extLst>
              <a:ext uri="{FF2B5EF4-FFF2-40B4-BE49-F238E27FC236}">
                <a16:creationId xmlns:a16="http://schemas.microsoft.com/office/drawing/2014/main" xmlns="" id="{8057023E-C90C-4481-8474-C8F595A5512F}"/>
              </a:ext>
            </a:extLst>
          </p:cNvPr>
          <p:cNvSpPr txBox="1"/>
          <p:nvPr/>
        </p:nvSpPr>
        <p:spPr>
          <a:xfrm>
            <a:off x="79898" y="2188545"/>
            <a:ext cx="2337657" cy="184666"/>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1200" b="1" i="0" u="sng" strike="noStrike" kern="1200" cap="none" spc="0" normalizeH="0" baseline="0" noProof="0" dirty="0">
                <a:ln>
                  <a:noFill/>
                </a:ln>
                <a:solidFill>
                  <a:srgbClr val="85BE40"/>
                </a:solidFill>
                <a:effectLst/>
                <a:uLnTx/>
                <a:uFillTx/>
                <a:latin typeface="Arial"/>
                <a:cs typeface="+mn-cs"/>
              </a:rPr>
              <a:t>Birincil Enerji Yoğunluğu :</a:t>
            </a:r>
            <a:endParaRPr kumimoji="0" lang="en-US" sz="1200" b="1" i="0" u="sng" strike="noStrike" kern="1200" cap="none" spc="0" normalizeH="0" baseline="0" noProof="0" dirty="0">
              <a:ln>
                <a:noFill/>
              </a:ln>
              <a:solidFill>
                <a:srgbClr val="85BE40"/>
              </a:solidFill>
              <a:effectLst/>
              <a:uLnTx/>
              <a:uFillTx/>
              <a:latin typeface="Arial"/>
              <a:cs typeface="+mn-cs"/>
            </a:endParaRPr>
          </a:p>
        </p:txBody>
      </p:sp>
      <p:pic>
        <p:nvPicPr>
          <p:cNvPr id="9" name="Picture 2">
            <a:extLst>
              <a:ext uri="{FF2B5EF4-FFF2-40B4-BE49-F238E27FC236}">
                <a16:creationId xmlns:a16="http://schemas.microsoft.com/office/drawing/2014/main" xmlns="" id="{67E8651F-88A5-4A05-8080-D3BC076C5E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520" y="2604185"/>
            <a:ext cx="6185803" cy="3823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Arrow 3">
            <a:extLst>
              <a:ext uri="{FF2B5EF4-FFF2-40B4-BE49-F238E27FC236}">
                <a16:creationId xmlns:a16="http://schemas.microsoft.com/office/drawing/2014/main" xmlns="" id="{3FE74C67-EAEB-4D4F-B303-7E680A2325C0}"/>
              </a:ext>
            </a:extLst>
          </p:cNvPr>
          <p:cNvSpPr/>
          <p:nvPr/>
        </p:nvSpPr>
        <p:spPr>
          <a:xfrm>
            <a:off x="687098" y="6554158"/>
            <a:ext cx="6144226" cy="167317"/>
          </a:xfrm>
          <a:prstGeom prst="righ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tr-TR"/>
          </a:p>
        </p:txBody>
      </p:sp>
      <p:sp>
        <p:nvSpPr>
          <p:cNvPr id="11" name="Down Arrow 2">
            <a:extLst>
              <a:ext uri="{FF2B5EF4-FFF2-40B4-BE49-F238E27FC236}">
                <a16:creationId xmlns:a16="http://schemas.microsoft.com/office/drawing/2014/main" xmlns="" id="{04FDFE0B-CF37-4A0F-8190-4475AE21479D}"/>
              </a:ext>
            </a:extLst>
          </p:cNvPr>
          <p:cNvSpPr/>
          <p:nvPr/>
        </p:nvSpPr>
        <p:spPr>
          <a:xfrm flipH="1">
            <a:off x="262142" y="2743949"/>
            <a:ext cx="143031" cy="3643887"/>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tr-TR"/>
          </a:p>
        </p:txBody>
      </p:sp>
      <p:pic>
        <p:nvPicPr>
          <p:cNvPr id="12" name="Picture 5">
            <a:extLst>
              <a:ext uri="{FF2B5EF4-FFF2-40B4-BE49-F238E27FC236}">
                <a16:creationId xmlns:a16="http://schemas.microsoft.com/office/drawing/2014/main" xmlns="" id="{74FAE6EE-49AE-468B-81B2-D97D180913E0}"/>
              </a:ext>
            </a:extLst>
          </p:cNvPr>
          <p:cNvPicPr>
            <a:picLocks noChangeAspect="1"/>
          </p:cNvPicPr>
          <p:nvPr/>
        </p:nvPicPr>
        <p:blipFill>
          <a:blip r:embed="rId4"/>
          <a:stretch>
            <a:fillRect/>
          </a:stretch>
        </p:blipFill>
        <p:spPr>
          <a:xfrm>
            <a:off x="7071672" y="3283057"/>
            <a:ext cx="4909161" cy="2936552"/>
          </a:xfrm>
          <a:prstGeom prst="rect">
            <a:avLst/>
          </a:prstGeom>
        </p:spPr>
      </p:pic>
      <p:sp>
        <p:nvSpPr>
          <p:cNvPr id="13" name="Down Arrow 8">
            <a:extLst>
              <a:ext uri="{FF2B5EF4-FFF2-40B4-BE49-F238E27FC236}">
                <a16:creationId xmlns:a16="http://schemas.microsoft.com/office/drawing/2014/main" xmlns="" id="{A823C83D-0E8C-478C-B625-0FC40C6764B7}"/>
              </a:ext>
            </a:extLst>
          </p:cNvPr>
          <p:cNvSpPr/>
          <p:nvPr/>
        </p:nvSpPr>
        <p:spPr>
          <a:xfrm rot="16664245">
            <a:off x="8598210" y="2231014"/>
            <a:ext cx="1531146" cy="3587065"/>
          </a:xfrm>
          <a:prstGeom prst="downArrow">
            <a:avLst>
              <a:gd name="adj1" fmla="val 50000"/>
              <a:gd name="adj2" fmla="val 18694"/>
            </a:avLst>
          </a:prstGeom>
          <a:solidFill>
            <a:srgbClr val="FFFF00">
              <a:alpha val="1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Metin kutusu 9">
            <a:extLst>
              <a:ext uri="{FF2B5EF4-FFF2-40B4-BE49-F238E27FC236}">
                <a16:creationId xmlns:a16="http://schemas.microsoft.com/office/drawing/2014/main" xmlns="" id="{8328DC05-0BC1-42DC-B5E5-DA498EC0A2A9}"/>
              </a:ext>
            </a:extLst>
          </p:cNvPr>
          <p:cNvSpPr txBox="1"/>
          <p:nvPr/>
        </p:nvSpPr>
        <p:spPr>
          <a:xfrm>
            <a:off x="6735501" y="2796574"/>
            <a:ext cx="5358844" cy="369332"/>
          </a:xfrm>
          <a:prstGeom prst="rect">
            <a:avLst/>
          </a:prstGeom>
          <a:noFill/>
        </p:spPr>
        <p:txBody>
          <a:bodyPr wrap="square" rtlCol="0">
            <a:spAutoFit/>
          </a:bodyPr>
          <a:lstStyle/>
          <a:p>
            <a:pPr algn="ctr"/>
            <a:r>
              <a:rPr lang="tr-TR" dirty="0">
                <a:solidFill>
                  <a:srgbClr val="002C58"/>
                </a:solidFill>
              </a:rPr>
              <a:t>Yılara Göre Birincil Enerji Yoğunluğu </a:t>
            </a:r>
          </a:p>
        </p:txBody>
      </p:sp>
      <p:sp>
        <p:nvSpPr>
          <p:cNvPr id="15" name="Rectangle 30">
            <a:extLst>
              <a:ext uri="{FF2B5EF4-FFF2-40B4-BE49-F238E27FC236}">
                <a16:creationId xmlns:a16="http://schemas.microsoft.com/office/drawing/2014/main" xmlns="" id="{A4974351-9D58-4388-BBC1-2575D8167953}"/>
              </a:ext>
            </a:extLst>
          </p:cNvPr>
          <p:cNvSpPr>
            <a:spLocks/>
          </p:cNvSpPr>
          <p:nvPr/>
        </p:nvSpPr>
        <p:spPr bwMode="auto">
          <a:xfrm>
            <a:off x="4438153" y="6415544"/>
            <a:ext cx="2422138" cy="153888"/>
          </a:xfrm>
          <a:prstGeom prst="rect">
            <a:avLst/>
          </a:prstGeom>
          <a:noFill/>
          <a:ln>
            <a:noFill/>
          </a:ln>
          <a:extLst/>
        </p:spPr>
        <p:txBody>
          <a:bodyPr wrap="none" lIns="0" tIns="0" rIns="0" bIns="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srgbClr val="595959"/>
                </a:solidFill>
                <a:effectLst/>
                <a:uLnTx/>
                <a:uFillTx/>
                <a:latin typeface="Arial"/>
                <a:cs typeface="+mn-cs"/>
              </a:rPr>
              <a:t>Kaynak : Uluslararası Enerji Ajansı 2017</a:t>
            </a:r>
            <a:endParaRPr kumimoji="0" lang="en-US" sz="1000" b="1" i="0" u="none" strike="noStrike" kern="1200" cap="none" spc="0" normalizeH="0" baseline="0" noProof="0" dirty="0">
              <a:ln>
                <a:noFill/>
              </a:ln>
              <a:solidFill>
                <a:srgbClr val="595959"/>
              </a:solidFill>
              <a:effectLst/>
              <a:uLnTx/>
              <a:uFillTx/>
              <a:latin typeface="Arial"/>
              <a:cs typeface="Arial Bold" charset="0"/>
            </a:endParaRPr>
          </a:p>
        </p:txBody>
      </p:sp>
    </p:spTree>
    <p:extLst>
      <p:ext uri="{BB962C8B-B14F-4D97-AF65-F5344CB8AC3E}">
        <p14:creationId xmlns:p14="http://schemas.microsoft.com/office/powerpoint/2010/main" val="3004053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 SEKTÖRÜNE YÖNELİK İSTATİSTİKLER</a:t>
            </a:r>
            <a:endParaRPr lang="en-US" b="1" dirty="0">
              <a:latin typeface="Times New Roman" panose="02020603050405020304" pitchFamily="18" charset="0"/>
              <a:cs typeface="Times New Roman" panose="02020603050405020304" pitchFamily="18" charset="0"/>
            </a:endParaRPr>
          </a:p>
        </p:txBody>
      </p:sp>
      <p:sp>
        <p:nvSpPr>
          <p:cNvPr id="5" name="Dikdörtgen 4"/>
          <p:cNvSpPr/>
          <p:nvPr/>
        </p:nvSpPr>
        <p:spPr>
          <a:xfrm>
            <a:off x="284433" y="1156309"/>
            <a:ext cx="11368427" cy="700000"/>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Bina sektörünün dünya genelinde nihai enerji tüketimindeki payı </a:t>
            </a:r>
            <a:r>
              <a:rPr lang="tr-TR" sz="1400" b="1" dirty="0">
                <a:solidFill>
                  <a:srgbClr val="FF0000"/>
                </a:solidFill>
                <a:latin typeface="Times New Roman" panose="02020603050405020304" pitchFamily="18" charset="0"/>
                <a:cs typeface="Times New Roman" panose="02020603050405020304" pitchFamily="18" charset="0"/>
              </a:rPr>
              <a:t>% 30’u</a:t>
            </a:r>
            <a:r>
              <a:rPr lang="tr-TR" sz="1400" dirty="0">
                <a:latin typeface="Times New Roman" panose="02020603050405020304" pitchFamily="18" charset="0"/>
                <a:cs typeface="Times New Roman" panose="02020603050405020304" pitchFamily="18" charset="0"/>
              </a:rPr>
              <a:t>, küresel elektrik tüketimindeki payı ise </a:t>
            </a:r>
            <a:r>
              <a:rPr lang="tr-TR" sz="1400" b="1" dirty="0">
                <a:solidFill>
                  <a:srgbClr val="FF0000"/>
                </a:solidFill>
                <a:latin typeface="Times New Roman" panose="02020603050405020304" pitchFamily="18" charset="0"/>
                <a:cs typeface="Times New Roman" panose="02020603050405020304" pitchFamily="18" charset="0"/>
              </a:rPr>
              <a:t>% 50’yi </a:t>
            </a:r>
            <a:r>
              <a:rPr lang="tr-TR" sz="1400" dirty="0">
                <a:latin typeface="Times New Roman" panose="02020603050405020304" pitchFamily="18" charset="0"/>
                <a:cs typeface="Times New Roman" panose="02020603050405020304" pitchFamily="18" charset="0"/>
              </a:rPr>
              <a:t>geçmiş olup küresel karbon emisyonlarının </a:t>
            </a:r>
            <a:r>
              <a:rPr lang="tr-TR" sz="1400" b="1" dirty="0">
                <a:solidFill>
                  <a:srgbClr val="FF0000"/>
                </a:solidFill>
                <a:latin typeface="Times New Roman" panose="02020603050405020304" pitchFamily="18" charset="0"/>
                <a:cs typeface="Times New Roman" panose="02020603050405020304" pitchFamily="18" charset="0"/>
              </a:rPr>
              <a:t>üçte birinden </a:t>
            </a:r>
            <a:r>
              <a:rPr lang="tr-TR" sz="1400" dirty="0">
                <a:latin typeface="Times New Roman" panose="02020603050405020304" pitchFamily="18" charset="0"/>
                <a:cs typeface="Times New Roman" panose="02020603050405020304" pitchFamily="18" charset="0"/>
              </a:rPr>
              <a:t>de bina sektörü sorumludur. </a:t>
            </a:r>
          </a:p>
        </p:txBody>
      </p:sp>
      <p:sp>
        <p:nvSpPr>
          <p:cNvPr id="6" name="Dikdörtgen 5"/>
          <p:cNvSpPr/>
          <p:nvPr/>
        </p:nvSpPr>
        <p:spPr>
          <a:xfrm>
            <a:off x="284432" y="3829219"/>
            <a:ext cx="7002965" cy="138499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Türkiye’nin 2017 </a:t>
            </a:r>
            <a:r>
              <a:rPr lang="tr-TR" sz="1400" b="1" dirty="0">
                <a:solidFill>
                  <a:srgbClr val="FF0000"/>
                </a:solidFill>
                <a:latin typeface="Times New Roman" panose="02020603050405020304" pitchFamily="18" charset="0"/>
                <a:cs typeface="Times New Roman" panose="02020603050405020304" pitchFamily="18" charset="0"/>
              </a:rPr>
              <a:t>birincil enerji arzı 145 MTEP</a:t>
            </a:r>
            <a:r>
              <a:rPr lang="tr-TR" sz="1400" dirty="0">
                <a:latin typeface="Times New Roman" panose="02020603050405020304" pitchFamily="18" charset="0"/>
                <a:cs typeface="Times New Roman" panose="02020603050405020304" pitchFamily="18" charset="0"/>
              </a:rPr>
              <a:t>,  </a:t>
            </a:r>
            <a:r>
              <a:rPr lang="tr-TR" sz="1400" b="1" dirty="0">
                <a:solidFill>
                  <a:srgbClr val="FF0000"/>
                </a:solidFill>
                <a:latin typeface="Times New Roman" panose="02020603050405020304" pitchFamily="18" charset="0"/>
                <a:cs typeface="Times New Roman" panose="02020603050405020304" pitchFamily="18" charset="0"/>
              </a:rPr>
              <a:t>nihai tüketim 111 </a:t>
            </a:r>
            <a:r>
              <a:rPr lang="tr-TR" sz="1400" b="1" dirty="0" err="1">
                <a:solidFill>
                  <a:srgbClr val="FF0000"/>
                </a:solidFill>
                <a:latin typeface="Times New Roman" panose="02020603050405020304" pitchFamily="18" charset="0"/>
                <a:cs typeface="Times New Roman" panose="02020603050405020304" pitchFamily="18" charset="0"/>
              </a:rPr>
              <a:t>MTEP’tir</a:t>
            </a:r>
            <a:r>
              <a:rPr lang="tr-TR" sz="1400" dirty="0">
                <a:latin typeface="Times New Roman" panose="02020603050405020304" pitchFamily="18" charset="0"/>
                <a:cs typeface="Times New Roman" panose="02020603050405020304" pitchFamily="18" charset="0"/>
              </a:rPr>
              <a:t>.</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Türkiye’nin 2018 </a:t>
            </a:r>
            <a:r>
              <a:rPr lang="tr-TR" sz="1400" b="1" dirty="0">
                <a:solidFill>
                  <a:srgbClr val="FF0000"/>
                </a:solidFill>
                <a:latin typeface="Times New Roman" panose="02020603050405020304" pitchFamily="18" charset="0"/>
                <a:cs typeface="Times New Roman" panose="02020603050405020304" pitchFamily="18" charset="0"/>
              </a:rPr>
              <a:t>birincil enerji arzı 143 MTEP</a:t>
            </a:r>
            <a:r>
              <a:rPr lang="tr-TR" sz="1400" dirty="0">
                <a:latin typeface="Times New Roman" panose="02020603050405020304" pitchFamily="18" charset="0"/>
                <a:cs typeface="Times New Roman" panose="02020603050405020304" pitchFamily="18" charset="0"/>
              </a:rPr>
              <a:t>,  </a:t>
            </a:r>
            <a:r>
              <a:rPr lang="tr-TR" sz="1400" b="1" dirty="0">
                <a:solidFill>
                  <a:srgbClr val="FF0000"/>
                </a:solidFill>
                <a:latin typeface="Times New Roman" panose="02020603050405020304" pitchFamily="18" charset="0"/>
                <a:cs typeface="Times New Roman" panose="02020603050405020304" pitchFamily="18" charset="0"/>
              </a:rPr>
              <a:t>nihai tüketim 109 </a:t>
            </a:r>
            <a:r>
              <a:rPr lang="tr-TR" sz="1400" b="1" dirty="0" err="1">
                <a:solidFill>
                  <a:srgbClr val="FF0000"/>
                </a:solidFill>
                <a:latin typeface="Times New Roman" panose="02020603050405020304" pitchFamily="18" charset="0"/>
                <a:cs typeface="Times New Roman" panose="02020603050405020304" pitchFamily="18" charset="0"/>
              </a:rPr>
              <a:t>MTEP’tir</a:t>
            </a:r>
            <a:endParaRPr lang="tr-TR" sz="1400" dirty="0">
              <a:latin typeface="Times New Roman" panose="02020603050405020304" pitchFamily="18" charset="0"/>
              <a:cs typeface="Times New Roman" panose="02020603050405020304" pitchFamily="18" charset="0"/>
            </a:endParaRP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Türkiye’de bina sektörü 2017 yılı nihai enerji tüketiminde </a:t>
            </a:r>
            <a:r>
              <a:rPr lang="tr-TR" sz="1400" b="1" dirty="0">
                <a:solidFill>
                  <a:srgbClr val="FF0000"/>
                </a:solidFill>
                <a:latin typeface="Times New Roman" panose="02020603050405020304" pitchFamily="18" charset="0"/>
                <a:cs typeface="Times New Roman" panose="02020603050405020304" pitchFamily="18" charset="0"/>
              </a:rPr>
              <a:t>% 32,3’lük </a:t>
            </a:r>
            <a:r>
              <a:rPr lang="tr-TR" sz="1400" dirty="0">
                <a:latin typeface="Times New Roman" panose="02020603050405020304" pitchFamily="18" charset="0"/>
                <a:cs typeface="Times New Roman" panose="02020603050405020304" pitchFamily="18" charset="0"/>
              </a:rPr>
              <a:t>pay ile sanayi ve ulaşım sektörünün önündedir. </a:t>
            </a:r>
          </a:p>
        </p:txBody>
      </p:sp>
      <p:sp>
        <p:nvSpPr>
          <p:cNvPr id="7" name="Dikdörtgen 6"/>
          <p:cNvSpPr/>
          <p:nvPr/>
        </p:nvSpPr>
        <p:spPr>
          <a:xfrm>
            <a:off x="284432" y="1879398"/>
            <a:ext cx="7164582" cy="1992661"/>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Su kaynaklarının yaklaşık %25’i binalarda tüketilmektedir.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Katı atıkların %25’i sıvı atıkların %20’si yapı-insan kaynaklıdır.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Isıtma ve soğutma kaynaklı enerji tüketiminin toplam tüketimdeki payı %70-80 civarındadır.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Avrupa Birliği mevzuatı, üye ülkelere 2018 yılından itibaren yeni kamu binalarının, 2020 yılından itibaren ise bütün yeni binaların </a:t>
            </a:r>
            <a:r>
              <a:rPr lang="tr-TR" sz="1400" b="1" dirty="0">
                <a:solidFill>
                  <a:srgbClr val="FF0000"/>
                </a:solidFill>
                <a:latin typeface="Times New Roman" panose="02020603050405020304" pitchFamily="18" charset="0"/>
                <a:cs typeface="Times New Roman" panose="02020603050405020304" pitchFamily="18" charset="0"/>
              </a:rPr>
              <a:t>sıfıra yakın enerji tüketen binalar </a:t>
            </a:r>
            <a:r>
              <a:rPr lang="tr-TR" sz="1400" dirty="0">
                <a:latin typeface="Times New Roman" panose="02020603050405020304" pitchFamily="18" charset="0"/>
                <a:cs typeface="Times New Roman" panose="02020603050405020304" pitchFamily="18" charset="0"/>
              </a:rPr>
              <a:t>olması zorunluluğu getirmektedir.</a:t>
            </a:r>
          </a:p>
        </p:txBody>
      </p:sp>
      <p:sp>
        <p:nvSpPr>
          <p:cNvPr id="8" name="Dikdörtgen 7"/>
          <p:cNvSpPr/>
          <p:nvPr/>
        </p:nvSpPr>
        <p:spPr>
          <a:xfrm>
            <a:off x="284433" y="5188504"/>
            <a:ext cx="11368427" cy="1669496"/>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Türkiye’de ise «İklim Değişikliği Eylem Planı 2011-2023” kapsamında “2017 yılından itibaren yeni binaların yıllık enerji ihtiyacının </a:t>
            </a:r>
            <a:r>
              <a:rPr lang="tr-TR" sz="1400" b="1" dirty="0">
                <a:solidFill>
                  <a:srgbClr val="FF0000"/>
                </a:solidFill>
                <a:latin typeface="Times New Roman" panose="02020603050405020304" pitchFamily="18" charset="0"/>
                <a:cs typeface="Times New Roman" panose="02020603050405020304" pitchFamily="18" charset="0"/>
              </a:rPr>
              <a:t>en az %20’sinin yenilenebilir enerji kaynaklarından </a:t>
            </a:r>
            <a:r>
              <a:rPr lang="tr-TR" sz="1400" dirty="0">
                <a:latin typeface="Times New Roman" panose="02020603050405020304" pitchFamily="18" charset="0"/>
                <a:cs typeface="Times New Roman" panose="02020603050405020304" pitchFamily="18" charset="0"/>
              </a:rPr>
              <a:t>temin edilmesi  hedeflenmektedir.</a:t>
            </a:r>
          </a:p>
          <a:p>
            <a:pPr marL="285750" indent="-285750" algn="just">
              <a:lnSpc>
                <a:spcPct val="150000"/>
              </a:lnSpc>
              <a:buFont typeface="Arial" panose="020B0604020202020204" pitchFamily="34" charset="0"/>
              <a:buChar char="•"/>
            </a:pPr>
            <a:r>
              <a:rPr lang="tr-TR" sz="1400" dirty="0">
                <a:latin typeface="Times New Roman" panose="02020603050405020304" pitchFamily="18" charset="0"/>
                <a:cs typeface="Times New Roman" panose="02020603050405020304" pitchFamily="18" charset="0"/>
              </a:rPr>
              <a:t>«Enerji Verimliliği Strateji Belgesinde 2012-2023» kapsamında ise 2010 yılındaki yapı stokunun en az dörtte birinin (1/4) 2023 yılına kadar </a:t>
            </a:r>
            <a:r>
              <a:rPr lang="tr-TR" sz="1400" b="1" dirty="0">
                <a:solidFill>
                  <a:srgbClr val="FF0000"/>
                </a:solidFill>
                <a:latin typeface="Times New Roman" panose="02020603050405020304" pitchFamily="18" charset="0"/>
                <a:cs typeface="Times New Roman" panose="02020603050405020304" pitchFamily="18" charset="0"/>
              </a:rPr>
              <a:t>sürdürülebilir yapı </a:t>
            </a:r>
            <a:r>
              <a:rPr lang="tr-TR" sz="1400" dirty="0">
                <a:latin typeface="Times New Roman" panose="02020603050405020304" pitchFamily="18" charset="0"/>
                <a:cs typeface="Times New Roman" panose="02020603050405020304" pitchFamily="18" charset="0"/>
              </a:rPr>
              <a:t>haline getirilmesine  ve  toplu konutlarda </a:t>
            </a:r>
            <a:r>
              <a:rPr lang="tr-TR" sz="1400" b="1" dirty="0">
                <a:solidFill>
                  <a:srgbClr val="FF0000"/>
                </a:solidFill>
                <a:latin typeface="Times New Roman" panose="02020603050405020304" pitchFamily="18" charset="0"/>
                <a:cs typeface="Times New Roman" panose="02020603050405020304" pitchFamily="18" charset="0"/>
              </a:rPr>
              <a:t>yerinden üretim uygulamalarının yaygınlaştırılmasına </a:t>
            </a:r>
            <a:r>
              <a:rPr lang="tr-TR" sz="1400" dirty="0">
                <a:latin typeface="Times New Roman" panose="02020603050405020304" pitchFamily="18" charset="0"/>
                <a:cs typeface="Times New Roman" panose="02020603050405020304" pitchFamily="18" charset="0"/>
              </a:rPr>
              <a:t>yönelik stratejik amaçlar tanımlanmıştır. </a:t>
            </a:r>
          </a:p>
        </p:txBody>
      </p:sp>
      <p:graphicFrame>
        <p:nvGraphicFramePr>
          <p:cNvPr id="10" name="Grafik 9"/>
          <p:cNvGraphicFramePr>
            <a:graphicFrameLocks/>
          </p:cNvGraphicFramePr>
          <p:nvPr>
            <p:extLst>
              <p:ext uri="{D42A27DB-BD31-4B8C-83A1-F6EECF244321}">
                <p14:modId xmlns:p14="http://schemas.microsoft.com/office/powerpoint/2010/main" val="2066460057"/>
              </p:ext>
            </p:extLst>
          </p:nvPr>
        </p:nvGraphicFramePr>
        <p:xfrm>
          <a:off x="7287397" y="1506309"/>
          <a:ext cx="4644407" cy="3546475"/>
        </p:xfrm>
        <a:graphic>
          <a:graphicData uri="http://schemas.openxmlformats.org/drawingml/2006/chart">
            <c:chart xmlns:c="http://schemas.openxmlformats.org/drawingml/2006/chart" xmlns:r="http://schemas.openxmlformats.org/officeDocument/2006/relationships" r:id="rId3"/>
          </a:graphicData>
        </a:graphic>
      </p:graphicFrame>
      <p:sp>
        <p:nvSpPr>
          <p:cNvPr id="2" name="Slayt Numarası Yer Tutucusu 1"/>
          <p:cNvSpPr>
            <a:spLocks noGrp="1"/>
          </p:cNvSpPr>
          <p:nvPr>
            <p:ph type="sldNum" sz="quarter" idx="12"/>
          </p:nvPr>
        </p:nvSpPr>
        <p:spPr/>
        <p:txBody>
          <a:bodyPr/>
          <a:lstStyle/>
          <a:p>
            <a:fld id="{3A7292B7-BF71-405C-BD52-DF1A7F60FE28}" type="slidenum">
              <a:rPr lang="en-US" smtClean="0"/>
              <a:t>7</a:t>
            </a:fld>
            <a:endParaRPr lang="en-US"/>
          </a:p>
        </p:txBody>
      </p:sp>
    </p:spTree>
    <p:extLst>
      <p:ext uri="{BB962C8B-B14F-4D97-AF65-F5344CB8AC3E}">
        <p14:creationId xmlns:p14="http://schemas.microsoft.com/office/powerpoint/2010/main" val="1048823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BİNA SEKTÖRÜNE YÖNELİK İSTATİSTİKLER</a:t>
            </a:r>
            <a:endParaRPr lang="en-US" b="1" dirty="0">
              <a:latin typeface="Times New Roman" panose="02020603050405020304" pitchFamily="18" charset="0"/>
              <a:cs typeface="Times New Roman" panose="02020603050405020304" pitchFamily="18" charset="0"/>
            </a:endParaRPr>
          </a:p>
        </p:txBody>
      </p:sp>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33" y="1021279"/>
            <a:ext cx="6072673" cy="3044852"/>
          </a:xfrm>
          <a:prstGeom prst="rect">
            <a:avLst/>
          </a:prstGeom>
        </p:spPr>
      </p:pic>
      <p:sp>
        <p:nvSpPr>
          <p:cNvPr id="7" name="Dikdörtgen 6"/>
          <p:cNvSpPr/>
          <p:nvPr/>
        </p:nvSpPr>
        <p:spPr>
          <a:xfrm>
            <a:off x="357588" y="4425599"/>
            <a:ext cx="5926362" cy="1938992"/>
          </a:xfrm>
          <a:prstGeom prst="rect">
            <a:avLst/>
          </a:prstGeom>
        </p:spPr>
        <p:txBody>
          <a:bodyPr wrap="square">
            <a:spAutoFit/>
          </a:bodyPr>
          <a:lstStyle/>
          <a:p>
            <a:pPr algn="just">
              <a:lnSpc>
                <a:spcPct val="150000"/>
              </a:lnSpc>
            </a:pPr>
            <a:r>
              <a:rPr lang="en-US" sz="1600" dirty="0">
                <a:latin typeface="Times New Roman" panose="02020603050405020304" pitchFamily="18" charset="0"/>
                <a:ea typeface="Times New Roman" panose="02020603050405020304" pitchFamily="18" charset="0"/>
              </a:rPr>
              <a:t>2018 </a:t>
            </a:r>
            <a:r>
              <a:rPr lang="en-US" sz="1600" dirty="0" err="1">
                <a:latin typeface="Times New Roman" panose="02020603050405020304" pitchFamily="18" charset="0"/>
                <a:ea typeface="Times New Roman" panose="02020603050405020304" pitchFamily="18" charset="0"/>
              </a:rPr>
              <a:t>yılında</a:t>
            </a:r>
            <a:r>
              <a:rPr lang="tr-TR" sz="1600" dirty="0">
                <a:latin typeface="Times New Roman" panose="02020603050405020304" pitchFamily="18" charset="0"/>
                <a:ea typeface="Times New Roman" panose="02020603050405020304" pitchFamily="18" charset="0"/>
              </a:rPr>
              <a:t>,</a:t>
            </a:r>
            <a:r>
              <a:rPr lang="en-US" sz="1600" dirty="0">
                <a:latin typeface="Times New Roman" panose="02020603050405020304" pitchFamily="18" charset="0"/>
                <a:ea typeface="Times New Roman" panose="02020603050405020304" pitchFamily="18" charset="0"/>
              </a:rPr>
              <a:t> 2017 </a:t>
            </a:r>
            <a:r>
              <a:rPr lang="en-US" sz="1600" dirty="0" err="1">
                <a:latin typeface="Times New Roman" panose="02020603050405020304" pitchFamily="18" charset="0"/>
                <a:ea typeface="Times New Roman" panose="02020603050405020304" pitchFamily="18" charset="0"/>
              </a:rPr>
              <a:t>yılına</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kıyasla</a:t>
            </a:r>
            <a:r>
              <a:rPr lang="en-US" sz="1600" dirty="0">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sanayi</a:t>
            </a:r>
            <a:r>
              <a:rPr lang="en-US" sz="1600" b="1" dirty="0">
                <a:solidFill>
                  <a:srgbClr val="FF0000"/>
                </a:solidFill>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enerji</a:t>
            </a:r>
            <a:r>
              <a:rPr lang="en-US" sz="1600" b="1" dirty="0">
                <a:solidFill>
                  <a:srgbClr val="FF0000"/>
                </a:solidFill>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tüketimi</a:t>
            </a:r>
            <a:r>
              <a:rPr lang="en-US" sz="1600" b="1" dirty="0">
                <a:solidFill>
                  <a:srgbClr val="FF0000"/>
                </a:solidFill>
                <a:latin typeface="Times New Roman" panose="02020603050405020304" pitchFamily="18" charset="0"/>
                <a:ea typeface="Times New Roman" panose="02020603050405020304" pitchFamily="18" charset="0"/>
              </a:rPr>
              <a:t> %2,72 </a:t>
            </a:r>
            <a:r>
              <a:rPr lang="en-US" sz="1600" b="1" dirty="0" err="1">
                <a:solidFill>
                  <a:srgbClr val="FF0000"/>
                </a:solidFill>
                <a:latin typeface="Times New Roman" panose="02020603050405020304" pitchFamily="18" charset="0"/>
                <a:ea typeface="Times New Roman" panose="02020603050405020304" pitchFamily="18" charset="0"/>
              </a:rPr>
              <a:t>artmasına</a:t>
            </a:r>
            <a:r>
              <a:rPr lang="en-US" sz="1600" b="1" dirty="0">
                <a:solidFill>
                  <a:srgbClr val="FF0000"/>
                </a:solidFill>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rağmen</a:t>
            </a:r>
            <a:r>
              <a:rPr lang="en-US" sz="1600" b="1" dirty="0">
                <a:solidFill>
                  <a:srgbClr val="FF0000"/>
                </a:solidFill>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nihai</a:t>
            </a:r>
            <a:r>
              <a:rPr lang="en-US" sz="1600" b="1" dirty="0">
                <a:solidFill>
                  <a:srgbClr val="FF0000"/>
                </a:solidFill>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enerji</a:t>
            </a:r>
            <a:r>
              <a:rPr lang="en-US" sz="1600" b="1" dirty="0">
                <a:solidFill>
                  <a:srgbClr val="FF0000"/>
                </a:solidFill>
                <a:latin typeface="Times New Roman" panose="02020603050405020304" pitchFamily="18" charset="0"/>
                <a:ea typeface="Times New Roman" panose="02020603050405020304" pitchFamily="18" charset="0"/>
              </a:rPr>
              <a:t> </a:t>
            </a:r>
            <a:r>
              <a:rPr lang="en-US" sz="1600" b="1" dirty="0" err="1">
                <a:solidFill>
                  <a:srgbClr val="FF0000"/>
                </a:solidFill>
                <a:latin typeface="Times New Roman" panose="02020603050405020304" pitchFamily="18" charset="0"/>
                <a:ea typeface="Times New Roman" panose="02020603050405020304" pitchFamily="18" charset="0"/>
              </a:rPr>
              <a:t>tüketimi</a:t>
            </a:r>
            <a:r>
              <a:rPr lang="en-US" sz="1600" b="1" dirty="0">
                <a:solidFill>
                  <a:srgbClr val="FF0000"/>
                </a:solidFill>
                <a:latin typeface="Times New Roman" panose="02020603050405020304" pitchFamily="18" charset="0"/>
                <a:ea typeface="Times New Roman" panose="02020603050405020304" pitchFamily="18" charset="0"/>
              </a:rPr>
              <a:t> %2,24 </a:t>
            </a:r>
            <a:r>
              <a:rPr lang="en-US" sz="1600" b="1" dirty="0" err="1">
                <a:solidFill>
                  <a:srgbClr val="FF0000"/>
                </a:solidFill>
                <a:latin typeface="Times New Roman" panose="02020603050405020304" pitchFamily="18" charset="0"/>
                <a:ea typeface="Times New Roman" panose="02020603050405020304" pitchFamily="18" charset="0"/>
              </a:rPr>
              <a:t>azaldı</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Nihai</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enerji</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tüketimindeki</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azalmanın</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en</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önemli</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sebebi</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bina</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sektörünün</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tüketimindeki</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azalmadır</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Bunun</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sebebi</a:t>
            </a:r>
            <a:r>
              <a:rPr lang="en-US" sz="1600" dirty="0">
                <a:latin typeface="Times New Roman" panose="02020603050405020304" pitchFamily="18" charset="0"/>
                <a:ea typeface="Times New Roman" panose="02020603050405020304" pitchFamily="18" charset="0"/>
              </a:rPr>
              <a:t> de 2018 </a:t>
            </a:r>
            <a:r>
              <a:rPr lang="en-US" sz="1600" dirty="0" err="1">
                <a:latin typeface="Times New Roman" panose="02020603050405020304" pitchFamily="18" charset="0"/>
                <a:ea typeface="Times New Roman" panose="02020603050405020304" pitchFamily="18" charset="0"/>
              </a:rPr>
              <a:t>yılının</a:t>
            </a:r>
            <a:r>
              <a:rPr lang="en-US" sz="1600" dirty="0">
                <a:latin typeface="Times New Roman" panose="02020603050405020304" pitchFamily="18" charset="0"/>
                <a:ea typeface="Times New Roman" panose="02020603050405020304" pitchFamily="18" charset="0"/>
              </a:rPr>
              <a:t> 2017 </a:t>
            </a:r>
            <a:r>
              <a:rPr lang="en-US" sz="1600" dirty="0" err="1">
                <a:latin typeface="Times New Roman" panose="02020603050405020304" pitchFamily="18" charset="0"/>
                <a:ea typeface="Times New Roman" panose="02020603050405020304" pitchFamily="18" charset="0"/>
              </a:rPr>
              <a:t>yılına</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göre</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daha</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ılıman</a:t>
            </a:r>
            <a:r>
              <a:rPr lang="en-US" sz="1600" dirty="0">
                <a:latin typeface="Times New Roman" panose="02020603050405020304" pitchFamily="18" charset="0"/>
                <a:ea typeface="Times New Roman" panose="02020603050405020304" pitchFamily="18" charset="0"/>
              </a:rPr>
              <a:t> </a:t>
            </a:r>
            <a:r>
              <a:rPr lang="en-US" sz="1600" dirty="0" err="1">
                <a:latin typeface="Times New Roman" panose="02020603050405020304" pitchFamily="18" charset="0"/>
                <a:ea typeface="Times New Roman" panose="02020603050405020304" pitchFamily="18" charset="0"/>
              </a:rPr>
              <a:t>geçmesidir</a:t>
            </a:r>
            <a:r>
              <a:rPr lang="en-US" sz="1600" dirty="0">
                <a:latin typeface="Times New Roman" panose="02020603050405020304" pitchFamily="18" charset="0"/>
                <a:ea typeface="Times New Roman" panose="02020603050405020304" pitchFamily="18" charset="0"/>
              </a:rPr>
              <a:t>. </a:t>
            </a:r>
            <a:endParaRPr lang="en-US" sz="1600" dirty="0"/>
          </a:p>
        </p:txBody>
      </p:sp>
      <p:pic>
        <p:nvPicPr>
          <p:cNvPr id="12290" name="Picture 2" descr="ısıtma derece gün sayısı ile ilgili görsel sonuc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6379" y="2004744"/>
            <a:ext cx="5032774" cy="3275879"/>
          </a:xfrm>
          <a:prstGeom prst="rect">
            <a:avLst/>
          </a:prstGeom>
          <a:noFill/>
          <a:extLst>
            <a:ext uri="{909E8E84-426E-40DD-AFC4-6F175D3DCCD1}">
              <a14:hiddenFill xmlns:a14="http://schemas.microsoft.com/office/drawing/2010/main">
                <a:solidFill>
                  <a:srgbClr val="FFFFFF"/>
                </a:solidFill>
              </a14:hiddenFill>
            </a:ext>
          </a:extLst>
        </p:spPr>
      </p:pic>
      <p:sp>
        <p:nvSpPr>
          <p:cNvPr id="2" name="Slayt Numarası Yer Tutucusu 1"/>
          <p:cNvSpPr>
            <a:spLocks noGrp="1"/>
          </p:cNvSpPr>
          <p:nvPr>
            <p:ph type="sldNum" sz="quarter" idx="12"/>
          </p:nvPr>
        </p:nvSpPr>
        <p:spPr/>
        <p:txBody>
          <a:bodyPr/>
          <a:lstStyle/>
          <a:p>
            <a:fld id="{3A7292B7-BF71-405C-BD52-DF1A7F60FE28}" type="slidenum">
              <a:rPr lang="en-US" smtClean="0"/>
              <a:t>8</a:t>
            </a:fld>
            <a:endParaRPr lang="en-US"/>
          </a:p>
        </p:txBody>
      </p:sp>
    </p:spTree>
    <p:extLst>
      <p:ext uri="{BB962C8B-B14F-4D97-AF65-F5344CB8AC3E}">
        <p14:creationId xmlns:p14="http://schemas.microsoft.com/office/powerpoint/2010/main" val="1737289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nerji ve tabii kaynaklar bakanlığı logo ile ilgili görsel sonuc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62658" y="0"/>
            <a:ext cx="1829342" cy="1441522"/>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06246" y="3891784"/>
            <a:ext cx="8113226" cy="417422"/>
          </a:xfrm>
          <a:prstGeom prst="rect">
            <a:avLst/>
          </a:prstGeom>
        </p:spPr>
        <p:txBody>
          <a:bodyPr wrap="square">
            <a:spAutoFit/>
          </a:bodyPr>
          <a:lstStyle/>
          <a:p>
            <a:pPr algn="just">
              <a:lnSpc>
                <a:spcPct val="150000"/>
              </a:lnSpc>
            </a:pPr>
            <a:r>
              <a:rPr lang="tr-TR" sz="1600" b="1" dirty="0">
                <a:latin typeface="Times New Roman" panose="02020603050405020304" pitchFamily="18" charset="0"/>
                <a:cs typeface="Times New Roman" panose="02020603050405020304" pitchFamily="18" charset="0"/>
              </a:rPr>
              <a:t>KONUTLAR</a:t>
            </a:r>
          </a:p>
        </p:txBody>
      </p:sp>
      <p:sp>
        <p:nvSpPr>
          <p:cNvPr id="6" name="Dikdörtgen 5"/>
          <p:cNvSpPr/>
          <p:nvPr/>
        </p:nvSpPr>
        <p:spPr>
          <a:xfrm>
            <a:off x="284433" y="978322"/>
            <a:ext cx="7220105" cy="3046988"/>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600" dirty="0">
                <a:latin typeface="Times New Roman" panose="02020603050405020304" pitchFamily="18" charset="0"/>
                <a:cs typeface="Times New Roman" panose="02020603050405020304" pitchFamily="18" charset="0"/>
              </a:rPr>
              <a:t>TÜİK tarafından 2000 yılında yapılan bina sayımına göre ülkemizdeki toplam bina sayısı </a:t>
            </a:r>
            <a:r>
              <a:rPr lang="tr-TR" sz="1600" b="1" dirty="0">
                <a:solidFill>
                  <a:srgbClr val="FF0000"/>
                </a:solidFill>
                <a:latin typeface="Times New Roman" panose="02020603050405020304" pitchFamily="18" charset="0"/>
                <a:cs typeface="Times New Roman" panose="02020603050405020304" pitchFamily="18" charset="0"/>
              </a:rPr>
              <a:t>7.838.635 </a:t>
            </a:r>
            <a:r>
              <a:rPr lang="tr-TR" sz="1600" dirty="0">
                <a:latin typeface="Times New Roman" panose="02020603050405020304" pitchFamily="18" charset="0"/>
                <a:cs typeface="Times New Roman" panose="02020603050405020304" pitchFamily="18" charset="0"/>
              </a:rPr>
              <a:t>olarak tespit edilmiştir.</a:t>
            </a:r>
          </a:p>
          <a:p>
            <a:pPr marL="285750" indent="-285750" algn="just">
              <a:lnSpc>
                <a:spcPct val="150000"/>
              </a:lnSpc>
              <a:buFont typeface="Arial" panose="020B0604020202020204" pitchFamily="34" charset="0"/>
              <a:buChar char="•"/>
            </a:pPr>
            <a:r>
              <a:rPr lang="tr-TR" sz="1600" dirty="0">
                <a:latin typeface="Times New Roman" panose="02020603050405020304" pitchFamily="18" charset="0"/>
                <a:cs typeface="Times New Roman" panose="02020603050405020304" pitchFamily="18" charset="0"/>
              </a:rPr>
              <a:t>2001-2015 yılları arasında ise toplam </a:t>
            </a:r>
            <a:r>
              <a:rPr lang="tr-TR" sz="1600" b="1" dirty="0">
                <a:solidFill>
                  <a:srgbClr val="FF0000"/>
                </a:solidFill>
                <a:latin typeface="Times New Roman" panose="02020603050405020304" pitchFamily="18" charset="0"/>
                <a:cs typeface="Times New Roman" panose="02020603050405020304" pitchFamily="18" charset="0"/>
              </a:rPr>
              <a:t>1.305.667</a:t>
            </a:r>
            <a:r>
              <a:rPr lang="tr-TR" sz="1600" dirty="0">
                <a:latin typeface="Times New Roman" panose="02020603050405020304" pitchFamily="18" charset="0"/>
                <a:cs typeface="Times New Roman" panose="02020603050405020304" pitchFamily="18" charset="0"/>
              </a:rPr>
              <a:t> adet bina yapı kullanım izin belgesi almıştır.</a:t>
            </a:r>
          </a:p>
          <a:p>
            <a:pPr marL="285750" indent="-285750" algn="just">
              <a:lnSpc>
                <a:spcPct val="150000"/>
              </a:lnSpc>
              <a:buFont typeface="Arial" panose="020B0604020202020204" pitchFamily="34" charset="0"/>
              <a:buChar char="•"/>
            </a:pPr>
            <a:r>
              <a:rPr lang="tr-TR" sz="1600" b="1" dirty="0">
                <a:solidFill>
                  <a:srgbClr val="FF0000"/>
                </a:solidFill>
                <a:latin typeface="Times New Roman" panose="02020603050405020304" pitchFamily="18" charset="0"/>
                <a:cs typeface="Times New Roman" panose="02020603050405020304" pitchFamily="18" charset="0"/>
              </a:rPr>
              <a:t>2016 yılı itibariyle </a:t>
            </a:r>
            <a:r>
              <a:rPr lang="tr-TR" sz="1600" dirty="0">
                <a:latin typeface="Times New Roman" panose="02020603050405020304" pitchFamily="18" charset="0"/>
                <a:cs typeface="Times New Roman" panose="02020603050405020304" pitchFamily="18" charset="0"/>
              </a:rPr>
              <a:t>ülkemizdeki toplam bina sayısı </a:t>
            </a:r>
            <a:r>
              <a:rPr lang="tr-TR" sz="1600" b="1" dirty="0">
                <a:solidFill>
                  <a:srgbClr val="FF0000"/>
                </a:solidFill>
                <a:latin typeface="Times New Roman" panose="02020603050405020304" pitchFamily="18" charset="0"/>
                <a:cs typeface="Times New Roman" panose="02020603050405020304" pitchFamily="18" charset="0"/>
              </a:rPr>
              <a:t>9.144.342</a:t>
            </a:r>
            <a:r>
              <a:rPr lang="tr-TR" sz="1600" dirty="0">
                <a:latin typeface="Times New Roman" panose="02020603050405020304" pitchFamily="18" charset="0"/>
                <a:cs typeface="Times New Roman" panose="02020603050405020304" pitchFamily="18" charset="0"/>
              </a:rPr>
              <a:t> olarak, konut nitelikli bina sayısı ise </a:t>
            </a:r>
            <a:r>
              <a:rPr lang="tr-TR" sz="1600" b="1" dirty="0">
                <a:solidFill>
                  <a:srgbClr val="FF0000"/>
                </a:solidFill>
                <a:latin typeface="Times New Roman" panose="02020603050405020304" pitchFamily="18" charset="0"/>
                <a:cs typeface="Times New Roman" panose="02020603050405020304" pitchFamily="18" charset="0"/>
              </a:rPr>
              <a:t>7.944.301</a:t>
            </a:r>
            <a:r>
              <a:rPr lang="tr-TR" sz="1600" dirty="0">
                <a:latin typeface="Times New Roman" panose="02020603050405020304" pitchFamily="18" charset="0"/>
                <a:cs typeface="Times New Roman" panose="02020603050405020304" pitchFamily="18" charset="0"/>
              </a:rPr>
              <a:t> olarak hesaplanmıştır</a:t>
            </a:r>
          </a:p>
          <a:p>
            <a:pPr marL="285750" indent="-285750" algn="just">
              <a:lnSpc>
                <a:spcPct val="150000"/>
              </a:lnSpc>
              <a:buFont typeface="Arial" panose="020B0604020202020204" pitchFamily="34" charset="0"/>
              <a:buChar char="•"/>
            </a:pPr>
            <a:r>
              <a:rPr lang="tr-TR" sz="1600" dirty="0">
                <a:latin typeface="Times New Roman" panose="02020603050405020304" pitchFamily="18" charset="0"/>
                <a:cs typeface="Times New Roman" panose="02020603050405020304" pitchFamily="18" charset="0"/>
              </a:rPr>
              <a:t>2019 yılı sonu itibariyle toplam bina sayısının </a:t>
            </a:r>
            <a:r>
              <a:rPr lang="tr-TR" sz="1600" b="1" dirty="0">
                <a:solidFill>
                  <a:srgbClr val="FF0000"/>
                </a:solidFill>
                <a:latin typeface="Times New Roman" panose="02020603050405020304" pitchFamily="18" charset="0"/>
                <a:cs typeface="Times New Roman" panose="02020603050405020304" pitchFamily="18" charset="0"/>
              </a:rPr>
              <a:t>9,3 milyonun </a:t>
            </a:r>
            <a:r>
              <a:rPr lang="tr-TR" sz="1600" dirty="0">
                <a:latin typeface="Times New Roman" panose="02020603050405020304" pitchFamily="18" charset="0"/>
                <a:cs typeface="Times New Roman" panose="02020603050405020304" pitchFamily="18" charset="0"/>
              </a:rPr>
              <a:t>üzerinde olduğu değerlendirilmektedir. </a:t>
            </a:r>
          </a:p>
        </p:txBody>
      </p:sp>
      <p:sp>
        <p:nvSpPr>
          <p:cNvPr id="7" name="Dikdörtgen 6"/>
          <p:cNvSpPr/>
          <p:nvPr/>
        </p:nvSpPr>
        <p:spPr>
          <a:xfrm>
            <a:off x="284433" y="4241040"/>
            <a:ext cx="11769803" cy="2308324"/>
          </a:xfrm>
          <a:prstGeom prst="rect">
            <a:avLst/>
          </a:prstGeom>
        </p:spPr>
        <p:txBody>
          <a:bodyPr wrap="square">
            <a:spAutoFit/>
          </a:bodyPr>
          <a:lstStyle/>
          <a:p>
            <a:pPr marL="285750" lvl="0" indent="-285750" algn="just">
              <a:lnSpc>
                <a:spcPct val="150000"/>
              </a:lnSpc>
              <a:buFont typeface="Arial" panose="020B0604020202020204" pitchFamily="34" charset="0"/>
              <a:buChar char="•"/>
            </a:pPr>
            <a:r>
              <a:rPr lang="tr-TR" sz="1600" dirty="0">
                <a:solidFill>
                  <a:srgbClr val="000000"/>
                </a:solidFill>
                <a:latin typeface="Times New Roman" panose="02020603050405020304" pitchFamily="18" charset="0"/>
                <a:cs typeface="Times New Roman" panose="02020603050405020304" pitchFamily="18" charset="0"/>
              </a:rPr>
              <a:t>Türkiye’de konut binaları toplam binaların </a:t>
            </a:r>
            <a:r>
              <a:rPr lang="tr-TR" sz="1600" b="1" dirty="0">
                <a:solidFill>
                  <a:srgbClr val="FF0000"/>
                </a:solidFill>
                <a:latin typeface="Times New Roman" panose="02020603050405020304" pitchFamily="18" charset="0"/>
                <a:cs typeface="Times New Roman" panose="02020603050405020304" pitchFamily="18" charset="0"/>
              </a:rPr>
              <a:t>% 86,8’ini </a:t>
            </a:r>
            <a:r>
              <a:rPr lang="tr-TR" sz="1600" dirty="0">
                <a:solidFill>
                  <a:srgbClr val="000000"/>
                </a:solidFill>
                <a:latin typeface="Times New Roman" panose="02020603050405020304" pitchFamily="18" charset="0"/>
                <a:cs typeface="Times New Roman" panose="02020603050405020304" pitchFamily="18" charset="0"/>
              </a:rPr>
              <a:t>oluşturmaktadır.</a:t>
            </a:r>
          </a:p>
          <a:p>
            <a:pPr marL="285750" lvl="0" indent="-285750" algn="just">
              <a:lnSpc>
                <a:spcPct val="150000"/>
              </a:lnSpc>
              <a:buFont typeface="Arial" panose="020B0604020202020204" pitchFamily="34" charset="0"/>
              <a:buChar char="•"/>
            </a:pPr>
            <a:r>
              <a:rPr lang="tr-TR" sz="1600" dirty="0">
                <a:solidFill>
                  <a:srgbClr val="000000"/>
                </a:solidFill>
                <a:latin typeface="Times New Roman" panose="02020603050405020304" pitchFamily="18" charset="0"/>
                <a:cs typeface="Times New Roman" panose="02020603050405020304" pitchFamily="18" charset="0"/>
              </a:rPr>
              <a:t>Bu binalarda bulunan toplam daire sayısı ise </a:t>
            </a:r>
            <a:r>
              <a:rPr lang="tr-TR" sz="1600" b="1" dirty="0">
                <a:solidFill>
                  <a:srgbClr val="FF0000"/>
                </a:solidFill>
                <a:latin typeface="Times New Roman" panose="02020603050405020304" pitchFamily="18" charset="0"/>
                <a:cs typeface="Times New Roman" panose="02020603050405020304" pitchFamily="18" charset="0"/>
              </a:rPr>
              <a:t>22.606.906</a:t>
            </a:r>
            <a:r>
              <a:rPr lang="tr-TR" sz="1600" dirty="0">
                <a:solidFill>
                  <a:srgbClr val="000000"/>
                </a:solidFill>
                <a:latin typeface="Times New Roman" panose="02020603050405020304" pitchFamily="18" charset="0"/>
                <a:cs typeface="Times New Roman" panose="02020603050405020304" pitchFamily="18" charset="0"/>
              </a:rPr>
              <a:t> olarak hesaplanmıştır.</a:t>
            </a:r>
          </a:p>
          <a:p>
            <a:pPr marL="285750" lvl="0" indent="-285750" algn="just">
              <a:lnSpc>
                <a:spcPct val="150000"/>
              </a:lnSpc>
              <a:buFont typeface="Arial" panose="020B0604020202020204" pitchFamily="34" charset="0"/>
              <a:buChar char="•"/>
            </a:pPr>
            <a:r>
              <a:rPr lang="tr-TR" sz="1600" dirty="0">
                <a:solidFill>
                  <a:srgbClr val="000000"/>
                </a:solidFill>
                <a:latin typeface="Times New Roman" panose="02020603050405020304" pitchFamily="18" charset="0"/>
                <a:cs typeface="Times New Roman" panose="02020603050405020304" pitchFamily="18" charset="0"/>
              </a:rPr>
              <a:t>Adrese dayalı nüfus kayıt sistemi verilerine göre 2015 yılı sonu itibariyle Türkiye nüfusunun 78.741.153 olduğu ve ortalama hanehalkı büyüklüğünün 3,5 olduğu kabul edildiğinde toplam hanehalkı sayısı </a:t>
            </a:r>
            <a:r>
              <a:rPr lang="tr-TR" sz="1600" b="1" dirty="0">
                <a:solidFill>
                  <a:srgbClr val="FF0000"/>
                </a:solidFill>
                <a:latin typeface="Times New Roman" panose="02020603050405020304" pitchFamily="18" charset="0"/>
                <a:cs typeface="Times New Roman" panose="02020603050405020304" pitchFamily="18" charset="0"/>
              </a:rPr>
              <a:t>22.497.472</a:t>
            </a:r>
            <a:r>
              <a:rPr lang="tr-TR" sz="1600" dirty="0">
                <a:solidFill>
                  <a:srgbClr val="000000"/>
                </a:solidFill>
                <a:latin typeface="Times New Roman" panose="02020603050405020304" pitchFamily="18" charset="0"/>
                <a:cs typeface="Times New Roman" panose="02020603050405020304" pitchFamily="18" charset="0"/>
              </a:rPr>
              <a:t>  olarak hesaplanmıştır. </a:t>
            </a:r>
          </a:p>
          <a:p>
            <a:pPr marL="285750" lvl="0" indent="-285750" algn="just">
              <a:lnSpc>
                <a:spcPct val="150000"/>
              </a:lnSpc>
              <a:buFont typeface="Arial" panose="020B0604020202020204" pitchFamily="34" charset="0"/>
              <a:buChar char="•"/>
            </a:pPr>
            <a:r>
              <a:rPr lang="tr-TR" sz="1600" dirty="0">
                <a:solidFill>
                  <a:srgbClr val="000000"/>
                </a:solidFill>
                <a:latin typeface="Times New Roman" panose="02020603050405020304" pitchFamily="18" charset="0"/>
                <a:cs typeface="Times New Roman" panose="02020603050405020304" pitchFamily="18" charset="0"/>
              </a:rPr>
              <a:t>Türkiye İstatistik Kurumunun 2011 yılında yaptığı çalışmaya göre hanehalklarının </a:t>
            </a:r>
            <a:r>
              <a:rPr lang="tr-TR" sz="1600" b="1" dirty="0">
                <a:solidFill>
                  <a:srgbClr val="FF0000"/>
                </a:solidFill>
                <a:latin typeface="Times New Roman" panose="02020603050405020304" pitchFamily="18" charset="0"/>
                <a:cs typeface="Times New Roman" panose="02020603050405020304" pitchFamily="18" charset="0"/>
              </a:rPr>
              <a:t>% 80’i </a:t>
            </a:r>
            <a:r>
              <a:rPr lang="tr-TR" sz="1600" dirty="0">
                <a:solidFill>
                  <a:srgbClr val="000000"/>
                </a:solidFill>
                <a:latin typeface="Times New Roman" panose="02020603050405020304" pitchFamily="18" charset="0"/>
                <a:cs typeface="Times New Roman" panose="02020603050405020304" pitchFamily="18" charset="0"/>
              </a:rPr>
              <a:t>çok katlı binalarda yaşamaktadır. </a:t>
            </a:r>
          </a:p>
          <a:p>
            <a:pPr marL="285750" lvl="0" indent="-285750" algn="just">
              <a:lnSpc>
                <a:spcPct val="150000"/>
              </a:lnSpc>
              <a:buFont typeface="Arial" panose="020B0604020202020204" pitchFamily="34" charset="0"/>
              <a:buChar char="•"/>
            </a:pPr>
            <a:r>
              <a:rPr lang="tr-TR" sz="1600" dirty="0">
                <a:solidFill>
                  <a:srgbClr val="000000"/>
                </a:solidFill>
                <a:latin typeface="Times New Roman" panose="02020603050405020304" pitchFamily="18" charset="0"/>
                <a:cs typeface="Times New Roman" panose="02020603050405020304" pitchFamily="18" charset="0"/>
              </a:rPr>
              <a:t>2018 yılı  itibariyle ısınma ve/veya sıcak su ihtiyacı için </a:t>
            </a:r>
            <a:r>
              <a:rPr lang="tr-TR" sz="1600" b="1" dirty="0">
                <a:solidFill>
                  <a:srgbClr val="FF0000"/>
                </a:solidFill>
                <a:latin typeface="Times New Roman" panose="02020603050405020304" pitchFamily="18" charset="0"/>
                <a:cs typeface="Times New Roman" panose="02020603050405020304" pitchFamily="18" charset="0"/>
              </a:rPr>
              <a:t>doğalgaz kullanan konut abone sayısı 14,7 milyonu geçmiştir.</a:t>
            </a:r>
            <a:endParaRPr lang="tr-TR" sz="1600" dirty="0">
              <a:solidFill>
                <a:srgbClr val="000000"/>
              </a:solidFill>
              <a:latin typeface="Times New Roman" panose="02020603050405020304" pitchFamily="18" charset="0"/>
              <a:cs typeface="Times New Roman" panose="02020603050405020304" pitchFamily="18" charset="0"/>
            </a:endParaRPr>
          </a:p>
        </p:txBody>
      </p:sp>
      <p:pic>
        <p:nvPicPr>
          <p:cNvPr id="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1135" y="1586488"/>
            <a:ext cx="4316359" cy="2427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Metin kutusu 9"/>
          <p:cNvSpPr txBox="1"/>
          <p:nvPr/>
        </p:nvSpPr>
        <p:spPr>
          <a:xfrm>
            <a:off x="284433" y="420920"/>
            <a:ext cx="7002965" cy="369332"/>
          </a:xfrm>
          <a:prstGeom prst="rect">
            <a:avLst/>
          </a:prstGeom>
          <a:noFill/>
        </p:spPr>
        <p:txBody>
          <a:bodyPr wrap="square" rtlCol="0">
            <a:spAutoFit/>
          </a:bodyPr>
          <a:lstStyle/>
          <a:p>
            <a:r>
              <a:rPr lang="tr-TR" b="1" dirty="0">
                <a:latin typeface="Times New Roman" panose="02020603050405020304" pitchFamily="18" charset="0"/>
                <a:cs typeface="Times New Roman" panose="02020603050405020304" pitchFamily="18" charset="0"/>
              </a:rPr>
              <a:t>TÜRKİYE’DE BİNA SEKTÖRÜ</a:t>
            </a:r>
            <a:endParaRPr lang="en-US" b="1" dirty="0">
              <a:latin typeface="Times New Roman" panose="02020603050405020304" pitchFamily="18" charset="0"/>
              <a:cs typeface="Times New Roman" panose="02020603050405020304" pitchFamily="18" charset="0"/>
            </a:endParaRPr>
          </a:p>
        </p:txBody>
      </p:sp>
      <p:sp>
        <p:nvSpPr>
          <p:cNvPr id="2" name="Slayt Numarası Yer Tutucusu 1"/>
          <p:cNvSpPr>
            <a:spLocks noGrp="1"/>
          </p:cNvSpPr>
          <p:nvPr>
            <p:ph type="sldNum" sz="quarter" idx="12"/>
          </p:nvPr>
        </p:nvSpPr>
        <p:spPr/>
        <p:txBody>
          <a:bodyPr/>
          <a:lstStyle/>
          <a:p>
            <a:fld id="{3A7292B7-BF71-405C-BD52-DF1A7F60FE28}" type="slidenum">
              <a:rPr lang="en-US" smtClean="0"/>
              <a:t>9</a:t>
            </a:fld>
            <a:endParaRPr lang="en-US"/>
          </a:p>
        </p:txBody>
      </p:sp>
    </p:spTree>
    <p:extLst>
      <p:ext uri="{BB962C8B-B14F-4D97-AF65-F5344CB8AC3E}">
        <p14:creationId xmlns:p14="http://schemas.microsoft.com/office/powerpoint/2010/main" val="1043248084"/>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635</TotalTime>
  <Words>3307</Words>
  <Application>Microsoft Office PowerPoint</Application>
  <PresentationFormat>Özel</PresentationFormat>
  <Paragraphs>795</Paragraphs>
  <Slides>38</Slides>
  <Notes>1</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38</vt:i4>
      </vt:variant>
    </vt:vector>
  </HeadingPairs>
  <TitlesOfParts>
    <vt:vector size="40" baseType="lpstr">
      <vt:lpstr>Office Teması</vt:lpstr>
      <vt:lpstr>Microsoft Excel Grafiği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Enerji ve Tabii Kaynaklar Bakanlığı</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Oguz Kursat Kabakci</dc:creator>
  <cp:lastModifiedBy>OKTAY GUREL</cp:lastModifiedBy>
  <cp:revision>109</cp:revision>
  <dcterms:created xsi:type="dcterms:W3CDTF">2019-11-11T08:27:04Z</dcterms:created>
  <dcterms:modified xsi:type="dcterms:W3CDTF">2020-07-09T10:02:30Z</dcterms:modified>
</cp:coreProperties>
</file>