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3"/>
  </p:notesMasterIdLst>
  <p:sldIdLst>
    <p:sldId id="256" r:id="rId2"/>
    <p:sldId id="274" r:id="rId3"/>
    <p:sldId id="325" r:id="rId4"/>
    <p:sldId id="360" r:id="rId5"/>
    <p:sldId id="361" r:id="rId6"/>
    <p:sldId id="474" r:id="rId7"/>
    <p:sldId id="362" r:id="rId8"/>
    <p:sldId id="363" r:id="rId9"/>
    <p:sldId id="364" r:id="rId10"/>
    <p:sldId id="367" r:id="rId11"/>
    <p:sldId id="365" r:id="rId12"/>
    <p:sldId id="478" r:id="rId13"/>
    <p:sldId id="476" r:id="rId14"/>
    <p:sldId id="372" r:id="rId15"/>
    <p:sldId id="369" r:id="rId16"/>
    <p:sldId id="472" r:id="rId17"/>
    <p:sldId id="469" r:id="rId18"/>
    <p:sldId id="370" r:id="rId19"/>
    <p:sldId id="377" r:id="rId20"/>
    <p:sldId id="373" r:id="rId21"/>
    <p:sldId id="374" r:id="rId22"/>
    <p:sldId id="470" r:id="rId23"/>
    <p:sldId id="375" r:id="rId24"/>
    <p:sldId id="384" r:id="rId25"/>
    <p:sldId id="376" r:id="rId26"/>
    <p:sldId id="379" r:id="rId27"/>
    <p:sldId id="380" r:id="rId28"/>
    <p:sldId id="381" r:id="rId29"/>
    <p:sldId id="382" r:id="rId30"/>
    <p:sldId id="383" r:id="rId31"/>
    <p:sldId id="401" r:id="rId32"/>
    <p:sldId id="417" r:id="rId33"/>
    <p:sldId id="418" r:id="rId34"/>
    <p:sldId id="419" r:id="rId35"/>
    <p:sldId id="420" r:id="rId36"/>
    <p:sldId id="421" r:id="rId37"/>
    <p:sldId id="546" r:id="rId38"/>
    <p:sldId id="547" r:id="rId39"/>
    <p:sldId id="548" r:id="rId40"/>
    <p:sldId id="549" r:id="rId41"/>
    <p:sldId id="550" r:id="rId42"/>
    <p:sldId id="551" r:id="rId43"/>
    <p:sldId id="463" r:id="rId44"/>
    <p:sldId id="464" r:id="rId45"/>
    <p:sldId id="465" r:id="rId46"/>
    <p:sldId id="466" r:id="rId47"/>
    <p:sldId id="482" r:id="rId48"/>
    <p:sldId id="480" r:id="rId49"/>
    <p:sldId id="479" r:id="rId50"/>
    <p:sldId id="481" r:id="rId51"/>
    <p:sldId id="378" r:id="rId52"/>
    <p:sldId id="353" r:id="rId53"/>
    <p:sldId id="397" r:id="rId54"/>
    <p:sldId id="388" r:id="rId55"/>
    <p:sldId id="408" r:id="rId56"/>
    <p:sldId id="387" r:id="rId57"/>
    <p:sldId id="414" r:id="rId58"/>
    <p:sldId id="552" r:id="rId59"/>
    <p:sldId id="428" r:id="rId60"/>
    <p:sldId id="416" r:id="rId61"/>
    <p:sldId id="422" r:id="rId62"/>
    <p:sldId id="423" r:id="rId63"/>
    <p:sldId id="385" r:id="rId64"/>
    <p:sldId id="425" r:id="rId65"/>
    <p:sldId id="409" r:id="rId66"/>
    <p:sldId id="424" r:id="rId67"/>
    <p:sldId id="390" r:id="rId68"/>
    <p:sldId id="389" r:id="rId69"/>
    <p:sldId id="392" r:id="rId70"/>
    <p:sldId id="403" r:id="rId71"/>
    <p:sldId id="566" r:id="rId72"/>
    <p:sldId id="437" r:id="rId73"/>
    <p:sldId id="576" r:id="rId74"/>
    <p:sldId id="577" r:id="rId75"/>
    <p:sldId id="438" r:id="rId76"/>
    <p:sldId id="456" r:id="rId77"/>
    <p:sldId id="439" r:id="rId78"/>
    <p:sldId id="451" r:id="rId79"/>
    <p:sldId id="453" r:id="rId80"/>
    <p:sldId id="443" r:id="rId81"/>
    <p:sldId id="444" r:id="rId82"/>
    <p:sldId id="445" r:id="rId83"/>
    <p:sldId id="446" r:id="rId84"/>
    <p:sldId id="447" r:id="rId85"/>
    <p:sldId id="427" r:id="rId86"/>
    <p:sldId id="489" r:id="rId87"/>
    <p:sldId id="578" r:id="rId88"/>
    <p:sldId id="567" r:id="rId89"/>
    <p:sldId id="404" r:id="rId90"/>
    <p:sldId id="571" r:id="rId91"/>
    <p:sldId id="568" r:id="rId92"/>
    <p:sldId id="569" r:id="rId93"/>
    <p:sldId id="580" r:id="rId94"/>
    <p:sldId id="406" r:id="rId95"/>
    <p:sldId id="430" r:id="rId96"/>
    <p:sldId id="431" r:id="rId97"/>
    <p:sldId id="432" r:id="rId98"/>
    <p:sldId id="433" r:id="rId99"/>
    <p:sldId id="435" r:id="rId100"/>
    <p:sldId id="407" r:id="rId101"/>
    <p:sldId id="429" r:id="rId102"/>
    <p:sldId id="570" r:id="rId103"/>
    <p:sldId id="557" r:id="rId104"/>
    <p:sldId id="483" r:id="rId105"/>
    <p:sldId id="572" r:id="rId106"/>
    <p:sldId id="405" r:id="rId107"/>
    <p:sldId id="395" r:id="rId108"/>
    <p:sldId id="579" r:id="rId109"/>
    <p:sldId id="565" r:id="rId110"/>
    <p:sldId id="484" r:id="rId111"/>
    <p:sldId id="485" r:id="rId112"/>
    <p:sldId id="496" r:id="rId113"/>
    <p:sldId id="575" r:id="rId114"/>
    <p:sldId id="493" r:id="rId115"/>
    <p:sldId id="487" r:id="rId116"/>
    <p:sldId id="512" r:id="rId117"/>
    <p:sldId id="509" r:id="rId118"/>
    <p:sldId id="497" r:id="rId119"/>
    <p:sldId id="556" r:id="rId120"/>
    <p:sldId id="507" r:id="rId121"/>
    <p:sldId id="498" r:id="rId122"/>
    <p:sldId id="513" r:id="rId123"/>
    <p:sldId id="514" r:id="rId124"/>
    <p:sldId id="515" r:id="rId125"/>
    <p:sldId id="499" r:id="rId126"/>
    <p:sldId id="500" r:id="rId127"/>
    <p:sldId id="501" r:id="rId128"/>
    <p:sldId id="502" r:id="rId129"/>
    <p:sldId id="503" r:id="rId130"/>
    <p:sldId id="504" r:id="rId131"/>
    <p:sldId id="505" r:id="rId132"/>
    <p:sldId id="506" r:id="rId133"/>
    <p:sldId id="517" r:id="rId134"/>
    <p:sldId id="518" r:id="rId135"/>
    <p:sldId id="519" r:id="rId136"/>
    <p:sldId id="520" r:id="rId137"/>
    <p:sldId id="521" r:id="rId138"/>
    <p:sldId id="522" r:id="rId139"/>
    <p:sldId id="560" r:id="rId140"/>
    <p:sldId id="523" r:id="rId141"/>
    <p:sldId id="525" r:id="rId142"/>
    <p:sldId id="526" r:id="rId143"/>
    <p:sldId id="531" r:id="rId144"/>
    <p:sldId id="573" r:id="rId145"/>
    <p:sldId id="532" r:id="rId146"/>
    <p:sldId id="533" r:id="rId147"/>
    <p:sldId id="535" r:id="rId148"/>
    <p:sldId id="574" r:id="rId149"/>
    <p:sldId id="534" r:id="rId150"/>
    <p:sldId id="536" r:id="rId151"/>
    <p:sldId id="537" r:id="rId152"/>
    <p:sldId id="538" r:id="rId153"/>
    <p:sldId id="539" r:id="rId154"/>
    <p:sldId id="544" r:id="rId155"/>
    <p:sldId id="563" r:id="rId156"/>
    <p:sldId id="545" r:id="rId157"/>
    <p:sldId id="543" r:id="rId158"/>
    <p:sldId id="554" r:id="rId159"/>
    <p:sldId id="559" r:id="rId160"/>
    <p:sldId id="562" r:id="rId161"/>
    <p:sldId id="271" r:id="rId162"/>
  </p:sldIdLst>
  <p:sldSz cx="18288000" cy="10287000"/>
  <p:notesSz cx="7010400" cy="9296400"/>
  <p:embeddedFontLst>
    <p:embeddedFont>
      <p:font typeface="Bahnschrift Condensed" panose="020B0502040204020203" pitchFamily="34" charset="0"/>
      <p:regular r:id="rId164"/>
      <p:bold r:id="rId165"/>
    </p:embeddedFont>
    <p:embeddedFont>
      <p:font typeface="Calibri" panose="020F0502020204030204" pitchFamily="34" charset="0"/>
      <p:regular r:id="rId166"/>
      <p:bold r:id="rId167"/>
      <p:italic r:id="rId168"/>
      <p:boldItalic r:id="rId1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MBLocalAdmin" initials="H" lastIdx="7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BA9324"/>
    <a:srgbClr val="FFFF00"/>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22" autoAdjust="0"/>
  </p:normalViewPr>
  <p:slideViewPr>
    <p:cSldViewPr>
      <p:cViewPr varScale="1">
        <p:scale>
          <a:sx n="46" d="100"/>
          <a:sy n="46" d="100"/>
        </p:scale>
        <p:origin x="-76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1.fntdata"/><Relationship Id="rId16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7-14T22:01:23.757" idx="68">
    <p:pos x="10" y="10"/>
    <p:text>Ön malî kontrol sonucunda verilen görüş, danışma ve önleyici niteliği haiz
olup, malî karar ve işlemlerin harcama yetkilisi tarafından uygulanmasında bağlayıcı değildir.
Ancak ön malî kontrol sonucunda uygun görüş verilmediği halde harcama yetkilileri tarafından
gerçekleştirilen işlemlerin malî hizmetler birimince kayıtları tutulur ve aylık dönemler itibariyle
üst yöneticiye bildirilir.</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7-14T22:01:23.757" idx="68">
    <p:pos x="10" y="10"/>
    <p:text>idari şartname, teknik şartname, yaklaşık maliyete ilişkin belgeler ve mevzuatına göre hazırlanması gereken diğer dökümanlar</p:text>
    <p:extLst mod="1">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277F7C9-9A5D-4AA0-8BB6-63474F04F5ED}" type="datetimeFigureOut">
              <a:rPr lang="tr-TR" smtClean="0"/>
              <a:t>18.07.2025</a:t>
            </a:fld>
            <a:endParaRPr lang="tr-TR"/>
          </a:p>
        </p:txBody>
      </p:sp>
      <p:sp>
        <p:nvSpPr>
          <p:cNvPr id="4" name="Slayt Görüntüsü Yer Tutucusu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77F279D-EF88-4A2D-8816-EF6974600146}" type="slidenum">
              <a:rPr lang="tr-TR" smtClean="0"/>
              <a:t>‹#›</a:t>
            </a:fld>
            <a:endParaRPr lang="tr-TR"/>
          </a:p>
        </p:txBody>
      </p:sp>
    </p:spTree>
    <p:extLst>
      <p:ext uri="{BB962C8B-B14F-4D97-AF65-F5344CB8AC3E}">
        <p14:creationId xmlns:p14="http://schemas.microsoft.com/office/powerpoint/2010/main" val="159263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with-picture">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1296240" y="2952062"/>
            <a:ext cx="7576227" cy="5414273"/>
          </a:xfrm>
        </p:spPr>
        <p:txBody>
          <a:bodyPr>
            <a:normAutofit/>
          </a:bodyPr>
          <a:lstStyle>
            <a:lvl1pPr marL="0" indent="0">
              <a:buNone/>
              <a:defRPr sz="2400">
                <a:latin typeface="Lato Light"/>
                <a:cs typeface="Lato Light"/>
              </a:defRPr>
            </a:lvl1pPr>
          </a:lstStyle>
          <a:p>
            <a:endParaRPr lang="id-ID" dirty="0"/>
          </a:p>
        </p:txBody>
      </p:sp>
    </p:spTree>
    <p:extLst>
      <p:ext uri="{BB962C8B-B14F-4D97-AF65-F5344CB8AC3E}">
        <p14:creationId xmlns:p14="http://schemas.microsoft.com/office/powerpoint/2010/main" val="5477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comments" Target="../comments/comment2.xml"/><Relationship Id="rId4" Type="http://schemas.openxmlformats.org/officeDocument/2006/relationships/image" Target="../media/image42.pn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11.png"/><Relationship Id="rId21"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1.png"/><Relationship Id="rId16" Type="http://schemas.openxmlformats.org/officeDocument/2006/relationships/image" Target="../media/image24.png"/><Relationship Id="rId1" Type="http://schemas.openxmlformats.org/officeDocument/2006/relationships/slideLayout" Target="../slideLayouts/slideLayout4.xml"/><Relationship Id="rId15" Type="http://schemas.openxmlformats.org/officeDocument/2006/relationships/image" Target="NUL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843" y="119637"/>
            <a:ext cx="18105157"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l="-5939" r="-5939"/>
            </a:stretch>
          </a:blipFill>
          <a:ln cap="sq">
            <a:noFill/>
            <a:prstDash val="solid"/>
            <a:miter/>
          </a:ln>
        </p:spPr>
      </p:sp>
      <p:grpSp>
        <p:nvGrpSpPr>
          <p:cNvPr id="3" name="Group 3"/>
          <p:cNvGrpSpPr/>
          <p:nvPr/>
        </p:nvGrpSpPr>
        <p:grpSpPr>
          <a:xfrm>
            <a:off x="174192" y="9468521"/>
            <a:ext cx="8969807" cy="520331"/>
            <a:chOff x="0" y="0"/>
            <a:chExt cx="1986809" cy="113057"/>
          </a:xfrm>
        </p:grpSpPr>
        <p:sp>
          <p:nvSpPr>
            <p:cNvPr id="4" name="Freeform 4"/>
            <p:cNvSpPr/>
            <p:nvPr/>
          </p:nvSpPr>
          <p:spPr>
            <a:xfrm>
              <a:off x="0" y="0"/>
              <a:ext cx="1986809" cy="113057"/>
            </a:xfrm>
            <a:custGeom>
              <a:avLst/>
              <a:gdLst/>
              <a:ahLst/>
              <a:cxnLst/>
              <a:rect l="l" t="t" r="r" b="b"/>
              <a:pathLst>
                <a:path w="1986809" h="113057">
                  <a:moveTo>
                    <a:pt x="1986809" y="0"/>
                  </a:moveTo>
                  <a:lnTo>
                    <a:pt x="0" y="0"/>
                  </a:lnTo>
                  <a:lnTo>
                    <a:pt x="101600" y="56529"/>
                  </a:lnTo>
                  <a:lnTo>
                    <a:pt x="0" y="113057"/>
                  </a:lnTo>
                  <a:lnTo>
                    <a:pt x="1986809" y="113057"/>
                  </a:lnTo>
                  <a:lnTo>
                    <a:pt x="1885209" y="56529"/>
                  </a:lnTo>
                  <a:lnTo>
                    <a:pt x="1986809" y="0"/>
                  </a:lnTo>
                  <a:close/>
                </a:path>
              </a:pathLst>
            </a:custGeom>
            <a:solidFill>
              <a:srgbClr val="E5C085"/>
            </a:solidFill>
            <a:ln w="38100" cap="sq">
              <a:solidFill>
                <a:srgbClr val="1D3447"/>
              </a:solidFill>
              <a:prstDash val="solid"/>
              <a:miter/>
            </a:ln>
          </p:spPr>
        </p:sp>
        <p:sp>
          <p:nvSpPr>
            <p:cNvPr id="5" name="TextBox 5"/>
            <p:cNvSpPr txBox="1"/>
            <p:nvPr/>
          </p:nvSpPr>
          <p:spPr>
            <a:xfrm>
              <a:off x="88900" y="-28575"/>
              <a:ext cx="1809009" cy="141632"/>
            </a:xfrm>
            <a:prstGeom prst="rect">
              <a:avLst/>
            </a:prstGeom>
          </p:spPr>
          <p:txBody>
            <a:bodyPr lIns="73892" tIns="73892" rIns="73892" bIns="73892" rtlCol="0" anchor="ctr"/>
            <a:lstStyle/>
            <a:p>
              <a:pPr algn="ctr">
                <a:lnSpc>
                  <a:spcPts val="2468"/>
                </a:lnSpc>
              </a:pPr>
              <a:endParaRPr>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9107328" y="9468521"/>
            <a:ext cx="9028272" cy="520331"/>
            <a:chOff x="0" y="0"/>
            <a:chExt cx="1994777" cy="113057"/>
          </a:xfrm>
        </p:grpSpPr>
        <p:sp>
          <p:nvSpPr>
            <p:cNvPr id="7" name="Freeform 7"/>
            <p:cNvSpPr/>
            <p:nvPr/>
          </p:nvSpPr>
          <p:spPr>
            <a:xfrm>
              <a:off x="0" y="0"/>
              <a:ext cx="1994777" cy="113057"/>
            </a:xfrm>
            <a:custGeom>
              <a:avLst/>
              <a:gdLst/>
              <a:ahLst/>
              <a:cxnLst/>
              <a:rect l="l" t="t" r="r" b="b"/>
              <a:pathLst>
                <a:path w="1994777" h="113057">
                  <a:moveTo>
                    <a:pt x="1994777" y="0"/>
                  </a:moveTo>
                  <a:lnTo>
                    <a:pt x="0" y="0"/>
                  </a:lnTo>
                  <a:lnTo>
                    <a:pt x="101600" y="56529"/>
                  </a:lnTo>
                  <a:lnTo>
                    <a:pt x="0" y="113057"/>
                  </a:lnTo>
                  <a:lnTo>
                    <a:pt x="1994777" y="113057"/>
                  </a:lnTo>
                  <a:lnTo>
                    <a:pt x="1893177" y="56529"/>
                  </a:lnTo>
                  <a:lnTo>
                    <a:pt x="1994777" y="0"/>
                  </a:lnTo>
                  <a:close/>
                </a:path>
              </a:pathLst>
            </a:custGeom>
            <a:solidFill>
              <a:srgbClr val="E5C085"/>
            </a:solidFill>
            <a:ln w="38100" cap="sq">
              <a:solidFill>
                <a:srgbClr val="1D3447"/>
              </a:solidFill>
              <a:prstDash val="solid"/>
              <a:miter/>
            </a:ln>
          </p:spPr>
        </p:sp>
        <p:sp>
          <p:nvSpPr>
            <p:cNvPr id="8" name="TextBox 8"/>
            <p:cNvSpPr txBox="1"/>
            <p:nvPr/>
          </p:nvSpPr>
          <p:spPr>
            <a:xfrm>
              <a:off x="88900" y="-28575"/>
              <a:ext cx="1816977" cy="141632"/>
            </a:xfrm>
            <a:prstGeom prst="rect">
              <a:avLst/>
            </a:prstGeom>
          </p:spPr>
          <p:txBody>
            <a:bodyPr lIns="73892" tIns="73892" rIns="73892" bIns="73892" rtlCol="0" anchor="ctr"/>
            <a:lstStyle/>
            <a:p>
              <a:pPr algn="ctr">
                <a:lnSpc>
                  <a:spcPts val="2468"/>
                </a:lnSpc>
              </a:pPr>
              <a:endParaRPr>
                <a:latin typeface="Times New Roman" panose="02020603050405020304" pitchFamily="18" charset="0"/>
                <a:cs typeface="Times New Roman" panose="02020603050405020304" pitchFamily="18" charset="0"/>
              </a:endParaRPr>
            </a:p>
          </p:txBody>
        </p:sp>
      </p:grpSp>
      <p:sp>
        <p:nvSpPr>
          <p:cNvPr id="9" name="Freeform 9"/>
          <p:cNvSpPr/>
          <p:nvPr/>
        </p:nvSpPr>
        <p:spPr>
          <a:xfrm>
            <a:off x="11498338" y="9620478"/>
            <a:ext cx="247914" cy="247914"/>
          </a:xfrm>
          <a:custGeom>
            <a:avLst/>
            <a:gdLst/>
            <a:ahLst/>
            <a:cxnLst/>
            <a:rect l="l" t="t" r="r" b="b"/>
            <a:pathLst>
              <a:path w="247914" h="247914">
                <a:moveTo>
                  <a:pt x="0" y="0"/>
                </a:moveTo>
                <a:lnTo>
                  <a:pt x="247914" y="0"/>
                </a:lnTo>
                <a:lnTo>
                  <a:pt x="247914" y="247914"/>
                </a:lnTo>
                <a:lnTo>
                  <a:pt x="0" y="2479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11828953" y="9624117"/>
            <a:ext cx="240636" cy="240636"/>
          </a:xfrm>
          <a:custGeom>
            <a:avLst/>
            <a:gdLst/>
            <a:ahLst/>
            <a:cxnLst/>
            <a:rect l="l" t="t" r="r" b="b"/>
            <a:pathLst>
              <a:path w="240636" h="240636">
                <a:moveTo>
                  <a:pt x="0" y="0"/>
                </a:moveTo>
                <a:lnTo>
                  <a:pt x="240636" y="0"/>
                </a:lnTo>
                <a:lnTo>
                  <a:pt x="240636" y="240636"/>
                </a:lnTo>
                <a:lnTo>
                  <a:pt x="0" y="2406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12489574" y="9624117"/>
            <a:ext cx="251863" cy="251863"/>
          </a:xfrm>
          <a:custGeom>
            <a:avLst/>
            <a:gdLst/>
            <a:ahLst/>
            <a:cxnLst/>
            <a:rect l="l" t="t" r="r" b="b"/>
            <a:pathLst>
              <a:path w="251863" h="251863">
                <a:moveTo>
                  <a:pt x="0" y="0"/>
                </a:moveTo>
                <a:lnTo>
                  <a:pt x="251863" y="0"/>
                </a:lnTo>
                <a:lnTo>
                  <a:pt x="251863" y="251863"/>
                </a:lnTo>
                <a:lnTo>
                  <a:pt x="0" y="25186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12152290" y="9611117"/>
            <a:ext cx="257274" cy="257274"/>
          </a:xfrm>
          <a:custGeom>
            <a:avLst/>
            <a:gdLst/>
            <a:ahLst/>
            <a:cxnLst/>
            <a:rect l="l" t="t" r="r" b="b"/>
            <a:pathLst>
              <a:path w="257274" h="257274">
                <a:moveTo>
                  <a:pt x="0" y="0"/>
                </a:moveTo>
                <a:lnTo>
                  <a:pt x="257274" y="0"/>
                </a:lnTo>
                <a:lnTo>
                  <a:pt x="257274" y="257275"/>
                </a:lnTo>
                <a:lnTo>
                  <a:pt x="0" y="25727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Freeform 13"/>
          <p:cNvSpPr/>
          <p:nvPr/>
        </p:nvSpPr>
        <p:spPr>
          <a:xfrm>
            <a:off x="12821447" y="9628132"/>
            <a:ext cx="336444" cy="247847"/>
          </a:xfrm>
          <a:custGeom>
            <a:avLst/>
            <a:gdLst/>
            <a:ahLst/>
            <a:cxnLst/>
            <a:rect l="l" t="t" r="r" b="b"/>
            <a:pathLst>
              <a:path w="336444" h="247847">
                <a:moveTo>
                  <a:pt x="0" y="0"/>
                </a:moveTo>
                <a:lnTo>
                  <a:pt x="336444" y="0"/>
                </a:lnTo>
                <a:lnTo>
                  <a:pt x="336444" y="247848"/>
                </a:lnTo>
                <a:lnTo>
                  <a:pt x="0" y="2478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14478000" y="119637"/>
            <a:ext cx="3451677" cy="1666636"/>
          </a:xfrm>
          <a:custGeom>
            <a:avLst/>
            <a:gdLst/>
            <a:ahLst/>
            <a:cxnLst/>
            <a:rect l="l" t="t" r="r" b="b"/>
            <a:pathLst>
              <a:path w="3451677" h="1666636">
                <a:moveTo>
                  <a:pt x="0" y="0"/>
                </a:moveTo>
                <a:lnTo>
                  <a:pt x="3451677" y="0"/>
                </a:lnTo>
                <a:lnTo>
                  <a:pt x="3451677" y="1666636"/>
                </a:lnTo>
                <a:lnTo>
                  <a:pt x="0" y="1666636"/>
                </a:lnTo>
                <a:lnTo>
                  <a:pt x="0" y="0"/>
                </a:lnTo>
                <a:close/>
              </a:path>
            </a:pathLst>
          </a:custGeom>
          <a:blipFill>
            <a:blip r:embed="rId13"/>
            <a:stretch>
              <a:fillRect t="-25242" r="-4833" b="-28276"/>
            </a:stretch>
          </a:blipFill>
          <a:ln cap="sq">
            <a:noFill/>
            <a:prstDash val="solid"/>
            <a:miter/>
          </a:ln>
        </p:spPr>
      </p:sp>
      <p:sp>
        <p:nvSpPr>
          <p:cNvPr id="30" name="TextBox 30"/>
          <p:cNvSpPr txBox="1"/>
          <p:nvPr/>
        </p:nvSpPr>
        <p:spPr>
          <a:xfrm>
            <a:off x="2211228" y="2692088"/>
            <a:ext cx="13792200" cy="4678204"/>
          </a:xfrm>
          <a:prstGeom prst="rect">
            <a:avLst/>
          </a:prstGeom>
        </p:spPr>
        <p:txBody>
          <a:bodyPr wrap="square" lIns="0" tIns="0" rIns="0" bIns="0" rtlCol="0" anchor="t">
            <a:spAutoFit/>
          </a:bodyPr>
          <a:lstStyle/>
          <a:p>
            <a:pPr lvl="0" algn="ctr"/>
            <a:r>
              <a:rPr lang="tr-TR" sz="8800" b="1" dirty="0" smtClean="0">
                <a:latin typeface="Times New Roman" panose="02020603050405020304" pitchFamily="18" charset="0"/>
                <a:cs typeface="Times New Roman" panose="02020603050405020304" pitchFamily="18" charset="0"/>
              </a:rPr>
              <a:t>Ön Mali Kontrol</a:t>
            </a:r>
          </a:p>
          <a:p>
            <a:pPr lvl="0" algn="ctr"/>
            <a:endParaRPr lang="tr-TR" sz="8800" b="1" dirty="0" smtClean="0">
              <a:latin typeface="Times New Roman" panose="02020603050405020304" pitchFamily="18" charset="0"/>
              <a:cs typeface="Times New Roman" panose="02020603050405020304" pitchFamily="18" charset="0"/>
            </a:endParaRPr>
          </a:p>
          <a:p>
            <a:pPr lvl="0" algn="ctr"/>
            <a:r>
              <a:rPr lang="tr-TR" sz="2800" b="1" dirty="0" smtClean="0">
                <a:latin typeface="Times New Roman" panose="02020603050405020304" pitchFamily="18" charset="0"/>
                <a:cs typeface="Times New Roman" panose="02020603050405020304" pitchFamily="18" charset="0"/>
              </a:rPr>
              <a:t>Doç. Dr. Mehmet </a:t>
            </a:r>
            <a:r>
              <a:rPr lang="tr-TR" sz="2800" b="1" dirty="0" err="1" smtClean="0">
                <a:latin typeface="Times New Roman" panose="02020603050405020304" pitchFamily="18" charset="0"/>
                <a:cs typeface="Times New Roman" panose="02020603050405020304" pitchFamily="18" charset="0"/>
              </a:rPr>
              <a:t>Koçdemir</a:t>
            </a:r>
            <a:endParaRPr lang="tr-TR" sz="2800" b="1" dirty="0" smtClean="0">
              <a:latin typeface="Times New Roman" panose="02020603050405020304" pitchFamily="18" charset="0"/>
              <a:cs typeface="Times New Roman" panose="02020603050405020304" pitchFamily="18" charset="0"/>
            </a:endParaRPr>
          </a:p>
          <a:p>
            <a:pPr lvl="0" algn="ctr"/>
            <a:r>
              <a:rPr lang="tr-TR" sz="2800" b="1" dirty="0" smtClean="0">
                <a:latin typeface="Times New Roman" panose="02020603050405020304" pitchFamily="18" charset="0"/>
                <a:cs typeface="Times New Roman" panose="02020603050405020304" pitchFamily="18" charset="0"/>
              </a:rPr>
              <a:t>Muhasebat </a:t>
            </a:r>
            <a:r>
              <a:rPr lang="tr-TR" sz="2800" b="1" dirty="0" err="1" smtClean="0">
                <a:latin typeface="Times New Roman" panose="02020603050405020304" pitchFamily="18" charset="0"/>
                <a:cs typeface="Times New Roman" panose="02020603050405020304" pitchFamily="18" charset="0"/>
              </a:rPr>
              <a:t>Başkontrolörü</a:t>
            </a:r>
            <a:endParaRPr lang="tr-TR" sz="2800" b="1" dirty="0">
              <a:latin typeface="Times New Roman" panose="02020603050405020304" pitchFamily="18" charset="0"/>
              <a:cs typeface="Times New Roman" panose="02020603050405020304" pitchFamily="18" charset="0"/>
            </a:endParaRPr>
          </a:p>
          <a:p>
            <a:pPr lvl="0" algn="ctr" defTabSz="1828434"/>
            <a:r>
              <a:rPr lang="tr-TR" sz="7200" b="1" dirty="0" smtClean="0">
                <a:latin typeface="Times New Roman" panose="02020603050405020304" pitchFamily="18" charset="0"/>
                <a:ea typeface="Lato Black" charset="0"/>
                <a:cs typeface="Times New Roman" panose="02020603050405020304" pitchFamily="18" charset="0"/>
              </a:rPr>
              <a:t> </a:t>
            </a:r>
            <a:endParaRPr lang="tr-TR" sz="7200" b="1" dirty="0">
              <a:latin typeface="Times New Roman" panose="02020603050405020304" pitchFamily="18" charset="0"/>
              <a:ea typeface="Lato Black" charset="0"/>
              <a:cs typeface="Times New Roman" panose="02020603050405020304" pitchFamily="18" charset="0"/>
            </a:endParaRPr>
          </a:p>
        </p:txBody>
      </p:sp>
      <p:sp>
        <p:nvSpPr>
          <p:cNvPr id="32" name="TextBox 32"/>
          <p:cNvSpPr txBox="1"/>
          <p:nvPr/>
        </p:nvSpPr>
        <p:spPr>
          <a:xfrm>
            <a:off x="1295400" y="9536325"/>
            <a:ext cx="6037573" cy="384721"/>
          </a:xfrm>
          <a:prstGeom prst="rect">
            <a:avLst/>
          </a:prstGeom>
        </p:spPr>
        <p:txBody>
          <a:bodyPr wrap="square" lIns="0" tIns="0" rIns="0" bIns="0" rtlCol="0" anchor="t">
            <a:spAutoFit/>
          </a:bodyPr>
          <a:lstStyle/>
          <a:p>
            <a:pPr algn="ctr">
              <a:lnSpc>
                <a:spcPts val="3023"/>
              </a:lnSpc>
            </a:pPr>
            <a:r>
              <a:rPr lang="en-US" sz="2159" dirty="0" err="1">
                <a:solidFill>
                  <a:srgbClr val="000000"/>
                </a:solidFill>
                <a:latin typeface="Times New Roman" panose="02020603050405020304" pitchFamily="18" charset="0"/>
                <a:cs typeface="Times New Roman" panose="02020603050405020304" pitchFamily="18" charset="0"/>
              </a:rPr>
              <a:t>Geçmişten</a:t>
            </a:r>
            <a:r>
              <a:rPr lang="en-US" sz="2159" dirty="0">
                <a:solidFill>
                  <a:srgbClr val="000000"/>
                </a:solidFill>
                <a:latin typeface="Times New Roman" panose="02020603050405020304" pitchFamily="18" charset="0"/>
                <a:cs typeface="Times New Roman" panose="02020603050405020304" pitchFamily="18" charset="0"/>
              </a:rPr>
              <a:t> </a:t>
            </a:r>
            <a:r>
              <a:rPr lang="en-US" sz="2159" dirty="0" err="1">
                <a:solidFill>
                  <a:srgbClr val="000000"/>
                </a:solidFill>
                <a:latin typeface="Times New Roman" panose="02020603050405020304" pitchFamily="18" charset="0"/>
                <a:cs typeface="Times New Roman" panose="02020603050405020304" pitchFamily="18" charset="0"/>
              </a:rPr>
              <a:t>Geleceğe</a:t>
            </a:r>
            <a:r>
              <a:rPr lang="en-US" sz="2159" dirty="0">
                <a:solidFill>
                  <a:srgbClr val="000000"/>
                </a:solidFill>
                <a:latin typeface="Times New Roman" panose="02020603050405020304" pitchFamily="18" charset="0"/>
                <a:cs typeface="Times New Roman" panose="02020603050405020304" pitchFamily="18" charset="0"/>
              </a:rPr>
              <a:t> </a:t>
            </a:r>
            <a:r>
              <a:rPr lang="en-US" sz="2159" dirty="0" err="1">
                <a:solidFill>
                  <a:srgbClr val="000000"/>
                </a:solidFill>
                <a:latin typeface="Times New Roman" panose="02020603050405020304" pitchFamily="18" charset="0"/>
                <a:cs typeface="Times New Roman" panose="02020603050405020304" pitchFamily="18" charset="0"/>
              </a:rPr>
              <a:t>Türkiye’nin</a:t>
            </a:r>
            <a:r>
              <a:rPr lang="en-US" sz="2159" dirty="0">
                <a:solidFill>
                  <a:srgbClr val="000000"/>
                </a:solidFill>
                <a:latin typeface="Times New Roman" panose="02020603050405020304" pitchFamily="18" charset="0"/>
                <a:cs typeface="Times New Roman" panose="02020603050405020304" pitchFamily="18" charset="0"/>
              </a:rPr>
              <a:t> Mali </a:t>
            </a:r>
            <a:r>
              <a:rPr lang="en-US" sz="2159" dirty="0" err="1">
                <a:solidFill>
                  <a:srgbClr val="000000"/>
                </a:solidFill>
                <a:latin typeface="Times New Roman" panose="02020603050405020304" pitchFamily="18" charset="0"/>
                <a:cs typeface="Times New Roman" panose="02020603050405020304" pitchFamily="18" charset="0"/>
              </a:rPr>
              <a:t>Hafızası</a:t>
            </a:r>
            <a:endParaRPr lang="en-US" sz="2159" dirty="0">
              <a:solidFill>
                <a:srgbClr val="000000"/>
              </a:solidFill>
              <a:latin typeface="Times New Roman" panose="02020603050405020304" pitchFamily="18" charset="0"/>
              <a:cs typeface="Times New Roman" panose="02020603050405020304" pitchFamily="18" charset="0"/>
            </a:endParaRPr>
          </a:p>
        </p:txBody>
      </p:sp>
      <p:sp>
        <p:nvSpPr>
          <p:cNvPr id="34" name="TextBox 34"/>
          <p:cNvSpPr txBox="1"/>
          <p:nvPr/>
        </p:nvSpPr>
        <p:spPr>
          <a:xfrm>
            <a:off x="7898767" y="7641381"/>
            <a:ext cx="2617968" cy="538609"/>
          </a:xfrm>
          <a:prstGeom prst="rect">
            <a:avLst/>
          </a:prstGeom>
        </p:spPr>
        <p:txBody>
          <a:bodyPr lIns="0" tIns="0" rIns="0" bIns="0" rtlCol="0" anchor="t">
            <a:spAutoFit/>
          </a:bodyPr>
          <a:lstStyle/>
          <a:p>
            <a:pPr algn="ctr">
              <a:lnSpc>
                <a:spcPts val="4199"/>
              </a:lnSpc>
              <a:spcBef>
                <a:spcPct val="0"/>
              </a:spcBef>
            </a:pPr>
            <a:r>
              <a:rPr lang="tr-TR" sz="3000" dirty="0" smtClean="0">
                <a:solidFill>
                  <a:srgbClr val="CAA36C"/>
                </a:solidFill>
                <a:latin typeface="Times New Roman" panose="02020603050405020304" pitchFamily="18" charset="0"/>
                <a:cs typeface="Times New Roman" panose="02020603050405020304" pitchFamily="18" charset="0"/>
              </a:rPr>
              <a:t>17.07.</a:t>
            </a:r>
            <a:r>
              <a:rPr lang="en-US" sz="3000" dirty="0" smtClean="0">
                <a:solidFill>
                  <a:srgbClr val="CAA36C"/>
                </a:solidFill>
                <a:latin typeface="Times New Roman" panose="02020603050405020304" pitchFamily="18" charset="0"/>
                <a:cs typeface="Times New Roman" panose="02020603050405020304" pitchFamily="18" charset="0"/>
              </a:rPr>
              <a:t>202</a:t>
            </a:r>
            <a:r>
              <a:rPr lang="tr-TR" sz="3000" dirty="0" smtClean="0">
                <a:solidFill>
                  <a:srgbClr val="CAA36C"/>
                </a:solidFill>
                <a:latin typeface="Times New Roman" panose="02020603050405020304" pitchFamily="18" charset="0"/>
                <a:cs typeface="Times New Roman" panose="02020603050405020304" pitchFamily="18" charset="0"/>
              </a:rPr>
              <a:t>5</a:t>
            </a:r>
            <a:endParaRPr lang="en-US" sz="3000" dirty="0">
              <a:solidFill>
                <a:srgbClr val="CAA36C"/>
              </a:solidFill>
              <a:latin typeface="Times New Roman" panose="02020603050405020304" pitchFamily="18" charset="0"/>
              <a:cs typeface="Times New Roman" panose="02020603050405020304" pitchFamily="18" charset="0"/>
            </a:endParaRPr>
          </a:p>
        </p:txBody>
      </p:sp>
      <p:pic>
        <p:nvPicPr>
          <p:cNvPr id="36" name="Resim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6295" y="8938839"/>
            <a:ext cx="2157203" cy="1695144"/>
          </a:xfrm>
          <a:prstGeom prst="rect">
            <a:avLst/>
          </a:prstGeom>
        </p:spPr>
      </p:pic>
      <p:sp>
        <p:nvSpPr>
          <p:cNvPr id="23" name="Freeform 22"/>
          <p:cNvSpPr/>
          <p:nvPr/>
        </p:nvSpPr>
        <p:spPr>
          <a:xfrm>
            <a:off x="620801" y="172389"/>
            <a:ext cx="1690850" cy="1690850"/>
          </a:xfrm>
          <a:custGeom>
            <a:avLst/>
            <a:gdLst/>
            <a:ahLst/>
            <a:cxnLst/>
            <a:rect l="l" t="t" r="r" b="b"/>
            <a:pathLst>
              <a:path w="1690850" h="1690850">
                <a:moveTo>
                  <a:pt x="0" y="0"/>
                </a:moveTo>
                <a:lnTo>
                  <a:pt x="1690850" y="0"/>
                </a:lnTo>
                <a:lnTo>
                  <a:pt x="1690850" y="1690850"/>
                </a:lnTo>
                <a:lnTo>
                  <a:pt x="0" y="1690850"/>
                </a:lnTo>
                <a:lnTo>
                  <a:pt x="0" y="0"/>
                </a:lnTo>
                <a:close/>
              </a:path>
            </a:pathLst>
          </a:custGeom>
          <a:blipFill>
            <a:blip r:embed="rId15"/>
            <a:stretch>
              <a:fillRect/>
            </a:stretch>
          </a:blipFill>
        </p:spPr>
      </p:sp>
      <p:sp>
        <p:nvSpPr>
          <p:cNvPr id="24" name="Freeform 25"/>
          <p:cNvSpPr/>
          <p:nvPr/>
        </p:nvSpPr>
        <p:spPr>
          <a:xfrm>
            <a:off x="0" y="8321792"/>
            <a:ext cx="18288000" cy="167640"/>
          </a:xfrm>
          <a:custGeom>
            <a:avLst/>
            <a:gdLst/>
            <a:ahLst/>
            <a:cxnLst/>
            <a:rect l="l" t="t" r="r" b="b"/>
            <a:pathLst>
              <a:path w="18288000" h="167640">
                <a:moveTo>
                  <a:pt x="0" y="0"/>
                </a:moveTo>
                <a:lnTo>
                  <a:pt x="18288000" y="0"/>
                </a:lnTo>
                <a:lnTo>
                  <a:pt x="18288000" y="167640"/>
                </a:lnTo>
                <a:lnTo>
                  <a:pt x="0" y="167640"/>
                </a:lnTo>
                <a:lnTo>
                  <a:pt x="0" y="0"/>
                </a:lnTo>
                <a:close/>
              </a:path>
            </a:pathLst>
          </a:custGeom>
          <a:blipFill>
            <a:blip r:embed="rId16">
              <a:extLst>
                <a:ext uri="{96DAC541-7B7A-43D3-8B79-37D633B846F1}">
                  <asvg:svgBlip xmlns:asvg="http://schemas.microsoft.com/office/drawing/2016/SVG/main" xmlns="" r:embed="rId18"/>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242005" y="365707"/>
            <a:ext cx="13336202" cy="769441"/>
          </a:xfrm>
          <a:prstGeom prst="rect">
            <a:avLst/>
          </a:prstGeom>
        </p:spPr>
        <p:txBody>
          <a:bodyPr wrap="square">
            <a:spAutoFit/>
          </a:bodyPr>
          <a:lstStyle/>
          <a:p>
            <a:r>
              <a:rPr lang="tr-TR" sz="4400" b="1" dirty="0">
                <a:latin typeface="Times New Roman" panose="02020603050405020304" pitchFamily="18" charset="0"/>
                <a:cs typeface="Times New Roman" panose="02020603050405020304" pitchFamily="18" charset="0"/>
              </a:rPr>
              <a:t>Kamu Yönetiminde Genel İlişki </a:t>
            </a:r>
            <a:r>
              <a:rPr lang="tr-TR" sz="4400" b="1" dirty="0" smtClean="0">
                <a:latin typeface="Times New Roman" panose="02020603050405020304" pitchFamily="18" charset="0"/>
                <a:cs typeface="Times New Roman" panose="02020603050405020304" pitchFamily="18" charset="0"/>
              </a:rPr>
              <a:t>Biçimi ve </a:t>
            </a:r>
            <a:r>
              <a:rPr lang="tr-TR" sz="4400" b="1" dirty="0">
                <a:latin typeface="Times New Roman" panose="02020603050405020304" pitchFamily="18" charset="0"/>
                <a:cs typeface="Times New Roman" panose="02020603050405020304" pitchFamily="18" charset="0"/>
              </a:rPr>
              <a:t>Sorunları</a:t>
            </a:r>
            <a:endParaRPr lang="id-ID" sz="4400" b="1" dirty="0">
              <a:latin typeface="Times New Roman" panose="02020603050405020304" pitchFamily="18" charset="0"/>
              <a:cs typeface="Times New Roman" panose="02020603050405020304" pitchFamily="18" charset="0"/>
            </a:endParaRPr>
          </a:p>
        </p:txBody>
      </p:sp>
      <p:pic>
        <p:nvPicPr>
          <p:cNvPr id="11" name="Resim 10"/>
          <p:cNvPicPr>
            <a:picLocks noChangeAspect="1"/>
          </p:cNvPicPr>
          <p:nvPr/>
        </p:nvPicPr>
        <p:blipFill>
          <a:blip r:embed="rId4">
            <a:duotone>
              <a:schemeClr val="accent5">
                <a:shade val="45000"/>
                <a:satMod val="135000"/>
              </a:schemeClr>
              <a:prstClr val="white"/>
            </a:duotone>
          </a:blip>
          <a:stretch>
            <a:fillRect/>
          </a:stretch>
        </p:blipFill>
        <p:spPr>
          <a:xfrm>
            <a:off x="4242005" y="1726240"/>
            <a:ext cx="9398457" cy="8143799"/>
          </a:xfrm>
          <a:prstGeom prst="rect">
            <a:avLst/>
          </a:prstGeom>
        </p:spPr>
      </p:pic>
      <p:sp>
        <p:nvSpPr>
          <p:cNvPr id="12" name="Dikdörtgen 11"/>
          <p:cNvSpPr/>
          <p:nvPr/>
        </p:nvSpPr>
        <p:spPr>
          <a:xfrm>
            <a:off x="6446687" y="9870039"/>
            <a:ext cx="4915937" cy="323165"/>
          </a:xfrm>
          <a:prstGeom prst="rect">
            <a:avLst/>
          </a:prstGeom>
        </p:spPr>
        <p:txBody>
          <a:bodyPr wrap="square">
            <a:spAutoFit/>
          </a:bodyPr>
          <a:lstStyle/>
          <a:p>
            <a:r>
              <a:rPr lang="tr-TR" sz="1500" dirty="0">
                <a:latin typeface="Times New Roman" panose="02020603050405020304" pitchFamily="18" charset="0"/>
                <a:cs typeface="Times New Roman" panose="02020603050405020304" pitchFamily="18" charset="0"/>
              </a:rPr>
              <a:t>Kaynak: </a:t>
            </a:r>
            <a:r>
              <a:rPr lang="en-US" sz="1500" dirty="0">
                <a:latin typeface="Times New Roman" panose="02020603050405020304" pitchFamily="18" charset="0"/>
                <a:cs typeface="Times New Roman" panose="02020603050405020304" pitchFamily="18" charset="0"/>
              </a:rPr>
              <a:t>The </a:t>
            </a:r>
            <a:r>
              <a:rPr lang="en-US" sz="1500" dirty="0" err="1">
                <a:latin typeface="Times New Roman" panose="02020603050405020304" pitchFamily="18" charset="0"/>
                <a:cs typeface="Times New Roman" panose="02020603050405020304" pitchFamily="18" charset="0"/>
              </a:rPr>
              <a:t>Institu</a:t>
            </a:r>
            <a:r>
              <a:rPr lang="tr-TR" sz="1500" dirty="0">
                <a:latin typeface="Times New Roman" panose="02020603050405020304" pitchFamily="18" charset="0"/>
                <a:cs typeface="Times New Roman" panose="02020603050405020304" pitchFamily="18" charset="0"/>
              </a:rPr>
              <a:t>t</a:t>
            </a:r>
            <a:r>
              <a:rPr lang="en-US" sz="1500" dirty="0">
                <a:latin typeface="Times New Roman" panose="02020603050405020304" pitchFamily="18" charset="0"/>
                <a:cs typeface="Times New Roman" panose="02020603050405020304" pitchFamily="18" charset="0"/>
              </a:rPr>
              <a:t>e of Internal Auditors / www.theiia.org</a:t>
            </a:r>
            <a:endParaRPr lang="tr-TR"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3658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Süreç Akış Şemaları</a:t>
            </a:r>
            <a:endParaRPr lang="tr-TR" sz="4400"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4"/>
          <a:stretch>
            <a:fillRect/>
          </a:stretch>
        </p:blipFill>
        <p:spPr>
          <a:xfrm>
            <a:off x="3902990" y="1966259"/>
            <a:ext cx="10347217" cy="8012622"/>
          </a:xfrm>
          <a:prstGeom prst="rect">
            <a:avLst/>
          </a:prstGeom>
        </p:spPr>
      </p:pic>
    </p:spTree>
    <p:extLst>
      <p:ext uri="{BB962C8B-B14F-4D97-AF65-F5344CB8AC3E}">
        <p14:creationId xmlns:p14="http://schemas.microsoft.com/office/powerpoint/2010/main" val="40377587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81162"/>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Malî Hizmetler Biriminde Ön Malî Kontrol Süreci ve Usulü </a:t>
            </a:r>
            <a:endParaRPr lang="tr-TR" sz="4200" b="1" dirty="0">
              <a:latin typeface="Times New Roman" panose="02020603050405020304" pitchFamily="18" charset="0"/>
              <a:cs typeface="Times New Roman" panose="02020603050405020304" pitchFamily="18" charset="0"/>
            </a:endParaRPr>
          </a:p>
        </p:txBody>
      </p:sp>
      <p:sp>
        <p:nvSpPr>
          <p:cNvPr id="7" name="Dikdörtgen 6"/>
          <p:cNvSpPr/>
          <p:nvPr/>
        </p:nvSpPr>
        <p:spPr>
          <a:xfrm>
            <a:off x="304800" y="1423035"/>
            <a:ext cx="17602200" cy="8863965"/>
          </a:xfrm>
          <a:prstGeom prst="rect">
            <a:avLst/>
          </a:prstGeom>
        </p:spPr>
        <p:txBody>
          <a:bodyPr wrap="square">
            <a:spAutoFit/>
          </a:bodyPr>
          <a:lstStyle/>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Yapılacak kontrolleri gösteren ön malî </a:t>
            </a:r>
            <a:r>
              <a:rPr lang="tr-TR" sz="3000" u="sng" dirty="0">
                <a:latin typeface="Times New Roman" panose="02020603050405020304" pitchFamily="18" charset="0"/>
                <a:cs typeface="Times New Roman" panose="02020603050405020304" pitchFamily="18" charset="0"/>
              </a:rPr>
              <a:t>kontrol listeleri</a:t>
            </a:r>
            <a:r>
              <a:rPr lang="tr-TR" sz="3000" dirty="0">
                <a:latin typeface="Times New Roman" panose="02020603050405020304" pitchFamily="18" charset="0"/>
                <a:cs typeface="Times New Roman" panose="02020603050405020304" pitchFamily="18" charset="0"/>
              </a:rPr>
              <a:t>, malî hizmetler birimi tarafından hazırlanır ve üst yönetici onayıyla yürürlüğe konulur</a:t>
            </a:r>
            <a:r>
              <a:rPr lang="tr-TR" sz="3000" dirty="0" smtClean="0">
                <a:latin typeface="Times New Roman" panose="02020603050405020304" pitchFamily="18" charset="0"/>
                <a:cs typeface="Times New Roman" panose="02020603050405020304" pitchFamily="18" charset="0"/>
              </a:rPr>
              <a:t>.</a:t>
            </a:r>
          </a:p>
          <a:p>
            <a:pPr marL="457200" lvl="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r>
              <a:rPr lang="tr-TR" sz="3000" u="sng" dirty="0">
                <a:latin typeface="Times New Roman" panose="02020603050405020304" pitchFamily="18" charset="0"/>
                <a:cs typeface="Times New Roman" panose="02020603050405020304" pitchFamily="18" charset="0"/>
              </a:rPr>
              <a:t>Uygulama sonuçları</a:t>
            </a:r>
            <a:r>
              <a:rPr lang="tr-TR" sz="3000" dirty="0">
                <a:latin typeface="Times New Roman" panose="02020603050405020304" pitchFamily="18" charset="0"/>
                <a:cs typeface="Times New Roman" panose="02020603050405020304" pitchFamily="18" charset="0"/>
              </a:rPr>
              <a:t>, belli periyotlarda malî hizmetler birimince takip edilir ve </a:t>
            </a:r>
            <a:r>
              <a:rPr lang="tr-TR" sz="3000" u="sng" dirty="0">
                <a:latin typeface="Times New Roman" panose="02020603050405020304" pitchFamily="18" charset="0"/>
                <a:cs typeface="Times New Roman" panose="02020603050405020304" pitchFamily="18" charset="0"/>
              </a:rPr>
              <a:t>üst yöneticiye </a:t>
            </a:r>
            <a:r>
              <a:rPr lang="tr-TR" sz="3000" dirty="0">
                <a:latin typeface="Times New Roman" panose="02020603050405020304" pitchFamily="18" charset="0"/>
                <a:cs typeface="Times New Roman" panose="02020603050405020304" pitchFamily="18" charset="0"/>
              </a:rPr>
              <a:t>raporlanır</a:t>
            </a:r>
            <a:r>
              <a:rPr lang="tr-TR" sz="3000" dirty="0" smtClean="0">
                <a:latin typeface="Times New Roman" panose="02020603050405020304" pitchFamily="18" charset="0"/>
                <a:cs typeface="Times New Roman" panose="02020603050405020304" pitchFamily="18" charset="0"/>
              </a:rPr>
              <a:t>.</a:t>
            </a:r>
          </a:p>
          <a:p>
            <a:pPr marL="457200" lvl="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r>
              <a:rPr lang="tr-TR" sz="3000" dirty="0" smtClean="0">
                <a:latin typeface="Times New Roman" panose="02020603050405020304" pitchFamily="18" charset="0"/>
                <a:cs typeface="Times New Roman" panose="02020603050405020304" pitchFamily="18" charset="0"/>
              </a:rPr>
              <a:t>Kontrol görevi, </a:t>
            </a:r>
            <a:r>
              <a:rPr lang="tr-TR" sz="3000" dirty="0">
                <a:latin typeface="Times New Roman" panose="02020603050405020304" pitchFamily="18" charset="0"/>
                <a:cs typeface="Times New Roman" panose="02020603050405020304" pitchFamily="18" charset="0"/>
              </a:rPr>
              <a:t>m</a:t>
            </a:r>
            <a:r>
              <a:rPr lang="tr-TR" sz="3000" dirty="0" smtClean="0">
                <a:latin typeface="Times New Roman" panose="02020603050405020304" pitchFamily="18" charset="0"/>
                <a:cs typeface="Times New Roman" panose="02020603050405020304" pitchFamily="18" charset="0"/>
              </a:rPr>
              <a:t>alî </a:t>
            </a:r>
            <a:r>
              <a:rPr lang="tr-TR" sz="3000" dirty="0">
                <a:latin typeface="Times New Roman" panose="02020603050405020304" pitchFamily="18" charset="0"/>
                <a:cs typeface="Times New Roman" panose="02020603050405020304" pitchFamily="18" charset="0"/>
              </a:rPr>
              <a:t>karar ve işlemler ile eki belgeler </a:t>
            </a:r>
            <a:r>
              <a:rPr lang="tr-TR" sz="3000" u="sng" dirty="0" smtClean="0">
                <a:latin typeface="Times New Roman" panose="02020603050405020304" pitchFamily="18" charset="0"/>
                <a:cs typeface="Times New Roman" panose="02020603050405020304" pitchFamily="18" charset="0"/>
              </a:rPr>
              <a:t>harcama </a:t>
            </a:r>
            <a:r>
              <a:rPr lang="tr-TR" sz="3000" u="sng" dirty="0">
                <a:latin typeface="Times New Roman" panose="02020603050405020304" pitchFamily="18" charset="0"/>
                <a:cs typeface="Times New Roman" panose="02020603050405020304" pitchFamily="18" charset="0"/>
              </a:rPr>
              <a:t>yetkilisi imzasından önce </a:t>
            </a:r>
            <a:r>
              <a:rPr lang="tr-TR" sz="3000" dirty="0">
                <a:latin typeface="Times New Roman" panose="02020603050405020304" pitchFamily="18" charset="0"/>
                <a:cs typeface="Times New Roman" panose="02020603050405020304" pitchFamily="18" charset="0"/>
              </a:rPr>
              <a:t>gerçekleştirilir. </a:t>
            </a:r>
            <a:endParaRPr lang="tr-TR" sz="3000" dirty="0" smtClean="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r>
              <a:rPr lang="tr-TR" sz="3000" u="sng" dirty="0">
                <a:latin typeface="Times New Roman" panose="02020603050405020304" pitchFamily="18" charset="0"/>
                <a:cs typeface="Times New Roman" panose="02020603050405020304" pitchFamily="18" charset="0"/>
              </a:rPr>
              <a:t>Görüş yazısı </a:t>
            </a:r>
            <a:r>
              <a:rPr lang="tr-TR" sz="3000" dirty="0">
                <a:latin typeface="Times New Roman" panose="02020603050405020304" pitchFamily="18" charset="0"/>
                <a:cs typeface="Times New Roman" panose="02020603050405020304" pitchFamily="18" charset="0"/>
              </a:rPr>
              <a:t>düzenlenir ve yapılan kontrolleri gösteren ön malî </a:t>
            </a:r>
            <a:r>
              <a:rPr lang="tr-TR" sz="3000" u="sng" dirty="0">
                <a:latin typeface="Times New Roman" panose="02020603050405020304" pitchFamily="18" charset="0"/>
                <a:cs typeface="Times New Roman" panose="02020603050405020304" pitchFamily="18" charset="0"/>
              </a:rPr>
              <a:t>kontrol listesi </a:t>
            </a:r>
            <a:r>
              <a:rPr lang="tr-TR" sz="3000" dirty="0">
                <a:latin typeface="Times New Roman" panose="02020603050405020304" pitchFamily="18" charset="0"/>
                <a:cs typeface="Times New Roman" panose="02020603050405020304" pitchFamily="18" charset="0"/>
              </a:rPr>
              <a:t>ile birlikte ilgili harcama birimine gönderilir. </a:t>
            </a:r>
            <a:endParaRPr lang="tr-TR" sz="3000" dirty="0" smtClean="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Görüş yazısında, malî karar ve işlemin uygun görülüp görülmediği açıkça belirtilir, </a:t>
            </a:r>
            <a:r>
              <a:rPr lang="tr-TR" sz="3000" u="sng" dirty="0">
                <a:latin typeface="Times New Roman" panose="02020603050405020304" pitchFamily="18" charset="0"/>
                <a:cs typeface="Times New Roman" panose="02020603050405020304" pitchFamily="18" charset="0"/>
              </a:rPr>
              <a:t>uygun görülmeyenler ilgili birimine</a:t>
            </a:r>
            <a:r>
              <a:rPr lang="tr-TR" sz="3000" dirty="0">
                <a:latin typeface="Times New Roman" panose="02020603050405020304" pitchFamily="18" charset="0"/>
                <a:cs typeface="Times New Roman" panose="02020603050405020304" pitchFamily="18" charset="0"/>
              </a:rPr>
              <a:t> gönderilir. </a:t>
            </a:r>
            <a:endParaRPr lang="tr-TR" sz="3000" dirty="0" smtClean="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r>
              <a:rPr lang="tr-TR" sz="3000" u="sng" dirty="0">
                <a:latin typeface="Times New Roman" panose="02020603050405020304" pitchFamily="18" charset="0"/>
                <a:cs typeface="Times New Roman" panose="02020603050405020304" pitchFamily="18" charset="0"/>
              </a:rPr>
              <a:t>Eksiklikler ve nasıl düzeltilebileceği </a:t>
            </a:r>
            <a:r>
              <a:rPr lang="tr-TR" sz="3000" dirty="0">
                <a:latin typeface="Times New Roman" panose="02020603050405020304" pitchFamily="18" charset="0"/>
                <a:cs typeface="Times New Roman" panose="02020603050405020304" pitchFamily="18" charset="0"/>
              </a:rPr>
              <a:t>hususları belirtilmek ve bunların düzeltilmesi kaydıyla işlemin uygun görüldüğü şeklinde yazılı görüş düzenlenebilir</a:t>
            </a:r>
            <a:r>
              <a:rPr lang="tr-TR" sz="3000" dirty="0" smtClean="0">
                <a:latin typeface="Times New Roman" panose="02020603050405020304" pitchFamily="18" charset="0"/>
                <a:cs typeface="Times New Roman" panose="02020603050405020304" pitchFamily="18" charset="0"/>
              </a:rPr>
              <a:t>.</a:t>
            </a:r>
          </a:p>
          <a:p>
            <a:pPr marL="457200" lvl="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Görüş yazısı, ilgili </a:t>
            </a:r>
            <a:r>
              <a:rPr lang="tr-TR" sz="3000" u="sng" dirty="0">
                <a:latin typeface="Times New Roman" panose="02020603050405020304" pitchFamily="18" charset="0"/>
                <a:cs typeface="Times New Roman" panose="02020603050405020304" pitchFamily="18" charset="0"/>
              </a:rPr>
              <a:t>işlem dosyasına ve ödeme emri belgesine </a:t>
            </a:r>
            <a:r>
              <a:rPr lang="tr-TR" sz="3000" dirty="0">
                <a:latin typeface="Times New Roman" panose="02020603050405020304" pitchFamily="18" charset="0"/>
                <a:cs typeface="Times New Roman" panose="02020603050405020304" pitchFamily="18" charset="0"/>
              </a:rPr>
              <a:t>eklenir</a:t>
            </a:r>
            <a:r>
              <a:rPr lang="tr-TR" sz="3000" dirty="0" smtClean="0">
                <a:latin typeface="Times New Roman" panose="02020603050405020304" pitchFamily="18" charset="0"/>
                <a:cs typeface="Times New Roman" panose="02020603050405020304" pitchFamily="18" charset="0"/>
              </a:rPr>
              <a:t>.</a:t>
            </a:r>
          </a:p>
          <a:p>
            <a:pPr marL="457200" lvl="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Ön malî kontrolde </a:t>
            </a:r>
            <a:r>
              <a:rPr lang="tr-TR" sz="3000" u="sng" dirty="0">
                <a:latin typeface="Times New Roman" panose="02020603050405020304" pitchFamily="18" charset="0"/>
                <a:cs typeface="Times New Roman" panose="02020603050405020304" pitchFamily="18" charset="0"/>
              </a:rPr>
              <a:t>sorumluluk </a:t>
            </a:r>
            <a:r>
              <a:rPr lang="tr-TR" sz="3000" u="sng" dirty="0" smtClean="0">
                <a:latin typeface="Times New Roman" panose="02020603050405020304" pitchFamily="18" charset="0"/>
                <a:cs typeface="Times New Roman" panose="02020603050405020304" pitchFamily="18" charset="0"/>
              </a:rPr>
              <a:t>idaridir </a:t>
            </a:r>
            <a:r>
              <a:rPr lang="tr-TR" sz="3000" dirty="0" smtClean="0">
                <a:latin typeface="Times New Roman" panose="02020603050405020304" pitchFamily="18" charset="0"/>
                <a:cs typeface="Times New Roman" panose="02020603050405020304" pitchFamily="18" charset="0"/>
              </a:rPr>
              <a:t>ve ön </a:t>
            </a:r>
            <a:r>
              <a:rPr lang="tr-TR" sz="3000" dirty="0">
                <a:latin typeface="Times New Roman" panose="02020603050405020304" pitchFamily="18" charset="0"/>
                <a:cs typeface="Times New Roman" panose="02020603050405020304" pitchFamily="18" charset="0"/>
              </a:rPr>
              <a:t>malî kontrol listelerinde yer alan hususlarla sınırlıdır.</a:t>
            </a:r>
          </a:p>
        </p:txBody>
      </p:sp>
    </p:spTree>
    <p:extLst>
      <p:ext uri="{BB962C8B-B14F-4D97-AF65-F5344CB8AC3E}">
        <p14:creationId xmlns:p14="http://schemas.microsoft.com/office/powerpoint/2010/main" val="41687455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031705" y="7147726"/>
            <a:ext cx="14236995" cy="1200329"/>
          </a:xfrm>
          <a:prstGeom prst="rect">
            <a:avLst/>
          </a:prstGeom>
        </p:spPr>
        <p:txBody>
          <a:bodyPr wrap="square">
            <a:spAutoFit/>
          </a:bodyPr>
          <a:lstStyle/>
          <a:p>
            <a:pPr algn="just"/>
            <a:r>
              <a:rPr lang="tr-TR" sz="3600" dirty="0">
                <a:latin typeface="Times New Roman" panose="02020603050405020304" pitchFamily="18" charset="0"/>
                <a:cs typeface="Times New Roman" panose="02020603050405020304" pitchFamily="18" charset="0"/>
              </a:rPr>
              <a:t>Henüz ön mali kontrol listesi hazırlamamış olan mali hizmetler birimlerinde sorumluluk nasıl olacaktır? </a:t>
            </a:r>
          </a:p>
        </p:txBody>
      </p:sp>
    </p:spTree>
    <p:extLst>
      <p:ext uri="{BB962C8B-B14F-4D97-AF65-F5344CB8AC3E}">
        <p14:creationId xmlns:p14="http://schemas.microsoft.com/office/powerpoint/2010/main" val="27807447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Örnekleri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032710" y="3086100"/>
            <a:ext cx="16078200" cy="4031873"/>
          </a:xfrm>
          <a:prstGeom prst="rect">
            <a:avLst/>
          </a:prstGeom>
        </p:spPr>
        <p:txBody>
          <a:bodyPr wrap="square">
            <a:spAutoFit/>
          </a:bodyPr>
          <a:lstStyle/>
          <a:p>
            <a:pPr algn="just"/>
            <a:r>
              <a:rPr lang="tr-TR" sz="3200" dirty="0">
                <a:latin typeface="Times New Roman" panose="02020603050405020304" pitchFamily="18" charset="0"/>
                <a:cs typeface="Times New Roman" panose="02020603050405020304" pitchFamily="18" charset="0"/>
              </a:rPr>
              <a:t>Uygun görüş verilmeyen mali karar ve </a:t>
            </a:r>
            <a:r>
              <a:rPr lang="tr-TR" sz="3200" dirty="0" smtClean="0">
                <a:latin typeface="Times New Roman" panose="02020603050405020304" pitchFamily="18" charset="0"/>
                <a:cs typeface="Times New Roman" panose="02020603050405020304" pitchFamily="18" charset="0"/>
              </a:rPr>
              <a:t>işlemler</a:t>
            </a:r>
          </a:p>
          <a:p>
            <a:pPr algn="just"/>
            <a:r>
              <a:rPr lang="tr-TR" sz="3200" dirty="0" smtClean="0">
                <a:latin typeface="Times New Roman" panose="02020603050405020304" pitchFamily="18" charset="0"/>
                <a:cs typeface="Times New Roman" panose="02020603050405020304" pitchFamily="18" charset="0"/>
              </a:rPr>
              <a:t> </a:t>
            </a:r>
          </a:p>
          <a:p>
            <a:pPr algn="just"/>
            <a:r>
              <a:rPr lang="tr-TR" sz="3200" dirty="0" smtClean="0">
                <a:latin typeface="Times New Roman" panose="02020603050405020304" pitchFamily="18" charset="0"/>
                <a:cs typeface="Times New Roman" panose="02020603050405020304" pitchFamily="18" charset="0"/>
              </a:rPr>
              <a:t>Madde – </a:t>
            </a:r>
          </a:p>
          <a:p>
            <a:pPr algn="just"/>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…Bu </a:t>
            </a:r>
            <a:r>
              <a:rPr lang="tr-TR" sz="3200" dirty="0">
                <a:latin typeface="Times New Roman" panose="02020603050405020304" pitchFamily="18" charset="0"/>
                <a:cs typeface="Times New Roman" panose="02020603050405020304" pitchFamily="18" charset="0"/>
              </a:rPr>
              <a:t>Yönerge kapsamında </a:t>
            </a:r>
            <a:r>
              <a:rPr lang="tr-TR" sz="3200" u="sng" dirty="0">
                <a:latin typeface="Times New Roman" panose="02020603050405020304" pitchFamily="18" charset="0"/>
                <a:cs typeface="Times New Roman" panose="02020603050405020304" pitchFamily="18" charset="0"/>
              </a:rPr>
              <a:t>ön mali kontrole tabi olup ön mali kontrol yapılmaksızın işlem tesis edildiğinin tespiti</a:t>
            </a:r>
            <a:r>
              <a:rPr lang="tr-TR" sz="3200" dirty="0">
                <a:latin typeface="Times New Roman" panose="02020603050405020304" pitchFamily="18" charset="0"/>
                <a:cs typeface="Times New Roman" panose="02020603050405020304" pitchFamily="18" charset="0"/>
              </a:rPr>
              <a:t> veya </a:t>
            </a:r>
            <a:r>
              <a:rPr lang="tr-TR" sz="3200" u="sng" dirty="0">
                <a:latin typeface="Times New Roman" panose="02020603050405020304" pitchFamily="18" charset="0"/>
                <a:cs typeface="Times New Roman" panose="02020603050405020304" pitchFamily="18" charset="0"/>
              </a:rPr>
              <a:t>harcama birimi tarafından sözleşme imzalandıktan ve taahhüt altına girdikten sonra ön mali kontrole tabi tutulmak</a:t>
            </a:r>
            <a:r>
              <a:rPr lang="tr-TR" sz="3200" dirty="0">
                <a:latin typeface="Times New Roman" panose="02020603050405020304" pitchFamily="18" charset="0"/>
                <a:cs typeface="Times New Roman" panose="02020603050405020304" pitchFamily="18" charset="0"/>
              </a:rPr>
              <a:t> üzere gönderilen ihale işlem dosyası uygun görüş verilmeyen mali karar ve işlemler niteliğinde </a:t>
            </a:r>
            <a:r>
              <a:rPr lang="tr-TR" sz="3200" dirty="0" smtClean="0">
                <a:latin typeface="Times New Roman" panose="02020603050405020304" pitchFamily="18" charset="0"/>
                <a:cs typeface="Times New Roman" panose="02020603050405020304" pitchFamily="18" charset="0"/>
              </a:rPr>
              <a:t>değerlendirilir…</a:t>
            </a:r>
            <a:endParaRPr lang="tr-TR" sz="3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7490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Malî Hizmetler Biriminde Kontrol Yetkisi (md.8)</a:t>
            </a:r>
            <a:endParaRPr lang="tr-TR" sz="4200" b="1" dirty="0">
              <a:latin typeface="Times New Roman" panose="02020603050405020304" pitchFamily="18" charset="0"/>
              <a:cs typeface="Times New Roman" panose="02020603050405020304" pitchFamily="18" charset="0"/>
            </a:endParaRPr>
          </a:p>
        </p:txBody>
      </p:sp>
      <p:sp>
        <p:nvSpPr>
          <p:cNvPr id="7" name="Dikdörtgen 6"/>
          <p:cNvSpPr/>
          <p:nvPr/>
        </p:nvSpPr>
        <p:spPr>
          <a:xfrm>
            <a:off x="304800" y="2265079"/>
            <a:ext cx="17602200" cy="6986528"/>
          </a:xfrm>
          <a:prstGeom prst="rect">
            <a:avLst/>
          </a:prstGeom>
        </p:spPr>
        <p:txBody>
          <a:bodyPr wrap="square">
            <a:spAutoFit/>
          </a:bodyPr>
          <a:lstStyle/>
          <a:p>
            <a:pPr marL="457200" lvl="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Ön malî kontrol yetkisi, </a:t>
            </a:r>
            <a:r>
              <a:rPr lang="tr-TR" sz="3200" u="sng" dirty="0">
                <a:latin typeface="Times New Roman" panose="02020603050405020304" pitchFamily="18" charset="0"/>
                <a:cs typeface="Times New Roman" panose="02020603050405020304" pitchFamily="18" charset="0"/>
              </a:rPr>
              <a:t>malî hizmetler birim yöneticisine aittir </a:t>
            </a:r>
            <a:r>
              <a:rPr lang="tr-TR" sz="3200" dirty="0">
                <a:latin typeface="Times New Roman" panose="02020603050405020304" pitchFamily="18" charset="0"/>
                <a:cs typeface="Times New Roman" panose="02020603050405020304" pitchFamily="18" charset="0"/>
              </a:rPr>
              <a:t>ve görüş yazısı malî hizmetler birim yöneticisi tarafından imzalanır. </a:t>
            </a:r>
          </a:p>
          <a:p>
            <a:pPr marL="457200" indent="-457200">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lvl="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Bu yetki yazılı olarak </a:t>
            </a:r>
            <a:r>
              <a:rPr lang="tr-TR" sz="3200" u="sng" dirty="0">
                <a:latin typeface="Times New Roman" panose="02020603050405020304" pitchFamily="18" charset="0"/>
                <a:cs typeface="Times New Roman" panose="02020603050405020304" pitchFamily="18" charset="0"/>
              </a:rPr>
              <a:t>yardımcı</a:t>
            </a:r>
            <a:r>
              <a:rPr lang="tr-TR" sz="3200" dirty="0">
                <a:latin typeface="Times New Roman" panose="02020603050405020304" pitchFamily="18" charset="0"/>
                <a:cs typeface="Times New Roman" panose="02020603050405020304" pitchFamily="18" charset="0"/>
              </a:rPr>
              <a:t> veya birimin ön malî kontrol görevini yürüten </a:t>
            </a:r>
            <a:r>
              <a:rPr lang="tr-TR" sz="3200" u="sng" dirty="0">
                <a:latin typeface="Times New Roman" panose="02020603050405020304" pitchFamily="18" charset="0"/>
                <a:cs typeface="Times New Roman" panose="02020603050405020304" pitchFamily="18" charset="0"/>
              </a:rPr>
              <a:t>alt birim yöneticisine </a:t>
            </a:r>
            <a:r>
              <a:rPr lang="tr-TR" sz="3200" dirty="0">
                <a:latin typeface="Times New Roman" panose="02020603050405020304" pitchFamily="18" charset="0"/>
                <a:cs typeface="Times New Roman" panose="02020603050405020304" pitchFamily="18" charset="0"/>
              </a:rPr>
              <a:t>devredebilir. </a:t>
            </a:r>
          </a:p>
          <a:p>
            <a:r>
              <a:rPr lang="tr-TR" sz="3200" dirty="0">
                <a:latin typeface="Times New Roman" panose="02020603050405020304" pitchFamily="18" charset="0"/>
                <a:cs typeface="Times New Roman" panose="02020603050405020304" pitchFamily="18" charset="0"/>
              </a:rPr>
              <a:t> </a:t>
            </a:r>
          </a:p>
          <a:p>
            <a:pPr marL="457200" lvl="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Mal ve hizmet alımlarında </a:t>
            </a:r>
            <a:r>
              <a:rPr lang="tr-TR" sz="3200" u="sng" dirty="0">
                <a:latin typeface="Times New Roman" panose="02020603050405020304" pitchFamily="18" charset="0"/>
                <a:cs typeface="Times New Roman" panose="02020603050405020304" pitchFamily="18" charset="0"/>
              </a:rPr>
              <a:t>yirmi milyon Türk Lirasını</a:t>
            </a:r>
            <a:r>
              <a:rPr lang="tr-TR" sz="3200" dirty="0">
                <a:latin typeface="Times New Roman" panose="02020603050405020304" pitchFamily="18" charset="0"/>
                <a:cs typeface="Times New Roman" panose="02020603050405020304" pitchFamily="18" charset="0"/>
              </a:rPr>
              <a:t>, yapım işlerinde ise </a:t>
            </a:r>
            <a:r>
              <a:rPr lang="tr-TR" sz="3200" u="sng" dirty="0">
                <a:latin typeface="Times New Roman" panose="02020603050405020304" pitchFamily="18" charset="0"/>
                <a:cs typeface="Times New Roman" panose="02020603050405020304" pitchFamily="18" charset="0"/>
              </a:rPr>
              <a:t>altmış milyon Türk Lirasını </a:t>
            </a:r>
            <a:r>
              <a:rPr lang="tr-TR" sz="3200" dirty="0">
                <a:latin typeface="Times New Roman" panose="02020603050405020304" pitchFamily="18" charset="0"/>
                <a:cs typeface="Times New Roman" panose="02020603050405020304" pitchFamily="18" charset="0"/>
              </a:rPr>
              <a:t>aşan taahhüt evrakı ve sözleşme tasarılarına ilişkin ön malî kontrol yetkisi devredilemez.</a:t>
            </a:r>
          </a:p>
          <a:p>
            <a:r>
              <a:rPr lang="tr-TR" sz="3200" dirty="0">
                <a:latin typeface="Times New Roman" panose="02020603050405020304" pitchFamily="18" charset="0"/>
                <a:cs typeface="Times New Roman" panose="02020603050405020304" pitchFamily="18" charset="0"/>
              </a:rPr>
              <a:t> </a:t>
            </a:r>
          </a:p>
          <a:p>
            <a:pPr marL="457200" lvl="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Malî hizmetler birim yöneticisinin </a:t>
            </a:r>
            <a:r>
              <a:rPr lang="tr-TR" sz="3200" u="sng" dirty="0">
                <a:latin typeface="Times New Roman" panose="02020603050405020304" pitchFamily="18" charset="0"/>
                <a:cs typeface="Times New Roman" panose="02020603050405020304" pitchFamily="18" charset="0"/>
              </a:rPr>
              <a:t>harcama yetkilisi olması durumunda </a:t>
            </a:r>
            <a:r>
              <a:rPr lang="tr-TR" sz="3200" dirty="0">
                <a:latin typeface="Times New Roman" panose="02020603050405020304" pitchFamily="18" charset="0"/>
                <a:cs typeface="Times New Roman" panose="02020603050405020304" pitchFamily="18" charset="0"/>
              </a:rPr>
              <a:t>ön malî kontrol görevi, </a:t>
            </a:r>
            <a:r>
              <a:rPr lang="tr-TR" sz="3200" u="sng" dirty="0">
                <a:latin typeface="Times New Roman" panose="02020603050405020304" pitchFamily="18" charset="0"/>
                <a:cs typeface="Times New Roman" panose="02020603050405020304" pitchFamily="18" charset="0"/>
              </a:rPr>
              <a:t>alt birim yöneticisi</a:t>
            </a:r>
            <a:r>
              <a:rPr lang="tr-TR" sz="3200" dirty="0">
                <a:latin typeface="Times New Roman" panose="02020603050405020304" pitchFamily="18" charset="0"/>
                <a:cs typeface="Times New Roman" panose="02020603050405020304" pitchFamily="18" charset="0"/>
              </a:rPr>
              <a:t> tarafından yürütülür.</a:t>
            </a:r>
          </a:p>
          <a:p>
            <a:r>
              <a:rPr lang="tr-TR" sz="3200" dirty="0">
                <a:latin typeface="Times New Roman" panose="02020603050405020304" pitchFamily="18" charset="0"/>
                <a:cs typeface="Times New Roman" panose="02020603050405020304" pitchFamily="18" charset="0"/>
              </a:rPr>
              <a:t> </a:t>
            </a:r>
          </a:p>
          <a:p>
            <a:pPr marL="457200" lvl="0" indent="-457200">
              <a:buFont typeface="Times New Roman" panose="02020603050405020304" pitchFamily="18" charset="0"/>
              <a:buChar char="₋"/>
            </a:pPr>
            <a:r>
              <a:rPr lang="tr-TR" sz="3200" u="sng" dirty="0">
                <a:latin typeface="Times New Roman" panose="02020603050405020304" pitchFamily="18" charset="0"/>
                <a:cs typeface="Times New Roman" panose="02020603050405020304" pitchFamily="18" charset="0"/>
              </a:rPr>
              <a:t>Malî hizmetler biriminin kendi faaliyetlerinde </a:t>
            </a:r>
            <a:r>
              <a:rPr lang="tr-TR" sz="3200" dirty="0">
                <a:latin typeface="Times New Roman" panose="02020603050405020304" pitchFamily="18" charset="0"/>
                <a:cs typeface="Times New Roman" panose="02020603050405020304" pitchFamily="18" charset="0"/>
              </a:rPr>
              <a:t>ön malî kontrolüne tabi malî karar ve işlemlerin kontrolü, ön malî kontrol görevini yürüten  alt birimi tarafından yerine getirilir.</a:t>
            </a:r>
          </a:p>
        </p:txBody>
      </p:sp>
    </p:spTree>
    <p:extLst>
      <p:ext uri="{BB962C8B-B14F-4D97-AF65-F5344CB8AC3E}">
        <p14:creationId xmlns:p14="http://schemas.microsoft.com/office/powerpoint/2010/main" val="22033545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031706" y="6819900"/>
            <a:ext cx="14126682" cy="707886"/>
          </a:xfrm>
          <a:prstGeom prst="rect">
            <a:avLst/>
          </a:prstGeom>
        </p:spPr>
        <p:txBody>
          <a:bodyPr wrap="square">
            <a:spAutoFit/>
          </a:bodyPr>
          <a:lstStyle/>
          <a:p>
            <a:pPr algn="just"/>
            <a:r>
              <a:rPr lang="tr-TR" sz="4000" dirty="0">
                <a:latin typeface="Times New Roman" panose="02020603050405020304" pitchFamily="18" charset="0"/>
                <a:cs typeface="Times New Roman" panose="02020603050405020304" pitchFamily="18" charset="0"/>
              </a:rPr>
              <a:t>Malî </a:t>
            </a:r>
            <a:r>
              <a:rPr lang="tr-TR" sz="4000" dirty="0" smtClean="0">
                <a:latin typeface="Times New Roman" panose="02020603050405020304" pitchFamily="18" charset="0"/>
                <a:cs typeface="Times New Roman" panose="02020603050405020304" pitchFamily="18" charset="0"/>
              </a:rPr>
              <a:t>hizmetler birimi yetkilisi hangi durumda yetkisini devredemez</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7276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409700"/>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400175"/>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257301"/>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257300"/>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304038"/>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Harcama Birimlerinde Sorumluluklar</a:t>
            </a:r>
            <a:endParaRPr lang="tr-TR" sz="4400" dirty="0">
              <a:latin typeface="Times New Roman" panose="02020603050405020304" pitchFamily="18" charset="0"/>
              <a:cs typeface="Times New Roman" panose="02020603050405020304" pitchFamily="18" charset="0"/>
            </a:endParaRPr>
          </a:p>
        </p:txBody>
      </p:sp>
      <p:graphicFrame>
        <p:nvGraphicFramePr>
          <p:cNvPr id="7" name="Tablo 6"/>
          <p:cNvGraphicFramePr>
            <a:graphicFrameLocks noGrp="1"/>
          </p:cNvGraphicFramePr>
          <p:nvPr>
            <p:extLst>
              <p:ext uri="{D42A27DB-BD31-4B8C-83A1-F6EECF244321}">
                <p14:modId xmlns:p14="http://schemas.microsoft.com/office/powerpoint/2010/main" val="1243481230"/>
              </p:ext>
            </p:extLst>
          </p:nvPr>
        </p:nvGraphicFramePr>
        <p:xfrm>
          <a:off x="457200" y="1713739"/>
          <a:ext cx="17373601" cy="8381887"/>
        </p:xfrm>
        <a:graphic>
          <a:graphicData uri="http://schemas.openxmlformats.org/drawingml/2006/table">
            <a:tbl>
              <a:tblPr>
                <a:tableStyleId>{BDBED569-4797-4DF1-A0F4-6AAB3CD982D8}</a:tableStyleId>
              </a:tblPr>
              <a:tblGrid>
                <a:gridCol w="2895600">
                  <a:extLst>
                    <a:ext uri="{9D8B030D-6E8A-4147-A177-3AD203B41FA5}">
                      <a16:colId xmlns:a16="http://schemas.microsoft.com/office/drawing/2014/main" xmlns="" val="2707558898"/>
                    </a:ext>
                  </a:extLst>
                </a:gridCol>
                <a:gridCol w="6553200">
                  <a:extLst>
                    <a:ext uri="{9D8B030D-6E8A-4147-A177-3AD203B41FA5}">
                      <a16:colId xmlns:a16="http://schemas.microsoft.com/office/drawing/2014/main" xmlns="" val="2981045132"/>
                    </a:ext>
                  </a:extLst>
                </a:gridCol>
                <a:gridCol w="7924801">
                  <a:extLst>
                    <a:ext uri="{9D8B030D-6E8A-4147-A177-3AD203B41FA5}">
                      <a16:colId xmlns:a16="http://schemas.microsoft.com/office/drawing/2014/main" xmlns="" val="753169802"/>
                    </a:ext>
                  </a:extLst>
                </a:gridCol>
              </a:tblGrid>
              <a:tr h="305844">
                <a:tc>
                  <a:txBody>
                    <a:bodyPr/>
                    <a:lstStyle/>
                    <a:p>
                      <a:pPr algn="ctr" rtl="0" fontAlgn="ctr"/>
                      <a:r>
                        <a:rPr lang="tr-TR" sz="2100" b="1" u="none" strike="noStrike" dirty="0">
                          <a:effectLst/>
                          <a:latin typeface="Times New Roman" panose="02020603050405020304" pitchFamily="18" charset="0"/>
                          <a:cs typeface="Times New Roman" panose="02020603050405020304" pitchFamily="18" charset="0"/>
                        </a:rPr>
                        <a:t>Aktör</a:t>
                      </a:r>
                      <a:endParaRPr lang="tr-TR" sz="2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ctr" rtl="0" fontAlgn="ctr"/>
                      <a:r>
                        <a:rPr lang="tr-TR" sz="2100" b="1" u="none" strike="noStrike" dirty="0">
                          <a:effectLst/>
                          <a:latin typeface="Times New Roman" panose="02020603050405020304" pitchFamily="18" charset="0"/>
                          <a:cs typeface="Times New Roman" panose="02020603050405020304" pitchFamily="18" charset="0"/>
                        </a:rPr>
                        <a:t>Yetki/Görev</a:t>
                      </a:r>
                      <a:endParaRPr lang="tr-TR" sz="2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ctr" rtl="0" fontAlgn="ctr"/>
                      <a:r>
                        <a:rPr lang="tr-TR" sz="2100" b="1" u="none" strike="noStrike" dirty="0">
                          <a:effectLst/>
                          <a:latin typeface="Times New Roman" panose="02020603050405020304" pitchFamily="18" charset="0"/>
                          <a:cs typeface="Times New Roman" panose="02020603050405020304" pitchFamily="18" charset="0"/>
                        </a:rPr>
                        <a:t>Sorumluluğu</a:t>
                      </a:r>
                      <a:endParaRPr lang="tr-TR" sz="2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extLst>
                  <a:ext uri="{0D108BD9-81ED-4DB2-BD59-A6C34878D82A}">
                    <a16:rowId xmlns:a16="http://schemas.microsoft.com/office/drawing/2014/main" xmlns="" val="3560521203"/>
                  </a:ext>
                </a:extLst>
              </a:tr>
              <a:tr h="2714710">
                <a:tc>
                  <a:txBody>
                    <a:bodyPr/>
                    <a:lstStyle/>
                    <a:p>
                      <a:pPr algn="just" rtl="0" fontAlgn="ctr"/>
                      <a:r>
                        <a:rPr lang="tr-TR" sz="2100" u="none" strike="noStrike">
                          <a:effectLst/>
                          <a:latin typeface="Times New Roman" panose="02020603050405020304" pitchFamily="18" charset="0"/>
                          <a:cs typeface="Times New Roman" panose="02020603050405020304" pitchFamily="18" charset="0"/>
                        </a:rPr>
                        <a:t>Üst Yönetici</a:t>
                      </a:r>
                      <a:endParaRPr lang="tr-TR" sz="2100" b="0" i="0" u="none" strike="noStrike">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Ön malî kontrol listelerini yürürlüğe koyar, uygulama sonuçlarını alır (7 </a:t>
                      </a:r>
                      <a:r>
                        <a:rPr lang="tr-TR" sz="2100" u="none" strike="noStrike" dirty="0" err="1">
                          <a:effectLst/>
                          <a:latin typeface="Times New Roman" panose="02020603050405020304" pitchFamily="18" charset="0"/>
                          <a:cs typeface="Times New Roman" panose="02020603050405020304" pitchFamily="18" charset="0"/>
                        </a:rPr>
                        <a:t>md.</a:t>
                      </a:r>
                      <a:r>
                        <a:rPr lang="tr-TR" sz="2100" u="none" strike="noStrike" dirty="0">
                          <a:effectLst/>
                          <a:latin typeface="Times New Roman" panose="02020603050405020304" pitchFamily="18" charset="0"/>
                          <a:cs typeface="Times New Roman" panose="02020603050405020304" pitchFamily="18" charset="0"/>
                        </a:rPr>
                        <a:t>), ön mali kontrole tabi tutarlarda değişiklik yapmak (10 </a:t>
                      </a:r>
                      <a:r>
                        <a:rPr lang="tr-TR" sz="2100" u="none" strike="noStrike" dirty="0" err="1">
                          <a:effectLst/>
                          <a:latin typeface="Times New Roman" panose="02020603050405020304" pitchFamily="18" charset="0"/>
                          <a:cs typeface="Times New Roman" panose="02020603050405020304" pitchFamily="18" charset="0"/>
                        </a:rPr>
                        <a:t>md.</a:t>
                      </a:r>
                      <a:r>
                        <a:rPr lang="tr-TR" sz="2100" u="none" strike="noStrike" dirty="0">
                          <a:effectLst/>
                          <a:latin typeface="Times New Roman" panose="02020603050405020304" pitchFamily="18" charset="0"/>
                          <a:cs typeface="Times New Roman" panose="02020603050405020304" pitchFamily="18" charset="0"/>
                        </a:rPr>
                        <a:t>), Yönetmelikte belirlenen malî karar ve işlemlerin dışında kontrol ettirilmesine yönelik düzenlemeleri onaylamak (24 </a:t>
                      </a:r>
                      <a:r>
                        <a:rPr lang="tr-TR" sz="2100" u="none" strike="noStrike" dirty="0" err="1">
                          <a:effectLst/>
                          <a:latin typeface="Times New Roman" panose="02020603050405020304" pitchFamily="18" charset="0"/>
                          <a:cs typeface="Times New Roman" panose="02020603050405020304" pitchFamily="18" charset="0"/>
                        </a:rPr>
                        <a:t>md.</a:t>
                      </a:r>
                      <a:r>
                        <a:rPr lang="tr-TR" sz="2100" u="none" strike="noStrike" dirty="0">
                          <a:effectLst/>
                          <a:latin typeface="Times New Roman" panose="02020603050405020304" pitchFamily="18" charset="0"/>
                          <a:cs typeface="Times New Roman" panose="02020603050405020304" pitchFamily="18" charset="0"/>
                        </a:rPr>
                        <a:t>), Ön malî kontrolde uygun görüş verilmeyen ancak gerçekleştirilen işlemlerin kayıtlarını almak (25 </a:t>
                      </a:r>
                      <a:r>
                        <a:rPr lang="tr-TR" sz="2100" u="none" strike="noStrike" dirty="0" err="1">
                          <a:effectLst/>
                          <a:latin typeface="Times New Roman" panose="02020603050405020304" pitchFamily="18" charset="0"/>
                          <a:cs typeface="Times New Roman" panose="02020603050405020304" pitchFamily="18" charset="0"/>
                        </a:rPr>
                        <a:t>md.</a:t>
                      </a:r>
                      <a:r>
                        <a:rPr lang="tr-TR" sz="2100" u="none" strike="noStrike" dirty="0">
                          <a:effectLst/>
                          <a:latin typeface="Times New Roman" panose="02020603050405020304" pitchFamily="18" charset="0"/>
                          <a:cs typeface="Times New Roman" panose="02020603050405020304" pitchFamily="18" charset="0"/>
                        </a:rPr>
                        <a:t>), Kontrol sürelerini bir katına kadar artırmak (26 </a:t>
                      </a:r>
                      <a:r>
                        <a:rPr lang="tr-TR" sz="2100" u="none" strike="noStrike" dirty="0" err="1">
                          <a:effectLst/>
                          <a:latin typeface="Times New Roman" panose="02020603050405020304" pitchFamily="18" charset="0"/>
                          <a:cs typeface="Times New Roman" panose="02020603050405020304" pitchFamily="18" charset="0"/>
                        </a:rPr>
                        <a:t>md.</a:t>
                      </a:r>
                      <a:r>
                        <a:rPr lang="tr-TR" sz="2100" u="none" strike="noStrike" dirty="0">
                          <a:effectLst/>
                          <a:latin typeface="Times New Roman" panose="02020603050405020304" pitchFamily="18" charset="0"/>
                          <a:cs typeface="Times New Roman" panose="02020603050405020304" pitchFamily="18" charset="0"/>
                        </a:rPr>
                        <a:t>)</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İdarelerinin stratejik planlarının ve bütçelerinin kalkınma planına, yıllık programlara, kurumun stratejik plan ve performans hedefleri ile hizmet gereklerine uygun olarak hazırlanması ve uygulanmasından, sorumlulukları altındaki kaynakların etkili, ekonomik ve verimli şekilde elde edilmesi ve kullanımını sağlamaktan, kayıp ve kötüye kullanımının önlenmesinden, malî yönetim ve kontrol sisteminin işleyişinin gözetilmesi, izlenmesi ve kanunlar ile Cumhurbaşkanlığı kararnamelerinde belirtilen görev ve sorumlulukların yerine getirilmesinden.</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extLst>
                  <a:ext uri="{0D108BD9-81ED-4DB2-BD59-A6C34878D82A}">
                    <a16:rowId xmlns:a16="http://schemas.microsoft.com/office/drawing/2014/main" xmlns="" val="1202176847"/>
                  </a:ext>
                </a:extLst>
              </a:tr>
              <a:tr h="908061">
                <a:tc>
                  <a:txBody>
                    <a:bodyPr/>
                    <a:lstStyle/>
                    <a:p>
                      <a:pPr algn="just" rtl="0" fontAlgn="ctr"/>
                      <a:r>
                        <a:rPr lang="tr-TR" sz="2100" u="none" strike="noStrike">
                          <a:effectLst/>
                          <a:latin typeface="Times New Roman" panose="02020603050405020304" pitchFamily="18" charset="0"/>
                          <a:cs typeface="Times New Roman" panose="02020603050405020304" pitchFamily="18" charset="0"/>
                        </a:rPr>
                        <a:t>Harcama yetkilileri</a:t>
                      </a:r>
                      <a:endParaRPr lang="tr-TR" sz="2100" b="0" i="0" u="none" strike="noStrike">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Kontrol listelerini de içeren işlem yönergeleri ve süreç akış şemalarını yürürlüğe koyar.</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Harcama talimatlarının bütçe ilke ve esaslarına, mevzuata uygun olmasından, ödeneklerin performansa dayalı kullanılmasından ve Kanun çerçevesinde yapmaları gereken işlemlerden</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extLst>
                  <a:ext uri="{0D108BD9-81ED-4DB2-BD59-A6C34878D82A}">
                    <a16:rowId xmlns:a16="http://schemas.microsoft.com/office/drawing/2014/main" xmlns="" val="3200285882"/>
                  </a:ext>
                </a:extLst>
              </a:tr>
              <a:tr h="1209169">
                <a:tc>
                  <a:txBody>
                    <a:bodyPr/>
                    <a:lstStyle/>
                    <a:p>
                      <a:pPr algn="just" rtl="0" fontAlgn="ctr"/>
                      <a:r>
                        <a:rPr lang="tr-TR" sz="2100" u="none" strike="noStrike">
                          <a:effectLst/>
                          <a:latin typeface="Times New Roman" panose="02020603050405020304" pitchFamily="18" charset="0"/>
                          <a:cs typeface="Times New Roman" panose="02020603050405020304" pitchFamily="18" charset="0"/>
                        </a:rPr>
                        <a:t>Gerçekleştirme görevlileri</a:t>
                      </a:r>
                      <a:endParaRPr lang="tr-TR" sz="2100" b="0" i="0" u="none" strike="noStrike">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Harcama talimatı üzerine; işin yaptırılması, mal veya hizmetin alınması, teslim almaya ilişkin işlemlerin yapılması, belgelendirilmesi ve ödeme için gerekli belgelerin hazırlanması görevlerini yürütür</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Düzenledikleri belgelerin doğruluğundan, mevzuata uygunluğundan ve kaynakların performansa dayalı kullanılmasından</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extLst>
                  <a:ext uri="{0D108BD9-81ED-4DB2-BD59-A6C34878D82A}">
                    <a16:rowId xmlns:a16="http://schemas.microsoft.com/office/drawing/2014/main" xmlns="" val="855121818"/>
                  </a:ext>
                </a:extLst>
              </a:tr>
              <a:tr h="908061">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Ödeme emri belgesi düzenlemekle görevli gerçekleştirme görevlisi</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Ödeme emri belgesi ve eki belgeler üzerinde yapılacak ön malî kontrol görevi</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"Kontrol edilmiş ve uygun görülmüştür" şerhi düşmek, yaptığı kontrolleri gösteren ön malî kontrol listesini ödeme emri belgesine eklemek.</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extLst>
                  <a:ext uri="{0D108BD9-81ED-4DB2-BD59-A6C34878D82A}">
                    <a16:rowId xmlns:a16="http://schemas.microsoft.com/office/drawing/2014/main" xmlns="" val="2740940777"/>
                  </a:ext>
                </a:extLst>
              </a:tr>
              <a:tr h="1955917">
                <a:tc>
                  <a:txBody>
                    <a:bodyPr/>
                    <a:lstStyle/>
                    <a:p>
                      <a:pPr algn="just" rtl="0" fontAlgn="ctr"/>
                      <a:r>
                        <a:rPr lang="tr-TR" sz="2100" u="none" strike="noStrike">
                          <a:effectLst/>
                          <a:latin typeface="Times New Roman" panose="02020603050405020304" pitchFamily="18" charset="0"/>
                          <a:cs typeface="Times New Roman" panose="02020603050405020304" pitchFamily="18" charset="0"/>
                        </a:rPr>
                        <a:t>Malî hizmetler biriminde ön malî kontrol işlemini gerçekleştirenler</a:t>
                      </a:r>
                      <a:endParaRPr lang="tr-TR" sz="2100" b="0" i="0" u="none" strike="noStrike">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 </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tc>
                  <a:txBody>
                    <a:bodyPr/>
                    <a:lstStyle/>
                    <a:p>
                      <a:pPr algn="just" rtl="0" fontAlgn="ctr"/>
                      <a:r>
                        <a:rPr lang="tr-TR" sz="2100" u="none" strike="noStrike" dirty="0">
                          <a:effectLst/>
                          <a:latin typeface="Times New Roman" panose="02020603050405020304" pitchFamily="18" charset="0"/>
                          <a:cs typeface="Times New Roman" panose="02020603050405020304" pitchFamily="18" charset="0"/>
                        </a:rPr>
                        <a:t>Malî karar ve işlemlerin; idarenin bütçesi, bütçe tertibi, kullanılabilir ödenek tutarı, ayrıntılı harcama veya finansman programı, merkezi yönetim bütçe kanununa ve diğer malî mevzuat hükümleri ile tasarruf tedbirlerine uygunluğuna ilişkin verdikleri görüşlerden dolayı sadece idari olarak sorumludur.</a:t>
                      </a:r>
                      <a:endParaRPr lang="tr-TR" sz="2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4" marR="5034" marT="5034" marB="0" anchor="ctr"/>
                </a:tc>
                <a:extLst>
                  <a:ext uri="{0D108BD9-81ED-4DB2-BD59-A6C34878D82A}">
                    <a16:rowId xmlns:a16="http://schemas.microsoft.com/office/drawing/2014/main" xmlns="" val="2962939831"/>
                  </a:ext>
                </a:extLst>
              </a:tr>
            </a:tbl>
          </a:graphicData>
        </a:graphic>
      </p:graphicFrame>
    </p:spTree>
    <p:extLst>
      <p:ext uri="{BB962C8B-B14F-4D97-AF65-F5344CB8AC3E}">
        <p14:creationId xmlns:p14="http://schemas.microsoft.com/office/powerpoint/2010/main" val="8713048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8" y="398939"/>
            <a:ext cx="8631822"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Birleşemeyecek Görevler</a:t>
            </a:r>
            <a:endParaRPr lang="tr-TR" sz="44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242966" y="2274006"/>
            <a:ext cx="8463223" cy="7187586"/>
          </a:xfrm>
          <a:prstGeom prst="rect">
            <a:avLst/>
          </a:prstGeom>
        </p:spPr>
      </p:pic>
      <p:sp>
        <p:nvSpPr>
          <p:cNvPr id="11" name="İçerik Yer Tutucusu 6"/>
          <p:cNvSpPr>
            <a:spLocks noGrp="1"/>
          </p:cNvSpPr>
          <p:nvPr>
            <p:ph sz="quarter" idx="4294967295"/>
          </p:nvPr>
        </p:nvSpPr>
        <p:spPr>
          <a:xfrm>
            <a:off x="9372600" y="1966259"/>
            <a:ext cx="8534400" cy="7803081"/>
          </a:xfrm>
          <a:prstGeom prst="rect">
            <a:avLst/>
          </a:prstGeom>
        </p:spPr>
        <p:txBody>
          <a:bodyPr>
            <a:noAutofit/>
          </a:bodyPr>
          <a:lstStyle/>
          <a:p>
            <a:pPr marL="0" indent="0" algn="just">
              <a:buNone/>
            </a:pPr>
            <a:r>
              <a:rPr lang="tr-TR" u="sng" dirty="0" smtClean="0">
                <a:latin typeface="Times New Roman" panose="02020603050405020304" pitchFamily="18" charset="0"/>
                <a:cs typeface="Times New Roman" panose="02020603050405020304" pitchFamily="18" charset="0"/>
              </a:rPr>
              <a:t>Harcama </a:t>
            </a:r>
            <a:r>
              <a:rPr lang="tr-TR" u="sng" dirty="0">
                <a:latin typeface="Times New Roman" panose="02020603050405020304" pitchFamily="18" charset="0"/>
                <a:cs typeface="Times New Roman" panose="02020603050405020304" pitchFamily="18" charset="0"/>
              </a:rPr>
              <a:t>yetkilisi </a:t>
            </a:r>
            <a:r>
              <a:rPr lang="tr-TR" dirty="0">
                <a:latin typeface="Times New Roman" panose="02020603050405020304" pitchFamily="18" charset="0"/>
                <a:cs typeface="Times New Roman" panose="02020603050405020304" pitchFamily="18" charset="0"/>
              </a:rPr>
              <a:t>ile </a:t>
            </a:r>
            <a:r>
              <a:rPr lang="tr-TR" u="sng" dirty="0">
                <a:latin typeface="Times New Roman" panose="02020603050405020304" pitchFamily="18" charset="0"/>
                <a:cs typeface="Times New Roman" panose="02020603050405020304" pitchFamily="18" charset="0"/>
              </a:rPr>
              <a:t>muhasebe yetkilisi </a:t>
            </a:r>
            <a:r>
              <a:rPr lang="tr-TR" dirty="0">
                <a:latin typeface="Times New Roman" panose="02020603050405020304" pitchFamily="18" charset="0"/>
                <a:cs typeface="Times New Roman" panose="02020603050405020304" pitchFamily="18" charset="0"/>
              </a:rPr>
              <a:t>görevi aynı kişide birleşemez. </a:t>
            </a:r>
            <a:r>
              <a:rPr lang="tr-TR" u="sng" dirty="0">
                <a:latin typeface="Times New Roman" panose="02020603050405020304" pitchFamily="18" charset="0"/>
                <a:cs typeface="Times New Roman" panose="02020603050405020304" pitchFamily="18" charset="0"/>
              </a:rPr>
              <a:t>Malî hizmetler biriminde ön malî kontrol görevini yürütenler</a:t>
            </a:r>
            <a:r>
              <a:rPr lang="tr-TR" dirty="0">
                <a:latin typeface="Times New Roman" panose="02020603050405020304" pitchFamily="18" charset="0"/>
                <a:cs typeface="Times New Roman" panose="02020603050405020304" pitchFamily="18" charset="0"/>
              </a:rPr>
              <a:t>, onay belgesi ve ekleri ile şartname ve sözleşme tasarılarının hazırlanması, malî karar ve işlemlerin belgelendirilmesi, mal ve hizmetlerin teslim alınması gibi malî karar ve işlemlerin hazırlanması ve uygulanması aşamalarında görevlendirilemezler ve ihale komisyonu ile muayene ve kabul komisyonunda başkan ve üye </a:t>
            </a:r>
            <a:r>
              <a:rPr lang="tr-TR" dirty="0" smtClean="0">
                <a:latin typeface="Times New Roman" panose="02020603050405020304" pitchFamily="18" charset="0"/>
                <a:cs typeface="Times New Roman" panose="02020603050405020304" pitchFamily="18" charset="0"/>
              </a:rPr>
              <a:t>olamazlar (9. </a:t>
            </a:r>
            <a:r>
              <a:rPr lang="tr-TR" dirty="0" err="1" smtClean="0">
                <a:latin typeface="Times New Roman" panose="02020603050405020304" pitchFamily="18" charset="0"/>
                <a:cs typeface="Times New Roman" panose="02020603050405020304" pitchFamily="18" charset="0"/>
              </a:rPr>
              <a:t>md.</a:t>
            </a:r>
            <a:r>
              <a:rPr lang="tr-TR" dirty="0" smtClean="0">
                <a:latin typeface="Times New Roman" panose="02020603050405020304" pitchFamily="18" charset="0"/>
                <a:cs typeface="Times New Roman" panose="02020603050405020304" pitchFamily="18" charset="0"/>
              </a:rPr>
              <a:t>)</a:t>
            </a:r>
          </a:p>
          <a:p>
            <a:pPr marL="0" indent="0" algn="just">
              <a:buNone/>
            </a:pPr>
            <a:endParaRPr lang="tr-TR" dirty="0" smtClean="0">
              <a:latin typeface="Times New Roman" panose="02020603050405020304" pitchFamily="18" charset="0"/>
              <a:cs typeface="Times New Roman" panose="02020603050405020304" pitchFamily="18" charset="0"/>
            </a:endParaRPr>
          </a:p>
          <a:p>
            <a:pPr marL="0" indent="0" algn="just">
              <a:buNone/>
            </a:pPr>
            <a:r>
              <a:rPr lang="tr-TR" dirty="0">
                <a:latin typeface="Times New Roman" panose="02020603050405020304" pitchFamily="18" charset="0"/>
                <a:cs typeface="Times New Roman" panose="02020603050405020304" pitchFamily="18" charset="0"/>
              </a:rPr>
              <a:t>Malî hizmetler birim yöneticisinin harcama yetkilisi olması durumunda ön malî kontrol görevi, ön malî kontrol görevini yürüten alt birim yöneticisi tarafından </a:t>
            </a:r>
            <a:r>
              <a:rPr lang="tr-TR" dirty="0" smtClean="0">
                <a:latin typeface="Times New Roman" panose="02020603050405020304" pitchFamily="18" charset="0"/>
                <a:cs typeface="Times New Roman" panose="02020603050405020304" pitchFamily="18" charset="0"/>
              </a:rPr>
              <a:t>yürütülür (8. </a:t>
            </a:r>
            <a:r>
              <a:rPr lang="tr-TR" dirty="0" err="1" smtClean="0">
                <a:latin typeface="Times New Roman" panose="02020603050405020304" pitchFamily="18" charset="0"/>
                <a:cs typeface="Times New Roman" panose="02020603050405020304" pitchFamily="18" charset="0"/>
              </a:rPr>
              <a:t>md.</a:t>
            </a:r>
            <a:r>
              <a:rPr lang="tr-TR" dirty="0" smtClean="0">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a:p>
            <a:pPr algn="just"/>
            <a:endParaRPr lang="tr-TR" dirty="0">
              <a:latin typeface="Times New Roman" panose="02020603050405020304" pitchFamily="18" charset="0"/>
              <a:cs typeface="Times New Roman" panose="02020603050405020304" pitchFamily="18" charset="0"/>
            </a:endParaRPr>
          </a:p>
          <a:p>
            <a:pPr algn="just"/>
            <a:endParaRPr lang="tr-TR"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0515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031706" y="6819900"/>
            <a:ext cx="14126682" cy="707886"/>
          </a:xfrm>
          <a:prstGeom prst="rect">
            <a:avLst/>
          </a:prstGeom>
        </p:spPr>
        <p:txBody>
          <a:bodyPr wrap="square">
            <a:spAutoFit/>
          </a:bodyPr>
          <a:lstStyle/>
          <a:p>
            <a:pPr algn="just"/>
            <a:r>
              <a:rPr lang="tr-TR" sz="4000" dirty="0" smtClean="0">
                <a:latin typeface="Times New Roman" panose="02020603050405020304" pitchFamily="18" charset="0"/>
                <a:cs typeface="Times New Roman" panose="02020603050405020304" pitchFamily="18" charset="0"/>
              </a:rPr>
              <a:t>Muhasebe yetkilisi ve ön mali kontrol görevleri birleşebilir mi</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5231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62" y="1248603"/>
            <a:ext cx="2373912" cy="2373913"/>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031705" y="1689064"/>
            <a:ext cx="15265695" cy="1200329"/>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Ödeme emri belgesini düzenlemekle görevli gerçekleştirme görevlisiyle ilgili “görevler ayrılığı ilkesi</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nden</a:t>
            </a:r>
            <a:r>
              <a:rPr lang="tr-TR" sz="2400" dirty="0" smtClean="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ne anlamak gerekir? Personel yetersizliği bulunan harcama birimlerindeki ödeme emri belgesini düzenlemekle görevli gerçekleştirme görevlisi ile ilgili olarak bu durum nasıl işletilecektir? </a:t>
            </a:r>
          </a:p>
        </p:txBody>
      </p:sp>
      <p:sp>
        <p:nvSpPr>
          <p:cNvPr id="6" name="Dikdörtgen 5"/>
          <p:cNvSpPr/>
          <p:nvPr/>
        </p:nvSpPr>
        <p:spPr>
          <a:xfrm>
            <a:off x="656876" y="4971395"/>
            <a:ext cx="16675395" cy="5262979"/>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CEVAP : Harcama Yetkilileri Hakkında Genel Tebliğin 11 inci maddesinin yedinci fıkrasında; “Harcama yetkilileri, yardımcıları veya hiyerarşik olarak kendisine en yakın üst kademe yöneticileri arasından, harcama türleri itibarıyla yetki çakışmasına neden olmayacak şekilde, bir veya daha fazla sayıda gerçekleştirme görevlisini ödeme emri belgesi düzenlemekle görevli gerçekleştirme görevlisi olarak görevlendirir. Ödeme emri belgesi düzenlemekle görevli gerçekleştirme görevlisi, görevler ayrılığı ilkesi gereği ihale ve muayene kabul komisyonu benzeri komisyonlarda ve diğer süreçlerde görev alamaz.” hükmü yer almaktadır. </a:t>
            </a:r>
            <a:endParaRPr lang="tr-TR" sz="2400" dirty="0" smtClean="0">
              <a:latin typeface="Times New Roman" panose="02020603050405020304" pitchFamily="18" charset="0"/>
              <a:cs typeface="Times New Roman" panose="02020603050405020304" pitchFamily="18" charset="0"/>
            </a:endParaRPr>
          </a:p>
          <a:p>
            <a:pPr algn="just"/>
            <a:endParaRPr lang="tr-TR" sz="2400" dirty="0">
              <a:latin typeface="Times New Roman" panose="02020603050405020304" pitchFamily="18" charset="0"/>
              <a:cs typeface="Times New Roman" panose="02020603050405020304" pitchFamily="18" charset="0"/>
            </a:endParaRPr>
          </a:p>
          <a:p>
            <a:pPr algn="just"/>
            <a:r>
              <a:rPr lang="tr-TR" sz="2400" dirty="0" smtClean="0">
                <a:latin typeface="Times New Roman" panose="02020603050405020304" pitchFamily="18" charset="0"/>
                <a:cs typeface="Times New Roman" panose="02020603050405020304" pitchFamily="18" charset="0"/>
              </a:rPr>
              <a:t>Bu </a:t>
            </a:r>
            <a:r>
              <a:rPr lang="tr-TR" sz="2400" dirty="0">
                <a:latin typeface="Times New Roman" panose="02020603050405020304" pitchFamily="18" charset="0"/>
                <a:cs typeface="Times New Roman" panose="02020603050405020304" pitchFamily="18" charset="0"/>
              </a:rPr>
              <a:t>hükme göre ödeme emri belgesini düzenlemekle görevli gerçekleştirme görevlisinin kendisinden önceki aşamalardaki mali işlemlere dahil olmaması ve böylece bu işlemlerle ilgili etkin bir ön mali kontrolü yapması amaçlanmaktadır. </a:t>
            </a:r>
            <a:endParaRPr lang="tr-TR" sz="2400" dirty="0" smtClean="0">
              <a:latin typeface="Times New Roman" panose="02020603050405020304" pitchFamily="18" charset="0"/>
              <a:cs typeface="Times New Roman" panose="02020603050405020304" pitchFamily="18" charset="0"/>
            </a:endParaRPr>
          </a:p>
          <a:p>
            <a:pPr algn="just"/>
            <a:endParaRPr lang="tr-TR" sz="2400" dirty="0">
              <a:latin typeface="Times New Roman" panose="02020603050405020304" pitchFamily="18" charset="0"/>
              <a:cs typeface="Times New Roman" panose="02020603050405020304" pitchFamily="18" charset="0"/>
            </a:endParaRPr>
          </a:p>
          <a:p>
            <a:pPr algn="just"/>
            <a:r>
              <a:rPr lang="tr-TR" sz="2400" dirty="0" smtClean="0">
                <a:latin typeface="Times New Roman" panose="02020603050405020304" pitchFamily="18" charset="0"/>
                <a:cs typeface="Times New Roman" panose="02020603050405020304" pitchFamily="18" charset="0"/>
              </a:rPr>
              <a:t>Diğer </a:t>
            </a:r>
            <a:r>
              <a:rPr lang="tr-TR" sz="2400" dirty="0">
                <a:latin typeface="Times New Roman" panose="02020603050405020304" pitchFamily="18" charset="0"/>
                <a:cs typeface="Times New Roman" panose="02020603050405020304" pitchFamily="18" charset="0"/>
              </a:rPr>
              <a:t>taraftan, harcama birimlerinde personel yetersizliği bulunduğu ifade edilen idarelerde ise yukarıda belirtilen fıkranın işletilmesi, Kamu İç Kontrol Standartları Tebliğinin “3. KONTROL FAALİYETLERİ STANDARTLARI- Standart: 9. Görevler ayrılığı” bölümünde yer alan “9.1. Her faaliyet veya mali karar ve işlemin onaylanması, uygulanması, kaydedilmesi ve kontrolü görevleri farklı kişilere verilmelidir. 9.2. Personel sayısının yetersizliği nedeniyle görevler ayrılığı ilkesinin tam olarak uygulanamadığı idarelerin yöneticileri risklerin farkında olmalı ve gerekli önlemleri almalıdır.” hükümleri ile birlikte idarelerce değerlendirilmelidir.</a:t>
            </a:r>
          </a:p>
        </p:txBody>
      </p:sp>
      <p:pic>
        <p:nvPicPr>
          <p:cNvPr id="8" name="Resim 7"/>
          <p:cNvPicPr>
            <a:picLocks noChangeAspect="1"/>
          </p:cNvPicPr>
          <p:nvPr/>
        </p:nvPicPr>
        <p:blipFill>
          <a:blip r:embed="rId5"/>
          <a:stretch>
            <a:fillRect/>
          </a:stretch>
        </p:blipFill>
        <p:spPr>
          <a:xfrm>
            <a:off x="1567067" y="3255739"/>
            <a:ext cx="14855012" cy="1666875"/>
          </a:xfrm>
          <a:prstGeom prst="rect">
            <a:avLst/>
          </a:prstGeom>
        </p:spPr>
      </p:pic>
    </p:spTree>
    <p:extLst>
      <p:ext uri="{BB962C8B-B14F-4D97-AF65-F5344CB8AC3E}">
        <p14:creationId xmlns:p14="http://schemas.microsoft.com/office/powerpoint/2010/main" val="2270614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536470"/>
            <a:ext cx="13487400" cy="769441"/>
          </a:xfrm>
          <a:prstGeom prst="rect">
            <a:avLst/>
          </a:prstGeom>
        </p:spPr>
        <p:txBody>
          <a:bodyPr wrap="square">
            <a:spAutoFit/>
          </a:bodyPr>
          <a:lstStyle/>
          <a:p>
            <a:pPr algn="ctr" fontAlgn="base"/>
            <a:r>
              <a:rPr lang="tr-TR" sz="4400" b="1" dirty="0" err="1">
                <a:latin typeface="Times New Roman" panose="02020603050405020304" pitchFamily="18" charset="0"/>
                <a:cs typeface="Times New Roman" panose="02020603050405020304" pitchFamily="18" charset="0"/>
              </a:rPr>
              <a:t>Friedman</a:t>
            </a:r>
            <a:r>
              <a:rPr lang="tr-TR" sz="4400" b="1" dirty="0">
                <a:latin typeface="Times New Roman" panose="02020603050405020304" pitchFamily="18" charset="0"/>
                <a:cs typeface="Times New Roman" panose="02020603050405020304" pitchFamily="18" charset="0"/>
              </a:rPr>
              <a:t> Harcama Matrisi</a:t>
            </a:r>
            <a:endParaRPr lang="id-ID" sz="4400" b="1" dirty="0">
              <a:latin typeface="Times New Roman" panose="02020603050405020304" pitchFamily="18" charset="0"/>
              <a:cs typeface="Times New Roman" panose="02020603050405020304" pitchFamily="18" charset="0"/>
            </a:endParaRPr>
          </a:p>
        </p:txBody>
      </p:sp>
      <p:pic>
        <p:nvPicPr>
          <p:cNvPr id="10" name="Resim 9"/>
          <p:cNvPicPr>
            <a:picLocks noChangeAspect="1"/>
          </p:cNvPicPr>
          <p:nvPr/>
        </p:nvPicPr>
        <p:blipFill>
          <a:blip r:embed="rId4"/>
          <a:stretch>
            <a:fillRect/>
          </a:stretch>
        </p:blipFill>
        <p:spPr>
          <a:xfrm>
            <a:off x="2819400" y="2264687"/>
            <a:ext cx="12882173" cy="7786085"/>
          </a:xfrm>
          <a:prstGeom prst="rect">
            <a:avLst/>
          </a:prstGeom>
        </p:spPr>
      </p:pic>
      <p:sp>
        <p:nvSpPr>
          <p:cNvPr id="11" name="Dikdörtgen 10"/>
          <p:cNvSpPr/>
          <p:nvPr/>
        </p:nvSpPr>
        <p:spPr>
          <a:xfrm>
            <a:off x="3622819" y="10064592"/>
            <a:ext cx="9144000" cy="300082"/>
          </a:xfrm>
          <a:prstGeom prst="rect">
            <a:avLst/>
          </a:prstGeom>
        </p:spPr>
        <p:txBody>
          <a:bodyPr>
            <a:spAutoFit/>
          </a:bodyPr>
          <a:lstStyle/>
          <a:p>
            <a:r>
              <a:rPr lang="tr-TR" sz="1350" dirty="0"/>
              <a:t>Kaynak: https://paratic.com/daha-cok-para-harcamaniz-gereken-ve-gerekmeyen-yerler/</a:t>
            </a:r>
          </a:p>
        </p:txBody>
      </p:sp>
    </p:spTree>
    <p:extLst>
      <p:ext uri="{BB962C8B-B14F-4D97-AF65-F5344CB8AC3E}">
        <p14:creationId xmlns:p14="http://schemas.microsoft.com/office/powerpoint/2010/main" val="16687217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427495" cy="615553"/>
          </a:xfrm>
          <a:prstGeom prst="rect">
            <a:avLst/>
          </a:prstGeom>
        </p:spPr>
        <p:txBody>
          <a:bodyPr wrap="square">
            <a:spAutoFit/>
          </a:bodyPr>
          <a:lstStyle/>
          <a:p>
            <a:r>
              <a:rPr lang="tr-TR" sz="3400" b="1" dirty="0" smtClean="0">
                <a:latin typeface="Times New Roman" panose="02020603050405020304" pitchFamily="18" charset="0"/>
                <a:cs typeface="Times New Roman" panose="02020603050405020304" pitchFamily="18" charset="0"/>
              </a:rPr>
              <a:t>Malî Hizmetler </a:t>
            </a:r>
            <a:r>
              <a:rPr lang="tr-TR" sz="3400" b="1" dirty="0">
                <a:latin typeface="Times New Roman" panose="02020603050405020304" pitchFamily="18" charset="0"/>
                <a:cs typeface="Times New Roman" panose="02020603050405020304" pitchFamily="18" charset="0"/>
              </a:rPr>
              <a:t>Biriminin Ön Malî Kontrolüne Tabi Malî Karar ve </a:t>
            </a:r>
            <a:r>
              <a:rPr lang="tr-TR" sz="3400" b="1" dirty="0" smtClean="0">
                <a:latin typeface="Times New Roman" panose="02020603050405020304" pitchFamily="18" charset="0"/>
                <a:cs typeface="Times New Roman" panose="02020603050405020304" pitchFamily="18" charset="0"/>
              </a:rPr>
              <a:t>İşlemler</a:t>
            </a:r>
            <a:endParaRPr lang="tr-TR" sz="3400" b="1" dirty="0">
              <a:latin typeface="Times New Roman" panose="02020603050405020304" pitchFamily="18" charset="0"/>
              <a:cs typeface="Times New Roman" panose="02020603050405020304" pitchFamily="18" charset="0"/>
            </a:endParaRPr>
          </a:p>
        </p:txBody>
      </p:sp>
      <p:sp>
        <p:nvSpPr>
          <p:cNvPr id="12" name="Dikdörtgen 11"/>
          <p:cNvSpPr/>
          <p:nvPr/>
        </p:nvSpPr>
        <p:spPr>
          <a:xfrm>
            <a:off x="4191000" y="2435561"/>
            <a:ext cx="9753600" cy="6986528"/>
          </a:xfrm>
          <a:prstGeom prst="rect">
            <a:avLst/>
          </a:prstGeom>
        </p:spPr>
        <p:txBody>
          <a:bodyPr wrap="square">
            <a:spAutoFit/>
          </a:bodyPr>
          <a:lstStyle/>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Taahhüt evrakı ve sözleşme tasarıları</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Ödenek gönderme belgeleri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Ödenek aktarma işlemleri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Kadro ve pozisyon dağılım cetvelleri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Seyahat kartı listeleri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Seyyar görev tazminatı cetvelleri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Geçici işçi pozisyonları</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Yan ödeme cetvelleri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Sözleşmeli personel sayı ve sözleşmeleri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Yurt dışı kira katkısı</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Gelir getirici işlemler</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Yurt dışı geçici görev harcırahı ödemeleri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Yapım işlerinde </a:t>
            </a:r>
            <a:r>
              <a:rPr lang="tr-TR" sz="3200" dirty="0" err="1">
                <a:latin typeface="Times New Roman" panose="02020603050405020304" pitchFamily="18" charset="0"/>
                <a:cs typeface="Times New Roman" panose="02020603050405020304" pitchFamily="18" charset="0"/>
              </a:rPr>
              <a:t>hakediş</a:t>
            </a:r>
            <a:r>
              <a:rPr lang="tr-TR" sz="3200" dirty="0">
                <a:latin typeface="Times New Roman" panose="02020603050405020304" pitchFamily="18" charset="0"/>
                <a:cs typeface="Times New Roman" panose="02020603050405020304" pitchFamily="18" charset="0"/>
              </a:rPr>
              <a:t> ödemeleri</a:t>
            </a: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Mevzuat taslaklarının bütçeye etkisinin hesaplanması</a:t>
            </a:r>
          </a:p>
        </p:txBody>
      </p:sp>
    </p:spTree>
    <p:extLst>
      <p:ext uri="{BB962C8B-B14F-4D97-AF65-F5344CB8AC3E}">
        <p14:creationId xmlns:p14="http://schemas.microsoft.com/office/powerpoint/2010/main" val="31668862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648200" y="148059"/>
            <a:ext cx="9288425" cy="1415772"/>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Taahhüt Evrakı ve Sözleşme Tasarıları</a:t>
            </a:r>
          </a:p>
          <a:p>
            <a:endParaRPr lang="tr-TR" sz="4200" b="1" dirty="0">
              <a:latin typeface="Times New Roman" panose="02020603050405020304" pitchFamily="18" charset="0"/>
              <a:cs typeface="Times New Roman" panose="02020603050405020304" pitchFamily="18" charset="0"/>
            </a:endParaRPr>
          </a:p>
        </p:txBody>
      </p:sp>
      <p:sp>
        <p:nvSpPr>
          <p:cNvPr id="11" name="Dikdörtgen 10"/>
          <p:cNvSpPr/>
          <p:nvPr/>
        </p:nvSpPr>
        <p:spPr>
          <a:xfrm>
            <a:off x="381000" y="1443814"/>
            <a:ext cx="17602200" cy="8556188"/>
          </a:xfrm>
          <a:prstGeom prst="rect">
            <a:avLst/>
          </a:prstGeom>
        </p:spPr>
        <p:txBody>
          <a:bodyPr wrap="square">
            <a:spAutoFit/>
          </a:bodyPr>
          <a:lstStyle/>
          <a:p>
            <a:pPr marL="457200" indent="-457200" algn="just">
              <a:buFont typeface="Times New Roman" panose="02020603050405020304" pitchFamily="18" charset="0"/>
              <a:buChar char="₋"/>
            </a:pPr>
            <a:r>
              <a:rPr lang="tr-TR" sz="2500" dirty="0">
                <a:latin typeface="Times New Roman" panose="02020603050405020304" pitchFamily="18" charset="0"/>
                <a:cs typeface="Times New Roman" panose="02020603050405020304" pitchFamily="18" charset="0"/>
              </a:rPr>
              <a:t>İdarelerin, ihale kanunlarına tabi olsun veya olmasın, harcamayı gerektirecek taahhüt evrakı ve sözleşme tasarılarından tutarı </a:t>
            </a:r>
            <a:r>
              <a:rPr lang="tr-TR" sz="2500" u="sng" dirty="0">
                <a:latin typeface="Times New Roman" panose="02020603050405020304" pitchFamily="18" charset="0"/>
                <a:cs typeface="Times New Roman" panose="02020603050405020304" pitchFamily="18" charset="0"/>
              </a:rPr>
              <a:t>mal ve hizmet alımları için on milyon </a:t>
            </a:r>
            <a:r>
              <a:rPr lang="tr-TR" sz="2500" dirty="0">
                <a:latin typeface="Times New Roman" panose="02020603050405020304" pitchFamily="18" charset="0"/>
                <a:cs typeface="Times New Roman" panose="02020603050405020304" pitchFamily="18" charset="0"/>
              </a:rPr>
              <a:t>Türk Lirasını, </a:t>
            </a:r>
            <a:r>
              <a:rPr lang="tr-TR" sz="2500" u="sng" dirty="0">
                <a:latin typeface="Times New Roman" panose="02020603050405020304" pitchFamily="18" charset="0"/>
                <a:cs typeface="Times New Roman" panose="02020603050405020304" pitchFamily="18" charset="0"/>
              </a:rPr>
              <a:t>yapım işleri için otuz milyon</a:t>
            </a:r>
            <a:r>
              <a:rPr lang="tr-TR" sz="2500" dirty="0">
                <a:latin typeface="Times New Roman" panose="02020603050405020304" pitchFamily="18" charset="0"/>
                <a:cs typeface="Times New Roman" panose="02020603050405020304" pitchFamily="18" charset="0"/>
              </a:rPr>
              <a:t> Türk Lirasını aşanlar ön malî kontrole tabidir. </a:t>
            </a:r>
          </a:p>
          <a:p>
            <a:pPr marL="457200" indent="-457200" algn="just">
              <a:buFont typeface="Times New Roman" panose="02020603050405020304" pitchFamily="18" charset="0"/>
              <a:buChar char="₋"/>
            </a:pPr>
            <a:endParaRPr lang="tr-TR" sz="25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2500" dirty="0">
                <a:latin typeface="Times New Roman" panose="02020603050405020304" pitchFamily="18" charset="0"/>
                <a:cs typeface="Times New Roman" panose="02020603050405020304" pitchFamily="18" charset="0"/>
              </a:rPr>
              <a:t>Çevre, Şehircilik ve İklim Değişikliği Bakanlığı, Ulaştırma ve Altyapı Bakanlığı, Karayolları Genel Müdürlüğü ve Devlet Su İşleri Genel Müdürlüğünün yapım işleri ile illerin yatırım izleme ve koordinasyon başkanlıkları ve 5302 sayılı İl Özel İdaresi Kanununun 6 </a:t>
            </a:r>
            <a:r>
              <a:rPr lang="tr-TR" sz="2500" dirty="0" err="1">
                <a:latin typeface="Times New Roman" panose="02020603050405020304" pitchFamily="18" charset="0"/>
                <a:cs typeface="Times New Roman" panose="02020603050405020304" pitchFamily="18" charset="0"/>
              </a:rPr>
              <a:t>ncı</a:t>
            </a:r>
            <a:r>
              <a:rPr lang="tr-TR" sz="2500" dirty="0">
                <a:latin typeface="Times New Roman" panose="02020603050405020304" pitchFamily="18" charset="0"/>
                <a:cs typeface="Times New Roman" panose="02020603050405020304" pitchFamily="18" charset="0"/>
              </a:rPr>
              <a:t> maddesinin üçüncü fıkrası kapsamında il özel idareleri tarafından gerçekleştirilecek olan yapım işlerinde bu </a:t>
            </a:r>
            <a:r>
              <a:rPr lang="tr-TR" sz="2500" u="sng" dirty="0">
                <a:latin typeface="Times New Roman" panose="02020603050405020304" pitchFamily="18" charset="0"/>
                <a:cs typeface="Times New Roman" panose="02020603050405020304" pitchFamily="18" charset="0"/>
              </a:rPr>
              <a:t>tutar iki kat olarak uygulanır</a:t>
            </a:r>
            <a:r>
              <a:rPr lang="tr-TR" sz="2500" dirty="0">
                <a:latin typeface="Times New Roman" panose="02020603050405020304" pitchFamily="18" charset="0"/>
                <a:cs typeface="Times New Roman" panose="02020603050405020304" pitchFamily="18" charset="0"/>
              </a:rPr>
              <a:t>. </a:t>
            </a:r>
          </a:p>
          <a:p>
            <a:pPr marL="457200" indent="-457200" algn="just">
              <a:buFont typeface="Times New Roman" panose="02020603050405020304" pitchFamily="18" charset="0"/>
              <a:buChar char="₋"/>
            </a:pPr>
            <a:endParaRPr lang="tr-TR" sz="25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2500" dirty="0">
                <a:latin typeface="Times New Roman" panose="02020603050405020304" pitchFamily="18" charset="0"/>
                <a:cs typeface="Times New Roman" panose="02020603050405020304" pitchFamily="18" charset="0"/>
              </a:rPr>
              <a:t>İdareler </a:t>
            </a:r>
            <a:r>
              <a:rPr lang="tr-TR" sz="2500" u="sng" dirty="0">
                <a:latin typeface="Times New Roman" panose="02020603050405020304" pitchFamily="18" charset="0"/>
                <a:cs typeface="Times New Roman" panose="02020603050405020304" pitchFamily="18" charset="0"/>
              </a:rPr>
              <a:t>belirlenen tutarlar içinde kalmak</a:t>
            </a:r>
            <a:r>
              <a:rPr lang="tr-TR" sz="2500" dirty="0">
                <a:latin typeface="Times New Roman" panose="02020603050405020304" pitchFamily="18" charset="0"/>
                <a:cs typeface="Times New Roman" panose="02020603050405020304" pitchFamily="18" charset="0"/>
              </a:rPr>
              <a:t> ve üst yöneticiden onay almak kaydıyla merkez ve taşra teşkilatı ile birimler bazında risk analizleri çerçevesinde </a:t>
            </a:r>
            <a:r>
              <a:rPr lang="tr-TR" sz="2500" u="sng" dirty="0">
                <a:latin typeface="Times New Roman" panose="02020603050405020304" pitchFamily="18" charset="0"/>
                <a:cs typeface="Times New Roman" panose="02020603050405020304" pitchFamily="18" charset="0"/>
              </a:rPr>
              <a:t>farklı tutarlar belirlemeye yetkilidir</a:t>
            </a:r>
            <a:r>
              <a:rPr lang="tr-TR" sz="2500" dirty="0">
                <a:latin typeface="Times New Roman" panose="02020603050405020304" pitchFamily="18" charset="0"/>
                <a:cs typeface="Times New Roman" panose="02020603050405020304" pitchFamily="18" charset="0"/>
              </a:rPr>
              <a:t>.</a:t>
            </a:r>
          </a:p>
          <a:p>
            <a:pPr marL="457200" indent="-457200" algn="just">
              <a:buFont typeface="Times New Roman" panose="02020603050405020304" pitchFamily="18" charset="0"/>
              <a:buChar char="₋"/>
            </a:pPr>
            <a:endParaRPr lang="tr-TR" sz="25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2500" dirty="0">
                <a:latin typeface="Times New Roman" panose="02020603050405020304" pitchFamily="18" charset="0"/>
                <a:cs typeface="Times New Roman" panose="02020603050405020304" pitchFamily="18" charset="0"/>
              </a:rPr>
              <a:t>3833 sayılı Türk Silahlı Kuvvetleri Stratejik Hedef Planının Gerçekleştirilmesi Maksadıyla </a:t>
            </a:r>
            <a:r>
              <a:rPr lang="tr-TR" sz="2500" u="sng" dirty="0">
                <a:latin typeface="Times New Roman" panose="02020603050405020304" pitchFamily="18" charset="0"/>
                <a:cs typeface="Times New Roman" panose="02020603050405020304" pitchFamily="18" charset="0"/>
              </a:rPr>
              <a:t>Gelecek Yıllara Sari Taahhütlere Girişme</a:t>
            </a:r>
            <a:r>
              <a:rPr lang="tr-TR" sz="2500" dirty="0">
                <a:latin typeface="Times New Roman" panose="02020603050405020304" pitchFamily="18" charset="0"/>
                <a:cs typeface="Times New Roman" panose="02020603050405020304" pitchFamily="18" charset="0"/>
              </a:rPr>
              <a:t>, Cumhurbaşkanınca onaylanan </a:t>
            </a:r>
            <a:r>
              <a:rPr lang="tr-TR" sz="2500" u="sng" dirty="0">
                <a:latin typeface="Times New Roman" panose="02020603050405020304" pitchFamily="18" charset="0"/>
                <a:cs typeface="Times New Roman" panose="02020603050405020304" pitchFamily="18" charset="0"/>
              </a:rPr>
              <a:t>yıllık programlarda yer verilen projelere</a:t>
            </a:r>
            <a:r>
              <a:rPr lang="tr-TR" sz="2500" dirty="0">
                <a:latin typeface="Times New Roman" panose="02020603050405020304" pitchFamily="18" charset="0"/>
                <a:cs typeface="Times New Roman" panose="02020603050405020304" pitchFamily="18" charset="0"/>
              </a:rPr>
              <a:t> ilişkin işler, uluslararası anlaşmalar ve Cumhurbaşkanı kararı gereğince yurt dışına gönderilen </a:t>
            </a:r>
            <a:r>
              <a:rPr lang="tr-TR" sz="2500" u="sng" dirty="0">
                <a:latin typeface="Times New Roman" panose="02020603050405020304" pitchFamily="18" charset="0"/>
                <a:cs typeface="Times New Roman" panose="02020603050405020304" pitchFamily="18" charset="0"/>
              </a:rPr>
              <a:t>askeri birliklerin ihtiyacı</a:t>
            </a:r>
            <a:r>
              <a:rPr lang="tr-TR" sz="2500" dirty="0">
                <a:latin typeface="Times New Roman" panose="02020603050405020304" pitchFamily="18" charset="0"/>
                <a:cs typeface="Times New Roman" panose="02020603050405020304" pitchFamily="18" charset="0"/>
              </a:rPr>
              <a:t> için mahallinden temin edilen her türlü mal ve hizmete ait taahhüt evrakı ve sözleşme tasarıları ve 2942 sayılı Kamulaştırma Kanunu kapsamında yapılan harcamalara ilişkin taahhüt evrakı tutarı ne olursa olsun kontrole tabi değildir.</a:t>
            </a:r>
          </a:p>
          <a:p>
            <a:pPr marL="457200" indent="-457200" algn="just">
              <a:buFont typeface="Times New Roman" panose="02020603050405020304" pitchFamily="18" charset="0"/>
              <a:buChar char="₋"/>
            </a:pPr>
            <a:endParaRPr lang="tr-TR" sz="25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2500" dirty="0">
                <a:latin typeface="Times New Roman" panose="02020603050405020304" pitchFamily="18" charset="0"/>
                <a:cs typeface="Times New Roman" panose="02020603050405020304" pitchFamily="18" charset="0"/>
              </a:rPr>
              <a:t>Bu madde kapsamında </a:t>
            </a:r>
            <a:r>
              <a:rPr lang="tr-TR" sz="2500" u="sng" dirty="0">
                <a:latin typeface="Times New Roman" panose="02020603050405020304" pitchFamily="18" charset="0"/>
                <a:cs typeface="Times New Roman" panose="02020603050405020304" pitchFamily="18" charset="0"/>
              </a:rPr>
              <a:t>onay belgesi</a:t>
            </a:r>
            <a:r>
              <a:rPr lang="tr-TR" sz="2500" dirty="0">
                <a:latin typeface="Times New Roman" panose="02020603050405020304" pitchFamily="18" charset="0"/>
                <a:cs typeface="Times New Roman" panose="02020603050405020304" pitchFamily="18" charset="0"/>
              </a:rPr>
              <a:t>, </a:t>
            </a:r>
            <a:r>
              <a:rPr lang="tr-TR" sz="2500" u="sng" dirty="0">
                <a:latin typeface="Times New Roman" panose="02020603050405020304" pitchFamily="18" charset="0"/>
                <a:cs typeface="Times New Roman" panose="02020603050405020304" pitchFamily="18" charset="0"/>
              </a:rPr>
              <a:t>harcama yetkilisi tarafından imzalanmadan önce</a:t>
            </a:r>
            <a:r>
              <a:rPr lang="tr-TR" sz="2500" dirty="0">
                <a:latin typeface="Times New Roman" panose="02020603050405020304" pitchFamily="18" charset="0"/>
                <a:cs typeface="Times New Roman" panose="02020603050405020304" pitchFamily="18" charset="0"/>
              </a:rPr>
              <a:t> </a:t>
            </a:r>
            <a:r>
              <a:rPr lang="tr-TR" sz="2500" u="sng" dirty="0">
                <a:latin typeface="Times New Roman" panose="02020603050405020304" pitchFamily="18" charset="0"/>
                <a:cs typeface="Times New Roman" panose="02020603050405020304" pitchFamily="18" charset="0"/>
              </a:rPr>
              <a:t>dayanak teşkil eden belgelerle </a:t>
            </a:r>
            <a:r>
              <a:rPr lang="tr-TR" sz="2500" dirty="0">
                <a:latin typeface="Times New Roman" panose="02020603050405020304" pitchFamily="18" charset="0"/>
                <a:cs typeface="Times New Roman" panose="02020603050405020304" pitchFamily="18" charset="0"/>
              </a:rPr>
              <a:t>birlikte ilgili mevzuatı çerçevesinde kontrol edilmek üzere malî hizmetler birimine gönderilir</a:t>
            </a:r>
            <a:r>
              <a:rPr lang="tr-TR" sz="2500" dirty="0" smtClean="0">
                <a:latin typeface="Times New Roman" panose="02020603050405020304" pitchFamily="18" charset="0"/>
                <a:cs typeface="Times New Roman" panose="02020603050405020304" pitchFamily="18" charset="0"/>
              </a:rPr>
              <a:t>.</a:t>
            </a:r>
          </a:p>
          <a:p>
            <a:pPr marL="457200" indent="-457200" algn="just">
              <a:buFont typeface="Times New Roman" panose="02020603050405020304" pitchFamily="18" charset="0"/>
              <a:buChar char="₋"/>
            </a:pPr>
            <a:endParaRPr lang="tr-TR" sz="25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2500" dirty="0">
                <a:latin typeface="Times New Roman" panose="02020603050405020304" pitchFamily="18" charset="0"/>
                <a:cs typeface="Times New Roman" panose="02020603050405020304" pitchFamily="18" charset="0"/>
              </a:rPr>
              <a:t>Malî hizmetler birimi tarafından en geç </a:t>
            </a:r>
            <a:r>
              <a:rPr lang="tr-TR" sz="2500" u="sng" dirty="0">
                <a:latin typeface="Times New Roman" panose="02020603050405020304" pitchFamily="18" charset="0"/>
                <a:cs typeface="Times New Roman" panose="02020603050405020304" pitchFamily="18" charset="0"/>
              </a:rPr>
              <a:t>on iş günü içinde sonuçlandırılır</a:t>
            </a:r>
            <a:r>
              <a:rPr lang="tr-TR" sz="2500" dirty="0">
                <a:latin typeface="Times New Roman" panose="02020603050405020304" pitchFamily="18" charset="0"/>
                <a:cs typeface="Times New Roman" panose="02020603050405020304" pitchFamily="18" charset="0"/>
              </a:rPr>
              <a:t> ve aynı süre içinde düzenlenen </a:t>
            </a:r>
            <a:r>
              <a:rPr lang="tr-TR" sz="2500" u="sng" dirty="0">
                <a:latin typeface="Times New Roman" panose="02020603050405020304" pitchFamily="18" charset="0"/>
                <a:cs typeface="Times New Roman" panose="02020603050405020304" pitchFamily="18" charset="0"/>
              </a:rPr>
              <a:t>görüş yazısı</a:t>
            </a:r>
            <a:r>
              <a:rPr lang="tr-TR" sz="2500" dirty="0">
                <a:latin typeface="Times New Roman" panose="02020603050405020304" pitchFamily="18" charset="0"/>
                <a:cs typeface="Times New Roman" panose="02020603050405020304" pitchFamily="18" charset="0"/>
              </a:rPr>
              <a:t>, işlem dosyası ile birlikte ilgili harcama birimine gönderilir.</a:t>
            </a:r>
          </a:p>
        </p:txBody>
      </p:sp>
    </p:spTree>
    <p:extLst>
      <p:ext uri="{BB962C8B-B14F-4D97-AF65-F5344CB8AC3E}">
        <p14:creationId xmlns:p14="http://schemas.microsoft.com/office/powerpoint/2010/main" val="282658022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648200" y="148059"/>
            <a:ext cx="9288425" cy="1415772"/>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Taahhüt Evrakı ve Sözleşme Tasarıları</a:t>
            </a:r>
          </a:p>
          <a:p>
            <a:endParaRPr lang="tr-TR" sz="4200" b="1" dirty="0">
              <a:latin typeface="Times New Roman" panose="02020603050405020304" pitchFamily="18" charset="0"/>
              <a:cs typeface="Times New Roman" panose="02020603050405020304" pitchFamily="18" charset="0"/>
            </a:endParaRPr>
          </a:p>
        </p:txBody>
      </p:sp>
      <p:graphicFrame>
        <p:nvGraphicFramePr>
          <p:cNvPr id="7" name="Tablo 6"/>
          <p:cNvGraphicFramePr>
            <a:graphicFrameLocks noGrp="1"/>
          </p:cNvGraphicFramePr>
          <p:nvPr>
            <p:extLst>
              <p:ext uri="{D42A27DB-BD31-4B8C-83A1-F6EECF244321}">
                <p14:modId xmlns:p14="http://schemas.microsoft.com/office/powerpoint/2010/main" val="1025933463"/>
              </p:ext>
            </p:extLst>
          </p:nvPr>
        </p:nvGraphicFramePr>
        <p:xfrm>
          <a:off x="685800" y="1513835"/>
          <a:ext cx="16653688" cy="8666713"/>
        </p:xfrm>
        <a:graphic>
          <a:graphicData uri="http://schemas.openxmlformats.org/drawingml/2006/table">
            <a:tbl>
              <a:tblPr>
                <a:tableStyleId>{5C22544A-7EE6-4342-B048-85BDC9FD1C3A}</a:tableStyleId>
              </a:tblPr>
              <a:tblGrid>
                <a:gridCol w="12543416">
                  <a:extLst>
                    <a:ext uri="{9D8B030D-6E8A-4147-A177-3AD203B41FA5}">
                      <a16:colId xmlns:a16="http://schemas.microsoft.com/office/drawing/2014/main" xmlns="" val="3137965220"/>
                    </a:ext>
                  </a:extLst>
                </a:gridCol>
                <a:gridCol w="4110272">
                  <a:extLst>
                    <a:ext uri="{9D8B030D-6E8A-4147-A177-3AD203B41FA5}">
                      <a16:colId xmlns:a16="http://schemas.microsoft.com/office/drawing/2014/main" xmlns="" val="1022614306"/>
                    </a:ext>
                  </a:extLst>
                </a:gridCol>
              </a:tblGrid>
              <a:tr h="564185">
                <a:tc>
                  <a:txBody>
                    <a:bodyPr/>
                    <a:lstStyle/>
                    <a:p>
                      <a:pPr algn="just" fontAlgn="ctr"/>
                      <a:r>
                        <a:rPr lang="tr-TR" sz="2400" u="none" strike="noStrike" dirty="0">
                          <a:effectLst/>
                          <a:latin typeface="Times New Roman" panose="02020603050405020304" pitchFamily="18" charset="0"/>
                          <a:cs typeface="Times New Roman" panose="02020603050405020304" pitchFamily="18" charset="0"/>
                        </a:rPr>
                        <a:t> İhale onay belgesi</a:t>
                      </a:r>
                      <a:endParaRPr lang="tr-TR" sz="2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Var      ( )      Yok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125649827"/>
                  </a:ext>
                </a:extLst>
              </a:tr>
              <a:tr h="564185">
                <a:tc>
                  <a:txBody>
                    <a:bodyPr/>
                    <a:lstStyle/>
                    <a:p>
                      <a:pPr algn="just" fontAlgn="ctr"/>
                      <a:r>
                        <a:rPr lang="tr-TR" sz="2400" u="none" strike="noStrike" dirty="0">
                          <a:effectLst/>
                          <a:latin typeface="Times New Roman" panose="02020603050405020304" pitchFamily="18" charset="0"/>
                          <a:cs typeface="Times New Roman" panose="02020603050405020304" pitchFamily="18" charset="0"/>
                        </a:rPr>
                        <a:t> - İhaleyi Yapan İdarenin Adı</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4071834768"/>
                  </a:ext>
                </a:extLst>
              </a:tr>
              <a:tr h="564185">
                <a:tc>
                  <a:txBody>
                    <a:bodyPr/>
                    <a:lstStyle/>
                    <a:p>
                      <a:pPr algn="just" fontAlgn="ctr"/>
                      <a:r>
                        <a:rPr lang="tr-TR" sz="2400" u="none" strike="noStrike" dirty="0">
                          <a:effectLst/>
                          <a:latin typeface="Times New Roman" panose="02020603050405020304" pitchFamily="18" charset="0"/>
                          <a:cs typeface="Times New Roman" panose="02020603050405020304" pitchFamily="18" charset="0"/>
                        </a:rPr>
                        <a:t> - Belge Tarih ve Sayısı</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892537458"/>
                  </a:ext>
                </a:extLst>
              </a:tr>
              <a:tr h="564185">
                <a:tc>
                  <a:txBody>
                    <a:bodyPr/>
                    <a:lstStyle/>
                    <a:p>
                      <a:pPr algn="just" fontAlgn="t"/>
                      <a:r>
                        <a:rPr lang="tr-TR" sz="2400" u="none" strike="noStrike">
                          <a:effectLst/>
                          <a:latin typeface="Times New Roman" panose="02020603050405020304" pitchFamily="18" charset="0"/>
                          <a:cs typeface="Times New Roman" panose="02020603050405020304" pitchFamily="18" charset="0"/>
                        </a:rPr>
                        <a:t> - İşin Adı, Tanımı ve Niteliği ( Kısmı İhalelerde İhale Kısımları)</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2106428721"/>
                  </a:ext>
                </a:extLst>
              </a:tr>
              <a:tr h="564185">
                <a:tc>
                  <a:txBody>
                    <a:bodyPr/>
                    <a:lstStyle/>
                    <a:p>
                      <a:pPr algn="just" fontAlgn="t"/>
                      <a:r>
                        <a:rPr lang="tr-TR" sz="2400" u="none" strike="noStrike">
                          <a:effectLst/>
                          <a:latin typeface="Times New Roman" panose="02020603050405020304" pitchFamily="18" charset="0"/>
                          <a:cs typeface="Times New Roman" panose="02020603050405020304" pitchFamily="18" charset="0"/>
                        </a:rPr>
                        <a:t> - İşin Miktarı</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173583444"/>
                  </a:ext>
                </a:extLst>
              </a:tr>
              <a:tr h="564185">
                <a:tc>
                  <a:txBody>
                    <a:bodyPr/>
                    <a:lstStyle/>
                    <a:p>
                      <a:pPr algn="just" fontAlgn="t"/>
                      <a:r>
                        <a:rPr lang="tr-TR" sz="2400" u="none" strike="noStrike" dirty="0">
                          <a:effectLst/>
                          <a:latin typeface="Times New Roman" panose="02020603050405020304" pitchFamily="18" charset="0"/>
                          <a:cs typeface="Times New Roman" panose="02020603050405020304" pitchFamily="18" charset="0"/>
                        </a:rPr>
                        <a:t> - Yaklaşık Maliyet</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4019614671"/>
                  </a:ext>
                </a:extLst>
              </a:tr>
              <a:tr h="564185">
                <a:tc>
                  <a:txBody>
                    <a:bodyPr/>
                    <a:lstStyle/>
                    <a:p>
                      <a:pPr algn="just" fontAlgn="t"/>
                      <a:r>
                        <a:rPr lang="tr-TR" sz="2400" u="none" strike="noStrike" dirty="0">
                          <a:effectLst/>
                          <a:latin typeface="Times New Roman" panose="02020603050405020304" pitchFamily="18" charset="0"/>
                          <a:cs typeface="Times New Roman" panose="02020603050405020304" pitchFamily="18" charset="0"/>
                        </a:rPr>
                        <a:t> - Kullanılabilir Ödenek Miktarı </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283837494"/>
                  </a:ext>
                </a:extLst>
              </a:tr>
              <a:tr h="564185">
                <a:tc>
                  <a:txBody>
                    <a:bodyPr/>
                    <a:lstStyle/>
                    <a:p>
                      <a:pPr algn="just" fontAlgn="t"/>
                      <a:r>
                        <a:rPr lang="tr-TR" sz="2400" u="none" strike="noStrike" dirty="0">
                          <a:effectLst/>
                          <a:latin typeface="Times New Roman" panose="02020603050405020304" pitchFamily="18" charset="0"/>
                          <a:cs typeface="Times New Roman" panose="02020603050405020304" pitchFamily="18" charset="0"/>
                        </a:rPr>
                        <a:t> - Bütçe Tertibi</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2229574266"/>
                  </a:ext>
                </a:extLst>
              </a:tr>
              <a:tr h="474156">
                <a:tc>
                  <a:txBody>
                    <a:bodyPr/>
                    <a:lstStyle/>
                    <a:p>
                      <a:pPr algn="just" fontAlgn="t"/>
                      <a:r>
                        <a:rPr lang="tr-TR" sz="2400" u="none" strike="noStrike" dirty="0">
                          <a:effectLst/>
                          <a:latin typeface="Times New Roman" panose="02020603050405020304" pitchFamily="18" charset="0"/>
                          <a:cs typeface="Times New Roman" panose="02020603050405020304" pitchFamily="18" charset="0"/>
                        </a:rPr>
                        <a:t> - Avans Verilecekse Şartları</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dirty="0">
                          <a:effectLst/>
                          <a:latin typeface="Times New Roman" panose="02020603050405020304" pitchFamily="18" charset="0"/>
                          <a:cs typeface="Times New Roman" panose="02020603050405020304" pitchFamily="18" charset="0"/>
                        </a:rPr>
                        <a:t> Uygun  ( )      Uygun değil   ( ) </a:t>
                      </a:r>
                      <a:endParaRPr lang="tr-TR" sz="2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2317618402"/>
                  </a:ext>
                </a:extLst>
              </a:tr>
              <a:tr h="399159">
                <a:tc>
                  <a:txBody>
                    <a:bodyPr/>
                    <a:lstStyle/>
                    <a:p>
                      <a:pPr algn="just" fontAlgn="b"/>
                      <a:r>
                        <a:rPr lang="tr-TR" sz="2400" u="none" strike="noStrike" dirty="0">
                          <a:effectLst/>
                          <a:latin typeface="Times New Roman" panose="02020603050405020304" pitchFamily="18" charset="0"/>
                          <a:cs typeface="Times New Roman" panose="02020603050405020304" pitchFamily="18" charset="0"/>
                        </a:rPr>
                        <a:t> - İlanın Şekli ve Adedi</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b"/>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7086944"/>
                  </a:ext>
                </a:extLst>
              </a:tr>
              <a:tr h="369564">
                <a:tc>
                  <a:txBody>
                    <a:bodyPr/>
                    <a:lstStyle/>
                    <a:p>
                      <a:pPr algn="l" fontAlgn="t"/>
                      <a:r>
                        <a:rPr lang="tr-TR" sz="2400" u="none" strike="noStrike">
                          <a:effectLst/>
                          <a:latin typeface="Times New Roman" panose="02020603050405020304" pitchFamily="18" charset="0"/>
                          <a:cs typeface="Times New Roman" panose="02020603050405020304" pitchFamily="18" charset="0"/>
                        </a:rPr>
                        <a:t> - Avans  / Fiyat Farkı Ödenecekse Dayanağı Bakanlar Kurulu Kararı</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927855223"/>
                  </a:ext>
                </a:extLst>
              </a:tr>
              <a:tr h="565548">
                <a:tc>
                  <a:txBody>
                    <a:bodyPr/>
                    <a:lstStyle/>
                    <a:p>
                      <a:pPr algn="just" fontAlgn="b"/>
                      <a:r>
                        <a:rPr lang="tr-TR" sz="2400" u="none" strike="noStrike">
                          <a:effectLst/>
                          <a:latin typeface="Times New Roman" panose="02020603050405020304" pitchFamily="18" charset="0"/>
                          <a:cs typeface="Times New Roman" panose="02020603050405020304" pitchFamily="18" charset="0"/>
                        </a:rPr>
                        <a:t> - İlanın yayınlandığına dair ekap bülten çıktısı veya Mahalli Gazete/İnternet sitesi   </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b"/>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409761628"/>
                  </a:ext>
                </a:extLst>
              </a:tr>
              <a:tr h="342943">
                <a:tc>
                  <a:txBody>
                    <a:bodyPr/>
                    <a:lstStyle/>
                    <a:p>
                      <a:pPr algn="l" fontAlgn="t"/>
                      <a:r>
                        <a:rPr lang="tr-TR" sz="2400" u="none" strike="noStrike">
                          <a:effectLst/>
                          <a:latin typeface="Times New Roman" panose="02020603050405020304" pitchFamily="18" charset="0"/>
                          <a:cs typeface="Times New Roman" panose="02020603050405020304" pitchFamily="18" charset="0"/>
                        </a:rPr>
                        <a:t> - İlan Zorunluluğu Bulunmayan İhalelerde, İsteklilerin Davet Edildiğine Dair Davet Yazıları</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Uygun  ( )      Uygun değil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649196439"/>
                  </a:ext>
                </a:extLst>
              </a:tr>
              <a:tr h="564185">
                <a:tc>
                  <a:txBody>
                    <a:bodyPr/>
                    <a:lstStyle/>
                    <a:p>
                      <a:pPr algn="just" fontAlgn="ctr"/>
                      <a:r>
                        <a:rPr lang="tr-TR" sz="2400" u="none" strike="noStrike" dirty="0">
                          <a:effectLst/>
                          <a:latin typeface="Times New Roman" panose="02020603050405020304" pitchFamily="18" charset="0"/>
                          <a:cs typeface="Times New Roman" panose="02020603050405020304" pitchFamily="18" charset="0"/>
                        </a:rPr>
                        <a:t> </a:t>
                      </a:r>
                      <a:r>
                        <a:rPr lang="tr-TR" sz="2400" u="none" strike="noStrike" dirty="0" smtClean="0">
                          <a:effectLst/>
                          <a:latin typeface="Times New Roman" panose="02020603050405020304" pitchFamily="18" charset="0"/>
                          <a:cs typeface="Times New Roman" panose="02020603050405020304" pitchFamily="18" charset="0"/>
                        </a:rPr>
                        <a:t>İmza </a:t>
                      </a:r>
                      <a:r>
                        <a:rPr lang="tr-TR" sz="2400" u="none" strike="noStrike" dirty="0">
                          <a:effectLst/>
                          <a:latin typeface="Times New Roman" panose="02020603050405020304" pitchFamily="18" charset="0"/>
                          <a:cs typeface="Times New Roman" panose="02020603050405020304" pitchFamily="18" charset="0"/>
                        </a:rPr>
                        <a:t>ve Tarih</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Var      ( )      Yok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788592722"/>
                  </a:ext>
                </a:extLst>
              </a:tr>
              <a:tr h="565548">
                <a:tc>
                  <a:txBody>
                    <a:bodyPr/>
                    <a:lstStyle/>
                    <a:p>
                      <a:pPr algn="l" fontAlgn="t"/>
                      <a:r>
                        <a:rPr lang="tr-TR" sz="2400" u="none" strike="noStrike" dirty="0">
                          <a:effectLst/>
                          <a:latin typeface="Times New Roman" panose="02020603050405020304" pitchFamily="18" charset="0"/>
                          <a:cs typeface="Times New Roman" panose="02020603050405020304" pitchFamily="18" charset="0"/>
                        </a:rPr>
                        <a:t> İhale Kayıt Numarası </a:t>
                      </a:r>
                      <a:r>
                        <a:rPr lang="tr-TR" sz="2400" u="none" strike="noStrike" dirty="0" smtClean="0">
                          <a:effectLst/>
                          <a:latin typeface="Times New Roman" panose="02020603050405020304" pitchFamily="18" charset="0"/>
                          <a:cs typeface="Times New Roman" panose="02020603050405020304" pitchFamily="18" charset="0"/>
                        </a:rPr>
                        <a:t>Belgesi </a:t>
                      </a:r>
                      <a:r>
                        <a:rPr lang="tr-TR" sz="2400" u="none" strike="noStrike" dirty="0">
                          <a:effectLst/>
                          <a:latin typeface="Times New Roman" panose="02020603050405020304" pitchFamily="18" charset="0"/>
                          <a:cs typeface="Times New Roman" panose="02020603050405020304" pitchFamily="18" charset="0"/>
                        </a:rPr>
                        <a:t>ve bu belgenin Onay Belgesiyle Uyumu</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Var      ( )      Yok                ( )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3668448717"/>
                  </a:ext>
                </a:extLst>
              </a:tr>
              <a:tr h="844239">
                <a:tc>
                  <a:txBody>
                    <a:bodyPr/>
                    <a:lstStyle/>
                    <a:p>
                      <a:pPr algn="l" fontAlgn="t"/>
                      <a:r>
                        <a:rPr lang="tr-TR" sz="2400" u="none" strike="noStrike">
                          <a:effectLst/>
                          <a:latin typeface="Times New Roman" panose="02020603050405020304" pitchFamily="18" charset="0"/>
                          <a:cs typeface="Times New Roman" panose="02020603050405020304" pitchFamily="18" charset="0"/>
                        </a:rPr>
                        <a:t>2024/7 Tasarruf Tedbirleri Genelgesine uygunluğu ve /varsa ilgili evrakın doldurulması</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4439" marR="4439" marT="4439" marB="0"/>
                </a:tc>
                <a:tc>
                  <a:txBody>
                    <a:bodyPr/>
                    <a:lstStyle/>
                    <a:p>
                      <a:pPr algn="ctr" fontAlgn="ctr"/>
                      <a:r>
                        <a:rPr lang="tr-TR" sz="2400" u="none" strike="noStrike" dirty="0">
                          <a:effectLst/>
                          <a:latin typeface="Times New Roman" panose="02020603050405020304" pitchFamily="18" charset="0"/>
                          <a:cs typeface="Times New Roman" panose="02020603050405020304" pitchFamily="18" charset="0"/>
                        </a:rPr>
                        <a:t> Var      ( )      Yok                ( )   </a:t>
                      </a:r>
                      <a:endParaRPr lang="tr-TR" sz="2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39" marR="4439" marT="4439" marB="0" anchor="ctr"/>
                </a:tc>
                <a:extLst>
                  <a:ext uri="{0D108BD9-81ED-4DB2-BD59-A6C34878D82A}">
                    <a16:rowId xmlns:a16="http://schemas.microsoft.com/office/drawing/2014/main" xmlns="" val="1508674829"/>
                  </a:ext>
                </a:extLst>
              </a:tr>
            </a:tbl>
          </a:graphicData>
        </a:graphic>
      </p:graphicFrame>
    </p:spTree>
    <p:extLst>
      <p:ext uri="{BB962C8B-B14F-4D97-AF65-F5344CB8AC3E}">
        <p14:creationId xmlns:p14="http://schemas.microsoft.com/office/powerpoint/2010/main" val="23542926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953000" y="229788"/>
            <a:ext cx="9440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Taahhüt Evrakı ve Sözleşme Tasarıları</a:t>
            </a:r>
          </a:p>
        </p:txBody>
      </p:sp>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823388" y="6797814"/>
            <a:ext cx="11041805" cy="707886"/>
          </a:xfrm>
          <a:prstGeom prst="rect">
            <a:avLst/>
          </a:prstGeom>
        </p:spPr>
        <p:txBody>
          <a:bodyPr wrap="none">
            <a:spAutoFit/>
          </a:bodyPr>
          <a:lstStyle/>
          <a:p>
            <a:r>
              <a:rPr lang="tr-TR" sz="4000" dirty="0" smtClean="0">
                <a:latin typeface="Times New Roman" panose="02020603050405020304" pitchFamily="18" charset="0"/>
                <a:cs typeface="Times New Roman" panose="02020603050405020304" pitchFamily="18" charset="0"/>
              </a:rPr>
              <a:t>Onay belgesine dayanak teşkil eden belgeler nelerdir</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0976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953000" y="229788"/>
            <a:ext cx="9440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Taahhüt Evrakı ve Sözleşme Tasarıları</a:t>
            </a:r>
          </a:p>
        </p:txBody>
      </p:sp>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823388" y="6797814"/>
            <a:ext cx="12797612" cy="1323439"/>
          </a:xfrm>
          <a:prstGeom prst="rect">
            <a:avLst/>
          </a:prstGeom>
        </p:spPr>
        <p:txBody>
          <a:bodyPr wrap="square">
            <a:spAutoFit/>
          </a:bodyPr>
          <a:lstStyle/>
          <a:p>
            <a:r>
              <a:rPr lang="tr-TR" sz="4000" dirty="0" smtClean="0">
                <a:latin typeface="Times New Roman" panose="02020603050405020304" pitchFamily="18" charset="0"/>
                <a:cs typeface="Times New Roman" panose="02020603050405020304" pitchFamily="18" charset="0"/>
              </a:rPr>
              <a:t>Ön </a:t>
            </a:r>
            <a:r>
              <a:rPr lang="tr-TR" sz="4000" dirty="0">
                <a:latin typeface="Times New Roman" panose="02020603050405020304" pitchFamily="18" charset="0"/>
                <a:cs typeface="Times New Roman" panose="02020603050405020304" pitchFamily="18" charset="0"/>
              </a:rPr>
              <a:t>mali kontrole gönderilmeden sözleşme imzalanırsa ödeme aşamasında sorun olur mu?</a:t>
            </a:r>
          </a:p>
        </p:txBody>
      </p:sp>
    </p:spTree>
    <p:extLst>
      <p:ext uri="{BB962C8B-B14F-4D97-AF65-F5344CB8AC3E}">
        <p14:creationId xmlns:p14="http://schemas.microsoft.com/office/powerpoint/2010/main" val="26805317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Gönderme Belgeleri</a:t>
            </a:r>
            <a:endParaRPr lang="tr-TR" sz="4200" b="1" dirty="0">
              <a:latin typeface="Times New Roman" panose="02020603050405020304" pitchFamily="18" charset="0"/>
              <a:cs typeface="Times New Roman" panose="02020603050405020304" pitchFamily="18" charset="0"/>
            </a:endParaRPr>
          </a:p>
        </p:txBody>
      </p:sp>
      <p:sp>
        <p:nvSpPr>
          <p:cNvPr id="12" name="Dikdörtgen 11"/>
          <p:cNvSpPr/>
          <p:nvPr/>
        </p:nvSpPr>
        <p:spPr>
          <a:xfrm>
            <a:off x="1143000" y="3771900"/>
            <a:ext cx="15902553" cy="5016758"/>
          </a:xfrm>
          <a:prstGeom prst="rect">
            <a:avLst/>
          </a:prstGeom>
        </p:spPr>
        <p:txBody>
          <a:bodyPr wrap="square">
            <a:spAutoFit/>
          </a:bodyPr>
          <a:lstStyle/>
          <a:p>
            <a:r>
              <a:rPr lang="tr-TR" sz="3200" b="1" dirty="0" smtClean="0">
                <a:latin typeface="Times New Roman" panose="02020603050405020304" pitchFamily="18" charset="0"/>
                <a:cs typeface="Times New Roman" panose="02020603050405020304" pitchFamily="18" charset="0"/>
              </a:rPr>
              <a:t>5018 sayılı KMYKK </a:t>
            </a:r>
          </a:p>
          <a:p>
            <a:endParaRPr lang="tr-TR" sz="3200" b="1" dirty="0" smtClean="0">
              <a:latin typeface="Times New Roman" panose="02020603050405020304" pitchFamily="18" charset="0"/>
              <a:cs typeface="Times New Roman" panose="02020603050405020304" pitchFamily="18" charset="0"/>
            </a:endParaRPr>
          </a:p>
          <a:p>
            <a:r>
              <a:rPr lang="tr-TR" sz="3200" b="1" dirty="0" smtClean="0">
                <a:latin typeface="Times New Roman" panose="02020603050405020304" pitchFamily="18" charset="0"/>
                <a:cs typeface="Times New Roman" panose="02020603050405020304" pitchFamily="18" charset="0"/>
              </a:rPr>
              <a:t>Merkez </a:t>
            </a:r>
            <a:r>
              <a:rPr lang="tr-TR" sz="3200" b="1" dirty="0">
                <a:latin typeface="Times New Roman" panose="02020603050405020304" pitchFamily="18" charset="0"/>
                <a:cs typeface="Times New Roman" panose="02020603050405020304" pitchFamily="18" charset="0"/>
              </a:rPr>
              <a:t>dışı birimlere ödenek gönderme</a:t>
            </a:r>
            <a:endParaRPr lang="tr-TR" sz="3200" dirty="0">
              <a:latin typeface="Times New Roman" panose="02020603050405020304" pitchFamily="18" charset="0"/>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Madde 22-</a:t>
            </a:r>
            <a:r>
              <a:rPr lang="tr-TR" sz="3200" dirty="0">
                <a:latin typeface="Times New Roman" panose="02020603050405020304" pitchFamily="18" charset="0"/>
                <a:cs typeface="Times New Roman" panose="02020603050405020304" pitchFamily="18" charset="0"/>
              </a:rPr>
              <a:t> Kamu idarelerinin merkez teşkilatı harcama yetkilileri, merkez dışı birimlere, ihtiyaçlarında kullanılmak üzere Ödenek Gönderme Belgesi düzenlemek suretiyle ödenek gönderirler</a:t>
            </a:r>
            <a:r>
              <a:rPr lang="tr-TR" sz="3200" dirty="0" smtClean="0">
                <a:latin typeface="Times New Roman" panose="02020603050405020304" pitchFamily="18" charset="0"/>
                <a:cs typeface="Times New Roman" panose="02020603050405020304" pitchFamily="18" charset="0"/>
              </a:rPr>
              <a:t>.</a:t>
            </a:r>
          </a:p>
          <a:p>
            <a:endParaRPr lang="tr-TR" sz="3200" dirty="0">
              <a:latin typeface="Times New Roman" panose="02020603050405020304" pitchFamily="18" charset="0"/>
              <a:cs typeface="Times New Roman" panose="02020603050405020304" pitchFamily="18" charset="0"/>
            </a:endParaRPr>
          </a:p>
          <a:p>
            <a:r>
              <a:rPr lang="tr-TR" sz="3200" dirty="0">
                <a:latin typeface="Times New Roman" panose="02020603050405020304" pitchFamily="18" charset="0"/>
                <a:cs typeface="Times New Roman" panose="02020603050405020304" pitchFamily="18" charset="0"/>
              </a:rPr>
              <a:t>Merkezî yönetim kapsamındaki kamu idarelerinde ödenek gönderilmesine ilişkin usul ve esasları belirlemeye Hazine ve Maliye Bakanı yetkilidir</a:t>
            </a:r>
            <a:r>
              <a:rPr lang="tr-TR" sz="3200" dirty="0" smtClean="0">
                <a:latin typeface="Times New Roman" panose="02020603050405020304" pitchFamily="18" charset="0"/>
                <a:cs typeface="Times New Roman" panose="02020603050405020304" pitchFamily="18" charset="0"/>
              </a:rPr>
              <a:t>.</a:t>
            </a:r>
          </a:p>
          <a:p>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40412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Gönderme Belgeleri</a:t>
            </a:r>
            <a:endParaRPr lang="tr-TR" sz="4200" b="1" dirty="0">
              <a:latin typeface="Times New Roman" panose="02020603050405020304" pitchFamily="18" charset="0"/>
              <a:cs typeface="Times New Roman" panose="02020603050405020304" pitchFamily="18" charset="0"/>
            </a:endParaRPr>
          </a:p>
        </p:txBody>
      </p:sp>
      <p:sp>
        <p:nvSpPr>
          <p:cNvPr id="12" name="Dikdörtgen 11"/>
          <p:cNvSpPr/>
          <p:nvPr/>
        </p:nvSpPr>
        <p:spPr>
          <a:xfrm>
            <a:off x="1026252" y="3238500"/>
            <a:ext cx="15902553" cy="6001643"/>
          </a:xfrm>
          <a:prstGeom prst="rect">
            <a:avLst/>
          </a:prstGeom>
        </p:spPr>
        <p:txBody>
          <a:bodyPr wrap="square">
            <a:spAutoFit/>
          </a:bodyPr>
          <a:lstStyle/>
          <a:p>
            <a:pPr algn="just"/>
            <a:r>
              <a:rPr lang="tr-TR" sz="3200" dirty="0">
                <a:latin typeface="Times New Roman" panose="02020603050405020304" pitchFamily="18" charset="0"/>
                <a:cs typeface="Times New Roman" panose="02020603050405020304" pitchFamily="18" charset="0"/>
              </a:rPr>
              <a:t>Mahalli İdareler </a:t>
            </a:r>
            <a:r>
              <a:rPr lang="tr-TR" sz="3200">
                <a:latin typeface="Times New Roman" panose="02020603050405020304" pitchFamily="18" charset="0"/>
                <a:cs typeface="Times New Roman" panose="02020603050405020304" pitchFamily="18" charset="0"/>
              </a:rPr>
              <a:t>Bütçe </a:t>
            </a:r>
            <a:r>
              <a:rPr lang="tr-TR" sz="3200" smtClean="0">
                <a:latin typeface="Times New Roman" panose="02020603050405020304" pitchFamily="18" charset="0"/>
                <a:cs typeface="Times New Roman" panose="02020603050405020304" pitchFamily="18" charset="0"/>
              </a:rPr>
              <a:t>ve </a:t>
            </a:r>
            <a:r>
              <a:rPr lang="tr-TR" sz="3200" dirty="0">
                <a:latin typeface="Times New Roman" panose="02020603050405020304" pitchFamily="18" charset="0"/>
                <a:cs typeface="Times New Roman" panose="02020603050405020304" pitchFamily="18" charset="0"/>
              </a:rPr>
              <a:t>Muhasebe Yönetmeliği</a:t>
            </a:r>
          </a:p>
          <a:p>
            <a:endParaRPr lang="tr-TR" sz="3200" b="1" dirty="0" smtClean="0">
              <a:latin typeface="Times New Roman" panose="02020603050405020304" pitchFamily="18" charset="0"/>
              <a:cs typeface="Times New Roman" panose="02020603050405020304" pitchFamily="18" charset="0"/>
            </a:endParaRPr>
          </a:p>
          <a:p>
            <a:r>
              <a:rPr lang="tr-TR" sz="3200" b="1" dirty="0" smtClean="0">
                <a:latin typeface="Times New Roman" panose="02020603050405020304" pitchFamily="18" charset="0"/>
                <a:cs typeface="Times New Roman" panose="02020603050405020304" pitchFamily="18" charset="0"/>
              </a:rPr>
              <a:t>Madde 404-</a:t>
            </a:r>
            <a:r>
              <a:rPr lang="tr-TR" sz="3200" dirty="0">
                <a:latin typeface="Times New Roman" panose="02020603050405020304" pitchFamily="18" charset="0"/>
                <a:cs typeface="Times New Roman" panose="02020603050405020304" pitchFamily="18" charset="0"/>
              </a:rPr>
              <a:t> </a:t>
            </a:r>
            <a:endParaRPr lang="tr-TR" sz="3200" dirty="0" smtClean="0">
              <a:latin typeface="Times New Roman" panose="02020603050405020304" pitchFamily="18" charset="0"/>
              <a:cs typeface="Times New Roman" panose="02020603050405020304" pitchFamily="18" charset="0"/>
            </a:endParaRPr>
          </a:p>
          <a:p>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b) Merkez birimlerince kullanılan ödeneklerin hesaplara alınması </a:t>
            </a:r>
            <a:r>
              <a:rPr lang="tr-TR" sz="3200" u="sng" dirty="0">
                <a:latin typeface="Times New Roman" panose="02020603050405020304" pitchFamily="18" charset="0"/>
                <a:cs typeface="Times New Roman" panose="02020603050405020304" pitchFamily="18" charset="0"/>
              </a:rPr>
              <a:t>il özel idareleri merkez birimlerinin</a:t>
            </a:r>
            <a:r>
              <a:rPr lang="tr-TR" sz="3200" dirty="0">
                <a:latin typeface="Times New Roman" panose="02020603050405020304" pitchFamily="18" charset="0"/>
                <a:cs typeface="Times New Roman" panose="02020603050405020304" pitchFamily="18" charset="0"/>
              </a:rPr>
              <a:t> harcamalarına ilişkin olarak harcama yetkilileri tarafından düzenlenmiş </a:t>
            </a:r>
            <a:r>
              <a:rPr lang="tr-TR" sz="3200" u="sng" dirty="0">
                <a:latin typeface="Times New Roman" panose="02020603050405020304" pitchFamily="18" charset="0"/>
                <a:cs typeface="Times New Roman" panose="02020603050405020304" pitchFamily="18" charset="0"/>
              </a:rPr>
              <a:t>ödenek gönderme belgesine</a:t>
            </a:r>
            <a:r>
              <a:rPr lang="tr-TR" sz="3200" dirty="0">
                <a:latin typeface="Times New Roman" panose="02020603050405020304" pitchFamily="18" charset="0"/>
                <a:cs typeface="Times New Roman" panose="02020603050405020304" pitchFamily="18" charset="0"/>
              </a:rPr>
              <a:t> göre gerekli kayıtlar yapılır. İl özel idareleri merkez birimlerinin önceden ödenek gönderme belgesi düzenlenmemiş harcamalarına ilişkin ödeme emri belgesi tutarları; merkez muhasebe birimince bütçe gideri olarak kaydedilmeden önce, bir taraftan bütçe ödenek hareketleri hesabı ve gönderilecek bütçe ödenekleri hesabına, diğer taraftan kullanılacak ödenekler hesabı ve ödenekler hesabına kaydedilir. Bu kayıtlar yapıldıktan sonra, bütçe giderlerine ilişkin muhasebe kayıtları yapılır</a:t>
            </a:r>
            <a:r>
              <a:rPr lang="tr-TR" sz="3200" dirty="0" smtClean="0">
                <a:latin typeface="Times New Roman" panose="02020603050405020304" pitchFamily="18" charset="0"/>
                <a:cs typeface="Times New Roman" panose="02020603050405020304" pitchFamily="18" charset="0"/>
              </a:rPr>
              <a:t>.</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6241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Gönderme Belgeleri</a:t>
            </a:r>
            <a:endParaRPr lang="tr-TR" sz="4200" b="1" dirty="0">
              <a:latin typeface="Times New Roman" panose="02020603050405020304" pitchFamily="18" charset="0"/>
              <a:cs typeface="Times New Roman" panose="02020603050405020304" pitchFamily="18" charset="0"/>
            </a:endParaRPr>
          </a:p>
        </p:txBody>
      </p:sp>
      <p:sp>
        <p:nvSpPr>
          <p:cNvPr id="12" name="Dikdörtgen 11"/>
          <p:cNvSpPr/>
          <p:nvPr/>
        </p:nvSpPr>
        <p:spPr>
          <a:xfrm>
            <a:off x="457200" y="2035627"/>
            <a:ext cx="17602200" cy="5693866"/>
          </a:xfrm>
          <a:prstGeom prst="rect">
            <a:avLst/>
          </a:prstGeom>
        </p:spPr>
        <p:txBody>
          <a:bodyPr wrap="square">
            <a:spAutoFit/>
          </a:bodyPr>
          <a:lstStyle/>
          <a:p>
            <a:pPr marL="457200" indent="-457200">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Ödenek gönderme belgeleri harcama yetkilisi tarafından imzalandıktan sonra kontrol edilmek üzere malî hizmetler birimine gönderilir. </a:t>
            </a:r>
          </a:p>
          <a:p>
            <a:pPr marL="457200" indent="-457200">
              <a:buFont typeface="Times New Roman" panose="02020603050405020304" pitchFamily="18" charset="0"/>
              <a:buChar char="₋"/>
            </a:pPr>
            <a:endParaRPr lang="tr-TR" sz="28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Ödenek gönderme belgeleri, yılı merkezi yönetim bütçe kanununa veya bütçesine, bütçe tertibine, ayrıntılı harcama veya finansman programlarına, bütçe ödeneklerinin dağıtım ve kullanımına ilişkin usul ve esaslara uygunluğu yönünden kontrol edilir</a:t>
            </a:r>
          </a:p>
          <a:p>
            <a:pPr marL="457200" indent="-457200">
              <a:buFont typeface="Times New Roman" panose="02020603050405020304" pitchFamily="18" charset="0"/>
              <a:buChar char="₋"/>
            </a:pPr>
            <a:endParaRPr lang="tr-TR" sz="2800" dirty="0" smtClean="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2800" dirty="0" smtClean="0">
                <a:latin typeface="Times New Roman" panose="02020603050405020304" pitchFamily="18" charset="0"/>
                <a:cs typeface="Times New Roman" panose="02020603050405020304" pitchFamily="18" charset="0"/>
              </a:rPr>
              <a:t>Uygun </a:t>
            </a:r>
            <a:r>
              <a:rPr lang="tr-TR" sz="2800" dirty="0">
                <a:latin typeface="Times New Roman" panose="02020603050405020304" pitchFamily="18" charset="0"/>
                <a:cs typeface="Times New Roman" panose="02020603050405020304" pitchFamily="18" charset="0"/>
              </a:rPr>
              <a:t>bulunanlar, en geç üç iş günü içinde sonuçlandırılır. </a:t>
            </a:r>
          </a:p>
          <a:p>
            <a:pPr marL="457200" indent="-457200">
              <a:buFont typeface="Times New Roman" panose="02020603050405020304" pitchFamily="18" charset="0"/>
              <a:buChar char="₋"/>
            </a:pPr>
            <a:endParaRPr lang="tr-TR" sz="2800" dirty="0" smtClean="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2800" dirty="0" smtClean="0">
                <a:latin typeface="Times New Roman" panose="02020603050405020304" pitchFamily="18" charset="0"/>
                <a:cs typeface="Times New Roman" panose="02020603050405020304" pitchFamily="18" charset="0"/>
              </a:rPr>
              <a:t>Uygun </a:t>
            </a:r>
            <a:r>
              <a:rPr lang="tr-TR" sz="2800" dirty="0">
                <a:latin typeface="Times New Roman" panose="02020603050405020304" pitchFamily="18" charset="0"/>
                <a:cs typeface="Times New Roman" panose="02020603050405020304" pitchFamily="18" charset="0"/>
              </a:rPr>
              <a:t>görülmeyen ödenek gönderme belgeleri gerekçeli bir görüş yazısıyla harcama yetkilisine gönderilir.</a:t>
            </a:r>
          </a:p>
          <a:p>
            <a:r>
              <a:rPr lang="tr-TR" sz="2800" dirty="0">
                <a:latin typeface="Times New Roman" panose="02020603050405020304" pitchFamily="18" charset="0"/>
                <a:cs typeface="Times New Roman" panose="02020603050405020304" pitchFamily="18" charset="0"/>
              </a:rPr>
              <a:t> </a:t>
            </a:r>
          </a:p>
          <a:p>
            <a:pPr marL="457200" indent="-457200">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Ödenek gönderme belgeleri ön malî kontrol görevini yürüten alt birim dışında diğer alt birimleri tarafından elektronik ortamda onaylanırsa uygun görüş verilmiş sayılır.</a:t>
            </a:r>
          </a:p>
        </p:txBody>
      </p:sp>
      <p:sp>
        <p:nvSpPr>
          <p:cNvPr id="9" name="Dikdörtgen 8"/>
          <p:cNvSpPr/>
          <p:nvPr/>
        </p:nvSpPr>
        <p:spPr>
          <a:xfrm>
            <a:off x="480447" y="8428196"/>
            <a:ext cx="17068800" cy="1611210"/>
          </a:xfrm>
          <a:prstGeom prst="rect">
            <a:avLst/>
          </a:prstGeom>
        </p:spPr>
        <p:txBody>
          <a:bodyPr wrap="square">
            <a:spAutoFit/>
          </a:bodyPr>
          <a:lstStyle/>
          <a:p>
            <a:pPr algn="ctr">
              <a:lnSpc>
                <a:spcPct val="107000"/>
              </a:lnSpc>
              <a:spcAft>
                <a:spcPts val="800"/>
              </a:spcAft>
              <a:tabLst>
                <a:tab pos="457200" algn="l"/>
              </a:tabLst>
            </a:pPr>
            <a:r>
              <a:rPr lang="tr-TR" b="1" dirty="0">
                <a:latin typeface="Calibri" panose="020F0502020204030204" pitchFamily="34" charset="0"/>
                <a:ea typeface="Calibri" panose="020F0502020204030204" pitchFamily="34" charset="0"/>
                <a:cs typeface="Times New Roman" panose="02020603050405020304" pitchFamily="18" charset="0"/>
              </a:rPr>
              <a:t>E – CETVELİ</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gn="ctr">
              <a:lnSpc>
                <a:spcPts val="12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BAZI ÖDENEKLERİN KULLANIMINA VE HARCAMALARA İLİŞKİN ESASLAR</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tabLst>
                <a:tab pos="-57150" algn="l"/>
              </a:tabLst>
            </a:pPr>
            <a:r>
              <a:rPr lang="tr-TR" dirty="0">
                <a:latin typeface="Calibri" panose="020F0502020204030204" pitchFamily="34" charset="0"/>
                <a:ea typeface="Calibri" panose="020F0502020204030204" pitchFamily="34" charset="0"/>
                <a:cs typeface="Times New Roman" panose="02020603050405020304" pitchFamily="18" charset="0"/>
              </a:rPr>
              <a:t>20/2/2001 tarihli ve 4628 sayılı Elektrik Piyasası Kanununun geçici 17 </a:t>
            </a:r>
            <a:r>
              <a:rPr lang="tr-TR" dirty="0" err="1">
                <a:latin typeface="Calibri" panose="020F0502020204030204" pitchFamily="34" charset="0"/>
                <a:ea typeface="Calibri" panose="020F0502020204030204" pitchFamily="34" charset="0"/>
                <a:cs typeface="Times New Roman" panose="02020603050405020304" pitchFamily="18" charset="0"/>
              </a:rPr>
              <a:t>nci</a:t>
            </a:r>
            <a:r>
              <a:rPr lang="tr-TR" dirty="0">
                <a:latin typeface="Calibri" panose="020F0502020204030204" pitchFamily="34" charset="0"/>
                <a:ea typeface="Calibri" panose="020F0502020204030204" pitchFamily="34" charset="0"/>
                <a:cs typeface="Times New Roman" panose="02020603050405020304" pitchFamily="18" charset="0"/>
              </a:rPr>
              <a:t> maddesi gereğince Hazine Müsteşarlığı bütçesine konulacak 	ödenekten karşılanacak genel aydınlatma giderlerine ilişkin faturalar, belediye sınırları içerisinde ilgili belediye, belediye sınırları 	dışarısında ise ilgili il özel idaresi adına düzenlenerek, faturaların tahakkukunu izleyen ay içerisinde elektrik dağıtım şirketlerince ilgili 	belediye ve il özel idarelerine gönderilir. </a:t>
            </a:r>
          </a:p>
        </p:txBody>
      </p:sp>
    </p:spTree>
    <p:extLst>
      <p:ext uri="{BB962C8B-B14F-4D97-AF65-F5344CB8AC3E}">
        <p14:creationId xmlns:p14="http://schemas.microsoft.com/office/powerpoint/2010/main" val="149493375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Gönderme Belgeleri Örnek İş Akışı</a:t>
            </a:r>
            <a:endParaRPr lang="tr-TR" sz="4200" b="1"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40864" y="1514876"/>
            <a:ext cx="8112536" cy="8346638"/>
          </a:xfrm>
          <a:prstGeom prst="rect">
            <a:avLst/>
          </a:prstGeom>
        </p:spPr>
      </p:pic>
      <p:pic>
        <p:nvPicPr>
          <p:cNvPr id="13" name="Resim 12"/>
          <p:cNvPicPr>
            <a:picLocks noChangeAspect="1"/>
          </p:cNvPicPr>
          <p:nvPr/>
        </p:nvPicPr>
        <p:blipFill>
          <a:blip r:embed="rId5"/>
          <a:stretch>
            <a:fillRect/>
          </a:stretch>
        </p:blipFill>
        <p:spPr>
          <a:xfrm>
            <a:off x="8774251" y="1477776"/>
            <a:ext cx="8833846" cy="5762625"/>
          </a:xfrm>
          <a:prstGeom prst="rect">
            <a:avLst/>
          </a:prstGeom>
        </p:spPr>
      </p:pic>
    </p:spTree>
    <p:extLst>
      <p:ext uri="{BB962C8B-B14F-4D97-AF65-F5344CB8AC3E}">
        <p14:creationId xmlns:p14="http://schemas.microsoft.com/office/powerpoint/2010/main" val="21127153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Örneği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219200" y="3848100"/>
            <a:ext cx="16078200" cy="2554545"/>
          </a:xfrm>
          <a:prstGeom prst="rect">
            <a:avLst/>
          </a:prstGeom>
        </p:spPr>
        <p:txBody>
          <a:bodyPr wrap="square">
            <a:spAutoFit/>
          </a:bodyPr>
          <a:lstStyle/>
          <a:p>
            <a:pPr algn="just"/>
            <a:r>
              <a:rPr lang="tr-TR" sz="3200" b="1" dirty="0">
                <a:latin typeface="Times New Roman" panose="02020603050405020304" pitchFamily="18" charset="0"/>
                <a:cs typeface="Times New Roman" panose="02020603050405020304" pitchFamily="18" charset="0"/>
              </a:rPr>
              <a:t>Ödenek gönderme belgeleri</a:t>
            </a:r>
          </a:p>
          <a:p>
            <a:pPr algn="just"/>
            <a:r>
              <a:rPr lang="tr-TR" sz="3200" b="1" dirty="0">
                <a:latin typeface="Times New Roman" panose="02020603050405020304" pitchFamily="18" charset="0"/>
                <a:cs typeface="Times New Roman" panose="02020603050405020304" pitchFamily="18" charset="0"/>
              </a:rPr>
              <a:t>Madde </a:t>
            </a:r>
            <a:r>
              <a:rPr lang="tr-TR" sz="3200" dirty="0" smtClean="0">
                <a:latin typeface="Times New Roman" panose="02020603050405020304" pitchFamily="18" charset="0"/>
                <a:cs typeface="Times New Roman" panose="02020603050405020304" pitchFamily="18" charset="0"/>
              </a:rPr>
              <a:t>- Ödenek </a:t>
            </a:r>
            <a:r>
              <a:rPr lang="tr-TR" sz="3200" dirty="0">
                <a:latin typeface="Times New Roman" panose="02020603050405020304" pitchFamily="18" charset="0"/>
                <a:cs typeface="Times New Roman" panose="02020603050405020304" pitchFamily="18" charset="0"/>
              </a:rPr>
              <a:t>gönderme belgelerinin harcama birimlerince e-bütçe sistemi </a:t>
            </a:r>
            <a:r>
              <a:rPr lang="tr-TR" sz="3200" dirty="0" smtClean="0">
                <a:latin typeface="Times New Roman" panose="02020603050405020304" pitchFamily="18" charset="0"/>
                <a:cs typeface="Times New Roman" panose="02020603050405020304" pitchFamily="18" charset="0"/>
              </a:rPr>
              <a:t>üzerinden düzenlenmesi </a:t>
            </a:r>
            <a:r>
              <a:rPr lang="tr-TR" sz="3200" dirty="0">
                <a:latin typeface="Times New Roman" panose="02020603050405020304" pitchFamily="18" charset="0"/>
                <a:cs typeface="Times New Roman" panose="02020603050405020304" pitchFamily="18" charset="0"/>
              </a:rPr>
              <a:t>durumunda, Başkanlık </a:t>
            </a:r>
            <a:r>
              <a:rPr lang="tr-TR" sz="3200" b="1" dirty="0">
                <a:latin typeface="Times New Roman" panose="02020603050405020304" pitchFamily="18" charset="0"/>
                <a:cs typeface="Times New Roman" panose="02020603050405020304" pitchFamily="18" charset="0"/>
              </a:rPr>
              <a:t>Stratejik Yönetim Daire Başkanlığınca</a:t>
            </a:r>
            <a:r>
              <a:rPr lang="tr-TR" sz="3200" dirty="0">
                <a:latin typeface="Times New Roman" panose="02020603050405020304" pitchFamily="18" charset="0"/>
                <a:cs typeface="Times New Roman" panose="02020603050405020304" pitchFamily="18" charset="0"/>
              </a:rPr>
              <a:t>, </a:t>
            </a:r>
            <a:r>
              <a:rPr lang="tr-TR" sz="3200" dirty="0" err="1" smtClean="0">
                <a:latin typeface="Times New Roman" panose="02020603050405020304" pitchFamily="18" charset="0"/>
                <a:cs typeface="Times New Roman" panose="02020603050405020304" pitchFamily="18" charset="0"/>
              </a:rPr>
              <a:t>ebütçe</a:t>
            </a:r>
            <a:r>
              <a:rPr lang="tr-TR" sz="3200" dirty="0" smtClean="0">
                <a:latin typeface="Times New Roman" panose="02020603050405020304" pitchFamily="18" charset="0"/>
                <a:cs typeface="Times New Roman" panose="02020603050405020304" pitchFamily="18" charset="0"/>
              </a:rPr>
              <a:t> </a:t>
            </a:r>
            <a:r>
              <a:rPr lang="tr-TR" sz="3200" dirty="0">
                <a:latin typeface="Times New Roman" panose="02020603050405020304" pitchFamily="18" charset="0"/>
                <a:cs typeface="Times New Roman" panose="02020603050405020304" pitchFamily="18" charset="0"/>
              </a:rPr>
              <a:t>sistemi üzerinden ödenek kayıt ve dağıtım işlemlerine onay verilmesi, ödeneklerin ön mali kontrol işleminin yapıldığı ve uygun görüş verildiği anlamına gelir.</a:t>
            </a:r>
          </a:p>
        </p:txBody>
      </p:sp>
    </p:spTree>
    <p:extLst>
      <p:ext uri="{BB962C8B-B14F-4D97-AF65-F5344CB8AC3E}">
        <p14:creationId xmlns:p14="http://schemas.microsoft.com/office/powerpoint/2010/main" val="3913388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33500"/>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323975"/>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5495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5495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90617"/>
            <a:ext cx="2133600" cy="1728683"/>
          </a:xfrm>
          <a:prstGeom prst="rect">
            <a:avLst/>
          </a:prstGeom>
        </p:spPr>
      </p:pic>
      <p:sp>
        <p:nvSpPr>
          <p:cNvPr id="6" name="Dikdörtgen 5"/>
          <p:cNvSpPr/>
          <p:nvPr/>
        </p:nvSpPr>
        <p:spPr>
          <a:xfrm>
            <a:off x="4406498" y="192759"/>
            <a:ext cx="109178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Dünyada Kamu Sektörü Ayrımı</a:t>
            </a:r>
            <a:endParaRPr lang="id-ID" sz="4400" b="1" dirty="0">
              <a:latin typeface="Times New Roman" panose="02020603050405020304" pitchFamily="18" charset="0"/>
              <a:cs typeface="Times New Roman" panose="02020603050405020304" pitchFamily="18" charset="0"/>
            </a:endParaRPr>
          </a:p>
        </p:txBody>
      </p:sp>
      <p:sp>
        <p:nvSpPr>
          <p:cNvPr id="11" name="5 Slayt Numarası Yer Tutucusu"/>
          <p:cNvSpPr>
            <a:spLocks noGrp="1"/>
          </p:cNvSpPr>
          <p:nvPr>
            <p:ph type="sldNum" sz="quarter" idx="12"/>
          </p:nvPr>
        </p:nvSpPr>
        <p:spPr>
          <a:xfrm>
            <a:off x="6553200" y="6356350"/>
            <a:ext cx="2133600" cy="365125"/>
          </a:xfrm>
          <a:noFill/>
        </p:spPr>
        <p:txBody>
          <a:bodyPr/>
          <a:lstStyle/>
          <a:p>
            <a:fld id="{EC2FFA2F-E021-4586-91D8-3F81D1BAC792}" type="slidenum">
              <a:rPr lang="en-US"/>
              <a:pPr/>
              <a:t>12</a:t>
            </a:fld>
            <a:endParaRPr lang="en-US"/>
          </a:p>
        </p:txBody>
      </p:sp>
      <p:sp>
        <p:nvSpPr>
          <p:cNvPr id="13" name="Rectangle 3"/>
          <p:cNvSpPr>
            <a:spLocks noChangeArrowheads="1"/>
          </p:cNvSpPr>
          <p:nvPr/>
        </p:nvSpPr>
        <p:spPr bwMode="auto">
          <a:xfrm>
            <a:off x="990600" y="9813225"/>
            <a:ext cx="121567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just" eaLnBrk="0" fontAlgn="base" hangingPunct="0">
              <a:spcBef>
                <a:spcPct val="0"/>
              </a:spcBef>
              <a:spcAft>
                <a:spcPct val="0"/>
              </a:spcAft>
            </a:pP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Kaynak: </a:t>
            </a:r>
            <a:r>
              <a:rPr lang="tr-TR" sz="1500" dirty="0">
                <a:latin typeface="Times New Roman" panose="02020603050405020304" pitchFamily="18" charset="0"/>
                <a:ea typeface="Calibri" panose="020F0502020204030204" pitchFamily="34" charset="0"/>
                <a:cs typeface="Times New Roman" panose="02020603050405020304" pitchFamily="18" charset="0"/>
              </a:rPr>
              <a:t>IMF (2014). </a:t>
            </a:r>
            <a:r>
              <a:rPr lang="tr-TR" sz="1500" dirty="0" err="1">
                <a:latin typeface="Times New Roman" panose="02020603050405020304" pitchFamily="18" charset="0"/>
                <a:ea typeface="Calibri" panose="020F0502020204030204" pitchFamily="34" charset="0"/>
                <a:cs typeface="Times New Roman" panose="02020603050405020304" pitchFamily="18" charset="0"/>
              </a:rPr>
              <a:t>Government</a:t>
            </a:r>
            <a:r>
              <a:rPr lang="tr-TR" sz="1500" dirty="0">
                <a:latin typeface="Times New Roman" panose="02020603050405020304" pitchFamily="18" charset="0"/>
                <a:ea typeface="Calibri" panose="020F0502020204030204" pitchFamily="34" charset="0"/>
                <a:cs typeface="Times New Roman" panose="02020603050405020304" pitchFamily="18" charset="0"/>
              </a:rPr>
              <a:t> </a:t>
            </a:r>
            <a:r>
              <a:rPr lang="tr-TR" sz="1500" dirty="0" err="1">
                <a:latin typeface="Times New Roman" panose="02020603050405020304" pitchFamily="18" charset="0"/>
                <a:ea typeface="Calibri" panose="020F0502020204030204" pitchFamily="34" charset="0"/>
                <a:cs typeface="Times New Roman" panose="02020603050405020304" pitchFamily="18" charset="0"/>
              </a:rPr>
              <a:t>finance</a:t>
            </a:r>
            <a:r>
              <a:rPr lang="tr-TR" sz="1500" dirty="0">
                <a:latin typeface="Times New Roman" panose="02020603050405020304" pitchFamily="18" charset="0"/>
                <a:ea typeface="Calibri" panose="020F0502020204030204" pitchFamily="34" charset="0"/>
                <a:cs typeface="Times New Roman" panose="02020603050405020304" pitchFamily="18" charset="0"/>
              </a:rPr>
              <a:t> </a:t>
            </a:r>
            <a:r>
              <a:rPr lang="tr-TR" sz="1500" dirty="0" err="1">
                <a:latin typeface="Times New Roman" panose="02020603050405020304" pitchFamily="18" charset="0"/>
                <a:ea typeface="Calibri" panose="020F0502020204030204" pitchFamily="34" charset="0"/>
                <a:cs typeface="Times New Roman" panose="02020603050405020304" pitchFamily="18" charset="0"/>
              </a:rPr>
              <a:t>statistics</a:t>
            </a:r>
            <a:r>
              <a:rPr lang="tr-TR" sz="1500" dirty="0">
                <a:latin typeface="Times New Roman" panose="02020603050405020304" pitchFamily="18" charset="0"/>
                <a:ea typeface="Calibri" panose="020F0502020204030204" pitchFamily="34" charset="0"/>
                <a:cs typeface="Times New Roman" panose="02020603050405020304" pitchFamily="18" charset="0"/>
              </a:rPr>
              <a:t> </a:t>
            </a:r>
            <a:r>
              <a:rPr lang="tr-TR" sz="1500" dirty="0" err="1">
                <a:latin typeface="Times New Roman" panose="02020603050405020304" pitchFamily="18" charset="0"/>
                <a:ea typeface="Calibri" panose="020F0502020204030204" pitchFamily="34" charset="0"/>
                <a:cs typeface="Times New Roman" panose="02020603050405020304" pitchFamily="18" charset="0"/>
              </a:rPr>
              <a:t>manual</a:t>
            </a:r>
            <a:r>
              <a:rPr lang="tr-TR" sz="1500" dirty="0">
                <a:latin typeface="Times New Roman" panose="02020603050405020304" pitchFamily="18" charset="0"/>
                <a:ea typeface="Calibri" panose="020F0502020204030204" pitchFamily="34" charset="0"/>
                <a:cs typeface="Times New Roman" panose="02020603050405020304" pitchFamily="18" charset="0"/>
              </a:rPr>
              <a:t> 2014, Washington, D.C., s.20</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8" name="Resim 17"/>
          <p:cNvPicPr>
            <a:picLocks noChangeAspect="1"/>
          </p:cNvPicPr>
          <p:nvPr/>
        </p:nvPicPr>
        <p:blipFill>
          <a:blip r:embed="rId4"/>
          <a:stretch>
            <a:fillRect/>
          </a:stretch>
        </p:blipFill>
        <p:spPr>
          <a:xfrm>
            <a:off x="1371600" y="1826541"/>
            <a:ext cx="15748490" cy="7986684"/>
          </a:xfrm>
          <a:prstGeom prst="rect">
            <a:avLst/>
          </a:prstGeom>
        </p:spPr>
      </p:pic>
    </p:spTree>
    <p:extLst>
      <p:ext uri="{BB962C8B-B14F-4D97-AF65-F5344CB8AC3E}">
        <p14:creationId xmlns:p14="http://schemas.microsoft.com/office/powerpoint/2010/main" val="347120706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953000" y="229788"/>
            <a:ext cx="9440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Taahhüt Evrakı ve Sözleşme Tasarıları</a:t>
            </a:r>
          </a:p>
        </p:txBody>
      </p:sp>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031705" y="6797814"/>
            <a:ext cx="13589295" cy="1323439"/>
          </a:xfrm>
          <a:prstGeom prst="rect">
            <a:avLst/>
          </a:prstGeom>
        </p:spPr>
        <p:txBody>
          <a:bodyPr wrap="square">
            <a:spAutoFit/>
          </a:bodyPr>
          <a:lstStyle/>
          <a:p>
            <a:r>
              <a:rPr lang="tr-TR" sz="4000" dirty="0" smtClean="0">
                <a:latin typeface="Times New Roman" panose="02020603050405020304" pitchFamily="18" charset="0"/>
                <a:cs typeface="Times New Roman" panose="02020603050405020304" pitchFamily="18" charset="0"/>
              </a:rPr>
              <a:t>Ödenek Gönderme Belgeleri İle İlgili En Önemli Risklerden Biri Ne Olabilir</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52299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Aktarma İşlemleri</a:t>
            </a:r>
            <a:endParaRPr lang="tr-TR" sz="4200" b="1" dirty="0">
              <a:latin typeface="Times New Roman" panose="02020603050405020304" pitchFamily="18" charset="0"/>
              <a:cs typeface="Times New Roman" panose="02020603050405020304" pitchFamily="18" charset="0"/>
            </a:endParaRPr>
          </a:p>
        </p:txBody>
      </p:sp>
      <p:sp>
        <p:nvSpPr>
          <p:cNvPr id="11" name="Dikdörtgen 10"/>
          <p:cNvSpPr/>
          <p:nvPr/>
        </p:nvSpPr>
        <p:spPr>
          <a:xfrm>
            <a:off x="685800" y="3390900"/>
            <a:ext cx="17373600" cy="4524315"/>
          </a:xfrm>
          <a:prstGeom prst="rect">
            <a:avLst/>
          </a:prstGeom>
        </p:spPr>
        <p:txBody>
          <a:bodyPr wrap="square">
            <a:spAutoFit/>
          </a:bodyPr>
          <a:lstStyle/>
          <a:p>
            <a:pPr marL="457200"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İdarelerin bütçeleri </a:t>
            </a:r>
            <a:r>
              <a:rPr lang="tr-TR" sz="3200" dirty="0">
                <a:latin typeface="Times New Roman" panose="02020603050405020304" pitchFamily="18" charset="0"/>
                <a:cs typeface="Times New Roman" panose="02020603050405020304" pitchFamily="18" charset="0"/>
              </a:rPr>
              <a:t>içinde yapacakları </a:t>
            </a:r>
            <a:r>
              <a:rPr lang="tr-TR" sz="3200" dirty="0" smtClean="0">
                <a:latin typeface="Times New Roman" panose="02020603050405020304" pitchFamily="18" charset="0"/>
                <a:cs typeface="Times New Roman" panose="02020603050405020304" pitchFamily="18" charset="0"/>
              </a:rPr>
              <a:t>aktarmalar </a:t>
            </a:r>
            <a:r>
              <a:rPr lang="tr-TR" sz="3200" dirty="0">
                <a:latin typeface="Times New Roman" panose="02020603050405020304" pitchFamily="18" charset="0"/>
                <a:cs typeface="Times New Roman" panose="02020603050405020304" pitchFamily="18" charset="0"/>
              </a:rPr>
              <a:t>ön malî kontrole tabi </a:t>
            </a:r>
            <a:r>
              <a:rPr lang="tr-TR" sz="3200" dirty="0" smtClean="0">
                <a:latin typeface="Times New Roman" panose="02020603050405020304" pitchFamily="18" charset="0"/>
                <a:cs typeface="Times New Roman" panose="02020603050405020304" pitchFamily="18" charset="0"/>
              </a:rPr>
              <a:t>tutulur</a:t>
            </a:r>
          </a:p>
          <a:p>
            <a:pPr marL="457200" indent="-457200">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Ön mali kontrol en </a:t>
            </a:r>
            <a:r>
              <a:rPr lang="tr-TR" sz="3200" dirty="0">
                <a:latin typeface="Times New Roman" panose="02020603050405020304" pitchFamily="18" charset="0"/>
                <a:cs typeface="Times New Roman" panose="02020603050405020304" pitchFamily="18" charset="0"/>
              </a:rPr>
              <a:t>geç iki iş günü içinde sonuçlandırılır</a:t>
            </a:r>
            <a:r>
              <a:rPr lang="tr-TR" sz="3200" dirty="0" smtClean="0">
                <a:latin typeface="Times New Roman" panose="02020603050405020304" pitchFamily="18" charset="0"/>
                <a:cs typeface="Times New Roman" panose="02020603050405020304" pitchFamily="18" charset="0"/>
              </a:rPr>
              <a:t>.</a:t>
            </a:r>
          </a:p>
          <a:p>
            <a:pPr marL="457200" indent="-457200">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Mevzuatına </a:t>
            </a:r>
            <a:r>
              <a:rPr lang="tr-TR" sz="3200" dirty="0">
                <a:latin typeface="Times New Roman" panose="02020603050405020304" pitchFamily="18" charset="0"/>
                <a:cs typeface="Times New Roman" panose="02020603050405020304" pitchFamily="18" charset="0"/>
              </a:rPr>
              <a:t>aykırı </a:t>
            </a:r>
            <a:r>
              <a:rPr lang="tr-TR" sz="3200" dirty="0" smtClean="0">
                <a:latin typeface="Times New Roman" panose="02020603050405020304" pitchFamily="18" charset="0"/>
                <a:cs typeface="Times New Roman" panose="02020603050405020304" pitchFamily="18" charset="0"/>
              </a:rPr>
              <a:t>aktarma </a:t>
            </a:r>
            <a:r>
              <a:rPr lang="tr-TR" sz="3200" dirty="0">
                <a:latin typeface="Times New Roman" panose="02020603050405020304" pitchFamily="18" charset="0"/>
                <a:cs typeface="Times New Roman" panose="02020603050405020304" pitchFamily="18" charset="0"/>
              </a:rPr>
              <a:t>talepleri, gerekçeli bir görüş yazısıyla harcama yetkilisine gönderilir</a:t>
            </a:r>
            <a:r>
              <a:rPr lang="tr-TR" sz="3200" dirty="0" smtClean="0">
                <a:latin typeface="Times New Roman" panose="02020603050405020304" pitchFamily="18" charset="0"/>
                <a:cs typeface="Times New Roman" panose="02020603050405020304" pitchFamily="18" charset="0"/>
              </a:rPr>
              <a:t>.</a:t>
            </a:r>
          </a:p>
          <a:p>
            <a:pPr marL="457200" indent="-457200">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Ödenek aktarmaların </a:t>
            </a:r>
            <a:r>
              <a:rPr lang="tr-TR" sz="3200" dirty="0">
                <a:latin typeface="Times New Roman" panose="02020603050405020304" pitchFamily="18" charset="0"/>
                <a:cs typeface="Times New Roman" panose="02020603050405020304" pitchFamily="18" charset="0"/>
              </a:rPr>
              <a:t>idarenin malî hizmetler biriminin ön malî kontrol görevini yürüten alt birimi dışında diğer alt birimleri tarafından elektronik ortamda hazırlanıp onaylanması halinde ön malî kontrol yapılmış ve uygun görüş verilmiş sayılır.</a:t>
            </a:r>
          </a:p>
        </p:txBody>
      </p:sp>
    </p:spTree>
    <p:extLst>
      <p:ext uri="{BB962C8B-B14F-4D97-AF65-F5344CB8AC3E}">
        <p14:creationId xmlns:p14="http://schemas.microsoft.com/office/powerpoint/2010/main" val="27427798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Aktarma İşlemleri</a:t>
            </a:r>
            <a:endParaRPr lang="tr-TR" sz="4200" b="1" dirty="0">
              <a:latin typeface="Times New Roman" panose="02020603050405020304" pitchFamily="18" charset="0"/>
              <a:cs typeface="Times New Roman" panose="02020603050405020304" pitchFamily="18" charset="0"/>
            </a:endParaRPr>
          </a:p>
        </p:txBody>
      </p:sp>
      <p:sp>
        <p:nvSpPr>
          <p:cNvPr id="11" name="Dikdörtgen 10"/>
          <p:cNvSpPr/>
          <p:nvPr/>
        </p:nvSpPr>
        <p:spPr>
          <a:xfrm>
            <a:off x="533400" y="1892782"/>
            <a:ext cx="17373600" cy="7417415"/>
          </a:xfrm>
          <a:prstGeom prst="rect">
            <a:avLst/>
          </a:prstGeom>
        </p:spPr>
        <p:txBody>
          <a:bodyPr wrap="square">
            <a:spAutoFit/>
          </a:bodyPr>
          <a:lstStyle/>
          <a:p>
            <a:pPr algn="just"/>
            <a:r>
              <a:rPr lang="tr-TR" sz="2800" dirty="0" smtClean="0">
                <a:latin typeface="Times New Roman" panose="02020603050405020304" pitchFamily="18" charset="0"/>
                <a:cs typeface="Times New Roman" panose="02020603050405020304" pitchFamily="18" charset="0"/>
              </a:rPr>
              <a:t>5018/21</a:t>
            </a:r>
          </a:p>
          <a:p>
            <a:pPr algn="just"/>
            <a:endParaRPr lang="tr-TR" sz="2800" dirty="0">
              <a:latin typeface="Times New Roman" panose="02020603050405020304" pitchFamily="18" charset="0"/>
              <a:cs typeface="Times New Roman" panose="02020603050405020304" pitchFamily="18" charset="0"/>
            </a:endParaRPr>
          </a:p>
          <a:p>
            <a:pPr algn="just"/>
            <a:r>
              <a:rPr lang="tr-TR" sz="2800" dirty="0" smtClean="0">
                <a:latin typeface="Times New Roman" panose="02020603050405020304" pitchFamily="18" charset="0"/>
                <a:cs typeface="Times New Roman" panose="02020603050405020304" pitchFamily="18" charset="0"/>
              </a:rPr>
              <a:t>Merkezî </a:t>
            </a:r>
            <a:r>
              <a:rPr lang="tr-TR" sz="2800" dirty="0">
                <a:latin typeface="Times New Roman" panose="02020603050405020304" pitchFamily="18" charset="0"/>
                <a:cs typeface="Times New Roman" panose="02020603050405020304" pitchFamily="18" charset="0"/>
              </a:rPr>
              <a:t>yönetim kapsamındaki kamu idarelerinin </a:t>
            </a:r>
            <a:r>
              <a:rPr lang="tr-TR" sz="2800" u="sng" dirty="0">
                <a:latin typeface="Times New Roman" panose="02020603050405020304" pitchFamily="18" charset="0"/>
                <a:cs typeface="Times New Roman" panose="02020603050405020304" pitchFamily="18" charset="0"/>
              </a:rPr>
              <a:t>bütçeleri arasındaki </a:t>
            </a:r>
            <a:r>
              <a:rPr lang="tr-TR" sz="2800" dirty="0">
                <a:latin typeface="Times New Roman" panose="02020603050405020304" pitchFamily="18" charset="0"/>
                <a:cs typeface="Times New Roman" panose="02020603050405020304" pitchFamily="18" charset="0"/>
              </a:rPr>
              <a:t>ödenek aktarmaları kanunla yapılır. Ancak, harcamalarda tasarrufu sağlamak, dengeli ve etkili bir bütçe politikasını gerçekleştirmek üzere genel bütçe ödeneklerinin yüzde onunu geçmemek kaydıyla, merkezî yönetim kapsamındaki kamu idarelerinin bütçeleri arasındaki ödenek aktarmalarına ilişkin yetki ve işlemler ile usul ve esaslar merkezî yönetim bütçe kanununda belirlenir</a:t>
            </a:r>
            <a:r>
              <a:rPr lang="tr-TR" sz="2800" dirty="0" smtClean="0">
                <a:latin typeface="Times New Roman" panose="02020603050405020304" pitchFamily="18" charset="0"/>
                <a:cs typeface="Times New Roman" panose="02020603050405020304" pitchFamily="18" charset="0"/>
              </a:rPr>
              <a:t>.</a:t>
            </a:r>
          </a:p>
          <a:p>
            <a:pPr algn="just"/>
            <a:endParaRPr lang="tr-TR" sz="2800" dirty="0">
              <a:latin typeface="Times New Roman" panose="02020603050405020304" pitchFamily="18" charset="0"/>
              <a:cs typeface="Times New Roman" panose="02020603050405020304" pitchFamily="18" charset="0"/>
            </a:endParaRPr>
          </a:p>
          <a:p>
            <a:pPr algn="just"/>
            <a:r>
              <a:rPr lang="tr-TR" sz="2800" dirty="0">
                <a:latin typeface="Times New Roman" panose="02020603050405020304" pitchFamily="18" charset="0"/>
                <a:cs typeface="Times New Roman" panose="02020603050405020304" pitchFamily="18" charset="0"/>
              </a:rPr>
              <a:t>Merkezî yönetim kapsamındaki kamu idareleri, aktarma yapılacak tertipteki </a:t>
            </a:r>
            <a:r>
              <a:rPr lang="tr-TR" sz="2800" u="sng" dirty="0">
                <a:latin typeface="Times New Roman" panose="02020603050405020304" pitchFamily="18" charset="0"/>
                <a:cs typeface="Times New Roman" panose="02020603050405020304" pitchFamily="18" charset="0"/>
              </a:rPr>
              <a:t>ödeneğin yüzde yirmisine kadar </a:t>
            </a:r>
            <a:r>
              <a:rPr lang="tr-TR" sz="2800" dirty="0">
                <a:latin typeface="Times New Roman" panose="02020603050405020304" pitchFamily="18" charset="0"/>
                <a:cs typeface="Times New Roman" panose="02020603050405020304" pitchFamily="18" charset="0"/>
              </a:rPr>
              <a:t>kendi </a:t>
            </a:r>
            <a:r>
              <a:rPr lang="tr-TR" sz="2800" u="sng" dirty="0">
                <a:latin typeface="Times New Roman" panose="02020603050405020304" pitchFamily="18" charset="0"/>
                <a:cs typeface="Times New Roman" panose="02020603050405020304" pitchFamily="18" charset="0"/>
              </a:rPr>
              <a:t>bütçeleri içinde </a:t>
            </a:r>
            <a:r>
              <a:rPr lang="tr-TR" sz="2800" dirty="0">
                <a:latin typeface="Times New Roman" panose="02020603050405020304" pitchFamily="18" charset="0"/>
                <a:cs typeface="Times New Roman" panose="02020603050405020304" pitchFamily="18" charset="0"/>
              </a:rPr>
              <a:t>ödenek aktarması yapabilirler. Ancak, ihtiyaç halinde yüzde yirmiyi aşan ödenek aktarma işlemlerini kurum bütçesinin </a:t>
            </a:r>
            <a:r>
              <a:rPr lang="tr-TR" sz="2800" u="sng" dirty="0">
                <a:latin typeface="Times New Roman" panose="02020603050405020304" pitchFamily="18" charset="0"/>
                <a:cs typeface="Times New Roman" panose="02020603050405020304" pitchFamily="18" charset="0"/>
              </a:rPr>
              <a:t>başlangıç ödenekleri toplamının yüzde yirmisini geçmemek üzere </a:t>
            </a:r>
            <a:r>
              <a:rPr lang="tr-TR" sz="2800" dirty="0">
                <a:latin typeface="Times New Roman" panose="02020603050405020304" pitchFamily="18" charset="0"/>
                <a:cs typeface="Times New Roman" panose="02020603050405020304" pitchFamily="18" charset="0"/>
              </a:rPr>
              <a:t>yapmaya Cumhurbaşkanlığı, yılı yatırım programına ek yatırım cetvellerinde yer alan projelerde değişiklik yapılması halinde değişikliğin gerektirdiği tertipler arası ödenek aktarması işlemlerinin tamamını yapmaya ise ilgili idareler yetkilidir</a:t>
            </a:r>
            <a:r>
              <a:rPr lang="tr-TR" sz="2800" dirty="0" smtClean="0">
                <a:latin typeface="Times New Roman" panose="02020603050405020304" pitchFamily="18" charset="0"/>
                <a:cs typeface="Times New Roman" panose="02020603050405020304" pitchFamily="18" charset="0"/>
              </a:rPr>
              <a:t>.</a:t>
            </a:r>
            <a:endParaRPr lang="tr-TR" sz="2800" baseline="30000" dirty="0">
              <a:latin typeface="Times New Roman" panose="02020603050405020304" pitchFamily="18" charset="0"/>
              <a:cs typeface="Times New Roman" panose="02020603050405020304" pitchFamily="18" charset="0"/>
            </a:endParaRPr>
          </a:p>
          <a:p>
            <a:pPr algn="just"/>
            <a:endParaRPr lang="tr-TR" sz="2800" dirty="0">
              <a:latin typeface="Times New Roman" panose="02020603050405020304" pitchFamily="18" charset="0"/>
              <a:cs typeface="Times New Roman" panose="02020603050405020304" pitchFamily="18" charset="0"/>
            </a:endParaRPr>
          </a:p>
          <a:p>
            <a:pPr algn="just"/>
            <a:r>
              <a:rPr lang="tr-TR" sz="2800" dirty="0">
                <a:latin typeface="Times New Roman" panose="02020603050405020304" pitchFamily="18" charset="0"/>
                <a:cs typeface="Times New Roman" panose="02020603050405020304" pitchFamily="18" charset="0"/>
              </a:rPr>
              <a:t>Kamu idarelerinin bütçeleri içinde; </a:t>
            </a:r>
            <a:r>
              <a:rPr lang="tr-TR" sz="2800" u="sng" dirty="0">
                <a:latin typeface="Times New Roman" panose="02020603050405020304" pitchFamily="18" charset="0"/>
                <a:cs typeface="Times New Roman" panose="02020603050405020304" pitchFamily="18" charset="0"/>
              </a:rPr>
              <a:t>personel giderleri </a:t>
            </a:r>
            <a:r>
              <a:rPr lang="tr-TR" sz="2800" dirty="0">
                <a:latin typeface="Times New Roman" panose="02020603050405020304" pitchFamily="18" charset="0"/>
                <a:cs typeface="Times New Roman" panose="02020603050405020304" pitchFamily="18" charset="0"/>
              </a:rPr>
              <a:t>tertiplerinden, </a:t>
            </a:r>
            <a:r>
              <a:rPr lang="tr-TR" sz="2800" u="sng" dirty="0">
                <a:latin typeface="Times New Roman" panose="02020603050405020304" pitchFamily="18" charset="0"/>
                <a:cs typeface="Times New Roman" panose="02020603050405020304" pitchFamily="18" charset="0"/>
              </a:rPr>
              <a:t>aktarma yapılmış tertiplerden </a:t>
            </a:r>
            <a:r>
              <a:rPr lang="tr-TR" sz="2800" dirty="0">
                <a:latin typeface="Times New Roman" panose="02020603050405020304" pitchFamily="18" charset="0"/>
                <a:cs typeface="Times New Roman" panose="02020603050405020304" pitchFamily="18" charset="0"/>
              </a:rPr>
              <a:t>ve </a:t>
            </a:r>
            <a:r>
              <a:rPr lang="tr-TR" sz="2800" u="sng" dirty="0">
                <a:latin typeface="Times New Roman" panose="02020603050405020304" pitchFamily="18" charset="0"/>
                <a:cs typeface="Times New Roman" panose="02020603050405020304" pitchFamily="18" charset="0"/>
              </a:rPr>
              <a:t>yedek ödenekten aktarma yapılmış tertiplerden</a:t>
            </a:r>
            <a:r>
              <a:rPr lang="tr-TR" sz="2800" dirty="0">
                <a:latin typeface="Times New Roman" panose="02020603050405020304" pitchFamily="18" charset="0"/>
                <a:cs typeface="Times New Roman" panose="02020603050405020304" pitchFamily="18" charset="0"/>
              </a:rPr>
              <a:t> diğer tertiplere ödenek aktarılamaz. Ancak, yılı yatırım programına ek yatırım cetvellerinde yer alan projelerde değişiklik yapılması halinde, aktarma yapılan tertiplerden diğer tertiplere ödenek aktarılabilir.</a:t>
            </a:r>
          </a:p>
        </p:txBody>
      </p:sp>
    </p:spTree>
    <p:extLst>
      <p:ext uri="{BB962C8B-B14F-4D97-AF65-F5344CB8AC3E}">
        <p14:creationId xmlns:p14="http://schemas.microsoft.com/office/powerpoint/2010/main" val="32574018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Aktarma İşlemleri</a:t>
            </a:r>
            <a:endParaRPr lang="tr-TR" sz="4200" b="1" dirty="0">
              <a:latin typeface="Times New Roman" panose="02020603050405020304" pitchFamily="18" charset="0"/>
              <a:cs typeface="Times New Roman" panose="02020603050405020304" pitchFamily="18" charset="0"/>
            </a:endParaRPr>
          </a:p>
        </p:txBody>
      </p:sp>
      <p:sp>
        <p:nvSpPr>
          <p:cNvPr id="11" name="Dikdörtgen 10"/>
          <p:cNvSpPr/>
          <p:nvPr/>
        </p:nvSpPr>
        <p:spPr>
          <a:xfrm>
            <a:off x="533400" y="1892782"/>
            <a:ext cx="17373600" cy="8094524"/>
          </a:xfrm>
          <a:prstGeom prst="rect">
            <a:avLst/>
          </a:prstGeom>
        </p:spPr>
        <p:txBody>
          <a:bodyPr wrap="square">
            <a:spAutoFit/>
          </a:bodyPr>
          <a:lstStyle/>
          <a:p>
            <a:pPr algn="just"/>
            <a:r>
              <a:rPr lang="tr-TR" sz="2600" dirty="0">
                <a:latin typeface="Times New Roman" panose="02020603050405020304" pitchFamily="18" charset="0"/>
                <a:cs typeface="Times New Roman" panose="02020603050405020304" pitchFamily="18" charset="0"/>
              </a:rPr>
              <a:t>Mahalli İdareler Bütçe Ve Muhasebe Yönetmeliği</a:t>
            </a:r>
          </a:p>
          <a:p>
            <a:pPr algn="just"/>
            <a:endParaRPr lang="tr-TR" sz="2600" dirty="0">
              <a:latin typeface="Times New Roman" panose="02020603050405020304" pitchFamily="18" charset="0"/>
              <a:cs typeface="Times New Roman" panose="02020603050405020304" pitchFamily="18" charset="0"/>
            </a:endParaRPr>
          </a:p>
          <a:p>
            <a:pPr algn="just"/>
            <a:r>
              <a:rPr lang="tr-TR" sz="2600" b="1" dirty="0">
                <a:latin typeface="Times New Roman" panose="02020603050405020304" pitchFamily="18" charset="0"/>
                <a:cs typeface="Times New Roman" panose="02020603050405020304" pitchFamily="18" charset="0"/>
              </a:rPr>
              <a:t>Aktarma</a:t>
            </a:r>
            <a:endParaRPr lang="tr-TR" sz="2600" dirty="0">
              <a:latin typeface="Times New Roman" panose="02020603050405020304" pitchFamily="18" charset="0"/>
              <a:cs typeface="Times New Roman" panose="02020603050405020304" pitchFamily="18" charset="0"/>
            </a:endParaRPr>
          </a:p>
          <a:p>
            <a:pPr algn="just"/>
            <a:r>
              <a:rPr lang="tr-TR" sz="2600" b="1" dirty="0">
                <a:latin typeface="Times New Roman" panose="02020603050405020304" pitchFamily="18" charset="0"/>
                <a:cs typeface="Times New Roman" panose="02020603050405020304" pitchFamily="18" charset="0"/>
              </a:rPr>
              <a:t>MADDE 36 –</a:t>
            </a:r>
            <a:r>
              <a:rPr lang="tr-TR" sz="2600" dirty="0">
                <a:latin typeface="Times New Roman" panose="02020603050405020304" pitchFamily="18" charset="0"/>
                <a:cs typeface="Times New Roman" panose="02020603050405020304" pitchFamily="18" charset="0"/>
              </a:rPr>
              <a:t> (1) Aktarma; bütçenin herhangi bir tertibinde bulunan ve o hesap döneminde kullanılmayacağı anlaşılan ödeneklerden alınarak, ödenek ihtiyacı olan diğer gider tertiplerine veya yeni tertip açılarak yapılan eklemedir.</a:t>
            </a:r>
          </a:p>
          <a:p>
            <a:pPr algn="just"/>
            <a:r>
              <a:rPr lang="tr-TR" sz="2600" dirty="0">
                <a:latin typeface="Times New Roman" panose="02020603050405020304" pitchFamily="18" charset="0"/>
                <a:cs typeface="Times New Roman" panose="02020603050405020304" pitchFamily="18" charset="0"/>
              </a:rPr>
              <a:t>(2) Bütçede  </a:t>
            </a:r>
            <a:r>
              <a:rPr lang="tr-TR" sz="2600" u="sng" dirty="0">
                <a:latin typeface="Times New Roman" panose="02020603050405020304" pitchFamily="18" charset="0"/>
                <a:cs typeface="Times New Roman" panose="02020603050405020304" pitchFamily="18" charset="0"/>
              </a:rPr>
              <a:t>program</a:t>
            </a:r>
            <a:r>
              <a:rPr lang="tr-TR" sz="2600" dirty="0">
                <a:latin typeface="Times New Roman" panose="02020603050405020304" pitchFamily="18" charset="0"/>
                <a:cs typeface="Times New Roman" panose="02020603050405020304" pitchFamily="18" charset="0"/>
              </a:rPr>
              <a:t> sınıflandırmanın birinci düzeyleri arasındaki aktarmalar meclis kararı,  </a:t>
            </a:r>
            <a:r>
              <a:rPr lang="tr-TR" sz="2600" u="sng" dirty="0">
                <a:latin typeface="Times New Roman" panose="02020603050405020304" pitchFamily="18" charset="0"/>
                <a:cs typeface="Times New Roman" panose="02020603050405020304" pitchFamily="18" charset="0"/>
              </a:rPr>
              <a:t>program</a:t>
            </a:r>
            <a:r>
              <a:rPr lang="tr-TR" sz="2600" dirty="0">
                <a:latin typeface="Times New Roman" panose="02020603050405020304" pitchFamily="18" charset="0"/>
                <a:cs typeface="Times New Roman" panose="02020603050405020304" pitchFamily="18" charset="0"/>
              </a:rPr>
              <a:t> sınıflandırmanın ikinci düzeyleri arasındaki aktarmalar encümen kararıyla, bunların dışında kalan ve ekonomik sınıflandırmanın ikinci düzeyine kadar aktarmalar ise üst yöneticinin onayı ile yapılır. Ekonomik sınıflandırmanın üçüncü ve dördüncü düzeyleri </a:t>
            </a:r>
            <a:r>
              <a:rPr lang="tr-TR" sz="2600" dirty="0" err="1">
                <a:latin typeface="Times New Roman" panose="02020603050405020304" pitchFamily="18" charset="0"/>
                <a:cs typeface="Times New Roman" panose="02020603050405020304" pitchFamily="18" charset="0"/>
              </a:rPr>
              <a:t>bütçeleşme</a:t>
            </a:r>
            <a:r>
              <a:rPr lang="tr-TR" sz="2600" dirty="0">
                <a:latin typeface="Times New Roman" panose="02020603050405020304" pitchFamily="18" charset="0"/>
                <a:cs typeface="Times New Roman" panose="02020603050405020304" pitchFamily="18" charset="0"/>
              </a:rPr>
              <a:t> düzeyi olmadığından, bunlar arasında aktarma onayına gerek yoktur.</a:t>
            </a:r>
          </a:p>
          <a:p>
            <a:pPr algn="just"/>
            <a:r>
              <a:rPr lang="tr-TR" sz="2600" dirty="0">
                <a:latin typeface="Times New Roman" panose="02020603050405020304" pitchFamily="18" charset="0"/>
                <a:cs typeface="Times New Roman" panose="02020603050405020304" pitchFamily="18" charset="0"/>
              </a:rPr>
              <a:t>(3) Büyükşehir ilçe belediyelerinde; aktarmalarla ilgili meclis kararları bütçe ile ilgili meclis kararları gibi kesinleşir ve yürürlüğe girer.</a:t>
            </a:r>
          </a:p>
          <a:p>
            <a:pPr algn="just"/>
            <a:r>
              <a:rPr lang="tr-TR" sz="2600" dirty="0">
                <a:latin typeface="Times New Roman" panose="02020603050405020304" pitchFamily="18" charset="0"/>
                <a:cs typeface="Times New Roman" panose="02020603050405020304" pitchFamily="18" charset="0"/>
              </a:rPr>
              <a:t>(4) Bağlı idarelerde kendi özel mevzuat hükümleri saklı olmakla birlikte;</a:t>
            </a:r>
          </a:p>
          <a:p>
            <a:pPr algn="just"/>
            <a:r>
              <a:rPr lang="tr-TR" sz="2600" dirty="0">
                <a:latin typeface="Times New Roman" panose="02020603050405020304" pitchFamily="18" charset="0"/>
                <a:cs typeface="Times New Roman" panose="02020603050405020304" pitchFamily="18" charset="0"/>
              </a:rPr>
              <a:t>a) Personel giderleri tertiplerinden,</a:t>
            </a:r>
          </a:p>
          <a:p>
            <a:pPr algn="just"/>
            <a:r>
              <a:rPr lang="tr-TR" sz="2600" dirty="0">
                <a:latin typeface="Times New Roman" panose="02020603050405020304" pitchFamily="18" charset="0"/>
                <a:cs typeface="Times New Roman" panose="02020603050405020304" pitchFamily="18" charset="0"/>
              </a:rPr>
              <a:t>b) Aktarma yapılmış tertiplerden,</a:t>
            </a:r>
          </a:p>
          <a:p>
            <a:pPr algn="just"/>
            <a:r>
              <a:rPr lang="tr-TR" sz="2600" dirty="0">
                <a:latin typeface="Times New Roman" panose="02020603050405020304" pitchFamily="18" charset="0"/>
                <a:cs typeface="Times New Roman" panose="02020603050405020304" pitchFamily="18" charset="0"/>
              </a:rPr>
              <a:t>c) Yedek ödenekten aktarma yapılmış tertiplerden,</a:t>
            </a:r>
          </a:p>
          <a:p>
            <a:pPr algn="just"/>
            <a:r>
              <a:rPr lang="tr-TR" sz="2600" dirty="0">
                <a:latin typeface="Times New Roman" panose="02020603050405020304" pitchFamily="18" charset="0"/>
                <a:cs typeface="Times New Roman" panose="02020603050405020304" pitchFamily="18" charset="0"/>
              </a:rPr>
              <a:t>ç) Projeye bağlı yatırım tertiplerinden,</a:t>
            </a:r>
          </a:p>
          <a:p>
            <a:pPr algn="just"/>
            <a:r>
              <a:rPr lang="tr-TR" sz="2600" dirty="0">
                <a:latin typeface="Times New Roman" panose="02020603050405020304" pitchFamily="18" charset="0"/>
                <a:cs typeface="Times New Roman" panose="02020603050405020304" pitchFamily="18" charset="0"/>
              </a:rPr>
              <a:t>d) İlgili mevzuatında aktarma yapılmaması öngörülen tertiplerden,</a:t>
            </a:r>
          </a:p>
          <a:p>
            <a:pPr algn="just"/>
            <a:r>
              <a:rPr lang="tr-TR" sz="2600" dirty="0">
                <a:latin typeface="Times New Roman" panose="02020603050405020304" pitchFamily="18" charset="0"/>
                <a:cs typeface="Times New Roman" panose="02020603050405020304" pitchFamily="18" charset="0"/>
              </a:rPr>
              <a:t>aktarma yapılamaz.</a:t>
            </a:r>
          </a:p>
          <a:p>
            <a:pPr algn="just"/>
            <a:r>
              <a:rPr lang="tr-TR" sz="2600" dirty="0">
                <a:latin typeface="Times New Roman" panose="02020603050405020304" pitchFamily="18" charset="0"/>
                <a:cs typeface="Times New Roman" panose="02020603050405020304" pitchFamily="18" charset="0"/>
              </a:rPr>
              <a:t>(5) Projeye dayalı iş, fiziksel olarak yüzde yüz gerçekleşmişse, bu projeyle ilgili artan ödenek diğer tertiplere aktarılabilir. Personel ödeneklerine ilişkin tertipler arasında aktarma yapılabilir.</a:t>
            </a:r>
          </a:p>
        </p:txBody>
      </p:sp>
    </p:spTree>
    <p:extLst>
      <p:ext uri="{BB962C8B-B14F-4D97-AF65-F5344CB8AC3E}">
        <p14:creationId xmlns:p14="http://schemas.microsoft.com/office/powerpoint/2010/main" val="7001467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Ödenek Aktarma İşlemleri</a:t>
            </a:r>
            <a:endParaRPr lang="tr-TR" sz="4200" b="1" dirty="0">
              <a:latin typeface="Times New Roman" panose="02020603050405020304" pitchFamily="18" charset="0"/>
              <a:cs typeface="Times New Roman" panose="02020603050405020304" pitchFamily="18" charset="0"/>
            </a:endParaRPr>
          </a:p>
        </p:txBody>
      </p:sp>
      <p:sp>
        <p:nvSpPr>
          <p:cNvPr id="11" name="Dikdörtgen 10"/>
          <p:cNvSpPr/>
          <p:nvPr/>
        </p:nvSpPr>
        <p:spPr>
          <a:xfrm>
            <a:off x="381000" y="2038695"/>
            <a:ext cx="7848600" cy="7478970"/>
          </a:xfrm>
          <a:prstGeom prst="rect">
            <a:avLst/>
          </a:prstGeom>
        </p:spPr>
        <p:txBody>
          <a:bodyPr wrap="square">
            <a:spAutoFit/>
          </a:bodyPr>
          <a:lstStyle/>
          <a:p>
            <a:pPr algn="just"/>
            <a:r>
              <a:rPr lang="tr-TR" sz="3200" dirty="0" smtClean="0">
                <a:latin typeface="Times New Roman" panose="02020603050405020304" pitchFamily="18" charset="0"/>
                <a:cs typeface="Times New Roman" panose="02020603050405020304" pitchFamily="18" charset="0"/>
              </a:rPr>
              <a:t>5018/40</a:t>
            </a:r>
          </a:p>
          <a:p>
            <a:pPr algn="just"/>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Bağış ve yardımlar</a:t>
            </a:r>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Madde 40-</a:t>
            </a: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a:t>
            </a:r>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Kamu idarelerine yapılan her türlü bağış ve </a:t>
            </a:r>
            <a:r>
              <a:rPr lang="tr-TR" sz="3200" dirty="0" smtClean="0">
                <a:latin typeface="Times New Roman" panose="02020603050405020304" pitchFamily="18" charset="0"/>
                <a:cs typeface="Times New Roman" panose="02020603050405020304" pitchFamily="18" charset="0"/>
              </a:rPr>
              <a:t>yardımlar</a:t>
            </a:r>
            <a:r>
              <a:rPr lang="tr-TR" sz="3200" dirty="0">
                <a:latin typeface="Times New Roman" panose="02020603050405020304" pitchFamily="18" charset="0"/>
                <a:cs typeface="Times New Roman" panose="02020603050405020304" pitchFamily="18" charset="0"/>
              </a:rPr>
              <a:t> gelir kaydedilir. Nakdi olmayan bağış ve yardımlar, ilgili mevzuatına göre değerlemeye tâbi tutularak kayıtlara alınır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Kamu yararına kullanılmak üzere kamu idarelerine yapılan şartlı bağış ve yardımlar, </a:t>
            </a:r>
            <a:r>
              <a:rPr lang="tr-TR" sz="3200" dirty="0" smtClean="0">
                <a:latin typeface="Times New Roman" panose="02020603050405020304" pitchFamily="18" charset="0"/>
                <a:cs typeface="Times New Roman" panose="02020603050405020304" pitchFamily="18" charset="0"/>
              </a:rPr>
              <a:t>…bütçede </a:t>
            </a:r>
            <a:r>
              <a:rPr lang="tr-TR" sz="3200" dirty="0">
                <a:latin typeface="Times New Roman" panose="02020603050405020304" pitchFamily="18" charset="0"/>
                <a:cs typeface="Times New Roman" panose="02020603050405020304" pitchFamily="18" charset="0"/>
              </a:rPr>
              <a:t>açılacak bir tertibe gelir ve şart kılındığı amaca harcanmak üzere açılacak bir tertibe ödenek kaydedilir. </a:t>
            </a:r>
            <a:r>
              <a:rPr lang="tr-TR" sz="3200" u="sng" dirty="0">
                <a:latin typeface="Times New Roman" panose="02020603050405020304" pitchFamily="18" charset="0"/>
                <a:cs typeface="Times New Roman" panose="02020603050405020304" pitchFamily="18" charset="0"/>
              </a:rPr>
              <a:t>Bu ödenekten amaç dışında başka bir tertibe aktarma yapılamaz.</a:t>
            </a:r>
          </a:p>
        </p:txBody>
      </p:sp>
      <p:sp>
        <p:nvSpPr>
          <p:cNvPr id="12" name="Dikdörtgen 11"/>
          <p:cNvSpPr/>
          <p:nvPr/>
        </p:nvSpPr>
        <p:spPr>
          <a:xfrm>
            <a:off x="9619740" y="2050965"/>
            <a:ext cx="7822769" cy="6494085"/>
          </a:xfrm>
          <a:prstGeom prst="rect">
            <a:avLst/>
          </a:prstGeom>
        </p:spPr>
        <p:txBody>
          <a:bodyPr wrap="square">
            <a:spAutoFit/>
          </a:bodyPr>
          <a:lstStyle/>
          <a:p>
            <a:pPr algn="just"/>
            <a:r>
              <a:rPr lang="tr-TR" sz="3200" dirty="0">
                <a:latin typeface="Times New Roman" panose="02020603050405020304" pitchFamily="18" charset="0"/>
                <a:cs typeface="Times New Roman" panose="02020603050405020304" pitchFamily="18" charset="0"/>
              </a:rPr>
              <a:t>Mahalli İdareler Bütçe Ve Muhasebe </a:t>
            </a:r>
            <a:r>
              <a:rPr lang="tr-TR" sz="3200" dirty="0" smtClean="0">
                <a:latin typeface="Times New Roman" panose="02020603050405020304" pitchFamily="18" charset="0"/>
                <a:cs typeface="Times New Roman" panose="02020603050405020304" pitchFamily="18" charset="0"/>
              </a:rPr>
              <a:t>Yönetmeliği</a:t>
            </a:r>
          </a:p>
          <a:p>
            <a:pPr algn="just"/>
            <a:endParaRPr lang="tr-TR" sz="3200" dirty="0">
              <a:latin typeface="Times New Roman" panose="02020603050405020304" pitchFamily="18" charset="0"/>
              <a:cs typeface="Times New Roman" panose="02020603050405020304" pitchFamily="18" charset="0"/>
            </a:endParaRPr>
          </a:p>
          <a:p>
            <a:pPr algn="just"/>
            <a:r>
              <a:rPr lang="tr-TR" sz="3200" b="1" dirty="0" smtClean="0">
                <a:latin typeface="Times New Roman" panose="02020603050405020304" pitchFamily="18" charset="0"/>
                <a:cs typeface="Times New Roman" panose="02020603050405020304" pitchFamily="18" charset="0"/>
              </a:rPr>
              <a:t>Bağış </a:t>
            </a:r>
            <a:r>
              <a:rPr lang="tr-TR" sz="3200" b="1" dirty="0">
                <a:latin typeface="Times New Roman" panose="02020603050405020304" pitchFamily="18" charset="0"/>
                <a:cs typeface="Times New Roman" panose="02020603050405020304" pitchFamily="18" charset="0"/>
              </a:rPr>
              <a:t>ve yardımlar</a:t>
            </a:r>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Madde </a:t>
            </a:r>
            <a:r>
              <a:rPr lang="tr-TR" sz="3200" b="1" dirty="0" smtClean="0">
                <a:latin typeface="Times New Roman" panose="02020603050405020304" pitchFamily="18" charset="0"/>
                <a:cs typeface="Times New Roman" panose="02020603050405020304" pitchFamily="18" charset="0"/>
              </a:rPr>
              <a:t>17</a:t>
            </a: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a:t>
            </a:r>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Yapılan şartlı bağış ve yardımlar, üst yöneticinin onayı ile gelir bütçesinde bağış ve yardımlar bölümüne gelir yazılır ve gider bütçesinde bu hizmetin ödeneği varsa bu ödeneğe eklenir; yoksa bütçede öngörülen tertibe ödenek yazılarak tahsis amacına harcanır. </a:t>
            </a:r>
            <a:r>
              <a:rPr lang="tr-TR" sz="3200" u="sng" dirty="0">
                <a:latin typeface="Times New Roman" panose="02020603050405020304" pitchFamily="18" charset="0"/>
                <a:cs typeface="Times New Roman" panose="02020603050405020304" pitchFamily="18" charset="0"/>
              </a:rPr>
              <a:t>Bu ödenekten amaç dışında başka bir tertibe aktarma yapılamaz.</a:t>
            </a:r>
          </a:p>
        </p:txBody>
      </p:sp>
    </p:spTree>
    <p:extLst>
      <p:ext uri="{BB962C8B-B14F-4D97-AF65-F5344CB8AC3E}">
        <p14:creationId xmlns:p14="http://schemas.microsoft.com/office/powerpoint/2010/main" val="422494317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Kadro </a:t>
            </a:r>
            <a:r>
              <a:rPr lang="tr-TR" sz="4200" b="1" dirty="0">
                <a:latin typeface="Times New Roman" panose="02020603050405020304" pitchFamily="18" charset="0"/>
                <a:cs typeface="Times New Roman" panose="02020603050405020304" pitchFamily="18" charset="0"/>
              </a:rPr>
              <a:t>v</a:t>
            </a:r>
            <a:r>
              <a:rPr lang="tr-TR" sz="4200" b="1" dirty="0" smtClean="0">
                <a:latin typeface="Times New Roman" panose="02020603050405020304" pitchFamily="18" charset="0"/>
                <a:cs typeface="Times New Roman" panose="02020603050405020304" pitchFamily="18" charset="0"/>
              </a:rPr>
              <a:t>e Pozisyon Dağılım Cetvelleri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838200" y="2251034"/>
            <a:ext cx="16687800" cy="7294305"/>
          </a:xfrm>
          <a:prstGeom prst="rect">
            <a:avLst/>
          </a:prstGeom>
        </p:spPr>
        <p:txBody>
          <a:bodyPr wrap="square">
            <a:spAutoFit/>
          </a:bodyPr>
          <a:lstStyle/>
          <a:p>
            <a:pPr marL="571500" indent="-571500" algn="just">
              <a:buFont typeface="Times New Roman" panose="02020603050405020304" pitchFamily="18" charset="0"/>
              <a:buChar char="₋"/>
            </a:pPr>
            <a:r>
              <a:rPr lang="tr-TR" sz="3600" dirty="0">
                <a:latin typeface="Times New Roman" panose="02020603050405020304" pitchFamily="18" charset="0"/>
                <a:cs typeface="Times New Roman" panose="02020603050405020304" pitchFamily="18" charset="0"/>
              </a:rPr>
              <a:t>2 sayılı Genel Kadro ve Usulü Hakkında Cumhurbaşkanlığı Kararnamesine tabi idarelere ait kadro ve pozisyon dağılım cetvelleri, </a:t>
            </a:r>
            <a:r>
              <a:rPr lang="tr-TR" sz="3600" dirty="0" smtClean="0">
                <a:latin typeface="Times New Roman" panose="02020603050405020304" pitchFamily="18" charset="0"/>
                <a:cs typeface="Times New Roman" panose="02020603050405020304" pitchFamily="18" charset="0"/>
              </a:rPr>
              <a:t>bu düzenleme çerçevesinde </a:t>
            </a:r>
            <a:r>
              <a:rPr lang="tr-TR" sz="3600" dirty="0">
                <a:latin typeface="Times New Roman" panose="02020603050405020304" pitchFamily="18" charset="0"/>
                <a:cs typeface="Times New Roman" panose="02020603050405020304" pitchFamily="18" charset="0"/>
              </a:rPr>
              <a:t>kontrole tabidir</a:t>
            </a:r>
            <a:r>
              <a:rPr lang="tr-TR" sz="3600" dirty="0" smtClean="0">
                <a:latin typeface="Times New Roman" panose="02020603050405020304" pitchFamily="18" charset="0"/>
                <a:cs typeface="Times New Roman" panose="02020603050405020304" pitchFamily="18" charset="0"/>
              </a:rPr>
              <a:t>.</a:t>
            </a: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Kadro </a:t>
            </a:r>
            <a:r>
              <a:rPr lang="tr-TR" sz="3600" dirty="0">
                <a:latin typeface="Times New Roman" panose="02020603050405020304" pitchFamily="18" charset="0"/>
                <a:cs typeface="Times New Roman" panose="02020603050405020304" pitchFamily="18" charset="0"/>
              </a:rPr>
              <a:t>ve pozisyon dağılım cetvelleri </a:t>
            </a:r>
            <a:r>
              <a:rPr lang="tr-TR" sz="3600" dirty="0" smtClean="0">
                <a:latin typeface="Times New Roman" panose="02020603050405020304" pitchFamily="18" charset="0"/>
                <a:cs typeface="Times New Roman" panose="02020603050405020304" pitchFamily="18" charset="0"/>
              </a:rPr>
              <a:t>en </a:t>
            </a:r>
            <a:r>
              <a:rPr lang="tr-TR" sz="3600" dirty="0">
                <a:latin typeface="Times New Roman" panose="02020603050405020304" pitchFamily="18" charset="0"/>
                <a:cs typeface="Times New Roman" panose="02020603050405020304" pitchFamily="18" charset="0"/>
              </a:rPr>
              <a:t>geç beş iş günü içinde kontrol edilir. </a:t>
            </a:r>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İlgililerine </a:t>
            </a:r>
            <a:r>
              <a:rPr lang="tr-TR" sz="3600" dirty="0">
                <a:latin typeface="Times New Roman" panose="02020603050405020304" pitchFamily="18" charset="0"/>
                <a:cs typeface="Times New Roman" panose="02020603050405020304" pitchFamily="18" charset="0"/>
              </a:rPr>
              <a:t>yapılacak ödemeler bu onaylı kadro ve pozisyon dağılım cetvellerine göre yapılır. Bu cetvellerde yapılacak değişiklikler de aynı şekilde kontrol edilir</a:t>
            </a:r>
            <a:r>
              <a:rPr lang="tr-TR" sz="3600" dirty="0" smtClean="0">
                <a:latin typeface="Times New Roman" panose="02020603050405020304" pitchFamily="18" charset="0"/>
                <a:cs typeface="Times New Roman" panose="02020603050405020304" pitchFamily="18" charset="0"/>
              </a:rPr>
              <a:t>.</a:t>
            </a: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2 </a:t>
            </a:r>
            <a:r>
              <a:rPr lang="tr-TR" sz="3600" dirty="0">
                <a:latin typeface="Times New Roman" panose="02020603050405020304" pitchFamily="18" charset="0"/>
                <a:cs typeface="Times New Roman" panose="02020603050405020304" pitchFamily="18" charset="0"/>
              </a:rPr>
              <a:t>sayılı Cumhurbaşkanlığı Kararnamesine tabi olmayan idarelerde de kadro ve pozisyon ihdas ve değişiklikleri aynı süre içinde kontrol edilir</a:t>
            </a:r>
            <a:r>
              <a:rPr lang="tr-TR" sz="3600" dirty="0" smtClean="0">
                <a:latin typeface="Times New Roman" panose="02020603050405020304" pitchFamily="18" charset="0"/>
                <a:cs typeface="Times New Roman" panose="02020603050405020304" pitchFamily="18" charset="0"/>
              </a:rPr>
              <a:t>.</a:t>
            </a: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a:latin typeface="Times New Roman" panose="02020603050405020304" pitchFamily="18" charset="0"/>
                <a:cs typeface="Times New Roman" panose="02020603050405020304" pitchFamily="18" charset="0"/>
              </a:rPr>
              <a:t>İ</a:t>
            </a:r>
            <a:r>
              <a:rPr lang="tr-TR" sz="3600" dirty="0" smtClean="0">
                <a:latin typeface="Times New Roman" panose="02020603050405020304" pitchFamily="18" charset="0"/>
                <a:cs typeface="Times New Roman" panose="02020603050405020304" pitchFamily="18" charset="0"/>
              </a:rPr>
              <a:t>lgililerine yapılacak ödemeler onaylı kadro dağılım cetvellerine göre yapılır. </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4852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646331"/>
          </a:xfrm>
          <a:prstGeom prst="rect">
            <a:avLst/>
          </a:prstGeom>
        </p:spPr>
        <p:txBody>
          <a:bodyPr wrap="square">
            <a:spAutoFit/>
          </a:bodyPr>
          <a:lstStyle/>
          <a:p>
            <a:r>
              <a:rPr lang="tr-TR" sz="3600" b="1" dirty="0" smtClean="0">
                <a:latin typeface="Times New Roman" panose="02020603050405020304" pitchFamily="18" charset="0"/>
                <a:cs typeface="Times New Roman" panose="02020603050405020304" pitchFamily="18" charset="0"/>
              </a:rPr>
              <a:t>Genel Kadro ve Usulü Hakkında Cumhurbaşkanlığı Kararnamesi</a:t>
            </a:r>
            <a:endParaRPr lang="tr-TR" sz="3600" b="1" dirty="0">
              <a:latin typeface="Times New Roman" panose="02020603050405020304" pitchFamily="18" charset="0"/>
              <a:cs typeface="Times New Roman" panose="02020603050405020304" pitchFamily="18" charset="0"/>
            </a:endParaRPr>
          </a:p>
        </p:txBody>
      </p:sp>
      <p:sp>
        <p:nvSpPr>
          <p:cNvPr id="7" name="Dikdörtgen 6"/>
          <p:cNvSpPr/>
          <p:nvPr/>
        </p:nvSpPr>
        <p:spPr>
          <a:xfrm>
            <a:off x="1219200" y="2552700"/>
            <a:ext cx="16302812" cy="6093976"/>
          </a:xfrm>
          <a:prstGeom prst="rect">
            <a:avLst/>
          </a:prstGeom>
        </p:spPr>
        <p:txBody>
          <a:bodyPr wrap="square">
            <a:spAutoFit/>
          </a:bodyPr>
          <a:lstStyle/>
          <a:p>
            <a:pPr algn="just"/>
            <a:r>
              <a:rPr lang="tr-TR" sz="3000" dirty="0">
                <a:latin typeface="Times New Roman" panose="02020603050405020304" pitchFamily="18" charset="0"/>
                <a:cs typeface="Times New Roman" panose="02020603050405020304" pitchFamily="18" charset="0"/>
              </a:rPr>
              <a:t>Kadroların dağılımı MADDE </a:t>
            </a:r>
            <a:r>
              <a:rPr lang="tr-TR" sz="3000" dirty="0" smtClean="0">
                <a:latin typeface="Times New Roman" panose="02020603050405020304" pitchFamily="18" charset="0"/>
                <a:cs typeface="Times New Roman" panose="02020603050405020304" pitchFamily="18" charset="0"/>
              </a:rPr>
              <a:t>6- </a:t>
            </a:r>
          </a:p>
          <a:p>
            <a:pPr algn="just"/>
            <a:r>
              <a:rPr lang="tr-TR" sz="3000" dirty="0" smtClean="0">
                <a:latin typeface="Times New Roman" panose="02020603050405020304" pitchFamily="18" charset="0"/>
                <a:cs typeface="Times New Roman" panose="02020603050405020304" pitchFamily="18" charset="0"/>
              </a:rPr>
              <a:t>İhdas </a:t>
            </a:r>
            <a:r>
              <a:rPr lang="tr-TR" sz="3000" dirty="0">
                <a:latin typeface="Times New Roman" panose="02020603050405020304" pitchFamily="18" charset="0"/>
                <a:cs typeface="Times New Roman" panose="02020603050405020304" pitchFamily="18" charset="0"/>
              </a:rPr>
              <a:t>edilen veya değiştirilen kadrolar, bunlara ilişkin dağılım </a:t>
            </a:r>
            <a:r>
              <a:rPr lang="tr-TR" sz="3000" dirty="0" smtClean="0">
                <a:latin typeface="Times New Roman" panose="02020603050405020304" pitchFamily="18" charset="0"/>
                <a:cs typeface="Times New Roman" panose="02020603050405020304" pitchFamily="18" charset="0"/>
              </a:rPr>
              <a:t>cetvellerinin </a:t>
            </a:r>
            <a:r>
              <a:rPr lang="tr-TR" sz="3000" dirty="0">
                <a:latin typeface="Times New Roman" panose="02020603050405020304" pitchFamily="18" charset="0"/>
                <a:cs typeface="Times New Roman" panose="02020603050405020304" pitchFamily="18" charset="0"/>
              </a:rPr>
              <a:t>onaylandığı tarihten itibaren geçerli olmak üzere kullanılır. </a:t>
            </a:r>
            <a:endParaRPr lang="tr-TR" sz="3000" dirty="0" smtClean="0">
              <a:latin typeface="Times New Roman" panose="02020603050405020304" pitchFamily="18" charset="0"/>
              <a:cs typeface="Times New Roman" panose="02020603050405020304" pitchFamily="18" charset="0"/>
            </a:endParaRPr>
          </a:p>
          <a:p>
            <a:pPr algn="just"/>
            <a:endParaRPr lang="tr-TR" sz="3000" dirty="0" smtClean="0">
              <a:latin typeface="Times New Roman" panose="02020603050405020304" pitchFamily="18" charset="0"/>
              <a:cs typeface="Times New Roman" panose="02020603050405020304" pitchFamily="18" charset="0"/>
            </a:endParaRPr>
          </a:p>
          <a:p>
            <a:pPr algn="just"/>
            <a:r>
              <a:rPr lang="tr-TR" sz="3000" dirty="0" smtClean="0">
                <a:latin typeface="Times New Roman" panose="02020603050405020304" pitchFamily="18" charset="0"/>
                <a:cs typeface="Times New Roman" panose="02020603050405020304" pitchFamily="18" charset="0"/>
              </a:rPr>
              <a:t>Kadro </a:t>
            </a:r>
            <a:r>
              <a:rPr lang="tr-TR" sz="3000" dirty="0">
                <a:latin typeface="Times New Roman" panose="02020603050405020304" pitchFamily="18" charset="0"/>
                <a:cs typeface="Times New Roman" panose="02020603050405020304" pitchFamily="18" charset="0"/>
              </a:rPr>
              <a:t>ve pozisyon unvanları MADDE 9 – </a:t>
            </a:r>
          </a:p>
          <a:p>
            <a:pPr algn="just"/>
            <a:r>
              <a:rPr lang="tr-TR" sz="3000" dirty="0" smtClean="0">
                <a:latin typeface="Times New Roman" panose="02020603050405020304" pitchFamily="18" charset="0"/>
                <a:cs typeface="Times New Roman" panose="02020603050405020304" pitchFamily="18" charset="0"/>
              </a:rPr>
              <a:t>Bu </a:t>
            </a:r>
            <a:r>
              <a:rPr lang="tr-TR" sz="3000" dirty="0">
                <a:latin typeface="Times New Roman" panose="02020603050405020304" pitchFamily="18" charset="0"/>
                <a:cs typeface="Times New Roman" panose="02020603050405020304" pitchFamily="18" charset="0"/>
              </a:rPr>
              <a:t>Cumhurbaşkanlığı Kararnamesine ekli cetvellerde yer almayan kadro ve pozisyon unvanları kullanılamaz</a:t>
            </a:r>
            <a:r>
              <a:rPr lang="tr-TR" sz="3000" dirty="0" smtClean="0">
                <a:latin typeface="Times New Roman" panose="02020603050405020304" pitchFamily="18" charset="0"/>
                <a:cs typeface="Times New Roman" panose="02020603050405020304" pitchFamily="18" charset="0"/>
              </a:rPr>
              <a:t>.</a:t>
            </a:r>
          </a:p>
          <a:p>
            <a:pPr algn="just"/>
            <a:endParaRPr lang="tr-TR" sz="3000" dirty="0">
              <a:latin typeface="Times New Roman" panose="02020603050405020304" pitchFamily="18" charset="0"/>
              <a:cs typeface="Times New Roman" panose="02020603050405020304" pitchFamily="18" charset="0"/>
            </a:endParaRPr>
          </a:p>
          <a:p>
            <a:pPr algn="just"/>
            <a:r>
              <a:rPr lang="tr-TR" sz="3000" dirty="0">
                <a:latin typeface="Times New Roman" panose="02020603050405020304" pitchFamily="18" charset="0"/>
                <a:cs typeface="Times New Roman" panose="02020603050405020304" pitchFamily="18" charset="0"/>
              </a:rPr>
              <a:t>Bildirim MADDE 12 </a:t>
            </a:r>
            <a:r>
              <a:rPr lang="tr-TR" sz="3000" dirty="0" smtClean="0">
                <a:latin typeface="Times New Roman" panose="02020603050405020304" pitchFamily="18" charset="0"/>
                <a:cs typeface="Times New Roman" panose="02020603050405020304" pitchFamily="18" charset="0"/>
              </a:rPr>
              <a:t>–</a:t>
            </a:r>
          </a:p>
          <a:p>
            <a:pPr algn="just"/>
            <a:r>
              <a:rPr lang="tr-TR" sz="3000" dirty="0" smtClean="0">
                <a:latin typeface="Times New Roman" panose="02020603050405020304" pitchFamily="18" charset="0"/>
                <a:cs typeface="Times New Roman" panose="02020603050405020304" pitchFamily="18" charset="0"/>
              </a:rPr>
              <a:t>Bu </a:t>
            </a:r>
            <a:r>
              <a:rPr lang="tr-TR" sz="3000" dirty="0">
                <a:latin typeface="Times New Roman" panose="02020603050405020304" pitchFamily="18" charset="0"/>
                <a:cs typeface="Times New Roman" panose="02020603050405020304" pitchFamily="18" charset="0"/>
              </a:rPr>
              <a:t>Cumhurbaşkanlığı Kararnamesinin kapsamına giren kurum ve kuruluşlar ile 5018 sayılı Kanuna ekli cetvellerde yer alan diğer kamu idareleri kadro ve pozisyonlarının </a:t>
            </a:r>
            <a:r>
              <a:rPr lang="tr-TR" sz="3000" dirty="0" err="1">
                <a:latin typeface="Times New Roman" panose="02020603050405020304" pitchFamily="18" charset="0"/>
                <a:cs typeface="Times New Roman" panose="02020603050405020304" pitchFamily="18" charset="0"/>
              </a:rPr>
              <a:t>doluboş</a:t>
            </a:r>
            <a:r>
              <a:rPr lang="tr-TR" sz="3000" dirty="0">
                <a:latin typeface="Times New Roman" panose="02020603050405020304" pitchFamily="18" charset="0"/>
                <a:cs typeface="Times New Roman" panose="02020603050405020304" pitchFamily="18" charset="0"/>
              </a:rPr>
              <a:t> durumları ile bunlarda meydana gelen değişikliklere ilişkin bilgileri mart, haziran, eylül ve aralık aylarının son günleri itibarıyla düzenleyerek, anılan ayları izleyen ayın yirmisine kadar kamu personeli bilgi sistemine işlerler</a:t>
            </a:r>
          </a:p>
        </p:txBody>
      </p:sp>
    </p:spTree>
    <p:extLst>
      <p:ext uri="{BB962C8B-B14F-4D97-AF65-F5344CB8AC3E}">
        <p14:creationId xmlns:p14="http://schemas.microsoft.com/office/powerpoint/2010/main" val="10402629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724400" y="216615"/>
            <a:ext cx="976413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Seyahat Kartı Listeleri</a:t>
            </a:r>
            <a:endParaRPr lang="tr-TR" sz="4200" b="1" dirty="0">
              <a:latin typeface="Times New Roman" panose="02020603050405020304" pitchFamily="18" charset="0"/>
              <a:cs typeface="Times New Roman" panose="02020603050405020304" pitchFamily="18" charset="0"/>
            </a:endParaRPr>
          </a:p>
        </p:txBody>
      </p:sp>
      <p:sp>
        <p:nvSpPr>
          <p:cNvPr id="11" name="Dikdörtgen 10"/>
          <p:cNvSpPr/>
          <p:nvPr/>
        </p:nvSpPr>
        <p:spPr>
          <a:xfrm>
            <a:off x="838200" y="1911717"/>
            <a:ext cx="16687800" cy="8402300"/>
          </a:xfrm>
          <a:prstGeom prst="rect">
            <a:avLst/>
          </a:prstGeom>
        </p:spPr>
        <p:txBody>
          <a:bodyPr wrap="square">
            <a:spAutoFit/>
          </a:bodyPr>
          <a:lstStyle/>
          <a:p>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6245 </a:t>
            </a:r>
            <a:r>
              <a:rPr lang="tr-TR" sz="3600" dirty="0">
                <a:latin typeface="Times New Roman" panose="02020603050405020304" pitchFamily="18" charset="0"/>
                <a:cs typeface="Times New Roman" panose="02020603050405020304" pitchFamily="18" charset="0"/>
              </a:rPr>
              <a:t>sayılı Harcırah Kanununun 48 inci maddesi uyarınca İçişleri Bakanlığı, Hazine ve Maliye Bakanlığı ile Ulaştırma ve Altyapı Bakanlığı tarafından müştereken belirlenen esaslar çerçevesinde, seyahat kartı verilecek personel listesi, birimlerin teklifleri değerlendirilerek malî hizmetler birimi tarafından kontrol edilir. </a:t>
            </a: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Buna </a:t>
            </a:r>
            <a:r>
              <a:rPr lang="tr-TR" sz="3600" dirty="0">
                <a:latin typeface="Times New Roman" panose="02020603050405020304" pitchFamily="18" charset="0"/>
                <a:cs typeface="Times New Roman" panose="02020603050405020304" pitchFamily="18" charset="0"/>
              </a:rPr>
              <a:t>ilişkin talepler</a:t>
            </a:r>
            <a:r>
              <a:rPr lang="tr-TR" sz="3600" dirty="0" smtClean="0">
                <a:latin typeface="Times New Roman" panose="02020603050405020304" pitchFamily="18" charset="0"/>
                <a:cs typeface="Times New Roman" panose="02020603050405020304" pitchFamily="18" charset="0"/>
              </a:rPr>
              <a:t>;</a:t>
            </a:r>
          </a:p>
          <a:p>
            <a:pPr marL="1028700" lvl="1"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Yukarıda </a:t>
            </a:r>
            <a:r>
              <a:rPr lang="tr-TR" sz="3600" dirty="0">
                <a:latin typeface="Times New Roman" panose="02020603050405020304" pitchFamily="18" charset="0"/>
                <a:cs typeface="Times New Roman" panose="02020603050405020304" pitchFamily="18" charset="0"/>
              </a:rPr>
              <a:t>belirtilen esaslar </a:t>
            </a:r>
            <a:endParaRPr lang="tr-TR" sz="3600" dirty="0" smtClean="0">
              <a:latin typeface="Times New Roman" panose="02020603050405020304" pitchFamily="18" charset="0"/>
              <a:cs typeface="Times New Roman" panose="02020603050405020304" pitchFamily="18" charset="0"/>
            </a:endParaRPr>
          </a:p>
          <a:p>
            <a:pPr marL="1028700" lvl="1"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Bakanlık </a:t>
            </a:r>
            <a:r>
              <a:rPr lang="tr-TR" sz="3600" dirty="0">
                <a:latin typeface="Times New Roman" panose="02020603050405020304" pitchFamily="18" charset="0"/>
                <a:cs typeface="Times New Roman" panose="02020603050405020304" pitchFamily="18" charset="0"/>
              </a:rPr>
              <a:t>tarafından yapılan düzenlemelere uygunluk </a:t>
            </a:r>
            <a:endParaRPr lang="tr-TR" sz="3600" dirty="0" smtClean="0">
              <a:latin typeface="Times New Roman" panose="02020603050405020304" pitchFamily="18" charset="0"/>
              <a:cs typeface="Times New Roman" panose="02020603050405020304" pitchFamily="18" charset="0"/>
            </a:endParaRPr>
          </a:p>
          <a:p>
            <a:pPr marL="1028700" lvl="1"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Bütçe </a:t>
            </a:r>
            <a:r>
              <a:rPr lang="tr-TR" sz="3600" dirty="0">
                <a:latin typeface="Times New Roman" panose="02020603050405020304" pitchFamily="18" charset="0"/>
                <a:cs typeface="Times New Roman" panose="02020603050405020304" pitchFamily="18" charset="0"/>
              </a:rPr>
              <a:t>ödeneğinin yeterliliği yönünden </a:t>
            </a:r>
            <a:r>
              <a:rPr lang="tr-TR" sz="3600" dirty="0" smtClean="0">
                <a:latin typeface="Times New Roman" panose="02020603050405020304" pitchFamily="18" charset="0"/>
                <a:cs typeface="Times New Roman" panose="02020603050405020304" pitchFamily="18" charset="0"/>
              </a:rPr>
              <a:t> kontrol edilir.</a:t>
            </a:r>
          </a:p>
          <a:p>
            <a:pPr marL="571500" indent="-571500" algn="just">
              <a:buFont typeface="Times New Roman" panose="02020603050405020304" pitchFamily="18" charset="0"/>
              <a:buChar char="₋"/>
            </a:pPr>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Kontrol süresi üç </a:t>
            </a:r>
            <a:r>
              <a:rPr lang="tr-TR" sz="3600" dirty="0">
                <a:latin typeface="Times New Roman" panose="02020603050405020304" pitchFamily="18" charset="0"/>
                <a:cs typeface="Times New Roman" panose="02020603050405020304" pitchFamily="18" charset="0"/>
              </a:rPr>
              <a:t>iş </a:t>
            </a:r>
            <a:r>
              <a:rPr lang="tr-TR" sz="3600" dirty="0" smtClean="0">
                <a:latin typeface="Times New Roman" panose="02020603050405020304" pitchFamily="18" charset="0"/>
                <a:cs typeface="Times New Roman" panose="02020603050405020304" pitchFamily="18" charset="0"/>
              </a:rPr>
              <a:t>günüdür.</a:t>
            </a:r>
          </a:p>
          <a:p>
            <a:pPr marL="571500" indent="-571500" algn="just">
              <a:buFont typeface="Times New Roman" panose="02020603050405020304" pitchFamily="18" charset="0"/>
              <a:buChar char="₋"/>
            </a:pPr>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Uygun </a:t>
            </a:r>
            <a:r>
              <a:rPr lang="tr-TR" sz="3600" dirty="0">
                <a:latin typeface="Times New Roman" panose="02020603050405020304" pitchFamily="18" charset="0"/>
                <a:cs typeface="Times New Roman" panose="02020603050405020304" pitchFamily="18" charset="0"/>
              </a:rPr>
              <a:t>görülmeyen talepler gerekçeli bir görüş yazısıyla ilgili birime gönderilir.</a:t>
            </a: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5970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Seyahat Kartı Listeleri</a:t>
            </a:r>
          </a:p>
        </p:txBody>
      </p:sp>
      <p:pic>
        <p:nvPicPr>
          <p:cNvPr id="7" name="Resim 6"/>
          <p:cNvPicPr>
            <a:picLocks noChangeAspect="1"/>
          </p:cNvPicPr>
          <p:nvPr/>
        </p:nvPicPr>
        <p:blipFill>
          <a:blip r:embed="rId4"/>
          <a:stretch>
            <a:fillRect/>
          </a:stretch>
        </p:blipFill>
        <p:spPr>
          <a:xfrm>
            <a:off x="55535" y="1793291"/>
            <a:ext cx="9053513" cy="2114550"/>
          </a:xfrm>
          <a:prstGeom prst="rect">
            <a:avLst/>
          </a:prstGeom>
        </p:spPr>
      </p:pic>
      <p:pic>
        <p:nvPicPr>
          <p:cNvPr id="8" name="Resim 7"/>
          <p:cNvPicPr>
            <a:picLocks noChangeAspect="1"/>
          </p:cNvPicPr>
          <p:nvPr/>
        </p:nvPicPr>
        <p:blipFill>
          <a:blip r:embed="rId5"/>
          <a:stretch>
            <a:fillRect/>
          </a:stretch>
        </p:blipFill>
        <p:spPr>
          <a:xfrm>
            <a:off x="191266" y="8032292"/>
            <a:ext cx="8810625" cy="1314450"/>
          </a:xfrm>
          <a:prstGeom prst="rect">
            <a:avLst/>
          </a:prstGeom>
        </p:spPr>
      </p:pic>
      <p:pic>
        <p:nvPicPr>
          <p:cNvPr id="9" name="Resim 8"/>
          <p:cNvPicPr>
            <a:picLocks noChangeAspect="1"/>
          </p:cNvPicPr>
          <p:nvPr/>
        </p:nvPicPr>
        <p:blipFill>
          <a:blip r:embed="rId6"/>
          <a:stretch>
            <a:fillRect/>
          </a:stretch>
        </p:blipFill>
        <p:spPr>
          <a:xfrm>
            <a:off x="9300134" y="1695450"/>
            <a:ext cx="9010650" cy="6343650"/>
          </a:xfrm>
          <a:prstGeom prst="rect">
            <a:avLst/>
          </a:prstGeom>
        </p:spPr>
      </p:pic>
      <p:pic>
        <p:nvPicPr>
          <p:cNvPr id="11" name="Resim 10"/>
          <p:cNvPicPr>
            <a:picLocks noChangeAspect="1"/>
          </p:cNvPicPr>
          <p:nvPr/>
        </p:nvPicPr>
        <p:blipFill>
          <a:blip r:embed="rId7"/>
          <a:stretch>
            <a:fillRect/>
          </a:stretch>
        </p:blipFill>
        <p:spPr>
          <a:xfrm>
            <a:off x="9347759" y="8137071"/>
            <a:ext cx="8915400" cy="1828800"/>
          </a:xfrm>
          <a:prstGeom prst="rect">
            <a:avLst/>
          </a:prstGeom>
        </p:spPr>
      </p:pic>
      <p:pic>
        <p:nvPicPr>
          <p:cNvPr id="12" name="Resim 11"/>
          <p:cNvPicPr>
            <a:picLocks noChangeAspect="1"/>
          </p:cNvPicPr>
          <p:nvPr/>
        </p:nvPicPr>
        <p:blipFill>
          <a:blip r:embed="rId8"/>
          <a:stretch>
            <a:fillRect/>
          </a:stretch>
        </p:blipFill>
        <p:spPr>
          <a:xfrm>
            <a:off x="191266" y="4602549"/>
            <a:ext cx="8782050" cy="2676525"/>
          </a:xfrm>
          <a:prstGeom prst="rect">
            <a:avLst/>
          </a:prstGeom>
        </p:spPr>
      </p:pic>
    </p:spTree>
    <p:extLst>
      <p:ext uri="{BB962C8B-B14F-4D97-AF65-F5344CB8AC3E}">
        <p14:creationId xmlns:p14="http://schemas.microsoft.com/office/powerpoint/2010/main" val="11299242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Seyahat Kartı Listeleri</a:t>
            </a:r>
          </a:p>
        </p:txBody>
      </p:sp>
      <p:pic>
        <p:nvPicPr>
          <p:cNvPr id="9" name="Resim 8"/>
          <p:cNvPicPr>
            <a:picLocks noChangeAspect="1"/>
          </p:cNvPicPr>
          <p:nvPr/>
        </p:nvPicPr>
        <p:blipFill>
          <a:blip r:embed="rId4"/>
          <a:stretch>
            <a:fillRect/>
          </a:stretch>
        </p:blipFill>
        <p:spPr>
          <a:xfrm>
            <a:off x="2286000" y="1689936"/>
            <a:ext cx="13716000" cy="8394957"/>
          </a:xfrm>
          <a:prstGeom prst="rect">
            <a:avLst/>
          </a:prstGeom>
        </p:spPr>
      </p:pic>
    </p:spTree>
    <p:extLst>
      <p:ext uri="{BB962C8B-B14F-4D97-AF65-F5344CB8AC3E}">
        <p14:creationId xmlns:p14="http://schemas.microsoft.com/office/powerpoint/2010/main" val="3509565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33500"/>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323975"/>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5495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5495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192759"/>
            <a:ext cx="2133600" cy="1728683"/>
          </a:xfrm>
          <a:prstGeom prst="rect">
            <a:avLst/>
          </a:prstGeom>
        </p:spPr>
      </p:pic>
      <p:sp>
        <p:nvSpPr>
          <p:cNvPr id="6" name="Dikdörtgen 5"/>
          <p:cNvSpPr/>
          <p:nvPr/>
        </p:nvSpPr>
        <p:spPr>
          <a:xfrm>
            <a:off x="4406498" y="192759"/>
            <a:ext cx="109178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Türkiye’de Genel Yönetim</a:t>
            </a:r>
            <a:endParaRPr lang="id-ID" sz="4400" b="1" dirty="0">
              <a:latin typeface="Times New Roman" panose="02020603050405020304" pitchFamily="18" charset="0"/>
              <a:cs typeface="Times New Roman" panose="02020603050405020304" pitchFamily="18" charset="0"/>
            </a:endParaRPr>
          </a:p>
        </p:txBody>
      </p:sp>
      <p:graphicFrame>
        <p:nvGraphicFramePr>
          <p:cNvPr id="12" name="Tablo 11"/>
          <p:cNvGraphicFramePr>
            <a:graphicFrameLocks noGrp="1"/>
          </p:cNvGraphicFramePr>
          <p:nvPr>
            <p:extLst>
              <p:ext uri="{D42A27DB-BD31-4B8C-83A1-F6EECF244321}">
                <p14:modId xmlns:p14="http://schemas.microsoft.com/office/powerpoint/2010/main" val="4006112971"/>
              </p:ext>
            </p:extLst>
          </p:nvPr>
        </p:nvGraphicFramePr>
        <p:xfrm>
          <a:off x="1600200" y="2104328"/>
          <a:ext cx="14999394" cy="8010359"/>
        </p:xfrm>
        <a:graphic>
          <a:graphicData uri="http://schemas.openxmlformats.org/drawingml/2006/table">
            <a:tbl>
              <a:tblPr firstRow="1" firstCol="1" bandRow="1">
                <a:tableStyleId>{0505E3EF-67EA-436B-97B2-0124C06EBD24}</a:tableStyleId>
              </a:tblPr>
              <a:tblGrid>
                <a:gridCol w="4011340">
                  <a:extLst>
                    <a:ext uri="{9D8B030D-6E8A-4147-A177-3AD203B41FA5}">
                      <a16:colId xmlns:a16="http://schemas.microsoft.com/office/drawing/2014/main" xmlns="" val="2864558782"/>
                    </a:ext>
                  </a:extLst>
                </a:gridCol>
                <a:gridCol w="8604513">
                  <a:extLst>
                    <a:ext uri="{9D8B030D-6E8A-4147-A177-3AD203B41FA5}">
                      <a16:colId xmlns:a16="http://schemas.microsoft.com/office/drawing/2014/main" xmlns="" val="1508183655"/>
                    </a:ext>
                  </a:extLst>
                </a:gridCol>
                <a:gridCol w="2383541">
                  <a:extLst>
                    <a:ext uri="{9D8B030D-6E8A-4147-A177-3AD203B41FA5}">
                      <a16:colId xmlns:a16="http://schemas.microsoft.com/office/drawing/2014/main" xmlns="" val="1060454095"/>
                    </a:ext>
                  </a:extLst>
                </a:gridCol>
              </a:tblGrid>
              <a:tr h="609997">
                <a:tc>
                  <a:txBody>
                    <a:bodyPr/>
                    <a:lstStyle/>
                    <a:p>
                      <a:pPr algn="ctr">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Ana Sınıflandırma</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Alt Sınıflandırma</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Kurum Sayıları</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1649838535"/>
                  </a:ext>
                </a:extLst>
              </a:tr>
              <a:tr h="1233787">
                <a:tc rowSpan="3">
                  <a:txBody>
                    <a:bodyPr/>
                    <a:lstStyle/>
                    <a:p>
                      <a:pPr algn="ctr">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Merkezi Yönetim</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nSpc>
                          <a:spcPct val="107000"/>
                        </a:lnSpc>
                        <a:spcAft>
                          <a:spcPts val="0"/>
                        </a:spcAft>
                      </a:pPr>
                      <a:r>
                        <a:rPr lang="tr-TR" sz="2600" u="sng" dirty="0" smtClean="0">
                          <a:effectLst/>
                          <a:latin typeface="Times New Roman" panose="02020603050405020304" pitchFamily="18" charset="0"/>
                          <a:cs typeface="Times New Roman" panose="02020603050405020304" pitchFamily="18" charset="0"/>
                        </a:rPr>
                        <a:t>Genel Bütçeli İdareler</a:t>
                      </a:r>
                      <a:endParaRPr lang="tr-TR" sz="2600" u="sng"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GB" sz="2600" dirty="0" smtClean="0">
                          <a:effectLst/>
                          <a:latin typeface="Times New Roman" panose="02020603050405020304" pitchFamily="18" charset="0"/>
                          <a:cs typeface="Times New Roman" panose="02020603050405020304" pitchFamily="18" charset="0"/>
                        </a:rPr>
                        <a:t>(</a:t>
                      </a:r>
                      <a:r>
                        <a:rPr lang="tr-TR" sz="2600" dirty="0" smtClean="0">
                          <a:effectLst/>
                          <a:latin typeface="Times New Roman" panose="02020603050405020304" pitchFamily="18" charset="0"/>
                          <a:cs typeface="Times New Roman" panose="02020603050405020304" pitchFamily="18" charset="0"/>
                        </a:rPr>
                        <a:t>TBMM,</a:t>
                      </a:r>
                      <a:r>
                        <a:rPr lang="tr-TR" sz="2600" baseline="0" dirty="0" smtClean="0">
                          <a:effectLst/>
                          <a:latin typeface="Times New Roman" panose="02020603050405020304" pitchFamily="18" charset="0"/>
                          <a:cs typeface="Times New Roman" panose="02020603050405020304" pitchFamily="18" charset="0"/>
                        </a:rPr>
                        <a:t> Cumhurbaşkanlığı, Hazine ve Maliye Bakanlığı vb.</a:t>
                      </a:r>
                      <a:r>
                        <a:rPr lang="en-GB" sz="2600" dirty="0" smtClean="0">
                          <a:effectLst/>
                          <a:latin typeface="Times New Roman" panose="02020603050405020304" pitchFamily="18" charset="0"/>
                          <a:cs typeface="Times New Roman" panose="02020603050405020304" pitchFamily="18" charset="0"/>
                        </a:rPr>
                        <a:t>)</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41</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3570405823"/>
                  </a:ext>
                </a:extLst>
              </a:tr>
              <a:tr h="899416">
                <a:tc vMerge="1">
                  <a:txBody>
                    <a:bodyPr/>
                    <a:lstStyle/>
                    <a:p>
                      <a:endParaRPr lang="tr-TR"/>
                    </a:p>
                  </a:txBody>
                  <a:tcPr/>
                </a:tc>
                <a:tc>
                  <a:txBody>
                    <a:bodyPr/>
                    <a:lstStyle/>
                    <a:p>
                      <a:pPr algn="just">
                        <a:lnSpc>
                          <a:spcPct val="107000"/>
                        </a:lnSpc>
                        <a:spcAft>
                          <a:spcPts val="0"/>
                        </a:spcAft>
                      </a:pPr>
                      <a:r>
                        <a:rPr lang="tr-TR" sz="2600" u="sng" dirty="0" smtClean="0">
                          <a:effectLst/>
                          <a:latin typeface="Times New Roman" panose="02020603050405020304" pitchFamily="18" charset="0"/>
                          <a:cs typeface="Times New Roman" panose="02020603050405020304" pitchFamily="18" charset="0"/>
                        </a:rPr>
                        <a:t>Özel Bütçeli İdareler</a:t>
                      </a:r>
                      <a:endParaRPr lang="tr-TR" sz="2600" u="sng" dirty="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(Üniversiteler, TUBİTAK vb.)</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176</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3149504073"/>
                  </a:ext>
                </a:extLst>
              </a:tr>
              <a:tr h="762000">
                <a:tc vMerge="1">
                  <a:txBody>
                    <a:bodyPr/>
                    <a:lstStyle/>
                    <a:p>
                      <a:endParaRPr lang="tr-TR"/>
                    </a:p>
                  </a:txBody>
                  <a:tcPr/>
                </a:tc>
                <a:tc>
                  <a:txBody>
                    <a:bodyPr/>
                    <a:lstStyle/>
                    <a:p>
                      <a:pPr algn="just">
                        <a:lnSpc>
                          <a:spcPct val="107000"/>
                        </a:lnSpc>
                        <a:spcAft>
                          <a:spcPts val="0"/>
                        </a:spcAft>
                      </a:pPr>
                      <a:r>
                        <a:rPr lang="tr-TR" sz="2600" u="sng" dirty="0" smtClean="0">
                          <a:effectLst/>
                          <a:latin typeface="Times New Roman" panose="02020603050405020304" pitchFamily="18" charset="0"/>
                          <a:cs typeface="Times New Roman" panose="02020603050405020304" pitchFamily="18" charset="0"/>
                        </a:rPr>
                        <a:t>Düzenleyici ve Denetleyici Kurumlar</a:t>
                      </a:r>
                      <a:endParaRPr lang="tr-TR" sz="2600" u="sng" dirty="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(SPK, BDDK, EPDK vb.)</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11</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3896500449"/>
                  </a:ext>
                </a:extLst>
              </a:tr>
              <a:tr h="360967">
                <a:tc rowSpan="2">
                  <a:txBody>
                    <a:bodyPr/>
                    <a:lstStyle/>
                    <a:p>
                      <a:pPr algn="ctr">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Sosyal</a:t>
                      </a:r>
                      <a:r>
                        <a:rPr lang="tr-TR" sz="2600" baseline="0" dirty="0" smtClean="0">
                          <a:effectLst/>
                          <a:latin typeface="Times New Roman" panose="02020603050405020304" pitchFamily="18" charset="0"/>
                          <a:cs typeface="Times New Roman" panose="02020603050405020304" pitchFamily="18" charset="0"/>
                        </a:rPr>
                        <a:t> Güvenlik Kurumları</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Sosyal Güvenlik</a:t>
                      </a:r>
                      <a:r>
                        <a:rPr lang="tr-TR" sz="2600" baseline="0" dirty="0" smtClean="0">
                          <a:effectLst/>
                          <a:latin typeface="Times New Roman" panose="02020603050405020304" pitchFamily="18" charset="0"/>
                          <a:cs typeface="Times New Roman" panose="02020603050405020304" pitchFamily="18" charset="0"/>
                        </a:rPr>
                        <a:t> Kurumu</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1</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2438793005"/>
                  </a:ext>
                </a:extLst>
              </a:tr>
              <a:tr h="483750">
                <a:tc vMerge="1">
                  <a:txBody>
                    <a:bodyPr/>
                    <a:lstStyle/>
                    <a:p>
                      <a:endParaRPr lang="tr-TR"/>
                    </a:p>
                  </a:txBody>
                  <a:tcPr/>
                </a:tc>
                <a:tc>
                  <a:txBody>
                    <a:bodyPr/>
                    <a:lstStyle/>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Türkiye İş Kurumu</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1</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3424018444"/>
                  </a:ext>
                </a:extLst>
              </a:tr>
              <a:tr h="360967">
                <a:tc rowSpan="7">
                  <a:txBody>
                    <a:bodyPr/>
                    <a:lstStyle/>
                    <a:p>
                      <a:pPr algn="ctr">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Yerel Yönetimler</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İl Özel İdaresi</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51</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183621837"/>
                  </a:ext>
                </a:extLst>
              </a:tr>
              <a:tr h="360967">
                <a:tc vMerge="1">
                  <a:txBody>
                    <a:bodyPr/>
                    <a:lstStyle/>
                    <a:p>
                      <a:endParaRPr lang="tr-TR"/>
                    </a:p>
                  </a:txBody>
                  <a:tcPr/>
                </a:tc>
                <a:tc>
                  <a:txBody>
                    <a:bodyPr/>
                    <a:lstStyle/>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Büyük Şehir Belediyesi</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30</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1297637707"/>
                  </a:ext>
                </a:extLst>
              </a:tr>
              <a:tr h="360967">
                <a:tc vMerge="1">
                  <a:txBody>
                    <a:bodyPr/>
                    <a:lstStyle/>
                    <a:p>
                      <a:endParaRPr lang="tr-TR"/>
                    </a:p>
                  </a:txBody>
                  <a:tcPr/>
                </a:tc>
                <a:tc>
                  <a:txBody>
                    <a:bodyPr/>
                    <a:lstStyle/>
                    <a:p>
                      <a:pPr algn="just">
                        <a:lnSpc>
                          <a:spcPct val="107000"/>
                        </a:lnSpc>
                        <a:spcAft>
                          <a:spcPts val="0"/>
                        </a:spcAft>
                      </a:pPr>
                      <a:r>
                        <a:rPr lang="tr-TR" sz="2600" dirty="0" smtClean="0">
                          <a:effectLst/>
                          <a:latin typeface="Times New Roman" panose="02020603050405020304" pitchFamily="18" charset="0"/>
                          <a:ea typeface="+mn-ea"/>
                          <a:cs typeface="Times New Roman" panose="02020603050405020304" pitchFamily="18" charset="0"/>
                        </a:rPr>
                        <a:t>İl</a:t>
                      </a:r>
                      <a:r>
                        <a:rPr lang="tr-TR" sz="2600" baseline="0" dirty="0" smtClean="0">
                          <a:effectLst/>
                          <a:latin typeface="Times New Roman" panose="02020603050405020304" pitchFamily="18" charset="0"/>
                          <a:ea typeface="+mn-ea"/>
                          <a:cs typeface="Times New Roman" panose="02020603050405020304" pitchFamily="18" charset="0"/>
                        </a:rPr>
                        <a:t> Belediyesi</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51</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4225308244"/>
                  </a:ext>
                </a:extLst>
              </a:tr>
              <a:tr h="360967">
                <a:tc vMerge="1">
                  <a:txBody>
                    <a:bodyPr/>
                    <a:lstStyle/>
                    <a:p>
                      <a:endParaRPr lang="tr-TR"/>
                    </a:p>
                  </a:txBody>
                  <a:tcPr/>
                </a:tc>
                <a:tc>
                  <a:txBody>
                    <a:bodyPr/>
                    <a:lstStyle/>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İlçe Belediyesi</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922</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1520714008"/>
                  </a:ext>
                </a:extLst>
              </a:tr>
              <a:tr h="360967">
                <a:tc vMerge="1">
                  <a:txBody>
                    <a:bodyPr/>
                    <a:lstStyle/>
                    <a:p>
                      <a:endParaRPr lang="tr-TR"/>
                    </a:p>
                  </a:txBody>
                  <a:tcPr/>
                </a:tc>
                <a:tc>
                  <a:txBody>
                    <a:bodyPr/>
                    <a:lstStyle/>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Belde Belediyesi</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400</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2911850473"/>
                  </a:ext>
                </a:extLst>
              </a:tr>
              <a:tr h="483750">
                <a:tc vMerge="1">
                  <a:txBody>
                    <a:bodyPr/>
                    <a:lstStyle/>
                    <a:p>
                      <a:endParaRPr lang="tr-TR"/>
                    </a:p>
                  </a:txBody>
                  <a:tcPr/>
                </a:tc>
                <a:tc>
                  <a:txBody>
                    <a:bodyPr/>
                    <a:lstStyle/>
                    <a:p>
                      <a:pPr algn="just">
                        <a:lnSpc>
                          <a:spcPct val="107000"/>
                        </a:lnSpc>
                        <a:spcAft>
                          <a:spcPts val="0"/>
                        </a:spcAft>
                      </a:pPr>
                      <a:r>
                        <a:rPr lang="tr-TR" sz="2600" dirty="0" smtClean="0">
                          <a:effectLst/>
                          <a:latin typeface="Times New Roman" panose="02020603050405020304" pitchFamily="18" charset="0"/>
                          <a:ea typeface="+mn-ea"/>
                          <a:cs typeface="Times New Roman" panose="02020603050405020304" pitchFamily="18" charset="0"/>
                        </a:rPr>
                        <a:t>Birlikler</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694</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3721844740"/>
                  </a:ext>
                </a:extLst>
              </a:tr>
              <a:tr h="483750">
                <a:tc vMerge="1">
                  <a:txBody>
                    <a:bodyPr/>
                    <a:lstStyle/>
                    <a:p>
                      <a:endParaRPr lang="tr-TR"/>
                    </a:p>
                  </a:txBody>
                  <a:tcPr/>
                </a:tc>
                <a:tc>
                  <a:txBody>
                    <a:bodyPr/>
                    <a:lstStyle/>
                    <a:p>
                      <a:pPr algn="just">
                        <a:lnSpc>
                          <a:spcPct val="107000"/>
                        </a:lnSpc>
                        <a:spcAft>
                          <a:spcPts val="0"/>
                        </a:spcAft>
                      </a:pPr>
                      <a:r>
                        <a:rPr lang="tr-TR" sz="2600" dirty="0" smtClean="0">
                          <a:effectLst/>
                          <a:latin typeface="Times New Roman" panose="02020603050405020304" pitchFamily="18" charset="0"/>
                          <a:ea typeface="+mn-ea"/>
                          <a:cs typeface="Times New Roman" panose="02020603050405020304" pitchFamily="18" charset="0"/>
                        </a:rPr>
                        <a:t>Diğer</a:t>
                      </a:r>
                      <a:r>
                        <a:rPr lang="tr-TR" sz="2600" baseline="0" dirty="0" smtClean="0">
                          <a:effectLst/>
                          <a:latin typeface="Times New Roman" panose="02020603050405020304" pitchFamily="18" charset="0"/>
                          <a:ea typeface="+mn-ea"/>
                          <a:cs typeface="Times New Roman" panose="02020603050405020304" pitchFamily="18" charset="0"/>
                        </a:rPr>
                        <a:t> yerel idareler</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en-GB" sz="2600">
                          <a:effectLst/>
                          <a:latin typeface="Times New Roman" panose="02020603050405020304" pitchFamily="18" charset="0"/>
                          <a:cs typeface="Times New Roman" panose="02020603050405020304" pitchFamily="18" charset="0"/>
                        </a:rPr>
                        <a:t>33</a:t>
                      </a:r>
                      <a:endParaRPr lang="tr-TR"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2623698646"/>
                  </a:ext>
                </a:extLst>
              </a:tr>
              <a:tr h="360967">
                <a:tc>
                  <a:txBody>
                    <a:bodyPr/>
                    <a:lstStyle/>
                    <a:p>
                      <a:pPr algn="ctr">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Genel Yönetim Toplamı</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b"/>
                </a:tc>
                <a:tc>
                  <a:txBody>
                    <a:bodyPr/>
                    <a:lstStyle/>
                    <a:p>
                      <a:pPr algn="just">
                        <a:lnSpc>
                          <a:spcPct val="107000"/>
                        </a:lnSpc>
                        <a:spcAft>
                          <a:spcPts val="0"/>
                        </a:spcAft>
                      </a:pPr>
                      <a:r>
                        <a:rPr lang="tr-TR" sz="2600" dirty="0" smtClean="0">
                          <a:effectLst/>
                          <a:latin typeface="Times New Roman" panose="02020603050405020304" pitchFamily="18" charset="0"/>
                          <a:cs typeface="Times New Roman" panose="02020603050405020304" pitchFamily="18" charset="0"/>
                        </a:rPr>
                        <a:t>Toplam </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tc>
                  <a:txBody>
                    <a:bodyPr/>
                    <a:lstStyle/>
                    <a:p>
                      <a:pPr algn="ctr">
                        <a:lnSpc>
                          <a:spcPct val="107000"/>
                        </a:lnSpc>
                        <a:spcAft>
                          <a:spcPts val="0"/>
                        </a:spcAft>
                      </a:pPr>
                      <a:r>
                        <a:rPr lang="tr-TR" sz="2600" dirty="0">
                          <a:effectLst/>
                          <a:latin typeface="Times New Roman" panose="02020603050405020304" pitchFamily="18" charset="0"/>
                          <a:cs typeface="Times New Roman" panose="02020603050405020304" pitchFamily="18" charset="0"/>
                        </a:rPr>
                        <a:t>2.411</a:t>
                      </a:r>
                      <a:endParaRPr lang="tr-TR"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541" marR="50541" marT="0" marB="0" anchor="ctr"/>
                </a:tc>
                <a:extLst>
                  <a:ext uri="{0D108BD9-81ED-4DB2-BD59-A6C34878D82A}">
                    <a16:rowId xmlns:a16="http://schemas.microsoft.com/office/drawing/2014/main" xmlns="" val="4130677593"/>
                  </a:ext>
                </a:extLst>
              </a:tr>
            </a:tbl>
          </a:graphicData>
        </a:graphic>
      </p:graphicFrame>
    </p:spTree>
    <p:extLst>
      <p:ext uri="{BB962C8B-B14F-4D97-AF65-F5344CB8AC3E}">
        <p14:creationId xmlns:p14="http://schemas.microsoft.com/office/powerpoint/2010/main" val="108663616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Seyyar Görev Tazminatı Cetvelleri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838200" y="1945355"/>
            <a:ext cx="16687800" cy="7417415"/>
          </a:xfrm>
          <a:prstGeom prst="rect">
            <a:avLst/>
          </a:prstGeom>
        </p:spPr>
        <p:txBody>
          <a:bodyPr wrap="square">
            <a:spAutoFit/>
          </a:bodyPr>
          <a:lstStyle/>
          <a:p>
            <a:pPr marL="457200" indent="-457200">
              <a:buFont typeface="Times New Roman" panose="02020603050405020304" pitchFamily="18" charset="0"/>
              <a:buChar char="₋"/>
            </a:pPr>
            <a:r>
              <a:rPr lang="tr-TR" sz="3400" dirty="0" smtClean="0">
                <a:latin typeface="Times New Roman" panose="02020603050405020304" pitchFamily="18" charset="0"/>
                <a:cs typeface="Times New Roman" panose="02020603050405020304" pitchFamily="18" charset="0"/>
              </a:rPr>
              <a:t>İdarelerin </a:t>
            </a:r>
            <a:r>
              <a:rPr lang="tr-TR" sz="3400" dirty="0">
                <a:latin typeface="Times New Roman" panose="02020603050405020304" pitchFamily="18" charset="0"/>
                <a:cs typeface="Times New Roman" panose="02020603050405020304" pitchFamily="18" charset="0"/>
              </a:rPr>
              <a:t>teşkilat yapıları ve ihtiyaçlarına göre her birim, bölge, il ve ilçe için ayrı ayrı hazırlanan seyyar görev dağılım listeleri malî hizmetler birimi tarafından kontrol edilir. </a:t>
            </a: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400" dirty="0">
                <a:latin typeface="Times New Roman" panose="02020603050405020304" pitchFamily="18" charset="0"/>
                <a:cs typeface="Times New Roman" panose="02020603050405020304" pitchFamily="18" charset="0"/>
              </a:rPr>
              <a:t>Kontrol;</a:t>
            </a:r>
          </a:p>
          <a:p>
            <a:pPr marL="914400" lvl="1" indent="-457200">
              <a:buFont typeface="Times New Roman" panose="02020603050405020304" pitchFamily="18" charset="0"/>
              <a:buChar char="₋"/>
            </a:pPr>
            <a:r>
              <a:rPr lang="tr-TR" sz="3400" dirty="0">
                <a:latin typeface="Times New Roman" panose="02020603050405020304" pitchFamily="18" charset="0"/>
                <a:cs typeface="Times New Roman" panose="02020603050405020304" pitchFamily="18" charset="0"/>
              </a:rPr>
              <a:t>6245 sayılı Kanun ve ilgili düzenlemeler, </a:t>
            </a: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914400" lvl="1" indent="-457200">
              <a:buFont typeface="Times New Roman" panose="02020603050405020304" pitchFamily="18" charset="0"/>
              <a:buChar char="₋"/>
            </a:pPr>
            <a:r>
              <a:rPr lang="tr-TR" sz="3400" dirty="0">
                <a:latin typeface="Times New Roman" panose="02020603050405020304" pitchFamily="18" charset="0"/>
                <a:cs typeface="Times New Roman" panose="02020603050405020304" pitchFamily="18" charset="0"/>
              </a:rPr>
              <a:t>Yılı bütçesine bu amaçla konulan ödenekler </a:t>
            </a: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914400" lvl="1" indent="-457200">
              <a:buFont typeface="Times New Roman" panose="02020603050405020304" pitchFamily="18" charset="0"/>
              <a:buChar char="₋"/>
            </a:pPr>
            <a:r>
              <a:rPr lang="tr-TR" sz="3400" dirty="0">
                <a:latin typeface="Times New Roman" panose="02020603050405020304" pitchFamily="18" charset="0"/>
                <a:cs typeface="Times New Roman" panose="02020603050405020304" pitchFamily="18" charset="0"/>
              </a:rPr>
              <a:t>Bakanlık tarafından vize edilen cetvellere uygunluk açısından </a:t>
            </a:r>
            <a:r>
              <a:rPr lang="tr-TR" sz="3400" dirty="0" smtClean="0">
                <a:latin typeface="Times New Roman" panose="02020603050405020304" pitchFamily="18" charset="0"/>
                <a:cs typeface="Times New Roman" panose="02020603050405020304" pitchFamily="18" charset="0"/>
              </a:rPr>
              <a:t>yapılır.</a:t>
            </a: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400" dirty="0">
                <a:latin typeface="Times New Roman" panose="02020603050405020304" pitchFamily="18" charset="0"/>
                <a:cs typeface="Times New Roman" panose="02020603050405020304" pitchFamily="18" charset="0"/>
              </a:rPr>
              <a:t>Ü</a:t>
            </a:r>
            <a:r>
              <a:rPr lang="tr-TR" sz="3400" dirty="0" smtClean="0">
                <a:latin typeface="Times New Roman" panose="02020603050405020304" pitchFamily="18" charset="0"/>
                <a:cs typeface="Times New Roman" panose="02020603050405020304" pitchFamily="18" charset="0"/>
              </a:rPr>
              <a:t>ç </a:t>
            </a:r>
            <a:r>
              <a:rPr lang="tr-TR" sz="3400" dirty="0">
                <a:latin typeface="Times New Roman" panose="02020603050405020304" pitchFamily="18" charset="0"/>
                <a:cs typeface="Times New Roman" panose="02020603050405020304" pitchFamily="18" charset="0"/>
              </a:rPr>
              <a:t>iş günü içinde kontrol edilir. </a:t>
            </a:r>
            <a:endParaRPr lang="tr-TR" sz="3400" dirty="0" smtClean="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400" dirty="0" smtClean="0">
                <a:latin typeface="Times New Roman" panose="02020603050405020304" pitchFamily="18" charset="0"/>
                <a:cs typeface="Times New Roman" panose="02020603050405020304" pitchFamily="18" charset="0"/>
              </a:rPr>
              <a:t>Uygun </a:t>
            </a:r>
            <a:r>
              <a:rPr lang="tr-TR" sz="3400" dirty="0">
                <a:latin typeface="Times New Roman" panose="02020603050405020304" pitchFamily="18" charset="0"/>
                <a:cs typeface="Times New Roman" panose="02020603050405020304" pitchFamily="18" charset="0"/>
              </a:rPr>
              <a:t>görülmeyen talepler gerekçeli bir görüş yazısıyla ilgili birime gönderilir</a:t>
            </a:r>
            <a:r>
              <a:rPr lang="tr-TR" sz="3400" dirty="0" smtClean="0">
                <a:latin typeface="Times New Roman" panose="02020603050405020304" pitchFamily="18" charset="0"/>
                <a:cs typeface="Times New Roman" panose="02020603050405020304" pitchFamily="18" charset="0"/>
              </a:rPr>
              <a:t>.</a:t>
            </a:r>
            <a:endParaRPr lang="tr-TR"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51373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894175" y="182021"/>
            <a:ext cx="14012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Seyyar Görev Tazminatı Cetvelleri</a:t>
            </a:r>
          </a:p>
        </p:txBody>
      </p:sp>
      <p:pic>
        <p:nvPicPr>
          <p:cNvPr id="7" name="Resim 6"/>
          <p:cNvPicPr>
            <a:picLocks noChangeAspect="1"/>
          </p:cNvPicPr>
          <p:nvPr/>
        </p:nvPicPr>
        <p:blipFill>
          <a:blip r:embed="rId4"/>
          <a:stretch>
            <a:fillRect/>
          </a:stretch>
        </p:blipFill>
        <p:spPr>
          <a:xfrm>
            <a:off x="2667000" y="1477776"/>
            <a:ext cx="13639800" cy="8637870"/>
          </a:xfrm>
          <a:prstGeom prst="rect">
            <a:avLst/>
          </a:prstGeom>
        </p:spPr>
      </p:pic>
    </p:spTree>
    <p:extLst>
      <p:ext uri="{BB962C8B-B14F-4D97-AF65-F5344CB8AC3E}">
        <p14:creationId xmlns:p14="http://schemas.microsoft.com/office/powerpoint/2010/main" val="107327075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Geçici İşçi Pozisyonları</a:t>
            </a:r>
            <a:endParaRPr lang="tr-TR" sz="4200" b="1" dirty="0">
              <a:latin typeface="Times New Roman" panose="02020603050405020304" pitchFamily="18" charset="0"/>
              <a:cs typeface="Times New Roman" panose="02020603050405020304" pitchFamily="18" charset="0"/>
            </a:endParaRPr>
          </a:p>
        </p:txBody>
      </p:sp>
      <p:sp>
        <p:nvSpPr>
          <p:cNvPr id="13" name="Dikdörtgen 12"/>
          <p:cNvSpPr/>
          <p:nvPr/>
        </p:nvSpPr>
        <p:spPr>
          <a:xfrm>
            <a:off x="965551" y="2815856"/>
            <a:ext cx="16687800" cy="5632311"/>
          </a:xfrm>
          <a:prstGeom prst="rect">
            <a:avLst/>
          </a:prstGeom>
        </p:spPr>
        <p:txBody>
          <a:bodyPr wrap="square">
            <a:spAutoFit/>
          </a:bodyPr>
          <a:lstStyle/>
          <a:p>
            <a:pPr marL="571500" indent="-571500">
              <a:buFontTx/>
              <a:buChar char="-"/>
            </a:pPr>
            <a:r>
              <a:rPr lang="tr-TR" sz="3600" dirty="0" smtClean="0">
                <a:latin typeface="Times New Roman" panose="02020603050405020304" pitchFamily="18" charset="0"/>
                <a:cs typeface="Times New Roman" panose="02020603050405020304" pitchFamily="18" charset="0"/>
              </a:rPr>
              <a:t>5620 </a:t>
            </a:r>
            <a:r>
              <a:rPr lang="tr-TR" sz="3600" dirty="0">
                <a:latin typeface="Times New Roman" panose="02020603050405020304" pitchFamily="18" charset="0"/>
                <a:cs typeface="Times New Roman" panose="02020603050405020304" pitchFamily="18" charset="0"/>
              </a:rPr>
              <a:t>sayılı Kamuda Geçici İş Pozisyonlarında Çalışanların Sürekli İşçi Kadrolarına veya Sözleşmeli Personel Statüsüne Geçirilmeleri, Geçici İşçi Çalıştırılması ile Bazı Kanunlarda Değişiklik Yapılması Hakkında Kanun kapsamındaki idarelerde çalıştırılacak geçici işçi pozisyon (adam/ay) sayılarının aylar ve birimler itibarıyla dağılımı ilgili mevzuatında belirlenen idarelerce vizesini müteakip kontrole </a:t>
            </a:r>
            <a:r>
              <a:rPr lang="tr-TR" sz="3600" dirty="0" smtClean="0">
                <a:latin typeface="Times New Roman" panose="02020603050405020304" pitchFamily="18" charset="0"/>
                <a:cs typeface="Times New Roman" panose="02020603050405020304" pitchFamily="18" charset="0"/>
              </a:rPr>
              <a:t>tabidir.</a:t>
            </a:r>
          </a:p>
          <a:p>
            <a:pPr marL="571500" indent="-571500">
              <a:buFontTx/>
              <a:buChar char="-"/>
            </a:pPr>
            <a:endParaRPr lang="tr-TR" sz="3600" dirty="0">
              <a:latin typeface="Times New Roman" panose="02020603050405020304" pitchFamily="18" charset="0"/>
              <a:cs typeface="Times New Roman" panose="02020603050405020304" pitchFamily="18" charset="0"/>
            </a:endParaRPr>
          </a:p>
          <a:p>
            <a:pPr marL="571500" indent="-571500">
              <a:buFontTx/>
              <a:buChar char="-"/>
            </a:pPr>
            <a:r>
              <a:rPr lang="tr-TR" sz="3600" dirty="0" smtClean="0">
                <a:latin typeface="Times New Roman" panose="02020603050405020304" pitchFamily="18" charset="0"/>
                <a:cs typeface="Times New Roman" panose="02020603050405020304" pitchFamily="18" charset="0"/>
              </a:rPr>
              <a:t>Beş </a:t>
            </a:r>
            <a:r>
              <a:rPr lang="tr-TR" sz="3600" dirty="0">
                <a:latin typeface="Times New Roman" panose="02020603050405020304" pitchFamily="18" charset="0"/>
                <a:cs typeface="Times New Roman" panose="02020603050405020304" pitchFamily="18" charset="0"/>
              </a:rPr>
              <a:t>iş günü içinde kontrol edilir. </a:t>
            </a:r>
            <a:endParaRPr lang="tr-TR" sz="3600" dirty="0" smtClean="0">
              <a:latin typeface="Times New Roman" panose="02020603050405020304" pitchFamily="18" charset="0"/>
              <a:cs typeface="Times New Roman" panose="02020603050405020304" pitchFamily="18" charset="0"/>
            </a:endParaRPr>
          </a:p>
          <a:p>
            <a:pPr marL="571500" indent="-571500">
              <a:buFontTx/>
              <a:buChar char="-"/>
            </a:pPr>
            <a:endParaRPr lang="tr-TR" sz="3600" dirty="0">
              <a:latin typeface="Times New Roman" panose="02020603050405020304" pitchFamily="18" charset="0"/>
              <a:cs typeface="Times New Roman" panose="02020603050405020304" pitchFamily="18" charset="0"/>
            </a:endParaRPr>
          </a:p>
          <a:p>
            <a:pPr marL="571500" indent="-571500">
              <a:buFontTx/>
              <a:buChar char="-"/>
            </a:pPr>
            <a:r>
              <a:rPr lang="tr-TR" sz="3600" dirty="0" smtClean="0">
                <a:latin typeface="Times New Roman" panose="02020603050405020304" pitchFamily="18" charset="0"/>
                <a:cs typeface="Times New Roman" panose="02020603050405020304" pitchFamily="18" charset="0"/>
              </a:rPr>
              <a:t>Kontrol </a:t>
            </a:r>
            <a:r>
              <a:rPr lang="tr-TR" sz="3600" dirty="0">
                <a:latin typeface="Times New Roman" panose="02020603050405020304" pitchFamily="18" charset="0"/>
                <a:cs typeface="Times New Roman" panose="02020603050405020304" pitchFamily="18" charset="0"/>
              </a:rPr>
              <a:t>sonucunda uygun görülmeyen cetveller gerekçeli bir görüş yazısıyla ilgili birime gönderilir.</a:t>
            </a:r>
          </a:p>
        </p:txBody>
      </p:sp>
    </p:spTree>
    <p:extLst>
      <p:ext uri="{BB962C8B-B14F-4D97-AF65-F5344CB8AC3E}">
        <p14:creationId xmlns:p14="http://schemas.microsoft.com/office/powerpoint/2010/main" val="30546826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Geçici İşçi Pozisyonları</a:t>
            </a:r>
            <a:endParaRPr lang="tr-TR" sz="4200" b="1"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1760463" y="1580540"/>
            <a:ext cx="14782800" cy="8652481"/>
          </a:xfrm>
          <a:prstGeom prst="rect">
            <a:avLst/>
          </a:prstGeom>
        </p:spPr>
      </p:pic>
    </p:spTree>
    <p:extLst>
      <p:ext uri="{BB962C8B-B14F-4D97-AF65-F5344CB8AC3E}">
        <p14:creationId xmlns:p14="http://schemas.microsoft.com/office/powerpoint/2010/main" val="26467795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Yan Ödeme Cetvelleri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838200" y="2402142"/>
            <a:ext cx="16687800" cy="6986528"/>
          </a:xfrm>
          <a:prstGeom prst="rect">
            <a:avLst/>
          </a:prstGeom>
        </p:spPr>
        <p:txBody>
          <a:bodyPr wrap="square">
            <a:spAutoFit/>
          </a:bodyPr>
          <a:lstStyle/>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Devlet </a:t>
            </a:r>
            <a:r>
              <a:rPr lang="tr-TR" sz="3200" dirty="0">
                <a:latin typeface="Times New Roman" panose="02020603050405020304" pitchFamily="18" charset="0"/>
                <a:cs typeface="Times New Roman" panose="02020603050405020304" pitchFamily="18" charset="0"/>
              </a:rPr>
              <a:t>memurlarından, hangi işi yapanlara ve hangi görevde bulunanlara zam ve tazminat ödeneceği, ödenecek zam ve tazminatın miktarları ile </a:t>
            </a:r>
            <a:r>
              <a:rPr lang="tr-TR" sz="3200" dirty="0" smtClean="0">
                <a:latin typeface="Times New Roman" panose="02020603050405020304" pitchFamily="18" charset="0"/>
                <a:cs typeface="Times New Roman" panose="02020603050405020304" pitchFamily="18" charset="0"/>
              </a:rPr>
              <a:t>657/152</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nci</a:t>
            </a:r>
            <a:r>
              <a:rPr lang="tr-TR" sz="3200" dirty="0">
                <a:latin typeface="Times New Roman" panose="02020603050405020304" pitchFamily="18" charset="0"/>
                <a:cs typeface="Times New Roman" panose="02020603050405020304" pitchFamily="18" charset="0"/>
              </a:rPr>
              <a:t> maddesine dayanılarak yürürlüğe konulan Cumhurbaşkanı kararı uyarınca, zam ve tazminat ödemesi yapılacak personelin kadro veya görev unvanları, sınıfları, dereceleri, sayıları ve hizmet yerleri ile bunlara uygun olarak ödenecek zam ve tazminatın miktarlarını gösteren ve serbest kadro üzerinden hazırlanan cetvel ile bunların birimler itibarıyla dağılımını gösteren listeler kontrol </a:t>
            </a:r>
            <a:r>
              <a:rPr lang="tr-TR" sz="3200" dirty="0" smtClean="0">
                <a:latin typeface="Times New Roman" panose="02020603050405020304" pitchFamily="18" charset="0"/>
                <a:cs typeface="Times New Roman" panose="02020603050405020304" pitchFamily="18" charset="0"/>
              </a:rPr>
              <a:t>edilir</a:t>
            </a:r>
          </a:p>
          <a:p>
            <a:pPr marL="457200" indent="-457200" algn="just">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Mali hizmetler birimine kontrol süresinin bitiminden en az on </a:t>
            </a:r>
            <a:r>
              <a:rPr lang="tr-TR" sz="3200" dirty="0">
                <a:latin typeface="Times New Roman" panose="02020603050405020304" pitchFamily="18" charset="0"/>
                <a:cs typeface="Times New Roman" panose="02020603050405020304" pitchFamily="18" charset="0"/>
              </a:rPr>
              <a:t>iş günü </a:t>
            </a:r>
            <a:r>
              <a:rPr lang="tr-TR" sz="3200" dirty="0" smtClean="0">
                <a:latin typeface="Times New Roman" panose="02020603050405020304" pitchFamily="18" charset="0"/>
                <a:cs typeface="Times New Roman" panose="02020603050405020304" pitchFamily="18" charset="0"/>
              </a:rPr>
              <a:t>önce gönderilir </a:t>
            </a:r>
          </a:p>
          <a:p>
            <a:pPr marL="457200" indent="-457200" algn="just">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Kontrol </a:t>
            </a:r>
            <a:r>
              <a:rPr lang="tr-TR" sz="3200" dirty="0">
                <a:latin typeface="Times New Roman" panose="02020603050405020304" pitchFamily="18" charset="0"/>
                <a:cs typeface="Times New Roman" panose="02020603050405020304" pitchFamily="18" charset="0"/>
              </a:rPr>
              <a:t>işlemi ve süreci ile cetvellerin üst yönetici tarafından onaylanması hususu anılan Cumhurbaşkanı kararında belirlenen usul ve esaslar çerçevesinde yürütülür. </a:t>
            </a:r>
            <a:endParaRPr lang="tr-TR" sz="3200" dirty="0" smtClean="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Kontrol </a:t>
            </a:r>
            <a:r>
              <a:rPr lang="tr-TR" sz="3200" dirty="0">
                <a:latin typeface="Times New Roman" panose="02020603050405020304" pitchFamily="18" charset="0"/>
                <a:cs typeface="Times New Roman" panose="02020603050405020304" pitchFamily="18" charset="0"/>
              </a:rPr>
              <a:t>sonucunda uygun görülmeyen cetvellerle ilgili gerekçeli bir görüş yazısı ilgili birime gönderilir.</a:t>
            </a:r>
          </a:p>
        </p:txBody>
      </p:sp>
    </p:spTree>
    <p:extLst>
      <p:ext uri="{BB962C8B-B14F-4D97-AF65-F5344CB8AC3E}">
        <p14:creationId xmlns:p14="http://schemas.microsoft.com/office/powerpoint/2010/main" val="2184385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Yan Ödeme </a:t>
            </a:r>
            <a:r>
              <a:rPr lang="tr-TR" sz="4200" b="1" dirty="0" smtClean="0">
                <a:latin typeface="Times New Roman" panose="02020603050405020304" pitchFamily="18" charset="0"/>
                <a:cs typeface="Times New Roman" panose="02020603050405020304" pitchFamily="18" charset="0"/>
              </a:rPr>
              <a:t>Cetvelleri Kontrol Listesi</a:t>
            </a:r>
            <a:endParaRPr lang="tr-TR" sz="4200" b="1"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1756588" y="1722871"/>
            <a:ext cx="14706600" cy="8191854"/>
          </a:xfrm>
          <a:prstGeom prst="rect">
            <a:avLst/>
          </a:prstGeom>
        </p:spPr>
      </p:pic>
    </p:spTree>
    <p:extLst>
      <p:ext uri="{BB962C8B-B14F-4D97-AF65-F5344CB8AC3E}">
        <p14:creationId xmlns:p14="http://schemas.microsoft.com/office/powerpoint/2010/main" val="276447834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Yan Ödeme </a:t>
            </a:r>
            <a:r>
              <a:rPr lang="tr-TR" sz="4200" b="1" dirty="0" smtClean="0">
                <a:latin typeface="Times New Roman" panose="02020603050405020304" pitchFamily="18" charset="0"/>
                <a:cs typeface="Times New Roman" panose="02020603050405020304" pitchFamily="18" charset="0"/>
              </a:rPr>
              <a:t>Cetvelleri İş Akışı</a:t>
            </a:r>
            <a:endParaRPr lang="tr-TR" sz="4200" b="1"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380999" y="1717704"/>
            <a:ext cx="8393251" cy="8379095"/>
          </a:xfrm>
          <a:prstGeom prst="rect">
            <a:avLst/>
          </a:prstGeom>
        </p:spPr>
      </p:pic>
      <p:pic>
        <p:nvPicPr>
          <p:cNvPr id="8" name="Resim 7"/>
          <p:cNvPicPr>
            <a:picLocks noChangeAspect="1"/>
          </p:cNvPicPr>
          <p:nvPr/>
        </p:nvPicPr>
        <p:blipFill>
          <a:blip r:embed="rId5"/>
          <a:stretch>
            <a:fillRect/>
          </a:stretch>
        </p:blipFill>
        <p:spPr>
          <a:xfrm>
            <a:off x="8991600" y="2019300"/>
            <a:ext cx="8715375" cy="7924800"/>
          </a:xfrm>
          <a:prstGeom prst="rect">
            <a:avLst/>
          </a:prstGeom>
        </p:spPr>
      </p:pic>
    </p:spTree>
    <p:extLst>
      <p:ext uri="{BB962C8B-B14F-4D97-AF65-F5344CB8AC3E}">
        <p14:creationId xmlns:p14="http://schemas.microsoft.com/office/powerpoint/2010/main" val="379898037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1384995"/>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Sözleşmeli Personel Sayı ve Sözleşmeleri</a:t>
            </a:r>
          </a:p>
          <a:p>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762000" y="2443955"/>
            <a:ext cx="17068800" cy="6740307"/>
          </a:xfrm>
          <a:prstGeom prst="rect">
            <a:avLst/>
          </a:prstGeom>
        </p:spPr>
        <p:txBody>
          <a:bodyPr wrap="square">
            <a:spAutoFit/>
          </a:bodyPr>
          <a:lstStyle/>
          <a:p>
            <a:pPr marL="571500" indent="-571500">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Her </a:t>
            </a:r>
            <a:r>
              <a:rPr lang="tr-TR" sz="3600" dirty="0">
                <a:latin typeface="Times New Roman" panose="02020603050405020304" pitchFamily="18" charset="0"/>
                <a:cs typeface="Times New Roman" panose="02020603050405020304" pitchFamily="18" charset="0"/>
              </a:rPr>
              <a:t>bir idare bazında ihdas edilen ve alım izni verilen pozisyon cetvellerine ve vize edilen tip sözleşmeye uygun olarak çalıştırılacak personelle yapılacak sözleşmeler kontrole tabidir. </a:t>
            </a:r>
            <a:endParaRPr lang="tr-TR" sz="3600" dirty="0" smtClean="0">
              <a:latin typeface="Times New Roman" panose="02020603050405020304" pitchFamily="18" charset="0"/>
              <a:cs typeface="Times New Roman" panose="02020603050405020304" pitchFamily="18" charset="0"/>
            </a:endParaRPr>
          </a:p>
          <a:p>
            <a:pPr marL="571500" indent="-571500">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Kontroller:</a:t>
            </a:r>
          </a:p>
          <a:p>
            <a:pPr marL="1028700" lvl="1" indent="-571500">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İhdas </a:t>
            </a:r>
            <a:r>
              <a:rPr lang="tr-TR" sz="3600" dirty="0">
                <a:latin typeface="Times New Roman" panose="02020603050405020304" pitchFamily="18" charset="0"/>
                <a:cs typeface="Times New Roman" panose="02020603050405020304" pitchFamily="18" charset="0"/>
              </a:rPr>
              <a:t>edilen ve alım izni verilen pozisyon cetvellerine ve vize edilen tip sözleşmeye, </a:t>
            </a:r>
            <a:endParaRPr lang="tr-TR" sz="3600" dirty="0" smtClean="0">
              <a:latin typeface="Times New Roman" panose="02020603050405020304" pitchFamily="18" charset="0"/>
              <a:cs typeface="Times New Roman" panose="02020603050405020304" pitchFamily="18" charset="0"/>
            </a:endParaRPr>
          </a:p>
          <a:p>
            <a:pPr marL="1028700" lvl="1" indent="-571500">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İlgili </a:t>
            </a:r>
            <a:r>
              <a:rPr lang="tr-TR" sz="3600" dirty="0">
                <a:latin typeface="Times New Roman" panose="02020603050405020304" pitchFamily="18" charset="0"/>
                <a:cs typeface="Times New Roman" panose="02020603050405020304" pitchFamily="18" charset="0"/>
              </a:rPr>
              <a:t>kanunlarına, diğer </a:t>
            </a:r>
            <a:r>
              <a:rPr lang="tr-TR" sz="3600" dirty="0" smtClean="0">
                <a:latin typeface="Times New Roman" panose="02020603050405020304" pitchFamily="18" charset="0"/>
                <a:cs typeface="Times New Roman" panose="02020603050405020304" pitchFamily="18" charset="0"/>
              </a:rPr>
              <a:t>mevzuatına</a:t>
            </a:r>
          </a:p>
          <a:p>
            <a:pPr marL="1028700" lvl="1" indent="-571500">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Bütçelerinde </a:t>
            </a:r>
            <a:r>
              <a:rPr lang="tr-TR" sz="3600" dirty="0">
                <a:latin typeface="Times New Roman" panose="02020603050405020304" pitchFamily="18" charset="0"/>
                <a:cs typeface="Times New Roman" panose="02020603050405020304" pitchFamily="18" charset="0"/>
              </a:rPr>
              <a:t>öngörülen düzenlemelere uygunluk </a:t>
            </a:r>
            <a:r>
              <a:rPr lang="tr-TR" sz="3600" dirty="0" smtClean="0">
                <a:latin typeface="Times New Roman" panose="02020603050405020304" pitchFamily="18" charset="0"/>
                <a:cs typeface="Times New Roman" panose="02020603050405020304" pitchFamily="18" charset="0"/>
              </a:rPr>
              <a:t>yapılır</a:t>
            </a:r>
          </a:p>
          <a:p>
            <a:pPr marL="571500" indent="-571500">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Kontrol beş </a:t>
            </a:r>
            <a:r>
              <a:rPr lang="tr-TR" sz="3600" dirty="0">
                <a:latin typeface="Times New Roman" panose="02020603050405020304" pitchFamily="18" charset="0"/>
                <a:cs typeface="Times New Roman" panose="02020603050405020304" pitchFamily="18" charset="0"/>
              </a:rPr>
              <a:t>iş günü içinde sonuçlandırılır. </a:t>
            </a:r>
            <a:endParaRPr lang="tr-TR" sz="3600" dirty="0" smtClean="0">
              <a:latin typeface="Times New Roman" panose="02020603050405020304" pitchFamily="18" charset="0"/>
              <a:cs typeface="Times New Roman" panose="02020603050405020304" pitchFamily="18" charset="0"/>
            </a:endParaRPr>
          </a:p>
          <a:p>
            <a:pPr marL="571500" indent="-571500">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Uygun </a:t>
            </a:r>
            <a:r>
              <a:rPr lang="tr-TR" sz="3600" dirty="0">
                <a:latin typeface="Times New Roman" panose="02020603050405020304" pitchFamily="18" charset="0"/>
                <a:cs typeface="Times New Roman" panose="02020603050405020304" pitchFamily="18" charset="0"/>
              </a:rPr>
              <a:t>görülmeyen sözleşmeler gerekçeli bir görüş yazısıyla ilgili birime gönderilir.</a:t>
            </a:r>
          </a:p>
        </p:txBody>
      </p:sp>
    </p:spTree>
    <p:extLst>
      <p:ext uri="{BB962C8B-B14F-4D97-AF65-F5344CB8AC3E}">
        <p14:creationId xmlns:p14="http://schemas.microsoft.com/office/powerpoint/2010/main" val="18327960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Sözleşmeli Personel Sayı ve Sözleşmeleri</a:t>
            </a:r>
          </a:p>
        </p:txBody>
      </p:sp>
      <p:pic>
        <p:nvPicPr>
          <p:cNvPr id="7" name="Resim 6"/>
          <p:cNvPicPr>
            <a:picLocks noChangeAspect="1"/>
          </p:cNvPicPr>
          <p:nvPr/>
        </p:nvPicPr>
        <p:blipFill>
          <a:blip r:embed="rId4"/>
          <a:stretch>
            <a:fillRect/>
          </a:stretch>
        </p:blipFill>
        <p:spPr>
          <a:xfrm>
            <a:off x="2438400" y="1713830"/>
            <a:ext cx="13182600" cy="8270152"/>
          </a:xfrm>
          <a:prstGeom prst="rect">
            <a:avLst/>
          </a:prstGeom>
        </p:spPr>
      </p:pic>
    </p:spTree>
    <p:extLst>
      <p:ext uri="{BB962C8B-B14F-4D97-AF65-F5344CB8AC3E}">
        <p14:creationId xmlns:p14="http://schemas.microsoft.com/office/powerpoint/2010/main" val="1586906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Örnekleri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003005" y="3009900"/>
            <a:ext cx="16230600" cy="5016758"/>
          </a:xfrm>
          <a:prstGeom prst="rect">
            <a:avLst/>
          </a:prstGeom>
        </p:spPr>
        <p:txBody>
          <a:bodyPr wrap="square">
            <a:spAutoFit/>
          </a:bodyPr>
          <a:lstStyle/>
          <a:p>
            <a:pPr algn="just"/>
            <a:r>
              <a:rPr lang="tr-TR" sz="3200" b="1" dirty="0">
                <a:latin typeface="Times New Roman" panose="02020603050405020304" pitchFamily="18" charset="0"/>
                <a:cs typeface="Times New Roman" panose="02020603050405020304" pitchFamily="18" charset="0"/>
              </a:rPr>
              <a:t>Sözleşmeli personel sayı ve sözleşmeleri </a:t>
            </a:r>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Madde </a:t>
            </a:r>
            <a:r>
              <a:rPr lang="tr-TR" sz="3200" b="1" dirty="0" smtClean="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(2) Kendisiyle hizmet sözleşmesi imzalananlara ilişkin bilgileri gösterir bir tablo, Elektronik Bilgi Yönetim Sistemi üzerinden Başkanlığa gönderilir. Söz konusu tablo, Ek-2’teki formda yer alan bilgileri asgari düzeyde sağlayacak şekilde </a:t>
            </a:r>
            <a:r>
              <a:rPr lang="tr-TR" sz="3200" dirty="0" err="1">
                <a:latin typeface="Times New Roman" panose="02020603050405020304" pitchFamily="18" charset="0"/>
                <a:cs typeface="Times New Roman" panose="02020603050405020304" pitchFamily="18" charset="0"/>
              </a:rPr>
              <a:t>excel</a:t>
            </a:r>
            <a:r>
              <a:rPr lang="tr-TR" sz="3200" dirty="0">
                <a:latin typeface="Times New Roman" panose="02020603050405020304" pitchFamily="18" charset="0"/>
                <a:cs typeface="Times New Roman" panose="02020603050405020304" pitchFamily="18" charset="0"/>
              </a:rPr>
              <a:t> formatında düzenlenir. </a:t>
            </a:r>
            <a:endParaRPr lang="tr-TR" sz="3200" dirty="0" smtClean="0">
              <a:latin typeface="Times New Roman" panose="02020603050405020304" pitchFamily="18" charset="0"/>
              <a:cs typeface="Times New Roman" panose="02020603050405020304" pitchFamily="18" charset="0"/>
            </a:endParaRP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(3) İmzalanan hizmet sözleşmelerinin taranmış hali, Elektronik Bilgi Yönetim Sistemiyle Başkanlığa gönderilir ve aslına gerek olmaksızın taranmış hali üzerinden ön mali kontrol süreci tamamlanır. </a:t>
            </a:r>
            <a:endParaRPr lang="tr-TR"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669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KMYKK Amacı</a:t>
            </a:r>
            <a:endParaRPr lang="tr-TR" sz="4400" dirty="0">
              <a:latin typeface="Times New Roman" panose="02020603050405020304" pitchFamily="18" charset="0"/>
              <a:cs typeface="Times New Roman" panose="02020603050405020304" pitchFamily="18" charset="0"/>
            </a:endParaRPr>
          </a:p>
        </p:txBody>
      </p:sp>
      <p:sp>
        <p:nvSpPr>
          <p:cNvPr id="10" name="Dikdörtgen 9"/>
          <p:cNvSpPr/>
          <p:nvPr/>
        </p:nvSpPr>
        <p:spPr>
          <a:xfrm>
            <a:off x="1631483" y="3708585"/>
            <a:ext cx="14365706" cy="4366645"/>
          </a:xfrm>
          <a:prstGeom prst="rect">
            <a:avLst/>
          </a:prstGeom>
        </p:spPr>
        <p:txBody>
          <a:bodyPr wrap="square">
            <a:spAutoFit/>
          </a:bodyPr>
          <a:lstStyle/>
          <a:p>
            <a:pPr indent="675323" algn="just">
              <a:lnSpc>
                <a:spcPct val="124000"/>
              </a:lnSpc>
            </a:pPr>
            <a:r>
              <a:rPr lang="tr-TR" sz="3200" b="1" kern="0" dirty="0">
                <a:latin typeface="Times New Roman" panose="02020603050405020304" pitchFamily="18" charset="0"/>
                <a:ea typeface="Times New Roman" panose="02020603050405020304" pitchFamily="18" charset="0"/>
              </a:rPr>
              <a:t>Amaç</a:t>
            </a:r>
          </a:p>
          <a:p>
            <a:pPr indent="675323" algn="just">
              <a:lnSpc>
                <a:spcPct val="124000"/>
              </a:lnSpc>
            </a:pPr>
            <a:r>
              <a:rPr lang="tr-TR" sz="3200" b="1" dirty="0">
                <a:latin typeface="Times New Roman" panose="02020603050405020304" pitchFamily="18" charset="0"/>
                <a:ea typeface="Times New Roman" panose="02020603050405020304" pitchFamily="18" charset="0"/>
              </a:rPr>
              <a:t>Madde 1-</a:t>
            </a:r>
            <a:r>
              <a:rPr lang="tr-TR" sz="3200" dirty="0">
                <a:latin typeface="Times New Roman" panose="02020603050405020304" pitchFamily="18" charset="0"/>
                <a:ea typeface="Times New Roman" panose="02020603050405020304" pitchFamily="18" charset="0"/>
              </a:rPr>
              <a:t> Bu Kanunun amacı, kalkınma planları ve programlarda yer alan politika ve hedefler doğrultusunda kamu kaynaklarının etkili, ekonomik ve verimli bir şekilde elde edilmesi ve kullanılmasını, hesap verebilirliği ve malî saydamlığı sağlamak üzere, kamu malî yönetiminin yapısını ve işleyişini, kamu bütçelerinin hazırlanmasını, uygulanmasını, tüm malî işlemlerin muhasebeleştirilmesini, raporlanmasını ve malî kontrolü düzenlemektir.</a:t>
            </a:r>
          </a:p>
        </p:txBody>
      </p:sp>
    </p:spTree>
    <p:extLst>
      <p:ext uri="{BB962C8B-B14F-4D97-AF65-F5344CB8AC3E}">
        <p14:creationId xmlns:p14="http://schemas.microsoft.com/office/powerpoint/2010/main" val="161954129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Yurt Dışı Kira Katkısı</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762000" y="2815856"/>
            <a:ext cx="17068800" cy="5016758"/>
          </a:xfrm>
          <a:prstGeom prst="rect">
            <a:avLst/>
          </a:prstGeom>
        </p:spPr>
        <p:txBody>
          <a:bodyPr wrap="square">
            <a:spAutoFit/>
          </a:bodyPr>
          <a:lstStyle/>
          <a:p>
            <a:pPr marL="457200"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657 ve </a:t>
            </a:r>
            <a:r>
              <a:rPr lang="tr-TR" sz="3200" dirty="0">
                <a:latin typeface="Times New Roman" panose="02020603050405020304" pitchFamily="18" charset="0"/>
                <a:cs typeface="Times New Roman" panose="02020603050405020304" pitchFamily="18" charset="0"/>
              </a:rPr>
              <a:t>926 </a:t>
            </a:r>
            <a:r>
              <a:rPr lang="tr-TR" sz="3200" dirty="0" smtClean="0">
                <a:latin typeface="Times New Roman" panose="02020603050405020304" pitchFamily="18" charset="0"/>
                <a:cs typeface="Times New Roman" panose="02020603050405020304" pitchFamily="18" charset="0"/>
              </a:rPr>
              <a:t>sayılı Kanunlar kapsamında yurt </a:t>
            </a:r>
            <a:r>
              <a:rPr lang="tr-TR" sz="3200" dirty="0">
                <a:latin typeface="Times New Roman" panose="02020603050405020304" pitchFamily="18" charset="0"/>
                <a:cs typeface="Times New Roman" panose="02020603050405020304" pitchFamily="18" charset="0"/>
              </a:rPr>
              <a:t>dışı kadrolara sürekli görevle atanan personele yapılacak yurt dışı kira katkısı ödemelerine ilişkin </a:t>
            </a:r>
            <a:r>
              <a:rPr lang="tr-TR" sz="3200" dirty="0" smtClean="0">
                <a:latin typeface="Times New Roman" panose="02020603050405020304" pitchFamily="18" charset="0"/>
                <a:cs typeface="Times New Roman" panose="02020603050405020304" pitchFamily="18" charset="0"/>
              </a:rPr>
              <a:t>belgeler incelenir.</a:t>
            </a:r>
          </a:p>
          <a:p>
            <a:pPr marL="457200" indent="-457200">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Yurt </a:t>
            </a:r>
            <a:r>
              <a:rPr lang="tr-TR" sz="3200" dirty="0">
                <a:latin typeface="Times New Roman" panose="02020603050405020304" pitchFamily="18" charset="0"/>
                <a:cs typeface="Times New Roman" panose="02020603050405020304" pitchFamily="18" charset="0"/>
              </a:rPr>
              <a:t>dışı kira katkısına ilişkin </a:t>
            </a:r>
            <a:r>
              <a:rPr lang="tr-TR" sz="3200" dirty="0" smtClean="0">
                <a:latin typeface="Times New Roman" panose="02020603050405020304" pitchFamily="18" charset="0"/>
                <a:cs typeface="Times New Roman" panose="02020603050405020304" pitchFamily="18" charset="0"/>
              </a:rPr>
              <a:t>talepler;</a:t>
            </a:r>
          </a:p>
          <a:p>
            <a:pPr marL="914400" lvl="1"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Yılı </a:t>
            </a:r>
            <a:r>
              <a:rPr lang="tr-TR" sz="3200" dirty="0">
                <a:latin typeface="Times New Roman" panose="02020603050405020304" pitchFamily="18" charset="0"/>
                <a:cs typeface="Times New Roman" panose="02020603050405020304" pitchFamily="18" charset="0"/>
              </a:rPr>
              <a:t>merkezi yönetim bütçe kanunu uyarınca, </a:t>
            </a:r>
            <a:endParaRPr lang="tr-TR" sz="3200" dirty="0" smtClean="0">
              <a:latin typeface="Times New Roman" panose="02020603050405020304" pitchFamily="18" charset="0"/>
              <a:cs typeface="Times New Roman" panose="02020603050405020304" pitchFamily="18" charset="0"/>
            </a:endParaRPr>
          </a:p>
          <a:p>
            <a:pPr marL="914400" lvl="1"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Bakanlıkça </a:t>
            </a:r>
            <a:r>
              <a:rPr lang="tr-TR" sz="3200" dirty="0">
                <a:latin typeface="Times New Roman" panose="02020603050405020304" pitchFamily="18" charset="0"/>
                <a:cs typeface="Times New Roman" panose="02020603050405020304" pitchFamily="18" charset="0"/>
              </a:rPr>
              <a:t>belirlenen usul ve esaslara uygunluk yönünden </a:t>
            </a:r>
            <a:r>
              <a:rPr lang="tr-TR" sz="3200" dirty="0" smtClean="0">
                <a:latin typeface="Times New Roman" panose="02020603050405020304" pitchFamily="18" charset="0"/>
                <a:cs typeface="Times New Roman" panose="02020603050405020304" pitchFamily="18" charset="0"/>
              </a:rPr>
              <a:t>incelenir. </a:t>
            </a:r>
          </a:p>
          <a:p>
            <a:pPr marL="457200" indent="-457200">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200" dirty="0">
                <a:latin typeface="Times New Roman" panose="02020603050405020304" pitchFamily="18" charset="0"/>
                <a:cs typeface="Times New Roman" panose="02020603050405020304" pitchFamily="18" charset="0"/>
              </a:rPr>
              <a:t>E</a:t>
            </a:r>
            <a:r>
              <a:rPr lang="tr-TR" sz="3200" dirty="0" smtClean="0">
                <a:latin typeface="Times New Roman" panose="02020603050405020304" pitchFamily="18" charset="0"/>
                <a:cs typeface="Times New Roman" panose="02020603050405020304" pitchFamily="18" charset="0"/>
              </a:rPr>
              <a:t>n </a:t>
            </a:r>
            <a:r>
              <a:rPr lang="tr-TR" sz="3200" dirty="0">
                <a:latin typeface="Times New Roman" panose="02020603050405020304" pitchFamily="18" charset="0"/>
                <a:cs typeface="Times New Roman" panose="02020603050405020304" pitchFamily="18" charset="0"/>
              </a:rPr>
              <a:t>geç üç iş günü içinde uygun görüş verilir. </a:t>
            </a:r>
            <a:endParaRPr lang="tr-TR" sz="3200" dirty="0" smtClean="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Uygun </a:t>
            </a:r>
            <a:r>
              <a:rPr lang="tr-TR" sz="3200" dirty="0">
                <a:latin typeface="Times New Roman" panose="02020603050405020304" pitchFamily="18" charset="0"/>
                <a:cs typeface="Times New Roman" panose="02020603050405020304" pitchFamily="18" charset="0"/>
              </a:rPr>
              <a:t>görülmeyen talepler gerekçeli bir görüş yazısıyla ilgili birime gönderilir.</a:t>
            </a:r>
          </a:p>
        </p:txBody>
      </p:sp>
    </p:spTree>
    <p:extLst>
      <p:ext uri="{BB962C8B-B14F-4D97-AF65-F5344CB8AC3E}">
        <p14:creationId xmlns:p14="http://schemas.microsoft.com/office/powerpoint/2010/main" val="116560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Yurt Dışı Kira Katkısı</a:t>
            </a:r>
          </a:p>
        </p:txBody>
      </p:sp>
      <p:pic>
        <p:nvPicPr>
          <p:cNvPr id="7" name="Resim 6"/>
          <p:cNvPicPr>
            <a:picLocks noChangeAspect="1"/>
          </p:cNvPicPr>
          <p:nvPr/>
        </p:nvPicPr>
        <p:blipFill>
          <a:blip r:embed="rId4"/>
          <a:stretch>
            <a:fillRect/>
          </a:stretch>
        </p:blipFill>
        <p:spPr>
          <a:xfrm>
            <a:off x="3537598" y="2426035"/>
            <a:ext cx="11728936" cy="2511465"/>
          </a:xfrm>
          <a:prstGeom prst="rect">
            <a:avLst/>
          </a:prstGeom>
        </p:spPr>
      </p:pic>
      <p:pic>
        <p:nvPicPr>
          <p:cNvPr id="8" name="Resim 7"/>
          <p:cNvPicPr>
            <a:picLocks noChangeAspect="1"/>
          </p:cNvPicPr>
          <p:nvPr/>
        </p:nvPicPr>
        <p:blipFill>
          <a:blip r:embed="rId5"/>
          <a:stretch>
            <a:fillRect/>
          </a:stretch>
        </p:blipFill>
        <p:spPr>
          <a:xfrm>
            <a:off x="3615070" y="5372100"/>
            <a:ext cx="11167730" cy="4165538"/>
          </a:xfrm>
          <a:prstGeom prst="rect">
            <a:avLst/>
          </a:prstGeom>
        </p:spPr>
      </p:pic>
    </p:spTree>
    <p:extLst>
      <p:ext uri="{BB962C8B-B14F-4D97-AF65-F5344CB8AC3E}">
        <p14:creationId xmlns:p14="http://schemas.microsoft.com/office/powerpoint/2010/main" val="28022689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Gelir Getirici İşlemler</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762000" y="2815856"/>
            <a:ext cx="17068800" cy="6494085"/>
          </a:xfrm>
          <a:prstGeom prst="rect">
            <a:avLst/>
          </a:prstGeom>
        </p:spPr>
        <p:txBody>
          <a:bodyPr wrap="square">
            <a:spAutoFit/>
          </a:bodyPr>
          <a:lstStyle/>
          <a:p>
            <a:pPr algn="just"/>
            <a:r>
              <a:rPr lang="tr-TR" sz="3200" dirty="0" smtClean="0">
                <a:latin typeface="Times New Roman" panose="02020603050405020304" pitchFamily="18" charset="0"/>
                <a:cs typeface="Times New Roman" panose="02020603050405020304" pitchFamily="18" charset="0"/>
              </a:rPr>
              <a:t>2886 </a:t>
            </a:r>
            <a:r>
              <a:rPr lang="tr-TR" sz="3200" dirty="0">
                <a:latin typeface="Times New Roman" panose="02020603050405020304" pitchFamily="18" charset="0"/>
                <a:cs typeface="Times New Roman" panose="02020603050405020304" pitchFamily="18" charset="0"/>
              </a:rPr>
              <a:t>sayılı Devlet İhale Kanunu kapsamındaki satım, kiraya verme, trampa ve mülkiyetin gayri ayni hak tesisine ilişkin işlemlerden Hazinenin özel </a:t>
            </a:r>
            <a:r>
              <a:rPr lang="tr-TR" sz="3200" dirty="0" smtClean="0">
                <a:latin typeface="Times New Roman" panose="02020603050405020304" pitchFamily="18" charset="0"/>
                <a:cs typeface="Times New Roman" panose="02020603050405020304" pitchFamily="18" charset="0"/>
              </a:rPr>
              <a:t>mülkiyeti </a:t>
            </a:r>
            <a:r>
              <a:rPr lang="tr-TR" sz="3200" dirty="0">
                <a:latin typeface="Times New Roman" panose="02020603050405020304" pitchFamily="18" charset="0"/>
                <a:cs typeface="Times New Roman" panose="02020603050405020304" pitchFamily="18" charset="0"/>
              </a:rPr>
              <a:t>ve Devletin hüküm ve tasarrufu altındaki </a:t>
            </a:r>
            <a:r>
              <a:rPr lang="tr-TR" sz="3200" dirty="0" smtClean="0">
                <a:latin typeface="Times New Roman" panose="02020603050405020304" pitchFamily="18" charset="0"/>
                <a:cs typeface="Times New Roman" panose="02020603050405020304" pitchFamily="18" charset="0"/>
              </a:rPr>
              <a:t>yerler </a:t>
            </a:r>
            <a:r>
              <a:rPr lang="tr-TR" sz="3200" dirty="0">
                <a:latin typeface="Times New Roman" panose="02020603050405020304" pitchFamily="18" charset="0"/>
                <a:cs typeface="Times New Roman" panose="02020603050405020304" pitchFamily="18" charset="0"/>
              </a:rPr>
              <a:t>hariç </a:t>
            </a:r>
            <a:r>
              <a:rPr lang="tr-TR" sz="3200" dirty="0" smtClean="0">
                <a:latin typeface="Times New Roman" panose="02020603050405020304" pitchFamily="18" charset="0"/>
                <a:cs typeface="Times New Roman" panose="02020603050405020304" pitchFamily="18" charset="0"/>
              </a:rPr>
              <a:t>sözleşme </a:t>
            </a:r>
            <a:r>
              <a:rPr lang="tr-TR" sz="3200" dirty="0">
                <a:latin typeface="Times New Roman" panose="02020603050405020304" pitchFamily="18" charset="0"/>
                <a:cs typeface="Times New Roman" panose="02020603050405020304" pitchFamily="18" charset="0"/>
              </a:rPr>
              <a:t>tasarısı tutarı </a:t>
            </a:r>
            <a:r>
              <a:rPr lang="tr-TR" sz="3200" u="sng" dirty="0">
                <a:latin typeface="Times New Roman" panose="02020603050405020304" pitchFamily="18" charset="0"/>
                <a:cs typeface="Times New Roman" panose="02020603050405020304" pitchFamily="18" charset="0"/>
              </a:rPr>
              <a:t>on milyon </a:t>
            </a:r>
            <a:r>
              <a:rPr lang="tr-TR" sz="3200" dirty="0">
                <a:latin typeface="Times New Roman" panose="02020603050405020304" pitchFamily="18" charset="0"/>
                <a:cs typeface="Times New Roman" panose="02020603050405020304" pitchFamily="18" charset="0"/>
              </a:rPr>
              <a:t>Türk Lirasını aşanlar ön malî kontrole tabidir</a:t>
            </a:r>
            <a:r>
              <a:rPr lang="tr-TR" sz="3200" dirty="0" smtClean="0">
                <a:latin typeface="Times New Roman" panose="02020603050405020304" pitchFamily="18" charset="0"/>
                <a:cs typeface="Times New Roman" panose="02020603050405020304" pitchFamily="18" charset="0"/>
              </a:rPr>
              <a:t>. Bu </a:t>
            </a:r>
            <a:r>
              <a:rPr lang="tr-TR" sz="3200" dirty="0" err="1" smtClean="0">
                <a:latin typeface="Times New Roman" panose="02020603050405020304" pitchFamily="18" charset="0"/>
                <a:cs typeface="Times New Roman" panose="02020603050405020304" pitchFamily="18" charset="0"/>
              </a:rPr>
              <a:t>kapsmda</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u="sng" dirty="0" smtClean="0">
                <a:latin typeface="Times New Roman" panose="02020603050405020304" pitchFamily="18" charset="0"/>
                <a:cs typeface="Times New Roman" panose="02020603050405020304" pitchFamily="18" charset="0"/>
              </a:rPr>
              <a:t>1. Onay </a:t>
            </a:r>
            <a:r>
              <a:rPr lang="tr-TR" sz="3200" u="sng" dirty="0">
                <a:latin typeface="Times New Roman" panose="02020603050405020304" pitchFamily="18" charset="0"/>
                <a:cs typeface="Times New Roman" panose="02020603050405020304" pitchFamily="18" charset="0"/>
              </a:rPr>
              <a:t>belgesine dayanak teşkil eden belgeler</a:t>
            </a:r>
            <a:r>
              <a:rPr lang="tr-TR" sz="3200" dirty="0">
                <a:latin typeface="Times New Roman" panose="02020603050405020304" pitchFamily="18" charset="0"/>
                <a:cs typeface="Times New Roman" panose="02020603050405020304" pitchFamily="18" charset="0"/>
              </a:rPr>
              <a:t>, onay alınmadan önce malî hizmetler birimine </a:t>
            </a:r>
            <a:r>
              <a:rPr lang="tr-TR" sz="3200" dirty="0" smtClean="0">
                <a:latin typeface="Times New Roman" panose="02020603050405020304" pitchFamily="18" charset="0"/>
                <a:cs typeface="Times New Roman" panose="02020603050405020304" pitchFamily="18" charset="0"/>
              </a:rPr>
              <a:t>gönderilir. Görüş talepleri yedi </a:t>
            </a:r>
            <a:r>
              <a:rPr lang="tr-TR" sz="3200" dirty="0">
                <a:latin typeface="Times New Roman" panose="02020603050405020304" pitchFamily="18" charset="0"/>
                <a:cs typeface="Times New Roman" panose="02020603050405020304" pitchFamily="18" charset="0"/>
              </a:rPr>
              <a:t>iş günü içinde sonuçlandırılır </a:t>
            </a:r>
            <a:r>
              <a:rPr lang="tr-TR" sz="3200" dirty="0" smtClean="0">
                <a:latin typeface="Times New Roman" panose="02020603050405020304" pitchFamily="18" charset="0"/>
                <a:cs typeface="Times New Roman" panose="02020603050405020304" pitchFamily="18" charset="0"/>
              </a:rPr>
              <a:t>ve görüş </a:t>
            </a:r>
            <a:r>
              <a:rPr lang="tr-TR" sz="3200" dirty="0">
                <a:latin typeface="Times New Roman" panose="02020603050405020304" pitchFamily="18" charset="0"/>
                <a:cs typeface="Times New Roman" panose="02020603050405020304" pitchFamily="18" charset="0"/>
              </a:rPr>
              <a:t>yazısı  </a:t>
            </a:r>
            <a:r>
              <a:rPr lang="tr-TR" sz="3200" dirty="0" smtClean="0">
                <a:latin typeface="Times New Roman" panose="02020603050405020304" pitchFamily="18" charset="0"/>
                <a:cs typeface="Times New Roman" panose="02020603050405020304" pitchFamily="18" charset="0"/>
              </a:rPr>
              <a:t>harcama </a:t>
            </a:r>
            <a:r>
              <a:rPr lang="tr-TR" sz="3200" dirty="0">
                <a:latin typeface="Times New Roman" panose="02020603050405020304" pitchFamily="18" charset="0"/>
                <a:cs typeface="Times New Roman" panose="02020603050405020304" pitchFamily="18" charset="0"/>
              </a:rPr>
              <a:t>birimine </a:t>
            </a:r>
            <a:r>
              <a:rPr lang="tr-TR" sz="3200" dirty="0" smtClean="0">
                <a:latin typeface="Times New Roman" panose="02020603050405020304" pitchFamily="18" charset="0"/>
                <a:cs typeface="Times New Roman" panose="02020603050405020304" pitchFamily="18" charset="0"/>
              </a:rPr>
              <a:t>gönderilir.</a:t>
            </a:r>
          </a:p>
          <a:p>
            <a:pPr algn="just"/>
            <a:endParaRPr lang="tr-TR" sz="3200" dirty="0">
              <a:latin typeface="Times New Roman" panose="02020603050405020304" pitchFamily="18" charset="0"/>
              <a:cs typeface="Times New Roman" panose="02020603050405020304" pitchFamily="18" charset="0"/>
            </a:endParaRPr>
          </a:p>
          <a:p>
            <a:pPr algn="just"/>
            <a:r>
              <a:rPr lang="tr-TR" sz="3200" u="sng" dirty="0" smtClean="0">
                <a:latin typeface="Times New Roman" panose="02020603050405020304" pitchFamily="18" charset="0"/>
                <a:cs typeface="Times New Roman" panose="02020603050405020304" pitchFamily="18" charset="0"/>
              </a:rPr>
              <a:t>2. İhale </a:t>
            </a:r>
            <a:r>
              <a:rPr lang="tr-TR" sz="3200" u="sng" dirty="0">
                <a:latin typeface="Times New Roman" panose="02020603050405020304" pitchFamily="18" charset="0"/>
                <a:cs typeface="Times New Roman" panose="02020603050405020304" pitchFamily="18" charset="0"/>
              </a:rPr>
              <a:t>işlem dosyası</a:t>
            </a:r>
            <a:r>
              <a:rPr lang="tr-TR" sz="3200" dirty="0">
                <a:latin typeface="Times New Roman" panose="02020603050405020304" pitchFamily="18" charset="0"/>
                <a:cs typeface="Times New Roman" panose="02020603050405020304" pitchFamily="18" charset="0"/>
              </a:rPr>
              <a:t>, ihale komisyonu kararının alınmasını müteakip malî hizmetler birimine gönderilir. </a:t>
            </a:r>
            <a:r>
              <a:rPr lang="tr-TR" sz="3200" dirty="0" smtClean="0">
                <a:latin typeface="Times New Roman" panose="02020603050405020304" pitchFamily="18" charset="0"/>
                <a:cs typeface="Times New Roman" panose="02020603050405020304" pitchFamily="18" charset="0"/>
              </a:rPr>
              <a:t>Yedi </a:t>
            </a:r>
            <a:r>
              <a:rPr lang="tr-TR" sz="3200" dirty="0">
                <a:latin typeface="Times New Roman" panose="02020603050405020304" pitchFamily="18" charset="0"/>
                <a:cs typeface="Times New Roman" panose="02020603050405020304" pitchFamily="18" charset="0"/>
              </a:rPr>
              <a:t>iş günü içinde 2886 sayılı Kanun hükümleri çerçevesinde kontrol </a:t>
            </a:r>
            <a:r>
              <a:rPr lang="tr-TR" sz="3200" dirty="0" smtClean="0">
                <a:latin typeface="Times New Roman" panose="02020603050405020304" pitchFamily="18" charset="0"/>
                <a:cs typeface="Times New Roman" panose="02020603050405020304" pitchFamily="18" charset="0"/>
              </a:rPr>
              <a:t>edilir ve görüş </a:t>
            </a:r>
            <a:r>
              <a:rPr lang="tr-TR" sz="3200" dirty="0">
                <a:latin typeface="Times New Roman" panose="02020603050405020304" pitchFamily="18" charset="0"/>
                <a:cs typeface="Times New Roman" panose="02020603050405020304" pitchFamily="18" charset="0"/>
              </a:rPr>
              <a:t>yazısı harcama birimine </a:t>
            </a:r>
            <a:r>
              <a:rPr lang="tr-TR" sz="3200" dirty="0" smtClean="0">
                <a:latin typeface="Times New Roman" panose="02020603050405020304" pitchFamily="18" charset="0"/>
                <a:cs typeface="Times New Roman" panose="02020603050405020304" pitchFamily="18" charset="0"/>
              </a:rPr>
              <a:t>gönderilir.</a:t>
            </a:r>
          </a:p>
          <a:p>
            <a:pPr algn="just"/>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2497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877800"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Gelir Getirici İşlemler Ön Mali Kontrol Listesi Örneği</a:t>
            </a:r>
          </a:p>
        </p:txBody>
      </p:sp>
      <p:graphicFrame>
        <p:nvGraphicFramePr>
          <p:cNvPr id="7" name="Tablo 6"/>
          <p:cNvGraphicFramePr>
            <a:graphicFrameLocks noGrp="1"/>
          </p:cNvGraphicFramePr>
          <p:nvPr>
            <p:extLst>
              <p:ext uri="{D42A27DB-BD31-4B8C-83A1-F6EECF244321}">
                <p14:modId xmlns:p14="http://schemas.microsoft.com/office/powerpoint/2010/main" val="3698049127"/>
              </p:ext>
            </p:extLst>
          </p:nvPr>
        </p:nvGraphicFramePr>
        <p:xfrm>
          <a:off x="752960" y="1655483"/>
          <a:ext cx="16916399" cy="8265300"/>
        </p:xfrm>
        <a:graphic>
          <a:graphicData uri="http://schemas.openxmlformats.org/drawingml/2006/table">
            <a:tbl>
              <a:tblPr>
                <a:tableStyleId>{5C22544A-7EE6-4342-B048-85BDC9FD1C3A}</a:tableStyleId>
              </a:tblPr>
              <a:tblGrid>
                <a:gridCol w="8813026">
                  <a:extLst>
                    <a:ext uri="{9D8B030D-6E8A-4147-A177-3AD203B41FA5}">
                      <a16:colId xmlns:a16="http://schemas.microsoft.com/office/drawing/2014/main" xmlns="" val="1710327390"/>
                    </a:ext>
                  </a:extLst>
                </a:gridCol>
                <a:gridCol w="28800">
                  <a:extLst>
                    <a:ext uri="{9D8B030D-6E8A-4147-A177-3AD203B41FA5}">
                      <a16:colId xmlns:a16="http://schemas.microsoft.com/office/drawing/2014/main" xmlns="" val="3298868380"/>
                    </a:ext>
                  </a:extLst>
                </a:gridCol>
                <a:gridCol w="2740573">
                  <a:extLst>
                    <a:ext uri="{9D8B030D-6E8A-4147-A177-3AD203B41FA5}">
                      <a16:colId xmlns:a16="http://schemas.microsoft.com/office/drawing/2014/main" xmlns="" val="1827818172"/>
                    </a:ext>
                  </a:extLst>
                </a:gridCol>
                <a:gridCol w="1905000">
                  <a:extLst>
                    <a:ext uri="{9D8B030D-6E8A-4147-A177-3AD203B41FA5}">
                      <a16:colId xmlns:a16="http://schemas.microsoft.com/office/drawing/2014/main" xmlns="" val="4026826195"/>
                    </a:ext>
                  </a:extLst>
                </a:gridCol>
                <a:gridCol w="2057400">
                  <a:extLst>
                    <a:ext uri="{9D8B030D-6E8A-4147-A177-3AD203B41FA5}">
                      <a16:colId xmlns:a16="http://schemas.microsoft.com/office/drawing/2014/main" xmlns="" val="4053113242"/>
                    </a:ext>
                  </a:extLst>
                </a:gridCol>
                <a:gridCol w="1371600">
                  <a:extLst>
                    <a:ext uri="{9D8B030D-6E8A-4147-A177-3AD203B41FA5}">
                      <a16:colId xmlns:a16="http://schemas.microsoft.com/office/drawing/2014/main" xmlns="" val="939464272"/>
                    </a:ext>
                  </a:extLst>
                </a:gridCol>
              </a:tblGrid>
              <a:tr h="294318">
                <a:tc rowSpan="2">
                  <a:txBody>
                    <a:bodyPr/>
                    <a:lstStyle/>
                    <a:p>
                      <a:pPr algn="ctr" fontAlgn="ctr"/>
                      <a:r>
                        <a:rPr lang="tr-TR" sz="2000" b="1" u="none" strike="noStrike" dirty="0">
                          <a:effectLst/>
                          <a:latin typeface="Times New Roman" panose="02020603050405020304" pitchFamily="18" charset="0"/>
                          <a:cs typeface="Times New Roman" panose="02020603050405020304" pitchFamily="18" charset="0"/>
                        </a:rPr>
                        <a:t>KONTROL LİSTESİ</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 </a:t>
                      </a:r>
                      <a:endParaRPr lang="tr-TR" sz="2000" b="1"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gridSpan="4">
                  <a:txBody>
                    <a:bodyPr/>
                    <a:lstStyle/>
                    <a:p>
                      <a:pPr algn="ctr" fontAlgn="ctr"/>
                      <a:r>
                        <a:rPr lang="tr-TR" sz="2000" b="1" u="none" strike="noStrike" dirty="0">
                          <a:effectLst/>
                          <a:latin typeface="Times New Roman" panose="02020603050405020304" pitchFamily="18" charset="0"/>
                          <a:cs typeface="Times New Roman" panose="02020603050405020304" pitchFamily="18" charset="0"/>
                        </a:rPr>
                        <a:t>TESPİT EDİLEN HUSUSLAR</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454653398"/>
                  </a:ext>
                </a:extLst>
              </a:tr>
              <a:tr h="294318">
                <a:tc vMerge="1">
                  <a:txBody>
                    <a:bodyPr/>
                    <a:lstStyle/>
                    <a:p>
                      <a:endParaRPr lang="tr-TR"/>
                    </a:p>
                  </a:txBody>
                  <a:tcPr/>
                </a:tc>
                <a:tc gridSpan="3">
                  <a:txBody>
                    <a:bodyPr/>
                    <a:lstStyle/>
                    <a:p>
                      <a:pPr algn="ctr" fontAlgn="ctr"/>
                      <a:r>
                        <a:rPr lang="tr-TR" sz="2000" b="1" u="none" strike="noStrike" dirty="0">
                          <a:effectLst/>
                          <a:latin typeface="Times New Roman" panose="02020603050405020304" pitchFamily="18" charset="0"/>
                          <a:cs typeface="Times New Roman" panose="02020603050405020304" pitchFamily="18" charset="0"/>
                        </a:rPr>
                        <a:t>Harcama Birimi</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endParaRPr lang="tr-TR"/>
                    </a:p>
                  </a:txBody>
                  <a:tcPr/>
                </a:tc>
                <a:tc hMerge="1">
                  <a:txBody>
                    <a:bodyPr/>
                    <a:lstStyle/>
                    <a:p>
                      <a:endParaRPr lang="tr-TR"/>
                    </a:p>
                  </a:txBody>
                  <a:tcPr/>
                </a:tc>
                <a:tc gridSpan="2">
                  <a:txBody>
                    <a:bodyPr/>
                    <a:lstStyle/>
                    <a:p>
                      <a:pPr algn="ctr" fontAlgn="ctr"/>
                      <a:r>
                        <a:rPr lang="tr-TR" sz="2000" b="1" u="none" strike="noStrike" dirty="0">
                          <a:effectLst/>
                          <a:latin typeface="Times New Roman" panose="02020603050405020304" pitchFamily="18" charset="0"/>
                          <a:cs typeface="Times New Roman" panose="02020603050405020304" pitchFamily="18" charset="0"/>
                        </a:rPr>
                        <a:t>Mali Hizmetler Birimi</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endParaRPr lang="tr-TR"/>
                    </a:p>
                  </a:txBody>
                  <a:tcPr/>
                </a:tc>
                <a:extLst>
                  <a:ext uri="{0D108BD9-81ED-4DB2-BD59-A6C34878D82A}">
                    <a16:rowId xmlns:a16="http://schemas.microsoft.com/office/drawing/2014/main" xmlns="" val="3403965729"/>
                  </a:ext>
                </a:extLst>
              </a:tr>
              <a:tr h="294318">
                <a:tc>
                  <a:txBody>
                    <a:bodyPr/>
                    <a:lstStyle/>
                    <a:p>
                      <a:pPr algn="l" fontAlgn="ctr"/>
                      <a:r>
                        <a:rPr lang="tr-TR" sz="2000" u="none" strike="noStrike">
                          <a:effectLst/>
                          <a:latin typeface="Times New Roman" panose="02020603050405020304" pitchFamily="18" charset="0"/>
                          <a:cs typeface="Times New Roman" panose="02020603050405020304" pitchFamily="18" charset="0"/>
                        </a:rPr>
                        <a:t>Süreç Kontrolü yapıldı mı? (*)</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3059567625"/>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Onay Belgesi  Doğru Mu?</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3525962502"/>
                  </a:ext>
                </a:extLst>
              </a:tr>
              <a:tr h="294318">
                <a:tc>
                  <a:txBody>
                    <a:bodyPr/>
                    <a:lstStyle/>
                    <a:p>
                      <a:pPr algn="l" fontAlgn="b"/>
                      <a:r>
                        <a:rPr lang="tr-TR" sz="2000" u="none" strike="noStrike" dirty="0">
                          <a:effectLst/>
                          <a:latin typeface="Times New Roman" panose="02020603050405020304" pitchFamily="18" charset="0"/>
                          <a:cs typeface="Times New Roman" panose="02020603050405020304" pitchFamily="18" charset="0"/>
                        </a:rPr>
                        <a:t>Kira tespitine ait hesap tutanağı ve eki belgeler var mı?</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2064026912"/>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Taşınmaz kiralama izni komisyon kararı ve ihale izin listesi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dirty="0">
                          <a:effectLst/>
                          <a:latin typeface="Times New Roman" panose="02020603050405020304" pitchFamily="18" charset="0"/>
                          <a:cs typeface="Times New Roman" panose="02020603050405020304" pitchFamily="18" charset="0"/>
                        </a:rPr>
                        <a:t>YANLIŞ</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3222407343"/>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İlanın yapıldığına ilişkin belgeler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1620976047"/>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İhale komisyonu kurulmasına ilişkin onay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dirty="0">
                          <a:effectLst/>
                          <a:latin typeface="Times New Roman" panose="02020603050405020304" pitchFamily="18" charset="0"/>
                          <a:cs typeface="Times New Roman" panose="02020603050405020304" pitchFamily="18" charset="0"/>
                        </a:rPr>
                        <a:t>YANLIŞ</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161825763"/>
                  </a:ext>
                </a:extLst>
              </a:tr>
              <a:tr h="587004">
                <a:tc>
                  <a:txBody>
                    <a:bodyPr/>
                    <a:lstStyle/>
                    <a:p>
                      <a:pPr algn="l" fontAlgn="b"/>
                      <a:r>
                        <a:rPr lang="tr-TR" sz="2000" u="none" strike="noStrike">
                          <a:effectLst/>
                          <a:latin typeface="Times New Roman" panose="02020603050405020304" pitchFamily="18" charset="0"/>
                          <a:cs typeface="Times New Roman" panose="02020603050405020304" pitchFamily="18" charset="0"/>
                        </a:rPr>
                        <a:t>Düzenlenmiş ise zeyilname ve/veya açıklama ile bunların isteklilere gönderildiğine dair belgeler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1741132335"/>
                  </a:ext>
                </a:extLst>
              </a:tr>
              <a:tr h="294318">
                <a:tc>
                  <a:txBody>
                    <a:bodyPr/>
                    <a:lstStyle/>
                    <a:p>
                      <a:pPr algn="l" fontAlgn="ctr"/>
                      <a:r>
                        <a:rPr lang="tr-TR" sz="2000" u="none" strike="noStrike">
                          <a:effectLst/>
                          <a:latin typeface="Times New Roman" panose="02020603050405020304" pitchFamily="18" charset="0"/>
                          <a:cs typeface="Times New Roman" panose="02020603050405020304" pitchFamily="18" charset="0"/>
                        </a:rPr>
                        <a:t>İlanın yapıldığına ilişkin tutanak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gridSpan="2">
                  <a:txBody>
                    <a:bodyPr/>
                    <a:lstStyle/>
                    <a:p>
                      <a:pPr algn="ctr" fontAlgn="ctr"/>
                      <a:r>
                        <a:rPr lang="tr-TR" sz="2000" u="none" strike="noStrike" dirty="0">
                          <a:effectLst/>
                          <a:latin typeface="Times New Roman" panose="02020603050405020304" pitchFamily="18" charset="0"/>
                          <a:cs typeface="Times New Roman" panose="02020603050405020304" pitchFamily="18" charset="0"/>
                        </a:rPr>
                        <a:t>YANLIŞ</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1047799262"/>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İhale zarflarının komisyonca teslim alındığına ilişikin tutanak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3269269942"/>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Uygun olmadığı için değerlendirme dışı bırakılan tekliflere İlişkin tutanak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2037927767"/>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İtiraz ve şikayet dilekçeleri ve bunlara ilişkin yazışmalar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625385336"/>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Zarf açma ve belge kontrol tutanağı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2908461752"/>
                  </a:ext>
                </a:extLst>
              </a:tr>
              <a:tr h="294318">
                <a:tc>
                  <a:txBody>
                    <a:bodyPr/>
                    <a:lstStyle/>
                    <a:p>
                      <a:pPr algn="l" fontAlgn="b"/>
                      <a:r>
                        <a:rPr lang="tr-TR" sz="2000" u="none" strike="noStrike">
                          <a:effectLst/>
                          <a:latin typeface="Times New Roman" panose="02020603050405020304" pitchFamily="18" charset="0"/>
                          <a:cs typeface="Times New Roman" panose="02020603050405020304" pitchFamily="18" charset="0"/>
                        </a:rPr>
                        <a:t>İsteklilerce teklif edilen fiyatlar tutanağı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1889982585"/>
                  </a:ext>
                </a:extLst>
              </a:tr>
              <a:tr h="294318">
                <a:tc>
                  <a:txBody>
                    <a:bodyPr/>
                    <a:lstStyle/>
                    <a:p>
                      <a:pPr algn="l" fontAlgn="b"/>
                      <a:r>
                        <a:rPr lang="nn-NO" sz="2000" u="none" strike="noStrike">
                          <a:effectLst/>
                          <a:latin typeface="Times New Roman" panose="02020603050405020304" pitchFamily="18" charset="0"/>
                          <a:cs typeface="Times New Roman" panose="02020603050405020304" pitchFamily="18" charset="0"/>
                        </a:rPr>
                        <a:t>İhale komisyon kararı var mı?</a:t>
                      </a:r>
                      <a:endParaRPr lang="nn-NO"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2093665010"/>
                  </a:ext>
                </a:extLst>
              </a:tr>
              <a:tr h="587004">
                <a:tc>
                  <a:txBody>
                    <a:bodyPr/>
                    <a:lstStyle/>
                    <a:p>
                      <a:pPr algn="l" fontAlgn="b"/>
                      <a:r>
                        <a:rPr lang="tr-TR" sz="2000" u="none" strike="noStrike" dirty="0">
                          <a:effectLst/>
                          <a:latin typeface="Times New Roman" panose="02020603050405020304" pitchFamily="18" charset="0"/>
                          <a:cs typeface="Times New Roman" panose="02020603050405020304" pitchFamily="18" charset="0"/>
                        </a:rPr>
                        <a:t>İhale üzerinde kalan isteklinin, 4734 sayılı Kanunun 58 </a:t>
                      </a:r>
                      <a:r>
                        <a:rPr lang="tr-TR" sz="2000" u="none" strike="noStrike" dirty="0" err="1">
                          <a:effectLst/>
                          <a:latin typeface="Times New Roman" panose="02020603050405020304" pitchFamily="18" charset="0"/>
                          <a:cs typeface="Times New Roman" panose="02020603050405020304" pitchFamily="18" charset="0"/>
                        </a:rPr>
                        <a:t>nci</a:t>
                      </a:r>
                      <a:r>
                        <a:rPr lang="tr-TR" sz="2000" u="none" strike="noStrike" dirty="0">
                          <a:effectLst/>
                          <a:latin typeface="Times New Roman" panose="02020603050405020304" pitchFamily="18" charset="0"/>
                          <a:cs typeface="Times New Roman" panose="02020603050405020304" pitchFamily="18" charset="0"/>
                        </a:rPr>
                        <a:t> Maddesine  göre yasaklı olup olmadığına dair Kamu İhale Kurumundan alınan teyit belgesi var mı?</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919810409"/>
                  </a:ext>
                </a:extLst>
              </a:tr>
              <a:tr h="294318">
                <a:tc>
                  <a:txBody>
                    <a:bodyPr/>
                    <a:lstStyle/>
                    <a:p>
                      <a:pPr algn="l" fontAlgn="ctr"/>
                      <a:r>
                        <a:rPr lang="tr-TR" sz="2000" u="none" strike="noStrike">
                          <a:effectLst/>
                          <a:latin typeface="Times New Roman" panose="02020603050405020304" pitchFamily="18" charset="0"/>
                          <a:cs typeface="Times New Roman" panose="02020603050405020304" pitchFamily="18" charset="0"/>
                        </a:rPr>
                        <a:t>İhaleye ilşkin tüm şartnameler (Taşınmaz mal kira şartnamesi (imza/kaşeli))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3296611826"/>
                  </a:ext>
                </a:extLst>
              </a:tr>
              <a:tr h="294318">
                <a:tc>
                  <a:txBody>
                    <a:bodyPr/>
                    <a:lstStyle/>
                    <a:p>
                      <a:pPr algn="l" fontAlgn="ctr"/>
                      <a:r>
                        <a:rPr lang="tr-TR" sz="2000" u="none" strike="noStrike">
                          <a:effectLst/>
                          <a:latin typeface="Times New Roman" panose="02020603050405020304" pitchFamily="18" charset="0"/>
                          <a:cs typeface="Times New Roman" panose="02020603050405020304" pitchFamily="18" charset="0"/>
                        </a:rPr>
                        <a:t>Sözleşme tasarısı  (dolu, imzasız )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1179434307"/>
                  </a:ext>
                </a:extLst>
              </a:tr>
              <a:tr h="879690">
                <a:tc>
                  <a:txBody>
                    <a:bodyPr/>
                    <a:lstStyle/>
                    <a:p>
                      <a:pPr algn="l" fontAlgn="b"/>
                      <a:r>
                        <a:rPr lang="tr-TR" sz="2000" u="none" strike="noStrike">
                          <a:effectLst/>
                          <a:latin typeface="Times New Roman" panose="02020603050405020304" pitchFamily="18" charset="0"/>
                          <a:cs typeface="Times New Roman" panose="02020603050405020304" pitchFamily="18" charset="0"/>
                        </a:rPr>
                        <a:t>Üzerine ihale yapılan istekli ile ekonomik açıdan en avantajlı ikinci teklif sahibine ait geçici teminat alındı belgesi (Banka teminat mektubu olması durumunda ayrıca geçici teminat mektubu fotokopisi ve bankadan alınacak teyit yazıları var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2843747672"/>
                  </a:ext>
                </a:extLst>
              </a:tr>
              <a:tr h="713825">
                <a:tc>
                  <a:txBody>
                    <a:bodyPr/>
                    <a:lstStyle/>
                    <a:p>
                      <a:pPr algn="l" fontAlgn="b"/>
                      <a:r>
                        <a:rPr lang="tr-TR" sz="2000" u="none" strike="noStrike">
                          <a:effectLst/>
                          <a:latin typeface="Times New Roman" panose="02020603050405020304" pitchFamily="18" charset="0"/>
                          <a:cs typeface="Times New Roman" panose="02020603050405020304" pitchFamily="18" charset="0"/>
                        </a:rPr>
                        <a:t>Ödeme emri belgesi düzenlemekle görevli gerçekleştirme görevlisi, görevler ayrılığı ilkesi gereği ihale ve muayene kabul komisyonu benzeri komisyonlarda ve diğer süreçlerde görev alamaz kontrolü yapıldı mı?</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b"/>
                </a:tc>
                <a:tc gridSpan="2">
                  <a:txBody>
                    <a:bodyPr/>
                    <a:lstStyle/>
                    <a:p>
                      <a:pPr algn="ctr" fontAlgn="ctr"/>
                      <a:r>
                        <a:rPr lang="tr-TR" sz="2000" u="none" strike="noStrike" dirty="0">
                          <a:effectLst/>
                          <a:latin typeface="Times New Roman" panose="02020603050405020304" pitchFamily="18" charset="0"/>
                          <a:cs typeface="Times New Roman" panose="02020603050405020304" pitchFamily="18" charset="0"/>
                        </a:rPr>
                        <a:t>YANLIŞ</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hMerge="1">
                  <a:txBody>
                    <a:bodyPr/>
                    <a:lstStyle/>
                    <a:p>
                      <a:pPr algn="l" fontAlgn="ct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a:effectLst/>
                          <a:latin typeface="Times New Roman" panose="02020603050405020304" pitchFamily="18" charset="0"/>
                          <a:cs typeface="Times New Roman" panose="02020603050405020304" pitchFamily="18" charset="0"/>
                        </a:rPr>
                        <a:t>Uygun Değil</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ctr" fontAlgn="ctr"/>
                      <a:r>
                        <a:rPr lang="tr-TR" sz="2000" u="none" strike="noStrike">
                          <a:effectLst/>
                          <a:latin typeface="Times New Roman" panose="02020603050405020304" pitchFamily="18" charset="0"/>
                          <a:cs typeface="Times New Roman" panose="02020603050405020304" pitchFamily="18" charset="0"/>
                        </a:rPr>
                        <a:t>YANLIŞ</a:t>
                      </a:r>
                      <a:endParaRPr lang="tr-TR" sz="2000" b="0" i="0" u="none" strike="noStrike">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tc>
                  <a:txBody>
                    <a:bodyPr/>
                    <a:lstStyle/>
                    <a:p>
                      <a:pPr algn="l" fontAlgn="ctr"/>
                      <a:r>
                        <a:rPr lang="tr-TR" sz="2000" u="none" strike="noStrike" dirty="0">
                          <a:effectLst/>
                          <a:latin typeface="Times New Roman" panose="02020603050405020304" pitchFamily="18" charset="0"/>
                          <a:cs typeface="Times New Roman" panose="02020603050405020304" pitchFamily="18" charset="0"/>
                        </a:rPr>
                        <a:t>Uygun Değil</a:t>
                      </a:r>
                      <a:endParaRPr lang="tr-TR"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00" marR="1700" marT="1700" marB="0" anchor="ctr"/>
                </a:tc>
                <a:extLst>
                  <a:ext uri="{0D108BD9-81ED-4DB2-BD59-A6C34878D82A}">
                    <a16:rowId xmlns:a16="http://schemas.microsoft.com/office/drawing/2014/main" xmlns="" val="2401734290"/>
                  </a:ext>
                </a:extLst>
              </a:tr>
            </a:tbl>
          </a:graphicData>
        </a:graphic>
      </p:graphicFrame>
    </p:spTree>
    <p:extLst>
      <p:ext uri="{BB962C8B-B14F-4D97-AF65-F5344CB8AC3E}">
        <p14:creationId xmlns:p14="http://schemas.microsoft.com/office/powerpoint/2010/main" val="256921342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953000" y="229788"/>
            <a:ext cx="9440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Taahhüt Evrakı ve Sözleşme Tasarıları</a:t>
            </a:r>
          </a:p>
        </p:txBody>
      </p:sp>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286000" y="6763006"/>
            <a:ext cx="13864412" cy="707886"/>
          </a:xfrm>
          <a:prstGeom prst="rect">
            <a:avLst/>
          </a:prstGeom>
        </p:spPr>
        <p:txBody>
          <a:bodyPr wrap="square">
            <a:spAutoFit/>
          </a:bodyPr>
          <a:lstStyle/>
          <a:p>
            <a:r>
              <a:rPr lang="tr-TR" sz="4000" dirty="0" smtClean="0">
                <a:latin typeface="Times New Roman" panose="02020603050405020304" pitchFamily="18" charset="0"/>
                <a:cs typeface="Times New Roman" panose="02020603050405020304" pitchFamily="18" charset="0"/>
              </a:rPr>
              <a:t>Gelir </a:t>
            </a:r>
            <a:r>
              <a:rPr lang="tr-TR" sz="4000" dirty="0">
                <a:latin typeface="Times New Roman" panose="02020603050405020304" pitchFamily="18" charset="0"/>
                <a:cs typeface="Times New Roman" panose="02020603050405020304" pitchFamily="18" charset="0"/>
              </a:rPr>
              <a:t>getirici bir </a:t>
            </a:r>
            <a:r>
              <a:rPr lang="tr-TR" sz="4000" dirty="0" smtClean="0">
                <a:latin typeface="Times New Roman" panose="02020603050405020304" pitchFamily="18" charset="0"/>
                <a:cs typeface="Times New Roman" panose="02020603050405020304" pitchFamily="18" charset="0"/>
              </a:rPr>
              <a:t>işlemler kaç kez ön </a:t>
            </a:r>
            <a:r>
              <a:rPr lang="tr-TR" sz="4000" dirty="0">
                <a:latin typeface="Times New Roman" panose="02020603050405020304" pitchFamily="18" charset="0"/>
                <a:cs typeface="Times New Roman" panose="02020603050405020304" pitchFamily="18" charset="0"/>
              </a:rPr>
              <a:t>mali </a:t>
            </a:r>
            <a:r>
              <a:rPr lang="tr-TR" sz="4000" dirty="0" smtClean="0">
                <a:latin typeface="Times New Roman" panose="02020603050405020304" pitchFamily="18" charset="0"/>
                <a:cs typeface="Times New Roman" panose="02020603050405020304" pitchFamily="18" charset="0"/>
              </a:rPr>
              <a:t>kontrole tabi tutulur?</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4741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17348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Yurt Dışı Geçici Görev Harcırahı Ödemeleri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762000" y="2815856"/>
            <a:ext cx="17068800" cy="6370975"/>
          </a:xfrm>
          <a:prstGeom prst="rect">
            <a:avLst/>
          </a:prstGeom>
        </p:spPr>
        <p:txBody>
          <a:bodyPr wrap="square">
            <a:spAutoFit/>
          </a:bodyPr>
          <a:lstStyle/>
          <a:p>
            <a:pPr marL="457200" indent="-457200">
              <a:buFont typeface="Times New Roman" panose="02020603050405020304" pitchFamily="18" charset="0"/>
              <a:buChar char="₋"/>
            </a:pPr>
            <a:r>
              <a:rPr lang="tr-TR" sz="3400" dirty="0" smtClean="0">
                <a:latin typeface="Times New Roman" panose="02020603050405020304" pitchFamily="18" charset="0"/>
                <a:cs typeface="Times New Roman" panose="02020603050405020304" pitchFamily="18" charset="0"/>
              </a:rPr>
              <a:t>Yurt </a:t>
            </a:r>
            <a:r>
              <a:rPr lang="tr-TR" sz="3400" dirty="0">
                <a:latin typeface="Times New Roman" panose="02020603050405020304" pitchFamily="18" charset="0"/>
                <a:cs typeface="Times New Roman" panose="02020603050405020304" pitchFamily="18" charset="0"/>
              </a:rPr>
              <a:t>dışı geçici görevlendirmelerle ilgili ödeme emri belgeleri ve eki </a:t>
            </a:r>
            <a:r>
              <a:rPr lang="tr-TR" sz="3400" dirty="0" smtClean="0">
                <a:latin typeface="Times New Roman" panose="02020603050405020304" pitchFamily="18" charset="0"/>
                <a:cs typeface="Times New Roman" panose="02020603050405020304" pitchFamily="18" charset="0"/>
              </a:rPr>
              <a:t>belgelerin kontrolüdür.</a:t>
            </a: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400" dirty="0" smtClean="0">
                <a:latin typeface="Times New Roman" panose="02020603050405020304" pitchFamily="18" charset="0"/>
                <a:cs typeface="Times New Roman" panose="02020603050405020304" pitchFamily="18" charset="0"/>
              </a:rPr>
              <a:t>Ödeme </a:t>
            </a:r>
            <a:r>
              <a:rPr lang="tr-TR" sz="3400" dirty="0">
                <a:latin typeface="Times New Roman" panose="02020603050405020304" pitchFamily="18" charset="0"/>
                <a:cs typeface="Times New Roman" panose="02020603050405020304" pitchFamily="18" charset="0"/>
              </a:rPr>
              <a:t>emri belgesi, harcama yetkilisince imzalanmadan önce ekleriyle birlikte malî hizmetler birimine gönderilir. </a:t>
            </a:r>
            <a:endParaRPr lang="tr-TR" sz="3400" dirty="0" smtClean="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400" dirty="0" smtClean="0">
                <a:latin typeface="Times New Roman" panose="02020603050405020304" pitchFamily="18" charset="0"/>
                <a:cs typeface="Times New Roman" panose="02020603050405020304" pitchFamily="18" charset="0"/>
              </a:rPr>
              <a:t>Ödeme </a:t>
            </a:r>
            <a:r>
              <a:rPr lang="tr-TR" sz="3400" dirty="0">
                <a:latin typeface="Times New Roman" panose="02020603050405020304" pitchFamily="18" charset="0"/>
                <a:cs typeface="Times New Roman" panose="02020603050405020304" pitchFamily="18" charset="0"/>
              </a:rPr>
              <a:t>emri belgesi ve ekleri, 6245 sayılı Kanunun 34 üncü maddesi uyarınca çıkarılan Kuzey Kıbrıs Türk Cumhuriyeti’ne Yapılacak Yolculuklarda Verilecek Gündeliklere Dair Karar ile Yurtdışı Gündeliklerine Dair Karar hükümleri çerçevesinde kontrol edilir.</a:t>
            </a: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400" dirty="0" smtClean="0">
                <a:latin typeface="Times New Roman" panose="02020603050405020304" pitchFamily="18" charset="0"/>
                <a:cs typeface="Times New Roman" panose="02020603050405020304" pitchFamily="18" charset="0"/>
              </a:rPr>
              <a:t>Kontrol on </a:t>
            </a:r>
            <a:r>
              <a:rPr lang="tr-TR" sz="3400" dirty="0">
                <a:latin typeface="Times New Roman" panose="02020603050405020304" pitchFamily="18" charset="0"/>
                <a:cs typeface="Times New Roman" panose="02020603050405020304" pitchFamily="18" charset="0"/>
              </a:rPr>
              <a:t>iş günü içinde </a:t>
            </a:r>
            <a:r>
              <a:rPr lang="tr-TR" sz="3400" dirty="0" smtClean="0">
                <a:latin typeface="Times New Roman" panose="02020603050405020304" pitchFamily="18" charset="0"/>
                <a:cs typeface="Times New Roman" panose="02020603050405020304" pitchFamily="18" charset="0"/>
              </a:rPr>
              <a:t>tamamlanır</a:t>
            </a:r>
          </a:p>
          <a:p>
            <a:pPr marL="457200" indent="-457200">
              <a:buFont typeface="Times New Roman" panose="02020603050405020304" pitchFamily="18" charset="0"/>
              <a:buChar char="₋"/>
            </a:pPr>
            <a:endParaRPr lang="tr-TR" sz="34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tr-TR" sz="3400" dirty="0" smtClean="0">
                <a:latin typeface="Times New Roman" panose="02020603050405020304" pitchFamily="18" charset="0"/>
                <a:cs typeface="Times New Roman" panose="02020603050405020304" pitchFamily="18" charset="0"/>
              </a:rPr>
              <a:t>Uygun </a:t>
            </a:r>
            <a:r>
              <a:rPr lang="tr-TR" sz="3400" dirty="0">
                <a:latin typeface="Times New Roman" panose="02020603050405020304" pitchFamily="18" charset="0"/>
                <a:cs typeface="Times New Roman" panose="02020603050405020304" pitchFamily="18" charset="0"/>
              </a:rPr>
              <a:t>görülmeyenler gerekçeli bir görüş yazısıyla ilgili harcama birimine gönderilir</a:t>
            </a:r>
          </a:p>
        </p:txBody>
      </p:sp>
    </p:spTree>
    <p:extLst>
      <p:ext uri="{BB962C8B-B14F-4D97-AF65-F5344CB8AC3E}">
        <p14:creationId xmlns:p14="http://schemas.microsoft.com/office/powerpoint/2010/main" val="123534057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615070" y="284785"/>
            <a:ext cx="14368130" cy="646331"/>
          </a:xfrm>
          <a:prstGeom prst="rect">
            <a:avLst/>
          </a:prstGeom>
        </p:spPr>
        <p:txBody>
          <a:bodyPr wrap="square">
            <a:spAutoFit/>
          </a:bodyPr>
          <a:lstStyle/>
          <a:p>
            <a:r>
              <a:rPr lang="tr-TR" sz="3600" b="1" dirty="0">
                <a:latin typeface="Times New Roman" panose="02020603050405020304" pitchFamily="18" charset="0"/>
                <a:cs typeface="Times New Roman" panose="02020603050405020304" pitchFamily="18" charset="0"/>
              </a:rPr>
              <a:t>Yurt Dışı Geçici Görev Harcırahı </a:t>
            </a:r>
            <a:r>
              <a:rPr lang="tr-TR" sz="3600" b="1" dirty="0" smtClean="0">
                <a:latin typeface="Times New Roman" panose="02020603050405020304" pitchFamily="18" charset="0"/>
                <a:cs typeface="Times New Roman" panose="02020603050405020304" pitchFamily="18" charset="0"/>
              </a:rPr>
              <a:t>Ödemeleri Kontrol Listesi Örneği</a:t>
            </a:r>
            <a:endParaRPr lang="tr-TR" sz="3600" b="1" dirty="0">
              <a:latin typeface="Times New Roman" panose="02020603050405020304" pitchFamily="18" charset="0"/>
              <a:cs typeface="Times New Roman" panose="02020603050405020304" pitchFamily="18" charset="0"/>
            </a:endParaRPr>
          </a:p>
        </p:txBody>
      </p:sp>
      <p:graphicFrame>
        <p:nvGraphicFramePr>
          <p:cNvPr id="10" name="Tablo 9"/>
          <p:cNvGraphicFramePr>
            <a:graphicFrameLocks noGrp="1"/>
          </p:cNvGraphicFramePr>
          <p:nvPr>
            <p:extLst>
              <p:ext uri="{D42A27DB-BD31-4B8C-83A1-F6EECF244321}">
                <p14:modId xmlns:p14="http://schemas.microsoft.com/office/powerpoint/2010/main" val="10128603"/>
              </p:ext>
            </p:extLst>
          </p:nvPr>
        </p:nvGraphicFramePr>
        <p:xfrm>
          <a:off x="304800" y="1413617"/>
          <a:ext cx="17373600" cy="8759083"/>
        </p:xfrm>
        <a:graphic>
          <a:graphicData uri="http://schemas.openxmlformats.org/drawingml/2006/table">
            <a:tbl>
              <a:tblPr>
                <a:tableStyleId>{5C22544A-7EE6-4342-B048-85BDC9FD1C3A}</a:tableStyleId>
              </a:tblPr>
              <a:tblGrid>
                <a:gridCol w="1602645">
                  <a:extLst>
                    <a:ext uri="{9D8B030D-6E8A-4147-A177-3AD203B41FA5}">
                      <a16:colId xmlns:a16="http://schemas.microsoft.com/office/drawing/2014/main" xmlns="" val="3078796997"/>
                    </a:ext>
                  </a:extLst>
                </a:gridCol>
                <a:gridCol w="15770955">
                  <a:extLst>
                    <a:ext uri="{9D8B030D-6E8A-4147-A177-3AD203B41FA5}">
                      <a16:colId xmlns:a16="http://schemas.microsoft.com/office/drawing/2014/main" xmlns="" val="3019166744"/>
                    </a:ext>
                  </a:extLst>
                </a:gridCol>
              </a:tblGrid>
              <a:tr h="37869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Görevlendirme yazısı/Oluru</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1219828849"/>
                  </a:ext>
                </a:extLst>
              </a:tr>
              <a:tr h="384108">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2</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 Harcama talimatı</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1232936897"/>
                  </a:ext>
                </a:extLst>
              </a:tr>
              <a:tr h="40033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3</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2547 sayılı Yükseköğretim Kanununun 39'ncu maddesine istinaden  yapılan görevlendirmelerde ilgili yönetim Kurulu Kararı ve Rektör Onayı</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2393971754"/>
                  </a:ext>
                </a:extLst>
              </a:tr>
              <a:tr h="40574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4</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Uçakla yapılan seyahatlerde yolcu bileti dereceleri 5 ve daha yukarı olan memur ve hizmetliler için üst makam onayı</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3925636615"/>
                  </a:ext>
                </a:extLst>
              </a:tr>
              <a:tr h="30836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5</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Yatacak yer temini için ödenen ücretlere ilişkin fatura</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1045608077"/>
                  </a:ext>
                </a:extLst>
              </a:tr>
              <a:tr h="23262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6</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Yatacak yer temini için alınan faturanın dairesince onaylanmış tercümeleri</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2280558492"/>
                  </a:ext>
                </a:extLst>
              </a:tr>
              <a:tr h="47607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7</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dirty="0">
                          <a:effectLst/>
                          <a:latin typeface="Times New Roman" panose="02020603050405020304" pitchFamily="18" charset="0"/>
                          <a:cs typeface="Times New Roman" panose="02020603050405020304" pitchFamily="18" charset="0"/>
                        </a:rPr>
                        <a:t>Takip edilmesi gereken yolun dışında bir yoldan veya kullanılması gereken taşıt aracından başka bir araçla yolculuk yapılmasının zorunlu olduğu hallerde, yetkili makamdan alınacak onay veya rapor</a:t>
                      </a:r>
                      <a:endParaRPr lang="tr-TR" sz="2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1388861239"/>
                  </a:ext>
                </a:extLst>
              </a:tr>
              <a:tr h="708706">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8</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dirty="0">
                          <a:effectLst/>
                          <a:latin typeface="Times New Roman" panose="02020603050405020304" pitchFamily="18" charset="0"/>
                          <a:cs typeface="Times New Roman" panose="02020603050405020304" pitchFamily="18" charset="0"/>
                        </a:rPr>
                        <a:t>Görevine ait mesleki ve </a:t>
                      </a:r>
                      <a:r>
                        <a:rPr lang="tr-TR" sz="2300" u="none" strike="noStrike" dirty="0" err="1">
                          <a:effectLst/>
                          <a:latin typeface="Times New Roman" panose="02020603050405020304" pitchFamily="18" charset="0"/>
                          <a:cs typeface="Times New Roman" panose="02020603050405020304" pitchFamily="18" charset="0"/>
                        </a:rPr>
                        <a:t>sıhhı</a:t>
                      </a:r>
                      <a:r>
                        <a:rPr lang="tr-TR" sz="2300" u="none" strike="noStrike" dirty="0">
                          <a:effectLst/>
                          <a:latin typeface="Times New Roman" panose="02020603050405020304" pitchFamily="18" charset="0"/>
                          <a:cs typeface="Times New Roman" panose="02020603050405020304" pitchFamily="18" charset="0"/>
                        </a:rPr>
                        <a:t> yeterliliklerin tespiti veya kurumlarınca görülecek lüzum üzerine sınav için gönderilenler ile yurtiçinde mesleki bilgilerini arttırmak amacıyla memuriyet mahalli dışında açılan kurs veya okullara gönderilenlerin söz konusu sınav veya kursa katıldığını gösterir belge</a:t>
                      </a:r>
                      <a:endParaRPr lang="tr-TR" sz="2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433344579"/>
                  </a:ext>
                </a:extLst>
              </a:tr>
              <a:tr h="28131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9</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Yurtdışı Geçici Görev Yolluğu Bildirimi</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487133539"/>
                  </a:ext>
                </a:extLst>
              </a:tr>
              <a:tr h="438208">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10</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Denetim, kurs, yarışma, gösteri veya benzeri işler nedeniyle toplu olarak yapılan seyahatlerde geçici görev yolluğu bildirimleri yerine toplu seyahatler yolluk bildirimi </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1627670838"/>
                  </a:ext>
                </a:extLst>
              </a:tr>
              <a:tr h="384108">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11</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dirty="0">
                          <a:effectLst/>
                          <a:latin typeface="Times New Roman" panose="02020603050405020304" pitchFamily="18" charset="0"/>
                          <a:cs typeface="Times New Roman" panose="02020603050405020304" pitchFamily="18" charset="0"/>
                        </a:rPr>
                        <a:t>Kurum personeli dışındaki kişiler için hesap dilekçesi </a:t>
                      </a:r>
                      <a:endParaRPr lang="tr-TR" sz="2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3995083360"/>
                  </a:ext>
                </a:extLst>
              </a:tr>
              <a:tr h="519358">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12</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Geçici görev yolluklarının avans suretiyle ödenmesinde görevlendirme yazısı veya harcama talimatı</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4113695857"/>
                  </a:ext>
                </a:extLst>
              </a:tr>
              <a:tr h="519358">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13</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Geçici görevle başka bir yere görevlendirilip, sonradan görevlendirilmelerinden vazgeçilenlerin alınmış olan bilet ücretlerinin ödenmesinde, buna ilişkin yazı ile taşıt biletleri</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4175772797"/>
                  </a:ext>
                </a:extLst>
              </a:tr>
              <a:tr h="519358">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14</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Yurtdışı tedavi yolluklarının ödenmesinde; yurtdışında tedavisinin gerekli olduğuna ilişkin belge (Sevk edildikleri yerlere bir kimse refakatinde gitmesinin gerekli olduğu hallerde ise bu durum ayrıca belge üzerinde gösterilir.)</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3719716232"/>
                  </a:ext>
                </a:extLst>
              </a:tr>
              <a:tr h="173120">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15</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a:effectLst/>
                          <a:latin typeface="Times New Roman" panose="02020603050405020304" pitchFamily="18" charset="0"/>
                          <a:cs typeface="Times New Roman" panose="02020603050405020304" pitchFamily="18" charset="0"/>
                        </a:rPr>
                        <a:t>İlgili mevzuatı gereği ödeme emri belgesine eklenecek diğer belgeler</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231824833"/>
                  </a:ext>
                </a:extLst>
              </a:tr>
              <a:tr h="476079">
                <a:tc>
                  <a:txBody>
                    <a:bodyPr/>
                    <a:lstStyle/>
                    <a:p>
                      <a:pPr algn="ctr" fontAlgn="ctr"/>
                      <a:r>
                        <a:rPr lang="tr-TR" sz="2300" u="none" strike="noStrike">
                          <a:effectLst/>
                          <a:latin typeface="Times New Roman" panose="02020603050405020304" pitchFamily="18" charset="0"/>
                          <a:cs typeface="Times New Roman" panose="02020603050405020304" pitchFamily="18" charset="0"/>
                        </a:rPr>
                        <a:t>16</a:t>
                      </a:r>
                      <a:endParaRPr lang="tr-TR" sz="2300" b="0" i="0" u="none" strike="noStrike">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tc>
                  <a:txBody>
                    <a:bodyPr/>
                    <a:lstStyle/>
                    <a:p>
                      <a:pPr algn="l" fontAlgn="ctr"/>
                      <a:r>
                        <a:rPr lang="tr-TR" sz="2300" u="none" strike="noStrike" dirty="0">
                          <a:effectLst/>
                          <a:latin typeface="Times New Roman" panose="02020603050405020304" pitchFamily="18" charset="0"/>
                          <a:cs typeface="Times New Roman" panose="02020603050405020304" pitchFamily="18" charset="0"/>
                        </a:rPr>
                        <a:t>Mali karar ve işlemin İdarenin bütçesi, bütçe tertibi, kullanılabilir ödenek tutarı, ayrıntılı harcama veya finansman programları, merkezi yönetim bütçe kanunu, tasarruf tedbirleri ve diğer malî mevzuat hükümlerine uygunluğu</a:t>
                      </a:r>
                      <a:endParaRPr lang="tr-TR" sz="2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71" marR="2471" marT="2471" marB="0" anchor="ctr"/>
                </a:tc>
                <a:extLst>
                  <a:ext uri="{0D108BD9-81ED-4DB2-BD59-A6C34878D82A}">
                    <a16:rowId xmlns:a16="http://schemas.microsoft.com/office/drawing/2014/main" xmlns="" val="207007473"/>
                  </a:ext>
                </a:extLst>
              </a:tr>
            </a:tbl>
          </a:graphicData>
        </a:graphic>
      </p:graphicFrame>
    </p:spTree>
    <p:extLst>
      <p:ext uri="{BB962C8B-B14F-4D97-AF65-F5344CB8AC3E}">
        <p14:creationId xmlns:p14="http://schemas.microsoft.com/office/powerpoint/2010/main" val="28025834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17348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Yapım İşlerinde </a:t>
            </a:r>
            <a:r>
              <a:rPr lang="tr-TR" sz="4200" b="1" dirty="0" err="1" smtClean="0">
                <a:latin typeface="Times New Roman" panose="02020603050405020304" pitchFamily="18" charset="0"/>
                <a:cs typeface="Times New Roman" panose="02020603050405020304" pitchFamily="18" charset="0"/>
              </a:rPr>
              <a:t>Hakediş</a:t>
            </a:r>
            <a:r>
              <a:rPr lang="tr-TR" sz="4200" b="1" dirty="0" smtClean="0">
                <a:latin typeface="Times New Roman" panose="02020603050405020304" pitchFamily="18" charset="0"/>
                <a:cs typeface="Times New Roman" panose="02020603050405020304" pitchFamily="18" charset="0"/>
              </a:rPr>
              <a:t> Ödemeleri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761999" y="2815856"/>
            <a:ext cx="17076549" cy="6001643"/>
          </a:xfrm>
          <a:prstGeom prst="rect">
            <a:avLst/>
          </a:prstGeom>
        </p:spPr>
        <p:txBody>
          <a:bodyPr wrap="square">
            <a:spAutoFit/>
          </a:bodyPr>
          <a:lstStyle/>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4734 </a:t>
            </a:r>
            <a:r>
              <a:rPr lang="tr-TR" sz="3200" dirty="0">
                <a:latin typeface="Times New Roman" panose="02020603050405020304" pitchFamily="18" charset="0"/>
                <a:cs typeface="Times New Roman" panose="02020603050405020304" pitchFamily="18" charset="0"/>
              </a:rPr>
              <a:t>sayılı Kamu İhale Kanunu kapsamında ihalesi gerçekleştirilen </a:t>
            </a:r>
            <a:r>
              <a:rPr lang="tr-TR" sz="3200" dirty="0" smtClean="0">
                <a:latin typeface="Times New Roman" panose="02020603050405020304" pitchFamily="18" charset="0"/>
                <a:cs typeface="Times New Roman" panose="02020603050405020304" pitchFamily="18" charset="0"/>
              </a:rPr>
              <a:t>(Kanunda </a:t>
            </a:r>
            <a:r>
              <a:rPr lang="tr-TR" sz="3200" dirty="0">
                <a:latin typeface="Times New Roman" panose="02020603050405020304" pitchFamily="18" charset="0"/>
                <a:cs typeface="Times New Roman" panose="02020603050405020304" pitchFamily="18" charset="0"/>
              </a:rPr>
              <a:t>istisna edilenler dâhil) yapım işi sözleşmelerine ilişkin </a:t>
            </a:r>
            <a:r>
              <a:rPr lang="tr-TR" sz="3200" u="sng" dirty="0">
                <a:latin typeface="Times New Roman" panose="02020603050405020304" pitchFamily="18" charset="0"/>
                <a:cs typeface="Times New Roman" panose="02020603050405020304" pitchFamily="18" charset="0"/>
              </a:rPr>
              <a:t>altmış milyon </a:t>
            </a:r>
            <a:r>
              <a:rPr lang="tr-TR" sz="3200" dirty="0">
                <a:latin typeface="Times New Roman" panose="02020603050405020304" pitchFamily="18" charset="0"/>
                <a:cs typeface="Times New Roman" panose="02020603050405020304" pitchFamily="18" charset="0"/>
              </a:rPr>
              <a:t>Türk Lirasını aşan </a:t>
            </a:r>
            <a:r>
              <a:rPr lang="tr-TR" sz="3200" dirty="0" err="1">
                <a:latin typeface="Times New Roman" panose="02020603050405020304" pitchFamily="18" charset="0"/>
                <a:cs typeface="Times New Roman" panose="02020603050405020304" pitchFamily="18" charset="0"/>
              </a:rPr>
              <a:t>hakediş</a:t>
            </a: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ödemeleri kontrol edilir.</a:t>
            </a:r>
          </a:p>
          <a:p>
            <a:pPr marL="457200" indent="-457200" algn="just">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10 </a:t>
            </a:r>
            <a:r>
              <a:rPr lang="tr-TR" sz="3200" dirty="0">
                <a:latin typeface="Times New Roman" panose="02020603050405020304" pitchFamily="18" charset="0"/>
                <a:cs typeface="Times New Roman" panose="02020603050405020304" pitchFamily="18" charset="0"/>
              </a:rPr>
              <a:t>uncu maddenin birinci fıkrasında sayılan </a:t>
            </a:r>
            <a:r>
              <a:rPr lang="tr-TR" sz="3200" dirty="0" smtClean="0">
                <a:latin typeface="Times New Roman" panose="02020603050405020304" pitchFamily="18" charset="0"/>
                <a:cs typeface="Times New Roman" panose="02020603050405020304" pitchFamily="18" charset="0"/>
              </a:rPr>
              <a:t>idareler (Örnek: 5302/6 kapsamında il özel idareleri) </a:t>
            </a:r>
            <a:r>
              <a:rPr lang="tr-TR" sz="3200" dirty="0">
                <a:latin typeface="Times New Roman" panose="02020603050405020304" pitchFamily="18" charset="0"/>
                <a:cs typeface="Times New Roman" panose="02020603050405020304" pitchFamily="18" charset="0"/>
              </a:rPr>
              <a:t>için bu tutar iki kat olarak uygulanır</a:t>
            </a:r>
            <a:r>
              <a:rPr lang="tr-TR" sz="3200" dirty="0" smtClean="0">
                <a:latin typeface="Times New Roman" panose="02020603050405020304" pitchFamily="18" charset="0"/>
                <a:cs typeface="Times New Roman" panose="02020603050405020304" pitchFamily="18" charset="0"/>
              </a:rPr>
              <a:t>.</a:t>
            </a:r>
          </a:p>
          <a:p>
            <a:pPr marL="457200" indent="-457200" algn="just">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Ödeme </a:t>
            </a:r>
            <a:r>
              <a:rPr lang="tr-TR" sz="3200" dirty="0">
                <a:latin typeface="Times New Roman" panose="02020603050405020304" pitchFamily="18" charset="0"/>
                <a:cs typeface="Times New Roman" panose="02020603050405020304" pitchFamily="18" charset="0"/>
              </a:rPr>
              <a:t>emri belgesi harcama yetkilisince imzalanmadan önce ekleriyle birlikte </a:t>
            </a:r>
            <a:r>
              <a:rPr lang="tr-TR" sz="3200" dirty="0" smtClean="0">
                <a:latin typeface="Times New Roman" panose="02020603050405020304" pitchFamily="18" charset="0"/>
                <a:cs typeface="Times New Roman" panose="02020603050405020304" pitchFamily="18" charset="0"/>
              </a:rPr>
              <a:t>ilgili </a:t>
            </a:r>
            <a:r>
              <a:rPr lang="tr-TR" sz="3200" dirty="0">
                <a:latin typeface="Times New Roman" panose="02020603050405020304" pitchFamily="18" charset="0"/>
                <a:cs typeface="Times New Roman" panose="02020603050405020304" pitchFamily="18" charset="0"/>
              </a:rPr>
              <a:t>mevzuat </a:t>
            </a:r>
            <a:r>
              <a:rPr lang="tr-TR" sz="3200" dirty="0" smtClean="0">
                <a:latin typeface="Times New Roman" panose="02020603050405020304" pitchFamily="18" charset="0"/>
                <a:cs typeface="Times New Roman" panose="02020603050405020304" pitchFamily="18" charset="0"/>
              </a:rPr>
              <a:t>çerçevesinde hükümleri </a:t>
            </a:r>
            <a:r>
              <a:rPr lang="tr-TR" sz="3200" dirty="0">
                <a:latin typeface="Times New Roman" panose="02020603050405020304" pitchFamily="18" charset="0"/>
                <a:cs typeface="Times New Roman" panose="02020603050405020304" pitchFamily="18" charset="0"/>
              </a:rPr>
              <a:t>çerçevesinde kontrol edilir. </a:t>
            </a:r>
            <a:endParaRPr lang="tr-TR" sz="3200" dirty="0" smtClean="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Kontrol on </a:t>
            </a:r>
            <a:r>
              <a:rPr lang="tr-TR" sz="3200" dirty="0">
                <a:latin typeface="Times New Roman" panose="02020603050405020304" pitchFamily="18" charset="0"/>
                <a:cs typeface="Times New Roman" panose="02020603050405020304" pitchFamily="18" charset="0"/>
              </a:rPr>
              <a:t>iş günü içinde </a:t>
            </a:r>
            <a:r>
              <a:rPr lang="tr-TR" sz="3200" dirty="0" smtClean="0">
                <a:latin typeface="Times New Roman" panose="02020603050405020304" pitchFamily="18" charset="0"/>
                <a:cs typeface="Times New Roman" panose="02020603050405020304" pitchFamily="18" charset="0"/>
              </a:rPr>
              <a:t>tamamlanır.</a:t>
            </a:r>
          </a:p>
          <a:p>
            <a:pPr marL="457200" indent="-457200" algn="just">
              <a:buFont typeface="Times New Roman" panose="02020603050405020304" pitchFamily="18" charset="0"/>
              <a:buChar char="₋"/>
            </a:pPr>
            <a:endParaRPr lang="tr-TR" sz="32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200" dirty="0" smtClean="0">
                <a:latin typeface="Times New Roman" panose="02020603050405020304" pitchFamily="18" charset="0"/>
                <a:cs typeface="Times New Roman" panose="02020603050405020304" pitchFamily="18" charset="0"/>
              </a:rPr>
              <a:t>Uygun </a:t>
            </a:r>
            <a:r>
              <a:rPr lang="tr-TR" sz="3200" dirty="0">
                <a:latin typeface="Times New Roman" panose="02020603050405020304" pitchFamily="18" charset="0"/>
                <a:cs typeface="Times New Roman" panose="02020603050405020304" pitchFamily="18" charset="0"/>
              </a:rPr>
              <a:t>görülmeyen talepler gerekçeli bir görüş yazısıyla ilgili harcama birimine gönderilir.</a:t>
            </a:r>
          </a:p>
        </p:txBody>
      </p:sp>
    </p:spTree>
    <p:extLst>
      <p:ext uri="{BB962C8B-B14F-4D97-AF65-F5344CB8AC3E}">
        <p14:creationId xmlns:p14="http://schemas.microsoft.com/office/powerpoint/2010/main" val="383389207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953000" y="229788"/>
            <a:ext cx="9440825" cy="738664"/>
          </a:xfrm>
          <a:prstGeom prst="rect">
            <a:avLst/>
          </a:prstGeom>
        </p:spPr>
        <p:txBody>
          <a:bodyPr wrap="square">
            <a:spAutoFit/>
          </a:bodyPr>
          <a:lstStyle/>
          <a:p>
            <a:r>
              <a:rPr lang="tr-TR" sz="4200" b="1" dirty="0">
                <a:latin typeface="Times New Roman" panose="02020603050405020304" pitchFamily="18" charset="0"/>
                <a:cs typeface="Times New Roman" panose="02020603050405020304" pitchFamily="18" charset="0"/>
              </a:rPr>
              <a:t>Yapım İşlerinde </a:t>
            </a:r>
            <a:r>
              <a:rPr lang="tr-TR" sz="4200" b="1" dirty="0" err="1">
                <a:latin typeface="Times New Roman" panose="02020603050405020304" pitchFamily="18" charset="0"/>
                <a:cs typeface="Times New Roman" panose="02020603050405020304" pitchFamily="18" charset="0"/>
              </a:rPr>
              <a:t>Hakediş</a:t>
            </a:r>
            <a:r>
              <a:rPr lang="tr-TR" sz="4200" b="1" dirty="0">
                <a:latin typeface="Times New Roman" panose="02020603050405020304" pitchFamily="18" charset="0"/>
                <a:cs typeface="Times New Roman" panose="02020603050405020304" pitchFamily="18" charset="0"/>
              </a:rPr>
              <a:t> Ödemeleri</a:t>
            </a:r>
          </a:p>
        </p:txBody>
      </p:sp>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609600" y="6763006"/>
            <a:ext cx="16611600" cy="1323439"/>
          </a:xfrm>
          <a:prstGeom prst="rect">
            <a:avLst/>
          </a:prstGeom>
        </p:spPr>
        <p:txBody>
          <a:bodyPr wrap="square">
            <a:spAutoFit/>
          </a:bodyPr>
          <a:lstStyle/>
          <a:p>
            <a:r>
              <a:rPr lang="tr-TR" sz="4000" dirty="0" smtClean="0">
                <a:latin typeface="Times New Roman" panose="02020603050405020304" pitchFamily="18" charset="0"/>
                <a:cs typeface="Times New Roman" panose="02020603050405020304" pitchFamily="18" charset="0"/>
              </a:rPr>
              <a:t>Sözleşme bedeli 150 milyon TL olan bir yapım işinin 40 milyon </a:t>
            </a:r>
            <a:r>
              <a:rPr lang="tr-TR" sz="4000" dirty="0" err="1" smtClean="0">
                <a:latin typeface="Times New Roman" panose="02020603050405020304" pitchFamily="18" charset="0"/>
                <a:cs typeface="Times New Roman" panose="02020603050405020304" pitchFamily="18" charset="0"/>
              </a:rPr>
              <a:t>TL’lık</a:t>
            </a:r>
            <a:r>
              <a:rPr lang="tr-TR" sz="4000" dirty="0" smtClean="0">
                <a:latin typeface="Times New Roman" panose="02020603050405020304" pitchFamily="18" charset="0"/>
                <a:cs typeface="Times New Roman" panose="02020603050405020304" pitchFamily="18" charset="0"/>
              </a:rPr>
              <a:t> hakkediş ödemesi mali hizmetler biriminin ön mali kontrolüne tabi tutulacak mıdır</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82479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3788293" y="284785"/>
            <a:ext cx="14499707" cy="630942"/>
          </a:xfrm>
          <a:prstGeom prst="rect">
            <a:avLst/>
          </a:prstGeom>
        </p:spPr>
        <p:txBody>
          <a:bodyPr wrap="square">
            <a:spAutoFit/>
          </a:bodyPr>
          <a:lstStyle/>
          <a:p>
            <a:r>
              <a:rPr lang="tr-TR" sz="3500" b="1" dirty="0">
                <a:latin typeface="Times New Roman" panose="02020603050405020304" pitchFamily="18" charset="0"/>
                <a:cs typeface="Times New Roman" panose="02020603050405020304" pitchFamily="18" charset="0"/>
              </a:rPr>
              <a:t>Yapım İşlerinde </a:t>
            </a:r>
            <a:r>
              <a:rPr lang="tr-TR" sz="3500" b="1" dirty="0" err="1">
                <a:latin typeface="Times New Roman" panose="02020603050405020304" pitchFamily="18" charset="0"/>
                <a:cs typeface="Times New Roman" panose="02020603050405020304" pitchFamily="18" charset="0"/>
              </a:rPr>
              <a:t>Hakediş</a:t>
            </a:r>
            <a:r>
              <a:rPr lang="tr-TR" sz="3500" b="1" dirty="0">
                <a:latin typeface="Times New Roman" panose="02020603050405020304" pitchFamily="18" charset="0"/>
                <a:cs typeface="Times New Roman" panose="02020603050405020304" pitchFamily="18" charset="0"/>
              </a:rPr>
              <a:t> </a:t>
            </a:r>
            <a:r>
              <a:rPr lang="tr-TR" sz="3500" b="1" dirty="0" smtClean="0">
                <a:latin typeface="Times New Roman" panose="02020603050405020304" pitchFamily="18" charset="0"/>
                <a:cs typeface="Times New Roman" panose="02020603050405020304" pitchFamily="18" charset="0"/>
              </a:rPr>
              <a:t>Ödemeleri (Onaya Kadar) Kontrol Liste Örneği</a:t>
            </a:r>
            <a:endParaRPr lang="tr-TR" sz="3500" b="1" dirty="0">
              <a:latin typeface="Times New Roman" panose="02020603050405020304" pitchFamily="18" charset="0"/>
              <a:cs typeface="Times New Roman" panose="02020603050405020304" pitchFamily="18" charset="0"/>
            </a:endParaRPr>
          </a:p>
        </p:txBody>
      </p:sp>
      <p:graphicFrame>
        <p:nvGraphicFramePr>
          <p:cNvPr id="8" name="Tablo 7"/>
          <p:cNvGraphicFramePr>
            <a:graphicFrameLocks noGrp="1"/>
          </p:cNvGraphicFramePr>
          <p:nvPr>
            <p:extLst>
              <p:ext uri="{D42A27DB-BD31-4B8C-83A1-F6EECF244321}">
                <p14:modId xmlns:p14="http://schemas.microsoft.com/office/powerpoint/2010/main" val="1847473693"/>
              </p:ext>
            </p:extLst>
          </p:nvPr>
        </p:nvGraphicFramePr>
        <p:xfrm>
          <a:off x="773251" y="1580540"/>
          <a:ext cx="16002000" cy="8527265"/>
        </p:xfrm>
        <a:graphic>
          <a:graphicData uri="http://schemas.openxmlformats.org/drawingml/2006/table">
            <a:tbl>
              <a:tblPr>
                <a:tableStyleId>{5C22544A-7EE6-4342-B048-85BDC9FD1C3A}</a:tableStyleId>
              </a:tblPr>
              <a:tblGrid>
                <a:gridCol w="13095149">
                  <a:extLst>
                    <a:ext uri="{9D8B030D-6E8A-4147-A177-3AD203B41FA5}">
                      <a16:colId xmlns:a16="http://schemas.microsoft.com/office/drawing/2014/main" xmlns="" val="729631958"/>
                    </a:ext>
                  </a:extLst>
                </a:gridCol>
                <a:gridCol w="2906851">
                  <a:extLst>
                    <a:ext uri="{9D8B030D-6E8A-4147-A177-3AD203B41FA5}">
                      <a16:colId xmlns:a16="http://schemas.microsoft.com/office/drawing/2014/main" xmlns="" val="612797112"/>
                    </a:ext>
                  </a:extLst>
                </a:gridCol>
              </a:tblGrid>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İhale onay belgesi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Var      ( )       Yok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3006934603"/>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İhaleyi Yapan İdarenin Adı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757024769"/>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Belge Tarih ve Sayısı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1266302520"/>
                  </a:ext>
                </a:extLst>
              </a:tr>
              <a:tr h="382025">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İşin Adı, Tanımı ve Niteliği, ( Kısmı İhalelerde İhale Kısımları)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39585886"/>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İşin Miktarı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4257249083"/>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Yaklaşık Maliyet</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381838694"/>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Kullanılabilir Ödenek Miktarı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3208380999"/>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Bütçe Tertibi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674698186"/>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Avans Verilecekse Şartları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3325180059"/>
                  </a:ext>
                </a:extLst>
              </a:tr>
              <a:tr h="371343">
                <a:tc>
                  <a:txBody>
                    <a:bodyPr/>
                    <a:lstStyle/>
                    <a:p>
                      <a:pPr algn="l" rtl="0" fontAlgn="t"/>
                      <a:r>
                        <a:rPr lang="tr-TR" sz="1800" u="none" strike="noStrike">
                          <a:effectLst/>
                          <a:latin typeface="Times New Roman" panose="02020603050405020304" pitchFamily="18" charset="0"/>
                          <a:cs typeface="Times New Roman" panose="02020603050405020304" pitchFamily="18" charset="0"/>
                        </a:rPr>
                        <a:t>Yatırım Projesi kapsamında alım yapılıyorsa ilk yıl için öngörülen ödeneğin proje maliyetinin %10'undan az olmadığına ilişkin belgeler.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315723909"/>
                  </a:ext>
                </a:extLst>
              </a:tr>
              <a:tr h="382025">
                <a:tc>
                  <a:txBody>
                    <a:bodyPr/>
                    <a:lstStyle/>
                    <a:p>
                      <a:pPr algn="l" rtl="0" fontAlgn="ctr"/>
                      <a:r>
                        <a:rPr lang="tr-TR" sz="1800" u="none" strike="noStrike">
                          <a:effectLst/>
                          <a:latin typeface="Times New Roman" panose="02020603050405020304" pitchFamily="18" charset="0"/>
                          <a:cs typeface="Times New Roman" panose="02020603050405020304" pitchFamily="18" charset="0"/>
                        </a:rPr>
                        <a:t>Gelecek yıllara yaygın yüklenmelerde ilgili makamlardan alınan izin yazıları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559126320"/>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İlanın Şekli ve Adedi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1888282096"/>
                  </a:ext>
                </a:extLst>
              </a:tr>
              <a:tr h="382025">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Avans  / Fiyat Farkı Ödenecekse Dayanağı Bakanlar Kurulu Kararı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948062501"/>
                  </a:ext>
                </a:extLst>
              </a:tr>
              <a:tr h="1198128">
                <a:tc>
                  <a:txBody>
                    <a:bodyPr/>
                    <a:lstStyle/>
                    <a:p>
                      <a:pPr algn="l" rtl="0" fontAlgn="t"/>
                      <a:r>
                        <a:rPr lang="tr-TR" sz="1800" u="none" strike="noStrike">
                          <a:effectLst/>
                          <a:latin typeface="Times New Roman" panose="02020603050405020304" pitchFamily="18" charset="0"/>
                          <a:cs typeface="Times New Roman" panose="02020603050405020304" pitchFamily="18" charset="0"/>
                        </a:rPr>
                        <a:t> - İhale İlgili Diğer Açıklamalar (Bu kısımda diğer açıklamaların yanında idare tarafından 4734 sayılı Kanunun 63 üncü maddesi çerçevesinde ihalenin sadece yerli isteklilere açık olup olmadığı veya yerli malı teklif eden yerli istekliler lehine fiyat avantajı uygulanıp uygulanmayacağı ya da yerli malı teklif eden istekliler lehine fiyat avantajı uygulayıp uygulamayacağı ile avantaj  uygulayacak  ise bu oran belirtilecektir. İdare tarafından ihale elektronik olarak gerçekleştirilecek ise bu hususta belirtilecektir.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4041221659"/>
                  </a:ext>
                </a:extLst>
              </a:tr>
              <a:tr h="382025">
                <a:tc>
                  <a:txBody>
                    <a:bodyPr/>
                    <a:lstStyle/>
                    <a:p>
                      <a:pPr algn="l" rtl="0" fontAlgn="ctr"/>
                      <a:r>
                        <a:rPr lang="tr-TR" sz="1800" u="none" strike="noStrike">
                          <a:effectLst/>
                          <a:latin typeface="Times New Roman" panose="02020603050405020304" pitchFamily="18" charset="0"/>
                          <a:cs typeface="Times New Roman" panose="02020603050405020304" pitchFamily="18" charset="0"/>
                        </a:rPr>
                        <a:t>2024/7 Tasarruf Tedbirleri Genelgesine uygunluğu ve/varsa ilgili evrakların doldurulması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4017738174"/>
                  </a:ext>
                </a:extLst>
              </a:tr>
              <a:tr h="193067">
                <a:tc>
                  <a:txBody>
                    <a:bodyPr/>
                    <a:lstStyle/>
                    <a:p>
                      <a:pPr algn="l" rtl="0" fontAlgn="t"/>
                      <a:r>
                        <a:rPr lang="tr-TR" sz="1800" u="none" strike="noStrike">
                          <a:effectLst/>
                          <a:latin typeface="Times New Roman" panose="02020603050405020304" pitchFamily="18" charset="0"/>
                          <a:cs typeface="Times New Roman" panose="02020603050405020304" pitchFamily="18" charset="0"/>
                        </a:rPr>
                        <a:t>Talep Belgesi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45526275"/>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 İmza ve Tarih</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652042021"/>
                  </a:ext>
                </a:extLst>
              </a:tr>
              <a:tr h="382025">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Yaklaşık maliyet hesap cetveli veya Cetvelleri (Kısmı ihalelerde her kısım için ayrı ayrı)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Var      ( )      Yok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1545623114"/>
                  </a:ext>
                </a:extLst>
              </a:tr>
              <a:tr h="622373">
                <a:tc>
                  <a:txBody>
                    <a:bodyPr/>
                    <a:lstStyle/>
                    <a:p>
                      <a:pPr algn="l" rtl="0" fontAlgn="t"/>
                      <a:r>
                        <a:rPr lang="tr-TR" sz="1800" u="none" strike="noStrike">
                          <a:effectLst/>
                          <a:latin typeface="Times New Roman" panose="02020603050405020304" pitchFamily="18" charset="0"/>
                          <a:cs typeface="Times New Roman" panose="02020603050405020304" pitchFamily="18" charset="0"/>
                        </a:rPr>
                        <a:t>Yapım işlerinde (4734 sayılı kanunun 62'nci maddesinin (c) bendinde istisna sayılanlar hariç) arsa temini, mülkiyet, kamulaştırma ve imar işlemlerinin tamamlandığına ilişkin belgeler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Var      ( )      Yok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424668053"/>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İhale dokümanı</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Uygun  ( )      Uygun değil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403988920"/>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İdari Şartname</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Var      ( )      Yok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913559582"/>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Teknik Şartname</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Var      ( )      Yok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3338185452"/>
                  </a:ext>
                </a:extLst>
              </a:tr>
              <a:tr h="193067">
                <a:tc>
                  <a:txBody>
                    <a:bodyPr/>
                    <a:lstStyle/>
                    <a:p>
                      <a:pPr algn="l" rtl="0" fontAlgn="b"/>
                      <a:r>
                        <a:rPr lang="tr-TR" sz="1800" u="none" strike="noStrike">
                          <a:effectLst/>
                          <a:latin typeface="Times New Roman" panose="02020603050405020304" pitchFamily="18" charset="0"/>
                          <a:cs typeface="Times New Roman" panose="02020603050405020304" pitchFamily="18" charset="0"/>
                        </a:rPr>
                        <a:t> Tip Sözleşme</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b"/>
                </a:tc>
                <a:tc>
                  <a:txBody>
                    <a:bodyPr/>
                    <a:lstStyle/>
                    <a:p>
                      <a:pPr algn="ctr" rtl="0" fontAlgn="ctr"/>
                      <a:r>
                        <a:rPr lang="tr-TR" sz="1800" u="none" strike="noStrike">
                          <a:effectLst/>
                          <a:latin typeface="Times New Roman" panose="02020603050405020304" pitchFamily="18" charset="0"/>
                          <a:cs typeface="Times New Roman" panose="02020603050405020304" pitchFamily="18" charset="0"/>
                        </a:rPr>
                        <a:t> Var      ( )      Yok                ( )   </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665667628"/>
                  </a:ext>
                </a:extLst>
              </a:tr>
              <a:tr h="193067">
                <a:tc>
                  <a:txBody>
                    <a:bodyPr/>
                    <a:lstStyle/>
                    <a:p>
                      <a:pPr algn="l" rtl="0" fontAlgn="t"/>
                      <a:r>
                        <a:rPr lang="tr-TR" sz="1800" u="none" strike="noStrike">
                          <a:effectLst/>
                          <a:latin typeface="Times New Roman" panose="02020603050405020304" pitchFamily="18" charset="0"/>
                          <a:cs typeface="Times New Roman" panose="02020603050405020304" pitchFamily="18" charset="0"/>
                        </a:rPr>
                        <a:t>Standart Formlar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2261" marR="2261" marT="2261" marB="0"/>
                </a:tc>
                <a:tc>
                  <a:txBody>
                    <a:bodyPr/>
                    <a:lstStyle/>
                    <a:p>
                      <a:pPr algn="ctr" rtl="0" fontAlgn="ctr"/>
                      <a:r>
                        <a:rPr lang="tr-TR" sz="1800" u="none" strike="noStrike" dirty="0">
                          <a:effectLst/>
                          <a:latin typeface="Times New Roman" panose="02020603050405020304" pitchFamily="18" charset="0"/>
                          <a:cs typeface="Times New Roman" panose="02020603050405020304" pitchFamily="18" charset="0"/>
                        </a:rPr>
                        <a:t> Var      ( )      Yok                ( )   </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61" marR="2261" marT="2261" marB="0" anchor="ctr"/>
                </a:tc>
                <a:extLst>
                  <a:ext uri="{0D108BD9-81ED-4DB2-BD59-A6C34878D82A}">
                    <a16:rowId xmlns:a16="http://schemas.microsoft.com/office/drawing/2014/main" xmlns="" val="2774845814"/>
                  </a:ext>
                </a:extLst>
              </a:tr>
            </a:tbl>
          </a:graphicData>
        </a:graphic>
      </p:graphicFrame>
    </p:spTree>
    <p:extLst>
      <p:ext uri="{BB962C8B-B14F-4D97-AF65-F5344CB8AC3E}">
        <p14:creationId xmlns:p14="http://schemas.microsoft.com/office/powerpoint/2010/main" val="2042978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123789"/>
            <a:ext cx="13487400" cy="1446550"/>
          </a:xfrm>
          <a:prstGeom prst="rect">
            <a:avLst/>
          </a:prstGeom>
        </p:spPr>
        <p:txBody>
          <a:bodyPr wrap="square">
            <a:spAutoFit/>
          </a:bodyPr>
          <a:lstStyle/>
          <a:p>
            <a:r>
              <a:rPr lang="tr-TR" sz="4400" b="1" dirty="0">
                <a:latin typeface="Times New Roman" panose="02020603050405020304" pitchFamily="18" charset="0"/>
                <a:cs typeface="Times New Roman" panose="02020603050405020304" pitchFamily="18" charset="0"/>
              </a:rPr>
              <a:t>BÜTÜNLEŞİK KAMU MALİ YÖNETİM BİLİŞİM SİSTEMİ</a:t>
            </a:r>
            <a:endParaRPr lang="tr-TR" sz="4400" dirty="0">
              <a:latin typeface="Times New Roman" panose="02020603050405020304" pitchFamily="18" charset="0"/>
              <a:cs typeface="Times New Roman" panose="02020603050405020304" pitchFamily="18" charset="0"/>
            </a:endParaRPr>
          </a:p>
        </p:txBody>
      </p:sp>
      <p:sp>
        <p:nvSpPr>
          <p:cNvPr id="10" name="Freeform 108"/>
          <p:cNvSpPr>
            <a:spLocks/>
          </p:cNvSpPr>
          <p:nvPr/>
        </p:nvSpPr>
        <p:spPr bwMode="auto">
          <a:xfrm rot="15433755">
            <a:off x="5945630" y="3290377"/>
            <a:ext cx="3036095" cy="3036095"/>
          </a:xfrm>
          <a:custGeom>
            <a:avLst/>
            <a:gdLst>
              <a:gd name="T0" fmla="*/ 0 w 972"/>
              <a:gd name="T1" fmla="*/ 2147483646 h 972"/>
              <a:gd name="T2" fmla="*/ 0 w 972"/>
              <a:gd name="T3" fmla="*/ 2147483646 h 972"/>
              <a:gd name="T4" fmla="*/ 2147483646 w 972"/>
              <a:gd name="T5" fmla="*/ 0 h 972"/>
              <a:gd name="T6" fmla="*/ 2147483646 w 972"/>
              <a:gd name="T7" fmla="*/ 2147483646 h 972"/>
              <a:gd name="T8" fmla="*/ 2147483646 w 972"/>
              <a:gd name="T9" fmla="*/ 2147483646 h 972"/>
              <a:gd name="T10" fmla="*/ 0 w 972"/>
              <a:gd name="T11" fmla="*/ 2147483646 h 9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6000">
              <a:latin typeface="Bahnschrift Condensed" panose="020B0502040204020203" pitchFamily="34" charset="0"/>
            </a:endParaRPr>
          </a:p>
        </p:txBody>
      </p:sp>
      <p:sp>
        <p:nvSpPr>
          <p:cNvPr id="11" name="Freeform 109"/>
          <p:cNvSpPr>
            <a:spLocks/>
          </p:cNvSpPr>
          <p:nvPr/>
        </p:nvSpPr>
        <p:spPr bwMode="auto">
          <a:xfrm rot="16200000">
            <a:off x="6255275" y="3378801"/>
            <a:ext cx="2581275" cy="2922105"/>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a:lstStyle/>
          <a:p>
            <a:pPr>
              <a:defRPr/>
            </a:pPr>
            <a:endParaRPr lang="id-ID" sz="6000">
              <a:latin typeface="Bahnschrift Condensed" panose="020B0502040204020203" pitchFamily="34" charset="0"/>
            </a:endParaRPr>
          </a:p>
        </p:txBody>
      </p:sp>
      <p:sp>
        <p:nvSpPr>
          <p:cNvPr id="12" name="Freeform 120"/>
          <p:cNvSpPr>
            <a:spLocks/>
          </p:cNvSpPr>
          <p:nvPr/>
        </p:nvSpPr>
        <p:spPr bwMode="auto">
          <a:xfrm rot="18503491" flipV="1">
            <a:off x="10084700" y="4236166"/>
            <a:ext cx="3040640" cy="3225704"/>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4"/>
          </a:solidFill>
          <a:ln>
            <a:noFill/>
          </a:ln>
        </p:spPr>
        <p:txBody>
          <a:bodyPr/>
          <a:lstStyle/>
          <a:p>
            <a:pPr>
              <a:defRPr/>
            </a:pPr>
            <a:endParaRPr lang="id-ID" sz="6000">
              <a:latin typeface="Bahnschrift Condensed" panose="020B0502040204020203" pitchFamily="34" charset="0"/>
            </a:endParaRPr>
          </a:p>
        </p:txBody>
      </p:sp>
      <p:sp>
        <p:nvSpPr>
          <p:cNvPr id="13" name="Freeform 121"/>
          <p:cNvSpPr>
            <a:spLocks/>
          </p:cNvSpPr>
          <p:nvPr/>
        </p:nvSpPr>
        <p:spPr bwMode="auto">
          <a:xfrm flipV="1">
            <a:off x="10202633" y="4514804"/>
            <a:ext cx="2678267" cy="2825451"/>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a:lstStyle/>
          <a:p>
            <a:pPr>
              <a:defRPr/>
            </a:pPr>
            <a:endParaRPr lang="id-ID" sz="6000">
              <a:latin typeface="Bahnschrift Condensed" panose="020B0502040204020203" pitchFamily="34" charset="0"/>
            </a:endParaRPr>
          </a:p>
        </p:txBody>
      </p:sp>
      <p:sp>
        <p:nvSpPr>
          <p:cNvPr id="17" name="Freeform 124"/>
          <p:cNvSpPr>
            <a:spLocks/>
          </p:cNvSpPr>
          <p:nvPr/>
        </p:nvSpPr>
        <p:spPr bwMode="auto">
          <a:xfrm rot="4899111" flipV="1">
            <a:off x="6483756" y="6326888"/>
            <a:ext cx="3023298" cy="3039816"/>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5"/>
          </a:solidFill>
          <a:ln>
            <a:noFill/>
          </a:ln>
        </p:spPr>
        <p:txBody>
          <a:bodyPr/>
          <a:lstStyle/>
          <a:p>
            <a:pPr>
              <a:defRPr/>
            </a:pPr>
            <a:endParaRPr lang="id-ID" sz="6000">
              <a:latin typeface="Bahnschrift Condensed" panose="020B0502040204020203" pitchFamily="34" charset="0"/>
            </a:endParaRPr>
          </a:p>
        </p:txBody>
      </p:sp>
      <p:sp>
        <p:nvSpPr>
          <p:cNvPr id="18" name="Freeform 125"/>
          <p:cNvSpPr>
            <a:spLocks/>
          </p:cNvSpPr>
          <p:nvPr/>
        </p:nvSpPr>
        <p:spPr bwMode="auto">
          <a:xfrm rot="5400000" flipV="1">
            <a:off x="6785236" y="6455987"/>
            <a:ext cx="2562743" cy="2515320"/>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a:lstStyle/>
          <a:p>
            <a:pPr>
              <a:defRPr/>
            </a:pPr>
            <a:endParaRPr lang="id-ID" sz="6000">
              <a:latin typeface="Bahnschrift Condensed" panose="020B0502040204020203" pitchFamily="34" charset="0"/>
            </a:endParaRPr>
          </a:p>
        </p:txBody>
      </p:sp>
      <p:cxnSp>
        <p:nvCxnSpPr>
          <p:cNvPr id="19" name="Straight Connector 19"/>
          <p:cNvCxnSpPr/>
          <p:nvPr/>
        </p:nvCxnSpPr>
        <p:spPr>
          <a:xfrm flipH="1" flipV="1">
            <a:off x="5035163" y="4840251"/>
            <a:ext cx="747713" cy="473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21"/>
          <p:cNvCxnSpPr/>
          <p:nvPr/>
        </p:nvCxnSpPr>
        <p:spPr>
          <a:xfrm flipH="1">
            <a:off x="2315776" y="4839854"/>
            <a:ext cx="271938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127"/>
          <p:cNvCxnSpPr/>
          <p:nvPr/>
        </p:nvCxnSpPr>
        <p:spPr>
          <a:xfrm flipH="1">
            <a:off x="5504159" y="7185233"/>
            <a:ext cx="747713" cy="476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128"/>
          <p:cNvCxnSpPr/>
          <p:nvPr/>
        </p:nvCxnSpPr>
        <p:spPr>
          <a:xfrm flipH="1">
            <a:off x="3050123" y="7676403"/>
            <a:ext cx="2424113"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3" name="TextBox 28"/>
          <p:cNvSpPr txBox="1"/>
          <p:nvPr/>
        </p:nvSpPr>
        <p:spPr>
          <a:xfrm>
            <a:off x="1088171" y="3291392"/>
            <a:ext cx="2367978" cy="1200329"/>
          </a:xfrm>
          <a:prstGeom prst="rect">
            <a:avLst/>
          </a:prstGeom>
          <a:noFill/>
        </p:spPr>
        <p:txBody>
          <a:bodyPr wrap="square">
            <a:spAutoFit/>
          </a:bodyPr>
          <a:lstStyle/>
          <a:p>
            <a:pPr algn="ctr" eaLnBrk="0"/>
            <a:r>
              <a:rPr lang="tr-TR" sz="2400" dirty="0"/>
              <a:t>KAMU MALİ YÖNETİMİNİN </a:t>
            </a:r>
          </a:p>
          <a:p>
            <a:pPr algn="ctr" eaLnBrk="0"/>
            <a:r>
              <a:rPr lang="tr-TR" sz="2400" dirty="0"/>
              <a:t>YAPISI VE İŞLEYİŞİ</a:t>
            </a:r>
          </a:p>
        </p:txBody>
      </p:sp>
      <p:cxnSp>
        <p:nvCxnSpPr>
          <p:cNvPr id="24" name="Straight Connector 47"/>
          <p:cNvCxnSpPr/>
          <p:nvPr/>
        </p:nvCxnSpPr>
        <p:spPr>
          <a:xfrm>
            <a:off x="10516577" y="7676403"/>
            <a:ext cx="783432"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48"/>
          <p:cNvCxnSpPr/>
          <p:nvPr/>
        </p:nvCxnSpPr>
        <p:spPr>
          <a:xfrm>
            <a:off x="11300009" y="7981203"/>
            <a:ext cx="2802731"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135"/>
          <p:cNvCxnSpPr/>
          <p:nvPr/>
        </p:nvCxnSpPr>
        <p:spPr>
          <a:xfrm flipV="1">
            <a:off x="11214872" y="3768953"/>
            <a:ext cx="2283432" cy="22622"/>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134"/>
          <p:cNvCxnSpPr/>
          <p:nvPr/>
        </p:nvCxnSpPr>
        <p:spPr>
          <a:xfrm flipV="1">
            <a:off x="10348823" y="3793181"/>
            <a:ext cx="882825" cy="476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43"/>
          <p:cNvSpPr txBox="1"/>
          <p:nvPr/>
        </p:nvSpPr>
        <p:spPr>
          <a:xfrm>
            <a:off x="6400326" y="3945689"/>
            <a:ext cx="2331411" cy="1421928"/>
          </a:xfrm>
          <a:prstGeom prst="rect">
            <a:avLst/>
          </a:prstGeom>
          <a:noFill/>
        </p:spPr>
        <p:txBody>
          <a:bodyPr wrap="square">
            <a:spAutoFit/>
          </a:bodyPr>
          <a:lstStyle/>
          <a:p>
            <a:pPr algn="ctr" hangingPunct="1">
              <a:lnSpc>
                <a:spcPct val="120000"/>
              </a:lnSpc>
              <a:buClr>
                <a:schemeClr val="hlink"/>
              </a:buClr>
              <a:defRPr/>
            </a:pPr>
            <a:r>
              <a:rPr lang="tr-TR" dirty="0"/>
              <a:t>Kamu kaynaklarının performansa dayalı olarak edinilmesi ve kullanılması</a:t>
            </a:r>
          </a:p>
        </p:txBody>
      </p:sp>
      <p:sp>
        <p:nvSpPr>
          <p:cNvPr id="29" name="Dikdörtgen 28"/>
          <p:cNvSpPr/>
          <p:nvPr/>
        </p:nvSpPr>
        <p:spPr>
          <a:xfrm>
            <a:off x="10773242" y="5546654"/>
            <a:ext cx="1735155" cy="784830"/>
          </a:xfrm>
          <a:prstGeom prst="rect">
            <a:avLst/>
          </a:prstGeom>
        </p:spPr>
        <p:txBody>
          <a:bodyPr wrap="square">
            <a:spAutoFit/>
          </a:bodyPr>
          <a:lstStyle/>
          <a:p>
            <a:pPr algn="ctr">
              <a:buClr>
                <a:schemeClr val="hlink"/>
              </a:buClr>
              <a:defRPr/>
            </a:pPr>
            <a:r>
              <a:rPr lang="tr-TR" sz="2250" dirty="0"/>
              <a:t>Hesap </a:t>
            </a:r>
          </a:p>
          <a:p>
            <a:pPr algn="ctr">
              <a:buClr>
                <a:schemeClr val="hlink"/>
              </a:buClr>
              <a:defRPr/>
            </a:pPr>
            <a:r>
              <a:rPr lang="tr-TR" sz="2250" dirty="0"/>
              <a:t>verebilirlik </a:t>
            </a:r>
          </a:p>
        </p:txBody>
      </p:sp>
      <p:sp>
        <p:nvSpPr>
          <p:cNvPr id="30" name="Dikdörtgen 29"/>
          <p:cNvSpPr/>
          <p:nvPr/>
        </p:nvSpPr>
        <p:spPr>
          <a:xfrm>
            <a:off x="7351062" y="7295529"/>
            <a:ext cx="1405449" cy="784830"/>
          </a:xfrm>
          <a:prstGeom prst="rect">
            <a:avLst/>
          </a:prstGeom>
        </p:spPr>
        <p:txBody>
          <a:bodyPr wrap="none">
            <a:spAutoFit/>
          </a:bodyPr>
          <a:lstStyle/>
          <a:p>
            <a:pPr algn="ctr"/>
            <a:r>
              <a:rPr lang="tr-TR" sz="2250" dirty="0"/>
              <a:t>Mali </a:t>
            </a:r>
          </a:p>
          <a:p>
            <a:pPr algn="ctr"/>
            <a:r>
              <a:rPr lang="tr-TR" sz="2250" dirty="0"/>
              <a:t>saydamlık </a:t>
            </a:r>
          </a:p>
        </p:txBody>
      </p:sp>
      <p:sp>
        <p:nvSpPr>
          <p:cNvPr id="31" name="Dikdörtgen 30"/>
          <p:cNvSpPr/>
          <p:nvPr/>
        </p:nvSpPr>
        <p:spPr>
          <a:xfrm>
            <a:off x="12929276" y="3842070"/>
            <a:ext cx="3758721" cy="1200329"/>
          </a:xfrm>
          <a:prstGeom prst="rect">
            <a:avLst/>
          </a:prstGeom>
        </p:spPr>
        <p:txBody>
          <a:bodyPr wrap="square">
            <a:spAutoFit/>
          </a:bodyPr>
          <a:lstStyle/>
          <a:p>
            <a:pPr algn="ctr" eaLnBrk="0"/>
            <a:r>
              <a:rPr lang="tr-TR" sz="2400" dirty="0"/>
              <a:t>KAMU BÜTÇELERİNİN </a:t>
            </a:r>
          </a:p>
          <a:p>
            <a:pPr algn="ctr" eaLnBrk="0"/>
            <a:r>
              <a:rPr lang="tr-TR" sz="2400" dirty="0"/>
              <a:t>HAZIRLANMASI </a:t>
            </a:r>
          </a:p>
          <a:p>
            <a:pPr algn="ctr" eaLnBrk="0"/>
            <a:r>
              <a:rPr lang="tr-TR" sz="2400" dirty="0"/>
              <a:t>VE UYGULANMASI</a:t>
            </a:r>
          </a:p>
        </p:txBody>
      </p:sp>
      <p:sp>
        <p:nvSpPr>
          <p:cNvPr id="32" name="Dikdörtgen 31"/>
          <p:cNvSpPr/>
          <p:nvPr/>
        </p:nvSpPr>
        <p:spPr>
          <a:xfrm>
            <a:off x="1472698" y="8104211"/>
            <a:ext cx="3344636" cy="1200329"/>
          </a:xfrm>
          <a:prstGeom prst="rect">
            <a:avLst/>
          </a:prstGeom>
        </p:spPr>
        <p:txBody>
          <a:bodyPr wrap="square">
            <a:spAutoFit/>
          </a:bodyPr>
          <a:lstStyle/>
          <a:p>
            <a:pPr algn="ctr" eaLnBrk="0"/>
            <a:r>
              <a:rPr lang="tr-TR" sz="2400" dirty="0"/>
              <a:t>MALİ İŞLEMLERİN </a:t>
            </a:r>
          </a:p>
          <a:p>
            <a:pPr algn="ctr" eaLnBrk="0"/>
            <a:r>
              <a:rPr lang="tr-TR" sz="2400" dirty="0"/>
              <a:t>MUHASEBELEŞTİRİLMESİ </a:t>
            </a:r>
          </a:p>
          <a:p>
            <a:pPr algn="ctr" eaLnBrk="0"/>
            <a:r>
              <a:rPr lang="tr-TR" sz="2400" dirty="0"/>
              <a:t>VE RAPORLANMASI</a:t>
            </a:r>
          </a:p>
        </p:txBody>
      </p:sp>
      <p:sp>
        <p:nvSpPr>
          <p:cNvPr id="33" name="Dikdörtgen 32"/>
          <p:cNvSpPr/>
          <p:nvPr/>
        </p:nvSpPr>
        <p:spPr>
          <a:xfrm>
            <a:off x="12294866" y="8190836"/>
            <a:ext cx="2097113" cy="461665"/>
          </a:xfrm>
          <a:prstGeom prst="rect">
            <a:avLst/>
          </a:prstGeom>
        </p:spPr>
        <p:txBody>
          <a:bodyPr wrap="none">
            <a:spAutoFit/>
          </a:bodyPr>
          <a:lstStyle/>
          <a:p>
            <a:pPr algn="ctr" eaLnBrk="0"/>
            <a:r>
              <a:rPr lang="tr-TR" sz="2400" dirty="0"/>
              <a:t>MALİ KONTROL</a:t>
            </a:r>
          </a:p>
        </p:txBody>
      </p:sp>
    </p:spTree>
    <p:extLst>
      <p:ext uri="{BB962C8B-B14F-4D97-AF65-F5344CB8AC3E}">
        <p14:creationId xmlns:p14="http://schemas.microsoft.com/office/powerpoint/2010/main" val="23411339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377070" y="345942"/>
            <a:ext cx="1391093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Mevzuat Taslaklarının Bütçeye Etkisinin Hesaplanması</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762000" y="2815856"/>
            <a:ext cx="17068800" cy="5016758"/>
          </a:xfrm>
          <a:prstGeom prst="rect">
            <a:avLst/>
          </a:prstGeom>
        </p:spPr>
        <p:txBody>
          <a:bodyPr wrap="square">
            <a:spAutoFit/>
          </a:bodyPr>
          <a:lstStyle/>
          <a:p>
            <a:pPr algn="just"/>
            <a:r>
              <a:rPr lang="tr-TR" sz="3200" u="sng" dirty="0" smtClean="0">
                <a:latin typeface="Times New Roman" panose="02020603050405020304" pitchFamily="18" charset="0"/>
                <a:cs typeface="Times New Roman" panose="02020603050405020304" pitchFamily="18" charset="0"/>
              </a:rPr>
              <a:t>Gelir </a:t>
            </a:r>
            <a:r>
              <a:rPr lang="tr-TR" sz="3200" u="sng" dirty="0">
                <a:latin typeface="Times New Roman" panose="02020603050405020304" pitchFamily="18" charset="0"/>
                <a:cs typeface="Times New Roman" panose="02020603050405020304" pitchFamily="18" charset="0"/>
              </a:rPr>
              <a:t>azaltıcı veya gider artırıcı ve idareye yükümlülük getirecek </a:t>
            </a:r>
            <a:r>
              <a:rPr lang="tr-TR" sz="3200" dirty="0">
                <a:latin typeface="Times New Roman" panose="02020603050405020304" pitchFamily="18" charset="0"/>
                <a:cs typeface="Times New Roman" panose="02020603050405020304" pitchFamily="18" charset="0"/>
              </a:rPr>
              <a:t>mevzuat taslakları </a:t>
            </a:r>
            <a:r>
              <a:rPr lang="tr-TR" sz="3200" dirty="0" smtClean="0">
                <a:latin typeface="Times New Roman" panose="02020603050405020304" pitchFamily="18" charset="0"/>
                <a:cs typeface="Times New Roman" panose="02020603050405020304" pitchFamily="18" charset="0"/>
              </a:rPr>
              <a:t>Mevzuat </a:t>
            </a:r>
            <a:r>
              <a:rPr lang="tr-TR" sz="3200" dirty="0">
                <a:latin typeface="Times New Roman" panose="02020603050405020304" pitchFamily="18" charset="0"/>
                <a:cs typeface="Times New Roman" panose="02020603050405020304" pitchFamily="18" charset="0"/>
              </a:rPr>
              <a:t>Hazırlama Usul ve Esasları Hakkında Yönetmelik kapsamında hazırlanması zorunlu olan bütçe etki formu malî hizmetler birimince kontrole tabi </a:t>
            </a:r>
            <a:r>
              <a:rPr lang="tr-TR" sz="3200" dirty="0" smtClean="0">
                <a:latin typeface="Times New Roman" panose="02020603050405020304" pitchFamily="18" charset="0"/>
                <a:cs typeface="Times New Roman" panose="02020603050405020304" pitchFamily="18" charset="0"/>
              </a:rPr>
              <a:t>tutulur. </a:t>
            </a:r>
          </a:p>
          <a:p>
            <a:pPr algn="just"/>
            <a:endParaRPr lang="tr-TR" sz="3200" dirty="0">
              <a:latin typeface="Times New Roman" panose="02020603050405020304" pitchFamily="18" charset="0"/>
              <a:cs typeface="Times New Roman" panose="02020603050405020304" pitchFamily="18" charset="0"/>
            </a:endParaRPr>
          </a:p>
          <a:p>
            <a:pPr algn="just"/>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Kontrol;</a:t>
            </a: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orta </a:t>
            </a:r>
            <a:r>
              <a:rPr lang="tr-TR" sz="3200" dirty="0">
                <a:latin typeface="Times New Roman" panose="02020603050405020304" pitchFamily="18" charset="0"/>
                <a:cs typeface="Times New Roman" panose="02020603050405020304" pitchFamily="18" charset="0"/>
              </a:rPr>
              <a:t>vadeli program çerçevesinde, </a:t>
            </a:r>
            <a:endParaRPr lang="tr-TR" sz="3200" dirty="0" smtClean="0">
              <a:latin typeface="Times New Roman" panose="02020603050405020304" pitchFamily="18" charset="0"/>
              <a:cs typeface="Times New Roman" panose="02020603050405020304" pitchFamily="18" charset="0"/>
            </a:endParaRP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idarenin </a:t>
            </a:r>
            <a:r>
              <a:rPr lang="tr-TR" sz="3200" dirty="0">
                <a:latin typeface="Times New Roman" panose="02020603050405020304" pitchFamily="18" charset="0"/>
                <a:cs typeface="Times New Roman" panose="02020603050405020304" pitchFamily="18" charset="0"/>
              </a:rPr>
              <a:t>stratejik planı, </a:t>
            </a:r>
            <a:endParaRPr lang="tr-TR" sz="3200" dirty="0" smtClean="0">
              <a:latin typeface="Times New Roman" panose="02020603050405020304" pitchFamily="18" charset="0"/>
              <a:cs typeface="Times New Roman" panose="02020603050405020304" pitchFamily="18" charset="0"/>
            </a:endParaRP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performans </a:t>
            </a:r>
            <a:r>
              <a:rPr lang="tr-TR" sz="3200" dirty="0">
                <a:latin typeface="Times New Roman" panose="02020603050405020304" pitchFamily="18" charset="0"/>
                <a:cs typeface="Times New Roman" panose="02020603050405020304" pitchFamily="18" charset="0"/>
              </a:rPr>
              <a:t>programı ve </a:t>
            </a:r>
            <a:endParaRPr lang="tr-TR" sz="3200" dirty="0" smtClean="0">
              <a:latin typeface="Times New Roman" panose="02020603050405020304" pitchFamily="18" charset="0"/>
              <a:cs typeface="Times New Roman" panose="02020603050405020304" pitchFamily="18" charset="0"/>
            </a:endParaRP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bütçesi </a:t>
            </a:r>
            <a:r>
              <a:rPr lang="tr-TR" sz="3200" dirty="0">
                <a:latin typeface="Times New Roman" panose="02020603050405020304" pitchFamily="18" charset="0"/>
                <a:cs typeface="Times New Roman" panose="02020603050405020304" pitchFamily="18" charset="0"/>
              </a:rPr>
              <a:t>üzerindeki etkileri açısından </a:t>
            </a:r>
            <a:r>
              <a:rPr lang="tr-TR" sz="3200" dirty="0" smtClean="0">
                <a:latin typeface="Times New Roman" panose="02020603050405020304" pitchFamily="18" charset="0"/>
                <a:cs typeface="Times New Roman" panose="02020603050405020304" pitchFamily="18" charset="0"/>
              </a:rPr>
              <a:t>yapılır.</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98465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976413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Bütçe Etki Formu</a:t>
            </a:r>
            <a:endParaRPr lang="tr-TR" sz="4200" b="1"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4"/>
          <a:stretch>
            <a:fillRect/>
          </a:stretch>
        </p:blipFill>
        <p:spPr>
          <a:xfrm>
            <a:off x="3352800" y="1700268"/>
            <a:ext cx="11430000" cy="8430233"/>
          </a:xfrm>
          <a:prstGeom prst="rect">
            <a:avLst/>
          </a:prstGeom>
        </p:spPr>
      </p:pic>
    </p:spTree>
    <p:extLst>
      <p:ext uri="{BB962C8B-B14F-4D97-AF65-F5344CB8AC3E}">
        <p14:creationId xmlns:p14="http://schemas.microsoft.com/office/powerpoint/2010/main" val="262471326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11252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İdarelerin Takdirine Bırakılan İşler (md.24)</a:t>
            </a:r>
            <a:endParaRPr lang="tr-TR" sz="4200" b="1" dirty="0">
              <a:latin typeface="Times New Roman" panose="02020603050405020304" pitchFamily="18" charset="0"/>
              <a:cs typeface="Times New Roman" panose="02020603050405020304" pitchFamily="18" charset="0"/>
            </a:endParaRPr>
          </a:p>
        </p:txBody>
      </p:sp>
      <p:sp>
        <p:nvSpPr>
          <p:cNvPr id="11" name="Dikdörtgen 10"/>
          <p:cNvSpPr/>
          <p:nvPr/>
        </p:nvSpPr>
        <p:spPr>
          <a:xfrm>
            <a:off x="762000" y="2815856"/>
            <a:ext cx="17068800" cy="5632311"/>
          </a:xfrm>
          <a:prstGeom prst="rect">
            <a:avLst/>
          </a:prstGeom>
        </p:spPr>
        <p:txBody>
          <a:bodyPr wrap="square">
            <a:spAutoFit/>
          </a:bodyPr>
          <a:lstStyle/>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İdareler, Yönetmelikte </a:t>
            </a:r>
            <a:r>
              <a:rPr lang="tr-TR" sz="3600" dirty="0">
                <a:latin typeface="Times New Roman" panose="02020603050405020304" pitchFamily="18" charset="0"/>
                <a:cs typeface="Times New Roman" panose="02020603050405020304" pitchFamily="18" charset="0"/>
              </a:rPr>
              <a:t>belirlenen malî karar ve işlemlerin </a:t>
            </a:r>
            <a:r>
              <a:rPr lang="tr-TR" sz="3600" dirty="0" smtClean="0">
                <a:latin typeface="Times New Roman" panose="02020603050405020304" pitchFamily="18" charset="0"/>
                <a:cs typeface="Times New Roman" panose="02020603050405020304" pitchFamily="18" charset="0"/>
              </a:rPr>
              <a:t>dışındaki konuların da mali hizmetler </a:t>
            </a:r>
            <a:r>
              <a:rPr lang="tr-TR" sz="3600" dirty="0">
                <a:latin typeface="Times New Roman" panose="02020603050405020304" pitchFamily="18" charset="0"/>
                <a:cs typeface="Times New Roman" panose="02020603050405020304" pitchFamily="18" charset="0"/>
              </a:rPr>
              <a:t>birimine kontrol ettirilmesine yönelik düzenleme yapılabilir. </a:t>
            </a:r>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Bu düzenlemeler</a:t>
            </a:r>
            <a:r>
              <a:rPr lang="tr-TR" sz="3600" dirty="0">
                <a:latin typeface="Times New Roman" panose="02020603050405020304" pitchFamily="18" charset="0"/>
                <a:cs typeface="Times New Roman" panose="02020603050405020304" pitchFamily="18" charset="0"/>
              </a:rPr>
              <a:t>, üst yöneticinin onayıyla yürürlüğe konulur. </a:t>
            </a:r>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İlave kontrol ihtiyaçları, </a:t>
            </a:r>
            <a:r>
              <a:rPr lang="tr-TR" sz="3600" dirty="0">
                <a:latin typeface="Times New Roman" panose="02020603050405020304" pitchFamily="18" charset="0"/>
                <a:cs typeface="Times New Roman" panose="02020603050405020304" pitchFamily="18" charset="0"/>
              </a:rPr>
              <a:t>riskli alanlar dikkate alınmak suretiyle tür, tutar ve konu itibarıyla belirlenir ve yılda bir kez değerlendirilir</a:t>
            </a:r>
            <a:r>
              <a:rPr lang="tr-TR" sz="3600" dirty="0" smtClean="0">
                <a:latin typeface="Times New Roman" panose="02020603050405020304" pitchFamily="18" charset="0"/>
                <a:cs typeface="Times New Roman" panose="02020603050405020304" pitchFamily="18" charset="0"/>
              </a:rPr>
              <a:t>.</a:t>
            </a: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Yapılan </a:t>
            </a:r>
            <a:r>
              <a:rPr lang="tr-TR" sz="3600" dirty="0">
                <a:latin typeface="Times New Roman" panose="02020603050405020304" pitchFamily="18" charset="0"/>
                <a:cs typeface="Times New Roman" panose="02020603050405020304" pitchFamily="18" charset="0"/>
              </a:rPr>
              <a:t>düzenlemeler, üst yöneticinin onayını izleyen on iş günü içinde Bakanlığa bildirilir.</a:t>
            </a:r>
          </a:p>
        </p:txBody>
      </p:sp>
    </p:spTree>
    <p:extLst>
      <p:ext uri="{BB962C8B-B14F-4D97-AF65-F5344CB8AC3E}">
        <p14:creationId xmlns:p14="http://schemas.microsoft.com/office/powerpoint/2010/main" val="292803460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Uygun Görüş Verilmeyen Malî Karar ve İşlemler</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420950" y="3771900"/>
            <a:ext cx="15419249" cy="2862322"/>
          </a:xfrm>
          <a:prstGeom prst="rect">
            <a:avLst/>
          </a:prstGeom>
        </p:spPr>
        <p:txBody>
          <a:bodyPr wrap="square">
            <a:spAutoFit/>
          </a:bodyPr>
          <a:lstStyle/>
          <a:p>
            <a:pPr marL="571500" indent="-571500" algn="just">
              <a:buFont typeface="Times New Roman" panose="02020603050405020304" pitchFamily="18" charset="0"/>
              <a:buChar char="₋"/>
            </a:pPr>
            <a:r>
              <a:rPr lang="tr-TR" sz="3600" dirty="0">
                <a:latin typeface="Times New Roman" panose="02020603050405020304" pitchFamily="18" charset="0"/>
                <a:cs typeface="Times New Roman" panose="02020603050405020304" pitchFamily="18" charset="0"/>
              </a:rPr>
              <a:t>Ön malî kontrol sonucunda uygun görüş verilmediği halde harcama yetkilileri tarafından gerçekleştirilen işlemlerin malî hizmetler birimince </a:t>
            </a:r>
            <a:r>
              <a:rPr lang="tr-TR" sz="3600" u="sng" dirty="0">
                <a:latin typeface="Times New Roman" panose="02020603050405020304" pitchFamily="18" charset="0"/>
                <a:cs typeface="Times New Roman" panose="02020603050405020304" pitchFamily="18" charset="0"/>
              </a:rPr>
              <a:t>kayıtları tutulur </a:t>
            </a:r>
            <a:r>
              <a:rPr lang="tr-TR" sz="3600" dirty="0">
                <a:latin typeface="Times New Roman" panose="02020603050405020304" pitchFamily="18" charset="0"/>
                <a:cs typeface="Times New Roman" panose="02020603050405020304" pitchFamily="18" charset="0"/>
              </a:rPr>
              <a:t>ve </a:t>
            </a:r>
            <a:r>
              <a:rPr lang="tr-TR" sz="3600" u="sng" dirty="0">
                <a:latin typeface="Times New Roman" panose="02020603050405020304" pitchFamily="18" charset="0"/>
                <a:cs typeface="Times New Roman" panose="02020603050405020304" pitchFamily="18" charset="0"/>
              </a:rPr>
              <a:t>aylık dönemler itibarıyla üst yöneticiye bildirilir</a:t>
            </a:r>
            <a:r>
              <a:rPr lang="tr-TR" sz="3600" dirty="0">
                <a:latin typeface="Times New Roman" panose="02020603050405020304" pitchFamily="18" charset="0"/>
                <a:cs typeface="Times New Roman" panose="02020603050405020304" pitchFamily="18" charset="0"/>
              </a:rPr>
              <a:t>. </a:t>
            </a:r>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Söz </a:t>
            </a:r>
            <a:r>
              <a:rPr lang="tr-TR" sz="3600" dirty="0">
                <a:latin typeface="Times New Roman" panose="02020603050405020304" pitchFamily="18" charset="0"/>
                <a:cs typeface="Times New Roman" panose="02020603050405020304" pitchFamily="18" charset="0"/>
              </a:rPr>
              <a:t>konusu kayıtlar iç ve dış denetim sırasında </a:t>
            </a:r>
            <a:r>
              <a:rPr lang="tr-TR" sz="3600" u="sng" dirty="0">
                <a:latin typeface="Times New Roman" panose="02020603050405020304" pitchFamily="18" charset="0"/>
                <a:cs typeface="Times New Roman" panose="02020603050405020304" pitchFamily="18" charset="0"/>
              </a:rPr>
              <a:t>denetçilere de sunulur.</a:t>
            </a:r>
          </a:p>
        </p:txBody>
      </p:sp>
    </p:spTree>
    <p:extLst>
      <p:ext uri="{BB962C8B-B14F-4D97-AF65-F5344CB8AC3E}">
        <p14:creationId xmlns:p14="http://schemas.microsoft.com/office/powerpoint/2010/main" val="271538121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Kontrol Süresi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295400" y="3619500"/>
            <a:ext cx="15419249" cy="4524315"/>
          </a:xfrm>
          <a:prstGeom prst="rect">
            <a:avLst/>
          </a:prstGeom>
        </p:spPr>
        <p:txBody>
          <a:bodyPr wrap="square">
            <a:spAutoFit/>
          </a:bodyPr>
          <a:lstStyle/>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Malî </a:t>
            </a:r>
            <a:r>
              <a:rPr lang="tr-TR" sz="3600" dirty="0">
                <a:latin typeface="Times New Roman" panose="02020603050405020304" pitchFamily="18" charset="0"/>
                <a:cs typeface="Times New Roman" panose="02020603050405020304" pitchFamily="18" charset="0"/>
              </a:rPr>
              <a:t>hizmetler birimi, bu Yönetmelikte yer alan s</a:t>
            </a:r>
            <a:r>
              <a:rPr lang="tr-TR" sz="3600" u="sng" dirty="0">
                <a:latin typeface="Times New Roman" panose="02020603050405020304" pitchFamily="18" charset="0"/>
                <a:cs typeface="Times New Roman" panose="02020603050405020304" pitchFamily="18" charset="0"/>
              </a:rPr>
              <a:t>üreler içinde kontrol işlemlerini sonuçlandırmak ve sonucu ilgili birime bildirmek </a:t>
            </a:r>
            <a:r>
              <a:rPr lang="tr-TR" sz="3600" dirty="0" smtClean="0">
                <a:latin typeface="Times New Roman" panose="02020603050405020304" pitchFamily="18" charset="0"/>
                <a:cs typeface="Times New Roman" panose="02020603050405020304" pitchFamily="18" charset="0"/>
              </a:rPr>
              <a:t>zorundadır.</a:t>
            </a: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Sürelerin </a:t>
            </a:r>
            <a:r>
              <a:rPr lang="tr-TR" sz="3600" dirty="0">
                <a:latin typeface="Times New Roman" panose="02020603050405020304" pitchFamily="18" charset="0"/>
                <a:cs typeface="Times New Roman" panose="02020603050405020304" pitchFamily="18" charset="0"/>
              </a:rPr>
              <a:t>başlangıç tarihinin belirlenmesinde, malî hizmetler biriminin </a:t>
            </a:r>
            <a:r>
              <a:rPr lang="tr-TR" sz="3600" u="sng" dirty="0">
                <a:latin typeface="Times New Roman" panose="02020603050405020304" pitchFamily="18" charset="0"/>
                <a:cs typeface="Times New Roman" panose="02020603050405020304" pitchFamily="18" charset="0"/>
              </a:rPr>
              <a:t>evrak giriş kayıt tarihini izleyen iş günü</a:t>
            </a:r>
            <a:r>
              <a:rPr lang="tr-TR" sz="3600" dirty="0">
                <a:latin typeface="Times New Roman" panose="02020603050405020304" pitchFamily="18" charset="0"/>
                <a:cs typeface="Times New Roman" panose="02020603050405020304" pitchFamily="18" charset="0"/>
              </a:rPr>
              <a:t> esas alınır. </a:t>
            </a:r>
            <a:endParaRPr lang="tr-TR" sz="3600" dirty="0" smtClean="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endParaRPr lang="tr-TR" sz="3600" dirty="0">
              <a:latin typeface="Times New Roman" panose="02020603050405020304" pitchFamily="18" charset="0"/>
              <a:cs typeface="Times New Roman" panose="02020603050405020304" pitchFamily="18" charset="0"/>
            </a:endParaRPr>
          </a:p>
          <a:p>
            <a:pPr marL="571500" indent="-571500" algn="just">
              <a:buFont typeface="Times New Roman" panose="02020603050405020304" pitchFamily="18" charset="0"/>
              <a:buChar char="₋"/>
            </a:pPr>
            <a:r>
              <a:rPr lang="tr-TR" sz="3600" dirty="0" smtClean="0">
                <a:latin typeface="Times New Roman" panose="02020603050405020304" pitchFamily="18" charset="0"/>
                <a:cs typeface="Times New Roman" panose="02020603050405020304" pitchFamily="18" charset="0"/>
              </a:rPr>
              <a:t>Malî </a:t>
            </a:r>
            <a:r>
              <a:rPr lang="tr-TR" sz="3600" dirty="0">
                <a:latin typeface="Times New Roman" panose="02020603050405020304" pitchFamily="18" charset="0"/>
                <a:cs typeface="Times New Roman" panose="02020603050405020304" pitchFamily="18" charset="0"/>
              </a:rPr>
              <a:t>hizmetler biriminin talebi ve üst yöneticinin onayı üzerine bu süreler </a:t>
            </a:r>
            <a:r>
              <a:rPr lang="tr-TR" sz="3600" u="sng" dirty="0">
                <a:latin typeface="Times New Roman" panose="02020603050405020304" pitchFamily="18" charset="0"/>
                <a:cs typeface="Times New Roman" panose="02020603050405020304" pitchFamily="18" charset="0"/>
              </a:rPr>
              <a:t>bir katına kadar artırılabilir</a:t>
            </a:r>
            <a:r>
              <a:rPr lang="tr-TR"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333245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Örnekleri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219200" y="3924300"/>
            <a:ext cx="16230600" cy="1569660"/>
          </a:xfrm>
          <a:prstGeom prst="rect">
            <a:avLst/>
          </a:prstGeom>
        </p:spPr>
        <p:txBody>
          <a:bodyPr wrap="square">
            <a:spAutoFit/>
          </a:bodyPr>
          <a:lstStyle/>
          <a:p>
            <a:r>
              <a:rPr lang="tr-TR" sz="3200" b="1" dirty="0">
                <a:latin typeface="Times New Roman" panose="02020603050405020304" pitchFamily="18" charset="0"/>
                <a:cs typeface="Times New Roman" panose="02020603050405020304" pitchFamily="18" charset="0"/>
              </a:rPr>
              <a:t>Kontrol süresi </a:t>
            </a:r>
            <a:endParaRPr lang="tr-TR" sz="3200" dirty="0">
              <a:latin typeface="Times New Roman" panose="02020603050405020304" pitchFamily="18" charset="0"/>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Madde </a:t>
            </a:r>
            <a:r>
              <a:rPr lang="tr-TR" sz="3200" b="1" dirty="0" smtClean="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…Başkanlığın </a:t>
            </a:r>
            <a:r>
              <a:rPr lang="tr-TR" sz="3200" dirty="0">
                <a:latin typeface="Times New Roman" panose="02020603050405020304" pitchFamily="18" charset="0"/>
                <a:cs typeface="Times New Roman" panose="02020603050405020304" pitchFamily="18" charset="0"/>
              </a:rPr>
              <a:t>talebi ve Üst Yöneticinin onayı ile 15’inci, 19’uncu ve 20’nci maddede yer alan süreler bir katına kadar artırılarak uygulanır. </a:t>
            </a:r>
            <a:endParaRPr lang="tr-TR"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1739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Diğer Konular</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457200" y="1634879"/>
            <a:ext cx="17297400" cy="8863965"/>
          </a:xfrm>
          <a:prstGeom prst="rect">
            <a:avLst/>
          </a:prstGeom>
        </p:spPr>
        <p:txBody>
          <a:bodyPr wrap="square">
            <a:spAutoFit/>
          </a:bodyPr>
          <a:lstStyle/>
          <a:p>
            <a:pPr marL="457200" indent="-457200" algn="just">
              <a:buFont typeface="Times New Roman" panose="02020603050405020304" pitchFamily="18" charset="0"/>
              <a:buChar char="₋"/>
            </a:pPr>
            <a:r>
              <a:rPr lang="tr-TR" sz="3000" dirty="0" smtClean="0">
                <a:latin typeface="Times New Roman" panose="02020603050405020304" pitchFamily="18" charset="0"/>
                <a:cs typeface="Times New Roman" panose="02020603050405020304" pitchFamily="18" charset="0"/>
              </a:rPr>
              <a:t>Yönetmelik kapsamındaki iş </a:t>
            </a:r>
            <a:r>
              <a:rPr lang="tr-TR" sz="3000" dirty="0">
                <a:latin typeface="Times New Roman" panose="02020603050405020304" pitchFamily="18" charset="0"/>
                <a:cs typeface="Times New Roman" panose="02020603050405020304" pitchFamily="18" charset="0"/>
              </a:rPr>
              <a:t>ve işlemler </a:t>
            </a:r>
            <a:r>
              <a:rPr lang="tr-TR" sz="3000" u="sng" dirty="0">
                <a:latin typeface="Times New Roman" panose="02020603050405020304" pitchFamily="18" charset="0"/>
                <a:cs typeface="Times New Roman" panose="02020603050405020304" pitchFamily="18" charset="0"/>
              </a:rPr>
              <a:t>elektronik ortamda </a:t>
            </a:r>
            <a:r>
              <a:rPr lang="tr-TR" sz="3000" dirty="0">
                <a:latin typeface="Times New Roman" panose="02020603050405020304" pitchFamily="18" charset="0"/>
                <a:cs typeface="Times New Roman" panose="02020603050405020304" pitchFamily="18" charset="0"/>
              </a:rPr>
              <a:t>da gerçekleştirilebilir.</a:t>
            </a:r>
          </a:p>
          <a:p>
            <a:pPr marL="457200" indent="-457200" algn="just">
              <a:buFont typeface="Times New Roman" panose="02020603050405020304" pitchFamily="18" charset="0"/>
              <a:buChar char="₋"/>
            </a:pPr>
            <a:endParaRPr lang="tr-TR" sz="3000" dirty="0" smtClean="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000" dirty="0" smtClean="0">
                <a:latin typeface="Times New Roman" panose="02020603050405020304" pitchFamily="18" charset="0"/>
                <a:cs typeface="Times New Roman" panose="02020603050405020304" pitchFamily="18" charset="0"/>
              </a:rPr>
              <a:t>Yönetmelikte </a:t>
            </a:r>
            <a:r>
              <a:rPr lang="tr-TR" sz="3000" dirty="0">
                <a:latin typeface="Times New Roman" panose="02020603050405020304" pitchFamily="18" charset="0"/>
                <a:cs typeface="Times New Roman" panose="02020603050405020304" pitchFamily="18" charset="0"/>
              </a:rPr>
              <a:t>yer alan </a:t>
            </a:r>
            <a:r>
              <a:rPr lang="tr-TR" sz="3000" u="sng" dirty="0">
                <a:latin typeface="Times New Roman" panose="02020603050405020304" pitchFamily="18" charset="0"/>
                <a:cs typeface="Times New Roman" panose="02020603050405020304" pitchFamily="18" charset="0"/>
              </a:rPr>
              <a:t>parasal tutarlar</a:t>
            </a:r>
            <a:r>
              <a:rPr lang="tr-TR" sz="3000" dirty="0">
                <a:latin typeface="Times New Roman" panose="02020603050405020304" pitchFamily="18" charset="0"/>
                <a:cs typeface="Times New Roman" panose="02020603050405020304" pitchFamily="18" charset="0"/>
              </a:rPr>
              <a:t>, takip eden yılın başından itibaren uygulanmak üzere </a:t>
            </a:r>
            <a:r>
              <a:rPr lang="tr-TR" sz="3000" dirty="0" smtClean="0">
                <a:latin typeface="Times New Roman" panose="02020603050405020304" pitchFamily="18" charset="0"/>
                <a:cs typeface="Times New Roman" panose="02020603050405020304" pitchFamily="18" charset="0"/>
              </a:rPr>
              <a:t>Vergi </a:t>
            </a:r>
            <a:r>
              <a:rPr lang="tr-TR" sz="3000" dirty="0">
                <a:latin typeface="Times New Roman" panose="02020603050405020304" pitchFamily="18" charset="0"/>
                <a:cs typeface="Times New Roman" panose="02020603050405020304" pitchFamily="18" charset="0"/>
              </a:rPr>
              <a:t>Usul Kanunu hükümlerine istinaden en son belirlenen yeniden değerleme oranı esas alınmak suretiyle </a:t>
            </a:r>
            <a:r>
              <a:rPr lang="tr-TR" sz="3000" dirty="0" smtClean="0">
                <a:latin typeface="Times New Roman" panose="02020603050405020304" pitchFamily="18" charset="0"/>
                <a:cs typeface="Times New Roman" panose="02020603050405020304" pitchFamily="18" charset="0"/>
              </a:rPr>
              <a:t>artırılır, güncelleme </a:t>
            </a:r>
            <a:r>
              <a:rPr lang="tr-TR" sz="3000" dirty="0">
                <a:latin typeface="Times New Roman" panose="02020603050405020304" pitchFamily="18" charset="0"/>
                <a:cs typeface="Times New Roman" panose="02020603050405020304" pitchFamily="18" charset="0"/>
              </a:rPr>
              <a:t>sonucunda belirlenen tutarlarda, virgülden sonraki rakamlar dikkate alınmaz</a:t>
            </a:r>
            <a:r>
              <a:rPr lang="tr-TR" sz="3000" dirty="0" smtClean="0">
                <a:latin typeface="Times New Roman" panose="02020603050405020304" pitchFamily="18" charset="0"/>
                <a:cs typeface="Times New Roman" panose="02020603050405020304" pitchFamily="18" charset="0"/>
              </a:rPr>
              <a:t>.</a:t>
            </a:r>
          </a:p>
          <a:p>
            <a:pPr marL="45720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000" dirty="0" smtClean="0">
                <a:latin typeface="Times New Roman" panose="02020603050405020304" pitchFamily="18" charset="0"/>
                <a:cs typeface="Times New Roman" panose="02020603050405020304" pitchFamily="18" charset="0"/>
              </a:rPr>
              <a:t>Yönetmelikte </a:t>
            </a:r>
            <a:r>
              <a:rPr lang="tr-TR" sz="3000" dirty="0">
                <a:latin typeface="Times New Roman" panose="02020603050405020304" pitchFamily="18" charset="0"/>
                <a:cs typeface="Times New Roman" panose="02020603050405020304" pitchFamily="18" charset="0"/>
              </a:rPr>
              <a:t>belirtilen tutarlara </a:t>
            </a:r>
            <a:r>
              <a:rPr lang="tr-TR" sz="3000" u="sng" dirty="0">
                <a:latin typeface="Times New Roman" panose="02020603050405020304" pitchFamily="18" charset="0"/>
                <a:cs typeface="Times New Roman" panose="02020603050405020304" pitchFamily="18" charset="0"/>
              </a:rPr>
              <a:t>katma değer vergisi dâhil değildir</a:t>
            </a:r>
            <a:r>
              <a:rPr lang="tr-TR" sz="3000" dirty="0">
                <a:latin typeface="Times New Roman" panose="02020603050405020304" pitchFamily="18" charset="0"/>
                <a:cs typeface="Times New Roman" panose="02020603050405020304" pitchFamily="18" charset="0"/>
              </a:rPr>
              <a:t>.</a:t>
            </a:r>
          </a:p>
          <a:p>
            <a:pPr marL="457200" indent="-457200" algn="just">
              <a:buFont typeface="Times New Roman" panose="02020603050405020304" pitchFamily="18" charset="0"/>
              <a:buChar char="₋"/>
            </a:pPr>
            <a:endParaRPr lang="tr-TR" sz="3000" dirty="0" smtClean="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000" dirty="0" smtClean="0">
                <a:latin typeface="Times New Roman" panose="02020603050405020304" pitchFamily="18" charset="0"/>
                <a:cs typeface="Times New Roman" panose="02020603050405020304" pitchFamily="18" charset="0"/>
              </a:rPr>
              <a:t>Bakanlık</a:t>
            </a:r>
            <a:r>
              <a:rPr lang="tr-TR" sz="3000" dirty="0">
                <a:latin typeface="Times New Roman" panose="02020603050405020304" pitchFamily="18" charset="0"/>
                <a:cs typeface="Times New Roman" panose="02020603050405020304" pitchFamily="18" charset="0"/>
              </a:rPr>
              <a:t>, Kanun ve bu Yönetmelik çerçevesinde, ön malî kontrole ilişkin yöntem ve standartlar konusunda koordinasyonu sağlamaya, gerekli düzenlemeleri yapmaya ve uygulamada yol gösterici </a:t>
            </a:r>
            <a:r>
              <a:rPr lang="tr-TR" sz="3000" u="sng" dirty="0">
                <a:latin typeface="Times New Roman" panose="02020603050405020304" pitchFamily="18" charset="0"/>
                <a:cs typeface="Times New Roman" panose="02020603050405020304" pitchFamily="18" charset="0"/>
              </a:rPr>
              <a:t>rehberler</a:t>
            </a:r>
            <a:r>
              <a:rPr lang="tr-TR" sz="3000" dirty="0">
                <a:latin typeface="Times New Roman" panose="02020603050405020304" pitchFamily="18" charset="0"/>
                <a:cs typeface="Times New Roman" panose="02020603050405020304" pitchFamily="18" charset="0"/>
              </a:rPr>
              <a:t> çıkarmaya görevli ve yetkilidir</a:t>
            </a:r>
            <a:r>
              <a:rPr lang="tr-TR" sz="3000" dirty="0" smtClean="0">
                <a:latin typeface="Times New Roman" panose="02020603050405020304" pitchFamily="18" charset="0"/>
                <a:cs typeface="Times New Roman" panose="02020603050405020304" pitchFamily="18" charset="0"/>
              </a:rPr>
              <a:t>.</a:t>
            </a:r>
          </a:p>
          <a:p>
            <a:pPr marL="45720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000" dirty="0" smtClean="0">
                <a:latin typeface="Times New Roman" panose="02020603050405020304" pitchFamily="18" charset="0"/>
                <a:cs typeface="Times New Roman" panose="02020603050405020304" pitchFamily="18" charset="0"/>
              </a:rPr>
              <a:t>İdareler </a:t>
            </a:r>
            <a:r>
              <a:rPr lang="tr-TR" sz="3000" dirty="0">
                <a:latin typeface="Times New Roman" panose="02020603050405020304" pitchFamily="18" charset="0"/>
                <a:cs typeface="Times New Roman" panose="02020603050405020304" pitchFamily="18" charset="0"/>
              </a:rPr>
              <a:t>ön malî kontrole ilişkin Bakanlık tarafından istenen her türlü bilgiyi sağlamakla yükümlüdür</a:t>
            </a:r>
            <a:r>
              <a:rPr lang="tr-TR" sz="3000" dirty="0" smtClean="0">
                <a:latin typeface="Times New Roman" panose="02020603050405020304" pitchFamily="18" charset="0"/>
                <a:cs typeface="Times New Roman" panose="02020603050405020304" pitchFamily="18" charset="0"/>
              </a:rPr>
              <a:t>.</a:t>
            </a:r>
          </a:p>
          <a:p>
            <a:pPr marL="45720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000" dirty="0" smtClean="0">
                <a:latin typeface="Times New Roman" panose="02020603050405020304" pitchFamily="18" charset="0"/>
                <a:cs typeface="Times New Roman" panose="02020603050405020304" pitchFamily="18" charset="0"/>
              </a:rPr>
              <a:t>Yönetmeliğin </a:t>
            </a:r>
            <a:r>
              <a:rPr lang="tr-TR" sz="3000" dirty="0">
                <a:latin typeface="Times New Roman" panose="02020603050405020304" pitchFamily="18" charset="0"/>
                <a:cs typeface="Times New Roman" panose="02020603050405020304" pitchFamily="18" charset="0"/>
              </a:rPr>
              <a:t>uygulanmasında ortaya çıkabilecek tereddütleri gidermeye Bakanlık </a:t>
            </a:r>
            <a:r>
              <a:rPr lang="tr-TR" sz="3000" dirty="0" smtClean="0">
                <a:latin typeface="Times New Roman" panose="02020603050405020304" pitchFamily="18" charset="0"/>
                <a:cs typeface="Times New Roman" panose="02020603050405020304" pitchFamily="18" charset="0"/>
              </a:rPr>
              <a:t>yetkilidir.</a:t>
            </a:r>
          </a:p>
          <a:p>
            <a:pPr marL="45720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Yönetmeliğin </a:t>
            </a:r>
            <a:r>
              <a:rPr lang="tr-TR" sz="3000" dirty="0" smtClean="0">
                <a:latin typeface="Times New Roman" panose="02020603050405020304" pitchFamily="18" charset="0"/>
                <a:cs typeface="Times New Roman" panose="02020603050405020304" pitchFamily="18" charset="0"/>
              </a:rPr>
              <a:t>6</a:t>
            </a:r>
            <a:r>
              <a:rPr lang="tr-TR" sz="3000" dirty="0">
                <a:latin typeface="Times New Roman" panose="02020603050405020304" pitchFamily="18" charset="0"/>
                <a:cs typeface="Times New Roman" panose="02020603050405020304" pitchFamily="18" charset="0"/>
              </a:rPr>
              <a:t> </a:t>
            </a:r>
            <a:r>
              <a:rPr lang="tr-TR" sz="3000" dirty="0" err="1">
                <a:latin typeface="Times New Roman" panose="02020603050405020304" pitchFamily="18" charset="0"/>
                <a:cs typeface="Times New Roman" panose="02020603050405020304" pitchFamily="18" charset="0"/>
              </a:rPr>
              <a:t>ncı</a:t>
            </a:r>
            <a:r>
              <a:rPr lang="tr-TR" sz="3000" dirty="0">
                <a:latin typeface="Times New Roman" panose="02020603050405020304" pitchFamily="18" charset="0"/>
                <a:cs typeface="Times New Roman" panose="02020603050405020304" pitchFamily="18" charset="0"/>
              </a:rPr>
              <a:t> ve 7 </a:t>
            </a:r>
            <a:r>
              <a:rPr lang="tr-TR" sz="3000" dirty="0" err="1">
                <a:latin typeface="Times New Roman" panose="02020603050405020304" pitchFamily="18" charset="0"/>
                <a:cs typeface="Times New Roman" panose="02020603050405020304" pitchFamily="18" charset="0"/>
              </a:rPr>
              <a:t>nci</a:t>
            </a:r>
            <a:r>
              <a:rPr lang="tr-TR" sz="3000" dirty="0">
                <a:latin typeface="Times New Roman" panose="02020603050405020304" pitchFamily="18" charset="0"/>
                <a:cs typeface="Times New Roman" panose="02020603050405020304" pitchFamily="18" charset="0"/>
              </a:rPr>
              <a:t> </a:t>
            </a:r>
            <a:r>
              <a:rPr lang="tr-TR" sz="3000" dirty="0" smtClean="0">
                <a:latin typeface="Times New Roman" panose="02020603050405020304" pitchFamily="18" charset="0"/>
                <a:cs typeface="Times New Roman" panose="02020603050405020304" pitchFamily="18" charset="0"/>
              </a:rPr>
              <a:t>maddelerinde </a:t>
            </a:r>
            <a:r>
              <a:rPr lang="tr-TR" sz="3000" dirty="0">
                <a:latin typeface="Times New Roman" panose="02020603050405020304" pitchFamily="18" charset="0"/>
                <a:cs typeface="Times New Roman" panose="02020603050405020304" pitchFamily="18" charset="0"/>
              </a:rPr>
              <a:t>geçen </a:t>
            </a:r>
            <a:r>
              <a:rPr lang="tr-TR" sz="3000" u="sng" dirty="0">
                <a:latin typeface="Times New Roman" panose="02020603050405020304" pitchFamily="18" charset="0"/>
                <a:cs typeface="Times New Roman" panose="02020603050405020304" pitchFamily="18" charset="0"/>
              </a:rPr>
              <a:t>ön malî kontrol listeleri en geç 1/1/2026</a:t>
            </a:r>
            <a:r>
              <a:rPr lang="tr-TR" sz="3000" dirty="0">
                <a:latin typeface="Times New Roman" panose="02020603050405020304" pitchFamily="18" charset="0"/>
                <a:cs typeface="Times New Roman" panose="02020603050405020304" pitchFamily="18" charset="0"/>
              </a:rPr>
              <a:t> tarihine kadar hazırlanır ve yürürlüğe konulur.</a:t>
            </a:r>
          </a:p>
          <a:p>
            <a:pPr marL="457200" indent="-457200" algn="just">
              <a:buFont typeface="Times New Roman" panose="02020603050405020304" pitchFamily="18" charset="0"/>
              <a:buChar char="₋"/>
            </a:pPr>
            <a:endParaRPr lang="tr-TR"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2117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585275" y="1343576"/>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0" y="1313677"/>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798" y="358540"/>
            <a:ext cx="2133600" cy="1728683"/>
          </a:xfrm>
          <a:prstGeom prst="rect">
            <a:avLst/>
          </a:prstGeom>
        </p:spPr>
      </p:pic>
      <p:sp>
        <p:nvSpPr>
          <p:cNvPr id="6" name="Dikdörtgen 5"/>
          <p:cNvSpPr/>
          <p:nvPr/>
        </p:nvSpPr>
        <p:spPr>
          <a:xfrm>
            <a:off x="3928175" y="472850"/>
            <a:ext cx="14020800" cy="646331"/>
          </a:xfrm>
          <a:prstGeom prst="rect">
            <a:avLst/>
          </a:prstGeom>
        </p:spPr>
        <p:txBody>
          <a:bodyPr wrap="square">
            <a:spAutoFit/>
          </a:bodyPr>
          <a:lstStyle/>
          <a:p>
            <a:r>
              <a:rPr lang="tr-TR" sz="3600" b="1" dirty="0">
                <a:latin typeface="Times New Roman" panose="02020603050405020304" pitchFamily="18" charset="0"/>
                <a:cs typeface="Times New Roman" panose="02020603050405020304" pitchFamily="18" charset="0"/>
              </a:rPr>
              <a:t>Yönergelerden Farklı Düzenleme Örnekleri</a:t>
            </a:r>
          </a:p>
        </p:txBody>
      </p:sp>
      <p:sp>
        <p:nvSpPr>
          <p:cNvPr id="8" name="Dikdörtgen 7"/>
          <p:cNvSpPr/>
          <p:nvPr/>
        </p:nvSpPr>
        <p:spPr>
          <a:xfrm>
            <a:off x="1711384" y="2438698"/>
            <a:ext cx="14859000" cy="7848302"/>
          </a:xfrm>
          <a:prstGeom prst="rect">
            <a:avLst/>
          </a:prstGeom>
        </p:spPr>
        <p:txBody>
          <a:bodyPr wrap="square">
            <a:spAutoFit/>
          </a:bodyPr>
          <a:lstStyle/>
          <a:p>
            <a:r>
              <a:rPr lang="tr-TR" sz="2800" dirty="0">
                <a:latin typeface="Times New Roman" panose="02020603050405020304" pitchFamily="18" charset="0"/>
                <a:cs typeface="Times New Roman" panose="02020603050405020304" pitchFamily="18" charset="0"/>
              </a:rPr>
              <a:t>Ön Mali Kontrole Tabi Tutulmayacak İşlemler </a:t>
            </a:r>
            <a:endParaRPr lang="tr-TR" sz="2800" dirty="0" smtClean="0">
              <a:latin typeface="Times New Roman" panose="02020603050405020304" pitchFamily="18" charset="0"/>
              <a:cs typeface="Times New Roman" panose="02020603050405020304" pitchFamily="18" charset="0"/>
            </a:endParaRPr>
          </a:p>
          <a:p>
            <a:r>
              <a:rPr lang="tr-TR" sz="2800" dirty="0" smtClean="0">
                <a:latin typeface="Times New Roman" panose="02020603050405020304" pitchFamily="18" charset="0"/>
                <a:cs typeface="Times New Roman" panose="02020603050405020304" pitchFamily="18" charset="0"/>
              </a:rPr>
              <a:t>Madde </a:t>
            </a:r>
            <a:r>
              <a:rPr lang="tr-TR" sz="2800" dirty="0">
                <a:latin typeface="Times New Roman" panose="02020603050405020304" pitchFamily="18" charset="0"/>
                <a:cs typeface="Times New Roman" panose="02020603050405020304" pitchFamily="18" charset="0"/>
              </a:rPr>
              <a:t>17- Ön Mali Kontrole Tabi Tutulmayacak İşlemler: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Personel </a:t>
            </a:r>
            <a:r>
              <a:rPr lang="tr-TR" sz="2800" dirty="0">
                <a:latin typeface="Times New Roman" panose="02020603050405020304" pitchFamily="18" charset="0"/>
                <a:cs typeface="Times New Roman" panose="02020603050405020304" pitchFamily="18" charset="0"/>
              </a:rPr>
              <a:t>giderleri</a:t>
            </a:r>
            <a:r>
              <a:rPr lang="tr-TR" sz="2800" dirty="0" smtClean="0">
                <a:latin typeface="Times New Roman" panose="02020603050405020304" pitchFamily="18" charset="0"/>
                <a:cs typeface="Times New Roman" panose="02020603050405020304" pitchFamily="18" charset="0"/>
              </a:rPr>
              <a:t>,</a:t>
            </a:r>
          </a:p>
          <a:p>
            <a:pPr marL="342900" indent="-342900">
              <a:buAutoNum type="alphaLcParenR"/>
            </a:pPr>
            <a:r>
              <a:rPr lang="tr-TR" sz="2800" dirty="0" smtClean="0">
                <a:latin typeface="Times New Roman" panose="02020603050405020304" pitchFamily="18" charset="0"/>
                <a:cs typeface="Times New Roman" panose="02020603050405020304" pitchFamily="18" charset="0"/>
              </a:rPr>
              <a:t>Yolluklar</a:t>
            </a:r>
            <a:r>
              <a:rPr lang="tr-TR" sz="2800" dirty="0">
                <a:latin typeface="Times New Roman" panose="02020603050405020304" pitchFamily="18" charset="0"/>
                <a:cs typeface="Times New Roman" panose="02020603050405020304" pitchFamily="18" charset="0"/>
              </a:rPr>
              <a:t>,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Görev </a:t>
            </a:r>
            <a:r>
              <a:rPr lang="tr-TR" sz="2800" dirty="0">
                <a:latin typeface="Times New Roman" panose="02020603050405020304" pitchFamily="18" charset="0"/>
                <a:cs typeface="Times New Roman" panose="02020603050405020304" pitchFamily="18" charset="0"/>
              </a:rPr>
              <a:t>giderleri, (mahkeme harç ve giderleri, vergi, resim, harç ve benzeri giderler)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Tarifeye </a:t>
            </a:r>
            <a:r>
              <a:rPr lang="tr-TR" sz="2800" dirty="0">
                <a:latin typeface="Times New Roman" panose="02020603050405020304" pitchFamily="18" charset="0"/>
                <a:cs typeface="Times New Roman" panose="02020603050405020304" pitchFamily="18" charset="0"/>
              </a:rPr>
              <a:t>bağlı ödemeler, (ilan giderleri, sigorta giderleri vb.)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Kurs </a:t>
            </a:r>
            <a:r>
              <a:rPr lang="tr-TR" sz="2800" dirty="0">
                <a:latin typeface="Times New Roman" panose="02020603050405020304" pitchFamily="18" charset="0"/>
                <a:cs typeface="Times New Roman" panose="02020603050405020304" pitchFamily="18" charset="0"/>
              </a:rPr>
              <a:t>ve toplantılara katılma giderleri,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Telif </a:t>
            </a:r>
            <a:r>
              <a:rPr lang="tr-TR" sz="2800" dirty="0">
                <a:latin typeface="Times New Roman" panose="02020603050405020304" pitchFamily="18" charset="0"/>
                <a:cs typeface="Times New Roman" panose="02020603050405020304" pitchFamily="18" charset="0"/>
              </a:rPr>
              <a:t>ve tercüme ücretleri,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Avukatlık </a:t>
            </a:r>
            <a:r>
              <a:rPr lang="tr-TR" sz="2800" dirty="0">
                <a:latin typeface="Times New Roman" panose="02020603050405020304" pitchFamily="18" charset="0"/>
                <a:cs typeface="Times New Roman" panose="02020603050405020304" pitchFamily="18" charset="0"/>
              </a:rPr>
              <a:t>hizmet bedelleri,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Öğrenci </a:t>
            </a:r>
            <a:r>
              <a:rPr lang="tr-TR" sz="2800" dirty="0">
                <a:latin typeface="Times New Roman" panose="02020603050405020304" pitchFamily="18" charset="0"/>
                <a:cs typeface="Times New Roman" panose="02020603050405020304" pitchFamily="18" charset="0"/>
              </a:rPr>
              <a:t>bursları ve harçlıkları,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Kısmi </a:t>
            </a:r>
            <a:r>
              <a:rPr lang="tr-TR" sz="2800" dirty="0">
                <a:latin typeface="Times New Roman" panose="02020603050405020304" pitchFamily="18" charset="0"/>
                <a:cs typeface="Times New Roman" panose="02020603050405020304" pitchFamily="18" charset="0"/>
              </a:rPr>
              <a:t>zamanlı öğrenci ücretleri,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Cari </a:t>
            </a:r>
            <a:r>
              <a:rPr lang="tr-TR" sz="2800" dirty="0">
                <a:latin typeface="Times New Roman" panose="02020603050405020304" pitchFamily="18" charset="0"/>
                <a:cs typeface="Times New Roman" panose="02020603050405020304" pitchFamily="18" charset="0"/>
              </a:rPr>
              <a:t>transfer ödemeleri,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Ulaştırma </a:t>
            </a:r>
            <a:r>
              <a:rPr lang="tr-TR" sz="2800" dirty="0">
                <a:latin typeface="Times New Roman" panose="02020603050405020304" pitchFamily="18" charset="0"/>
                <a:cs typeface="Times New Roman" panose="02020603050405020304" pitchFamily="18" charset="0"/>
              </a:rPr>
              <a:t>ve haberleşme giderleri, (İhale mevzuatına göre temin edilmeyenler)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Elektrik</a:t>
            </a:r>
            <a:r>
              <a:rPr lang="tr-TR" sz="2800" dirty="0">
                <a:latin typeface="Times New Roman" panose="02020603050405020304" pitchFamily="18" charset="0"/>
                <a:cs typeface="Times New Roman" panose="02020603050405020304" pitchFamily="18" charset="0"/>
              </a:rPr>
              <a:t>, su, doğalgaz vb. tüketim giderleri,(İhale mevzuatına göre temin edilmeyenler)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İlama </a:t>
            </a:r>
            <a:r>
              <a:rPr lang="tr-TR" sz="2800" dirty="0">
                <a:latin typeface="Times New Roman" panose="02020603050405020304" pitchFamily="18" charset="0"/>
                <a:cs typeface="Times New Roman" panose="02020603050405020304" pitchFamily="18" charset="0"/>
              </a:rPr>
              <a:t>bağlı borçlar,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D.M.O</a:t>
            </a:r>
            <a:r>
              <a:rPr lang="tr-TR" sz="2800" dirty="0">
                <a:latin typeface="Times New Roman" panose="02020603050405020304" pitchFamily="18" charset="0"/>
                <a:cs typeface="Times New Roman" panose="02020603050405020304" pitchFamily="18" charset="0"/>
              </a:rPr>
              <a:t>’ dan dan yapılacak alımlar,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Döner </a:t>
            </a:r>
            <a:r>
              <a:rPr lang="tr-TR" sz="2800" dirty="0">
                <a:latin typeface="Times New Roman" panose="02020603050405020304" pitchFamily="18" charset="0"/>
                <a:cs typeface="Times New Roman" panose="02020603050405020304" pitchFamily="18" charset="0"/>
              </a:rPr>
              <a:t>sermayeden yapılacak alımlar, </a:t>
            </a:r>
            <a:endParaRPr lang="tr-TR" sz="2800" dirty="0" smtClean="0">
              <a:latin typeface="Times New Roman" panose="02020603050405020304" pitchFamily="18" charset="0"/>
              <a:cs typeface="Times New Roman" panose="02020603050405020304" pitchFamily="18" charset="0"/>
            </a:endParaRPr>
          </a:p>
          <a:p>
            <a:pPr marL="342900" indent="-342900">
              <a:buAutoNum type="alphaLcParenR"/>
            </a:pPr>
            <a:r>
              <a:rPr lang="tr-TR" sz="2800" dirty="0" smtClean="0">
                <a:latin typeface="Times New Roman" panose="02020603050405020304" pitchFamily="18" charset="0"/>
                <a:cs typeface="Times New Roman" panose="02020603050405020304" pitchFamily="18" charset="0"/>
              </a:rPr>
              <a:t>Yukarıda </a:t>
            </a:r>
            <a:r>
              <a:rPr lang="tr-TR" sz="2800" dirty="0">
                <a:latin typeface="Times New Roman" panose="02020603050405020304" pitchFamily="18" charset="0"/>
                <a:cs typeface="Times New Roman" panose="02020603050405020304" pitchFamily="18" charset="0"/>
              </a:rPr>
              <a:t>sayılan harcamalara ilişkin avans veya kredi sureti ile yapılacak ön ödemeler,</a:t>
            </a:r>
          </a:p>
        </p:txBody>
      </p:sp>
    </p:spTree>
    <p:extLst>
      <p:ext uri="{BB962C8B-B14F-4D97-AF65-F5344CB8AC3E}">
        <p14:creationId xmlns:p14="http://schemas.microsoft.com/office/powerpoint/2010/main" val="266164454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Örnekleri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003005" y="3009900"/>
            <a:ext cx="16230600" cy="5509200"/>
          </a:xfrm>
          <a:prstGeom prst="rect">
            <a:avLst/>
          </a:prstGeom>
        </p:spPr>
        <p:txBody>
          <a:bodyPr wrap="square">
            <a:spAutoFit/>
          </a:bodyPr>
          <a:lstStyle/>
          <a:p>
            <a:pPr algn="just"/>
            <a:r>
              <a:rPr lang="tr-TR" sz="3200" dirty="0">
                <a:latin typeface="Times New Roman" panose="02020603050405020304" pitchFamily="18" charset="0"/>
                <a:cs typeface="Times New Roman" panose="02020603050405020304" pitchFamily="18" charset="0"/>
              </a:rPr>
              <a:t>Yönetim bilişim sistemi </a:t>
            </a:r>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Madde -  </a:t>
            </a:r>
          </a:p>
          <a:p>
            <a:pPr algn="just"/>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Merkez </a:t>
            </a:r>
            <a:r>
              <a:rPr lang="tr-TR" sz="3200" dirty="0">
                <a:latin typeface="Times New Roman" panose="02020603050405020304" pitchFamily="18" charset="0"/>
                <a:cs typeface="Times New Roman" panose="02020603050405020304" pitchFamily="18" charset="0"/>
              </a:rPr>
              <a:t>ve taşra teşkilatı harcama birimleri tarafından; 4734 sayılı Kanun kapsamında açık ihale usulü, belli istekliler arasında ihale usulü, pazarlık usulü ve doğrudan temin yöntemi ile yapılacak olan mal ve hizmet alımları ile yapım işlerine ilişkin taahhütlerin, </a:t>
            </a:r>
            <a:r>
              <a:rPr lang="tr-TR" sz="3200" u="sng" dirty="0">
                <a:latin typeface="Times New Roman" panose="02020603050405020304" pitchFamily="18" charset="0"/>
                <a:cs typeface="Times New Roman" panose="02020603050405020304" pitchFamily="18" charset="0"/>
              </a:rPr>
              <a:t>Yönetim Bilişim Sistemi (YBS) üzerinden ihale takip sistemi modülüne girişleri yapılır</a:t>
            </a:r>
            <a:r>
              <a:rPr lang="tr-TR" sz="3200" dirty="0">
                <a:latin typeface="Times New Roman" panose="02020603050405020304" pitchFamily="18" charset="0"/>
                <a:cs typeface="Times New Roman" panose="02020603050405020304" pitchFamily="18" charset="0"/>
              </a:rPr>
              <a:t>. Harcama birimleri tarafından 4734 sayılı Kanunun 21’inci maddesinin (f) bendi kapsamında pazarlık usulü ile yapılan mal ve hizmet alımları ile 22’nci maddesinin (d) bendi kapsamında doğrudan temin yöntemi ile yapılan mal ve hizmet alımları ile yapım işlerine ilişkin ihale takip sistemi modülü üzerinden </a:t>
            </a:r>
            <a:r>
              <a:rPr lang="tr-TR" sz="3200" u="sng" dirty="0">
                <a:latin typeface="Times New Roman" panose="02020603050405020304" pitchFamily="18" charset="0"/>
                <a:cs typeface="Times New Roman" panose="02020603050405020304" pitchFamily="18" charset="0"/>
              </a:rPr>
              <a:t>Başkanlık tarafından verilecek onaya istinaden satın alma işlemleri gerçekleştirilir. </a:t>
            </a:r>
            <a:endParaRPr lang="tr-TR" sz="3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2269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Örnekleri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003005" y="3009900"/>
            <a:ext cx="16230600" cy="5016758"/>
          </a:xfrm>
          <a:prstGeom prst="rect">
            <a:avLst/>
          </a:prstGeom>
        </p:spPr>
        <p:txBody>
          <a:bodyPr wrap="square">
            <a:spAutoFit/>
          </a:bodyPr>
          <a:lstStyle/>
          <a:p>
            <a:pPr algn="just"/>
            <a:r>
              <a:rPr lang="tr-TR" sz="3200" b="1" dirty="0">
                <a:latin typeface="Times New Roman" panose="02020603050405020304" pitchFamily="18" charset="0"/>
                <a:cs typeface="Times New Roman" panose="02020603050405020304" pitchFamily="18" charset="0"/>
              </a:rPr>
              <a:t>Sözleşmeli personel sayı ve sözleşmeleri </a:t>
            </a:r>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Madde </a:t>
            </a:r>
            <a:r>
              <a:rPr lang="tr-TR" sz="3200" b="1" dirty="0" smtClean="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(2) Kendisiyle hizmet sözleşmesi imzalananlara ilişkin bilgileri gösterir bir tablo, Elektronik Bilgi Yönetim Sistemi üzerinden Başkanlığa gönderilir. Söz konusu tablo, Ek-2’teki formda yer alan bilgileri asgari düzeyde sağlayacak şekilde </a:t>
            </a:r>
            <a:r>
              <a:rPr lang="tr-TR" sz="3200" dirty="0" err="1">
                <a:latin typeface="Times New Roman" panose="02020603050405020304" pitchFamily="18" charset="0"/>
                <a:cs typeface="Times New Roman" panose="02020603050405020304" pitchFamily="18" charset="0"/>
              </a:rPr>
              <a:t>excel</a:t>
            </a:r>
            <a:r>
              <a:rPr lang="tr-TR" sz="3200" dirty="0">
                <a:latin typeface="Times New Roman" panose="02020603050405020304" pitchFamily="18" charset="0"/>
                <a:cs typeface="Times New Roman" panose="02020603050405020304" pitchFamily="18" charset="0"/>
              </a:rPr>
              <a:t> formatında düzenlenir. </a:t>
            </a:r>
            <a:endParaRPr lang="tr-TR" sz="3200" dirty="0" smtClean="0">
              <a:latin typeface="Times New Roman" panose="02020603050405020304" pitchFamily="18" charset="0"/>
              <a:cs typeface="Times New Roman" panose="02020603050405020304" pitchFamily="18" charset="0"/>
            </a:endParaRP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(3) İmzalanan hizmet sözleşmelerinin taranmış hali, Elektronik Bilgi Yönetim Sistemiyle Başkanlığa gönderilir ve aslına gerek olmaksızın taranmış hali üzerinden ön mali kontrol süreci tamamlanır. </a:t>
            </a:r>
            <a:endParaRPr lang="tr-TR"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260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Kamu Kaynağı (5018/3. </a:t>
            </a:r>
            <a:r>
              <a:rPr lang="tr-TR" sz="4400" b="1" dirty="0" err="1" smtClean="0">
                <a:latin typeface="Times New Roman" panose="02020603050405020304" pitchFamily="18" charset="0"/>
                <a:cs typeface="Times New Roman" panose="02020603050405020304" pitchFamily="18" charset="0"/>
              </a:rPr>
              <a:t>md.</a:t>
            </a:r>
            <a:r>
              <a:rPr lang="tr-TR" sz="4400" b="1" dirty="0" smtClean="0">
                <a:latin typeface="Times New Roman" panose="02020603050405020304" pitchFamily="18" charset="0"/>
                <a:cs typeface="Times New Roman" panose="02020603050405020304" pitchFamily="18" charset="0"/>
              </a:rPr>
              <a:t>) </a:t>
            </a:r>
            <a:endParaRPr lang="tr-TR" sz="4400" dirty="0">
              <a:latin typeface="Times New Roman" panose="02020603050405020304" pitchFamily="18" charset="0"/>
              <a:cs typeface="Times New Roman" panose="02020603050405020304" pitchFamily="18" charset="0"/>
            </a:endParaRPr>
          </a:p>
        </p:txBody>
      </p:sp>
      <p:sp>
        <p:nvSpPr>
          <p:cNvPr id="10" name="Dikdörtgen 9"/>
          <p:cNvSpPr/>
          <p:nvPr/>
        </p:nvSpPr>
        <p:spPr>
          <a:xfrm>
            <a:off x="1752600" y="4229100"/>
            <a:ext cx="14365706" cy="1200329"/>
          </a:xfrm>
          <a:prstGeom prst="rect">
            <a:avLst/>
          </a:prstGeom>
        </p:spPr>
        <p:txBody>
          <a:bodyPr wrap="square">
            <a:spAutoFit/>
          </a:bodyPr>
          <a:lstStyle/>
          <a:p>
            <a:pPr algn="just"/>
            <a:r>
              <a:rPr lang="tr-TR" sz="3600" dirty="0">
                <a:latin typeface="Times New Roman" panose="02020603050405020304" pitchFamily="18" charset="0"/>
                <a:cs typeface="Times New Roman" panose="02020603050405020304" pitchFamily="18" charset="0"/>
              </a:rPr>
              <a:t>Borçlanma suretiyle elde edilen imkânlar dahil kamuya ait gelirler, taşınır ve taşınmazlar, hesaplarda bulunan para, alacak ve haklar ile her türlü </a:t>
            </a:r>
            <a:r>
              <a:rPr lang="tr-TR" sz="3600" dirty="0" smtClean="0">
                <a:latin typeface="Times New Roman" panose="02020603050405020304" pitchFamily="18" charset="0"/>
                <a:cs typeface="Times New Roman" panose="02020603050405020304" pitchFamily="18" charset="0"/>
              </a:rPr>
              <a:t>değer.</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09850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Örnekleri</a:t>
            </a:r>
            <a:endParaRPr lang="tr-TR" sz="4200" b="1" dirty="0">
              <a:latin typeface="Times New Roman" panose="02020603050405020304" pitchFamily="18" charset="0"/>
              <a:cs typeface="Times New Roman" panose="02020603050405020304" pitchFamily="18" charset="0"/>
            </a:endParaRPr>
          </a:p>
        </p:txBody>
      </p:sp>
      <p:sp>
        <p:nvSpPr>
          <p:cNvPr id="7" name="Dikdörtgen 6"/>
          <p:cNvSpPr/>
          <p:nvPr/>
        </p:nvSpPr>
        <p:spPr>
          <a:xfrm>
            <a:off x="2017498" y="3390900"/>
            <a:ext cx="14169212" cy="1815882"/>
          </a:xfrm>
          <a:prstGeom prst="rect">
            <a:avLst/>
          </a:prstGeom>
        </p:spPr>
        <p:txBody>
          <a:bodyPr wrap="square">
            <a:spAutoFit/>
          </a:bodyPr>
          <a:lstStyle/>
          <a:p>
            <a:pPr algn="just"/>
            <a:r>
              <a:rPr lang="tr-TR" sz="2800" b="1" dirty="0">
                <a:latin typeface="Times New Roman" panose="02020603050405020304" pitchFamily="18" charset="0"/>
                <a:cs typeface="Times New Roman" panose="02020603050405020304" pitchFamily="18" charset="0"/>
              </a:rPr>
              <a:t>Elektronik ortamda gerçekleştirilen iş ve </a:t>
            </a:r>
            <a:r>
              <a:rPr lang="tr-TR" sz="2800" b="1" dirty="0" smtClean="0">
                <a:latin typeface="Times New Roman" panose="02020603050405020304" pitchFamily="18" charset="0"/>
                <a:cs typeface="Times New Roman" panose="02020603050405020304" pitchFamily="18" charset="0"/>
              </a:rPr>
              <a:t>işlemler</a:t>
            </a:r>
          </a:p>
          <a:p>
            <a:pPr algn="just"/>
            <a:endParaRPr lang="tr-TR" sz="2800" b="1" dirty="0">
              <a:latin typeface="Times New Roman" panose="02020603050405020304" pitchFamily="18" charset="0"/>
              <a:cs typeface="Times New Roman" panose="02020603050405020304" pitchFamily="18" charset="0"/>
            </a:endParaRPr>
          </a:p>
          <a:p>
            <a:pPr algn="just"/>
            <a:r>
              <a:rPr lang="tr-TR" sz="2800" b="1" dirty="0">
                <a:latin typeface="Times New Roman" panose="02020603050405020304" pitchFamily="18" charset="0"/>
                <a:cs typeface="Times New Roman" panose="02020603050405020304" pitchFamily="18" charset="0"/>
              </a:rPr>
              <a:t>Madde </a:t>
            </a:r>
            <a:r>
              <a:rPr lang="tr-TR" sz="2800" b="1" dirty="0" smtClean="0">
                <a:latin typeface="Times New Roman" panose="02020603050405020304" pitchFamily="18" charset="0"/>
                <a:cs typeface="Times New Roman" panose="02020603050405020304" pitchFamily="18" charset="0"/>
              </a:rPr>
              <a:t>- </a:t>
            </a:r>
            <a:r>
              <a:rPr lang="tr-TR" sz="2800" dirty="0">
                <a:latin typeface="Times New Roman" panose="02020603050405020304" pitchFamily="18" charset="0"/>
                <a:cs typeface="Times New Roman" panose="02020603050405020304" pitchFamily="18" charset="0"/>
              </a:rPr>
              <a:t>(1) Bu Yönerge kapsamında yer alan iş ve işlemler elektronik ortamda </a:t>
            </a:r>
            <a:r>
              <a:rPr lang="tr-TR" sz="2800" dirty="0" smtClean="0">
                <a:latin typeface="Times New Roman" panose="02020603050405020304" pitchFamily="18" charset="0"/>
                <a:cs typeface="Times New Roman" panose="02020603050405020304" pitchFamily="18" charset="0"/>
              </a:rPr>
              <a:t>da gerçekleştirilebilir</a:t>
            </a:r>
            <a:r>
              <a:rPr lang="tr-TR"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684099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840" y="251102"/>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3" name="AutoShape 6"/>
          <p:cNvSpPr/>
          <p:nvPr/>
        </p:nvSpPr>
        <p:spPr>
          <a:xfrm>
            <a:off x="3581400" y="1737741"/>
            <a:ext cx="14706600" cy="1"/>
          </a:xfrm>
          <a:prstGeom prst="line">
            <a:avLst/>
          </a:prstGeom>
          <a:ln w="142875" cap="flat">
            <a:solidFill>
              <a:srgbClr val="1D3447"/>
            </a:solidFill>
            <a:prstDash val="solid"/>
            <a:headEnd type="none" w="sm" len="sm"/>
            <a:tailEnd type="none" w="sm" len="sm"/>
          </a:ln>
        </p:spPr>
      </p:sp>
      <p:sp>
        <p:nvSpPr>
          <p:cNvPr id="14" name="AutoShape 8"/>
          <p:cNvSpPr/>
          <p:nvPr/>
        </p:nvSpPr>
        <p:spPr>
          <a:xfrm flipV="1">
            <a:off x="0" y="1737741"/>
            <a:ext cx="2057400" cy="1"/>
          </a:xfrm>
          <a:prstGeom prst="line">
            <a:avLst/>
          </a:prstGeom>
          <a:ln w="142875" cap="flat">
            <a:solidFill>
              <a:srgbClr val="1D3447"/>
            </a:solidFill>
            <a:prstDash val="solid"/>
            <a:headEnd type="none" w="sm" len="sm"/>
            <a:tailEnd type="none" w="sm" len="sm"/>
          </a:ln>
        </p:spPr>
      </p:sp>
      <p:pic>
        <p:nvPicPr>
          <p:cNvPr id="15" name="Resi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873400"/>
            <a:ext cx="2133600" cy="1728683"/>
          </a:xfrm>
          <a:prstGeom prst="rect">
            <a:avLst/>
          </a:prstGeom>
        </p:spPr>
      </p:pic>
      <p:sp>
        <p:nvSpPr>
          <p:cNvPr id="19" name="Metin kutusu 18"/>
          <p:cNvSpPr txBox="1"/>
          <p:nvPr/>
        </p:nvSpPr>
        <p:spPr>
          <a:xfrm>
            <a:off x="3352800" y="5067300"/>
            <a:ext cx="11821332" cy="2000548"/>
          </a:xfrm>
          <a:prstGeom prst="rect">
            <a:avLst/>
          </a:prstGeom>
          <a:noFill/>
        </p:spPr>
        <p:txBody>
          <a:bodyPr wrap="square" rtlCol="0">
            <a:spAutoFit/>
          </a:bodyPr>
          <a:lstStyle/>
          <a:p>
            <a:pPr algn="ctr" defTabSz="1828434"/>
            <a:r>
              <a:rPr lang="tr-TR" sz="9600" dirty="0" smtClean="0">
                <a:solidFill>
                  <a:schemeClr val="tx2">
                    <a:lumMod val="50000"/>
                  </a:schemeClr>
                </a:solidFill>
                <a:latin typeface="Times New Roman" panose="02020603050405020304" pitchFamily="18" charset="0"/>
                <a:cs typeface="Times New Roman" panose="02020603050405020304" pitchFamily="18" charset="0"/>
              </a:rPr>
              <a:t>TEŞEKKÜRLER…</a:t>
            </a:r>
          </a:p>
          <a:p>
            <a:pPr algn="ctr" defTabSz="1828434"/>
            <a:r>
              <a:rPr lang="tr-TR" sz="2800" dirty="0" smtClean="0">
                <a:solidFill>
                  <a:schemeClr val="tx2">
                    <a:lumMod val="50000"/>
                  </a:schemeClr>
                </a:solidFill>
                <a:latin typeface="Times New Roman" panose="02020603050405020304" pitchFamily="18" charset="0"/>
                <a:cs typeface="Times New Roman" panose="02020603050405020304" pitchFamily="18" charset="0"/>
              </a:rPr>
              <a:t>mkocdemir@muhasebat.gov.tr</a:t>
            </a:r>
            <a:endParaRPr lang="tr-TR" sz="28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154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681784" y="215945"/>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Mali Yönetim Bilgi Sistemi</a:t>
            </a:r>
            <a:endParaRPr lang="id-ID" sz="4200" b="1" dirty="0">
              <a:latin typeface="Times New Roman" panose="02020603050405020304" pitchFamily="18" charset="0"/>
              <a:cs typeface="Times New Roman" panose="02020603050405020304" pitchFamily="18" charset="0"/>
            </a:endParaRPr>
          </a:p>
        </p:txBody>
      </p:sp>
      <p:pic>
        <p:nvPicPr>
          <p:cNvPr id="4" name="Resim 3"/>
          <p:cNvPicPr/>
          <p:nvPr/>
        </p:nvPicPr>
        <p:blipFill>
          <a:blip r:embed="rId2">
            <a:extLst/>
          </a:blip>
          <a:stretch>
            <a:fillRect/>
          </a:stretch>
        </p:blipFill>
        <p:spPr>
          <a:xfrm>
            <a:off x="1427015" y="1330039"/>
            <a:ext cx="15295418" cy="8049491"/>
          </a:xfrm>
          <a:prstGeom prst="rect">
            <a:avLst/>
          </a:prstGeom>
          <a:ln w="3175">
            <a:solidFill>
              <a:schemeClr val="tx1"/>
            </a:solidFill>
          </a:ln>
        </p:spPr>
      </p:pic>
    </p:spTree>
    <p:extLst>
      <p:ext uri="{BB962C8B-B14F-4D97-AF65-F5344CB8AC3E}">
        <p14:creationId xmlns:p14="http://schemas.microsoft.com/office/powerpoint/2010/main" val="362799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6656978" y="507392"/>
            <a:ext cx="7097851"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Mali Saydamlık</a:t>
            </a:r>
            <a:endParaRPr lang="tr-TR" sz="4400" dirty="0">
              <a:latin typeface="Times New Roman" panose="02020603050405020304" pitchFamily="18" charset="0"/>
              <a:cs typeface="Times New Roman" panose="02020603050405020304" pitchFamily="18" charset="0"/>
            </a:endParaRPr>
          </a:p>
        </p:txBody>
      </p:sp>
      <p:sp>
        <p:nvSpPr>
          <p:cNvPr id="10" name="TextBox 20"/>
          <p:cNvSpPr txBox="1"/>
          <p:nvPr/>
        </p:nvSpPr>
        <p:spPr>
          <a:xfrm>
            <a:off x="837399" y="2472092"/>
            <a:ext cx="16791270" cy="7548208"/>
          </a:xfrm>
          <a:prstGeom prst="rect">
            <a:avLst/>
          </a:prstGeom>
          <a:noFill/>
        </p:spPr>
        <p:txBody>
          <a:bodyPr wrap="square" lIns="68567" tIns="34284" rIns="68567" bIns="34284" rtlCol="0">
            <a:spAutoFit/>
          </a:bodyPr>
          <a:lstStyle/>
          <a:p>
            <a:pPr algn="just"/>
            <a:r>
              <a:rPr lang="tr-TR" sz="2700" b="1" dirty="0">
                <a:latin typeface="Times New Roman" panose="02020603050405020304" pitchFamily="18" charset="0"/>
                <a:cs typeface="Times New Roman" panose="02020603050405020304" pitchFamily="18" charset="0"/>
              </a:rPr>
              <a:t>Malî saydamlık </a:t>
            </a:r>
            <a:endParaRPr lang="tr-TR" sz="2700" dirty="0">
              <a:latin typeface="Times New Roman" panose="02020603050405020304" pitchFamily="18" charset="0"/>
              <a:cs typeface="Times New Roman" panose="02020603050405020304" pitchFamily="18" charset="0"/>
            </a:endParaRPr>
          </a:p>
          <a:p>
            <a:pPr algn="just"/>
            <a:r>
              <a:rPr lang="tr-TR" sz="2700" b="1" dirty="0">
                <a:latin typeface="Times New Roman" panose="02020603050405020304" pitchFamily="18" charset="0"/>
                <a:cs typeface="Times New Roman" panose="02020603050405020304" pitchFamily="18" charset="0"/>
              </a:rPr>
              <a:t>Madde 7-</a:t>
            </a:r>
            <a:r>
              <a:rPr lang="tr-TR" sz="2700" dirty="0">
                <a:latin typeface="Times New Roman" panose="02020603050405020304" pitchFamily="18" charset="0"/>
                <a:cs typeface="Times New Roman" panose="02020603050405020304" pitchFamily="18" charset="0"/>
              </a:rPr>
              <a:t> Her türlü kamu kaynağının elde edilmesi ve kullanılmasında denetimin sağlanması amacıyla kamuoyu zamanında bilgilendirilir. Bu amaçla; </a:t>
            </a:r>
          </a:p>
          <a:p>
            <a:pPr algn="just"/>
            <a:endParaRPr lang="tr-TR" sz="2700" dirty="0">
              <a:latin typeface="Times New Roman" panose="02020603050405020304" pitchFamily="18" charset="0"/>
              <a:cs typeface="Times New Roman" panose="02020603050405020304" pitchFamily="18" charset="0"/>
            </a:endParaRPr>
          </a:p>
          <a:p>
            <a:pPr marL="514350" indent="-514350" algn="just">
              <a:buAutoNum type="alphaLcParenR"/>
            </a:pPr>
            <a:r>
              <a:rPr lang="tr-TR" sz="2700" dirty="0">
                <a:latin typeface="Times New Roman" panose="02020603050405020304" pitchFamily="18" charset="0"/>
                <a:cs typeface="Times New Roman" panose="02020603050405020304" pitchFamily="18" charset="0"/>
              </a:rPr>
              <a:t>Görev, yetki ve sorumlulukların açık olarak tanımlanması, </a:t>
            </a:r>
          </a:p>
          <a:p>
            <a:pPr marL="514350" indent="-514350" algn="just">
              <a:buAutoNum type="alphaLcParenR"/>
            </a:pPr>
            <a:endParaRPr lang="tr-TR" sz="2700" dirty="0">
              <a:latin typeface="Times New Roman" panose="02020603050405020304" pitchFamily="18" charset="0"/>
              <a:cs typeface="Times New Roman" panose="02020603050405020304" pitchFamily="18" charset="0"/>
            </a:endParaRPr>
          </a:p>
          <a:p>
            <a:pPr algn="just"/>
            <a:r>
              <a:rPr lang="tr-TR" sz="2700" dirty="0">
                <a:latin typeface="Times New Roman" panose="02020603050405020304" pitchFamily="18" charset="0"/>
                <a:cs typeface="Times New Roman" panose="02020603050405020304" pitchFamily="18" charset="0"/>
              </a:rPr>
              <a:t>b) Hükümet politikaları, kalkınma planları, yıllık programlar, stratejik planlar ile bütçelerin hazırlanması, yetkili organlarda görüşülmesi, uygulanması ve uygulama sonuçları ile </a:t>
            </a:r>
            <a:r>
              <a:rPr lang="tr-TR" sz="2700" u="sng" dirty="0">
                <a:latin typeface="Times New Roman" panose="02020603050405020304" pitchFamily="18" charset="0"/>
                <a:cs typeface="Times New Roman" panose="02020603050405020304" pitchFamily="18" charset="0"/>
              </a:rPr>
              <a:t>raporların kamuoyuna açık ve ulaşılabilir </a:t>
            </a:r>
            <a:r>
              <a:rPr lang="tr-TR" sz="2700" dirty="0">
                <a:latin typeface="Times New Roman" panose="02020603050405020304" pitchFamily="18" charset="0"/>
                <a:cs typeface="Times New Roman" panose="02020603050405020304" pitchFamily="18" charset="0"/>
              </a:rPr>
              <a:t>olması, </a:t>
            </a:r>
          </a:p>
          <a:p>
            <a:pPr algn="just"/>
            <a:endParaRPr lang="tr-TR" sz="2700" dirty="0">
              <a:latin typeface="Times New Roman" panose="02020603050405020304" pitchFamily="18" charset="0"/>
              <a:cs typeface="Times New Roman" panose="02020603050405020304" pitchFamily="18" charset="0"/>
            </a:endParaRPr>
          </a:p>
          <a:p>
            <a:pPr algn="just"/>
            <a:r>
              <a:rPr lang="tr-TR" sz="2700" dirty="0">
                <a:latin typeface="Times New Roman" panose="02020603050405020304" pitchFamily="18" charset="0"/>
                <a:cs typeface="Times New Roman" panose="02020603050405020304" pitchFamily="18" charset="0"/>
              </a:rPr>
              <a:t>c) Genel yönetim kapsamındaki kamu idareleri tarafından sağlanan </a:t>
            </a:r>
            <a:r>
              <a:rPr lang="tr-TR" sz="2700" u="sng" dirty="0">
                <a:latin typeface="Times New Roman" panose="02020603050405020304" pitchFamily="18" charset="0"/>
                <a:cs typeface="Times New Roman" panose="02020603050405020304" pitchFamily="18" charset="0"/>
              </a:rPr>
              <a:t>teşvik ve desteklemelerin </a:t>
            </a:r>
            <a:r>
              <a:rPr lang="tr-TR" sz="2700" dirty="0">
                <a:latin typeface="Times New Roman" panose="02020603050405020304" pitchFamily="18" charset="0"/>
                <a:cs typeface="Times New Roman" panose="02020603050405020304" pitchFamily="18" charset="0"/>
              </a:rPr>
              <a:t>bir yılı geçmemek üzere belirli dönemler itibarıyla kamuoyuna açıklanması, </a:t>
            </a:r>
          </a:p>
          <a:p>
            <a:pPr algn="just"/>
            <a:endParaRPr lang="tr-TR" sz="2700" dirty="0">
              <a:latin typeface="Times New Roman" panose="02020603050405020304" pitchFamily="18" charset="0"/>
              <a:cs typeface="Times New Roman" panose="02020603050405020304" pitchFamily="18" charset="0"/>
            </a:endParaRPr>
          </a:p>
          <a:p>
            <a:pPr algn="just"/>
            <a:r>
              <a:rPr lang="tr-TR" sz="2700" dirty="0">
                <a:latin typeface="Times New Roman" panose="02020603050405020304" pitchFamily="18" charset="0"/>
                <a:cs typeface="Times New Roman" panose="02020603050405020304" pitchFamily="18" charset="0"/>
              </a:rPr>
              <a:t>d) Kamu hesaplarının </a:t>
            </a:r>
            <a:r>
              <a:rPr lang="tr-TR" sz="2700" u="sng" dirty="0">
                <a:latin typeface="Times New Roman" panose="02020603050405020304" pitchFamily="18" charset="0"/>
                <a:cs typeface="Times New Roman" panose="02020603050405020304" pitchFamily="18" charset="0"/>
              </a:rPr>
              <a:t>standart bir muhasebe sistemi ve genel kabul görmüş muhasebe prensiplerine </a:t>
            </a:r>
            <a:r>
              <a:rPr lang="tr-TR" sz="2700" dirty="0">
                <a:latin typeface="Times New Roman" panose="02020603050405020304" pitchFamily="18" charset="0"/>
                <a:cs typeface="Times New Roman" panose="02020603050405020304" pitchFamily="18" charset="0"/>
              </a:rPr>
              <a:t>uygun bir muhasebe düzenine göre oluşturulması, </a:t>
            </a:r>
          </a:p>
          <a:p>
            <a:pPr algn="just"/>
            <a:r>
              <a:rPr lang="tr-TR" sz="2700" dirty="0">
                <a:latin typeface="Times New Roman" panose="02020603050405020304" pitchFamily="18" charset="0"/>
                <a:cs typeface="Times New Roman" panose="02020603050405020304" pitchFamily="18" charset="0"/>
              </a:rPr>
              <a:t>zorunludur. </a:t>
            </a:r>
          </a:p>
          <a:p>
            <a:pPr algn="just"/>
            <a:endParaRPr lang="tr-TR" sz="2700" dirty="0">
              <a:latin typeface="Times New Roman" panose="02020603050405020304" pitchFamily="18" charset="0"/>
              <a:cs typeface="Times New Roman" panose="02020603050405020304" pitchFamily="18" charset="0"/>
            </a:endParaRPr>
          </a:p>
          <a:p>
            <a:pPr algn="just"/>
            <a:r>
              <a:rPr lang="tr-TR" sz="2700" dirty="0">
                <a:latin typeface="Times New Roman" panose="02020603050405020304" pitchFamily="18" charset="0"/>
                <a:cs typeface="Times New Roman" panose="02020603050405020304" pitchFamily="18" charset="0"/>
              </a:rPr>
              <a:t>Malî saydamlığın sağlanması için gerekli düzenlemelerin yapılması ve önlemlerin alınmasından kamu idareleri sorumlu olup, bu hususlar Hazine ve Maliye Bakanlığınca izlenir.</a:t>
            </a:r>
          </a:p>
        </p:txBody>
      </p:sp>
    </p:spTree>
    <p:extLst>
      <p:ext uri="{BB962C8B-B14F-4D97-AF65-F5344CB8AC3E}">
        <p14:creationId xmlns:p14="http://schemas.microsoft.com/office/powerpoint/2010/main" val="1824817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1132" y="550039"/>
            <a:ext cx="7097851"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Mali Saydamlık</a:t>
            </a:r>
            <a:endParaRPr lang="tr-TR" sz="4400" dirty="0">
              <a:latin typeface="Times New Roman" panose="02020603050405020304" pitchFamily="18" charset="0"/>
              <a:cs typeface="Times New Roman" panose="02020603050405020304" pitchFamily="18" charset="0"/>
            </a:endParaRPr>
          </a:p>
        </p:txBody>
      </p:sp>
      <p:sp>
        <p:nvSpPr>
          <p:cNvPr id="11" name="TextBox 20"/>
          <p:cNvSpPr txBox="1"/>
          <p:nvPr/>
        </p:nvSpPr>
        <p:spPr>
          <a:xfrm>
            <a:off x="8020058" y="3425644"/>
            <a:ext cx="8771652" cy="992567"/>
          </a:xfrm>
          <a:prstGeom prst="rect">
            <a:avLst/>
          </a:prstGeom>
          <a:noFill/>
        </p:spPr>
        <p:txBody>
          <a:bodyPr wrap="square" lIns="68567" tIns="34284" rIns="68567" bIns="34284" rtlCol="0">
            <a:spAutoFit/>
          </a:bodyPr>
          <a:lstStyle/>
          <a:p>
            <a:pPr fontAlgn="base"/>
            <a:endParaRPr lang="tr-TR" sz="4200" u="sng" dirty="0">
              <a:latin typeface="Times New Roman" panose="02020603050405020304" pitchFamily="18" charset="0"/>
              <a:cs typeface="Times New Roman" panose="02020603050405020304" pitchFamily="18" charset="0"/>
            </a:endParaRPr>
          </a:p>
          <a:p>
            <a:pPr fontAlgn="base"/>
            <a:endParaRPr lang="tr-TR" dirty="0">
              <a:latin typeface="Times New Roman" panose="02020603050405020304" pitchFamily="18" charset="0"/>
              <a:cs typeface="Times New Roman" panose="02020603050405020304" pitchFamily="18" charset="0"/>
            </a:endParaRPr>
          </a:p>
        </p:txBody>
      </p:sp>
      <p:pic>
        <p:nvPicPr>
          <p:cNvPr id="12" name="Resim 11"/>
          <p:cNvPicPr>
            <a:picLocks noChangeAspect="1"/>
          </p:cNvPicPr>
          <p:nvPr/>
        </p:nvPicPr>
        <p:blipFill>
          <a:blip r:embed="rId4"/>
          <a:stretch>
            <a:fillRect/>
          </a:stretch>
        </p:blipFill>
        <p:spPr>
          <a:xfrm>
            <a:off x="9589992" y="3710701"/>
            <a:ext cx="7882265" cy="4724265"/>
          </a:xfrm>
          <a:prstGeom prst="rect">
            <a:avLst/>
          </a:prstGeom>
        </p:spPr>
      </p:pic>
      <p:pic>
        <p:nvPicPr>
          <p:cNvPr id="18" name="Resim 17"/>
          <p:cNvPicPr>
            <a:picLocks noChangeAspect="1"/>
          </p:cNvPicPr>
          <p:nvPr/>
        </p:nvPicPr>
        <p:blipFill>
          <a:blip r:embed="rId5"/>
          <a:stretch>
            <a:fillRect/>
          </a:stretch>
        </p:blipFill>
        <p:spPr>
          <a:xfrm>
            <a:off x="1003005" y="3998978"/>
            <a:ext cx="6457950" cy="4471988"/>
          </a:xfrm>
          <a:prstGeom prst="rect">
            <a:avLst/>
          </a:prstGeom>
        </p:spPr>
      </p:pic>
    </p:spTree>
    <p:extLst>
      <p:ext uri="{BB962C8B-B14F-4D97-AF65-F5344CB8AC3E}">
        <p14:creationId xmlns:p14="http://schemas.microsoft.com/office/powerpoint/2010/main" val="2471698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21" name="Metin kutusu 20"/>
          <p:cNvSpPr txBox="1"/>
          <p:nvPr/>
        </p:nvSpPr>
        <p:spPr>
          <a:xfrm>
            <a:off x="6279638" y="0"/>
            <a:ext cx="9377464" cy="1446550"/>
          </a:xfrm>
          <a:prstGeom prst="rect">
            <a:avLst/>
          </a:prstGeom>
          <a:noFill/>
        </p:spPr>
        <p:txBody>
          <a:bodyPr wrap="square" rtlCol="0">
            <a:spAutoFit/>
          </a:bodyPr>
          <a:lstStyle/>
          <a:p>
            <a:r>
              <a:rPr lang="tr-TR" sz="8800" b="1" dirty="0" smtClean="0">
                <a:latin typeface="Times New Roman" panose="02020603050405020304" pitchFamily="18" charset="0"/>
                <a:cs typeface="Times New Roman" panose="02020603050405020304" pitchFamily="18" charset="0"/>
              </a:rPr>
              <a:t>Sunum Planı</a:t>
            </a:r>
            <a:endParaRPr lang="tr-TR" sz="8800" b="1" dirty="0">
              <a:latin typeface="Times New Roman" panose="02020603050405020304" pitchFamily="18" charset="0"/>
              <a:cs typeface="Times New Roman" panose="02020603050405020304" pitchFamily="18" charset="0"/>
            </a:endParaRPr>
          </a:p>
        </p:txBody>
      </p:sp>
      <p:sp>
        <p:nvSpPr>
          <p:cNvPr id="25" name="TextBox 46"/>
          <p:cNvSpPr txBox="1"/>
          <p:nvPr/>
        </p:nvSpPr>
        <p:spPr>
          <a:xfrm>
            <a:off x="2115809" y="5518263"/>
            <a:ext cx="1329210" cy="1446550"/>
          </a:xfrm>
          <a:prstGeom prst="rect">
            <a:avLst/>
          </a:prstGeom>
          <a:noFill/>
        </p:spPr>
        <p:txBody>
          <a:bodyPr wrap="none" rtlCol="0">
            <a:spAutoFit/>
          </a:bodyPr>
          <a:lstStyle/>
          <a:p>
            <a:pPr algn="ctr" defTabSz="1828434"/>
            <a:r>
              <a:rPr lang="en-US" sz="8800" b="1" dirty="0">
                <a:latin typeface="Times New Roman" panose="02020603050405020304" pitchFamily="18" charset="0"/>
                <a:cs typeface="Times New Roman" panose="02020603050405020304" pitchFamily="18" charset="0"/>
              </a:rPr>
              <a:t>0</a:t>
            </a:r>
            <a:r>
              <a:rPr lang="tr-TR" sz="8800" b="1" dirty="0">
                <a:latin typeface="Times New Roman" panose="02020603050405020304" pitchFamily="18" charset="0"/>
                <a:cs typeface="Times New Roman" panose="02020603050405020304" pitchFamily="18" charset="0"/>
              </a:rPr>
              <a:t>3</a:t>
            </a:r>
            <a:endParaRPr lang="en-US" sz="8800" b="1" dirty="0">
              <a:latin typeface="Times New Roman" panose="02020603050405020304" pitchFamily="18" charset="0"/>
              <a:cs typeface="Times New Roman" panose="02020603050405020304" pitchFamily="18" charset="0"/>
            </a:endParaRPr>
          </a:p>
        </p:txBody>
      </p:sp>
      <p:sp>
        <p:nvSpPr>
          <p:cNvPr id="26" name="TextBox 50"/>
          <p:cNvSpPr txBox="1"/>
          <p:nvPr/>
        </p:nvSpPr>
        <p:spPr>
          <a:xfrm>
            <a:off x="1003005" y="3953737"/>
            <a:ext cx="3554819" cy="1461038"/>
          </a:xfrm>
          <a:prstGeom prst="rect">
            <a:avLst/>
          </a:prstGeom>
          <a:noFill/>
        </p:spPr>
        <p:txBody>
          <a:bodyPr wrap="square" rtlCol="0">
            <a:spAutoFit/>
          </a:bodyPr>
          <a:lstStyle/>
          <a:p>
            <a:pPr algn="ctr" defTabSz="1828434"/>
            <a:r>
              <a:rPr lang="en-US" sz="8800" b="1" dirty="0">
                <a:latin typeface="Times New Roman" panose="02020603050405020304" pitchFamily="18" charset="0"/>
                <a:cs typeface="Times New Roman" panose="02020603050405020304" pitchFamily="18" charset="0"/>
              </a:rPr>
              <a:t>0</a:t>
            </a:r>
            <a:r>
              <a:rPr lang="tr-TR" sz="8800" b="1" dirty="0">
                <a:latin typeface="Times New Roman" panose="02020603050405020304" pitchFamily="18" charset="0"/>
                <a:cs typeface="Times New Roman" panose="02020603050405020304" pitchFamily="18" charset="0"/>
              </a:rPr>
              <a:t>2</a:t>
            </a:r>
            <a:endParaRPr lang="en-US" sz="8800" b="1" dirty="0">
              <a:latin typeface="Times New Roman" panose="02020603050405020304" pitchFamily="18" charset="0"/>
              <a:cs typeface="Times New Roman" panose="02020603050405020304" pitchFamily="18" charset="0"/>
            </a:endParaRPr>
          </a:p>
        </p:txBody>
      </p:sp>
      <p:sp>
        <p:nvSpPr>
          <p:cNvPr id="30" name="Metin kutusu 29"/>
          <p:cNvSpPr txBox="1"/>
          <p:nvPr/>
        </p:nvSpPr>
        <p:spPr>
          <a:xfrm>
            <a:off x="4572000" y="4558725"/>
            <a:ext cx="12507433" cy="584775"/>
          </a:xfrm>
          <a:prstGeom prst="rect">
            <a:avLst/>
          </a:prstGeom>
          <a:noFill/>
        </p:spPr>
        <p:txBody>
          <a:bodyPr wrap="square" rtlCol="0">
            <a:spAutoFit/>
          </a:bodyPr>
          <a:lstStyle/>
          <a:p>
            <a:pPr defTabSz="1828434"/>
            <a:r>
              <a:rPr lang="tr-TR" sz="3200" b="1" dirty="0" smtClean="0">
                <a:solidFill>
                  <a:schemeClr val="tx2">
                    <a:lumMod val="50000"/>
                  </a:schemeClr>
                </a:solidFill>
                <a:latin typeface="Times New Roman" panose="02020603050405020304" pitchFamily="18" charset="0"/>
                <a:cs typeface="Times New Roman" panose="02020603050405020304" pitchFamily="18" charset="0"/>
              </a:rPr>
              <a:t>İç Kontrol</a:t>
            </a:r>
            <a:endParaRPr lang="tr-TR" sz="3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31" name="Metin kutusu 30"/>
          <p:cNvSpPr txBox="1"/>
          <p:nvPr/>
        </p:nvSpPr>
        <p:spPr>
          <a:xfrm>
            <a:off x="4552657" y="7630770"/>
            <a:ext cx="11897833" cy="584775"/>
          </a:xfrm>
          <a:prstGeom prst="rect">
            <a:avLst/>
          </a:prstGeom>
          <a:noFill/>
        </p:spPr>
        <p:txBody>
          <a:bodyPr wrap="square" rtlCol="0">
            <a:spAutoFit/>
          </a:bodyPr>
          <a:lstStyle/>
          <a:p>
            <a:pPr defTabSz="1828434"/>
            <a:r>
              <a:rPr lang="tr-TR" sz="3200" b="1" dirty="0" smtClean="0">
                <a:solidFill>
                  <a:schemeClr val="tx2">
                    <a:lumMod val="50000"/>
                  </a:schemeClr>
                </a:solidFill>
                <a:latin typeface="Times New Roman" panose="02020603050405020304" pitchFamily="18" charset="0"/>
                <a:cs typeface="Times New Roman" panose="02020603050405020304" pitchFamily="18" charset="0"/>
              </a:rPr>
              <a:t>Harcama Birimlerinde Ön Mali Kontrol</a:t>
            </a:r>
            <a:endParaRPr lang="tr-TR" sz="3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7" name="TextBox 50"/>
          <p:cNvSpPr txBox="1"/>
          <p:nvPr/>
        </p:nvSpPr>
        <p:spPr>
          <a:xfrm>
            <a:off x="990600" y="2393731"/>
            <a:ext cx="3554819" cy="1461038"/>
          </a:xfrm>
          <a:prstGeom prst="rect">
            <a:avLst/>
          </a:prstGeom>
          <a:noFill/>
        </p:spPr>
        <p:txBody>
          <a:bodyPr wrap="square" rtlCol="0">
            <a:spAutoFit/>
          </a:bodyPr>
          <a:lstStyle/>
          <a:p>
            <a:pPr algn="ctr" defTabSz="1828434"/>
            <a:r>
              <a:rPr lang="en-US" sz="8800" b="1" dirty="0">
                <a:latin typeface="Times New Roman" panose="02020603050405020304" pitchFamily="18" charset="0"/>
                <a:cs typeface="Times New Roman" panose="02020603050405020304" pitchFamily="18" charset="0"/>
              </a:rPr>
              <a:t>0</a:t>
            </a:r>
            <a:r>
              <a:rPr lang="tr-TR" sz="8800" b="1" dirty="0">
                <a:latin typeface="Times New Roman" panose="02020603050405020304" pitchFamily="18" charset="0"/>
                <a:cs typeface="Times New Roman" panose="02020603050405020304" pitchFamily="18" charset="0"/>
              </a:rPr>
              <a:t>1</a:t>
            </a:r>
            <a:endParaRPr lang="en-US" sz="8800" b="1" dirty="0">
              <a:latin typeface="Times New Roman" panose="02020603050405020304" pitchFamily="18" charset="0"/>
              <a:cs typeface="Times New Roman" panose="02020603050405020304" pitchFamily="18" charset="0"/>
            </a:endParaRPr>
          </a:p>
        </p:txBody>
      </p:sp>
      <p:sp>
        <p:nvSpPr>
          <p:cNvPr id="18" name="Metin kutusu 17"/>
          <p:cNvSpPr txBox="1"/>
          <p:nvPr/>
        </p:nvSpPr>
        <p:spPr>
          <a:xfrm>
            <a:off x="4557824" y="2927499"/>
            <a:ext cx="12507433" cy="584775"/>
          </a:xfrm>
          <a:prstGeom prst="rect">
            <a:avLst/>
          </a:prstGeom>
          <a:noFill/>
        </p:spPr>
        <p:txBody>
          <a:bodyPr wrap="square" rtlCol="0">
            <a:spAutoFit/>
          </a:bodyPr>
          <a:lstStyle/>
          <a:p>
            <a:pPr defTabSz="1828434"/>
            <a:r>
              <a:rPr lang="tr-TR" sz="3200" b="1" dirty="0" smtClean="0">
                <a:solidFill>
                  <a:schemeClr val="tx2">
                    <a:lumMod val="50000"/>
                  </a:schemeClr>
                </a:solidFill>
                <a:latin typeface="Times New Roman" panose="02020603050405020304" pitchFamily="18" charset="0"/>
                <a:cs typeface="Times New Roman" panose="02020603050405020304" pitchFamily="18" charset="0"/>
              </a:rPr>
              <a:t>Kamu Mali Yönetimi</a:t>
            </a:r>
            <a:endParaRPr lang="tr-TR" sz="3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TextBox 46"/>
          <p:cNvSpPr txBox="1"/>
          <p:nvPr/>
        </p:nvSpPr>
        <p:spPr>
          <a:xfrm>
            <a:off x="2115820" y="8572500"/>
            <a:ext cx="1313180" cy="1446550"/>
          </a:xfrm>
          <a:prstGeom prst="rect">
            <a:avLst/>
          </a:prstGeom>
          <a:noFill/>
        </p:spPr>
        <p:txBody>
          <a:bodyPr wrap="none" rtlCol="0">
            <a:spAutoFit/>
          </a:bodyPr>
          <a:lstStyle/>
          <a:p>
            <a:pPr algn="ctr" defTabSz="1828434"/>
            <a:r>
              <a:rPr lang="en-US" sz="8800" b="1" dirty="0" smtClean="0">
                <a:latin typeface="Times New Roman" panose="02020603050405020304" pitchFamily="18" charset="0"/>
                <a:cs typeface="Times New Roman" panose="02020603050405020304" pitchFamily="18" charset="0"/>
              </a:rPr>
              <a:t>0</a:t>
            </a:r>
            <a:r>
              <a:rPr lang="tr-TR" sz="8800" b="1" dirty="0">
                <a:latin typeface="Times New Roman" panose="02020603050405020304" pitchFamily="18" charset="0"/>
                <a:cs typeface="Times New Roman" panose="02020603050405020304" pitchFamily="18" charset="0"/>
              </a:rPr>
              <a:t>5</a:t>
            </a:r>
            <a:endParaRPr lang="en-US" sz="8800" b="1" dirty="0">
              <a:latin typeface="Times New Roman" panose="02020603050405020304" pitchFamily="18" charset="0"/>
              <a:cs typeface="Times New Roman" panose="02020603050405020304" pitchFamily="18" charset="0"/>
            </a:endParaRPr>
          </a:p>
        </p:txBody>
      </p:sp>
      <p:sp>
        <p:nvSpPr>
          <p:cNvPr id="20" name="TextBox 46"/>
          <p:cNvSpPr txBox="1"/>
          <p:nvPr/>
        </p:nvSpPr>
        <p:spPr>
          <a:xfrm>
            <a:off x="2133600" y="7045381"/>
            <a:ext cx="1313180" cy="1446550"/>
          </a:xfrm>
          <a:prstGeom prst="rect">
            <a:avLst/>
          </a:prstGeom>
          <a:noFill/>
        </p:spPr>
        <p:txBody>
          <a:bodyPr wrap="none" rtlCol="0">
            <a:spAutoFit/>
          </a:bodyPr>
          <a:lstStyle/>
          <a:p>
            <a:pPr algn="ctr" defTabSz="1828434"/>
            <a:r>
              <a:rPr lang="en-US" sz="8800" b="1" dirty="0" smtClean="0">
                <a:latin typeface="Times New Roman" panose="02020603050405020304" pitchFamily="18" charset="0"/>
                <a:cs typeface="Times New Roman" panose="02020603050405020304" pitchFamily="18" charset="0"/>
              </a:rPr>
              <a:t>0</a:t>
            </a:r>
            <a:r>
              <a:rPr lang="tr-TR" sz="8800" b="1" dirty="0">
                <a:latin typeface="Times New Roman" panose="02020603050405020304" pitchFamily="18" charset="0"/>
                <a:cs typeface="Times New Roman" panose="02020603050405020304" pitchFamily="18" charset="0"/>
              </a:rPr>
              <a:t>4</a:t>
            </a:r>
            <a:endParaRPr lang="en-US" sz="8800" b="1" dirty="0">
              <a:latin typeface="Times New Roman" panose="02020603050405020304" pitchFamily="18" charset="0"/>
              <a:cs typeface="Times New Roman" panose="02020603050405020304" pitchFamily="18" charset="0"/>
            </a:endParaRPr>
          </a:p>
        </p:txBody>
      </p:sp>
      <p:sp>
        <p:nvSpPr>
          <p:cNvPr id="22" name="Metin kutusu 21"/>
          <p:cNvSpPr txBox="1"/>
          <p:nvPr/>
        </p:nvSpPr>
        <p:spPr>
          <a:xfrm>
            <a:off x="4561698" y="6070764"/>
            <a:ext cx="11897833" cy="584775"/>
          </a:xfrm>
          <a:prstGeom prst="rect">
            <a:avLst/>
          </a:prstGeom>
          <a:noFill/>
        </p:spPr>
        <p:txBody>
          <a:bodyPr wrap="square" rtlCol="0">
            <a:spAutoFit/>
          </a:bodyPr>
          <a:lstStyle/>
          <a:p>
            <a:pPr defTabSz="1828434"/>
            <a:r>
              <a:rPr lang="tr-TR" sz="3200" b="1" dirty="0" smtClean="0">
                <a:solidFill>
                  <a:schemeClr val="tx2">
                    <a:lumMod val="50000"/>
                  </a:schemeClr>
                </a:solidFill>
                <a:latin typeface="Times New Roman" panose="02020603050405020304" pitchFamily="18" charset="0"/>
                <a:cs typeface="Times New Roman" panose="02020603050405020304" pitchFamily="18" charset="0"/>
              </a:rPr>
              <a:t>Kamu Ön Mali Kontrol Yönetmeliği</a:t>
            </a:r>
            <a:endParaRPr lang="tr-TR" sz="3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3" name="Metin kutusu 22"/>
          <p:cNvSpPr txBox="1"/>
          <p:nvPr/>
        </p:nvSpPr>
        <p:spPr>
          <a:xfrm>
            <a:off x="4557823" y="9130725"/>
            <a:ext cx="11897833" cy="584775"/>
          </a:xfrm>
          <a:prstGeom prst="rect">
            <a:avLst/>
          </a:prstGeom>
          <a:noFill/>
        </p:spPr>
        <p:txBody>
          <a:bodyPr wrap="square" rtlCol="0">
            <a:spAutoFit/>
          </a:bodyPr>
          <a:lstStyle/>
          <a:p>
            <a:pPr defTabSz="1828434"/>
            <a:r>
              <a:rPr lang="tr-TR" sz="3200" b="1" dirty="0" smtClean="0">
                <a:solidFill>
                  <a:schemeClr val="tx2">
                    <a:lumMod val="50000"/>
                  </a:schemeClr>
                </a:solidFill>
                <a:latin typeface="Times New Roman" panose="02020603050405020304" pitchFamily="18" charset="0"/>
                <a:cs typeface="Times New Roman" panose="02020603050405020304" pitchFamily="18" charset="0"/>
              </a:rPr>
              <a:t>Mali Hizmetler Biriminde Ön Mali Kontrol</a:t>
            </a:r>
            <a:endParaRPr lang="tr-TR" sz="32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95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021810" y="531304"/>
            <a:ext cx="9601200" cy="769441"/>
          </a:xfrm>
          <a:prstGeom prst="rect">
            <a:avLst/>
          </a:prstGeom>
        </p:spPr>
        <p:txBody>
          <a:bodyPr wrap="square">
            <a:spAutoFit/>
          </a:bodyPr>
          <a:lstStyle/>
          <a:p>
            <a:pPr fontAlgn="base"/>
            <a:r>
              <a:rPr lang="tr-TR" sz="4400" b="1" dirty="0">
                <a:latin typeface="Times New Roman" panose="02020603050405020304" pitchFamily="18" charset="0"/>
                <a:cs typeface="Times New Roman" panose="02020603050405020304" pitchFamily="18" charset="0"/>
              </a:rPr>
              <a:t>Dünyada Mali Saydamlık</a:t>
            </a:r>
            <a:endParaRPr lang="id-ID" sz="44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838200" y="2165086"/>
            <a:ext cx="16719081" cy="7709803"/>
          </a:xfrm>
          <a:prstGeom prst="rect">
            <a:avLst/>
          </a:prstGeom>
        </p:spPr>
        <p:txBody>
          <a:bodyPr wrap="square">
            <a:spAutoFit/>
          </a:bodyPr>
          <a:lstStyle/>
          <a:p>
            <a:pPr marL="514350" indent="-514350" algn="just">
              <a:lnSpc>
                <a:spcPct val="150000"/>
              </a:lnSpc>
              <a:buFont typeface="Symbol" panose="05050102010706020507" pitchFamily="18" charset="2"/>
              <a:buChar char=""/>
            </a:pPr>
            <a:r>
              <a:rPr lang="tr-TR" sz="3300" dirty="0">
                <a:latin typeface="Times New Roman" panose="02020603050405020304" pitchFamily="18" charset="0"/>
                <a:cs typeface="Times New Roman" panose="02020603050405020304" pitchFamily="18" charset="0"/>
              </a:rPr>
              <a:t>IMF, Mali Saydamlık Kodu (</a:t>
            </a:r>
            <a:r>
              <a:rPr lang="tr-TR" sz="3300" dirty="0" err="1">
                <a:latin typeface="Times New Roman" panose="02020603050405020304" pitchFamily="18" charset="0"/>
                <a:cs typeface="Times New Roman" panose="02020603050405020304" pitchFamily="18" charset="0"/>
              </a:rPr>
              <a:t>Fiscal</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Transparency</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Code</a:t>
            </a:r>
            <a:r>
              <a:rPr lang="tr-TR" sz="3300" dirty="0">
                <a:latin typeface="Times New Roman" panose="02020603050405020304" pitchFamily="18" charset="0"/>
                <a:cs typeface="Times New Roman" panose="02020603050405020304" pitchFamily="18" charset="0"/>
              </a:rPr>
              <a:t>), </a:t>
            </a:r>
          </a:p>
          <a:p>
            <a:pPr marL="514350" indent="-514350" algn="just">
              <a:lnSpc>
                <a:spcPct val="150000"/>
              </a:lnSpc>
              <a:buFont typeface="Symbol" panose="05050102010706020507" pitchFamily="18" charset="2"/>
              <a:buChar char=""/>
            </a:pPr>
            <a:r>
              <a:rPr lang="tr-TR" sz="3300" dirty="0">
                <a:latin typeface="Times New Roman" panose="02020603050405020304" pitchFamily="18" charset="0"/>
                <a:cs typeface="Times New Roman" panose="02020603050405020304" pitchFamily="18" charset="0"/>
              </a:rPr>
              <a:t>OECD, Bütçe Yönetişim İlkeleri (</a:t>
            </a:r>
            <a:r>
              <a:rPr lang="tr-TR" sz="3300" dirty="0" err="1">
                <a:latin typeface="Times New Roman" panose="02020603050405020304" pitchFamily="18" charset="0"/>
                <a:cs typeface="Times New Roman" panose="02020603050405020304" pitchFamily="18" charset="0"/>
              </a:rPr>
              <a:t>Principles</a:t>
            </a:r>
            <a:r>
              <a:rPr lang="tr-TR" sz="3300" dirty="0">
                <a:latin typeface="Times New Roman" panose="02020603050405020304" pitchFamily="18" charset="0"/>
                <a:cs typeface="Times New Roman" panose="02020603050405020304" pitchFamily="18" charset="0"/>
              </a:rPr>
              <a:t> of </a:t>
            </a:r>
            <a:r>
              <a:rPr lang="tr-TR" sz="3300" dirty="0" err="1">
                <a:latin typeface="Times New Roman" panose="02020603050405020304" pitchFamily="18" charset="0"/>
                <a:cs typeface="Times New Roman" panose="02020603050405020304" pitchFamily="18" charset="0"/>
              </a:rPr>
              <a:t>Budgetary</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Governance</a:t>
            </a:r>
            <a:r>
              <a:rPr lang="tr-TR" sz="3300" dirty="0">
                <a:latin typeface="Times New Roman" panose="02020603050405020304" pitchFamily="18" charset="0"/>
                <a:cs typeface="Times New Roman" panose="02020603050405020304" pitchFamily="18" charset="0"/>
              </a:rPr>
              <a:t>), </a:t>
            </a:r>
          </a:p>
          <a:p>
            <a:pPr marL="514350" indent="-514350" algn="just">
              <a:lnSpc>
                <a:spcPct val="150000"/>
              </a:lnSpc>
              <a:buFont typeface="Symbol" panose="05050102010706020507" pitchFamily="18" charset="2"/>
              <a:buChar char=""/>
            </a:pPr>
            <a:r>
              <a:rPr lang="tr-TR" sz="3300" dirty="0">
                <a:latin typeface="Times New Roman" panose="02020603050405020304" pitchFamily="18" charset="0"/>
                <a:cs typeface="Times New Roman" panose="02020603050405020304" pitchFamily="18" charset="0"/>
              </a:rPr>
              <a:t>PEFA (</a:t>
            </a:r>
            <a:r>
              <a:rPr lang="tr-TR" sz="3300" dirty="0" err="1">
                <a:latin typeface="Times New Roman" panose="02020603050405020304" pitchFamily="18" charset="0"/>
                <a:cs typeface="Times New Roman" panose="02020603050405020304" pitchFamily="18" charset="0"/>
              </a:rPr>
              <a:t>The</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Public</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Expenditure</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and</a:t>
            </a:r>
            <a:r>
              <a:rPr lang="tr-TR" sz="3300" dirty="0">
                <a:latin typeface="Times New Roman" panose="02020603050405020304" pitchFamily="18" charset="0"/>
                <a:cs typeface="Times New Roman" panose="02020603050405020304" pitchFamily="18" charset="0"/>
              </a:rPr>
              <a:t> Financial </a:t>
            </a:r>
            <a:r>
              <a:rPr lang="tr-TR" sz="3300" dirty="0" err="1">
                <a:latin typeface="Times New Roman" panose="02020603050405020304" pitchFamily="18" charset="0"/>
                <a:cs typeface="Times New Roman" panose="02020603050405020304" pitchFamily="18" charset="0"/>
              </a:rPr>
              <a:t>Accountability</a:t>
            </a:r>
            <a:r>
              <a:rPr lang="tr-TR" sz="3300" dirty="0">
                <a:latin typeface="Times New Roman" panose="02020603050405020304" pitchFamily="18" charset="0"/>
                <a:cs typeface="Times New Roman" panose="02020603050405020304" pitchFamily="18" charset="0"/>
              </a:rPr>
              <a:t>) gösterge setleri,</a:t>
            </a:r>
          </a:p>
          <a:p>
            <a:pPr marL="514350" indent="-514350" algn="just">
              <a:lnSpc>
                <a:spcPct val="150000"/>
              </a:lnSpc>
              <a:buFont typeface="Symbol" panose="05050102010706020507" pitchFamily="18" charset="2"/>
              <a:buChar char=""/>
            </a:pPr>
            <a:r>
              <a:rPr lang="tr-TR" sz="3300" dirty="0">
                <a:latin typeface="Times New Roman" panose="02020603050405020304" pitchFamily="18" charset="0"/>
                <a:cs typeface="Times New Roman" panose="02020603050405020304" pitchFamily="18" charset="0"/>
              </a:rPr>
              <a:t>IFAC, Uluslararası Kamu Muhasebe Standartları (International </a:t>
            </a:r>
            <a:r>
              <a:rPr lang="tr-TR" sz="3300" dirty="0" err="1">
                <a:latin typeface="Times New Roman" panose="02020603050405020304" pitchFamily="18" charset="0"/>
                <a:cs typeface="Times New Roman" panose="02020603050405020304" pitchFamily="18" charset="0"/>
              </a:rPr>
              <a:t>Public</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Sector</a:t>
            </a:r>
            <a:r>
              <a:rPr lang="tr-TR" sz="3300" dirty="0">
                <a:latin typeface="Times New Roman" panose="02020603050405020304" pitchFamily="18" charset="0"/>
                <a:cs typeface="Times New Roman" panose="02020603050405020304" pitchFamily="18" charset="0"/>
              </a:rPr>
              <a:t> Accounting Standard, IPSAS),</a:t>
            </a:r>
          </a:p>
          <a:p>
            <a:pPr marL="514350" indent="-514350" algn="just">
              <a:lnSpc>
                <a:spcPct val="150000"/>
              </a:lnSpc>
              <a:buFont typeface="Symbol" panose="05050102010706020507" pitchFamily="18" charset="2"/>
              <a:buChar char=""/>
            </a:pPr>
            <a:r>
              <a:rPr lang="tr-TR" sz="3300" dirty="0" err="1">
                <a:latin typeface="Times New Roman" panose="02020603050405020304" pitchFamily="18" charset="0"/>
                <a:cs typeface="Times New Roman" panose="02020603050405020304" pitchFamily="18" charset="0"/>
              </a:rPr>
              <a:t>IBP’nin</a:t>
            </a:r>
            <a:r>
              <a:rPr lang="tr-TR" sz="3300" dirty="0">
                <a:latin typeface="Times New Roman" panose="02020603050405020304" pitchFamily="18" charset="0"/>
                <a:cs typeface="Times New Roman" panose="02020603050405020304" pitchFamily="18" charset="0"/>
              </a:rPr>
              <a:t> Açık Bütçe Anketi (Open Budget Index) </a:t>
            </a:r>
          </a:p>
          <a:p>
            <a:pPr marL="514350" indent="-514350" algn="just">
              <a:lnSpc>
                <a:spcPct val="150000"/>
              </a:lnSpc>
              <a:buFont typeface="Symbol" panose="05050102010706020507" pitchFamily="18" charset="2"/>
              <a:buChar char=""/>
            </a:pPr>
            <a:r>
              <a:rPr lang="tr-TR" sz="3300" dirty="0">
                <a:latin typeface="Times New Roman" panose="02020603050405020304" pitchFamily="18" charset="0"/>
                <a:cs typeface="Times New Roman" panose="02020603050405020304" pitchFamily="18" charset="0"/>
              </a:rPr>
              <a:t>GIFT (</a:t>
            </a:r>
            <a:r>
              <a:rPr lang="tr-TR" sz="3300" dirty="0" err="1">
                <a:latin typeface="Times New Roman" panose="02020603050405020304" pitchFamily="18" charset="0"/>
                <a:cs typeface="Times New Roman" panose="02020603050405020304" pitchFamily="18" charset="0"/>
              </a:rPr>
              <a:t>The</a:t>
            </a:r>
            <a:r>
              <a:rPr lang="tr-TR" sz="3300" dirty="0">
                <a:latin typeface="Times New Roman" panose="02020603050405020304" pitchFamily="18" charset="0"/>
                <a:cs typeface="Times New Roman" panose="02020603050405020304" pitchFamily="18" charset="0"/>
              </a:rPr>
              <a:t> Global </a:t>
            </a:r>
            <a:r>
              <a:rPr lang="tr-TR" sz="3300" dirty="0" err="1">
                <a:latin typeface="Times New Roman" panose="02020603050405020304" pitchFamily="18" charset="0"/>
                <a:cs typeface="Times New Roman" panose="02020603050405020304" pitchFamily="18" charset="0"/>
              </a:rPr>
              <a:t>Initiative</a:t>
            </a:r>
            <a:r>
              <a:rPr lang="tr-TR" sz="3300" dirty="0">
                <a:latin typeface="Times New Roman" panose="02020603050405020304" pitchFamily="18" charset="0"/>
                <a:cs typeface="Times New Roman" panose="02020603050405020304" pitchFamily="18" charset="0"/>
              </a:rPr>
              <a:t> on </a:t>
            </a:r>
            <a:r>
              <a:rPr lang="tr-TR" sz="3300" dirty="0" err="1">
                <a:latin typeface="Times New Roman" panose="02020603050405020304" pitchFamily="18" charset="0"/>
                <a:cs typeface="Times New Roman" panose="02020603050405020304" pitchFamily="18" charset="0"/>
              </a:rPr>
              <a:t>Fiscal</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Transparency</a:t>
            </a:r>
            <a:r>
              <a:rPr lang="tr-TR" sz="3300" dirty="0">
                <a:latin typeface="Times New Roman" panose="02020603050405020304" pitchFamily="18" charset="0"/>
                <a:cs typeface="Times New Roman" panose="02020603050405020304" pitchFamily="18" charset="0"/>
              </a:rPr>
              <a:t>), Mali Saydamlık, Katılım ve Hesap Verme ile İlgili Yüksek Seviye Prensipleri),</a:t>
            </a:r>
          </a:p>
          <a:p>
            <a:pPr marL="514350" indent="-514350" algn="just">
              <a:lnSpc>
                <a:spcPct val="150000"/>
              </a:lnSpc>
              <a:spcAft>
                <a:spcPts val="1500"/>
              </a:spcAft>
              <a:buFont typeface="Symbol" panose="05050102010706020507" pitchFamily="18" charset="2"/>
              <a:buChar char=""/>
            </a:pPr>
            <a:r>
              <a:rPr lang="tr-TR" sz="3300" dirty="0">
                <a:latin typeface="Times New Roman" panose="02020603050405020304" pitchFamily="18" charset="0"/>
                <a:cs typeface="Times New Roman" panose="02020603050405020304" pitchFamily="18" charset="0"/>
              </a:rPr>
              <a:t>Birleşmiş Milletler Genel Kurulu’nca da onaylanan “Yüksek Seviye İlkeleri” (High Level </a:t>
            </a:r>
            <a:r>
              <a:rPr lang="tr-TR" sz="3300" dirty="0" err="1">
                <a:latin typeface="Times New Roman" panose="02020603050405020304" pitchFamily="18" charset="0"/>
                <a:cs typeface="Times New Roman" panose="02020603050405020304" pitchFamily="18" charset="0"/>
              </a:rPr>
              <a:t>Principles</a:t>
            </a:r>
            <a:r>
              <a:rPr lang="tr-TR" sz="3300" dirty="0">
                <a:latin typeface="Times New Roman" panose="02020603050405020304" pitchFamily="18" charset="0"/>
                <a:cs typeface="Times New Roman" panose="02020603050405020304" pitchFamily="18" charset="0"/>
              </a:rPr>
              <a:t> of </a:t>
            </a:r>
            <a:r>
              <a:rPr lang="tr-TR" sz="3300" dirty="0" err="1">
                <a:latin typeface="Times New Roman" panose="02020603050405020304" pitchFamily="18" charset="0"/>
                <a:cs typeface="Times New Roman" panose="02020603050405020304" pitchFamily="18" charset="0"/>
              </a:rPr>
              <a:t>Fiscal</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Transparency</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Participation</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and</a:t>
            </a:r>
            <a:r>
              <a:rPr lang="tr-TR" sz="3300" dirty="0">
                <a:latin typeface="Times New Roman" panose="02020603050405020304" pitchFamily="18" charset="0"/>
                <a:cs typeface="Times New Roman" panose="02020603050405020304" pitchFamily="18" charset="0"/>
              </a:rPr>
              <a:t> </a:t>
            </a:r>
            <a:r>
              <a:rPr lang="tr-TR" sz="3300" dirty="0" err="1">
                <a:latin typeface="Times New Roman" panose="02020603050405020304" pitchFamily="18" charset="0"/>
                <a:cs typeface="Times New Roman" panose="02020603050405020304" pitchFamily="18" charset="0"/>
              </a:rPr>
              <a:t>Accountability</a:t>
            </a:r>
            <a:r>
              <a:rPr lang="tr-TR" sz="33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024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627456"/>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IMF Mali Saydamlık Kodu</a:t>
            </a:r>
            <a:endParaRPr lang="id-ID" sz="4400" b="1" dirty="0">
              <a:latin typeface="Times New Roman" panose="02020603050405020304" pitchFamily="18" charset="0"/>
              <a:cs typeface="Times New Roman" panose="02020603050405020304" pitchFamily="18" charset="0"/>
            </a:endParaRPr>
          </a:p>
        </p:txBody>
      </p:sp>
      <p:sp>
        <p:nvSpPr>
          <p:cNvPr id="10" name="TextBox 20"/>
          <p:cNvSpPr txBox="1"/>
          <p:nvPr/>
        </p:nvSpPr>
        <p:spPr>
          <a:xfrm>
            <a:off x="4587258" y="6770822"/>
            <a:ext cx="9582141" cy="3116226"/>
          </a:xfrm>
          <a:prstGeom prst="rect">
            <a:avLst/>
          </a:prstGeom>
          <a:noFill/>
        </p:spPr>
        <p:txBody>
          <a:bodyPr wrap="square" lIns="68567" tIns="34284" rIns="68567" bIns="34284" rtlCol="0">
            <a:spAutoFit/>
          </a:bodyPr>
          <a:lstStyle/>
          <a:p>
            <a:pPr marL="514350" indent="-514350" algn="just">
              <a:lnSpc>
                <a:spcPct val="150000"/>
              </a:lnSpc>
              <a:buFont typeface="Symbol" panose="05050102010706020507" pitchFamily="18" charset="2"/>
              <a:buChar char=""/>
              <a:defRPr/>
            </a:pPr>
            <a:r>
              <a:rPr lang="tr-TR" sz="3300" dirty="0">
                <a:latin typeface="Times New Roman" panose="02020603050405020304" pitchFamily="18" charset="0"/>
                <a:cs typeface="Times New Roman" panose="02020603050405020304" pitchFamily="18" charset="0"/>
              </a:rPr>
              <a:t>Görev ve sorumluluklar açık ve net olmalıdır</a:t>
            </a:r>
          </a:p>
          <a:p>
            <a:pPr marL="514350" indent="-514350" algn="just" fontAlgn="base">
              <a:lnSpc>
                <a:spcPct val="150000"/>
              </a:lnSpc>
              <a:spcBef>
                <a:spcPct val="0"/>
              </a:spcBef>
              <a:buFont typeface="Symbol" panose="05050102010706020507" pitchFamily="18" charset="2"/>
              <a:buChar char=""/>
              <a:defRPr/>
            </a:pPr>
            <a:r>
              <a:rPr lang="tr-TR" sz="3300" dirty="0">
                <a:latin typeface="Times New Roman" panose="02020603050405020304" pitchFamily="18" charset="0"/>
                <a:cs typeface="Times New Roman" panose="02020603050405020304" pitchFamily="18" charset="0"/>
              </a:rPr>
              <a:t> Bilginin kamuya açık olması</a:t>
            </a:r>
          </a:p>
          <a:p>
            <a:pPr marL="514350" indent="-514350" algn="just" fontAlgn="base">
              <a:lnSpc>
                <a:spcPct val="150000"/>
              </a:lnSpc>
              <a:spcBef>
                <a:spcPct val="0"/>
              </a:spcBef>
              <a:buFont typeface="Symbol" panose="05050102010706020507" pitchFamily="18" charset="2"/>
              <a:buChar char=""/>
              <a:defRPr/>
            </a:pPr>
            <a:r>
              <a:rPr lang="tr-TR" sz="3300" dirty="0">
                <a:latin typeface="Times New Roman" panose="02020603050405020304" pitchFamily="18" charset="0"/>
                <a:cs typeface="Times New Roman" panose="02020603050405020304" pitchFamily="18" charset="0"/>
              </a:rPr>
              <a:t> Saydam bütçe hazırlığı, uygulaması ve raporlaması</a:t>
            </a:r>
          </a:p>
          <a:p>
            <a:pPr marL="514350" indent="-514350" algn="just" fontAlgn="base">
              <a:lnSpc>
                <a:spcPct val="150000"/>
              </a:lnSpc>
              <a:spcBef>
                <a:spcPct val="0"/>
              </a:spcBef>
              <a:buFont typeface="Symbol" panose="05050102010706020507" pitchFamily="18" charset="2"/>
              <a:buChar char=""/>
              <a:defRPr/>
            </a:pPr>
            <a:r>
              <a:rPr lang="tr-TR" sz="3300" dirty="0">
                <a:latin typeface="Times New Roman" panose="02020603050405020304" pitchFamily="18" charset="0"/>
                <a:cs typeface="Times New Roman" panose="02020603050405020304" pitchFamily="18" charset="0"/>
              </a:rPr>
              <a:t> Verilerin güvenilirliği</a:t>
            </a:r>
          </a:p>
        </p:txBody>
      </p:sp>
      <p:pic>
        <p:nvPicPr>
          <p:cNvPr id="11" name="Resim 10"/>
          <p:cNvPicPr>
            <a:picLocks noChangeAspect="1"/>
          </p:cNvPicPr>
          <p:nvPr/>
        </p:nvPicPr>
        <p:blipFill>
          <a:blip r:embed="rId4"/>
          <a:stretch>
            <a:fillRect/>
          </a:stretch>
        </p:blipFill>
        <p:spPr>
          <a:xfrm>
            <a:off x="6029859" y="2120260"/>
            <a:ext cx="5488784" cy="4445915"/>
          </a:xfrm>
          <a:prstGeom prst="rect">
            <a:avLst/>
          </a:prstGeom>
        </p:spPr>
      </p:pic>
    </p:spTree>
    <p:extLst>
      <p:ext uri="{BB962C8B-B14F-4D97-AF65-F5344CB8AC3E}">
        <p14:creationId xmlns:p14="http://schemas.microsoft.com/office/powerpoint/2010/main" val="2645973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681784" y="168542"/>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Doğru </a:t>
            </a:r>
            <a:r>
              <a:rPr lang="tr-TR" sz="4200" b="1" dirty="0" smtClean="0">
                <a:latin typeface="Times New Roman" panose="02020603050405020304" pitchFamily="18" charset="0"/>
                <a:cs typeface="Times New Roman" panose="02020603050405020304" pitchFamily="18" charset="0"/>
              </a:rPr>
              <a:t>Bilginin Önemi</a:t>
            </a:r>
            <a:endParaRPr lang="id-ID" sz="4200" b="1" dirty="0">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1" y="65902"/>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tr-TR" sz="2700"/>
          </a:p>
        </p:txBody>
      </p:sp>
      <p:pic>
        <p:nvPicPr>
          <p:cNvPr id="15361" name="Resim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216" y="1477387"/>
            <a:ext cx="10993334" cy="79264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898232" y="9789316"/>
            <a:ext cx="978889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just" defTabSz="1371600" eaLnBrk="0" fontAlgn="base" hangingPunct="0">
              <a:spcBef>
                <a:spcPct val="0"/>
              </a:spcBef>
              <a:spcAft>
                <a:spcPct val="0"/>
              </a:spcAft>
            </a:pPr>
            <a:r>
              <a:rPr lang="tr-TR" altLang="tr-TR" dirty="0">
                <a:latin typeface="Times New Roman" panose="02020603050405020304" pitchFamily="18" charset="0"/>
                <a:ea typeface="Calibri" panose="020F0502020204030204" pitchFamily="34" charset="0"/>
                <a:cs typeface="Times New Roman" panose="02020603050405020304" pitchFamily="18" charset="0"/>
              </a:rPr>
              <a:t>Kaynak:</a:t>
            </a:r>
            <a:r>
              <a:rPr lang="tr-TR" altLang="tr-TR" sz="1500" dirty="0">
                <a:solidFill>
                  <a:srgbClr val="212529"/>
                </a:solidFill>
                <a:latin typeface="Poppins"/>
                <a:ea typeface="Calibri" panose="020F0502020204030204" pitchFamily="34" charset="0"/>
                <a:cs typeface="Times New Roman" panose="02020603050405020304" pitchFamily="18" charset="0"/>
              </a:rPr>
              <a:t> 2002 Yılı Hazine İşlemleri Raporu" (</a:t>
            </a:r>
            <a:r>
              <a:rPr lang="tr-TR" altLang="tr-TR" sz="1500" dirty="0">
                <a:solidFill>
                  <a:srgbClr val="212529"/>
                </a:solidFill>
                <a:latin typeface="Calibri" panose="020F0502020204030204" pitchFamily="34" charset="0"/>
                <a:ea typeface="Calibri" panose="020F0502020204030204" pitchFamily="34" charset="0"/>
                <a:cs typeface="Times New Roman" panose="02020603050405020304" pitchFamily="18" charset="0"/>
              </a:rPr>
              <a:t>Ö</a:t>
            </a:r>
            <a:r>
              <a:rPr lang="tr-TR" altLang="tr-TR" sz="1500" dirty="0">
                <a:solidFill>
                  <a:srgbClr val="212529"/>
                </a:solidFill>
                <a:latin typeface="Poppins"/>
                <a:ea typeface="Calibri" panose="020F0502020204030204" pitchFamily="34" charset="0"/>
                <a:cs typeface="Times New Roman" panose="02020603050405020304" pitchFamily="18" charset="0"/>
              </a:rPr>
              <a:t>zet). (2003).</a:t>
            </a:r>
            <a:r>
              <a:rPr lang="tr-TR" altLang="tr-TR" sz="1500" dirty="0">
                <a:solidFill>
                  <a:srgbClr val="212529"/>
                </a:solidFill>
                <a:latin typeface="Calibri" panose="020F0502020204030204" pitchFamily="34" charset="0"/>
                <a:ea typeface="Calibri" panose="020F0502020204030204" pitchFamily="34" charset="0"/>
                <a:cs typeface="Times New Roman" panose="02020603050405020304" pitchFamily="18" charset="0"/>
              </a:rPr>
              <a:t> </a:t>
            </a:r>
            <a:r>
              <a:rPr lang="tr-TR" altLang="tr-TR" sz="1500" i="1" dirty="0">
                <a:solidFill>
                  <a:srgbClr val="212529"/>
                </a:solidFill>
                <a:latin typeface="Poppins"/>
                <a:ea typeface="Calibri" panose="020F0502020204030204" pitchFamily="34" charset="0"/>
                <a:cs typeface="Times New Roman" panose="02020603050405020304" pitchFamily="18" charset="0"/>
              </a:rPr>
              <a:t>Sayıştay Dergisi </a:t>
            </a:r>
            <a:r>
              <a:rPr lang="tr-TR" altLang="tr-TR" sz="1500" dirty="0">
                <a:solidFill>
                  <a:srgbClr val="212529"/>
                </a:solidFill>
                <a:latin typeface="Poppins"/>
                <a:ea typeface="Calibri" panose="020F0502020204030204" pitchFamily="34" charset="0"/>
                <a:cs typeface="Times New Roman" panose="02020603050405020304" pitchFamily="18" charset="0"/>
              </a:rPr>
              <a:t>(</a:t>
            </a:r>
            <a:r>
              <a:rPr lang="tr-TR" altLang="tr-TR" sz="1500" i="1" dirty="0">
                <a:solidFill>
                  <a:srgbClr val="212529"/>
                </a:solidFill>
                <a:latin typeface="Poppins"/>
                <a:ea typeface="Calibri" panose="020F0502020204030204" pitchFamily="34" charset="0"/>
                <a:cs typeface="Times New Roman" panose="02020603050405020304" pitchFamily="18" charset="0"/>
              </a:rPr>
              <a:t>50-51</a:t>
            </a:r>
            <a:r>
              <a:rPr lang="tr-TR" altLang="tr-TR" sz="1500" dirty="0">
                <a:solidFill>
                  <a:srgbClr val="212529"/>
                </a:solidFill>
                <a:latin typeface="Poppins"/>
                <a:ea typeface="Calibri" panose="020F0502020204030204" pitchFamily="34" charset="0"/>
                <a:cs typeface="Times New Roman" panose="02020603050405020304" pitchFamily="18" charset="0"/>
              </a:rPr>
              <a:t>), 155-176. p.158</a:t>
            </a:r>
            <a:endParaRPr lang="tr-TR" altLang="tr-TR" sz="2700" dirty="0">
              <a:latin typeface="Arial" panose="020B0604020202020204" pitchFamily="34" charset="0"/>
            </a:endParaRPr>
          </a:p>
        </p:txBody>
      </p:sp>
    </p:spTree>
    <p:extLst>
      <p:ext uri="{BB962C8B-B14F-4D97-AF65-F5344CB8AC3E}">
        <p14:creationId xmlns:p14="http://schemas.microsoft.com/office/powerpoint/2010/main" val="200765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191000" y="520972"/>
            <a:ext cx="99822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Hesap Verme Sorumluluğu</a:t>
            </a:r>
            <a:endParaRPr lang="tr-TR" sz="4400" dirty="0">
              <a:latin typeface="Times New Roman" panose="02020603050405020304" pitchFamily="18" charset="0"/>
              <a:cs typeface="Times New Roman" panose="02020603050405020304" pitchFamily="18" charset="0"/>
            </a:endParaRPr>
          </a:p>
        </p:txBody>
      </p:sp>
      <p:sp>
        <p:nvSpPr>
          <p:cNvPr id="10" name="Dikdörtgen 9"/>
          <p:cNvSpPr/>
          <p:nvPr/>
        </p:nvSpPr>
        <p:spPr>
          <a:xfrm>
            <a:off x="1003005" y="3695700"/>
            <a:ext cx="16017601" cy="4313873"/>
          </a:xfrm>
          <a:prstGeom prst="rect">
            <a:avLst/>
          </a:prstGeom>
        </p:spPr>
        <p:txBody>
          <a:bodyPr wrap="square">
            <a:spAutoFit/>
          </a:bodyPr>
          <a:lstStyle/>
          <a:p>
            <a:pPr indent="675323" algn="just">
              <a:lnSpc>
                <a:spcPct val="127000"/>
              </a:lnSpc>
            </a:pPr>
            <a:r>
              <a:rPr lang="tr-TR" sz="3600" b="1" dirty="0">
                <a:latin typeface="Times New Roman" panose="02020603050405020304" pitchFamily="18" charset="0"/>
                <a:ea typeface="Times New Roman" panose="02020603050405020304" pitchFamily="18" charset="0"/>
              </a:rPr>
              <a:t>Hesap verme sorumluluğu </a:t>
            </a:r>
            <a:endParaRPr lang="tr-TR" sz="3600" dirty="0">
              <a:latin typeface="Times New Roman" panose="02020603050405020304" pitchFamily="18" charset="0"/>
              <a:ea typeface="Times New Roman" panose="02020603050405020304" pitchFamily="18" charset="0"/>
            </a:endParaRPr>
          </a:p>
          <a:p>
            <a:pPr indent="675323" algn="just">
              <a:lnSpc>
                <a:spcPct val="127000"/>
              </a:lnSpc>
            </a:pPr>
            <a:r>
              <a:rPr lang="tr-TR" sz="3600" b="1" dirty="0">
                <a:latin typeface="Times New Roman" panose="02020603050405020304" pitchFamily="18" charset="0"/>
                <a:ea typeface="Times New Roman" panose="02020603050405020304" pitchFamily="18" charset="0"/>
              </a:rPr>
              <a:t>Madde 8-</a:t>
            </a:r>
            <a:r>
              <a:rPr lang="tr-TR" sz="3600" dirty="0">
                <a:latin typeface="Times New Roman" panose="02020603050405020304" pitchFamily="18" charset="0"/>
                <a:ea typeface="Times New Roman" panose="02020603050405020304" pitchFamily="18" charset="0"/>
              </a:rPr>
              <a:t> Her türlü kamu kaynağının elde edilmesi ve kullanılmasında görevli ve yetkili olanlar, kaynakların etkili, ekonomik, verimli ve hukuka uygun olarak elde edilmesinden, kullanılmasından, muhasebeleştirilmesinden, raporlanmasından ve kötüye kullanılmaması için gerekli önlemlerin alınmasından sorumludur ve yetkili kılınmış mercilere hesap vermek zorundadır. </a:t>
            </a:r>
          </a:p>
        </p:txBody>
      </p:sp>
    </p:spTree>
    <p:extLst>
      <p:ext uri="{BB962C8B-B14F-4D97-AF65-F5344CB8AC3E}">
        <p14:creationId xmlns:p14="http://schemas.microsoft.com/office/powerpoint/2010/main" val="343781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191000" y="520972"/>
            <a:ext cx="99822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Hesap Verme Sorumluluğu</a:t>
            </a:r>
            <a:endParaRPr lang="tr-TR" sz="4400" dirty="0">
              <a:latin typeface="Times New Roman" panose="02020603050405020304" pitchFamily="18" charset="0"/>
              <a:cs typeface="Times New Roman" panose="02020603050405020304" pitchFamily="18" charset="0"/>
            </a:endParaRPr>
          </a:p>
        </p:txBody>
      </p:sp>
      <p:sp>
        <p:nvSpPr>
          <p:cNvPr id="11" name="Dikdörtgen 10"/>
          <p:cNvSpPr/>
          <p:nvPr/>
        </p:nvSpPr>
        <p:spPr>
          <a:xfrm>
            <a:off x="676602" y="3989454"/>
            <a:ext cx="17010995" cy="4489819"/>
          </a:xfrm>
          <a:prstGeom prst="rect">
            <a:avLst/>
          </a:prstGeom>
        </p:spPr>
        <p:txBody>
          <a:bodyPr wrap="square">
            <a:spAutoFit/>
          </a:bodyPr>
          <a:lstStyle/>
          <a:p>
            <a:pPr algn="just">
              <a:lnSpc>
                <a:spcPct val="127000"/>
              </a:lnSpc>
            </a:pPr>
            <a:r>
              <a:rPr lang="tr-TR" sz="4200" dirty="0">
                <a:latin typeface="Times New Roman" panose="02020603050405020304" pitchFamily="18" charset="0"/>
                <a:cs typeface="Times New Roman" panose="02020603050405020304" pitchFamily="18" charset="0"/>
              </a:rPr>
              <a:t>«Güç, sorumlulukla dengelenmediği sürece tiranlığa dönüşür. Sorumluluk olmaksızın güç her zaman yozlaşıp </a:t>
            </a:r>
            <a:r>
              <a:rPr lang="tr-TR" sz="4200" dirty="0" err="1" smtClean="0">
                <a:latin typeface="Times New Roman" panose="02020603050405020304" pitchFamily="18" charset="0"/>
                <a:cs typeface="Times New Roman" panose="02020603050405020304" pitchFamily="18" charset="0"/>
              </a:rPr>
              <a:t>performanssızlıkla</a:t>
            </a:r>
            <a:r>
              <a:rPr lang="tr-TR" sz="4200" dirty="0" smtClean="0">
                <a:latin typeface="Times New Roman" panose="02020603050405020304" pitchFamily="18" charset="0"/>
                <a:cs typeface="Times New Roman" panose="02020603050405020304" pitchFamily="18" charset="0"/>
              </a:rPr>
              <a:t> </a:t>
            </a:r>
            <a:r>
              <a:rPr lang="tr-TR" sz="4200" dirty="0">
                <a:latin typeface="Times New Roman" panose="02020603050405020304" pitchFamily="18" charset="0"/>
                <a:cs typeface="Times New Roman" panose="02020603050405020304" pitchFamily="18" charset="0"/>
              </a:rPr>
              <a:t>sonuçlanır.» </a:t>
            </a:r>
          </a:p>
          <a:p>
            <a:pPr algn="just">
              <a:lnSpc>
                <a:spcPct val="127000"/>
              </a:lnSpc>
            </a:pPr>
            <a:endParaRPr lang="tr-TR" sz="4200" dirty="0">
              <a:latin typeface="Times New Roman" panose="02020603050405020304" pitchFamily="18" charset="0"/>
              <a:cs typeface="Times New Roman" panose="02020603050405020304" pitchFamily="18" charset="0"/>
            </a:endParaRPr>
          </a:p>
          <a:p>
            <a:pPr algn="just">
              <a:lnSpc>
                <a:spcPct val="127000"/>
              </a:lnSpc>
            </a:pPr>
            <a:r>
              <a:rPr lang="tr-TR" dirty="0">
                <a:latin typeface="Times New Roman" panose="02020603050405020304" pitchFamily="18" charset="0"/>
                <a:cs typeface="Times New Roman" panose="02020603050405020304" pitchFamily="18" charset="0"/>
              </a:rPr>
              <a:t>Kaynak: </a:t>
            </a:r>
            <a:r>
              <a:rPr lang="tr-TR" dirty="0" err="1">
                <a:latin typeface="Times New Roman" panose="02020603050405020304" pitchFamily="18" charset="0"/>
                <a:cs typeface="Times New Roman" panose="02020603050405020304" pitchFamily="18" charset="0"/>
              </a:rPr>
              <a:t>Drucker</a:t>
            </a:r>
            <a:r>
              <a:rPr lang="tr-TR" dirty="0">
                <a:latin typeface="Times New Roman" panose="02020603050405020304" pitchFamily="18" charset="0"/>
                <a:cs typeface="Times New Roman" panose="02020603050405020304" pitchFamily="18" charset="0"/>
              </a:rPr>
              <a:t> P. (2009). Büyük Değişimler Çağında Yönetim, Optimist Yayınları, s.43</a:t>
            </a:r>
          </a:p>
          <a:p>
            <a:pPr algn="just">
              <a:lnSpc>
                <a:spcPct val="127000"/>
              </a:lnSpc>
            </a:pPr>
            <a:endParaRPr lang="tr-TR" sz="2700" b="1" dirty="0">
              <a:latin typeface="Times New Roman" panose="02020603050405020304" pitchFamily="18" charset="0"/>
              <a:ea typeface="Times New Roman" panose="02020603050405020304" pitchFamily="18" charset="0"/>
            </a:endParaRPr>
          </a:p>
          <a:p>
            <a:pPr algn="just">
              <a:lnSpc>
                <a:spcPct val="127000"/>
              </a:lnSpc>
            </a:pPr>
            <a:endParaRPr lang="tr-TR" sz="2700" b="1" dirty="0">
              <a:latin typeface="Times New Roman" panose="02020603050405020304" pitchFamily="18" charset="0"/>
              <a:ea typeface="Times New Roman" panose="02020603050405020304" pitchFamily="18" charset="0"/>
            </a:endParaRPr>
          </a:p>
          <a:p>
            <a:pPr algn="just">
              <a:lnSpc>
                <a:spcPct val="127000"/>
              </a:lnSpc>
            </a:pPr>
            <a:endParaRPr lang="tr-TR" sz="27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9687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627456"/>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Kamu Sektörünün Temel İlişki Biçimi</a:t>
            </a:r>
            <a:endParaRPr lang="id-ID" sz="4400" b="1" dirty="0">
              <a:latin typeface="Times New Roman" panose="02020603050405020304" pitchFamily="18" charset="0"/>
              <a:cs typeface="Times New Roman" panose="02020603050405020304" pitchFamily="18" charset="0"/>
            </a:endParaRPr>
          </a:p>
        </p:txBody>
      </p:sp>
      <p:sp>
        <p:nvSpPr>
          <p:cNvPr id="10" name="TextBox 20"/>
          <p:cNvSpPr txBox="1"/>
          <p:nvPr/>
        </p:nvSpPr>
        <p:spPr>
          <a:xfrm>
            <a:off x="3901355" y="3338024"/>
            <a:ext cx="10130448" cy="5886215"/>
          </a:xfrm>
          <a:prstGeom prst="rect">
            <a:avLst/>
          </a:prstGeom>
          <a:noFill/>
        </p:spPr>
        <p:txBody>
          <a:bodyPr wrap="square" lIns="68567" tIns="34284" rIns="68567" bIns="34284" rtlCol="0">
            <a:spAutoFit/>
          </a:bodyPr>
          <a:lstStyle/>
          <a:p>
            <a:r>
              <a:rPr lang="tr-TR" sz="4200" u="sng" dirty="0">
                <a:latin typeface="Times New Roman" panose="02020603050405020304" pitchFamily="18" charset="0"/>
                <a:cs typeface="Times New Roman" panose="02020603050405020304" pitchFamily="18" charset="0"/>
              </a:rPr>
              <a:t>Vekalet İlişkisi (</a:t>
            </a:r>
            <a:r>
              <a:rPr lang="tr-TR" sz="4200" u="sng" dirty="0" err="1">
                <a:latin typeface="Times New Roman" panose="02020603050405020304" pitchFamily="18" charset="0"/>
                <a:cs typeface="Times New Roman" panose="02020603050405020304" pitchFamily="18" charset="0"/>
              </a:rPr>
              <a:t>Principal</a:t>
            </a:r>
            <a:r>
              <a:rPr lang="tr-TR" sz="4200" u="sng" dirty="0">
                <a:latin typeface="Times New Roman" panose="02020603050405020304" pitchFamily="18" charset="0"/>
                <a:cs typeface="Times New Roman" panose="02020603050405020304" pitchFamily="18" charset="0"/>
              </a:rPr>
              <a:t>-Agent </a:t>
            </a:r>
            <a:r>
              <a:rPr lang="tr-TR" sz="4200" u="sng" dirty="0" err="1">
                <a:latin typeface="Times New Roman" panose="02020603050405020304" pitchFamily="18" charset="0"/>
                <a:cs typeface="Times New Roman" panose="02020603050405020304" pitchFamily="18" charset="0"/>
              </a:rPr>
              <a:t>Relationship</a:t>
            </a:r>
            <a:r>
              <a:rPr lang="tr-TR" sz="4200" u="sng" dirty="0">
                <a:latin typeface="Times New Roman" panose="02020603050405020304" pitchFamily="18" charset="0"/>
                <a:cs typeface="Times New Roman" panose="02020603050405020304" pitchFamily="18" charset="0"/>
              </a:rPr>
              <a:t>)</a:t>
            </a:r>
          </a:p>
          <a:p>
            <a:endParaRPr lang="tr-TR" sz="4200" u="sng" dirty="0">
              <a:latin typeface="Times New Roman" panose="02020603050405020304" pitchFamily="18" charset="0"/>
              <a:cs typeface="Times New Roman" panose="02020603050405020304" pitchFamily="18" charset="0"/>
            </a:endParaRPr>
          </a:p>
          <a:p>
            <a:pPr marL="685800" indent="-685800">
              <a:buFontTx/>
              <a:buChar char="-"/>
            </a:pPr>
            <a:r>
              <a:rPr lang="tr-TR" sz="4200" dirty="0">
                <a:latin typeface="Times New Roman" panose="02020603050405020304" pitchFamily="18" charset="0"/>
                <a:cs typeface="Times New Roman" panose="02020603050405020304" pitchFamily="18" charset="0"/>
              </a:rPr>
              <a:t>Yetki Devri (</a:t>
            </a:r>
            <a:r>
              <a:rPr lang="tr-TR" sz="4200" dirty="0" err="1">
                <a:latin typeface="Times New Roman" panose="02020603050405020304" pitchFamily="18" charset="0"/>
                <a:cs typeface="Times New Roman" panose="02020603050405020304" pitchFamily="18" charset="0"/>
              </a:rPr>
              <a:t>Delegation</a:t>
            </a:r>
            <a:r>
              <a:rPr lang="tr-TR" sz="4200" dirty="0">
                <a:latin typeface="Times New Roman" panose="02020603050405020304" pitchFamily="18" charset="0"/>
                <a:cs typeface="Times New Roman" panose="02020603050405020304" pitchFamily="18" charset="0"/>
              </a:rPr>
              <a:t> of </a:t>
            </a:r>
            <a:r>
              <a:rPr lang="tr-TR" sz="4200" dirty="0" err="1">
                <a:latin typeface="Times New Roman" panose="02020603050405020304" pitchFamily="18" charset="0"/>
                <a:cs typeface="Times New Roman" panose="02020603050405020304" pitchFamily="18" charset="0"/>
              </a:rPr>
              <a:t>power</a:t>
            </a:r>
            <a:r>
              <a:rPr lang="tr-TR" sz="4200" dirty="0">
                <a:latin typeface="Times New Roman" panose="02020603050405020304" pitchFamily="18" charset="0"/>
                <a:cs typeface="Times New Roman" panose="02020603050405020304" pitchFamily="18" charset="0"/>
              </a:rPr>
              <a:t>)</a:t>
            </a:r>
          </a:p>
          <a:p>
            <a:pPr marL="685800" indent="-685800">
              <a:buFontTx/>
              <a:buChar char="-"/>
            </a:pPr>
            <a:r>
              <a:rPr lang="tr-TR" sz="4200" dirty="0">
                <a:latin typeface="Times New Roman" panose="02020603050405020304" pitchFamily="18" charset="0"/>
                <a:cs typeface="Times New Roman" panose="02020603050405020304" pitchFamily="18" charset="0"/>
              </a:rPr>
              <a:t>Bilgi Asimetrisi (</a:t>
            </a:r>
            <a:r>
              <a:rPr lang="tr-TR" sz="4200" dirty="0" err="1">
                <a:latin typeface="Times New Roman" panose="02020603050405020304" pitchFamily="18" charset="0"/>
                <a:cs typeface="Times New Roman" panose="02020603050405020304" pitchFamily="18" charset="0"/>
              </a:rPr>
              <a:t>Asymmetric</a:t>
            </a:r>
            <a:r>
              <a:rPr lang="tr-TR" sz="4200" dirty="0">
                <a:latin typeface="Times New Roman" panose="02020603050405020304" pitchFamily="18" charset="0"/>
                <a:cs typeface="Times New Roman" panose="02020603050405020304" pitchFamily="18" charset="0"/>
              </a:rPr>
              <a:t> </a:t>
            </a:r>
            <a:r>
              <a:rPr lang="tr-TR" sz="4200" dirty="0" err="1">
                <a:latin typeface="Times New Roman" panose="02020603050405020304" pitchFamily="18" charset="0"/>
                <a:cs typeface="Times New Roman" panose="02020603050405020304" pitchFamily="18" charset="0"/>
              </a:rPr>
              <a:t>information</a:t>
            </a:r>
            <a:r>
              <a:rPr lang="tr-TR" sz="4200" dirty="0">
                <a:latin typeface="Times New Roman" panose="02020603050405020304" pitchFamily="18" charset="0"/>
                <a:cs typeface="Times New Roman" panose="02020603050405020304" pitchFamily="18" charset="0"/>
              </a:rPr>
              <a:t>)</a:t>
            </a:r>
          </a:p>
          <a:p>
            <a:pPr marL="685800" indent="-685800">
              <a:buFontTx/>
              <a:buChar char="-"/>
            </a:pPr>
            <a:r>
              <a:rPr lang="tr-TR" sz="4200" dirty="0">
                <a:latin typeface="Times New Roman" panose="02020603050405020304" pitchFamily="18" charset="0"/>
                <a:cs typeface="Times New Roman" panose="02020603050405020304" pitchFamily="18" charset="0"/>
              </a:rPr>
              <a:t>Ahlaki Sorunlar (Moral </a:t>
            </a:r>
            <a:r>
              <a:rPr lang="tr-TR" sz="4200" dirty="0" err="1">
                <a:latin typeface="Times New Roman" panose="02020603050405020304" pitchFamily="18" charset="0"/>
                <a:cs typeface="Times New Roman" panose="02020603050405020304" pitchFamily="18" charset="0"/>
              </a:rPr>
              <a:t>hazard</a:t>
            </a:r>
            <a:r>
              <a:rPr lang="tr-TR" sz="4200" dirty="0">
                <a:latin typeface="Times New Roman" panose="02020603050405020304" pitchFamily="18" charset="0"/>
                <a:cs typeface="Times New Roman" panose="02020603050405020304" pitchFamily="18" charset="0"/>
              </a:rPr>
              <a:t> </a:t>
            </a:r>
            <a:r>
              <a:rPr lang="tr-TR" sz="4200" dirty="0" err="1">
                <a:latin typeface="Times New Roman" panose="02020603050405020304" pitchFamily="18" charset="0"/>
                <a:cs typeface="Times New Roman" panose="02020603050405020304" pitchFamily="18" charset="0"/>
              </a:rPr>
              <a:t>problems</a:t>
            </a:r>
            <a:r>
              <a:rPr lang="tr-TR" sz="4200" dirty="0">
                <a:latin typeface="Times New Roman" panose="02020603050405020304" pitchFamily="18" charset="0"/>
                <a:cs typeface="Times New Roman" panose="02020603050405020304" pitchFamily="18" charset="0"/>
              </a:rPr>
              <a:t>) </a:t>
            </a:r>
          </a:p>
          <a:p>
            <a:pPr marL="685800" indent="-685800">
              <a:buFontTx/>
              <a:buChar char="-"/>
            </a:pPr>
            <a:r>
              <a:rPr lang="tr-TR" sz="4200" dirty="0">
                <a:latin typeface="Times New Roman" panose="02020603050405020304" pitchFamily="18" charset="0"/>
                <a:cs typeface="Times New Roman" panose="02020603050405020304" pitchFamily="18" charset="0"/>
              </a:rPr>
              <a:t>Kötü Seçim (</a:t>
            </a:r>
            <a:r>
              <a:rPr lang="tr-TR" sz="4200" dirty="0" err="1">
                <a:latin typeface="Times New Roman" panose="02020603050405020304" pitchFamily="18" charset="0"/>
                <a:cs typeface="Times New Roman" panose="02020603050405020304" pitchFamily="18" charset="0"/>
              </a:rPr>
              <a:t>Adverse</a:t>
            </a:r>
            <a:r>
              <a:rPr lang="tr-TR" sz="4200" dirty="0">
                <a:latin typeface="Times New Roman" panose="02020603050405020304" pitchFamily="18" charset="0"/>
                <a:cs typeface="Times New Roman" panose="02020603050405020304" pitchFamily="18" charset="0"/>
              </a:rPr>
              <a:t> </a:t>
            </a:r>
            <a:r>
              <a:rPr lang="tr-TR" sz="4200" dirty="0" err="1">
                <a:latin typeface="Times New Roman" panose="02020603050405020304" pitchFamily="18" charset="0"/>
                <a:cs typeface="Times New Roman" panose="02020603050405020304" pitchFamily="18" charset="0"/>
              </a:rPr>
              <a:t>selection</a:t>
            </a:r>
            <a:r>
              <a:rPr lang="tr-TR" sz="4200" dirty="0">
                <a:latin typeface="Times New Roman" panose="02020603050405020304" pitchFamily="18" charset="0"/>
                <a:cs typeface="Times New Roman" panose="02020603050405020304" pitchFamily="18" charset="0"/>
              </a:rPr>
              <a:t>)</a:t>
            </a:r>
          </a:p>
          <a:p>
            <a:pPr marL="685800" indent="-685800">
              <a:buFontTx/>
              <a:buChar char="-"/>
            </a:pPr>
            <a:r>
              <a:rPr lang="tr-TR" sz="4200" dirty="0">
                <a:latin typeface="Times New Roman" panose="02020603050405020304" pitchFamily="18" charset="0"/>
                <a:cs typeface="Times New Roman" panose="02020603050405020304" pitchFamily="18" charset="0"/>
              </a:rPr>
              <a:t>…</a:t>
            </a:r>
          </a:p>
          <a:p>
            <a:endParaRPr lang="tr-TR" sz="4200" dirty="0">
              <a:latin typeface="Times New Roman" panose="02020603050405020304" pitchFamily="18" charset="0"/>
              <a:cs typeface="Times New Roman" panose="02020603050405020304" pitchFamily="18" charset="0"/>
            </a:endParaRPr>
          </a:p>
          <a:p>
            <a:pPr algn="ctr"/>
            <a:endParaRPr lang="tr-TR"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253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484150"/>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Bilgi Asimetrisi Sonucu Kaytarma</a:t>
            </a:r>
            <a:endParaRPr lang="id-ID" sz="4400" b="1" dirty="0">
              <a:latin typeface="Times New Roman" panose="02020603050405020304" pitchFamily="18" charset="0"/>
              <a:cs typeface="Times New Roman" panose="02020603050405020304" pitchFamily="18" charset="0"/>
            </a:endParaRPr>
          </a:p>
        </p:txBody>
      </p:sp>
      <p:pic>
        <p:nvPicPr>
          <p:cNvPr id="10" name="Resim 23"/>
          <p:cNvPicPr>
            <a:picLocks noChangeAspect="1" noChangeArrowheads="1"/>
          </p:cNvPicPr>
          <p:nvPr/>
        </p:nvPicPr>
        <p:blipFill>
          <a:blip r:embed="rId4">
            <a:extLst>
              <a:ext uri="{28A0092B-C50C-407E-A947-70E740481C1C}">
                <a14:useLocalDpi xmlns:a14="http://schemas.microsoft.com/office/drawing/2010/main" val="0"/>
              </a:ext>
            </a:extLst>
          </a:blip>
          <a:srcRect t="9396"/>
          <a:stretch>
            <a:fillRect/>
          </a:stretch>
        </p:blipFill>
        <p:spPr bwMode="auto">
          <a:xfrm>
            <a:off x="2323295" y="2270233"/>
            <a:ext cx="13286568" cy="66543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2553889" y="9478942"/>
            <a:ext cx="101847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just" defTabSz="1371600" eaLnBrk="0" fontAlgn="base" hangingPunct="0">
              <a:spcBef>
                <a:spcPct val="0"/>
              </a:spcBef>
              <a:spcAft>
                <a:spcPct val="0"/>
              </a:spcAft>
            </a:pP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Kaynak: </a:t>
            </a:r>
            <a:r>
              <a:rPr lang="tr-TR" altLang="tr-TR" sz="1500" dirty="0" err="1">
                <a:latin typeface="Times New Roman" panose="02020603050405020304" pitchFamily="18" charset="0"/>
                <a:ea typeface="Calibri" panose="020F0502020204030204" pitchFamily="34" charset="0"/>
                <a:cs typeface="Times New Roman" panose="02020603050405020304" pitchFamily="18" charset="0"/>
              </a:rPr>
              <a:t>Lane</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 J-E. (2005) </a:t>
            </a:r>
            <a:r>
              <a:rPr lang="tr-TR" altLang="tr-TR" sz="1500" dirty="0" err="1">
                <a:latin typeface="Times New Roman" panose="02020603050405020304" pitchFamily="18" charset="0"/>
                <a:ea typeface="Calibri" panose="020F0502020204030204" pitchFamily="34" charset="0"/>
                <a:cs typeface="Times New Roman" panose="02020603050405020304" pitchFamily="18" charset="0"/>
              </a:rPr>
              <a:t>Public</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 Administration </a:t>
            </a:r>
            <a:r>
              <a:rPr lang="tr-TR" altLang="tr-TR" sz="1500" dirty="0" err="1">
                <a:latin typeface="Times New Roman" panose="02020603050405020304" pitchFamily="18" charset="0"/>
                <a:ea typeface="Calibri" panose="020F0502020204030204" pitchFamily="34" charset="0"/>
                <a:cs typeface="Times New Roman" panose="02020603050405020304" pitchFamily="18" charset="0"/>
              </a:rPr>
              <a:t>and</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 </a:t>
            </a:r>
            <a:r>
              <a:rPr lang="tr-TR" altLang="tr-TR" sz="1500" dirty="0" err="1">
                <a:latin typeface="Times New Roman" panose="02020603050405020304" pitchFamily="18" charset="0"/>
                <a:ea typeface="Calibri" panose="020F0502020204030204" pitchFamily="34" charset="0"/>
                <a:cs typeface="Times New Roman" panose="02020603050405020304" pitchFamily="18" charset="0"/>
              </a:rPr>
              <a:t>Public</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 Management, </a:t>
            </a:r>
            <a:r>
              <a:rPr lang="tr-TR" altLang="tr-TR" sz="1500" dirty="0" err="1">
                <a:latin typeface="Times New Roman" panose="02020603050405020304" pitchFamily="18" charset="0"/>
                <a:ea typeface="Calibri" panose="020F0502020204030204" pitchFamily="34" charset="0"/>
                <a:cs typeface="Times New Roman" panose="02020603050405020304" pitchFamily="18" charset="0"/>
              </a:rPr>
              <a:t>The</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 </a:t>
            </a:r>
            <a:r>
              <a:rPr lang="tr-TR" altLang="tr-TR" sz="1500" dirty="0" err="1">
                <a:latin typeface="Times New Roman" panose="02020603050405020304" pitchFamily="18" charset="0"/>
                <a:ea typeface="Calibri" panose="020F0502020204030204" pitchFamily="34" charset="0"/>
                <a:cs typeface="Times New Roman" panose="02020603050405020304" pitchFamily="18" charset="0"/>
              </a:rPr>
              <a:t>principal-agent</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 </a:t>
            </a:r>
            <a:r>
              <a:rPr lang="tr-TR" altLang="tr-TR" sz="1500" dirty="0" err="1">
                <a:latin typeface="Times New Roman" panose="02020603050405020304" pitchFamily="18" charset="0"/>
                <a:ea typeface="Calibri" panose="020F0502020204030204" pitchFamily="34" charset="0"/>
                <a:cs typeface="Times New Roman" panose="02020603050405020304" pitchFamily="18" charset="0"/>
              </a:rPr>
              <a:t>perspective</a:t>
            </a:r>
            <a:r>
              <a:rPr lang="tr-TR" altLang="tr-TR" sz="1500" dirty="0">
                <a:latin typeface="Times New Roman" panose="02020603050405020304" pitchFamily="18" charset="0"/>
                <a:ea typeface="Calibri" panose="020F0502020204030204" pitchFamily="34" charset="0"/>
                <a:cs typeface="Times New Roman" panose="02020603050405020304" pitchFamily="18" charset="0"/>
              </a:rPr>
              <a:t>, New York, s.41, 145)</a:t>
            </a:r>
            <a:endParaRPr lang="tr-TR" altLang="tr-TR" sz="2700" dirty="0">
              <a:latin typeface="Arial" panose="020B0604020202020204" pitchFamily="34" charset="0"/>
            </a:endParaRPr>
          </a:p>
        </p:txBody>
      </p:sp>
    </p:spTree>
    <p:extLst>
      <p:ext uri="{BB962C8B-B14F-4D97-AF65-F5344CB8AC3E}">
        <p14:creationId xmlns:p14="http://schemas.microsoft.com/office/powerpoint/2010/main" val="3400035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365707"/>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Hesap Verme Sistemi</a:t>
            </a:r>
            <a:endParaRPr lang="id-ID" sz="4400" b="1" dirty="0">
              <a:latin typeface="Times New Roman" panose="02020603050405020304" pitchFamily="18" charset="0"/>
              <a:cs typeface="Times New Roman" panose="02020603050405020304" pitchFamily="18" charset="0"/>
            </a:endParaRPr>
          </a:p>
        </p:txBody>
      </p:sp>
      <p:pic>
        <p:nvPicPr>
          <p:cNvPr id="10" name="Graphic 14" descr="Group">
            <a:extLst>
              <a:ext uri="{FF2B5EF4-FFF2-40B4-BE49-F238E27FC236}">
                <a16:creationId xmlns:a16="http://schemas.microsoft.com/office/drawing/2014/main" xmlns="" id="{42C69967-0356-4ACA-B2A0-D4CB161E22C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7723812" y="2475627"/>
            <a:ext cx="1862138" cy="1862138"/>
          </a:xfrm>
          <a:prstGeom prst="rect">
            <a:avLst/>
          </a:prstGeom>
        </p:spPr>
      </p:pic>
      <p:pic>
        <p:nvPicPr>
          <p:cNvPr id="11" name="Graphic 20" descr="Court">
            <a:extLst>
              <a:ext uri="{FF2B5EF4-FFF2-40B4-BE49-F238E27FC236}">
                <a16:creationId xmlns:a16="http://schemas.microsoft.com/office/drawing/2014/main" xmlns="" id="{3C7AD1A1-4C71-48CB-A32C-B3B0227860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7728575" y="4831485"/>
            <a:ext cx="1943100" cy="1943100"/>
          </a:xfrm>
          <a:prstGeom prst="rect">
            <a:avLst/>
          </a:prstGeom>
        </p:spPr>
      </p:pic>
      <p:pic>
        <p:nvPicPr>
          <p:cNvPr id="12" name="Graphic 31" descr="Hierarchy">
            <a:extLst>
              <a:ext uri="{FF2B5EF4-FFF2-40B4-BE49-F238E27FC236}">
                <a16:creationId xmlns:a16="http://schemas.microsoft.com/office/drawing/2014/main" xmlns="" id="{81765AF3-85D3-4093-A4EE-FC750D7F1FB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7809537" y="7778379"/>
            <a:ext cx="1741208" cy="1741208"/>
          </a:xfrm>
          <a:prstGeom prst="rect">
            <a:avLst/>
          </a:prstGeom>
        </p:spPr>
      </p:pic>
      <p:sp>
        <p:nvSpPr>
          <p:cNvPr id="13" name="Metin Yer Tutucusu 5"/>
          <p:cNvSpPr txBox="1">
            <a:spLocks/>
          </p:cNvSpPr>
          <p:nvPr/>
        </p:nvSpPr>
        <p:spPr>
          <a:xfrm>
            <a:off x="8053146" y="4078270"/>
            <a:ext cx="1618529" cy="3170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533400">
              <a:lnSpc>
                <a:spcPct val="120000"/>
              </a:lnSpc>
              <a:spcBef>
                <a:spcPts val="6450"/>
              </a:spcBef>
              <a:buClr>
                <a:schemeClr val="hlink"/>
              </a:buClr>
              <a:buSzPct val="70000"/>
              <a:buNone/>
              <a:defRPr/>
            </a:pPr>
            <a:r>
              <a:rPr lang="tr-TR" sz="2400" b="1" spc="59" dirty="0">
                <a:latin typeface="Times New Roman" panose="02020603050405020304" pitchFamily="18" charset="0"/>
                <a:cs typeface="Times New Roman" panose="02020603050405020304" pitchFamily="18" charset="0"/>
                <a:sym typeface="Arial"/>
              </a:rPr>
              <a:t>Vatandaş</a:t>
            </a:r>
          </a:p>
        </p:txBody>
      </p:sp>
      <p:sp>
        <p:nvSpPr>
          <p:cNvPr id="17" name="Metin Yer Tutucusu 5"/>
          <p:cNvSpPr txBox="1">
            <a:spLocks/>
          </p:cNvSpPr>
          <p:nvPr/>
        </p:nvSpPr>
        <p:spPr>
          <a:xfrm>
            <a:off x="8011426" y="6549114"/>
            <a:ext cx="1539318" cy="705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Autofit/>
          </a:bodyPr>
          <a:lstStyle>
            <a:lvl1pPr marL="571500" marR="0" indent="-571500" algn="l" defTabSz="355600" rtl="0" latinLnBrk="0">
              <a:lnSpc>
                <a:spcPct val="100000"/>
              </a:lnSpc>
              <a:spcBef>
                <a:spcPts val="4300"/>
              </a:spcBef>
              <a:spcAft>
                <a:spcPts val="0"/>
              </a:spcAft>
              <a:buClrTx/>
              <a:buSzPct val="7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1pPr>
            <a:lvl2pPr marL="120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2pPr>
            <a:lvl3pPr marL="184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3pPr>
            <a:lvl4pPr marL="247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4pPr>
            <a:lvl5pPr marL="311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5pPr>
            <a:lvl6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6pPr>
            <a:lvl7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7pPr>
            <a:lvl8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8pPr>
            <a:lvl9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9pPr>
          </a:lstStyle>
          <a:p>
            <a:pPr marL="0" indent="0" algn="ctr">
              <a:lnSpc>
                <a:spcPct val="120000"/>
              </a:lnSpc>
              <a:buClr>
                <a:schemeClr val="hlink"/>
              </a:buClr>
              <a:buNone/>
              <a:defRPr/>
            </a:pPr>
            <a:r>
              <a:rPr lang="tr-TR" sz="2400" dirty="0">
                <a:solidFill>
                  <a:schemeClr val="tx1"/>
                </a:solidFill>
                <a:latin typeface="Times New Roman" panose="02020603050405020304" pitchFamily="18" charset="0"/>
                <a:ea typeface="+mn-ea"/>
                <a:cs typeface="Times New Roman" panose="02020603050405020304" pitchFamily="18" charset="0"/>
              </a:rPr>
              <a:t>Yasama Organları</a:t>
            </a:r>
          </a:p>
        </p:txBody>
      </p:sp>
      <p:sp>
        <p:nvSpPr>
          <p:cNvPr id="18" name="Metin Yer Tutucusu 5"/>
          <p:cNvSpPr txBox="1">
            <a:spLocks/>
          </p:cNvSpPr>
          <p:nvPr/>
        </p:nvSpPr>
        <p:spPr>
          <a:xfrm>
            <a:off x="8053147" y="9519588"/>
            <a:ext cx="1364801" cy="348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Autofit/>
          </a:bodyPr>
          <a:lstStyle>
            <a:lvl1pPr marL="571500" marR="0" indent="-571500" algn="l" defTabSz="355600" rtl="0" latinLnBrk="0">
              <a:lnSpc>
                <a:spcPct val="100000"/>
              </a:lnSpc>
              <a:spcBef>
                <a:spcPts val="4300"/>
              </a:spcBef>
              <a:spcAft>
                <a:spcPts val="0"/>
              </a:spcAft>
              <a:buClrTx/>
              <a:buSzPct val="7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1pPr>
            <a:lvl2pPr marL="120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2pPr>
            <a:lvl3pPr marL="184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3pPr>
            <a:lvl4pPr marL="247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4pPr>
            <a:lvl5pPr marL="311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5pPr>
            <a:lvl6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6pPr>
            <a:lvl7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7pPr>
            <a:lvl8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8pPr>
            <a:lvl9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9pPr>
          </a:lstStyle>
          <a:p>
            <a:pPr marL="0" indent="0" algn="just">
              <a:lnSpc>
                <a:spcPct val="120000"/>
              </a:lnSpc>
              <a:buClr>
                <a:schemeClr val="hlink"/>
              </a:buClr>
              <a:buNone/>
              <a:defRPr/>
            </a:pPr>
            <a:r>
              <a:rPr lang="tr-TR" sz="2400" dirty="0">
                <a:solidFill>
                  <a:schemeClr val="tx1"/>
                </a:solidFill>
                <a:latin typeface="Times New Roman" panose="02020603050405020304" pitchFamily="18" charset="0"/>
                <a:ea typeface="+mn-ea"/>
                <a:cs typeface="Times New Roman" panose="02020603050405020304" pitchFamily="18" charset="0"/>
              </a:rPr>
              <a:t>Yürütme</a:t>
            </a:r>
          </a:p>
        </p:txBody>
      </p:sp>
      <p:sp>
        <p:nvSpPr>
          <p:cNvPr id="19" name="Freeform 48"/>
          <p:cNvSpPr>
            <a:spLocks noChangeArrowheads="1"/>
          </p:cNvSpPr>
          <p:nvPr/>
        </p:nvSpPr>
        <p:spPr bwMode="auto">
          <a:xfrm rot="16200000">
            <a:off x="4452337" y="3711216"/>
            <a:ext cx="1571625" cy="1005702"/>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2"/>
          </a:solidFill>
          <a:ln>
            <a:noFill/>
          </a:ln>
          <a:effectLst/>
          <a:extLst/>
        </p:spPr>
        <p:txBody>
          <a:bodyPr wrap="none" lIns="25718" tIns="12860" rIns="25718" bIns="12860" anchor="ctr"/>
          <a:lstStyle/>
          <a:p>
            <a:pPr>
              <a:defRPr/>
            </a:pPr>
            <a:endParaRPr lang="en-US" sz="1350" dirty="0">
              <a:cs typeface="Times New Roman" panose="02020603050405020304" pitchFamily="18" charset="0"/>
            </a:endParaRPr>
          </a:p>
        </p:txBody>
      </p:sp>
      <p:sp>
        <p:nvSpPr>
          <p:cNvPr id="20" name="Freeform 48"/>
          <p:cNvSpPr>
            <a:spLocks noChangeArrowheads="1"/>
          </p:cNvSpPr>
          <p:nvPr/>
        </p:nvSpPr>
        <p:spPr bwMode="auto">
          <a:xfrm rot="5400000">
            <a:off x="11173477" y="8260501"/>
            <a:ext cx="1571625" cy="1005702"/>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2"/>
          </a:solidFill>
          <a:ln>
            <a:noFill/>
          </a:ln>
          <a:effectLst/>
          <a:extLst/>
        </p:spPr>
        <p:txBody>
          <a:bodyPr wrap="none" lIns="25718" tIns="12860" rIns="25718" bIns="12860" anchor="ctr"/>
          <a:lstStyle/>
          <a:p>
            <a:pPr>
              <a:defRPr/>
            </a:pPr>
            <a:endParaRPr lang="en-US" sz="1350" dirty="0">
              <a:cs typeface="Times New Roman" panose="02020603050405020304" pitchFamily="18" charset="0"/>
            </a:endParaRPr>
          </a:p>
        </p:txBody>
      </p:sp>
      <p:sp>
        <p:nvSpPr>
          <p:cNvPr id="21" name="Metin Yer Tutucusu 5"/>
          <p:cNvSpPr txBox="1">
            <a:spLocks/>
          </p:cNvSpPr>
          <p:nvPr/>
        </p:nvSpPr>
        <p:spPr>
          <a:xfrm>
            <a:off x="4371556" y="5169402"/>
            <a:ext cx="1733187" cy="421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Autofit/>
          </a:bodyPr>
          <a:lstStyle>
            <a:lvl1pPr marL="571500" marR="0" indent="-571500" algn="l" defTabSz="355600" rtl="0" latinLnBrk="0">
              <a:lnSpc>
                <a:spcPct val="100000"/>
              </a:lnSpc>
              <a:spcBef>
                <a:spcPts val="4300"/>
              </a:spcBef>
              <a:spcAft>
                <a:spcPts val="0"/>
              </a:spcAft>
              <a:buClrTx/>
              <a:buSzPct val="7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1pPr>
            <a:lvl2pPr marL="120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2pPr>
            <a:lvl3pPr marL="184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3pPr>
            <a:lvl4pPr marL="247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4pPr>
            <a:lvl5pPr marL="311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5pPr>
            <a:lvl6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6pPr>
            <a:lvl7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7pPr>
            <a:lvl8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8pPr>
            <a:lvl9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9pPr>
          </a:lstStyle>
          <a:p>
            <a:pPr marL="0" indent="0" algn="just">
              <a:lnSpc>
                <a:spcPct val="120000"/>
              </a:lnSpc>
              <a:buClr>
                <a:schemeClr val="hlink"/>
              </a:buClr>
              <a:buNone/>
              <a:defRPr/>
            </a:pPr>
            <a:r>
              <a:rPr lang="tr-TR" sz="2400" dirty="0">
                <a:solidFill>
                  <a:schemeClr val="tx1"/>
                </a:solidFill>
                <a:latin typeface="Times New Roman" panose="02020603050405020304" pitchFamily="18" charset="0"/>
                <a:ea typeface="+mn-ea"/>
                <a:cs typeface="Times New Roman" panose="02020603050405020304" pitchFamily="18" charset="0"/>
              </a:rPr>
              <a:t>Yetki Devri</a:t>
            </a:r>
          </a:p>
        </p:txBody>
      </p:sp>
      <p:sp>
        <p:nvSpPr>
          <p:cNvPr id="22" name="Metin Yer Tutucusu 5"/>
          <p:cNvSpPr txBox="1">
            <a:spLocks/>
          </p:cNvSpPr>
          <p:nvPr/>
        </p:nvSpPr>
        <p:spPr>
          <a:xfrm>
            <a:off x="11009512" y="7368266"/>
            <a:ext cx="2020688" cy="4409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Autofit/>
          </a:bodyPr>
          <a:lstStyle>
            <a:lvl1pPr marL="571500" marR="0" indent="-571500" algn="l" defTabSz="355600" rtl="0" latinLnBrk="0">
              <a:lnSpc>
                <a:spcPct val="100000"/>
              </a:lnSpc>
              <a:spcBef>
                <a:spcPts val="4300"/>
              </a:spcBef>
              <a:spcAft>
                <a:spcPts val="0"/>
              </a:spcAft>
              <a:buClrTx/>
              <a:buSzPct val="7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1pPr>
            <a:lvl2pPr marL="120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2pPr>
            <a:lvl3pPr marL="184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3pPr>
            <a:lvl4pPr marL="247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4pPr>
            <a:lvl5pPr marL="311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5pPr>
            <a:lvl6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6pPr>
            <a:lvl7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7pPr>
            <a:lvl8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8pPr>
            <a:lvl9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9pPr>
          </a:lstStyle>
          <a:p>
            <a:pPr marL="0" indent="0" algn="just">
              <a:lnSpc>
                <a:spcPct val="120000"/>
              </a:lnSpc>
              <a:buClr>
                <a:schemeClr val="hlink"/>
              </a:buClr>
              <a:buNone/>
              <a:defRPr/>
            </a:pPr>
            <a:r>
              <a:rPr lang="tr-TR" sz="2400" dirty="0">
                <a:solidFill>
                  <a:schemeClr val="tx1"/>
                </a:solidFill>
                <a:latin typeface="Times New Roman" panose="02020603050405020304" pitchFamily="18" charset="0"/>
                <a:ea typeface="+mn-ea"/>
                <a:cs typeface="Times New Roman" panose="02020603050405020304" pitchFamily="18" charset="0"/>
              </a:rPr>
              <a:t>Hesap Verme</a:t>
            </a:r>
          </a:p>
        </p:txBody>
      </p:sp>
    </p:spTree>
    <p:extLst>
      <p:ext uri="{BB962C8B-B14F-4D97-AF65-F5344CB8AC3E}">
        <p14:creationId xmlns:p14="http://schemas.microsoft.com/office/powerpoint/2010/main" val="1498868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446389"/>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Hesap Verebilirlik Çeşitleri</a:t>
            </a:r>
            <a:endParaRPr lang="id-ID" sz="4400" b="1" dirty="0">
              <a:latin typeface="Times New Roman" panose="02020603050405020304" pitchFamily="18" charset="0"/>
              <a:cs typeface="Times New Roman" panose="02020603050405020304" pitchFamily="18" charset="0"/>
            </a:endParaRPr>
          </a:p>
        </p:txBody>
      </p:sp>
      <p:sp>
        <p:nvSpPr>
          <p:cNvPr id="10" name="Rectangle 3"/>
          <p:cNvSpPr txBox="1">
            <a:spLocks noChangeArrowheads="1"/>
          </p:cNvSpPr>
          <p:nvPr/>
        </p:nvSpPr>
        <p:spPr>
          <a:xfrm>
            <a:off x="4322928" y="1999951"/>
            <a:ext cx="12593472" cy="83044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latin typeface="Times New Roman" panose="02020603050405020304" pitchFamily="18" charset="0"/>
                <a:cs typeface="Times New Roman" panose="02020603050405020304" pitchFamily="18" charset="0"/>
              </a:rPr>
              <a:t>Ortamın</a:t>
            </a:r>
            <a:r>
              <a:rPr lang="en-US" sz="2400" dirty="0">
                <a:latin typeface="Times New Roman" panose="02020603050405020304" pitchFamily="18" charset="0"/>
                <a:cs typeface="Times New Roman" panose="02020603050405020304" pitchFamily="18" charset="0"/>
              </a:rPr>
              <a:t> (forum) </a:t>
            </a:r>
            <a:r>
              <a:rPr lang="en-US" sz="2400" dirty="0" err="1">
                <a:latin typeface="Times New Roman" panose="02020603050405020304" pitchFamily="18" charset="0"/>
                <a:cs typeface="Times New Roman" panose="02020603050405020304" pitchFamily="18" charset="0"/>
              </a:rPr>
              <a:t>Doğasına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Dayanan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Sınıflandırma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Kime</a:t>
            </a:r>
            <a:r>
              <a:rPr lang="en-US" sz="2400" dirty="0">
                <a:latin typeface="Times New Roman" panose="02020603050405020304" pitchFamily="18" charset="0"/>
                <a:cs typeface="Times New Roman" panose="02020603050405020304" pitchFamily="18" charset="0"/>
              </a:rPr>
              <a:t>?)</a:t>
            </a:r>
            <a:endParaRPr lang="tr-TR" sz="2400"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Siyasi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Yasal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Yönetsel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Profesyonel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mesleki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Toplumsal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Aktörlerin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Doğasına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Dayanan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Sınıflandırma</a:t>
            </a:r>
            <a:r>
              <a:rPr lang="en-US" sz="2400" dirty="0">
                <a:latin typeface="Times New Roman" panose="02020603050405020304" pitchFamily="18" charset="0"/>
                <a:cs typeface="Times New Roman" panose="02020603050405020304" pitchFamily="18" charset="0"/>
              </a:rPr>
              <a:t> (Kim?)</a:t>
            </a:r>
            <a:endParaRPr lang="tr-TR" sz="2400"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Örgütsel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Birleşik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ortak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Hiyerarşik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Kollektif</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Bireysel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Faaliyetin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Doğasına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Dayanan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Sınıflandırma</a:t>
            </a:r>
            <a:r>
              <a:rPr lang="en-US" sz="2400" dirty="0">
                <a:latin typeface="Times New Roman" panose="02020603050405020304" pitchFamily="18" charset="0"/>
                <a:cs typeface="Times New Roman" panose="02020603050405020304" pitchFamily="18" charset="0"/>
              </a:rPr>
              <a:t> (Ne </a:t>
            </a:r>
            <a:r>
              <a:rPr lang="en-US" sz="2400" dirty="0" err="1">
                <a:latin typeface="Times New Roman" panose="02020603050405020304" pitchFamily="18" charset="0"/>
                <a:cs typeface="Times New Roman" panose="02020603050405020304" pitchFamily="18" charset="0"/>
              </a:rPr>
              <a:t>için</a:t>
            </a:r>
            <a:r>
              <a:rPr lang="en-US" sz="2400" dirty="0">
                <a:latin typeface="Times New Roman" panose="02020603050405020304" pitchFamily="18" charset="0"/>
                <a:cs typeface="Times New Roman" panose="02020603050405020304" pitchFamily="18" charset="0"/>
              </a:rPr>
              <a:t>?)</a:t>
            </a:r>
            <a:endParaRPr lang="tr-TR" sz="24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Mali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Prosedürel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Çıktı</a:t>
            </a:r>
            <a:r>
              <a:rPr lang="en-US" dirty="0">
                <a:latin typeface="Times New Roman" panose="02020603050405020304" pitchFamily="18" charset="0"/>
                <a:cs typeface="Times New Roman" panose="02020603050405020304" pitchFamily="18" charset="0"/>
              </a:rPr>
              <a:t> (Product)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Verebilirliği</a:t>
            </a:r>
            <a:endParaRPr lang="tr-TR"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Zorunluluğun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Doğasına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Dayanan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Sınıflandırma</a:t>
            </a:r>
            <a:endParaRPr lang="tr-TR" sz="2400"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Dikey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Yatay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Çapraz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Hesap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Verebilirlik</a:t>
            </a:r>
            <a:endParaRPr lang="tr-TR" dirty="0">
              <a:latin typeface="Times New Roman" panose="02020603050405020304" pitchFamily="18" charset="0"/>
              <a:cs typeface="Times New Roman" panose="02020603050405020304" pitchFamily="18" charset="0"/>
            </a:endParaRPr>
          </a:p>
          <a:p>
            <a:pPr marL="0" indent="0">
              <a:buNone/>
            </a:pPr>
            <a:r>
              <a:rPr lang="tr-TR" sz="1800" dirty="0">
                <a:latin typeface="Times New Roman" panose="02020603050405020304" pitchFamily="18" charset="0"/>
                <a:cs typeface="Times New Roman" panose="02020603050405020304" pitchFamily="18" charset="0"/>
              </a:rPr>
              <a:t>Kaynak; Mark </a:t>
            </a:r>
            <a:r>
              <a:rPr lang="tr-TR" sz="1800" dirty="0" err="1">
                <a:latin typeface="Times New Roman" panose="02020603050405020304" pitchFamily="18" charset="0"/>
                <a:cs typeface="Times New Roman" panose="02020603050405020304" pitchFamily="18" charset="0"/>
              </a:rPr>
              <a:t>Bovens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Analysing</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and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Assesing</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Public</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Accountability</a:t>
            </a:r>
            <a:r>
              <a:rPr lang="tr-TR" sz="1800" dirty="0">
                <a:latin typeface="Times New Roman" panose="02020603050405020304" pitchFamily="18" charset="0"/>
                <a:cs typeface="Times New Roman" panose="02020603050405020304" pitchFamily="18" charset="0"/>
              </a:rPr>
              <a:t>. A </a:t>
            </a:r>
            <a:r>
              <a:rPr lang="tr-TR" sz="1800" dirty="0" err="1">
                <a:latin typeface="Times New Roman" panose="02020603050405020304" pitchFamily="18" charset="0"/>
                <a:cs typeface="Times New Roman" panose="02020603050405020304" pitchFamily="18" charset="0"/>
              </a:rPr>
              <a:t>Conceptual</a:t>
            </a:r>
            <a:r>
              <a:rPr lang="tr-TR" sz="1800" dirty="0">
                <a:latin typeface="Times New Roman" panose="02020603050405020304" pitchFamily="18" charset="0"/>
                <a:cs typeface="Times New Roman" panose="02020603050405020304" pitchFamily="18" charset="0"/>
              </a:rPr>
              <a:t> Framework, 2006, Sayfa: 15-22</a:t>
            </a:r>
          </a:p>
        </p:txBody>
      </p:sp>
    </p:spTree>
    <p:extLst>
      <p:ext uri="{BB962C8B-B14F-4D97-AF65-F5344CB8AC3E}">
        <p14:creationId xmlns:p14="http://schemas.microsoft.com/office/powerpoint/2010/main" val="4165256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318256"/>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Genişletilmiş Hesap Verme Aktör ve İlişkileri</a:t>
            </a:r>
            <a:endParaRPr lang="id-ID" sz="4400" b="1" dirty="0">
              <a:latin typeface="Times New Roman" panose="02020603050405020304" pitchFamily="18" charset="0"/>
              <a:cs typeface="Times New Roman" panose="02020603050405020304" pitchFamily="18" charset="0"/>
            </a:endParaRPr>
          </a:p>
        </p:txBody>
      </p:sp>
      <p:pic>
        <p:nvPicPr>
          <p:cNvPr id="10" name="Resim 9"/>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429000" y="2122463"/>
            <a:ext cx="14097000" cy="8255702"/>
          </a:xfrm>
          <a:prstGeom prst="rect">
            <a:avLst/>
          </a:prstGeom>
        </p:spPr>
      </p:pic>
    </p:spTree>
    <p:extLst>
      <p:ext uri="{BB962C8B-B14F-4D97-AF65-F5344CB8AC3E}">
        <p14:creationId xmlns:p14="http://schemas.microsoft.com/office/powerpoint/2010/main" val="2241298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7" name="Dikdörtgen 6"/>
          <p:cNvSpPr/>
          <p:nvPr/>
        </p:nvSpPr>
        <p:spPr>
          <a:xfrm>
            <a:off x="2631383" y="4914900"/>
            <a:ext cx="12510156" cy="1446550"/>
          </a:xfrm>
          <a:prstGeom prst="rect">
            <a:avLst/>
          </a:prstGeom>
        </p:spPr>
        <p:txBody>
          <a:bodyPr wrap="none">
            <a:spAutoFit/>
          </a:bodyPr>
          <a:lstStyle/>
          <a:p>
            <a:r>
              <a:rPr lang="tr-TR" sz="4400" b="1" dirty="0" smtClean="0">
                <a:latin typeface="Times New Roman" panose="02020603050405020304" pitchFamily="18" charset="0"/>
                <a:cs typeface="Times New Roman" panose="02020603050405020304" pitchFamily="18" charset="0"/>
              </a:rPr>
              <a:t>Felsefesini </a:t>
            </a:r>
            <a:r>
              <a:rPr lang="tr-TR" sz="4400" b="1" dirty="0">
                <a:latin typeface="Times New Roman" panose="02020603050405020304" pitchFamily="18" charset="0"/>
                <a:cs typeface="Times New Roman" panose="02020603050405020304" pitchFamily="18" charset="0"/>
              </a:rPr>
              <a:t>bilmediğiniz işin teknisyeni </a:t>
            </a:r>
            <a:r>
              <a:rPr lang="tr-TR" sz="4400" b="1" dirty="0" smtClean="0">
                <a:latin typeface="Times New Roman" panose="02020603050405020304" pitchFamily="18" charset="0"/>
                <a:cs typeface="Times New Roman" panose="02020603050405020304" pitchFamily="18" charset="0"/>
              </a:rPr>
              <a:t>olursunuz</a:t>
            </a:r>
            <a:r>
              <a:rPr lang="tr-TR" sz="4400" dirty="0" smtClean="0">
                <a:latin typeface="Times New Roman" panose="02020603050405020304" pitchFamily="18" charset="0"/>
                <a:cs typeface="Times New Roman" panose="02020603050405020304" pitchFamily="18" charset="0"/>
              </a:rPr>
              <a:t>…</a:t>
            </a:r>
          </a:p>
          <a:p>
            <a:r>
              <a:rPr lang="tr-TR" sz="4400" b="1" dirty="0" smtClean="0">
                <a:latin typeface="Times New Roman" panose="02020603050405020304" pitchFamily="18" charset="0"/>
                <a:cs typeface="Times New Roman" panose="02020603050405020304" pitchFamily="18" charset="0"/>
              </a:rPr>
              <a:t>											</a:t>
            </a:r>
            <a:r>
              <a:rPr lang="tr-TR" b="1" dirty="0" err="1" smtClean="0">
                <a:latin typeface="Times New Roman" panose="02020603050405020304" pitchFamily="18" charset="0"/>
                <a:cs typeface="Times New Roman" panose="02020603050405020304" pitchFamily="18" charset="0"/>
              </a:rPr>
              <a:t>Friedrich</a:t>
            </a:r>
            <a:r>
              <a:rPr lang="tr-TR" b="1" dirty="0" smtClean="0">
                <a:latin typeface="Times New Roman" panose="02020603050405020304" pitchFamily="18" charset="0"/>
                <a:cs typeface="Times New Roman" panose="02020603050405020304" pitchFamily="18" charset="0"/>
              </a:rPr>
              <a:t> </a:t>
            </a:r>
            <a:r>
              <a:rPr lang="tr-TR" b="1" dirty="0">
                <a:latin typeface="Times New Roman" panose="02020603050405020304" pitchFamily="18" charset="0"/>
                <a:cs typeface="Times New Roman" panose="02020603050405020304" pitchFamily="18" charset="0"/>
              </a:rPr>
              <a:t>Nietzsche</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76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484150"/>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Hesap Verme </a:t>
            </a:r>
            <a:r>
              <a:rPr lang="tr-TR" sz="4400" b="1" dirty="0" err="1">
                <a:latin typeface="Times New Roman" panose="02020603050405020304" pitchFamily="18" charset="0"/>
                <a:cs typeface="Times New Roman" panose="02020603050405020304" pitchFamily="18" charset="0"/>
              </a:rPr>
              <a:t>Kübü</a:t>
            </a:r>
            <a:endParaRPr lang="id-ID" sz="44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417439" y="9879568"/>
            <a:ext cx="3901581" cy="369332"/>
          </a:xfrm>
          <a:prstGeom prst="rect">
            <a:avLst/>
          </a:prstGeom>
        </p:spPr>
        <p:txBody>
          <a:bodyPr wrap="none">
            <a:spAutoFit/>
          </a:bodyPr>
          <a:lstStyle/>
          <a:p>
            <a:r>
              <a:rPr lang="nl-NL" dirty="0">
                <a:latin typeface="Times New Roman" panose="02020603050405020304" pitchFamily="18" charset="0"/>
                <a:cs typeface="Times New Roman" panose="02020603050405020304" pitchFamily="18" charset="0"/>
              </a:rPr>
              <a:t>Brandsma</a:t>
            </a:r>
            <a:r>
              <a:rPr lang="tr-TR" dirty="0">
                <a:latin typeface="Times New Roman" panose="02020603050405020304" pitchFamily="18" charset="0"/>
                <a:cs typeface="Times New Roman" panose="02020603050405020304" pitchFamily="18" charset="0"/>
              </a:rPr>
              <a:t> G. J.</a:t>
            </a:r>
            <a:r>
              <a:rPr lang="nl-NL" dirty="0">
                <a:latin typeface="Times New Roman" panose="02020603050405020304" pitchFamily="18" charset="0"/>
                <a:cs typeface="Times New Roman" panose="02020603050405020304" pitchFamily="18" charset="0"/>
              </a:rPr>
              <a:t>, Schillemans</a:t>
            </a:r>
            <a:r>
              <a:rPr lang="tr-TR" dirty="0">
                <a:latin typeface="Times New Roman" panose="02020603050405020304" pitchFamily="18" charset="0"/>
                <a:cs typeface="Times New Roman" panose="02020603050405020304" pitchFamily="18" charset="0"/>
              </a:rPr>
              <a:t> T., 2009: 9</a:t>
            </a:r>
          </a:p>
        </p:txBody>
      </p:sp>
      <p:pic>
        <p:nvPicPr>
          <p:cNvPr id="11" name="Resim 10"/>
          <p:cNvPicPr/>
          <p:nvPr/>
        </p:nvPicPr>
        <p:blipFill>
          <a:blip r:embed="rId4"/>
          <a:stretch>
            <a:fillRect/>
          </a:stretch>
        </p:blipFill>
        <p:spPr>
          <a:xfrm>
            <a:off x="2404154" y="2135691"/>
            <a:ext cx="13746822" cy="7597740"/>
          </a:xfrm>
          <a:prstGeom prst="rect">
            <a:avLst/>
          </a:prstGeom>
          <a:ln w="3175">
            <a:solidFill>
              <a:schemeClr val="tx1"/>
            </a:solidFill>
          </a:ln>
        </p:spPr>
      </p:pic>
    </p:spTree>
    <p:extLst>
      <p:ext uri="{BB962C8B-B14F-4D97-AF65-F5344CB8AC3E}">
        <p14:creationId xmlns:p14="http://schemas.microsoft.com/office/powerpoint/2010/main" val="13318964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244781" y="576944"/>
            <a:ext cx="8991600" cy="769441"/>
          </a:xfrm>
          <a:prstGeom prst="rect">
            <a:avLst/>
          </a:prstGeom>
        </p:spPr>
        <p:txBody>
          <a:bodyPr wrap="square">
            <a:spAutoFit/>
          </a:bodyPr>
          <a:lstStyle/>
          <a:p>
            <a:pPr algn="ctr" fontAlgn="base"/>
            <a:r>
              <a:rPr lang="tr-TR" sz="4400" b="1" dirty="0" smtClean="0">
                <a:latin typeface="Times New Roman" panose="02020603050405020304" pitchFamily="18" charset="0"/>
                <a:cs typeface="Times New Roman" panose="02020603050405020304" pitchFamily="18" charset="0"/>
              </a:rPr>
              <a:t>Harcama Süreci</a:t>
            </a:r>
            <a:endParaRPr lang="id-ID" sz="4400" b="1" dirty="0">
              <a:latin typeface="Times New Roman" panose="02020603050405020304" pitchFamily="18" charset="0"/>
              <a:cs typeface="Times New Roman" panose="02020603050405020304" pitchFamily="18" charset="0"/>
            </a:endParaRPr>
          </a:p>
        </p:txBody>
      </p:sp>
      <p:grpSp>
        <p:nvGrpSpPr>
          <p:cNvPr id="12" name="Group 75"/>
          <p:cNvGrpSpPr/>
          <p:nvPr/>
        </p:nvGrpSpPr>
        <p:grpSpPr>
          <a:xfrm>
            <a:off x="152400" y="5185306"/>
            <a:ext cx="3252390" cy="1828442"/>
            <a:chOff x="2414461" y="6117520"/>
            <a:chExt cx="4336520" cy="2437922"/>
          </a:xfrm>
        </p:grpSpPr>
        <p:sp>
          <p:nvSpPr>
            <p:cNvPr id="13" name="Content Placeholder 19"/>
            <p:cNvSpPr txBox="1">
              <a:spLocks/>
            </p:cNvSpPr>
            <p:nvPr/>
          </p:nvSpPr>
          <p:spPr>
            <a:xfrm>
              <a:off x="2414461" y="7308926"/>
              <a:ext cx="4336520" cy="1246516"/>
            </a:xfrm>
            <a:prstGeom prst="rect">
              <a:avLst/>
            </a:prstGeom>
          </p:spPr>
          <p:txBody>
            <a:bodyPr vert="horz" lIns="137133" tIns="68567" rIns="137133" bIns="6856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dirty="0" smtClean="0">
                  <a:latin typeface="Times New Roman" panose="02020603050405020304" pitchFamily="18" charset="0"/>
                  <a:ea typeface="Open Sans Light" panose="020B0306030504020204" pitchFamily="34" charset="0"/>
                  <a:cs typeface="Times New Roman" panose="02020603050405020304" pitchFamily="18" charset="0"/>
                </a:rPr>
                <a:t>Yetkili maka, organ, meclis vb. tarafından hazırlanmış olan bütçenin uygulanması için onay verilmesi</a:t>
              </a:r>
              <a:endParaRPr lang="en-US" sz="1800" dirty="0">
                <a:latin typeface="Times New Roman" panose="02020603050405020304" pitchFamily="18" charset="0"/>
                <a:ea typeface="Open Sans Light" panose="020B0306030504020204" pitchFamily="34" charset="0"/>
                <a:cs typeface="Times New Roman" panose="02020603050405020304" pitchFamily="18" charset="0"/>
              </a:endParaRPr>
            </a:p>
          </p:txBody>
        </p:sp>
        <p:sp>
          <p:nvSpPr>
            <p:cNvPr id="17" name="TextBox 78"/>
            <p:cNvSpPr txBox="1"/>
            <p:nvPr/>
          </p:nvSpPr>
          <p:spPr>
            <a:xfrm>
              <a:off x="2476805" y="6117520"/>
              <a:ext cx="4104267" cy="615518"/>
            </a:xfrm>
            <a:prstGeom prst="rect">
              <a:avLst/>
            </a:prstGeom>
            <a:noFill/>
          </p:spPr>
          <p:txBody>
            <a:bodyPr wrap="square" lIns="137133" tIns="68567" rIns="137133" bIns="68567" rtlCol="0">
              <a:spAutoFit/>
            </a:bodyPr>
            <a:lstStyle/>
            <a:p>
              <a:pPr algn="ctr"/>
              <a:r>
                <a:rPr lang="tr-TR" sz="2100" b="1" dirty="0" smtClean="0">
                  <a:latin typeface="Times New Roman" panose="02020603050405020304" pitchFamily="18" charset="0"/>
                  <a:cs typeface="Times New Roman" panose="02020603050405020304" pitchFamily="18" charset="0"/>
                </a:rPr>
                <a:t>Bütçenin Onaylanması</a:t>
              </a:r>
              <a:endParaRPr lang="en-US" sz="2100" b="1" dirty="0">
                <a:latin typeface="Times New Roman" panose="02020603050405020304" pitchFamily="18" charset="0"/>
                <a:cs typeface="Times New Roman" panose="02020603050405020304" pitchFamily="18" charset="0"/>
              </a:endParaRPr>
            </a:p>
          </p:txBody>
        </p:sp>
      </p:grpSp>
      <p:grpSp>
        <p:nvGrpSpPr>
          <p:cNvPr id="18" name="Group 82"/>
          <p:cNvGrpSpPr/>
          <p:nvPr/>
        </p:nvGrpSpPr>
        <p:grpSpPr>
          <a:xfrm>
            <a:off x="7366235" y="5244862"/>
            <a:ext cx="3140226" cy="1761797"/>
            <a:chOff x="2546673" y="6612406"/>
            <a:chExt cx="4186968" cy="2349062"/>
          </a:xfrm>
        </p:grpSpPr>
        <p:sp>
          <p:nvSpPr>
            <p:cNvPr id="19" name="Content Placeholder 19"/>
            <p:cNvSpPr txBox="1">
              <a:spLocks/>
            </p:cNvSpPr>
            <p:nvPr/>
          </p:nvSpPr>
          <p:spPr>
            <a:xfrm>
              <a:off x="2546673" y="7714952"/>
              <a:ext cx="4186968" cy="1246516"/>
            </a:xfrm>
            <a:prstGeom prst="rect">
              <a:avLst/>
            </a:prstGeom>
          </p:spPr>
          <p:txBody>
            <a:bodyPr vert="horz" lIns="137133" tIns="68567" rIns="137133" bIns="6856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dirty="0" smtClean="0">
                  <a:latin typeface="Times New Roman" panose="02020603050405020304" pitchFamily="18" charset="0"/>
                  <a:cs typeface="Times New Roman" panose="02020603050405020304" pitchFamily="18" charset="0"/>
                </a:rPr>
                <a:t>İşin </a:t>
              </a:r>
              <a:r>
                <a:rPr lang="tr-TR" sz="1800" dirty="0">
                  <a:latin typeface="Times New Roman" panose="02020603050405020304" pitchFamily="18" charset="0"/>
                  <a:cs typeface="Times New Roman" panose="02020603050405020304" pitchFamily="18" charset="0"/>
                </a:rPr>
                <a:t>yaptırılması, mal veya hizmetin alınması, teslim almaya ilişkin işlemlerin yapılması, belgelendirilmesi ve ödeme için gerekli belgelerin </a:t>
              </a:r>
              <a:r>
                <a:rPr lang="tr-TR" sz="1800" dirty="0" smtClean="0">
                  <a:latin typeface="Times New Roman" panose="02020603050405020304" pitchFamily="18" charset="0"/>
                  <a:cs typeface="Times New Roman" panose="02020603050405020304" pitchFamily="18" charset="0"/>
                </a:rPr>
                <a:t>hazırlanması.</a:t>
              </a:r>
              <a:endParaRPr lang="en-US" sz="1800" dirty="0">
                <a:latin typeface="Times New Roman" panose="02020603050405020304" pitchFamily="18" charset="0"/>
                <a:ea typeface="Open Sans Light" panose="020B0306030504020204" pitchFamily="34" charset="0"/>
                <a:cs typeface="Times New Roman" panose="02020603050405020304" pitchFamily="18" charset="0"/>
              </a:endParaRPr>
            </a:p>
          </p:txBody>
        </p:sp>
        <p:sp>
          <p:nvSpPr>
            <p:cNvPr id="20" name="TextBox 84"/>
            <p:cNvSpPr txBox="1"/>
            <p:nvPr/>
          </p:nvSpPr>
          <p:spPr>
            <a:xfrm>
              <a:off x="3315868" y="6612406"/>
              <a:ext cx="3103047" cy="1046405"/>
            </a:xfrm>
            <a:prstGeom prst="rect">
              <a:avLst/>
            </a:prstGeom>
            <a:noFill/>
          </p:spPr>
          <p:txBody>
            <a:bodyPr wrap="square" lIns="137133" tIns="68567" rIns="137133" bIns="68567" rtlCol="0">
              <a:spAutoFit/>
            </a:bodyPr>
            <a:lstStyle/>
            <a:p>
              <a:pPr algn="ctr"/>
              <a:r>
                <a:rPr lang="tr-TR" sz="2100" b="1" dirty="0" smtClean="0">
                  <a:latin typeface="Times New Roman" panose="02020603050405020304" pitchFamily="18" charset="0"/>
                  <a:cs typeface="Times New Roman" panose="02020603050405020304" pitchFamily="18" charset="0"/>
                </a:rPr>
                <a:t>Gerçekleştirme İşlemleri</a:t>
              </a:r>
              <a:endParaRPr lang="en-US" sz="2100" b="1" dirty="0">
                <a:latin typeface="Times New Roman" panose="02020603050405020304" pitchFamily="18" charset="0"/>
                <a:cs typeface="Times New Roman" panose="02020603050405020304" pitchFamily="18" charset="0"/>
              </a:endParaRPr>
            </a:p>
          </p:txBody>
        </p:sp>
      </p:grpSp>
      <p:grpSp>
        <p:nvGrpSpPr>
          <p:cNvPr id="21" name="Group 114"/>
          <p:cNvGrpSpPr/>
          <p:nvPr/>
        </p:nvGrpSpPr>
        <p:grpSpPr>
          <a:xfrm>
            <a:off x="11123866" y="5185306"/>
            <a:ext cx="3140226" cy="1833203"/>
            <a:chOff x="2612581" y="6514796"/>
            <a:chExt cx="4186968" cy="2444270"/>
          </a:xfrm>
        </p:grpSpPr>
        <p:sp>
          <p:nvSpPr>
            <p:cNvPr id="22" name="Content Placeholder 19"/>
            <p:cNvSpPr txBox="1">
              <a:spLocks/>
            </p:cNvSpPr>
            <p:nvPr/>
          </p:nvSpPr>
          <p:spPr>
            <a:xfrm>
              <a:off x="2612581" y="7712550"/>
              <a:ext cx="4186968" cy="1246516"/>
            </a:xfrm>
            <a:prstGeom prst="rect">
              <a:avLst/>
            </a:prstGeom>
          </p:spPr>
          <p:txBody>
            <a:bodyPr vert="horz" lIns="137133" tIns="68567" rIns="137133" bIns="6856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1800" dirty="0" smtClean="0">
                  <a:latin typeface="Times New Roman" panose="02020603050405020304" pitchFamily="18" charset="0"/>
                  <a:cs typeface="Times New Roman" panose="02020603050405020304" pitchFamily="18" charset="0"/>
                </a:rPr>
                <a:t>Malî </a:t>
              </a:r>
              <a:r>
                <a:rPr lang="tr-TR" sz="1800" dirty="0">
                  <a:latin typeface="Times New Roman" panose="02020603050405020304" pitchFamily="18" charset="0"/>
                  <a:cs typeface="Times New Roman" panose="02020603050405020304" pitchFamily="18" charset="0"/>
                </a:rPr>
                <a:t>karar ve </a:t>
              </a:r>
              <a:r>
                <a:rPr lang="tr-TR" sz="1800" dirty="0" smtClean="0">
                  <a:latin typeface="Times New Roman" panose="02020603050405020304" pitchFamily="18" charset="0"/>
                  <a:cs typeface="Times New Roman" panose="02020603050405020304" pitchFamily="18" charset="0"/>
                </a:rPr>
                <a:t>işlemlerinin mevzuat </a:t>
              </a:r>
              <a:r>
                <a:rPr lang="tr-TR" sz="1800" dirty="0">
                  <a:latin typeface="Times New Roman" panose="02020603050405020304" pitchFamily="18" charset="0"/>
                  <a:cs typeface="Times New Roman" panose="02020603050405020304" pitchFamily="18" charset="0"/>
                </a:rPr>
                <a:t>hükümlerine uygunluğu ve kaynakların etkili, ekonomik ve verimli bir şekilde kullanılması </a:t>
              </a:r>
              <a:r>
                <a:rPr lang="tr-TR" sz="1800" dirty="0" smtClean="0">
                  <a:latin typeface="Times New Roman" panose="02020603050405020304" pitchFamily="18" charset="0"/>
                  <a:cs typeface="Times New Roman" panose="02020603050405020304" pitchFamily="18" charset="0"/>
                </a:rPr>
                <a:t>kontrolü.</a:t>
              </a:r>
              <a:endParaRPr lang="tr-TR" sz="1800" dirty="0">
                <a:latin typeface="Times New Roman" panose="02020603050405020304" pitchFamily="18" charset="0"/>
                <a:cs typeface="Times New Roman" panose="02020603050405020304" pitchFamily="18" charset="0"/>
              </a:endParaRPr>
            </a:p>
          </p:txBody>
        </p:sp>
        <p:sp>
          <p:nvSpPr>
            <p:cNvPr id="23" name="TextBox 116"/>
            <p:cNvSpPr txBox="1"/>
            <p:nvPr/>
          </p:nvSpPr>
          <p:spPr>
            <a:xfrm>
              <a:off x="2673344" y="6514796"/>
              <a:ext cx="3684887" cy="615518"/>
            </a:xfrm>
            <a:prstGeom prst="rect">
              <a:avLst/>
            </a:prstGeom>
            <a:noFill/>
          </p:spPr>
          <p:txBody>
            <a:bodyPr wrap="square" lIns="137133" tIns="68567" rIns="137133" bIns="68567" rtlCol="0">
              <a:spAutoFit/>
            </a:bodyPr>
            <a:lstStyle/>
            <a:p>
              <a:pPr algn="ctr"/>
              <a:r>
                <a:rPr lang="tr-TR" sz="2100" b="1" dirty="0" smtClean="0">
                  <a:latin typeface="Times New Roman" panose="02020603050405020304" pitchFamily="18" charset="0"/>
                  <a:cs typeface="Times New Roman" panose="02020603050405020304" pitchFamily="18" charset="0"/>
                </a:rPr>
                <a:t>Ön Mali Kontrol</a:t>
              </a:r>
              <a:endParaRPr lang="en-US" sz="2100" b="1" dirty="0">
                <a:latin typeface="Times New Roman" panose="02020603050405020304" pitchFamily="18" charset="0"/>
                <a:cs typeface="Times New Roman" panose="02020603050405020304" pitchFamily="18" charset="0"/>
              </a:endParaRPr>
            </a:p>
          </p:txBody>
        </p:sp>
      </p:grpSp>
      <p:grpSp>
        <p:nvGrpSpPr>
          <p:cNvPr id="24" name="Group 117"/>
          <p:cNvGrpSpPr/>
          <p:nvPr/>
        </p:nvGrpSpPr>
        <p:grpSpPr>
          <a:xfrm>
            <a:off x="14809669" y="5167704"/>
            <a:ext cx="3173531" cy="2383779"/>
            <a:chOff x="2564013" y="6491330"/>
            <a:chExt cx="4231374" cy="2067640"/>
          </a:xfrm>
        </p:grpSpPr>
        <p:sp>
          <p:nvSpPr>
            <p:cNvPr id="25" name="Content Placeholder 19"/>
            <p:cNvSpPr txBox="1">
              <a:spLocks/>
            </p:cNvSpPr>
            <p:nvPr/>
          </p:nvSpPr>
          <p:spPr>
            <a:xfrm>
              <a:off x="2608420" y="7312454"/>
              <a:ext cx="4186967" cy="1246516"/>
            </a:xfrm>
            <a:prstGeom prst="rect">
              <a:avLst/>
            </a:prstGeom>
          </p:spPr>
          <p:txBody>
            <a:bodyPr vert="horz" lIns="137133" tIns="68567" rIns="137133" bIns="6856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buNone/>
              </a:pPr>
              <a:r>
                <a:rPr lang="tr-TR" sz="1800" dirty="0">
                  <a:solidFill>
                    <a:srgbClr val="000000"/>
                  </a:solidFill>
                  <a:latin typeface="Times New Roman" panose="02020603050405020304" pitchFamily="18" charset="0"/>
                  <a:cs typeface="Times New Roman" panose="02020603050405020304" pitchFamily="18" charset="0"/>
                </a:rPr>
                <a:t>Yetkililerin </a:t>
              </a:r>
              <a:r>
                <a:rPr lang="tr-TR" sz="1800" dirty="0" smtClean="0">
                  <a:solidFill>
                    <a:srgbClr val="000000"/>
                  </a:solidFill>
                  <a:latin typeface="Times New Roman" panose="02020603050405020304" pitchFamily="18" charset="0"/>
                  <a:cs typeface="Times New Roman" panose="02020603050405020304" pitchFamily="18" charset="0"/>
                </a:rPr>
                <a:t>imzasını, belgelerin </a:t>
              </a:r>
              <a:r>
                <a:rPr lang="tr-TR" sz="1800" dirty="0">
                  <a:solidFill>
                    <a:srgbClr val="000000"/>
                  </a:solidFill>
                  <a:latin typeface="Times New Roman" panose="02020603050405020304" pitchFamily="18" charset="0"/>
                  <a:cs typeface="Times New Roman" panose="02020603050405020304" pitchFamily="18" charset="0"/>
                </a:rPr>
                <a:t>tamam </a:t>
              </a:r>
              <a:r>
                <a:rPr lang="tr-TR" sz="1800" dirty="0" smtClean="0">
                  <a:solidFill>
                    <a:srgbClr val="000000"/>
                  </a:solidFill>
                  <a:latin typeface="Times New Roman" panose="02020603050405020304" pitchFamily="18" charset="0"/>
                  <a:cs typeface="Times New Roman" panose="02020603050405020304" pitchFamily="18" charset="0"/>
                </a:rPr>
                <a:t>olmasını, maddi hata, hak </a:t>
              </a:r>
              <a:r>
                <a:rPr lang="tr-TR" sz="1800" dirty="0">
                  <a:solidFill>
                    <a:srgbClr val="000000"/>
                  </a:solidFill>
                  <a:latin typeface="Times New Roman" panose="02020603050405020304" pitchFamily="18" charset="0"/>
                  <a:cs typeface="Times New Roman" panose="02020603050405020304" pitchFamily="18" charset="0"/>
                </a:rPr>
                <a:t>sahibinin </a:t>
              </a:r>
              <a:r>
                <a:rPr lang="tr-TR" sz="1800" dirty="0" smtClean="0">
                  <a:solidFill>
                    <a:srgbClr val="000000"/>
                  </a:solidFill>
                  <a:latin typeface="Times New Roman" panose="02020603050405020304" pitchFamily="18" charset="0"/>
                  <a:cs typeface="Times New Roman" panose="02020603050405020304" pitchFamily="18" charset="0"/>
                </a:rPr>
                <a:t>kimliği ile ödem sırası kontrolleri ve muhasebe kayıtları.</a:t>
              </a:r>
              <a:endParaRPr lang="en-US" sz="1800" dirty="0">
                <a:latin typeface="Times New Roman" panose="02020603050405020304" pitchFamily="18" charset="0"/>
                <a:ea typeface="Open Sans Light" panose="020B0306030504020204" pitchFamily="34" charset="0"/>
                <a:cs typeface="Times New Roman" panose="02020603050405020304" pitchFamily="18" charset="0"/>
              </a:endParaRPr>
            </a:p>
          </p:txBody>
        </p:sp>
        <p:sp>
          <p:nvSpPr>
            <p:cNvPr id="26" name="TextBox 119"/>
            <p:cNvSpPr txBox="1"/>
            <p:nvPr/>
          </p:nvSpPr>
          <p:spPr>
            <a:xfrm>
              <a:off x="2564013" y="6491330"/>
              <a:ext cx="4186967" cy="400416"/>
            </a:xfrm>
            <a:prstGeom prst="rect">
              <a:avLst/>
            </a:prstGeom>
            <a:noFill/>
          </p:spPr>
          <p:txBody>
            <a:bodyPr wrap="square" lIns="137133" tIns="68567" rIns="137133" bIns="68567" rtlCol="0">
              <a:spAutoFit/>
            </a:bodyPr>
            <a:lstStyle/>
            <a:p>
              <a:pPr algn="ctr"/>
              <a:r>
                <a:rPr lang="tr-TR" sz="2100" b="1" dirty="0" smtClean="0">
                  <a:latin typeface="Times New Roman" panose="02020603050405020304" pitchFamily="18" charset="0"/>
                  <a:cs typeface="Times New Roman" panose="02020603050405020304" pitchFamily="18" charset="0"/>
                </a:rPr>
                <a:t>Ödeme ve Muhasebe </a:t>
              </a:r>
              <a:endParaRPr lang="en-US" sz="2100" b="1" dirty="0">
                <a:latin typeface="Times New Roman" panose="02020603050405020304" pitchFamily="18" charset="0"/>
                <a:cs typeface="Times New Roman" panose="02020603050405020304" pitchFamily="18" charset="0"/>
              </a:endParaRPr>
            </a:p>
          </p:txBody>
        </p:sp>
      </p:grpSp>
      <p:cxnSp>
        <p:nvCxnSpPr>
          <p:cNvPr id="27" name="Straight Arrow Connector 2"/>
          <p:cNvCxnSpPr/>
          <p:nvPr/>
        </p:nvCxnSpPr>
        <p:spPr>
          <a:xfrm>
            <a:off x="2612839" y="4823297"/>
            <a:ext cx="1227761" cy="0"/>
          </a:xfrm>
          <a:prstGeom prst="straightConnector1">
            <a:avLst/>
          </a:prstGeom>
          <a:ln w="38100" cmpd="sng">
            <a:solidFill>
              <a:schemeClr val="bg1">
                <a:lumMod val="50000"/>
              </a:schemeClr>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172"/>
          <p:cNvCxnSpPr/>
          <p:nvPr/>
        </p:nvCxnSpPr>
        <p:spPr>
          <a:xfrm>
            <a:off x="5854801" y="4843290"/>
            <a:ext cx="1227761" cy="0"/>
          </a:xfrm>
          <a:prstGeom prst="straightConnector1">
            <a:avLst/>
          </a:prstGeom>
          <a:ln w="38100" cmpd="sng">
            <a:solidFill>
              <a:schemeClr val="bg1">
                <a:lumMod val="50000"/>
              </a:schemeClr>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173"/>
          <p:cNvCxnSpPr/>
          <p:nvPr/>
        </p:nvCxnSpPr>
        <p:spPr>
          <a:xfrm>
            <a:off x="9829800" y="4823297"/>
            <a:ext cx="1227761" cy="0"/>
          </a:xfrm>
          <a:prstGeom prst="straightConnector1">
            <a:avLst/>
          </a:prstGeom>
          <a:ln w="38100" cmpd="sng">
            <a:solidFill>
              <a:schemeClr val="bg1">
                <a:lumMod val="50000"/>
              </a:schemeClr>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174"/>
          <p:cNvCxnSpPr/>
          <p:nvPr/>
        </p:nvCxnSpPr>
        <p:spPr>
          <a:xfrm>
            <a:off x="14012239" y="4823297"/>
            <a:ext cx="1227761" cy="0"/>
          </a:xfrm>
          <a:prstGeom prst="straightConnector1">
            <a:avLst/>
          </a:prstGeom>
          <a:ln w="38100" cmpd="sng">
            <a:solidFill>
              <a:schemeClr val="bg1">
                <a:lumMod val="50000"/>
              </a:schemeClr>
            </a:solidFill>
            <a:prstDash val="dot"/>
            <a:tailEnd type="arrow"/>
          </a:ln>
        </p:spPr>
        <p:style>
          <a:lnRef idx="2">
            <a:schemeClr val="accent1"/>
          </a:lnRef>
          <a:fillRef idx="0">
            <a:schemeClr val="accent1"/>
          </a:fillRef>
          <a:effectRef idx="1">
            <a:schemeClr val="accent1"/>
          </a:effectRef>
          <a:fontRef idx="minor">
            <a:schemeClr val="tx1"/>
          </a:fontRef>
        </p:style>
      </p:cxnSp>
      <p:grpSp>
        <p:nvGrpSpPr>
          <p:cNvPr id="31" name="Group 79"/>
          <p:cNvGrpSpPr/>
          <p:nvPr/>
        </p:nvGrpSpPr>
        <p:grpSpPr>
          <a:xfrm>
            <a:off x="3915463" y="5260995"/>
            <a:ext cx="3399737" cy="1787505"/>
            <a:chOff x="2564013" y="6554328"/>
            <a:chExt cx="4532982" cy="2383340"/>
          </a:xfrm>
        </p:grpSpPr>
        <p:sp>
          <p:nvSpPr>
            <p:cNvPr id="32" name="Content Placeholder 19"/>
            <p:cNvSpPr txBox="1">
              <a:spLocks/>
            </p:cNvSpPr>
            <p:nvPr/>
          </p:nvSpPr>
          <p:spPr>
            <a:xfrm>
              <a:off x="2564013" y="7691152"/>
              <a:ext cx="4186968" cy="1246516"/>
            </a:xfrm>
            <a:prstGeom prst="rect">
              <a:avLst/>
            </a:prstGeom>
          </p:spPr>
          <p:txBody>
            <a:bodyPr vert="horz" lIns="137133" tIns="68567" rIns="137133" bIns="6856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dirty="0" smtClean="0">
                  <a:latin typeface="Times New Roman" panose="02020603050405020304" pitchFamily="18" charset="0"/>
                  <a:ea typeface="Open Sans Light" panose="020B0306030504020204" pitchFamily="34" charset="0"/>
                  <a:cs typeface="Times New Roman" panose="02020603050405020304" pitchFamily="18" charset="0"/>
                </a:rPr>
                <a:t>Mal ve hizmetin temini için harcama talimatı verilmesi</a:t>
              </a:r>
              <a:endParaRPr lang="en-US" sz="1800" dirty="0">
                <a:latin typeface="Times New Roman" panose="02020603050405020304" pitchFamily="18" charset="0"/>
                <a:ea typeface="Open Sans Light" panose="020B0306030504020204" pitchFamily="34" charset="0"/>
                <a:cs typeface="Times New Roman" panose="02020603050405020304" pitchFamily="18" charset="0"/>
              </a:endParaRPr>
            </a:p>
          </p:txBody>
        </p:sp>
        <p:sp>
          <p:nvSpPr>
            <p:cNvPr id="33" name="TextBox 81"/>
            <p:cNvSpPr txBox="1"/>
            <p:nvPr/>
          </p:nvSpPr>
          <p:spPr>
            <a:xfrm>
              <a:off x="2604337" y="6554328"/>
              <a:ext cx="4492658" cy="615519"/>
            </a:xfrm>
            <a:prstGeom prst="rect">
              <a:avLst/>
            </a:prstGeom>
            <a:noFill/>
          </p:spPr>
          <p:txBody>
            <a:bodyPr wrap="square" lIns="137133" tIns="68567" rIns="137133" bIns="68567" rtlCol="0">
              <a:spAutoFit/>
            </a:bodyPr>
            <a:lstStyle/>
            <a:p>
              <a:pPr algn="ctr"/>
              <a:r>
                <a:rPr lang="tr-TR" sz="2100" b="1" dirty="0" smtClean="0">
                  <a:latin typeface="Times New Roman" panose="02020603050405020304" pitchFamily="18" charset="0"/>
                  <a:cs typeface="Times New Roman" panose="02020603050405020304" pitchFamily="18" charset="0"/>
                </a:rPr>
                <a:t>Harcama Yetkilisi Onayı</a:t>
              </a:r>
              <a:endParaRPr lang="en-US" sz="2100" b="1" dirty="0">
                <a:latin typeface="Times New Roman" panose="02020603050405020304" pitchFamily="18" charset="0"/>
                <a:cs typeface="Times New Roman" panose="02020603050405020304" pitchFamily="18" charset="0"/>
              </a:endParaRPr>
            </a:p>
          </p:txBody>
        </p:sp>
      </p:grpSp>
      <p:grpSp>
        <p:nvGrpSpPr>
          <p:cNvPr id="34" name="Group 280"/>
          <p:cNvGrpSpPr/>
          <p:nvPr/>
        </p:nvGrpSpPr>
        <p:grpSpPr>
          <a:xfrm>
            <a:off x="4975601" y="4113245"/>
            <a:ext cx="767484" cy="751220"/>
            <a:chOff x="2640013" y="1927225"/>
            <a:chExt cx="296862" cy="317500"/>
          </a:xfrm>
          <a:solidFill>
            <a:schemeClr val="accent2"/>
          </a:solidFill>
        </p:grpSpPr>
        <p:sp>
          <p:nvSpPr>
            <p:cNvPr id="35" name="Freeform 43"/>
            <p:cNvSpPr>
              <a:spLocks noEditPoints="1"/>
            </p:cNvSpPr>
            <p:nvPr/>
          </p:nvSpPr>
          <p:spPr bwMode="auto">
            <a:xfrm>
              <a:off x="2660650" y="1927225"/>
              <a:ext cx="276225" cy="206375"/>
            </a:xfrm>
            <a:custGeom>
              <a:avLst/>
              <a:gdLst/>
              <a:ahLst/>
              <a:cxnLst>
                <a:cxn ang="0">
                  <a:pos x="19" y="64"/>
                </a:cxn>
                <a:cxn ang="0">
                  <a:pos x="0" y="79"/>
                </a:cxn>
                <a:cxn ang="0">
                  <a:pos x="8" y="81"/>
                </a:cxn>
                <a:cxn ang="0">
                  <a:pos x="25" y="67"/>
                </a:cxn>
                <a:cxn ang="0">
                  <a:pos x="78" y="53"/>
                </a:cxn>
                <a:cxn ang="0">
                  <a:pos x="66" y="44"/>
                </a:cxn>
                <a:cxn ang="0">
                  <a:pos x="92" y="44"/>
                </a:cxn>
                <a:cxn ang="0">
                  <a:pos x="108" y="9"/>
                </a:cxn>
                <a:cxn ang="0">
                  <a:pos x="19" y="64"/>
                </a:cxn>
                <a:cxn ang="0">
                  <a:pos x="28" y="60"/>
                </a:cxn>
                <a:cxn ang="0">
                  <a:pos x="28" y="60"/>
                </a:cxn>
                <a:cxn ang="0">
                  <a:pos x="100" y="14"/>
                </a:cxn>
                <a:cxn ang="0">
                  <a:pos x="28" y="60"/>
                </a:cxn>
              </a:cxnLst>
              <a:rect l="0" t="0" r="r" b="b"/>
              <a:pathLst>
                <a:path w="108" h="81">
                  <a:moveTo>
                    <a:pt x="19" y="64"/>
                  </a:moveTo>
                  <a:cubicBezTo>
                    <a:pt x="0" y="79"/>
                    <a:pt x="0" y="79"/>
                    <a:pt x="0" y="79"/>
                  </a:cubicBezTo>
                  <a:cubicBezTo>
                    <a:pt x="8" y="81"/>
                    <a:pt x="8" y="81"/>
                    <a:pt x="8" y="81"/>
                  </a:cubicBezTo>
                  <a:cubicBezTo>
                    <a:pt x="25" y="67"/>
                    <a:pt x="25" y="67"/>
                    <a:pt x="25" y="67"/>
                  </a:cubicBezTo>
                  <a:cubicBezTo>
                    <a:pt x="58" y="66"/>
                    <a:pt x="78" y="53"/>
                    <a:pt x="78" y="53"/>
                  </a:cubicBezTo>
                  <a:cubicBezTo>
                    <a:pt x="66" y="44"/>
                    <a:pt x="66" y="44"/>
                    <a:pt x="66" y="44"/>
                  </a:cubicBezTo>
                  <a:cubicBezTo>
                    <a:pt x="66" y="44"/>
                    <a:pt x="87" y="42"/>
                    <a:pt x="92" y="44"/>
                  </a:cubicBezTo>
                  <a:cubicBezTo>
                    <a:pt x="97" y="42"/>
                    <a:pt x="106" y="34"/>
                    <a:pt x="108" y="9"/>
                  </a:cubicBezTo>
                  <a:cubicBezTo>
                    <a:pt x="49" y="0"/>
                    <a:pt x="34" y="33"/>
                    <a:pt x="19" y="64"/>
                  </a:cubicBezTo>
                  <a:close/>
                  <a:moveTo>
                    <a:pt x="28" y="60"/>
                  </a:moveTo>
                  <a:cubicBezTo>
                    <a:pt x="28" y="60"/>
                    <a:pt x="28" y="60"/>
                    <a:pt x="28" y="60"/>
                  </a:cubicBezTo>
                  <a:cubicBezTo>
                    <a:pt x="33" y="54"/>
                    <a:pt x="66" y="21"/>
                    <a:pt x="100" y="14"/>
                  </a:cubicBezTo>
                  <a:cubicBezTo>
                    <a:pt x="81" y="20"/>
                    <a:pt x="37" y="54"/>
                    <a:pt x="28" y="60"/>
                  </a:cubicBezTo>
                  <a:close/>
                </a:path>
              </a:pathLst>
            </a:custGeom>
            <a:grpFill/>
            <a:ln w="9525">
              <a:noFill/>
              <a:round/>
              <a:headEnd/>
              <a:tailEnd/>
            </a:ln>
          </p:spPr>
          <p:txBody>
            <a:bodyPr/>
            <a:lstStyle/>
            <a:p>
              <a:pPr>
                <a:defRPr/>
              </a:pPr>
              <a:endParaRPr lang="en-US" sz="2700">
                <a:latin typeface="Times New Roman" panose="02020603050405020304" pitchFamily="18" charset="0"/>
                <a:cs typeface="Times New Roman" panose="02020603050405020304" pitchFamily="18" charset="0"/>
              </a:endParaRPr>
            </a:p>
          </p:txBody>
        </p:sp>
        <p:sp>
          <p:nvSpPr>
            <p:cNvPr id="36" name="Freeform 44"/>
            <p:cNvSpPr>
              <a:spLocks/>
            </p:cNvSpPr>
            <p:nvPr/>
          </p:nvSpPr>
          <p:spPr bwMode="auto">
            <a:xfrm>
              <a:off x="2640013" y="2149475"/>
              <a:ext cx="131763" cy="95250"/>
            </a:xfrm>
            <a:custGeom>
              <a:avLst/>
              <a:gdLst/>
              <a:ahLst/>
              <a:cxnLst>
                <a:cxn ang="0">
                  <a:pos x="44" y="8"/>
                </a:cxn>
                <a:cxn ang="0">
                  <a:pos x="36" y="8"/>
                </a:cxn>
                <a:cxn ang="0">
                  <a:pos x="29" y="0"/>
                </a:cxn>
                <a:cxn ang="0">
                  <a:pos x="22" y="0"/>
                </a:cxn>
                <a:cxn ang="0">
                  <a:pos x="15" y="8"/>
                </a:cxn>
                <a:cxn ang="0">
                  <a:pos x="7" y="8"/>
                </a:cxn>
                <a:cxn ang="0">
                  <a:pos x="0" y="15"/>
                </a:cxn>
                <a:cxn ang="0">
                  <a:pos x="0" y="29"/>
                </a:cxn>
                <a:cxn ang="0">
                  <a:pos x="7" y="37"/>
                </a:cxn>
                <a:cxn ang="0">
                  <a:pos x="44" y="37"/>
                </a:cxn>
                <a:cxn ang="0">
                  <a:pos x="51" y="29"/>
                </a:cxn>
                <a:cxn ang="0">
                  <a:pos x="51" y="15"/>
                </a:cxn>
                <a:cxn ang="0">
                  <a:pos x="44" y="8"/>
                </a:cxn>
              </a:cxnLst>
              <a:rect l="0" t="0" r="r" b="b"/>
              <a:pathLst>
                <a:path w="51" h="37">
                  <a:moveTo>
                    <a:pt x="44" y="8"/>
                  </a:moveTo>
                  <a:cubicBezTo>
                    <a:pt x="36" y="8"/>
                    <a:pt x="36" y="8"/>
                    <a:pt x="36" y="8"/>
                  </a:cubicBezTo>
                  <a:cubicBezTo>
                    <a:pt x="36" y="4"/>
                    <a:pt x="33" y="0"/>
                    <a:pt x="29" y="0"/>
                  </a:cubicBezTo>
                  <a:cubicBezTo>
                    <a:pt x="22" y="0"/>
                    <a:pt x="22" y="0"/>
                    <a:pt x="22" y="0"/>
                  </a:cubicBezTo>
                  <a:cubicBezTo>
                    <a:pt x="18" y="0"/>
                    <a:pt x="15" y="4"/>
                    <a:pt x="15" y="8"/>
                  </a:cubicBezTo>
                  <a:cubicBezTo>
                    <a:pt x="7" y="8"/>
                    <a:pt x="7" y="8"/>
                    <a:pt x="7" y="8"/>
                  </a:cubicBezTo>
                  <a:cubicBezTo>
                    <a:pt x="3" y="8"/>
                    <a:pt x="0" y="11"/>
                    <a:pt x="0" y="15"/>
                  </a:cubicBezTo>
                  <a:cubicBezTo>
                    <a:pt x="0" y="29"/>
                    <a:pt x="0" y="29"/>
                    <a:pt x="0" y="29"/>
                  </a:cubicBezTo>
                  <a:cubicBezTo>
                    <a:pt x="0" y="33"/>
                    <a:pt x="3" y="37"/>
                    <a:pt x="7" y="37"/>
                  </a:cubicBezTo>
                  <a:cubicBezTo>
                    <a:pt x="44" y="37"/>
                    <a:pt x="44" y="37"/>
                    <a:pt x="44" y="37"/>
                  </a:cubicBezTo>
                  <a:cubicBezTo>
                    <a:pt x="48" y="37"/>
                    <a:pt x="51" y="33"/>
                    <a:pt x="51" y="29"/>
                  </a:cubicBezTo>
                  <a:cubicBezTo>
                    <a:pt x="51" y="15"/>
                    <a:pt x="51" y="15"/>
                    <a:pt x="51" y="15"/>
                  </a:cubicBezTo>
                  <a:cubicBezTo>
                    <a:pt x="51" y="11"/>
                    <a:pt x="48" y="8"/>
                    <a:pt x="44" y="8"/>
                  </a:cubicBezTo>
                  <a:close/>
                </a:path>
              </a:pathLst>
            </a:custGeom>
            <a:grpFill/>
            <a:ln w="9525">
              <a:noFill/>
              <a:round/>
              <a:headEnd/>
              <a:tailEnd/>
            </a:ln>
          </p:spPr>
          <p:txBody>
            <a:bodyPr/>
            <a:lstStyle/>
            <a:p>
              <a:pPr>
                <a:defRPr/>
              </a:pPr>
              <a:endParaRPr lang="en-US" sz="2700">
                <a:latin typeface="Times New Roman" panose="02020603050405020304" pitchFamily="18" charset="0"/>
                <a:cs typeface="Times New Roman" panose="02020603050405020304" pitchFamily="18" charset="0"/>
              </a:endParaRPr>
            </a:p>
          </p:txBody>
        </p:sp>
      </p:grpSp>
      <p:grpSp>
        <p:nvGrpSpPr>
          <p:cNvPr id="37" name="Group 170"/>
          <p:cNvGrpSpPr/>
          <p:nvPr/>
        </p:nvGrpSpPr>
        <p:grpSpPr>
          <a:xfrm>
            <a:off x="8579731" y="4273085"/>
            <a:ext cx="819515" cy="720621"/>
            <a:chOff x="4019550" y="3568701"/>
            <a:chExt cx="358775" cy="360363"/>
          </a:xfrm>
          <a:solidFill>
            <a:schemeClr val="accent2"/>
          </a:solidFill>
        </p:grpSpPr>
        <p:sp>
          <p:nvSpPr>
            <p:cNvPr id="38" name="Freeform 105"/>
            <p:cNvSpPr>
              <a:spLocks noEditPoints="1"/>
            </p:cNvSpPr>
            <p:nvPr/>
          </p:nvSpPr>
          <p:spPr bwMode="auto">
            <a:xfrm>
              <a:off x="4019550" y="3568701"/>
              <a:ext cx="358775" cy="360363"/>
            </a:xfrm>
            <a:custGeom>
              <a:avLst/>
              <a:gdLst/>
              <a:ahLst/>
              <a:cxnLst>
                <a:cxn ang="0">
                  <a:pos x="77" y="0"/>
                </a:cxn>
                <a:cxn ang="0">
                  <a:pos x="31" y="46"/>
                </a:cxn>
                <a:cxn ang="0">
                  <a:pos x="36" y="68"/>
                </a:cxn>
                <a:cxn ang="0">
                  <a:pos x="4" y="100"/>
                </a:cxn>
                <a:cxn ang="0">
                  <a:pos x="4" y="100"/>
                </a:cxn>
                <a:cxn ang="0">
                  <a:pos x="0" y="109"/>
                </a:cxn>
                <a:cxn ang="0">
                  <a:pos x="13" y="123"/>
                </a:cxn>
                <a:cxn ang="0">
                  <a:pos x="23" y="119"/>
                </a:cxn>
                <a:cxn ang="0">
                  <a:pos x="23" y="119"/>
                </a:cxn>
                <a:cxn ang="0">
                  <a:pos x="55" y="87"/>
                </a:cxn>
                <a:cxn ang="0">
                  <a:pos x="77" y="92"/>
                </a:cxn>
                <a:cxn ang="0">
                  <a:pos x="123" y="46"/>
                </a:cxn>
                <a:cxn ang="0">
                  <a:pos x="77" y="0"/>
                </a:cxn>
                <a:cxn ang="0">
                  <a:pos x="18" y="114"/>
                </a:cxn>
                <a:cxn ang="0">
                  <a:pos x="13" y="116"/>
                </a:cxn>
                <a:cxn ang="0">
                  <a:pos x="7" y="109"/>
                </a:cxn>
                <a:cxn ang="0">
                  <a:pos x="9" y="104"/>
                </a:cxn>
                <a:cxn ang="0">
                  <a:pos x="9" y="104"/>
                </a:cxn>
                <a:cxn ang="0">
                  <a:pos x="40" y="73"/>
                </a:cxn>
                <a:cxn ang="0">
                  <a:pos x="49" y="83"/>
                </a:cxn>
                <a:cxn ang="0">
                  <a:pos x="18" y="114"/>
                </a:cxn>
                <a:cxn ang="0">
                  <a:pos x="77" y="84"/>
                </a:cxn>
                <a:cxn ang="0">
                  <a:pos x="38" y="46"/>
                </a:cxn>
                <a:cxn ang="0">
                  <a:pos x="77" y="8"/>
                </a:cxn>
                <a:cxn ang="0">
                  <a:pos x="115" y="46"/>
                </a:cxn>
                <a:cxn ang="0">
                  <a:pos x="77" y="84"/>
                </a:cxn>
                <a:cxn ang="0">
                  <a:pos x="77" y="84"/>
                </a:cxn>
                <a:cxn ang="0">
                  <a:pos x="77" y="84"/>
                </a:cxn>
              </a:cxnLst>
              <a:rect l="0" t="0" r="r" b="b"/>
              <a:pathLst>
                <a:path w="123" h="123">
                  <a:moveTo>
                    <a:pt x="77" y="0"/>
                  </a:moveTo>
                  <a:cubicBezTo>
                    <a:pt x="51" y="0"/>
                    <a:pt x="31" y="21"/>
                    <a:pt x="31" y="46"/>
                  </a:cubicBezTo>
                  <a:cubicBezTo>
                    <a:pt x="31" y="54"/>
                    <a:pt x="33" y="61"/>
                    <a:pt x="36" y="68"/>
                  </a:cubicBezTo>
                  <a:cubicBezTo>
                    <a:pt x="4" y="100"/>
                    <a:pt x="4" y="100"/>
                    <a:pt x="4" y="100"/>
                  </a:cubicBezTo>
                  <a:cubicBezTo>
                    <a:pt x="4" y="100"/>
                    <a:pt x="4" y="100"/>
                    <a:pt x="4" y="100"/>
                  </a:cubicBezTo>
                  <a:cubicBezTo>
                    <a:pt x="2" y="102"/>
                    <a:pt x="0" y="105"/>
                    <a:pt x="0" y="109"/>
                  </a:cubicBezTo>
                  <a:cubicBezTo>
                    <a:pt x="0" y="117"/>
                    <a:pt x="6" y="123"/>
                    <a:pt x="13" y="123"/>
                  </a:cubicBezTo>
                  <a:cubicBezTo>
                    <a:pt x="17" y="123"/>
                    <a:pt x="21" y="121"/>
                    <a:pt x="23" y="119"/>
                  </a:cubicBezTo>
                  <a:cubicBezTo>
                    <a:pt x="23" y="119"/>
                    <a:pt x="23" y="119"/>
                    <a:pt x="23" y="119"/>
                  </a:cubicBezTo>
                  <a:cubicBezTo>
                    <a:pt x="55" y="87"/>
                    <a:pt x="55" y="87"/>
                    <a:pt x="55" y="87"/>
                  </a:cubicBezTo>
                  <a:cubicBezTo>
                    <a:pt x="62" y="90"/>
                    <a:pt x="69" y="92"/>
                    <a:pt x="77" y="92"/>
                  </a:cubicBezTo>
                  <a:cubicBezTo>
                    <a:pt x="102" y="92"/>
                    <a:pt x="123" y="71"/>
                    <a:pt x="123" y="46"/>
                  </a:cubicBezTo>
                  <a:cubicBezTo>
                    <a:pt x="123" y="21"/>
                    <a:pt x="102" y="0"/>
                    <a:pt x="77" y="0"/>
                  </a:cubicBezTo>
                  <a:close/>
                  <a:moveTo>
                    <a:pt x="18" y="114"/>
                  </a:moveTo>
                  <a:cubicBezTo>
                    <a:pt x="17" y="115"/>
                    <a:pt x="15" y="116"/>
                    <a:pt x="13" y="116"/>
                  </a:cubicBezTo>
                  <a:cubicBezTo>
                    <a:pt x="10" y="116"/>
                    <a:pt x="7" y="113"/>
                    <a:pt x="7" y="109"/>
                  </a:cubicBezTo>
                  <a:cubicBezTo>
                    <a:pt x="7" y="107"/>
                    <a:pt x="8" y="106"/>
                    <a:pt x="9" y="104"/>
                  </a:cubicBezTo>
                  <a:cubicBezTo>
                    <a:pt x="9" y="104"/>
                    <a:pt x="9" y="104"/>
                    <a:pt x="9" y="104"/>
                  </a:cubicBezTo>
                  <a:cubicBezTo>
                    <a:pt x="40" y="73"/>
                    <a:pt x="40" y="73"/>
                    <a:pt x="40" y="73"/>
                  </a:cubicBezTo>
                  <a:cubicBezTo>
                    <a:pt x="42" y="77"/>
                    <a:pt x="46" y="80"/>
                    <a:pt x="49" y="83"/>
                  </a:cubicBezTo>
                  <a:lnTo>
                    <a:pt x="18" y="114"/>
                  </a:lnTo>
                  <a:close/>
                  <a:moveTo>
                    <a:pt x="77" y="84"/>
                  </a:moveTo>
                  <a:cubicBezTo>
                    <a:pt x="55" y="84"/>
                    <a:pt x="38" y="67"/>
                    <a:pt x="38" y="46"/>
                  </a:cubicBezTo>
                  <a:cubicBezTo>
                    <a:pt x="38" y="25"/>
                    <a:pt x="55" y="8"/>
                    <a:pt x="77" y="8"/>
                  </a:cubicBezTo>
                  <a:cubicBezTo>
                    <a:pt x="98" y="8"/>
                    <a:pt x="115" y="25"/>
                    <a:pt x="115" y="46"/>
                  </a:cubicBezTo>
                  <a:cubicBezTo>
                    <a:pt x="115" y="67"/>
                    <a:pt x="98" y="84"/>
                    <a:pt x="77" y="84"/>
                  </a:cubicBezTo>
                  <a:close/>
                  <a:moveTo>
                    <a:pt x="77" y="84"/>
                  </a:moveTo>
                  <a:cubicBezTo>
                    <a:pt x="77" y="84"/>
                    <a:pt x="77" y="84"/>
                    <a:pt x="77" y="84"/>
                  </a:cubicBezTo>
                </a:path>
              </a:pathLst>
            </a:custGeom>
            <a:grpFill/>
            <a:ln w="9525">
              <a:noFill/>
              <a:round/>
              <a:headEnd/>
              <a:tailEnd/>
            </a:ln>
          </p:spPr>
          <p:txBody>
            <a:bodyPr/>
            <a:lstStyle/>
            <a:p>
              <a:pPr>
                <a:defRPr/>
              </a:pPr>
              <a:endParaRPr lang="en-US" sz="2700">
                <a:latin typeface="Times New Roman" panose="02020603050405020304" pitchFamily="18" charset="0"/>
                <a:cs typeface="Times New Roman" panose="02020603050405020304" pitchFamily="18" charset="0"/>
              </a:endParaRPr>
            </a:p>
          </p:txBody>
        </p:sp>
        <p:sp>
          <p:nvSpPr>
            <p:cNvPr id="39" name="Freeform 106"/>
            <p:cNvSpPr>
              <a:spLocks noEditPoints="1"/>
            </p:cNvSpPr>
            <p:nvPr/>
          </p:nvSpPr>
          <p:spPr bwMode="auto">
            <a:xfrm>
              <a:off x="4165600" y="3624263"/>
              <a:ext cx="84138" cy="85725"/>
            </a:xfrm>
            <a:custGeom>
              <a:avLst/>
              <a:gdLst/>
              <a:ahLst/>
              <a:cxnLst>
                <a:cxn ang="0">
                  <a:pos x="27" y="0"/>
                </a:cxn>
                <a:cxn ang="0">
                  <a:pos x="0" y="27"/>
                </a:cxn>
                <a:cxn ang="0">
                  <a:pos x="2" y="29"/>
                </a:cxn>
                <a:cxn ang="0">
                  <a:pos x="4" y="27"/>
                </a:cxn>
                <a:cxn ang="0">
                  <a:pos x="27" y="4"/>
                </a:cxn>
                <a:cxn ang="0">
                  <a:pos x="29" y="2"/>
                </a:cxn>
                <a:cxn ang="0">
                  <a:pos x="27" y="0"/>
                </a:cxn>
                <a:cxn ang="0">
                  <a:pos x="27" y="0"/>
                </a:cxn>
                <a:cxn ang="0">
                  <a:pos x="27" y="0"/>
                </a:cxn>
              </a:cxnLst>
              <a:rect l="0" t="0" r="r" b="b"/>
              <a:pathLst>
                <a:path w="29" h="29">
                  <a:moveTo>
                    <a:pt x="27" y="0"/>
                  </a:moveTo>
                  <a:cubicBezTo>
                    <a:pt x="12" y="0"/>
                    <a:pt x="0" y="12"/>
                    <a:pt x="0" y="27"/>
                  </a:cubicBezTo>
                  <a:cubicBezTo>
                    <a:pt x="0" y="28"/>
                    <a:pt x="1" y="29"/>
                    <a:pt x="2" y="29"/>
                  </a:cubicBezTo>
                  <a:cubicBezTo>
                    <a:pt x="3" y="29"/>
                    <a:pt x="4" y="28"/>
                    <a:pt x="4" y="27"/>
                  </a:cubicBezTo>
                  <a:cubicBezTo>
                    <a:pt x="4" y="14"/>
                    <a:pt x="14" y="4"/>
                    <a:pt x="27" y="4"/>
                  </a:cubicBezTo>
                  <a:cubicBezTo>
                    <a:pt x="28" y="4"/>
                    <a:pt x="29" y="3"/>
                    <a:pt x="29" y="2"/>
                  </a:cubicBezTo>
                  <a:cubicBezTo>
                    <a:pt x="29" y="1"/>
                    <a:pt x="28" y="0"/>
                    <a:pt x="27" y="0"/>
                  </a:cubicBezTo>
                  <a:close/>
                  <a:moveTo>
                    <a:pt x="27" y="0"/>
                  </a:moveTo>
                  <a:cubicBezTo>
                    <a:pt x="27" y="0"/>
                    <a:pt x="27" y="0"/>
                    <a:pt x="27" y="0"/>
                  </a:cubicBezTo>
                </a:path>
              </a:pathLst>
            </a:custGeom>
            <a:grpFill/>
            <a:ln w="9525">
              <a:noFill/>
              <a:round/>
              <a:headEnd/>
              <a:tailEnd/>
            </a:ln>
          </p:spPr>
          <p:txBody>
            <a:bodyPr/>
            <a:lstStyle/>
            <a:p>
              <a:pPr>
                <a:defRPr/>
              </a:pPr>
              <a:endParaRPr lang="en-US" sz="2700">
                <a:latin typeface="Times New Roman" panose="02020603050405020304" pitchFamily="18" charset="0"/>
                <a:cs typeface="Times New Roman" panose="02020603050405020304" pitchFamily="18" charset="0"/>
              </a:endParaRPr>
            </a:p>
          </p:txBody>
        </p:sp>
      </p:grpSp>
      <p:sp>
        <p:nvSpPr>
          <p:cNvPr id="40" name="Shape 2805"/>
          <p:cNvSpPr/>
          <p:nvPr/>
        </p:nvSpPr>
        <p:spPr>
          <a:xfrm>
            <a:off x="16023858" y="4237232"/>
            <a:ext cx="725583" cy="709614"/>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chemeClr val="accent2"/>
          </a:solidFill>
          <a:ln w="12700">
            <a:miter lim="400000"/>
          </a:ln>
        </p:spPr>
        <p:txBody>
          <a:bodyPr lIns="21426" tIns="21426" rIns="21426" bIns="21426" anchor="ctr"/>
          <a:lstStyle/>
          <a:p>
            <a:pPr defTabSz="2570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a:effectLst>
                <a:outerShdw blurRad="38100" dist="12700" dir="5400000" rotWithShape="0">
                  <a:srgbClr val="000000">
                    <a:alpha val="50000"/>
                  </a:srgbClr>
                </a:outerShdw>
              </a:effectLst>
              <a:latin typeface="Times New Roman" panose="02020603050405020304" pitchFamily="18" charset="0"/>
              <a:ea typeface="Calibri" charset="0"/>
              <a:cs typeface="Times New Roman" panose="02020603050405020304" pitchFamily="18" charset="0"/>
              <a:sym typeface="Gill Sans"/>
            </a:endParaRPr>
          </a:p>
        </p:txBody>
      </p:sp>
      <p:sp>
        <p:nvSpPr>
          <p:cNvPr id="41" name="Freeform 50"/>
          <p:cNvSpPr>
            <a:spLocks noEditPoints="1"/>
          </p:cNvSpPr>
          <p:nvPr/>
        </p:nvSpPr>
        <p:spPr bwMode="auto">
          <a:xfrm>
            <a:off x="12114349" y="4211240"/>
            <a:ext cx="938196" cy="872403"/>
          </a:xfrm>
          <a:custGeom>
            <a:avLst/>
            <a:gdLst>
              <a:gd name="T0" fmla="*/ 2147483646 w 112"/>
              <a:gd name="T1" fmla="*/ 2147483646 h 109"/>
              <a:gd name="T2" fmla="*/ 2147483646 w 112"/>
              <a:gd name="T3" fmla="*/ 0 h 109"/>
              <a:gd name="T4" fmla="*/ 2147483646 w 112"/>
              <a:gd name="T5" fmla="*/ 2147483646 h 109"/>
              <a:gd name="T6" fmla="*/ 2147483646 w 112"/>
              <a:gd name="T7" fmla="*/ 2147483646 h 109"/>
              <a:gd name="T8" fmla="*/ 0 w 112"/>
              <a:gd name="T9" fmla="*/ 2147483646 h 109"/>
              <a:gd name="T10" fmla="*/ 2147483646 w 112"/>
              <a:gd name="T11" fmla="*/ 2147483646 h 109"/>
              <a:gd name="T12" fmla="*/ 2147483646 w 112"/>
              <a:gd name="T13" fmla="*/ 2147483646 h 109"/>
              <a:gd name="T14" fmla="*/ 2147483646 w 112"/>
              <a:gd name="T15" fmla="*/ 2147483646 h 109"/>
              <a:gd name="T16" fmla="*/ 2147483646 w 112"/>
              <a:gd name="T17" fmla="*/ 2147483646 h 109"/>
              <a:gd name="T18" fmla="*/ 2147483646 w 112"/>
              <a:gd name="T19" fmla="*/ 2147483646 h 109"/>
              <a:gd name="T20" fmla="*/ 2147483646 w 112"/>
              <a:gd name="T21" fmla="*/ 2147483646 h 109"/>
              <a:gd name="T22" fmla="*/ 2147483646 w 112"/>
              <a:gd name="T23" fmla="*/ 2147483646 h 109"/>
              <a:gd name="T24" fmla="*/ 2147483646 w 112"/>
              <a:gd name="T25" fmla="*/ 2147483646 h 109"/>
              <a:gd name="T26" fmla="*/ 2147483646 w 112"/>
              <a:gd name="T27" fmla="*/ 2147483646 h 109"/>
              <a:gd name="T28" fmla="*/ 2147483646 w 112"/>
              <a:gd name="T29" fmla="*/ 2147483646 h 109"/>
              <a:gd name="T30" fmla="*/ 2147483646 w 112"/>
              <a:gd name="T31" fmla="*/ 2147483646 h 109"/>
              <a:gd name="T32" fmla="*/ 2147483646 w 112"/>
              <a:gd name="T33" fmla="*/ 2147483646 h 109"/>
              <a:gd name="T34" fmla="*/ 2147483646 w 112"/>
              <a:gd name="T35" fmla="*/ 2147483646 h 109"/>
              <a:gd name="T36" fmla="*/ 2147483646 w 112"/>
              <a:gd name="T37" fmla="*/ 2147483646 h 109"/>
              <a:gd name="T38" fmla="*/ 2147483646 w 112"/>
              <a:gd name="T39" fmla="*/ 2147483646 h 109"/>
              <a:gd name="T40" fmla="*/ 2147483646 w 112"/>
              <a:gd name="T41" fmla="*/ 2147483646 h 109"/>
              <a:gd name="T42" fmla="*/ 2147483646 w 112"/>
              <a:gd name="T43" fmla="*/ 2147483646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109">
                <a:moveTo>
                  <a:pt x="112" y="8"/>
                </a:moveTo>
                <a:cubicBezTo>
                  <a:pt x="104" y="0"/>
                  <a:pt x="104" y="0"/>
                  <a:pt x="104" y="0"/>
                </a:cubicBezTo>
                <a:cubicBezTo>
                  <a:pt x="86" y="21"/>
                  <a:pt x="86" y="21"/>
                  <a:pt x="86" y="21"/>
                </a:cubicBezTo>
                <a:cubicBezTo>
                  <a:pt x="77" y="12"/>
                  <a:pt x="65" y="7"/>
                  <a:pt x="51" y="7"/>
                </a:cubicBezTo>
                <a:cubicBezTo>
                  <a:pt x="23" y="7"/>
                  <a:pt x="0" y="30"/>
                  <a:pt x="0" y="58"/>
                </a:cubicBezTo>
                <a:cubicBezTo>
                  <a:pt x="0" y="86"/>
                  <a:pt x="23" y="109"/>
                  <a:pt x="51" y="109"/>
                </a:cubicBezTo>
                <a:cubicBezTo>
                  <a:pt x="79" y="109"/>
                  <a:pt x="102" y="86"/>
                  <a:pt x="102" y="58"/>
                </a:cubicBezTo>
                <a:cubicBezTo>
                  <a:pt x="102" y="48"/>
                  <a:pt x="99" y="38"/>
                  <a:pt x="94" y="31"/>
                </a:cubicBezTo>
                <a:lnTo>
                  <a:pt x="112" y="8"/>
                </a:lnTo>
                <a:close/>
                <a:moveTo>
                  <a:pt x="95" y="58"/>
                </a:moveTo>
                <a:cubicBezTo>
                  <a:pt x="95" y="82"/>
                  <a:pt x="75" y="101"/>
                  <a:pt x="51" y="101"/>
                </a:cubicBezTo>
                <a:cubicBezTo>
                  <a:pt x="27" y="101"/>
                  <a:pt x="8" y="82"/>
                  <a:pt x="8" y="58"/>
                </a:cubicBezTo>
                <a:cubicBezTo>
                  <a:pt x="8" y="34"/>
                  <a:pt x="27" y="14"/>
                  <a:pt x="51" y="14"/>
                </a:cubicBezTo>
                <a:cubicBezTo>
                  <a:pt x="63" y="14"/>
                  <a:pt x="73" y="19"/>
                  <a:pt x="81" y="26"/>
                </a:cubicBezTo>
                <a:cubicBezTo>
                  <a:pt x="50" y="62"/>
                  <a:pt x="50" y="62"/>
                  <a:pt x="50" y="62"/>
                </a:cubicBezTo>
                <a:cubicBezTo>
                  <a:pt x="26" y="39"/>
                  <a:pt x="26" y="39"/>
                  <a:pt x="26" y="39"/>
                </a:cubicBezTo>
                <a:cubicBezTo>
                  <a:pt x="18" y="54"/>
                  <a:pt x="18" y="54"/>
                  <a:pt x="18" y="54"/>
                </a:cubicBezTo>
                <a:cubicBezTo>
                  <a:pt x="43" y="82"/>
                  <a:pt x="43" y="82"/>
                  <a:pt x="43" y="82"/>
                </a:cubicBezTo>
                <a:cubicBezTo>
                  <a:pt x="48" y="89"/>
                  <a:pt x="48" y="89"/>
                  <a:pt x="48" y="89"/>
                </a:cubicBezTo>
                <a:cubicBezTo>
                  <a:pt x="54" y="82"/>
                  <a:pt x="54" y="82"/>
                  <a:pt x="54" y="82"/>
                </a:cubicBezTo>
                <a:cubicBezTo>
                  <a:pt x="89" y="37"/>
                  <a:pt x="89" y="37"/>
                  <a:pt x="89" y="37"/>
                </a:cubicBezTo>
                <a:cubicBezTo>
                  <a:pt x="93" y="43"/>
                  <a:pt x="95" y="50"/>
                  <a:pt x="95" y="58"/>
                </a:cubicBezTo>
                <a:close/>
              </a:path>
            </a:pathLst>
          </a:custGeom>
          <a:solidFill>
            <a:schemeClr val="accent2"/>
          </a:solidFill>
          <a:ln>
            <a:noFill/>
          </a:ln>
        </p:spPr>
        <p:txBody>
          <a:bodyPr/>
          <a:lstStyle/>
          <a:p>
            <a:endParaRPr lang="tr-TR" sz="2700">
              <a:latin typeface="Times New Roman" panose="02020603050405020304" pitchFamily="18" charset="0"/>
              <a:cs typeface="Times New Roman" panose="02020603050405020304" pitchFamily="18" charset="0"/>
            </a:endParaRPr>
          </a:p>
        </p:txBody>
      </p:sp>
      <p:sp>
        <p:nvSpPr>
          <p:cNvPr id="42" name="Freeform 54"/>
          <p:cNvSpPr>
            <a:spLocks noEditPoints="1"/>
          </p:cNvSpPr>
          <p:nvPr/>
        </p:nvSpPr>
        <p:spPr bwMode="auto">
          <a:xfrm>
            <a:off x="1275706" y="4113245"/>
            <a:ext cx="680435" cy="710051"/>
          </a:xfrm>
          <a:custGeom>
            <a:avLst/>
            <a:gdLst>
              <a:gd name="T0" fmla="*/ 2147483646 w 256"/>
              <a:gd name="T1" fmla="*/ 2147483646 h 256"/>
              <a:gd name="T2" fmla="*/ 2147483646 w 256"/>
              <a:gd name="T3" fmla="*/ 2147483646 h 256"/>
              <a:gd name="T4" fmla="*/ 0 w 256"/>
              <a:gd name="T5" fmla="*/ 2147483646 h 256"/>
              <a:gd name="T6" fmla="*/ 2147483646 w 256"/>
              <a:gd name="T7" fmla="*/ 0 h 256"/>
              <a:gd name="T8" fmla="*/ 2147483646 w 256"/>
              <a:gd name="T9" fmla="*/ 2147483646 h 256"/>
              <a:gd name="T10" fmla="*/ 2147483646 w 256"/>
              <a:gd name="T11" fmla="*/ 2147483646 h 256"/>
              <a:gd name="T12" fmla="*/ 2147483646 w 256"/>
              <a:gd name="T13" fmla="*/ 2147483646 h 256"/>
              <a:gd name="T14" fmla="*/ 2147483646 w 256"/>
              <a:gd name="T15" fmla="*/ 0 h 256"/>
              <a:gd name="T16" fmla="*/ 2147483646 w 256"/>
              <a:gd name="T17" fmla="*/ 2147483646 h 256"/>
              <a:gd name="T18" fmla="*/ 2147483646 w 256"/>
              <a:gd name="T19" fmla="*/ 2147483646 h 256"/>
              <a:gd name="T20" fmla="*/ 2147483646 w 256"/>
              <a:gd name="T21" fmla="*/ 2147483646 h 256"/>
              <a:gd name="T22" fmla="*/ 2147483646 w 256"/>
              <a:gd name="T23" fmla="*/ 2147483646 h 256"/>
              <a:gd name="T24" fmla="*/ 2147483646 w 256"/>
              <a:gd name="T25" fmla="*/ 2147483646 h 256"/>
              <a:gd name="T26" fmla="*/ 2147483646 w 256"/>
              <a:gd name="T27" fmla="*/ 2147483646 h 256"/>
              <a:gd name="T28" fmla="*/ 2147483646 w 256"/>
              <a:gd name="T29" fmla="*/ 2147483646 h 256"/>
              <a:gd name="T30" fmla="*/ 2147483646 w 256"/>
              <a:gd name="T31" fmla="*/ 2147483646 h 256"/>
              <a:gd name="T32" fmla="*/ 2147483646 w 256"/>
              <a:gd name="T33" fmla="*/ 2147483646 h 256"/>
              <a:gd name="T34" fmla="*/ 2147483646 w 256"/>
              <a:gd name="T35" fmla="*/ 2147483646 h 256"/>
              <a:gd name="T36" fmla="*/ 2147483646 w 256"/>
              <a:gd name="T37" fmla="*/ 2147483646 h 256"/>
              <a:gd name="T38" fmla="*/ 2147483646 w 256"/>
              <a:gd name="T39" fmla="*/ 2147483646 h 256"/>
              <a:gd name="T40" fmla="*/ 2147483646 w 256"/>
              <a:gd name="T41" fmla="*/ 2147483646 h 256"/>
              <a:gd name="T42" fmla="*/ 2147483646 w 256"/>
              <a:gd name="T43" fmla="*/ 2147483646 h 256"/>
              <a:gd name="T44" fmla="*/ 2147483646 w 256"/>
              <a:gd name="T45" fmla="*/ 2147483646 h 256"/>
              <a:gd name="T46" fmla="*/ 2147483646 w 256"/>
              <a:gd name="T47" fmla="*/ 2147483646 h 256"/>
              <a:gd name="T48" fmla="*/ 2147483646 w 256"/>
              <a:gd name="T49" fmla="*/ 2147483646 h 256"/>
              <a:gd name="T50" fmla="*/ 2147483646 w 256"/>
              <a:gd name="T51" fmla="*/ 2147483646 h 256"/>
              <a:gd name="T52" fmla="*/ 2147483646 w 256"/>
              <a:gd name="T53" fmla="*/ 2147483646 h 256"/>
              <a:gd name="T54" fmla="*/ 2147483646 w 256"/>
              <a:gd name="T55" fmla="*/ 2147483646 h 256"/>
              <a:gd name="T56" fmla="*/ 2147483646 w 256"/>
              <a:gd name="T57" fmla="*/ 2147483646 h 256"/>
              <a:gd name="T58" fmla="*/ 2147483646 w 256"/>
              <a:gd name="T59" fmla="*/ 2147483646 h 256"/>
              <a:gd name="T60" fmla="*/ 2147483646 w 256"/>
              <a:gd name="T61" fmla="*/ 2147483646 h 256"/>
              <a:gd name="T62" fmla="*/ 2147483646 w 256"/>
              <a:gd name="T63" fmla="*/ 2147483646 h 256"/>
              <a:gd name="T64" fmla="*/ 2147483646 w 256"/>
              <a:gd name="T65" fmla="*/ 2147483646 h 256"/>
              <a:gd name="T66" fmla="*/ 2147483646 w 256"/>
              <a:gd name="T67" fmla="*/ 2147483646 h 256"/>
              <a:gd name="T68" fmla="*/ 2147483646 w 256"/>
              <a:gd name="T69" fmla="*/ 2147483646 h 256"/>
              <a:gd name="T70" fmla="*/ 2147483646 w 256"/>
              <a:gd name="T71" fmla="*/ 2147483646 h 256"/>
              <a:gd name="T72" fmla="*/ 2147483646 w 256"/>
              <a:gd name="T73" fmla="*/ 2147483646 h 256"/>
              <a:gd name="T74" fmla="*/ 2147483646 w 256"/>
              <a:gd name="T75" fmla="*/ 2147483646 h 256"/>
              <a:gd name="T76" fmla="*/ 2147483646 w 256"/>
              <a:gd name="T77" fmla="*/ 2147483646 h 256"/>
              <a:gd name="T78" fmla="*/ 2147483646 w 256"/>
              <a:gd name="T79" fmla="*/ 2147483646 h 256"/>
              <a:gd name="T80" fmla="*/ 2147483646 w 256"/>
              <a:gd name="T81" fmla="*/ 2147483646 h 256"/>
              <a:gd name="T82" fmla="*/ 2147483646 w 256"/>
              <a:gd name="T83" fmla="*/ 2147483646 h 2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6" h="256">
                <a:moveTo>
                  <a:pt x="249" y="207"/>
                </a:moveTo>
                <a:cubicBezTo>
                  <a:pt x="133" y="255"/>
                  <a:pt x="133" y="255"/>
                  <a:pt x="133" y="255"/>
                </a:cubicBezTo>
                <a:cubicBezTo>
                  <a:pt x="131" y="256"/>
                  <a:pt x="130" y="256"/>
                  <a:pt x="128" y="256"/>
                </a:cubicBezTo>
                <a:cubicBezTo>
                  <a:pt x="126" y="256"/>
                  <a:pt x="125" y="256"/>
                  <a:pt x="123" y="255"/>
                </a:cubicBezTo>
                <a:cubicBezTo>
                  <a:pt x="7" y="207"/>
                  <a:pt x="7" y="207"/>
                  <a:pt x="7" y="207"/>
                </a:cubicBezTo>
                <a:cubicBezTo>
                  <a:pt x="3" y="205"/>
                  <a:pt x="0" y="201"/>
                  <a:pt x="0" y="196"/>
                </a:cubicBezTo>
                <a:cubicBezTo>
                  <a:pt x="0" y="12"/>
                  <a:pt x="0" y="12"/>
                  <a:pt x="0" y="12"/>
                </a:cubicBezTo>
                <a:cubicBezTo>
                  <a:pt x="0" y="5"/>
                  <a:pt x="5" y="0"/>
                  <a:pt x="12" y="0"/>
                </a:cubicBezTo>
                <a:cubicBezTo>
                  <a:pt x="14" y="0"/>
                  <a:pt x="15" y="0"/>
                  <a:pt x="17" y="1"/>
                </a:cubicBezTo>
                <a:cubicBezTo>
                  <a:pt x="17" y="1"/>
                  <a:pt x="17" y="1"/>
                  <a:pt x="17" y="1"/>
                </a:cubicBezTo>
                <a:cubicBezTo>
                  <a:pt x="17" y="1"/>
                  <a:pt x="17" y="1"/>
                  <a:pt x="17" y="1"/>
                </a:cubicBezTo>
                <a:cubicBezTo>
                  <a:pt x="128" y="47"/>
                  <a:pt x="128" y="47"/>
                  <a:pt x="128" y="47"/>
                </a:cubicBezTo>
                <a:cubicBezTo>
                  <a:pt x="239" y="1"/>
                  <a:pt x="239" y="1"/>
                  <a:pt x="239" y="1"/>
                </a:cubicBezTo>
                <a:cubicBezTo>
                  <a:pt x="239" y="1"/>
                  <a:pt x="239" y="1"/>
                  <a:pt x="239" y="1"/>
                </a:cubicBezTo>
                <a:cubicBezTo>
                  <a:pt x="239" y="1"/>
                  <a:pt x="239" y="1"/>
                  <a:pt x="239" y="1"/>
                </a:cubicBezTo>
                <a:cubicBezTo>
                  <a:pt x="241" y="0"/>
                  <a:pt x="242" y="0"/>
                  <a:pt x="244" y="0"/>
                </a:cubicBezTo>
                <a:cubicBezTo>
                  <a:pt x="251" y="0"/>
                  <a:pt x="256" y="5"/>
                  <a:pt x="256" y="12"/>
                </a:cubicBezTo>
                <a:cubicBezTo>
                  <a:pt x="256" y="196"/>
                  <a:pt x="256" y="196"/>
                  <a:pt x="256" y="196"/>
                </a:cubicBezTo>
                <a:cubicBezTo>
                  <a:pt x="256" y="201"/>
                  <a:pt x="253" y="205"/>
                  <a:pt x="249" y="207"/>
                </a:cubicBezTo>
                <a:moveTo>
                  <a:pt x="116" y="68"/>
                </a:moveTo>
                <a:cubicBezTo>
                  <a:pt x="24" y="30"/>
                  <a:pt x="24" y="30"/>
                  <a:pt x="24" y="30"/>
                </a:cubicBezTo>
                <a:cubicBezTo>
                  <a:pt x="24" y="188"/>
                  <a:pt x="24" y="188"/>
                  <a:pt x="24" y="188"/>
                </a:cubicBezTo>
                <a:cubicBezTo>
                  <a:pt x="116" y="226"/>
                  <a:pt x="116" y="226"/>
                  <a:pt x="116" y="226"/>
                </a:cubicBezTo>
                <a:lnTo>
                  <a:pt x="116" y="68"/>
                </a:lnTo>
                <a:close/>
                <a:moveTo>
                  <a:pt x="232" y="30"/>
                </a:moveTo>
                <a:cubicBezTo>
                  <a:pt x="140" y="68"/>
                  <a:pt x="140" y="68"/>
                  <a:pt x="140" y="68"/>
                </a:cubicBezTo>
                <a:cubicBezTo>
                  <a:pt x="140" y="226"/>
                  <a:pt x="140" y="226"/>
                  <a:pt x="140" y="226"/>
                </a:cubicBezTo>
                <a:cubicBezTo>
                  <a:pt x="232" y="188"/>
                  <a:pt x="232" y="188"/>
                  <a:pt x="232" y="188"/>
                </a:cubicBezTo>
                <a:lnTo>
                  <a:pt x="232" y="30"/>
                </a:lnTo>
                <a:close/>
                <a:moveTo>
                  <a:pt x="159" y="85"/>
                </a:moveTo>
                <a:cubicBezTo>
                  <a:pt x="203" y="65"/>
                  <a:pt x="203" y="65"/>
                  <a:pt x="203" y="65"/>
                </a:cubicBezTo>
                <a:cubicBezTo>
                  <a:pt x="205" y="64"/>
                  <a:pt x="206" y="64"/>
                  <a:pt x="208" y="64"/>
                </a:cubicBezTo>
                <a:cubicBezTo>
                  <a:pt x="215" y="64"/>
                  <a:pt x="220" y="69"/>
                  <a:pt x="220" y="76"/>
                </a:cubicBezTo>
                <a:cubicBezTo>
                  <a:pt x="220" y="81"/>
                  <a:pt x="217" y="85"/>
                  <a:pt x="213" y="87"/>
                </a:cubicBezTo>
                <a:cubicBezTo>
                  <a:pt x="169" y="107"/>
                  <a:pt x="169" y="107"/>
                  <a:pt x="169" y="107"/>
                </a:cubicBezTo>
                <a:cubicBezTo>
                  <a:pt x="167" y="108"/>
                  <a:pt x="166" y="108"/>
                  <a:pt x="164" y="108"/>
                </a:cubicBezTo>
                <a:cubicBezTo>
                  <a:pt x="157" y="108"/>
                  <a:pt x="152" y="103"/>
                  <a:pt x="152" y="96"/>
                </a:cubicBezTo>
                <a:cubicBezTo>
                  <a:pt x="152" y="91"/>
                  <a:pt x="155" y="87"/>
                  <a:pt x="159" y="85"/>
                </a:cubicBezTo>
                <a:moveTo>
                  <a:pt x="159" y="129"/>
                </a:moveTo>
                <a:cubicBezTo>
                  <a:pt x="159" y="129"/>
                  <a:pt x="159" y="129"/>
                  <a:pt x="159" y="129"/>
                </a:cubicBezTo>
                <a:cubicBezTo>
                  <a:pt x="203" y="109"/>
                  <a:pt x="203" y="109"/>
                  <a:pt x="203" y="109"/>
                </a:cubicBezTo>
                <a:cubicBezTo>
                  <a:pt x="205" y="108"/>
                  <a:pt x="206" y="108"/>
                  <a:pt x="208" y="108"/>
                </a:cubicBezTo>
                <a:cubicBezTo>
                  <a:pt x="215" y="108"/>
                  <a:pt x="220" y="113"/>
                  <a:pt x="220" y="120"/>
                </a:cubicBezTo>
                <a:cubicBezTo>
                  <a:pt x="220" y="125"/>
                  <a:pt x="217" y="129"/>
                  <a:pt x="213" y="131"/>
                </a:cubicBezTo>
                <a:cubicBezTo>
                  <a:pt x="169" y="151"/>
                  <a:pt x="169" y="151"/>
                  <a:pt x="169" y="151"/>
                </a:cubicBezTo>
                <a:cubicBezTo>
                  <a:pt x="167" y="152"/>
                  <a:pt x="166" y="152"/>
                  <a:pt x="164" y="152"/>
                </a:cubicBezTo>
                <a:cubicBezTo>
                  <a:pt x="157" y="152"/>
                  <a:pt x="152" y="147"/>
                  <a:pt x="152" y="140"/>
                </a:cubicBezTo>
                <a:cubicBezTo>
                  <a:pt x="152" y="135"/>
                  <a:pt x="155" y="131"/>
                  <a:pt x="159" y="129"/>
                </a:cubicBezTo>
                <a:moveTo>
                  <a:pt x="159" y="173"/>
                </a:moveTo>
                <a:cubicBezTo>
                  <a:pt x="159" y="173"/>
                  <a:pt x="159" y="173"/>
                  <a:pt x="159" y="173"/>
                </a:cubicBezTo>
                <a:cubicBezTo>
                  <a:pt x="203" y="153"/>
                  <a:pt x="203" y="153"/>
                  <a:pt x="203" y="153"/>
                </a:cubicBezTo>
                <a:cubicBezTo>
                  <a:pt x="205" y="152"/>
                  <a:pt x="206" y="152"/>
                  <a:pt x="208" y="152"/>
                </a:cubicBezTo>
                <a:cubicBezTo>
                  <a:pt x="215" y="152"/>
                  <a:pt x="220" y="157"/>
                  <a:pt x="220" y="164"/>
                </a:cubicBezTo>
                <a:cubicBezTo>
                  <a:pt x="220" y="169"/>
                  <a:pt x="217" y="173"/>
                  <a:pt x="213" y="175"/>
                </a:cubicBezTo>
                <a:cubicBezTo>
                  <a:pt x="169" y="195"/>
                  <a:pt x="169" y="195"/>
                  <a:pt x="169" y="195"/>
                </a:cubicBezTo>
                <a:cubicBezTo>
                  <a:pt x="167" y="196"/>
                  <a:pt x="166" y="196"/>
                  <a:pt x="164" y="196"/>
                </a:cubicBezTo>
                <a:cubicBezTo>
                  <a:pt x="157" y="196"/>
                  <a:pt x="152" y="191"/>
                  <a:pt x="152" y="184"/>
                </a:cubicBezTo>
                <a:cubicBezTo>
                  <a:pt x="152" y="179"/>
                  <a:pt x="155" y="175"/>
                  <a:pt x="159" y="173"/>
                </a:cubicBezTo>
                <a:moveTo>
                  <a:pt x="48" y="64"/>
                </a:moveTo>
                <a:cubicBezTo>
                  <a:pt x="50" y="64"/>
                  <a:pt x="51" y="64"/>
                  <a:pt x="53" y="65"/>
                </a:cubicBezTo>
                <a:cubicBezTo>
                  <a:pt x="97" y="85"/>
                  <a:pt x="97" y="85"/>
                  <a:pt x="97" y="85"/>
                </a:cubicBezTo>
                <a:cubicBezTo>
                  <a:pt x="101" y="87"/>
                  <a:pt x="104" y="91"/>
                  <a:pt x="104" y="96"/>
                </a:cubicBezTo>
                <a:cubicBezTo>
                  <a:pt x="104" y="103"/>
                  <a:pt x="99" y="108"/>
                  <a:pt x="92" y="108"/>
                </a:cubicBezTo>
                <a:cubicBezTo>
                  <a:pt x="90" y="108"/>
                  <a:pt x="89" y="108"/>
                  <a:pt x="87" y="107"/>
                </a:cubicBezTo>
                <a:cubicBezTo>
                  <a:pt x="43" y="87"/>
                  <a:pt x="43" y="87"/>
                  <a:pt x="43" y="87"/>
                </a:cubicBezTo>
                <a:cubicBezTo>
                  <a:pt x="39" y="85"/>
                  <a:pt x="36" y="81"/>
                  <a:pt x="36" y="76"/>
                </a:cubicBezTo>
                <a:cubicBezTo>
                  <a:pt x="36" y="69"/>
                  <a:pt x="41" y="64"/>
                  <a:pt x="48" y="64"/>
                </a:cubicBezTo>
                <a:moveTo>
                  <a:pt x="48" y="108"/>
                </a:moveTo>
                <a:cubicBezTo>
                  <a:pt x="50" y="108"/>
                  <a:pt x="51" y="108"/>
                  <a:pt x="53" y="109"/>
                </a:cubicBezTo>
                <a:cubicBezTo>
                  <a:pt x="97" y="129"/>
                  <a:pt x="97" y="129"/>
                  <a:pt x="97" y="129"/>
                </a:cubicBezTo>
                <a:cubicBezTo>
                  <a:pt x="101" y="131"/>
                  <a:pt x="104" y="135"/>
                  <a:pt x="104" y="140"/>
                </a:cubicBezTo>
                <a:cubicBezTo>
                  <a:pt x="104" y="147"/>
                  <a:pt x="99" y="152"/>
                  <a:pt x="92" y="152"/>
                </a:cubicBezTo>
                <a:cubicBezTo>
                  <a:pt x="90" y="152"/>
                  <a:pt x="89" y="152"/>
                  <a:pt x="87" y="151"/>
                </a:cubicBezTo>
                <a:cubicBezTo>
                  <a:pt x="43" y="131"/>
                  <a:pt x="43" y="131"/>
                  <a:pt x="43" y="131"/>
                </a:cubicBezTo>
                <a:cubicBezTo>
                  <a:pt x="39" y="129"/>
                  <a:pt x="36" y="125"/>
                  <a:pt x="36" y="120"/>
                </a:cubicBezTo>
                <a:cubicBezTo>
                  <a:pt x="36" y="113"/>
                  <a:pt x="41" y="108"/>
                  <a:pt x="48" y="108"/>
                </a:cubicBezTo>
                <a:moveTo>
                  <a:pt x="48" y="152"/>
                </a:moveTo>
                <a:cubicBezTo>
                  <a:pt x="50" y="152"/>
                  <a:pt x="51" y="152"/>
                  <a:pt x="53" y="153"/>
                </a:cubicBezTo>
                <a:cubicBezTo>
                  <a:pt x="97" y="173"/>
                  <a:pt x="97" y="173"/>
                  <a:pt x="97" y="173"/>
                </a:cubicBezTo>
                <a:cubicBezTo>
                  <a:pt x="101" y="175"/>
                  <a:pt x="104" y="179"/>
                  <a:pt x="104" y="184"/>
                </a:cubicBezTo>
                <a:cubicBezTo>
                  <a:pt x="104" y="191"/>
                  <a:pt x="99" y="196"/>
                  <a:pt x="92" y="196"/>
                </a:cubicBezTo>
                <a:cubicBezTo>
                  <a:pt x="90" y="196"/>
                  <a:pt x="89" y="196"/>
                  <a:pt x="87" y="195"/>
                </a:cubicBezTo>
                <a:cubicBezTo>
                  <a:pt x="43" y="175"/>
                  <a:pt x="43" y="175"/>
                  <a:pt x="43" y="175"/>
                </a:cubicBezTo>
                <a:cubicBezTo>
                  <a:pt x="39" y="173"/>
                  <a:pt x="36" y="169"/>
                  <a:pt x="36" y="164"/>
                </a:cubicBezTo>
                <a:cubicBezTo>
                  <a:pt x="36" y="157"/>
                  <a:pt x="41" y="152"/>
                  <a:pt x="48" y="152"/>
                </a:cubicBezTo>
              </a:path>
            </a:pathLst>
          </a:custGeom>
          <a:solidFill>
            <a:schemeClr val="accent2"/>
          </a:solidFill>
          <a:ln>
            <a:noFill/>
          </a:ln>
        </p:spPr>
        <p:txBody>
          <a:bodyPr/>
          <a:lstStyle/>
          <a:p>
            <a:endParaRPr lang="tr-TR" sz="27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734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6749872" y="487392"/>
            <a:ext cx="7118528"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Aktörler (Harcama Yetkilisi)</a:t>
            </a:r>
            <a:endParaRPr lang="tr-TR" sz="4400" dirty="0">
              <a:latin typeface="Times New Roman" panose="02020603050405020304" pitchFamily="18" charset="0"/>
              <a:cs typeface="Times New Roman" panose="02020603050405020304" pitchFamily="18" charset="0"/>
            </a:endParaRPr>
          </a:p>
        </p:txBody>
      </p:sp>
      <p:sp>
        <p:nvSpPr>
          <p:cNvPr id="7" name="Dikdörtgen 6"/>
          <p:cNvSpPr/>
          <p:nvPr/>
        </p:nvSpPr>
        <p:spPr>
          <a:xfrm>
            <a:off x="762000" y="3125113"/>
            <a:ext cx="16840200" cy="6001643"/>
          </a:xfrm>
          <a:prstGeom prst="rect">
            <a:avLst/>
          </a:prstGeom>
        </p:spPr>
        <p:txBody>
          <a:bodyPr wrap="square">
            <a:spAutoFit/>
          </a:bodyPr>
          <a:lstStyle/>
          <a:p>
            <a:pPr algn="just"/>
            <a:r>
              <a:rPr lang="tr-TR" sz="3200" dirty="0" smtClean="0">
                <a:latin typeface="Times New Roman" panose="02020603050405020304" pitchFamily="18" charset="0"/>
                <a:ea typeface="Times New Roman" panose="02020603050405020304" pitchFamily="18" charset="0"/>
                <a:cs typeface="Times New Roman" panose="02020603050405020304" pitchFamily="18" charset="0"/>
              </a:rPr>
              <a:t>5018/31, 32</a:t>
            </a:r>
          </a:p>
          <a:p>
            <a:pPr algn="just"/>
            <a:endParaRPr lang="tr-TR"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ea typeface="Times New Roman" panose="02020603050405020304" pitchFamily="18" charset="0"/>
                <a:cs typeface="Times New Roman" panose="02020603050405020304" pitchFamily="18" charset="0"/>
              </a:rPr>
              <a:t>Harcama </a:t>
            </a:r>
            <a:r>
              <a:rPr lang="tr-TR" sz="3200" dirty="0">
                <a:latin typeface="Times New Roman" panose="02020603050405020304" pitchFamily="18" charset="0"/>
                <a:ea typeface="Times New Roman" panose="02020603050405020304" pitchFamily="18" charset="0"/>
                <a:cs typeface="Times New Roman" panose="02020603050405020304" pitchFamily="18" charset="0"/>
              </a:rPr>
              <a:t>yetkilisi: Bütçeyle ödenek tahsis edilen veya ödenek gönderme belgesi ile ödenek gönderilen her bir harcama biriminin en üst </a:t>
            </a:r>
            <a:r>
              <a:rPr lang="tr-TR" sz="3200" dirty="0" smtClean="0">
                <a:latin typeface="Times New Roman" panose="02020603050405020304" pitchFamily="18" charset="0"/>
                <a:ea typeface="Times New Roman" panose="02020603050405020304" pitchFamily="18" charset="0"/>
                <a:cs typeface="Times New Roman" panose="02020603050405020304" pitchFamily="18" charset="0"/>
              </a:rPr>
              <a:t>yöneticisidir…</a:t>
            </a:r>
          </a:p>
          <a:p>
            <a:pPr algn="just"/>
            <a:endParaRPr lang="tr-TR" sz="3200" dirty="0" smtClean="0"/>
          </a:p>
          <a:p>
            <a:pPr algn="just"/>
            <a:r>
              <a:rPr lang="tr-TR" sz="3200" dirty="0">
                <a:latin typeface="Times New Roman" panose="02020603050405020304" pitchFamily="18" charset="0"/>
                <a:ea typeface="Times New Roman" panose="02020603050405020304" pitchFamily="18" charset="0"/>
                <a:cs typeface="Times New Roman" panose="02020603050405020304" pitchFamily="18" charset="0"/>
              </a:rPr>
              <a:t>Harcama yetkilileri bütçede öngörülen ödenekleri kadar, ödenek gönderme belgesiyle kendisine ödenek verilen harcama yetkilileri ise tahsis edilen ödenek tutarında harcama yapabilir</a:t>
            </a:r>
            <a:r>
              <a:rPr lang="tr-TR" sz="32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ea typeface="Times New Roman" panose="02020603050405020304" pitchFamily="18" charset="0"/>
                <a:cs typeface="Times New Roman" panose="02020603050405020304" pitchFamily="18" charset="0"/>
              </a:rPr>
              <a:t>Harcama yetkilileri, harcama talimatlarının bütçe ilke ve esaslarına, kanun ve diğer mevzuata uygun olmasından, ödeneklerin etkili, ekonomik ve verimli kullanılmasından ve bu Kanun çerçevesinde yapmaları gereken diğer işlemlerden </a:t>
            </a:r>
            <a:r>
              <a:rPr lang="tr-TR" sz="3200" dirty="0" smtClean="0">
                <a:latin typeface="Times New Roman" panose="02020603050405020304" pitchFamily="18" charset="0"/>
                <a:ea typeface="Times New Roman" panose="02020603050405020304" pitchFamily="18" charset="0"/>
                <a:cs typeface="Times New Roman" panose="02020603050405020304" pitchFamily="18" charset="0"/>
              </a:rPr>
              <a:t>sorumludur…</a:t>
            </a:r>
            <a:endParaRPr lang="tr-TR"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tr-TR"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02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105400" y="510818"/>
            <a:ext cx="9099728"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Aktörler (Gerçekleştirme Görevlisi)</a:t>
            </a:r>
            <a:endParaRPr lang="tr-TR" sz="4400" dirty="0">
              <a:latin typeface="Times New Roman" panose="02020603050405020304" pitchFamily="18" charset="0"/>
              <a:cs typeface="Times New Roman" panose="02020603050405020304" pitchFamily="18" charset="0"/>
            </a:endParaRPr>
          </a:p>
        </p:txBody>
      </p:sp>
      <p:sp>
        <p:nvSpPr>
          <p:cNvPr id="7" name="Dikdörtgen 6"/>
          <p:cNvSpPr/>
          <p:nvPr/>
        </p:nvSpPr>
        <p:spPr>
          <a:xfrm>
            <a:off x="762000" y="2144600"/>
            <a:ext cx="16840200" cy="7971413"/>
          </a:xfrm>
          <a:prstGeom prst="rect">
            <a:avLst/>
          </a:prstGeom>
        </p:spPr>
        <p:txBody>
          <a:bodyPr wrap="square">
            <a:spAutoFit/>
          </a:bodyPr>
          <a:lstStyle/>
          <a:p>
            <a:pPr algn="just"/>
            <a:r>
              <a:rPr lang="tr-TR" sz="3200" dirty="0" smtClean="0">
                <a:latin typeface="Times New Roman" panose="02020603050405020304" pitchFamily="18" charset="0"/>
                <a:ea typeface="Times New Roman" panose="02020603050405020304" pitchFamily="18" charset="0"/>
                <a:cs typeface="Times New Roman" panose="02020603050405020304" pitchFamily="18" charset="0"/>
              </a:rPr>
              <a:t>5018/33</a:t>
            </a:r>
          </a:p>
          <a:p>
            <a:pPr algn="just"/>
            <a:endParaRPr lang="tr-TR"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Gerçekleştirme görevlisi: Harcama talimatı üzerine; işin yaptırılması, mal veya hizmetin alınması, teslim almaya ilişkin işlemlerin yapılması, belgelendirilmesi ve ödeme için gerekli belgelerin hazırlanması görevlerini yürütürler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Gerçekleştirme görevlileri, bu Kanun çerçevesinde yapmaları gereken iş ve işlemlerden sorumludurlar.</a:t>
            </a:r>
          </a:p>
          <a:p>
            <a:pPr algn="just"/>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Yönetmelik 6.md</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Gerçekleştirme görevlileri, harcama talimatı üzerine; işin yaptırılması, mal veya hizmetin alınması, teslim almaya ilişkin işlemlerin yapılması, belgelendirilmesi ve ödeme için gerekli belgelerin hazırlanması görevlerini yürütür. Gerçekleştirme görevlileri, düzenledikleri belgelerin doğruluğundan, mevzuata uygunluğundan ve </a:t>
            </a:r>
            <a:r>
              <a:rPr lang="tr-TR" sz="3200" u="sng" dirty="0">
                <a:latin typeface="Times New Roman" panose="02020603050405020304" pitchFamily="18" charset="0"/>
                <a:cs typeface="Times New Roman" panose="02020603050405020304" pitchFamily="18" charset="0"/>
              </a:rPr>
              <a:t>kaynakların etkili, ekonomik ve verimli bir şekilde kullanılmasından </a:t>
            </a:r>
            <a:r>
              <a:rPr lang="tr-TR" sz="3200" u="sng" dirty="0" smtClean="0">
                <a:latin typeface="Times New Roman" panose="02020603050405020304" pitchFamily="18" charset="0"/>
                <a:cs typeface="Times New Roman" panose="02020603050405020304" pitchFamily="18" charset="0"/>
              </a:rPr>
              <a:t>sorumludur.</a:t>
            </a:r>
            <a:endParaRPr lang="tr-TR"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844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638800" y="530449"/>
            <a:ext cx="9099728"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Aktörler (Mali Hizmetler Birimi)</a:t>
            </a:r>
            <a:endParaRPr lang="tr-TR" sz="4400" dirty="0">
              <a:latin typeface="Times New Roman" panose="02020603050405020304" pitchFamily="18" charset="0"/>
              <a:cs typeface="Times New Roman" panose="02020603050405020304" pitchFamily="18" charset="0"/>
            </a:endParaRPr>
          </a:p>
        </p:txBody>
      </p:sp>
      <p:sp>
        <p:nvSpPr>
          <p:cNvPr id="7" name="Dikdörtgen 6"/>
          <p:cNvSpPr/>
          <p:nvPr/>
        </p:nvSpPr>
        <p:spPr>
          <a:xfrm>
            <a:off x="838200" y="4152900"/>
            <a:ext cx="16840200" cy="2677656"/>
          </a:xfrm>
          <a:prstGeom prst="rect">
            <a:avLst/>
          </a:prstGeom>
        </p:spPr>
        <p:txBody>
          <a:bodyPr wrap="square">
            <a:spAutoFit/>
          </a:bodyPr>
          <a:lstStyle/>
          <a:p>
            <a:pPr algn="just"/>
            <a:endParaRPr lang="tr-TR" sz="2800" dirty="0">
              <a:latin typeface="Times New Roman" panose="02020603050405020304" pitchFamily="18" charset="0"/>
              <a:cs typeface="Times New Roman" panose="02020603050405020304" pitchFamily="18" charset="0"/>
            </a:endParaRPr>
          </a:p>
          <a:p>
            <a:pPr algn="just"/>
            <a:r>
              <a:rPr lang="tr-TR" sz="2800" dirty="0">
                <a:latin typeface="Times New Roman" panose="02020603050405020304" pitchFamily="18" charset="0"/>
                <a:cs typeface="Times New Roman" panose="02020603050405020304" pitchFamily="18" charset="0"/>
              </a:rPr>
              <a:t>Malî hizmetler birimi: Strateji geliştirme başkanlıkları ve strateji geliştirme daire başkanlıkları ile strateji geliştirme ve malî hizmetlere ilişkin hizmetlerin yerine getirildiği müdürlükleri, mahalli idarelerde ilgili mevzuatında yer alan hükümler çerçevesinde kurulan birimleri, bu birimlerin kurulmadığı idarelerde ise bu idarelerin mevcut yapılarında malî hizmetlerini yürüten </a:t>
            </a:r>
            <a:r>
              <a:rPr lang="tr-TR" sz="2800" dirty="0" smtClean="0">
                <a:latin typeface="Times New Roman" panose="02020603050405020304" pitchFamily="18" charset="0"/>
                <a:cs typeface="Times New Roman" panose="02020603050405020304" pitchFamily="18" charset="0"/>
              </a:rPr>
              <a:t>birimi.</a:t>
            </a:r>
          </a:p>
          <a:p>
            <a:pPr algn="just"/>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104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Aktörler (Muhasebe Yetkilisi)</a:t>
            </a:r>
            <a:endParaRPr lang="tr-TR" sz="4400" dirty="0">
              <a:latin typeface="Times New Roman" panose="02020603050405020304" pitchFamily="18" charset="0"/>
              <a:cs typeface="Times New Roman" panose="02020603050405020304" pitchFamily="18" charset="0"/>
            </a:endParaRPr>
          </a:p>
        </p:txBody>
      </p:sp>
      <p:sp>
        <p:nvSpPr>
          <p:cNvPr id="7" name="Dikdörtgen 6"/>
          <p:cNvSpPr/>
          <p:nvPr/>
        </p:nvSpPr>
        <p:spPr>
          <a:xfrm>
            <a:off x="304800" y="2119143"/>
            <a:ext cx="17602200" cy="7971413"/>
          </a:xfrm>
          <a:prstGeom prst="rect">
            <a:avLst/>
          </a:prstGeom>
        </p:spPr>
        <p:txBody>
          <a:bodyPr wrap="square">
            <a:spAutoFit/>
          </a:bodyPr>
          <a:lstStyle/>
          <a:p>
            <a:pPr indent="450215" algn="just"/>
            <a:r>
              <a:rPr lang="tr-TR" sz="3200" spc="-20" dirty="0" smtClean="0">
                <a:solidFill>
                  <a:srgbClr val="000000"/>
                </a:solidFill>
                <a:latin typeface="Times New Roman" panose="02020603050405020304" pitchFamily="18" charset="0"/>
                <a:cs typeface="Times New Roman" panose="02020603050405020304" pitchFamily="18" charset="0"/>
              </a:rPr>
              <a:t>5018/61</a:t>
            </a:r>
          </a:p>
          <a:p>
            <a:pPr indent="450215" algn="just"/>
            <a:endParaRPr lang="tr-TR" sz="3200" spc="-20" dirty="0" smtClean="0">
              <a:solidFill>
                <a:srgbClr val="000000"/>
              </a:solidFill>
              <a:latin typeface="Times New Roman" panose="02020603050405020304" pitchFamily="18" charset="0"/>
              <a:cs typeface="Times New Roman" panose="02020603050405020304" pitchFamily="18" charset="0"/>
            </a:endParaRPr>
          </a:p>
          <a:p>
            <a:pPr indent="450215" algn="just"/>
            <a:r>
              <a:rPr lang="tr-TR" sz="3200" spc="-20" dirty="0" smtClean="0">
                <a:solidFill>
                  <a:srgbClr val="000000"/>
                </a:solidFill>
                <a:latin typeface="Times New Roman" panose="02020603050405020304" pitchFamily="18" charset="0"/>
                <a:cs typeface="Times New Roman" panose="02020603050405020304" pitchFamily="18" charset="0"/>
              </a:rPr>
              <a:t>Muhasebe </a:t>
            </a:r>
            <a:r>
              <a:rPr lang="tr-TR" sz="3200" spc="-20" dirty="0">
                <a:solidFill>
                  <a:srgbClr val="000000"/>
                </a:solidFill>
                <a:latin typeface="Times New Roman" panose="02020603050405020304" pitchFamily="18" charset="0"/>
                <a:cs typeface="Times New Roman" panose="02020603050405020304" pitchFamily="18" charset="0"/>
              </a:rPr>
              <a:t>hizmeti; gelirlerin ve alacakların tahsili, giderlerin hak sahiplerine ödenmesi, para ve parayla ifade edilebilen değerler ile emanetlerin alınması, saklanması, ilgililere verilmesi, gönderilmesi ve diğer tüm malî işlemlerin kayıtlarının yapılması ve raporlanması işlemleridir. Bu işlemleri yürütenler muhasebe yetkilisidir. Memuriyet kadro ve unvanlarının muhasebe yetkilisi niteliğine etkisi yoktur.</a:t>
            </a:r>
            <a:endParaRPr lang="tr-TR" sz="3200" dirty="0">
              <a:solidFill>
                <a:srgbClr val="000000"/>
              </a:solidFill>
              <a:latin typeface="Times New Roman" panose="02020603050405020304" pitchFamily="18" charset="0"/>
              <a:cs typeface="Times New Roman" panose="02020603050405020304" pitchFamily="18" charset="0"/>
            </a:endParaRPr>
          </a:p>
          <a:p>
            <a:pPr indent="450215" algn="just"/>
            <a:r>
              <a:rPr lang="tr-TR" sz="3200" dirty="0">
                <a:solidFill>
                  <a:srgbClr val="000000"/>
                </a:solidFill>
                <a:latin typeface="Times New Roman" panose="02020603050405020304" pitchFamily="18" charset="0"/>
                <a:cs typeface="Times New Roman" panose="02020603050405020304" pitchFamily="18" charset="0"/>
              </a:rPr>
              <a:t>Muhasebe yetkilisi, bu hizmetlerin yapılmasından ve muhasebe kayıtlarının usulüne uygun, saydam ve erişilebilir şekilde tutulmasından sorumludur. Genel bütçe kapsamındaki kamu idarelerinin muhasebe hizmetleri Hazine ve Maliye Bakanlığınca yürütülür. Muhasebe yetkilileri gerekli bilgi ve raporları düzenli olarak kamu idarelerine verirler</a:t>
            </a:r>
            <a:r>
              <a:rPr lang="tr-TR" sz="3200" dirty="0" smtClean="0">
                <a:solidFill>
                  <a:srgbClr val="000000"/>
                </a:solidFill>
                <a:latin typeface="Times New Roman" panose="02020603050405020304" pitchFamily="18" charset="0"/>
                <a:cs typeface="Times New Roman" panose="02020603050405020304" pitchFamily="18" charset="0"/>
              </a:rPr>
              <a:t>.</a:t>
            </a:r>
            <a:endParaRPr lang="tr-TR" sz="3200" dirty="0">
              <a:solidFill>
                <a:srgbClr val="000000"/>
              </a:solidFill>
              <a:latin typeface="Times New Roman" panose="02020603050405020304" pitchFamily="18" charset="0"/>
              <a:cs typeface="Times New Roman" panose="02020603050405020304" pitchFamily="18" charset="0"/>
            </a:endParaRPr>
          </a:p>
          <a:p>
            <a:pPr indent="450215" algn="just"/>
            <a:r>
              <a:rPr lang="tr-TR" sz="3200" dirty="0">
                <a:solidFill>
                  <a:srgbClr val="000000"/>
                </a:solidFill>
                <a:latin typeface="Times New Roman" panose="02020603050405020304" pitchFamily="18" charset="0"/>
                <a:cs typeface="Times New Roman" panose="02020603050405020304" pitchFamily="18" charset="0"/>
              </a:rPr>
              <a:t>Muhasebe yetkilileri ödeme aşamasında, ödeme emri belgesi ve eki belgeler üzerinde;</a:t>
            </a:r>
          </a:p>
          <a:p>
            <a:pPr indent="450215" algn="just"/>
            <a:r>
              <a:rPr lang="tr-TR" sz="3200" dirty="0">
                <a:solidFill>
                  <a:srgbClr val="000000"/>
                </a:solidFill>
                <a:latin typeface="Times New Roman" panose="02020603050405020304" pitchFamily="18" charset="0"/>
                <a:cs typeface="Times New Roman" panose="02020603050405020304" pitchFamily="18" charset="0"/>
              </a:rPr>
              <a:t>a) Yetkililerin imzasını,</a:t>
            </a:r>
          </a:p>
          <a:p>
            <a:pPr indent="450215" algn="just"/>
            <a:r>
              <a:rPr lang="tr-TR" sz="3200" dirty="0">
                <a:solidFill>
                  <a:srgbClr val="000000"/>
                </a:solidFill>
                <a:latin typeface="Times New Roman" panose="02020603050405020304" pitchFamily="18" charset="0"/>
                <a:cs typeface="Times New Roman" panose="02020603050405020304" pitchFamily="18" charset="0"/>
              </a:rPr>
              <a:t>b) Ödemeye ilişkin ilgili mevzuatında sayılan belgelerin tamam olmasını,</a:t>
            </a:r>
          </a:p>
          <a:p>
            <a:pPr indent="450215" algn="just"/>
            <a:r>
              <a:rPr lang="tr-TR" sz="3200" dirty="0">
                <a:solidFill>
                  <a:srgbClr val="000000"/>
                </a:solidFill>
                <a:latin typeface="Times New Roman" panose="02020603050405020304" pitchFamily="18" charset="0"/>
                <a:cs typeface="Times New Roman" panose="02020603050405020304" pitchFamily="18" charset="0"/>
              </a:rPr>
              <a:t>c) Maddi hata bulunup bulunmadığını,</a:t>
            </a:r>
          </a:p>
          <a:p>
            <a:pPr indent="450215" algn="just"/>
            <a:r>
              <a:rPr lang="tr-TR" sz="3200" dirty="0">
                <a:solidFill>
                  <a:srgbClr val="000000"/>
                </a:solidFill>
                <a:latin typeface="Times New Roman" panose="02020603050405020304" pitchFamily="18" charset="0"/>
                <a:cs typeface="Times New Roman" panose="02020603050405020304" pitchFamily="18" charset="0"/>
              </a:rPr>
              <a:t>d) Hak sahibinin kimliğine ilişkin bilgileri,</a:t>
            </a:r>
          </a:p>
          <a:p>
            <a:pPr indent="450215" algn="just"/>
            <a:r>
              <a:rPr lang="tr-TR" sz="3200" dirty="0">
                <a:solidFill>
                  <a:srgbClr val="000000"/>
                </a:solidFill>
                <a:latin typeface="Times New Roman" panose="02020603050405020304" pitchFamily="18" charset="0"/>
                <a:cs typeface="Times New Roman" panose="02020603050405020304" pitchFamily="18" charset="0"/>
              </a:rPr>
              <a:t>kontrol etmekle yükümlüdür.</a:t>
            </a:r>
            <a:endParaRPr lang="tr-TR" sz="3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77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6701253" y="433164"/>
            <a:ext cx="5959198"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Aktörler (Üst Yönetici)</a:t>
            </a:r>
            <a:endParaRPr lang="tr-TR" sz="4400" dirty="0">
              <a:latin typeface="Times New Roman" panose="02020603050405020304" pitchFamily="18" charset="0"/>
              <a:cs typeface="Times New Roman" panose="02020603050405020304" pitchFamily="18" charset="0"/>
            </a:endParaRPr>
          </a:p>
        </p:txBody>
      </p:sp>
      <p:sp>
        <p:nvSpPr>
          <p:cNvPr id="7" name="Dikdörtgen 6"/>
          <p:cNvSpPr/>
          <p:nvPr/>
        </p:nvSpPr>
        <p:spPr>
          <a:xfrm>
            <a:off x="988611" y="3848100"/>
            <a:ext cx="16992600" cy="2705228"/>
          </a:xfrm>
          <a:prstGeom prst="rect">
            <a:avLst/>
          </a:prstGeom>
        </p:spPr>
        <p:txBody>
          <a:bodyPr wrap="square">
            <a:spAutoFit/>
          </a:bodyPr>
          <a:lstStyle/>
          <a:p>
            <a:pPr algn="just">
              <a:lnSpc>
                <a:spcPts val="1200"/>
              </a:lnSpc>
              <a:spcAft>
                <a:spcPts val="0"/>
              </a:spcAft>
            </a:pPr>
            <a:endParaRPr lang="tr-TR"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200"/>
              </a:lnSpc>
              <a:spcAft>
                <a:spcPts val="0"/>
              </a:spcAft>
            </a:pPr>
            <a:endParaRPr lang="tr-TR"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İdarelerinin </a:t>
            </a:r>
            <a:r>
              <a:rPr lang="tr-TR" sz="2800" dirty="0">
                <a:latin typeface="Times New Roman" panose="02020603050405020304" pitchFamily="18" charset="0"/>
                <a:ea typeface="Times New Roman" panose="02020603050405020304" pitchFamily="18" charset="0"/>
                <a:cs typeface="Times New Roman" panose="02020603050405020304" pitchFamily="18" charset="0"/>
              </a:rPr>
              <a:t>stratejik planlarının ve bütçelerinin kalkınma planına, yıllık programlara, kurumun stratejik plan ve performans hedefleri ile hizmet gereklerine uygun olarak hazırlanması ve uygulanmasından, sorumlulukları altındaki kaynakların etkili, ekonomik ve verimli şekilde elde edilmesi ve kullanımını sağlamaktan, kayıp ve kötüye kullanımının önlenmesinden, malî yönetim ve kontrol sisteminin işleyişinin gözetilmesi, izlenmesi ve kanunlar ile Cumhurbaşkanlığı kararnamelerinde belirtilen görev ve sorumlulukların yerine </a:t>
            </a: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getirilmesinden (510/11.md.).</a:t>
            </a:r>
            <a:endParaRPr lang="tr-TR"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4656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505200" y="433164"/>
            <a:ext cx="14249400" cy="952248"/>
          </a:xfrm>
          <a:prstGeom prst="rect">
            <a:avLst/>
          </a:prstGeom>
        </p:spPr>
        <p:txBody>
          <a:bodyPr wrap="square">
            <a:spAutoFit/>
          </a:bodyPr>
          <a:lstStyle/>
          <a:p>
            <a:pPr indent="675323" algn="just">
              <a:lnSpc>
                <a:spcPct val="127000"/>
              </a:lnSpc>
            </a:pPr>
            <a:r>
              <a:rPr lang="tr-TR" sz="4400" b="1" dirty="0">
                <a:latin typeface="Times New Roman" panose="02020603050405020304" pitchFamily="18" charset="0"/>
                <a:ea typeface="Times New Roman" panose="02020603050405020304" pitchFamily="18" charset="0"/>
              </a:rPr>
              <a:t>Stratejik planlama ve performans esaslı program bütçe</a:t>
            </a:r>
            <a:endParaRPr lang="tr-TR" sz="4400" dirty="0">
              <a:latin typeface="Times New Roman" panose="02020603050405020304" pitchFamily="18" charset="0"/>
              <a:ea typeface="Times New Roman" panose="02020603050405020304" pitchFamily="18" charset="0"/>
            </a:endParaRPr>
          </a:p>
        </p:txBody>
      </p:sp>
      <p:sp>
        <p:nvSpPr>
          <p:cNvPr id="7" name="Dikdörtgen 6"/>
          <p:cNvSpPr/>
          <p:nvPr/>
        </p:nvSpPr>
        <p:spPr>
          <a:xfrm>
            <a:off x="1003005" y="2932228"/>
            <a:ext cx="16992600" cy="5872120"/>
          </a:xfrm>
          <a:prstGeom prst="rect">
            <a:avLst/>
          </a:prstGeom>
        </p:spPr>
        <p:txBody>
          <a:bodyPr wrap="square">
            <a:spAutoFit/>
          </a:bodyPr>
          <a:lstStyle/>
          <a:p>
            <a:pPr algn="just">
              <a:lnSpc>
                <a:spcPts val="1200"/>
              </a:lnSpc>
              <a:spcAft>
                <a:spcPts val="0"/>
              </a:spcAft>
            </a:pPr>
            <a:endParaRPr lang="tr-TR"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200"/>
              </a:lnSpc>
              <a:spcAft>
                <a:spcPts val="0"/>
              </a:spcAft>
            </a:pPr>
            <a:endParaRPr lang="tr-TR" sz="2800" dirty="0" smtClean="0">
              <a:latin typeface="Times New Roman" panose="02020603050405020304" pitchFamily="18" charset="0"/>
              <a:ea typeface="Calibri" panose="020F0502020204030204" pitchFamily="34" charset="0"/>
              <a:cs typeface="Times New Roman" panose="02020603050405020304" pitchFamily="18" charset="0"/>
            </a:endParaRPr>
          </a:p>
          <a:p>
            <a:pPr indent="675323" algn="just">
              <a:lnSpc>
                <a:spcPct val="127000"/>
              </a:lnSpc>
            </a:pPr>
            <a:r>
              <a:rPr lang="tr-TR" sz="2800" b="1" spc="-15" dirty="0">
                <a:latin typeface="Times New Roman" panose="02020603050405020304" pitchFamily="18" charset="0"/>
                <a:ea typeface="Times New Roman" panose="02020603050405020304" pitchFamily="18" charset="0"/>
              </a:rPr>
              <a:t>Madde 9-</a:t>
            </a:r>
            <a:r>
              <a:rPr lang="tr-TR" sz="2800" spc="-15" dirty="0">
                <a:latin typeface="Times New Roman" panose="02020603050405020304" pitchFamily="18" charset="0"/>
                <a:ea typeface="Times New Roman" panose="02020603050405020304" pitchFamily="18" charset="0"/>
              </a:rPr>
              <a:t> Kamu idareleri; kalkınma planları, Cumhurbaşkanı tarafından belirlenen politikalar, programlar, ilgili mevzuat ve benimsedikleri temel ilkeler çerçevesinde geleceğe ilişkin misyon ve vizyonlarını oluşturmak, stratejik amaçlar ve ölçülebilir hedefler saptamak, performanslarını önceden belirlenmiş olan göstergeler doğrultusunda ölçmek ve bu sürecin izleme ve değerlendirmesini yapmak amacıyla katılımcı yöntemlerle stratejik plan hazırlarlar.</a:t>
            </a:r>
            <a:r>
              <a:rPr lang="tr-TR" sz="2800" spc="-15" baseline="30000" dirty="0">
                <a:latin typeface="Times New Roman" panose="02020603050405020304" pitchFamily="18" charset="0"/>
                <a:ea typeface="Times New Roman" panose="02020603050405020304" pitchFamily="18" charset="0"/>
              </a:rPr>
              <a:t>(8)</a:t>
            </a:r>
            <a:endParaRPr lang="tr-TR" sz="2800" dirty="0">
              <a:latin typeface="Times New Roman" panose="02020603050405020304" pitchFamily="18" charset="0"/>
              <a:ea typeface="Times New Roman" panose="02020603050405020304" pitchFamily="18" charset="0"/>
            </a:endParaRPr>
          </a:p>
          <a:p>
            <a:pPr indent="675323" algn="just">
              <a:lnSpc>
                <a:spcPct val="127000"/>
              </a:lnSpc>
            </a:pPr>
            <a:r>
              <a:rPr lang="tr-TR" sz="2800" dirty="0">
                <a:latin typeface="Times New Roman" panose="02020603050405020304" pitchFamily="18" charset="0"/>
                <a:ea typeface="Times New Roman" panose="02020603050405020304" pitchFamily="18" charset="0"/>
              </a:rPr>
              <a:t>Kamu idareleri, kamu hizmetlerinin istenilen düzeyde ve kalitede sunulabilmesi için bütçeleri ile program ve proje bazında kaynak tahsislerini; stratejik planlarına, yıllık amaç ve hedefleri ile performans göstergelerine dayandırmak zorundadırlar. </a:t>
            </a:r>
          </a:p>
          <a:p>
            <a:pPr indent="675323" algn="just">
              <a:lnSpc>
                <a:spcPct val="127000"/>
              </a:lnSpc>
            </a:pPr>
            <a:r>
              <a:rPr lang="tr-TR" sz="2800" spc="-15" dirty="0">
                <a:latin typeface="Times New Roman" panose="02020603050405020304" pitchFamily="18" charset="0"/>
                <a:ea typeface="Times New Roman" panose="02020603050405020304" pitchFamily="18" charset="0"/>
              </a:rPr>
              <a:t>Stratejik plan hazırlamakla yükümlü olacak kamu idarelerinin ve stratejik planlama sürecine ilişkin takvimin tespitine, stratejik planların politikalar, kalkınma planı ve programlarla ilişkilendirilmesine yönelik usul ve esaslar Cumhurbaşkanı tarafından belirlenir.</a:t>
            </a:r>
            <a:endParaRPr lang="tr-TR"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614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505200" y="433164"/>
            <a:ext cx="14249400" cy="952248"/>
          </a:xfrm>
          <a:prstGeom prst="rect">
            <a:avLst/>
          </a:prstGeom>
        </p:spPr>
        <p:txBody>
          <a:bodyPr wrap="square">
            <a:spAutoFit/>
          </a:bodyPr>
          <a:lstStyle/>
          <a:p>
            <a:pPr indent="675323" algn="just">
              <a:lnSpc>
                <a:spcPct val="127000"/>
              </a:lnSpc>
            </a:pPr>
            <a:r>
              <a:rPr lang="tr-TR" sz="4400" b="1" dirty="0">
                <a:latin typeface="Times New Roman" panose="02020603050405020304" pitchFamily="18" charset="0"/>
                <a:ea typeface="Times New Roman" panose="02020603050405020304" pitchFamily="18" charset="0"/>
              </a:rPr>
              <a:t>Stratejik planlama ve performans esaslı program bütçe</a:t>
            </a:r>
            <a:endParaRPr lang="tr-TR" sz="4400" dirty="0">
              <a:latin typeface="Times New Roman" panose="02020603050405020304" pitchFamily="18" charset="0"/>
              <a:ea typeface="Times New Roman" panose="02020603050405020304" pitchFamily="18" charset="0"/>
            </a:endParaRPr>
          </a:p>
        </p:txBody>
      </p:sp>
      <p:sp>
        <p:nvSpPr>
          <p:cNvPr id="7" name="Dikdörtgen 6"/>
          <p:cNvSpPr/>
          <p:nvPr/>
        </p:nvSpPr>
        <p:spPr>
          <a:xfrm>
            <a:off x="914400" y="2445239"/>
            <a:ext cx="16992600" cy="7513724"/>
          </a:xfrm>
          <a:prstGeom prst="rect">
            <a:avLst/>
          </a:prstGeom>
        </p:spPr>
        <p:txBody>
          <a:bodyPr wrap="square">
            <a:spAutoFit/>
          </a:bodyPr>
          <a:lstStyle/>
          <a:p>
            <a:pPr algn="just">
              <a:lnSpc>
                <a:spcPts val="1200"/>
              </a:lnSpc>
              <a:spcAft>
                <a:spcPts val="0"/>
              </a:spcAft>
            </a:pPr>
            <a:endParaRPr lang="tr-TR"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200"/>
              </a:lnSpc>
              <a:spcAft>
                <a:spcPts val="0"/>
              </a:spcAft>
            </a:pPr>
            <a:endParaRPr lang="tr-TR" sz="2800" dirty="0" smtClean="0">
              <a:latin typeface="Times New Roman" panose="02020603050405020304" pitchFamily="18" charset="0"/>
              <a:ea typeface="Calibri" panose="020F0502020204030204" pitchFamily="34" charset="0"/>
              <a:cs typeface="Times New Roman" panose="02020603050405020304" pitchFamily="18" charset="0"/>
            </a:endParaRPr>
          </a:p>
          <a:p>
            <a:pPr indent="675323" algn="just">
              <a:lnSpc>
                <a:spcPct val="127000"/>
              </a:lnSpc>
            </a:pPr>
            <a:r>
              <a:rPr lang="tr-TR" sz="2800" b="1" dirty="0">
                <a:latin typeface="Times New Roman" panose="02020603050405020304" pitchFamily="18" charset="0"/>
                <a:ea typeface="Times New Roman" panose="02020603050405020304" pitchFamily="18" charset="0"/>
              </a:rPr>
              <a:t>...(Ek fıkra: 24/7/2008-5793/30 </a:t>
            </a:r>
            <a:r>
              <a:rPr lang="tr-TR" sz="2800" b="1" dirty="0" err="1">
                <a:latin typeface="Times New Roman" panose="02020603050405020304" pitchFamily="18" charset="0"/>
                <a:ea typeface="Times New Roman" panose="02020603050405020304" pitchFamily="18" charset="0"/>
              </a:rPr>
              <a:t>md.</a:t>
            </a:r>
            <a:r>
              <a:rPr lang="tr-TR" sz="2800" b="1" dirty="0">
                <a:latin typeface="Times New Roman" panose="02020603050405020304" pitchFamily="18" charset="0"/>
                <a:ea typeface="Times New Roman" panose="02020603050405020304" pitchFamily="18" charset="0"/>
              </a:rPr>
              <a:t>) (Değişik fıkra:RG-16/10/2020-7254/1 </a:t>
            </a:r>
            <a:r>
              <a:rPr lang="tr-TR" sz="2800" b="1" dirty="0" err="1">
                <a:latin typeface="Times New Roman" panose="02020603050405020304" pitchFamily="18" charset="0"/>
                <a:ea typeface="Times New Roman" panose="02020603050405020304" pitchFamily="18" charset="0"/>
              </a:rPr>
              <a:t>md.</a:t>
            </a:r>
            <a:r>
              <a:rPr lang="tr-TR" sz="2800" b="1" dirty="0">
                <a:latin typeface="Times New Roman" panose="02020603050405020304" pitchFamily="18" charset="0"/>
                <a:ea typeface="Times New Roman" panose="02020603050405020304" pitchFamily="18" charset="0"/>
              </a:rPr>
              <a:t>) </a:t>
            </a:r>
            <a:r>
              <a:rPr lang="tr-TR" sz="2800" dirty="0">
                <a:latin typeface="Times New Roman" panose="02020603050405020304" pitchFamily="18" charset="0"/>
                <a:ea typeface="Times New Roman" panose="02020603050405020304" pitchFamily="18" charset="0"/>
              </a:rPr>
              <a:t>Kamu idareleri, program bütçeye uygun olarak yürütecekleri faaliyetler ile bunların kaynak ihtiyacını, amaç, hedef ve performans göstergelerini içeren performans programı hazırlar.</a:t>
            </a:r>
          </a:p>
          <a:p>
            <a:pPr indent="675323" algn="just">
              <a:lnSpc>
                <a:spcPct val="127000"/>
              </a:lnSpc>
            </a:pPr>
            <a:r>
              <a:rPr lang="tr-TR" sz="2800" b="1" dirty="0">
                <a:latin typeface="Times New Roman" panose="02020603050405020304" pitchFamily="18" charset="0"/>
                <a:ea typeface="Times New Roman" panose="02020603050405020304" pitchFamily="18" charset="0"/>
              </a:rPr>
              <a:t>(Değişik cümle:RG-16/10/2020-7254/1 </a:t>
            </a:r>
            <a:r>
              <a:rPr lang="tr-TR" sz="2800" b="1" dirty="0" err="1">
                <a:latin typeface="Times New Roman" panose="02020603050405020304" pitchFamily="18" charset="0"/>
                <a:ea typeface="Times New Roman" panose="02020603050405020304" pitchFamily="18" charset="0"/>
              </a:rPr>
              <a:t>md.</a:t>
            </a:r>
            <a:r>
              <a:rPr lang="tr-TR" sz="2800" b="1" dirty="0">
                <a:latin typeface="Times New Roman" panose="02020603050405020304" pitchFamily="18" charset="0"/>
                <a:ea typeface="Times New Roman" panose="02020603050405020304" pitchFamily="18" charset="0"/>
              </a:rPr>
              <a:t>) </a:t>
            </a:r>
            <a:r>
              <a:rPr lang="tr-TR" sz="2800" dirty="0">
                <a:latin typeface="Times New Roman" panose="02020603050405020304" pitchFamily="18" charset="0"/>
                <a:ea typeface="Times New Roman" panose="02020603050405020304" pitchFamily="18" charset="0"/>
              </a:rPr>
              <a:t>Kamu idareleri bütçelerini, kalkınma planı, Cumhurbaşkanlığı programı, orta vadeli program, (…) Cumhurbaşkanlığı yıllık programı, stratejik planları ile program yapısına uyumlu şekilde ve </a:t>
            </a:r>
            <a:r>
              <a:rPr lang="tr-TR" sz="2800" u="sng" dirty="0">
                <a:latin typeface="Times New Roman" panose="02020603050405020304" pitchFamily="18" charset="0"/>
                <a:ea typeface="Times New Roman" panose="02020603050405020304" pitchFamily="18" charset="0"/>
              </a:rPr>
              <a:t>performans esasına dayalı olarak hazırlar</a:t>
            </a:r>
            <a:r>
              <a:rPr lang="tr-TR" sz="2800" dirty="0">
                <a:latin typeface="Times New Roman" panose="02020603050405020304" pitchFamily="18" charset="0"/>
                <a:ea typeface="Times New Roman" panose="02020603050405020304" pitchFamily="18" charset="0"/>
              </a:rPr>
              <a:t>. Kamu idarelerinin bütçelerinin stratejik planlarda belirlenen performans göstergelerine uygunluğu ve idarelerin bu çerçevede yürütecekleri faaliyetler ile performans esaslı bütçelemeye ilişkin diğer hususlar Cumhurbaşkanı tarafından belirlenir.</a:t>
            </a:r>
            <a:r>
              <a:rPr lang="tr-TR" sz="2800" baseline="30000" dirty="0">
                <a:latin typeface="Times New Roman" panose="02020603050405020304" pitchFamily="18" charset="0"/>
                <a:ea typeface="Times New Roman" panose="02020603050405020304" pitchFamily="18" charset="0"/>
              </a:rPr>
              <a:t>(8)</a:t>
            </a:r>
            <a:r>
              <a:rPr lang="tr-TR" sz="2800" dirty="0">
                <a:latin typeface="Times New Roman" panose="02020603050405020304" pitchFamily="18" charset="0"/>
                <a:ea typeface="Times New Roman" panose="02020603050405020304" pitchFamily="18" charset="0"/>
              </a:rPr>
              <a:t> </a:t>
            </a:r>
          </a:p>
          <a:p>
            <a:pPr indent="675323" algn="just">
              <a:lnSpc>
                <a:spcPct val="127000"/>
              </a:lnSpc>
            </a:pPr>
            <a:r>
              <a:rPr lang="tr-TR" sz="2800" b="1" dirty="0">
                <a:latin typeface="Times New Roman" panose="02020603050405020304" pitchFamily="18" charset="0"/>
                <a:ea typeface="Times New Roman" panose="02020603050405020304" pitchFamily="18" charset="0"/>
              </a:rPr>
              <a:t>(Ek fıkra:RG-16/10/2020-7254/1 </a:t>
            </a:r>
            <a:r>
              <a:rPr lang="tr-TR" sz="2800" b="1" dirty="0" err="1">
                <a:latin typeface="Times New Roman" panose="02020603050405020304" pitchFamily="18" charset="0"/>
                <a:ea typeface="Times New Roman" panose="02020603050405020304" pitchFamily="18" charset="0"/>
              </a:rPr>
              <a:t>md.</a:t>
            </a:r>
            <a:r>
              <a:rPr lang="tr-TR" sz="2800" b="1" dirty="0">
                <a:latin typeface="Times New Roman" panose="02020603050405020304" pitchFamily="18" charset="0"/>
                <a:ea typeface="Times New Roman" panose="02020603050405020304" pitchFamily="18" charset="0"/>
              </a:rPr>
              <a:t>) </a:t>
            </a:r>
            <a:r>
              <a:rPr lang="tr-TR" sz="2800" dirty="0">
                <a:latin typeface="Times New Roman" panose="02020603050405020304" pitchFamily="18" charset="0"/>
                <a:ea typeface="Times New Roman" panose="02020603050405020304" pitchFamily="18" charset="0"/>
              </a:rPr>
              <a:t>Kamu idareleri, bütçeleri ile stratejik plan ve performans programlarını izlemek ve değerlendirmek amacıyla nesnel, sistematik ve düzenli olarak veri toplar ve analiz eder. </a:t>
            </a:r>
            <a:r>
              <a:rPr lang="tr-TR" sz="2800" u="sng" dirty="0">
                <a:latin typeface="Times New Roman" panose="02020603050405020304" pitchFamily="18" charset="0"/>
                <a:ea typeface="Times New Roman" panose="02020603050405020304" pitchFamily="18" charset="0"/>
              </a:rPr>
              <a:t>İzleme ve değerlendirme sonuçları idare faaliyet raporlarında gösterilir</a:t>
            </a:r>
            <a:r>
              <a:rPr lang="tr-TR" sz="2800" dirty="0">
                <a:latin typeface="Times New Roman" panose="02020603050405020304" pitchFamily="18" charset="0"/>
                <a:ea typeface="Times New Roman" panose="02020603050405020304" pitchFamily="18" charset="0"/>
              </a:rPr>
              <a:t>.</a:t>
            </a:r>
          </a:p>
          <a:p>
            <a:pPr indent="675323" algn="just">
              <a:lnSpc>
                <a:spcPct val="127000"/>
              </a:lnSpc>
            </a:pPr>
            <a:r>
              <a:rPr lang="tr-TR" sz="2800" spc="-30" dirty="0">
                <a:latin typeface="Times New Roman" panose="02020603050405020304" pitchFamily="18" charset="0"/>
                <a:ea typeface="Times New Roman" panose="02020603050405020304" pitchFamily="18" charset="0"/>
              </a:rPr>
              <a:t>Cumhurbaşkanı tarafından ilgili kamu idaresi için uygun görülen performans göstergeleri, </a:t>
            </a:r>
            <a:r>
              <a:rPr lang="tr-TR" sz="2800" dirty="0">
                <a:latin typeface="Times New Roman" panose="02020603050405020304" pitchFamily="18" charset="0"/>
                <a:ea typeface="Times New Roman" panose="02020603050405020304" pitchFamily="18" charset="0"/>
              </a:rPr>
              <a:t>kuruluşların bütçelerinde yer alır. Performans denetimleri bu göstergeler çerçevesinde gerçekleştirilir.</a:t>
            </a:r>
            <a:endParaRPr lang="tr-TR"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1600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505200" y="433164"/>
            <a:ext cx="14249400" cy="869597"/>
          </a:xfrm>
          <a:prstGeom prst="rect">
            <a:avLst/>
          </a:prstGeom>
        </p:spPr>
        <p:txBody>
          <a:bodyPr wrap="square">
            <a:spAutoFit/>
          </a:bodyPr>
          <a:lstStyle/>
          <a:p>
            <a:pPr indent="675323" algn="just">
              <a:lnSpc>
                <a:spcPct val="127000"/>
              </a:lnSpc>
            </a:pPr>
            <a:r>
              <a:rPr lang="tr-TR" sz="4400" b="1" dirty="0" smtClean="0">
                <a:latin typeface="Times New Roman" panose="02020603050405020304" pitchFamily="18" charset="0"/>
                <a:ea typeface="Times New Roman" panose="02020603050405020304" pitchFamily="18" charset="0"/>
              </a:rPr>
              <a:t>Planlama</a:t>
            </a:r>
            <a:endParaRPr lang="tr-TR" sz="4400" dirty="0">
              <a:latin typeface="Times New Roman" panose="02020603050405020304" pitchFamily="18" charset="0"/>
              <a:ea typeface="Times New Roman" panose="02020603050405020304" pitchFamily="18" charset="0"/>
            </a:endParaRPr>
          </a:p>
        </p:txBody>
      </p:sp>
      <p:sp>
        <p:nvSpPr>
          <p:cNvPr id="11" name="Dikdörtgen 10"/>
          <p:cNvSpPr/>
          <p:nvPr/>
        </p:nvSpPr>
        <p:spPr>
          <a:xfrm>
            <a:off x="520264" y="2351980"/>
            <a:ext cx="17515490" cy="6541919"/>
          </a:xfrm>
          <a:prstGeom prst="rect">
            <a:avLst/>
          </a:prstGeom>
        </p:spPr>
        <p:txBody>
          <a:bodyPr wrap="square">
            <a:spAutoFit/>
          </a:bodyPr>
          <a:lstStyle/>
          <a:p>
            <a:pPr algn="just">
              <a:lnSpc>
                <a:spcPct val="127000"/>
              </a:lnSpc>
            </a:pPr>
            <a:r>
              <a:rPr lang="tr-TR" sz="4200" b="1" dirty="0">
                <a:latin typeface="Times New Roman" panose="02020603050405020304" pitchFamily="18" charset="0"/>
                <a:cs typeface="Times New Roman" panose="02020603050405020304" pitchFamily="18" charset="0"/>
              </a:rPr>
              <a:t>Geleneksel Planlama: </a:t>
            </a:r>
            <a:r>
              <a:rPr lang="tr-TR" sz="4200" dirty="0">
                <a:latin typeface="Times New Roman" panose="02020603050405020304" pitchFamily="18" charset="0"/>
                <a:cs typeface="Times New Roman" panose="02020603050405020304" pitchFamily="18" charset="0"/>
              </a:rPr>
              <a:t>Gerçekleşmesi en olası olan hangisidir?</a:t>
            </a:r>
          </a:p>
          <a:p>
            <a:pPr algn="just">
              <a:lnSpc>
                <a:spcPct val="127000"/>
              </a:lnSpc>
            </a:pPr>
            <a:endParaRPr lang="tr-TR" sz="2700" dirty="0">
              <a:latin typeface="Times New Roman" panose="02020603050405020304" pitchFamily="18" charset="0"/>
              <a:ea typeface="Times New Roman" panose="02020603050405020304" pitchFamily="18" charset="0"/>
            </a:endParaRPr>
          </a:p>
          <a:p>
            <a:pPr algn="just">
              <a:lnSpc>
                <a:spcPct val="127000"/>
              </a:lnSpc>
            </a:pPr>
            <a:endParaRPr lang="tr-TR" sz="2700" dirty="0">
              <a:latin typeface="Times New Roman" panose="02020603050405020304" pitchFamily="18" charset="0"/>
              <a:ea typeface="Times New Roman" panose="02020603050405020304" pitchFamily="18" charset="0"/>
            </a:endParaRPr>
          </a:p>
          <a:p>
            <a:pPr algn="just">
              <a:lnSpc>
                <a:spcPct val="127000"/>
              </a:lnSpc>
            </a:pPr>
            <a:r>
              <a:rPr lang="tr-TR" sz="4200" b="1" dirty="0">
                <a:latin typeface="Times New Roman" panose="02020603050405020304" pitchFamily="18" charset="0"/>
                <a:cs typeface="Times New Roman" panose="02020603050405020304" pitchFamily="18" charset="0"/>
              </a:rPr>
              <a:t>Belirsizlik için Planlama: </a:t>
            </a:r>
            <a:r>
              <a:rPr lang="tr-TR" sz="4200" dirty="0">
                <a:latin typeface="Times New Roman" panose="02020603050405020304" pitchFamily="18" charset="0"/>
                <a:cs typeface="Times New Roman" panose="02020603050405020304" pitchFamily="18" charset="0"/>
              </a:rPr>
              <a:t>Geleceği yaratmak üzere gerçekleşmiş olan nedir?</a:t>
            </a:r>
          </a:p>
          <a:p>
            <a:pPr algn="just">
              <a:lnSpc>
                <a:spcPct val="127000"/>
              </a:lnSpc>
            </a:pPr>
            <a:endParaRPr lang="tr-TR" sz="4200" dirty="0">
              <a:latin typeface="Times New Roman" panose="02020603050405020304" pitchFamily="18" charset="0"/>
              <a:cs typeface="Times New Roman" panose="02020603050405020304" pitchFamily="18" charset="0"/>
            </a:endParaRPr>
          </a:p>
          <a:p>
            <a:pPr algn="just">
              <a:lnSpc>
                <a:spcPct val="127000"/>
              </a:lnSpc>
            </a:pPr>
            <a:r>
              <a:rPr lang="tr-TR" sz="3000" dirty="0">
                <a:latin typeface="Times New Roman" panose="02020603050405020304" pitchFamily="18" charset="0"/>
                <a:cs typeface="Times New Roman" panose="02020603050405020304" pitchFamily="18" charset="0"/>
              </a:rPr>
              <a:t>(«Başarılı </a:t>
            </a:r>
            <a:r>
              <a:rPr lang="tr-TR" sz="3000" dirty="0" err="1">
                <a:latin typeface="Times New Roman" panose="02020603050405020304" pitchFamily="18" charset="0"/>
                <a:cs typeface="Times New Roman" panose="02020603050405020304" pitchFamily="18" charset="0"/>
              </a:rPr>
              <a:t>innovasyonlar</a:t>
            </a:r>
            <a:r>
              <a:rPr lang="tr-TR" sz="3000" dirty="0">
                <a:latin typeface="Times New Roman" panose="02020603050405020304" pitchFamily="18" charset="0"/>
                <a:cs typeface="Times New Roman" panose="02020603050405020304" pitchFamily="18" charset="0"/>
              </a:rPr>
              <a:t>, zaten gerçekleşmiş bulunan değişimleri iyi kullanan </a:t>
            </a:r>
            <a:r>
              <a:rPr lang="tr-TR" sz="3000" dirty="0" err="1">
                <a:latin typeface="Times New Roman" panose="02020603050405020304" pitchFamily="18" charset="0"/>
                <a:cs typeface="Times New Roman" panose="02020603050405020304" pitchFamily="18" charset="0"/>
              </a:rPr>
              <a:t>innovasyonlardır</a:t>
            </a:r>
            <a:r>
              <a:rPr lang="tr-TR" sz="3000" dirty="0">
                <a:latin typeface="Times New Roman" panose="02020603050405020304" pitchFamily="18" charset="0"/>
                <a:cs typeface="Times New Roman" panose="02020603050405020304" pitchFamily="18" charset="0"/>
              </a:rPr>
              <a:t>. Bunlar, değişimin kendisi ile onun algılanması ve benimsenmesi arasında geçen süreyi-bilimlerde bu yaklaşık 25-30 yıldır- değerlendiren </a:t>
            </a:r>
            <a:r>
              <a:rPr lang="tr-TR" sz="3000" dirty="0" err="1">
                <a:latin typeface="Times New Roman" panose="02020603050405020304" pitchFamily="18" charset="0"/>
                <a:cs typeface="Times New Roman" panose="02020603050405020304" pitchFamily="18" charset="0"/>
              </a:rPr>
              <a:t>innovasyonlardır</a:t>
            </a:r>
            <a:r>
              <a:rPr lang="tr-TR" sz="3000" dirty="0">
                <a:latin typeface="Times New Roman" panose="02020603050405020304" pitchFamily="18" charset="0"/>
                <a:cs typeface="Times New Roman" panose="02020603050405020304" pitchFamily="18" charset="0"/>
              </a:rPr>
              <a:t>.»)</a:t>
            </a:r>
          </a:p>
          <a:p>
            <a:pPr indent="675323" algn="just">
              <a:lnSpc>
                <a:spcPct val="127000"/>
              </a:lnSpc>
            </a:pPr>
            <a:endParaRPr lang="tr-TR" sz="4200" dirty="0">
              <a:latin typeface="Times New Roman" panose="02020603050405020304" pitchFamily="18" charset="0"/>
              <a:cs typeface="Times New Roman" panose="02020603050405020304" pitchFamily="18" charset="0"/>
            </a:endParaRPr>
          </a:p>
          <a:p>
            <a:pPr algn="just">
              <a:lnSpc>
                <a:spcPct val="127000"/>
              </a:lnSpc>
            </a:pPr>
            <a:r>
              <a:rPr lang="tr-TR" dirty="0">
                <a:latin typeface="Times New Roman" panose="02020603050405020304" pitchFamily="18" charset="0"/>
                <a:cs typeface="Times New Roman" panose="02020603050405020304" pitchFamily="18" charset="0"/>
              </a:rPr>
              <a:t>Kaynak: </a:t>
            </a:r>
            <a:r>
              <a:rPr lang="tr-TR" dirty="0" err="1">
                <a:latin typeface="Times New Roman" panose="02020603050405020304" pitchFamily="18" charset="0"/>
                <a:cs typeface="Times New Roman" panose="02020603050405020304" pitchFamily="18" charset="0"/>
              </a:rPr>
              <a:t>Drucker</a:t>
            </a:r>
            <a:r>
              <a:rPr lang="tr-TR" dirty="0">
                <a:latin typeface="Times New Roman" panose="02020603050405020304" pitchFamily="18" charset="0"/>
                <a:cs typeface="Times New Roman" panose="02020603050405020304" pitchFamily="18" charset="0"/>
              </a:rPr>
              <a:t> P. (2009). Büyük Değişimler Çağında Yönetim, Optimist Yayınları, s.43</a:t>
            </a:r>
          </a:p>
        </p:txBody>
      </p:sp>
    </p:spTree>
    <p:extLst>
      <p:ext uri="{BB962C8B-B14F-4D97-AF65-F5344CB8AC3E}">
        <p14:creationId xmlns:p14="http://schemas.microsoft.com/office/powerpoint/2010/main" val="1005844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446389"/>
            <a:ext cx="144780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Kamu Ekonomisi-Kamu Maliyesi-Maliye Politikası- KMY?</a:t>
            </a:r>
            <a:endParaRPr lang="id-ID" sz="4400" b="1" dirty="0">
              <a:latin typeface="Times New Roman" panose="02020603050405020304" pitchFamily="18" charset="0"/>
              <a:cs typeface="Times New Roman" panose="02020603050405020304" pitchFamily="18" charset="0"/>
            </a:endParaRPr>
          </a:p>
        </p:txBody>
      </p:sp>
      <p:sp>
        <p:nvSpPr>
          <p:cNvPr id="13" name="Text Box 1028"/>
          <p:cNvSpPr txBox="1">
            <a:spLocks noChangeArrowheads="1"/>
          </p:cNvSpPr>
          <p:nvPr/>
        </p:nvSpPr>
        <p:spPr bwMode="auto">
          <a:xfrm>
            <a:off x="245231" y="2727265"/>
            <a:ext cx="7536794" cy="7064435"/>
          </a:xfrm>
          <a:prstGeom prst="rect">
            <a:avLst/>
          </a:prstGeom>
          <a:noFill/>
          <a:ln w="9525">
            <a:noFill/>
            <a:miter lim="800000"/>
            <a:headEnd/>
            <a:tailEnd/>
          </a:ln>
        </p:spPr>
        <p:txBody>
          <a:bodyPr wrap="square" lIns="138113" tIns="69057" rIns="138113" bIns="69057">
            <a:spAutoFit/>
          </a:bodyPr>
          <a:lstStyle/>
          <a:p>
            <a:pPr marL="0" lvl="1">
              <a:defRPr/>
            </a:pPr>
            <a:r>
              <a:rPr lang="tr-TR" sz="3000" b="1" u="sng" dirty="0">
                <a:latin typeface="Times New Roman" panose="02020603050405020304" pitchFamily="18" charset="0"/>
                <a:cs typeface="Times New Roman" panose="02020603050405020304" pitchFamily="18" charset="0"/>
              </a:rPr>
              <a:t>Kamu Ekonomisi</a:t>
            </a:r>
          </a:p>
          <a:p>
            <a:pPr marL="0" lvl="1">
              <a:defRPr/>
            </a:pPr>
            <a:endParaRPr lang="tr-TR" sz="3000" b="1" u="sng" dirty="0">
              <a:latin typeface="Times New Roman" panose="02020603050405020304" pitchFamily="18" charset="0"/>
              <a:cs typeface="Times New Roman" panose="02020603050405020304" pitchFamily="18" charset="0"/>
            </a:endParaRPr>
          </a:p>
          <a:p>
            <a:pPr marL="0" lvl="1">
              <a:defRPr/>
            </a:pPr>
            <a:r>
              <a:rPr lang="tr-TR" sz="3000" dirty="0">
                <a:latin typeface="Times New Roman" panose="02020603050405020304" pitchFamily="18" charset="0"/>
                <a:cs typeface="Times New Roman" panose="02020603050405020304" pitchFamily="18" charset="0"/>
              </a:rPr>
              <a:t>(Müdahale Düzeyi)</a:t>
            </a:r>
          </a:p>
          <a:p>
            <a:pPr lvl="1"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Mikro düzey (piyasa başarısızlığı, asimetrik bilgi, adalet)</a:t>
            </a:r>
          </a:p>
          <a:p>
            <a:pPr marL="1371600" lvl="1"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Kamusal mallar </a:t>
            </a:r>
          </a:p>
          <a:p>
            <a:pPr marL="1371600" lvl="1"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Erdemli-erdemsiz mallar</a:t>
            </a:r>
          </a:p>
          <a:p>
            <a:pPr marL="1371600" lvl="1"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Kaynak tahsisi (bütçe politikası)</a:t>
            </a:r>
          </a:p>
          <a:p>
            <a:pPr marL="1371600" lvl="1"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Gelirin dağıtımı (vergi, sübvansiyon, teşvik, sosyal sigorta)</a:t>
            </a:r>
          </a:p>
          <a:p>
            <a:pPr marL="685800" lvl="5"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Makro düzey (büyük buhran)</a:t>
            </a:r>
          </a:p>
          <a:p>
            <a:pPr marL="1371600" lvl="6"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Tam istihdam</a:t>
            </a:r>
          </a:p>
          <a:p>
            <a:pPr marL="1371600" lvl="6"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Fiyat istikrarı</a:t>
            </a:r>
          </a:p>
          <a:p>
            <a:pPr marL="685800" lvl="5"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Düzenleme fonksiyonu (emek sektörü, tekel, rekabet, kamu sağlık ve güvenliği)</a:t>
            </a:r>
          </a:p>
        </p:txBody>
      </p:sp>
      <p:sp>
        <p:nvSpPr>
          <p:cNvPr id="17" name="Text Box 1028"/>
          <p:cNvSpPr txBox="1">
            <a:spLocks noChangeArrowheads="1"/>
          </p:cNvSpPr>
          <p:nvPr/>
        </p:nvSpPr>
        <p:spPr bwMode="auto">
          <a:xfrm>
            <a:off x="8228283" y="2727264"/>
            <a:ext cx="5112333" cy="3371117"/>
          </a:xfrm>
          <a:prstGeom prst="rect">
            <a:avLst/>
          </a:prstGeom>
          <a:noFill/>
          <a:ln w="9525">
            <a:noFill/>
            <a:miter lim="800000"/>
            <a:headEnd/>
            <a:tailEnd/>
          </a:ln>
        </p:spPr>
        <p:txBody>
          <a:bodyPr wrap="square" lIns="138113" tIns="69057" rIns="138113" bIns="69057">
            <a:spAutoFit/>
          </a:bodyPr>
          <a:lstStyle/>
          <a:p>
            <a:pPr marL="0" lvl="1">
              <a:defRPr/>
            </a:pPr>
            <a:r>
              <a:rPr lang="tr-TR" sz="3000" b="1" u="sng" dirty="0">
                <a:latin typeface="Times New Roman" panose="02020603050405020304" pitchFamily="18" charset="0"/>
                <a:cs typeface="Times New Roman" panose="02020603050405020304" pitchFamily="18" charset="0"/>
              </a:rPr>
              <a:t>Kamu Maliyesi</a:t>
            </a:r>
          </a:p>
          <a:p>
            <a:pPr marL="0" lvl="1">
              <a:defRPr/>
            </a:pPr>
            <a:endParaRPr lang="tr-TR" sz="3000" b="1" u="sng" dirty="0">
              <a:latin typeface="Times New Roman" panose="02020603050405020304" pitchFamily="18" charset="0"/>
              <a:cs typeface="Times New Roman" panose="02020603050405020304" pitchFamily="18" charset="0"/>
            </a:endParaRPr>
          </a:p>
          <a:p>
            <a:pPr marL="0" lvl="1">
              <a:defRPr/>
            </a:pPr>
            <a:r>
              <a:rPr lang="tr-TR" sz="3000" dirty="0">
                <a:latin typeface="Times New Roman" panose="02020603050405020304" pitchFamily="18" charset="0"/>
                <a:cs typeface="Times New Roman" panose="02020603050405020304" pitchFamily="18" charset="0"/>
              </a:rPr>
              <a:t>(Kavramsal Çerçeve)</a:t>
            </a:r>
          </a:p>
          <a:p>
            <a:pPr marL="685800"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Devlet bütçesi</a:t>
            </a:r>
          </a:p>
          <a:p>
            <a:pPr marL="685800"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Kamu geliri</a:t>
            </a:r>
          </a:p>
          <a:p>
            <a:pPr marL="685800"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Kamu harcaması</a:t>
            </a:r>
          </a:p>
          <a:p>
            <a:pPr marL="685800" indent="-685800">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Kamu kurumları</a:t>
            </a:r>
          </a:p>
        </p:txBody>
      </p:sp>
      <p:sp>
        <p:nvSpPr>
          <p:cNvPr id="18" name="Text Box 1028"/>
          <p:cNvSpPr txBox="1">
            <a:spLocks noChangeArrowheads="1"/>
          </p:cNvSpPr>
          <p:nvPr/>
        </p:nvSpPr>
        <p:spPr bwMode="auto">
          <a:xfrm>
            <a:off x="13929950" y="2727264"/>
            <a:ext cx="3987480" cy="3832782"/>
          </a:xfrm>
          <a:prstGeom prst="rect">
            <a:avLst/>
          </a:prstGeom>
          <a:noFill/>
          <a:ln w="9525">
            <a:noFill/>
            <a:miter lim="800000"/>
            <a:headEnd/>
            <a:tailEnd/>
          </a:ln>
        </p:spPr>
        <p:txBody>
          <a:bodyPr wrap="square" lIns="138113" tIns="69057" rIns="138113" bIns="69057">
            <a:spAutoFit/>
          </a:bodyPr>
          <a:lstStyle/>
          <a:p>
            <a:pPr marL="0" lvl="1">
              <a:defRPr/>
            </a:pPr>
            <a:r>
              <a:rPr lang="tr-TR" sz="3000" b="1" u="sng" dirty="0">
                <a:latin typeface="Times New Roman" panose="02020603050405020304" pitchFamily="18" charset="0"/>
                <a:cs typeface="Times New Roman" panose="02020603050405020304" pitchFamily="18" charset="0"/>
              </a:rPr>
              <a:t>Maliye Politikası</a:t>
            </a:r>
          </a:p>
          <a:p>
            <a:pPr marL="0" lvl="1">
              <a:defRPr/>
            </a:pPr>
            <a:endParaRPr lang="tr-TR" sz="3000" b="1" u="sng" dirty="0">
              <a:latin typeface="Times New Roman" panose="02020603050405020304" pitchFamily="18" charset="0"/>
              <a:cs typeface="Times New Roman" panose="02020603050405020304" pitchFamily="18" charset="0"/>
            </a:endParaRPr>
          </a:p>
          <a:p>
            <a:pPr marL="0" lvl="1">
              <a:defRPr/>
            </a:pPr>
            <a:r>
              <a:rPr lang="tr-TR" sz="3000" dirty="0">
                <a:latin typeface="Times New Roman" panose="02020603050405020304" pitchFamily="18" charset="0"/>
                <a:cs typeface="Times New Roman" panose="02020603050405020304" pitchFamily="18" charset="0"/>
              </a:rPr>
              <a:t>(Politika Araçları)</a:t>
            </a:r>
          </a:p>
          <a:p>
            <a:pPr marL="685800" lvl="5"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Kamu harcaması artış/azalış</a:t>
            </a:r>
          </a:p>
          <a:p>
            <a:pPr marL="685800" lvl="5"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Vergi artış/azalış</a:t>
            </a:r>
          </a:p>
          <a:p>
            <a:pPr marL="685800" lvl="5"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Borçlanma</a:t>
            </a:r>
          </a:p>
          <a:p>
            <a:pPr marL="685800" lvl="5" indent="-685800" eaLnBrk="0" fontAlgn="base" hangingPunct="0">
              <a:spcBef>
                <a:spcPct val="0"/>
              </a:spcBef>
              <a:spcAft>
                <a:spcPct val="0"/>
              </a:spcAft>
              <a:buFont typeface="Arial" panose="020B0604020202020204" pitchFamily="34" charset="0"/>
              <a:buChar char="•"/>
              <a:defRPr/>
            </a:pPr>
            <a:r>
              <a:rPr lang="tr-TR" sz="3000" dirty="0">
                <a:latin typeface="Times New Roman" panose="02020603050405020304" pitchFamily="18" charset="0"/>
                <a:cs typeface="Times New Roman" panose="02020603050405020304" pitchFamily="18" charset="0"/>
              </a:rPr>
              <a:t>Bütçe</a:t>
            </a:r>
          </a:p>
        </p:txBody>
      </p:sp>
    </p:spTree>
    <p:extLst>
      <p:ext uri="{BB962C8B-B14F-4D97-AF65-F5344CB8AC3E}">
        <p14:creationId xmlns:p14="http://schemas.microsoft.com/office/powerpoint/2010/main" val="21582834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512021" y="310925"/>
            <a:ext cx="14249400" cy="1733936"/>
          </a:xfrm>
          <a:prstGeom prst="rect">
            <a:avLst/>
          </a:prstGeom>
        </p:spPr>
        <p:txBody>
          <a:bodyPr wrap="square">
            <a:spAutoFit/>
          </a:bodyPr>
          <a:lstStyle/>
          <a:p>
            <a:pPr indent="675323" algn="just">
              <a:lnSpc>
                <a:spcPct val="127000"/>
              </a:lnSpc>
            </a:pPr>
            <a:r>
              <a:rPr lang="tr-TR" sz="2800" b="1" dirty="0">
                <a:latin typeface="Times New Roman" panose="02020603050405020304" pitchFamily="18" charset="0"/>
                <a:ea typeface="Times New Roman" panose="02020603050405020304" pitchFamily="18" charset="0"/>
              </a:rPr>
              <a:t>Kamu İdarelerince Hazırlanacak Stratejik Planlar Ve Performans Programları İle Faaliyet Raporlarına İlişkin Usul Ve Esaslar Hakkında Yönetmelik</a:t>
            </a:r>
            <a:endParaRPr lang="tr-TR" sz="2800" dirty="0">
              <a:latin typeface="Times New Roman" panose="02020603050405020304" pitchFamily="18" charset="0"/>
              <a:ea typeface="Times New Roman" panose="02020603050405020304" pitchFamily="18" charset="0"/>
            </a:endParaRPr>
          </a:p>
          <a:p>
            <a:pPr indent="675323" algn="just">
              <a:lnSpc>
                <a:spcPct val="127000"/>
              </a:lnSpc>
            </a:pPr>
            <a:endParaRPr lang="tr-TR" sz="2800" dirty="0">
              <a:latin typeface="Times New Roman" panose="02020603050405020304" pitchFamily="18" charset="0"/>
              <a:ea typeface="Times New Roman" panose="02020603050405020304" pitchFamily="18" charset="0"/>
            </a:endParaRPr>
          </a:p>
        </p:txBody>
      </p:sp>
      <p:sp>
        <p:nvSpPr>
          <p:cNvPr id="12" name="Metin Yer Tutucusu 5"/>
          <p:cNvSpPr txBox="1">
            <a:spLocks/>
          </p:cNvSpPr>
          <p:nvPr/>
        </p:nvSpPr>
        <p:spPr>
          <a:xfrm>
            <a:off x="1196578" y="3305060"/>
            <a:ext cx="15155346" cy="53321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4200" dirty="0">
                <a:latin typeface="Times New Roman" panose="02020603050405020304" pitchFamily="18" charset="0"/>
                <a:cs typeface="Times New Roman" panose="02020603050405020304" pitchFamily="18" charset="0"/>
              </a:rPr>
              <a:t>Kamu idarelerince hazırlanan ve onaylanan stratejik planlar, </a:t>
            </a:r>
            <a:r>
              <a:rPr lang="tr-TR" sz="4200" u="sng" dirty="0">
                <a:latin typeface="Times New Roman" panose="02020603050405020304" pitchFamily="18" charset="0"/>
                <a:cs typeface="Times New Roman" panose="02020603050405020304" pitchFamily="18" charset="0"/>
              </a:rPr>
              <a:t>bir ay </a:t>
            </a:r>
            <a:r>
              <a:rPr lang="tr-TR" sz="4200" dirty="0">
                <a:latin typeface="Times New Roman" panose="02020603050405020304" pitchFamily="18" charset="0"/>
                <a:cs typeface="Times New Roman" panose="02020603050405020304" pitchFamily="18" charset="0"/>
              </a:rPr>
              <a:t>içerisinde </a:t>
            </a:r>
            <a:r>
              <a:rPr lang="tr-TR" sz="4200" u="sng" dirty="0">
                <a:latin typeface="Times New Roman" panose="02020603050405020304" pitchFamily="18" charset="0"/>
                <a:cs typeface="Times New Roman" panose="02020603050405020304" pitchFamily="18" charset="0"/>
              </a:rPr>
              <a:t>Cumhurbaşkanlığı Strateji ve Bütçe Başkanlığı, Türkiye Büyük Millet Meclisi Plan ve Bütçe Komisyonu ile </a:t>
            </a:r>
            <a:r>
              <a:rPr lang="tr-TR" sz="4200" u="sng" dirty="0" err="1">
                <a:latin typeface="Times New Roman" panose="02020603050405020304" pitchFamily="18" charset="0"/>
                <a:cs typeface="Times New Roman" panose="02020603050405020304" pitchFamily="18" charset="0"/>
              </a:rPr>
              <a:t>Sayıştaya</a:t>
            </a:r>
            <a:r>
              <a:rPr lang="tr-TR" sz="4200" u="sng" dirty="0">
                <a:latin typeface="Times New Roman" panose="02020603050405020304" pitchFamily="18" charset="0"/>
                <a:cs typeface="Times New Roman" panose="02020603050405020304" pitchFamily="18" charset="0"/>
              </a:rPr>
              <a:t> </a:t>
            </a:r>
            <a:r>
              <a:rPr lang="tr-TR" sz="4200" dirty="0">
                <a:latin typeface="Times New Roman" panose="02020603050405020304" pitchFamily="18" charset="0"/>
                <a:cs typeface="Times New Roman" panose="02020603050405020304" pitchFamily="18" charset="0"/>
              </a:rPr>
              <a:t>gönderilir</a:t>
            </a:r>
            <a:r>
              <a:rPr lang="tr-TR" sz="4200" dirty="0" smtClean="0">
                <a:latin typeface="Times New Roman" panose="02020603050405020304" pitchFamily="18" charset="0"/>
                <a:cs typeface="Times New Roman" panose="02020603050405020304" pitchFamily="18" charset="0"/>
              </a:rPr>
              <a:t>.</a:t>
            </a:r>
          </a:p>
          <a:p>
            <a:pPr algn="just"/>
            <a:endParaRPr lang="tr-TR" sz="4200" dirty="0">
              <a:latin typeface="Times New Roman" panose="02020603050405020304" pitchFamily="18" charset="0"/>
              <a:cs typeface="Times New Roman" panose="02020603050405020304" pitchFamily="18" charset="0"/>
            </a:endParaRPr>
          </a:p>
          <a:p>
            <a:pPr algn="just"/>
            <a:r>
              <a:rPr lang="tr-TR" sz="4200" u="sng" dirty="0">
                <a:latin typeface="Times New Roman" panose="02020603050405020304" pitchFamily="18" charset="0"/>
                <a:cs typeface="Times New Roman" panose="02020603050405020304" pitchFamily="18" charset="0"/>
              </a:rPr>
              <a:t>Mahallî idareler, </a:t>
            </a:r>
            <a:r>
              <a:rPr lang="tr-TR" sz="4200" dirty="0">
                <a:latin typeface="Times New Roman" panose="02020603050405020304" pitchFamily="18" charset="0"/>
                <a:cs typeface="Times New Roman" panose="02020603050405020304" pitchFamily="18" charset="0"/>
              </a:rPr>
              <a:t>onay sonrası bir ay içerisinde Strateji ve Bütçe Başkanlığı, Çevre ve Şehircilik Bakanlığına ve </a:t>
            </a:r>
            <a:r>
              <a:rPr lang="tr-TR" sz="4200" dirty="0" err="1">
                <a:latin typeface="Times New Roman" panose="02020603050405020304" pitchFamily="18" charset="0"/>
                <a:cs typeface="Times New Roman" panose="02020603050405020304" pitchFamily="18" charset="0"/>
              </a:rPr>
              <a:t>Sayıştaya</a:t>
            </a:r>
            <a:r>
              <a:rPr lang="tr-TR" sz="4200" dirty="0">
                <a:latin typeface="Times New Roman" panose="02020603050405020304" pitchFamily="18" charset="0"/>
                <a:cs typeface="Times New Roman" panose="02020603050405020304" pitchFamily="18" charset="0"/>
              </a:rPr>
              <a:t> gönderir.</a:t>
            </a:r>
          </a:p>
          <a:p>
            <a:pPr algn="just"/>
            <a:r>
              <a:rPr lang="tr-TR" sz="4200" dirty="0">
                <a:latin typeface="Times New Roman" panose="02020603050405020304" pitchFamily="18" charset="0"/>
                <a:cs typeface="Times New Roman" panose="02020603050405020304" pitchFamily="18" charset="0"/>
              </a:rPr>
              <a:t>Stratejik plan, en geç kapsadığı dönemin ilk yılının </a:t>
            </a:r>
            <a:r>
              <a:rPr lang="tr-TR" sz="4200" u="sng" dirty="0">
                <a:latin typeface="Times New Roman" panose="02020603050405020304" pitchFamily="18" charset="0"/>
                <a:cs typeface="Times New Roman" panose="02020603050405020304" pitchFamily="18" charset="0"/>
              </a:rPr>
              <a:t>Ocak ayının ilk haftası</a:t>
            </a:r>
            <a:r>
              <a:rPr lang="tr-TR" sz="4200" dirty="0">
                <a:latin typeface="Times New Roman" panose="02020603050405020304" pitchFamily="18" charset="0"/>
                <a:cs typeface="Times New Roman" panose="02020603050405020304" pitchFamily="18" charset="0"/>
              </a:rPr>
              <a:t> itibarıyla kamu idaresinin </a:t>
            </a:r>
            <a:r>
              <a:rPr lang="tr-TR" sz="4200" u="sng" dirty="0">
                <a:latin typeface="Times New Roman" panose="02020603050405020304" pitchFamily="18" charset="0"/>
                <a:cs typeface="Times New Roman" panose="02020603050405020304" pitchFamily="18" charset="0"/>
              </a:rPr>
              <a:t>internet sitesinde </a:t>
            </a:r>
            <a:r>
              <a:rPr lang="tr-TR" sz="4200" dirty="0">
                <a:latin typeface="Times New Roman" panose="02020603050405020304" pitchFamily="18" charset="0"/>
                <a:cs typeface="Times New Roman" panose="02020603050405020304" pitchFamily="18" charset="0"/>
              </a:rPr>
              <a:t>yayımlanır.</a:t>
            </a:r>
          </a:p>
          <a:p>
            <a:pPr marL="0" indent="0" algn="just">
              <a:buNone/>
            </a:pPr>
            <a:endParaRPr lang="tr-TR" sz="4200" dirty="0"/>
          </a:p>
        </p:txBody>
      </p:sp>
    </p:spTree>
    <p:extLst>
      <p:ext uri="{BB962C8B-B14F-4D97-AF65-F5344CB8AC3E}">
        <p14:creationId xmlns:p14="http://schemas.microsoft.com/office/powerpoint/2010/main" val="2654209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512021" y="310925"/>
            <a:ext cx="14249400" cy="1733936"/>
          </a:xfrm>
          <a:prstGeom prst="rect">
            <a:avLst/>
          </a:prstGeom>
        </p:spPr>
        <p:txBody>
          <a:bodyPr wrap="square">
            <a:spAutoFit/>
          </a:bodyPr>
          <a:lstStyle/>
          <a:p>
            <a:pPr indent="675323" algn="just">
              <a:lnSpc>
                <a:spcPct val="127000"/>
              </a:lnSpc>
            </a:pPr>
            <a:r>
              <a:rPr lang="tr-TR" sz="2800" b="1" dirty="0">
                <a:latin typeface="Times New Roman" panose="02020603050405020304" pitchFamily="18" charset="0"/>
                <a:ea typeface="Times New Roman" panose="02020603050405020304" pitchFamily="18" charset="0"/>
              </a:rPr>
              <a:t>Kamu İdarelerince Hazırlanacak Stratejik Planlar Ve Performans Programları İle Faaliyet Raporlarına İlişkin Usul Ve Esaslar Hakkında Yönetmelik</a:t>
            </a:r>
            <a:endParaRPr lang="tr-TR" sz="2800" dirty="0">
              <a:latin typeface="Times New Roman" panose="02020603050405020304" pitchFamily="18" charset="0"/>
              <a:ea typeface="Times New Roman" panose="02020603050405020304" pitchFamily="18" charset="0"/>
            </a:endParaRPr>
          </a:p>
          <a:p>
            <a:pPr indent="675323" algn="just">
              <a:lnSpc>
                <a:spcPct val="127000"/>
              </a:lnSpc>
            </a:pPr>
            <a:endParaRPr lang="tr-TR" sz="2800" dirty="0">
              <a:latin typeface="Times New Roman" panose="02020603050405020304" pitchFamily="18" charset="0"/>
              <a:ea typeface="Times New Roman" panose="02020603050405020304" pitchFamily="18" charset="0"/>
            </a:endParaRPr>
          </a:p>
        </p:txBody>
      </p:sp>
      <p:sp>
        <p:nvSpPr>
          <p:cNvPr id="11" name="Metin Yer Tutucusu 5"/>
          <p:cNvSpPr txBox="1">
            <a:spLocks/>
          </p:cNvSpPr>
          <p:nvPr/>
        </p:nvSpPr>
        <p:spPr>
          <a:xfrm>
            <a:off x="450882" y="2994136"/>
            <a:ext cx="17310539" cy="56353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3600" dirty="0">
                <a:latin typeface="Times New Roman" panose="02020603050405020304" pitchFamily="18" charset="0"/>
                <a:cs typeface="Times New Roman" panose="02020603050405020304" pitchFamily="18" charset="0"/>
              </a:rPr>
              <a:t>Stratejik plan, </a:t>
            </a:r>
            <a:r>
              <a:rPr lang="tr-TR" sz="3600" u="sng" dirty="0">
                <a:latin typeface="Times New Roman" panose="02020603050405020304" pitchFamily="18" charset="0"/>
                <a:cs typeface="Times New Roman" panose="02020603050405020304" pitchFamily="18" charset="0"/>
              </a:rPr>
              <a:t>performans programları ve bütçe </a:t>
            </a:r>
            <a:r>
              <a:rPr lang="tr-TR" sz="3600" dirty="0">
                <a:latin typeface="Times New Roman" panose="02020603050405020304" pitchFamily="18" charset="0"/>
                <a:cs typeface="Times New Roman" panose="02020603050405020304" pitchFamily="18" charset="0"/>
              </a:rPr>
              <a:t>aracılığıyla uygulamaya konulur.</a:t>
            </a:r>
          </a:p>
          <a:p>
            <a:pPr algn="just"/>
            <a:r>
              <a:rPr lang="tr-TR" sz="3600" dirty="0">
                <a:latin typeface="Times New Roman" panose="02020603050405020304" pitchFamily="18" charset="0"/>
                <a:cs typeface="Times New Roman" panose="02020603050405020304" pitchFamily="18" charset="0"/>
              </a:rPr>
              <a:t>İdare tarafından alınacak kararlar, düzenlemeler ve uygulamalarda stratejik plana uyum gözetilir.</a:t>
            </a:r>
          </a:p>
          <a:p>
            <a:pPr algn="just"/>
            <a:r>
              <a:rPr lang="tr-TR" sz="3600" dirty="0">
                <a:latin typeface="Times New Roman" panose="02020603050405020304" pitchFamily="18" charset="0"/>
                <a:cs typeface="Times New Roman" panose="02020603050405020304" pitchFamily="18" charset="0"/>
              </a:rPr>
              <a:t>Belli koşulların ortaya çıkması durumunda stratejik planlar güncellenebilir ya da yenilenebilir. </a:t>
            </a:r>
            <a:r>
              <a:rPr lang="tr-TR" sz="3600" u="sng" dirty="0">
                <a:latin typeface="Times New Roman" panose="02020603050405020304" pitchFamily="18" charset="0"/>
                <a:cs typeface="Times New Roman" panose="02020603050405020304" pitchFamily="18" charset="0"/>
              </a:rPr>
              <a:t>Güncelleme</a:t>
            </a:r>
            <a:r>
              <a:rPr lang="tr-TR" sz="3600" dirty="0">
                <a:latin typeface="Times New Roman" panose="02020603050405020304" pitchFamily="18" charset="0"/>
                <a:cs typeface="Times New Roman" panose="02020603050405020304" pitchFamily="18" charset="0"/>
              </a:rPr>
              <a:t>, misyon, vizyon ve amaçlar değiştirilmeden stratejik plan döneminin kalan yılları için hedef kartlarında değişiklik yapılması, </a:t>
            </a:r>
            <a:r>
              <a:rPr lang="tr-TR" sz="3600" u="sng" dirty="0">
                <a:latin typeface="Times New Roman" panose="02020603050405020304" pitchFamily="18" charset="0"/>
                <a:cs typeface="Times New Roman" panose="02020603050405020304" pitchFamily="18" charset="0"/>
              </a:rPr>
              <a:t>yenileme</a:t>
            </a:r>
            <a:r>
              <a:rPr lang="tr-TR" sz="3600" dirty="0">
                <a:latin typeface="Times New Roman" panose="02020603050405020304" pitchFamily="18" charset="0"/>
                <a:cs typeface="Times New Roman" panose="02020603050405020304" pitchFamily="18" charset="0"/>
              </a:rPr>
              <a:t> ise planın yeniden hazırlanmasıdır.</a:t>
            </a:r>
          </a:p>
          <a:p>
            <a:pPr algn="just"/>
            <a:r>
              <a:rPr lang="tr-TR" sz="3600" dirty="0">
                <a:latin typeface="Times New Roman" panose="02020603050405020304" pitchFamily="18" charset="0"/>
                <a:cs typeface="Times New Roman" panose="02020603050405020304" pitchFamily="18" charset="0"/>
              </a:rPr>
              <a:t>Yenileme Bakanın, Rektörün vb. değişmesi halinde…Mahallî idareler genel seçimlerinde…Görev, yetki ve sorumluluklarını düzenleyen mevzuatta veya sorumlu olduğu program ve alt programlarında önemli değişikliklerin olması halinde  yapılır.</a:t>
            </a:r>
          </a:p>
        </p:txBody>
      </p:sp>
    </p:spTree>
    <p:extLst>
      <p:ext uri="{BB962C8B-B14F-4D97-AF65-F5344CB8AC3E}">
        <p14:creationId xmlns:p14="http://schemas.microsoft.com/office/powerpoint/2010/main" val="9231047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512021" y="310925"/>
            <a:ext cx="14249400" cy="1733936"/>
          </a:xfrm>
          <a:prstGeom prst="rect">
            <a:avLst/>
          </a:prstGeom>
        </p:spPr>
        <p:txBody>
          <a:bodyPr wrap="square">
            <a:spAutoFit/>
          </a:bodyPr>
          <a:lstStyle/>
          <a:p>
            <a:pPr indent="675323" algn="just">
              <a:lnSpc>
                <a:spcPct val="127000"/>
              </a:lnSpc>
            </a:pPr>
            <a:r>
              <a:rPr lang="tr-TR" sz="2800" b="1" dirty="0">
                <a:latin typeface="Times New Roman" panose="02020603050405020304" pitchFamily="18" charset="0"/>
                <a:ea typeface="Times New Roman" panose="02020603050405020304" pitchFamily="18" charset="0"/>
              </a:rPr>
              <a:t>Kamu İdarelerince Hazırlanacak Stratejik Planlar Ve Performans Programları İle Faaliyet Raporlarına İlişkin Usul Ve Esaslar Hakkında Yönetmelik</a:t>
            </a:r>
            <a:endParaRPr lang="tr-TR" sz="2800" dirty="0">
              <a:latin typeface="Times New Roman" panose="02020603050405020304" pitchFamily="18" charset="0"/>
              <a:ea typeface="Times New Roman" panose="02020603050405020304" pitchFamily="18" charset="0"/>
            </a:endParaRPr>
          </a:p>
          <a:p>
            <a:pPr indent="675323" algn="just">
              <a:lnSpc>
                <a:spcPct val="127000"/>
              </a:lnSpc>
            </a:pPr>
            <a:endParaRPr lang="tr-TR" sz="2800" dirty="0">
              <a:latin typeface="Times New Roman" panose="02020603050405020304" pitchFamily="18" charset="0"/>
              <a:ea typeface="Times New Roman" panose="02020603050405020304" pitchFamily="18" charset="0"/>
            </a:endParaRPr>
          </a:p>
        </p:txBody>
      </p:sp>
      <p:sp>
        <p:nvSpPr>
          <p:cNvPr id="13" name="Metin Yer Tutucusu 5"/>
          <p:cNvSpPr txBox="1">
            <a:spLocks/>
          </p:cNvSpPr>
          <p:nvPr/>
        </p:nvSpPr>
        <p:spPr>
          <a:xfrm>
            <a:off x="457200" y="3125113"/>
            <a:ext cx="16998957" cy="54402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3600" u="sng" dirty="0">
                <a:latin typeface="Times New Roman" panose="02020603050405020304" pitchFamily="18" charset="0"/>
                <a:cs typeface="Times New Roman" panose="02020603050405020304" pitchFamily="18" charset="0"/>
              </a:rPr>
              <a:t>Performans programı</a:t>
            </a:r>
            <a:r>
              <a:rPr lang="tr-TR" sz="3600" dirty="0">
                <a:latin typeface="Times New Roman" panose="02020603050405020304" pitchFamily="18" charset="0"/>
                <a:cs typeface="Times New Roman" panose="02020603050405020304" pitchFamily="18" charset="0"/>
              </a:rPr>
              <a:t>, ilgili idarenin strateji geliştirme biriminin koordinasyonunda, harcama yetkililerinin katılımıyla </a:t>
            </a:r>
            <a:r>
              <a:rPr lang="tr-TR" sz="3600" u="sng" dirty="0">
                <a:latin typeface="Times New Roman" panose="02020603050405020304" pitchFamily="18" charset="0"/>
                <a:cs typeface="Times New Roman" panose="02020603050405020304" pitchFamily="18" charset="0"/>
              </a:rPr>
              <a:t>üst yönetici </a:t>
            </a:r>
            <a:r>
              <a:rPr lang="tr-TR" sz="3600" dirty="0">
                <a:latin typeface="Times New Roman" panose="02020603050405020304" pitchFamily="18" charset="0"/>
                <a:cs typeface="Times New Roman" panose="02020603050405020304" pitchFamily="18" charset="0"/>
              </a:rPr>
              <a:t>tarafından idare düzeyinde </a:t>
            </a:r>
            <a:r>
              <a:rPr lang="tr-TR" sz="3600" u="sng" dirty="0">
                <a:latin typeface="Times New Roman" panose="02020603050405020304" pitchFamily="18" charset="0"/>
                <a:cs typeface="Times New Roman" panose="02020603050405020304" pitchFamily="18" charset="0"/>
              </a:rPr>
              <a:t>yıllık</a:t>
            </a:r>
            <a:r>
              <a:rPr lang="tr-TR" sz="3600" dirty="0">
                <a:latin typeface="Times New Roman" panose="02020603050405020304" pitchFamily="18" charset="0"/>
                <a:cs typeface="Times New Roman" panose="02020603050405020304" pitchFamily="18" charset="0"/>
              </a:rPr>
              <a:t> olarak hazırlanır.</a:t>
            </a:r>
          </a:p>
          <a:p>
            <a:pPr algn="just"/>
            <a:r>
              <a:rPr lang="tr-TR" sz="3600" dirty="0">
                <a:latin typeface="Times New Roman" panose="02020603050405020304" pitchFamily="18" charset="0"/>
                <a:cs typeface="Times New Roman" panose="02020603050405020304" pitchFamily="18" charset="0"/>
              </a:rPr>
              <a:t>Ocak ayı sonuna kadar </a:t>
            </a:r>
            <a:r>
              <a:rPr lang="tr-TR" sz="3600" u="sng" dirty="0">
                <a:latin typeface="Times New Roman" panose="02020603050405020304" pitchFamily="18" charset="0"/>
                <a:cs typeface="Times New Roman" panose="02020603050405020304" pitchFamily="18" charset="0"/>
              </a:rPr>
              <a:t>kamuoyuna açıklanır </a:t>
            </a:r>
            <a:r>
              <a:rPr lang="tr-TR" sz="3600" dirty="0">
                <a:latin typeface="Times New Roman" panose="02020603050405020304" pitchFamily="18" charset="0"/>
                <a:cs typeface="Times New Roman" panose="02020603050405020304" pitchFamily="18" charset="0"/>
              </a:rPr>
              <a:t>ve ilgili idarenin internet sitesinde yayımlanır, en geç Şubat ayının sonuna kadar Strateji ve Bütçe Başkanlığına ve </a:t>
            </a:r>
            <a:r>
              <a:rPr lang="tr-TR" sz="3600" dirty="0" err="1">
                <a:latin typeface="Times New Roman" panose="02020603050405020304" pitchFamily="18" charset="0"/>
                <a:cs typeface="Times New Roman" panose="02020603050405020304" pitchFamily="18" charset="0"/>
              </a:rPr>
              <a:t>Sayıştaya</a:t>
            </a:r>
            <a:r>
              <a:rPr lang="tr-TR" sz="3600" dirty="0">
                <a:latin typeface="Times New Roman" panose="02020603050405020304" pitchFamily="18" charset="0"/>
                <a:cs typeface="Times New Roman" panose="02020603050405020304" pitchFamily="18" charset="0"/>
              </a:rPr>
              <a:t>; mahallî idareler ise aynı süre içerisinde Başkanlığa ve Çevre ve Şehircilik Bakanlığına elektronik ortamda gönderir.</a:t>
            </a:r>
          </a:p>
          <a:p>
            <a:pPr algn="just"/>
            <a:r>
              <a:rPr lang="tr-TR" sz="3600" dirty="0">
                <a:latin typeface="Times New Roman" panose="02020603050405020304" pitchFamily="18" charset="0"/>
                <a:cs typeface="Times New Roman" panose="02020603050405020304" pitchFamily="18" charset="0"/>
              </a:rPr>
              <a:t>Genel bütçe kapsamındaki kamu idareleri ile özel bütçeli idareler, performans programı tekliflerini, idare bütçe teklifleriyle birlikte TBMM Plan ve Bütçe Komisyonunun bilgisine sunar.</a:t>
            </a:r>
          </a:p>
        </p:txBody>
      </p:sp>
    </p:spTree>
    <p:extLst>
      <p:ext uri="{BB962C8B-B14F-4D97-AF65-F5344CB8AC3E}">
        <p14:creationId xmlns:p14="http://schemas.microsoft.com/office/powerpoint/2010/main" val="39388696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681784" y="666329"/>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PUKÖ Döngüsü (</a:t>
            </a:r>
            <a:r>
              <a:rPr lang="tr-TR" sz="4200" b="1" dirty="0" err="1">
                <a:latin typeface="Times New Roman" panose="02020603050405020304" pitchFamily="18" charset="0"/>
                <a:cs typeface="Times New Roman" panose="02020603050405020304" pitchFamily="18" charset="0"/>
              </a:rPr>
              <a:t>Deming</a:t>
            </a:r>
            <a:r>
              <a:rPr lang="tr-TR" sz="4200" b="1" dirty="0">
                <a:latin typeface="Times New Roman" panose="02020603050405020304" pitchFamily="18" charset="0"/>
                <a:cs typeface="Times New Roman" panose="02020603050405020304" pitchFamily="18" charset="0"/>
              </a:rPr>
              <a:t>)</a:t>
            </a:r>
            <a:endParaRPr lang="id-ID" sz="4200" b="1" dirty="0">
              <a:latin typeface="Times New Roman" panose="02020603050405020304" pitchFamily="18" charset="0"/>
              <a:cs typeface="Times New Roman" panose="02020603050405020304" pitchFamily="18" charset="0"/>
            </a:endParaRPr>
          </a:p>
        </p:txBody>
      </p:sp>
      <p:pic>
        <p:nvPicPr>
          <p:cNvPr id="3" name="Picture 5" descr="http://img.blogcu.com/uploads/arifozkaya_puko.gif"/>
          <p:cNvPicPr>
            <a:picLocks noChangeAspect="1" noChangeArrowheads="1"/>
          </p:cNvPicPr>
          <p:nvPr/>
        </p:nvPicPr>
        <p:blipFill>
          <a:blip r:embed="rId2"/>
          <a:srcRect/>
          <a:stretch>
            <a:fillRect/>
          </a:stretch>
        </p:blipFill>
        <p:spPr bwMode="auto">
          <a:xfrm>
            <a:off x="3595669" y="2641220"/>
            <a:ext cx="10741820" cy="6503195"/>
          </a:xfrm>
          <a:prstGeom prst="rect">
            <a:avLst/>
          </a:prstGeom>
          <a:noFill/>
          <a:ln w="9525">
            <a:noFill/>
            <a:miter lim="800000"/>
            <a:headEnd/>
            <a:tailEnd/>
          </a:ln>
        </p:spPr>
      </p:pic>
    </p:spTree>
    <p:extLst>
      <p:ext uri="{BB962C8B-B14F-4D97-AF65-F5344CB8AC3E}">
        <p14:creationId xmlns:p14="http://schemas.microsoft.com/office/powerpoint/2010/main" val="31159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681784" y="524440"/>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Stratejik Planlama Süreci</a:t>
            </a:r>
            <a:endParaRPr lang="id-ID" sz="4200" b="1" dirty="0">
              <a:latin typeface="Times New Roman" panose="02020603050405020304" pitchFamily="18" charset="0"/>
              <a:cs typeface="Times New Roman" panose="02020603050405020304" pitchFamily="18" charset="0"/>
            </a:endParaRPr>
          </a:p>
        </p:txBody>
      </p:sp>
      <p:sp>
        <p:nvSpPr>
          <p:cNvPr id="3" name="Rectangle 3"/>
          <p:cNvSpPr txBox="1">
            <a:spLocks noChangeArrowheads="1"/>
          </p:cNvSpPr>
          <p:nvPr/>
        </p:nvSpPr>
        <p:spPr>
          <a:xfrm>
            <a:off x="3452484" y="3031660"/>
            <a:ext cx="11658600" cy="5812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r>
              <a:rPr lang="tr-TR" sz="4200" dirty="0">
                <a:latin typeface="Times New Roman" pitchFamily="18" charset="0"/>
              </a:rPr>
              <a:t>Neredeyiz?</a:t>
            </a:r>
          </a:p>
          <a:p>
            <a:pPr marL="685800" indent="-685800"/>
            <a:endParaRPr lang="tr-TR" sz="4200" dirty="0">
              <a:latin typeface="Times New Roman" pitchFamily="18" charset="0"/>
            </a:endParaRPr>
          </a:p>
          <a:p>
            <a:pPr marL="685800" indent="-685800"/>
            <a:r>
              <a:rPr lang="tr-TR" sz="4200" dirty="0">
                <a:latin typeface="Times New Roman" pitchFamily="18" charset="0"/>
              </a:rPr>
              <a:t>Nereye ulaşmak istiyoruz?</a:t>
            </a:r>
          </a:p>
          <a:p>
            <a:pPr marL="685800" indent="-685800"/>
            <a:endParaRPr lang="tr-TR" sz="4200" dirty="0">
              <a:latin typeface="Times New Roman" pitchFamily="18" charset="0"/>
            </a:endParaRPr>
          </a:p>
          <a:p>
            <a:pPr marL="685800" indent="-685800"/>
            <a:r>
              <a:rPr lang="tr-TR" sz="4200" dirty="0">
                <a:latin typeface="Times New Roman" pitchFamily="18" charset="0"/>
              </a:rPr>
              <a:t>Gitmek istediğimiz yere nasıl ulaşabiliriz?</a:t>
            </a:r>
          </a:p>
          <a:p>
            <a:pPr marL="685800" indent="-685800"/>
            <a:endParaRPr lang="tr-TR" sz="4200" dirty="0">
              <a:latin typeface="Times New Roman" pitchFamily="18" charset="0"/>
            </a:endParaRPr>
          </a:p>
          <a:p>
            <a:pPr marL="685800" indent="-685800"/>
            <a:r>
              <a:rPr lang="tr-TR" sz="4200" dirty="0">
                <a:latin typeface="Times New Roman" pitchFamily="18" charset="0"/>
              </a:rPr>
              <a:t>Başarımızı nasıl izler ve değerlendiririz?</a:t>
            </a:r>
          </a:p>
        </p:txBody>
      </p:sp>
    </p:spTree>
    <p:extLst>
      <p:ext uri="{BB962C8B-B14F-4D97-AF65-F5344CB8AC3E}">
        <p14:creationId xmlns:p14="http://schemas.microsoft.com/office/powerpoint/2010/main" val="187885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681784" y="666329"/>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Stratejik Yönetim Süreci</a:t>
            </a:r>
            <a:endParaRPr lang="id-ID" sz="4200" b="1"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1364703" y="1718442"/>
            <a:ext cx="14801850" cy="8245365"/>
          </a:xfrm>
          <a:prstGeom prst="rect">
            <a:avLst/>
          </a:prstGeom>
        </p:spPr>
      </p:pic>
    </p:spTree>
    <p:extLst>
      <p:ext uri="{BB962C8B-B14F-4D97-AF65-F5344CB8AC3E}">
        <p14:creationId xmlns:p14="http://schemas.microsoft.com/office/powerpoint/2010/main" val="13945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681784" y="249659"/>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Stratejik Yönetim Süreci</a:t>
            </a:r>
            <a:endParaRPr lang="id-ID" sz="4200" b="1"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1711544" y="1024113"/>
            <a:ext cx="14801850" cy="9258300"/>
          </a:xfrm>
          <a:prstGeom prst="rect">
            <a:avLst/>
          </a:prstGeom>
        </p:spPr>
      </p:pic>
    </p:spTree>
    <p:extLst>
      <p:ext uri="{BB962C8B-B14F-4D97-AF65-F5344CB8AC3E}">
        <p14:creationId xmlns:p14="http://schemas.microsoft.com/office/powerpoint/2010/main" val="111350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895600" y="129481"/>
            <a:ext cx="12569589" cy="1361899"/>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Bütçelerin Yasama Organlarına Sunulmasında Süreler</a:t>
            </a:r>
            <a:endParaRPr lang="id-ID" sz="4200" b="1"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1841424" y="1466195"/>
            <a:ext cx="14407962" cy="8592206"/>
          </a:xfrm>
          <a:prstGeom prst="rect">
            <a:avLst/>
          </a:prstGeom>
        </p:spPr>
      </p:pic>
    </p:spTree>
    <p:extLst>
      <p:ext uri="{BB962C8B-B14F-4D97-AF65-F5344CB8AC3E}">
        <p14:creationId xmlns:p14="http://schemas.microsoft.com/office/powerpoint/2010/main" val="38469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780378" y="114536"/>
            <a:ext cx="12569589" cy="831882"/>
          </a:xfrm>
          <a:prstGeom prst="rect">
            <a:avLst/>
          </a:prstGeom>
          <a:solidFill>
            <a:schemeClr val="accent3">
              <a:lumMod val="20000"/>
              <a:lumOff val="80000"/>
            </a:schemeClr>
          </a:solidFill>
        </p:spPr>
        <p:txBody>
          <a:bodyPr wrap="square" lIns="68567" tIns="34284" rIns="68567" bIns="34284" rtlCol="0">
            <a:spAutoFit/>
          </a:bodyPr>
          <a:lstStyle/>
          <a:p>
            <a:pPr indent="675323" algn="ctr">
              <a:lnSpc>
                <a:spcPct val="118000"/>
              </a:lnSpc>
            </a:pPr>
            <a:r>
              <a:rPr lang="tr-TR" sz="4200" b="1" dirty="0">
                <a:latin typeface="Times New Roman" panose="02020603050405020304" pitchFamily="18" charset="0"/>
                <a:cs typeface="Times New Roman" panose="02020603050405020304" pitchFamily="18" charset="0"/>
              </a:rPr>
              <a:t>Merkezî Yönetim Bütçesinin Hazırlanması </a:t>
            </a:r>
          </a:p>
        </p:txBody>
      </p:sp>
      <p:pic>
        <p:nvPicPr>
          <p:cNvPr id="2" name="Resim 1"/>
          <p:cNvPicPr>
            <a:picLocks noChangeAspect="1"/>
          </p:cNvPicPr>
          <p:nvPr/>
        </p:nvPicPr>
        <p:blipFill>
          <a:blip r:embed="rId2"/>
          <a:stretch>
            <a:fillRect/>
          </a:stretch>
        </p:blipFill>
        <p:spPr>
          <a:xfrm>
            <a:off x="898636" y="1049989"/>
            <a:ext cx="16333076" cy="9255737"/>
          </a:xfrm>
          <a:prstGeom prst="rect">
            <a:avLst/>
          </a:prstGeom>
        </p:spPr>
      </p:pic>
    </p:spTree>
    <p:extLst>
      <p:ext uri="{BB962C8B-B14F-4D97-AF65-F5344CB8AC3E}">
        <p14:creationId xmlns:p14="http://schemas.microsoft.com/office/powerpoint/2010/main" val="12310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681784" y="666329"/>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Program Bütçe Sınıflandırması</a:t>
            </a:r>
            <a:endParaRPr lang="id-ID" sz="4200" b="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1390986" y="2475187"/>
            <a:ext cx="15462336" cy="6700346"/>
          </a:xfrm>
          <a:prstGeom prst="rect">
            <a:avLst/>
          </a:prstGeom>
        </p:spPr>
      </p:pic>
    </p:spTree>
    <p:extLst>
      <p:ext uri="{BB962C8B-B14F-4D97-AF65-F5344CB8AC3E}">
        <p14:creationId xmlns:p14="http://schemas.microsoft.com/office/powerpoint/2010/main" val="131175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498370"/>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Maliye Politikası ve KMY İlişkisi</a:t>
            </a:r>
            <a:endParaRPr lang="id-ID" sz="4400" b="1" dirty="0">
              <a:latin typeface="Times New Roman" panose="02020603050405020304" pitchFamily="18" charset="0"/>
              <a:cs typeface="Times New Roman" panose="02020603050405020304" pitchFamily="18" charset="0"/>
            </a:endParaRPr>
          </a:p>
        </p:txBody>
      </p:sp>
      <p:sp>
        <p:nvSpPr>
          <p:cNvPr id="10" name="Oval 9"/>
          <p:cNvSpPr/>
          <p:nvPr/>
        </p:nvSpPr>
        <p:spPr>
          <a:xfrm>
            <a:off x="2147454" y="1799977"/>
            <a:ext cx="13854546" cy="84132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2700"/>
          </a:p>
        </p:txBody>
      </p:sp>
      <p:sp>
        <p:nvSpPr>
          <p:cNvPr id="11" name="Oval 10"/>
          <p:cNvSpPr/>
          <p:nvPr/>
        </p:nvSpPr>
        <p:spPr>
          <a:xfrm>
            <a:off x="4713232" y="3694677"/>
            <a:ext cx="8532125" cy="52143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4200" dirty="0" err="1">
                <a:solidFill>
                  <a:schemeClr val="tx1"/>
                </a:solidFill>
                <a:latin typeface="Times New Roman" panose="02020603050405020304" pitchFamily="18" charset="0"/>
                <a:cs typeface="Times New Roman" panose="02020603050405020304" pitchFamily="18" charset="0"/>
              </a:rPr>
              <a:t>Fiscal</a:t>
            </a:r>
            <a:r>
              <a:rPr lang="tr-TR" sz="4200" dirty="0">
                <a:solidFill>
                  <a:schemeClr val="tx1"/>
                </a:solidFill>
                <a:latin typeface="Times New Roman" panose="02020603050405020304" pitchFamily="18" charset="0"/>
                <a:cs typeface="Times New Roman" panose="02020603050405020304" pitchFamily="18" charset="0"/>
              </a:rPr>
              <a:t> </a:t>
            </a:r>
            <a:r>
              <a:rPr lang="tr-TR" sz="4200" dirty="0" err="1">
                <a:solidFill>
                  <a:schemeClr val="tx1"/>
                </a:solidFill>
                <a:latin typeface="Times New Roman" panose="02020603050405020304" pitchFamily="18" charset="0"/>
                <a:cs typeface="Times New Roman" panose="02020603050405020304" pitchFamily="18" charset="0"/>
              </a:rPr>
              <a:t>Policy</a:t>
            </a:r>
            <a:r>
              <a:rPr lang="tr-TR" sz="4200" dirty="0">
                <a:solidFill>
                  <a:schemeClr val="tx1"/>
                </a:solidFill>
                <a:latin typeface="Times New Roman" panose="02020603050405020304" pitchFamily="18" charset="0"/>
                <a:cs typeface="Times New Roman" panose="02020603050405020304" pitchFamily="18" charset="0"/>
              </a:rPr>
              <a:t> (Ne)</a:t>
            </a:r>
          </a:p>
          <a:p>
            <a:pPr algn="ctr"/>
            <a:endParaRPr lang="tr-TR" sz="4200" dirty="0">
              <a:solidFill>
                <a:schemeClr val="tx1"/>
              </a:solidFill>
              <a:latin typeface="Times New Roman" panose="02020603050405020304" pitchFamily="18" charset="0"/>
              <a:cs typeface="Times New Roman" panose="02020603050405020304" pitchFamily="18" charset="0"/>
            </a:endParaRPr>
          </a:p>
          <a:p>
            <a:pPr algn="ctr"/>
            <a:r>
              <a:rPr lang="tr-TR" sz="2700" dirty="0">
                <a:solidFill>
                  <a:schemeClr val="tx1"/>
                </a:solidFill>
                <a:latin typeface="Times New Roman" panose="02020603050405020304" pitchFamily="18" charset="0"/>
                <a:cs typeface="Times New Roman" panose="02020603050405020304" pitchFamily="18" charset="0"/>
              </a:rPr>
              <a:t>- Kamu harcamalarının tahsisi ya da kesilmesi</a:t>
            </a:r>
          </a:p>
          <a:p>
            <a:pPr algn="ctr"/>
            <a:r>
              <a:rPr lang="tr-TR" sz="2700" dirty="0">
                <a:solidFill>
                  <a:schemeClr val="tx1"/>
                </a:solidFill>
                <a:latin typeface="Times New Roman" panose="02020603050405020304" pitchFamily="18" charset="0"/>
                <a:cs typeface="Times New Roman" panose="02020603050405020304" pitchFamily="18" charset="0"/>
              </a:rPr>
              <a:t>- Vergilerin arttırılması ve azaltılması</a:t>
            </a:r>
          </a:p>
        </p:txBody>
      </p:sp>
      <p:sp>
        <p:nvSpPr>
          <p:cNvPr id="12" name="TextBox 20"/>
          <p:cNvSpPr txBox="1"/>
          <p:nvPr/>
        </p:nvSpPr>
        <p:spPr>
          <a:xfrm>
            <a:off x="7334453" y="2761415"/>
            <a:ext cx="2987906" cy="715568"/>
          </a:xfrm>
          <a:prstGeom prst="rect">
            <a:avLst/>
          </a:prstGeom>
          <a:noFill/>
        </p:spPr>
        <p:txBody>
          <a:bodyPr wrap="square" lIns="68567" tIns="34284" rIns="68567" bIns="34284" rtlCol="0">
            <a:spAutoFit/>
          </a:bodyPr>
          <a:lstStyle/>
          <a:p>
            <a:pPr fontAlgn="base"/>
            <a:r>
              <a:rPr lang="tr-TR" sz="4200" dirty="0">
                <a:latin typeface="Times New Roman" panose="02020603050405020304" pitchFamily="18" charset="0"/>
                <a:cs typeface="Times New Roman" panose="02020603050405020304" pitchFamily="18" charset="0"/>
              </a:rPr>
              <a:t>PFM (Nasıl)</a:t>
            </a:r>
            <a:endParaRPr lang="id-ID" sz="4200" dirty="0">
              <a:latin typeface="Times New Roman" panose="02020603050405020304" pitchFamily="18" charset="0"/>
              <a:cs typeface="Times New Roman" panose="02020603050405020304" pitchFamily="18" charset="0"/>
            </a:endParaRPr>
          </a:p>
        </p:txBody>
      </p:sp>
      <p:sp>
        <p:nvSpPr>
          <p:cNvPr id="13" name="TextBox 20"/>
          <p:cNvSpPr txBox="1"/>
          <p:nvPr/>
        </p:nvSpPr>
        <p:spPr>
          <a:xfrm>
            <a:off x="2369126" y="5953620"/>
            <a:ext cx="2344105" cy="623235"/>
          </a:xfrm>
          <a:prstGeom prst="rect">
            <a:avLst/>
          </a:prstGeom>
          <a:noFill/>
        </p:spPr>
        <p:txBody>
          <a:bodyPr wrap="square" lIns="68567" tIns="34284" rIns="68567" bIns="34284" rtlCol="0">
            <a:spAutoFit/>
          </a:bodyPr>
          <a:lstStyle/>
          <a:p>
            <a:pPr fontAlgn="base"/>
            <a:r>
              <a:rPr lang="tr-TR" sz="3600" dirty="0">
                <a:latin typeface="Times New Roman" panose="02020603050405020304" pitchFamily="18" charset="0"/>
                <a:cs typeface="Times New Roman" panose="02020603050405020304" pitchFamily="18" charset="0"/>
              </a:rPr>
              <a:t>Standartlar</a:t>
            </a:r>
            <a:endParaRPr lang="id-ID" sz="3600" dirty="0">
              <a:latin typeface="Times New Roman" panose="02020603050405020304" pitchFamily="18" charset="0"/>
              <a:cs typeface="Times New Roman" panose="02020603050405020304" pitchFamily="18" charset="0"/>
            </a:endParaRPr>
          </a:p>
        </p:txBody>
      </p:sp>
      <p:sp>
        <p:nvSpPr>
          <p:cNvPr id="17" name="TextBox 20"/>
          <p:cNvSpPr txBox="1"/>
          <p:nvPr/>
        </p:nvSpPr>
        <p:spPr>
          <a:xfrm>
            <a:off x="7790594" y="9203357"/>
            <a:ext cx="2568266" cy="715568"/>
          </a:xfrm>
          <a:prstGeom prst="rect">
            <a:avLst/>
          </a:prstGeom>
          <a:noFill/>
        </p:spPr>
        <p:txBody>
          <a:bodyPr wrap="square" lIns="68567" tIns="34284" rIns="68567" bIns="34284" rtlCol="0">
            <a:spAutoFit/>
          </a:bodyPr>
          <a:lstStyle/>
          <a:p>
            <a:pPr fontAlgn="base"/>
            <a:r>
              <a:rPr lang="tr-TR" sz="4200" dirty="0">
                <a:latin typeface="Times New Roman" panose="02020603050405020304" pitchFamily="18" charset="0"/>
                <a:cs typeface="Times New Roman" panose="02020603050405020304" pitchFamily="18" charset="0"/>
              </a:rPr>
              <a:t>Kurumlar</a:t>
            </a:r>
            <a:endParaRPr lang="id-ID" sz="4200" dirty="0">
              <a:latin typeface="Times New Roman" panose="02020603050405020304" pitchFamily="18" charset="0"/>
              <a:cs typeface="Times New Roman" panose="02020603050405020304" pitchFamily="18" charset="0"/>
            </a:endParaRPr>
          </a:p>
        </p:txBody>
      </p:sp>
      <p:sp>
        <p:nvSpPr>
          <p:cNvPr id="18" name="TextBox 20"/>
          <p:cNvSpPr txBox="1"/>
          <p:nvPr/>
        </p:nvSpPr>
        <p:spPr>
          <a:xfrm>
            <a:off x="13703385" y="5953619"/>
            <a:ext cx="1881915" cy="623235"/>
          </a:xfrm>
          <a:prstGeom prst="rect">
            <a:avLst/>
          </a:prstGeom>
          <a:noFill/>
        </p:spPr>
        <p:txBody>
          <a:bodyPr wrap="square" lIns="68567" tIns="34284" rIns="68567" bIns="34284" rtlCol="0">
            <a:spAutoFit/>
          </a:bodyPr>
          <a:lstStyle/>
          <a:p>
            <a:pPr fontAlgn="base"/>
            <a:r>
              <a:rPr lang="tr-TR" sz="3600" dirty="0">
                <a:latin typeface="Times New Roman" panose="02020603050405020304" pitchFamily="18" charset="0"/>
                <a:cs typeface="Times New Roman" panose="02020603050405020304" pitchFamily="18" charset="0"/>
              </a:rPr>
              <a:t>Kurallar</a:t>
            </a:r>
            <a:endParaRPr lang="id-ID"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049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760611" y="272190"/>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Program Bütçeye Göre (A) Cetveli Örneği</a:t>
            </a:r>
            <a:endParaRPr lang="id-ID" sz="4200" b="1"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1292774" y="987760"/>
            <a:ext cx="16301544" cy="9170654"/>
          </a:xfrm>
          <a:prstGeom prst="rect">
            <a:avLst/>
          </a:prstGeom>
        </p:spPr>
      </p:pic>
    </p:spTree>
    <p:extLst>
      <p:ext uri="{BB962C8B-B14F-4D97-AF65-F5344CB8AC3E}">
        <p14:creationId xmlns:p14="http://schemas.microsoft.com/office/powerpoint/2010/main" val="94938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58020"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267200" y="318256"/>
            <a:ext cx="5554715"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Kırık Cam Teorisi</a:t>
            </a:r>
            <a:endParaRPr lang="tr-TR" sz="4400" dirty="0">
              <a:latin typeface="Times New Roman" panose="02020603050405020304" pitchFamily="18" charset="0"/>
              <a:cs typeface="Times New Roman" panose="02020603050405020304" pitchFamily="18" charset="0"/>
            </a:endParaRPr>
          </a:p>
        </p:txBody>
      </p:sp>
      <p:pic>
        <p:nvPicPr>
          <p:cNvPr id="1026" name="Picture 2" descr="https://upload.wikimedia.org/wikipedia/commons/thumb/b/b4/%D0%A0%D0%B0%D0%B7%D0%B1%D0%B8%D1%82%D1%8B%D0%B5_%D0%BE%D0%BA%D0%BD%D0%B0_%D0%B7%D0%B0%D0%B1%D1%80%D0%BE%D1%88%D0%B5%D0%BD%D0%BD%D0%BE%D0%B3%D0%BE_%D0%BA%D0%B8%D0%BD%D0%BE%D1%82%D0%B5%D0%B0%D1%82%D1%80%D0%B0%2C_%D0%A1%D0%B0%D0%BD%D0%BA%D1%82-%D0%9F%D0%B5%D1%82%D0%B5%D1%80%D0%B1%D1%83%D1%80%D0%B3..jpg/500px-%D0%A0%D0%B0%D0%B7%D0%B1%D0%B8%D1%82%D1%8B%D0%B5_%D0%BE%D0%BA%D0%BD%D0%B0_%D0%B7%D0%B0%D0%B1%D1%80%D0%BE%D1%88%D0%B5%D0%BD%D0%BD%D0%BE%D0%B3%D0%BE_%D0%BA%D0%B8%D0%BD%D0%BE%D1%82%D0%B5%D0%B0%D1%82%D1%80%D0%B0%2C_%D0%A1%D0%B0%D0%BD%D0%BA%D1%82-%D0%9F%D0%B5%D1%82%D0%B5%D1%80%D0%B1%D1%83%D1%80%D0%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447" y="2431660"/>
            <a:ext cx="10663990" cy="742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70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870967" y="291968"/>
            <a:ext cx="12569589" cy="715568"/>
          </a:xfrm>
          <a:prstGeom prst="rect">
            <a:avLst/>
          </a:prstGeom>
          <a:solidFill>
            <a:schemeClr val="accent3">
              <a:lumMod val="20000"/>
              <a:lumOff val="80000"/>
            </a:schemeClr>
          </a:solidFill>
        </p:spPr>
        <p:txBody>
          <a:bodyPr wrap="square" lIns="68567" tIns="34284" rIns="68567" bIns="34284" rtlCol="0">
            <a:spAutoFit/>
          </a:bodyPr>
          <a:lstStyle/>
          <a:p>
            <a:pPr algn="ctr" fontAlgn="base"/>
            <a:r>
              <a:rPr lang="tr-TR" sz="4200" b="1" dirty="0">
                <a:latin typeface="Times New Roman" panose="02020603050405020304" pitchFamily="18" charset="0"/>
                <a:cs typeface="Times New Roman" panose="02020603050405020304" pitchFamily="18" charset="0"/>
              </a:rPr>
              <a:t>İç Kontrol</a:t>
            </a:r>
          </a:p>
        </p:txBody>
      </p:sp>
      <p:pic>
        <p:nvPicPr>
          <p:cNvPr id="3" name="Resim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749319" y="2502444"/>
            <a:ext cx="7986888" cy="6671091"/>
          </a:xfrm>
          <a:prstGeom prst="rect">
            <a:avLst/>
          </a:prstGeom>
        </p:spPr>
      </p:pic>
      <p:pic>
        <p:nvPicPr>
          <p:cNvPr id="4" name="Resim 3"/>
          <p:cNvPicPr>
            <a:picLocks noChangeAspect="1"/>
          </p:cNvPicPr>
          <p:nvPr/>
        </p:nvPicPr>
        <p:blipFill>
          <a:blip r:embed="rId4"/>
          <a:stretch>
            <a:fillRect/>
          </a:stretch>
        </p:blipFill>
        <p:spPr>
          <a:xfrm>
            <a:off x="0" y="2774732"/>
            <a:ext cx="8269512" cy="6634703"/>
          </a:xfrm>
          <a:prstGeom prst="rect">
            <a:avLst/>
          </a:prstGeom>
        </p:spPr>
      </p:pic>
    </p:spTree>
    <p:extLst>
      <p:ext uri="{BB962C8B-B14F-4D97-AF65-F5344CB8AC3E}">
        <p14:creationId xmlns:p14="http://schemas.microsoft.com/office/powerpoint/2010/main" val="2241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7162800" y="411624"/>
            <a:ext cx="4821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Kontrol Nedir?</a:t>
            </a:r>
            <a:endParaRPr lang="tr-TR" sz="4400" dirty="0">
              <a:latin typeface="Times New Roman" panose="02020603050405020304" pitchFamily="18" charset="0"/>
              <a:cs typeface="Times New Roman" panose="02020603050405020304" pitchFamily="18" charset="0"/>
            </a:endParaRPr>
          </a:p>
        </p:txBody>
      </p:sp>
      <p:pic>
        <p:nvPicPr>
          <p:cNvPr id="2050" name="Picture 2" descr="Kanca Onay Işareti Kontrol Etmek - Pixabay'de ücretsiz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748384"/>
            <a:ext cx="12192000" cy="68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0541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a:latin typeface="Times New Roman" panose="02020603050405020304" pitchFamily="18" charset="0"/>
                <a:cs typeface="Times New Roman" panose="02020603050405020304" pitchFamily="18" charset="0"/>
              </a:rPr>
              <a:t>İç Kontrolün </a:t>
            </a:r>
            <a:r>
              <a:rPr lang="tr-TR" sz="4400" b="1" dirty="0" smtClean="0">
                <a:latin typeface="Times New Roman" panose="02020603050405020304" pitchFamily="18" charset="0"/>
                <a:cs typeface="Times New Roman" panose="02020603050405020304" pitchFamily="18" charset="0"/>
              </a:rPr>
              <a:t>Yapısı</a:t>
            </a:r>
            <a:endParaRPr lang="tr-TR" sz="4400" b="1" dirty="0">
              <a:latin typeface="Times New Roman" panose="02020603050405020304" pitchFamily="18" charset="0"/>
              <a:cs typeface="Times New Roman" panose="02020603050405020304" pitchFamily="18" charset="0"/>
            </a:endParaRPr>
          </a:p>
        </p:txBody>
      </p:sp>
      <p:sp>
        <p:nvSpPr>
          <p:cNvPr id="10" name="Metin Yer Tutucusu 5"/>
          <p:cNvSpPr txBox="1">
            <a:spLocks/>
          </p:cNvSpPr>
          <p:nvPr/>
        </p:nvSpPr>
        <p:spPr>
          <a:xfrm>
            <a:off x="1524000" y="2830599"/>
            <a:ext cx="15155346" cy="68160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Clr>
                <a:schemeClr val="hlink"/>
              </a:buClr>
              <a:buFont typeface="Wingdings" pitchFamily="2" charset="2"/>
              <a:buNone/>
              <a:defRPr/>
            </a:pPr>
            <a:r>
              <a:rPr lang="tr-TR" sz="4200" dirty="0">
                <a:latin typeface="Times New Roman" panose="02020603050405020304" pitchFamily="18" charset="0"/>
                <a:cs typeface="Times New Roman" panose="02020603050405020304" pitchFamily="18" charset="0"/>
              </a:rPr>
              <a:t>Kamu idarelerinin malî yönetim ve kontrol sistemleri;</a:t>
            </a:r>
          </a:p>
          <a:p>
            <a:pPr marL="0" indent="0" algn="just">
              <a:lnSpc>
                <a:spcPct val="120000"/>
              </a:lnSpc>
              <a:buClr>
                <a:schemeClr val="hlink"/>
              </a:buClr>
              <a:buNone/>
              <a:defRPr/>
            </a:pPr>
            <a:r>
              <a:rPr lang="tr-TR" sz="4200" dirty="0" smtClean="0">
                <a:latin typeface="Times New Roman" panose="02020603050405020304" pitchFamily="18" charset="0"/>
                <a:cs typeface="Times New Roman" panose="02020603050405020304" pitchFamily="18" charset="0"/>
              </a:rPr>
              <a:t>- harcama </a:t>
            </a:r>
            <a:r>
              <a:rPr lang="tr-TR" sz="4200" dirty="0">
                <a:latin typeface="Times New Roman" panose="02020603050405020304" pitchFamily="18" charset="0"/>
                <a:cs typeface="Times New Roman" panose="02020603050405020304" pitchFamily="18" charset="0"/>
              </a:rPr>
              <a:t>birimleri, </a:t>
            </a:r>
          </a:p>
          <a:p>
            <a:pPr marL="0" indent="0" algn="just">
              <a:lnSpc>
                <a:spcPct val="120000"/>
              </a:lnSpc>
              <a:buClr>
                <a:schemeClr val="hlink"/>
              </a:buClr>
              <a:buNone/>
              <a:defRPr/>
            </a:pPr>
            <a:r>
              <a:rPr lang="tr-TR" sz="4200" dirty="0" smtClean="0">
                <a:latin typeface="Times New Roman" panose="02020603050405020304" pitchFamily="18" charset="0"/>
                <a:cs typeface="Times New Roman" panose="02020603050405020304" pitchFamily="18" charset="0"/>
              </a:rPr>
              <a:t>- muhasebe</a:t>
            </a:r>
            <a:r>
              <a:rPr lang="tr-TR" sz="4200" dirty="0">
                <a:latin typeface="Times New Roman" panose="02020603050405020304" pitchFamily="18" charset="0"/>
                <a:cs typeface="Times New Roman" panose="02020603050405020304" pitchFamily="18" charset="0"/>
              </a:rPr>
              <a:t>,</a:t>
            </a:r>
          </a:p>
          <a:p>
            <a:pPr marL="0" indent="0" algn="just">
              <a:lnSpc>
                <a:spcPct val="120000"/>
              </a:lnSpc>
              <a:buClr>
                <a:schemeClr val="hlink"/>
              </a:buClr>
              <a:buNone/>
              <a:defRPr/>
            </a:pPr>
            <a:r>
              <a:rPr lang="tr-TR" sz="4200" dirty="0" smtClean="0">
                <a:latin typeface="Times New Roman" panose="02020603050405020304" pitchFamily="18" charset="0"/>
                <a:cs typeface="Times New Roman" panose="02020603050405020304" pitchFamily="18" charset="0"/>
              </a:rPr>
              <a:t>- malî </a:t>
            </a:r>
            <a:r>
              <a:rPr lang="tr-TR" sz="4200" dirty="0">
                <a:latin typeface="Times New Roman" panose="02020603050405020304" pitchFamily="18" charset="0"/>
                <a:cs typeface="Times New Roman" panose="02020603050405020304" pitchFamily="18" charset="0"/>
              </a:rPr>
              <a:t>hizmetler,</a:t>
            </a:r>
          </a:p>
          <a:p>
            <a:pPr marL="0" indent="0" algn="just">
              <a:lnSpc>
                <a:spcPct val="120000"/>
              </a:lnSpc>
              <a:buClr>
                <a:schemeClr val="hlink"/>
              </a:buClr>
              <a:buNone/>
              <a:defRPr/>
            </a:pPr>
            <a:r>
              <a:rPr lang="tr-TR" sz="4200" dirty="0" smtClean="0">
                <a:latin typeface="Times New Roman" panose="02020603050405020304" pitchFamily="18" charset="0"/>
                <a:cs typeface="Times New Roman" panose="02020603050405020304" pitchFamily="18" charset="0"/>
              </a:rPr>
              <a:t>- ön </a:t>
            </a:r>
            <a:r>
              <a:rPr lang="tr-TR" sz="4200" dirty="0">
                <a:latin typeface="Times New Roman" panose="02020603050405020304" pitchFamily="18" charset="0"/>
                <a:cs typeface="Times New Roman" panose="02020603050405020304" pitchFamily="18" charset="0"/>
              </a:rPr>
              <a:t>malî kontrol, </a:t>
            </a:r>
          </a:p>
          <a:p>
            <a:pPr marL="0" indent="0" algn="just">
              <a:lnSpc>
                <a:spcPct val="120000"/>
              </a:lnSpc>
              <a:buClr>
                <a:schemeClr val="hlink"/>
              </a:buClr>
              <a:buNone/>
              <a:defRPr/>
            </a:pPr>
            <a:r>
              <a:rPr lang="tr-TR" sz="4200" dirty="0" smtClean="0">
                <a:latin typeface="Times New Roman" panose="02020603050405020304" pitchFamily="18" charset="0"/>
                <a:cs typeface="Times New Roman" panose="02020603050405020304" pitchFamily="18" charset="0"/>
              </a:rPr>
              <a:t>- iç </a:t>
            </a:r>
            <a:r>
              <a:rPr lang="tr-TR" sz="4200" dirty="0">
                <a:latin typeface="Times New Roman" panose="02020603050405020304" pitchFamily="18" charset="0"/>
                <a:cs typeface="Times New Roman" panose="02020603050405020304" pitchFamily="18" charset="0"/>
              </a:rPr>
              <a:t>denetimden </a:t>
            </a:r>
          </a:p>
          <a:p>
            <a:pPr algn="just">
              <a:lnSpc>
                <a:spcPct val="120000"/>
              </a:lnSpc>
              <a:buClr>
                <a:schemeClr val="hlink"/>
              </a:buClr>
              <a:buFont typeface="Wingdings" pitchFamily="2" charset="2"/>
              <a:buNone/>
              <a:defRPr/>
            </a:pPr>
            <a:r>
              <a:rPr lang="tr-TR" sz="4200" dirty="0">
                <a:latin typeface="Times New Roman" panose="02020603050405020304" pitchFamily="18" charset="0"/>
                <a:cs typeface="Times New Roman" panose="02020603050405020304" pitchFamily="18" charset="0"/>
              </a:rPr>
              <a:t>	oluşur.</a:t>
            </a:r>
          </a:p>
          <a:p>
            <a:pPr>
              <a:lnSpc>
                <a:spcPct val="150000"/>
              </a:lnSpc>
            </a:pPr>
            <a:endParaRPr lang="tr-TR" sz="4200" dirty="0"/>
          </a:p>
          <a:p>
            <a:pPr>
              <a:lnSpc>
                <a:spcPct val="150000"/>
              </a:lnSpc>
            </a:pPr>
            <a:endParaRPr lang="tr-TR" sz="4200" i="1" dirty="0"/>
          </a:p>
        </p:txBody>
      </p:sp>
    </p:spTree>
    <p:extLst>
      <p:ext uri="{BB962C8B-B14F-4D97-AF65-F5344CB8AC3E}">
        <p14:creationId xmlns:p14="http://schemas.microsoft.com/office/powerpoint/2010/main" val="17019729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Yönetmelik</a:t>
            </a:r>
            <a:endParaRPr lang="tr-TR" sz="44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609600" y="3695700"/>
            <a:ext cx="16803710" cy="2590800"/>
          </a:xfrm>
          <a:prstGeom prst="rect">
            <a:avLst/>
          </a:prstGeom>
        </p:spPr>
      </p:pic>
    </p:spTree>
    <p:extLst>
      <p:ext uri="{BB962C8B-B14F-4D97-AF65-F5344CB8AC3E}">
        <p14:creationId xmlns:p14="http://schemas.microsoft.com/office/powerpoint/2010/main" val="12728747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İç Kontrolün Amacı</a:t>
            </a:r>
          </a:p>
        </p:txBody>
      </p:sp>
      <p:sp>
        <p:nvSpPr>
          <p:cNvPr id="11" name="Metin Yer Tutucusu 5"/>
          <p:cNvSpPr txBox="1">
            <a:spLocks/>
          </p:cNvSpPr>
          <p:nvPr/>
        </p:nvSpPr>
        <p:spPr>
          <a:xfrm>
            <a:off x="1566328" y="2967521"/>
            <a:ext cx="15295409" cy="61383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3200" b="1" dirty="0" smtClean="0">
                <a:latin typeface="Times New Roman" panose="02020603050405020304" pitchFamily="18" charset="0"/>
                <a:cs typeface="Times New Roman" panose="02020603050405020304" pitchFamily="18" charset="0"/>
              </a:rPr>
              <a:t>MADDE </a:t>
            </a:r>
            <a:r>
              <a:rPr lang="tr-TR" sz="3200" b="1" dirty="0">
                <a:latin typeface="Times New Roman" panose="02020603050405020304" pitchFamily="18" charset="0"/>
                <a:cs typeface="Times New Roman" panose="02020603050405020304" pitchFamily="18" charset="0"/>
              </a:rPr>
              <a:t>4- </a:t>
            </a:r>
            <a:r>
              <a:rPr lang="tr-TR" sz="3200" dirty="0">
                <a:latin typeface="Times New Roman" panose="02020603050405020304" pitchFamily="18" charset="0"/>
                <a:cs typeface="Times New Roman" panose="02020603050405020304" pitchFamily="18" charset="0"/>
              </a:rPr>
              <a:t>(1) İç kontrolün amaçları;</a:t>
            </a:r>
          </a:p>
          <a:p>
            <a:pPr marL="0" indent="0" algn="just">
              <a:buNone/>
            </a:pPr>
            <a:r>
              <a:rPr lang="tr-TR" sz="3200" dirty="0">
                <a:latin typeface="Times New Roman" panose="02020603050405020304" pitchFamily="18" charset="0"/>
                <a:cs typeface="Times New Roman" panose="02020603050405020304" pitchFamily="18" charset="0"/>
              </a:rPr>
              <a:t>a) Kamu </a:t>
            </a:r>
            <a:r>
              <a:rPr lang="tr-TR" sz="3200" u="sng" dirty="0">
                <a:latin typeface="Times New Roman" panose="02020603050405020304" pitchFamily="18" charset="0"/>
                <a:cs typeface="Times New Roman" panose="02020603050405020304" pitchFamily="18" charset="0"/>
              </a:rPr>
              <a:t>gelir, gider, varlık ve yükümlülüklerinin </a:t>
            </a:r>
            <a:r>
              <a:rPr lang="tr-TR" sz="3200" dirty="0">
                <a:latin typeface="Times New Roman" panose="02020603050405020304" pitchFamily="18" charset="0"/>
                <a:cs typeface="Times New Roman" panose="02020603050405020304" pitchFamily="18" charset="0"/>
              </a:rPr>
              <a:t>etkili, ekonomik ve verimli bir şekilde yönetilmesini,</a:t>
            </a:r>
          </a:p>
          <a:p>
            <a:pPr marL="0" indent="0" algn="just">
              <a:buNone/>
            </a:pPr>
            <a:r>
              <a:rPr lang="tr-TR" sz="3200" dirty="0">
                <a:latin typeface="Times New Roman" panose="02020603050405020304" pitchFamily="18" charset="0"/>
                <a:cs typeface="Times New Roman" panose="02020603050405020304" pitchFamily="18" charset="0"/>
              </a:rPr>
              <a:t>b) Kamu idarelerinin kanunlara ve diğer </a:t>
            </a:r>
            <a:r>
              <a:rPr lang="tr-TR" sz="3200" u="sng" dirty="0">
                <a:latin typeface="Times New Roman" panose="02020603050405020304" pitchFamily="18" charset="0"/>
                <a:cs typeface="Times New Roman" panose="02020603050405020304" pitchFamily="18" charset="0"/>
              </a:rPr>
              <a:t>düzenlemelere uygun olarak faaliyet </a:t>
            </a:r>
            <a:r>
              <a:rPr lang="tr-TR" sz="3200" dirty="0">
                <a:latin typeface="Times New Roman" panose="02020603050405020304" pitchFamily="18" charset="0"/>
                <a:cs typeface="Times New Roman" panose="02020603050405020304" pitchFamily="18" charset="0"/>
              </a:rPr>
              <a:t>göstermesini,</a:t>
            </a:r>
          </a:p>
          <a:p>
            <a:pPr marL="0" indent="0" algn="just">
              <a:buNone/>
            </a:pPr>
            <a:r>
              <a:rPr lang="tr-TR" sz="3200" dirty="0">
                <a:latin typeface="Times New Roman" panose="02020603050405020304" pitchFamily="18" charset="0"/>
                <a:cs typeface="Times New Roman" panose="02020603050405020304" pitchFamily="18" charset="0"/>
              </a:rPr>
              <a:t>c) Her türlü malî karar ve işlemlerde </a:t>
            </a:r>
            <a:r>
              <a:rPr lang="tr-TR" sz="3200" u="sng" dirty="0">
                <a:latin typeface="Times New Roman" panose="02020603050405020304" pitchFamily="18" charset="0"/>
                <a:cs typeface="Times New Roman" panose="02020603050405020304" pitchFamily="18" charset="0"/>
              </a:rPr>
              <a:t>usulsüzlük ve yolsuzluğun önlenmesini</a:t>
            </a:r>
            <a:r>
              <a:rPr lang="tr-TR" sz="3200" dirty="0">
                <a:latin typeface="Times New Roman" panose="02020603050405020304" pitchFamily="18" charset="0"/>
                <a:cs typeface="Times New Roman" panose="02020603050405020304" pitchFamily="18" charset="0"/>
              </a:rPr>
              <a:t>,</a:t>
            </a:r>
          </a:p>
          <a:p>
            <a:pPr marL="0" indent="0" algn="just">
              <a:buNone/>
            </a:pPr>
            <a:r>
              <a:rPr lang="tr-TR" sz="3200" dirty="0">
                <a:latin typeface="Times New Roman" panose="02020603050405020304" pitchFamily="18" charset="0"/>
                <a:cs typeface="Times New Roman" panose="02020603050405020304" pitchFamily="18" charset="0"/>
              </a:rPr>
              <a:t>ç) Karar oluşturmak ve izlemek için düzenli, </a:t>
            </a:r>
            <a:r>
              <a:rPr lang="tr-TR" sz="3200" u="sng" dirty="0">
                <a:latin typeface="Times New Roman" panose="02020603050405020304" pitchFamily="18" charset="0"/>
                <a:cs typeface="Times New Roman" panose="02020603050405020304" pitchFamily="18" charset="0"/>
              </a:rPr>
              <a:t>zamanında ve güvenilir rapor ve bilgi </a:t>
            </a:r>
            <a:r>
              <a:rPr lang="tr-TR" sz="3200" dirty="0">
                <a:latin typeface="Times New Roman" panose="02020603050405020304" pitchFamily="18" charset="0"/>
                <a:cs typeface="Times New Roman" panose="02020603050405020304" pitchFamily="18" charset="0"/>
              </a:rPr>
              <a:t>edinilmesini,</a:t>
            </a:r>
          </a:p>
          <a:p>
            <a:pPr marL="0" indent="0" algn="just">
              <a:buNone/>
            </a:pPr>
            <a:r>
              <a:rPr lang="tr-TR" sz="3200" dirty="0">
                <a:latin typeface="Times New Roman" panose="02020603050405020304" pitchFamily="18" charset="0"/>
                <a:cs typeface="Times New Roman" panose="02020603050405020304" pitchFamily="18" charset="0"/>
              </a:rPr>
              <a:t>d) Varlıkların kötüye kullanılmasını ve israfını önlemek ve kayıplara karşı korunmasını,</a:t>
            </a:r>
          </a:p>
          <a:p>
            <a:pPr marL="0" indent="0" algn="just">
              <a:buNone/>
            </a:pPr>
            <a:r>
              <a:rPr lang="tr-TR" sz="3200" dirty="0">
                <a:latin typeface="Times New Roman" panose="02020603050405020304" pitchFamily="18" charset="0"/>
                <a:cs typeface="Times New Roman" panose="02020603050405020304" pitchFamily="18" charset="0"/>
              </a:rPr>
              <a:t>sağlamaktır.</a:t>
            </a:r>
          </a:p>
        </p:txBody>
      </p:sp>
    </p:spTree>
    <p:extLst>
      <p:ext uri="{BB962C8B-B14F-4D97-AF65-F5344CB8AC3E}">
        <p14:creationId xmlns:p14="http://schemas.microsoft.com/office/powerpoint/2010/main" val="1037824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İç Kontrolün </a:t>
            </a:r>
            <a:r>
              <a:rPr lang="tr-TR" sz="4400" b="1" dirty="0" smtClean="0">
                <a:latin typeface="Times New Roman" panose="02020603050405020304" pitchFamily="18" charset="0"/>
                <a:cs typeface="Times New Roman" panose="02020603050405020304" pitchFamily="18" charset="0"/>
              </a:rPr>
              <a:t>Temel İlkeleri</a:t>
            </a:r>
            <a:endParaRPr lang="tr-TR" sz="4400" b="1" dirty="0">
              <a:latin typeface="Times New Roman" panose="02020603050405020304" pitchFamily="18" charset="0"/>
              <a:cs typeface="Times New Roman" panose="02020603050405020304" pitchFamily="18" charset="0"/>
            </a:endParaRPr>
          </a:p>
        </p:txBody>
      </p:sp>
      <p:sp>
        <p:nvSpPr>
          <p:cNvPr id="11" name="Metin Yer Tutucusu 5"/>
          <p:cNvSpPr txBox="1">
            <a:spLocks/>
          </p:cNvSpPr>
          <p:nvPr/>
        </p:nvSpPr>
        <p:spPr>
          <a:xfrm>
            <a:off x="762000" y="2693151"/>
            <a:ext cx="16556937" cy="70731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3200" b="1" dirty="0" smtClean="0">
                <a:latin typeface="Times New Roman" panose="02020603050405020304" pitchFamily="18" charset="0"/>
                <a:cs typeface="Times New Roman" panose="02020603050405020304" pitchFamily="18" charset="0"/>
              </a:rPr>
              <a:t>MADDE </a:t>
            </a:r>
            <a:r>
              <a:rPr lang="tr-TR" sz="3200" b="1" dirty="0">
                <a:latin typeface="Times New Roman" panose="02020603050405020304" pitchFamily="18" charset="0"/>
                <a:cs typeface="Times New Roman" panose="02020603050405020304" pitchFamily="18" charset="0"/>
              </a:rPr>
              <a:t>6- </a:t>
            </a:r>
            <a:r>
              <a:rPr lang="tr-TR" sz="3200" dirty="0">
                <a:latin typeface="Times New Roman" panose="02020603050405020304" pitchFamily="18" charset="0"/>
                <a:cs typeface="Times New Roman" panose="02020603050405020304" pitchFamily="18" charset="0"/>
              </a:rPr>
              <a:t>(1) İç kontrolün temel ilkeleri şunlardır:</a:t>
            </a:r>
          </a:p>
          <a:p>
            <a:pPr marL="0" indent="0" algn="just">
              <a:buNone/>
            </a:pPr>
            <a:r>
              <a:rPr lang="tr-TR" sz="3200" dirty="0">
                <a:latin typeface="Times New Roman" panose="02020603050405020304" pitchFamily="18" charset="0"/>
                <a:cs typeface="Times New Roman" panose="02020603050405020304" pitchFamily="18" charset="0"/>
              </a:rPr>
              <a:t>a) İç kontrol faaliyetleri, </a:t>
            </a:r>
            <a:r>
              <a:rPr lang="tr-TR" sz="3200" u="sng" dirty="0">
                <a:latin typeface="Times New Roman" panose="02020603050405020304" pitchFamily="18" charset="0"/>
                <a:cs typeface="Times New Roman" panose="02020603050405020304" pitchFamily="18" charset="0"/>
              </a:rPr>
              <a:t>yönetim sorumluluğu </a:t>
            </a:r>
            <a:r>
              <a:rPr lang="tr-TR" sz="3200" dirty="0">
                <a:latin typeface="Times New Roman" panose="02020603050405020304" pitchFamily="18" charset="0"/>
                <a:cs typeface="Times New Roman" panose="02020603050405020304" pitchFamily="18" charset="0"/>
              </a:rPr>
              <a:t>çerçevesinde yürütülür.</a:t>
            </a:r>
          </a:p>
          <a:p>
            <a:pPr marL="0" indent="0" algn="just">
              <a:buNone/>
            </a:pPr>
            <a:r>
              <a:rPr lang="tr-TR" sz="3200" dirty="0">
                <a:latin typeface="Times New Roman" panose="02020603050405020304" pitchFamily="18" charset="0"/>
                <a:cs typeface="Times New Roman" panose="02020603050405020304" pitchFamily="18" charset="0"/>
              </a:rPr>
              <a:t>b) İç kontrol faaliyet, düzenleme ve uygulamalarında </a:t>
            </a:r>
            <a:r>
              <a:rPr lang="tr-TR" sz="3200" u="sng" dirty="0">
                <a:latin typeface="Times New Roman" panose="02020603050405020304" pitchFamily="18" charset="0"/>
                <a:cs typeface="Times New Roman" panose="02020603050405020304" pitchFamily="18" charset="0"/>
              </a:rPr>
              <a:t>öncelikle riskli alanlar </a:t>
            </a:r>
            <a:r>
              <a:rPr lang="tr-TR" sz="3200" dirty="0">
                <a:latin typeface="Times New Roman" panose="02020603050405020304" pitchFamily="18" charset="0"/>
                <a:cs typeface="Times New Roman" panose="02020603050405020304" pitchFamily="18" charset="0"/>
              </a:rPr>
              <a:t>dikkate alınır.</a:t>
            </a:r>
          </a:p>
          <a:p>
            <a:pPr marL="0" indent="0" algn="just">
              <a:buNone/>
            </a:pPr>
            <a:r>
              <a:rPr lang="tr-TR" sz="3200" dirty="0">
                <a:latin typeface="Times New Roman" panose="02020603050405020304" pitchFamily="18" charset="0"/>
                <a:cs typeface="Times New Roman" panose="02020603050405020304" pitchFamily="18" charset="0"/>
              </a:rPr>
              <a:t>c) İç kontrol sisteminin oluşturulmasında ve uygulanmasında, idarelerin kurumsal kapasiteleri, yerine getirmekle yükümlü oldukları hizmetlerin niteliği ile malî durumları gibi </a:t>
            </a:r>
            <a:r>
              <a:rPr lang="tr-TR" sz="3200" u="sng" dirty="0">
                <a:latin typeface="Times New Roman" panose="02020603050405020304" pitchFamily="18" charset="0"/>
                <a:cs typeface="Times New Roman" panose="02020603050405020304" pitchFamily="18" charset="0"/>
              </a:rPr>
              <a:t>kendilerine özgü koşulları</a:t>
            </a:r>
            <a:r>
              <a:rPr lang="tr-TR" sz="3200" dirty="0">
                <a:latin typeface="Times New Roman" panose="02020603050405020304" pitchFamily="18" charset="0"/>
                <a:cs typeface="Times New Roman" panose="02020603050405020304" pitchFamily="18" charset="0"/>
              </a:rPr>
              <a:t> dikkate alınır.</a:t>
            </a:r>
          </a:p>
          <a:p>
            <a:pPr marL="0" indent="0" algn="just">
              <a:buNone/>
            </a:pPr>
            <a:r>
              <a:rPr lang="tr-TR" sz="3200" dirty="0">
                <a:latin typeface="Times New Roman" panose="02020603050405020304" pitchFamily="18" charset="0"/>
                <a:cs typeface="Times New Roman" panose="02020603050405020304" pitchFamily="18" charset="0"/>
              </a:rPr>
              <a:t>ç) İç kontrole ilişkin sorumluluk, faaliyet ve süreçlerde yer alan </a:t>
            </a:r>
            <a:r>
              <a:rPr lang="tr-TR" sz="3200" u="sng" dirty="0">
                <a:latin typeface="Times New Roman" panose="02020603050405020304" pitchFamily="18" charset="0"/>
                <a:cs typeface="Times New Roman" panose="02020603050405020304" pitchFamily="18" charset="0"/>
              </a:rPr>
              <a:t>bütün görevlileri kapsar</a:t>
            </a:r>
            <a:r>
              <a:rPr lang="tr-TR" sz="3200" dirty="0">
                <a:latin typeface="Times New Roman" panose="02020603050405020304" pitchFamily="18" charset="0"/>
                <a:cs typeface="Times New Roman" panose="02020603050405020304" pitchFamily="18" charset="0"/>
              </a:rPr>
              <a:t>.</a:t>
            </a:r>
          </a:p>
          <a:p>
            <a:pPr marL="0" indent="0" algn="just">
              <a:buNone/>
            </a:pPr>
            <a:r>
              <a:rPr lang="tr-TR" sz="3200" dirty="0">
                <a:latin typeface="Times New Roman" panose="02020603050405020304" pitchFamily="18" charset="0"/>
                <a:cs typeface="Times New Roman" panose="02020603050405020304" pitchFamily="18" charset="0"/>
              </a:rPr>
              <a:t>d) İç kontrol, idarenin bütün birimlerindeki </a:t>
            </a:r>
            <a:r>
              <a:rPr lang="tr-TR" sz="3200" u="sng" dirty="0">
                <a:latin typeface="Times New Roman" panose="02020603050405020304" pitchFamily="18" charset="0"/>
                <a:cs typeface="Times New Roman" panose="02020603050405020304" pitchFamily="18" charset="0"/>
              </a:rPr>
              <a:t>malî ve malî olmayan</a:t>
            </a:r>
            <a:r>
              <a:rPr lang="tr-TR" sz="3200" dirty="0">
                <a:latin typeface="Times New Roman" panose="02020603050405020304" pitchFamily="18" charset="0"/>
                <a:cs typeface="Times New Roman" panose="02020603050405020304" pitchFamily="18" charset="0"/>
              </a:rPr>
              <a:t> her türlü faaliyet, süreç ve işlemleri kapsar.</a:t>
            </a:r>
          </a:p>
          <a:p>
            <a:pPr marL="0" indent="0" algn="just">
              <a:buNone/>
            </a:pPr>
            <a:r>
              <a:rPr lang="tr-TR" sz="3200" dirty="0">
                <a:latin typeface="Times New Roman" panose="02020603050405020304" pitchFamily="18" charset="0"/>
                <a:cs typeface="Times New Roman" panose="02020603050405020304" pitchFamily="18" charset="0"/>
              </a:rPr>
              <a:t>e) İç kontrol sistemi yılda </a:t>
            </a:r>
            <a:r>
              <a:rPr lang="tr-TR" sz="3200" u="sng" dirty="0">
                <a:latin typeface="Times New Roman" panose="02020603050405020304" pitchFamily="18" charset="0"/>
                <a:cs typeface="Times New Roman" panose="02020603050405020304" pitchFamily="18" charset="0"/>
              </a:rPr>
              <a:t>en az bir kez değerlendirilir </a:t>
            </a:r>
            <a:r>
              <a:rPr lang="tr-TR" sz="3200" dirty="0">
                <a:latin typeface="Times New Roman" panose="02020603050405020304" pitchFamily="18" charset="0"/>
                <a:cs typeface="Times New Roman" panose="02020603050405020304" pitchFamily="18" charset="0"/>
              </a:rPr>
              <a:t>ve alınması gereken önlemler belirlenir.</a:t>
            </a:r>
          </a:p>
          <a:p>
            <a:pPr marL="0" indent="0" algn="just">
              <a:buNone/>
            </a:pPr>
            <a:r>
              <a:rPr lang="tr-TR" sz="3200" dirty="0">
                <a:latin typeface="Times New Roman" panose="02020603050405020304" pitchFamily="18" charset="0"/>
                <a:cs typeface="Times New Roman" panose="02020603050405020304" pitchFamily="18" charset="0"/>
              </a:rPr>
              <a:t>f) İç kontrol düzenleme ve uygulamalarında mevzuata uygunluk, saydamlık, hesap verebilirlik, etkililik, ekonomiklik ve verimlilik gibi </a:t>
            </a:r>
            <a:r>
              <a:rPr lang="tr-TR" sz="3200" u="sng" dirty="0">
                <a:latin typeface="Times New Roman" panose="02020603050405020304" pitchFamily="18" charset="0"/>
                <a:cs typeface="Times New Roman" panose="02020603050405020304" pitchFamily="18" charset="0"/>
              </a:rPr>
              <a:t>iyi malî yönetim ilkeleri </a:t>
            </a:r>
            <a:r>
              <a:rPr lang="tr-TR" sz="3200" dirty="0">
                <a:latin typeface="Times New Roman" panose="02020603050405020304" pitchFamily="18" charset="0"/>
                <a:cs typeface="Times New Roman" panose="02020603050405020304" pitchFamily="18" charset="0"/>
              </a:rPr>
              <a:t>esas alınır.</a:t>
            </a:r>
          </a:p>
        </p:txBody>
      </p:sp>
    </p:spTree>
    <p:extLst>
      <p:ext uri="{BB962C8B-B14F-4D97-AF65-F5344CB8AC3E}">
        <p14:creationId xmlns:p14="http://schemas.microsoft.com/office/powerpoint/2010/main" val="9596228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İç Kontrolün </a:t>
            </a:r>
            <a:r>
              <a:rPr lang="tr-TR" sz="4400" b="1" dirty="0" smtClean="0">
                <a:latin typeface="Times New Roman" panose="02020603050405020304" pitchFamily="18" charset="0"/>
                <a:cs typeface="Times New Roman" panose="02020603050405020304" pitchFamily="18" charset="0"/>
              </a:rPr>
              <a:t>Değerlendirilmes</a:t>
            </a:r>
            <a:r>
              <a:rPr lang="tr-TR" sz="4400" b="1" dirty="0">
                <a:latin typeface="Times New Roman" panose="02020603050405020304" pitchFamily="18" charset="0"/>
                <a:cs typeface="Times New Roman" panose="02020603050405020304" pitchFamily="18" charset="0"/>
              </a:rPr>
              <a:t>i</a:t>
            </a:r>
          </a:p>
        </p:txBody>
      </p:sp>
      <p:pic>
        <p:nvPicPr>
          <p:cNvPr id="7" name="Resim 6"/>
          <p:cNvPicPr>
            <a:picLocks noChangeAspect="1"/>
          </p:cNvPicPr>
          <p:nvPr/>
        </p:nvPicPr>
        <p:blipFill>
          <a:blip r:embed="rId4"/>
          <a:stretch>
            <a:fillRect/>
          </a:stretch>
        </p:blipFill>
        <p:spPr>
          <a:xfrm>
            <a:off x="2384156" y="2440719"/>
            <a:ext cx="13030200" cy="7477529"/>
          </a:xfrm>
          <a:prstGeom prst="rect">
            <a:avLst/>
          </a:prstGeom>
        </p:spPr>
      </p:pic>
    </p:spTree>
    <p:extLst>
      <p:ext uri="{BB962C8B-B14F-4D97-AF65-F5344CB8AC3E}">
        <p14:creationId xmlns:p14="http://schemas.microsoft.com/office/powerpoint/2010/main" val="15394669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İç Kontrol Bileşenleri</a:t>
            </a:r>
            <a:endParaRPr lang="tr-TR" sz="4400" dirty="0">
              <a:latin typeface="Times New Roman" panose="02020603050405020304" pitchFamily="18" charset="0"/>
              <a:cs typeface="Times New Roman" panose="02020603050405020304" pitchFamily="18" charset="0"/>
            </a:endParaRPr>
          </a:p>
        </p:txBody>
      </p:sp>
      <p:sp>
        <p:nvSpPr>
          <p:cNvPr id="11" name="Metin Yer Tutucusu 5"/>
          <p:cNvSpPr txBox="1">
            <a:spLocks/>
          </p:cNvSpPr>
          <p:nvPr/>
        </p:nvSpPr>
        <p:spPr>
          <a:xfrm>
            <a:off x="228600" y="2440719"/>
            <a:ext cx="17407542" cy="72345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3000" dirty="0" smtClean="0">
                <a:latin typeface="Times New Roman" panose="02020603050405020304" pitchFamily="18" charset="0"/>
                <a:cs typeface="Times New Roman" panose="02020603050405020304" pitchFamily="18" charset="0"/>
              </a:rPr>
              <a:t>a) </a:t>
            </a:r>
            <a:r>
              <a:rPr lang="tr-TR" sz="3000" b="1" dirty="0" smtClean="0">
                <a:latin typeface="Times New Roman" panose="02020603050405020304" pitchFamily="18" charset="0"/>
                <a:cs typeface="Times New Roman" panose="02020603050405020304" pitchFamily="18" charset="0"/>
              </a:rPr>
              <a:t>Kontrol </a:t>
            </a:r>
            <a:r>
              <a:rPr lang="tr-TR" sz="3000" b="1" dirty="0">
                <a:latin typeface="Times New Roman" panose="02020603050405020304" pitchFamily="18" charset="0"/>
                <a:cs typeface="Times New Roman" panose="02020603050405020304" pitchFamily="18" charset="0"/>
              </a:rPr>
              <a:t>ortamı: </a:t>
            </a:r>
            <a:r>
              <a:rPr lang="tr-TR" sz="3000" dirty="0">
                <a:latin typeface="Times New Roman" panose="02020603050405020304" pitchFamily="18" charset="0"/>
                <a:cs typeface="Times New Roman" panose="02020603050405020304" pitchFamily="18" charset="0"/>
              </a:rPr>
              <a:t>Faaliyetler; görev, yetki ve sorumlulukların açık bir şekilde belirlendiği bir kurumsal yapı içerisinde, etik değerleri benimsemiş, yeterli ve yetkin personel tarafından yürütülür. Hesap verebilirliği sağlamak üzere yöneticilerin ve personelin performans ölçütleri belirlenir, iç kontrol sisteminin oluşturulması ve uygulanması için gerekli yetki, görev ve sorumluluklar tanımlanır</a:t>
            </a:r>
            <a:r>
              <a:rPr lang="tr-TR" sz="3000" dirty="0" smtClean="0">
                <a:latin typeface="Times New Roman" panose="02020603050405020304" pitchFamily="18" charset="0"/>
                <a:cs typeface="Times New Roman" panose="02020603050405020304" pitchFamily="18" charset="0"/>
              </a:rPr>
              <a:t>.</a:t>
            </a:r>
            <a:endParaRPr lang="tr-TR" sz="3000" dirty="0">
              <a:latin typeface="Times New Roman" panose="02020603050405020304" pitchFamily="18" charset="0"/>
              <a:cs typeface="Times New Roman" panose="02020603050405020304" pitchFamily="18" charset="0"/>
            </a:endParaRPr>
          </a:p>
          <a:p>
            <a:pPr marL="0" indent="0" algn="just">
              <a:buNone/>
            </a:pPr>
            <a:r>
              <a:rPr lang="tr-TR" sz="3000" dirty="0">
                <a:latin typeface="Times New Roman" panose="02020603050405020304" pitchFamily="18" charset="0"/>
                <a:cs typeface="Times New Roman" panose="02020603050405020304" pitchFamily="18" charset="0"/>
              </a:rPr>
              <a:t>b) </a:t>
            </a:r>
            <a:r>
              <a:rPr lang="tr-TR" sz="3000" b="1" dirty="0">
                <a:latin typeface="Times New Roman" panose="02020603050405020304" pitchFamily="18" charset="0"/>
                <a:cs typeface="Times New Roman" panose="02020603050405020304" pitchFamily="18" charset="0"/>
              </a:rPr>
              <a:t>Risk değerlendirme: </a:t>
            </a:r>
            <a:r>
              <a:rPr lang="tr-TR" sz="3000" dirty="0">
                <a:latin typeface="Times New Roman" panose="02020603050405020304" pitchFamily="18" charset="0"/>
                <a:cs typeface="Times New Roman" panose="02020603050405020304" pitchFamily="18" charset="0"/>
              </a:rPr>
              <a:t>İdarenin stratejik amaç ve hedeflerine yönelik kurumsal riskler ile harcama birimlerinin faaliyet ve süreçlerine yönelik </a:t>
            </a:r>
            <a:r>
              <a:rPr lang="tr-TR" sz="3000" dirty="0" err="1">
                <a:latin typeface="Times New Roman" panose="02020603050405020304" pitchFamily="18" charset="0"/>
                <a:cs typeface="Times New Roman" panose="02020603050405020304" pitchFamily="18" charset="0"/>
              </a:rPr>
              <a:t>operasyonel</a:t>
            </a:r>
            <a:r>
              <a:rPr lang="tr-TR" sz="3000" dirty="0">
                <a:latin typeface="Times New Roman" panose="02020603050405020304" pitchFamily="18" charset="0"/>
                <a:cs typeface="Times New Roman" panose="02020603050405020304" pitchFamily="18" charset="0"/>
              </a:rPr>
              <a:t> risklerin, </a:t>
            </a:r>
            <a:r>
              <a:rPr lang="tr-TR" sz="3000" dirty="0" err="1">
                <a:latin typeface="Times New Roman" panose="02020603050405020304" pitchFamily="18" charset="0"/>
                <a:cs typeface="Times New Roman" panose="02020603050405020304" pitchFamily="18" charset="0"/>
              </a:rPr>
              <a:t>suistimal</a:t>
            </a:r>
            <a:r>
              <a:rPr lang="tr-TR" sz="3000" dirty="0">
                <a:latin typeface="Times New Roman" panose="02020603050405020304" pitchFamily="18" charset="0"/>
                <a:cs typeface="Times New Roman" panose="02020603050405020304" pitchFamily="18" charset="0"/>
              </a:rPr>
              <a:t> risklerinin, teknolojiye ilişkin risklerin ve benzer risklerin belirlenmesi, analiz edilmesi, etki ve olasılıklarının ölçülmesi, </a:t>
            </a:r>
            <a:r>
              <a:rPr lang="tr-TR" sz="3000" dirty="0" err="1">
                <a:latin typeface="Times New Roman" panose="02020603050405020304" pitchFamily="18" charset="0"/>
                <a:cs typeface="Times New Roman" panose="02020603050405020304" pitchFamily="18" charset="0"/>
              </a:rPr>
              <a:t>önceliklendirilmesi</a:t>
            </a:r>
            <a:r>
              <a:rPr lang="tr-TR" sz="3000" dirty="0">
                <a:latin typeface="Times New Roman" panose="02020603050405020304" pitchFamily="18" charset="0"/>
                <a:cs typeface="Times New Roman" panose="02020603050405020304" pitchFamily="18" charset="0"/>
              </a:rPr>
              <a:t>, risklere yönelik alınacak kararların belirlenmesi, raporlanması ve izlenmesi aşamalarından oluşur</a:t>
            </a:r>
            <a:r>
              <a:rPr lang="tr-TR" sz="3000" dirty="0" smtClean="0">
                <a:latin typeface="Times New Roman" panose="02020603050405020304" pitchFamily="18" charset="0"/>
                <a:cs typeface="Times New Roman" panose="02020603050405020304" pitchFamily="18" charset="0"/>
              </a:rPr>
              <a:t>.</a:t>
            </a:r>
            <a:endParaRPr lang="tr-TR" sz="3000" dirty="0">
              <a:latin typeface="Times New Roman" panose="02020603050405020304" pitchFamily="18" charset="0"/>
              <a:cs typeface="Times New Roman" panose="02020603050405020304" pitchFamily="18" charset="0"/>
            </a:endParaRPr>
          </a:p>
          <a:p>
            <a:pPr marL="0" indent="0" algn="just">
              <a:buNone/>
            </a:pPr>
            <a:r>
              <a:rPr lang="tr-TR" sz="3000" dirty="0">
                <a:latin typeface="Times New Roman" panose="02020603050405020304" pitchFamily="18" charset="0"/>
                <a:cs typeface="Times New Roman" panose="02020603050405020304" pitchFamily="18" charset="0"/>
              </a:rPr>
              <a:t>c) </a:t>
            </a:r>
            <a:r>
              <a:rPr lang="tr-TR" sz="3000" b="1" dirty="0">
                <a:latin typeface="Times New Roman" panose="02020603050405020304" pitchFamily="18" charset="0"/>
                <a:cs typeface="Times New Roman" panose="02020603050405020304" pitchFamily="18" charset="0"/>
              </a:rPr>
              <a:t>Kontrol faaliyetleri: </a:t>
            </a:r>
            <a:r>
              <a:rPr lang="tr-TR" sz="3000" dirty="0">
                <a:latin typeface="Times New Roman" panose="02020603050405020304" pitchFamily="18" charset="0"/>
                <a:cs typeface="Times New Roman" panose="02020603050405020304" pitchFamily="18" charset="0"/>
              </a:rPr>
              <a:t>Risk değerlendirme sürecinde belirlenen risklerin etki ve olasılıklarını kabul edilebilir düzeylere indirmek amacıyla uygun kontrol faaliyetlerinin belirlenmesini, uygulanmasını ve izlenmesini kapsar. Risklere yönelik belirlenen ve uygulamaya konulan yönlendirici, önleyici, tespit edici ve düzeltici her türlü kontrol faaliyetleri idarenin iç düzenlemelerine ve uygulama süreçlerine dâhil edilerek süreklilik sağlanır.</a:t>
            </a:r>
          </a:p>
          <a:p>
            <a:pPr marL="0" indent="0" algn="just">
              <a:buNone/>
            </a:pPr>
            <a:r>
              <a:rPr lang="tr-TR" sz="3000" dirty="0">
                <a:latin typeface="Times New Roman" panose="02020603050405020304" pitchFamily="18" charset="0"/>
                <a:cs typeface="Times New Roman" panose="02020603050405020304" pitchFamily="18" charset="0"/>
              </a:rPr>
              <a:t>ç) </a:t>
            </a:r>
            <a:r>
              <a:rPr lang="tr-TR" sz="3000" b="1" dirty="0">
                <a:latin typeface="Times New Roman" panose="02020603050405020304" pitchFamily="18" charset="0"/>
                <a:cs typeface="Times New Roman" panose="02020603050405020304" pitchFamily="18" charset="0"/>
              </a:rPr>
              <a:t>Bilgi ve iletişim: </a:t>
            </a:r>
            <a:r>
              <a:rPr lang="tr-TR" sz="3000" dirty="0" smtClean="0">
                <a:latin typeface="Times New Roman" panose="02020603050405020304" pitchFamily="18" charset="0"/>
                <a:cs typeface="Times New Roman" panose="02020603050405020304" pitchFamily="18" charset="0"/>
              </a:rPr>
              <a:t>İdarenin </a:t>
            </a:r>
            <a:r>
              <a:rPr lang="tr-TR" sz="3000" dirty="0">
                <a:latin typeface="Times New Roman" panose="02020603050405020304" pitchFamily="18" charset="0"/>
                <a:cs typeface="Times New Roman" panose="02020603050405020304" pitchFamily="18" charset="0"/>
              </a:rPr>
              <a:t>ihtiyaç duyacağı her türlü bilginin uygun bir şekilde kaydedilmesini, tasnif edilmesini ve ilgililerin sorumluluklarını yerine getirebilecekleri bir şekilde ve sürede </a:t>
            </a:r>
            <a:r>
              <a:rPr lang="tr-TR" sz="3000" dirty="0" smtClean="0">
                <a:latin typeface="Times New Roman" panose="02020603050405020304" pitchFamily="18" charset="0"/>
                <a:cs typeface="Times New Roman" panose="02020603050405020304" pitchFamily="18" charset="0"/>
              </a:rPr>
              <a:t>iletilmesini </a:t>
            </a:r>
            <a:r>
              <a:rPr lang="tr-TR" sz="3000" dirty="0">
                <a:latin typeface="Times New Roman" panose="02020603050405020304" pitchFamily="18" charset="0"/>
                <a:cs typeface="Times New Roman" panose="02020603050405020304" pitchFamily="18" charset="0"/>
              </a:rPr>
              <a:t>kapsar.</a:t>
            </a:r>
          </a:p>
          <a:p>
            <a:pPr marL="0" indent="0" algn="just">
              <a:buNone/>
            </a:pPr>
            <a:r>
              <a:rPr lang="tr-TR" sz="3000" dirty="0">
                <a:latin typeface="Times New Roman" panose="02020603050405020304" pitchFamily="18" charset="0"/>
                <a:cs typeface="Times New Roman" panose="02020603050405020304" pitchFamily="18" charset="0"/>
              </a:rPr>
              <a:t>d) </a:t>
            </a:r>
            <a:r>
              <a:rPr lang="tr-TR" sz="3000" b="1" dirty="0">
                <a:latin typeface="Times New Roman" panose="02020603050405020304" pitchFamily="18" charset="0"/>
                <a:cs typeface="Times New Roman" panose="02020603050405020304" pitchFamily="18" charset="0"/>
              </a:rPr>
              <a:t>İzleme:</a:t>
            </a:r>
            <a:r>
              <a:rPr lang="tr-TR" sz="3000" dirty="0">
                <a:latin typeface="Times New Roman" panose="02020603050405020304" pitchFamily="18" charset="0"/>
                <a:cs typeface="Times New Roman" panose="02020603050405020304" pitchFamily="18" charset="0"/>
              </a:rPr>
              <a:t> İç kontrol sisteminin ve işleyişinin sürekli izleme veya özel bir değerlendirme yapma ya da bu iki yöntem birlikte kullanılarak değerlendirilmesi ve raporlanmasıdır</a:t>
            </a:r>
            <a:r>
              <a:rPr lang="tr-TR" sz="3000" dirty="0" smtClean="0">
                <a:latin typeface="Times New Roman" panose="02020603050405020304" pitchFamily="18" charset="0"/>
                <a:cs typeface="Times New Roman" panose="02020603050405020304" pitchFamily="18" charset="0"/>
              </a:rPr>
              <a:t>.</a:t>
            </a:r>
            <a:endParaRPr lang="tr-TR"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3729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429000" y="498370"/>
            <a:ext cx="13487400" cy="769441"/>
          </a:xfrm>
          <a:prstGeom prst="rect">
            <a:avLst/>
          </a:prstGeom>
        </p:spPr>
        <p:txBody>
          <a:bodyPr wrap="square">
            <a:spAutoFit/>
          </a:bodyPr>
          <a:lstStyle/>
          <a:p>
            <a:pPr algn="ctr" fontAlgn="base"/>
            <a:r>
              <a:rPr lang="tr-TR" sz="4400" b="1" dirty="0" smtClean="0">
                <a:latin typeface="Times New Roman" panose="02020603050405020304" pitchFamily="18" charset="0"/>
                <a:cs typeface="Times New Roman" panose="02020603050405020304" pitchFamily="18" charset="0"/>
              </a:rPr>
              <a:t>KMY (5018/3.md)</a:t>
            </a:r>
            <a:endParaRPr lang="id-ID" sz="4400" b="1" dirty="0">
              <a:latin typeface="Times New Roman" panose="02020603050405020304" pitchFamily="18" charset="0"/>
              <a:cs typeface="Times New Roman" panose="02020603050405020304" pitchFamily="18" charset="0"/>
            </a:endParaRPr>
          </a:p>
        </p:txBody>
      </p:sp>
      <p:sp>
        <p:nvSpPr>
          <p:cNvPr id="7" name="Dikdörtgen 6"/>
          <p:cNvSpPr/>
          <p:nvPr/>
        </p:nvSpPr>
        <p:spPr>
          <a:xfrm>
            <a:off x="1507346" y="4838700"/>
            <a:ext cx="15418095" cy="1077218"/>
          </a:xfrm>
          <a:prstGeom prst="rect">
            <a:avLst/>
          </a:prstGeom>
        </p:spPr>
        <p:txBody>
          <a:bodyPr wrap="square">
            <a:spAutoFit/>
          </a:bodyPr>
          <a:lstStyle/>
          <a:p>
            <a:pPr algn="just"/>
            <a:r>
              <a:rPr lang="tr-TR" sz="3200" dirty="0">
                <a:latin typeface="Times New Roman" panose="02020603050405020304" pitchFamily="18" charset="0"/>
                <a:cs typeface="Times New Roman" panose="02020603050405020304" pitchFamily="18" charset="0"/>
              </a:rPr>
              <a:t>Kamu malî yönetimi: Kamu kaynaklarının tanımlanmış standartlara uygun olarak etkili, ekonomik ve verimli </a:t>
            </a:r>
            <a:r>
              <a:rPr lang="tr-TR" sz="3200" u="sng" dirty="0">
                <a:latin typeface="Times New Roman" panose="02020603050405020304" pitchFamily="18" charset="0"/>
                <a:cs typeface="Times New Roman" panose="02020603050405020304" pitchFamily="18" charset="0"/>
              </a:rPr>
              <a:t>kullanılmasını</a:t>
            </a:r>
            <a:r>
              <a:rPr lang="tr-TR" sz="3200" dirty="0">
                <a:latin typeface="Times New Roman" panose="02020603050405020304" pitchFamily="18" charset="0"/>
                <a:cs typeface="Times New Roman" panose="02020603050405020304" pitchFamily="18" charset="0"/>
              </a:rPr>
              <a:t> sağlayacak yasal ve yönetsel sistem ve </a:t>
            </a:r>
            <a:r>
              <a:rPr lang="tr-TR" sz="3200" dirty="0" smtClean="0">
                <a:latin typeface="Times New Roman" panose="02020603050405020304" pitchFamily="18" charset="0"/>
                <a:cs typeface="Times New Roman" panose="02020603050405020304" pitchFamily="18" charset="0"/>
              </a:rPr>
              <a:t>süreçler. </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333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İç Kontrole İlişkin Temel Sorumluluklar</a:t>
            </a:r>
            <a:endParaRPr lang="tr-TR" sz="4400" dirty="0">
              <a:latin typeface="Times New Roman" panose="02020603050405020304" pitchFamily="18" charset="0"/>
              <a:cs typeface="Times New Roman" panose="02020603050405020304" pitchFamily="18" charset="0"/>
            </a:endParaRPr>
          </a:p>
        </p:txBody>
      </p:sp>
      <p:sp>
        <p:nvSpPr>
          <p:cNvPr id="11" name="Metin Yer Tutucusu 5"/>
          <p:cNvSpPr txBox="1">
            <a:spLocks/>
          </p:cNvSpPr>
          <p:nvPr/>
        </p:nvSpPr>
        <p:spPr>
          <a:xfrm>
            <a:off x="990600" y="4152900"/>
            <a:ext cx="16556937" cy="3136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3200" b="1" dirty="0" smtClean="0">
                <a:latin typeface="Times New Roman" panose="02020603050405020304" pitchFamily="18" charset="0"/>
                <a:cs typeface="Times New Roman" panose="02020603050405020304" pitchFamily="18" charset="0"/>
              </a:rPr>
              <a:t>MADDE </a:t>
            </a:r>
            <a:r>
              <a:rPr lang="tr-TR" sz="3200" b="1" dirty="0">
                <a:latin typeface="Times New Roman" panose="02020603050405020304" pitchFamily="18" charset="0"/>
                <a:cs typeface="Times New Roman" panose="02020603050405020304" pitchFamily="18" charset="0"/>
              </a:rPr>
              <a:t>10- </a:t>
            </a:r>
            <a:r>
              <a:rPr lang="tr-TR" sz="3200" dirty="0">
                <a:latin typeface="Times New Roman" panose="02020603050405020304" pitchFamily="18" charset="0"/>
                <a:cs typeface="Times New Roman" panose="02020603050405020304" pitchFamily="18" charset="0"/>
              </a:rPr>
              <a:t>(1) </a:t>
            </a:r>
            <a:r>
              <a:rPr lang="tr-TR" sz="3200" u="sng" dirty="0">
                <a:latin typeface="Times New Roman" panose="02020603050405020304" pitchFamily="18" charset="0"/>
                <a:cs typeface="Times New Roman" panose="02020603050405020304" pitchFamily="18" charset="0"/>
              </a:rPr>
              <a:t>Üst yöneticiler, harcama yetkilileri ve diğer yöneticiler</a:t>
            </a:r>
            <a:r>
              <a:rPr lang="tr-TR" sz="3200" dirty="0">
                <a:latin typeface="Times New Roman" panose="02020603050405020304" pitchFamily="18" charset="0"/>
                <a:cs typeface="Times New Roman" panose="02020603050405020304" pitchFamily="18" charset="0"/>
              </a:rPr>
              <a:t>, mesleki değerlere ve dürüst yönetim anlayışına sahip olunmasından, malî yetki ve sorumlulukların bilgili ve yeterli yöneticiler ile personele verilmesinden, belirlenmiş standartlara uyulmasının sağlanmasından, mevzuata aykırı faaliyetlerin önlenmesinden, kapsamlı bir yönetim anlayışıyla uygun bir çalışma ortamının ve saydamlığın sağlanmasından görev ve yetkileri çerçevesinde sorumludur.</a:t>
            </a:r>
          </a:p>
        </p:txBody>
      </p:sp>
    </p:spTree>
    <p:extLst>
      <p:ext uri="{BB962C8B-B14F-4D97-AF65-F5344CB8AC3E}">
        <p14:creationId xmlns:p14="http://schemas.microsoft.com/office/powerpoint/2010/main" val="9724322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615070" y="398939"/>
            <a:ext cx="14706599"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Malî Hizmetler Birim Yöneticisinin Görev ve Sorumlulukları</a:t>
            </a:r>
            <a:endParaRPr lang="tr-TR" sz="4200" dirty="0">
              <a:latin typeface="Times New Roman" panose="02020603050405020304" pitchFamily="18" charset="0"/>
              <a:cs typeface="Times New Roman" panose="02020603050405020304" pitchFamily="18" charset="0"/>
            </a:endParaRPr>
          </a:p>
        </p:txBody>
      </p:sp>
      <p:sp>
        <p:nvSpPr>
          <p:cNvPr id="11" name="Metin Yer Tutucusu 5"/>
          <p:cNvSpPr txBox="1">
            <a:spLocks/>
          </p:cNvSpPr>
          <p:nvPr/>
        </p:nvSpPr>
        <p:spPr>
          <a:xfrm>
            <a:off x="990600" y="4152900"/>
            <a:ext cx="16556937" cy="3886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3200" b="1" dirty="0" smtClean="0">
                <a:latin typeface="Times New Roman" panose="02020603050405020304" pitchFamily="18" charset="0"/>
                <a:cs typeface="Times New Roman" panose="02020603050405020304" pitchFamily="18" charset="0"/>
              </a:rPr>
              <a:t>MADDE </a:t>
            </a:r>
            <a:r>
              <a:rPr lang="tr-TR" sz="3200" b="1" dirty="0">
                <a:latin typeface="Times New Roman" panose="02020603050405020304" pitchFamily="18" charset="0"/>
                <a:cs typeface="Times New Roman" panose="02020603050405020304" pitchFamily="18" charset="0"/>
              </a:rPr>
              <a:t>14- </a:t>
            </a:r>
            <a:r>
              <a:rPr lang="tr-TR" sz="3200" dirty="0">
                <a:latin typeface="Times New Roman" panose="02020603050405020304" pitchFamily="18" charset="0"/>
                <a:cs typeface="Times New Roman" panose="02020603050405020304" pitchFamily="18" charset="0"/>
              </a:rPr>
              <a:t>(1) Malî hizmetler birim yöneticisi; harcama birimlerinde iç kontrol sisteminin oluşturulmasını ve Kamu İç Kontrol Standartlarına uyum çalışmalarını </a:t>
            </a:r>
            <a:r>
              <a:rPr lang="tr-TR" sz="3200" u="sng" dirty="0">
                <a:latin typeface="Times New Roman" panose="02020603050405020304" pitchFamily="18" charset="0"/>
                <a:cs typeface="Times New Roman" panose="02020603050405020304" pitchFamily="18" charset="0"/>
              </a:rPr>
              <a:t>yönlendirir, koordine eder, eğitim ve rehberlik hizmeti verir, uygulama sonuçlarını izler, değerlendirir, üst yöneticiye raporlar ve ön malî kontrol faaliyetini yürütür</a:t>
            </a:r>
            <a:r>
              <a:rPr lang="tr-TR" sz="3200" u="sng" dirty="0" smtClean="0">
                <a:latin typeface="Times New Roman" panose="02020603050405020304" pitchFamily="18" charset="0"/>
                <a:cs typeface="Times New Roman" panose="02020603050405020304" pitchFamily="18" charset="0"/>
              </a:rPr>
              <a:t>.</a:t>
            </a:r>
          </a:p>
          <a:p>
            <a:pPr marL="0" indent="0" algn="just">
              <a:buNone/>
            </a:pPr>
            <a:endParaRPr lang="tr-TR" sz="3200" dirty="0">
              <a:latin typeface="Times New Roman" panose="02020603050405020304" pitchFamily="18" charset="0"/>
              <a:cs typeface="Times New Roman" panose="02020603050405020304" pitchFamily="18" charset="0"/>
            </a:endParaRPr>
          </a:p>
          <a:p>
            <a:pPr marL="0" indent="0" algn="just">
              <a:buNone/>
            </a:pPr>
            <a:r>
              <a:rPr lang="tr-TR" sz="3200" dirty="0">
                <a:latin typeface="Times New Roman" panose="02020603050405020304" pitchFamily="18" charset="0"/>
                <a:cs typeface="Times New Roman" panose="02020603050405020304" pitchFamily="18" charset="0"/>
              </a:rPr>
              <a:t>(2) Malî hizmetler birim yöneticisi, her yıl bu Yönetmeliğin ekinde yer alan (Ek-3) </a:t>
            </a:r>
            <a:r>
              <a:rPr lang="tr-TR" sz="3200" u="sng" dirty="0">
                <a:latin typeface="Times New Roman" panose="02020603050405020304" pitchFamily="18" charset="0"/>
                <a:cs typeface="Times New Roman" panose="02020603050405020304" pitchFamily="18" charset="0"/>
              </a:rPr>
              <a:t>Malî Hizmetler Birim Yöneticisinin Beyanını imzalar</a:t>
            </a:r>
            <a:r>
              <a:rPr lang="tr-TR" sz="3200" dirty="0">
                <a:latin typeface="Times New Roman" panose="02020603050405020304" pitchFamily="18" charset="0"/>
                <a:cs typeface="Times New Roman" panose="02020603050405020304" pitchFamily="18" charset="0"/>
              </a:rPr>
              <a:t> ve idare faaliyet raporuna ekler.</a:t>
            </a:r>
          </a:p>
        </p:txBody>
      </p:sp>
    </p:spTree>
    <p:extLst>
      <p:ext uri="{BB962C8B-B14F-4D97-AF65-F5344CB8AC3E}">
        <p14:creationId xmlns:p14="http://schemas.microsoft.com/office/powerpoint/2010/main" val="6979710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615070" y="398939"/>
            <a:ext cx="14706599"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Diğer Yöneticiler ve Personelin Görev ve Sorumlulukları</a:t>
            </a:r>
            <a:endParaRPr lang="tr-TR" sz="4400" dirty="0">
              <a:latin typeface="Times New Roman" panose="02020603050405020304" pitchFamily="18" charset="0"/>
              <a:cs typeface="Times New Roman" panose="02020603050405020304" pitchFamily="18" charset="0"/>
            </a:endParaRPr>
          </a:p>
        </p:txBody>
      </p:sp>
      <p:sp>
        <p:nvSpPr>
          <p:cNvPr id="11" name="Metin Yer Tutucusu 5"/>
          <p:cNvSpPr txBox="1">
            <a:spLocks/>
          </p:cNvSpPr>
          <p:nvPr/>
        </p:nvSpPr>
        <p:spPr>
          <a:xfrm>
            <a:off x="990600" y="4152900"/>
            <a:ext cx="16556937" cy="3136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3200" b="1" dirty="0" smtClean="0">
                <a:latin typeface="Times New Roman" panose="02020603050405020304" pitchFamily="18" charset="0"/>
                <a:cs typeface="Times New Roman" panose="02020603050405020304" pitchFamily="18" charset="0"/>
              </a:rPr>
              <a:t>MADDE </a:t>
            </a:r>
            <a:r>
              <a:rPr lang="tr-TR" sz="3200" b="1" dirty="0">
                <a:latin typeface="Times New Roman" panose="02020603050405020304" pitchFamily="18" charset="0"/>
                <a:cs typeface="Times New Roman" panose="02020603050405020304" pitchFamily="18" charset="0"/>
              </a:rPr>
              <a:t>13- </a:t>
            </a:r>
            <a:r>
              <a:rPr lang="tr-TR" sz="3200" dirty="0">
                <a:latin typeface="Times New Roman" panose="02020603050405020304" pitchFamily="18" charset="0"/>
                <a:cs typeface="Times New Roman" panose="02020603050405020304" pitchFamily="18" charset="0"/>
              </a:rPr>
              <a:t>(1) İdarenin hiyerarşik kademelerinde yer alan diğer yöneticiler ve personel, görev ve yetki alanları çerçevesinde, </a:t>
            </a:r>
            <a:r>
              <a:rPr lang="tr-TR" sz="3200" u="sng" dirty="0">
                <a:latin typeface="Times New Roman" panose="02020603050405020304" pitchFamily="18" charset="0"/>
                <a:cs typeface="Times New Roman" panose="02020603050405020304" pitchFamily="18" charset="0"/>
              </a:rPr>
              <a:t>iç kontrol sisteminin gereklerinin yerine getirilmesinden ve uygulanmasından sorumludur.</a:t>
            </a:r>
            <a:r>
              <a:rPr lang="tr-TR" sz="3200" dirty="0">
                <a:latin typeface="Times New Roman" panose="02020603050405020304" pitchFamily="18" charset="0"/>
                <a:cs typeface="Times New Roman" panose="02020603050405020304" pitchFamily="18" charset="0"/>
              </a:rPr>
              <a:t> Bu kapsamda, yürütülen görevlere ilişkin risk değerlendirme çalışmaları yapılır, önlem alınması gereken </a:t>
            </a:r>
            <a:r>
              <a:rPr lang="tr-TR" sz="3200" u="sng" dirty="0">
                <a:latin typeface="Times New Roman" panose="02020603050405020304" pitchFamily="18" charset="0"/>
                <a:cs typeface="Times New Roman" panose="02020603050405020304" pitchFamily="18" charset="0"/>
              </a:rPr>
              <a:t>riskler</a:t>
            </a:r>
            <a:r>
              <a:rPr lang="tr-TR" sz="3200" dirty="0">
                <a:latin typeface="Times New Roman" panose="02020603050405020304" pitchFamily="18" charset="0"/>
                <a:cs typeface="Times New Roman" panose="02020603050405020304" pitchFamily="18" charset="0"/>
              </a:rPr>
              <a:t> iyileştirme önerileri ile birlikte bir üst yöneticiye yılda en az bir kez bildirilir. Acil eylem gerektiren riskler ise derhal bildirilir.</a:t>
            </a:r>
          </a:p>
        </p:txBody>
      </p:sp>
    </p:spTree>
    <p:extLst>
      <p:ext uri="{BB962C8B-B14F-4D97-AF65-F5344CB8AC3E}">
        <p14:creationId xmlns:p14="http://schemas.microsoft.com/office/powerpoint/2010/main" val="35900256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704295" y="365707"/>
            <a:ext cx="8915400" cy="769441"/>
          </a:xfrm>
          <a:prstGeom prst="rect">
            <a:avLst/>
          </a:prstGeom>
        </p:spPr>
        <p:txBody>
          <a:bodyPr wrap="square">
            <a:spAutoFit/>
          </a:bodyPr>
          <a:lstStyle/>
          <a:p>
            <a:r>
              <a:rPr lang="tr-TR" sz="4400" b="1" dirty="0">
                <a:latin typeface="Times New Roman" panose="02020603050405020304" pitchFamily="18" charset="0"/>
                <a:cs typeface="Times New Roman" panose="02020603050405020304" pitchFamily="18" charset="0"/>
              </a:rPr>
              <a:t>İç Kontrol Standartları</a:t>
            </a:r>
            <a:endParaRPr lang="tr-TR" sz="4400" dirty="0">
              <a:latin typeface="Times New Roman" panose="02020603050405020304" pitchFamily="18" charset="0"/>
              <a:cs typeface="Times New Roman" panose="02020603050405020304" pitchFamily="18" charset="0"/>
            </a:endParaRPr>
          </a:p>
        </p:txBody>
      </p:sp>
      <p:sp>
        <p:nvSpPr>
          <p:cNvPr id="10" name="Rectangle 5"/>
          <p:cNvSpPr txBox="1">
            <a:spLocks noChangeArrowheads="1"/>
          </p:cNvSpPr>
          <p:nvPr/>
        </p:nvSpPr>
        <p:spPr>
          <a:xfrm>
            <a:off x="388388" y="2475689"/>
            <a:ext cx="8601075" cy="77732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Wingdings" pitchFamily="2" charset="2"/>
              <a:buAutoNum type="arabicPeriod"/>
              <a:defRPr/>
            </a:pPr>
            <a:r>
              <a:rPr lang="tr-TR" sz="2700" dirty="0">
                <a:latin typeface="Times New Roman" panose="02020603050405020304" pitchFamily="18" charset="0"/>
                <a:cs typeface="Times New Roman" panose="02020603050405020304" pitchFamily="18" charset="0"/>
              </a:rPr>
              <a:t>KONTROL</a:t>
            </a:r>
            <a:r>
              <a:rPr lang="tr-TR" sz="2700" dirty="0">
                <a:latin typeface="+mj-lt"/>
              </a:rPr>
              <a:t> </a:t>
            </a:r>
            <a:r>
              <a:rPr lang="tr-TR" sz="2700" dirty="0">
                <a:latin typeface="Times New Roman" panose="02020603050405020304" pitchFamily="18" charset="0"/>
                <a:cs typeface="Times New Roman" panose="02020603050405020304" pitchFamily="18" charset="0"/>
              </a:rPr>
              <a:t>ORTAMI STANDARTLARI</a:t>
            </a:r>
          </a:p>
          <a:p>
            <a:pPr>
              <a:spcBef>
                <a:spcPts val="0"/>
              </a:spcBef>
              <a:buFont typeface="Wingdings" pitchFamily="2" charset="2"/>
              <a:buAutoNum type="arabicPeriod"/>
              <a:defRPr/>
            </a:pPr>
            <a:endParaRPr lang="tr-TR" sz="2700" dirty="0">
              <a:latin typeface="Times New Roman" panose="02020603050405020304" pitchFamily="18" charset="0"/>
              <a:cs typeface="Times New Roman" panose="02020603050405020304" pitchFamily="18" charset="0"/>
            </a:endParaRPr>
          </a:p>
          <a:p>
            <a:pPr>
              <a:spcBef>
                <a:spcPts val="0"/>
              </a:spcBef>
              <a:buNone/>
              <a:defRPr/>
            </a:pPr>
            <a:r>
              <a:rPr lang="tr-TR" sz="2700" dirty="0">
                <a:latin typeface="Times New Roman" panose="02020603050405020304" pitchFamily="18" charset="0"/>
                <a:cs typeface="Times New Roman" panose="02020603050405020304" pitchFamily="18" charset="0"/>
              </a:rPr>
              <a:t>	Standart: 1. Etik Değerler ve Dürüstlük</a:t>
            </a:r>
          </a:p>
          <a:p>
            <a:pPr>
              <a:spcBef>
                <a:spcPts val="0"/>
              </a:spcBef>
              <a:buNone/>
              <a:defRPr/>
            </a:pPr>
            <a:r>
              <a:rPr lang="tr-TR" sz="2700" dirty="0">
                <a:latin typeface="Times New Roman" panose="02020603050405020304" pitchFamily="18" charset="0"/>
                <a:cs typeface="Times New Roman" panose="02020603050405020304" pitchFamily="18" charset="0"/>
              </a:rPr>
              <a:t>	Standart: 2. Misyon, organizasyon yapısı ve görevler</a:t>
            </a:r>
          </a:p>
          <a:p>
            <a:pPr>
              <a:spcBef>
                <a:spcPts val="0"/>
              </a:spcBef>
              <a:buNone/>
              <a:defRPr/>
            </a:pPr>
            <a:r>
              <a:rPr lang="tr-TR" sz="2700" dirty="0">
                <a:latin typeface="Times New Roman" panose="02020603050405020304" pitchFamily="18" charset="0"/>
                <a:cs typeface="Times New Roman" panose="02020603050405020304" pitchFamily="18" charset="0"/>
              </a:rPr>
              <a:t>	Standart: 3. Personelin yeterliliği ve performansı</a:t>
            </a:r>
          </a:p>
          <a:p>
            <a:pPr>
              <a:spcBef>
                <a:spcPts val="0"/>
              </a:spcBef>
              <a:buNone/>
              <a:defRPr/>
            </a:pPr>
            <a:r>
              <a:rPr lang="tr-TR" sz="2700" dirty="0">
                <a:latin typeface="Times New Roman" panose="02020603050405020304" pitchFamily="18" charset="0"/>
                <a:cs typeface="Times New Roman" panose="02020603050405020304" pitchFamily="18" charset="0"/>
              </a:rPr>
              <a:t>	Standart: 4. Yetki Devri</a:t>
            </a:r>
          </a:p>
          <a:p>
            <a:pPr>
              <a:spcBef>
                <a:spcPts val="0"/>
              </a:spcBef>
              <a:buNone/>
              <a:defRPr/>
            </a:pPr>
            <a:endParaRPr lang="tr-TR" sz="2700" dirty="0">
              <a:latin typeface="Times New Roman" panose="02020603050405020304" pitchFamily="18" charset="0"/>
              <a:cs typeface="Times New Roman" panose="02020603050405020304" pitchFamily="18" charset="0"/>
            </a:endParaRPr>
          </a:p>
          <a:p>
            <a:pPr>
              <a:spcBef>
                <a:spcPts val="0"/>
              </a:spcBef>
              <a:buNone/>
              <a:defRPr/>
            </a:pPr>
            <a:r>
              <a:rPr lang="tr-TR" sz="2700" dirty="0">
                <a:latin typeface="Times New Roman" panose="02020603050405020304" pitchFamily="18" charset="0"/>
                <a:cs typeface="Times New Roman" panose="02020603050405020304" pitchFamily="18" charset="0"/>
              </a:rPr>
              <a:t>2. RİSK DEĞERLENDİRME STANDARTLARI</a:t>
            </a:r>
          </a:p>
          <a:p>
            <a:pPr>
              <a:spcBef>
                <a:spcPts val="0"/>
              </a:spcBef>
              <a:buNone/>
              <a:defRPr/>
            </a:pPr>
            <a:endParaRPr lang="tr-TR" sz="2700" dirty="0">
              <a:latin typeface="Times New Roman" panose="02020603050405020304" pitchFamily="18" charset="0"/>
              <a:cs typeface="Times New Roman" panose="02020603050405020304" pitchFamily="18" charset="0"/>
            </a:endParaRPr>
          </a:p>
          <a:p>
            <a:pPr>
              <a:spcBef>
                <a:spcPts val="0"/>
              </a:spcBef>
              <a:buNone/>
              <a:defRPr/>
            </a:pPr>
            <a:r>
              <a:rPr lang="tr-TR" sz="2700" dirty="0">
                <a:latin typeface="Times New Roman" panose="02020603050405020304" pitchFamily="18" charset="0"/>
                <a:cs typeface="Times New Roman" panose="02020603050405020304" pitchFamily="18" charset="0"/>
              </a:rPr>
              <a:t>	Standart: 5. Planlama ve Programlama</a:t>
            </a:r>
          </a:p>
          <a:p>
            <a:pPr>
              <a:spcBef>
                <a:spcPts val="0"/>
              </a:spcBef>
              <a:buNone/>
              <a:defRPr/>
            </a:pPr>
            <a:r>
              <a:rPr lang="tr-TR" sz="2700" dirty="0">
                <a:latin typeface="Times New Roman" panose="02020603050405020304" pitchFamily="18" charset="0"/>
                <a:cs typeface="Times New Roman" panose="02020603050405020304" pitchFamily="18" charset="0"/>
              </a:rPr>
              <a:t>	Standart: 6. Risklerin belirlenmesi ve değerlendirilmesi</a:t>
            </a:r>
          </a:p>
          <a:p>
            <a:pPr>
              <a:spcBef>
                <a:spcPts val="0"/>
              </a:spcBef>
              <a:buNone/>
              <a:defRPr/>
            </a:pPr>
            <a:endParaRPr lang="tr-TR" sz="2700" dirty="0">
              <a:latin typeface="Times New Roman" panose="02020603050405020304" pitchFamily="18" charset="0"/>
              <a:cs typeface="Times New Roman" panose="02020603050405020304" pitchFamily="18" charset="0"/>
            </a:endParaRPr>
          </a:p>
          <a:p>
            <a:pPr>
              <a:spcBef>
                <a:spcPts val="0"/>
              </a:spcBef>
              <a:buNone/>
              <a:defRPr/>
            </a:pPr>
            <a:r>
              <a:rPr lang="tr-TR" sz="2700" dirty="0">
                <a:latin typeface="Times New Roman" panose="02020603050405020304" pitchFamily="18" charset="0"/>
                <a:cs typeface="Times New Roman" panose="02020603050405020304" pitchFamily="18" charset="0"/>
              </a:rPr>
              <a:t>3. KONTROL FAALİYETLERİ STANDARTLARI</a:t>
            </a:r>
          </a:p>
          <a:p>
            <a:pPr>
              <a:spcBef>
                <a:spcPts val="0"/>
              </a:spcBef>
              <a:buNone/>
              <a:defRPr/>
            </a:pPr>
            <a:endParaRPr lang="tr-TR" sz="2700" dirty="0">
              <a:latin typeface="Times New Roman" panose="02020603050405020304" pitchFamily="18" charset="0"/>
              <a:cs typeface="Times New Roman" panose="02020603050405020304" pitchFamily="18" charset="0"/>
            </a:endParaRPr>
          </a:p>
          <a:p>
            <a:pPr>
              <a:spcBef>
                <a:spcPts val="0"/>
              </a:spcBef>
              <a:buNone/>
              <a:defRPr/>
            </a:pPr>
            <a:r>
              <a:rPr lang="tr-TR" sz="2700" dirty="0">
                <a:latin typeface="Times New Roman" panose="02020603050405020304" pitchFamily="18" charset="0"/>
                <a:cs typeface="Times New Roman" panose="02020603050405020304" pitchFamily="18" charset="0"/>
              </a:rPr>
              <a:t>	Standart: 7. Kontrol stratejileri ve yöntemleri</a:t>
            </a:r>
          </a:p>
          <a:p>
            <a:pPr>
              <a:spcBef>
                <a:spcPts val="0"/>
              </a:spcBef>
              <a:buNone/>
              <a:defRPr/>
            </a:pPr>
            <a:r>
              <a:rPr lang="tr-TR" sz="2700" dirty="0">
                <a:latin typeface="Times New Roman" panose="02020603050405020304" pitchFamily="18" charset="0"/>
                <a:cs typeface="Times New Roman" panose="02020603050405020304" pitchFamily="18" charset="0"/>
              </a:rPr>
              <a:t>	Standart: 8. Prosedürlerin belirlenmesi ve belgelendirilmesi</a:t>
            </a:r>
          </a:p>
          <a:p>
            <a:pPr>
              <a:spcBef>
                <a:spcPts val="0"/>
              </a:spcBef>
              <a:buNone/>
              <a:defRPr/>
            </a:pPr>
            <a:r>
              <a:rPr lang="tr-TR" sz="2700" dirty="0">
                <a:latin typeface="Times New Roman" panose="02020603050405020304" pitchFamily="18" charset="0"/>
                <a:cs typeface="Times New Roman" panose="02020603050405020304" pitchFamily="18" charset="0"/>
              </a:rPr>
              <a:t>	Standart: 9. Görevler ayrılığı</a:t>
            </a:r>
          </a:p>
          <a:p>
            <a:pPr>
              <a:spcBef>
                <a:spcPts val="0"/>
              </a:spcBef>
              <a:buNone/>
              <a:defRPr/>
            </a:pPr>
            <a:r>
              <a:rPr lang="tr-TR" sz="2700" dirty="0">
                <a:latin typeface="Times New Roman" panose="02020603050405020304" pitchFamily="18" charset="0"/>
                <a:cs typeface="Times New Roman" panose="02020603050405020304" pitchFamily="18" charset="0"/>
              </a:rPr>
              <a:t>	Standart: 10. Hiyerarşik kontroller</a:t>
            </a:r>
          </a:p>
          <a:p>
            <a:pPr>
              <a:spcBef>
                <a:spcPts val="0"/>
              </a:spcBef>
              <a:buNone/>
              <a:defRPr/>
            </a:pPr>
            <a:r>
              <a:rPr lang="tr-TR" sz="2700" dirty="0">
                <a:latin typeface="Times New Roman" panose="02020603050405020304" pitchFamily="18" charset="0"/>
                <a:cs typeface="Times New Roman" panose="02020603050405020304" pitchFamily="18" charset="0"/>
              </a:rPr>
              <a:t>	Standart: 11. Faaliyetlerin sürekliliği</a:t>
            </a:r>
          </a:p>
          <a:p>
            <a:pPr>
              <a:spcBef>
                <a:spcPts val="0"/>
              </a:spcBef>
              <a:buNone/>
              <a:defRPr/>
            </a:pPr>
            <a:r>
              <a:rPr lang="tr-TR" sz="2700" dirty="0">
                <a:latin typeface="Times New Roman" panose="02020603050405020304" pitchFamily="18" charset="0"/>
                <a:cs typeface="Times New Roman" panose="02020603050405020304" pitchFamily="18" charset="0"/>
              </a:rPr>
              <a:t>	Standart: 12. Bilgi sistemleri kontrolleri</a:t>
            </a:r>
          </a:p>
          <a:p>
            <a:pPr>
              <a:spcBef>
                <a:spcPts val="0"/>
              </a:spcBef>
              <a:buNone/>
              <a:defRPr/>
            </a:pPr>
            <a:endParaRPr lang="tr-TR" sz="2700" dirty="0">
              <a:latin typeface="+mj-lt"/>
            </a:endParaRPr>
          </a:p>
        </p:txBody>
      </p:sp>
      <p:sp>
        <p:nvSpPr>
          <p:cNvPr id="11" name="Rectangle 5"/>
          <p:cNvSpPr txBox="1">
            <a:spLocks noChangeArrowheads="1"/>
          </p:cNvSpPr>
          <p:nvPr/>
        </p:nvSpPr>
        <p:spPr>
          <a:xfrm>
            <a:off x="10515601" y="2475690"/>
            <a:ext cx="7249061" cy="5163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marL="571500" marR="0" indent="-571500" algn="l" defTabSz="355600" rtl="0" latinLnBrk="0">
              <a:lnSpc>
                <a:spcPct val="100000"/>
              </a:lnSpc>
              <a:spcBef>
                <a:spcPts val="4300"/>
              </a:spcBef>
              <a:spcAft>
                <a:spcPts val="0"/>
              </a:spcAft>
              <a:buClrTx/>
              <a:buSzPct val="7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1pPr>
            <a:lvl2pPr marL="120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2pPr>
            <a:lvl3pPr marL="184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3pPr>
            <a:lvl4pPr marL="2476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4pPr>
            <a:lvl5pPr marL="3111500" marR="0" indent="-571500" algn="l" defTabSz="355600" rtl="0" latinLnBrk="0">
              <a:lnSpc>
                <a:spcPct val="100000"/>
              </a:lnSpc>
              <a:spcBef>
                <a:spcPts val="4300"/>
              </a:spcBef>
              <a:spcAft>
                <a:spcPts val="0"/>
              </a:spcAft>
              <a:buClrTx/>
              <a:buSzPct val="100000"/>
              <a:buFont typeface="Arial" panose="020B0604020202020204" pitchFamily="34" charset="0"/>
              <a:buChar char="•"/>
              <a:tabLst/>
              <a:defRPr sz="4000" b="1" i="0" u="none" strike="noStrike" cap="none" spc="39" baseline="0">
                <a:solidFill>
                  <a:srgbClr val="423756"/>
                </a:solidFill>
                <a:uFillTx/>
                <a:latin typeface="Arial"/>
                <a:ea typeface="Arial"/>
                <a:cs typeface="Arial"/>
                <a:sym typeface="Arial"/>
              </a:defRPr>
            </a:lvl5pPr>
            <a:lvl6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6pPr>
            <a:lvl7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7pPr>
            <a:lvl8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8pPr>
            <a:lvl9pPr marL="0" marR="0" indent="0" algn="l" defTabSz="355600" rtl="0" latinLnBrk="0">
              <a:lnSpc>
                <a:spcPct val="100000"/>
              </a:lnSpc>
              <a:spcBef>
                <a:spcPts val="4300"/>
              </a:spcBef>
              <a:spcAft>
                <a:spcPts val="0"/>
              </a:spcAft>
              <a:buClrTx/>
              <a:buSzTx/>
              <a:buFontTx/>
              <a:buNone/>
              <a:tabLst/>
              <a:defRPr sz="4000" b="1" i="0" u="none" strike="noStrike" cap="none" spc="39" baseline="0">
                <a:solidFill>
                  <a:srgbClr val="423756"/>
                </a:solidFill>
                <a:uFillTx/>
                <a:latin typeface="Arial"/>
                <a:ea typeface="Arial"/>
                <a:cs typeface="Arial"/>
                <a:sym typeface="Arial"/>
              </a:defRPr>
            </a:lvl9pPr>
          </a:lstStyle>
          <a:p>
            <a:pPr>
              <a:spcBef>
                <a:spcPts val="0"/>
              </a:spcBef>
              <a:buNone/>
              <a:defRPr/>
            </a:pPr>
            <a:endParaRPr lang="tr-TR" sz="2700" b="0" dirty="0">
              <a:solidFill>
                <a:schemeClr val="tx1"/>
              </a:solidFill>
              <a:latin typeface="+mj-lt"/>
            </a:endParaRPr>
          </a:p>
          <a:p>
            <a:pPr>
              <a:spcBef>
                <a:spcPts val="0"/>
              </a:spcBef>
              <a:buNone/>
              <a:defRPr/>
            </a:pPr>
            <a:r>
              <a:rPr lang="tr-TR" sz="2700" b="0" dirty="0">
                <a:solidFill>
                  <a:schemeClr val="tx1"/>
                </a:solidFill>
                <a:latin typeface="+mj-lt"/>
              </a:rPr>
              <a:t>4. </a:t>
            </a:r>
            <a:r>
              <a:rPr lang="tr-TR" sz="2700" b="0" dirty="0">
                <a:solidFill>
                  <a:schemeClr val="tx1"/>
                </a:solidFill>
                <a:latin typeface="Times New Roman" panose="02020603050405020304" pitchFamily="18" charset="0"/>
                <a:ea typeface="+mn-ea"/>
                <a:cs typeface="Times New Roman" panose="02020603050405020304" pitchFamily="18" charset="0"/>
              </a:rPr>
              <a:t>BİLGİ VE İLETİŞİM STANDARTLARI</a:t>
            </a:r>
          </a:p>
          <a:p>
            <a:pPr>
              <a:spcBef>
                <a:spcPts val="0"/>
              </a:spcBef>
              <a:buNone/>
              <a:defRPr/>
            </a:pPr>
            <a:endParaRPr lang="tr-TR" sz="2700" b="0" dirty="0">
              <a:solidFill>
                <a:schemeClr val="tx1"/>
              </a:solidFill>
              <a:latin typeface="Times New Roman" panose="02020603050405020304" pitchFamily="18" charset="0"/>
              <a:ea typeface="+mn-ea"/>
              <a:cs typeface="Times New Roman" panose="02020603050405020304" pitchFamily="18" charset="0"/>
            </a:endParaRPr>
          </a:p>
          <a:p>
            <a:pPr>
              <a:spcBef>
                <a:spcPts val="0"/>
              </a:spcBef>
              <a:buNone/>
              <a:defRPr/>
            </a:pPr>
            <a:r>
              <a:rPr lang="tr-TR" sz="2700" b="0" dirty="0">
                <a:solidFill>
                  <a:schemeClr val="tx1"/>
                </a:solidFill>
                <a:latin typeface="Times New Roman" panose="02020603050405020304" pitchFamily="18" charset="0"/>
                <a:ea typeface="+mn-ea"/>
                <a:cs typeface="Times New Roman" panose="02020603050405020304" pitchFamily="18" charset="0"/>
              </a:rPr>
              <a:t>	Standart: 13. Bilgi ve iletişim </a:t>
            </a:r>
          </a:p>
          <a:p>
            <a:pPr>
              <a:spcBef>
                <a:spcPts val="0"/>
              </a:spcBef>
              <a:buNone/>
              <a:defRPr/>
            </a:pPr>
            <a:r>
              <a:rPr lang="tr-TR" sz="2700" b="0" dirty="0">
                <a:solidFill>
                  <a:schemeClr val="tx1"/>
                </a:solidFill>
                <a:latin typeface="Times New Roman" panose="02020603050405020304" pitchFamily="18" charset="0"/>
                <a:ea typeface="+mn-ea"/>
                <a:cs typeface="Times New Roman" panose="02020603050405020304" pitchFamily="18" charset="0"/>
              </a:rPr>
              <a:t>	Standart: 14. Raporlama</a:t>
            </a:r>
          </a:p>
          <a:p>
            <a:pPr>
              <a:spcBef>
                <a:spcPts val="0"/>
              </a:spcBef>
              <a:buNone/>
              <a:defRPr/>
            </a:pPr>
            <a:r>
              <a:rPr lang="tr-TR" sz="2700" b="0" dirty="0">
                <a:solidFill>
                  <a:schemeClr val="tx1"/>
                </a:solidFill>
                <a:latin typeface="Times New Roman" panose="02020603050405020304" pitchFamily="18" charset="0"/>
                <a:ea typeface="+mn-ea"/>
                <a:cs typeface="Times New Roman" panose="02020603050405020304" pitchFamily="18" charset="0"/>
              </a:rPr>
              <a:t>	Standart: 15. Kayıt ve dosyalama sistemi</a:t>
            </a:r>
          </a:p>
          <a:p>
            <a:pPr>
              <a:spcBef>
                <a:spcPts val="0"/>
              </a:spcBef>
              <a:buNone/>
              <a:defRPr/>
            </a:pPr>
            <a:r>
              <a:rPr lang="tr-TR" sz="2700" b="0" dirty="0">
                <a:solidFill>
                  <a:schemeClr val="tx1"/>
                </a:solidFill>
                <a:latin typeface="Times New Roman" panose="02020603050405020304" pitchFamily="18" charset="0"/>
                <a:ea typeface="+mn-ea"/>
                <a:cs typeface="Times New Roman" panose="02020603050405020304" pitchFamily="18" charset="0"/>
              </a:rPr>
              <a:t>	Standart: 16. Hata, usulsüzlük ve yolsuzlukların bildirilmesi</a:t>
            </a:r>
          </a:p>
          <a:p>
            <a:pPr>
              <a:spcBef>
                <a:spcPts val="0"/>
              </a:spcBef>
              <a:buNone/>
              <a:defRPr/>
            </a:pPr>
            <a:endParaRPr lang="tr-TR" sz="2700" b="0" dirty="0">
              <a:solidFill>
                <a:schemeClr val="tx1"/>
              </a:solidFill>
              <a:latin typeface="Times New Roman" panose="02020603050405020304" pitchFamily="18" charset="0"/>
              <a:ea typeface="+mn-ea"/>
              <a:cs typeface="Times New Roman" panose="02020603050405020304" pitchFamily="18" charset="0"/>
            </a:endParaRPr>
          </a:p>
          <a:p>
            <a:pPr>
              <a:spcBef>
                <a:spcPts val="0"/>
              </a:spcBef>
              <a:buNone/>
              <a:defRPr/>
            </a:pPr>
            <a:r>
              <a:rPr lang="tr-TR" sz="2700" b="0" dirty="0">
                <a:solidFill>
                  <a:schemeClr val="tx1"/>
                </a:solidFill>
                <a:latin typeface="Times New Roman" panose="02020603050405020304" pitchFamily="18" charset="0"/>
                <a:ea typeface="+mn-ea"/>
                <a:cs typeface="Times New Roman" panose="02020603050405020304" pitchFamily="18" charset="0"/>
              </a:rPr>
              <a:t>5. İZLEME STANDARTLARI</a:t>
            </a:r>
          </a:p>
          <a:p>
            <a:pPr>
              <a:spcBef>
                <a:spcPts val="0"/>
              </a:spcBef>
              <a:buNone/>
              <a:defRPr/>
            </a:pPr>
            <a:endParaRPr lang="tr-TR" sz="2700" b="0" dirty="0">
              <a:solidFill>
                <a:schemeClr val="tx1"/>
              </a:solidFill>
              <a:latin typeface="Times New Roman" panose="02020603050405020304" pitchFamily="18" charset="0"/>
              <a:ea typeface="+mn-ea"/>
              <a:cs typeface="Times New Roman" panose="02020603050405020304" pitchFamily="18" charset="0"/>
            </a:endParaRPr>
          </a:p>
          <a:p>
            <a:pPr>
              <a:spcBef>
                <a:spcPts val="0"/>
              </a:spcBef>
              <a:buNone/>
              <a:defRPr/>
            </a:pPr>
            <a:r>
              <a:rPr lang="tr-TR" sz="2700" b="0" dirty="0">
                <a:solidFill>
                  <a:schemeClr val="tx1"/>
                </a:solidFill>
                <a:latin typeface="Times New Roman" panose="02020603050405020304" pitchFamily="18" charset="0"/>
                <a:ea typeface="+mn-ea"/>
                <a:cs typeface="Times New Roman" panose="02020603050405020304" pitchFamily="18" charset="0"/>
              </a:rPr>
              <a:t>	Standart: 17. İç kontrolün değerlendirilmesi</a:t>
            </a:r>
          </a:p>
          <a:p>
            <a:pPr>
              <a:spcBef>
                <a:spcPts val="0"/>
              </a:spcBef>
              <a:buNone/>
              <a:defRPr/>
            </a:pPr>
            <a:r>
              <a:rPr lang="tr-TR" sz="2700" b="0" dirty="0">
                <a:solidFill>
                  <a:schemeClr val="tx1"/>
                </a:solidFill>
                <a:latin typeface="Times New Roman" panose="02020603050405020304" pitchFamily="18" charset="0"/>
                <a:ea typeface="+mn-ea"/>
                <a:cs typeface="Times New Roman" panose="02020603050405020304" pitchFamily="18" charset="0"/>
              </a:rPr>
              <a:t>	Standart: 18. İç denetim</a:t>
            </a:r>
          </a:p>
        </p:txBody>
      </p:sp>
    </p:spTree>
    <p:extLst>
      <p:ext uri="{BB962C8B-B14F-4D97-AF65-F5344CB8AC3E}">
        <p14:creationId xmlns:p14="http://schemas.microsoft.com/office/powerpoint/2010/main" val="28391514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948181" y="429259"/>
            <a:ext cx="135848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İç </a:t>
            </a:r>
            <a:r>
              <a:rPr lang="tr-TR" sz="4400" b="1" dirty="0" smtClean="0">
                <a:latin typeface="Times New Roman" panose="02020603050405020304" pitchFamily="18" charset="0"/>
                <a:cs typeface="Times New Roman" panose="02020603050405020304" pitchFamily="18" charset="0"/>
              </a:rPr>
              <a:t>Kontrol </a:t>
            </a:r>
            <a:r>
              <a:rPr lang="tr-TR" sz="4400" b="1" dirty="0">
                <a:latin typeface="Times New Roman" panose="02020603050405020304" pitchFamily="18" charset="0"/>
                <a:cs typeface="Times New Roman" panose="02020603050405020304" pitchFamily="18" charset="0"/>
              </a:rPr>
              <a:t>Standartlarında Etik Değerler ve Dürüstlük</a:t>
            </a:r>
          </a:p>
        </p:txBody>
      </p:sp>
      <p:sp>
        <p:nvSpPr>
          <p:cNvPr id="12" name="Dikdörtgen 11"/>
          <p:cNvSpPr/>
          <p:nvPr/>
        </p:nvSpPr>
        <p:spPr>
          <a:xfrm>
            <a:off x="1143000" y="2846743"/>
            <a:ext cx="16230600" cy="6001643"/>
          </a:xfrm>
          <a:prstGeom prst="rect">
            <a:avLst/>
          </a:prstGeom>
        </p:spPr>
        <p:txBody>
          <a:bodyPr wrap="square">
            <a:spAutoFit/>
          </a:bodyPr>
          <a:lstStyle/>
          <a:p>
            <a:pPr algn="just"/>
            <a:r>
              <a:rPr lang="tr-TR" sz="3200" b="1" dirty="0">
                <a:latin typeface="Times New Roman" panose="02020603050405020304" pitchFamily="18" charset="0"/>
                <a:cs typeface="Times New Roman" panose="02020603050405020304" pitchFamily="18" charset="0"/>
              </a:rPr>
              <a:t>Standart: 1. Etik Değerler ve </a:t>
            </a:r>
            <a:r>
              <a:rPr lang="tr-TR" sz="3200" b="1" dirty="0" smtClean="0">
                <a:latin typeface="Times New Roman" panose="02020603050405020304" pitchFamily="18" charset="0"/>
                <a:cs typeface="Times New Roman" panose="02020603050405020304" pitchFamily="18" charset="0"/>
              </a:rPr>
              <a:t>Dürüstlük</a:t>
            </a:r>
          </a:p>
          <a:p>
            <a:pPr algn="just"/>
            <a:endParaRPr lang="tr-TR" sz="3200" b="1"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Personel davranışlarını belirleyen </a:t>
            </a:r>
            <a:r>
              <a:rPr lang="tr-TR" sz="3200" b="1" dirty="0" smtClean="0">
                <a:latin typeface="Times New Roman" panose="02020603050405020304" pitchFamily="18" charset="0"/>
                <a:cs typeface="Times New Roman" panose="02020603050405020304" pitchFamily="18" charset="0"/>
              </a:rPr>
              <a:t>kuralların personel </a:t>
            </a:r>
            <a:r>
              <a:rPr lang="tr-TR" sz="3200" b="1" dirty="0">
                <a:latin typeface="Times New Roman" panose="02020603050405020304" pitchFamily="18" charset="0"/>
                <a:cs typeface="Times New Roman" panose="02020603050405020304" pitchFamily="18" charset="0"/>
              </a:rPr>
              <a:t>tarafından bilinmesi sağlanmalıdır.</a:t>
            </a:r>
          </a:p>
          <a:p>
            <a:pPr algn="just"/>
            <a:r>
              <a:rPr lang="tr-TR" sz="3200" dirty="0">
                <a:latin typeface="Times New Roman" panose="02020603050405020304" pitchFamily="18" charset="0"/>
                <a:cs typeface="Times New Roman" panose="02020603050405020304" pitchFamily="18" charset="0"/>
              </a:rPr>
              <a:t>Bu standart için gerekli genel şartlar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1.1.</a:t>
            </a:r>
            <a:r>
              <a:rPr lang="tr-TR" sz="3200" dirty="0">
                <a:latin typeface="Times New Roman" panose="02020603050405020304" pitchFamily="18" charset="0"/>
                <a:cs typeface="Times New Roman" panose="02020603050405020304" pitchFamily="18" charset="0"/>
              </a:rPr>
              <a:t>İç kontrol sistemi ve işleyişi yönetici </a:t>
            </a:r>
            <a:r>
              <a:rPr lang="tr-TR" sz="3200" dirty="0" smtClean="0">
                <a:latin typeface="Times New Roman" panose="02020603050405020304" pitchFamily="18" charset="0"/>
                <a:cs typeface="Times New Roman" panose="02020603050405020304" pitchFamily="18" charset="0"/>
              </a:rPr>
              <a:t>ve personel </a:t>
            </a:r>
            <a:r>
              <a:rPr lang="tr-TR" sz="3200" dirty="0">
                <a:latin typeface="Times New Roman" panose="02020603050405020304" pitchFamily="18" charset="0"/>
                <a:cs typeface="Times New Roman" panose="02020603050405020304" pitchFamily="18" charset="0"/>
              </a:rPr>
              <a:t>tarafından sahiplenilmeli </a:t>
            </a:r>
            <a:r>
              <a:rPr lang="tr-TR" sz="3200" dirty="0" smtClean="0">
                <a:latin typeface="Times New Roman" panose="02020603050405020304" pitchFamily="18" charset="0"/>
                <a:cs typeface="Times New Roman" panose="02020603050405020304" pitchFamily="18" charset="0"/>
              </a:rPr>
              <a:t>ve desteklenmelidir</a:t>
            </a:r>
            <a:r>
              <a:rPr lang="tr-TR" sz="3200" dirty="0">
                <a:latin typeface="Times New Roman" panose="02020603050405020304" pitchFamily="18" charset="0"/>
                <a:cs typeface="Times New Roman" panose="02020603050405020304" pitchFamily="18" charset="0"/>
              </a:rPr>
              <a:t>.</a:t>
            </a:r>
          </a:p>
          <a:p>
            <a:pPr algn="just"/>
            <a:r>
              <a:rPr lang="it-IT" sz="3200" b="1" dirty="0">
                <a:latin typeface="Times New Roman" panose="02020603050405020304" pitchFamily="18" charset="0"/>
                <a:cs typeface="Times New Roman" panose="02020603050405020304" pitchFamily="18" charset="0"/>
              </a:rPr>
              <a:t>1.2.</a:t>
            </a:r>
            <a:r>
              <a:rPr lang="it-IT" sz="3200" dirty="0">
                <a:latin typeface="Times New Roman" panose="02020603050405020304" pitchFamily="18" charset="0"/>
                <a:cs typeface="Times New Roman" panose="02020603050405020304" pitchFamily="18" charset="0"/>
              </a:rPr>
              <a:t>İdarenin yöneticileri iç kontrol </a:t>
            </a:r>
            <a:r>
              <a:rPr lang="it-IT" sz="3200" dirty="0" smtClean="0">
                <a:latin typeface="Times New Roman" panose="02020603050405020304" pitchFamily="18" charset="0"/>
                <a:cs typeface="Times New Roman" panose="02020603050405020304" pitchFamily="18" charset="0"/>
              </a:rPr>
              <a:t>sisteminin</a:t>
            </a:r>
            <a:r>
              <a:rPr lang="tr-TR" sz="3200" dirty="0" smtClean="0">
                <a:latin typeface="Times New Roman" panose="02020603050405020304" pitchFamily="18" charset="0"/>
                <a:cs typeface="Times New Roman" panose="02020603050405020304" pitchFamily="18" charset="0"/>
              </a:rPr>
              <a:t> uygulanmasında </a:t>
            </a:r>
            <a:r>
              <a:rPr lang="tr-TR" sz="3200" dirty="0">
                <a:latin typeface="Times New Roman" panose="02020603050405020304" pitchFamily="18" charset="0"/>
                <a:cs typeface="Times New Roman" panose="02020603050405020304" pitchFamily="18" charset="0"/>
              </a:rPr>
              <a:t>personele örnek olmalıdırlar.</a:t>
            </a:r>
          </a:p>
          <a:p>
            <a:pPr algn="just"/>
            <a:r>
              <a:rPr lang="tr-TR" sz="3200" b="1" dirty="0">
                <a:latin typeface="Times New Roman" panose="02020603050405020304" pitchFamily="18" charset="0"/>
                <a:cs typeface="Times New Roman" panose="02020603050405020304" pitchFamily="18" charset="0"/>
              </a:rPr>
              <a:t>1.3.</a:t>
            </a:r>
            <a:r>
              <a:rPr lang="tr-TR" sz="3200" dirty="0">
                <a:latin typeface="Times New Roman" panose="02020603050405020304" pitchFamily="18" charset="0"/>
                <a:cs typeface="Times New Roman" panose="02020603050405020304" pitchFamily="18" charset="0"/>
              </a:rPr>
              <a:t>Etik kurallar bilinmeli ve tüm faaliyetlerde </a:t>
            </a:r>
            <a:r>
              <a:rPr lang="tr-TR" sz="3200" dirty="0" smtClean="0">
                <a:latin typeface="Times New Roman" panose="02020603050405020304" pitchFamily="18" charset="0"/>
                <a:cs typeface="Times New Roman" panose="02020603050405020304" pitchFamily="18" charset="0"/>
              </a:rPr>
              <a:t>bu kurallara </a:t>
            </a:r>
            <a:r>
              <a:rPr lang="tr-TR" sz="3200" dirty="0">
                <a:latin typeface="Times New Roman" panose="02020603050405020304" pitchFamily="18" charset="0"/>
                <a:cs typeface="Times New Roman" panose="02020603050405020304" pitchFamily="18" charset="0"/>
              </a:rPr>
              <a:t>uyulmalıdır.</a:t>
            </a:r>
          </a:p>
          <a:p>
            <a:pPr algn="just"/>
            <a:r>
              <a:rPr lang="tr-TR" sz="3200" b="1" dirty="0">
                <a:latin typeface="Times New Roman" panose="02020603050405020304" pitchFamily="18" charset="0"/>
                <a:cs typeface="Times New Roman" panose="02020603050405020304" pitchFamily="18" charset="0"/>
              </a:rPr>
              <a:t>1.4.</a:t>
            </a:r>
            <a:r>
              <a:rPr lang="tr-TR" sz="3200" dirty="0">
                <a:latin typeface="Times New Roman" panose="02020603050405020304" pitchFamily="18" charset="0"/>
                <a:cs typeface="Times New Roman" panose="02020603050405020304" pitchFamily="18" charset="0"/>
              </a:rPr>
              <a:t>Faaliyetlerde dürüstlük, saydamlık ve </a:t>
            </a:r>
            <a:r>
              <a:rPr lang="tr-TR" sz="3200" dirty="0" smtClean="0">
                <a:latin typeface="Times New Roman" panose="02020603050405020304" pitchFamily="18" charset="0"/>
                <a:cs typeface="Times New Roman" panose="02020603050405020304" pitchFamily="18" charset="0"/>
              </a:rPr>
              <a:t>hesap verebilirlik </a:t>
            </a:r>
            <a:r>
              <a:rPr lang="tr-TR" sz="3200" dirty="0">
                <a:latin typeface="Times New Roman" panose="02020603050405020304" pitchFamily="18" charset="0"/>
                <a:cs typeface="Times New Roman" panose="02020603050405020304" pitchFamily="18" charset="0"/>
              </a:rPr>
              <a:t>sağlanmalıdır.</a:t>
            </a:r>
          </a:p>
          <a:p>
            <a:pPr algn="just"/>
            <a:r>
              <a:rPr lang="tr-TR" sz="3200" b="1" dirty="0">
                <a:latin typeface="Times New Roman" panose="02020603050405020304" pitchFamily="18" charset="0"/>
                <a:cs typeface="Times New Roman" panose="02020603050405020304" pitchFamily="18" charset="0"/>
              </a:rPr>
              <a:t>1.5.</a:t>
            </a:r>
            <a:r>
              <a:rPr lang="tr-TR" sz="3200" dirty="0">
                <a:latin typeface="Times New Roman" panose="02020603050405020304" pitchFamily="18" charset="0"/>
                <a:cs typeface="Times New Roman" panose="02020603050405020304" pitchFamily="18" charset="0"/>
              </a:rPr>
              <a:t>İdarenin personeline ve hizmet verilenlere </a:t>
            </a:r>
            <a:r>
              <a:rPr lang="tr-TR" sz="3200" dirty="0" smtClean="0">
                <a:latin typeface="Times New Roman" panose="02020603050405020304" pitchFamily="18" charset="0"/>
                <a:cs typeface="Times New Roman" panose="02020603050405020304" pitchFamily="18" charset="0"/>
              </a:rPr>
              <a:t>adil ve </a:t>
            </a:r>
            <a:r>
              <a:rPr lang="tr-TR" sz="3200" dirty="0">
                <a:latin typeface="Times New Roman" panose="02020603050405020304" pitchFamily="18" charset="0"/>
                <a:cs typeface="Times New Roman" panose="02020603050405020304" pitchFamily="18" charset="0"/>
              </a:rPr>
              <a:t>eşit davranılmalıdır.</a:t>
            </a:r>
          </a:p>
          <a:p>
            <a:pPr algn="just"/>
            <a:r>
              <a:rPr lang="tr-TR" sz="3200" b="1" dirty="0">
                <a:latin typeface="Times New Roman" panose="02020603050405020304" pitchFamily="18" charset="0"/>
                <a:cs typeface="Times New Roman" panose="02020603050405020304" pitchFamily="18" charset="0"/>
              </a:rPr>
              <a:t>1.6.</a:t>
            </a:r>
            <a:r>
              <a:rPr lang="tr-TR" sz="3200" dirty="0">
                <a:latin typeface="Times New Roman" panose="02020603050405020304" pitchFamily="18" charset="0"/>
                <a:cs typeface="Times New Roman" panose="02020603050405020304" pitchFamily="18" charset="0"/>
              </a:rPr>
              <a:t>İdarenin faaliyetlerine ilişkin tüm bilgi </a:t>
            </a:r>
            <a:r>
              <a:rPr lang="tr-TR" sz="3200" dirty="0" smtClean="0">
                <a:latin typeface="Times New Roman" panose="02020603050405020304" pitchFamily="18" charset="0"/>
                <a:cs typeface="Times New Roman" panose="02020603050405020304" pitchFamily="18" charset="0"/>
              </a:rPr>
              <a:t>ve belgeler </a:t>
            </a:r>
            <a:r>
              <a:rPr lang="tr-TR" sz="3200" dirty="0">
                <a:latin typeface="Times New Roman" panose="02020603050405020304" pitchFamily="18" charset="0"/>
                <a:cs typeface="Times New Roman" panose="02020603050405020304" pitchFamily="18" charset="0"/>
              </a:rPr>
              <a:t>doğru, tam ve güvenilir olmalıdır.</a:t>
            </a:r>
          </a:p>
        </p:txBody>
      </p:sp>
    </p:spTree>
    <p:extLst>
      <p:ext uri="{BB962C8B-B14F-4D97-AF65-F5344CB8AC3E}">
        <p14:creationId xmlns:p14="http://schemas.microsoft.com/office/powerpoint/2010/main" val="29359212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İç </a:t>
            </a:r>
            <a:r>
              <a:rPr lang="tr-TR" sz="4400" b="1" dirty="0" smtClean="0">
                <a:latin typeface="Times New Roman" panose="02020603050405020304" pitchFamily="18" charset="0"/>
                <a:cs typeface="Times New Roman" panose="02020603050405020304" pitchFamily="18" charset="0"/>
              </a:rPr>
              <a:t>Kontrol Standartlarında Görev Ayrılığı</a:t>
            </a:r>
            <a:endParaRPr lang="tr-TR" sz="4400" b="1" dirty="0">
              <a:latin typeface="Times New Roman" panose="02020603050405020304" pitchFamily="18" charset="0"/>
              <a:cs typeface="Times New Roman" panose="02020603050405020304" pitchFamily="18" charset="0"/>
            </a:endParaRPr>
          </a:p>
        </p:txBody>
      </p:sp>
      <p:sp>
        <p:nvSpPr>
          <p:cNvPr id="12" name="Dikdörtgen 11"/>
          <p:cNvSpPr/>
          <p:nvPr/>
        </p:nvSpPr>
        <p:spPr>
          <a:xfrm>
            <a:off x="1143000" y="2846743"/>
            <a:ext cx="16230600" cy="6494085"/>
          </a:xfrm>
          <a:prstGeom prst="rect">
            <a:avLst/>
          </a:prstGeom>
        </p:spPr>
        <p:txBody>
          <a:bodyPr wrap="square">
            <a:spAutoFit/>
          </a:bodyPr>
          <a:lstStyle/>
          <a:p>
            <a:pPr algn="just"/>
            <a:r>
              <a:rPr lang="tr-TR" sz="3200" b="1" dirty="0">
                <a:latin typeface="Times New Roman" panose="02020603050405020304" pitchFamily="18" charset="0"/>
                <a:cs typeface="Times New Roman" panose="02020603050405020304" pitchFamily="18" charset="0"/>
              </a:rPr>
              <a:t>Standart: 9. Görevler </a:t>
            </a:r>
            <a:r>
              <a:rPr lang="tr-TR" sz="3200" b="1" dirty="0" smtClean="0">
                <a:latin typeface="Times New Roman" panose="02020603050405020304" pitchFamily="18" charset="0"/>
                <a:cs typeface="Times New Roman" panose="02020603050405020304" pitchFamily="18" charset="0"/>
              </a:rPr>
              <a:t>ayrılığı</a:t>
            </a:r>
          </a:p>
          <a:p>
            <a:pPr algn="just"/>
            <a:endParaRPr lang="tr-TR" sz="3200" b="1" dirty="0">
              <a:latin typeface="Times New Roman" panose="02020603050405020304" pitchFamily="18" charset="0"/>
              <a:cs typeface="Times New Roman" panose="02020603050405020304" pitchFamily="18" charset="0"/>
            </a:endParaRPr>
          </a:p>
          <a:p>
            <a:pPr algn="just"/>
            <a:r>
              <a:rPr lang="tr-TR" sz="3200" b="1" u="sng" dirty="0">
                <a:latin typeface="Times New Roman" panose="02020603050405020304" pitchFamily="18" charset="0"/>
                <a:cs typeface="Times New Roman" panose="02020603050405020304" pitchFamily="18" charset="0"/>
              </a:rPr>
              <a:t>Hata, eksiklik, yanlışlık, usulsüzlük ve </a:t>
            </a:r>
            <a:r>
              <a:rPr lang="tr-TR" sz="3200" b="1" u="sng" dirty="0" smtClean="0">
                <a:latin typeface="Times New Roman" panose="02020603050405020304" pitchFamily="18" charset="0"/>
                <a:cs typeface="Times New Roman" panose="02020603050405020304" pitchFamily="18" charset="0"/>
              </a:rPr>
              <a:t>yolsuzluk risklerini </a:t>
            </a:r>
            <a:r>
              <a:rPr lang="tr-TR" sz="3200" b="1" u="sng" dirty="0">
                <a:latin typeface="Times New Roman" panose="02020603050405020304" pitchFamily="18" charset="0"/>
                <a:cs typeface="Times New Roman" panose="02020603050405020304" pitchFamily="18" charset="0"/>
              </a:rPr>
              <a:t>azaltmak için </a:t>
            </a:r>
            <a:r>
              <a:rPr lang="tr-TR" sz="3200" b="1" dirty="0">
                <a:latin typeface="Times New Roman" panose="02020603050405020304" pitchFamily="18" charset="0"/>
                <a:cs typeface="Times New Roman" panose="02020603050405020304" pitchFamily="18" charset="0"/>
              </a:rPr>
              <a:t>faaliyetler ile mali karar </a:t>
            </a:r>
            <a:r>
              <a:rPr lang="tr-TR" sz="3200" b="1" dirty="0" smtClean="0">
                <a:latin typeface="Times New Roman" panose="02020603050405020304" pitchFamily="18" charset="0"/>
                <a:cs typeface="Times New Roman" panose="02020603050405020304" pitchFamily="18" charset="0"/>
              </a:rPr>
              <a:t>ve işlemlerin </a:t>
            </a:r>
            <a:r>
              <a:rPr lang="tr-TR" sz="3200" b="1" dirty="0">
                <a:latin typeface="Times New Roman" panose="02020603050405020304" pitchFamily="18" charset="0"/>
                <a:cs typeface="Times New Roman" panose="02020603050405020304" pitchFamily="18" charset="0"/>
              </a:rPr>
              <a:t>onaylanması, uygulanması, </a:t>
            </a:r>
            <a:r>
              <a:rPr lang="tr-TR" sz="3200" b="1" dirty="0" smtClean="0">
                <a:latin typeface="Times New Roman" panose="02020603050405020304" pitchFamily="18" charset="0"/>
                <a:cs typeface="Times New Roman" panose="02020603050405020304" pitchFamily="18" charset="0"/>
              </a:rPr>
              <a:t>kaydedilmesi ve </a:t>
            </a:r>
            <a:r>
              <a:rPr lang="tr-TR" sz="3200" b="1" dirty="0">
                <a:latin typeface="Times New Roman" panose="02020603050405020304" pitchFamily="18" charset="0"/>
                <a:cs typeface="Times New Roman" panose="02020603050405020304" pitchFamily="18" charset="0"/>
              </a:rPr>
              <a:t>kontrol edilmesi görevleri personel </a:t>
            </a:r>
            <a:r>
              <a:rPr lang="tr-TR" sz="3200" b="1" dirty="0" smtClean="0">
                <a:latin typeface="Times New Roman" panose="02020603050405020304" pitchFamily="18" charset="0"/>
                <a:cs typeface="Times New Roman" panose="02020603050405020304" pitchFamily="18" charset="0"/>
              </a:rPr>
              <a:t>arasında paylaştırılmalıdır.</a:t>
            </a:r>
          </a:p>
          <a:p>
            <a:pPr algn="just"/>
            <a:endParaRPr lang="tr-TR" sz="3200" b="1"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Bu standart için gerekli genel şartlar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9.1.</a:t>
            </a:r>
            <a:r>
              <a:rPr lang="tr-TR" sz="3200" dirty="0">
                <a:latin typeface="Times New Roman" panose="02020603050405020304" pitchFamily="18" charset="0"/>
                <a:cs typeface="Times New Roman" panose="02020603050405020304" pitchFamily="18" charset="0"/>
              </a:rPr>
              <a:t>Her faaliyet veya mali karar ve </a:t>
            </a:r>
            <a:r>
              <a:rPr lang="tr-TR" sz="3200" dirty="0" smtClean="0">
                <a:latin typeface="Times New Roman" panose="02020603050405020304" pitchFamily="18" charset="0"/>
                <a:cs typeface="Times New Roman" panose="02020603050405020304" pitchFamily="18" charset="0"/>
              </a:rPr>
              <a:t>işlemin onaylanması</a:t>
            </a:r>
            <a:r>
              <a:rPr lang="tr-TR" sz="3200" dirty="0">
                <a:latin typeface="Times New Roman" panose="02020603050405020304" pitchFamily="18" charset="0"/>
                <a:cs typeface="Times New Roman" panose="02020603050405020304" pitchFamily="18" charset="0"/>
              </a:rPr>
              <a:t>, uygulanması, kaydedilmesi ve kontrolü</a:t>
            </a:r>
          </a:p>
          <a:p>
            <a:pPr algn="just"/>
            <a:r>
              <a:rPr lang="tr-TR" sz="3200" dirty="0">
                <a:latin typeface="Times New Roman" panose="02020603050405020304" pitchFamily="18" charset="0"/>
                <a:cs typeface="Times New Roman" panose="02020603050405020304" pitchFamily="18" charset="0"/>
              </a:rPr>
              <a:t>görevleri farklı kişilere verilmelidir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9.2.</a:t>
            </a:r>
            <a:r>
              <a:rPr lang="tr-TR" sz="3200" dirty="0">
                <a:latin typeface="Times New Roman" panose="02020603050405020304" pitchFamily="18" charset="0"/>
                <a:cs typeface="Times New Roman" panose="02020603050405020304" pitchFamily="18" charset="0"/>
              </a:rPr>
              <a:t>Personel sayısının yetersizliği </a:t>
            </a:r>
            <a:r>
              <a:rPr lang="tr-TR" sz="3200" dirty="0" smtClean="0">
                <a:latin typeface="Times New Roman" panose="02020603050405020304" pitchFamily="18" charset="0"/>
                <a:cs typeface="Times New Roman" panose="02020603050405020304" pitchFamily="18" charset="0"/>
              </a:rPr>
              <a:t>nedeniyle görevler </a:t>
            </a:r>
            <a:r>
              <a:rPr lang="tr-TR" sz="3200" dirty="0">
                <a:latin typeface="Times New Roman" panose="02020603050405020304" pitchFamily="18" charset="0"/>
                <a:cs typeface="Times New Roman" panose="02020603050405020304" pitchFamily="18" charset="0"/>
              </a:rPr>
              <a:t>ayrılığı ilkesinin tam olarak uygulanamadığı</a:t>
            </a:r>
          </a:p>
          <a:p>
            <a:pPr algn="just"/>
            <a:r>
              <a:rPr lang="tr-TR" sz="3200" dirty="0">
                <a:latin typeface="Times New Roman" panose="02020603050405020304" pitchFamily="18" charset="0"/>
                <a:cs typeface="Times New Roman" panose="02020603050405020304" pitchFamily="18" charset="0"/>
              </a:rPr>
              <a:t>idarelerin yöneticileri risklerin farkında olmalı </a:t>
            </a:r>
            <a:r>
              <a:rPr lang="tr-TR" sz="3200" dirty="0" smtClean="0">
                <a:latin typeface="Times New Roman" panose="02020603050405020304" pitchFamily="18" charset="0"/>
                <a:cs typeface="Times New Roman" panose="02020603050405020304" pitchFamily="18" charset="0"/>
              </a:rPr>
              <a:t>ve gerekli </a:t>
            </a:r>
            <a:r>
              <a:rPr lang="tr-TR" sz="3200" dirty="0">
                <a:latin typeface="Times New Roman" panose="02020603050405020304" pitchFamily="18" charset="0"/>
                <a:cs typeface="Times New Roman" panose="02020603050405020304" pitchFamily="18" charset="0"/>
              </a:rPr>
              <a:t>önlemleri almalıdır.</a:t>
            </a:r>
          </a:p>
        </p:txBody>
      </p:sp>
    </p:spTree>
    <p:extLst>
      <p:ext uri="{BB962C8B-B14F-4D97-AF65-F5344CB8AC3E}">
        <p14:creationId xmlns:p14="http://schemas.microsoft.com/office/powerpoint/2010/main" val="2923565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2213223"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İç </a:t>
            </a:r>
            <a:r>
              <a:rPr lang="tr-TR" sz="4400" b="1" dirty="0" smtClean="0">
                <a:latin typeface="Times New Roman" panose="02020603050405020304" pitchFamily="18" charset="0"/>
                <a:cs typeface="Times New Roman" panose="02020603050405020304" pitchFamily="18" charset="0"/>
              </a:rPr>
              <a:t>Kontrol </a:t>
            </a:r>
            <a:r>
              <a:rPr lang="tr-TR" sz="4400" b="1" dirty="0">
                <a:latin typeface="Times New Roman" panose="02020603050405020304" pitchFamily="18" charset="0"/>
                <a:cs typeface="Times New Roman" panose="02020603050405020304" pitchFamily="18" charset="0"/>
              </a:rPr>
              <a:t>Standartlarında Hiyerarşik </a:t>
            </a:r>
            <a:r>
              <a:rPr lang="tr-TR" sz="4400" b="1" dirty="0" smtClean="0">
                <a:latin typeface="Times New Roman" panose="02020603050405020304" pitchFamily="18" charset="0"/>
                <a:cs typeface="Times New Roman" panose="02020603050405020304" pitchFamily="18" charset="0"/>
              </a:rPr>
              <a:t>Kontroller </a:t>
            </a:r>
            <a:endParaRPr lang="tr-TR" sz="4400" b="1" dirty="0">
              <a:latin typeface="Times New Roman" panose="02020603050405020304" pitchFamily="18" charset="0"/>
              <a:cs typeface="Times New Roman" panose="02020603050405020304" pitchFamily="18" charset="0"/>
            </a:endParaRPr>
          </a:p>
        </p:txBody>
      </p:sp>
      <p:sp>
        <p:nvSpPr>
          <p:cNvPr id="12" name="Dikdörtgen 11"/>
          <p:cNvSpPr/>
          <p:nvPr/>
        </p:nvSpPr>
        <p:spPr>
          <a:xfrm>
            <a:off x="1219200" y="3543300"/>
            <a:ext cx="16230600" cy="5016758"/>
          </a:xfrm>
          <a:prstGeom prst="rect">
            <a:avLst/>
          </a:prstGeom>
        </p:spPr>
        <p:txBody>
          <a:bodyPr wrap="square">
            <a:spAutoFit/>
          </a:bodyPr>
          <a:lstStyle/>
          <a:p>
            <a:pPr algn="just"/>
            <a:r>
              <a:rPr lang="tr-TR" sz="3200" b="1" dirty="0">
                <a:latin typeface="Times New Roman" panose="02020603050405020304" pitchFamily="18" charset="0"/>
                <a:cs typeface="Times New Roman" panose="02020603050405020304" pitchFamily="18" charset="0"/>
              </a:rPr>
              <a:t>Standart: 10. Hiyerarşik </a:t>
            </a:r>
            <a:r>
              <a:rPr lang="tr-TR" sz="3200" b="1" dirty="0" smtClean="0">
                <a:latin typeface="Times New Roman" panose="02020603050405020304" pitchFamily="18" charset="0"/>
                <a:cs typeface="Times New Roman" panose="02020603050405020304" pitchFamily="18" charset="0"/>
              </a:rPr>
              <a:t>kontroller </a:t>
            </a:r>
          </a:p>
          <a:p>
            <a:pPr algn="just"/>
            <a:endParaRPr lang="tr-TR" sz="3200" b="1" dirty="0">
              <a:latin typeface="Times New Roman" panose="02020603050405020304" pitchFamily="18" charset="0"/>
              <a:cs typeface="Times New Roman" panose="02020603050405020304" pitchFamily="18" charset="0"/>
            </a:endParaRPr>
          </a:p>
          <a:p>
            <a:pPr algn="just"/>
            <a:r>
              <a:rPr lang="tr-TR" sz="3200" b="1" dirty="0" smtClean="0">
                <a:latin typeface="Times New Roman" panose="02020603050405020304" pitchFamily="18" charset="0"/>
                <a:cs typeface="Times New Roman" panose="02020603050405020304" pitchFamily="18" charset="0"/>
              </a:rPr>
              <a:t>Yöneticiler</a:t>
            </a:r>
            <a:r>
              <a:rPr lang="tr-TR" sz="3200" b="1" dirty="0">
                <a:latin typeface="Times New Roman" panose="02020603050405020304" pitchFamily="18" charset="0"/>
                <a:cs typeface="Times New Roman" panose="02020603050405020304" pitchFamily="18" charset="0"/>
              </a:rPr>
              <a:t>, iş ve işlemlerin </a:t>
            </a:r>
            <a:r>
              <a:rPr lang="tr-TR" sz="3200" b="1" dirty="0" smtClean="0">
                <a:latin typeface="Times New Roman" panose="02020603050405020304" pitchFamily="18" charset="0"/>
                <a:cs typeface="Times New Roman" panose="02020603050405020304" pitchFamily="18" charset="0"/>
              </a:rPr>
              <a:t>prosedürlere uygunluğunu </a:t>
            </a:r>
            <a:r>
              <a:rPr lang="tr-TR" sz="3200" b="1" u="sng" dirty="0">
                <a:latin typeface="Times New Roman" panose="02020603050405020304" pitchFamily="18" charset="0"/>
                <a:cs typeface="Times New Roman" panose="02020603050405020304" pitchFamily="18" charset="0"/>
              </a:rPr>
              <a:t>sistemli bir şekilde kontrol </a:t>
            </a:r>
            <a:r>
              <a:rPr lang="tr-TR" sz="3200" b="1" dirty="0">
                <a:latin typeface="Times New Roman" panose="02020603050405020304" pitchFamily="18" charset="0"/>
                <a:cs typeface="Times New Roman" panose="02020603050405020304" pitchFamily="18" charset="0"/>
              </a:rPr>
              <a:t>etmelidir</a:t>
            </a:r>
            <a:r>
              <a:rPr lang="tr-TR" sz="3200" b="1" dirty="0" smtClean="0">
                <a:latin typeface="Times New Roman" panose="02020603050405020304" pitchFamily="18" charset="0"/>
                <a:cs typeface="Times New Roman" panose="02020603050405020304" pitchFamily="18" charset="0"/>
              </a:rPr>
              <a:t>.</a:t>
            </a:r>
          </a:p>
          <a:p>
            <a:pPr algn="just"/>
            <a:endParaRPr lang="tr-TR" sz="3200" b="1"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Bu standart için gerekli genel şartlar:</a:t>
            </a:r>
          </a:p>
          <a:p>
            <a:pPr algn="just"/>
            <a:r>
              <a:rPr lang="tr-TR" sz="3200" b="1" dirty="0">
                <a:latin typeface="Times New Roman" panose="02020603050405020304" pitchFamily="18" charset="0"/>
                <a:cs typeface="Times New Roman" panose="02020603050405020304" pitchFamily="18" charset="0"/>
              </a:rPr>
              <a:t>10.1.</a:t>
            </a:r>
            <a:r>
              <a:rPr lang="tr-TR" sz="3200" dirty="0">
                <a:latin typeface="Times New Roman" panose="02020603050405020304" pitchFamily="18" charset="0"/>
                <a:cs typeface="Times New Roman" panose="02020603050405020304" pitchFamily="18" charset="0"/>
              </a:rPr>
              <a:t>Yöneticiler, prosedürlerin etkili ve sürekli </a:t>
            </a:r>
            <a:r>
              <a:rPr lang="tr-TR" sz="3200" dirty="0" smtClean="0">
                <a:latin typeface="Times New Roman" panose="02020603050405020304" pitchFamily="18" charset="0"/>
                <a:cs typeface="Times New Roman" panose="02020603050405020304" pitchFamily="18" charset="0"/>
              </a:rPr>
              <a:t>bir şekilde </a:t>
            </a:r>
            <a:r>
              <a:rPr lang="tr-TR" sz="3200" dirty="0">
                <a:latin typeface="Times New Roman" panose="02020603050405020304" pitchFamily="18" charset="0"/>
                <a:cs typeface="Times New Roman" panose="02020603050405020304" pitchFamily="18" charset="0"/>
              </a:rPr>
              <a:t>uygulanması için gerekli kontrolleri yapmalıdır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b="1" dirty="0">
                <a:latin typeface="Times New Roman" panose="02020603050405020304" pitchFamily="18" charset="0"/>
                <a:cs typeface="Times New Roman" panose="02020603050405020304" pitchFamily="18" charset="0"/>
              </a:rPr>
              <a:t>10.2.</a:t>
            </a:r>
            <a:r>
              <a:rPr lang="tr-TR" sz="3200" dirty="0">
                <a:latin typeface="Times New Roman" panose="02020603050405020304" pitchFamily="18" charset="0"/>
                <a:cs typeface="Times New Roman" panose="02020603050405020304" pitchFamily="18" charset="0"/>
              </a:rPr>
              <a:t>Yöneticiler, personelin iş ve işlemlerini </a:t>
            </a:r>
            <a:r>
              <a:rPr lang="tr-TR" sz="3200" dirty="0" smtClean="0">
                <a:latin typeface="Times New Roman" panose="02020603050405020304" pitchFamily="18" charset="0"/>
                <a:cs typeface="Times New Roman" panose="02020603050405020304" pitchFamily="18" charset="0"/>
              </a:rPr>
              <a:t>izlemeli ve </a:t>
            </a:r>
            <a:r>
              <a:rPr lang="tr-TR" sz="3200" dirty="0">
                <a:latin typeface="Times New Roman" panose="02020603050405020304" pitchFamily="18" charset="0"/>
                <a:cs typeface="Times New Roman" panose="02020603050405020304" pitchFamily="18" charset="0"/>
              </a:rPr>
              <a:t>onaylamalı, hata ve usulsüzlüklerin giderilmesi </a:t>
            </a:r>
            <a:r>
              <a:rPr lang="tr-TR" sz="3200" dirty="0" smtClean="0">
                <a:latin typeface="Times New Roman" panose="02020603050405020304" pitchFamily="18" charset="0"/>
                <a:cs typeface="Times New Roman" panose="02020603050405020304" pitchFamily="18" charset="0"/>
              </a:rPr>
              <a:t>için gerekli </a:t>
            </a:r>
            <a:r>
              <a:rPr lang="tr-TR" sz="3200" dirty="0">
                <a:latin typeface="Times New Roman" panose="02020603050405020304" pitchFamily="18" charset="0"/>
                <a:cs typeface="Times New Roman" panose="02020603050405020304" pitchFamily="18" charset="0"/>
              </a:rPr>
              <a:t>talimatları vermelidir.</a:t>
            </a:r>
          </a:p>
        </p:txBody>
      </p:sp>
    </p:spTree>
    <p:extLst>
      <p:ext uri="{BB962C8B-B14F-4D97-AF65-F5344CB8AC3E}">
        <p14:creationId xmlns:p14="http://schemas.microsoft.com/office/powerpoint/2010/main" val="40085012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773809" y="408395"/>
            <a:ext cx="6052274"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Ne Kadar Kontrol?</a:t>
            </a:r>
            <a:endParaRPr lang="tr-TR" sz="4400" dirty="0">
              <a:latin typeface="Times New Roman" panose="02020603050405020304" pitchFamily="18" charset="0"/>
              <a:cs typeface="Times New Roman" panose="02020603050405020304" pitchFamily="18" charset="0"/>
            </a:endParaRPr>
          </a:p>
        </p:txBody>
      </p:sp>
      <p:pic>
        <p:nvPicPr>
          <p:cNvPr id="9" name="Resim 8"/>
          <p:cNvPicPr>
            <a:picLocks noChangeAspect="1"/>
          </p:cNvPicPr>
          <p:nvPr/>
        </p:nvPicPr>
        <p:blipFill>
          <a:blip r:embed="rId4"/>
          <a:stretch>
            <a:fillRect/>
          </a:stretch>
        </p:blipFill>
        <p:spPr>
          <a:xfrm>
            <a:off x="3871993" y="2688074"/>
            <a:ext cx="10245972" cy="6830648"/>
          </a:xfrm>
          <a:prstGeom prst="rect">
            <a:avLst/>
          </a:prstGeom>
        </p:spPr>
      </p:pic>
    </p:spTree>
    <p:extLst>
      <p:ext uri="{BB962C8B-B14F-4D97-AF65-F5344CB8AC3E}">
        <p14:creationId xmlns:p14="http://schemas.microsoft.com/office/powerpoint/2010/main" val="27608100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 (5018/58)</a:t>
            </a:r>
            <a:endParaRPr lang="tr-TR" sz="4400" dirty="0">
              <a:latin typeface="Times New Roman" panose="02020603050405020304" pitchFamily="18" charset="0"/>
              <a:cs typeface="Times New Roman" panose="02020603050405020304" pitchFamily="18" charset="0"/>
            </a:endParaRPr>
          </a:p>
        </p:txBody>
      </p:sp>
      <p:sp>
        <p:nvSpPr>
          <p:cNvPr id="10" name="İçerik Yer Tutucusu 6"/>
          <p:cNvSpPr>
            <a:spLocks noGrp="1"/>
          </p:cNvSpPr>
          <p:nvPr>
            <p:ph sz="quarter" idx="4294967295"/>
          </p:nvPr>
        </p:nvSpPr>
        <p:spPr>
          <a:xfrm>
            <a:off x="1143000" y="3321204"/>
            <a:ext cx="16078200" cy="5334000"/>
          </a:xfrm>
          <a:prstGeom prst="rect">
            <a:avLst/>
          </a:prstGeom>
        </p:spPr>
        <p:txBody>
          <a:bodyPr/>
          <a:lstStyle/>
          <a:p>
            <a:pPr algn="just"/>
            <a:r>
              <a:rPr lang="tr-TR" sz="3600" dirty="0">
                <a:latin typeface="Times New Roman" panose="02020603050405020304" pitchFamily="18" charset="0"/>
                <a:cs typeface="Times New Roman" panose="02020603050405020304" pitchFamily="18" charset="0"/>
              </a:rPr>
              <a:t>Ö</a:t>
            </a:r>
            <a:r>
              <a:rPr lang="tr-TR" sz="3600" cap="none" dirty="0" smtClean="0">
                <a:latin typeface="Times New Roman" panose="02020603050405020304" pitchFamily="18" charset="0"/>
                <a:cs typeface="Times New Roman" panose="02020603050405020304" pitchFamily="18" charset="0"/>
              </a:rPr>
              <a:t>n mali kontrol, </a:t>
            </a:r>
            <a:r>
              <a:rPr lang="tr-TR" sz="3600" u="sng" cap="none" dirty="0" smtClean="0">
                <a:latin typeface="Times New Roman" panose="02020603050405020304" pitchFamily="18" charset="0"/>
                <a:cs typeface="Times New Roman" panose="02020603050405020304" pitchFamily="18" charset="0"/>
              </a:rPr>
              <a:t>harcama birimlerinde </a:t>
            </a:r>
            <a:r>
              <a:rPr lang="tr-TR" sz="3600" cap="none" dirty="0" smtClean="0">
                <a:latin typeface="Times New Roman" panose="02020603050405020304" pitchFamily="18" charset="0"/>
                <a:cs typeface="Times New Roman" panose="02020603050405020304" pitchFamily="18" charset="0"/>
              </a:rPr>
              <a:t>işlemlerin gerçekleştirilmesi aşamasında yapılan kontroller ile </a:t>
            </a:r>
            <a:r>
              <a:rPr lang="tr-TR" sz="3600" u="sng" cap="none" dirty="0" smtClean="0">
                <a:latin typeface="Times New Roman" panose="02020603050405020304" pitchFamily="18" charset="0"/>
                <a:cs typeface="Times New Roman" panose="02020603050405020304" pitchFamily="18" charset="0"/>
              </a:rPr>
              <a:t>mali hizmetler birimi </a:t>
            </a:r>
            <a:r>
              <a:rPr lang="tr-TR" sz="3600" cap="none" dirty="0" smtClean="0">
                <a:latin typeface="Times New Roman" panose="02020603050405020304" pitchFamily="18" charset="0"/>
                <a:cs typeface="Times New Roman" panose="02020603050405020304" pitchFamily="18" charset="0"/>
              </a:rPr>
              <a:t>tarafından yapılan kontrolleri kapsar.</a:t>
            </a:r>
          </a:p>
          <a:p>
            <a:pPr algn="just"/>
            <a:endParaRPr lang="tr-TR" sz="3600" cap="none" dirty="0" smtClean="0">
              <a:latin typeface="Times New Roman" panose="02020603050405020304" pitchFamily="18" charset="0"/>
              <a:cs typeface="Times New Roman" panose="02020603050405020304" pitchFamily="18" charset="0"/>
            </a:endParaRPr>
          </a:p>
          <a:p>
            <a:pPr algn="just"/>
            <a:r>
              <a:rPr lang="tr-TR" sz="3600" dirty="0">
                <a:latin typeface="Times New Roman" panose="02020603050405020304" pitchFamily="18" charset="0"/>
                <a:cs typeface="Times New Roman" panose="02020603050405020304" pitchFamily="18" charset="0"/>
              </a:rPr>
              <a:t>Ö</a:t>
            </a:r>
            <a:r>
              <a:rPr lang="tr-TR" sz="3600" cap="none" dirty="0" smtClean="0">
                <a:latin typeface="Times New Roman" panose="02020603050405020304" pitchFamily="18" charset="0"/>
                <a:cs typeface="Times New Roman" panose="02020603050405020304" pitchFamily="18" charset="0"/>
              </a:rPr>
              <a:t>n mali kontrol süreci, mali karar ve işlemlerin hazırlanması, yüklenmeye girişilmesi, iş ve işlemlerin gerçekleştirilmesi ve belgelendirilmesinden oluşur.</a:t>
            </a:r>
          </a:p>
          <a:p>
            <a:pPr algn="just"/>
            <a:endParaRPr lang="tr-TR" sz="3600" dirty="0">
              <a:latin typeface="Times New Roman" panose="02020603050405020304" pitchFamily="18" charset="0"/>
              <a:cs typeface="Times New Roman" panose="02020603050405020304" pitchFamily="18" charset="0"/>
            </a:endParaRPr>
          </a:p>
          <a:p>
            <a:pPr algn="just"/>
            <a:r>
              <a:rPr lang="tr-TR" sz="3600" dirty="0">
                <a:latin typeface="Times New Roman" panose="02020603050405020304" pitchFamily="18" charset="0"/>
                <a:cs typeface="Times New Roman" panose="02020603050405020304" pitchFamily="18" charset="0"/>
              </a:rPr>
              <a:t>Kamu idarelerinde ön malî kontrol görevi, </a:t>
            </a:r>
            <a:r>
              <a:rPr lang="tr-TR" sz="3600" u="sng" dirty="0">
                <a:latin typeface="Times New Roman" panose="02020603050405020304" pitchFamily="18" charset="0"/>
                <a:cs typeface="Times New Roman" panose="02020603050405020304" pitchFamily="18" charset="0"/>
              </a:rPr>
              <a:t>yönetim sorumluluğu çerçevesinde </a:t>
            </a:r>
            <a:r>
              <a:rPr lang="tr-TR" sz="3600" dirty="0">
                <a:latin typeface="Times New Roman" panose="02020603050405020304" pitchFamily="18" charset="0"/>
                <a:cs typeface="Times New Roman" panose="02020603050405020304" pitchFamily="18" charset="0"/>
              </a:rPr>
              <a:t>yürütülür.</a:t>
            </a:r>
          </a:p>
          <a:p>
            <a:pPr algn="just"/>
            <a:endParaRPr lang="tr-TR" sz="3600" dirty="0">
              <a:latin typeface="Times New Roman" panose="02020603050405020304" pitchFamily="18" charset="0"/>
              <a:cs typeface="Times New Roman" panose="02020603050405020304" pitchFamily="18" charset="0"/>
            </a:endParaRPr>
          </a:p>
          <a:p>
            <a:pPr algn="just"/>
            <a:endParaRPr lang="tr-TR" sz="36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6188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6123488" y="498370"/>
            <a:ext cx="62696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 Nedir?</a:t>
            </a:r>
            <a:endParaRPr lang="tr-TR" sz="4400" dirty="0">
              <a:latin typeface="Times New Roman" panose="02020603050405020304" pitchFamily="18" charset="0"/>
              <a:cs typeface="Times New Roman" panose="02020603050405020304" pitchFamily="18" charset="0"/>
            </a:endParaRPr>
          </a:p>
        </p:txBody>
      </p:sp>
      <p:sp>
        <p:nvSpPr>
          <p:cNvPr id="7" name="Dikdörtgen 6"/>
          <p:cNvSpPr/>
          <p:nvPr/>
        </p:nvSpPr>
        <p:spPr>
          <a:xfrm>
            <a:off x="1371600" y="4381500"/>
            <a:ext cx="15773400" cy="3046988"/>
          </a:xfrm>
          <a:prstGeom prst="rect">
            <a:avLst/>
          </a:prstGeom>
          <a:solidFill>
            <a:schemeClr val="bg1"/>
          </a:solidFill>
          <a:ln>
            <a:solidFill>
              <a:schemeClr val="bg1"/>
            </a:solidFill>
          </a:ln>
        </p:spPr>
        <p:txBody>
          <a:bodyPr wrap="square">
            <a:spAutoFit/>
          </a:bodyPr>
          <a:lstStyle/>
          <a:p>
            <a:pPr algn="just"/>
            <a:r>
              <a:rPr lang="tr-TR" sz="3200" dirty="0">
                <a:latin typeface="Times New Roman" panose="02020603050405020304" pitchFamily="18" charset="0"/>
                <a:cs typeface="Times New Roman" panose="02020603050405020304" pitchFamily="18" charset="0"/>
              </a:rPr>
              <a:t>Ön malî kontrol: İdarelerin gelir, gider, varlık ve yükümlülüklerine ilişkin </a:t>
            </a:r>
            <a:r>
              <a:rPr lang="tr-TR" sz="3200" u="sng" dirty="0">
                <a:latin typeface="Times New Roman" panose="02020603050405020304" pitchFamily="18" charset="0"/>
                <a:cs typeface="Times New Roman" panose="02020603050405020304" pitchFamily="18" charset="0"/>
              </a:rPr>
              <a:t>malî karar ve işlemlerinin</a:t>
            </a:r>
            <a:r>
              <a:rPr lang="tr-TR" sz="3200" dirty="0">
                <a:latin typeface="Times New Roman" panose="02020603050405020304" pitchFamily="18" charset="0"/>
                <a:cs typeface="Times New Roman" panose="02020603050405020304" pitchFamily="18" charset="0"/>
              </a:rPr>
              <a:t>; idarenin bütçesi, bütçe tertibi, kullanılabilir ödenek tutarı, ayrıntılı harcama programı ve ayrıntılı finansman programı, merkezi yönetim bütçe kanunu ve diğer malî mevzuat hükümlerine </a:t>
            </a:r>
            <a:r>
              <a:rPr lang="tr-TR" sz="3200" u="sng" dirty="0">
                <a:latin typeface="Times New Roman" panose="02020603050405020304" pitchFamily="18" charset="0"/>
                <a:cs typeface="Times New Roman" panose="02020603050405020304" pitchFamily="18" charset="0"/>
              </a:rPr>
              <a:t>uygunluğu</a:t>
            </a:r>
            <a:r>
              <a:rPr lang="tr-TR" sz="3200" dirty="0">
                <a:latin typeface="Times New Roman" panose="02020603050405020304" pitchFamily="18" charset="0"/>
                <a:cs typeface="Times New Roman" panose="02020603050405020304" pitchFamily="18" charset="0"/>
              </a:rPr>
              <a:t> ve </a:t>
            </a:r>
            <a:r>
              <a:rPr lang="tr-TR" sz="3200" u="sng" dirty="0">
                <a:latin typeface="Times New Roman" panose="02020603050405020304" pitchFamily="18" charset="0"/>
                <a:cs typeface="Times New Roman" panose="02020603050405020304" pitchFamily="18" charset="0"/>
              </a:rPr>
              <a:t>kaynakların etkili, ekonomik ve verimli bir şekilde kullanılması</a:t>
            </a:r>
            <a:r>
              <a:rPr lang="tr-TR" sz="3200" dirty="0">
                <a:latin typeface="Times New Roman" panose="02020603050405020304" pitchFamily="18" charset="0"/>
                <a:cs typeface="Times New Roman" panose="02020603050405020304" pitchFamily="18" charset="0"/>
              </a:rPr>
              <a:t> yönlerinden yapılan </a:t>
            </a:r>
            <a:r>
              <a:rPr lang="tr-TR" sz="3200" dirty="0" smtClean="0">
                <a:latin typeface="Times New Roman" panose="02020603050405020304" pitchFamily="18" charset="0"/>
                <a:cs typeface="Times New Roman" panose="02020603050405020304" pitchFamily="18" charset="0"/>
              </a:rPr>
              <a:t>kontrolünü.</a:t>
            </a:r>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36407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257301"/>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257300"/>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306391"/>
            <a:ext cx="2133600" cy="1728683"/>
          </a:xfrm>
          <a:prstGeom prst="rect">
            <a:avLst/>
          </a:prstGeom>
        </p:spPr>
      </p:pic>
      <p:sp>
        <p:nvSpPr>
          <p:cNvPr id="6" name="Dikdörtgen 5"/>
          <p:cNvSpPr/>
          <p:nvPr/>
        </p:nvSpPr>
        <p:spPr>
          <a:xfrm>
            <a:off x="3505200" y="401292"/>
            <a:ext cx="13487400" cy="769441"/>
          </a:xfrm>
          <a:prstGeom prst="rect">
            <a:avLst/>
          </a:prstGeom>
        </p:spPr>
        <p:txBody>
          <a:bodyPr wrap="square">
            <a:spAutoFit/>
          </a:bodyPr>
          <a:lstStyle/>
          <a:p>
            <a:pPr algn="ctr" fontAlgn="base"/>
            <a:r>
              <a:rPr lang="tr-TR" sz="4400" b="1" dirty="0">
                <a:latin typeface="Times New Roman" panose="02020603050405020304" pitchFamily="18" charset="0"/>
                <a:cs typeface="Times New Roman" panose="02020603050405020304" pitchFamily="18" charset="0"/>
              </a:rPr>
              <a:t>Devletin Büyüklüğü</a:t>
            </a:r>
            <a:endParaRPr lang="id-ID" sz="4400" b="1" dirty="0">
              <a:latin typeface="Times New Roman" panose="02020603050405020304" pitchFamily="18" charset="0"/>
              <a:cs typeface="Times New Roman" panose="02020603050405020304" pitchFamily="18" charset="0"/>
            </a:endParaRPr>
          </a:p>
        </p:txBody>
      </p:sp>
      <p:sp>
        <p:nvSpPr>
          <p:cNvPr id="10" name="Başlık 1"/>
          <p:cNvSpPr txBox="1">
            <a:spLocks/>
          </p:cNvSpPr>
          <p:nvPr/>
        </p:nvSpPr>
        <p:spPr>
          <a:xfrm>
            <a:off x="1959107" y="9926841"/>
            <a:ext cx="11658600" cy="3220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dirty="0">
                <a:latin typeface="Times New Roman" panose="02020603050405020304" pitchFamily="18" charset="0"/>
                <a:cs typeface="Times New Roman" panose="02020603050405020304" pitchFamily="18" charset="0"/>
              </a:rPr>
              <a:t>Kaynak: </a:t>
            </a:r>
            <a:r>
              <a:rPr lang="tr-TR" sz="1800" dirty="0" err="1">
                <a:latin typeface="Times New Roman" panose="02020603050405020304" pitchFamily="18" charset="0"/>
                <a:cs typeface="Times New Roman" panose="02020603050405020304" pitchFamily="18" charset="0"/>
              </a:rPr>
              <a:t>Tanzi</a:t>
            </a:r>
            <a:r>
              <a:rPr lang="tr-TR" sz="1800" dirty="0">
                <a:latin typeface="Times New Roman" panose="02020603050405020304" pitchFamily="18" charset="0"/>
                <a:cs typeface="Times New Roman" panose="02020603050405020304" pitchFamily="18" charset="0"/>
              </a:rPr>
              <a:t> V., </a:t>
            </a:r>
            <a:r>
              <a:rPr lang="tr-TR" sz="1800" dirty="0" err="1">
                <a:latin typeface="Times New Roman" panose="02020603050405020304" pitchFamily="18" charset="0"/>
                <a:cs typeface="Times New Roman" panose="02020603050405020304" pitchFamily="18" charset="0"/>
              </a:rPr>
              <a:t>Schuknecht</a:t>
            </a:r>
            <a:r>
              <a:rPr lang="tr-TR" sz="1800" dirty="0">
                <a:latin typeface="Times New Roman" panose="02020603050405020304" pitchFamily="18" charset="0"/>
                <a:cs typeface="Times New Roman" panose="02020603050405020304" pitchFamily="18" charset="0"/>
              </a:rPr>
              <a:t> L. (2000), </a:t>
            </a:r>
            <a:r>
              <a:rPr lang="en-US" sz="1800" dirty="0">
                <a:latin typeface="Times New Roman" panose="02020603050405020304" pitchFamily="18" charset="0"/>
                <a:cs typeface="Times New Roman" panose="02020603050405020304" pitchFamily="18" charset="0"/>
              </a:rPr>
              <a:t>Public Spending in the 20th Century</a:t>
            </a:r>
            <a:r>
              <a:rPr lang="tr-TR" sz="1800" dirty="0">
                <a:latin typeface="Times New Roman" panose="02020603050405020304" pitchFamily="18" charset="0"/>
                <a:cs typeface="Times New Roman" panose="02020603050405020304" pitchFamily="18" charset="0"/>
              </a:rPr>
              <a:t>, s.6</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784075"/>
            <a:ext cx="15441801" cy="803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6789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943600" y="416375"/>
            <a:ext cx="79460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a:t>
            </a:r>
            <a:endParaRPr lang="tr-TR" sz="4400" dirty="0">
              <a:latin typeface="Times New Roman" panose="02020603050405020304" pitchFamily="18" charset="0"/>
              <a:cs typeface="Times New Roman" panose="02020603050405020304" pitchFamily="18" charset="0"/>
            </a:endParaRPr>
          </a:p>
        </p:txBody>
      </p:sp>
      <p:sp>
        <p:nvSpPr>
          <p:cNvPr id="12" name="Freeform 1"/>
          <p:cNvSpPr>
            <a:spLocks noChangeArrowheads="1"/>
          </p:cNvSpPr>
          <p:nvPr/>
        </p:nvSpPr>
        <p:spPr bwMode="auto">
          <a:xfrm>
            <a:off x="152400" y="3845452"/>
            <a:ext cx="3730162" cy="1532141"/>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chemeClr val="accent1"/>
          </a:solidFill>
          <a:ln>
            <a:noFill/>
          </a:ln>
          <a:effectLst/>
          <a:extLst/>
        </p:spPr>
        <p:txBody>
          <a:bodyPr wrap="none" lIns="164598" tIns="82299" rIns="164598" bIns="82299" anchor="ctr"/>
          <a:lstStyle/>
          <a:p>
            <a:endParaRPr lang="en-US" sz="1896" dirty="0">
              <a:latin typeface="Raleway Light"/>
            </a:endParaRPr>
          </a:p>
        </p:txBody>
      </p:sp>
      <p:sp>
        <p:nvSpPr>
          <p:cNvPr id="13" name="Freeform 2"/>
          <p:cNvSpPr>
            <a:spLocks noChangeArrowheads="1"/>
          </p:cNvSpPr>
          <p:nvPr/>
        </p:nvSpPr>
        <p:spPr bwMode="auto">
          <a:xfrm>
            <a:off x="3061790" y="3865885"/>
            <a:ext cx="3646415" cy="1532141"/>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chemeClr val="accent2"/>
          </a:solidFill>
          <a:ln>
            <a:noFill/>
          </a:ln>
          <a:effectLst/>
        </p:spPr>
        <p:txBody>
          <a:bodyPr wrap="none" lIns="164598" tIns="82299" rIns="164598" bIns="82299" anchor="ctr"/>
          <a:lstStyle/>
          <a:p>
            <a:endParaRPr lang="en-US" sz="1896" dirty="0">
              <a:latin typeface="Raleway Light"/>
            </a:endParaRPr>
          </a:p>
        </p:txBody>
      </p:sp>
      <p:sp>
        <p:nvSpPr>
          <p:cNvPr id="17" name="Freeform 1"/>
          <p:cNvSpPr>
            <a:spLocks noChangeArrowheads="1"/>
          </p:cNvSpPr>
          <p:nvPr/>
        </p:nvSpPr>
        <p:spPr bwMode="auto">
          <a:xfrm>
            <a:off x="5943600" y="3845452"/>
            <a:ext cx="3459564" cy="1532141"/>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7030A0"/>
          </a:solidFill>
          <a:ln>
            <a:noFill/>
          </a:ln>
          <a:effectLst/>
        </p:spPr>
        <p:txBody>
          <a:bodyPr wrap="none" lIns="164598" tIns="82299" rIns="164598" bIns="82299" anchor="ctr"/>
          <a:lstStyle/>
          <a:p>
            <a:endParaRPr lang="en-US" sz="1896" dirty="0">
              <a:latin typeface="Raleway Light"/>
            </a:endParaRPr>
          </a:p>
        </p:txBody>
      </p:sp>
      <p:sp>
        <p:nvSpPr>
          <p:cNvPr id="18" name="TextBox 46"/>
          <p:cNvSpPr txBox="1"/>
          <p:nvPr/>
        </p:nvSpPr>
        <p:spPr>
          <a:xfrm>
            <a:off x="513925" y="5797690"/>
            <a:ext cx="1854647" cy="715587"/>
          </a:xfrm>
          <a:prstGeom prst="rect">
            <a:avLst/>
          </a:prstGeom>
          <a:noFill/>
        </p:spPr>
        <p:txBody>
          <a:bodyPr wrap="square" lIns="123452" tIns="61725" rIns="123452" bIns="61725" rtlCol="0">
            <a:spAutoFit/>
          </a:bodyPr>
          <a:lstStyle/>
          <a:p>
            <a:pPr algn="ctr">
              <a:lnSpc>
                <a:spcPct val="80000"/>
              </a:lnSpc>
              <a:defRPr/>
            </a:pPr>
            <a:r>
              <a:rPr lang="tr-TR" sz="2400" b="1" dirty="0" smtClean="0">
                <a:latin typeface="Andalus" panose="02020603050405020304" pitchFamily="18" charset="-78"/>
                <a:cs typeface="Andalus" panose="02020603050405020304" pitchFamily="18" charset="-78"/>
              </a:rPr>
              <a:t>Harcama Talimatı</a:t>
            </a:r>
            <a:endParaRPr lang="tr-TR" sz="2400" b="1" dirty="0">
              <a:latin typeface="Andalus" panose="02020603050405020304" pitchFamily="18" charset="-78"/>
              <a:cs typeface="Andalus" panose="02020603050405020304" pitchFamily="18" charset="-78"/>
            </a:endParaRPr>
          </a:p>
        </p:txBody>
      </p:sp>
      <p:sp>
        <p:nvSpPr>
          <p:cNvPr id="19" name="TextBox 48"/>
          <p:cNvSpPr txBox="1"/>
          <p:nvPr/>
        </p:nvSpPr>
        <p:spPr>
          <a:xfrm>
            <a:off x="3177217" y="5808276"/>
            <a:ext cx="2481463" cy="1232651"/>
          </a:xfrm>
          <a:prstGeom prst="rect">
            <a:avLst/>
          </a:prstGeom>
          <a:noFill/>
        </p:spPr>
        <p:txBody>
          <a:bodyPr wrap="square" lIns="123452" tIns="61725" rIns="123452" bIns="61725" rtlCol="0">
            <a:spAutoFit/>
          </a:bodyPr>
          <a:lstStyle/>
          <a:p>
            <a:pPr algn="ctr"/>
            <a:r>
              <a:rPr lang="tr-TR" sz="2400" b="1" dirty="0" smtClean="0">
                <a:latin typeface="Andalus" panose="02020603050405020304" pitchFamily="18" charset="-78"/>
                <a:cs typeface="Andalus" panose="02020603050405020304" pitchFamily="18" charset="-78"/>
              </a:rPr>
              <a:t>Mal ve Hizmetin Alımı/İşin Yapımı</a:t>
            </a:r>
            <a:endParaRPr lang="tr-TR" sz="2400" b="1" dirty="0">
              <a:latin typeface="Andalus" panose="02020603050405020304" pitchFamily="18" charset="-78"/>
              <a:cs typeface="Andalus" panose="02020603050405020304" pitchFamily="18" charset="-78"/>
            </a:endParaRPr>
          </a:p>
        </p:txBody>
      </p:sp>
      <p:sp>
        <p:nvSpPr>
          <p:cNvPr id="20" name="TextBox 50"/>
          <p:cNvSpPr txBox="1"/>
          <p:nvPr/>
        </p:nvSpPr>
        <p:spPr>
          <a:xfrm>
            <a:off x="8843242" y="5808276"/>
            <a:ext cx="2192840" cy="1232651"/>
          </a:xfrm>
          <a:prstGeom prst="rect">
            <a:avLst/>
          </a:prstGeom>
          <a:noFill/>
        </p:spPr>
        <p:txBody>
          <a:bodyPr wrap="square" lIns="123452" tIns="61725" rIns="123452" bIns="61725" rtlCol="0">
            <a:spAutoFit/>
          </a:bodyPr>
          <a:lstStyle/>
          <a:p>
            <a:pPr algn="ctr"/>
            <a:r>
              <a:rPr lang="tr-TR" sz="2400" b="1" dirty="0" smtClean="0">
                <a:latin typeface="Andalus" panose="02020603050405020304" pitchFamily="18" charset="-78"/>
                <a:cs typeface="Andalus" panose="02020603050405020304" pitchFamily="18" charset="-78"/>
              </a:rPr>
              <a:t>Ödeme Belgelerinin Hazırlanması</a:t>
            </a:r>
            <a:endParaRPr lang="tr-TR" sz="2400" b="1" dirty="0">
              <a:latin typeface="Andalus" panose="02020603050405020304" pitchFamily="18" charset="-78"/>
              <a:cs typeface="Andalus" panose="02020603050405020304" pitchFamily="18" charset="-78"/>
            </a:endParaRPr>
          </a:p>
        </p:txBody>
      </p:sp>
      <p:sp>
        <p:nvSpPr>
          <p:cNvPr id="35" name="TextBox 50"/>
          <p:cNvSpPr txBox="1"/>
          <p:nvPr/>
        </p:nvSpPr>
        <p:spPr>
          <a:xfrm>
            <a:off x="5949628" y="5899822"/>
            <a:ext cx="2203093" cy="863319"/>
          </a:xfrm>
          <a:prstGeom prst="rect">
            <a:avLst/>
          </a:prstGeom>
          <a:noFill/>
        </p:spPr>
        <p:txBody>
          <a:bodyPr wrap="square" lIns="123452" tIns="61725" rIns="123452" bIns="61725" rtlCol="0">
            <a:spAutoFit/>
          </a:bodyPr>
          <a:lstStyle/>
          <a:p>
            <a:pPr algn="ctr"/>
            <a:r>
              <a:rPr lang="tr-TR" sz="2400" b="1" dirty="0" smtClean="0">
                <a:latin typeface="Andalus" panose="02020603050405020304" pitchFamily="18" charset="-78"/>
                <a:cs typeface="Andalus" panose="02020603050405020304" pitchFamily="18" charset="-78"/>
              </a:rPr>
              <a:t>Teslim Almaya İlişkin işlemler</a:t>
            </a:r>
            <a:endParaRPr lang="tr-TR" sz="2400" b="1" dirty="0">
              <a:latin typeface="Andalus" panose="02020603050405020304" pitchFamily="18" charset="-78"/>
              <a:cs typeface="Andalus" panose="02020603050405020304" pitchFamily="18" charset="-78"/>
            </a:endParaRPr>
          </a:p>
        </p:txBody>
      </p:sp>
      <p:sp>
        <p:nvSpPr>
          <p:cNvPr id="36" name="TextBox 50"/>
          <p:cNvSpPr txBox="1"/>
          <p:nvPr/>
        </p:nvSpPr>
        <p:spPr>
          <a:xfrm>
            <a:off x="11337283" y="5876926"/>
            <a:ext cx="3084891" cy="863319"/>
          </a:xfrm>
          <a:prstGeom prst="rect">
            <a:avLst/>
          </a:prstGeom>
          <a:noFill/>
        </p:spPr>
        <p:txBody>
          <a:bodyPr wrap="square" lIns="123452" tIns="61725" rIns="123452" bIns="61725" rtlCol="0">
            <a:spAutoFit/>
          </a:bodyPr>
          <a:lstStyle/>
          <a:p>
            <a:pPr algn="ctr"/>
            <a:r>
              <a:rPr lang="tr-TR" sz="2400" b="1" dirty="0" smtClean="0">
                <a:latin typeface="Andalus" panose="02020603050405020304" pitchFamily="18" charset="-78"/>
                <a:cs typeface="Andalus" panose="02020603050405020304" pitchFamily="18" charset="-78"/>
              </a:rPr>
              <a:t>Mali Hizmetler Birimi Ön Mali Kontrol</a:t>
            </a:r>
            <a:endParaRPr lang="tr-TR" sz="2400" dirty="0">
              <a:latin typeface="Andalus" panose="02020603050405020304" pitchFamily="18" charset="-78"/>
              <a:cs typeface="Andalus" panose="02020603050405020304" pitchFamily="18" charset="-78"/>
            </a:endParaRPr>
          </a:p>
        </p:txBody>
      </p:sp>
      <p:sp>
        <p:nvSpPr>
          <p:cNvPr id="37" name="Freeform 1"/>
          <p:cNvSpPr>
            <a:spLocks noChangeArrowheads="1"/>
          </p:cNvSpPr>
          <p:nvPr/>
        </p:nvSpPr>
        <p:spPr bwMode="auto">
          <a:xfrm>
            <a:off x="8670418" y="3825019"/>
            <a:ext cx="3443256" cy="1532141"/>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chemeClr val="accent1">
              <a:lumMod val="40000"/>
              <a:lumOff val="60000"/>
            </a:schemeClr>
          </a:solidFill>
          <a:ln>
            <a:noFill/>
          </a:ln>
          <a:effectLst/>
          <a:extLst/>
        </p:spPr>
        <p:txBody>
          <a:bodyPr wrap="none" lIns="164598" tIns="82299" rIns="164598" bIns="82299" anchor="ctr"/>
          <a:lstStyle/>
          <a:p>
            <a:endParaRPr lang="en-US" sz="1896" dirty="0">
              <a:latin typeface="Raleway Light"/>
            </a:endParaRPr>
          </a:p>
        </p:txBody>
      </p:sp>
      <p:sp>
        <p:nvSpPr>
          <p:cNvPr id="38" name="Freeform 2"/>
          <p:cNvSpPr>
            <a:spLocks noChangeArrowheads="1"/>
          </p:cNvSpPr>
          <p:nvPr/>
        </p:nvSpPr>
        <p:spPr bwMode="auto">
          <a:xfrm>
            <a:off x="14305797" y="3808392"/>
            <a:ext cx="3666874" cy="1532141"/>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chemeClr val="accent3">
              <a:lumMod val="40000"/>
              <a:lumOff val="60000"/>
            </a:schemeClr>
          </a:solidFill>
          <a:ln>
            <a:noFill/>
          </a:ln>
          <a:effectLst/>
        </p:spPr>
        <p:txBody>
          <a:bodyPr wrap="none" lIns="164598" tIns="82299" rIns="164598" bIns="82299" anchor="ctr"/>
          <a:lstStyle/>
          <a:p>
            <a:endParaRPr lang="en-US" sz="1896" dirty="0">
              <a:latin typeface="Raleway Light"/>
            </a:endParaRPr>
          </a:p>
        </p:txBody>
      </p:sp>
      <p:sp>
        <p:nvSpPr>
          <p:cNvPr id="40" name="Freeform 217"/>
          <p:cNvSpPr>
            <a:spLocks noChangeArrowheads="1"/>
          </p:cNvSpPr>
          <p:nvPr/>
        </p:nvSpPr>
        <p:spPr bwMode="auto">
          <a:xfrm>
            <a:off x="9902227" y="4199902"/>
            <a:ext cx="841973" cy="807855"/>
          </a:xfrm>
          <a:custGeom>
            <a:avLst/>
            <a:gdLst>
              <a:gd name="T0" fmla="*/ 471 w 634"/>
              <a:gd name="T1" fmla="*/ 265 h 619"/>
              <a:gd name="T2" fmla="*/ 471 w 634"/>
              <a:gd name="T3" fmla="*/ 265 h 619"/>
              <a:gd name="T4" fmla="*/ 162 w 634"/>
              <a:gd name="T5" fmla="*/ 265 h 619"/>
              <a:gd name="T6" fmla="*/ 132 w 634"/>
              <a:gd name="T7" fmla="*/ 295 h 619"/>
              <a:gd name="T8" fmla="*/ 162 w 634"/>
              <a:gd name="T9" fmla="*/ 309 h 619"/>
              <a:gd name="T10" fmla="*/ 471 w 634"/>
              <a:gd name="T11" fmla="*/ 309 h 619"/>
              <a:gd name="T12" fmla="*/ 485 w 634"/>
              <a:gd name="T13" fmla="*/ 295 h 619"/>
              <a:gd name="T14" fmla="*/ 471 w 634"/>
              <a:gd name="T15" fmla="*/ 265 h 619"/>
              <a:gd name="T16" fmla="*/ 471 w 634"/>
              <a:gd name="T17" fmla="*/ 383 h 619"/>
              <a:gd name="T18" fmla="*/ 471 w 634"/>
              <a:gd name="T19" fmla="*/ 383 h 619"/>
              <a:gd name="T20" fmla="*/ 162 w 634"/>
              <a:gd name="T21" fmla="*/ 383 h 619"/>
              <a:gd name="T22" fmla="*/ 132 w 634"/>
              <a:gd name="T23" fmla="*/ 412 h 619"/>
              <a:gd name="T24" fmla="*/ 162 w 634"/>
              <a:gd name="T25" fmla="*/ 427 h 619"/>
              <a:gd name="T26" fmla="*/ 471 w 634"/>
              <a:gd name="T27" fmla="*/ 427 h 619"/>
              <a:gd name="T28" fmla="*/ 485 w 634"/>
              <a:gd name="T29" fmla="*/ 412 h 619"/>
              <a:gd name="T30" fmla="*/ 471 w 634"/>
              <a:gd name="T31" fmla="*/ 383 h 619"/>
              <a:gd name="T32" fmla="*/ 544 w 634"/>
              <a:gd name="T33" fmla="*/ 0 h 619"/>
              <a:gd name="T34" fmla="*/ 544 w 634"/>
              <a:gd name="T35" fmla="*/ 0 h 619"/>
              <a:gd name="T36" fmla="*/ 73 w 634"/>
              <a:gd name="T37" fmla="*/ 0 h 619"/>
              <a:gd name="T38" fmla="*/ 0 w 634"/>
              <a:gd name="T39" fmla="*/ 74 h 619"/>
              <a:gd name="T40" fmla="*/ 0 w 634"/>
              <a:gd name="T41" fmla="*/ 545 h 619"/>
              <a:gd name="T42" fmla="*/ 73 w 634"/>
              <a:gd name="T43" fmla="*/ 618 h 619"/>
              <a:gd name="T44" fmla="*/ 544 w 634"/>
              <a:gd name="T45" fmla="*/ 618 h 619"/>
              <a:gd name="T46" fmla="*/ 633 w 634"/>
              <a:gd name="T47" fmla="*/ 545 h 619"/>
              <a:gd name="T48" fmla="*/ 633 w 634"/>
              <a:gd name="T49" fmla="*/ 74 h 619"/>
              <a:gd name="T50" fmla="*/ 544 w 634"/>
              <a:gd name="T51" fmla="*/ 0 h 619"/>
              <a:gd name="T52" fmla="*/ 588 w 634"/>
              <a:gd name="T53" fmla="*/ 545 h 619"/>
              <a:gd name="T54" fmla="*/ 588 w 634"/>
              <a:gd name="T55" fmla="*/ 545 h 619"/>
              <a:gd name="T56" fmla="*/ 544 w 634"/>
              <a:gd name="T57" fmla="*/ 589 h 619"/>
              <a:gd name="T58" fmla="*/ 73 w 634"/>
              <a:gd name="T59" fmla="*/ 589 h 619"/>
              <a:gd name="T60" fmla="*/ 44 w 634"/>
              <a:gd name="T61" fmla="*/ 545 h 619"/>
              <a:gd name="T62" fmla="*/ 44 w 634"/>
              <a:gd name="T63" fmla="*/ 74 h 619"/>
              <a:gd name="T64" fmla="*/ 73 w 634"/>
              <a:gd name="T65" fmla="*/ 29 h 619"/>
              <a:gd name="T66" fmla="*/ 544 w 634"/>
              <a:gd name="T67" fmla="*/ 29 h 619"/>
              <a:gd name="T68" fmla="*/ 588 w 634"/>
              <a:gd name="T69" fmla="*/ 74 h 619"/>
              <a:gd name="T70" fmla="*/ 588 w 634"/>
              <a:gd name="T71" fmla="*/ 545 h 619"/>
              <a:gd name="T72" fmla="*/ 471 w 634"/>
              <a:gd name="T73" fmla="*/ 147 h 619"/>
              <a:gd name="T74" fmla="*/ 471 w 634"/>
              <a:gd name="T75" fmla="*/ 147 h 619"/>
              <a:gd name="T76" fmla="*/ 162 w 634"/>
              <a:gd name="T77" fmla="*/ 147 h 619"/>
              <a:gd name="T78" fmla="*/ 132 w 634"/>
              <a:gd name="T79" fmla="*/ 177 h 619"/>
              <a:gd name="T80" fmla="*/ 162 w 634"/>
              <a:gd name="T81" fmla="*/ 192 h 619"/>
              <a:gd name="T82" fmla="*/ 471 w 634"/>
              <a:gd name="T83" fmla="*/ 192 h 619"/>
              <a:gd name="T84" fmla="*/ 485 w 634"/>
              <a:gd name="T85" fmla="*/ 177 h 619"/>
              <a:gd name="T86" fmla="*/ 471 w 634"/>
              <a:gd name="T87" fmla="*/ 147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4" h="619">
                <a:moveTo>
                  <a:pt x="471" y="265"/>
                </a:moveTo>
                <a:lnTo>
                  <a:pt x="471" y="265"/>
                </a:lnTo>
                <a:cubicBezTo>
                  <a:pt x="162" y="265"/>
                  <a:pt x="162" y="265"/>
                  <a:pt x="162" y="265"/>
                </a:cubicBezTo>
                <a:cubicBezTo>
                  <a:pt x="147" y="265"/>
                  <a:pt x="132" y="280"/>
                  <a:pt x="132" y="295"/>
                </a:cubicBezTo>
                <a:cubicBezTo>
                  <a:pt x="132" y="295"/>
                  <a:pt x="147" y="309"/>
                  <a:pt x="162" y="309"/>
                </a:cubicBezTo>
                <a:cubicBezTo>
                  <a:pt x="471" y="309"/>
                  <a:pt x="471" y="309"/>
                  <a:pt x="471" y="309"/>
                </a:cubicBezTo>
                <a:cubicBezTo>
                  <a:pt x="485" y="309"/>
                  <a:pt x="485" y="295"/>
                  <a:pt x="485" y="295"/>
                </a:cubicBezTo>
                <a:cubicBezTo>
                  <a:pt x="485" y="280"/>
                  <a:pt x="485" y="265"/>
                  <a:pt x="471" y="265"/>
                </a:cubicBezTo>
                <a:close/>
                <a:moveTo>
                  <a:pt x="471" y="383"/>
                </a:moveTo>
                <a:lnTo>
                  <a:pt x="471" y="383"/>
                </a:lnTo>
                <a:cubicBezTo>
                  <a:pt x="162" y="383"/>
                  <a:pt x="162" y="383"/>
                  <a:pt x="162" y="383"/>
                </a:cubicBezTo>
                <a:cubicBezTo>
                  <a:pt x="147" y="383"/>
                  <a:pt x="132" y="398"/>
                  <a:pt x="132" y="412"/>
                </a:cubicBezTo>
                <a:cubicBezTo>
                  <a:pt x="132" y="412"/>
                  <a:pt x="147" y="427"/>
                  <a:pt x="162" y="427"/>
                </a:cubicBezTo>
                <a:cubicBezTo>
                  <a:pt x="471" y="427"/>
                  <a:pt x="471" y="427"/>
                  <a:pt x="471" y="427"/>
                </a:cubicBezTo>
                <a:cubicBezTo>
                  <a:pt x="485" y="427"/>
                  <a:pt x="485" y="412"/>
                  <a:pt x="485" y="412"/>
                </a:cubicBezTo>
                <a:cubicBezTo>
                  <a:pt x="485" y="398"/>
                  <a:pt x="485" y="383"/>
                  <a:pt x="471" y="383"/>
                </a:cubicBezTo>
                <a:close/>
                <a:moveTo>
                  <a:pt x="544" y="0"/>
                </a:moveTo>
                <a:lnTo>
                  <a:pt x="544" y="0"/>
                </a:lnTo>
                <a:cubicBezTo>
                  <a:pt x="73" y="0"/>
                  <a:pt x="73" y="0"/>
                  <a:pt x="73" y="0"/>
                </a:cubicBezTo>
                <a:cubicBezTo>
                  <a:pt x="29" y="0"/>
                  <a:pt x="0" y="29"/>
                  <a:pt x="0" y="74"/>
                </a:cubicBezTo>
                <a:cubicBezTo>
                  <a:pt x="0" y="545"/>
                  <a:pt x="0" y="545"/>
                  <a:pt x="0" y="545"/>
                </a:cubicBezTo>
                <a:cubicBezTo>
                  <a:pt x="0" y="589"/>
                  <a:pt x="29" y="618"/>
                  <a:pt x="73" y="618"/>
                </a:cubicBezTo>
                <a:cubicBezTo>
                  <a:pt x="544" y="618"/>
                  <a:pt x="544" y="618"/>
                  <a:pt x="544" y="618"/>
                </a:cubicBezTo>
                <a:cubicBezTo>
                  <a:pt x="588" y="618"/>
                  <a:pt x="633" y="589"/>
                  <a:pt x="633" y="545"/>
                </a:cubicBezTo>
                <a:cubicBezTo>
                  <a:pt x="633" y="74"/>
                  <a:pt x="633" y="74"/>
                  <a:pt x="633" y="74"/>
                </a:cubicBezTo>
                <a:cubicBezTo>
                  <a:pt x="633" y="29"/>
                  <a:pt x="588" y="0"/>
                  <a:pt x="544" y="0"/>
                </a:cubicBezTo>
                <a:close/>
                <a:moveTo>
                  <a:pt x="588" y="545"/>
                </a:moveTo>
                <a:lnTo>
                  <a:pt x="588" y="545"/>
                </a:lnTo>
                <a:cubicBezTo>
                  <a:pt x="588" y="559"/>
                  <a:pt x="574" y="589"/>
                  <a:pt x="544" y="589"/>
                </a:cubicBezTo>
                <a:cubicBezTo>
                  <a:pt x="73" y="589"/>
                  <a:pt x="73" y="589"/>
                  <a:pt x="73" y="589"/>
                </a:cubicBezTo>
                <a:cubicBezTo>
                  <a:pt x="58" y="589"/>
                  <a:pt x="44" y="559"/>
                  <a:pt x="44" y="545"/>
                </a:cubicBezTo>
                <a:cubicBezTo>
                  <a:pt x="44" y="74"/>
                  <a:pt x="44" y="74"/>
                  <a:pt x="44" y="74"/>
                </a:cubicBezTo>
                <a:cubicBezTo>
                  <a:pt x="44" y="59"/>
                  <a:pt x="58" y="29"/>
                  <a:pt x="73" y="29"/>
                </a:cubicBezTo>
                <a:cubicBezTo>
                  <a:pt x="544" y="29"/>
                  <a:pt x="544" y="29"/>
                  <a:pt x="544" y="29"/>
                </a:cubicBezTo>
                <a:cubicBezTo>
                  <a:pt x="574" y="29"/>
                  <a:pt x="588" y="59"/>
                  <a:pt x="588" y="74"/>
                </a:cubicBezTo>
                <a:lnTo>
                  <a:pt x="588" y="545"/>
                </a:lnTo>
                <a:close/>
                <a:moveTo>
                  <a:pt x="471" y="147"/>
                </a:moveTo>
                <a:lnTo>
                  <a:pt x="471" y="147"/>
                </a:lnTo>
                <a:cubicBezTo>
                  <a:pt x="162" y="147"/>
                  <a:pt x="162" y="147"/>
                  <a:pt x="162" y="147"/>
                </a:cubicBezTo>
                <a:cubicBezTo>
                  <a:pt x="147" y="147"/>
                  <a:pt x="132" y="162"/>
                  <a:pt x="132" y="177"/>
                </a:cubicBezTo>
                <a:cubicBezTo>
                  <a:pt x="132" y="177"/>
                  <a:pt x="147" y="192"/>
                  <a:pt x="162" y="192"/>
                </a:cubicBezTo>
                <a:cubicBezTo>
                  <a:pt x="471" y="192"/>
                  <a:pt x="471" y="192"/>
                  <a:pt x="471" y="192"/>
                </a:cubicBezTo>
                <a:cubicBezTo>
                  <a:pt x="485" y="192"/>
                  <a:pt x="485" y="177"/>
                  <a:pt x="485" y="177"/>
                </a:cubicBezTo>
                <a:cubicBezTo>
                  <a:pt x="485" y="162"/>
                  <a:pt x="485" y="147"/>
                  <a:pt x="471" y="147"/>
                </a:cubicBezTo>
                <a:close/>
              </a:path>
            </a:pathLst>
          </a:custGeom>
          <a:solidFill>
            <a:srgbClr val="FFFFFF"/>
          </a:solidFill>
          <a:ln>
            <a:noFill/>
          </a:ln>
          <a:effectLst/>
          <a:extLst/>
        </p:spPr>
        <p:txBody>
          <a:bodyPr wrap="none" lIns="137147" tIns="68574" rIns="137147" bIns="68574" anchor="ctr"/>
          <a:lstStyle/>
          <a:p>
            <a:pPr>
              <a:defRPr/>
            </a:pPr>
            <a:endParaRPr lang="en-US" sz="2700"/>
          </a:p>
        </p:txBody>
      </p:sp>
      <p:grpSp>
        <p:nvGrpSpPr>
          <p:cNvPr id="41" name="Group 153"/>
          <p:cNvGrpSpPr/>
          <p:nvPr/>
        </p:nvGrpSpPr>
        <p:grpSpPr>
          <a:xfrm>
            <a:off x="15454661" y="4219693"/>
            <a:ext cx="1034342" cy="684333"/>
            <a:chOff x="-6350" y="1208088"/>
            <a:chExt cx="363538" cy="360363"/>
          </a:xfrm>
          <a:solidFill>
            <a:schemeClr val="accent4">
              <a:lumMod val="75000"/>
            </a:schemeClr>
          </a:solidFill>
        </p:grpSpPr>
        <p:sp>
          <p:nvSpPr>
            <p:cNvPr id="42" name="Freeform 5"/>
            <p:cNvSpPr>
              <a:spLocks noEditPoints="1"/>
            </p:cNvSpPr>
            <p:nvPr/>
          </p:nvSpPr>
          <p:spPr bwMode="auto">
            <a:xfrm>
              <a:off x="-6350" y="1208088"/>
              <a:ext cx="363538" cy="360363"/>
            </a:xfrm>
            <a:custGeom>
              <a:avLst/>
              <a:gdLst/>
              <a:ahLst/>
              <a:cxnLst>
                <a:cxn ang="0">
                  <a:pos x="121" y="41"/>
                </a:cxn>
                <a:cxn ang="0">
                  <a:pos x="83" y="2"/>
                </a:cxn>
                <a:cxn ang="0">
                  <a:pos x="76" y="0"/>
                </a:cxn>
                <a:cxn ang="0">
                  <a:pos x="72" y="2"/>
                </a:cxn>
                <a:cxn ang="0">
                  <a:pos x="70" y="6"/>
                </a:cxn>
                <a:cxn ang="0">
                  <a:pos x="61" y="21"/>
                </a:cxn>
                <a:cxn ang="0">
                  <a:pos x="39" y="36"/>
                </a:cxn>
                <a:cxn ang="0">
                  <a:pos x="14" y="53"/>
                </a:cxn>
                <a:cxn ang="0">
                  <a:pos x="1" y="75"/>
                </a:cxn>
                <a:cxn ang="0">
                  <a:pos x="3" y="82"/>
                </a:cxn>
                <a:cxn ang="0">
                  <a:pos x="42" y="121"/>
                </a:cxn>
                <a:cxn ang="0">
                  <a:pos x="49" y="123"/>
                </a:cxn>
                <a:cxn ang="0">
                  <a:pos x="52" y="121"/>
                </a:cxn>
                <a:cxn ang="0">
                  <a:pos x="54" y="117"/>
                </a:cxn>
                <a:cxn ang="0">
                  <a:pos x="63" y="103"/>
                </a:cxn>
                <a:cxn ang="0">
                  <a:pos x="85" y="87"/>
                </a:cxn>
                <a:cxn ang="0">
                  <a:pos x="110" y="70"/>
                </a:cxn>
                <a:cxn ang="0">
                  <a:pos x="123" y="48"/>
                </a:cxn>
                <a:cxn ang="0">
                  <a:pos x="121" y="41"/>
                </a:cxn>
                <a:cxn ang="0">
                  <a:pos x="47" y="115"/>
                </a:cxn>
                <a:cxn ang="0">
                  <a:pos x="9" y="77"/>
                </a:cxn>
                <a:cxn ang="0">
                  <a:pos x="78" y="8"/>
                </a:cxn>
                <a:cxn ang="0">
                  <a:pos x="116" y="46"/>
                </a:cxn>
                <a:cxn ang="0">
                  <a:pos x="47" y="115"/>
                </a:cxn>
                <a:cxn ang="0">
                  <a:pos x="47" y="115"/>
                </a:cxn>
                <a:cxn ang="0">
                  <a:pos x="47" y="115"/>
                </a:cxn>
              </a:cxnLst>
              <a:rect l="0" t="0" r="r" b="b"/>
              <a:pathLst>
                <a:path w="124" h="123">
                  <a:moveTo>
                    <a:pt x="121" y="41"/>
                  </a:moveTo>
                  <a:cubicBezTo>
                    <a:pt x="83" y="2"/>
                    <a:pt x="83" y="2"/>
                    <a:pt x="83" y="2"/>
                  </a:cubicBezTo>
                  <a:cubicBezTo>
                    <a:pt x="81" y="0"/>
                    <a:pt x="78" y="0"/>
                    <a:pt x="76" y="0"/>
                  </a:cubicBezTo>
                  <a:cubicBezTo>
                    <a:pt x="74" y="1"/>
                    <a:pt x="73" y="1"/>
                    <a:pt x="72" y="2"/>
                  </a:cubicBezTo>
                  <a:cubicBezTo>
                    <a:pt x="71" y="3"/>
                    <a:pt x="71" y="4"/>
                    <a:pt x="70" y="6"/>
                  </a:cubicBezTo>
                  <a:cubicBezTo>
                    <a:pt x="69" y="11"/>
                    <a:pt x="66" y="16"/>
                    <a:pt x="61" y="21"/>
                  </a:cubicBezTo>
                  <a:cubicBezTo>
                    <a:pt x="55" y="26"/>
                    <a:pt x="47" y="31"/>
                    <a:pt x="39" y="36"/>
                  </a:cubicBezTo>
                  <a:cubicBezTo>
                    <a:pt x="31" y="41"/>
                    <a:pt x="22" y="46"/>
                    <a:pt x="14" y="53"/>
                  </a:cubicBezTo>
                  <a:cubicBezTo>
                    <a:pt x="8" y="60"/>
                    <a:pt x="4" y="67"/>
                    <a:pt x="1" y="75"/>
                  </a:cubicBezTo>
                  <a:cubicBezTo>
                    <a:pt x="0" y="77"/>
                    <a:pt x="1" y="80"/>
                    <a:pt x="3" y="82"/>
                  </a:cubicBezTo>
                  <a:cubicBezTo>
                    <a:pt x="42" y="121"/>
                    <a:pt x="42" y="121"/>
                    <a:pt x="42" y="121"/>
                  </a:cubicBezTo>
                  <a:cubicBezTo>
                    <a:pt x="43" y="123"/>
                    <a:pt x="46" y="123"/>
                    <a:pt x="49" y="123"/>
                  </a:cubicBezTo>
                  <a:cubicBezTo>
                    <a:pt x="50" y="122"/>
                    <a:pt x="51" y="122"/>
                    <a:pt x="52" y="121"/>
                  </a:cubicBezTo>
                  <a:cubicBezTo>
                    <a:pt x="53" y="120"/>
                    <a:pt x="54" y="119"/>
                    <a:pt x="54" y="117"/>
                  </a:cubicBezTo>
                  <a:cubicBezTo>
                    <a:pt x="56" y="112"/>
                    <a:pt x="59" y="107"/>
                    <a:pt x="63" y="103"/>
                  </a:cubicBezTo>
                  <a:cubicBezTo>
                    <a:pt x="69" y="97"/>
                    <a:pt x="77" y="92"/>
                    <a:pt x="85" y="87"/>
                  </a:cubicBezTo>
                  <a:cubicBezTo>
                    <a:pt x="94" y="82"/>
                    <a:pt x="103" y="77"/>
                    <a:pt x="110" y="70"/>
                  </a:cubicBezTo>
                  <a:cubicBezTo>
                    <a:pt x="117" y="63"/>
                    <a:pt x="121" y="57"/>
                    <a:pt x="123" y="48"/>
                  </a:cubicBezTo>
                  <a:cubicBezTo>
                    <a:pt x="124" y="46"/>
                    <a:pt x="123" y="43"/>
                    <a:pt x="121" y="41"/>
                  </a:cubicBezTo>
                  <a:close/>
                  <a:moveTo>
                    <a:pt x="47" y="115"/>
                  </a:moveTo>
                  <a:cubicBezTo>
                    <a:pt x="34" y="103"/>
                    <a:pt x="21" y="90"/>
                    <a:pt x="9" y="77"/>
                  </a:cubicBezTo>
                  <a:cubicBezTo>
                    <a:pt x="20" y="42"/>
                    <a:pt x="67" y="43"/>
                    <a:pt x="78" y="8"/>
                  </a:cubicBezTo>
                  <a:cubicBezTo>
                    <a:pt x="90" y="21"/>
                    <a:pt x="103" y="33"/>
                    <a:pt x="116" y="46"/>
                  </a:cubicBezTo>
                  <a:cubicBezTo>
                    <a:pt x="105" y="81"/>
                    <a:pt x="58" y="80"/>
                    <a:pt x="47" y="115"/>
                  </a:cubicBezTo>
                  <a:close/>
                  <a:moveTo>
                    <a:pt x="47" y="115"/>
                  </a:moveTo>
                  <a:cubicBezTo>
                    <a:pt x="47" y="115"/>
                    <a:pt x="47" y="115"/>
                    <a:pt x="47" y="115"/>
                  </a:cubicBezTo>
                </a:path>
              </a:pathLst>
            </a:custGeom>
            <a:grpFill/>
            <a:ln w="9525">
              <a:noFill/>
              <a:round/>
              <a:headEnd/>
              <a:tailEnd/>
            </a:ln>
          </p:spPr>
          <p:txBody>
            <a:bodyPr/>
            <a:lstStyle/>
            <a:p>
              <a:pPr>
                <a:defRPr/>
              </a:pPr>
              <a:endParaRPr lang="en-US" sz="2700"/>
            </a:p>
          </p:txBody>
        </p:sp>
        <p:sp>
          <p:nvSpPr>
            <p:cNvPr id="43" name="Freeform 6"/>
            <p:cNvSpPr>
              <a:spLocks noEditPoints="1"/>
            </p:cNvSpPr>
            <p:nvPr/>
          </p:nvSpPr>
          <p:spPr bwMode="auto">
            <a:xfrm>
              <a:off x="125413" y="1336676"/>
              <a:ext cx="100013" cy="100013"/>
            </a:xfrm>
            <a:custGeom>
              <a:avLst/>
              <a:gdLst/>
              <a:ahLst/>
              <a:cxnLst>
                <a:cxn ang="0">
                  <a:pos x="27" y="11"/>
                </a:cxn>
                <a:cxn ang="0">
                  <a:pos x="20" y="12"/>
                </a:cxn>
                <a:cxn ang="0">
                  <a:pos x="9" y="6"/>
                </a:cxn>
                <a:cxn ang="0">
                  <a:pos x="15" y="5"/>
                </a:cxn>
                <a:cxn ang="0">
                  <a:pos x="19" y="5"/>
                </a:cxn>
                <a:cxn ang="0">
                  <a:pos x="19" y="1"/>
                </a:cxn>
                <a:cxn ang="0">
                  <a:pos x="12" y="0"/>
                </a:cxn>
                <a:cxn ang="0">
                  <a:pos x="6" y="3"/>
                </a:cxn>
                <a:cxn ang="0">
                  <a:pos x="4" y="2"/>
                </a:cxn>
                <a:cxn ang="0">
                  <a:pos x="3" y="4"/>
                </a:cxn>
                <a:cxn ang="0">
                  <a:pos x="4" y="5"/>
                </a:cxn>
                <a:cxn ang="0">
                  <a:pos x="1" y="13"/>
                </a:cxn>
                <a:cxn ang="0">
                  <a:pos x="3" y="20"/>
                </a:cxn>
                <a:cxn ang="0">
                  <a:pos x="18" y="20"/>
                </a:cxn>
                <a:cxn ang="0">
                  <a:pos x="22" y="29"/>
                </a:cxn>
                <a:cxn ang="0">
                  <a:pos x="18" y="28"/>
                </a:cxn>
                <a:cxn ang="0">
                  <a:pos x="15" y="26"/>
                </a:cxn>
                <a:cxn ang="0">
                  <a:pos x="13" y="29"/>
                </a:cxn>
                <a:cxn ang="0">
                  <a:pos x="16" y="33"/>
                </a:cxn>
                <a:cxn ang="0">
                  <a:pos x="24" y="33"/>
                </a:cxn>
                <a:cxn ang="0">
                  <a:pos x="30" y="32"/>
                </a:cxn>
                <a:cxn ang="0">
                  <a:pos x="32" y="32"/>
                </a:cxn>
                <a:cxn ang="0">
                  <a:pos x="32" y="30"/>
                </a:cxn>
                <a:cxn ang="0">
                  <a:pos x="32" y="24"/>
                </a:cxn>
                <a:cxn ang="0">
                  <a:pos x="33" y="16"/>
                </a:cxn>
                <a:cxn ang="0">
                  <a:pos x="10" y="16"/>
                </a:cxn>
                <a:cxn ang="0">
                  <a:pos x="6" y="14"/>
                </a:cxn>
                <a:cxn ang="0">
                  <a:pos x="6" y="10"/>
                </a:cxn>
                <a:cxn ang="0">
                  <a:pos x="13" y="15"/>
                </a:cxn>
                <a:cxn ang="0">
                  <a:pos x="28" y="24"/>
                </a:cxn>
                <a:cxn ang="0">
                  <a:pos x="20" y="18"/>
                </a:cxn>
                <a:cxn ang="0">
                  <a:pos x="24" y="17"/>
                </a:cxn>
                <a:cxn ang="0">
                  <a:pos x="27" y="18"/>
                </a:cxn>
                <a:cxn ang="0">
                  <a:pos x="28" y="22"/>
                </a:cxn>
                <a:cxn ang="0">
                  <a:pos x="28" y="24"/>
                </a:cxn>
              </a:cxnLst>
              <a:rect l="0" t="0" r="r" b="b"/>
              <a:pathLst>
                <a:path w="34" h="34">
                  <a:moveTo>
                    <a:pt x="31" y="13"/>
                  </a:moveTo>
                  <a:cubicBezTo>
                    <a:pt x="30" y="12"/>
                    <a:pt x="28" y="12"/>
                    <a:pt x="27" y="11"/>
                  </a:cubicBezTo>
                  <a:cubicBezTo>
                    <a:pt x="26" y="11"/>
                    <a:pt x="25" y="11"/>
                    <a:pt x="23" y="11"/>
                  </a:cubicBezTo>
                  <a:cubicBezTo>
                    <a:pt x="22" y="11"/>
                    <a:pt x="21" y="11"/>
                    <a:pt x="20" y="12"/>
                  </a:cubicBezTo>
                  <a:cubicBezTo>
                    <a:pt x="18" y="12"/>
                    <a:pt x="17" y="13"/>
                    <a:pt x="16" y="13"/>
                  </a:cubicBezTo>
                  <a:cubicBezTo>
                    <a:pt x="14" y="11"/>
                    <a:pt x="12" y="9"/>
                    <a:pt x="9" y="6"/>
                  </a:cubicBezTo>
                  <a:cubicBezTo>
                    <a:pt x="10" y="6"/>
                    <a:pt x="11" y="5"/>
                    <a:pt x="12" y="5"/>
                  </a:cubicBezTo>
                  <a:cubicBezTo>
                    <a:pt x="13" y="5"/>
                    <a:pt x="14" y="5"/>
                    <a:pt x="15" y="5"/>
                  </a:cubicBezTo>
                  <a:cubicBezTo>
                    <a:pt x="16" y="6"/>
                    <a:pt x="16" y="6"/>
                    <a:pt x="17" y="6"/>
                  </a:cubicBezTo>
                  <a:cubicBezTo>
                    <a:pt x="18" y="6"/>
                    <a:pt x="18" y="6"/>
                    <a:pt x="19" y="5"/>
                  </a:cubicBezTo>
                  <a:cubicBezTo>
                    <a:pt x="19" y="5"/>
                    <a:pt x="20" y="4"/>
                    <a:pt x="20" y="4"/>
                  </a:cubicBezTo>
                  <a:cubicBezTo>
                    <a:pt x="20" y="3"/>
                    <a:pt x="19" y="2"/>
                    <a:pt x="19" y="1"/>
                  </a:cubicBezTo>
                  <a:cubicBezTo>
                    <a:pt x="18" y="0"/>
                    <a:pt x="17" y="0"/>
                    <a:pt x="16" y="0"/>
                  </a:cubicBezTo>
                  <a:cubicBezTo>
                    <a:pt x="15" y="0"/>
                    <a:pt x="13" y="0"/>
                    <a:pt x="12" y="0"/>
                  </a:cubicBezTo>
                  <a:cubicBezTo>
                    <a:pt x="11" y="0"/>
                    <a:pt x="10" y="1"/>
                    <a:pt x="9" y="1"/>
                  </a:cubicBezTo>
                  <a:cubicBezTo>
                    <a:pt x="8" y="2"/>
                    <a:pt x="7" y="2"/>
                    <a:pt x="6" y="3"/>
                  </a:cubicBezTo>
                  <a:cubicBezTo>
                    <a:pt x="6" y="3"/>
                    <a:pt x="6" y="3"/>
                    <a:pt x="5" y="2"/>
                  </a:cubicBezTo>
                  <a:cubicBezTo>
                    <a:pt x="5" y="2"/>
                    <a:pt x="5" y="2"/>
                    <a:pt x="4" y="2"/>
                  </a:cubicBezTo>
                  <a:cubicBezTo>
                    <a:pt x="4" y="2"/>
                    <a:pt x="4" y="2"/>
                    <a:pt x="3" y="3"/>
                  </a:cubicBezTo>
                  <a:cubicBezTo>
                    <a:pt x="3" y="3"/>
                    <a:pt x="3" y="3"/>
                    <a:pt x="3" y="4"/>
                  </a:cubicBezTo>
                  <a:cubicBezTo>
                    <a:pt x="3" y="4"/>
                    <a:pt x="3" y="4"/>
                    <a:pt x="3" y="5"/>
                  </a:cubicBezTo>
                  <a:cubicBezTo>
                    <a:pt x="4" y="5"/>
                    <a:pt x="4" y="5"/>
                    <a:pt x="4" y="5"/>
                  </a:cubicBezTo>
                  <a:cubicBezTo>
                    <a:pt x="3" y="6"/>
                    <a:pt x="2" y="8"/>
                    <a:pt x="2" y="9"/>
                  </a:cubicBezTo>
                  <a:cubicBezTo>
                    <a:pt x="1" y="11"/>
                    <a:pt x="1" y="12"/>
                    <a:pt x="1" y="13"/>
                  </a:cubicBezTo>
                  <a:cubicBezTo>
                    <a:pt x="0" y="15"/>
                    <a:pt x="1" y="16"/>
                    <a:pt x="1" y="17"/>
                  </a:cubicBezTo>
                  <a:cubicBezTo>
                    <a:pt x="1" y="18"/>
                    <a:pt x="2" y="19"/>
                    <a:pt x="3" y="20"/>
                  </a:cubicBezTo>
                  <a:cubicBezTo>
                    <a:pt x="5" y="21"/>
                    <a:pt x="7" y="22"/>
                    <a:pt x="10" y="22"/>
                  </a:cubicBezTo>
                  <a:cubicBezTo>
                    <a:pt x="12" y="22"/>
                    <a:pt x="15" y="21"/>
                    <a:pt x="18" y="20"/>
                  </a:cubicBezTo>
                  <a:cubicBezTo>
                    <a:pt x="20" y="22"/>
                    <a:pt x="22" y="25"/>
                    <a:pt x="24" y="27"/>
                  </a:cubicBezTo>
                  <a:cubicBezTo>
                    <a:pt x="24" y="28"/>
                    <a:pt x="23" y="28"/>
                    <a:pt x="22" y="29"/>
                  </a:cubicBezTo>
                  <a:cubicBezTo>
                    <a:pt x="21" y="29"/>
                    <a:pt x="21" y="29"/>
                    <a:pt x="20" y="29"/>
                  </a:cubicBezTo>
                  <a:cubicBezTo>
                    <a:pt x="19" y="28"/>
                    <a:pt x="19" y="28"/>
                    <a:pt x="18" y="28"/>
                  </a:cubicBezTo>
                  <a:cubicBezTo>
                    <a:pt x="18" y="27"/>
                    <a:pt x="17" y="27"/>
                    <a:pt x="17" y="27"/>
                  </a:cubicBezTo>
                  <a:cubicBezTo>
                    <a:pt x="16" y="27"/>
                    <a:pt x="16" y="26"/>
                    <a:pt x="15" y="26"/>
                  </a:cubicBezTo>
                  <a:cubicBezTo>
                    <a:pt x="15" y="26"/>
                    <a:pt x="14" y="27"/>
                    <a:pt x="14" y="27"/>
                  </a:cubicBezTo>
                  <a:cubicBezTo>
                    <a:pt x="13" y="28"/>
                    <a:pt x="13" y="28"/>
                    <a:pt x="13" y="29"/>
                  </a:cubicBezTo>
                  <a:cubicBezTo>
                    <a:pt x="13" y="30"/>
                    <a:pt x="13" y="31"/>
                    <a:pt x="14" y="31"/>
                  </a:cubicBezTo>
                  <a:cubicBezTo>
                    <a:pt x="14" y="32"/>
                    <a:pt x="15" y="33"/>
                    <a:pt x="16" y="33"/>
                  </a:cubicBezTo>
                  <a:cubicBezTo>
                    <a:pt x="17" y="34"/>
                    <a:pt x="18" y="34"/>
                    <a:pt x="20" y="34"/>
                  </a:cubicBezTo>
                  <a:cubicBezTo>
                    <a:pt x="21" y="34"/>
                    <a:pt x="22" y="34"/>
                    <a:pt x="24" y="33"/>
                  </a:cubicBezTo>
                  <a:cubicBezTo>
                    <a:pt x="25" y="33"/>
                    <a:pt x="26" y="32"/>
                    <a:pt x="28" y="31"/>
                  </a:cubicBezTo>
                  <a:cubicBezTo>
                    <a:pt x="28" y="31"/>
                    <a:pt x="29" y="32"/>
                    <a:pt x="30" y="32"/>
                  </a:cubicBezTo>
                  <a:cubicBezTo>
                    <a:pt x="30" y="33"/>
                    <a:pt x="30" y="33"/>
                    <a:pt x="31" y="33"/>
                  </a:cubicBezTo>
                  <a:cubicBezTo>
                    <a:pt x="31" y="33"/>
                    <a:pt x="32" y="33"/>
                    <a:pt x="32" y="32"/>
                  </a:cubicBezTo>
                  <a:cubicBezTo>
                    <a:pt x="32" y="32"/>
                    <a:pt x="32" y="31"/>
                    <a:pt x="32" y="31"/>
                  </a:cubicBezTo>
                  <a:cubicBezTo>
                    <a:pt x="32" y="31"/>
                    <a:pt x="32" y="30"/>
                    <a:pt x="32" y="30"/>
                  </a:cubicBezTo>
                  <a:cubicBezTo>
                    <a:pt x="31" y="30"/>
                    <a:pt x="30" y="29"/>
                    <a:pt x="30" y="28"/>
                  </a:cubicBezTo>
                  <a:cubicBezTo>
                    <a:pt x="31" y="27"/>
                    <a:pt x="32" y="26"/>
                    <a:pt x="32" y="24"/>
                  </a:cubicBezTo>
                  <a:cubicBezTo>
                    <a:pt x="33" y="23"/>
                    <a:pt x="34" y="21"/>
                    <a:pt x="34" y="20"/>
                  </a:cubicBezTo>
                  <a:cubicBezTo>
                    <a:pt x="34" y="19"/>
                    <a:pt x="34" y="17"/>
                    <a:pt x="33" y="16"/>
                  </a:cubicBezTo>
                  <a:cubicBezTo>
                    <a:pt x="33" y="15"/>
                    <a:pt x="32" y="14"/>
                    <a:pt x="31" y="13"/>
                  </a:cubicBezTo>
                  <a:close/>
                  <a:moveTo>
                    <a:pt x="10" y="16"/>
                  </a:moveTo>
                  <a:cubicBezTo>
                    <a:pt x="8" y="16"/>
                    <a:pt x="7" y="16"/>
                    <a:pt x="7" y="15"/>
                  </a:cubicBezTo>
                  <a:cubicBezTo>
                    <a:pt x="6" y="14"/>
                    <a:pt x="6" y="14"/>
                    <a:pt x="6" y="14"/>
                  </a:cubicBezTo>
                  <a:cubicBezTo>
                    <a:pt x="6" y="13"/>
                    <a:pt x="6" y="13"/>
                    <a:pt x="6" y="12"/>
                  </a:cubicBezTo>
                  <a:cubicBezTo>
                    <a:pt x="6" y="11"/>
                    <a:pt x="6" y="11"/>
                    <a:pt x="6" y="10"/>
                  </a:cubicBezTo>
                  <a:cubicBezTo>
                    <a:pt x="7" y="10"/>
                    <a:pt x="7" y="9"/>
                    <a:pt x="8" y="8"/>
                  </a:cubicBezTo>
                  <a:cubicBezTo>
                    <a:pt x="9" y="10"/>
                    <a:pt x="11" y="12"/>
                    <a:pt x="13" y="15"/>
                  </a:cubicBezTo>
                  <a:cubicBezTo>
                    <a:pt x="12" y="15"/>
                    <a:pt x="11" y="16"/>
                    <a:pt x="10" y="16"/>
                  </a:cubicBezTo>
                  <a:close/>
                  <a:moveTo>
                    <a:pt x="28" y="24"/>
                  </a:moveTo>
                  <a:cubicBezTo>
                    <a:pt x="27" y="24"/>
                    <a:pt x="27" y="25"/>
                    <a:pt x="26" y="25"/>
                  </a:cubicBezTo>
                  <a:cubicBezTo>
                    <a:pt x="24" y="23"/>
                    <a:pt x="22" y="21"/>
                    <a:pt x="20" y="18"/>
                  </a:cubicBezTo>
                  <a:cubicBezTo>
                    <a:pt x="21" y="18"/>
                    <a:pt x="21" y="18"/>
                    <a:pt x="22" y="18"/>
                  </a:cubicBezTo>
                  <a:cubicBezTo>
                    <a:pt x="22" y="17"/>
                    <a:pt x="23" y="17"/>
                    <a:pt x="24" y="17"/>
                  </a:cubicBezTo>
                  <a:cubicBezTo>
                    <a:pt x="24" y="17"/>
                    <a:pt x="25" y="17"/>
                    <a:pt x="25" y="17"/>
                  </a:cubicBezTo>
                  <a:cubicBezTo>
                    <a:pt x="26" y="17"/>
                    <a:pt x="27" y="18"/>
                    <a:pt x="27" y="18"/>
                  </a:cubicBezTo>
                  <a:cubicBezTo>
                    <a:pt x="28" y="19"/>
                    <a:pt x="28" y="19"/>
                    <a:pt x="28" y="20"/>
                  </a:cubicBezTo>
                  <a:cubicBezTo>
                    <a:pt x="28" y="20"/>
                    <a:pt x="28" y="21"/>
                    <a:pt x="28" y="22"/>
                  </a:cubicBezTo>
                  <a:cubicBezTo>
                    <a:pt x="28" y="22"/>
                    <a:pt x="28" y="23"/>
                    <a:pt x="28" y="24"/>
                  </a:cubicBezTo>
                  <a:close/>
                  <a:moveTo>
                    <a:pt x="28" y="24"/>
                  </a:moveTo>
                  <a:cubicBezTo>
                    <a:pt x="28" y="24"/>
                    <a:pt x="28" y="24"/>
                    <a:pt x="28" y="24"/>
                  </a:cubicBezTo>
                </a:path>
              </a:pathLst>
            </a:custGeom>
            <a:grpFill/>
            <a:ln w="9525">
              <a:noFill/>
              <a:round/>
              <a:headEnd/>
              <a:tailEnd/>
            </a:ln>
          </p:spPr>
          <p:txBody>
            <a:bodyPr/>
            <a:lstStyle/>
            <a:p>
              <a:pPr>
                <a:defRPr/>
              </a:pPr>
              <a:endParaRPr lang="en-US" sz="2700"/>
            </a:p>
          </p:txBody>
        </p:sp>
        <p:sp>
          <p:nvSpPr>
            <p:cNvPr id="44" name="Freeform 7"/>
            <p:cNvSpPr>
              <a:spLocks noEditPoints="1"/>
            </p:cNvSpPr>
            <p:nvPr/>
          </p:nvSpPr>
          <p:spPr bwMode="auto">
            <a:xfrm>
              <a:off x="117475" y="1457326"/>
              <a:ext cx="55563" cy="55563"/>
            </a:xfrm>
            <a:custGeom>
              <a:avLst/>
              <a:gdLst/>
              <a:ahLst/>
              <a:cxnLst>
                <a:cxn ang="0">
                  <a:pos x="15" y="0"/>
                </a:cxn>
                <a:cxn ang="0">
                  <a:pos x="15" y="0"/>
                </a:cxn>
                <a:cxn ang="0">
                  <a:pos x="8" y="6"/>
                </a:cxn>
                <a:cxn ang="0">
                  <a:pos x="3" y="13"/>
                </a:cxn>
                <a:cxn ang="0">
                  <a:pos x="0" y="16"/>
                </a:cxn>
                <a:cxn ang="0">
                  <a:pos x="1" y="19"/>
                </a:cxn>
                <a:cxn ang="0">
                  <a:pos x="3" y="19"/>
                </a:cxn>
                <a:cxn ang="0">
                  <a:pos x="4" y="18"/>
                </a:cxn>
                <a:cxn ang="0">
                  <a:pos x="6" y="15"/>
                </a:cxn>
                <a:cxn ang="0">
                  <a:pos x="11" y="9"/>
                </a:cxn>
                <a:cxn ang="0">
                  <a:pos x="18" y="3"/>
                </a:cxn>
                <a:cxn ang="0">
                  <a:pos x="18" y="3"/>
                </a:cxn>
                <a:cxn ang="0">
                  <a:pos x="18" y="3"/>
                </a:cxn>
                <a:cxn ang="0">
                  <a:pos x="18" y="0"/>
                </a:cxn>
                <a:cxn ang="0">
                  <a:pos x="15" y="0"/>
                </a:cxn>
                <a:cxn ang="0">
                  <a:pos x="15" y="0"/>
                </a:cxn>
                <a:cxn ang="0">
                  <a:pos x="15" y="0"/>
                </a:cxn>
              </a:cxnLst>
              <a:rect l="0" t="0" r="r" b="b"/>
              <a:pathLst>
                <a:path w="19" h="19">
                  <a:moveTo>
                    <a:pt x="15" y="0"/>
                  </a:moveTo>
                  <a:cubicBezTo>
                    <a:pt x="15" y="0"/>
                    <a:pt x="15" y="0"/>
                    <a:pt x="15" y="0"/>
                  </a:cubicBezTo>
                  <a:cubicBezTo>
                    <a:pt x="13" y="2"/>
                    <a:pt x="11" y="4"/>
                    <a:pt x="8" y="6"/>
                  </a:cubicBezTo>
                  <a:cubicBezTo>
                    <a:pt x="6" y="8"/>
                    <a:pt x="4" y="10"/>
                    <a:pt x="3" y="13"/>
                  </a:cubicBezTo>
                  <a:cubicBezTo>
                    <a:pt x="0" y="16"/>
                    <a:pt x="0" y="16"/>
                    <a:pt x="0" y="16"/>
                  </a:cubicBezTo>
                  <a:cubicBezTo>
                    <a:pt x="0" y="17"/>
                    <a:pt x="0" y="18"/>
                    <a:pt x="1" y="19"/>
                  </a:cubicBezTo>
                  <a:cubicBezTo>
                    <a:pt x="1" y="19"/>
                    <a:pt x="2" y="19"/>
                    <a:pt x="3" y="19"/>
                  </a:cubicBezTo>
                  <a:cubicBezTo>
                    <a:pt x="3" y="19"/>
                    <a:pt x="3" y="18"/>
                    <a:pt x="4" y="18"/>
                  </a:cubicBezTo>
                  <a:cubicBezTo>
                    <a:pt x="6" y="15"/>
                    <a:pt x="6" y="15"/>
                    <a:pt x="6" y="15"/>
                  </a:cubicBezTo>
                  <a:cubicBezTo>
                    <a:pt x="7" y="13"/>
                    <a:pt x="9" y="11"/>
                    <a:pt x="11" y="9"/>
                  </a:cubicBezTo>
                  <a:cubicBezTo>
                    <a:pt x="13" y="7"/>
                    <a:pt x="15" y="5"/>
                    <a:pt x="18" y="3"/>
                  </a:cubicBezTo>
                  <a:cubicBezTo>
                    <a:pt x="18" y="3"/>
                    <a:pt x="18" y="3"/>
                    <a:pt x="18" y="3"/>
                  </a:cubicBezTo>
                  <a:cubicBezTo>
                    <a:pt x="18" y="3"/>
                    <a:pt x="18" y="3"/>
                    <a:pt x="18" y="3"/>
                  </a:cubicBezTo>
                  <a:cubicBezTo>
                    <a:pt x="19" y="2"/>
                    <a:pt x="19" y="1"/>
                    <a:pt x="18" y="0"/>
                  </a:cubicBezTo>
                  <a:cubicBezTo>
                    <a:pt x="17" y="0"/>
                    <a:pt x="16" y="0"/>
                    <a:pt x="15" y="0"/>
                  </a:cubicBezTo>
                  <a:close/>
                  <a:moveTo>
                    <a:pt x="15" y="0"/>
                  </a:moveTo>
                  <a:cubicBezTo>
                    <a:pt x="15" y="0"/>
                    <a:pt x="15" y="0"/>
                    <a:pt x="15" y="0"/>
                  </a:cubicBezTo>
                </a:path>
              </a:pathLst>
            </a:custGeom>
            <a:grpFill/>
            <a:ln w="9525">
              <a:noFill/>
              <a:round/>
              <a:headEnd/>
              <a:tailEnd/>
            </a:ln>
          </p:spPr>
          <p:txBody>
            <a:bodyPr/>
            <a:lstStyle/>
            <a:p>
              <a:pPr>
                <a:defRPr/>
              </a:pPr>
              <a:endParaRPr lang="en-US" sz="2700"/>
            </a:p>
          </p:txBody>
        </p:sp>
        <p:sp>
          <p:nvSpPr>
            <p:cNvPr id="45" name="Freeform 8"/>
            <p:cNvSpPr>
              <a:spLocks noEditPoints="1"/>
            </p:cNvSpPr>
            <p:nvPr/>
          </p:nvSpPr>
          <p:spPr bwMode="auto">
            <a:xfrm>
              <a:off x="180975" y="1263651"/>
              <a:ext cx="55563" cy="58738"/>
            </a:xfrm>
            <a:custGeom>
              <a:avLst/>
              <a:gdLst/>
              <a:ahLst/>
              <a:cxnLst>
                <a:cxn ang="0">
                  <a:pos x="7" y="11"/>
                </a:cxn>
                <a:cxn ang="0">
                  <a:pos x="1" y="16"/>
                </a:cxn>
                <a:cxn ang="0">
                  <a:pos x="1" y="17"/>
                </a:cxn>
                <a:cxn ang="0">
                  <a:pos x="1" y="19"/>
                </a:cxn>
                <a:cxn ang="0">
                  <a:pos x="3" y="19"/>
                </a:cxn>
                <a:cxn ang="0">
                  <a:pos x="3" y="19"/>
                </a:cxn>
                <a:cxn ang="0">
                  <a:pos x="10" y="13"/>
                </a:cxn>
                <a:cxn ang="0">
                  <a:pos x="16" y="7"/>
                </a:cxn>
                <a:cxn ang="0">
                  <a:pos x="18" y="3"/>
                </a:cxn>
                <a:cxn ang="0">
                  <a:pos x="18" y="1"/>
                </a:cxn>
                <a:cxn ang="0">
                  <a:pos x="16" y="1"/>
                </a:cxn>
                <a:cxn ang="0">
                  <a:pos x="15" y="1"/>
                </a:cxn>
                <a:cxn ang="0">
                  <a:pos x="13" y="5"/>
                </a:cxn>
                <a:cxn ang="0">
                  <a:pos x="7" y="11"/>
                </a:cxn>
                <a:cxn ang="0">
                  <a:pos x="7" y="11"/>
                </a:cxn>
                <a:cxn ang="0">
                  <a:pos x="7" y="11"/>
                </a:cxn>
              </a:cxnLst>
              <a:rect l="0" t="0" r="r" b="b"/>
              <a:pathLst>
                <a:path w="19" h="20">
                  <a:moveTo>
                    <a:pt x="7" y="11"/>
                  </a:moveTo>
                  <a:cubicBezTo>
                    <a:pt x="5" y="13"/>
                    <a:pt x="3" y="15"/>
                    <a:pt x="1" y="16"/>
                  </a:cubicBezTo>
                  <a:cubicBezTo>
                    <a:pt x="1" y="16"/>
                    <a:pt x="1" y="16"/>
                    <a:pt x="1" y="17"/>
                  </a:cubicBezTo>
                  <a:cubicBezTo>
                    <a:pt x="0" y="17"/>
                    <a:pt x="0" y="19"/>
                    <a:pt x="1" y="19"/>
                  </a:cubicBezTo>
                  <a:cubicBezTo>
                    <a:pt x="1" y="20"/>
                    <a:pt x="2" y="20"/>
                    <a:pt x="3" y="19"/>
                  </a:cubicBezTo>
                  <a:cubicBezTo>
                    <a:pt x="3" y="19"/>
                    <a:pt x="3" y="19"/>
                    <a:pt x="3" y="19"/>
                  </a:cubicBezTo>
                  <a:cubicBezTo>
                    <a:pt x="6" y="18"/>
                    <a:pt x="8" y="16"/>
                    <a:pt x="10" y="13"/>
                  </a:cubicBezTo>
                  <a:cubicBezTo>
                    <a:pt x="12" y="11"/>
                    <a:pt x="14" y="9"/>
                    <a:pt x="16" y="7"/>
                  </a:cubicBezTo>
                  <a:cubicBezTo>
                    <a:pt x="18" y="3"/>
                    <a:pt x="18" y="3"/>
                    <a:pt x="18" y="3"/>
                  </a:cubicBezTo>
                  <a:cubicBezTo>
                    <a:pt x="19" y="3"/>
                    <a:pt x="19" y="1"/>
                    <a:pt x="18" y="1"/>
                  </a:cubicBezTo>
                  <a:cubicBezTo>
                    <a:pt x="17" y="0"/>
                    <a:pt x="16" y="0"/>
                    <a:pt x="16" y="1"/>
                  </a:cubicBezTo>
                  <a:cubicBezTo>
                    <a:pt x="15" y="1"/>
                    <a:pt x="15" y="1"/>
                    <a:pt x="15" y="1"/>
                  </a:cubicBezTo>
                  <a:cubicBezTo>
                    <a:pt x="13" y="5"/>
                    <a:pt x="13" y="5"/>
                    <a:pt x="13" y="5"/>
                  </a:cubicBezTo>
                  <a:cubicBezTo>
                    <a:pt x="11" y="7"/>
                    <a:pt x="9" y="9"/>
                    <a:pt x="7" y="11"/>
                  </a:cubicBezTo>
                  <a:close/>
                  <a:moveTo>
                    <a:pt x="7" y="11"/>
                  </a:moveTo>
                  <a:cubicBezTo>
                    <a:pt x="7" y="11"/>
                    <a:pt x="7" y="11"/>
                    <a:pt x="7" y="11"/>
                  </a:cubicBezTo>
                </a:path>
              </a:pathLst>
            </a:custGeom>
            <a:grpFill/>
            <a:ln w="9525">
              <a:noFill/>
              <a:round/>
              <a:headEnd/>
              <a:tailEnd/>
            </a:ln>
          </p:spPr>
          <p:txBody>
            <a:bodyPr/>
            <a:lstStyle/>
            <a:p>
              <a:pPr>
                <a:defRPr/>
              </a:pPr>
              <a:endParaRPr lang="en-US" sz="2700"/>
            </a:p>
          </p:txBody>
        </p:sp>
      </p:grpSp>
      <p:sp>
        <p:nvSpPr>
          <p:cNvPr id="46" name="TextBox 50"/>
          <p:cNvSpPr txBox="1"/>
          <p:nvPr/>
        </p:nvSpPr>
        <p:spPr>
          <a:xfrm>
            <a:off x="14430200" y="5996778"/>
            <a:ext cx="2914441" cy="493987"/>
          </a:xfrm>
          <a:prstGeom prst="rect">
            <a:avLst/>
          </a:prstGeom>
          <a:noFill/>
        </p:spPr>
        <p:txBody>
          <a:bodyPr wrap="square" lIns="123452" tIns="61725" rIns="123452" bIns="61725" rtlCol="0">
            <a:spAutoFit/>
          </a:bodyPr>
          <a:lstStyle/>
          <a:p>
            <a:pPr algn="ctr"/>
            <a:r>
              <a:rPr lang="tr-TR" sz="2400" b="1" dirty="0" smtClean="0">
                <a:latin typeface="Andalus" panose="02020603050405020304" pitchFamily="18" charset="-78"/>
                <a:cs typeface="Andalus" panose="02020603050405020304" pitchFamily="18" charset="-78"/>
              </a:rPr>
              <a:t>Ödeme</a:t>
            </a:r>
            <a:endParaRPr lang="tr-TR" sz="2400" dirty="0">
              <a:latin typeface="Andalus" panose="02020603050405020304" pitchFamily="18" charset="-78"/>
              <a:cs typeface="Andalus" panose="02020603050405020304" pitchFamily="18" charset="-78"/>
            </a:endParaRPr>
          </a:p>
        </p:txBody>
      </p:sp>
      <p:sp>
        <p:nvSpPr>
          <p:cNvPr id="48" name="Freeform 1"/>
          <p:cNvSpPr>
            <a:spLocks noChangeArrowheads="1"/>
          </p:cNvSpPr>
          <p:nvPr/>
        </p:nvSpPr>
        <p:spPr bwMode="auto">
          <a:xfrm>
            <a:off x="11381224" y="3837311"/>
            <a:ext cx="3730162" cy="1532141"/>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FFCC00"/>
          </a:solidFill>
          <a:ln>
            <a:noFill/>
          </a:ln>
          <a:effectLst/>
          <a:extLst/>
        </p:spPr>
        <p:txBody>
          <a:bodyPr wrap="none" lIns="164598" tIns="82299" rIns="164598" bIns="82299" anchor="ctr"/>
          <a:lstStyle/>
          <a:p>
            <a:endParaRPr lang="en-US" sz="1896" dirty="0">
              <a:latin typeface="Raleway Light"/>
            </a:endParaRPr>
          </a:p>
        </p:txBody>
      </p:sp>
      <p:grpSp>
        <p:nvGrpSpPr>
          <p:cNvPr id="49" name="Group 170"/>
          <p:cNvGrpSpPr/>
          <p:nvPr/>
        </p:nvGrpSpPr>
        <p:grpSpPr>
          <a:xfrm>
            <a:off x="12761483" y="4277819"/>
            <a:ext cx="835913" cy="712026"/>
            <a:chOff x="4019550" y="3568701"/>
            <a:chExt cx="358775" cy="360363"/>
          </a:xfrm>
          <a:solidFill>
            <a:srgbClr val="FFFFFF"/>
          </a:solidFill>
        </p:grpSpPr>
        <p:sp>
          <p:nvSpPr>
            <p:cNvPr id="50" name="Freeform 105"/>
            <p:cNvSpPr>
              <a:spLocks noEditPoints="1"/>
            </p:cNvSpPr>
            <p:nvPr/>
          </p:nvSpPr>
          <p:spPr bwMode="auto">
            <a:xfrm>
              <a:off x="4019550" y="3568701"/>
              <a:ext cx="358775" cy="360363"/>
            </a:xfrm>
            <a:custGeom>
              <a:avLst/>
              <a:gdLst/>
              <a:ahLst/>
              <a:cxnLst>
                <a:cxn ang="0">
                  <a:pos x="77" y="0"/>
                </a:cxn>
                <a:cxn ang="0">
                  <a:pos x="31" y="46"/>
                </a:cxn>
                <a:cxn ang="0">
                  <a:pos x="36" y="68"/>
                </a:cxn>
                <a:cxn ang="0">
                  <a:pos x="4" y="100"/>
                </a:cxn>
                <a:cxn ang="0">
                  <a:pos x="4" y="100"/>
                </a:cxn>
                <a:cxn ang="0">
                  <a:pos x="0" y="109"/>
                </a:cxn>
                <a:cxn ang="0">
                  <a:pos x="13" y="123"/>
                </a:cxn>
                <a:cxn ang="0">
                  <a:pos x="23" y="119"/>
                </a:cxn>
                <a:cxn ang="0">
                  <a:pos x="23" y="119"/>
                </a:cxn>
                <a:cxn ang="0">
                  <a:pos x="55" y="87"/>
                </a:cxn>
                <a:cxn ang="0">
                  <a:pos x="77" y="92"/>
                </a:cxn>
                <a:cxn ang="0">
                  <a:pos x="123" y="46"/>
                </a:cxn>
                <a:cxn ang="0">
                  <a:pos x="77" y="0"/>
                </a:cxn>
                <a:cxn ang="0">
                  <a:pos x="18" y="114"/>
                </a:cxn>
                <a:cxn ang="0">
                  <a:pos x="13" y="116"/>
                </a:cxn>
                <a:cxn ang="0">
                  <a:pos x="7" y="109"/>
                </a:cxn>
                <a:cxn ang="0">
                  <a:pos x="9" y="104"/>
                </a:cxn>
                <a:cxn ang="0">
                  <a:pos x="9" y="104"/>
                </a:cxn>
                <a:cxn ang="0">
                  <a:pos x="40" y="73"/>
                </a:cxn>
                <a:cxn ang="0">
                  <a:pos x="49" y="83"/>
                </a:cxn>
                <a:cxn ang="0">
                  <a:pos x="18" y="114"/>
                </a:cxn>
                <a:cxn ang="0">
                  <a:pos x="77" y="84"/>
                </a:cxn>
                <a:cxn ang="0">
                  <a:pos x="38" y="46"/>
                </a:cxn>
                <a:cxn ang="0">
                  <a:pos x="77" y="8"/>
                </a:cxn>
                <a:cxn ang="0">
                  <a:pos x="115" y="46"/>
                </a:cxn>
                <a:cxn ang="0">
                  <a:pos x="77" y="84"/>
                </a:cxn>
                <a:cxn ang="0">
                  <a:pos x="77" y="84"/>
                </a:cxn>
                <a:cxn ang="0">
                  <a:pos x="77" y="84"/>
                </a:cxn>
              </a:cxnLst>
              <a:rect l="0" t="0" r="r" b="b"/>
              <a:pathLst>
                <a:path w="123" h="123">
                  <a:moveTo>
                    <a:pt x="77" y="0"/>
                  </a:moveTo>
                  <a:cubicBezTo>
                    <a:pt x="51" y="0"/>
                    <a:pt x="31" y="21"/>
                    <a:pt x="31" y="46"/>
                  </a:cubicBezTo>
                  <a:cubicBezTo>
                    <a:pt x="31" y="54"/>
                    <a:pt x="33" y="61"/>
                    <a:pt x="36" y="68"/>
                  </a:cubicBezTo>
                  <a:cubicBezTo>
                    <a:pt x="4" y="100"/>
                    <a:pt x="4" y="100"/>
                    <a:pt x="4" y="100"/>
                  </a:cubicBezTo>
                  <a:cubicBezTo>
                    <a:pt x="4" y="100"/>
                    <a:pt x="4" y="100"/>
                    <a:pt x="4" y="100"/>
                  </a:cubicBezTo>
                  <a:cubicBezTo>
                    <a:pt x="2" y="102"/>
                    <a:pt x="0" y="105"/>
                    <a:pt x="0" y="109"/>
                  </a:cubicBezTo>
                  <a:cubicBezTo>
                    <a:pt x="0" y="117"/>
                    <a:pt x="6" y="123"/>
                    <a:pt x="13" y="123"/>
                  </a:cubicBezTo>
                  <a:cubicBezTo>
                    <a:pt x="17" y="123"/>
                    <a:pt x="21" y="121"/>
                    <a:pt x="23" y="119"/>
                  </a:cubicBezTo>
                  <a:cubicBezTo>
                    <a:pt x="23" y="119"/>
                    <a:pt x="23" y="119"/>
                    <a:pt x="23" y="119"/>
                  </a:cubicBezTo>
                  <a:cubicBezTo>
                    <a:pt x="55" y="87"/>
                    <a:pt x="55" y="87"/>
                    <a:pt x="55" y="87"/>
                  </a:cubicBezTo>
                  <a:cubicBezTo>
                    <a:pt x="62" y="90"/>
                    <a:pt x="69" y="92"/>
                    <a:pt x="77" y="92"/>
                  </a:cubicBezTo>
                  <a:cubicBezTo>
                    <a:pt x="102" y="92"/>
                    <a:pt x="123" y="71"/>
                    <a:pt x="123" y="46"/>
                  </a:cubicBezTo>
                  <a:cubicBezTo>
                    <a:pt x="123" y="21"/>
                    <a:pt x="102" y="0"/>
                    <a:pt x="77" y="0"/>
                  </a:cubicBezTo>
                  <a:close/>
                  <a:moveTo>
                    <a:pt x="18" y="114"/>
                  </a:moveTo>
                  <a:cubicBezTo>
                    <a:pt x="17" y="115"/>
                    <a:pt x="15" y="116"/>
                    <a:pt x="13" y="116"/>
                  </a:cubicBezTo>
                  <a:cubicBezTo>
                    <a:pt x="10" y="116"/>
                    <a:pt x="7" y="113"/>
                    <a:pt x="7" y="109"/>
                  </a:cubicBezTo>
                  <a:cubicBezTo>
                    <a:pt x="7" y="107"/>
                    <a:pt x="8" y="106"/>
                    <a:pt x="9" y="104"/>
                  </a:cubicBezTo>
                  <a:cubicBezTo>
                    <a:pt x="9" y="104"/>
                    <a:pt x="9" y="104"/>
                    <a:pt x="9" y="104"/>
                  </a:cubicBezTo>
                  <a:cubicBezTo>
                    <a:pt x="40" y="73"/>
                    <a:pt x="40" y="73"/>
                    <a:pt x="40" y="73"/>
                  </a:cubicBezTo>
                  <a:cubicBezTo>
                    <a:pt x="42" y="77"/>
                    <a:pt x="46" y="80"/>
                    <a:pt x="49" y="83"/>
                  </a:cubicBezTo>
                  <a:lnTo>
                    <a:pt x="18" y="114"/>
                  </a:lnTo>
                  <a:close/>
                  <a:moveTo>
                    <a:pt x="77" y="84"/>
                  </a:moveTo>
                  <a:cubicBezTo>
                    <a:pt x="55" y="84"/>
                    <a:pt x="38" y="67"/>
                    <a:pt x="38" y="46"/>
                  </a:cubicBezTo>
                  <a:cubicBezTo>
                    <a:pt x="38" y="25"/>
                    <a:pt x="55" y="8"/>
                    <a:pt x="77" y="8"/>
                  </a:cubicBezTo>
                  <a:cubicBezTo>
                    <a:pt x="98" y="8"/>
                    <a:pt x="115" y="25"/>
                    <a:pt x="115" y="46"/>
                  </a:cubicBezTo>
                  <a:cubicBezTo>
                    <a:pt x="115" y="67"/>
                    <a:pt x="98" y="84"/>
                    <a:pt x="77" y="84"/>
                  </a:cubicBezTo>
                  <a:close/>
                  <a:moveTo>
                    <a:pt x="77" y="84"/>
                  </a:moveTo>
                  <a:cubicBezTo>
                    <a:pt x="77" y="84"/>
                    <a:pt x="77" y="84"/>
                    <a:pt x="77" y="84"/>
                  </a:cubicBezTo>
                </a:path>
              </a:pathLst>
            </a:custGeom>
            <a:grpFill/>
            <a:ln w="9525">
              <a:noFill/>
              <a:round/>
              <a:headEnd/>
              <a:tailEnd/>
            </a:ln>
          </p:spPr>
          <p:txBody>
            <a:bodyPr/>
            <a:lstStyle/>
            <a:p>
              <a:pPr>
                <a:defRPr/>
              </a:pPr>
              <a:endParaRPr lang="en-US" sz="2700"/>
            </a:p>
          </p:txBody>
        </p:sp>
        <p:sp>
          <p:nvSpPr>
            <p:cNvPr id="51" name="Freeform 106"/>
            <p:cNvSpPr>
              <a:spLocks noEditPoints="1"/>
            </p:cNvSpPr>
            <p:nvPr/>
          </p:nvSpPr>
          <p:spPr bwMode="auto">
            <a:xfrm>
              <a:off x="4165600" y="3624263"/>
              <a:ext cx="84138" cy="85725"/>
            </a:xfrm>
            <a:custGeom>
              <a:avLst/>
              <a:gdLst/>
              <a:ahLst/>
              <a:cxnLst>
                <a:cxn ang="0">
                  <a:pos x="27" y="0"/>
                </a:cxn>
                <a:cxn ang="0">
                  <a:pos x="0" y="27"/>
                </a:cxn>
                <a:cxn ang="0">
                  <a:pos x="2" y="29"/>
                </a:cxn>
                <a:cxn ang="0">
                  <a:pos x="4" y="27"/>
                </a:cxn>
                <a:cxn ang="0">
                  <a:pos x="27" y="4"/>
                </a:cxn>
                <a:cxn ang="0">
                  <a:pos x="29" y="2"/>
                </a:cxn>
                <a:cxn ang="0">
                  <a:pos x="27" y="0"/>
                </a:cxn>
                <a:cxn ang="0">
                  <a:pos x="27" y="0"/>
                </a:cxn>
                <a:cxn ang="0">
                  <a:pos x="27" y="0"/>
                </a:cxn>
              </a:cxnLst>
              <a:rect l="0" t="0" r="r" b="b"/>
              <a:pathLst>
                <a:path w="29" h="29">
                  <a:moveTo>
                    <a:pt x="27" y="0"/>
                  </a:moveTo>
                  <a:cubicBezTo>
                    <a:pt x="12" y="0"/>
                    <a:pt x="0" y="12"/>
                    <a:pt x="0" y="27"/>
                  </a:cubicBezTo>
                  <a:cubicBezTo>
                    <a:pt x="0" y="28"/>
                    <a:pt x="1" y="29"/>
                    <a:pt x="2" y="29"/>
                  </a:cubicBezTo>
                  <a:cubicBezTo>
                    <a:pt x="3" y="29"/>
                    <a:pt x="4" y="28"/>
                    <a:pt x="4" y="27"/>
                  </a:cubicBezTo>
                  <a:cubicBezTo>
                    <a:pt x="4" y="14"/>
                    <a:pt x="14" y="4"/>
                    <a:pt x="27" y="4"/>
                  </a:cubicBezTo>
                  <a:cubicBezTo>
                    <a:pt x="28" y="4"/>
                    <a:pt x="29" y="3"/>
                    <a:pt x="29" y="2"/>
                  </a:cubicBezTo>
                  <a:cubicBezTo>
                    <a:pt x="29" y="1"/>
                    <a:pt x="28" y="0"/>
                    <a:pt x="27" y="0"/>
                  </a:cubicBezTo>
                  <a:close/>
                  <a:moveTo>
                    <a:pt x="27" y="0"/>
                  </a:moveTo>
                  <a:cubicBezTo>
                    <a:pt x="27" y="0"/>
                    <a:pt x="27" y="0"/>
                    <a:pt x="27" y="0"/>
                  </a:cubicBezTo>
                </a:path>
              </a:pathLst>
            </a:custGeom>
            <a:grpFill/>
            <a:ln w="9525">
              <a:noFill/>
              <a:round/>
              <a:headEnd/>
              <a:tailEnd/>
            </a:ln>
          </p:spPr>
          <p:txBody>
            <a:bodyPr/>
            <a:lstStyle/>
            <a:p>
              <a:pPr>
                <a:defRPr/>
              </a:pPr>
              <a:endParaRPr lang="en-US" sz="2700"/>
            </a:p>
          </p:txBody>
        </p:sp>
      </p:grpSp>
      <p:sp>
        <p:nvSpPr>
          <p:cNvPr id="52" name="Sağ Ayraç 51"/>
          <p:cNvSpPr/>
          <p:nvPr/>
        </p:nvSpPr>
        <p:spPr>
          <a:xfrm rot="5400000">
            <a:off x="5322589" y="2296443"/>
            <a:ext cx="1117045" cy="110002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3" name="TextBox 50"/>
          <p:cNvSpPr txBox="1"/>
          <p:nvPr/>
        </p:nvSpPr>
        <p:spPr>
          <a:xfrm>
            <a:off x="4381351" y="8623581"/>
            <a:ext cx="3084891" cy="863319"/>
          </a:xfrm>
          <a:prstGeom prst="rect">
            <a:avLst/>
          </a:prstGeom>
          <a:noFill/>
        </p:spPr>
        <p:txBody>
          <a:bodyPr wrap="square" lIns="123452" tIns="61725" rIns="123452" bIns="61725" rtlCol="0">
            <a:spAutoFit/>
          </a:bodyPr>
          <a:lstStyle/>
          <a:p>
            <a:pPr algn="ctr"/>
            <a:r>
              <a:rPr lang="tr-TR" sz="2400" b="1" dirty="0" smtClean="0">
                <a:latin typeface="Andalus" panose="02020603050405020304" pitchFamily="18" charset="-78"/>
                <a:cs typeface="Andalus" panose="02020603050405020304" pitchFamily="18" charset="-78"/>
              </a:rPr>
              <a:t>Harcama Birimi Ön Mali Kontrol</a:t>
            </a:r>
            <a:endParaRPr lang="tr-TR" sz="2400" dirty="0">
              <a:latin typeface="Andalus" panose="02020603050405020304" pitchFamily="18" charset="-78"/>
              <a:cs typeface="Andalus" panose="02020603050405020304" pitchFamily="18" charset="-78"/>
            </a:endParaRPr>
          </a:p>
        </p:txBody>
      </p:sp>
      <p:sp>
        <p:nvSpPr>
          <p:cNvPr id="54" name="Freeform 120"/>
          <p:cNvSpPr>
            <a:spLocks noChangeArrowheads="1"/>
          </p:cNvSpPr>
          <p:nvPr/>
        </p:nvSpPr>
        <p:spPr bwMode="auto">
          <a:xfrm>
            <a:off x="4316944" y="4226452"/>
            <a:ext cx="1004134" cy="837985"/>
          </a:xfrm>
          <a:custGeom>
            <a:avLst/>
            <a:gdLst>
              <a:gd name="T0" fmla="*/ 601 w 602"/>
              <a:gd name="T1" fmla="*/ 106 h 482"/>
              <a:gd name="T2" fmla="*/ 601 w 602"/>
              <a:gd name="T3" fmla="*/ 106 h 482"/>
              <a:gd name="T4" fmla="*/ 601 w 602"/>
              <a:gd name="T5" fmla="*/ 106 h 482"/>
              <a:gd name="T6" fmla="*/ 516 w 602"/>
              <a:gd name="T7" fmla="*/ 290 h 482"/>
              <a:gd name="T8" fmla="*/ 516 w 602"/>
              <a:gd name="T9" fmla="*/ 290 h 482"/>
              <a:gd name="T10" fmla="*/ 495 w 602"/>
              <a:gd name="T11" fmla="*/ 311 h 482"/>
              <a:gd name="T12" fmla="*/ 495 w 602"/>
              <a:gd name="T13" fmla="*/ 311 h 482"/>
              <a:gd name="T14" fmla="*/ 247 w 602"/>
              <a:gd name="T15" fmla="*/ 325 h 482"/>
              <a:gd name="T16" fmla="*/ 261 w 602"/>
              <a:gd name="T17" fmla="*/ 368 h 482"/>
              <a:gd name="T18" fmla="*/ 530 w 602"/>
              <a:gd name="T19" fmla="*/ 368 h 482"/>
              <a:gd name="T20" fmla="*/ 587 w 602"/>
              <a:gd name="T21" fmla="*/ 424 h 482"/>
              <a:gd name="T22" fmla="*/ 530 w 602"/>
              <a:gd name="T23" fmla="*/ 481 h 482"/>
              <a:gd name="T24" fmla="*/ 474 w 602"/>
              <a:gd name="T25" fmla="*/ 424 h 482"/>
              <a:gd name="T26" fmla="*/ 205 w 602"/>
              <a:gd name="T27" fmla="*/ 424 h 482"/>
              <a:gd name="T28" fmla="*/ 148 w 602"/>
              <a:gd name="T29" fmla="*/ 481 h 482"/>
              <a:gd name="T30" fmla="*/ 92 w 602"/>
              <a:gd name="T31" fmla="*/ 424 h 482"/>
              <a:gd name="T32" fmla="*/ 148 w 602"/>
              <a:gd name="T33" fmla="*/ 368 h 482"/>
              <a:gd name="T34" fmla="*/ 205 w 602"/>
              <a:gd name="T35" fmla="*/ 368 h 482"/>
              <a:gd name="T36" fmla="*/ 92 w 602"/>
              <a:gd name="T37" fmla="*/ 57 h 482"/>
              <a:gd name="T38" fmla="*/ 28 w 602"/>
              <a:gd name="T39" fmla="*/ 57 h 482"/>
              <a:gd name="T40" fmla="*/ 0 w 602"/>
              <a:gd name="T41" fmla="*/ 28 h 482"/>
              <a:gd name="T42" fmla="*/ 28 w 602"/>
              <a:gd name="T43" fmla="*/ 0 h 482"/>
              <a:gd name="T44" fmla="*/ 113 w 602"/>
              <a:gd name="T45" fmla="*/ 0 h 482"/>
              <a:gd name="T46" fmla="*/ 141 w 602"/>
              <a:gd name="T47" fmla="*/ 14 h 482"/>
              <a:gd name="T48" fmla="*/ 141 w 602"/>
              <a:gd name="T49" fmla="*/ 14 h 482"/>
              <a:gd name="T50" fmla="*/ 156 w 602"/>
              <a:gd name="T51" fmla="*/ 64 h 482"/>
              <a:gd name="T52" fmla="*/ 572 w 602"/>
              <a:gd name="T53" fmla="*/ 64 h 482"/>
              <a:gd name="T54" fmla="*/ 601 w 602"/>
              <a:gd name="T55" fmla="*/ 92 h 482"/>
              <a:gd name="T56" fmla="*/ 601 w 602"/>
              <a:gd name="T57" fmla="*/ 106 h 482"/>
              <a:gd name="T58" fmla="*/ 177 w 602"/>
              <a:gd name="T59" fmla="*/ 120 h 482"/>
              <a:gd name="T60" fmla="*/ 177 w 602"/>
              <a:gd name="T61" fmla="*/ 120 h 482"/>
              <a:gd name="T62" fmla="*/ 226 w 602"/>
              <a:gd name="T63" fmla="*/ 269 h 482"/>
              <a:gd name="T64" fmla="*/ 474 w 602"/>
              <a:gd name="T65" fmla="*/ 255 h 482"/>
              <a:gd name="T66" fmla="*/ 530 w 602"/>
              <a:gd name="T67" fmla="*/ 120 h 482"/>
              <a:gd name="T68" fmla="*/ 177 w 602"/>
              <a:gd name="T69" fmla="*/ 1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82">
                <a:moveTo>
                  <a:pt x="601" y="106"/>
                </a:moveTo>
                <a:lnTo>
                  <a:pt x="601" y="106"/>
                </a:lnTo>
                <a:lnTo>
                  <a:pt x="601" y="106"/>
                </a:lnTo>
                <a:cubicBezTo>
                  <a:pt x="516" y="290"/>
                  <a:pt x="516" y="290"/>
                  <a:pt x="516" y="290"/>
                </a:cubicBezTo>
                <a:lnTo>
                  <a:pt x="516" y="290"/>
                </a:lnTo>
                <a:cubicBezTo>
                  <a:pt x="509" y="304"/>
                  <a:pt x="502" y="311"/>
                  <a:pt x="495" y="311"/>
                </a:cubicBezTo>
                <a:lnTo>
                  <a:pt x="495" y="311"/>
                </a:lnTo>
                <a:cubicBezTo>
                  <a:pt x="247" y="325"/>
                  <a:pt x="247" y="325"/>
                  <a:pt x="247" y="325"/>
                </a:cubicBezTo>
                <a:cubicBezTo>
                  <a:pt x="261" y="368"/>
                  <a:pt x="261" y="368"/>
                  <a:pt x="261" y="368"/>
                </a:cubicBezTo>
                <a:cubicBezTo>
                  <a:pt x="530" y="368"/>
                  <a:pt x="530" y="368"/>
                  <a:pt x="530" y="368"/>
                </a:cubicBezTo>
                <a:cubicBezTo>
                  <a:pt x="558" y="368"/>
                  <a:pt x="587" y="389"/>
                  <a:pt x="587" y="424"/>
                </a:cubicBezTo>
                <a:cubicBezTo>
                  <a:pt x="587" y="453"/>
                  <a:pt x="558" y="481"/>
                  <a:pt x="530" y="481"/>
                </a:cubicBezTo>
                <a:cubicBezTo>
                  <a:pt x="495" y="481"/>
                  <a:pt x="474" y="453"/>
                  <a:pt x="474" y="424"/>
                </a:cubicBezTo>
                <a:cubicBezTo>
                  <a:pt x="205" y="424"/>
                  <a:pt x="205" y="424"/>
                  <a:pt x="205" y="424"/>
                </a:cubicBezTo>
                <a:cubicBezTo>
                  <a:pt x="205" y="453"/>
                  <a:pt x="184" y="481"/>
                  <a:pt x="148" y="481"/>
                </a:cubicBezTo>
                <a:cubicBezTo>
                  <a:pt x="120" y="481"/>
                  <a:pt x="92" y="453"/>
                  <a:pt x="92" y="424"/>
                </a:cubicBezTo>
                <a:cubicBezTo>
                  <a:pt x="92" y="389"/>
                  <a:pt x="120" y="368"/>
                  <a:pt x="148" y="368"/>
                </a:cubicBezTo>
                <a:cubicBezTo>
                  <a:pt x="205" y="368"/>
                  <a:pt x="205" y="368"/>
                  <a:pt x="205" y="368"/>
                </a:cubicBezTo>
                <a:cubicBezTo>
                  <a:pt x="92" y="57"/>
                  <a:pt x="92" y="57"/>
                  <a:pt x="92" y="57"/>
                </a:cubicBezTo>
                <a:cubicBezTo>
                  <a:pt x="28" y="57"/>
                  <a:pt x="28" y="57"/>
                  <a:pt x="28" y="57"/>
                </a:cubicBezTo>
                <a:cubicBezTo>
                  <a:pt x="14" y="57"/>
                  <a:pt x="0" y="42"/>
                  <a:pt x="0" y="28"/>
                </a:cubicBezTo>
                <a:cubicBezTo>
                  <a:pt x="0" y="7"/>
                  <a:pt x="14" y="0"/>
                  <a:pt x="28" y="0"/>
                </a:cubicBezTo>
                <a:cubicBezTo>
                  <a:pt x="113" y="0"/>
                  <a:pt x="113" y="0"/>
                  <a:pt x="113" y="0"/>
                </a:cubicBezTo>
                <a:cubicBezTo>
                  <a:pt x="127" y="0"/>
                  <a:pt x="134" y="7"/>
                  <a:pt x="141" y="14"/>
                </a:cubicBezTo>
                <a:lnTo>
                  <a:pt x="141" y="14"/>
                </a:lnTo>
                <a:cubicBezTo>
                  <a:pt x="156" y="64"/>
                  <a:pt x="156" y="64"/>
                  <a:pt x="156" y="64"/>
                </a:cubicBezTo>
                <a:cubicBezTo>
                  <a:pt x="572" y="64"/>
                  <a:pt x="572" y="64"/>
                  <a:pt x="572" y="64"/>
                </a:cubicBezTo>
                <a:cubicBezTo>
                  <a:pt x="594" y="64"/>
                  <a:pt x="601" y="78"/>
                  <a:pt x="601" y="92"/>
                </a:cubicBezTo>
                <a:cubicBezTo>
                  <a:pt x="601" y="99"/>
                  <a:pt x="601" y="99"/>
                  <a:pt x="601" y="106"/>
                </a:cubicBezTo>
                <a:close/>
                <a:moveTo>
                  <a:pt x="177" y="120"/>
                </a:moveTo>
                <a:lnTo>
                  <a:pt x="177" y="120"/>
                </a:lnTo>
                <a:cubicBezTo>
                  <a:pt x="226" y="269"/>
                  <a:pt x="226" y="269"/>
                  <a:pt x="226" y="269"/>
                </a:cubicBezTo>
                <a:cubicBezTo>
                  <a:pt x="474" y="255"/>
                  <a:pt x="474" y="255"/>
                  <a:pt x="474" y="255"/>
                </a:cubicBezTo>
                <a:cubicBezTo>
                  <a:pt x="530" y="120"/>
                  <a:pt x="530" y="120"/>
                  <a:pt x="530" y="120"/>
                </a:cubicBezTo>
                <a:lnTo>
                  <a:pt x="177" y="120"/>
                </a:lnTo>
                <a:close/>
              </a:path>
            </a:pathLst>
          </a:custGeom>
          <a:solidFill>
            <a:srgbClr val="FFFFFF"/>
          </a:solidFill>
          <a:ln>
            <a:noFill/>
          </a:ln>
          <a:effectLst/>
          <a:extLst/>
        </p:spPr>
        <p:txBody>
          <a:bodyPr wrap="none" anchor="ctr"/>
          <a:lstStyle/>
          <a:p>
            <a:pPr eaLnBrk="1" fontAlgn="auto" hangingPunct="1">
              <a:spcBef>
                <a:spcPts val="0"/>
              </a:spcBef>
              <a:spcAft>
                <a:spcPts val="0"/>
              </a:spcAft>
              <a:defRPr/>
            </a:pPr>
            <a:endParaRPr lang="en-US">
              <a:latin typeface="+mn-lt"/>
              <a:ea typeface="+mn-ea"/>
            </a:endParaRPr>
          </a:p>
        </p:txBody>
      </p:sp>
      <p:grpSp>
        <p:nvGrpSpPr>
          <p:cNvPr id="55" name="Group 177"/>
          <p:cNvGrpSpPr/>
          <p:nvPr/>
        </p:nvGrpSpPr>
        <p:grpSpPr>
          <a:xfrm>
            <a:off x="7389140" y="4225035"/>
            <a:ext cx="840460" cy="782721"/>
            <a:chOff x="8783638" y="3568701"/>
            <a:chExt cx="360363" cy="360363"/>
          </a:xfrm>
          <a:solidFill>
            <a:srgbClr val="FFFFFF"/>
          </a:solidFill>
        </p:grpSpPr>
        <p:sp>
          <p:nvSpPr>
            <p:cNvPr id="56" name="Freeform 99"/>
            <p:cNvSpPr>
              <a:spLocks noEditPoints="1"/>
            </p:cNvSpPr>
            <p:nvPr/>
          </p:nvSpPr>
          <p:spPr bwMode="auto">
            <a:xfrm>
              <a:off x="8783638" y="3568701"/>
              <a:ext cx="360363" cy="360363"/>
            </a:xfrm>
            <a:custGeom>
              <a:avLst/>
              <a:gdLst/>
              <a:ahLst/>
              <a:cxnLst>
                <a:cxn ang="0">
                  <a:pos x="80" y="38"/>
                </a:cxn>
                <a:cxn ang="0">
                  <a:pos x="62" y="0"/>
                </a:cxn>
                <a:cxn ang="0">
                  <a:pos x="35" y="39"/>
                </a:cxn>
                <a:cxn ang="0">
                  <a:pos x="31" y="41"/>
                </a:cxn>
                <a:cxn ang="0">
                  <a:pos x="12" y="38"/>
                </a:cxn>
                <a:cxn ang="0">
                  <a:pos x="0" y="111"/>
                </a:cxn>
                <a:cxn ang="0">
                  <a:pos x="23" y="123"/>
                </a:cxn>
                <a:cxn ang="0">
                  <a:pos x="34" y="116"/>
                </a:cxn>
                <a:cxn ang="0">
                  <a:pos x="35" y="116"/>
                </a:cxn>
                <a:cxn ang="0">
                  <a:pos x="73" y="123"/>
                </a:cxn>
                <a:cxn ang="0">
                  <a:pos x="108" y="115"/>
                </a:cxn>
                <a:cxn ang="0">
                  <a:pos x="110" y="104"/>
                </a:cxn>
                <a:cxn ang="0">
                  <a:pos x="116" y="84"/>
                </a:cxn>
                <a:cxn ang="0">
                  <a:pos x="120" y="64"/>
                </a:cxn>
                <a:cxn ang="0">
                  <a:pos x="123" y="55"/>
                </a:cxn>
                <a:cxn ang="0">
                  <a:pos x="112" y="40"/>
                </a:cxn>
                <a:cxn ang="0">
                  <a:pos x="23" y="115"/>
                </a:cxn>
                <a:cxn ang="0">
                  <a:pos x="8" y="111"/>
                </a:cxn>
                <a:cxn ang="0">
                  <a:pos x="12" y="46"/>
                </a:cxn>
                <a:cxn ang="0">
                  <a:pos x="27" y="50"/>
                </a:cxn>
                <a:cxn ang="0">
                  <a:pos x="115" y="56"/>
                </a:cxn>
                <a:cxn ang="0">
                  <a:pos x="100" y="61"/>
                </a:cxn>
                <a:cxn ang="0">
                  <a:pos x="100" y="65"/>
                </a:cxn>
                <a:cxn ang="0">
                  <a:pos x="114" y="72"/>
                </a:cxn>
                <a:cxn ang="0">
                  <a:pos x="96" y="81"/>
                </a:cxn>
                <a:cxn ang="0">
                  <a:pos x="96" y="84"/>
                </a:cxn>
                <a:cxn ang="0">
                  <a:pos x="109" y="92"/>
                </a:cxn>
                <a:cxn ang="0">
                  <a:pos x="92" y="100"/>
                </a:cxn>
                <a:cxn ang="0">
                  <a:pos x="92" y="104"/>
                </a:cxn>
                <a:cxn ang="0">
                  <a:pos x="102" y="109"/>
                </a:cxn>
                <a:cxn ang="0">
                  <a:pos x="94" y="115"/>
                </a:cxn>
                <a:cxn ang="0">
                  <a:pos x="52" y="113"/>
                </a:cxn>
                <a:cxn ang="0">
                  <a:pos x="31" y="105"/>
                </a:cxn>
                <a:cxn ang="0">
                  <a:pos x="34" y="48"/>
                </a:cxn>
                <a:cxn ang="0">
                  <a:pos x="58" y="11"/>
                </a:cxn>
                <a:cxn ang="0">
                  <a:pos x="73" y="26"/>
                </a:cxn>
                <a:cxn ang="0">
                  <a:pos x="111" y="47"/>
                </a:cxn>
                <a:cxn ang="0">
                  <a:pos x="115" y="56"/>
                </a:cxn>
                <a:cxn ang="0">
                  <a:pos x="115" y="56"/>
                </a:cxn>
              </a:cxnLst>
              <a:rect l="0" t="0" r="r" b="b"/>
              <a:pathLst>
                <a:path w="123" h="123">
                  <a:moveTo>
                    <a:pt x="112" y="40"/>
                  </a:moveTo>
                  <a:cubicBezTo>
                    <a:pt x="107" y="39"/>
                    <a:pt x="96" y="39"/>
                    <a:pt x="80" y="38"/>
                  </a:cubicBezTo>
                  <a:cubicBezTo>
                    <a:pt x="80" y="35"/>
                    <a:pt x="81" y="32"/>
                    <a:pt x="81" y="26"/>
                  </a:cubicBezTo>
                  <a:cubicBezTo>
                    <a:pt x="81" y="12"/>
                    <a:pt x="71" y="0"/>
                    <a:pt x="62" y="0"/>
                  </a:cubicBezTo>
                  <a:cubicBezTo>
                    <a:pt x="55" y="0"/>
                    <a:pt x="50" y="5"/>
                    <a:pt x="50" y="11"/>
                  </a:cubicBezTo>
                  <a:cubicBezTo>
                    <a:pt x="50" y="19"/>
                    <a:pt x="48" y="32"/>
                    <a:pt x="35" y="39"/>
                  </a:cubicBezTo>
                  <a:cubicBezTo>
                    <a:pt x="34" y="40"/>
                    <a:pt x="31" y="41"/>
                    <a:pt x="31" y="41"/>
                  </a:cubicBezTo>
                  <a:cubicBezTo>
                    <a:pt x="31" y="41"/>
                    <a:pt x="31" y="41"/>
                    <a:pt x="31" y="41"/>
                  </a:cubicBezTo>
                  <a:cubicBezTo>
                    <a:pt x="29" y="40"/>
                    <a:pt x="26" y="38"/>
                    <a:pt x="23" y="38"/>
                  </a:cubicBezTo>
                  <a:cubicBezTo>
                    <a:pt x="12" y="38"/>
                    <a:pt x="12" y="38"/>
                    <a:pt x="12" y="38"/>
                  </a:cubicBezTo>
                  <a:cubicBezTo>
                    <a:pt x="6" y="38"/>
                    <a:pt x="0" y="43"/>
                    <a:pt x="0" y="50"/>
                  </a:cubicBezTo>
                  <a:cubicBezTo>
                    <a:pt x="0" y="111"/>
                    <a:pt x="0" y="111"/>
                    <a:pt x="0" y="111"/>
                  </a:cubicBezTo>
                  <a:cubicBezTo>
                    <a:pt x="0" y="118"/>
                    <a:pt x="6" y="123"/>
                    <a:pt x="12" y="123"/>
                  </a:cubicBezTo>
                  <a:cubicBezTo>
                    <a:pt x="23" y="123"/>
                    <a:pt x="23" y="123"/>
                    <a:pt x="23" y="123"/>
                  </a:cubicBezTo>
                  <a:cubicBezTo>
                    <a:pt x="28" y="123"/>
                    <a:pt x="32" y="120"/>
                    <a:pt x="34" y="116"/>
                  </a:cubicBezTo>
                  <a:cubicBezTo>
                    <a:pt x="34" y="116"/>
                    <a:pt x="34" y="116"/>
                    <a:pt x="34" y="116"/>
                  </a:cubicBezTo>
                  <a:cubicBezTo>
                    <a:pt x="34" y="116"/>
                    <a:pt x="34" y="116"/>
                    <a:pt x="35" y="116"/>
                  </a:cubicBezTo>
                  <a:cubicBezTo>
                    <a:pt x="35" y="116"/>
                    <a:pt x="35" y="116"/>
                    <a:pt x="35" y="116"/>
                  </a:cubicBezTo>
                  <a:cubicBezTo>
                    <a:pt x="37" y="117"/>
                    <a:pt x="41" y="118"/>
                    <a:pt x="50" y="120"/>
                  </a:cubicBezTo>
                  <a:cubicBezTo>
                    <a:pt x="52" y="121"/>
                    <a:pt x="63" y="123"/>
                    <a:pt x="73" y="123"/>
                  </a:cubicBezTo>
                  <a:cubicBezTo>
                    <a:pt x="94" y="123"/>
                    <a:pt x="94" y="123"/>
                    <a:pt x="94" y="123"/>
                  </a:cubicBezTo>
                  <a:cubicBezTo>
                    <a:pt x="101" y="123"/>
                    <a:pt x="105" y="120"/>
                    <a:pt x="108" y="115"/>
                  </a:cubicBezTo>
                  <a:cubicBezTo>
                    <a:pt x="108" y="115"/>
                    <a:pt x="109" y="114"/>
                    <a:pt x="110" y="111"/>
                  </a:cubicBezTo>
                  <a:cubicBezTo>
                    <a:pt x="110" y="109"/>
                    <a:pt x="110" y="107"/>
                    <a:pt x="110" y="104"/>
                  </a:cubicBezTo>
                  <a:cubicBezTo>
                    <a:pt x="114" y="102"/>
                    <a:pt x="115" y="97"/>
                    <a:pt x="116" y="95"/>
                  </a:cubicBezTo>
                  <a:cubicBezTo>
                    <a:pt x="118" y="90"/>
                    <a:pt x="117" y="87"/>
                    <a:pt x="116" y="84"/>
                  </a:cubicBezTo>
                  <a:cubicBezTo>
                    <a:pt x="118" y="82"/>
                    <a:pt x="120" y="79"/>
                    <a:pt x="121" y="73"/>
                  </a:cubicBezTo>
                  <a:cubicBezTo>
                    <a:pt x="122" y="70"/>
                    <a:pt x="121" y="67"/>
                    <a:pt x="120" y="64"/>
                  </a:cubicBezTo>
                  <a:cubicBezTo>
                    <a:pt x="122" y="62"/>
                    <a:pt x="123" y="59"/>
                    <a:pt x="123" y="56"/>
                  </a:cubicBezTo>
                  <a:cubicBezTo>
                    <a:pt x="123" y="55"/>
                    <a:pt x="123" y="55"/>
                    <a:pt x="123" y="55"/>
                  </a:cubicBezTo>
                  <a:cubicBezTo>
                    <a:pt x="123" y="55"/>
                    <a:pt x="123" y="54"/>
                    <a:pt x="123" y="53"/>
                  </a:cubicBezTo>
                  <a:cubicBezTo>
                    <a:pt x="123" y="48"/>
                    <a:pt x="120" y="42"/>
                    <a:pt x="112" y="40"/>
                  </a:cubicBezTo>
                  <a:close/>
                  <a:moveTo>
                    <a:pt x="27" y="111"/>
                  </a:moveTo>
                  <a:cubicBezTo>
                    <a:pt x="27" y="113"/>
                    <a:pt x="26" y="115"/>
                    <a:pt x="23" y="115"/>
                  </a:cubicBezTo>
                  <a:cubicBezTo>
                    <a:pt x="12" y="115"/>
                    <a:pt x="12" y="115"/>
                    <a:pt x="12" y="115"/>
                  </a:cubicBezTo>
                  <a:cubicBezTo>
                    <a:pt x="10" y="115"/>
                    <a:pt x="8" y="113"/>
                    <a:pt x="8" y="111"/>
                  </a:cubicBezTo>
                  <a:cubicBezTo>
                    <a:pt x="8" y="50"/>
                    <a:pt x="8" y="50"/>
                    <a:pt x="8" y="50"/>
                  </a:cubicBezTo>
                  <a:cubicBezTo>
                    <a:pt x="8" y="48"/>
                    <a:pt x="10" y="46"/>
                    <a:pt x="12" y="46"/>
                  </a:cubicBezTo>
                  <a:cubicBezTo>
                    <a:pt x="23" y="46"/>
                    <a:pt x="23" y="46"/>
                    <a:pt x="23" y="46"/>
                  </a:cubicBezTo>
                  <a:cubicBezTo>
                    <a:pt x="26" y="46"/>
                    <a:pt x="27" y="48"/>
                    <a:pt x="27" y="50"/>
                  </a:cubicBezTo>
                  <a:lnTo>
                    <a:pt x="27" y="111"/>
                  </a:lnTo>
                  <a:close/>
                  <a:moveTo>
                    <a:pt x="115" y="56"/>
                  </a:moveTo>
                  <a:cubicBezTo>
                    <a:pt x="115" y="58"/>
                    <a:pt x="114" y="61"/>
                    <a:pt x="108" y="61"/>
                  </a:cubicBezTo>
                  <a:cubicBezTo>
                    <a:pt x="100" y="61"/>
                    <a:pt x="100" y="61"/>
                    <a:pt x="100" y="61"/>
                  </a:cubicBezTo>
                  <a:cubicBezTo>
                    <a:pt x="99" y="61"/>
                    <a:pt x="98" y="62"/>
                    <a:pt x="98" y="63"/>
                  </a:cubicBezTo>
                  <a:cubicBezTo>
                    <a:pt x="98" y="64"/>
                    <a:pt x="99" y="65"/>
                    <a:pt x="100" y="65"/>
                  </a:cubicBezTo>
                  <a:cubicBezTo>
                    <a:pt x="108" y="65"/>
                    <a:pt x="108" y="65"/>
                    <a:pt x="108" y="65"/>
                  </a:cubicBezTo>
                  <a:cubicBezTo>
                    <a:pt x="113" y="65"/>
                    <a:pt x="114" y="70"/>
                    <a:pt x="114" y="72"/>
                  </a:cubicBezTo>
                  <a:cubicBezTo>
                    <a:pt x="113" y="75"/>
                    <a:pt x="112" y="81"/>
                    <a:pt x="105" y="81"/>
                  </a:cubicBezTo>
                  <a:cubicBezTo>
                    <a:pt x="96" y="81"/>
                    <a:pt x="96" y="81"/>
                    <a:pt x="96" y="81"/>
                  </a:cubicBezTo>
                  <a:cubicBezTo>
                    <a:pt x="95" y="81"/>
                    <a:pt x="94" y="81"/>
                    <a:pt x="94" y="82"/>
                  </a:cubicBezTo>
                  <a:cubicBezTo>
                    <a:pt x="94" y="83"/>
                    <a:pt x="95" y="84"/>
                    <a:pt x="96" y="84"/>
                  </a:cubicBezTo>
                  <a:cubicBezTo>
                    <a:pt x="104" y="84"/>
                    <a:pt x="104" y="84"/>
                    <a:pt x="104" y="84"/>
                  </a:cubicBezTo>
                  <a:cubicBezTo>
                    <a:pt x="110" y="84"/>
                    <a:pt x="110" y="89"/>
                    <a:pt x="109" y="92"/>
                  </a:cubicBezTo>
                  <a:cubicBezTo>
                    <a:pt x="108" y="96"/>
                    <a:pt x="107" y="100"/>
                    <a:pt x="99" y="100"/>
                  </a:cubicBezTo>
                  <a:cubicBezTo>
                    <a:pt x="92" y="100"/>
                    <a:pt x="92" y="100"/>
                    <a:pt x="92" y="100"/>
                  </a:cubicBezTo>
                  <a:cubicBezTo>
                    <a:pt x="91" y="100"/>
                    <a:pt x="90" y="101"/>
                    <a:pt x="90" y="102"/>
                  </a:cubicBezTo>
                  <a:cubicBezTo>
                    <a:pt x="90" y="103"/>
                    <a:pt x="91" y="104"/>
                    <a:pt x="92" y="104"/>
                  </a:cubicBezTo>
                  <a:cubicBezTo>
                    <a:pt x="98" y="104"/>
                    <a:pt x="98" y="104"/>
                    <a:pt x="98" y="104"/>
                  </a:cubicBezTo>
                  <a:cubicBezTo>
                    <a:pt x="103" y="104"/>
                    <a:pt x="103" y="108"/>
                    <a:pt x="102" y="109"/>
                  </a:cubicBezTo>
                  <a:cubicBezTo>
                    <a:pt x="102" y="110"/>
                    <a:pt x="101" y="112"/>
                    <a:pt x="101" y="112"/>
                  </a:cubicBezTo>
                  <a:cubicBezTo>
                    <a:pt x="100" y="114"/>
                    <a:pt x="98" y="115"/>
                    <a:pt x="94" y="115"/>
                  </a:cubicBezTo>
                  <a:cubicBezTo>
                    <a:pt x="73" y="115"/>
                    <a:pt x="73" y="115"/>
                    <a:pt x="73" y="115"/>
                  </a:cubicBezTo>
                  <a:cubicBezTo>
                    <a:pt x="63" y="115"/>
                    <a:pt x="52" y="113"/>
                    <a:pt x="52" y="113"/>
                  </a:cubicBezTo>
                  <a:cubicBezTo>
                    <a:pt x="36" y="109"/>
                    <a:pt x="35" y="109"/>
                    <a:pt x="34" y="108"/>
                  </a:cubicBezTo>
                  <a:cubicBezTo>
                    <a:pt x="34" y="108"/>
                    <a:pt x="31" y="108"/>
                    <a:pt x="31" y="105"/>
                  </a:cubicBezTo>
                  <a:cubicBezTo>
                    <a:pt x="31" y="52"/>
                    <a:pt x="31" y="52"/>
                    <a:pt x="31" y="52"/>
                  </a:cubicBezTo>
                  <a:cubicBezTo>
                    <a:pt x="31" y="50"/>
                    <a:pt x="32" y="49"/>
                    <a:pt x="34" y="48"/>
                  </a:cubicBezTo>
                  <a:cubicBezTo>
                    <a:pt x="34" y="48"/>
                    <a:pt x="35" y="48"/>
                    <a:pt x="35" y="48"/>
                  </a:cubicBezTo>
                  <a:cubicBezTo>
                    <a:pt x="52" y="40"/>
                    <a:pt x="58" y="25"/>
                    <a:pt x="58" y="11"/>
                  </a:cubicBezTo>
                  <a:cubicBezTo>
                    <a:pt x="58" y="10"/>
                    <a:pt x="59" y="8"/>
                    <a:pt x="62" y="8"/>
                  </a:cubicBezTo>
                  <a:cubicBezTo>
                    <a:pt x="66" y="8"/>
                    <a:pt x="73" y="16"/>
                    <a:pt x="73" y="26"/>
                  </a:cubicBezTo>
                  <a:cubicBezTo>
                    <a:pt x="73" y="35"/>
                    <a:pt x="73" y="37"/>
                    <a:pt x="69" y="46"/>
                  </a:cubicBezTo>
                  <a:cubicBezTo>
                    <a:pt x="108" y="46"/>
                    <a:pt x="107" y="47"/>
                    <a:pt x="111" y="47"/>
                  </a:cubicBezTo>
                  <a:cubicBezTo>
                    <a:pt x="115" y="49"/>
                    <a:pt x="115" y="52"/>
                    <a:pt x="115" y="53"/>
                  </a:cubicBezTo>
                  <a:cubicBezTo>
                    <a:pt x="115" y="55"/>
                    <a:pt x="115" y="54"/>
                    <a:pt x="115" y="56"/>
                  </a:cubicBezTo>
                  <a:close/>
                  <a:moveTo>
                    <a:pt x="115" y="56"/>
                  </a:moveTo>
                  <a:cubicBezTo>
                    <a:pt x="115" y="56"/>
                    <a:pt x="115" y="56"/>
                    <a:pt x="115" y="56"/>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57" name="Freeform 100"/>
            <p:cNvSpPr>
              <a:spLocks noEditPoints="1"/>
            </p:cNvSpPr>
            <p:nvPr/>
          </p:nvSpPr>
          <p:spPr bwMode="auto">
            <a:xfrm>
              <a:off x="8818563" y="3862388"/>
              <a:ext cx="33338" cy="31750"/>
            </a:xfrm>
            <a:custGeom>
              <a:avLst/>
              <a:gdLst/>
              <a:ahLst/>
              <a:cxnLst>
                <a:cxn ang="0">
                  <a:pos x="6" y="0"/>
                </a:cxn>
                <a:cxn ang="0">
                  <a:pos x="0" y="5"/>
                </a:cxn>
                <a:cxn ang="0">
                  <a:pos x="6" y="11"/>
                </a:cxn>
                <a:cxn ang="0">
                  <a:pos x="11" y="5"/>
                </a:cxn>
                <a:cxn ang="0">
                  <a:pos x="6" y="0"/>
                </a:cxn>
                <a:cxn ang="0">
                  <a:pos x="6" y="7"/>
                </a:cxn>
                <a:cxn ang="0">
                  <a:pos x="4" y="5"/>
                </a:cxn>
                <a:cxn ang="0">
                  <a:pos x="6" y="4"/>
                </a:cxn>
                <a:cxn ang="0">
                  <a:pos x="8" y="5"/>
                </a:cxn>
                <a:cxn ang="0">
                  <a:pos x="6" y="7"/>
                </a:cxn>
                <a:cxn ang="0">
                  <a:pos x="6" y="7"/>
                </a:cxn>
                <a:cxn ang="0">
                  <a:pos x="6" y="7"/>
                </a:cxn>
              </a:cxnLst>
              <a:rect l="0" t="0" r="r" b="b"/>
              <a:pathLst>
                <a:path w="11" h="11">
                  <a:moveTo>
                    <a:pt x="6" y="0"/>
                  </a:moveTo>
                  <a:cubicBezTo>
                    <a:pt x="2" y="0"/>
                    <a:pt x="0" y="2"/>
                    <a:pt x="0" y="5"/>
                  </a:cubicBezTo>
                  <a:cubicBezTo>
                    <a:pt x="0" y="9"/>
                    <a:pt x="2" y="11"/>
                    <a:pt x="6" y="11"/>
                  </a:cubicBezTo>
                  <a:cubicBezTo>
                    <a:pt x="9" y="11"/>
                    <a:pt x="11" y="9"/>
                    <a:pt x="11" y="5"/>
                  </a:cubicBezTo>
                  <a:cubicBezTo>
                    <a:pt x="11" y="2"/>
                    <a:pt x="9" y="0"/>
                    <a:pt x="6" y="0"/>
                  </a:cubicBezTo>
                  <a:close/>
                  <a:moveTo>
                    <a:pt x="6" y="7"/>
                  </a:moveTo>
                  <a:cubicBezTo>
                    <a:pt x="5" y="7"/>
                    <a:pt x="4" y="6"/>
                    <a:pt x="4" y="5"/>
                  </a:cubicBezTo>
                  <a:cubicBezTo>
                    <a:pt x="4" y="4"/>
                    <a:pt x="5" y="4"/>
                    <a:pt x="6" y="4"/>
                  </a:cubicBezTo>
                  <a:cubicBezTo>
                    <a:pt x="7" y="4"/>
                    <a:pt x="8" y="4"/>
                    <a:pt x="8" y="5"/>
                  </a:cubicBezTo>
                  <a:cubicBezTo>
                    <a:pt x="8" y="6"/>
                    <a:pt x="7" y="7"/>
                    <a:pt x="6" y="7"/>
                  </a:cubicBezTo>
                  <a:close/>
                  <a:moveTo>
                    <a:pt x="6" y="7"/>
                  </a:moveTo>
                  <a:cubicBezTo>
                    <a:pt x="6" y="7"/>
                    <a:pt x="6" y="7"/>
                    <a:pt x="6" y="7"/>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
        <p:nvSpPr>
          <p:cNvPr id="58" name="Freeform 23"/>
          <p:cNvSpPr>
            <a:spLocks noEditPoints="1"/>
          </p:cNvSpPr>
          <p:nvPr/>
        </p:nvSpPr>
        <p:spPr bwMode="auto">
          <a:xfrm>
            <a:off x="1500936" y="4226452"/>
            <a:ext cx="761845" cy="781305"/>
          </a:xfrm>
          <a:custGeom>
            <a:avLst/>
            <a:gdLst>
              <a:gd name="T0" fmla="*/ 2147483646 w 212"/>
              <a:gd name="T1" fmla="*/ 2147483646 h 174"/>
              <a:gd name="T2" fmla="*/ 2147483646 w 212"/>
              <a:gd name="T3" fmla="*/ 2147483646 h 174"/>
              <a:gd name="T4" fmla="*/ 2147483646 w 212"/>
              <a:gd name="T5" fmla="*/ 2147483646 h 174"/>
              <a:gd name="T6" fmla="*/ 2147483646 w 212"/>
              <a:gd name="T7" fmla="*/ 2147483646 h 174"/>
              <a:gd name="T8" fmla="*/ 2147483646 w 212"/>
              <a:gd name="T9" fmla="*/ 0 h 174"/>
              <a:gd name="T10" fmla="*/ 2147483646 w 212"/>
              <a:gd name="T11" fmla="*/ 2147483646 h 174"/>
              <a:gd name="T12" fmla="*/ 2147483646 w 212"/>
              <a:gd name="T13" fmla="*/ 2147483646 h 174"/>
              <a:gd name="T14" fmla="*/ 2147483646 w 212"/>
              <a:gd name="T15" fmla="*/ 2147483646 h 174"/>
              <a:gd name="T16" fmla="*/ 2147483646 w 212"/>
              <a:gd name="T17" fmla="*/ 2147483646 h 174"/>
              <a:gd name="T18" fmla="*/ 2147483646 w 212"/>
              <a:gd name="T19" fmla="*/ 2147483646 h 174"/>
              <a:gd name="T20" fmla="*/ 2147483646 w 212"/>
              <a:gd name="T21" fmla="*/ 2147483646 h 174"/>
              <a:gd name="T22" fmla="*/ 2147483646 w 212"/>
              <a:gd name="T23" fmla="*/ 2147483646 h 174"/>
              <a:gd name="T24" fmla="*/ 2147483646 w 212"/>
              <a:gd name="T25" fmla="*/ 2147483646 h 174"/>
              <a:gd name="T26" fmla="*/ 2147483646 w 212"/>
              <a:gd name="T27" fmla="*/ 2147483646 h 174"/>
              <a:gd name="T28" fmla="*/ 2147483646 w 212"/>
              <a:gd name="T29" fmla="*/ 2147483646 h 174"/>
              <a:gd name="T30" fmla="*/ 2147483646 w 212"/>
              <a:gd name="T31" fmla="*/ 2147483646 h 174"/>
              <a:gd name="T32" fmla="*/ 2147483646 w 212"/>
              <a:gd name="T33" fmla="*/ 2147483646 h 174"/>
              <a:gd name="T34" fmla="*/ 2147483646 w 212"/>
              <a:gd name="T35" fmla="*/ 2147483646 h 174"/>
              <a:gd name="T36" fmla="*/ 2147483646 w 212"/>
              <a:gd name="T37" fmla="*/ 2147483646 h 174"/>
              <a:gd name="T38" fmla="*/ 0 w 212"/>
              <a:gd name="T39" fmla="*/ 2147483646 h 174"/>
              <a:gd name="T40" fmla="*/ 0 w 212"/>
              <a:gd name="T41" fmla="*/ 2147483646 h 174"/>
              <a:gd name="T42" fmla="*/ 2147483646 w 212"/>
              <a:gd name="T43" fmla="*/ 2147483646 h 174"/>
              <a:gd name="T44" fmla="*/ 2147483646 w 212"/>
              <a:gd name="T45" fmla="*/ 2147483646 h 174"/>
              <a:gd name="T46" fmla="*/ 2147483646 w 212"/>
              <a:gd name="T47" fmla="*/ 2147483646 h 174"/>
              <a:gd name="T48" fmla="*/ 2147483646 w 212"/>
              <a:gd name="T49" fmla="*/ 2147483646 h 174"/>
              <a:gd name="T50" fmla="*/ 2147483646 w 212"/>
              <a:gd name="T51" fmla="*/ 2147483646 h 174"/>
              <a:gd name="T52" fmla="*/ 2147483646 w 212"/>
              <a:gd name="T53" fmla="*/ 2147483646 h 174"/>
              <a:gd name="T54" fmla="*/ 2147483646 w 212"/>
              <a:gd name="T55" fmla="*/ 2147483646 h 174"/>
              <a:gd name="T56" fmla="*/ 2147483646 w 212"/>
              <a:gd name="T57" fmla="*/ 2147483646 h 174"/>
              <a:gd name="T58" fmla="*/ 2147483646 w 212"/>
              <a:gd name="T59" fmla="*/ 2147483646 h 174"/>
              <a:gd name="T60" fmla="*/ 2147483646 w 212"/>
              <a:gd name="T61" fmla="*/ 2147483646 h 174"/>
              <a:gd name="T62" fmla="*/ 2147483646 w 212"/>
              <a:gd name="T63" fmla="*/ 2147483646 h 174"/>
              <a:gd name="T64" fmla="*/ 2147483646 w 212"/>
              <a:gd name="T65" fmla="*/ 2147483646 h 174"/>
              <a:gd name="T66" fmla="*/ 2147483646 w 212"/>
              <a:gd name="T67" fmla="*/ 2147483646 h 1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2" h="174">
                <a:moveTo>
                  <a:pt x="179" y="174"/>
                </a:moveTo>
                <a:cubicBezTo>
                  <a:pt x="167" y="163"/>
                  <a:pt x="167" y="163"/>
                  <a:pt x="167" y="163"/>
                </a:cubicBezTo>
                <a:cubicBezTo>
                  <a:pt x="185" y="143"/>
                  <a:pt x="196" y="116"/>
                  <a:pt x="196" y="87"/>
                </a:cubicBezTo>
                <a:cubicBezTo>
                  <a:pt x="196" y="58"/>
                  <a:pt x="185" y="31"/>
                  <a:pt x="167" y="11"/>
                </a:cubicBezTo>
                <a:cubicBezTo>
                  <a:pt x="179" y="0"/>
                  <a:pt x="179" y="0"/>
                  <a:pt x="179" y="0"/>
                </a:cubicBezTo>
                <a:cubicBezTo>
                  <a:pt x="199" y="23"/>
                  <a:pt x="212" y="53"/>
                  <a:pt x="212" y="87"/>
                </a:cubicBezTo>
                <a:cubicBezTo>
                  <a:pt x="212" y="121"/>
                  <a:pt x="199" y="151"/>
                  <a:pt x="179" y="174"/>
                </a:cubicBezTo>
                <a:moveTo>
                  <a:pt x="148" y="143"/>
                </a:moveTo>
                <a:cubicBezTo>
                  <a:pt x="136" y="132"/>
                  <a:pt x="136" y="132"/>
                  <a:pt x="136" y="132"/>
                </a:cubicBezTo>
                <a:cubicBezTo>
                  <a:pt x="146" y="120"/>
                  <a:pt x="152" y="104"/>
                  <a:pt x="152" y="87"/>
                </a:cubicBezTo>
                <a:cubicBezTo>
                  <a:pt x="152" y="70"/>
                  <a:pt x="146" y="54"/>
                  <a:pt x="136" y="42"/>
                </a:cubicBezTo>
                <a:cubicBezTo>
                  <a:pt x="148" y="31"/>
                  <a:pt x="148" y="31"/>
                  <a:pt x="148" y="31"/>
                </a:cubicBezTo>
                <a:cubicBezTo>
                  <a:pt x="160" y="46"/>
                  <a:pt x="168" y="66"/>
                  <a:pt x="168" y="87"/>
                </a:cubicBezTo>
                <a:cubicBezTo>
                  <a:pt x="168" y="108"/>
                  <a:pt x="160" y="128"/>
                  <a:pt x="148" y="143"/>
                </a:cubicBezTo>
                <a:moveTo>
                  <a:pt x="100" y="151"/>
                </a:moveTo>
                <a:cubicBezTo>
                  <a:pt x="97" y="151"/>
                  <a:pt x="95" y="150"/>
                  <a:pt x="93" y="149"/>
                </a:cubicBezTo>
                <a:cubicBezTo>
                  <a:pt x="93" y="149"/>
                  <a:pt x="93" y="149"/>
                  <a:pt x="93" y="149"/>
                </a:cubicBezTo>
                <a:cubicBezTo>
                  <a:pt x="52" y="119"/>
                  <a:pt x="52" y="119"/>
                  <a:pt x="52" y="119"/>
                </a:cubicBezTo>
                <a:cubicBezTo>
                  <a:pt x="12" y="119"/>
                  <a:pt x="12" y="119"/>
                  <a:pt x="12" y="119"/>
                </a:cubicBezTo>
                <a:cubicBezTo>
                  <a:pt x="5" y="119"/>
                  <a:pt x="0" y="114"/>
                  <a:pt x="0" y="107"/>
                </a:cubicBezTo>
                <a:cubicBezTo>
                  <a:pt x="0" y="67"/>
                  <a:pt x="0" y="67"/>
                  <a:pt x="0" y="67"/>
                </a:cubicBezTo>
                <a:cubicBezTo>
                  <a:pt x="0" y="60"/>
                  <a:pt x="5" y="55"/>
                  <a:pt x="12" y="55"/>
                </a:cubicBezTo>
                <a:cubicBezTo>
                  <a:pt x="12" y="55"/>
                  <a:pt x="12" y="55"/>
                  <a:pt x="12" y="55"/>
                </a:cubicBezTo>
                <a:cubicBezTo>
                  <a:pt x="52" y="55"/>
                  <a:pt x="52" y="55"/>
                  <a:pt x="52" y="55"/>
                </a:cubicBezTo>
                <a:cubicBezTo>
                  <a:pt x="92" y="22"/>
                  <a:pt x="92" y="22"/>
                  <a:pt x="92" y="22"/>
                </a:cubicBezTo>
                <a:cubicBezTo>
                  <a:pt x="92" y="22"/>
                  <a:pt x="92" y="22"/>
                  <a:pt x="92" y="22"/>
                </a:cubicBezTo>
                <a:cubicBezTo>
                  <a:pt x="95" y="20"/>
                  <a:pt x="97" y="19"/>
                  <a:pt x="100" y="19"/>
                </a:cubicBezTo>
                <a:cubicBezTo>
                  <a:pt x="107" y="19"/>
                  <a:pt x="112" y="24"/>
                  <a:pt x="112" y="31"/>
                </a:cubicBezTo>
                <a:cubicBezTo>
                  <a:pt x="112" y="67"/>
                  <a:pt x="112" y="67"/>
                  <a:pt x="112" y="67"/>
                </a:cubicBezTo>
                <a:cubicBezTo>
                  <a:pt x="112" y="95"/>
                  <a:pt x="112" y="95"/>
                  <a:pt x="112" y="95"/>
                </a:cubicBezTo>
                <a:cubicBezTo>
                  <a:pt x="112" y="107"/>
                  <a:pt x="112" y="107"/>
                  <a:pt x="112" y="107"/>
                </a:cubicBezTo>
                <a:cubicBezTo>
                  <a:pt x="112" y="119"/>
                  <a:pt x="112" y="119"/>
                  <a:pt x="112" y="119"/>
                </a:cubicBezTo>
                <a:cubicBezTo>
                  <a:pt x="112" y="139"/>
                  <a:pt x="112" y="139"/>
                  <a:pt x="112" y="139"/>
                </a:cubicBezTo>
                <a:cubicBezTo>
                  <a:pt x="112" y="146"/>
                  <a:pt x="107" y="151"/>
                  <a:pt x="100" y="1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Tree>
    <p:extLst>
      <p:ext uri="{BB962C8B-B14F-4D97-AF65-F5344CB8AC3E}">
        <p14:creationId xmlns:p14="http://schemas.microsoft.com/office/powerpoint/2010/main" val="11358035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333501"/>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333500"/>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629" y="217246"/>
            <a:ext cx="2133600" cy="1728683"/>
          </a:xfrm>
          <a:prstGeom prst="rect">
            <a:avLst/>
          </a:prstGeom>
        </p:spPr>
      </p:pic>
      <p:sp>
        <p:nvSpPr>
          <p:cNvPr id="6" name="Dikdörtgen 5"/>
          <p:cNvSpPr/>
          <p:nvPr/>
        </p:nvSpPr>
        <p:spPr>
          <a:xfrm>
            <a:off x="4114800" y="416375"/>
            <a:ext cx="131064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Kamu Ön Mali Kontrol Yönetmeliğindeki Yenilikler</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533400" y="1945929"/>
            <a:ext cx="16916400" cy="7971413"/>
          </a:xfrm>
          <a:prstGeom prst="rect">
            <a:avLst/>
          </a:prstGeom>
        </p:spPr>
        <p:txBody>
          <a:bodyPr wrap="square">
            <a:spAutoFit/>
          </a:bodyPr>
          <a:lstStyle/>
          <a:p>
            <a:pPr marL="457200" indent="-457200" algn="just">
              <a:buFontTx/>
              <a:buChar char="-"/>
            </a:pPr>
            <a:r>
              <a:rPr lang="tr-TR" sz="3200" dirty="0" smtClean="0">
                <a:latin typeface="Times New Roman" panose="02020603050405020304" pitchFamily="18" charset="0"/>
                <a:cs typeface="Times New Roman" panose="02020603050405020304" pitchFamily="18" charset="0"/>
              </a:rPr>
              <a:t>İhaleye </a:t>
            </a:r>
            <a:r>
              <a:rPr lang="tr-TR" sz="3200" dirty="0">
                <a:latin typeface="Times New Roman" panose="02020603050405020304" pitchFamily="18" charset="0"/>
                <a:cs typeface="Times New Roman" panose="02020603050405020304" pitchFamily="18" charset="0"/>
              </a:rPr>
              <a:t>çıkılmadan önceki aşama da dahil edilerek 12. Kalkınma Planının 397. sırasında yer alan “verimsiz harcama alanlarının tasfiye edilerek harcamaların gözden geçirilmesi” hedefi kapsamında </a:t>
            </a:r>
            <a:r>
              <a:rPr lang="tr-TR" sz="3200" u="sng" dirty="0">
                <a:latin typeface="Times New Roman" panose="02020603050405020304" pitchFamily="18" charset="0"/>
                <a:cs typeface="Times New Roman" panose="02020603050405020304" pitchFamily="18" charset="0"/>
              </a:rPr>
              <a:t>verimsiz harcamaların önüne </a:t>
            </a:r>
            <a:r>
              <a:rPr lang="tr-TR" sz="3200" u="sng" dirty="0" smtClean="0">
                <a:latin typeface="Times New Roman" panose="02020603050405020304" pitchFamily="18" charset="0"/>
                <a:cs typeface="Times New Roman" panose="02020603050405020304" pitchFamily="18" charset="0"/>
              </a:rPr>
              <a:t>baştan </a:t>
            </a:r>
            <a:r>
              <a:rPr lang="tr-TR" sz="3200" u="sng" dirty="0">
                <a:latin typeface="Times New Roman" panose="02020603050405020304" pitchFamily="18" charset="0"/>
                <a:cs typeface="Times New Roman" panose="02020603050405020304" pitchFamily="18" charset="0"/>
              </a:rPr>
              <a:t>geçilmesi </a:t>
            </a:r>
            <a:r>
              <a:rPr lang="tr-TR" sz="3200" dirty="0">
                <a:latin typeface="Times New Roman" panose="02020603050405020304" pitchFamily="18" charset="0"/>
                <a:cs typeface="Times New Roman" panose="02020603050405020304" pitchFamily="18" charset="0"/>
              </a:rPr>
              <a:t>amaçlanmıştır. </a:t>
            </a:r>
            <a:endParaRPr lang="tr-TR" sz="3200" dirty="0" smtClean="0">
              <a:latin typeface="Times New Roman" panose="02020603050405020304" pitchFamily="18" charset="0"/>
              <a:cs typeface="Times New Roman" panose="02020603050405020304" pitchFamily="18" charset="0"/>
            </a:endParaRPr>
          </a:p>
          <a:p>
            <a:pPr marL="457200" indent="-457200" algn="just">
              <a:buFontTx/>
              <a:buChar char="-"/>
            </a:pPr>
            <a:endParaRPr lang="tr-TR" sz="3200" dirty="0">
              <a:latin typeface="Times New Roman" panose="02020603050405020304" pitchFamily="18" charset="0"/>
              <a:cs typeface="Times New Roman" panose="02020603050405020304" pitchFamily="18" charset="0"/>
            </a:endParaRP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Ayrıca</a:t>
            </a:r>
            <a:r>
              <a:rPr lang="tr-TR" sz="3200" dirty="0">
                <a:latin typeface="Times New Roman" panose="02020603050405020304" pitchFamily="18" charset="0"/>
                <a:cs typeface="Times New Roman" panose="02020603050405020304" pitchFamily="18" charset="0"/>
              </a:rPr>
              <a:t>, ön mali kontrolün kapsamına </a:t>
            </a:r>
            <a:r>
              <a:rPr lang="tr-TR" sz="3200" u="sng" dirty="0">
                <a:latin typeface="Times New Roman" panose="02020603050405020304" pitchFamily="18" charset="0"/>
                <a:cs typeface="Times New Roman" panose="02020603050405020304" pitchFamily="18" charset="0"/>
              </a:rPr>
              <a:t>yapım işi </a:t>
            </a:r>
            <a:r>
              <a:rPr lang="tr-TR" sz="3200" u="sng" dirty="0" err="1">
                <a:latin typeface="Times New Roman" panose="02020603050405020304" pitchFamily="18" charset="0"/>
                <a:cs typeface="Times New Roman" panose="02020603050405020304" pitchFamily="18" charset="0"/>
              </a:rPr>
              <a:t>hakedişleri</a:t>
            </a:r>
            <a:r>
              <a:rPr lang="tr-TR" sz="3200" u="sng" dirty="0">
                <a:latin typeface="Times New Roman" panose="02020603050405020304" pitchFamily="18" charset="0"/>
                <a:cs typeface="Times New Roman" panose="02020603050405020304" pitchFamily="18" charset="0"/>
              </a:rPr>
              <a:t>, gelir getirici işlemler, yurtdışı harcırah</a:t>
            </a:r>
            <a:r>
              <a:rPr lang="tr-TR" sz="3200" dirty="0">
                <a:latin typeface="Times New Roman" panose="02020603050405020304" pitchFamily="18" charset="0"/>
                <a:cs typeface="Times New Roman" panose="02020603050405020304" pitchFamily="18" charset="0"/>
              </a:rPr>
              <a:t> ödemeleri de dahil </a:t>
            </a:r>
            <a:r>
              <a:rPr lang="tr-TR" sz="3200" dirty="0" smtClean="0">
                <a:latin typeface="Times New Roman" panose="02020603050405020304" pitchFamily="18" charset="0"/>
                <a:cs typeface="Times New Roman" panose="02020603050405020304" pitchFamily="18" charset="0"/>
              </a:rPr>
              <a:t>edilmiştir. </a:t>
            </a:r>
          </a:p>
          <a:p>
            <a:pPr marL="457200" indent="-457200" algn="just">
              <a:buFontTx/>
              <a:buChar char="-"/>
            </a:pPr>
            <a:endParaRPr lang="tr-TR" sz="3200" dirty="0">
              <a:latin typeface="Times New Roman" panose="02020603050405020304" pitchFamily="18" charset="0"/>
              <a:cs typeface="Times New Roman" panose="02020603050405020304" pitchFamily="18" charset="0"/>
            </a:endParaRP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Ön </a:t>
            </a:r>
            <a:r>
              <a:rPr lang="tr-TR" sz="3200" dirty="0">
                <a:latin typeface="Times New Roman" panose="02020603050405020304" pitchFamily="18" charset="0"/>
                <a:cs typeface="Times New Roman" panose="02020603050405020304" pitchFamily="18" charset="0"/>
              </a:rPr>
              <a:t>mali kontrol işlemlerinin risk bazlı, analize ve somut veriye dayalı olarak sistematik bir şekilde yapılmasına imkan vermek üzere “</a:t>
            </a:r>
            <a:r>
              <a:rPr lang="tr-TR" sz="3200" u="sng" dirty="0">
                <a:latin typeface="Times New Roman" panose="02020603050405020304" pitchFamily="18" charset="0"/>
                <a:cs typeface="Times New Roman" panose="02020603050405020304" pitchFamily="18" charset="0"/>
              </a:rPr>
              <a:t>ön mali kontrol listesi” hazırlama </a:t>
            </a:r>
            <a:r>
              <a:rPr lang="tr-TR" sz="3200" dirty="0">
                <a:latin typeface="Times New Roman" panose="02020603050405020304" pitchFamily="18" charset="0"/>
                <a:cs typeface="Times New Roman" panose="02020603050405020304" pitchFamily="18" charset="0"/>
              </a:rPr>
              <a:t>ve bunları </a:t>
            </a:r>
            <a:r>
              <a:rPr lang="tr-TR" sz="3200" u="sng" dirty="0">
                <a:latin typeface="Times New Roman" panose="02020603050405020304" pitchFamily="18" charset="0"/>
                <a:cs typeface="Times New Roman" panose="02020603050405020304" pitchFamily="18" charset="0"/>
              </a:rPr>
              <a:t>ödeme belgesine eklenmesi</a:t>
            </a:r>
            <a:r>
              <a:rPr lang="tr-TR" sz="3200" dirty="0">
                <a:latin typeface="Times New Roman" panose="02020603050405020304" pitchFamily="18" charset="0"/>
                <a:cs typeface="Times New Roman" panose="02020603050405020304" pitchFamily="18" charset="0"/>
              </a:rPr>
              <a:t> zorunluluğu </a:t>
            </a:r>
            <a:r>
              <a:rPr lang="tr-TR" sz="3200" dirty="0" smtClean="0">
                <a:latin typeface="Times New Roman" panose="02020603050405020304" pitchFamily="18" charset="0"/>
                <a:cs typeface="Times New Roman" panose="02020603050405020304" pitchFamily="18" charset="0"/>
              </a:rPr>
              <a:t>getirilmiştir</a:t>
            </a:r>
          </a:p>
          <a:p>
            <a:pPr marL="457200" indent="-457200" algn="just">
              <a:buFontTx/>
              <a:buChar char="-"/>
            </a:pPr>
            <a:endParaRPr lang="tr-TR" sz="3200" dirty="0" smtClean="0">
              <a:latin typeface="Times New Roman" panose="02020603050405020304" pitchFamily="18" charset="0"/>
              <a:cs typeface="Times New Roman" panose="02020603050405020304" pitchFamily="18" charset="0"/>
            </a:endParaRP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Güncelliğini </a:t>
            </a:r>
            <a:r>
              <a:rPr lang="tr-TR" sz="3200" dirty="0">
                <a:latin typeface="Times New Roman" panose="02020603050405020304" pitchFamily="18" charset="0"/>
                <a:cs typeface="Times New Roman" panose="02020603050405020304" pitchFamily="18" charset="0"/>
              </a:rPr>
              <a:t>yitiren </a:t>
            </a:r>
            <a:r>
              <a:rPr lang="tr-TR" sz="3200" u="sng" dirty="0">
                <a:latin typeface="Times New Roman" panose="02020603050405020304" pitchFamily="18" charset="0"/>
                <a:cs typeface="Times New Roman" panose="02020603050405020304" pitchFamily="18" charset="0"/>
              </a:rPr>
              <a:t>maktu tutarlar</a:t>
            </a:r>
            <a:r>
              <a:rPr lang="tr-TR" sz="3200" dirty="0">
                <a:latin typeface="Times New Roman" panose="02020603050405020304" pitchFamily="18" charset="0"/>
                <a:cs typeface="Times New Roman" panose="02020603050405020304" pitchFamily="18" charset="0"/>
              </a:rPr>
              <a:t>, Kamu Ön Malî Kontrol Yönetmeliği ile yeniden belirlenmiş ve </a:t>
            </a:r>
            <a:r>
              <a:rPr lang="tr-TR" sz="3200" dirty="0" smtClean="0">
                <a:latin typeface="Times New Roman" panose="02020603050405020304" pitchFamily="18" charset="0"/>
                <a:cs typeface="Times New Roman" panose="02020603050405020304" pitchFamily="18" charset="0"/>
              </a:rPr>
              <a:t>bu </a:t>
            </a:r>
            <a:r>
              <a:rPr lang="tr-TR" sz="3200" dirty="0">
                <a:latin typeface="Times New Roman" panose="02020603050405020304" pitchFamily="18" charset="0"/>
                <a:cs typeface="Times New Roman" panose="02020603050405020304" pitchFamily="18" charset="0"/>
              </a:rPr>
              <a:t>tutarların bundan sonra yeniden değerleme oranında her yıl güncellenmesi imkanı getirilmiştir. </a:t>
            </a:r>
            <a:endParaRPr lang="tr-TR" sz="3200" dirty="0" smtClean="0">
              <a:latin typeface="Times New Roman" panose="02020603050405020304" pitchFamily="18" charset="0"/>
              <a:cs typeface="Times New Roman" panose="02020603050405020304" pitchFamily="18" charset="0"/>
            </a:endParaRPr>
          </a:p>
          <a:p>
            <a:pPr marL="457200" indent="-457200" algn="just">
              <a:buFontTx/>
              <a:buChar char="-"/>
            </a:pPr>
            <a:endParaRPr lang="tr-TR" sz="3200" dirty="0">
              <a:latin typeface="Times New Roman" panose="02020603050405020304" pitchFamily="18" charset="0"/>
              <a:cs typeface="Times New Roman" panose="02020603050405020304" pitchFamily="18" charset="0"/>
            </a:endParaRPr>
          </a:p>
          <a:p>
            <a:pPr marL="457200" indent="-457200" algn="just">
              <a:buFontTx/>
              <a:buChar char="-"/>
            </a:pPr>
            <a:r>
              <a:rPr lang="tr-TR" sz="3200" dirty="0" smtClean="0">
                <a:latin typeface="Times New Roman" panose="02020603050405020304" pitchFamily="18" charset="0"/>
                <a:cs typeface="Times New Roman" panose="02020603050405020304" pitchFamily="18" charset="0"/>
              </a:rPr>
              <a:t>Ön </a:t>
            </a:r>
            <a:r>
              <a:rPr lang="tr-TR" sz="3200" dirty="0">
                <a:latin typeface="Times New Roman" panose="02020603050405020304" pitchFamily="18" charset="0"/>
                <a:cs typeface="Times New Roman" panose="02020603050405020304" pitchFamily="18" charset="0"/>
              </a:rPr>
              <a:t>mali kontrolle ilgili iş </a:t>
            </a:r>
            <a:r>
              <a:rPr lang="tr-TR" sz="3200" u="sng" dirty="0">
                <a:latin typeface="Times New Roman" panose="02020603050405020304" pitchFamily="18" charset="0"/>
                <a:cs typeface="Times New Roman" panose="02020603050405020304" pitchFamily="18" charset="0"/>
              </a:rPr>
              <a:t>ve işlemlerin elektronik ortamda da gerçekleştirilebilmesi </a:t>
            </a:r>
            <a:r>
              <a:rPr lang="tr-TR" sz="3200" dirty="0">
                <a:latin typeface="Times New Roman" panose="02020603050405020304" pitchFamily="18" charset="0"/>
                <a:cs typeface="Times New Roman" panose="02020603050405020304" pitchFamily="18" charset="0"/>
              </a:rPr>
              <a:t>imkanı getirilmiştir. </a:t>
            </a:r>
            <a:endParaRPr lang="tr-TR" sz="3200" spc="-2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8748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943600" y="416375"/>
            <a:ext cx="95250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(md.4)</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685800" y="2600509"/>
            <a:ext cx="16916400" cy="6494085"/>
          </a:xfrm>
          <a:prstGeom prst="rect">
            <a:avLst/>
          </a:prstGeom>
        </p:spPr>
        <p:txBody>
          <a:bodyPr wrap="square">
            <a:spAutoFit/>
          </a:bodyPr>
          <a:lstStyle/>
          <a:p>
            <a:pPr algn="just"/>
            <a:r>
              <a:rPr lang="tr-TR" sz="3200" b="1" dirty="0">
                <a:latin typeface="Times New Roman" panose="02020603050405020304" pitchFamily="18" charset="0"/>
                <a:cs typeface="Times New Roman" panose="02020603050405020304" pitchFamily="18" charset="0"/>
              </a:rPr>
              <a:t>MADDE 4- </a:t>
            </a:r>
            <a:r>
              <a:rPr lang="tr-TR" sz="3200" dirty="0">
                <a:latin typeface="Times New Roman" panose="02020603050405020304" pitchFamily="18" charset="0"/>
                <a:cs typeface="Times New Roman" panose="02020603050405020304" pitchFamily="18" charset="0"/>
              </a:rPr>
              <a:t>(1) Ön malî kontrol görevi, idarelerin </a:t>
            </a:r>
            <a:r>
              <a:rPr lang="tr-TR" sz="3200" u="sng" dirty="0">
                <a:latin typeface="Times New Roman" panose="02020603050405020304" pitchFamily="18" charset="0"/>
                <a:cs typeface="Times New Roman" panose="02020603050405020304" pitchFamily="18" charset="0"/>
              </a:rPr>
              <a:t>yönetim sorumluluğu çerçevesinde</a:t>
            </a:r>
            <a:r>
              <a:rPr lang="tr-TR" sz="3200" dirty="0">
                <a:latin typeface="Times New Roman" panose="02020603050405020304" pitchFamily="18" charset="0"/>
                <a:cs typeface="Times New Roman" panose="02020603050405020304" pitchFamily="18" charset="0"/>
              </a:rPr>
              <a:t>, harcama birimleri ve malî hizmetler birimi tarafından yerine getirilir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(2) Ön malî kontrol, harcama birimlerinde </a:t>
            </a:r>
            <a:r>
              <a:rPr lang="tr-TR" sz="3200" u="sng" dirty="0">
                <a:latin typeface="Times New Roman" panose="02020603050405020304" pitchFamily="18" charset="0"/>
                <a:cs typeface="Times New Roman" panose="02020603050405020304" pitchFamily="18" charset="0"/>
              </a:rPr>
              <a:t>işlemlerin gerçekleştirilmesi aşamasında </a:t>
            </a:r>
            <a:r>
              <a:rPr lang="tr-TR" sz="3200" dirty="0">
                <a:latin typeface="Times New Roman" panose="02020603050405020304" pitchFamily="18" charset="0"/>
                <a:cs typeface="Times New Roman" panose="02020603050405020304" pitchFamily="18" charset="0"/>
              </a:rPr>
              <a:t>yapılan kontroller ile malî hizmetler birimi tarafından yapılan kontrollerden oluşur. Malî hizmetler birimi tarafından yapılacak ön malî kontrol, </a:t>
            </a:r>
            <a:r>
              <a:rPr lang="tr-TR" sz="3200" u="sng" dirty="0">
                <a:latin typeface="Times New Roman" panose="02020603050405020304" pitchFamily="18" charset="0"/>
                <a:cs typeface="Times New Roman" panose="02020603050405020304" pitchFamily="18" charset="0"/>
              </a:rPr>
              <a:t>bu Yönetmelikte belirtilen </a:t>
            </a:r>
            <a:r>
              <a:rPr lang="tr-TR" sz="3200" dirty="0">
                <a:latin typeface="Times New Roman" panose="02020603050405020304" pitchFamily="18" charset="0"/>
                <a:cs typeface="Times New Roman" panose="02020603050405020304" pitchFamily="18" charset="0"/>
              </a:rPr>
              <a:t>kontroller ile </a:t>
            </a:r>
            <a:r>
              <a:rPr lang="tr-TR" sz="3200" u="sng" dirty="0">
                <a:latin typeface="Times New Roman" panose="02020603050405020304" pitchFamily="18" charset="0"/>
                <a:cs typeface="Times New Roman" panose="02020603050405020304" pitchFamily="18" charset="0"/>
              </a:rPr>
              <a:t>idarelerce yapılacak düzenlemeler çerçevesinde</a:t>
            </a:r>
            <a:r>
              <a:rPr lang="tr-TR" sz="3200" dirty="0">
                <a:latin typeface="Times New Roman" panose="02020603050405020304" pitchFamily="18" charset="0"/>
                <a:cs typeface="Times New Roman" panose="02020603050405020304" pitchFamily="18" charset="0"/>
              </a:rPr>
              <a:t> bu birim tarafından yapılması öngörülen kontrollerden meydana gelir</a:t>
            </a:r>
            <a:r>
              <a:rPr lang="tr-TR" sz="3200" dirty="0" smtClean="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(3) Gelir, gider, varlık ve yükümlülüklere ilişkin malî karar ve işlemler, harcama birimleri ve malî hizmetler birimi tarafından </a:t>
            </a:r>
            <a:r>
              <a:rPr lang="tr-TR" sz="3200" u="sng" dirty="0">
                <a:latin typeface="Times New Roman" panose="02020603050405020304" pitchFamily="18" charset="0"/>
                <a:cs typeface="Times New Roman" panose="02020603050405020304" pitchFamily="18" charset="0"/>
              </a:rPr>
              <a:t>idarenin bütçesi</a:t>
            </a:r>
            <a:r>
              <a:rPr lang="tr-TR" sz="3200" dirty="0">
                <a:latin typeface="Times New Roman" panose="02020603050405020304" pitchFamily="18" charset="0"/>
                <a:cs typeface="Times New Roman" panose="02020603050405020304" pitchFamily="18" charset="0"/>
              </a:rPr>
              <a:t>, </a:t>
            </a:r>
            <a:r>
              <a:rPr lang="tr-TR" sz="3200" u="sng" dirty="0">
                <a:latin typeface="Times New Roman" panose="02020603050405020304" pitchFamily="18" charset="0"/>
                <a:cs typeface="Times New Roman" panose="02020603050405020304" pitchFamily="18" charset="0"/>
              </a:rPr>
              <a:t>bütçe tertibi</a:t>
            </a:r>
            <a:r>
              <a:rPr lang="tr-TR" sz="3200" dirty="0">
                <a:latin typeface="Times New Roman" panose="02020603050405020304" pitchFamily="18" charset="0"/>
                <a:cs typeface="Times New Roman" panose="02020603050405020304" pitchFamily="18" charset="0"/>
              </a:rPr>
              <a:t>, </a:t>
            </a:r>
            <a:r>
              <a:rPr lang="tr-TR" sz="3200" u="sng" dirty="0">
                <a:latin typeface="Times New Roman" panose="02020603050405020304" pitchFamily="18" charset="0"/>
                <a:cs typeface="Times New Roman" panose="02020603050405020304" pitchFamily="18" charset="0"/>
              </a:rPr>
              <a:t>kullanılabilir ödenek tutarı</a:t>
            </a:r>
            <a:r>
              <a:rPr lang="tr-TR" sz="3200" dirty="0">
                <a:latin typeface="Times New Roman" panose="02020603050405020304" pitchFamily="18" charset="0"/>
                <a:cs typeface="Times New Roman" panose="02020603050405020304" pitchFamily="18" charset="0"/>
              </a:rPr>
              <a:t>, </a:t>
            </a:r>
            <a:r>
              <a:rPr lang="tr-TR" sz="3200" u="sng" dirty="0">
                <a:latin typeface="Times New Roman" panose="02020603050405020304" pitchFamily="18" charset="0"/>
                <a:cs typeface="Times New Roman" panose="02020603050405020304" pitchFamily="18" charset="0"/>
              </a:rPr>
              <a:t>ayrıntılı harcama veya finansman programları</a:t>
            </a:r>
            <a:r>
              <a:rPr lang="tr-TR" sz="3200" dirty="0">
                <a:latin typeface="Times New Roman" panose="02020603050405020304" pitchFamily="18" charset="0"/>
                <a:cs typeface="Times New Roman" panose="02020603050405020304" pitchFamily="18" charset="0"/>
              </a:rPr>
              <a:t>, </a:t>
            </a:r>
            <a:r>
              <a:rPr lang="tr-TR" sz="3200" u="sng" dirty="0">
                <a:latin typeface="Times New Roman" panose="02020603050405020304" pitchFamily="18" charset="0"/>
                <a:cs typeface="Times New Roman" panose="02020603050405020304" pitchFamily="18" charset="0"/>
              </a:rPr>
              <a:t>merkezi yönetim bütçe kanunu</a:t>
            </a:r>
            <a:r>
              <a:rPr lang="tr-TR" sz="3200" dirty="0">
                <a:latin typeface="Times New Roman" panose="02020603050405020304" pitchFamily="18" charset="0"/>
                <a:cs typeface="Times New Roman" panose="02020603050405020304" pitchFamily="18" charset="0"/>
              </a:rPr>
              <a:t>, </a:t>
            </a:r>
            <a:r>
              <a:rPr lang="tr-TR" sz="3200" u="sng" dirty="0">
                <a:latin typeface="Times New Roman" panose="02020603050405020304" pitchFamily="18" charset="0"/>
                <a:cs typeface="Times New Roman" panose="02020603050405020304" pitchFamily="18" charset="0"/>
              </a:rPr>
              <a:t>tasarruf tedbirleri </a:t>
            </a:r>
            <a:r>
              <a:rPr lang="tr-TR" sz="3200" dirty="0">
                <a:latin typeface="Times New Roman" panose="02020603050405020304" pitchFamily="18" charset="0"/>
                <a:cs typeface="Times New Roman" panose="02020603050405020304" pitchFamily="18" charset="0"/>
              </a:rPr>
              <a:t>ve </a:t>
            </a:r>
            <a:r>
              <a:rPr lang="tr-TR" sz="3200" u="sng" dirty="0">
                <a:latin typeface="Times New Roman" panose="02020603050405020304" pitchFamily="18" charset="0"/>
                <a:cs typeface="Times New Roman" panose="02020603050405020304" pitchFamily="18" charset="0"/>
              </a:rPr>
              <a:t>diğer malî mevzuat </a:t>
            </a:r>
            <a:r>
              <a:rPr lang="tr-TR" sz="3200" dirty="0">
                <a:latin typeface="Times New Roman" panose="02020603050405020304" pitchFamily="18" charset="0"/>
                <a:cs typeface="Times New Roman" panose="02020603050405020304" pitchFamily="18" charset="0"/>
              </a:rPr>
              <a:t>hükümlerine uygunluk yönlerinden kontrol edilir. Malî karar ve işlemler </a:t>
            </a:r>
            <a:r>
              <a:rPr lang="tr-TR" sz="3200" u="sng" dirty="0">
                <a:latin typeface="Times New Roman" panose="02020603050405020304" pitchFamily="18" charset="0"/>
                <a:cs typeface="Times New Roman" panose="02020603050405020304" pitchFamily="18" charset="0"/>
              </a:rPr>
              <a:t>harcama birimleri</a:t>
            </a:r>
            <a:r>
              <a:rPr lang="tr-TR" sz="3200" dirty="0">
                <a:latin typeface="Times New Roman" panose="02020603050405020304" pitchFamily="18" charset="0"/>
                <a:cs typeface="Times New Roman" panose="02020603050405020304" pitchFamily="18" charset="0"/>
              </a:rPr>
              <a:t> tarafından </a:t>
            </a:r>
            <a:r>
              <a:rPr lang="tr-TR" sz="3200" u="sng" dirty="0">
                <a:latin typeface="Times New Roman" panose="02020603050405020304" pitchFamily="18" charset="0"/>
                <a:cs typeface="Times New Roman" panose="02020603050405020304" pitchFamily="18" charset="0"/>
              </a:rPr>
              <a:t>kaynakların etkili, ekonomik ve verimli bir şekilde kullanılması </a:t>
            </a:r>
            <a:r>
              <a:rPr lang="tr-TR" sz="3200" dirty="0">
                <a:latin typeface="Times New Roman" panose="02020603050405020304" pitchFamily="18" charset="0"/>
                <a:cs typeface="Times New Roman" panose="02020603050405020304" pitchFamily="18" charset="0"/>
              </a:rPr>
              <a:t>açısından da kontrol edilir</a:t>
            </a:r>
            <a:endParaRPr lang="tr-TR" sz="3200" spc="-2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3802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447800" y="7124700"/>
            <a:ext cx="14859000" cy="1323439"/>
          </a:xfrm>
          <a:prstGeom prst="rect">
            <a:avLst/>
          </a:prstGeom>
        </p:spPr>
        <p:txBody>
          <a:bodyPr wrap="square">
            <a:spAutoFit/>
          </a:bodyPr>
          <a:lstStyle/>
          <a:p>
            <a:pPr algn="just"/>
            <a:r>
              <a:rPr lang="tr-TR" sz="4000" dirty="0" smtClean="0">
                <a:latin typeface="Times New Roman" panose="02020603050405020304" pitchFamily="18" charset="0"/>
                <a:cs typeface="Times New Roman" panose="02020603050405020304" pitchFamily="18" charset="0"/>
              </a:rPr>
              <a:t>İdareler Yönetmelikte belirtilen kapsam dışında ilave kontroller geliştirebilir mi</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2500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sp>
        <p:nvSpPr>
          <p:cNvPr id="6" name="Dikdörtgen 5"/>
          <p:cNvSpPr/>
          <p:nvPr/>
        </p:nvSpPr>
        <p:spPr>
          <a:xfrm>
            <a:off x="4800600" y="284785"/>
            <a:ext cx="12192000" cy="738664"/>
          </a:xfrm>
          <a:prstGeom prst="rect">
            <a:avLst/>
          </a:prstGeom>
        </p:spPr>
        <p:txBody>
          <a:bodyPr wrap="square">
            <a:spAutoFit/>
          </a:bodyPr>
          <a:lstStyle/>
          <a:p>
            <a:r>
              <a:rPr lang="tr-TR" sz="4200" b="1" dirty="0" smtClean="0">
                <a:latin typeface="Times New Roman" panose="02020603050405020304" pitchFamily="18" charset="0"/>
                <a:cs typeface="Times New Roman" panose="02020603050405020304" pitchFamily="18" charset="0"/>
              </a:rPr>
              <a:t>Yönergelerden </a:t>
            </a:r>
            <a:r>
              <a:rPr lang="tr-TR" sz="4200" b="1" dirty="0">
                <a:latin typeface="Times New Roman" panose="02020603050405020304" pitchFamily="18" charset="0"/>
                <a:cs typeface="Times New Roman" panose="02020603050405020304" pitchFamily="18" charset="0"/>
              </a:rPr>
              <a:t>Farklı Düzenleme </a:t>
            </a:r>
            <a:r>
              <a:rPr lang="tr-TR" sz="4200" b="1" dirty="0" smtClean="0">
                <a:latin typeface="Times New Roman" panose="02020603050405020304" pitchFamily="18" charset="0"/>
                <a:cs typeface="Times New Roman" panose="02020603050405020304" pitchFamily="18" charset="0"/>
              </a:rPr>
              <a:t>Örnekleri</a:t>
            </a:r>
            <a:endParaRPr lang="tr-TR" sz="4200" b="1" dirty="0">
              <a:latin typeface="Times New Roman" panose="02020603050405020304" pitchFamily="18" charset="0"/>
              <a:cs typeface="Times New Roman" panose="02020603050405020304" pitchFamily="18" charset="0"/>
            </a:endParaRPr>
          </a:p>
        </p:txBody>
      </p:sp>
      <p:sp>
        <p:nvSpPr>
          <p:cNvPr id="10" name="Dikdörtgen 9"/>
          <p:cNvSpPr/>
          <p:nvPr/>
        </p:nvSpPr>
        <p:spPr>
          <a:xfrm>
            <a:off x="1022378" y="2435560"/>
            <a:ext cx="16230600" cy="6494085"/>
          </a:xfrm>
          <a:prstGeom prst="rect">
            <a:avLst/>
          </a:prstGeom>
        </p:spPr>
        <p:txBody>
          <a:bodyPr wrap="square">
            <a:spAutoFit/>
          </a:bodyPr>
          <a:lstStyle/>
          <a:p>
            <a:pPr algn="just"/>
            <a:r>
              <a:rPr lang="tr-TR" sz="3200" dirty="0">
                <a:latin typeface="Times New Roman" panose="02020603050405020304" pitchFamily="18" charset="0"/>
                <a:cs typeface="Times New Roman" panose="02020603050405020304" pitchFamily="18" charset="0"/>
              </a:rPr>
              <a:t>Şartlı Bağış ve Yardım için Gelir ve Ödenek Kaydı İzni </a:t>
            </a:r>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Madde </a:t>
            </a:r>
            <a:r>
              <a:rPr lang="tr-TR" sz="3200" dirty="0">
                <a:latin typeface="Times New Roman" panose="02020603050405020304" pitchFamily="18" charset="0"/>
                <a:cs typeface="Times New Roman" panose="02020603050405020304" pitchFamily="18" charset="0"/>
              </a:rPr>
              <a:t>16- </a:t>
            </a:r>
            <a:endParaRPr lang="tr-TR" sz="3200" dirty="0" smtClean="0">
              <a:latin typeface="Times New Roman" panose="02020603050405020304" pitchFamily="18" charset="0"/>
              <a:cs typeface="Times New Roman" panose="02020603050405020304" pitchFamily="18" charset="0"/>
            </a:endParaRPr>
          </a:p>
          <a:p>
            <a:pPr algn="just"/>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Üniversite </a:t>
            </a:r>
            <a:r>
              <a:rPr lang="tr-TR" sz="3200" dirty="0">
                <a:latin typeface="Times New Roman" panose="02020603050405020304" pitchFamily="18" charset="0"/>
                <a:cs typeface="Times New Roman" panose="02020603050405020304" pitchFamily="18" charset="0"/>
              </a:rPr>
              <a:t>yararına kullanılmak üzere kamu idarelerince yapılan şartlı bağış ve yardımlar idarenin üst yöneticisi tarafından uygun görülmesi halinde bütçede açılacak bir tertibe gelir ve şart kılındığı amaca harcanmak üzere açılacak bir tertibe ödenek kaydedilir. Bu ödenekten amaç dışında başka bir tertibe aktarma yapılamaz. </a:t>
            </a:r>
            <a:endParaRPr lang="tr-TR" sz="3200" dirty="0" smtClean="0">
              <a:latin typeface="Times New Roman" panose="02020603050405020304" pitchFamily="18" charset="0"/>
              <a:cs typeface="Times New Roman" panose="02020603050405020304" pitchFamily="18" charset="0"/>
            </a:endParaRPr>
          </a:p>
          <a:p>
            <a:pPr algn="just"/>
            <a:endParaRPr lang="tr-TR" sz="3200" dirty="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Bu </a:t>
            </a:r>
            <a:r>
              <a:rPr lang="tr-TR" sz="3200" dirty="0">
                <a:latin typeface="Times New Roman" panose="02020603050405020304" pitchFamily="18" charset="0"/>
                <a:cs typeface="Times New Roman" panose="02020603050405020304" pitchFamily="18" charset="0"/>
              </a:rPr>
              <a:t>ödeneklerden mali yılsonuna kadar harcanmamış olan tutarlar bağış ve yardımın amacı gerçekleşinceye kadar ertesi yıl bütçesine devir olunarak ödenek kaydedilir. Ancak, bu ödeneklerden tahsis amacı gerçekleştirilmiş olanlardan kalan tutarlar, tahsis amacının gerçekleştirilmesi bakımından yetersiz olanlar ile yılı bütçesinde belirlenen tutarı asmayan ve iki yıl devrettiği halde harcanmayan ödenekleri iptal etmeye üst yönetici yetkilidir</a:t>
            </a:r>
            <a:endParaRPr lang="tr-TR" sz="3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9027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253370" y="499016"/>
            <a:ext cx="114300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(İdare Bütçesi)</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457200" y="2008757"/>
            <a:ext cx="16916400" cy="8053871"/>
          </a:xfrm>
          <a:prstGeom prst="rect">
            <a:avLst/>
          </a:prstGeom>
        </p:spPr>
        <p:txBody>
          <a:bodyPr wrap="square">
            <a:spAutoFit/>
          </a:bodyPr>
          <a:lstStyle/>
          <a:p>
            <a:pPr indent="675323" algn="just">
              <a:lnSpc>
                <a:spcPct val="124000"/>
              </a:lnSpc>
            </a:pPr>
            <a:r>
              <a:rPr lang="tr-TR" sz="3000" b="1" dirty="0" smtClean="0">
                <a:latin typeface="Times New Roman" panose="02020603050405020304" pitchFamily="18" charset="0"/>
                <a:ea typeface="Times New Roman" panose="02020603050405020304" pitchFamily="18" charset="0"/>
              </a:rPr>
              <a:t>5018/Bütçe </a:t>
            </a:r>
            <a:r>
              <a:rPr lang="tr-TR" sz="3000" b="1" dirty="0">
                <a:latin typeface="Times New Roman" panose="02020603050405020304" pitchFamily="18" charset="0"/>
                <a:ea typeface="Times New Roman" panose="02020603050405020304" pitchFamily="18" charset="0"/>
              </a:rPr>
              <a:t>ilkeleri </a:t>
            </a:r>
            <a:endParaRPr lang="tr-TR" sz="3000" dirty="0">
              <a:latin typeface="Times New Roman" panose="02020603050405020304" pitchFamily="18" charset="0"/>
              <a:ea typeface="Times New Roman" panose="02020603050405020304" pitchFamily="18" charset="0"/>
            </a:endParaRPr>
          </a:p>
          <a:p>
            <a:pPr indent="675323" algn="just">
              <a:lnSpc>
                <a:spcPct val="124000"/>
              </a:lnSpc>
            </a:pPr>
            <a:r>
              <a:rPr lang="tr-TR" sz="3000" b="1" spc="-38" dirty="0">
                <a:latin typeface="Times New Roman" panose="02020603050405020304" pitchFamily="18" charset="0"/>
                <a:ea typeface="Times New Roman" panose="02020603050405020304" pitchFamily="18" charset="0"/>
              </a:rPr>
              <a:t>Madde 13-</a:t>
            </a:r>
            <a:r>
              <a:rPr lang="tr-TR" sz="3000" spc="-38" dirty="0">
                <a:latin typeface="Times New Roman" panose="02020603050405020304" pitchFamily="18" charset="0"/>
                <a:ea typeface="Times New Roman" panose="02020603050405020304" pitchFamily="18" charset="0"/>
              </a:rPr>
              <a:t> Bütçelerin hazırlanması, uygulanması ve kontrolünde aşağıdaki ilkelere uyulur: </a:t>
            </a:r>
            <a:endParaRPr lang="tr-TR" sz="3000" dirty="0">
              <a:latin typeface="Times New Roman" panose="02020603050405020304" pitchFamily="18" charset="0"/>
              <a:ea typeface="Times New Roman" panose="02020603050405020304" pitchFamily="18" charset="0"/>
            </a:endParaRPr>
          </a:p>
          <a:p>
            <a:pPr indent="675323" algn="just">
              <a:lnSpc>
                <a:spcPct val="124000"/>
              </a:lnSpc>
            </a:pPr>
            <a:r>
              <a:rPr lang="tr-TR" sz="3000" dirty="0">
                <a:latin typeface="Times New Roman" panose="02020603050405020304" pitchFamily="18" charset="0"/>
                <a:ea typeface="Times New Roman" panose="02020603050405020304" pitchFamily="18" charset="0"/>
              </a:rPr>
              <a:t>a) Bütçelerin hazırlanması ve uygulanmasında, </a:t>
            </a:r>
            <a:r>
              <a:rPr lang="tr-TR" sz="3000" u="sng" dirty="0">
                <a:latin typeface="Times New Roman" panose="02020603050405020304" pitchFamily="18" charset="0"/>
                <a:ea typeface="Times New Roman" panose="02020603050405020304" pitchFamily="18" charset="0"/>
              </a:rPr>
              <a:t>makroekonomik istikrarla birlikte sürdürülebilir kalkınmayı</a:t>
            </a:r>
            <a:r>
              <a:rPr lang="tr-TR" sz="3000" dirty="0">
                <a:latin typeface="Times New Roman" panose="02020603050405020304" pitchFamily="18" charset="0"/>
                <a:ea typeface="Times New Roman" panose="02020603050405020304" pitchFamily="18" charset="0"/>
              </a:rPr>
              <a:t> sağlamak esastır.</a:t>
            </a:r>
          </a:p>
          <a:p>
            <a:pPr indent="675323" algn="just">
              <a:lnSpc>
                <a:spcPct val="124000"/>
              </a:lnSpc>
            </a:pPr>
            <a:r>
              <a:rPr lang="tr-TR" sz="3000" spc="-30" dirty="0">
                <a:latin typeface="Times New Roman" panose="02020603050405020304" pitchFamily="18" charset="0"/>
                <a:ea typeface="Times New Roman" panose="02020603050405020304" pitchFamily="18" charset="0"/>
              </a:rPr>
              <a:t>b) Kamu idarelerine bütçeyle verilen </a:t>
            </a:r>
            <a:r>
              <a:rPr lang="tr-TR" sz="3000" u="sng" spc="-30" dirty="0">
                <a:latin typeface="Times New Roman" panose="02020603050405020304" pitchFamily="18" charset="0"/>
                <a:ea typeface="Times New Roman" panose="02020603050405020304" pitchFamily="18" charset="0"/>
              </a:rPr>
              <a:t>harcama yetkisi</a:t>
            </a:r>
            <a:r>
              <a:rPr lang="tr-TR" sz="3000" spc="-30" dirty="0">
                <a:latin typeface="Times New Roman" panose="02020603050405020304" pitchFamily="18" charset="0"/>
                <a:ea typeface="Times New Roman" panose="02020603050405020304" pitchFamily="18" charset="0"/>
              </a:rPr>
              <a:t>, kanunlarla veya Cumhurbaşkanlığı kararnameleriyle düzenlenen </a:t>
            </a:r>
            <a:r>
              <a:rPr lang="tr-TR" sz="3000" u="sng" spc="-30" dirty="0">
                <a:latin typeface="Times New Roman" panose="02020603050405020304" pitchFamily="18" charset="0"/>
                <a:ea typeface="Times New Roman" panose="02020603050405020304" pitchFamily="18" charset="0"/>
              </a:rPr>
              <a:t>görev ve hizmetlerin yerine getirilmesi amacıyla </a:t>
            </a:r>
            <a:r>
              <a:rPr lang="tr-TR" sz="3000" spc="-30" dirty="0">
                <a:latin typeface="Times New Roman" panose="02020603050405020304" pitchFamily="18" charset="0"/>
                <a:ea typeface="Times New Roman" panose="02020603050405020304" pitchFamily="18" charset="0"/>
              </a:rPr>
              <a:t>kullanılır.</a:t>
            </a:r>
            <a:endParaRPr lang="tr-TR" sz="3000" dirty="0">
              <a:latin typeface="Times New Roman" panose="02020603050405020304" pitchFamily="18" charset="0"/>
              <a:ea typeface="Times New Roman" panose="02020603050405020304" pitchFamily="18" charset="0"/>
            </a:endParaRPr>
          </a:p>
          <a:p>
            <a:pPr indent="675323" algn="just">
              <a:lnSpc>
                <a:spcPct val="124000"/>
              </a:lnSpc>
            </a:pPr>
            <a:r>
              <a:rPr lang="tr-TR" sz="3000" dirty="0">
                <a:latin typeface="Times New Roman" panose="02020603050405020304" pitchFamily="18" charset="0"/>
                <a:ea typeface="Times New Roman" panose="02020603050405020304" pitchFamily="18" charset="0"/>
              </a:rPr>
              <a:t>c) Bütçeler kalkınma planı ve programlarda yer alan politika, hedef ve önceliklere uygun şekilde, idarelerin stratejik planları ile performans ölçütlerine ve fayda-maliyet analizine göre hazırlanır, uygulanır ve kontrol edilir. </a:t>
            </a:r>
          </a:p>
          <a:p>
            <a:pPr indent="675323" algn="just">
              <a:lnSpc>
                <a:spcPct val="124000"/>
              </a:lnSpc>
            </a:pPr>
            <a:r>
              <a:rPr lang="tr-TR" sz="3000" dirty="0">
                <a:latin typeface="Times New Roman" panose="02020603050405020304" pitchFamily="18" charset="0"/>
                <a:ea typeface="Times New Roman" panose="02020603050405020304" pitchFamily="18" charset="0"/>
              </a:rPr>
              <a:t>d) Bütçeler, stratejik planlar dikkate alınarak </a:t>
            </a:r>
            <a:r>
              <a:rPr lang="tr-TR" sz="3000" u="sng" dirty="0">
                <a:latin typeface="Times New Roman" panose="02020603050405020304" pitchFamily="18" charset="0"/>
                <a:ea typeface="Times New Roman" panose="02020603050405020304" pitchFamily="18" charset="0"/>
              </a:rPr>
              <a:t>izleyen iki yılın bütçe tahminleriyle birlikte görüşülür </a:t>
            </a:r>
            <a:r>
              <a:rPr lang="tr-TR" sz="3000" dirty="0">
                <a:latin typeface="Times New Roman" panose="02020603050405020304" pitchFamily="18" charset="0"/>
                <a:ea typeface="Times New Roman" panose="02020603050405020304" pitchFamily="18" charset="0"/>
              </a:rPr>
              <a:t>ve değerlendirilir. </a:t>
            </a:r>
          </a:p>
          <a:p>
            <a:pPr indent="675323" algn="just">
              <a:lnSpc>
                <a:spcPct val="124000"/>
              </a:lnSpc>
            </a:pPr>
            <a:r>
              <a:rPr lang="tr-TR" sz="3000" dirty="0">
                <a:latin typeface="Times New Roman" panose="02020603050405020304" pitchFamily="18" charset="0"/>
                <a:ea typeface="Times New Roman" panose="02020603050405020304" pitchFamily="18" charset="0"/>
              </a:rPr>
              <a:t>e) Bütçe, kamu malî işlemlerinin </a:t>
            </a:r>
            <a:r>
              <a:rPr lang="tr-TR" sz="3000" u="sng" dirty="0">
                <a:latin typeface="Times New Roman" panose="02020603050405020304" pitchFamily="18" charset="0"/>
                <a:ea typeface="Times New Roman" panose="02020603050405020304" pitchFamily="18" charset="0"/>
              </a:rPr>
              <a:t>kapsamlı ve saydam bir şekilde görünmesini sağlar</a:t>
            </a:r>
            <a:r>
              <a:rPr lang="tr-TR" sz="3000" dirty="0">
                <a:latin typeface="Times New Roman" panose="02020603050405020304" pitchFamily="18" charset="0"/>
                <a:ea typeface="Times New Roman" panose="02020603050405020304" pitchFamily="18" charset="0"/>
              </a:rPr>
              <a:t>.</a:t>
            </a:r>
          </a:p>
          <a:p>
            <a:pPr indent="675323" algn="just">
              <a:lnSpc>
                <a:spcPct val="124000"/>
              </a:lnSpc>
            </a:pPr>
            <a:r>
              <a:rPr lang="tr-TR" sz="3000" dirty="0">
                <a:latin typeface="Times New Roman" panose="02020603050405020304" pitchFamily="18" charset="0"/>
                <a:ea typeface="Times New Roman" panose="02020603050405020304" pitchFamily="18" charset="0"/>
              </a:rPr>
              <a:t>f) Tüm gelir ve giderler </a:t>
            </a:r>
            <a:r>
              <a:rPr lang="tr-TR" sz="3000" u="sng" dirty="0">
                <a:latin typeface="Times New Roman" panose="02020603050405020304" pitchFamily="18" charset="0"/>
                <a:ea typeface="Times New Roman" panose="02020603050405020304" pitchFamily="18" charset="0"/>
              </a:rPr>
              <a:t>gayri safi</a:t>
            </a:r>
            <a:r>
              <a:rPr lang="tr-TR" sz="3000" dirty="0">
                <a:latin typeface="Times New Roman" panose="02020603050405020304" pitchFamily="18" charset="0"/>
                <a:ea typeface="Times New Roman" panose="02020603050405020304" pitchFamily="18" charset="0"/>
              </a:rPr>
              <a:t> olarak bütçelerde gösterilir. </a:t>
            </a:r>
          </a:p>
          <a:p>
            <a:pPr indent="675323" algn="just">
              <a:lnSpc>
                <a:spcPct val="124000"/>
              </a:lnSpc>
            </a:pPr>
            <a:r>
              <a:rPr lang="tr-TR" sz="3000" dirty="0">
                <a:latin typeface="Times New Roman" panose="02020603050405020304" pitchFamily="18" charset="0"/>
                <a:ea typeface="Times New Roman" panose="02020603050405020304" pitchFamily="18" charset="0"/>
              </a:rPr>
              <a:t>g) Belirli gelirlerin belirli giderlere </a:t>
            </a:r>
            <a:r>
              <a:rPr lang="tr-TR" sz="3000" u="sng" dirty="0">
                <a:latin typeface="Times New Roman" panose="02020603050405020304" pitchFamily="18" charset="0"/>
                <a:ea typeface="Times New Roman" panose="02020603050405020304" pitchFamily="18" charset="0"/>
              </a:rPr>
              <a:t>tahsis edilmemesi </a:t>
            </a:r>
            <a:r>
              <a:rPr lang="tr-TR" sz="3000" dirty="0">
                <a:latin typeface="Times New Roman" panose="02020603050405020304" pitchFamily="18" charset="0"/>
                <a:ea typeface="Times New Roman" panose="02020603050405020304" pitchFamily="18" charset="0"/>
              </a:rPr>
              <a:t>esastır. </a:t>
            </a:r>
          </a:p>
        </p:txBody>
      </p:sp>
    </p:spTree>
    <p:extLst>
      <p:ext uri="{BB962C8B-B14F-4D97-AF65-F5344CB8AC3E}">
        <p14:creationId xmlns:p14="http://schemas.microsoft.com/office/powerpoint/2010/main" val="30747720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253370" y="499016"/>
            <a:ext cx="114300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(İdare Bütçesi)</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457200" y="2008757"/>
            <a:ext cx="16916400" cy="8053871"/>
          </a:xfrm>
          <a:prstGeom prst="rect">
            <a:avLst/>
          </a:prstGeom>
        </p:spPr>
        <p:txBody>
          <a:bodyPr wrap="square">
            <a:spAutoFit/>
          </a:bodyPr>
          <a:lstStyle/>
          <a:p>
            <a:pPr indent="675323" algn="just">
              <a:lnSpc>
                <a:spcPct val="124000"/>
              </a:lnSpc>
            </a:pPr>
            <a:r>
              <a:rPr lang="tr-TR" sz="3000" b="1" dirty="0" smtClean="0">
                <a:latin typeface="Times New Roman" panose="02020603050405020304" pitchFamily="18" charset="0"/>
                <a:ea typeface="Times New Roman" panose="02020603050405020304" pitchFamily="18" charset="0"/>
              </a:rPr>
              <a:t>5018/Bütçe ilkeleri/13.md.</a:t>
            </a:r>
            <a:endParaRPr lang="tr-TR" sz="3000" dirty="0">
              <a:latin typeface="Times New Roman" panose="02020603050405020304" pitchFamily="18" charset="0"/>
              <a:ea typeface="Times New Roman" panose="02020603050405020304" pitchFamily="18" charset="0"/>
            </a:endParaRPr>
          </a:p>
          <a:p>
            <a:pPr indent="675323" algn="just">
              <a:lnSpc>
                <a:spcPct val="124000"/>
              </a:lnSpc>
            </a:pPr>
            <a:r>
              <a:rPr lang="tr-TR" sz="3000" dirty="0">
                <a:latin typeface="Times New Roman" panose="02020603050405020304" pitchFamily="18" charset="0"/>
                <a:ea typeface="Times New Roman" panose="02020603050405020304" pitchFamily="18" charset="0"/>
              </a:rPr>
              <a:t>h) Bütçelerde gelir ve gider </a:t>
            </a:r>
            <a:r>
              <a:rPr lang="tr-TR" sz="3000" u="sng" dirty="0">
                <a:latin typeface="Times New Roman" panose="02020603050405020304" pitchFamily="18" charset="0"/>
                <a:ea typeface="Times New Roman" panose="02020603050405020304" pitchFamily="18" charset="0"/>
              </a:rPr>
              <a:t>denkliğinin</a:t>
            </a:r>
            <a:r>
              <a:rPr lang="tr-TR" sz="3000" dirty="0">
                <a:latin typeface="Times New Roman" panose="02020603050405020304" pitchFamily="18" charset="0"/>
                <a:ea typeface="Times New Roman" panose="02020603050405020304" pitchFamily="18" charset="0"/>
              </a:rPr>
              <a:t> sağlanması esastır. </a:t>
            </a:r>
          </a:p>
          <a:p>
            <a:pPr indent="675323" algn="just">
              <a:lnSpc>
                <a:spcPct val="124000"/>
              </a:lnSpc>
            </a:pPr>
            <a:r>
              <a:rPr lang="tr-TR" sz="3000" dirty="0">
                <a:latin typeface="Times New Roman" panose="02020603050405020304" pitchFamily="18" charset="0"/>
                <a:ea typeface="Times New Roman" panose="02020603050405020304" pitchFamily="18" charset="0"/>
              </a:rPr>
              <a:t>i) Bütçeler, ait olduğu yıl başlamadan önce Türkiye Büyük Millet Meclisi veya yetkili organlarca </a:t>
            </a:r>
            <a:r>
              <a:rPr lang="tr-TR" sz="3000" u="sng" dirty="0">
                <a:latin typeface="Times New Roman" panose="02020603050405020304" pitchFamily="18" charset="0"/>
                <a:ea typeface="Times New Roman" panose="02020603050405020304" pitchFamily="18" charset="0"/>
              </a:rPr>
              <a:t>kabul edilmedikçe veya onaylanmadıkça uygulanamaz. </a:t>
            </a:r>
          </a:p>
          <a:p>
            <a:pPr indent="675323" algn="just">
              <a:lnSpc>
                <a:spcPct val="124000"/>
              </a:lnSpc>
            </a:pPr>
            <a:r>
              <a:rPr lang="tr-TR" sz="3000" dirty="0">
                <a:latin typeface="Times New Roman" panose="02020603050405020304" pitchFamily="18" charset="0"/>
                <a:ea typeface="Times New Roman" panose="02020603050405020304" pitchFamily="18" charset="0"/>
              </a:rPr>
              <a:t>j) Bütçelerde, bütçeyi </a:t>
            </a:r>
            <a:r>
              <a:rPr lang="tr-TR" sz="3000" u="sng" dirty="0">
                <a:latin typeface="Times New Roman" panose="02020603050405020304" pitchFamily="18" charset="0"/>
                <a:ea typeface="Times New Roman" panose="02020603050405020304" pitchFamily="18" charset="0"/>
              </a:rPr>
              <a:t>ilgilendirmeyen hususlara yer verilmez</a:t>
            </a:r>
            <a:r>
              <a:rPr lang="tr-TR" sz="3000" dirty="0">
                <a:latin typeface="Times New Roman" panose="02020603050405020304" pitchFamily="18" charset="0"/>
                <a:ea typeface="Times New Roman" panose="02020603050405020304" pitchFamily="18" charset="0"/>
              </a:rPr>
              <a:t>. </a:t>
            </a:r>
          </a:p>
          <a:p>
            <a:pPr indent="675323" algn="just">
              <a:lnSpc>
                <a:spcPct val="124000"/>
              </a:lnSpc>
            </a:pPr>
            <a:r>
              <a:rPr lang="tr-TR" sz="3000" spc="-30" dirty="0">
                <a:latin typeface="Times New Roman" panose="02020603050405020304" pitchFamily="18" charset="0"/>
                <a:ea typeface="Times New Roman" panose="02020603050405020304" pitchFamily="18" charset="0"/>
              </a:rPr>
              <a:t>k) </a:t>
            </a:r>
            <a:r>
              <a:rPr lang="tr-TR" sz="3000" b="1" spc="-30" dirty="0">
                <a:latin typeface="Times New Roman" panose="02020603050405020304" pitchFamily="18" charset="0"/>
                <a:ea typeface="Times New Roman" panose="02020603050405020304" pitchFamily="18" charset="0"/>
              </a:rPr>
              <a:t>(Değişik:RG-16/10/2020-7254/2 </a:t>
            </a:r>
            <a:r>
              <a:rPr lang="tr-TR" sz="3000" b="1" spc="-30" dirty="0" err="1">
                <a:latin typeface="Times New Roman" panose="02020603050405020304" pitchFamily="18" charset="0"/>
                <a:ea typeface="Times New Roman" panose="02020603050405020304" pitchFamily="18" charset="0"/>
              </a:rPr>
              <a:t>md.</a:t>
            </a:r>
            <a:r>
              <a:rPr lang="tr-TR" sz="3000" b="1" spc="-30" dirty="0">
                <a:latin typeface="Times New Roman" panose="02020603050405020304" pitchFamily="18" charset="0"/>
                <a:ea typeface="Times New Roman" panose="02020603050405020304" pitchFamily="18" charset="0"/>
              </a:rPr>
              <a:t>) </a:t>
            </a:r>
            <a:r>
              <a:rPr lang="tr-TR" sz="3000" spc="-30" dirty="0">
                <a:latin typeface="Times New Roman" panose="02020603050405020304" pitchFamily="18" charset="0"/>
                <a:ea typeface="Times New Roman" panose="02020603050405020304" pitchFamily="18" charset="0"/>
              </a:rPr>
              <a:t>Bütçeler, program yapısı esas alınarak kurumsal ve ekonomik sonuçların görülmesini sağlayacak şekilde Cumhurbaşkanlığınca uluslararası standartlara uygun olarak belirlenen bir </a:t>
            </a:r>
            <a:r>
              <a:rPr lang="tr-TR" sz="3000" u="sng" spc="-30" dirty="0">
                <a:latin typeface="Times New Roman" panose="02020603050405020304" pitchFamily="18" charset="0"/>
                <a:ea typeface="Times New Roman" panose="02020603050405020304" pitchFamily="18" charset="0"/>
              </a:rPr>
              <a:t>sınıflandırmaya</a:t>
            </a:r>
            <a:r>
              <a:rPr lang="tr-TR" sz="3000" spc="-30" dirty="0">
                <a:latin typeface="Times New Roman" panose="02020603050405020304" pitchFamily="18" charset="0"/>
                <a:ea typeface="Times New Roman" panose="02020603050405020304" pitchFamily="18" charset="0"/>
              </a:rPr>
              <a:t> tabi tutularak hazırlanır ve uygulanır.</a:t>
            </a:r>
            <a:endParaRPr lang="tr-TR" sz="3000" dirty="0">
              <a:latin typeface="Times New Roman" panose="02020603050405020304" pitchFamily="18" charset="0"/>
              <a:ea typeface="Times New Roman" panose="02020603050405020304" pitchFamily="18" charset="0"/>
            </a:endParaRPr>
          </a:p>
          <a:p>
            <a:pPr indent="675323" algn="just">
              <a:lnSpc>
                <a:spcPct val="124000"/>
              </a:lnSpc>
            </a:pPr>
            <a:r>
              <a:rPr lang="tr-TR" sz="3000" dirty="0">
                <a:latin typeface="Times New Roman" panose="02020603050405020304" pitchFamily="18" charset="0"/>
                <a:ea typeface="Times New Roman" panose="02020603050405020304" pitchFamily="18" charset="0"/>
              </a:rPr>
              <a:t>l) Bütçe gelir ve gider tahminleri ile uygulama sonuçlarının raporlanmasında </a:t>
            </a:r>
            <a:r>
              <a:rPr lang="tr-TR" sz="3000" u="sng" dirty="0">
                <a:latin typeface="Times New Roman" panose="02020603050405020304" pitchFamily="18" charset="0"/>
                <a:ea typeface="Times New Roman" panose="02020603050405020304" pitchFamily="18" charset="0"/>
              </a:rPr>
              <a:t>açıklık, doğruluk ve malî saydamlık</a:t>
            </a:r>
            <a:r>
              <a:rPr lang="tr-TR" sz="3000" dirty="0">
                <a:latin typeface="Times New Roman" panose="02020603050405020304" pitchFamily="18" charset="0"/>
                <a:ea typeface="Times New Roman" panose="02020603050405020304" pitchFamily="18" charset="0"/>
              </a:rPr>
              <a:t> esas alınır. </a:t>
            </a:r>
          </a:p>
          <a:p>
            <a:pPr indent="675323" algn="just">
              <a:lnSpc>
                <a:spcPct val="124000"/>
              </a:lnSpc>
            </a:pPr>
            <a:r>
              <a:rPr lang="tr-TR" sz="3000" dirty="0">
                <a:latin typeface="Times New Roman" panose="02020603050405020304" pitchFamily="18" charset="0"/>
                <a:ea typeface="Times New Roman" panose="02020603050405020304" pitchFamily="18" charset="0"/>
              </a:rPr>
              <a:t>m) Kamu idarelerinin </a:t>
            </a:r>
            <a:r>
              <a:rPr lang="tr-TR" sz="3000" u="sng" dirty="0">
                <a:latin typeface="Times New Roman" panose="02020603050405020304" pitchFamily="18" charset="0"/>
                <a:ea typeface="Times New Roman" panose="02020603050405020304" pitchFamily="18" charset="0"/>
              </a:rPr>
              <a:t>tüm gelir ve giderleri</a:t>
            </a:r>
            <a:r>
              <a:rPr lang="tr-TR" sz="3000" dirty="0">
                <a:latin typeface="Times New Roman" panose="02020603050405020304" pitchFamily="18" charset="0"/>
                <a:ea typeface="Times New Roman" panose="02020603050405020304" pitchFamily="18" charset="0"/>
              </a:rPr>
              <a:t> bütçelerinde gösterilir. </a:t>
            </a:r>
          </a:p>
          <a:p>
            <a:pPr indent="675323" algn="just">
              <a:lnSpc>
                <a:spcPct val="124000"/>
              </a:lnSpc>
            </a:pPr>
            <a:r>
              <a:rPr lang="tr-TR" sz="3000" dirty="0">
                <a:latin typeface="Times New Roman" panose="02020603050405020304" pitchFamily="18" charset="0"/>
                <a:ea typeface="Times New Roman" panose="02020603050405020304" pitchFamily="18" charset="0"/>
              </a:rPr>
              <a:t>n) Kamu hizmetleri, bütçelere konulacak </a:t>
            </a:r>
            <a:r>
              <a:rPr lang="tr-TR" sz="3000" u="sng" dirty="0">
                <a:latin typeface="Times New Roman" panose="02020603050405020304" pitchFamily="18" charset="0"/>
                <a:ea typeface="Times New Roman" panose="02020603050405020304" pitchFamily="18" charset="0"/>
              </a:rPr>
              <a:t>ödeneklerle</a:t>
            </a:r>
            <a:r>
              <a:rPr lang="tr-TR" sz="3000" dirty="0">
                <a:latin typeface="Times New Roman" panose="02020603050405020304" pitchFamily="18" charset="0"/>
                <a:ea typeface="Times New Roman" panose="02020603050405020304" pitchFamily="18" charset="0"/>
              </a:rPr>
              <a:t>, mevzuatla belirlenmiş yöntem, ilke ve amaçlara uygun olarak gerçekleştirilir. </a:t>
            </a:r>
          </a:p>
          <a:p>
            <a:pPr indent="675323" algn="just">
              <a:lnSpc>
                <a:spcPct val="124000"/>
              </a:lnSpc>
            </a:pPr>
            <a:r>
              <a:rPr lang="tr-TR" sz="3000" dirty="0">
                <a:latin typeface="Times New Roman" panose="02020603050405020304" pitchFamily="18" charset="0"/>
                <a:ea typeface="Times New Roman" panose="02020603050405020304" pitchFamily="18" charset="0"/>
              </a:rPr>
              <a:t>o) Bütçelerde, </a:t>
            </a:r>
            <a:r>
              <a:rPr lang="tr-TR" sz="3000" u="sng" dirty="0">
                <a:latin typeface="Times New Roman" panose="02020603050405020304" pitchFamily="18" charset="0"/>
                <a:ea typeface="Times New Roman" panose="02020603050405020304" pitchFamily="18" charset="0"/>
              </a:rPr>
              <a:t>ödenekler belirli amaçları gerçekleştirmek üzere </a:t>
            </a:r>
            <a:r>
              <a:rPr lang="tr-TR" sz="3000" dirty="0">
                <a:latin typeface="Times New Roman" panose="02020603050405020304" pitchFamily="18" charset="0"/>
                <a:ea typeface="Times New Roman" panose="02020603050405020304" pitchFamily="18" charset="0"/>
              </a:rPr>
              <a:t>tahsis edilir. </a:t>
            </a:r>
          </a:p>
        </p:txBody>
      </p:sp>
    </p:spTree>
    <p:extLst>
      <p:ext uri="{BB962C8B-B14F-4D97-AF65-F5344CB8AC3E}">
        <p14:creationId xmlns:p14="http://schemas.microsoft.com/office/powerpoint/2010/main" val="11538132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5943600" y="416375"/>
            <a:ext cx="112014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(Bütçe Tertibi)</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685800" y="2600509"/>
            <a:ext cx="16916400" cy="3046988"/>
          </a:xfrm>
          <a:prstGeom prst="rect">
            <a:avLst/>
          </a:prstGeom>
        </p:spPr>
        <p:txBody>
          <a:bodyPr wrap="square">
            <a:spAutoFit/>
          </a:bodyPr>
          <a:lstStyle/>
          <a:p>
            <a:pPr algn="just"/>
            <a:r>
              <a:rPr lang="tr-TR" sz="3200" b="1" dirty="0" smtClean="0">
                <a:latin typeface="Times New Roman" panose="02020603050405020304" pitchFamily="18" charset="0"/>
                <a:cs typeface="Times New Roman" panose="02020603050405020304" pitchFamily="18" charset="0"/>
              </a:rPr>
              <a:t>5302/6</a:t>
            </a:r>
            <a:endParaRPr lang="tr-TR" sz="3200" dirty="0" smtClean="0">
              <a:latin typeface="Times New Roman" panose="02020603050405020304" pitchFamily="18" charset="0"/>
              <a:cs typeface="Times New Roman" panose="02020603050405020304" pitchFamily="18" charset="0"/>
            </a:endParaRPr>
          </a:p>
          <a:p>
            <a:pPr algn="just"/>
            <a:r>
              <a:rPr lang="tr-TR" sz="3200" dirty="0" smtClean="0">
                <a:latin typeface="Times New Roman" panose="02020603050405020304" pitchFamily="18" charset="0"/>
                <a:cs typeface="Times New Roman" panose="02020603050405020304" pitchFamily="18" charset="0"/>
              </a:rPr>
              <a:t>…bakanlıklar </a:t>
            </a:r>
            <a:r>
              <a:rPr lang="tr-TR" sz="3200" dirty="0">
                <a:latin typeface="Times New Roman" panose="02020603050405020304" pitchFamily="18" charset="0"/>
                <a:cs typeface="Times New Roman" panose="02020603050405020304" pitchFamily="18" charset="0"/>
              </a:rPr>
              <a:t>ve diğer merkezi idare kuruluşlarının görev alanına giren diğer yatırımları, kendi bütçelerinde bu hizmetler için ayrılan ödenekleri kullanarak il özel idarelerine kaynak aktarmak suretiyle gerçekleştirebilir. Aktarma işlemi ilgili bakanın onayıyla yapılır ve bu ödenekler tahsis amacı dışında </a:t>
            </a:r>
            <a:r>
              <a:rPr lang="tr-TR" sz="3200" dirty="0" smtClean="0">
                <a:latin typeface="Times New Roman" panose="02020603050405020304" pitchFamily="18" charset="0"/>
                <a:cs typeface="Times New Roman" panose="02020603050405020304" pitchFamily="18" charset="0"/>
              </a:rPr>
              <a:t>kullanılamaz…</a:t>
            </a:r>
          </a:p>
          <a:p>
            <a:pPr algn="just"/>
            <a:endParaRPr lang="tr-TR" sz="3200" dirty="0">
              <a:latin typeface="Times New Roman" panose="02020603050405020304" pitchFamily="18" charset="0"/>
              <a:cs typeface="Times New Roman" panose="02020603050405020304" pitchFamily="18" charset="0"/>
            </a:endParaRPr>
          </a:p>
        </p:txBody>
      </p:sp>
      <p:graphicFrame>
        <p:nvGraphicFramePr>
          <p:cNvPr id="7" name="Tablo 6"/>
          <p:cNvGraphicFramePr>
            <a:graphicFrameLocks noGrp="1"/>
          </p:cNvGraphicFramePr>
          <p:nvPr>
            <p:extLst>
              <p:ext uri="{D42A27DB-BD31-4B8C-83A1-F6EECF244321}">
                <p14:modId xmlns:p14="http://schemas.microsoft.com/office/powerpoint/2010/main" val="1840006539"/>
              </p:ext>
            </p:extLst>
          </p:nvPr>
        </p:nvGraphicFramePr>
        <p:xfrm>
          <a:off x="1295400" y="6286500"/>
          <a:ext cx="15697200" cy="1841500"/>
        </p:xfrm>
        <a:graphic>
          <a:graphicData uri="http://schemas.openxmlformats.org/drawingml/2006/table">
            <a:tbl>
              <a:tblPr firstRow="1" firstCol="1" bandRow="1">
                <a:tableStyleId>{5A111915-BE36-4E01-A7E5-04B1672EAD32}</a:tableStyleId>
              </a:tblPr>
              <a:tblGrid>
                <a:gridCol w="1966619">
                  <a:extLst>
                    <a:ext uri="{9D8B030D-6E8A-4147-A177-3AD203B41FA5}">
                      <a16:colId xmlns:a16="http://schemas.microsoft.com/office/drawing/2014/main" xmlns="" val="1932517341"/>
                    </a:ext>
                  </a:extLst>
                </a:gridCol>
                <a:gridCol w="1716323">
                  <a:extLst>
                    <a:ext uri="{9D8B030D-6E8A-4147-A177-3AD203B41FA5}">
                      <a16:colId xmlns:a16="http://schemas.microsoft.com/office/drawing/2014/main" xmlns="" val="213333643"/>
                    </a:ext>
                  </a:extLst>
                </a:gridCol>
                <a:gridCol w="2002375">
                  <a:extLst>
                    <a:ext uri="{9D8B030D-6E8A-4147-A177-3AD203B41FA5}">
                      <a16:colId xmlns:a16="http://schemas.microsoft.com/office/drawing/2014/main" xmlns="" val="856379303"/>
                    </a:ext>
                  </a:extLst>
                </a:gridCol>
                <a:gridCol w="1716323">
                  <a:extLst>
                    <a:ext uri="{9D8B030D-6E8A-4147-A177-3AD203B41FA5}">
                      <a16:colId xmlns:a16="http://schemas.microsoft.com/office/drawing/2014/main" xmlns="" val="173459964"/>
                    </a:ext>
                  </a:extLst>
                </a:gridCol>
                <a:gridCol w="1716323">
                  <a:extLst>
                    <a:ext uri="{9D8B030D-6E8A-4147-A177-3AD203B41FA5}">
                      <a16:colId xmlns:a16="http://schemas.microsoft.com/office/drawing/2014/main" xmlns="" val="3394642751"/>
                    </a:ext>
                  </a:extLst>
                </a:gridCol>
                <a:gridCol w="1716323">
                  <a:extLst>
                    <a:ext uri="{9D8B030D-6E8A-4147-A177-3AD203B41FA5}">
                      <a16:colId xmlns:a16="http://schemas.microsoft.com/office/drawing/2014/main" xmlns="" val="2375590543"/>
                    </a:ext>
                  </a:extLst>
                </a:gridCol>
                <a:gridCol w="4862914">
                  <a:extLst>
                    <a:ext uri="{9D8B030D-6E8A-4147-A177-3AD203B41FA5}">
                      <a16:colId xmlns:a16="http://schemas.microsoft.com/office/drawing/2014/main" xmlns="" val="2171452491"/>
                    </a:ext>
                  </a:extLst>
                </a:gridCol>
              </a:tblGrid>
              <a:tr h="501650">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Yevmiye Tarihi</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Defter Yevmiye No</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Ön Muhasebe Kaydı No</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Heskod</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Pb Hesap Adı</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a:effectLst/>
                          <a:latin typeface="Times New Roman" panose="02020603050405020304" pitchFamily="18" charset="0"/>
                          <a:cs typeface="Times New Roman" panose="02020603050405020304" pitchFamily="18" charset="0"/>
                        </a:rPr>
                        <a:t> Borç </a:t>
                      </a:r>
                      <a:endParaRPr lang="tr-TR" sz="24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dirty="0">
                          <a:effectLst/>
                          <a:latin typeface="Times New Roman" panose="02020603050405020304" pitchFamily="18" charset="0"/>
                          <a:cs typeface="Times New Roman" panose="02020603050405020304" pitchFamily="18" charset="0"/>
                        </a:rPr>
                        <a:t>Açıklama</a:t>
                      </a:r>
                      <a:endParaRPr lang="tr-TR" sz="2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xmlns="" val="2007470583"/>
                  </a:ext>
                </a:extLst>
              </a:tr>
              <a:tr h="742950">
                <a:tc>
                  <a:txBody>
                    <a:bodyPr/>
                    <a:lstStyle/>
                    <a:p>
                      <a:pPr algn="ctr" fontAlgn="ctr"/>
                      <a:r>
                        <a:rPr lang="tr-TR" sz="2400" b="0" u="none" strike="noStrike" dirty="0">
                          <a:effectLst/>
                          <a:latin typeface="Times New Roman" panose="02020603050405020304" pitchFamily="18" charset="0"/>
                          <a:cs typeface="Times New Roman" panose="02020603050405020304" pitchFamily="18" charset="0"/>
                        </a:rPr>
                        <a:t>27.06.2024</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dirty="0">
                          <a:effectLst/>
                          <a:latin typeface="Times New Roman" panose="02020603050405020304" pitchFamily="18" charset="0"/>
                          <a:cs typeface="Times New Roman" panose="02020603050405020304" pitchFamily="18" charset="0"/>
                        </a:rPr>
                        <a:t>778172</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dirty="0">
                          <a:effectLst/>
                          <a:latin typeface="Times New Roman" panose="02020603050405020304" pitchFamily="18" charset="0"/>
                          <a:cs typeface="Times New Roman" panose="02020603050405020304" pitchFamily="18" charset="0"/>
                        </a:rPr>
                        <a:t>666959935</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tr-TR" sz="2400" u="none" strike="noStrike" dirty="0">
                          <a:effectLst/>
                          <a:latin typeface="Times New Roman" panose="02020603050405020304" pitchFamily="18" charset="0"/>
                          <a:cs typeface="Times New Roman" panose="02020603050405020304" pitchFamily="18" charset="0"/>
                        </a:rPr>
                        <a:t>830</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l" fontAlgn="ctr"/>
                      <a:r>
                        <a:rPr lang="tr-TR" sz="2400" u="none" strike="noStrike">
                          <a:effectLst/>
                          <a:latin typeface="Times New Roman" panose="02020603050405020304" pitchFamily="18" charset="0"/>
                          <a:cs typeface="Times New Roman" panose="02020603050405020304" pitchFamily="18" charset="0"/>
                        </a:rPr>
                        <a:t>Elektrik Alımları</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r" fontAlgn="ctr"/>
                      <a:r>
                        <a:rPr lang="tr-TR" sz="2400" u="none" strike="noStrike">
                          <a:effectLst/>
                          <a:latin typeface="Times New Roman" panose="02020603050405020304" pitchFamily="18" charset="0"/>
                          <a:cs typeface="Times New Roman" panose="02020603050405020304" pitchFamily="18" charset="0"/>
                        </a:rPr>
                        <a:t>4.992,00</a:t>
                      </a:r>
                      <a:endParaRPr lang="tr-TR" sz="2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l" fontAlgn="ctr"/>
                      <a:r>
                        <a:rPr lang="tr-TR" sz="2400" u="none" strike="noStrike" dirty="0">
                          <a:effectLst/>
                          <a:latin typeface="Times New Roman" panose="02020603050405020304" pitchFamily="18" charset="0"/>
                          <a:cs typeface="Times New Roman" panose="02020603050405020304" pitchFamily="18" charset="0"/>
                        </a:rPr>
                        <a:t>KIRTASİYE MALZEMESİ ALIMI 10/06/2024 TARİH VE 3 NOLU FATURA BEDELİ ÖDEMESİ</a:t>
                      </a:r>
                      <a:endParaRPr lang="tr-TR" sz="2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xmlns="" val="166592205"/>
                  </a:ext>
                </a:extLst>
              </a:tr>
            </a:tbl>
          </a:graphicData>
        </a:graphic>
      </p:graphicFrame>
    </p:spTree>
    <p:extLst>
      <p:ext uri="{BB962C8B-B14F-4D97-AF65-F5344CB8AC3E}">
        <p14:creationId xmlns:p14="http://schemas.microsoft.com/office/powerpoint/2010/main" val="7891326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33500"/>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323975"/>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81101"/>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81100"/>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786" y="248620"/>
            <a:ext cx="2133600" cy="1728683"/>
          </a:xfrm>
          <a:prstGeom prst="rect">
            <a:avLst/>
          </a:prstGeom>
        </p:spPr>
      </p:pic>
      <p:sp>
        <p:nvSpPr>
          <p:cNvPr id="6" name="Dikdörtgen 5"/>
          <p:cNvSpPr/>
          <p:nvPr/>
        </p:nvSpPr>
        <p:spPr>
          <a:xfrm>
            <a:off x="4289702" y="361557"/>
            <a:ext cx="13258800" cy="844205"/>
          </a:xfrm>
          <a:prstGeom prst="rect">
            <a:avLst/>
          </a:prstGeom>
        </p:spPr>
        <p:txBody>
          <a:bodyPr wrap="square">
            <a:spAutoFit/>
          </a:bodyPr>
          <a:lstStyle/>
          <a:p>
            <a:pPr indent="675323" algn="just">
              <a:lnSpc>
                <a:spcPct val="122000"/>
              </a:lnSpc>
            </a:pPr>
            <a:r>
              <a:rPr lang="tr-TR" sz="4400" b="1" dirty="0">
                <a:latin typeface="Times New Roman" panose="02020603050405020304" pitchFamily="18" charset="0"/>
                <a:ea typeface="Times New Roman" panose="02020603050405020304" pitchFamily="18" charset="0"/>
              </a:rPr>
              <a:t>Ödeneklerin </a:t>
            </a:r>
            <a:r>
              <a:rPr lang="tr-TR" sz="4400" b="1" dirty="0" smtClean="0">
                <a:latin typeface="Times New Roman" panose="02020603050405020304" pitchFamily="18" charset="0"/>
                <a:ea typeface="Times New Roman" panose="02020603050405020304" pitchFamily="18" charset="0"/>
              </a:rPr>
              <a:t>Kullanılması</a:t>
            </a:r>
            <a:endParaRPr lang="tr-TR" sz="4400" dirty="0">
              <a:latin typeface="Times New Roman" panose="02020603050405020304" pitchFamily="18" charset="0"/>
              <a:ea typeface="Times New Roman" panose="02020603050405020304" pitchFamily="18" charset="0"/>
            </a:endParaRPr>
          </a:p>
        </p:txBody>
      </p:sp>
      <p:sp>
        <p:nvSpPr>
          <p:cNvPr id="39" name="Dikdörtgen 38"/>
          <p:cNvSpPr/>
          <p:nvPr/>
        </p:nvSpPr>
        <p:spPr>
          <a:xfrm>
            <a:off x="228600" y="1928876"/>
            <a:ext cx="17830800" cy="8455584"/>
          </a:xfrm>
          <a:prstGeom prst="rect">
            <a:avLst/>
          </a:prstGeom>
        </p:spPr>
        <p:txBody>
          <a:bodyPr wrap="square">
            <a:spAutoFit/>
          </a:bodyPr>
          <a:lstStyle/>
          <a:p>
            <a:pPr indent="675323" algn="just">
              <a:lnSpc>
                <a:spcPct val="122000"/>
              </a:lnSpc>
            </a:pPr>
            <a:r>
              <a:rPr lang="tr-TR" sz="2800" b="1" dirty="0" smtClean="0">
                <a:latin typeface="Times New Roman" panose="02020603050405020304" pitchFamily="18" charset="0"/>
                <a:ea typeface="Times New Roman" panose="02020603050405020304" pitchFamily="18" charset="0"/>
              </a:rPr>
              <a:t>51018/ Madde </a:t>
            </a:r>
            <a:r>
              <a:rPr lang="tr-TR" sz="2800" b="1" dirty="0">
                <a:latin typeface="Times New Roman" panose="02020603050405020304" pitchFamily="18" charset="0"/>
                <a:ea typeface="Times New Roman" panose="02020603050405020304" pitchFamily="18" charset="0"/>
              </a:rPr>
              <a:t>20-</a:t>
            </a:r>
            <a:r>
              <a:rPr lang="tr-TR" sz="2800" dirty="0">
                <a:latin typeface="Times New Roman" panose="02020603050405020304" pitchFamily="18" charset="0"/>
                <a:ea typeface="Times New Roman" panose="02020603050405020304" pitchFamily="18" charset="0"/>
              </a:rPr>
              <a:t> Bütçe ödeneklerinin kullanılmasında aşağıda belirtilen esaslara uyulur: </a:t>
            </a:r>
          </a:p>
          <a:p>
            <a:pPr indent="675323" algn="just">
              <a:lnSpc>
                <a:spcPct val="122000"/>
              </a:lnSpc>
            </a:pPr>
            <a:r>
              <a:rPr lang="tr-TR" sz="2800" dirty="0">
                <a:latin typeface="Times New Roman" panose="02020603050405020304" pitchFamily="18" charset="0"/>
                <a:ea typeface="Times New Roman" panose="02020603050405020304" pitchFamily="18" charset="0"/>
              </a:rPr>
              <a:t>(a) </a:t>
            </a:r>
            <a:r>
              <a:rPr lang="tr-TR" sz="2800" b="1" dirty="0">
                <a:latin typeface="Times New Roman" panose="02020603050405020304" pitchFamily="18" charset="0"/>
                <a:ea typeface="Times New Roman" panose="02020603050405020304" pitchFamily="18" charset="0"/>
              </a:rPr>
              <a:t>(Değişik: 22/12/2005-5436/10 </a:t>
            </a:r>
            <a:r>
              <a:rPr lang="tr-TR" sz="2800" b="1" dirty="0" err="1">
                <a:latin typeface="Times New Roman" panose="02020603050405020304" pitchFamily="18" charset="0"/>
                <a:ea typeface="Times New Roman" panose="02020603050405020304" pitchFamily="18" charset="0"/>
              </a:rPr>
              <a:t>md.</a:t>
            </a:r>
            <a:r>
              <a:rPr lang="tr-TR" sz="2800" b="1" dirty="0">
                <a:latin typeface="Times New Roman" panose="02020603050405020304" pitchFamily="18" charset="0"/>
                <a:ea typeface="Times New Roman" panose="02020603050405020304" pitchFamily="18" charset="0"/>
              </a:rPr>
              <a:t>)</a:t>
            </a:r>
            <a:r>
              <a:rPr lang="tr-TR" sz="2800" dirty="0">
                <a:latin typeface="Times New Roman" panose="02020603050405020304" pitchFamily="18" charset="0"/>
                <a:ea typeface="Times New Roman" panose="02020603050405020304" pitchFamily="18" charset="0"/>
              </a:rPr>
              <a:t> Genel bütçe kapsamındaki kamu idareleri, </a:t>
            </a:r>
            <a:r>
              <a:rPr lang="tr-TR" sz="2800" u="sng" dirty="0">
                <a:latin typeface="Times New Roman" panose="02020603050405020304" pitchFamily="18" charset="0"/>
                <a:ea typeface="Times New Roman" panose="02020603050405020304" pitchFamily="18" charset="0"/>
              </a:rPr>
              <a:t>ayrıntılı harcama programlarını </a:t>
            </a:r>
            <a:r>
              <a:rPr lang="tr-TR" sz="2800" dirty="0">
                <a:latin typeface="Times New Roman" panose="02020603050405020304" pitchFamily="18" charset="0"/>
                <a:ea typeface="Times New Roman" panose="02020603050405020304" pitchFamily="18" charset="0"/>
              </a:rPr>
              <a:t>hazırlar ve </a:t>
            </a:r>
            <a:r>
              <a:rPr lang="tr-TR" sz="2800" u="sng" dirty="0">
                <a:latin typeface="Times New Roman" panose="02020603050405020304" pitchFamily="18" charset="0"/>
                <a:ea typeface="Times New Roman" panose="02020603050405020304" pitchFamily="18" charset="0"/>
              </a:rPr>
              <a:t>vize edilmek üzere Cumhurbaşkanlığına </a:t>
            </a:r>
            <a:r>
              <a:rPr lang="tr-TR" sz="2800" dirty="0">
                <a:latin typeface="Times New Roman" panose="02020603050405020304" pitchFamily="18" charset="0"/>
                <a:ea typeface="Times New Roman" panose="02020603050405020304" pitchFamily="18" charset="0"/>
              </a:rPr>
              <a:t>gönderir. Bütçe ödenekleri, Cumhurbaşkanlığı tarafından belirlenecek esaslar çerçevesinde, </a:t>
            </a:r>
            <a:r>
              <a:rPr lang="tr-TR" sz="2800" u="sng" dirty="0">
                <a:latin typeface="Times New Roman" panose="02020603050405020304" pitchFamily="18" charset="0"/>
                <a:ea typeface="Times New Roman" panose="02020603050405020304" pitchFamily="18" charset="0"/>
              </a:rPr>
              <a:t>nakit planlaması da dikkate alınarak </a:t>
            </a:r>
            <a:r>
              <a:rPr lang="tr-TR" sz="2800" dirty="0">
                <a:latin typeface="Times New Roman" panose="02020603050405020304" pitchFamily="18" charset="0"/>
                <a:ea typeface="Times New Roman" panose="02020603050405020304" pitchFamily="18" charset="0"/>
              </a:rPr>
              <a:t>vize edilen ayrıntılı harcama programları ve </a:t>
            </a:r>
            <a:r>
              <a:rPr lang="tr-TR" sz="2800" u="sng" dirty="0">
                <a:latin typeface="Times New Roman" panose="02020603050405020304" pitchFamily="18" charset="0"/>
                <a:ea typeface="Times New Roman" panose="02020603050405020304" pitchFamily="18" charset="0"/>
              </a:rPr>
              <a:t>serbest bırakma oranlarına</a:t>
            </a:r>
            <a:r>
              <a:rPr lang="tr-TR" sz="2800" dirty="0">
                <a:latin typeface="Times New Roman" panose="02020603050405020304" pitchFamily="18" charset="0"/>
                <a:ea typeface="Times New Roman" panose="02020603050405020304" pitchFamily="18" charset="0"/>
              </a:rPr>
              <a:t> göre kullanılır.</a:t>
            </a:r>
          </a:p>
          <a:p>
            <a:pPr indent="675323" algn="just">
              <a:lnSpc>
                <a:spcPct val="122000"/>
              </a:lnSpc>
            </a:pPr>
            <a:r>
              <a:rPr lang="tr-TR" sz="2800" spc="-30" dirty="0">
                <a:latin typeface="Times New Roman" panose="02020603050405020304" pitchFamily="18" charset="0"/>
                <a:ea typeface="Times New Roman" panose="02020603050405020304" pitchFamily="18" charset="0"/>
              </a:rPr>
              <a:t>(b) </a:t>
            </a:r>
            <a:r>
              <a:rPr lang="tr-TR" sz="2800" b="1" spc="-30" dirty="0">
                <a:latin typeface="Times New Roman" panose="02020603050405020304" pitchFamily="18" charset="0"/>
                <a:ea typeface="Times New Roman" panose="02020603050405020304" pitchFamily="18" charset="0"/>
              </a:rPr>
              <a:t>(Değişik: 22/12/2005-5436/10 </a:t>
            </a:r>
            <a:r>
              <a:rPr lang="tr-TR" sz="2800" b="1" spc="-30" dirty="0" err="1">
                <a:latin typeface="Times New Roman" panose="02020603050405020304" pitchFamily="18" charset="0"/>
                <a:ea typeface="Times New Roman" panose="02020603050405020304" pitchFamily="18" charset="0"/>
              </a:rPr>
              <a:t>md.</a:t>
            </a:r>
            <a:r>
              <a:rPr lang="tr-TR" sz="2800" b="1" spc="-30" dirty="0">
                <a:latin typeface="Times New Roman" panose="02020603050405020304" pitchFamily="18" charset="0"/>
                <a:ea typeface="Times New Roman" panose="02020603050405020304" pitchFamily="18" charset="0"/>
              </a:rPr>
              <a:t>)</a:t>
            </a:r>
            <a:r>
              <a:rPr lang="tr-TR" sz="2800" spc="-30" dirty="0">
                <a:latin typeface="Times New Roman" panose="02020603050405020304" pitchFamily="18" charset="0"/>
                <a:ea typeface="Times New Roman" panose="02020603050405020304" pitchFamily="18" charset="0"/>
              </a:rPr>
              <a:t> Özel bütçeli idareler ve sosyal güvenlik kurumları </a:t>
            </a:r>
            <a:r>
              <a:rPr lang="tr-TR" sz="2800" u="sng" spc="-30" dirty="0">
                <a:latin typeface="Times New Roman" panose="02020603050405020304" pitchFamily="18" charset="0"/>
                <a:ea typeface="Times New Roman" panose="02020603050405020304" pitchFamily="18" charset="0"/>
              </a:rPr>
              <a:t>ayrıntılı finansman programlarını</a:t>
            </a:r>
            <a:r>
              <a:rPr lang="tr-TR" sz="2800" spc="-30" dirty="0">
                <a:latin typeface="Times New Roman" panose="02020603050405020304" pitchFamily="18" charset="0"/>
                <a:ea typeface="Times New Roman" panose="02020603050405020304" pitchFamily="18" charset="0"/>
              </a:rPr>
              <a:t> hazırlar ve harcamalarını bu programa uygun olarak yaparlar.</a:t>
            </a:r>
            <a:endParaRPr lang="tr-TR" sz="2800" dirty="0">
              <a:latin typeface="Times New Roman" panose="02020603050405020304" pitchFamily="18" charset="0"/>
              <a:ea typeface="Times New Roman" panose="02020603050405020304" pitchFamily="18" charset="0"/>
            </a:endParaRPr>
          </a:p>
          <a:p>
            <a:pPr indent="675323" algn="just">
              <a:lnSpc>
                <a:spcPct val="122000"/>
              </a:lnSpc>
            </a:pPr>
            <a:r>
              <a:rPr lang="tr-TR" sz="2800" spc="-30" dirty="0">
                <a:latin typeface="Times New Roman" panose="02020603050405020304" pitchFamily="18" charset="0"/>
                <a:ea typeface="Times New Roman" panose="02020603050405020304" pitchFamily="18" charset="0"/>
              </a:rPr>
              <a:t>(c) </a:t>
            </a:r>
            <a:r>
              <a:rPr lang="tr-TR" sz="2800" b="1" spc="-30" dirty="0">
                <a:latin typeface="Times New Roman" panose="02020603050405020304" pitchFamily="18" charset="0"/>
                <a:ea typeface="Times New Roman" panose="02020603050405020304" pitchFamily="18" charset="0"/>
              </a:rPr>
              <a:t>(Değişik: 22/12/2005-5436/10 </a:t>
            </a:r>
            <a:r>
              <a:rPr lang="tr-TR" sz="2800" b="1" spc="-30" dirty="0" err="1">
                <a:latin typeface="Times New Roman" panose="02020603050405020304" pitchFamily="18" charset="0"/>
                <a:ea typeface="Times New Roman" panose="02020603050405020304" pitchFamily="18" charset="0"/>
              </a:rPr>
              <a:t>md.</a:t>
            </a:r>
            <a:r>
              <a:rPr lang="tr-TR" sz="2800" b="1" spc="-30" dirty="0">
                <a:latin typeface="Times New Roman" panose="02020603050405020304" pitchFamily="18" charset="0"/>
                <a:ea typeface="Times New Roman" panose="02020603050405020304" pitchFamily="18" charset="0"/>
              </a:rPr>
              <a:t>)</a:t>
            </a:r>
            <a:r>
              <a:rPr lang="tr-TR" sz="2800" spc="-30" dirty="0">
                <a:latin typeface="Times New Roman" panose="02020603050405020304" pitchFamily="18" charset="0"/>
                <a:ea typeface="Times New Roman" panose="02020603050405020304" pitchFamily="18" charset="0"/>
              </a:rPr>
              <a:t> Ayrıntılı harcama ve finansman programlarının hazırlanmasına, vize edilmesine, uygulanmasına ve uygulamanın izlenmesine dair </a:t>
            </a:r>
            <a:r>
              <a:rPr lang="tr-TR" sz="2800" spc="-30" dirty="0" err="1">
                <a:latin typeface="Times New Roman" panose="02020603050405020304" pitchFamily="18" charset="0"/>
                <a:ea typeface="Times New Roman" panose="02020603050405020304" pitchFamily="18" charset="0"/>
              </a:rPr>
              <a:t>usûl</a:t>
            </a:r>
            <a:r>
              <a:rPr lang="tr-TR" sz="2800" spc="-30" dirty="0">
                <a:latin typeface="Times New Roman" panose="02020603050405020304" pitchFamily="18" charset="0"/>
                <a:ea typeface="Times New Roman" panose="02020603050405020304" pitchFamily="18" charset="0"/>
              </a:rPr>
              <a:t> ve esaslar Cumhurbaşkanlığı tarafından belirlenir.</a:t>
            </a:r>
            <a:endParaRPr lang="tr-TR" sz="2800" dirty="0">
              <a:latin typeface="Times New Roman" panose="02020603050405020304" pitchFamily="18" charset="0"/>
              <a:ea typeface="Times New Roman" panose="02020603050405020304" pitchFamily="18" charset="0"/>
            </a:endParaRPr>
          </a:p>
          <a:p>
            <a:pPr indent="675323" algn="just">
              <a:lnSpc>
                <a:spcPct val="122000"/>
              </a:lnSpc>
            </a:pPr>
            <a:r>
              <a:rPr lang="tr-TR" sz="2800" dirty="0">
                <a:latin typeface="Times New Roman" panose="02020603050405020304" pitchFamily="18" charset="0"/>
                <a:ea typeface="Times New Roman" panose="02020603050405020304" pitchFamily="18" charset="0"/>
              </a:rPr>
              <a:t>d) Kamu idareleri, bütçelerinde yer alan </a:t>
            </a:r>
            <a:r>
              <a:rPr lang="tr-TR" sz="2800" u="sng" dirty="0">
                <a:latin typeface="Times New Roman" panose="02020603050405020304" pitchFamily="18" charset="0"/>
                <a:ea typeface="Times New Roman" panose="02020603050405020304" pitchFamily="18" charset="0"/>
              </a:rPr>
              <a:t>ödeneklerin üzerinde harcama yapamaz</a:t>
            </a:r>
            <a:r>
              <a:rPr lang="tr-TR" sz="2800" dirty="0">
                <a:latin typeface="Times New Roman" panose="02020603050405020304" pitchFamily="18" charset="0"/>
                <a:ea typeface="Times New Roman" panose="02020603050405020304" pitchFamily="18" charset="0"/>
              </a:rPr>
              <a:t>. Bütçeyle verilen ödenekler, tahsis edildikleri amaçlar doğrultusunda yılı içinde yaptırılan iş, satın alınan mal ve hizmetler ile diğer giderlerin karşılanmasında kullanılır. Ancak, ait olduğu malî yılda ödenemeyen ve emanet hesabına alınamayan zamanaşımına uğramamış </a:t>
            </a:r>
            <a:r>
              <a:rPr lang="tr-TR" sz="2800" u="sng" dirty="0">
                <a:latin typeface="Times New Roman" panose="02020603050405020304" pitchFamily="18" charset="0"/>
                <a:ea typeface="Times New Roman" panose="02020603050405020304" pitchFamily="18" charset="0"/>
              </a:rPr>
              <a:t>geçen yıllar borçları ile ilama bağlı borçlar, ilgili kamu idaresinin cari yıl bütçesinden ödenir. </a:t>
            </a:r>
          </a:p>
          <a:p>
            <a:pPr indent="675323" algn="just">
              <a:lnSpc>
                <a:spcPct val="122000"/>
              </a:lnSpc>
            </a:pPr>
            <a:r>
              <a:rPr lang="tr-TR" sz="2800" spc="-30" dirty="0">
                <a:latin typeface="Times New Roman" panose="02020603050405020304" pitchFamily="18" charset="0"/>
                <a:ea typeface="Times New Roman" panose="02020603050405020304" pitchFamily="18" charset="0"/>
              </a:rPr>
              <a:t>e) (Ek: 29/6/2012-6338/11 </a:t>
            </a:r>
            <a:r>
              <a:rPr lang="tr-TR" sz="2800" spc="-30" dirty="0" err="1">
                <a:latin typeface="Times New Roman" panose="02020603050405020304" pitchFamily="18" charset="0"/>
                <a:ea typeface="Times New Roman" panose="02020603050405020304" pitchFamily="18" charset="0"/>
              </a:rPr>
              <a:t>md.</a:t>
            </a:r>
            <a:r>
              <a:rPr lang="tr-TR" sz="2800" spc="-30" dirty="0">
                <a:latin typeface="Times New Roman" panose="02020603050405020304" pitchFamily="18" charset="0"/>
                <a:ea typeface="Times New Roman" panose="02020603050405020304" pitchFamily="18" charset="0"/>
              </a:rPr>
              <a:t>) İlgili mevzuatına göre, yılı içinde </a:t>
            </a:r>
            <a:r>
              <a:rPr lang="tr-TR" sz="2800" u="sng" spc="-30" dirty="0">
                <a:latin typeface="Times New Roman" panose="02020603050405020304" pitchFamily="18" charset="0"/>
                <a:ea typeface="Times New Roman" panose="02020603050405020304" pitchFamily="18" charset="0"/>
              </a:rPr>
              <a:t>hizmetin gerektirdiği hâllerde </a:t>
            </a:r>
            <a:r>
              <a:rPr lang="tr-TR" sz="2800" spc="-30" dirty="0">
                <a:latin typeface="Times New Roman" panose="02020603050405020304" pitchFamily="18" charset="0"/>
                <a:ea typeface="Times New Roman" panose="02020603050405020304" pitchFamily="18" charset="0"/>
              </a:rPr>
              <a:t>Cumhurbaşkanlığı tarafından belirlenen </a:t>
            </a:r>
            <a:r>
              <a:rPr lang="tr-TR" sz="2800" spc="-30" dirty="0" err="1">
                <a:latin typeface="Times New Roman" panose="02020603050405020304" pitchFamily="18" charset="0"/>
                <a:ea typeface="Times New Roman" panose="02020603050405020304" pitchFamily="18" charset="0"/>
              </a:rPr>
              <a:t>usûl</a:t>
            </a:r>
            <a:r>
              <a:rPr lang="tr-TR" sz="2800" spc="-30" dirty="0">
                <a:latin typeface="Times New Roman" panose="02020603050405020304" pitchFamily="18" charset="0"/>
                <a:ea typeface="Times New Roman" panose="02020603050405020304" pitchFamily="18" charset="0"/>
              </a:rPr>
              <a:t> ve esaslar çerçevesinde merkezî yönetim kapsamındaki kamu idarelerinin bütçelerinde </a:t>
            </a:r>
            <a:r>
              <a:rPr lang="tr-TR" sz="2800" u="sng" spc="-30" dirty="0">
                <a:latin typeface="Times New Roman" panose="02020603050405020304" pitchFamily="18" charset="0"/>
                <a:ea typeface="Times New Roman" panose="02020603050405020304" pitchFamily="18" charset="0"/>
              </a:rPr>
              <a:t>yeni tertipler, gelir kodları ve finansman kodları açılabilir.</a:t>
            </a:r>
          </a:p>
        </p:txBody>
      </p:sp>
    </p:spTree>
    <p:extLst>
      <p:ext uri="{BB962C8B-B14F-4D97-AF65-F5344CB8AC3E}">
        <p14:creationId xmlns:p14="http://schemas.microsoft.com/office/powerpoint/2010/main" val="956414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63829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63829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795" y="671617"/>
            <a:ext cx="2133600" cy="1728683"/>
          </a:xfrm>
          <a:prstGeom prst="rect">
            <a:avLst/>
          </a:prstGeom>
        </p:spPr>
      </p:pic>
      <p:sp>
        <p:nvSpPr>
          <p:cNvPr id="6" name="Dikdörtgen 5"/>
          <p:cNvSpPr/>
          <p:nvPr/>
        </p:nvSpPr>
        <p:spPr>
          <a:xfrm>
            <a:off x="4289702" y="60385"/>
            <a:ext cx="13258800" cy="1446550"/>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(Ayrıntılı Harcama ve Finansman Programı)</a:t>
            </a:r>
            <a:endParaRPr lang="tr-TR" sz="4400" dirty="0">
              <a:latin typeface="Times New Roman" panose="02020603050405020304" pitchFamily="18" charset="0"/>
              <a:cs typeface="Times New Roman" panose="02020603050405020304" pitchFamily="18" charset="0"/>
            </a:endParaRPr>
          </a:p>
        </p:txBody>
      </p:sp>
      <p:pic>
        <p:nvPicPr>
          <p:cNvPr id="11" name="Resim 10"/>
          <p:cNvPicPr>
            <a:picLocks noChangeAspect="1"/>
          </p:cNvPicPr>
          <p:nvPr/>
        </p:nvPicPr>
        <p:blipFill>
          <a:blip r:embed="rId4"/>
          <a:stretch>
            <a:fillRect/>
          </a:stretch>
        </p:blipFill>
        <p:spPr>
          <a:xfrm>
            <a:off x="533400" y="2019300"/>
            <a:ext cx="17345025" cy="7974859"/>
          </a:xfrm>
          <a:prstGeom prst="rect">
            <a:avLst/>
          </a:prstGeom>
        </p:spPr>
      </p:pic>
    </p:spTree>
    <p:extLst>
      <p:ext uri="{BB962C8B-B14F-4D97-AF65-F5344CB8AC3E}">
        <p14:creationId xmlns:p14="http://schemas.microsoft.com/office/powerpoint/2010/main" val="3201591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409700"/>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400175"/>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876301"/>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876300"/>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378" y="-94901"/>
            <a:ext cx="2133600" cy="1728683"/>
          </a:xfrm>
          <a:prstGeom prst="rect">
            <a:avLst/>
          </a:prstGeom>
        </p:spPr>
      </p:pic>
      <p:sp>
        <p:nvSpPr>
          <p:cNvPr id="6" name="Dikdörtgen 5"/>
          <p:cNvSpPr/>
          <p:nvPr/>
        </p:nvSpPr>
        <p:spPr>
          <a:xfrm>
            <a:off x="3577616" y="0"/>
            <a:ext cx="13487400" cy="769441"/>
          </a:xfrm>
          <a:prstGeom prst="rect">
            <a:avLst/>
          </a:prstGeom>
        </p:spPr>
        <p:txBody>
          <a:bodyPr wrap="square">
            <a:spAutoFit/>
          </a:bodyPr>
          <a:lstStyle/>
          <a:p>
            <a:r>
              <a:rPr lang="tr-TR" sz="4400" b="1" dirty="0">
                <a:latin typeface="Times New Roman" panose="02020603050405020304" pitchFamily="18" charset="0"/>
                <a:cs typeface="Times New Roman" panose="02020603050405020304" pitchFamily="18" charset="0"/>
              </a:rPr>
              <a:t>Avrupa’da </a:t>
            </a:r>
            <a:r>
              <a:rPr lang="tr-TR" sz="4400" b="1" dirty="0" smtClean="0">
                <a:latin typeface="Times New Roman" panose="02020603050405020304" pitchFamily="18" charset="0"/>
                <a:cs typeface="Times New Roman" panose="02020603050405020304" pitchFamily="18" charset="0"/>
              </a:rPr>
              <a:t>Kamu Harcamaları/GSMH Oranı</a:t>
            </a:r>
            <a:endParaRPr lang="tr-TR" sz="4400" dirty="0">
              <a:latin typeface="Times New Roman" panose="02020603050405020304" pitchFamily="18" charset="0"/>
              <a:cs typeface="Times New Roman" panose="02020603050405020304" pitchFamily="18" charset="0"/>
            </a:endParaRPr>
          </a:p>
        </p:txBody>
      </p:sp>
      <p:sp>
        <p:nvSpPr>
          <p:cNvPr id="10" name="Slayt Numarası Yer Tutucusu 1"/>
          <p:cNvSpPr>
            <a:spLocks noGrp="1"/>
          </p:cNvSpPr>
          <p:nvPr>
            <p:ph type="sldNum" sz="quarter" idx="12"/>
          </p:nvPr>
        </p:nvSpPr>
        <p:spPr>
          <a:xfrm>
            <a:off x="6595172" y="6377607"/>
            <a:ext cx="2091628" cy="343868"/>
          </a:xfrm>
        </p:spPr>
        <p:txBody>
          <a:bodyPr/>
          <a:lstStyle/>
          <a:p>
            <a:fld id="{458CFC67-87EF-428B-94DE-9F981177C208}" type="slidenum">
              <a:rPr lang="tr-TR" smtClean="0"/>
              <a:t>8</a:t>
            </a:fld>
            <a:endParaRPr lang="tr-TR"/>
          </a:p>
        </p:txBody>
      </p:sp>
      <p:sp>
        <p:nvSpPr>
          <p:cNvPr id="11" name="Text Box 1028"/>
          <p:cNvSpPr txBox="1">
            <a:spLocks noChangeArrowheads="1"/>
          </p:cNvSpPr>
          <p:nvPr/>
        </p:nvSpPr>
        <p:spPr bwMode="auto">
          <a:xfrm>
            <a:off x="1614380" y="9966407"/>
            <a:ext cx="13962212" cy="416462"/>
          </a:xfrm>
          <a:prstGeom prst="rect">
            <a:avLst/>
          </a:prstGeom>
          <a:noFill/>
          <a:ln w="9525">
            <a:noFill/>
            <a:miter lim="800000"/>
            <a:headEnd/>
            <a:tailEnd/>
          </a:ln>
        </p:spPr>
        <p:txBody>
          <a:bodyPr wrap="square" lIns="138113" tIns="69057" rIns="138113" bIns="69057">
            <a:spAutoFit/>
          </a:bodyPr>
          <a:lstStyle/>
          <a:p>
            <a:r>
              <a:rPr lang="tr-TR" dirty="0">
                <a:latin typeface="Times New Roman" panose="02020603050405020304" pitchFamily="18" charset="0"/>
                <a:cs typeface="Times New Roman" panose="02020603050405020304" pitchFamily="18" charset="0"/>
              </a:rPr>
              <a:t>Kaynak: https://ec.europa.eu/eurostat/databrowser/view/gov_10a_exp/default/table?lang=en</a:t>
            </a:r>
          </a:p>
        </p:txBody>
      </p:sp>
      <p:graphicFrame>
        <p:nvGraphicFramePr>
          <p:cNvPr id="12" name="Tablo 11"/>
          <p:cNvGraphicFramePr>
            <a:graphicFrameLocks noGrp="1"/>
          </p:cNvGraphicFramePr>
          <p:nvPr>
            <p:extLst>
              <p:ext uri="{D42A27DB-BD31-4B8C-83A1-F6EECF244321}">
                <p14:modId xmlns:p14="http://schemas.microsoft.com/office/powerpoint/2010/main" val="3257890243"/>
              </p:ext>
            </p:extLst>
          </p:nvPr>
        </p:nvGraphicFramePr>
        <p:xfrm>
          <a:off x="685800" y="1305055"/>
          <a:ext cx="16629989" cy="8990080"/>
        </p:xfrm>
        <a:graphic>
          <a:graphicData uri="http://schemas.openxmlformats.org/drawingml/2006/table">
            <a:tbl>
              <a:tblPr>
                <a:tableStyleId>{5C22544A-7EE6-4342-B048-85BDC9FD1C3A}</a:tableStyleId>
              </a:tblPr>
              <a:tblGrid>
                <a:gridCol w="4317404">
                  <a:extLst>
                    <a:ext uri="{9D8B030D-6E8A-4147-A177-3AD203B41FA5}">
                      <a16:colId xmlns:a16="http://schemas.microsoft.com/office/drawing/2014/main" xmlns="" val="2411948832"/>
                    </a:ext>
                  </a:extLst>
                </a:gridCol>
                <a:gridCol w="1605942">
                  <a:extLst>
                    <a:ext uri="{9D8B030D-6E8A-4147-A177-3AD203B41FA5}">
                      <a16:colId xmlns:a16="http://schemas.microsoft.com/office/drawing/2014/main" xmlns="" val="1341056246"/>
                    </a:ext>
                  </a:extLst>
                </a:gridCol>
                <a:gridCol w="1189627">
                  <a:extLst>
                    <a:ext uri="{9D8B030D-6E8A-4147-A177-3AD203B41FA5}">
                      <a16:colId xmlns:a16="http://schemas.microsoft.com/office/drawing/2014/main" xmlns="" val="197544659"/>
                    </a:ext>
                  </a:extLst>
                </a:gridCol>
                <a:gridCol w="1189627">
                  <a:extLst>
                    <a:ext uri="{9D8B030D-6E8A-4147-A177-3AD203B41FA5}">
                      <a16:colId xmlns:a16="http://schemas.microsoft.com/office/drawing/2014/main" xmlns="" val="3102986824"/>
                    </a:ext>
                  </a:extLst>
                </a:gridCol>
                <a:gridCol w="1189627">
                  <a:extLst>
                    <a:ext uri="{9D8B030D-6E8A-4147-A177-3AD203B41FA5}">
                      <a16:colId xmlns:a16="http://schemas.microsoft.com/office/drawing/2014/main" xmlns="" val="1332817021"/>
                    </a:ext>
                  </a:extLst>
                </a:gridCol>
                <a:gridCol w="1189627">
                  <a:extLst>
                    <a:ext uri="{9D8B030D-6E8A-4147-A177-3AD203B41FA5}">
                      <a16:colId xmlns:a16="http://schemas.microsoft.com/office/drawing/2014/main" xmlns="" val="1643464188"/>
                    </a:ext>
                  </a:extLst>
                </a:gridCol>
                <a:gridCol w="1189627">
                  <a:extLst>
                    <a:ext uri="{9D8B030D-6E8A-4147-A177-3AD203B41FA5}">
                      <a16:colId xmlns:a16="http://schemas.microsoft.com/office/drawing/2014/main" xmlns="" val="718030335"/>
                    </a:ext>
                  </a:extLst>
                </a:gridCol>
                <a:gridCol w="1189627">
                  <a:extLst>
                    <a:ext uri="{9D8B030D-6E8A-4147-A177-3AD203B41FA5}">
                      <a16:colId xmlns:a16="http://schemas.microsoft.com/office/drawing/2014/main" xmlns="" val="2015561662"/>
                    </a:ext>
                  </a:extLst>
                </a:gridCol>
                <a:gridCol w="1189627">
                  <a:extLst>
                    <a:ext uri="{9D8B030D-6E8A-4147-A177-3AD203B41FA5}">
                      <a16:colId xmlns:a16="http://schemas.microsoft.com/office/drawing/2014/main" xmlns="" val="1890401725"/>
                    </a:ext>
                  </a:extLst>
                </a:gridCol>
                <a:gridCol w="1189627">
                  <a:extLst>
                    <a:ext uri="{9D8B030D-6E8A-4147-A177-3AD203B41FA5}">
                      <a16:colId xmlns:a16="http://schemas.microsoft.com/office/drawing/2014/main" xmlns="" val="153097842"/>
                    </a:ext>
                  </a:extLst>
                </a:gridCol>
                <a:gridCol w="1189627">
                  <a:extLst>
                    <a:ext uri="{9D8B030D-6E8A-4147-A177-3AD203B41FA5}">
                      <a16:colId xmlns:a16="http://schemas.microsoft.com/office/drawing/2014/main" xmlns="" val="2158863118"/>
                    </a:ext>
                  </a:extLst>
                </a:gridCol>
              </a:tblGrid>
              <a:tr h="270533">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TIME</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2013</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2014</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2015</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a:effectLst/>
                          <a:latin typeface="Times New Roman" panose="02020603050405020304" pitchFamily="18" charset="0"/>
                          <a:cs typeface="Times New Roman" panose="02020603050405020304" pitchFamily="18" charset="0"/>
                        </a:rPr>
                        <a:t>2016</a:t>
                      </a:r>
                      <a:endParaRPr lang="tr-TR" sz="1800" b="1" i="0" u="none" strike="noStrike">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2017</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a:effectLst/>
                          <a:latin typeface="Times New Roman" panose="02020603050405020304" pitchFamily="18" charset="0"/>
                          <a:cs typeface="Times New Roman" panose="02020603050405020304" pitchFamily="18" charset="0"/>
                        </a:rPr>
                        <a:t>2018</a:t>
                      </a:r>
                      <a:endParaRPr lang="tr-TR" sz="1800" b="1" i="0" u="none" strike="noStrike">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2019</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2020</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2021</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b="1" u="none" strike="noStrike" dirty="0">
                          <a:effectLst/>
                          <a:latin typeface="Times New Roman" panose="02020603050405020304" pitchFamily="18" charset="0"/>
                          <a:cs typeface="Times New Roman" panose="02020603050405020304" pitchFamily="18" charset="0"/>
                        </a:rPr>
                        <a:t>2022</a:t>
                      </a:r>
                      <a:endParaRPr lang="tr-TR"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498596271"/>
                  </a:ext>
                </a:extLst>
              </a:tr>
              <a:tr h="270533">
                <a:tc>
                  <a:txBody>
                    <a:bodyPr/>
                    <a:lstStyle/>
                    <a:p>
                      <a:pPr algn="l" fontAlgn="ctr"/>
                      <a:r>
                        <a:rPr lang="en-US" sz="1800" u="none" strike="noStrike" dirty="0">
                          <a:effectLst/>
                          <a:latin typeface="Times New Roman" panose="02020603050405020304" pitchFamily="18" charset="0"/>
                          <a:cs typeface="Times New Roman" panose="02020603050405020304" pitchFamily="18" charset="0"/>
                        </a:rPr>
                        <a:t>European Union - 27 countries (from 2020)</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49,6</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49,0</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48,1</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47,3</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46,7</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46,5</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46,5</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52,7</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51,2</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49,4</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solidFill>
                      <a:schemeClr val="accent2">
                        <a:lumMod val="40000"/>
                        <a:lumOff val="60000"/>
                      </a:schemeClr>
                    </a:solidFill>
                  </a:tcPr>
                </a:tc>
                <a:extLst>
                  <a:ext uri="{0D108BD9-81ED-4DB2-BD59-A6C34878D82A}">
                    <a16:rowId xmlns:a16="http://schemas.microsoft.com/office/drawing/2014/main" xmlns="" val="2657812164"/>
                  </a:ext>
                </a:extLst>
              </a:tr>
              <a:tr h="270533">
                <a:tc>
                  <a:txBody>
                    <a:bodyPr/>
                    <a:lstStyle/>
                    <a:p>
                      <a:pPr algn="l" fontAlgn="ctr"/>
                      <a:r>
                        <a:rPr lang="tr-TR" sz="1800" u="none" strike="noStrike" dirty="0" err="1">
                          <a:effectLst/>
                          <a:latin typeface="Times New Roman" panose="02020603050405020304" pitchFamily="18" charset="0"/>
                          <a:cs typeface="Times New Roman" panose="02020603050405020304" pitchFamily="18" charset="0"/>
                        </a:rPr>
                        <a:t>Belgium</a:t>
                      </a:r>
                      <a:endParaRPr lang="tr-TR"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56,1</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55,6</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58,8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54,8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53,2</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909349558"/>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Bulgaria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37,8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34,8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34,8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37,0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36,3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029177595"/>
                  </a:ext>
                </a:extLst>
              </a:tr>
              <a:tr h="270533">
                <a:tc>
                  <a:txBody>
                    <a:bodyPr/>
                    <a:lstStyle/>
                    <a:p>
                      <a:pPr algn="l" fontAlgn="ctr"/>
                      <a:r>
                        <a:rPr lang="tr-TR" sz="1800" u="none" strike="noStrike" dirty="0" err="1">
                          <a:effectLst/>
                          <a:latin typeface="Times New Roman" panose="02020603050405020304" pitchFamily="18" charset="0"/>
                          <a:cs typeface="Times New Roman" panose="02020603050405020304" pitchFamily="18" charset="0"/>
                        </a:rPr>
                        <a:t>Czechia</a:t>
                      </a:r>
                      <a:endParaRPr lang="tr-TR"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41,9</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47,2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589492517"/>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Denmark</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55,8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55,2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54,5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099718685"/>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Germany</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4056065797"/>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Estonia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38,4</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37,8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2968240087"/>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Ireland</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40,6</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37,5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29,0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28,1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26,1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25,3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24,3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27,2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24,4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21,2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528024108"/>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Greece</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63,2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54,5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50,3</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60,2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212220763"/>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Spain</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42,5</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47,4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928784196"/>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France</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55,6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55,4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61,3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59,1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58,3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025081910"/>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Croatia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47,6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54,0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58938851"/>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Italy</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50,3</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595010039"/>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Cyprus</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40,4</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37,3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36,4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38,5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38,8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4206316363"/>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Latvia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38,5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38,7</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37,5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38,2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38,4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4016411435"/>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Lithuania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35,6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34,7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35,2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34,2</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34,0</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34,8</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37,4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36,4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2123223404"/>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Luxembourg</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40,0</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43,1</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47,0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054569981"/>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Hungary</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46,8</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46,7</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46,1</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854362317"/>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Malta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38,5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36,4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34,5</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36,0</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35,7</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45,3</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2467441702"/>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Netherlands</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42,3</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47,8</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2312054699"/>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Austria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48,8</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48,7</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56,8</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431073947"/>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Poland</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41,4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41,9</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48,2</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44,1</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255681204"/>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Portugal</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49,2</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47,5</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325397140"/>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Romania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36,0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35,4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36,0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35,0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34,5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36,3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41,8</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40,0</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2794085297"/>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Slovenia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60,3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49,5</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47,2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59950036"/>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Slovakia</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39,7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40,5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45,3</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42,3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084728220"/>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Finland</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55,6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55,8</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53,3</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2340998340"/>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Sweden</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48,9</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512328815"/>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Iceland</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46,4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44,4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43,6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47,5</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938570100"/>
                  </a:ext>
                </a:extLst>
              </a:tr>
              <a:tr h="270533">
                <a:tc>
                  <a:txBody>
                    <a:bodyPr/>
                    <a:lstStyle/>
                    <a:p>
                      <a:pPr algn="l" fontAlgn="ctr"/>
                      <a:r>
                        <a:rPr lang="tr-TR" sz="1800" u="none" strike="noStrike">
                          <a:effectLst/>
                          <a:latin typeface="Times New Roman" panose="02020603050405020304" pitchFamily="18" charset="0"/>
                          <a:cs typeface="Times New Roman" panose="02020603050405020304" pitchFamily="18" charset="0"/>
                        </a:rPr>
                        <a:t>Norway</a:t>
                      </a:r>
                      <a:endParaRPr lang="tr-TR" sz="1800" b="1"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44,1</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45,9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47,1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38,4</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1337478547"/>
                  </a:ext>
                </a:extLst>
              </a:tr>
              <a:tr h="270533">
                <a:tc>
                  <a:txBody>
                    <a:bodyPr/>
                    <a:lstStyle/>
                    <a:p>
                      <a:pPr algn="l" fontAlgn="ctr"/>
                      <a:r>
                        <a:rPr lang="tr-TR" sz="1800" u="none" strike="noStrike" dirty="0" err="1">
                          <a:effectLst/>
                          <a:latin typeface="Times New Roman" panose="02020603050405020304" pitchFamily="18" charset="0"/>
                          <a:cs typeface="Times New Roman" panose="02020603050405020304" pitchFamily="18" charset="0"/>
                        </a:rPr>
                        <a:t>Switzerland</a:t>
                      </a:r>
                      <a:endParaRPr lang="tr-TR"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33,3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38,3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35,8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33,0</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0" marR="6620" marT="6620" marB="0" anchor="ctr"/>
                </a:tc>
                <a:extLst>
                  <a:ext uri="{0D108BD9-81ED-4DB2-BD59-A6C34878D82A}">
                    <a16:rowId xmlns:a16="http://schemas.microsoft.com/office/drawing/2014/main" xmlns="" val="3474596064"/>
                  </a:ext>
                </a:extLst>
              </a:tr>
            </a:tbl>
          </a:graphicData>
        </a:graphic>
      </p:graphicFrame>
    </p:spTree>
    <p:extLst>
      <p:ext uri="{BB962C8B-B14F-4D97-AF65-F5344CB8AC3E}">
        <p14:creationId xmlns:p14="http://schemas.microsoft.com/office/powerpoint/2010/main" val="29926143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485900"/>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476375"/>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8809" y="1292083"/>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1956" y="1292082"/>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339" y="427741"/>
            <a:ext cx="2133600" cy="1728683"/>
          </a:xfrm>
          <a:prstGeom prst="rect">
            <a:avLst/>
          </a:prstGeom>
        </p:spPr>
      </p:pic>
      <p:sp>
        <p:nvSpPr>
          <p:cNvPr id="6" name="Dikdörtgen 5"/>
          <p:cNvSpPr/>
          <p:nvPr/>
        </p:nvSpPr>
        <p:spPr>
          <a:xfrm>
            <a:off x="4293441" y="135697"/>
            <a:ext cx="132588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(Bütçe Kanunu)</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632102" y="2159653"/>
            <a:ext cx="16916400" cy="3970318"/>
          </a:xfrm>
          <a:prstGeom prst="rect">
            <a:avLst/>
          </a:prstGeom>
        </p:spPr>
        <p:txBody>
          <a:bodyPr wrap="square">
            <a:spAutoFit/>
          </a:bodyPr>
          <a:lstStyle/>
          <a:p>
            <a:pPr algn="just"/>
            <a:r>
              <a:rPr lang="tr-TR" sz="2800" b="1" u="sng" dirty="0" smtClean="0"/>
              <a:t>2025 Bütçe Kanunu/9.md.</a:t>
            </a:r>
          </a:p>
          <a:p>
            <a:pPr algn="just"/>
            <a:endParaRPr lang="tr-TR" sz="2800" u="sng" dirty="0" smtClean="0"/>
          </a:p>
          <a:p>
            <a:pPr algn="just"/>
            <a:r>
              <a:rPr lang="tr-TR" sz="2800" dirty="0" smtClean="0"/>
              <a:t>(5</a:t>
            </a:r>
            <a:r>
              <a:rPr lang="tr-TR" sz="2800" dirty="0"/>
              <a:t>) 14/2/1985 tarihli ve 3152 sayılı İçişleri Bakanlığı Yüksek Disiplin Kurulu ile İl Yatırım ve Hizmetlerine İlişkin Bazı Düzenlemeler Hakkında Kanunun 28/A maddesi ile 22/2/2005 tarihli ve 5302 sayılı İl Özel İdaresi Kanununun 6 </a:t>
            </a:r>
            <a:r>
              <a:rPr lang="tr-TR" sz="2800" dirty="0" err="1"/>
              <a:t>ncı</a:t>
            </a:r>
            <a:r>
              <a:rPr lang="tr-TR" sz="2800" dirty="0"/>
              <a:t> maddesinin üçüncü fıkrası ve geçici 5 inci maddesi gereği 2025 yılı bütçesine devren kaydedilecek ödenekler, Strateji ve Bütçe Başkanlığına bilgi vermek kaydıyla proje sahibi ilgili kurum tarafından Yatırım Programında yer alan projelerle </a:t>
            </a:r>
            <a:r>
              <a:rPr lang="tr-TR" sz="2800" dirty="0" smtClean="0"/>
              <a:t>ilişkilendirilir.</a:t>
            </a:r>
          </a:p>
          <a:p>
            <a:pPr algn="just"/>
            <a:endParaRPr lang="tr-TR" sz="2800" spc="-20" dirty="0">
              <a:solidFill>
                <a:srgbClr val="000000"/>
              </a:solidFill>
              <a:latin typeface="Times New Roman" panose="02020603050405020304" pitchFamily="18" charset="0"/>
              <a:cs typeface="Times New Roman" panose="02020603050405020304" pitchFamily="18" charset="0"/>
            </a:endParaRPr>
          </a:p>
          <a:p>
            <a:pPr algn="just"/>
            <a:endParaRPr lang="tr-TR" sz="2800" spc="-20" dirty="0" smtClean="0">
              <a:solidFill>
                <a:srgbClr val="000000"/>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632102" y="5143500"/>
            <a:ext cx="16916400" cy="4914900"/>
          </a:xfrm>
          <a:prstGeom prst="rect">
            <a:avLst/>
          </a:prstGeom>
        </p:spPr>
      </p:pic>
    </p:spTree>
    <p:extLst>
      <p:ext uri="{BB962C8B-B14F-4D97-AF65-F5344CB8AC3E}">
        <p14:creationId xmlns:p14="http://schemas.microsoft.com/office/powerpoint/2010/main" val="33665316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289702" y="461562"/>
            <a:ext cx="132588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(Tasarruf Tedbirleri)</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632102" y="2798321"/>
            <a:ext cx="16916400" cy="6555641"/>
          </a:xfrm>
          <a:prstGeom prst="rect">
            <a:avLst/>
          </a:prstGeom>
        </p:spPr>
        <p:txBody>
          <a:bodyPr wrap="square">
            <a:spAutoFit/>
          </a:bodyPr>
          <a:lstStyle/>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Bütçelerinde ilave yük oluşturacak faaliyet genişlemesine ve </a:t>
            </a:r>
            <a:r>
              <a:rPr lang="tr-TR" sz="3000" u="sng" dirty="0">
                <a:latin typeface="Times New Roman" panose="02020603050405020304" pitchFamily="18" charset="0"/>
                <a:cs typeface="Times New Roman" panose="02020603050405020304" pitchFamily="18" charset="0"/>
              </a:rPr>
              <a:t>iş artışına </a:t>
            </a:r>
            <a:r>
              <a:rPr lang="tr-TR" sz="3000" dirty="0">
                <a:latin typeface="Times New Roman" panose="02020603050405020304" pitchFamily="18" charset="0"/>
                <a:cs typeface="Times New Roman" panose="02020603050405020304" pitchFamily="18" charset="0"/>
              </a:rPr>
              <a:t>gidilmeyecektir.</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İhale şartname ve sözleşmelerine idare tarafından kullanılmak üzere araç, makine, ekipman temini gibi </a:t>
            </a:r>
            <a:r>
              <a:rPr lang="tr-TR" sz="3000" u="sng" dirty="0">
                <a:latin typeface="Times New Roman" panose="02020603050405020304" pitchFamily="18" charset="0"/>
                <a:cs typeface="Times New Roman" panose="02020603050405020304" pitchFamily="18" charset="0"/>
              </a:rPr>
              <a:t>alım ya da yapım konusuyla ilgisi olmayan</a:t>
            </a:r>
            <a:r>
              <a:rPr lang="tr-TR" sz="3000" dirty="0">
                <a:latin typeface="Times New Roman" panose="02020603050405020304" pitchFamily="18" charset="0"/>
                <a:cs typeface="Times New Roman" panose="02020603050405020304" pitchFamily="18" charset="0"/>
              </a:rPr>
              <a:t> unsurları dâhil etmeyeceklerdir.</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Kamu kurum ve kuruluşları tarafından 3 yıl süreyle yurt içinde ve yurt dışında hiçbir şekilde </a:t>
            </a:r>
            <a:r>
              <a:rPr lang="tr-TR" sz="3000" u="sng" dirty="0">
                <a:latin typeface="Times New Roman" panose="02020603050405020304" pitchFamily="18" charset="0"/>
                <a:cs typeface="Times New Roman" panose="02020603050405020304" pitchFamily="18" charset="0"/>
              </a:rPr>
              <a:t>yeni hizmet binası </a:t>
            </a:r>
            <a:r>
              <a:rPr lang="tr-TR" sz="3000" dirty="0">
                <a:latin typeface="Times New Roman" panose="02020603050405020304" pitchFamily="18" charset="0"/>
                <a:cs typeface="Times New Roman" panose="02020603050405020304" pitchFamily="18" charset="0"/>
              </a:rPr>
              <a:t>alınmayacak, kiralanmayacak, yapılmayacak veya bu amaçla arsa veya arazi satın alınmayacak, kamulaştırılmayacaktır. </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Yeni lojman, her ne adla olursa olsun </a:t>
            </a:r>
            <a:r>
              <a:rPr lang="tr-TR" sz="3000" u="sng" dirty="0">
                <a:latin typeface="Times New Roman" panose="02020603050405020304" pitchFamily="18" charset="0"/>
                <a:cs typeface="Times New Roman" panose="02020603050405020304" pitchFamily="18" charset="0"/>
              </a:rPr>
              <a:t>memur evi, kamp, kreş, eğitim, dinlenme ve benzeri sosyal tesis </a:t>
            </a:r>
            <a:r>
              <a:rPr lang="tr-TR" sz="3000" dirty="0">
                <a:latin typeface="Times New Roman" panose="02020603050405020304" pitchFamily="18" charset="0"/>
                <a:cs typeface="Times New Roman" panose="02020603050405020304" pitchFamily="18" charset="0"/>
              </a:rPr>
              <a:t>ve bunlarla ilgili arsa veya arazi satın alınmayacak, kamulaştırılmayacak, yeni kiralama yapılmayacak ve yeni inşaata başlanmayacaktır.</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Kamu kurum ve kuruluşlarınca, 3 yıl süreyle her ne şekilde olursa olsun yeni </a:t>
            </a:r>
            <a:r>
              <a:rPr lang="tr-TR" sz="3000" u="sng" dirty="0">
                <a:latin typeface="Times New Roman" panose="02020603050405020304" pitchFamily="18" charset="0"/>
                <a:cs typeface="Times New Roman" panose="02020603050405020304" pitchFamily="18" charset="0"/>
              </a:rPr>
              <a:t>taşıt edinilmeyecektir</a:t>
            </a:r>
            <a:r>
              <a:rPr lang="tr-TR" sz="3000" dirty="0">
                <a:latin typeface="Times New Roman" panose="02020603050405020304" pitchFamily="18" charset="0"/>
                <a:cs typeface="Times New Roman" panose="02020603050405020304" pitchFamily="18" charset="0"/>
              </a:rPr>
              <a:t>. </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Kamu kurum ve kuruluşlarınca hizmet alımı suretiyle kullanılan mevcut </a:t>
            </a:r>
            <a:r>
              <a:rPr lang="tr-TR" sz="3000" u="sng" dirty="0">
                <a:latin typeface="Times New Roman" panose="02020603050405020304" pitchFamily="18" charset="0"/>
                <a:cs typeface="Times New Roman" panose="02020603050405020304" pitchFamily="18" charset="0"/>
              </a:rPr>
              <a:t>taşıtlar</a:t>
            </a:r>
            <a:r>
              <a:rPr lang="tr-TR" sz="3000" dirty="0">
                <a:latin typeface="Times New Roman" panose="02020603050405020304" pitchFamily="18" charset="0"/>
                <a:cs typeface="Times New Roman" panose="02020603050405020304" pitchFamily="18" charset="0"/>
              </a:rPr>
              <a:t>, sözleşme süresi sonunda izin alınmadan </a:t>
            </a:r>
            <a:r>
              <a:rPr lang="tr-TR" sz="3000" u="sng" dirty="0">
                <a:latin typeface="Times New Roman" panose="02020603050405020304" pitchFamily="18" charset="0"/>
                <a:cs typeface="Times New Roman" panose="02020603050405020304" pitchFamily="18" charset="0"/>
              </a:rPr>
              <a:t>yeniden kiralanmayacaktır</a:t>
            </a:r>
            <a:r>
              <a:rPr lang="tr-TR" sz="3000" dirty="0">
                <a:latin typeface="Times New Roman" panose="02020603050405020304" pitchFamily="18" charset="0"/>
                <a:cs typeface="Times New Roman" panose="02020603050405020304" pitchFamily="18" charset="0"/>
              </a:rPr>
              <a:t>. </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Vakıf, dernek, sandık, banka, birlik, firma, şahıs ve benzeri kuruluş veya kişilere ait taşıtlar, kamu kurum ve kuruluşlarınca izin alınmadan hiçbir şekilde kullanılmayacaktır</a:t>
            </a:r>
            <a:r>
              <a:rPr lang="tr-TR" sz="3000" dirty="0" smtClean="0">
                <a:latin typeface="Times New Roman" panose="02020603050405020304" pitchFamily="18" charset="0"/>
                <a:cs typeface="Times New Roman" panose="02020603050405020304" pitchFamily="18" charset="0"/>
              </a:rPr>
              <a:t>.</a:t>
            </a:r>
            <a:endParaRPr lang="tr-TR"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66560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289702" y="461562"/>
            <a:ext cx="132588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(Tasarruf Tedbirleri)</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685800" y="2600509"/>
            <a:ext cx="16916400" cy="7417415"/>
          </a:xfrm>
          <a:prstGeom prst="rect">
            <a:avLst/>
          </a:prstGeom>
        </p:spPr>
        <p:txBody>
          <a:bodyPr wrap="square">
            <a:spAutoFit/>
          </a:bodyPr>
          <a:lstStyle/>
          <a:p>
            <a:pPr marL="457200" indent="-457200" algn="just">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Memuriyet mahalli dışındaki görevlere (şehirlerarası, merkezden taşraya ve taşradan merkeze vb.) zorunlu durumlar hariç </a:t>
            </a:r>
            <a:r>
              <a:rPr lang="tr-TR" sz="2800" u="sng" dirty="0">
                <a:latin typeface="Times New Roman" panose="02020603050405020304" pitchFamily="18" charset="0"/>
                <a:cs typeface="Times New Roman" panose="02020603050405020304" pitchFamily="18" charset="0"/>
              </a:rPr>
              <a:t>resmî taşıtla gidilmeyecektir</a:t>
            </a:r>
            <a:r>
              <a:rPr lang="tr-TR" sz="2800" dirty="0">
                <a:latin typeface="Times New Roman" panose="02020603050405020304" pitchFamily="18" charset="0"/>
                <a:cs typeface="Times New Roman" panose="02020603050405020304" pitchFamily="18" charset="0"/>
              </a:rPr>
              <a:t>. </a:t>
            </a:r>
          </a:p>
          <a:p>
            <a:pPr marL="457200" indent="-457200" algn="just">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Hizmet aracı olarak kullanılacak taşıtlarda baz veya standart donanımlı, yerli ve elektrikli, binek ve </a:t>
            </a:r>
            <a:r>
              <a:rPr lang="tr-TR" sz="2800" dirty="0" err="1">
                <a:latin typeface="Times New Roman" panose="02020603050405020304" pitchFamily="18" charset="0"/>
                <a:cs typeface="Times New Roman" panose="02020603050405020304" pitchFamily="18" charset="0"/>
              </a:rPr>
              <a:t>station</a:t>
            </a:r>
            <a:r>
              <a:rPr lang="tr-TR" sz="2800" dirty="0">
                <a:latin typeface="Times New Roman" panose="02020603050405020304" pitchFamily="18" charset="0"/>
                <a:cs typeface="Times New Roman" panose="02020603050405020304" pitchFamily="18" charset="0"/>
              </a:rPr>
              <a:t> </a:t>
            </a:r>
            <a:r>
              <a:rPr lang="tr-TR" sz="2800" dirty="0" err="1">
                <a:latin typeface="Times New Roman" panose="02020603050405020304" pitchFamily="18" charset="0"/>
                <a:cs typeface="Times New Roman" panose="02020603050405020304" pitchFamily="18" charset="0"/>
              </a:rPr>
              <a:t>wagon</a:t>
            </a:r>
            <a:r>
              <a:rPr lang="tr-TR" sz="2800" dirty="0">
                <a:latin typeface="Times New Roman" panose="02020603050405020304" pitchFamily="18" charset="0"/>
                <a:cs typeface="Times New Roman" panose="02020603050405020304" pitchFamily="18" charset="0"/>
              </a:rPr>
              <a:t> cinsi taşıtlarda </a:t>
            </a:r>
            <a:r>
              <a:rPr lang="tr-TR" sz="2800" u="sng" dirty="0">
                <a:latin typeface="Times New Roman" panose="02020603050405020304" pitchFamily="18" charset="0"/>
                <a:cs typeface="Times New Roman" panose="02020603050405020304" pitchFamily="18" charset="0"/>
              </a:rPr>
              <a:t>1600 cc ve altındaki </a:t>
            </a:r>
            <a:r>
              <a:rPr lang="tr-TR" sz="2800" dirty="0">
                <a:latin typeface="Times New Roman" panose="02020603050405020304" pitchFamily="18" charset="0"/>
                <a:cs typeface="Times New Roman" panose="02020603050405020304" pitchFamily="18" charset="0"/>
              </a:rPr>
              <a:t>motor hacimli, işletme maliyetleri düşük ve ekonomik olan taşıtlar tercih edilecektir. Ayrıca hizmet alımı suretiyle edinilecek taşıtlarda model yılı yeni araçlar yerine ekonomik olması durumunda binek ve </a:t>
            </a:r>
            <a:r>
              <a:rPr lang="tr-TR" sz="2800" dirty="0" err="1">
                <a:latin typeface="Times New Roman" panose="02020603050405020304" pitchFamily="18" charset="0"/>
                <a:cs typeface="Times New Roman" panose="02020603050405020304" pitchFamily="18" charset="0"/>
              </a:rPr>
              <a:t>station</a:t>
            </a:r>
            <a:r>
              <a:rPr lang="tr-TR" sz="2800" dirty="0">
                <a:latin typeface="Times New Roman" panose="02020603050405020304" pitchFamily="18" charset="0"/>
                <a:cs typeface="Times New Roman" panose="02020603050405020304" pitchFamily="18" charset="0"/>
              </a:rPr>
              <a:t> </a:t>
            </a:r>
            <a:r>
              <a:rPr lang="tr-TR" sz="2800" dirty="0" err="1">
                <a:latin typeface="Times New Roman" panose="02020603050405020304" pitchFamily="18" charset="0"/>
                <a:cs typeface="Times New Roman" panose="02020603050405020304" pitchFamily="18" charset="0"/>
              </a:rPr>
              <a:t>wagon</a:t>
            </a:r>
            <a:r>
              <a:rPr lang="tr-TR" sz="2800" dirty="0">
                <a:latin typeface="Times New Roman" panose="02020603050405020304" pitchFamily="18" charset="0"/>
                <a:cs typeface="Times New Roman" panose="02020603050405020304" pitchFamily="18" charset="0"/>
              </a:rPr>
              <a:t> cinsi taşıtlarda </a:t>
            </a:r>
            <a:r>
              <a:rPr lang="tr-TR" sz="2800" u="sng" dirty="0">
                <a:latin typeface="Times New Roman" panose="02020603050405020304" pitchFamily="18" charset="0"/>
                <a:cs typeface="Times New Roman" panose="02020603050405020304" pitchFamily="18" charset="0"/>
              </a:rPr>
              <a:t>10 yaşını, diğer taşıtlarda 15 yaşını doldurmamış </a:t>
            </a:r>
            <a:r>
              <a:rPr lang="tr-TR" sz="2800" dirty="0">
                <a:latin typeface="Times New Roman" panose="02020603050405020304" pitchFamily="18" charset="0"/>
                <a:cs typeface="Times New Roman" panose="02020603050405020304" pitchFamily="18" charset="0"/>
              </a:rPr>
              <a:t>olmak kaydıyla model yılı yeni olmayan araçlara öncelik </a:t>
            </a:r>
            <a:r>
              <a:rPr lang="tr-TR" sz="2800" dirty="0" smtClean="0">
                <a:latin typeface="Times New Roman" panose="02020603050405020304" pitchFamily="18" charset="0"/>
                <a:cs typeface="Times New Roman" panose="02020603050405020304" pitchFamily="18" charset="0"/>
              </a:rPr>
              <a:t>verilecektir.</a:t>
            </a:r>
            <a:endParaRPr lang="tr-TR" sz="2800" dirty="0">
              <a:latin typeface="Times New Roman" panose="02020603050405020304" pitchFamily="18" charset="0"/>
              <a:cs typeface="Times New Roman" panose="02020603050405020304" pitchFamily="18" charset="0"/>
            </a:endParaRPr>
          </a:p>
          <a:p>
            <a:pPr marL="457200" indent="-457200" algn="just">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Kurum hizmetlerinin gerektirdiği zorunlu haller ile güvenlik, istihbarat, askerî ve uluslararası ilişkiler maksatlı </a:t>
            </a:r>
            <a:r>
              <a:rPr lang="tr-TR" sz="2800" u="sng" dirty="0">
                <a:latin typeface="Times New Roman" panose="02020603050405020304" pitchFamily="18" charset="0"/>
                <a:cs typeface="Times New Roman" panose="02020603050405020304" pitchFamily="18" charset="0"/>
              </a:rPr>
              <a:t>milletlerarası görüşmelere açılacak telefonlar</a:t>
            </a:r>
            <a:r>
              <a:rPr lang="tr-TR" sz="2800" dirty="0">
                <a:latin typeface="Times New Roman" panose="02020603050405020304" pitchFamily="18" charset="0"/>
                <a:cs typeface="Times New Roman" panose="02020603050405020304" pitchFamily="18" charset="0"/>
              </a:rPr>
              <a:t>, bakanlıklar, bağlı, ilgili ve ilişkili kuruluşlarda bakan, il özel idarelerinde vali, belediyelerde belediye başkanı, diğer idarelerde üst yönetici tarafından belirlenecektir. </a:t>
            </a:r>
          </a:p>
          <a:p>
            <a:pPr marL="457200" indent="-457200" algn="just">
              <a:buFont typeface="Times New Roman" panose="02020603050405020304" pitchFamily="18" charset="0"/>
              <a:buChar char="₋"/>
            </a:pPr>
            <a:r>
              <a:rPr lang="tr-TR" sz="2800" u="sng" dirty="0">
                <a:latin typeface="Times New Roman" panose="02020603050405020304" pitchFamily="18" charset="0"/>
                <a:cs typeface="Times New Roman" panose="02020603050405020304" pitchFamily="18" charset="0"/>
              </a:rPr>
              <a:t>Cep telefonları </a:t>
            </a:r>
            <a:r>
              <a:rPr lang="tr-TR" sz="2800" dirty="0">
                <a:latin typeface="Times New Roman" panose="02020603050405020304" pitchFamily="18" charset="0"/>
                <a:cs typeface="Times New Roman" panose="02020603050405020304" pitchFamily="18" charset="0"/>
              </a:rPr>
              <a:t>diğer idarelerde üst yönetici tarafından belirlenen makamlar için tahsis edilebilecektir. </a:t>
            </a:r>
          </a:p>
          <a:p>
            <a:pPr marL="457200" indent="-457200" algn="just">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Cep telefonu tahsis edilen makamlar için aylık cep telefonu görüşme ücreti limitleri, 1</a:t>
            </a:r>
            <a:r>
              <a:rPr lang="tr-TR" sz="2800" u="sng" dirty="0">
                <a:latin typeface="Times New Roman" panose="02020603050405020304" pitchFamily="18" charset="0"/>
                <a:cs typeface="Times New Roman" panose="02020603050405020304" pitchFamily="18" charset="0"/>
              </a:rPr>
              <a:t>800 gösterge rakamının memur aylık katsayısıyla çarpımı </a:t>
            </a:r>
            <a:r>
              <a:rPr lang="tr-TR" sz="2800" dirty="0">
                <a:latin typeface="Times New Roman" panose="02020603050405020304" pitchFamily="18" charset="0"/>
                <a:cs typeface="Times New Roman" panose="02020603050405020304" pitchFamily="18" charset="0"/>
              </a:rPr>
              <a:t>sonucu bulunacak tutarı geçmeyecektir.</a:t>
            </a:r>
          </a:p>
          <a:p>
            <a:pPr marL="457200" lvl="0" indent="-457200" algn="just">
              <a:buFont typeface="Times New Roman" panose="02020603050405020304" pitchFamily="18" charset="0"/>
              <a:buChar char="₋"/>
            </a:pPr>
            <a:r>
              <a:rPr lang="tr-TR" sz="2800" dirty="0">
                <a:latin typeface="Times New Roman" panose="02020603050405020304" pitchFamily="18" charset="0"/>
                <a:cs typeface="Times New Roman" panose="02020603050405020304" pitchFamily="18" charset="0"/>
              </a:rPr>
              <a:t>Kamu kurum ve kuruluşlarının hizmet içi eğitim, konferans, seminer, </a:t>
            </a:r>
            <a:r>
              <a:rPr lang="tr-TR" sz="2800" dirty="0" err="1">
                <a:latin typeface="Times New Roman" panose="02020603050405020304" pitchFamily="18" charset="0"/>
                <a:cs typeface="Times New Roman" panose="02020603050405020304" pitchFamily="18" charset="0"/>
              </a:rPr>
              <a:t>çalıştay</a:t>
            </a:r>
            <a:r>
              <a:rPr lang="tr-TR" sz="2800" dirty="0">
                <a:latin typeface="Times New Roman" panose="02020603050405020304" pitchFamily="18" charset="0"/>
                <a:cs typeface="Times New Roman" panose="02020603050405020304" pitchFamily="18" charset="0"/>
              </a:rPr>
              <a:t>, sempozyum, toplantı, organizasyon ve benzeri her türlü faaliyetlerinin uzaktan erişim yöntemleriyle yapılması esastır. Söz konusu faaliyetlerin yüz yüze yapılmasının zorunluluk arz ettiği durumlarda </a:t>
            </a:r>
            <a:r>
              <a:rPr lang="tr-TR" sz="2800" u="sng" dirty="0">
                <a:latin typeface="Times New Roman" panose="02020603050405020304" pitchFamily="18" charset="0"/>
                <a:cs typeface="Times New Roman" panose="02020603050405020304" pitchFamily="18" charset="0"/>
              </a:rPr>
              <a:t>kamu tesisleri kullanılacak</a:t>
            </a:r>
            <a:r>
              <a:rPr lang="tr-TR" sz="2800" dirty="0">
                <a:latin typeface="Times New Roman" panose="02020603050405020304" pitchFamily="18" charset="0"/>
                <a:cs typeface="Times New Roman" panose="02020603050405020304" pitchFamily="18" charset="0"/>
              </a:rPr>
              <a:t>.</a:t>
            </a:r>
          </a:p>
          <a:p>
            <a:pPr algn="just"/>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6870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289702" y="461562"/>
            <a:ext cx="132588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(Tasarruf Tedbirleri)</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632102" y="2185259"/>
            <a:ext cx="16916400" cy="7940635"/>
          </a:xfrm>
          <a:prstGeom prst="rect">
            <a:avLst/>
          </a:prstGeom>
        </p:spPr>
        <p:txBody>
          <a:bodyPr wrap="square">
            <a:spAutoFit/>
          </a:bodyPr>
          <a:lstStyle/>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Zorunlu hâllerde yapılacak yurt dışı geçici görevlendirmeler, </a:t>
            </a:r>
            <a:r>
              <a:rPr lang="tr-TR" sz="3000" u="sng" dirty="0">
                <a:latin typeface="Times New Roman" panose="02020603050405020304" pitchFamily="18" charset="0"/>
                <a:cs typeface="Times New Roman" panose="02020603050405020304" pitchFamily="18" charset="0"/>
              </a:rPr>
              <a:t>başlangıç ödeneğini aşmamak </a:t>
            </a:r>
            <a:r>
              <a:rPr lang="tr-TR" sz="3000" dirty="0">
                <a:latin typeface="Times New Roman" panose="02020603050405020304" pitchFamily="18" charset="0"/>
                <a:cs typeface="Times New Roman" panose="02020603050405020304" pitchFamily="18" charset="0"/>
              </a:rPr>
              <a:t>kaydıyla yapılacaktır. </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İdareyi ve faaliyetlerini tanıtmaya yönelik </a:t>
            </a:r>
            <a:r>
              <a:rPr lang="tr-TR" sz="3000" u="sng" dirty="0">
                <a:latin typeface="Times New Roman" panose="02020603050405020304" pitchFamily="18" charset="0"/>
                <a:cs typeface="Times New Roman" panose="02020603050405020304" pitchFamily="18" charset="0"/>
              </a:rPr>
              <a:t>rapor, kitap, dergi, bülten ve benzeri yayınlar </a:t>
            </a:r>
            <a:r>
              <a:rPr lang="tr-TR" sz="3000" dirty="0">
                <a:latin typeface="Times New Roman" panose="02020603050405020304" pitchFamily="18" charset="0"/>
                <a:cs typeface="Times New Roman" panose="02020603050405020304" pitchFamily="18" charset="0"/>
              </a:rPr>
              <a:t>hiçbir şekilde basılmayacak, bu dokümanların hazırlanması ve paylaşımı elektronik ortamda yapılacaktır. </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Kamu kurum ve kuruluşlarınca hiçbir şekilde günlük gazete alımı yapılmayacak, görev alanı ile ilgili olmayan </a:t>
            </a:r>
            <a:r>
              <a:rPr lang="tr-TR" sz="3000" u="sng" dirty="0">
                <a:latin typeface="Times New Roman" panose="02020603050405020304" pitchFamily="18" charset="0"/>
                <a:cs typeface="Times New Roman" panose="02020603050405020304" pitchFamily="18" charset="0"/>
              </a:rPr>
              <a:t>yayınlara abone </a:t>
            </a:r>
            <a:r>
              <a:rPr lang="tr-TR" sz="3000" dirty="0">
                <a:latin typeface="Times New Roman" panose="02020603050405020304" pitchFamily="18" charset="0"/>
                <a:cs typeface="Times New Roman" panose="02020603050405020304" pitchFamily="18" charset="0"/>
              </a:rPr>
              <a:t>olunmayacaktır.</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Uluslararası toplantılar ile millî bayramlar hariç açılış, konferans, seminer, yıl dönümü ve benzeri kutlama ve organizasyonlara ilişkin faaliyetler nedeniyle </a:t>
            </a:r>
            <a:r>
              <a:rPr lang="tr-TR" sz="3000" u="sng" dirty="0">
                <a:latin typeface="Times New Roman" panose="02020603050405020304" pitchFamily="18" charset="0"/>
                <a:cs typeface="Times New Roman" panose="02020603050405020304" pitchFamily="18" charset="0"/>
              </a:rPr>
              <a:t>gezi, kokteyl, yemek ve benzeri davetler </a:t>
            </a:r>
            <a:r>
              <a:rPr lang="tr-TR" sz="3000" dirty="0">
                <a:latin typeface="Times New Roman" panose="02020603050405020304" pitchFamily="18" charset="0"/>
                <a:cs typeface="Times New Roman" panose="02020603050405020304" pitchFamily="18" charset="0"/>
              </a:rPr>
              <a:t>düzenlenmeyecek, hediye verilmeyecek ve diğer adlar altında ödeme yapılmayacaktır.</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Kamu kurum ve kuruluşlarınca kaynağına bakılmaksızın </a:t>
            </a:r>
            <a:r>
              <a:rPr lang="tr-TR" sz="3000" u="sng" dirty="0">
                <a:latin typeface="Times New Roman" panose="02020603050405020304" pitchFamily="18" charset="0"/>
                <a:cs typeface="Times New Roman" panose="02020603050405020304" pitchFamily="18" charset="0"/>
              </a:rPr>
              <a:t>ajanda, takvim, plaket, hatıra, hediye, eşantiyon </a:t>
            </a:r>
            <a:r>
              <a:rPr lang="tr-TR" sz="3000" dirty="0">
                <a:latin typeface="Times New Roman" panose="02020603050405020304" pitchFamily="18" charset="0"/>
                <a:cs typeface="Times New Roman" panose="02020603050405020304" pitchFamily="18" charset="0"/>
              </a:rPr>
              <a:t>ve benzeri malzemelerin alım, basım ve dağıtımı yapılmayacaktır.</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Kamu kurum ve kuruluşlarınca mevzuattan kaynaklanan zorunluluklar gereği yapılan veya kurum faaliyetleri ile doğrudan ilgili olan tanıtım giderleri hariç olmak üzere basın ve yayın organlarına </a:t>
            </a:r>
            <a:r>
              <a:rPr lang="tr-TR" sz="3000" u="sng" dirty="0">
                <a:latin typeface="Times New Roman" panose="02020603050405020304" pitchFamily="18" charset="0"/>
                <a:cs typeface="Times New Roman" panose="02020603050405020304" pitchFamily="18" charset="0"/>
              </a:rPr>
              <a:t>ilan-reklam</a:t>
            </a:r>
            <a:r>
              <a:rPr lang="tr-TR" sz="3000" dirty="0">
                <a:latin typeface="Times New Roman" panose="02020603050405020304" pitchFamily="18" charset="0"/>
                <a:cs typeface="Times New Roman" panose="02020603050405020304" pitchFamily="18" charset="0"/>
              </a:rPr>
              <a:t> verilmeyecektir.</a:t>
            </a:r>
          </a:p>
          <a:p>
            <a:pPr marL="457200" lvl="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Toplu sözleşmelerde öngörülen koruyucu </a:t>
            </a:r>
            <a:r>
              <a:rPr lang="tr-TR" sz="3000" u="sng" dirty="0">
                <a:latin typeface="Times New Roman" panose="02020603050405020304" pitchFamily="18" charset="0"/>
                <a:cs typeface="Times New Roman" panose="02020603050405020304" pitchFamily="18" charset="0"/>
              </a:rPr>
              <a:t>giyim ve donanım malzemeleri</a:t>
            </a:r>
            <a:r>
              <a:rPr lang="tr-TR" sz="3000" dirty="0">
                <a:latin typeface="Times New Roman" panose="02020603050405020304" pitchFamily="18" charset="0"/>
                <a:cs typeface="Times New Roman" panose="02020603050405020304" pitchFamily="18" charset="0"/>
              </a:rPr>
              <a:t>, söz konusu sözleşmelerde yer alan hizmetlerde görev yapan personel ile sınırlı olarak, ayni şekilde verilecektir. Bu yardım karşılığında </a:t>
            </a:r>
            <a:r>
              <a:rPr lang="tr-TR" sz="3000" u="sng" dirty="0">
                <a:latin typeface="Times New Roman" panose="02020603050405020304" pitchFamily="18" charset="0"/>
                <a:cs typeface="Times New Roman" panose="02020603050405020304" pitchFamily="18" charset="0"/>
              </a:rPr>
              <a:t>çek, kupon veya benzeri ödeme araçları </a:t>
            </a:r>
            <a:r>
              <a:rPr lang="tr-TR" sz="3000" dirty="0">
                <a:latin typeface="Times New Roman" panose="02020603050405020304" pitchFamily="18" charset="0"/>
                <a:cs typeface="Times New Roman" panose="02020603050405020304" pitchFamily="18" charset="0"/>
              </a:rPr>
              <a:t>kullanılmayacak ve nakdî bir ödemede bulunulmayacaktır.</a:t>
            </a:r>
          </a:p>
        </p:txBody>
      </p:sp>
    </p:spTree>
    <p:extLst>
      <p:ext uri="{BB962C8B-B14F-4D97-AF65-F5344CB8AC3E}">
        <p14:creationId xmlns:p14="http://schemas.microsoft.com/office/powerpoint/2010/main" val="28790529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289702" y="461562"/>
            <a:ext cx="13258800"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Ön Mali Kontrolün Kapsamı (Tasarruf Tedbirleri)</a:t>
            </a:r>
            <a:endParaRPr lang="tr-TR" sz="4400" dirty="0">
              <a:latin typeface="Times New Roman" panose="02020603050405020304" pitchFamily="18" charset="0"/>
              <a:cs typeface="Times New Roman" panose="02020603050405020304" pitchFamily="18" charset="0"/>
            </a:endParaRPr>
          </a:p>
        </p:txBody>
      </p:sp>
      <p:sp>
        <p:nvSpPr>
          <p:cNvPr id="39" name="Dikdörtgen 38"/>
          <p:cNvSpPr/>
          <p:nvPr/>
        </p:nvSpPr>
        <p:spPr>
          <a:xfrm>
            <a:off x="685800" y="2600509"/>
            <a:ext cx="16916400" cy="7017306"/>
          </a:xfrm>
          <a:prstGeom prst="rect">
            <a:avLst/>
          </a:prstGeom>
        </p:spPr>
        <p:txBody>
          <a:bodyPr wrap="square">
            <a:spAutoFit/>
          </a:bodyPr>
          <a:lstStyle/>
          <a:p>
            <a:pPr marL="45720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657 sayılı Devlet Memurları Kanununun </a:t>
            </a:r>
            <a:r>
              <a:rPr lang="tr-TR" sz="3000" u="sng" dirty="0">
                <a:latin typeface="Times New Roman" panose="02020603050405020304" pitchFamily="18" charset="0"/>
                <a:cs typeface="Times New Roman" panose="02020603050405020304" pitchFamily="18" charset="0"/>
              </a:rPr>
              <a:t>68 inci maddesinin (B) </a:t>
            </a:r>
            <a:r>
              <a:rPr lang="tr-TR" sz="3000" dirty="0">
                <a:latin typeface="Times New Roman" panose="02020603050405020304" pitchFamily="18" charset="0"/>
                <a:cs typeface="Times New Roman" panose="02020603050405020304" pitchFamily="18" charset="0"/>
              </a:rPr>
              <a:t>bendine göre yapılacak atamalar sadece yönetici kadroları (şef dâhil) ile sınırlı tutulacaktır.</a:t>
            </a:r>
          </a:p>
          <a:p>
            <a:pPr marL="45720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Kamu kurum ve kuruluşlarınca </a:t>
            </a:r>
            <a:r>
              <a:rPr lang="tr-TR" sz="3000" u="sng" dirty="0">
                <a:latin typeface="Times New Roman" panose="02020603050405020304" pitchFamily="18" charset="0"/>
                <a:cs typeface="Times New Roman" panose="02020603050405020304" pitchFamily="18" charset="0"/>
              </a:rPr>
              <a:t>toplu taşıma olan yerlerde </a:t>
            </a:r>
            <a:r>
              <a:rPr lang="tr-TR" sz="3000" dirty="0">
                <a:latin typeface="Times New Roman" panose="02020603050405020304" pitchFamily="18" charset="0"/>
                <a:cs typeface="Times New Roman" panose="02020603050405020304" pitchFamily="18" charset="0"/>
              </a:rPr>
              <a:t>personel servisi hizmeti sonlandırılacak, hizmet alımı suretiyle sağlanan personel servisi hizmeti ise sözleşme süresinin bitimine kadar devam edebilecektir.</a:t>
            </a:r>
          </a:p>
          <a:p>
            <a:pPr marL="45720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Kişi sayısının </a:t>
            </a:r>
            <a:r>
              <a:rPr lang="tr-TR" sz="3000" u="sng" dirty="0">
                <a:latin typeface="Times New Roman" panose="02020603050405020304" pitchFamily="18" charset="0"/>
                <a:cs typeface="Times New Roman" panose="02020603050405020304" pitchFamily="18" charset="0"/>
              </a:rPr>
              <a:t>araç kapasitesinin yüzde 70'inin altında </a:t>
            </a:r>
            <a:r>
              <a:rPr lang="tr-TR" sz="3000" dirty="0">
                <a:latin typeface="Times New Roman" panose="02020603050405020304" pitchFamily="18" charset="0"/>
                <a:cs typeface="Times New Roman" panose="02020603050405020304" pitchFamily="18" charset="0"/>
              </a:rPr>
              <a:t>olması durumunda ilgili hatta servis sunumu yapılmayacaktır.</a:t>
            </a:r>
          </a:p>
          <a:p>
            <a:pPr marL="45720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Bedeli kurum ve kuruluşlarca karşılanmak suretiyle satın alınan mal veya hizmetler karşılığında tahakkuk eden her türlü </a:t>
            </a:r>
            <a:r>
              <a:rPr lang="tr-TR" sz="3000" u="sng" dirty="0">
                <a:latin typeface="Times New Roman" panose="02020603050405020304" pitchFamily="18" charset="0"/>
                <a:cs typeface="Times New Roman" panose="02020603050405020304" pitchFamily="18" charset="0"/>
              </a:rPr>
              <a:t>aynî veya nakdî menfaatin (havayolu şirketlerince sağlanan uçuş milleri vb.),</a:t>
            </a:r>
            <a:r>
              <a:rPr lang="tr-TR" sz="3000" dirty="0">
                <a:latin typeface="Times New Roman" panose="02020603050405020304" pitchFamily="18" charset="0"/>
                <a:cs typeface="Times New Roman" panose="02020603050405020304" pitchFamily="18" charset="0"/>
              </a:rPr>
              <a:t> şahıslarca tasarruf edilmesi önlenecek, kurum ve kuruluşlar tarafından kullanılması sağlanacaktır.</a:t>
            </a:r>
          </a:p>
          <a:p>
            <a:pPr marL="45720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Mevzuattan kaynaklanan zorunluluklar dışında, </a:t>
            </a:r>
            <a:r>
              <a:rPr lang="tr-TR" sz="3000" u="sng" dirty="0">
                <a:latin typeface="Times New Roman" panose="02020603050405020304" pitchFamily="18" charset="0"/>
                <a:cs typeface="Times New Roman" panose="02020603050405020304" pitchFamily="18" charset="0"/>
              </a:rPr>
              <a:t>mesleki kuruluş veya derneklere üye </a:t>
            </a:r>
            <a:r>
              <a:rPr lang="tr-TR" sz="3000" dirty="0">
                <a:latin typeface="Times New Roman" panose="02020603050405020304" pitchFamily="18" charset="0"/>
                <a:cs typeface="Times New Roman" panose="02020603050405020304" pitchFamily="18" charset="0"/>
              </a:rPr>
              <a:t>olunmayacaktır. Uluslararası kuruluşlara mevcut üyelikler gözden geçirilerek kurumların faaliyetlerine doğrudan katkı sağlamayanlar sonlandırılacaktır.</a:t>
            </a:r>
          </a:p>
          <a:p>
            <a:pPr marL="457200" indent="-457200" algn="just">
              <a:buFont typeface="Times New Roman" panose="02020603050405020304" pitchFamily="18" charset="0"/>
              <a:buChar char="₋"/>
            </a:pPr>
            <a:r>
              <a:rPr lang="tr-TR" sz="3000" dirty="0">
                <a:latin typeface="Times New Roman" panose="02020603050405020304" pitchFamily="18" charset="0"/>
                <a:cs typeface="Times New Roman" panose="02020603050405020304" pitchFamily="18" charset="0"/>
              </a:rPr>
              <a:t>Genelgede belirtilen hükümler </a:t>
            </a:r>
            <a:r>
              <a:rPr lang="tr-TR" sz="3000" u="sng" dirty="0">
                <a:latin typeface="Times New Roman" panose="02020603050405020304" pitchFamily="18" charset="0"/>
                <a:cs typeface="Times New Roman" panose="02020603050405020304" pitchFamily="18" charset="0"/>
              </a:rPr>
              <a:t>hilafına ortaya çıkabilecek zorunlu ihtiyaçların </a:t>
            </a:r>
            <a:r>
              <a:rPr lang="tr-TR" sz="3000" dirty="0">
                <a:latin typeface="Times New Roman" panose="02020603050405020304" pitchFamily="18" charset="0"/>
                <a:cs typeface="Times New Roman" panose="02020603050405020304" pitchFamily="18" charset="0"/>
              </a:rPr>
              <a:t>karşılanabilmesi için alınan izinler hakkında bilgi veriniz. </a:t>
            </a:r>
          </a:p>
        </p:txBody>
      </p:sp>
    </p:spTree>
    <p:extLst>
      <p:ext uri="{BB962C8B-B14F-4D97-AF65-F5344CB8AC3E}">
        <p14:creationId xmlns:p14="http://schemas.microsoft.com/office/powerpoint/2010/main" val="3143314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114800" y="398939"/>
            <a:ext cx="8795474" cy="769441"/>
          </a:xfrm>
          <a:prstGeom prst="rect">
            <a:avLst/>
          </a:prstGeom>
        </p:spPr>
        <p:txBody>
          <a:bodyPr wrap="square">
            <a:spAutoFit/>
          </a:bodyPr>
          <a:lstStyle/>
          <a:p>
            <a:r>
              <a:rPr lang="tr-TR" sz="4400" b="1" dirty="0">
                <a:latin typeface="Times New Roman" panose="02020603050405020304" pitchFamily="18" charset="0"/>
                <a:cs typeface="Times New Roman" panose="02020603050405020304" pitchFamily="18" charset="0"/>
              </a:rPr>
              <a:t>Ön Malî Kontrolün Niteliği (5.md)</a:t>
            </a:r>
          </a:p>
        </p:txBody>
      </p:sp>
      <p:sp>
        <p:nvSpPr>
          <p:cNvPr id="7" name="Dikdörtgen 6"/>
          <p:cNvSpPr/>
          <p:nvPr/>
        </p:nvSpPr>
        <p:spPr>
          <a:xfrm>
            <a:off x="152400" y="2440719"/>
            <a:ext cx="17602200" cy="8956298"/>
          </a:xfrm>
          <a:prstGeom prst="rect">
            <a:avLst/>
          </a:prstGeom>
        </p:spPr>
        <p:txBody>
          <a:bodyPr wrap="square">
            <a:spAutoFit/>
          </a:bodyPr>
          <a:lstStyle/>
          <a:p>
            <a:pPr marL="571500" indent="-571500" algn="just">
              <a:buFontTx/>
              <a:buChar char="-"/>
            </a:pPr>
            <a:r>
              <a:rPr lang="tr-TR" sz="3600" dirty="0" smtClean="0">
                <a:latin typeface="Times New Roman" panose="02020603050405020304" pitchFamily="18" charset="0"/>
                <a:cs typeface="Times New Roman" panose="02020603050405020304" pitchFamily="18" charset="0"/>
              </a:rPr>
              <a:t>Ön </a:t>
            </a:r>
            <a:r>
              <a:rPr lang="tr-TR" sz="3600" dirty="0">
                <a:latin typeface="Times New Roman" panose="02020603050405020304" pitchFamily="18" charset="0"/>
                <a:cs typeface="Times New Roman" panose="02020603050405020304" pitchFamily="18" charset="0"/>
              </a:rPr>
              <a:t>malî kontrol sonucunda </a:t>
            </a:r>
            <a:r>
              <a:rPr lang="tr-TR" sz="3600" u="sng" dirty="0">
                <a:latin typeface="Times New Roman" panose="02020603050405020304" pitchFamily="18" charset="0"/>
                <a:cs typeface="Times New Roman" panose="02020603050405020304" pitchFamily="18" charset="0"/>
              </a:rPr>
              <a:t>malî karar ve işlemlerin uygun bulunup bulunmadığı </a:t>
            </a:r>
            <a:r>
              <a:rPr lang="tr-TR" sz="3600" dirty="0">
                <a:latin typeface="Times New Roman" panose="02020603050405020304" pitchFamily="18" charset="0"/>
                <a:cs typeface="Times New Roman" panose="02020603050405020304" pitchFamily="18" charset="0"/>
              </a:rPr>
              <a:t>yönünde fiziki veya elektronik ortamda verilen yazılı görüşü veya dayanak belge üzerine yazılan </a:t>
            </a:r>
            <a:r>
              <a:rPr lang="tr-TR" sz="3600" dirty="0" smtClean="0">
                <a:latin typeface="Times New Roman" panose="02020603050405020304" pitchFamily="18" charset="0"/>
                <a:cs typeface="Times New Roman" panose="02020603050405020304" pitchFamily="18" charset="0"/>
              </a:rPr>
              <a:t>şerh,</a:t>
            </a:r>
          </a:p>
          <a:p>
            <a:pPr marL="571500" indent="-571500" algn="just">
              <a:buFontTx/>
              <a:buChar char="-"/>
            </a:pPr>
            <a:endParaRPr lang="tr-TR" sz="3600" dirty="0">
              <a:latin typeface="Times New Roman" panose="02020603050405020304" pitchFamily="18" charset="0"/>
              <a:cs typeface="Times New Roman" panose="02020603050405020304" pitchFamily="18" charset="0"/>
            </a:endParaRPr>
          </a:p>
          <a:p>
            <a:pPr marL="571500" indent="-571500" algn="just">
              <a:buFontTx/>
              <a:buChar char="-"/>
            </a:pPr>
            <a:r>
              <a:rPr lang="tr-TR" sz="3600" dirty="0">
                <a:latin typeface="Times New Roman" panose="02020603050405020304" pitchFamily="18" charset="0"/>
                <a:cs typeface="Times New Roman" panose="02020603050405020304" pitchFamily="18" charset="0"/>
              </a:rPr>
              <a:t>Ön malî kontrol </a:t>
            </a:r>
            <a:r>
              <a:rPr lang="tr-TR" sz="3600" dirty="0" smtClean="0">
                <a:latin typeface="Times New Roman" panose="02020603050405020304" pitchFamily="18" charset="0"/>
                <a:cs typeface="Times New Roman" panose="02020603050405020304" pitchFamily="18" charset="0"/>
              </a:rPr>
              <a:t>sonucunda verilen görüş, </a:t>
            </a:r>
            <a:r>
              <a:rPr lang="tr-TR" sz="3600" u="sng" dirty="0">
                <a:latin typeface="Times New Roman" panose="02020603050405020304" pitchFamily="18" charset="0"/>
                <a:cs typeface="Times New Roman" panose="02020603050405020304" pitchFamily="18" charset="0"/>
              </a:rPr>
              <a:t>danışma ve önleyici </a:t>
            </a:r>
            <a:r>
              <a:rPr lang="tr-TR" sz="3600" dirty="0">
                <a:latin typeface="Times New Roman" panose="02020603050405020304" pitchFamily="18" charset="0"/>
                <a:cs typeface="Times New Roman" panose="02020603050405020304" pitchFamily="18" charset="0"/>
              </a:rPr>
              <a:t>niteliği </a:t>
            </a:r>
            <a:r>
              <a:rPr lang="tr-TR" sz="3600" dirty="0" smtClean="0">
                <a:latin typeface="Times New Roman" panose="02020603050405020304" pitchFamily="18" charset="0"/>
                <a:cs typeface="Times New Roman" panose="02020603050405020304" pitchFamily="18" charset="0"/>
              </a:rPr>
              <a:t>haizdir, </a:t>
            </a:r>
            <a:r>
              <a:rPr lang="tr-TR" sz="3600" dirty="0">
                <a:latin typeface="Times New Roman" panose="02020603050405020304" pitchFamily="18" charset="0"/>
                <a:cs typeface="Times New Roman" panose="02020603050405020304" pitchFamily="18" charset="0"/>
              </a:rPr>
              <a:t>malî karar ve işlemlerin harcama </a:t>
            </a:r>
            <a:r>
              <a:rPr lang="tr-TR" sz="3600" dirty="0" smtClean="0">
                <a:latin typeface="Times New Roman" panose="02020603050405020304" pitchFamily="18" charset="0"/>
                <a:cs typeface="Times New Roman" panose="02020603050405020304" pitchFamily="18" charset="0"/>
              </a:rPr>
              <a:t>yetkilisi </a:t>
            </a:r>
            <a:r>
              <a:rPr lang="tr-TR" sz="3600" dirty="0">
                <a:latin typeface="Times New Roman" panose="02020603050405020304" pitchFamily="18" charset="0"/>
                <a:cs typeface="Times New Roman" panose="02020603050405020304" pitchFamily="18" charset="0"/>
              </a:rPr>
              <a:t>tarafından uygulanmasında </a:t>
            </a:r>
            <a:r>
              <a:rPr lang="tr-TR" sz="3600" u="sng" dirty="0">
                <a:latin typeface="Times New Roman" panose="02020603050405020304" pitchFamily="18" charset="0"/>
                <a:cs typeface="Times New Roman" panose="02020603050405020304" pitchFamily="18" charset="0"/>
              </a:rPr>
              <a:t>bağlayıcı değildir</a:t>
            </a:r>
            <a:r>
              <a:rPr lang="tr-TR" sz="3600" dirty="0" smtClean="0">
                <a:latin typeface="Times New Roman" panose="02020603050405020304" pitchFamily="18" charset="0"/>
                <a:cs typeface="Times New Roman" panose="02020603050405020304" pitchFamily="18" charset="0"/>
              </a:rPr>
              <a:t>.</a:t>
            </a:r>
          </a:p>
          <a:p>
            <a:pPr marL="571500" indent="-571500" algn="just">
              <a:buFontTx/>
              <a:buChar char="-"/>
            </a:pPr>
            <a:endParaRPr lang="tr-TR" sz="3600" dirty="0">
              <a:latin typeface="Times New Roman" panose="02020603050405020304" pitchFamily="18" charset="0"/>
              <a:cs typeface="Times New Roman" panose="02020603050405020304" pitchFamily="18" charset="0"/>
            </a:endParaRPr>
          </a:p>
          <a:p>
            <a:pPr marL="571500" indent="-571500" algn="just">
              <a:buFontTx/>
              <a:buChar char="-"/>
            </a:pPr>
            <a:r>
              <a:rPr lang="tr-TR" sz="3600" dirty="0" smtClean="0">
                <a:latin typeface="Times New Roman" panose="02020603050405020304" pitchFamily="18" charset="0"/>
                <a:cs typeface="Times New Roman" panose="02020603050405020304" pitchFamily="18" charset="0"/>
              </a:rPr>
              <a:t>Malî hizmetler birimince uygun </a:t>
            </a:r>
            <a:r>
              <a:rPr lang="tr-TR" sz="3600" dirty="0">
                <a:latin typeface="Times New Roman" panose="02020603050405020304" pitchFamily="18" charset="0"/>
                <a:cs typeface="Times New Roman" panose="02020603050405020304" pitchFamily="18" charset="0"/>
              </a:rPr>
              <a:t>görüş verilmeyen malî karar ve işlemlerin </a:t>
            </a:r>
            <a:r>
              <a:rPr lang="tr-TR" sz="3600" dirty="0" smtClean="0">
                <a:latin typeface="Times New Roman" panose="02020603050405020304" pitchFamily="18" charset="0"/>
                <a:cs typeface="Times New Roman" panose="02020603050405020304" pitchFamily="18" charset="0"/>
              </a:rPr>
              <a:t>uygulanması harcama </a:t>
            </a:r>
            <a:r>
              <a:rPr lang="tr-TR" sz="3600" dirty="0">
                <a:latin typeface="Times New Roman" panose="02020603050405020304" pitchFamily="18" charset="0"/>
                <a:cs typeface="Times New Roman" panose="02020603050405020304" pitchFamily="18" charset="0"/>
              </a:rPr>
              <a:t>yetkilisi </a:t>
            </a:r>
            <a:r>
              <a:rPr lang="tr-TR" sz="3600" u="sng" dirty="0" smtClean="0">
                <a:latin typeface="Times New Roman" panose="02020603050405020304" pitchFamily="18" charset="0"/>
                <a:cs typeface="Times New Roman" panose="02020603050405020304" pitchFamily="18" charset="0"/>
              </a:rPr>
              <a:t>gerekçeli yazısı </a:t>
            </a:r>
            <a:r>
              <a:rPr lang="tr-TR" sz="3600" dirty="0" smtClean="0">
                <a:latin typeface="Times New Roman" panose="02020603050405020304" pitchFamily="18" charset="0"/>
                <a:cs typeface="Times New Roman" panose="02020603050405020304" pitchFamily="18" charset="0"/>
              </a:rPr>
              <a:t>ile uygulanır, bu yazı </a:t>
            </a:r>
            <a:r>
              <a:rPr lang="tr-TR" sz="3600" u="sng" dirty="0" smtClean="0">
                <a:latin typeface="Times New Roman" panose="02020603050405020304" pitchFamily="18" charset="0"/>
                <a:cs typeface="Times New Roman" panose="02020603050405020304" pitchFamily="18" charset="0"/>
              </a:rPr>
              <a:t>ödeme </a:t>
            </a:r>
            <a:r>
              <a:rPr lang="tr-TR" sz="3600" u="sng" dirty="0">
                <a:latin typeface="Times New Roman" panose="02020603050405020304" pitchFamily="18" charset="0"/>
                <a:cs typeface="Times New Roman" panose="02020603050405020304" pitchFamily="18" charset="0"/>
              </a:rPr>
              <a:t>emri belgesine </a:t>
            </a:r>
            <a:r>
              <a:rPr lang="tr-TR" sz="3600" dirty="0">
                <a:latin typeface="Times New Roman" panose="02020603050405020304" pitchFamily="18" charset="0"/>
                <a:cs typeface="Times New Roman" panose="02020603050405020304" pitchFamily="18" charset="0"/>
              </a:rPr>
              <a:t>veya ön malî kontrole tabi malî karar ve işlem </a:t>
            </a:r>
            <a:r>
              <a:rPr lang="tr-TR" sz="3600" u="sng" dirty="0">
                <a:latin typeface="Times New Roman" panose="02020603050405020304" pitchFamily="18" charset="0"/>
                <a:cs typeface="Times New Roman" panose="02020603050405020304" pitchFamily="18" charset="0"/>
              </a:rPr>
              <a:t>dosyasına </a:t>
            </a:r>
            <a:r>
              <a:rPr lang="tr-TR" sz="3600" u="sng" dirty="0" smtClean="0">
                <a:latin typeface="Times New Roman" panose="02020603050405020304" pitchFamily="18" charset="0"/>
                <a:cs typeface="Times New Roman" panose="02020603050405020304" pitchFamily="18" charset="0"/>
              </a:rPr>
              <a:t>eklenir</a:t>
            </a:r>
            <a:r>
              <a:rPr lang="tr-TR" sz="3600" dirty="0" smtClean="0">
                <a:latin typeface="Times New Roman" panose="02020603050405020304" pitchFamily="18" charset="0"/>
                <a:cs typeface="Times New Roman" panose="02020603050405020304" pitchFamily="18" charset="0"/>
              </a:rPr>
              <a:t>, </a:t>
            </a:r>
            <a:r>
              <a:rPr lang="tr-TR" sz="3600" u="sng" dirty="0" smtClean="0">
                <a:latin typeface="Times New Roman" panose="02020603050405020304" pitchFamily="18" charset="0"/>
                <a:cs typeface="Times New Roman" panose="02020603050405020304" pitchFamily="18" charset="0"/>
              </a:rPr>
              <a:t>mali hizmetler birimine gönderilir.</a:t>
            </a:r>
          </a:p>
          <a:p>
            <a:pPr marL="571500" indent="-571500" algn="just">
              <a:buFontTx/>
              <a:buChar char="-"/>
            </a:pPr>
            <a:endParaRPr lang="tr-TR" sz="3600" u="sng" dirty="0">
              <a:latin typeface="Times New Roman" panose="02020603050405020304" pitchFamily="18" charset="0"/>
              <a:cs typeface="Times New Roman" panose="02020603050405020304" pitchFamily="18" charset="0"/>
            </a:endParaRPr>
          </a:p>
          <a:p>
            <a:pPr marL="571500" indent="-571500" algn="just">
              <a:buFontTx/>
              <a:buChar char="-"/>
            </a:pPr>
            <a:r>
              <a:rPr lang="tr-TR" sz="3600" dirty="0" smtClean="0">
                <a:latin typeface="Times New Roman" panose="02020603050405020304" pitchFamily="18" charset="0"/>
                <a:cs typeface="Times New Roman" panose="02020603050405020304" pitchFamily="18" charset="0"/>
              </a:rPr>
              <a:t>Ön </a:t>
            </a:r>
            <a:r>
              <a:rPr lang="tr-TR" sz="3600" dirty="0">
                <a:latin typeface="Times New Roman" panose="02020603050405020304" pitchFamily="18" charset="0"/>
                <a:cs typeface="Times New Roman" panose="02020603050405020304" pitchFamily="18" charset="0"/>
              </a:rPr>
              <a:t>malî kontrol sonucunda </a:t>
            </a:r>
            <a:r>
              <a:rPr lang="tr-TR" sz="3600" u="sng" dirty="0">
                <a:latin typeface="Times New Roman" panose="02020603050405020304" pitchFamily="18" charset="0"/>
                <a:cs typeface="Times New Roman" panose="02020603050405020304" pitchFamily="18" charset="0"/>
              </a:rPr>
              <a:t>uygun görüş </a:t>
            </a:r>
            <a:r>
              <a:rPr lang="tr-TR" sz="3600" dirty="0">
                <a:latin typeface="Times New Roman" panose="02020603050405020304" pitchFamily="18" charset="0"/>
                <a:cs typeface="Times New Roman" panose="02020603050405020304" pitchFamily="18" charset="0"/>
              </a:rPr>
              <a:t>verilmiş olması, harcama yetkilileri ve gerçekleştirme görevlilerinin </a:t>
            </a:r>
            <a:r>
              <a:rPr lang="tr-TR" sz="3600" u="sng" dirty="0">
                <a:latin typeface="Times New Roman" panose="02020603050405020304" pitchFamily="18" charset="0"/>
                <a:cs typeface="Times New Roman" panose="02020603050405020304" pitchFamily="18" charset="0"/>
              </a:rPr>
              <a:t>sorumluluğunu ortadan kaldırmaz</a:t>
            </a:r>
            <a:r>
              <a:rPr lang="tr-TR" sz="3600" dirty="0">
                <a:latin typeface="Times New Roman" panose="02020603050405020304" pitchFamily="18" charset="0"/>
                <a:cs typeface="Times New Roman" panose="02020603050405020304" pitchFamily="18" charset="0"/>
              </a:rPr>
              <a:t>.</a:t>
            </a:r>
          </a:p>
          <a:p>
            <a:pPr marL="571500" indent="-571500" algn="just">
              <a:buFontTx/>
              <a:buChar char="-"/>
            </a:pPr>
            <a:endParaRPr lang="tr-TR" sz="3600" dirty="0">
              <a:latin typeface="Times New Roman" panose="02020603050405020304" pitchFamily="18" charset="0"/>
              <a:cs typeface="Times New Roman" panose="02020603050405020304" pitchFamily="18" charset="0"/>
            </a:endParaRPr>
          </a:p>
          <a:p>
            <a:pPr indent="450215" algn="just"/>
            <a:endParaRPr lang="tr-TR" sz="3600" spc="-20" dirty="0" smtClean="0">
              <a:solidFill>
                <a:srgbClr val="000000"/>
              </a:solidFill>
              <a:latin typeface="Times New Roman" panose="02020603050405020304" pitchFamily="18" charset="0"/>
              <a:cs typeface="Times New Roman" panose="02020603050405020304" pitchFamily="18" charset="0"/>
            </a:endParaRPr>
          </a:p>
          <a:p>
            <a:pPr indent="450215" algn="just"/>
            <a:endParaRPr lang="tr-TR" sz="3600" spc="-2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8781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447800" y="7124700"/>
            <a:ext cx="14859000" cy="1323439"/>
          </a:xfrm>
          <a:prstGeom prst="rect">
            <a:avLst/>
          </a:prstGeom>
        </p:spPr>
        <p:txBody>
          <a:bodyPr wrap="square">
            <a:spAutoFit/>
          </a:bodyPr>
          <a:lstStyle/>
          <a:p>
            <a:pPr algn="just"/>
            <a:r>
              <a:rPr lang="tr-TR" sz="4000" dirty="0" smtClean="0">
                <a:latin typeface="Times New Roman" panose="02020603050405020304" pitchFamily="18" charset="0"/>
                <a:cs typeface="Times New Roman" panose="02020603050405020304" pitchFamily="18" charset="0"/>
              </a:rPr>
              <a:t>Ön </a:t>
            </a:r>
            <a:r>
              <a:rPr lang="tr-TR" sz="4000" dirty="0">
                <a:latin typeface="Times New Roman" panose="02020603050405020304" pitchFamily="18" charset="0"/>
                <a:cs typeface="Times New Roman" panose="02020603050405020304" pitchFamily="18" charset="0"/>
              </a:rPr>
              <a:t>mali kontrol sonucunda uygun görüş verilmemesi harcama yetkilisi bakımından bağlayıcı mıdır?</a:t>
            </a:r>
          </a:p>
        </p:txBody>
      </p:sp>
    </p:spTree>
    <p:extLst>
      <p:ext uri="{BB962C8B-B14F-4D97-AF65-F5344CB8AC3E}">
        <p14:creationId xmlns:p14="http://schemas.microsoft.com/office/powerpoint/2010/main" val="17186787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031706" y="6819900"/>
            <a:ext cx="14126682" cy="1938992"/>
          </a:xfrm>
          <a:prstGeom prst="rect">
            <a:avLst/>
          </a:prstGeom>
        </p:spPr>
        <p:txBody>
          <a:bodyPr wrap="square">
            <a:spAutoFit/>
          </a:bodyPr>
          <a:lstStyle/>
          <a:p>
            <a:pPr algn="just"/>
            <a:r>
              <a:rPr lang="tr-TR" sz="4000" dirty="0">
                <a:latin typeface="Times New Roman" panose="02020603050405020304" pitchFamily="18" charset="0"/>
                <a:cs typeface="Times New Roman" panose="02020603050405020304" pitchFamily="18" charset="0"/>
              </a:rPr>
              <a:t>Malî karar ve işlemlerin ön malî kontrole tâbi tutulması ve </a:t>
            </a:r>
            <a:r>
              <a:rPr lang="tr-TR" sz="4000" dirty="0" smtClean="0">
                <a:latin typeface="Times New Roman" panose="02020603050405020304" pitchFamily="18" charset="0"/>
                <a:cs typeface="Times New Roman" panose="02020603050405020304" pitchFamily="18" charset="0"/>
              </a:rPr>
              <a:t>uygun </a:t>
            </a:r>
            <a:r>
              <a:rPr lang="tr-TR" sz="4000" dirty="0">
                <a:latin typeface="Times New Roman" panose="02020603050405020304" pitchFamily="18" charset="0"/>
                <a:cs typeface="Times New Roman" panose="02020603050405020304" pitchFamily="18" charset="0"/>
              </a:rPr>
              <a:t>görüş verilmiş olması </a:t>
            </a:r>
            <a:r>
              <a:rPr lang="tr-TR" sz="4000" dirty="0" smtClean="0">
                <a:latin typeface="Times New Roman" panose="02020603050405020304" pitchFamily="18" charset="0"/>
                <a:cs typeface="Times New Roman" panose="02020603050405020304" pitchFamily="18" charset="0"/>
              </a:rPr>
              <a:t>harcama </a:t>
            </a:r>
            <a:r>
              <a:rPr lang="tr-TR" sz="4000" dirty="0">
                <a:latin typeface="Times New Roman" panose="02020603050405020304" pitchFamily="18" charset="0"/>
                <a:cs typeface="Times New Roman" panose="02020603050405020304" pitchFamily="18" charset="0"/>
              </a:rPr>
              <a:t>yetkililerinin ve gerçekleştirme görevlilerinin sorumluluğunu ortadan kaldırır mı?</a:t>
            </a:r>
          </a:p>
        </p:txBody>
      </p:sp>
    </p:spTree>
    <p:extLst>
      <p:ext uri="{BB962C8B-B14F-4D97-AF65-F5344CB8AC3E}">
        <p14:creationId xmlns:p14="http://schemas.microsoft.com/office/powerpoint/2010/main" val="4278166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03005" y="7124700"/>
            <a:ext cx="15849600" cy="1938992"/>
          </a:xfrm>
          <a:prstGeom prst="rect">
            <a:avLst/>
          </a:prstGeom>
        </p:spPr>
        <p:txBody>
          <a:bodyPr wrap="square">
            <a:spAutoFit/>
          </a:bodyPr>
          <a:lstStyle/>
          <a:p>
            <a:pPr algn="just"/>
            <a:r>
              <a:rPr lang="tr-TR" sz="4000" dirty="0">
                <a:latin typeface="Times New Roman" panose="02020603050405020304" pitchFamily="18" charset="0"/>
                <a:cs typeface="Times New Roman" panose="02020603050405020304" pitchFamily="18" charset="0"/>
              </a:rPr>
              <a:t>Mali hizmetler birimince yapılan ön mali kontrol sonucunda uygun görüş verilmeyen mali karar ve işlemlerden uygulanmasına karar verilenler mali hizmetler birimine bildirilecek midir?</a:t>
            </a:r>
          </a:p>
        </p:txBody>
      </p:sp>
    </p:spTree>
    <p:extLst>
      <p:ext uri="{BB962C8B-B14F-4D97-AF65-F5344CB8AC3E}">
        <p14:creationId xmlns:p14="http://schemas.microsoft.com/office/powerpoint/2010/main" val="36769158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784305" y="398939"/>
            <a:ext cx="14122695" cy="707886"/>
          </a:xfrm>
          <a:prstGeom prst="rect">
            <a:avLst/>
          </a:prstGeom>
        </p:spPr>
        <p:txBody>
          <a:bodyPr wrap="square">
            <a:spAutoFit/>
          </a:bodyPr>
          <a:lstStyle/>
          <a:p>
            <a:r>
              <a:rPr lang="tr-TR" sz="4000" b="1" dirty="0" smtClean="0">
                <a:latin typeface="Times New Roman" panose="02020603050405020304" pitchFamily="18" charset="0"/>
                <a:cs typeface="Times New Roman" panose="02020603050405020304" pitchFamily="18" charset="0"/>
              </a:rPr>
              <a:t>Harcama Birimlerinde Ön Malî Kontrol Süreci ve Usulü (6.md.)</a:t>
            </a:r>
            <a:endParaRPr lang="tr-TR" sz="4000" b="1" dirty="0">
              <a:latin typeface="Times New Roman" panose="02020603050405020304" pitchFamily="18" charset="0"/>
              <a:cs typeface="Times New Roman" panose="02020603050405020304" pitchFamily="18" charset="0"/>
            </a:endParaRPr>
          </a:p>
        </p:txBody>
      </p:sp>
      <p:sp>
        <p:nvSpPr>
          <p:cNvPr id="7" name="Dikdörtgen 6"/>
          <p:cNvSpPr/>
          <p:nvPr/>
        </p:nvSpPr>
        <p:spPr>
          <a:xfrm>
            <a:off x="304800" y="2119143"/>
            <a:ext cx="17602200" cy="8125301"/>
          </a:xfrm>
          <a:prstGeom prst="rect">
            <a:avLst/>
          </a:prstGeom>
        </p:spPr>
        <p:txBody>
          <a:bodyPr wrap="square">
            <a:spAutoFit/>
          </a:bodyPr>
          <a:lstStyle/>
          <a:p>
            <a:pPr lvl="0" algn="just"/>
            <a:r>
              <a:rPr lang="tr-TR" sz="2900" dirty="0" smtClean="0">
                <a:latin typeface="Times New Roman" panose="02020603050405020304" pitchFamily="18" charset="0"/>
                <a:cs typeface="Times New Roman" panose="02020603050405020304" pitchFamily="18" charset="0"/>
              </a:rPr>
              <a:t>- </a:t>
            </a:r>
            <a:r>
              <a:rPr lang="tr-TR" sz="2900" u="sng" dirty="0" smtClean="0">
                <a:latin typeface="Times New Roman" panose="02020603050405020304" pitchFamily="18" charset="0"/>
                <a:cs typeface="Times New Roman" panose="02020603050405020304" pitchFamily="18" charset="0"/>
              </a:rPr>
              <a:t>Süreç</a:t>
            </a:r>
            <a:r>
              <a:rPr lang="tr-TR" sz="2900" dirty="0" smtClean="0">
                <a:latin typeface="Times New Roman" panose="02020603050405020304" pitchFamily="18" charset="0"/>
                <a:cs typeface="Times New Roman" panose="02020603050405020304" pitchFamily="18" charset="0"/>
              </a:rPr>
              <a:t> </a:t>
            </a:r>
            <a:r>
              <a:rPr lang="tr-TR" sz="2900" dirty="0">
                <a:latin typeface="Times New Roman" panose="02020603050405020304" pitchFamily="18" charset="0"/>
                <a:cs typeface="Times New Roman" panose="02020603050405020304" pitchFamily="18" charset="0"/>
              </a:rPr>
              <a:t>kontrolü yapılır. </a:t>
            </a:r>
            <a:endParaRPr lang="tr-TR" sz="2900" dirty="0" smtClean="0">
              <a:latin typeface="Times New Roman" panose="02020603050405020304" pitchFamily="18" charset="0"/>
              <a:cs typeface="Times New Roman" panose="02020603050405020304" pitchFamily="18" charset="0"/>
            </a:endParaRPr>
          </a:p>
          <a:p>
            <a:pPr lvl="0" algn="just"/>
            <a:endParaRPr lang="tr-TR" sz="2900" dirty="0">
              <a:latin typeface="Times New Roman" panose="02020603050405020304" pitchFamily="18" charset="0"/>
              <a:cs typeface="Times New Roman" panose="02020603050405020304" pitchFamily="18" charset="0"/>
            </a:endParaRPr>
          </a:p>
          <a:p>
            <a:pPr lvl="1" algn="just"/>
            <a:r>
              <a:rPr lang="tr-TR" sz="2900" dirty="0" smtClean="0">
                <a:latin typeface="Times New Roman" panose="02020603050405020304" pitchFamily="18" charset="0"/>
                <a:cs typeface="Times New Roman" panose="02020603050405020304" pitchFamily="18" charset="0"/>
              </a:rPr>
              <a:t>- Her </a:t>
            </a:r>
            <a:r>
              <a:rPr lang="tr-TR" sz="2900" dirty="0">
                <a:latin typeface="Times New Roman" panose="02020603050405020304" pitchFamily="18" charset="0"/>
                <a:cs typeface="Times New Roman" panose="02020603050405020304" pitchFamily="18" charset="0"/>
              </a:rPr>
              <a:t>bir işlem daha </a:t>
            </a:r>
            <a:r>
              <a:rPr lang="tr-TR" sz="2900" u="sng" dirty="0">
                <a:latin typeface="Times New Roman" panose="02020603050405020304" pitchFamily="18" charset="0"/>
                <a:cs typeface="Times New Roman" panose="02020603050405020304" pitchFamily="18" charset="0"/>
              </a:rPr>
              <a:t>önceki işlemlerin kontrolünü</a:t>
            </a:r>
            <a:r>
              <a:rPr lang="tr-TR" sz="2900" dirty="0">
                <a:latin typeface="Times New Roman" panose="02020603050405020304" pitchFamily="18" charset="0"/>
                <a:cs typeface="Times New Roman" panose="02020603050405020304" pitchFamily="18" charset="0"/>
              </a:rPr>
              <a:t> içerecek şekilde tasarlanır ve </a:t>
            </a:r>
            <a:r>
              <a:rPr lang="tr-TR" sz="2900" dirty="0" smtClean="0">
                <a:latin typeface="Times New Roman" panose="02020603050405020304" pitchFamily="18" charset="0"/>
                <a:cs typeface="Times New Roman" panose="02020603050405020304" pitchFamily="18" charset="0"/>
              </a:rPr>
              <a:t>malî </a:t>
            </a:r>
            <a:r>
              <a:rPr lang="tr-TR" sz="2900" dirty="0">
                <a:latin typeface="Times New Roman" panose="02020603050405020304" pitchFamily="18" charset="0"/>
                <a:cs typeface="Times New Roman" panose="02020603050405020304" pitchFamily="18" charset="0"/>
              </a:rPr>
              <a:t>işlemlerin yürütülmesinde görev </a:t>
            </a:r>
            <a:r>
              <a:rPr lang="tr-TR" sz="2900" dirty="0" smtClean="0">
                <a:latin typeface="Times New Roman" panose="02020603050405020304" pitchFamily="18" charset="0"/>
                <a:cs typeface="Times New Roman" panose="02020603050405020304" pitchFamily="18" charset="0"/>
              </a:rPr>
              <a:t>alanlarca uygulanır</a:t>
            </a:r>
            <a:r>
              <a:rPr lang="tr-TR" sz="2900" dirty="0">
                <a:latin typeface="Times New Roman" panose="02020603050405020304" pitchFamily="18" charset="0"/>
                <a:cs typeface="Times New Roman" panose="02020603050405020304" pitchFamily="18" charset="0"/>
              </a:rPr>
              <a:t>. </a:t>
            </a:r>
          </a:p>
          <a:p>
            <a:pPr lvl="1" algn="just"/>
            <a:r>
              <a:rPr lang="tr-TR" sz="2900" dirty="0" smtClean="0">
                <a:latin typeface="Times New Roman" panose="02020603050405020304" pitchFamily="18" charset="0"/>
                <a:cs typeface="Times New Roman" panose="02020603050405020304" pitchFamily="18" charset="0"/>
              </a:rPr>
              <a:t>- Yapılacak </a:t>
            </a:r>
            <a:r>
              <a:rPr lang="tr-TR" sz="2900" dirty="0">
                <a:latin typeface="Times New Roman" panose="02020603050405020304" pitchFamily="18" charset="0"/>
                <a:cs typeface="Times New Roman" panose="02020603050405020304" pitchFamily="18" charset="0"/>
              </a:rPr>
              <a:t>kontrolleri gösteren </a:t>
            </a:r>
            <a:r>
              <a:rPr lang="tr-TR" sz="2900" u="sng" dirty="0" smtClean="0">
                <a:latin typeface="Times New Roman" panose="02020603050405020304" pitchFamily="18" charset="0"/>
                <a:cs typeface="Times New Roman" panose="02020603050405020304" pitchFamily="18" charset="0"/>
              </a:rPr>
              <a:t>ön malî kontrol listelerini </a:t>
            </a:r>
            <a:r>
              <a:rPr lang="tr-TR" sz="2900" dirty="0" smtClean="0">
                <a:latin typeface="Times New Roman" panose="02020603050405020304" pitchFamily="18" charset="0"/>
                <a:cs typeface="Times New Roman" panose="02020603050405020304" pitchFamily="18" charset="0"/>
              </a:rPr>
              <a:t>de </a:t>
            </a:r>
            <a:r>
              <a:rPr lang="tr-TR" sz="2900" dirty="0">
                <a:latin typeface="Times New Roman" panose="02020603050405020304" pitchFamily="18" charset="0"/>
                <a:cs typeface="Times New Roman" panose="02020603050405020304" pitchFamily="18" charset="0"/>
              </a:rPr>
              <a:t>içeren </a:t>
            </a:r>
            <a:r>
              <a:rPr lang="tr-TR" sz="2900" u="sng" dirty="0">
                <a:latin typeface="Times New Roman" panose="02020603050405020304" pitchFamily="18" charset="0"/>
                <a:cs typeface="Times New Roman" panose="02020603050405020304" pitchFamily="18" charset="0"/>
              </a:rPr>
              <a:t>işlem yönergeleri </a:t>
            </a:r>
            <a:r>
              <a:rPr lang="tr-TR" sz="2900" dirty="0">
                <a:latin typeface="Times New Roman" panose="02020603050405020304" pitchFamily="18" charset="0"/>
                <a:cs typeface="Times New Roman" panose="02020603050405020304" pitchFamily="18" charset="0"/>
              </a:rPr>
              <a:t>ve </a:t>
            </a:r>
            <a:r>
              <a:rPr lang="tr-TR" sz="2900" u="sng" dirty="0">
                <a:latin typeface="Times New Roman" panose="02020603050405020304" pitchFamily="18" charset="0"/>
                <a:cs typeface="Times New Roman" panose="02020603050405020304" pitchFamily="18" charset="0"/>
              </a:rPr>
              <a:t>süreç akış şemaları </a:t>
            </a:r>
            <a:r>
              <a:rPr lang="tr-TR" sz="2900" dirty="0">
                <a:latin typeface="Times New Roman" panose="02020603050405020304" pitchFamily="18" charset="0"/>
                <a:cs typeface="Times New Roman" panose="02020603050405020304" pitchFamily="18" charset="0"/>
              </a:rPr>
              <a:t>hazırlanır. </a:t>
            </a:r>
          </a:p>
          <a:p>
            <a:pPr lvl="0" algn="just"/>
            <a:endParaRPr lang="tr-TR" sz="2900" dirty="0" smtClean="0">
              <a:latin typeface="Times New Roman" panose="02020603050405020304" pitchFamily="18" charset="0"/>
              <a:cs typeface="Times New Roman" panose="02020603050405020304" pitchFamily="18" charset="0"/>
            </a:endParaRPr>
          </a:p>
          <a:p>
            <a:pPr lvl="0" algn="just"/>
            <a:r>
              <a:rPr lang="tr-TR" sz="2900" dirty="0" smtClean="0">
                <a:latin typeface="Times New Roman" panose="02020603050405020304" pitchFamily="18" charset="0"/>
                <a:cs typeface="Times New Roman" panose="02020603050405020304" pitchFamily="18" charset="0"/>
              </a:rPr>
              <a:t>- Malî </a:t>
            </a:r>
            <a:r>
              <a:rPr lang="tr-TR" sz="2900" dirty="0">
                <a:latin typeface="Times New Roman" panose="02020603050405020304" pitchFamily="18" charset="0"/>
                <a:cs typeface="Times New Roman" panose="02020603050405020304" pitchFamily="18" charset="0"/>
              </a:rPr>
              <a:t>karar ve işlemlerin kamu </a:t>
            </a:r>
            <a:r>
              <a:rPr lang="tr-TR" sz="2900" u="sng" dirty="0">
                <a:latin typeface="Times New Roman" panose="02020603050405020304" pitchFamily="18" charset="0"/>
                <a:cs typeface="Times New Roman" panose="02020603050405020304" pitchFamily="18" charset="0"/>
              </a:rPr>
              <a:t>iç kontrol bileşenlerine ve standartlarına </a:t>
            </a:r>
            <a:r>
              <a:rPr lang="tr-TR" sz="2900" dirty="0">
                <a:latin typeface="Times New Roman" panose="02020603050405020304" pitchFamily="18" charset="0"/>
                <a:cs typeface="Times New Roman" panose="02020603050405020304" pitchFamily="18" charset="0"/>
              </a:rPr>
              <a:t>uyumu sağlanır.</a:t>
            </a:r>
          </a:p>
          <a:p>
            <a:pPr lvl="0" algn="just"/>
            <a:endParaRPr lang="tr-TR" sz="2900" dirty="0" smtClean="0">
              <a:latin typeface="Times New Roman" panose="02020603050405020304" pitchFamily="18" charset="0"/>
              <a:cs typeface="Times New Roman" panose="02020603050405020304" pitchFamily="18" charset="0"/>
            </a:endParaRPr>
          </a:p>
          <a:p>
            <a:pPr lvl="0" algn="just"/>
            <a:r>
              <a:rPr lang="tr-TR" sz="2900" dirty="0" smtClean="0">
                <a:latin typeface="Times New Roman" panose="02020603050405020304" pitchFamily="18" charset="0"/>
                <a:cs typeface="Times New Roman" panose="02020603050405020304" pitchFamily="18" charset="0"/>
              </a:rPr>
              <a:t>- Harcama </a:t>
            </a:r>
            <a:r>
              <a:rPr lang="tr-TR" sz="2900" dirty="0">
                <a:latin typeface="Times New Roman" panose="02020603050405020304" pitchFamily="18" charset="0"/>
                <a:cs typeface="Times New Roman" panose="02020603050405020304" pitchFamily="18" charset="0"/>
              </a:rPr>
              <a:t>yetkilileri tarafından yardımcıları veya hiyerarşik olarak kendisine en yakın üst kademe yöneticileri arasından bir veya daha fazla sayıda </a:t>
            </a:r>
            <a:r>
              <a:rPr lang="tr-TR" sz="2900" u="sng" dirty="0" smtClean="0">
                <a:latin typeface="Times New Roman" panose="02020603050405020304" pitchFamily="18" charset="0"/>
                <a:cs typeface="Times New Roman" panose="02020603050405020304" pitchFamily="18" charset="0"/>
              </a:rPr>
              <a:t>ödeme </a:t>
            </a:r>
            <a:r>
              <a:rPr lang="tr-TR" sz="2900" u="sng" dirty="0">
                <a:latin typeface="Times New Roman" panose="02020603050405020304" pitchFamily="18" charset="0"/>
                <a:cs typeface="Times New Roman" panose="02020603050405020304" pitchFamily="18" charset="0"/>
              </a:rPr>
              <a:t>emri belgesi düzenlemekle görevli gerçekleştirme görevlisi</a:t>
            </a:r>
            <a:r>
              <a:rPr lang="tr-TR" sz="2900" dirty="0">
                <a:latin typeface="Times New Roman" panose="02020603050405020304" pitchFamily="18" charset="0"/>
                <a:cs typeface="Times New Roman" panose="02020603050405020304" pitchFamily="18" charset="0"/>
              </a:rPr>
              <a:t>, görevlendirilir (5302 sayılı İl Özel İdaresi Kanunu kapsamında ilgili </a:t>
            </a:r>
            <a:r>
              <a:rPr lang="tr-TR" sz="2900" dirty="0" err="1">
                <a:latin typeface="Times New Roman" panose="02020603050405020304" pitchFamily="18" charset="0"/>
                <a:cs typeface="Times New Roman" panose="02020603050405020304" pitchFamily="18" charset="0"/>
              </a:rPr>
              <a:t>hakediş</a:t>
            </a:r>
            <a:r>
              <a:rPr lang="tr-TR" sz="2900" dirty="0">
                <a:latin typeface="Times New Roman" panose="02020603050405020304" pitchFamily="18" charset="0"/>
                <a:cs typeface="Times New Roman" panose="02020603050405020304" pitchFamily="18" charset="0"/>
              </a:rPr>
              <a:t> raporlarına istinaden kaynak transferi suretiyle il özel idareleri tarafından gerçekleştirilecek yatırımlarda harcama yetkilisinin teklifi üzerine valilik tarafından, kaynak transferini yapan </a:t>
            </a:r>
            <a:r>
              <a:rPr lang="tr-TR" sz="2900" u="sng" dirty="0">
                <a:latin typeface="Times New Roman" panose="02020603050405020304" pitchFamily="18" charset="0"/>
                <a:cs typeface="Times New Roman" panose="02020603050405020304" pitchFamily="18" charset="0"/>
              </a:rPr>
              <a:t>idarenin ildeki il müdürü, il müdür yardımcısı veya eşdeğer </a:t>
            </a:r>
            <a:r>
              <a:rPr lang="tr-TR" sz="2900" u="sng" dirty="0" smtClean="0">
                <a:latin typeface="Times New Roman" panose="02020603050405020304" pitchFamily="18" charset="0"/>
                <a:cs typeface="Times New Roman" panose="02020603050405020304" pitchFamily="18" charset="0"/>
              </a:rPr>
              <a:t>yetkilisidir.</a:t>
            </a:r>
            <a:r>
              <a:rPr lang="tr-TR" sz="2900" dirty="0" smtClean="0">
                <a:latin typeface="Times New Roman" panose="02020603050405020304" pitchFamily="18" charset="0"/>
                <a:cs typeface="Times New Roman" panose="02020603050405020304" pitchFamily="18" charset="0"/>
              </a:rPr>
              <a:t>)</a:t>
            </a:r>
            <a:endParaRPr lang="tr-TR" sz="2900" dirty="0">
              <a:latin typeface="Times New Roman" panose="02020603050405020304" pitchFamily="18" charset="0"/>
              <a:cs typeface="Times New Roman" panose="02020603050405020304" pitchFamily="18" charset="0"/>
            </a:endParaRPr>
          </a:p>
          <a:p>
            <a:pPr lvl="0" algn="just"/>
            <a:endParaRPr lang="tr-TR" sz="2900" dirty="0" smtClean="0">
              <a:latin typeface="Times New Roman" panose="02020603050405020304" pitchFamily="18" charset="0"/>
              <a:cs typeface="Times New Roman" panose="02020603050405020304" pitchFamily="18" charset="0"/>
            </a:endParaRPr>
          </a:p>
          <a:p>
            <a:pPr lvl="0" algn="just"/>
            <a:r>
              <a:rPr lang="tr-TR" sz="2900" dirty="0" smtClean="0">
                <a:latin typeface="Times New Roman" panose="02020603050405020304" pitchFamily="18" charset="0"/>
                <a:cs typeface="Times New Roman" panose="02020603050405020304" pitchFamily="18" charset="0"/>
              </a:rPr>
              <a:t>- Ödeme </a:t>
            </a:r>
            <a:r>
              <a:rPr lang="tr-TR" sz="2900" dirty="0">
                <a:latin typeface="Times New Roman" panose="02020603050405020304" pitchFamily="18" charset="0"/>
                <a:cs typeface="Times New Roman" panose="02020603050405020304" pitchFamily="18" charset="0"/>
              </a:rPr>
              <a:t>emri belgesi düzenlemekle görevli gerçekleştirme görevlisi tarafından </a:t>
            </a:r>
            <a:r>
              <a:rPr lang="tr-TR" sz="2900" dirty="0" smtClean="0">
                <a:latin typeface="Times New Roman" panose="02020603050405020304" pitchFamily="18" charset="0"/>
                <a:cs typeface="Times New Roman" panose="02020603050405020304" pitchFamily="18" charset="0"/>
              </a:rPr>
              <a:t>ödeme </a:t>
            </a:r>
            <a:r>
              <a:rPr lang="tr-TR" sz="2900" dirty="0">
                <a:latin typeface="Times New Roman" panose="02020603050405020304" pitchFamily="18" charset="0"/>
                <a:cs typeface="Times New Roman" panose="02020603050405020304" pitchFamily="18" charset="0"/>
              </a:rPr>
              <a:t>emri belgesi üzerine “</a:t>
            </a:r>
            <a:r>
              <a:rPr lang="tr-TR" sz="2900" u="sng" dirty="0">
                <a:latin typeface="Times New Roman" panose="02020603050405020304" pitchFamily="18" charset="0"/>
                <a:cs typeface="Times New Roman" panose="02020603050405020304" pitchFamily="18" charset="0"/>
              </a:rPr>
              <a:t>Kontrol edilmiş ve uygun görülmüştür</a:t>
            </a:r>
            <a:r>
              <a:rPr lang="tr-TR" sz="2900" dirty="0">
                <a:latin typeface="Times New Roman" panose="02020603050405020304" pitchFamily="18" charset="0"/>
                <a:cs typeface="Times New Roman" panose="02020603050405020304" pitchFamily="18" charset="0"/>
              </a:rPr>
              <a:t>” şerhi düşülür, yaptığı kontrolleri gösteren </a:t>
            </a:r>
            <a:r>
              <a:rPr lang="tr-TR" sz="2900" u="sng" dirty="0">
                <a:latin typeface="Times New Roman" panose="02020603050405020304" pitchFamily="18" charset="0"/>
                <a:cs typeface="Times New Roman" panose="02020603050405020304" pitchFamily="18" charset="0"/>
              </a:rPr>
              <a:t>ön malî kontrol listesini </a:t>
            </a:r>
            <a:r>
              <a:rPr lang="tr-TR" sz="2900" dirty="0">
                <a:latin typeface="Times New Roman" panose="02020603050405020304" pitchFamily="18" charset="0"/>
                <a:cs typeface="Times New Roman" panose="02020603050405020304" pitchFamily="18" charset="0"/>
              </a:rPr>
              <a:t>ödeme emri belgesine ekler</a:t>
            </a:r>
            <a:r>
              <a:rPr lang="tr-TR" sz="2900" dirty="0" smtClean="0">
                <a:latin typeface="Times New Roman" panose="02020603050405020304" pitchFamily="18" charset="0"/>
                <a:cs typeface="Times New Roman" panose="02020603050405020304" pitchFamily="18" charset="0"/>
              </a:rPr>
              <a:t>.</a:t>
            </a:r>
            <a:endParaRPr lang="tr-TR" sz="2900" spc="-2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55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3580199" y="365707"/>
            <a:ext cx="13487400" cy="769441"/>
          </a:xfrm>
          <a:prstGeom prst="rect">
            <a:avLst/>
          </a:prstGeom>
        </p:spPr>
        <p:txBody>
          <a:bodyPr wrap="square">
            <a:spAutoFit/>
          </a:bodyPr>
          <a:lstStyle/>
          <a:p>
            <a:pPr algn="ctr"/>
            <a:r>
              <a:rPr lang="tr-TR" sz="4400" b="1" dirty="0">
                <a:latin typeface="Times New Roman" panose="02020603050405020304" pitchFamily="18" charset="0"/>
                <a:cs typeface="Times New Roman" panose="02020603050405020304" pitchFamily="18" charset="0"/>
              </a:rPr>
              <a:t>Vekalet İlişkisinin </a:t>
            </a:r>
            <a:r>
              <a:rPr lang="tr-TR" sz="4400" b="1" dirty="0" smtClean="0">
                <a:latin typeface="Times New Roman" panose="02020603050405020304" pitchFamily="18" charset="0"/>
                <a:cs typeface="Times New Roman" panose="02020603050405020304" pitchFamily="18" charset="0"/>
              </a:rPr>
              <a:t>Ortaya Çıkışı</a:t>
            </a:r>
            <a:endParaRPr lang="id-ID" sz="4400" b="1" dirty="0">
              <a:latin typeface="Times New Roman" panose="02020603050405020304" pitchFamily="18" charset="0"/>
              <a:cs typeface="Times New Roman" panose="02020603050405020304" pitchFamily="18" charset="0"/>
            </a:endParaRPr>
          </a:p>
        </p:txBody>
      </p:sp>
      <p:pic>
        <p:nvPicPr>
          <p:cNvPr id="10" name="Picture 8" descr="How was the voting in ancient Gree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775" y="2200264"/>
            <a:ext cx="11015330" cy="774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3928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03005" y="7124700"/>
            <a:ext cx="15849600" cy="1200329"/>
          </a:xfrm>
          <a:prstGeom prst="rect">
            <a:avLst/>
          </a:prstGeom>
        </p:spPr>
        <p:txBody>
          <a:bodyPr wrap="square">
            <a:spAutoFit/>
          </a:bodyPr>
          <a:lstStyle/>
          <a:p>
            <a:pPr algn="just"/>
            <a:r>
              <a:rPr lang="tr-TR" sz="3600" dirty="0">
                <a:latin typeface="Times New Roman" panose="02020603050405020304" pitchFamily="18" charset="0"/>
                <a:cs typeface="Times New Roman" panose="02020603050405020304" pitchFamily="18" charset="0"/>
              </a:rPr>
              <a:t>Harcama birimlerinde ön mali kontrol listeleri kim tarafından ve </a:t>
            </a:r>
            <a:r>
              <a:rPr lang="tr-TR" sz="3600" dirty="0" smtClean="0">
                <a:latin typeface="Times New Roman" panose="02020603050405020304" pitchFamily="18" charset="0"/>
                <a:cs typeface="Times New Roman" panose="02020603050405020304" pitchFamily="18" charset="0"/>
              </a:rPr>
              <a:t>hangi kapsamda hazırlanmalıdır </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7075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03005" y="7124700"/>
            <a:ext cx="15849600" cy="646331"/>
          </a:xfrm>
          <a:prstGeom prst="rect">
            <a:avLst/>
          </a:prstGeom>
        </p:spPr>
        <p:txBody>
          <a:bodyPr wrap="square">
            <a:spAutoFit/>
          </a:bodyPr>
          <a:lstStyle/>
          <a:p>
            <a:pPr algn="just"/>
            <a:r>
              <a:rPr lang="tr-TR" sz="3600" dirty="0" smtClean="0">
                <a:latin typeface="Times New Roman" panose="02020603050405020304" pitchFamily="18" charset="0"/>
                <a:cs typeface="Times New Roman" panose="02020603050405020304" pitchFamily="18" charset="0"/>
              </a:rPr>
              <a:t>Ön </a:t>
            </a:r>
            <a:r>
              <a:rPr lang="tr-TR" sz="3600" dirty="0">
                <a:latin typeface="Times New Roman" panose="02020603050405020304" pitchFamily="18" charset="0"/>
                <a:cs typeface="Times New Roman" panose="02020603050405020304" pitchFamily="18" charset="0"/>
              </a:rPr>
              <a:t>mali kontrol listeleri hangi birimlerce ve ne zamana kadar hazırlanacaktır?</a:t>
            </a:r>
          </a:p>
        </p:txBody>
      </p:sp>
    </p:spTree>
    <p:extLst>
      <p:ext uri="{BB962C8B-B14F-4D97-AF65-F5344CB8AC3E}">
        <p14:creationId xmlns:p14="http://schemas.microsoft.com/office/powerpoint/2010/main" val="22264391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031705" y="7147726"/>
            <a:ext cx="14236995" cy="646331"/>
          </a:xfrm>
          <a:prstGeom prst="rect">
            <a:avLst/>
          </a:prstGeom>
        </p:spPr>
        <p:txBody>
          <a:bodyPr wrap="square">
            <a:spAutoFit/>
          </a:bodyPr>
          <a:lstStyle/>
          <a:p>
            <a:pPr algn="just"/>
            <a:r>
              <a:rPr lang="tr-TR" sz="3600" dirty="0" smtClean="0">
                <a:latin typeface="Times New Roman" panose="02020603050405020304" pitchFamily="18" charset="0"/>
                <a:cs typeface="Times New Roman" panose="02020603050405020304" pitchFamily="18" charset="0"/>
              </a:rPr>
              <a:t>Ön mali kontrol listeleri her kamu idaresi için aynı formatta mı olmalıdır</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4860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305281"/>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6"/>
            <a:ext cx="9513749" cy="1295756"/>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0280"/>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0279"/>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8" y="-8396"/>
            <a:ext cx="2133600" cy="1728683"/>
          </a:xfrm>
          <a:prstGeom prst="rect">
            <a:avLst/>
          </a:prstGeom>
        </p:spPr>
      </p:pic>
      <p:pic>
        <p:nvPicPr>
          <p:cNvPr id="10" name="Picture 8" descr="Soru işareti Emoj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93387"/>
            <a:ext cx="3389399" cy="33894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03005" y="7124700"/>
            <a:ext cx="15849600" cy="646331"/>
          </a:xfrm>
          <a:prstGeom prst="rect">
            <a:avLst/>
          </a:prstGeom>
        </p:spPr>
        <p:txBody>
          <a:bodyPr wrap="square">
            <a:spAutoFit/>
          </a:bodyPr>
          <a:lstStyle/>
          <a:p>
            <a:pPr algn="just"/>
            <a:r>
              <a:rPr lang="tr-TR" sz="3600" dirty="0">
                <a:latin typeface="Times New Roman" panose="02020603050405020304" pitchFamily="18" charset="0"/>
                <a:cs typeface="Times New Roman" panose="02020603050405020304" pitchFamily="18" charset="0"/>
              </a:rPr>
              <a:t>Harcama birimlerinde </a:t>
            </a:r>
            <a:r>
              <a:rPr lang="tr-TR" sz="3600" dirty="0" smtClean="0">
                <a:latin typeface="Times New Roman" panose="02020603050405020304" pitchFamily="18" charset="0"/>
                <a:cs typeface="Times New Roman" panose="02020603050405020304" pitchFamily="18" charset="0"/>
              </a:rPr>
              <a:t>iç kontrolle hangi çerçevede ilgilenilir.</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7741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131042"/>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131041"/>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66700"/>
            <a:ext cx="2133600" cy="1728683"/>
          </a:xfrm>
          <a:prstGeom prst="rect">
            <a:avLst/>
          </a:prstGeom>
        </p:spPr>
      </p:pic>
      <p:sp>
        <p:nvSpPr>
          <p:cNvPr id="6" name="Dikdörtgen 5"/>
          <p:cNvSpPr/>
          <p:nvPr/>
        </p:nvSpPr>
        <p:spPr>
          <a:xfrm>
            <a:off x="4540207" y="99430"/>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Harcama Birimi Ön Mali Kontrol Listeleri</a:t>
            </a:r>
            <a:endParaRPr lang="tr-TR" sz="4400" dirty="0">
              <a:latin typeface="Times New Roman" panose="02020603050405020304" pitchFamily="18" charset="0"/>
              <a:cs typeface="Times New Roman" panose="02020603050405020304" pitchFamily="18" charset="0"/>
            </a:endParaRPr>
          </a:p>
        </p:txBody>
      </p:sp>
      <p:graphicFrame>
        <p:nvGraphicFramePr>
          <p:cNvPr id="9" name="Tablo 8"/>
          <p:cNvGraphicFramePr>
            <a:graphicFrameLocks noGrp="1"/>
          </p:cNvGraphicFramePr>
          <p:nvPr>
            <p:extLst>
              <p:ext uri="{D42A27DB-BD31-4B8C-83A1-F6EECF244321}">
                <p14:modId xmlns:p14="http://schemas.microsoft.com/office/powerpoint/2010/main" val="3540170712"/>
              </p:ext>
            </p:extLst>
          </p:nvPr>
        </p:nvGraphicFramePr>
        <p:xfrm>
          <a:off x="-25695" y="1837176"/>
          <a:ext cx="5652168" cy="8487925"/>
        </p:xfrm>
        <a:graphic>
          <a:graphicData uri="http://schemas.openxmlformats.org/drawingml/2006/table">
            <a:tbl>
              <a:tblPr>
                <a:tableStyleId>{5C22544A-7EE6-4342-B048-85BDC9FD1C3A}</a:tableStyleId>
              </a:tblPr>
              <a:tblGrid>
                <a:gridCol w="655426">
                  <a:extLst>
                    <a:ext uri="{9D8B030D-6E8A-4147-A177-3AD203B41FA5}">
                      <a16:colId xmlns:a16="http://schemas.microsoft.com/office/drawing/2014/main" xmlns="" val="2635100286"/>
                    </a:ext>
                  </a:extLst>
                </a:gridCol>
                <a:gridCol w="4996742">
                  <a:extLst>
                    <a:ext uri="{9D8B030D-6E8A-4147-A177-3AD203B41FA5}">
                      <a16:colId xmlns:a16="http://schemas.microsoft.com/office/drawing/2014/main" xmlns="" val="320440696"/>
                    </a:ext>
                  </a:extLst>
                </a:gridCol>
              </a:tblGrid>
              <a:tr h="298359">
                <a:tc>
                  <a:txBody>
                    <a:bodyPr/>
                    <a:lstStyle/>
                    <a:p>
                      <a:pPr algn="ctr" fontAlgn="ctr"/>
                      <a:r>
                        <a:rPr lang="tr-TR" sz="1800" u="none" strike="noStrike" dirty="0">
                          <a:effectLst/>
                          <a:latin typeface="Times New Roman" panose="02020603050405020304" pitchFamily="18" charset="0"/>
                          <a:cs typeface="Times New Roman" panose="02020603050405020304" pitchFamily="18" charset="0"/>
                        </a:rPr>
                        <a:t>4.</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DOĞRUDAN TEMİN 22-D ALIMLARI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209951488"/>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MAAŞ ÖDEMELERİ (MEMUR)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2095422290"/>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dirty="0">
                          <a:effectLst/>
                          <a:latin typeface="Times New Roman" panose="02020603050405020304" pitchFamily="18" charset="0"/>
                          <a:cs typeface="Times New Roman" panose="02020603050405020304" pitchFamily="18" charset="0"/>
                        </a:rPr>
                        <a:t>MAAŞ ÖDEMELERİ (GEÇİCİ- SÜREKLİ İŞÇİ)</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749205144"/>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YURTİÇİ GEÇİCİ GÖREV YOLLUĞU</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426757418"/>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YURTDIŞI GEÇİCİ GÖREV YOLLUĞU</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475214762"/>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EK DERS ÖDEMESİ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685511289"/>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TAZMİNATLAR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484845717"/>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JÜRİ ÜYELİK ÜCRETİ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3585679375"/>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dirty="0">
                          <a:effectLst/>
                          <a:latin typeface="Times New Roman" panose="02020603050405020304" pitchFamily="18" charset="0"/>
                          <a:cs typeface="Times New Roman" panose="02020603050405020304" pitchFamily="18" charset="0"/>
                        </a:rPr>
                        <a:t>SÖZLEŞMELİ PERSONEL ÖDEMELERİ</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2838494825"/>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ÖN ÖDEME (Avans - Kredi)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864205399"/>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İHALE İÇİN TAAHHÜT DOSYASI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2370639008"/>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YAPI, TESİS VE ONARIM GİDERLERİ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21595999"/>
                  </a:ext>
                </a:extLst>
              </a:tr>
              <a:tr h="853046">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TÜKETİM MAL VE MALZEMELERİ, DEMİRBAŞ, MAKİNE, TEÇHİZAT VE TAŞIT ALIM GİDERLERİ ÖDEMESİ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3426632480"/>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ÇEŞİTLİ HİZMETLER ALIMI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670571521"/>
                  </a:ext>
                </a:extLst>
              </a:tr>
              <a:tr h="569910">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ELEKTRİK, SU, DOĞALGAZ VE BENZERİ TÜKETİM GİDERLERİ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3078291278"/>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19.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İLAN GİDERLERİ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2698952047"/>
                  </a:ext>
                </a:extLst>
              </a:tr>
              <a:tr h="853046">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DEVLET MALZEME OFİSİNDEN VE BAĞLI  DÖNER SERMAYE BİRİMİNDEN YAPILACAK ALIMLAR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3282251237"/>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ULAŞTIRMA VE HABERLEŞME GİDERLERİ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3103138812"/>
                  </a:ext>
                </a:extLst>
              </a:tr>
              <a:tr h="569910">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AYLIKLARLA BİRLİKTE ÖDENMEYEN PERSONEL ÖDEMELERİ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982864959"/>
                  </a:ext>
                </a:extLst>
              </a:tr>
              <a:tr h="569910">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TOPLUM YARARINA PROGRAM KAPSAMINDAKİ İŞÇİ ÖDEMELERİ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810003223"/>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DOĞRUDAN TEMİN İÇİN TAAHHÜT DOSYASI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4141937067"/>
                  </a:ext>
                </a:extLst>
              </a:tr>
              <a:tr h="298359">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25.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tc>
                  <a:txBody>
                    <a:bodyPr/>
                    <a:lstStyle/>
                    <a:p>
                      <a:pPr algn="l" fontAlgn="ctr"/>
                      <a:r>
                        <a:rPr lang="tr-TR" sz="1800" u="none" strike="noStrike" dirty="0">
                          <a:effectLst/>
                          <a:latin typeface="Times New Roman" panose="02020603050405020304" pitchFamily="18" charset="0"/>
                          <a:cs typeface="Times New Roman" panose="02020603050405020304" pitchFamily="18" charset="0"/>
                        </a:rPr>
                        <a:t>DOĞRUDAN TEMİN 22/a-b-c</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24" marR="3524" marT="3524" marB="0" anchor="ctr"/>
                </a:tc>
                <a:extLst>
                  <a:ext uri="{0D108BD9-81ED-4DB2-BD59-A6C34878D82A}">
                    <a16:rowId xmlns:a16="http://schemas.microsoft.com/office/drawing/2014/main" xmlns="" val="1161632325"/>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132272188"/>
              </p:ext>
            </p:extLst>
          </p:nvPr>
        </p:nvGraphicFramePr>
        <p:xfrm>
          <a:off x="5410200" y="1837164"/>
          <a:ext cx="7620694" cy="8458599"/>
        </p:xfrm>
        <a:graphic>
          <a:graphicData uri="http://schemas.openxmlformats.org/drawingml/2006/table">
            <a:tbl>
              <a:tblPr>
                <a:tableStyleId>{5C22544A-7EE6-4342-B048-85BDC9FD1C3A}</a:tableStyleId>
              </a:tblPr>
              <a:tblGrid>
                <a:gridCol w="883696">
                  <a:extLst>
                    <a:ext uri="{9D8B030D-6E8A-4147-A177-3AD203B41FA5}">
                      <a16:colId xmlns:a16="http://schemas.microsoft.com/office/drawing/2014/main" xmlns="" val="65707156"/>
                    </a:ext>
                  </a:extLst>
                </a:gridCol>
                <a:gridCol w="6736998">
                  <a:extLst>
                    <a:ext uri="{9D8B030D-6E8A-4147-A177-3AD203B41FA5}">
                      <a16:colId xmlns:a16="http://schemas.microsoft.com/office/drawing/2014/main" xmlns="" val="3386297333"/>
                    </a:ext>
                  </a:extLst>
                </a:gridCol>
              </a:tblGrid>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26.</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dirty="0">
                          <a:effectLst/>
                          <a:latin typeface="Times New Roman" panose="02020603050405020304" pitchFamily="18" charset="0"/>
                          <a:cs typeface="Times New Roman" panose="02020603050405020304" pitchFamily="18" charset="0"/>
                        </a:rPr>
                        <a:t>KISMİ ZAMANLI ÇALŞANLARIN ÜCRETLERİ İLE STAJYER ÖĞRENCİLERİN ÜCRETLERİNİN ÖDEMESİ</a:t>
                      </a:r>
                      <a:endParaRPr lang="tr-T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1074104058"/>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27.</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SGK GÖREV ZARARI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711263449"/>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28.</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STAJYER ÖĞRENCİLERİN SGK PRİM ÖDEMESİ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544981466"/>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29.</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KURSLARA KATILMA VE EĞİTİM GİDERLERİ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3017506887"/>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30.</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KİRA ÖDEMESİ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564317874"/>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31.</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ÖĞRENCİ HARÇLARIN İADESİ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2591939547"/>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32.</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MAHKEME HARÇ VE GİDERLERİ İLE VEKALET ÜCRETİ ÖDEMELERİ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2234786225"/>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33.</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4734 SAYILI İHALE KANUNUN 3.MADDESİNİN "c" BENDİNE GÖRE YAPILACAK ALIMLAR</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746449276"/>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34.</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4734 SAYILI KAMU İHALE KANUNUN 3.MADDESİNİN  "e" BENDİNE GÖRE YAPILACAK ALIMLAR</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1568891069"/>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35.</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YURTDIŞINDA LİSANS VE LİSANSÜSTÜ ÖĞRENİM YAPAN ÖĞRENCİLERE YAPILAN AYLIK, YOLLUK VE DİĞER ÖDEMELER</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267414601"/>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36.</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İLAMA BAĞLI BORÇLAR</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2409977400"/>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37.</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VERGİ, RESİM, HARÇ VE BENZERİ GİDERLERE İLİŞKİN ÖDEMELER</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3707728437"/>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38.</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4857 SAYILI İŞ KANUNU KAPSAMINA GİREN İŞLERDE ÇALIŞAN İŞÇİLERE YAPILACAK KIDEM TAZMİNATI ÖDEMELERİ </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498317484"/>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39.</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dirty="0">
                          <a:effectLst/>
                          <a:latin typeface="Times New Roman" panose="02020603050405020304" pitchFamily="18" charset="0"/>
                          <a:cs typeface="Times New Roman" panose="02020603050405020304" pitchFamily="18" charset="0"/>
                        </a:rPr>
                        <a:t>BAP ÖN ÖDEME (Avans)</a:t>
                      </a:r>
                      <a:endParaRPr lang="tr-T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4213348122"/>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40.</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BAP YOLLUK ÖDEMESİ (YURT İÇİ VE YURT DIŞI)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2408183642"/>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41.</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fr-FR" sz="1700" u="none" strike="noStrike">
                          <a:effectLst/>
                          <a:latin typeface="Times New Roman" panose="02020603050405020304" pitchFamily="18" charset="0"/>
                          <a:cs typeface="Times New Roman" panose="02020603050405020304" pitchFamily="18" charset="0"/>
                        </a:rPr>
                        <a:t>BAP MAL VE HİZMET ALIMI ÖDEMELERİ</a:t>
                      </a:r>
                      <a:endParaRPr lang="fr-F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3842389603"/>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42.</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BİLİMSEL ARAŞTIRMA PROJESİ AÇILMASI - HESAP AKTARIMI - EK BÜTÇE VERİLMESİ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4023116771"/>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43.</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a:effectLst/>
                          <a:latin typeface="Times New Roman" panose="02020603050405020304" pitchFamily="18" charset="0"/>
                          <a:cs typeface="Times New Roman" panose="02020603050405020304" pitchFamily="18" charset="0"/>
                        </a:rPr>
                        <a:t>BAP BURSİYER ÖDEMESİ</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373598757"/>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44.</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dirty="0">
                          <a:effectLst/>
                          <a:latin typeface="Times New Roman" panose="02020603050405020304" pitchFamily="18" charset="0"/>
                          <a:cs typeface="Times New Roman" panose="02020603050405020304" pitchFamily="18" charset="0"/>
                        </a:rPr>
                        <a:t>KESİN/GEÇİCİ TEMİNAT MEKTUBU TESLİMİ</a:t>
                      </a:r>
                      <a:endParaRPr lang="tr-T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2780204283"/>
                  </a:ext>
                </a:extLst>
              </a:tr>
              <a:tr h="300988">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45.</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dirty="0">
                          <a:effectLst/>
                          <a:latin typeface="Times New Roman" panose="02020603050405020304" pitchFamily="18" charset="0"/>
                          <a:cs typeface="Times New Roman" panose="02020603050405020304" pitchFamily="18" charset="0"/>
                        </a:rPr>
                        <a:t>KESİN/GEÇİCİ TEMİNAT MEKTUBU İADESİ</a:t>
                      </a:r>
                      <a:endParaRPr lang="tr-T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3077589175"/>
                  </a:ext>
                </a:extLst>
              </a:tr>
              <a:tr h="538527">
                <a:tc>
                  <a:txBody>
                    <a:bodyPr/>
                    <a:lstStyle/>
                    <a:p>
                      <a:pPr algn="ctr" fontAlgn="ctr"/>
                      <a:r>
                        <a:rPr lang="tr-TR" sz="1700" u="none" strike="noStrike">
                          <a:effectLst/>
                          <a:latin typeface="Times New Roman" panose="02020603050405020304" pitchFamily="18" charset="0"/>
                          <a:cs typeface="Times New Roman" panose="02020603050405020304" pitchFamily="18" charset="0"/>
                        </a:rPr>
                        <a:t>46.</a:t>
                      </a:r>
                      <a:endParaRPr lang="tr-T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tc>
                  <a:txBody>
                    <a:bodyPr/>
                    <a:lstStyle/>
                    <a:p>
                      <a:pPr algn="l" fontAlgn="ctr"/>
                      <a:r>
                        <a:rPr lang="tr-TR" sz="1700" u="none" strike="noStrike" dirty="0">
                          <a:effectLst/>
                          <a:latin typeface="Times New Roman" panose="02020603050405020304" pitchFamily="18" charset="0"/>
                          <a:cs typeface="Times New Roman" panose="02020603050405020304" pitchFamily="18" charset="0"/>
                        </a:rPr>
                        <a:t>TOPLUM YARARINA ÇALIŞMA PROGRAMI (TYÇP) ÖDEMELERİ / İŞ-KUR ÖĞRENCİ DESTEK PROGRAMI ÖDEMELERİ</a:t>
                      </a:r>
                      <a:endParaRPr lang="tr-T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540" marR="3540" marT="3540" marB="0" anchor="ctr"/>
                </a:tc>
                <a:extLst>
                  <a:ext uri="{0D108BD9-81ED-4DB2-BD59-A6C34878D82A}">
                    <a16:rowId xmlns:a16="http://schemas.microsoft.com/office/drawing/2014/main" xmlns="" val="4268056800"/>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537944941"/>
              </p:ext>
            </p:extLst>
          </p:nvPr>
        </p:nvGraphicFramePr>
        <p:xfrm>
          <a:off x="12541309" y="1837166"/>
          <a:ext cx="5702181" cy="8449833"/>
        </p:xfrm>
        <a:graphic>
          <a:graphicData uri="http://schemas.openxmlformats.org/drawingml/2006/table">
            <a:tbl>
              <a:tblPr>
                <a:tableStyleId>{5C22544A-7EE6-4342-B048-85BDC9FD1C3A}</a:tableStyleId>
              </a:tblPr>
              <a:tblGrid>
                <a:gridCol w="661226">
                  <a:extLst>
                    <a:ext uri="{9D8B030D-6E8A-4147-A177-3AD203B41FA5}">
                      <a16:colId xmlns:a16="http://schemas.microsoft.com/office/drawing/2014/main" xmlns="" val="2441060853"/>
                    </a:ext>
                  </a:extLst>
                </a:gridCol>
                <a:gridCol w="5040955">
                  <a:extLst>
                    <a:ext uri="{9D8B030D-6E8A-4147-A177-3AD203B41FA5}">
                      <a16:colId xmlns:a16="http://schemas.microsoft.com/office/drawing/2014/main" xmlns="" val="3231778756"/>
                    </a:ext>
                  </a:extLst>
                </a:gridCol>
              </a:tblGrid>
              <a:tr h="340605">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TÜBİTAK MAL VE HİZMET ALIMI ÖDEMELERİ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570006281"/>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dirty="0">
                          <a:effectLst/>
                          <a:latin typeface="Times New Roman" panose="02020603050405020304" pitchFamily="18" charset="0"/>
                          <a:cs typeface="Times New Roman" panose="02020603050405020304" pitchFamily="18" charset="0"/>
                        </a:rPr>
                        <a:t>TÜBİTAK YOLLUK ÖDEMESİ (YURT İÇİ VE YURT DIŞI)</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1003560361"/>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49.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KALKINMA AJANSI MAL VE HİZMET ALIMI ÖDEMELERİ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918298613"/>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KALKINMA AJANSI YOLLUK ÖDEMESİ (YURT İÇİ VE YURT DIŞI)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3557681740"/>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KALKINMA AJANSI MAAŞ ÖDEMELERİ (PROJEDE GÖREVLİ PERSONEL)</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2699359287"/>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52.</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AB PROJESİ MAL VE HİZMET ALIMI ÖDEMELERİ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1265244203"/>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53.</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AB PROJESİ YOLLUK ÖDEMESİ (YURT İÇİ VE YURT DIŞI)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746617061"/>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54.</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dirty="0">
                          <a:effectLst/>
                          <a:latin typeface="Times New Roman" panose="02020603050405020304" pitchFamily="18" charset="0"/>
                          <a:cs typeface="Times New Roman" panose="02020603050405020304" pitchFamily="18" charset="0"/>
                        </a:rPr>
                        <a:t>AB PROJESİ MAAŞ ÖDEMELERİ (PROJEDE GÖREVLİ PERSONEL)</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2230104455"/>
                  </a:ext>
                </a:extLst>
              </a:tr>
              <a:tr h="92218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55.</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ÖĞRETİM ELEMANI HAREKETLİLİĞİ KAPSAMINDA VERİLEN ÖDEMELERE İLİŞKİN BELGELER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3692430386"/>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56.</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ERASMUS ÖĞRENİM HAREKETLİLİĞİ PROJESİ ÖDEMELERE İLİŞKİN BELGELER</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3182598081"/>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57.</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SOSYAL ÇALIŞMA PROGRAMI (SÇP) ÖDEMELERİ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3069418568"/>
                  </a:ext>
                </a:extLst>
              </a:tr>
              <a:tr h="340605">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58.</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YUDAB BURS ÖDEMESİ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2285292974"/>
                  </a:ext>
                </a:extLst>
              </a:tr>
              <a:tr h="340605">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59.</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TÜBİTAK BURSİYER ÖDEMESİ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1205876865"/>
                  </a:ext>
                </a:extLst>
              </a:tr>
              <a:tr h="616523">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60.</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a:effectLst/>
                          <a:latin typeface="Times New Roman" panose="02020603050405020304" pitchFamily="18" charset="0"/>
                          <a:cs typeface="Times New Roman" panose="02020603050405020304" pitchFamily="18" charset="0"/>
                        </a:rPr>
                        <a:t>YABANCI UYRUKLU ÖĞRENCİ YÖK BURSU ÖDEMESİ</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3802786763"/>
                  </a:ext>
                </a:extLst>
              </a:tr>
              <a:tr h="340605">
                <a:tc>
                  <a:txBody>
                    <a:bodyPr/>
                    <a:lstStyle/>
                    <a:p>
                      <a:pPr algn="ctr" fontAlgn="ctr"/>
                      <a:r>
                        <a:rPr lang="tr-TR" sz="1800" u="none" strike="noStrike">
                          <a:effectLst/>
                          <a:latin typeface="Times New Roman" panose="02020603050405020304" pitchFamily="18" charset="0"/>
                          <a:cs typeface="Times New Roman" panose="02020603050405020304" pitchFamily="18" charset="0"/>
                        </a:rPr>
                        <a:t>61.</a:t>
                      </a:r>
                      <a:endParaRPr lang="tr-TR" sz="1800" b="0" i="0" u="none" strike="noStrike">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tc>
                  <a:txBody>
                    <a:bodyPr/>
                    <a:lstStyle/>
                    <a:p>
                      <a:pPr algn="l" fontAlgn="ctr"/>
                      <a:r>
                        <a:rPr lang="tr-TR" sz="1800" u="none" strike="noStrike" dirty="0">
                          <a:effectLst/>
                          <a:latin typeface="Times New Roman" panose="02020603050405020304" pitchFamily="18" charset="0"/>
                          <a:cs typeface="Times New Roman" panose="02020603050405020304" pitchFamily="18" charset="0"/>
                        </a:rPr>
                        <a:t>ÖLÜM YARDIMI ÖDEMESİ</a:t>
                      </a:r>
                      <a:endParaRPr lang="tr-TR"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71" marR="4671" marT="4671" marB="0" anchor="ctr"/>
                </a:tc>
                <a:extLst>
                  <a:ext uri="{0D108BD9-81ED-4DB2-BD59-A6C34878D82A}">
                    <a16:rowId xmlns:a16="http://schemas.microsoft.com/office/drawing/2014/main" xmlns="" val="102588086"/>
                  </a:ext>
                </a:extLst>
              </a:tr>
            </a:tbl>
          </a:graphicData>
        </a:graphic>
      </p:graphicFrame>
    </p:spTree>
    <p:extLst>
      <p:ext uri="{BB962C8B-B14F-4D97-AF65-F5344CB8AC3E}">
        <p14:creationId xmlns:p14="http://schemas.microsoft.com/office/powerpoint/2010/main" val="26037126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Harcama Birimi Ön Mali Kontrol Listeleri</a:t>
            </a:r>
            <a:endParaRPr lang="tr-TR" sz="4400" dirty="0">
              <a:latin typeface="Times New Roman" panose="02020603050405020304" pitchFamily="18" charset="0"/>
              <a:cs typeface="Times New Roman" panose="02020603050405020304" pitchFamily="18" charset="0"/>
            </a:endParaRPr>
          </a:p>
        </p:txBody>
      </p:sp>
      <p:pic>
        <p:nvPicPr>
          <p:cNvPr id="12" name="Resim 11"/>
          <p:cNvPicPr>
            <a:picLocks noChangeAspect="1"/>
          </p:cNvPicPr>
          <p:nvPr/>
        </p:nvPicPr>
        <p:blipFill>
          <a:blip r:embed="rId4"/>
          <a:stretch>
            <a:fillRect/>
          </a:stretch>
        </p:blipFill>
        <p:spPr>
          <a:xfrm>
            <a:off x="4153082" y="1721598"/>
            <a:ext cx="12747537" cy="8629243"/>
          </a:xfrm>
          <a:prstGeom prst="rect">
            <a:avLst/>
          </a:prstGeom>
        </p:spPr>
      </p:pic>
    </p:spTree>
    <p:extLst>
      <p:ext uri="{BB962C8B-B14F-4D97-AF65-F5344CB8AC3E}">
        <p14:creationId xmlns:p14="http://schemas.microsoft.com/office/powerpoint/2010/main" val="35523708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Harcama Birimi Ön Mali Kontrol Listeleri</a:t>
            </a:r>
            <a:endParaRPr lang="tr-TR" sz="44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2438400" y="2159283"/>
            <a:ext cx="14097000" cy="7883619"/>
          </a:xfrm>
          <a:prstGeom prst="rect">
            <a:avLst/>
          </a:prstGeom>
        </p:spPr>
      </p:pic>
    </p:spTree>
    <p:extLst>
      <p:ext uri="{BB962C8B-B14F-4D97-AF65-F5344CB8AC3E}">
        <p14:creationId xmlns:p14="http://schemas.microsoft.com/office/powerpoint/2010/main" val="2163802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Harcama Birimi Ön Mali Kontrol Listeleri</a:t>
            </a:r>
            <a:endParaRPr lang="tr-TR" sz="44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2362200" y="2136681"/>
            <a:ext cx="13944600" cy="7900988"/>
          </a:xfrm>
          <a:prstGeom prst="rect">
            <a:avLst/>
          </a:prstGeom>
        </p:spPr>
      </p:pic>
    </p:spTree>
    <p:extLst>
      <p:ext uri="{BB962C8B-B14F-4D97-AF65-F5344CB8AC3E}">
        <p14:creationId xmlns:p14="http://schemas.microsoft.com/office/powerpoint/2010/main" val="26740113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Süreç Akış Şemaları</a:t>
            </a:r>
            <a:endParaRPr lang="tr-TR" sz="44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3428325" y="2602084"/>
            <a:ext cx="13010325" cy="5700686"/>
          </a:xfrm>
          <a:prstGeom prst="rect">
            <a:avLst/>
          </a:prstGeom>
        </p:spPr>
      </p:pic>
      <p:sp>
        <p:nvSpPr>
          <p:cNvPr id="8" name="Dikdörtgen 7"/>
          <p:cNvSpPr/>
          <p:nvPr/>
        </p:nvSpPr>
        <p:spPr>
          <a:xfrm>
            <a:off x="2832315" y="9639300"/>
            <a:ext cx="14782800" cy="369332"/>
          </a:xfrm>
          <a:prstGeom prst="rect">
            <a:avLst/>
          </a:prstGeom>
        </p:spPr>
        <p:txBody>
          <a:bodyPr wrap="square">
            <a:spAutoFit/>
          </a:bodyPr>
          <a:lstStyle/>
          <a:p>
            <a:r>
              <a:rPr lang="tr-TR" dirty="0" smtClean="0"/>
              <a:t>Kaynak: https</a:t>
            </a:r>
            <a:r>
              <a:rPr lang="tr-TR" dirty="0"/>
              <a:t>://strateji.ogu.edu.tr/Storage/Strateji/Uploads/%C4%B0%C5%9F-Ak%C4%B1%C5%9F-%C5%9Eemas%C4%B1-Haz%C4%B1rlama-Rehberi.pdf</a:t>
            </a:r>
          </a:p>
        </p:txBody>
      </p:sp>
    </p:spTree>
    <p:extLst>
      <p:ext uri="{BB962C8B-B14F-4D97-AF65-F5344CB8AC3E}">
        <p14:creationId xmlns:p14="http://schemas.microsoft.com/office/powerpoint/2010/main" val="33861082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74251" cy="1737742"/>
            <a:chOff x="0" y="0"/>
            <a:chExt cx="1359361" cy="269222"/>
          </a:xfrm>
        </p:grpSpPr>
        <p:sp>
          <p:nvSpPr>
            <p:cNvPr id="3" name="Freeform 3"/>
            <p:cNvSpPr/>
            <p:nvPr/>
          </p:nvSpPr>
          <p:spPr>
            <a:xfrm>
              <a:off x="0" y="0"/>
              <a:ext cx="1359361" cy="269222"/>
            </a:xfrm>
            <a:custGeom>
              <a:avLst/>
              <a:gdLst/>
              <a:ahLst/>
              <a:cxnLst/>
              <a:rect l="l" t="t" r="r" b="b"/>
              <a:pathLst>
                <a:path w="1359361" h="269222">
                  <a:moveTo>
                    <a:pt x="0" y="0"/>
                  </a:moveTo>
                  <a:lnTo>
                    <a:pt x="1359361" y="0"/>
                  </a:lnTo>
                  <a:lnTo>
                    <a:pt x="1359361" y="269222"/>
                  </a:lnTo>
                  <a:lnTo>
                    <a:pt x="0" y="269222"/>
                  </a:lnTo>
                  <a:close/>
                </a:path>
              </a:pathLst>
            </a:custGeom>
            <a:blipFill>
              <a:blip r:embed="rId2">
                <a:alphaModFix amt="50000"/>
              </a:blip>
              <a:stretch>
                <a:fillRect t="-76931" b="-76931"/>
              </a:stretch>
            </a:blipFill>
          </p:spPr>
        </p:sp>
      </p:grpSp>
      <p:grpSp>
        <p:nvGrpSpPr>
          <p:cNvPr id="4" name="Group 4"/>
          <p:cNvGrpSpPr/>
          <p:nvPr/>
        </p:nvGrpSpPr>
        <p:grpSpPr>
          <a:xfrm>
            <a:off x="8774251" y="9525"/>
            <a:ext cx="9513749" cy="1728217"/>
            <a:chOff x="0" y="0"/>
            <a:chExt cx="1473929" cy="267746"/>
          </a:xfrm>
        </p:grpSpPr>
        <p:sp>
          <p:nvSpPr>
            <p:cNvPr id="5" name="Freeform 5"/>
            <p:cNvSpPr/>
            <p:nvPr/>
          </p:nvSpPr>
          <p:spPr>
            <a:xfrm>
              <a:off x="0" y="0"/>
              <a:ext cx="1473929" cy="267746"/>
            </a:xfrm>
            <a:custGeom>
              <a:avLst/>
              <a:gdLst/>
              <a:ahLst/>
              <a:cxnLst/>
              <a:rect l="l" t="t" r="r" b="b"/>
              <a:pathLst>
                <a:path w="1473929" h="267746">
                  <a:moveTo>
                    <a:pt x="0" y="0"/>
                  </a:moveTo>
                  <a:lnTo>
                    <a:pt x="1473929" y="0"/>
                  </a:lnTo>
                  <a:lnTo>
                    <a:pt x="1473929" y="267746"/>
                  </a:lnTo>
                  <a:lnTo>
                    <a:pt x="0" y="267746"/>
                  </a:lnTo>
                  <a:close/>
                </a:path>
              </a:pathLst>
            </a:custGeom>
            <a:blipFill>
              <a:blip r:embed="rId2">
                <a:alphaModFix amt="50000"/>
              </a:blip>
              <a:stretch>
                <a:fillRect t="-88387" b="-88387"/>
              </a:stretch>
            </a:blipFill>
          </p:spPr>
        </p:sp>
      </p:grpSp>
      <p:sp>
        <p:nvSpPr>
          <p:cNvPr id="14" name="AutoShape 6"/>
          <p:cNvSpPr/>
          <p:nvPr/>
        </p:nvSpPr>
        <p:spPr>
          <a:xfrm>
            <a:off x="3615070" y="1567319"/>
            <a:ext cx="14706600" cy="1"/>
          </a:xfrm>
          <a:prstGeom prst="line">
            <a:avLst/>
          </a:prstGeom>
          <a:ln w="142875" cap="flat">
            <a:solidFill>
              <a:srgbClr val="1D3447"/>
            </a:solidFill>
            <a:prstDash val="solid"/>
            <a:headEnd type="none" w="sm" len="sm"/>
            <a:tailEnd type="none" w="sm" len="sm"/>
          </a:ln>
        </p:spPr>
      </p:sp>
      <p:sp>
        <p:nvSpPr>
          <p:cNvPr id="15" name="AutoShape 8"/>
          <p:cNvSpPr/>
          <p:nvPr/>
        </p:nvSpPr>
        <p:spPr>
          <a:xfrm flipV="1">
            <a:off x="-25695" y="1567318"/>
            <a:ext cx="2057400" cy="1"/>
          </a:xfrm>
          <a:prstGeom prst="line">
            <a:avLst/>
          </a:prstGeom>
          <a:ln w="142875" cap="flat">
            <a:solidFill>
              <a:srgbClr val="1D3447"/>
            </a:solidFill>
            <a:prstDash val="solid"/>
            <a:headEnd type="none" w="sm" len="sm"/>
            <a:tailEnd type="none" w="sm" len="sm"/>
          </a:ln>
        </p:spPr>
      </p:sp>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702977"/>
            <a:ext cx="2133600" cy="1728683"/>
          </a:xfrm>
          <a:prstGeom prst="rect">
            <a:avLst/>
          </a:prstGeom>
        </p:spPr>
      </p:pic>
      <p:sp>
        <p:nvSpPr>
          <p:cNvPr id="6" name="Dikdörtgen 5"/>
          <p:cNvSpPr/>
          <p:nvPr/>
        </p:nvSpPr>
        <p:spPr>
          <a:xfrm>
            <a:off x="4474577" y="398939"/>
            <a:ext cx="10917823" cy="769441"/>
          </a:xfrm>
          <a:prstGeom prst="rect">
            <a:avLst/>
          </a:prstGeom>
        </p:spPr>
        <p:txBody>
          <a:bodyPr wrap="square">
            <a:spAutoFit/>
          </a:bodyPr>
          <a:lstStyle/>
          <a:p>
            <a:r>
              <a:rPr lang="tr-TR" sz="4400" b="1" dirty="0" smtClean="0">
                <a:latin typeface="Times New Roman" panose="02020603050405020304" pitchFamily="18" charset="0"/>
                <a:cs typeface="Times New Roman" panose="02020603050405020304" pitchFamily="18" charset="0"/>
              </a:rPr>
              <a:t>Harcama Birimi Ön Mali Kontrol Listeleri</a:t>
            </a:r>
            <a:endParaRPr lang="tr-TR" sz="44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3691270" y="1784075"/>
            <a:ext cx="11701130" cy="8280563"/>
          </a:xfrm>
          <a:prstGeom prst="rect">
            <a:avLst/>
          </a:prstGeom>
        </p:spPr>
      </p:pic>
    </p:spTree>
    <p:extLst>
      <p:ext uri="{BB962C8B-B14F-4D97-AF65-F5344CB8AC3E}">
        <p14:creationId xmlns:p14="http://schemas.microsoft.com/office/powerpoint/2010/main" val="1030551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8779</TotalTime>
  <Words>10205</Words>
  <Application>Microsoft Office PowerPoint</Application>
  <PresentationFormat>Özel</PresentationFormat>
  <Paragraphs>1632</Paragraphs>
  <Slides>161</Slides>
  <Notes>0</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161</vt:i4>
      </vt:variant>
    </vt:vector>
  </HeadingPairs>
  <TitlesOfParts>
    <vt:vector size="175" baseType="lpstr">
      <vt:lpstr>Arial</vt:lpstr>
      <vt:lpstr>Andalus</vt:lpstr>
      <vt:lpstr>Open Sans Light</vt:lpstr>
      <vt:lpstr>Symbol</vt:lpstr>
      <vt:lpstr>Bahnschrift Condensed</vt:lpstr>
      <vt:lpstr>Calibri</vt:lpstr>
      <vt:lpstr>Gill Sans</vt:lpstr>
      <vt:lpstr>Lato Black</vt:lpstr>
      <vt:lpstr>Wingdings</vt:lpstr>
      <vt:lpstr>Times New Roman</vt:lpstr>
      <vt:lpstr>Lato Light</vt:lpstr>
      <vt:lpstr>Raleway Light</vt:lpstr>
      <vt:lpstr>Poppins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Creative Professional Modern Business Agency Pitch Deck Presentation Template</dc:title>
  <dc:creator>Cihan Harmancı</dc:creator>
  <cp:lastModifiedBy>VİBEM</cp:lastModifiedBy>
  <cp:revision>426</cp:revision>
  <cp:lastPrinted>2024-06-24T13:20:10Z</cp:lastPrinted>
  <dcterms:created xsi:type="dcterms:W3CDTF">2006-08-16T00:00:00Z</dcterms:created>
  <dcterms:modified xsi:type="dcterms:W3CDTF">2025-07-18T12:03:32Z</dcterms:modified>
  <dc:identifier>DAGHb2WXgGc</dc:identifier>
</cp:coreProperties>
</file>