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7742" r:id="rId1"/>
  </p:sldMasterIdLst>
  <p:notesMasterIdLst>
    <p:notesMasterId r:id="rId54"/>
  </p:notesMasterIdLst>
  <p:handoutMasterIdLst>
    <p:handoutMasterId r:id="rId55"/>
  </p:handoutMasterIdLst>
  <p:sldIdLst>
    <p:sldId id="900" r:id="rId2"/>
    <p:sldId id="806" r:id="rId3"/>
    <p:sldId id="866" r:id="rId4"/>
    <p:sldId id="804" r:id="rId5"/>
    <p:sldId id="839" r:id="rId6"/>
    <p:sldId id="838" r:id="rId7"/>
    <p:sldId id="867" r:id="rId8"/>
    <p:sldId id="868" r:id="rId9"/>
    <p:sldId id="869" r:id="rId10"/>
    <p:sldId id="880" r:id="rId11"/>
    <p:sldId id="856" r:id="rId12"/>
    <p:sldId id="884" r:id="rId13"/>
    <p:sldId id="892" r:id="rId14"/>
    <p:sldId id="885" r:id="rId15"/>
    <p:sldId id="894" r:id="rId16"/>
    <p:sldId id="857" r:id="rId17"/>
    <p:sldId id="895" r:id="rId18"/>
    <p:sldId id="896" r:id="rId19"/>
    <p:sldId id="858" r:id="rId20"/>
    <p:sldId id="859" r:id="rId21"/>
    <p:sldId id="872" r:id="rId22"/>
    <p:sldId id="873" r:id="rId23"/>
    <p:sldId id="886" r:id="rId24"/>
    <p:sldId id="897" r:id="rId25"/>
    <p:sldId id="887" r:id="rId26"/>
    <p:sldId id="898" r:id="rId27"/>
    <p:sldId id="888" r:id="rId28"/>
    <p:sldId id="899" r:id="rId29"/>
    <p:sldId id="860" r:id="rId30"/>
    <p:sldId id="861" r:id="rId31"/>
    <p:sldId id="862" r:id="rId32"/>
    <p:sldId id="878" r:id="rId33"/>
    <p:sldId id="879" r:id="rId34"/>
    <p:sldId id="881" r:id="rId35"/>
    <p:sldId id="863" r:id="rId36"/>
    <p:sldId id="864" r:id="rId37"/>
    <p:sldId id="865" r:id="rId38"/>
    <p:sldId id="807" r:id="rId39"/>
    <p:sldId id="840" r:id="rId40"/>
    <p:sldId id="808" r:id="rId41"/>
    <p:sldId id="847" r:id="rId42"/>
    <p:sldId id="848" r:id="rId43"/>
    <p:sldId id="843" r:id="rId44"/>
    <p:sldId id="844" r:id="rId45"/>
    <p:sldId id="845" r:id="rId46"/>
    <p:sldId id="846" r:id="rId47"/>
    <p:sldId id="849" r:id="rId48"/>
    <p:sldId id="812" r:id="rId49"/>
    <p:sldId id="813" r:id="rId50"/>
    <p:sldId id="851" r:id="rId51"/>
    <p:sldId id="814" r:id="rId52"/>
    <p:sldId id="855" r:id="rId53"/>
  </p:sldIdLst>
  <p:sldSz cx="9144000" cy="6858000" type="screen4x3"/>
  <p:notesSz cx="6797675" cy="987425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CC0000"/>
    <a:srgbClr val="C50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Açık Stil 3 - Vurgu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88201" autoAdjust="0"/>
  </p:normalViewPr>
  <p:slideViewPr>
    <p:cSldViewPr>
      <p:cViewPr varScale="1">
        <p:scale>
          <a:sx n="102" d="100"/>
          <a:sy n="102" d="100"/>
        </p:scale>
        <p:origin x="18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0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>
        <p:scale>
          <a:sx n="80" d="100"/>
          <a:sy n="80" d="100"/>
        </p:scale>
        <p:origin x="-2556" y="16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A724416-F683-42C7-A1AF-584061F6784D}" type="datetimeFigureOut">
              <a:rPr lang="tr-TR"/>
              <a:pPr>
                <a:defRPr/>
              </a:pPr>
              <a:t>27.01.2021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2B6D1A0-AC8C-4D4F-87EE-0156591E68E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11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5E2024-6974-4420-A206-603871140D5C}" type="datetimeFigureOut">
              <a:rPr lang="tr-TR"/>
              <a:pPr>
                <a:defRPr/>
              </a:pPr>
              <a:t>27.01.2021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269BB1E-E821-4149-B5DC-D15475616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5340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87359D-0A5A-4D97-9A8F-80B98AB0D847}" type="slidenum">
              <a:rPr lang="tr-T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27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16077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B4226D-3BD5-40D7-8BDB-0A5B5D3A7E42}" type="slidenum">
              <a:rPr lang="tr-TR" altLang="tr-TR" smtClean="0"/>
              <a:pPr eaLnBrk="1" hangingPunct="1"/>
              <a:t>38</a:t>
            </a:fld>
            <a:endParaRPr lang="tr-TR" alt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16077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B4226D-3BD5-40D7-8BDB-0A5B5D3A7E42}" type="slidenum">
              <a:rPr lang="tr-TR" altLang="tr-TR" smtClean="0"/>
              <a:pPr eaLnBrk="1" hangingPunct="1"/>
              <a:t>39</a:t>
            </a:fld>
            <a:endParaRPr lang="tr-TR" altLang="tr-TR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40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41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42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43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44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45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46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329F66-3959-4351-8B3D-829A2023C503}" type="slidenum">
              <a:rPr lang="tr-TR" altLang="tr-TR" smtClean="0"/>
              <a:pPr eaLnBrk="1" hangingPunct="1"/>
              <a:t>47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D2DA8B-E7FE-47B5-A599-D46843E3E7C7}" type="slidenum">
              <a:rPr lang="tr-TR" altLang="tr-TR" smtClean="0"/>
              <a:pPr eaLnBrk="1" hangingPunct="1"/>
              <a:t>48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461393-8065-45BA-A02C-C06933E30F41}" type="slidenum">
              <a:rPr lang="tr-TR" altLang="tr-TR" smtClean="0"/>
              <a:pPr eaLnBrk="1" hangingPunct="1"/>
              <a:t>49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461393-8065-45BA-A02C-C06933E30F41}" type="slidenum">
              <a:rPr lang="tr-TR" altLang="tr-TR" smtClean="0"/>
              <a:pPr eaLnBrk="1" hangingPunct="1"/>
              <a:t>50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7559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Aşağıda belirtilen hallerde pazarlık usulü ile ihale yapılabilir: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Açık ihale usulü veya belli istekliler arasında ihale usulü ile yapılan ihale sonucunda teklif çıkmaması.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Doğal afetler, salgın hastalıklar, can veya mal kaybı tehlikesi gibi ani ve beklenmeyen veya idare tarafından önceden öngörülemeyen olayların ortaya çıkması üzerine ihalenin ivedi olarak yapılmasının zorunlu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Savunma ve güvenlikle ilgili özel durumların ortaya çıkması üzerine ihalenin ivedi olarak yapılmasının zorunlu olması.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İhalenin, araştırma ve geliştirme sürecine ihtiyaç gösteren ve seri üretime konu olmayan nitelikte olması.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İhale konusu mal veya hizmet alımları ile yapım işlerinin özgün nitelikte ve karmaşık olması nedeniyle teknik ve malî özelliklerinin gerekli olan netlikte belirlenememesi. </a:t>
            </a: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         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f)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İdarelerin yaklaşık maliyeti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177.556,00 TL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kadar olan mamul mal, malzeme veya hizmet alımları.  </a:t>
            </a:r>
          </a:p>
        </p:txBody>
      </p:sp>
    </p:spTree>
    <p:extLst>
      <p:ext uri="{BB962C8B-B14F-4D97-AF65-F5344CB8AC3E}">
        <p14:creationId xmlns:p14="http://schemas.microsoft.com/office/powerpoint/2010/main" val="79646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A1E91D-6545-4EC6-8B0B-6C17CE254322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C74DB-FE34-4C94-9B12-00116798F1E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0341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CFC4E7-C49B-4CE8-B0C6-9F14E0D2B3F0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972BAE-496D-47FD-BD04-E71BE826D1C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397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AF7359-6798-42FE-B952-81C3EAB96A4E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0C7FC-D72B-4191-86E9-B30BC673872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929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09600" y="1803400"/>
            <a:ext cx="8153400" cy="436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A3DDB-1EC0-4CDB-BD22-0D0F066D4511}" type="datetime1">
              <a:rPr lang="tr-TR" smtClean="0"/>
              <a:t>27.01.2021</a:t>
            </a:fld>
            <a:endParaRPr lang="en-US" dirty="0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5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6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E5440-DDA1-479F-A4D4-4F9748C1AA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25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8F6AC5-9763-40B8-A043-8105B6141B8E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35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38457-1CC2-4F10-B002-5D57A41C9412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F04E3-1A79-4766-A3A9-C6687B08C05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0018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856FE5-A60F-4F46-BDA0-3015BAD5B2CF}" type="datetime1">
              <a:rPr lang="tr-TR" smtClean="0"/>
              <a:t>27.01.2021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AD0B2E-EC36-4CEF-9988-B4BCC9CCADC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563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6A7389-C913-4CE9-BCBF-9BCD611A4BFC}" type="datetime1">
              <a:rPr lang="tr-TR" smtClean="0"/>
              <a:t>27.01.2021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82FD9-56B6-4857-948E-5C48C73EF80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8987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D3E1BD-77D5-4F4A-8312-AF0B5B1B2F1D}" type="datetime1">
              <a:rPr lang="tr-TR" smtClean="0"/>
              <a:t>27.01.2021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A9C93-F86D-4BFC-B31E-80FA69F24FC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465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0CD36F-4F8D-4894-8E14-A7A65D22B3D3}" type="datetime1">
              <a:rPr lang="tr-TR" smtClean="0"/>
              <a:t>27.01.2021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7162C-C2E8-4EC0-B71B-A328DBBEB6B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133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CE5907-FEC4-49EE-8A81-5050E3B700E2}" type="datetime1">
              <a:rPr lang="tr-TR" smtClean="0"/>
              <a:t>27.01.2021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3C1EB-9F6C-45D4-BF3A-35010180D90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492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2C673F-6ED5-4623-99D3-9956FB26F624}" type="datetime1">
              <a:rPr lang="tr-TR" smtClean="0"/>
              <a:t>27.01.2021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764724-EBEF-4B77-A964-732B9FA7E77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469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3E64203-974D-4F7F-8FF3-1C2D72E9F755}" type="datetime1">
              <a:rPr lang="tr-TR" smtClean="0"/>
              <a:t>27.01.2021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A14342D-CCA8-4DE4-A1E8-2D29850C679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251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743" r:id="rId1"/>
    <p:sldLayoutId id="2147487744" r:id="rId2"/>
    <p:sldLayoutId id="2147487745" r:id="rId3"/>
    <p:sldLayoutId id="2147487746" r:id="rId4"/>
    <p:sldLayoutId id="2147487747" r:id="rId5"/>
    <p:sldLayoutId id="2147487748" r:id="rId6"/>
    <p:sldLayoutId id="2147487749" r:id="rId7"/>
    <p:sldLayoutId id="2147487750" r:id="rId8"/>
    <p:sldLayoutId id="2147487751" r:id="rId9"/>
    <p:sldLayoutId id="2147487752" r:id="rId10"/>
    <p:sldLayoutId id="2147487753" r:id="rId11"/>
    <p:sldLayoutId id="2147487754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1-07.html" TargetMode="External"/><Relationship Id="rId13" Type="http://schemas.openxmlformats.org/officeDocument/2006/relationships/hyperlink" Target="http://www.tatli-takvim.com/takvim/2020-01-12.html" TargetMode="External"/><Relationship Id="rId18" Type="http://schemas.openxmlformats.org/officeDocument/2006/relationships/hyperlink" Target="http://www.tatli-takvim.com/takvim/2020-01-17.html" TargetMode="External"/><Relationship Id="rId26" Type="http://schemas.openxmlformats.org/officeDocument/2006/relationships/hyperlink" Target="http://www.tatli-takvim.com/takvim/2020-01-25.html" TargetMode="External"/><Relationship Id="rId3" Type="http://schemas.openxmlformats.org/officeDocument/2006/relationships/hyperlink" Target="http://www.tatli-takvim.com/takvim/2020-01-02.html" TargetMode="External"/><Relationship Id="rId21" Type="http://schemas.openxmlformats.org/officeDocument/2006/relationships/hyperlink" Target="http://www.tatli-takvim.com/takvim/2020-01-20.html" TargetMode="External"/><Relationship Id="rId7" Type="http://schemas.openxmlformats.org/officeDocument/2006/relationships/hyperlink" Target="http://www.tatli-takvim.com/takvim/2020-01-06.html" TargetMode="External"/><Relationship Id="rId12" Type="http://schemas.openxmlformats.org/officeDocument/2006/relationships/hyperlink" Target="http://www.tatli-takvim.com/takvim/2020-01-11.html" TargetMode="External"/><Relationship Id="rId17" Type="http://schemas.openxmlformats.org/officeDocument/2006/relationships/hyperlink" Target="http://www.tatli-takvim.com/takvim/2020-01-16.html" TargetMode="External"/><Relationship Id="rId25" Type="http://schemas.openxmlformats.org/officeDocument/2006/relationships/hyperlink" Target="http://www.tatli-takvim.com/takvim/2020-01-24.html" TargetMode="External"/><Relationship Id="rId2" Type="http://schemas.openxmlformats.org/officeDocument/2006/relationships/hyperlink" Target="http://www.tatli-takvim.com/takvim/2020-01-01.html" TargetMode="External"/><Relationship Id="rId16" Type="http://schemas.openxmlformats.org/officeDocument/2006/relationships/hyperlink" Target="http://www.tatli-takvim.com/takvim/2020-01-15.html" TargetMode="External"/><Relationship Id="rId20" Type="http://schemas.openxmlformats.org/officeDocument/2006/relationships/hyperlink" Target="http://www.tatli-takvim.com/takvim/2020-01-19.html" TargetMode="External"/><Relationship Id="rId29" Type="http://schemas.openxmlformats.org/officeDocument/2006/relationships/hyperlink" Target="http://www.tatli-takvim.com/takvim/2020-01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1-05.html" TargetMode="External"/><Relationship Id="rId11" Type="http://schemas.openxmlformats.org/officeDocument/2006/relationships/hyperlink" Target="http://www.tatli-takvim.com/takvim/2020-01-10.html" TargetMode="External"/><Relationship Id="rId24" Type="http://schemas.openxmlformats.org/officeDocument/2006/relationships/hyperlink" Target="http://www.tatli-takvim.com/takvim/2020-01-23.html" TargetMode="External"/><Relationship Id="rId32" Type="http://schemas.openxmlformats.org/officeDocument/2006/relationships/hyperlink" Target="http://www.tatli-takvim.com/takvim/2020-01-31.html" TargetMode="External"/><Relationship Id="rId5" Type="http://schemas.openxmlformats.org/officeDocument/2006/relationships/hyperlink" Target="http://www.tatli-takvim.com/takvim/2020-01-04.html" TargetMode="External"/><Relationship Id="rId15" Type="http://schemas.openxmlformats.org/officeDocument/2006/relationships/hyperlink" Target="http://www.tatli-takvim.com/takvim/2020-01-14.html" TargetMode="External"/><Relationship Id="rId23" Type="http://schemas.openxmlformats.org/officeDocument/2006/relationships/hyperlink" Target="http://www.tatli-takvim.com/takvim/2020-01-22.html" TargetMode="External"/><Relationship Id="rId28" Type="http://schemas.openxmlformats.org/officeDocument/2006/relationships/hyperlink" Target="http://www.tatli-takvim.com/takvim/2020-01-27.html" TargetMode="External"/><Relationship Id="rId10" Type="http://schemas.openxmlformats.org/officeDocument/2006/relationships/hyperlink" Target="http://www.tatli-takvim.com/takvim/2020-01-09.html" TargetMode="External"/><Relationship Id="rId19" Type="http://schemas.openxmlformats.org/officeDocument/2006/relationships/hyperlink" Target="http://www.tatli-takvim.com/takvim/2020-01-18.html" TargetMode="External"/><Relationship Id="rId31" Type="http://schemas.openxmlformats.org/officeDocument/2006/relationships/hyperlink" Target="http://www.tatli-takvim.com/takvim/2020-01-30.html" TargetMode="External"/><Relationship Id="rId4" Type="http://schemas.openxmlformats.org/officeDocument/2006/relationships/hyperlink" Target="http://www.tatli-takvim.com/takvim/2020-01-03.html" TargetMode="External"/><Relationship Id="rId9" Type="http://schemas.openxmlformats.org/officeDocument/2006/relationships/hyperlink" Target="http://www.tatli-takvim.com/takvim/2020-01-08.html" TargetMode="External"/><Relationship Id="rId14" Type="http://schemas.openxmlformats.org/officeDocument/2006/relationships/hyperlink" Target="http://www.tatli-takvim.com/takvim/2020-01-13.html" TargetMode="External"/><Relationship Id="rId22" Type="http://schemas.openxmlformats.org/officeDocument/2006/relationships/hyperlink" Target="http://www.tatli-takvim.com/takvim/2020-01-21.html" TargetMode="External"/><Relationship Id="rId27" Type="http://schemas.openxmlformats.org/officeDocument/2006/relationships/hyperlink" Target="http://www.tatli-takvim.com/takvim/2020-01-26.html" TargetMode="External"/><Relationship Id="rId30" Type="http://schemas.openxmlformats.org/officeDocument/2006/relationships/hyperlink" Target="http://www.tatli-takvim.com/takvim/2020-01-29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1-07.html" TargetMode="External"/><Relationship Id="rId13" Type="http://schemas.openxmlformats.org/officeDocument/2006/relationships/hyperlink" Target="http://www.tatli-takvim.com/takvim/2020-01-12.html" TargetMode="External"/><Relationship Id="rId18" Type="http://schemas.openxmlformats.org/officeDocument/2006/relationships/hyperlink" Target="http://www.tatli-takvim.com/takvim/2020-01-17.html" TargetMode="External"/><Relationship Id="rId26" Type="http://schemas.openxmlformats.org/officeDocument/2006/relationships/hyperlink" Target="http://www.tatli-takvim.com/takvim/2020-01-25.html" TargetMode="External"/><Relationship Id="rId3" Type="http://schemas.openxmlformats.org/officeDocument/2006/relationships/hyperlink" Target="http://www.tatli-takvim.com/takvim/2020-01-02.html" TargetMode="External"/><Relationship Id="rId21" Type="http://schemas.openxmlformats.org/officeDocument/2006/relationships/hyperlink" Target="http://www.tatli-takvim.com/takvim/2020-01-20.html" TargetMode="External"/><Relationship Id="rId7" Type="http://schemas.openxmlformats.org/officeDocument/2006/relationships/hyperlink" Target="http://www.tatli-takvim.com/takvim/2020-01-06.html" TargetMode="External"/><Relationship Id="rId12" Type="http://schemas.openxmlformats.org/officeDocument/2006/relationships/hyperlink" Target="http://www.tatli-takvim.com/takvim/2020-01-11.html" TargetMode="External"/><Relationship Id="rId17" Type="http://schemas.openxmlformats.org/officeDocument/2006/relationships/hyperlink" Target="http://www.tatli-takvim.com/takvim/2020-01-16.html" TargetMode="External"/><Relationship Id="rId25" Type="http://schemas.openxmlformats.org/officeDocument/2006/relationships/hyperlink" Target="http://www.tatli-takvim.com/takvim/2020-01-24.html" TargetMode="External"/><Relationship Id="rId2" Type="http://schemas.openxmlformats.org/officeDocument/2006/relationships/hyperlink" Target="http://www.tatli-takvim.com/takvim/2020-01-01.html" TargetMode="External"/><Relationship Id="rId16" Type="http://schemas.openxmlformats.org/officeDocument/2006/relationships/hyperlink" Target="http://www.tatli-takvim.com/takvim/2020-01-15.html" TargetMode="External"/><Relationship Id="rId20" Type="http://schemas.openxmlformats.org/officeDocument/2006/relationships/hyperlink" Target="http://www.tatli-takvim.com/takvim/2020-01-19.html" TargetMode="External"/><Relationship Id="rId29" Type="http://schemas.openxmlformats.org/officeDocument/2006/relationships/hyperlink" Target="http://www.tatli-takvim.com/takvim/2020-01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1-05.html" TargetMode="External"/><Relationship Id="rId11" Type="http://schemas.openxmlformats.org/officeDocument/2006/relationships/hyperlink" Target="http://www.tatli-takvim.com/takvim/2020-01-10.html" TargetMode="External"/><Relationship Id="rId24" Type="http://schemas.openxmlformats.org/officeDocument/2006/relationships/hyperlink" Target="http://www.tatli-takvim.com/takvim/2020-01-23.html" TargetMode="External"/><Relationship Id="rId32" Type="http://schemas.openxmlformats.org/officeDocument/2006/relationships/hyperlink" Target="http://www.tatli-takvim.com/takvim/2020-01-31.html" TargetMode="External"/><Relationship Id="rId5" Type="http://schemas.openxmlformats.org/officeDocument/2006/relationships/hyperlink" Target="http://www.tatli-takvim.com/takvim/2020-01-04.html" TargetMode="External"/><Relationship Id="rId15" Type="http://schemas.openxmlformats.org/officeDocument/2006/relationships/hyperlink" Target="http://www.tatli-takvim.com/takvim/2020-01-14.html" TargetMode="External"/><Relationship Id="rId23" Type="http://schemas.openxmlformats.org/officeDocument/2006/relationships/hyperlink" Target="http://www.tatli-takvim.com/takvim/2020-01-22.html" TargetMode="External"/><Relationship Id="rId28" Type="http://schemas.openxmlformats.org/officeDocument/2006/relationships/hyperlink" Target="http://www.tatli-takvim.com/takvim/2020-01-27.html" TargetMode="External"/><Relationship Id="rId10" Type="http://schemas.openxmlformats.org/officeDocument/2006/relationships/hyperlink" Target="http://www.tatli-takvim.com/takvim/2020-01-09.html" TargetMode="External"/><Relationship Id="rId19" Type="http://schemas.openxmlformats.org/officeDocument/2006/relationships/hyperlink" Target="http://www.tatli-takvim.com/takvim/2020-01-18.html" TargetMode="External"/><Relationship Id="rId31" Type="http://schemas.openxmlformats.org/officeDocument/2006/relationships/hyperlink" Target="http://www.tatli-takvim.com/takvim/2020-01-30.html" TargetMode="External"/><Relationship Id="rId4" Type="http://schemas.openxmlformats.org/officeDocument/2006/relationships/hyperlink" Target="http://www.tatli-takvim.com/takvim/2020-01-03.html" TargetMode="External"/><Relationship Id="rId9" Type="http://schemas.openxmlformats.org/officeDocument/2006/relationships/hyperlink" Target="http://www.tatli-takvim.com/takvim/2020-01-08.html" TargetMode="External"/><Relationship Id="rId14" Type="http://schemas.openxmlformats.org/officeDocument/2006/relationships/hyperlink" Target="http://www.tatli-takvim.com/takvim/2020-01-13.html" TargetMode="External"/><Relationship Id="rId22" Type="http://schemas.openxmlformats.org/officeDocument/2006/relationships/hyperlink" Target="http://www.tatli-takvim.com/takvim/2020-01-21.html" TargetMode="External"/><Relationship Id="rId27" Type="http://schemas.openxmlformats.org/officeDocument/2006/relationships/hyperlink" Target="http://www.tatli-takvim.com/takvim/2020-01-26.html" TargetMode="External"/><Relationship Id="rId30" Type="http://schemas.openxmlformats.org/officeDocument/2006/relationships/hyperlink" Target="http://www.tatli-takvim.com/takvim/2020-01-29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3-07.html" TargetMode="External"/><Relationship Id="rId13" Type="http://schemas.openxmlformats.org/officeDocument/2006/relationships/hyperlink" Target="http://www.tatli-takvim.com/takvim/2020-03-12.html" TargetMode="External"/><Relationship Id="rId18" Type="http://schemas.openxmlformats.org/officeDocument/2006/relationships/hyperlink" Target="http://www.tatli-takvim.com/takvim/2020-03-17.html" TargetMode="External"/><Relationship Id="rId26" Type="http://schemas.openxmlformats.org/officeDocument/2006/relationships/hyperlink" Target="http://www.tatli-takvim.com/takvim/2020-03-25.html" TargetMode="External"/><Relationship Id="rId3" Type="http://schemas.openxmlformats.org/officeDocument/2006/relationships/hyperlink" Target="http://www.tatli-takvim.com/takvim/2020-03-02.html" TargetMode="External"/><Relationship Id="rId21" Type="http://schemas.openxmlformats.org/officeDocument/2006/relationships/hyperlink" Target="http://www.tatli-takvim.com/takvim/2020-03-20.html" TargetMode="External"/><Relationship Id="rId7" Type="http://schemas.openxmlformats.org/officeDocument/2006/relationships/hyperlink" Target="http://www.tatli-takvim.com/takvim/2020-03-06.html" TargetMode="External"/><Relationship Id="rId12" Type="http://schemas.openxmlformats.org/officeDocument/2006/relationships/hyperlink" Target="http://www.tatli-takvim.com/takvim/2020-03-11.html" TargetMode="External"/><Relationship Id="rId17" Type="http://schemas.openxmlformats.org/officeDocument/2006/relationships/hyperlink" Target="http://www.tatli-takvim.com/takvim/2020-03-16.html" TargetMode="External"/><Relationship Id="rId25" Type="http://schemas.openxmlformats.org/officeDocument/2006/relationships/hyperlink" Target="http://www.tatli-takvim.com/takvim/2020-03-24.html" TargetMode="External"/><Relationship Id="rId2" Type="http://schemas.openxmlformats.org/officeDocument/2006/relationships/hyperlink" Target="http://www.tatli-takvim.com/takvim/2020-03-01.html" TargetMode="External"/><Relationship Id="rId16" Type="http://schemas.openxmlformats.org/officeDocument/2006/relationships/hyperlink" Target="http://www.tatli-takvim.com/takvim/2020-03-15.html" TargetMode="External"/><Relationship Id="rId20" Type="http://schemas.openxmlformats.org/officeDocument/2006/relationships/hyperlink" Target="http://www.tatli-takvim.com/takvim/2020-03-19.html" TargetMode="External"/><Relationship Id="rId29" Type="http://schemas.openxmlformats.org/officeDocument/2006/relationships/hyperlink" Target="http://www.tatli-takvim.com/takvim/2020-03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3-05.html" TargetMode="External"/><Relationship Id="rId11" Type="http://schemas.openxmlformats.org/officeDocument/2006/relationships/hyperlink" Target="http://www.tatli-takvim.com/takvim/2020-03-10.html" TargetMode="External"/><Relationship Id="rId24" Type="http://schemas.openxmlformats.org/officeDocument/2006/relationships/hyperlink" Target="http://www.tatli-takvim.com/takvim/2020-03-23.html" TargetMode="External"/><Relationship Id="rId32" Type="http://schemas.openxmlformats.org/officeDocument/2006/relationships/hyperlink" Target="http://www.tatli-takvim.com/takvim/2020-03-31.html" TargetMode="External"/><Relationship Id="rId5" Type="http://schemas.openxmlformats.org/officeDocument/2006/relationships/hyperlink" Target="http://www.tatli-takvim.com/takvim/2020-03-04.html" TargetMode="External"/><Relationship Id="rId15" Type="http://schemas.openxmlformats.org/officeDocument/2006/relationships/hyperlink" Target="http://www.tatli-takvim.com/takvim/2020-03-14.html" TargetMode="External"/><Relationship Id="rId23" Type="http://schemas.openxmlformats.org/officeDocument/2006/relationships/hyperlink" Target="http://www.tatli-takvim.com/takvim/2020-03-22.html" TargetMode="External"/><Relationship Id="rId28" Type="http://schemas.openxmlformats.org/officeDocument/2006/relationships/hyperlink" Target="http://www.tatli-takvim.com/takvim/2020-03-27.html" TargetMode="External"/><Relationship Id="rId10" Type="http://schemas.openxmlformats.org/officeDocument/2006/relationships/hyperlink" Target="http://www.tatli-takvim.com/takvim/2020-03-09.html" TargetMode="External"/><Relationship Id="rId19" Type="http://schemas.openxmlformats.org/officeDocument/2006/relationships/hyperlink" Target="http://www.tatli-takvim.com/takvim/2020-03-18.html" TargetMode="External"/><Relationship Id="rId31" Type="http://schemas.openxmlformats.org/officeDocument/2006/relationships/hyperlink" Target="http://www.tatli-takvim.com/takvim/2020-03-30.html" TargetMode="External"/><Relationship Id="rId4" Type="http://schemas.openxmlformats.org/officeDocument/2006/relationships/hyperlink" Target="http://www.tatli-takvim.com/takvim/2020-03-03.html" TargetMode="External"/><Relationship Id="rId9" Type="http://schemas.openxmlformats.org/officeDocument/2006/relationships/hyperlink" Target="http://www.tatli-takvim.com/takvim/2020-03-08.html" TargetMode="External"/><Relationship Id="rId14" Type="http://schemas.openxmlformats.org/officeDocument/2006/relationships/hyperlink" Target="http://www.tatli-takvim.com/takvim/2020-03-13.html" TargetMode="External"/><Relationship Id="rId22" Type="http://schemas.openxmlformats.org/officeDocument/2006/relationships/hyperlink" Target="http://www.tatli-takvim.com/takvim/2020-03-21.html" TargetMode="External"/><Relationship Id="rId27" Type="http://schemas.openxmlformats.org/officeDocument/2006/relationships/hyperlink" Target="http://www.tatli-takvim.com/takvim/2020-03-26.html" TargetMode="External"/><Relationship Id="rId30" Type="http://schemas.openxmlformats.org/officeDocument/2006/relationships/hyperlink" Target="http://www.tatli-takvim.com/takvim/2020-03-29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1-07.html" TargetMode="External"/><Relationship Id="rId13" Type="http://schemas.openxmlformats.org/officeDocument/2006/relationships/hyperlink" Target="http://www.tatli-takvim.com/takvim/2020-01-12.html" TargetMode="External"/><Relationship Id="rId18" Type="http://schemas.openxmlformats.org/officeDocument/2006/relationships/hyperlink" Target="http://www.tatli-takvim.com/takvim/2020-01-17.html" TargetMode="External"/><Relationship Id="rId26" Type="http://schemas.openxmlformats.org/officeDocument/2006/relationships/hyperlink" Target="http://www.tatli-takvim.com/takvim/2020-01-25.html" TargetMode="External"/><Relationship Id="rId3" Type="http://schemas.openxmlformats.org/officeDocument/2006/relationships/hyperlink" Target="http://www.tatli-takvim.com/takvim/2020-01-02.html" TargetMode="External"/><Relationship Id="rId21" Type="http://schemas.openxmlformats.org/officeDocument/2006/relationships/hyperlink" Target="http://www.tatli-takvim.com/takvim/2020-01-20.html" TargetMode="External"/><Relationship Id="rId7" Type="http://schemas.openxmlformats.org/officeDocument/2006/relationships/hyperlink" Target="http://www.tatli-takvim.com/takvim/2020-01-06.html" TargetMode="External"/><Relationship Id="rId12" Type="http://schemas.openxmlformats.org/officeDocument/2006/relationships/hyperlink" Target="http://www.tatli-takvim.com/takvim/2020-01-11.html" TargetMode="External"/><Relationship Id="rId17" Type="http://schemas.openxmlformats.org/officeDocument/2006/relationships/hyperlink" Target="http://www.tatli-takvim.com/takvim/2020-01-16.html" TargetMode="External"/><Relationship Id="rId25" Type="http://schemas.openxmlformats.org/officeDocument/2006/relationships/hyperlink" Target="http://www.tatli-takvim.com/takvim/2020-01-24.html" TargetMode="External"/><Relationship Id="rId2" Type="http://schemas.openxmlformats.org/officeDocument/2006/relationships/hyperlink" Target="http://www.tatli-takvim.com/takvim/2020-01-01.html" TargetMode="External"/><Relationship Id="rId16" Type="http://schemas.openxmlformats.org/officeDocument/2006/relationships/hyperlink" Target="http://www.tatli-takvim.com/takvim/2020-01-15.html" TargetMode="External"/><Relationship Id="rId20" Type="http://schemas.openxmlformats.org/officeDocument/2006/relationships/hyperlink" Target="http://www.tatli-takvim.com/takvim/2020-01-19.html" TargetMode="External"/><Relationship Id="rId29" Type="http://schemas.openxmlformats.org/officeDocument/2006/relationships/hyperlink" Target="http://www.tatli-takvim.com/takvim/2020-01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1-05.html" TargetMode="External"/><Relationship Id="rId11" Type="http://schemas.openxmlformats.org/officeDocument/2006/relationships/hyperlink" Target="http://www.tatli-takvim.com/takvim/2020-01-10.html" TargetMode="External"/><Relationship Id="rId24" Type="http://schemas.openxmlformats.org/officeDocument/2006/relationships/hyperlink" Target="http://www.tatli-takvim.com/takvim/2020-01-23.html" TargetMode="External"/><Relationship Id="rId32" Type="http://schemas.openxmlformats.org/officeDocument/2006/relationships/hyperlink" Target="http://www.tatli-takvim.com/takvim/2020-01-31.html" TargetMode="External"/><Relationship Id="rId5" Type="http://schemas.openxmlformats.org/officeDocument/2006/relationships/hyperlink" Target="http://www.tatli-takvim.com/takvim/2020-01-04.html" TargetMode="External"/><Relationship Id="rId15" Type="http://schemas.openxmlformats.org/officeDocument/2006/relationships/hyperlink" Target="http://www.tatli-takvim.com/takvim/2020-01-14.html" TargetMode="External"/><Relationship Id="rId23" Type="http://schemas.openxmlformats.org/officeDocument/2006/relationships/hyperlink" Target="http://www.tatli-takvim.com/takvim/2020-01-22.html" TargetMode="External"/><Relationship Id="rId28" Type="http://schemas.openxmlformats.org/officeDocument/2006/relationships/hyperlink" Target="http://www.tatli-takvim.com/takvim/2020-01-27.html" TargetMode="External"/><Relationship Id="rId10" Type="http://schemas.openxmlformats.org/officeDocument/2006/relationships/hyperlink" Target="http://www.tatli-takvim.com/takvim/2020-01-09.html" TargetMode="External"/><Relationship Id="rId19" Type="http://schemas.openxmlformats.org/officeDocument/2006/relationships/hyperlink" Target="http://www.tatli-takvim.com/takvim/2020-01-18.html" TargetMode="External"/><Relationship Id="rId31" Type="http://schemas.openxmlformats.org/officeDocument/2006/relationships/hyperlink" Target="http://www.tatli-takvim.com/takvim/2020-01-30.html" TargetMode="External"/><Relationship Id="rId4" Type="http://schemas.openxmlformats.org/officeDocument/2006/relationships/hyperlink" Target="http://www.tatli-takvim.com/takvim/2020-01-03.html" TargetMode="External"/><Relationship Id="rId9" Type="http://schemas.openxmlformats.org/officeDocument/2006/relationships/hyperlink" Target="http://www.tatli-takvim.com/takvim/2020-01-08.html" TargetMode="External"/><Relationship Id="rId14" Type="http://schemas.openxmlformats.org/officeDocument/2006/relationships/hyperlink" Target="http://www.tatli-takvim.com/takvim/2020-01-13.html" TargetMode="External"/><Relationship Id="rId22" Type="http://schemas.openxmlformats.org/officeDocument/2006/relationships/hyperlink" Target="http://www.tatli-takvim.com/takvim/2020-01-21.html" TargetMode="External"/><Relationship Id="rId27" Type="http://schemas.openxmlformats.org/officeDocument/2006/relationships/hyperlink" Target="http://www.tatli-takvim.com/takvim/2020-01-26.html" TargetMode="External"/><Relationship Id="rId30" Type="http://schemas.openxmlformats.org/officeDocument/2006/relationships/hyperlink" Target="http://www.tatli-takvim.com/takvim/2020-01-29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2-07.html" TargetMode="External"/><Relationship Id="rId13" Type="http://schemas.openxmlformats.org/officeDocument/2006/relationships/hyperlink" Target="http://www.tatli-takvim.com/takvim/2020-02-12.html" TargetMode="External"/><Relationship Id="rId18" Type="http://schemas.openxmlformats.org/officeDocument/2006/relationships/hyperlink" Target="http://www.tatli-takvim.com/takvim/2020-02-17.html" TargetMode="External"/><Relationship Id="rId26" Type="http://schemas.openxmlformats.org/officeDocument/2006/relationships/hyperlink" Target="http://www.tatli-takvim.com/takvim/2020-02-25.html" TargetMode="External"/><Relationship Id="rId3" Type="http://schemas.openxmlformats.org/officeDocument/2006/relationships/hyperlink" Target="http://www.tatli-takvim.com/takvim/2020-02-02.html" TargetMode="External"/><Relationship Id="rId21" Type="http://schemas.openxmlformats.org/officeDocument/2006/relationships/hyperlink" Target="http://www.tatli-takvim.com/takvim/2020-02-20.html" TargetMode="External"/><Relationship Id="rId7" Type="http://schemas.openxmlformats.org/officeDocument/2006/relationships/hyperlink" Target="http://www.tatli-takvim.com/takvim/2020-02-06.html" TargetMode="External"/><Relationship Id="rId12" Type="http://schemas.openxmlformats.org/officeDocument/2006/relationships/hyperlink" Target="http://www.tatli-takvim.com/takvim/2020-02-11.html" TargetMode="External"/><Relationship Id="rId17" Type="http://schemas.openxmlformats.org/officeDocument/2006/relationships/hyperlink" Target="http://www.tatli-takvim.com/takvim/2020-02-16.html" TargetMode="External"/><Relationship Id="rId25" Type="http://schemas.openxmlformats.org/officeDocument/2006/relationships/hyperlink" Target="http://www.tatli-takvim.com/takvim/2020-02-24.html" TargetMode="External"/><Relationship Id="rId2" Type="http://schemas.openxmlformats.org/officeDocument/2006/relationships/hyperlink" Target="http://www.tatli-takvim.com/takvim/2020-02-01.html" TargetMode="External"/><Relationship Id="rId16" Type="http://schemas.openxmlformats.org/officeDocument/2006/relationships/hyperlink" Target="http://www.tatli-takvim.com/takvim/2020-02-15.html" TargetMode="External"/><Relationship Id="rId20" Type="http://schemas.openxmlformats.org/officeDocument/2006/relationships/hyperlink" Target="http://www.tatli-takvim.com/takvim/2020-02-19.html" TargetMode="External"/><Relationship Id="rId29" Type="http://schemas.openxmlformats.org/officeDocument/2006/relationships/hyperlink" Target="http://www.tatli-takvim.com/takvim/2020-02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2-05.html" TargetMode="External"/><Relationship Id="rId11" Type="http://schemas.openxmlformats.org/officeDocument/2006/relationships/hyperlink" Target="http://www.tatli-takvim.com/takvim/2020-02-10.html" TargetMode="External"/><Relationship Id="rId24" Type="http://schemas.openxmlformats.org/officeDocument/2006/relationships/hyperlink" Target="http://www.tatli-takvim.com/takvim/2020-02-23.html" TargetMode="External"/><Relationship Id="rId5" Type="http://schemas.openxmlformats.org/officeDocument/2006/relationships/hyperlink" Target="http://www.tatli-takvim.com/takvim/2020-02-04.html" TargetMode="External"/><Relationship Id="rId15" Type="http://schemas.openxmlformats.org/officeDocument/2006/relationships/hyperlink" Target="http://www.tatli-takvim.com/takvim/2020-02-14.html" TargetMode="External"/><Relationship Id="rId23" Type="http://schemas.openxmlformats.org/officeDocument/2006/relationships/hyperlink" Target="http://www.tatli-takvim.com/takvim/2020-02-22.html" TargetMode="External"/><Relationship Id="rId28" Type="http://schemas.openxmlformats.org/officeDocument/2006/relationships/hyperlink" Target="http://www.tatli-takvim.com/takvim/2020-02-27.html" TargetMode="External"/><Relationship Id="rId10" Type="http://schemas.openxmlformats.org/officeDocument/2006/relationships/hyperlink" Target="http://www.tatli-takvim.com/takvim/2020-02-09.html" TargetMode="External"/><Relationship Id="rId19" Type="http://schemas.openxmlformats.org/officeDocument/2006/relationships/hyperlink" Target="http://www.tatli-takvim.com/takvim/2020-02-18.html" TargetMode="External"/><Relationship Id="rId4" Type="http://schemas.openxmlformats.org/officeDocument/2006/relationships/hyperlink" Target="http://www.tatli-takvim.com/takvim/2020-02-03.html" TargetMode="External"/><Relationship Id="rId9" Type="http://schemas.openxmlformats.org/officeDocument/2006/relationships/hyperlink" Target="http://www.tatli-takvim.com/takvim/2020-02-08.html" TargetMode="External"/><Relationship Id="rId14" Type="http://schemas.openxmlformats.org/officeDocument/2006/relationships/hyperlink" Target="http://www.tatli-takvim.com/takvim/2020-02-13.html" TargetMode="External"/><Relationship Id="rId22" Type="http://schemas.openxmlformats.org/officeDocument/2006/relationships/hyperlink" Target="http://www.tatli-takvim.com/takvim/2020-02-21.html" TargetMode="External"/><Relationship Id="rId27" Type="http://schemas.openxmlformats.org/officeDocument/2006/relationships/hyperlink" Target="http://www.tatli-takvim.com/takvim/2020-02-26.html" TargetMode="External"/><Relationship Id="rId30" Type="http://schemas.openxmlformats.org/officeDocument/2006/relationships/hyperlink" Target="http://www.tatli-takvim.com/takvim/2020-02-29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atli-takvim.com/takvim/2020-02-07.html" TargetMode="External"/><Relationship Id="rId13" Type="http://schemas.openxmlformats.org/officeDocument/2006/relationships/hyperlink" Target="http://www.tatli-takvim.com/takvim/2020-02-12.html" TargetMode="External"/><Relationship Id="rId18" Type="http://schemas.openxmlformats.org/officeDocument/2006/relationships/hyperlink" Target="http://www.tatli-takvim.com/takvim/2020-02-17.html" TargetMode="External"/><Relationship Id="rId26" Type="http://schemas.openxmlformats.org/officeDocument/2006/relationships/hyperlink" Target="http://www.tatli-takvim.com/takvim/2020-02-25.html" TargetMode="External"/><Relationship Id="rId3" Type="http://schemas.openxmlformats.org/officeDocument/2006/relationships/hyperlink" Target="http://www.tatli-takvim.com/takvim/2020-02-02.html" TargetMode="External"/><Relationship Id="rId21" Type="http://schemas.openxmlformats.org/officeDocument/2006/relationships/hyperlink" Target="http://www.tatli-takvim.com/takvim/2020-02-20.html" TargetMode="External"/><Relationship Id="rId7" Type="http://schemas.openxmlformats.org/officeDocument/2006/relationships/hyperlink" Target="http://www.tatli-takvim.com/takvim/2020-02-06.html" TargetMode="External"/><Relationship Id="rId12" Type="http://schemas.openxmlformats.org/officeDocument/2006/relationships/hyperlink" Target="http://www.tatli-takvim.com/takvim/2020-02-11.html" TargetMode="External"/><Relationship Id="rId17" Type="http://schemas.openxmlformats.org/officeDocument/2006/relationships/hyperlink" Target="http://www.tatli-takvim.com/takvim/2020-02-16.html" TargetMode="External"/><Relationship Id="rId25" Type="http://schemas.openxmlformats.org/officeDocument/2006/relationships/hyperlink" Target="http://www.tatli-takvim.com/takvim/2020-02-24.html" TargetMode="External"/><Relationship Id="rId2" Type="http://schemas.openxmlformats.org/officeDocument/2006/relationships/hyperlink" Target="http://www.tatli-takvim.com/takvim/2020-02-01.html" TargetMode="External"/><Relationship Id="rId16" Type="http://schemas.openxmlformats.org/officeDocument/2006/relationships/hyperlink" Target="http://www.tatli-takvim.com/takvim/2020-02-15.html" TargetMode="External"/><Relationship Id="rId20" Type="http://schemas.openxmlformats.org/officeDocument/2006/relationships/hyperlink" Target="http://www.tatli-takvim.com/takvim/2020-02-19.html" TargetMode="External"/><Relationship Id="rId29" Type="http://schemas.openxmlformats.org/officeDocument/2006/relationships/hyperlink" Target="http://www.tatli-takvim.com/takvim/2020-02-2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tli-takvim.com/takvim/2020-02-05.html" TargetMode="External"/><Relationship Id="rId11" Type="http://schemas.openxmlformats.org/officeDocument/2006/relationships/hyperlink" Target="http://www.tatli-takvim.com/takvim/2020-02-10.html" TargetMode="External"/><Relationship Id="rId24" Type="http://schemas.openxmlformats.org/officeDocument/2006/relationships/hyperlink" Target="http://www.tatli-takvim.com/takvim/2020-02-23.html" TargetMode="External"/><Relationship Id="rId5" Type="http://schemas.openxmlformats.org/officeDocument/2006/relationships/hyperlink" Target="http://www.tatli-takvim.com/takvim/2020-02-04.html" TargetMode="External"/><Relationship Id="rId15" Type="http://schemas.openxmlformats.org/officeDocument/2006/relationships/hyperlink" Target="http://www.tatli-takvim.com/takvim/2020-02-14.html" TargetMode="External"/><Relationship Id="rId23" Type="http://schemas.openxmlformats.org/officeDocument/2006/relationships/hyperlink" Target="http://www.tatli-takvim.com/takvim/2020-02-22.html" TargetMode="External"/><Relationship Id="rId28" Type="http://schemas.openxmlformats.org/officeDocument/2006/relationships/hyperlink" Target="http://www.tatli-takvim.com/takvim/2020-02-27.html" TargetMode="External"/><Relationship Id="rId10" Type="http://schemas.openxmlformats.org/officeDocument/2006/relationships/hyperlink" Target="http://www.tatli-takvim.com/takvim/2020-02-09.html" TargetMode="External"/><Relationship Id="rId19" Type="http://schemas.openxmlformats.org/officeDocument/2006/relationships/hyperlink" Target="http://www.tatli-takvim.com/takvim/2020-02-18.html" TargetMode="External"/><Relationship Id="rId4" Type="http://schemas.openxmlformats.org/officeDocument/2006/relationships/hyperlink" Target="http://www.tatli-takvim.com/takvim/2020-02-03.html" TargetMode="External"/><Relationship Id="rId9" Type="http://schemas.openxmlformats.org/officeDocument/2006/relationships/hyperlink" Target="http://www.tatli-takvim.com/takvim/2020-02-08.html" TargetMode="External"/><Relationship Id="rId14" Type="http://schemas.openxmlformats.org/officeDocument/2006/relationships/hyperlink" Target="http://www.tatli-takvim.com/takvim/2020-02-13.html" TargetMode="External"/><Relationship Id="rId22" Type="http://schemas.openxmlformats.org/officeDocument/2006/relationships/hyperlink" Target="http://www.tatli-takvim.com/takvim/2020-02-21.html" TargetMode="External"/><Relationship Id="rId27" Type="http://schemas.openxmlformats.org/officeDocument/2006/relationships/hyperlink" Target="http://www.tatli-takvim.com/takvim/2020-02-26.html" TargetMode="External"/><Relationship Id="rId30" Type="http://schemas.openxmlformats.org/officeDocument/2006/relationships/hyperlink" Target="http://www.tatli-takvim.com/takvim/2020-02-29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"/>
          <p:cNvSpPr>
            <a:spLocks noGrp="1"/>
          </p:cNvSpPr>
          <p:nvPr>
            <p:ph type="ctrTitle"/>
          </p:nvPr>
        </p:nvSpPr>
        <p:spPr>
          <a:xfrm>
            <a:off x="1371600" y="1071563"/>
            <a:ext cx="7772400" cy="3143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  <a:t>İhalelere Yönelik</a:t>
            </a:r>
            <a:b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  <a:t>Şikayet ve </a:t>
            </a:r>
            <a:b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  <a:t>İtirazen Şikayet</a:t>
            </a:r>
            <a:b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tr-TR" sz="5400" b="1" dirty="0" smtClean="0">
                <a:solidFill>
                  <a:srgbClr val="0070C0"/>
                </a:solidFill>
                <a:latin typeface="Arial Black" pitchFamily="34" charset="0"/>
              </a:rPr>
              <a:t> Başvuruları</a:t>
            </a:r>
            <a:endParaRPr lang="tr-TR" sz="54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8195" name="Picture 4" descr="kiklogo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214813" y="4500563"/>
            <a:ext cx="111760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21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altLang="tr-TR" sz="2800" b="1" u="sng" dirty="0">
                <a:solidFill>
                  <a:srgbClr val="FF0000"/>
                </a:solidFill>
              </a:rPr>
              <a:t>Dernek, sendika, meslek kuruluşları </a:t>
            </a:r>
            <a:r>
              <a:rPr lang="tr-TR" altLang="tr-TR" sz="2800" b="1" u="sng" dirty="0" smtClean="0">
                <a:solidFill>
                  <a:srgbClr val="FF0000"/>
                </a:solidFill>
              </a:rPr>
              <a:t>gibi </a:t>
            </a:r>
            <a:r>
              <a:rPr lang="tr-TR" altLang="tr-TR" sz="2800" b="1" u="sng" dirty="0">
                <a:solidFill>
                  <a:srgbClr val="FF0000"/>
                </a:solidFill>
              </a:rPr>
              <a:t>sivil toplum kuruluşları</a:t>
            </a:r>
            <a:r>
              <a:rPr lang="tr-TR" altLang="tr-TR" sz="2800" dirty="0"/>
              <a:t> üyelerinin çıkarlarını korumak için ihale sürecine ilişkin işlem veya eylemlerle ilgili olarak şikayet yoluna </a:t>
            </a:r>
            <a:r>
              <a:rPr lang="tr-TR" altLang="tr-TR" sz="2800" dirty="0" smtClean="0"/>
              <a:t>başvurabilirler mi?</a:t>
            </a:r>
            <a:endParaRPr lang="tr-TR" sz="2800" dirty="0"/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54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Süreleri (Yön 6.md)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üz Bağlayıcı 3"/>
          <p:cNvSpPr/>
          <p:nvPr/>
        </p:nvSpPr>
        <p:spPr>
          <a:xfrm>
            <a:off x="4569823" y="2631398"/>
            <a:ext cx="1819831" cy="6168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1744"/>
                </a:lnTo>
                <a:lnTo>
                  <a:pt x="1819831" y="301744"/>
                </a:lnTo>
                <a:lnTo>
                  <a:pt x="1819831" y="616827"/>
                </a:lnTo>
              </a:path>
            </a:pathLst>
          </a:custGeom>
          <a:noFill/>
        </p:spPr>
        <p:style>
          <a:lnRef idx="2">
            <a:schemeClr val="accent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Düz Bağlayıcı 4"/>
          <p:cNvSpPr/>
          <p:nvPr/>
        </p:nvSpPr>
        <p:spPr>
          <a:xfrm>
            <a:off x="2683887" y="2631398"/>
            <a:ext cx="1885935" cy="63016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885935" y="0"/>
                </a:moveTo>
                <a:lnTo>
                  <a:pt x="1885935" y="315082"/>
                </a:lnTo>
                <a:lnTo>
                  <a:pt x="0" y="315082"/>
                </a:lnTo>
                <a:lnTo>
                  <a:pt x="0" y="630165"/>
                </a:lnTo>
              </a:path>
            </a:pathLst>
          </a:custGeom>
          <a:noFill/>
        </p:spPr>
        <p:style>
          <a:lnRef idx="2">
            <a:schemeClr val="accent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up 12"/>
          <p:cNvGrpSpPr/>
          <p:nvPr/>
        </p:nvGrpSpPr>
        <p:grpSpPr>
          <a:xfrm>
            <a:off x="3069428" y="1611595"/>
            <a:ext cx="3000788" cy="1019802"/>
            <a:chOff x="1890289" y="157721"/>
            <a:chExt cx="3000788" cy="1019802"/>
          </a:xfrm>
        </p:grpSpPr>
        <p:sp>
          <p:nvSpPr>
            <p:cNvPr id="20" name="Dikdörtgen 19"/>
            <p:cNvSpPr/>
            <p:nvPr/>
          </p:nvSpPr>
          <p:spPr>
            <a:xfrm>
              <a:off x="1890289" y="157721"/>
              <a:ext cx="3000788" cy="1019802"/>
            </a:xfrm>
            <a:prstGeom prst="rect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Dikdörtgen 20"/>
            <p:cNvSpPr/>
            <p:nvPr/>
          </p:nvSpPr>
          <p:spPr>
            <a:xfrm>
              <a:off x="1890289" y="157721"/>
              <a:ext cx="3000788" cy="10198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2400" kern="1200" dirty="0" smtClean="0">
                  <a:cs typeface="Times New Roman" panose="02020603050405020304" pitchFamily="18" charset="0"/>
                </a:rPr>
                <a:t>İdareye şikayet süresi</a:t>
              </a:r>
              <a:endParaRPr lang="tr-TR" sz="2400" kern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1183493" y="3261564"/>
            <a:ext cx="3000788" cy="1984841"/>
            <a:chOff x="4354" y="1807690"/>
            <a:chExt cx="3000788" cy="1984841"/>
          </a:xfrm>
        </p:grpSpPr>
        <p:sp>
          <p:nvSpPr>
            <p:cNvPr id="18" name="Dikdörtgen 17"/>
            <p:cNvSpPr/>
            <p:nvPr/>
          </p:nvSpPr>
          <p:spPr>
            <a:xfrm>
              <a:off x="4354" y="1807690"/>
              <a:ext cx="3000788" cy="1984841"/>
            </a:xfrm>
            <a:prstGeom prst="rect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Dikdörtgen 18"/>
            <p:cNvSpPr/>
            <p:nvPr/>
          </p:nvSpPr>
          <p:spPr>
            <a:xfrm>
              <a:off x="4354" y="1807690"/>
              <a:ext cx="3000788" cy="19848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r-TR" altLang="tr-TR" sz="2400" kern="12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altLang="tr-TR" sz="2400" kern="1200" dirty="0" smtClean="0">
                  <a:cs typeface="Times New Roman" panose="02020603050405020304" pitchFamily="18" charset="0"/>
                </a:rPr>
                <a:t>21</a:t>
              </a:r>
              <a:r>
                <a:rPr lang="tr-TR" altLang="tr-TR" sz="2400" kern="1200" baseline="0" dirty="0" smtClean="0">
                  <a:cs typeface="Times New Roman" panose="02020603050405020304" pitchFamily="18" charset="0"/>
                </a:rPr>
                <a:t> (b) ve (c) bendine göre yapılan pazarlık usulü ihalelerde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altLang="tr-TR" sz="2400" u="sng" kern="1200" baseline="0" dirty="0" smtClean="0">
                  <a:cs typeface="Times New Roman" panose="02020603050405020304" pitchFamily="18" charset="0"/>
                </a:rPr>
                <a:t>5 gün </a:t>
              </a:r>
              <a:endParaRPr lang="tr-TR" altLang="tr-TR" sz="2400" u="sng" kern="1200" dirty="0"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up 14"/>
          <p:cNvGrpSpPr/>
          <p:nvPr/>
        </p:nvGrpSpPr>
        <p:grpSpPr>
          <a:xfrm>
            <a:off x="4818801" y="3248225"/>
            <a:ext cx="3141705" cy="1915283"/>
            <a:chOff x="3639662" y="1794351"/>
            <a:chExt cx="3141705" cy="1915283"/>
          </a:xfrm>
        </p:grpSpPr>
        <p:sp>
          <p:nvSpPr>
            <p:cNvPr id="16" name="Dikdörtgen 15"/>
            <p:cNvSpPr/>
            <p:nvPr/>
          </p:nvSpPr>
          <p:spPr>
            <a:xfrm>
              <a:off x="3639662" y="1794351"/>
              <a:ext cx="3141705" cy="1915283"/>
            </a:xfrm>
            <a:prstGeom prst="rect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Dikdörtgen 16"/>
            <p:cNvSpPr/>
            <p:nvPr/>
          </p:nvSpPr>
          <p:spPr>
            <a:xfrm>
              <a:off x="3639662" y="1794351"/>
              <a:ext cx="3141705" cy="19152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altLang="tr-TR" sz="2400" kern="1200" dirty="0" smtClean="0">
                  <a:cs typeface="Times New Roman" panose="02020603050405020304" pitchFamily="18" charset="0"/>
                </a:rPr>
                <a:t>Diğer hallerde </a:t>
              </a:r>
              <a:r>
                <a:rPr lang="tr-TR" altLang="tr-TR" sz="2400" b="0" u="sng" kern="1200" dirty="0" smtClean="0">
                  <a:cs typeface="Times New Roman" panose="02020603050405020304" pitchFamily="18" charset="0"/>
                </a:rPr>
                <a:t>10 gün</a:t>
              </a:r>
              <a:endParaRPr lang="tr-TR" altLang="tr-TR" sz="2400" b="0" u="sng" kern="1200" dirty="0"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29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Açık ihale usulü ile gerçekleştirilen ihalede tekliflerin değerlendirilmesine ilişkin olarak şikayete konu hususu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Ocak 2020 Çarşamba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günü fark eden istekli en geç hangi tarihe kadar idareye şikayet başvurusunda bulunabilir?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08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 dirty="0">
                <a:solidFill>
                  <a:srgbClr val="0070C0"/>
                </a:solidFill>
                <a:latin typeface="Arial" charset="0"/>
                <a:cs typeface="Arial" charset="0"/>
              </a:rPr>
              <a:t>OCAK </a:t>
            </a:r>
            <a:r>
              <a:rPr lang="tr-TR" altLang="tr-TR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2020</a:t>
            </a:r>
            <a:endParaRPr lang="tr-TR" dirty="0">
              <a:solidFill>
                <a:srgbClr val="0070C0"/>
              </a:solidFill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3778371"/>
              </p:ext>
            </p:extLst>
          </p:nvPr>
        </p:nvGraphicFramePr>
        <p:xfrm>
          <a:off x="827585" y="1844824"/>
          <a:ext cx="7776862" cy="4176462"/>
        </p:xfrm>
        <a:graphic>
          <a:graphicData uri="http://schemas.openxmlformats.org/drawingml/2006/table">
            <a:tbl>
              <a:tblPr/>
              <a:tblGrid>
                <a:gridCol w="64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72086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02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03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04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1"/>
                        </a:rPr>
                        <a:t>30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2"/>
                        </a:rPr>
                        <a:t>31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06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0" y="2436411"/>
            <a:ext cx="92974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3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charset="0"/>
                <a:cs typeface="Arial" charset="0"/>
              </a:rPr>
              <a:t>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40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4734 sayılı Kanun’un 21/b bendine göre yapılan ihalede tekliflerin değerlendirilmesine ilişkin olarak şikayete konu hususu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Ocak 2020 Cuma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fark eden istekli en geç hangi tarihe kadar idareye şikayet başvurusunda bulunabilir?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91659" y="293744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97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 dirty="0">
                <a:solidFill>
                  <a:srgbClr val="0070C0"/>
                </a:solidFill>
                <a:latin typeface="Arial" charset="0"/>
                <a:cs typeface="Arial" charset="0"/>
              </a:rPr>
              <a:t>OCAK </a:t>
            </a:r>
            <a:r>
              <a:rPr lang="tr-TR" altLang="tr-TR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2020</a:t>
            </a:r>
            <a:endParaRPr lang="tr-TR" dirty="0">
              <a:solidFill>
                <a:srgbClr val="0070C0"/>
              </a:solidFill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7943004"/>
              </p:ext>
            </p:extLst>
          </p:nvPr>
        </p:nvGraphicFramePr>
        <p:xfrm>
          <a:off x="827585" y="1844824"/>
          <a:ext cx="7776862" cy="4176462"/>
        </p:xfrm>
        <a:graphic>
          <a:graphicData uri="http://schemas.openxmlformats.org/drawingml/2006/table">
            <a:tbl>
              <a:tblPr/>
              <a:tblGrid>
                <a:gridCol w="64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72086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02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03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04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1"/>
                        </a:rPr>
                        <a:t>30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2"/>
                        </a:rPr>
                        <a:t>31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06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0" y="2436411"/>
            <a:ext cx="92974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altLang="tr-TR" sz="1300" b="1" dirty="0" smtClean="0">
                <a:solidFill>
                  <a:srgbClr val="FFFFFF"/>
                </a:solidFill>
              </a:rPr>
              <a:t>0</a:t>
            </a:r>
          </a:p>
          <a:p>
            <a:pPr eaLnBrk="0" hangingPunct="0"/>
            <a:endParaRPr lang="tr-TR" altLang="tr-TR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5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5040559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İlan veya ihale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dokümanına yönelik şikayetler, 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ve 10 günlük süreleri aşmamak kaydıyla </a:t>
            </a:r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geç ihale veya son başvuru tarihinden 3 iş günü öncesine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kadar yapılabilir.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/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16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Süreleri (Yön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6.Md)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52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Soru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Clr>
                <a:srgbClr val="4F81BD">
                  <a:lumMod val="75000"/>
                </a:srgbClr>
              </a:buClr>
              <a:buFont typeface="Wingdings" pitchFamily="2" charset="2"/>
              <a:buChar char="Ø"/>
            </a:pPr>
            <a:r>
              <a:rPr lang="tr-T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Belli istekliler arasında ihale usulü ile 16 </a:t>
            </a:r>
            <a:r>
              <a:rPr lang="tr-T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 2020 </a:t>
            </a:r>
            <a:r>
              <a:rPr lang="tr-T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gerçekleştirilecek bir ihalede ihale dokümanını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Mart 2020 pazartesi </a:t>
            </a:r>
            <a:r>
              <a:rPr lang="tr-T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satın alan  bir istekli olabilecek ihale dokümanındaki mevzuata aykırı bir husus için en geç hangi tarihe kadar idareye şikayette bulunabilir ?</a:t>
            </a:r>
            <a:endParaRPr lang="tr-TR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35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Mart 2020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146885"/>
              </p:ext>
            </p:extLst>
          </p:nvPr>
        </p:nvGraphicFramePr>
        <p:xfrm>
          <a:off x="1043609" y="1700808"/>
          <a:ext cx="6840760" cy="3816425"/>
        </p:xfrm>
        <a:graphic>
          <a:graphicData uri="http://schemas.openxmlformats.org/drawingml/2006/table">
            <a:tbl>
              <a:tblPr/>
              <a:tblGrid>
                <a:gridCol w="568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9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0937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09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924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1"/>
                        </a:rPr>
                        <a:t>30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2"/>
                        </a:rPr>
                        <a:t>31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35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Kuruma </a:t>
            </a:r>
            <a:r>
              <a:rPr lang="tr-TR" dirty="0" err="1">
                <a:latin typeface="Arial" panose="020B0604020202020204" pitchFamily="34" charset="0"/>
                <a:cs typeface="Arial" panose="020B0604020202020204" pitchFamily="34" charset="0"/>
              </a:rPr>
              <a:t>itirazen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şikayet süresi;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u="sng" dirty="0">
                <a:latin typeface="Arial" panose="020B0604020202020204" pitchFamily="34" charset="0"/>
                <a:cs typeface="Arial" panose="020B0604020202020204" pitchFamily="34" charset="0"/>
              </a:rPr>
              <a:t>Şikayet veya </a:t>
            </a:r>
            <a:r>
              <a:rPr lang="tr-TR" u="sng" dirty="0" err="1">
                <a:latin typeface="Arial" panose="020B0604020202020204" pitchFamily="34" charset="0"/>
                <a:cs typeface="Arial" panose="020B0604020202020204" pitchFamily="34" charset="0"/>
              </a:rPr>
              <a:t>itirazen</a:t>
            </a:r>
            <a:r>
              <a:rPr lang="tr-TR" u="sng" dirty="0">
                <a:latin typeface="Arial" panose="020B0604020202020204" pitchFamily="34" charset="0"/>
                <a:cs typeface="Arial" panose="020B0604020202020204" pitchFamily="34" charset="0"/>
              </a:rPr>
              <a:t> şikayet üzerine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idare tarafından alınan </a:t>
            </a: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iptal kararına karşı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yapılacak başvurularda </a:t>
            </a: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gün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Münferit alım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ihalelerinde </a:t>
            </a: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iş günü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Diğer hallerde </a:t>
            </a:r>
            <a:r>
              <a:rPr lang="tr-T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gündür.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19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Süreleri (Yön 6.Md)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88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32272" y="606460"/>
            <a:ext cx="7647384" cy="609398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400" b="1" dirty="0">
                <a:solidFill>
                  <a:schemeClr val="accent1"/>
                </a:solidFill>
              </a:rPr>
              <a:t>İHALE SÜRECİ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3"/>
          </p:nvPr>
        </p:nvSpPr>
        <p:spPr>
          <a:xfrm>
            <a:off x="609600" y="1196752"/>
            <a:ext cx="8153400" cy="4975448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altLang="tr-TR" sz="3000" dirty="0"/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altLang="tr-TR" sz="3000" dirty="0"/>
              <a:t>4734 sayılı Kanunun başta </a:t>
            </a:r>
            <a:r>
              <a:rPr lang="tr-TR" altLang="tr-TR" sz="3000" b="1" u="sng" dirty="0">
                <a:solidFill>
                  <a:srgbClr val="FF0000"/>
                </a:solidFill>
              </a:rPr>
              <a:t>53, 54, 55, 56 ve 65. </a:t>
            </a:r>
            <a:r>
              <a:rPr lang="tr-TR" altLang="tr-TR" sz="3000" dirty="0"/>
              <a:t>maddeleri olmak üzere ilgili hükümleri,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altLang="tr-TR" sz="3000" dirty="0"/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altLang="tr-TR" sz="3000" dirty="0"/>
              <a:t>İhalelere Yönelik Başvurular Hakkında Yönetmelik,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altLang="tr-TR" sz="3000" dirty="0"/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altLang="tr-TR" sz="3000" dirty="0"/>
              <a:t>İhalelere Yönelik Başvurular Hakkında </a:t>
            </a:r>
            <a:r>
              <a:rPr lang="tr-TR" altLang="tr-TR" sz="3000" dirty="0" smtClean="0"/>
              <a:t>Tebliğ.</a:t>
            </a:r>
            <a:endParaRPr lang="tr-TR" altLang="tr-TR" sz="3000" dirty="0"/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altLang="tr-TR" sz="3000" dirty="0"/>
          </a:p>
          <a:p>
            <a:pPr marL="0" indent="0" algn="just">
              <a:lnSpc>
                <a:spcPct val="90000"/>
              </a:lnSpc>
              <a:buNone/>
            </a:pPr>
            <a:endParaRPr lang="tr-TR" altLang="tr-TR" sz="3000" dirty="0"/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altLang="tr-TR" sz="3000" dirty="0"/>
          </a:p>
          <a:p>
            <a:pPr algn="just">
              <a:lnSpc>
                <a:spcPct val="90000"/>
              </a:lnSpc>
              <a:buNone/>
            </a:pPr>
            <a:endParaRPr lang="tr-TR" altLang="tr-TR" sz="3000" dirty="0"/>
          </a:p>
          <a:p>
            <a:pPr algn="just">
              <a:lnSpc>
                <a:spcPct val="90000"/>
              </a:lnSpc>
              <a:buNone/>
            </a:pPr>
            <a:endParaRPr lang="tr-TR" altLang="tr-TR" sz="30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275E5440-DDA1-479F-A4D4-4F9748C1AA8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Yasal Çerçeve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9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196752"/>
            <a:ext cx="8568952" cy="4824535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Süreler;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İlana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yönelik başvurularda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ilk ilan tarihini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, düzeltme ilanı yapılan hallerde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düzeltme ilanının yayımlandığı tarihi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, gazetelerde veya bültende birden fazla yayımlanan ilanlar arasında çelişki olması halinde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ilan tarihini,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Ön yeterlik veya ihale dokümanının ilana yansımayan hükümleri için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dokümanın satın alındığı tarihi, 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20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6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Sürelerle İlgili Genel Esaslar </a:t>
            </a:r>
            <a:endParaRPr lang="tr-TR" sz="6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Yön.7.Md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32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5256583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BİAİU ile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yapılan danışmanlık hizmet alımı ihalelerinde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ihale dokümanının teslim alındığı tarihi,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Zeyilnameye yönelik başvurularda ise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zeyilnamenin bildirildiği tarihi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tr-TR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İdarenin işlem veya eylemlerine karşı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 yapılacak başvurularda şikayete yol açan durumun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farkına varıldığı yahut farkına varılmış olması gerektiği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tarihi, (Örneğin kesinleşen ihale kararının tebliğinden itibaren)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21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6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Sürelerle İlgili Genel Esaslar </a:t>
            </a:r>
            <a:endParaRPr lang="tr-TR" sz="6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Yön.7.Md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12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Şikayet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üzerine idare tarafından verilen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kararın bildirildiği tarihi,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on gün içerisinde karar alınmaması halinde ise bu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sürenin bitimini,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İhalenin iptali kararına karşı yapılan </a:t>
            </a:r>
            <a:r>
              <a:rPr lang="tr-TR" sz="3000" dirty="0" err="1">
                <a:latin typeface="Arial" panose="020B0604020202020204" pitchFamily="34" charset="0"/>
                <a:cs typeface="Arial" panose="020B0604020202020204" pitchFamily="34" charset="0"/>
              </a:rPr>
              <a:t>itirazen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 şikayet başvurularında ise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iptal kararının bildirildiği tarihi,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İzleyen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günden itibaren başlar.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22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6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Sürelerle İlgili Genel Esaslar </a:t>
            </a:r>
            <a:endParaRPr lang="tr-TR" sz="6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Yön.7.Md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666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7 Ocak 2020 Salı günü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ilanı yayımlanmış,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28 Ocak 2020 Salı günü açık ihale usulü ile gerçekleştirilecek ihaleye ait dokümanı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Ocak 2020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çarşamba günü satın alan istekli olabilecek sıfatını haiz biri Teknik Şartnamede ürünleri tarif eden düzenlemelerin tek bir markayı tarif ettiğine dair şikayet başvurusunu idareye en geç hangi tarihte yapabilir?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97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 b="1" dirty="0">
                <a:solidFill>
                  <a:srgbClr val="0070C0"/>
                </a:solidFill>
                <a:latin typeface="Arial" charset="0"/>
                <a:cs typeface="Arial" charset="0"/>
              </a:rPr>
              <a:t>OCAK </a:t>
            </a:r>
            <a:r>
              <a:rPr lang="tr-TR" altLang="tr-TR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2020</a:t>
            </a:r>
            <a:endParaRPr lang="tr-TR" dirty="0">
              <a:solidFill>
                <a:srgbClr val="0070C0"/>
              </a:solidFill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9997931"/>
              </p:ext>
            </p:extLst>
          </p:nvPr>
        </p:nvGraphicFramePr>
        <p:xfrm>
          <a:off x="827585" y="1844824"/>
          <a:ext cx="7776862" cy="4176462"/>
        </p:xfrm>
        <a:graphic>
          <a:graphicData uri="http://schemas.openxmlformats.org/drawingml/2006/table">
            <a:tbl>
              <a:tblPr/>
              <a:tblGrid>
                <a:gridCol w="64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72086"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 err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02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03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04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1"/>
                        </a:rPr>
                        <a:t>30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2"/>
                        </a:rPr>
                        <a:t>31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396"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06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i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0" y="2436411"/>
            <a:ext cx="92974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altLang="tr-TR" sz="1300" b="1" dirty="0" smtClean="0">
                <a:solidFill>
                  <a:srgbClr val="FFFFFF"/>
                </a:solidFill>
              </a:rPr>
              <a:t>0</a:t>
            </a:r>
          </a:p>
          <a:p>
            <a:pPr eaLnBrk="0" hangingPunct="0"/>
            <a:endParaRPr lang="tr-TR" altLang="tr-TR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 Şubat 2020 Salı günü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ilanı yayımlanmış,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25 Şubat 2020 Salı günü açık ihale usulü ile gerçekleştirilecek ihaleye ait dokümanı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Şubat 2020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Çarşamba günü satın alan istekli olabilecek sıfatını haiz biri Teknik Şartnamede ürünleri tarif eden düzenlemelerde çelişki bulunduğuna dair şikayet başvurusunu idareye en geç hangi tarihte yapabilir?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9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Şubat 2020</a:t>
            </a:r>
            <a:endParaRPr lang="tr-TR" dirty="0">
              <a:solidFill>
                <a:srgbClr val="0070C0"/>
              </a:solidFill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294125"/>
              </p:ext>
            </p:extLst>
          </p:nvPr>
        </p:nvGraphicFramePr>
        <p:xfrm>
          <a:off x="1331642" y="1628802"/>
          <a:ext cx="6696742" cy="4320478"/>
        </p:xfrm>
        <a:graphic>
          <a:graphicData uri="http://schemas.openxmlformats.org/drawingml/2006/table">
            <a:tbl>
              <a:tblPr/>
              <a:tblGrid>
                <a:gridCol w="556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86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213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06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08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09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66675" marB="285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tr-TR" alt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 Şubat 2020 Pazartesi günü ilanı yayımlanmış, 25 Şubat 2020 Salı günü açık ihale usulü ile gerçekleştirilecek ihaleye ait dokümanı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Şubat 2020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Salı günü satın alan </a:t>
            </a:r>
            <a:r>
              <a:rPr lang="tr-T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istekli olabilecek sıfatını haiz biri </a:t>
            </a:r>
            <a:r>
              <a:rPr lang="tr-TR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İdari Şartnamede sunulacak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iş deneyim belgesi oranına ilişkin yeterlik kriterine dair şikayet başvurusunu idareye en geç hangi tarihte yapabilir?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9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</a:rPr>
              <a:t>Şubat 2020</a:t>
            </a:r>
            <a:endParaRPr lang="tr-TR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574816"/>
              </p:ext>
            </p:extLst>
          </p:nvPr>
        </p:nvGraphicFramePr>
        <p:xfrm>
          <a:off x="1331642" y="1628802"/>
          <a:ext cx="6696742" cy="4320478"/>
        </p:xfrm>
        <a:graphic>
          <a:graphicData uri="http://schemas.openxmlformats.org/drawingml/2006/table">
            <a:tbl>
              <a:tblPr/>
              <a:tblGrid>
                <a:gridCol w="556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71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386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213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No.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Sa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Ça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Pe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Cu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Ct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</a:rPr>
                        <a:t>Pz</a:t>
                      </a:r>
                    </a:p>
                  </a:txBody>
                  <a:tcPr marL="19050" marR="1905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05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"/>
                        </a:rPr>
                        <a:t>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"/>
                        </a:rPr>
                        <a:t>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06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4"/>
                        </a:rPr>
                        <a:t>3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5"/>
                        </a:rPr>
                        <a:t>4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6"/>
                        </a:rPr>
                        <a:t>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7"/>
                        </a:rPr>
                        <a:t>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8"/>
                        </a:rPr>
                        <a:t>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9"/>
                        </a:rPr>
                        <a:t>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0"/>
                        </a:rPr>
                        <a:t>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1"/>
                        </a:rPr>
                        <a:t>10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2"/>
                        </a:rPr>
                        <a:t>11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3"/>
                        </a:rPr>
                        <a:t>12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4"/>
                        </a:rPr>
                        <a:t>13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5"/>
                        </a:rPr>
                        <a:t>14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6"/>
                        </a:rPr>
                        <a:t>15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7"/>
                        </a:rPr>
                        <a:t>16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08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8"/>
                        </a:rPr>
                        <a:t>17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19"/>
                        </a:rPr>
                        <a:t>18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0"/>
                        </a:rPr>
                        <a:t>19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1"/>
                        </a:rPr>
                        <a:t>20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2"/>
                        </a:rPr>
                        <a:t>21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3"/>
                        </a:rPr>
                        <a:t>22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4"/>
                        </a:rPr>
                        <a:t>23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09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5"/>
                        </a:rPr>
                        <a:t>24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dirty="0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6"/>
                        </a:rPr>
                        <a:t>25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hlinkClick r:id="rId27"/>
                        </a:rPr>
                        <a:t>26</a:t>
                      </a:r>
                      <a:endParaRPr lang="tr-TR" b="1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66675" marB="2857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8"/>
                        </a:rPr>
                        <a:t>27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29"/>
                        </a:rPr>
                        <a:t>28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3399"/>
                          </a:solidFill>
                          <a:effectLst/>
                          <a:latin typeface="Arial"/>
                          <a:hlinkClick r:id="rId30"/>
                        </a:rPr>
                        <a:t>29</a:t>
                      </a:r>
                      <a:endParaRPr lang="tr-TR" b="1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4268"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19050" marR="19050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B1B1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50665-4DF2-49C5-ABC3-6F8472F775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6000" y="2395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altLang="tr-TR" smtClean="0">
                <a:solidFill>
                  <a:prstClr val="black"/>
                </a:solidFill>
              </a:rPr>
              <a:t/>
            </a:r>
            <a:br>
              <a:rPr lang="tr-TR" altLang="tr-TR" smtClean="0">
                <a:solidFill>
                  <a:prstClr val="black"/>
                </a:solidFill>
              </a:rPr>
            </a:br>
            <a:endParaRPr lang="tr-TR" altLang="tr-TR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4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29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631010" y="209930"/>
            <a:ext cx="8157592" cy="768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Şekil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334266"/>
              </p:ext>
            </p:extLst>
          </p:nvPr>
        </p:nvGraphicFramePr>
        <p:xfrm>
          <a:off x="457201" y="1052737"/>
          <a:ext cx="8239944" cy="5669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1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3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8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1699">
                <a:tc>
                  <a:txBody>
                    <a:bodyPr/>
                    <a:lstStyle/>
                    <a:p>
                      <a:endParaRPr lang="tr-TR" sz="1600" dirty="0"/>
                    </a:p>
                  </a:txBody>
                  <a:tcPr marL="91452" marR="91452" marT="45728" marB="4572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rgbClr val="FF0000"/>
                          </a:solidFill>
                        </a:rPr>
                        <a:t>Dilekçelerde</a:t>
                      </a:r>
                      <a:r>
                        <a:rPr lang="tr-TR" sz="1600" baseline="0" dirty="0" smtClean="0">
                          <a:solidFill>
                            <a:srgbClr val="FF0000"/>
                          </a:solidFill>
                        </a:rPr>
                        <a:t> yer alan hususlar</a:t>
                      </a:r>
                      <a:endParaRPr lang="tr-TR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8" marB="4572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smtClean="0">
                          <a:solidFill>
                            <a:srgbClr val="FF0000"/>
                          </a:solidFill>
                        </a:rPr>
                        <a:t>İdareye</a:t>
                      </a:r>
                    </a:p>
                    <a:p>
                      <a:r>
                        <a:rPr lang="tr-TR" sz="1600" smtClean="0">
                          <a:solidFill>
                            <a:srgbClr val="FF0000"/>
                          </a:solidFill>
                        </a:rPr>
                        <a:t>Şikayet</a:t>
                      </a:r>
                    </a:p>
                  </a:txBody>
                  <a:tcPr marL="91452" marR="91452" marT="45728" marB="4572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solidFill>
                            <a:srgbClr val="FF0000"/>
                          </a:solidFill>
                        </a:rPr>
                        <a:t>Kuruma </a:t>
                      </a:r>
                      <a:r>
                        <a:rPr lang="tr-TR" sz="1600" dirty="0" err="1" smtClean="0">
                          <a:solidFill>
                            <a:srgbClr val="FF0000"/>
                          </a:solidFill>
                        </a:rPr>
                        <a:t>İ.Şikayet</a:t>
                      </a:r>
                      <a:endParaRPr lang="tr-TR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728" marB="4572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3987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a</a:t>
                      </a:r>
                      <a:endParaRPr lang="tr-TR" sz="1600" dirty="0"/>
                    </a:p>
                  </a:txBody>
                  <a:tcPr marL="91452" marR="91452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altLang="tr-TR" sz="1600" dirty="0" smtClean="0">
                          <a:solidFill>
                            <a:schemeClr val="tx1"/>
                          </a:solidFill>
                        </a:rPr>
                        <a:t>Başvuru sahibinin  </a:t>
                      </a:r>
                      <a:r>
                        <a:rPr lang="tr-TR" altLang="tr-TR" sz="1600" b="1" dirty="0" smtClean="0">
                          <a:solidFill>
                            <a:schemeClr val="tx1"/>
                          </a:solidFill>
                        </a:rPr>
                        <a:t>ve varsa vekil ya da temsilcisinin; adı, soyadı veya unvanı, adresi, </a:t>
                      </a:r>
                      <a:r>
                        <a:rPr lang="tr-TR" altLang="tr-TR" sz="1600" b="0" dirty="0" smtClean="0">
                          <a:solidFill>
                            <a:schemeClr val="tx1"/>
                          </a:solidFill>
                        </a:rPr>
                        <a:t>varsa bildirime esas elektronik posta adresi ve faks numarası </a:t>
                      </a:r>
                      <a:r>
                        <a:rPr lang="tr-TR" altLang="tr-TR" sz="1600" b="1" dirty="0" smtClean="0">
                          <a:solidFill>
                            <a:schemeClr val="tx1"/>
                          </a:solidFill>
                        </a:rPr>
                        <a:t>ile imzası</a:t>
                      </a:r>
                      <a:endParaRPr lang="tr-TR" sz="1600" b="1" dirty="0"/>
                    </a:p>
                  </a:txBody>
                  <a:tcPr marL="91452" marR="91452" marT="45728" marB="4572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447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b</a:t>
                      </a:r>
                      <a:endParaRPr lang="tr-TR" sz="1600" dirty="0"/>
                    </a:p>
                  </a:txBody>
                  <a:tcPr marL="91452" marR="91452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İhaleyi yapan </a:t>
                      </a:r>
                      <a:r>
                        <a:rPr lang="tr-TR" altLang="tr-T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idarenin ve ihalenin adı </a:t>
                      </a:r>
                      <a:r>
                        <a:rPr lang="tr-TR" altLang="tr-T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veya </a:t>
                      </a:r>
                      <a:r>
                        <a:rPr lang="tr-TR" altLang="tr-T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ihale kayıt numarası, </a:t>
                      </a:r>
                      <a:endParaRPr lang="tr-TR" sz="16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447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c</a:t>
                      </a:r>
                      <a:endParaRPr lang="tr-TR" sz="1600" dirty="0"/>
                    </a:p>
                  </a:txBody>
                  <a:tcPr marL="91452" marR="91452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Başvuru konusunun farkına varıldığı veya </a:t>
                      </a:r>
                      <a:r>
                        <a:rPr lang="tr-TR" altLang="tr-T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bildirildiği tarih,</a:t>
                      </a:r>
                      <a:endParaRPr lang="tr-TR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1699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ç</a:t>
                      </a:r>
                      <a:endParaRPr lang="tr-TR" sz="1600" dirty="0"/>
                    </a:p>
                  </a:txBody>
                  <a:tcPr marL="91452" marR="91452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Başvurunun konusu, sebepleri ve dayandığı deliller </a:t>
                      </a:r>
                      <a:r>
                        <a:rPr lang="tr-TR" altLang="tr-T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belirtilmelidir. 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28" marB="45728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627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d</a:t>
                      </a:r>
                      <a:endParaRPr lang="tr-TR" sz="1600" dirty="0"/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/>
                        <a:t>İtirazen şikayet başvurularında ayrıca </a:t>
                      </a:r>
                      <a:r>
                        <a:rPr lang="tr-TR" sz="1600" b="1" dirty="0" smtClean="0"/>
                        <a:t>idareye   yapılan şikayetin tarihi </a:t>
                      </a:r>
                      <a:r>
                        <a:rPr lang="tr-TR" sz="1600" dirty="0" smtClean="0"/>
                        <a:t>ve varsa şikayete ilişkin idare kararının bildirim tarihi,</a:t>
                      </a:r>
                      <a:endParaRPr lang="tr-TR" sz="1600" dirty="0"/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0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tr-TR" sz="1800" b="0" dirty="0">
                        <a:solidFill>
                          <a:srgbClr val="FF0000"/>
                        </a:solidFill>
                      </a:endParaRPr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0" marB="456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3915">
                <a:tc>
                  <a:txBody>
                    <a:bodyPr/>
                    <a:lstStyle/>
                    <a:p>
                      <a:r>
                        <a:rPr lang="tr-TR" sz="1600" dirty="0" smtClean="0"/>
                        <a:t>e</a:t>
                      </a:r>
                      <a:endParaRPr lang="tr-TR" sz="1600" dirty="0"/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 smtClean="0"/>
                        <a:t>İtirazen şikayet başvurularında başvuru bedelinin </a:t>
                      </a:r>
                      <a:r>
                        <a:rPr lang="tr-TR" sz="1600" dirty="0" smtClean="0"/>
                        <a:t>yatırıldığına dair belge ,</a:t>
                      </a:r>
                      <a:r>
                        <a:rPr lang="tr-TR" sz="1600" baseline="0" dirty="0" smtClean="0"/>
                        <a:t> </a:t>
                      </a:r>
                      <a:r>
                        <a:rPr lang="tr-TR" sz="1600" b="1" baseline="0" dirty="0" smtClean="0"/>
                        <a:t>idareye şikayet dilekçesi </a:t>
                      </a:r>
                      <a:r>
                        <a:rPr lang="tr-TR" sz="1600" dirty="0" smtClean="0"/>
                        <a:t>ve varsa </a:t>
                      </a:r>
                      <a:r>
                        <a:rPr lang="tr-TR" sz="1600" b="1" dirty="0" smtClean="0"/>
                        <a:t>idarece </a:t>
                      </a:r>
                      <a:r>
                        <a:rPr lang="tr-TR" sz="1600" b="1" baseline="0" dirty="0" smtClean="0"/>
                        <a:t> </a:t>
                      </a:r>
                      <a:r>
                        <a:rPr lang="tr-TR" sz="1600" b="1" dirty="0" smtClean="0"/>
                        <a:t>verilen cevabın </a:t>
                      </a:r>
                      <a:r>
                        <a:rPr lang="tr-TR" sz="1600" dirty="0" smtClean="0"/>
                        <a:t>bir örneğinin eklenmesi zorunludur. </a:t>
                      </a:r>
                      <a:endParaRPr lang="tr-TR" sz="1600" dirty="0">
                        <a:solidFill>
                          <a:srgbClr val="FF0000"/>
                        </a:solidFill>
                      </a:endParaRPr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0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tr-TR" sz="1800" b="0" dirty="0">
                        <a:solidFill>
                          <a:srgbClr val="FF0000"/>
                        </a:solidFill>
                      </a:endParaRPr>
                    </a:p>
                  </a:txBody>
                  <a:tcPr marT="45690" marB="45690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√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0" marB="456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8077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600" dirty="0" smtClean="0">
                          <a:solidFill>
                            <a:schemeClr val="tx1"/>
                          </a:solidFill>
                        </a:rPr>
                        <a:t>Ayrıca dilekçeye </a:t>
                      </a:r>
                      <a:r>
                        <a:rPr lang="tr-TR" altLang="tr-TR" sz="1600" dirty="0" smtClean="0">
                          <a:solidFill>
                            <a:srgbClr val="FF0000"/>
                          </a:solidFill>
                        </a:rPr>
                        <a:t>başvuruda bulunmaya yetkili olunduğuna dair belgelerin </a:t>
                      </a:r>
                      <a:r>
                        <a:rPr lang="tr-TR" altLang="tr-TR" sz="1400" u="sng" dirty="0" smtClean="0">
                          <a:solidFill>
                            <a:schemeClr val="tx1"/>
                          </a:solidFill>
                        </a:rPr>
                        <a:t>(imza beyannamesi/imza sirküleri, ortak girişim beyannamesi veya sözleşmesi, vekaletname, temsil belgesi, ticaret sicil gazetesi vb.)</a:t>
                      </a:r>
                      <a:r>
                        <a:rPr lang="tr-TR" altLang="tr-TR" sz="1600" dirty="0" smtClean="0">
                          <a:solidFill>
                            <a:schemeClr val="tx1"/>
                          </a:solidFill>
                        </a:rPr>
                        <a:t> aslı veya yetkili mercilerce onaylı örneklerinin </a:t>
                      </a:r>
                      <a:r>
                        <a:rPr lang="tr-TR" altLang="tr-TR" sz="1600" dirty="0" smtClean="0">
                          <a:solidFill>
                            <a:srgbClr val="FF0000"/>
                          </a:solidFill>
                        </a:rPr>
                        <a:t>eklenmesi gerekmektedir.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1600" dirty="0" smtClean="0">
                          <a:solidFill>
                            <a:schemeClr val="tx1"/>
                          </a:solidFill>
                        </a:rPr>
                        <a:t>İlan</a:t>
                      </a:r>
                      <a:r>
                        <a:rPr lang="tr-TR" altLang="tr-TR" sz="1600" baseline="0" dirty="0" smtClean="0">
                          <a:solidFill>
                            <a:schemeClr val="tx1"/>
                          </a:solidFill>
                        </a:rPr>
                        <a:t> veya dokümana yönelik şikayet başvurularında </a:t>
                      </a:r>
                      <a:r>
                        <a:rPr lang="tr-TR" altLang="tr-TR" sz="1600" baseline="0" dirty="0" smtClean="0">
                          <a:solidFill>
                            <a:srgbClr val="FF0000"/>
                          </a:solidFill>
                        </a:rPr>
                        <a:t>ihale konusu alanda faaliyet gösterildiğine </a:t>
                      </a:r>
                      <a:r>
                        <a:rPr lang="tr-TR" altLang="tr-TR" sz="1600" baseline="0" dirty="0" smtClean="0">
                          <a:solidFill>
                            <a:schemeClr val="tx1"/>
                          </a:solidFill>
                        </a:rPr>
                        <a:t>ilişkin belge eklenmelidir.</a:t>
                      </a:r>
                      <a:endParaRPr lang="tr-TR" altLang="tr-TR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tr-TR" sz="1600" dirty="0"/>
                    </a:p>
                  </a:txBody>
                  <a:tcPr marT="45690" marB="456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 sz="1600" dirty="0"/>
                    </a:p>
                  </a:txBody>
                  <a:tcPr marT="45690" marB="45690"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tr-TR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45690" marB="45690"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0" marB="456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74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Rectangle 2"/>
          <p:cNvSpPr>
            <a:spLocks noChangeArrowheads="1"/>
          </p:cNvSpPr>
          <p:nvPr/>
        </p:nvSpPr>
        <p:spPr bwMode="auto">
          <a:xfrm>
            <a:off x="71438" y="3860800"/>
            <a:ext cx="8893175" cy="1439863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  <p:sp>
        <p:nvSpPr>
          <p:cNvPr id="813059" name="Rectangle 3"/>
          <p:cNvSpPr>
            <a:spLocks noChangeArrowheads="1"/>
          </p:cNvSpPr>
          <p:nvPr/>
        </p:nvSpPr>
        <p:spPr bwMode="auto">
          <a:xfrm>
            <a:off x="71438" y="2636838"/>
            <a:ext cx="8893175" cy="12239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tr-TR" dirty="0"/>
          </a:p>
        </p:txBody>
      </p:sp>
      <p:sp>
        <p:nvSpPr>
          <p:cNvPr id="813060" name="Line 4"/>
          <p:cNvSpPr>
            <a:spLocks noChangeShapeType="1"/>
          </p:cNvSpPr>
          <p:nvPr/>
        </p:nvSpPr>
        <p:spPr bwMode="auto">
          <a:xfrm flipV="1">
            <a:off x="106363" y="3860800"/>
            <a:ext cx="8858250" cy="31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61" name="Line 5"/>
          <p:cNvSpPr>
            <a:spLocks noChangeShapeType="1"/>
          </p:cNvSpPr>
          <p:nvPr/>
        </p:nvSpPr>
        <p:spPr bwMode="auto">
          <a:xfrm>
            <a:off x="611188" y="3070225"/>
            <a:ext cx="0" cy="15843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62" name="Rectangle 6"/>
          <p:cNvSpPr>
            <a:spLocks noChangeArrowheads="1"/>
          </p:cNvSpPr>
          <p:nvPr/>
        </p:nvSpPr>
        <p:spPr bwMode="auto">
          <a:xfrm>
            <a:off x="257175" y="3716338"/>
            <a:ext cx="647700" cy="43259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 smtClean="0">
                <a:latin typeface="Arial" charset="0"/>
                <a:cs typeface="Arial" charset="0"/>
              </a:rPr>
              <a:t>İhtiyaç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dirty="0" smtClean="0">
                <a:latin typeface="Arial" charset="0"/>
                <a:cs typeface="Arial" charset="0"/>
              </a:rPr>
              <a:t>ONAY</a:t>
            </a:r>
            <a:endParaRPr lang="tr-TR" sz="1200" i="0" dirty="0">
              <a:latin typeface="Arial" charset="0"/>
              <a:cs typeface="Arial" charset="0"/>
            </a:endParaRPr>
          </a:p>
        </p:txBody>
      </p:sp>
      <p:sp>
        <p:nvSpPr>
          <p:cNvPr id="813063" name="Rectangle 7"/>
          <p:cNvSpPr>
            <a:spLocks noChangeArrowheads="1"/>
          </p:cNvSpPr>
          <p:nvPr/>
        </p:nvSpPr>
        <p:spPr bwMode="auto">
          <a:xfrm>
            <a:off x="971550" y="3430588"/>
            <a:ext cx="1152525" cy="2873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İhale Dokümanı</a:t>
            </a:r>
          </a:p>
        </p:txBody>
      </p:sp>
      <p:sp>
        <p:nvSpPr>
          <p:cNvPr id="813064" name="Line 8"/>
          <p:cNvSpPr>
            <a:spLocks noChangeShapeType="1"/>
          </p:cNvSpPr>
          <p:nvPr/>
        </p:nvSpPr>
        <p:spPr bwMode="auto">
          <a:xfrm>
            <a:off x="2339975" y="2697163"/>
            <a:ext cx="0" cy="2447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65" name="Rectangle 9"/>
          <p:cNvSpPr>
            <a:spLocks noChangeArrowheads="1"/>
          </p:cNvSpPr>
          <p:nvPr/>
        </p:nvSpPr>
        <p:spPr bwMode="auto">
          <a:xfrm>
            <a:off x="1979613" y="3717925"/>
            <a:ext cx="6477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İlan</a:t>
            </a:r>
          </a:p>
        </p:txBody>
      </p:sp>
      <p:sp>
        <p:nvSpPr>
          <p:cNvPr id="813066" name="Rectangle 10"/>
          <p:cNvSpPr>
            <a:spLocks noChangeArrowheads="1"/>
          </p:cNvSpPr>
          <p:nvPr/>
        </p:nvSpPr>
        <p:spPr bwMode="auto">
          <a:xfrm>
            <a:off x="2843213" y="4005263"/>
            <a:ext cx="1152525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Teklif </a:t>
            </a:r>
            <a:r>
              <a:rPr lang="tr-TR" sz="1200" dirty="0">
                <a:latin typeface="Arial" charset="0"/>
                <a:cs typeface="Arial" charset="0"/>
              </a:rPr>
              <a:t>B</a:t>
            </a:r>
            <a:r>
              <a:rPr lang="tr-TR" sz="1200" dirty="0" smtClean="0">
                <a:latin typeface="Arial" charset="0"/>
                <a:cs typeface="Arial" charset="0"/>
              </a:rPr>
              <a:t>elgeleri</a:t>
            </a:r>
            <a:endParaRPr lang="tr-TR" sz="1200" i="0" dirty="0">
              <a:latin typeface="Arial" charset="0"/>
              <a:cs typeface="Arial" charset="0"/>
            </a:endParaRPr>
          </a:p>
        </p:txBody>
      </p:sp>
      <p:sp>
        <p:nvSpPr>
          <p:cNvPr id="813067" name="Line 11"/>
          <p:cNvSpPr>
            <a:spLocks noChangeShapeType="1"/>
          </p:cNvSpPr>
          <p:nvPr/>
        </p:nvSpPr>
        <p:spPr bwMode="auto">
          <a:xfrm>
            <a:off x="4140200" y="3070225"/>
            <a:ext cx="0" cy="15843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68" name="Rectangle 12"/>
          <p:cNvSpPr>
            <a:spLocks noChangeArrowheads="1"/>
          </p:cNvSpPr>
          <p:nvPr/>
        </p:nvSpPr>
        <p:spPr bwMode="auto">
          <a:xfrm>
            <a:off x="3851275" y="3717925"/>
            <a:ext cx="6477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Teklif</a:t>
            </a:r>
          </a:p>
        </p:txBody>
      </p:sp>
      <p:sp>
        <p:nvSpPr>
          <p:cNvPr id="813069" name="Rectangle 13"/>
          <p:cNvSpPr>
            <a:spLocks noChangeArrowheads="1"/>
          </p:cNvSpPr>
          <p:nvPr/>
        </p:nvSpPr>
        <p:spPr bwMode="auto">
          <a:xfrm>
            <a:off x="4500563" y="3141663"/>
            <a:ext cx="1079500" cy="43338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Teklif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 Değerlendirme</a:t>
            </a:r>
          </a:p>
        </p:txBody>
      </p:sp>
      <p:sp>
        <p:nvSpPr>
          <p:cNvPr id="813070" name="Line 14"/>
          <p:cNvSpPr>
            <a:spLocks noChangeShapeType="1"/>
          </p:cNvSpPr>
          <p:nvPr/>
        </p:nvSpPr>
        <p:spPr bwMode="auto">
          <a:xfrm>
            <a:off x="5940425" y="2692400"/>
            <a:ext cx="0" cy="24479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71" name="Rectangle 15"/>
          <p:cNvSpPr>
            <a:spLocks noChangeArrowheads="1"/>
          </p:cNvSpPr>
          <p:nvPr/>
        </p:nvSpPr>
        <p:spPr bwMode="auto">
          <a:xfrm>
            <a:off x="5508625" y="3717925"/>
            <a:ext cx="865188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Sözleşme</a:t>
            </a:r>
          </a:p>
        </p:txBody>
      </p:sp>
      <p:sp>
        <p:nvSpPr>
          <p:cNvPr id="813072" name="Rectangle 16"/>
          <p:cNvSpPr>
            <a:spLocks noChangeArrowheads="1"/>
          </p:cNvSpPr>
          <p:nvPr/>
        </p:nvSpPr>
        <p:spPr bwMode="auto">
          <a:xfrm>
            <a:off x="6300788" y="4006850"/>
            <a:ext cx="6477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Teslim</a:t>
            </a:r>
          </a:p>
        </p:txBody>
      </p:sp>
      <p:sp>
        <p:nvSpPr>
          <p:cNvPr id="813073" name="Rectangle 17"/>
          <p:cNvSpPr>
            <a:spLocks noChangeArrowheads="1"/>
          </p:cNvSpPr>
          <p:nvPr/>
        </p:nvSpPr>
        <p:spPr bwMode="auto">
          <a:xfrm>
            <a:off x="6443663" y="3141663"/>
            <a:ext cx="1079500" cy="43338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600" i="0" dirty="0">
                <a:latin typeface="Arial" charset="0"/>
                <a:cs typeface="Arial" charset="0"/>
              </a:rPr>
              <a:t>Muayene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600" i="0" dirty="0">
                <a:latin typeface="Arial" charset="0"/>
                <a:cs typeface="Arial" charset="0"/>
              </a:rPr>
              <a:t>Kabul</a:t>
            </a:r>
          </a:p>
        </p:txBody>
      </p:sp>
      <p:sp>
        <p:nvSpPr>
          <p:cNvPr id="813074" name="Line 18"/>
          <p:cNvSpPr>
            <a:spLocks noChangeShapeType="1"/>
          </p:cNvSpPr>
          <p:nvPr/>
        </p:nvSpPr>
        <p:spPr bwMode="auto">
          <a:xfrm>
            <a:off x="7740650" y="3070225"/>
            <a:ext cx="0" cy="15843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13075" name="Rectangle 19"/>
          <p:cNvSpPr>
            <a:spLocks noChangeArrowheads="1"/>
          </p:cNvSpPr>
          <p:nvPr/>
        </p:nvSpPr>
        <p:spPr bwMode="auto">
          <a:xfrm>
            <a:off x="7380288" y="3717925"/>
            <a:ext cx="6477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>
                <a:latin typeface="Arial" charset="0"/>
                <a:cs typeface="Arial" charset="0"/>
              </a:rPr>
              <a:t>Ödeme</a:t>
            </a:r>
          </a:p>
        </p:txBody>
      </p:sp>
      <p:sp>
        <p:nvSpPr>
          <p:cNvPr id="813076" name="Rectangle 20"/>
          <p:cNvSpPr>
            <a:spLocks noChangeArrowheads="1"/>
          </p:cNvSpPr>
          <p:nvPr/>
        </p:nvSpPr>
        <p:spPr bwMode="auto">
          <a:xfrm>
            <a:off x="8316913" y="3141663"/>
            <a:ext cx="6477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-TR" sz="1200" i="0" dirty="0">
                <a:latin typeface="Arial" charset="0"/>
                <a:cs typeface="Arial" charset="0"/>
              </a:rPr>
              <a:t>Garanti</a:t>
            </a:r>
          </a:p>
        </p:txBody>
      </p:sp>
      <p:sp>
        <p:nvSpPr>
          <p:cNvPr id="813078" name="Text Box 22"/>
          <p:cNvSpPr txBox="1">
            <a:spLocks noChangeArrowheads="1"/>
          </p:cNvSpPr>
          <p:nvPr/>
        </p:nvSpPr>
        <p:spPr bwMode="auto">
          <a:xfrm>
            <a:off x="2195736" y="1479937"/>
            <a:ext cx="1944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tr-TR" sz="1800" b="1" i="0" dirty="0">
                <a:solidFill>
                  <a:schemeClr val="tx2">
                    <a:lumMod val="25000"/>
                  </a:schemeClr>
                </a:solidFill>
                <a:latin typeface="Arial" charset="0"/>
                <a:cs typeface="Arial" charset="0"/>
              </a:rPr>
              <a:t>İhale </a:t>
            </a:r>
            <a:r>
              <a:rPr lang="tr-TR" sz="1800" b="1" i="0" dirty="0" smtClean="0">
                <a:solidFill>
                  <a:schemeClr val="tx2">
                    <a:lumMod val="25000"/>
                  </a:schemeClr>
                </a:solidFill>
                <a:latin typeface="Arial" charset="0"/>
                <a:cs typeface="Arial" charset="0"/>
              </a:rPr>
              <a:t>Süreci</a:t>
            </a:r>
            <a:endParaRPr lang="tr-TR" sz="1800" b="1" i="0" dirty="0">
              <a:solidFill>
                <a:schemeClr val="tx2">
                  <a:lumMod val="2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813079" name="Text Box 23"/>
          <p:cNvSpPr txBox="1">
            <a:spLocks noChangeArrowheads="1"/>
          </p:cNvSpPr>
          <p:nvPr/>
        </p:nvSpPr>
        <p:spPr bwMode="auto">
          <a:xfrm>
            <a:off x="6155919" y="1341438"/>
            <a:ext cx="2283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tr-TR" sz="1800" b="1" i="0" dirty="0">
                <a:solidFill>
                  <a:schemeClr val="tx2">
                    <a:lumMod val="25000"/>
                  </a:schemeClr>
                </a:solidFill>
                <a:latin typeface="Arial" charset="0"/>
                <a:cs typeface="Arial" charset="0"/>
              </a:rPr>
              <a:t>Sözleşme Yönetimi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tr-TR" sz="1800" b="1" i="0" dirty="0">
                <a:solidFill>
                  <a:schemeClr val="tx2">
                    <a:lumMod val="25000"/>
                  </a:schemeClr>
                </a:solidFill>
                <a:latin typeface="Arial" charset="0"/>
                <a:cs typeface="Arial" charset="0"/>
              </a:rPr>
              <a:t>Süreci</a:t>
            </a:r>
          </a:p>
        </p:txBody>
      </p:sp>
      <p:sp>
        <p:nvSpPr>
          <p:cNvPr id="813080" name="Text Box 24"/>
          <p:cNvSpPr txBox="1">
            <a:spLocks noChangeArrowheads="1"/>
          </p:cNvSpPr>
          <p:nvPr/>
        </p:nvSpPr>
        <p:spPr bwMode="auto">
          <a:xfrm>
            <a:off x="250825" y="2708275"/>
            <a:ext cx="920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tr-TR" sz="1800" b="1" i="0">
                <a:latin typeface="Arial" charset="0"/>
                <a:cs typeface="Arial" charset="0"/>
              </a:rPr>
              <a:t>İdare</a:t>
            </a:r>
          </a:p>
        </p:txBody>
      </p:sp>
      <p:sp>
        <p:nvSpPr>
          <p:cNvPr id="813081" name="Text Box 25"/>
          <p:cNvSpPr txBox="1">
            <a:spLocks noChangeArrowheads="1"/>
          </p:cNvSpPr>
          <p:nvPr/>
        </p:nvSpPr>
        <p:spPr bwMode="auto">
          <a:xfrm>
            <a:off x="131763" y="4725988"/>
            <a:ext cx="10310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800" 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800" 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tr-TR" sz="1800" b="1" i="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firmalar</a:t>
            </a:r>
            <a:endParaRPr lang="tr-TR" sz="1800" b="1" i="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813083" name="AutoShape 27"/>
          <p:cNvSpPr>
            <a:spLocks/>
          </p:cNvSpPr>
          <p:nvPr/>
        </p:nvSpPr>
        <p:spPr bwMode="auto">
          <a:xfrm rot="5400000">
            <a:off x="2773910" y="-601114"/>
            <a:ext cx="716132" cy="5616897"/>
          </a:xfrm>
          <a:prstGeom prst="leftBrace">
            <a:avLst>
              <a:gd name="adj1" fmla="val 57229"/>
              <a:gd name="adj2" fmla="val 50000"/>
            </a:avLst>
          </a:prstGeom>
          <a:noFill/>
          <a:ln w="952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13084" name="AutoShape 28"/>
          <p:cNvSpPr>
            <a:spLocks/>
          </p:cNvSpPr>
          <p:nvPr/>
        </p:nvSpPr>
        <p:spPr bwMode="auto">
          <a:xfrm rot="5400000">
            <a:off x="7165181" y="837407"/>
            <a:ext cx="503237" cy="2952750"/>
          </a:xfrm>
          <a:prstGeom prst="leftBrace">
            <a:avLst>
              <a:gd name="adj1" fmla="val 48896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8222" name="Text Box 29"/>
          <p:cNvSpPr txBox="1">
            <a:spLocks noChangeArrowheads="1"/>
          </p:cNvSpPr>
          <p:nvPr/>
        </p:nvSpPr>
        <p:spPr bwMode="auto">
          <a:xfrm>
            <a:off x="1181943" y="567545"/>
            <a:ext cx="763270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defPPr>
              <a:defRPr lang="tr-TR"/>
            </a:defPPr>
            <a:lvl1pPr algn="ctr" eaLnBrk="0" hangingPunct="0"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lt1"/>
                </a:solidFill>
                <a:latin typeface="+mn-lt"/>
                <a:cs typeface="+mn-cs"/>
              </a:defRPr>
            </a:lvl2pPr>
            <a:lvl3pPr algn="ctr" eaLnBrk="0" hangingPunct="0">
              <a:defRPr sz="4400">
                <a:solidFill>
                  <a:schemeClr val="lt1"/>
                </a:solidFill>
                <a:latin typeface="+mn-lt"/>
                <a:cs typeface="+mn-cs"/>
              </a:defRPr>
            </a:lvl3pPr>
            <a:lvl4pPr algn="ctr" eaLnBrk="0" hangingPunct="0">
              <a:defRPr sz="4400">
                <a:solidFill>
                  <a:schemeClr val="lt1"/>
                </a:solidFill>
                <a:latin typeface="+mn-lt"/>
                <a:cs typeface="+mn-cs"/>
              </a:defRPr>
            </a:lvl4pPr>
            <a:lvl5pPr algn="ctr" eaLnBrk="0" hangingPunct="0">
              <a:defRPr sz="4400">
                <a:solidFill>
                  <a:schemeClr val="lt1"/>
                </a:solidFill>
                <a:latin typeface="+mn-lt"/>
                <a:cs typeface="+mn-cs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cs typeface="+mn-cs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cs typeface="+mn-cs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cs typeface="+mn-cs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tr-TR" b="1" dirty="0" smtClean="0">
                <a:solidFill>
                  <a:srgbClr val="0070C0"/>
                </a:solidFill>
              </a:rPr>
              <a:t>Kamu </a:t>
            </a:r>
            <a:r>
              <a:rPr lang="tr-TR" b="1" dirty="0" err="1" smtClean="0">
                <a:solidFill>
                  <a:srgbClr val="0070C0"/>
                </a:solidFill>
              </a:rPr>
              <a:t>Satınalma</a:t>
            </a:r>
            <a:r>
              <a:rPr lang="tr-TR" b="1" dirty="0" smtClean="0">
                <a:solidFill>
                  <a:srgbClr val="0070C0"/>
                </a:solidFill>
              </a:rPr>
              <a:t> </a:t>
            </a:r>
            <a:r>
              <a:rPr lang="tr-TR" b="1" dirty="0">
                <a:solidFill>
                  <a:srgbClr val="0070C0"/>
                </a:solidFill>
              </a:rPr>
              <a:t>S</a:t>
            </a:r>
            <a:r>
              <a:rPr lang="tr-TR" b="1" dirty="0" smtClean="0">
                <a:solidFill>
                  <a:srgbClr val="0070C0"/>
                </a:solidFill>
              </a:rPr>
              <a:t>üreci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813086" name="Freeform 30"/>
          <p:cNvSpPr>
            <a:spLocks/>
          </p:cNvSpPr>
          <p:nvPr/>
        </p:nvSpPr>
        <p:spPr bwMode="auto">
          <a:xfrm>
            <a:off x="611188" y="3236913"/>
            <a:ext cx="8064500" cy="996950"/>
          </a:xfrm>
          <a:custGeom>
            <a:avLst/>
            <a:gdLst>
              <a:gd name="T0" fmla="*/ 0 w 5080"/>
              <a:gd name="T1" fmla="*/ 393 h 628"/>
              <a:gd name="T2" fmla="*/ 545 w 5080"/>
              <a:gd name="T3" fmla="*/ 212 h 628"/>
              <a:gd name="T4" fmla="*/ 1089 w 5080"/>
              <a:gd name="T5" fmla="*/ 393 h 628"/>
              <a:gd name="T6" fmla="*/ 1769 w 5080"/>
              <a:gd name="T7" fmla="*/ 575 h 628"/>
              <a:gd name="T8" fmla="*/ 2813 w 5080"/>
              <a:gd name="T9" fmla="*/ 76 h 628"/>
              <a:gd name="T10" fmla="*/ 3810 w 5080"/>
              <a:gd name="T11" fmla="*/ 620 h 628"/>
              <a:gd name="T12" fmla="*/ 4037 w 5080"/>
              <a:gd name="T13" fmla="*/ 30 h 628"/>
              <a:gd name="T14" fmla="*/ 4491 w 5080"/>
              <a:gd name="T15" fmla="*/ 439 h 628"/>
              <a:gd name="T16" fmla="*/ 5080 w 5080"/>
              <a:gd name="T17" fmla="*/ 30 h 6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080"/>
              <a:gd name="T28" fmla="*/ 0 h 628"/>
              <a:gd name="T29" fmla="*/ 5080 w 5080"/>
              <a:gd name="T30" fmla="*/ 628 h 6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080" h="628">
                <a:moveTo>
                  <a:pt x="0" y="393"/>
                </a:moveTo>
                <a:cubicBezTo>
                  <a:pt x="182" y="302"/>
                  <a:pt x="364" y="212"/>
                  <a:pt x="545" y="212"/>
                </a:cubicBezTo>
                <a:cubicBezTo>
                  <a:pt x="726" y="212"/>
                  <a:pt x="885" y="333"/>
                  <a:pt x="1089" y="393"/>
                </a:cubicBezTo>
                <a:cubicBezTo>
                  <a:pt x="1293" y="453"/>
                  <a:pt x="1482" y="628"/>
                  <a:pt x="1769" y="575"/>
                </a:cubicBezTo>
                <a:cubicBezTo>
                  <a:pt x="2056" y="522"/>
                  <a:pt x="2473" y="69"/>
                  <a:pt x="2813" y="76"/>
                </a:cubicBezTo>
                <a:cubicBezTo>
                  <a:pt x="3153" y="83"/>
                  <a:pt x="3606" y="628"/>
                  <a:pt x="3810" y="620"/>
                </a:cubicBezTo>
                <a:cubicBezTo>
                  <a:pt x="4014" y="612"/>
                  <a:pt x="3924" y="60"/>
                  <a:pt x="4037" y="30"/>
                </a:cubicBezTo>
                <a:cubicBezTo>
                  <a:pt x="4150" y="0"/>
                  <a:pt x="4317" y="439"/>
                  <a:pt x="4491" y="439"/>
                </a:cubicBezTo>
                <a:cubicBezTo>
                  <a:pt x="4665" y="439"/>
                  <a:pt x="4872" y="234"/>
                  <a:pt x="5080" y="3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2" name="Aşağı Ok 1"/>
          <p:cNvSpPr/>
          <p:nvPr/>
        </p:nvSpPr>
        <p:spPr>
          <a:xfrm>
            <a:off x="5881158" y="1600184"/>
            <a:ext cx="144016" cy="46323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1475655" y="5733256"/>
            <a:ext cx="3023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İdari yargının görev alanı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443663" y="5805264"/>
            <a:ext cx="2520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Adli yargının görev alanı</a:t>
            </a:r>
            <a:endParaRPr lang="tr-TR" dirty="0"/>
          </a:p>
        </p:txBody>
      </p:sp>
      <p:sp>
        <p:nvSpPr>
          <p:cNvPr id="5" name="Sağ Ok 4"/>
          <p:cNvSpPr/>
          <p:nvPr/>
        </p:nvSpPr>
        <p:spPr>
          <a:xfrm>
            <a:off x="647288" y="5517232"/>
            <a:ext cx="5233870" cy="7200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6155919" y="5543520"/>
            <a:ext cx="2737256" cy="45719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487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1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81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1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1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81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1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1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81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1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1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81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1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1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4" dur="500"/>
                                        <p:tgtEl>
                                          <p:spTgt spid="81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1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1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1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81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1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1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1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81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3058" grpId="0" animBg="1"/>
      <p:bldP spid="813059" grpId="0" animBg="1"/>
      <p:bldP spid="813060" grpId="0" animBg="1"/>
      <p:bldP spid="813061" grpId="0" animBg="1"/>
      <p:bldP spid="813062" grpId="0" animBg="1"/>
      <p:bldP spid="813063" grpId="0" animBg="1"/>
      <p:bldP spid="813064" grpId="0" animBg="1"/>
      <p:bldP spid="813065" grpId="0" animBg="1"/>
      <p:bldP spid="813066" grpId="0" animBg="1"/>
      <p:bldP spid="813067" grpId="0" animBg="1"/>
      <p:bldP spid="813068" grpId="0" animBg="1"/>
      <p:bldP spid="813069" grpId="0" animBg="1"/>
      <p:bldP spid="813070" grpId="0" animBg="1"/>
      <p:bldP spid="813071" grpId="0" animBg="1"/>
      <p:bldP spid="813072" grpId="0" animBg="1"/>
      <p:bldP spid="813073" grpId="0" animBg="1"/>
      <p:bldP spid="813074" grpId="0" animBg="1"/>
      <p:bldP spid="813075" grpId="0" animBg="1"/>
      <p:bldP spid="813076" grpId="0" animBg="1"/>
      <p:bldP spid="813078" grpId="0"/>
      <p:bldP spid="813079" grpId="0"/>
      <p:bldP spid="813080" grpId="0"/>
      <p:bldP spid="813081" grpId="0"/>
      <p:bldP spid="813083" grpId="0" animBg="1"/>
      <p:bldP spid="813084" grpId="0" animBg="1"/>
      <p:bldP spid="813086" grpId="0" animBg="1"/>
      <p:bldP spid="2" grpId="0" animBg="1"/>
      <p:bldP spid="2" grpId="1" animBg="1"/>
      <p:bldP spid="3" grpId="0"/>
      <p:bldP spid="4" grpId="0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628800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İsteklinin teklif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zarfı içerisinde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başvuruda bulunmaya yetkili olduğunu gösteren belgeler var ise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şikayet dilekçesi ekinde ayrıca istenmez.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Faaliyet belgesi (ilan ve dokümana yönelik başvurularda…)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30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Başvuruların Şekil Unsurları </a:t>
            </a:r>
            <a:endParaRPr lang="tr-TR" sz="42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33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33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 </a:t>
            </a:r>
            <a:r>
              <a:rPr lang="tr-TR" sz="33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8.Md)</a:t>
            </a:r>
            <a:endParaRPr lang="tr-TR" sz="33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67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060848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Şikayet dilekçesi ekinde sunulması zorunlu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belgelerde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eksiklik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bulunması halinde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idarece başvuru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sahibine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bildirim yapılma zorunluluğu yoktur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ancak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başvuru sahibi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yasal sürenin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sonuna kadar eksiklikleri giderebilir.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31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4645" y="908720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Başvurusu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İnceleme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10/2 Md</a:t>
            </a:r>
            <a:r>
              <a:rPr lang="en-US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71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gün içerisinde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karar alınarak başvuru sonuçlandırılır.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Veya bu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süre içinde idarece bir karar alınmaması durumunda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zımnen reddedilmiş sayılır.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İlan ile ön yeterlik veya ihale dokümanına yönelik şikayet başvurularının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ihale veya son başvuru tarihinden önce sonuçlandırılması esastır.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32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79858" y="404664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Başvurusu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İnceleme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</a:t>
            </a:r>
            <a:r>
              <a:rPr lang="en-US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67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176463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İncelemeyi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kim yapacak?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İhale yetkilisi  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Görevlendireceği bir veya birden fazla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raportör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33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Başvurusu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1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İnceleme</a:t>
            </a:r>
            <a:r>
              <a:rPr lang="en-US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</a:t>
            </a:r>
            <a:r>
              <a:rPr lang="en-US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26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3960439"/>
          </a:xfrm>
        </p:spPr>
        <p:txBody>
          <a:bodyPr>
            <a:noAutofit/>
          </a:bodyPr>
          <a:lstStyle/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komisyonu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üyeleri, şikayet başvurusuna ilişkin inceleme için raportör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olarak görevlendirilebilir mi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İhale komisyonu üyeleri de raportör olarak görevlendirilebilir. 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(İhalelere Yönelik Başvurular Hakkında Tebliğ / 7. Md.)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34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Soru</a:t>
            </a:r>
            <a:endParaRPr lang="tr-TR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91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680519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Şikayet üzerine alınacak kararlar;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1- İhalenin </a:t>
            </a: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iptali,</a:t>
            </a: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Düzeltici işlem </a:t>
            </a: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belirlenmesi,</a:t>
            </a: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3-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Başvurunun </a:t>
            </a: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reddi.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Kararda hangi sürede nereye başvurulacağı yazılmalı (Anayasa 40/2)….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35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6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İdare Tarafından İnceleme </a:t>
            </a:r>
            <a:endParaRPr lang="tr-TR" sz="6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 11.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23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2776"/>
            <a:ext cx="8229600" cy="439248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Şikayete </a:t>
            </a: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konu kısma ilişkin başvuru sonuçlandırılmadan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sözleşme imzalanamaz</a:t>
            </a:r>
            <a:r>
              <a:rPr lang="tr-TR" sz="3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3000" dirty="0">
                <a:latin typeface="Arial" panose="020B0604020202020204" pitchFamily="34" charset="0"/>
                <a:cs typeface="Arial" panose="020B0604020202020204" pitchFamily="34" charset="0"/>
              </a:rPr>
              <a:t>Başvuruya konu edilmeyen diğer kısım/kalem veya gruplara ilişkin </a:t>
            </a:r>
            <a:r>
              <a:rPr lang="tr-TR" sz="3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sözleşmeler imzalanabilecektir.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36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Kısmi Teklif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2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Karar tarihini izleyen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gün içinde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bildirim yapılır.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Son bildirim tarihinden itibaren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gün geçmedikçe sözleşme imzalanamaz.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Sözleşme imzalanmadan önce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KİK’in web sayfasından </a:t>
            </a:r>
            <a:r>
              <a:rPr lang="tr-TR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itirazen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şikayet başvurusu kontrolü yapılmalı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Eğer KİK’e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itirazen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şikayet başvurusunda bulunulmuş ise, bu başvuru karara bağlanmadan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sözleşme imzalanamaz.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37</a:t>
            </a:fld>
            <a:endParaRPr lang="tr-TR" dirty="0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Kararın Tebliği </a:t>
            </a:r>
            <a:r>
              <a:rPr lang="tr-TR" sz="5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 </a:t>
            </a:r>
            <a:r>
              <a:rPr lang="tr-TR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Yapılacak İşlemler 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(Yön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13.Md)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6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2 İçerik Yer Tutucusu"/>
          <p:cNvSpPr>
            <a:spLocks noGrp="1"/>
          </p:cNvSpPr>
          <p:nvPr>
            <p:ph idx="1"/>
          </p:nvPr>
        </p:nvSpPr>
        <p:spPr>
          <a:xfrm>
            <a:off x="539750" y="1125538"/>
            <a:ext cx="8191500" cy="4822825"/>
          </a:xfrm>
        </p:spPr>
        <p:txBody>
          <a:bodyPr rtlCol="0">
            <a:no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Kural; 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tr-TR" sz="2800" dirty="0"/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Önce süresi içerisinde idareye şikâyet başvurusu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tr-TR" sz="2800" dirty="0"/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 smtClean="0"/>
              <a:t>Ardından</a:t>
            </a:r>
            <a:r>
              <a:rPr lang="tr-TR" sz="2800" dirty="0"/>
              <a:t>, </a:t>
            </a:r>
            <a:r>
              <a:rPr lang="tr-TR" sz="2800" dirty="0" smtClean="0">
                <a:solidFill>
                  <a:srgbClr val="FF0000"/>
                </a:solidFill>
              </a:rPr>
              <a:t>Kamu İhale Kurumuna </a:t>
            </a:r>
            <a:r>
              <a:rPr lang="tr-TR" sz="2800" dirty="0" err="1" smtClean="0"/>
              <a:t>itirazen</a:t>
            </a:r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şikâyet </a:t>
            </a:r>
            <a:r>
              <a:rPr lang="tr-TR" sz="2800" dirty="0"/>
              <a:t>başvurusu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tr-TR" sz="2800" dirty="0">
              <a:solidFill>
                <a:srgbClr val="FF0000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b="1" u="sng" dirty="0" smtClean="0">
              <a:solidFill>
                <a:srgbClr val="FF0000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İtirazen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 başvurusu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39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2 İçerik Yer Tutucusu"/>
          <p:cNvSpPr>
            <a:spLocks noGrp="1"/>
          </p:cNvSpPr>
          <p:nvPr>
            <p:ph idx="1"/>
          </p:nvPr>
        </p:nvSpPr>
        <p:spPr>
          <a:xfrm>
            <a:off x="539750" y="1125538"/>
            <a:ext cx="8191500" cy="4822825"/>
          </a:xfrm>
        </p:spPr>
        <p:txBody>
          <a:bodyPr rtlCol="0">
            <a:no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İdare tarafından şikayet ve </a:t>
            </a:r>
            <a:r>
              <a:rPr lang="tr-TR" sz="2800" dirty="0" err="1"/>
              <a:t>itirazen</a:t>
            </a:r>
            <a:r>
              <a:rPr lang="tr-TR" sz="2800" dirty="0"/>
              <a:t> şikayet üzerine alınan </a:t>
            </a:r>
            <a:r>
              <a:rPr lang="tr-TR" sz="2800" dirty="0">
                <a:solidFill>
                  <a:srgbClr val="FF0000"/>
                </a:solidFill>
              </a:rPr>
              <a:t>ihalenin iptal edilmesi işlemine karşı,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Şikayet başvurusu üzerine </a:t>
            </a:r>
            <a:r>
              <a:rPr lang="tr-TR" sz="2800" dirty="0">
                <a:solidFill>
                  <a:srgbClr val="FF0000"/>
                </a:solidFill>
              </a:rPr>
              <a:t>idarece alınan kararla bir hak kaybına </a:t>
            </a:r>
            <a:r>
              <a:rPr lang="tr-TR" sz="2800" dirty="0" smtClean="0">
                <a:solidFill>
                  <a:srgbClr val="FF0000"/>
                </a:solidFill>
              </a:rPr>
              <a:t>uğrayanlar,</a:t>
            </a:r>
            <a:endParaRPr lang="tr-TR" sz="2800" dirty="0">
              <a:solidFill>
                <a:srgbClr val="FF0000"/>
              </a:solidFill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Kurul kararlarının </a:t>
            </a:r>
            <a:r>
              <a:rPr lang="tr-TR" sz="2800" dirty="0">
                <a:solidFill>
                  <a:srgbClr val="FF0000"/>
                </a:solidFill>
              </a:rPr>
              <a:t>eksik veya yanlış uygulandığını iddia eden ilgililer,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/>
              <a:t>Münferit </a:t>
            </a:r>
            <a:r>
              <a:rPr lang="tr-TR" sz="2800" dirty="0" smtClean="0"/>
              <a:t>alımlarda idarenin işlemine karşı (3 </a:t>
            </a:r>
            <a:r>
              <a:rPr lang="tr-TR" sz="2800" dirty="0"/>
              <a:t>iş günü </a:t>
            </a:r>
            <a:r>
              <a:rPr lang="tr-TR" sz="2800" dirty="0" smtClean="0"/>
              <a:t>içinde)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tr-TR" sz="28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b="1" u="sng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Doğrudan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KİK’e 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Başvurma Halleri</a:t>
            </a: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05" y="212187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35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45024"/>
            <a:ext cx="8229600" cy="2247553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Şikayet: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İhale sürecindeki işlem veya eylemlerin hukuka aykırılığı iddiasıyla  aday, istekli veya istekli olabilecekler tarafından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İdareye yapılan başvurulardır.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İtirazen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şikayet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ise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Kamu İhale Kurumuna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yapılan başvurudur. </a:t>
            </a:r>
          </a:p>
          <a:p>
            <a:pPr algn="just" eaLnBrk="1" hangingPunct="1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İdari Başvuru Yolları (Yön 4.Md)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827584" y="1268760"/>
            <a:ext cx="6984776" cy="22322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tr-TR" altLang="tr-TR" dirty="0"/>
              <a:t>		</a:t>
            </a:r>
            <a:r>
              <a:rPr lang="tr-TR" altLang="tr-TR" sz="2000" dirty="0"/>
              <a:t>		</a:t>
            </a:r>
          </a:p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tr-TR" altLang="tr-TR" sz="2400" dirty="0"/>
              <a:t>İhalelere yönelik başvuru yolları </a:t>
            </a:r>
          </a:p>
          <a:p>
            <a:pPr marL="274320" indent="-274320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tr-TR" altLang="tr-TR" sz="2400" dirty="0"/>
          </a:p>
          <a:p>
            <a:pPr marL="274320" indent="-274320" algn="just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tr-TR" altLang="tr-TR" sz="2400" dirty="0"/>
          </a:p>
          <a:p>
            <a:pPr marL="274320" indent="-27432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tr-TR" altLang="tr-TR" sz="2400" dirty="0"/>
              <a:t> 							       		        Şikayet		 </a:t>
            </a:r>
            <a:r>
              <a:rPr lang="tr-TR" altLang="tr-TR" sz="2400" dirty="0" err="1"/>
              <a:t>İtirazen</a:t>
            </a:r>
            <a:r>
              <a:rPr lang="tr-TR" altLang="tr-TR" sz="2400" dirty="0"/>
              <a:t>  şikayet</a:t>
            </a:r>
          </a:p>
          <a:p>
            <a:pPr marL="274320" indent="-274320" algn="just" fontAlgn="auto">
              <a:lnSpc>
                <a:spcPct val="80000"/>
              </a:lnSpc>
              <a:spcAft>
                <a:spcPts val="0"/>
              </a:spcAft>
              <a:defRPr/>
            </a:pPr>
            <a:endParaRPr lang="tr-TR" altLang="tr-TR" sz="2000" b="1" dirty="0"/>
          </a:p>
          <a:p>
            <a:pPr marL="274320" indent="-274320" algn="just" fontAlgn="auto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sz="2000" dirty="0"/>
              <a:t>					</a:t>
            </a:r>
            <a:endParaRPr lang="tr-TR" altLang="tr-TR" sz="2000" b="1" dirty="0"/>
          </a:p>
        </p:txBody>
      </p:sp>
      <p:sp>
        <p:nvSpPr>
          <p:cNvPr id="7" name="Şeritli Sağ Ok 6"/>
          <p:cNvSpPr/>
          <p:nvPr/>
        </p:nvSpPr>
        <p:spPr>
          <a:xfrm rot="5400000">
            <a:off x="2717801" y="1943820"/>
            <a:ext cx="539750" cy="48577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Şeritli Sağ Ok 9"/>
          <p:cNvSpPr/>
          <p:nvPr/>
        </p:nvSpPr>
        <p:spPr>
          <a:xfrm rot="5400000">
            <a:off x="4995341" y="1908125"/>
            <a:ext cx="539750" cy="48577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572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6" grpId="0" animBg="1"/>
      <p:bldP spid="7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850" y="1339428"/>
            <a:ext cx="8569325" cy="5041900"/>
          </a:xfrm>
        </p:spPr>
        <p:txBody>
          <a:bodyPr>
            <a:noAutofit/>
          </a:bodyPr>
          <a:lstStyle/>
          <a:p>
            <a:pPr algn="just"/>
            <a:r>
              <a:rPr lang="en-GB" altLang="tr-TR" sz="3000" dirty="0" err="1"/>
              <a:t>İhalede</a:t>
            </a:r>
            <a:r>
              <a:rPr lang="en-GB" altLang="tr-TR" sz="3000" dirty="0"/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geçerli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teklif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kalmaması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/>
              <a:t>nedeniyle</a:t>
            </a:r>
            <a:r>
              <a:rPr lang="en-GB" altLang="tr-TR" sz="3000" dirty="0"/>
              <a:t> </a:t>
            </a:r>
            <a:r>
              <a:rPr lang="en-GB" altLang="tr-TR" sz="3000" dirty="0" err="1"/>
              <a:t>veya</a:t>
            </a:r>
            <a:r>
              <a:rPr lang="en-GB" altLang="tr-TR" sz="3000" dirty="0"/>
              <a:t> </a:t>
            </a:r>
            <a:endParaRPr lang="tr-TR" altLang="tr-TR" sz="3000" dirty="0" smtClean="0"/>
          </a:p>
          <a:p>
            <a:pPr algn="just"/>
            <a:r>
              <a:rPr lang="tr-TR" altLang="tr-TR" sz="3000" dirty="0" smtClean="0"/>
              <a:t>İ</a:t>
            </a:r>
            <a:r>
              <a:rPr lang="en-GB" altLang="tr-TR" sz="3000" dirty="0" err="1" smtClean="0"/>
              <a:t>halede</a:t>
            </a:r>
            <a:r>
              <a:rPr lang="en-GB" altLang="tr-TR" sz="3000" dirty="0" smtClean="0"/>
              <a:t> </a:t>
            </a:r>
            <a:r>
              <a:rPr lang="en-GB" altLang="tr-TR" sz="3000" dirty="0" err="1"/>
              <a:t>geçerli</a:t>
            </a:r>
            <a:r>
              <a:rPr lang="en-GB" altLang="tr-TR" sz="3000" dirty="0"/>
              <a:t> </a:t>
            </a:r>
            <a:r>
              <a:rPr lang="en-GB" altLang="tr-TR" sz="3000" dirty="0" err="1"/>
              <a:t>teklif</a:t>
            </a:r>
            <a:r>
              <a:rPr lang="en-GB" altLang="tr-TR" sz="3000" dirty="0"/>
              <a:t> </a:t>
            </a:r>
            <a:r>
              <a:rPr lang="en-GB" altLang="tr-TR" sz="3000" dirty="0" err="1"/>
              <a:t>olmakla</a:t>
            </a:r>
            <a:r>
              <a:rPr lang="en-GB" altLang="tr-TR" sz="3000" dirty="0"/>
              <a:t> </a:t>
            </a:r>
            <a:r>
              <a:rPr lang="en-GB" altLang="tr-TR" sz="3000" dirty="0" err="1"/>
              <a:t>birlikte</a:t>
            </a:r>
            <a:r>
              <a:rPr lang="en-GB" altLang="tr-TR" sz="3000" dirty="0"/>
              <a:t> </a:t>
            </a:r>
            <a:r>
              <a:rPr lang="en-GB" altLang="tr-TR" sz="3000" dirty="0" err="1" smtClean="0">
                <a:solidFill>
                  <a:srgbClr val="FF0000"/>
                </a:solidFill>
              </a:rPr>
              <a:t>bazı</a:t>
            </a:r>
            <a:r>
              <a:rPr lang="en-GB" altLang="tr-TR" sz="3000" dirty="0" smtClean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tekliflerin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değerlendirme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dışı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bırakılması</a:t>
            </a:r>
            <a:r>
              <a:rPr lang="en-GB" altLang="tr-TR" sz="3000" dirty="0"/>
              <a:t> </a:t>
            </a:r>
            <a:r>
              <a:rPr lang="en-GB" altLang="tr-TR" sz="3000" dirty="0" err="1"/>
              <a:t>nedeniyle</a:t>
            </a:r>
            <a:r>
              <a:rPr lang="en-GB" altLang="tr-TR" sz="3000" dirty="0"/>
              <a:t> </a:t>
            </a:r>
            <a:r>
              <a:rPr lang="en-GB" altLang="tr-TR" sz="3000" dirty="0" err="1" smtClean="0">
                <a:solidFill>
                  <a:srgbClr val="FF0000"/>
                </a:solidFill>
              </a:rPr>
              <a:t>rekabet</a:t>
            </a:r>
            <a:r>
              <a:rPr lang="tr-TR" altLang="tr-TR" sz="3000" dirty="0" smtClean="0">
                <a:solidFill>
                  <a:srgbClr val="FF0000"/>
                </a:solidFill>
              </a:rPr>
              <a:t> </a:t>
            </a:r>
            <a:r>
              <a:rPr lang="en-GB" altLang="tr-TR" sz="3000" dirty="0" smtClean="0">
                <a:solidFill>
                  <a:srgbClr val="FF0000"/>
                </a:solidFill>
              </a:rPr>
              <a:t>ve/</a:t>
            </a:r>
            <a:r>
              <a:rPr lang="en-GB" altLang="tr-TR" sz="3000" dirty="0" err="1" smtClean="0">
                <a:solidFill>
                  <a:srgbClr val="FF0000"/>
                </a:solidFill>
              </a:rPr>
              <a:t>veya</a:t>
            </a:r>
            <a:r>
              <a:rPr lang="en-GB" altLang="tr-TR" sz="3000" dirty="0" smtClean="0">
                <a:solidFill>
                  <a:srgbClr val="FF0000"/>
                </a:solidFill>
              </a:rPr>
              <a:t> </a:t>
            </a:r>
            <a:r>
              <a:rPr lang="en-GB" altLang="tr-TR" sz="3000" dirty="0" err="1" smtClean="0">
                <a:solidFill>
                  <a:srgbClr val="FF0000"/>
                </a:solidFill>
              </a:rPr>
              <a:t>kaynakların</a:t>
            </a:r>
            <a:r>
              <a:rPr lang="en-GB" altLang="tr-TR" sz="3000" dirty="0" smtClean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etkin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 smtClean="0">
                <a:solidFill>
                  <a:srgbClr val="FF0000"/>
                </a:solidFill>
              </a:rPr>
              <a:t>kullanımı</a:t>
            </a:r>
            <a:r>
              <a:rPr lang="tr-TR" altLang="tr-TR" sz="3000" dirty="0" smtClean="0">
                <a:solidFill>
                  <a:srgbClr val="FF0000"/>
                </a:solidFill>
              </a:rPr>
              <a:t> ilkelerinin </a:t>
            </a:r>
            <a:r>
              <a:rPr lang="en-GB" altLang="tr-TR" sz="3000" dirty="0" err="1" smtClean="0"/>
              <a:t>gerçekleşmediği</a:t>
            </a:r>
            <a:r>
              <a:rPr lang="en-GB" altLang="tr-TR" sz="3000" dirty="0" smtClean="0"/>
              <a:t> </a:t>
            </a:r>
            <a:r>
              <a:rPr lang="en-GB" altLang="tr-TR" sz="3000" dirty="0" err="1"/>
              <a:t>gerekçesiyle</a:t>
            </a:r>
            <a:r>
              <a:rPr lang="en-GB" altLang="tr-TR" sz="3000" dirty="0"/>
              <a:t> </a:t>
            </a:r>
            <a:endParaRPr lang="tr-TR" altLang="tr-TR" sz="3000" dirty="0" smtClean="0"/>
          </a:p>
          <a:p>
            <a:pPr algn="just"/>
            <a:r>
              <a:rPr lang="en-GB" altLang="tr-TR" sz="3000" dirty="0" err="1" smtClean="0"/>
              <a:t>ihalenin</a:t>
            </a:r>
            <a:r>
              <a:rPr lang="en-GB" altLang="tr-TR" sz="3000" dirty="0" smtClean="0"/>
              <a:t> </a:t>
            </a:r>
            <a:r>
              <a:rPr lang="en-GB" altLang="tr-TR" sz="3000" dirty="0" err="1" smtClean="0"/>
              <a:t>iptal</a:t>
            </a:r>
            <a:r>
              <a:rPr lang="en-GB" altLang="tr-TR" sz="3000" dirty="0" smtClean="0"/>
              <a:t> </a:t>
            </a:r>
            <a:r>
              <a:rPr lang="en-GB" altLang="tr-TR" sz="3000" dirty="0" err="1"/>
              <a:t>edildiği</a:t>
            </a:r>
            <a:r>
              <a:rPr lang="en-GB" altLang="tr-TR" sz="3000" dirty="0"/>
              <a:t> </a:t>
            </a:r>
            <a:r>
              <a:rPr lang="en-GB" altLang="tr-TR" sz="3000" dirty="0" err="1"/>
              <a:t>durumlarda</a:t>
            </a:r>
            <a:r>
              <a:rPr lang="en-GB" altLang="tr-TR" sz="3000" dirty="0"/>
              <a:t>, </a:t>
            </a:r>
            <a:endParaRPr lang="tr-TR" altLang="tr-TR" sz="3000" dirty="0" smtClean="0"/>
          </a:p>
          <a:p>
            <a:pPr algn="just"/>
            <a:r>
              <a:rPr lang="en-GB" altLang="tr-TR" sz="3000" dirty="0" err="1" smtClean="0"/>
              <a:t>istekliler</a:t>
            </a:r>
            <a:r>
              <a:rPr lang="en-GB" altLang="tr-TR" sz="3000" dirty="0" smtClean="0"/>
              <a:t> </a:t>
            </a:r>
            <a:r>
              <a:rPr lang="en-GB" altLang="tr-TR" sz="3000" dirty="0" err="1"/>
              <a:t>tarafından</a:t>
            </a:r>
            <a:r>
              <a:rPr lang="en-GB" altLang="tr-TR" sz="3000" dirty="0"/>
              <a:t> </a:t>
            </a:r>
            <a:r>
              <a:rPr lang="en-GB" altLang="tr-TR" sz="3000" dirty="0" err="1" smtClean="0"/>
              <a:t>teklifin</a:t>
            </a:r>
            <a:r>
              <a:rPr lang="en-GB" altLang="tr-TR" sz="3000" dirty="0" smtClean="0"/>
              <a:t> </a:t>
            </a:r>
            <a:r>
              <a:rPr lang="en-GB" altLang="tr-TR" sz="3000" dirty="0" err="1"/>
              <a:t>değerlendirme</a:t>
            </a:r>
            <a:r>
              <a:rPr lang="en-GB" altLang="tr-TR" sz="3000" dirty="0"/>
              <a:t> </a:t>
            </a:r>
            <a:r>
              <a:rPr lang="en-GB" altLang="tr-TR" sz="3000" dirty="0" err="1"/>
              <a:t>dışı</a:t>
            </a:r>
            <a:r>
              <a:rPr lang="en-GB" altLang="tr-TR" sz="3000" dirty="0"/>
              <a:t> </a:t>
            </a:r>
            <a:r>
              <a:rPr lang="en-GB" altLang="tr-TR" sz="3000" dirty="0" err="1"/>
              <a:t>bırakılmasına</a:t>
            </a:r>
            <a:r>
              <a:rPr lang="en-GB" altLang="tr-TR" sz="3000" dirty="0"/>
              <a:t> </a:t>
            </a:r>
            <a:r>
              <a:rPr lang="en-GB" altLang="tr-TR" sz="3000" dirty="0" err="1"/>
              <a:t>karşı</a:t>
            </a:r>
            <a:r>
              <a:rPr lang="en-GB" altLang="tr-TR" sz="3000" dirty="0"/>
              <a:t> </a:t>
            </a:r>
            <a:r>
              <a:rPr lang="en-GB" altLang="tr-TR" sz="3000" dirty="0" err="1"/>
              <a:t>yapılan</a:t>
            </a:r>
            <a:r>
              <a:rPr lang="en-GB" altLang="tr-TR" sz="3000" dirty="0"/>
              <a:t> </a:t>
            </a:r>
            <a:r>
              <a:rPr lang="en-GB" altLang="tr-TR" sz="3000" dirty="0" err="1"/>
              <a:t>başvurular</a:t>
            </a:r>
            <a:r>
              <a:rPr lang="en-GB" altLang="tr-TR" sz="3000" dirty="0"/>
              <a:t>, </a:t>
            </a:r>
            <a:r>
              <a:rPr lang="en-GB" altLang="tr-TR" sz="3000" dirty="0" err="1">
                <a:solidFill>
                  <a:srgbClr val="FF0000"/>
                </a:solidFill>
              </a:rPr>
              <a:t>ihalenin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iptal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edilmesi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işlemine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karşı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yapılan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başvuru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olarak</a:t>
            </a:r>
            <a:r>
              <a:rPr lang="en-GB" altLang="tr-TR" sz="3000" dirty="0">
                <a:solidFill>
                  <a:srgbClr val="FF0000"/>
                </a:solidFill>
              </a:rPr>
              <a:t> </a:t>
            </a:r>
            <a:r>
              <a:rPr lang="en-GB" altLang="tr-TR" sz="3000" dirty="0" err="1">
                <a:solidFill>
                  <a:srgbClr val="FF0000"/>
                </a:solidFill>
              </a:rPr>
              <a:t>değerlendirilmez</a:t>
            </a:r>
            <a:r>
              <a:rPr lang="en-GB" altLang="tr-TR" sz="3000" dirty="0">
                <a:solidFill>
                  <a:srgbClr val="FF0000"/>
                </a:solidFill>
              </a:rPr>
              <a:t>. </a:t>
            </a:r>
            <a:endParaRPr lang="tr-TR" altLang="tr-TR" sz="3000" dirty="0">
              <a:solidFill>
                <a:srgbClr val="FF0000"/>
              </a:solidFill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3000" dirty="0" smtClean="0"/>
          </a:p>
          <a:p>
            <a:pPr lvl="1" algn="just" eaLnBrk="1" hangingPunct="1">
              <a:buFont typeface="Wingdings" pitchFamily="2" charset="2"/>
              <a:buChar char="Ø"/>
            </a:pPr>
            <a:endParaRPr lang="tr-TR" altLang="tr-TR" sz="3000" b="1" u="sng" dirty="0" smtClean="0"/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3000" b="1" u="sng" dirty="0" smtClean="0"/>
          </a:p>
          <a:p>
            <a:pPr lvl="4" indent="-282575" algn="just" eaLnBrk="1" hangingPunct="1">
              <a:buFont typeface="Wingdings 2" pitchFamily="18" charset="2"/>
              <a:buChar char=""/>
            </a:pPr>
            <a:endParaRPr lang="tr-TR" altLang="tr-TR" sz="3000" b="1" u="sng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İptale Yönelik Başvurular İle ilgili  Ayrıksı Durum</a:t>
            </a:r>
            <a:r>
              <a:rPr lang="tr-TR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5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850" y="1267420"/>
            <a:ext cx="8569325" cy="50419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400" dirty="0"/>
              <a:t>Görev,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Ehliyet,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Süre,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Başvuru yapmaya yetki,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İdare, ihalenin adı veya İKN,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Başvuruya konu durumun farkına varıldığı veya bildirildiği tarih, sebepleri, dayandığı deliller,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İdareye başvuru tarihi ile varsa idarenin cevabının bildirildiği tarih,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/>
              <a:t>Şikayet dilekçesi ve bildirilmiş </a:t>
            </a:r>
            <a:r>
              <a:rPr lang="tr-TR" sz="2400" dirty="0"/>
              <a:t>ise idare kararının bir örneği,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/>
              <a:t>Başvuru </a:t>
            </a:r>
            <a:r>
              <a:rPr lang="tr-TR" sz="2400" dirty="0" smtClean="0"/>
              <a:t>bedeli,</a:t>
            </a:r>
            <a:endParaRPr lang="tr-TR" sz="2400" dirty="0"/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/>
              <a:t>Tek dilekçe ile birden fazla ihaleye başvuru var mı?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/>
              <a:t>Tek dilekçe ile birden fazla kişi tarafından başvuru yapılmış mı? 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41</a:t>
            </a:fld>
            <a:endParaRPr lang="tr-TR" dirty="0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Ön İnceleme Konuları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90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4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4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4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4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4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4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850" y="1195412"/>
            <a:ext cx="8569325" cy="5041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altLang="tr-TR" sz="2800" dirty="0"/>
              <a:t>1- İdare kanun </a:t>
            </a:r>
            <a:r>
              <a:rPr lang="tr-TR" altLang="tr-TR" sz="2800" dirty="0">
                <a:solidFill>
                  <a:srgbClr val="FF0000"/>
                </a:solidFill>
              </a:rPr>
              <a:t>kapsamında mı?</a:t>
            </a:r>
            <a:r>
              <a:rPr lang="tr-TR" altLang="tr-TR" sz="2800" dirty="0"/>
              <a:t> </a:t>
            </a:r>
          </a:p>
          <a:p>
            <a:pPr marL="0" indent="0" algn="just">
              <a:buNone/>
            </a:pPr>
            <a:endParaRPr lang="tr-TR" altLang="tr-TR" sz="2800" dirty="0"/>
          </a:p>
          <a:p>
            <a:pPr marL="0" indent="0" algn="just">
              <a:buNone/>
            </a:pPr>
            <a:r>
              <a:rPr lang="tr-TR" altLang="tr-TR" sz="2800" dirty="0"/>
              <a:t>2- İdare Kanun kapsamında ama alım </a:t>
            </a:r>
            <a:r>
              <a:rPr lang="tr-TR" altLang="tr-TR" sz="2800" dirty="0">
                <a:solidFill>
                  <a:srgbClr val="FF0000"/>
                </a:solidFill>
              </a:rPr>
              <a:t>istisna tutulmuş </a:t>
            </a:r>
            <a:r>
              <a:rPr lang="tr-TR" altLang="tr-TR" sz="2800" dirty="0" smtClean="0">
                <a:solidFill>
                  <a:srgbClr val="FF0000"/>
                </a:solidFill>
              </a:rPr>
              <a:t>mu? </a:t>
            </a:r>
            <a:endParaRPr lang="tr-TR" altLang="tr-TR" sz="28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tr-TR" altLang="tr-TR" sz="28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altLang="tr-TR" sz="2800" dirty="0"/>
              <a:t>3- İdare ve ihale kapsam içinde fakat </a:t>
            </a:r>
            <a:r>
              <a:rPr lang="tr-TR" altLang="tr-TR" sz="2800" dirty="0">
                <a:solidFill>
                  <a:srgbClr val="FF0000"/>
                </a:solidFill>
              </a:rPr>
              <a:t>şikayet konusu husus görev alanı dışında mı? </a:t>
            </a:r>
            <a:r>
              <a:rPr lang="tr-TR" altLang="tr-TR" sz="2800" i="1" dirty="0"/>
              <a:t>(sözleşmenin imzalanmasından sonraki </a:t>
            </a:r>
            <a:r>
              <a:rPr lang="tr-TR" altLang="tr-TR" sz="2800" i="1" dirty="0" smtClean="0"/>
              <a:t>süreç, </a:t>
            </a:r>
            <a:r>
              <a:rPr lang="tr-TR" altLang="tr-TR" sz="2800" i="1" dirty="0" smtClean="0">
                <a:solidFill>
                  <a:srgbClr val="FF0000"/>
                </a:solidFill>
              </a:rPr>
              <a:t>yasaklama</a:t>
            </a:r>
            <a:r>
              <a:rPr lang="tr-TR" altLang="tr-TR" sz="2800" i="1" dirty="0" smtClean="0"/>
              <a:t> kararları)</a:t>
            </a:r>
            <a:endParaRPr lang="tr-TR" altLang="tr-TR" sz="2800" i="1" dirty="0"/>
          </a:p>
          <a:p>
            <a:pPr marL="0" indent="0" algn="just" eaLnBrk="1" hangingPunct="1">
              <a:buNone/>
            </a:pPr>
            <a:endParaRPr lang="tr-TR" altLang="tr-TR" sz="2800" dirty="0"/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400" b="1" dirty="0">
              <a:latin typeface="Garamond" pitchFamily="18" charset="0"/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600" dirty="0" smtClean="0"/>
          </a:p>
          <a:p>
            <a:pPr lvl="1" algn="just" eaLnBrk="1" hangingPunct="1">
              <a:buFont typeface="Wingdings" pitchFamily="2" charset="2"/>
              <a:buChar char="Ø"/>
            </a:pPr>
            <a:endParaRPr lang="tr-TR" altLang="tr-TR" sz="2600" b="1" u="sng" dirty="0" smtClean="0">
              <a:solidFill>
                <a:srgbClr val="FF0000"/>
              </a:solidFill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600" b="1" u="sng" dirty="0" smtClean="0">
              <a:solidFill>
                <a:srgbClr val="FF0000"/>
              </a:solidFill>
            </a:endParaRPr>
          </a:p>
          <a:p>
            <a:pPr lvl="4" indent="-282575" algn="just" eaLnBrk="1" hangingPunct="1">
              <a:buFont typeface="Wingdings 2" pitchFamily="18" charset="2"/>
              <a:buChar char=""/>
            </a:pPr>
            <a:endParaRPr lang="tr-TR" altLang="tr-TR" sz="2600" b="1" u="sng" dirty="0" smtClean="0">
              <a:solidFill>
                <a:srgbClr val="FF0000"/>
              </a:solidFill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42</a:t>
            </a:fld>
            <a:endParaRPr lang="tr-TR" dirty="0"/>
          </a:p>
        </p:txBody>
      </p:sp>
      <p:sp>
        <p:nvSpPr>
          <p:cNvPr id="10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Görev</a:t>
            </a: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82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43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Ehliyet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461950"/>
              </p:ext>
            </p:extLst>
          </p:nvPr>
        </p:nvGraphicFramePr>
        <p:xfrm>
          <a:off x="525554" y="1114011"/>
          <a:ext cx="7718853" cy="5229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0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8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0280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Objekif</a:t>
                      </a:r>
                      <a:r>
                        <a:rPr lang="tr-TR" sz="2400" baseline="0" dirty="0" smtClean="0"/>
                        <a:t> ehliyet</a:t>
                      </a:r>
                      <a:endParaRPr lang="tr-TR" sz="2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Subjektif</a:t>
                      </a:r>
                      <a:r>
                        <a:rPr lang="tr-TR" sz="2400" dirty="0" smtClean="0"/>
                        <a:t> ehliyet</a:t>
                      </a:r>
                      <a:endParaRPr lang="tr-TR" sz="2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4748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Aday,</a:t>
                      </a:r>
                    </a:p>
                    <a:p>
                      <a:endParaRPr lang="tr-TR" sz="2400" dirty="0" smtClean="0"/>
                    </a:p>
                    <a:p>
                      <a:r>
                        <a:rPr lang="tr-TR" sz="2400" dirty="0" smtClean="0"/>
                        <a:t>İstekli</a:t>
                      </a:r>
                      <a:r>
                        <a:rPr lang="tr-TR" sz="2400" baseline="0" dirty="0" smtClean="0"/>
                        <a:t> olabilecek</a:t>
                      </a:r>
                    </a:p>
                    <a:p>
                      <a:endParaRPr lang="tr-TR" sz="2400" baseline="0" dirty="0" smtClean="0"/>
                    </a:p>
                    <a:p>
                      <a:r>
                        <a:rPr lang="tr-TR" sz="2400" baseline="0" dirty="0" smtClean="0"/>
                        <a:t>İstekli</a:t>
                      </a:r>
                    </a:p>
                    <a:p>
                      <a:endParaRPr lang="tr-TR" sz="2400" baseline="0" dirty="0" smtClean="0"/>
                    </a:p>
                    <a:p>
                      <a:r>
                        <a:rPr lang="tr-TR" sz="2400" baseline="0" dirty="0" smtClean="0"/>
                        <a:t>Faaliyet alanına ilişkin belge (ilan ve dokümana yönelik başvurular)</a:t>
                      </a:r>
                      <a:endParaRPr lang="tr-TR" sz="2400" dirty="0" smtClean="0"/>
                    </a:p>
                    <a:p>
                      <a:endParaRPr lang="tr-TR" sz="2400" dirty="0" smtClean="0"/>
                    </a:p>
                    <a:p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Hak ve Menfaat</a:t>
                      </a:r>
                      <a:r>
                        <a:rPr lang="tr-TR" sz="2400" baseline="0" dirty="0" smtClean="0"/>
                        <a:t> ihlalinin somut olaydaki değerlendirilmesi</a:t>
                      </a:r>
                    </a:p>
                    <a:p>
                      <a:endParaRPr lang="tr-TR" sz="2400" baseline="0" dirty="0" smtClean="0"/>
                    </a:p>
                    <a:p>
                      <a:r>
                        <a:rPr lang="tr-TR" sz="2400" dirty="0" smtClean="0"/>
                        <a:t>…..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280"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Metin kutusu 9"/>
          <p:cNvSpPr txBox="1"/>
          <p:nvPr/>
        </p:nvSpPr>
        <p:spPr>
          <a:xfrm>
            <a:off x="1475656" y="5373216"/>
            <a:ext cx="6048672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tx1"/>
                </a:solidFill>
              </a:rPr>
              <a:t>Menfaat tanımı konusunda Danıştay ve Kurumun yorum farkı… 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5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44</a:t>
            </a:fld>
            <a:endParaRPr lang="tr-TR" dirty="0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İçerik Yer Tutucusu 2"/>
          <p:cNvSpPr>
            <a:spLocks noGrp="1"/>
          </p:cNvSpPr>
          <p:nvPr>
            <p:ph idx="1"/>
          </p:nvPr>
        </p:nvSpPr>
        <p:spPr>
          <a:xfrm>
            <a:off x="457200" y="1268413"/>
            <a:ext cx="8147050" cy="5400675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tr-TR" sz="25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sz="25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İ</a:t>
            </a:r>
            <a:r>
              <a:rPr lang="tr-TR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tirazen Şikayet Süresi</a:t>
            </a:r>
            <a:endParaRPr lang="tr-TR" sz="25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tr-TR" sz="2500" u="sng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sz="2100" dirty="0" smtClean="0"/>
              <a:t>	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sz="2100" dirty="0" smtClean="0"/>
              <a:t>		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altLang="tr-TR" sz="2100" dirty="0"/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altLang="tr-TR" sz="2100" dirty="0" smtClean="0"/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sz="2100" dirty="0" smtClean="0"/>
              <a:t>   veya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altLang="tr-TR" sz="2100" dirty="0"/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sz="2100" dirty="0" smtClean="0"/>
              <a:t> 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b="1" dirty="0" smtClean="0">
                <a:solidFill>
                  <a:srgbClr val="FF0000"/>
                </a:solidFill>
              </a:rPr>
              <a:t>10 </a:t>
            </a:r>
            <a:r>
              <a:rPr lang="tr-TR" altLang="tr-TR" b="1" dirty="0">
                <a:solidFill>
                  <a:srgbClr val="FF0000"/>
                </a:solidFill>
              </a:rPr>
              <a:t>gün </a:t>
            </a:r>
            <a:r>
              <a:rPr lang="tr-TR" altLang="tr-TR" b="1" dirty="0" smtClean="0">
                <a:solidFill>
                  <a:srgbClr val="FF0000"/>
                </a:solidFill>
              </a:rPr>
              <a:t>içinde Kuruma yapılır</a:t>
            </a:r>
            <a:r>
              <a:rPr lang="tr-TR" altLang="tr-TR" sz="2000" b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altLang="tr-TR" sz="2000" b="1" dirty="0" smtClean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08025" y="2924175"/>
            <a:ext cx="2768600" cy="13065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 smtClean="0">
                <a:solidFill>
                  <a:schemeClr val="tx1"/>
                </a:solidFill>
              </a:rPr>
              <a:t>İdarenin şikayet başvurularına verdiği cevapların </a:t>
            </a:r>
            <a:r>
              <a:rPr lang="tr-TR" altLang="tr-TR" dirty="0">
                <a:solidFill>
                  <a:schemeClr val="tx1"/>
                </a:solidFill>
              </a:rPr>
              <a:t>bildirimini izleyen tarihten itibaren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87900" y="2924175"/>
            <a:ext cx="3384550" cy="13065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altLang="tr-TR" dirty="0" smtClean="0">
              <a:solidFill>
                <a:srgbClr val="0000FF"/>
              </a:solidFill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r-TR" altLang="tr-TR" dirty="0" smtClean="0">
                <a:solidFill>
                  <a:schemeClr val="tx1"/>
                </a:solidFill>
              </a:rPr>
              <a:t>10 </a:t>
            </a:r>
            <a:r>
              <a:rPr lang="tr-TR" altLang="tr-TR" dirty="0">
                <a:solidFill>
                  <a:schemeClr val="tx1"/>
                </a:solidFill>
              </a:rPr>
              <a:t>günlük cevap verme </a:t>
            </a:r>
            <a:r>
              <a:rPr lang="tr-TR" altLang="tr-TR" dirty="0" smtClean="0">
                <a:solidFill>
                  <a:schemeClr val="tx1"/>
                </a:solidFill>
              </a:rPr>
              <a:t>süresinde idare </a:t>
            </a:r>
            <a:r>
              <a:rPr lang="tr-TR" altLang="tr-TR" dirty="0">
                <a:solidFill>
                  <a:schemeClr val="tx1"/>
                </a:solidFill>
              </a:rPr>
              <a:t>tarafından bir </a:t>
            </a:r>
            <a:r>
              <a:rPr lang="tr-TR" altLang="tr-TR" dirty="0" smtClean="0">
                <a:solidFill>
                  <a:schemeClr val="tx1"/>
                </a:solidFill>
              </a:rPr>
              <a:t>karar </a:t>
            </a:r>
            <a:r>
              <a:rPr lang="tr-TR" altLang="tr-TR" dirty="0">
                <a:solidFill>
                  <a:schemeClr val="tx1"/>
                </a:solidFill>
              </a:rPr>
              <a:t>alınmaması durumunda </a:t>
            </a:r>
          </a:p>
          <a:p>
            <a:pPr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tr-TR" altLang="tr-TR" dirty="0" smtClean="0">
                <a:solidFill>
                  <a:schemeClr val="tx1"/>
                </a:solidFill>
              </a:rPr>
              <a:t>bu </a:t>
            </a:r>
            <a:r>
              <a:rPr lang="tr-TR" altLang="tr-TR" dirty="0">
                <a:solidFill>
                  <a:schemeClr val="tx1"/>
                </a:solidFill>
              </a:rPr>
              <a:t>sürenin bitimini izleyen tarihten itibaren</a:t>
            </a:r>
            <a:endParaRPr lang="tr-TR" dirty="0">
              <a:solidFill>
                <a:schemeClr val="tx1"/>
              </a:solidFill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tr-TR" dirty="0"/>
          </a:p>
        </p:txBody>
      </p:sp>
      <p:cxnSp>
        <p:nvCxnSpPr>
          <p:cNvPr id="13" name="Dirsek Bağlayıcısı 12"/>
          <p:cNvCxnSpPr/>
          <p:nvPr/>
        </p:nvCxnSpPr>
        <p:spPr>
          <a:xfrm>
            <a:off x="4572000" y="2312988"/>
            <a:ext cx="1584325" cy="4572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irsek Bağlayıcısı 13"/>
          <p:cNvCxnSpPr/>
          <p:nvPr/>
        </p:nvCxnSpPr>
        <p:spPr>
          <a:xfrm rot="10800000" flipV="1">
            <a:off x="2843808" y="2312988"/>
            <a:ext cx="1655763" cy="457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90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850" y="1411436"/>
            <a:ext cx="8569325" cy="5041900"/>
          </a:xfrm>
        </p:spPr>
        <p:txBody>
          <a:bodyPr>
            <a:normAutofit/>
          </a:bodyPr>
          <a:lstStyle/>
          <a:p>
            <a:pPr marL="82296" indent="0" algn="just">
              <a:spcBef>
                <a:spcPts val="0"/>
              </a:spcBef>
              <a:buNone/>
              <a:defRPr/>
            </a:pPr>
            <a:endParaRPr lang="tr-TR" sz="2800" dirty="0" smtClean="0"/>
          </a:p>
          <a:p>
            <a:pPr marL="82296" indent="0" algn="just">
              <a:spcBef>
                <a:spcPts val="0"/>
              </a:spcBef>
              <a:buNone/>
              <a:defRPr/>
            </a:pPr>
            <a:endParaRPr lang="tr-TR" sz="2800" dirty="0"/>
          </a:p>
          <a:p>
            <a:pPr marL="82296" indent="0" algn="just">
              <a:spcBef>
                <a:spcPts val="0"/>
              </a:spcBef>
              <a:buNone/>
              <a:defRPr/>
            </a:pPr>
            <a:r>
              <a:rPr lang="tr-TR" sz="2800" dirty="0" smtClean="0"/>
              <a:t>1- </a:t>
            </a:r>
            <a:r>
              <a:rPr lang="tr-TR" sz="2800" u="sng" dirty="0"/>
              <a:t>Şikayet veya </a:t>
            </a:r>
            <a:r>
              <a:rPr lang="tr-TR" sz="2800" u="sng" dirty="0" err="1"/>
              <a:t>itirazen</a:t>
            </a:r>
            <a:r>
              <a:rPr lang="tr-TR" sz="2800" u="sng" dirty="0"/>
              <a:t> şikayet üzerine</a:t>
            </a:r>
            <a:r>
              <a:rPr lang="tr-TR" sz="28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ihalenin iptaline </a:t>
            </a:r>
            <a:r>
              <a:rPr lang="tr-TR" sz="2800" dirty="0"/>
              <a:t>ilişkin </a:t>
            </a:r>
            <a:r>
              <a:rPr lang="tr-TR" sz="2800" dirty="0" smtClean="0"/>
              <a:t>alınan </a:t>
            </a:r>
            <a:r>
              <a:rPr lang="tr-TR" sz="2800" dirty="0"/>
              <a:t>kararlara karşı </a:t>
            </a:r>
            <a:r>
              <a:rPr lang="tr-TR" sz="2800" dirty="0">
                <a:solidFill>
                  <a:srgbClr val="FF0000"/>
                </a:solidFill>
              </a:rPr>
              <a:t>5 gün </a:t>
            </a:r>
            <a:r>
              <a:rPr lang="tr-TR" sz="2800" dirty="0" smtClean="0">
                <a:solidFill>
                  <a:srgbClr val="FF0000"/>
                </a:solidFill>
              </a:rPr>
              <a:t>içinde doğrudan KİK’e</a:t>
            </a:r>
          </a:p>
          <a:p>
            <a:pPr marL="82296" indent="0" algn="just">
              <a:spcBef>
                <a:spcPts val="0"/>
              </a:spcBef>
              <a:buNone/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 </a:t>
            </a:r>
            <a:endParaRPr lang="tr-TR" sz="2800" dirty="0">
              <a:solidFill>
                <a:srgbClr val="FF0000"/>
              </a:solidFill>
            </a:endParaRPr>
          </a:p>
          <a:p>
            <a:pPr marL="365760" indent="-283464" algn="just">
              <a:spcBef>
                <a:spcPts val="0"/>
              </a:spcBef>
              <a:buFont typeface="Wingdings" pitchFamily="2" charset="2"/>
              <a:buChar char="Ø"/>
              <a:defRPr/>
            </a:pPr>
            <a:endParaRPr lang="tr-TR" sz="2800" dirty="0"/>
          </a:p>
          <a:p>
            <a:pPr marL="82296" indent="0" algn="just">
              <a:spcBef>
                <a:spcPts val="0"/>
              </a:spcBef>
              <a:buNone/>
              <a:defRPr/>
            </a:pPr>
            <a:r>
              <a:rPr lang="tr-TR" sz="2800" dirty="0"/>
              <a:t>2- </a:t>
            </a:r>
            <a:r>
              <a:rPr lang="tr-TR" sz="2800" dirty="0">
                <a:solidFill>
                  <a:srgbClr val="FF0000"/>
                </a:solidFill>
              </a:rPr>
              <a:t>Münferit </a:t>
            </a:r>
            <a:r>
              <a:rPr lang="tr-TR" sz="2800" dirty="0"/>
              <a:t>sözleşme </a:t>
            </a:r>
            <a:r>
              <a:rPr lang="tr-TR" sz="2800" dirty="0" smtClean="0"/>
              <a:t>sürecinde, </a:t>
            </a:r>
            <a:r>
              <a:rPr lang="tr-TR" sz="2800" dirty="0" smtClean="0">
                <a:solidFill>
                  <a:srgbClr val="FF0000"/>
                </a:solidFill>
              </a:rPr>
              <a:t>3 </a:t>
            </a:r>
            <a:r>
              <a:rPr lang="tr-TR" sz="2800" dirty="0">
                <a:solidFill>
                  <a:srgbClr val="FF0000"/>
                </a:solidFill>
              </a:rPr>
              <a:t>iş </a:t>
            </a:r>
            <a:r>
              <a:rPr lang="tr-TR" sz="2800" dirty="0" smtClean="0">
                <a:solidFill>
                  <a:srgbClr val="FF0000"/>
                </a:solidFill>
              </a:rPr>
              <a:t>günü</a:t>
            </a:r>
            <a:r>
              <a:rPr lang="tr-TR" sz="2800" dirty="0">
                <a:solidFill>
                  <a:srgbClr val="FF0000"/>
                </a:solidFill>
              </a:rPr>
              <a:t> içinde doğrudan KİK’e </a:t>
            </a:r>
            <a:endParaRPr lang="tr-TR" sz="2800" dirty="0" smtClean="0">
              <a:solidFill>
                <a:srgbClr val="FF0000"/>
              </a:solidFill>
            </a:endParaRPr>
          </a:p>
          <a:p>
            <a:pPr marL="82296" indent="0" algn="just">
              <a:spcBef>
                <a:spcPts val="0"/>
              </a:spcBef>
              <a:buNone/>
              <a:defRPr/>
            </a:pPr>
            <a:endParaRPr lang="tr-TR" sz="2800" dirty="0"/>
          </a:p>
          <a:p>
            <a:pPr marL="0" indent="0" algn="just" eaLnBrk="1" hangingPunct="1">
              <a:buNone/>
            </a:pPr>
            <a:endParaRPr lang="tr-TR" altLang="tr-TR" sz="2600" dirty="0" smtClean="0"/>
          </a:p>
          <a:p>
            <a:pPr lvl="1" algn="just" eaLnBrk="1" hangingPunct="1">
              <a:buFont typeface="Wingdings" pitchFamily="2" charset="2"/>
              <a:buChar char="Ø"/>
            </a:pPr>
            <a:endParaRPr lang="tr-TR" altLang="tr-TR" sz="2600" b="1" dirty="0" smtClean="0">
              <a:solidFill>
                <a:srgbClr val="FF0000"/>
              </a:solidFill>
            </a:endParaRPr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600" b="1" dirty="0" smtClean="0">
              <a:solidFill>
                <a:srgbClr val="FF0000"/>
              </a:solidFill>
            </a:endParaRPr>
          </a:p>
          <a:p>
            <a:pPr lvl="4" indent="-282575" algn="just" eaLnBrk="1" hangingPunct="1">
              <a:buFont typeface="Wingdings 2" pitchFamily="18" charset="2"/>
              <a:buChar char=""/>
            </a:pPr>
            <a:endParaRPr lang="tr-TR" altLang="tr-TR" sz="2600" b="1" dirty="0" smtClean="0">
              <a:solidFill>
                <a:srgbClr val="FF0000"/>
              </a:solidFill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45</a:t>
            </a:fld>
            <a:endParaRPr lang="tr-TR" dirty="0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Sürelere ilişkin genel kuralın istisnaları</a:t>
            </a:r>
            <a: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37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850" y="1483444"/>
            <a:ext cx="8569325" cy="5041900"/>
          </a:xfrm>
        </p:spPr>
        <p:txBody>
          <a:bodyPr>
            <a:normAutofit/>
          </a:bodyPr>
          <a:lstStyle/>
          <a:p>
            <a:pPr marL="176213" lvl="1" indent="0" algn="just">
              <a:buNone/>
            </a:pPr>
            <a:r>
              <a:rPr lang="tr-TR" altLang="tr-TR" dirty="0" smtClean="0"/>
              <a:t>İncelemenin </a:t>
            </a:r>
            <a:r>
              <a:rPr lang="tr-TR" altLang="tr-TR" dirty="0"/>
              <a:t>kapsamı</a:t>
            </a:r>
            <a:r>
              <a:rPr lang="tr-TR" altLang="tr-TR" dirty="0" smtClean="0"/>
              <a:t>;</a:t>
            </a:r>
            <a:endParaRPr lang="tr-TR" altLang="tr-TR" dirty="0"/>
          </a:p>
          <a:p>
            <a:pPr marL="690563" lvl="1" indent="-514350" algn="just">
              <a:lnSpc>
                <a:spcPct val="80000"/>
              </a:lnSpc>
              <a:buAutoNum type="alphaLcParenR"/>
            </a:pPr>
            <a:r>
              <a:rPr lang="tr-TR" altLang="tr-TR" dirty="0" smtClean="0">
                <a:solidFill>
                  <a:srgbClr val="FF0000"/>
                </a:solidFill>
              </a:rPr>
              <a:t>İlan </a:t>
            </a:r>
            <a:r>
              <a:rPr lang="tr-TR" altLang="tr-TR" dirty="0">
                <a:solidFill>
                  <a:srgbClr val="FF0000"/>
                </a:solidFill>
              </a:rPr>
              <a:t>veya </a:t>
            </a:r>
            <a:r>
              <a:rPr lang="tr-TR" altLang="tr-TR" dirty="0" smtClean="0">
                <a:solidFill>
                  <a:srgbClr val="FF0000"/>
                </a:solidFill>
              </a:rPr>
              <a:t>dokümanına </a:t>
            </a:r>
            <a:r>
              <a:rPr lang="tr-TR" altLang="tr-TR" dirty="0">
                <a:solidFill>
                  <a:srgbClr val="FF0000"/>
                </a:solidFill>
              </a:rPr>
              <a:t>yapılan başvurular, </a:t>
            </a:r>
            <a:r>
              <a:rPr lang="tr-TR" altLang="tr-TR" dirty="0"/>
              <a:t>b</a:t>
            </a:r>
            <a:r>
              <a:rPr lang="tr-TR" altLang="tr-TR" dirty="0" smtClean="0"/>
              <a:t>aşvuru sahibinin </a:t>
            </a:r>
            <a:r>
              <a:rPr lang="tr-TR" altLang="tr-TR" dirty="0" smtClean="0">
                <a:solidFill>
                  <a:srgbClr val="FF0000"/>
                </a:solidFill>
              </a:rPr>
              <a:t>iddiaları</a:t>
            </a:r>
            <a:r>
              <a:rPr lang="tr-TR" altLang="tr-TR" dirty="0" smtClean="0"/>
              <a:t> </a:t>
            </a:r>
            <a:r>
              <a:rPr lang="tr-TR" altLang="tr-TR" dirty="0"/>
              <a:t>ile idarenin şikayet üzerine aldığı kararda belirtilen hususlarla </a:t>
            </a:r>
            <a:r>
              <a:rPr lang="tr-TR" altLang="tr-TR" dirty="0" smtClean="0"/>
              <a:t>sınırlı</a:t>
            </a:r>
            <a:endParaRPr lang="tr-TR" altLang="tr-TR" dirty="0"/>
          </a:p>
          <a:p>
            <a:pPr marL="690563" lvl="1" indent="-514350" algn="just">
              <a:lnSpc>
                <a:spcPct val="80000"/>
              </a:lnSpc>
              <a:buAutoNum type="alphaLcParenR"/>
            </a:pPr>
            <a:r>
              <a:rPr lang="tr-TR" altLang="tr-TR" dirty="0" smtClean="0">
                <a:solidFill>
                  <a:srgbClr val="FF0000"/>
                </a:solidFill>
              </a:rPr>
              <a:t>Diğer başvurular, </a:t>
            </a:r>
            <a:r>
              <a:rPr lang="tr-TR" altLang="tr-TR" sz="3200" dirty="0">
                <a:solidFill>
                  <a:prstClr val="black"/>
                </a:solidFill>
              </a:rPr>
              <a:t>başvuru sahibinin</a:t>
            </a:r>
            <a:r>
              <a:rPr lang="tr-TR" altLang="tr-TR" dirty="0" smtClean="0"/>
              <a:t> </a:t>
            </a:r>
            <a:r>
              <a:rPr lang="tr-TR" altLang="tr-TR" dirty="0">
                <a:solidFill>
                  <a:srgbClr val="FF0000"/>
                </a:solidFill>
              </a:rPr>
              <a:t>iddiaları</a:t>
            </a:r>
            <a:r>
              <a:rPr lang="tr-TR" altLang="tr-TR" dirty="0"/>
              <a:t> ve idarenin şikayet üzerine aldığı kararda belirtilen hususlar ile itiraz edilen işlemler bakımından </a:t>
            </a:r>
            <a:r>
              <a:rPr lang="tr-TR" altLang="tr-TR" dirty="0">
                <a:solidFill>
                  <a:srgbClr val="FF0000"/>
                </a:solidFill>
              </a:rPr>
              <a:t>eşit muamele </a:t>
            </a:r>
            <a:r>
              <a:rPr lang="tr-TR" altLang="tr-TR" dirty="0"/>
              <a:t>ilkesinin ihlal edilip </a:t>
            </a:r>
            <a:r>
              <a:rPr lang="tr-TR" altLang="tr-TR" dirty="0" smtClean="0"/>
              <a:t>edilmediği</a:t>
            </a:r>
          </a:p>
          <a:p>
            <a:pPr marL="690563" lvl="1" indent="-514350" algn="just">
              <a:lnSpc>
                <a:spcPct val="80000"/>
              </a:lnSpc>
              <a:buFont typeface="Arial" panose="020B0604020202020204" pitchFamily="34" charset="0"/>
              <a:buAutoNum type="alphaLcParenR"/>
            </a:pPr>
            <a:r>
              <a:rPr lang="tr-TR" altLang="tr-TR" dirty="0" smtClean="0">
                <a:solidFill>
                  <a:srgbClr val="FF0000"/>
                </a:solidFill>
              </a:rPr>
              <a:t>İhalenin </a:t>
            </a:r>
            <a:r>
              <a:rPr lang="tr-TR" altLang="tr-TR" dirty="0">
                <a:solidFill>
                  <a:srgbClr val="FF0000"/>
                </a:solidFill>
              </a:rPr>
              <a:t>iptali kararlarına karşı yapılan başvurular</a:t>
            </a:r>
            <a:r>
              <a:rPr lang="tr-TR" altLang="tr-TR" dirty="0"/>
              <a:t>, iptal gerekçeleriyle sınırlı olarak incelenir.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800" dirty="0" smtClean="0"/>
          </a:p>
          <a:p>
            <a:pPr lvl="1" algn="just" eaLnBrk="1" hangingPunct="1">
              <a:buFont typeface="Wingdings" pitchFamily="2" charset="2"/>
              <a:buChar char="Ø"/>
            </a:pPr>
            <a:endParaRPr lang="tr-TR" altLang="tr-TR" dirty="0" smtClean="0"/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800" dirty="0" smtClean="0"/>
          </a:p>
          <a:p>
            <a:pPr lvl="4" indent="-282575" algn="just" eaLnBrk="1" hangingPunct="1">
              <a:buFont typeface="Wingdings 2" pitchFamily="18" charset="2"/>
              <a:buChar char=""/>
            </a:pPr>
            <a:endParaRPr lang="tr-TR" altLang="tr-TR" sz="2800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46</a:t>
            </a:fld>
            <a:endParaRPr lang="tr-TR" dirty="0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Kurum Tarafından Yapılan İnceleme </a:t>
            </a:r>
            <a:endParaRPr lang="tr-TR" sz="51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 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18.Md)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18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2 İçerik Yer Tutucusu"/>
          <p:cNvSpPr>
            <a:spLocks noGrp="1"/>
          </p:cNvSpPr>
          <p:nvPr>
            <p:ph idx="1"/>
          </p:nvPr>
        </p:nvSpPr>
        <p:spPr>
          <a:xfrm>
            <a:off x="323155" y="1195412"/>
            <a:ext cx="8569325" cy="5041900"/>
          </a:xfrm>
        </p:spPr>
        <p:txBody>
          <a:bodyPr>
            <a:normAutofit fontScale="92500" lnSpcReduction="20000"/>
          </a:bodyPr>
          <a:lstStyle/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/>
              <a:t>Sözleşmenin </a:t>
            </a:r>
            <a:r>
              <a:rPr lang="tr-TR" sz="2800" dirty="0" smtClean="0">
                <a:solidFill>
                  <a:srgbClr val="FF0000"/>
                </a:solidFill>
              </a:rPr>
              <a:t>yasal sürelere </a:t>
            </a:r>
            <a:r>
              <a:rPr lang="tr-TR" sz="2800" dirty="0"/>
              <a:t>ve </a:t>
            </a:r>
            <a:r>
              <a:rPr lang="tr-TR" sz="2800" dirty="0">
                <a:solidFill>
                  <a:srgbClr val="FF0000"/>
                </a:solidFill>
              </a:rPr>
              <a:t>usule</a:t>
            </a:r>
            <a:r>
              <a:rPr lang="tr-TR" sz="2800" dirty="0"/>
              <a:t> uyulmadan imzalanmış olması veya </a:t>
            </a:r>
            <a:endParaRPr lang="tr-TR" sz="2800" dirty="0" smtClean="0"/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Feragat </a:t>
            </a:r>
            <a:r>
              <a:rPr lang="tr-TR" sz="2800" dirty="0"/>
              <a:t>edilmesi, </a:t>
            </a:r>
            <a:endParaRPr lang="tr-TR" sz="2800" dirty="0" smtClean="0"/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/>
              <a:t>KİK tarafından başvurusunun incelenmesine </a:t>
            </a:r>
            <a:r>
              <a:rPr lang="tr-TR" sz="2800" dirty="0">
                <a:solidFill>
                  <a:srgbClr val="FF0000"/>
                </a:solidFill>
              </a:rPr>
              <a:t>e</a:t>
            </a:r>
            <a:r>
              <a:rPr lang="tr-TR" sz="2800" dirty="0" smtClean="0">
                <a:solidFill>
                  <a:srgbClr val="FF0000"/>
                </a:solidFill>
              </a:rPr>
              <a:t>ngel teşkil etmez.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endParaRPr lang="tr-TR" sz="2800" dirty="0"/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/>
              <a:t>Şikayet başvurusunda bulunmayan iddialar </a:t>
            </a:r>
            <a:r>
              <a:rPr lang="tr-TR" sz="2800" dirty="0" err="1" smtClean="0"/>
              <a:t>itirazen</a:t>
            </a:r>
            <a:r>
              <a:rPr lang="tr-TR" sz="2800" dirty="0" smtClean="0"/>
              <a:t> şikayet başvurusu incelemesinde dikkate alınmaz. </a:t>
            </a:r>
            <a:r>
              <a:rPr lang="tr-TR" sz="2800" dirty="0" smtClean="0">
                <a:solidFill>
                  <a:srgbClr val="FF0000"/>
                </a:solidFill>
              </a:rPr>
              <a:t>Şekil RED.</a:t>
            </a:r>
            <a:r>
              <a:rPr lang="tr-TR" sz="2800" dirty="0" smtClean="0"/>
              <a:t> (</a:t>
            </a:r>
            <a:r>
              <a:rPr lang="tr-TR" sz="2800" dirty="0"/>
              <a:t>Danıştay aksi </a:t>
            </a:r>
            <a:r>
              <a:rPr lang="tr-TR" sz="2800" dirty="0" smtClean="0"/>
              <a:t> görüşte</a:t>
            </a:r>
            <a:r>
              <a:rPr lang="tr-TR" sz="2800" dirty="0"/>
              <a:t>…)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endParaRPr lang="tr-TR" sz="2800" dirty="0"/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/>
              <a:t>Örnek: İdareye 3 iddia ile </a:t>
            </a:r>
            <a:r>
              <a:rPr lang="tr-TR" sz="2800" dirty="0" smtClean="0"/>
              <a:t>başvurulmuş. </a:t>
            </a:r>
            <a:r>
              <a:rPr lang="tr-TR" sz="2800" dirty="0"/>
              <a:t>Kuruma yaptığı başvuruda 5 </a:t>
            </a:r>
            <a:r>
              <a:rPr lang="tr-TR" sz="2800" dirty="0" smtClean="0"/>
              <a:t>iddia var</a:t>
            </a:r>
            <a:r>
              <a:rPr lang="tr-TR" sz="2800" dirty="0"/>
              <a:t>.  Kurum farklı olan 2 iddiayı dikkate almayacaktır. </a:t>
            </a:r>
            <a:endParaRPr lang="tr-TR" altLang="tr-TR" sz="2600" dirty="0" smtClean="0"/>
          </a:p>
          <a:p>
            <a:pPr algn="just" eaLnBrk="1" hangingPunct="1">
              <a:buFont typeface="Wingdings" pitchFamily="2" charset="2"/>
              <a:buChar char="Ø"/>
            </a:pPr>
            <a:endParaRPr lang="tr-TR" altLang="tr-TR" sz="2600" dirty="0" smtClean="0"/>
          </a:p>
          <a:p>
            <a:pPr lvl="4" indent="-282575" algn="just" eaLnBrk="1" hangingPunct="1">
              <a:buFont typeface="Wingdings 2" pitchFamily="18" charset="2"/>
              <a:buChar char=""/>
            </a:pPr>
            <a:endParaRPr lang="tr-TR" altLang="tr-TR" sz="2600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47</a:t>
            </a:fld>
            <a:endParaRPr lang="tr-TR" dirty="0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Kurumca Yapılacak İşlemler 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92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2 İçerik Yer Tutucusu"/>
          <p:cNvSpPr>
            <a:spLocks noGrp="1"/>
          </p:cNvSpPr>
          <p:nvPr>
            <p:ph idx="1"/>
          </p:nvPr>
        </p:nvSpPr>
        <p:spPr>
          <a:xfrm>
            <a:off x="251520" y="1114011"/>
            <a:ext cx="8568952" cy="4672427"/>
          </a:xfrm>
        </p:spPr>
        <p:txBody>
          <a:bodyPr rtlCol="0">
            <a:noAutofit/>
          </a:bodyPr>
          <a:lstStyle/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21 </a:t>
            </a:r>
            <a:r>
              <a:rPr lang="tr-TR" sz="2800" dirty="0">
                <a:solidFill>
                  <a:srgbClr val="FF0000"/>
                </a:solidFill>
              </a:rPr>
              <a:t>(b) ve (c) </a:t>
            </a:r>
            <a:r>
              <a:rPr lang="tr-TR" sz="2800" dirty="0"/>
              <a:t>bentlerine göre yapılan </a:t>
            </a:r>
            <a:r>
              <a:rPr lang="tr-TR" sz="2800" dirty="0" smtClean="0"/>
              <a:t>ihalelere ilişkin başvurular,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İhalenin </a:t>
            </a:r>
            <a:r>
              <a:rPr lang="tr-TR" sz="2800" dirty="0">
                <a:solidFill>
                  <a:srgbClr val="FF0000"/>
                </a:solidFill>
              </a:rPr>
              <a:t>iptal edilmesi </a:t>
            </a:r>
            <a:r>
              <a:rPr lang="tr-TR" sz="2800" dirty="0"/>
              <a:t>kararına karşı yapılacak başvurular ile</a:t>
            </a:r>
            <a:r>
              <a:rPr lang="tr-TR" sz="2800" dirty="0" smtClean="0"/>
              <a:t>,</a:t>
            </a:r>
            <a:endParaRPr lang="tr-TR" sz="2800" dirty="0"/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Münferit </a:t>
            </a:r>
            <a:r>
              <a:rPr lang="tr-TR" sz="2800" dirty="0">
                <a:solidFill>
                  <a:srgbClr val="FF0000"/>
                </a:solidFill>
              </a:rPr>
              <a:t>sözleşme </a:t>
            </a:r>
            <a:r>
              <a:rPr lang="tr-TR" sz="2800" dirty="0"/>
              <a:t>sürecindeki ihale işlemlerine ilişkin </a:t>
            </a:r>
            <a:r>
              <a:rPr lang="tr-TR" sz="2800" dirty="0" smtClean="0"/>
              <a:t>başvurularda</a:t>
            </a:r>
            <a:r>
              <a:rPr lang="tr-TR" sz="2800" dirty="0"/>
              <a:t>;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/>
              <a:t>ihale işlem dosyası ile ihaleye ilişkin gerekli bilgi ve belgelerin Kurum kayıtlarına alındığı tarihten itibaren </a:t>
            </a:r>
            <a:r>
              <a:rPr lang="tr-TR" sz="2800" dirty="0">
                <a:solidFill>
                  <a:srgbClr val="FF0000"/>
                </a:solidFill>
              </a:rPr>
              <a:t>10 iş günü içinde</a:t>
            </a:r>
            <a:r>
              <a:rPr lang="tr-TR" sz="2800" dirty="0"/>
              <a:t>,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>
                <a:solidFill>
                  <a:srgbClr val="FF0000"/>
                </a:solidFill>
              </a:rPr>
              <a:t>Diğer</a:t>
            </a:r>
            <a:r>
              <a:rPr lang="tr-TR" sz="2800" dirty="0"/>
              <a:t> </a:t>
            </a:r>
            <a:r>
              <a:rPr lang="tr-TR" sz="2800" dirty="0" err="1"/>
              <a:t>itirazen</a:t>
            </a:r>
            <a:r>
              <a:rPr lang="tr-TR" sz="2800" dirty="0"/>
              <a:t> şikayet başvurularında </a:t>
            </a:r>
            <a:r>
              <a:rPr lang="tr-TR" sz="2800" dirty="0">
                <a:solidFill>
                  <a:srgbClr val="FF0000"/>
                </a:solidFill>
              </a:rPr>
              <a:t>20 gün içinde  </a:t>
            </a:r>
            <a:endParaRPr lang="tr-TR" sz="2800" dirty="0" smtClean="0">
              <a:solidFill>
                <a:srgbClr val="FF0000"/>
              </a:solidFill>
            </a:endParaRP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/>
              <a:t>nihai </a:t>
            </a:r>
            <a:r>
              <a:rPr lang="tr-TR" sz="2800" dirty="0"/>
              <a:t>kararını verir.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  <p:sp>
        <p:nvSpPr>
          <p:cNvPr id="10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6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Kurumun İnceleme Süresi </a:t>
            </a:r>
            <a:endParaRPr lang="tr-TR" sz="6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 18.Md)</a:t>
            </a: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89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96752"/>
            <a:ext cx="8151813" cy="4968552"/>
          </a:xfrm>
        </p:spPr>
        <p:txBody>
          <a:bodyPr rtlCol="0">
            <a:noAutofit/>
          </a:bodyPr>
          <a:lstStyle/>
          <a:p>
            <a:pPr marL="0" indent="0" algn="just">
              <a:lnSpc>
                <a:spcPct val="80000"/>
              </a:lnSpc>
              <a:buNone/>
              <a:defRPr/>
            </a:pPr>
            <a:r>
              <a:rPr lang="tr-TR" altLang="tr-TR" sz="2800" dirty="0"/>
              <a:t>1) </a:t>
            </a:r>
            <a:r>
              <a:rPr lang="tr-TR" altLang="tr-TR" sz="2800" dirty="0" smtClean="0"/>
              <a:t>Karar türleri</a:t>
            </a: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tr-TR" altLang="tr-TR" sz="2800" dirty="0"/>
              <a:t>a- İhalenin </a:t>
            </a:r>
            <a:r>
              <a:rPr lang="tr-TR" altLang="tr-TR" sz="2800" dirty="0" smtClean="0"/>
              <a:t>iptali,</a:t>
            </a:r>
            <a:endParaRPr lang="tr-TR" altLang="tr-TR" sz="2800" dirty="0"/>
          </a:p>
          <a:p>
            <a:pPr marL="609600" indent="-609600" algn="just">
              <a:lnSpc>
                <a:spcPct val="80000"/>
              </a:lnSpc>
              <a:buNone/>
              <a:defRPr/>
            </a:pP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tr-TR" altLang="tr-TR" sz="2800" dirty="0"/>
              <a:t>b- Düzeltici işlem </a:t>
            </a:r>
            <a:r>
              <a:rPr lang="tr-TR" altLang="tr-TR" sz="2800" dirty="0" smtClean="0"/>
              <a:t>belirlenmesi, </a:t>
            </a:r>
            <a:r>
              <a:rPr lang="tr-TR" altLang="tr-TR" sz="2800" dirty="0"/>
              <a:t>(iptalin iptali dahil)</a:t>
            </a:r>
          </a:p>
          <a:p>
            <a:pPr marL="609600" indent="-609600" algn="just">
              <a:lnSpc>
                <a:spcPct val="80000"/>
              </a:lnSpc>
              <a:buFont typeface="Wingdings" pitchFamily="2" charset="2"/>
              <a:buAutoNum type="arabicParenR" startAt="2"/>
              <a:defRPr/>
            </a:pP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tr-TR" altLang="tr-TR" sz="2800" dirty="0"/>
              <a:t>c- Başvurunun </a:t>
            </a:r>
            <a:r>
              <a:rPr lang="tr-TR" altLang="tr-TR" sz="2800" dirty="0" smtClean="0"/>
              <a:t>reddi,</a:t>
            </a: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endParaRPr lang="tr-TR" altLang="tr-TR" sz="2800" dirty="0"/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tr-TR" altLang="tr-TR" sz="2800" dirty="0"/>
              <a:t>2- </a:t>
            </a:r>
            <a:r>
              <a:rPr lang="tr-TR" altLang="tr-TR" sz="2800" dirty="0" smtClean="0"/>
              <a:t>Ayrıca gerekli </a:t>
            </a:r>
            <a:r>
              <a:rPr lang="tr-TR" altLang="tr-TR" sz="2800" dirty="0"/>
              <a:t>görülen hallerde, </a:t>
            </a:r>
            <a:r>
              <a:rPr lang="tr-TR" altLang="tr-TR" sz="2800" dirty="0" smtClean="0">
                <a:solidFill>
                  <a:srgbClr val="FF0000"/>
                </a:solidFill>
              </a:rPr>
              <a:t>ilgili </a:t>
            </a:r>
            <a:r>
              <a:rPr lang="tr-TR" altLang="tr-TR" sz="2800" dirty="0">
                <a:solidFill>
                  <a:srgbClr val="FF0000"/>
                </a:solidFill>
              </a:rPr>
              <a:t>idarelere </a:t>
            </a:r>
            <a:r>
              <a:rPr lang="tr-TR" altLang="tr-TR" sz="2800" dirty="0" smtClean="0">
                <a:solidFill>
                  <a:srgbClr val="FF0000"/>
                </a:solidFill>
              </a:rPr>
              <a:t>bildirilmesi </a:t>
            </a:r>
            <a:r>
              <a:rPr lang="tr-TR" altLang="tr-TR" sz="2800" dirty="0"/>
              <a:t>ve/veya yetkili </a:t>
            </a:r>
            <a:r>
              <a:rPr lang="tr-TR" altLang="tr-TR" sz="2800" dirty="0">
                <a:solidFill>
                  <a:srgbClr val="FF0000"/>
                </a:solidFill>
              </a:rPr>
              <a:t>Cumhuriyet Başsavcılığına </a:t>
            </a:r>
            <a:r>
              <a:rPr lang="tr-TR" altLang="tr-TR" sz="2800" dirty="0"/>
              <a:t>suç </a:t>
            </a:r>
            <a:r>
              <a:rPr lang="tr-TR" altLang="tr-TR" sz="2800" dirty="0" smtClean="0"/>
              <a:t>duyurusu</a:t>
            </a:r>
            <a:endParaRPr lang="tr-TR" sz="2800" u="sng" dirty="0" smtClean="0"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49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4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7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Kurum Tarafından Alınacak Kararlar  </a:t>
            </a:r>
            <a:endParaRPr lang="tr-TR" sz="7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Yön 21 Md.)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5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196752"/>
            <a:ext cx="8568952" cy="5112568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İtirazen</a:t>
            </a:r>
            <a:r>
              <a:rPr lang="tr-T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şikayet;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a) Şikayet başvurusu üzerine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idare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tarafından alınan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kararın uygun bulunmaması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veya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süresi içinde karar alınmaması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halinde,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Şikayet </a:t>
            </a:r>
            <a:r>
              <a:rPr lang="tr-T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başvurusu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üzerine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idare tarafından herhangi bir nedenle alınan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ihalenin iptali kararına karşı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tr-T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İtirazen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şikayet üzerine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Kurul tarafından başvurunun reddine veya düzeltici işlem belirlenmesine karar verildikten sonra idare tarafından verilen </a:t>
            </a:r>
            <a:r>
              <a:rPr lang="tr-T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ihalenin iptali kararına karşı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Yapılır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eaLnBrk="1" hangingPunct="1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Yolları (Yön 4.Md)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04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96752"/>
            <a:ext cx="8151813" cy="4752528"/>
          </a:xfrm>
        </p:spPr>
        <p:txBody>
          <a:bodyPr rtlCol="0">
            <a:noAutofit/>
          </a:bodyPr>
          <a:lstStyle/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endParaRPr lang="tr-TR" altLang="tr-TR" sz="2600" dirty="0" smtClean="0"/>
          </a:p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r>
              <a:rPr lang="tr-TR" altLang="tr-TR" sz="2600" dirty="0" smtClean="0"/>
              <a:t>İdare</a:t>
            </a:r>
            <a:r>
              <a:rPr lang="tr-TR" altLang="tr-TR" sz="2600" dirty="0"/>
              <a:t>, </a:t>
            </a:r>
            <a:r>
              <a:rPr lang="tr-TR" altLang="tr-TR" sz="2600" dirty="0" smtClean="0"/>
              <a:t>Kurul </a:t>
            </a:r>
            <a:r>
              <a:rPr lang="tr-TR" altLang="tr-TR" sz="2600" dirty="0"/>
              <a:t>kararlarının gerektirdiği işlemleri </a:t>
            </a:r>
            <a:r>
              <a:rPr lang="tr-TR" altLang="tr-TR" sz="2600" b="1" u="sng" dirty="0">
                <a:solidFill>
                  <a:srgbClr val="FF0000"/>
                </a:solidFill>
              </a:rPr>
              <a:t>ivedilikle yerine getirmek </a:t>
            </a:r>
            <a:r>
              <a:rPr lang="tr-TR" altLang="tr-TR" sz="2600" b="1" u="sng" dirty="0" smtClean="0">
                <a:solidFill>
                  <a:srgbClr val="FF0000"/>
                </a:solidFill>
              </a:rPr>
              <a:t>zorundadır.</a:t>
            </a:r>
          </a:p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endParaRPr lang="tr-TR" altLang="tr-TR" sz="2600" b="1" u="sng" dirty="0">
              <a:solidFill>
                <a:srgbClr val="FF0000"/>
              </a:solidFill>
            </a:endParaRPr>
          </a:p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r>
              <a:rPr lang="tr-TR" altLang="tr-TR" sz="2600" dirty="0" smtClean="0"/>
              <a:t>Kurul </a:t>
            </a:r>
            <a:r>
              <a:rPr lang="tr-TR" altLang="tr-TR" sz="2600" dirty="0"/>
              <a:t>tarafından alınan kararların </a:t>
            </a:r>
            <a:r>
              <a:rPr lang="tr-TR" altLang="tr-TR" sz="2600" b="1" u="sng" dirty="0">
                <a:solidFill>
                  <a:srgbClr val="FF0000"/>
                </a:solidFill>
              </a:rPr>
              <a:t>eksik</a:t>
            </a:r>
            <a:r>
              <a:rPr lang="tr-TR" altLang="tr-TR" sz="2600" dirty="0"/>
              <a:t> ya da </a:t>
            </a:r>
            <a:r>
              <a:rPr lang="tr-TR" altLang="tr-TR" sz="2600" b="1" u="sng" dirty="0">
                <a:solidFill>
                  <a:srgbClr val="FF0000"/>
                </a:solidFill>
              </a:rPr>
              <a:t>yanlış uygulandığı</a:t>
            </a:r>
            <a:r>
              <a:rPr lang="tr-TR" altLang="tr-TR" sz="2600" dirty="0"/>
              <a:t> iddiasıyla,  </a:t>
            </a:r>
            <a:r>
              <a:rPr lang="tr-TR" altLang="tr-TR" sz="2600" b="1" u="sng" dirty="0">
                <a:solidFill>
                  <a:srgbClr val="FF0000"/>
                </a:solidFill>
              </a:rPr>
              <a:t>doğrudan Kuruma</a:t>
            </a:r>
            <a:r>
              <a:rPr lang="tr-TR" altLang="tr-TR" sz="2600" dirty="0"/>
              <a:t> </a:t>
            </a:r>
            <a:r>
              <a:rPr lang="tr-TR" altLang="tr-TR" sz="2600" dirty="0" err="1"/>
              <a:t>itirazen</a:t>
            </a:r>
            <a:r>
              <a:rPr lang="tr-TR" altLang="tr-TR" sz="2600" dirty="0"/>
              <a:t> şikayet başvurusunda </a:t>
            </a:r>
            <a:r>
              <a:rPr lang="tr-TR" altLang="tr-TR" sz="2600" dirty="0" smtClean="0"/>
              <a:t>bulunulabilir.</a:t>
            </a:r>
          </a:p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endParaRPr lang="tr-TR" altLang="tr-TR" sz="2600" dirty="0"/>
          </a:p>
          <a:p>
            <a:pPr marL="96838" lvl="1" indent="0" algn="just">
              <a:lnSpc>
                <a:spcPct val="90000"/>
              </a:lnSpc>
              <a:buFont typeface="Wingdings" pitchFamily="2" charset="2"/>
              <a:buChar char="Ø"/>
              <a:tabLst>
                <a:tab pos="96838" algn="l"/>
              </a:tabLst>
            </a:pPr>
            <a:r>
              <a:rPr lang="tr-TR" altLang="tr-TR" sz="2600" dirty="0" smtClean="0"/>
              <a:t>Kurul kararının </a:t>
            </a:r>
            <a:r>
              <a:rPr lang="tr-TR" altLang="tr-TR" sz="2600" b="1" u="sng" dirty="0" smtClean="0">
                <a:solidFill>
                  <a:srgbClr val="FF0000"/>
                </a:solidFill>
              </a:rPr>
              <a:t>hiç </a:t>
            </a:r>
            <a:r>
              <a:rPr lang="tr-TR" altLang="tr-TR" sz="2600" b="1" u="sng" dirty="0">
                <a:solidFill>
                  <a:srgbClr val="FF0000"/>
                </a:solidFill>
              </a:rPr>
              <a:t>uygulanmaması</a:t>
            </a:r>
            <a:r>
              <a:rPr lang="tr-TR" altLang="tr-TR" sz="2600" dirty="0"/>
              <a:t> halinde </a:t>
            </a:r>
            <a:r>
              <a:rPr lang="tr-TR" altLang="tr-TR" sz="2600" dirty="0" smtClean="0"/>
              <a:t>ilgililer </a:t>
            </a:r>
            <a:r>
              <a:rPr lang="tr-TR" altLang="tr-TR" sz="2600" dirty="0"/>
              <a:t>doğrudan </a:t>
            </a:r>
            <a:r>
              <a:rPr lang="tr-TR" altLang="tr-TR" sz="2600" b="1" u="sng" dirty="0">
                <a:solidFill>
                  <a:srgbClr val="FF0000"/>
                </a:solidFill>
              </a:rPr>
              <a:t>Cumhuriyet Başsavcılığına</a:t>
            </a:r>
            <a:r>
              <a:rPr lang="tr-TR" altLang="tr-TR" sz="2600" dirty="0">
                <a:solidFill>
                  <a:srgbClr val="FF0000"/>
                </a:solidFill>
              </a:rPr>
              <a:t> </a:t>
            </a:r>
            <a:r>
              <a:rPr lang="tr-TR" altLang="tr-TR" sz="2600" dirty="0"/>
              <a:t>suç duyurusunda da bulunabilir.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tr-TR" sz="2700" b="1" u="sng" dirty="0" smtClean="0">
              <a:solidFill>
                <a:srgbClr val="FF0000"/>
              </a:solidFill>
              <a:latin typeface="Arial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7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50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55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Kurul Kararlarının Sonuçları </a:t>
            </a:r>
            <a:r>
              <a:rPr lang="tr-TR" sz="5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 </a:t>
            </a:r>
            <a:r>
              <a:rPr lang="tr-TR" sz="5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Uygulanması 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(Yön 23.md.)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4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6888" y="1196974"/>
            <a:ext cx="8107362" cy="5112345"/>
          </a:xfrm>
        </p:spPr>
        <p:txBody>
          <a:bodyPr rtlCol="0"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Times New Roman" panose="02020603050405020304" pitchFamily="18" charset="0"/>
              </a:rPr>
              <a:t>KİK’in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bireysel nitelikli kararlarına </a:t>
            </a:r>
            <a:r>
              <a:rPr lang="tr-TR" sz="2800" dirty="0">
                <a:latin typeface="+mj-lt"/>
                <a:cs typeface="Times New Roman" panose="02020603050405020304" pitchFamily="18" charset="0"/>
              </a:rPr>
              <a:t>karşı ilk derece mahkemesi olarak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Ankara İdare Mahkemesinde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Düzenleyici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nitelikteki işlemlerine </a:t>
            </a:r>
            <a:r>
              <a:rPr lang="tr-TR" sz="2800" dirty="0">
                <a:latin typeface="+mj-lt"/>
                <a:cs typeface="Times New Roman" panose="02020603050405020304" pitchFamily="18" charset="0"/>
              </a:rPr>
              <a:t>karşı ilk derece mahkemesi olarak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Danıştay’da</a:t>
            </a:r>
            <a:r>
              <a:rPr lang="tr-TR" sz="2800" dirty="0">
                <a:latin typeface="+mj-lt"/>
                <a:cs typeface="Times New Roman" panose="02020603050405020304" pitchFamily="18" charset="0"/>
              </a:rPr>
              <a:t> dava açılabilir.</a:t>
            </a:r>
          </a:p>
          <a:p>
            <a:pPr marL="0" indent="0" algn="just">
              <a:buNone/>
            </a:pPr>
            <a:endParaRPr lang="tr-TR" sz="2800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51</a:t>
            </a:fld>
            <a:endParaRPr lang="tr-TR" dirty="0"/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Yargısal İnceleme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62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598205" y="2786205"/>
            <a:ext cx="6072230" cy="1985159"/>
          </a:xfrm>
          <a:prstGeom prst="rect">
            <a:avLst/>
          </a:prstGeom>
          <a:pattFill prst="pct5">
            <a:fgClr>
              <a:schemeClr val="accent6"/>
            </a:fgClr>
            <a:bgClr>
              <a:schemeClr val="bg1"/>
            </a:bgClr>
          </a:patt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b="1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b="1" dirty="0">
                <a:latin typeface="Arial" charset="0"/>
              </a:rPr>
              <a:t>   </a:t>
            </a:r>
            <a:endParaRPr lang="tr-TR" b="1" dirty="0" smtClean="0">
              <a:latin typeface="Arial" charset="0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İHSAN ZIYPAK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Kamu İhale Uzmanı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  <a:defRPr/>
            </a:pPr>
            <a:endParaRPr lang="tr-TR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b="1" dirty="0">
              <a:latin typeface="Arial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98205" y="1892673"/>
            <a:ext cx="6072230" cy="960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b="1" dirty="0" smtClean="0">
              <a:solidFill>
                <a:schemeClr val="tx1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2400" b="1" dirty="0" smtClean="0">
                <a:solidFill>
                  <a:schemeClr val="tx1"/>
                </a:solidFill>
                <a:latin typeface="Arial" charset="0"/>
              </a:rPr>
              <a:t>TEŞEKKÜRLER…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8753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2"/>
            <a:ext cx="8229600" cy="439248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İhale sürecindeki roller;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a) İstekli olabilecekler ?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b) Adaylar ?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c)İstekliler?</a:t>
            </a:r>
          </a:p>
          <a:p>
            <a:pPr algn="just" eaLnBrk="1" hangingPunct="1"/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Ehliyeti (Yön 5.Md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63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 olabilecekler; 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1- Ön yeterlik ve/veya ihale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dokümanının verilmesi, 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2- Ön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yeterlik ve/veya ihale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ilanında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veya ön yeterlik ve/veya ihale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dokümanında yer verilen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düzenlemeler,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3- Bu düzenlemeler ile idari uygulamalar arasındaki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uyumsuzluklar,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hakkında başvuruda bulunabilir.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Ehliyeti (Yön 5.Md</a:t>
            </a:r>
            <a:r>
              <a:rPr lang="tr-TR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29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Adaylar; 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1- Ön yeterlik başvurularının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sunulması, değerlendirmesi ve sonuçlandırılmasına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ilişkin idari işlem ve eylemler; </a:t>
            </a: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BİAİU ile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yapılan danışmanlık hizmet alımı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ihalelerinde ise ayrıca </a:t>
            </a: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kısa listeye alınmış olmaları kaydıyla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ihale daveti ve/veya ihale dokümanının gönderilmesi, ihale dokümanında yer verilen düzenlemeler ve/veya bu düzenlemeler ile idari uygulamalar arasındaki uyumsuzluklar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>
                <a:schemeClr val="accent1">
                  <a:lumMod val="75000"/>
                </a:schemeClr>
              </a:buClr>
              <a:buNone/>
            </a:pP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hakkında başvuruda bulunabilir. 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Ehliyeti (Yön 5.Md)</a:t>
            </a:r>
            <a: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25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753"/>
            <a:ext cx="8229600" cy="3528392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İstekliler;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başvurularının veya tekliflerin sunulması, değerlendirilmesi ve ihalenin sonuçlandırılmasına ilişkin idari işlem veya eylemler hakkında başvuruda bulunabilir. </a:t>
            </a: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39552" y="212187"/>
            <a:ext cx="8157592" cy="90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51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Başvuru Ehliyeti (Yön 5.Md)</a:t>
            </a:r>
            <a: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tr-TR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22064" cy="864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79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theme/theme1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21484</TotalTime>
  <Words>2628</Words>
  <Application>Microsoft Office PowerPoint</Application>
  <PresentationFormat>Ekran Gösterisi (4:3)</PresentationFormat>
  <Paragraphs>1088</Paragraphs>
  <Slides>52</Slides>
  <Notes>42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60" baseType="lpstr">
      <vt:lpstr>Arial</vt:lpstr>
      <vt:lpstr>Arial Black</vt:lpstr>
      <vt:lpstr>Calibri</vt:lpstr>
      <vt:lpstr>Garamond</vt:lpstr>
      <vt:lpstr>Times New Roman</vt:lpstr>
      <vt:lpstr>Wingdings</vt:lpstr>
      <vt:lpstr>Wingdings 2</vt:lpstr>
      <vt:lpstr>1_Ofis Teması</vt:lpstr>
      <vt:lpstr>İhalelere Yönelik Şikayet ve  İtirazen Şikayet  Başvuruları</vt:lpstr>
      <vt:lpstr>İHALE SÜRECİ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OCAK 2020</vt:lpstr>
      <vt:lpstr>PowerPoint Sunusu</vt:lpstr>
      <vt:lpstr>OCAK 2020</vt:lpstr>
      <vt:lpstr>PowerPoint Sunusu</vt:lpstr>
      <vt:lpstr>Soru</vt:lpstr>
      <vt:lpstr>Mart 2020</vt:lpstr>
      <vt:lpstr>PowerPoint Sunusu</vt:lpstr>
      <vt:lpstr>PowerPoint Sunusu</vt:lpstr>
      <vt:lpstr>PowerPoint Sunusu</vt:lpstr>
      <vt:lpstr>PowerPoint Sunusu</vt:lpstr>
      <vt:lpstr>PowerPoint Sunusu</vt:lpstr>
      <vt:lpstr>OCAK 2020</vt:lpstr>
      <vt:lpstr>PowerPoint Sunusu</vt:lpstr>
      <vt:lpstr>Şubat 2020</vt:lpstr>
      <vt:lpstr>PowerPoint Sunusu</vt:lpstr>
      <vt:lpstr>Şubat 2020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Ortak hükümler</dc:title>
  <dc:creator>User</dc:creator>
  <cp:lastModifiedBy>İhsan ZIYPAK</cp:lastModifiedBy>
  <cp:revision>1584</cp:revision>
  <dcterms:created xsi:type="dcterms:W3CDTF">2009-03-11T09:09:31Z</dcterms:created>
  <dcterms:modified xsi:type="dcterms:W3CDTF">2021-01-27T12:03:29Z</dcterms:modified>
</cp:coreProperties>
</file>