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300" r:id="rId4"/>
    <p:sldId id="322" r:id="rId5"/>
    <p:sldId id="304" r:id="rId6"/>
    <p:sldId id="302" r:id="rId7"/>
    <p:sldId id="303" r:id="rId8"/>
    <p:sldId id="301" r:id="rId9"/>
    <p:sldId id="305" r:id="rId10"/>
    <p:sldId id="265" r:id="rId11"/>
    <p:sldId id="264" r:id="rId12"/>
    <p:sldId id="306" r:id="rId13"/>
    <p:sldId id="308" r:id="rId14"/>
    <p:sldId id="309" r:id="rId15"/>
    <p:sldId id="310" r:id="rId16"/>
    <p:sldId id="312" r:id="rId17"/>
    <p:sldId id="311" r:id="rId18"/>
    <p:sldId id="313" r:id="rId19"/>
    <p:sldId id="352" r:id="rId20"/>
    <p:sldId id="323" r:id="rId21"/>
    <p:sldId id="326" r:id="rId22"/>
    <p:sldId id="327" r:id="rId23"/>
    <p:sldId id="324" r:id="rId24"/>
    <p:sldId id="325" r:id="rId25"/>
    <p:sldId id="321" r:id="rId26"/>
    <p:sldId id="351" r:id="rId27"/>
    <p:sldId id="330" r:id="rId28"/>
    <p:sldId id="335" r:id="rId29"/>
    <p:sldId id="332" r:id="rId30"/>
    <p:sldId id="331" r:id="rId31"/>
    <p:sldId id="333" r:id="rId32"/>
    <p:sldId id="336" r:id="rId33"/>
    <p:sldId id="338" r:id="rId34"/>
    <p:sldId id="339" r:id="rId35"/>
    <p:sldId id="340" r:id="rId36"/>
    <p:sldId id="341" r:id="rId37"/>
    <p:sldId id="342" r:id="rId38"/>
    <p:sldId id="343" r:id="rId39"/>
    <p:sldId id="344" r:id="rId40"/>
    <p:sldId id="345" r:id="rId41"/>
    <p:sldId id="346" r:id="rId42"/>
    <p:sldId id="347" r:id="rId43"/>
    <p:sldId id="349" r:id="rId44"/>
    <p:sldId id="348" r:id="rId45"/>
    <p:sldId id="350" r:id="rId46"/>
    <p:sldId id="334" r:id="rId47"/>
    <p:sldId id="289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4660"/>
  </p:normalViewPr>
  <p:slideViewPr>
    <p:cSldViewPr>
      <p:cViewPr>
        <p:scale>
          <a:sx n="123" d="100"/>
          <a:sy n="123" d="100"/>
        </p:scale>
        <p:origin x="-576" y="6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586CC1-847C-4CAC-8064-26A30E63E8D0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6034AB3A-C74F-43D0-98C2-3C130DED1AC8}">
      <dgm:prSet phldrT="[Metin]"/>
      <dgm:spPr/>
      <dgm:t>
        <a:bodyPr/>
        <a:lstStyle/>
        <a:p>
          <a:r>
            <a:rPr lang="tr-TR" dirty="0" smtClean="0"/>
            <a:t>EKAP hakkında genel bilgi</a:t>
          </a:r>
          <a:endParaRPr lang="tr-TR" dirty="0"/>
        </a:p>
      </dgm:t>
    </dgm:pt>
    <dgm:pt modelId="{DF2964C2-23AC-4A59-B54E-680F43325C3B}" type="parTrans" cxnId="{DBDD4720-89F4-4BFA-A9CE-8F82F84FADAB}">
      <dgm:prSet/>
      <dgm:spPr/>
      <dgm:t>
        <a:bodyPr/>
        <a:lstStyle/>
        <a:p>
          <a:endParaRPr lang="tr-TR"/>
        </a:p>
      </dgm:t>
    </dgm:pt>
    <dgm:pt modelId="{AFABE520-3681-4342-B3E6-7D3FFACC9752}" type="sibTrans" cxnId="{DBDD4720-89F4-4BFA-A9CE-8F82F84FADAB}">
      <dgm:prSet/>
      <dgm:spPr/>
      <dgm:t>
        <a:bodyPr/>
        <a:lstStyle/>
        <a:p>
          <a:endParaRPr lang="tr-TR"/>
        </a:p>
      </dgm:t>
    </dgm:pt>
    <dgm:pt modelId="{3F0724B3-04DD-436C-AB2F-C60C400A1073}">
      <dgm:prSet phldrT="[Metin]"/>
      <dgm:spPr/>
      <dgm:t>
        <a:bodyPr/>
        <a:lstStyle/>
        <a:p>
          <a:r>
            <a:rPr lang="tr-TR" dirty="0" smtClean="0"/>
            <a:t>Elektronik ihale</a:t>
          </a:r>
          <a:endParaRPr lang="tr-TR" dirty="0"/>
        </a:p>
      </dgm:t>
    </dgm:pt>
    <dgm:pt modelId="{EE62D68A-85E6-4178-8BAC-C1F66C557559}" type="parTrans" cxnId="{4FD8DBD1-BFF0-4422-8308-254D908C0EBB}">
      <dgm:prSet/>
      <dgm:spPr/>
      <dgm:t>
        <a:bodyPr/>
        <a:lstStyle/>
        <a:p>
          <a:endParaRPr lang="tr-TR"/>
        </a:p>
      </dgm:t>
    </dgm:pt>
    <dgm:pt modelId="{FBCA0E93-B5C6-4AA9-89B5-81331887EA02}" type="sibTrans" cxnId="{4FD8DBD1-BFF0-4422-8308-254D908C0EBB}">
      <dgm:prSet/>
      <dgm:spPr/>
      <dgm:t>
        <a:bodyPr/>
        <a:lstStyle/>
        <a:p>
          <a:endParaRPr lang="tr-TR"/>
        </a:p>
      </dgm:t>
    </dgm:pt>
    <dgm:pt modelId="{0629E231-6749-4937-A725-6FB6EA5AA750}">
      <dgm:prSet phldrT="[Metin]"/>
      <dgm:spPr/>
      <dgm:t>
        <a:bodyPr/>
        <a:lstStyle/>
        <a:p>
          <a:r>
            <a:rPr lang="tr-TR" dirty="0" smtClean="0"/>
            <a:t>Belgelerin azaltılması</a:t>
          </a:r>
          <a:endParaRPr lang="tr-TR" dirty="0"/>
        </a:p>
      </dgm:t>
    </dgm:pt>
    <dgm:pt modelId="{19C88FD4-F477-4139-99E8-6F511703AA74}" type="parTrans" cxnId="{BDE9B11E-B42B-467F-A684-CCC42A258C94}">
      <dgm:prSet/>
      <dgm:spPr/>
      <dgm:t>
        <a:bodyPr/>
        <a:lstStyle/>
        <a:p>
          <a:endParaRPr lang="tr-TR"/>
        </a:p>
      </dgm:t>
    </dgm:pt>
    <dgm:pt modelId="{130D4D12-92D2-4995-9F81-AEE8525014B7}" type="sibTrans" cxnId="{BDE9B11E-B42B-467F-A684-CCC42A258C94}">
      <dgm:prSet/>
      <dgm:spPr/>
      <dgm:t>
        <a:bodyPr/>
        <a:lstStyle/>
        <a:p>
          <a:endParaRPr lang="tr-TR"/>
        </a:p>
      </dgm:t>
    </dgm:pt>
    <dgm:pt modelId="{00B93602-FF07-415E-A14B-2362F56B1169}" type="pres">
      <dgm:prSet presAssocID="{AA586CC1-847C-4CAC-8064-26A30E63E8D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r-TR"/>
        </a:p>
      </dgm:t>
    </dgm:pt>
    <dgm:pt modelId="{F2FBC9A9-D2FA-4514-85B2-330F7C66752E}" type="pres">
      <dgm:prSet presAssocID="{AA586CC1-847C-4CAC-8064-26A30E63E8D0}" presName="Name1" presStyleCnt="0"/>
      <dgm:spPr/>
    </dgm:pt>
    <dgm:pt modelId="{56A7B984-CA35-4400-BE11-9C333D449F88}" type="pres">
      <dgm:prSet presAssocID="{AA586CC1-847C-4CAC-8064-26A30E63E8D0}" presName="cycle" presStyleCnt="0"/>
      <dgm:spPr/>
    </dgm:pt>
    <dgm:pt modelId="{3DD2DA5B-4F98-4FCB-A675-140AE82B3A01}" type="pres">
      <dgm:prSet presAssocID="{AA586CC1-847C-4CAC-8064-26A30E63E8D0}" presName="srcNode" presStyleLbl="node1" presStyleIdx="0" presStyleCnt="3"/>
      <dgm:spPr/>
    </dgm:pt>
    <dgm:pt modelId="{8678B2A7-A37E-443E-8B3C-8A9B2FCA1ACE}" type="pres">
      <dgm:prSet presAssocID="{AA586CC1-847C-4CAC-8064-26A30E63E8D0}" presName="conn" presStyleLbl="parChTrans1D2" presStyleIdx="0" presStyleCnt="1"/>
      <dgm:spPr/>
      <dgm:t>
        <a:bodyPr/>
        <a:lstStyle/>
        <a:p>
          <a:endParaRPr lang="tr-TR"/>
        </a:p>
      </dgm:t>
    </dgm:pt>
    <dgm:pt modelId="{E2E6B30D-B7CA-4E56-85F1-8C7A5CE46FAF}" type="pres">
      <dgm:prSet presAssocID="{AA586CC1-847C-4CAC-8064-26A30E63E8D0}" presName="extraNode" presStyleLbl="node1" presStyleIdx="0" presStyleCnt="3"/>
      <dgm:spPr/>
    </dgm:pt>
    <dgm:pt modelId="{877B5F45-E272-4C40-AAB1-4958B5D17E6A}" type="pres">
      <dgm:prSet presAssocID="{AA586CC1-847C-4CAC-8064-26A30E63E8D0}" presName="dstNode" presStyleLbl="node1" presStyleIdx="0" presStyleCnt="3"/>
      <dgm:spPr/>
    </dgm:pt>
    <dgm:pt modelId="{42A19D6C-3C0E-4EBC-97D4-603A33C6F949}" type="pres">
      <dgm:prSet presAssocID="{6034AB3A-C74F-43D0-98C2-3C130DED1AC8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24FA82-6671-4ECA-B6B5-2C3721E4A4D2}" type="pres">
      <dgm:prSet presAssocID="{6034AB3A-C74F-43D0-98C2-3C130DED1AC8}" presName="accent_1" presStyleCnt="0"/>
      <dgm:spPr/>
    </dgm:pt>
    <dgm:pt modelId="{8833E69B-7D67-4935-A14E-345C2BEFB65A}" type="pres">
      <dgm:prSet presAssocID="{6034AB3A-C74F-43D0-98C2-3C130DED1AC8}" presName="accentRepeatNode" presStyleLbl="solidFgAcc1" presStyleIdx="0" presStyleCnt="3"/>
      <dgm:spPr/>
    </dgm:pt>
    <dgm:pt modelId="{CF6631A9-5670-4FFB-958C-ACA4FEA4256D}" type="pres">
      <dgm:prSet presAssocID="{0629E231-6749-4937-A725-6FB6EA5AA750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FA9A0B5-BA39-4D6A-AB8D-59DEE879C7B8}" type="pres">
      <dgm:prSet presAssocID="{0629E231-6749-4937-A725-6FB6EA5AA750}" presName="accent_2" presStyleCnt="0"/>
      <dgm:spPr/>
    </dgm:pt>
    <dgm:pt modelId="{7DCF965A-504D-41A0-9F23-5944347567DA}" type="pres">
      <dgm:prSet presAssocID="{0629E231-6749-4937-A725-6FB6EA5AA750}" presName="accentRepeatNode" presStyleLbl="solidFgAcc1" presStyleIdx="1" presStyleCnt="3"/>
      <dgm:spPr/>
    </dgm:pt>
    <dgm:pt modelId="{AA30D595-AA33-4B61-846C-E72211F7FF9F}" type="pres">
      <dgm:prSet presAssocID="{3F0724B3-04DD-436C-AB2F-C60C400A1073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F441A3F-F9FC-4DBC-A3DA-0EA56568C4D6}" type="pres">
      <dgm:prSet presAssocID="{3F0724B3-04DD-436C-AB2F-C60C400A1073}" presName="accent_3" presStyleCnt="0"/>
      <dgm:spPr/>
    </dgm:pt>
    <dgm:pt modelId="{9D1DA3C6-2843-4EC5-ADB2-EA0D3ED40511}" type="pres">
      <dgm:prSet presAssocID="{3F0724B3-04DD-436C-AB2F-C60C400A1073}" presName="accentRepeatNode" presStyleLbl="solidFgAcc1" presStyleIdx="2" presStyleCnt="3"/>
      <dgm:spPr/>
    </dgm:pt>
  </dgm:ptLst>
  <dgm:cxnLst>
    <dgm:cxn modelId="{8544138F-7F23-4B29-8F51-064EC643E146}" type="presOf" srcId="{6034AB3A-C74F-43D0-98C2-3C130DED1AC8}" destId="{42A19D6C-3C0E-4EBC-97D4-603A33C6F949}" srcOrd="0" destOrd="0" presId="urn:microsoft.com/office/officeart/2008/layout/VerticalCurvedList"/>
    <dgm:cxn modelId="{4FD8DBD1-BFF0-4422-8308-254D908C0EBB}" srcId="{AA586CC1-847C-4CAC-8064-26A30E63E8D0}" destId="{3F0724B3-04DD-436C-AB2F-C60C400A1073}" srcOrd="2" destOrd="0" parTransId="{EE62D68A-85E6-4178-8BAC-C1F66C557559}" sibTransId="{FBCA0E93-B5C6-4AA9-89B5-81331887EA02}"/>
    <dgm:cxn modelId="{C1B6137F-7045-4A33-A757-676DFB59780F}" type="presOf" srcId="{AFABE520-3681-4342-B3E6-7D3FFACC9752}" destId="{8678B2A7-A37E-443E-8B3C-8A9B2FCA1ACE}" srcOrd="0" destOrd="0" presId="urn:microsoft.com/office/officeart/2008/layout/VerticalCurvedList"/>
    <dgm:cxn modelId="{DE10F89A-6700-47CF-A358-7F2A6E2B9978}" type="presOf" srcId="{AA586CC1-847C-4CAC-8064-26A30E63E8D0}" destId="{00B93602-FF07-415E-A14B-2362F56B1169}" srcOrd="0" destOrd="0" presId="urn:microsoft.com/office/officeart/2008/layout/VerticalCurvedList"/>
    <dgm:cxn modelId="{DBDD4720-89F4-4BFA-A9CE-8F82F84FADAB}" srcId="{AA586CC1-847C-4CAC-8064-26A30E63E8D0}" destId="{6034AB3A-C74F-43D0-98C2-3C130DED1AC8}" srcOrd="0" destOrd="0" parTransId="{DF2964C2-23AC-4A59-B54E-680F43325C3B}" sibTransId="{AFABE520-3681-4342-B3E6-7D3FFACC9752}"/>
    <dgm:cxn modelId="{D37650C2-A436-422B-83C8-5E73E268965B}" type="presOf" srcId="{0629E231-6749-4937-A725-6FB6EA5AA750}" destId="{CF6631A9-5670-4FFB-958C-ACA4FEA4256D}" srcOrd="0" destOrd="0" presId="urn:microsoft.com/office/officeart/2008/layout/VerticalCurvedList"/>
    <dgm:cxn modelId="{126C305D-96AA-42B5-8BEC-6C44F1623740}" type="presOf" srcId="{3F0724B3-04DD-436C-AB2F-C60C400A1073}" destId="{AA30D595-AA33-4B61-846C-E72211F7FF9F}" srcOrd="0" destOrd="0" presId="urn:microsoft.com/office/officeart/2008/layout/VerticalCurvedList"/>
    <dgm:cxn modelId="{BDE9B11E-B42B-467F-A684-CCC42A258C94}" srcId="{AA586CC1-847C-4CAC-8064-26A30E63E8D0}" destId="{0629E231-6749-4937-A725-6FB6EA5AA750}" srcOrd="1" destOrd="0" parTransId="{19C88FD4-F477-4139-99E8-6F511703AA74}" sibTransId="{130D4D12-92D2-4995-9F81-AEE8525014B7}"/>
    <dgm:cxn modelId="{E9F2C15D-D161-4323-8A33-48FC25A855A1}" type="presParOf" srcId="{00B93602-FF07-415E-A14B-2362F56B1169}" destId="{F2FBC9A9-D2FA-4514-85B2-330F7C66752E}" srcOrd="0" destOrd="0" presId="urn:microsoft.com/office/officeart/2008/layout/VerticalCurvedList"/>
    <dgm:cxn modelId="{3FF61C53-792F-4161-955C-C1C87F71D005}" type="presParOf" srcId="{F2FBC9A9-D2FA-4514-85B2-330F7C66752E}" destId="{56A7B984-CA35-4400-BE11-9C333D449F88}" srcOrd="0" destOrd="0" presId="urn:microsoft.com/office/officeart/2008/layout/VerticalCurvedList"/>
    <dgm:cxn modelId="{A43875B7-8C15-4C8A-97B5-81083545073E}" type="presParOf" srcId="{56A7B984-CA35-4400-BE11-9C333D449F88}" destId="{3DD2DA5B-4F98-4FCB-A675-140AE82B3A01}" srcOrd="0" destOrd="0" presId="urn:microsoft.com/office/officeart/2008/layout/VerticalCurvedList"/>
    <dgm:cxn modelId="{763045DB-D425-43BB-BD8B-9DB61DEE97A7}" type="presParOf" srcId="{56A7B984-CA35-4400-BE11-9C333D449F88}" destId="{8678B2A7-A37E-443E-8B3C-8A9B2FCA1ACE}" srcOrd="1" destOrd="0" presId="urn:microsoft.com/office/officeart/2008/layout/VerticalCurvedList"/>
    <dgm:cxn modelId="{6928F121-D506-4875-8B6E-C228786C7063}" type="presParOf" srcId="{56A7B984-CA35-4400-BE11-9C333D449F88}" destId="{E2E6B30D-B7CA-4E56-85F1-8C7A5CE46FAF}" srcOrd="2" destOrd="0" presId="urn:microsoft.com/office/officeart/2008/layout/VerticalCurvedList"/>
    <dgm:cxn modelId="{56EC4637-214C-4B17-926C-74A0BF73019B}" type="presParOf" srcId="{56A7B984-CA35-4400-BE11-9C333D449F88}" destId="{877B5F45-E272-4C40-AAB1-4958B5D17E6A}" srcOrd="3" destOrd="0" presId="urn:microsoft.com/office/officeart/2008/layout/VerticalCurvedList"/>
    <dgm:cxn modelId="{C1A59611-D837-4D69-8F1B-8F7C2163F6E3}" type="presParOf" srcId="{F2FBC9A9-D2FA-4514-85B2-330F7C66752E}" destId="{42A19D6C-3C0E-4EBC-97D4-603A33C6F949}" srcOrd="1" destOrd="0" presId="urn:microsoft.com/office/officeart/2008/layout/VerticalCurvedList"/>
    <dgm:cxn modelId="{51DF6821-2D86-4AD6-8988-B28A7BF23BA7}" type="presParOf" srcId="{F2FBC9A9-D2FA-4514-85B2-330F7C66752E}" destId="{2D24FA82-6671-4ECA-B6B5-2C3721E4A4D2}" srcOrd="2" destOrd="0" presId="urn:microsoft.com/office/officeart/2008/layout/VerticalCurvedList"/>
    <dgm:cxn modelId="{5CEC9B88-038E-4E4F-9A59-4F304EF4D250}" type="presParOf" srcId="{2D24FA82-6671-4ECA-B6B5-2C3721E4A4D2}" destId="{8833E69B-7D67-4935-A14E-345C2BEFB65A}" srcOrd="0" destOrd="0" presId="urn:microsoft.com/office/officeart/2008/layout/VerticalCurvedList"/>
    <dgm:cxn modelId="{4CCCFAFA-60C5-45E2-AD33-37C84687C12A}" type="presParOf" srcId="{F2FBC9A9-D2FA-4514-85B2-330F7C66752E}" destId="{CF6631A9-5670-4FFB-958C-ACA4FEA4256D}" srcOrd="3" destOrd="0" presId="urn:microsoft.com/office/officeart/2008/layout/VerticalCurvedList"/>
    <dgm:cxn modelId="{C769909A-16CF-425D-BEC3-9CF76CC5A661}" type="presParOf" srcId="{F2FBC9A9-D2FA-4514-85B2-330F7C66752E}" destId="{2FA9A0B5-BA39-4D6A-AB8D-59DEE879C7B8}" srcOrd="4" destOrd="0" presId="urn:microsoft.com/office/officeart/2008/layout/VerticalCurvedList"/>
    <dgm:cxn modelId="{5017809C-FC27-41C7-A572-17FF8E2324ED}" type="presParOf" srcId="{2FA9A0B5-BA39-4D6A-AB8D-59DEE879C7B8}" destId="{7DCF965A-504D-41A0-9F23-5944347567DA}" srcOrd="0" destOrd="0" presId="urn:microsoft.com/office/officeart/2008/layout/VerticalCurvedList"/>
    <dgm:cxn modelId="{DE6B36FB-5825-4CE2-935A-4C1DC01C51E8}" type="presParOf" srcId="{F2FBC9A9-D2FA-4514-85B2-330F7C66752E}" destId="{AA30D595-AA33-4B61-846C-E72211F7FF9F}" srcOrd="5" destOrd="0" presId="urn:microsoft.com/office/officeart/2008/layout/VerticalCurvedList"/>
    <dgm:cxn modelId="{4D2AB335-D49F-4286-83A1-FFD118DA8401}" type="presParOf" srcId="{F2FBC9A9-D2FA-4514-85B2-330F7C66752E}" destId="{6F441A3F-F9FC-4DBC-A3DA-0EA56568C4D6}" srcOrd="6" destOrd="0" presId="urn:microsoft.com/office/officeart/2008/layout/VerticalCurvedList"/>
    <dgm:cxn modelId="{E7FB3CD0-C5D0-4D6D-9080-C6261F0964B0}" type="presParOf" srcId="{6F441A3F-F9FC-4DBC-A3DA-0EA56568C4D6}" destId="{9D1DA3C6-2843-4EC5-ADB2-EA0D3ED4051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E26873-497C-4421-B907-A47D7A0C9F51}" type="doc">
      <dgm:prSet loTypeId="urn:microsoft.com/office/officeart/2005/8/layout/arrow2" loCatId="process" qsTypeId="urn:microsoft.com/office/officeart/2005/8/quickstyle/3d2" qsCatId="3D" csTypeId="urn:microsoft.com/office/officeart/2005/8/colors/accent1_2" csCatId="accent1" phldr="1"/>
      <dgm:spPr/>
    </dgm:pt>
    <dgm:pt modelId="{C2673935-F37D-409F-8719-6ED07CD23E06}">
      <dgm:prSet phldrT="[Metin]"/>
      <dgm:spPr/>
      <dgm:t>
        <a:bodyPr/>
        <a:lstStyle/>
        <a:p>
          <a:r>
            <a:rPr lang="tr-TR" b="1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2010</a:t>
          </a:r>
          <a:r>
            <a:rPr lang="tr-TR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</a:t>
          </a:r>
          <a:r>
            <a:rPr lang="tr-TR" dirty="0" smtClean="0">
              <a:solidFill>
                <a:srgbClr val="C00000"/>
              </a:solidFill>
              <a:latin typeface="Calibri" panose="020F0502020204030204" pitchFamily="34" charset="0"/>
            </a:rPr>
            <a:t>40MB</a:t>
          </a:r>
          <a:endParaRPr lang="tr-TR" dirty="0">
            <a:solidFill>
              <a:srgbClr val="C00000"/>
            </a:solidFill>
            <a:latin typeface="Calibri" panose="020F0502020204030204" pitchFamily="34" charset="0"/>
          </a:endParaRPr>
        </a:p>
      </dgm:t>
    </dgm:pt>
    <dgm:pt modelId="{0982F9EC-1C98-45AA-8BBB-0DC894E224BD}" type="parTrans" cxnId="{EF659875-4252-4213-BF87-C98AB0341DF7}">
      <dgm:prSet/>
      <dgm:spPr/>
      <dgm:t>
        <a:bodyPr/>
        <a:lstStyle/>
        <a:p>
          <a:endParaRPr lang="tr-TR"/>
        </a:p>
      </dgm:t>
    </dgm:pt>
    <dgm:pt modelId="{5350DB20-A182-48C8-AFDF-25A4DDD5921E}" type="sibTrans" cxnId="{EF659875-4252-4213-BF87-C98AB0341DF7}">
      <dgm:prSet/>
      <dgm:spPr/>
      <dgm:t>
        <a:bodyPr/>
        <a:lstStyle/>
        <a:p>
          <a:endParaRPr lang="tr-TR"/>
        </a:p>
      </dgm:t>
    </dgm:pt>
    <dgm:pt modelId="{6F2751D7-E163-4118-98C7-0A28B9A929B8}">
      <dgm:prSet phldrT="[Metin]"/>
      <dgm:spPr/>
      <dgm:t>
        <a:bodyPr/>
        <a:lstStyle/>
        <a:p>
          <a:r>
            <a:rPr lang="tr-TR" b="1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2016</a:t>
          </a:r>
          <a:r>
            <a:rPr lang="tr-TR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</a:t>
          </a:r>
          <a:r>
            <a:rPr lang="tr-TR" dirty="0" smtClean="0">
              <a:solidFill>
                <a:srgbClr val="C00000"/>
              </a:solidFill>
              <a:latin typeface="Calibri" panose="020F0502020204030204" pitchFamily="34" charset="0"/>
            </a:rPr>
            <a:t>1GB</a:t>
          </a:r>
          <a:endParaRPr lang="tr-TR" dirty="0">
            <a:solidFill>
              <a:srgbClr val="C00000"/>
            </a:solidFill>
            <a:latin typeface="Calibri" panose="020F0502020204030204" pitchFamily="34" charset="0"/>
          </a:endParaRPr>
        </a:p>
      </dgm:t>
    </dgm:pt>
    <dgm:pt modelId="{AC4CCEB4-E8E8-4B76-B13A-3CFFB60B0C01}" type="parTrans" cxnId="{F4479909-67C8-419A-8FEB-D88854C7EA0A}">
      <dgm:prSet/>
      <dgm:spPr/>
      <dgm:t>
        <a:bodyPr/>
        <a:lstStyle/>
        <a:p>
          <a:endParaRPr lang="tr-TR"/>
        </a:p>
      </dgm:t>
    </dgm:pt>
    <dgm:pt modelId="{35753CD5-9CCD-4002-98BF-A6EA571A2ED3}" type="sibTrans" cxnId="{F4479909-67C8-419A-8FEB-D88854C7EA0A}">
      <dgm:prSet/>
      <dgm:spPr/>
      <dgm:t>
        <a:bodyPr/>
        <a:lstStyle/>
        <a:p>
          <a:endParaRPr lang="tr-TR"/>
        </a:p>
      </dgm:t>
    </dgm:pt>
    <dgm:pt modelId="{27E7664E-4EBB-4AF2-9F97-8416C2929C9D}">
      <dgm:prSet phldrT="[Metin]"/>
      <dgm:spPr/>
      <dgm:t>
        <a:bodyPr/>
        <a:lstStyle/>
        <a:p>
          <a:r>
            <a:rPr lang="tr-TR" b="1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2017</a:t>
          </a:r>
          <a:r>
            <a:rPr lang="tr-TR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</a:t>
          </a:r>
          <a:r>
            <a:rPr lang="tr-TR" dirty="0" smtClean="0">
              <a:solidFill>
                <a:srgbClr val="C00000"/>
              </a:solidFill>
              <a:latin typeface="Calibri" panose="020F0502020204030204" pitchFamily="34" charset="0"/>
            </a:rPr>
            <a:t>Sınırsız</a:t>
          </a:r>
          <a:endParaRPr lang="tr-TR" dirty="0">
            <a:solidFill>
              <a:srgbClr val="C00000"/>
            </a:solidFill>
            <a:latin typeface="Calibri" panose="020F0502020204030204" pitchFamily="34" charset="0"/>
          </a:endParaRPr>
        </a:p>
      </dgm:t>
    </dgm:pt>
    <dgm:pt modelId="{A21811D5-3FDA-4EC4-AAFC-916906B3BD5B}" type="parTrans" cxnId="{70E428C9-6BE4-4727-BF76-F62406AFBC90}">
      <dgm:prSet/>
      <dgm:spPr/>
      <dgm:t>
        <a:bodyPr/>
        <a:lstStyle/>
        <a:p>
          <a:endParaRPr lang="tr-TR"/>
        </a:p>
      </dgm:t>
    </dgm:pt>
    <dgm:pt modelId="{1A656F64-236A-474E-8998-B50940754270}" type="sibTrans" cxnId="{70E428C9-6BE4-4727-BF76-F62406AFBC90}">
      <dgm:prSet/>
      <dgm:spPr/>
      <dgm:t>
        <a:bodyPr/>
        <a:lstStyle/>
        <a:p>
          <a:endParaRPr lang="tr-TR"/>
        </a:p>
      </dgm:t>
    </dgm:pt>
    <dgm:pt modelId="{E1A65B9A-BA51-4089-9DD7-A6F72253DA48}">
      <dgm:prSet phldrT="[Metin]"/>
      <dgm:spPr/>
      <dgm:t>
        <a:bodyPr/>
        <a:lstStyle/>
        <a:p>
          <a:r>
            <a:rPr lang="tr-TR" b="1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2015</a:t>
          </a:r>
          <a:r>
            <a:rPr lang="tr-TR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</a:t>
          </a:r>
          <a:r>
            <a:rPr lang="tr-TR" dirty="0" smtClean="0">
              <a:solidFill>
                <a:srgbClr val="C00000"/>
              </a:solidFill>
              <a:latin typeface="Calibri" panose="020F0502020204030204" pitchFamily="34" charset="0"/>
            </a:rPr>
            <a:t>100MB</a:t>
          </a:r>
          <a:endParaRPr lang="tr-TR" dirty="0">
            <a:solidFill>
              <a:srgbClr val="C00000"/>
            </a:solidFill>
            <a:latin typeface="Calibri" panose="020F0502020204030204" pitchFamily="34" charset="0"/>
          </a:endParaRPr>
        </a:p>
      </dgm:t>
    </dgm:pt>
    <dgm:pt modelId="{869271D1-518D-44D3-B9F5-6800AFA9AB29}" type="parTrans" cxnId="{55B9EBAC-888D-4712-84D3-F60A52E63A2D}">
      <dgm:prSet/>
      <dgm:spPr/>
      <dgm:t>
        <a:bodyPr/>
        <a:lstStyle/>
        <a:p>
          <a:endParaRPr lang="tr-TR"/>
        </a:p>
      </dgm:t>
    </dgm:pt>
    <dgm:pt modelId="{ED503E61-F591-4A3E-BA30-38347E2480F4}" type="sibTrans" cxnId="{55B9EBAC-888D-4712-84D3-F60A52E63A2D}">
      <dgm:prSet/>
      <dgm:spPr/>
      <dgm:t>
        <a:bodyPr/>
        <a:lstStyle/>
        <a:p>
          <a:endParaRPr lang="tr-TR"/>
        </a:p>
      </dgm:t>
    </dgm:pt>
    <dgm:pt modelId="{E184788A-2A65-47D1-91B9-EC93C626943E}" type="pres">
      <dgm:prSet presAssocID="{42E26873-497C-4421-B907-A47D7A0C9F51}" presName="arrowDiagram" presStyleCnt="0">
        <dgm:presLayoutVars>
          <dgm:chMax val="5"/>
          <dgm:dir/>
          <dgm:resizeHandles val="exact"/>
        </dgm:presLayoutVars>
      </dgm:prSet>
      <dgm:spPr/>
    </dgm:pt>
    <dgm:pt modelId="{BC1A0013-E3AA-4FBF-9E60-24D49B3783A8}" type="pres">
      <dgm:prSet presAssocID="{42E26873-497C-4421-B907-A47D7A0C9F51}" presName="arrow" presStyleLbl="bgShp" presStyleIdx="0" presStyleCnt="1" custLinFactNeighborX="12994" custLinFactNeighborY="32576"/>
      <dgm:spPr/>
    </dgm:pt>
    <dgm:pt modelId="{03E60733-135D-420F-B2A8-99B0BEF31A84}" type="pres">
      <dgm:prSet presAssocID="{42E26873-497C-4421-B907-A47D7A0C9F51}" presName="arrowDiagram4" presStyleCnt="0"/>
      <dgm:spPr/>
    </dgm:pt>
    <dgm:pt modelId="{848DE7B4-A493-4512-A4A0-389E9267424E}" type="pres">
      <dgm:prSet presAssocID="{C2673935-F37D-409F-8719-6ED07CD23E06}" presName="bullet4a" presStyleLbl="node1" presStyleIdx="0" presStyleCnt="4"/>
      <dgm:spPr/>
    </dgm:pt>
    <dgm:pt modelId="{33534F4C-428A-44EA-9F30-A6A36274A0CB}" type="pres">
      <dgm:prSet presAssocID="{C2673935-F37D-409F-8719-6ED07CD23E06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FDDF91-15FE-46F7-9AF5-E81ABCE3BAE7}" type="pres">
      <dgm:prSet presAssocID="{E1A65B9A-BA51-4089-9DD7-A6F72253DA48}" presName="bullet4b" presStyleLbl="node1" presStyleIdx="1" presStyleCnt="4"/>
      <dgm:spPr/>
    </dgm:pt>
    <dgm:pt modelId="{678A3592-7C44-4A0B-8F43-071E7EE1CF14}" type="pres">
      <dgm:prSet presAssocID="{E1A65B9A-BA51-4089-9DD7-A6F72253DA48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6EDB97F-C467-4F81-91B5-17C0EB0AC9F9}" type="pres">
      <dgm:prSet presAssocID="{6F2751D7-E163-4118-98C7-0A28B9A929B8}" presName="bullet4c" presStyleLbl="node1" presStyleIdx="2" presStyleCnt="4"/>
      <dgm:spPr/>
    </dgm:pt>
    <dgm:pt modelId="{6FF11644-9063-4DE5-8193-9870FA70E51A}" type="pres">
      <dgm:prSet presAssocID="{6F2751D7-E163-4118-98C7-0A28B9A929B8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274F4D-30B8-4CC1-BBF2-22D563E2603A}" type="pres">
      <dgm:prSet presAssocID="{27E7664E-4EBB-4AF2-9F97-8416C2929C9D}" presName="bullet4d" presStyleLbl="node1" presStyleIdx="3" presStyleCnt="4"/>
      <dgm:spPr/>
    </dgm:pt>
    <dgm:pt modelId="{2F635EBE-C26B-46D9-8FC1-581E3B0E134C}" type="pres">
      <dgm:prSet presAssocID="{27E7664E-4EBB-4AF2-9F97-8416C2929C9D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0E428C9-6BE4-4727-BF76-F62406AFBC90}" srcId="{42E26873-497C-4421-B907-A47D7A0C9F51}" destId="{27E7664E-4EBB-4AF2-9F97-8416C2929C9D}" srcOrd="3" destOrd="0" parTransId="{A21811D5-3FDA-4EC4-AAFC-916906B3BD5B}" sibTransId="{1A656F64-236A-474E-8998-B50940754270}"/>
    <dgm:cxn modelId="{E61328B1-B858-4EFD-B59F-9EFFDC1B3B5D}" type="presOf" srcId="{C2673935-F37D-409F-8719-6ED07CD23E06}" destId="{33534F4C-428A-44EA-9F30-A6A36274A0CB}" srcOrd="0" destOrd="0" presId="urn:microsoft.com/office/officeart/2005/8/layout/arrow2"/>
    <dgm:cxn modelId="{F4479909-67C8-419A-8FEB-D88854C7EA0A}" srcId="{42E26873-497C-4421-B907-A47D7A0C9F51}" destId="{6F2751D7-E163-4118-98C7-0A28B9A929B8}" srcOrd="2" destOrd="0" parTransId="{AC4CCEB4-E8E8-4B76-B13A-3CFFB60B0C01}" sibTransId="{35753CD5-9CCD-4002-98BF-A6EA571A2ED3}"/>
    <dgm:cxn modelId="{5B5620A0-AAC8-429B-9FCE-E82CFB207DD0}" type="presOf" srcId="{42E26873-497C-4421-B907-A47D7A0C9F51}" destId="{E184788A-2A65-47D1-91B9-EC93C626943E}" srcOrd="0" destOrd="0" presId="urn:microsoft.com/office/officeart/2005/8/layout/arrow2"/>
    <dgm:cxn modelId="{0062AAB1-D865-466B-A7D0-89396F972696}" type="presOf" srcId="{6F2751D7-E163-4118-98C7-0A28B9A929B8}" destId="{6FF11644-9063-4DE5-8193-9870FA70E51A}" srcOrd="0" destOrd="0" presId="urn:microsoft.com/office/officeart/2005/8/layout/arrow2"/>
    <dgm:cxn modelId="{0B5DBE9C-AF1C-4E2B-B24A-B51CC8396365}" type="presOf" srcId="{27E7664E-4EBB-4AF2-9F97-8416C2929C9D}" destId="{2F635EBE-C26B-46D9-8FC1-581E3B0E134C}" srcOrd="0" destOrd="0" presId="urn:microsoft.com/office/officeart/2005/8/layout/arrow2"/>
    <dgm:cxn modelId="{55B9EBAC-888D-4712-84D3-F60A52E63A2D}" srcId="{42E26873-497C-4421-B907-A47D7A0C9F51}" destId="{E1A65B9A-BA51-4089-9DD7-A6F72253DA48}" srcOrd="1" destOrd="0" parTransId="{869271D1-518D-44D3-B9F5-6800AFA9AB29}" sibTransId="{ED503E61-F591-4A3E-BA30-38347E2480F4}"/>
    <dgm:cxn modelId="{EF659875-4252-4213-BF87-C98AB0341DF7}" srcId="{42E26873-497C-4421-B907-A47D7A0C9F51}" destId="{C2673935-F37D-409F-8719-6ED07CD23E06}" srcOrd="0" destOrd="0" parTransId="{0982F9EC-1C98-45AA-8BBB-0DC894E224BD}" sibTransId="{5350DB20-A182-48C8-AFDF-25A4DDD5921E}"/>
    <dgm:cxn modelId="{36BD98E1-71F6-4031-B8CE-E82ABAE90345}" type="presOf" srcId="{E1A65B9A-BA51-4089-9DD7-A6F72253DA48}" destId="{678A3592-7C44-4A0B-8F43-071E7EE1CF14}" srcOrd="0" destOrd="0" presId="urn:microsoft.com/office/officeart/2005/8/layout/arrow2"/>
    <dgm:cxn modelId="{6061DBD9-3D3A-4F7B-BCFC-D31B27EFDCAD}" type="presParOf" srcId="{E184788A-2A65-47D1-91B9-EC93C626943E}" destId="{BC1A0013-E3AA-4FBF-9E60-24D49B3783A8}" srcOrd="0" destOrd="0" presId="urn:microsoft.com/office/officeart/2005/8/layout/arrow2"/>
    <dgm:cxn modelId="{D30BD5EB-41A5-4C2C-BD1B-803AFE581F4B}" type="presParOf" srcId="{E184788A-2A65-47D1-91B9-EC93C626943E}" destId="{03E60733-135D-420F-B2A8-99B0BEF31A84}" srcOrd="1" destOrd="0" presId="urn:microsoft.com/office/officeart/2005/8/layout/arrow2"/>
    <dgm:cxn modelId="{2E7F6697-BF61-493B-A40F-E70B116533EF}" type="presParOf" srcId="{03E60733-135D-420F-B2A8-99B0BEF31A84}" destId="{848DE7B4-A493-4512-A4A0-389E9267424E}" srcOrd="0" destOrd="0" presId="urn:microsoft.com/office/officeart/2005/8/layout/arrow2"/>
    <dgm:cxn modelId="{507AE90B-E841-4DC7-A154-E268BE2B1CED}" type="presParOf" srcId="{03E60733-135D-420F-B2A8-99B0BEF31A84}" destId="{33534F4C-428A-44EA-9F30-A6A36274A0CB}" srcOrd="1" destOrd="0" presId="urn:microsoft.com/office/officeart/2005/8/layout/arrow2"/>
    <dgm:cxn modelId="{17E1F172-3B12-4C8D-A8D9-A626C983E12B}" type="presParOf" srcId="{03E60733-135D-420F-B2A8-99B0BEF31A84}" destId="{CCFDDF91-15FE-46F7-9AF5-E81ABCE3BAE7}" srcOrd="2" destOrd="0" presId="urn:microsoft.com/office/officeart/2005/8/layout/arrow2"/>
    <dgm:cxn modelId="{D81E44DC-AD44-4E74-89B2-727A8264DD0B}" type="presParOf" srcId="{03E60733-135D-420F-B2A8-99B0BEF31A84}" destId="{678A3592-7C44-4A0B-8F43-071E7EE1CF14}" srcOrd="3" destOrd="0" presId="urn:microsoft.com/office/officeart/2005/8/layout/arrow2"/>
    <dgm:cxn modelId="{9A95DEA7-9132-4D2C-B05F-681040380736}" type="presParOf" srcId="{03E60733-135D-420F-B2A8-99B0BEF31A84}" destId="{E6EDB97F-C467-4F81-91B5-17C0EB0AC9F9}" srcOrd="4" destOrd="0" presId="urn:microsoft.com/office/officeart/2005/8/layout/arrow2"/>
    <dgm:cxn modelId="{D91F6095-CB18-493A-B049-8FA13CACD320}" type="presParOf" srcId="{03E60733-135D-420F-B2A8-99B0BEF31A84}" destId="{6FF11644-9063-4DE5-8193-9870FA70E51A}" srcOrd="5" destOrd="0" presId="urn:microsoft.com/office/officeart/2005/8/layout/arrow2"/>
    <dgm:cxn modelId="{25B65FF7-61A7-4CDA-816B-E3ECD232693E}" type="presParOf" srcId="{03E60733-135D-420F-B2A8-99B0BEF31A84}" destId="{03274F4D-30B8-4CC1-BBF2-22D563E2603A}" srcOrd="6" destOrd="0" presId="urn:microsoft.com/office/officeart/2005/8/layout/arrow2"/>
    <dgm:cxn modelId="{97F5B4B3-7FCC-4E2E-B9CF-456B3CF87897}" type="presParOf" srcId="{03E60733-135D-420F-B2A8-99B0BEF31A84}" destId="{2F635EBE-C26B-46D9-8FC1-581E3B0E134C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CB75A4-26A0-41BF-8DDB-7E2613FF961E}" type="doc">
      <dgm:prSet loTypeId="urn:microsoft.com/office/officeart/2005/8/layout/radial1" loCatId="relationship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tr-TR"/>
        </a:p>
      </dgm:t>
    </dgm:pt>
    <dgm:pt modelId="{F9AF237D-B176-4F36-B156-3DC9D787EB54}">
      <dgm:prSet phldrT="[Metin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tr-TR" sz="1800" b="1" dirty="0">
            <a:solidFill>
              <a:schemeClr val="accent5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0A7E74E8-ED0E-4A84-BFD2-769768555994}" type="parTrans" cxnId="{A70E8089-7D78-4AC4-9A7B-D53E037E47FF}">
      <dgm:prSet/>
      <dgm:spPr/>
      <dgm:t>
        <a:bodyPr/>
        <a:lstStyle/>
        <a:p>
          <a:endParaRPr lang="tr-TR"/>
        </a:p>
      </dgm:t>
    </dgm:pt>
    <dgm:pt modelId="{3905B450-A5A3-4648-8716-8E17027A34F8}" type="sibTrans" cxnId="{A70E8089-7D78-4AC4-9A7B-D53E037E47FF}">
      <dgm:prSet/>
      <dgm:spPr/>
      <dgm:t>
        <a:bodyPr/>
        <a:lstStyle/>
        <a:p>
          <a:endParaRPr lang="tr-TR"/>
        </a:p>
      </dgm:t>
    </dgm:pt>
    <dgm:pt modelId="{DB0E769E-D6A4-4CE5-8870-7FDB6CA50907}">
      <dgm:prSet phldrT="[Metin]" custT="1"/>
      <dgm:spPr/>
      <dgm:t>
        <a:bodyPr/>
        <a:lstStyle/>
        <a:p>
          <a:r>
            <a:rPr lang="tr-TR" sz="1800" b="1" smtClean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rPr>
            <a:t>Sağlık Bakanlığı</a:t>
          </a:r>
          <a:endParaRPr lang="tr-TR" sz="1800" b="1" dirty="0">
            <a:solidFill>
              <a:schemeClr val="accent5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968BB2EF-2162-4151-936F-CF2CAFF5E45F}" type="parTrans" cxnId="{A168EC85-2390-4528-80CC-15321C7B3C3C}">
      <dgm:prSet/>
      <dgm:spPr/>
      <dgm:t>
        <a:bodyPr/>
        <a:lstStyle/>
        <a:p>
          <a:endParaRPr lang="tr-TR"/>
        </a:p>
      </dgm:t>
    </dgm:pt>
    <dgm:pt modelId="{20574A6E-C1EF-46F5-B4AB-2E074D04F836}" type="sibTrans" cxnId="{A168EC85-2390-4528-80CC-15321C7B3C3C}">
      <dgm:prSet/>
      <dgm:spPr/>
      <dgm:t>
        <a:bodyPr/>
        <a:lstStyle/>
        <a:p>
          <a:endParaRPr lang="tr-TR"/>
        </a:p>
      </dgm:t>
    </dgm:pt>
    <dgm:pt modelId="{3856195D-82A1-472A-8E4B-792CA1FF6EBF}">
      <dgm:prSet phldrT="[Metin]" custT="1"/>
      <dgm:spPr/>
      <dgm:t>
        <a:bodyPr/>
        <a:lstStyle/>
        <a:p>
          <a:r>
            <a:rPr lang="tr-TR" sz="1800" b="1" smtClean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rPr>
            <a:t>Sanayi ve Teknoloji Bakanlığı</a:t>
          </a:r>
          <a:endParaRPr lang="tr-TR" sz="1800" b="1" dirty="0">
            <a:solidFill>
              <a:schemeClr val="accent5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9A86707A-4B15-4BE0-9D8F-AF9554BDE03D}" type="parTrans" cxnId="{0FFC84E9-FE6C-4112-AFEE-A3C827A0ED25}">
      <dgm:prSet/>
      <dgm:spPr/>
      <dgm:t>
        <a:bodyPr/>
        <a:lstStyle/>
        <a:p>
          <a:endParaRPr lang="tr-TR"/>
        </a:p>
      </dgm:t>
    </dgm:pt>
    <dgm:pt modelId="{89372A79-286F-4C43-9B5E-4CB664581CB9}" type="sibTrans" cxnId="{0FFC84E9-FE6C-4112-AFEE-A3C827A0ED25}">
      <dgm:prSet/>
      <dgm:spPr/>
      <dgm:t>
        <a:bodyPr/>
        <a:lstStyle/>
        <a:p>
          <a:endParaRPr lang="tr-TR"/>
        </a:p>
      </dgm:t>
    </dgm:pt>
    <dgm:pt modelId="{1609ABDD-E204-4D42-AFBF-88F286826131}">
      <dgm:prSet phldrT="[Metin]" custT="1"/>
      <dgm:spPr/>
      <dgm:t>
        <a:bodyPr/>
        <a:lstStyle/>
        <a:p>
          <a:r>
            <a:rPr lang="tr-TR" sz="1800" b="1" dirty="0" smtClean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rPr>
            <a:t>Hazine ve Maliye Bakanlığı</a:t>
          </a:r>
          <a:endParaRPr lang="tr-TR" sz="1800" b="1" dirty="0">
            <a:solidFill>
              <a:schemeClr val="accent5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9ABA9B32-084B-46C9-9BC9-9C55CB4AF6FE}" type="sibTrans" cxnId="{3DA68147-0F82-4FF0-8918-62E3607648E5}">
      <dgm:prSet/>
      <dgm:spPr/>
      <dgm:t>
        <a:bodyPr/>
        <a:lstStyle/>
        <a:p>
          <a:endParaRPr lang="tr-TR"/>
        </a:p>
      </dgm:t>
    </dgm:pt>
    <dgm:pt modelId="{5E7E6FE4-1ECF-40DF-BF9E-69BFFFAB4740}" type="parTrans" cxnId="{3DA68147-0F82-4FF0-8918-62E3607648E5}">
      <dgm:prSet/>
      <dgm:spPr/>
      <dgm:t>
        <a:bodyPr/>
        <a:lstStyle/>
        <a:p>
          <a:endParaRPr lang="tr-TR"/>
        </a:p>
      </dgm:t>
    </dgm:pt>
    <dgm:pt modelId="{D9474847-AF2B-4E10-9442-E9F95721DA7F}">
      <dgm:prSet phldrT="[Metin]" custT="1"/>
      <dgm:spPr/>
      <dgm:t>
        <a:bodyPr/>
        <a:lstStyle/>
        <a:p>
          <a:r>
            <a:rPr lang="tr-TR" sz="1800" b="1" smtClean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rPr>
            <a:t>SGK</a:t>
          </a:r>
          <a:endParaRPr lang="tr-TR" sz="1800" b="1" dirty="0">
            <a:solidFill>
              <a:schemeClr val="accent5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9135C4C4-A874-41AB-8A1F-D52A43ADA668}" type="parTrans" cxnId="{EA50295C-61E7-4397-ADB7-D606ACB87068}">
      <dgm:prSet/>
      <dgm:spPr/>
      <dgm:t>
        <a:bodyPr/>
        <a:lstStyle/>
        <a:p>
          <a:endParaRPr lang="tr-TR"/>
        </a:p>
      </dgm:t>
    </dgm:pt>
    <dgm:pt modelId="{25903841-E6B7-454B-83A3-0069E7B3D7A0}" type="sibTrans" cxnId="{EA50295C-61E7-4397-ADB7-D606ACB87068}">
      <dgm:prSet/>
      <dgm:spPr/>
      <dgm:t>
        <a:bodyPr/>
        <a:lstStyle/>
        <a:p>
          <a:endParaRPr lang="tr-TR"/>
        </a:p>
      </dgm:t>
    </dgm:pt>
    <dgm:pt modelId="{88FE221D-7231-4DC8-9FC0-72E16AE33492}">
      <dgm:prSet phldrT="[Metin]" custT="1"/>
      <dgm:spPr/>
      <dgm:t>
        <a:bodyPr/>
        <a:lstStyle/>
        <a:p>
          <a:r>
            <a:rPr lang="tr-TR" sz="1800" b="1" dirty="0" smtClean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rPr>
            <a:t>TSE</a:t>
          </a:r>
          <a:endParaRPr lang="tr-TR" sz="1800" b="1" dirty="0">
            <a:solidFill>
              <a:schemeClr val="accent5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196EF2ED-679C-42C3-9750-82F9DBD8EB84}" type="parTrans" cxnId="{7C23987C-4E87-471E-9CD4-BF16B77D01DC}">
      <dgm:prSet/>
      <dgm:spPr/>
      <dgm:t>
        <a:bodyPr/>
        <a:lstStyle/>
        <a:p>
          <a:endParaRPr lang="tr-TR"/>
        </a:p>
      </dgm:t>
    </dgm:pt>
    <dgm:pt modelId="{1A23A81D-5805-4EF2-89D9-677D03E0AEB6}" type="sibTrans" cxnId="{7C23987C-4E87-471E-9CD4-BF16B77D01DC}">
      <dgm:prSet/>
      <dgm:spPr/>
      <dgm:t>
        <a:bodyPr/>
        <a:lstStyle/>
        <a:p>
          <a:endParaRPr lang="tr-TR"/>
        </a:p>
      </dgm:t>
    </dgm:pt>
    <dgm:pt modelId="{B97C0E66-4819-49CD-AA64-A37AF01E317C}">
      <dgm:prSet phldrT="[Metin]" custT="1"/>
      <dgm:spPr/>
      <dgm:t>
        <a:bodyPr/>
        <a:lstStyle/>
        <a:p>
          <a:r>
            <a:rPr lang="tr-TR" sz="1800" b="1" dirty="0" smtClean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rPr>
            <a:t>İçişleri Bakanlığı</a:t>
          </a:r>
          <a:endParaRPr lang="tr-TR" sz="1800" b="1" dirty="0">
            <a:solidFill>
              <a:schemeClr val="accent5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3F3481CF-0B16-4208-AFB1-432827D668F9}" type="parTrans" cxnId="{D1E19A70-2D1A-4AAD-A64A-5137FBFC95FD}">
      <dgm:prSet/>
      <dgm:spPr/>
      <dgm:t>
        <a:bodyPr/>
        <a:lstStyle/>
        <a:p>
          <a:endParaRPr lang="tr-TR"/>
        </a:p>
      </dgm:t>
    </dgm:pt>
    <dgm:pt modelId="{C41EFEFF-520D-45EA-BD82-8D930688FCC0}" type="sibTrans" cxnId="{D1E19A70-2D1A-4AAD-A64A-5137FBFC95FD}">
      <dgm:prSet/>
      <dgm:spPr/>
      <dgm:t>
        <a:bodyPr/>
        <a:lstStyle/>
        <a:p>
          <a:endParaRPr lang="tr-TR"/>
        </a:p>
      </dgm:t>
    </dgm:pt>
    <dgm:pt modelId="{88E17910-2F03-49A1-B953-6CEF7B149E14}">
      <dgm:prSet phldrT="[Metin]" custT="1"/>
      <dgm:spPr/>
      <dgm:t>
        <a:bodyPr/>
        <a:lstStyle/>
        <a:p>
          <a:r>
            <a:rPr lang="tr-TR" sz="1800" b="1" dirty="0" smtClean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</a:rPr>
            <a:t>Bankalar</a:t>
          </a:r>
          <a:endParaRPr lang="tr-TR" sz="1800" b="1" dirty="0">
            <a:solidFill>
              <a:schemeClr val="accent5">
                <a:lumMod val="75000"/>
              </a:schemeClr>
            </a:solidFill>
            <a:latin typeface="Calibri" panose="020F0502020204030204" pitchFamily="34" charset="0"/>
          </a:endParaRPr>
        </a:p>
      </dgm:t>
    </dgm:pt>
    <dgm:pt modelId="{D0C9DE0F-43E7-4196-8C95-2A66789B6E91}" type="parTrans" cxnId="{CAD67CBD-1392-41E3-9BD2-BDB051061946}">
      <dgm:prSet/>
      <dgm:spPr/>
      <dgm:t>
        <a:bodyPr/>
        <a:lstStyle/>
        <a:p>
          <a:endParaRPr lang="tr-TR"/>
        </a:p>
      </dgm:t>
    </dgm:pt>
    <dgm:pt modelId="{446A0451-2AD2-4BAB-BAC3-34B2675C36EC}" type="sibTrans" cxnId="{CAD67CBD-1392-41E3-9BD2-BDB051061946}">
      <dgm:prSet/>
      <dgm:spPr/>
      <dgm:t>
        <a:bodyPr/>
        <a:lstStyle/>
        <a:p>
          <a:endParaRPr lang="tr-TR"/>
        </a:p>
      </dgm:t>
    </dgm:pt>
    <dgm:pt modelId="{1FF0FB19-CDAB-4077-9913-0ADBE78DE043}" type="pres">
      <dgm:prSet presAssocID="{37CB75A4-26A0-41BF-8DDB-7E2613FF961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8647C85-31C1-4613-BFB1-18CD2247F183}" type="pres">
      <dgm:prSet presAssocID="{F9AF237D-B176-4F36-B156-3DC9D787EB54}" presName="centerShape" presStyleLbl="node0" presStyleIdx="0" presStyleCnt="1" custScaleX="130612" custScaleY="96184"/>
      <dgm:spPr>
        <a:prstGeom prst="ellipse">
          <a:avLst/>
        </a:prstGeom>
      </dgm:spPr>
      <dgm:t>
        <a:bodyPr/>
        <a:lstStyle/>
        <a:p>
          <a:endParaRPr lang="tr-TR"/>
        </a:p>
      </dgm:t>
    </dgm:pt>
    <dgm:pt modelId="{CD410851-A4A2-4E3E-8292-AC17263471F0}" type="pres">
      <dgm:prSet presAssocID="{5E7E6FE4-1ECF-40DF-BF9E-69BFFFAB4740}" presName="Name9" presStyleLbl="parChTrans1D2" presStyleIdx="0" presStyleCnt="7"/>
      <dgm:spPr/>
      <dgm:t>
        <a:bodyPr/>
        <a:lstStyle/>
        <a:p>
          <a:endParaRPr lang="tr-TR"/>
        </a:p>
      </dgm:t>
    </dgm:pt>
    <dgm:pt modelId="{5E7F3259-07DB-4FD1-A082-D128B73FF02A}" type="pres">
      <dgm:prSet presAssocID="{5E7E6FE4-1ECF-40DF-BF9E-69BFFFAB4740}" presName="connTx" presStyleLbl="parChTrans1D2" presStyleIdx="0" presStyleCnt="7"/>
      <dgm:spPr/>
      <dgm:t>
        <a:bodyPr/>
        <a:lstStyle/>
        <a:p>
          <a:endParaRPr lang="tr-TR"/>
        </a:p>
      </dgm:t>
    </dgm:pt>
    <dgm:pt modelId="{4B17E0BC-EB34-4B54-A3BE-B8CA6CFA34E4}" type="pres">
      <dgm:prSet presAssocID="{1609ABDD-E204-4D42-AFBF-88F286826131}" presName="node" presStyleLbl="node1" presStyleIdx="0" presStyleCnt="7" custScaleX="11847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E60B83E6-7B79-45DE-85F2-03AA46422EB8}" type="pres">
      <dgm:prSet presAssocID="{968BB2EF-2162-4151-936F-CF2CAFF5E45F}" presName="Name9" presStyleLbl="parChTrans1D2" presStyleIdx="1" presStyleCnt="7"/>
      <dgm:spPr/>
      <dgm:t>
        <a:bodyPr/>
        <a:lstStyle/>
        <a:p>
          <a:endParaRPr lang="tr-TR"/>
        </a:p>
      </dgm:t>
    </dgm:pt>
    <dgm:pt modelId="{E16D5D1F-B112-4204-8926-00A502ADFB88}" type="pres">
      <dgm:prSet presAssocID="{968BB2EF-2162-4151-936F-CF2CAFF5E45F}" presName="connTx" presStyleLbl="parChTrans1D2" presStyleIdx="1" presStyleCnt="7"/>
      <dgm:spPr/>
      <dgm:t>
        <a:bodyPr/>
        <a:lstStyle/>
        <a:p>
          <a:endParaRPr lang="tr-TR"/>
        </a:p>
      </dgm:t>
    </dgm:pt>
    <dgm:pt modelId="{55F0C392-E13F-4091-94B9-D4003FD77389}" type="pres">
      <dgm:prSet presAssocID="{DB0E769E-D6A4-4CE5-8870-7FDB6CA50907}" presName="node" presStyleLbl="node1" presStyleIdx="1" presStyleCnt="7" custRadScaleRad="131754" custRadScaleInc="2588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801979EC-5E30-4902-9C2B-DD779EB681B5}" type="pres">
      <dgm:prSet presAssocID="{3F3481CF-0B16-4208-AFB1-432827D668F9}" presName="Name9" presStyleLbl="parChTrans1D2" presStyleIdx="2" presStyleCnt="7"/>
      <dgm:spPr/>
      <dgm:t>
        <a:bodyPr/>
        <a:lstStyle/>
        <a:p>
          <a:endParaRPr lang="tr-TR"/>
        </a:p>
      </dgm:t>
    </dgm:pt>
    <dgm:pt modelId="{3391ACA1-545E-4E75-8579-2B1344F1295E}" type="pres">
      <dgm:prSet presAssocID="{3F3481CF-0B16-4208-AFB1-432827D668F9}" presName="connTx" presStyleLbl="parChTrans1D2" presStyleIdx="2" presStyleCnt="7"/>
      <dgm:spPr/>
      <dgm:t>
        <a:bodyPr/>
        <a:lstStyle/>
        <a:p>
          <a:endParaRPr lang="tr-TR"/>
        </a:p>
      </dgm:t>
    </dgm:pt>
    <dgm:pt modelId="{F0C6242B-6A13-481A-824D-76F7A27DBAAC}" type="pres">
      <dgm:prSet presAssocID="{B97C0E66-4819-49CD-AA64-A37AF01E317C}" presName="node" presStyleLbl="node1" presStyleIdx="2" presStyleCnt="7" custRadScaleRad="126815" custRadScaleInc="-1135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ABA15313-24AA-483D-9BA6-24CC0EC9BE80}" type="pres">
      <dgm:prSet presAssocID="{9A86707A-4B15-4BE0-9D8F-AF9554BDE03D}" presName="Name9" presStyleLbl="parChTrans1D2" presStyleIdx="3" presStyleCnt="7"/>
      <dgm:spPr/>
      <dgm:t>
        <a:bodyPr/>
        <a:lstStyle/>
        <a:p>
          <a:endParaRPr lang="tr-TR"/>
        </a:p>
      </dgm:t>
    </dgm:pt>
    <dgm:pt modelId="{C4936FB7-939E-4756-8F09-1EAF48AD7343}" type="pres">
      <dgm:prSet presAssocID="{9A86707A-4B15-4BE0-9D8F-AF9554BDE03D}" presName="connTx" presStyleLbl="parChTrans1D2" presStyleIdx="3" presStyleCnt="7"/>
      <dgm:spPr/>
      <dgm:t>
        <a:bodyPr/>
        <a:lstStyle/>
        <a:p>
          <a:endParaRPr lang="tr-TR"/>
        </a:p>
      </dgm:t>
    </dgm:pt>
    <dgm:pt modelId="{882AF103-28FB-4600-B228-4CBFA3530F00}" type="pres">
      <dgm:prSet presAssocID="{3856195D-82A1-472A-8E4B-792CA1FF6EBF}" presName="node" presStyleLbl="node1" presStyleIdx="3" presStyleCnt="7" custScaleX="119979" custRadScaleRad="105911" custRadScaleInc="-1706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D494E7EE-0F57-4CF4-8804-0F99ABCC4369}" type="pres">
      <dgm:prSet presAssocID="{9135C4C4-A874-41AB-8A1F-D52A43ADA668}" presName="Name9" presStyleLbl="parChTrans1D2" presStyleIdx="4" presStyleCnt="7"/>
      <dgm:spPr/>
      <dgm:t>
        <a:bodyPr/>
        <a:lstStyle/>
        <a:p>
          <a:endParaRPr lang="tr-TR"/>
        </a:p>
      </dgm:t>
    </dgm:pt>
    <dgm:pt modelId="{BF366369-BC71-438B-980A-004A387E5BCC}" type="pres">
      <dgm:prSet presAssocID="{9135C4C4-A874-41AB-8A1F-D52A43ADA668}" presName="connTx" presStyleLbl="parChTrans1D2" presStyleIdx="4" presStyleCnt="7"/>
      <dgm:spPr/>
      <dgm:t>
        <a:bodyPr/>
        <a:lstStyle/>
        <a:p>
          <a:endParaRPr lang="tr-TR"/>
        </a:p>
      </dgm:t>
    </dgm:pt>
    <dgm:pt modelId="{5EE63585-F31E-4B49-AD3A-76F7BF515D85}" type="pres">
      <dgm:prSet presAssocID="{D9474847-AF2B-4E10-9442-E9F95721DA7F}" presName="node" presStyleLbl="node1" presStyleIdx="4" presStyleCnt="7" custRadScaleRad="104119" custRadScaleInc="1026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39D91E8A-AB65-49E2-B647-F86D516DD392}" type="pres">
      <dgm:prSet presAssocID="{196EF2ED-679C-42C3-9750-82F9DBD8EB84}" presName="Name9" presStyleLbl="parChTrans1D2" presStyleIdx="5" presStyleCnt="7"/>
      <dgm:spPr/>
      <dgm:t>
        <a:bodyPr/>
        <a:lstStyle/>
        <a:p>
          <a:endParaRPr lang="tr-TR"/>
        </a:p>
      </dgm:t>
    </dgm:pt>
    <dgm:pt modelId="{D5DD8489-A581-4465-8EAE-8B83227C5E42}" type="pres">
      <dgm:prSet presAssocID="{196EF2ED-679C-42C3-9750-82F9DBD8EB84}" presName="connTx" presStyleLbl="parChTrans1D2" presStyleIdx="5" presStyleCnt="7"/>
      <dgm:spPr/>
      <dgm:t>
        <a:bodyPr/>
        <a:lstStyle/>
        <a:p>
          <a:endParaRPr lang="tr-TR"/>
        </a:p>
      </dgm:t>
    </dgm:pt>
    <dgm:pt modelId="{E8114D74-049F-4633-BBDF-98583342576C}" type="pres">
      <dgm:prSet presAssocID="{88FE221D-7231-4DC8-9FC0-72E16AE33492}" presName="node" presStyleLbl="node1" presStyleIdx="5" presStyleCnt="7" custRadScaleRad="121184" custRadScaleInc="954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  <dgm:pt modelId="{35CBE715-A45A-491C-81C7-1688BB2BD5D4}" type="pres">
      <dgm:prSet presAssocID="{D0C9DE0F-43E7-4196-8C95-2A66789B6E91}" presName="Name9" presStyleLbl="parChTrans1D2" presStyleIdx="6" presStyleCnt="7"/>
      <dgm:spPr/>
      <dgm:t>
        <a:bodyPr/>
        <a:lstStyle/>
        <a:p>
          <a:endParaRPr lang="tr-TR"/>
        </a:p>
      </dgm:t>
    </dgm:pt>
    <dgm:pt modelId="{485B1E92-AF0B-4E14-BE9A-7E74EDCF16B4}" type="pres">
      <dgm:prSet presAssocID="{D0C9DE0F-43E7-4196-8C95-2A66789B6E91}" presName="connTx" presStyleLbl="parChTrans1D2" presStyleIdx="6" presStyleCnt="7"/>
      <dgm:spPr/>
      <dgm:t>
        <a:bodyPr/>
        <a:lstStyle/>
        <a:p>
          <a:endParaRPr lang="tr-TR"/>
        </a:p>
      </dgm:t>
    </dgm:pt>
    <dgm:pt modelId="{F4B8D4F5-E280-4B93-81C0-1ECE047BD1AC}" type="pres">
      <dgm:prSet presAssocID="{88E17910-2F03-49A1-B953-6CEF7B149E14}" presName="node" presStyleLbl="node1" presStyleIdx="6" presStyleCnt="7" custRadScaleRad="128328" custRadScaleInc="-3105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tr-TR"/>
        </a:p>
      </dgm:t>
    </dgm:pt>
  </dgm:ptLst>
  <dgm:cxnLst>
    <dgm:cxn modelId="{6BFB03E1-9167-4011-8263-269F121EC082}" type="presOf" srcId="{D9474847-AF2B-4E10-9442-E9F95721DA7F}" destId="{5EE63585-F31E-4B49-AD3A-76F7BF515D85}" srcOrd="0" destOrd="0" presId="urn:microsoft.com/office/officeart/2005/8/layout/radial1"/>
    <dgm:cxn modelId="{88222E73-4A74-436A-978F-5C47ABA983EB}" type="presOf" srcId="{3F3481CF-0B16-4208-AFB1-432827D668F9}" destId="{801979EC-5E30-4902-9C2B-DD779EB681B5}" srcOrd="0" destOrd="0" presId="urn:microsoft.com/office/officeart/2005/8/layout/radial1"/>
    <dgm:cxn modelId="{D1E19A70-2D1A-4AAD-A64A-5137FBFC95FD}" srcId="{F9AF237D-B176-4F36-B156-3DC9D787EB54}" destId="{B97C0E66-4819-49CD-AA64-A37AF01E317C}" srcOrd="2" destOrd="0" parTransId="{3F3481CF-0B16-4208-AFB1-432827D668F9}" sibTransId="{C41EFEFF-520D-45EA-BD82-8D930688FCC0}"/>
    <dgm:cxn modelId="{B3892E57-FBBD-47DA-AADB-9743F63A92AA}" type="presOf" srcId="{9A86707A-4B15-4BE0-9D8F-AF9554BDE03D}" destId="{ABA15313-24AA-483D-9BA6-24CC0EC9BE80}" srcOrd="0" destOrd="0" presId="urn:microsoft.com/office/officeart/2005/8/layout/radial1"/>
    <dgm:cxn modelId="{D732C7CA-AEC8-47B1-9E1C-72BE57CC46B7}" type="presOf" srcId="{9A86707A-4B15-4BE0-9D8F-AF9554BDE03D}" destId="{C4936FB7-939E-4756-8F09-1EAF48AD7343}" srcOrd="1" destOrd="0" presId="urn:microsoft.com/office/officeart/2005/8/layout/radial1"/>
    <dgm:cxn modelId="{0FFC84E9-FE6C-4112-AFEE-A3C827A0ED25}" srcId="{F9AF237D-B176-4F36-B156-3DC9D787EB54}" destId="{3856195D-82A1-472A-8E4B-792CA1FF6EBF}" srcOrd="3" destOrd="0" parTransId="{9A86707A-4B15-4BE0-9D8F-AF9554BDE03D}" sibTransId="{89372A79-286F-4C43-9B5E-4CB664581CB9}"/>
    <dgm:cxn modelId="{E77B5843-11BC-42AF-B2AA-25AF146FF3FA}" type="presOf" srcId="{F9AF237D-B176-4F36-B156-3DC9D787EB54}" destId="{18647C85-31C1-4613-BFB1-18CD2247F183}" srcOrd="0" destOrd="0" presId="urn:microsoft.com/office/officeart/2005/8/layout/radial1"/>
    <dgm:cxn modelId="{DBE8F85C-54B0-47A1-85D4-5B72CAFF4DB1}" type="presOf" srcId="{9135C4C4-A874-41AB-8A1F-D52A43ADA668}" destId="{D494E7EE-0F57-4CF4-8804-0F99ABCC4369}" srcOrd="0" destOrd="0" presId="urn:microsoft.com/office/officeart/2005/8/layout/radial1"/>
    <dgm:cxn modelId="{8C5830DB-2603-43D5-9B88-BD947958AD32}" type="presOf" srcId="{88E17910-2F03-49A1-B953-6CEF7B149E14}" destId="{F4B8D4F5-E280-4B93-81C0-1ECE047BD1AC}" srcOrd="0" destOrd="0" presId="urn:microsoft.com/office/officeart/2005/8/layout/radial1"/>
    <dgm:cxn modelId="{F43EB699-6A94-4332-AC01-7D393EBD2A48}" type="presOf" srcId="{3856195D-82A1-472A-8E4B-792CA1FF6EBF}" destId="{882AF103-28FB-4600-B228-4CBFA3530F00}" srcOrd="0" destOrd="0" presId="urn:microsoft.com/office/officeart/2005/8/layout/radial1"/>
    <dgm:cxn modelId="{ED5578AE-588F-4D28-A6E6-3701D0EF1A89}" type="presOf" srcId="{D0C9DE0F-43E7-4196-8C95-2A66789B6E91}" destId="{35CBE715-A45A-491C-81C7-1688BB2BD5D4}" srcOrd="0" destOrd="0" presId="urn:microsoft.com/office/officeart/2005/8/layout/radial1"/>
    <dgm:cxn modelId="{F5D1E884-AFAC-4847-905D-AB40E474F1F9}" type="presOf" srcId="{968BB2EF-2162-4151-936F-CF2CAFF5E45F}" destId="{E60B83E6-7B79-45DE-85F2-03AA46422EB8}" srcOrd="0" destOrd="0" presId="urn:microsoft.com/office/officeart/2005/8/layout/radial1"/>
    <dgm:cxn modelId="{E1276418-67E2-4095-9FD8-B711B8352462}" type="presOf" srcId="{37CB75A4-26A0-41BF-8DDB-7E2613FF961E}" destId="{1FF0FB19-CDAB-4077-9913-0ADBE78DE043}" srcOrd="0" destOrd="0" presId="urn:microsoft.com/office/officeart/2005/8/layout/radial1"/>
    <dgm:cxn modelId="{5E48D643-648F-4F98-ADB4-28E78EE36D19}" type="presOf" srcId="{9135C4C4-A874-41AB-8A1F-D52A43ADA668}" destId="{BF366369-BC71-438B-980A-004A387E5BCC}" srcOrd="1" destOrd="0" presId="urn:microsoft.com/office/officeart/2005/8/layout/radial1"/>
    <dgm:cxn modelId="{5D890B01-2CC0-4790-BC68-4A5B6B60D29A}" type="presOf" srcId="{196EF2ED-679C-42C3-9750-82F9DBD8EB84}" destId="{39D91E8A-AB65-49E2-B647-F86D516DD392}" srcOrd="0" destOrd="0" presId="urn:microsoft.com/office/officeart/2005/8/layout/radial1"/>
    <dgm:cxn modelId="{A70E8089-7D78-4AC4-9A7B-D53E037E47FF}" srcId="{37CB75A4-26A0-41BF-8DDB-7E2613FF961E}" destId="{F9AF237D-B176-4F36-B156-3DC9D787EB54}" srcOrd="0" destOrd="0" parTransId="{0A7E74E8-ED0E-4A84-BFD2-769768555994}" sibTransId="{3905B450-A5A3-4648-8716-8E17027A34F8}"/>
    <dgm:cxn modelId="{379019EB-297E-41B4-B7CD-812C92D33169}" type="presOf" srcId="{196EF2ED-679C-42C3-9750-82F9DBD8EB84}" destId="{D5DD8489-A581-4465-8EAE-8B83227C5E42}" srcOrd="1" destOrd="0" presId="urn:microsoft.com/office/officeart/2005/8/layout/radial1"/>
    <dgm:cxn modelId="{7D526A7D-A135-475B-9943-74D764C2163D}" type="presOf" srcId="{D0C9DE0F-43E7-4196-8C95-2A66789B6E91}" destId="{485B1E92-AF0B-4E14-BE9A-7E74EDCF16B4}" srcOrd="1" destOrd="0" presId="urn:microsoft.com/office/officeart/2005/8/layout/radial1"/>
    <dgm:cxn modelId="{7C23987C-4E87-471E-9CD4-BF16B77D01DC}" srcId="{F9AF237D-B176-4F36-B156-3DC9D787EB54}" destId="{88FE221D-7231-4DC8-9FC0-72E16AE33492}" srcOrd="5" destOrd="0" parTransId="{196EF2ED-679C-42C3-9750-82F9DBD8EB84}" sibTransId="{1A23A81D-5805-4EF2-89D9-677D03E0AEB6}"/>
    <dgm:cxn modelId="{DD2CD12D-F148-4A94-915A-F64E41378367}" type="presOf" srcId="{5E7E6FE4-1ECF-40DF-BF9E-69BFFFAB4740}" destId="{CD410851-A4A2-4E3E-8292-AC17263471F0}" srcOrd="0" destOrd="0" presId="urn:microsoft.com/office/officeart/2005/8/layout/radial1"/>
    <dgm:cxn modelId="{5698E93A-D66C-42D5-AD61-C03C0BCA1F74}" type="presOf" srcId="{1609ABDD-E204-4D42-AFBF-88F286826131}" destId="{4B17E0BC-EB34-4B54-A3BE-B8CA6CFA34E4}" srcOrd="0" destOrd="0" presId="urn:microsoft.com/office/officeart/2005/8/layout/radial1"/>
    <dgm:cxn modelId="{BA98E18E-49CC-4EEF-88B5-12979F9116B9}" type="presOf" srcId="{3F3481CF-0B16-4208-AFB1-432827D668F9}" destId="{3391ACA1-545E-4E75-8579-2B1344F1295E}" srcOrd="1" destOrd="0" presId="urn:microsoft.com/office/officeart/2005/8/layout/radial1"/>
    <dgm:cxn modelId="{EA50295C-61E7-4397-ADB7-D606ACB87068}" srcId="{F9AF237D-B176-4F36-B156-3DC9D787EB54}" destId="{D9474847-AF2B-4E10-9442-E9F95721DA7F}" srcOrd="4" destOrd="0" parTransId="{9135C4C4-A874-41AB-8A1F-D52A43ADA668}" sibTransId="{25903841-E6B7-454B-83A3-0069E7B3D7A0}"/>
    <dgm:cxn modelId="{04864045-1A92-4459-A0F7-4C43E686BA1A}" type="presOf" srcId="{88FE221D-7231-4DC8-9FC0-72E16AE33492}" destId="{E8114D74-049F-4633-BBDF-98583342576C}" srcOrd="0" destOrd="0" presId="urn:microsoft.com/office/officeart/2005/8/layout/radial1"/>
    <dgm:cxn modelId="{A168EC85-2390-4528-80CC-15321C7B3C3C}" srcId="{F9AF237D-B176-4F36-B156-3DC9D787EB54}" destId="{DB0E769E-D6A4-4CE5-8870-7FDB6CA50907}" srcOrd="1" destOrd="0" parTransId="{968BB2EF-2162-4151-936F-CF2CAFF5E45F}" sibTransId="{20574A6E-C1EF-46F5-B4AB-2E074D04F836}"/>
    <dgm:cxn modelId="{63E49D51-2080-4545-837F-C73B9F9EEF6D}" type="presOf" srcId="{5E7E6FE4-1ECF-40DF-BF9E-69BFFFAB4740}" destId="{5E7F3259-07DB-4FD1-A082-D128B73FF02A}" srcOrd="1" destOrd="0" presId="urn:microsoft.com/office/officeart/2005/8/layout/radial1"/>
    <dgm:cxn modelId="{9172382B-0DC6-410D-8B62-2A9629F99EA2}" type="presOf" srcId="{DB0E769E-D6A4-4CE5-8870-7FDB6CA50907}" destId="{55F0C392-E13F-4091-94B9-D4003FD77389}" srcOrd="0" destOrd="0" presId="urn:microsoft.com/office/officeart/2005/8/layout/radial1"/>
    <dgm:cxn modelId="{CAD67CBD-1392-41E3-9BD2-BDB051061946}" srcId="{F9AF237D-B176-4F36-B156-3DC9D787EB54}" destId="{88E17910-2F03-49A1-B953-6CEF7B149E14}" srcOrd="6" destOrd="0" parTransId="{D0C9DE0F-43E7-4196-8C95-2A66789B6E91}" sibTransId="{446A0451-2AD2-4BAB-BAC3-34B2675C36EC}"/>
    <dgm:cxn modelId="{470F8E9E-171F-4D00-BD5D-A83269DB1B30}" type="presOf" srcId="{968BB2EF-2162-4151-936F-CF2CAFF5E45F}" destId="{E16D5D1F-B112-4204-8926-00A502ADFB88}" srcOrd="1" destOrd="0" presId="urn:microsoft.com/office/officeart/2005/8/layout/radial1"/>
    <dgm:cxn modelId="{BCEB596A-2E3F-471B-90D1-9B2AE17DA716}" type="presOf" srcId="{B97C0E66-4819-49CD-AA64-A37AF01E317C}" destId="{F0C6242B-6A13-481A-824D-76F7A27DBAAC}" srcOrd="0" destOrd="0" presId="urn:microsoft.com/office/officeart/2005/8/layout/radial1"/>
    <dgm:cxn modelId="{3DA68147-0F82-4FF0-8918-62E3607648E5}" srcId="{F9AF237D-B176-4F36-B156-3DC9D787EB54}" destId="{1609ABDD-E204-4D42-AFBF-88F286826131}" srcOrd="0" destOrd="0" parTransId="{5E7E6FE4-1ECF-40DF-BF9E-69BFFFAB4740}" sibTransId="{9ABA9B32-084B-46C9-9BC9-9C55CB4AF6FE}"/>
    <dgm:cxn modelId="{EFD828D9-C060-4A94-AB78-4D89B0FEF3EC}" type="presParOf" srcId="{1FF0FB19-CDAB-4077-9913-0ADBE78DE043}" destId="{18647C85-31C1-4613-BFB1-18CD2247F183}" srcOrd="0" destOrd="0" presId="urn:microsoft.com/office/officeart/2005/8/layout/radial1"/>
    <dgm:cxn modelId="{BDF21CCC-C6C3-468B-A09A-52B5B210B91B}" type="presParOf" srcId="{1FF0FB19-CDAB-4077-9913-0ADBE78DE043}" destId="{CD410851-A4A2-4E3E-8292-AC17263471F0}" srcOrd="1" destOrd="0" presId="urn:microsoft.com/office/officeart/2005/8/layout/radial1"/>
    <dgm:cxn modelId="{FC7C0EAC-4CE0-45F7-8E1B-302117BD45AE}" type="presParOf" srcId="{CD410851-A4A2-4E3E-8292-AC17263471F0}" destId="{5E7F3259-07DB-4FD1-A082-D128B73FF02A}" srcOrd="0" destOrd="0" presId="urn:microsoft.com/office/officeart/2005/8/layout/radial1"/>
    <dgm:cxn modelId="{297D8F63-978B-41F3-A3F2-B0445879D282}" type="presParOf" srcId="{1FF0FB19-CDAB-4077-9913-0ADBE78DE043}" destId="{4B17E0BC-EB34-4B54-A3BE-B8CA6CFA34E4}" srcOrd="2" destOrd="0" presId="urn:microsoft.com/office/officeart/2005/8/layout/radial1"/>
    <dgm:cxn modelId="{663E2F77-8EEB-4B48-AE04-B2925B84E64D}" type="presParOf" srcId="{1FF0FB19-CDAB-4077-9913-0ADBE78DE043}" destId="{E60B83E6-7B79-45DE-85F2-03AA46422EB8}" srcOrd="3" destOrd="0" presId="urn:microsoft.com/office/officeart/2005/8/layout/radial1"/>
    <dgm:cxn modelId="{CB6700DF-53D9-40F2-B42F-00C7597B0220}" type="presParOf" srcId="{E60B83E6-7B79-45DE-85F2-03AA46422EB8}" destId="{E16D5D1F-B112-4204-8926-00A502ADFB88}" srcOrd="0" destOrd="0" presId="urn:microsoft.com/office/officeart/2005/8/layout/radial1"/>
    <dgm:cxn modelId="{CEDF04AE-B490-44D1-8CF0-C53A691616E6}" type="presParOf" srcId="{1FF0FB19-CDAB-4077-9913-0ADBE78DE043}" destId="{55F0C392-E13F-4091-94B9-D4003FD77389}" srcOrd="4" destOrd="0" presId="urn:microsoft.com/office/officeart/2005/8/layout/radial1"/>
    <dgm:cxn modelId="{12DF9B02-F512-4287-8FAD-8EDD9BA7E50D}" type="presParOf" srcId="{1FF0FB19-CDAB-4077-9913-0ADBE78DE043}" destId="{801979EC-5E30-4902-9C2B-DD779EB681B5}" srcOrd="5" destOrd="0" presId="urn:microsoft.com/office/officeart/2005/8/layout/radial1"/>
    <dgm:cxn modelId="{CE5CDA78-C665-420C-A6D1-B3399681EBEB}" type="presParOf" srcId="{801979EC-5E30-4902-9C2B-DD779EB681B5}" destId="{3391ACA1-545E-4E75-8579-2B1344F1295E}" srcOrd="0" destOrd="0" presId="urn:microsoft.com/office/officeart/2005/8/layout/radial1"/>
    <dgm:cxn modelId="{11C67337-B51F-4693-8B3B-4908E2231B15}" type="presParOf" srcId="{1FF0FB19-CDAB-4077-9913-0ADBE78DE043}" destId="{F0C6242B-6A13-481A-824D-76F7A27DBAAC}" srcOrd="6" destOrd="0" presId="urn:microsoft.com/office/officeart/2005/8/layout/radial1"/>
    <dgm:cxn modelId="{913E6B4F-6254-44B8-9ABA-AA9832B90B70}" type="presParOf" srcId="{1FF0FB19-CDAB-4077-9913-0ADBE78DE043}" destId="{ABA15313-24AA-483D-9BA6-24CC0EC9BE80}" srcOrd="7" destOrd="0" presId="urn:microsoft.com/office/officeart/2005/8/layout/radial1"/>
    <dgm:cxn modelId="{501D8522-D5B3-4D69-8C15-CF754BE3B996}" type="presParOf" srcId="{ABA15313-24AA-483D-9BA6-24CC0EC9BE80}" destId="{C4936FB7-939E-4756-8F09-1EAF48AD7343}" srcOrd="0" destOrd="0" presId="urn:microsoft.com/office/officeart/2005/8/layout/radial1"/>
    <dgm:cxn modelId="{C99B4C30-4F1B-4D6E-B7EB-DBDE9B1C2D8D}" type="presParOf" srcId="{1FF0FB19-CDAB-4077-9913-0ADBE78DE043}" destId="{882AF103-28FB-4600-B228-4CBFA3530F00}" srcOrd="8" destOrd="0" presId="urn:microsoft.com/office/officeart/2005/8/layout/radial1"/>
    <dgm:cxn modelId="{9E11CBD2-ACCA-4176-ABB9-E5943E11F148}" type="presParOf" srcId="{1FF0FB19-CDAB-4077-9913-0ADBE78DE043}" destId="{D494E7EE-0F57-4CF4-8804-0F99ABCC4369}" srcOrd="9" destOrd="0" presId="urn:microsoft.com/office/officeart/2005/8/layout/radial1"/>
    <dgm:cxn modelId="{9F05D0FA-DAB9-4121-A4E9-82F6E814EE7B}" type="presParOf" srcId="{D494E7EE-0F57-4CF4-8804-0F99ABCC4369}" destId="{BF366369-BC71-438B-980A-004A387E5BCC}" srcOrd="0" destOrd="0" presId="urn:microsoft.com/office/officeart/2005/8/layout/radial1"/>
    <dgm:cxn modelId="{8D3FED24-86FA-43CF-8600-7280E2F59CAB}" type="presParOf" srcId="{1FF0FB19-CDAB-4077-9913-0ADBE78DE043}" destId="{5EE63585-F31E-4B49-AD3A-76F7BF515D85}" srcOrd="10" destOrd="0" presId="urn:microsoft.com/office/officeart/2005/8/layout/radial1"/>
    <dgm:cxn modelId="{3BDD936F-2911-4D28-B13B-AE95FA1CBC45}" type="presParOf" srcId="{1FF0FB19-CDAB-4077-9913-0ADBE78DE043}" destId="{39D91E8A-AB65-49E2-B647-F86D516DD392}" srcOrd="11" destOrd="0" presId="urn:microsoft.com/office/officeart/2005/8/layout/radial1"/>
    <dgm:cxn modelId="{AAC53FD5-BB38-424A-A435-A53FEA7EEC0D}" type="presParOf" srcId="{39D91E8A-AB65-49E2-B647-F86D516DD392}" destId="{D5DD8489-A581-4465-8EAE-8B83227C5E42}" srcOrd="0" destOrd="0" presId="urn:microsoft.com/office/officeart/2005/8/layout/radial1"/>
    <dgm:cxn modelId="{938A2C5C-AC1F-4737-933E-C1669956C003}" type="presParOf" srcId="{1FF0FB19-CDAB-4077-9913-0ADBE78DE043}" destId="{E8114D74-049F-4633-BBDF-98583342576C}" srcOrd="12" destOrd="0" presId="urn:microsoft.com/office/officeart/2005/8/layout/radial1"/>
    <dgm:cxn modelId="{33DDA5AF-1D20-4AE6-ACD3-78F0B69D846E}" type="presParOf" srcId="{1FF0FB19-CDAB-4077-9913-0ADBE78DE043}" destId="{35CBE715-A45A-491C-81C7-1688BB2BD5D4}" srcOrd="13" destOrd="0" presId="urn:microsoft.com/office/officeart/2005/8/layout/radial1"/>
    <dgm:cxn modelId="{4CF375A4-FFC8-44AC-A240-7D7B4BC81FB9}" type="presParOf" srcId="{35CBE715-A45A-491C-81C7-1688BB2BD5D4}" destId="{485B1E92-AF0B-4E14-BE9A-7E74EDCF16B4}" srcOrd="0" destOrd="0" presId="urn:microsoft.com/office/officeart/2005/8/layout/radial1"/>
    <dgm:cxn modelId="{0D12252B-779F-4833-9F87-753E283A712B}" type="presParOf" srcId="{1FF0FB19-CDAB-4077-9913-0ADBE78DE043}" destId="{F4B8D4F5-E280-4B93-81C0-1ECE047BD1AC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8B2A7-A37E-443E-8B3C-8A9B2FCA1ACE}">
      <dsp:nvSpPr>
        <dsp:cNvPr id="0" name=""/>
        <dsp:cNvSpPr/>
      </dsp:nvSpPr>
      <dsp:spPr>
        <a:xfrm>
          <a:off x="-5128872" y="-785678"/>
          <a:ext cx="6107861" cy="6107861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85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A19D6C-3C0E-4EBC-97D4-603A33C6F949}">
      <dsp:nvSpPr>
        <dsp:cNvPr id="0" name=""/>
        <dsp:cNvSpPr/>
      </dsp:nvSpPr>
      <dsp:spPr>
        <a:xfrm>
          <a:off x="629666" y="453650"/>
          <a:ext cx="6076481" cy="9073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170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EKAP hakkında genel bilgi</a:t>
          </a:r>
          <a:endParaRPr lang="tr-TR" sz="3400" kern="1200" dirty="0"/>
        </a:p>
      </dsp:txBody>
      <dsp:txXfrm>
        <a:off x="629666" y="453650"/>
        <a:ext cx="6076481" cy="907300"/>
      </dsp:txXfrm>
    </dsp:sp>
    <dsp:sp modelId="{8833E69B-7D67-4935-A14E-345C2BEFB65A}">
      <dsp:nvSpPr>
        <dsp:cNvPr id="0" name=""/>
        <dsp:cNvSpPr/>
      </dsp:nvSpPr>
      <dsp:spPr>
        <a:xfrm>
          <a:off x="62603" y="340237"/>
          <a:ext cx="1134126" cy="113412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6631A9-5670-4FFB-958C-ACA4FEA4256D}">
      <dsp:nvSpPr>
        <dsp:cNvPr id="0" name=""/>
        <dsp:cNvSpPr/>
      </dsp:nvSpPr>
      <dsp:spPr>
        <a:xfrm>
          <a:off x="959470" y="1814601"/>
          <a:ext cx="5746677" cy="9073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170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Belgelerin azaltılması</a:t>
          </a:r>
          <a:endParaRPr lang="tr-TR" sz="3400" kern="1200" dirty="0"/>
        </a:p>
      </dsp:txBody>
      <dsp:txXfrm>
        <a:off x="959470" y="1814601"/>
        <a:ext cx="5746677" cy="907300"/>
      </dsp:txXfrm>
    </dsp:sp>
    <dsp:sp modelId="{7DCF965A-504D-41A0-9F23-5944347567DA}">
      <dsp:nvSpPr>
        <dsp:cNvPr id="0" name=""/>
        <dsp:cNvSpPr/>
      </dsp:nvSpPr>
      <dsp:spPr>
        <a:xfrm>
          <a:off x="392407" y="1701189"/>
          <a:ext cx="1134126" cy="113412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30D595-AA33-4B61-846C-E72211F7FF9F}">
      <dsp:nvSpPr>
        <dsp:cNvPr id="0" name=""/>
        <dsp:cNvSpPr/>
      </dsp:nvSpPr>
      <dsp:spPr>
        <a:xfrm>
          <a:off x="629666" y="3175552"/>
          <a:ext cx="6076481" cy="9073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170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Elektronik ihale</a:t>
          </a:r>
          <a:endParaRPr lang="tr-TR" sz="3400" kern="1200" dirty="0"/>
        </a:p>
      </dsp:txBody>
      <dsp:txXfrm>
        <a:off x="629666" y="3175552"/>
        <a:ext cx="6076481" cy="907300"/>
      </dsp:txXfrm>
    </dsp:sp>
    <dsp:sp modelId="{9D1DA3C6-2843-4EC5-ADB2-EA0D3ED40511}">
      <dsp:nvSpPr>
        <dsp:cNvPr id="0" name=""/>
        <dsp:cNvSpPr/>
      </dsp:nvSpPr>
      <dsp:spPr>
        <a:xfrm>
          <a:off x="62603" y="3062140"/>
          <a:ext cx="1134126" cy="113412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1A0013-E3AA-4FBF-9E60-24D49B3783A8}">
      <dsp:nvSpPr>
        <dsp:cNvPr id="0" name=""/>
        <dsp:cNvSpPr/>
      </dsp:nvSpPr>
      <dsp:spPr>
        <a:xfrm>
          <a:off x="0" y="254000"/>
          <a:ext cx="6096000" cy="3810000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848DE7B4-A493-4512-A4A0-389E9267424E}">
      <dsp:nvSpPr>
        <dsp:cNvPr id="0" name=""/>
        <dsp:cNvSpPr/>
      </dsp:nvSpPr>
      <dsp:spPr>
        <a:xfrm>
          <a:off x="600456" y="2960116"/>
          <a:ext cx="140208" cy="14020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534F4C-428A-44EA-9F30-A6A36274A0CB}">
      <dsp:nvSpPr>
        <dsp:cNvPr id="0" name=""/>
        <dsp:cNvSpPr/>
      </dsp:nvSpPr>
      <dsp:spPr>
        <a:xfrm>
          <a:off x="670560" y="3030220"/>
          <a:ext cx="1042416" cy="9067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3" tIns="0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1" kern="12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2010</a:t>
          </a:r>
          <a:r>
            <a:rPr lang="tr-TR" sz="2900" kern="12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</a:t>
          </a:r>
          <a:r>
            <a:rPr lang="tr-TR" sz="2900" kern="1200" dirty="0" smtClean="0">
              <a:solidFill>
                <a:srgbClr val="C00000"/>
              </a:solidFill>
              <a:latin typeface="Calibri" panose="020F0502020204030204" pitchFamily="34" charset="0"/>
            </a:rPr>
            <a:t>40MB</a:t>
          </a:r>
          <a:endParaRPr lang="tr-TR" sz="2900" kern="1200" dirty="0">
            <a:solidFill>
              <a:srgbClr val="C00000"/>
            </a:solidFill>
            <a:latin typeface="Calibri" panose="020F0502020204030204" pitchFamily="34" charset="0"/>
          </a:endParaRPr>
        </a:p>
      </dsp:txBody>
      <dsp:txXfrm>
        <a:off x="670560" y="3030220"/>
        <a:ext cx="1042416" cy="906780"/>
      </dsp:txXfrm>
    </dsp:sp>
    <dsp:sp modelId="{CCFDDF91-15FE-46F7-9AF5-E81ABCE3BAE7}">
      <dsp:nvSpPr>
        <dsp:cNvPr id="0" name=""/>
        <dsp:cNvSpPr/>
      </dsp:nvSpPr>
      <dsp:spPr>
        <a:xfrm>
          <a:off x="1591056" y="2073909"/>
          <a:ext cx="243840" cy="2438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8A3592-7C44-4A0B-8F43-071E7EE1CF14}">
      <dsp:nvSpPr>
        <dsp:cNvPr id="0" name=""/>
        <dsp:cNvSpPr/>
      </dsp:nvSpPr>
      <dsp:spPr>
        <a:xfrm>
          <a:off x="1712976" y="2195829"/>
          <a:ext cx="1280160" cy="174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206" tIns="0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1" kern="12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2015</a:t>
          </a:r>
          <a:r>
            <a:rPr lang="tr-TR" sz="2900" kern="12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</a:t>
          </a:r>
          <a:r>
            <a:rPr lang="tr-TR" sz="2900" kern="1200" dirty="0" smtClean="0">
              <a:solidFill>
                <a:srgbClr val="C00000"/>
              </a:solidFill>
              <a:latin typeface="Calibri" panose="020F0502020204030204" pitchFamily="34" charset="0"/>
            </a:rPr>
            <a:t>100MB</a:t>
          </a:r>
          <a:endParaRPr lang="tr-TR" sz="2900" kern="1200" dirty="0">
            <a:solidFill>
              <a:srgbClr val="C00000"/>
            </a:solidFill>
            <a:latin typeface="Calibri" panose="020F0502020204030204" pitchFamily="34" charset="0"/>
          </a:endParaRPr>
        </a:p>
      </dsp:txBody>
      <dsp:txXfrm>
        <a:off x="1712976" y="2195829"/>
        <a:ext cx="1280160" cy="1741170"/>
      </dsp:txXfrm>
    </dsp:sp>
    <dsp:sp modelId="{E6EDB97F-C467-4F81-91B5-17C0EB0AC9F9}">
      <dsp:nvSpPr>
        <dsp:cNvPr id="0" name=""/>
        <dsp:cNvSpPr/>
      </dsp:nvSpPr>
      <dsp:spPr>
        <a:xfrm>
          <a:off x="2855976" y="1420875"/>
          <a:ext cx="323088" cy="32308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F11644-9063-4DE5-8193-9870FA70E51A}">
      <dsp:nvSpPr>
        <dsp:cNvPr id="0" name=""/>
        <dsp:cNvSpPr/>
      </dsp:nvSpPr>
      <dsp:spPr>
        <a:xfrm>
          <a:off x="3017520" y="1582419"/>
          <a:ext cx="1280160" cy="2354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198" tIns="0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1" kern="12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2016</a:t>
          </a:r>
          <a:r>
            <a:rPr lang="tr-TR" sz="2900" kern="12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</a:t>
          </a:r>
          <a:r>
            <a:rPr lang="tr-TR" sz="2900" kern="1200" dirty="0" smtClean="0">
              <a:solidFill>
                <a:srgbClr val="C00000"/>
              </a:solidFill>
              <a:latin typeface="Calibri" panose="020F0502020204030204" pitchFamily="34" charset="0"/>
            </a:rPr>
            <a:t>1GB</a:t>
          </a:r>
          <a:endParaRPr lang="tr-TR" sz="2900" kern="1200" dirty="0">
            <a:solidFill>
              <a:srgbClr val="C00000"/>
            </a:solidFill>
            <a:latin typeface="Calibri" panose="020F0502020204030204" pitchFamily="34" charset="0"/>
          </a:endParaRPr>
        </a:p>
      </dsp:txBody>
      <dsp:txXfrm>
        <a:off x="3017520" y="1582419"/>
        <a:ext cx="1280160" cy="2354580"/>
      </dsp:txXfrm>
    </dsp:sp>
    <dsp:sp modelId="{03274F4D-30B8-4CC1-BBF2-22D563E2603A}">
      <dsp:nvSpPr>
        <dsp:cNvPr id="0" name=""/>
        <dsp:cNvSpPr/>
      </dsp:nvSpPr>
      <dsp:spPr>
        <a:xfrm>
          <a:off x="4233672" y="988821"/>
          <a:ext cx="432816" cy="43281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635EBE-C26B-46D9-8FC1-581E3B0E134C}">
      <dsp:nvSpPr>
        <dsp:cNvPr id="0" name=""/>
        <dsp:cNvSpPr/>
      </dsp:nvSpPr>
      <dsp:spPr>
        <a:xfrm>
          <a:off x="4450080" y="1205229"/>
          <a:ext cx="1280160" cy="2731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340" tIns="0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b="1" kern="12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2017</a:t>
          </a:r>
          <a:r>
            <a:rPr lang="tr-TR" sz="2900" kern="1200" dirty="0" smtClean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 </a:t>
          </a:r>
          <a:r>
            <a:rPr lang="tr-TR" sz="2900" kern="1200" dirty="0" smtClean="0">
              <a:solidFill>
                <a:srgbClr val="C00000"/>
              </a:solidFill>
              <a:latin typeface="Calibri" panose="020F0502020204030204" pitchFamily="34" charset="0"/>
            </a:rPr>
            <a:t>Sınırsız</a:t>
          </a:r>
          <a:endParaRPr lang="tr-TR" sz="2900" kern="1200" dirty="0">
            <a:solidFill>
              <a:srgbClr val="C00000"/>
            </a:solidFill>
            <a:latin typeface="Calibri" panose="020F0502020204030204" pitchFamily="34" charset="0"/>
          </a:endParaRPr>
        </a:p>
      </dsp:txBody>
      <dsp:txXfrm>
        <a:off x="4450080" y="1205229"/>
        <a:ext cx="1280160" cy="27317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9599FAC-4897-4151-BEC9-2D586BCEFCB8}" type="datetimeFigureOut">
              <a:rPr lang="tr-TR" smtClean="0"/>
              <a:t>27.02.2020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590823"/>
            <a:ext cx="8280920" cy="1470025"/>
          </a:xfrm>
        </p:spPr>
        <p:txBody>
          <a:bodyPr anchor="ctr">
            <a:normAutofit fontScale="90000"/>
          </a:bodyPr>
          <a:lstStyle/>
          <a:p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İHALELE İŞLEMLERİNİN ELEKTRONİK ORTAMA TAŞINMASI PROJESİ</a:t>
            </a:r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268" y="5417829"/>
            <a:ext cx="419269" cy="476443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635896" y="5409756"/>
            <a:ext cx="3046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Kamu İhale Kurumu</a:t>
            </a:r>
            <a:endParaRPr lang="tr-TR" sz="24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060848"/>
            <a:ext cx="6302350" cy="303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3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348880"/>
            <a:ext cx="7272808" cy="2438400"/>
          </a:xfrm>
        </p:spPr>
      </p:pic>
    </p:spTree>
    <p:extLst>
      <p:ext uri="{BB962C8B-B14F-4D97-AF65-F5344CB8AC3E}">
        <p14:creationId xmlns:p14="http://schemas.microsoft.com/office/powerpoint/2010/main" val="105773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sz="3200" u="sng" dirty="0">
                <a:solidFill>
                  <a:schemeClr val="tx1"/>
                </a:solidFill>
                <a:latin typeface="Calibri" panose="020F0502020204030204" pitchFamily="34" charset="0"/>
              </a:rPr>
              <a:t>Katılım ve yeterlik kriterlerine ilişkin belgelerin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fiziki ortamda sunulması zorunluluğu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</a:rPr>
              <a:t>ortadan kaldırılmaktadır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32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3200" u="sng" dirty="0">
                <a:solidFill>
                  <a:schemeClr val="tx1"/>
                </a:solidFill>
                <a:latin typeface="Calibri" panose="020F0502020204030204" pitchFamily="34" charset="0"/>
              </a:rPr>
              <a:t>İhaleye katılım ve yeterlik kriterlerinin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azaltılması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</a:rPr>
              <a:t>amaçlanmamaktadır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9493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DAYANAK</a:t>
            </a:r>
          </a:p>
          <a:p>
            <a:pPr marL="0" indent="0" algn="just">
              <a:buNone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 uygulama Yönetmeliklerinde düzenlenmiştir.</a:t>
            </a:r>
          </a:p>
          <a:p>
            <a:pPr lvl="1" algn="just"/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</a:rPr>
              <a:t>Mal Alımı İhaleleri Uygulama Yönetmeliği 29. madde</a:t>
            </a:r>
          </a:p>
          <a:p>
            <a:pPr lvl="1" algn="just"/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</a:rPr>
              <a:t>Hizmet Alımı İhaleleri Uygulama Yönetmeliği </a:t>
            </a:r>
            <a:r>
              <a:rPr lang="tr-TR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31. </a:t>
            </a:r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</a:rPr>
              <a:t>madde</a:t>
            </a:r>
          </a:p>
          <a:p>
            <a:pPr lvl="1" algn="just"/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</a:rPr>
              <a:t>Yapım İşi İhaleleri Uygulama Yönetmeliği </a:t>
            </a:r>
            <a:r>
              <a:rPr lang="tr-TR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31. </a:t>
            </a:r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</a:rPr>
              <a:t>madde</a:t>
            </a:r>
          </a:p>
          <a:p>
            <a:pPr marL="0" indent="0" algn="just">
              <a:buNone/>
            </a:pPr>
            <a:endParaRPr lang="tr-TR" sz="3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55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KAPSAM</a:t>
            </a:r>
          </a:p>
          <a:p>
            <a:pPr marL="446088" indent="-263525" algn="just"/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EKAP 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veya</a:t>
            </a:r>
          </a:p>
          <a:p>
            <a:pPr marL="446088" indent="-263525" algn="just"/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</a:rPr>
              <a:t>Diğer 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kamu kurum ve kuruluşları ile kamu kurumu niteliğindeki meslek kuruluşlarının </a:t>
            </a:r>
            <a:endParaRPr lang="tr-TR" sz="32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32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internet </a:t>
            </a:r>
            <a:r>
              <a:rPr lang="tr-TR" sz="3200" u="sng" dirty="0">
                <a:solidFill>
                  <a:schemeClr val="tx1"/>
                </a:solidFill>
                <a:latin typeface="Calibri" panose="020F0502020204030204" pitchFamily="34" charset="0"/>
              </a:rPr>
              <a:t>sayfası üzerinden sorgulanarak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temin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3200" b="1" dirty="0">
                <a:solidFill>
                  <a:srgbClr val="C00000"/>
                </a:solidFill>
                <a:latin typeface="Calibri" panose="020F0502020204030204" pitchFamily="34" charset="0"/>
              </a:rPr>
              <a:t>teyit edilebilen belgelere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</a:rPr>
              <a:t> yönelik olarak bu imkan kullanılabilecektir. </a:t>
            </a:r>
          </a:p>
          <a:p>
            <a:pPr marL="0" indent="0" algn="just">
              <a:buNone/>
            </a:pPr>
            <a:endParaRPr lang="tr-TR" sz="32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1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EK BİLGİ</a:t>
            </a:r>
          </a:p>
          <a:p>
            <a:pPr marL="0" lvl="0" indent="0" algn="just">
              <a:spcBef>
                <a:spcPts val="700"/>
              </a:spcBef>
              <a:buClr>
                <a:srgbClr val="DD8047"/>
              </a:buClr>
              <a:buSzPct val="60000"/>
              <a:buNone/>
            </a:pPr>
            <a:r>
              <a:rPr lang="tr-TR" sz="2600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İhale Uygulama Yönetmeliklerinin </a:t>
            </a:r>
            <a:r>
              <a:rPr lang="tr-TR" sz="2600" i="1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‘Belgelerin Sunuluş Şekli</a:t>
            </a:r>
            <a:r>
              <a:rPr lang="tr-TR" sz="2600" dirty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’ başlıklı </a:t>
            </a:r>
            <a:r>
              <a:rPr lang="tr-TR" sz="2600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maddeleri uyarınca</a:t>
            </a:r>
            <a:endParaRPr lang="tr-TR" sz="2600" dirty="0">
              <a:solidFill>
                <a:prstClr val="black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811213" lvl="0" indent="-365125" algn="just">
              <a:spcBef>
                <a:spcPts val="700"/>
              </a:spcBef>
              <a:buSzPct val="100000"/>
            </a:pP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Belgelerin aslı,</a:t>
            </a:r>
          </a:p>
          <a:p>
            <a:pPr marL="811213" lvl="0" indent="-365125" algn="just">
              <a:spcBef>
                <a:spcPts val="700"/>
              </a:spcBef>
              <a:buSzPct val="100000"/>
            </a:pP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Noter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onaylı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örneği</a:t>
            </a:r>
          </a:p>
          <a:p>
            <a:pPr marL="811213" lvl="0" indent="-365125" algn="just">
              <a:spcBef>
                <a:spcPts val="700"/>
              </a:spcBef>
              <a:buSzPct val="100000"/>
            </a:pP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«Aslı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idarece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görülmüştür»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ibareli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suretleri</a:t>
            </a:r>
          </a:p>
          <a:p>
            <a:pPr marL="0" lvl="0" indent="0" algn="just">
              <a:spcBef>
                <a:spcPts val="700"/>
              </a:spcBef>
              <a:buSzPct val="100000"/>
              <a:buNone/>
            </a:pPr>
            <a:r>
              <a:rPr lang="tr-TR" sz="2600" dirty="0" smtClean="0">
                <a:solidFill>
                  <a:prstClr val="black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Sunulabilmektedir.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493086"/>
            <a:ext cx="1762483" cy="176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9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İhaleye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katılım ve yeterlik kriterlerine ilişkin sunulan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belgelerin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bu belgelerde yer alan </a:t>
            </a: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bilgilerin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;</a:t>
            </a:r>
          </a:p>
          <a:p>
            <a:pPr algn="just"/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EKAP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üzerinden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veya</a:t>
            </a:r>
          </a:p>
          <a:p>
            <a:pPr algn="just"/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K</a:t>
            </a: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amu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kurum ve kuruluşları ile kamu kurumu niteliğindeki meslek kuruluşlarının internet sayfası </a:t>
            </a: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üzerinden</a:t>
            </a:r>
            <a:endParaRPr lang="tr-TR" sz="2800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T</a:t>
            </a: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emin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edilebilmesi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bu bilgilerin teyidinin yapılabilmesi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durumunda, bu belgeler için </a:t>
            </a:r>
            <a:r>
              <a:rPr lang="tr-TR" sz="2800" dirty="0">
                <a:solidFill>
                  <a:srgbClr val="C00000"/>
                </a:solidFill>
                <a:latin typeface="Calibri" panose="020F0502020204030204" pitchFamily="34" charset="0"/>
              </a:rPr>
              <a:t>belgelerin sunuluş şekline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ilişkin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şartlar aranmaz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453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Aday veya istekliler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tarafından;</a:t>
            </a:r>
          </a:p>
          <a:p>
            <a:pPr algn="just"/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EKAP üzerinden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veya</a:t>
            </a:r>
          </a:p>
          <a:p>
            <a:pPr algn="just"/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Kamu kurum ve kuruluşları ile kamu kurumu niteliğindeki meslek kuruluşlarının internet sayfası </a:t>
            </a: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üzerinden</a:t>
            </a:r>
          </a:p>
          <a:p>
            <a:pPr algn="just"/>
            <a:r>
              <a:rPr lang="tr-TR" sz="28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EİUY’nin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 21. maddesine uygun olarak alınan geçici teminat mektubu, </a:t>
            </a:r>
          </a:p>
          <a:p>
            <a:pPr marL="0" indent="0" algn="just">
              <a:buNone/>
            </a:pP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sunulmayacak belgeler tablosunda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gerekli bilgilere yer verilmesi şartıyla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başvuru veya teklif zarfında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sunulmaz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904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Autofit/>
          </a:bodyPr>
          <a:lstStyle/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Katılım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ve yeterlik kriterleri ile geçici teminat mektubuna ilişkin </a:t>
            </a:r>
            <a:r>
              <a:rPr lang="tr-TR" sz="2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değerlendirme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sunulmayacak belgeler tablosunda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 yer verilen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bilgiler kullanılmak </a:t>
            </a:r>
            <a:r>
              <a:rPr lang="tr-TR" sz="26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suretiyle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  <a:endParaRPr lang="tr-TR" sz="2600" u="sng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720725" algn="just">
              <a:buFont typeface="Courier New" panose="02070309020205020404" pitchFamily="49" charset="0"/>
              <a:buChar char="o"/>
            </a:pP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EKAP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veya</a:t>
            </a:r>
          </a:p>
          <a:p>
            <a:pPr marL="720725" algn="just">
              <a:buFont typeface="Courier New" panose="02070309020205020404" pitchFamily="49" charset="0"/>
              <a:buChar char="o"/>
            </a:pP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kamu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kurum ve kuruluşları ile kamu kurumu niteliğindeki meslek kuruluşlarının internet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sayfası</a:t>
            </a:r>
            <a:endParaRPr lang="tr-TR" sz="26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üzerinden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ulaşılan bilgi ve belgeler esas alınarak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yapılır.</a:t>
            </a:r>
          </a:p>
        </p:txBody>
      </p:sp>
    </p:spTree>
    <p:extLst>
      <p:ext uri="{BB962C8B-B14F-4D97-AF65-F5344CB8AC3E}">
        <p14:creationId xmlns:p14="http://schemas.microsoft.com/office/powerpoint/2010/main" val="89970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Autofit/>
          </a:bodyPr>
          <a:lstStyle/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Sunulmayacak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belgeler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tablosunun; </a:t>
            </a:r>
          </a:p>
          <a:p>
            <a:pPr marL="720725" algn="just">
              <a:buFont typeface="Courier New" panose="02070309020205020404" pitchFamily="49" charset="0"/>
              <a:buChar char="o"/>
            </a:pP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kısmi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teklife açık ihalelerde her bir kısım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için,</a:t>
            </a:r>
          </a:p>
          <a:p>
            <a:pPr marL="720725" algn="just">
              <a:buFont typeface="Courier New" panose="02070309020205020404" pitchFamily="49" charset="0"/>
              <a:buChar char="o"/>
            </a:pP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ortak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girişimlerin katıldığı ihalelerde ise her bir ortak tarafından ayrı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ayrı</a:t>
            </a:r>
          </a:p>
          <a:p>
            <a:pPr marL="377825" indent="0" algn="just">
              <a:buNone/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doldurulması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gerekmektedir.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077072"/>
            <a:ext cx="2297832" cy="17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5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BELGELERİN AZALTILMASI</a:t>
            </a:r>
            <a:endParaRPr lang="tr-TR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632637"/>
              </p:ext>
            </p:extLst>
          </p:nvPr>
        </p:nvGraphicFramePr>
        <p:xfrm>
          <a:off x="611560" y="1246788"/>
          <a:ext cx="7992888" cy="520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7998"/>
                <a:gridCol w="2082562"/>
                <a:gridCol w="1512168"/>
                <a:gridCol w="14401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Belge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Teyit adresi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Teyit kriteri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Teyit</a:t>
                      </a:r>
                      <a:r>
                        <a:rPr lang="tr-TR" sz="1600" baseline="0" dirty="0" smtClean="0">
                          <a:latin typeface="Calibri" panose="020F0502020204030204" pitchFamily="34" charset="0"/>
                        </a:rPr>
                        <a:t> bilgisi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Bilanço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EKAP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İlgili</a:t>
                      </a:r>
                      <a:r>
                        <a:rPr lang="tr-TR" sz="1600" baseline="0" dirty="0" smtClean="0">
                          <a:latin typeface="Calibri" panose="020F0502020204030204" pitchFamily="34" charset="0"/>
                        </a:rPr>
                        <a:t> yıl bilançosu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Gelir tablosu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EKAP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İlgili</a:t>
                      </a:r>
                      <a:r>
                        <a:rPr lang="tr-TR" sz="1600" baseline="0" dirty="0" smtClean="0">
                          <a:latin typeface="Calibri" panose="020F0502020204030204" pitchFamily="34" charset="0"/>
                        </a:rPr>
                        <a:t> yıl gelir tablosu</a:t>
                      </a:r>
                      <a:endParaRPr lang="tr-TR" sz="1600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Geçici teminat</a:t>
                      </a:r>
                      <a:r>
                        <a:rPr lang="tr-TR" sz="1600" baseline="0" dirty="0" smtClean="0">
                          <a:latin typeface="Calibri" panose="020F0502020204030204" pitchFamily="34" charset="0"/>
                        </a:rPr>
                        <a:t> mektubu (</a:t>
                      </a:r>
                      <a:r>
                        <a:rPr lang="tr-TR" sz="1600" baseline="0" dirty="0" err="1" smtClean="0">
                          <a:latin typeface="Calibri" panose="020F0502020204030204" pitchFamily="34" charset="0"/>
                        </a:rPr>
                        <a:t>EİUY’nin</a:t>
                      </a:r>
                      <a:r>
                        <a:rPr lang="tr-TR" sz="1600" baseline="0" dirty="0" smtClean="0">
                          <a:latin typeface="Calibri" panose="020F0502020204030204" pitchFamily="34" charset="0"/>
                        </a:rPr>
                        <a:t> 21. maddesine göre alınan elektronik teminat mektubu)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EKAP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Ayırt</a:t>
                      </a:r>
                      <a:r>
                        <a:rPr lang="tr-TR" sz="1600" baseline="0" dirty="0" smtClean="0">
                          <a:latin typeface="Calibri" panose="020F0502020204030204" pitchFamily="34" charset="0"/>
                        </a:rPr>
                        <a:t> edici numara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İş deneyim belgesi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EKAP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Belge</a:t>
                      </a:r>
                      <a:r>
                        <a:rPr lang="tr-TR" sz="1600" baseline="0" dirty="0" smtClean="0">
                          <a:latin typeface="Calibri" panose="020F0502020204030204" pitchFamily="34" charset="0"/>
                        </a:rPr>
                        <a:t> sayısı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Türkiye sicil gazetesi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www.ticaretsicil.gov.tr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Sicil </a:t>
                      </a:r>
                      <a:r>
                        <a:rPr lang="tr-TR" sz="1600" kern="1200" dirty="0" err="1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müd</a:t>
                      </a:r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. tarih, sayı ,sayfa </a:t>
                      </a:r>
                      <a:r>
                        <a:rPr lang="tr-TR" sz="1600" kern="1200" dirty="0" err="1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TÜRKAK Tarafından Akredite Edilen Belgeler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tbds.turkak.org.tr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Doğrulama </a:t>
                      </a:r>
                      <a:r>
                        <a:rPr lang="tr-TR" sz="1600" kern="1200" dirty="0" err="1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Calibri" panose="020F0502020204030204" pitchFamily="34" charset="0"/>
                        </a:rPr>
                        <a:t>TSE belgesi</a:t>
                      </a:r>
                      <a:endParaRPr lang="tr-TR" sz="16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www.tse.org.tr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Belge </a:t>
                      </a:r>
                      <a:r>
                        <a:rPr lang="tr-TR" sz="1600" kern="1200" dirty="0" err="1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EPDK Tarafından Verilen Lisanslar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www.epdk.gov.tr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Lisans</a:t>
                      </a:r>
                      <a:r>
                        <a:rPr lang="tr-TR" sz="1600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Satış Sonrası Hizmet Yeterlik Belgesi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www.gtb.gov.tr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16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Yeterlilik </a:t>
                      </a:r>
                      <a:r>
                        <a:rPr lang="tr-TR" sz="1600" kern="1200" dirty="0" err="1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</a:t>
                      </a:r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tr-TR" sz="16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408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İÇERİK</a:t>
            </a:r>
            <a:endParaRPr lang="tr-TR" dirty="0"/>
          </a:p>
        </p:txBody>
      </p:sp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3509495028"/>
              </p:ext>
            </p:extLst>
          </p:nvPr>
        </p:nvGraphicFramePr>
        <p:xfrm>
          <a:off x="1259632" y="1484784"/>
          <a:ext cx="67687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856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</a:t>
            </a:r>
            <a:r>
              <a:rPr lang="tr-TR" b="1" dirty="0" smtClean="0">
                <a:latin typeface="Calibri" panose="020F0502020204030204" pitchFamily="34" charset="0"/>
              </a:rPr>
              <a:t>İHALE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714" y="2060848"/>
            <a:ext cx="5040560" cy="335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9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AMAÇ</a:t>
            </a:r>
          </a:p>
          <a:p>
            <a:pPr algn="just"/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Kamu 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hizmetlerinde </a:t>
            </a:r>
            <a:r>
              <a:rPr lang="tr-TR" sz="3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bürokrasinin azaltılması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</a:p>
          <a:p>
            <a:pPr algn="just"/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Hizmet 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süreçlerinin </a:t>
            </a:r>
            <a:r>
              <a:rPr lang="tr-TR" sz="3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bilgi ve iletişim teknolojileri destekli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olarak yürütülmesi,</a:t>
            </a:r>
          </a:p>
          <a:p>
            <a:pPr algn="just"/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Kamu 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hizmetlerinin </a:t>
            </a:r>
            <a:r>
              <a:rPr lang="tr-TR" sz="3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hızlı, verimli, etkin, düşük maliyetli, basit ve güvenli ortamda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sunumu</a:t>
            </a:r>
            <a:endParaRPr lang="tr-TR" sz="30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17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BEKLENTİLER</a:t>
            </a:r>
          </a:p>
          <a:p>
            <a:pPr algn="just">
              <a:spcAft>
                <a:spcPts val="600"/>
              </a:spcAft>
            </a:pP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Katılımcıların zaman ve işlem maliyetlerinin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düşürülmesi</a:t>
            </a:r>
          </a:p>
          <a:p>
            <a:pPr algn="just">
              <a:spcAft>
                <a:spcPts val="600"/>
              </a:spcAft>
            </a:pP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Katılımın ve rekabetin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arttırılması</a:t>
            </a:r>
          </a:p>
          <a:p>
            <a:pPr algn="just">
              <a:spcAft>
                <a:spcPts val="600"/>
              </a:spcAft>
            </a:pP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Değerlendirme sürecinin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kısaltılması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ve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sadeleştirilmesi</a:t>
            </a:r>
            <a:endParaRPr lang="tr-TR" sz="3200" b="1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28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539552" y="2204864"/>
            <a:ext cx="3744416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atin typeface="Calibri" panose="020F0502020204030204" pitchFamily="34" charset="0"/>
              </a:rPr>
              <a:t>1 Temmuz 2016 – 18 Haziran 2018</a:t>
            </a:r>
            <a:endParaRPr lang="tr-TR" b="1" dirty="0">
              <a:latin typeface="Calibri" panose="020F0502020204030204" pitchFamily="34" charset="0"/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539552" y="3212976"/>
            <a:ext cx="3744416" cy="34563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uvarlatılmış Dikdörtgen 6"/>
          <p:cNvSpPr/>
          <p:nvPr/>
        </p:nvSpPr>
        <p:spPr>
          <a:xfrm>
            <a:off x="4860032" y="2204864"/>
            <a:ext cx="3744416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atin typeface="Calibri" panose="020F0502020204030204" pitchFamily="34" charset="0"/>
              </a:rPr>
              <a:t>18 </a:t>
            </a:r>
            <a:r>
              <a:rPr lang="tr-TR" b="1" dirty="0">
                <a:latin typeface="Calibri" panose="020F0502020204030204" pitchFamily="34" charset="0"/>
              </a:rPr>
              <a:t>Haziran </a:t>
            </a:r>
            <a:r>
              <a:rPr lang="tr-TR" b="1" dirty="0" smtClean="0">
                <a:latin typeface="Calibri" panose="020F0502020204030204" pitchFamily="34" charset="0"/>
              </a:rPr>
              <a:t>2018 – 1 Ocak 2019</a:t>
            </a:r>
            <a:endParaRPr lang="tr-TR" b="1" dirty="0">
              <a:latin typeface="Calibri" panose="020F0502020204030204" pitchFamily="34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860032" y="3212976"/>
            <a:ext cx="3816424" cy="34563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736144" y="1484784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atin typeface="Calibri" panose="020F0502020204030204" pitchFamily="34" charset="0"/>
              </a:rPr>
              <a:t>Elektronik Ortamda Teklif Alınan Beyan Usulü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2051720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11560" y="3376528"/>
            <a:ext cx="34563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261938" algn="just"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Yaklaşık maliyeti 4734 sayılı Kanun’un </a:t>
            </a:r>
            <a:r>
              <a:rPr lang="tr-TR" sz="2000" dirty="0" smtClean="0">
                <a:latin typeface="Calibri" panose="020F0502020204030204" pitchFamily="34" charset="0"/>
                <a:cs typeface="Arial" panose="020B0604020202020204" pitchFamily="34" charset="0"/>
              </a:rPr>
              <a:t>13’üncü </a:t>
            </a: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maddesinin birinci fıkrasının (b) bendinin (2) numaralı alt bendinde öngörülen </a:t>
            </a:r>
            <a:r>
              <a:rPr lang="tr-TR" sz="2000" b="1" dirty="0">
                <a:latin typeface="Calibri" panose="020F0502020204030204" pitchFamily="34" charset="0"/>
                <a:cs typeface="Arial" panose="020B0604020202020204" pitchFamily="34" charset="0"/>
              </a:rPr>
              <a:t>üst limit tutarının altında </a:t>
            </a:r>
            <a:r>
              <a:rPr lang="tr-TR" sz="20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olan</a:t>
            </a:r>
            <a:r>
              <a:rPr lang="tr-TR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>
                <a:latin typeface="Calibri" panose="020F0502020204030204" pitchFamily="34" charset="0"/>
                <a:cs typeface="Arial" panose="020B0604020202020204" pitchFamily="34" charset="0"/>
              </a:rPr>
              <a:t>mal ve hizmet alımları</a:t>
            </a:r>
          </a:p>
          <a:p>
            <a:pPr marL="354013" indent="-261938" algn="just">
              <a:buFont typeface="Arial" panose="020B0604020202020204" pitchFamily="34" charset="0"/>
              <a:buChar char="•"/>
            </a:pPr>
            <a:r>
              <a:rPr lang="tr-TR" sz="2000" b="1" dirty="0">
                <a:latin typeface="Calibri" panose="020F0502020204030204" pitchFamily="34" charset="0"/>
                <a:cs typeface="Arial" panose="020B0604020202020204" pitchFamily="34" charset="0"/>
              </a:rPr>
              <a:t>Açık ihale</a:t>
            </a: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>
                <a:latin typeface="Calibri" panose="020F0502020204030204" pitchFamily="34" charset="0"/>
                <a:cs typeface="Arial" panose="020B0604020202020204" pitchFamily="34" charset="0"/>
              </a:rPr>
              <a:t>usulünün</a:t>
            </a: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smtClean="0">
                <a:latin typeface="Calibri" panose="020F0502020204030204" pitchFamily="34" charset="0"/>
                <a:cs typeface="Arial" panose="020B0604020202020204" pitchFamily="34" charset="0"/>
              </a:rPr>
              <a:t>kullanıldığı</a:t>
            </a:r>
            <a:endParaRPr lang="tr-TR" sz="20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860032" y="3356992"/>
            <a:ext cx="3816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63525" algn="just">
              <a:buFont typeface="Arial" panose="020B0604020202020204" pitchFamily="34" charset="0"/>
              <a:buChar char="•"/>
            </a:pPr>
            <a:r>
              <a:rPr lang="tr-TR" sz="2000" b="1" dirty="0">
                <a:latin typeface="Calibri" panose="020F0502020204030204" pitchFamily="34" charset="0"/>
                <a:cs typeface="Arial" panose="020B0604020202020204" pitchFamily="34" charset="0"/>
              </a:rPr>
              <a:t>Açık ihale usulünün</a:t>
            </a: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 kullanıldığı</a:t>
            </a:r>
          </a:p>
          <a:p>
            <a:pPr marL="263525" indent="-263525" algn="just"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Yaklaşık maliyeti </a:t>
            </a:r>
            <a:r>
              <a:rPr lang="tr-TR" sz="2000" dirty="0" smtClean="0">
                <a:latin typeface="Calibri" panose="020F0502020204030204" pitchFamily="34" charset="0"/>
                <a:cs typeface="Arial" panose="020B0604020202020204" pitchFamily="34" charset="0"/>
              </a:rPr>
              <a:t>eşik </a:t>
            </a: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değerin dört katına eşit veya bu değerin altında olan </a:t>
            </a:r>
            <a:r>
              <a:rPr lang="tr-TR" sz="2000" b="1" dirty="0">
                <a:latin typeface="Calibri" panose="020F0502020204030204" pitchFamily="34" charset="0"/>
                <a:cs typeface="Arial" panose="020B0604020202020204" pitchFamily="34" charset="0"/>
              </a:rPr>
              <a:t>mal alımı</a:t>
            </a: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 ihaleleri</a:t>
            </a:r>
          </a:p>
          <a:p>
            <a:pPr marL="263525" indent="-263525" algn="just">
              <a:buFont typeface="Arial" panose="020B0604020202020204" pitchFamily="34" charset="0"/>
              <a:buChar char="•"/>
            </a:pPr>
            <a:r>
              <a:rPr lang="tr-TR" sz="2000" dirty="0" smtClean="0">
                <a:latin typeface="Calibri" panose="020F0502020204030204" pitchFamily="34" charset="0"/>
                <a:cs typeface="Arial" panose="020B0604020202020204" pitchFamily="34" charset="0"/>
              </a:rPr>
              <a:t>Yaklaşık </a:t>
            </a: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maliyeti </a:t>
            </a:r>
            <a:r>
              <a:rPr lang="tr-TR" sz="2000" dirty="0" smtClean="0">
                <a:latin typeface="Calibri" panose="020F0502020204030204" pitchFamily="34" charset="0"/>
                <a:cs typeface="Arial" panose="020B0604020202020204" pitchFamily="34" charset="0"/>
              </a:rPr>
              <a:t>eşik </a:t>
            </a: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değerin yarısının altında olan </a:t>
            </a:r>
            <a:r>
              <a:rPr lang="tr-TR" sz="2000" b="1" dirty="0">
                <a:latin typeface="Calibri" panose="020F0502020204030204" pitchFamily="34" charset="0"/>
                <a:cs typeface="Arial" panose="020B0604020202020204" pitchFamily="34" charset="0"/>
              </a:rPr>
              <a:t>hizmet alımı</a:t>
            </a:r>
            <a:r>
              <a:rPr lang="tr-TR" sz="20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dirty="0" smtClean="0">
                <a:latin typeface="Calibri" panose="020F0502020204030204" pitchFamily="34" charset="0"/>
                <a:cs typeface="Arial" panose="020B0604020202020204" pitchFamily="34" charset="0"/>
              </a:rPr>
              <a:t>ihaleleri</a:t>
            </a:r>
            <a:endParaRPr lang="tr-TR" sz="20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23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1907704" y="1490514"/>
            <a:ext cx="5112568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atin typeface="Calibri" panose="020F0502020204030204" pitchFamily="34" charset="0"/>
              </a:rPr>
              <a:t>2 Ocak 2019’dan itibaren Elektronik İhale</a:t>
            </a:r>
            <a:endParaRPr lang="tr-TR" b="1" dirty="0">
              <a:latin typeface="Calibri" panose="020F0502020204030204" pitchFamily="34" charset="0"/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755576" y="2636912"/>
            <a:ext cx="7416824" cy="352839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2051720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971600" y="2924944"/>
            <a:ext cx="698477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400" u="sng" dirty="0">
                <a:latin typeface="Calibri" panose="020F0502020204030204" pitchFamily="34" charset="0"/>
                <a:cs typeface="Arial" panose="020B0604020202020204" pitchFamily="34" charset="0"/>
              </a:rPr>
              <a:t>Yaklaşık maliyet limiti</a:t>
            </a:r>
            <a:r>
              <a:rPr lang="tr-TR" sz="240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olmaksızın;</a:t>
            </a:r>
            <a:endParaRPr lang="tr-TR" sz="2400" b="1" dirty="0">
              <a:solidFill>
                <a:srgbClr val="C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400" b="1" dirty="0">
                <a:latin typeface="Calibri" panose="020F0502020204030204" pitchFamily="34" charset="0"/>
                <a:cs typeface="Arial" panose="020B0604020202020204" pitchFamily="34" charset="0"/>
              </a:rPr>
              <a:t>Açık ihale usulü ve pazarlık usulü (21/f) ile yapılan </a:t>
            </a:r>
            <a:r>
              <a:rPr lang="tr-TR" sz="24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mal alımı</a:t>
            </a:r>
            <a:r>
              <a:rPr lang="tr-TR" sz="2400" b="1" dirty="0">
                <a:latin typeface="Calibri" panose="020F0502020204030204" pitchFamily="34" charset="0"/>
                <a:cs typeface="Arial" panose="020B0604020202020204" pitchFamily="34" charset="0"/>
              </a:rPr>
              <a:t> ihaleleri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400" b="1" dirty="0">
                <a:latin typeface="Calibri" panose="020F0502020204030204" pitchFamily="34" charset="0"/>
                <a:cs typeface="Arial" panose="020B0604020202020204" pitchFamily="34" charset="0"/>
              </a:rPr>
              <a:t>Açık ihale usulü ve pazarlık usulü (21/f) ile yapılan </a:t>
            </a:r>
            <a:r>
              <a:rPr lang="tr-TR" sz="24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hizmet alımı</a:t>
            </a:r>
            <a:r>
              <a:rPr lang="tr-TR" sz="2400" b="1" dirty="0">
                <a:latin typeface="Calibri" panose="020F0502020204030204" pitchFamily="34" charset="0"/>
                <a:cs typeface="Arial" panose="020B0604020202020204" pitchFamily="34" charset="0"/>
              </a:rPr>
              <a:t> ihaleleri 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400" b="1" dirty="0">
                <a:latin typeface="Calibri" panose="020F0502020204030204" pitchFamily="34" charset="0"/>
                <a:cs typeface="Arial" panose="020B0604020202020204" pitchFamily="34" charset="0"/>
              </a:rPr>
              <a:t>Açık ihale usulü ile yapılan </a:t>
            </a:r>
            <a:r>
              <a:rPr lang="tr-TR" sz="24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yapım işi</a:t>
            </a:r>
            <a:r>
              <a:rPr lang="tr-TR" sz="2400" b="1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ihaleleri</a:t>
            </a:r>
            <a:endParaRPr lang="tr-TR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73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529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Elektronik İhale Genel Özellikler</a:t>
            </a:r>
          </a:p>
          <a:p>
            <a:pPr marL="0" indent="0" algn="just">
              <a:buNone/>
            </a:pPr>
            <a:r>
              <a:rPr lang="tr-TR" alt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Katılım ve yeterlik kriterlerine</a:t>
            </a:r>
            <a:r>
              <a:rPr lang="tr-TR" alt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ilişkin istekliler tarafından herhangi bir </a:t>
            </a:r>
            <a:r>
              <a:rPr lang="tr-TR" alt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belge </a:t>
            </a:r>
            <a:r>
              <a:rPr lang="tr-TR" altLang="tr-TR" sz="2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sunulmaz</a:t>
            </a:r>
            <a:r>
              <a:rPr lang="tr-TR" alt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tr-TR" alt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Bu </a:t>
            </a:r>
            <a:r>
              <a:rPr lang="tr-TR" alt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kriterlere ilişkin değerlendirme </a:t>
            </a:r>
            <a:r>
              <a:rPr lang="tr-TR" alt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teklif mektubu ekinde</a:t>
            </a:r>
            <a:r>
              <a:rPr lang="tr-TR" alt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yer alan </a:t>
            </a:r>
            <a:r>
              <a:rPr lang="tr-TR" alt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yeterlik bilgileri tablosunda</a:t>
            </a:r>
            <a:r>
              <a:rPr lang="tr-TR" alt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istekli tarafından </a:t>
            </a:r>
            <a:r>
              <a:rPr lang="tr-TR" alt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beyan edilen bilgiler üzerinden</a:t>
            </a:r>
            <a:r>
              <a:rPr lang="tr-TR" alt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yapılır. </a:t>
            </a:r>
            <a:endParaRPr lang="tr-TR" sz="2600" b="1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tr-TR" sz="30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797152"/>
            <a:ext cx="1891154" cy="143632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797152"/>
            <a:ext cx="1440160" cy="143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8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Elektronik İhale Genel Özellikler</a:t>
            </a:r>
          </a:p>
          <a:p>
            <a:pPr algn="just"/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İhale dokümanının </a:t>
            </a:r>
            <a:r>
              <a:rPr lang="tr-TR" altLang="tr-TR" sz="26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e-imza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kullanılarak </a:t>
            </a:r>
            <a:r>
              <a:rPr lang="tr-TR" altLang="tr-TR" sz="2600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EKAP’tan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indirilmesi </a:t>
            </a:r>
            <a:r>
              <a:rPr lang="tr-TR" altLang="tr-TR" sz="26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zorunludur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tr-TR" alt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Katılım 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 yeterlik kriterlerine ilişkin istekliler tarafından </a:t>
            </a:r>
            <a:r>
              <a:rPr lang="tr-TR" altLang="tr-TR" sz="26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fiziki olarak herhangi bir belge sunulmaz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tr-TR" altLang="tr-TR" sz="2600" dirty="0" smtClean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alt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Elektronik 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ihale usulünün uygulandığı </a:t>
            </a:r>
            <a:r>
              <a:rPr lang="tr-TR" alt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ihalelerde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alt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ekonomik 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açıdan en avantajlı </a:t>
            </a:r>
            <a:r>
              <a:rPr lang="tr-TR" alt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 </a:t>
            </a:r>
            <a:r>
              <a:rPr lang="tr-TR" altLang="tr-TR" sz="26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fiyat </a:t>
            </a:r>
            <a:r>
              <a:rPr lang="tr-TR" altLang="tr-TR" sz="26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ile birlikte fiyat dışı unsurlar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alt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dikkate alınarak da belirlenebilir.</a:t>
            </a:r>
          </a:p>
          <a:p>
            <a:pPr algn="just"/>
            <a:r>
              <a:rPr lang="tr-TR" alt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Yerli 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istekli / yerli malı teklif eden istekli </a:t>
            </a:r>
            <a:r>
              <a:rPr lang="tr-TR" alt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lehine </a:t>
            </a:r>
            <a:r>
              <a:rPr lang="tr-TR" altLang="tr-TR" sz="26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fiyat </a:t>
            </a:r>
            <a:r>
              <a:rPr lang="tr-TR" altLang="tr-TR" sz="26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avantajı</a:t>
            </a:r>
            <a:r>
              <a:rPr lang="tr-TR" alt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uygulanabilir. </a:t>
            </a:r>
            <a:endParaRPr lang="tr-TR" sz="30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45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132855"/>
            <a:ext cx="2483768" cy="170759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132856"/>
            <a:ext cx="1699884" cy="17075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86651"/>
            <a:ext cx="1080119" cy="732080"/>
          </a:xfrm>
          <a:prstGeom prst="rect">
            <a:avLst/>
          </a:prstGeom>
        </p:spPr>
      </p:pic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687" y="1887232"/>
            <a:ext cx="2261424" cy="113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Eğri Bağlayıcı 11"/>
          <p:cNvCxnSpPr>
            <a:stCxn id="8" idx="3"/>
            <a:endCxn id="10" idx="1"/>
          </p:cNvCxnSpPr>
          <p:nvPr/>
        </p:nvCxnSpPr>
        <p:spPr>
          <a:xfrm flipV="1">
            <a:off x="2743492" y="2456308"/>
            <a:ext cx="575195" cy="530344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ğri Bağlayıcı 13"/>
          <p:cNvCxnSpPr>
            <a:stCxn id="7" idx="1"/>
            <a:endCxn id="10" idx="3"/>
          </p:cNvCxnSpPr>
          <p:nvPr/>
        </p:nvCxnSpPr>
        <p:spPr>
          <a:xfrm rot="10800000">
            <a:off x="5580112" y="2456309"/>
            <a:ext cx="576065" cy="530343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1331206" y="4669079"/>
            <a:ext cx="1987481" cy="86409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Metin kutusu 36"/>
          <p:cNvSpPr txBox="1"/>
          <p:nvPr/>
        </p:nvSpPr>
        <p:spPr>
          <a:xfrm>
            <a:off x="1782456" y="4870293"/>
            <a:ext cx="1084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latin typeface="Calibri" panose="020F0502020204030204" pitchFamily="34" charset="0"/>
              </a:rPr>
              <a:t>E-teklif</a:t>
            </a:r>
            <a:endParaRPr lang="tr-TR" sz="2400" b="1" dirty="0">
              <a:latin typeface="Calibri" panose="020F050202020403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3542254" y="5533175"/>
            <a:ext cx="1987481" cy="86409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Oval 38"/>
          <p:cNvSpPr/>
          <p:nvPr/>
        </p:nvSpPr>
        <p:spPr>
          <a:xfrm>
            <a:off x="5580112" y="4669079"/>
            <a:ext cx="1987481" cy="8640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Metin kutusu 39"/>
          <p:cNvSpPr txBox="1"/>
          <p:nvPr/>
        </p:nvSpPr>
        <p:spPr>
          <a:xfrm>
            <a:off x="3822240" y="5734390"/>
            <a:ext cx="1427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latin typeface="Calibri" panose="020F0502020204030204" pitchFamily="34" charset="0"/>
              </a:rPr>
              <a:t>E-anahtar</a:t>
            </a:r>
            <a:endParaRPr lang="tr-TR" sz="2400" b="1" dirty="0">
              <a:latin typeface="Calibri" panose="020F0502020204030204" pitchFamily="34" charset="0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6242030" y="4870294"/>
            <a:ext cx="663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latin typeface="Calibri" panose="020F0502020204030204" pitchFamily="34" charset="0"/>
              </a:rPr>
              <a:t>YBT</a:t>
            </a:r>
            <a:endParaRPr lang="tr-TR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20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8" grpId="0" animBg="1"/>
      <p:bldP spid="39" grpId="0" animBg="1"/>
      <p:bldP spid="40" grpId="0"/>
      <p:bldP spid="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30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İçeriği</a:t>
            </a:r>
          </a:p>
          <a:p>
            <a:pPr algn="just"/>
            <a:r>
              <a:rPr lang="tr-TR" sz="30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 mektubu</a:t>
            </a:r>
          </a:p>
          <a:p>
            <a:pPr lvl="1" algn="just"/>
            <a:r>
              <a:rPr lang="tr-TR" sz="24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Birim fiyat teklif mektubu ve cetveli</a:t>
            </a:r>
            <a:endParaRPr lang="tr-TR" sz="24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Götürü bedel/anahtar teslimi götürü bedel teklif mektubu</a:t>
            </a:r>
          </a:p>
          <a:p>
            <a:pPr lvl="1" algn="just"/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Karma teklif </a:t>
            </a:r>
            <a:r>
              <a:rPr lang="tr-TR" sz="24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mektubu</a:t>
            </a:r>
          </a:p>
          <a:p>
            <a:pPr algn="just"/>
            <a:r>
              <a:rPr lang="tr-TR" sz="3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Yeterlik bilgileri </a:t>
            </a:r>
            <a:r>
              <a:rPr lang="tr-TR" sz="30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tablosu</a:t>
            </a:r>
          </a:p>
          <a:p>
            <a:pPr algn="just"/>
            <a:r>
              <a:rPr lang="tr-TR" sz="30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İş ortaklığı / Konsorsiyum beyannamesi</a:t>
            </a:r>
          </a:p>
          <a:p>
            <a:pPr algn="just"/>
            <a:r>
              <a:rPr lang="tr-TR" sz="30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Yeterlik </a:t>
            </a:r>
            <a:r>
              <a:rPr lang="tr-TR" sz="3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kriteri olarak belirlenmesi halinde teknik şartnameye cevaplar ve </a:t>
            </a:r>
            <a:r>
              <a:rPr lang="tr-TR" sz="30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açıklamalar (Mal alımı)</a:t>
            </a:r>
            <a:endParaRPr lang="tr-TR" sz="3000" b="1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700808"/>
            <a:ext cx="1184136" cy="101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61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68760"/>
            <a:ext cx="6111128" cy="503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560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EKAP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7912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971600" y="4149080"/>
            <a:ext cx="756084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</a:rPr>
              <a:t>İdareler</a:t>
            </a:r>
            <a:r>
              <a:rPr lang="tr-TR" sz="2600" dirty="0">
                <a:latin typeface="Calibri" panose="020F0502020204030204" pitchFamily="34" charset="0"/>
              </a:rPr>
              <a:t> </a:t>
            </a:r>
            <a:r>
              <a:rPr lang="tr-TR" sz="2600" dirty="0" smtClean="0">
                <a:latin typeface="Calibri" panose="020F0502020204030204" pitchFamily="34" charset="0"/>
              </a:rPr>
              <a:t>ile </a:t>
            </a:r>
            <a:r>
              <a:rPr lang="tr-TR" sz="2600" dirty="0">
                <a:latin typeface="Calibri" panose="020F0502020204030204" pitchFamily="34" charset="0"/>
              </a:rPr>
              <a:t>kamu alımları sürecine </a:t>
            </a:r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</a:rPr>
              <a:t>taraf olanların</a:t>
            </a:r>
            <a:r>
              <a:rPr lang="tr-TR" sz="2600" dirty="0">
                <a:latin typeface="Calibri" panose="020F0502020204030204" pitchFamily="34" charset="0"/>
              </a:rPr>
              <a:t> bu </a:t>
            </a:r>
            <a:r>
              <a:rPr lang="tr-TR" sz="2600" u="sng" dirty="0">
                <a:latin typeface="Calibri" panose="020F0502020204030204" pitchFamily="34" charset="0"/>
              </a:rPr>
              <a:t>sürece ilişkin işlemleri</a:t>
            </a:r>
            <a:r>
              <a:rPr lang="tr-TR" sz="2600" dirty="0">
                <a:latin typeface="Calibri" panose="020F0502020204030204" pitchFamily="34" charset="0"/>
              </a:rPr>
              <a:t>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internet üzerinden</a:t>
            </a:r>
            <a:r>
              <a:rPr lang="tr-TR" sz="2600" dirty="0">
                <a:latin typeface="Calibri" panose="020F0502020204030204" pitchFamily="34" charset="0"/>
              </a:rPr>
              <a:t> gerçekleştirebilecekleri ve </a:t>
            </a:r>
            <a:r>
              <a:rPr lang="tr-TR" sz="2600" u="sng" dirty="0">
                <a:latin typeface="Calibri" panose="020F0502020204030204" pitchFamily="34" charset="0"/>
              </a:rPr>
              <a:t>Kurum tarafından yönetilen</a:t>
            </a:r>
            <a:r>
              <a:rPr lang="tr-TR" sz="2600" dirty="0">
                <a:latin typeface="Calibri" panose="020F0502020204030204" pitchFamily="34" charset="0"/>
              </a:rPr>
              <a:t> elektronik </a:t>
            </a:r>
            <a:r>
              <a:rPr lang="tr-TR" sz="2600" dirty="0" smtClean="0">
                <a:latin typeface="Calibri" panose="020F0502020204030204" pitchFamily="34" charset="0"/>
              </a:rPr>
              <a:t>ortamdır.</a:t>
            </a:r>
            <a:endParaRPr lang="tr-TR" sz="2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48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Verilmesi</a:t>
            </a:r>
          </a:p>
          <a:p>
            <a:pPr algn="just"/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Teklifler </a:t>
            </a:r>
            <a:r>
              <a:rPr lang="tr-TR" sz="3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EKAP üzerinden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yalnızca teklif mektubu ve ekleri doldurularak </a:t>
            </a:r>
            <a:r>
              <a:rPr lang="tr-TR" sz="3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hazırlanır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ve </a:t>
            </a:r>
            <a:r>
              <a:rPr lang="tr-TR" sz="3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e-teklif </a:t>
            </a:r>
            <a:r>
              <a:rPr lang="tr-TR" sz="30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şeklinde</a:t>
            </a:r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sunulur</a:t>
            </a:r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22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467544" y="4005064"/>
            <a:ext cx="8208912" cy="22322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55576" y="4149080"/>
            <a:ext cx="77048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e-teklif:</a:t>
            </a:r>
            <a:r>
              <a:rPr lang="tr-TR" sz="2800" dirty="0">
                <a:latin typeface="Calibri" panose="020F0502020204030204" pitchFamily="34" charset="0"/>
                <a:cs typeface="Arial" panose="020B0604020202020204" pitchFamily="34" charset="0"/>
              </a:rPr>
              <a:t> Elektronik ortamda EKAP üzerinden hazırlanarak istekli veya istekli adına yetkili kişi veya kişilerce e-imza ile imzalanmış teklif</a:t>
            </a:r>
          </a:p>
          <a:p>
            <a:pPr algn="just"/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e-anahtar:</a:t>
            </a:r>
            <a:r>
              <a:rPr lang="tr-TR" sz="2800" dirty="0">
                <a:latin typeface="Calibri" panose="020F0502020204030204" pitchFamily="34" charset="0"/>
                <a:cs typeface="Arial" panose="020B0604020202020204" pitchFamily="34" charset="0"/>
              </a:rPr>
              <a:t> Şifreleme ve/veya şifre açma verisi</a:t>
            </a:r>
          </a:p>
        </p:txBody>
      </p:sp>
    </p:spTree>
    <p:extLst>
      <p:ext uri="{BB962C8B-B14F-4D97-AF65-F5344CB8AC3E}">
        <p14:creationId xmlns:p14="http://schemas.microsoft.com/office/powerpoint/2010/main" val="53260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Açılması</a:t>
            </a:r>
          </a:p>
          <a:p>
            <a:pPr algn="just" hangingPunct="0"/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E-teklifler istekliler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ve hazır bulunanlar önünde ihale komisyonu tarafından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EKAP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üzerinde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e-anahtar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aracılığıyla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açılır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 hangingPunct="0">
              <a:buNone/>
            </a:pPr>
            <a:endParaRPr lang="tr-TR" sz="2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 hangingPunct="0"/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E-anahtarının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bozuk olması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virüs içermesi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gibi nedenlerle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EKAP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tarafından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açılamayan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e-teklifler tespit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edilir. Gerekçeleri belirtilerek EKAP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üzerinde “</a:t>
            </a:r>
            <a:r>
              <a:rPr lang="tr-TR" sz="2800" dirty="0">
                <a:solidFill>
                  <a:srgbClr val="C00000"/>
                </a:solidFill>
                <a:latin typeface="Calibri" panose="020F0502020204030204" pitchFamily="34" charset="0"/>
              </a:rPr>
              <a:t>Açılamayan e-tekliflere İlişkin İhale Komisyonu Tutanağı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” düzenlenir. </a:t>
            </a:r>
          </a:p>
        </p:txBody>
      </p:sp>
    </p:spTree>
    <p:extLst>
      <p:ext uri="{BB962C8B-B14F-4D97-AF65-F5344CB8AC3E}">
        <p14:creationId xmlns:p14="http://schemas.microsoft.com/office/powerpoint/2010/main" val="193153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Açılması</a:t>
            </a:r>
          </a:p>
          <a:p>
            <a:pPr algn="just" hangingPunct="0"/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İsteklilerin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belgelerinin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eksik olup olmadığı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teklif mektubu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ile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geçici teminatlarının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usulüne uygun olup olmadığı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kontrol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edilir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 hangingPunct="0"/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EKAP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üzerinde “</a:t>
            </a:r>
            <a:r>
              <a:rPr lang="tr-TR" sz="2800" dirty="0">
                <a:solidFill>
                  <a:srgbClr val="C00000"/>
                </a:solidFill>
                <a:latin typeface="Calibri" panose="020F0502020204030204" pitchFamily="34" charset="0"/>
              </a:rPr>
              <a:t>e-teklif Açma ve Belge Kontrol Tutanağı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”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düzenlenir.</a:t>
            </a:r>
          </a:p>
          <a:p>
            <a:pPr algn="just" hangingPunct="0"/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ile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teklif fiyatları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ve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yaklaşık maliyet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açıklanır ve EKAP üzerinde “</a:t>
            </a:r>
            <a:r>
              <a:rPr lang="tr-TR" sz="2800" dirty="0">
                <a:solidFill>
                  <a:srgbClr val="C00000"/>
                </a:solidFill>
                <a:latin typeface="Calibri" panose="020F0502020204030204" pitchFamily="34" charset="0"/>
              </a:rPr>
              <a:t>İsteklilerce Teklif Edilen Fiyatlara İlişkin Tutanak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”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hazırlanır. </a:t>
            </a: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(21/f kapsamında yapılan ile e-eksiltme uygulananlar hariç)</a:t>
            </a:r>
          </a:p>
        </p:txBody>
      </p:sp>
    </p:spTree>
    <p:extLst>
      <p:ext uri="{BB962C8B-B14F-4D97-AF65-F5344CB8AC3E}">
        <p14:creationId xmlns:p14="http://schemas.microsoft.com/office/powerpoint/2010/main" val="19848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Açılması</a:t>
            </a:r>
          </a:p>
          <a:p>
            <a:pPr algn="just" hangingPunct="0"/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Hazırlanan bu tutanaklar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ihaleye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katılan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istekliler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tarafından </a:t>
            </a: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EKAP üzerinden görülebilir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 hangingPunct="0"/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Bu aşamada; hiçbir teklifin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reddine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kabulüne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karar verilemez, teklifi oluşturan belgeler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düzeltilemez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tamamlanamaz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 hangingPunct="0"/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ihale komisyonunca hemen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değerlendirilmek üzere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ilk oturum kapatılır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64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Değerlendirilmesi</a:t>
            </a:r>
          </a:p>
          <a:p>
            <a:pPr marL="0" indent="0" algn="just" hangingPunct="0">
              <a:buNone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İlk oturumun ardından ihale komisyonunca EKAP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üzerinde tekliflerin değerlendirmesine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başlanır.</a:t>
            </a:r>
          </a:p>
          <a:p>
            <a:pPr marL="0" indent="0" algn="just" hangingPunct="0">
              <a:buNone/>
            </a:pPr>
            <a:endParaRPr lang="tr-TR" sz="28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 hangingPunct="0">
              <a:buNone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değerlendirmesinde öncelikle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ilk </a:t>
            </a: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oturumda;</a:t>
            </a:r>
          </a:p>
          <a:p>
            <a:pPr marL="811213" algn="just" hangingPunct="0"/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e-teklifinin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açılamadığı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veya</a:t>
            </a:r>
          </a:p>
          <a:p>
            <a:pPr marL="811213" algn="just" hangingPunct="0"/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belgelerinin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eksik olduğu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ya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da</a:t>
            </a:r>
          </a:p>
          <a:p>
            <a:pPr marL="811213" algn="just" hangingPunct="0"/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geçici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teminatının uygun </a:t>
            </a: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olmadığı</a:t>
            </a:r>
            <a:endParaRPr lang="tr-TR" sz="2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 hangingPunct="0">
              <a:buNone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tespit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edilenlerin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teklifleri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değerlendirme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dışı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bırakılır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2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64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Değerlendirilmesi</a:t>
            </a:r>
          </a:p>
          <a:p>
            <a:pPr algn="just" hangingPunct="0"/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Katılım belgeleri ve yeterlik kriterleri ile ilgili değerlendirme, </a:t>
            </a:r>
            <a:r>
              <a:rPr lang="tr-TR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istekliler </a:t>
            </a:r>
            <a:r>
              <a:rPr lang="tr-TR" u="sng" dirty="0">
                <a:solidFill>
                  <a:schemeClr val="tx1"/>
                </a:solidFill>
                <a:latin typeface="Calibri" panose="020F0502020204030204" pitchFamily="34" charset="0"/>
              </a:rPr>
              <a:t>tarafından doldurulan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"</a:t>
            </a:r>
            <a:r>
              <a:rPr lang="tr-TR" dirty="0">
                <a:solidFill>
                  <a:srgbClr val="C00000"/>
                </a:solidFill>
                <a:latin typeface="Calibri" panose="020F0502020204030204" pitchFamily="34" charset="0"/>
              </a:rPr>
              <a:t>Yeterlik Bilgileri </a:t>
            </a:r>
            <a:r>
              <a:rPr lang="tr-TR" dirty="0" err="1">
                <a:solidFill>
                  <a:srgbClr val="C00000"/>
                </a:solidFill>
                <a:latin typeface="Calibri" panose="020F0502020204030204" pitchFamily="34" charset="0"/>
              </a:rPr>
              <a:t>Tablosu</a:t>
            </a:r>
            <a:r>
              <a:rPr lang="tr-TR" dirty="0" err="1">
                <a:solidFill>
                  <a:schemeClr val="tx1"/>
                </a:solidFill>
                <a:latin typeface="Calibri" panose="020F0502020204030204" pitchFamily="34" charset="0"/>
              </a:rPr>
              <a:t>"nda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tr-TR" b="1" dirty="0">
                <a:solidFill>
                  <a:schemeClr val="tx1"/>
                </a:solidFill>
                <a:latin typeface="Calibri" panose="020F0502020204030204" pitchFamily="34" charset="0"/>
              </a:rPr>
              <a:t>beyan edilen bilgi ve belgeler esas alınarak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yapılır.</a:t>
            </a:r>
          </a:p>
          <a:p>
            <a:pPr marL="0" indent="0" algn="just" hangingPunct="0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 hangingPunct="0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tarafından beyan edilen bilgi ve belgelerden,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   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-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EKAP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veya</a:t>
            </a:r>
          </a:p>
          <a:p>
            <a:pPr marL="0" indent="0">
              <a:buNone/>
            </a:pP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    -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Diğer kamu kurum ve kuruluşları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ile</a:t>
            </a:r>
          </a:p>
          <a:p>
            <a:pPr marL="0" indent="0">
              <a:buNone/>
            </a:pP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    -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Kamu kurumu niteliğindeki meslek kuruluşlarının</a:t>
            </a:r>
          </a:p>
          <a:p>
            <a:pPr marL="0" indent="0">
              <a:buNone/>
            </a:pPr>
            <a:r>
              <a:rPr lang="tr-TR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internet </a:t>
            </a:r>
            <a:r>
              <a:rPr lang="tr-TR" u="sng" dirty="0">
                <a:solidFill>
                  <a:schemeClr val="tx1"/>
                </a:solidFill>
                <a:latin typeface="Calibri" panose="020F0502020204030204" pitchFamily="34" charset="0"/>
              </a:rPr>
              <a:t>siteleri üzerinden sorgulanabilenler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, belgelerdeki kayıtlı bilgiler esas alınarak  değerlendirmeye tabi tutulur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7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Değerlendirilmesi</a:t>
            </a:r>
          </a:p>
          <a:p>
            <a:pPr algn="just"/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Belirtilen yöntemle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sorgulanamayan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bilgi ve belgeler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ile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mal alımı ihalelerinde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teknik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şartnameye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cevaplar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ve açıklamalara yönelik ilk değerlendirme,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beyan edilen bilgiler esas alınarak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yapılır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/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İsteklilerin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, ihale tarihi itibariyle yasaklılık teyitleri yapılır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/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Bu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değerlendirme sonucunda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yeterlik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kriterlerini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sağlamadığı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anlaşılan teklifler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değerlendirme dışı bırakılır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2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19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1297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Değerlendirilmesi</a:t>
            </a:r>
          </a:p>
          <a:p>
            <a:pPr marL="0" indent="0" algn="just">
              <a:buNone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Bu değerlendirme sürecinin ardından;</a:t>
            </a:r>
          </a:p>
          <a:p>
            <a:pPr algn="just"/>
            <a:r>
              <a:rPr lang="tr-TR" sz="2800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aşırı düşük teklif sorgulaması ve/veya</a:t>
            </a:r>
          </a:p>
          <a:p>
            <a:pPr algn="just"/>
            <a:r>
              <a:rPr lang="tr-TR" sz="2800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elektronik </a:t>
            </a:r>
            <a:r>
              <a:rPr lang="tr-TR" sz="2800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eksiltme </a:t>
            </a:r>
            <a:endParaRPr lang="tr-TR" sz="2800" dirty="0" smtClean="0">
              <a:solidFill>
                <a:srgbClr val="C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öngörülmüşse bu işlemlerin tamamlanmasının ardından sonra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değerlendirme dışı bırakılmayan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tekliflerden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en düşük fiyatı teklif eden ilk iki istekli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belirlenir.</a:t>
            </a:r>
            <a:endParaRPr lang="tr-TR" sz="2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5013175"/>
            <a:ext cx="3043238" cy="162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9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Değerlendirilmesi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Bu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isteklilere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beyan ettikleri bilgi ve belgelerden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</a:t>
            </a:r>
          </a:p>
          <a:p>
            <a:pPr marL="446088" algn="just">
              <a:spcBef>
                <a:spcPts val="600"/>
              </a:spcBef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EKAP veya diğer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kamu kurum ve kuruluşları ile kamu kurumu niteliğindeki meslek kuruluşlarının </a:t>
            </a:r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internet siteleri üzerinden sorgulanamayanlar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ile</a:t>
            </a:r>
          </a:p>
          <a:p>
            <a:pPr marL="446088" algn="just">
              <a:spcBef>
                <a:spcPts val="600"/>
              </a:spcBef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istenilmiş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ise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teknik şartnameye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cevaplar ve açıklamalara ilişkin tevsik edici belgeler ve</a:t>
            </a:r>
          </a:p>
          <a:p>
            <a:pPr marL="446088" algn="just">
              <a:spcBef>
                <a:spcPts val="600"/>
              </a:spcBef>
            </a:pPr>
            <a:r>
              <a:rPr lang="tr-TR" sz="2600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fiziki </a:t>
            </a:r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ortamda alınmış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geçici teminat mektubunu,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tr-TR" sz="2600" u="sng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Belgelerin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sunuluş şekline uygun olarak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sunmaları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için </a:t>
            </a:r>
            <a:r>
              <a:rPr lang="tr-TR" sz="26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makul </a:t>
            </a:r>
            <a:r>
              <a:rPr lang="tr-TR" sz="26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bir süre verilir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tr-TR" sz="2600" i="1" dirty="0" smtClean="0">
                <a:solidFill>
                  <a:schemeClr val="accent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(değişiklik öncesi asgari </a:t>
            </a:r>
            <a:r>
              <a:rPr lang="tr-TR" sz="2600" i="1" dirty="0">
                <a:solidFill>
                  <a:schemeClr val="accent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iki iş </a:t>
            </a:r>
            <a:r>
              <a:rPr lang="tr-TR" sz="2600" i="1" dirty="0" smtClean="0">
                <a:solidFill>
                  <a:schemeClr val="accent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günü idi)</a:t>
            </a:r>
            <a:endParaRPr lang="tr-TR" sz="2600" i="1" dirty="0">
              <a:solidFill>
                <a:schemeClr val="accent5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7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Değerlendirilmesi</a:t>
            </a:r>
          </a:p>
          <a:p>
            <a:pPr marL="82550" indent="0" algn="just">
              <a:buNone/>
            </a:pP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İhale dokümanında öngörülmesi halinde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numune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uygunluğu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ve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demonstrasyon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işlemlerine ilişkin değerlendirme de bu süreçte tamamlanır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tr-TR" sz="32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007316"/>
            <a:ext cx="219528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34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EKAP</a:t>
            </a:r>
            <a:endParaRPr lang="tr-TR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755576" y="3501008"/>
            <a:ext cx="77048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Metin kutusu 6"/>
          <p:cNvSpPr txBox="1"/>
          <p:nvPr/>
        </p:nvSpPr>
        <p:spPr>
          <a:xfrm>
            <a:off x="143508" y="1641386"/>
            <a:ext cx="1332148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 Eylül 2010</a:t>
            </a:r>
          </a:p>
          <a:p>
            <a:pPr algn="just"/>
            <a:r>
              <a:rPr lang="tr-TR" dirty="0" err="1" smtClean="0">
                <a:latin typeface="Calibri" panose="020F0502020204030204" pitchFamily="34" charset="0"/>
              </a:rPr>
              <a:t>EKAP’ın</a:t>
            </a:r>
            <a:r>
              <a:rPr lang="tr-TR" dirty="0" smtClean="0">
                <a:latin typeface="Calibri" panose="020F0502020204030204" pitchFamily="34" charset="0"/>
              </a:rPr>
              <a:t> devreye alınması</a:t>
            </a:r>
            <a:endParaRPr lang="tr-TR" dirty="0">
              <a:latin typeface="Calibri" panose="020F0502020204030204" pitchFamily="34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755576" y="2852936"/>
            <a:ext cx="0" cy="6480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899592" y="4077071"/>
            <a:ext cx="1548172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 Aralık 2010</a:t>
            </a:r>
          </a:p>
          <a:p>
            <a:pPr algn="just"/>
            <a:r>
              <a:rPr lang="tr-TR" dirty="0" smtClean="0">
                <a:latin typeface="Calibri" panose="020F0502020204030204" pitchFamily="34" charset="0"/>
              </a:rPr>
              <a:t>İhale dokümanın e-imza ile indirilebilmesi</a:t>
            </a:r>
            <a:endParaRPr lang="tr-TR" dirty="0">
              <a:latin typeface="Calibri" panose="020F0502020204030204" pitchFamily="34" charset="0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 flipV="1">
            <a:off x="1739262" y="3501009"/>
            <a:ext cx="0" cy="5741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Metin kutusu 18"/>
          <p:cNvSpPr txBox="1"/>
          <p:nvPr/>
        </p:nvSpPr>
        <p:spPr>
          <a:xfrm>
            <a:off x="2051720" y="1105506"/>
            <a:ext cx="2448272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19 Haziran 2013</a:t>
            </a:r>
          </a:p>
          <a:p>
            <a:pPr algn="just"/>
            <a:r>
              <a:rPr lang="tr-TR" dirty="0">
                <a:latin typeface="Calibri" panose="020F0502020204030204" pitchFamily="34" charset="0"/>
              </a:rPr>
              <a:t>M</a:t>
            </a:r>
            <a:r>
              <a:rPr lang="tr-TR" dirty="0" smtClean="0">
                <a:latin typeface="Calibri" panose="020F0502020204030204" pitchFamily="34" charset="0"/>
              </a:rPr>
              <a:t>ünferit sözleşmelerde elektronik ortamda teklif alma ve değerlendirme sağlayan uygulama </a:t>
            </a:r>
            <a:r>
              <a:rPr lang="tr-TR" dirty="0" err="1" smtClean="0">
                <a:latin typeface="Calibri" panose="020F0502020204030204" pitchFamily="34" charset="0"/>
              </a:rPr>
              <a:t>EKAP’ta</a:t>
            </a:r>
            <a:r>
              <a:rPr lang="tr-TR" dirty="0" smtClean="0">
                <a:latin typeface="Calibri" panose="020F0502020204030204" pitchFamily="34" charset="0"/>
              </a:rPr>
              <a:t> devreye alındı.</a:t>
            </a:r>
            <a:endParaRPr lang="tr-TR" dirty="0">
              <a:latin typeface="Calibri" panose="020F0502020204030204" pitchFamily="34" charset="0"/>
            </a:endParaRPr>
          </a:p>
        </p:txBody>
      </p:sp>
      <p:cxnSp>
        <p:nvCxnSpPr>
          <p:cNvPr id="22" name="Düz Bağlayıcı 21"/>
          <p:cNvCxnSpPr/>
          <p:nvPr/>
        </p:nvCxnSpPr>
        <p:spPr>
          <a:xfrm flipV="1">
            <a:off x="2915816" y="3136832"/>
            <a:ext cx="0" cy="36417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Metin kutusu 24"/>
          <p:cNvSpPr txBox="1"/>
          <p:nvPr/>
        </p:nvSpPr>
        <p:spPr>
          <a:xfrm>
            <a:off x="3275856" y="4077621"/>
            <a:ext cx="2088232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 Ocak 2015</a:t>
            </a:r>
          </a:p>
          <a:p>
            <a:pPr marL="92075" indent="-92075" algn="just">
              <a:buFontTx/>
              <a:buChar char="-"/>
            </a:pPr>
            <a:r>
              <a:rPr lang="tr-TR" dirty="0" smtClean="0">
                <a:latin typeface="Calibri" panose="020F0502020204030204" pitchFamily="34" charset="0"/>
              </a:rPr>
              <a:t>İsteklilerin </a:t>
            </a:r>
            <a:r>
              <a:rPr lang="tr-TR" dirty="0" err="1">
                <a:latin typeface="Calibri" panose="020F0502020204030204" pitchFamily="34" charset="0"/>
              </a:rPr>
              <a:t>EKAP’a</a:t>
            </a:r>
            <a:r>
              <a:rPr lang="tr-TR" dirty="0">
                <a:latin typeface="Calibri" panose="020F0502020204030204" pitchFamily="34" charset="0"/>
              </a:rPr>
              <a:t> </a:t>
            </a:r>
            <a:r>
              <a:rPr lang="tr-TR" dirty="0" smtClean="0">
                <a:latin typeface="Calibri" panose="020F0502020204030204" pitchFamily="34" charset="0"/>
              </a:rPr>
              <a:t>kayıt zorunluluğu,</a:t>
            </a:r>
          </a:p>
          <a:p>
            <a:pPr marL="92075" indent="-92075" algn="just">
              <a:buFontTx/>
              <a:buChar char="-"/>
            </a:pPr>
            <a:r>
              <a:rPr lang="tr-TR" dirty="0" smtClean="0">
                <a:latin typeface="Calibri" panose="020F0502020204030204" pitchFamily="34" charset="0"/>
              </a:rPr>
              <a:t>EKAP </a:t>
            </a:r>
            <a:r>
              <a:rPr lang="tr-TR" dirty="0">
                <a:latin typeface="Calibri" panose="020F0502020204030204" pitchFamily="34" charset="0"/>
              </a:rPr>
              <a:t>üzerinden tebligat </a:t>
            </a:r>
            <a:r>
              <a:rPr lang="tr-TR" dirty="0" smtClean="0">
                <a:latin typeface="Calibri" panose="020F0502020204030204" pitchFamily="34" charset="0"/>
              </a:rPr>
              <a:t>uygulaması</a:t>
            </a:r>
            <a:endParaRPr lang="tr-TR" dirty="0">
              <a:latin typeface="Calibri" panose="020F0502020204030204" pitchFamily="34" charset="0"/>
            </a:endParaRPr>
          </a:p>
        </p:txBody>
      </p:sp>
      <p:cxnSp>
        <p:nvCxnSpPr>
          <p:cNvPr id="26" name="Düz Bağlayıcı 25"/>
          <p:cNvCxnSpPr/>
          <p:nvPr/>
        </p:nvCxnSpPr>
        <p:spPr>
          <a:xfrm flipH="1" flipV="1">
            <a:off x="4187534" y="3499098"/>
            <a:ext cx="6424" cy="5760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Metin kutusu 31"/>
          <p:cNvSpPr txBox="1"/>
          <p:nvPr/>
        </p:nvSpPr>
        <p:spPr>
          <a:xfrm>
            <a:off x="5868144" y="4075160"/>
            <a:ext cx="144016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 Kasım 2018</a:t>
            </a:r>
          </a:p>
          <a:p>
            <a:pPr algn="just"/>
            <a:r>
              <a:rPr lang="tr-TR" dirty="0" smtClean="0">
                <a:latin typeface="Calibri" panose="020F0502020204030204" pitchFamily="34" charset="0"/>
              </a:rPr>
              <a:t>Elektronik eksiltme</a:t>
            </a:r>
          </a:p>
        </p:txBody>
      </p:sp>
      <p:sp>
        <p:nvSpPr>
          <p:cNvPr id="33" name="Metin kutusu 32"/>
          <p:cNvSpPr txBox="1"/>
          <p:nvPr/>
        </p:nvSpPr>
        <p:spPr>
          <a:xfrm>
            <a:off x="5292080" y="1502886"/>
            <a:ext cx="1728192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 Temmuz 2016</a:t>
            </a:r>
          </a:p>
          <a:p>
            <a:pPr algn="just"/>
            <a:r>
              <a:rPr lang="tr-TR" dirty="0">
                <a:latin typeface="Calibri" panose="020F0502020204030204" pitchFamily="34" charset="0"/>
              </a:rPr>
              <a:t>Elektronik ortamda teklif alınan beyan usulü</a:t>
            </a:r>
          </a:p>
        </p:txBody>
      </p:sp>
      <p:cxnSp>
        <p:nvCxnSpPr>
          <p:cNvPr id="34" name="Düz Bağlayıcı 33"/>
          <p:cNvCxnSpPr>
            <a:stCxn id="32" idx="0"/>
          </p:cNvCxnSpPr>
          <p:nvPr/>
        </p:nvCxnSpPr>
        <p:spPr>
          <a:xfrm flipV="1">
            <a:off x="6588224" y="3515134"/>
            <a:ext cx="0" cy="5600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Düz Bağlayıcı 35"/>
          <p:cNvCxnSpPr/>
          <p:nvPr/>
        </p:nvCxnSpPr>
        <p:spPr>
          <a:xfrm flipV="1">
            <a:off x="5879554" y="2980215"/>
            <a:ext cx="0" cy="5188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Metin kutusu 45"/>
          <p:cNvSpPr txBox="1"/>
          <p:nvPr/>
        </p:nvSpPr>
        <p:spPr>
          <a:xfrm>
            <a:off x="7524328" y="2059049"/>
            <a:ext cx="1368152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2 Ocak 2019</a:t>
            </a:r>
          </a:p>
          <a:p>
            <a:pPr algn="just"/>
            <a:r>
              <a:rPr lang="tr-TR" dirty="0">
                <a:latin typeface="Calibri" panose="020F0502020204030204" pitchFamily="34" charset="0"/>
              </a:rPr>
              <a:t>Elektronik </a:t>
            </a:r>
            <a:r>
              <a:rPr lang="tr-TR" dirty="0" smtClean="0">
                <a:latin typeface="Calibri" panose="020F0502020204030204" pitchFamily="34" charset="0"/>
              </a:rPr>
              <a:t>ihale</a:t>
            </a:r>
            <a:endParaRPr lang="tr-TR" dirty="0">
              <a:latin typeface="Calibri" panose="020F0502020204030204" pitchFamily="34" charset="0"/>
            </a:endParaRPr>
          </a:p>
        </p:txBody>
      </p:sp>
      <p:cxnSp>
        <p:nvCxnSpPr>
          <p:cNvPr id="47" name="Düz Bağlayıcı 46"/>
          <p:cNvCxnSpPr/>
          <p:nvPr/>
        </p:nvCxnSpPr>
        <p:spPr>
          <a:xfrm flipV="1">
            <a:off x="7956376" y="2996250"/>
            <a:ext cx="0" cy="5188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90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9" grpId="0" animBg="1"/>
      <p:bldP spid="25" grpId="0" animBg="1"/>
      <p:bldP spid="32" grpId="0" animBg="1"/>
      <p:bldP spid="33" grpId="0" animBg="1"/>
      <p:bldP spid="4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Değerlendirilmesi</a:t>
            </a:r>
          </a:p>
          <a:p>
            <a:pPr marL="82550" indent="0" algn="just">
              <a:buNone/>
            </a:pPr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Verilen 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bu süre </a:t>
            </a:r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içerisinde,</a:t>
            </a:r>
          </a:p>
          <a:p>
            <a:pPr marL="539750" indent="-457200" algn="just"/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istenen </a:t>
            </a:r>
            <a:r>
              <a:rPr lang="tr-TR" sz="30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belgeleri sunmayan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istekliler </a:t>
            </a:r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ile</a:t>
            </a:r>
          </a:p>
          <a:p>
            <a:pPr marL="539750" indent="-457200" algn="just"/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numune 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ve/veya demonstrasyon işlemlerine ilişkin </a:t>
            </a:r>
            <a:r>
              <a:rPr lang="tr-TR" sz="30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yükümlülüklerini yerine getirmeyen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isteklilerin</a:t>
            </a:r>
          </a:p>
          <a:p>
            <a:pPr marL="82550" indent="0" algn="just">
              <a:buNone/>
            </a:pPr>
            <a:r>
              <a:rPr lang="tr-TR" sz="30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teklifleri</a:t>
            </a:r>
            <a:r>
              <a:rPr lang="tr-TR" sz="30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3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değerlendirme dışı bırakılarak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3000" b="1" u="sng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geçici teminatları gelir kaydedilir</a:t>
            </a:r>
            <a:r>
              <a:rPr lang="tr-TR" sz="30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048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Değerlendirilmesi</a:t>
            </a:r>
          </a:p>
          <a:p>
            <a:pPr marL="82550" indent="0" algn="just">
              <a:spcBef>
                <a:spcPts val="0"/>
              </a:spcBef>
              <a:buNone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İsteklilerden;</a:t>
            </a:r>
          </a:p>
          <a:p>
            <a:pPr marL="539750" indent="-457200" algn="just">
              <a:spcBef>
                <a:spcPts val="0"/>
              </a:spcBef>
            </a:pP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Sunduğu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belgeler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beyan ettiği bilgileri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doğrulayamayan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veya</a:t>
            </a:r>
          </a:p>
          <a:p>
            <a:pPr marL="539750" indent="-457200" algn="just">
              <a:spcBef>
                <a:spcPts val="0"/>
              </a:spcBef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Numune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değerlendirilmesi ve demonstrasyon işlemi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başarısız </a:t>
            </a: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sonuçlananların</a:t>
            </a:r>
          </a:p>
          <a:p>
            <a:pPr marL="82550" indent="0" algn="just">
              <a:spcBef>
                <a:spcPts val="0"/>
              </a:spcBef>
              <a:buNone/>
            </a:pP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teklifleri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değerlendirme dışı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bırakılır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82550" indent="0" algn="just">
              <a:spcBef>
                <a:spcPts val="0"/>
              </a:spcBef>
              <a:buNone/>
            </a:pPr>
            <a:endParaRPr lang="tr-TR" sz="28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82550" indent="0" algn="just">
              <a:spcBef>
                <a:spcPts val="0"/>
              </a:spcBef>
              <a:buNone/>
            </a:pP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Bu işleme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ekonomik açıdan en avantajlı birinci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ve belirlenecek ise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ikinci teklif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sahibi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tespit edilene kadar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devam edilir. </a:t>
            </a:r>
          </a:p>
        </p:txBody>
      </p:sp>
    </p:spTree>
    <p:extLst>
      <p:ext uri="{BB962C8B-B14F-4D97-AF65-F5344CB8AC3E}">
        <p14:creationId xmlns:p14="http://schemas.microsoft.com/office/powerpoint/2010/main" val="366642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Teklifin Değerlendirilmesi</a:t>
            </a:r>
          </a:p>
          <a:p>
            <a:pPr algn="just">
              <a:lnSpc>
                <a:spcPct val="120000"/>
              </a:lnSpc>
            </a:pP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Fiziki 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ortamda alınmış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geçici teminat mektubunu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32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idarenin talebi</a:t>
            </a:r>
            <a:r>
              <a:rPr lang="tr-TR" sz="32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üzerine </a:t>
            </a: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sunmayan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tr-TR" sz="3200" dirty="0" smtClean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istekliler hakkında, </a:t>
            </a: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4734 sayılı Kanun’un 17’nci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maddesindeki hükümler uygulanır. 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tr-TR" sz="2000" i="1" dirty="0" smtClean="0">
                <a:solidFill>
                  <a:schemeClr val="accent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tr-TR" sz="2000" i="1" dirty="0">
                <a:solidFill>
                  <a:schemeClr val="accent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Gerçeğe aykırı beyanda bulunduğu anlaşılan ifadesi kaldırılmıştır</a:t>
            </a:r>
            <a:r>
              <a:rPr lang="tr-TR" sz="2000" i="1" dirty="0" smtClean="0">
                <a:solidFill>
                  <a:schemeClr val="accent5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.)</a:t>
            </a:r>
            <a:endParaRPr lang="tr-TR" sz="2000" i="1" dirty="0">
              <a:solidFill>
                <a:schemeClr val="accent5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75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</a:t>
            </a:r>
            <a:r>
              <a:rPr lang="tr-TR" b="1" dirty="0" smtClean="0">
                <a:latin typeface="Calibri" panose="020F0502020204030204" pitchFamily="34" charset="0"/>
              </a:rPr>
              <a:t>İHALE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82550" indent="0" algn="just">
              <a:buNone/>
            </a:pP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Soru: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Beyan edilen bilgiler ile bu bilgileri tevsik etmek amacıyla sunulan belgelerdeki bilgiler arasında farklılık bulunması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ancak belgelerde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yer alan bilgilerin ihaleye katılım için istenen şartları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sağlaması durumunda nasıl bir yol izlenecektir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?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408" y="3999359"/>
            <a:ext cx="1905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0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Autofit/>
          </a:bodyPr>
          <a:lstStyle/>
          <a:p>
            <a:pPr marL="82550" indent="0" algn="just">
              <a:buNone/>
            </a:pP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Beyan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edilen bilgiler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ile bu bilgileri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tevsik etmek amacıyla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sunulan belgelerdeki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bilgiler arasında </a:t>
            </a:r>
            <a:r>
              <a:rPr lang="tr-TR" sz="2800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farklılık bulunması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durumunda;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Belgelerde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yer alan bilgilerin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ihaleye katılım için istenen şartları sağlaması kaydıyla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tekliflerin geçerliliği etkilenmez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lvl="1" algn="just">
              <a:buFont typeface="Arial" panose="020B0604020202020204" pitchFamily="34" charset="0"/>
              <a:buChar char="•"/>
            </a:pP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Aksi takdirde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isteklilerin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teklifleri değerlendirme dışı bırakılır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tr-TR" altLang="tr-TR" sz="28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13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</a:t>
            </a:r>
            <a:r>
              <a:rPr lang="tr-TR" b="1" dirty="0" smtClean="0">
                <a:latin typeface="Calibri" panose="020F0502020204030204" pitchFamily="34" charset="0"/>
              </a:rPr>
              <a:t>İHALE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82550" indent="0" algn="just">
              <a:buNone/>
            </a:pP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Soru: </a:t>
            </a:r>
            <a:r>
              <a:rPr lang="tr-TR" sz="2800" b="1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EKAP’taki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teknik problemler veya </a:t>
            </a:r>
            <a:r>
              <a:rPr lang="tr-TR" sz="28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EKAP’a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erişim sağlanamaması nedeniyle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e-tekliflerin gönderilemediği ya da e-tekliflerin açılamadığı durumlarda ne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yapılacaktır?</a:t>
            </a:r>
            <a:endParaRPr lang="tr-TR" sz="2800" b="1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408" y="3999359"/>
            <a:ext cx="1905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3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İHALE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</p:spPr>
        <p:txBody>
          <a:bodyPr>
            <a:noAutofit/>
          </a:bodyPr>
          <a:lstStyle/>
          <a:p>
            <a:pPr algn="just"/>
            <a:r>
              <a:rPr lang="tr-TR" sz="2600" dirty="0" err="1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EKAP’tan</a:t>
            </a:r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kaynaklanan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teknik problemlerden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veya</a:t>
            </a:r>
          </a:p>
          <a:p>
            <a:pPr algn="just"/>
            <a:r>
              <a:rPr lang="tr-TR" sz="2600" dirty="0" smtClean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Öngörülmesi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 </a:t>
            </a:r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önlenmesi mümkün olmayan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genel ve objektif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nedenlerle</a:t>
            </a:r>
          </a:p>
          <a:p>
            <a:pPr marL="0" indent="0" algn="just">
              <a:buNone/>
            </a:pPr>
            <a:r>
              <a:rPr lang="tr-TR" sz="2600" dirty="0" err="1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EKAP’a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erişimin sağlanamamasından dolayı, ihale tarih ve saatinden bir gün öncesinden itibaren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e-tekliflerin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ve ihale tarih ve saatine kadar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e-anahtarların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hiçbir istekli tarafından </a:t>
            </a:r>
            <a:r>
              <a:rPr lang="tr-TR" sz="2600" u="sng" dirty="0" err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EKAP’a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600" u="sng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iletilemediğinin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ve/veya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ihale tarih ve saatinde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e-tekliflerin açılamadığının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idare tarafından Kuruma bildirilmesi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veya </a:t>
            </a:r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Kurum tarafından tespit edilmesi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durumunda, </a:t>
            </a:r>
            <a:r>
              <a:rPr lang="tr-TR" sz="2600" u="sng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Kurum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idareye ihale tarih ve saatini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en fazla </a:t>
            </a:r>
            <a:r>
              <a:rPr lang="tr-TR" sz="26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beş iş günü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erteleme yetkisini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tanıyabilir.</a:t>
            </a:r>
          </a:p>
        </p:txBody>
      </p:sp>
    </p:spTree>
    <p:extLst>
      <p:ext uri="{BB962C8B-B14F-4D97-AF65-F5344CB8AC3E}">
        <p14:creationId xmlns:p14="http://schemas.microsoft.com/office/powerpoint/2010/main" val="347119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27584" y="590823"/>
            <a:ext cx="7772400" cy="3774281"/>
          </a:xfrm>
        </p:spPr>
        <p:txBody>
          <a:bodyPr anchor="ctr">
            <a:normAutofit/>
          </a:bodyPr>
          <a:lstStyle/>
          <a:p>
            <a:r>
              <a:rPr lang="tr-TR" sz="6600" b="1" dirty="0" smtClean="0">
                <a:latin typeface="Calibri" panose="020F0502020204030204" pitchFamily="34" charset="0"/>
              </a:rPr>
              <a:t>TEŞEKKÜRLER</a:t>
            </a:r>
            <a:br>
              <a:rPr lang="tr-TR" sz="6600" b="1" dirty="0" smtClean="0">
                <a:latin typeface="Calibri" panose="020F0502020204030204" pitchFamily="34" charset="0"/>
              </a:rPr>
            </a:br>
            <a:r>
              <a:rPr lang="tr-TR" sz="4800" b="1" smtClean="0">
                <a:latin typeface="Calibri" panose="020F0502020204030204" pitchFamily="34" charset="0"/>
              </a:rPr>
              <a:t/>
            </a:r>
            <a:br>
              <a:rPr lang="tr-TR" sz="4800" b="1" smtClean="0">
                <a:latin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268" y="5417829"/>
            <a:ext cx="419269" cy="476443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635896" y="5409756"/>
            <a:ext cx="3046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Kamu İhale Kurumu</a:t>
            </a:r>
            <a:endParaRPr lang="tr-TR" sz="24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15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EKAP</a:t>
            </a:r>
            <a:endParaRPr lang="tr-TR" dirty="0"/>
          </a:p>
        </p:txBody>
      </p:sp>
      <p:graphicFrame>
        <p:nvGraphicFramePr>
          <p:cNvPr id="3" name="Diyagram 2"/>
          <p:cNvGraphicFramePr/>
          <p:nvPr>
            <p:extLst>
              <p:ext uri="{D42A27DB-BD31-4B8C-83A1-F6EECF244321}">
                <p14:modId xmlns:p14="http://schemas.microsoft.com/office/powerpoint/2010/main" val="185181344"/>
              </p:ext>
            </p:extLst>
          </p:nvPr>
        </p:nvGraphicFramePr>
        <p:xfrm>
          <a:off x="1475656" y="155679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2987824" y="584241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dirty="0" err="1" smtClean="0">
                <a:latin typeface="Calibri" panose="020F0502020204030204" pitchFamily="34" charset="0"/>
              </a:rPr>
              <a:t>EKAP’ta</a:t>
            </a:r>
            <a:r>
              <a:rPr lang="tr-TR" dirty="0" smtClean="0">
                <a:latin typeface="Calibri" panose="020F0502020204030204" pitchFamily="34" charset="0"/>
              </a:rPr>
              <a:t> ihale dokümanı yükleme sınırı</a:t>
            </a:r>
            <a:endParaRPr lang="tr-TR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01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EKAP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484784"/>
            <a:ext cx="8208912" cy="4641379"/>
          </a:xfrm>
        </p:spPr>
        <p:txBody>
          <a:bodyPr>
            <a:noAutofit/>
          </a:bodyPr>
          <a:lstStyle/>
          <a:p>
            <a:pPr algn="just"/>
            <a:r>
              <a:rPr lang="tr-TR" sz="2600" b="1" dirty="0" err="1">
                <a:solidFill>
                  <a:schemeClr val="tx1"/>
                </a:solidFill>
                <a:latin typeface="Calibri" panose="020F0502020204030204" pitchFamily="34" charset="0"/>
              </a:rPr>
              <a:t>EKAP’ta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</a:rPr>
              <a:t>ihale sürecinde yer </a:t>
            </a:r>
            <a:r>
              <a:rPr lang="tr-TR" sz="26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alan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ihtiyaç raporu, ihale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dokümanı ve ihale ilanı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hazırlanması, ilanların yayımlanması, ihale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ve ön yeterlik dokümanlarının e-imza/m-imza kullanılarak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indirilmesi, doküman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satışlarının ve teklif zarflarının kaydedilmesi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, teklif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değerlendirme kayıtlarının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tutulması, katılım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ve yeterlik koşullarına ilişkin sorgulamaların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yapılması, yasaklılık teyidi, ihale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sonuçlarının idarelerce bildirimi ve ilan edilmesi </a:t>
            </a:r>
            <a:r>
              <a:rPr lang="tr-TR" sz="2600" dirty="0">
                <a:solidFill>
                  <a:srgbClr val="C00000"/>
                </a:solidFill>
                <a:latin typeface="Calibri" panose="020F0502020204030204" pitchFamily="34" charset="0"/>
              </a:rPr>
              <a:t>aşamaları yürütülmektedir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843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EKAP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484784"/>
            <a:ext cx="8208912" cy="4641379"/>
          </a:xfrm>
        </p:spPr>
        <p:txBody>
          <a:bodyPr>
            <a:noAutofit/>
          </a:bodyPr>
          <a:lstStyle/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 sürecine ilişkin iş ve işlemlerin dışında </a:t>
            </a:r>
            <a:r>
              <a:rPr lang="tr-TR" sz="26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sözleşmenin uygulanması sürecine ilişkin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olarak; sözleşme devir kaydı ve teyidi, iş artışı/iş eksilişi, fiyat farkı, hakediş ödemesi kayıt ve güncelleme, sözleşme fesih kaydı, iş deneyim belgesi kayıt ve güncelleme ile bir bakışta sözleşme gibi uygulamalar da EKAP üzerinden yürütülmektedir.</a:t>
            </a: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Ayrıca </a:t>
            </a:r>
            <a:r>
              <a:rPr lang="tr-TR" sz="26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doğrudan temin yoluyla yapılan alımlara ilişkin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bilgiler de </a:t>
            </a:r>
            <a:r>
              <a:rPr lang="tr-TR" sz="26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EKAP'ta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kayıt altına alınmaktadır.</a:t>
            </a:r>
            <a:endParaRPr lang="tr-TR" sz="26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88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EKAP</a:t>
            </a:r>
            <a:endParaRPr lang="tr-T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8112099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979712" y="5589240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latin typeface="Calibri" panose="020F0502020204030204" pitchFamily="34" charset="0"/>
              </a:rPr>
              <a:t>1 Eylül 2010 – 31 Aralık 2017 dönemi esas alınmıştır.</a:t>
            </a:r>
            <a:endParaRPr lang="tr-TR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8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EKAP</a:t>
            </a:r>
            <a:endParaRPr lang="tr-TR" dirty="0"/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4034314859"/>
              </p:ext>
            </p:extLst>
          </p:nvPr>
        </p:nvGraphicFramePr>
        <p:xfrm>
          <a:off x="539552" y="1412776"/>
          <a:ext cx="8064896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140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1751</TotalTime>
  <Words>1720</Words>
  <Application>Microsoft Office PowerPoint</Application>
  <PresentationFormat>Ekran Gösterisi (4:3)</PresentationFormat>
  <Paragraphs>266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48" baseType="lpstr">
      <vt:lpstr>Üst Düzey</vt:lpstr>
      <vt:lpstr>İHALELE İŞLEMLERİNİN ELEKTRONİK ORTAMA TAŞINMASI PROJESİ</vt:lpstr>
      <vt:lpstr>İÇERİK</vt:lpstr>
      <vt:lpstr>EKAP</vt:lpstr>
      <vt:lpstr>EKAP</vt:lpstr>
      <vt:lpstr>EKAP</vt:lpstr>
      <vt:lpstr>EKAP</vt:lpstr>
      <vt:lpstr>EKAP</vt:lpstr>
      <vt:lpstr>EKAP</vt:lpstr>
      <vt:lpstr>EKAP</vt:lpstr>
      <vt:lpstr>BELGELERİN AZALTILMASI</vt:lpstr>
      <vt:lpstr>BELGELERİN AZALTILMASI</vt:lpstr>
      <vt:lpstr>BELGELERİN AZALTILMASI</vt:lpstr>
      <vt:lpstr>BELGELERİN AZALTILMASI</vt:lpstr>
      <vt:lpstr>BELGELERİN AZALTILMASI</vt:lpstr>
      <vt:lpstr>BELGELERİN AZALTILMASI</vt:lpstr>
      <vt:lpstr>BELGELERİN AZALTILMASI</vt:lpstr>
      <vt:lpstr>BELGELERİN AZALTILMASI</vt:lpstr>
      <vt:lpstr>BELGELERİN AZALTILMASI</vt:lpstr>
      <vt:lpstr>BELGELERİN AZALTILMASI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ELEKTRONİK İHALE</vt:lpstr>
      <vt:lpstr>TEŞEKKÜRLER  </vt:lpstr>
    </vt:vector>
  </TitlesOfParts>
  <Company>KIK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ELEKTRONİK EKSİLTME</dc:title>
  <dc:creator>Abdullah Cangir</dc:creator>
  <cp:lastModifiedBy>Tevfik Erdoğan</cp:lastModifiedBy>
  <cp:revision>159</cp:revision>
  <dcterms:created xsi:type="dcterms:W3CDTF">2018-12-04T07:47:09Z</dcterms:created>
  <dcterms:modified xsi:type="dcterms:W3CDTF">2020-02-27T08:41:39Z</dcterms:modified>
</cp:coreProperties>
</file>