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115" d="100"/>
          <a:sy n="115" d="100"/>
        </p:scale>
        <p:origin x="31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2A54C80-263E-416B-A8E0-580EDEADCBDC}" type="datetimeFigureOut">
              <a:rPr lang="en-US" dirty="0"/>
              <a:t>1/26/2021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1/26/2021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1/26/2021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2209800" y="2306638"/>
            <a:ext cx="7772400" cy="2189162"/>
          </a:xfrm>
        </p:spPr>
        <p:txBody>
          <a:bodyPr/>
          <a:lstStyle/>
          <a:p>
            <a:pPr algn="ctr">
              <a:spcAft>
                <a:spcPts val="300"/>
              </a:spcAft>
            </a:pPr>
            <a:r>
              <a:rPr kumimoji="0" lang="tr-TR" altLang="tr-TR" sz="3600" b="1" dirty="0" smtClean="0">
                <a:latin typeface="Verdana" panose="020B0604030504040204" pitchFamily="34" charset="0"/>
              </a:rPr>
              <a:t>Sözleşmede Değişiklik, </a:t>
            </a:r>
          </a:p>
          <a:p>
            <a:pPr algn="ctr">
              <a:spcAft>
                <a:spcPts val="300"/>
              </a:spcAft>
            </a:pPr>
            <a:r>
              <a:rPr kumimoji="0" lang="tr-TR" altLang="tr-TR" sz="3600" b="1" dirty="0" smtClean="0">
                <a:latin typeface="Verdana" panose="020B0604030504040204" pitchFamily="34" charset="0"/>
              </a:rPr>
              <a:t>Sözleşmenin Devri ve Feshi</a:t>
            </a:r>
          </a:p>
          <a:p>
            <a:endParaRPr lang="tr-TR" altLang="tr-TR" dirty="0" smtClean="0"/>
          </a:p>
        </p:txBody>
      </p:sp>
    </p:spTree>
    <p:extLst>
      <p:ext uri="{BB962C8B-B14F-4D97-AF65-F5344CB8AC3E}">
        <p14:creationId xmlns:p14="http://schemas.microsoft.com/office/powerpoint/2010/main" val="1372328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ox(out)">
                                      <p:cBhvr>
                                        <p:cTn id="7" dur="500"/>
                                        <p:tgtEl>
                                          <p:spTgt spid="256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ox(out)">
                                      <p:cBhvr>
                                        <p:cTn id="12" dur="500"/>
                                        <p:tgtEl>
                                          <p:spTgt spid="2560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Sözleşmenin feshine ilişkin düzenlemeler </a:t>
            </a:r>
          </a:p>
        </p:txBody>
      </p:sp>
      <p:sp>
        <p:nvSpPr>
          <p:cNvPr id="34819" name="Rectangle 3"/>
          <p:cNvSpPr>
            <a:spLocks noGrp="1" noChangeArrowheads="1"/>
          </p:cNvSpPr>
          <p:nvPr>
            <p:ph type="body" idx="1"/>
          </p:nvPr>
        </p:nvSpPr>
        <p:spPr>
          <a:xfrm>
            <a:off x="1905000" y="1849438"/>
            <a:ext cx="8382000" cy="4114800"/>
          </a:xfrm>
        </p:spPr>
        <p:txBody>
          <a:bodyPr>
            <a:normAutofit fontScale="92500"/>
          </a:bodyPr>
          <a:lstStyle/>
          <a:p>
            <a:pPr algn="just">
              <a:spcAft>
                <a:spcPts val="300"/>
              </a:spcAft>
            </a:pPr>
            <a:r>
              <a:rPr lang="tr-TR" altLang="tr-TR" sz="1400" b="1">
                <a:latin typeface="Verdana" panose="020B0604030504040204" pitchFamily="34" charset="0"/>
              </a:rPr>
              <a:t>MADDE 22.-</a:t>
            </a:r>
            <a:r>
              <a:rPr lang="tr-TR" altLang="tr-TR" sz="1400">
                <a:latin typeface="Verdana" panose="020B0604030504040204" pitchFamily="34" charset="0"/>
              </a:rPr>
              <a:t> 19 uncu maddeye göre yüklenicinin fesih talebinin idareye intikali, 20 nci maddenin (a) bendine göre belirlenen sürenin bitimi, 20 nci maddenin (b) bendi ile 21 inci maddeye göre ise tespit tarihi itibariyle sözleşme feshedilmiş sayılır. Bu tarihleri izleyen yedi gün içinde idare tarafından fesih kararı alınır. Bu karar, karar tarihini izleyen beş gün içinde yükleniciye bildirilir. </a:t>
            </a:r>
          </a:p>
          <a:p>
            <a:pPr algn="just">
              <a:spcAft>
                <a:spcPts val="300"/>
              </a:spcAft>
            </a:pPr>
            <a:r>
              <a:rPr lang="tr-TR" altLang="tr-TR" sz="1400">
                <a:latin typeface="Verdana" panose="020B0604030504040204" pitchFamily="34" charset="0"/>
              </a:rPr>
              <a:t>19, 20 ve 21 inci maddelere göre sözleşmenin feshedilmesi halinde, kesin teminat ve varsa ek kesin teminatlar alındığı tarihten gelir kaydedileceği tarihe kadar Devlet İstatistik Enstitüsünce yayımlanan aylık toptan eşya fiyat endeksine göre güncellenir. Güncellenen tutar ile kesin teminat ve varsa ek kesin teminatların tutarı arasındaki fark yükleniciden tahsil edilir. </a:t>
            </a:r>
          </a:p>
          <a:p>
            <a:pPr algn="just">
              <a:spcAft>
                <a:spcPts val="300"/>
              </a:spcAft>
            </a:pPr>
            <a:r>
              <a:rPr lang="tr-TR" altLang="tr-TR" sz="1400">
                <a:latin typeface="Verdana" panose="020B0604030504040204" pitchFamily="34" charset="0"/>
              </a:rPr>
              <a:t>Hakedişlerden kesinti yapılmak suretiyle teminat alınan hallerde, alıkonulan tutar gelir kaydedileceği gibi, sözleşmenin feshedildiği tarihten sonra yapılmayan iş miktarına isabet eden teminat tutarı da birinci fıkra hükmüne göre güncellenerek yükleniciden tahsil edilir.</a:t>
            </a:r>
          </a:p>
          <a:p>
            <a:pPr algn="just">
              <a:spcAft>
                <a:spcPts val="300"/>
              </a:spcAft>
            </a:pPr>
            <a:r>
              <a:rPr lang="tr-TR" altLang="tr-TR" sz="1400">
                <a:latin typeface="Verdana" panose="020B0604030504040204" pitchFamily="34" charset="0"/>
              </a:rPr>
              <a:t>Gelir kaydedilen teminatlar, yüklenicinin  borcuna mahsup edilemez.</a:t>
            </a:r>
          </a:p>
          <a:p>
            <a:r>
              <a:rPr lang="tr-TR" altLang="tr-TR" sz="1400">
                <a:latin typeface="Verdana" panose="020B0604030504040204" pitchFamily="34" charset="0"/>
              </a:rPr>
              <a:t>19, 20 ve 21 inci maddelere göre sözleşmenin feshedilmesi halinde, yükleniciler hakkında 26 ncı madde hükümlerine göre işlem yapılır. Ayrıca, sözleşmenin feshi nedeniyle idarenin uğradığı zarar ve ziyan yükleniciye tazmin ettirilir.</a:t>
            </a:r>
            <a:endParaRPr kumimoji="0" lang="tr-TR" altLang="tr-TR" smtClean="0">
              <a:latin typeface="Verdana" panose="020B0604030504040204" pitchFamily="34" charset="0"/>
            </a:endParaRPr>
          </a:p>
        </p:txBody>
      </p:sp>
    </p:spTree>
    <p:extLst>
      <p:ext uri="{BB962C8B-B14F-4D97-AF65-F5344CB8AC3E}">
        <p14:creationId xmlns:p14="http://schemas.microsoft.com/office/powerpoint/2010/main" val="33652648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ox(out)">
                                      <p:cBhvr>
                                        <p:cTn id="7" dur="500"/>
                                        <p:tgtEl>
                                          <p:spTgt spid="348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box(out)">
                                      <p:cBhvr>
                                        <p:cTn id="12" dur="500"/>
                                        <p:tgtEl>
                                          <p:spTgt spid="348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box(out)">
                                      <p:cBhvr>
                                        <p:cTn id="17" dur="500"/>
                                        <p:tgtEl>
                                          <p:spTgt spid="348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box(out)">
                                      <p:cBhvr>
                                        <p:cTn id="22" dur="500"/>
                                        <p:tgtEl>
                                          <p:spTgt spid="348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K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4819">
                                            <p:txEl>
                                              <p:pRg st="4" end="4"/>
                                            </p:txEl>
                                          </p:spTgt>
                                        </p:tgtEl>
                                        <p:attrNameLst>
                                          <p:attrName>style.visibility</p:attrName>
                                        </p:attrNameLst>
                                      </p:cBhvr>
                                      <p:to>
                                        <p:strVal val="visible"/>
                                      </p:to>
                                    </p:set>
                                    <p:animEffect transition="in" filter="box(out)">
                                      <p:cBhvr>
                                        <p:cTn id="27" dur="500"/>
                                        <p:tgtEl>
                                          <p:spTgt spid="348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tr-TR" altLang="tr-TR" sz="3200" b="1">
                <a:solidFill>
                  <a:schemeClr val="tx1"/>
                </a:solidFill>
                <a:latin typeface="Verdana" panose="020B0604030504040204" pitchFamily="34" charset="0"/>
              </a:rPr>
              <a:t>Mücbir sebeplerden dolayı sözleşmenin feshi</a:t>
            </a:r>
            <a:r>
              <a:rPr kumimoji="0" lang="tr-TR" altLang="tr-TR" b="1" i="0" smtClean="0">
                <a:solidFill>
                  <a:schemeClr val="tx1"/>
                </a:solidFill>
                <a:effectLst/>
                <a:latin typeface="Verdana" panose="020B0604030504040204" pitchFamily="34" charset="0"/>
              </a:rPr>
              <a:t> </a:t>
            </a:r>
          </a:p>
        </p:txBody>
      </p:sp>
      <p:sp>
        <p:nvSpPr>
          <p:cNvPr id="35843" name="Rectangle 3"/>
          <p:cNvSpPr>
            <a:spLocks noGrp="1" noChangeArrowheads="1"/>
          </p:cNvSpPr>
          <p:nvPr>
            <p:ph type="body" idx="1"/>
          </p:nvPr>
        </p:nvSpPr>
        <p:spPr>
          <a:xfrm>
            <a:off x="2209800" y="2154238"/>
            <a:ext cx="7772400" cy="2036762"/>
          </a:xfrm>
        </p:spPr>
        <p:txBody>
          <a:bodyPr/>
          <a:lstStyle/>
          <a:p>
            <a:r>
              <a:rPr lang="tr-TR" altLang="tr-TR" sz="2400" b="1">
                <a:latin typeface="Verdana" panose="020B0604030504040204" pitchFamily="34" charset="0"/>
              </a:rPr>
              <a:t>MADDE 23.-</a:t>
            </a:r>
            <a:r>
              <a:rPr lang="tr-TR" altLang="tr-TR" sz="2400">
                <a:latin typeface="Verdana" panose="020B0604030504040204" pitchFamily="34" charset="0"/>
              </a:rPr>
              <a:t> Mücbir sebeplerden dolayı sözleşmenin feshedilmesi halinde, hesabı genel hükümlere göre tasfiye edilerek, kesin teminat ve varsa ek kesin teminatlar iade edilir.</a:t>
            </a:r>
            <a:r>
              <a:rPr kumimoji="0" lang="tr-TR" altLang="tr-TR" smtClean="0">
                <a:latin typeface="Verdana" panose="020B0604030504040204" pitchFamily="34" charset="0"/>
              </a:rPr>
              <a:t> </a:t>
            </a:r>
          </a:p>
        </p:txBody>
      </p:sp>
    </p:spTree>
    <p:extLst>
      <p:ext uri="{BB962C8B-B14F-4D97-AF65-F5344CB8AC3E}">
        <p14:creationId xmlns:p14="http://schemas.microsoft.com/office/powerpoint/2010/main" val="1292545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box(out)">
                                      <p:cBhvr>
                                        <p:cTn id="7" dur="500"/>
                                        <p:tgtEl>
                                          <p:spTgt spid="358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tr-TR" altLang="tr-TR" b="1">
                <a:solidFill>
                  <a:schemeClr val="tx1"/>
                </a:solidFill>
                <a:latin typeface="Verdana" panose="020B0604030504040204" pitchFamily="34" charset="0"/>
              </a:rPr>
              <a:t>Öngörülemeyen durumlar nedeniyle işin tasfiyesi</a:t>
            </a:r>
            <a:endParaRPr kumimoji="0" lang="tr-TR" altLang="tr-TR" b="1" i="0" smtClean="0">
              <a:solidFill>
                <a:schemeClr val="tx1"/>
              </a:solidFill>
              <a:effectLst/>
              <a:latin typeface="Verdana" panose="020B0604030504040204" pitchFamily="34" charset="0"/>
            </a:endParaRPr>
          </a:p>
        </p:txBody>
      </p:sp>
      <p:sp>
        <p:nvSpPr>
          <p:cNvPr id="36867" name="Rectangle 3"/>
          <p:cNvSpPr>
            <a:spLocks noGrp="1" noChangeArrowheads="1"/>
          </p:cNvSpPr>
          <p:nvPr>
            <p:ph type="body" idx="1"/>
          </p:nvPr>
        </p:nvSpPr>
        <p:spPr>
          <a:xfrm>
            <a:off x="2209800" y="2078038"/>
            <a:ext cx="7772400" cy="3865562"/>
          </a:xfrm>
        </p:spPr>
        <p:txBody>
          <a:bodyPr/>
          <a:lstStyle/>
          <a:p>
            <a:r>
              <a:rPr lang="tr-TR" altLang="tr-TR" sz="2400" b="1">
                <a:latin typeface="Verdana" panose="020B0604030504040204" pitchFamily="34" charset="0"/>
              </a:rPr>
              <a:t>MADDE 24.-</a:t>
            </a:r>
            <a:r>
              <a:rPr lang="tr-TR" altLang="tr-TR" sz="2400">
                <a:latin typeface="Verdana" panose="020B0604030504040204" pitchFamily="34" charset="0"/>
              </a:rPr>
              <a:t> Hizmet veya yapım sözleşmelerinde, öngörülemeyen durumlar nedeniyle işin, sözleşme bedelinin üzerinde bir artış ile tamamlanabileceğinin tespit edilmesi halinde, hesabı genel hükümlere göre tasfiye edilerek kesin teminat ve varsa ek kesin teminatlar iade edilir. Ancak bu durumda, işin tamamının ihale dokümanı ve sözleşme hükümlerine uygun olarak yerine getirilmesi zorunludur.</a:t>
            </a:r>
            <a:r>
              <a:rPr kumimoji="0" lang="tr-TR" altLang="tr-TR" smtClean="0">
                <a:latin typeface="Verdana" panose="020B0604030504040204" pitchFamily="34" charset="0"/>
              </a:rPr>
              <a:t> </a:t>
            </a:r>
          </a:p>
        </p:txBody>
      </p:sp>
    </p:spTree>
    <p:extLst>
      <p:ext uri="{BB962C8B-B14F-4D97-AF65-F5344CB8AC3E}">
        <p14:creationId xmlns:p14="http://schemas.microsoft.com/office/powerpoint/2010/main" val="21653216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ox(out)">
                                      <p:cBhvr>
                                        <p:cTn id="7" dur="500"/>
                                        <p:tgtEl>
                                          <p:spTgt spid="3686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05000" y="304800"/>
            <a:ext cx="8458200" cy="1143000"/>
          </a:xfrm>
        </p:spPr>
        <p:txBody>
          <a:bodyPr/>
          <a:lstStyle/>
          <a:p>
            <a:r>
              <a:rPr kumimoji="0" lang="tr-TR" altLang="tr-TR" b="1" i="0" smtClean="0">
                <a:solidFill>
                  <a:schemeClr val="tx1"/>
                </a:solidFill>
                <a:effectLst/>
                <a:latin typeface="Verdana" panose="020B0604030504040204" pitchFamily="34" charset="0"/>
              </a:rPr>
              <a:t>S</a:t>
            </a:r>
            <a:r>
              <a:rPr lang="tr-TR" altLang="tr-TR" b="1">
                <a:solidFill>
                  <a:schemeClr val="tx1"/>
                </a:solidFill>
                <a:latin typeface="Verdana" panose="020B0604030504040204" pitchFamily="34" charset="0"/>
              </a:rPr>
              <a:t>özleşmede değişiklik yapılması</a:t>
            </a:r>
            <a:endParaRPr kumimoji="0" lang="tr-TR" altLang="tr-TR" b="1" i="0" smtClean="0">
              <a:solidFill>
                <a:schemeClr val="tx1"/>
              </a:solidFill>
              <a:effectLst/>
              <a:latin typeface="Verdana" panose="020B0604030504040204" pitchFamily="34" charset="0"/>
            </a:endParaRPr>
          </a:p>
        </p:txBody>
      </p:sp>
      <p:sp>
        <p:nvSpPr>
          <p:cNvPr id="26627" name="Rectangle 3"/>
          <p:cNvSpPr>
            <a:spLocks noGrp="1" noChangeArrowheads="1"/>
          </p:cNvSpPr>
          <p:nvPr>
            <p:ph type="body" idx="1"/>
          </p:nvPr>
        </p:nvSpPr>
        <p:spPr>
          <a:xfrm>
            <a:off x="2209800" y="2078038"/>
            <a:ext cx="7772400" cy="3560762"/>
          </a:xfrm>
        </p:spPr>
        <p:txBody>
          <a:bodyPr>
            <a:normAutofit lnSpcReduction="10000"/>
          </a:bodyPr>
          <a:lstStyle/>
          <a:p>
            <a:pPr algn="just">
              <a:spcAft>
                <a:spcPts val="300"/>
              </a:spcAft>
            </a:pPr>
            <a:r>
              <a:rPr lang="tr-TR" altLang="tr-TR" sz="2400" b="1">
                <a:latin typeface="Verdana" panose="020B0604030504040204" pitchFamily="34" charset="0"/>
              </a:rPr>
              <a:t>MADDE 15.-</a:t>
            </a:r>
            <a:r>
              <a:rPr lang="tr-TR" altLang="tr-TR" sz="2400">
                <a:latin typeface="Verdana" panose="020B0604030504040204" pitchFamily="34" charset="0"/>
              </a:rPr>
              <a:t> Sözleşme imzalandıktan sonra, sözleşme bedelinin aşılmaması ve idare ile yüklenicinin karşılıklı olarak anlaşması kaydıyla, aşağıda belirtilen hususlarda sözleşme hükümlerinde değişiklik yapılabilir:</a:t>
            </a:r>
          </a:p>
          <a:p>
            <a:pPr algn="just">
              <a:spcAft>
                <a:spcPts val="300"/>
              </a:spcAft>
            </a:pPr>
            <a:r>
              <a:rPr lang="tr-TR" altLang="tr-TR" sz="2400">
                <a:latin typeface="Verdana" panose="020B0604030504040204" pitchFamily="34" charset="0"/>
              </a:rPr>
              <a:t>a) İşin yapılma veya teslim yeri.</a:t>
            </a:r>
          </a:p>
          <a:p>
            <a:pPr algn="just">
              <a:spcAft>
                <a:spcPts val="300"/>
              </a:spcAft>
            </a:pPr>
            <a:r>
              <a:rPr lang="tr-TR" altLang="tr-TR" sz="2400">
                <a:latin typeface="Verdana" panose="020B0604030504040204" pitchFamily="34" charset="0"/>
              </a:rPr>
              <a:t>b) İşin süresinden önce yapılması veya teslim edilmesi kaydıyla işin süresi ve bu süreye uygun olarak ödeme şartları.</a:t>
            </a:r>
            <a:r>
              <a:rPr kumimoji="0" lang="tr-TR" altLang="tr-TR" smtClean="0">
                <a:latin typeface="Verdana" panose="020B0604030504040204" pitchFamily="34" charset="0"/>
              </a:rPr>
              <a:t> </a:t>
            </a:r>
          </a:p>
          <a:p>
            <a:endParaRPr lang="tr-TR" altLang="tr-TR" smtClean="0"/>
          </a:p>
        </p:txBody>
      </p:sp>
    </p:spTree>
    <p:extLst>
      <p:ext uri="{BB962C8B-B14F-4D97-AF65-F5344CB8AC3E}">
        <p14:creationId xmlns:p14="http://schemas.microsoft.com/office/powerpoint/2010/main" val="1271483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ox(out)">
                                      <p:cBhvr>
                                        <p:cTn id="7" dur="500"/>
                                        <p:tgtEl>
                                          <p:spTgt spid="2662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6627">
                                            <p:txEl>
                                              <p:pRg st="1" end="1"/>
                                            </p:txEl>
                                          </p:spTgt>
                                        </p:tgtEl>
                                        <p:attrNameLst>
                                          <p:attrName>style.visibility</p:attrName>
                                        </p:attrNameLst>
                                      </p:cBhvr>
                                      <p:to>
                                        <p:strVal val="visible"/>
                                      </p:to>
                                    </p:set>
                                    <p:animEffect transition="in" filter="box(out)">
                                      <p:cBhvr>
                                        <p:cTn id="12" dur="500"/>
                                        <p:tgtEl>
                                          <p:spTgt spid="2662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6627">
                                            <p:txEl>
                                              <p:pRg st="2" end="2"/>
                                            </p:txEl>
                                          </p:spTgt>
                                        </p:tgtEl>
                                        <p:attrNameLst>
                                          <p:attrName>style.visibility</p:attrName>
                                        </p:attrNameLst>
                                      </p:cBhvr>
                                      <p:to>
                                        <p:strVal val="visible"/>
                                      </p:to>
                                    </p:set>
                                    <p:animEffect transition="in" filter="box(out)">
                                      <p:cBhvr>
                                        <p:cTn id="17" dur="500"/>
                                        <p:tgtEl>
                                          <p:spTgt spid="2662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Sözleşmenin devri</a:t>
            </a:r>
          </a:p>
        </p:txBody>
      </p:sp>
      <p:sp>
        <p:nvSpPr>
          <p:cNvPr id="27651" name="Rectangle 3"/>
          <p:cNvSpPr>
            <a:spLocks noGrp="1" noChangeArrowheads="1"/>
          </p:cNvSpPr>
          <p:nvPr>
            <p:ph type="body" idx="1"/>
          </p:nvPr>
        </p:nvSpPr>
        <p:spPr>
          <a:xfrm>
            <a:off x="2209800" y="2001838"/>
            <a:ext cx="7772400" cy="3789362"/>
          </a:xfrm>
        </p:spPr>
        <p:txBody>
          <a:bodyPr/>
          <a:lstStyle/>
          <a:p>
            <a:pPr algn="just">
              <a:spcAft>
                <a:spcPts val="300"/>
              </a:spcAft>
            </a:pPr>
            <a:r>
              <a:rPr lang="tr-TR" altLang="tr-TR" sz="2000" b="1">
                <a:latin typeface="Verdana" panose="020B0604030504040204" pitchFamily="34" charset="0"/>
              </a:rPr>
              <a:t>MADDE 16.-</a:t>
            </a:r>
            <a:r>
              <a:rPr lang="tr-TR" altLang="tr-TR" sz="2000">
                <a:latin typeface="Verdana" panose="020B0604030504040204" pitchFamily="34" charset="0"/>
              </a:rPr>
              <a:t> Sözleşme, zorunlu hallerde ihale yetkilisinin yazılı izni ile başkasına devredilebilir. Ancak, devir alacaklarda ilk ihaledeki şartların aranması zorunludur. Ayrıca, isim ve statü değişikliği gereği yapılan devirler hariç olmak üzere, bir sözleşmenin devredildiği tarihi takibeden üç yıl içinde aynı yüklenici tarafından başka bir sözleşme devredilemez veya devir alınamaz. İzinsiz devredilen veya devir alınan veya bir sözleşmenin devredildiği tarihi takibeden üç yıl içinde devredilen veya devir alınan sözleşmeler feshedilerek, devreden ve devir alanlar hakkında 20, 22 ve 26 ncı madde hükümleri uygulanır.</a:t>
            </a:r>
            <a:endParaRPr lang="tr-TR" altLang="tr-TR" smtClean="0"/>
          </a:p>
        </p:txBody>
      </p:sp>
    </p:spTree>
    <p:extLst>
      <p:ext uri="{BB962C8B-B14F-4D97-AF65-F5344CB8AC3E}">
        <p14:creationId xmlns:p14="http://schemas.microsoft.com/office/powerpoint/2010/main" val="3124863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ox(out)">
                                      <p:cBhvr>
                                        <p:cTn id="7" dur="500"/>
                                        <p:tgtEl>
                                          <p:spTgt spid="276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209800" y="304800"/>
            <a:ext cx="8153400" cy="1143000"/>
          </a:xfrm>
        </p:spPr>
        <p:txBody>
          <a:bodyPr>
            <a:normAutofit fontScale="90000"/>
          </a:bodyPr>
          <a:lstStyle/>
          <a:p>
            <a:r>
              <a:rPr lang="tr-TR" altLang="tr-TR" sz="2800" b="1">
                <a:solidFill>
                  <a:schemeClr val="tx1"/>
                </a:solidFill>
                <a:latin typeface="Verdana" panose="020B0604030504040204" pitchFamily="34" charset="0"/>
              </a:rPr>
              <a:t>Yüklenicinin ölümü, iflası, ağır hastalığı, tutukluluğu veya mahkumiyeti</a:t>
            </a:r>
            <a:r>
              <a:rPr lang="tr-TR" altLang="tr-TR" sz="3200" b="1">
                <a:solidFill>
                  <a:schemeClr val="tx1"/>
                </a:solidFill>
                <a:latin typeface="Verdana" panose="020B0604030504040204" pitchFamily="34" charset="0"/>
              </a:rPr>
              <a:t> </a:t>
            </a:r>
            <a:endParaRPr kumimoji="0" lang="tr-TR" altLang="tr-TR" b="1" i="0" smtClean="0">
              <a:solidFill>
                <a:schemeClr val="tx1"/>
              </a:solidFill>
              <a:effectLst/>
              <a:latin typeface="Verdana" panose="020B0604030504040204" pitchFamily="34" charset="0"/>
            </a:endParaRPr>
          </a:p>
        </p:txBody>
      </p:sp>
      <p:sp>
        <p:nvSpPr>
          <p:cNvPr id="28675" name="Rectangle 3"/>
          <p:cNvSpPr>
            <a:spLocks noGrp="1" noChangeArrowheads="1"/>
          </p:cNvSpPr>
          <p:nvPr>
            <p:ph type="body" idx="1"/>
          </p:nvPr>
        </p:nvSpPr>
        <p:spPr/>
        <p:txBody>
          <a:bodyPr>
            <a:normAutofit fontScale="92500" lnSpcReduction="10000"/>
          </a:bodyPr>
          <a:lstStyle/>
          <a:p>
            <a:pPr algn="just">
              <a:spcAft>
                <a:spcPts val="300"/>
              </a:spcAft>
            </a:pPr>
            <a:r>
              <a:rPr lang="tr-TR" altLang="tr-TR" sz="2000" b="1">
                <a:latin typeface="Verdana" panose="020B0604030504040204" pitchFamily="34" charset="0"/>
              </a:rPr>
              <a:t>MADDE 17.-</a:t>
            </a:r>
            <a:r>
              <a:rPr lang="tr-TR" altLang="tr-TR" sz="2000">
                <a:latin typeface="Verdana" panose="020B0604030504040204" pitchFamily="34" charset="0"/>
              </a:rPr>
              <a:t> Yüklenicinin ölümü, iflası, ağır hastalığı, tutukluluğu veya özgürlüğü kısıtlayıcı bir cezaya  mahkumiyeti hallerinde aşağıdaki hükümler uygulanır:</a:t>
            </a:r>
          </a:p>
          <a:p>
            <a:pPr algn="just">
              <a:spcAft>
                <a:spcPts val="300"/>
              </a:spcAft>
            </a:pPr>
            <a:r>
              <a:rPr lang="tr-TR" altLang="tr-TR" sz="2000">
                <a:latin typeface="Verdana" panose="020B0604030504040204" pitchFamily="34" charset="0"/>
              </a:rPr>
              <a:t>a) Yüklenicinin ölümü halinde, sözleşme feshedilmek suretiyle hesabı genel hükümlere göre tasfiye edilerek kesin teminatları ve varsa diğer alacakları varislerine verilir. Ancak, aynı şartları taşıyan ve talepte bulunan varislere idarenin uygun görmesi halinde, ölüm tarihini izleyen otuz gün içinde varsa ek teminatlar dahil taahhüdün tamamı için gerekli kesin teminatı vermeleri şartıyla sözleşme devredilebilir.</a:t>
            </a:r>
          </a:p>
          <a:p>
            <a:pPr algn="just">
              <a:spcAft>
                <a:spcPts val="300"/>
              </a:spcAft>
            </a:pPr>
            <a:r>
              <a:rPr lang="tr-TR" altLang="tr-TR" sz="2000">
                <a:latin typeface="Verdana" panose="020B0604030504040204" pitchFamily="34" charset="0"/>
              </a:rPr>
              <a:t>b) Yüklenicinin iflas etmesi halinde, sözleşme feshedilerek yasaklama hariç hakkında 20 ve 22 nci maddeye göre işlem yapılır.</a:t>
            </a:r>
            <a:endParaRPr kumimoji="0" lang="tr-TR" altLang="tr-TR" smtClean="0">
              <a:latin typeface="Verdana" panose="020B0604030504040204" pitchFamily="34" charset="0"/>
            </a:endParaRPr>
          </a:p>
          <a:p>
            <a:endParaRPr lang="tr-TR" altLang="tr-TR" smtClean="0"/>
          </a:p>
        </p:txBody>
      </p:sp>
    </p:spTree>
    <p:extLst>
      <p:ext uri="{BB962C8B-B14F-4D97-AF65-F5344CB8AC3E}">
        <p14:creationId xmlns:p14="http://schemas.microsoft.com/office/powerpoint/2010/main" val="25846736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ox(out)">
                                      <p:cBhvr>
                                        <p:cTn id="7" dur="500"/>
                                        <p:tgtEl>
                                          <p:spTgt spid="2867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8675">
                                            <p:txEl>
                                              <p:pRg st="1" end="1"/>
                                            </p:txEl>
                                          </p:spTgt>
                                        </p:tgtEl>
                                        <p:attrNameLst>
                                          <p:attrName>style.visibility</p:attrName>
                                        </p:attrNameLst>
                                      </p:cBhvr>
                                      <p:to>
                                        <p:strVal val="visible"/>
                                      </p:to>
                                    </p:set>
                                    <p:animEffect transition="in" filter="box(out)">
                                      <p:cBhvr>
                                        <p:cTn id="12" dur="500"/>
                                        <p:tgtEl>
                                          <p:spTgt spid="2867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8675">
                                            <p:txEl>
                                              <p:pRg st="2" end="2"/>
                                            </p:txEl>
                                          </p:spTgt>
                                        </p:tgtEl>
                                        <p:attrNameLst>
                                          <p:attrName>style.visibility</p:attrName>
                                        </p:attrNameLst>
                                      </p:cBhvr>
                                      <p:to>
                                        <p:strVal val="visible"/>
                                      </p:to>
                                    </p:set>
                                    <p:animEffect transition="in" filter="box(out)">
                                      <p:cBhvr>
                                        <p:cTn id="17" dur="500"/>
                                        <p:tgtEl>
                                          <p:spTgt spid="2867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tr-TR" altLang="tr-TR" sz="2800" b="1">
                <a:solidFill>
                  <a:schemeClr val="tx1"/>
                </a:solidFill>
                <a:latin typeface="Verdana" panose="020B0604030504040204" pitchFamily="34" charset="0"/>
              </a:rPr>
              <a:t>Yüklenicinin ölümü, iflası, ağır hastalığı, tutukluluğu veya mahkumiyeti</a:t>
            </a:r>
          </a:p>
        </p:txBody>
      </p:sp>
      <p:sp>
        <p:nvSpPr>
          <p:cNvPr id="29699" name="Rectangle 3"/>
          <p:cNvSpPr>
            <a:spLocks noGrp="1" noChangeArrowheads="1"/>
          </p:cNvSpPr>
          <p:nvPr>
            <p:ph type="body" idx="1"/>
          </p:nvPr>
        </p:nvSpPr>
        <p:spPr>
          <a:xfrm>
            <a:off x="1089468" y="1930400"/>
            <a:ext cx="7772400" cy="3865562"/>
          </a:xfrm>
        </p:spPr>
        <p:txBody>
          <a:bodyPr/>
          <a:lstStyle/>
          <a:p>
            <a:pPr algn="just">
              <a:spcAft>
                <a:spcPts val="300"/>
              </a:spcAft>
            </a:pPr>
            <a:r>
              <a:rPr lang="tr-TR" altLang="tr-TR" sz="2000" dirty="0">
                <a:latin typeface="Verdana" panose="020B0604030504040204" pitchFamily="34" charset="0"/>
              </a:rPr>
              <a:t>c) Ağır hastalık, tutukluluk veya özgürlüğü kısıtlayıcı bir cezaya mahkumiyeti nedeni ile yüklenicinin taahhüdünü yerine getirememesi halinde, bu durumun oluşunu izleyen otuz gün içinde yüklenicinin teklif edeceği ve ilgili idarenin kabul edeceği birinin vekil tayin edilmesi koşuluyla taahhüde devam edilebilir. Ancak, yüklenicinin kendi serbest iradesi ile vekil tayin edecek durumda olmaması halinde, yerine ilgililerce aynı süre içinde genel hükümlere göre bir yasal temsilci tayin edilmesi istenebilir. Bu hükümlerin uygulanmaması halinde, sözleşme feshedilerek yasaklama hariç haklarında 20 ve 22 </a:t>
            </a:r>
            <a:r>
              <a:rPr lang="tr-TR" altLang="tr-TR" sz="2000" dirty="0" err="1">
                <a:latin typeface="Verdana" panose="020B0604030504040204" pitchFamily="34" charset="0"/>
              </a:rPr>
              <a:t>nci</a:t>
            </a:r>
            <a:r>
              <a:rPr lang="tr-TR" altLang="tr-TR" sz="2000" dirty="0">
                <a:latin typeface="Verdana" panose="020B0604030504040204" pitchFamily="34" charset="0"/>
              </a:rPr>
              <a:t> maddeye göre işlem yapılır.</a:t>
            </a:r>
            <a:endParaRPr lang="tr-TR" altLang="tr-TR" dirty="0" smtClean="0"/>
          </a:p>
        </p:txBody>
      </p:sp>
    </p:spTree>
    <p:extLst>
      <p:ext uri="{BB962C8B-B14F-4D97-AF65-F5344CB8AC3E}">
        <p14:creationId xmlns:p14="http://schemas.microsoft.com/office/powerpoint/2010/main" val="29896671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ox(out)">
                                      <p:cBhvr>
                                        <p:cTn id="7" dur="500"/>
                                        <p:tgtEl>
                                          <p:spTgt spid="2969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tr-TR" altLang="tr-TR" sz="2400" b="1">
                <a:solidFill>
                  <a:schemeClr val="tx1"/>
                </a:solidFill>
                <a:latin typeface="Verdana" panose="020B0604030504040204" pitchFamily="34" charset="0"/>
              </a:rPr>
              <a:t>Yüklenicinin ortak girişim olması halinde ölüm, iflas, ağır hastalık, tutukluluk veya mahkumiyet</a:t>
            </a:r>
            <a:endParaRPr kumimoji="0" lang="tr-TR" altLang="tr-TR" b="1" i="0" smtClean="0">
              <a:solidFill>
                <a:schemeClr val="tx1"/>
              </a:solidFill>
              <a:effectLst/>
              <a:latin typeface="Verdana" panose="020B0604030504040204" pitchFamily="34" charset="0"/>
            </a:endParaRPr>
          </a:p>
        </p:txBody>
      </p:sp>
      <p:sp>
        <p:nvSpPr>
          <p:cNvPr id="30723" name="Rectangle 3"/>
          <p:cNvSpPr>
            <a:spLocks noGrp="1" noChangeArrowheads="1"/>
          </p:cNvSpPr>
          <p:nvPr>
            <p:ph type="body" idx="1"/>
          </p:nvPr>
        </p:nvSpPr>
        <p:spPr>
          <a:xfrm>
            <a:off x="1023851" y="1683183"/>
            <a:ext cx="8382000" cy="4114800"/>
          </a:xfrm>
        </p:spPr>
        <p:txBody>
          <a:bodyPr>
            <a:normAutofit lnSpcReduction="10000"/>
          </a:bodyPr>
          <a:lstStyle/>
          <a:p>
            <a:pPr algn="just">
              <a:spcAft>
                <a:spcPts val="300"/>
              </a:spcAft>
            </a:pPr>
            <a:r>
              <a:rPr lang="tr-TR" altLang="tr-TR" sz="1600" b="1" dirty="0">
                <a:latin typeface="Verdana" panose="020B0604030504040204" pitchFamily="34" charset="0"/>
              </a:rPr>
              <a:t>MADDE 18.-</a:t>
            </a:r>
            <a:r>
              <a:rPr lang="tr-TR" altLang="tr-TR" sz="1600" dirty="0">
                <a:latin typeface="Verdana" panose="020B0604030504040204" pitchFamily="34" charset="0"/>
              </a:rPr>
              <a:t> Ortak girişimlerce yerine getirilen taahhütlerde, ortak girişimi oluşturan kişilerden birinin ölümü, iflası, ağır hastalığı, tutukluluğu, özgürlüğü kısıtlayıcı bir cezaya mahkum olması veya dağılması sözleşmenin devamına engel olmaz. Ancak, bunlardan biri idareye pilot ortak olarak bildirilmiş ise, pilot ortağın gerçek veya tüzel kişi olmasına göre iflas, ağır hastalık, tutukluluk, özgürlüğü kısıtlayıcı bir cezaya mahkumiyet veya dağılma hallerinde, sözleşme feshedilerek yasaklama hariç haklarında 20 ve 22 </a:t>
            </a:r>
            <a:r>
              <a:rPr lang="tr-TR" altLang="tr-TR" sz="1600" dirty="0" err="1">
                <a:latin typeface="Verdana" panose="020B0604030504040204" pitchFamily="34" charset="0"/>
              </a:rPr>
              <a:t>nci</a:t>
            </a:r>
            <a:r>
              <a:rPr lang="tr-TR" altLang="tr-TR" sz="1600" dirty="0">
                <a:latin typeface="Verdana" panose="020B0604030504040204" pitchFamily="34" charset="0"/>
              </a:rPr>
              <a:t> maddeye göre işlem yapılır. Pilot ortağın ölümü halinde ise sözleşme feshedilmek suretiyle yapılmış olan işler tasfiye edilerek kesin teminat iade edilir. Bu durumların oluşunu izleyen otuz gün içinde diğer ortakların teklifi ve idarenin uygun görmesi halinde de, teminat dahil o iş için pilot ortağın yüklenmiş olduğu sorumlulukların üstlenilmesi kaydıyla sözleşme yenilenerek işe devam edilebilir.</a:t>
            </a:r>
          </a:p>
          <a:p>
            <a:pPr algn="just">
              <a:spcAft>
                <a:spcPts val="300"/>
              </a:spcAft>
            </a:pPr>
            <a:r>
              <a:rPr lang="tr-TR" altLang="tr-TR" sz="1600" dirty="0">
                <a:latin typeface="Verdana" panose="020B0604030504040204" pitchFamily="34" charset="0"/>
              </a:rPr>
              <a:t>Pilot ortak dışındaki ortaklardan birinin ölümü, iflası, ağır hastalığı, tutukluluğu, özgürlüğü kısıtlayıcı bir cezaya mahkum olması veya dağılması halinde, diğer ortaklar teminat dahil işin o ortağa yüklediği sorumlulukları da üstlenerek taahhüdü yerine getirirler.</a:t>
            </a:r>
            <a:endParaRPr kumimoji="0" lang="tr-TR" altLang="tr-TR" dirty="0" smtClean="0">
              <a:latin typeface="Verdana" panose="020B0604030504040204" pitchFamily="34" charset="0"/>
            </a:endParaRPr>
          </a:p>
          <a:p>
            <a:endParaRPr lang="tr-TR" altLang="tr-TR" dirty="0" smtClean="0"/>
          </a:p>
        </p:txBody>
      </p:sp>
    </p:spTree>
    <p:extLst>
      <p:ext uri="{BB962C8B-B14F-4D97-AF65-F5344CB8AC3E}">
        <p14:creationId xmlns:p14="http://schemas.microsoft.com/office/powerpoint/2010/main" val="17307837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ox(out)">
                                      <p:cBhvr>
                                        <p:cTn id="7" dur="500"/>
                                        <p:tgtEl>
                                          <p:spTgt spid="307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ox(out)">
                                      <p:cBhvr>
                                        <p:cTn id="12" dur="500"/>
                                        <p:tgtEl>
                                          <p:spTgt spid="307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Yüklenicinin sözleşmeyi feshetmesi </a:t>
            </a:r>
          </a:p>
        </p:txBody>
      </p:sp>
      <p:sp>
        <p:nvSpPr>
          <p:cNvPr id="31747" name="Rectangle 3"/>
          <p:cNvSpPr>
            <a:spLocks noGrp="1" noChangeArrowheads="1"/>
          </p:cNvSpPr>
          <p:nvPr>
            <p:ph type="body" idx="1"/>
          </p:nvPr>
        </p:nvSpPr>
        <p:spPr>
          <a:xfrm>
            <a:off x="2209800" y="2078038"/>
            <a:ext cx="7772400" cy="3560762"/>
          </a:xfrm>
        </p:spPr>
        <p:txBody>
          <a:bodyPr/>
          <a:lstStyle/>
          <a:p>
            <a:pPr algn="just">
              <a:spcAft>
                <a:spcPts val="300"/>
              </a:spcAft>
            </a:pPr>
            <a:r>
              <a:rPr lang="tr-TR" altLang="tr-TR" sz="2400" b="1">
                <a:latin typeface="Verdana" panose="020B0604030504040204" pitchFamily="34" charset="0"/>
              </a:rPr>
              <a:t>MADDE 19.-</a:t>
            </a:r>
            <a:r>
              <a:rPr lang="tr-TR" altLang="tr-TR" sz="2400">
                <a:latin typeface="Verdana" panose="020B0604030504040204" pitchFamily="34" charset="0"/>
              </a:rPr>
              <a:t> Sözleşme yapıldıktan sonra mücbir sebep halleri dışında yüklenicinin mali acz içinde bulunması nedeniyle taahhüdünü yerine getiremeyeceğini gerekçeleri ile birlikte yazılı olarak bildirmesi halinde, ayrıca protesto çekmeye gerek kalmaksızın kesin teminat ve varsa ek kesin teminatlar gelir kaydedilir ve sözleşme feshedilerek hesabı genel hükümlere göre tasfiye edilir.</a:t>
            </a:r>
            <a:r>
              <a:rPr kumimoji="0" lang="tr-TR" altLang="tr-TR" smtClean="0">
                <a:latin typeface="Verdana" panose="020B0604030504040204" pitchFamily="34" charset="0"/>
              </a:rPr>
              <a:t> </a:t>
            </a:r>
          </a:p>
          <a:p>
            <a:endParaRPr lang="tr-TR" altLang="tr-TR" smtClean="0"/>
          </a:p>
        </p:txBody>
      </p:sp>
    </p:spTree>
    <p:extLst>
      <p:ext uri="{BB962C8B-B14F-4D97-AF65-F5344CB8AC3E}">
        <p14:creationId xmlns:p14="http://schemas.microsoft.com/office/powerpoint/2010/main" val="1252062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ox(out)">
                                      <p:cBhvr>
                                        <p:cTn id="7" dur="500"/>
                                        <p:tgtEl>
                                          <p:spTgt spid="3174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kumimoji="0" lang="tr-TR" altLang="tr-TR" b="1" i="0" smtClean="0">
                <a:solidFill>
                  <a:schemeClr val="tx1"/>
                </a:solidFill>
                <a:effectLst/>
                <a:latin typeface="Verdana" panose="020B0604030504040204" pitchFamily="34" charset="0"/>
              </a:rPr>
              <a:t>İdarenin sözleşmeyi feshetmesi</a:t>
            </a:r>
          </a:p>
        </p:txBody>
      </p:sp>
      <p:sp>
        <p:nvSpPr>
          <p:cNvPr id="32771" name="Rectangle 3"/>
          <p:cNvSpPr>
            <a:spLocks noGrp="1" noChangeArrowheads="1"/>
          </p:cNvSpPr>
          <p:nvPr>
            <p:ph type="body" idx="1"/>
          </p:nvPr>
        </p:nvSpPr>
        <p:spPr>
          <a:xfrm>
            <a:off x="1905000" y="1524000"/>
            <a:ext cx="8458200" cy="4440238"/>
          </a:xfrm>
        </p:spPr>
        <p:txBody>
          <a:bodyPr>
            <a:normAutofit fontScale="92500" lnSpcReduction="10000"/>
          </a:bodyPr>
          <a:lstStyle/>
          <a:p>
            <a:pPr algn="just">
              <a:spcAft>
                <a:spcPts val="300"/>
              </a:spcAft>
            </a:pPr>
            <a:r>
              <a:rPr lang="tr-TR" altLang="tr-TR" sz="2000" b="1">
                <a:latin typeface="Verdana" panose="020B0604030504040204" pitchFamily="34" charset="0"/>
              </a:rPr>
              <a:t>MADDE 20.-</a:t>
            </a:r>
            <a:r>
              <a:rPr lang="tr-TR" altLang="tr-TR" sz="2000">
                <a:latin typeface="Verdana" panose="020B0604030504040204" pitchFamily="34" charset="0"/>
              </a:rPr>
              <a:t> Aşağıda belirtilen hallerde idare sözleşmeyi fesheder:</a:t>
            </a:r>
          </a:p>
          <a:p>
            <a:pPr algn="just">
              <a:spcAft>
                <a:spcPts val="300"/>
              </a:spcAft>
            </a:pPr>
            <a:r>
              <a:rPr lang="tr-TR" altLang="tr-TR" sz="2000">
                <a:latin typeface="Verdana" panose="020B0604030504040204" pitchFamily="34" charset="0"/>
              </a:rPr>
              <a:t>a) Yüklenicinin taahhüdünü ihale dokümanı ve sözleşme hükümlerine uygun olarak yerine getirmemesi veya işi süresinde bitirmemesi üzerine, ihale dokümanında belirlenen oranda gecikme cezası uygulanmak üzere, idarenin en az yirmi gün süreli ve nedenleri açıkça belirtilen ihtarına rağmen aynı durumun devam etmesi, </a:t>
            </a:r>
          </a:p>
          <a:p>
            <a:pPr algn="just">
              <a:spcAft>
                <a:spcPts val="300"/>
              </a:spcAft>
            </a:pPr>
            <a:r>
              <a:rPr lang="tr-TR" altLang="tr-TR" sz="2000">
                <a:latin typeface="Verdana" panose="020B0604030504040204" pitchFamily="34" charset="0"/>
              </a:rPr>
              <a:t>b) Sözleşmenin uygulanması sırasında yüklenicinin 25 inci maddede sayılan yasak fiil veya davranışlarda bulunduğunun tespit edilmesi, </a:t>
            </a:r>
          </a:p>
          <a:p>
            <a:pPr algn="just">
              <a:spcAft>
                <a:spcPts val="300"/>
              </a:spcAft>
            </a:pPr>
            <a:r>
              <a:rPr lang="tr-TR" altLang="tr-TR" sz="2000">
                <a:latin typeface="Verdana" panose="020B0604030504040204" pitchFamily="34" charset="0"/>
              </a:rPr>
              <a:t>Hallerinde, ayrıca protesto çekmeye gerek kalmaksızın kesin teminat ve varsa ek kesin teminatlar gelir kaydedilir ve sözleşme feshedilerek hesabı genel hükümlere göre tasfiye edilir.</a:t>
            </a:r>
            <a:endParaRPr kumimoji="0" lang="tr-TR" altLang="tr-TR" smtClean="0">
              <a:latin typeface="Verdana" panose="020B0604030504040204" pitchFamily="34" charset="0"/>
            </a:endParaRPr>
          </a:p>
          <a:p>
            <a:endParaRPr lang="tr-TR" altLang="tr-TR" smtClean="0"/>
          </a:p>
        </p:txBody>
      </p:sp>
    </p:spTree>
    <p:extLst>
      <p:ext uri="{BB962C8B-B14F-4D97-AF65-F5344CB8AC3E}">
        <p14:creationId xmlns:p14="http://schemas.microsoft.com/office/powerpoint/2010/main" val="3775410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ox(out)">
                                      <p:cBhvr>
                                        <p:cTn id="7" dur="500"/>
                                        <p:tgtEl>
                                          <p:spTgt spid="327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ox(out)">
                                      <p:cBhvr>
                                        <p:cTn id="12" dur="500"/>
                                        <p:tgtEl>
                                          <p:spTgt spid="3277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ox(out)">
                                      <p:cBhvr>
                                        <p:cTn id="17" dur="500"/>
                                        <p:tgtEl>
                                          <p:spTgt spid="3277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box(out)">
                                      <p:cBhvr>
                                        <p:cTn id="22" dur="500"/>
                                        <p:tgtEl>
                                          <p:spTgt spid="32771">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tr-TR" altLang="tr-TR" sz="2800" b="1" dirty="0">
                <a:solidFill>
                  <a:schemeClr val="tx1"/>
                </a:solidFill>
                <a:latin typeface="Verdana" panose="020B0604030504040204" pitchFamily="34" charset="0"/>
              </a:rPr>
              <a:t>Sözleşmeden önceki yasak fiil veya davranışlar nedeniyle fesih</a:t>
            </a:r>
            <a:endParaRPr kumimoji="0" lang="tr-TR" altLang="tr-TR" b="1" i="0" dirty="0" smtClean="0">
              <a:solidFill>
                <a:schemeClr val="tx1"/>
              </a:solidFill>
              <a:effectLst/>
              <a:latin typeface="Verdana" panose="020B0604030504040204" pitchFamily="34" charset="0"/>
            </a:endParaRPr>
          </a:p>
        </p:txBody>
      </p:sp>
      <p:sp>
        <p:nvSpPr>
          <p:cNvPr id="33795" name="Rectangle 3"/>
          <p:cNvSpPr>
            <a:spLocks noGrp="1" noChangeArrowheads="1"/>
          </p:cNvSpPr>
          <p:nvPr>
            <p:ph type="body" idx="1"/>
          </p:nvPr>
        </p:nvSpPr>
        <p:spPr>
          <a:xfrm>
            <a:off x="1981200" y="1849438"/>
            <a:ext cx="8305800" cy="4114800"/>
          </a:xfrm>
        </p:spPr>
        <p:txBody>
          <a:bodyPr>
            <a:normAutofit lnSpcReduction="10000"/>
          </a:bodyPr>
          <a:lstStyle/>
          <a:p>
            <a:pPr algn="just">
              <a:spcAft>
                <a:spcPts val="300"/>
              </a:spcAft>
            </a:pPr>
            <a:r>
              <a:rPr lang="tr-TR" altLang="tr-TR" sz="1400" b="1">
                <a:latin typeface="Verdana" panose="020B0604030504040204" pitchFamily="34" charset="0"/>
              </a:rPr>
              <a:t>MADDE 21.-</a:t>
            </a:r>
            <a:r>
              <a:rPr lang="tr-TR" altLang="tr-TR" sz="1400">
                <a:latin typeface="Verdana" panose="020B0604030504040204" pitchFamily="34" charset="0"/>
              </a:rPr>
              <a:t> Yüklenicinin, ihale sürecinde Kamu İhale Kanununa göre yasak fiil veya davranışlarda bulunduğunun sözleşme yapıldıktan sonra tespit edilmesi halinde, kesin teminat ve varsa ek kesin teminatlar gelir kaydedilir ve sözleşme feshedilerek hesabı genel hükümlere göre tasfiye edilir.</a:t>
            </a:r>
          </a:p>
          <a:p>
            <a:pPr algn="just">
              <a:spcAft>
                <a:spcPts val="300"/>
              </a:spcAft>
            </a:pPr>
            <a:r>
              <a:rPr lang="tr-TR" altLang="tr-TR" sz="1400">
                <a:latin typeface="Verdana" panose="020B0604030504040204" pitchFamily="34" charset="0"/>
              </a:rPr>
              <a:t>Ancak, taahhüdün en az % 80’inin tamamlanmış olması ve taahhüdün tamamlattırılmasında kamu yararı bulunması kaydıyla;</a:t>
            </a:r>
          </a:p>
          <a:p>
            <a:pPr algn="just">
              <a:spcAft>
                <a:spcPts val="300"/>
              </a:spcAft>
            </a:pPr>
            <a:r>
              <a:rPr lang="tr-TR" altLang="tr-TR" sz="1400">
                <a:latin typeface="Verdana" panose="020B0604030504040204" pitchFamily="34" charset="0"/>
              </a:rPr>
              <a:t>a) İvediliği nedeniyle taahhüdün kalan kısmının yeniden ihale edilmesi için yeterli sürenin bulunmaması,</a:t>
            </a:r>
          </a:p>
          <a:p>
            <a:pPr algn="just">
              <a:spcAft>
                <a:spcPts val="300"/>
              </a:spcAft>
            </a:pPr>
            <a:r>
              <a:rPr lang="tr-TR" altLang="tr-TR" sz="1400">
                <a:latin typeface="Verdana" panose="020B0604030504040204" pitchFamily="34" charset="0"/>
              </a:rPr>
              <a:t>b) Taahhüdün başka bir yükleniciye yaptırılmasının mümkün olmaması,</a:t>
            </a:r>
          </a:p>
          <a:p>
            <a:pPr algn="just">
              <a:spcAft>
                <a:spcPts val="300"/>
              </a:spcAft>
            </a:pPr>
            <a:r>
              <a:rPr lang="tr-TR" altLang="tr-TR" sz="1400">
                <a:latin typeface="Verdana" panose="020B0604030504040204" pitchFamily="34" charset="0"/>
              </a:rPr>
              <a:t>c) Yüklenicinin yasak fiil veya davranışının taahhüdünü tamamlamasını engelleyecek nitelikte olmaması, </a:t>
            </a:r>
          </a:p>
          <a:p>
            <a:pPr algn="just">
              <a:spcAft>
                <a:spcPts val="300"/>
              </a:spcAft>
            </a:pPr>
            <a:r>
              <a:rPr lang="tr-TR" altLang="tr-TR" sz="1400">
                <a:latin typeface="Verdana" panose="020B0604030504040204" pitchFamily="34" charset="0"/>
              </a:rPr>
              <a:t>Hallerinde, idare sözleşmeyi feshetmeksizin yükleniciden taahhüdünü tamamlamasını isteyebilir ve bu takdirde yüklenici taahhüdünü tamamlamak zorundadır. Ancak bu durumda, yüklenici hakkında 26 ncı madde hükmüne göre işlem yapılır ve yükleniciden kesin teminat ve varsa ek kesin teminatların tutarı kadar ceza tahsil edilir. Bu ceza hakedişlerden kesinti yapılmak suretiyle de tahsil edilebilir.</a:t>
            </a:r>
            <a:endParaRPr kumimoji="0" lang="tr-TR" altLang="tr-TR" smtClean="0">
              <a:latin typeface="Verdana" panose="020B0604030504040204" pitchFamily="34" charset="0"/>
            </a:endParaRPr>
          </a:p>
          <a:p>
            <a:endParaRPr lang="tr-TR" altLang="tr-TR" smtClean="0"/>
          </a:p>
        </p:txBody>
      </p:sp>
    </p:spTree>
    <p:extLst>
      <p:ext uri="{BB962C8B-B14F-4D97-AF65-F5344CB8AC3E}">
        <p14:creationId xmlns:p14="http://schemas.microsoft.com/office/powerpoint/2010/main" val="29888578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ox(out)">
                                      <p:cBhvr>
                                        <p:cTn id="7" dur="500"/>
                                        <p:tgtEl>
                                          <p:spTgt spid="337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K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ox(out)">
                                      <p:cBhvr>
                                        <p:cTn id="12" dur="500"/>
                                        <p:tgtEl>
                                          <p:spTgt spid="3379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K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box(out)">
                                      <p:cBhvr>
                                        <p:cTn id="17" dur="500"/>
                                        <p:tgtEl>
                                          <p:spTgt spid="3379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K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3795">
                                            <p:txEl>
                                              <p:pRg st="3" end="3"/>
                                            </p:txEl>
                                          </p:spTgt>
                                        </p:tgtEl>
                                        <p:attrNameLst>
                                          <p:attrName>style.visibility</p:attrName>
                                        </p:attrNameLst>
                                      </p:cBhvr>
                                      <p:to>
                                        <p:strVal val="visible"/>
                                      </p:to>
                                    </p:set>
                                    <p:animEffect transition="in" filter="box(out)">
                                      <p:cBhvr>
                                        <p:cTn id="22" dur="500"/>
                                        <p:tgtEl>
                                          <p:spTgt spid="3379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K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3795">
                                            <p:txEl>
                                              <p:pRg st="4" end="4"/>
                                            </p:txEl>
                                          </p:spTgt>
                                        </p:tgtEl>
                                        <p:attrNameLst>
                                          <p:attrName>style.visibility</p:attrName>
                                        </p:attrNameLst>
                                      </p:cBhvr>
                                      <p:to>
                                        <p:strVal val="visible"/>
                                      </p:to>
                                    </p:set>
                                    <p:animEffect transition="in" filter="box(out)">
                                      <p:cBhvr>
                                        <p:cTn id="27" dur="500"/>
                                        <p:tgtEl>
                                          <p:spTgt spid="3379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K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3795">
                                            <p:txEl>
                                              <p:pRg st="5" end="5"/>
                                            </p:txEl>
                                          </p:spTgt>
                                        </p:tgtEl>
                                        <p:attrNameLst>
                                          <p:attrName>style.visibility</p:attrName>
                                        </p:attrNameLst>
                                      </p:cBhvr>
                                      <p:to>
                                        <p:strVal val="visible"/>
                                      </p:to>
                                    </p:set>
                                    <p:animEffect transition="in" filter="box(out)">
                                      <p:cBhvr>
                                        <p:cTn id="32" dur="500"/>
                                        <p:tgtEl>
                                          <p:spTgt spid="3379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K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autoUpdateAnimBg="0"/>
    </p:bldLst>
  </p:timing>
</p:sld>
</file>

<file path=ppt/theme/theme1.xml><?xml version="1.0" encoding="utf-8"?>
<a:theme xmlns:a="http://schemas.openxmlformats.org/drawingml/2006/main" name="Yüzeyler">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TotalTime>
  <Words>1186</Words>
  <Application>Microsoft Office PowerPoint</Application>
  <PresentationFormat>Geniş ekran</PresentationFormat>
  <Paragraphs>41</Paragraphs>
  <Slides>12</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12</vt:i4>
      </vt:variant>
    </vt:vector>
  </HeadingPairs>
  <TitlesOfParts>
    <vt:vector size="17" baseType="lpstr">
      <vt:lpstr>Arial</vt:lpstr>
      <vt:lpstr>Trebuchet MS</vt:lpstr>
      <vt:lpstr>Verdana</vt:lpstr>
      <vt:lpstr>Wingdings 3</vt:lpstr>
      <vt:lpstr>Yüzeyler</vt:lpstr>
      <vt:lpstr>PowerPoint Sunusu</vt:lpstr>
      <vt:lpstr>Sözleşmede değişiklik yapılması</vt:lpstr>
      <vt:lpstr>Sözleşmenin devri</vt:lpstr>
      <vt:lpstr>Yüklenicinin ölümü, iflası, ağır hastalığı, tutukluluğu veya mahkumiyeti </vt:lpstr>
      <vt:lpstr>Yüklenicinin ölümü, iflası, ağır hastalığı, tutukluluğu veya mahkumiyeti</vt:lpstr>
      <vt:lpstr>Yüklenicinin ortak girişim olması halinde ölüm, iflas, ağır hastalık, tutukluluk veya mahkumiyet</vt:lpstr>
      <vt:lpstr>Yüklenicinin sözleşmeyi feshetmesi </vt:lpstr>
      <vt:lpstr>İdarenin sözleşmeyi feshetmesi</vt:lpstr>
      <vt:lpstr>Sözleşmeden önceki yasak fiil veya davranışlar nedeniyle fesih</vt:lpstr>
      <vt:lpstr>Sözleşmenin feshine ilişkin düzenlemeler </vt:lpstr>
      <vt:lpstr>Mücbir sebeplerden dolayı sözleşmenin feshi </vt:lpstr>
      <vt:lpstr>Öngörülemeyen durumlar nedeniyle işin tasfiyesi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Nilhan Özkan</dc:creator>
  <cp:lastModifiedBy>İhsan ZIYPAK</cp:lastModifiedBy>
  <cp:revision>2</cp:revision>
  <dcterms:created xsi:type="dcterms:W3CDTF">2021-01-18T11:36:05Z</dcterms:created>
  <dcterms:modified xsi:type="dcterms:W3CDTF">2021-01-26T11:53:22Z</dcterms:modified>
</cp:coreProperties>
</file>