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4"/>
  </p:notesMasterIdLst>
  <p:sldIdLst>
    <p:sldId id="256" r:id="rId2"/>
    <p:sldId id="257" r:id="rId3"/>
    <p:sldId id="262" r:id="rId4"/>
    <p:sldId id="265" r:id="rId5"/>
    <p:sldId id="330" r:id="rId6"/>
    <p:sldId id="264" r:id="rId7"/>
    <p:sldId id="267" r:id="rId8"/>
    <p:sldId id="268" r:id="rId9"/>
    <p:sldId id="291" r:id="rId10"/>
    <p:sldId id="301" r:id="rId11"/>
    <p:sldId id="311" r:id="rId12"/>
    <p:sldId id="266" r:id="rId13"/>
    <p:sldId id="309" r:id="rId14"/>
    <p:sldId id="306" r:id="rId15"/>
    <p:sldId id="308" r:id="rId16"/>
    <p:sldId id="313" r:id="rId17"/>
    <p:sldId id="269" r:id="rId18"/>
    <p:sldId id="325" r:id="rId19"/>
    <p:sldId id="312" r:id="rId20"/>
    <p:sldId id="315" r:id="rId21"/>
    <p:sldId id="316" r:id="rId22"/>
    <p:sldId id="317" r:id="rId23"/>
    <p:sldId id="270" r:id="rId24"/>
    <p:sldId id="326" r:id="rId25"/>
    <p:sldId id="271" r:id="rId26"/>
    <p:sldId id="272" r:id="rId27"/>
    <p:sldId id="273" r:id="rId28"/>
    <p:sldId id="327" r:id="rId29"/>
    <p:sldId id="281" r:id="rId30"/>
    <p:sldId id="314" r:id="rId31"/>
    <p:sldId id="320" r:id="rId32"/>
    <p:sldId id="323" r:id="rId33"/>
    <p:sldId id="328" r:id="rId34"/>
    <p:sldId id="329" r:id="rId35"/>
    <p:sldId id="324" r:id="rId36"/>
    <p:sldId id="321" r:id="rId37"/>
    <p:sldId id="322" r:id="rId38"/>
    <p:sldId id="305" r:id="rId39"/>
    <p:sldId id="277" r:id="rId40"/>
    <p:sldId id="298" r:id="rId41"/>
    <p:sldId id="299" r:id="rId42"/>
    <p:sldId id="278" r:id="rId43"/>
    <p:sldId id="302" r:id="rId44"/>
    <p:sldId id="283" r:id="rId45"/>
    <p:sldId id="287" r:id="rId46"/>
    <p:sldId id="284" r:id="rId47"/>
    <p:sldId id="285" r:id="rId48"/>
    <p:sldId id="286" r:id="rId49"/>
    <p:sldId id="331" r:id="rId50"/>
    <p:sldId id="288" r:id="rId51"/>
    <p:sldId id="332" r:id="rId52"/>
    <p:sldId id="289" r:id="rId5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9" autoAdjust="0"/>
    <p:restoredTop sz="94660"/>
  </p:normalViewPr>
  <p:slideViewPr>
    <p:cSldViewPr>
      <p:cViewPr>
        <p:scale>
          <a:sx n="123" d="100"/>
          <a:sy n="123" d="100"/>
        </p:scale>
        <p:origin x="-1284" y="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05DA3C-3031-40C5-87A0-8B188CEB17D2}" type="doc">
      <dgm:prSet loTypeId="urn:microsoft.com/office/officeart/2005/8/layout/hProcess9" loCatId="process" qsTypeId="urn:microsoft.com/office/officeart/2005/8/quickstyle/3d1" qsCatId="3D" csTypeId="urn:microsoft.com/office/officeart/2005/8/colors/accent0_3" csCatId="mainScheme" phldr="1"/>
      <dgm:spPr/>
    </dgm:pt>
    <dgm:pt modelId="{AC047543-A1A1-4DC7-B1F1-F95AEF2A8C9B}">
      <dgm:prSet phldrT="[Metin]" custT="1"/>
      <dgm:spPr/>
      <dgm:t>
        <a:bodyPr/>
        <a:lstStyle/>
        <a:p>
          <a:r>
            <a:rPr lang="tr-TR" sz="2000" dirty="0" smtClean="0">
              <a:latin typeface="Calibri" panose="020F0502020204030204" pitchFamily="34" charset="0"/>
            </a:rPr>
            <a:t>Tekliflerin Değerlendirilmesi ve Eksiltmeye Davet</a:t>
          </a:r>
          <a:endParaRPr lang="tr-TR" sz="2000" dirty="0">
            <a:latin typeface="Calibri" panose="020F0502020204030204" pitchFamily="34" charset="0"/>
          </a:endParaRPr>
        </a:p>
      </dgm:t>
    </dgm:pt>
    <dgm:pt modelId="{73111C54-FE65-4ED6-9DF1-C10662EE4077}" type="parTrans" cxnId="{7E26CD3C-125F-4F21-96A6-3F6D6668EE8A}">
      <dgm:prSet/>
      <dgm:spPr/>
      <dgm:t>
        <a:bodyPr/>
        <a:lstStyle/>
        <a:p>
          <a:endParaRPr lang="tr-TR">
            <a:latin typeface="Calibri" panose="020F0502020204030204" pitchFamily="34" charset="0"/>
          </a:endParaRPr>
        </a:p>
      </dgm:t>
    </dgm:pt>
    <dgm:pt modelId="{E35A6B63-373B-4B5F-8F5C-903339CAF9EE}" type="sibTrans" cxnId="{7E26CD3C-125F-4F21-96A6-3F6D6668EE8A}">
      <dgm:prSet/>
      <dgm:spPr/>
      <dgm:t>
        <a:bodyPr/>
        <a:lstStyle/>
        <a:p>
          <a:endParaRPr lang="tr-TR">
            <a:latin typeface="Calibri" panose="020F0502020204030204" pitchFamily="34" charset="0"/>
          </a:endParaRPr>
        </a:p>
      </dgm:t>
    </dgm:pt>
    <dgm:pt modelId="{BE6EE933-3D7E-44EC-822C-5FF21E09CFB7}">
      <dgm:prSet phldrT="[Metin]" custT="1"/>
      <dgm:spPr>
        <a:gradFill rotWithShape="0">
          <a:gsLst>
            <a:gs pos="0">
              <a:schemeClr val="accent2"/>
            </a:gs>
            <a:gs pos="0">
              <a:schemeClr val="accent2">
                <a:lumMod val="20000"/>
                <a:lumOff val="80000"/>
              </a:schemeClr>
            </a:gs>
            <a:gs pos="31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1330">
              <a:schemeClr val="accent2"/>
            </a:gs>
            <a:gs pos="31000">
              <a:schemeClr val="accent2"/>
            </a:gs>
          </a:gsLst>
        </a:gradFill>
      </dgm:spPr>
      <dgm:t>
        <a:bodyPr/>
        <a:lstStyle/>
        <a:p>
          <a:r>
            <a:rPr lang="tr-TR" sz="2000" dirty="0" smtClean="0">
              <a:latin typeface="Calibri" panose="020F0502020204030204" pitchFamily="34" charset="0"/>
            </a:rPr>
            <a:t>İhale Hazırlık İşlemleri</a:t>
          </a:r>
          <a:endParaRPr lang="tr-TR" sz="2000" dirty="0">
            <a:latin typeface="Calibri" panose="020F0502020204030204" pitchFamily="34" charset="0"/>
          </a:endParaRPr>
        </a:p>
      </dgm:t>
    </dgm:pt>
    <dgm:pt modelId="{33FE0891-BE2F-42AF-A205-B5CD87B3695F}" type="parTrans" cxnId="{9406C270-0255-4EDA-8CA0-69396F49B9FE}">
      <dgm:prSet/>
      <dgm:spPr/>
      <dgm:t>
        <a:bodyPr/>
        <a:lstStyle/>
        <a:p>
          <a:endParaRPr lang="tr-TR"/>
        </a:p>
      </dgm:t>
    </dgm:pt>
    <dgm:pt modelId="{242332CE-81D9-4041-ACC7-AF5504E679FB}" type="sibTrans" cxnId="{9406C270-0255-4EDA-8CA0-69396F49B9FE}">
      <dgm:prSet/>
      <dgm:spPr/>
      <dgm:t>
        <a:bodyPr/>
        <a:lstStyle/>
        <a:p>
          <a:endParaRPr lang="tr-TR"/>
        </a:p>
      </dgm:t>
    </dgm:pt>
    <dgm:pt modelId="{C40176D8-77F2-49B2-BDB8-37F3CAA8CADE}">
      <dgm:prSet phldrT="[Metin]" custT="1"/>
      <dgm:spPr/>
      <dgm:t>
        <a:bodyPr/>
        <a:lstStyle/>
        <a:p>
          <a:r>
            <a:rPr lang="tr-TR" sz="2000" smtClean="0">
              <a:latin typeface="Calibri" panose="020F0502020204030204" pitchFamily="34" charset="0"/>
            </a:rPr>
            <a:t>Eksiltme</a:t>
          </a:r>
          <a:endParaRPr lang="tr-TR" sz="2000" dirty="0">
            <a:latin typeface="Calibri" panose="020F0502020204030204" pitchFamily="34" charset="0"/>
          </a:endParaRPr>
        </a:p>
      </dgm:t>
    </dgm:pt>
    <dgm:pt modelId="{65B3AD98-5BAB-4A7F-A6E8-920E8B8F3126}" type="parTrans" cxnId="{A36A528B-B158-4194-991B-5AC048C3A66C}">
      <dgm:prSet/>
      <dgm:spPr/>
      <dgm:t>
        <a:bodyPr/>
        <a:lstStyle/>
        <a:p>
          <a:endParaRPr lang="tr-TR"/>
        </a:p>
      </dgm:t>
    </dgm:pt>
    <dgm:pt modelId="{5DD6F3A5-66D3-4DF1-ACB3-E9D7F3F1F324}" type="sibTrans" cxnId="{A36A528B-B158-4194-991B-5AC048C3A66C}">
      <dgm:prSet/>
      <dgm:spPr/>
      <dgm:t>
        <a:bodyPr/>
        <a:lstStyle/>
        <a:p>
          <a:endParaRPr lang="tr-TR"/>
        </a:p>
      </dgm:t>
    </dgm:pt>
    <dgm:pt modelId="{F5F6BC86-ABDE-4B93-B804-7C6D3A6C8053}" type="pres">
      <dgm:prSet presAssocID="{B505DA3C-3031-40C5-87A0-8B188CEB17D2}" presName="CompostProcess" presStyleCnt="0">
        <dgm:presLayoutVars>
          <dgm:dir/>
          <dgm:resizeHandles val="exact"/>
        </dgm:presLayoutVars>
      </dgm:prSet>
      <dgm:spPr/>
    </dgm:pt>
    <dgm:pt modelId="{60512271-3ADF-447C-A0D8-E118EC3D5BF3}" type="pres">
      <dgm:prSet presAssocID="{B505DA3C-3031-40C5-87A0-8B188CEB17D2}" presName="arrow" presStyleLbl="bgShp" presStyleIdx="0" presStyleCnt="1"/>
      <dgm:spPr/>
    </dgm:pt>
    <dgm:pt modelId="{D4553468-61E4-4C0F-AB9B-3D47C9BE1A00}" type="pres">
      <dgm:prSet presAssocID="{B505DA3C-3031-40C5-87A0-8B188CEB17D2}" presName="linearProcess" presStyleCnt="0"/>
      <dgm:spPr/>
    </dgm:pt>
    <dgm:pt modelId="{8FD3432A-1291-4B13-8FA5-984FAB3EC925}" type="pres">
      <dgm:prSet presAssocID="{BE6EE933-3D7E-44EC-822C-5FF21E09CFB7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C4DF145-ABCA-4F09-A02B-87EB60630A74}" type="pres">
      <dgm:prSet presAssocID="{242332CE-81D9-4041-ACC7-AF5504E679FB}" presName="sibTrans" presStyleCnt="0"/>
      <dgm:spPr/>
    </dgm:pt>
    <dgm:pt modelId="{44D4F934-3345-44C7-9B5E-643B5A664D26}" type="pres">
      <dgm:prSet presAssocID="{AC047543-A1A1-4DC7-B1F1-F95AEF2A8C9B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598FFEB-4894-4546-B66D-368D29AC6B0B}" type="pres">
      <dgm:prSet presAssocID="{E35A6B63-373B-4B5F-8F5C-903339CAF9EE}" presName="sibTrans" presStyleCnt="0"/>
      <dgm:spPr/>
    </dgm:pt>
    <dgm:pt modelId="{A5995F93-B2C4-4A90-9AD2-621B97104B49}" type="pres">
      <dgm:prSet presAssocID="{C40176D8-77F2-49B2-BDB8-37F3CAA8CADE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8E0839B-41CA-44A7-9A6B-64497994492D}" type="presOf" srcId="{C40176D8-77F2-49B2-BDB8-37F3CAA8CADE}" destId="{A5995F93-B2C4-4A90-9AD2-621B97104B49}" srcOrd="0" destOrd="0" presId="urn:microsoft.com/office/officeart/2005/8/layout/hProcess9"/>
    <dgm:cxn modelId="{94CB0CBE-8873-4321-98A3-9BD4B382C6CF}" type="presOf" srcId="{B505DA3C-3031-40C5-87A0-8B188CEB17D2}" destId="{F5F6BC86-ABDE-4B93-B804-7C6D3A6C8053}" srcOrd="0" destOrd="0" presId="urn:microsoft.com/office/officeart/2005/8/layout/hProcess9"/>
    <dgm:cxn modelId="{9406C270-0255-4EDA-8CA0-69396F49B9FE}" srcId="{B505DA3C-3031-40C5-87A0-8B188CEB17D2}" destId="{BE6EE933-3D7E-44EC-822C-5FF21E09CFB7}" srcOrd="0" destOrd="0" parTransId="{33FE0891-BE2F-42AF-A205-B5CD87B3695F}" sibTransId="{242332CE-81D9-4041-ACC7-AF5504E679FB}"/>
    <dgm:cxn modelId="{AA432953-1BF3-4FD0-9C4F-89FE559EEC86}" type="presOf" srcId="{BE6EE933-3D7E-44EC-822C-5FF21E09CFB7}" destId="{8FD3432A-1291-4B13-8FA5-984FAB3EC925}" srcOrd="0" destOrd="0" presId="urn:microsoft.com/office/officeart/2005/8/layout/hProcess9"/>
    <dgm:cxn modelId="{ABFD8F72-F3B7-4479-97BC-9DF6D024CE7F}" type="presOf" srcId="{AC047543-A1A1-4DC7-B1F1-F95AEF2A8C9B}" destId="{44D4F934-3345-44C7-9B5E-643B5A664D26}" srcOrd="0" destOrd="0" presId="urn:microsoft.com/office/officeart/2005/8/layout/hProcess9"/>
    <dgm:cxn modelId="{7E26CD3C-125F-4F21-96A6-3F6D6668EE8A}" srcId="{B505DA3C-3031-40C5-87A0-8B188CEB17D2}" destId="{AC047543-A1A1-4DC7-B1F1-F95AEF2A8C9B}" srcOrd="1" destOrd="0" parTransId="{73111C54-FE65-4ED6-9DF1-C10662EE4077}" sibTransId="{E35A6B63-373B-4B5F-8F5C-903339CAF9EE}"/>
    <dgm:cxn modelId="{A36A528B-B158-4194-991B-5AC048C3A66C}" srcId="{B505DA3C-3031-40C5-87A0-8B188CEB17D2}" destId="{C40176D8-77F2-49B2-BDB8-37F3CAA8CADE}" srcOrd="2" destOrd="0" parTransId="{65B3AD98-5BAB-4A7F-A6E8-920E8B8F3126}" sibTransId="{5DD6F3A5-66D3-4DF1-ACB3-E9D7F3F1F324}"/>
    <dgm:cxn modelId="{4990E111-630A-4E39-8E4C-7AB347F45BB6}" type="presParOf" srcId="{F5F6BC86-ABDE-4B93-B804-7C6D3A6C8053}" destId="{60512271-3ADF-447C-A0D8-E118EC3D5BF3}" srcOrd="0" destOrd="0" presId="urn:microsoft.com/office/officeart/2005/8/layout/hProcess9"/>
    <dgm:cxn modelId="{2AEFB2E2-BEEC-4F31-B08B-89821DCF37E7}" type="presParOf" srcId="{F5F6BC86-ABDE-4B93-B804-7C6D3A6C8053}" destId="{D4553468-61E4-4C0F-AB9B-3D47C9BE1A00}" srcOrd="1" destOrd="0" presId="urn:microsoft.com/office/officeart/2005/8/layout/hProcess9"/>
    <dgm:cxn modelId="{B42BA18D-2FC2-4C37-B4BF-07343AA612D3}" type="presParOf" srcId="{D4553468-61E4-4C0F-AB9B-3D47C9BE1A00}" destId="{8FD3432A-1291-4B13-8FA5-984FAB3EC925}" srcOrd="0" destOrd="0" presId="urn:microsoft.com/office/officeart/2005/8/layout/hProcess9"/>
    <dgm:cxn modelId="{A5D1B7EE-052A-4B83-BAC6-B43E970366E1}" type="presParOf" srcId="{D4553468-61E4-4C0F-AB9B-3D47C9BE1A00}" destId="{CC4DF145-ABCA-4F09-A02B-87EB60630A74}" srcOrd="1" destOrd="0" presId="urn:microsoft.com/office/officeart/2005/8/layout/hProcess9"/>
    <dgm:cxn modelId="{31C57838-8C27-4A7F-981D-AA07396AB06D}" type="presParOf" srcId="{D4553468-61E4-4C0F-AB9B-3D47C9BE1A00}" destId="{44D4F934-3345-44C7-9B5E-643B5A664D26}" srcOrd="2" destOrd="0" presId="urn:microsoft.com/office/officeart/2005/8/layout/hProcess9"/>
    <dgm:cxn modelId="{AC2A3812-DD85-46BB-B7CE-3E6D1DDC8A29}" type="presParOf" srcId="{D4553468-61E4-4C0F-AB9B-3D47C9BE1A00}" destId="{3598FFEB-4894-4546-B66D-368D29AC6B0B}" srcOrd="3" destOrd="0" presId="urn:microsoft.com/office/officeart/2005/8/layout/hProcess9"/>
    <dgm:cxn modelId="{F2976DF3-12E5-49E9-B894-13429A30499A}" type="presParOf" srcId="{D4553468-61E4-4C0F-AB9B-3D47C9BE1A00}" destId="{A5995F93-B2C4-4A90-9AD2-621B97104B49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05DA3C-3031-40C5-87A0-8B188CEB17D2}" type="doc">
      <dgm:prSet loTypeId="urn:microsoft.com/office/officeart/2005/8/layout/hProcess9" loCatId="process" qsTypeId="urn:microsoft.com/office/officeart/2005/8/quickstyle/3d1" qsCatId="3D" csTypeId="urn:microsoft.com/office/officeart/2005/8/colors/accent0_3" csCatId="mainScheme" phldr="1"/>
      <dgm:spPr/>
    </dgm:pt>
    <dgm:pt modelId="{AC047543-A1A1-4DC7-B1F1-F95AEF2A8C9B}">
      <dgm:prSet phldrT="[Metin]" custT="1"/>
      <dgm:spPr>
        <a:gradFill rotWithShape="0">
          <a:gsLst>
            <a:gs pos="0">
              <a:schemeClr val="accent2"/>
            </a:gs>
            <a:gs pos="80000">
              <a:schemeClr val="accent2"/>
            </a:gs>
            <a:gs pos="100000">
              <a:schemeClr val="accent2"/>
            </a:gs>
          </a:gsLst>
        </a:gradFill>
      </dgm:spPr>
      <dgm:t>
        <a:bodyPr/>
        <a:lstStyle/>
        <a:p>
          <a:r>
            <a:rPr lang="tr-TR" sz="2000" dirty="0" smtClean="0">
              <a:latin typeface="Calibri" panose="020F0502020204030204" pitchFamily="34" charset="0"/>
            </a:rPr>
            <a:t>Tekliflerin Değerlendirilmesi ve Eksiltmeye Davet</a:t>
          </a:r>
          <a:endParaRPr lang="tr-TR" sz="2000" dirty="0">
            <a:latin typeface="Calibri" panose="020F0502020204030204" pitchFamily="34" charset="0"/>
          </a:endParaRPr>
        </a:p>
      </dgm:t>
    </dgm:pt>
    <dgm:pt modelId="{73111C54-FE65-4ED6-9DF1-C10662EE4077}" type="parTrans" cxnId="{7E26CD3C-125F-4F21-96A6-3F6D6668EE8A}">
      <dgm:prSet/>
      <dgm:spPr/>
      <dgm:t>
        <a:bodyPr/>
        <a:lstStyle/>
        <a:p>
          <a:endParaRPr lang="tr-TR">
            <a:latin typeface="Calibri" panose="020F0502020204030204" pitchFamily="34" charset="0"/>
          </a:endParaRPr>
        </a:p>
      </dgm:t>
    </dgm:pt>
    <dgm:pt modelId="{E35A6B63-373B-4B5F-8F5C-903339CAF9EE}" type="sibTrans" cxnId="{7E26CD3C-125F-4F21-96A6-3F6D6668EE8A}">
      <dgm:prSet/>
      <dgm:spPr/>
      <dgm:t>
        <a:bodyPr/>
        <a:lstStyle/>
        <a:p>
          <a:endParaRPr lang="tr-TR">
            <a:latin typeface="Calibri" panose="020F0502020204030204" pitchFamily="34" charset="0"/>
          </a:endParaRPr>
        </a:p>
      </dgm:t>
    </dgm:pt>
    <dgm:pt modelId="{42FEDA58-59C8-4078-94E5-1BBE060A35E2}">
      <dgm:prSet phldrT="[Metin]" custT="1"/>
      <dgm:spPr/>
      <dgm:t>
        <a:bodyPr/>
        <a:lstStyle/>
        <a:p>
          <a:r>
            <a:rPr lang="tr-TR" sz="2000" dirty="0" smtClean="0">
              <a:latin typeface="Calibri" panose="020F0502020204030204" pitchFamily="34" charset="0"/>
            </a:rPr>
            <a:t>Eksiltme</a:t>
          </a:r>
          <a:endParaRPr lang="tr-TR" sz="2000" dirty="0">
            <a:latin typeface="Calibri" panose="020F0502020204030204" pitchFamily="34" charset="0"/>
          </a:endParaRPr>
        </a:p>
      </dgm:t>
    </dgm:pt>
    <dgm:pt modelId="{1F147235-885B-4491-9E9C-52AC32B8F478}" type="parTrans" cxnId="{867B3E2D-9009-4552-B778-92B855CF5A6A}">
      <dgm:prSet/>
      <dgm:spPr/>
      <dgm:t>
        <a:bodyPr/>
        <a:lstStyle/>
        <a:p>
          <a:endParaRPr lang="tr-TR">
            <a:latin typeface="Calibri" panose="020F0502020204030204" pitchFamily="34" charset="0"/>
          </a:endParaRPr>
        </a:p>
      </dgm:t>
    </dgm:pt>
    <dgm:pt modelId="{9A3D2A91-473D-4C41-9C95-A939A2C3BDB3}" type="sibTrans" cxnId="{867B3E2D-9009-4552-B778-92B855CF5A6A}">
      <dgm:prSet/>
      <dgm:spPr/>
      <dgm:t>
        <a:bodyPr/>
        <a:lstStyle/>
        <a:p>
          <a:endParaRPr lang="tr-TR">
            <a:latin typeface="Calibri" panose="020F0502020204030204" pitchFamily="34" charset="0"/>
          </a:endParaRPr>
        </a:p>
      </dgm:t>
    </dgm:pt>
    <dgm:pt modelId="{BE6EE933-3D7E-44EC-822C-5FF21E09CFB7}">
      <dgm:prSet phldrT="[Metin]" custT="1"/>
      <dgm:spPr/>
      <dgm:t>
        <a:bodyPr/>
        <a:lstStyle/>
        <a:p>
          <a:r>
            <a:rPr lang="tr-TR" sz="2000" dirty="0" smtClean="0">
              <a:latin typeface="Calibri" panose="020F0502020204030204" pitchFamily="34" charset="0"/>
            </a:rPr>
            <a:t>İhale Hazırlık İşlemleri</a:t>
          </a:r>
          <a:endParaRPr lang="tr-TR" sz="2000" dirty="0">
            <a:latin typeface="Calibri" panose="020F0502020204030204" pitchFamily="34" charset="0"/>
          </a:endParaRPr>
        </a:p>
      </dgm:t>
    </dgm:pt>
    <dgm:pt modelId="{33FE0891-BE2F-42AF-A205-B5CD87B3695F}" type="parTrans" cxnId="{9406C270-0255-4EDA-8CA0-69396F49B9FE}">
      <dgm:prSet/>
      <dgm:spPr/>
      <dgm:t>
        <a:bodyPr/>
        <a:lstStyle/>
        <a:p>
          <a:endParaRPr lang="tr-TR"/>
        </a:p>
      </dgm:t>
    </dgm:pt>
    <dgm:pt modelId="{242332CE-81D9-4041-ACC7-AF5504E679FB}" type="sibTrans" cxnId="{9406C270-0255-4EDA-8CA0-69396F49B9FE}">
      <dgm:prSet/>
      <dgm:spPr/>
      <dgm:t>
        <a:bodyPr/>
        <a:lstStyle/>
        <a:p>
          <a:endParaRPr lang="tr-TR"/>
        </a:p>
      </dgm:t>
    </dgm:pt>
    <dgm:pt modelId="{F5F6BC86-ABDE-4B93-B804-7C6D3A6C8053}" type="pres">
      <dgm:prSet presAssocID="{B505DA3C-3031-40C5-87A0-8B188CEB17D2}" presName="CompostProcess" presStyleCnt="0">
        <dgm:presLayoutVars>
          <dgm:dir/>
          <dgm:resizeHandles val="exact"/>
        </dgm:presLayoutVars>
      </dgm:prSet>
      <dgm:spPr/>
    </dgm:pt>
    <dgm:pt modelId="{60512271-3ADF-447C-A0D8-E118EC3D5BF3}" type="pres">
      <dgm:prSet presAssocID="{B505DA3C-3031-40C5-87A0-8B188CEB17D2}" presName="arrow" presStyleLbl="bgShp" presStyleIdx="0" presStyleCnt="1" custLinFactNeighborX="438"/>
      <dgm:spPr/>
    </dgm:pt>
    <dgm:pt modelId="{D4553468-61E4-4C0F-AB9B-3D47C9BE1A00}" type="pres">
      <dgm:prSet presAssocID="{B505DA3C-3031-40C5-87A0-8B188CEB17D2}" presName="linearProcess" presStyleCnt="0"/>
      <dgm:spPr/>
    </dgm:pt>
    <dgm:pt modelId="{8FD3432A-1291-4B13-8FA5-984FAB3EC925}" type="pres">
      <dgm:prSet presAssocID="{BE6EE933-3D7E-44EC-822C-5FF21E09CFB7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C4DF145-ABCA-4F09-A02B-87EB60630A74}" type="pres">
      <dgm:prSet presAssocID="{242332CE-81D9-4041-ACC7-AF5504E679FB}" presName="sibTrans" presStyleCnt="0"/>
      <dgm:spPr/>
    </dgm:pt>
    <dgm:pt modelId="{44D4F934-3345-44C7-9B5E-643B5A664D26}" type="pres">
      <dgm:prSet presAssocID="{AC047543-A1A1-4DC7-B1F1-F95AEF2A8C9B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598FFEB-4894-4546-B66D-368D29AC6B0B}" type="pres">
      <dgm:prSet presAssocID="{E35A6B63-373B-4B5F-8F5C-903339CAF9EE}" presName="sibTrans" presStyleCnt="0"/>
      <dgm:spPr/>
    </dgm:pt>
    <dgm:pt modelId="{8331DCE3-0775-48D2-9571-6D5A947C7B5A}" type="pres">
      <dgm:prSet presAssocID="{42FEDA58-59C8-4078-94E5-1BBE060A35E2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67B3E2D-9009-4552-B778-92B855CF5A6A}" srcId="{B505DA3C-3031-40C5-87A0-8B188CEB17D2}" destId="{42FEDA58-59C8-4078-94E5-1BBE060A35E2}" srcOrd="2" destOrd="0" parTransId="{1F147235-885B-4491-9E9C-52AC32B8F478}" sibTransId="{9A3D2A91-473D-4C41-9C95-A939A2C3BDB3}"/>
    <dgm:cxn modelId="{923847C0-A7B7-4C6C-A817-BB47D4E22D3A}" type="presOf" srcId="{AC047543-A1A1-4DC7-B1F1-F95AEF2A8C9B}" destId="{44D4F934-3345-44C7-9B5E-643B5A664D26}" srcOrd="0" destOrd="0" presId="urn:microsoft.com/office/officeart/2005/8/layout/hProcess9"/>
    <dgm:cxn modelId="{7E26CD3C-125F-4F21-96A6-3F6D6668EE8A}" srcId="{B505DA3C-3031-40C5-87A0-8B188CEB17D2}" destId="{AC047543-A1A1-4DC7-B1F1-F95AEF2A8C9B}" srcOrd="1" destOrd="0" parTransId="{73111C54-FE65-4ED6-9DF1-C10662EE4077}" sibTransId="{E35A6B63-373B-4B5F-8F5C-903339CAF9EE}"/>
    <dgm:cxn modelId="{A0AEF02A-0B6A-480A-99C0-2C0C4EAD488D}" type="presOf" srcId="{B505DA3C-3031-40C5-87A0-8B188CEB17D2}" destId="{F5F6BC86-ABDE-4B93-B804-7C6D3A6C8053}" srcOrd="0" destOrd="0" presId="urn:microsoft.com/office/officeart/2005/8/layout/hProcess9"/>
    <dgm:cxn modelId="{9406C270-0255-4EDA-8CA0-69396F49B9FE}" srcId="{B505DA3C-3031-40C5-87A0-8B188CEB17D2}" destId="{BE6EE933-3D7E-44EC-822C-5FF21E09CFB7}" srcOrd="0" destOrd="0" parTransId="{33FE0891-BE2F-42AF-A205-B5CD87B3695F}" sibTransId="{242332CE-81D9-4041-ACC7-AF5504E679FB}"/>
    <dgm:cxn modelId="{D11AD383-773E-45D7-824A-C95E2F88670D}" type="presOf" srcId="{42FEDA58-59C8-4078-94E5-1BBE060A35E2}" destId="{8331DCE3-0775-48D2-9571-6D5A947C7B5A}" srcOrd="0" destOrd="0" presId="urn:microsoft.com/office/officeart/2005/8/layout/hProcess9"/>
    <dgm:cxn modelId="{DD19A544-1B65-4822-9243-9BC9A30B200F}" type="presOf" srcId="{BE6EE933-3D7E-44EC-822C-5FF21E09CFB7}" destId="{8FD3432A-1291-4B13-8FA5-984FAB3EC925}" srcOrd="0" destOrd="0" presId="urn:microsoft.com/office/officeart/2005/8/layout/hProcess9"/>
    <dgm:cxn modelId="{F91CACD2-11DF-40DE-A018-582D93BD4EE2}" type="presParOf" srcId="{F5F6BC86-ABDE-4B93-B804-7C6D3A6C8053}" destId="{60512271-3ADF-447C-A0D8-E118EC3D5BF3}" srcOrd="0" destOrd="0" presId="urn:microsoft.com/office/officeart/2005/8/layout/hProcess9"/>
    <dgm:cxn modelId="{516B3F35-6A15-40A8-AE61-1D77ECEA0B27}" type="presParOf" srcId="{F5F6BC86-ABDE-4B93-B804-7C6D3A6C8053}" destId="{D4553468-61E4-4C0F-AB9B-3D47C9BE1A00}" srcOrd="1" destOrd="0" presId="urn:microsoft.com/office/officeart/2005/8/layout/hProcess9"/>
    <dgm:cxn modelId="{AA73181A-B968-48B4-A074-8EE499088E98}" type="presParOf" srcId="{D4553468-61E4-4C0F-AB9B-3D47C9BE1A00}" destId="{8FD3432A-1291-4B13-8FA5-984FAB3EC925}" srcOrd="0" destOrd="0" presId="urn:microsoft.com/office/officeart/2005/8/layout/hProcess9"/>
    <dgm:cxn modelId="{C4CC76F4-FB5D-46BF-B23B-7FA37C45989F}" type="presParOf" srcId="{D4553468-61E4-4C0F-AB9B-3D47C9BE1A00}" destId="{CC4DF145-ABCA-4F09-A02B-87EB60630A74}" srcOrd="1" destOrd="0" presId="urn:microsoft.com/office/officeart/2005/8/layout/hProcess9"/>
    <dgm:cxn modelId="{E8D16EA9-AE20-40E1-BA92-4E741DC89701}" type="presParOf" srcId="{D4553468-61E4-4C0F-AB9B-3D47C9BE1A00}" destId="{44D4F934-3345-44C7-9B5E-643B5A664D26}" srcOrd="2" destOrd="0" presId="urn:microsoft.com/office/officeart/2005/8/layout/hProcess9"/>
    <dgm:cxn modelId="{113CCA15-78E0-4FAC-885C-1CFAE487C5DB}" type="presParOf" srcId="{D4553468-61E4-4C0F-AB9B-3D47C9BE1A00}" destId="{3598FFEB-4894-4546-B66D-368D29AC6B0B}" srcOrd="3" destOrd="0" presId="urn:microsoft.com/office/officeart/2005/8/layout/hProcess9"/>
    <dgm:cxn modelId="{EE77CEE8-A3AF-437C-AD68-CD0D2468DBB1}" type="presParOf" srcId="{D4553468-61E4-4C0F-AB9B-3D47C9BE1A00}" destId="{8331DCE3-0775-48D2-9571-6D5A947C7B5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505DA3C-3031-40C5-87A0-8B188CEB17D2}" type="doc">
      <dgm:prSet loTypeId="urn:microsoft.com/office/officeart/2005/8/layout/hProcess9" loCatId="process" qsTypeId="urn:microsoft.com/office/officeart/2005/8/quickstyle/3d1" qsCatId="3D" csTypeId="urn:microsoft.com/office/officeart/2005/8/colors/accent0_3" csCatId="mainScheme" phldr="1"/>
      <dgm:spPr/>
    </dgm:pt>
    <dgm:pt modelId="{AC047543-A1A1-4DC7-B1F1-F95AEF2A8C9B}">
      <dgm:prSet phldrT="[Metin]" custT="1"/>
      <dgm:spPr/>
      <dgm:t>
        <a:bodyPr/>
        <a:lstStyle/>
        <a:p>
          <a:r>
            <a:rPr lang="tr-TR" sz="2000" dirty="0" smtClean="0">
              <a:latin typeface="Calibri" panose="020F0502020204030204" pitchFamily="34" charset="0"/>
            </a:rPr>
            <a:t>Tekliflerin Değerlendirilmesi ve Eksiltmeye Davet</a:t>
          </a:r>
          <a:endParaRPr lang="tr-TR" sz="2000" dirty="0">
            <a:latin typeface="Calibri" panose="020F0502020204030204" pitchFamily="34" charset="0"/>
          </a:endParaRPr>
        </a:p>
      </dgm:t>
    </dgm:pt>
    <dgm:pt modelId="{73111C54-FE65-4ED6-9DF1-C10662EE4077}" type="parTrans" cxnId="{7E26CD3C-125F-4F21-96A6-3F6D6668EE8A}">
      <dgm:prSet/>
      <dgm:spPr/>
      <dgm:t>
        <a:bodyPr/>
        <a:lstStyle/>
        <a:p>
          <a:endParaRPr lang="tr-TR">
            <a:latin typeface="Calibri" panose="020F0502020204030204" pitchFamily="34" charset="0"/>
          </a:endParaRPr>
        </a:p>
      </dgm:t>
    </dgm:pt>
    <dgm:pt modelId="{E35A6B63-373B-4B5F-8F5C-903339CAF9EE}" type="sibTrans" cxnId="{7E26CD3C-125F-4F21-96A6-3F6D6668EE8A}">
      <dgm:prSet/>
      <dgm:spPr/>
      <dgm:t>
        <a:bodyPr/>
        <a:lstStyle/>
        <a:p>
          <a:endParaRPr lang="tr-TR">
            <a:latin typeface="Calibri" panose="020F0502020204030204" pitchFamily="34" charset="0"/>
          </a:endParaRPr>
        </a:p>
      </dgm:t>
    </dgm:pt>
    <dgm:pt modelId="{42FEDA58-59C8-4078-94E5-1BBE060A35E2}">
      <dgm:prSet phldrT="[Metin]" custT="1"/>
      <dgm:spPr>
        <a:gradFill rotWithShape="0">
          <a:gsLst>
            <a:gs pos="0">
              <a:schemeClr val="accent2"/>
            </a:gs>
            <a:gs pos="80000">
              <a:schemeClr val="accent2"/>
            </a:gs>
            <a:gs pos="100000">
              <a:schemeClr val="accent2"/>
            </a:gs>
          </a:gsLst>
        </a:gradFill>
      </dgm:spPr>
      <dgm:t>
        <a:bodyPr/>
        <a:lstStyle/>
        <a:p>
          <a:r>
            <a:rPr lang="tr-TR" sz="2000" dirty="0" smtClean="0">
              <a:latin typeface="Calibri" panose="020F0502020204030204" pitchFamily="34" charset="0"/>
            </a:rPr>
            <a:t>Eksiltme</a:t>
          </a:r>
          <a:endParaRPr lang="tr-TR" sz="2000" dirty="0">
            <a:latin typeface="Calibri" panose="020F0502020204030204" pitchFamily="34" charset="0"/>
          </a:endParaRPr>
        </a:p>
      </dgm:t>
    </dgm:pt>
    <dgm:pt modelId="{1F147235-885B-4491-9E9C-52AC32B8F478}" type="parTrans" cxnId="{867B3E2D-9009-4552-B778-92B855CF5A6A}">
      <dgm:prSet/>
      <dgm:spPr/>
      <dgm:t>
        <a:bodyPr/>
        <a:lstStyle/>
        <a:p>
          <a:endParaRPr lang="tr-TR">
            <a:latin typeface="Calibri" panose="020F0502020204030204" pitchFamily="34" charset="0"/>
          </a:endParaRPr>
        </a:p>
      </dgm:t>
    </dgm:pt>
    <dgm:pt modelId="{9A3D2A91-473D-4C41-9C95-A939A2C3BDB3}" type="sibTrans" cxnId="{867B3E2D-9009-4552-B778-92B855CF5A6A}">
      <dgm:prSet/>
      <dgm:spPr/>
      <dgm:t>
        <a:bodyPr/>
        <a:lstStyle/>
        <a:p>
          <a:endParaRPr lang="tr-TR">
            <a:latin typeface="Calibri" panose="020F0502020204030204" pitchFamily="34" charset="0"/>
          </a:endParaRPr>
        </a:p>
      </dgm:t>
    </dgm:pt>
    <dgm:pt modelId="{BE6EE933-3D7E-44EC-822C-5FF21E09CFB7}">
      <dgm:prSet phldrT="[Metin]" custT="1"/>
      <dgm:spPr/>
      <dgm:t>
        <a:bodyPr/>
        <a:lstStyle/>
        <a:p>
          <a:r>
            <a:rPr lang="tr-TR" sz="2000" dirty="0" smtClean="0">
              <a:latin typeface="Calibri" panose="020F0502020204030204" pitchFamily="34" charset="0"/>
            </a:rPr>
            <a:t>İhale Hazırlık İşlemleri</a:t>
          </a:r>
          <a:endParaRPr lang="tr-TR" sz="2000" dirty="0">
            <a:latin typeface="Calibri" panose="020F0502020204030204" pitchFamily="34" charset="0"/>
          </a:endParaRPr>
        </a:p>
      </dgm:t>
    </dgm:pt>
    <dgm:pt modelId="{33FE0891-BE2F-42AF-A205-B5CD87B3695F}" type="parTrans" cxnId="{9406C270-0255-4EDA-8CA0-69396F49B9FE}">
      <dgm:prSet/>
      <dgm:spPr/>
      <dgm:t>
        <a:bodyPr/>
        <a:lstStyle/>
        <a:p>
          <a:endParaRPr lang="tr-TR"/>
        </a:p>
      </dgm:t>
    </dgm:pt>
    <dgm:pt modelId="{242332CE-81D9-4041-ACC7-AF5504E679FB}" type="sibTrans" cxnId="{9406C270-0255-4EDA-8CA0-69396F49B9FE}">
      <dgm:prSet/>
      <dgm:spPr/>
      <dgm:t>
        <a:bodyPr/>
        <a:lstStyle/>
        <a:p>
          <a:endParaRPr lang="tr-TR"/>
        </a:p>
      </dgm:t>
    </dgm:pt>
    <dgm:pt modelId="{F5F6BC86-ABDE-4B93-B804-7C6D3A6C8053}" type="pres">
      <dgm:prSet presAssocID="{B505DA3C-3031-40C5-87A0-8B188CEB17D2}" presName="CompostProcess" presStyleCnt="0">
        <dgm:presLayoutVars>
          <dgm:dir/>
          <dgm:resizeHandles val="exact"/>
        </dgm:presLayoutVars>
      </dgm:prSet>
      <dgm:spPr/>
    </dgm:pt>
    <dgm:pt modelId="{60512271-3ADF-447C-A0D8-E118EC3D5BF3}" type="pres">
      <dgm:prSet presAssocID="{B505DA3C-3031-40C5-87A0-8B188CEB17D2}" presName="arrow" presStyleLbl="bgShp" presStyleIdx="0" presStyleCnt="1" custLinFactNeighborX="438"/>
      <dgm:spPr/>
    </dgm:pt>
    <dgm:pt modelId="{D4553468-61E4-4C0F-AB9B-3D47C9BE1A00}" type="pres">
      <dgm:prSet presAssocID="{B505DA3C-3031-40C5-87A0-8B188CEB17D2}" presName="linearProcess" presStyleCnt="0"/>
      <dgm:spPr/>
    </dgm:pt>
    <dgm:pt modelId="{8FD3432A-1291-4B13-8FA5-984FAB3EC925}" type="pres">
      <dgm:prSet presAssocID="{BE6EE933-3D7E-44EC-822C-5FF21E09CFB7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C4DF145-ABCA-4F09-A02B-87EB60630A74}" type="pres">
      <dgm:prSet presAssocID="{242332CE-81D9-4041-ACC7-AF5504E679FB}" presName="sibTrans" presStyleCnt="0"/>
      <dgm:spPr/>
    </dgm:pt>
    <dgm:pt modelId="{44D4F934-3345-44C7-9B5E-643B5A664D26}" type="pres">
      <dgm:prSet presAssocID="{AC047543-A1A1-4DC7-B1F1-F95AEF2A8C9B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598FFEB-4894-4546-B66D-368D29AC6B0B}" type="pres">
      <dgm:prSet presAssocID="{E35A6B63-373B-4B5F-8F5C-903339CAF9EE}" presName="sibTrans" presStyleCnt="0"/>
      <dgm:spPr/>
    </dgm:pt>
    <dgm:pt modelId="{8331DCE3-0775-48D2-9571-6D5A947C7B5A}" type="pres">
      <dgm:prSet presAssocID="{42FEDA58-59C8-4078-94E5-1BBE060A35E2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20ECD2C-24DE-40A9-BB78-B0F16CFFB9D0}" type="presOf" srcId="{B505DA3C-3031-40C5-87A0-8B188CEB17D2}" destId="{F5F6BC86-ABDE-4B93-B804-7C6D3A6C8053}" srcOrd="0" destOrd="0" presId="urn:microsoft.com/office/officeart/2005/8/layout/hProcess9"/>
    <dgm:cxn modelId="{9E8E15BA-8A85-4372-B9C6-BE7C1E28BDB2}" type="presOf" srcId="{42FEDA58-59C8-4078-94E5-1BBE060A35E2}" destId="{8331DCE3-0775-48D2-9571-6D5A947C7B5A}" srcOrd="0" destOrd="0" presId="urn:microsoft.com/office/officeart/2005/8/layout/hProcess9"/>
    <dgm:cxn modelId="{867B3E2D-9009-4552-B778-92B855CF5A6A}" srcId="{B505DA3C-3031-40C5-87A0-8B188CEB17D2}" destId="{42FEDA58-59C8-4078-94E5-1BBE060A35E2}" srcOrd="2" destOrd="0" parTransId="{1F147235-885B-4491-9E9C-52AC32B8F478}" sibTransId="{9A3D2A91-473D-4C41-9C95-A939A2C3BDB3}"/>
    <dgm:cxn modelId="{7E26CD3C-125F-4F21-96A6-3F6D6668EE8A}" srcId="{B505DA3C-3031-40C5-87A0-8B188CEB17D2}" destId="{AC047543-A1A1-4DC7-B1F1-F95AEF2A8C9B}" srcOrd="1" destOrd="0" parTransId="{73111C54-FE65-4ED6-9DF1-C10662EE4077}" sibTransId="{E35A6B63-373B-4B5F-8F5C-903339CAF9EE}"/>
    <dgm:cxn modelId="{0F1B5EEF-83E4-48F5-B6C8-CF171CF6B085}" type="presOf" srcId="{BE6EE933-3D7E-44EC-822C-5FF21E09CFB7}" destId="{8FD3432A-1291-4B13-8FA5-984FAB3EC925}" srcOrd="0" destOrd="0" presId="urn:microsoft.com/office/officeart/2005/8/layout/hProcess9"/>
    <dgm:cxn modelId="{9406C270-0255-4EDA-8CA0-69396F49B9FE}" srcId="{B505DA3C-3031-40C5-87A0-8B188CEB17D2}" destId="{BE6EE933-3D7E-44EC-822C-5FF21E09CFB7}" srcOrd="0" destOrd="0" parTransId="{33FE0891-BE2F-42AF-A205-B5CD87B3695F}" sibTransId="{242332CE-81D9-4041-ACC7-AF5504E679FB}"/>
    <dgm:cxn modelId="{4C1F720E-939D-4839-87AA-C21D88E29ED8}" type="presOf" srcId="{AC047543-A1A1-4DC7-B1F1-F95AEF2A8C9B}" destId="{44D4F934-3345-44C7-9B5E-643B5A664D26}" srcOrd="0" destOrd="0" presId="urn:microsoft.com/office/officeart/2005/8/layout/hProcess9"/>
    <dgm:cxn modelId="{9FEDC0FC-7BA9-448D-882F-2C4E59C305D8}" type="presParOf" srcId="{F5F6BC86-ABDE-4B93-B804-7C6D3A6C8053}" destId="{60512271-3ADF-447C-A0D8-E118EC3D5BF3}" srcOrd="0" destOrd="0" presId="urn:microsoft.com/office/officeart/2005/8/layout/hProcess9"/>
    <dgm:cxn modelId="{B2A8C8FE-27E2-48D8-91F4-979049ABE7D4}" type="presParOf" srcId="{F5F6BC86-ABDE-4B93-B804-7C6D3A6C8053}" destId="{D4553468-61E4-4C0F-AB9B-3D47C9BE1A00}" srcOrd="1" destOrd="0" presId="urn:microsoft.com/office/officeart/2005/8/layout/hProcess9"/>
    <dgm:cxn modelId="{369CE1C1-DD53-4B77-A78D-CCCF66D941F0}" type="presParOf" srcId="{D4553468-61E4-4C0F-AB9B-3D47C9BE1A00}" destId="{8FD3432A-1291-4B13-8FA5-984FAB3EC925}" srcOrd="0" destOrd="0" presId="urn:microsoft.com/office/officeart/2005/8/layout/hProcess9"/>
    <dgm:cxn modelId="{6A05A448-4E6E-4121-9D9F-CFB15EE6CD9D}" type="presParOf" srcId="{D4553468-61E4-4C0F-AB9B-3D47C9BE1A00}" destId="{CC4DF145-ABCA-4F09-A02B-87EB60630A74}" srcOrd="1" destOrd="0" presId="urn:microsoft.com/office/officeart/2005/8/layout/hProcess9"/>
    <dgm:cxn modelId="{8E28FE31-962F-4F2F-ADE0-BF28D7379BDC}" type="presParOf" srcId="{D4553468-61E4-4C0F-AB9B-3D47C9BE1A00}" destId="{44D4F934-3345-44C7-9B5E-643B5A664D26}" srcOrd="2" destOrd="0" presId="urn:microsoft.com/office/officeart/2005/8/layout/hProcess9"/>
    <dgm:cxn modelId="{EBA8C98D-89CC-4103-89B3-CA31E899D11A}" type="presParOf" srcId="{D4553468-61E4-4C0F-AB9B-3D47C9BE1A00}" destId="{3598FFEB-4894-4546-B66D-368D29AC6B0B}" srcOrd="3" destOrd="0" presId="urn:microsoft.com/office/officeart/2005/8/layout/hProcess9"/>
    <dgm:cxn modelId="{C50E2066-1CF1-469A-B2BC-812E9DBF4D2B}" type="presParOf" srcId="{D4553468-61E4-4C0F-AB9B-3D47C9BE1A00}" destId="{8331DCE3-0775-48D2-9571-6D5A947C7B5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BCB7E-6FA5-48AE-9462-35EC2E309958}" type="datetimeFigureOut">
              <a:rPr lang="tr-TR" smtClean="0"/>
              <a:t>06.03.2020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B50296-A46E-4DB5-AEDE-F277256B0F7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765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50296-A46E-4DB5-AEDE-F277256B0F78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395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06.03.2020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06.03.2020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06.03.2020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06.03.2020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06.03.2020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06.03.2020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06.03.2020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06.03.2020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06.03.2020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06.03.2020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99FAC-4897-4151-BEC9-2D586BCEFCB8}" type="datetimeFigureOut">
              <a:rPr lang="tr-TR" smtClean="0"/>
              <a:t>06.03.2020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9599FAC-4897-4151-BEC9-2D586BCEFCB8}" type="datetimeFigureOut">
              <a:rPr lang="tr-TR" smtClean="0"/>
              <a:t>06.03.2020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0BF24EE-65E3-43F0-9D45-F73F85E28595}" type="slidenum">
              <a:rPr lang="tr-TR" smtClean="0"/>
              <a:t>‹#›</a:t>
            </a:fld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27584" y="590823"/>
            <a:ext cx="7772400" cy="1470025"/>
          </a:xfrm>
        </p:spPr>
        <p:txBody>
          <a:bodyPr anchor="ctr">
            <a:normAutofit/>
          </a:bodyPr>
          <a:lstStyle/>
          <a:p>
            <a:r>
              <a:rPr lang="tr-TR" sz="4800" b="1" dirty="0" smtClean="0">
                <a:latin typeface="Calibri" panose="020F0502020204030204" pitchFamily="34" charset="0"/>
              </a:rPr>
              <a:t>ELEKTRONİK EKSİLTME</a:t>
            </a:r>
            <a:endParaRPr lang="tr-TR" sz="4800" b="1" dirty="0">
              <a:latin typeface="Calibri" panose="020F0502020204030204" pitchFamily="34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268" y="5417829"/>
            <a:ext cx="419269" cy="476443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635896" y="5409756"/>
            <a:ext cx="30460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Kamu İhale Kurumu</a:t>
            </a:r>
            <a:endParaRPr lang="tr-TR" sz="2400" b="1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16832"/>
            <a:ext cx="6346381" cy="307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53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6757670"/>
              </p:ext>
            </p:extLst>
          </p:nvPr>
        </p:nvGraphicFramePr>
        <p:xfrm>
          <a:off x="457200" y="1556792"/>
          <a:ext cx="836327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7850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İhale hazırlık işlemleri</a:t>
            </a:r>
          </a:p>
          <a:p>
            <a:pPr lvl="0"/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İhtiyaç raporu oluşturulması</a:t>
            </a:r>
          </a:p>
          <a:p>
            <a:pPr lvl="0"/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İhalenin kaydının gerçekleştirilmesi</a:t>
            </a:r>
          </a:p>
          <a:p>
            <a:pPr lvl="0"/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İdari şartname hazırlanması</a:t>
            </a:r>
          </a:p>
          <a:p>
            <a:pPr lvl="0"/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İhale ilanının hazırlanması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645024"/>
            <a:ext cx="2348737" cy="224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11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u="sng" dirty="0">
                <a:solidFill>
                  <a:schemeClr val="tx1"/>
                </a:solidFill>
                <a:latin typeface="Calibri" panose="020F0502020204030204" pitchFamily="34" charset="0"/>
              </a:rPr>
              <a:t>İhale hazırlık işlemleri</a:t>
            </a:r>
          </a:p>
          <a:p>
            <a:pPr algn="just"/>
            <a:r>
              <a:rPr lang="tr-TR" dirty="0" smtClean="0">
                <a:solidFill>
                  <a:srgbClr val="C00000"/>
                </a:solidFill>
                <a:latin typeface="Calibri" panose="020F0502020204030204" pitchFamily="34" charset="0"/>
              </a:rPr>
              <a:t>İhtiyaç </a:t>
            </a:r>
            <a:r>
              <a:rPr lang="tr-TR" dirty="0">
                <a:solidFill>
                  <a:srgbClr val="C00000"/>
                </a:solidFill>
                <a:latin typeface="Calibri" panose="020F0502020204030204" pitchFamily="34" charset="0"/>
              </a:rPr>
              <a:t>raporu hazırlanması </a:t>
            </a:r>
            <a:r>
              <a:rPr lang="tr-TR" dirty="0" smtClean="0">
                <a:solidFill>
                  <a:srgbClr val="C00000"/>
                </a:solidFill>
                <a:latin typeface="Calibri" panose="020F0502020204030204" pitchFamily="34" charset="0"/>
              </a:rPr>
              <a:t>aşaması:</a:t>
            </a:r>
          </a:p>
          <a:p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060848"/>
            <a:ext cx="8097954" cy="429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43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u="sng" dirty="0">
                <a:solidFill>
                  <a:schemeClr val="tx1"/>
                </a:solidFill>
                <a:latin typeface="Calibri" panose="020F0502020204030204" pitchFamily="34" charset="0"/>
              </a:rPr>
              <a:t>İhale hazırlık işlemleri</a:t>
            </a:r>
          </a:p>
          <a:p>
            <a:pPr algn="just"/>
            <a:r>
              <a:rPr lang="tr-TR" dirty="0" smtClean="0">
                <a:solidFill>
                  <a:srgbClr val="C00000"/>
                </a:solidFill>
                <a:latin typeface="Calibri" panose="020F0502020204030204" pitchFamily="34" charset="0"/>
              </a:rPr>
              <a:t>İhtiyaç </a:t>
            </a:r>
            <a:r>
              <a:rPr lang="tr-TR" dirty="0">
                <a:solidFill>
                  <a:srgbClr val="C00000"/>
                </a:solidFill>
                <a:latin typeface="Calibri" panose="020F0502020204030204" pitchFamily="34" charset="0"/>
              </a:rPr>
              <a:t>raporu hazırlanması </a:t>
            </a:r>
            <a:r>
              <a:rPr lang="tr-TR" dirty="0" smtClean="0">
                <a:solidFill>
                  <a:srgbClr val="C00000"/>
                </a:solidFill>
                <a:latin typeface="Calibri" panose="020F0502020204030204" pitchFamily="34" charset="0"/>
              </a:rPr>
              <a:t>aşaması:</a:t>
            </a:r>
          </a:p>
          <a:p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060848"/>
            <a:ext cx="7920880" cy="4665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833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u="sng" dirty="0">
                <a:solidFill>
                  <a:schemeClr val="tx1"/>
                </a:solidFill>
                <a:latin typeface="Calibri" panose="020F0502020204030204" pitchFamily="34" charset="0"/>
              </a:rPr>
              <a:t>İhale hazırlık işlemleri</a:t>
            </a:r>
          </a:p>
          <a:p>
            <a:pPr algn="just"/>
            <a:r>
              <a:rPr lang="tr-TR" dirty="0" smtClean="0">
                <a:solidFill>
                  <a:srgbClr val="C00000"/>
                </a:solidFill>
                <a:latin typeface="Calibri" panose="020F0502020204030204" pitchFamily="34" charset="0"/>
              </a:rPr>
              <a:t>İhale kayıt aşaması: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937" y="2060848"/>
            <a:ext cx="7956376" cy="469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85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İhale öncesi süreç:</a:t>
            </a: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dirty="0" smtClean="0">
                <a:solidFill>
                  <a:srgbClr val="C00000"/>
                </a:solidFill>
                <a:latin typeface="Calibri" panose="020F0502020204030204" pitchFamily="34" charset="0"/>
              </a:rPr>
              <a:t>İdari şartname hazırlanması aşaması: </a:t>
            </a:r>
            <a:r>
              <a:rPr lang="tr-TR" sz="2000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(21. madde)</a:t>
            </a:r>
          </a:p>
          <a:p>
            <a:pPr algn="just"/>
            <a:endParaRPr lang="tr-TR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algn="just"/>
            <a:endParaRPr lang="tr-TR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algn="just"/>
            <a:endParaRPr lang="tr-TR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algn="just"/>
            <a:endParaRPr lang="tr-TR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algn="just"/>
            <a:endParaRPr lang="tr-TR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algn="just"/>
            <a:endParaRPr lang="tr-TR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algn="just"/>
            <a:endParaRPr lang="tr-TR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Elektronik eksiltme yapılması öngörülmüşse bu bilgi </a:t>
            </a:r>
            <a:r>
              <a:rPr lang="tr-TR" u="sng" dirty="0">
                <a:solidFill>
                  <a:srgbClr val="C00000"/>
                </a:solidFill>
                <a:latin typeface="Calibri" panose="020F0502020204030204" pitchFamily="34" charset="0"/>
              </a:rPr>
              <a:t>ihale ilanında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da yer almaktadır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832485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513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8908744"/>
              </p:ext>
            </p:extLst>
          </p:nvPr>
        </p:nvGraphicFramePr>
        <p:xfrm>
          <a:off x="457200" y="1556792"/>
          <a:ext cx="836327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7508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Tekliflerin Değerlendirilmesi</a:t>
            </a:r>
            <a:r>
              <a:rPr lang="tr-T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: </a:t>
            </a: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sz="26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İhalenin ilk oturumunda 4734 sayılı Kanun’un 36’ncı maddesi çerçevesinde teklifler incelenir.</a:t>
            </a:r>
          </a:p>
          <a:p>
            <a:pPr algn="just"/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Teklifler ihale dokümanında belirtilen ihale saatine kadar idareye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verilir. </a:t>
            </a:r>
            <a:r>
              <a:rPr lang="tr-TR" sz="2600" dirty="0" smtClean="0">
                <a:solidFill>
                  <a:schemeClr val="tx2"/>
                </a:solidFill>
                <a:latin typeface="Calibri" panose="020F0502020204030204" pitchFamily="34" charset="0"/>
              </a:rPr>
              <a:t>(veya e-teklif olarak sunulur)</a:t>
            </a:r>
          </a:p>
          <a:p>
            <a:pPr algn="just"/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İhale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komisyonu teklif zarflarını alınış sırasına göre inceler. Uygun olmayan zarflar bir tutanak ile belirlenerek değerlendirmeye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alınmaz. </a:t>
            </a:r>
            <a:r>
              <a:rPr lang="tr-TR" sz="2600" dirty="0" smtClean="0">
                <a:solidFill>
                  <a:schemeClr val="tx2"/>
                </a:solidFill>
                <a:latin typeface="Calibri" panose="020F0502020204030204" pitchFamily="34" charset="0"/>
              </a:rPr>
              <a:t>(E-ihalede EKAP üzerinden incelemeler yapılır)</a:t>
            </a:r>
          </a:p>
          <a:p>
            <a:pPr algn="just"/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Zarflar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isteklilerle birlikte hazır bulunanlar önünde alınış sırasına göre açılır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 </a:t>
            </a:r>
            <a:endParaRPr lang="tr-TR" sz="26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İsteklilerin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belgelerinin eksik olup olmadığı ve teklif mektubu ile geçici teminatlarının usulüne uygun olup olmadığı kontrol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edilir. </a:t>
            </a:r>
            <a:r>
              <a:rPr lang="tr-TR" sz="2600" dirty="0">
                <a:solidFill>
                  <a:schemeClr val="tx2"/>
                </a:solidFill>
                <a:latin typeface="Calibri" panose="020F0502020204030204" pitchFamily="34" charset="0"/>
              </a:rPr>
              <a:t>(E-ihalede EKAP üzerinden incelemeler yapılır)</a:t>
            </a:r>
            <a:endParaRPr lang="tr-TR" sz="26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87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Tekliflerin Değerlendirilmesi</a:t>
            </a:r>
            <a:r>
              <a:rPr lang="tr-T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: </a:t>
            </a: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dirty="0" smtClean="0">
                <a:solidFill>
                  <a:srgbClr val="C00000"/>
                </a:solidFill>
                <a:latin typeface="Calibri" panose="020F0502020204030204" pitchFamily="34" charset="0"/>
              </a:rPr>
              <a:t>İhalenin ilk oturumunda 4734 sayılı Kanun’un 36’ncı maddesi çerçevesinde teklifler incelenir.</a:t>
            </a:r>
          </a:p>
          <a:p>
            <a:pPr algn="just"/>
            <a:r>
              <a:rPr lang="tr-TR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Belgeleri </a:t>
            </a:r>
            <a:r>
              <a:rPr lang="tr-TR" sz="2500" dirty="0">
                <a:solidFill>
                  <a:schemeClr val="tx1"/>
                </a:solidFill>
                <a:latin typeface="Calibri" panose="020F0502020204030204" pitchFamily="34" charset="0"/>
              </a:rPr>
              <a:t>eksik veya teklif mektubu ile geçici teminatı usulüne uygun olmayan istekliler tutanakla tespit </a:t>
            </a:r>
            <a:r>
              <a:rPr lang="tr-TR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edilir.</a:t>
            </a:r>
          </a:p>
          <a:p>
            <a:pPr algn="just"/>
            <a:r>
              <a:rPr lang="tr-TR" sz="2500" b="1" strike="sngStrike" dirty="0" smtClean="0">
                <a:solidFill>
                  <a:srgbClr val="C00000"/>
                </a:solidFill>
                <a:latin typeface="Calibri" panose="020F0502020204030204" pitchFamily="34" charset="0"/>
              </a:rPr>
              <a:t>Teklif </a:t>
            </a:r>
            <a:r>
              <a:rPr lang="tr-TR" sz="2500" b="1" strike="sngStrike" dirty="0">
                <a:solidFill>
                  <a:srgbClr val="C00000"/>
                </a:solidFill>
                <a:latin typeface="Calibri" panose="020F0502020204030204" pitchFamily="34" charset="0"/>
              </a:rPr>
              <a:t>fiyatları ve yaklaşık maliyet tutarı </a:t>
            </a:r>
            <a:r>
              <a:rPr lang="tr-TR" sz="2500" b="1" strike="sngStrike" dirty="0" smtClean="0">
                <a:solidFill>
                  <a:srgbClr val="C00000"/>
                </a:solidFill>
                <a:latin typeface="Calibri" panose="020F0502020204030204" pitchFamily="34" charset="0"/>
              </a:rPr>
              <a:t>açıklanır.</a:t>
            </a:r>
          </a:p>
          <a:p>
            <a:pPr algn="just"/>
            <a:r>
              <a:rPr lang="tr-TR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Teklifler </a:t>
            </a:r>
            <a:r>
              <a:rPr lang="tr-TR" sz="2500" dirty="0">
                <a:solidFill>
                  <a:schemeClr val="tx1"/>
                </a:solidFill>
                <a:latin typeface="Calibri" panose="020F0502020204030204" pitchFamily="34" charset="0"/>
              </a:rPr>
              <a:t>ihale komisyonunca hemen değerlendirilmek üzere oturum kapatılır.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932" y="4725144"/>
            <a:ext cx="2411760" cy="165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67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Tekliflerin Değerlendirilmesi</a:t>
            </a:r>
            <a:r>
              <a:rPr lang="tr-T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İlk oturumun kapatılıp tekliflerin değerlendirildiği ikinci oturum sonunda </a:t>
            </a: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geçerli teklif sahipleri belirlenir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 ve </a:t>
            </a:r>
            <a:r>
              <a:rPr lang="tr-TR" dirty="0" smtClean="0">
                <a:solidFill>
                  <a:srgbClr val="C00000"/>
                </a:solidFill>
                <a:latin typeface="Calibri" panose="020F0502020204030204" pitchFamily="34" charset="0"/>
              </a:rPr>
              <a:t>elektronik eksiltmeye davet edilir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0" algn="just"/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Teklifleri değerlendirme dışı bırakılan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 isteklilere ise </a:t>
            </a:r>
            <a:r>
              <a:rPr lang="tr-TR" dirty="0" smtClean="0">
                <a:solidFill>
                  <a:srgbClr val="C00000"/>
                </a:solidFill>
                <a:latin typeface="Calibri" panose="020F0502020204030204" pitchFamily="34" charset="0"/>
              </a:rPr>
              <a:t>davet edilmeme gerekçeleri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elektronik eksiltme başlamadan önce 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bildirilir. </a:t>
            </a:r>
            <a:r>
              <a:rPr lang="tr-TR" sz="1800" i="1" dirty="0">
                <a:solidFill>
                  <a:schemeClr val="accent5"/>
                </a:solidFill>
                <a:latin typeface="Calibri" panose="020F0502020204030204" pitchFamily="34" charset="0"/>
              </a:rPr>
              <a:t>(Davet yapılmadan önce isteklilere değerlendirme dışı bırakılan teklifler ve gerekçeleri bildirilir” ifadesi “Davet edilmeyecek isteklilere ise davet edilmeme gerekçeleri elektronik eksiltme başlamadan önce bildirilir.” olarak değiştirilmiştir</a:t>
            </a:r>
            <a:r>
              <a:rPr lang="tr-TR" sz="1800" i="1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.)</a:t>
            </a:r>
            <a:endParaRPr lang="tr-TR" sz="1800" i="1" dirty="0">
              <a:solidFill>
                <a:schemeClr val="accent5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050" y="5013176"/>
            <a:ext cx="2345125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505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 smtClean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Tekliflerin </a:t>
            </a:r>
            <a:r>
              <a:rPr lang="tr-TR" b="1" u="sng" dirty="0">
                <a:solidFill>
                  <a:schemeClr val="accent5"/>
                </a:solidFill>
                <a:latin typeface="Calibri" panose="020F0502020204030204" pitchFamily="34" charset="0"/>
              </a:rPr>
              <a:t>değerlendirilmesinin </a:t>
            </a:r>
            <a:r>
              <a:rPr lang="tr-TR" b="1" u="sng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ardından</a:t>
            </a:r>
            <a:r>
              <a:rPr lang="tr-T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elektronik </a:t>
            </a:r>
            <a:r>
              <a:rPr lang="tr-TR" b="1" dirty="0">
                <a:solidFill>
                  <a:srgbClr val="C00000"/>
                </a:solidFill>
                <a:latin typeface="Calibri" panose="020F0502020204030204" pitchFamily="34" charset="0"/>
              </a:rPr>
              <a:t>ortamda</a:t>
            </a:r>
            <a:r>
              <a:rPr lang="tr-TR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eksiltme şeklinde 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sunulan,</a:t>
            </a:r>
          </a:p>
          <a:p>
            <a:pPr marL="0" indent="0" algn="just">
              <a:buNone/>
            </a:pPr>
            <a:endParaRPr lang="tr-TR" b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>
              <a:buClr>
                <a:schemeClr val="tx1"/>
              </a:buClr>
            </a:pP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Yeni fiyatların</a:t>
            </a:r>
            <a:r>
              <a:rPr lang="tr-T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veya</a:t>
            </a:r>
          </a:p>
          <a:p>
            <a:pPr algn="just"/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Belirli 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teklif unsurlarına ilişkin </a:t>
            </a:r>
            <a:r>
              <a:rPr lang="tr-TR" b="1" dirty="0">
                <a:solidFill>
                  <a:srgbClr val="C00000"/>
                </a:solidFill>
                <a:latin typeface="Calibri" panose="020F0502020204030204" pitchFamily="34" charset="0"/>
              </a:rPr>
              <a:t>yeni </a:t>
            </a: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değerlerin</a:t>
            </a:r>
          </a:p>
          <a:p>
            <a:pPr marL="0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bir </a:t>
            </a:r>
            <a:r>
              <a:rPr lang="tr-TR" b="1" u="sng" dirty="0">
                <a:solidFill>
                  <a:srgbClr val="C00000"/>
                </a:solidFill>
                <a:latin typeface="Calibri" panose="020F0502020204030204" pitchFamily="34" charset="0"/>
              </a:rPr>
              <a:t>elektronik araç marifetiyle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otomatik değerlendirme metotları kullanılarak yeniden değerlendirilmesi ve </a:t>
            </a:r>
            <a:r>
              <a:rPr lang="tr-TR" dirty="0" err="1">
                <a:solidFill>
                  <a:schemeClr val="tx1"/>
                </a:solidFill>
                <a:latin typeface="Calibri" panose="020F0502020204030204" pitchFamily="34" charset="0"/>
              </a:rPr>
              <a:t>sıralandırılması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şeklinde tekrar eden 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işlemlerdir.</a:t>
            </a:r>
          </a:p>
        </p:txBody>
      </p:sp>
    </p:spTree>
    <p:extLst>
      <p:ext uri="{BB962C8B-B14F-4D97-AF65-F5344CB8AC3E}">
        <p14:creationId xmlns:p14="http://schemas.microsoft.com/office/powerpoint/2010/main" val="427856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sz="3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Soru: </a:t>
            </a:r>
            <a:r>
              <a:rPr lang="tr-TR" sz="3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İhalede aşırı düşük teklif olması durumunda nasıl bir yol izlenecektir</a:t>
            </a:r>
            <a:r>
              <a:rPr lang="tr-TR" sz="3200" b="1" dirty="0">
                <a:solidFill>
                  <a:schemeClr val="tx1"/>
                </a:solidFill>
                <a:latin typeface="Calibri" panose="020F0502020204030204" pitchFamily="34" charset="0"/>
              </a:rPr>
              <a:t>?</a:t>
            </a:r>
            <a:endParaRPr lang="tr-TR" sz="32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457200" lvl="1" indent="0" algn="just">
              <a:buNone/>
            </a:pP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408" y="3999359"/>
            <a:ext cx="19050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8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EK BİLGİ</a:t>
            </a:r>
          </a:p>
          <a:p>
            <a:pPr marL="0" indent="0" algn="just">
              <a:buNone/>
            </a:pP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Aşırı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düşük teklifler</a:t>
            </a:r>
          </a:p>
          <a:p>
            <a:pPr marL="0" indent="0" algn="just">
              <a:buNone/>
            </a:pP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4734 sayılı Kanun’un 38’inci maddesi;</a:t>
            </a:r>
          </a:p>
          <a:p>
            <a:pPr algn="just"/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Aşırı düşük teklif açıklaması istenilmesi</a:t>
            </a:r>
          </a:p>
          <a:p>
            <a:pPr algn="just"/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Açıklama istenilmeksizin sonuçlandırılabilmesi</a:t>
            </a:r>
          </a:p>
          <a:p>
            <a:pPr algn="just"/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Yaklaşık maliyeti eşik değerlerin yarısına kadar olan hizmet alımları ile yapım işleri ihalelerinde sınır değerin altında olan tekliflerin açıklama istenilmeksizin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reddedilmesi</a:t>
            </a:r>
            <a:endParaRPr lang="tr-TR" sz="2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556792"/>
            <a:ext cx="1824204" cy="136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60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Elektronik eksiltme nasıl uygulanacak?</a:t>
            </a:r>
            <a:endParaRPr lang="tr-TR" sz="2800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4734 sayılı Kanun’un 38’inci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maddesinde öngörülen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açıklama istenilmeksizin sonuçlandırılan ihalelerde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tr-TR" sz="2800" b="1" u="sng" dirty="0">
                <a:solidFill>
                  <a:srgbClr val="C00000"/>
                </a:solidFill>
                <a:latin typeface="Calibri" panose="020F0502020204030204" pitchFamily="34" charset="0"/>
              </a:rPr>
              <a:t>fiyat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2800" b="1" u="sng" dirty="0">
                <a:solidFill>
                  <a:srgbClr val="C00000"/>
                </a:solidFill>
                <a:latin typeface="Calibri" panose="020F0502020204030204" pitchFamily="34" charset="0"/>
              </a:rPr>
              <a:t>fiyat ile birlikte fiyat dışı unsurlar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üzerinden,</a:t>
            </a:r>
          </a:p>
          <a:p>
            <a:pPr marL="0" indent="0" algn="just">
              <a:buNone/>
            </a:pPr>
            <a:endParaRPr lang="tr-TR" sz="28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Aşırı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düşük teklif açıklaması istenilen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veya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sınır değerin altındaki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tekliflerin açıklama istenilmeksizin reddedilen ihalelerde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ise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yalnızca </a:t>
            </a:r>
            <a:r>
              <a:rPr lang="tr-TR" sz="2800" b="1" u="sng" dirty="0">
                <a:solidFill>
                  <a:srgbClr val="C00000"/>
                </a:solidFill>
                <a:latin typeface="Calibri" panose="020F0502020204030204" pitchFamily="34" charset="0"/>
              </a:rPr>
              <a:t>fiyat dışı unsurlar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üzerinden elektronik eksiltme yapılabilir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 algn="just">
              <a:buNone/>
            </a:pPr>
            <a:endParaRPr lang="tr-TR" sz="2000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65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Eksiltmeye davet:</a:t>
            </a: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Geçerli teklif sahipleri, </a:t>
            </a: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elektronik </a:t>
            </a:r>
            <a:r>
              <a:rPr lang="tr-TR" b="1" dirty="0">
                <a:solidFill>
                  <a:srgbClr val="C00000"/>
                </a:solidFill>
                <a:latin typeface="Calibri" panose="020F0502020204030204" pitchFamily="34" charset="0"/>
              </a:rPr>
              <a:t>eksiltme davet formu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kullanılarak aynı anda eksiltmeye davet edilirler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/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Davetin 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gönderildiği tarihten itibaren </a:t>
            </a:r>
            <a:r>
              <a:rPr lang="tr-TR" b="1" dirty="0">
                <a:solidFill>
                  <a:srgbClr val="C00000"/>
                </a:solidFill>
                <a:latin typeface="Calibri" panose="020F0502020204030204" pitchFamily="34" charset="0"/>
              </a:rPr>
              <a:t>iki iş günü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geçmeden eksiltmeye başlanamaz.</a:t>
            </a:r>
          </a:p>
          <a:p>
            <a:pPr algn="just"/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Davette;</a:t>
            </a:r>
          </a:p>
          <a:p>
            <a:pPr lvl="1" algn="just"/>
            <a:r>
              <a:rPr lang="tr-TR" sz="2000" b="1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eksiltmeye </a:t>
            </a:r>
            <a:r>
              <a:rPr lang="tr-TR" sz="2000" b="1" dirty="0">
                <a:solidFill>
                  <a:schemeClr val="accent5"/>
                </a:solidFill>
                <a:latin typeface="Calibri" panose="020F0502020204030204" pitchFamily="34" charset="0"/>
              </a:rPr>
              <a:t>konu fiyat ve/veya fiyat dışı </a:t>
            </a:r>
            <a:r>
              <a:rPr lang="tr-TR" sz="2000" b="1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unsurlar,</a:t>
            </a:r>
          </a:p>
          <a:p>
            <a:pPr lvl="1" algn="just"/>
            <a:r>
              <a:rPr lang="tr-TR" sz="2000" b="1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eksiltmenin zamanı,</a:t>
            </a:r>
          </a:p>
          <a:p>
            <a:pPr lvl="1" algn="just"/>
            <a:r>
              <a:rPr lang="tr-TR" sz="2000" b="1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süresi,</a:t>
            </a:r>
          </a:p>
          <a:p>
            <a:pPr lvl="1" algn="just"/>
            <a:r>
              <a:rPr lang="tr-TR" sz="2000" b="1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tur </a:t>
            </a:r>
            <a:r>
              <a:rPr lang="tr-TR" sz="2000" b="1" dirty="0">
                <a:solidFill>
                  <a:schemeClr val="accent5"/>
                </a:solidFill>
                <a:latin typeface="Calibri" panose="020F0502020204030204" pitchFamily="34" charset="0"/>
              </a:rPr>
              <a:t>sayısı </a:t>
            </a:r>
            <a:r>
              <a:rPr lang="tr-TR" sz="2000" b="1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ve</a:t>
            </a:r>
          </a:p>
          <a:p>
            <a:pPr lvl="1" algn="just"/>
            <a:r>
              <a:rPr lang="tr-TR" sz="2000" b="1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asgari </a:t>
            </a:r>
            <a:r>
              <a:rPr lang="tr-TR" sz="2000" b="1" dirty="0">
                <a:solidFill>
                  <a:schemeClr val="accent5"/>
                </a:solidFill>
                <a:latin typeface="Calibri" panose="020F0502020204030204" pitchFamily="34" charset="0"/>
              </a:rPr>
              <a:t>fark </a:t>
            </a:r>
            <a:r>
              <a:rPr lang="tr-TR" sz="2000" b="1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aralığı</a:t>
            </a:r>
          </a:p>
          <a:p>
            <a:pPr marL="457200" lvl="1" indent="0" algn="just">
              <a:buNone/>
            </a:pPr>
            <a:r>
              <a:rPr lang="tr-TR" sz="2400" dirty="0">
                <a:solidFill>
                  <a:schemeClr val="tx1"/>
                </a:solidFill>
                <a:latin typeface="Calibri" panose="020F0502020204030204" pitchFamily="34" charset="0"/>
              </a:rPr>
              <a:t>gibi gerekli hususlar belirtilir.</a:t>
            </a:r>
          </a:p>
          <a:p>
            <a:pPr marL="0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23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Eksiltmeye davet:</a:t>
            </a: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lvl="1" indent="0" algn="just">
              <a:buNone/>
            </a:pPr>
            <a:r>
              <a:rPr lang="tr-TR" sz="2000" b="1" u="sng" dirty="0" smtClean="0">
                <a:solidFill>
                  <a:srgbClr val="C00000"/>
                </a:solidFill>
                <a:latin typeface="Calibri" panose="020F0502020204030204" pitchFamily="34" charset="0"/>
              </a:rPr>
              <a:t>Eksiltmeye </a:t>
            </a:r>
            <a:r>
              <a:rPr lang="tr-TR" sz="2000" b="1" u="sng" dirty="0">
                <a:solidFill>
                  <a:srgbClr val="C00000"/>
                </a:solidFill>
                <a:latin typeface="Calibri" panose="020F0502020204030204" pitchFamily="34" charset="0"/>
              </a:rPr>
              <a:t>konu fiyat ve/veya fiyat dışı </a:t>
            </a:r>
            <a:r>
              <a:rPr lang="tr-TR" sz="2000" b="1" u="sng" dirty="0" smtClean="0">
                <a:solidFill>
                  <a:srgbClr val="C00000"/>
                </a:solidFill>
                <a:latin typeface="Calibri" panose="020F0502020204030204" pitchFamily="34" charset="0"/>
              </a:rPr>
              <a:t>unsurlar</a:t>
            </a:r>
            <a:endParaRPr lang="tr-TR" sz="2000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0" lvl="1" indent="0" algn="just">
              <a:buNone/>
            </a:pPr>
            <a:r>
              <a:rPr lang="tr-T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 fiyat üzerinden mi yapılacak yoksa fiyat dışı unsurlar da dikkate alınacak mı?</a:t>
            </a:r>
          </a:p>
          <a:p>
            <a:pPr marL="0" lvl="1" indent="0" algn="just">
              <a:buNone/>
            </a:pPr>
            <a:r>
              <a:rPr lang="tr-TR" sz="2000" b="1" u="sng" dirty="0">
                <a:solidFill>
                  <a:srgbClr val="C00000"/>
                </a:solidFill>
                <a:latin typeface="Calibri" panose="020F0502020204030204" pitchFamily="34" charset="0"/>
              </a:rPr>
              <a:t>E</a:t>
            </a:r>
            <a:r>
              <a:rPr lang="tr-TR" sz="2000" b="1" u="sng" dirty="0" smtClean="0">
                <a:solidFill>
                  <a:srgbClr val="C00000"/>
                </a:solidFill>
                <a:latin typeface="Calibri" panose="020F0502020204030204" pitchFamily="34" charset="0"/>
              </a:rPr>
              <a:t>ksiltmenin zamanı</a:t>
            </a:r>
          </a:p>
          <a:p>
            <a:pPr marL="0" lvl="1" indent="0" algn="just">
              <a:buNone/>
            </a:pPr>
            <a:r>
              <a:rPr lang="tr-T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 ne zaman yapılacak? Davet ve eksiltme arası asgari iki iş günü olacak</a:t>
            </a:r>
          </a:p>
          <a:p>
            <a:pPr marL="0" lvl="1" indent="0" algn="just">
              <a:buNone/>
            </a:pPr>
            <a:r>
              <a:rPr lang="tr-TR" sz="2000" b="1" u="sng" dirty="0" smtClean="0">
                <a:solidFill>
                  <a:srgbClr val="C00000"/>
                </a:solidFill>
                <a:latin typeface="Calibri" panose="020F0502020204030204" pitchFamily="34" charset="0"/>
              </a:rPr>
              <a:t>Eksiltmenin süresi</a:t>
            </a:r>
          </a:p>
          <a:p>
            <a:pPr marL="0" lvl="1" indent="0" algn="just">
              <a:buNone/>
            </a:pPr>
            <a:r>
              <a:rPr lang="tr-T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Her bir eksiltme turunun süresi kaç dakika olacak?</a:t>
            </a:r>
          </a:p>
          <a:p>
            <a:pPr marL="0" lvl="1" indent="0" algn="just">
              <a:buNone/>
            </a:pPr>
            <a:r>
              <a:rPr lang="tr-TR" sz="2000" b="1" u="sng" dirty="0">
                <a:solidFill>
                  <a:srgbClr val="C00000"/>
                </a:solidFill>
                <a:latin typeface="Calibri" panose="020F0502020204030204" pitchFamily="34" charset="0"/>
              </a:rPr>
              <a:t>Eksiltmenin tur </a:t>
            </a:r>
            <a:r>
              <a:rPr lang="tr-TR" sz="2000" b="1" u="sng" dirty="0" smtClean="0">
                <a:solidFill>
                  <a:srgbClr val="C00000"/>
                </a:solidFill>
                <a:latin typeface="Calibri" panose="020F0502020204030204" pitchFamily="34" charset="0"/>
              </a:rPr>
              <a:t>sayısı</a:t>
            </a:r>
          </a:p>
          <a:p>
            <a:pPr marL="0" lvl="1" indent="0" algn="just">
              <a:buNone/>
            </a:pPr>
            <a:r>
              <a:rPr lang="tr-T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 kaç tur üzerinden gerçekleşecek? (Azami 5 tur olabilir)</a:t>
            </a:r>
          </a:p>
          <a:p>
            <a:pPr marL="0" indent="0" algn="just">
              <a:buClr>
                <a:schemeClr val="accent3"/>
              </a:buClr>
              <a:buNone/>
              <a:defRPr/>
            </a:pPr>
            <a:r>
              <a:rPr lang="tr-TR" sz="2000" b="1" u="sng" dirty="0" smtClean="0">
                <a:solidFill>
                  <a:srgbClr val="C00000"/>
                </a:solidFill>
                <a:latin typeface="Calibri" panose="020F0502020204030204" pitchFamily="34" charset="0"/>
              </a:rPr>
              <a:t>Asgari </a:t>
            </a:r>
            <a:r>
              <a:rPr lang="tr-TR" sz="2000" b="1" u="sng" dirty="0">
                <a:solidFill>
                  <a:srgbClr val="C00000"/>
                </a:solidFill>
                <a:latin typeface="Calibri" panose="020F0502020204030204" pitchFamily="34" charset="0"/>
              </a:rPr>
              <a:t>fark </a:t>
            </a:r>
            <a:r>
              <a:rPr lang="tr-TR" sz="2000" b="1" u="sng" dirty="0" smtClean="0">
                <a:solidFill>
                  <a:srgbClr val="C00000"/>
                </a:solidFill>
                <a:latin typeface="Calibri" panose="020F0502020204030204" pitchFamily="34" charset="0"/>
              </a:rPr>
              <a:t>aralığı</a:t>
            </a:r>
          </a:p>
          <a:p>
            <a:pPr marL="0" indent="0" algn="just">
              <a:buClr>
                <a:schemeClr val="accent3"/>
              </a:buClr>
              <a:buNone/>
              <a:defRPr/>
            </a:pPr>
            <a:r>
              <a:rPr lang="tr-T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İsteklilerin her bir turda teklif edebilecekleri asgari eksiltme tutarıdır. Bu tutarın üzerinde eksiltme yapılabilir.</a:t>
            </a: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02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>
                <a:solidFill>
                  <a:schemeClr val="tx1"/>
                </a:solidFill>
                <a:latin typeface="Calibri" panose="020F0502020204030204" pitchFamily="34" charset="0"/>
              </a:rPr>
              <a:t>Eksiltmeye davet</a:t>
            </a: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65" y="1844824"/>
            <a:ext cx="7798419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290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>
                <a:solidFill>
                  <a:schemeClr val="tx1"/>
                </a:solidFill>
                <a:latin typeface="Calibri" panose="020F0502020204030204" pitchFamily="34" charset="0"/>
              </a:rPr>
              <a:t>Eksiltmeye davet:</a:t>
            </a: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968" y="1700808"/>
            <a:ext cx="6867525" cy="473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722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>
                <a:solidFill>
                  <a:schemeClr val="tx1"/>
                </a:solidFill>
                <a:latin typeface="Calibri" panose="020F0502020204030204" pitchFamily="34" charset="0"/>
              </a:rPr>
              <a:t>Eksiltmeye davet:</a:t>
            </a: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İsteklilere gönderilen </a:t>
            </a:r>
            <a:r>
              <a:rPr lang="tr-TR" dirty="0" smtClean="0">
                <a:solidFill>
                  <a:srgbClr val="C00000"/>
                </a:solidFill>
                <a:latin typeface="Calibri" panose="020F0502020204030204" pitchFamily="34" charset="0"/>
              </a:rPr>
              <a:t>elektronik eksiltme davet </a:t>
            </a:r>
            <a:r>
              <a:rPr lang="tr-TR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formu</a:t>
            </a:r>
            <a:r>
              <a:rPr lang="tr-TR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’nda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 eksiltmenin konusu (fiyat ve/veya fiyat dışı unsur) ile eksiltmenin zamanı, süresi, tur sayısı ve asgari fark aralığı haricinde;</a:t>
            </a:r>
          </a:p>
          <a:p>
            <a:pPr algn="just">
              <a:buClr>
                <a:schemeClr val="tx1"/>
              </a:buClr>
            </a:pP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isteklinin teklif fiyatı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i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(her isteklinin kendi teklifi)</a:t>
            </a:r>
          </a:p>
          <a:p>
            <a:pPr algn="just">
              <a:buClr>
                <a:schemeClr val="tx1"/>
              </a:buClr>
            </a:pP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eksiltme zaman çizelgesi</a:t>
            </a:r>
          </a:p>
          <a:p>
            <a:pPr algn="just">
              <a:buClr>
                <a:schemeClr val="tx1"/>
              </a:buClr>
            </a:pP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eksiltmeye ilişkin diğer bilgiler</a:t>
            </a:r>
          </a:p>
          <a:p>
            <a:pPr marL="0" indent="0" algn="just">
              <a:buNone/>
            </a:pP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Yer almaktadır.</a:t>
            </a:r>
          </a:p>
          <a:p>
            <a:pPr algn="just"/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149080"/>
            <a:ext cx="4680520" cy="20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37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>
                <a:solidFill>
                  <a:schemeClr val="tx1"/>
                </a:solidFill>
                <a:latin typeface="Calibri" panose="020F0502020204030204" pitchFamily="34" charset="0"/>
              </a:rPr>
              <a:t>Eksiltmeye davet:</a:t>
            </a: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6792"/>
            <a:ext cx="7870530" cy="5122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31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>
                <a:solidFill>
                  <a:schemeClr val="tx1"/>
                </a:solidFill>
                <a:latin typeface="Calibri" panose="020F0502020204030204" pitchFamily="34" charset="0"/>
              </a:rPr>
              <a:t>Eksiltmeye davet:</a:t>
            </a: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Ekonomik açıdan en avantajlı teklifin </a:t>
            </a: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fiyat dışı unsurlar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da dikkate alınarak belirlendiği ihalelerde, yapılan </a:t>
            </a:r>
            <a:r>
              <a:rPr lang="tr-TR" sz="2600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ilk değerlendirme sonucu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ile eksiltmede verilen yeni tekliflere göre sıralamayı düzenleyen </a:t>
            </a:r>
            <a:r>
              <a:rPr lang="tr-TR" sz="2600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matematiksel formül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de </a:t>
            </a: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davette bildirilir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Bu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formül, ihale ilanında veya ihale dokümanında belirtildiği şekilde ekonomik açıdan en avantajlı teklifin tespitinde kullanılan bütün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unsurların varsa nispi ağırlıklarını</a:t>
            </a:r>
            <a:r>
              <a:rPr lang="tr-TR" sz="2600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da içerir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endParaRPr lang="tr-TR" sz="26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12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tr-TR" b="1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Ne zaman?</a:t>
            </a:r>
          </a:p>
          <a:p>
            <a:pPr marL="0" indent="0" algn="just">
              <a:buNone/>
            </a:pP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1 Kasım 2018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 tarihinden itibaren </a:t>
            </a:r>
            <a:r>
              <a:rPr lang="tr-TR" i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(19.06.2018 tarihli değişiklik ile)</a:t>
            </a:r>
          </a:p>
          <a:p>
            <a:pPr marL="0" indent="0" algn="just">
              <a:buNone/>
            </a:pPr>
            <a:r>
              <a:rPr lang="tr-TR" b="1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Neden?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Kamu alımlarında </a:t>
            </a:r>
            <a:r>
              <a:rPr lang="tr-TR" b="1" dirty="0">
                <a:solidFill>
                  <a:srgbClr val="C00000"/>
                </a:solidFill>
                <a:latin typeface="Calibri" panose="020F0502020204030204" pitchFamily="34" charset="0"/>
              </a:rPr>
              <a:t>rekabeti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arttırmak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 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Kaynakların daha </a:t>
            </a:r>
            <a:r>
              <a:rPr lang="tr-TR" b="1" dirty="0">
                <a:solidFill>
                  <a:srgbClr val="C00000"/>
                </a:solidFill>
                <a:latin typeface="Calibri" panose="020F0502020204030204" pitchFamily="34" charset="0"/>
              </a:rPr>
              <a:t>etkin ve verimli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şekilde kullanılmasını 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sağlamak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Hükümet politikaları </a:t>
            </a:r>
            <a:r>
              <a:rPr lang="tr-TR" i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(100 günlük icraat programı)</a:t>
            </a:r>
          </a:p>
          <a:p>
            <a:pPr marL="0" indent="0" algn="just">
              <a:buNone/>
            </a:pPr>
            <a:r>
              <a:rPr lang="tr-TR" b="1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Nasıl?</a:t>
            </a:r>
            <a:endParaRPr lang="tr-TR" b="1" dirty="0">
              <a:solidFill>
                <a:schemeClr val="accent5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Tekliflerin 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değerlendirilmesi aşamasının tamamlanmasından sonra </a:t>
            </a: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geçerli teklif sahipleri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 davet edilerek gerçekleştirilir.</a:t>
            </a:r>
          </a:p>
          <a:p>
            <a:pPr marL="0" indent="0" algn="just">
              <a:buNone/>
            </a:pPr>
            <a:r>
              <a:rPr lang="tr-TR" b="1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Nerede?</a:t>
            </a:r>
          </a:p>
          <a:p>
            <a:pPr marL="0" indent="0" algn="just">
              <a:buNone/>
            </a:pP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 süreci </a:t>
            </a: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elektronik ortamda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 gerçekleştirilir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028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827666"/>
              </p:ext>
            </p:extLst>
          </p:nvPr>
        </p:nvGraphicFramePr>
        <p:xfrm>
          <a:off x="457200" y="1556792"/>
          <a:ext cx="836327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006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 </a:t>
            </a:r>
            <a:r>
              <a:rPr lang="tr-TR" b="1" u="sng" dirty="0">
                <a:solidFill>
                  <a:schemeClr val="tx1"/>
                </a:solidFill>
                <a:latin typeface="Calibri" panose="020F0502020204030204" pitchFamily="34" charset="0"/>
              </a:rPr>
              <a:t>aşaması</a:t>
            </a: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</a:p>
          <a:p>
            <a:pPr algn="just"/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Yeni teklifler EKAP üzerinden </a:t>
            </a:r>
            <a:r>
              <a:rPr lang="tr-TR" b="1" dirty="0">
                <a:solidFill>
                  <a:srgbClr val="C00000"/>
                </a:solidFill>
                <a:latin typeface="Calibri" panose="020F0502020204030204" pitchFamily="34" charset="0"/>
              </a:rPr>
              <a:t>e-teklif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olarak verilir ancak </a:t>
            </a:r>
            <a:r>
              <a:rPr lang="tr-TR" u="sng" dirty="0">
                <a:solidFill>
                  <a:schemeClr val="tx1"/>
                </a:solidFill>
                <a:latin typeface="Calibri" panose="020F0502020204030204" pitchFamily="34" charset="0"/>
              </a:rPr>
              <a:t>e-anahtar </a:t>
            </a:r>
            <a:r>
              <a:rPr lang="tr-TR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gönderilmez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/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e-teklifte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, yeni fiyatlar ve/veya fiyat dışı unsurlara ilişkin yeni değerler, </a:t>
            </a:r>
            <a:r>
              <a:rPr lang="tr-TR" b="1" dirty="0">
                <a:solidFill>
                  <a:srgbClr val="C00000"/>
                </a:solidFill>
                <a:latin typeface="Calibri" panose="020F0502020204030204" pitchFamily="34" charset="0"/>
              </a:rPr>
              <a:t>en az asgari fark aralığı kadar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eksiltilmek suretiyle teklif edilebilir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/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İstekliler 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eksiltilmiş 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tekliflerini, tur için belirlenen zaman aralığında h</a:t>
            </a:r>
            <a:r>
              <a:rPr lang="tr-TR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erhangi </a:t>
            </a:r>
            <a:r>
              <a:rPr lang="tr-TR" sz="2400" dirty="0">
                <a:solidFill>
                  <a:schemeClr val="tx1"/>
                </a:solidFill>
                <a:latin typeface="Calibri" panose="020F0502020204030204" pitchFamily="34" charset="0"/>
              </a:rPr>
              <a:t>bir </a:t>
            </a:r>
            <a:r>
              <a:rPr lang="tr-TR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sıralama olmaksızın</a:t>
            </a:r>
            <a:r>
              <a:rPr lang="tr-TR" sz="24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verirler.</a:t>
            </a: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435946"/>
            <a:ext cx="2471936" cy="187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11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 </a:t>
            </a:r>
            <a:r>
              <a:rPr lang="tr-TR" b="1" u="sng" dirty="0">
                <a:solidFill>
                  <a:schemeClr val="tx1"/>
                </a:solidFill>
                <a:latin typeface="Calibri" panose="020F0502020204030204" pitchFamily="34" charset="0"/>
              </a:rPr>
              <a:t>aşaması</a:t>
            </a: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</a:p>
          <a:p>
            <a:pPr marL="0" indent="0" algn="just">
              <a:buNone/>
            </a:pP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Eksiltmede turlardan 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birinde </a:t>
            </a:r>
            <a:r>
              <a:rPr lang="tr-TR" u="sng" dirty="0">
                <a:solidFill>
                  <a:schemeClr val="tx1"/>
                </a:solidFill>
                <a:latin typeface="Calibri" panose="020F0502020204030204" pitchFamily="34" charset="0"/>
              </a:rPr>
              <a:t>yeni teklif vermeyen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istekli, sonraki turlarda da </a:t>
            </a:r>
            <a:r>
              <a:rPr lang="tr-TR" b="1" dirty="0">
                <a:solidFill>
                  <a:srgbClr val="C00000"/>
                </a:solidFill>
                <a:latin typeface="Calibri" panose="020F0502020204030204" pitchFamily="34" charset="0"/>
              </a:rPr>
              <a:t>teklif veremez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Elektronik eksiltmenin her aşamasında, isteklilere o andaki </a:t>
            </a: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sıralamaları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 EKAP üzerinde bildirilir veya </a:t>
            </a:r>
            <a:r>
              <a:rPr lang="tr-TR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ihale dokümanında belirtilmesi kaydıyla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diğer isteklilerin sıralamaları ve istekli sayısı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 da ayrıca bildirilebilir.</a:t>
            </a:r>
          </a:p>
          <a:p>
            <a:pPr marL="0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Ancak isteklilerin kimlikleri açıklanmaz.</a:t>
            </a:r>
          </a:p>
          <a:p>
            <a:pPr marL="0" indent="0" algn="just">
              <a:buNone/>
            </a:pP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Yaklaşık </a:t>
            </a:r>
            <a:r>
              <a:rPr lang="tr-TR" b="1" dirty="0">
                <a:solidFill>
                  <a:srgbClr val="C00000"/>
                </a:solidFill>
                <a:latin typeface="Calibri" panose="020F0502020204030204" pitchFamily="34" charset="0"/>
              </a:rPr>
              <a:t>maliyet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, elektronik eksiltme </a:t>
            </a:r>
            <a:r>
              <a:rPr lang="tr-TR" b="1" u="sng" dirty="0">
                <a:solidFill>
                  <a:schemeClr val="tx1"/>
                </a:solidFill>
                <a:latin typeface="Calibri" panose="020F0502020204030204" pitchFamily="34" charset="0"/>
              </a:rPr>
              <a:t>tamamlandıktan sonra</a:t>
            </a:r>
            <a:r>
              <a:rPr lang="tr-TR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açıklanır.</a:t>
            </a: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159344"/>
            <a:ext cx="1440160" cy="1234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64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tr-TR" sz="3200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sz="3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Soru: </a:t>
            </a:r>
            <a:r>
              <a:rPr lang="tr-TR" sz="3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İhaleye teklif veren ve teklifi geçerli olarak değerlendirilen bir istekli davet edilmesine rağmen eksiltmeye katılmazsa ne yapılır?</a:t>
            </a:r>
            <a:endParaRPr lang="tr-TR" sz="32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645024"/>
            <a:ext cx="19050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24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tr-TR" sz="3200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sz="3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Elektronik </a:t>
            </a:r>
            <a:r>
              <a:rPr lang="tr-TR" sz="3200" b="1" dirty="0">
                <a:solidFill>
                  <a:schemeClr val="tx1"/>
                </a:solidFill>
                <a:latin typeface="Calibri" panose="020F0502020204030204" pitchFamily="34" charset="0"/>
              </a:rPr>
              <a:t>eksiltmeye </a:t>
            </a:r>
            <a:r>
              <a:rPr lang="tr-TR" sz="3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katılmak zorunlu değildir. Eksiltmeye katılmayan isteklilerin</a:t>
            </a:r>
            <a:r>
              <a:rPr lang="tr-TR" sz="3200" b="1" dirty="0">
                <a:solidFill>
                  <a:schemeClr val="tx1"/>
                </a:solidFill>
                <a:latin typeface="Calibri" panose="020F0502020204030204" pitchFamily="34" charset="0"/>
              </a:rPr>
              <a:t>, eksiltme öncesi sundukları </a:t>
            </a:r>
            <a:r>
              <a:rPr lang="tr-TR" sz="3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teklifleri </a:t>
            </a:r>
            <a:r>
              <a:rPr lang="tr-TR" sz="3200" b="1" dirty="0">
                <a:solidFill>
                  <a:schemeClr val="tx1"/>
                </a:solidFill>
                <a:latin typeface="Calibri" panose="020F0502020204030204" pitchFamily="34" charset="0"/>
              </a:rPr>
              <a:t>değerlendirmeye </a:t>
            </a:r>
            <a:r>
              <a:rPr lang="tr-TR" sz="3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alınır.</a:t>
            </a:r>
            <a:endParaRPr lang="tr-TR" sz="32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42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 </a:t>
            </a:r>
            <a:r>
              <a:rPr lang="tr-TR" b="1" u="sng" dirty="0">
                <a:solidFill>
                  <a:schemeClr val="tx1"/>
                </a:solidFill>
                <a:latin typeface="Calibri" panose="020F0502020204030204" pitchFamily="34" charset="0"/>
              </a:rPr>
              <a:t>aşaması</a:t>
            </a: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</a:p>
          <a:p>
            <a:pPr algn="just"/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Aşağıdaki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durumlarda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 sona erer:</a:t>
            </a:r>
            <a:endParaRPr lang="tr-TR" sz="26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1" algn="just"/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Davette belirtilen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tarih ve saatin dolması</a:t>
            </a:r>
          </a:p>
          <a:p>
            <a:pPr lvl="1" algn="just"/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Davette belirtilen bekleme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süresinde </a:t>
            </a:r>
            <a:r>
              <a:rPr lang="tr-TR" sz="2600" u="sng" dirty="0">
                <a:solidFill>
                  <a:schemeClr val="tx1"/>
                </a:solidFill>
                <a:latin typeface="Calibri" panose="020F0502020204030204" pitchFamily="34" charset="0"/>
              </a:rPr>
              <a:t>asgari fark </a:t>
            </a:r>
            <a:r>
              <a:rPr lang="tr-TR" sz="26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aralığını sağlayan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teklif alınamaması</a:t>
            </a:r>
            <a:endParaRPr lang="tr-TR" sz="2600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lvl="1" algn="just"/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Davette belirtilen </a:t>
            </a: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tur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sayısının tamamlanması</a:t>
            </a:r>
          </a:p>
          <a:p>
            <a:pPr marL="0" indent="0" algn="just">
              <a:buNone/>
            </a:pPr>
            <a:endParaRPr lang="tr-TR" sz="26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sonucunda </a:t>
            </a:r>
            <a:r>
              <a:rPr lang="tr-TR" sz="2600" u="sng" dirty="0">
                <a:solidFill>
                  <a:schemeClr val="tx1"/>
                </a:solidFill>
                <a:latin typeface="Calibri" panose="020F0502020204030204" pitchFamily="34" charset="0"/>
              </a:rPr>
              <a:t>tekliflerin eşit olması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halinde;</a:t>
            </a:r>
          </a:p>
          <a:p>
            <a:pPr marL="0" indent="0" algn="just">
              <a:buNone/>
            </a:pP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kura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yöntemine başvurulur. </a:t>
            </a:r>
            <a:endParaRPr lang="tr-TR" sz="26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72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tr-TR" sz="3200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sz="3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Soru: </a:t>
            </a:r>
            <a:r>
              <a:rPr lang="tr-TR" sz="3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Eksiltmede </a:t>
            </a:r>
            <a:r>
              <a:rPr lang="tr-TR" sz="3200" b="1" dirty="0">
                <a:solidFill>
                  <a:schemeClr val="tx1"/>
                </a:solidFill>
                <a:latin typeface="Calibri" panose="020F0502020204030204" pitchFamily="34" charset="0"/>
              </a:rPr>
              <a:t>sunulacak yeni </a:t>
            </a:r>
            <a:r>
              <a:rPr lang="tr-TR" sz="3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teklifler, </a:t>
            </a:r>
            <a:r>
              <a:rPr lang="tr-TR" sz="3200" b="1" dirty="0">
                <a:solidFill>
                  <a:schemeClr val="tx1"/>
                </a:solidFill>
                <a:latin typeface="Calibri" panose="020F0502020204030204" pitchFamily="34" charset="0"/>
              </a:rPr>
              <a:t>ilk teklifi imzalayan kişiden farklı bir kişi tarafından </a:t>
            </a:r>
            <a:r>
              <a:rPr lang="tr-TR" sz="3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imzalanabilir mi?</a:t>
            </a:r>
            <a:endParaRPr lang="tr-TR" sz="32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645024"/>
            <a:ext cx="19050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58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 </a:t>
            </a:r>
            <a:r>
              <a:rPr lang="tr-TR" b="1" u="sng" dirty="0">
                <a:solidFill>
                  <a:schemeClr val="tx1"/>
                </a:solidFill>
                <a:latin typeface="Calibri" panose="020F0502020204030204" pitchFamily="34" charset="0"/>
              </a:rPr>
              <a:t>aşaması</a:t>
            </a: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</a:p>
          <a:p>
            <a:pPr marL="617537" lvl="1" indent="-457200" algn="just">
              <a:buFont typeface="Arial" panose="020B0604020202020204" pitchFamily="34" charset="0"/>
              <a:buChar char="•"/>
            </a:pPr>
            <a:r>
              <a:rPr lang="tr-TR" sz="28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e-teklif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alınan ihalelerde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yeni teklifleri imzalayan kişinin temsile yetkili olduğunu gösteren belgelere ilişkin bilgilerin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YBT beyan edilmesi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gerekmektedir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617537" lvl="1" indent="-457200" algn="just">
              <a:buFont typeface="Arial" panose="020B0604020202020204" pitchFamily="34" charset="0"/>
              <a:buChar char="•"/>
            </a:pPr>
            <a:endParaRPr lang="tr-TR" sz="2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617537" lvl="1" indent="-457200" algn="just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Diğer ihalelerde ise bu belgelerin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eksiltmeden önce idareye sunulması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gerekmektedir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617537" lvl="1" indent="-457200" algn="just">
              <a:buFont typeface="Arial" panose="020B0604020202020204" pitchFamily="34" charset="0"/>
              <a:buChar char="•"/>
            </a:pPr>
            <a:endParaRPr lang="tr-TR" sz="2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617537" lvl="1" indent="-457200" algn="just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İdare tarafından reddedilen bir elektronik eksiltme imza Yetkilisi e-eksiltme oturumuna katılamaz ve varsa vermiş olduğu teklifler geçersiz sayılır.</a:t>
            </a: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43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 </a:t>
            </a:r>
            <a:r>
              <a:rPr lang="tr-TR" b="1" u="sng" dirty="0">
                <a:solidFill>
                  <a:schemeClr val="tx1"/>
                </a:solidFill>
                <a:latin typeface="Calibri" panose="020F0502020204030204" pitchFamily="34" charset="0"/>
              </a:rPr>
              <a:t>aşaması</a:t>
            </a: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  <a:endParaRPr lang="tr-TR" sz="2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617537" lvl="1" indent="-457200" algn="just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Ortak girişimlerin katıldığı ihalelerde yeni tekliflerin ortak girişim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ortaklarının tamamı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tarafından e-imza ile imzalanması zorunludur. </a:t>
            </a:r>
          </a:p>
          <a:p>
            <a:pPr marL="0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976464"/>
            <a:ext cx="2756024" cy="206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8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tr-TR" sz="3200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446088" indent="0" algn="just">
              <a:buNone/>
            </a:pPr>
            <a:r>
              <a:rPr lang="tr-TR" sz="32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Soru: </a:t>
            </a:r>
            <a:r>
              <a:rPr lang="tr-TR" sz="3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Eksiltmenin yenilenmesi, güncellenmesi, ertelenmesi mümkün müdür? </a:t>
            </a:r>
            <a:endParaRPr lang="tr-TR" sz="32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800505"/>
            <a:ext cx="19050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40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cxnSp>
        <p:nvCxnSpPr>
          <p:cNvPr id="12" name="Düz Ok Bağlayıcısı 11"/>
          <p:cNvCxnSpPr/>
          <p:nvPr/>
        </p:nvCxnSpPr>
        <p:spPr>
          <a:xfrm>
            <a:off x="899592" y="3501008"/>
            <a:ext cx="7128792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Yuvarlatılmış Dikdörtgen 12"/>
          <p:cNvSpPr/>
          <p:nvPr/>
        </p:nvSpPr>
        <p:spPr>
          <a:xfrm>
            <a:off x="899592" y="4077072"/>
            <a:ext cx="1080120" cy="7920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İhale onayı</a:t>
            </a:r>
            <a:endParaRPr lang="tr-TR" sz="1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1979712" y="2149996"/>
            <a:ext cx="1080120" cy="7920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Tekliflerin alınması</a:t>
            </a:r>
            <a:endParaRPr lang="tr-TR" sz="1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Yuvarlatılmış Dikdörtgen 15"/>
          <p:cNvSpPr/>
          <p:nvPr/>
        </p:nvSpPr>
        <p:spPr>
          <a:xfrm>
            <a:off x="2663788" y="4077072"/>
            <a:ext cx="1080120" cy="7920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İhalenin ilk oturumu</a:t>
            </a:r>
            <a:endParaRPr lang="tr-TR" sz="1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Yuvarlatılmış Dikdörtgen 16"/>
          <p:cNvSpPr/>
          <p:nvPr/>
        </p:nvSpPr>
        <p:spPr>
          <a:xfrm>
            <a:off x="4139952" y="2060848"/>
            <a:ext cx="2016224" cy="8812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Tekliflerin değerlendirilerek geçerli tekliflerin belirlenmesi</a:t>
            </a:r>
            <a:endParaRPr lang="tr-TR" sz="1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Yuvarlatılmış Dikdörtgen 17"/>
          <p:cNvSpPr/>
          <p:nvPr/>
        </p:nvSpPr>
        <p:spPr>
          <a:xfrm>
            <a:off x="6444208" y="4077072"/>
            <a:ext cx="1080120" cy="7920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Kesinleşen ihale kararı</a:t>
            </a:r>
            <a:endParaRPr lang="tr-TR" sz="1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20" name="Düz Bağlayıcı 19"/>
          <p:cNvCxnSpPr>
            <a:endCxn id="13" idx="0"/>
          </p:cNvCxnSpPr>
          <p:nvPr/>
        </p:nvCxnSpPr>
        <p:spPr>
          <a:xfrm>
            <a:off x="1439652" y="3501008"/>
            <a:ext cx="0" cy="57606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6984268" y="3501008"/>
            <a:ext cx="0" cy="57606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5148064" y="2956302"/>
            <a:ext cx="0" cy="57606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2519772" y="2954660"/>
            <a:ext cx="0" cy="57606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2411760" y="3356992"/>
            <a:ext cx="504056" cy="35074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Metin kutusu 26"/>
          <p:cNvSpPr txBox="1"/>
          <p:nvPr/>
        </p:nvSpPr>
        <p:spPr>
          <a:xfrm>
            <a:off x="2051720" y="3707740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İhale tarihi</a:t>
            </a:r>
            <a:endParaRPr lang="tr-TR" sz="1400" b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Yay 27"/>
          <p:cNvSpPr/>
          <p:nvPr/>
        </p:nvSpPr>
        <p:spPr>
          <a:xfrm>
            <a:off x="2563602" y="3592901"/>
            <a:ext cx="576064" cy="845232"/>
          </a:xfrm>
          <a:prstGeom prst="arc">
            <a:avLst>
              <a:gd name="adj1" fmla="val 16540141"/>
              <a:gd name="adj2" fmla="val 72169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Oval 29"/>
          <p:cNvSpPr/>
          <p:nvPr/>
        </p:nvSpPr>
        <p:spPr>
          <a:xfrm>
            <a:off x="4932040" y="4077072"/>
            <a:ext cx="1368152" cy="1152128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Elektronik Eksiltme</a:t>
            </a:r>
            <a:endParaRPr lang="tr-TR" sz="14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5724128" y="3501008"/>
            <a:ext cx="0" cy="576064"/>
          </a:xfrm>
          <a:prstGeom prst="line">
            <a:avLst/>
          </a:prstGeom>
          <a:ln w="190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773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26" grpId="0" animBg="1"/>
      <p:bldP spid="27" grpId="0"/>
      <p:bldP spid="28" grpId="0" animBg="1"/>
      <p:bldP spid="3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8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Eksiltmenin </a:t>
            </a:r>
            <a:r>
              <a:rPr lang="tr-TR" sz="2800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yenilenmesi</a:t>
            </a:r>
          </a:p>
          <a:p>
            <a:pPr algn="just"/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Geçerli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tekliflerde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bir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değişiklik </a:t>
            </a:r>
            <a:r>
              <a:rPr lang="tr-TR" sz="2800" b="1" smtClean="0">
                <a:solidFill>
                  <a:srgbClr val="C00000"/>
                </a:solidFill>
                <a:latin typeface="Calibri" panose="020F0502020204030204" pitchFamily="34" charset="0"/>
              </a:rPr>
              <a:t>olması veya </a:t>
            </a:r>
            <a:r>
              <a:rPr lang="tr-TR" sz="2000" b="1" smtClean="0">
                <a:solidFill>
                  <a:schemeClr val="accent5"/>
                </a:solidFill>
                <a:latin typeface="Calibri" panose="020F0502020204030204" pitchFamily="34" charset="0"/>
              </a:rPr>
              <a:t>(yeni </a:t>
            </a:r>
            <a:r>
              <a:rPr lang="tr-TR" sz="2000" b="1" dirty="0">
                <a:solidFill>
                  <a:schemeClr val="accent5"/>
                </a:solidFill>
                <a:latin typeface="Calibri" panose="020F0502020204030204" pitchFamily="34" charset="0"/>
              </a:rPr>
              <a:t>bir isteklinin katılmasına yol açacak şekilde</a:t>
            </a:r>
            <a:r>
              <a:rPr lang="tr-TR" sz="2000" b="1">
                <a:solidFill>
                  <a:schemeClr val="accent5"/>
                </a:solidFill>
                <a:latin typeface="Calibri" panose="020F0502020204030204" pitchFamily="34" charset="0"/>
              </a:rPr>
              <a:t>) </a:t>
            </a:r>
            <a:endParaRPr lang="tr-TR" sz="28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Elektronik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eksiltme süresince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yaşanan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teknik bir aksaklık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olması</a:t>
            </a:r>
          </a:p>
          <a:p>
            <a:pPr marL="0" indent="0" algn="just">
              <a:buNone/>
            </a:pPr>
            <a:endParaRPr lang="tr-TR" sz="28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sebebiyle eksiltme </a:t>
            </a:r>
            <a:r>
              <a:rPr lang="tr-TR" sz="28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yeniden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yapılabilmektedir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1" y="4581127"/>
            <a:ext cx="1913429" cy="191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69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600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Geçerli tekliflerde değişiklik olması sebebi ile yenilenmesi: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Elektronik 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eksiltme süresince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geçerli tekliflerde değişiklik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olması sebebiyle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elektronik eksiltme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8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yenilenebilir.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Ancak ilk eksiltmeye katılan istekliler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yeni yapılacak eksiltmeye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ilk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eksiltmede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vermiş oldukları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son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teklifler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üzerinden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katılabilir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Yeni yapılacak eksiltmedeki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koşullar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ilk eksiltmedeki ile aynı olmalıdır.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(Tur sayısı, tur süresi, asgari fark aralığı)</a:t>
            </a:r>
            <a:endParaRPr lang="tr-TR" sz="2800" b="1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44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800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Teknik aksaklık sebebi ile yenilenmesi:</a:t>
            </a:r>
          </a:p>
          <a:p>
            <a:pPr algn="just"/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Eksiltme esnasında </a:t>
            </a:r>
            <a:r>
              <a:rPr lang="tr-TR" sz="2600" b="1" dirty="0">
                <a:solidFill>
                  <a:schemeClr val="tx1"/>
                </a:solidFill>
                <a:latin typeface="Calibri" panose="020F0502020204030204" pitchFamily="34" charset="0"/>
              </a:rPr>
              <a:t>EKAP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 ile ilgili </a:t>
            </a:r>
            <a:r>
              <a:rPr lang="tr-TR" sz="2600" u="sng" dirty="0">
                <a:solidFill>
                  <a:schemeClr val="tx1"/>
                </a:solidFill>
                <a:latin typeface="Calibri" panose="020F0502020204030204" pitchFamily="34" charset="0"/>
              </a:rPr>
              <a:t>teknik aksaklıklar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 oluşması durumunda da eksiltmenin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yenilenmesi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mümkündür.</a:t>
            </a:r>
          </a:p>
          <a:p>
            <a:pPr algn="just"/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Aksaklık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hangi turda ortaya çıkmışsa </a:t>
            </a:r>
            <a:r>
              <a:rPr lang="tr-TR" sz="2600" u="sng" dirty="0">
                <a:solidFill>
                  <a:schemeClr val="tx1"/>
                </a:solidFill>
                <a:latin typeface="Calibri" panose="020F0502020204030204" pitchFamily="34" charset="0"/>
              </a:rPr>
              <a:t>o turun ilgili dakikasından </a:t>
            </a:r>
            <a:r>
              <a:rPr lang="tr-TR" sz="26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başlamak üzere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eksiltmeye </a:t>
            </a: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devam edilir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algn="just"/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Teknik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aksaklıktan önce ilgili turda teklif veren isteklilerin sunmuş oldukları teklifler geçerliliğini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korur, aksaklık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sebebiyle teklif sunamamış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isteklilere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ise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teklif sunma hakkı </a:t>
            </a: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verilir</a:t>
            </a:r>
            <a:r>
              <a:rPr lang="tr-TR" sz="2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20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6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Eksiltmenin </a:t>
            </a:r>
            <a:r>
              <a:rPr lang="tr-TR" sz="2600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güncellenmesi/ertelenmesi</a:t>
            </a:r>
            <a:endParaRPr lang="tr-TR" sz="26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endParaRPr lang="tr-TR" sz="26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Elektronik eksiltme </a:t>
            </a:r>
            <a:r>
              <a:rPr lang="tr-TR" sz="26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kayıt işlemi tamamlanmış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ancak elektronik eksiltmeye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davet tebligatı yapılmamış ise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güncelleme işlemi yapılabilir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 algn="just">
              <a:buNone/>
            </a:pPr>
            <a:endParaRPr lang="tr-TR" sz="26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Elektronik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eksiltmeye </a:t>
            </a:r>
            <a:r>
              <a:rPr lang="tr-TR" sz="2600" u="sng" dirty="0">
                <a:solidFill>
                  <a:schemeClr val="tx1"/>
                </a:solidFill>
                <a:latin typeface="Calibri" panose="020F0502020204030204" pitchFamily="34" charset="0"/>
              </a:rPr>
              <a:t>davet tebligatı yapılmış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 ihale/kısım için elektronik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eksiltme tarihi henüz gelmediyse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elektronik eksiltme </a:t>
            </a:r>
            <a:r>
              <a:rPr lang="tr-TR" sz="2600" u="sng" dirty="0">
                <a:solidFill>
                  <a:schemeClr val="tx1"/>
                </a:solidFill>
                <a:latin typeface="Calibri" panose="020F0502020204030204" pitchFamily="34" charset="0"/>
              </a:rPr>
              <a:t>daha sonraki bir tarihe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6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ertelenebilir.</a:t>
            </a:r>
            <a:endParaRPr lang="tr-TR" sz="26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3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ÖRNEK</a:t>
            </a:r>
          </a:p>
          <a:p>
            <a:pPr marL="354013" indent="0" algn="just">
              <a:buNone/>
            </a:pP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İhale konusu: 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100 adet bilgisayar alımı</a:t>
            </a: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Eksiltme tur sayısı: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 4</a:t>
            </a:r>
          </a:p>
          <a:p>
            <a:pPr marL="354013" indent="0" algn="just">
              <a:buNone/>
            </a:pP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Eksiltme teklif verme süresi: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 20 dakika</a:t>
            </a:r>
          </a:p>
          <a:p>
            <a:pPr marL="354013" indent="0" algn="just">
              <a:buNone/>
            </a:pPr>
            <a:r>
              <a:rPr lang="tr-TR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Asgari fark: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 5000TL</a:t>
            </a: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559102"/>
              </p:ext>
            </p:extLst>
          </p:nvPr>
        </p:nvGraphicFramePr>
        <p:xfrm>
          <a:off x="899592" y="2132856"/>
          <a:ext cx="6096000" cy="222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İstekli adı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Teklif tutarı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Teklif</a:t>
                      </a:r>
                      <a:r>
                        <a:rPr lang="tr-TR" baseline="0" dirty="0" smtClean="0"/>
                        <a:t> durumu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baseline="0" dirty="0" smtClean="0">
                          <a:latin typeface="Calibri" panose="020F0502020204030204" pitchFamily="34" charset="0"/>
                        </a:rPr>
                        <a:t>A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r-TR" dirty="0" smtClean="0">
                          <a:latin typeface="Calibri" panose="020F0502020204030204" pitchFamily="34" charset="0"/>
                        </a:rPr>
                        <a:t>130.000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Geçerli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aseline="0" dirty="0" smtClean="0">
                          <a:latin typeface="Calibri" panose="020F0502020204030204" pitchFamily="34" charset="0"/>
                        </a:rPr>
                        <a:t>B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r-TR" dirty="0" smtClean="0">
                          <a:latin typeface="Calibri" panose="020F0502020204030204" pitchFamily="34" charset="0"/>
                        </a:rPr>
                        <a:t>140.000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Geçerli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aseline="0" dirty="0" smtClean="0">
                          <a:latin typeface="Calibri" panose="020F0502020204030204" pitchFamily="34" charset="0"/>
                        </a:rPr>
                        <a:t>C</a:t>
                      </a:r>
                      <a:endParaRPr lang="tr-TR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r-TR" dirty="0" smtClean="0">
                          <a:latin typeface="Calibri" panose="020F0502020204030204" pitchFamily="34" charset="0"/>
                        </a:rPr>
                        <a:t>124.000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Değerlendirme</a:t>
                      </a:r>
                      <a:r>
                        <a:rPr lang="tr-TR" baseline="0" dirty="0" smtClean="0">
                          <a:latin typeface="Calibri" panose="020F0502020204030204" pitchFamily="34" charset="0"/>
                        </a:rPr>
                        <a:t> dışı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aseline="0" dirty="0" smtClean="0">
                          <a:latin typeface="Calibri" panose="020F0502020204030204" pitchFamily="34" charset="0"/>
                        </a:rPr>
                        <a:t>D</a:t>
                      </a:r>
                      <a:endParaRPr lang="tr-TR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r-TR" dirty="0" smtClean="0">
                          <a:latin typeface="Calibri" panose="020F0502020204030204" pitchFamily="34" charset="0"/>
                        </a:rPr>
                        <a:t>155.000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Geçerli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aseline="0" dirty="0" smtClean="0">
                          <a:latin typeface="Calibri" panose="020F0502020204030204" pitchFamily="34" charset="0"/>
                        </a:rPr>
                        <a:t>E</a:t>
                      </a:r>
                      <a:endParaRPr lang="tr-TR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r-TR" dirty="0" smtClean="0">
                          <a:latin typeface="Calibri" panose="020F0502020204030204" pitchFamily="34" charset="0"/>
                        </a:rPr>
                        <a:t>132.000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Geçerli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771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ÖRNEK</a:t>
            </a:r>
          </a:p>
          <a:p>
            <a:pPr algn="just"/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İstekliler EKAP üzerinden «elektronik eksiltme işlemleri» kısmından eksiltme oturumuna katılır.</a:t>
            </a:r>
          </a:p>
          <a:p>
            <a:pPr algn="just"/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Yeni teklif oluşturulur ve tur süresi içerisinde EKAP üzerinden e-imza işlemi gerçekleştirilerek gönderilir.</a:t>
            </a:r>
          </a:p>
          <a:p>
            <a:pPr algn="just"/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/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84984"/>
            <a:ext cx="4464496" cy="337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40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ÖRNEK</a:t>
            </a:r>
          </a:p>
          <a:p>
            <a:pPr marL="354013" indent="0" algn="just">
              <a:buNone/>
            </a:pP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1. tur sonunda;</a:t>
            </a: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063948"/>
              </p:ext>
            </p:extLst>
          </p:nvPr>
        </p:nvGraphicFramePr>
        <p:xfrm>
          <a:off x="899592" y="2132856"/>
          <a:ext cx="7200800" cy="21234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33502"/>
                <a:gridCol w="1558786"/>
                <a:gridCol w="2736304"/>
                <a:gridCol w="18722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İstekli adı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İlk teklif tutarı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1. Turda verilen teklif tutarı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Sıralama</a:t>
                      </a:r>
                      <a:endParaRPr lang="tr-TR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baseline="0" dirty="0" smtClean="0">
                          <a:latin typeface="Calibri" panose="020F0502020204030204" pitchFamily="34" charset="0"/>
                        </a:rPr>
                        <a:t>A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r-TR" dirty="0" smtClean="0">
                          <a:latin typeface="Calibri" panose="020F0502020204030204" pitchFamily="34" charset="0"/>
                        </a:rPr>
                        <a:t>130.000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125.000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2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>
                          <a:latin typeface="Calibri" panose="020F0502020204030204" pitchFamily="34" charset="0"/>
                        </a:rPr>
                        <a:t>B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r-TR" dirty="0" smtClean="0">
                          <a:latin typeface="Calibri" panose="020F0502020204030204" pitchFamily="34" charset="0"/>
                        </a:rPr>
                        <a:t>140.000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130.000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aseline="0" dirty="0" smtClean="0">
                          <a:latin typeface="Calibri" panose="020F0502020204030204" pitchFamily="34" charset="0"/>
                        </a:rPr>
                        <a:t>D</a:t>
                      </a:r>
                      <a:endParaRPr lang="tr-TR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r-TR" dirty="0" smtClean="0">
                          <a:latin typeface="Calibri" panose="020F0502020204030204" pitchFamily="34" charset="0"/>
                        </a:rPr>
                        <a:t>155.000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135.000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4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baseline="0" dirty="0" smtClean="0">
                          <a:latin typeface="Calibri" panose="020F0502020204030204" pitchFamily="34" charset="0"/>
                        </a:rPr>
                        <a:t>E</a:t>
                      </a:r>
                      <a:endParaRPr lang="tr-TR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r-TR" dirty="0" smtClean="0">
                          <a:latin typeface="Calibri" panose="020F0502020204030204" pitchFamily="34" charset="0"/>
                        </a:rPr>
                        <a:t>132.000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124.000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1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431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ÖRNEK</a:t>
            </a:r>
          </a:p>
          <a:p>
            <a:pPr marL="354013" indent="0" algn="just">
              <a:buNone/>
            </a:pP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İstekliler kendi ekranlarında ne görecek?</a:t>
            </a:r>
          </a:p>
          <a:p>
            <a:pPr marL="696913" algn="just"/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İhale dokümanı hazırlanması aşamasında «</a:t>
            </a:r>
            <a:r>
              <a:rPr lang="tr-TR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isteklilere </a:t>
            </a:r>
            <a:r>
              <a:rPr lang="tr-TR" i="1" dirty="0">
                <a:solidFill>
                  <a:srgbClr val="C00000"/>
                </a:solidFill>
                <a:latin typeface="Calibri" panose="020F0502020204030204" pitchFamily="34" charset="0"/>
              </a:rPr>
              <a:t>o andaki sıralamaları EKAP üzerinde </a:t>
            </a:r>
            <a:r>
              <a:rPr lang="tr-TR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bildirilir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» seçeneği seçilmiş ise;</a:t>
            </a:r>
          </a:p>
          <a:p>
            <a:pPr marL="696913" algn="just"/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207169"/>
              </p:ext>
            </p:extLst>
          </p:nvPr>
        </p:nvGraphicFramePr>
        <p:xfrm>
          <a:off x="1259632" y="3284984"/>
          <a:ext cx="6264696" cy="1010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24000"/>
                <a:gridCol w="1524000"/>
                <a:gridCol w="1992560"/>
                <a:gridCol w="12241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İstekli adı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İlk teklif tutarı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1. Turda verilen teklif tutarı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Sıralama</a:t>
                      </a:r>
                      <a:endParaRPr lang="tr-TR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baseline="0" dirty="0" smtClean="0">
                          <a:latin typeface="Calibri" panose="020F0502020204030204" pitchFamily="34" charset="0"/>
                        </a:rPr>
                        <a:t>A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r-TR" dirty="0" smtClean="0">
                          <a:latin typeface="Calibri" panose="020F0502020204030204" pitchFamily="34" charset="0"/>
                        </a:rPr>
                        <a:t>130.000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125.000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2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3592468" y="4509120"/>
            <a:ext cx="1440160" cy="12241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Verilen teklifler arasında 2. sıradasınız</a:t>
            </a:r>
            <a:endParaRPr lang="tr-TR" sz="1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89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ÖRNEK</a:t>
            </a:r>
          </a:p>
          <a:p>
            <a:pPr marL="354013" indent="0" algn="just">
              <a:buNone/>
            </a:pP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İstekliler kendi ekranlarında ne görecek?</a:t>
            </a:r>
          </a:p>
          <a:p>
            <a:pPr marL="696913" algn="just"/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İhale dokümanı hazırlanması aşamasında «</a:t>
            </a:r>
            <a:r>
              <a:rPr lang="tr-TR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İsteklilere </a:t>
            </a:r>
            <a:r>
              <a:rPr lang="tr-TR" i="1" dirty="0">
                <a:solidFill>
                  <a:srgbClr val="C00000"/>
                </a:solidFill>
                <a:latin typeface="Calibri" panose="020F0502020204030204" pitchFamily="34" charset="0"/>
              </a:rPr>
              <a:t>o andaki sıralamaları ile birlikte diğer isteklilerin sıralaması ve istekli sayısı </a:t>
            </a:r>
            <a:r>
              <a:rPr lang="tr-TR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da bildirilecektir.</a:t>
            </a:r>
            <a:r>
              <a:rPr lang="tr-TR" i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»</a:t>
            </a:r>
            <a:r>
              <a:rPr lang="tr-TR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seçeneği seçilmiş ise;</a:t>
            </a:r>
          </a:p>
          <a:p>
            <a:pPr marL="696913" algn="just"/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944552"/>
              </p:ext>
            </p:extLst>
          </p:nvPr>
        </p:nvGraphicFramePr>
        <p:xfrm>
          <a:off x="1259632" y="3284984"/>
          <a:ext cx="6264696" cy="1010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24000"/>
                <a:gridCol w="1524000"/>
                <a:gridCol w="1992560"/>
                <a:gridCol w="12241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İstekli adı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İlk teklif tutarı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1. Turda verilen teklif tutarı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Sıralama</a:t>
                      </a:r>
                      <a:endParaRPr lang="tr-TR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baseline="0" dirty="0" smtClean="0">
                          <a:latin typeface="Calibri" panose="020F0502020204030204" pitchFamily="34" charset="0"/>
                        </a:rPr>
                        <a:t>A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r-TR" dirty="0" smtClean="0">
                          <a:latin typeface="Calibri" panose="020F0502020204030204" pitchFamily="34" charset="0"/>
                        </a:rPr>
                        <a:t>130.000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125.000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latin typeface="Calibri" panose="020F0502020204030204" pitchFamily="34" charset="0"/>
                        </a:rPr>
                        <a:t>2</a:t>
                      </a:r>
                      <a:endParaRPr lang="tr-TR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3589050" y="4509120"/>
            <a:ext cx="1440160" cy="12241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Verilen teklifler arasında 2. sıradasınız</a:t>
            </a:r>
            <a:endParaRPr lang="tr-TR" sz="1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3193006" y="5860092"/>
            <a:ext cx="2232248" cy="5040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Sizden başka 3 istekli daha teklif verdi</a:t>
            </a:r>
            <a:endParaRPr lang="tr-TR" sz="1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30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208912" cy="4976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311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32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GENEL BİLGİLER</a:t>
            </a:r>
            <a:endParaRPr lang="tr-TR" sz="32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513565"/>
            <a:ext cx="4962128" cy="367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7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ÖRNEK</a:t>
            </a:r>
          </a:p>
          <a:p>
            <a:pPr marL="354013" indent="0" algn="just">
              <a:buNone/>
            </a:pP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İdare kendi ekranında ne görecek?</a:t>
            </a:r>
          </a:p>
          <a:p>
            <a:pPr marL="354013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276872"/>
            <a:ext cx="6609316" cy="393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701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pPr marL="354013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354013" indent="0" algn="just">
              <a:buNone/>
            </a:pPr>
            <a:endParaRPr lang="tr-TR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4744"/>
            <a:ext cx="6984776" cy="5605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076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27584" y="590823"/>
            <a:ext cx="7772400" cy="3774281"/>
          </a:xfrm>
        </p:spPr>
        <p:txBody>
          <a:bodyPr anchor="ctr">
            <a:normAutofit/>
          </a:bodyPr>
          <a:lstStyle/>
          <a:p>
            <a:r>
              <a:rPr lang="tr-TR" sz="6600" b="1" dirty="0" smtClean="0">
                <a:latin typeface="Calibri" panose="020F0502020204030204" pitchFamily="34" charset="0"/>
              </a:rPr>
              <a:t>TEŞEKKÜRLER</a:t>
            </a:r>
            <a:br>
              <a:rPr lang="tr-TR" sz="6600" b="1" dirty="0" smtClean="0">
                <a:latin typeface="Calibri" panose="020F0502020204030204" pitchFamily="34" charset="0"/>
              </a:rPr>
            </a:br>
            <a:r>
              <a:rPr lang="tr-TR" sz="4800" b="1" smtClean="0">
                <a:latin typeface="Calibri" panose="020F0502020204030204" pitchFamily="34" charset="0"/>
              </a:rPr>
              <a:t/>
            </a:r>
            <a:br>
              <a:rPr lang="tr-TR" sz="4800" b="1" smtClean="0">
                <a:latin typeface="Calibri" panose="020F0502020204030204" pitchFamily="34" charset="0"/>
              </a:rPr>
            </a:br>
            <a:endParaRPr lang="tr-TR" sz="4800" b="1" dirty="0">
              <a:latin typeface="Calibri" panose="020F0502020204030204" pitchFamily="34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268" y="5417829"/>
            <a:ext cx="419269" cy="476443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635896" y="5409756"/>
            <a:ext cx="30460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Kamu İhale Kurumu</a:t>
            </a:r>
            <a:endParaRPr lang="tr-TR" sz="2400" b="1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15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tr-TR" b="1" dirty="0">
                <a:solidFill>
                  <a:schemeClr val="accent5"/>
                </a:solidFill>
                <a:latin typeface="Calibri" panose="020F0502020204030204" pitchFamily="34" charset="0"/>
              </a:rPr>
              <a:t>Hangi ihale usullerinde kullanılabilir?</a:t>
            </a:r>
          </a:p>
          <a:p>
            <a:pPr marL="0" indent="0" algn="just">
              <a:buNone/>
            </a:pPr>
            <a:r>
              <a:rPr lang="tr-TR" dirty="0" smtClean="0">
                <a:solidFill>
                  <a:schemeClr val="tx1"/>
                </a:solidFill>
                <a:latin typeface="Calibri" panose="020F0502020204030204" pitchFamily="34" charset="0"/>
              </a:rPr>
              <a:t>İhale uygulama Yönetmeliklerine göre;</a:t>
            </a:r>
          </a:p>
          <a:p>
            <a:pPr algn="just"/>
            <a:r>
              <a:rPr lang="tr-T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Açık ihale usulü</a:t>
            </a:r>
          </a:p>
          <a:p>
            <a:pPr algn="just"/>
            <a:r>
              <a:rPr lang="tr-T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Belli istekliler arasında ihale usulü</a:t>
            </a:r>
          </a:p>
          <a:p>
            <a:pPr marL="457200" lvl="1" indent="0" algn="just">
              <a:buNone/>
            </a:pPr>
            <a:r>
              <a:rPr lang="tr-TR" sz="1700" i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(4734 sayılı Kanun’a göre 21/a, d, e için ve DAS ve ÇA için de yapılabilmesi)</a:t>
            </a:r>
          </a:p>
          <a:p>
            <a:pPr marL="0" indent="0" algn="just">
              <a:buNone/>
            </a:pPr>
            <a:endParaRPr lang="tr-TR" b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tr-TR" b="1" dirty="0" smtClean="0">
                <a:solidFill>
                  <a:schemeClr val="accent5"/>
                </a:solidFill>
                <a:latin typeface="Calibri" panose="020F0502020204030204" pitchFamily="34" charset="0"/>
              </a:rPr>
              <a:t>Hangi </a:t>
            </a:r>
            <a:r>
              <a:rPr lang="tr-TR" b="1" dirty="0">
                <a:solidFill>
                  <a:schemeClr val="accent5"/>
                </a:solidFill>
                <a:latin typeface="Calibri" panose="020F0502020204030204" pitchFamily="34" charset="0"/>
              </a:rPr>
              <a:t>ihale türlerinde kullanılabilir?</a:t>
            </a:r>
          </a:p>
          <a:p>
            <a:pPr algn="just"/>
            <a:r>
              <a:rPr lang="tr-T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Mal alımı ihaleleri</a:t>
            </a:r>
          </a:p>
          <a:p>
            <a:pPr algn="just"/>
            <a:r>
              <a:rPr lang="tr-T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Hizmet alımı ihaleleri </a:t>
            </a:r>
          </a:p>
          <a:p>
            <a:pPr lvl="1" algn="just"/>
            <a:r>
              <a:rPr lang="tr-T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48’inci madde uyarınca yapılan </a:t>
            </a:r>
            <a:r>
              <a:rPr lang="tr-TR" sz="20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danışmanlık hizmet alımı</a:t>
            </a:r>
            <a:r>
              <a:rPr lang="tr-T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ihaleleri hariç</a:t>
            </a:r>
          </a:p>
          <a:p>
            <a:pPr algn="just"/>
            <a:r>
              <a:rPr lang="tr-TR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Yapım işi ihaleleri</a:t>
            </a:r>
          </a:p>
          <a:p>
            <a:pPr lvl="1" algn="just">
              <a:buClr>
                <a:schemeClr val="tx1"/>
              </a:buClr>
            </a:pPr>
            <a:r>
              <a:rPr lang="tr-TR" sz="20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Ön </a:t>
            </a:r>
            <a:r>
              <a:rPr lang="tr-TR" sz="2000" dirty="0">
                <a:solidFill>
                  <a:srgbClr val="C00000"/>
                </a:solidFill>
                <a:latin typeface="Calibri" panose="020F0502020204030204" pitchFamily="34" charset="0"/>
              </a:rPr>
              <a:t>projeyle</a:t>
            </a:r>
            <a:r>
              <a:rPr lang="tr-TR" sz="2000" dirty="0">
                <a:solidFill>
                  <a:schemeClr val="tx1"/>
                </a:solidFill>
                <a:latin typeface="Calibri" panose="020F0502020204030204" pitchFamily="34" charset="0"/>
              </a:rPr>
              <a:t> çıkılan yapım işleri </a:t>
            </a:r>
            <a:r>
              <a:rPr lang="tr-TR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hariç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916832"/>
            <a:ext cx="1323763" cy="129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93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Kısmi teklife açık olarak gerçekleştirilen ihalelerde, </a:t>
            </a: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kısımlar itibariyle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eksiltme yapılabilir.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Eksiltmede tur sayısı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beşi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geçemez.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Eksiltmeye </a:t>
            </a:r>
            <a:r>
              <a:rPr lang="tr-TR" sz="26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davetin </a:t>
            </a:r>
            <a:r>
              <a:rPr lang="tr-TR" sz="2600" u="sng" dirty="0">
                <a:solidFill>
                  <a:schemeClr val="tx1"/>
                </a:solidFill>
                <a:latin typeface="Calibri" panose="020F0502020204030204" pitchFamily="34" charset="0"/>
              </a:rPr>
              <a:t>gönderildiği tarihten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 itibaren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iki iş günü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geçmeden eksiltmeye 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başlanamaz.</a:t>
            </a:r>
            <a:endParaRPr lang="tr-TR" sz="26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Turlardan 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birinde yeni </a:t>
            </a:r>
            <a:r>
              <a:rPr lang="tr-TR" sz="2600" u="sng" dirty="0">
                <a:solidFill>
                  <a:schemeClr val="tx1"/>
                </a:solidFill>
                <a:latin typeface="Calibri" panose="020F0502020204030204" pitchFamily="34" charset="0"/>
              </a:rPr>
              <a:t>teklif vermeyen istekli</a:t>
            </a:r>
            <a:r>
              <a:rPr lang="tr-TR" sz="2600" dirty="0">
                <a:solidFill>
                  <a:schemeClr val="tx1"/>
                </a:solidFill>
                <a:latin typeface="Calibri" panose="020F0502020204030204" pitchFamily="34" charset="0"/>
              </a:rPr>
              <a:t>, sonraki turlarda da </a:t>
            </a:r>
            <a:r>
              <a:rPr lang="tr-TR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teklif </a:t>
            </a:r>
            <a:r>
              <a:rPr lang="tr-TR" sz="26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veremez</a:t>
            </a:r>
            <a:r>
              <a:rPr lang="tr-TR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90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Ek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siltme yapılan ihalelerde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yaklaşık maliyet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tr-TR" sz="28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elektronik eksiltme tamamlandıktan sonra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açıklanır.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tr-TR" sz="28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Eksiltmeye katılarak yeni teklif veren isteklilerin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son teklifleri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geçerli kabul 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edilir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ve </a:t>
            </a:r>
            <a:r>
              <a:rPr lang="tr-TR" sz="28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önceki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teklifleri değerlendirmeye </a:t>
            </a:r>
            <a:r>
              <a:rPr lang="tr-TR" sz="2800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alınmaz</a:t>
            </a:r>
            <a:r>
              <a:rPr lang="tr-T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200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tr-TR" b="1" dirty="0">
                <a:latin typeface="Calibri" panose="020F0502020204030204" pitchFamily="34" charset="0"/>
              </a:rPr>
              <a:t>ELEKTRONİK EKSİLTME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Elektronik eksiltmenin her aşamasında, isteklilere o andaki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sıralamaları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EKAP üzerinde bildirilir. </a:t>
            </a:r>
            <a:r>
              <a:rPr lang="tr-TR" sz="2800" u="sng" dirty="0">
                <a:solidFill>
                  <a:schemeClr val="tx1"/>
                </a:solidFill>
                <a:latin typeface="Calibri" panose="020F0502020204030204" pitchFamily="34" charset="0"/>
              </a:rPr>
              <a:t>İhale dokümanında belirtilmesi kaydıyla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, diğer isteklilerin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sıralamaları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ve </a:t>
            </a:r>
            <a:r>
              <a:rPr lang="tr-TR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istekli sayısı</a:t>
            </a:r>
            <a:r>
              <a:rPr lang="tr-TR" sz="2800" dirty="0">
                <a:solidFill>
                  <a:schemeClr val="tx1"/>
                </a:solidFill>
                <a:latin typeface="Calibri" panose="020F0502020204030204" pitchFamily="34" charset="0"/>
              </a:rPr>
              <a:t> da ayrıca bildirilebilir. Ancak elektronik eksiltme süresince </a:t>
            </a:r>
            <a:r>
              <a:rPr lang="tr-TR" sz="28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isteklilerin kimlikleri </a:t>
            </a:r>
            <a:r>
              <a:rPr lang="tr-TR" sz="2800" b="1" u="sng" dirty="0" smtClean="0">
                <a:solidFill>
                  <a:schemeClr val="tx1"/>
                </a:solidFill>
                <a:latin typeface="Calibri" panose="020F0502020204030204" pitchFamily="34" charset="0"/>
              </a:rPr>
              <a:t>açıklanmaz</a:t>
            </a:r>
            <a:r>
              <a:rPr lang="tr-TR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endParaRPr lang="tr-TR" sz="2800" u="sng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581128"/>
            <a:ext cx="1928387" cy="18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43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Üst Düzey">
  <a:themeElements>
    <a:clrScheme name="Üst Düzey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Üst Düzey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Üst Düze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1669</TotalTime>
  <Words>1718</Words>
  <Application>Microsoft Office PowerPoint</Application>
  <PresentationFormat>Ekran Gösterisi (4:3)</PresentationFormat>
  <Paragraphs>384</Paragraphs>
  <Slides>52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52</vt:i4>
      </vt:variant>
    </vt:vector>
  </HeadingPairs>
  <TitlesOfParts>
    <vt:vector size="53" baseType="lpstr">
      <vt:lpstr>Üst Düzey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ELEKTRONİK EKSİLTME</vt:lpstr>
      <vt:lpstr>TEŞEKKÜRLER  </vt:lpstr>
    </vt:vector>
  </TitlesOfParts>
  <Company>KIK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ELEKTRONİK EKSİLTME</dc:title>
  <dc:creator>Abdullah Cangir</dc:creator>
  <cp:lastModifiedBy>Niyazi Akbaşlı</cp:lastModifiedBy>
  <cp:revision>128</cp:revision>
  <dcterms:created xsi:type="dcterms:W3CDTF">2018-12-04T07:47:09Z</dcterms:created>
  <dcterms:modified xsi:type="dcterms:W3CDTF">2020-03-06T11:55:36Z</dcterms:modified>
</cp:coreProperties>
</file>