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59" d="100"/>
          <a:sy n="59" d="100"/>
        </p:scale>
        <p:origin x="4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40A81-2CB9-4FE5-8A61-8FCEB026EEDD}" type="datetimeFigureOut">
              <a:rPr lang="tr-TR" smtClean="0"/>
              <a:t>20.01.2021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9EC49-FE39-4DD0-BD76-E8A0025B64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19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32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2124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6813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66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136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3A5700C-F5F1-45EB-8A7A-C127DD713FF8}" type="slidenum">
              <a:rPr lang="tr-TR" altLang="tr-TR" smtClean="0"/>
              <a:pPr eaLnBrk="1" hangingPunct="1"/>
              <a:t>8</a:t>
            </a:fld>
            <a:endParaRPr lang="tr-TR" altLang="tr-TR" smtClean="0"/>
          </a:p>
        </p:txBody>
      </p:sp>
      <p:sp>
        <p:nvSpPr>
          <p:cNvPr id="2" name="Not Yer Tutucus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6787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dirty="0" smtClean="0"/>
          </a:p>
        </p:txBody>
      </p:sp>
      <p:sp>
        <p:nvSpPr>
          <p:cNvPr id="17101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2E4E82F-F246-46C3-B595-30F626028536}" type="slidenum">
              <a:rPr lang="tr-TR" altLang="tr-TR" smtClean="0"/>
              <a:pPr eaLnBrk="1" hangingPunct="1"/>
              <a:t>9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697743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9BB1E-E821-4149-B5DC-D154756165B9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99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304;haleD&#305;s&#305;.do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Yasak%20fiil%20veya%20davran&#305;&#351;lar.doc" TargetMode="External"/><Relationship Id="rId4" Type="http://schemas.openxmlformats.org/officeDocument/2006/relationships/hyperlink" Target="SuSayac&#305;/Kat&#305;lamayacak.do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>
              <a:latin typeface="+mj-lt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528" y="142282"/>
            <a:ext cx="722064" cy="7664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135560" y="2693238"/>
            <a:ext cx="7849864" cy="181588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sz="4000" b="1" dirty="0">
              <a:latin typeface="Arial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000" b="1" dirty="0">
                <a:latin typeface="Arial" charset="0"/>
              </a:rPr>
              <a:t>İDARİ VE CEZAİ YAPTIRIMLAR</a:t>
            </a:r>
            <a:endParaRPr lang="tr-TR" sz="4000" b="1" dirty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tr-TR" sz="40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67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2 İçerik Yer Tutucusu"/>
          <p:cNvSpPr>
            <a:spLocks noGrp="1"/>
          </p:cNvSpPr>
          <p:nvPr>
            <p:ph idx="4294967295"/>
          </p:nvPr>
        </p:nvSpPr>
        <p:spPr>
          <a:xfrm>
            <a:off x="293913" y="980728"/>
            <a:ext cx="11609615" cy="5400599"/>
          </a:xfrm>
        </p:spPr>
        <p:txBody>
          <a:bodyPr rtlCol="0">
            <a:noAutofit/>
          </a:bodyPr>
          <a:lstStyle/>
          <a:p>
            <a:pPr marL="82550" indent="0" algn="just">
              <a:buNone/>
              <a:defRPr/>
            </a:pPr>
            <a:r>
              <a:rPr lang="tr-TR" sz="2400" dirty="0">
                <a:latin typeface="+mj-lt"/>
              </a:rPr>
              <a:t>a) Her ne sebeple olursa olsun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ihaleye</a:t>
            </a:r>
            <a:r>
              <a:rPr lang="tr-TR" sz="2400" dirty="0">
                <a:latin typeface="+mj-lt"/>
              </a:rPr>
              <a:t> ilişkin işlemlere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fesat karıştırmak</a:t>
            </a:r>
            <a:r>
              <a:rPr lang="tr-TR" sz="2400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sz="2400" dirty="0">
                <a:latin typeface="+mj-lt"/>
              </a:rPr>
              <a:t>veya buna teşebbüs  etmek. (Hile</a:t>
            </a:r>
            <a:r>
              <a:rPr lang="tr-TR" sz="2400" dirty="0">
                <a:latin typeface="+mj-lt"/>
              </a:rPr>
              <a:t>, vaat, tehdit, </a:t>
            </a:r>
            <a:r>
              <a:rPr lang="tr-TR" sz="2400" dirty="0">
                <a:latin typeface="+mj-lt"/>
              </a:rPr>
              <a:t>nüfuz kullanma, çıkar sağlama, anlaşma</a:t>
            </a:r>
            <a:r>
              <a:rPr lang="tr-TR" sz="2400" dirty="0">
                <a:latin typeface="+mj-lt"/>
              </a:rPr>
              <a:t>, irtikap, </a:t>
            </a:r>
            <a:r>
              <a:rPr lang="tr-TR" sz="2400" dirty="0">
                <a:latin typeface="+mj-lt"/>
              </a:rPr>
              <a:t>rüşvet)</a:t>
            </a: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b)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İhale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kararını etkileyecek davranışlarda bulunmak. </a:t>
            </a:r>
            <a:r>
              <a:rPr lang="tr-TR" sz="2400" dirty="0">
                <a:latin typeface="+mj-lt"/>
              </a:rPr>
              <a:t>  (İsteklileri tereddüde düşürmek, katılımı engellemek, anlaşma teklifinde bulunmak veya teşvik etmek, rekabeti engellemek)</a:t>
            </a:r>
            <a:endParaRPr lang="tr-TR" sz="2400" u="sng" dirty="0">
              <a:solidFill>
                <a:srgbClr val="FF0000"/>
              </a:solidFill>
              <a:latin typeface="+mj-lt"/>
            </a:endParaRP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c)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Sahte belge veya sahte teminat düzenlemek, kullanmak </a:t>
            </a: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d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) Alternatif teklif verebilme halleri dışında, </a:t>
            </a:r>
            <a:r>
              <a:rPr lang="tr-TR" sz="2400" dirty="0">
                <a:latin typeface="+mj-lt"/>
              </a:rPr>
              <a:t>ihalelerde bir istekli tarafından kendisi veya başkaları adına doğrudan veya dolaylı olarak, asaleten ya da vekaleten </a:t>
            </a:r>
            <a:r>
              <a:rPr lang="tr-TR" sz="2400" b="1" dirty="0">
                <a:solidFill>
                  <a:srgbClr val="FF0000"/>
                </a:solidFill>
                <a:latin typeface="+mj-lt"/>
              </a:rPr>
              <a:t>birden fazla teklif vermek. </a:t>
            </a:r>
          </a:p>
          <a:p>
            <a:pPr algn="just">
              <a:buNone/>
              <a:defRPr/>
            </a:pPr>
            <a:r>
              <a:rPr lang="tr-TR" sz="2400" dirty="0">
                <a:latin typeface="+mj-lt"/>
              </a:rPr>
              <a:t>e) 11 inci maddeye göre ihaleye katılamayacağı belirtildiği halde ihaleye katılmak.</a:t>
            </a:r>
          </a:p>
          <a:p>
            <a:pPr algn="just">
              <a:buNone/>
              <a:defRPr/>
            </a:pPr>
            <a:endParaRPr lang="tr-TR" sz="2400" dirty="0">
              <a:latin typeface="+mj-lt"/>
            </a:endParaRPr>
          </a:p>
          <a:p>
            <a:pPr algn="just">
              <a:buNone/>
              <a:defRPr/>
            </a:pPr>
            <a:endParaRPr lang="tr-TR" sz="36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  </a:t>
            </a:r>
            <a:r>
              <a:rPr lang="tr-TR" sz="16000" b="0" dirty="0">
                <a:solidFill>
                  <a:schemeClr val="bg1"/>
                </a:solidFill>
                <a:latin typeface="+mj-lt"/>
              </a:rPr>
              <a:t>Yasak Fiil ve Davranışlar </a:t>
            </a:r>
            <a:endParaRPr lang="tr-TR" sz="11100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6400" b="0" dirty="0">
                <a:solidFill>
                  <a:srgbClr val="FF0000"/>
                </a:solidFill>
                <a:latin typeface="+mj-lt"/>
              </a:rPr>
              <a:t>(K:17 md) </a:t>
            </a:r>
            <a:endParaRPr lang="tr-TR" sz="6400" b="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450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63451"/>
            <a:ext cx="8229600" cy="924712"/>
          </a:xfrm>
        </p:spPr>
        <p:txBody>
          <a:bodyPr/>
          <a:lstStyle/>
          <a:p>
            <a:pPr algn="ctr"/>
            <a:endParaRPr lang="tr-TR" sz="2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3" y="404665"/>
            <a:ext cx="8065145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</a:rPr>
              <a:t>Yasak fiil veya davranışlarda bulundukları tespit edilenler hakkında fiil veya davranışlarının özelliğine göre,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bir yıldan az olmamak üzere iki yıla kadar</a:t>
            </a:r>
            <a:r>
              <a:rPr lang="tr-TR" sz="2800" dirty="0">
                <a:latin typeface="+mj-lt"/>
              </a:rPr>
              <a:t>,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</a:rPr>
              <a:t>4734 sayılı Kanunun 2 </a:t>
            </a:r>
            <a:r>
              <a:rPr lang="tr-TR" sz="2800" dirty="0" err="1">
                <a:latin typeface="+mj-lt"/>
              </a:rPr>
              <a:t>nci</a:t>
            </a:r>
            <a:r>
              <a:rPr lang="tr-TR" sz="2800" dirty="0">
                <a:latin typeface="+mj-lt"/>
              </a:rPr>
              <a:t> ve 3 üncü maddeleri ile istisna edilenler dahil bütün kamu kurum ve kuruluşlarının ihalelerine katılmaktan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yasaklama kararı </a:t>
            </a:r>
            <a:r>
              <a:rPr lang="tr-TR" sz="2800" dirty="0">
                <a:latin typeface="+mj-lt"/>
              </a:rPr>
              <a:t>verilir.</a:t>
            </a:r>
          </a:p>
          <a:p>
            <a:pPr algn="just">
              <a:buNone/>
            </a:pPr>
            <a:endParaRPr lang="tr-TR" sz="2800" dirty="0">
              <a:latin typeface="+mj-lt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tr-TR" sz="2800" dirty="0"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44624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tr-TR"/>
            </a:defPPr>
            <a:lvl1pPr algn="ctr" defTabSz="914400" eaLnBrk="1" latinLnBrk="0" hangingPunct="1">
              <a:buNone/>
              <a:defRPr sz="44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tr-TR" dirty="0"/>
              <a:t>Yasaklama</a:t>
            </a:r>
            <a:endParaRPr lang="tr-TR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046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0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63451"/>
            <a:ext cx="8229600" cy="924712"/>
          </a:xfrm>
        </p:spPr>
        <p:txBody>
          <a:bodyPr/>
          <a:lstStyle/>
          <a:p>
            <a:pPr algn="ctr"/>
            <a:endParaRPr lang="tr-TR" sz="2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3" y="404665"/>
            <a:ext cx="8065145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Katılma yasakları, ihaleyi yapan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bakanlık</a:t>
            </a:r>
            <a:r>
              <a:rPr lang="tr-TR" sz="2800" dirty="0">
                <a:latin typeface="+mj-lt"/>
              </a:rPr>
              <a:t> veya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ilgili</a:t>
            </a:r>
            <a:r>
              <a:rPr lang="tr-TR" sz="2800" dirty="0">
                <a:latin typeface="+mj-lt"/>
              </a:rPr>
              <a:t> veya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bağlı bulunulan bakanlık, </a:t>
            </a:r>
            <a:endParaRPr lang="tr-TR" sz="2800" dirty="0">
              <a:solidFill>
                <a:srgbClr val="FF0000"/>
              </a:solidFill>
              <a:latin typeface="+mj-lt"/>
            </a:endParaRPr>
          </a:p>
          <a:p>
            <a:pPr algn="just"/>
            <a:endParaRPr lang="tr-TR" sz="2800" dirty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Herhangi </a:t>
            </a:r>
            <a:r>
              <a:rPr lang="tr-TR" sz="2800" dirty="0">
                <a:latin typeface="+mj-lt"/>
              </a:rPr>
              <a:t>bir bakanlığın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ilgili veya bağlı kuruluşu sayılmayan</a:t>
            </a:r>
            <a:r>
              <a:rPr lang="tr-TR" sz="2800" dirty="0">
                <a:latin typeface="+mj-lt"/>
              </a:rPr>
              <a:t> idarelerde bu idarelerin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ihale yetkilileri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,</a:t>
            </a:r>
          </a:p>
          <a:p>
            <a:pPr algn="just"/>
            <a:endParaRPr lang="tr-TR" sz="2800" dirty="0">
              <a:solidFill>
                <a:srgbClr val="FF0000"/>
              </a:solidFill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İl </a:t>
            </a:r>
            <a:r>
              <a:rPr lang="tr-TR" sz="2800" dirty="0">
                <a:latin typeface="+mj-lt"/>
              </a:rPr>
              <a:t>özel idareleri ve belediyeler ile bunlara bağlı birlik, müessese ve işletmelerde ise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İçişleri Bakanlığı </a:t>
            </a:r>
            <a:r>
              <a:rPr lang="tr-TR" sz="2800" dirty="0">
                <a:latin typeface="+mj-lt"/>
              </a:rPr>
              <a:t>tarafından verilir. </a:t>
            </a:r>
          </a:p>
          <a:p>
            <a:pPr algn="just">
              <a:buNone/>
            </a:pPr>
            <a:endParaRPr lang="tr-TR" sz="2800" dirty="0"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116632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tr-TR"/>
            </a:defPPr>
            <a:lvl1pPr algn="ctr" defTabSz="914400" eaLnBrk="1" latinLnBrk="0" hangingPunct="1">
              <a:buNone/>
              <a:defRPr sz="44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tr-TR" dirty="0"/>
              <a:t>Yasaklama</a:t>
            </a:r>
            <a:endParaRPr lang="tr-TR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042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1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63451"/>
            <a:ext cx="8229600" cy="924712"/>
          </a:xfrm>
        </p:spPr>
        <p:txBody>
          <a:bodyPr/>
          <a:lstStyle/>
          <a:p>
            <a:pPr algn="ctr"/>
            <a:endParaRPr lang="tr-TR" sz="2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404665"/>
            <a:ext cx="11038113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Haklarında yasaklama kararı verilen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tüzel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kişilerin </a:t>
            </a:r>
            <a:r>
              <a:rPr lang="tr-TR" sz="2800" dirty="0">
                <a:solidFill>
                  <a:srgbClr val="0070C0"/>
                </a:solidFill>
                <a:latin typeface="+mj-lt"/>
              </a:rPr>
              <a:t>(ortakları)</a:t>
            </a:r>
          </a:p>
          <a:p>
            <a:pPr lvl="1" algn="just"/>
            <a:r>
              <a:rPr lang="tr-TR" sz="2400" dirty="0">
                <a:latin typeface="+mj-lt"/>
              </a:rPr>
              <a:t>şahıs </a:t>
            </a:r>
            <a:r>
              <a:rPr lang="tr-TR" sz="2400" dirty="0">
                <a:latin typeface="+mj-lt"/>
              </a:rPr>
              <a:t>şirketi olması halinde şirket  ortaklarının tamamı hakkında, </a:t>
            </a:r>
            <a:endParaRPr lang="tr-TR" sz="2400" dirty="0">
              <a:latin typeface="+mj-lt"/>
            </a:endParaRPr>
          </a:p>
          <a:p>
            <a:pPr lvl="1" algn="just"/>
            <a:r>
              <a:rPr lang="tr-TR" sz="2400" dirty="0">
                <a:latin typeface="+mj-lt"/>
              </a:rPr>
              <a:t>sermaye </a:t>
            </a:r>
            <a:r>
              <a:rPr lang="tr-TR" sz="2400" dirty="0">
                <a:latin typeface="+mj-lt"/>
              </a:rPr>
              <a:t>şirketi olması halinde ise sermayesinin yarısından fazlasına sahip olan gerçek veya tüzel kişi ortaklar </a:t>
            </a:r>
            <a:r>
              <a:rPr lang="tr-TR" sz="2400" dirty="0">
                <a:latin typeface="+mj-lt"/>
              </a:rPr>
              <a:t>hakkında </a:t>
            </a:r>
          </a:p>
          <a:p>
            <a:pPr algn="just"/>
            <a:r>
              <a:rPr lang="tr-TR" sz="2800" dirty="0">
                <a:latin typeface="+mj-lt"/>
              </a:rPr>
              <a:t>Haklarında yasaklama kararı verilen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tüzel kişilerin </a:t>
            </a:r>
            <a:r>
              <a:rPr lang="tr-TR" sz="2800" dirty="0">
                <a:solidFill>
                  <a:srgbClr val="0070C0"/>
                </a:solidFill>
                <a:latin typeface="+mj-lt"/>
              </a:rPr>
              <a:t>(ortaklıkları)</a:t>
            </a:r>
          </a:p>
          <a:p>
            <a:pPr lvl="1" algn="just"/>
            <a:r>
              <a:rPr lang="tr-TR" sz="2400" dirty="0">
                <a:latin typeface="+mj-lt"/>
              </a:rPr>
              <a:t>Sermaye şirketinde ortak olmaları halinde sermayesinin yarısından fazlasına sahip olmaları kaydıyla bu sermaye şirketi hakkında</a:t>
            </a:r>
            <a:r>
              <a:rPr lang="tr-TR" sz="2400" dirty="0">
                <a:latin typeface="+mj-lt"/>
              </a:rPr>
              <a:t> yasaklama kararı verilir. </a:t>
            </a:r>
            <a:endParaRPr lang="tr-TR" sz="2400" dirty="0">
              <a:latin typeface="+mj-lt"/>
            </a:endParaRPr>
          </a:p>
          <a:p>
            <a:pPr algn="just">
              <a:buNone/>
            </a:pPr>
            <a:endParaRPr lang="tr-TR" sz="28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44624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144000" rIns="72000" bIns="0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400" dirty="0">
                <a:solidFill>
                  <a:schemeClr val="bg1"/>
                </a:solidFill>
                <a:latin typeface="+mj-lt"/>
              </a:rPr>
              <a:t>Yasaklama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716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553" y="908722"/>
            <a:ext cx="8065145" cy="5112567"/>
          </a:xfrm>
        </p:spPr>
        <p:txBody>
          <a:bodyPr>
            <a:no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</a:endParaRPr>
          </a:p>
          <a:p>
            <a:pPr algn="just"/>
            <a:r>
              <a:rPr lang="tr-TR" sz="2800" dirty="0">
                <a:latin typeface="+mj-lt"/>
              </a:rPr>
              <a:t>Haklarında </a:t>
            </a:r>
            <a:r>
              <a:rPr lang="tr-TR" sz="2800" dirty="0">
                <a:latin typeface="+mj-lt"/>
              </a:rPr>
              <a:t>yasaklama kararı verilen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gerçek kişilerin </a:t>
            </a:r>
            <a:r>
              <a:rPr lang="tr-TR" sz="2800" dirty="0">
                <a:solidFill>
                  <a:srgbClr val="0070C0"/>
                </a:solidFill>
                <a:latin typeface="+mj-lt"/>
              </a:rPr>
              <a:t>(ortaklıkları)</a:t>
            </a:r>
            <a:endParaRPr lang="tr-TR" sz="2800" dirty="0">
              <a:solidFill>
                <a:srgbClr val="0070C0"/>
              </a:solidFill>
              <a:latin typeface="+mj-lt"/>
            </a:endParaRPr>
          </a:p>
          <a:p>
            <a:pPr lvl="1" algn="just"/>
            <a:r>
              <a:rPr lang="tr-TR" sz="2400" dirty="0">
                <a:latin typeface="+mj-lt"/>
              </a:rPr>
              <a:t>Ortağı olduğu şahıs </a:t>
            </a:r>
            <a:r>
              <a:rPr lang="tr-TR" sz="2400" dirty="0">
                <a:latin typeface="+mj-lt"/>
              </a:rPr>
              <a:t>şirketi </a:t>
            </a:r>
            <a:r>
              <a:rPr lang="tr-TR" sz="2400" dirty="0">
                <a:latin typeface="+mj-lt"/>
              </a:rPr>
              <a:t>hakkında</a:t>
            </a:r>
            <a:r>
              <a:rPr lang="tr-TR" sz="2400" dirty="0">
                <a:latin typeface="+mj-lt"/>
              </a:rPr>
              <a:t>, </a:t>
            </a:r>
          </a:p>
          <a:p>
            <a:pPr lvl="1" algn="just"/>
            <a:r>
              <a:rPr lang="tr-TR" sz="2400" dirty="0">
                <a:latin typeface="+mj-lt"/>
              </a:rPr>
              <a:t>Yarıdan fazla hissesine sahip oldukları sermaye şirketleri hakkında </a:t>
            </a:r>
            <a:r>
              <a:rPr lang="tr-TR" sz="2400" dirty="0">
                <a:latin typeface="+mj-lt"/>
              </a:rPr>
              <a:t>yasaklama kararı verilir. </a:t>
            </a:r>
          </a:p>
          <a:p>
            <a:pPr algn="just"/>
            <a:r>
              <a:rPr lang="tr-TR" sz="2800" dirty="0">
                <a:latin typeface="+mj-lt"/>
              </a:rPr>
              <a:t>Ayrıca bunlar, </a:t>
            </a:r>
            <a:r>
              <a:rPr lang="tr-TR" sz="2800" dirty="0">
                <a:latin typeface="+mj-lt"/>
              </a:rPr>
              <a:t>idarelerce o ihaleye iştirak ettirilmeyecekleri gibi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yasaklama kararının yürürlüğe girdiği tarihe kadar </a:t>
            </a:r>
            <a:r>
              <a:rPr lang="tr-TR" sz="2800" dirty="0">
                <a:latin typeface="+mj-lt"/>
              </a:rPr>
              <a:t>aynı idare tarafından yapılacak 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sonraki ihalelere de </a:t>
            </a:r>
            <a:r>
              <a:rPr lang="tr-TR" sz="2800" dirty="0">
                <a:latin typeface="+mj-lt"/>
              </a:rPr>
              <a:t>iştirak ettirilmezler.</a:t>
            </a:r>
          </a:p>
          <a:p>
            <a:pPr algn="just">
              <a:buNone/>
            </a:pPr>
            <a:endParaRPr lang="tr-TR" sz="2800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36003" y="44624"/>
            <a:ext cx="8136904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144000" rIns="72000" bIns="0" anchor="ctr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400" dirty="0">
                <a:solidFill>
                  <a:schemeClr val="bg1"/>
                </a:solidFill>
                <a:effectLst/>
                <a:latin typeface="+mj-lt"/>
              </a:rPr>
              <a:t>Yasaklama</a:t>
            </a:r>
            <a:r>
              <a:rPr lang="tr-TR" sz="4000" dirty="0">
                <a:solidFill>
                  <a:schemeClr val="bg1"/>
                </a:solidFill>
                <a:effectLst/>
                <a:latin typeface="+mj-lt"/>
              </a:rPr>
              <a:t>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sz="2000" b="1" dirty="0">
              <a:solidFill>
                <a:schemeClr val="bg1"/>
              </a:solidFill>
              <a:effectLst/>
              <a:latin typeface="+mj-lt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033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2 İçerik Yer Tutucusu"/>
          <p:cNvSpPr>
            <a:spLocks noGrp="1"/>
          </p:cNvSpPr>
          <p:nvPr>
            <p:ph idx="4294967295"/>
          </p:nvPr>
        </p:nvSpPr>
        <p:spPr>
          <a:xfrm>
            <a:off x="0" y="1340769"/>
            <a:ext cx="11495314" cy="4785395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Arial" charset="0"/>
              </a:rPr>
              <a:t>Yasaklama kararları, yasaklamayı gerektiren fiil veya davranışın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tespit edildiği tarihi </a:t>
            </a:r>
            <a:r>
              <a:rPr lang="tr-TR" sz="2800" dirty="0">
                <a:latin typeface="+mj-lt"/>
                <a:cs typeface="Arial" charset="0"/>
              </a:rPr>
              <a:t>izleyen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en geç 45 gün</a:t>
            </a:r>
            <a:r>
              <a:rPr lang="tr-TR" sz="2800" dirty="0">
                <a:latin typeface="+mj-lt"/>
                <a:cs typeface="Arial" charset="0"/>
              </a:rPr>
              <a:t> içinde verilir.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Süre</a:t>
            </a:r>
            <a:r>
              <a:rPr lang="tr-TR" sz="2800" dirty="0">
                <a:latin typeface="+mj-lt"/>
                <a:cs typeface="Arial" charset="0"/>
              </a:rPr>
              <a:t> yasak fiil veya davranışın gerçekleştirildiği tarihten değil,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tespit edildiği tarihten</a:t>
            </a:r>
            <a:r>
              <a:rPr lang="tr-TR" sz="2800" dirty="0">
                <a:latin typeface="+mj-lt"/>
                <a:cs typeface="Arial" charset="0"/>
              </a:rPr>
              <a:t> itibaren başlar.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Arial" charset="0"/>
              </a:rPr>
              <a:t>Yasaklama kararı, </a:t>
            </a:r>
            <a:r>
              <a:rPr lang="tr-TR" sz="2800" dirty="0" err="1">
                <a:latin typeface="+mj-lt"/>
                <a:cs typeface="Arial" charset="0"/>
              </a:rPr>
              <a:t>RG’de</a:t>
            </a:r>
            <a:r>
              <a:rPr lang="tr-TR" sz="2800" dirty="0">
                <a:latin typeface="+mj-lt"/>
                <a:cs typeface="Arial" charset="0"/>
              </a:rPr>
              <a:t> yayımlanmak üzere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en geç </a:t>
            </a:r>
            <a:r>
              <a:rPr lang="tr-TR" sz="2800" dirty="0" err="1">
                <a:solidFill>
                  <a:srgbClr val="FF0000"/>
                </a:solidFill>
                <a:latin typeface="+mj-lt"/>
                <a:cs typeface="Arial" charset="0"/>
              </a:rPr>
              <a:t>onbeş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 gün içinde </a:t>
            </a:r>
            <a:r>
              <a:rPr lang="tr-TR" sz="2800" dirty="0">
                <a:latin typeface="+mj-lt"/>
                <a:cs typeface="Arial" charset="0"/>
              </a:rPr>
              <a:t>gönderilir ve </a:t>
            </a:r>
            <a:r>
              <a:rPr lang="tr-TR" sz="2800" dirty="0">
                <a:solidFill>
                  <a:srgbClr val="FF0000"/>
                </a:solidFill>
                <a:latin typeface="+mj-lt"/>
                <a:cs typeface="Arial" charset="0"/>
              </a:rPr>
              <a:t>yayımı tarihinde </a:t>
            </a:r>
            <a:r>
              <a:rPr lang="tr-TR" sz="2800" dirty="0">
                <a:latin typeface="+mj-lt"/>
                <a:cs typeface="Arial" charset="0"/>
              </a:rPr>
              <a:t>yürürlüğe girer.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endParaRPr lang="tr-TR" sz="2800" dirty="0">
              <a:latin typeface="+mj-lt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Ø"/>
            </a:pPr>
            <a:r>
              <a:rPr lang="tr-TR" sz="2800" dirty="0">
                <a:latin typeface="+mj-lt"/>
                <a:cs typeface="Arial" charset="0"/>
              </a:rPr>
              <a:t>Bu kararlar Kamu İhale Kurumunca izlenerek, kamu ihalelerine katılmaktan yasaklı olanlara ilişkin siciller tutulur.</a:t>
            </a:r>
          </a:p>
          <a:p>
            <a:pPr algn="just"/>
            <a:endParaRPr lang="tr-TR" sz="2800" dirty="0">
              <a:latin typeface="+mj-lt"/>
            </a:endParaRP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5" name="Rectangle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919536" y="188641"/>
            <a:ext cx="8229600" cy="779463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0" tIns="144000" rIns="72000" bIns="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000" dirty="0">
                <a:solidFill>
                  <a:schemeClr val="bg1"/>
                </a:solidFill>
                <a:effectLst/>
                <a:latin typeface="+mj-lt"/>
              </a:rPr>
              <a:t>Yasaklama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sz="1900" b="1" dirty="0">
              <a:solidFill>
                <a:schemeClr val="bg1"/>
              </a:solidFill>
              <a:effectLst/>
              <a:latin typeface="+mj-lt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26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2 İçerik Yer Tutucusu"/>
          <p:cNvSpPr>
            <a:spLocks noGrp="1"/>
          </p:cNvSpPr>
          <p:nvPr>
            <p:ph idx="4294967295"/>
          </p:nvPr>
        </p:nvSpPr>
        <p:spPr>
          <a:xfrm>
            <a:off x="473529" y="1355271"/>
            <a:ext cx="11087100" cy="4770893"/>
          </a:xfrm>
        </p:spPr>
        <p:txBody>
          <a:bodyPr>
            <a:noAutofit/>
          </a:bodyPr>
          <a:lstStyle/>
          <a:p>
            <a:pPr algn="just"/>
            <a:r>
              <a:rPr lang="tr-TR" sz="2800" dirty="0">
                <a:solidFill>
                  <a:srgbClr val="FF0000"/>
                </a:solidFill>
                <a:latin typeface="+mj-lt"/>
              </a:rPr>
              <a:t>Taahhüt tamamlandıktan </a:t>
            </a:r>
            <a:r>
              <a:rPr lang="tr-TR" sz="2800" dirty="0">
                <a:latin typeface="+mj-lt"/>
              </a:rPr>
              <a:t>ve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kabul işlemi yapıldıktan </a:t>
            </a:r>
            <a:r>
              <a:rPr lang="tr-TR" sz="2800" dirty="0">
                <a:latin typeface="+mj-lt"/>
              </a:rPr>
              <a:t>sonra tespit edilmiş olsa dahi, </a:t>
            </a:r>
            <a:r>
              <a:rPr lang="tr-TR" sz="2800" dirty="0">
                <a:latin typeface="+mj-lt"/>
              </a:rPr>
              <a:t>yasak </a:t>
            </a:r>
            <a:r>
              <a:rPr lang="tr-TR" sz="2800" dirty="0">
                <a:latin typeface="+mj-lt"/>
              </a:rPr>
              <a:t>fiil veya davranışlardan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TCK’ya göre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suç teşkil eden </a:t>
            </a:r>
            <a:r>
              <a:rPr lang="tr-TR" sz="2800" dirty="0">
                <a:latin typeface="+mj-lt"/>
              </a:rPr>
              <a:t>fiil veya davranışlarda bulunan gerçek veya tüzel kişiler ile o işteki ortak veya vekilleri hakkında </a:t>
            </a:r>
            <a:r>
              <a:rPr lang="tr-TR" sz="2800" dirty="0">
                <a:latin typeface="+mj-lt"/>
              </a:rPr>
              <a:t>Cumhuriyet </a:t>
            </a:r>
            <a:r>
              <a:rPr lang="tr-TR" sz="2800" dirty="0">
                <a:latin typeface="+mj-lt"/>
              </a:rPr>
              <a:t>Savcılığına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suç duyurusunda </a:t>
            </a:r>
            <a:r>
              <a:rPr lang="tr-TR" sz="2800" dirty="0">
                <a:latin typeface="+mj-lt"/>
              </a:rPr>
              <a:t>bulunulur.  </a:t>
            </a:r>
          </a:p>
          <a:p>
            <a:pPr algn="just"/>
            <a:r>
              <a:rPr lang="tr-TR" sz="2800" dirty="0">
                <a:latin typeface="+mj-lt"/>
              </a:rPr>
              <a:t>Haklarında ceza </a:t>
            </a:r>
            <a:r>
              <a:rPr lang="tr-TR" sz="2800" dirty="0">
                <a:latin typeface="+mj-lt"/>
              </a:rPr>
              <a:t>kovuşturması yapılarak kamu davası açılmasına karar verilenler </a:t>
            </a:r>
            <a:r>
              <a:rPr lang="tr-TR" sz="2800" dirty="0">
                <a:latin typeface="+mj-lt"/>
              </a:rPr>
              <a:t>ile bunların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ortakları ve ortaklıkları</a:t>
            </a:r>
            <a:r>
              <a:rPr lang="tr-TR" sz="2800" dirty="0">
                <a:latin typeface="+mj-lt"/>
              </a:rPr>
              <a:t> ilk derece yargılama </a:t>
            </a:r>
            <a:r>
              <a:rPr lang="tr-TR" sz="2800" dirty="0">
                <a:latin typeface="+mj-lt"/>
              </a:rPr>
              <a:t>sonuna kadar Kanun kapsamında yer alan kamu kurum ve kuruluşlarının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ihalelerine katılamaz. </a:t>
            </a:r>
            <a:endParaRPr lang="tr-TR" sz="2800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algn="just"/>
            <a:endParaRPr lang="tr-TR" sz="2800" dirty="0">
              <a:latin typeface="+mj-lt"/>
            </a:endParaRPr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39670-A678-4603-9DF3-332FA5C66D34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5" name="Rectangle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919536" y="188641"/>
            <a:ext cx="8229600" cy="779463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0" tIns="144000" rIns="72000" bIns="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lt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tr-TR" sz="4000" dirty="0">
                <a:solidFill>
                  <a:schemeClr val="bg1"/>
                </a:solidFill>
                <a:effectLst/>
                <a:latin typeface="+mj-lt"/>
              </a:rPr>
              <a:t>Kamu Davası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tr-TR" sz="1900" dirty="0">
              <a:solidFill>
                <a:schemeClr val="bg1"/>
              </a:solidFill>
              <a:effectLst/>
              <a:latin typeface="+mj-lt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2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782888" y="1600200"/>
            <a:ext cx="7129462" cy="3341688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tr-TR" altLang="tr-TR" sz="2400" dirty="0" smtClean="0">
                <a:latin typeface="+mj-lt"/>
                <a:hlinkClick r:id="rId3" action="ppaction://hlinkfile"/>
              </a:rPr>
              <a:t>İhale Dışı Bırakılma Nedenleri</a:t>
            </a:r>
            <a:r>
              <a:rPr lang="tr-TR" altLang="tr-TR" sz="2400" dirty="0" smtClean="0">
                <a:latin typeface="+mj-lt"/>
              </a:rPr>
              <a:t> </a:t>
            </a:r>
          </a:p>
          <a:p>
            <a:pPr eaLnBrk="1" hangingPunct="1">
              <a:buFont typeface="Wingdings" pitchFamily="2" charset="2"/>
              <a:buChar char="Ø"/>
            </a:pPr>
            <a:endParaRPr lang="tr-TR" altLang="tr-TR" sz="2400" u="sng" dirty="0" smtClean="0">
              <a:latin typeface="+mj-lt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tr-TR" altLang="tr-TR" sz="2400" u="sng" dirty="0" smtClean="0">
                <a:latin typeface="+mj-lt"/>
                <a:hlinkClick r:id="rId4" action="ppaction://hlinkfile"/>
              </a:rPr>
              <a:t>İhaleye Katılamayacak Olanlar</a:t>
            </a:r>
            <a:endParaRPr lang="tr-TR" altLang="tr-TR" sz="2400" u="sng" dirty="0" smtClean="0">
              <a:latin typeface="+mj-lt"/>
            </a:endParaRPr>
          </a:p>
          <a:p>
            <a:pPr eaLnBrk="1" hangingPunct="1">
              <a:buFont typeface="Wingdings" pitchFamily="2" charset="2"/>
              <a:buChar char="Ø"/>
            </a:pPr>
            <a:endParaRPr lang="tr-TR" altLang="tr-TR" sz="2400" u="sng" dirty="0" smtClean="0">
              <a:latin typeface="+mj-lt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tr-TR" altLang="tr-TR" sz="2400" u="sng" dirty="0" smtClean="0">
                <a:latin typeface="+mj-lt"/>
                <a:hlinkClick r:id="rId5" action="ppaction://hlinkfile"/>
              </a:rPr>
              <a:t>Yasak Fiil ve Davranışlar</a:t>
            </a:r>
            <a:endParaRPr lang="en-US" altLang="tr-TR" sz="2400" u="sng" dirty="0" smtClean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72008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Katılım Engelleri </a:t>
            </a:r>
          </a:p>
          <a:p>
            <a:pPr>
              <a:defRPr/>
            </a:pPr>
            <a:r>
              <a:rPr lang="tr-TR" sz="4900" b="0" dirty="0">
                <a:solidFill>
                  <a:schemeClr val="bg1"/>
                </a:solidFill>
                <a:latin typeface="+mj-lt"/>
              </a:rPr>
              <a:t>( K: 10,11,17)</a:t>
            </a:r>
            <a:endParaRPr lang="tr-TR" sz="49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440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2 İçerik Yer Tutucusu"/>
          <p:cNvSpPr>
            <a:spLocks noGrp="1"/>
          </p:cNvSpPr>
          <p:nvPr>
            <p:ph idx="4294967295"/>
          </p:nvPr>
        </p:nvSpPr>
        <p:spPr>
          <a:xfrm>
            <a:off x="930728" y="1355270"/>
            <a:ext cx="10347497" cy="4528005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a)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İflas eden, tasfiye halinde olan, işleri mahkeme tarafından yürütülen, konkordato ilan eden, işlerini askıya alanlar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b)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İflası ilan edilen, zorunlu tasfiye kararı verilen, alacaklılara karşı borçlarından dolayı mahkeme idaresi altında bulunanlar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c)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Kesinleşmiş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sosyal güvenlik prim borcu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olanlar</a:t>
            </a:r>
            <a:endParaRPr lang="tr-TR" altLang="tr-TR" sz="2400" dirty="0">
              <a:solidFill>
                <a:srgbClr val="FF0000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d)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Kesinleşmiş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vergi borcu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olanlar (KİGT Md: 17; 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Vergi borcu&gt; 5.000 TL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)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e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İhale tarihinden önceki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5 yıl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içinde, 	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mesleki faaliyetlerinden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dolayı yargı kararıyla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hüküm giyenler</a:t>
            </a: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400" b="1" dirty="0">
              <a:solidFill>
                <a:srgbClr val="FF0000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4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/>
            <a:endParaRPr lang="tr-TR" altLang="tr-TR" sz="24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 Dışı Bırakılma </a:t>
            </a:r>
            <a:r>
              <a:rPr lang="tr-TR" sz="16000" b="0" dirty="0">
                <a:solidFill>
                  <a:schemeClr val="bg1"/>
                </a:solidFill>
                <a:latin typeface="+mj-lt"/>
              </a:rPr>
              <a:t>Nedenleri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50.md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K:10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03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2 İçerik Yer Tutucusu"/>
          <p:cNvSpPr>
            <a:spLocks noGrp="1"/>
          </p:cNvSpPr>
          <p:nvPr>
            <p:ph idx="4294967295"/>
          </p:nvPr>
        </p:nvSpPr>
        <p:spPr>
          <a:xfrm>
            <a:off x="947057" y="1273628"/>
            <a:ext cx="10499271" cy="5404758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tr-TR" altLang="tr-TR" sz="2600" b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</a:rPr>
              <a:t>)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İhale tarihinden önceki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5 yıl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içinde, ihaleyi yapan idareye yaptığı işler sırasında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iş veya meslek ahlakına aykırı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faaliyetlerde bulunduğu bu idarece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ispat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edilenler (tutanak vs.) </a:t>
            </a: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g)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İhale tarihi itibariyle, </a:t>
            </a:r>
            <a:r>
              <a:rPr lang="tr-TR" altLang="tr-TR" sz="2400" b="1" dirty="0">
                <a:latin typeface="+mj-lt"/>
                <a:ea typeface="Calibri" pitchFamily="34" charset="0"/>
                <a:cs typeface="Calibri" pitchFamily="34" charset="0"/>
              </a:rPr>
              <a:t>kayıtlı </a:t>
            </a:r>
            <a:r>
              <a:rPr lang="tr-TR" altLang="tr-TR" sz="2400" b="1" dirty="0">
                <a:latin typeface="+mj-lt"/>
                <a:ea typeface="Calibri" pitchFamily="34" charset="0"/>
                <a:cs typeface="Calibri" pitchFamily="34" charset="0"/>
              </a:rPr>
              <a:t>olduğu oda tarafından 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mesleki faaliyetten men edilmiş olanlar</a:t>
            </a: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h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İdareler tarafından istenilen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bilgi ve belgeleri idareye vermeyen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veya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yanıltıcı bilgi ve/veya sahte belge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verdiği tespit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edilenler</a:t>
            </a:r>
            <a:endParaRPr lang="tr-TR" altLang="tr-TR" sz="2400" dirty="0">
              <a:latin typeface="+mj-lt"/>
              <a:ea typeface="Calibri" pitchFamily="34" charset="0"/>
              <a:cs typeface="Calibri" pitchFamily="34" charset="0"/>
            </a:endParaRP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i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Kanunun 11 inci </a:t>
            </a:r>
            <a:r>
              <a:rPr lang="tr-TR" altLang="tr-TR" sz="2400" dirty="0" err="1">
                <a:latin typeface="+mj-lt"/>
                <a:ea typeface="Calibri" pitchFamily="34" charset="0"/>
                <a:cs typeface="Calibri" pitchFamily="34" charset="0"/>
              </a:rPr>
              <a:t>md.’ne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göre ihaleye katılamayacağı belirtildiği halde ihaleye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katılanlar</a:t>
            </a:r>
            <a:endParaRPr lang="tr-TR" altLang="tr-TR" sz="2400" dirty="0">
              <a:latin typeface="+mj-lt"/>
              <a:ea typeface="Calibri" pitchFamily="34" charset="0"/>
              <a:cs typeface="Calibri" pitchFamily="34" charset="0"/>
            </a:endParaRPr>
          </a:p>
          <a:p>
            <a:pPr marL="365125" indent="-282575" algn="just">
              <a:buNone/>
            </a:pP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j</a:t>
            </a:r>
            <a:r>
              <a:rPr lang="tr-TR" altLang="tr-TR" sz="24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)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Kanunun 17 </a:t>
            </a:r>
            <a:r>
              <a:rPr lang="tr-TR" altLang="tr-TR" sz="2400" dirty="0" err="1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nci</a:t>
            </a:r>
            <a:r>
              <a:rPr lang="tr-TR" altLang="tr-TR" sz="2400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maddesinde belirtilen yasak fiil veya davranışlarda bulundukları tespit </a:t>
            </a:r>
            <a:r>
              <a:rPr lang="tr-TR" altLang="tr-TR" sz="2400" dirty="0">
                <a:latin typeface="+mj-lt"/>
                <a:ea typeface="Calibri" pitchFamily="34" charset="0"/>
                <a:cs typeface="Calibri" pitchFamily="34" charset="0"/>
              </a:rPr>
              <a:t>edilenler.</a:t>
            </a:r>
            <a:endParaRPr lang="tr-TR" altLang="tr-TR" sz="2400" dirty="0">
              <a:latin typeface="+mj-lt"/>
              <a:ea typeface="Calibri" pitchFamily="34" charset="0"/>
              <a:cs typeface="Calibri" pitchFamily="34" charset="0"/>
            </a:endParaRPr>
          </a:p>
          <a:p>
            <a:pPr marL="365125" indent="-282575" algn="just">
              <a:buNone/>
            </a:pPr>
            <a:endParaRPr lang="tr-TR" altLang="tr-TR" sz="2600" dirty="0">
              <a:latin typeface="+mj-lt"/>
              <a:ea typeface="Calibri" pitchFamily="34" charset="0"/>
              <a:cs typeface="Calibri" pitchFamily="34" charset="0"/>
            </a:endParaRPr>
          </a:p>
          <a:p>
            <a:pPr marL="365125" indent="-282575" algn="just">
              <a:buNone/>
            </a:pPr>
            <a:r>
              <a:rPr lang="tr-TR" altLang="tr-TR" sz="2600" b="1" dirty="0">
                <a:solidFill>
                  <a:srgbClr val="FF0000"/>
                </a:solidFill>
                <a:latin typeface="+mj-lt"/>
                <a:ea typeface="Calibri" pitchFamily="34" charset="0"/>
                <a:cs typeface="Calibri" pitchFamily="34" charset="0"/>
              </a:rPr>
              <a:t>    </a:t>
            </a:r>
            <a:endParaRPr lang="tr-TR" altLang="tr-TR" sz="26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600" b="1" dirty="0">
              <a:solidFill>
                <a:srgbClr val="FF0000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>
              <a:buFont typeface="Wingdings 2" pitchFamily="18" charset="2"/>
              <a:buNone/>
            </a:pPr>
            <a:endParaRPr lang="tr-TR" altLang="tr-TR" sz="2600" dirty="0">
              <a:latin typeface="+mj-lt"/>
              <a:ea typeface="Calibri" pitchFamily="34" charset="0"/>
              <a:cs typeface="Calibri" pitchFamily="34" charset="0"/>
            </a:endParaRPr>
          </a:p>
          <a:p>
            <a:pPr algn="just" eaLnBrk="1" hangingPunct="1"/>
            <a:endParaRPr lang="tr-TR" altLang="tr-TR" sz="26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 Dışı Bırakılma </a:t>
            </a:r>
            <a:r>
              <a:rPr lang="tr-TR" sz="16000" b="0" dirty="0">
                <a:solidFill>
                  <a:schemeClr val="bg1"/>
                </a:solidFill>
                <a:latin typeface="+mj-lt"/>
              </a:rPr>
              <a:t>Nedenleri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50.md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K:10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704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4294967295"/>
          </p:nvPr>
        </p:nvSpPr>
        <p:spPr>
          <a:xfrm>
            <a:off x="1981200" y="1844825"/>
            <a:ext cx="8229600" cy="4281339"/>
          </a:xfrm>
        </p:spPr>
        <p:txBody>
          <a:bodyPr/>
          <a:lstStyle/>
          <a:p>
            <a:pPr algn="just"/>
            <a:r>
              <a:rPr lang="tr-TR" sz="2800" dirty="0">
                <a:solidFill>
                  <a:srgbClr val="FF0000"/>
                </a:solidFill>
                <a:latin typeface="+mj-lt"/>
              </a:rPr>
              <a:t>Gerçeğe aykırı </a:t>
            </a:r>
            <a:r>
              <a:rPr lang="tr-TR" sz="2800" dirty="0">
                <a:latin typeface="+mj-lt"/>
              </a:rPr>
              <a:t>hususlar içeren taahhütname sunulması veya ihale üzerinde kalan istekli tarafından taahhüt altına alınan durumu tevsik eden belgelerin sözleşme imzalanmadan önce verilmemesi halinde bu durumda olanlar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ihale dışı bırakılarak geçici teminatları gelir kaydedilir. </a:t>
            </a:r>
          </a:p>
          <a:p>
            <a:endParaRPr lang="tr-TR" dirty="0">
              <a:latin typeface="+mj-lt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 Dışı Bırakılma </a:t>
            </a:r>
            <a:r>
              <a:rPr lang="tr-TR" sz="16000" b="0" dirty="0">
                <a:solidFill>
                  <a:schemeClr val="bg1"/>
                </a:solidFill>
                <a:latin typeface="+mj-lt"/>
              </a:rPr>
              <a:t>Nedenleri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50.md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K:10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61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506186" y="980728"/>
            <a:ext cx="10772040" cy="5877272"/>
          </a:xfrm>
        </p:spPr>
        <p:txBody>
          <a:bodyPr rtlCol="0">
            <a:noAutofit/>
          </a:bodyPr>
          <a:lstStyle/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a)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Yasaklanmış olanlar ve Hükümlüler  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İdare veya mahkeme kararı ile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yasaklananlar,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Terörle Mücadele Kanunu kapsamına giren suçlardan,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Örgütlü suçlardan, </a:t>
            </a:r>
          </a:p>
          <a:p>
            <a:pPr marL="425196" algn="just">
              <a:buFont typeface="Wingdings" pitchFamily="2" charset="2"/>
              <a:buChar char="ü"/>
              <a:defRPr/>
            </a:pPr>
            <a:r>
              <a:rPr lang="tr-TR" sz="2600" dirty="0">
                <a:latin typeface="+mj-lt"/>
              </a:rPr>
              <a:t>Kendi ülkesi/yabancı bir ülkede kamu görevlilerine rüşvet verme suçundan dolayı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hükümlü bulunanlar</a:t>
            </a:r>
          </a:p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b)</a:t>
            </a:r>
            <a:r>
              <a:rPr lang="tr-TR" sz="2600" dirty="0">
                <a:latin typeface="+mj-lt"/>
              </a:rPr>
              <a:t> İlgili mercilerce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hileli iflas </a:t>
            </a:r>
            <a:r>
              <a:rPr lang="tr-TR" sz="2600" dirty="0">
                <a:latin typeface="+mj-lt"/>
              </a:rPr>
              <a:t>ettiğine karar verilenler.</a:t>
            </a:r>
          </a:p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c) </a:t>
            </a:r>
            <a:r>
              <a:rPr lang="tr-TR" sz="2600" dirty="0">
                <a:latin typeface="+mj-lt"/>
              </a:rPr>
              <a:t>İhaleyi </a:t>
            </a:r>
            <a:r>
              <a:rPr lang="tr-TR" sz="2600" dirty="0">
                <a:latin typeface="+mj-lt"/>
              </a:rPr>
              <a:t>yapan idarenin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ihale yetkilisi kişileri </a:t>
            </a:r>
            <a:r>
              <a:rPr lang="tr-TR" sz="2600" dirty="0">
                <a:latin typeface="+mj-lt"/>
              </a:rPr>
              <a:t>ile bu yetkiye sahip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kurullarda görevli kişiler.</a:t>
            </a:r>
          </a:p>
          <a:p>
            <a:pPr marL="365760" indent="-283464" algn="just">
              <a:buNone/>
              <a:defRPr/>
            </a:pPr>
            <a:r>
              <a:rPr lang="tr-TR" sz="2600" b="1" dirty="0">
                <a:solidFill>
                  <a:srgbClr val="FF0000"/>
                </a:solidFill>
                <a:latin typeface="+mj-lt"/>
              </a:rPr>
              <a:t>ç</a:t>
            </a:r>
            <a:r>
              <a:rPr lang="tr-TR" sz="2600" b="1" dirty="0">
                <a:solidFill>
                  <a:srgbClr val="FF0000"/>
                </a:solidFill>
                <a:latin typeface="+mj-lt"/>
              </a:rPr>
              <a:t>)</a:t>
            </a:r>
            <a:r>
              <a:rPr lang="tr-TR" sz="2600" dirty="0">
                <a:latin typeface="+mj-lt"/>
              </a:rPr>
              <a:t> </a:t>
            </a:r>
            <a:r>
              <a:rPr lang="tr-TR" sz="2600" dirty="0">
                <a:latin typeface="+mj-lt"/>
              </a:rPr>
              <a:t>İdarenin </a:t>
            </a:r>
            <a:r>
              <a:rPr lang="tr-TR" sz="2600" dirty="0">
                <a:latin typeface="+mj-lt"/>
              </a:rPr>
              <a:t>ihale </a:t>
            </a:r>
            <a:r>
              <a:rPr lang="tr-TR" sz="2600" dirty="0">
                <a:latin typeface="+mj-lt"/>
              </a:rPr>
              <a:t>ile </a:t>
            </a:r>
            <a:r>
              <a:rPr lang="tr-TR" sz="2600" dirty="0">
                <a:latin typeface="+mj-lt"/>
              </a:rPr>
              <a:t>ilgili </a:t>
            </a:r>
            <a:r>
              <a:rPr lang="tr-TR" sz="2600" dirty="0">
                <a:solidFill>
                  <a:srgbClr val="FF0000"/>
                </a:solidFill>
                <a:latin typeface="+mj-lt"/>
              </a:rPr>
              <a:t>işlemlerini yürütmekle görevli</a:t>
            </a:r>
            <a:r>
              <a:rPr lang="tr-TR" sz="2600" dirty="0">
                <a:latin typeface="+mj-lt"/>
              </a:rPr>
              <a:t> </a:t>
            </a:r>
            <a:r>
              <a:rPr lang="tr-TR" sz="2600" dirty="0">
                <a:latin typeface="+mj-lt"/>
              </a:rPr>
              <a:t>olanlar.</a:t>
            </a:r>
          </a:p>
          <a:p>
            <a:pPr>
              <a:defRPr/>
            </a:pPr>
            <a:endParaRPr lang="tr-TR" sz="2600" dirty="0">
              <a:latin typeface="+mj-lt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977524" y="121742"/>
            <a:ext cx="8461375" cy="85898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6" name="2 İçerik Yer Tutucusu"/>
          <p:cNvSpPr txBox="1">
            <a:spLocks/>
          </p:cNvSpPr>
          <p:nvPr/>
        </p:nvSpPr>
        <p:spPr bwMode="auto">
          <a:xfrm rot="10800000" flipV="1">
            <a:off x="1963089" y="7026459"/>
            <a:ext cx="7993062" cy="9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Wingdings 2" pitchFamily="18" charset="2"/>
              <a:buNone/>
            </a:pPr>
            <a:endParaRPr lang="tr-TR" altLang="tr-TR" sz="1400" dirty="0">
              <a:latin typeface="Calibri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65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408214" y="980728"/>
            <a:ext cx="11283043" cy="5256584"/>
          </a:xfrm>
        </p:spPr>
        <p:txBody>
          <a:bodyPr rtlCol="0">
            <a:noAutofit/>
          </a:bodyPr>
          <a:lstStyle/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d)</a:t>
            </a:r>
            <a:r>
              <a:rPr lang="tr-TR" altLang="tr-TR" dirty="0">
                <a:latin typeface="+mj-lt"/>
              </a:rPr>
              <a:t> (c) ve (ç) bentlerinde belirtilen şahısların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eşleri</a:t>
            </a:r>
            <a:r>
              <a:rPr lang="tr-TR" altLang="tr-TR" dirty="0">
                <a:latin typeface="+mj-lt"/>
              </a:rPr>
              <a:t> ve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üçüncü dereceye kadar kan</a:t>
            </a:r>
            <a:r>
              <a:rPr lang="tr-TR" altLang="tr-TR" b="1" dirty="0">
                <a:latin typeface="+mj-lt"/>
              </a:rPr>
              <a:t> </a:t>
            </a:r>
            <a:r>
              <a:rPr lang="tr-TR" altLang="tr-TR" dirty="0">
                <a:latin typeface="+mj-lt"/>
              </a:rPr>
              <a:t>ve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ikinci dereceye kadar kayın hısımları </a:t>
            </a:r>
            <a:r>
              <a:rPr lang="tr-TR" altLang="tr-TR" dirty="0">
                <a:latin typeface="+mj-lt"/>
              </a:rPr>
              <a:t>ile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evlatlıkları</a:t>
            </a:r>
            <a:r>
              <a:rPr lang="tr-TR" altLang="tr-TR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altLang="tr-TR" dirty="0">
                <a:latin typeface="+mj-lt"/>
              </a:rPr>
              <a:t>ve</a:t>
            </a:r>
            <a:r>
              <a:rPr lang="tr-TR" altLang="tr-TR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evlat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edinenleri,</a:t>
            </a:r>
            <a:endParaRPr lang="tr-TR" altLang="tr-TR" b="1" dirty="0">
              <a:solidFill>
                <a:srgbClr val="FF0000"/>
              </a:solidFill>
              <a:latin typeface="+mj-lt"/>
            </a:endParaRPr>
          </a:p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e)</a:t>
            </a:r>
            <a:r>
              <a:rPr lang="tr-TR" altLang="tr-TR" dirty="0">
                <a:latin typeface="+mj-lt"/>
              </a:rPr>
              <a:t> (c), (ç) ve (d) bentlerinde belirtilenlerin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ortakları</a:t>
            </a:r>
            <a:r>
              <a:rPr lang="tr-TR" altLang="tr-TR" dirty="0">
                <a:latin typeface="+mj-lt"/>
              </a:rPr>
              <a:t> ile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şirketleri,</a:t>
            </a:r>
            <a:endParaRPr lang="tr-TR" altLang="tr-TR" b="1" dirty="0">
              <a:solidFill>
                <a:srgbClr val="FF0000"/>
              </a:solidFill>
              <a:latin typeface="+mj-lt"/>
            </a:endParaRPr>
          </a:p>
          <a:p>
            <a:pPr algn="just" eaLnBrk="1" hangingPunct="1">
              <a:buNone/>
            </a:pP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    </a:t>
            </a: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(yönetim </a:t>
            </a: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kurullarında görevli bulunmadıkları veya sermayesinin % 10’undan fazlasına sahip olmadıkları </a:t>
            </a:r>
            <a:r>
              <a:rPr lang="tr-TR" altLang="tr-TR" b="1" i="1" dirty="0" err="1">
                <a:solidFill>
                  <a:srgbClr val="00B050"/>
                </a:solidFill>
                <a:latin typeface="+mj-lt"/>
              </a:rPr>
              <a:t>A.Ş.ler</a:t>
            </a: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 hariç</a:t>
            </a:r>
            <a:r>
              <a:rPr lang="tr-TR" altLang="tr-TR" b="1" i="1" dirty="0">
                <a:solidFill>
                  <a:srgbClr val="00B050"/>
                </a:solidFill>
                <a:latin typeface="+mj-lt"/>
              </a:rPr>
              <a:t>)</a:t>
            </a:r>
            <a:endParaRPr lang="tr-TR" altLang="tr-TR" dirty="0">
              <a:latin typeface="+mj-lt"/>
            </a:endParaRPr>
          </a:p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f)</a:t>
            </a:r>
            <a:r>
              <a:rPr lang="tr-TR" altLang="tr-TR" dirty="0">
                <a:latin typeface="+mj-lt"/>
              </a:rPr>
              <a:t> Kanunun </a:t>
            </a:r>
            <a:r>
              <a:rPr lang="tr-TR" altLang="tr-TR" dirty="0">
                <a:latin typeface="+mj-lt"/>
              </a:rPr>
              <a:t>53/b/8 bendi </a:t>
            </a:r>
            <a:r>
              <a:rPr lang="tr-TR" altLang="tr-TR" dirty="0">
                <a:latin typeface="+mj-lt"/>
              </a:rPr>
              <a:t>gereğince alınacak </a:t>
            </a:r>
            <a:r>
              <a:rPr lang="tr-TR" altLang="tr-TR" dirty="0">
                <a:latin typeface="+mj-lt"/>
              </a:rPr>
              <a:t>Cumhurbaşkanı Kararında </a:t>
            </a:r>
            <a:r>
              <a:rPr lang="tr-TR" altLang="tr-TR" dirty="0">
                <a:latin typeface="+mj-lt"/>
              </a:rPr>
              <a:t>belirtilen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yabancı ülkelerin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isteklileri,</a:t>
            </a:r>
          </a:p>
          <a:p>
            <a:pPr algn="just" eaLnBrk="1" hangingPunct="1">
              <a:buNone/>
            </a:pP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g)</a:t>
            </a:r>
            <a:r>
              <a:rPr lang="tr-TR" altLang="tr-TR" dirty="0">
                <a:latin typeface="+mj-lt"/>
              </a:rPr>
              <a:t> Terör örgütlerine </a:t>
            </a:r>
            <a:r>
              <a:rPr lang="tr-TR" altLang="tr-TR" b="1" dirty="0" err="1">
                <a:solidFill>
                  <a:srgbClr val="FF0000"/>
                </a:solidFill>
                <a:latin typeface="+mj-lt"/>
              </a:rPr>
              <a:t>iltisakı</a:t>
            </a:r>
            <a:r>
              <a:rPr lang="tr-TR" altLang="tr-TR" dirty="0">
                <a:latin typeface="+mj-lt"/>
              </a:rPr>
              <a:t> yahut bunlarla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irtibatı</a:t>
            </a:r>
            <a:r>
              <a:rPr lang="tr-TR" altLang="tr-TR" dirty="0">
                <a:latin typeface="+mj-lt"/>
              </a:rPr>
              <a:t> olduğu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EGM</a:t>
            </a:r>
            <a:r>
              <a:rPr lang="tr-TR" altLang="tr-TR" dirty="0">
                <a:latin typeface="+mj-lt"/>
              </a:rPr>
              <a:t> tarafından bildirilen gerçek ve tüzel kişiler ile bu kapsamda olduğu </a:t>
            </a:r>
            <a:r>
              <a:rPr lang="tr-TR" altLang="tr-TR" b="1" dirty="0">
                <a:solidFill>
                  <a:srgbClr val="FF0000"/>
                </a:solidFill>
                <a:latin typeface="+mj-lt"/>
              </a:rPr>
              <a:t>MİT Müsteşarlığı </a:t>
            </a:r>
            <a:r>
              <a:rPr lang="tr-TR" altLang="tr-TR" dirty="0">
                <a:latin typeface="+mj-lt"/>
              </a:rPr>
              <a:t>tarafından bildirilen yurt dışı bağlantılı gerçek ve tüzel kişiler. </a:t>
            </a:r>
            <a:r>
              <a:rPr lang="tr-TR" altLang="tr-TR" dirty="0">
                <a:solidFill>
                  <a:srgbClr val="FF0000"/>
                </a:solidFill>
                <a:latin typeface="+mj-lt"/>
              </a:rPr>
              <a:t>(Geçici Madde 18 gereği </a:t>
            </a:r>
            <a:r>
              <a:rPr lang="tr-TR" dirty="0" err="1">
                <a:solidFill>
                  <a:srgbClr val="FF0000"/>
                </a:solidFill>
              </a:rPr>
              <a:t>TMSF’ye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rgbClr val="FF0000"/>
                </a:solidFill>
              </a:rPr>
              <a:t>devredilen veya </a:t>
            </a:r>
            <a:r>
              <a:rPr lang="tr-TR" dirty="0" err="1">
                <a:solidFill>
                  <a:srgbClr val="FF0000"/>
                </a:solidFill>
              </a:rPr>
              <a:t>TMSF’nin</a:t>
            </a:r>
            <a:r>
              <a:rPr lang="tr-TR" dirty="0">
                <a:solidFill>
                  <a:srgbClr val="FF0000"/>
                </a:solidFill>
              </a:rPr>
              <a:t> kayyım </a:t>
            </a:r>
            <a:r>
              <a:rPr lang="tr-TR" dirty="0">
                <a:solidFill>
                  <a:srgbClr val="FF0000"/>
                </a:solidFill>
              </a:rPr>
              <a:t>olarak atandığı </a:t>
            </a:r>
            <a:r>
              <a:rPr lang="tr-TR" dirty="0">
                <a:solidFill>
                  <a:srgbClr val="FF0000"/>
                </a:solidFill>
              </a:rPr>
              <a:t>şirketler hariç) </a:t>
            </a:r>
            <a:endParaRPr lang="tr-TR" altLang="tr-TR" dirty="0">
              <a:solidFill>
                <a:srgbClr val="FF0000"/>
              </a:solidFill>
              <a:latin typeface="+mj-lt"/>
            </a:endParaRPr>
          </a:p>
          <a:p>
            <a:pPr algn="just" eaLnBrk="1" hangingPunct="1">
              <a:buNone/>
            </a:pPr>
            <a:endParaRPr lang="tr-TR" sz="2400" dirty="0"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60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6" name="2 İçerik Yer Tutucusu"/>
          <p:cNvSpPr txBox="1">
            <a:spLocks/>
          </p:cNvSpPr>
          <p:nvPr/>
        </p:nvSpPr>
        <p:spPr bwMode="auto">
          <a:xfrm rot="10800000" flipV="1">
            <a:off x="1963089" y="7026459"/>
            <a:ext cx="7993062" cy="9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Wingdings 2" pitchFamily="18" charset="2"/>
              <a:buNone/>
            </a:pPr>
            <a:endParaRPr lang="tr-TR" altLang="tr-TR" sz="1400" dirty="0">
              <a:latin typeface="Calibri" pitchFamily="34" charset="0"/>
            </a:endParaRPr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1977524" y="121742"/>
            <a:ext cx="8461375" cy="85898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89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636814" y="1125538"/>
            <a:ext cx="10641412" cy="4608512"/>
          </a:xfrm>
        </p:spPr>
        <p:txBody>
          <a:bodyPr rtlCol="0">
            <a:noAutofit/>
          </a:bodyPr>
          <a:lstStyle/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İhale konusu işin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danışmanlık hizmetini yapan </a:t>
            </a:r>
            <a:r>
              <a:rPr lang="tr-TR" sz="2800" dirty="0">
                <a:latin typeface="+mj-lt"/>
              </a:rPr>
              <a:t>yükleniciler (bu işin ihalesine katılamazlar ve alt yüklenicisi olamazlar.)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latin typeface="+mj-lt"/>
              </a:rPr>
              <a:t>İhale </a:t>
            </a:r>
            <a:r>
              <a:rPr lang="tr-TR" sz="2800" dirty="0">
                <a:latin typeface="+mj-lt"/>
              </a:rPr>
              <a:t>konusu işin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yüklenicileri </a:t>
            </a:r>
            <a:r>
              <a:rPr lang="tr-TR" sz="2800" dirty="0">
                <a:latin typeface="+mj-lt"/>
              </a:rPr>
              <a:t>de o işin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danışmanlık</a:t>
            </a:r>
            <a:r>
              <a:rPr lang="tr-TR" sz="2800" dirty="0">
                <a:latin typeface="+mj-lt"/>
              </a:rPr>
              <a:t> hizmeti ihalelerine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katılamazlar. </a:t>
            </a:r>
          </a:p>
          <a:p>
            <a:pPr marL="365760" indent="-283464" algn="just">
              <a:buFont typeface="Wingdings" pitchFamily="2" charset="2"/>
              <a:buChar char="Ø"/>
              <a:defRPr/>
            </a:pPr>
            <a:r>
              <a:rPr lang="tr-TR" sz="2800" dirty="0" smtClean="0">
                <a:latin typeface="+mj-lt"/>
              </a:rPr>
              <a:t>İhaleyi </a:t>
            </a:r>
            <a:r>
              <a:rPr lang="tr-TR" sz="2800" dirty="0">
                <a:latin typeface="+mj-lt"/>
              </a:rPr>
              <a:t>yapan idare bünyesindeki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vakıf, dernek, birlik, sandık gibi kuruluşlar ile bu kuruluşların ortak oldukları şirketler</a:t>
            </a:r>
            <a:r>
              <a:rPr lang="tr-TR" sz="28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tr-TR" sz="2800" dirty="0">
                <a:latin typeface="+mj-lt"/>
              </a:rPr>
              <a:t>bu idarelerin ihalelerine katılamazlar.</a:t>
            </a:r>
          </a:p>
          <a:p>
            <a:pPr marL="1297623" lvl="4" indent="-283464" algn="just">
              <a:buFont typeface="Wingdings" pitchFamily="2" charset="2"/>
              <a:buChar char="Ø"/>
              <a:defRPr/>
            </a:pPr>
            <a:endParaRPr lang="tr-TR" sz="2800" dirty="0">
              <a:latin typeface="+mj-lt"/>
            </a:endParaRPr>
          </a:p>
          <a:p>
            <a:pPr>
              <a:defRPr/>
            </a:pPr>
            <a:endParaRPr lang="tr-TR" sz="4000" dirty="0">
              <a:latin typeface="+mj-lt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883098" y="116632"/>
            <a:ext cx="8461375" cy="936104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sz="5600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95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2 İçerik Yer Tutucusu"/>
          <p:cNvSpPr>
            <a:spLocks noGrp="1"/>
          </p:cNvSpPr>
          <p:nvPr>
            <p:ph idx="4294967295"/>
          </p:nvPr>
        </p:nvSpPr>
        <p:spPr>
          <a:xfrm>
            <a:off x="457200" y="1240971"/>
            <a:ext cx="10821026" cy="4205743"/>
          </a:xfrm>
        </p:spPr>
        <p:txBody>
          <a:bodyPr rtlCol="0">
            <a:no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İhaleye katılamayacak olduğu halde ihaleye katılanların; 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T</a:t>
            </a: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eklifleri değerlendirme bırakılır, 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Geçici teminatları gelir kaydedilir.  (11/g hariç)</a:t>
            </a:r>
          </a:p>
          <a:p>
            <a:pPr marL="342900" lvl="1" indent="-342900"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İhaleye katılamayacak olanların ihaleye katılması yasak fiil ve davranışlar arasında yer aldığından bu kişilerin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yasaklanması da gerekmektedir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. </a:t>
            </a: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(11/g hariç</a:t>
            </a:r>
            <a:r>
              <a:rPr lang="tr-TR" sz="2400" b="1" u="sng" dirty="0">
                <a:solidFill>
                  <a:srgbClr val="FF0000"/>
                </a:solidFill>
                <a:latin typeface="+mj-lt"/>
              </a:rPr>
              <a:t>)</a:t>
            </a:r>
            <a:endParaRPr lang="tr-TR" sz="2800" b="1" u="sng" dirty="0">
              <a:solidFill>
                <a:srgbClr val="FF0000"/>
              </a:solidFill>
              <a:latin typeface="+mj-lt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800" dirty="0">
                <a:latin typeface="+mj-lt"/>
              </a:rPr>
              <a:t>Ayrıca, bu durumun tekliflerin değerlendirmesi aşamasında tespit edilememesi nedeniyle bunlardan biri üzerine </a:t>
            </a:r>
            <a:r>
              <a:rPr lang="tr-TR" sz="2800" b="1" u="sng" dirty="0">
                <a:solidFill>
                  <a:srgbClr val="FF0000"/>
                </a:solidFill>
                <a:latin typeface="+mj-lt"/>
              </a:rPr>
              <a:t>ihale yapılmışsa teminatı gelir kaydedilerek ihale iptal edilir. </a:t>
            </a:r>
          </a:p>
          <a:p>
            <a:pPr marL="0" indent="0" algn="just">
              <a:buNone/>
              <a:defRPr/>
            </a:pPr>
            <a:endParaRPr lang="tr-TR" sz="28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883098" y="116632"/>
            <a:ext cx="8461375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>
            <a:lvl1pPr algn="ctr" defTabSz="914400" eaLnBrk="1" latinLnBrk="0" hangingPunct="1">
              <a:buNone/>
              <a:defRPr sz="4400" b="1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tr-TR" b="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tr-TR" sz="16000" b="0" dirty="0">
                <a:solidFill>
                  <a:schemeClr val="bg1"/>
                </a:solidFill>
                <a:latin typeface="+mj-lt"/>
              </a:rPr>
              <a:t>İhaleye Katılamayacak Olanlar</a:t>
            </a:r>
          </a:p>
          <a:p>
            <a:pPr>
              <a:defRPr/>
            </a:pPr>
            <a:r>
              <a:rPr lang="tr-TR" sz="9600" b="0" dirty="0">
                <a:solidFill>
                  <a:schemeClr val="bg1"/>
                </a:solidFill>
                <a:latin typeface="+mj-lt"/>
              </a:rPr>
              <a:t>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(Yapım 53.md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Hizmet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52.md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; Mal 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51.md </a:t>
            </a:r>
            <a:r>
              <a:rPr lang="tr-TR" sz="6400" b="0" dirty="0">
                <a:solidFill>
                  <a:srgbClr val="FF0000"/>
                </a:solidFill>
                <a:latin typeface="+mj-lt"/>
              </a:rPr>
              <a:t>K:11 md</a:t>
            </a:r>
            <a:r>
              <a:rPr lang="tr-TR" sz="6400" b="0" dirty="0">
                <a:solidFill>
                  <a:schemeClr val="bg1"/>
                </a:solidFill>
                <a:latin typeface="+mj-lt"/>
              </a:rPr>
              <a:t>) </a:t>
            </a:r>
            <a:endParaRPr lang="tr-TR" sz="6400" b="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16632"/>
            <a:ext cx="684849" cy="720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DB875D-3A22-4669-8FB2-E7AFCD840C2C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982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4</TotalTime>
  <Words>981</Words>
  <Application>Microsoft Office PowerPoint</Application>
  <PresentationFormat>Geniş ekran</PresentationFormat>
  <Paragraphs>135</Paragraphs>
  <Slides>16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2" baseType="lpstr">
      <vt:lpstr>Arial</vt:lpstr>
      <vt:lpstr>Calibri</vt:lpstr>
      <vt:lpstr>Tw Cen MT</vt:lpstr>
      <vt:lpstr>Wingdings</vt:lpstr>
      <vt:lpstr>Wingdings 2</vt:lpstr>
      <vt:lpstr>Damla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Yasaklama   </vt:lpstr>
      <vt:lpstr>Kamu Davası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Nilhan Özkan</dc:creator>
  <cp:lastModifiedBy>Nilhan Özkan</cp:lastModifiedBy>
  <cp:revision>1</cp:revision>
  <dcterms:created xsi:type="dcterms:W3CDTF">2021-01-20T10:00:31Z</dcterms:created>
  <dcterms:modified xsi:type="dcterms:W3CDTF">2021-01-20T10:05:14Z</dcterms:modified>
</cp:coreProperties>
</file>