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4" r:id="rId1"/>
    <p:sldMasterId id="2147483826" r:id="rId2"/>
  </p:sldMasterIdLst>
  <p:notesMasterIdLst>
    <p:notesMasterId r:id="rId69"/>
  </p:notesMasterIdLst>
  <p:handoutMasterIdLst>
    <p:handoutMasterId r:id="rId70"/>
  </p:handoutMasterIdLst>
  <p:sldIdLst>
    <p:sldId id="256" r:id="rId3"/>
    <p:sldId id="276" r:id="rId4"/>
    <p:sldId id="440" r:id="rId5"/>
    <p:sldId id="332" r:id="rId6"/>
    <p:sldId id="439" r:id="rId7"/>
    <p:sldId id="438" r:id="rId8"/>
    <p:sldId id="417" r:id="rId9"/>
    <p:sldId id="340" r:id="rId10"/>
    <p:sldId id="441" r:id="rId11"/>
    <p:sldId id="342" r:id="rId12"/>
    <p:sldId id="263" r:id="rId13"/>
    <p:sldId id="418" r:id="rId14"/>
    <p:sldId id="337" r:id="rId15"/>
    <p:sldId id="341" r:id="rId16"/>
    <p:sldId id="264" r:id="rId17"/>
    <p:sldId id="335" r:id="rId18"/>
    <p:sldId id="336" r:id="rId19"/>
    <p:sldId id="344" r:id="rId20"/>
    <p:sldId id="442" r:id="rId21"/>
    <p:sldId id="346" r:id="rId22"/>
    <p:sldId id="347" r:id="rId23"/>
    <p:sldId id="348" r:id="rId24"/>
    <p:sldId id="349" r:id="rId25"/>
    <p:sldId id="350" r:id="rId26"/>
    <p:sldId id="351" r:id="rId27"/>
    <p:sldId id="352" r:id="rId28"/>
    <p:sldId id="353" r:id="rId29"/>
    <p:sldId id="354" r:id="rId30"/>
    <p:sldId id="422" r:id="rId31"/>
    <p:sldId id="355" r:id="rId32"/>
    <p:sldId id="356" r:id="rId33"/>
    <p:sldId id="357" r:id="rId34"/>
    <p:sldId id="384" r:id="rId35"/>
    <p:sldId id="385" r:id="rId36"/>
    <p:sldId id="386" r:id="rId37"/>
    <p:sldId id="423" r:id="rId38"/>
    <p:sldId id="387" r:id="rId39"/>
    <p:sldId id="365" r:id="rId40"/>
    <p:sldId id="358" r:id="rId41"/>
    <p:sldId id="359" r:id="rId42"/>
    <p:sldId id="363" r:id="rId43"/>
    <p:sldId id="366" r:id="rId44"/>
    <p:sldId id="367" r:id="rId45"/>
    <p:sldId id="419" r:id="rId46"/>
    <p:sldId id="368" r:id="rId47"/>
    <p:sldId id="369" r:id="rId48"/>
    <p:sldId id="370" r:id="rId49"/>
    <p:sldId id="388" r:id="rId50"/>
    <p:sldId id="389" r:id="rId51"/>
    <p:sldId id="401" r:id="rId52"/>
    <p:sldId id="420" r:id="rId53"/>
    <p:sldId id="390" r:id="rId54"/>
    <p:sldId id="391" r:id="rId55"/>
    <p:sldId id="416" r:id="rId56"/>
    <p:sldId id="400" r:id="rId57"/>
    <p:sldId id="392" r:id="rId58"/>
    <p:sldId id="397" r:id="rId59"/>
    <p:sldId id="377" r:id="rId60"/>
    <p:sldId id="378" r:id="rId61"/>
    <p:sldId id="379" r:id="rId62"/>
    <p:sldId id="380" r:id="rId63"/>
    <p:sldId id="398" r:id="rId64"/>
    <p:sldId id="421" r:id="rId65"/>
    <p:sldId id="382" r:id="rId66"/>
    <p:sldId id="383" r:id="rId67"/>
    <p:sldId id="330" r:id="rId6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3312" autoAdjust="0"/>
    <p:restoredTop sz="86475" autoAdjust="0"/>
  </p:normalViewPr>
  <p:slideViewPr>
    <p:cSldViewPr>
      <p:cViewPr>
        <p:scale>
          <a:sx n="86" d="100"/>
          <a:sy n="86" d="100"/>
        </p:scale>
        <p:origin x="-894" y="-54"/>
      </p:cViewPr>
      <p:guideLst>
        <p:guide orient="horz" pos="2160"/>
        <p:guide pos="2880"/>
      </p:guideLst>
    </p:cSldViewPr>
  </p:slideViewPr>
  <p:outlineViewPr>
    <p:cViewPr>
      <p:scale>
        <a:sx n="33" d="100"/>
        <a:sy n="33" d="100"/>
      </p:scale>
      <p:origin x="0" y="67758"/>
    </p:cViewPr>
  </p:outlineViewPr>
  <p:notesTextViewPr>
    <p:cViewPr>
      <p:scale>
        <a:sx n="100" d="100"/>
        <a:sy n="100" d="100"/>
      </p:scale>
      <p:origin x="0" y="0"/>
    </p:cViewPr>
  </p:notesTextViewPr>
  <p:notesViewPr>
    <p:cSldViewPr>
      <p:cViewPr varScale="1">
        <p:scale>
          <a:sx n="67" d="100"/>
          <a:sy n="67" d="100"/>
        </p:scale>
        <p:origin x="-2796"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 Type="http://schemas.openxmlformats.org/officeDocument/2006/relationships/slide" Target="slides/slide5.xml"/><Relationship Id="rId71"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490BF0F-AB2E-4273-B7AF-EA95F8C76AEA}"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tr-TR"/>
        </a:p>
      </dgm:t>
    </dgm:pt>
    <dgm:pt modelId="{346AA9D8-8431-4873-94C8-DBE8B290A7C4}">
      <dgm:prSet phldrT="[Metin]" custT="1"/>
      <dgm:spPr>
        <a:solidFill>
          <a:srgbClr val="FFC000"/>
        </a:solidFill>
      </dgm:spPr>
      <dgm:t>
        <a:bodyPr/>
        <a:lstStyle/>
        <a:p>
          <a:r>
            <a:rPr lang="tr-TR" sz="2400" b="1" dirty="0" smtClean="0"/>
            <a:t>Bankalardan temin edilecek belgeler (Banka referans mektubu)</a:t>
          </a:r>
          <a:endParaRPr lang="tr-TR" sz="2400" dirty="0"/>
        </a:p>
      </dgm:t>
    </dgm:pt>
    <dgm:pt modelId="{053A4A92-7354-4F3C-9DA2-B69E0D19A9A1}" type="parTrans" cxnId="{20ADF454-A081-4E63-8A9A-66664E6A695E}">
      <dgm:prSet/>
      <dgm:spPr/>
      <dgm:t>
        <a:bodyPr/>
        <a:lstStyle/>
        <a:p>
          <a:endParaRPr lang="tr-TR"/>
        </a:p>
      </dgm:t>
    </dgm:pt>
    <dgm:pt modelId="{EE1951B2-448E-421F-AF4F-8B3B9A078BCA}" type="sibTrans" cxnId="{20ADF454-A081-4E63-8A9A-66664E6A695E}">
      <dgm:prSet/>
      <dgm:spPr/>
      <dgm:t>
        <a:bodyPr/>
        <a:lstStyle/>
        <a:p>
          <a:endParaRPr lang="tr-TR"/>
        </a:p>
      </dgm:t>
    </dgm:pt>
    <dgm:pt modelId="{A0AD52AA-1810-4779-93A3-D6683DBD5A1C}">
      <dgm:prSet custT="1"/>
      <dgm:spPr>
        <a:solidFill>
          <a:srgbClr val="CC6600"/>
        </a:solidFill>
      </dgm:spPr>
      <dgm:t>
        <a:bodyPr/>
        <a:lstStyle/>
        <a:p>
          <a:r>
            <a:rPr lang="tr-TR" sz="2400" b="1" dirty="0" smtClean="0"/>
            <a:t>Bilanço veya eşdeğer belgeler</a:t>
          </a:r>
          <a:endParaRPr lang="tr-TR" sz="2400" dirty="0" smtClean="0"/>
        </a:p>
      </dgm:t>
    </dgm:pt>
    <dgm:pt modelId="{3A10B3D1-C126-44F3-9C3D-A4636F0F555A}" type="parTrans" cxnId="{639A6D88-B64C-4BF8-AA9E-98E3B2A8880E}">
      <dgm:prSet/>
      <dgm:spPr/>
      <dgm:t>
        <a:bodyPr/>
        <a:lstStyle/>
        <a:p>
          <a:endParaRPr lang="tr-TR"/>
        </a:p>
      </dgm:t>
    </dgm:pt>
    <dgm:pt modelId="{2BC86412-29D7-4F23-837E-9CC8FE0E1AC6}" type="sibTrans" cxnId="{639A6D88-B64C-4BF8-AA9E-98E3B2A8880E}">
      <dgm:prSet/>
      <dgm:spPr/>
      <dgm:t>
        <a:bodyPr/>
        <a:lstStyle/>
        <a:p>
          <a:endParaRPr lang="tr-TR"/>
        </a:p>
      </dgm:t>
    </dgm:pt>
    <dgm:pt modelId="{8261548B-9439-4898-BA96-DE9C6D218267}">
      <dgm:prSet custT="1"/>
      <dgm:spPr>
        <a:solidFill>
          <a:schemeClr val="accent3">
            <a:lumMod val="50000"/>
          </a:schemeClr>
        </a:solidFill>
      </dgm:spPr>
      <dgm:t>
        <a:bodyPr/>
        <a:lstStyle/>
        <a:p>
          <a:r>
            <a:rPr lang="tr-TR" sz="2400" b="1" dirty="0" smtClean="0"/>
            <a:t>İş hacmini gösteren belgeler</a:t>
          </a:r>
          <a:endParaRPr lang="tr-TR" sz="2400" dirty="0" smtClean="0"/>
        </a:p>
      </dgm:t>
    </dgm:pt>
    <dgm:pt modelId="{D430A600-C9B8-4FC7-B4C1-C22175BA298B}" type="parTrans" cxnId="{963F2BDB-9373-4D14-BCAF-EAF65CB58F6B}">
      <dgm:prSet/>
      <dgm:spPr/>
      <dgm:t>
        <a:bodyPr/>
        <a:lstStyle/>
        <a:p>
          <a:endParaRPr lang="tr-TR"/>
        </a:p>
      </dgm:t>
    </dgm:pt>
    <dgm:pt modelId="{91D7669D-397C-4BF7-B4E9-5DB65F5E2C70}" type="sibTrans" cxnId="{963F2BDB-9373-4D14-BCAF-EAF65CB58F6B}">
      <dgm:prSet/>
      <dgm:spPr/>
      <dgm:t>
        <a:bodyPr/>
        <a:lstStyle/>
        <a:p>
          <a:endParaRPr lang="tr-TR"/>
        </a:p>
      </dgm:t>
    </dgm:pt>
    <dgm:pt modelId="{41F659FA-61FC-4B47-AE11-3769F901B537}" type="pres">
      <dgm:prSet presAssocID="{0490BF0F-AB2E-4273-B7AF-EA95F8C76AEA}" presName="linear" presStyleCnt="0">
        <dgm:presLayoutVars>
          <dgm:dir/>
          <dgm:animLvl val="lvl"/>
          <dgm:resizeHandles val="exact"/>
        </dgm:presLayoutVars>
      </dgm:prSet>
      <dgm:spPr/>
      <dgm:t>
        <a:bodyPr/>
        <a:lstStyle/>
        <a:p>
          <a:endParaRPr lang="tr-TR"/>
        </a:p>
      </dgm:t>
    </dgm:pt>
    <dgm:pt modelId="{A9C5AFF9-3E50-482E-B6D6-10EF1873EEE8}" type="pres">
      <dgm:prSet presAssocID="{346AA9D8-8431-4873-94C8-DBE8B290A7C4}" presName="parentLin" presStyleCnt="0"/>
      <dgm:spPr/>
    </dgm:pt>
    <dgm:pt modelId="{30F55855-718F-430F-88C8-AA634D3FD098}" type="pres">
      <dgm:prSet presAssocID="{346AA9D8-8431-4873-94C8-DBE8B290A7C4}" presName="parentLeftMargin" presStyleLbl="node1" presStyleIdx="0" presStyleCnt="3"/>
      <dgm:spPr/>
      <dgm:t>
        <a:bodyPr/>
        <a:lstStyle/>
        <a:p>
          <a:endParaRPr lang="tr-TR"/>
        </a:p>
      </dgm:t>
    </dgm:pt>
    <dgm:pt modelId="{B69B2C54-D9A6-4E29-AADD-6F03E61E81E3}" type="pres">
      <dgm:prSet presAssocID="{346AA9D8-8431-4873-94C8-DBE8B290A7C4}" presName="parentText" presStyleLbl="node1" presStyleIdx="0" presStyleCnt="3" custScaleY="231576">
        <dgm:presLayoutVars>
          <dgm:chMax val="0"/>
          <dgm:bulletEnabled val="1"/>
        </dgm:presLayoutVars>
      </dgm:prSet>
      <dgm:spPr/>
      <dgm:t>
        <a:bodyPr/>
        <a:lstStyle/>
        <a:p>
          <a:endParaRPr lang="tr-TR"/>
        </a:p>
      </dgm:t>
    </dgm:pt>
    <dgm:pt modelId="{B915781F-73C7-43B6-BA55-C9C0F1C846D8}" type="pres">
      <dgm:prSet presAssocID="{346AA9D8-8431-4873-94C8-DBE8B290A7C4}" presName="negativeSpace" presStyleCnt="0"/>
      <dgm:spPr/>
    </dgm:pt>
    <dgm:pt modelId="{AF37FB0C-111D-4DDC-8C55-7F09CC992632}" type="pres">
      <dgm:prSet presAssocID="{346AA9D8-8431-4873-94C8-DBE8B290A7C4}" presName="childText" presStyleLbl="conFgAcc1" presStyleIdx="0" presStyleCnt="3">
        <dgm:presLayoutVars>
          <dgm:bulletEnabled val="1"/>
        </dgm:presLayoutVars>
      </dgm:prSet>
      <dgm:spPr/>
    </dgm:pt>
    <dgm:pt modelId="{A3F30934-7723-4E0D-A73A-9570C1D5F583}" type="pres">
      <dgm:prSet presAssocID="{EE1951B2-448E-421F-AF4F-8B3B9A078BCA}" presName="spaceBetweenRectangles" presStyleCnt="0"/>
      <dgm:spPr/>
    </dgm:pt>
    <dgm:pt modelId="{258CCE77-F596-40AC-8388-CA682282C326}" type="pres">
      <dgm:prSet presAssocID="{A0AD52AA-1810-4779-93A3-D6683DBD5A1C}" presName="parentLin" presStyleCnt="0"/>
      <dgm:spPr/>
    </dgm:pt>
    <dgm:pt modelId="{B14D80BC-F76C-410A-9BB2-9AF6D4079F1A}" type="pres">
      <dgm:prSet presAssocID="{A0AD52AA-1810-4779-93A3-D6683DBD5A1C}" presName="parentLeftMargin" presStyleLbl="node1" presStyleIdx="0" presStyleCnt="3"/>
      <dgm:spPr/>
      <dgm:t>
        <a:bodyPr/>
        <a:lstStyle/>
        <a:p>
          <a:endParaRPr lang="tr-TR"/>
        </a:p>
      </dgm:t>
    </dgm:pt>
    <dgm:pt modelId="{05EBFE63-2DC3-4ECB-B617-608A8746D5DD}" type="pres">
      <dgm:prSet presAssocID="{A0AD52AA-1810-4779-93A3-D6683DBD5A1C}" presName="parentText" presStyleLbl="node1" presStyleIdx="1" presStyleCnt="3" custScaleY="245453">
        <dgm:presLayoutVars>
          <dgm:chMax val="0"/>
          <dgm:bulletEnabled val="1"/>
        </dgm:presLayoutVars>
      </dgm:prSet>
      <dgm:spPr/>
      <dgm:t>
        <a:bodyPr/>
        <a:lstStyle/>
        <a:p>
          <a:endParaRPr lang="tr-TR"/>
        </a:p>
      </dgm:t>
    </dgm:pt>
    <dgm:pt modelId="{1E7CB206-A265-4FF1-B795-5ED637A5B8C0}" type="pres">
      <dgm:prSet presAssocID="{A0AD52AA-1810-4779-93A3-D6683DBD5A1C}" presName="negativeSpace" presStyleCnt="0"/>
      <dgm:spPr/>
    </dgm:pt>
    <dgm:pt modelId="{44F51394-ED16-469E-9C90-84944471D957}" type="pres">
      <dgm:prSet presAssocID="{A0AD52AA-1810-4779-93A3-D6683DBD5A1C}" presName="childText" presStyleLbl="conFgAcc1" presStyleIdx="1" presStyleCnt="3">
        <dgm:presLayoutVars>
          <dgm:bulletEnabled val="1"/>
        </dgm:presLayoutVars>
      </dgm:prSet>
      <dgm:spPr/>
    </dgm:pt>
    <dgm:pt modelId="{F146B965-0CBF-4E54-8795-BF750549EE29}" type="pres">
      <dgm:prSet presAssocID="{2BC86412-29D7-4F23-837E-9CC8FE0E1AC6}" presName="spaceBetweenRectangles" presStyleCnt="0"/>
      <dgm:spPr/>
    </dgm:pt>
    <dgm:pt modelId="{6682E0B8-68EB-4571-A059-7A85E056D0B0}" type="pres">
      <dgm:prSet presAssocID="{8261548B-9439-4898-BA96-DE9C6D218267}" presName="parentLin" presStyleCnt="0"/>
      <dgm:spPr/>
    </dgm:pt>
    <dgm:pt modelId="{502E5DA9-E321-4F3B-927D-58D9FF5B310E}" type="pres">
      <dgm:prSet presAssocID="{8261548B-9439-4898-BA96-DE9C6D218267}" presName="parentLeftMargin" presStyleLbl="node1" presStyleIdx="1" presStyleCnt="3"/>
      <dgm:spPr/>
      <dgm:t>
        <a:bodyPr/>
        <a:lstStyle/>
        <a:p>
          <a:endParaRPr lang="tr-TR"/>
        </a:p>
      </dgm:t>
    </dgm:pt>
    <dgm:pt modelId="{A01D423C-8A0D-4B78-8F18-42B328CEEB47}" type="pres">
      <dgm:prSet presAssocID="{8261548B-9439-4898-BA96-DE9C6D218267}" presName="parentText" presStyleLbl="node1" presStyleIdx="2" presStyleCnt="3" custScaleY="262515">
        <dgm:presLayoutVars>
          <dgm:chMax val="0"/>
          <dgm:bulletEnabled val="1"/>
        </dgm:presLayoutVars>
      </dgm:prSet>
      <dgm:spPr/>
      <dgm:t>
        <a:bodyPr/>
        <a:lstStyle/>
        <a:p>
          <a:endParaRPr lang="tr-TR"/>
        </a:p>
      </dgm:t>
    </dgm:pt>
    <dgm:pt modelId="{30BA9620-6B5E-4D36-A71E-973DB0975556}" type="pres">
      <dgm:prSet presAssocID="{8261548B-9439-4898-BA96-DE9C6D218267}" presName="negativeSpace" presStyleCnt="0"/>
      <dgm:spPr/>
    </dgm:pt>
    <dgm:pt modelId="{B29D4BCF-F8B8-4915-8961-2EA45B01464A}" type="pres">
      <dgm:prSet presAssocID="{8261548B-9439-4898-BA96-DE9C6D218267}" presName="childText" presStyleLbl="conFgAcc1" presStyleIdx="2" presStyleCnt="3">
        <dgm:presLayoutVars>
          <dgm:bulletEnabled val="1"/>
        </dgm:presLayoutVars>
      </dgm:prSet>
      <dgm:spPr/>
    </dgm:pt>
  </dgm:ptLst>
  <dgm:cxnLst>
    <dgm:cxn modelId="{639A6D88-B64C-4BF8-AA9E-98E3B2A8880E}" srcId="{0490BF0F-AB2E-4273-B7AF-EA95F8C76AEA}" destId="{A0AD52AA-1810-4779-93A3-D6683DBD5A1C}" srcOrd="1" destOrd="0" parTransId="{3A10B3D1-C126-44F3-9C3D-A4636F0F555A}" sibTransId="{2BC86412-29D7-4F23-837E-9CC8FE0E1AC6}"/>
    <dgm:cxn modelId="{963F2BDB-9373-4D14-BCAF-EAF65CB58F6B}" srcId="{0490BF0F-AB2E-4273-B7AF-EA95F8C76AEA}" destId="{8261548B-9439-4898-BA96-DE9C6D218267}" srcOrd="2" destOrd="0" parTransId="{D430A600-C9B8-4FC7-B4C1-C22175BA298B}" sibTransId="{91D7669D-397C-4BF7-B4E9-5DB65F5E2C70}"/>
    <dgm:cxn modelId="{798E6B11-5C38-431A-AFAF-533A25B05779}" type="presOf" srcId="{A0AD52AA-1810-4779-93A3-D6683DBD5A1C}" destId="{B14D80BC-F76C-410A-9BB2-9AF6D4079F1A}" srcOrd="0" destOrd="0" presId="urn:microsoft.com/office/officeart/2005/8/layout/list1"/>
    <dgm:cxn modelId="{CB2ADF92-A461-4629-BC56-809983D81D9B}" type="presOf" srcId="{8261548B-9439-4898-BA96-DE9C6D218267}" destId="{502E5DA9-E321-4F3B-927D-58D9FF5B310E}" srcOrd="0" destOrd="0" presId="urn:microsoft.com/office/officeart/2005/8/layout/list1"/>
    <dgm:cxn modelId="{AF243D0A-3B36-4903-BF63-1A40CA9FDDAE}" type="presOf" srcId="{0490BF0F-AB2E-4273-B7AF-EA95F8C76AEA}" destId="{41F659FA-61FC-4B47-AE11-3769F901B537}" srcOrd="0" destOrd="0" presId="urn:microsoft.com/office/officeart/2005/8/layout/list1"/>
    <dgm:cxn modelId="{21FC6C7F-9AB0-437B-B9B3-DDA3E3E25022}" type="presOf" srcId="{346AA9D8-8431-4873-94C8-DBE8B290A7C4}" destId="{30F55855-718F-430F-88C8-AA634D3FD098}" srcOrd="0" destOrd="0" presId="urn:microsoft.com/office/officeart/2005/8/layout/list1"/>
    <dgm:cxn modelId="{BDEB5920-83E3-4A14-9B2E-1B02DEA7FE51}" type="presOf" srcId="{8261548B-9439-4898-BA96-DE9C6D218267}" destId="{A01D423C-8A0D-4B78-8F18-42B328CEEB47}" srcOrd="1" destOrd="0" presId="urn:microsoft.com/office/officeart/2005/8/layout/list1"/>
    <dgm:cxn modelId="{518EE378-C4F7-466A-B3FD-B21DFC8A5077}" type="presOf" srcId="{346AA9D8-8431-4873-94C8-DBE8B290A7C4}" destId="{B69B2C54-D9A6-4E29-AADD-6F03E61E81E3}" srcOrd="1" destOrd="0" presId="urn:microsoft.com/office/officeart/2005/8/layout/list1"/>
    <dgm:cxn modelId="{BB355009-6DA3-4261-92C7-3D09441346BA}" type="presOf" srcId="{A0AD52AA-1810-4779-93A3-D6683DBD5A1C}" destId="{05EBFE63-2DC3-4ECB-B617-608A8746D5DD}" srcOrd="1" destOrd="0" presId="urn:microsoft.com/office/officeart/2005/8/layout/list1"/>
    <dgm:cxn modelId="{20ADF454-A081-4E63-8A9A-66664E6A695E}" srcId="{0490BF0F-AB2E-4273-B7AF-EA95F8C76AEA}" destId="{346AA9D8-8431-4873-94C8-DBE8B290A7C4}" srcOrd="0" destOrd="0" parTransId="{053A4A92-7354-4F3C-9DA2-B69E0D19A9A1}" sibTransId="{EE1951B2-448E-421F-AF4F-8B3B9A078BCA}"/>
    <dgm:cxn modelId="{F6126553-C011-4AED-8B2F-A7DAB05D7C91}" type="presParOf" srcId="{41F659FA-61FC-4B47-AE11-3769F901B537}" destId="{A9C5AFF9-3E50-482E-B6D6-10EF1873EEE8}" srcOrd="0" destOrd="0" presId="urn:microsoft.com/office/officeart/2005/8/layout/list1"/>
    <dgm:cxn modelId="{0B1B1EDC-7460-4CCD-8845-9EFA4802435C}" type="presParOf" srcId="{A9C5AFF9-3E50-482E-B6D6-10EF1873EEE8}" destId="{30F55855-718F-430F-88C8-AA634D3FD098}" srcOrd="0" destOrd="0" presId="urn:microsoft.com/office/officeart/2005/8/layout/list1"/>
    <dgm:cxn modelId="{B1794052-8D1F-4881-974F-C5B1788E5B9E}" type="presParOf" srcId="{A9C5AFF9-3E50-482E-B6D6-10EF1873EEE8}" destId="{B69B2C54-D9A6-4E29-AADD-6F03E61E81E3}" srcOrd="1" destOrd="0" presId="urn:microsoft.com/office/officeart/2005/8/layout/list1"/>
    <dgm:cxn modelId="{C26B70A3-D8B6-43DA-B8A6-DF7EFF6F3DDC}" type="presParOf" srcId="{41F659FA-61FC-4B47-AE11-3769F901B537}" destId="{B915781F-73C7-43B6-BA55-C9C0F1C846D8}" srcOrd="1" destOrd="0" presId="urn:microsoft.com/office/officeart/2005/8/layout/list1"/>
    <dgm:cxn modelId="{B82DD7DB-B8F8-4B89-A3E6-29ED415DCC94}" type="presParOf" srcId="{41F659FA-61FC-4B47-AE11-3769F901B537}" destId="{AF37FB0C-111D-4DDC-8C55-7F09CC992632}" srcOrd="2" destOrd="0" presId="urn:microsoft.com/office/officeart/2005/8/layout/list1"/>
    <dgm:cxn modelId="{6EC51347-9D12-42F3-926F-9B9A9F463FE1}" type="presParOf" srcId="{41F659FA-61FC-4B47-AE11-3769F901B537}" destId="{A3F30934-7723-4E0D-A73A-9570C1D5F583}" srcOrd="3" destOrd="0" presId="urn:microsoft.com/office/officeart/2005/8/layout/list1"/>
    <dgm:cxn modelId="{3AD2F82C-E93E-4AB7-8963-BBD70EECD729}" type="presParOf" srcId="{41F659FA-61FC-4B47-AE11-3769F901B537}" destId="{258CCE77-F596-40AC-8388-CA682282C326}" srcOrd="4" destOrd="0" presId="urn:microsoft.com/office/officeart/2005/8/layout/list1"/>
    <dgm:cxn modelId="{FC0AD40C-78BA-4A6E-AEDB-A68339C0C106}" type="presParOf" srcId="{258CCE77-F596-40AC-8388-CA682282C326}" destId="{B14D80BC-F76C-410A-9BB2-9AF6D4079F1A}" srcOrd="0" destOrd="0" presId="urn:microsoft.com/office/officeart/2005/8/layout/list1"/>
    <dgm:cxn modelId="{2F61BD2B-E3F2-4CDC-B6A4-37B96D9536BC}" type="presParOf" srcId="{258CCE77-F596-40AC-8388-CA682282C326}" destId="{05EBFE63-2DC3-4ECB-B617-608A8746D5DD}" srcOrd="1" destOrd="0" presId="urn:microsoft.com/office/officeart/2005/8/layout/list1"/>
    <dgm:cxn modelId="{28F0501D-DC48-4121-995C-F0F5913F86EB}" type="presParOf" srcId="{41F659FA-61FC-4B47-AE11-3769F901B537}" destId="{1E7CB206-A265-4FF1-B795-5ED637A5B8C0}" srcOrd="5" destOrd="0" presId="urn:microsoft.com/office/officeart/2005/8/layout/list1"/>
    <dgm:cxn modelId="{BA463E43-2FFD-413F-9F24-2F0BD745A53E}" type="presParOf" srcId="{41F659FA-61FC-4B47-AE11-3769F901B537}" destId="{44F51394-ED16-469E-9C90-84944471D957}" srcOrd="6" destOrd="0" presId="urn:microsoft.com/office/officeart/2005/8/layout/list1"/>
    <dgm:cxn modelId="{D5034ACD-6D0B-4EAA-B025-855C4E4DE001}" type="presParOf" srcId="{41F659FA-61FC-4B47-AE11-3769F901B537}" destId="{F146B965-0CBF-4E54-8795-BF750549EE29}" srcOrd="7" destOrd="0" presId="urn:microsoft.com/office/officeart/2005/8/layout/list1"/>
    <dgm:cxn modelId="{7CEC5E8A-C30A-4DFC-8F1E-6D2444BACAA8}" type="presParOf" srcId="{41F659FA-61FC-4B47-AE11-3769F901B537}" destId="{6682E0B8-68EB-4571-A059-7A85E056D0B0}" srcOrd="8" destOrd="0" presId="urn:microsoft.com/office/officeart/2005/8/layout/list1"/>
    <dgm:cxn modelId="{05D4D5DD-A573-440D-8E21-3C4075EB647B}" type="presParOf" srcId="{6682E0B8-68EB-4571-A059-7A85E056D0B0}" destId="{502E5DA9-E321-4F3B-927D-58D9FF5B310E}" srcOrd="0" destOrd="0" presId="urn:microsoft.com/office/officeart/2005/8/layout/list1"/>
    <dgm:cxn modelId="{1BE0C0A4-6C18-4390-AB78-5EAC5BFB22F0}" type="presParOf" srcId="{6682E0B8-68EB-4571-A059-7A85E056D0B0}" destId="{A01D423C-8A0D-4B78-8F18-42B328CEEB47}" srcOrd="1" destOrd="0" presId="urn:microsoft.com/office/officeart/2005/8/layout/list1"/>
    <dgm:cxn modelId="{A89B183B-65B8-49CB-A91A-C65271229236}" type="presParOf" srcId="{41F659FA-61FC-4B47-AE11-3769F901B537}" destId="{30BA9620-6B5E-4D36-A71E-973DB0975556}" srcOrd="9" destOrd="0" presId="urn:microsoft.com/office/officeart/2005/8/layout/list1"/>
    <dgm:cxn modelId="{1CFF262F-C9DF-4401-AA25-94293B644479}" type="presParOf" srcId="{41F659FA-61FC-4B47-AE11-3769F901B537}" destId="{B29D4BCF-F8B8-4915-8961-2EA45B01464A}"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490BF0F-AB2E-4273-B7AF-EA95F8C76AEA}"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tr-TR"/>
        </a:p>
      </dgm:t>
    </dgm:pt>
    <dgm:pt modelId="{346AA9D8-8431-4873-94C8-DBE8B290A7C4}">
      <dgm:prSet phldrT="[Metin]" custT="1"/>
      <dgm:spPr>
        <a:solidFill>
          <a:srgbClr val="FFC000"/>
        </a:solidFill>
      </dgm:spPr>
      <dgm:t>
        <a:bodyPr/>
        <a:lstStyle/>
        <a:p>
          <a:r>
            <a:rPr lang="tr-TR" sz="2400" b="1" dirty="0" smtClean="0"/>
            <a:t>İş deneyim belgeleri</a:t>
          </a:r>
          <a:endParaRPr lang="tr-TR" sz="2400" dirty="0"/>
        </a:p>
      </dgm:t>
    </dgm:pt>
    <dgm:pt modelId="{053A4A92-7354-4F3C-9DA2-B69E0D19A9A1}" type="parTrans" cxnId="{20ADF454-A081-4E63-8A9A-66664E6A695E}">
      <dgm:prSet/>
      <dgm:spPr/>
      <dgm:t>
        <a:bodyPr/>
        <a:lstStyle/>
        <a:p>
          <a:endParaRPr lang="tr-TR" sz="2000"/>
        </a:p>
      </dgm:t>
    </dgm:pt>
    <dgm:pt modelId="{EE1951B2-448E-421F-AF4F-8B3B9A078BCA}" type="sibTrans" cxnId="{20ADF454-A081-4E63-8A9A-66664E6A695E}">
      <dgm:prSet/>
      <dgm:spPr/>
      <dgm:t>
        <a:bodyPr/>
        <a:lstStyle/>
        <a:p>
          <a:endParaRPr lang="tr-TR" sz="2000"/>
        </a:p>
      </dgm:t>
    </dgm:pt>
    <dgm:pt modelId="{8261548B-9439-4898-BA96-DE9C6D218267}">
      <dgm:prSet custT="1"/>
      <dgm:spPr>
        <a:solidFill>
          <a:srgbClr val="92D050"/>
        </a:solidFill>
      </dgm:spPr>
      <dgm:t>
        <a:bodyPr/>
        <a:lstStyle/>
        <a:p>
          <a:r>
            <a:rPr lang="tr-TR" sz="2400" b="1" dirty="0" smtClean="0"/>
            <a:t>Makine, teçhizat ve diğer ekipmana ilişkin belgeler ve kapasite raporu</a:t>
          </a:r>
          <a:endParaRPr lang="tr-TR" sz="2400" dirty="0" smtClean="0"/>
        </a:p>
      </dgm:t>
    </dgm:pt>
    <dgm:pt modelId="{D430A600-C9B8-4FC7-B4C1-C22175BA298B}" type="parTrans" cxnId="{963F2BDB-9373-4D14-BCAF-EAF65CB58F6B}">
      <dgm:prSet/>
      <dgm:spPr/>
      <dgm:t>
        <a:bodyPr/>
        <a:lstStyle/>
        <a:p>
          <a:endParaRPr lang="tr-TR" sz="2000"/>
        </a:p>
      </dgm:t>
    </dgm:pt>
    <dgm:pt modelId="{91D7669D-397C-4BF7-B4E9-5DB65F5E2C70}" type="sibTrans" cxnId="{963F2BDB-9373-4D14-BCAF-EAF65CB58F6B}">
      <dgm:prSet/>
      <dgm:spPr/>
      <dgm:t>
        <a:bodyPr/>
        <a:lstStyle/>
        <a:p>
          <a:endParaRPr lang="tr-TR" sz="2000"/>
        </a:p>
      </dgm:t>
    </dgm:pt>
    <dgm:pt modelId="{B5F23CB1-965C-45F1-9343-986FC8656A34}">
      <dgm:prSet custT="1"/>
      <dgm:spPr>
        <a:solidFill>
          <a:schemeClr val="bg2">
            <a:lumMod val="50000"/>
          </a:schemeClr>
        </a:solidFill>
      </dgm:spPr>
      <dgm:t>
        <a:bodyPr/>
        <a:lstStyle/>
        <a:p>
          <a:r>
            <a:rPr lang="tr-TR" sz="2400" b="1" dirty="0" smtClean="0"/>
            <a:t>Kalite ve standarda ilişkin belgeler</a:t>
          </a:r>
          <a:endParaRPr lang="tr-TR" sz="2400" dirty="0" smtClean="0"/>
        </a:p>
      </dgm:t>
    </dgm:pt>
    <dgm:pt modelId="{31B09BAF-1072-40EC-ADE1-0820E599F165}" type="parTrans" cxnId="{9CC1EB79-0458-4CA4-A6D3-BA212632616A}">
      <dgm:prSet/>
      <dgm:spPr/>
      <dgm:t>
        <a:bodyPr/>
        <a:lstStyle/>
        <a:p>
          <a:endParaRPr lang="tr-TR" sz="2000"/>
        </a:p>
      </dgm:t>
    </dgm:pt>
    <dgm:pt modelId="{29B8A1D6-4399-4710-9221-C49C15DA6C1C}" type="sibTrans" cxnId="{9CC1EB79-0458-4CA4-A6D3-BA212632616A}">
      <dgm:prSet/>
      <dgm:spPr/>
      <dgm:t>
        <a:bodyPr/>
        <a:lstStyle/>
        <a:p>
          <a:endParaRPr lang="tr-TR" sz="2000"/>
        </a:p>
      </dgm:t>
    </dgm:pt>
    <dgm:pt modelId="{61AE65C4-A0D8-4577-94FA-2618AC58D002}">
      <dgm:prSet custT="1"/>
      <dgm:spPr/>
      <dgm:t>
        <a:bodyPr/>
        <a:lstStyle/>
        <a:p>
          <a:r>
            <a:rPr lang="tr-TR" sz="2400" b="1" dirty="0" smtClean="0">
              <a:solidFill>
                <a:schemeClr val="bg1"/>
              </a:solidFill>
            </a:rPr>
            <a:t>Mesleki Faaliyetini Sürdürdüğünü ve Teklif Vermeye Yetkili Olduğunu Gösteren Belgeler</a:t>
          </a:r>
          <a:endParaRPr lang="tr-TR" sz="2400" b="1" dirty="0">
            <a:solidFill>
              <a:schemeClr val="bg1"/>
            </a:solidFill>
          </a:endParaRPr>
        </a:p>
      </dgm:t>
    </dgm:pt>
    <dgm:pt modelId="{5CF2DF58-8C3B-4FCE-AD5A-E71D5EE22AE9}" type="parTrans" cxnId="{7B6F90D2-C646-4FC9-BCBE-07FD107745E7}">
      <dgm:prSet/>
      <dgm:spPr/>
      <dgm:t>
        <a:bodyPr/>
        <a:lstStyle/>
        <a:p>
          <a:endParaRPr lang="tr-TR" sz="2000"/>
        </a:p>
      </dgm:t>
    </dgm:pt>
    <dgm:pt modelId="{1B4C0B52-DF4C-4D68-AD3D-B63713AEF483}" type="sibTrans" cxnId="{7B6F90D2-C646-4FC9-BCBE-07FD107745E7}">
      <dgm:prSet/>
      <dgm:spPr/>
      <dgm:t>
        <a:bodyPr/>
        <a:lstStyle/>
        <a:p>
          <a:endParaRPr lang="tr-TR" sz="2000"/>
        </a:p>
      </dgm:t>
    </dgm:pt>
    <dgm:pt modelId="{BCC7968C-B77E-4706-99AF-107DCD3B8A2D}">
      <dgm:prSet custT="1"/>
      <dgm:spPr>
        <a:solidFill>
          <a:srgbClr val="7030A0"/>
        </a:solidFill>
      </dgm:spPr>
      <dgm:t>
        <a:bodyPr/>
        <a:lstStyle/>
        <a:p>
          <a:r>
            <a:rPr lang="tr-TR" sz="2400" b="1" dirty="0" smtClean="0"/>
            <a:t>Personel durumuna ilişkin belgeler</a:t>
          </a:r>
          <a:endParaRPr lang="tr-TR" sz="2400" b="1" dirty="0"/>
        </a:p>
      </dgm:t>
    </dgm:pt>
    <dgm:pt modelId="{46346B64-11D7-4224-96BB-FF6D68DE0D3D}" type="parTrans" cxnId="{EBCA9253-6A12-4AF8-8825-628DCB7D0A3A}">
      <dgm:prSet/>
      <dgm:spPr/>
      <dgm:t>
        <a:bodyPr/>
        <a:lstStyle/>
        <a:p>
          <a:endParaRPr lang="tr-TR" sz="2000"/>
        </a:p>
      </dgm:t>
    </dgm:pt>
    <dgm:pt modelId="{DECF617F-4CC0-45C0-BBFF-FF429C6F7C7A}" type="sibTrans" cxnId="{EBCA9253-6A12-4AF8-8825-628DCB7D0A3A}">
      <dgm:prSet/>
      <dgm:spPr/>
      <dgm:t>
        <a:bodyPr/>
        <a:lstStyle/>
        <a:p>
          <a:endParaRPr lang="tr-TR" sz="2000"/>
        </a:p>
      </dgm:t>
    </dgm:pt>
    <dgm:pt modelId="{41F659FA-61FC-4B47-AE11-3769F901B537}" type="pres">
      <dgm:prSet presAssocID="{0490BF0F-AB2E-4273-B7AF-EA95F8C76AEA}" presName="linear" presStyleCnt="0">
        <dgm:presLayoutVars>
          <dgm:dir/>
          <dgm:animLvl val="lvl"/>
          <dgm:resizeHandles val="exact"/>
        </dgm:presLayoutVars>
      </dgm:prSet>
      <dgm:spPr/>
      <dgm:t>
        <a:bodyPr/>
        <a:lstStyle/>
        <a:p>
          <a:endParaRPr lang="tr-TR"/>
        </a:p>
      </dgm:t>
    </dgm:pt>
    <dgm:pt modelId="{87D4DEF6-B05D-487B-995C-448DBC49641F}" type="pres">
      <dgm:prSet presAssocID="{61AE65C4-A0D8-4577-94FA-2618AC58D002}" presName="parentLin" presStyleCnt="0"/>
      <dgm:spPr/>
    </dgm:pt>
    <dgm:pt modelId="{804C47F3-935C-41A1-AE99-B47FDDA77F37}" type="pres">
      <dgm:prSet presAssocID="{61AE65C4-A0D8-4577-94FA-2618AC58D002}" presName="parentLeftMargin" presStyleLbl="node1" presStyleIdx="0" presStyleCnt="5"/>
      <dgm:spPr/>
      <dgm:t>
        <a:bodyPr/>
        <a:lstStyle/>
        <a:p>
          <a:endParaRPr lang="tr-TR"/>
        </a:p>
      </dgm:t>
    </dgm:pt>
    <dgm:pt modelId="{839F3A07-37B1-49AF-A7BF-B175F8EEA648}" type="pres">
      <dgm:prSet presAssocID="{61AE65C4-A0D8-4577-94FA-2618AC58D002}" presName="parentText" presStyleLbl="node1" presStyleIdx="0" presStyleCnt="5" custScaleX="100921" custScaleY="434699">
        <dgm:presLayoutVars>
          <dgm:chMax val="0"/>
          <dgm:bulletEnabled val="1"/>
        </dgm:presLayoutVars>
      </dgm:prSet>
      <dgm:spPr/>
      <dgm:t>
        <a:bodyPr/>
        <a:lstStyle/>
        <a:p>
          <a:endParaRPr lang="tr-TR"/>
        </a:p>
      </dgm:t>
    </dgm:pt>
    <dgm:pt modelId="{87162205-1BD0-49F0-8547-B998E459B803}" type="pres">
      <dgm:prSet presAssocID="{61AE65C4-A0D8-4577-94FA-2618AC58D002}" presName="negativeSpace" presStyleCnt="0"/>
      <dgm:spPr/>
    </dgm:pt>
    <dgm:pt modelId="{3DDB18DB-AAE4-4BF7-87AD-830166EA9927}" type="pres">
      <dgm:prSet presAssocID="{61AE65C4-A0D8-4577-94FA-2618AC58D002}" presName="childText" presStyleLbl="conFgAcc1" presStyleIdx="0" presStyleCnt="5">
        <dgm:presLayoutVars>
          <dgm:bulletEnabled val="1"/>
        </dgm:presLayoutVars>
      </dgm:prSet>
      <dgm:spPr/>
    </dgm:pt>
    <dgm:pt modelId="{7DACF880-56F8-4330-BE06-CF4EAA463DF9}" type="pres">
      <dgm:prSet presAssocID="{1B4C0B52-DF4C-4D68-AD3D-B63713AEF483}" presName="spaceBetweenRectangles" presStyleCnt="0"/>
      <dgm:spPr/>
    </dgm:pt>
    <dgm:pt modelId="{A9C5AFF9-3E50-482E-B6D6-10EF1873EEE8}" type="pres">
      <dgm:prSet presAssocID="{346AA9D8-8431-4873-94C8-DBE8B290A7C4}" presName="parentLin" presStyleCnt="0"/>
      <dgm:spPr/>
    </dgm:pt>
    <dgm:pt modelId="{30F55855-718F-430F-88C8-AA634D3FD098}" type="pres">
      <dgm:prSet presAssocID="{346AA9D8-8431-4873-94C8-DBE8B290A7C4}" presName="parentLeftMargin" presStyleLbl="node1" presStyleIdx="0" presStyleCnt="5"/>
      <dgm:spPr/>
      <dgm:t>
        <a:bodyPr/>
        <a:lstStyle/>
        <a:p>
          <a:endParaRPr lang="tr-TR"/>
        </a:p>
      </dgm:t>
    </dgm:pt>
    <dgm:pt modelId="{B69B2C54-D9A6-4E29-AADD-6F03E61E81E3}" type="pres">
      <dgm:prSet presAssocID="{346AA9D8-8431-4873-94C8-DBE8B290A7C4}" presName="parentText" presStyleLbl="node1" presStyleIdx="1" presStyleCnt="5" custScaleY="231576">
        <dgm:presLayoutVars>
          <dgm:chMax val="0"/>
          <dgm:bulletEnabled val="1"/>
        </dgm:presLayoutVars>
      </dgm:prSet>
      <dgm:spPr/>
      <dgm:t>
        <a:bodyPr/>
        <a:lstStyle/>
        <a:p>
          <a:endParaRPr lang="tr-TR"/>
        </a:p>
      </dgm:t>
    </dgm:pt>
    <dgm:pt modelId="{B915781F-73C7-43B6-BA55-C9C0F1C846D8}" type="pres">
      <dgm:prSet presAssocID="{346AA9D8-8431-4873-94C8-DBE8B290A7C4}" presName="negativeSpace" presStyleCnt="0"/>
      <dgm:spPr/>
    </dgm:pt>
    <dgm:pt modelId="{AF37FB0C-111D-4DDC-8C55-7F09CC992632}" type="pres">
      <dgm:prSet presAssocID="{346AA9D8-8431-4873-94C8-DBE8B290A7C4}" presName="childText" presStyleLbl="conFgAcc1" presStyleIdx="1" presStyleCnt="5">
        <dgm:presLayoutVars>
          <dgm:bulletEnabled val="1"/>
        </dgm:presLayoutVars>
      </dgm:prSet>
      <dgm:spPr/>
    </dgm:pt>
    <dgm:pt modelId="{A3F30934-7723-4E0D-A73A-9570C1D5F583}" type="pres">
      <dgm:prSet presAssocID="{EE1951B2-448E-421F-AF4F-8B3B9A078BCA}" presName="spaceBetweenRectangles" presStyleCnt="0"/>
      <dgm:spPr/>
    </dgm:pt>
    <dgm:pt modelId="{6682E0B8-68EB-4571-A059-7A85E056D0B0}" type="pres">
      <dgm:prSet presAssocID="{8261548B-9439-4898-BA96-DE9C6D218267}" presName="parentLin" presStyleCnt="0"/>
      <dgm:spPr/>
    </dgm:pt>
    <dgm:pt modelId="{502E5DA9-E321-4F3B-927D-58D9FF5B310E}" type="pres">
      <dgm:prSet presAssocID="{8261548B-9439-4898-BA96-DE9C6D218267}" presName="parentLeftMargin" presStyleLbl="node1" presStyleIdx="1" presStyleCnt="5"/>
      <dgm:spPr/>
      <dgm:t>
        <a:bodyPr/>
        <a:lstStyle/>
        <a:p>
          <a:endParaRPr lang="tr-TR"/>
        </a:p>
      </dgm:t>
    </dgm:pt>
    <dgm:pt modelId="{A01D423C-8A0D-4B78-8F18-42B328CEEB47}" type="pres">
      <dgm:prSet presAssocID="{8261548B-9439-4898-BA96-DE9C6D218267}" presName="parentText" presStyleLbl="node1" presStyleIdx="2" presStyleCnt="5" custScaleY="262515" custLinFactY="100000" custLinFactNeighborX="-9899" custLinFactNeighborY="196682">
        <dgm:presLayoutVars>
          <dgm:chMax val="0"/>
          <dgm:bulletEnabled val="1"/>
        </dgm:presLayoutVars>
      </dgm:prSet>
      <dgm:spPr/>
      <dgm:t>
        <a:bodyPr/>
        <a:lstStyle/>
        <a:p>
          <a:endParaRPr lang="tr-TR"/>
        </a:p>
      </dgm:t>
    </dgm:pt>
    <dgm:pt modelId="{30BA9620-6B5E-4D36-A71E-973DB0975556}" type="pres">
      <dgm:prSet presAssocID="{8261548B-9439-4898-BA96-DE9C6D218267}" presName="negativeSpace" presStyleCnt="0"/>
      <dgm:spPr/>
    </dgm:pt>
    <dgm:pt modelId="{B29D4BCF-F8B8-4915-8961-2EA45B01464A}" type="pres">
      <dgm:prSet presAssocID="{8261548B-9439-4898-BA96-DE9C6D218267}" presName="childText" presStyleLbl="conFgAcc1" presStyleIdx="2" presStyleCnt="5">
        <dgm:presLayoutVars>
          <dgm:bulletEnabled val="1"/>
        </dgm:presLayoutVars>
      </dgm:prSet>
      <dgm:spPr/>
    </dgm:pt>
    <dgm:pt modelId="{F31031F1-C293-46CB-8D2D-2AD85F2BCB12}" type="pres">
      <dgm:prSet presAssocID="{91D7669D-397C-4BF7-B4E9-5DB65F5E2C70}" presName="spaceBetweenRectangles" presStyleCnt="0"/>
      <dgm:spPr/>
    </dgm:pt>
    <dgm:pt modelId="{59B34B39-79A3-48DC-8AF8-30602A22ED33}" type="pres">
      <dgm:prSet presAssocID="{B5F23CB1-965C-45F1-9343-986FC8656A34}" presName="parentLin" presStyleCnt="0"/>
      <dgm:spPr/>
    </dgm:pt>
    <dgm:pt modelId="{DD4AC0B1-9FFB-4891-BA28-BC2B65378170}" type="pres">
      <dgm:prSet presAssocID="{B5F23CB1-965C-45F1-9343-986FC8656A34}" presName="parentLeftMargin" presStyleLbl="node1" presStyleIdx="2" presStyleCnt="5"/>
      <dgm:spPr/>
      <dgm:t>
        <a:bodyPr/>
        <a:lstStyle/>
        <a:p>
          <a:endParaRPr lang="tr-TR"/>
        </a:p>
      </dgm:t>
    </dgm:pt>
    <dgm:pt modelId="{F477D3CC-9773-4DA7-B799-483FBEF24A01}" type="pres">
      <dgm:prSet presAssocID="{B5F23CB1-965C-45F1-9343-986FC8656A34}" presName="parentText" presStyleLbl="node1" presStyleIdx="3" presStyleCnt="5" custScaleY="292744" custLinFactY="146402" custLinFactNeighborX="-9899" custLinFactNeighborY="200000">
        <dgm:presLayoutVars>
          <dgm:chMax val="0"/>
          <dgm:bulletEnabled val="1"/>
        </dgm:presLayoutVars>
      </dgm:prSet>
      <dgm:spPr/>
      <dgm:t>
        <a:bodyPr/>
        <a:lstStyle/>
        <a:p>
          <a:endParaRPr lang="tr-TR"/>
        </a:p>
      </dgm:t>
    </dgm:pt>
    <dgm:pt modelId="{06AD4ED8-F146-41A3-AEF0-4C1DF6314387}" type="pres">
      <dgm:prSet presAssocID="{B5F23CB1-965C-45F1-9343-986FC8656A34}" presName="negativeSpace" presStyleCnt="0"/>
      <dgm:spPr/>
    </dgm:pt>
    <dgm:pt modelId="{63B4EC75-9B2C-439D-8507-B7055DD87E3D}" type="pres">
      <dgm:prSet presAssocID="{B5F23CB1-965C-45F1-9343-986FC8656A34}" presName="childText" presStyleLbl="conFgAcc1" presStyleIdx="3" presStyleCnt="5">
        <dgm:presLayoutVars>
          <dgm:bulletEnabled val="1"/>
        </dgm:presLayoutVars>
      </dgm:prSet>
      <dgm:spPr/>
    </dgm:pt>
    <dgm:pt modelId="{D7868C3F-F96F-4829-A422-2DC75564EE51}" type="pres">
      <dgm:prSet presAssocID="{29B8A1D6-4399-4710-9221-C49C15DA6C1C}" presName="spaceBetweenRectangles" presStyleCnt="0"/>
      <dgm:spPr/>
    </dgm:pt>
    <dgm:pt modelId="{CD34E154-C81A-40C8-B1D6-AE3AB2437420}" type="pres">
      <dgm:prSet presAssocID="{BCC7968C-B77E-4706-99AF-107DCD3B8A2D}" presName="parentLin" presStyleCnt="0"/>
      <dgm:spPr/>
    </dgm:pt>
    <dgm:pt modelId="{233F9B86-3449-42AF-9313-B66093AB53A5}" type="pres">
      <dgm:prSet presAssocID="{BCC7968C-B77E-4706-99AF-107DCD3B8A2D}" presName="parentLeftMargin" presStyleLbl="node1" presStyleIdx="3" presStyleCnt="5"/>
      <dgm:spPr/>
      <dgm:t>
        <a:bodyPr/>
        <a:lstStyle/>
        <a:p>
          <a:endParaRPr lang="tr-TR"/>
        </a:p>
      </dgm:t>
    </dgm:pt>
    <dgm:pt modelId="{BF23B7B2-FF48-446D-822D-692B4D42E2AC}" type="pres">
      <dgm:prSet presAssocID="{BCC7968C-B77E-4706-99AF-107DCD3B8A2D}" presName="parentText" presStyleLbl="node1" presStyleIdx="4" presStyleCnt="5" custScaleX="101073" custScaleY="235973" custLinFactY="-300000" custLinFactNeighborX="-9899" custLinFactNeighborY="-340315">
        <dgm:presLayoutVars>
          <dgm:chMax val="0"/>
          <dgm:bulletEnabled val="1"/>
        </dgm:presLayoutVars>
      </dgm:prSet>
      <dgm:spPr/>
      <dgm:t>
        <a:bodyPr/>
        <a:lstStyle/>
        <a:p>
          <a:endParaRPr lang="tr-TR"/>
        </a:p>
      </dgm:t>
    </dgm:pt>
    <dgm:pt modelId="{28BBFF9F-E43E-492F-9892-86B7ECB9CCFC}" type="pres">
      <dgm:prSet presAssocID="{BCC7968C-B77E-4706-99AF-107DCD3B8A2D}" presName="negativeSpace" presStyleCnt="0"/>
      <dgm:spPr/>
    </dgm:pt>
    <dgm:pt modelId="{910C43EC-9207-44D2-B745-6A68DC82E3BD}" type="pres">
      <dgm:prSet presAssocID="{BCC7968C-B77E-4706-99AF-107DCD3B8A2D}" presName="childText" presStyleLbl="conFgAcc1" presStyleIdx="4" presStyleCnt="5" custLinFactY="100000" custLinFactNeighborY="128128">
        <dgm:presLayoutVars>
          <dgm:bulletEnabled val="1"/>
        </dgm:presLayoutVars>
      </dgm:prSet>
      <dgm:spPr/>
    </dgm:pt>
  </dgm:ptLst>
  <dgm:cxnLst>
    <dgm:cxn modelId="{EBCA9253-6A12-4AF8-8825-628DCB7D0A3A}" srcId="{0490BF0F-AB2E-4273-B7AF-EA95F8C76AEA}" destId="{BCC7968C-B77E-4706-99AF-107DCD3B8A2D}" srcOrd="4" destOrd="0" parTransId="{46346B64-11D7-4224-96BB-FF6D68DE0D3D}" sibTransId="{DECF617F-4CC0-45C0-BBFF-FF429C6F7C7A}"/>
    <dgm:cxn modelId="{F3F7E94E-43E1-4792-A79C-C33AABD94B90}" type="presOf" srcId="{8261548B-9439-4898-BA96-DE9C6D218267}" destId="{A01D423C-8A0D-4B78-8F18-42B328CEEB47}" srcOrd="1" destOrd="0" presId="urn:microsoft.com/office/officeart/2005/8/layout/list1"/>
    <dgm:cxn modelId="{2B00C41C-15EF-4FB9-996D-274FEDE64DF8}" type="presOf" srcId="{B5F23CB1-965C-45F1-9343-986FC8656A34}" destId="{F477D3CC-9773-4DA7-B799-483FBEF24A01}" srcOrd="1" destOrd="0" presId="urn:microsoft.com/office/officeart/2005/8/layout/list1"/>
    <dgm:cxn modelId="{AD00353F-3CAD-4101-BA34-C36FC8D54ECC}" type="presOf" srcId="{8261548B-9439-4898-BA96-DE9C6D218267}" destId="{502E5DA9-E321-4F3B-927D-58D9FF5B310E}" srcOrd="0" destOrd="0" presId="urn:microsoft.com/office/officeart/2005/8/layout/list1"/>
    <dgm:cxn modelId="{963F2BDB-9373-4D14-BCAF-EAF65CB58F6B}" srcId="{0490BF0F-AB2E-4273-B7AF-EA95F8C76AEA}" destId="{8261548B-9439-4898-BA96-DE9C6D218267}" srcOrd="2" destOrd="0" parTransId="{D430A600-C9B8-4FC7-B4C1-C22175BA298B}" sibTransId="{91D7669D-397C-4BF7-B4E9-5DB65F5E2C70}"/>
    <dgm:cxn modelId="{7B6F90D2-C646-4FC9-BCBE-07FD107745E7}" srcId="{0490BF0F-AB2E-4273-B7AF-EA95F8C76AEA}" destId="{61AE65C4-A0D8-4577-94FA-2618AC58D002}" srcOrd="0" destOrd="0" parTransId="{5CF2DF58-8C3B-4FCE-AD5A-E71D5EE22AE9}" sibTransId="{1B4C0B52-DF4C-4D68-AD3D-B63713AEF483}"/>
    <dgm:cxn modelId="{20ADF454-A081-4E63-8A9A-66664E6A695E}" srcId="{0490BF0F-AB2E-4273-B7AF-EA95F8C76AEA}" destId="{346AA9D8-8431-4873-94C8-DBE8B290A7C4}" srcOrd="1" destOrd="0" parTransId="{053A4A92-7354-4F3C-9DA2-B69E0D19A9A1}" sibTransId="{EE1951B2-448E-421F-AF4F-8B3B9A078BCA}"/>
    <dgm:cxn modelId="{9286E8D9-AD21-4394-B845-F912B7B4A070}" type="presOf" srcId="{346AA9D8-8431-4873-94C8-DBE8B290A7C4}" destId="{30F55855-718F-430F-88C8-AA634D3FD098}" srcOrd="0" destOrd="0" presId="urn:microsoft.com/office/officeart/2005/8/layout/list1"/>
    <dgm:cxn modelId="{EAB64EF3-95D0-4E10-ACB7-4F214F9EA691}" type="presOf" srcId="{B5F23CB1-965C-45F1-9343-986FC8656A34}" destId="{DD4AC0B1-9FFB-4891-BA28-BC2B65378170}" srcOrd="0" destOrd="0" presId="urn:microsoft.com/office/officeart/2005/8/layout/list1"/>
    <dgm:cxn modelId="{C53767CD-CCF9-4E6B-8F6E-065D49523989}" type="presOf" srcId="{BCC7968C-B77E-4706-99AF-107DCD3B8A2D}" destId="{233F9B86-3449-42AF-9313-B66093AB53A5}" srcOrd="0" destOrd="0" presId="urn:microsoft.com/office/officeart/2005/8/layout/list1"/>
    <dgm:cxn modelId="{263815AE-C2F6-4D8C-B47F-D757B9966A9F}" type="presOf" srcId="{346AA9D8-8431-4873-94C8-DBE8B290A7C4}" destId="{B69B2C54-D9A6-4E29-AADD-6F03E61E81E3}" srcOrd="1" destOrd="0" presId="urn:microsoft.com/office/officeart/2005/8/layout/list1"/>
    <dgm:cxn modelId="{9CC1EB79-0458-4CA4-A6D3-BA212632616A}" srcId="{0490BF0F-AB2E-4273-B7AF-EA95F8C76AEA}" destId="{B5F23CB1-965C-45F1-9343-986FC8656A34}" srcOrd="3" destOrd="0" parTransId="{31B09BAF-1072-40EC-ADE1-0820E599F165}" sibTransId="{29B8A1D6-4399-4710-9221-C49C15DA6C1C}"/>
    <dgm:cxn modelId="{8D46FDAA-C270-4053-9D37-823938E43748}" type="presOf" srcId="{BCC7968C-B77E-4706-99AF-107DCD3B8A2D}" destId="{BF23B7B2-FF48-446D-822D-692B4D42E2AC}" srcOrd="1" destOrd="0" presId="urn:microsoft.com/office/officeart/2005/8/layout/list1"/>
    <dgm:cxn modelId="{58E4891A-DF04-449C-A2B1-8678CB11ED6D}" type="presOf" srcId="{61AE65C4-A0D8-4577-94FA-2618AC58D002}" destId="{839F3A07-37B1-49AF-A7BF-B175F8EEA648}" srcOrd="1" destOrd="0" presId="urn:microsoft.com/office/officeart/2005/8/layout/list1"/>
    <dgm:cxn modelId="{43EEA365-049B-48A3-B859-687213AEB597}" type="presOf" srcId="{61AE65C4-A0D8-4577-94FA-2618AC58D002}" destId="{804C47F3-935C-41A1-AE99-B47FDDA77F37}" srcOrd="0" destOrd="0" presId="urn:microsoft.com/office/officeart/2005/8/layout/list1"/>
    <dgm:cxn modelId="{1AFAF919-0609-4434-9334-98CE58DC349F}" type="presOf" srcId="{0490BF0F-AB2E-4273-B7AF-EA95F8C76AEA}" destId="{41F659FA-61FC-4B47-AE11-3769F901B537}" srcOrd="0" destOrd="0" presId="urn:microsoft.com/office/officeart/2005/8/layout/list1"/>
    <dgm:cxn modelId="{145F668D-B988-4744-BEA4-C0576715A1E0}" type="presParOf" srcId="{41F659FA-61FC-4B47-AE11-3769F901B537}" destId="{87D4DEF6-B05D-487B-995C-448DBC49641F}" srcOrd="0" destOrd="0" presId="urn:microsoft.com/office/officeart/2005/8/layout/list1"/>
    <dgm:cxn modelId="{9A9B03E2-FDC2-4682-8801-E5FB64D15F22}" type="presParOf" srcId="{87D4DEF6-B05D-487B-995C-448DBC49641F}" destId="{804C47F3-935C-41A1-AE99-B47FDDA77F37}" srcOrd="0" destOrd="0" presId="urn:microsoft.com/office/officeart/2005/8/layout/list1"/>
    <dgm:cxn modelId="{81580445-278D-4754-924A-FDBD382314A7}" type="presParOf" srcId="{87D4DEF6-B05D-487B-995C-448DBC49641F}" destId="{839F3A07-37B1-49AF-A7BF-B175F8EEA648}" srcOrd="1" destOrd="0" presId="urn:microsoft.com/office/officeart/2005/8/layout/list1"/>
    <dgm:cxn modelId="{0B0CEFA0-6345-4226-A231-B45DE1BB5F26}" type="presParOf" srcId="{41F659FA-61FC-4B47-AE11-3769F901B537}" destId="{87162205-1BD0-49F0-8547-B998E459B803}" srcOrd="1" destOrd="0" presId="urn:microsoft.com/office/officeart/2005/8/layout/list1"/>
    <dgm:cxn modelId="{D5028EF7-C9EB-4705-9A02-92B92AFAFA34}" type="presParOf" srcId="{41F659FA-61FC-4B47-AE11-3769F901B537}" destId="{3DDB18DB-AAE4-4BF7-87AD-830166EA9927}" srcOrd="2" destOrd="0" presId="urn:microsoft.com/office/officeart/2005/8/layout/list1"/>
    <dgm:cxn modelId="{F8CEA585-1953-41C1-BCA8-E26EACB47722}" type="presParOf" srcId="{41F659FA-61FC-4B47-AE11-3769F901B537}" destId="{7DACF880-56F8-4330-BE06-CF4EAA463DF9}" srcOrd="3" destOrd="0" presId="urn:microsoft.com/office/officeart/2005/8/layout/list1"/>
    <dgm:cxn modelId="{5C30A572-0092-484A-82AC-3743926652B6}" type="presParOf" srcId="{41F659FA-61FC-4B47-AE11-3769F901B537}" destId="{A9C5AFF9-3E50-482E-B6D6-10EF1873EEE8}" srcOrd="4" destOrd="0" presId="urn:microsoft.com/office/officeart/2005/8/layout/list1"/>
    <dgm:cxn modelId="{6C6B2CE1-C42D-4D0A-AD39-96F177A6F89B}" type="presParOf" srcId="{A9C5AFF9-3E50-482E-B6D6-10EF1873EEE8}" destId="{30F55855-718F-430F-88C8-AA634D3FD098}" srcOrd="0" destOrd="0" presId="urn:microsoft.com/office/officeart/2005/8/layout/list1"/>
    <dgm:cxn modelId="{4DAF7A7D-5017-4F55-95B9-4F5A8FA5A7BD}" type="presParOf" srcId="{A9C5AFF9-3E50-482E-B6D6-10EF1873EEE8}" destId="{B69B2C54-D9A6-4E29-AADD-6F03E61E81E3}" srcOrd="1" destOrd="0" presId="urn:microsoft.com/office/officeart/2005/8/layout/list1"/>
    <dgm:cxn modelId="{86B0D34F-9CC6-423B-B5D8-1A28BC324620}" type="presParOf" srcId="{41F659FA-61FC-4B47-AE11-3769F901B537}" destId="{B915781F-73C7-43B6-BA55-C9C0F1C846D8}" srcOrd="5" destOrd="0" presId="urn:microsoft.com/office/officeart/2005/8/layout/list1"/>
    <dgm:cxn modelId="{D0614566-0527-45EE-948C-A8B7E34575BE}" type="presParOf" srcId="{41F659FA-61FC-4B47-AE11-3769F901B537}" destId="{AF37FB0C-111D-4DDC-8C55-7F09CC992632}" srcOrd="6" destOrd="0" presId="urn:microsoft.com/office/officeart/2005/8/layout/list1"/>
    <dgm:cxn modelId="{4ADCC923-1698-4083-8006-59254DDF38C9}" type="presParOf" srcId="{41F659FA-61FC-4B47-AE11-3769F901B537}" destId="{A3F30934-7723-4E0D-A73A-9570C1D5F583}" srcOrd="7" destOrd="0" presId="urn:microsoft.com/office/officeart/2005/8/layout/list1"/>
    <dgm:cxn modelId="{FF1681F3-2B8D-4C26-892C-4C129F57AD71}" type="presParOf" srcId="{41F659FA-61FC-4B47-AE11-3769F901B537}" destId="{6682E0B8-68EB-4571-A059-7A85E056D0B0}" srcOrd="8" destOrd="0" presId="urn:microsoft.com/office/officeart/2005/8/layout/list1"/>
    <dgm:cxn modelId="{EE7ED8EB-DC94-44AC-AD5E-60B2186EBD3C}" type="presParOf" srcId="{6682E0B8-68EB-4571-A059-7A85E056D0B0}" destId="{502E5DA9-E321-4F3B-927D-58D9FF5B310E}" srcOrd="0" destOrd="0" presId="urn:microsoft.com/office/officeart/2005/8/layout/list1"/>
    <dgm:cxn modelId="{77770937-22BA-45D6-BF8D-009B8F532A3A}" type="presParOf" srcId="{6682E0B8-68EB-4571-A059-7A85E056D0B0}" destId="{A01D423C-8A0D-4B78-8F18-42B328CEEB47}" srcOrd="1" destOrd="0" presId="urn:microsoft.com/office/officeart/2005/8/layout/list1"/>
    <dgm:cxn modelId="{F0469B52-3236-46F4-99CF-74C54CDEADDF}" type="presParOf" srcId="{41F659FA-61FC-4B47-AE11-3769F901B537}" destId="{30BA9620-6B5E-4D36-A71E-973DB0975556}" srcOrd="9" destOrd="0" presId="urn:microsoft.com/office/officeart/2005/8/layout/list1"/>
    <dgm:cxn modelId="{9B63CC70-ADDE-4588-9FB7-1DAA611CD8F1}" type="presParOf" srcId="{41F659FA-61FC-4B47-AE11-3769F901B537}" destId="{B29D4BCF-F8B8-4915-8961-2EA45B01464A}" srcOrd="10" destOrd="0" presId="urn:microsoft.com/office/officeart/2005/8/layout/list1"/>
    <dgm:cxn modelId="{FA20EA7A-0DD7-4C7B-8BCB-E501C8BA1E91}" type="presParOf" srcId="{41F659FA-61FC-4B47-AE11-3769F901B537}" destId="{F31031F1-C293-46CB-8D2D-2AD85F2BCB12}" srcOrd="11" destOrd="0" presId="urn:microsoft.com/office/officeart/2005/8/layout/list1"/>
    <dgm:cxn modelId="{3AC09555-CA67-4EB2-89B5-E3CCA927C8EA}" type="presParOf" srcId="{41F659FA-61FC-4B47-AE11-3769F901B537}" destId="{59B34B39-79A3-48DC-8AF8-30602A22ED33}" srcOrd="12" destOrd="0" presId="urn:microsoft.com/office/officeart/2005/8/layout/list1"/>
    <dgm:cxn modelId="{47906064-C3EF-4ED4-8B37-84B7DFCFE6BB}" type="presParOf" srcId="{59B34B39-79A3-48DC-8AF8-30602A22ED33}" destId="{DD4AC0B1-9FFB-4891-BA28-BC2B65378170}" srcOrd="0" destOrd="0" presId="urn:microsoft.com/office/officeart/2005/8/layout/list1"/>
    <dgm:cxn modelId="{E9531C3E-2263-4816-B8D2-761C97FEAAEE}" type="presParOf" srcId="{59B34B39-79A3-48DC-8AF8-30602A22ED33}" destId="{F477D3CC-9773-4DA7-B799-483FBEF24A01}" srcOrd="1" destOrd="0" presId="urn:microsoft.com/office/officeart/2005/8/layout/list1"/>
    <dgm:cxn modelId="{3A47B6D4-0C45-400F-8F16-B16EA3BC97BD}" type="presParOf" srcId="{41F659FA-61FC-4B47-AE11-3769F901B537}" destId="{06AD4ED8-F146-41A3-AEF0-4C1DF6314387}" srcOrd="13" destOrd="0" presId="urn:microsoft.com/office/officeart/2005/8/layout/list1"/>
    <dgm:cxn modelId="{8104F8CC-429B-42F4-979E-1498046D97C3}" type="presParOf" srcId="{41F659FA-61FC-4B47-AE11-3769F901B537}" destId="{63B4EC75-9B2C-439D-8507-B7055DD87E3D}" srcOrd="14" destOrd="0" presId="urn:microsoft.com/office/officeart/2005/8/layout/list1"/>
    <dgm:cxn modelId="{42FEF81B-2870-4E2A-BC07-EF579B7A7F9D}" type="presParOf" srcId="{41F659FA-61FC-4B47-AE11-3769F901B537}" destId="{D7868C3F-F96F-4829-A422-2DC75564EE51}" srcOrd="15" destOrd="0" presId="urn:microsoft.com/office/officeart/2005/8/layout/list1"/>
    <dgm:cxn modelId="{98D45AD1-120E-46E7-812E-0FF7B246BC41}" type="presParOf" srcId="{41F659FA-61FC-4B47-AE11-3769F901B537}" destId="{CD34E154-C81A-40C8-B1D6-AE3AB2437420}" srcOrd="16" destOrd="0" presId="urn:microsoft.com/office/officeart/2005/8/layout/list1"/>
    <dgm:cxn modelId="{A4728B96-8F20-4621-9186-EC08D0893D23}" type="presParOf" srcId="{CD34E154-C81A-40C8-B1D6-AE3AB2437420}" destId="{233F9B86-3449-42AF-9313-B66093AB53A5}" srcOrd="0" destOrd="0" presId="urn:microsoft.com/office/officeart/2005/8/layout/list1"/>
    <dgm:cxn modelId="{B52FC7CA-DCDD-40FC-A706-9EFF39B18F44}" type="presParOf" srcId="{CD34E154-C81A-40C8-B1D6-AE3AB2437420}" destId="{BF23B7B2-FF48-446D-822D-692B4D42E2AC}" srcOrd="1" destOrd="0" presId="urn:microsoft.com/office/officeart/2005/8/layout/list1"/>
    <dgm:cxn modelId="{6B60C03D-2B1E-45F6-82DC-6FB8A7146C8F}" type="presParOf" srcId="{41F659FA-61FC-4B47-AE11-3769F901B537}" destId="{28BBFF9F-E43E-492F-9892-86B7ECB9CCFC}" srcOrd="17" destOrd="0" presId="urn:microsoft.com/office/officeart/2005/8/layout/list1"/>
    <dgm:cxn modelId="{82D546DF-0004-4D9C-BF76-17F6AE15AA25}" type="presParOf" srcId="{41F659FA-61FC-4B47-AE11-3769F901B537}" destId="{910C43EC-9207-44D2-B745-6A68DC82E3BD}" srcOrd="18"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F3D5A2E-28A0-4EAD-A22A-36EA71DA2F95}" type="doc">
      <dgm:prSet loTypeId="urn:microsoft.com/office/officeart/2005/8/layout/orgChart1" loCatId="hierarchy" qsTypeId="urn:microsoft.com/office/officeart/2005/8/quickstyle/simple5" qsCatId="simple" csTypeId="urn:microsoft.com/office/officeart/2005/8/colors/colorful2" csCatId="colorful" phldr="1"/>
      <dgm:spPr/>
      <dgm:t>
        <a:bodyPr/>
        <a:lstStyle/>
        <a:p>
          <a:endParaRPr lang="tr-TR"/>
        </a:p>
      </dgm:t>
    </dgm:pt>
    <dgm:pt modelId="{71ED58E3-ADA2-4FA6-ABFD-FD64BD93CF60}">
      <dgm:prSet phldrT="[Metin]" custT="1"/>
      <dgm:spPr/>
      <dgm:t>
        <a:bodyPr/>
        <a:lstStyle/>
        <a:p>
          <a:r>
            <a:rPr lang="tr-TR" sz="2800" dirty="0" smtClean="0"/>
            <a:t>İŞ DENEYİM BELGELERİ</a:t>
          </a:r>
          <a:endParaRPr lang="tr-TR" sz="2800" dirty="0"/>
        </a:p>
      </dgm:t>
    </dgm:pt>
    <dgm:pt modelId="{5AE3D322-0913-4968-8A89-324B407EFDA7}" type="parTrans" cxnId="{D2B106AD-242E-4444-AC8B-7E04A500CB19}">
      <dgm:prSet/>
      <dgm:spPr/>
      <dgm:t>
        <a:bodyPr/>
        <a:lstStyle/>
        <a:p>
          <a:endParaRPr lang="tr-TR" sz="2000"/>
        </a:p>
      </dgm:t>
    </dgm:pt>
    <dgm:pt modelId="{ED921027-5845-4A70-A4E2-0ED96812E6A7}" type="sibTrans" cxnId="{D2B106AD-242E-4444-AC8B-7E04A500CB19}">
      <dgm:prSet/>
      <dgm:spPr/>
      <dgm:t>
        <a:bodyPr/>
        <a:lstStyle/>
        <a:p>
          <a:endParaRPr lang="tr-TR" sz="2000"/>
        </a:p>
      </dgm:t>
    </dgm:pt>
    <dgm:pt modelId="{765B7477-0405-4272-85AD-E57A644994E6}">
      <dgm:prSet phldrT="[Metin]" custT="1"/>
      <dgm:spPr>
        <a:solidFill>
          <a:schemeClr val="accent2"/>
        </a:solidFill>
      </dgm:spPr>
      <dgm:t>
        <a:bodyPr/>
        <a:lstStyle/>
        <a:p>
          <a:r>
            <a:rPr lang="tr-TR" sz="2000" dirty="0" smtClean="0"/>
            <a:t>Yüklenici iş deneyim belgeleri </a:t>
          </a:r>
          <a:endParaRPr lang="tr-TR" sz="2000" dirty="0"/>
        </a:p>
      </dgm:t>
    </dgm:pt>
    <dgm:pt modelId="{A518FB27-1E91-4CC7-9DED-3652D563C930}" type="parTrans" cxnId="{5CA53507-AC37-4522-ADCF-1457B6D43EDB}">
      <dgm:prSet/>
      <dgm:spPr/>
      <dgm:t>
        <a:bodyPr/>
        <a:lstStyle/>
        <a:p>
          <a:endParaRPr lang="tr-TR" sz="2000"/>
        </a:p>
      </dgm:t>
    </dgm:pt>
    <dgm:pt modelId="{3049BA81-038E-4227-ACCB-17B2F8F9C3F6}" type="sibTrans" cxnId="{5CA53507-AC37-4522-ADCF-1457B6D43EDB}">
      <dgm:prSet/>
      <dgm:spPr/>
      <dgm:t>
        <a:bodyPr/>
        <a:lstStyle/>
        <a:p>
          <a:endParaRPr lang="tr-TR" sz="2000"/>
        </a:p>
      </dgm:t>
    </dgm:pt>
    <dgm:pt modelId="{1BE82CD0-3DF4-4152-B43E-49F4A2A8A40C}">
      <dgm:prSet phldrT="[Metin]" custT="1"/>
      <dgm:spPr>
        <a:solidFill>
          <a:srgbClr val="00B050"/>
        </a:solidFill>
      </dgm:spPr>
      <dgm:t>
        <a:bodyPr/>
        <a:lstStyle/>
        <a:p>
          <a:r>
            <a:rPr lang="tr-TR" sz="2000" dirty="0" smtClean="0"/>
            <a:t>İş bitirme belgesi</a:t>
          </a:r>
          <a:endParaRPr lang="tr-TR" sz="2000" dirty="0"/>
        </a:p>
      </dgm:t>
    </dgm:pt>
    <dgm:pt modelId="{368F1728-B97B-4FFD-9ED3-E007567678A6}" type="sibTrans" cxnId="{C850336A-CAD2-4790-9449-37E0FB1E7749}">
      <dgm:prSet/>
      <dgm:spPr/>
      <dgm:t>
        <a:bodyPr/>
        <a:lstStyle/>
        <a:p>
          <a:endParaRPr lang="tr-TR" sz="2000"/>
        </a:p>
      </dgm:t>
    </dgm:pt>
    <dgm:pt modelId="{2FCF0990-5C88-4FC8-9F25-24F7AAF653A7}" type="parTrans" cxnId="{C850336A-CAD2-4790-9449-37E0FB1E7749}">
      <dgm:prSet/>
      <dgm:spPr/>
      <dgm:t>
        <a:bodyPr/>
        <a:lstStyle/>
        <a:p>
          <a:endParaRPr lang="tr-TR" sz="2000"/>
        </a:p>
      </dgm:t>
    </dgm:pt>
    <dgm:pt modelId="{BC55298D-3089-4B02-A1EC-054189F61F6D}">
      <dgm:prSet custT="1"/>
      <dgm:spPr>
        <a:solidFill>
          <a:srgbClr val="00B050"/>
        </a:solidFill>
      </dgm:spPr>
      <dgm:t>
        <a:bodyPr/>
        <a:lstStyle/>
        <a:p>
          <a:r>
            <a:rPr lang="tr-TR" sz="2000" dirty="0" smtClean="0"/>
            <a:t>İş bitirme belgesi</a:t>
          </a:r>
          <a:endParaRPr lang="tr-TR" sz="2000" dirty="0"/>
        </a:p>
      </dgm:t>
    </dgm:pt>
    <dgm:pt modelId="{982C1F91-5475-4F34-BFAE-350C00F1C469}" type="parTrans" cxnId="{A6150402-7D42-4351-8786-5C39310E7BE6}">
      <dgm:prSet/>
      <dgm:spPr/>
      <dgm:t>
        <a:bodyPr/>
        <a:lstStyle/>
        <a:p>
          <a:endParaRPr lang="tr-TR" sz="2000"/>
        </a:p>
      </dgm:t>
    </dgm:pt>
    <dgm:pt modelId="{4A8187E0-23EC-4E74-AAA3-66A72995B636}" type="sibTrans" cxnId="{A6150402-7D42-4351-8786-5C39310E7BE6}">
      <dgm:prSet/>
      <dgm:spPr/>
      <dgm:t>
        <a:bodyPr/>
        <a:lstStyle/>
        <a:p>
          <a:endParaRPr lang="tr-TR" sz="2000"/>
        </a:p>
      </dgm:t>
    </dgm:pt>
    <dgm:pt modelId="{3EA41F76-E112-4F6E-863D-0DB1CDD52E1E}">
      <dgm:prSet custT="1"/>
      <dgm:spPr>
        <a:solidFill>
          <a:srgbClr val="00B050"/>
        </a:solidFill>
      </dgm:spPr>
      <dgm:t>
        <a:bodyPr/>
        <a:lstStyle/>
        <a:p>
          <a:r>
            <a:rPr lang="tr-TR" sz="2000" dirty="0" smtClean="0"/>
            <a:t>Teknolojik ürün deneyim belgesi</a:t>
          </a:r>
          <a:endParaRPr lang="tr-TR" sz="2000" dirty="0"/>
        </a:p>
      </dgm:t>
    </dgm:pt>
    <dgm:pt modelId="{789594B1-6E3A-4E8C-B0EB-A3D13586C850}" type="parTrans" cxnId="{09C0BFEF-C9AA-4EA0-855B-782EE5191BB9}">
      <dgm:prSet/>
      <dgm:spPr/>
      <dgm:t>
        <a:bodyPr/>
        <a:lstStyle/>
        <a:p>
          <a:endParaRPr lang="tr-TR" sz="2000"/>
        </a:p>
      </dgm:t>
    </dgm:pt>
    <dgm:pt modelId="{1CA990B5-0648-4648-9EE6-C18F04A0057C}" type="sibTrans" cxnId="{09C0BFEF-C9AA-4EA0-855B-782EE5191BB9}">
      <dgm:prSet/>
      <dgm:spPr/>
      <dgm:t>
        <a:bodyPr/>
        <a:lstStyle/>
        <a:p>
          <a:endParaRPr lang="tr-TR" sz="2000"/>
        </a:p>
      </dgm:t>
    </dgm:pt>
    <dgm:pt modelId="{5A84E218-7C8F-46BF-A128-0C5BD7DC50C1}">
      <dgm:prSet phldrT="[Metin]" custT="1"/>
      <dgm:spPr>
        <a:solidFill>
          <a:schemeClr val="accent2"/>
        </a:solidFill>
      </dgm:spPr>
      <dgm:t>
        <a:bodyPr/>
        <a:lstStyle/>
        <a:p>
          <a:r>
            <a:rPr lang="tr-TR" sz="2000" dirty="0" smtClean="0"/>
            <a:t>Alt yüklenici iş deneyim belgeleri </a:t>
          </a:r>
          <a:endParaRPr lang="tr-TR" sz="2000" dirty="0"/>
        </a:p>
      </dgm:t>
    </dgm:pt>
    <dgm:pt modelId="{A8287769-0CE3-45EA-A8E6-7CC6AA236F1C}" type="sibTrans" cxnId="{6C94FB3B-4050-4C94-8774-842FCC4617B4}">
      <dgm:prSet/>
      <dgm:spPr/>
      <dgm:t>
        <a:bodyPr/>
        <a:lstStyle/>
        <a:p>
          <a:endParaRPr lang="tr-TR" sz="2000"/>
        </a:p>
      </dgm:t>
    </dgm:pt>
    <dgm:pt modelId="{42F9DE30-7265-49A0-ABD7-A1C31DB33164}" type="parTrans" cxnId="{6C94FB3B-4050-4C94-8774-842FCC4617B4}">
      <dgm:prSet/>
      <dgm:spPr/>
      <dgm:t>
        <a:bodyPr/>
        <a:lstStyle/>
        <a:p>
          <a:endParaRPr lang="tr-TR" sz="2000"/>
        </a:p>
      </dgm:t>
    </dgm:pt>
    <dgm:pt modelId="{A444F283-6572-4CD2-A319-0DA421EF3F59}">
      <dgm:prSet custT="1"/>
      <dgm:spPr>
        <a:solidFill>
          <a:srgbClr val="00B050"/>
        </a:solidFill>
      </dgm:spPr>
      <dgm:t>
        <a:bodyPr/>
        <a:lstStyle/>
        <a:p>
          <a:r>
            <a:rPr lang="tr-TR" sz="2000" dirty="0" smtClean="0"/>
            <a:t>Sözleşme + Faturalar</a:t>
          </a:r>
          <a:endParaRPr lang="tr-TR" sz="2000" dirty="0"/>
        </a:p>
      </dgm:t>
    </dgm:pt>
    <dgm:pt modelId="{F178F74A-2E60-4811-9E44-3ECE4E31D06C}" type="parTrans" cxnId="{7A4F46BB-974A-4A77-9FC8-95364BA03606}">
      <dgm:prSet/>
      <dgm:spPr/>
      <dgm:t>
        <a:bodyPr/>
        <a:lstStyle/>
        <a:p>
          <a:endParaRPr lang="tr-TR" sz="2000"/>
        </a:p>
      </dgm:t>
    </dgm:pt>
    <dgm:pt modelId="{68BB0C44-A0A4-43C4-B3B1-1735D25AE317}" type="sibTrans" cxnId="{7A4F46BB-974A-4A77-9FC8-95364BA03606}">
      <dgm:prSet/>
      <dgm:spPr/>
      <dgm:t>
        <a:bodyPr/>
        <a:lstStyle/>
        <a:p>
          <a:endParaRPr lang="tr-TR" sz="2000"/>
        </a:p>
      </dgm:t>
    </dgm:pt>
    <dgm:pt modelId="{AF2A1535-7C1F-4635-9EB6-B7B8C4E67C0C}" type="pres">
      <dgm:prSet presAssocID="{CF3D5A2E-28A0-4EAD-A22A-36EA71DA2F95}" presName="hierChild1" presStyleCnt="0">
        <dgm:presLayoutVars>
          <dgm:orgChart val="1"/>
          <dgm:chPref val="1"/>
          <dgm:dir/>
          <dgm:animOne val="branch"/>
          <dgm:animLvl val="lvl"/>
          <dgm:resizeHandles/>
        </dgm:presLayoutVars>
      </dgm:prSet>
      <dgm:spPr/>
      <dgm:t>
        <a:bodyPr/>
        <a:lstStyle/>
        <a:p>
          <a:endParaRPr lang="tr-TR"/>
        </a:p>
      </dgm:t>
    </dgm:pt>
    <dgm:pt modelId="{276CCE7C-7DB5-41B8-A3DC-15376A4D1478}" type="pres">
      <dgm:prSet presAssocID="{71ED58E3-ADA2-4FA6-ABFD-FD64BD93CF60}" presName="hierRoot1" presStyleCnt="0">
        <dgm:presLayoutVars>
          <dgm:hierBranch val="init"/>
        </dgm:presLayoutVars>
      </dgm:prSet>
      <dgm:spPr/>
      <dgm:t>
        <a:bodyPr/>
        <a:lstStyle/>
        <a:p>
          <a:endParaRPr lang="tr-TR"/>
        </a:p>
      </dgm:t>
    </dgm:pt>
    <dgm:pt modelId="{760501FA-B707-41DB-B0A1-F0DA943210DC}" type="pres">
      <dgm:prSet presAssocID="{71ED58E3-ADA2-4FA6-ABFD-FD64BD93CF60}" presName="rootComposite1" presStyleCnt="0"/>
      <dgm:spPr/>
      <dgm:t>
        <a:bodyPr/>
        <a:lstStyle/>
        <a:p>
          <a:endParaRPr lang="tr-TR"/>
        </a:p>
      </dgm:t>
    </dgm:pt>
    <dgm:pt modelId="{53C5C856-1324-4CBC-93A5-169408057DB6}" type="pres">
      <dgm:prSet presAssocID="{71ED58E3-ADA2-4FA6-ABFD-FD64BD93CF60}" presName="rootText1" presStyleLbl="node0" presStyleIdx="0" presStyleCnt="1" custScaleX="277572" custScaleY="63022">
        <dgm:presLayoutVars>
          <dgm:chPref val="3"/>
        </dgm:presLayoutVars>
      </dgm:prSet>
      <dgm:spPr/>
      <dgm:t>
        <a:bodyPr/>
        <a:lstStyle/>
        <a:p>
          <a:endParaRPr lang="tr-TR"/>
        </a:p>
      </dgm:t>
    </dgm:pt>
    <dgm:pt modelId="{BE66E501-51D9-4759-A71B-EF6985AED338}" type="pres">
      <dgm:prSet presAssocID="{71ED58E3-ADA2-4FA6-ABFD-FD64BD93CF60}" presName="rootConnector1" presStyleLbl="node1" presStyleIdx="0" presStyleCnt="0"/>
      <dgm:spPr/>
      <dgm:t>
        <a:bodyPr/>
        <a:lstStyle/>
        <a:p>
          <a:endParaRPr lang="tr-TR"/>
        </a:p>
      </dgm:t>
    </dgm:pt>
    <dgm:pt modelId="{D01202A4-7DAE-4E4E-A915-F72FC995F61B}" type="pres">
      <dgm:prSet presAssocID="{71ED58E3-ADA2-4FA6-ABFD-FD64BD93CF60}" presName="hierChild2" presStyleCnt="0"/>
      <dgm:spPr/>
      <dgm:t>
        <a:bodyPr/>
        <a:lstStyle/>
        <a:p>
          <a:endParaRPr lang="tr-TR"/>
        </a:p>
      </dgm:t>
    </dgm:pt>
    <dgm:pt modelId="{1C25A595-77F7-4E54-B104-7455004B6420}" type="pres">
      <dgm:prSet presAssocID="{A518FB27-1E91-4CC7-9DED-3652D563C930}" presName="Name37" presStyleLbl="parChTrans1D2" presStyleIdx="0" presStyleCnt="2"/>
      <dgm:spPr/>
      <dgm:t>
        <a:bodyPr/>
        <a:lstStyle/>
        <a:p>
          <a:endParaRPr lang="tr-TR"/>
        </a:p>
      </dgm:t>
    </dgm:pt>
    <dgm:pt modelId="{47096BC7-1AE3-49D6-898C-937346EB7580}" type="pres">
      <dgm:prSet presAssocID="{765B7477-0405-4272-85AD-E57A644994E6}" presName="hierRoot2" presStyleCnt="0">
        <dgm:presLayoutVars>
          <dgm:hierBranch val="init"/>
        </dgm:presLayoutVars>
      </dgm:prSet>
      <dgm:spPr/>
      <dgm:t>
        <a:bodyPr/>
        <a:lstStyle/>
        <a:p>
          <a:endParaRPr lang="tr-TR"/>
        </a:p>
      </dgm:t>
    </dgm:pt>
    <dgm:pt modelId="{4822B09C-BD4D-450F-84A1-006D692F9695}" type="pres">
      <dgm:prSet presAssocID="{765B7477-0405-4272-85AD-E57A644994E6}" presName="rootComposite" presStyleCnt="0"/>
      <dgm:spPr/>
      <dgm:t>
        <a:bodyPr/>
        <a:lstStyle/>
        <a:p>
          <a:endParaRPr lang="tr-TR"/>
        </a:p>
      </dgm:t>
    </dgm:pt>
    <dgm:pt modelId="{6F6B168D-FAB2-4EBB-8330-2CB8DD70F3D7}" type="pres">
      <dgm:prSet presAssocID="{765B7477-0405-4272-85AD-E57A644994E6}" presName="rootText" presStyleLbl="node2" presStyleIdx="0" presStyleCnt="2" custLinFactX="-9403" custLinFactNeighborX="-100000" custLinFactNeighborY="-7696">
        <dgm:presLayoutVars>
          <dgm:chPref val="3"/>
        </dgm:presLayoutVars>
      </dgm:prSet>
      <dgm:spPr/>
      <dgm:t>
        <a:bodyPr/>
        <a:lstStyle/>
        <a:p>
          <a:endParaRPr lang="tr-TR"/>
        </a:p>
      </dgm:t>
    </dgm:pt>
    <dgm:pt modelId="{B45F6160-1428-4E78-84F2-579049D94373}" type="pres">
      <dgm:prSet presAssocID="{765B7477-0405-4272-85AD-E57A644994E6}" presName="rootConnector" presStyleLbl="node2" presStyleIdx="0" presStyleCnt="2"/>
      <dgm:spPr/>
      <dgm:t>
        <a:bodyPr/>
        <a:lstStyle/>
        <a:p>
          <a:endParaRPr lang="tr-TR"/>
        </a:p>
      </dgm:t>
    </dgm:pt>
    <dgm:pt modelId="{FC6D36B5-B0B6-4B7C-B0FD-7B06A5E80894}" type="pres">
      <dgm:prSet presAssocID="{765B7477-0405-4272-85AD-E57A644994E6}" presName="hierChild4" presStyleCnt="0"/>
      <dgm:spPr/>
      <dgm:t>
        <a:bodyPr/>
        <a:lstStyle/>
        <a:p>
          <a:endParaRPr lang="tr-TR"/>
        </a:p>
      </dgm:t>
    </dgm:pt>
    <dgm:pt modelId="{B7FC0E5F-555B-455F-BFA4-F668706ADBB5}" type="pres">
      <dgm:prSet presAssocID="{2FCF0990-5C88-4FC8-9F25-24F7AAF653A7}" presName="Name37" presStyleLbl="parChTrans1D3" presStyleIdx="0" presStyleCnt="4"/>
      <dgm:spPr/>
      <dgm:t>
        <a:bodyPr/>
        <a:lstStyle/>
        <a:p>
          <a:endParaRPr lang="tr-TR"/>
        </a:p>
      </dgm:t>
    </dgm:pt>
    <dgm:pt modelId="{5D1F749E-4A34-455A-913C-BBD5EAC9C9D7}" type="pres">
      <dgm:prSet presAssocID="{1BE82CD0-3DF4-4152-B43E-49F4A2A8A40C}" presName="hierRoot2" presStyleCnt="0">
        <dgm:presLayoutVars>
          <dgm:hierBranch val="init"/>
        </dgm:presLayoutVars>
      </dgm:prSet>
      <dgm:spPr/>
      <dgm:t>
        <a:bodyPr/>
        <a:lstStyle/>
        <a:p>
          <a:endParaRPr lang="tr-TR"/>
        </a:p>
      </dgm:t>
    </dgm:pt>
    <dgm:pt modelId="{A4E00B94-4CEF-4570-81A1-60347AD720C7}" type="pres">
      <dgm:prSet presAssocID="{1BE82CD0-3DF4-4152-B43E-49F4A2A8A40C}" presName="rootComposite" presStyleCnt="0"/>
      <dgm:spPr/>
      <dgm:t>
        <a:bodyPr/>
        <a:lstStyle/>
        <a:p>
          <a:endParaRPr lang="tr-TR"/>
        </a:p>
      </dgm:t>
    </dgm:pt>
    <dgm:pt modelId="{7E3E1FDA-3BCF-478D-A2A8-E9E5BBA10FA8}" type="pres">
      <dgm:prSet presAssocID="{1BE82CD0-3DF4-4152-B43E-49F4A2A8A40C}" presName="rootText" presStyleLbl="node3" presStyleIdx="0" presStyleCnt="4" custScaleX="144987" custLinFactNeighborX="-99111" custLinFactNeighborY="-4597">
        <dgm:presLayoutVars>
          <dgm:chPref val="3"/>
        </dgm:presLayoutVars>
      </dgm:prSet>
      <dgm:spPr/>
      <dgm:t>
        <a:bodyPr/>
        <a:lstStyle/>
        <a:p>
          <a:endParaRPr lang="tr-TR"/>
        </a:p>
      </dgm:t>
    </dgm:pt>
    <dgm:pt modelId="{423C7672-5E45-48F9-A540-285D6E32B455}" type="pres">
      <dgm:prSet presAssocID="{1BE82CD0-3DF4-4152-B43E-49F4A2A8A40C}" presName="rootConnector" presStyleLbl="node3" presStyleIdx="0" presStyleCnt="4"/>
      <dgm:spPr/>
      <dgm:t>
        <a:bodyPr/>
        <a:lstStyle/>
        <a:p>
          <a:endParaRPr lang="tr-TR"/>
        </a:p>
      </dgm:t>
    </dgm:pt>
    <dgm:pt modelId="{13873C2A-4B67-48C9-B100-3E3B0A706A1D}" type="pres">
      <dgm:prSet presAssocID="{1BE82CD0-3DF4-4152-B43E-49F4A2A8A40C}" presName="hierChild4" presStyleCnt="0"/>
      <dgm:spPr/>
      <dgm:t>
        <a:bodyPr/>
        <a:lstStyle/>
        <a:p>
          <a:endParaRPr lang="tr-TR"/>
        </a:p>
      </dgm:t>
    </dgm:pt>
    <dgm:pt modelId="{CEEA2827-008E-4657-A23E-4154EA77BB9D}" type="pres">
      <dgm:prSet presAssocID="{1BE82CD0-3DF4-4152-B43E-49F4A2A8A40C}" presName="hierChild5" presStyleCnt="0"/>
      <dgm:spPr/>
      <dgm:t>
        <a:bodyPr/>
        <a:lstStyle/>
        <a:p>
          <a:endParaRPr lang="tr-TR"/>
        </a:p>
      </dgm:t>
    </dgm:pt>
    <dgm:pt modelId="{25D92D64-7516-418D-99A0-6D01EC4E1914}" type="pres">
      <dgm:prSet presAssocID="{789594B1-6E3A-4E8C-B0EB-A3D13586C850}" presName="Name37" presStyleLbl="parChTrans1D3" presStyleIdx="1" presStyleCnt="4"/>
      <dgm:spPr/>
      <dgm:t>
        <a:bodyPr/>
        <a:lstStyle/>
        <a:p>
          <a:endParaRPr lang="tr-TR"/>
        </a:p>
      </dgm:t>
    </dgm:pt>
    <dgm:pt modelId="{A931FA5C-9E13-495E-9B21-A57FA88B0391}" type="pres">
      <dgm:prSet presAssocID="{3EA41F76-E112-4F6E-863D-0DB1CDD52E1E}" presName="hierRoot2" presStyleCnt="0">
        <dgm:presLayoutVars>
          <dgm:hierBranch val="init"/>
        </dgm:presLayoutVars>
      </dgm:prSet>
      <dgm:spPr/>
      <dgm:t>
        <a:bodyPr/>
        <a:lstStyle/>
        <a:p>
          <a:endParaRPr lang="tr-TR"/>
        </a:p>
      </dgm:t>
    </dgm:pt>
    <dgm:pt modelId="{429D46EA-7EAF-4973-AFE7-C8FE47E4155C}" type="pres">
      <dgm:prSet presAssocID="{3EA41F76-E112-4F6E-863D-0DB1CDD52E1E}" presName="rootComposite" presStyleCnt="0"/>
      <dgm:spPr/>
      <dgm:t>
        <a:bodyPr/>
        <a:lstStyle/>
        <a:p>
          <a:endParaRPr lang="tr-TR"/>
        </a:p>
      </dgm:t>
    </dgm:pt>
    <dgm:pt modelId="{C2500552-DE31-4FB2-8B61-54A69E590094}" type="pres">
      <dgm:prSet presAssocID="{3EA41F76-E112-4F6E-863D-0DB1CDD52E1E}" presName="rootText" presStyleLbl="node3" presStyleIdx="1" presStyleCnt="4" custScaleX="153823" custLinFactNeighborX="-99111" custLinFactNeighborY="-14063">
        <dgm:presLayoutVars>
          <dgm:chPref val="3"/>
        </dgm:presLayoutVars>
      </dgm:prSet>
      <dgm:spPr/>
      <dgm:t>
        <a:bodyPr/>
        <a:lstStyle/>
        <a:p>
          <a:endParaRPr lang="tr-TR"/>
        </a:p>
      </dgm:t>
    </dgm:pt>
    <dgm:pt modelId="{EECB8FC3-480A-426E-AD40-532CE1237A06}" type="pres">
      <dgm:prSet presAssocID="{3EA41F76-E112-4F6E-863D-0DB1CDD52E1E}" presName="rootConnector" presStyleLbl="node3" presStyleIdx="1" presStyleCnt="4"/>
      <dgm:spPr/>
      <dgm:t>
        <a:bodyPr/>
        <a:lstStyle/>
        <a:p>
          <a:endParaRPr lang="tr-TR"/>
        </a:p>
      </dgm:t>
    </dgm:pt>
    <dgm:pt modelId="{B0ED8455-E49C-455F-AFE6-F6DA9F05C570}" type="pres">
      <dgm:prSet presAssocID="{3EA41F76-E112-4F6E-863D-0DB1CDD52E1E}" presName="hierChild4" presStyleCnt="0"/>
      <dgm:spPr/>
      <dgm:t>
        <a:bodyPr/>
        <a:lstStyle/>
        <a:p>
          <a:endParaRPr lang="tr-TR"/>
        </a:p>
      </dgm:t>
    </dgm:pt>
    <dgm:pt modelId="{E4A25DD6-77CB-4DA6-9D70-54A216941F2F}" type="pres">
      <dgm:prSet presAssocID="{3EA41F76-E112-4F6E-863D-0DB1CDD52E1E}" presName="hierChild5" presStyleCnt="0"/>
      <dgm:spPr/>
      <dgm:t>
        <a:bodyPr/>
        <a:lstStyle/>
        <a:p>
          <a:endParaRPr lang="tr-TR"/>
        </a:p>
      </dgm:t>
    </dgm:pt>
    <dgm:pt modelId="{14C1A7D4-B68A-48A8-A21B-AA4D64F0CBAB}" type="pres">
      <dgm:prSet presAssocID="{F178F74A-2E60-4811-9E44-3ECE4E31D06C}" presName="Name37" presStyleLbl="parChTrans1D3" presStyleIdx="2" presStyleCnt="4"/>
      <dgm:spPr/>
      <dgm:t>
        <a:bodyPr/>
        <a:lstStyle/>
        <a:p>
          <a:endParaRPr lang="tr-TR"/>
        </a:p>
      </dgm:t>
    </dgm:pt>
    <dgm:pt modelId="{B476838E-93E8-4EB9-8035-BE422DD0BE17}" type="pres">
      <dgm:prSet presAssocID="{A444F283-6572-4CD2-A319-0DA421EF3F59}" presName="hierRoot2" presStyleCnt="0">
        <dgm:presLayoutVars>
          <dgm:hierBranch val="init"/>
        </dgm:presLayoutVars>
      </dgm:prSet>
      <dgm:spPr/>
      <dgm:t>
        <a:bodyPr/>
        <a:lstStyle/>
        <a:p>
          <a:endParaRPr lang="tr-TR"/>
        </a:p>
      </dgm:t>
    </dgm:pt>
    <dgm:pt modelId="{0A92F336-C2AE-486F-9391-DDC8470DA5E6}" type="pres">
      <dgm:prSet presAssocID="{A444F283-6572-4CD2-A319-0DA421EF3F59}" presName="rootComposite" presStyleCnt="0"/>
      <dgm:spPr/>
      <dgm:t>
        <a:bodyPr/>
        <a:lstStyle/>
        <a:p>
          <a:endParaRPr lang="tr-TR"/>
        </a:p>
      </dgm:t>
    </dgm:pt>
    <dgm:pt modelId="{131DB67F-C05D-4E40-8ACA-61E968F204B3}" type="pres">
      <dgm:prSet presAssocID="{A444F283-6572-4CD2-A319-0DA421EF3F59}" presName="rootText" presStyleLbl="node3" presStyleIdx="2" presStyleCnt="4" custScaleX="165004" custLinFactNeighborX="-99111" custLinFactNeighborY="-21632">
        <dgm:presLayoutVars>
          <dgm:chPref val="3"/>
        </dgm:presLayoutVars>
      </dgm:prSet>
      <dgm:spPr/>
      <dgm:t>
        <a:bodyPr/>
        <a:lstStyle/>
        <a:p>
          <a:endParaRPr lang="tr-TR"/>
        </a:p>
      </dgm:t>
    </dgm:pt>
    <dgm:pt modelId="{ACFCD4AA-5C25-4DFC-AD05-AB6CF3B096C7}" type="pres">
      <dgm:prSet presAssocID="{A444F283-6572-4CD2-A319-0DA421EF3F59}" presName="rootConnector" presStyleLbl="node3" presStyleIdx="2" presStyleCnt="4"/>
      <dgm:spPr/>
      <dgm:t>
        <a:bodyPr/>
        <a:lstStyle/>
        <a:p>
          <a:endParaRPr lang="tr-TR"/>
        </a:p>
      </dgm:t>
    </dgm:pt>
    <dgm:pt modelId="{9BE483BB-B0E7-41BE-B43C-B2EEF392994F}" type="pres">
      <dgm:prSet presAssocID="{A444F283-6572-4CD2-A319-0DA421EF3F59}" presName="hierChild4" presStyleCnt="0"/>
      <dgm:spPr/>
      <dgm:t>
        <a:bodyPr/>
        <a:lstStyle/>
        <a:p>
          <a:endParaRPr lang="tr-TR"/>
        </a:p>
      </dgm:t>
    </dgm:pt>
    <dgm:pt modelId="{601A4058-89A1-437B-BBF6-93FA4157D127}" type="pres">
      <dgm:prSet presAssocID="{A444F283-6572-4CD2-A319-0DA421EF3F59}" presName="hierChild5" presStyleCnt="0"/>
      <dgm:spPr/>
      <dgm:t>
        <a:bodyPr/>
        <a:lstStyle/>
        <a:p>
          <a:endParaRPr lang="tr-TR"/>
        </a:p>
      </dgm:t>
    </dgm:pt>
    <dgm:pt modelId="{A9CE308E-4BFF-48EE-9F03-B487835EDD85}" type="pres">
      <dgm:prSet presAssocID="{765B7477-0405-4272-85AD-E57A644994E6}" presName="hierChild5" presStyleCnt="0"/>
      <dgm:spPr/>
      <dgm:t>
        <a:bodyPr/>
        <a:lstStyle/>
        <a:p>
          <a:endParaRPr lang="tr-TR"/>
        </a:p>
      </dgm:t>
    </dgm:pt>
    <dgm:pt modelId="{1ED735FD-C77B-4CE4-8412-5605A31EEDF2}" type="pres">
      <dgm:prSet presAssocID="{42F9DE30-7265-49A0-ABD7-A1C31DB33164}" presName="Name37" presStyleLbl="parChTrans1D2" presStyleIdx="1" presStyleCnt="2"/>
      <dgm:spPr/>
      <dgm:t>
        <a:bodyPr/>
        <a:lstStyle/>
        <a:p>
          <a:endParaRPr lang="tr-TR"/>
        </a:p>
      </dgm:t>
    </dgm:pt>
    <dgm:pt modelId="{015106DD-E71B-44E0-B6FD-C619A161B0DF}" type="pres">
      <dgm:prSet presAssocID="{5A84E218-7C8F-46BF-A128-0C5BD7DC50C1}" presName="hierRoot2" presStyleCnt="0">
        <dgm:presLayoutVars>
          <dgm:hierBranch val="init"/>
        </dgm:presLayoutVars>
      </dgm:prSet>
      <dgm:spPr/>
      <dgm:t>
        <a:bodyPr/>
        <a:lstStyle/>
        <a:p>
          <a:endParaRPr lang="tr-TR"/>
        </a:p>
      </dgm:t>
    </dgm:pt>
    <dgm:pt modelId="{D7E5AD04-3C8F-4887-9966-2569FB94C7D6}" type="pres">
      <dgm:prSet presAssocID="{5A84E218-7C8F-46BF-A128-0C5BD7DC50C1}" presName="rootComposite" presStyleCnt="0"/>
      <dgm:spPr/>
      <dgm:t>
        <a:bodyPr/>
        <a:lstStyle/>
        <a:p>
          <a:endParaRPr lang="tr-TR"/>
        </a:p>
      </dgm:t>
    </dgm:pt>
    <dgm:pt modelId="{1640F37E-A067-411F-929F-20370779AC9D}" type="pres">
      <dgm:prSet presAssocID="{5A84E218-7C8F-46BF-A128-0C5BD7DC50C1}" presName="rootText" presStyleLbl="node2" presStyleIdx="1" presStyleCnt="2" custLinFactNeighborX="82159" custLinFactNeighborY="-6498">
        <dgm:presLayoutVars>
          <dgm:chPref val="3"/>
        </dgm:presLayoutVars>
      </dgm:prSet>
      <dgm:spPr/>
      <dgm:t>
        <a:bodyPr/>
        <a:lstStyle/>
        <a:p>
          <a:endParaRPr lang="tr-TR"/>
        </a:p>
      </dgm:t>
    </dgm:pt>
    <dgm:pt modelId="{164C8ECB-B379-4415-A447-94CD16A0093D}" type="pres">
      <dgm:prSet presAssocID="{5A84E218-7C8F-46BF-A128-0C5BD7DC50C1}" presName="rootConnector" presStyleLbl="node2" presStyleIdx="1" presStyleCnt="2"/>
      <dgm:spPr/>
      <dgm:t>
        <a:bodyPr/>
        <a:lstStyle/>
        <a:p>
          <a:endParaRPr lang="tr-TR"/>
        </a:p>
      </dgm:t>
    </dgm:pt>
    <dgm:pt modelId="{EDB5A517-1359-4F8D-9089-103C7DDCDC5B}" type="pres">
      <dgm:prSet presAssocID="{5A84E218-7C8F-46BF-A128-0C5BD7DC50C1}" presName="hierChild4" presStyleCnt="0"/>
      <dgm:spPr/>
      <dgm:t>
        <a:bodyPr/>
        <a:lstStyle/>
        <a:p>
          <a:endParaRPr lang="tr-TR"/>
        </a:p>
      </dgm:t>
    </dgm:pt>
    <dgm:pt modelId="{765DF159-CED7-40D8-89D6-97CB8658CEC2}" type="pres">
      <dgm:prSet presAssocID="{982C1F91-5475-4F34-BFAE-350C00F1C469}" presName="Name37" presStyleLbl="parChTrans1D3" presStyleIdx="3" presStyleCnt="4"/>
      <dgm:spPr/>
      <dgm:t>
        <a:bodyPr/>
        <a:lstStyle/>
        <a:p>
          <a:endParaRPr lang="tr-TR"/>
        </a:p>
      </dgm:t>
    </dgm:pt>
    <dgm:pt modelId="{0801269C-8208-4763-A61A-FF0A2A4001BE}" type="pres">
      <dgm:prSet presAssocID="{BC55298D-3089-4B02-A1EC-054189F61F6D}" presName="hierRoot2" presStyleCnt="0">
        <dgm:presLayoutVars>
          <dgm:hierBranch val="init"/>
        </dgm:presLayoutVars>
      </dgm:prSet>
      <dgm:spPr/>
      <dgm:t>
        <a:bodyPr/>
        <a:lstStyle/>
        <a:p>
          <a:endParaRPr lang="tr-TR"/>
        </a:p>
      </dgm:t>
    </dgm:pt>
    <dgm:pt modelId="{6F4A8AC7-0E2C-4D3E-949E-A8A95C123274}" type="pres">
      <dgm:prSet presAssocID="{BC55298D-3089-4B02-A1EC-054189F61F6D}" presName="rootComposite" presStyleCnt="0"/>
      <dgm:spPr/>
      <dgm:t>
        <a:bodyPr/>
        <a:lstStyle/>
        <a:p>
          <a:endParaRPr lang="tr-TR"/>
        </a:p>
      </dgm:t>
    </dgm:pt>
    <dgm:pt modelId="{0C032E1D-F7D5-42C1-9C3B-4B7E363D7BED}" type="pres">
      <dgm:prSet presAssocID="{BC55298D-3089-4B02-A1EC-054189F61F6D}" presName="rootText" presStyleLbl="node3" presStyleIdx="3" presStyleCnt="4" custScaleX="156233" custLinFactY="1430" custLinFactNeighborX="39852" custLinFactNeighborY="100000">
        <dgm:presLayoutVars>
          <dgm:chPref val="3"/>
        </dgm:presLayoutVars>
      </dgm:prSet>
      <dgm:spPr/>
      <dgm:t>
        <a:bodyPr/>
        <a:lstStyle/>
        <a:p>
          <a:endParaRPr lang="tr-TR"/>
        </a:p>
      </dgm:t>
    </dgm:pt>
    <dgm:pt modelId="{1B9FC8B7-5517-431C-9C61-001F5ADC5D59}" type="pres">
      <dgm:prSet presAssocID="{BC55298D-3089-4B02-A1EC-054189F61F6D}" presName="rootConnector" presStyleLbl="node3" presStyleIdx="3" presStyleCnt="4"/>
      <dgm:spPr/>
      <dgm:t>
        <a:bodyPr/>
        <a:lstStyle/>
        <a:p>
          <a:endParaRPr lang="tr-TR"/>
        </a:p>
      </dgm:t>
    </dgm:pt>
    <dgm:pt modelId="{BDA069B5-F554-4F3A-82B0-F52822DCAAC9}" type="pres">
      <dgm:prSet presAssocID="{BC55298D-3089-4B02-A1EC-054189F61F6D}" presName="hierChild4" presStyleCnt="0"/>
      <dgm:spPr/>
      <dgm:t>
        <a:bodyPr/>
        <a:lstStyle/>
        <a:p>
          <a:endParaRPr lang="tr-TR"/>
        </a:p>
      </dgm:t>
    </dgm:pt>
    <dgm:pt modelId="{2279A4A9-5296-454C-A4E6-DEEFF2AE0889}" type="pres">
      <dgm:prSet presAssocID="{BC55298D-3089-4B02-A1EC-054189F61F6D}" presName="hierChild5" presStyleCnt="0"/>
      <dgm:spPr/>
      <dgm:t>
        <a:bodyPr/>
        <a:lstStyle/>
        <a:p>
          <a:endParaRPr lang="tr-TR"/>
        </a:p>
      </dgm:t>
    </dgm:pt>
    <dgm:pt modelId="{6456852E-3AB9-488C-AC40-5CE1A0EE6F85}" type="pres">
      <dgm:prSet presAssocID="{5A84E218-7C8F-46BF-A128-0C5BD7DC50C1}" presName="hierChild5" presStyleCnt="0"/>
      <dgm:spPr/>
      <dgm:t>
        <a:bodyPr/>
        <a:lstStyle/>
        <a:p>
          <a:endParaRPr lang="tr-TR"/>
        </a:p>
      </dgm:t>
    </dgm:pt>
    <dgm:pt modelId="{10DBD035-F09D-48B4-8878-1A52F4E10FC8}" type="pres">
      <dgm:prSet presAssocID="{71ED58E3-ADA2-4FA6-ABFD-FD64BD93CF60}" presName="hierChild3" presStyleCnt="0"/>
      <dgm:spPr/>
      <dgm:t>
        <a:bodyPr/>
        <a:lstStyle/>
        <a:p>
          <a:endParaRPr lang="tr-TR"/>
        </a:p>
      </dgm:t>
    </dgm:pt>
  </dgm:ptLst>
  <dgm:cxnLst>
    <dgm:cxn modelId="{A6150402-7D42-4351-8786-5C39310E7BE6}" srcId="{5A84E218-7C8F-46BF-A128-0C5BD7DC50C1}" destId="{BC55298D-3089-4B02-A1EC-054189F61F6D}" srcOrd="0" destOrd="0" parTransId="{982C1F91-5475-4F34-BFAE-350C00F1C469}" sibTransId="{4A8187E0-23EC-4E74-AAA3-66A72995B636}"/>
    <dgm:cxn modelId="{7B2696E5-88F0-4E08-8045-275F6EE63A01}" type="presOf" srcId="{BC55298D-3089-4B02-A1EC-054189F61F6D}" destId="{1B9FC8B7-5517-431C-9C61-001F5ADC5D59}" srcOrd="1" destOrd="0" presId="urn:microsoft.com/office/officeart/2005/8/layout/orgChart1"/>
    <dgm:cxn modelId="{C850336A-CAD2-4790-9449-37E0FB1E7749}" srcId="{765B7477-0405-4272-85AD-E57A644994E6}" destId="{1BE82CD0-3DF4-4152-B43E-49F4A2A8A40C}" srcOrd="0" destOrd="0" parTransId="{2FCF0990-5C88-4FC8-9F25-24F7AAF653A7}" sibTransId="{368F1728-B97B-4FFD-9ED3-E007567678A6}"/>
    <dgm:cxn modelId="{8A655AD3-344C-4B94-81E3-0A25F81E990B}" type="presOf" srcId="{A444F283-6572-4CD2-A319-0DA421EF3F59}" destId="{ACFCD4AA-5C25-4DFC-AD05-AB6CF3B096C7}" srcOrd="1" destOrd="0" presId="urn:microsoft.com/office/officeart/2005/8/layout/orgChart1"/>
    <dgm:cxn modelId="{162D47FD-DA60-437E-8A9F-4025D9035C75}" type="presOf" srcId="{3EA41F76-E112-4F6E-863D-0DB1CDD52E1E}" destId="{EECB8FC3-480A-426E-AD40-532CE1237A06}" srcOrd="1" destOrd="0" presId="urn:microsoft.com/office/officeart/2005/8/layout/orgChart1"/>
    <dgm:cxn modelId="{90A04F84-1869-42A7-BCB5-90874B632465}" type="presOf" srcId="{71ED58E3-ADA2-4FA6-ABFD-FD64BD93CF60}" destId="{53C5C856-1324-4CBC-93A5-169408057DB6}" srcOrd="0" destOrd="0" presId="urn:microsoft.com/office/officeart/2005/8/layout/orgChart1"/>
    <dgm:cxn modelId="{09C0BFEF-C9AA-4EA0-855B-782EE5191BB9}" srcId="{765B7477-0405-4272-85AD-E57A644994E6}" destId="{3EA41F76-E112-4F6E-863D-0DB1CDD52E1E}" srcOrd="1" destOrd="0" parTransId="{789594B1-6E3A-4E8C-B0EB-A3D13586C850}" sibTransId="{1CA990B5-0648-4648-9EE6-C18F04A0057C}"/>
    <dgm:cxn modelId="{4B1BD1F3-EDD1-491D-BAC8-4B6614A62DD7}" type="presOf" srcId="{789594B1-6E3A-4E8C-B0EB-A3D13586C850}" destId="{25D92D64-7516-418D-99A0-6D01EC4E1914}" srcOrd="0" destOrd="0" presId="urn:microsoft.com/office/officeart/2005/8/layout/orgChart1"/>
    <dgm:cxn modelId="{63809EFB-21A6-47B4-939A-DA71EBCAAB8F}" type="presOf" srcId="{1BE82CD0-3DF4-4152-B43E-49F4A2A8A40C}" destId="{423C7672-5E45-48F9-A540-285D6E32B455}" srcOrd="1" destOrd="0" presId="urn:microsoft.com/office/officeart/2005/8/layout/orgChart1"/>
    <dgm:cxn modelId="{C1D8847A-7D03-4A68-B7C2-53F02848DD0C}" type="presOf" srcId="{42F9DE30-7265-49A0-ABD7-A1C31DB33164}" destId="{1ED735FD-C77B-4CE4-8412-5605A31EEDF2}" srcOrd="0" destOrd="0" presId="urn:microsoft.com/office/officeart/2005/8/layout/orgChart1"/>
    <dgm:cxn modelId="{D2B106AD-242E-4444-AC8B-7E04A500CB19}" srcId="{CF3D5A2E-28A0-4EAD-A22A-36EA71DA2F95}" destId="{71ED58E3-ADA2-4FA6-ABFD-FD64BD93CF60}" srcOrd="0" destOrd="0" parTransId="{5AE3D322-0913-4968-8A89-324B407EFDA7}" sibTransId="{ED921027-5845-4A70-A4E2-0ED96812E6A7}"/>
    <dgm:cxn modelId="{E27AF92D-B381-48A8-8ED7-1EC86BDC3BAF}" type="presOf" srcId="{71ED58E3-ADA2-4FA6-ABFD-FD64BD93CF60}" destId="{BE66E501-51D9-4759-A71B-EF6985AED338}" srcOrd="1" destOrd="0" presId="urn:microsoft.com/office/officeart/2005/8/layout/orgChart1"/>
    <dgm:cxn modelId="{6C94FB3B-4050-4C94-8774-842FCC4617B4}" srcId="{71ED58E3-ADA2-4FA6-ABFD-FD64BD93CF60}" destId="{5A84E218-7C8F-46BF-A128-0C5BD7DC50C1}" srcOrd="1" destOrd="0" parTransId="{42F9DE30-7265-49A0-ABD7-A1C31DB33164}" sibTransId="{A8287769-0CE3-45EA-A8E6-7CC6AA236F1C}"/>
    <dgm:cxn modelId="{BC851737-57CB-42AD-93EE-76F40EE4F122}" type="presOf" srcId="{A518FB27-1E91-4CC7-9DED-3652D563C930}" destId="{1C25A595-77F7-4E54-B104-7455004B6420}" srcOrd="0" destOrd="0" presId="urn:microsoft.com/office/officeart/2005/8/layout/orgChart1"/>
    <dgm:cxn modelId="{D31CCE87-88AF-432B-A2CB-50B98CCCBC1B}" type="presOf" srcId="{765B7477-0405-4272-85AD-E57A644994E6}" destId="{6F6B168D-FAB2-4EBB-8330-2CB8DD70F3D7}" srcOrd="0" destOrd="0" presId="urn:microsoft.com/office/officeart/2005/8/layout/orgChart1"/>
    <dgm:cxn modelId="{2A890EEA-09E4-4A9A-AE1B-22B8880C6D0D}" type="presOf" srcId="{982C1F91-5475-4F34-BFAE-350C00F1C469}" destId="{765DF159-CED7-40D8-89D6-97CB8658CEC2}" srcOrd="0" destOrd="0" presId="urn:microsoft.com/office/officeart/2005/8/layout/orgChart1"/>
    <dgm:cxn modelId="{6CF37EA9-2420-4468-A3AC-4F5401445A31}" type="presOf" srcId="{765B7477-0405-4272-85AD-E57A644994E6}" destId="{B45F6160-1428-4E78-84F2-579049D94373}" srcOrd="1" destOrd="0" presId="urn:microsoft.com/office/officeart/2005/8/layout/orgChart1"/>
    <dgm:cxn modelId="{B0FB4EB1-34F7-4AA3-B3E4-E97F9D391B53}" type="presOf" srcId="{A444F283-6572-4CD2-A319-0DA421EF3F59}" destId="{131DB67F-C05D-4E40-8ACA-61E968F204B3}" srcOrd="0" destOrd="0" presId="urn:microsoft.com/office/officeart/2005/8/layout/orgChart1"/>
    <dgm:cxn modelId="{AFE536EE-BD4B-44D9-889E-E99224D54AE8}" type="presOf" srcId="{F178F74A-2E60-4811-9E44-3ECE4E31D06C}" destId="{14C1A7D4-B68A-48A8-A21B-AA4D64F0CBAB}" srcOrd="0" destOrd="0" presId="urn:microsoft.com/office/officeart/2005/8/layout/orgChart1"/>
    <dgm:cxn modelId="{C0F3D142-A56B-4718-9A4D-51CF8CD69E77}" type="presOf" srcId="{5A84E218-7C8F-46BF-A128-0C5BD7DC50C1}" destId="{164C8ECB-B379-4415-A447-94CD16A0093D}" srcOrd="1" destOrd="0" presId="urn:microsoft.com/office/officeart/2005/8/layout/orgChart1"/>
    <dgm:cxn modelId="{972E67C6-C952-4C05-ADA6-E5D8B8C2B2F7}" type="presOf" srcId="{3EA41F76-E112-4F6E-863D-0DB1CDD52E1E}" destId="{C2500552-DE31-4FB2-8B61-54A69E590094}" srcOrd="0" destOrd="0" presId="urn:microsoft.com/office/officeart/2005/8/layout/orgChart1"/>
    <dgm:cxn modelId="{A3821232-610C-4704-8CAB-0C87E786572F}" type="presOf" srcId="{BC55298D-3089-4B02-A1EC-054189F61F6D}" destId="{0C032E1D-F7D5-42C1-9C3B-4B7E363D7BED}" srcOrd="0" destOrd="0" presId="urn:microsoft.com/office/officeart/2005/8/layout/orgChart1"/>
    <dgm:cxn modelId="{B8558756-086C-45C5-9C88-C3D5F5D0A1AE}" type="presOf" srcId="{1BE82CD0-3DF4-4152-B43E-49F4A2A8A40C}" destId="{7E3E1FDA-3BCF-478D-A2A8-E9E5BBA10FA8}" srcOrd="0" destOrd="0" presId="urn:microsoft.com/office/officeart/2005/8/layout/orgChart1"/>
    <dgm:cxn modelId="{7A4F46BB-974A-4A77-9FC8-95364BA03606}" srcId="{765B7477-0405-4272-85AD-E57A644994E6}" destId="{A444F283-6572-4CD2-A319-0DA421EF3F59}" srcOrd="2" destOrd="0" parTransId="{F178F74A-2E60-4811-9E44-3ECE4E31D06C}" sibTransId="{68BB0C44-A0A4-43C4-B3B1-1735D25AE317}"/>
    <dgm:cxn modelId="{C7237360-6BBB-41C5-AE56-EAA2AB88BDF3}" type="presOf" srcId="{2FCF0990-5C88-4FC8-9F25-24F7AAF653A7}" destId="{B7FC0E5F-555B-455F-BFA4-F668706ADBB5}" srcOrd="0" destOrd="0" presId="urn:microsoft.com/office/officeart/2005/8/layout/orgChart1"/>
    <dgm:cxn modelId="{5CA53507-AC37-4522-ADCF-1457B6D43EDB}" srcId="{71ED58E3-ADA2-4FA6-ABFD-FD64BD93CF60}" destId="{765B7477-0405-4272-85AD-E57A644994E6}" srcOrd="0" destOrd="0" parTransId="{A518FB27-1E91-4CC7-9DED-3652D563C930}" sibTransId="{3049BA81-038E-4227-ACCB-17B2F8F9C3F6}"/>
    <dgm:cxn modelId="{F1FC63A6-934A-49BC-85DC-F7D468B8B9FE}" type="presOf" srcId="{CF3D5A2E-28A0-4EAD-A22A-36EA71DA2F95}" destId="{AF2A1535-7C1F-4635-9EB6-B7B8C4E67C0C}" srcOrd="0" destOrd="0" presId="urn:microsoft.com/office/officeart/2005/8/layout/orgChart1"/>
    <dgm:cxn modelId="{97C7F1AA-2F72-417D-A5C1-6F176210B791}" type="presOf" srcId="{5A84E218-7C8F-46BF-A128-0C5BD7DC50C1}" destId="{1640F37E-A067-411F-929F-20370779AC9D}" srcOrd="0" destOrd="0" presId="urn:microsoft.com/office/officeart/2005/8/layout/orgChart1"/>
    <dgm:cxn modelId="{E7D7ADA0-CA71-468F-8E7B-6D871459701A}" type="presParOf" srcId="{AF2A1535-7C1F-4635-9EB6-B7B8C4E67C0C}" destId="{276CCE7C-7DB5-41B8-A3DC-15376A4D1478}" srcOrd="0" destOrd="0" presId="urn:microsoft.com/office/officeart/2005/8/layout/orgChart1"/>
    <dgm:cxn modelId="{EF642967-FFE6-4635-9A6F-DA129D45358D}" type="presParOf" srcId="{276CCE7C-7DB5-41B8-A3DC-15376A4D1478}" destId="{760501FA-B707-41DB-B0A1-F0DA943210DC}" srcOrd="0" destOrd="0" presId="urn:microsoft.com/office/officeart/2005/8/layout/orgChart1"/>
    <dgm:cxn modelId="{1D48414F-4A62-4505-B986-4640A4B10FAA}" type="presParOf" srcId="{760501FA-B707-41DB-B0A1-F0DA943210DC}" destId="{53C5C856-1324-4CBC-93A5-169408057DB6}" srcOrd="0" destOrd="0" presId="urn:microsoft.com/office/officeart/2005/8/layout/orgChart1"/>
    <dgm:cxn modelId="{4BBB41EE-1CB5-4EDA-9DB2-0132F6A14CBA}" type="presParOf" srcId="{760501FA-B707-41DB-B0A1-F0DA943210DC}" destId="{BE66E501-51D9-4759-A71B-EF6985AED338}" srcOrd="1" destOrd="0" presId="urn:microsoft.com/office/officeart/2005/8/layout/orgChart1"/>
    <dgm:cxn modelId="{C7101926-0BF5-455A-9ACA-000E80114A76}" type="presParOf" srcId="{276CCE7C-7DB5-41B8-A3DC-15376A4D1478}" destId="{D01202A4-7DAE-4E4E-A915-F72FC995F61B}" srcOrd="1" destOrd="0" presId="urn:microsoft.com/office/officeart/2005/8/layout/orgChart1"/>
    <dgm:cxn modelId="{A5FCFE91-036B-45AD-BDFD-8BDE9D38563C}" type="presParOf" srcId="{D01202A4-7DAE-4E4E-A915-F72FC995F61B}" destId="{1C25A595-77F7-4E54-B104-7455004B6420}" srcOrd="0" destOrd="0" presId="urn:microsoft.com/office/officeart/2005/8/layout/orgChart1"/>
    <dgm:cxn modelId="{2A92553C-B53F-444B-9463-7BAE33978AEC}" type="presParOf" srcId="{D01202A4-7DAE-4E4E-A915-F72FC995F61B}" destId="{47096BC7-1AE3-49D6-898C-937346EB7580}" srcOrd="1" destOrd="0" presId="urn:microsoft.com/office/officeart/2005/8/layout/orgChart1"/>
    <dgm:cxn modelId="{C87B92A9-3CCE-4117-9B4F-F6237E155D01}" type="presParOf" srcId="{47096BC7-1AE3-49D6-898C-937346EB7580}" destId="{4822B09C-BD4D-450F-84A1-006D692F9695}" srcOrd="0" destOrd="0" presId="urn:microsoft.com/office/officeart/2005/8/layout/orgChart1"/>
    <dgm:cxn modelId="{E489F7B8-2E22-4FE8-B69D-030009A22AEE}" type="presParOf" srcId="{4822B09C-BD4D-450F-84A1-006D692F9695}" destId="{6F6B168D-FAB2-4EBB-8330-2CB8DD70F3D7}" srcOrd="0" destOrd="0" presId="urn:microsoft.com/office/officeart/2005/8/layout/orgChart1"/>
    <dgm:cxn modelId="{214C1F9D-3132-42AF-BD89-39DBF9E06A31}" type="presParOf" srcId="{4822B09C-BD4D-450F-84A1-006D692F9695}" destId="{B45F6160-1428-4E78-84F2-579049D94373}" srcOrd="1" destOrd="0" presId="urn:microsoft.com/office/officeart/2005/8/layout/orgChart1"/>
    <dgm:cxn modelId="{B7A4903D-87DC-4AD8-8696-63A15AD6688D}" type="presParOf" srcId="{47096BC7-1AE3-49D6-898C-937346EB7580}" destId="{FC6D36B5-B0B6-4B7C-B0FD-7B06A5E80894}" srcOrd="1" destOrd="0" presId="urn:microsoft.com/office/officeart/2005/8/layout/orgChart1"/>
    <dgm:cxn modelId="{1305548E-BFA9-4128-8248-283C01074D71}" type="presParOf" srcId="{FC6D36B5-B0B6-4B7C-B0FD-7B06A5E80894}" destId="{B7FC0E5F-555B-455F-BFA4-F668706ADBB5}" srcOrd="0" destOrd="0" presId="urn:microsoft.com/office/officeart/2005/8/layout/orgChart1"/>
    <dgm:cxn modelId="{3C1A3AA2-9A20-4EDB-858D-6563EE63D390}" type="presParOf" srcId="{FC6D36B5-B0B6-4B7C-B0FD-7B06A5E80894}" destId="{5D1F749E-4A34-455A-913C-BBD5EAC9C9D7}" srcOrd="1" destOrd="0" presId="urn:microsoft.com/office/officeart/2005/8/layout/orgChart1"/>
    <dgm:cxn modelId="{4AE942CB-BE63-4DBC-8CB9-AAB28689F860}" type="presParOf" srcId="{5D1F749E-4A34-455A-913C-BBD5EAC9C9D7}" destId="{A4E00B94-4CEF-4570-81A1-60347AD720C7}" srcOrd="0" destOrd="0" presId="urn:microsoft.com/office/officeart/2005/8/layout/orgChart1"/>
    <dgm:cxn modelId="{402B488E-0753-42EC-A961-CD9BADC9345B}" type="presParOf" srcId="{A4E00B94-4CEF-4570-81A1-60347AD720C7}" destId="{7E3E1FDA-3BCF-478D-A2A8-E9E5BBA10FA8}" srcOrd="0" destOrd="0" presId="urn:microsoft.com/office/officeart/2005/8/layout/orgChart1"/>
    <dgm:cxn modelId="{4C2360CB-4866-4AAF-83BC-FFF24DCA8F90}" type="presParOf" srcId="{A4E00B94-4CEF-4570-81A1-60347AD720C7}" destId="{423C7672-5E45-48F9-A540-285D6E32B455}" srcOrd="1" destOrd="0" presId="urn:microsoft.com/office/officeart/2005/8/layout/orgChart1"/>
    <dgm:cxn modelId="{10D863AF-7BB3-4670-ACDC-71FAE227C704}" type="presParOf" srcId="{5D1F749E-4A34-455A-913C-BBD5EAC9C9D7}" destId="{13873C2A-4B67-48C9-B100-3E3B0A706A1D}" srcOrd="1" destOrd="0" presId="urn:microsoft.com/office/officeart/2005/8/layout/orgChart1"/>
    <dgm:cxn modelId="{9D43BDBF-727C-4854-8231-7D355D2931F4}" type="presParOf" srcId="{5D1F749E-4A34-455A-913C-BBD5EAC9C9D7}" destId="{CEEA2827-008E-4657-A23E-4154EA77BB9D}" srcOrd="2" destOrd="0" presId="urn:microsoft.com/office/officeart/2005/8/layout/orgChart1"/>
    <dgm:cxn modelId="{5358DD76-EA74-4F30-B497-7DB6290C492F}" type="presParOf" srcId="{FC6D36B5-B0B6-4B7C-B0FD-7B06A5E80894}" destId="{25D92D64-7516-418D-99A0-6D01EC4E1914}" srcOrd="2" destOrd="0" presId="urn:microsoft.com/office/officeart/2005/8/layout/orgChart1"/>
    <dgm:cxn modelId="{E2154431-27F7-407B-9FEC-89CDB5C76EC2}" type="presParOf" srcId="{FC6D36B5-B0B6-4B7C-B0FD-7B06A5E80894}" destId="{A931FA5C-9E13-495E-9B21-A57FA88B0391}" srcOrd="3" destOrd="0" presId="urn:microsoft.com/office/officeart/2005/8/layout/orgChart1"/>
    <dgm:cxn modelId="{312BF125-01A5-4F2F-B35D-82575794B228}" type="presParOf" srcId="{A931FA5C-9E13-495E-9B21-A57FA88B0391}" destId="{429D46EA-7EAF-4973-AFE7-C8FE47E4155C}" srcOrd="0" destOrd="0" presId="urn:microsoft.com/office/officeart/2005/8/layout/orgChart1"/>
    <dgm:cxn modelId="{8206223A-F1E3-4721-B8A0-F5ED78F2711B}" type="presParOf" srcId="{429D46EA-7EAF-4973-AFE7-C8FE47E4155C}" destId="{C2500552-DE31-4FB2-8B61-54A69E590094}" srcOrd="0" destOrd="0" presId="urn:microsoft.com/office/officeart/2005/8/layout/orgChart1"/>
    <dgm:cxn modelId="{BA872B34-28EB-4164-BF10-C22F9F4470A2}" type="presParOf" srcId="{429D46EA-7EAF-4973-AFE7-C8FE47E4155C}" destId="{EECB8FC3-480A-426E-AD40-532CE1237A06}" srcOrd="1" destOrd="0" presId="urn:microsoft.com/office/officeart/2005/8/layout/orgChart1"/>
    <dgm:cxn modelId="{67CDB94C-3694-4CC1-BC70-472C42F1C5F2}" type="presParOf" srcId="{A931FA5C-9E13-495E-9B21-A57FA88B0391}" destId="{B0ED8455-E49C-455F-AFE6-F6DA9F05C570}" srcOrd="1" destOrd="0" presId="urn:microsoft.com/office/officeart/2005/8/layout/orgChart1"/>
    <dgm:cxn modelId="{05A58524-BAC1-4905-8FF4-DC70D0F20545}" type="presParOf" srcId="{A931FA5C-9E13-495E-9B21-A57FA88B0391}" destId="{E4A25DD6-77CB-4DA6-9D70-54A216941F2F}" srcOrd="2" destOrd="0" presId="urn:microsoft.com/office/officeart/2005/8/layout/orgChart1"/>
    <dgm:cxn modelId="{3ABE6EBD-3723-4ABC-8F08-F61C5BCFAD96}" type="presParOf" srcId="{FC6D36B5-B0B6-4B7C-B0FD-7B06A5E80894}" destId="{14C1A7D4-B68A-48A8-A21B-AA4D64F0CBAB}" srcOrd="4" destOrd="0" presId="urn:microsoft.com/office/officeart/2005/8/layout/orgChart1"/>
    <dgm:cxn modelId="{7848D008-D333-4895-868F-AE561CA491AA}" type="presParOf" srcId="{FC6D36B5-B0B6-4B7C-B0FD-7B06A5E80894}" destId="{B476838E-93E8-4EB9-8035-BE422DD0BE17}" srcOrd="5" destOrd="0" presId="urn:microsoft.com/office/officeart/2005/8/layout/orgChart1"/>
    <dgm:cxn modelId="{F9989BBE-FE87-4802-853E-5D0FEBAC2C96}" type="presParOf" srcId="{B476838E-93E8-4EB9-8035-BE422DD0BE17}" destId="{0A92F336-C2AE-486F-9391-DDC8470DA5E6}" srcOrd="0" destOrd="0" presId="urn:microsoft.com/office/officeart/2005/8/layout/orgChart1"/>
    <dgm:cxn modelId="{0BCBC1F2-53FC-4243-B069-9EF8ACF0CC03}" type="presParOf" srcId="{0A92F336-C2AE-486F-9391-DDC8470DA5E6}" destId="{131DB67F-C05D-4E40-8ACA-61E968F204B3}" srcOrd="0" destOrd="0" presId="urn:microsoft.com/office/officeart/2005/8/layout/orgChart1"/>
    <dgm:cxn modelId="{F3CD444A-AA19-4FD5-B4BC-6543963884E1}" type="presParOf" srcId="{0A92F336-C2AE-486F-9391-DDC8470DA5E6}" destId="{ACFCD4AA-5C25-4DFC-AD05-AB6CF3B096C7}" srcOrd="1" destOrd="0" presId="urn:microsoft.com/office/officeart/2005/8/layout/orgChart1"/>
    <dgm:cxn modelId="{26AB9DD9-89E8-40C6-9FA8-40831D27553D}" type="presParOf" srcId="{B476838E-93E8-4EB9-8035-BE422DD0BE17}" destId="{9BE483BB-B0E7-41BE-B43C-B2EEF392994F}" srcOrd="1" destOrd="0" presId="urn:microsoft.com/office/officeart/2005/8/layout/orgChart1"/>
    <dgm:cxn modelId="{3DC4F1F9-FEE7-4936-8619-E39A26AA148C}" type="presParOf" srcId="{B476838E-93E8-4EB9-8035-BE422DD0BE17}" destId="{601A4058-89A1-437B-BBF6-93FA4157D127}" srcOrd="2" destOrd="0" presId="urn:microsoft.com/office/officeart/2005/8/layout/orgChart1"/>
    <dgm:cxn modelId="{4A2DC23E-1049-4336-9A82-9583367DCEBD}" type="presParOf" srcId="{47096BC7-1AE3-49D6-898C-937346EB7580}" destId="{A9CE308E-4BFF-48EE-9F03-B487835EDD85}" srcOrd="2" destOrd="0" presId="urn:microsoft.com/office/officeart/2005/8/layout/orgChart1"/>
    <dgm:cxn modelId="{2B2D9CF5-B835-4E2F-8058-2FC5C682D066}" type="presParOf" srcId="{D01202A4-7DAE-4E4E-A915-F72FC995F61B}" destId="{1ED735FD-C77B-4CE4-8412-5605A31EEDF2}" srcOrd="2" destOrd="0" presId="urn:microsoft.com/office/officeart/2005/8/layout/orgChart1"/>
    <dgm:cxn modelId="{236844CA-AD73-4805-859B-73D9A198E40D}" type="presParOf" srcId="{D01202A4-7DAE-4E4E-A915-F72FC995F61B}" destId="{015106DD-E71B-44E0-B6FD-C619A161B0DF}" srcOrd="3" destOrd="0" presId="urn:microsoft.com/office/officeart/2005/8/layout/orgChart1"/>
    <dgm:cxn modelId="{2E2E29AA-95E1-421F-B380-AF73B28C99FC}" type="presParOf" srcId="{015106DD-E71B-44E0-B6FD-C619A161B0DF}" destId="{D7E5AD04-3C8F-4887-9966-2569FB94C7D6}" srcOrd="0" destOrd="0" presId="urn:microsoft.com/office/officeart/2005/8/layout/orgChart1"/>
    <dgm:cxn modelId="{CA3B03CC-1E3F-4D14-9CA1-D016E969D2D3}" type="presParOf" srcId="{D7E5AD04-3C8F-4887-9966-2569FB94C7D6}" destId="{1640F37E-A067-411F-929F-20370779AC9D}" srcOrd="0" destOrd="0" presId="urn:microsoft.com/office/officeart/2005/8/layout/orgChart1"/>
    <dgm:cxn modelId="{D86D2D9C-C4E5-446B-917B-B33DABF6D7DA}" type="presParOf" srcId="{D7E5AD04-3C8F-4887-9966-2569FB94C7D6}" destId="{164C8ECB-B379-4415-A447-94CD16A0093D}" srcOrd="1" destOrd="0" presId="urn:microsoft.com/office/officeart/2005/8/layout/orgChart1"/>
    <dgm:cxn modelId="{D1C3B331-1455-4850-BAD6-597323ED3051}" type="presParOf" srcId="{015106DD-E71B-44E0-B6FD-C619A161B0DF}" destId="{EDB5A517-1359-4F8D-9089-103C7DDCDC5B}" srcOrd="1" destOrd="0" presId="urn:microsoft.com/office/officeart/2005/8/layout/orgChart1"/>
    <dgm:cxn modelId="{BAB00733-7FA4-4CEF-BEE3-9FB9B6CD1745}" type="presParOf" srcId="{EDB5A517-1359-4F8D-9089-103C7DDCDC5B}" destId="{765DF159-CED7-40D8-89D6-97CB8658CEC2}" srcOrd="0" destOrd="0" presId="urn:microsoft.com/office/officeart/2005/8/layout/orgChart1"/>
    <dgm:cxn modelId="{07BA45A6-3741-4859-B7AB-595E1C8F5590}" type="presParOf" srcId="{EDB5A517-1359-4F8D-9089-103C7DDCDC5B}" destId="{0801269C-8208-4763-A61A-FF0A2A4001BE}" srcOrd="1" destOrd="0" presId="urn:microsoft.com/office/officeart/2005/8/layout/orgChart1"/>
    <dgm:cxn modelId="{7D6C0524-11EF-4822-B9FA-E3A4C943AB3E}" type="presParOf" srcId="{0801269C-8208-4763-A61A-FF0A2A4001BE}" destId="{6F4A8AC7-0E2C-4D3E-949E-A8A95C123274}" srcOrd="0" destOrd="0" presId="urn:microsoft.com/office/officeart/2005/8/layout/orgChart1"/>
    <dgm:cxn modelId="{143881ED-294B-4903-AC59-ADF72C3361EC}" type="presParOf" srcId="{6F4A8AC7-0E2C-4D3E-949E-A8A95C123274}" destId="{0C032E1D-F7D5-42C1-9C3B-4B7E363D7BED}" srcOrd="0" destOrd="0" presId="urn:microsoft.com/office/officeart/2005/8/layout/orgChart1"/>
    <dgm:cxn modelId="{E1A0FE58-D7C1-4D10-80D8-F79554B317CE}" type="presParOf" srcId="{6F4A8AC7-0E2C-4D3E-949E-A8A95C123274}" destId="{1B9FC8B7-5517-431C-9C61-001F5ADC5D59}" srcOrd="1" destOrd="0" presId="urn:microsoft.com/office/officeart/2005/8/layout/orgChart1"/>
    <dgm:cxn modelId="{3CB4DD59-352D-40AD-8D76-21B6901455F9}" type="presParOf" srcId="{0801269C-8208-4763-A61A-FF0A2A4001BE}" destId="{BDA069B5-F554-4F3A-82B0-F52822DCAAC9}" srcOrd="1" destOrd="0" presId="urn:microsoft.com/office/officeart/2005/8/layout/orgChart1"/>
    <dgm:cxn modelId="{30196A92-AE5D-4D39-BE83-A62E3E1BD1FE}" type="presParOf" srcId="{0801269C-8208-4763-A61A-FF0A2A4001BE}" destId="{2279A4A9-5296-454C-A4E6-DEEFF2AE0889}" srcOrd="2" destOrd="0" presId="urn:microsoft.com/office/officeart/2005/8/layout/orgChart1"/>
    <dgm:cxn modelId="{1FD7A6DB-11AD-4098-B070-F0BB21085A6D}" type="presParOf" srcId="{015106DD-E71B-44E0-B6FD-C619A161B0DF}" destId="{6456852E-3AB9-488C-AC40-5CE1A0EE6F85}" srcOrd="2" destOrd="0" presId="urn:microsoft.com/office/officeart/2005/8/layout/orgChart1"/>
    <dgm:cxn modelId="{8467DA37-3FCF-4223-A10A-AF5BC4D4794D}" type="presParOf" srcId="{276CCE7C-7DB5-41B8-A3DC-15376A4D1478}" destId="{10DBD035-F09D-48B4-8878-1A52F4E10FC8}"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37FB0C-111D-4DDC-8C55-7F09CC992632}">
      <dsp:nvSpPr>
        <dsp:cNvPr id="0" name=""/>
        <dsp:cNvSpPr/>
      </dsp:nvSpPr>
      <dsp:spPr>
        <a:xfrm>
          <a:off x="0" y="768195"/>
          <a:ext cx="8229600" cy="3276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69B2C54-D9A6-4E29-AADD-6F03E61E81E3}">
      <dsp:nvSpPr>
        <dsp:cNvPr id="0" name=""/>
        <dsp:cNvSpPr/>
      </dsp:nvSpPr>
      <dsp:spPr>
        <a:xfrm>
          <a:off x="411078" y="71378"/>
          <a:ext cx="5755094" cy="888696"/>
        </a:xfrm>
        <a:prstGeom prst="roundRect">
          <a:avLst/>
        </a:prstGeom>
        <a:solidFill>
          <a:srgbClr val="FFC000"/>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1066800">
            <a:lnSpc>
              <a:spcPct val="90000"/>
            </a:lnSpc>
            <a:spcBef>
              <a:spcPct val="0"/>
            </a:spcBef>
            <a:spcAft>
              <a:spcPct val="35000"/>
            </a:spcAft>
          </a:pPr>
          <a:r>
            <a:rPr lang="tr-TR" sz="2400" b="1" kern="1200" dirty="0" smtClean="0"/>
            <a:t>Bankalardan temin edilecek belgeler (Banka referans mektubu)</a:t>
          </a:r>
          <a:endParaRPr lang="tr-TR" sz="2400" kern="1200" dirty="0"/>
        </a:p>
      </dsp:txBody>
      <dsp:txXfrm>
        <a:off x="454461" y="114761"/>
        <a:ext cx="5668328" cy="801930"/>
      </dsp:txXfrm>
    </dsp:sp>
    <dsp:sp modelId="{44F51394-ED16-469E-9C90-84944471D957}">
      <dsp:nvSpPr>
        <dsp:cNvPr id="0" name=""/>
        <dsp:cNvSpPr/>
      </dsp:nvSpPr>
      <dsp:spPr>
        <a:xfrm>
          <a:off x="0" y="1916065"/>
          <a:ext cx="8229600" cy="3276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5EBFE63-2DC3-4ECB-B617-608A8746D5DD}">
      <dsp:nvSpPr>
        <dsp:cNvPr id="0" name=""/>
        <dsp:cNvSpPr/>
      </dsp:nvSpPr>
      <dsp:spPr>
        <a:xfrm>
          <a:off x="411078" y="1165995"/>
          <a:ext cx="5755094" cy="941950"/>
        </a:xfrm>
        <a:prstGeom prst="roundRect">
          <a:avLst/>
        </a:prstGeom>
        <a:solidFill>
          <a:srgbClr val="CC6600"/>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1066800">
            <a:lnSpc>
              <a:spcPct val="90000"/>
            </a:lnSpc>
            <a:spcBef>
              <a:spcPct val="0"/>
            </a:spcBef>
            <a:spcAft>
              <a:spcPct val="35000"/>
            </a:spcAft>
          </a:pPr>
          <a:r>
            <a:rPr lang="tr-TR" sz="2400" b="1" kern="1200" dirty="0" smtClean="0"/>
            <a:t>Bilanço veya eşdeğer belgeler</a:t>
          </a:r>
          <a:endParaRPr lang="tr-TR" sz="2400" kern="1200" dirty="0" smtClean="0"/>
        </a:p>
      </dsp:txBody>
      <dsp:txXfrm>
        <a:off x="457060" y="1211977"/>
        <a:ext cx="5663130" cy="849986"/>
      </dsp:txXfrm>
    </dsp:sp>
    <dsp:sp modelId="{B29D4BCF-F8B8-4915-8961-2EA45B01464A}">
      <dsp:nvSpPr>
        <dsp:cNvPr id="0" name=""/>
        <dsp:cNvSpPr/>
      </dsp:nvSpPr>
      <dsp:spPr>
        <a:xfrm>
          <a:off x="0" y="3129413"/>
          <a:ext cx="8229600" cy="3276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01D423C-8A0D-4B78-8F18-42B328CEEB47}">
      <dsp:nvSpPr>
        <dsp:cNvPr id="0" name=""/>
        <dsp:cNvSpPr/>
      </dsp:nvSpPr>
      <dsp:spPr>
        <a:xfrm>
          <a:off x="411078" y="2313865"/>
          <a:ext cx="5755094" cy="1007427"/>
        </a:xfrm>
        <a:prstGeom prst="roundRect">
          <a:avLst/>
        </a:prstGeom>
        <a:solidFill>
          <a:schemeClr val="accent3">
            <a:lumMod val="5000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1066800">
            <a:lnSpc>
              <a:spcPct val="90000"/>
            </a:lnSpc>
            <a:spcBef>
              <a:spcPct val="0"/>
            </a:spcBef>
            <a:spcAft>
              <a:spcPct val="35000"/>
            </a:spcAft>
          </a:pPr>
          <a:r>
            <a:rPr lang="tr-TR" sz="2400" b="1" kern="1200" dirty="0" smtClean="0"/>
            <a:t>İş hacmini gösteren belgeler</a:t>
          </a:r>
          <a:endParaRPr lang="tr-TR" sz="2400" kern="1200" dirty="0" smtClean="0"/>
        </a:p>
      </dsp:txBody>
      <dsp:txXfrm>
        <a:off x="460257" y="2363044"/>
        <a:ext cx="5656736" cy="90906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DDB18DB-AAE4-4BF7-87AD-830166EA9927}">
      <dsp:nvSpPr>
        <dsp:cNvPr id="0" name=""/>
        <dsp:cNvSpPr/>
      </dsp:nvSpPr>
      <dsp:spPr>
        <a:xfrm>
          <a:off x="0" y="980512"/>
          <a:ext cx="8229600" cy="2016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39F3A07-37B1-49AF-A7BF-B175F8EEA648}">
      <dsp:nvSpPr>
        <dsp:cNvPr id="0" name=""/>
        <dsp:cNvSpPr/>
      </dsp:nvSpPr>
      <dsp:spPr>
        <a:xfrm>
          <a:off x="411078" y="72007"/>
          <a:ext cx="5808098" cy="1026585"/>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1066800">
            <a:lnSpc>
              <a:spcPct val="90000"/>
            </a:lnSpc>
            <a:spcBef>
              <a:spcPct val="0"/>
            </a:spcBef>
            <a:spcAft>
              <a:spcPct val="35000"/>
            </a:spcAft>
          </a:pPr>
          <a:r>
            <a:rPr lang="tr-TR" sz="2400" b="1" kern="1200" dirty="0" smtClean="0">
              <a:solidFill>
                <a:schemeClr val="bg1"/>
              </a:solidFill>
            </a:rPr>
            <a:t>Mesleki Faaliyetini Sürdürdüğünü ve Teklif Vermeye Yetkili Olduğunu Gösteren Belgeler</a:t>
          </a:r>
          <a:endParaRPr lang="tr-TR" sz="2400" b="1" kern="1200" dirty="0">
            <a:solidFill>
              <a:schemeClr val="bg1"/>
            </a:solidFill>
          </a:endParaRPr>
        </a:p>
      </dsp:txBody>
      <dsp:txXfrm>
        <a:off x="461192" y="122121"/>
        <a:ext cx="5707870" cy="926357"/>
      </dsp:txXfrm>
    </dsp:sp>
    <dsp:sp modelId="{AF37FB0C-111D-4DDC-8C55-7F09CC992632}">
      <dsp:nvSpPr>
        <dsp:cNvPr id="0" name=""/>
        <dsp:cNvSpPr/>
      </dsp:nvSpPr>
      <dsp:spPr>
        <a:xfrm>
          <a:off x="0" y="1654122"/>
          <a:ext cx="8229600" cy="2016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69B2C54-D9A6-4E29-AADD-6F03E61E81E3}">
      <dsp:nvSpPr>
        <dsp:cNvPr id="0" name=""/>
        <dsp:cNvSpPr/>
      </dsp:nvSpPr>
      <dsp:spPr>
        <a:xfrm>
          <a:off x="411078" y="1225312"/>
          <a:ext cx="5755094" cy="546889"/>
        </a:xfrm>
        <a:prstGeom prst="roundRect">
          <a:avLst/>
        </a:prstGeom>
        <a:solidFill>
          <a:srgbClr val="FFC000"/>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1066800">
            <a:lnSpc>
              <a:spcPct val="90000"/>
            </a:lnSpc>
            <a:spcBef>
              <a:spcPct val="0"/>
            </a:spcBef>
            <a:spcAft>
              <a:spcPct val="35000"/>
            </a:spcAft>
          </a:pPr>
          <a:r>
            <a:rPr lang="tr-TR" sz="2400" b="1" kern="1200" dirty="0" smtClean="0"/>
            <a:t>İş deneyim belgeleri</a:t>
          </a:r>
          <a:endParaRPr lang="tr-TR" sz="2400" kern="1200" dirty="0"/>
        </a:p>
      </dsp:txBody>
      <dsp:txXfrm>
        <a:off x="437775" y="1252009"/>
        <a:ext cx="5701700" cy="493495"/>
      </dsp:txXfrm>
    </dsp:sp>
    <dsp:sp modelId="{B29D4BCF-F8B8-4915-8961-2EA45B01464A}">
      <dsp:nvSpPr>
        <dsp:cNvPr id="0" name=""/>
        <dsp:cNvSpPr/>
      </dsp:nvSpPr>
      <dsp:spPr>
        <a:xfrm>
          <a:off x="0" y="2400798"/>
          <a:ext cx="8229600" cy="2016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01D423C-8A0D-4B78-8F18-42B328CEEB47}">
      <dsp:nvSpPr>
        <dsp:cNvPr id="0" name=""/>
        <dsp:cNvSpPr/>
      </dsp:nvSpPr>
      <dsp:spPr>
        <a:xfrm>
          <a:off x="370385" y="2599566"/>
          <a:ext cx="5755094" cy="619955"/>
        </a:xfrm>
        <a:prstGeom prst="roundRect">
          <a:avLst/>
        </a:prstGeom>
        <a:solidFill>
          <a:srgbClr val="92D050"/>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1066800">
            <a:lnSpc>
              <a:spcPct val="90000"/>
            </a:lnSpc>
            <a:spcBef>
              <a:spcPct val="0"/>
            </a:spcBef>
            <a:spcAft>
              <a:spcPct val="35000"/>
            </a:spcAft>
          </a:pPr>
          <a:r>
            <a:rPr lang="tr-TR" sz="2400" b="1" kern="1200" dirty="0" smtClean="0"/>
            <a:t>Makine, teçhizat ve diğer ekipmana ilişkin belgeler ve kapasite raporu</a:t>
          </a:r>
          <a:endParaRPr lang="tr-TR" sz="2400" kern="1200" dirty="0" smtClean="0"/>
        </a:p>
      </dsp:txBody>
      <dsp:txXfrm>
        <a:off x="400649" y="2629830"/>
        <a:ext cx="5694566" cy="559427"/>
      </dsp:txXfrm>
    </dsp:sp>
    <dsp:sp modelId="{63B4EC75-9B2C-439D-8507-B7055DD87E3D}">
      <dsp:nvSpPr>
        <dsp:cNvPr id="0" name=""/>
        <dsp:cNvSpPr/>
      </dsp:nvSpPr>
      <dsp:spPr>
        <a:xfrm>
          <a:off x="0" y="3218862"/>
          <a:ext cx="8229600" cy="2016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477D3CC-9773-4DA7-B799-483FBEF24A01}">
      <dsp:nvSpPr>
        <dsp:cNvPr id="0" name=""/>
        <dsp:cNvSpPr/>
      </dsp:nvSpPr>
      <dsp:spPr>
        <a:xfrm>
          <a:off x="370385" y="3463661"/>
          <a:ext cx="5755094" cy="691344"/>
        </a:xfrm>
        <a:prstGeom prst="roundRect">
          <a:avLst/>
        </a:prstGeom>
        <a:solidFill>
          <a:schemeClr val="bg2">
            <a:lumMod val="5000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1066800">
            <a:lnSpc>
              <a:spcPct val="90000"/>
            </a:lnSpc>
            <a:spcBef>
              <a:spcPct val="0"/>
            </a:spcBef>
            <a:spcAft>
              <a:spcPct val="35000"/>
            </a:spcAft>
          </a:pPr>
          <a:r>
            <a:rPr lang="tr-TR" sz="2400" b="1" kern="1200" dirty="0" smtClean="0"/>
            <a:t>Kalite ve standarda ilişkin belgeler</a:t>
          </a:r>
          <a:endParaRPr lang="tr-TR" sz="2400" kern="1200" dirty="0" smtClean="0"/>
        </a:p>
      </dsp:txBody>
      <dsp:txXfrm>
        <a:off x="404134" y="3497410"/>
        <a:ext cx="5687596" cy="623846"/>
      </dsp:txXfrm>
    </dsp:sp>
    <dsp:sp modelId="{910C43EC-9207-44D2-B745-6A68DC82E3BD}">
      <dsp:nvSpPr>
        <dsp:cNvPr id="0" name=""/>
        <dsp:cNvSpPr/>
      </dsp:nvSpPr>
      <dsp:spPr>
        <a:xfrm>
          <a:off x="0" y="3974864"/>
          <a:ext cx="8229600" cy="2016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F23B7B2-FF48-446D-822D-692B4D42E2AC}">
      <dsp:nvSpPr>
        <dsp:cNvPr id="0" name=""/>
        <dsp:cNvSpPr/>
      </dsp:nvSpPr>
      <dsp:spPr>
        <a:xfrm>
          <a:off x="370385" y="1951494"/>
          <a:ext cx="5816846" cy="557273"/>
        </a:xfrm>
        <a:prstGeom prst="roundRect">
          <a:avLst/>
        </a:prstGeom>
        <a:solidFill>
          <a:srgbClr val="7030A0"/>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1066800">
            <a:lnSpc>
              <a:spcPct val="90000"/>
            </a:lnSpc>
            <a:spcBef>
              <a:spcPct val="0"/>
            </a:spcBef>
            <a:spcAft>
              <a:spcPct val="35000"/>
            </a:spcAft>
          </a:pPr>
          <a:r>
            <a:rPr lang="tr-TR" sz="2400" b="1" kern="1200" dirty="0" smtClean="0"/>
            <a:t>Personel durumuna ilişkin belgeler</a:t>
          </a:r>
          <a:endParaRPr lang="tr-TR" sz="2400" b="1" kern="1200" dirty="0"/>
        </a:p>
      </dsp:txBody>
      <dsp:txXfrm>
        <a:off x="397589" y="1978698"/>
        <a:ext cx="5762438" cy="50286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65DF159-CED7-40D8-89D6-97CB8658CEC2}">
      <dsp:nvSpPr>
        <dsp:cNvPr id="0" name=""/>
        <dsp:cNvSpPr/>
      </dsp:nvSpPr>
      <dsp:spPr>
        <a:xfrm>
          <a:off x="5094809" y="1619304"/>
          <a:ext cx="445089" cy="1629360"/>
        </a:xfrm>
        <a:custGeom>
          <a:avLst/>
          <a:gdLst/>
          <a:ahLst/>
          <a:cxnLst/>
          <a:rect l="0" t="0" r="0" b="0"/>
          <a:pathLst>
            <a:path>
              <a:moveTo>
                <a:pt x="445089" y="0"/>
              </a:moveTo>
              <a:lnTo>
                <a:pt x="0" y="1629360"/>
              </a:lnTo>
            </a:path>
          </a:pathLst>
        </a:custGeom>
        <a:noFill/>
        <a:ln w="19050" cap="rnd"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ED735FD-C77B-4CE4-8412-5605A31EEDF2}">
      <dsp:nvSpPr>
        <dsp:cNvPr id="0" name=""/>
        <dsp:cNvSpPr/>
      </dsp:nvSpPr>
      <dsp:spPr>
        <a:xfrm>
          <a:off x="3499979" y="514999"/>
          <a:ext cx="2691898" cy="289331"/>
        </a:xfrm>
        <a:custGeom>
          <a:avLst/>
          <a:gdLst/>
          <a:ahLst/>
          <a:cxnLst/>
          <a:rect l="0" t="0" r="0" b="0"/>
          <a:pathLst>
            <a:path>
              <a:moveTo>
                <a:pt x="0" y="0"/>
              </a:moveTo>
              <a:lnTo>
                <a:pt x="0" y="118187"/>
              </a:lnTo>
              <a:lnTo>
                <a:pt x="2691898" y="118187"/>
              </a:lnTo>
              <a:lnTo>
                <a:pt x="2691898" y="289331"/>
              </a:lnTo>
            </a:path>
          </a:pathLst>
        </a:custGeom>
        <a:noFill/>
        <a:ln w="19050" cap="rnd"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4C1A7D4-B68A-48A8-A21B-AA4D64F0CBAB}">
      <dsp:nvSpPr>
        <dsp:cNvPr id="0" name=""/>
        <dsp:cNvSpPr/>
      </dsp:nvSpPr>
      <dsp:spPr>
        <a:xfrm>
          <a:off x="78566" y="1609541"/>
          <a:ext cx="91440" cy="2950725"/>
        </a:xfrm>
        <a:custGeom>
          <a:avLst/>
          <a:gdLst/>
          <a:ahLst/>
          <a:cxnLst/>
          <a:rect l="0" t="0" r="0" b="0"/>
          <a:pathLst>
            <a:path>
              <a:moveTo>
                <a:pt x="84428" y="0"/>
              </a:moveTo>
              <a:lnTo>
                <a:pt x="45720" y="2950725"/>
              </a:lnTo>
            </a:path>
          </a:pathLst>
        </a:custGeom>
        <a:noFill/>
        <a:ln w="19050" cap="rnd"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5D92D64-7516-418D-99A0-6D01EC4E1914}">
      <dsp:nvSpPr>
        <dsp:cNvPr id="0" name=""/>
        <dsp:cNvSpPr/>
      </dsp:nvSpPr>
      <dsp:spPr>
        <a:xfrm>
          <a:off x="78566" y="1609541"/>
          <a:ext cx="91440" cy="1855148"/>
        </a:xfrm>
        <a:custGeom>
          <a:avLst/>
          <a:gdLst/>
          <a:ahLst/>
          <a:cxnLst/>
          <a:rect l="0" t="0" r="0" b="0"/>
          <a:pathLst>
            <a:path>
              <a:moveTo>
                <a:pt x="84428" y="0"/>
              </a:moveTo>
              <a:lnTo>
                <a:pt x="45720" y="1855148"/>
              </a:lnTo>
            </a:path>
          </a:pathLst>
        </a:custGeom>
        <a:noFill/>
        <a:ln w="19050" cap="rnd"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7FC0E5F-555B-455F-BFA4-F668706ADBB5}">
      <dsp:nvSpPr>
        <dsp:cNvPr id="0" name=""/>
        <dsp:cNvSpPr/>
      </dsp:nvSpPr>
      <dsp:spPr>
        <a:xfrm>
          <a:off x="78566" y="1609541"/>
          <a:ext cx="91440" cy="775031"/>
        </a:xfrm>
        <a:custGeom>
          <a:avLst/>
          <a:gdLst/>
          <a:ahLst/>
          <a:cxnLst/>
          <a:rect l="0" t="0" r="0" b="0"/>
          <a:pathLst>
            <a:path>
              <a:moveTo>
                <a:pt x="84428" y="0"/>
              </a:moveTo>
              <a:lnTo>
                <a:pt x="45720" y="775031"/>
              </a:lnTo>
            </a:path>
          </a:pathLst>
        </a:custGeom>
        <a:noFill/>
        <a:ln w="19050" cap="rnd"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C25A595-77F7-4E54-B104-7455004B6420}">
      <dsp:nvSpPr>
        <dsp:cNvPr id="0" name=""/>
        <dsp:cNvSpPr/>
      </dsp:nvSpPr>
      <dsp:spPr>
        <a:xfrm>
          <a:off x="814973" y="514999"/>
          <a:ext cx="2685006" cy="279568"/>
        </a:xfrm>
        <a:custGeom>
          <a:avLst/>
          <a:gdLst/>
          <a:ahLst/>
          <a:cxnLst/>
          <a:rect l="0" t="0" r="0" b="0"/>
          <a:pathLst>
            <a:path>
              <a:moveTo>
                <a:pt x="2685006" y="0"/>
              </a:moveTo>
              <a:lnTo>
                <a:pt x="2685006" y="108424"/>
              </a:lnTo>
              <a:lnTo>
                <a:pt x="0" y="108424"/>
              </a:lnTo>
              <a:lnTo>
                <a:pt x="0" y="279568"/>
              </a:lnTo>
            </a:path>
          </a:pathLst>
        </a:custGeom>
        <a:noFill/>
        <a:ln w="19050" cap="rnd"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3C5C856-1324-4CBC-93A5-169408057DB6}">
      <dsp:nvSpPr>
        <dsp:cNvPr id="0" name=""/>
        <dsp:cNvSpPr/>
      </dsp:nvSpPr>
      <dsp:spPr>
        <a:xfrm>
          <a:off x="1237841" y="1386"/>
          <a:ext cx="4524276" cy="513612"/>
        </a:xfrm>
        <a:prstGeom prst="rect">
          <a:avLst/>
        </a:prstGeom>
        <a:gradFill rotWithShape="0">
          <a:gsLst>
            <a:gs pos="0">
              <a:schemeClr val="accent1">
                <a:hueOff val="0"/>
                <a:satOff val="0"/>
                <a:lumOff val="0"/>
                <a:alphaOff val="0"/>
                <a:tint val="96000"/>
                <a:lumMod val="100000"/>
              </a:schemeClr>
            </a:gs>
            <a:gs pos="78000">
              <a:schemeClr val="accent1">
                <a:hueOff val="0"/>
                <a:satOff val="0"/>
                <a:lumOff val="0"/>
                <a:alphaOff val="0"/>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rgbClr r="0" g="0" b="0"/>
        </a:lnRef>
        <a:fillRef idx="3">
          <a:scrgbClr r="0" g="0" b="0"/>
        </a:fillRef>
        <a:effectRef idx="3">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tr-TR" sz="2800" kern="1200" dirty="0" smtClean="0"/>
            <a:t>İŞ DENEYİM BELGELERİ</a:t>
          </a:r>
          <a:endParaRPr lang="tr-TR" sz="2800" kern="1200" dirty="0"/>
        </a:p>
      </dsp:txBody>
      <dsp:txXfrm>
        <a:off x="1237841" y="1386"/>
        <a:ext cx="4524276" cy="513612"/>
      </dsp:txXfrm>
    </dsp:sp>
    <dsp:sp modelId="{6F6B168D-FAB2-4EBB-8330-2CB8DD70F3D7}">
      <dsp:nvSpPr>
        <dsp:cNvPr id="0" name=""/>
        <dsp:cNvSpPr/>
      </dsp:nvSpPr>
      <dsp:spPr>
        <a:xfrm>
          <a:off x="0" y="794567"/>
          <a:ext cx="1629947" cy="814973"/>
        </a:xfrm>
        <a:prstGeom prst="rect">
          <a:avLst/>
        </a:prstGeom>
        <a:solidFill>
          <a:schemeClr val="accent2"/>
        </a:soli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tr-TR" sz="2000" kern="1200" dirty="0" smtClean="0"/>
            <a:t>Yüklenici iş deneyim belgeleri </a:t>
          </a:r>
          <a:endParaRPr lang="tr-TR" sz="2000" kern="1200" dirty="0"/>
        </a:p>
      </dsp:txBody>
      <dsp:txXfrm>
        <a:off x="0" y="794567"/>
        <a:ext cx="1629947" cy="814973"/>
      </dsp:txXfrm>
    </dsp:sp>
    <dsp:sp modelId="{7E3E1FDA-3BCF-478D-A2A8-E9E5BBA10FA8}">
      <dsp:nvSpPr>
        <dsp:cNvPr id="0" name=""/>
        <dsp:cNvSpPr/>
      </dsp:nvSpPr>
      <dsp:spPr>
        <a:xfrm>
          <a:off x="124286" y="1977085"/>
          <a:ext cx="2363211" cy="814973"/>
        </a:xfrm>
        <a:prstGeom prst="rect">
          <a:avLst/>
        </a:prstGeom>
        <a:solidFill>
          <a:srgbClr val="00B050"/>
        </a:soli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tr-TR" sz="2000" kern="1200" dirty="0" smtClean="0"/>
            <a:t>İş bitirme belgesi</a:t>
          </a:r>
          <a:endParaRPr lang="tr-TR" sz="2000" kern="1200" dirty="0"/>
        </a:p>
      </dsp:txBody>
      <dsp:txXfrm>
        <a:off x="124286" y="1977085"/>
        <a:ext cx="2363211" cy="814973"/>
      </dsp:txXfrm>
    </dsp:sp>
    <dsp:sp modelId="{C2500552-DE31-4FB2-8B61-54A69E590094}">
      <dsp:nvSpPr>
        <dsp:cNvPr id="0" name=""/>
        <dsp:cNvSpPr/>
      </dsp:nvSpPr>
      <dsp:spPr>
        <a:xfrm>
          <a:off x="124286" y="3057202"/>
          <a:ext cx="2507233" cy="814973"/>
        </a:xfrm>
        <a:prstGeom prst="rect">
          <a:avLst/>
        </a:prstGeom>
        <a:solidFill>
          <a:srgbClr val="00B050"/>
        </a:soli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tr-TR" sz="2000" kern="1200" dirty="0" smtClean="0"/>
            <a:t>Teknolojik ürün deneyim belgesi</a:t>
          </a:r>
          <a:endParaRPr lang="tr-TR" sz="2000" kern="1200" dirty="0"/>
        </a:p>
      </dsp:txBody>
      <dsp:txXfrm>
        <a:off x="124286" y="3057202"/>
        <a:ext cx="2507233" cy="814973"/>
      </dsp:txXfrm>
    </dsp:sp>
    <dsp:sp modelId="{131DB67F-C05D-4E40-8ACA-61E968F204B3}">
      <dsp:nvSpPr>
        <dsp:cNvPr id="0" name=""/>
        <dsp:cNvSpPr/>
      </dsp:nvSpPr>
      <dsp:spPr>
        <a:xfrm>
          <a:off x="124286" y="4152779"/>
          <a:ext cx="2689477" cy="814973"/>
        </a:xfrm>
        <a:prstGeom prst="rect">
          <a:avLst/>
        </a:prstGeom>
        <a:solidFill>
          <a:srgbClr val="00B050"/>
        </a:soli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tr-TR" sz="2000" kern="1200" dirty="0" smtClean="0"/>
            <a:t>Sözleşme + Faturalar</a:t>
          </a:r>
          <a:endParaRPr lang="tr-TR" sz="2000" kern="1200" dirty="0"/>
        </a:p>
      </dsp:txBody>
      <dsp:txXfrm>
        <a:off x="124286" y="4152779"/>
        <a:ext cx="2689477" cy="814973"/>
      </dsp:txXfrm>
    </dsp:sp>
    <dsp:sp modelId="{1640F37E-A067-411F-929F-20370779AC9D}">
      <dsp:nvSpPr>
        <dsp:cNvPr id="0" name=""/>
        <dsp:cNvSpPr/>
      </dsp:nvSpPr>
      <dsp:spPr>
        <a:xfrm>
          <a:off x="5376904" y="804330"/>
          <a:ext cx="1629947" cy="814973"/>
        </a:xfrm>
        <a:prstGeom prst="rect">
          <a:avLst/>
        </a:prstGeom>
        <a:solidFill>
          <a:schemeClr val="accent2"/>
        </a:soli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tr-TR" sz="2000" kern="1200" dirty="0" smtClean="0"/>
            <a:t>Alt yüklenici iş deneyim belgeleri </a:t>
          </a:r>
          <a:endParaRPr lang="tr-TR" sz="2000" kern="1200" dirty="0"/>
        </a:p>
      </dsp:txBody>
      <dsp:txXfrm>
        <a:off x="5376904" y="804330"/>
        <a:ext cx="1629947" cy="814973"/>
      </dsp:txXfrm>
    </dsp:sp>
    <dsp:sp modelId="{0C032E1D-F7D5-42C1-9C3B-4B7E363D7BED}">
      <dsp:nvSpPr>
        <dsp:cNvPr id="0" name=""/>
        <dsp:cNvSpPr/>
      </dsp:nvSpPr>
      <dsp:spPr>
        <a:xfrm>
          <a:off x="5094809" y="2841177"/>
          <a:ext cx="2546515" cy="814973"/>
        </a:xfrm>
        <a:prstGeom prst="rect">
          <a:avLst/>
        </a:prstGeom>
        <a:solidFill>
          <a:srgbClr val="00B050"/>
        </a:soli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tr-TR" sz="2000" kern="1200" dirty="0" smtClean="0"/>
            <a:t>İş bitirme belgesi</a:t>
          </a:r>
          <a:endParaRPr lang="tr-TR" sz="2000" kern="1200" dirty="0"/>
        </a:p>
      </dsp:txBody>
      <dsp:txXfrm>
        <a:off x="5094809" y="2841177"/>
        <a:ext cx="2546515" cy="814973"/>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550F656-882F-4A5B-90F8-B876179A03D5}" type="datetimeFigureOut">
              <a:rPr lang="tr-TR" smtClean="0"/>
              <a:t>30.12.2019</a:t>
            </a:fld>
            <a:endParaRPr lang="tr-TR"/>
          </a:p>
        </p:txBody>
      </p:sp>
      <p:sp>
        <p:nvSpPr>
          <p:cNvPr id="4" name="Altbilgi Yer Tutucusu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5" name="Slayt Numarası Yer Tutucusu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798644E-3DB6-4177-B62E-52EED714BA88}" type="slidenum">
              <a:rPr lang="tr-TR" smtClean="0"/>
              <a:t>‹#›</a:t>
            </a:fld>
            <a:endParaRPr lang="tr-TR"/>
          </a:p>
        </p:txBody>
      </p:sp>
    </p:spTree>
    <p:extLst>
      <p:ext uri="{BB962C8B-B14F-4D97-AF65-F5344CB8AC3E}">
        <p14:creationId xmlns:p14="http://schemas.microsoft.com/office/powerpoint/2010/main" val="41529351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9B645AB-0C29-44A9-86EF-4B03D0BC668D}" type="datetimeFigureOut">
              <a:rPr lang="tr-TR" smtClean="0"/>
              <a:pPr/>
              <a:t>30.12.2019</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06B1FEE-7202-4B0D-9D4D-9A2E59B851D4}" type="slidenum">
              <a:rPr lang="tr-TR" smtClean="0"/>
              <a:pPr/>
              <a:t>‹#›</a:t>
            </a:fld>
            <a:endParaRPr lang="tr-TR"/>
          </a:p>
        </p:txBody>
      </p:sp>
    </p:spTree>
    <p:extLst>
      <p:ext uri="{BB962C8B-B14F-4D97-AF65-F5344CB8AC3E}">
        <p14:creationId xmlns:p14="http://schemas.microsoft.com/office/powerpoint/2010/main" val="17913810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206B1FEE-7202-4B0D-9D4D-9A2E59B851D4}" type="slidenum">
              <a:rPr lang="tr-TR" smtClean="0"/>
              <a:pPr/>
              <a:t>2</a:t>
            </a:fld>
            <a:endParaRPr lang="tr-TR"/>
          </a:p>
        </p:txBody>
      </p:sp>
    </p:spTree>
    <p:extLst>
      <p:ext uri="{BB962C8B-B14F-4D97-AF65-F5344CB8AC3E}">
        <p14:creationId xmlns:p14="http://schemas.microsoft.com/office/powerpoint/2010/main" val="5900062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206B1FEE-7202-4B0D-9D4D-9A2E59B851D4}" type="slidenum">
              <a:rPr lang="tr-TR" smtClean="0"/>
              <a:pPr/>
              <a:t>45</a:t>
            </a:fld>
            <a:endParaRPr lang="tr-TR"/>
          </a:p>
        </p:txBody>
      </p:sp>
    </p:spTree>
    <p:extLst>
      <p:ext uri="{BB962C8B-B14F-4D97-AF65-F5344CB8AC3E}">
        <p14:creationId xmlns:p14="http://schemas.microsoft.com/office/powerpoint/2010/main" val="17542362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206B1FEE-7202-4B0D-9D4D-9A2E59B851D4}" type="slidenum">
              <a:rPr lang="tr-TR" smtClean="0"/>
              <a:pPr/>
              <a:t>7</a:t>
            </a:fld>
            <a:endParaRPr lang="tr-TR"/>
          </a:p>
        </p:txBody>
      </p:sp>
    </p:spTree>
    <p:extLst>
      <p:ext uri="{BB962C8B-B14F-4D97-AF65-F5344CB8AC3E}">
        <p14:creationId xmlns:p14="http://schemas.microsoft.com/office/powerpoint/2010/main" val="14674071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206B1FEE-7202-4B0D-9D4D-9A2E59B851D4}" type="slidenum">
              <a:rPr lang="tr-TR" smtClean="0"/>
              <a:pPr/>
              <a:t>10</a:t>
            </a:fld>
            <a:endParaRPr lang="tr-TR"/>
          </a:p>
        </p:txBody>
      </p:sp>
    </p:spTree>
    <p:extLst>
      <p:ext uri="{BB962C8B-B14F-4D97-AF65-F5344CB8AC3E}">
        <p14:creationId xmlns:p14="http://schemas.microsoft.com/office/powerpoint/2010/main" val="23216243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206B1FEE-7202-4B0D-9D4D-9A2E59B851D4}" type="slidenum">
              <a:rPr lang="tr-TR" smtClean="0"/>
              <a:pPr/>
              <a:t>11</a:t>
            </a:fld>
            <a:endParaRPr lang="tr-TR"/>
          </a:p>
        </p:txBody>
      </p:sp>
    </p:spTree>
    <p:extLst>
      <p:ext uri="{BB962C8B-B14F-4D97-AF65-F5344CB8AC3E}">
        <p14:creationId xmlns:p14="http://schemas.microsoft.com/office/powerpoint/2010/main" val="17012522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206B1FEE-7202-4B0D-9D4D-9A2E59B851D4}" type="slidenum">
              <a:rPr lang="tr-TR" smtClean="0"/>
              <a:pPr/>
              <a:t>12</a:t>
            </a:fld>
            <a:endParaRPr lang="tr-TR"/>
          </a:p>
        </p:txBody>
      </p:sp>
    </p:spTree>
    <p:extLst>
      <p:ext uri="{BB962C8B-B14F-4D97-AF65-F5344CB8AC3E}">
        <p14:creationId xmlns:p14="http://schemas.microsoft.com/office/powerpoint/2010/main" val="17012522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206B1FEE-7202-4B0D-9D4D-9A2E59B851D4}" type="slidenum">
              <a:rPr lang="tr-TR" smtClean="0"/>
              <a:pPr/>
              <a:t>13</a:t>
            </a:fld>
            <a:endParaRPr lang="tr-TR"/>
          </a:p>
        </p:txBody>
      </p:sp>
    </p:spTree>
    <p:extLst>
      <p:ext uri="{BB962C8B-B14F-4D97-AF65-F5344CB8AC3E}">
        <p14:creationId xmlns:p14="http://schemas.microsoft.com/office/powerpoint/2010/main" val="17012522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pPr>
              <a:defRPr/>
            </a:pPr>
            <a:fld id="{B3EB6CC2-4870-4AE3-84F6-EFEEA71FCB37}" type="slidenum">
              <a:rPr lang="tr-TR" smtClean="0"/>
              <a:pPr>
                <a:defRPr/>
              </a:pPr>
              <a:t>20</a:t>
            </a:fld>
            <a:endParaRPr lang="tr-T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pPr>
              <a:defRPr/>
            </a:pPr>
            <a:fld id="{B3EB6CC2-4870-4AE3-84F6-EFEEA71FCB37}" type="slidenum">
              <a:rPr lang="tr-TR" smtClean="0"/>
              <a:pPr>
                <a:defRPr/>
              </a:pPr>
              <a:t>30</a:t>
            </a:fld>
            <a:endParaRPr lang="tr-T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206B1FEE-7202-4B0D-9D4D-9A2E59B851D4}" type="slidenum">
              <a:rPr lang="tr-TR" smtClean="0"/>
              <a:pPr/>
              <a:t>39</a:t>
            </a:fld>
            <a:endParaRPr lang="tr-TR"/>
          </a:p>
        </p:txBody>
      </p:sp>
    </p:spTree>
    <p:extLst>
      <p:ext uri="{BB962C8B-B14F-4D97-AF65-F5344CB8AC3E}">
        <p14:creationId xmlns:p14="http://schemas.microsoft.com/office/powerpoint/2010/main" val="281811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143000" y="1122363"/>
            <a:ext cx="6858000" cy="2387600"/>
          </a:xfrm>
        </p:spPr>
        <p:txBody>
          <a:bodyPr anchor="b"/>
          <a:lstStyle>
            <a:lvl1pPr algn="ctr">
              <a:defRPr sz="4500"/>
            </a:lvl1pPr>
          </a:lstStyle>
          <a:p>
            <a:r>
              <a:rPr lang="tr-TR" smtClean="0"/>
              <a:t>Asıl başlık stili için tıklatın</a:t>
            </a:r>
            <a:endParaRPr lang="tr-TR"/>
          </a:p>
        </p:txBody>
      </p:sp>
      <p:sp>
        <p:nvSpPr>
          <p:cNvPr id="3" name="Alt Başlık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tr-TR" smtClean="0"/>
              <a:t>Asıl alt başlık stilini düzenlemek için tıklayın</a:t>
            </a:r>
            <a:endParaRPr lang="tr-TR"/>
          </a:p>
        </p:txBody>
      </p:sp>
      <p:sp>
        <p:nvSpPr>
          <p:cNvPr id="4" name="Veri Yer Tutucusu 3"/>
          <p:cNvSpPr>
            <a:spLocks noGrp="1"/>
          </p:cNvSpPr>
          <p:nvPr>
            <p:ph type="dt" sz="half" idx="10"/>
          </p:nvPr>
        </p:nvSpPr>
        <p:spPr/>
        <p:txBody>
          <a:bodyPr/>
          <a:lstStyle/>
          <a:p>
            <a:pPr defTabSz="685800"/>
            <a:fld id="{E1E18682-DBA7-4197-A8DC-A6E05C2C2EC6}" type="datetimeFigureOut">
              <a:rPr lang="tr-TR" smtClean="0">
                <a:solidFill>
                  <a:prstClr val="black">
                    <a:tint val="75000"/>
                  </a:prstClr>
                </a:solidFill>
              </a:rPr>
              <a:pPr defTabSz="685800"/>
              <a:t>30.12.2019</a:t>
            </a:fld>
            <a:endParaRPr lang="tr-TR" smtClean="0">
              <a:solidFill>
                <a:prstClr val="black">
                  <a:tint val="75000"/>
                </a:prstClr>
              </a:solidFill>
            </a:endParaRPr>
          </a:p>
        </p:txBody>
      </p:sp>
      <p:sp>
        <p:nvSpPr>
          <p:cNvPr id="5" name="Altbilgi Yer Tutucusu 4"/>
          <p:cNvSpPr>
            <a:spLocks noGrp="1"/>
          </p:cNvSpPr>
          <p:nvPr>
            <p:ph type="ftr" sz="quarter" idx="11"/>
          </p:nvPr>
        </p:nvSpPr>
        <p:spPr/>
        <p:txBody>
          <a:bodyPr/>
          <a:lstStyle/>
          <a:p>
            <a:pPr defTabSz="685800"/>
            <a:endParaRPr lang="tr-TR" smtClean="0">
              <a:solidFill>
                <a:prstClr val="black">
                  <a:tint val="75000"/>
                </a:prstClr>
              </a:solidFill>
            </a:endParaRPr>
          </a:p>
        </p:txBody>
      </p:sp>
      <p:sp>
        <p:nvSpPr>
          <p:cNvPr id="6" name="Slayt Numarası Yer Tutucusu 5"/>
          <p:cNvSpPr>
            <a:spLocks noGrp="1"/>
          </p:cNvSpPr>
          <p:nvPr>
            <p:ph type="sldNum" sz="quarter" idx="12"/>
          </p:nvPr>
        </p:nvSpPr>
        <p:spPr/>
        <p:txBody>
          <a:bodyPr/>
          <a:lstStyle/>
          <a:p>
            <a:pPr defTabSz="685800"/>
            <a:fld id="{EC04F5D5-1DCB-4CB0-8EC8-FB5BAF082F4A}" type="slidenum">
              <a:rPr lang="tr-TR" smtClean="0">
                <a:solidFill>
                  <a:prstClr val="black">
                    <a:tint val="75000"/>
                  </a:prstClr>
                </a:solidFill>
              </a:rPr>
              <a:pPr defTabSz="685800"/>
              <a:t>‹#›</a:t>
            </a:fld>
            <a:endParaRPr lang="tr-TR" smtClean="0">
              <a:solidFill>
                <a:prstClr val="black">
                  <a:tint val="75000"/>
                </a:prstClr>
              </a:solidFill>
            </a:endParaRPr>
          </a:p>
        </p:txBody>
      </p:sp>
    </p:spTree>
    <p:extLst>
      <p:ext uri="{BB962C8B-B14F-4D97-AF65-F5344CB8AC3E}">
        <p14:creationId xmlns:p14="http://schemas.microsoft.com/office/powerpoint/2010/main" val="114985270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pPr defTabSz="685800"/>
            <a:fld id="{E1E18682-DBA7-4197-A8DC-A6E05C2C2EC6}" type="datetimeFigureOut">
              <a:rPr lang="tr-TR" smtClean="0">
                <a:solidFill>
                  <a:prstClr val="black">
                    <a:tint val="75000"/>
                  </a:prstClr>
                </a:solidFill>
              </a:rPr>
              <a:pPr defTabSz="685800"/>
              <a:t>30.12.2019</a:t>
            </a:fld>
            <a:endParaRPr lang="tr-TR" smtClean="0">
              <a:solidFill>
                <a:prstClr val="black">
                  <a:tint val="75000"/>
                </a:prstClr>
              </a:solidFill>
            </a:endParaRPr>
          </a:p>
        </p:txBody>
      </p:sp>
      <p:sp>
        <p:nvSpPr>
          <p:cNvPr id="5" name="Altbilgi Yer Tutucusu 4"/>
          <p:cNvSpPr>
            <a:spLocks noGrp="1"/>
          </p:cNvSpPr>
          <p:nvPr>
            <p:ph type="ftr" sz="quarter" idx="11"/>
          </p:nvPr>
        </p:nvSpPr>
        <p:spPr/>
        <p:txBody>
          <a:bodyPr/>
          <a:lstStyle/>
          <a:p>
            <a:pPr defTabSz="685800"/>
            <a:endParaRPr lang="tr-TR" smtClean="0">
              <a:solidFill>
                <a:prstClr val="black">
                  <a:tint val="75000"/>
                </a:prstClr>
              </a:solidFill>
            </a:endParaRPr>
          </a:p>
        </p:txBody>
      </p:sp>
      <p:sp>
        <p:nvSpPr>
          <p:cNvPr id="6" name="Slayt Numarası Yer Tutucusu 5"/>
          <p:cNvSpPr>
            <a:spLocks noGrp="1"/>
          </p:cNvSpPr>
          <p:nvPr>
            <p:ph type="sldNum" sz="quarter" idx="12"/>
          </p:nvPr>
        </p:nvSpPr>
        <p:spPr/>
        <p:txBody>
          <a:bodyPr/>
          <a:lstStyle/>
          <a:p>
            <a:pPr defTabSz="685800"/>
            <a:fld id="{EC04F5D5-1DCB-4CB0-8EC8-FB5BAF082F4A}" type="slidenum">
              <a:rPr lang="tr-TR" smtClean="0">
                <a:solidFill>
                  <a:prstClr val="black">
                    <a:tint val="75000"/>
                  </a:prstClr>
                </a:solidFill>
              </a:rPr>
              <a:pPr defTabSz="685800"/>
              <a:t>‹#›</a:t>
            </a:fld>
            <a:endParaRPr lang="tr-TR" smtClean="0">
              <a:solidFill>
                <a:prstClr val="black">
                  <a:tint val="75000"/>
                </a:prstClr>
              </a:solidFill>
            </a:endParaRPr>
          </a:p>
        </p:txBody>
      </p:sp>
    </p:spTree>
    <p:extLst>
      <p:ext uri="{BB962C8B-B14F-4D97-AF65-F5344CB8AC3E}">
        <p14:creationId xmlns:p14="http://schemas.microsoft.com/office/powerpoint/2010/main" val="114593570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543675" y="365125"/>
            <a:ext cx="1971675" cy="5811838"/>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628650" y="365125"/>
            <a:ext cx="5800725" cy="5811838"/>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pPr defTabSz="685800"/>
            <a:fld id="{E1E18682-DBA7-4197-A8DC-A6E05C2C2EC6}" type="datetimeFigureOut">
              <a:rPr lang="tr-TR" smtClean="0">
                <a:solidFill>
                  <a:prstClr val="black">
                    <a:tint val="75000"/>
                  </a:prstClr>
                </a:solidFill>
              </a:rPr>
              <a:pPr defTabSz="685800"/>
              <a:t>30.12.2019</a:t>
            </a:fld>
            <a:endParaRPr lang="tr-TR" smtClean="0">
              <a:solidFill>
                <a:prstClr val="black">
                  <a:tint val="75000"/>
                </a:prstClr>
              </a:solidFill>
            </a:endParaRPr>
          </a:p>
        </p:txBody>
      </p:sp>
      <p:sp>
        <p:nvSpPr>
          <p:cNvPr id="5" name="Altbilgi Yer Tutucusu 4"/>
          <p:cNvSpPr>
            <a:spLocks noGrp="1"/>
          </p:cNvSpPr>
          <p:nvPr>
            <p:ph type="ftr" sz="quarter" idx="11"/>
          </p:nvPr>
        </p:nvSpPr>
        <p:spPr/>
        <p:txBody>
          <a:bodyPr/>
          <a:lstStyle/>
          <a:p>
            <a:pPr defTabSz="685800"/>
            <a:endParaRPr lang="tr-TR" smtClean="0">
              <a:solidFill>
                <a:prstClr val="black">
                  <a:tint val="75000"/>
                </a:prstClr>
              </a:solidFill>
            </a:endParaRPr>
          </a:p>
        </p:txBody>
      </p:sp>
      <p:sp>
        <p:nvSpPr>
          <p:cNvPr id="6" name="Slayt Numarası Yer Tutucusu 5"/>
          <p:cNvSpPr>
            <a:spLocks noGrp="1"/>
          </p:cNvSpPr>
          <p:nvPr>
            <p:ph type="sldNum" sz="quarter" idx="12"/>
          </p:nvPr>
        </p:nvSpPr>
        <p:spPr/>
        <p:txBody>
          <a:bodyPr/>
          <a:lstStyle/>
          <a:p>
            <a:pPr defTabSz="685800"/>
            <a:fld id="{EC04F5D5-1DCB-4CB0-8EC8-FB5BAF082F4A}" type="slidenum">
              <a:rPr lang="tr-TR" smtClean="0">
                <a:solidFill>
                  <a:prstClr val="black">
                    <a:tint val="75000"/>
                  </a:prstClr>
                </a:solidFill>
              </a:rPr>
              <a:pPr defTabSz="685800"/>
              <a:t>‹#›</a:t>
            </a:fld>
            <a:endParaRPr lang="tr-TR" smtClean="0">
              <a:solidFill>
                <a:prstClr val="black">
                  <a:tint val="75000"/>
                </a:prstClr>
              </a:solidFill>
            </a:endParaRPr>
          </a:p>
        </p:txBody>
      </p:sp>
    </p:spTree>
    <p:extLst>
      <p:ext uri="{BB962C8B-B14F-4D97-AF65-F5344CB8AC3E}">
        <p14:creationId xmlns:p14="http://schemas.microsoft.com/office/powerpoint/2010/main" val="419946179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7" name="Group 6"/>
          <p:cNvGrpSpPr/>
          <p:nvPr/>
        </p:nvGrpSpPr>
        <p:grpSpPr>
          <a:xfrm>
            <a:off x="-8466" y="-8468"/>
            <a:ext cx="9171316" cy="6874935"/>
            <a:chOff x="-8466" y="-8468"/>
            <a:chExt cx="9171316" cy="6874935"/>
          </a:xfrm>
        </p:grpSpPr>
        <p:cxnSp>
          <p:nvCxnSpPr>
            <p:cNvPr id="28" name="Straight Connector 27"/>
            <p:cNvCxnSpPr/>
            <p:nvPr/>
          </p:nvCxnSpPr>
          <p:spPr>
            <a:xfrm flipV="1">
              <a:off x="5130830" y="4175605"/>
              <a:ext cx="4022475" cy="268239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7042707"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30" name="Freeform 2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Freeform 3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2" name="Freeform 3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3" name="Freeform 3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4" name="Freeform 3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5" name="Freeform 34"/>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2">
                <a:lumMod val="75000"/>
                <a:alpha val="82000"/>
              </a:schemeClr>
            </a:solidFill>
            <a:ln>
              <a:noFill/>
            </a:ln>
            <a:effectLst/>
          </p:spPr>
          <p:style>
            <a:lnRef idx="1">
              <a:schemeClr val="accent1"/>
            </a:lnRef>
            <a:fillRef idx="3">
              <a:schemeClr val="accent1"/>
            </a:fillRef>
            <a:effectRef idx="2">
              <a:schemeClr val="accent1"/>
            </a:effectRef>
            <a:fontRef idx="minor">
              <a:schemeClr val="lt1"/>
            </a:fontRef>
          </p:style>
        </p:sp>
        <p:sp>
          <p:nvSpPr>
            <p:cNvPr id="36" name="Freeform 35"/>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1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tr-TR" smtClean="0"/>
              <a:t>Asıl başlık stili için tıklatın</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tıklayın</a:t>
            </a:r>
            <a:endParaRPr lang="en-US" dirty="0"/>
          </a:p>
        </p:txBody>
      </p:sp>
      <p:sp>
        <p:nvSpPr>
          <p:cNvPr id="4" name="Date Placeholder 3"/>
          <p:cNvSpPr>
            <a:spLocks noGrp="1"/>
          </p:cNvSpPr>
          <p:nvPr>
            <p:ph type="dt" sz="half" idx="10"/>
          </p:nvPr>
        </p:nvSpPr>
        <p:spPr/>
        <p:txBody>
          <a:bodyPr/>
          <a:lstStyle/>
          <a:p>
            <a:fld id="{A23720DD-5B6D-40BF-8493-A6B52D484E6B}" type="datetimeFigureOut">
              <a:rPr lang="tr-TR" smtClean="0"/>
              <a:pPr/>
              <a:t>30.12.2019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extLst>
      <p:ext uri="{BB962C8B-B14F-4D97-AF65-F5344CB8AC3E}">
        <p14:creationId xmlns:p14="http://schemas.microsoft.com/office/powerpoint/2010/main" val="229134483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tr-TR" smtClean="0"/>
              <a:t>Asıl başlık stili için tıklatın</a:t>
            </a:r>
            <a:endParaRPr lang="en-US" dirty="0"/>
          </a:p>
        </p:txBody>
      </p:sp>
      <p:sp>
        <p:nvSpPr>
          <p:cNvPr id="3" name="Content Placeholder 2"/>
          <p:cNvSpPr>
            <a:spLocks noGrp="1"/>
          </p:cNvSpPr>
          <p:nvPr>
            <p:ph idx="1"/>
          </p:nvPr>
        </p:nvSpPr>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A23720DD-5B6D-40BF-8493-A6B52D484E6B}" type="datetimeFigureOut">
              <a:rPr lang="tr-TR" smtClean="0"/>
              <a:pPr/>
              <a:t>30.12.2019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extLst>
      <p:ext uri="{BB962C8B-B14F-4D97-AF65-F5344CB8AC3E}">
        <p14:creationId xmlns:p14="http://schemas.microsoft.com/office/powerpoint/2010/main" val="3890879227"/>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A23720DD-5B6D-40BF-8493-A6B52D484E6B}" type="datetimeFigureOut">
              <a:rPr lang="tr-TR" smtClean="0"/>
              <a:pPr/>
              <a:t>30.12.2019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extLst>
      <p:ext uri="{BB962C8B-B14F-4D97-AF65-F5344CB8AC3E}">
        <p14:creationId xmlns:p14="http://schemas.microsoft.com/office/powerpoint/2010/main" val="74286775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A23720DD-5B6D-40BF-8493-A6B52D484E6B}" type="datetimeFigureOut">
              <a:rPr lang="tr-TR" smtClean="0"/>
              <a:pPr/>
              <a:t>30.12.2019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Tree>
    <p:extLst>
      <p:ext uri="{BB962C8B-B14F-4D97-AF65-F5344CB8AC3E}">
        <p14:creationId xmlns:p14="http://schemas.microsoft.com/office/powerpoint/2010/main" val="191235291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A23720DD-5B6D-40BF-8493-A6B52D484E6B}" type="datetimeFigureOut">
              <a:rPr lang="tr-TR" smtClean="0"/>
              <a:pPr/>
              <a:t>30.12.2019</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F302176B-0E47-46AC-8F43-DAB4B8A37D06}" type="slidenum">
              <a:rPr lang="tr-TR" smtClean="0"/>
              <a:pPr/>
              <a:t>‹#›</a:t>
            </a:fld>
            <a:endParaRPr lang="tr-TR"/>
          </a:p>
        </p:txBody>
      </p:sp>
    </p:spTree>
    <p:extLst>
      <p:ext uri="{BB962C8B-B14F-4D97-AF65-F5344CB8AC3E}">
        <p14:creationId xmlns:p14="http://schemas.microsoft.com/office/powerpoint/2010/main" val="100427494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A23720DD-5B6D-40BF-8493-A6B52D484E6B}" type="datetimeFigureOut">
              <a:rPr lang="tr-TR" smtClean="0"/>
              <a:pPr/>
              <a:t>30.12.2019</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F302176B-0E47-46AC-8F43-DAB4B8A37D06}" type="slidenum">
              <a:rPr lang="tr-TR" smtClean="0"/>
              <a:pPr/>
              <a:t>‹#›</a:t>
            </a:fld>
            <a:endParaRPr lang="tr-TR"/>
          </a:p>
        </p:txBody>
      </p:sp>
    </p:spTree>
    <p:extLst>
      <p:ext uri="{BB962C8B-B14F-4D97-AF65-F5344CB8AC3E}">
        <p14:creationId xmlns:p14="http://schemas.microsoft.com/office/powerpoint/2010/main" val="201932754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3720DD-5B6D-40BF-8493-A6B52D484E6B}" type="datetimeFigureOut">
              <a:rPr lang="tr-TR" smtClean="0"/>
              <a:pPr/>
              <a:t>30.12.2019</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F302176B-0E47-46AC-8F43-DAB4B8A37D06}" type="slidenum">
              <a:rPr lang="tr-TR" smtClean="0"/>
              <a:pPr/>
              <a:t>‹#›</a:t>
            </a:fld>
            <a:endParaRPr lang="tr-TR"/>
          </a:p>
        </p:txBody>
      </p:sp>
    </p:spTree>
    <p:extLst>
      <p:ext uri="{BB962C8B-B14F-4D97-AF65-F5344CB8AC3E}">
        <p14:creationId xmlns:p14="http://schemas.microsoft.com/office/powerpoint/2010/main" val="3333959867"/>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tr-TR" smtClean="0"/>
              <a:t>Asıl başlık stili için tıklatın</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A23720DD-5B6D-40BF-8493-A6B52D484E6B}" type="datetimeFigureOut">
              <a:rPr lang="tr-TR" smtClean="0"/>
              <a:pPr/>
              <a:t>30.12.2019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Tree>
    <p:extLst>
      <p:ext uri="{BB962C8B-B14F-4D97-AF65-F5344CB8AC3E}">
        <p14:creationId xmlns:p14="http://schemas.microsoft.com/office/powerpoint/2010/main" val="318174859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pPr defTabSz="685800"/>
            <a:fld id="{E1E18682-DBA7-4197-A8DC-A6E05C2C2EC6}" type="datetimeFigureOut">
              <a:rPr lang="tr-TR" smtClean="0">
                <a:solidFill>
                  <a:prstClr val="black">
                    <a:tint val="75000"/>
                  </a:prstClr>
                </a:solidFill>
              </a:rPr>
              <a:pPr defTabSz="685800"/>
              <a:t>30.12.2019</a:t>
            </a:fld>
            <a:endParaRPr lang="tr-TR" smtClean="0">
              <a:solidFill>
                <a:prstClr val="black">
                  <a:tint val="75000"/>
                </a:prstClr>
              </a:solidFill>
            </a:endParaRPr>
          </a:p>
        </p:txBody>
      </p:sp>
      <p:sp>
        <p:nvSpPr>
          <p:cNvPr id="5" name="Altbilgi Yer Tutucusu 4"/>
          <p:cNvSpPr>
            <a:spLocks noGrp="1"/>
          </p:cNvSpPr>
          <p:nvPr>
            <p:ph type="ftr" sz="quarter" idx="11"/>
          </p:nvPr>
        </p:nvSpPr>
        <p:spPr/>
        <p:txBody>
          <a:bodyPr/>
          <a:lstStyle/>
          <a:p>
            <a:pPr defTabSz="685800"/>
            <a:endParaRPr lang="tr-TR" smtClean="0">
              <a:solidFill>
                <a:prstClr val="black">
                  <a:tint val="75000"/>
                </a:prstClr>
              </a:solidFill>
            </a:endParaRPr>
          </a:p>
        </p:txBody>
      </p:sp>
      <p:sp>
        <p:nvSpPr>
          <p:cNvPr id="6" name="Slayt Numarası Yer Tutucusu 5"/>
          <p:cNvSpPr>
            <a:spLocks noGrp="1"/>
          </p:cNvSpPr>
          <p:nvPr>
            <p:ph type="sldNum" sz="quarter" idx="12"/>
          </p:nvPr>
        </p:nvSpPr>
        <p:spPr/>
        <p:txBody>
          <a:bodyPr/>
          <a:lstStyle/>
          <a:p>
            <a:pPr defTabSz="685800"/>
            <a:fld id="{EC04F5D5-1DCB-4CB0-8EC8-FB5BAF082F4A}" type="slidenum">
              <a:rPr lang="tr-TR" smtClean="0">
                <a:solidFill>
                  <a:prstClr val="black">
                    <a:tint val="75000"/>
                  </a:prstClr>
                </a:solidFill>
              </a:rPr>
              <a:pPr defTabSz="685800"/>
              <a:t>‹#›</a:t>
            </a:fld>
            <a:endParaRPr lang="tr-TR" smtClean="0">
              <a:solidFill>
                <a:prstClr val="black">
                  <a:tint val="75000"/>
                </a:prstClr>
              </a:solidFill>
            </a:endParaRPr>
          </a:p>
        </p:txBody>
      </p:sp>
    </p:spTree>
    <p:extLst>
      <p:ext uri="{BB962C8B-B14F-4D97-AF65-F5344CB8AC3E}">
        <p14:creationId xmlns:p14="http://schemas.microsoft.com/office/powerpoint/2010/main" val="203356436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A23720DD-5B6D-40BF-8493-A6B52D484E6B}" type="datetimeFigureOut">
              <a:rPr lang="tr-TR" smtClean="0"/>
              <a:pPr/>
              <a:t>30.12.2019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Tree>
    <p:extLst>
      <p:ext uri="{BB962C8B-B14F-4D97-AF65-F5344CB8AC3E}">
        <p14:creationId xmlns:p14="http://schemas.microsoft.com/office/powerpoint/2010/main" val="44893424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A23720DD-5B6D-40BF-8493-A6B52D484E6B}" type="datetimeFigureOut">
              <a:rPr lang="tr-TR" smtClean="0"/>
              <a:pPr/>
              <a:t>30.12.2019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extLst>
      <p:ext uri="{BB962C8B-B14F-4D97-AF65-F5344CB8AC3E}">
        <p14:creationId xmlns:p14="http://schemas.microsoft.com/office/powerpoint/2010/main" val="95797393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tr-TR" smtClean="0"/>
              <a:t>Asıl başlık stili için tıklatın</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A23720DD-5B6D-40BF-8493-A6B52D484E6B}" type="datetimeFigureOut">
              <a:rPr lang="tr-TR" smtClean="0"/>
              <a:pPr/>
              <a:t>30.12.2019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64550092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A23720DD-5B6D-40BF-8493-A6B52D484E6B}" type="datetimeFigureOut">
              <a:rPr lang="tr-TR" smtClean="0"/>
              <a:pPr/>
              <a:t>30.12.2019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extLst>
      <p:ext uri="{BB962C8B-B14F-4D97-AF65-F5344CB8AC3E}">
        <p14:creationId xmlns:p14="http://schemas.microsoft.com/office/powerpoint/2010/main" val="393176419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tr-TR" smtClean="0"/>
              <a:t>Asıl başlık stili için tıklatın</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A23720DD-5B6D-40BF-8493-A6B52D484E6B}" type="datetimeFigureOut">
              <a:rPr lang="tr-TR" smtClean="0"/>
              <a:pPr/>
              <a:t>30.12.2019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56396519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tr-TR" smtClean="0"/>
              <a:t>Asıl başlık stili için tıklatın</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A23720DD-5B6D-40BF-8493-A6B52D484E6B}" type="datetimeFigureOut">
              <a:rPr lang="tr-TR" smtClean="0"/>
              <a:pPr/>
              <a:t>30.12.2019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extLst>
      <p:ext uri="{BB962C8B-B14F-4D97-AF65-F5344CB8AC3E}">
        <p14:creationId xmlns:p14="http://schemas.microsoft.com/office/powerpoint/2010/main" val="63977150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A23720DD-5B6D-40BF-8493-A6B52D484E6B}" type="datetimeFigureOut">
              <a:rPr lang="tr-TR" smtClean="0"/>
              <a:pPr/>
              <a:t>30.12.2019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extLst>
      <p:ext uri="{BB962C8B-B14F-4D97-AF65-F5344CB8AC3E}">
        <p14:creationId xmlns:p14="http://schemas.microsoft.com/office/powerpoint/2010/main" val="217325883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A23720DD-5B6D-40BF-8493-A6B52D484E6B}" type="datetimeFigureOut">
              <a:rPr lang="tr-TR" smtClean="0"/>
              <a:pPr/>
              <a:t>30.12.2019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extLst>
      <p:ext uri="{BB962C8B-B14F-4D97-AF65-F5344CB8AC3E}">
        <p14:creationId xmlns:p14="http://schemas.microsoft.com/office/powerpoint/2010/main" val="24196480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623888" y="1709739"/>
            <a:ext cx="7886700" cy="2852737"/>
          </a:xfrm>
        </p:spPr>
        <p:txBody>
          <a:bodyPr anchor="b"/>
          <a:lstStyle>
            <a:lvl1pPr>
              <a:defRPr sz="4500"/>
            </a:lvl1pPr>
          </a:lstStyle>
          <a:p>
            <a:r>
              <a:rPr lang="tr-TR" smtClean="0"/>
              <a:t>Asıl başlık stili için tıklatın</a:t>
            </a:r>
            <a:endParaRPr lang="tr-TR"/>
          </a:p>
        </p:txBody>
      </p:sp>
      <p:sp>
        <p:nvSpPr>
          <p:cNvPr id="3" name="Metin Yer Tutucusu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tr-TR" smtClean="0"/>
              <a:t>Asıl metin stillerini düzenle</a:t>
            </a:r>
          </a:p>
        </p:txBody>
      </p:sp>
      <p:sp>
        <p:nvSpPr>
          <p:cNvPr id="4" name="Veri Yer Tutucusu 3"/>
          <p:cNvSpPr>
            <a:spLocks noGrp="1"/>
          </p:cNvSpPr>
          <p:nvPr>
            <p:ph type="dt" sz="half" idx="10"/>
          </p:nvPr>
        </p:nvSpPr>
        <p:spPr/>
        <p:txBody>
          <a:bodyPr/>
          <a:lstStyle/>
          <a:p>
            <a:pPr defTabSz="685800"/>
            <a:fld id="{E1E18682-DBA7-4197-A8DC-A6E05C2C2EC6}" type="datetimeFigureOut">
              <a:rPr lang="tr-TR" smtClean="0">
                <a:solidFill>
                  <a:prstClr val="black">
                    <a:tint val="75000"/>
                  </a:prstClr>
                </a:solidFill>
              </a:rPr>
              <a:pPr defTabSz="685800"/>
              <a:t>30.12.2019</a:t>
            </a:fld>
            <a:endParaRPr lang="tr-TR" smtClean="0">
              <a:solidFill>
                <a:prstClr val="black">
                  <a:tint val="75000"/>
                </a:prstClr>
              </a:solidFill>
            </a:endParaRPr>
          </a:p>
        </p:txBody>
      </p:sp>
      <p:sp>
        <p:nvSpPr>
          <p:cNvPr id="5" name="Altbilgi Yer Tutucusu 4"/>
          <p:cNvSpPr>
            <a:spLocks noGrp="1"/>
          </p:cNvSpPr>
          <p:nvPr>
            <p:ph type="ftr" sz="quarter" idx="11"/>
          </p:nvPr>
        </p:nvSpPr>
        <p:spPr/>
        <p:txBody>
          <a:bodyPr/>
          <a:lstStyle/>
          <a:p>
            <a:pPr defTabSz="685800"/>
            <a:endParaRPr lang="tr-TR" smtClean="0">
              <a:solidFill>
                <a:prstClr val="black">
                  <a:tint val="75000"/>
                </a:prstClr>
              </a:solidFill>
            </a:endParaRPr>
          </a:p>
        </p:txBody>
      </p:sp>
      <p:sp>
        <p:nvSpPr>
          <p:cNvPr id="6" name="Slayt Numarası Yer Tutucusu 5"/>
          <p:cNvSpPr>
            <a:spLocks noGrp="1"/>
          </p:cNvSpPr>
          <p:nvPr>
            <p:ph type="sldNum" sz="quarter" idx="12"/>
          </p:nvPr>
        </p:nvSpPr>
        <p:spPr/>
        <p:txBody>
          <a:bodyPr/>
          <a:lstStyle/>
          <a:p>
            <a:pPr defTabSz="685800"/>
            <a:fld id="{EC04F5D5-1DCB-4CB0-8EC8-FB5BAF082F4A}" type="slidenum">
              <a:rPr lang="tr-TR" smtClean="0">
                <a:solidFill>
                  <a:prstClr val="black">
                    <a:tint val="75000"/>
                  </a:prstClr>
                </a:solidFill>
              </a:rPr>
              <a:pPr defTabSz="685800"/>
              <a:t>‹#›</a:t>
            </a:fld>
            <a:endParaRPr lang="tr-TR" smtClean="0">
              <a:solidFill>
                <a:prstClr val="black">
                  <a:tint val="75000"/>
                </a:prstClr>
              </a:solidFill>
            </a:endParaRPr>
          </a:p>
        </p:txBody>
      </p:sp>
    </p:spTree>
    <p:extLst>
      <p:ext uri="{BB962C8B-B14F-4D97-AF65-F5344CB8AC3E}">
        <p14:creationId xmlns:p14="http://schemas.microsoft.com/office/powerpoint/2010/main" val="142902564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628650" y="1825625"/>
            <a:ext cx="38862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29150" y="1825625"/>
            <a:ext cx="38862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pPr defTabSz="685800"/>
            <a:fld id="{E1E18682-DBA7-4197-A8DC-A6E05C2C2EC6}" type="datetimeFigureOut">
              <a:rPr lang="tr-TR" smtClean="0">
                <a:solidFill>
                  <a:prstClr val="black">
                    <a:tint val="75000"/>
                  </a:prstClr>
                </a:solidFill>
              </a:rPr>
              <a:pPr defTabSz="685800"/>
              <a:t>30.12.2019</a:t>
            </a:fld>
            <a:endParaRPr lang="tr-TR" smtClean="0">
              <a:solidFill>
                <a:prstClr val="black">
                  <a:tint val="75000"/>
                </a:prstClr>
              </a:solidFill>
            </a:endParaRPr>
          </a:p>
        </p:txBody>
      </p:sp>
      <p:sp>
        <p:nvSpPr>
          <p:cNvPr id="6" name="Altbilgi Yer Tutucusu 5"/>
          <p:cNvSpPr>
            <a:spLocks noGrp="1"/>
          </p:cNvSpPr>
          <p:nvPr>
            <p:ph type="ftr" sz="quarter" idx="11"/>
          </p:nvPr>
        </p:nvSpPr>
        <p:spPr/>
        <p:txBody>
          <a:bodyPr/>
          <a:lstStyle/>
          <a:p>
            <a:pPr defTabSz="685800"/>
            <a:endParaRPr lang="tr-TR" smtClean="0">
              <a:solidFill>
                <a:prstClr val="black">
                  <a:tint val="75000"/>
                </a:prstClr>
              </a:solidFill>
            </a:endParaRPr>
          </a:p>
        </p:txBody>
      </p:sp>
      <p:sp>
        <p:nvSpPr>
          <p:cNvPr id="7" name="Slayt Numarası Yer Tutucusu 6"/>
          <p:cNvSpPr>
            <a:spLocks noGrp="1"/>
          </p:cNvSpPr>
          <p:nvPr>
            <p:ph type="sldNum" sz="quarter" idx="12"/>
          </p:nvPr>
        </p:nvSpPr>
        <p:spPr/>
        <p:txBody>
          <a:bodyPr/>
          <a:lstStyle/>
          <a:p>
            <a:pPr defTabSz="685800"/>
            <a:fld id="{EC04F5D5-1DCB-4CB0-8EC8-FB5BAF082F4A}" type="slidenum">
              <a:rPr lang="tr-TR" smtClean="0">
                <a:solidFill>
                  <a:prstClr val="black">
                    <a:tint val="75000"/>
                  </a:prstClr>
                </a:solidFill>
              </a:rPr>
              <a:pPr defTabSz="685800"/>
              <a:t>‹#›</a:t>
            </a:fld>
            <a:endParaRPr lang="tr-TR" smtClean="0">
              <a:solidFill>
                <a:prstClr val="black">
                  <a:tint val="75000"/>
                </a:prstClr>
              </a:solidFill>
            </a:endParaRPr>
          </a:p>
        </p:txBody>
      </p:sp>
    </p:spTree>
    <p:extLst>
      <p:ext uri="{BB962C8B-B14F-4D97-AF65-F5344CB8AC3E}">
        <p14:creationId xmlns:p14="http://schemas.microsoft.com/office/powerpoint/2010/main" val="321619437"/>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629841" y="365126"/>
            <a:ext cx="78867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tr-TR" smtClean="0"/>
              <a:t>Asıl metin stillerini düzenle</a:t>
            </a:r>
          </a:p>
        </p:txBody>
      </p:sp>
      <p:sp>
        <p:nvSpPr>
          <p:cNvPr id="4" name="İçerik Yer Tutucusu 3"/>
          <p:cNvSpPr>
            <a:spLocks noGrp="1"/>
          </p:cNvSpPr>
          <p:nvPr>
            <p:ph sz="half" idx="2"/>
          </p:nvPr>
        </p:nvSpPr>
        <p:spPr>
          <a:xfrm>
            <a:off x="629842" y="2505075"/>
            <a:ext cx="3868340"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tr-TR" smtClean="0"/>
              <a:t>Asıl metin stillerini düzenle</a:t>
            </a:r>
          </a:p>
        </p:txBody>
      </p:sp>
      <p:sp>
        <p:nvSpPr>
          <p:cNvPr id="6" name="İçerik Yer Tutucusu 5"/>
          <p:cNvSpPr>
            <a:spLocks noGrp="1"/>
          </p:cNvSpPr>
          <p:nvPr>
            <p:ph sz="quarter" idx="4"/>
          </p:nvPr>
        </p:nvSpPr>
        <p:spPr>
          <a:xfrm>
            <a:off x="4629150" y="2505075"/>
            <a:ext cx="3887391"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pPr defTabSz="685800"/>
            <a:fld id="{E1E18682-DBA7-4197-A8DC-A6E05C2C2EC6}" type="datetimeFigureOut">
              <a:rPr lang="tr-TR" smtClean="0">
                <a:solidFill>
                  <a:prstClr val="black">
                    <a:tint val="75000"/>
                  </a:prstClr>
                </a:solidFill>
              </a:rPr>
              <a:pPr defTabSz="685800"/>
              <a:t>30.12.2019</a:t>
            </a:fld>
            <a:endParaRPr lang="tr-TR" smtClean="0">
              <a:solidFill>
                <a:prstClr val="black">
                  <a:tint val="75000"/>
                </a:prstClr>
              </a:solidFill>
            </a:endParaRPr>
          </a:p>
        </p:txBody>
      </p:sp>
      <p:sp>
        <p:nvSpPr>
          <p:cNvPr id="8" name="Altbilgi Yer Tutucusu 7"/>
          <p:cNvSpPr>
            <a:spLocks noGrp="1"/>
          </p:cNvSpPr>
          <p:nvPr>
            <p:ph type="ftr" sz="quarter" idx="11"/>
          </p:nvPr>
        </p:nvSpPr>
        <p:spPr/>
        <p:txBody>
          <a:bodyPr/>
          <a:lstStyle/>
          <a:p>
            <a:pPr defTabSz="685800"/>
            <a:endParaRPr lang="tr-TR" smtClean="0">
              <a:solidFill>
                <a:prstClr val="black">
                  <a:tint val="75000"/>
                </a:prstClr>
              </a:solidFill>
            </a:endParaRPr>
          </a:p>
        </p:txBody>
      </p:sp>
      <p:sp>
        <p:nvSpPr>
          <p:cNvPr id="9" name="Slayt Numarası Yer Tutucusu 8"/>
          <p:cNvSpPr>
            <a:spLocks noGrp="1"/>
          </p:cNvSpPr>
          <p:nvPr>
            <p:ph type="sldNum" sz="quarter" idx="12"/>
          </p:nvPr>
        </p:nvSpPr>
        <p:spPr/>
        <p:txBody>
          <a:bodyPr/>
          <a:lstStyle/>
          <a:p>
            <a:pPr defTabSz="685800"/>
            <a:fld id="{EC04F5D5-1DCB-4CB0-8EC8-FB5BAF082F4A}" type="slidenum">
              <a:rPr lang="tr-TR" smtClean="0">
                <a:solidFill>
                  <a:prstClr val="black">
                    <a:tint val="75000"/>
                  </a:prstClr>
                </a:solidFill>
              </a:rPr>
              <a:pPr defTabSz="685800"/>
              <a:t>‹#›</a:t>
            </a:fld>
            <a:endParaRPr lang="tr-TR" smtClean="0">
              <a:solidFill>
                <a:prstClr val="black">
                  <a:tint val="75000"/>
                </a:prstClr>
              </a:solidFill>
            </a:endParaRPr>
          </a:p>
        </p:txBody>
      </p:sp>
    </p:spTree>
    <p:extLst>
      <p:ext uri="{BB962C8B-B14F-4D97-AF65-F5344CB8AC3E}">
        <p14:creationId xmlns:p14="http://schemas.microsoft.com/office/powerpoint/2010/main" val="156395352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pPr defTabSz="685800"/>
            <a:fld id="{E1E18682-DBA7-4197-A8DC-A6E05C2C2EC6}" type="datetimeFigureOut">
              <a:rPr lang="tr-TR" smtClean="0">
                <a:solidFill>
                  <a:prstClr val="black">
                    <a:tint val="75000"/>
                  </a:prstClr>
                </a:solidFill>
              </a:rPr>
              <a:pPr defTabSz="685800"/>
              <a:t>30.12.2019</a:t>
            </a:fld>
            <a:endParaRPr lang="tr-TR" smtClean="0">
              <a:solidFill>
                <a:prstClr val="black">
                  <a:tint val="75000"/>
                </a:prstClr>
              </a:solidFill>
            </a:endParaRPr>
          </a:p>
        </p:txBody>
      </p:sp>
      <p:sp>
        <p:nvSpPr>
          <p:cNvPr id="4" name="Altbilgi Yer Tutucusu 3"/>
          <p:cNvSpPr>
            <a:spLocks noGrp="1"/>
          </p:cNvSpPr>
          <p:nvPr>
            <p:ph type="ftr" sz="quarter" idx="11"/>
          </p:nvPr>
        </p:nvSpPr>
        <p:spPr/>
        <p:txBody>
          <a:bodyPr/>
          <a:lstStyle/>
          <a:p>
            <a:pPr defTabSz="685800"/>
            <a:endParaRPr lang="tr-TR" smtClean="0">
              <a:solidFill>
                <a:prstClr val="black">
                  <a:tint val="75000"/>
                </a:prstClr>
              </a:solidFill>
            </a:endParaRPr>
          </a:p>
        </p:txBody>
      </p:sp>
      <p:sp>
        <p:nvSpPr>
          <p:cNvPr id="5" name="Slayt Numarası Yer Tutucusu 4"/>
          <p:cNvSpPr>
            <a:spLocks noGrp="1"/>
          </p:cNvSpPr>
          <p:nvPr>
            <p:ph type="sldNum" sz="quarter" idx="12"/>
          </p:nvPr>
        </p:nvSpPr>
        <p:spPr/>
        <p:txBody>
          <a:bodyPr/>
          <a:lstStyle/>
          <a:p>
            <a:pPr defTabSz="685800"/>
            <a:fld id="{EC04F5D5-1DCB-4CB0-8EC8-FB5BAF082F4A}" type="slidenum">
              <a:rPr lang="tr-TR" smtClean="0">
                <a:solidFill>
                  <a:prstClr val="black">
                    <a:tint val="75000"/>
                  </a:prstClr>
                </a:solidFill>
              </a:rPr>
              <a:pPr defTabSz="685800"/>
              <a:t>‹#›</a:t>
            </a:fld>
            <a:endParaRPr lang="tr-TR" smtClean="0">
              <a:solidFill>
                <a:prstClr val="black">
                  <a:tint val="75000"/>
                </a:prstClr>
              </a:solidFill>
            </a:endParaRPr>
          </a:p>
        </p:txBody>
      </p:sp>
    </p:spTree>
    <p:extLst>
      <p:ext uri="{BB962C8B-B14F-4D97-AF65-F5344CB8AC3E}">
        <p14:creationId xmlns:p14="http://schemas.microsoft.com/office/powerpoint/2010/main" val="103375340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pPr defTabSz="685800"/>
            <a:fld id="{E1E18682-DBA7-4197-A8DC-A6E05C2C2EC6}" type="datetimeFigureOut">
              <a:rPr lang="tr-TR" smtClean="0">
                <a:solidFill>
                  <a:prstClr val="black">
                    <a:tint val="75000"/>
                  </a:prstClr>
                </a:solidFill>
              </a:rPr>
              <a:pPr defTabSz="685800"/>
              <a:t>30.12.2019</a:t>
            </a:fld>
            <a:endParaRPr lang="tr-TR" smtClean="0">
              <a:solidFill>
                <a:prstClr val="black">
                  <a:tint val="75000"/>
                </a:prstClr>
              </a:solidFill>
            </a:endParaRPr>
          </a:p>
        </p:txBody>
      </p:sp>
      <p:sp>
        <p:nvSpPr>
          <p:cNvPr id="3" name="Altbilgi Yer Tutucusu 2"/>
          <p:cNvSpPr>
            <a:spLocks noGrp="1"/>
          </p:cNvSpPr>
          <p:nvPr>
            <p:ph type="ftr" sz="quarter" idx="11"/>
          </p:nvPr>
        </p:nvSpPr>
        <p:spPr/>
        <p:txBody>
          <a:bodyPr/>
          <a:lstStyle/>
          <a:p>
            <a:pPr defTabSz="685800"/>
            <a:endParaRPr lang="tr-TR" smtClean="0">
              <a:solidFill>
                <a:prstClr val="black">
                  <a:tint val="75000"/>
                </a:prstClr>
              </a:solidFill>
            </a:endParaRPr>
          </a:p>
        </p:txBody>
      </p:sp>
      <p:sp>
        <p:nvSpPr>
          <p:cNvPr id="4" name="Slayt Numarası Yer Tutucusu 3"/>
          <p:cNvSpPr>
            <a:spLocks noGrp="1"/>
          </p:cNvSpPr>
          <p:nvPr>
            <p:ph type="sldNum" sz="quarter" idx="12"/>
          </p:nvPr>
        </p:nvSpPr>
        <p:spPr/>
        <p:txBody>
          <a:bodyPr/>
          <a:lstStyle/>
          <a:p>
            <a:pPr defTabSz="685800"/>
            <a:fld id="{EC04F5D5-1DCB-4CB0-8EC8-FB5BAF082F4A}" type="slidenum">
              <a:rPr lang="tr-TR" smtClean="0">
                <a:solidFill>
                  <a:prstClr val="black">
                    <a:tint val="75000"/>
                  </a:prstClr>
                </a:solidFill>
              </a:rPr>
              <a:pPr defTabSz="685800"/>
              <a:t>‹#›</a:t>
            </a:fld>
            <a:endParaRPr lang="tr-TR" smtClean="0">
              <a:solidFill>
                <a:prstClr val="black">
                  <a:tint val="75000"/>
                </a:prstClr>
              </a:solidFill>
            </a:endParaRPr>
          </a:p>
        </p:txBody>
      </p:sp>
    </p:spTree>
    <p:extLst>
      <p:ext uri="{BB962C8B-B14F-4D97-AF65-F5344CB8AC3E}">
        <p14:creationId xmlns:p14="http://schemas.microsoft.com/office/powerpoint/2010/main" val="66302881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629841" y="457200"/>
            <a:ext cx="2949178" cy="1600200"/>
          </a:xfrm>
        </p:spPr>
        <p:txBody>
          <a:bodyPr anchor="b"/>
          <a:lstStyle>
            <a:lvl1pPr>
              <a:defRPr sz="2400"/>
            </a:lvl1pPr>
          </a:lstStyle>
          <a:p>
            <a:r>
              <a:rPr lang="tr-TR" smtClean="0"/>
              <a:t>Asıl başlık stili için tıklatın</a:t>
            </a:r>
            <a:endParaRPr lang="tr-TR"/>
          </a:p>
        </p:txBody>
      </p:sp>
      <p:sp>
        <p:nvSpPr>
          <p:cNvPr id="3" name="İçerik Yer Tutucusu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tr-TR" smtClean="0"/>
              <a:t>Asıl metin stillerini düzenle</a:t>
            </a:r>
          </a:p>
        </p:txBody>
      </p:sp>
      <p:sp>
        <p:nvSpPr>
          <p:cNvPr id="5" name="Veri Yer Tutucusu 4"/>
          <p:cNvSpPr>
            <a:spLocks noGrp="1"/>
          </p:cNvSpPr>
          <p:nvPr>
            <p:ph type="dt" sz="half" idx="10"/>
          </p:nvPr>
        </p:nvSpPr>
        <p:spPr/>
        <p:txBody>
          <a:bodyPr/>
          <a:lstStyle/>
          <a:p>
            <a:pPr defTabSz="685800"/>
            <a:fld id="{E1E18682-DBA7-4197-A8DC-A6E05C2C2EC6}" type="datetimeFigureOut">
              <a:rPr lang="tr-TR" smtClean="0">
                <a:solidFill>
                  <a:prstClr val="black">
                    <a:tint val="75000"/>
                  </a:prstClr>
                </a:solidFill>
              </a:rPr>
              <a:pPr defTabSz="685800"/>
              <a:t>30.12.2019</a:t>
            </a:fld>
            <a:endParaRPr lang="tr-TR" smtClean="0">
              <a:solidFill>
                <a:prstClr val="black">
                  <a:tint val="75000"/>
                </a:prstClr>
              </a:solidFill>
            </a:endParaRPr>
          </a:p>
        </p:txBody>
      </p:sp>
      <p:sp>
        <p:nvSpPr>
          <p:cNvPr id="6" name="Altbilgi Yer Tutucusu 5"/>
          <p:cNvSpPr>
            <a:spLocks noGrp="1"/>
          </p:cNvSpPr>
          <p:nvPr>
            <p:ph type="ftr" sz="quarter" idx="11"/>
          </p:nvPr>
        </p:nvSpPr>
        <p:spPr/>
        <p:txBody>
          <a:bodyPr/>
          <a:lstStyle/>
          <a:p>
            <a:pPr defTabSz="685800"/>
            <a:endParaRPr lang="tr-TR" smtClean="0">
              <a:solidFill>
                <a:prstClr val="black">
                  <a:tint val="75000"/>
                </a:prstClr>
              </a:solidFill>
            </a:endParaRPr>
          </a:p>
        </p:txBody>
      </p:sp>
      <p:sp>
        <p:nvSpPr>
          <p:cNvPr id="7" name="Slayt Numarası Yer Tutucusu 6"/>
          <p:cNvSpPr>
            <a:spLocks noGrp="1"/>
          </p:cNvSpPr>
          <p:nvPr>
            <p:ph type="sldNum" sz="quarter" idx="12"/>
          </p:nvPr>
        </p:nvSpPr>
        <p:spPr/>
        <p:txBody>
          <a:bodyPr/>
          <a:lstStyle/>
          <a:p>
            <a:pPr defTabSz="685800"/>
            <a:fld id="{EC04F5D5-1DCB-4CB0-8EC8-FB5BAF082F4A}" type="slidenum">
              <a:rPr lang="tr-TR" smtClean="0">
                <a:solidFill>
                  <a:prstClr val="black">
                    <a:tint val="75000"/>
                  </a:prstClr>
                </a:solidFill>
              </a:rPr>
              <a:pPr defTabSz="685800"/>
              <a:t>‹#›</a:t>
            </a:fld>
            <a:endParaRPr lang="tr-TR" smtClean="0">
              <a:solidFill>
                <a:prstClr val="black">
                  <a:tint val="75000"/>
                </a:prstClr>
              </a:solidFill>
            </a:endParaRPr>
          </a:p>
        </p:txBody>
      </p:sp>
    </p:spTree>
    <p:extLst>
      <p:ext uri="{BB962C8B-B14F-4D97-AF65-F5344CB8AC3E}">
        <p14:creationId xmlns:p14="http://schemas.microsoft.com/office/powerpoint/2010/main" val="268017868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629841" y="457200"/>
            <a:ext cx="2949178" cy="1600200"/>
          </a:xfrm>
        </p:spPr>
        <p:txBody>
          <a:bodyPr anchor="b"/>
          <a:lstStyle>
            <a:lvl1pPr>
              <a:defRPr sz="2400"/>
            </a:lvl1pPr>
          </a:lstStyle>
          <a:p>
            <a:r>
              <a:rPr lang="tr-TR" smtClean="0"/>
              <a:t>Asıl başlık stili için tıklatın</a:t>
            </a:r>
            <a:endParaRPr lang="tr-TR"/>
          </a:p>
        </p:txBody>
      </p:sp>
      <p:sp>
        <p:nvSpPr>
          <p:cNvPr id="3" name="Resim Yer Tutucusu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tr-TR"/>
          </a:p>
        </p:txBody>
      </p:sp>
      <p:sp>
        <p:nvSpPr>
          <p:cNvPr id="4" name="Metin Yer Tutucusu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tr-TR" smtClean="0"/>
              <a:t>Asıl metin stillerini düzenle</a:t>
            </a:r>
          </a:p>
        </p:txBody>
      </p:sp>
      <p:sp>
        <p:nvSpPr>
          <p:cNvPr id="5" name="Veri Yer Tutucusu 4"/>
          <p:cNvSpPr>
            <a:spLocks noGrp="1"/>
          </p:cNvSpPr>
          <p:nvPr>
            <p:ph type="dt" sz="half" idx="10"/>
          </p:nvPr>
        </p:nvSpPr>
        <p:spPr/>
        <p:txBody>
          <a:bodyPr/>
          <a:lstStyle/>
          <a:p>
            <a:pPr defTabSz="685800"/>
            <a:fld id="{E1E18682-DBA7-4197-A8DC-A6E05C2C2EC6}" type="datetimeFigureOut">
              <a:rPr lang="tr-TR" smtClean="0">
                <a:solidFill>
                  <a:prstClr val="black">
                    <a:tint val="75000"/>
                  </a:prstClr>
                </a:solidFill>
              </a:rPr>
              <a:pPr defTabSz="685800"/>
              <a:t>30.12.2019</a:t>
            </a:fld>
            <a:endParaRPr lang="tr-TR" smtClean="0">
              <a:solidFill>
                <a:prstClr val="black">
                  <a:tint val="75000"/>
                </a:prstClr>
              </a:solidFill>
            </a:endParaRPr>
          </a:p>
        </p:txBody>
      </p:sp>
      <p:sp>
        <p:nvSpPr>
          <p:cNvPr id="6" name="Altbilgi Yer Tutucusu 5"/>
          <p:cNvSpPr>
            <a:spLocks noGrp="1"/>
          </p:cNvSpPr>
          <p:nvPr>
            <p:ph type="ftr" sz="quarter" idx="11"/>
          </p:nvPr>
        </p:nvSpPr>
        <p:spPr/>
        <p:txBody>
          <a:bodyPr/>
          <a:lstStyle/>
          <a:p>
            <a:pPr defTabSz="685800"/>
            <a:endParaRPr lang="tr-TR" smtClean="0">
              <a:solidFill>
                <a:prstClr val="black">
                  <a:tint val="75000"/>
                </a:prstClr>
              </a:solidFill>
            </a:endParaRPr>
          </a:p>
        </p:txBody>
      </p:sp>
      <p:sp>
        <p:nvSpPr>
          <p:cNvPr id="7" name="Slayt Numarası Yer Tutucusu 6"/>
          <p:cNvSpPr>
            <a:spLocks noGrp="1"/>
          </p:cNvSpPr>
          <p:nvPr>
            <p:ph type="sldNum" sz="quarter" idx="12"/>
          </p:nvPr>
        </p:nvSpPr>
        <p:spPr/>
        <p:txBody>
          <a:bodyPr/>
          <a:lstStyle/>
          <a:p>
            <a:pPr defTabSz="685800"/>
            <a:fld id="{EC04F5D5-1DCB-4CB0-8EC8-FB5BAF082F4A}" type="slidenum">
              <a:rPr lang="tr-TR" smtClean="0">
                <a:solidFill>
                  <a:prstClr val="black">
                    <a:tint val="75000"/>
                  </a:prstClr>
                </a:solidFill>
              </a:rPr>
              <a:pPr defTabSz="685800"/>
              <a:t>‹#›</a:t>
            </a:fld>
            <a:endParaRPr lang="tr-TR" smtClean="0">
              <a:solidFill>
                <a:prstClr val="black">
                  <a:tint val="75000"/>
                </a:prstClr>
              </a:solidFill>
            </a:endParaRPr>
          </a:p>
        </p:txBody>
      </p:sp>
    </p:spTree>
    <p:extLst>
      <p:ext uri="{BB962C8B-B14F-4D97-AF65-F5344CB8AC3E}">
        <p14:creationId xmlns:p14="http://schemas.microsoft.com/office/powerpoint/2010/main" val="322170497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fld id="{E1E18682-DBA7-4197-A8DC-A6E05C2C2EC6}" type="datetimeFigureOut">
              <a:rPr lang="tr-TR" smtClean="0">
                <a:solidFill>
                  <a:prstClr val="black">
                    <a:tint val="75000"/>
                  </a:prstClr>
                </a:solidFill>
              </a:rPr>
              <a:pPr defTabSz="685800"/>
              <a:t>30.12.2019</a:t>
            </a:fld>
            <a:endParaRPr lang="tr-TR" smtClean="0">
              <a:solidFill>
                <a:prstClr val="black">
                  <a:tint val="75000"/>
                </a:prstClr>
              </a:solidFill>
            </a:endParaRPr>
          </a:p>
        </p:txBody>
      </p:sp>
      <p:sp>
        <p:nvSpPr>
          <p:cNvPr id="5" name="Altbilgi Yer Tutucusu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endParaRPr lang="tr-TR" smtClean="0">
              <a:solidFill>
                <a:prstClr val="black">
                  <a:tint val="75000"/>
                </a:prstClr>
              </a:solidFill>
            </a:endParaRPr>
          </a:p>
        </p:txBody>
      </p:sp>
      <p:sp>
        <p:nvSpPr>
          <p:cNvPr id="6" name="Slayt Numarası Yer Tutucusu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fld id="{EC04F5D5-1DCB-4CB0-8EC8-FB5BAF082F4A}" type="slidenum">
              <a:rPr lang="tr-TR" smtClean="0">
                <a:solidFill>
                  <a:prstClr val="black">
                    <a:tint val="75000"/>
                  </a:prstClr>
                </a:solidFill>
              </a:rPr>
              <a:pPr defTabSz="685800"/>
              <a:t>‹#›</a:t>
            </a:fld>
            <a:endParaRPr lang="tr-TR" smtClean="0">
              <a:solidFill>
                <a:prstClr val="black">
                  <a:tint val="75000"/>
                </a:prstClr>
              </a:solidFill>
            </a:endParaRPr>
          </a:p>
        </p:txBody>
      </p:sp>
    </p:spTree>
    <p:extLst>
      <p:ext uri="{BB962C8B-B14F-4D97-AF65-F5344CB8AC3E}">
        <p14:creationId xmlns:p14="http://schemas.microsoft.com/office/powerpoint/2010/main" val="2005863151"/>
      </p:ext>
    </p:extLst>
  </p:cSld>
  <p:clrMap bg1="lt1" tx1="dk1" bg2="lt2" tx2="dk2" accent1="accent1" accent2="accent2" accent3="accent3" accent4="accent4" accent5="accent5" accent6="accent6" hlink="hlink" folHlink="folHlink"/>
  <p:sldLayoutIdLst>
    <p:sldLayoutId id="2147483815" r:id="rId1"/>
    <p:sldLayoutId id="2147483816" r:id="rId2"/>
    <p:sldLayoutId id="2147483817" r:id="rId3"/>
    <p:sldLayoutId id="2147483818" r:id="rId4"/>
    <p:sldLayoutId id="2147483819" r:id="rId5"/>
    <p:sldLayoutId id="2147483820" r:id="rId6"/>
    <p:sldLayoutId id="2147483821" r:id="rId7"/>
    <p:sldLayoutId id="2147483822" r:id="rId8"/>
    <p:sldLayoutId id="2147483823" r:id="rId9"/>
    <p:sldLayoutId id="2147483824" r:id="rId10"/>
    <p:sldLayoutId id="2147483825" r:id="rId11"/>
  </p:sldLayoutIdLst>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tr-T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71317" cy="6874935"/>
            <a:chOff x="-8467" y="-8468"/>
            <a:chExt cx="9171317"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2">
                <a:lumMod val="75000"/>
                <a:alpha val="8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A23720DD-5B6D-40BF-8493-A6B52D484E6B}" type="datetimeFigureOut">
              <a:rPr lang="tr-TR" smtClean="0"/>
              <a:pPr/>
              <a:t>30.12.2019</a:t>
            </a:fld>
            <a:endParaRPr lang="tr-TR"/>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tr-TR"/>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F302176B-0E47-46AC-8F43-DAB4B8A37D06}" type="slidenum">
              <a:rPr lang="tr-TR" smtClean="0"/>
              <a:pPr/>
              <a:t>‹#›</a:t>
            </a:fld>
            <a:endParaRPr lang="tr-TR"/>
          </a:p>
        </p:txBody>
      </p:sp>
    </p:spTree>
    <p:extLst>
      <p:ext uri="{BB962C8B-B14F-4D97-AF65-F5344CB8AC3E}">
        <p14:creationId xmlns:p14="http://schemas.microsoft.com/office/powerpoint/2010/main" val="2152904819"/>
      </p:ext>
    </p:extLst>
  </p:cSld>
  <p:clrMap bg1="lt1" tx1="dk1" bg2="lt2" tx2="dk2" accent1="accent1" accent2="accent2" accent3="accent3" accent4="accent4" accent5="accent5" accent6="accent6" hlink="hlink" folHlink="folHlink"/>
  <p:sldLayoutIdLst>
    <p:sldLayoutId id="2147483827" r:id="rId1"/>
    <p:sldLayoutId id="2147483828" r:id="rId2"/>
    <p:sldLayoutId id="2147483829" r:id="rId3"/>
    <p:sldLayoutId id="2147483830" r:id="rId4"/>
    <p:sldLayoutId id="2147483831" r:id="rId5"/>
    <p:sldLayoutId id="2147483832" r:id="rId6"/>
    <p:sldLayoutId id="2147483833" r:id="rId7"/>
    <p:sldLayoutId id="2147483834" r:id="rId8"/>
    <p:sldLayoutId id="2147483835" r:id="rId9"/>
    <p:sldLayoutId id="2147483836" r:id="rId10"/>
    <p:sldLayoutId id="2147483837" r:id="rId11"/>
    <p:sldLayoutId id="2147483838" r:id="rId12"/>
    <p:sldLayoutId id="2147483839" r:id="rId13"/>
    <p:sldLayoutId id="2147483840" r:id="rId14"/>
    <p:sldLayoutId id="2147483841" r:id="rId15"/>
    <p:sldLayoutId id="2147483842" r:id="rId16"/>
  </p:sldLayoutIdLst>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jpeg"/><Relationship Id="rId7" Type="http://schemas.openxmlformats.org/officeDocument/2006/relationships/diagramColors" Target="../diagrams/colors2.xml"/><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1.jpeg"/><Relationship Id="rId1" Type="http://schemas.openxmlformats.org/officeDocument/2006/relationships/slideLayout" Target="../slideLayouts/slideLayout1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4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0.png"/><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noAutofit/>
          </a:bodyPr>
          <a:lstStyle/>
          <a:p>
            <a:r>
              <a:rPr lang="tr-TR" sz="4800" dirty="0" smtClean="0">
                <a:solidFill>
                  <a:schemeClr val="tx2"/>
                </a:solidFill>
                <a:latin typeface="Segoe UI Semibold" panose="020B0702040204020203" pitchFamily="34" charset="0"/>
              </a:rPr>
              <a:t>HİZMET ALIMI İHALELERİ ÖZEL HÜKÜMLER</a:t>
            </a:r>
            <a:endParaRPr lang="tr-TR" sz="4800" dirty="0">
              <a:solidFill>
                <a:schemeClr val="tx2"/>
              </a:solidFill>
              <a:latin typeface="Segoe UI Semibold" panose="020B0702040204020203" pitchFamily="34" charset="0"/>
            </a:endParaRPr>
          </a:p>
        </p:txBody>
      </p:sp>
      <p:pic>
        <p:nvPicPr>
          <p:cNvPr id="4"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7596336" y="156672"/>
            <a:ext cx="1117600" cy="158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9544017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idx="1"/>
          </p:nvPr>
        </p:nvSpPr>
        <p:spPr>
          <a:xfrm>
            <a:off x="457200" y="1916832"/>
            <a:ext cx="8229600" cy="4695825"/>
          </a:xfrm>
        </p:spPr>
        <p:txBody>
          <a:bodyPr>
            <a:noAutofit/>
          </a:bodyPr>
          <a:lstStyle/>
          <a:p>
            <a:pPr algn="just">
              <a:lnSpc>
                <a:spcPct val="80000"/>
              </a:lnSpc>
              <a:buNone/>
              <a:defRPr/>
            </a:pPr>
            <a:r>
              <a:rPr lang="tr-TR" sz="2600" dirty="0">
                <a:latin typeface="+mj-lt"/>
                <a:ea typeface="Tahoma" panose="020B0604030504040204" pitchFamily="34" charset="0"/>
                <a:cs typeface="Tahoma" panose="020B0604030504040204" pitchFamily="34" charset="0"/>
              </a:rPr>
              <a:t>Personel çalıştırılmasına dayalı </a:t>
            </a:r>
            <a:r>
              <a:rPr lang="tr-TR" sz="2600" dirty="0" smtClean="0">
                <a:latin typeface="+mj-lt"/>
                <a:ea typeface="Tahoma" panose="020B0604030504040204" pitchFamily="34" charset="0"/>
                <a:cs typeface="Tahoma" panose="020B0604030504040204" pitchFamily="34" charset="0"/>
              </a:rPr>
              <a:t>hizmetler;</a:t>
            </a:r>
          </a:p>
          <a:p>
            <a:pPr marL="457200" indent="-457200" algn="just">
              <a:lnSpc>
                <a:spcPct val="80000"/>
              </a:lnSpc>
              <a:buFont typeface="+mj-lt"/>
              <a:buAutoNum type="arabicParenR"/>
              <a:defRPr/>
            </a:pPr>
            <a:r>
              <a:rPr lang="tr-TR" sz="2600" dirty="0" smtClean="0">
                <a:latin typeface="+mj-lt"/>
                <a:ea typeface="Tahoma" panose="020B0604030504040204" pitchFamily="34" charset="0"/>
                <a:cs typeface="Tahoma" panose="020B0604030504040204" pitchFamily="34" charset="0"/>
              </a:rPr>
              <a:t>İhale </a:t>
            </a:r>
            <a:r>
              <a:rPr lang="tr-TR" sz="2600" dirty="0">
                <a:latin typeface="+mj-lt"/>
                <a:ea typeface="Tahoma" panose="020B0604030504040204" pitchFamily="34" charset="0"/>
                <a:cs typeface="Tahoma" panose="020B0604030504040204" pitchFamily="34" charset="0"/>
              </a:rPr>
              <a:t>konusu işte çalıştırılacak personel sayısının ihale dokümanında belirlendiği</a:t>
            </a:r>
            <a:r>
              <a:rPr lang="tr-TR" sz="2600" dirty="0" smtClean="0">
                <a:latin typeface="+mj-lt"/>
                <a:ea typeface="Tahoma" panose="020B0604030504040204" pitchFamily="34" charset="0"/>
                <a:cs typeface="Tahoma" panose="020B0604030504040204" pitchFamily="34" charset="0"/>
              </a:rPr>
              <a:t>,</a:t>
            </a:r>
            <a:endParaRPr lang="tr-TR" sz="2600" dirty="0">
              <a:latin typeface="+mj-lt"/>
              <a:ea typeface="Tahoma" panose="020B0604030504040204" pitchFamily="34" charset="0"/>
              <a:cs typeface="Tahoma" panose="020B0604030504040204" pitchFamily="34" charset="0"/>
            </a:endParaRPr>
          </a:p>
          <a:p>
            <a:pPr marL="457200" indent="-457200" algn="just">
              <a:lnSpc>
                <a:spcPct val="80000"/>
              </a:lnSpc>
              <a:buFont typeface="+mj-lt"/>
              <a:buAutoNum type="arabicParenR"/>
              <a:defRPr/>
            </a:pPr>
            <a:r>
              <a:rPr lang="tr-TR" sz="2600" dirty="0">
                <a:latin typeface="+mj-lt"/>
                <a:ea typeface="Tahoma" panose="020B0604030504040204" pitchFamily="34" charset="0"/>
                <a:cs typeface="Tahoma" panose="020B0604030504040204" pitchFamily="34" charset="0"/>
              </a:rPr>
              <a:t>Bu personelin çalışma saatlerinin tamamının idare için </a:t>
            </a:r>
            <a:r>
              <a:rPr lang="tr-TR" sz="2600" dirty="0" smtClean="0">
                <a:latin typeface="+mj-lt"/>
                <a:ea typeface="Tahoma" panose="020B0604030504040204" pitchFamily="34" charset="0"/>
                <a:cs typeface="Tahoma" panose="020B0604030504040204" pitchFamily="34" charset="0"/>
              </a:rPr>
              <a:t>kullanıldığı,</a:t>
            </a:r>
            <a:endParaRPr lang="tr-TR" sz="2600" dirty="0">
              <a:latin typeface="+mj-lt"/>
              <a:ea typeface="Tahoma" panose="020B0604030504040204" pitchFamily="34" charset="0"/>
              <a:cs typeface="Tahoma" panose="020B0604030504040204" pitchFamily="34" charset="0"/>
            </a:endParaRPr>
          </a:p>
          <a:p>
            <a:pPr marL="457200" indent="-457200" algn="just">
              <a:lnSpc>
                <a:spcPct val="80000"/>
              </a:lnSpc>
              <a:buFont typeface="+mj-lt"/>
              <a:buAutoNum type="arabicParenR"/>
              <a:defRPr/>
            </a:pPr>
            <a:r>
              <a:rPr lang="tr-TR" sz="2600" dirty="0">
                <a:latin typeface="+mj-lt"/>
                <a:ea typeface="Tahoma" panose="020B0604030504040204" pitchFamily="34" charset="0"/>
                <a:cs typeface="Tahoma" panose="020B0604030504040204" pitchFamily="34" charset="0"/>
              </a:rPr>
              <a:t>Yaklaşık maliyetinin en az % </a:t>
            </a:r>
            <a:r>
              <a:rPr lang="tr-TR" sz="2600" dirty="0">
                <a:solidFill>
                  <a:srgbClr val="00B050"/>
                </a:solidFill>
                <a:latin typeface="+mj-lt"/>
                <a:ea typeface="Tahoma" panose="020B0604030504040204" pitchFamily="34" charset="0"/>
                <a:cs typeface="Tahoma" panose="020B0604030504040204" pitchFamily="34" charset="0"/>
              </a:rPr>
              <a:t>70’lik</a:t>
            </a:r>
            <a:r>
              <a:rPr lang="tr-TR" sz="2600" dirty="0">
                <a:latin typeface="+mj-lt"/>
                <a:ea typeface="Tahoma" panose="020B0604030504040204" pitchFamily="34" charset="0"/>
                <a:cs typeface="Tahoma" panose="020B0604030504040204" pitchFamily="34" charset="0"/>
              </a:rPr>
              <a:t> kısmının asgari işçilik maliyeti ile varsa ayni yemek ve yol giderleri dahil işçilik giderinden oluştuğu </a:t>
            </a:r>
            <a:endParaRPr lang="tr-TR" sz="2600" dirty="0" smtClean="0">
              <a:latin typeface="+mj-lt"/>
              <a:ea typeface="Tahoma" panose="020B0604030504040204" pitchFamily="34" charset="0"/>
              <a:cs typeface="Tahoma" panose="020B0604030504040204" pitchFamily="34" charset="0"/>
            </a:endParaRPr>
          </a:p>
          <a:p>
            <a:pPr marL="0" indent="0" algn="just">
              <a:lnSpc>
                <a:spcPct val="80000"/>
              </a:lnSpc>
              <a:buNone/>
              <a:defRPr/>
            </a:pPr>
            <a:endParaRPr lang="tr-TR" sz="2600" dirty="0" smtClean="0">
              <a:latin typeface="+mj-lt"/>
              <a:ea typeface="Tahoma" panose="020B0604030504040204" pitchFamily="34" charset="0"/>
              <a:cs typeface="Tahoma" panose="020B0604030504040204" pitchFamily="34" charset="0"/>
            </a:endParaRPr>
          </a:p>
          <a:p>
            <a:pPr marL="0" indent="0" algn="just">
              <a:lnSpc>
                <a:spcPct val="80000"/>
              </a:lnSpc>
              <a:buNone/>
              <a:defRPr/>
            </a:pPr>
            <a:r>
              <a:rPr lang="tr-TR" sz="2600" dirty="0" smtClean="0">
                <a:latin typeface="+mj-lt"/>
                <a:ea typeface="Tahoma" panose="020B0604030504040204" pitchFamily="34" charset="0"/>
                <a:cs typeface="Tahoma" panose="020B0604030504040204" pitchFamily="34" charset="0"/>
              </a:rPr>
              <a:t>hizmetlerdir</a:t>
            </a:r>
            <a:r>
              <a:rPr lang="tr-TR" sz="2600" dirty="0">
                <a:latin typeface="+mj-lt"/>
                <a:ea typeface="Tahoma" panose="020B0604030504040204" pitchFamily="34" charset="0"/>
                <a:cs typeface="Tahoma" panose="020B0604030504040204" pitchFamily="34" charset="0"/>
              </a:rPr>
              <a:t>.	 </a:t>
            </a:r>
          </a:p>
          <a:p>
            <a:pPr algn="just">
              <a:lnSpc>
                <a:spcPct val="80000"/>
              </a:lnSpc>
              <a:buNone/>
              <a:defRPr/>
            </a:pPr>
            <a:endParaRPr lang="tr-TR" sz="2800" dirty="0">
              <a:latin typeface="+mj-lt"/>
              <a:ea typeface="Tahoma" panose="020B0604030504040204" pitchFamily="34" charset="0"/>
              <a:cs typeface="Tahoma" panose="020B0604030504040204" pitchFamily="34" charset="0"/>
            </a:endParaRPr>
          </a:p>
          <a:p>
            <a:pPr algn="just">
              <a:lnSpc>
                <a:spcPct val="80000"/>
              </a:lnSpc>
              <a:buNone/>
              <a:defRPr/>
            </a:pPr>
            <a:r>
              <a:rPr lang="tr-TR" sz="2800" dirty="0">
                <a:latin typeface="+mj-lt"/>
                <a:ea typeface="Tahoma" panose="020B0604030504040204" pitchFamily="34" charset="0"/>
                <a:cs typeface="Tahoma" panose="020B0604030504040204" pitchFamily="34" charset="0"/>
              </a:rPr>
              <a:t>	</a:t>
            </a:r>
          </a:p>
        </p:txBody>
      </p:sp>
      <p:sp>
        <p:nvSpPr>
          <p:cNvPr id="6" name="5 Slayt Numarası Yer Tutucusu"/>
          <p:cNvSpPr>
            <a:spLocks noGrp="1"/>
          </p:cNvSpPr>
          <p:nvPr>
            <p:ph type="sldNum" sz="quarter" idx="12"/>
          </p:nvPr>
        </p:nvSpPr>
        <p:spPr/>
        <p:txBody>
          <a:bodyPr/>
          <a:lstStyle/>
          <a:p>
            <a:pPr>
              <a:defRPr/>
            </a:pPr>
            <a:fld id="{C033FA9B-88A0-43B4-B67A-6ABE79A45807}" type="slidenum">
              <a:rPr lang="tr-TR"/>
              <a:pPr>
                <a:defRPr/>
              </a:pPr>
              <a:t>10</a:t>
            </a:fld>
            <a:endParaRPr lang="tr-TR"/>
          </a:p>
        </p:txBody>
      </p:sp>
      <p:sp>
        <p:nvSpPr>
          <p:cNvPr id="10" name="Başlık 1"/>
          <p:cNvSpPr txBox="1">
            <a:spLocks/>
          </p:cNvSpPr>
          <p:nvPr/>
        </p:nvSpPr>
        <p:spPr>
          <a:xfrm>
            <a:off x="457200" y="485800"/>
            <a:ext cx="82296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457200" indent="-457200">
              <a:spcBef>
                <a:spcPts val="0"/>
              </a:spcBef>
              <a:buFontTx/>
              <a:buAutoNum type="arabicPeriod"/>
            </a:pPr>
            <a:r>
              <a:rPr lang="tr-TR" sz="28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İlgili Mevzuat ve </a:t>
            </a:r>
            <a:r>
              <a:rPr lang="tr-TR"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Tanımlar</a:t>
            </a:r>
            <a:endParaRPr lang="tr-TR" sz="28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a:p>
            <a:pPr>
              <a:spcBef>
                <a:spcPts val="0"/>
              </a:spcBef>
            </a:pPr>
            <a:r>
              <a:rPr lang="tr-TR"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«Personel Çalıştırılmasına Dayalı Hizmet» </a:t>
            </a:r>
          </a:p>
          <a:p>
            <a:pPr>
              <a:spcBef>
                <a:spcPts val="0"/>
              </a:spcBef>
            </a:pPr>
            <a:r>
              <a:rPr lang="tr-TR"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KİGT Md. 78</a:t>
            </a:r>
            <a:endParaRPr lang="tr-TR" sz="28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p:txBody>
      </p:sp>
      <p:pic>
        <p:nvPicPr>
          <p:cNvPr id="11" name="Picture 4" descr="kiklogo"/>
          <p:cNvPicPr>
            <a:picLocks noChangeAspect="1" noChangeArrowheads="1"/>
          </p:cNvPicPr>
          <p:nvPr/>
        </p:nvPicPr>
        <p:blipFill>
          <a:blip r:embed="rId3">
            <a:lum contrast="12000"/>
            <a:extLst>
              <a:ext uri="{28A0092B-C50C-407E-A947-70E740481C1C}">
                <a14:useLocalDpi xmlns:a14="http://schemas.microsoft.com/office/drawing/2010/main" val="0"/>
              </a:ext>
            </a:extLst>
          </a:blip>
          <a:srcRect/>
          <a:stretch>
            <a:fillRect/>
          </a:stretch>
        </p:blipFill>
        <p:spPr bwMode="auto">
          <a:xfrm>
            <a:off x="7812360" y="116632"/>
            <a:ext cx="1117600" cy="1368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9713546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animEffect transition="in" filter="fade">
                                      <p:cBhvr>
                                        <p:cTn id="7" dur="1000"/>
                                        <p:tgtEl>
                                          <p:spTgt spid="12291">
                                            <p:txEl>
                                              <p:pRg st="0" end="0"/>
                                            </p:txEl>
                                          </p:spTgt>
                                        </p:tgtEl>
                                      </p:cBhvr>
                                    </p:animEffect>
                                    <p:anim calcmode="lin" valueType="num">
                                      <p:cBhvr>
                                        <p:cTn id="8" dur="1000" fill="hold"/>
                                        <p:tgtEl>
                                          <p:spTgt spid="1229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229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291">
                                            <p:txEl>
                                              <p:pRg st="1" end="1"/>
                                            </p:txEl>
                                          </p:spTgt>
                                        </p:tgtEl>
                                        <p:attrNameLst>
                                          <p:attrName>style.visibility</p:attrName>
                                        </p:attrNameLst>
                                      </p:cBhvr>
                                      <p:to>
                                        <p:strVal val="visible"/>
                                      </p:to>
                                    </p:set>
                                    <p:animEffect transition="in" filter="fade">
                                      <p:cBhvr>
                                        <p:cTn id="14" dur="1000"/>
                                        <p:tgtEl>
                                          <p:spTgt spid="12291">
                                            <p:txEl>
                                              <p:pRg st="1" end="1"/>
                                            </p:txEl>
                                          </p:spTgt>
                                        </p:tgtEl>
                                      </p:cBhvr>
                                    </p:animEffect>
                                    <p:anim calcmode="lin" valueType="num">
                                      <p:cBhvr>
                                        <p:cTn id="15" dur="1000" fill="hold"/>
                                        <p:tgtEl>
                                          <p:spTgt spid="12291">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229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291">
                                            <p:txEl>
                                              <p:pRg st="2" end="2"/>
                                            </p:txEl>
                                          </p:spTgt>
                                        </p:tgtEl>
                                        <p:attrNameLst>
                                          <p:attrName>style.visibility</p:attrName>
                                        </p:attrNameLst>
                                      </p:cBhvr>
                                      <p:to>
                                        <p:strVal val="visible"/>
                                      </p:to>
                                    </p:set>
                                    <p:animEffect transition="in" filter="fade">
                                      <p:cBhvr>
                                        <p:cTn id="21" dur="1000"/>
                                        <p:tgtEl>
                                          <p:spTgt spid="12291">
                                            <p:txEl>
                                              <p:pRg st="2" end="2"/>
                                            </p:txEl>
                                          </p:spTgt>
                                        </p:tgtEl>
                                      </p:cBhvr>
                                    </p:animEffect>
                                    <p:anim calcmode="lin" valueType="num">
                                      <p:cBhvr>
                                        <p:cTn id="22" dur="1000" fill="hold"/>
                                        <p:tgtEl>
                                          <p:spTgt spid="12291">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229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291">
                                            <p:txEl>
                                              <p:pRg st="3" end="3"/>
                                            </p:txEl>
                                          </p:spTgt>
                                        </p:tgtEl>
                                        <p:attrNameLst>
                                          <p:attrName>style.visibility</p:attrName>
                                        </p:attrNameLst>
                                      </p:cBhvr>
                                      <p:to>
                                        <p:strVal val="visible"/>
                                      </p:to>
                                    </p:set>
                                    <p:animEffect transition="in" filter="fade">
                                      <p:cBhvr>
                                        <p:cTn id="28" dur="1000"/>
                                        <p:tgtEl>
                                          <p:spTgt spid="12291">
                                            <p:txEl>
                                              <p:pRg st="3" end="3"/>
                                            </p:txEl>
                                          </p:spTgt>
                                        </p:tgtEl>
                                      </p:cBhvr>
                                    </p:animEffect>
                                    <p:anim calcmode="lin" valueType="num">
                                      <p:cBhvr>
                                        <p:cTn id="29" dur="1000" fill="hold"/>
                                        <p:tgtEl>
                                          <p:spTgt spid="12291">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229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2291">
                                            <p:txEl>
                                              <p:pRg st="5" end="5"/>
                                            </p:txEl>
                                          </p:spTgt>
                                        </p:tgtEl>
                                        <p:attrNameLst>
                                          <p:attrName>style.visibility</p:attrName>
                                        </p:attrNameLst>
                                      </p:cBhvr>
                                      <p:to>
                                        <p:strVal val="visible"/>
                                      </p:to>
                                    </p:set>
                                    <p:animEffect transition="in" filter="fade">
                                      <p:cBhvr>
                                        <p:cTn id="35" dur="1000"/>
                                        <p:tgtEl>
                                          <p:spTgt spid="12291">
                                            <p:txEl>
                                              <p:pRg st="5" end="5"/>
                                            </p:txEl>
                                          </p:spTgt>
                                        </p:tgtEl>
                                      </p:cBhvr>
                                    </p:animEffect>
                                    <p:anim calcmode="lin" valueType="num">
                                      <p:cBhvr>
                                        <p:cTn id="36" dur="1000" fill="hold"/>
                                        <p:tgtEl>
                                          <p:spTgt spid="12291">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12291">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2291">
                                            <p:txEl>
                                              <p:pRg st="7" end="7"/>
                                            </p:txEl>
                                          </p:spTgt>
                                        </p:tgtEl>
                                        <p:attrNameLst>
                                          <p:attrName>style.visibility</p:attrName>
                                        </p:attrNameLst>
                                      </p:cBhvr>
                                      <p:to>
                                        <p:strVal val="visible"/>
                                      </p:to>
                                    </p:set>
                                    <p:animEffect transition="in" filter="fade">
                                      <p:cBhvr>
                                        <p:cTn id="42" dur="1000"/>
                                        <p:tgtEl>
                                          <p:spTgt spid="12291">
                                            <p:txEl>
                                              <p:pRg st="7" end="7"/>
                                            </p:txEl>
                                          </p:spTgt>
                                        </p:tgtEl>
                                      </p:cBhvr>
                                    </p:animEffect>
                                    <p:anim calcmode="lin" valueType="num">
                                      <p:cBhvr>
                                        <p:cTn id="43" dur="1000" fill="hold"/>
                                        <p:tgtEl>
                                          <p:spTgt spid="12291">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12291">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Autofit/>
          </a:bodyPr>
          <a:lstStyle/>
          <a:p>
            <a:pPr>
              <a:spcBef>
                <a:spcPts val="0"/>
              </a:spcBef>
            </a:pPr>
            <a:r>
              <a:rPr lang="tr-TR"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1. İlgili Mevzuat ve Tanımlar</a:t>
            </a:r>
            <a:br>
              <a:rPr lang="tr-TR"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br>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Özel Düzenlemeler</a:t>
            </a:r>
            <a:r>
              <a:rPr lang="tr-TR"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 </a:t>
            </a:r>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(4734 Md. 62/e)</a:t>
            </a:r>
            <a:endParaRPr lang="tr-TR"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p:txBody>
      </p:sp>
      <p:sp>
        <p:nvSpPr>
          <p:cNvPr id="3" name="İçerik Yer Tutucusu 2"/>
          <p:cNvSpPr>
            <a:spLocks noGrp="1"/>
          </p:cNvSpPr>
          <p:nvPr>
            <p:ph idx="1"/>
          </p:nvPr>
        </p:nvSpPr>
        <p:spPr>
          <a:xfrm>
            <a:off x="457200" y="1700808"/>
            <a:ext cx="8229600" cy="5040560"/>
          </a:xfrm>
        </p:spPr>
        <p:txBody>
          <a:bodyPr>
            <a:normAutofit/>
          </a:bodyPr>
          <a:lstStyle/>
          <a:p>
            <a:pPr marL="539750" indent="-457200" algn="just">
              <a:lnSpc>
                <a:spcPct val="80000"/>
              </a:lnSpc>
            </a:pPr>
            <a:r>
              <a:rPr lang="tr-TR" altLang="tr-TR" sz="2800" dirty="0" smtClean="0">
                <a:ea typeface="Calibri" pitchFamily="34" charset="0"/>
                <a:cs typeface="Arial" panose="020B0604020202020204" pitchFamily="34" charset="0"/>
              </a:rPr>
              <a:t>PÇD </a:t>
            </a:r>
            <a:r>
              <a:rPr lang="tr-TR" altLang="tr-TR" sz="2800" dirty="0">
                <a:ea typeface="Calibri" pitchFamily="34" charset="0"/>
                <a:cs typeface="Arial" panose="020B0604020202020204" pitchFamily="34" charset="0"/>
              </a:rPr>
              <a:t>hizmet alımları: </a:t>
            </a:r>
          </a:p>
          <a:p>
            <a:pPr marL="939800" lvl="1" indent="-457200" algn="just">
              <a:lnSpc>
                <a:spcPct val="80000"/>
              </a:lnSpc>
            </a:pPr>
            <a:r>
              <a:rPr lang="tr-TR" altLang="tr-TR" sz="2400" dirty="0">
                <a:solidFill>
                  <a:srgbClr val="FF0000"/>
                </a:solidFill>
                <a:ea typeface="Calibri" pitchFamily="34" charset="0"/>
                <a:cs typeface="Arial" panose="020B0604020202020204" pitchFamily="34" charset="0"/>
              </a:rPr>
              <a:t>ihale konuşu işte çalıştırılacak personel sayısının ihale dokümanında belirlendiği, </a:t>
            </a:r>
          </a:p>
          <a:p>
            <a:pPr marL="939800" lvl="1" indent="-457200" algn="just">
              <a:lnSpc>
                <a:spcPct val="80000"/>
              </a:lnSpc>
            </a:pPr>
            <a:r>
              <a:rPr lang="tr-TR" altLang="tr-TR" sz="2400" dirty="0">
                <a:ea typeface="Calibri" pitchFamily="34" charset="0"/>
                <a:cs typeface="Arial" panose="020B0604020202020204" pitchFamily="34" charset="0"/>
              </a:rPr>
              <a:t>bu personelin çalışma saatlerinin tamamının idare için kullanıldığı, </a:t>
            </a:r>
          </a:p>
          <a:p>
            <a:pPr marL="939800" lvl="1" indent="-457200" algn="just">
              <a:lnSpc>
                <a:spcPct val="80000"/>
              </a:lnSpc>
            </a:pPr>
            <a:r>
              <a:rPr lang="tr-TR" altLang="tr-TR" sz="2400" dirty="0">
                <a:solidFill>
                  <a:srgbClr val="FF0000"/>
                </a:solidFill>
                <a:ea typeface="Calibri" pitchFamily="34" charset="0"/>
                <a:cs typeface="Arial" panose="020B0604020202020204" pitchFamily="34" charset="0"/>
              </a:rPr>
              <a:t>yaklaşık maliyetinin en az %70’lik kısmının asgari işçilik maliyeti ile varsa ayni yemek ve yol giderleri dahil işçilik giderinden oluştuğu </a:t>
            </a:r>
            <a:r>
              <a:rPr lang="tr-TR" altLang="tr-TR" sz="2400" dirty="0">
                <a:ea typeface="Calibri" pitchFamily="34" charset="0"/>
                <a:cs typeface="Arial" panose="020B0604020202020204" pitchFamily="34" charset="0"/>
              </a:rPr>
              <a:t>ve </a:t>
            </a:r>
          </a:p>
          <a:p>
            <a:pPr marL="939800" lvl="1" indent="-457200" algn="just">
              <a:lnSpc>
                <a:spcPct val="80000"/>
              </a:lnSpc>
            </a:pPr>
            <a:r>
              <a:rPr lang="tr-TR" altLang="tr-TR" sz="2400" dirty="0">
                <a:ea typeface="Calibri" pitchFamily="34" charset="0"/>
                <a:cs typeface="Arial" panose="020B0604020202020204" pitchFamily="34" charset="0"/>
              </a:rPr>
              <a:t>niteliği gereği süreklilik arz eden işlere ilişkin hizmet alımlarıdır</a:t>
            </a:r>
            <a:r>
              <a:rPr lang="tr-TR" altLang="tr-TR" sz="2400" dirty="0" smtClean="0">
                <a:ea typeface="Calibri" pitchFamily="34" charset="0"/>
                <a:cs typeface="Arial" panose="020B0604020202020204" pitchFamily="34" charset="0"/>
              </a:rPr>
              <a:t>.</a:t>
            </a:r>
          </a:p>
          <a:p>
            <a:pPr marL="482600" lvl="1" indent="0" algn="just">
              <a:lnSpc>
                <a:spcPct val="80000"/>
              </a:lnSpc>
              <a:buNone/>
            </a:pPr>
            <a:endParaRPr lang="tr-TR" altLang="tr-TR" sz="2400" dirty="0">
              <a:ea typeface="Calibri" pitchFamily="34" charset="0"/>
              <a:cs typeface="Arial" panose="020B0604020202020204" pitchFamily="34" charset="0"/>
            </a:endParaRPr>
          </a:p>
          <a:p>
            <a:pPr marL="539750" indent="-457200" algn="just">
              <a:lnSpc>
                <a:spcPct val="80000"/>
              </a:lnSpc>
            </a:pPr>
            <a:r>
              <a:rPr lang="tr-TR" sz="2400" dirty="0"/>
              <a:t>İdareler </a:t>
            </a:r>
            <a:r>
              <a:rPr lang="tr-TR" sz="2400" dirty="0">
                <a:solidFill>
                  <a:srgbClr val="FF0000"/>
                </a:solidFill>
              </a:rPr>
              <a:t>(MİT ve KİT’ler hariç)</a:t>
            </a:r>
            <a:r>
              <a:rPr lang="tr-TR" sz="2400" dirty="0"/>
              <a:t>, PÇD hizmet alımı ihalesine çıkamazlar.</a:t>
            </a:r>
            <a:endParaRPr lang="tr-TR" altLang="tr-TR" sz="2400" dirty="0">
              <a:latin typeface="Arial" panose="020B0604020202020204" pitchFamily="34" charset="0"/>
              <a:ea typeface="Calibri" pitchFamily="34" charset="0"/>
              <a:cs typeface="Arial" panose="020B0604020202020204" pitchFamily="34" charset="0"/>
            </a:endParaRPr>
          </a:p>
          <a:p>
            <a:pPr algn="just"/>
            <a:endParaRPr lang="tr-TR" sz="2200" dirty="0"/>
          </a:p>
        </p:txBody>
      </p:sp>
      <p:pic>
        <p:nvPicPr>
          <p:cNvPr id="4" name="Picture 4" descr="kiklogo"/>
          <p:cNvPicPr>
            <a:picLocks noChangeAspect="1" noChangeArrowheads="1"/>
          </p:cNvPicPr>
          <p:nvPr/>
        </p:nvPicPr>
        <p:blipFill>
          <a:blip r:embed="rId3">
            <a:lum contrast="12000"/>
            <a:extLst>
              <a:ext uri="{28A0092B-C50C-407E-A947-70E740481C1C}">
                <a14:useLocalDpi xmlns:a14="http://schemas.microsoft.com/office/drawing/2010/main" val="0"/>
              </a:ext>
            </a:extLst>
          </a:blip>
          <a:srcRect/>
          <a:stretch>
            <a:fillRect/>
          </a:stretch>
        </p:blipFill>
        <p:spPr bwMode="auto">
          <a:xfrm>
            <a:off x="7918896" y="44624"/>
            <a:ext cx="1117600" cy="1368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684761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 calcmode="lin" valueType="num">
                                      <p:cBhvr additive="base">
                                        <p:cTn id="2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413792"/>
            <a:ext cx="8229600" cy="1143000"/>
          </a:xfrm>
        </p:spPr>
        <p:txBody>
          <a:bodyPr>
            <a:noAutofit/>
          </a:bodyPr>
          <a:lstStyle/>
          <a:p>
            <a:pPr>
              <a:spcBef>
                <a:spcPts val="0"/>
              </a:spcBef>
            </a:pPr>
            <a:r>
              <a:rPr lang="tr-TR"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1. </a:t>
            </a:r>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İlgili Mevzuat </a:t>
            </a:r>
            <a:r>
              <a:rPr lang="tr-TR"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ve Tanımlar</a:t>
            </a:r>
            <a:br>
              <a:rPr lang="tr-TR"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br>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Özel Düzenlemeler (4734 Md. 62/e)</a:t>
            </a:r>
            <a:endParaRPr lang="tr-TR"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p:txBody>
      </p:sp>
      <p:sp>
        <p:nvSpPr>
          <p:cNvPr id="3" name="İçerik Yer Tutucusu 2"/>
          <p:cNvSpPr>
            <a:spLocks noGrp="1"/>
          </p:cNvSpPr>
          <p:nvPr>
            <p:ph idx="1"/>
          </p:nvPr>
        </p:nvSpPr>
        <p:spPr>
          <a:xfrm>
            <a:off x="457200" y="1988840"/>
            <a:ext cx="8229600" cy="5040560"/>
          </a:xfrm>
        </p:spPr>
        <p:txBody>
          <a:bodyPr>
            <a:normAutofit lnSpcReduction="10000"/>
          </a:bodyPr>
          <a:lstStyle/>
          <a:p>
            <a:pPr algn="just"/>
            <a:r>
              <a:rPr lang="tr-TR" sz="2400" dirty="0"/>
              <a:t>Mahalli idare veya şirketlerince yapılan</a:t>
            </a:r>
          </a:p>
          <a:p>
            <a:pPr lvl="1" algn="just"/>
            <a:r>
              <a:rPr lang="tr-TR" sz="2400" dirty="0"/>
              <a:t>yıl boyunca devam eden, </a:t>
            </a:r>
          </a:p>
          <a:p>
            <a:pPr lvl="1" algn="just"/>
            <a:r>
              <a:rPr lang="tr-TR" sz="2400" dirty="0"/>
              <a:t>niteliği gereği süreklilik arz eden ve </a:t>
            </a:r>
          </a:p>
          <a:p>
            <a:pPr lvl="1" algn="just"/>
            <a:r>
              <a:rPr lang="tr-TR" sz="2400" dirty="0"/>
              <a:t>haftalık çalışma saatlerinin tamamının idare için kullanıldığı </a:t>
            </a:r>
          </a:p>
          <a:p>
            <a:pPr lvl="1" algn="just"/>
            <a:r>
              <a:rPr lang="tr-TR" sz="2400" dirty="0">
                <a:solidFill>
                  <a:srgbClr val="FF0000"/>
                </a:solidFill>
              </a:rPr>
              <a:t>park ve bahçe bakım ve onarımı </a:t>
            </a:r>
            <a:r>
              <a:rPr lang="tr-TR" sz="2400" dirty="0"/>
              <a:t>ile </a:t>
            </a:r>
            <a:r>
              <a:rPr lang="tr-TR" sz="2400" dirty="0">
                <a:solidFill>
                  <a:srgbClr val="FF0000"/>
                </a:solidFill>
              </a:rPr>
              <a:t>çöp toplama, cadde, sokak, meydan ve benzerlerinin temizlik </a:t>
            </a:r>
            <a:r>
              <a:rPr lang="tr-TR" sz="2400" dirty="0"/>
              <a:t>işlerine ilişkin alımlar PÇD hizmet alımı olarak kabul edilir. </a:t>
            </a:r>
          </a:p>
          <a:p>
            <a:pPr algn="just"/>
            <a:r>
              <a:rPr lang="tr-TR" sz="2400" dirty="0">
                <a:solidFill>
                  <a:srgbClr val="FF0000"/>
                </a:solidFill>
              </a:rPr>
              <a:t>Danışmanlık hizmetleri, </a:t>
            </a:r>
            <a:r>
              <a:rPr lang="tr-TR" sz="2400" dirty="0"/>
              <a:t>HBYS hizmetleri ve </a:t>
            </a:r>
            <a:r>
              <a:rPr lang="tr-TR" sz="2400" dirty="0">
                <a:solidFill>
                  <a:srgbClr val="FF0000"/>
                </a:solidFill>
              </a:rPr>
              <a:t>çağrı merkezi hizmetlerine</a:t>
            </a:r>
            <a:r>
              <a:rPr lang="tr-TR" sz="2400" dirty="0"/>
              <a:t> ilişkin alımlar PÇD hizmet alımı olarak kabul edilmez.</a:t>
            </a:r>
          </a:p>
          <a:p>
            <a:pPr algn="just"/>
            <a:endParaRPr lang="tr-TR" sz="2400" dirty="0"/>
          </a:p>
        </p:txBody>
      </p:sp>
      <p:pic>
        <p:nvPicPr>
          <p:cNvPr id="4" name="Picture 4" descr="kiklogo"/>
          <p:cNvPicPr>
            <a:picLocks noChangeAspect="1" noChangeArrowheads="1"/>
          </p:cNvPicPr>
          <p:nvPr/>
        </p:nvPicPr>
        <p:blipFill>
          <a:blip r:embed="rId3">
            <a:lum contrast="12000"/>
            <a:extLst>
              <a:ext uri="{28A0092B-C50C-407E-A947-70E740481C1C}">
                <a14:useLocalDpi xmlns:a14="http://schemas.microsoft.com/office/drawing/2010/main" val="0"/>
              </a:ext>
            </a:extLst>
          </a:blip>
          <a:srcRect/>
          <a:stretch>
            <a:fillRect/>
          </a:stretch>
        </p:blipFill>
        <p:spPr bwMode="auto">
          <a:xfrm>
            <a:off x="7918896" y="116632"/>
            <a:ext cx="1117600" cy="1368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6207326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Autofit/>
          </a:bodyPr>
          <a:lstStyle/>
          <a:p>
            <a:pPr>
              <a:spcBef>
                <a:spcPts val="0"/>
              </a:spcBef>
            </a:pPr>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1. İlgili Mevzuat </a:t>
            </a:r>
            <a:r>
              <a:rPr lang="tr-TR"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ve Tanımlar</a:t>
            </a:r>
            <a:br>
              <a:rPr lang="tr-TR"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br>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Özel Düzenlemeler (4734 Ek Md. 8)</a:t>
            </a:r>
            <a:endParaRPr lang="tr-TR"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p:txBody>
      </p:sp>
      <p:sp>
        <p:nvSpPr>
          <p:cNvPr id="3" name="İçerik Yer Tutucusu 2"/>
          <p:cNvSpPr>
            <a:spLocks noGrp="1"/>
          </p:cNvSpPr>
          <p:nvPr>
            <p:ph idx="1"/>
          </p:nvPr>
        </p:nvSpPr>
        <p:spPr>
          <a:xfrm>
            <a:off x="457200" y="1772816"/>
            <a:ext cx="8229600" cy="5040560"/>
          </a:xfrm>
        </p:spPr>
        <p:txBody>
          <a:bodyPr>
            <a:noAutofit/>
          </a:bodyPr>
          <a:lstStyle/>
          <a:p>
            <a:pPr algn="just">
              <a:buFont typeface="Wingdings" panose="05000000000000000000" pitchFamily="2" charset="2"/>
              <a:buChar char="Ø"/>
            </a:pPr>
            <a:endParaRPr lang="tr-TR" sz="2400" dirty="0" smtClean="0"/>
          </a:p>
          <a:p>
            <a:pPr marL="0" indent="0" algn="just">
              <a:buNone/>
            </a:pPr>
            <a:r>
              <a:rPr lang="tr-TR" sz="2400" dirty="0" smtClean="0"/>
              <a:t>4734 Md. 62/e kapsamında PÇD hizmetler (danışmanlık </a:t>
            </a:r>
            <a:r>
              <a:rPr lang="tr-TR" sz="2400" dirty="0"/>
              <a:t>hizmet alımları hariç) için ihaleye çıkılmadan önce</a:t>
            </a:r>
            <a:r>
              <a:rPr lang="tr-TR" sz="2400" dirty="0" smtClean="0"/>
              <a:t>;</a:t>
            </a:r>
          </a:p>
          <a:p>
            <a:pPr algn="just"/>
            <a:r>
              <a:rPr lang="tr-TR" sz="2400" dirty="0" smtClean="0"/>
              <a:t>KİT’ler ve </a:t>
            </a:r>
            <a:r>
              <a:rPr lang="tr-TR" sz="2400" dirty="0"/>
              <a:t>bağlı ortaklıklarının </a:t>
            </a:r>
            <a:r>
              <a:rPr lang="tr-TR" sz="2400" dirty="0">
                <a:solidFill>
                  <a:srgbClr val="FF0000"/>
                </a:solidFill>
              </a:rPr>
              <a:t>Hazine Müsteşarlığından, </a:t>
            </a:r>
            <a:endParaRPr lang="tr-TR" sz="2400" dirty="0" smtClean="0">
              <a:solidFill>
                <a:srgbClr val="FF0000"/>
              </a:solidFill>
            </a:endParaRPr>
          </a:p>
          <a:p>
            <a:pPr algn="just"/>
            <a:r>
              <a:rPr lang="tr-TR" sz="2400" dirty="0" smtClean="0"/>
              <a:t>Özelleştirme </a:t>
            </a:r>
            <a:r>
              <a:rPr lang="tr-TR" sz="2400" dirty="0"/>
              <a:t>programında bulunanlardan sermayesinin %50’sinden fazlası kamuya ait işletmeci kuruluşların ise </a:t>
            </a:r>
            <a:r>
              <a:rPr lang="tr-TR" sz="2400" dirty="0">
                <a:solidFill>
                  <a:srgbClr val="FF0000"/>
                </a:solidFill>
              </a:rPr>
              <a:t>Özelleştirme İdaresi </a:t>
            </a:r>
            <a:r>
              <a:rPr lang="tr-TR" sz="2400" dirty="0" smtClean="0">
                <a:solidFill>
                  <a:srgbClr val="FF0000"/>
                </a:solidFill>
              </a:rPr>
              <a:t>Başkanlığından </a:t>
            </a:r>
            <a:r>
              <a:rPr lang="tr-TR" sz="2400" dirty="0" smtClean="0"/>
              <a:t>uygun </a:t>
            </a:r>
            <a:r>
              <a:rPr lang="tr-TR" sz="2400" dirty="0"/>
              <a:t>görüş alması zorunludur</a:t>
            </a:r>
            <a:r>
              <a:rPr lang="tr-TR" sz="2400" dirty="0" smtClean="0"/>
              <a:t>. </a:t>
            </a:r>
          </a:p>
          <a:p>
            <a:pPr algn="just"/>
            <a:r>
              <a:rPr lang="tr-TR" sz="2400" dirty="0" smtClean="0"/>
              <a:t>Aksi durumlarda </a:t>
            </a:r>
            <a:r>
              <a:rPr lang="tr-TR" sz="2400" dirty="0" smtClean="0">
                <a:solidFill>
                  <a:srgbClr val="FF0000"/>
                </a:solidFill>
              </a:rPr>
              <a:t>ceza </a:t>
            </a:r>
            <a:r>
              <a:rPr lang="tr-TR" sz="2400" dirty="0">
                <a:solidFill>
                  <a:srgbClr val="FF0000"/>
                </a:solidFill>
              </a:rPr>
              <a:t>ve </a:t>
            </a:r>
            <a:r>
              <a:rPr lang="tr-TR" sz="2400" dirty="0" smtClean="0">
                <a:solidFill>
                  <a:srgbClr val="FF0000"/>
                </a:solidFill>
              </a:rPr>
              <a:t>disiplin hükümleri, para cezası.</a:t>
            </a:r>
            <a:endParaRPr lang="tr-TR" sz="2400" dirty="0"/>
          </a:p>
          <a:p>
            <a:pPr algn="just"/>
            <a:endParaRPr lang="tr-TR" sz="2400" dirty="0"/>
          </a:p>
        </p:txBody>
      </p:sp>
      <p:pic>
        <p:nvPicPr>
          <p:cNvPr id="4" name="Picture 4" descr="kiklogo"/>
          <p:cNvPicPr>
            <a:picLocks noChangeAspect="1" noChangeArrowheads="1"/>
          </p:cNvPicPr>
          <p:nvPr/>
        </p:nvPicPr>
        <p:blipFill>
          <a:blip r:embed="rId3">
            <a:lum contrast="12000"/>
            <a:extLst>
              <a:ext uri="{28A0092B-C50C-407E-A947-70E740481C1C}">
                <a14:useLocalDpi xmlns:a14="http://schemas.microsoft.com/office/drawing/2010/main" val="0"/>
              </a:ext>
            </a:extLst>
          </a:blip>
          <a:srcRect/>
          <a:stretch>
            <a:fillRect/>
          </a:stretch>
        </p:blipFill>
        <p:spPr bwMode="auto">
          <a:xfrm>
            <a:off x="7918896" y="116632"/>
            <a:ext cx="1117600" cy="1368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4059181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idx="1"/>
          </p:nvPr>
        </p:nvSpPr>
        <p:spPr>
          <a:xfrm>
            <a:off x="457200" y="1638646"/>
            <a:ext cx="8229600" cy="5028481"/>
          </a:xfrm>
        </p:spPr>
        <p:txBody>
          <a:bodyPr>
            <a:noAutofit/>
          </a:bodyPr>
          <a:lstStyle/>
          <a:p>
            <a:pPr marL="0" indent="0" algn="just">
              <a:buNone/>
            </a:pPr>
            <a:r>
              <a:rPr lang="tr-TR" sz="2400" dirty="0" smtClean="0"/>
              <a:t>Danışmanlık</a:t>
            </a:r>
            <a:r>
              <a:rPr lang="tr-TR" sz="2400" dirty="0"/>
              <a:t>;</a:t>
            </a:r>
          </a:p>
          <a:p>
            <a:pPr lvl="1" algn="just"/>
            <a:r>
              <a:rPr lang="tr-TR" sz="2400" dirty="0"/>
              <a:t>Mimarlık ve mühendislik, </a:t>
            </a:r>
          </a:p>
          <a:p>
            <a:pPr lvl="1" algn="just"/>
            <a:r>
              <a:rPr lang="tr-TR" sz="2400" dirty="0"/>
              <a:t>Etüt ve proje, </a:t>
            </a:r>
          </a:p>
          <a:p>
            <a:pPr lvl="1" algn="just"/>
            <a:r>
              <a:rPr lang="tr-TR" sz="2400" dirty="0"/>
              <a:t>Harita ve kadastro, </a:t>
            </a:r>
          </a:p>
          <a:p>
            <a:pPr lvl="1" algn="just"/>
            <a:r>
              <a:rPr lang="tr-TR" sz="2400" dirty="0"/>
              <a:t>Teknik şartname hazırlanması, </a:t>
            </a:r>
          </a:p>
          <a:p>
            <a:pPr lvl="1" algn="just"/>
            <a:r>
              <a:rPr lang="tr-TR" sz="2400" dirty="0"/>
              <a:t>Denetim ve kontrolörlük vb. teknik, mali, hukuki veya benzeri alanlardaki </a:t>
            </a:r>
            <a:r>
              <a:rPr lang="tr-TR" sz="2400" dirty="0" smtClean="0"/>
              <a:t>hizmetler</a:t>
            </a:r>
            <a:endParaRPr lang="tr-TR" sz="2400" dirty="0"/>
          </a:p>
          <a:p>
            <a:pPr algn="just"/>
            <a:r>
              <a:rPr lang="tr-TR" sz="2400" dirty="0" smtClean="0"/>
              <a:t>YM &lt; (md.13/b-2) x 4 olan </a:t>
            </a:r>
            <a:r>
              <a:rPr lang="tr-TR" sz="2400" dirty="0"/>
              <a:t>danışmanlık hizmetleri, </a:t>
            </a:r>
            <a:r>
              <a:rPr lang="tr-TR" sz="2400" u="sng" dirty="0">
                <a:solidFill>
                  <a:srgbClr val="00B050"/>
                </a:solidFill>
              </a:rPr>
              <a:t>hizmet alımı ihalesiyle gerçekleştirilebilir.</a:t>
            </a:r>
            <a:r>
              <a:rPr lang="tr-TR" sz="2400" dirty="0">
                <a:solidFill>
                  <a:srgbClr val="00B050"/>
                </a:solidFill>
              </a:rPr>
              <a:t> </a:t>
            </a:r>
            <a:r>
              <a:rPr lang="tr-TR" sz="2400" i="1" dirty="0" smtClean="0"/>
              <a:t>(iş deneyim belgelerinde Danışmanlık Yönetmeliği uygulanır)</a:t>
            </a:r>
            <a:endParaRPr lang="tr-TR" sz="2400" i="1" dirty="0"/>
          </a:p>
          <a:p>
            <a:pPr marL="0" indent="0" algn="just">
              <a:buNone/>
            </a:pPr>
            <a:r>
              <a:rPr lang="tr-TR" sz="2400" dirty="0" smtClean="0">
                <a:solidFill>
                  <a:srgbClr val="00B050"/>
                </a:solidFill>
              </a:rPr>
              <a:t>2019 </a:t>
            </a:r>
            <a:r>
              <a:rPr lang="tr-TR" sz="2400" dirty="0">
                <a:solidFill>
                  <a:srgbClr val="00B050"/>
                </a:solidFill>
              </a:rPr>
              <a:t>yılı </a:t>
            </a:r>
            <a:r>
              <a:rPr lang="tr-TR" sz="2400" dirty="0" smtClean="0">
                <a:solidFill>
                  <a:srgbClr val="00B050"/>
                </a:solidFill>
              </a:rPr>
              <a:t>1.445.924 TL (361.481x4)</a:t>
            </a:r>
            <a:endParaRPr lang="tr-TR" sz="2400" dirty="0"/>
          </a:p>
          <a:p>
            <a:pPr algn="just"/>
            <a:endParaRPr lang="tr-TR" sz="2400" dirty="0"/>
          </a:p>
        </p:txBody>
      </p:sp>
      <p:sp>
        <p:nvSpPr>
          <p:cNvPr id="6" name="5 Slayt Numarası Yer Tutucusu"/>
          <p:cNvSpPr>
            <a:spLocks noGrp="1"/>
          </p:cNvSpPr>
          <p:nvPr>
            <p:ph type="sldNum" sz="quarter" idx="12"/>
          </p:nvPr>
        </p:nvSpPr>
        <p:spPr/>
        <p:txBody>
          <a:bodyPr/>
          <a:lstStyle/>
          <a:p>
            <a:pPr>
              <a:defRPr/>
            </a:pPr>
            <a:fld id="{C033FA9B-88A0-43B4-B67A-6ABE79A45807}" type="slidenum">
              <a:rPr lang="tr-TR"/>
              <a:pPr>
                <a:defRPr/>
              </a:pPr>
              <a:t>14</a:t>
            </a:fld>
            <a:endParaRPr lang="tr-TR"/>
          </a:p>
        </p:txBody>
      </p:sp>
      <p:sp>
        <p:nvSpPr>
          <p:cNvPr id="10" name="Başlık 1"/>
          <p:cNvSpPr txBox="1">
            <a:spLocks/>
          </p:cNvSpPr>
          <p:nvPr/>
        </p:nvSpPr>
        <p:spPr>
          <a:xfrm>
            <a:off x="457200" y="485800"/>
            <a:ext cx="82296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457200" indent="-457200">
              <a:spcBef>
                <a:spcPts val="0"/>
              </a:spcBef>
              <a:buFontTx/>
              <a:buAutoNum type="arabicPeriod"/>
            </a:pPr>
            <a:r>
              <a:rPr lang="tr-TR" sz="28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İlgili Mevzuat ve </a:t>
            </a:r>
            <a:r>
              <a:rPr lang="tr-TR"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Tanımlar</a:t>
            </a:r>
            <a:endParaRPr lang="tr-TR" sz="28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a:p>
            <a:pPr>
              <a:spcBef>
                <a:spcPts val="0"/>
              </a:spcBef>
            </a:pPr>
            <a:r>
              <a:rPr lang="tr-TR"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Danışmanlık Hizmetleri (4734 md.48)</a:t>
            </a:r>
            <a:endParaRPr lang="tr-TR" sz="28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p:txBody>
      </p:sp>
      <p:pic>
        <p:nvPicPr>
          <p:cNvPr id="11"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7812360" y="116632"/>
            <a:ext cx="1117600" cy="1368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8285805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animEffect transition="in" filter="fade">
                                      <p:cBhvr>
                                        <p:cTn id="7" dur="1000"/>
                                        <p:tgtEl>
                                          <p:spTgt spid="12291">
                                            <p:txEl>
                                              <p:pRg st="0" end="0"/>
                                            </p:txEl>
                                          </p:spTgt>
                                        </p:tgtEl>
                                      </p:cBhvr>
                                    </p:animEffect>
                                    <p:anim calcmode="lin" valueType="num">
                                      <p:cBhvr>
                                        <p:cTn id="8" dur="1000" fill="hold"/>
                                        <p:tgtEl>
                                          <p:spTgt spid="1229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229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291">
                                            <p:txEl>
                                              <p:pRg st="1" end="1"/>
                                            </p:txEl>
                                          </p:spTgt>
                                        </p:tgtEl>
                                        <p:attrNameLst>
                                          <p:attrName>style.visibility</p:attrName>
                                        </p:attrNameLst>
                                      </p:cBhvr>
                                      <p:to>
                                        <p:strVal val="visible"/>
                                      </p:to>
                                    </p:set>
                                    <p:animEffect transition="in" filter="fade">
                                      <p:cBhvr>
                                        <p:cTn id="14" dur="1000"/>
                                        <p:tgtEl>
                                          <p:spTgt spid="12291">
                                            <p:txEl>
                                              <p:pRg st="1" end="1"/>
                                            </p:txEl>
                                          </p:spTgt>
                                        </p:tgtEl>
                                      </p:cBhvr>
                                    </p:animEffect>
                                    <p:anim calcmode="lin" valueType="num">
                                      <p:cBhvr>
                                        <p:cTn id="15" dur="1000" fill="hold"/>
                                        <p:tgtEl>
                                          <p:spTgt spid="12291">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229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291">
                                            <p:txEl>
                                              <p:pRg st="2" end="2"/>
                                            </p:txEl>
                                          </p:spTgt>
                                        </p:tgtEl>
                                        <p:attrNameLst>
                                          <p:attrName>style.visibility</p:attrName>
                                        </p:attrNameLst>
                                      </p:cBhvr>
                                      <p:to>
                                        <p:strVal val="visible"/>
                                      </p:to>
                                    </p:set>
                                    <p:animEffect transition="in" filter="fade">
                                      <p:cBhvr>
                                        <p:cTn id="21" dur="1000"/>
                                        <p:tgtEl>
                                          <p:spTgt spid="12291">
                                            <p:txEl>
                                              <p:pRg st="2" end="2"/>
                                            </p:txEl>
                                          </p:spTgt>
                                        </p:tgtEl>
                                      </p:cBhvr>
                                    </p:animEffect>
                                    <p:anim calcmode="lin" valueType="num">
                                      <p:cBhvr>
                                        <p:cTn id="22" dur="1000" fill="hold"/>
                                        <p:tgtEl>
                                          <p:spTgt spid="12291">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229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291">
                                            <p:txEl>
                                              <p:pRg st="3" end="3"/>
                                            </p:txEl>
                                          </p:spTgt>
                                        </p:tgtEl>
                                        <p:attrNameLst>
                                          <p:attrName>style.visibility</p:attrName>
                                        </p:attrNameLst>
                                      </p:cBhvr>
                                      <p:to>
                                        <p:strVal val="visible"/>
                                      </p:to>
                                    </p:set>
                                    <p:animEffect transition="in" filter="fade">
                                      <p:cBhvr>
                                        <p:cTn id="28" dur="1000"/>
                                        <p:tgtEl>
                                          <p:spTgt spid="12291">
                                            <p:txEl>
                                              <p:pRg st="3" end="3"/>
                                            </p:txEl>
                                          </p:spTgt>
                                        </p:tgtEl>
                                      </p:cBhvr>
                                    </p:animEffect>
                                    <p:anim calcmode="lin" valueType="num">
                                      <p:cBhvr>
                                        <p:cTn id="29" dur="1000" fill="hold"/>
                                        <p:tgtEl>
                                          <p:spTgt spid="12291">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229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2291">
                                            <p:txEl>
                                              <p:pRg st="4" end="4"/>
                                            </p:txEl>
                                          </p:spTgt>
                                        </p:tgtEl>
                                        <p:attrNameLst>
                                          <p:attrName>style.visibility</p:attrName>
                                        </p:attrNameLst>
                                      </p:cBhvr>
                                      <p:to>
                                        <p:strVal val="visible"/>
                                      </p:to>
                                    </p:set>
                                    <p:animEffect transition="in" filter="fade">
                                      <p:cBhvr>
                                        <p:cTn id="35" dur="1000"/>
                                        <p:tgtEl>
                                          <p:spTgt spid="12291">
                                            <p:txEl>
                                              <p:pRg st="4" end="4"/>
                                            </p:txEl>
                                          </p:spTgt>
                                        </p:tgtEl>
                                      </p:cBhvr>
                                    </p:animEffect>
                                    <p:anim calcmode="lin" valueType="num">
                                      <p:cBhvr>
                                        <p:cTn id="36" dur="1000" fill="hold"/>
                                        <p:tgtEl>
                                          <p:spTgt spid="12291">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1229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2291">
                                            <p:txEl>
                                              <p:pRg st="5" end="5"/>
                                            </p:txEl>
                                          </p:spTgt>
                                        </p:tgtEl>
                                        <p:attrNameLst>
                                          <p:attrName>style.visibility</p:attrName>
                                        </p:attrNameLst>
                                      </p:cBhvr>
                                      <p:to>
                                        <p:strVal val="visible"/>
                                      </p:to>
                                    </p:set>
                                    <p:animEffect transition="in" filter="fade">
                                      <p:cBhvr>
                                        <p:cTn id="42" dur="1000"/>
                                        <p:tgtEl>
                                          <p:spTgt spid="12291">
                                            <p:txEl>
                                              <p:pRg st="5" end="5"/>
                                            </p:txEl>
                                          </p:spTgt>
                                        </p:tgtEl>
                                      </p:cBhvr>
                                    </p:animEffect>
                                    <p:anim calcmode="lin" valueType="num">
                                      <p:cBhvr>
                                        <p:cTn id="43" dur="1000" fill="hold"/>
                                        <p:tgtEl>
                                          <p:spTgt spid="12291">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12291">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2291">
                                            <p:txEl>
                                              <p:pRg st="6" end="6"/>
                                            </p:txEl>
                                          </p:spTgt>
                                        </p:tgtEl>
                                        <p:attrNameLst>
                                          <p:attrName>style.visibility</p:attrName>
                                        </p:attrNameLst>
                                      </p:cBhvr>
                                      <p:to>
                                        <p:strVal val="visible"/>
                                      </p:to>
                                    </p:set>
                                    <p:animEffect transition="in" filter="fade">
                                      <p:cBhvr>
                                        <p:cTn id="49" dur="1000"/>
                                        <p:tgtEl>
                                          <p:spTgt spid="12291">
                                            <p:txEl>
                                              <p:pRg st="6" end="6"/>
                                            </p:txEl>
                                          </p:spTgt>
                                        </p:tgtEl>
                                      </p:cBhvr>
                                    </p:animEffect>
                                    <p:anim calcmode="lin" valueType="num">
                                      <p:cBhvr>
                                        <p:cTn id="50" dur="1000" fill="hold"/>
                                        <p:tgtEl>
                                          <p:spTgt spid="12291">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12291">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2291">
                                            <p:txEl>
                                              <p:pRg st="7" end="7"/>
                                            </p:txEl>
                                          </p:spTgt>
                                        </p:tgtEl>
                                        <p:attrNameLst>
                                          <p:attrName>style.visibility</p:attrName>
                                        </p:attrNameLst>
                                      </p:cBhvr>
                                      <p:to>
                                        <p:strVal val="visible"/>
                                      </p:to>
                                    </p:set>
                                    <p:animEffect transition="in" filter="fade">
                                      <p:cBhvr>
                                        <p:cTn id="56" dur="1000"/>
                                        <p:tgtEl>
                                          <p:spTgt spid="12291">
                                            <p:txEl>
                                              <p:pRg st="7" end="7"/>
                                            </p:txEl>
                                          </p:spTgt>
                                        </p:tgtEl>
                                      </p:cBhvr>
                                    </p:animEffect>
                                    <p:anim calcmode="lin" valueType="num">
                                      <p:cBhvr>
                                        <p:cTn id="57" dur="1000" fill="hold"/>
                                        <p:tgtEl>
                                          <p:spTgt spid="12291">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12291">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770713" cy="731168"/>
          </a:xfrm>
        </p:spPr>
        <p:txBody>
          <a:bodyPr>
            <a:normAutofit/>
          </a:bodyPr>
          <a:lstStyle/>
          <a:p>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2. Hazırlık </a:t>
            </a:r>
            <a:r>
              <a:rPr lang="tr-TR"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İşlemleri - Yaklaşık Maliyet </a:t>
            </a:r>
          </a:p>
        </p:txBody>
      </p:sp>
      <p:sp>
        <p:nvSpPr>
          <p:cNvPr id="3" name="Content Placeholder 2"/>
          <p:cNvSpPr>
            <a:spLocks noGrp="1"/>
          </p:cNvSpPr>
          <p:nvPr>
            <p:ph idx="1"/>
          </p:nvPr>
        </p:nvSpPr>
        <p:spPr>
          <a:xfrm>
            <a:off x="609598" y="1737721"/>
            <a:ext cx="6347714" cy="4499591"/>
          </a:xfrm>
        </p:spPr>
        <p:txBody>
          <a:bodyPr>
            <a:noAutofit/>
          </a:bodyPr>
          <a:lstStyle/>
          <a:p>
            <a:pPr marL="365125" lvl="0" indent="-282575" fontAlgn="base">
              <a:spcBef>
                <a:spcPts val="600"/>
              </a:spcBef>
              <a:spcAft>
                <a:spcPct val="0"/>
              </a:spcAft>
              <a:buClr>
                <a:srgbClr val="3891A7"/>
              </a:buClr>
              <a:buSzPct val="80000"/>
              <a:buFont typeface="Wingdings 2" pitchFamily="18" charset="2"/>
              <a:buChar char=""/>
            </a:pPr>
            <a:r>
              <a:rPr lang="tr-TR" sz="2800" dirty="0" smtClean="0">
                <a:latin typeface="+mj-lt"/>
                <a:ea typeface="Tahoma" panose="020B0604030504040204" pitchFamily="34" charset="0"/>
                <a:cs typeface="Tahoma" panose="020B0604030504040204" pitchFamily="34" charset="0"/>
              </a:rPr>
              <a:t>İhtiyaç Konusunun Tanımlanması (Teknik Şartname)</a:t>
            </a:r>
          </a:p>
          <a:p>
            <a:pPr marL="365125" lvl="0" indent="-282575" fontAlgn="base">
              <a:spcBef>
                <a:spcPts val="600"/>
              </a:spcBef>
              <a:spcAft>
                <a:spcPct val="0"/>
              </a:spcAft>
              <a:buClr>
                <a:srgbClr val="3891A7"/>
              </a:buClr>
              <a:buSzPct val="80000"/>
              <a:buNone/>
            </a:pPr>
            <a:endParaRPr lang="tr-TR" sz="2800" dirty="0" smtClean="0">
              <a:latin typeface="+mj-lt"/>
              <a:ea typeface="Tahoma" panose="020B0604030504040204" pitchFamily="34" charset="0"/>
              <a:cs typeface="Tahoma" panose="020B0604030504040204" pitchFamily="34" charset="0"/>
            </a:endParaRPr>
          </a:p>
          <a:p>
            <a:pPr marL="365125" lvl="0" indent="-282575" fontAlgn="base">
              <a:spcBef>
                <a:spcPts val="600"/>
              </a:spcBef>
              <a:spcAft>
                <a:spcPct val="0"/>
              </a:spcAft>
              <a:buClr>
                <a:srgbClr val="3891A7"/>
              </a:buClr>
              <a:buSzPct val="80000"/>
              <a:buFont typeface="Wingdings 2" pitchFamily="18" charset="2"/>
              <a:buChar char=""/>
            </a:pPr>
            <a:r>
              <a:rPr lang="tr-TR" sz="2800" dirty="0" smtClean="0">
                <a:solidFill>
                  <a:srgbClr val="FF0000"/>
                </a:solidFill>
                <a:latin typeface="+mj-lt"/>
                <a:ea typeface="Tahoma" panose="020B0604030504040204" pitchFamily="34" charset="0"/>
                <a:cs typeface="Tahoma" panose="020B0604030504040204" pitchFamily="34" charset="0"/>
              </a:rPr>
              <a:t>Yaklaşık Maliyetin Hesaplanması</a:t>
            </a:r>
          </a:p>
          <a:p>
            <a:pPr marL="365125" lvl="0" indent="-282575" fontAlgn="base">
              <a:spcBef>
                <a:spcPts val="600"/>
              </a:spcBef>
              <a:spcAft>
                <a:spcPct val="0"/>
              </a:spcAft>
              <a:buClr>
                <a:srgbClr val="3891A7"/>
              </a:buClr>
              <a:buSzPct val="80000"/>
              <a:buNone/>
            </a:pPr>
            <a:endParaRPr lang="tr-TR" sz="2800" dirty="0" smtClean="0">
              <a:latin typeface="+mj-lt"/>
              <a:ea typeface="Tahoma" panose="020B0604030504040204" pitchFamily="34" charset="0"/>
              <a:cs typeface="Tahoma" panose="020B0604030504040204" pitchFamily="34" charset="0"/>
            </a:endParaRPr>
          </a:p>
          <a:p>
            <a:pPr marL="365125" lvl="0" indent="-282575" fontAlgn="base">
              <a:spcBef>
                <a:spcPts val="600"/>
              </a:spcBef>
              <a:spcAft>
                <a:spcPct val="0"/>
              </a:spcAft>
              <a:buClr>
                <a:srgbClr val="3891A7"/>
              </a:buClr>
              <a:buSzPct val="80000"/>
              <a:buFont typeface="Wingdings 2" pitchFamily="18" charset="2"/>
              <a:buChar char=""/>
            </a:pPr>
            <a:r>
              <a:rPr lang="tr-TR" sz="2800" dirty="0" smtClean="0">
                <a:latin typeface="+mj-lt"/>
                <a:ea typeface="Tahoma" panose="020B0604030504040204" pitchFamily="34" charset="0"/>
                <a:cs typeface="Tahoma" panose="020B0604030504040204" pitchFamily="34" charset="0"/>
              </a:rPr>
              <a:t>Uygulanacak İhale Usulünün Tespit Edilmesi</a:t>
            </a:r>
          </a:p>
          <a:p>
            <a:pPr marL="365125" lvl="0" indent="-282575" fontAlgn="base">
              <a:spcBef>
                <a:spcPts val="600"/>
              </a:spcBef>
              <a:spcAft>
                <a:spcPct val="0"/>
              </a:spcAft>
              <a:buClr>
                <a:srgbClr val="3891A7"/>
              </a:buClr>
              <a:buSzPct val="80000"/>
              <a:buNone/>
            </a:pPr>
            <a:endParaRPr lang="tr-TR" sz="2800" dirty="0" smtClean="0">
              <a:latin typeface="+mj-lt"/>
              <a:ea typeface="Tahoma" panose="020B0604030504040204" pitchFamily="34" charset="0"/>
              <a:cs typeface="Tahoma" panose="020B0604030504040204" pitchFamily="34" charset="0"/>
            </a:endParaRPr>
          </a:p>
          <a:p>
            <a:pPr marL="365125" lvl="0" indent="-282575" fontAlgn="base">
              <a:spcBef>
                <a:spcPts val="600"/>
              </a:spcBef>
              <a:spcAft>
                <a:spcPct val="0"/>
              </a:spcAft>
              <a:buClr>
                <a:srgbClr val="3891A7"/>
              </a:buClr>
              <a:buSzPct val="80000"/>
              <a:buFont typeface="Wingdings 2" pitchFamily="18" charset="2"/>
              <a:buChar char=""/>
            </a:pPr>
            <a:r>
              <a:rPr lang="tr-TR" sz="2800" dirty="0" smtClean="0">
                <a:latin typeface="+mj-lt"/>
                <a:ea typeface="Tahoma" panose="020B0604030504040204" pitchFamily="34" charset="0"/>
                <a:cs typeface="Tahoma" panose="020B0604030504040204" pitchFamily="34" charset="0"/>
              </a:rPr>
              <a:t>İhale Dokümanının Hazırlanması</a:t>
            </a:r>
          </a:p>
          <a:p>
            <a:endParaRPr lang="tr-TR" sz="4400" dirty="0">
              <a:latin typeface="+mj-lt"/>
            </a:endParaRPr>
          </a:p>
        </p:txBody>
      </p:sp>
      <p:pic>
        <p:nvPicPr>
          <p:cNvPr id="4"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7740352" y="156672"/>
            <a:ext cx="1117600" cy="158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88300837"/>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626697" cy="659160"/>
          </a:xfrm>
        </p:spPr>
        <p:txBody>
          <a:bodyPr>
            <a:normAutofit/>
          </a:bodyPr>
          <a:lstStyle/>
          <a:p>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2. Hazırlık </a:t>
            </a:r>
            <a:r>
              <a:rPr lang="tr-TR"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İşlemleri - Yaklaşık Maliyet </a:t>
            </a:r>
          </a:p>
        </p:txBody>
      </p:sp>
      <p:sp>
        <p:nvSpPr>
          <p:cNvPr id="3" name="Content Placeholder 2"/>
          <p:cNvSpPr>
            <a:spLocks noGrp="1"/>
          </p:cNvSpPr>
          <p:nvPr>
            <p:ph idx="1"/>
          </p:nvPr>
        </p:nvSpPr>
        <p:spPr>
          <a:xfrm>
            <a:off x="568382" y="1556792"/>
            <a:ext cx="7163719" cy="4710752"/>
          </a:xfrm>
        </p:spPr>
        <p:txBody>
          <a:bodyPr>
            <a:normAutofit/>
          </a:bodyPr>
          <a:lstStyle/>
          <a:p>
            <a:pPr marL="0" indent="0" algn="just">
              <a:buNone/>
            </a:pPr>
            <a:r>
              <a:rPr lang="tr-TR" altLang="tr-TR" sz="2400" b="1" dirty="0"/>
              <a:t> Yaklaşık Maliyetin </a:t>
            </a:r>
            <a:r>
              <a:rPr lang="tr-TR" altLang="tr-TR" sz="2400" b="1" dirty="0" smtClean="0"/>
              <a:t>Etki Alanı</a:t>
            </a:r>
          </a:p>
          <a:p>
            <a:pPr algn="just"/>
            <a:r>
              <a:rPr lang="tr-TR" altLang="tr-TR" sz="2400" dirty="0" smtClean="0"/>
              <a:t>Ödenek </a:t>
            </a:r>
            <a:r>
              <a:rPr lang="tr-TR" altLang="tr-TR" sz="2400" dirty="0"/>
              <a:t>miktarının tespiti,</a:t>
            </a:r>
          </a:p>
          <a:p>
            <a:pPr algn="just"/>
            <a:r>
              <a:rPr lang="tr-TR" altLang="tr-TR" sz="2400" dirty="0"/>
              <a:t>İhale usulü ve ilan sürelerinin belirlenmesi,</a:t>
            </a:r>
          </a:p>
          <a:p>
            <a:pPr algn="just"/>
            <a:r>
              <a:rPr lang="tr-TR" altLang="tr-TR" sz="2400" dirty="0"/>
              <a:t>Teklif kapsamında istenecek belgelerin tespiti</a:t>
            </a:r>
            <a:r>
              <a:rPr lang="tr-TR" altLang="tr-TR" sz="2400" dirty="0" smtClean="0"/>
              <a:t>,</a:t>
            </a:r>
            <a:endParaRPr lang="tr-TR" altLang="tr-TR" sz="2400" dirty="0"/>
          </a:p>
          <a:p>
            <a:pPr algn="just"/>
            <a:r>
              <a:rPr lang="tr-TR" altLang="tr-TR" sz="2400" dirty="0"/>
              <a:t>Yerli istekliler lehine </a:t>
            </a:r>
            <a:r>
              <a:rPr lang="tr-TR" altLang="tr-TR" sz="2400" dirty="0" smtClean="0"/>
              <a:t>düzenlemeler yapılması</a:t>
            </a:r>
            <a:endParaRPr lang="tr-TR" altLang="tr-TR" sz="2400" dirty="0"/>
          </a:p>
          <a:p>
            <a:pPr algn="just"/>
            <a:r>
              <a:rPr lang="tr-TR" altLang="tr-TR" sz="2400" dirty="0"/>
              <a:t>Tekliflerin piyasa fiyatlarını yansıtıp yansıtmadığının tespiti,</a:t>
            </a:r>
          </a:p>
          <a:p>
            <a:pPr algn="just"/>
            <a:r>
              <a:rPr lang="tr-TR" altLang="tr-TR" sz="2400" dirty="0"/>
              <a:t>Aşırı düşük tekliflerin </a:t>
            </a:r>
            <a:r>
              <a:rPr lang="tr-TR" altLang="tr-TR" sz="2400" dirty="0" smtClean="0"/>
              <a:t>tespiti</a:t>
            </a:r>
            <a:endParaRPr lang="tr-TR" altLang="tr-TR" sz="2400" dirty="0"/>
          </a:p>
          <a:p>
            <a:pPr marL="0" indent="0" algn="just">
              <a:buNone/>
            </a:pPr>
            <a:endParaRPr lang="tr-TR" altLang="tr-TR" sz="2400" dirty="0" smtClean="0"/>
          </a:p>
        </p:txBody>
      </p:sp>
      <p:pic>
        <p:nvPicPr>
          <p:cNvPr id="4"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7740352" y="156672"/>
            <a:ext cx="1117600" cy="158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2733395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7058745" cy="659160"/>
          </a:xfrm>
        </p:spPr>
        <p:txBody>
          <a:bodyPr>
            <a:normAutofit/>
          </a:bodyPr>
          <a:lstStyle/>
          <a:p>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2. Hazırlık </a:t>
            </a:r>
            <a:r>
              <a:rPr lang="tr-TR"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İşlemleri - Yaklaşık Maliyet </a:t>
            </a:r>
          </a:p>
        </p:txBody>
      </p:sp>
      <p:sp>
        <p:nvSpPr>
          <p:cNvPr id="3" name="Content Placeholder 2"/>
          <p:cNvSpPr>
            <a:spLocks noGrp="1"/>
          </p:cNvSpPr>
          <p:nvPr>
            <p:ph idx="1"/>
          </p:nvPr>
        </p:nvSpPr>
        <p:spPr>
          <a:xfrm>
            <a:off x="323528" y="1196752"/>
            <a:ext cx="8363272" cy="5661248"/>
          </a:xfrm>
        </p:spPr>
        <p:txBody>
          <a:bodyPr>
            <a:noAutofit/>
          </a:bodyPr>
          <a:lstStyle/>
          <a:p>
            <a:pPr algn="just">
              <a:lnSpc>
                <a:spcPct val="90000"/>
              </a:lnSpc>
              <a:buNone/>
              <a:defRPr/>
            </a:pPr>
            <a:r>
              <a:rPr lang="tr-TR" sz="2400" dirty="0" smtClean="0">
                <a:solidFill>
                  <a:srgbClr val="FF0000"/>
                </a:solidFill>
                <a:latin typeface="+mj-lt"/>
              </a:rPr>
              <a:t>Yaklaşık </a:t>
            </a:r>
            <a:r>
              <a:rPr lang="tr-TR" sz="2400" dirty="0">
                <a:solidFill>
                  <a:srgbClr val="FF0000"/>
                </a:solidFill>
                <a:latin typeface="+mj-lt"/>
              </a:rPr>
              <a:t>maliyet hesabında</a:t>
            </a:r>
            <a:r>
              <a:rPr lang="tr-TR" sz="2400" dirty="0" smtClean="0">
                <a:solidFill>
                  <a:srgbClr val="FF0000"/>
                </a:solidFill>
                <a:latin typeface="+mj-lt"/>
              </a:rPr>
              <a:t>;</a:t>
            </a:r>
          </a:p>
          <a:p>
            <a:pPr algn="just">
              <a:buFont typeface="+mj-lt"/>
              <a:buAutoNum type="arabicPeriod"/>
            </a:pPr>
            <a:r>
              <a:rPr lang="tr-TR" sz="2400" dirty="0" smtClean="0">
                <a:latin typeface="+mj-lt"/>
              </a:rPr>
              <a:t>Kamu kurum ve kuruluşlarınca işin niteliğine göre belirlenmiş fiyatlar,</a:t>
            </a:r>
          </a:p>
          <a:p>
            <a:pPr algn="just">
              <a:buFont typeface="+mj-lt"/>
              <a:buAutoNum type="arabicPeriod"/>
            </a:pPr>
            <a:r>
              <a:rPr lang="tr-TR" sz="2400" dirty="0" smtClean="0">
                <a:latin typeface="+mj-lt"/>
              </a:rPr>
              <a:t>İhaleyi </a:t>
            </a:r>
            <a:r>
              <a:rPr lang="tr-TR" sz="2400" dirty="0">
                <a:latin typeface="+mj-lt"/>
              </a:rPr>
              <a:t>yapan idare veya diğer idarelerce gerçekleştirilmiş aynı veya benzer işlerdeki fiyatlar, </a:t>
            </a:r>
          </a:p>
          <a:p>
            <a:pPr algn="just">
              <a:buFont typeface="+mj-lt"/>
              <a:buAutoNum type="arabicPeriod"/>
            </a:pPr>
            <a:r>
              <a:rPr lang="tr-TR" sz="2400" dirty="0">
                <a:latin typeface="+mj-lt"/>
              </a:rPr>
              <a:t>İlgili odalarca belirlenmiş fiyatlar,</a:t>
            </a:r>
          </a:p>
          <a:p>
            <a:pPr algn="just">
              <a:buFont typeface="+mj-lt"/>
              <a:buAutoNum type="arabicPeriod"/>
            </a:pPr>
            <a:r>
              <a:rPr lang="tr-TR" sz="2400" dirty="0" smtClean="0">
                <a:latin typeface="+mj-lt"/>
              </a:rPr>
              <a:t>Piyasa araştırması </a:t>
            </a:r>
            <a:r>
              <a:rPr lang="tr-TR" sz="2400" dirty="0">
                <a:latin typeface="+mj-lt"/>
              </a:rPr>
              <a:t>kapsamında elde edilecek </a:t>
            </a:r>
            <a:r>
              <a:rPr lang="tr-TR" sz="2400" dirty="0" smtClean="0">
                <a:latin typeface="+mj-lt"/>
              </a:rPr>
              <a:t>fiyatlar, </a:t>
            </a:r>
          </a:p>
          <a:p>
            <a:pPr algn="just">
              <a:buFont typeface="+mj-lt"/>
              <a:buAutoNum type="arabicPeriod"/>
            </a:pPr>
            <a:r>
              <a:rPr lang="tr-TR" sz="2400" dirty="0" smtClean="0">
                <a:latin typeface="+mj-lt"/>
              </a:rPr>
              <a:t>İhale konusu işe ilişkin B.U.T./S.U.T. fiyatları</a:t>
            </a:r>
            <a:endParaRPr lang="tr-TR" sz="2400" dirty="0">
              <a:solidFill>
                <a:srgbClr val="FF0000"/>
              </a:solidFill>
              <a:latin typeface="+mj-lt"/>
            </a:endParaRPr>
          </a:p>
          <a:p>
            <a:pPr algn="just">
              <a:lnSpc>
                <a:spcPct val="90000"/>
              </a:lnSpc>
              <a:buNone/>
              <a:defRPr/>
            </a:pPr>
            <a:r>
              <a:rPr lang="tr-TR" sz="2400" dirty="0" smtClean="0">
                <a:latin typeface="+mj-lt"/>
                <a:cs typeface="Arial" charset="0"/>
              </a:rPr>
              <a:t>     biri</a:t>
            </a:r>
            <a:r>
              <a:rPr lang="tr-TR" sz="2400" dirty="0">
                <a:latin typeface="+mj-lt"/>
                <a:cs typeface="Arial" charset="0"/>
              </a:rPr>
              <a:t>, birkaçı veya tamamı </a:t>
            </a:r>
            <a:r>
              <a:rPr lang="tr-TR" sz="2400" i="1" u="sng" dirty="0">
                <a:solidFill>
                  <a:srgbClr val="FF0000"/>
                </a:solidFill>
                <a:latin typeface="+mj-lt"/>
                <a:cs typeface="Arial" charset="0"/>
              </a:rPr>
              <a:t>herhangi bir öncelik sırası olmaksızın</a:t>
            </a:r>
            <a:r>
              <a:rPr lang="tr-TR" sz="2400" dirty="0">
                <a:solidFill>
                  <a:srgbClr val="FF0000"/>
                </a:solidFill>
                <a:latin typeface="+mj-lt"/>
                <a:cs typeface="Arial" charset="0"/>
              </a:rPr>
              <a:t> </a:t>
            </a:r>
            <a:r>
              <a:rPr lang="tr-TR" sz="2400" dirty="0">
                <a:latin typeface="+mj-lt"/>
                <a:cs typeface="Arial" charset="0"/>
              </a:rPr>
              <a:t>kullanılabilecektir. </a:t>
            </a:r>
            <a:endParaRPr lang="tr-TR" sz="2400" dirty="0" smtClean="0">
              <a:latin typeface="+mj-lt"/>
              <a:cs typeface="Arial" charset="0"/>
            </a:endParaRPr>
          </a:p>
          <a:p>
            <a:pPr algn="just">
              <a:lnSpc>
                <a:spcPct val="90000"/>
              </a:lnSpc>
              <a:buNone/>
              <a:defRPr/>
            </a:pPr>
            <a:r>
              <a:rPr lang="tr-TR" sz="2400" dirty="0" smtClean="0">
                <a:solidFill>
                  <a:srgbClr val="FF0000"/>
                </a:solidFill>
                <a:latin typeface="+mj-lt"/>
                <a:ea typeface="Tahoma" panose="020B0604030504040204" pitchFamily="34" charset="0"/>
                <a:cs typeface="Tahoma" panose="020B0604030504040204" pitchFamily="34" charset="0"/>
              </a:rPr>
              <a:t>	Eğer hesaplanamazsa, </a:t>
            </a:r>
            <a:r>
              <a:rPr lang="tr-TR" sz="2400" dirty="0" smtClean="0">
                <a:latin typeface="+mj-lt"/>
              </a:rPr>
              <a:t>idarece </a:t>
            </a:r>
            <a:r>
              <a:rPr lang="tr-TR" sz="2400" dirty="0" err="1">
                <a:latin typeface="+mj-lt"/>
              </a:rPr>
              <a:t>re’sen</a:t>
            </a:r>
            <a:r>
              <a:rPr lang="tr-TR" sz="2400" dirty="0">
                <a:latin typeface="+mj-lt"/>
              </a:rPr>
              <a:t> fiyat belirlenir ve gerekçesi yaklaşık maliyet hesap cetvelinde gösterilir.</a:t>
            </a:r>
          </a:p>
          <a:p>
            <a:pPr algn="just">
              <a:lnSpc>
                <a:spcPct val="90000"/>
              </a:lnSpc>
              <a:buNone/>
              <a:defRPr/>
            </a:pPr>
            <a:endParaRPr lang="tr-TR" sz="2400" dirty="0">
              <a:latin typeface="+mj-lt"/>
              <a:cs typeface="Arial" charset="0"/>
            </a:endParaRPr>
          </a:p>
          <a:p>
            <a:pPr algn="just">
              <a:lnSpc>
                <a:spcPct val="90000"/>
              </a:lnSpc>
              <a:buNone/>
              <a:defRPr/>
            </a:pPr>
            <a:endParaRPr lang="tr-TR" sz="2400" dirty="0">
              <a:latin typeface="+mj-lt"/>
            </a:endParaRPr>
          </a:p>
        </p:txBody>
      </p:sp>
      <p:pic>
        <p:nvPicPr>
          <p:cNvPr id="4"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7740352" y="156672"/>
            <a:ext cx="1117600" cy="158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0968515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2. Hazırlık </a:t>
            </a:r>
            <a:r>
              <a:rPr lang="tr-TR"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İşlemleri - Yaklaşık Maliyet </a:t>
            </a:r>
          </a:p>
        </p:txBody>
      </p:sp>
      <p:sp>
        <p:nvSpPr>
          <p:cNvPr id="3" name="Content Placeholder 2"/>
          <p:cNvSpPr>
            <a:spLocks noGrp="1"/>
          </p:cNvSpPr>
          <p:nvPr>
            <p:ph idx="1"/>
          </p:nvPr>
        </p:nvSpPr>
        <p:spPr>
          <a:xfrm>
            <a:off x="467544" y="1710273"/>
            <a:ext cx="8229600" cy="4525963"/>
          </a:xfrm>
        </p:spPr>
        <p:txBody>
          <a:bodyPr>
            <a:noAutofit/>
          </a:bodyPr>
          <a:lstStyle/>
          <a:p>
            <a:pPr algn="just">
              <a:buFont typeface="Wingdings" panose="05000000000000000000" pitchFamily="2" charset="2"/>
              <a:buChar char="Ø"/>
            </a:pPr>
            <a:r>
              <a:rPr lang="tr-TR" sz="2400" dirty="0" smtClean="0"/>
              <a:t>Yaklaşık Maliyetteki kâr oranı üst sınırı </a:t>
            </a:r>
            <a:r>
              <a:rPr lang="tr-TR" sz="2400" dirty="0" smtClean="0">
                <a:solidFill>
                  <a:srgbClr val="FF0000"/>
                </a:solidFill>
              </a:rPr>
              <a:t>% 7 </a:t>
            </a:r>
            <a:r>
              <a:rPr lang="tr-TR" sz="2400" dirty="0" err="1" smtClean="0">
                <a:solidFill>
                  <a:srgbClr val="FF0000"/>
                </a:solidFill>
              </a:rPr>
              <a:t>dir</a:t>
            </a:r>
            <a:r>
              <a:rPr lang="tr-TR" sz="2400" dirty="0" smtClean="0">
                <a:solidFill>
                  <a:srgbClr val="FF0000"/>
                </a:solidFill>
              </a:rPr>
              <a:t>.</a:t>
            </a:r>
            <a:endParaRPr lang="tr-TR" sz="2400" dirty="0"/>
          </a:p>
          <a:p>
            <a:pPr algn="just">
              <a:buFont typeface="Wingdings" panose="05000000000000000000" pitchFamily="2" charset="2"/>
              <a:buChar char="Ø"/>
            </a:pPr>
            <a:r>
              <a:rPr lang="tr-TR" sz="2400" dirty="0" smtClean="0"/>
              <a:t>Kâr </a:t>
            </a:r>
            <a:r>
              <a:rPr lang="tr-TR" sz="2400" dirty="0"/>
              <a:t>tutarının </a:t>
            </a:r>
            <a:r>
              <a:rPr lang="tr-TR" sz="2400" dirty="0" smtClean="0"/>
              <a:t>yaklaşık maliyet </a:t>
            </a:r>
            <a:r>
              <a:rPr lang="tr-TR" sz="2400" dirty="0"/>
              <a:t>hesap </a:t>
            </a:r>
            <a:r>
              <a:rPr lang="tr-TR" sz="2400" dirty="0" smtClean="0"/>
              <a:t>cetvelinde </a:t>
            </a:r>
            <a:r>
              <a:rPr lang="tr-TR" sz="2400" dirty="0"/>
              <a:t>gösterilmesi </a:t>
            </a:r>
            <a:r>
              <a:rPr lang="tr-TR" sz="2400" dirty="0">
                <a:solidFill>
                  <a:srgbClr val="FF0000"/>
                </a:solidFill>
              </a:rPr>
              <a:t>zorunludur</a:t>
            </a:r>
            <a:r>
              <a:rPr lang="tr-TR" sz="2400" dirty="0" smtClean="0">
                <a:solidFill>
                  <a:srgbClr val="FF0000"/>
                </a:solidFill>
              </a:rPr>
              <a:t>.</a:t>
            </a:r>
            <a:endParaRPr lang="tr-TR" sz="2400" b="1" dirty="0" smtClean="0"/>
          </a:p>
          <a:p>
            <a:pPr algn="just">
              <a:buFont typeface="Wingdings" panose="05000000000000000000" pitchFamily="2" charset="2"/>
              <a:buChar char="Ø"/>
            </a:pPr>
            <a:r>
              <a:rPr lang="tr-TR" sz="2400" dirty="0" smtClean="0"/>
              <a:t>YM </a:t>
            </a:r>
            <a:r>
              <a:rPr lang="tr-TR" sz="2400" dirty="0" smtClean="0">
                <a:solidFill>
                  <a:srgbClr val="FF0000"/>
                </a:solidFill>
              </a:rPr>
              <a:t>ilk </a:t>
            </a:r>
            <a:r>
              <a:rPr lang="tr-TR" sz="2400" dirty="0">
                <a:solidFill>
                  <a:srgbClr val="FF0000"/>
                </a:solidFill>
              </a:rPr>
              <a:t>ilan veya davet tarihine kadar </a:t>
            </a:r>
            <a:r>
              <a:rPr lang="tr-TR" sz="2400" dirty="0"/>
              <a:t>güncelliğini kaybettiği durumlarda, </a:t>
            </a:r>
            <a:r>
              <a:rPr lang="tr-TR" sz="2400" dirty="0" smtClean="0"/>
              <a:t>TUİK tarafından yayımlanan </a:t>
            </a:r>
            <a:r>
              <a:rPr lang="tr-TR" sz="2400" dirty="0" smtClean="0">
                <a:solidFill>
                  <a:srgbClr val="FF0000"/>
                </a:solidFill>
              </a:rPr>
              <a:t>endeksler </a:t>
            </a:r>
            <a:r>
              <a:rPr lang="tr-TR" sz="2400" dirty="0">
                <a:solidFill>
                  <a:srgbClr val="FF0000"/>
                </a:solidFill>
              </a:rPr>
              <a:t>üzerinden güncellenir. </a:t>
            </a:r>
          </a:p>
          <a:p>
            <a:pPr algn="just">
              <a:buFont typeface="Wingdings" panose="05000000000000000000" pitchFamily="2" charset="2"/>
              <a:buChar char="Ø"/>
            </a:pPr>
            <a:r>
              <a:rPr lang="tr-TR" sz="2400" dirty="0" smtClean="0">
                <a:solidFill>
                  <a:srgbClr val="FF0000"/>
                </a:solidFill>
              </a:rPr>
              <a:t>Asgari </a:t>
            </a:r>
            <a:r>
              <a:rPr lang="tr-TR" sz="2400" dirty="0">
                <a:solidFill>
                  <a:srgbClr val="FF0000"/>
                </a:solidFill>
              </a:rPr>
              <a:t>ücret ve diğer işçilik maliyetlerinde </a:t>
            </a:r>
            <a:r>
              <a:rPr lang="tr-TR" sz="2400" dirty="0" smtClean="0"/>
              <a:t>ihale </a:t>
            </a:r>
            <a:r>
              <a:rPr lang="tr-TR" sz="2400" dirty="0"/>
              <a:t>tarihine kadar geçen sürede değişikliğe uğradığının belirlenmesi durumunda, </a:t>
            </a:r>
            <a:r>
              <a:rPr lang="tr-TR" sz="2400" dirty="0" smtClean="0">
                <a:solidFill>
                  <a:srgbClr val="FF0000"/>
                </a:solidFill>
              </a:rPr>
              <a:t>ihale </a:t>
            </a:r>
            <a:r>
              <a:rPr lang="tr-TR" sz="2400" dirty="0">
                <a:solidFill>
                  <a:srgbClr val="FF0000"/>
                </a:solidFill>
              </a:rPr>
              <a:t>komisyonu </a:t>
            </a:r>
            <a:r>
              <a:rPr lang="tr-TR" sz="2400" dirty="0" smtClean="0">
                <a:solidFill>
                  <a:srgbClr val="FF0000"/>
                </a:solidFill>
              </a:rPr>
              <a:t>tarafından </a:t>
            </a:r>
            <a:r>
              <a:rPr lang="tr-TR" sz="2400" dirty="0"/>
              <a:t>yaklaşık maliyet güncellenir.</a:t>
            </a:r>
            <a:endParaRPr lang="tr-TR" sz="2400" dirty="0">
              <a:latin typeface="Tahoma" panose="020B0604030504040204" pitchFamily="34" charset="0"/>
              <a:ea typeface="Tahoma" panose="020B0604030504040204" pitchFamily="34" charset="0"/>
              <a:cs typeface="Tahoma" panose="020B0604030504040204" pitchFamily="34" charset="0"/>
            </a:endParaRPr>
          </a:p>
        </p:txBody>
      </p:sp>
      <p:pic>
        <p:nvPicPr>
          <p:cNvPr id="4"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7740352" y="156672"/>
            <a:ext cx="1117600" cy="158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5766824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4760" y="279754"/>
            <a:ext cx="7886700" cy="1047650"/>
          </a:xfrm>
        </p:spPr>
        <p:txBody>
          <a:bodyPr>
            <a:noAutofit/>
          </a:bodyPr>
          <a:lstStyle/>
          <a:p>
            <a:pPr algn="ctr"/>
            <a:r>
              <a:rPr lang="tr-TR" sz="24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3. İhale Süreci – Yeterlik Kriterleri</a:t>
            </a:r>
            <a:br>
              <a:rPr lang="tr-TR" sz="24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br>
            <a:r>
              <a:rPr lang="tr-TR" sz="24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İstenecek Belgeler </a:t>
            </a:r>
            <a:r>
              <a:rPr lang="tr-TR" sz="21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(HAİUY Md. 29)</a:t>
            </a:r>
          </a:p>
        </p:txBody>
      </p:sp>
      <p:sp>
        <p:nvSpPr>
          <p:cNvPr id="3" name="Content Placeholder 2"/>
          <p:cNvSpPr>
            <a:spLocks noGrp="1"/>
          </p:cNvSpPr>
          <p:nvPr>
            <p:ph idx="1"/>
          </p:nvPr>
        </p:nvSpPr>
        <p:spPr/>
        <p:txBody>
          <a:bodyPr>
            <a:normAutofit/>
          </a:bodyPr>
          <a:lstStyle/>
          <a:p>
            <a:pPr marL="0" indent="0" algn="just">
              <a:buNone/>
              <a:defRPr/>
            </a:pPr>
            <a:r>
              <a:rPr lang="tr-TR" dirty="0">
                <a:latin typeface="Tahoma" panose="020B0604030504040204" pitchFamily="34" charset="0"/>
                <a:ea typeface="Tahoma" panose="020B0604030504040204" pitchFamily="34" charset="0"/>
                <a:cs typeface="Tahoma" panose="020B0604030504040204" pitchFamily="34" charset="0"/>
              </a:rPr>
              <a:t> </a:t>
            </a:r>
          </a:p>
        </p:txBody>
      </p:sp>
      <p:pic>
        <p:nvPicPr>
          <p:cNvPr id="4" name="Picture 4" descr="kiklogo"/>
          <p:cNvPicPr>
            <a:picLocks noChangeAspect="1" noChangeArrowheads="1"/>
          </p:cNvPicPr>
          <p:nvPr/>
        </p:nvPicPr>
        <p:blipFill>
          <a:blip r:embed="rId2" cstate="print">
            <a:lum contrast="12000"/>
            <a:extLst>
              <a:ext uri="{28A0092B-C50C-407E-A947-70E740481C1C}">
                <a14:useLocalDpi xmlns:a14="http://schemas.microsoft.com/office/drawing/2010/main" val="0"/>
              </a:ext>
            </a:extLst>
          </a:blip>
          <a:srcRect/>
          <a:stretch>
            <a:fillRect/>
          </a:stretch>
        </p:blipFill>
        <p:spPr bwMode="auto">
          <a:xfrm>
            <a:off x="7812360" y="318498"/>
            <a:ext cx="838200" cy="1189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672" y="1737317"/>
            <a:ext cx="8354657" cy="4499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Resim 4"/>
          <p:cNvPicPr>
            <a:picLocks noChangeAspect="1"/>
          </p:cNvPicPr>
          <p:nvPr/>
        </p:nvPicPr>
        <p:blipFill>
          <a:blip r:embed="rId4"/>
          <a:stretch>
            <a:fillRect/>
          </a:stretch>
        </p:blipFill>
        <p:spPr>
          <a:xfrm>
            <a:off x="232829" y="196037"/>
            <a:ext cx="1152244" cy="1426588"/>
          </a:xfrm>
          <a:prstGeom prst="rect">
            <a:avLst/>
          </a:prstGeom>
        </p:spPr>
      </p:pic>
    </p:spTree>
    <p:extLst>
      <p:ext uri="{BB962C8B-B14F-4D97-AF65-F5344CB8AC3E}">
        <p14:creationId xmlns:p14="http://schemas.microsoft.com/office/powerpoint/2010/main" val="72456240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8"/>
          <p:cNvSpPr>
            <a:spLocks noGrp="1" noChangeArrowheads="1"/>
          </p:cNvSpPr>
          <p:nvPr>
            <p:ph type="title"/>
          </p:nvPr>
        </p:nvSpPr>
        <p:spPr bwMode="auto">
          <a:xfrm>
            <a:off x="0" y="476672"/>
            <a:ext cx="7740352" cy="796908"/>
          </a:xfrm>
          <a:prstGeom prst="rect">
            <a:avLst/>
          </a:prstGeom>
          <a:solidFill>
            <a:schemeClr val="bg1"/>
          </a:solidFill>
          <a:ln/>
        </p:spPr>
        <p:style>
          <a:lnRef idx="0">
            <a:schemeClr val="accent1"/>
          </a:lnRef>
          <a:fillRef idx="3">
            <a:schemeClr val="accent1"/>
          </a:fillRef>
          <a:effectRef idx="3">
            <a:schemeClr val="accent1"/>
          </a:effectRef>
          <a:fontRef idx="minor">
            <a:schemeClr val="lt1"/>
          </a:fontRef>
        </p:style>
        <p:txBody>
          <a:bodyPr lIns="1044000" tIns="144000" rIns="0" bIns="0" anchor="ctr">
            <a:normAutofit/>
          </a:bodyPr>
          <a:lstStyle/>
          <a:p>
            <a:pPr>
              <a:lnSpc>
                <a:spcPct val="80000"/>
              </a:lnSpc>
              <a:spcBef>
                <a:spcPct val="20000"/>
              </a:spcBef>
              <a:defRPr/>
            </a:pPr>
            <a:r>
              <a:rPr lang="tr-TR" sz="4000" dirty="0" smtClean="0">
                <a:solidFill>
                  <a:srgbClr val="C00000"/>
                </a:solidFill>
                <a:latin typeface="Baskerville Old Face" panose="02020602080505020303" pitchFamily="18" charset="0"/>
              </a:rPr>
              <a:t>Sunum Planı</a:t>
            </a:r>
          </a:p>
        </p:txBody>
      </p:sp>
      <p:sp>
        <p:nvSpPr>
          <p:cNvPr id="6" name="2 İçerik Yer Tutucusu"/>
          <p:cNvSpPr>
            <a:spLocks noGrp="1"/>
          </p:cNvSpPr>
          <p:nvPr>
            <p:ph idx="1"/>
          </p:nvPr>
        </p:nvSpPr>
        <p:spPr>
          <a:xfrm>
            <a:off x="214282" y="1285860"/>
            <a:ext cx="8401080" cy="5286412"/>
          </a:xfrm>
        </p:spPr>
        <p:txBody>
          <a:bodyPr>
            <a:noAutofit/>
          </a:bodyPr>
          <a:lstStyle/>
          <a:p>
            <a:pPr marL="596900" indent="-514350" algn="just" eaLnBrk="1" hangingPunct="1">
              <a:buAutoNum type="arabicPeriod"/>
              <a:defRPr/>
            </a:pPr>
            <a:endParaRPr lang="tr-TR" sz="2800" dirty="0" smtClean="0">
              <a:solidFill>
                <a:schemeClr val="tx2"/>
              </a:solidFill>
              <a:latin typeface="+mj-lt"/>
              <a:ea typeface="Tahoma" panose="020B0604030504040204" pitchFamily="34" charset="0"/>
              <a:cs typeface="Tahoma" panose="020B0604030504040204" pitchFamily="34" charset="0"/>
            </a:endParaRPr>
          </a:p>
          <a:p>
            <a:pPr marL="82550" indent="0" algn="just" eaLnBrk="1" hangingPunct="1">
              <a:buNone/>
              <a:defRPr/>
            </a:pPr>
            <a:r>
              <a:rPr lang="tr-TR" sz="2800" dirty="0" smtClean="0">
                <a:solidFill>
                  <a:schemeClr val="tx2"/>
                </a:solidFill>
                <a:latin typeface="+mj-lt"/>
                <a:ea typeface="Tahoma" panose="020B0604030504040204" pitchFamily="34" charset="0"/>
                <a:cs typeface="Tahoma" panose="020B0604030504040204" pitchFamily="34" charset="0"/>
              </a:rPr>
              <a:t>1- İlgili Mevzuat ve Tanımlar</a:t>
            </a:r>
          </a:p>
          <a:p>
            <a:pPr marL="82550" indent="0" algn="just" eaLnBrk="1" hangingPunct="1">
              <a:buNone/>
              <a:defRPr/>
            </a:pPr>
            <a:r>
              <a:rPr lang="tr-TR" sz="2800" dirty="0" smtClean="0">
                <a:solidFill>
                  <a:schemeClr val="tx2"/>
                </a:solidFill>
                <a:latin typeface="+mj-lt"/>
                <a:ea typeface="Tahoma" panose="020B0604030504040204" pitchFamily="34" charset="0"/>
                <a:cs typeface="Tahoma" panose="020B0604030504040204" pitchFamily="34" charset="0"/>
              </a:rPr>
              <a:t>2- Hazırlık İşlemleri </a:t>
            </a:r>
            <a:r>
              <a:rPr lang="tr-TR" sz="2800" dirty="0">
                <a:solidFill>
                  <a:schemeClr val="tx2"/>
                </a:solidFill>
                <a:latin typeface="+mj-lt"/>
                <a:ea typeface="Tahoma" panose="020B0604030504040204" pitchFamily="34" charset="0"/>
                <a:cs typeface="Tahoma" panose="020B0604030504040204" pitchFamily="34" charset="0"/>
              </a:rPr>
              <a:t>- Yaklaşık Maliyet </a:t>
            </a:r>
            <a:endParaRPr lang="tr-TR" sz="2800" dirty="0" smtClean="0">
              <a:solidFill>
                <a:schemeClr val="tx2"/>
              </a:solidFill>
              <a:latin typeface="+mj-lt"/>
              <a:ea typeface="Tahoma" panose="020B0604030504040204" pitchFamily="34" charset="0"/>
              <a:cs typeface="Tahoma" panose="020B0604030504040204" pitchFamily="34" charset="0"/>
            </a:endParaRPr>
          </a:p>
          <a:p>
            <a:pPr marL="82550" indent="0" algn="just">
              <a:buNone/>
              <a:defRPr/>
            </a:pPr>
            <a:r>
              <a:rPr lang="tr-TR" sz="2800" dirty="0" smtClean="0">
                <a:solidFill>
                  <a:schemeClr val="tx2"/>
                </a:solidFill>
                <a:latin typeface="+mj-lt"/>
                <a:ea typeface="Tahoma" panose="020B0604030504040204" pitchFamily="34" charset="0"/>
                <a:cs typeface="Tahoma" panose="020B0604030504040204" pitchFamily="34" charset="0"/>
              </a:rPr>
              <a:t>3- İhale Süreci </a:t>
            </a:r>
            <a:r>
              <a:rPr lang="tr-TR" sz="2800" dirty="0">
                <a:solidFill>
                  <a:schemeClr val="tx2"/>
                </a:solidFill>
                <a:latin typeface="+mj-lt"/>
                <a:ea typeface="Tahoma" panose="020B0604030504040204" pitchFamily="34" charset="0"/>
                <a:cs typeface="Tahoma" panose="020B0604030504040204" pitchFamily="34" charset="0"/>
              </a:rPr>
              <a:t>- Yeterlik Kriterleri</a:t>
            </a:r>
          </a:p>
          <a:p>
            <a:pPr marL="82550" indent="0" algn="just">
              <a:buNone/>
              <a:defRPr/>
            </a:pPr>
            <a:r>
              <a:rPr lang="tr-TR" sz="2800" dirty="0" smtClean="0">
                <a:solidFill>
                  <a:schemeClr val="tx2"/>
                </a:solidFill>
                <a:latin typeface="+mj-lt"/>
                <a:ea typeface="Tahoma" panose="020B0604030504040204" pitchFamily="34" charset="0"/>
                <a:cs typeface="Tahoma" panose="020B0604030504040204" pitchFamily="34" charset="0"/>
              </a:rPr>
              <a:t>4- Personel Çalıştırılmasına Dayalı Hizmet Alımı İhaleleri</a:t>
            </a:r>
          </a:p>
          <a:p>
            <a:pPr marL="82550" indent="0" algn="just">
              <a:buNone/>
              <a:defRPr/>
            </a:pPr>
            <a:r>
              <a:rPr lang="tr-TR" sz="2800" dirty="0" smtClean="0">
                <a:solidFill>
                  <a:schemeClr val="tx2"/>
                </a:solidFill>
                <a:latin typeface="+mj-lt"/>
                <a:ea typeface="Tahoma" panose="020B0604030504040204" pitchFamily="34" charset="0"/>
                <a:cs typeface="Tahoma" panose="020B0604030504040204" pitchFamily="34" charset="0"/>
              </a:rPr>
              <a:t>5- Diğer Özel Hizmet Alımı İhaleleri</a:t>
            </a:r>
          </a:p>
          <a:p>
            <a:pPr marL="82550" indent="0" algn="just">
              <a:buNone/>
              <a:defRPr/>
            </a:pPr>
            <a:r>
              <a:rPr lang="tr-TR" sz="2800" dirty="0" smtClean="0">
                <a:solidFill>
                  <a:schemeClr val="tx2"/>
                </a:solidFill>
                <a:latin typeface="+mj-lt"/>
                <a:ea typeface="Tahoma" panose="020B0604030504040204" pitchFamily="34" charset="0"/>
                <a:cs typeface="Tahoma" panose="020B0604030504040204" pitchFamily="34" charset="0"/>
              </a:rPr>
              <a:t>6- Aşırı Düşük Teklifler</a:t>
            </a:r>
          </a:p>
          <a:p>
            <a:pPr marL="82550" indent="0" algn="just">
              <a:buNone/>
              <a:defRPr/>
            </a:pPr>
            <a:r>
              <a:rPr lang="tr-TR" sz="2800" dirty="0" smtClean="0">
                <a:solidFill>
                  <a:schemeClr val="tx2"/>
                </a:solidFill>
                <a:latin typeface="+mj-lt"/>
                <a:ea typeface="Tahoma" panose="020B0604030504040204" pitchFamily="34" charset="0"/>
                <a:cs typeface="Tahoma" panose="020B0604030504040204" pitchFamily="34" charset="0"/>
              </a:rPr>
              <a:t>7- Yerli İstekliler Lehine Avantaj ve Eşit Teklifler</a:t>
            </a:r>
          </a:p>
          <a:p>
            <a:pPr marL="82550" indent="0" algn="just">
              <a:buNone/>
              <a:defRPr/>
            </a:pPr>
            <a:endParaRPr lang="tr-TR" sz="2800" dirty="0" smtClean="0">
              <a:solidFill>
                <a:schemeClr val="tx2"/>
              </a:solidFill>
              <a:latin typeface="+mj-lt"/>
              <a:ea typeface="Tahoma" panose="020B0604030504040204" pitchFamily="34" charset="0"/>
              <a:cs typeface="Tahoma" panose="020B0604030504040204" pitchFamily="34" charset="0"/>
            </a:endParaRPr>
          </a:p>
          <a:p>
            <a:pPr marL="596900" indent="-514350" algn="just" eaLnBrk="1" hangingPunct="1">
              <a:buAutoNum type="arabicPeriod"/>
              <a:defRPr/>
            </a:pPr>
            <a:endParaRPr lang="tr-TR" sz="2800" dirty="0" smtClean="0">
              <a:solidFill>
                <a:schemeClr val="tx2"/>
              </a:solidFill>
              <a:latin typeface="+mj-lt"/>
              <a:ea typeface="Tahoma" panose="020B0604030504040204" pitchFamily="34" charset="0"/>
              <a:cs typeface="Tahoma" panose="020B0604030504040204" pitchFamily="34" charset="0"/>
            </a:endParaRPr>
          </a:p>
        </p:txBody>
      </p:sp>
      <p:sp>
        <p:nvSpPr>
          <p:cNvPr id="4" name="3 Slayt Numarası Yer Tutucusu"/>
          <p:cNvSpPr>
            <a:spLocks noGrp="1"/>
          </p:cNvSpPr>
          <p:nvPr>
            <p:ph type="sldNum" sz="quarter" idx="12"/>
          </p:nvPr>
        </p:nvSpPr>
        <p:spPr/>
        <p:txBody>
          <a:bodyPr/>
          <a:lstStyle/>
          <a:p>
            <a:pPr>
              <a:defRPr/>
            </a:pPr>
            <a:fld id="{4075EAC3-9EEC-4A20-9AF0-4D4C63D2EF2A}" type="slidenum">
              <a:rPr lang="tr-TR" smtClean="0"/>
              <a:pPr>
                <a:defRPr/>
              </a:pPr>
              <a:t>2</a:t>
            </a:fld>
            <a:endParaRPr lang="tr-TR" dirty="0"/>
          </a:p>
        </p:txBody>
      </p:sp>
      <p:pic>
        <p:nvPicPr>
          <p:cNvPr id="7" name="Picture 4" descr="kiklogo"/>
          <p:cNvPicPr>
            <a:picLocks noChangeAspect="1" noChangeArrowheads="1"/>
          </p:cNvPicPr>
          <p:nvPr/>
        </p:nvPicPr>
        <p:blipFill>
          <a:blip r:embed="rId3">
            <a:lum contrast="12000"/>
            <a:extLst>
              <a:ext uri="{28A0092B-C50C-407E-A947-70E740481C1C}">
                <a14:useLocalDpi xmlns:a14="http://schemas.microsoft.com/office/drawing/2010/main" val="0"/>
              </a:ext>
            </a:extLst>
          </a:blip>
          <a:srcRect/>
          <a:stretch>
            <a:fillRect/>
          </a:stretch>
        </p:blipFill>
        <p:spPr bwMode="auto">
          <a:xfrm>
            <a:off x="7740352" y="156672"/>
            <a:ext cx="1117600" cy="158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1205042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 </a:t>
            </a:r>
            <a:endParaRPr lang="tr-TR" dirty="0"/>
          </a:p>
        </p:txBody>
      </p:sp>
      <p:graphicFrame>
        <p:nvGraphicFramePr>
          <p:cNvPr id="5" name="4 İçerik Yer Tutucusu"/>
          <p:cNvGraphicFramePr>
            <a:graphicFrameLocks noGrp="1"/>
          </p:cNvGraphicFramePr>
          <p:nvPr>
            <p:ph idx="1"/>
            <p:extLst>
              <p:ext uri="{D42A27DB-BD31-4B8C-83A1-F6EECF244321}">
                <p14:modId xmlns:p14="http://schemas.microsoft.com/office/powerpoint/2010/main" val="23318005"/>
              </p:ext>
            </p:extLst>
          </p:nvPr>
        </p:nvGraphicFramePr>
        <p:xfrm>
          <a:off x="468038" y="1766428"/>
          <a:ext cx="8229600" cy="35283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3 Slayt Numarası Yer Tutucusu"/>
          <p:cNvSpPr>
            <a:spLocks noGrp="1"/>
          </p:cNvSpPr>
          <p:nvPr>
            <p:ph type="sldNum" sz="quarter" idx="12"/>
          </p:nvPr>
        </p:nvSpPr>
        <p:spPr/>
        <p:txBody>
          <a:bodyPr/>
          <a:lstStyle/>
          <a:p>
            <a:pPr>
              <a:defRPr/>
            </a:pPr>
            <a:fld id="{4075EAC3-9EEC-4A20-9AF0-4D4C63D2EF2A}" type="slidenum">
              <a:rPr lang="tr-TR" smtClean="0"/>
              <a:pPr>
                <a:defRPr/>
              </a:pPr>
              <a:t>20</a:t>
            </a:fld>
            <a:endParaRPr lang="tr-TR"/>
          </a:p>
        </p:txBody>
      </p:sp>
      <p:sp>
        <p:nvSpPr>
          <p:cNvPr id="7" name="Title 1"/>
          <p:cNvSpPr txBox="1">
            <a:spLocks/>
          </p:cNvSpPr>
          <p:nvPr/>
        </p:nvSpPr>
        <p:spPr>
          <a:xfrm>
            <a:off x="457200" y="274638"/>
            <a:ext cx="82296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3. İhale Süreci – Yeterlik Kriterleri</a:t>
            </a:r>
            <a:b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br>
            <a:r>
              <a:rPr lang="nb-NO"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Ekonomik ve Mali Yeterlik Belgeleri</a:t>
            </a:r>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
            </a:r>
            <a:b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br>
            <a:r>
              <a:rPr lang="tr-TR"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Yönetmelik Üçüncü Bölüm</a:t>
            </a:r>
            <a:endParaRPr lang="tr-TR" sz="28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p:txBody>
      </p:sp>
      <p:pic>
        <p:nvPicPr>
          <p:cNvPr id="8" name="Picture 4" descr="kiklogo"/>
          <p:cNvPicPr>
            <a:picLocks noChangeAspect="1" noChangeArrowheads="1"/>
          </p:cNvPicPr>
          <p:nvPr/>
        </p:nvPicPr>
        <p:blipFill>
          <a:blip r:embed="rId8">
            <a:lum contrast="12000"/>
            <a:extLst>
              <a:ext uri="{28A0092B-C50C-407E-A947-70E740481C1C}">
                <a14:useLocalDpi xmlns:a14="http://schemas.microsoft.com/office/drawing/2010/main" val="0"/>
              </a:ext>
            </a:extLst>
          </a:blip>
          <a:srcRect/>
          <a:stretch>
            <a:fillRect/>
          </a:stretch>
        </p:blipFill>
        <p:spPr bwMode="auto">
          <a:xfrm>
            <a:off x="7740352" y="156672"/>
            <a:ext cx="1117600" cy="158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611532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7490793" cy="1100673"/>
          </a:xfrm>
        </p:spPr>
        <p:txBody>
          <a:bodyPr>
            <a:noAutofit/>
          </a:bodyPr>
          <a:lstStyle/>
          <a:p>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3</a:t>
            </a:r>
            <a:r>
              <a:rPr lang="tr-TR"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 İhale Süreci – Yeterlik Kriterleri</a:t>
            </a:r>
            <a:br>
              <a:rPr lang="tr-TR"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br>
            <a:r>
              <a:rPr lang="nb-NO"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Banka Referans Mektubu </a:t>
            </a:r>
            <a:r>
              <a:rPr lang="tr-TR"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(Md. 34)</a:t>
            </a:r>
            <a:endParaRPr lang="tr-TR" sz="28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395536" y="1761888"/>
            <a:ext cx="8424936" cy="4547432"/>
          </a:xfrm>
        </p:spPr>
        <p:txBody>
          <a:bodyPr>
            <a:noAutofit/>
          </a:bodyPr>
          <a:lstStyle/>
          <a:p>
            <a:pPr algn="just">
              <a:buNone/>
              <a:defRPr/>
            </a:pPr>
            <a:r>
              <a:rPr lang="tr-TR" sz="2400" b="1" dirty="0">
                <a:solidFill>
                  <a:srgbClr val="FF0000"/>
                </a:solidFill>
                <a:latin typeface="+mj-lt"/>
                <a:ea typeface="Tahoma" panose="020B0604030504040204" pitchFamily="34" charset="0"/>
                <a:cs typeface="Tahoma" panose="020B0604030504040204" pitchFamily="34" charset="0"/>
              </a:rPr>
              <a:t> </a:t>
            </a:r>
            <a:r>
              <a:rPr lang="tr-TR" sz="2400" dirty="0" smtClean="0">
                <a:latin typeface="+mj-lt"/>
                <a:ea typeface="Tahoma" panose="020B0604030504040204" pitchFamily="34" charset="0"/>
                <a:cs typeface="Tahoma" panose="020B0604030504040204" pitchFamily="34" charset="0"/>
              </a:rPr>
              <a:t>İsteklinin </a:t>
            </a:r>
            <a:r>
              <a:rPr lang="tr-TR" sz="2400" dirty="0">
                <a:solidFill>
                  <a:srgbClr val="FF0000"/>
                </a:solidFill>
                <a:latin typeface="+mj-lt"/>
                <a:ea typeface="Tahoma" panose="020B0604030504040204" pitchFamily="34" charset="0"/>
                <a:cs typeface="Tahoma" panose="020B0604030504040204" pitchFamily="34" charset="0"/>
              </a:rPr>
              <a:t>kullanılmamış nakdi </a:t>
            </a:r>
            <a:r>
              <a:rPr lang="tr-TR" sz="2400" dirty="0">
                <a:latin typeface="+mj-lt"/>
                <a:ea typeface="Tahoma" panose="020B0604030504040204" pitchFamily="34" charset="0"/>
                <a:cs typeface="Tahoma" panose="020B0604030504040204" pitchFamily="34" charset="0"/>
              </a:rPr>
              <a:t>yada </a:t>
            </a:r>
            <a:r>
              <a:rPr lang="tr-TR" sz="2400" dirty="0">
                <a:solidFill>
                  <a:srgbClr val="FF0000"/>
                </a:solidFill>
                <a:latin typeface="+mj-lt"/>
                <a:ea typeface="Tahoma" panose="020B0604030504040204" pitchFamily="34" charset="0"/>
                <a:cs typeface="Tahoma" panose="020B0604030504040204" pitchFamily="34" charset="0"/>
              </a:rPr>
              <a:t>gayri nakdi kredisi </a:t>
            </a:r>
            <a:r>
              <a:rPr lang="tr-TR" sz="2400" dirty="0">
                <a:latin typeface="+mj-lt"/>
                <a:ea typeface="Tahoma" panose="020B0604030504040204" pitchFamily="34" charset="0"/>
                <a:cs typeface="Tahoma" panose="020B0604030504040204" pitchFamily="34" charset="0"/>
              </a:rPr>
              <a:t>veya </a:t>
            </a:r>
            <a:r>
              <a:rPr lang="tr-TR" sz="2400" dirty="0">
                <a:solidFill>
                  <a:srgbClr val="FF0000"/>
                </a:solidFill>
                <a:latin typeface="+mj-lt"/>
                <a:ea typeface="Tahoma" panose="020B0604030504040204" pitchFamily="34" charset="0"/>
                <a:cs typeface="Tahoma" panose="020B0604030504040204" pitchFamily="34" charset="0"/>
              </a:rPr>
              <a:t>üzerinde kısıtlama bulunmayan mevduatı</a:t>
            </a:r>
            <a:r>
              <a:rPr lang="tr-TR" sz="2400" dirty="0">
                <a:latin typeface="+mj-lt"/>
                <a:ea typeface="Tahoma" panose="020B0604030504040204" pitchFamily="34" charset="0"/>
                <a:cs typeface="Tahoma" panose="020B0604030504040204" pitchFamily="34" charset="0"/>
              </a:rPr>
              <a:t>;</a:t>
            </a:r>
            <a:r>
              <a:rPr lang="tr-TR" sz="2400" u="sng" dirty="0">
                <a:latin typeface="+mj-lt"/>
                <a:ea typeface="Tahoma" panose="020B0604030504040204" pitchFamily="34" charset="0"/>
                <a:cs typeface="Tahoma" panose="020B0604030504040204" pitchFamily="34" charset="0"/>
              </a:rPr>
              <a:t> </a:t>
            </a:r>
          </a:p>
          <a:p>
            <a:pPr algn="just">
              <a:buNone/>
              <a:defRPr/>
            </a:pPr>
            <a:r>
              <a:rPr lang="tr-TR" sz="2400" dirty="0" smtClean="0">
                <a:solidFill>
                  <a:srgbClr val="FF0000"/>
                </a:solidFill>
                <a:latin typeface="+mj-lt"/>
                <a:ea typeface="Tahoma" panose="020B0604030504040204" pitchFamily="34" charset="0"/>
                <a:cs typeface="Tahoma" panose="020B0604030504040204" pitchFamily="34" charset="0"/>
              </a:rPr>
              <a:t>1</a:t>
            </a:r>
            <a:r>
              <a:rPr lang="tr-TR" sz="2400" dirty="0">
                <a:solidFill>
                  <a:srgbClr val="FF0000"/>
                </a:solidFill>
                <a:latin typeface="+mj-lt"/>
                <a:ea typeface="Tahoma" panose="020B0604030504040204" pitchFamily="34" charset="0"/>
                <a:cs typeface="Tahoma" panose="020B0604030504040204" pitchFamily="34" charset="0"/>
              </a:rPr>
              <a:t>) Teklif edilen bedelin %10’ </a:t>
            </a:r>
            <a:r>
              <a:rPr lang="tr-TR" sz="2400" dirty="0">
                <a:latin typeface="+mj-lt"/>
                <a:ea typeface="Tahoma" panose="020B0604030504040204" pitchFamily="34" charset="0"/>
                <a:cs typeface="Tahoma" panose="020B0604030504040204" pitchFamily="34" charset="0"/>
              </a:rPr>
              <a:t>undan az olamaz.</a:t>
            </a:r>
          </a:p>
          <a:p>
            <a:pPr algn="just">
              <a:buNone/>
              <a:defRPr/>
            </a:pPr>
            <a:r>
              <a:rPr lang="tr-TR" sz="2400" dirty="0">
                <a:solidFill>
                  <a:srgbClr val="FF0000"/>
                </a:solidFill>
                <a:latin typeface="+mj-lt"/>
                <a:ea typeface="Tahoma" panose="020B0604030504040204" pitchFamily="34" charset="0"/>
                <a:cs typeface="Tahoma" panose="020B0604030504040204" pitchFamily="34" charset="0"/>
              </a:rPr>
              <a:t>2) </a:t>
            </a:r>
            <a:r>
              <a:rPr lang="tr-TR" sz="2400" dirty="0">
                <a:latin typeface="+mj-lt"/>
                <a:ea typeface="Tahoma" panose="020B0604030504040204" pitchFamily="34" charset="0"/>
                <a:cs typeface="Tahoma" panose="020B0604030504040204" pitchFamily="34" charset="0"/>
              </a:rPr>
              <a:t>BİAİU veya 21/(a), (d) ve (e) bendi kapsamındaki ihalelerde ise </a:t>
            </a:r>
            <a:r>
              <a:rPr lang="tr-TR" sz="2400" dirty="0" err="1" smtClean="0">
                <a:latin typeface="+mj-lt"/>
                <a:ea typeface="Tahoma" panose="020B0604030504040204" pitchFamily="34" charset="0"/>
                <a:cs typeface="Tahoma" panose="020B0604030504040204" pitchFamily="34" charset="0"/>
              </a:rPr>
              <a:t>YM’nin</a:t>
            </a:r>
            <a:r>
              <a:rPr lang="tr-TR" sz="2400" dirty="0" smtClean="0">
                <a:latin typeface="+mj-lt"/>
                <a:ea typeface="Tahoma" panose="020B0604030504040204" pitchFamily="34" charset="0"/>
                <a:cs typeface="Tahoma" panose="020B0604030504040204" pitchFamily="34" charset="0"/>
              </a:rPr>
              <a:t> </a:t>
            </a:r>
            <a:r>
              <a:rPr lang="tr-TR" sz="2400" dirty="0" smtClean="0">
                <a:solidFill>
                  <a:srgbClr val="FF0000"/>
                </a:solidFill>
                <a:latin typeface="+mj-lt"/>
                <a:ea typeface="Tahoma" panose="020B0604030504040204" pitchFamily="34" charset="0"/>
                <a:cs typeface="Tahoma" panose="020B0604030504040204" pitchFamily="34" charset="0"/>
              </a:rPr>
              <a:t>% </a:t>
            </a:r>
            <a:r>
              <a:rPr lang="tr-TR" sz="2400" dirty="0">
                <a:solidFill>
                  <a:srgbClr val="FF0000"/>
                </a:solidFill>
                <a:latin typeface="+mj-lt"/>
                <a:ea typeface="Tahoma" panose="020B0604030504040204" pitchFamily="34" charset="0"/>
                <a:cs typeface="Tahoma" panose="020B0604030504040204" pitchFamily="34" charset="0"/>
              </a:rPr>
              <a:t>5 ila % 15’i </a:t>
            </a:r>
            <a:r>
              <a:rPr lang="tr-TR" sz="2400" dirty="0">
                <a:latin typeface="+mj-lt"/>
                <a:ea typeface="Tahoma" panose="020B0604030504040204" pitchFamily="34" charset="0"/>
                <a:cs typeface="Tahoma" panose="020B0604030504040204" pitchFamily="34" charset="0"/>
              </a:rPr>
              <a:t>aralığında </a:t>
            </a:r>
            <a:r>
              <a:rPr lang="tr-TR" sz="2400" dirty="0">
                <a:solidFill>
                  <a:srgbClr val="FF0000"/>
                </a:solidFill>
                <a:latin typeface="+mj-lt"/>
                <a:ea typeface="Tahoma" panose="020B0604030504040204" pitchFamily="34" charset="0"/>
                <a:cs typeface="Tahoma" panose="020B0604030504040204" pitchFamily="34" charset="0"/>
              </a:rPr>
              <a:t>idarece belirlenen parasal tutardan az olamaz</a:t>
            </a:r>
            <a:r>
              <a:rPr lang="tr-TR" sz="2400" dirty="0" smtClean="0">
                <a:solidFill>
                  <a:srgbClr val="FF0000"/>
                </a:solidFill>
                <a:latin typeface="+mj-lt"/>
                <a:ea typeface="Tahoma" panose="020B0604030504040204" pitchFamily="34" charset="0"/>
                <a:cs typeface="Tahoma" panose="020B0604030504040204" pitchFamily="34" charset="0"/>
              </a:rPr>
              <a:t>.</a:t>
            </a:r>
          </a:p>
          <a:p>
            <a:pPr algn="just">
              <a:buNone/>
              <a:defRPr/>
            </a:pPr>
            <a:endParaRPr lang="tr-TR" sz="2400" dirty="0">
              <a:solidFill>
                <a:srgbClr val="FF0000"/>
              </a:solidFill>
              <a:latin typeface="+mj-lt"/>
              <a:ea typeface="Tahoma" panose="020B0604030504040204" pitchFamily="34" charset="0"/>
              <a:cs typeface="Tahoma" panose="020B0604030504040204" pitchFamily="34" charset="0"/>
            </a:endParaRPr>
          </a:p>
          <a:p>
            <a:pPr algn="just">
              <a:buFont typeface="Wingdings" pitchFamily="2" charset="2"/>
              <a:buChar char="Ø"/>
              <a:defRPr/>
            </a:pPr>
            <a:r>
              <a:rPr lang="tr-TR" sz="2400" dirty="0" smtClean="0">
                <a:latin typeface="+mj-lt"/>
                <a:ea typeface="Tahoma" panose="020B0604030504040204" pitchFamily="34" charset="0"/>
                <a:cs typeface="Tahoma" panose="020B0604030504040204" pitchFamily="34" charset="0"/>
              </a:rPr>
              <a:t>Kriterler</a:t>
            </a:r>
            <a:r>
              <a:rPr lang="tr-TR" sz="2400" dirty="0">
                <a:latin typeface="+mj-lt"/>
                <a:ea typeface="Tahoma" panose="020B0604030504040204" pitchFamily="34" charset="0"/>
                <a:cs typeface="Tahoma" panose="020B0604030504040204" pitchFamily="34" charset="0"/>
              </a:rPr>
              <a:t>; mevduat ve kredi tutarları toplanmak ya da bir veya birkaç banka referans mektubu sunulması yoluyla karşılanabilecektir.</a:t>
            </a:r>
          </a:p>
          <a:p>
            <a:pPr algn="just">
              <a:buFont typeface="Wingdings" pitchFamily="2" charset="2"/>
              <a:buChar char="Ø"/>
              <a:defRPr/>
            </a:pPr>
            <a:endParaRPr lang="tr-TR" sz="2400" dirty="0">
              <a:latin typeface="+mj-lt"/>
              <a:ea typeface="Tahoma" panose="020B0604030504040204" pitchFamily="34" charset="0"/>
              <a:cs typeface="Tahoma" panose="020B0604030504040204" pitchFamily="34" charset="0"/>
            </a:endParaRPr>
          </a:p>
        </p:txBody>
      </p:sp>
      <p:pic>
        <p:nvPicPr>
          <p:cNvPr id="4"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7740352" y="156672"/>
            <a:ext cx="1117600" cy="158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2"/>
          <p:cNvSpPr txBox="1">
            <a:spLocks/>
          </p:cNvSpPr>
          <p:nvPr/>
        </p:nvSpPr>
        <p:spPr>
          <a:xfrm>
            <a:off x="467544" y="1710273"/>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endParaRPr lang="tr-TR" sz="1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36795649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5182" y="230448"/>
            <a:ext cx="8534401" cy="1320800"/>
          </a:xfrm>
        </p:spPr>
        <p:txBody>
          <a:bodyPr>
            <a:noAutofit/>
          </a:bodyPr>
          <a:lstStyle/>
          <a:p>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3</a:t>
            </a:r>
            <a:r>
              <a:rPr lang="tr-TR"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 İhale Süreci – Yeterlik Kriterleri</a:t>
            </a:r>
            <a:br>
              <a:rPr lang="tr-TR"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br>
            <a:r>
              <a:rPr lang="nb-NO"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Bilanço</a:t>
            </a:r>
            <a:r>
              <a:rPr lang="tr-TR"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 veya </a:t>
            </a:r>
            <a:r>
              <a:rPr lang="nb-NO"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Eşdeğer Belgeler</a:t>
            </a:r>
            <a:r>
              <a:rPr lang="tr-TR"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 </a:t>
            </a:r>
            <a:r>
              <a:rPr lang="tr-TR" sz="28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a:t>
            </a:r>
            <a:r>
              <a:rPr lang="tr-TR"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Md. 35)</a:t>
            </a:r>
            <a:endParaRPr lang="tr-TR" sz="28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229502" y="1340768"/>
            <a:ext cx="8390407" cy="5328592"/>
          </a:xfrm>
        </p:spPr>
        <p:txBody>
          <a:bodyPr>
            <a:noAutofit/>
          </a:bodyPr>
          <a:lstStyle/>
          <a:p>
            <a:pPr marL="0" indent="0" algn="just">
              <a:buNone/>
            </a:pPr>
            <a:r>
              <a:rPr lang="tr-TR" sz="2400" dirty="0">
                <a:latin typeface="+mj-lt"/>
                <a:ea typeface="Tahoma" panose="020B0604030504040204" pitchFamily="34" charset="0"/>
                <a:cs typeface="Tahoma" panose="020B0604030504040204" pitchFamily="34" charset="0"/>
              </a:rPr>
              <a:t>İhalenin yapıldığı yıldan </a:t>
            </a:r>
            <a:r>
              <a:rPr lang="tr-TR" sz="2400" dirty="0">
                <a:solidFill>
                  <a:srgbClr val="FF0000"/>
                </a:solidFill>
                <a:latin typeface="+mj-lt"/>
                <a:ea typeface="Tahoma" panose="020B0604030504040204" pitchFamily="34" charset="0"/>
                <a:cs typeface="Tahoma" panose="020B0604030504040204" pitchFamily="34" charset="0"/>
              </a:rPr>
              <a:t>önceki yıla ait</a:t>
            </a:r>
            <a:r>
              <a:rPr lang="tr-TR" sz="2400" dirty="0">
                <a:latin typeface="+mj-lt"/>
                <a:ea typeface="Tahoma" panose="020B0604030504040204" pitchFamily="34" charset="0"/>
                <a:cs typeface="Tahoma" panose="020B0604030504040204" pitchFamily="34" charset="0"/>
              </a:rPr>
              <a:t>; </a:t>
            </a:r>
          </a:p>
          <a:p>
            <a:pPr algn="just"/>
            <a:r>
              <a:rPr lang="tr-TR" sz="2400" dirty="0" smtClean="0">
                <a:latin typeface="+mj-lt"/>
                <a:ea typeface="Tahoma" panose="020B0604030504040204" pitchFamily="34" charset="0"/>
                <a:cs typeface="Tahoma" panose="020B0604030504040204" pitchFamily="34" charset="0"/>
              </a:rPr>
              <a:t>Yıl </a:t>
            </a:r>
            <a:r>
              <a:rPr lang="tr-TR" sz="2400" dirty="0">
                <a:latin typeface="+mj-lt"/>
                <a:ea typeface="Tahoma" panose="020B0604030504040204" pitchFamily="34" charset="0"/>
                <a:cs typeface="Tahoma" panose="020B0604030504040204" pitchFamily="34" charset="0"/>
              </a:rPr>
              <a:t>sonu bilançosunun veya </a:t>
            </a:r>
            <a:endParaRPr lang="tr-TR" sz="2400" dirty="0" smtClean="0">
              <a:latin typeface="+mj-lt"/>
              <a:ea typeface="Tahoma" panose="020B0604030504040204" pitchFamily="34" charset="0"/>
              <a:cs typeface="Tahoma" panose="020B0604030504040204" pitchFamily="34" charset="0"/>
            </a:endParaRPr>
          </a:p>
          <a:p>
            <a:pPr algn="just"/>
            <a:r>
              <a:rPr lang="tr-TR" sz="2400" dirty="0" smtClean="0">
                <a:latin typeface="+mj-lt"/>
                <a:ea typeface="Tahoma" panose="020B0604030504040204" pitchFamily="34" charset="0"/>
                <a:cs typeface="Tahoma" panose="020B0604030504040204" pitchFamily="34" charset="0"/>
              </a:rPr>
              <a:t>Gerekli bölümlerinin</a:t>
            </a:r>
            <a:r>
              <a:rPr lang="tr-TR" sz="2400" dirty="0">
                <a:latin typeface="+mj-lt"/>
                <a:ea typeface="Tahoma" panose="020B0604030504040204" pitchFamily="34" charset="0"/>
                <a:cs typeface="Tahoma" panose="020B0604030504040204" pitchFamily="34" charset="0"/>
              </a:rPr>
              <a:t> </a:t>
            </a:r>
            <a:r>
              <a:rPr lang="tr-TR" sz="2400" dirty="0" smtClean="0">
                <a:latin typeface="+mj-lt"/>
                <a:ea typeface="Tahoma" panose="020B0604030504040204" pitchFamily="34" charset="0"/>
                <a:cs typeface="Tahoma" panose="020B0604030504040204" pitchFamily="34" charset="0"/>
              </a:rPr>
              <a:t>ya da</a:t>
            </a:r>
            <a:endParaRPr lang="tr-TR" sz="2400" dirty="0">
              <a:latin typeface="+mj-lt"/>
              <a:ea typeface="Tahoma" panose="020B0604030504040204" pitchFamily="34" charset="0"/>
              <a:cs typeface="Tahoma" panose="020B0604030504040204" pitchFamily="34" charset="0"/>
            </a:endParaRPr>
          </a:p>
          <a:p>
            <a:pPr algn="just"/>
            <a:r>
              <a:rPr lang="tr-TR" sz="2400" dirty="0">
                <a:latin typeface="+mj-lt"/>
                <a:ea typeface="Tahoma" panose="020B0604030504040204" pitchFamily="34" charset="0"/>
                <a:cs typeface="Tahoma" panose="020B0604030504040204" pitchFamily="34" charset="0"/>
              </a:rPr>
              <a:t>Bunlara eşdeğer belgelerin, </a:t>
            </a:r>
          </a:p>
          <a:p>
            <a:pPr marL="0" indent="0" algn="just">
              <a:buNone/>
            </a:pPr>
            <a:r>
              <a:rPr lang="tr-TR" sz="2400" dirty="0" smtClean="0">
                <a:solidFill>
                  <a:srgbClr val="FF0000"/>
                </a:solidFill>
                <a:latin typeface="+mj-lt"/>
                <a:ea typeface="Tahoma" panose="020B0604030504040204" pitchFamily="34" charset="0"/>
                <a:cs typeface="Tahoma" panose="020B0604030504040204" pitchFamily="34" charset="0"/>
              </a:rPr>
              <a:t>idarece </a:t>
            </a:r>
            <a:r>
              <a:rPr lang="tr-TR" sz="2400" dirty="0">
                <a:solidFill>
                  <a:srgbClr val="FF0000"/>
                </a:solidFill>
                <a:latin typeface="+mj-lt"/>
                <a:ea typeface="Tahoma" panose="020B0604030504040204" pitchFamily="34" charset="0"/>
                <a:cs typeface="Tahoma" panose="020B0604030504040204" pitchFamily="34" charset="0"/>
              </a:rPr>
              <a:t>istenilmesi zorunludur</a:t>
            </a:r>
            <a:r>
              <a:rPr lang="tr-TR" sz="2400" dirty="0" smtClean="0">
                <a:solidFill>
                  <a:srgbClr val="FF0000"/>
                </a:solidFill>
                <a:latin typeface="+mj-lt"/>
                <a:ea typeface="Tahoma" panose="020B0604030504040204" pitchFamily="34" charset="0"/>
                <a:cs typeface="Tahoma" panose="020B0604030504040204" pitchFamily="34" charset="0"/>
              </a:rPr>
              <a:t>.</a:t>
            </a:r>
          </a:p>
          <a:p>
            <a:pPr marL="0" indent="0" algn="just">
              <a:buNone/>
            </a:pPr>
            <a:endParaRPr lang="tr-TR" sz="2400" dirty="0">
              <a:solidFill>
                <a:srgbClr val="FF0000"/>
              </a:solidFill>
              <a:latin typeface="+mj-lt"/>
              <a:ea typeface="Tahoma" panose="020B0604030504040204" pitchFamily="34" charset="0"/>
              <a:cs typeface="Tahoma" panose="020B0604030504040204" pitchFamily="34" charset="0"/>
            </a:endParaRPr>
          </a:p>
          <a:p>
            <a:pPr marL="0" indent="0" algn="just">
              <a:buNone/>
            </a:pPr>
            <a:r>
              <a:rPr lang="tr-TR" sz="2400" dirty="0" smtClean="0">
                <a:latin typeface="+mj-lt"/>
                <a:ea typeface="Tahoma" panose="020B0604030504040204" pitchFamily="34" charset="0"/>
                <a:cs typeface="Tahoma" panose="020B0604030504040204" pitchFamily="34" charset="0"/>
              </a:rPr>
              <a:t>a</a:t>
            </a:r>
            <a:r>
              <a:rPr lang="tr-TR" sz="2400" dirty="0">
                <a:latin typeface="+mj-lt"/>
                <a:ea typeface="Tahoma" panose="020B0604030504040204" pitchFamily="34" charset="0"/>
                <a:cs typeface="Tahoma" panose="020B0604030504040204" pitchFamily="34" charset="0"/>
              </a:rPr>
              <a:t>) </a:t>
            </a:r>
            <a:r>
              <a:rPr lang="tr-TR" sz="2400" dirty="0" smtClean="0">
                <a:latin typeface="+mj-lt"/>
                <a:ea typeface="Tahoma" panose="020B0604030504040204" pitchFamily="34" charset="0"/>
                <a:cs typeface="Tahoma" panose="020B0604030504040204" pitchFamily="34" charset="0"/>
              </a:rPr>
              <a:t>Bilançosunu </a:t>
            </a:r>
            <a:r>
              <a:rPr lang="tr-TR" sz="2400" dirty="0">
                <a:latin typeface="+mj-lt"/>
                <a:ea typeface="Tahoma" panose="020B0604030504040204" pitchFamily="34" charset="0"/>
                <a:cs typeface="Tahoma" panose="020B0604030504040204" pitchFamily="34" charset="0"/>
              </a:rPr>
              <a:t>yayımlatma </a:t>
            </a:r>
            <a:r>
              <a:rPr lang="tr-TR" sz="2400" dirty="0">
                <a:solidFill>
                  <a:srgbClr val="FF0000"/>
                </a:solidFill>
                <a:latin typeface="+mj-lt"/>
                <a:ea typeface="Tahoma" panose="020B0604030504040204" pitchFamily="34" charset="0"/>
                <a:cs typeface="Tahoma" panose="020B0604030504040204" pitchFamily="34" charset="0"/>
              </a:rPr>
              <a:t>zorunluluğu olanlar</a:t>
            </a:r>
            <a:r>
              <a:rPr lang="tr-TR" sz="2400" dirty="0">
                <a:latin typeface="+mj-lt"/>
                <a:ea typeface="Tahoma" panose="020B0604030504040204" pitchFamily="34" charset="0"/>
                <a:cs typeface="Tahoma" panose="020B0604030504040204" pitchFamily="34" charset="0"/>
              </a:rPr>
              <a:t> yıl sonu bilançosunu veya bilançonun ilgili bölümlerini sunar.</a:t>
            </a:r>
          </a:p>
          <a:p>
            <a:pPr marL="0" indent="0" algn="just">
              <a:buNone/>
            </a:pPr>
            <a:r>
              <a:rPr lang="tr-TR" sz="2400" dirty="0">
                <a:latin typeface="+mj-lt"/>
                <a:ea typeface="Tahoma" panose="020B0604030504040204" pitchFamily="34" charset="0"/>
                <a:cs typeface="Tahoma" panose="020B0604030504040204" pitchFamily="34" charset="0"/>
              </a:rPr>
              <a:t>b) </a:t>
            </a:r>
            <a:r>
              <a:rPr lang="tr-TR" sz="2400" dirty="0">
                <a:solidFill>
                  <a:srgbClr val="FF0000"/>
                </a:solidFill>
                <a:latin typeface="+mj-lt"/>
                <a:ea typeface="Tahoma" panose="020B0604030504040204" pitchFamily="34" charset="0"/>
                <a:cs typeface="Tahoma" panose="020B0604030504040204" pitchFamily="34" charset="0"/>
              </a:rPr>
              <a:t>Zorunluluğu olmayanlar </a:t>
            </a:r>
            <a:r>
              <a:rPr lang="tr-TR" sz="2400" dirty="0" smtClean="0">
                <a:latin typeface="+mj-lt"/>
                <a:ea typeface="Tahoma" panose="020B0604030504040204" pitchFamily="34" charset="0"/>
                <a:cs typeface="Tahoma" panose="020B0604030504040204" pitchFamily="34" charset="0"/>
              </a:rPr>
              <a:t>SMMM </a:t>
            </a:r>
            <a:r>
              <a:rPr lang="tr-TR" sz="2400" dirty="0">
                <a:latin typeface="+mj-lt"/>
                <a:ea typeface="Tahoma" panose="020B0604030504040204" pitchFamily="34" charset="0"/>
                <a:cs typeface="Tahoma" panose="020B0604030504040204" pitchFamily="34" charset="0"/>
              </a:rPr>
              <a:t>veya YMM tarafından düzenlenen standart forma uygun </a:t>
            </a:r>
            <a:r>
              <a:rPr lang="tr-TR" sz="2400" dirty="0" smtClean="0">
                <a:latin typeface="+mj-lt"/>
                <a:ea typeface="Tahoma" panose="020B0604030504040204" pitchFamily="34" charset="0"/>
                <a:cs typeface="Tahoma" panose="020B0604030504040204" pitchFamily="34" charset="0"/>
              </a:rPr>
              <a:t>belgeyi </a:t>
            </a:r>
            <a:r>
              <a:rPr lang="tr-TR" sz="2400" dirty="0" smtClean="0">
                <a:solidFill>
                  <a:srgbClr val="FF0000"/>
                </a:solidFill>
                <a:latin typeface="+mj-lt"/>
                <a:ea typeface="Tahoma" panose="020B0604030504040204" pitchFamily="34" charset="0"/>
                <a:cs typeface="Tahoma" panose="020B0604030504040204" pitchFamily="34" charset="0"/>
              </a:rPr>
              <a:t>(Bilanço Bilgileri Tablosu) </a:t>
            </a:r>
            <a:r>
              <a:rPr lang="tr-TR" sz="2400" dirty="0">
                <a:latin typeface="+mj-lt"/>
                <a:ea typeface="Tahoma" panose="020B0604030504040204" pitchFamily="34" charset="0"/>
                <a:cs typeface="Tahoma" panose="020B0604030504040204" pitchFamily="34" charset="0"/>
              </a:rPr>
              <a:t>de sunabilirler.</a:t>
            </a:r>
          </a:p>
          <a:p>
            <a:pPr algn="just">
              <a:buFont typeface="Wingdings" pitchFamily="2" charset="2"/>
              <a:buChar char="Ø"/>
            </a:pPr>
            <a:endParaRPr lang="tr-TR" sz="2400" dirty="0">
              <a:latin typeface="+mj-lt"/>
              <a:ea typeface="Tahoma" panose="020B0604030504040204" pitchFamily="34" charset="0"/>
              <a:cs typeface="Tahoma" panose="020B0604030504040204" pitchFamily="34" charset="0"/>
            </a:endParaRPr>
          </a:p>
        </p:txBody>
      </p:sp>
      <p:pic>
        <p:nvPicPr>
          <p:cNvPr id="4"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7740352" y="156672"/>
            <a:ext cx="1117600" cy="158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2"/>
          <p:cNvSpPr txBox="1">
            <a:spLocks/>
          </p:cNvSpPr>
          <p:nvPr/>
        </p:nvSpPr>
        <p:spPr>
          <a:xfrm>
            <a:off x="467544" y="1710273"/>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endParaRPr lang="tr-TR" sz="1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37014126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194600"/>
            <a:ext cx="8589640" cy="1320800"/>
          </a:xfrm>
        </p:spPr>
        <p:txBody>
          <a:bodyPr>
            <a:noAutofit/>
          </a:bodyPr>
          <a:lstStyle/>
          <a:p>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3</a:t>
            </a:r>
            <a:r>
              <a:rPr lang="tr-TR"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 İhale Süreci – Yeterlik Kriterleri</a:t>
            </a:r>
            <a:br>
              <a:rPr lang="tr-TR"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br>
            <a:r>
              <a:rPr lang="nb-NO" sz="28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 Bilanço veya Eşdeğer </a:t>
            </a:r>
            <a:r>
              <a:rPr lang="nb-NO"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Belgeler</a:t>
            </a:r>
            <a:r>
              <a:rPr lang="tr-TR"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 (Md. 35)</a:t>
            </a:r>
            <a:endParaRPr lang="tr-TR" sz="28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275532" y="1412776"/>
            <a:ext cx="8390408" cy="5112568"/>
          </a:xfrm>
        </p:spPr>
        <p:txBody>
          <a:bodyPr>
            <a:noAutofit/>
          </a:bodyPr>
          <a:lstStyle/>
          <a:p>
            <a:pPr marL="0" indent="0" algn="just">
              <a:buNone/>
            </a:pPr>
            <a:r>
              <a:rPr lang="tr-TR" sz="2400" dirty="0">
                <a:solidFill>
                  <a:srgbClr val="FF0000"/>
                </a:solidFill>
                <a:latin typeface="+mj-lt"/>
                <a:ea typeface="Tahoma" panose="020B0604030504040204" pitchFamily="34" charset="0"/>
                <a:cs typeface="Tahoma" panose="020B0604030504040204" pitchFamily="34" charset="0"/>
              </a:rPr>
              <a:t>Yeterlik</a:t>
            </a:r>
            <a:r>
              <a:rPr lang="tr-TR" sz="2400" dirty="0" smtClean="0">
                <a:solidFill>
                  <a:srgbClr val="FF0000"/>
                </a:solidFill>
                <a:latin typeface="+mj-lt"/>
                <a:ea typeface="Tahoma" panose="020B0604030504040204" pitchFamily="34" charset="0"/>
                <a:cs typeface="Tahoma" panose="020B0604030504040204" pitchFamily="34" charset="0"/>
              </a:rPr>
              <a:t>;</a:t>
            </a:r>
          </a:p>
          <a:p>
            <a:pPr marL="457200" indent="-457200" algn="just">
              <a:buAutoNum type="alphaLcParenR"/>
            </a:pPr>
            <a:r>
              <a:rPr lang="tr-TR" sz="2400" dirty="0" smtClean="0">
                <a:latin typeface="+mj-lt"/>
                <a:ea typeface="Tahoma" panose="020B0604030504040204" pitchFamily="34" charset="0"/>
                <a:cs typeface="Tahoma" panose="020B0604030504040204" pitchFamily="34" charset="0"/>
              </a:rPr>
              <a:t>Cari </a:t>
            </a:r>
            <a:r>
              <a:rPr lang="tr-TR" sz="2400" dirty="0">
                <a:latin typeface="+mj-lt"/>
                <a:ea typeface="Tahoma" panose="020B0604030504040204" pitchFamily="34" charset="0"/>
                <a:cs typeface="Tahoma" panose="020B0604030504040204" pitchFamily="34" charset="0"/>
              </a:rPr>
              <a:t>Oran (DV/KVB) </a:t>
            </a:r>
            <a:r>
              <a:rPr lang="tr-TR" sz="2400" dirty="0">
                <a:solidFill>
                  <a:srgbClr val="FF0000"/>
                </a:solidFill>
                <a:latin typeface="+mj-lt"/>
                <a:ea typeface="Tahoma" panose="020B0604030504040204" pitchFamily="34" charset="0"/>
                <a:cs typeface="Tahoma" panose="020B0604030504040204" pitchFamily="34" charset="0"/>
              </a:rPr>
              <a:t>en az 0.75 </a:t>
            </a:r>
            <a:r>
              <a:rPr lang="tr-TR" sz="2400" dirty="0">
                <a:latin typeface="+mj-lt"/>
                <a:ea typeface="Tahoma" panose="020B0604030504040204" pitchFamily="34" charset="0"/>
                <a:cs typeface="Tahoma" panose="020B0604030504040204" pitchFamily="34" charset="0"/>
              </a:rPr>
              <a:t>(Yıllara yaygın inşaat maliyetleri </a:t>
            </a:r>
            <a:r>
              <a:rPr lang="tr-TR" sz="2400" dirty="0" err="1">
                <a:latin typeface="+mj-lt"/>
                <a:ea typeface="Tahoma" panose="020B0604030504040204" pitchFamily="34" charset="0"/>
                <a:cs typeface="Tahoma" panose="020B0604030504040204" pitchFamily="34" charset="0"/>
              </a:rPr>
              <a:t>DV’den</a:t>
            </a:r>
            <a:r>
              <a:rPr lang="tr-TR" sz="2400" dirty="0">
                <a:latin typeface="+mj-lt"/>
                <a:ea typeface="Tahoma" panose="020B0604030504040204" pitchFamily="34" charset="0"/>
                <a:cs typeface="Tahoma" panose="020B0604030504040204" pitchFamily="34" charset="0"/>
              </a:rPr>
              <a:t>, yıllara yaygın inşaat </a:t>
            </a:r>
            <a:r>
              <a:rPr lang="tr-TR" sz="2400" dirty="0" err="1">
                <a:latin typeface="+mj-lt"/>
                <a:ea typeface="Tahoma" panose="020B0604030504040204" pitchFamily="34" charset="0"/>
                <a:cs typeface="Tahoma" panose="020B0604030504040204" pitchFamily="34" charset="0"/>
              </a:rPr>
              <a:t>hakediş</a:t>
            </a:r>
            <a:r>
              <a:rPr lang="tr-TR" sz="2400" dirty="0">
                <a:latin typeface="+mj-lt"/>
                <a:ea typeface="Tahoma" panose="020B0604030504040204" pitchFamily="34" charset="0"/>
                <a:cs typeface="Tahoma" panose="020B0604030504040204" pitchFamily="34" charset="0"/>
              </a:rPr>
              <a:t> gelirleri ise </a:t>
            </a:r>
            <a:r>
              <a:rPr lang="tr-TR" sz="2400" dirty="0" err="1">
                <a:latin typeface="+mj-lt"/>
                <a:ea typeface="Tahoma" panose="020B0604030504040204" pitchFamily="34" charset="0"/>
                <a:cs typeface="Tahoma" panose="020B0604030504040204" pitchFamily="34" charset="0"/>
              </a:rPr>
              <a:t>KVB’den</a:t>
            </a:r>
            <a:r>
              <a:rPr lang="tr-TR" sz="2400" dirty="0">
                <a:latin typeface="+mj-lt"/>
                <a:ea typeface="Tahoma" panose="020B0604030504040204" pitchFamily="34" charset="0"/>
                <a:cs typeface="Tahoma" panose="020B0604030504040204" pitchFamily="34" charset="0"/>
              </a:rPr>
              <a:t> düşülecektir</a:t>
            </a:r>
            <a:r>
              <a:rPr lang="tr-TR" sz="2400" dirty="0" smtClean="0">
                <a:latin typeface="+mj-lt"/>
                <a:ea typeface="Tahoma" panose="020B0604030504040204" pitchFamily="34" charset="0"/>
                <a:cs typeface="Tahoma" panose="020B0604030504040204" pitchFamily="34" charset="0"/>
              </a:rPr>
              <a:t>.)</a:t>
            </a:r>
          </a:p>
          <a:p>
            <a:pPr marL="457200" indent="-457200" algn="just">
              <a:buAutoNum type="alphaLcParenR"/>
            </a:pPr>
            <a:r>
              <a:rPr lang="tr-TR" sz="2400" dirty="0" err="1" smtClean="0">
                <a:latin typeface="+mj-lt"/>
                <a:ea typeface="Tahoma" panose="020B0604030504040204" pitchFamily="34" charset="0"/>
                <a:cs typeface="Tahoma" panose="020B0604030504040204" pitchFamily="34" charset="0"/>
              </a:rPr>
              <a:t>Özkaynak</a:t>
            </a:r>
            <a:r>
              <a:rPr lang="tr-TR" sz="2400" dirty="0" smtClean="0">
                <a:latin typeface="+mj-lt"/>
                <a:ea typeface="Tahoma" panose="020B0604030504040204" pitchFamily="34" charset="0"/>
                <a:cs typeface="Tahoma" panose="020B0604030504040204" pitchFamily="34" charset="0"/>
              </a:rPr>
              <a:t> </a:t>
            </a:r>
            <a:r>
              <a:rPr lang="tr-TR" sz="2400" dirty="0">
                <a:latin typeface="+mj-lt"/>
                <a:ea typeface="Tahoma" panose="020B0604030504040204" pitchFamily="34" charset="0"/>
                <a:cs typeface="Tahoma" panose="020B0604030504040204" pitchFamily="34" charset="0"/>
              </a:rPr>
              <a:t>Oranı (ÖK/TA) </a:t>
            </a:r>
            <a:r>
              <a:rPr lang="tr-TR" sz="2400" dirty="0">
                <a:solidFill>
                  <a:srgbClr val="FF0000"/>
                </a:solidFill>
                <a:latin typeface="+mj-lt"/>
                <a:ea typeface="Tahoma" panose="020B0604030504040204" pitchFamily="34" charset="0"/>
                <a:cs typeface="Tahoma" panose="020B0604030504040204" pitchFamily="34" charset="0"/>
              </a:rPr>
              <a:t>en az 0.15 </a:t>
            </a:r>
            <a:r>
              <a:rPr lang="tr-TR" sz="2400" dirty="0">
                <a:latin typeface="+mj-lt"/>
                <a:ea typeface="Tahoma" panose="020B0604030504040204" pitchFamily="34" charset="0"/>
                <a:cs typeface="Tahoma" panose="020B0604030504040204" pitchFamily="34" charset="0"/>
              </a:rPr>
              <a:t>(Yıllara yaygın inşaat maliyetleri </a:t>
            </a:r>
            <a:r>
              <a:rPr lang="tr-TR" sz="2400" dirty="0" err="1">
                <a:latin typeface="+mj-lt"/>
                <a:ea typeface="Tahoma" panose="020B0604030504040204" pitchFamily="34" charset="0"/>
                <a:cs typeface="Tahoma" panose="020B0604030504040204" pitchFamily="34" charset="0"/>
              </a:rPr>
              <a:t>TA’dan</a:t>
            </a:r>
            <a:r>
              <a:rPr lang="tr-TR" sz="2400" dirty="0">
                <a:latin typeface="+mj-lt"/>
                <a:ea typeface="Tahoma" panose="020B0604030504040204" pitchFamily="34" charset="0"/>
                <a:cs typeface="Tahoma" panose="020B0604030504040204" pitchFamily="34" charset="0"/>
              </a:rPr>
              <a:t> düşülecektir</a:t>
            </a:r>
            <a:r>
              <a:rPr lang="tr-TR" sz="2400" dirty="0" smtClean="0">
                <a:latin typeface="+mj-lt"/>
                <a:ea typeface="Tahoma" panose="020B0604030504040204" pitchFamily="34" charset="0"/>
                <a:cs typeface="Tahoma" panose="020B0604030504040204" pitchFamily="34" charset="0"/>
              </a:rPr>
              <a:t>)</a:t>
            </a:r>
          </a:p>
          <a:p>
            <a:pPr marL="457200" indent="-457200" algn="just">
              <a:buAutoNum type="alphaLcParenR"/>
            </a:pPr>
            <a:r>
              <a:rPr lang="tr-TR" sz="2400" dirty="0" smtClean="0">
                <a:latin typeface="+mj-lt"/>
                <a:ea typeface="Tahoma" panose="020B0604030504040204" pitchFamily="34" charset="0"/>
                <a:cs typeface="Tahoma" panose="020B0604030504040204" pitchFamily="34" charset="0"/>
              </a:rPr>
              <a:t>Kısa </a:t>
            </a:r>
            <a:r>
              <a:rPr lang="tr-TR" sz="2400" dirty="0">
                <a:latin typeface="+mj-lt"/>
                <a:ea typeface="Tahoma" panose="020B0604030504040204" pitchFamily="34" charset="0"/>
                <a:cs typeface="Tahoma" panose="020B0604030504040204" pitchFamily="34" charset="0"/>
              </a:rPr>
              <a:t>vadeli banka borçlarının öz kaynaklara oranı </a:t>
            </a:r>
            <a:r>
              <a:rPr lang="tr-TR" sz="2400" dirty="0">
                <a:solidFill>
                  <a:srgbClr val="FF0000"/>
                </a:solidFill>
                <a:latin typeface="+mj-lt"/>
                <a:ea typeface="Tahoma" panose="020B0604030504040204" pitchFamily="34" charset="0"/>
                <a:cs typeface="Tahoma" panose="020B0604030504040204" pitchFamily="34" charset="0"/>
              </a:rPr>
              <a:t>en çok 0.50 </a:t>
            </a:r>
            <a:endParaRPr lang="tr-TR" sz="2400" dirty="0" smtClean="0">
              <a:solidFill>
                <a:srgbClr val="FF0000"/>
              </a:solidFill>
              <a:latin typeface="+mj-lt"/>
              <a:ea typeface="Tahoma" panose="020B0604030504040204" pitchFamily="34" charset="0"/>
              <a:cs typeface="Tahoma" panose="020B0604030504040204" pitchFamily="34" charset="0"/>
            </a:endParaRPr>
          </a:p>
          <a:p>
            <a:pPr marL="0" indent="0" algn="just">
              <a:buNone/>
            </a:pPr>
            <a:endParaRPr lang="tr-TR" sz="2400" dirty="0">
              <a:solidFill>
                <a:srgbClr val="FF0000"/>
              </a:solidFill>
              <a:latin typeface="+mj-lt"/>
              <a:ea typeface="Tahoma" panose="020B0604030504040204" pitchFamily="34" charset="0"/>
              <a:cs typeface="Tahoma" panose="020B0604030504040204" pitchFamily="34" charset="0"/>
            </a:endParaRPr>
          </a:p>
          <a:p>
            <a:pPr algn="just">
              <a:lnSpc>
                <a:spcPct val="80000"/>
              </a:lnSpc>
              <a:buFont typeface="Wingdings" panose="05000000000000000000" pitchFamily="2" charset="2"/>
              <a:buChar char="Ø"/>
              <a:defRPr/>
            </a:pPr>
            <a:r>
              <a:rPr lang="tr-TR" sz="2400" dirty="0" smtClean="0">
                <a:latin typeface="+mj-lt"/>
                <a:ea typeface="Tahoma" panose="020B0604030504040204" pitchFamily="34" charset="0"/>
                <a:cs typeface="Tahoma" panose="020B0604030504040204" pitchFamily="34" charset="0"/>
              </a:rPr>
              <a:t>Ortak </a:t>
            </a:r>
            <a:r>
              <a:rPr lang="tr-TR" sz="2400" dirty="0">
                <a:latin typeface="+mj-lt"/>
                <a:ea typeface="Tahoma" panose="020B0604030504040204" pitchFamily="34" charset="0"/>
                <a:cs typeface="Tahoma" panose="020B0604030504040204" pitchFamily="34" charset="0"/>
              </a:rPr>
              <a:t>Girişimlerde her ortak yeterlik kriterlerini sağlamak zorundadır.</a:t>
            </a:r>
          </a:p>
          <a:p>
            <a:pPr algn="just">
              <a:lnSpc>
                <a:spcPct val="80000"/>
              </a:lnSpc>
              <a:buNone/>
              <a:defRPr/>
            </a:pPr>
            <a:endParaRPr lang="tr-TR" sz="2400" dirty="0">
              <a:latin typeface="+mj-lt"/>
              <a:ea typeface="Tahoma" panose="020B0604030504040204" pitchFamily="34" charset="0"/>
              <a:cs typeface="Tahoma" panose="020B0604030504040204" pitchFamily="34" charset="0"/>
            </a:endParaRPr>
          </a:p>
        </p:txBody>
      </p:sp>
      <p:pic>
        <p:nvPicPr>
          <p:cNvPr id="4"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7740352" y="156672"/>
            <a:ext cx="1117600" cy="158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2"/>
          <p:cNvSpPr txBox="1">
            <a:spLocks/>
          </p:cNvSpPr>
          <p:nvPr/>
        </p:nvSpPr>
        <p:spPr>
          <a:xfrm>
            <a:off x="467544" y="1710273"/>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endParaRPr lang="tr-TR" sz="1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21218087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075" y="160140"/>
            <a:ext cx="7202761" cy="1320800"/>
          </a:xfrm>
        </p:spPr>
        <p:txBody>
          <a:bodyPr>
            <a:noAutofit/>
          </a:bodyPr>
          <a:lstStyle/>
          <a:p>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3</a:t>
            </a:r>
            <a:r>
              <a:rPr lang="tr-TR"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 İhale Süreci – Yeterlik Kriterleri</a:t>
            </a:r>
            <a:br>
              <a:rPr lang="tr-TR"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br>
            <a:r>
              <a:rPr lang="nb-NO" sz="28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Bilanço veya Eşdeğer Belgeler</a:t>
            </a:r>
            <a:r>
              <a:rPr lang="tr-TR" sz="28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 </a:t>
            </a:r>
            <a:r>
              <a:rPr lang="tr-TR"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(Md</a:t>
            </a:r>
            <a:r>
              <a:rPr lang="tr-TR" sz="28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 35)</a:t>
            </a:r>
          </a:p>
        </p:txBody>
      </p:sp>
      <p:sp>
        <p:nvSpPr>
          <p:cNvPr id="5" name="İçerik Yer Tutucusu 4"/>
          <p:cNvSpPr>
            <a:spLocks noGrp="1"/>
          </p:cNvSpPr>
          <p:nvPr>
            <p:ph idx="1"/>
          </p:nvPr>
        </p:nvSpPr>
        <p:spPr/>
        <p:txBody>
          <a:bodyPr/>
          <a:lstStyle/>
          <a:p>
            <a:pPr marL="0" indent="0">
              <a:buNone/>
            </a:pPr>
            <a:r>
              <a:rPr lang="tr-TR" dirty="0"/>
              <a:t> </a:t>
            </a:r>
          </a:p>
        </p:txBody>
      </p:sp>
      <p:pic>
        <p:nvPicPr>
          <p:cNvPr id="4"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7740352" y="156672"/>
            <a:ext cx="1117600" cy="158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2 İçerik Yer Tutucusu"/>
          <p:cNvSpPr txBox="1">
            <a:spLocks/>
          </p:cNvSpPr>
          <p:nvPr/>
        </p:nvSpPr>
        <p:spPr>
          <a:xfrm>
            <a:off x="107504" y="1742585"/>
            <a:ext cx="8431964" cy="442272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lnSpc>
                <a:spcPct val="90000"/>
              </a:lnSpc>
              <a:buFont typeface="Wingdings" panose="05000000000000000000" pitchFamily="2" charset="2"/>
              <a:buChar char="Ø"/>
              <a:defRPr/>
            </a:pPr>
            <a:r>
              <a:rPr lang="tr-TR" sz="2400" dirty="0" smtClean="0">
                <a:solidFill>
                  <a:srgbClr val="FF0000"/>
                </a:solidFill>
                <a:latin typeface="+mj-lt"/>
                <a:ea typeface="Tahoma" panose="020B0604030504040204" pitchFamily="34" charset="0"/>
                <a:cs typeface="Tahoma" panose="020B0604030504040204" pitchFamily="34" charset="0"/>
              </a:rPr>
              <a:t>Bir önceki yılda </a:t>
            </a:r>
            <a:r>
              <a:rPr lang="tr-TR" sz="2400" dirty="0" smtClean="0">
                <a:latin typeface="+mj-lt"/>
                <a:ea typeface="Tahoma" panose="020B0604030504040204" pitchFamily="34" charset="0"/>
                <a:cs typeface="Tahoma" panose="020B0604030504040204" pitchFamily="34" charset="0"/>
              </a:rPr>
              <a:t>sağlayamayanlar,</a:t>
            </a:r>
            <a:r>
              <a:rPr lang="tr-TR" sz="2400" dirty="0" smtClean="0">
                <a:solidFill>
                  <a:schemeClr val="tx2"/>
                </a:solidFill>
                <a:latin typeface="+mj-lt"/>
                <a:ea typeface="Tahoma" panose="020B0604030504040204" pitchFamily="34" charset="0"/>
                <a:cs typeface="Tahoma" panose="020B0604030504040204" pitchFamily="34" charset="0"/>
              </a:rPr>
              <a:t> </a:t>
            </a:r>
            <a:r>
              <a:rPr lang="tr-TR" sz="2400" dirty="0" smtClean="0">
                <a:solidFill>
                  <a:srgbClr val="FF0000"/>
                </a:solidFill>
                <a:latin typeface="+mj-lt"/>
                <a:ea typeface="Tahoma" panose="020B0604030504040204" pitchFamily="34" charset="0"/>
                <a:cs typeface="Tahoma" panose="020B0604030504040204" pitchFamily="34" charset="0"/>
              </a:rPr>
              <a:t>son iki yıla ait belgelerini</a:t>
            </a:r>
            <a:r>
              <a:rPr lang="tr-TR" sz="2400" dirty="0" smtClean="0">
                <a:solidFill>
                  <a:schemeClr val="tx2"/>
                </a:solidFill>
                <a:latin typeface="+mj-lt"/>
                <a:ea typeface="Tahoma" panose="020B0604030504040204" pitchFamily="34" charset="0"/>
                <a:cs typeface="Tahoma" panose="020B0604030504040204" pitchFamily="34" charset="0"/>
              </a:rPr>
              <a:t> </a:t>
            </a:r>
            <a:r>
              <a:rPr lang="tr-TR" sz="2400" dirty="0" smtClean="0">
                <a:latin typeface="+mj-lt"/>
                <a:ea typeface="Tahoma" panose="020B0604030504040204" pitchFamily="34" charset="0"/>
                <a:cs typeface="Tahoma" panose="020B0604030504040204" pitchFamily="34" charset="0"/>
              </a:rPr>
              <a:t>sunabilirler. </a:t>
            </a:r>
            <a:endParaRPr lang="tr-TR" sz="2400" dirty="0" smtClean="0">
              <a:solidFill>
                <a:schemeClr val="tx2"/>
              </a:solidFill>
              <a:latin typeface="+mj-lt"/>
              <a:ea typeface="Tahoma" panose="020B0604030504040204" pitchFamily="34" charset="0"/>
              <a:cs typeface="Tahoma" panose="020B0604030504040204" pitchFamily="34" charset="0"/>
            </a:endParaRPr>
          </a:p>
          <a:p>
            <a:pPr lvl="1" algn="just">
              <a:lnSpc>
                <a:spcPct val="90000"/>
              </a:lnSpc>
              <a:defRPr/>
            </a:pPr>
            <a:r>
              <a:rPr lang="tr-TR" sz="2400" dirty="0" smtClean="0">
                <a:latin typeface="+mj-lt"/>
                <a:ea typeface="Tahoma" panose="020B0604030504040204" pitchFamily="34" charset="0"/>
                <a:cs typeface="Tahoma" panose="020B0604030504040204" pitchFamily="34" charset="0"/>
              </a:rPr>
              <a:t>Bu takdirde, </a:t>
            </a:r>
            <a:r>
              <a:rPr lang="tr-TR" sz="2400" dirty="0" smtClean="0">
                <a:solidFill>
                  <a:srgbClr val="FF0000"/>
                </a:solidFill>
                <a:latin typeface="+mj-lt"/>
                <a:ea typeface="Tahoma" panose="020B0604030504040204" pitchFamily="34" charset="0"/>
                <a:cs typeface="Tahoma" panose="020B0604030504040204" pitchFamily="34" charset="0"/>
              </a:rPr>
              <a:t>parasal tutarlarının ortalaması </a:t>
            </a:r>
            <a:r>
              <a:rPr lang="tr-TR" sz="2400" dirty="0" smtClean="0">
                <a:latin typeface="+mj-lt"/>
                <a:ea typeface="Tahoma" panose="020B0604030504040204" pitchFamily="34" charset="0"/>
                <a:cs typeface="Tahoma" panose="020B0604030504040204" pitchFamily="34" charset="0"/>
              </a:rPr>
              <a:t>üzerinden yeterlik kriterlerinin sağlanıp sağlanmadığına bakılır.</a:t>
            </a:r>
          </a:p>
          <a:p>
            <a:pPr algn="just">
              <a:lnSpc>
                <a:spcPct val="90000"/>
              </a:lnSpc>
              <a:defRPr/>
            </a:pPr>
            <a:endParaRPr lang="tr-TR" sz="2400" dirty="0" smtClean="0">
              <a:solidFill>
                <a:schemeClr val="tx2"/>
              </a:solidFill>
              <a:latin typeface="+mj-lt"/>
              <a:ea typeface="Tahoma" panose="020B0604030504040204" pitchFamily="34" charset="0"/>
              <a:cs typeface="Tahoma" panose="020B0604030504040204" pitchFamily="34" charset="0"/>
            </a:endParaRPr>
          </a:p>
          <a:p>
            <a:pPr algn="just">
              <a:lnSpc>
                <a:spcPct val="90000"/>
              </a:lnSpc>
              <a:buFont typeface="Wingdings" panose="05000000000000000000" pitchFamily="2" charset="2"/>
              <a:buChar char="Ø"/>
              <a:defRPr/>
            </a:pPr>
            <a:r>
              <a:rPr lang="tr-TR" sz="2400" dirty="0" smtClean="0">
                <a:latin typeface="+mj-lt"/>
                <a:ea typeface="Tahoma" panose="020B0604030504040204" pitchFamily="34" charset="0"/>
                <a:cs typeface="Tahoma" panose="020B0604030504040204" pitchFamily="34" charset="0"/>
              </a:rPr>
              <a:t>İhale veya son başvuru tarihi </a:t>
            </a:r>
            <a:r>
              <a:rPr lang="tr-TR" sz="2400" u="sng" dirty="0" smtClean="0">
                <a:solidFill>
                  <a:srgbClr val="FF0000"/>
                </a:solidFill>
                <a:latin typeface="+mj-lt"/>
                <a:ea typeface="Tahoma" panose="020B0604030504040204" pitchFamily="34" charset="0"/>
                <a:cs typeface="Tahoma" panose="020B0604030504040204" pitchFamily="34" charset="0"/>
              </a:rPr>
              <a:t>yılın ilk dört ayında olan ihalelerde</a:t>
            </a:r>
            <a:r>
              <a:rPr lang="tr-TR" sz="2400" dirty="0" smtClean="0">
                <a:solidFill>
                  <a:srgbClr val="FF0000"/>
                </a:solidFill>
                <a:latin typeface="+mj-lt"/>
                <a:ea typeface="Tahoma" panose="020B0604030504040204" pitchFamily="34" charset="0"/>
                <a:cs typeface="Tahoma" panose="020B0604030504040204" pitchFamily="34" charset="0"/>
              </a:rPr>
              <a:t>; </a:t>
            </a:r>
          </a:p>
          <a:p>
            <a:pPr lvl="1" algn="just">
              <a:lnSpc>
                <a:spcPct val="90000"/>
              </a:lnSpc>
              <a:defRPr/>
            </a:pPr>
            <a:r>
              <a:rPr lang="tr-TR" sz="2400" dirty="0" smtClean="0">
                <a:latin typeface="+mj-lt"/>
                <a:ea typeface="Tahoma" panose="020B0604030504040204" pitchFamily="34" charset="0"/>
                <a:cs typeface="Tahoma" panose="020B0604030504040204" pitchFamily="34" charset="0"/>
              </a:rPr>
              <a:t>Bir önceki yıla ait belgelerini sunmayanlar,</a:t>
            </a:r>
            <a:r>
              <a:rPr lang="tr-TR" sz="2400" dirty="0" smtClean="0">
                <a:solidFill>
                  <a:srgbClr val="FF0000"/>
                </a:solidFill>
                <a:latin typeface="+mj-lt"/>
                <a:ea typeface="Tahoma" panose="020B0604030504040204" pitchFamily="34" charset="0"/>
                <a:cs typeface="Tahoma" panose="020B0604030504040204" pitchFamily="34" charset="0"/>
              </a:rPr>
              <a:t> </a:t>
            </a:r>
            <a:r>
              <a:rPr lang="tr-TR" sz="2400" u="sng" dirty="0" smtClean="0">
                <a:solidFill>
                  <a:srgbClr val="FF0000"/>
                </a:solidFill>
                <a:latin typeface="+mj-lt"/>
                <a:ea typeface="Tahoma" panose="020B0604030504040204" pitchFamily="34" charset="0"/>
                <a:cs typeface="Tahoma" panose="020B0604030504040204" pitchFamily="34" charset="0"/>
              </a:rPr>
              <a:t>iki önceki yıla ait belgelerini </a:t>
            </a:r>
            <a:r>
              <a:rPr lang="tr-TR" sz="2400" dirty="0" smtClean="0">
                <a:latin typeface="+mj-lt"/>
                <a:ea typeface="Tahoma" panose="020B0604030504040204" pitchFamily="34" charset="0"/>
                <a:cs typeface="Tahoma" panose="020B0604030504040204" pitchFamily="34" charset="0"/>
              </a:rPr>
              <a:t>sunabilirler.</a:t>
            </a:r>
          </a:p>
          <a:p>
            <a:pPr lvl="1" algn="just">
              <a:lnSpc>
                <a:spcPct val="90000"/>
              </a:lnSpc>
              <a:defRPr/>
            </a:pPr>
            <a:r>
              <a:rPr lang="tr-TR" sz="2400" dirty="0" smtClean="0">
                <a:latin typeface="+mj-lt"/>
                <a:ea typeface="Tahoma" panose="020B0604030504040204" pitchFamily="34" charset="0"/>
                <a:cs typeface="Tahoma" panose="020B0604030504040204" pitchFamily="34" charset="0"/>
              </a:rPr>
              <a:t>Bu belgelerde yeterlik kriterini sağlayamayanlar ise iki önceki yılın belgeleri ile üç önceki yılın belgelerini sunabilirler.</a:t>
            </a:r>
          </a:p>
          <a:p>
            <a:pPr algn="just">
              <a:lnSpc>
                <a:spcPct val="90000"/>
              </a:lnSpc>
              <a:defRPr/>
            </a:pPr>
            <a:endParaRPr lang="tr-TR" sz="2400" dirty="0" smtClean="0">
              <a:solidFill>
                <a:schemeClr val="tx2"/>
              </a:solidFill>
              <a:latin typeface="+mj-lt"/>
              <a:ea typeface="Tahoma" panose="020B0604030504040204" pitchFamily="34" charset="0"/>
              <a:cs typeface="Tahoma" panose="020B0604030504040204" pitchFamily="34" charset="0"/>
            </a:endParaRPr>
          </a:p>
          <a:p>
            <a:pPr>
              <a:defRPr/>
            </a:pPr>
            <a:endParaRPr lang="tr-TR" sz="2400" dirty="0">
              <a:latin typeface="+mj-lt"/>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27092089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7418785" cy="947192"/>
          </a:xfrm>
        </p:spPr>
        <p:txBody>
          <a:bodyPr>
            <a:noAutofit/>
          </a:bodyPr>
          <a:lstStyle/>
          <a:p>
            <a:r>
              <a:rPr lang="tr-TR"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3</a:t>
            </a:r>
            <a:r>
              <a:rPr lang="tr-TR" sz="28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 İhale Süreci – Yeterlik Kriterleri</a:t>
            </a:r>
            <a:br>
              <a:rPr lang="tr-TR" sz="28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br>
            <a:r>
              <a:rPr lang="nb-NO" sz="28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 İş Hacmini Gösteren Belgeler </a:t>
            </a:r>
            <a:r>
              <a:rPr lang="tr-TR"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(Md. 36)</a:t>
            </a:r>
            <a:endParaRPr lang="tr-TR" sz="28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306736" y="2049023"/>
            <a:ext cx="7850833" cy="3880773"/>
          </a:xfrm>
        </p:spPr>
        <p:txBody>
          <a:bodyPr>
            <a:normAutofit/>
          </a:bodyPr>
          <a:lstStyle/>
          <a:p>
            <a:pPr marL="0" indent="0" algn="just">
              <a:buNone/>
              <a:defRPr/>
            </a:pPr>
            <a:r>
              <a:rPr lang="tr-TR" sz="2400" dirty="0">
                <a:latin typeface="+mj-lt"/>
                <a:ea typeface="Tahoma" panose="020B0604030504040204" pitchFamily="34" charset="0"/>
                <a:cs typeface="Tahoma" panose="020B0604030504040204" pitchFamily="34" charset="0"/>
              </a:rPr>
              <a:t>İhalenin yapıldığı yıldan önceki yıla ilişkin düzenlenen</a:t>
            </a:r>
          </a:p>
          <a:p>
            <a:pPr algn="just">
              <a:defRPr/>
            </a:pPr>
            <a:endParaRPr lang="tr-TR" sz="2400" dirty="0">
              <a:solidFill>
                <a:srgbClr val="FF0000"/>
              </a:solidFill>
              <a:latin typeface="+mj-lt"/>
              <a:ea typeface="Tahoma" panose="020B0604030504040204" pitchFamily="34" charset="0"/>
              <a:cs typeface="Tahoma" panose="020B0604030504040204" pitchFamily="34" charset="0"/>
            </a:endParaRPr>
          </a:p>
          <a:p>
            <a:pPr algn="just">
              <a:buFont typeface="Wingdings" pitchFamily="2" charset="2"/>
              <a:buChar char="Ø"/>
              <a:defRPr/>
            </a:pPr>
            <a:r>
              <a:rPr lang="tr-TR" sz="2400" dirty="0" smtClean="0">
                <a:solidFill>
                  <a:srgbClr val="FF0000"/>
                </a:solidFill>
                <a:latin typeface="+mj-lt"/>
                <a:ea typeface="Tahoma" panose="020B0604030504040204" pitchFamily="34" charset="0"/>
                <a:cs typeface="Tahoma" panose="020B0604030504040204" pitchFamily="34" charset="0"/>
              </a:rPr>
              <a:t>Toplam cirosunu</a:t>
            </a:r>
            <a:r>
              <a:rPr lang="tr-TR" sz="2400" dirty="0" smtClean="0">
                <a:latin typeface="+mj-lt"/>
                <a:ea typeface="Tahoma" panose="020B0604030504040204" pitchFamily="34" charset="0"/>
                <a:cs typeface="Tahoma" panose="020B0604030504040204" pitchFamily="34" charset="0"/>
              </a:rPr>
              <a:t> (Net satışlar) gösteren </a:t>
            </a:r>
            <a:r>
              <a:rPr lang="tr-TR" sz="2400" dirty="0">
                <a:latin typeface="+mj-lt"/>
                <a:ea typeface="Tahoma" panose="020B0604030504040204" pitchFamily="34" charset="0"/>
                <a:cs typeface="Tahoma" panose="020B0604030504040204" pitchFamily="34" charset="0"/>
              </a:rPr>
              <a:t>gelir tabloları</a:t>
            </a:r>
          </a:p>
          <a:p>
            <a:pPr algn="just">
              <a:buFont typeface="Wingdings" pitchFamily="2" charset="2"/>
              <a:buChar char="Ø"/>
              <a:defRPr/>
            </a:pPr>
            <a:r>
              <a:rPr lang="tr-TR" sz="2400" dirty="0">
                <a:solidFill>
                  <a:srgbClr val="FF0000"/>
                </a:solidFill>
              </a:rPr>
              <a:t>Hizmet işleri ile ilgili ciro </a:t>
            </a:r>
            <a:r>
              <a:rPr lang="tr-TR" sz="2400" dirty="0" smtClean="0">
                <a:solidFill>
                  <a:srgbClr val="FF0000"/>
                </a:solidFill>
              </a:rPr>
              <a:t>tutarını (standart forma uygun olarak) </a:t>
            </a:r>
            <a:r>
              <a:rPr lang="tr-TR" sz="2400" dirty="0"/>
              <a:t>gösteren belgenin,</a:t>
            </a:r>
            <a:r>
              <a:rPr lang="tr-TR" sz="2400" dirty="0" smtClean="0">
                <a:latin typeface="+mj-lt"/>
                <a:ea typeface="Tahoma" panose="020B0604030504040204" pitchFamily="34" charset="0"/>
                <a:cs typeface="Tahoma" panose="020B0604030504040204" pitchFamily="34" charset="0"/>
              </a:rPr>
              <a:t>   </a:t>
            </a:r>
            <a:endParaRPr lang="tr-TR" sz="2400" dirty="0">
              <a:latin typeface="+mj-lt"/>
              <a:ea typeface="Tahoma" panose="020B0604030504040204" pitchFamily="34" charset="0"/>
              <a:cs typeface="Tahoma" panose="020B0604030504040204" pitchFamily="34" charset="0"/>
            </a:endParaRPr>
          </a:p>
          <a:p>
            <a:pPr algn="just">
              <a:buFont typeface="Wingdings" pitchFamily="2" charset="2"/>
              <a:buNone/>
              <a:defRPr/>
            </a:pPr>
            <a:r>
              <a:rPr lang="tr-TR" sz="2400" dirty="0">
                <a:latin typeface="+mj-lt"/>
                <a:ea typeface="Tahoma" panose="020B0604030504040204" pitchFamily="34" charset="0"/>
                <a:cs typeface="Tahoma" panose="020B0604030504040204" pitchFamily="34" charset="0"/>
              </a:rPr>
              <a:t>	Her iki belgenin idarelerce istenilmesi </a:t>
            </a:r>
            <a:r>
              <a:rPr lang="tr-TR" sz="2400" u="sng" dirty="0">
                <a:solidFill>
                  <a:srgbClr val="FF0000"/>
                </a:solidFill>
                <a:latin typeface="+mj-lt"/>
                <a:ea typeface="Tahoma" panose="020B0604030504040204" pitchFamily="34" charset="0"/>
                <a:cs typeface="Tahoma" panose="020B0604030504040204" pitchFamily="34" charset="0"/>
              </a:rPr>
              <a:t>zorunludur.</a:t>
            </a:r>
          </a:p>
          <a:p>
            <a:pPr algn="just">
              <a:buFont typeface="Wingdings 2" pitchFamily="18" charset="2"/>
              <a:buNone/>
              <a:defRPr/>
            </a:pPr>
            <a:r>
              <a:rPr lang="tr-TR" sz="2400" dirty="0">
                <a:solidFill>
                  <a:srgbClr val="FF0000"/>
                </a:solidFill>
                <a:latin typeface="+mj-lt"/>
                <a:ea typeface="Tahoma" panose="020B0604030504040204" pitchFamily="34" charset="0"/>
                <a:cs typeface="Tahoma" panose="020B0604030504040204" pitchFamily="34" charset="0"/>
              </a:rPr>
              <a:t>	</a:t>
            </a:r>
            <a:r>
              <a:rPr lang="tr-TR" sz="2400" dirty="0">
                <a:latin typeface="+mj-lt"/>
                <a:ea typeface="Tahoma" panose="020B0604030504040204" pitchFamily="34" charset="0"/>
                <a:cs typeface="Tahoma" panose="020B0604030504040204" pitchFamily="34" charset="0"/>
              </a:rPr>
              <a:t>Ancak, aday veya isteklinin bu belgelerden birini sunması </a:t>
            </a:r>
            <a:r>
              <a:rPr lang="tr-TR" sz="2400" u="sng" dirty="0">
                <a:solidFill>
                  <a:srgbClr val="FF0000"/>
                </a:solidFill>
                <a:latin typeface="+mj-lt"/>
                <a:ea typeface="Tahoma" panose="020B0604030504040204" pitchFamily="34" charset="0"/>
                <a:cs typeface="Tahoma" panose="020B0604030504040204" pitchFamily="34" charset="0"/>
              </a:rPr>
              <a:t>yeterlidir.</a:t>
            </a:r>
          </a:p>
          <a:p>
            <a:pPr algn="just">
              <a:buFont typeface="Wingdings 2" pitchFamily="18" charset="2"/>
              <a:buNone/>
              <a:defRPr/>
            </a:pPr>
            <a:endParaRPr lang="tr-TR" sz="2400" dirty="0">
              <a:solidFill>
                <a:srgbClr val="FF0000"/>
              </a:solidFill>
              <a:latin typeface="+mj-lt"/>
              <a:ea typeface="Tahoma" panose="020B0604030504040204" pitchFamily="34" charset="0"/>
              <a:cs typeface="Tahoma" panose="020B0604030504040204" pitchFamily="34" charset="0"/>
            </a:endParaRPr>
          </a:p>
          <a:p>
            <a:pPr algn="just">
              <a:buFont typeface="Wingdings 2" pitchFamily="18" charset="2"/>
              <a:buNone/>
              <a:defRPr/>
            </a:pPr>
            <a:endParaRPr lang="tr-TR" sz="2400" dirty="0">
              <a:latin typeface="+mj-lt"/>
              <a:ea typeface="Tahoma" panose="020B0604030504040204" pitchFamily="34" charset="0"/>
              <a:cs typeface="Tahoma" panose="020B0604030504040204" pitchFamily="34" charset="0"/>
            </a:endParaRPr>
          </a:p>
        </p:txBody>
      </p:sp>
      <p:pic>
        <p:nvPicPr>
          <p:cNvPr id="4"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7740352" y="156672"/>
            <a:ext cx="1117600" cy="158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2"/>
          <p:cNvSpPr txBox="1">
            <a:spLocks/>
          </p:cNvSpPr>
          <p:nvPr/>
        </p:nvSpPr>
        <p:spPr>
          <a:xfrm>
            <a:off x="467544" y="1710273"/>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endParaRPr lang="tr-TR" sz="1800" dirty="0">
              <a:latin typeface="Tahoma" panose="020B0604030504040204" pitchFamily="34" charset="0"/>
              <a:ea typeface="Tahoma" panose="020B0604030504040204" pitchFamily="34" charset="0"/>
              <a:cs typeface="Tahoma" panose="020B0604030504040204" pitchFamily="34" charset="0"/>
            </a:endParaRPr>
          </a:p>
        </p:txBody>
      </p:sp>
      <p:pic>
        <p:nvPicPr>
          <p:cNvPr id="7" name="Picture 2"/>
          <p:cNvPicPr>
            <a:picLocks noChangeAspect="1" noChangeArrowheads="1"/>
          </p:cNvPicPr>
          <p:nvPr/>
        </p:nvPicPr>
        <p:blipFill>
          <a:blip cstate="print">
            <a:extLst>
              <a:ext uri="{28A0092B-C50C-407E-A947-70E740481C1C}">
                <a14:useLocalDpi xmlns:a14="http://schemas.microsoft.com/office/drawing/2010/main" val="0"/>
              </a:ext>
            </a:extLst>
          </a:blip>
          <a:srcRect/>
          <a:stretch>
            <a:fillRect/>
          </a:stretch>
        </p:blipFill>
        <p:spPr bwMode="auto">
          <a:xfrm>
            <a:off x="2555776" y="5098876"/>
            <a:ext cx="3816424" cy="17145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9672027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7274769" cy="1019200"/>
          </a:xfrm>
        </p:spPr>
        <p:txBody>
          <a:bodyPr>
            <a:noAutofit/>
          </a:bodyPr>
          <a:lstStyle/>
          <a:p>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3</a:t>
            </a:r>
            <a:r>
              <a:rPr lang="tr-TR"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 İhale Süreci – Yeterlik Kriterleri</a:t>
            </a:r>
            <a:br>
              <a:rPr lang="tr-TR"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br>
            <a:r>
              <a:rPr lang="nb-NO"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 İş Hacmini Gösteren </a:t>
            </a:r>
            <a:r>
              <a:rPr lang="nb-NO"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Belgeler</a:t>
            </a:r>
            <a:r>
              <a:rPr lang="tr-TR"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 (Md. 36)</a:t>
            </a:r>
            <a:endParaRPr lang="tr-TR" sz="28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609598" y="2160590"/>
            <a:ext cx="7922841" cy="3880773"/>
          </a:xfrm>
        </p:spPr>
        <p:txBody>
          <a:bodyPr>
            <a:noAutofit/>
          </a:bodyPr>
          <a:lstStyle/>
          <a:p>
            <a:pPr algn="just">
              <a:buNone/>
            </a:pPr>
            <a:r>
              <a:rPr lang="tr-TR" sz="2400" dirty="0">
                <a:ea typeface="Tahoma" panose="020B0604030504040204" pitchFamily="34" charset="0"/>
                <a:cs typeface="Tahoma" panose="020B0604030504040204" pitchFamily="34" charset="0"/>
              </a:rPr>
              <a:t> </a:t>
            </a:r>
            <a:r>
              <a:rPr lang="tr-TR" sz="2400" dirty="0" smtClean="0">
                <a:ea typeface="Tahoma" panose="020B0604030504040204" pitchFamily="34" charset="0"/>
                <a:cs typeface="Tahoma" panose="020B0604030504040204" pitchFamily="34" charset="0"/>
              </a:rPr>
              <a:t>YETERLİK</a:t>
            </a:r>
            <a:r>
              <a:rPr lang="tr-TR" sz="2400" dirty="0">
                <a:ea typeface="Tahoma" panose="020B0604030504040204" pitchFamily="34" charset="0"/>
                <a:cs typeface="Tahoma" panose="020B0604030504040204" pitchFamily="34" charset="0"/>
              </a:rPr>
              <a:t>;</a:t>
            </a:r>
          </a:p>
          <a:p>
            <a:pPr marL="0" indent="0" algn="just">
              <a:buNone/>
            </a:pPr>
            <a:r>
              <a:rPr lang="tr-TR" sz="2400" dirty="0" smtClean="0">
                <a:ea typeface="Tahoma" panose="020B0604030504040204" pitchFamily="34" charset="0"/>
                <a:cs typeface="Tahoma" panose="020B0604030504040204" pitchFamily="34" charset="0"/>
              </a:rPr>
              <a:t>Toplam ciro &gt;</a:t>
            </a:r>
            <a:r>
              <a:rPr lang="tr-TR" sz="2400" dirty="0" smtClean="0">
                <a:solidFill>
                  <a:srgbClr val="FF0000"/>
                </a:solidFill>
                <a:ea typeface="Tahoma" panose="020B0604030504040204" pitchFamily="34" charset="0"/>
                <a:cs typeface="Tahoma" panose="020B0604030504040204" pitchFamily="34" charset="0"/>
              </a:rPr>
              <a:t>teklifin % </a:t>
            </a:r>
            <a:r>
              <a:rPr lang="tr-TR" sz="2400" dirty="0">
                <a:solidFill>
                  <a:srgbClr val="FF0000"/>
                </a:solidFill>
                <a:ea typeface="Tahoma" panose="020B0604030504040204" pitchFamily="34" charset="0"/>
                <a:cs typeface="Tahoma" panose="020B0604030504040204" pitchFamily="34" charset="0"/>
              </a:rPr>
              <a:t>25’i</a:t>
            </a:r>
            <a:r>
              <a:rPr lang="tr-TR" sz="2400" dirty="0">
                <a:ea typeface="Tahoma" panose="020B0604030504040204" pitchFamily="34" charset="0"/>
                <a:cs typeface="Tahoma" panose="020B0604030504040204" pitchFamily="34" charset="0"/>
              </a:rPr>
              <a:t>nden az olmaması </a:t>
            </a:r>
            <a:endParaRPr lang="tr-TR" sz="2400" dirty="0" smtClean="0">
              <a:ea typeface="Tahoma" panose="020B0604030504040204" pitchFamily="34" charset="0"/>
              <a:cs typeface="Tahoma" panose="020B0604030504040204" pitchFamily="34" charset="0"/>
            </a:endParaRPr>
          </a:p>
          <a:p>
            <a:pPr marL="0" indent="0" algn="just">
              <a:buNone/>
            </a:pPr>
            <a:r>
              <a:rPr lang="tr-TR" sz="2400" dirty="0" smtClean="0">
                <a:ea typeface="Tahoma" panose="020B0604030504040204" pitchFamily="34" charset="0"/>
                <a:cs typeface="Tahoma" panose="020B0604030504040204" pitchFamily="34" charset="0"/>
              </a:rPr>
              <a:t>(</a:t>
            </a:r>
            <a:r>
              <a:rPr lang="tr-TR" sz="2400" dirty="0">
                <a:ea typeface="Tahoma" panose="020B0604030504040204" pitchFamily="34" charset="0"/>
                <a:cs typeface="Tahoma" panose="020B0604030504040204" pitchFamily="34" charset="0"/>
              </a:rPr>
              <a:t>BİAİU, 21/</a:t>
            </a:r>
            <a:r>
              <a:rPr lang="tr-TR" sz="2400" dirty="0" err="1">
                <a:ea typeface="Tahoma" panose="020B0604030504040204" pitchFamily="34" charset="0"/>
                <a:cs typeface="Tahoma" panose="020B0604030504040204" pitchFamily="34" charset="0"/>
              </a:rPr>
              <a:t>a,d,e</a:t>
            </a:r>
            <a:r>
              <a:rPr lang="tr-TR" sz="2400" dirty="0">
                <a:ea typeface="Tahoma" panose="020B0604030504040204" pitchFamily="34" charset="0"/>
                <a:cs typeface="Tahoma" panose="020B0604030504040204" pitchFamily="34" charset="0"/>
              </a:rPr>
              <a:t>; </a:t>
            </a:r>
            <a:r>
              <a:rPr lang="tr-TR" sz="2400" dirty="0" smtClean="0">
                <a:ea typeface="Tahoma" panose="020B0604030504040204" pitchFamily="34" charset="0"/>
                <a:cs typeface="Tahoma" panose="020B0604030504040204" pitchFamily="34" charset="0"/>
              </a:rPr>
              <a:t>Toplam Ciro </a:t>
            </a:r>
            <a:r>
              <a:rPr lang="tr-TR" sz="2400" u="sng" dirty="0" smtClean="0">
                <a:ea typeface="Tahoma" panose="020B0604030504040204" pitchFamily="34" charset="0"/>
                <a:cs typeface="Tahoma" panose="020B0604030504040204" pitchFamily="34" charset="0"/>
              </a:rPr>
              <a:t>&gt;</a:t>
            </a:r>
            <a:r>
              <a:rPr lang="tr-TR" sz="2400" dirty="0" err="1" smtClean="0">
                <a:ea typeface="Tahoma" panose="020B0604030504040204" pitchFamily="34" charset="0"/>
                <a:cs typeface="Tahoma" panose="020B0604030504040204" pitchFamily="34" charset="0"/>
              </a:rPr>
              <a:t>YM’nin</a:t>
            </a:r>
            <a:r>
              <a:rPr lang="tr-TR" sz="2400" dirty="0" smtClean="0">
                <a:ea typeface="Tahoma" panose="020B0604030504040204" pitchFamily="34" charset="0"/>
                <a:cs typeface="Tahoma" panose="020B0604030504040204" pitchFamily="34" charset="0"/>
              </a:rPr>
              <a:t> </a:t>
            </a:r>
            <a:r>
              <a:rPr lang="tr-TR" sz="2400" dirty="0">
                <a:ea typeface="Tahoma" panose="020B0604030504040204" pitchFamily="34" charset="0"/>
                <a:cs typeface="Tahoma" panose="020B0604030504040204" pitchFamily="34" charset="0"/>
              </a:rPr>
              <a:t>% 25-35</a:t>
            </a:r>
            <a:r>
              <a:rPr lang="tr-TR" sz="2400" dirty="0" smtClean="0">
                <a:ea typeface="Tahoma" panose="020B0604030504040204" pitchFamily="34" charset="0"/>
                <a:cs typeface="Tahoma" panose="020B0604030504040204" pitchFamily="34" charset="0"/>
              </a:rPr>
              <a:t>)</a:t>
            </a:r>
          </a:p>
          <a:p>
            <a:pPr marL="0" indent="0" algn="just">
              <a:buNone/>
            </a:pPr>
            <a:r>
              <a:rPr lang="tr-TR" sz="2400" dirty="0" smtClean="0">
                <a:ea typeface="Tahoma" panose="020B0604030504040204" pitchFamily="34" charset="0"/>
                <a:cs typeface="Tahoma" panose="020B0604030504040204" pitchFamily="34" charset="0"/>
              </a:rPr>
              <a:t>Hizmet İşleri ile ilgili ciro </a:t>
            </a:r>
            <a:r>
              <a:rPr lang="tr-TR" sz="2400" dirty="0">
                <a:ea typeface="Tahoma" panose="020B0604030504040204" pitchFamily="34" charset="0"/>
                <a:cs typeface="Tahoma" panose="020B0604030504040204" pitchFamily="34" charset="0"/>
              </a:rPr>
              <a:t>tutarının, </a:t>
            </a:r>
            <a:r>
              <a:rPr lang="tr-TR" sz="2400" dirty="0" smtClean="0">
                <a:solidFill>
                  <a:srgbClr val="FF0000"/>
                </a:solidFill>
                <a:ea typeface="Tahoma" panose="020B0604030504040204" pitchFamily="34" charset="0"/>
                <a:cs typeface="Tahoma" panose="020B0604030504040204" pitchFamily="34" charset="0"/>
              </a:rPr>
              <a:t>teklifin </a:t>
            </a:r>
            <a:r>
              <a:rPr lang="tr-TR" sz="2400" dirty="0">
                <a:solidFill>
                  <a:srgbClr val="FF0000"/>
                </a:solidFill>
                <a:ea typeface="Tahoma" panose="020B0604030504040204" pitchFamily="34" charset="0"/>
                <a:cs typeface="Tahoma" panose="020B0604030504040204" pitchFamily="34" charset="0"/>
              </a:rPr>
              <a:t>% 15’i</a:t>
            </a:r>
            <a:r>
              <a:rPr lang="tr-TR" sz="2400" dirty="0" smtClean="0">
                <a:ea typeface="Tahoma" panose="020B0604030504040204" pitchFamily="34" charset="0"/>
                <a:cs typeface="Tahoma" panose="020B0604030504040204" pitchFamily="34" charset="0"/>
              </a:rPr>
              <a:t>nden </a:t>
            </a:r>
            <a:r>
              <a:rPr lang="tr-TR" sz="2400" dirty="0">
                <a:ea typeface="Tahoma" panose="020B0604030504040204" pitchFamily="34" charset="0"/>
                <a:cs typeface="Tahoma" panose="020B0604030504040204" pitchFamily="34" charset="0"/>
              </a:rPr>
              <a:t>az olmaması (BİAİU, 21/</a:t>
            </a:r>
            <a:r>
              <a:rPr lang="tr-TR" sz="2400" dirty="0" err="1">
                <a:ea typeface="Tahoma" panose="020B0604030504040204" pitchFamily="34" charset="0"/>
                <a:cs typeface="Tahoma" panose="020B0604030504040204" pitchFamily="34" charset="0"/>
              </a:rPr>
              <a:t>a,d,e</a:t>
            </a:r>
            <a:r>
              <a:rPr lang="tr-TR" sz="2400" dirty="0">
                <a:ea typeface="Tahoma" panose="020B0604030504040204" pitchFamily="34" charset="0"/>
                <a:cs typeface="Tahoma" panose="020B0604030504040204" pitchFamily="34" charset="0"/>
              </a:rPr>
              <a:t>; Toplam Ciro </a:t>
            </a:r>
            <a:r>
              <a:rPr lang="tr-TR" sz="2400" u="sng" dirty="0">
                <a:ea typeface="Tahoma" panose="020B0604030504040204" pitchFamily="34" charset="0"/>
                <a:cs typeface="Tahoma" panose="020B0604030504040204" pitchFamily="34" charset="0"/>
              </a:rPr>
              <a:t>&gt;</a:t>
            </a:r>
            <a:r>
              <a:rPr lang="tr-TR" sz="2400" dirty="0">
                <a:ea typeface="Tahoma" panose="020B0604030504040204" pitchFamily="34" charset="0"/>
                <a:cs typeface="Tahoma" panose="020B0604030504040204" pitchFamily="34" charset="0"/>
              </a:rPr>
              <a:t> </a:t>
            </a:r>
            <a:r>
              <a:rPr lang="tr-TR" sz="2400" dirty="0" err="1">
                <a:ea typeface="Tahoma" panose="020B0604030504040204" pitchFamily="34" charset="0"/>
                <a:cs typeface="Tahoma" panose="020B0604030504040204" pitchFamily="34" charset="0"/>
              </a:rPr>
              <a:t>YM’nin</a:t>
            </a:r>
            <a:r>
              <a:rPr lang="tr-TR" sz="2400" dirty="0">
                <a:ea typeface="Tahoma" panose="020B0604030504040204" pitchFamily="34" charset="0"/>
                <a:cs typeface="Tahoma" panose="020B0604030504040204" pitchFamily="34" charset="0"/>
              </a:rPr>
              <a:t> % 15-25</a:t>
            </a:r>
            <a:r>
              <a:rPr lang="tr-TR" sz="2400" dirty="0" smtClean="0">
                <a:ea typeface="Tahoma" panose="020B0604030504040204" pitchFamily="34" charset="0"/>
                <a:cs typeface="Tahoma" panose="020B0604030504040204" pitchFamily="34" charset="0"/>
              </a:rPr>
              <a:t>)</a:t>
            </a:r>
            <a:endParaRPr lang="tr-TR" sz="2400" dirty="0">
              <a:ea typeface="Tahoma" panose="020B0604030504040204" pitchFamily="34" charset="0"/>
              <a:cs typeface="Tahoma" panose="020B0604030504040204" pitchFamily="34" charset="0"/>
            </a:endParaRPr>
          </a:p>
          <a:p>
            <a:pPr algn="just">
              <a:buFont typeface="Wingdings" pitchFamily="2" charset="2"/>
              <a:buChar char="Ø"/>
            </a:pPr>
            <a:r>
              <a:rPr lang="tr-TR" sz="2400" dirty="0">
                <a:ea typeface="Tahoma" panose="020B0604030504040204" pitchFamily="34" charset="0"/>
                <a:cs typeface="Tahoma" panose="020B0604030504040204" pitchFamily="34" charset="0"/>
              </a:rPr>
              <a:t>Güncelleme yapılır. </a:t>
            </a:r>
          </a:p>
          <a:p>
            <a:pPr algn="just">
              <a:buFont typeface="Wingdings" pitchFamily="2" charset="2"/>
              <a:buChar char="Ø"/>
            </a:pPr>
            <a:r>
              <a:rPr lang="tr-TR" sz="2400" dirty="0" smtClean="0">
                <a:ea typeface="Tahoma" panose="020B0604030504040204" pitchFamily="34" charset="0"/>
                <a:cs typeface="Tahoma" panose="020B0604030504040204" pitchFamily="34" charset="0"/>
              </a:rPr>
              <a:t>İş Ortaklığında ortaklık oranına, konsorsiyumda iş kısımlarına göre </a:t>
            </a:r>
            <a:endParaRPr lang="tr-TR" sz="2400" dirty="0">
              <a:ea typeface="Tahoma" panose="020B0604030504040204" pitchFamily="34" charset="0"/>
              <a:cs typeface="Tahoma" panose="020B0604030504040204" pitchFamily="34" charset="0"/>
            </a:endParaRPr>
          </a:p>
        </p:txBody>
      </p:sp>
      <p:pic>
        <p:nvPicPr>
          <p:cNvPr id="4"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7740352" y="156672"/>
            <a:ext cx="1117600" cy="158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2"/>
          <p:cNvSpPr txBox="1">
            <a:spLocks/>
          </p:cNvSpPr>
          <p:nvPr/>
        </p:nvSpPr>
        <p:spPr>
          <a:xfrm>
            <a:off x="467544" y="1710273"/>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endParaRPr lang="tr-TR" sz="1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11044713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7562801" cy="1320800"/>
          </a:xfrm>
        </p:spPr>
        <p:txBody>
          <a:bodyPr>
            <a:noAutofit/>
          </a:bodyPr>
          <a:lstStyle/>
          <a:p>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3</a:t>
            </a:r>
            <a:r>
              <a:rPr lang="tr-TR"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 İhale Süreci – Yeterlik Kriterleri</a:t>
            </a:r>
            <a:br>
              <a:rPr lang="tr-TR"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br>
            <a:r>
              <a:rPr lang="nb-NO"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 İş Hacmini Gösteren Belgeler </a:t>
            </a:r>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a:t>
            </a:r>
            <a:r>
              <a:rPr lang="tr-TR"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Md. 36)</a:t>
            </a:r>
            <a:endParaRPr lang="tr-TR" sz="28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323528" y="1930400"/>
            <a:ext cx="8534423" cy="4594944"/>
          </a:xfrm>
        </p:spPr>
        <p:txBody>
          <a:bodyPr>
            <a:noAutofit/>
          </a:bodyPr>
          <a:lstStyle/>
          <a:p>
            <a:pPr algn="just">
              <a:lnSpc>
                <a:spcPct val="90000"/>
              </a:lnSpc>
              <a:buFont typeface="Wingdings" panose="05000000000000000000" pitchFamily="2" charset="2"/>
              <a:buChar char="Ø"/>
              <a:defRPr/>
            </a:pPr>
            <a:r>
              <a:rPr lang="tr-TR" sz="2400" dirty="0" smtClean="0">
                <a:solidFill>
                  <a:srgbClr val="FF0000"/>
                </a:solidFill>
                <a:latin typeface="+mj-lt"/>
                <a:ea typeface="Tahoma" panose="020B0604030504040204" pitchFamily="34" charset="0"/>
                <a:cs typeface="Tahoma" panose="020B0604030504040204" pitchFamily="34" charset="0"/>
              </a:rPr>
              <a:t>Bir </a:t>
            </a:r>
            <a:r>
              <a:rPr lang="tr-TR" sz="2400" dirty="0">
                <a:solidFill>
                  <a:srgbClr val="FF0000"/>
                </a:solidFill>
                <a:latin typeface="+mj-lt"/>
                <a:ea typeface="Tahoma" panose="020B0604030504040204" pitchFamily="34" charset="0"/>
                <a:cs typeface="Tahoma" panose="020B0604030504040204" pitchFamily="34" charset="0"/>
              </a:rPr>
              <a:t>önceki yılda sağlayamayanlar</a:t>
            </a:r>
            <a:r>
              <a:rPr lang="tr-TR" sz="2400" dirty="0">
                <a:solidFill>
                  <a:schemeClr val="tx2"/>
                </a:solidFill>
                <a:latin typeface="+mj-lt"/>
                <a:ea typeface="Tahoma" panose="020B0604030504040204" pitchFamily="34" charset="0"/>
                <a:cs typeface="Tahoma" panose="020B0604030504040204" pitchFamily="34" charset="0"/>
              </a:rPr>
              <a:t>, </a:t>
            </a:r>
            <a:r>
              <a:rPr lang="tr-TR" sz="2400" dirty="0">
                <a:solidFill>
                  <a:srgbClr val="FF0000"/>
                </a:solidFill>
                <a:latin typeface="+mj-lt"/>
                <a:ea typeface="Tahoma" panose="020B0604030504040204" pitchFamily="34" charset="0"/>
                <a:cs typeface="Tahoma" panose="020B0604030504040204" pitchFamily="34" charset="0"/>
              </a:rPr>
              <a:t>son iki yıla ait belgelerini</a:t>
            </a:r>
            <a:r>
              <a:rPr lang="tr-TR" sz="2400" dirty="0">
                <a:solidFill>
                  <a:schemeClr val="tx2"/>
                </a:solidFill>
                <a:latin typeface="+mj-lt"/>
                <a:ea typeface="Tahoma" panose="020B0604030504040204" pitchFamily="34" charset="0"/>
                <a:cs typeface="Tahoma" panose="020B0604030504040204" pitchFamily="34" charset="0"/>
              </a:rPr>
              <a:t> </a:t>
            </a:r>
            <a:r>
              <a:rPr lang="tr-TR" sz="2400" dirty="0">
                <a:latin typeface="+mj-lt"/>
                <a:ea typeface="Tahoma" panose="020B0604030504040204" pitchFamily="34" charset="0"/>
                <a:cs typeface="Tahoma" panose="020B0604030504040204" pitchFamily="34" charset="0"/>
              </a:rPr>
              <a:t>sunabilirler. </a:t>
            </a:r>
            <a:endParaRPr lang="tr-TR" sz="2400" dirty="0">
              <a:solidFill>
                <a:schemeClr val="tx2"/>
              </a:solidFill>
              <a:latin typeface="+mj-lt"/>
              <a:ea typeface="Tahoma" panose="020B0604030504040204" pitchFamily="34" charset="0"/>
              <a:cs typeface="Tahoma" panose="020B0604030504040204" pitchFamily="34" charset="0"/>
            </a:endParaRPr>
          </a:p>
          <a:p>
            <a:pPr lvl="1" algn="just">
              <a:lnSpc>
                <a:spcPct val="90000"/>
              </a:lnSpc>
              <a:defRPr/>
            </a:pPr>
            <a:r>
              <a:rPr lang="tr-TR" sz="2400" dirty="0" smtClean="0">
                <a:latin typeface="+mj-lt"/>
                <a:ea typeface="Tahoma" panose="020B0604030504040204" pitchFamily="34" charset="0"/>
                <a:cs typeface="Tahoma" panose="020B0604030504040204" pitchFamily="34" charset="0"/>
              </a:rPr>
              <a:t>parasal </a:t>
            </a:r>
            <a:r>
              <a:rPr lang="tr-TR" sz="2400" dirty="0">
                <a:latin typeface="+mj-lt"/>
                <a:ea typeface="Tahoma" panose="020B0604030504040204" pitchFamily="34" charset="0"/>
                <a:cs typeface="Tahoma" panose="020B0604030504040204" pitchFamily="34" charset="0"/>
              </a:rPr>
              <a:t>tutarlarının ortalaması üzerinden yeterlik kriterlerinin sağlanıp sağlanmadığına bakılır.</a:t>
            </a:r>
          </a:p>
          <a:p>
            <a:pPr algn="just">
              <a:lnSpc>
                <a:spcPct val="90000"/>
              </a:lnSpc>
              <a:defRPr/>
            </a:pPr>
            <a:r>
              <a:rPr lang="tr-TR" sz="2400" dirty="0" smtClean="0">
                <a:latin typeface="+mj-lt"/>
                <a:ea typeface="Tahoma" panose="020B0604030504040204" pitchFamily="34" charset="0"/>
                <a:cs typeface="Tahoma" panose="020B0604030504040204" pitchFamily="34" charset="0"/>
              </a:rPr>
              <a:t>İhale </a:t>
            </a:r>
            <a:r>
              <a:rPr lang="tr-TR" sz="2400" dirty="0">
                <a:latin typeface="+mj-lt"/>
                <a:ea typeface="Tahoma" panose="020B0604030504040204" pitchFamily="34" charset="0"/>
                <a:cs typeface="Tahoma" panose="020B0604030504040204" pitchFamily="34" charset="0"/>
              </a:rPr>
              <a:t>veya son başvuru tarihi </a:t>
            </a:r>
            <a:r>
              <a:rPr lang="tr-TR" sz="2400" u="sng" dirty="0">
                <a:solidFill>
                  <a:srgbClr val="FF0000"/>
                </a:solidFill>
                <a:latin typeface="+mj-lt"/>
                <a:ea typeface="Tahoma" panose="020B0604030504040204" pitchFamily="34" charset="0"/>
                <a:cs typeface="Tahoma" panose="020B0604030504040204" pitchFamily="34" charset="0"/>
              </a:rPr>
              <a:t>yılın ilk dört ayında olan ihalelerde</a:t>
            </a:r>
            <a:r>
              <a:rPr lang="tr-TR" sz="2400" dirty="0">
                <a:solidFill>
                  <a:srgbClr val="FF0000"/>
                </a:solidFill>
                <a:latin typeface="+mj-lt"/>
                <a:ea typeface="Tahoma" panose="020B0604030504040204" pitchFamily="34" charset="0"/>
                <a:cs typeface="Tahoma" panose="020B0604030504040204" pitchFamily="34" charset="0"/>
              </a:rPr>
              <a:t>; </a:t>
            </a:r>
          </a:p>
          <a:p>
            <a:pPr lvl="1" algn="just">
              <a:lnSpc>
                <a:spcPct val="90000"/>
              </a:lnSpc>
              <a:defRPr/>
            </a:pPr>
            <a:r>
              <a:rPr lang="tr-TR" sz="2400" dirty="0">
                <a:latin typeface="+mj-lt"/>
                <a:ea typeface="Tahoma" panose="020B0604030504040204" pitchFamily="34" charset="0"/>
                <a:cs typeface="Tahoma" panose="020B0604030504040204" pitchFamily="34" charset="0"/>
              </a:rPr>
              <a:t>bir önceki yıla ait gelir tablosunu </a:t>
            </a:r>
            <a:r>
              <a:rPr lang="tr-TR" sz="2400" dirty="0" smtClean="0">
                <a:latin typeface="+mj-lt"/>
                <a:ea typeface="Tahoma" panose="020B0604030504040204" pitchFamily="34" charset="0"/>
                <a:cs typeface="Tahoma" panose="020B0604030504040204" pitchFamily="34" charset="0"/>
              </a:rPr>
              <a:t>sunmayanlar</a:t>
            </a:r>
            <a:r>
              <a:rPr lang="tr-TR" sz="2400" dirty="0">
                <a:latin typeface="+mj-lt"/>
                <a:ea typeface="Tahoma" panose="020B0604030504040204" pitchFamily="34" charset="0"/>
                <a:cs typeface="Tahoma" panose="020B0604030504040204" pitchFamily="34" charset="0"/>
              </a:rPr>
              <a:t>, </a:t>
            </a:r>
            <a:r>
              <a:rPr lang="tr-TR" sz="2400" u="sng" dirty="0">
                <a:solidFill>
                  <a:srgbClr val="FF0000"/>
                </a:solidFill>
                <a:latin typeface="+mj-lt"/>
                <a:ea typeface="Tahoma" panose="020B0604030504040204" pitchFamily="34" charset="0"/>
                <a:cs typeface="Tahoma" panose="020B0604030504040204" pitchFamily="34" charset="0"/>
              </a:rPr>
              <a:t>iki önceki yıla ait gelir </a:t>
            </a:r>
            <a:r>
              <a:rPr lang="tr-TR" sz="2400" u="sng" dirty="0" smtClean="0">
                <a:solidFill>
                  <a:srgbClr val="FF0000"/>
                </a:solidFill>
                <a:latin typeface="+mj-lt"/>
                <a:ea typeface="Tahoma" panose="020B0604030504040204" pitchFamily="34" charset="0"/>
                <a:cs typeface="Tahoma" panose="020B0604030504040204" pitchFamily="34" charset="0"/>
              </a:rPr>
              <a:t>tablosunu</a:t>
            </a:r>
            <a:r>
              <a:rPr lang="tr-TR" sz="2400" dirty="0" smtClean="0">
                <a:latin typeface="+mj-lt"/>
                <a:ea typeface="Tahoma" panose="020B0604030504040204" pitchFamily="34" charset="0"/>
                <a:cs typeface="Tahoma" panose="020B0604030504040204" pitchFamily="34" charset="0"/>
              </a:rPr>
              <a:t> sunabilirler</a:t>
            </a:r>
            <a:r>
              <a:rPr lang="tr-TR" sz="2400" dirty="0">
                <a:latin typeface="+mj-lt"/>
                <a:ea typeface="Tahoma" panose="020B0604030504040204" pitchFamily="34" charset="0"/>
                <a:cs typeface="Tahoma" panose="020B0604030504040204" pitchFamily="34" charset="0"/>
              </a:rPr>
              <a:t>.</a:t>
            </a:r>
          </a:p>
          <a:p>
            <a:pPr lvl="1" algn="just">
              <a:lnSpc>
                <a:spcPct val="90000"/>
              </a:lnSpc>
              <a:defRPr/>
            </a:pPr>
            <a:r>
              <a:rPr lang="tr-TR" sz="2400" dirty="0">
                <a:latin typeface="+mj-lt"/>
                <a:ea typeface="Tahoma" panose="020B0604030504040204" pitchFamily="34" charset="0"/>
                <a:cs typeface="Tahoma" panose="020B0604030504040204" pitchFamily="34" charset="0"/>
              </a:rPr>
              <a:t>Bu belgelerde yeterlik kriterini sağlayamayanlar ise iki önceki yılın belgeleri ile üç önceki yılın belgelerini sunabilirler.</a:t>
            </a:r>
          </a:p>
          <a:p>
            <a:pPr algn="just">
              <a:lnSpc>
                <a:spcPct val="90000"/>
              </a:lnSpc>
              <a:defRPr/>
            </a:pPr>
            <a:endParaRPr lang="tr-TR" sz="2400" dirty="0">
              <a:solidFill>
                <a:schemeClr val="tx2"/>
              </a:solidFill>
              <a:latin typeface="+mj-lt"/>
              <a:ea typeface="Tahoma" panose="020B0604030504040204" pitchFamily="34" charset="0"/>
              <a:cs typeface="Tahoma" panose="020B0604030504040204" pitchFamily="34" charset="0"/>
            </a:endParaRPr>
          </a:p>
          <a:p>
            <a:pPr>
              <a:defRPr/>
            </a:pPr>
            <a:endParaRPr lang="tr-TR" sz="2400" dirty="0">
              <a:latin typeface="+mj-lt"/>
              <a:ea typeface="Tahoma" panose="020B0604030504040204" pitchFamily="34" charset="0"/>
              <a:cs typeface="Tahoma" panose="020B0604030504040204" pitchFamily="34" charset="0"/>
            </a:endParaRPr>
          </a:p>
        </p:txBody>
      </p:sp>
      <p:pic>
        <p:nvPicPr>
          <p:cNvPr id="4"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7740352" y="156672"/>
            <a:ext cx="1117600" cy="158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2"/>
          <p:cNvSpPr txBox="1">
            <a:spLocks/>
          </p:cNvSpPr>
          <p:nvPr/>
        </p:nvSpPr>
        <p:spPr>
          <a:xfrm>
            <a:off x="467544" y="1710273"/>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endParaRPr lang="tr-TR" sz="1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63182280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7130753" cy="1320800"/>
          </a:xfrm>
        </p:spPr>
        <p:txBody>
          <a:bodyPr>
            <a:noAutofit/>
          </a:bodyPr>
          <a:lstStyle/>
          <a:p>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3</a:t>
            </a:r>
            <a:r>
              <a:rPr lang="tr-TR"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 İhale Süreci – Yeterlik Kriterleri</a:t>
            </a:r>
            <a:br>
              <a:rPr lang="tr-TR"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br>
            <a:r>
              <a:rPr lang="nb-NO"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 İş Hacmini Gösteren Belgeler </a:t>
            </a:r>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a:t>
            </a:r>
            <a:r>
              <a:rPr lang="tr-TR"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Md. 36)</a:t>
            </a:r>
            <a:endParaRPr lang="tr-TR" sz="28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p:txBody>
          <a:bodyPr>
            <a:normAutofit lnSpcReduction="10000"/>
          </a:bodyPr>
          <a:lstStyle/>
          <a:p>
            <a:pPr marL="0" indent="0" algn="just">
              <a:lnSpc>
                <a:spcPct val="90000"/>
              </a:lnSpc>
              <a:buNone/>
              <a:defRPr/>
            </a:pPr>
            <a:endParaRPr lang="tr-TR" sz="2400" dirty="0" smtClean="0">
              <a:latin typeface="+mj-lt"/>
              <a:ea typeface="Tahoma" panose="020B0604030504040204" pitchFamily="34" charset="0"/>
              <a:cs typeface="Tahoma" panose="020B0604030504040204" pitchFamily="34" charset="0"/>
            </a:endParaRPr>
          </a:p>
          <a:p>
            <a:pPr marL="0" indent="0" algn="just">
              <a:lnSpc>
                <a:spcPct val="90000"/>
              </a:lnSpc>
              <a:buNone/>
              <a:defRPr/>
            </a:pPr>
            <a:r>
              <a:rPr lang="tr-TR" sz="2400" dirty="0" smtClean="0">
                <a:latin typeface="+mj-lt"/>
                <a:ea typeface="Tahoma" panose="020B0604030504040204" pitchFamily="34" charset="0"/>
                <a:cs typeface="Tahoma" panose="020B0604030504040204" pitchFamily="34" charset="0"/>
              </a:rPr>
              <a:t>Gelecek </a:t>
            </a:r>
            <a:r>
              <a:rPr lang="tr-TR" sz="2400" dirty="0">
                <a:latin typeface="+mj-lt"/>
                <a:ea typeface="Tahoma" panose="020B0604030504040204" pitchFamily="34" charset="0"/>
                <a:cs typeface="Tahoma" panose="020B0604030504040204" pitchFamily="34" charset="0"/>
              </a:rPr>
              <a:t>yıllara yaygın işlerde iş </a:t>
            </a:r>
            <a:r>
              <a:rPr lang="tr-TR" sz="2400" dirty="0" smtClean="0">
                <a:latin typeface="+mj-lt"/>
                <a:ea typeface="Tahoma" panose="020B0604030504040204" pitchFamily="34" charset="0"/>
                <a:cs typeface="Tahoma" panose="020B0604030504040204" pitchFamily="34" charset="0"/>
              </a:rPr>
              <a:t>hacmi </a:t>
            </a:r>
            <a:r>
              <a:rPr lang="tr-TR" sz="2400" dirty="0">
                <a:latin typeface="+mj-lt"/>
                <a:ea typeface="Tahoma" panose="020B0604030504040204" pitchFamily="34" charset="0"/>
                <a:cs typeface="Tahoma" panose="020B0604030504040204" pitchFamily="34" charset="0"/>
              </a:rPr>
              <a:t>kriteri;</a:t>
            </a:r>
          </a:p>
          <a:p>
            <a:pPr marL="0" indent="0" algn="just">
              <a:lnSpc>
                <a:spcPct val="90000"/>
              </a:lnSpc>
              <a:buNone/>
              <a:defRPr/>
            </a:pPr>
            <a:endParaRPr lang="tr-TR" sz="2400" dirty="0">
              <a:latin typeface="+mj-lt"/>
              <a:ea typeface="Tahoma" panose="020B0604030504040204" pitchFamily="34" charset="0"/>
              <a:cs typeface="Tahoma" panose="020B0604030504040204" pitchFamily="34" charset="0"/>
            </a:endParaRPr>
          </a:p>
          <a:p>
            <a:pPr algn="just">
              <a:lnSpc>
                <a:spcPct val="90000"/>
              </a:lnSpc>
              <a:buFont typeface="Wingdings" panose="05000000000000000000" pitchFamily="2" charset="2"/>
              <a:buChar char="Ø"/>
              <a:defRPr/>
            </a:pPr>
            <a:r>
              <a:rPr lang="tr-TR" sz="2400" dirty="0">
                <a:solidFill>
                  <a:srgbClr val="FF0000"/>
                </a:solidFill>
                <a:latin typeface="+mj-lt"/>
                <a:ea typeface="Tahoma" panose="020B0604030504040204" pitchFamily="34" charset="0"/>
                <a:cs typeface="Tahoma" panose="020B0604030504040204" pitchFamily="34" charset="0"/>
              </a:rPr>
              <a:t>Bir yıldan fazla </a:t>
            </a:r>
            <a:r>
              <a:rPr lang="tr-TR" sz="2400" dirty="0">
                <a:latin typeface="+mj-lt"/>
                <a:ea typeface="Tahoma" panose="020B0604030504040204" pitchFamily="34" charset="0"/>
                <a:cs typeface="Tahoma" panose="020B0604030504040204" pitchFamily="34" charset="0"/>
              </a:rPr>
              <a:t>süreli işlerde </a:t>
            </a:r>
            <a:r>
              <a:rPr lang="tr-TR" sz="2400" dirty="0">
                <a:solidFill>
                  <a:srgbClr val="FF0000"/>
                </a:solidFill>
                <a:latin typeface="+mj-lt"/>
                <a:ea typeface="Tahoma" panose="020B0604030504040204" pitchFamily="34" charset="0"/>
                <a:cs typeface="Tahoma" panose="020B0604030504040204" pitchFamily="34" charset="0"/>
              </a:rPr>
              <a:t>4/5</a:t>
            </a:r>
          </a:p>
          <a:p>
            <a:pPr algn="just">
              <a:lnSpc>
                <a:spcPct val="90000"/>
              </a:lnSpc>
              <a:buFont typeface="Wingdings" panose="05000000000000000000" pitchFamily="2" charset="2"/>
              <a:buChar char="Ø"/>
              <a:defRPr/>
            </a:pPr>
            <a:r>
              <a:rPr lang="tr-TR" sz="2400" dirty="0">
                <a:solidFill>
                  <a:srgbClr val="FF0000"/>
                </a:solidFill>
                <a:latin typeface="+mj-lt"/>
                <a:ea typeface="Tahoma" panose="020B0604030504040204" pitchFamily="34" charset="0"/>
                <a:cs typeface="Tahoma" panose="020B0604030504040204" pitchFamily="34" charset="0"/>
              </a:rPr>
              <a:t>İki yıldan fazla </a:t>
            </a:r>
            <a:r>
              <a:rPr lang="tr-TR" sz="2400" dirty="0">
                <a:latin typeface="+mj-lt"/>
                <a:ea typeface="Tahoma" panose="020B0604030504040204" pitchFamily="34" charset="0"/>
                <a:cs typeface="Tahoma" panose="020B0604030504040204" pitchFamily="34" charset="0"/>
              </a:rPr>
              <a:t>süreli işlerde </a:t>
            </a:r>
            <a:r>
              <a:rPr lang="tr-TR" sz="2400" dirty="0">
                <a:solidFill>
                  <a:srgbClr val="FF0000"/>
                </a:solidFill>
                <a:latin typeface="+mj-lt"/>
                <a:ea typeface="Tahoma" panose="020B0604030504040204" pitchFamily="34" charset="0"/>
                <a:cs typeface="Tahoma" panose="020B0604030504040204" pitchFamily="34" charset="0"/>
              </a:rPr>
              <a:t>3/5</a:t>
            </a:r>
          </a:p>
          <a:p>
            <a:pPr algn="just">
              <a:lnSpc>
                <a:spcPct val="90000"/>
              </a:lnSpc>
              <a:buFont typeface="Wingdings" panose="05000000000000000000" pitchFamily="2" charset="2"/>
              <a:buChar char="Ø"/>
              <a:defRPr/>
            </a:pPr>
            <a:r>
              <a:rPr lang="tr-TR" sz="2400" dirty="0">
                <a:solidFill>
                  <a:srgbClr val="FF0000"/>
                </a:solidFill>
                <a:latin typeface="+mj-lt"/>
                <a:ea typeface="Tahoma" panose="020B0604030504040204" pitchFamily="34" charset="0"/>
                <a:cs typeface="Tahoma" panose="020B0604030504040204" pitchFamily="34" charset="0"/>
              </a:rPr>
              <a:t>Üç yıldan fazla </a:t>
            </a:r>
            <a:r>
              <a:rPr lang="tr-TR" sz="2400" dirty="0">
                <a:latin typeface="+mj-lt"/>
                <a:ea typeface="Tahoma" panose="020B0604030504040204" pitchFamily="34" charset="0"/>
                <a:cs typeface="Tahoma" panose="020B0604030504040204" pitchFamily="34" charset="0"/>
              </a:rPr>
              <a:t>süreli işlerde </a:t>
            </a:r>
            <a:r>
              <a:rPr lang="tr-TR" sz="2400" dirty="0">
                <a:solidFill>
                  <a:srgbClr val="FF0000"/>
                </a:solidFill>
                <a:latin typeface="+mj-lt"/>
                <a:ea typeface="Tahoma" panose="020B0604030504040204" pitchFamily="34" charset="0"/>
                <a:cs typeface="Tahoma" panose="020B0604030504040204" pitchFamily="34" charset="0"/>
              </a:rPr>
              <a:t>2/5</a:t>
            </a:r>
          </a:p>
          <a:p>
            <a:pPr algn="just">
              <a:lnSpc>
                <a:spcPct val="90000"/>
              </a:lnSpc>
              <a:buFont typeface="Wingdings" panose="05000000000000000000" pitchFamily="2" charset="2"/>
              <a:buChar char="Ø"/>
              <a:defRPr/>
            </a:pPr>
            <a:endParaRPr lang="tr-TR" sz="2400" dirty="0">
              <a:latin typeface="+mj-lt"/>
              <a:ea typeface="Tahoma" panose="020B0604030504040204" pitchFamily="34" charset="0"/>
              <a:cs typeface="Tahoma" panose="020B0604030504040204" pitchFamily="34" charset="0"/>
            </a:endParaRPr>
          </a:p>
          <a:p>
            <a:pPr marL="0" indent="0" algn="just">
              <a:lnSpc>
                <a:spcPct val="90000"/>
              </a:lnSpc>
              <a:buNone/>
              <a:defRPr/>
            </a:pPr>
            <a:r>
              <a:rPr lang="tr-TR" sz="2400" dirty="0">
                <a:latin typeface="+mj-lt"/>
                <a:ea typeface="Tahoma" panose="020B0604030504040204" pitchFamily="34" charset="0"/>
                <a:cs typeface="Tahoma" panose="020B0604030504040204" pitchFamily="34" charset="0"/>
              </a:rPr>
              <a:t>Oranında belirlenir.</a:t>
            </a:r>
          </a:p>
        </p:txBody>
      </p:sp>
      <p:pic>
        <p:nvPicPr>
          <p:cNvPr id="4"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7740352" y="156672"/>
            <a:ext cx="1117600" cy="158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2"/>
          <p:cNvSpPr txBox="1">
            <a:spLocks/>
          </p:cNvSpPr>
          <p:nvPr/>
        </p:nvSpPr>
        <p:spPr>
          <a:xfrm>
            <a:off x="467544" y="1710273"/>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endParaRPr lang="tr-TR" sz="1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4496661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855365"/>
            <a:ext cx="8229600" cy="4525963"/>
          </a:xfrm>
        </p:spPr>
        <p:txBody>
          <a:bodyPr>
            <a:normAutofit/>
          </a:bodyPr>
          <a:lstStyle/>
          <a:p>
            <a:pPr marL="0" indent="0" algn="just">
              <a:lnSpc>
                <a:spcPct val="90000"/>
              </a:lnSpc>
              <a:buNone/>
              <a:defRPr/>
            </a:pPr>
            <a:r>
              <a:rPr lang="tr-TR" sz="2800" dirty="0">
                <a:latin typeface="+mj-lt"/>
                <a:ea typeface="Tahoma" panose="020B0604030504040204" pitchFamily="34" charset="0"/>
                <a:cs typeface="Tahoma" panose="020B0604030504040204" pitchFamily="34" charset="0"/>
              </a:rPr>
              <a:t>Soru: </a:t>
            </a:r>
            <a:r>
              <a:rPr lang="tr-TR" sz="2800" dirty="0" smtClean="0">
                <a:latin typeface="+mj-lt"/>
                <a:ea typeface="Tahoma" panose="020B0604030504040204" pitchFamily="34" charset="0"/>
                <a:cs typeface="Tahoma" panose="020B0604030504040204" pitchFamily="34" charset="0"/>
              </a:rPr>
              <a:t>01.01.2020 </a:t>
            </a:r>
            <a:r>
              <a:rPr lang="tr-TR" sz="2800" dirty="0">
                <a:latin typeface="+mj-lt"/>
                <a:ea typeface="Tahoma" panose="020B0604030504040204" pitchFamily="34" charset="0"/>
                <a:cs typeface="Tahoma" panose="020B0604030504040204" pitchFamily="34" charset="0"/>
              </a:rPr>
              <a:t>tarihinde başlayıp </a:t>
            </a:r>
            <a:r>
              <a:rPr lang="tr-TR" sz="2800" dirty="0" smtClean="0">
                <a:latin typeface="+mj-lt"/>
                <a:ea typeface="Tahoma" panose="020B0604030504040204" pitchFamily="34" charset="0"/>
                <a:cs typeface="Tahoma" panose="020B0604030504040204" pitchFamily="34" charset="0"/>
              </a:rPr>
              <a:t>30.06.2022 </a:t>
            </a:r>
            <a:r>
              <a:rPr lang="tr-TR" sz="2800" dirty="0">
                <a:latin typeface="+mj-lt"/>
                <a:ea typeface="Tahoma" panose="020B0604030504040204" pitchFamily="34" charset="0"/>
                <a:cs typeface="Tahoma" panose="020B0604030504040204" pitchFamily="34" charset="0"/>
              </a:rPr>
              <a:t>tarihinde sona erecek bir hizmet </a:t>
            </a:r>
            <a:r>
              <a:rPr lang="tr-TR" sz="2800" dirty="0" smtClean="0">
                <a:latin typeface="+mj-lt"/>
                <a:ea typeface="Tahoma" panose="020B0604030504040204" pitchFamily="34" charset="0"/>
                <a:cs typeface="Tahoma" panose="020B0604030504040204" pitchFamily="34" charset="0"/>
              </a:rPr>
              <a:t>işine dair BİAİU ile yapılan ihalede iş hacmine yönelik ön yeterlik kriterinin ne olması gerekir?</a:t>
            </a:r>
          </a:p>
          <a:p>
            <a:pPr marL="0" indent="0" algn="just">
              <a:lnSpc>
                <a:spcPct val="90000"/>
              </a:lnSpc>
              <a:buNone/>
              <a:defRPr/>
            </a:pPr>
            <a:endParaRPr lang="tr-TR" sz="2800" dirty="0">
              <a:latin typeface="+mj-lt"/>
              <a:ea typeface="Tahoma" panose="020B0604030504040204" pitchFamily="34" charset="0"/>
              <a:cs typeface="Tahoma" panose="020B0604030504040204" pitchFamily="34" charset="0"/>
            </a:endParaRPr>
          </a:p>
          <a:p>
            <a:pPr marL="0" indent="0" algn="just">
              <a:lnSpc>
                <a:spcPct val="90000"/>
              </a:lnSpc>
              <a:buNone/>
              <a:defRPr/>
            </a:pPr>
            <a:r>
              <a:rPr lang="tr-TR" sz="2800" dirty="0" smtClean="0">
                <a:solidFill>
                  <a:srgbClr val="FF0000"/>
                </a:solidFill>
                <a:latin typeface="+mj-lt"/>
                <a:ea typeface="Tahoma" panose="020B0604030504040204" pitchFamily="34" charset="0"/>
                <a:cs typeface="Tahoma" panose="020B0604030504040204" pitchFamily="34" charset="0"/>
              </a:rPr>
              <a:t>Cevap: 	Ciro için 		%15xYM - %21xYM</a:t>
            </a:r>
          </a:p>
          <a:p>
            <a:pPr marL="0" indent="0" algn="just">
              <a:lnSpc>
                <a:spcPct val="90000"/>
              </a:lnSpc>
              <a:buNone/>
              <a:defRPr/>
            </a:pPr>
            <a:r>
              <a:rPr lang="tr-TR" sz="2800" dirty="0" smtClean="0">
                <a:latin typeface="+mj-lt"/>
                <a:ea typeface="Tahoma" panose="020B0604030504040204" pitchFamily="34" charset="0"/>
                <a:cs typeface="Tahoma" panose="020B0604030504040204" pitchFamily="34" charset="0"/>
              </a:rPr>
              <a:t>Hizmet işleri cirosu için 	</a:t>
            </a:r>
            <a:r>
              <a:rPr lang="tr-TR" sz="2800" dirty="0" smtClean="0">
                <a:ea typeface="Tahoma" panose="020B0604030504040204" pitchFamily="34" charset="0"/>
                <a:cs typeface="Tahoma" panose="020B0604030504040204" pitchFamily="34" charset="0"/>
              </a:rPr>
              <a:t>%9xYM </a:t>
            </a:r>
            <a:r>
              <a:rPr lang="tr-TR" sz="2800" dirty="0">
                <a:ea typeface="Tahoma" panose="020B0604030504040204" pitchFamily="34" charset="0"/>
                <a:cs typeface="Tahoma" panose="020B0604030504040204" pitchFamily="34" charset="0"/>
              </a:rPr>
              <a:t>- </a:t>
            </a:r>
            <a:r>
              <a:rPr lang="tr-TR" sz="2800" dirty="0" smtClean="0">
                <a:ea typeface="Tahoma" panose="020B0604030504040204" pitchFamily="34" charset="0"/>
                <a:cs typeface="Tahoma" panose="020B0604030504040204" pitchFamily="34" charset="0"/>
              </a:rPr>
              <a:t>%15xYM</a:t>
            </a:r>
            <a:endParaRPr lang="tr-TR" sz="2800" dirty="0">
              <a:ea typeface="Tahoma" panose="020B0604030504040204" pitchFamily="34" charset="0"/>
              <a:cs typeface="Tahoma" panose="020B0604030504040204" pitchFamily="34" charset="0"/>
            </a:endParaRPr>
          </a:p>
          <a:p>
            <a:pPr marL="0" indent="0" algn="just">
              <a:lnSpc>
                <a:spcPct val="90000"/>
              </a:lnSpc>
              <a:buNone/>
              <a:defRPr/>
            </a:pPr>
            <a:endParaRPr lang="tr-TR" sz="2800" dirty="0">
              <a:latin typeface="+mj-lt"/>
              <a:ea typeface="Tahoma" panose="020B0604030504040204" pitchFamily="34" charset="0"/>
              <a:cs typeface="Tahoma" panose="020B0604030504040204" pitchFamily="34" charset="0"/>
            </a:endParaRPr>
          </a:p>
        </p:txBody>
      </p:sp>
      <p:pic>
        <p:nvPicPr>
          <p:cNvPr id="4"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7740352" y="156672"/>
            <a:ext cx="1117600" cy="158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2"/>
          <p:cNvSpPr txBox="1">
            <a:spLocks/>
          </p:cNvSpPr>
          <p:nvPr/>
        </p:nvSpPr>
        <p:spPr>
          <a:xfrm>
            <a:off x="467544" y="1710273"/>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endParaRPr lang="tr-TR" sz="1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98995843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2"/>
          <p:cNvSpPr>
            <a:spLocks noChangeArrowheads="1"/>
          </p:cNvSpPr>
          <p:nvPr/>
        </p:nvSpPr>
        <p:spPr bwMode="auto">
          <a:xfrm>
            <a:off x="-1" y="4910931"/>
            <a:ext cx="8893175" cy="1439863"/>
          </a:xfrm>
          <a:prstGeom prst="rect">
            <a:avLst/>
          </a:prstGeom>
          <a:solidFill>
            <a:srgbClr val="00B0F0"/>
          </a:solidFill>
          <a:ln w="9525">
            <a:miter lim="800000"/>
            <a:headEnd/>
            <a:tailEnd/>
          </a:ln>
          <a:scene3d>
            <a:camera prst="legacyObliqueTopRight"/>
            <a:lightRig rig="legacyFlat3" dir="b"/>
          </a:scene3d>
          <a:sp3d extrusionH="227000" prstMaterial="legacyMatte">
            <a:bevelT w="13500" h="13500" prst="angle"/>
            <a:bevelB w="13500" h="13500" prst="angle"/>
            <a:extrusionClr>
              <a:schemeClr val="folHlink"/>
            </a:extrusionClr>
          </a:sp3d>
        </p:spPr>
        <p:txBody>
          <a:bodyPr wrap="none" anchor="ctr">
            <a:flatTx/>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tr-TR" altLang="tr-TR">
              <a:latin typeface="Georgia" pitchFamily="18" charset="0"/>
            </a:endParaRPr>
          </a:p>
        </p:txBody>
      </p:sp>
      <p:sp>
        <p:nvSpPr>
          <p:cNvPr id="33" name="Rectangle 3"/>
          <p:cNvSpPr>
            <a:spLocks noChangeArrowheads="1"/>
          </p:cNvSpPr>
          <p:nvPr/>
        </p:nvSpPr>
        <p:spPr bwMode="auto">
          <a:xfrm>
            <a:off x="-1" y="3686969"/>
            <a:ext cx="8893175" cy="1223962"/>
          </a:xfrm>
          <a:prstGeom prst="rect">
            <a:avLst/>
          </a:prstGeom>
          <a:solidFill>
            <a:srgbClr val="7030A0"/>
          </a:solidFill>
          <a:ln w="9525">
            <a:solidFill>
              <a:srgbClr val="FFFF66"/>
            </a:solidFill>
            <a:miter lim="800000"/>
            <a:headEnd/>
            <a:tailEnd/>
          </a:ln>
          <a:scene3d>
            <a:camera prst="legacyObliqueTopRight"/>
            <a:lightRig rig="legacyFlat3" dir="b"/>
          </a:scene3d>
          <a:sp3d extrusionH="227000" prstMaterial="legacyMatte">
            <a:bevelT w="13500" h="13500" prst="angle"/>
            <a:bevelB w="13500" h="13500" prst="angle"/>
            <a:extrusionClr>
              <a:schemeClr val="accent1"/>
            </a:extrusionClr>
          </a:sp3d>
        </p:spPr>
        <p:txBody>
          <a:bodyPr wrap="none" anchor="ctr">
            <a:flatTx/>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endParaRPr lang="tr-TR" altLang="tr-TR">
              <a:latin typeface="Georgia" pitchFamily="18" charset="0"/>
            </a:endParaRPr>
          </a:p>
        </p:txBody>
      </p:sp>
      <p:sp>
        <p:nvSpPr>
          <p:cNvPr id="34" name="Line 4"/>
          <p:cNvSpPr>
            <a:spLocks noChangeShapeType="1"/>
          </p:cNvSpPr>
          <p:nvPr/>
        </p:nvSpPr>
        <p:spPr bwMode="auto">
          <a:xfrm flipV="1">
            <a:off x="106362" y="4910931"/>
            <a:ext cx="8858250" cy="3175"/>
          </a:xfrm>
          <a:prstGeom prst="line">
            <a:avLst/>
          </a:prstGeom>
          <a:noFill/>
          <a:ln w="38100">
            <a:solidFill>
              <a:schemeClr val="bg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35" name="Line 5"/>
          <p:cNvSpPr>
            <a:spLocks noChangeShapeType="1"/>
          </p:cNvSpPr>
          <p:nvPr/>
        </p:nvSpPr>
        <p:spPr bwMode="auto">
          <a:xfrm>
            <a:off x="611187" y="4120356"/>
            <a:ext cx="0" cy="158432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36" name="Rectangle 6"/>
          <p:cNvSpPr>
            <a:spLocks noChangeArrowheads="1"/>
          </p:cNvSpPr>
          <p:nvPr/>
        </p:nvSpPr>
        <p:spPr bwMode="auto">
          <a:xfrm>
            <a:off x="257174" y="4766469"/>
            <a:ext cx="647700" cy="288925"/>
          </a:xfrm>
          <a:prstGeom prst="rect">
            <a:avLst/>
          </a:prstGeom>
          <a:solidFill>
            <a:schemeClr val="accent4">
              <a:lumMod val="20000"/>
              <a:lumOff val="80000"/>
            </a:schemeClr>
          </a:solidFill>
          <a:ln w="9525">
            <a:solidFill>
              <a:schemeClr val="accent2"/>
            </a:solidFill>
            <a:miter lim="800000"/>
            <a:headEnd/>
            <a:tailEnd/>
          </a:ln>
          <a:effectLst>
            <a:outerShdw dist="35921" dir="2700000" algn="ctr" rotWithShape="0">
              <a:schemeClr val="bg2"/>
            </a:outerShdw>
          </a:effectLst>
        </p:spPr>
        <p:txBody>
          <a:bodyPr wrap="none" anchor="ctr"/>
          <a:lstStyle/>
          <a:p>
            <a:pPr algn="ctr">
              <a:defRPr/>
            </a:pPr>
            <a:r>
              <a:rPr lang="tr-TR" sz="1200" dirty="0">
                <a:latin typeface="Georgia" pitchFamily="18" charset="0"/>
              </a:rPr>
              <a:t>İhtiyaç</a:t>
            </a:r>
          </a:p>
        </p:txBody>
      </p:sp>
      <p:sp>
        <p:nvSpPr>
          <p:cNvPr id="37" name="Rectangle 7"/>
          <p:cNvSpPr>
            <a:spLocks noChangeArrowheads="1"/>
          </p:cNvSpPr>
          <p:nvPr/>
        </p:nvSpPr>
        <p:spPr bwMode="auto">
          <a:xfrm>
            <a:off x="755649" y="4480719"/>
            <a:ext cx="1584325" cy="287337"/>
          </a:xfrm>
          <a:prstGeom prst="rect">
            <a:avLst/>
          </a:prstGeom>
          <a:solidFill>
            <a:schemeClr val="accent4">
              <a:lumMod val="20000"/>
              <a:lumOff val="80000"/>
            </a:schemeClr>
          </a:solidFill>
          <a:ln w="9525">
            <a:solidFill>
              <a:schemeClr val="accent2"/>
            </a:solidFill>
            <a:miter lim="800000"/>
            <a:headEnd/>
            <a:tailEnd/>
          </a:ln>
          <a:effectLst>
            <a:outerShdw dist="35921" dir="2700000" algn="ctr" rotWithShape="0">
              <a:schemeClr val="bg2"/>
            </a:outerShdw>
          </a:effectLst>
        </p:spPr>
        <p:txBody>
          <a:bodyPr wrap="none" anchor="ctr"/>
          <a:lstStyle/>
          <a:p>
            <a:pPr algn="ctr">
              <a:defRPr/>
            </a:pPr>
            <a:r>
              <a:rPr lang="tr-TR" sz="1200">
                <a:latin typeface="Georgia" pitchFamily="18" charset="0"/>
              </a:rPr>
              <a:t>İhale Dokümanı</a:t>
            </a:r>
          </a:p>
        </p:txBody>
      </p:sp>
      <p:sp>
        <p:nvSpPr>
          <p:cNvPr id="38" name="Line 8"/>
          <p:cNvSpPr>
            <a:spLocks noChangeShapeType="1"/>
          </p:cNvSpPr>
          <p:nvPr/>
        </p:nvSpPr>
        <p:spPr bwMode="auto">
          <a:xfrm>
            <a:off x="2339974" y="3747294"/>
            <a:ext cx="0" cy="244792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39" name="Rectangle 9"/>
          <p:cNvSpPr>
            <a:spLocks noChangeArrowheads="1"/>
          </p:cNvSpPr>
          <p:nvPr/>
        </p:nvSpPr>
        <p:spPr bwMode="auto">
          <a:xfrm>
            <a:off x="1908174" y="4839494"/>
            <a:ext cx="863600" cy="217487"/>
          </a:xfrm>
          <a:prstGeom prst="rect">
            <a:avLst/>
          </a:prstGeom>
          <a:solidFill>
            <a:schemeClr val="accent4">
              <a:lumMod val="20000"/>
              <a:lumOff val="80000"/>
            </a:schemeClr>
          </a:solidFill>
          <a:ln w="9525">
            <a:solidFill>
              <a:schemeClr val="accent2"/>
            </a:solidFill>
            <a:miter lim="800000"/>
            <a:headEnd/>
            <a:tailEnd/>
          </a:ln>
          <a:effectLst>
            <a:outerShdw dist="35921" dir="2700000" algn="ctr" rotWithShape="0">
              <a:schemeClr val="bg2"/>
            </a:outerShdw>
          </a:effectLst>
        </p:spPr>
        <p:txBody>
          <a:bodyPr wrap="none" anchor="ctr"/>
          <a:lstStyle/>
          <a:p>
            <a:pPr algn="ctr">
              <a:defRPr/>
            </a:pPr>
            <a:r>
              <a:rPr lang="tr-TR" sz="1200" dirty="0">
                <a:latin typeface="Georgia" pitchFamily="18" charset="0"/>
              </a:rPr>
              <a:t>İhale Onayı</a:t>
            </a:r>
          </a:p>
        </p:txBody>
      </p:sp>
      <p:sp>
        <p:nvSpPr>
          <p:cNvPr id="40" name="Rectangle 10"/>
          <p:cNvSpPr>
            <a:spLocks noChangeArrowheads="1"/>
          </p:cNvSpPr>
          <p:nvPr/>
        </p:nvSpPr>
        <p:spPr bwMode="auto">
          <a:xfrm>
            <a:off x="2843212" y="5055394"/>
            <a:ext cx="1152525" cy="287337"/>
          </a:xfrm>
          <a:prstGeom prst="rect">
            <a:avLst/>
          </a:prstGeom>
          <a:solidFill>
            <a:schemeClr val="accent4">
              <a:lumMod val="20000"/>
              <a:lumOff val="80000"/>
            </a:schemeClr>
          </a:solidFill>
          <a:ln w="9525">
            <a:solidFill>
              <a:schemeClr val="accent2"/>
            </a:solidFill>
            <a:miter lim="800000"/>
            <a:headEnd/>
            <a:tailEnd/>
          </a:ln>
          <a:effectLst>
            <a:outerShdw dist="35921" dir="2700000" algn="ctr" rotWithShape="0">
              <a:schemeClr val="bg2"/>
            </a:outerShdw>
          </a:effectLst>
        </p:spPr>
        <p:txBody>
          <a:bodyPr wrap="none" anchor="ctr"/>
          <a:lstStyle/>
          <a:p>
            <a:pPr algn="ctr">
              <a:defRPr/>
            </a:pPr>
            <a:r>
              <a:rPr lang="tr-TR" sz="1200">
                <a:latin typeface="Georgia" pitchFamily="18" charset="0"/>
              </a:rPr>
              <a:t>Teklif Zarfı</a:t>
            </a:r>
          </a:p>
        </p:txBody>
      </p:sp>
      <p:sp>
        <p:nvSpPr>
          <p:cNvPr id="41" name="Line 11"/>
          <p:cNvSpPr>
            <a:spLocks noChangeShapeType="1"/>
          </p:cNvSpPr>
          <p:nvPr/>
        </p:nvSpPr>
        <p:spPr bwMode="auto">
          <a:xfrm>
            <a:off x="4140199" y="4120356"/>
            <a:ext cx="0" cy="158432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42" name="Rectangle 12"/>
          <p:cNvSpPr>
            <a:spLocks noChangeArrowheads="1"/>
          </p:cNvSpPr>
          <p:nvPr/>
        </p:nvSpPr>
        <p:spPr bwMode="auto">
          <a:xfrm>
            <a:off x="3779837" y="4623594"/>
            <a:ext cx="719137" cy="433387"/>
          </a:xfrm>
          <a:prstGeom prst="rect">
            <a:avLst/>
          </a:prstGeom>
          <a:solidFill>
            <a:schemeClr val="accent4">
              <a:lumMod val="20000"/>
              <a:lumOff val="80000"/>
            </a:schemeClr>
          </a:solidFill>
          <a:ln w="9525">
            <a:solidFill>
              <a:schemeClr val="accent2"/>
            </a:solidFill>
            <a:miter lim="800000"/>
            <a:headEnd/>
            <a:tailEnd/>
          </a:ln>
          <a:effectLst>
            <a:outerShdw dist="35921" dir="2700000" algn="ctr" rotWithShape="0">
              <a:schemeClr val="bg2"/>
            </a:outerShdw>
          </a:effectLst>
        </p:spPr>
        <p:txBody>
          <a:bodyPr wrap="none" anchor="ctr"/>
          <a:lstStyle/>
          <a:p>
            <a:pPr algn="ctr">
              <a:defRPr/>
            </a:pPr>
            <a:r>
              <a:rPr lang="tr-TR" sz="1200" dirty="0">
                <a:latin typeface="Georgia" pitchFamily="18" charset="0"/>
              </a:rPr>
              <a:t>Tekliflerin</a:t>
            </a:r>
          </a:p>
          <a:p>
            <a:pPr algn="ctr">
              <a:defRPr/>
            </a:pPr>
            <a:r>
              <a:rPr lang="tr-TR" sz="1200" dirty="0">
                <a:latin typeface="Georgia" pitchFamily="18" charset="0"/>
              </a:rPr>
              <a:t>Alınması</a:t>
            </a:r>
          </a:p>
        </p:txBody>
      </p:sp>
      <p:sp>
        <p:nvSpPr>
          <p:cNvPr id="43" name="Rectangle 13"/>
          <p:cNvSpPr>
            <a:spLocks noChangeArrowheads="1"/>
          </p:cNvSpPr>
          <p:nvPr/>
        </p:nvSpPr>
        <p:spPr bwMode="auto">
          <a:xfrm>
            <a:off x="4500562" y="4191794"/>
            <a:ext cx="1079500" cy="433387"/>
          </a:xfrm>
          <a:prstGeom prst="rect">
            <a:avLst/>
          </a:prstGeom>
          <a:solidFill>
            <a:schemeClr val="accent4">
              <a:lumMod val="20000"/>
              <a:lumOff val="80000"/>
            </a:schemeClr>
          </a:solidFill>
          <a:ln w="9525">
            <a:solidFill>
              <a:schemeClr val="accent2"/>
            </a:solidFill>
            <a:miter lim="800000"/>
            <a:headEnd/>
            <a:tailEnd/>
          </a:ln>
          <a:effectLst>
            <a:outerShdw dist="35921" dir="2700000" algn="ctr" rotWithShape="0">
              <a:schemeClr val="bg2"/>
            </a:outerShdw>
          </a:effectLst>
        </p:spPr>
        <p:txBody>
          <a:bodyPr wrap="none" anchor="ctr"/>
          <a:lstStyle/>
          <a:p>
            <a:pPr algn="ctr">
              <a:defRPr/>
            </a:pPr>
            <a:r>
              <a:rPr lang="tr-TR" sz="1200" dirty="0">
                <a:latin typeface="Georgia" pitchFamily="18" charset="0"/>
              </a:rPr>
              <a:t>Teklif</a:t>
            </a:r>
          </a:p>
          <a:p>
            <a:pPr algn="ctr">
              <a:defRPr/>
            </a:pPr>
            <a:r>
              <a:rPr lang="tr-TR" sz="1200" dirty="0">
                <a:latin typeface="Georgia" pitchFamily="18" charset="0"/>
              </a:rPr>
              <a:t> Değerlendirme</a:t>
            </a:r>
          </a:p>
        </p:txBody>
      </p:sp>
      <p:sp>
        <p:nvSpPr>
          <p:cNvPr id="44" name="Line 14"/>
          <p:cNvSpPr>
            <a:spLocks noChangeShapeType="1"/>
          </p:cNvSpPr>
          <p:nvPr/>
        </p:nvSpPr>
        <p:spPr bwMode="auto">
          <a:xfrm>
            <a:off x="5940424" y="3742531"/>
            <a:ext cx="0" cy="244792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45" name="Rectangle 15"/>
          <p:cNvSpPr>
            <a:spLocks noChangeArrowheads="1"/>
          </p:cNvSpPr>
          <p:nvPr/>
        </p:nvSpPr>
        <p:spPr bwMode="auto">
          <a:xfrm>
            <a:off x="5508624" y="4768056"/>
            <a:ext cx="865188" cy="288925"/>
          </a:xfrm>
          <a:prstGeom prst="rect">
            <a:avLst/>
          </a:prstGeom>
          <a:solidFill>
            <a:schemeClr val="accent4">
              <a:lumMod val="20000"/>
              <a:lumOff val="80000"/>
            </a:schemeClr>
          </a:solidFill>
          <a:ln w="9525">
            <a:solidFill>
              <a:schemeClr val="accent2"/>
            </a:solidFill>
            <a:miter lim="800000"/>
            <a:headEnd/>
            <a:tailEnd/>
          </a:ln>
          <a:effectLst>
            <a:outerShdw dist="35921" dir="2700000" algn="ctr" rotWithShape="0">
              <a:schemeClr val="bg2"/>
            </a:outerShdw>
          </a:effectLst>
        </p:spPr>
        <p:txBody>
          <a:bodyPr wrap="none" anchor="ctr"/>
          <a:lstStyle/>
          <a:p>
            <a:pPr algn="ctr">
              <a:defRPr/>
            </a:pPr>
            <a:r>
              <a:rPr lang="tr-TR" sz="1200" dirty="0">
                <a:latin typeface="Georgia" pitchFamily="18" charset="0"/>
              </a:rPr>
              <a:t>Sözleşme</a:t>
            </a:r>
          </a:p>
        </p:txBody>
      </p:sp>
      <p:sp>
        <p:nvSpPr>
          <p:cNvPr id="46" name="Rectangle 16"/>
          <p:cNvSpPr>
            <a:spLocks noChangeArrowheads="1"/>
          </p:cNvSpPr>
          <p:nvPr/>
        </p:nvSpPr>
        <p:spPr bwMode="auto">
          <a:xfrm>
            <a:off x="6300787" y="5199856"/>
            <a:ext cx="647700" cy="288925"/>
          </a:xfrm>
          <a:prstGeom prst="rect">
            <a:avLst/>
          </a:prstGeom>
          <a:solidFill>
            <a:schemeClr val="accent4">
              <a:lumMod val="20000"/>
              <a:lumOff val="80000"/>
            </a:schemeClr>
          </a:solidFill>
          <a:ln w="9525">
            <a:solidFill>
              <a:schemeClr val="accent2"/>
            </a:solidFill>
            <a:miter lim="800000"/>
            <a:headEnd/>
            <a:tailEnd/>
          </a:ln>
          <a:effectLst>
            <a:outerShdw dist="35921" dir="2700000" algn="ctr" rotWithShape="0">
              <a:schemeClr val="bg2"/>
            </a:outerShdw>
          </a:effectLst>
        </p:spPr>
        <p:txBody>
          <a:bodyPr wrap="none" anchor="ctr"/>
          <a:lstStyle/>
          <a:p>
            <a:pPr algn="ctr">
              <a:defRPr/>
            </a:pPr>
            <a:r>
              <a:rPr lang="tr-TR" sz="1200" dirty="0">
                <a:latin typeface="Georgia" pitchFamily="18" charset="0"/>
              </a:rPr>
              <a:t>Teslim</a:t>
            </a:r>
          </a:p>
        </p:txBody>
      </p:sp>
      <p:sp>
        <p:nvSpPr>
          <p:cNvPr id="47" name="Rectangle 17"/>
          <p:cNvSpPr>
            <a:spLocks noChangeArrowheads="1"/>
          </p:cNvSpPr>
          <p:nvPr/>
        </p:nvSpPr>
        <p:spPr bwMode="auto">
          <a:xfrm>
            <a:off x="6443662" y="4191794"/>
            <a:ext cx="1079500" cy="433387"/>
          </a:xfrm>
          <a:prstGeom prst="rect">
            <a:avLst/>
          </a:prstGeom>
          <a:solidFill>
            <a:schemeClr val="accent4">
              <a:lumMod val="20000"/>
              <a:lumOff val="80000"/>
            </a:schemeClr>
          </a:solidFill>
          <a:ln w="9525">
            <a:solidFill>
              <a:schemeClr val="accent2"/>
            </a:solidFill>
            <a:miter lim="800000"/>
            <a:headEnd/>
            <a:tailEnd/>
          </a:ln>
          <a:effectLst>
            <a:outerShdw dist="35921" dir="2700000" algn="ctr" rotWithShape="0">
              <a:schemeClr val="bg2"/>
            </a:outerShdw>
          </a:effectLst>
        </p:spPr>
        <p:txBody>
          <a:bodyPr wrap="none" anchor="ctr"/>
          <a:lstStyle/>
          <a:p>
            <a:pPr algn="ctr">
              <a:defRPr/>
            </a:pPr>
            <a:r>
              <a:rPr lang="tr-TR" sz="1200">
                <a:latin typeface="Georgia" pitchFamily="18" charset="0"/>
              </a:rPr>
              <a:t>Muayene</a:t>
            </a:r>
          </a:p>
          <a:p>
            <a:pPr algn="ctr">
              <a:defRPr/>
            </a:pPr>
            <a:r>
              <a:rPr lang="tr-TR" sz="1200">
                <a:latin typeface="Georgia" pitchFamily="18" charset="0"/>
              </a:rPr>
              <a:t>Kabul</a:t>
            </a:r>
          </a:p>
        </p:txBody>
      </p:sp>
      <p:sp>
        <p:nvSpPr>
          <p:cNvPr id="48" name="Line 18"/>
          <p:cNvSpPr>
            <a:spLocks noChangeShapeType="1"/>
          </p:cNvSpPr>
          <p:nvPr/>
        </p:nvSpPr>
        <p:spPr bwMode="auto">
          <a:xfrm>
            <a:off x="7740649" y="4120356"/>
            <a:ext cx="0" cy="158432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49" name="Rectangle 19"/>
          <p:cNvSpPr>
            <a:spLocks noChangeArrowheads="1"/>
          </p:cNvSpPr>
          <p:nvPr/>
        </p:nvSpPr>
        <p:spPr bwMode="auto">
          <a:xfrm>
            <a:off x="7380287" y="4768056"/>
            <a:ext cx="647700" cy="288925"/>
          </a:xfrm>
          <a:prstGeom prst="rect">
            <a:avLst/>
          </a:prstGeom>
          <a:solidFill>
            <a:schemeClr val="accent4">
              <a:lumMod val="20000"/>
              <a:lumOff val="80000"/>
            </a:schemeClr>
          </a:solidFill>
          <a:ln w="9525">
            <a:solidFill>
              <a:schemeClr val="accent2"/>
            </a:solidFill>
            <a:miter lim="800000"/>
            <a:headEnd/>
            <a:tailEnd/>
          </a:ln>
          <a:effectLst>
            <a:outerShdw dist="35921" dir="2700000" algn="ctr" rotWithShape="0">
              <a:schemeClr val="bg2"/>
            </a:outerShdw>
          </a:effectLst>
        </p:spPr>
        <p:txBody>
          <a:bodyPr wrap="none" anchor="ctr"/>
          <a:lstStyle/>
          <a:p>
            <a:pPr algn="ctr">
              <a:defRPr/>
            </a:pPr>
            <a:r>
              <a:rPr lang="tr-TR" sz="1200" dirty="0">
                <a:latin typeface="Georgia" pitchFamily="18" charset="0"/>
              </a:rPr>
              <a:t>Ödeme</a:t>
            </a:r>
          </a:p>
        </p:txBody>
      </p:sp>
      <p:sp>
        <p:nvSpPr>
          <p:cNvPr id="50" name="Rectangle 20"/>
          <p:cNvSpPr>
            <a:spLocks noChangeArrowheads="1"/>
          </p:cNvSpPr>
          <p:nvPr/>
        </p:nvSpPr>
        <p:spPr bwMode="auto">
          <a:xfrm>
            <a:off x="8316912" y="4191794"/>
            <a:ext cx="647700" cy="288925"/>
          </a:xfrm>
          <a:prstGeom prst="rect">
            <a:avLst/>
          </a:prstGeom>
          <a:solidFill>
            <a:schemeClr val="accent4">
              <a:lumMod val="20000"/>
              <a:lumOff val="80000"/>
            </a:schemeClr>
          </a:solidFill>
          <a:ln w="9525">
            <a:solidFill>
              <a:schemeClr val="accent2"/>
            </a:solidFill>
            <a:miter lim="800000"/>
            <a:headEnd/>
            <a:tailEnd/>
          </a:ln>
          <a:effectLst>
            <a:outerShdw dist="35921" dir="2700000" algn="ctr" rotWithShape="0">
              <a:schemeClr val="bg2"/>
            </a:outerShdw>
          </a:effectLst>
        </p:spPr>
        <p:txBody>
          <a:bodyPr wrap="none" anchor="ctr"/>
          <a:lstStyle/>
          <a:p>
            <a:pPr algn="ctr">
              <a:defRPr/>
            </a:pPr>
            <a:r>
              <a:rPr lang="tr-TR" sz="1200" dirty="0">
                <a:latin typeface="Georgia" pitchFamily="18" charset="0"/>
              </a:rPr>
              <a:t>Garanti</a:t>
            </a:r>
          </a:p>
        </p:txBody>
      </p:sp>
      <p:sp>
        <p:nvSpPr>
          <p:cNvPr id="51" name="Text Box 21"/>
          <p:cNvSpPr txBox="1">
            <a:spLocks noChangeArrowheads="1"/>
          </p:cNvSpPr>
          <p:nvPr/>
        </p:nvSpPr>
        <p:spPr bwMode="auto">
          <a:xfrm>
            <a:off x="310861" y="2393156"/>
            <a:ext cx="1832553"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tr-TR" altLang="tr-TR" b="1" dirty="0">
                <a:solidFill>
                  <a:schemeClr val="accent4">
                    <a:lumMod val="75000"/>
                  </a:schemeClr>
                </a:solidFill>
                <a:latin typeface="Georgia" pitchFamily="18" charset="0"/>
              </a:rPr>
              <a:t>İhale Hazırlık</a:t>
            </a:r>
          </a:p>
          <a:p>
            <a:pPr algn="ctr" eaLnBrk="1" hangingPunct="1"/>
            <a:r>
              <a:rPr lang="tr-TR" altLang="tr-TR" b="1" dirty="0">
                <a:solidFill>
                  <a:schemeClr val="accent4">
                    <a:lumMod val="75000"/>
                  </a:schemeClr>
                </a:solidFill>
                <a:latin typeface="Georgia" pitchFamily="18" charset="0"/>
              </a:rPr>
              <a:t>Süreci</a:t>
            </a:r>
          </a:p>
        </p:txBody>
      </p:sp>
      <p:sp>
        <p:nvSpPr>
          <p:cNvPr id="52" name="Text Box 22"/>
          <p:cNvSpPr txBox="1">
            <a:spLocks noChangeArrowheads="1"/>
          </p:cNvSpPr>
          <p:nvPr/>
        </p:nvSpPr>
        <p:spPr bwMode="auto">
          <a:xfrm>
            <a:off x="3419474" y="2537619"/>
            <a:ext cx="16002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tr-TR" altLang="tr-TR" b="1">
                <a:solidFill>
                  <a:srgbClr val="FF0000"/>
                </a:solidFill>
                <a:latin typeface="Georgia" pitchFamily="18" charset="0"/>
              </a:rPr>
              <a:t>İhale Süreci</a:t>
            </a:r>
          </a:p>
        </p:txBody>
      </p:sp>
      <p:sp>
        <p:nvSpPr>
          <p:cNvPr id="53" name="Text Box 23"/>
          <p:cNvSpPr txBox="1">
            <a:spLocks noChangeArrowheads="1"/>
          </p:cNvSpPr>
          <p:nvPr/>
        </p:nvSpPr>
        <p:spPr bwMode="auto">
          <a:xfrm>
            <a:off x="6659562" y="2393156"/>
            <a:ext cx="172878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tr-TR" altLang="tr-TR" b="1">
                <a:solidFill>
                  <a:srgbClr val="3333CC"/>
                </a:solidFill>
                <a:latin typeface="Georgia" pitchFamily="18" charset="0"/>
              </a:rPr>
              <a:t>Sözleşme</a:t>
            </a:r>
          </a:p>
          <a:p>
            <a:pPr algn="ctr" eaLnBrk="1" hangingPunct="1"/>
            <a:r>
              <a:rPr lang="tr-TR" altLang="tr-TR" b="1">
                <a:solidFill>
                  <a:srgbClr val="3333CC"/>
                </a:solidFill>
                <a:latin typeface="Georgia" pitchFamily="18" charset="0"/>
              </a:rPr>
              <a:t>Süreci</a:t>
            </a:r>
          </a:p>
        </p:txBody>
      </p:sp>
      <p:sp>
        <p:nvSpPr>
          <p:cNvPr id="54" name="Text Box 24"/>
          <p:cNvSpPr txBox="1">
            <a:spLocks noChangeArrowheads="1"/>
          </p:cNvSpPr>
          <p:nvPr/>
        </p:nvSpPr>
        <p:spPr bwMode="auto">
          <a:xfrm>
            <a:off x="250824" y="3758406"/>
            <a:ext cx="9207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tr-TR" altLang="tr-TR" b="1" dirty="0">
                <a:solidFill>
                  <a:schemeClr val="bg1"/>
                </a:solidFill>
                <a:latin typeface="Georgia" pitchFamily="18" charset="0"/>
              </a:rPr>
              <a:t>İdare</a:t>
            </a:r>
          </a:p>
        </p:txBody>
      </p:sp>
      <p:sp>
        <p:nvSpPr>
          <p:cNvPr id="55" name="Text Box 25"/>
          <p:cNvSpPr txBox="1">
            <a:spLocks noChangeArrowheads="1"/>
          </p:cNvSpPr>
          <p:nvPr/>
        </p:nvSpPr>
        <p:spPr bwMode="auto">
          <a:xfrm>
            <a:off x="131762" y="5777706"/>
            <a:ext cx="9445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tr-TR" altLang="tr-TR" b="1" dirty="0">
                <a:solidFill>
                  <a:schemeClr val="bg1"/>
                </a:solidFill>
                <a:latin typeface="Georgia" pitchFamily="18" charset="0"/>
              </a:rPr>
              <a:t>Piyasa</a:t>
            </a:r>
          </a:p>
        </p:txBody>
      </p:sp>
      <p:sp>
        <p:nvSpPr>
          <p:cNvPr id="56" name="AutoShape 26"/>
          <p:cNvSpPr>
            <a:spLocks/>
          </p:cNvSpPr>
          <p:nvPr/>
        </p:nvSpPr>
        <p:spPr bwMode="auto">
          <a:xfrm rot="5400000">
            <a:off x="1008062" y="2283619"/>
            <a:ext cx="503237" cy="2160587"/>
          </a:xfrm>
          <a:prstGeom prst="leftBrace">
            <a:avLst>
              <a:gd name="adj1" fmla="val 35778"/>
              <a:gd name="adj2" fmla="val 50000"/>
            </a:avLst>
          </a:prstGeom>
          <a:noFill/>
          <a:ln w="9525">
            <a:solidFill>
              <a:schemeClr va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tr-TR" altLang="tr-TR">
              <a:latin typeface="Georgia" pitchFamily="18" charset="0"/>
            </a:endParaRPr>
          </a:p>
        </p:txBody>
      </p:sp>
      <p:sp>
        <p:nvSpPr>
          <p:cNvPr id="57" name="AutoShape 27"/>
          <p:cNvSpPr>
            <a:spLocks/>
          </p:cNvSpPr>
          <p:nvPr/>
        </p:nvSpPr>
        <p:spPr bwMode="auto">
          <a:xfrm rot="5400000">
            <a:off x="3887787" y="1635919"/>
            <a:ext cx="503237" cy="3455987"/>
          </a:xfrm>
          <a:prstGeom prst="leftBrace">
            <a:avLst>
              <a:gd name="adj1" fmla="val 57229"/>
              <a:gd name="adj2" fmla="val 50000"/>
            </a:avLst>
          </a:prstGeom>
          <a:noFill/>
          <a:ln w="9525">
            <a:solidFill>
              <a:schemeClr val="fo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tr-TR" altLang="tr-TR">
              <a:latin typeface="Georgia" pitchFamily="18" charset="0"/>
            </a:endParaRPr>
          </a:p>
        </p:txBody>
      </p:sp>
      <p:sp>
        <p:nvSpPr>
          <p:cNvPr id="58" name="AutoShape 28"/>
          <p:cNvSpPr>
            <a:spLocks/>
          </p:cNvSpPr>
          <p:nvPr/>
        </p:nvSpPr>
        <p:spPr bwMode="auto">
          <a:xfrm rot="5400000">
            <a:off x="7165180" y="1887538"/>
            <a:ext cx="503237" cy="2952750"/>
          </a:xfrm>
          <a:prstGeom prst="leftBrace">
            <a:avLst>
              <a:gd name="adj1" fmla="val 48896"/>
              <a:gd name="adj2" fmla="val 50000"/>
            </a:avLst>
          </a:prstGeom>
          <a:noFill/>
          <a:ln w="952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tr-TR" altLang="tr-TR">
              <a:latin typeface="Georgia" pitchFamily="18" charset="0"/>
            </a:endParaRPr>
          </a:p>
        </p:txBody>
      </p:sp>
      <p:sp>
        <p:nvSpPr>
          <p:cNvPr id="59" name="Text Box 29"/>
          <p:cNvSpPr txBox="1">
            <a:spLocks noChangeArrowheads="1"/>
          </p:cNvSpPr>
          <p:nvPr/>
        </p:nvSpPr>
        <p:spPr bwMode="auto">
          <a:xfrm>
            <a:off x="1104899" y="1221581"/>
            <a:ext cx="7632700" cy="701675"/>
          </a:xfrm>
          <a:prstGeom prst="rect">
            <a:avLst/>
          </a:prstGeom>
          <a:noFill/>
          <a:ln w="9525">
            <a:noFill/>
            <a:miter lim="800000"/>
            <a:headEnd/>
            <a:tailEnd/>
          </a:ln>
          <a:effectLst/>
        </p:spPr>
        <p:txBody>
          <a:bodyPr>
            <a:spAutoFit/>
          </a:bodyPr>
          <a:lstStyle/>
          <a:p>
            <a:pPr lvl="1">
              <a:defRPr/>
            </a:pPr>
            <a:r>
              <a:rPr lang="tr-TR" sz="4000" dirty="0">
                <a:solidFill>
                  <a:schemeClr val="tx2">
                    <a:satMod val="130000"/>
                  </a:schemeClr>
                </a:solidFill>
                <a:effectLst>
                  <a:outerShdw blurRad="38100" dist="38100" dir="2700000" algn="tl">
                    <a:srgbClr val="000000">
                      <a:alpha val="43137"/>
                    </a:srgbClr>
                  </a:outerShdw>
                </a:effectLst>
                <a:latin typeface="Georgia" pitchFamily="18" charset="0"/>
              </a:rPr>
              <a:t>İhale </a:t>
            </a:r>
            <a:r>
              <a:rPr lang="tr-TR" sz="4000" dirty="0" smtClean="0">
                <a:solidFill>
                  <a:schemeClr val="tx2">
                    <a:satMod val="130000"/>
                  </a:schemeClr>
                </a:solidFill>
                <a:effectLst>
                  <a:outerShdw blurRad="38100" dist="38100" dir="2700000" algn="tl">
                    <a:srgbClr val="000000">
                      <a:alpha val="43137"/>
                    </a:srgbClr>
                  </a:outerShdw>
                </a:effectLst>
                <a:latin typeface="Georgia" pitchFamily="18" charset="0"/>
              </a:rPr>
              <a:t>Sürecinin Tanımlanması</a:t>
            </a:r>
            <a:endParaRPr lang="tr-TR" sz="4000" b="1" dirty="0">
              <a:solidFill>
                <a:schemeClr val="tx2"/>
              </a:solidFill>
              <a:effectLst>
                <a:outerShdw blurRad="38100" dist="38100" dir="2700000" algn="tl">
                  <a:srgbClr val="000000">
                    <a:alpha val="43137"/>
                  </a:srgbClr>
                </a:outerShdw>
              </a:effectLst>
              <a:latin typeface="Georgia" pitchFamily="18" charset="0"/>
            </a:endParaRPr>
          </a:p>
        </p:txBody>
      </p:sp>
      <p:sp>
        <p:nvSpPr>
          <p:cNvPr id="60" name="Freeform 30"/>
          <p:cNvSpPr>
            <a:spLocks/>
          </p:cNvSpPr>
          <p:nvPr/>
        </p:nvSpPr>
        <p:spPr bwMode="auto">
          <a:xfrm>
            <a:off x="611187" y="4263231"/>
            <a:ext cx="8064500" cy="996950"/>
          </a:xfrm>
          <a:custGeom>
            <a:avLst/>
            <a:gdLst>
              <a:gd name="T0" fmla="*/ 0 w 5080"/>
              <a:gd name="T1" fmla="*/ 2147483647 h 628"/>
              <a:gd name="T2" fmla="*/ 2147483647 w 5080"/>
              <a:gd name="T3" fmla="*/ 2147483647 h 628"/>
              <a:gd name="T4" fmla="*/ 2147483647 w 5080"/>
              <a:gd name="T5" fmla="*/ 2147483647 h 628"/>
              <a:gd name="T6" fmla="*/ 2147483647 w 5080"/>
              <a:gd name="T7" fmla="*/ 2147483647 h 628"/>
              <a:gd name="T8" fmla="*/ 2147483647 w 5080"/>
              <a:gd name="T9" fmla="*/ 2147483647 h 628"/>
              <a:gd name="T10" fmla="*/ 2147483647 w 5080"/>
              <a:gd name="T11" fmla="*/ 2147483647 h 628"/>
              <a:gd name="T12" fmla="*/ 2147483647 w 5080"/>
              <a:gd name="T13" fmla="*/ 2147483647 h 628"/>
              <a:gd name="T14" fmla="*/ 2147483647 w 5080"/>
              <a:gd name="T15" fmla="*/ 2147483647 h 628"/>
              <a:gd name="T16" fmla="*/ 2147483647 w 5080"/>
              <a:gd name="T17" fmla="*/ 2147483647 h 6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080"/>
              <a:gd name="T28" fmla="*/ 0 h 628"/>
              <a:gd name="T29" fmla="*/ 5080 w 5080"/>
              <a:gd name="T30" fmla="*/ 628 h 6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080" h="628">
                <a:moveTo>
                  <a:pt x="0" y="393"/>
                </a:moveTo>
                <a:cubicBezTo>
                  <a:pt x="182" y="302"/>
                  <a:pt x="364" y="212"/>
                  <a:pt x="545" y="212"/>
                </a:cubicBezTo>
                <a:cubicBezTo>
                  <a:pt x="726" y="212"/>
                  <a:pt x="885" y="333"/>
                  <a:pt x="1089" y="393"/>
                </a:cubicBezTo>
                <a:cubicBezTo>
                  <a:pt x="1293" y="453"/>
                  <a:pt x="1482" y="628"/>
                  <a:pt x="1769" y="575"/>
                </a:cubicBezTo>
                <a:cubicBezTo>
                  <a:pt x="2056" y="522"/>
                  <a:pt x="2473" y="69"/>
                  <a:pt x="2813" y="76"/>
                </a:cubicBezTo>
                <a:cubicBezTo>
                  <a:pt x="3153" y="83"/>
                  <a:pt x="3606" y="628"/>
                  <a:pt x="3810" y="620"/>
                </a:cubicBezTo>
                <a:cubicBezTo>
                  <a:pt x="4014" y="612"/>
                  <a:pt x="3924" y="60"/>
                  <a:pt x="4037" y="30"/>
                </a:cubicBezTo>
                <a:cubicBezTo>
                  <a:pt x="4150" y="0"/>
                  <a:pt x="4317" y="439"/>
                  <a:pt x="4491" y="439"/>
                </a:cubicBezTo>
                <a:cubicBezTo>
                  <a:pt x="4665" y="439"/>
                  <a:pt x="4872" y="234"/>
                  <a:pt x="5080" y="30"/>
                </a:cubicBezTo>
              </a:path>
            </a:pathLst>
          </a:custGeom>
          <a:noFill/>
          <a:ln w="28575">
            <a:solidFill>
              <a:schemeClr val="tx1"/>
            </a:solidFill>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tr-TR">
              <a:solidFill>
                <a:srgbClr val="FF0000"/>
              </a:solidFill>
            </a:endParaRPr>
          </a:p>
        </p:txBody>
      </p:sp>
      <p:sp>
        <p:nvSpPr>
          <p:cNvPr id="2" name="Slayt Numarası Yer Tutucusu 1"/>
          <p:cNvSpPr>
            <a:spLocks noGrp="1"/>
          </p:cNvSpPr>
          <p:nvPr>
            <p:ph type="sldNum" sz="quarter" idx="12"/>
          </p:nvPr>
        </p:nvSpPr>
        <p:spPr/>
        <p:txBody>
          <a:bodyPr/>
          <a:lstStyle/>
          <a:p>
            <a:pPr>
              <a:defRPr/>
            </a:pPr>
            <a:fld id="{44D53FC3-F920-41F5-AB3B-C9524FF587A3}" type="slidenum">
              <a:rPr lang="en-US" smtClean="0"/>
              <a:pPr>
                <a:defRPr/>
              </a:pPr>
              <a:t>3</a:t>
            </a:fld>
            <a:endParaRPr lang="en-US" dirty="0"/>
          </a:p>
        </p:txBody>
      </p:sp>
    </p:spTree>
    <p:extLst>
      <p:ext uri="{BB962C8B-B14F-4D97-AF65-F5344CB8AC3E}">
        <p14:creationId xmlns:p14="http://schemas.microsoft.com/office/powerpoint/2010/main" val="269629933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grpId="0"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54"/>
                                        </p:tgtEl>
                                        <p:attrNameLst>
                                          <p:attrName>ppt_x</p:attrName>
                                          <p:attrName>ppt_y</p:attrName>
                                        </p:attrNameLst>
                                      </p:cBhvr>
                                    </p:animMotion>
                                    <p:animRot by="1500000">
                                      <p:cBhvr>
                                        <p:cTn id="7" dur="125" fill="hold">
                                          <p:stCondLst>
                                            <p:cond delay="0"/>
                                          </p:stCondLst>
                                        </p:cTn>
                                        <p:tgtEl>
                                          <p:spTgt spid="54"/>
                                        </p:tgtEl>
                                        <p:attrNameLst>
                                          <p:attrName>r</p:attrName>
                                        </p:attrNameLst>
                                      </p:cBhvr>
                                    </p:animRot>
                                    <p:animRot by="-1500000">
                                      <p:cBhvr>
                                        <p:cTn id="8" dur="125" fill="hold">
                                          <p:stCondLst>
                                            <p:cond delay="125"/>
                                          </p:stCondLst>
                                        </p:cTn>
                                        <p:tgtEl>
                                          <p:spTgt spid="54"/>
                                        </p:tgtEl>
                                        <p:attrNameLst>
                                          <p:attrName>r</p:attrName>
                                        </p:attrNameLst>
                                      </p:cBhvr>
                                    </p:animRot>
                                    <p:animRot by="-1500000">
                                      <p:cBhvr>
                                        <p:cTn id="9" dur="125" fill="hold">
                                          <p:stCondLst>
                                            <p:cond delay="250"/>
                                          </p:stCondLst>
                                        </p:cTn>
                                        <p:tgtEl>
                                          <p:spTgt spid="54"/>
                                        </p:tgtEl>
                                        <p:attrNameLst>
                                          <p:attrName>r</p:attrName>
                                        </p:attrNameLst>
                                      </p:cBhvr>
                                    </p:animRot>
                                    <p:animRot by="1500000">
                                      <p:cBhvr>
                                        <p:cTn id="10" dur="125" fill="hold">
                                          <p:stCondLst>
                                            <p:cond delay="375"/>
                                          </p:stCondLst>
                                        </p:cTn>
                                        <p:tgtEl>
                                          <p:spTgt spid="54"/>
                                        </p:tgtEl>
                                        <p:attrNameLst>
                                          <p:attrName>r</p:attrName>
                                        </p:attrNameLst>
                                      </p:cBhvr>
                                    </p:animRot>
                                  </p:childTnLst>
                                </p:cTn>
                              </p:par>
                              <p:par>
                                <p:cTn id="11" presetID="12" presetClass="entr" presetSubtype="1"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slide(fromTop)">
                                      <p:cBhvr>
                                        <p:cTn id="13" dur="500"/>
                                        <p:tgtEl>
                                          <p:spTgt spid="33"/>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55"/>
                                        </p:tgtEl>
                                        <p:attrNameLst>
                                          <p:attrName>style.visibility</p:attrName>
                                        </p:attrNameLst>
                                      </p:cBhvr>
                                      <p:to>
                                        <p:strVal val="visible"/>
                                      </p:to>
                                    </p:set>
                                    <p:animEffect transition="in" filter="slide(fromBottom)">
                                      <p:cBhvr>
                                        <p:cTn id="18" dur="500"/>
                                        <p:tgtEl>
                                          <p:spTgt spid="55"/>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slide(fromBottom)">
                                      <p:cBhvr>
                                        <p:cTn id="21" dur="500"/>
                                        <p:tgtEl>
                                          <p:spTgt spid="32"/>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8" fill="hold" grpId="0" nodeType="click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slide(fromLeft)">
                                      <p:cBhvr>
                                        <p:cTn id="26" dur="500"/>
                                        <p:tgtEl>
                                          <p:spTgt spid="34"/>
                                        </p:tgtEl>
                                      </p:cBhvr>
                                    </p:animEffect>
                                  </p:childTnLst>
                                </p:cTn>
                              </p:par>
                            </p:childTnLst>
                          </p:cTn>
                        </p:par>
                      </p:childTnLst>
                    </p:cTn>
                  </p:par>
                  <p:par>
                    <p:cTn id="27" fill="hold">
                      <p:stCondLst>
                        <p:cond delay="indefinite"/>
                      </p:stCondLst>
                      <p:childTnLst>
                        <p:par>
                          <p:cTn id="28" fill="hold">
                            <p:stCondLst>
                              <p:cond delay="0"/>
                            </p:stCondLst>
                            <p:childTnLst>
                              <p:par>
                                <p:cTn id="29" presetID="29" presetClass="entr" presetSubtype="0" fill="hold" grpId="0" nodeType="click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p:cTn id="31" dur="1000" fill="hold"/>
                                        <p:tgtEl>
                                          <p:spTgt spid="35"/>
                                        </p:tgtEl>
                                        <p:attrNameLst>
                                          <p:attrName>ppt_x</p:attrName>
                                        </p:attrNameLst>
                                      </p:cBhvr>
                                      <p:tavLst>
                                        <p:tav tm="0">
                                          <p:val>
                                            <p:strVal val="#ppt_x-.2"/>
                                          </p:val>
                                        </p:tav>
                                        <p:tav tm="100000">
                                          <p:val>
                                            <p:strVal val="#ppt_x"/>
                                          </p:val>
                                        </p:tav>
                                      </p:tavLst>
                                    </p:anim>
                                    <p:anim calcmode="lin" valueType="num">
                                      <p:cBhvr>
                                        <p:cTn id="32" dur="1000" fill="hold"/>
                                        <p:tgtEl>
                                          <p:spTgt spid="35"/>
                                        </p:tgtEl>
                                        <p:attrNameLst>
                                          <p:attrName>ppt_y</p:attrName>
                                        </p:attrNameLst>
                                      </p:cBhvr>
                                      <p:tavLst>
                                        <p:tav tm="0">
                                          <p:val>
                                            <p:strVal val="#ppt_y"/>
                                          </p:val>
                                        </p:tav>
                                        <p:tav tm="100000">
                                          <p:val>
                                            <p:strVal val="#ppt_y"/>
                                          </p:val>
                                        </p:tav>
                                      </p:tavLst>
                                    </p:anim>
                                    <p:animEffect transition="in" filter="wipe(right)" prLst="gradientSize: 0.1">
                                      <p:cBhvr>
                                        <p:cTn id="33" dur="1000"/>
                                        <p:tgtEl>
                                          <p:spTgt spid="35"/>
                                        </p:tgtEl>
                                      </p:cBhvr>
                                    </p:animEffect>
                                  </p:childTnLst>
                                </p:cTn>
                              </p:par>
                            </p:childTnLst>
                          </p:cTn>
                        </p:par>
                        <p:par>
                          <p:cTn id="34" fill="hold">
                            <p:stCondLst>
                              <p:cond delay="1000"/>
                            </p:stCondLst>
                            <p:childTnLst>
                              <p:par>
                                <p:cTn id="35" presetID="9" presetClass="entr" presetSubtype="0"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dissolve">
                                      <p:cBhvr>
                                        <p:cTn id="37" dur="500"/>
                                        <p:tgtEl>
                                          <p:spTgt spid="36"/>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dissolve">
                                      <p:cBhvr>
                                        <p:cTn id="42" dur="500"/>
                                        <p:tgtEl>
                                          <p:spTgt spid="37"/>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dissolve">
                                      <p:cBhvr>
                                        <p:cTn id="47" dur="500"/>
                                        <p:tgtEl>
                                          <p:spTgt spid="38"/>
                                        </p:tgtEl>
                                      </p:cBhvr>
                                    </p:animEffect>
                                  </p:childTnLst>
                                </p:cTn>
                              </p:par>
                            </p:childTnLst>
                          </p:cTn>
                        </p:par>
                        <p:par>
                          <p:cTn id="48" fill="hold">
                            <p:stCondLst>
                              <p:cond delay="500"/>
                            </p:stCondLst>
                            <p:childTnLst>
                              <p:par>
                                <p:cTn id="49" presetID="4" presetClass="entr" presetSubtype="32"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box(out)">
                                      <p:cBhvr>
                                        <p:cTn id="51" dur="500"/>
                                        <p:tgtEl>
                                          <p:spTgt spid="39"/>
                                        </p:tgtEl>
                                      </p:cBhvr>
                                    </p:animEffect>
                                  </p:childTnLst>
                                </p:cTn>
                              </p:par>
                            </p:childTnLst>
                          </p:cTn>
                        </p:par>
                      </p:childTnLst>
                    </p:cTn>
                  </p:par>
                  <p:par>
                    <p:cTn id="52" fill="hold">
                      <p:stCondLst>
                        <p:cond delay="indefinite"/>
                      </p:stCondLst>
                      <p:childTnLst>
                        <p:par>
                          <p:cTn id="53" fill="hold">
                            <p:stCondLst>
                              <p:cond delay="0"/>
                            </p:stCondLst>
                            <p:childTnLst>
                              <p:par>
                                <p:cTn id="54" presetID="9" presetClass="entr" presetSubtype="0" fill="hold" grpId="0" nodeType="clickEffect">
                                  <p:stCondLst>
                                    <p:cond delay="0"/>
                                  </p:stCondLst>
                                  <p:childTnLst>
                                    <p:set>
                                      <p:cBhvr>
                                        <p:cTn id="55" dur="1" fill="hold">
                                          <p:stCondLst>
                                            <p:cond delay="0"/>
                                          </p:stCondLst>
                                        </p:cTn>
                                        <p:tgtEl>
                                          <p:spTgt spid="40"/>
                                        </p:tgtEl>
                                        <p:attrNameLst>
                                          <p:attrName>style.visibility</p:attrName>
                                        </p:attrNameLst>
                                      </p:cBhvr>
                                      <p:to>
                                        <p:strVal val="visible"/>
                                      </p:to>
                                    </p:set>
                                    <p:animEffect transition="in" filter="dissolve">
                                      <p:cBhvr>
                                        <p:cTn id="56" dur="500"/>
                                        <p:tgtEl>
                                          <p:spTgt spid="40"/>
                                        </p:tgtEl>
                                      </p:cBhvr>
                                    </p:animEffect>
                                  </p:childTnLst>
                                </p:cTn>
                              </p:par>
                            </p:childTnLst>
                          </p:cTn>
                        </p:par>
                      </p:childTnLst>
                    </p:cTn>
                  </p:par>
                  <p:par>
                    <p:cTn id="57" fill="hold">
                      <p:stCondLst>
                        <p:cond delay="indefinite"/>
                      </p:stCondLst>
                      <p:childTnLst>
                        <p:par>
                          <p:cTn id="58" fill="hold">
                            <p:stCondLst>
                              <p:cond delay="0"/>
                            </p:stCondLst>
                            <p:childTnLst>
                              <p:par>
                                <p:cTn id="59" presetID="9" presetClass="entr" presetSubtype="0" fill="hold" grpId="0" nodeType="clickEffect">
                                  <p:stCondLst>
                                    <p:cond delay="0"/>
                                  </p:stCondLst>
                                  <p:childTnLst>
                                    <p:set>
                                      <p:cBhvr>
                                        <p:cTn id="60" dur="1" fill="hold">
                                          <p:stCondLst>
                                            <p:cond delay="0"/>
                                          </p:stCondLst>
                                        </p:cTn>
                                        <p:tgtEl>
                                          <p:spTgt spid="41"/>
                                        </p:tgtEl>
                                        <p:attrNameLst>
                                          <p:attrName>style.visibility</p:attrName>
                                        </p:attrNameLst>
                                      </p:cBhvr>
                                      <p:to>
                                        <p:strVal val="visible"/>
                                      </p:to>
                                    </p:set>
                                    <p:animEffect transition="in" filter="dissolve">
                                      <p:cBhvr>
                                        <p:cTn id="61" dur="500"/>
                                        <p:tgtEl>
                                          <p:spTgt spid="41"/>
                                        </p:tgtEl>
                                      </p:cBhvr>
                                    </p:animEffect>
                                  </p:childTnLst>
                                </p:cTn>
                              </p:par>
                            </p:childTnLst>
                          </p:cTn>
                        </p:par>
                        <p:par>
                          <p:cTn id="62" fill="hold">
                            <p:stCondLst>
                              <p:cond delay="500"/>
                            </p:stCondLst>
                            <p:childTnLst>
                              <p:par>
                                <p:cTn id="63" presetID="4" presetClass="entr" presetSubtype="32" fill="hold" grpId="0" nodeType="after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box(out)">
                                      <p:cBhvr>
                                        <p:cTn id="65" dur="500"/>
                                        <p:tgtEl>
                                          <p:spTgt spid="42"/>
                                        </p:tgtEl>
                                      </p:cBhvr>
                                    </p:animEffect>
                                  </p:childTnLst>
                                </p:cTn>
                              </p:par>
                            </p:childTnLst>
                          </p:cTn>
                        </p:par>
                      </p:childTnLst>
                    </p:cTn>
                  </p:par>
                  <p:par>
                    <p:cTn id="66" fill="hold">
                      <p:stCondLst>
                        <p:cond delay="indefinite"/>
                      </p:stCondLst>
                      <p:childTnLst>
                        <p:par>
                          <p:cTn id="67" fill="hold">
                            <p:stCondLst>
                              <p:cond delay="0"/>
                            </p:stCondLst>
                            <p:childTnLst>
                              <p:par>
                                <p:cTn id="68" presetID="9" presetClass="entr" presetSubtype="0" fill="hold" grpId="0" nodeType="clickEffect">
                                  <p:stCondLst>
                                    <p:cond delay="0"/>
                                  </p:stCondLst>
                                  <p:childTnLst>
                                    <p:set>
                                      <p:cBhvr>
                                        <p:cTn id="69" dur="1" fill="hold">
                                          <p:stCondLst>
                                            <p:cond delay="0"/>
                                          </p:stCondLst>
                                        </p:cTn>
                                        <p:tgtEl>
                                          <p:spTgt spid="43"/>
                                        </p:tgtEl>
                                        <p:attrNameLst>
                                          <p:attrName>style.visibility</p:attrName>
                                        </p:attrNameLst>
                                      </p:cBhvr>
                                      <p:to>
                                        <p:strVal val="visible"/>
                                      </p:to>
                                    </p:set>
                                    <p:animEffect transition="in" filter="dissolve">
                                      <p:cBhvr>
                                        <p:cTn id="70" dur="500"/>
                                        <p:tgtEl>
                                          <p:spTgt spid="43"/>
                                        </p:tgtEl>
                                      </p:cBhvr>
                                    </p:animEffect>
                                  </p:childTnLst>
                                </p:cTn>
                              </p:par>
                            </p:childTnLst>
                          </p:cTn>
                        </p:par>
                      </p:childTnLst>
                    </p:cTn>
                  </p:par>
                  <p:par>
                    <p:cTn id="71" fill="hold">
                      <p:stCondLst>
                        <p:cond delay="indefinite"/>
                      </p:stCondLst>
                      <p:childTnLst>
                        <p:par>
                          <p:cTn id="72" fill="hold">
                            <p:stCondLst>
                              <p:cond delay="0"/>
                            </p:stCondLst>
                            <p:childTnLst>
                              <p:par>
                                <p:cTn id="73" presetID="9" presetClass="entr" presetSubtype="0" fill="hold" grpId="0" nodeType="clickEffect">
                                  <p:stCondLst>
                                    <p:cond delay="0"/>
                                  </p:stCondLst>
                                  <p:childTnLst>
                                    <p:set>
                                      <p:cBhvr>
                                        <p:cTn id="74" dur="1" fill="hold">
                                          <p:stCondLst>
                                            <p:cond delay="0"/>
                                          </p:stCondLst>
                                        </p:cTn>
                                        <p:tgtEl>
                                          <p:spTgt spid="44"/>
                                        </p:tgtEl>
                                        <p:attrNameLst>
                                          <p:attrName>style.visibility</p:attrName>
                                        </p:attrNameLst>
                                      </p:cBhvr>
                                      <p:to>
                                        <p:strVal val="visible"/>
                                      </p:to>
                                    </p:set>
                                    <p:animEffect transition="in" filter="dissolve">
                                      <p:cBhvr>
                                        <p:cTn id="75" dur="500"/>
                                        <p:tgtEl>
                                          <p:spTgt spid="44"/>
                                        </p:tgtEl>
                                      </p:cBhvr>
                                    </p:animEffect>
                                  </p:childTnLst>
                                </p:cTn>
                              </p:par>
                            </p:childTnLst>
                          </p:cTn>
                        </p:par>
                        <p:par>
                          <p:cTn id="76" fill="hold">
                            <p:stCondLst>
                              <p:cond delay="500"/>
                            </p:stCondLst>
                            <p:childTnLst>
                              <p:par>
                                <p:cTn id="77" presetID="4" presetClass="entr" presetSubtype="32" fill="hold" grpId="0" nodeType="after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box(out)">
                                      <p:cBhvr>
                                        <p:cTn id="79" dur="500"/>
                                        <p:tgtEl>
                                          <p:spTgt spid="45"/>
                                        </p:tgtEl>
                                      </p:cBhvr>
                                    </p:animEffect>
                                  </p:childTnLst>
                                </p:cTn>
                              </p:par>
                            </p:childTnLst>
                          </p:cTn>
                        </p:par>
                      </p:childTnLst>
                    </p:cTn>
                  </p:par>
                  <p:par>
                    <p:cTn id="80" fill="hold">
                      <p:stCondLst>
                        <p:cond delay="indefinite"/>
                      </p:stCondLst>
                      <p:childTnLst>
                        <p:par>
                          <p:cTn id="81" fill="hold">
                            <p:stCondLst>
                              <p:cond delay="0"/>
                            </p:stCondLst>
                            <p:childTnLst>
                              <p:par>
                                <p:cTn id="82" presetID="9" presetClass="entr" presetSubtype="0" fill="hold" grpId="0" nodeType="clickEffect">
                                  <p:stCondLst>
                                    <p:cond delay="0"/>
                                  </p:stCondLst>
                                  <p:childTnLst>
                                    <p:set>
                                      <p:cBhvr>
                                        <p:cTn id="83" dur="1" fill="hold">
                                          <p:stCondLst>
                                            <p:cond delay="0"/>
                                          </p:stCondLst>
                                        </p:cTn>
                                        <p:tgtEl>
                                          <p:spTgt spid="46"/>
                                        </p:tgtEl>
                                        <p:attrNameLst>
                                          <p:attrName>style.visibility</p:attrName>
                                        </p:attrNameLst>
                                      </p:cBhvr>
                                      <p:to>
                                        <p:strVal val="visible"/>
                                      </p:to>
                                    </p:set>
                                    <p:animEffect transition="in" filter="dissolve">
                                      <p:cBhvr>
                                        <p:cTn id="84" dur="500"/>
                                        <p:tgtEl>
                                          <p:spTgt spid="46"/>
                                        </p:tgtEl>
                                      </p:cBhvr>
                                    </p:animEffect>
                                  </p:childTnLst>
                                </p:cTn>
                              </p:par>
                            </p:childTnLst>
                          </p:cTn>
                        </p:par>
                      </p:childTnLst>
                    </p:cTn>
                  </p:par>
                  <p:par>
                    <p:cTn id="85" fill="hold">
                      <p:stCondLst>
                        <p:cond delay="indefinite"/>
                      </p:stCondLst>
                      <p:childTnLst>
                        <p:par>
                          <p:cTn id="86" fill="hold">
                            <p:stCondLst>
                              <p:cond delay="0"/>
                            </p:stCondLst>
                            <p:childTnLst>
                              <p:par>
                                <p:cTn id="87" presetID="9" presetClass="entr" presetSubtype="0" fill="hold" grpId="0" nodeType="clickEffect">
                                  <p:stCondLst>
                                    <p:cond delay="0"/>
                                  </p:stCondLst>
                                  <p:childTnLst>
                                    <p:set>
                                      <p:cBhvr>
                                        <p:cTn id="88" dur="1" fill="hold">
                                          <p:stCondLst>
                                            <p:cond delay="0"/>
                                          </p:stCondLst>
                                        </p:cTn>
                                        <p:tgtEl>
                                          <p:spTgt spid="47"/>
                                        </p:tgtEl>
                                        <p:attrNameLst>
                                          <p:attrName>style.visibility</p:attrName>
                                        </p:attrNameLst>
                                      </p:cBhvr>
                                      <p:to>
                                        <p:strVal val="visible"/>
                                      </p:to>
                                    </p:set>
                                    <p:animEffect transition="in" filter="dissolve">
                                      <p:cBhvr>
                                        <p:cTn id="89" dur="500"/>
                                        <p:tgtEl>
                                          <p:spTgt spid="47"/>
                                        </p:tgtEl>
                                      </p:cBhvr>
                                    </p:animEffect>
                                  </p:childTnLst>
                                </p:cTn>
                              </p:par>
                            </p:childTnLst>
                          </p:cTn>
                        </p:par>
                      </p:childTnLst>
                    </p:cTn>
                  </p:par>
                  <p:par>
                    <p:cTn id="90" fill="hold">
                      <p:stCondLst>
                        <p:cond delay="indefinite"/>
                      </p:stCondLst>
                      <p:childTnLst>
                        <p:par>
                          <p:cTn id="91" fill="hold">
                            <p:stCondLst>
                              <p:cond delay="0"/>
                            </p:stCondLst>
                            <p:childTnLst>
                              <p:par>
                                <p:cTn id="92" presetID="9" presetClass="entr" presetSubtype="0" fill="hold" grpId="0" nodeType="clickEffect">
                                  <p:stCondLst>
                                    <p:cond delay="0"/>
                                  </p:stCondLst>
                                  <p:childTnLst>
                                    <p:set>
                                      <p:cBhvr>
                                        <p:cTn id="93" dur="1" fill="hold">
                                          <p:stCondLst>
                                            <p:cond delay="0"/>
                                          </p:stCondLst>
                                        </p:cTn>
                                        <p:tgtEl>
                                          <p:spTgt spid="48"/>
                                        </p:tgtEl>
                                        <p:attrNameLst>
                                          <p:attrName>style.visibility</p:attrName>
                                        </p:attrNameLst>
                                      </p:cBhvr>
                                      <p:to>
                                        <p:strVal val="visible"/>
                                      </p:to>
                                    </p:set>
                                    <p:animEffect transition="in" filter="dissolve">
                                      <p:cBhvr>
                                        <p:cTn id="94" dur="500"/>
                                        <p:tgtEl>
                                          <p:spTgt spid="48"/>
                                        </p:tgtEl>
                                      </p:cBhvr>
                                    </p:animEffect>
                                  </p:childTnLst>
                                </p:cTn>
                              </p:par>
                            </p:childTnLst>
                          </p:cTn>
                        </p:par>
                        <p:par>
                          <p:cTn id="95" fill="hold">
                            <p:stCondLst>
                              <p:cond delay="500"/>
                            </p:stCondLst>
                            <p:childTnLst>
                              <p:par>
                                <p:cTn id="96" presetID="4" presetClass="entr" presetSubtype="32" fill="hold" grpId="0" nodeType="afterEffect">
                                  <p:stCondLst>
                                    <p:cond delay="0"/>
                                  </p:stCondLst>
                                  <p:childTnLst>
                                    <p:set>
                                      <p:cBhvr>
                                        <p:cTn id="97" dur="1" fill="hold">
                                          <p:stCondLst>
                                            <p:cond delay="0"/>
                                          </p:stCondLst>
                                        </p:cTn>
                                        <p:tgtEl>
                                          <p:spTgt spid="49"/>
                                        </p:tgtEl>
                                        <p:attrNameLst>
                                          <p:attrName>style.visibility</p:attrName>
                                        </p:attrNameLst>
                                      </p:cBhvr>
                                      <p:to>
                                        <p:strVal val="visible"/>
                                      </p:to>
                                    </p:set>
                                    <p:animEffect transition="in" filter="box(out)">
                                      <p:cBhvr>
                                        <p:cTn id="98" dur="500"/>
                                        <p:tgtEl>
                                          <p:spTgt spid="49"/>
                                        </p:tgtEl>
                                      </p:cBhvr>
                                    </p:animEffect>
                                  </p:childTnLst>
                                </p:cTn>
                              </p:par>
                            </p:childTnLst>
                          </p:cTn>
                        </p:par>
                      </p:childTnLst>
                    </p:cTn>
                  </p:par>
                  <p:par>
                    <p:cTn id="99" fill="hold">
                      <p:stCondLst>
                        <p:cond delay="indefinite"/>
                      </p:stCondLst>
                      <p:childTnLst>
                        <p:par>
                          <p:cTn id="100" fill="hold">
                            <p:stCondLst>
                              <p:cond delay="0"/>
                            </p:stCondLst>
                            <p:childTnLst>
                              <p:par>
                                <p:cTn id="101" presetID="9" presetClass="entr" presetSubtype="0" fill="hold" grpId="0" nodeType="clickEffect">
                                  <p:stCondLst>
                                    <p:cond delay="0"/>
                                  </p:stCondLst>
                                  <p:childTnLst>
                                    <p:set>
                                      <p:cBhvr>
                                        <p:cTn id="102" dur="1" fill="hold">
                                          <p:stCondLst>
                                            <p:cond delay="0"/>
                                          </p:stCondLst>
                                        </p:cTn>
                                        <p:tgtEl>
                                          <p:spTgt spid="50"/>
                                        </p:tgtEl>
                                        <p:attrNameLst>
                                          <p:attrName>style.visibility</p:attrName>
                                        </p:attrNameLst>
                                      </p:cBhvr>
                                      <p:to>
                                        <p:strVal val="visible"/>
                                      </p:to>
                                    </p:set>
                                    <p:animEffect transition="in" filter="dissolve">
                                      <p:cBhvr>
                                        <p:cTn id="103" dur="500"/>
                                        <p:tgtEl>
                                          <p:spTgt spid="50"/>
                                        </p:tgtEl>
                                      </p:cBhvr>
                                    </p:animEffect>
                                  </p:childTnLst>
                                </p:cTn>
                              </p:par>
                            </p:childTnLst>
                          </p:cTn>
                        </p:par>
                      </p:childTnLst>
                    </p:cTn>
                  </p:par>
                  <p:par>
                    <p:cTn id="104" fill="hold">
                      <p:stCondLst>
                        <p:cond delay="indefinite"/>
                      </p:stCondLst>
                      <p:childTnLst>
                        <p:par>
                          <p:cTn id="105" fill="hold">
                            <p:stCondLst>
                              <p:cond delay="0"/>
                            </p:stCondLst>
                            <p:childTnLst>
                              <p:par>
                                <p:cTn id="106" presetID="2" presetClass="entr" presetSubtype="1" fill="hold" grpId="0" nodeType="clickEffect">
                                  <p:stCondLst>
                                    <p:cond delay="0"/>
                                  </p:stCondLst>
                                  <p:childTnLst>
                                    <p:set>
                                      <p:cBhvr>
                                        <p:cTn id="107" dur="1" fill="hold">
                                          <p:stCondLst>
                                            <p:cond delay="0"/>
                                          </p:stCondLst>
                                        </p:cTn>
                                        <p:tgtEl>
                                          <p:spTgt spid="56"/>
                                        </p:tgtEl>
                                        <p:attrNameLst>
                                          <p:attrName>style.visibility</p:attrName>
                                        </p:attrNameLst>
                                      </p:cBhvr>
                                      <p:to>
                                        <p:strVal val="visible"/>
                                      </p:to>
                                    </p:set>
                                    <p:anim calcmode="lin" valueType="num">
                                      <p:cBhvr additive="base">
                                        <p:cTn id="108" dur="500" fill="hold"/>
                                        <p:tgtEl>
                                          <p:spTgt spid="56"/>
                                        </p:tgtEl>
                                        <p:attrNameLst>
                                          <p:attrName>ppt_x</p:attrName>
                                        </p:attrNameLst>
                                      </p:cBhvr>
                                      <p:tavLst>
                                        <p:tav tm="0">
                                          <p:val>
                                            <p:strVal val="#ppt_x"/>
                                          </p:val>
                                        </p:tav>
                                        <p:tav tm="100000">
                                          <p:val>
                                            <p:strVal val="#ppt_x"/>
                                          </p:val>
                                        </p:tav>
                                      </p:tavLst>
                                    </p:anim>
                                    <p:anim calcmode="lin" valueType="num">
                                      <p:cBhvr additive="base">
                                        <p:cTn id="109" dur="500" fill="hold"/>
                                        <p:tgtEl>
                                          <p:spTgt spid="56"/>
                                        </p:tgtEl>
                                        <p:attrNameLst>
                                          <p:attrName>ppt_y</p:attrName>
                                        </p:attrNameLst>
                                      </p:cBhvr>
                                      <p:tavLst>
                                        <p:tav tm="0">
                                          <p:val>
                                            <p:strVal val="0-#ppt_h/2"/>
                                          </p:val>
                                        </p:tav>
                                        <p:tav tm="100000">
                                          <p:val>
                                            <p:strVal val="#ppt_y"/>
                                          </p:val>
                                        </p:tav>
                                      </p:tavLst>
                                    </p:anim>
                                  </p:childTnLst>
                                </p:cTn>
                              </p:par>
                              <p:par>
                                <p:cTn id="110" presetID="2" presetClass="entr" presetSubtype="1" fill="hold" grpId="0" nodeType="withEffect">
                                  <p:stCondLst>
                                    <p:cond delay="0"/>
                                  </p:stCondLst>
                                  <p:childTnLst>
                                    <p:set>
                                      <p:cBhvr>
                                        <p:cTn id="111" dur="1" fill="hold">
                                          <p:stCondLst>
                                            <p:cond delay="0"/>
                                          </p:stCondLst>
                                        </p:cTn>
                                        <p:tgtEl>
                                          <p:spTgt spid="51"/>
                                        </p:tgtEl>
                                        <p:attrNameLst>
                                          <p:attrName>style.visibility</p:attrName>
                                        </p:attrNameLst>
                                      </p:cBhvr>
                                      <p:to>
                                        <p:strVal val="visible"/>
                                      </p:to>
                                    </p:set>
                                    <p:anim calcmode="lin" valueType="num">
                                      <p:cBhvr additive="base">
                                        <p:cTn id="112" dur="500" fill="hold"/>
                                        <p:tgtEl>
                                          <p:spTgt spid="51"/>
                                        </p:tgtEl>
                                        <p:attrNameLst>
                                          <p:attrName>ppt_x</p:attrName>
                                        </p:attrNameLst>
                                      </p:cBhvr>
                                      <p:tavLst>
                                        <p:tav tm="0">
                                          <p:val>
                                            <p:strVal val="#ppt_x"/>
                                          </p:val>
                                        </p:tav>
                                        <p:tav tm="100000">
                                          <p:val>
                                            <p:strVal val="#ppt_x"/>
                                          </p:val>
                                        </p:tav>
                                      </p:tavLst>
                                    </p:anim>
                                    <p:anim calcmode="lin" valueType="num">
                                      <p:cBhvr additive="base">
                                        <p:cTn id="113" dur="500" fill="hold"/>
                                        <p:tgtEl>
                                          <p:spTgt spid="51"/>
                                        </p:tgtEl>
                                        <p:attrNameLst>
                                          <p:attrName>ppt_y</p:attrName>
                                        </p:attrNameLst>
                                      </p:cBhvr>
                                      <p:tavLst>
                                        <p:tav tm="0">
                                          <p:val>
                                            <p:strVal val="0-#ppt_h/2"/>
                                          </p:val>
                                        </p:tav>
                                        <p:tav tm="100000">
                                          <p:val>
                                            <p:strVal val="#ppt_y"/>
                                          </p:val>
                                        </p:tav>
                                      </p:tavLst>
                                    </p:anim>
                                  </p:childTnLst>
                                </p:cTn>
                              </p:par>
                            </p:childTnLst>
                          </p:cTn>
                        </p:par>
                      </p:childTnLst>
                    </p:cTn>
                  </p:par>
                  <p:par>
                    <p:cTn id="114" fill="hold">
                      <p:stCondLst>
                        <p:cond delay="indefinite"/>
                      </p:stCondLst>
                      <p:childTnLst>
                        <p:par>
                          <p:cTn id="115" fill="hold">
                            <p:stCondLst>
                              <p:cond delay="0"/>
                            </p:stCondLst>
                            <p:childTnLst>
                              <p:par>
                                <p:cTn id="116" presetID="2" presetClass="entr" presetSubtype="1" fill="hold" grpId="0" nodeType="clickEffect">
                                  <p:stCondLst>
                                    <p:cond delay="0"/>
                                  </p:stCondLst>
                                  <p:childTnLst>
                                    <p:set>
                                      <p:cBhvr>
                                        <p:cTn id="117" dur="1" fill="hold">
                                          <p:stCondLst>
                                            <p:cond delay="0"/>
                                          </p:stCondLst>
                                        </p:cTn>
                                        <p:tgtEl>
                                          <p:spTgt spid="52"/>
                                        </p:tgtEl>
                                        <p:attrNameLst>
                                          <p:attrName>style.visibility</p:attrName>
                                        </p:attrNameLst>
                                      </p:cBhvr>
                                      <p:to>
                                        <p:strVal val="visible"/>
                                      </p:to>
                                    </p:set>
                                    <p:anim calcmode="lin" valueType="num">
                                      <p:cBhvr additive="base">
                                        <p:cTn id="118" dur="500" fill="hold"/>
                                        <p:tgtEl>
                                          <p:spTgt spid="52"/>
                                        </p:tgtEl>
                                        <p:attrNameLst>
                                          <p:attrName>ppt_x</p:attrName>
                                        </p:attrNameLst>
                                      </p:cBhvr>
                                      <p:tavLst>
                                        <p:tav tm="0">
                                          <p:val>
                                            <p:strVal val="#ppt_x"/>
                                          </p:val>
                                        </p:tav>
                                        <p:tav tm="100000">
                                          <p:val>
                                            <p:strVal val="#ppt_x"/>
                                          </p:val>
                                        </p:tav>
                                      </p:tavLst>
                                    </p:anim>
                                    <p:anim calcmode="lin" valueType="num">
                                      <p:cBhvr additive="base">
                                        <p:cTn id="119" dur="500" fill="hold"/>
                                        <p:tgtEl>
                                          <p:spTgt spid="52"/>
                                        </p:tgtEl>
                                        <p:attrNameLst>
                                          <p:attrName>ppt_y</p:attrName>
                                        </p:attrNameLst>
                                      </p:cBhvr>
                                      <p:tavLst>
                                        <p:tav tm="0">
                                          <p:val>
                                            <p:strVal val="0-#ppt_h/2"/>
                                          </p:val>
                                        </p:tav>
                                        <p:tav tm="100000">
                                          <p:val>
                                            <p:strVal val="#ppt_y"/>
                                          </p:val>
                                        </p:tav>
                                      </p:tavLst>
                                    </p:anim>
                                  </p:childTnLst>
                                </p:cTn>
                              </p:par>
                              <p:par>
                                <p:cTn id="120" presetID="2" presetClass="entr" presetSubtype="1" fill="hold" grpId="0" nodeType="withEffect">
                                  <p:stCondLst>
                                    <p:cond delay="0"/>
                                  </p:stCondLst>
                                  <p:childTnLst>
                                    <p:set>
                                      <p:cBhvr>
                                        <p:cTn id="121" dur="1" fill="hold">
                                          <p:stCondLst>
                                            <p:cond delay="0"/>
                                          </p:stCondLst>
                                        </p:cTn>
                                        <p:tgtEl>
                                          <p:spTgt spid="57"/>
                                        </p:tgtEl>
                                        <p:attrNameLst>
                                          <p:attrName>style.visibility</p:attrName>
                                        </p:attrNameLst>
                                      </p:cBhvr>
                                      <p:to>
                                        <p:strVal val="visible"/>
                                      </p:to>
                                    </p:set>
                                    <p:anim calcmode="lin" valueType="num">
                                      <p:cBhvr additive="base">
                                        <p:cTn id="122" dur="500" fill="hold"/>
                                        <p:tgtEl>
                                          <p:spTgt spid="57"/>
                                        </p:tgtEl>
                                        <p:attrNameLst>
                                          <p:attrName>ppt_x</p:attrName>
                                        </p:attrNameLst>
                                      </p:cBhvr>
                                      <p:tavLst>
                                        <p:tav tm="0">
                                          <p:val>
                                            <p:strVal val="#ppt_x"/>
                                          </p:val>
                                        </p:tav>
                                        <p:tav tm="100000">
                                          <p:val>
                                            <p:strVal val="#ppt_x"/>
                                          </p:val>
                                        </p:tav>
                                      </p:tavLst>
                                    </p:anim>
                                    <p:anim calcmode="lin" valueType="num">
                                      <p:cBhvr additive="base">
                                        <p:cTn id="123" dur="500" fill="hold"/>
                                        <p:tgtEl>
                                          <p:spTgt spid="57"/>
                                        </p:tgtEl>
                                        <p:attrNameLst>
                                          <p:attrName>ppt_y</p:attrName>
                                        </p:attrNameLst>
                                      </p:cBhvr>
                                      <p:tavLst>
                                        <p:tav tm="0">
                                          <p:val>
                                            <p:strVal val="0-#ppt_h/2"/>
                                          </p:val>
                                        </p:tav>
                                        <p:tav tm="100000">
                                          <p:val>
                                            <p:strVal val="#ppt_y"/>
                                          </p:val>
                                        </p:tav>
                                      </p:tavLst>
                                    </p:anim>
                                  </p:childTnLst>
                                </p:cTn>
                              </p:par>
                            </p:childTnLst>
                          </p:cTn>
                        </p:par>
                      </p:childTnLst>
                    </p:cTn>
                  </p:par>
                  <p:par>
                    <p:cTn id="124" fill="hold">
                      <p:stCondLst>
                        <p:cond delay="indefinite"/>
                      </p:stCondLst>
                      <p:childTnLst>
                        <p:par>
                          <p:cTn id="125" fill="hold">
                            <p:stCondLst>
                              <p:cond delay="0"/>
                            </p:stCondLst>
                            <p:childTnLst>
                              <p:par>
                                <p:cTn id="126" presetID="2" presetClass="entr" presetSubtype="1" fill="hold" grpId="0" nodeType="clickEffect">
                                  <p:stCondLst>
                                    <p:cond delay="0"/>
                                  </p:stCondLst>
                                  <p:childTnLst>
                                    <p:set>
                                      <p:cBhvr>
                                        <p:cTn id="127" dur="1" fill="hold">
                                          <p:stCondLst>
                                            <p:cond delay="0"/>
                                          </p:stCondLst>
                                        </p:cTn>
                                        <p:tgtEl>
                                          <p:spTgt spid="53"/>
                                        </p:tgtEl>
                                        <p:attrNameLst>
                                          <p:attrName>style.visibility</p:attrName>
                                        </p:attrNameLst>
                                      </p:cBhvr>
                                      <p:to>
                                        <p:strVal val="visible"/>
                                      </p:to>
                                    </p:set>
                                    <p:anim calcmode="lin" valueType="num">
                                      <p:cBhvr additive="base">
                                        <p:cTn id="128" dur="500" fill="hold"/>
                                        <p:tgtEl>
                                          <p:spTgt spid="53"/>
                                        </p:tgtEl>
                                        <p:attrNameLst>
                                          <p:attrName>ppt_x</p:attrName>
                                        </p:attrNameLst>
                                      </p:cBhvr>
                                      <p:tavLst>
                                        <p:tav tm="0">
                                          <p:val>
                                            <p:strVal val="#ppt_x"/>
                                          </p:val>
                                        </p:tav>
                                        <p:tav tm="100000">
                                          <p:val>
                                            <p:strVal val="#ppt_x"/>
                                          </p:val>
                                        </p:tav>
                                      </p:tavLst>
                                    </p:anim>
                                    <p:anim calcmode="lin" valueType="num">
                                      <p:cBhvr additive="base">
                                        <p:cTn id="129" dur="500" fill="hold"/>
                                        <p:tgtEl>
                                          <p:spTgt spid="53"/>
                                        </p:tgtEl>
                                        <p:attrNameLst>
                                          <p:attrName>ppt_y</p:attrName>
                                        </p:attrNameLst>
                                      </p:cBhvr>
                                      <p:tavLst>
                                        <p:tav tm="0">
                                          <p:val>
                                            <p:strVal val="0-#ppt_h/2"/>
                                          </p:val>
                                        </p:tav>
                                        <p:tav tm="100000">
                                          <p:val>
                                            <p:strVal val="#ppt_y"/>
                                          </p:val>
                                        </p:tav>
                                      </p:tavLst>
                                    </p:anim>
                                  </p:childTnLst>
                                </p:cTn>
                              </p:par>
                              <p:par>
                                <p:cTn id="130" presetID="2" presetClass="entr" presetSubtype="1" fill="hold" grpId="0" nodeType="withEffect">
                                  <p:stCondLst>
                                    <p:cond delay="0"/>
                                  </p:stCondLst>
                                  <p:childTnLst>
                                    <p:set>
                                      <p:cBhvr>
                                        <p:cTn id="131" dur="1" fill="hold">
                                          <p:stCondLst>
                                            <p:cond delay="0"/>
                                          </p:stCondLst>
                                        </p:cTn>
                                        <p:tgtEl>
                                          <p:spTgt spid="58"/>
                                        </p:tgtEl>
                                        <p:attrNameLst>
                                          <p:attrName>style.visibility</p:attrName>
                                        </p:attrNameLst>
                                      </p:cBhvr>
                                      <p:to>
                                        <p:strVal val="visible"/>
                                      </p:to>
                                    </p:set>
                                    <p:anim calcmode="lin" valueType="num">
                                      <p:cBhvr additive="base">
                                        <p:cTn id="132" dur="500" fill="hold"/>
                                        <p:tgtEl>
                                          <p:spTgt spid="58"/>
                                        </p:tgtEl>
                                        <p:attrNameLst>
                                          <p:attrName>ppt_x</p:attrName>
                                        </p:attrNameLst>
                                      </p:cBhvr>
                                      <p:tavLst>
                                        <p:tav tm="0">
                                          <p:val>
                                            <p:strVal val="#ppt_x"/>
                                          </p:val>
                                        </p:tav>
                                        <p:tav tm="100000">
                                          <p:val>
                                            <p:strVal val="#ppt_x"/>
                                          </p:val>
                                        </p:tav>
                                      </p:tavLst>
                                    </p:anim>
                                    <p:anim calcmode="lin" valueType="num">
                                      <p:cBhvr additive="base">
                                        <p:cTn id="133" dur="500" fill="hold"/>
                                        <p:tgtEl>
                                          <p:spTgt spid="58"/>
                                        </p:tgtEl>
                                        <p:attrNameLst>
                                          <p:attrName>ppt_y</p:attrName>
                                        </p:attrNameLst>
                                      </p:cBhvr>
                                      <p:tavLst>
                                        <p:tav tm="0">
                                          <p:val>
                                            <p:strVal val="0-#ppt_h/2"/>
                                          </p:val>
                                        </p:tav>
                                        <p:tav tm="100000">
                                          <p:val>
                                            <p:strVal val="#ppt_y"/>
                                          </p:val>
                                        </p:tav>
                                      </p:tavLst>
                                    </p:anim>
                                  </p:childTnLst>
                                </p:cTn>
                              </p:par>
                            </p:childTnLst>
                          </p:cTn>
                        </p:par>
                      </p:childTnLst>
                    </p:cTn>
                  </p:par>
                  <p:par>
                    <p:cTn id="134" fill="hold">
                      <p:stCondLst>
                        <p:cond delay="indefinite"/>
                      </p:stCondLst>
                      <p:childTnLst>
                        <p:par>
                          <p:cTn id="135" fill="hold">
                            <p:stCondLst>
                              <p:cond delay="0"/>
                            </p:stCondLst>
                            <p:childTnLst>
                              <p:par>
                                <p:cTn id="136" presetID="18" presetClass="entr" presetSubtype="6" fill="hold" grpId="0" nodeType="clickEffect">
                                  <p:stCondLst>
                                    <p:cond delay="0"/>
                                  </p:stCondLst>
                                  <p:childTnLst>
                                    <p:set>
                                      <p:cBhvr>
                                        <p:cTn id="137" dur="1" fill="hold">
                                          <p:stCondLst>
                                            <p:cond delay="0"/>
                                          </p:stCondLst>
                                        </p:cTn>
                                        <p:tgtEl>
                                          <p:spTgt spid="60"/>
                                        </p:tgtEl>
                                        <p:attrNameLst>
                                          <p:attrName>style.visibility</p:attrName>
                                        </p:attrNameLst>
                                      </p:cBhvr>
                                      <p:to>
                                        <p:strVal val="visible"/>
                                      </p:to>
                                    </p:set>
                                    <p:animEffect transition="in" filter="strips(downRight)">
                                      <p:cBhvr>
                                        <p:cTn id="138" dur="50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p:bldP spid="52" grpId="0"/>
      <p:bldP spid="53" grpId="0"/>
      <p:bldP spid="54" grpId="0"/>
      <p:bldP spid="55" grpId="0"/>
      <p:bldP spid="56" grpId="0" animBg="1"/>
      <p:bldP spid="57" grpId="0" animBg="1"/>
      <p:bldP spid="58" grpId="0" animBg="1"/>
      <p:bldP spid="6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 </a:t>
            </a:r>
            <a:endParaRPr lang="tr-TR" dirty="0"/>
          </a:p>
        </p:txBody>
      </p:sp>
      <p:sp>
        <p:nvSpPr>
          <p:cNvPr id="3" name="İçerik Yer Tutucusu 2"/>
          <p:cNvSpPr>
            <a:spLocks noGrp="1"/>
          </p:cNvSpPr>
          <p:nvPr>
            <p:ph idx="1"/>
          </p:nvPr>
        </p:nvSpPr>
        <p:spPr/>
        <p:txBody>
          <a:bodyPr/>
          <a:lstStyle/>
          <a:p>
            <a:pPr marL="0" indent="0">
              <a:buNone/>
            </a:pPr>
            <a:r>
              <a:rPr lang="tr-TR" dirty="0" smtClean="0"/>
              <a:t> </a:t>
            </a:r>
            <a:endParaRPr lang="tr-TR" dirty="0"/>
          </a:p>
        </p:txBody>
      </p:sp>
      <p:sp>
        <p:nvSpPr>
          <p:cNvPr id="4" name="3 Slayt Numarası Yer Tutucusu"/>
          <p:cNvSpPr>
            <a:spLocks noGrp="1"/>
          </p:cNvSpPr>
          <p:nvPr>
            <p:ph type="sldNum" sz="quarter" idx="12"/>
          </p:nvPr>
        </p:nvSpPr>
        <p:spPr/>
        <p:txBody>
          <a:bodyPr/>
          <a:lstStyle/>
          <a:p>
            <a:pPr>
              <a:defRPr/>
            </a:pPr>
            <a:fld id="{4075EAC3-9EEC-4A20-9AF0-4D4C63D2EF2A}" type="slidenum">
              <a:rPr lang="tr-TR" smtClean="0"/>
              <a:pPr>
                <a:defRPr/>
              </a:pPr>
              <a:t>30</a:t>
            </a:fld>
            <a:endParaRPr lang="tr-TR"/>
          </a:p>
        </p:txBody>
      </p:sp>
      <p:sp>
        <p:nvSpPr>
          <p:cNvPr id="7" name="Title 1"/>
          <p:cNvSpPr txBox="1">
            <a:spLocks/>
          </p:cNvSpPr>
          <p:nvPr/>
        </p:nvSpPr>
        <p:spPr>
          <a:xfrm>
            <a:off x="457200" y="274638"/>
            <a:ext cx="82296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3. İhale Süreci – Yeterlik Kriterleri</a:t>
            </a:r>
            <a:b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br>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Mesleki ve Teknik</a:t>
            </a:r>
            <a:r>
              <a:rPr lang="nb-NO"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 Yeterlik Belgeleri</a:t>
            </a:r>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
            </a:r>
            <a:b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br>
            <a:r>
              <a:rPr lang="tr-TR"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Yönetmelik Dördüncü Bölüm</a:t>
            </a:r>
            <a:endParaRPr lang="tr-TR" sz="28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p:txBody>
      </p:sp>
      <p:pic>
        <p:nvPicPr>
          <p:cNvPr id="8" name="Picture 4" descr="kiklogo"/>
          <p:cNvPicPr>
            <a:picLocks noChangeAspect="1" noChangeArrowheads="1"/>
          </p:cNvPicPr>
          <p:nvPr/>
        </p:nvPicPr>
        <p:blipFill>
          <a:blip r:embed="rId3">
            <a:lum contrast="12000"/>
            <a:extLst>
              <a:ext uri="{28A0092B-C50C-407E-A947-70E740481C1C}">
                <a14:useLocalDpi xmlns:a14="http://schemas.microsoft.com/office/drawing/2010/main" val="0"/>
              </a:ext>
            </a:extLst>
          </a:blip>
          <a:srcRect/>
          <a:stretch>
            <a:fillRect/>
          </a:stretch>
        </p:blipFill>
        <p:spPr bwMode="auto">
          <a:xfrm>
            <a:off x="7740352" y="156672"/>
            <a:ext cx="1117600" cy="158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9" name="4 İçerik Yer Tutucusu"/>
          <p:cNvGraphicFramePr>
            <a:graphicFrameLocks/>
          </p:cNvGraphicFramePr>
          <p:nvPr>
            <p:extLst>
              <p:ext uri="{D42A27DB-BD31-4B8C-83A1-F6EECF244321}">
                <p14:modId xmlns:p14="http://schemas.microsoft.com/office/powerpoint/2010/main" val="1855202786"/>
              </p:ext>
            </p:extLst>
          </p:nvPr>
        </p:nvGraphicFramePr>
        <p:xfrm>
          <a:off x="457200" y="2132856"/>
          <a:ext cx="8229600" cy="417646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09805085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274638"/>
            <a:ext cx="8229600" cy="1143000"/>
          </a:xfrm>
        </p:spPr>
        <p:txBody>
          <a:bodyPr>
            <a:noAutofit/>
          </a:bodyPr>
          <a:lstStyle/>
          <a:p>
            <a:r>
              <a:rPr lang="tr-TR"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3. İhale Süreci – Yeterlik Kriterleri</a:t>
            </a:r>
            <a:br>
              <a:rPr lang="tr-TR"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br>
            <a:r>
              <a:rPr lang="tr-TR"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Mesleki Faaliyet ve </a:t>
            </a:r>
            <a:r>
              <a:rPr lang="nb-NO"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Yet</a:t>
            </a:r>
            <a:r>
              <a:rPr lang="tr-TR"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ki </a:t>
            </a:r>
            <a:r>
              <a:rPr lang="nb-NO"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Bel</a:t>
            </a:r>
            <a:r>
              <a:rPr lang="tr-TR" sz="2800" dirty="0" err="1"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geleri</a:t>
            </a:r>
            <a:r>
              <a:rPr lang="tr-TR"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 (Md.38)</a:t>
            </a:r>
            <a:r>
              <a:rPr lang="nb-NO" sz="28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
            </a:r>
            <a:br>
              <a:rPr lang="nb-NO" sz="28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br>
            <a:endParaRPr lang="tr-TR" sz="24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269956" y="1355798"/>
            <a:ext cx="8642921" cy="5313562"/>
          </a:xfrm>
        </p:spPr>
        <p:txBody>
          <a:bodyPr>
            <a:noAutofit/>
          </a:bodyPr>
          <a:lstStyle/>
          <a:p>
            <a:pPr algn="just">
              <a:lnSpc>
                <a:spcPct val="90000"/>
              </a:lnSpc>
              <a:buFont typeface="Wingdings" pitchFamily="2" charset="2"/>
              <a:buChar char="Ø"/>
              <a:defRPr/>
            </a:pPr>
            <a:r>
              <a:rPr lang="tr-TR" sz="2000" dirty="0" smtClean="0">
                <a:latin typeface="Tahoma" panose="020B0604030504040204" pitchFamily="34" charset="0"/>
                <a:ea typeface="Tahoma" panose="020B0604030504040204" pitchFamily="34" charset="0"/>
                <a:cs typeface="Tahoma" panose="020B0604030504040204" pitchFamily="34" charset="0"/>
              </a:rPr>
              <a:t>Mesleki Faaliyetini Sürdürdüğünü Gösteren Belgeler</a:t>
            </a:r>
            <a:endParaRPr lang="tr-TR" sz="2000" dirty="0" smtClean="0">
              <a:solidFill>
                <a:srgbClr val="00B050"/>
              </a:solidFill>
              <a:latin typeface="Tahoma" panose="020B0604030504040204" pitchFamily="34" charset="0"/>
              <a:ea typeface="Tahoma" panose="020B0604030504040204" pitchFamily="34" charset="0"/>
              <a:cs typeface="Tahoma" panose="020B0604030504040204" pitchFamily="34" charset="0"/>
            </a:endParaRPr>
          </a:p>
          <a:p>
            <a:pPr lvl="1" algn="just">
              <a:lnSpc>
                <a:spcPct val="90000"/>
              </a:lnSpc>
              <a:buFont typeface="Wingdings" pitchFamily="2" charset="2"/>
              <a:buChar char="Ø"/>
              <a:defRPr/>
            </a:pPr>
            <a:r>
              <a:rPr lang="tr-TR" sz="2000" dirty="0" smtClean="0">
                <a:latin typeface="Tahoma" panose="020B0604030504040204" pitchFamily="34" charset="0"/>
                <a:ea typeface="Tahoma" panose="020B0604030504040204" pitchFamily="34" charset="0"/>
                <a:cs typeface="Tahoma" panose="020B0604030504040204" pitchFamily="34" charset="0"/>
              </a:rPr>
              <a:t>Ticaret odası                           </a:t>
            </a:r>
          </a:p>
          <a:p>
            <a:pPr lvl="1" algn="just">
              <a:lnSpc>
                <a:spcPct val="90000"/>
              </a:lnSpc>
              <a:buFont typeface="Wingdings" pitchFamily="2" charset="2"/>
              <a:buChar char="Ø"/>
              <a:defRPr/>
            </a:pPr>
            <a:r>
              <a:rPr lang="tr-TR" sz="2000" dirty="0" smtClean="0">
                <a:latin typeface="Tahoma" panose="020B0604030504040204" pitchFamily="34" charset="0"/>
                <a:ea typeface="Tahoma" panose="020B0604030504040204" pitchFamily="34" charset="0"/>
                <a:cs typeface="Tahoma" panose="020B0604030504040204" pitchFamily="34" charset="0"/>
              </a:rPr>
              <a:t>Sanayi odası 			</a:t>
            </a:r>
            <a:r>
              <a:rPr lang="tr-TR" sz="2000" dirty="0" smtClean="0">
                <a:solidFill>
                  <a:srgbClr val="FF0000"/>
                </a:solidFill>
                <a:latin typeface="Tahoma" panose="020B0604030504040204" pitchFamily="34" charset="0"/>
                <a:ea typeface="Tahoma" panose="020B0604030504040204" pitchFamily="34" charset="0"/>
                <a:cs typeface="Tahoma" panose="020B0604030504040204" pitchFamily="34" charset="0"/>
              </a:rPr>
              <a:t>SÖZLEŞME </a:t>
            </a:r>
            <a:r>
              <a:rPr lang="tr-TR" sz="2000" dirty="0">
                <a:solidFill>
                  <a:srgbClr val="FF0000"/>
                </a:solidFill>
                <a:latin typeface="Tahoma" panose="020B0604030504040204" pitchFamily="34" charset="0"/>
                <a:ea typeface="Tahoma" panose="020B0604030504040204" pitchFamily="34" charset="0"/>
                <a:cs typeface="Tahoma" panose="020B0604030504040204" pitchFamily="34" charset="0"/>
              </a:rPr>
              <a:t>AŞAMASINDA</a:t>
            </a:r>
            <a:endParaRPr lang="tr-TR" sz="2000" dirty="0" smtClean="0">
              <a:solidFill>
                <a:srgbClr val="FF0000"/>
              </a:solidFill>
              <a:latin typeface="Tahoma" panose="020B0604030504040204" pitchFamily="34" charset="0"/>
              <a:ea typeface="Tahoma" panose="020B0604030504040204" pitchFamily="34" charset="0"/>
              <a:cs typeface="Tahoma" panose="020B0604030504040204" pitchFamily="34" charset="0"/>
            </a:endParaRPr>
          </a:p>
          <a:p>
            <a:pPr lvl="1" algn="just">
              <a:lnSpc>
                <a:spcPct val="90000"/>
              </a:lnSpc>
              <a:buFont typeface="Wingdings" pitchFamily="2" charset="2"/>
              <a:buChar char="Ø"/>
              <a:defRPr/>
            </a:pPr>
            <a:r>
              <a:rPr lang="tr-TR" sz="2000" dirty="0" smtClean="0">
                <a:latin typeface="Tahoma" panose="020B0604030504040204" pitchFamily="34" charset="0"/>
                <a:ea typeface="Tahoma" panose="020B0604030504040204" pitchFamily="34" charset="0"/>
                <a:cs typeface="Tahoma" panose="020B0604030504040204" pitchFamily="34" charset="0"/>
              </a:rPr>
              <a:t>Esnaf ve sanatkar odası</a:t>
            </a:r>
          </a:p>
          <a:p>
            <a:pPr lvl="1" algn="just">
              <a:lnSpc>
                <a:spcPct val="90000"/>
              </a:lnSpc>
              <a:buFont typeface="Wingdings" pitchFamily="2" charset="2"/>
              <a:buChar char="Ø"/>
              <a:defRPr/>
            </a:pPr>
            <a:r>
              <a:rPr lang="tr-TR" sz="2000" dirty="0" smtClean="0">
                <a:latin typeface="Tahoma" panose="020B0604030504040204" pitchFamily="34" charset="0"/>
                <a:ea typeface="Tahoma" panose="020B0604030504040204" pitchFamily="34" charset="0"/>
                <a:cs typeface="Tahoma" panose="020B0604030504040204" pitchFamily="34" charset="0"/>
              </a:rPr>
              <a:t>Meslek odası</a:t>
            </a:r>
          </a:p>
          <a:p>
            <a:pPr lvl="1" algn="just">
              <a:lnSpc>
                <a:spcPct val="90000"/>
              </a:lnSpc>
              <a:buFont typeface="Wingdings" pitchFamily="2" charset="2"/>
              <a:buChar char="Ø"/>
              <a:defRPr/>
            </a:pPr>
            <a:r>
              <a:rPr lang="tr-TR" sz="2000" i="1" dirty="0" smtClean="0">
                <a:latin typeface="Tahoma" panose="020B0604030504040204" pitchFamily="34" charset="0"/>
                <a:ea typeface="Tahoma" panose="020B0604030504040204" pitchFamily="34" charset="0"/>
                <a:cs typeface="Tahoma" panose="020B0604030504040204" pitchFamily="34" charset="0"/>
              </a:rPr>
              <a:t>İlgili mevzuat gereğince özel bir izin, ruhsat veya faaliyet belgesi alınması zorunlu ise bu belgeler</a:t>
            </a:r>
            <a:endParaRPr lang="tr-TR" sz="2000" dirty="0">
              <a:solidFill>
                <a:srgbClr val="00B050"/>
              </a:solidFill>
              <a:latin typeface="Tahoma" panose="020B0604030504040204" pitchFamily="34" charset="0"/>
              <a:ea typeface="Tahoma" panose="020B0604030504040204" pitchFamily="34" charset="0"/>
              <a:cs typeface="Tahoma" panose="020B0604030504040204" pitchFamily="34" charset="0"/>
            </a:endParaRPr>
          </a:p>
          <a:p>
            <a:pPr algn="just">
              <a:lnSpc>
                <a:spcPct val="90000"/>
              </a:lnSpc>
              <a:buFont typeface="Wingdings" pitchFamily="2" charset="2"/>
              <a:buChar char="Ø"/>
              <a:defRPr/>
            </a:pPr>
            <a:r>
              <a:rPr lang="tr-TR" sz="2000" dirty="0">
                <a:latin typeface="Tahoma" panose="020B0604030504040204" pitchFamily="34" charset="0"/>
                <a:ea typeface="Tahoma" panose="020B0604030504040204" pitchFamily="34" charset="0"/>
                <a:cs typeface="Tahoma" panose="020B0604030504040204" pitchFamily="34" charset="0"/>
              </a:rPr>
              <a:t>Teklif vermeye yetkili olduğunu gösteren belgeler</a:t>
            </a:r>
          </a:p>
          <a:p>
            <a:pPr lvl="1" algn="just">
              <a:lnSpc>
                <a:spcPct val="90000"/>
              </a:lnSpc>
              <a:buFont typeface="Wingdings" pitchFamily="2" charset="2"/>
              <a:buChar char="Ø"/>
              <a:defRPr/>
            </a:pPr>
            <a:r>
              <a:rPr lang="tr-TR" sz="2000" dirty="0" smtClean="0">
                <a:latin typeface="Tahoma" panose="020B0604030504040204" pitchFamily="34" charset="0"/>
                <a:ea typeface="Tahoma" panose="020B0604030504040204" pitchFamily="34" charset="0"/>
                <a:cs typeface="Tahoma" panose="020B0604030504040204" pitchFamily="34" charset="0"/>
              </a:rPr>
              <a:t>Tüzel </a:t>
            </a:r>
            <a:r>
              <a:rPr lang="tr-TR" sz="2000" dirty="0">
                <a:latin typeface="Tahoma" panose="020B0604030504040204" pitchFamily="34" charset="0"/>
                <a:ea typeface="Tahoma" panose="020B0604030504040204" pitchFamily="34" charset="0"/>
                <a:cs typeface="Tahoma" panose="020B0604030504040204" pitchFamily="34" charset="0"/>
              </a:rPr>
              <a:t>kişiliğin ortakları, üyeleri veya kurucuları ile tüzel kişiliğin yönetimindeki görevlileri belirten </a:t>
            </a:r>
            <a:r>
              <a:rPr lang="tr-TR" sz="2000" dirty="0">
                <a:solidFill>
                  <a:srgbClr val="FF0000"/>
                </a:solidFill>
                <a:latin typeface="Tahoma" panose="020B0604030504040204" pitchFamily="34" charset="0"/>
                <a:ea typeface="Tahoma" panose="020B0604030504040204" pitchFamily="34" charset="0"/>
                <a:cs typeface="Tahoma" panose="020B0604030504040204" pitchFamily="34" charset="0"/>
              </a:rPr>
              <a:t>son durumu gösterir </a:t>
            </a:r>
            <a:r>
              <a:rPr lang="tr-TR" sz="2000" dirty="0">
                <a:latin typeface="Tahoma" panose="020B0604030504040204" pitchFamily="34" charset="0"/>
                <a:ea typeface="Tahoma" panose="020B0604030504040204" pitchFamily="34" charset="0"/>
                <a:cs typeface="Tahoma" panose="020B0604030504040204" pitchFamily="34" charset="0"/>
              </a:rPr>
              <a:t>Ticaret Sicil </a:t>
            </a:r>
            <a:r>
              <a:rPr lang="tr-TR" sz="2000" dirty="0" smtClean="0">
                <a:latin typeface="Tahoma" panose="020B0604030504040204" pitchFamily="34" charset="0"/>
                <a:ea typeface="Tahoma" panose="020B0604030504040204" pitchFamily="34" charset="0"/>
                <a:cs typeface="Tahoma" panose="020B0604030504040204" pitchFamily="34" charset="0"/>
              </a:rPr>
              <a:t>Gazetesi/Gazeteleri, diğer belgeler, </a:t>
            </a:r>
            <a:r>
              <a:rPr lang="tr-TR" sz="2000" dirty="0">
                <a:solidFill>
                  <a:srgbClr val="FF0000"/>
                </a:solidFill>
                <a:latin typeface="Tahoma" panose="020B0604030504040204" pitchFamily="34" charset="0"/>
                <a:ea typeface="Tahoma" panose="020B0604030504040204" pitchFamily="34" charset="0"/>
                <a:cs typeface="Tahoma" panose="020B0604030504040204" pitchFamily="34" charset="0"/>
              </a:rPr>
              <a:t>imza sirküleri </a:t>
            </a:r>
          </a:p>
          <a:p>
            <a:pPr lvl="1" algn="just">
              <a:lnSpc>
                <a:spcPct val="90000"/>
              </a:lnSpc>
              <a:buFont typeface="Wingdings" pitchFamily="2" charset="2"/>
              <a:buChar char="Ø"/>
              <a:defRPr/>
            </a:pPr>
            <a:r>
              <a:rPr lang="tr-TR" sz="2000" dirty="0" smtClean="0">
                <a:latin typeface="Tahoma" panose="020B0604030504040204" pitchFamily="34" charset="0"/>
                <a:ea typeface="Tahoma" panose="020B0604030504040204" pitchFamily="34" charset="0"/>
                <a:cs typeface="Tahoma" panose="020B0604030504040204" pitchFamily="34" charset="0"/>
              </a:rPr>
              <a:t>İmza beyannamesi</a:t>
            </a:r>
          </a:p>
          <a:p>
            <a:pPr lvl="1" algn="just">
              <a:lnSpc>
                <a:spcPct val="90000"/>
              </a:lnSpc>
              <a:buFont typeface="Wingdings" pitchFamily="2" charset="2"/>
              <a:buChar char="Ø"/>
              <a:defRPr/>
            </a:pPr>
            <a:r>
              <a:rPr lang="tr-TR" sz="2000" dirty="0" smtClean="0">
                <a:latin typeface="Tahoma" panose="020B0604030504040204" pitchFamily="34" charset="0"/>
                <a:ea typeface="Tahoma" panose="020B0604030504040204" pitchFamily="34" charset="0"/>
                <a:cs typeface="Tahoma" panose="020B0604030504040204" pitchFamily="34" charset="0"/>
              </a:rPr>
              <a:t>Vekaletname</a:t>
            </a:r>
            <a:endParaRPr lang="tr-TR" sz="2000" dirty="0">
              <a:latin typeface="Tahoma" panose="020B0604030504040204" pitchFamily="34" charset="0"/>
              <a:ea typeface="Tahoma" panose="020B0604030504040204" pitchFamily="34" charset="0"/>
              <a:cs typeface="Tahoma" panose="020B0604030504040204" pitchFamily="34" charset="0"/>
            </a:endParaRPr>
          </a:p>
        </p:txBody>
      </p:sp>
      <p:pic>
        <p:nvPicPr>
          <p:cNvPr id="4"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8028384" y="156672"/>
            <a:ext cx="1117600" cy="158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2"/>
          <p:cNvSpPr txBox="1">
            <a:spLocks/>
          </p:cNvSpPr>
          <p:nvPr/>
        </p:nvSpPr>
        <p:spPr>
          <a:xfrm>
            <a:off x="467544" y="1710273"/>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endParaRPr lang="tr-TR" sz="1800" dirty="0">
              <a:latin typeface="Tahoma" panose="020B0604030504040204" pitchFamily="34" charset="0"/>
              <a:ea typeface="Tahoma" panose="020B0604030504040204" pitchFamily="34" charset="0"/>
              <a:cs typeface="Tahoma" panose="020B0604030504040204" pitchFamily="34" charset="0"/>
            </a:endParaRPr>
          </a:p>
        </p:txBody>
      </p:sp>
      <p:sp>
        <p:nvSpPr>
          <p:cNvPr id="5" name="Sağ Ayraç 4"/>
          <p:cNvSpPr/>
          <p:nvPr/>
        </p:nvSpPr>
        <p:spPr>
          <a:xfrm>
            <a:off x="6660232" y="1534348"/>
            <a:ext cx="224420" cy="1823323"/>
          </a:xfrm>
          <a:prstGeom prst="rightBrace">
            <a:avLst/>
          </a:prstGeom>
          <a:solidFill>
            <a:schemeClr val="bg1"/>
          </a:solidFill>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a:p>
        </p:txBody>
      </p:sp>
    </p:spTree>
    <p:extLst>
      <p:ext uri="{BB962C8B-B14F-4D97-AF65-F5344CB8AC3E}">
        <p14:creationId xmlns:p14="http://schemas.microsoft.com/office/powerpoint/2010/main" val="4424312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8640"/>
            <a:ext cx="8229600" cy="1143000"/>
          </a:xfrm>
        </p:spPr>
        <p:txBody>
          <a:bodyPr>
            <a:noAutofit/>
          </a:bodyPr>
          <a:lstStyle/>
          <a:p>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3. İhale Süreci – Yeterlik Kriterleri</a:t>
            </a:r>
            <a:b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br>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İş Deneyim Belgeleri</a:t>
            </a:r>
            <a:r>
              <a:rPr lang="tr-TR" sz="24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 (Md. 39)</a:t>
            </a:r>
            <a:endParaRPr lang="tr-TR" sz="24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p:txBody>
          <a:bodyPr>
            <a:normAutofit/>
          </a:bodyPr>
          <a:lstStyle/>
          <a:p>
            <a:pPr marL="0" indent="0" algn="just">
              <a:lnSpc>
                <a:spcPct val="90000"/>
              </a:lnSpc>
              <a:buNone/>
              <a:defRPr/>
            </a:pPr>
            <a:r>
              <a:rPr lang="tr-TR" sz="2000" b="1" i="1" dirty="0" smtClean="0">
                <a:solidFill>
                  <a:srgbClr val="00B050"/>
                </a:solidFill>
                <a:latin typeface="Tahoma" panose="020B0604030504040204" pitchFamily="34" charset="0"/>
                <a:ea typeface="Tahoma" panose="020B0604030504040204" pitchFamily="34" charset="0"/>
                <a:cs typeface="Tahoma" panose="020B0604030504040204" pitchFamily="34" charset="0"/>
              </a:rPr>
              <a:t> </a:t>
            </a:r>
            <a:endParaRPr lang="tr-TR" sz="2000" b="1" i="1" dirty="0">
              <a:solidFill>
                <a:srgbClr val="00B050"/>
              </a:solidFill>
              <a:latin typeface="Tahoma" panose="020B0604030504040204" pitchFamily="34" charset="0"/>
              <a:ea typeface="Tahoma" panose="020B0604030504040204" pitchFamily="34" charset="0"/>
              <a:cs typeface="Tahoma" panose="020B0604030504040204" pitchFamily="34" charset="0"/>
            </a:endParaRPr>
          </a:p>
        </p:txBody>
      </p:sp>
      <p:pic>
        <p:nvPicPr>
          <p:cNvPr id="4"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7740352" y="156672"/>
            <a:ext cx="1117600" cy="158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2"/>
          <p:cNvSpPr txBox="1">
            <a:spLocks/>
          </p:cNvSpPr>
          <p:nvPr/>
        </p:nvSpPr>
        <p:spPr>
          <a:xfrm>
            <a:off x="467544" y="1710273"/>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endParaRPr lang="tr-TR" sz="1800" dirty="0">
              <a:latin typeface="Tahoma" panose="020B0604030504040204" pitchFamily="34" charset="0"/>
              <a:ea typeface="Tahoma" panose="020B0604030504040204" pitchFamily="34" charset="0"/>
              <a:cs typeface="Tahoma" panose="020B0604030504040204" pitchFamily="34" charset="0"/>
            </a:endParaRPr>
          </a:p>
        </p:txBody>
      </p:sp>
      <p:graphicFrame>
        <p:nvGraphicFramePr>
          <p:cNvPr id="7" name="İçerik Yer Tutucusu 4"/>
          <p:cNvGraphicFramePr>
            <a:graphicFrameLocks/>
          </p:cNvGraphicFramePr>
          <p:nvPr>
            <p:extLst>
              <p:ext uri="{D42A27DB-BD31-4B8C-83A1-F6EECF244321}">
                <p14:modId xmlns:p14="http://schemas.microsoft.com/office/powerpoint/2010/main" val="2984106862"/>
              </p:ext>
            </p:extLst>
          </p:nvPr>
        </p:nvGraphicFramePr>
        <p:xfrm>
          <a:off x="485306" y="1523925"/>
          <a:ext cx="8229600" cy="514543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Resim 4"/>
          <p:cNvPicPr>
            <a:picLocks noChangeAspect="1"/>
          </p:cNvPicPr>
          <p:nvPr/>
        </p:nvPicPr>
        <p:blipFill>
          <a:blip r:embed="rId8"/>
          <a:stretch>
            <a:fillRect/>
          </a:stretch>
        </p:blipFill>
        <p:spPr>
          <a:xfrm>
            <a:off x="3563888" y="2420888"/>
            <a:ext cx="1152244" cy="1426588"/>
          </a:xfrm>
          <a:prstGeom prst="rect">
            <a:avLst/>
          </a:prstGeom>
        </p:spPr>
      </p:pic>
    </p:spTree>
    <p:extLst>
      <p:ext uri="{BB962C8B-B14F-4D97-AF65-F5344CB8AC3E}">
        <p14:creationId xmlns:p14="http://schemas.microsoft.com/office/powerpoint/2010/main" val="12044466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7740352" y="156672"/>
            <a:ext cx="1117600" cy="158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2"/>
          <p:cNvSpPr txBox="1">
            <a:spLocks/>
          </p:cNvSpPr>
          <p:nvPr/>
        </p:nvSpPr>
        <p:spPr>
          <a:xfrm>
            <a:off x="467544" y="1710273"/>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endParaRPr lang="tr-TR" sz="1800" dirty="0">
              <a:latin typeface="Tahoma" panose="020B0604030504040204" pitchFamily="34" charset="0"/>
              <a:ea typeface="Tahoma" panose="020B0604030504040204" pitchFamily="34" charset="0"/>
              <a:cs typeface="Tahoma" panose="020B0604030504040204" pitchFamily="34" charset="0"/>
            </a:endParaRPr>
          </a:p>
        </p:txBody>
      </p:sp>
      <p:sp>
        <p:nvSpPr>
          <p:cNvPr id="8" name="Rectangle 3"/>
          <p:cNvSpPr txBox="1">
            <a:spLocks noChangeArrowheads="1"/>
          </p:cNvSpPr>
          <p:nvPr/>
        </p:nvSpPr>
        <p:spPr>
          <a:xfrm>
            <a:off x="181472" y="1507625"/>
            <a:ext cx="8657728" cy="4297639"/>
          </a:xfrm>
          <a:prstGeom prst="rect">
            <a:avLst/>
          </a:prstGeom>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90000"/>
              </a:lnSpc>
              <a:buFont typeface="Arial" pitchFamily="34" charset="0"/>
              <a:buNone/>
              <a:defRPr/>
            </a:pPr>
            <a:endParaRPr lang="tr-TR" sz="2300" dirty="0" smtClean="0">
              <a:solidFill>
                <a:srgbClr val="FF0000"/>
              </a:solidFill>
              <a:latin typeface="+mj-lt"/>
              <a:ea typeface="Tahoma" panose="020B0604030504040204" pitchFamily="34" charset="0"/>
              <a:cs typeface="Tahoma" panose="020B0604030504040204" pitchFamily="34" charset="0"/>
            </a:endParaRPr>
          </a:p>
          <a:p>
            <a:pPr marL="0" indent="0" algn="just">
              <a:lnSpc>
                <a:spcPct val="90000"/>
              </a:lnSpc>
              <a:buFont typeface="Arial" pitchFamily="34" charset="0"/>
              <a:buNone/>
              <a:defRPr/>
            </a:pPr>
            <a:r>
              <a:rPr lang="tr-TR" sz="2300" dirty="0" smtClean="0">
                <a:latin typeface="+mj-lt"/>
                <a:ea typeface="Tahoma" panose="020B0604030504040204" pitchFamily="34" charset="0"/>
                <a:cs typeface="Tahoma" panose="020B0604030504040204" pitchFamily="34" charset="0"/>
              </a:rPr>
              <a:t>İş deneyimini gösteren belgeler;</a:t>
            </a:r>
          </a:p>
          <a:p>
            <a:pPr algn="just">
              <a:buFont typeface="Wingdings" panose="05000000000000000000" pitchFamily="2" charset="2"/>
              <a:buChar char="Ø"/>
            </a:pPr>
            <a:r>
              <a:rPr lang="tr-TR" sz="2300" dirty="0" smtClean="0">
                <a:solidFill>
                  <a:srgbClr val="FF0000"/>
                </a:solidFill>
                <a:latin typeface="+mj-lt"/>
                <a:ea typeface="Tahoma" panose="020B0604030504040204" pitchFamily="34" charset="0"/>
                <a:cs typeface="Tahoma" panose="020B0604030504040204" pitchFamily="34" charset="0"/>
              </a:rPr>
              <a:t>Teknolojik</a:t>
            </a:r>
            <a:r>
              <a:rPr lang="tr-TR" sz="2300" dirty="0">
                <a:solidFill>
                  <a:srgbClr val="FF0000"/>
                </a:solidFill>
                <a:latin typeface="+mj-lt"/>
                <a:ea typeface="Tahoma" panose="020B0604030504040204" pitchFamily="34" charset="0"/>
                <a:cs typeface="Tahoma" panose="020B0604030504040204" pitchFamily="34" charset="0"/>
              </a:rPr>
              <a:t> ürün deneyim </a:t>
            </a:r>
            <a:r>
              <a:rPr lang="tr-TR" sz="2300" dirty="0" smtClean="0">
                <a:solidFill>
                  <a:srgbClr val="FF0000"/>
                </a:solidFill>
                <a:latin typeface="+mj-lt"/>
                <a:ea typeface="Tahoma" panose="020B0604030504040204" pitchFamily="34" charset="0"/>
                <a:cs typeface="Tahoma" panose="020B0604030504040204" pitchFamily="34" charset="0"/>
              </a:rPr>
              <a:t>belgesi </a:t>
            </a:r>
            <a:r>
              <a:rPr lang="tr-TR" sz="2300" dirty="0" smtClean="0">
                <a:latin typeface="+mj-lt"/>
                <a:ea typeface="Tahoma" panose="020B0604030504040204" pitchFamily="34" charset="0"/>
                <a:cs typeface="Tahoma" panose="020B0604030504040204" pitchFamily="34" charset="0"/>
              </a:rPr>
              <a:t>veya</a:t>
            </a:r>
          </a:p>
          <a:p>
            <a:pPr algn="just">
              <a:buFont typeface="Wingdings" panose="05000000000000000000" pitchFamily="2" charset="2"/>
              <a:buChar char="Ø"/>
            </a:pPr>
            <a:r>
              <a:rPr lang="tr-TR" sz="2300" dirty="0" smtClean="0">
                <a:latin typeface="+mj-lt"/>
                <a:ea typeface="Tahoma" panose="020B0604030504040204" pitchFamily="34" charset="0"/>
                <a:cs typeface="Tahoma" panose="020B0604030504040204" pitchFamily="34" charset="0"/>
              </a:rPr>
              <a:t>Bedel </a:t>
            </a:r>
            <a:r>
              <a:rPr lang="tr-TR" sz="2300" dirty="0">
                <a:latin typeface="+mj-lt"/>
                <a:ea typeface="Tahoma" panose="020B0604030504040204" pitchFamily="34" charset="0"/>
                <a:cs typeface="Tahoma" panose="020B0604030504040204" pitchFamily="34" charset="0"/>
              </a:rPr>
              <a:t>içeren tek bir sözleşmeye dayalı </a:t>
            </a:r>
            <a:r>
              <a:rPr lang="tr-TR" sz="2300" dirty="0" smtClean="0">
                <a:latin typeface="+mj-lt"/>
                <a:ea typeface="Tahoma" panose="020B0604030504040204" pitchFamily="34" charset="0"/>
                <a:cs typeface="Tahoma" panose="020B0604030504040204" pitchFamily="34" charset="0"/>
              </a:rPr>
              <a:t>olarak; </a:t>
            </a:r>
          </a:p>
          <a:p>
            <a:pPr lvl="1" algn="just">
              <a:buFont typeface="Wingdings" panose="05000000000000000000" pitchFamily="2" charset="2"/>
              <a:buChar char="Ø"/>
            </a:pPr>
            <a:r>
              <a:rPr lang="tr-TR" sz="2300" dirty="0" smtClean="0">
                <a:latin typeface="+mj-lt"/>
                <a:ea typeface="Tahoma" panose="020B0604030504040204" pitchFamily="34" charset="0"/>
                <a:cs typeface="Tahoma" panose="020B0604030504040204" pitchFamily="34" charset="0"/>
              </a:rPr>
              <a:t>İş </a:t>
            </a:r>
            <a:r>
              <a:rPr lang="tr-TR" sz="2300" dirty="0">
                <a:latin typeface="+mj-lt"/>
                <a:ea typeface="Tahoma" panose="020B0604030504040204" pitchFamily="34" charset="0"/>
                <a:cs typeface="Tahoma" panose="020B0604030504040204" pitchFamily="34" charset="0"/>
              </a:rPr>
              <a:t>deneyim belgesi düzenlemeye yetkili olan her türlü kurum ve kuruluşa </a:t>
            </a:r>
            <a:r>
              <a:rPr lang="tr-TR" sz="2300" dirty="0" smtClean="0">
                <a:latin typeface="+mj-lt"/>
                <a:ea typeface="Tahoma" panose="020B0604030504040204" pitchFamily="34" charset="0"/>
                <a:cs typeface="Tahoma" panose="020B0604030504040204" pitchFamily="34" charset="0"/>
              </a:rPr>
              <a:t>gerçekleştirilen işlerde düzenlenen </a:t>
            </a:r>
            <a:r>
              <a:rPr lang="tr-TR" sz="2300" dirty="0" smtClean="0">
                <a:solidFill>
                  <a:srgbClr val="FF0000"/>
                </a:solidFill>
                <a:latin typeface="+mj-lt"/>
                <a:ea typeface="Tahoma" panose="020B0604030504040204" pitchFamily="34" charset="0"/>
                <a:cs typeface="Tahoma" panose="020B0604030504040204" pitchFamily="34" charset="0"/>
              </a:rPr>
              <a:t>iş bitirme belgesi,</a:t>
            </a:r>
            <a:endParaRPr lang="tr-TR" sz="2300" dirty="0">
              <a:solidFill>
                <a:srgbClr val="FF0000"/>
              </a:solidFill>
              <a:latin typeface="+mj-lt"/>
              <a:ea typeface="Tahoma" panose="020B0604030504040204" pitchFamily="34" charset="0"/>
              <a:cs typeface="Tahoma" panose="020B0604030504040204" pitchFamily="34" charset="0"/>
            </a:endParaRPr>
          </a:p>
          <a:p>
            <a:pPr lvl="1" algn="just">
              <a:buFont typeface="Wingdings" panose="05000000000000000000" pitchFamily="2" charset="2"/>
              <a:buChar char="Ø"/>
            </a:pPr>
            <a:r>
              <a:rPr lang="tr-TR" sz="2300" dirty="0" smtClean="0">
                <a:latin typeface="+mj-lt"/>
                <a:ea typeface="Tahoma" panose="020B0604030504040204" pitchFamily="34" charset="0"/>
                <a:cs typeface="Tahoma" panose="020B0604030504040204" pitchFamily="34" charset="0"/>
              </a:rPr>
              <a:t>Gerçek kişiler ve diğer kurum </a:t>
            </a:r>
            <a:r>
              <a:rPr lang="tr-TR" sz="2300" dirty="0">
                <a:latin typeface="+mj-lt"/>
                <a:ea typeface="Tahoma" panose="020B0604030504040204" pitchFamily="34" charset="0"/>
                <a:cs typeface="Tahoma" panose="020B0604030504040204" pitchFamily="34" charset="0"/>
              </a:rPr>
              <a:t>ve kuruluşa </a:t>
            </a:r>
            <a:r>
              <a:rPr lang="tr-TR" sz="2300" dirty="0" smtClean="0">
                <a:latin typeface="+mj-lt"/>
                <a:ea typeface="Tahoma" panose="020B0604030504040204" pitchFamily="34" charset="0"/>
                <a:cs typeface="Tahoma" panose="020B0604030504040204" pitchFamily="34" charset="0"/>
              </a:rPr>
              <a:t>gerçekleştirilen işlerde</a:t>
            </a:r>
          </a:p>
          <a:p>
            <a:pPr lvl="2" algn="just">
              <a:buFont typeface="Wingdings" panose="05000000000000000000" pitchFamily="2" charset="2"/>
              <a:buChar char="Ø"/>
            </a:pPr>
            <a:r>
              <a:rPr lang="tr-TR" sz="2300" u="sng" dirty="0" smtClean="0">
                <a:solidFill>
                  <a:srgbClr val="FF0000"/>
                </a:solidFill>
                <a:latin typeface="+mj-lt"/>
                <a:ea typeface="Tahoma" panose="020B0604030504040204" pitchFamily="34" charset="0"/>
                <a:cs typeface="Tahoma" panose="020B0604030504040204" pitchFamily="34" charset="0"/>
              </a:rPr>
              <a:t>Sözleşme</a:t>
            </a:r>
          </a:p>
          <a:p>
            <a:pPr lvl="2" algn="just">
              <a:buFont typeface="Wingdings" panose="05000000000000000000" pitchFamily="2" charset="2"/>
              <a:buChar char="Ø"/>
            </a:pPr>
            <a:r>
              <a:rPr lang="tr-TR" sz="2300" u="sng" dirty="0" smtClean="0">
                <a:solidFill>
                  <a:srgbClr val="FF0000"/>
                </a:solidFill>
                <a:latin typeface="+mj-lt"/>
                <a:ea typeface="Tahoma" panose="020B0604030504040204" pitchFamily="34" charset="0"/>
                <a:cs typeface="Tahoma" panose="020B0604030504040204" pitchFamily="34" charset="0"/>
              </a:rPr>
              <a:t>Fatura örnekleri</a:t>
            </a:r>
            <a:r>
              <a:rPr lang="tr-TR" sz="2300" dirty="0" smtClean="0">
                <a:solidFill>
                  <a:srgbClr val="FF0000"/>
                </a:solidFill>
                <a:latin typeface="+mj-lt"/>
                <a:ea typeface="Tahoma" panose="020B0604030504040204" pitchFamily="34" charset="0"/>
                <a:cs typeface="Tahoma" panose="020B0604030504040204" pitchFamily="34" charset="0"/>
              </a:rPr>
              <a:t> </a:t>
            </a:r>
            <a:r>
              <a:rPr lang="tr-TR" sz="2300" dirty="0" smtClean="0">
                <a:latin typeface="+mj-lt"/>
                <a:ea typeface="Tahoma" panose="020B0604030504040204" pitchFamily="34" charset="0"/>
                <a:cs typeface="Tahoma" panose="020B0604030504040204" pitchFamily="34" charset="0"/>
              </a:rPr>
              <a:t>veya onaylı </a:t>
            </a:r>
            <a:r>
              <a:rPr lang="tr-TR" sz="2300" dirty="0">
                <a:latin typeface="+mj-lt"/>
                <a:ea typeface="Tahoma" panose="020B0604030504040204" pitchFamily="34" charset="0"/>
                <a:cs typeface="Tahoma" panose="020B0604030504040204" pitchFamily="34" charset="0"/>
              </a:rPr>
              <a:t>suretleri, </a:t>
            </a:r>
            <a:endParaRPr lang="tr-TR" sz="2300" dirty="0" smtClean="0">
              <a:latin typeface="+mj-lt"/>
              <a:ea typeface="Tahoma" panose="020B0604030504040204" pitchFamily="34" charset="0"/>
              <a:cs typeface="Tahoma" panose="020B0604030504040204" pitchFamily="34" charset="0"/>
            </a:endParaRPr>
          </a:p>
          <a:p>
            <a:pPr lvl="2" algn="just">
              <a:buFont typeface="Wingdings" panose="05000000000000000000" pitchFamily="2" charset="2"/>
              <a:buChar char="Ø"/>
            </a:pPr>
            <a:r>
              <a:rPr lang="tr-TR" sz="2300" dirty="0" smtClean="0">
                <a:latin typeface="+mj-lt"/>
                <a:ea typeface="Tahoma" panose="020B0604030504040204" pitchFamily="34" charset="0"/>
                <a:cs typeface="Tahoma" panose="020B0604030504040204" pitchFamily="34" charset="0"/>
              </a:rPr>
              <a:t>Personel </a:t>
            </a:r>
            <a:r>
              <a:rPr lang="tr-TR" sz="2300" dirty="0">
                <a:latin typeface="+mj-lt"/>
                <a:ea typeface="Tahoma" panose="020B0604030504040204" pitchFamily="34" charset="0"/>
                <a:cs typeface="Tahoma" panose="020B0604030504040204" pitchFamily="34" charset="0"/>
              </a:rPr>
              <a:t>çalıştırılan işlerde </a:t>
            </a:r>
            <a:r>
              <a:rPr lang="tr-TR" sz="2300" dirty="0" smtClean="0">
                <a:latin typeface="+mj-lt"/>
                <a:ea typeface="Tahoma" panose="020B0604030504040204" pitchFamily="34" charset="0"/>
                <a:cs typeface="Tahoma" panose="020B0604030504040204" pitchFamily="34" charset="0"/>
              </a:rPr>
              <a:t>ek </a:t>
            </a:r>
            <a:r>
              <a:rPr lang="tr-TR" sz="2300" dirty="0">
                <a:latin typeface="+mj-lt"/>
                <a:ea typeface="Tahoma" panose="020B0604030504040204" pitchFamily="34" charset="0"/>
                <a:cs typeface="Tahoma" panose="020B0604030504040204" pitchFamily="34" charset="0"/>
              </a:rPr>
              <a:t>olarak </a:t>
            </a:r>
            <a:r>
              <a:rPr lang="tr-TR" sz="2300" u="sng" dirty="0" smtClean="0">
                <a:solidFill>
                  <a:srgbClr val="FF0000"/>
                </a:solidFill>
                <a:latin typeface="+mj-lt"/>
                <a:ea typeface="Tahoma" panose="020B0604030504040204" pitchFamily="34" charset="0"/>
                <a:cs typeface="Tahoma" panose="020B0604030504040204" pitchFamily="34" charset="0"/>
              </a:rPr>
              <a:t>SGK internet </a:t>
            </a:r>
            <a:r>
              <a:rPr lang="tr-TR" sz="2300" u="sng" dirty="0">
                <a:solidFill>
                  <a:srgbClr val="FF0000"/>
                </a:solidFill>
                <a:latin typeface="+mj-lt"/>
                <a:ea typeface="Tahoma" panose="020B0604030504040204" pitchFamily="34" charset="0"/>
                <a:cs typeface="Tahoma" panose="020B0604030504040204" pitchFamily="34" charset="0"/>
              </a:rPr>
              <a:t>sayfası üzerinden düzenlenmiş ve idarece teyidi yapılabilen </a:t>
            </a:r>
            <a:r>
              <a:rPr lang="tr-TR" sz="2300" u="sng" dirty="0" smtClean="0">
                <a:solidFill>
                  <a:srgbClr val="FF0000"/>
                </a:solidFill>
                <a:latin typeface="+mj-lt"/>
                <a:ea typeface="Tahoma" panose="020B0604030504040204" pitchFamily="34" charset="0"/>
                <a:cs typeface="Tahoma" panose="020B0604030504040204" pitchFamily="34" charset="0"/>
              </a:rPr>
              <a:t>belgeler</a:t>
            </a:r>
            <a:endParaRPr lang="tr-TR" sz="2300" dirty="0" smtClean="0">
              <a:solidFill>
                <a:srgbClr val="FF0000"/>
              </a:solidFill>
              <a:latin typeface="+mj-lt"/>
              <a:ea typeface="Tahoma" panose="020B0604030504040204" pitchFamily="34" charset="0"/>
              <a:cs typeface="Tahoma" panose="020B0604030504040204" pitchFamily="34" charset="0"/>
            </a:endParaRPr>
          </a:p>
        </p:txBody>
      </p:sp>
      <p:sp>
        <p:nvSpPr>
          <p:cNvPr id="3" name="Başlık 2"/>
          <p:cNvSpPr>
            <a:spLocks noGrp="1"/>
          </p:cNvSpPr>
          <p:nvPr>
            <p:ph type="title"/>
          </p:nvPr>
        </p:nvSpPr>
        <p:spPr/>
        <p:txBody>
          <a:bodyPr/>
          <a:lstStyle/>
          <a:p>
            <a:r>
              <a:rPr lang="tr-TR" dirty="0" smtClean="0"/>
              <a:t> </a:t>
            </a:r>
            <a:endParaRPr lang="tr-TR" dirty="0"/>
          </a:p>
        </p:txBody>
      </p:sp>
      <p:sp>
        <p:nvSpPr>
          <p:cNvPr id="9" name="Title 1"/>
          <p:cNvSpPr txBox="1">
            <a:spLocks/>
          </p:cNvSpPr>
          <p:nvPr/>
        </p:nvSpPr>
        <p:spPr>
          <a:xfrm>
            <a:off x="609600" y="260648"/>
            <a:ext cx="82296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3. İhale Süreci – Yeterlik Kriterleri</a:t>
            </a:r>
            <a:b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br>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İş Deneyim Belgeleri (</a:t>
            </a:r>
            <a:r>
              <a:rPr lang="tr-TR" sz="24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Md. 39)</a:t>
            </a:r>
            <a:endParaRPr lang="tr-TR" sz="24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14431254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Başlık 4"/>
          <p:cNvSpPr>
            <a:spLocks noGrp="1"/>
          </p:cNvSpPr>
          <p:nvPr>
            <p:ph type="title"/>
          </p:nvPr>
        </p:nvSpPr>
        <p:spPr/>
        <p:txBody>
          <a:bodyPr/>
          <a:lstStyle/>
          <a:p>
            <a:r>
              <a:rPr lang="tr-TR" dirty="0" smtClean="0"/>
              <a:t> </a:t>
            </a:r>
            <a:endParaRPr lang="tr-TR" dirty="0"/>
          </a:p>
        </p:txBody>
      </p:sp>
      <p:sp>
        <p:nvSpPr>
          <p:cNvPr id="3" name="Content Placeholder 2"/>
          <p:cNvSpPr>
            <a:spLocks noGrp="1"/>
          </p:cNvSpPr>
          <p:nvPr>
            <p:ph idx="1"/>
          </p:nvPr>
        </p:nvSpPr>
        <p:spPr/>
        <p:txBody>
          <a:bodyPr>
            <a:normAutofit/>
          </a:bodyPr>
          <a:lstStyle/>
          <a:p>
            <a:pPr marL="0" indent="0" algn="just">
              <a:lnSpc>
                <a:spcPct val="90000"/>
              </a:lnSpc>
              <a:buNone/>
              <a:defRPr/>
            </a:pPr>
            <a:r>
              <a:rPr lang="tr-TR" sz="2000" b="1" i="1" dirty="0" smtClean="0">
                <a:solidFill>
                  <a:srgbClr val="00B050"/>
                </a:solidFill>
                <a:latin typeface="Tahoma" panose="020B0604030504040204" pitchFamily="34" charset="0"/>
                <a:ea typeface="Tahoma" panose="020B0604030504040204" pitchFamily="34" charset="0"/>
                <a:cs typeface="Tahoma" panose="020B0604030504040204" pitchFamily="34" charset="0"/>
              </a:rPr>
              <a:t> </a:t>
            </a:r>
            <a:endParaRPr lang="tr-TR" sz="2000" b="1" i="1" dirty="0">
              <a:solidFill>
                <a:srgbClr val="00B050"/>
              </a:solidFill>
              <a:latin typeface="Tahoma" panose="020B0604030504040204" pitchFamily="34" charset="0"/>
              <a:ea typeface="Tahoma" panose="020B0604030504040204" pitchFamily="34" charset="0"/>
              <a:cs typeface="Tahoma" panose="020B0604030504040204" pitchFamily="34" charset="0"/>
            </a:endParaRPr>
          </a:p>
        </p:txBody>
      </p:sp>
      <p:pic>
        <p:nvPicPr>
          <p:cNvPr id="4"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7740352" y="156672"/>
            <a:ext cx="1117600" cy="158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2"/>
          <p:cNvSpPr txBox="1">
            <a:spLocks/>
          </p:cNvSpPr>
          <p:nvPr/>
        </p:nvSpPr>
        <p:spPr>
          <a:xfrm>
            <a:off x="467544" y="1710273"/>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endParaRPr lang="tr-TR" sz="1800" dirty="0">
              <a:latin typeface="Tahoma" panose="020B0604030504040204" pitchFamily="34" charset="0"/>
              <a:ea typeface="Tahoma" panose="020B0604030504040204" pitchFamily="34" charset="0"/>
              <a:cs typeface="Tahoma" panose="020B0604030504040204" pitchFamily="34" charset="0"/>
            </a:endParaRPr>
          </a:p>
        </p:txBody>
      </p:sp>
      <p:sp>
        <p:nvSpPr>
          <p:cNvPr id="8" name="Rectangle 3"/>
          <p:cNvSpPr txBox="1">
            <a:spLocks noChangeArrowheads="1"/>
          </p:cNvSpPr>
          <p:nvPr/>
        </p:nvSpPr>
        <p:spPr>
          <a:xfrm>
            <a:off x="428596" y="1861701"/>
            <a:ext cx="8072467" cy="4519627"/>
          </a:xfrm>
          <a:prstGeom prst="rect">
            <a:avLst/>
          </a:prstGeom>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buFont typeface="Arial" pitchFamily="34" charset="0"/>
              <a:buNone/>
              <a:defRPr/>
            </a:pPr>
            <a:r>
              <a:rPr lang="nb-NO" sz="2400" dirty="0" smtClean="0">
                <a:latin typeface="+mj-lt"/>
                <a:ea typeface="Tahoma" panose="020B0604030504040204" pitchFamily="34" charset="0"/>
                <a:cs typeface="Tahoma" panose="020B0604030504040204" pitchFamily="34" charset="0"/>
              </a:rPr>
              <a:t>Yeterlik Kriteri</a:t>
            </a:r>
            <a:r>
              <a:rPr lang="tr-TR" sz="2400" dirty="0" smtClean="0">
                <a:latin typeface="+mj-lt"/>
                <a:ea typeface="Tahoma" panose="020B0604030504040204" pitchFamily="34" charset="0"/>
                <a:cs typeface="Tahoma" panose="020B0604030504040204" pitchFamily="34" charset="0"/>
              </a:rPr>
              <a:t> </a:t>
            </a:r>
          </a:p>
          <a:p>
            <a:pPr marL="0" indent="0" algn="just">
              <a:buFont typeface="Arial" pitchFamily="34" charset="0"/>
              <a:buNone/>
              <a:defRPr/>
            </a:pPr>
            <a:r>
              <a:rPr lang="tr-TR" sz="2400" dirty="0" smtClean="0">
                <a:solidFill>
                  <a:srgbClr val="FF0000"/>
                </a:solidFill>
                <a:latin typeface="+mj-lt"/>
                <a:ea typeface="Tahoma" panose="020B0604030504040204" pitchFamily="34" charset="0"/>
                <a:cs typeface="Tahoma" panose="020B0604030504040204" pitchFamily="34" charset="0"/>
              </a:rPr>
              <a:t>İş deneyim tutarının;</a:t>
            </a:r>
          </a:p>
          <a:p>
            <a:pPr algn="just">
              <a:spcAft>
                <a:spcPts val="600"/>
              </a:spcAft>
              <a:buNone/>
              <a:defRPr/>
            </a:pPr>
            <a:r>
              <a:rPr lang="tr-TR" sz="2400" dirty="0" smtClean="0">
                <a:latin typeface="+mj-lt"/>
                <a:ea typeface="Tahoma" panose="020B0604030504040204" pitchFamily="34" charset="0"/>
                <a:cs typeface="Tahoma" panose="020B0604030504040204" pitchFamily="34" charset="0"/>
              </a:rPr>
              <a:t>a) AİU ve Pazarlık 21</a:t>
            </a:r>
            <a:r>
              <a:rPr lang="tr-TR" sz="2400" dirty="0">
                <a:latin typeface="+mj-lt"/>
                <a:ea typeface="Tahoma" panose="020B0604030504040204" pitchFamily="34" charset="0"/>
                <a:cs typeface="Tahoma" panose="020B0604030504040204" pitchFamily="34" charset="0"/>
              </a:rPr>
              <a:t>/(b</a:t>
            </a:r>
            <a:r>
              <a:rPr lang="tr-TR" sz="2400" dirty="0" smtClean="0">
                <a:latin typeface="+mj-lt"/>
                <a:ea typeface="Tahoma" panose="020B0604030504040204" pitchFamily="34" charset="0"/>
                <a:cs typeface="Tahoma" panose="020B0604030504040204" pitchFamily="34" charset="0"/>
              </a:rPr>
              <a:t>), (</a:t>
            </a:r>
            <a:r>
              <a:rPr lang="tr-TR" sz="2400" dirty="0">
                <a:latin typeface="+mj-lt"/>
                <a:ea typeface="Tahoma" panose="020B0604030504040204" pitchFamily="34" charset="0"/>
                <a:cs typeface="Tahoma" panose="020B0604030504040204" pitchFamily="34" charset="0"/>
              </a:rPr>
              <a:t>c) ve (f</a:t>
            </a:r>
            <a:r>
              <a:rPr lang="tr-TR" sz="2400" dirty="0" smtClean="0">
                <a:latin typeface="+mj-lt"/>
                <a:ea typeface="Tahoma" panose="020B0604030504040204" pitchFamily="34" charset="0"/>
                <a:cs typeface="Tahoma" panose="020B0604030504040204" pitchFamily="34" charset="0"/>
              </a:rPr>
              <a:t>)’de teklifin % 25’i ile % 50’si arasında </a:t>
            </a:r>
            <a:r>
              <a:rPr lang="tr-TR" sz="2400" i="1" u="sng" dirty="0" smtClean="0">
                <a:solidFill>
                  <a:srgbClr val="FF0000"/>
                </a:solidFill>
                <a:latin typeface="+mj-lt"/>
                <a:ea typeface="Tahoma" panose="020B0604030504040204" pitchFamily="34" charset="0"/>
                <a:cs typeface="Tahoma" panose="020B0604030504040204" pitchFamily="34" charset="0"/>
              </a:rPr>
              <a:t>idarece belirlenecek orandan az olmaması,</a:t>
            </a:r>
          </a:p>
          <a:p>
            <a:pPr algn="just">
              <a:spcAft>
                <a:spcPts val="600"/>
              </a:spcAft>
              <a:buNone/>
              <a:defRPr/>
            </a:pPr>
            <a:r>
              <a:rPr lang="tr-TR" sz="2400" dirty="0" smtClean="0">
                <a:latin typeface="+mj-lt"/>
                <a:ea typeface="Tahoma" panose="020B0604030504040204" pitchFamily="34" charset="0"/>
                <a:cs typeface="Tahoma" panose="020B0604030504040204" pitchFamily="34" charset="0"/>
              </a:rPr>
              <a:t>b) BİAİU </a:t>
            </a:r>
            <a:r>
              <a:rPr lang="tr-TR" sz="2400" dirty="0">
                <a:latin typeface="+mj-lt"/>
                <a:ea typeface="Tahoma" panose="020B0604030504040204" pitchFamily="34" charset="0"/>
                <a:cs typeface="Tahoma" panose="020B0604030504040204" pitchFamily="34" charset="0"/>
              </a:rPr>
              <a:t>ile </a:t>
            </a:r>
            <a:r>
              <a:rPr lang="tr-TR" sz="2400" dirty="0" smtClean="0">
                <a:latin typeface="+mj-lt"/>
                <a:ea typeface="Tahoma" panose="020B0604030504040204" pitchFamily="34" charset="0"/>
                <a:cs typeface="Tahoma" panose="020B0604030504040204" pitchFamily="34" charset="0"/>
              </a:rPr>
              <a:t>Pazarlık 21/(a), (d) ve (e)’de </a:t>
            </a:r>
            <a:r>
              <a:rPr lang="tr-TR" sz="2400" dirty="0" err="1" smtClean="0">
                <a:latin typeface="+mj-lt"/>
                <a:ea typeface="Tahoma" panose="020B0604030504040204" pitchFamily="34" charset="0"/>
                <a:cs typeface="Tahoma" panose="020B0604030504040204" pitchFamily="34" charset="0"/>
              </a:rPr>
              <a:t>YM’nin</a:t>
            </a:r>
            <a:r>
              <a:rPr lang="tr-TR" sz="2400" dirty="0" smtClean="0">
                <a:solidFill>
                  <a:srgbClr val="00B050"/>
                </a:solidFill>
                <a:latin typeface="+mj-lt"/>
                <a:ea typeface="Tahoma" panose="020B0604030504040204" pitchFamily="34" charset="0"/>
                <a:cs typeface="Tahoma" panose="020B0604030504040204" pitchFamily="34" charset="0"/>
              </a:rPr>
              <a:t> </a:t>
            </a:r>
            <a:r>
              <a:rPr lang="tr-TR" sz="2400" dirty="0" smtClean="0">
                <a:latin typeface="+mj-lt"/>
                <a:ea typeface="Tahoma" panose="020B0604030504040204" pitchFamily="34" charset="0"/>
                <a:cs typeface="Tahoma" panose="020B0604030504040204" pitchFamily="34" charset="0"/>
              </a:rPr>
              <a:t>% 25’i ile % 50’si arasında </a:t>
            </a:r>
            <a:r>
              <a:rPr lang="tr-TR" sz="2400" i="1" u="sng" dirty="0" smtClean="0">
                <a:solidFill>
                  <a:srgbClr val="FF0000"/>
                </a:solidFill>
                <a:latin typeface="+mj-lt"/>
                <a:ea typeface="Tahoma" panose="020B0604030504040204" pitchFamily="34" charset="0"/>
                <a:cs typeface="Tahoma" panose="020B0604030504040204" pitchFamily="34" charset="0"/>
              </a:rPr>
              <a:t>idarece belirlenecek tutardan az olmaması</a:t>
            </a:r>
          </a:p>
          <a:p>
            <a:pPr algn="just">
              <a:lnSpc>
                <a:spcPct val="90000"/>
              </a:lnSpc>
              <a:buFont typeface="Arial" pitchFamily="34" charset="0"/>
              <a:buNone/>
              <a:defRPr/>
            </a:pPr>
            <a:endParaRPr lang="tr-TR" sz="2400" dirty="0" smtClean="0">
              <a:latin typeface="+mj-lt"/>
              <a:ea typeface="Tahoma" panose="020B0604030504040204" pitchFamily="34" charset="0"/>
              <a:cs typeface="Tahoma" panose="020B0604030504040204" pitchFamily="34" charset="0"/>
            </a:endParaRPr>
          </a:p>
          <a:p>
            <a:pPr marL="0" indent="0" algn="just">
              <a:lnSpc>
                <a:spcPct val="90000"/>
              </a:lnSpc>
              <a:buFont typeface="Arial" pitchFamily="34" charset="0"/>
              <a:buNone/>
              <a:defRPr/>
            </a:pPr>
            <a:r>
              <a:rPr lang="tr-TR" sz="2400" dirty="0" smtClean="0">
                <a:solidFill>
                  <a:srgbClr val="FF0000"/>
                </a:solidFill>
                <a:latin typeface="+mj-lt"/>
                <a:ea typeface="Tahoma" panose="020B0604030504040204" pitchFamily="34" charset="0"/>
                <a:cs typeface="Tahoma" panose="020B0604030504040204" pitchFamily="34" charset="0"/>
              </a:rPr>
              <a:t>İş deneyimini gösteren belgeler </a:t>
            </a:r>
            <a:r>
              <a:rPr lang="tr-TR" sz="2400" dirty="0" smtClean="0">
                <a:latin typeface="+mj-lt"/>
                <a:ea typeface="Tahoma" panose="020B0604030504040204" pitchFamily="34" charset="0"/>
                <a:cs typeface="Tahoma" panose="020B0604030504040204" pitchFamily="34" charset="0"/>
              </a:rPr>
              <a:t>ile </a:t>
            </a:r>
            <a:r>
              <a:rPr lang="tr-TR" sz="2400" dirty="0" smtClean="0">
                <a:solidFill>
                  <a:srgbClr val="FF0000"/>
                </a:solidFill>
                <a:latin typeface="+mj-lt"/>
                <a:ea typeface="Tahoma" panose="020B0604030504040204" pitchFamily="34" charset="0"/>
                <a:cs typeface="Tahoma" panose="020B0604030504040204" pitchFamily="34" charset="0"/>
              </a:rPr>
              <a:t>teknolojik ürün deneyim belgesi</a:t>
            </a:r>
            <a:r>
              <a:rPr lang="tr-TR" sz="2400" dirty="0" smtClean="0">
                <a:latin typeface="+mj-lt"/>
                <a:ea typeface="Tahoma" panose="020B0604030504040204" pitchFamily="34" charset="0"/>
                <a:cs typeface="Tahoma" panose="020B0604030504040204" pitchFamily="34" charset="0"/>
              </a:rPr>
              <a:t>nden birinin sunulması yeterlidir.</a:t>
            </a:r>
          </a:p>
        </p:txBody>
      </p:sp>
      <p:sp>
        <p:nvSpPr>
          <p:cNvPr id="9" name="Title 1"/>
          <p:cNvSpPr txBox="1">
            <a:spLocks/>
          </p:cNvSpPr>
          <p:nvPr/>
        </p:nvSpPr>
        <p:spPr>
          <a:xfrm>
            <a:off x="609600" y="427038"/>
            <a:ext cx="82296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3. İhale Süreci – Yeterlik Kriterleri</a:t>
            </a:r>
            <a:b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br>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İş Deneyim Belgeleri (</a:t>
            </a:r>
            <a:r>
              <a:rPr lang="tr-TR" sz="24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Md. 39)</a:t>
            </a:r>
            <a:endParaRPr lang="tr-TR" sz="24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50378303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Başlık 4"/>
          <p:cNvSpPr>
            <a:spLocks noGrp="1"/>
          </p:cNvSpPr>
          <p:nvPr>
            <p:ph type="title"/>
          </p:nvPr>
        </p:nvSpPr>
        <p:spPr/>
        <p:txBody>
          <a:bodyPr/>
          <a:lstStyle/>
          <a:p>
            <a:r>
              <a:rPr lang="tr-TR" dirty="0" smtClean="0"/>
              <a:t> </a:t>
            </a:r>
            <a:endParaRPr lang="tr-TR" dirty="0"/>
          </a:p>
        </p:txBody>
      </p:sp>
      <p:sp>
        <p:nvSpPr>
          <p:cNvPr id="3" name="Content Placeholder 2"/>
          <p:cNvSpPr>
            <a:spLocks noGrp="1"/>
          </p:cNvSpPr>
          <p:nvPr>
            <p:ph idx="1"/>
          </p:nvPr>
        </p:nvSpPr>
        <p:spPr/>
        <p:txBody>
          <a:bodyPr>
            <a:normAutofit/>
          </a:bodyPr>
          <a:lstStyle/>
          <a:p>
            <a:pPr marL="0" indent="0" algn="just">
              <a:lnSpc>
                <a:spcPct val="90000"/>
              </a:lnSpc>
              <a:buNone/>
              <a:defRPr/>
            </a:pPr>
            <a:r>
              <a:rPr lang="tr-TR" sz="2000" b="1" i="1" dirty="0" smtClean="0">
                <a:solidFill>
                  <a:srgbClr val="00B050"/>
                </a:solidFill>
                <a:latin typeface="+mj-lt"/>
                <a:ea typeface="Tahoma" panose="020B0604030504040204" pitchFamily="34" charset="0"/>
                <a:cs typeface="Tahoma" panose="020B0604030504040204" pitchFamily="34" charset="0"/>
              </a:rPr>
              <a:t> </a:t>
            </a:r>
            <a:endParaRPr lang="tr-TR" sz="2000" b="1" i="1" dirty="0">
              <a:solidFill>
                <a:srgbClr val="00B050"/>
              </a:solidFill>
              <a:latin typeface="+mj-lt"/>
              <a:ea typeface="Tahoma" panose="020B0604030504040204" pitchFamily="34" charset="0"/>
              <a:cs typeface="Tahoma" panose="020B0604030504040204" pitchFamily="34" charset="0"/>
            </a:endParaRPr>
          </a:p>
        </p:txBody>
      </p:sp>
      <p:pic>
        <p:nvPicPr>
          <p:cNvPr id="4"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7740352" y="156672"/>
            <a:ext cx="1117600" cy="158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2"/>
          <p:cNvSpPr txBox="1">
            <a:spLocks/>
          </p:cNvSpPr>
          <p:nvPr/>
        </p:nvSpPr>
        <p:spPr>
          <a:xfrm>
            <a:off x="467544" y="1710273"/>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endParaRPr lang="tr-TR" sz="1800" dirty="0">
              <a:latin typeface="Tahoma" panose="020B0604030504040204" pitchFamily="34" charset="0"/>
              <a:ea typeface="Tahoma" panose="020B0604030504040204" pitchFamily="34" charset="0"/>
              <a:cs typeface="Tahoma" panose="020B0604030504040204" pitchFamily="34" charset="0"/>
            </a:endParaRPr>
          </a:p>
        </p:txBody>
      </p:sp>
      <p:sp>
        <p:nvSpPr>
          <p:cNvPr id="8" name="Rectangle 3"/>
          <p:cNvSpPr txBox="1">
            <a:spLocks noChangeArrowheads="1"/>
          </p:cNvSpPr>
          <p:nvPr/>
        </p:nvSpPr>
        <p:spPr>
          <a:xfrm>
            <a:off x="428596" y="1357298"/>
            <a:ext cx="8072467" cy="4519627"/>
          </a:xfrm>
          <a:prstGeom prst="rect">
            <a:avLst/>
          </a:prstGeom>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90000"/>
              </a:lnSpc>
              <a:buNone/>
              <a:defRPr/>
            </a:pPr>
            <a:r>
              <a:rPr lang="tr-TR" sz="2400" dirty="0">
                <a:latin typeface="+mj-lt"/>
                <a:ea typeface="Tahoma" panose="020B0604030504040204" pitchFamily="34" charset="0"/>
                <a:cs typeface="Tahoma" panose="020B0604030504040204" pitchFamily="34" charset="0"/>
              </a:rPr>
              <a:t>Gelecek yıllara yaygın işlerde iş deneyimi kriteri;</a:t>
            </a:r>
          </a:p>
          <a:p>
            <a:pPr marL="0" indent="0" algn="just">
              <a:lnSpc>
                <a:spcPct val="90000"/>
              </a:lnSpc>
              <a:buNone/>
              <a:defRPr/>
            </a:pPr>
            <a:endParaRPr lang="tr-TR" sz="2400" dirty="0">
              <a:latin typeface="+mj-lt"/>
              <a:ea typeface="Tahoma" panose="020B0604030504040204" pitchFamily="34" charset="0"/>
              <a:cs typeface="Tahoma" panose="020B0604030504040204" pitchFamily="34" charset="0"/>
            </a:endParaRPr>
          </a:p>
          <a:p>
            <a:pPr algn="just">
              <a:lnSpc>
                <a:spcPct val="90000"/>
              </a:lnSpc>
              <a:buFont typeface="Wingdings" panose="05000000000000000000" pitchFamily="2" charset="2"/>
              <a:buChar char="Ø"/>
              <a:defRPr/>
            </a:pPr>
            <a:r>
              <a:rPr lang="tr-TR" sz="2400" dirty="0">
                <a:solidFill>
                  <a:srgbClr val="FF0000"/>
                </a:solidFill>
                <a:latin typeface="+mj-lt"/>
                <a:ea typeface="Tahoma" panose="020B0604030504040204" pitchFamily="34" charset="0"/>
                <a:cs typeface="Tahoma" panose="020B0604030504040204" pitchFamily="34" charset="0"/>
              </a:rPr>
              <a:t>Bir yıldan fazla </a:t>
            </a:r>
            <a:r>
              <a:rPr lang="tr-TR" sz="2400" dirty="0">
                <a:latin typeface="+mj-lt"/>
                <a:ea typeface="Tahoma" panose="020B0604030504040204" pitchFamily="34" charset="0"/>
                <a:cs typeface="Tahoma" panose="020B0604030504040204" pitchFamily="34" charset="0"/>
              </a:rPr>
              <a:t>süreli işlerde </a:t>
            </a:r>
            <a:r>
              <a:rPr lang="tr-TR" sz="2400" dirty="0">
                <a:solidFill>
                  <a:srgbClr val="FF0000"/>
                </a:solidFill>
                <a:latin typeface="+mj-lt"/>
                <a:ea typeface="Tahoma" panose="020B0604030504040204" pitchFamily="34" charset="0"/>
                <a:cs typeface="Tahoma" panose="020B0604030504040204" pitchFamily="34" charset="0"/>
              </a:rPr>
              <a:t>4/5</a:t>
            </a:r>
          </a:p>
          <a:p>
            <a:pPr algn="just">
              <a:lnSpc>
                <a:spcPct val="90000"/>
              </a:lnSpc>
              <a:buFont typeface="Wingdings" panose="05000000000000000000" pitchFamily="2" charset="2"/>
              <a:buChar char="Ø"/>
              <a:defRPr/>
            </a:pPr>
            <a:r>
              <a:rPr lang="tr-TR" sz="2400" dirty="0">
                <a:solidFill>
                  <a:srgbClr val="FF0000"/>
                </a:solidFill>
                <a:latin typeface="+mj-lt"/>
                <a:ea typeface="Tahoma" panose="020B0604030504040204" pitchFamily="34" charset="0"/>
                <a:cs typeface="Tahoma" panose="020B0604030504040204" pitchFamily="34" charset="0"/>
              </a:rPr>
              <a:t>İki yıldan fazla </a:t>
            </a:r>
            <a:r>
              <a:rPr lang="tr-TR" sz="2400" dirty="0">
                <a:latin typeface="+mj-lt"/>
                <a:ea typeface="Tahoma" panose="020B0604030504040204" pitchFamily="34" charset="0"/>
                <a:cs typeface="Tahoma" panose="020B0604030504040204" pitchFamily="34" charset="0"/>
              </a:rPr>
              <a:t>süreli işlerde </a:t>
            </a:r>
            <a:r>
              <a:rPr lang="tr-TR" sz="2400" dirty="0">
                <a:solidFill>
                  <a:srgbClr val="FF0000"/>
                </a:solidFill>
                <a:latin typeface="+mj-lt"/>
                <a:ea typeface="Tahoma" panose="020B0604030504040204" pitchFamily="34" charset="0"/>
                <a:cs typeface="Tahoma" panose="020B0604030504040204" pitchFamily="34" charset="0"/>
              </a:rPr>
              <a:t>3/5</a:t>
            </a:r>
          </a:p>
          <a:p>
            <a:pPr algn="just">
              <a:lnSpc>
                <a:spcPct val="90000"/>
              </a:lnSpc>
              <a:buFont typeface="Wingdings" panose="05000000000000000000" pitchFamily="2" charset="2"/>
              <a:buChar char="Ø"/>
              <a:defRPr/>
            </a:pPr>
            <a:r>
              <a:rPr lang="tr-TR" sz="2400" dirty="0">
                <a:solidFill>
                  <a:srgbClr val="FF0000"/>
                </a:solidFill>
                <a:latin typeface="+mj-lt"/>
                <a:ea typeface="Tahoma" panose="020B0604030504040204" pitchFamily="34" charset="0"/>
                <a:cs typeface="Tahoma" panose="020B0604030504040204" pitchFamily="34" charset="0"/>
              </a:rPr>
              <a:t>Üç yıldan fazla </a:t>
            </a:r>
            <a:r>
              <a:rPr lang="tr-TR" sz="2400" dirty="0">
                <a:latin typeface="+mj-lt"/>
                <a:ea typeface="Tahoma" panose="020B0604030504040204" pitchFamily="34" charset="0"/>
                <a:cs typeface="Tahoma" panose="020B0604030504040204" pitchFamily="34" charset="0"/>
              </a:rPr>
              <a:t>süreli işlerde </a:t>
            </a:r>
            <a:r>
              <a:rPr lang="tr-TR" sz="2400" dirty="0">
                <a:solidFill>
                  <a:srgbClr val="FF0000"/>
                </a:solidFill>
                <a:latin typeface="+mj-lt"/>
                <a:ea typeface="Tahoma" panose="020B0604030504040204" pitchFamily="34" charset="0"/>
                <a:cs typeface="Tahoma" panose="020B0604030504040204" pitchFamily="34" charset="0"/>
              </a:rPr>
              <a:t>2/5</a:t>
            </a:r>
          </a:p>
          <a:p>
            <a:pPr algn="just">
              <a:lnSpc>
                <a:spcPct val="90000"/>
              </a:lnSpc>
              <a:buFont typeface="Wingdings" panose="05000000000000000000" pitchFamily="2" charset="2"/>
              <a:buChar char="Ø"/>
              <a:defRPr/>
            </a:pPr>
            <a:endParaRPr lang="tr-TR" sz="2400" dirty="0">
              <a:latin typeface="+mj-lt"/>
              <a:ea typeface="Tahoma" panose="020B0604030504040204" pitchFamily="34" charset="0"/>
              <a:cs typeface="Tahoma" panose="020B0604030504040204" pitchFamily="34" charset="0"/>
            </a:endParaRPr>
          </a:p>
          <a:p>
            <a:pPr marL="0" indent="0" algn="just">
              <a:lnSpc>
                <a:spcPct val="90000"/>
              </a:lnSpc>
              <a:buNone/>
              <a:defRPr/>
            </a:pPr>
            <a:r>
              <a:rPr lang="tr-TR" sz="2400" dirty="0">
                <a:latin typeface="+mj-lt"/>
                <a:ea typeface="Tahoma" panose="020B0604030504040204" pitchFamily="34" charset="0"/>
                <a:cs typeface="Tahoma" panose="020B0604030504040204" pitchFamily="34" charset="0"/>
              </a:rPr>
              <a:t>Oranında belirlenir.</a:t>
            </a:r>
          </a:p>
        </p:txBody>
      </p:sp>
      <p:sp>
        <p:nvSpPr>
          <p:cNvPr id="9" name="Title 1"/>
          <p:cNvSpPr txBox="1">
            <a:spLocks/>
          </p:cNvSpPr>
          <p:nvPr/>
        </p:nvSpPr>
        <p:spPr>
          <a:xfrm>
            <a:off x="609600" y="427038"/>
            <a:ext cx="82296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3. İhale Süreci – Yeterlik Kriterleri</a:t>
            </a:r>
            <a:b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br>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İş Deneyim Belgeleri (</a:t>
            </a:r>
            <a:r>
              <a:rPr lang="tr-TR" sz="24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Md. 39)</a:t>
            </a:r>
            <a:endParaRPr lang="tr-TR" sz="24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8969759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855365"/>
            <a:ext cx="8229600" cy="4525963"/>
          </a:xfrm>
        </p:spPr>
        <p:txBody>
          <a:bodyPr>
            <a:normAutofit/>
          </a:bodyPr>
          <a:lstStyle/>
          <a:p>
            <a:pPr marL="0" indent="0" algn="just">
              <a:lnSpc>
                <a:spcPct val="90000"/>
              </a:lnSpc>
              <a:buNone/>
              <a:defRPr/>
            </a:pPr>
            <a:r>
              <a:rPr lang="tr-TR" sz="2800" dirty="0">
                <a:latin typeface="+mj-lt"/>
                <a:ea typeface="Tahoma" panose="020B0604030504040204" pitchFamily="34" charset="0"/>
                <a:cs typeface="Tahoma" panose="020B0604030504040204" pitchFamily="34" charset="0"/>
              </a:rPr>
              <a:t>Soru: </a:t>
            </a:r>
            <a:r>
              <a:rPr lang="tr-TR" sz="2800" dirty="0" smtClean="0">
                <a:latin typeface="+mj-lt"/>
                <a:ea typeface="Tahoma" panose="020B0604030504040204" pitchFamily="34" charset="0"/>
                <a:cs typeface="Tahoma" panose="020B0604030504040204" pitchFamily="34" charset="0"/>
              </a:rPr>
              <a:t>01.01.2020 tarihinde başlayıp 30.06.2022 tarihinde sona erecek bir hizmet işine dair BİAİU ile yapılan ihalede iş deneyimine yönelik ön yeterlik kriterinin ne olması gerekir?</a:t>
            </a:r>
          </a:p>
          <a:p>
            <a:pPr marL="0" indent="0" algn="just">
              <a:lnSpc>
                <a:spcPct val="90000"/>
              </a:lnSpc>
              <a:buNone/>
              <a:defRPr/>
            </a:pPr>
            <a:endParaRPr lang="tr-TR" sz="2800" dirty="0">
              <a:latin typeface="+mj-lt"/>
              <a:ea typeface="Tahoma" panose="020B0604030504040204" pitchFamily="34" charset="0"/>
              <a:cs typeface="Tahoma" panose="020B0604030504040204" pitchFamily="34" charset="0"/>
            </a:endParaRPr>
          </a:p>
          <a:p>
            <a:pPr marL="0" indent="0" algn="just">
              <a:lnSpc>
                <a:spcPct val="90000"/>
              </a:lnSpc>
              <a:buNone/>
              <a:defRPr/>
            </a:pPr>
            <a:r>
              <a:rPr lang="tr-TR" sz="2800" dirty="0" smtClean="0">
                <a:solidFill>
                  <a:srgbClr val="FF0000"/>
                </a:solidFill>
                <a:latin typeface="+mj-lt"/>
                <a:ea typeface="Tahoma" panose="020B0604030504040204" pitchFamily="34" charset="0"/>
                <a:cs typeface="Tahoma" panose="020B0604030504040204" pitchFamily="34" charset="0"/>
              </a:rPr>
              <a:t>Cevap: 	%15xYM - %30xYM</a:t>
            </a:r>
          </a:p>
          <a:p>
            <a:pPr marL="0" indent="0" algn="just">
              <a:lnSpc>
                <a:spcPct val="90000"/>
              </a:lnSpc>
              <a:buNone/>
              <a:defRPr/>
            </a:pPr>
            <a:r>
              <a:rPr lang="tr-TR" sz="2800" dirty="0">
                <a:latin typeface="+mj-lt"/>
                <a:ea typeface="Tahoma" panose="020B0604030504040204" pitchFamily="34" charset="0"/>
                <a:cs typeface="Tahoma" panose="020B0604030504040204" pitchFamily="34" charset="0"/>
              </a:rPr>
              <a:t>	</a:t>
            </a:r>
            <a:r>
              <a:rPr lang="tr-TR" sz="2800" dirty="0" smtClean="0">
                <a:latin typeface="+mj-lt"/>
                <a:ea typeface="Tahoma" panose="020B0604030504040204" pitchFamily="34" charset="0"/>
                <a:cs typeface="Tahoma" panose="020B0604030504040204" pitchFamily="34" charset="0"/>
              </a:rPr>
              <a:t>	</a:t>
            </a:r>
            <a:endParaRPr lang="tr-TR" sz="2800" dirty="0">
              <a:latin typeface="+mj-lt"/>
              <a:ea typeface="Tahoma" panose="020B0604030504040204" pitchFamily="34" charset="0"/>
              <a:cs typeface="Tahoma" panose="020B0604030504040204" pitchFamily="34" charset="0"/>
            </a:endParaRPr>
          </a:p>
        </p:txBody>
      </p:sp>
      <p:pic>
        <p:nvPicPr>
          <p:cNvPr id="4"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7740352" y="156672"/>
            <a:ext cx="1117600" cy="158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2"/>
          <p:cNvSpPr txBox="1">
            <a:spLocks/>
          </p:cNvSpPr>
          <p:nvPr/>
        </p:nvSpPr>
        <p:spPr>
          <a:xfrm>
            <a:off x="467544" y="1710273"/>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endParaRPr lang="tr-TR" sz="1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92820507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Başlık 4"/>
          <p:cNvSpPr>
            <a:spLocks noGrp="1"/>
          </p:cNvSpPr>
          <p:nvPr>
            <p:ph type="title"/>
          </p:nvPr>
        </p:nvSpPr>
        <p:spPr/>
        <p:txBody>
          <a:bodyPr/>
          <a:lstStyle/>
          <a:p>
            <a:r>
              <a:rPr lang="tr-TR" dirty="0" smtClean="0"/>
              <a:t> </a:t>
            </a:r>
            <a:endParaRPr lang="tr-TR" dirty="0"/>
          </a:p>
        </p:txBody>
      </p:sp>
      <p:sp>
        <p:nvSpPr>
          <p:cNvPr id="3" name="Content Placeholder 2"/>
          <p:cNvSpPr>
            <a:spLocks noGrp="1"/>
          </p:cNvSpPr>
          <p:nvPr>
            <p:ph idx="1"/>
          </p:nvPr>
        </p:nvSpPr>
        <p:spPr/>
        <p:txBody>
          <a:bodyPr>
            <a:normAutofit/>
          </a:bodyPr>
          <a:lstStyle/>
          <a:p>
            <a:pPr marL="0" indent="0" algn="just">
              <a:lnSpc>
                <a:spcPct val="90000"/>
              </a:lnSpc>
              <a:buNone/>
              <a:defRPr/>
            </a:pPr>
            <a:r>
              <a:rPr lang="tr-TR" sz="2000" b="1" i="1" dirty="0" smtClean="0">
                <a:solidFill>
                  <a:srgbClr val="00B050"/>
                </a:solidFill>
                <a:latin typeface="Tahoma" panose="020B0604030504040204" pitchFamily="34" charset="0"/>
                <a:ea typeface="Tahoma" panose="020B0604030504040204" pitchFamily="34" charset="0"/>
                <a:cs typeface="Tahoma" panose="020B0604030504040204" pitchFamily="34" charset="0"/>
              </a:rPr>
              <a:t> </a:t>
            </a:r>
            <a:endParaRPr lang="tr-TR" sz="2000" b="1" i="1" dirty="0">
              <a:solidFill>
                <a:srgbClr val="00B050"/>
              </a:solidFill>
              <a:latin typeface="Tahoma" panose="020B0604030504040204" pitchFamily="34" charset="0"/>
              <a:ea typeface="Tahoma" panose="020B0604030504040204" pitchFamily="34" charset="0"/>
              <a:cs typeface="Tahoma" panose="020B0604030504040204" pitchFamily="34" charset="0"/>
            </a:endParaRPr>
          </a:p>
        </p:txBody>
      </p:sp>
      <p:pic>
        <p:nvPicPr>
          <p:cNvPr id="4"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7740352" y="156672"/>
            <a:ext cx="1117600" cy="158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2"/>
          <p:cNvSpPr txBox="1">
            <a:spLocks/>
          </p:cNvSpPr>
          <p:nvPr/>
        </p:nvSpPr>
        <p:spPr>
          <a:xfrm>
            <a:off x="467544" y="1710273"/>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endParaRPr lang="tr-TR" sz="1800" dirty="0">
              <a:latin typeface="Tahoma" panose="020B0604030504040204" pitchFamily="34" charset="0"/>
              <a:ea typeface="Tahoma" panose="020B0604030504040204" pitchFamily="34" charset="0"/>
              <a:cs typeface="Tahoma" panose="020B0604030504040204" pitchFamily="34" charset="0"/>
            </a:endParaRPr>
          </a:p>
        </p:txBody>
      </p:sp>
      <p:sp>
        <p:nvSpPr>
          <p:cNvPr id="8" name="Rectangle 3"/>
          <p:cNvSpPr txBox="1">
            <a:spLocks noChangeArrowheads="1"/>
          </p:cNvSpPr>
          <p:nvPr/>
        </p:nvSpPr>
        <p:spPr>
          <a:xfrm>
            <a:off x="428596" y="1357298"/>
            <a:ext cx="8072467" cy="4519627"/>
          </a:xfrm>
          <a:prstGeom prst="rect">
            <a:avLst/>
          </a:prstGeom>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buNone/>
              <a:defRPr/>
            </a:pPr>
            <a:endParaRPr lang="tr-TR" sz="2400" dirty="0">
              <a:latin typeface="+mj-lt"/>
              <a:ea typeface="Tahoma" panose="020B0604030504040204" pitchFamily="34" charset="0"/>
              <a:cs typeface="Tahoma" panose="020B0604030504040204" pitchFamily="34" charset="0"/>
            </a:endParaRPr>
          </a:p>
          <a:p>
            <a:pPr algn="just">
              <a:spcAft>
                <a:spcPts val="600"/>
              </a:spcAft>
              <a:buNone/>
              <a:defRPr/>
            </a:pPr>
            <a:r>
              <a:rPr lang="tr-TR" sz="2400" dirty="0">
                <a:solidFill>
                  <a:srgbClr val="FF0000"/>
                </a:solidFill>
                <a:latin typeface="+mj-lt"/>
                <a:ea typeface="Tahoma" panose="020B0604030504040204" pitchFamily="34" charset="0"/>
                <a:cs typeface="Tahoma" panose="020B0604030504040204" pitchFamily="34" charset="0"/>
              </a:rPr>
              <a:t>İş ortaklığında; </a:t>
            </a:r>
          </a:p>
          <a:p>
            <a:pPr lvl="1" algn="just">
              <a:spcAft>
                <a:spcPts val="600"/>
              </a:spcAft>
              <a:defRPr/>
            </a:pPr>
            <a:r>
              <a:rPr lang="tr-TR" sz="2400" dirty="0">
                <a:latin typeface="+mj-lt"/>
                <a:ea typeface="Tahoma" panose="020B0604030504040204" pitchFamily="34" charset="0"/>
                <a:cs typeface="Tahoma" panose="020B0604030504040204" pitchFamily="34" charset="0"/>
              </a:rPr>
              <a:t>Pilot ortak en az % 70, </a:t>
            </a:r>
          </a:p>
          <a:p>
            <a:pPr lvl="1" algn="just">
              <a:spcAft>
                <a:spcPts val="600"/>
              </a:spcAft>
              <a:defRPr/>
            </a:pPr>
            <a:r>
              <a:rPr lang="tr-TR" sz="2400" dirty="0">
                <a:latin typeface="+mj-lt"/>
                <a:ea typeface="Tahoma" panose="020B0604030504040204" pitchFamily="34" charset="0"/>
                <a:cs typeface="Tahoma" panose="020B0604030504040204" pitchFamily="34" charset="0"/>
              </a:rPr>
              <a:t>Özel ortaklardan her biri en az % 10, toplamda % 30</a:t>
            </a:r>
            <a:endParaRPr lang="tr-TR" sz="2400" dirty="0">
              <a:solidFill>
                <a:srgbClr val="FF0000"/>
              </a:solidFill>
              <a:latin typeface="+mj-lt"/>
              <a:ea typeface="Tahoma" panose="020B0604030504040204" pitchFamily="34" charset="0"/>
              <a:cs typeface="Tahoma" panose="020B0604030504040204" pitchFamily="34" charset="0"/>
            </a:endParaRPr>
          </a:p>
          <a:p>
            <a:pPr lvl="1" algn="just">
              <a:spcAft>
                <a:spcPts val="600"/>
              </a:spcAft>
              <a:defRPr/>
            </a:pPr>
            <a:r>
              <a:rPr lang="tr-TR" sz="2400" dirty="0">
                <a:solidFill>
                  <a:srgbClr val="FF0000"/>
                </a:solidFill>
                <a:latin typeface="+mj-lt"/>
                <a:ea typeface="Tahoma" panose="020B0604030504040204" pitchFamily="34" charset="0"/>
                <a:cs typeface="Tahoma" panose="020B0604030504040204" pitchFamily="34" charset="0"/>
              </a:rPr>
              <a:t>Aynı iş ortaklığı, aynı ortaklık yapısı </a:t>
            </a:r>
            <a:r>
              <a:rPr lang="tr-TR" sz="2400" dirty="0">
                <a:solidFill>
                  <a:srgbClr val="FF0000"/>
                </a:solidFill>
                <a:latin typeface="+mj-lt"/>
                <a:ea typeface="Tahoma" panose="020B0604030504040204" pitchFamily="34" charset="0"/>
                <a:cs typeface="Tahoma" panose="020B0604030504040204" pitchFamily="34" charset="0"/>
                <a:sym typeface="Wingdings" panose="05000000000000000000" pitchFamily="2" charset="2"/>
              </a:rPr>
              <a:t></a:t>
            </a:r>
            <a:r>
              <a:rPr lang="tr-TR" sz="2400" dirty="0">
                <a:solidFill>
                  <a:srgbClr val="FF0000"/>
                </a:solidFill>
                <a:latin typeface="+mj-lt"/>
                <a:ea typeface="Tahoma" panose="020B0604030504040204" pitchFamily="34" charset="0"/>
                <a:cs typeface="Tahoma" panose="020B0604030504040204" pitchFamily="34" charset="0"/>
              </a:rPr>
              <a:t> </a:t>
            </a:r>
            <a:r>
              <a:rPr lang="tr-TR" sz="2400" dirty="0">
                <a:latin typeface="+mj-lt"/>
                <a:ea typeface="Tahoma" panose="020B0604030504040204" pitchFamily="34" charset="0"/>
                <a:cs typeface="Tahoma" panose="020B0604030504040204" pitchFamily="34" charset="0"/>
              </a:rPr>
              <a:t>Ortakların asgari iş deneyim tutarını sağlaması koşulu aranmaz. </a:t>
            </a:r>
          </a:p>
          <a:p>
            <a:pPr marL="57150" indent="0" algn="just">
              <a:spcAft>
                <a:spcPts val="600"/>
              </a:spcAft>
              <a:buNone/>
              <a:defRPr/>
            </a:pPr>
            <a:r>
              <a:rPr lang="tr-TR" sz="2400" dirty="0">
                <a:solidFill>
                  <a:srgbClr val="FF0000"/>
                </a:solidFill>
                <a:latin typeface="+mj-lt"/>
                <a:ea typeface="Tahoma" panose="020B0604030504040204" pitchFamily="34" charset="0"/>
                <a:cs typeface="Tahoma" panose="020B0604030504040204" pitchFamily="34" charset="0"/>
              </a:rPr>
              <a:t>Konsorsiyumda; </a:t>
            </a:r>
            <a:r>
              <a:rPr lang="tr-TR" sz="2400" dirty="0">
                <a:latin typeface="+mj-lt"/>
                <a:ea typeface="Tahoma" panose="020B0604030504040204" pitchFamily="34" charset="0"/>
                <a:cs typeface="Tahoma" panose="020B0604030504040204" pitchFamily="34" charset="0"/>
              </a:rPr>
              <a:t>her bir ortağın kendi kısmı için istenen asgari iş deneyim tutarının tamamını sağlaması gerekir. </a:t>
            </a:r>
            <a:r>
              <a:rPr lang="tr-TR" sz="2400" dirty="0" smtClean="0">
                <a:latin typeface="+mj-lt"/>
                <a:ea typeface="Tahoma" panose="020B0604030504040204" pitchFamily="34" charset="0"/>
                <a:cs typeface="Tahoma" panose="020B0604030504040204" pitchFamily="34" charset="0"/>
              </a:rPr>
              <a:t>Bir ortak </a:t>
            </a:r>
            <a:r>
              <a:rPr lang="tr-TR" sz="2400" dirty="0" smtClean="0">
                <a:solidFill>
                  <a:srgbClr val="FF0000"/>
                </a:solidFill>
                <a:latin typeface="+mj-lt"/>
                <a:ea typeface="Tahoma" panose="020B0604030504040204" pitchFamily="34" charset="0"/>
                <a:cs typeface="Tahoma" panose="020B0604030504040204" pitchFamily="34" charset="0"/>
              </a:rPr>
              <a:t>farklı kısımlara farklı belgeler </a:t>
            </a:r>
            <a:r>
              <a:rPr lang="tr-TR" sz="2400" dirty="0" smtClean="0">
                <a:latin typeface="+mj-lt"/>
                <a:ea typeface="Tahoma" panose="020B0604030504040204" pitchFamily="34" charset="0"/>
                <a:cs typeface="Tahoma" panose="020B0604030504040204" pitchFamily="34" charset="0"/>
              </a:rPr>
              <a:t>sunabilir.</a:t>
            </a:r>
            <a:endParaRPr lang="tr-TR" sz="2400" dirty="0">
              <a:latin typeface="+mj-lt"/>
              <a:ea typeface="Tahoma" panose="020B0604030504040204" pitchFamily="34" charset="0"/>
              <a:cs typeface="Tahoma" panose="020B0604030504040204" pitchFamily="34" charset="0"/>
            </a:endParaRPr>
          </a:p>
        </p:txBody>
      </p:sp>
      <p:sp>
        <p:nvSpPr>
          <p:cNvPr id="9" name="Title 1"/>
          <p:cNvSpPr txBox="1">
            <a:spLocks/>
          </p:cNvSpPr>
          <p:nvPr/>
        </p:nvSpPr>
        <p:spPr>
          <a:xfrm>
            <a:off x="609600" y="427038"/>
            <a:ext cx="82296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3. İhale Süreci – Yeterlik Kriterleri</a:t>
            </a:r>
            <a:b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br>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İş Deneyim Belgeleri (</a:t>
            </a:r>
            <a:r>
              <a:rPr lang="tr-TR" sz="24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Md. 39)</a:t>
            </a:r>
            <a:endParaRPr lang="tr-TR" sz="24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p:txBody>
      </p:sp>
      <p:pic>
        <p:nvPicPr>
          <p:cNvPr id="2" name="Resim 1"/>
          <p:cNvPicPr>
            <a:picLocks noChangeAspect="1"/>
          </p:cNvPicPr>
          <p:nvPr/>
        </p:nvPicPr>
        <p:blipFill>
          <a:blip r:embed="rId3"/>
          <a:stretch>
            <a:fillRect/>
          </a:stretch>
        </p:blipFill>
        <p:spPr>
          <a:xfrm>
            <a:off x="6013899" y="1484784"/>
            <a:ext cx="1152244" cy="1426588"/>
          </a:xfrm>
          <a:prstGeom prst="rect">
            <a:avLst/>
          </a:prstGeom>
        </p:spPr>
      </p:pic>
    </p:spTree>
    <p:extLst>
      <p:ext uri="{BB962C8B-B14F-4D97-AF65-F5344CB8AC3E}">
        <p14:creationId xmlns:p14="http://schemas.microsoft.com/office/powerpoint/2010/main" val="418000684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50106"/>
          </a:xfrm>
        </p:spPr>
        <p:txBody>
          <a:bodyPr>
            <a:noAutofit/>
          </a:bodyPr>
          <a:lstStyle/>
          <a:p>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3. İhale Süreci – Yeterlik Kriterleri</a:t>
            </a:r>
            <a:b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br>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İş Deneyimine İlişkin İlkeler</a:t>
            </a:r>
            <a:b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br>
            <a:endParaRPr lang="tr-TR" sz="24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107504" y="1340768"/>
            <a:ext cx="9036496" cy="5328592"/>
          </a:xfrm>
        </p:spPr>
        <p:txBody>
          <a:bodyPr>
            <a:normAutofit/>
          </a:bodyPr>
          <a:lstStyle/>
          <a:p>
            <a:pPr marL="0" indent="0" algn="just">
              <a:lnSpc>
                <a:spcPct val="90000"/>
              </a:lnSpc>
              <a:buNone/>
              <a:defRPr/>
            </a:pPr>
            <a:r>
              <a:rPr lang="tr-TR" sz="2000" b="1" i="1" dirty="0" smtClean="0">
                <a:solidFill>
                  <a:srgbClr val="00B050"/>
                </a:solidFill>
                <a:latin typeface="Tahoma" panose="020B0604030504040204" pitchFamily="34" charset="0"/>
                <a:ea typeface="Tahoma" panose="020B0604030504040204" pitchFamily="34" charset="0"/>
                <a:cs typeface="Tahoma" panose="020B0604030504040204" pitchFamily="34" charset="0"/>
              </a:rPr>
              <a:t> </a:t>
            </a:r>
            <a:endParaRPr lang="tr-TR" sz="2000" b="1" i="1" dirty="0">
              <a:solidFill>
                <a:srgbClr val="00B050"/>
              </a:solidFill>
              <a:latin typeface="Tahoma" panose="020B0604030504040204" pitchFamily="34" charset="0"/>
              <a:ea typeface="Tahoma" panose="020B0604030504040204" pitchFamily="34" charset="0"/>
              <a:cs typeface="Tahoma" panose="020B0604030504040204" pitchFamily="34" charset="0"/>
            </a:endParaRPr>
          </a:p>
        </p:txBody>
      </p:sp>
      <p:pic>
        <p:nvPicPr>
          <p:cNvPr id="4"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7755341" y="142018"/>
            <a:ext cx="1117600" cy="119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2"/>
          <p:cNvSpPr txBox="1">
            <a:spLocks/>
          </p:cNvSpPr>
          <p:nvPr/>
        </p:nvSpPr>
        <p:spPr>
          <a:xfrm>
            <a:off x="467544" y="1710273"/>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endParaRPr lang="tr-TR" sz="1800" dirty="0">
              <a:latin typeface="Tahoma" panose="020B0604030504040204" pitchFamily="34" charset="0"/>
              <a:ea typeface="Tahoma" panose="020B0604030504040204" pitchFamily="34" charset="0"/>
              <a:cs typeface="Tahoma" panose="020B0604030504040204" pitchFamily="34" charset="0"/>
            </a:endParaRPr>
          </a:p>
        </p:txBody>
      </p:sp>
      <p:sp>
        <p:nvSpPr>
          <p:cNvPr id="8" name="Rectangle 3"/>
          <p:cNvSpPr txBox="1">
            <a:spLocks noChangeArrowheads="1"/>
          </p:cNvSpPr>
          <p:nvPr/>
        </p:nvSpPr>
        <p:spPr>
          <a:xfrm>
            <a:off x="428595" y="1124744"/>
            <a:ext cx="8072467" cy="5139681"/>
          </a:xfrm>
          <a:prstGeom prst="rect">
            <a:avLst/>
          </a:prstGeom>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Font typeface="Wingdings" panose="05000000000000000000" pitchFamily="2" charset="2"/>
              <a:buChar char="Ø"/>
            </a:pPr>
            <a:r>
              <a:rPr lang="tr-TR" sz="2000" dirty="0">
                <a:solidFill>
                  <a:srgbClr val="FF0000"/>
                </a:solidFill>
                <a:latin typeface="+mj-lt"/>
                <a:ea typeface="Tahoma" panose="020B0604030504040204" pitchFamily="34" charset="0"/>
                <a:cs typeface="Tahoma" panose="020B0604030504040204" pitchFamily="34" charset="0"/>
              </a:rPr>
              <a:t>İlk ilan tarihinden </a:t>
            </a:r>
            <a:r>
              <a:rPr lang="tr-TR" sz="2000" dirty="0">
                <a:latin typeface="+mj-lt"/>
                <a:ea typeface="Tahoma" panose="020B0604030504040204" pitchFamily="34" charset="0"/>
                <a:cs typeface="Tahoma" panose="020B0604030504040204" pitchFamily="34" charset="0"/>
              </a:rPr>
              <a:t>geriye doğru </a:t>
            </a:r>
            <a:r>
              <a:rPr lang="tr-TR" sz="2000" dirty="0" smtClean="0">
                <a:solidFill>
                  <a:srgbClr val="FF0000"/>
                </a:solidFill>
                <a:latin typeface="+mj-lt"/>
                <a:ea typeface="Tahoma" panose="020B0604030504040204" pitchFamily="34" charset="0"/>
                <a:cs typeface="Tahoma" panose="020B0604030504040204" pitchFamily="34" charset="0"/>
              </a:rPr>
              <a:t>5 yıl içinde kabulü yapılmış </a:t>
            </a:r>
            <a:r>
              <a:rPr lang="tr-TR" sz="2000" dirty="0" smtClean="0">
                <a:latin typeface="+mj-lt"/>
                <a:ea typeface="Tahoma" panose="020B0604030504040204" pitchFamily="34" charset="0"/>
                <a:cs typeface="Tahoma" panose="020B0604030504040204" pitchFamily="34" charset="0"/>
              </a:rPr>
              <a:t>işlere yönelik belgeler kabul edilir.</a:t>
            </a:r>
            <a:endParaRPr lang="tr-TR" sz="2000" dirty="0">
              <a:latin typeface="+mj-lt"/>
              <a:ea typeface="Tahoma" panose="020B0604030504040204" pitchFamily="34" charset="0"/>
              <a:cs typeface="Tahoma" panose="020B0604030504040204" pitchFamily="34" charset="0"/>
            </a:endParaRPr>
          </a:p>
          <a:p>
            <a:pPr algn="just">
              <a:buFont typeface="Wingdings" panose="05000000000000000000" pitchFamily="2" charset="2"/>
              <a:buChar char="Ø"/>
            </a:pPr>
            <a:r>
              <a:rPr lang="tr-TR" sz="2000" dirty="0" smtClean="0">
                <a:solidFill>
                  <a:srgbClr val="FF0000"/>
                </a:solidFill>
                <a:latin typeface="+mj-lt"/>
                <a:ea typeface="Tahoma" panose="020B0604030504040204" pitchFamily="34" charset="0"/>
                <a:cs typeface="Tahoma" panose="020B0604030504040204" pitchFamily="34" charset="0"/>
              </a:rPr>
              <a:t>Devam </a:t>
            </a:r>
            <a:r>
              <a:rPr lang="tr-TR" sz="2000" dirty="0">
                <a:solidFill>
                  <a:srgbClr val="FF0000"/>
                </a:solidFill>
                <a:latin typeface="+mj-lt"/>
                <a:ea typeface="Tahoma" panose="020B0604030504040204" pitchFamily="34" charset="0"/>
                <a:cs typeface="Tahoma" panose="020B0604030504040204" pitchFamily="34" charset="0"/>
              </a:rPr>
              <a:t>eden </a:t>
            </a:r>
            <a:r>
              <a:rPr lang="tr-TR" sz="2000" dirty="0">
                <a:latin typeface="+mj-lt"/>
                <a:ea typeface="Tahoma" panose="020B0604030504040204" pitchFamily="34" charset="0"/>
                <a:cs typeface="Tahoma" panose="020B0604030504040204" pitchFamily="34" charset="0"/>
              </a:rPr>
              <a:t>işlere ilişkin iş deneyim belgesi </a:t>
            </a:r>
            <a:r>
              <a:rPr lang="tr-TR" sz="2000" dirty="0">
                <a:solidFill>
                  <a:srgbClr val="FF0000"/>
                </a:solidFill>
                <a:latin typeface="+mj-lt"/>
                <a:ea typeface="Tahoma" panose="020B0604030504040204" pitchFamily="34" charset="0"/>
                <a:cs typeface="Tahoma" panose="020B0604030504040204" pitchFamily="34" charset="0"/>
              </a:rPr>
              <a:t>düzenlenmez ve kabul edilmez</a:t>
            </a:r>
            <a:r>
              <a:rPr lang="tr-TR" sz="2000" dirty="0" smtClean="0">
                <a:solidFill>
                  <a:srgbClr val="FF0000"/>
                </a:solidFill>
                <a:latin typeface="+mj-lt"/>
                <a:ea typeface="Tahoma" panose="020B0604030504040204" pitchFamily="34" charset="0"/>
                <a:cs typeface="Tahoma" panose="020B0604030504040204" pitchFamily="34" charset="0"/>
              </a:rPr>
              <a:t>.</a:t>
            </a:r>
            <a:endParaRPr lang="tr-TR" sz="2000" dirty="0">
              <a:solidFill>
                <a:srgbClr val="FF0000"/>
              </a:solidFill>
              <a:latin typeface="+mj-lt"/>
              <a:ea typeface="Tahoma" panose="020B0604030504040204" pitchFamily="34" charset="0"/>
              <a:cs typeface="Tahoma" panose="020B0604030504040204" pitchFamily="34" charset="0"/>
            </a:endParaRPr>
          </a:p>
          <a:p>
            <a:pPr algn="just">
              <a:buFont typeface="Wingdings" panose="05000000000000000000" pitchFamily="2" charset="2"/>
              <a:buChar char="Ø"/>
            </a:pPr>
            <a:r>
              <a:rPr lang="tr-TR" sz="2000" dirty="0" smtClean="0">
                <a:solidFill>
                  <a:srgbClr val="FF0000"/>
                </a:solidFill>
                <a:latin typeface="+mj-lt"/>
                <a:ea typeface="Tahoma" panose="020B0604030504040204" pitchFamily="34" charset="0"/>
                <a:cs typeface="Tahoma" panose="020B0604030504040204" pitchFamily="34" charset="0"/>
              </a:rPr>
              <a:t>Birden </a:t>
            </a:r>
            <a:r>
              <a:rPr lang="tr-TR" sz="2000" dirty="0">
                <a:solidFill>
                  <a:srgbClr val="FF0000"/>
                </a:solidFill>
                <a:latin typeface="+mj-lt"/>
                <a:ea typeface="Tahoma" panose="020B0604030504040204" pitchFamily="34" charset="0"/>
                <a:cs typeface="Tahoma" panose="020B0604030504040204" pitchFamily="34" charset="0"/>
              </a:rPr>
              <a:t>fazla sözleşmeye </a:t>
            </a:r>
            <a:r>
              <a:rPr lang="tr-TR" sz="2000" dirty="0">
                <a:latin typeface="+mj-lt"/>
                <a:ea typeface="Tahoma" panose="020B0604030504040204" pitchFamily="34" charset="0"/>
                <a:cs typeface="Tahoma" panose="020B0604030504040204" pitchFamily="34" charset="0"/>
              </a:rPr>
              <a:t>dayanarak düzenlenen iş deneyim belgeleri </a:t>
            </a:r>
            <a:r>
              <a:rPr lang="tr-TR" sz="2000" dirty="0">
                <a:solidFill>
                  <a:srgbClr val="FF0000"/>
                </a:solidFill>
                <a:latin typeface="+mj-lt"/>
                <a:ea typeface="Tahoma" panose="020B0604030504040204" pitchFamily="34" charset="0"/>
                <a:cs typeface="Tahoma" panose="020B0604030504040204" pitchFamily="34" charset="0"/>
              </a:rPr>
              <a:t>kabul edilmez. </a:t>
            </a:r>
          </a:p>
          <a:p>
            <a:pPr algn="just">
              <a:buFont typeface="Wingdings" panose="05000000000000000000" pitchFamily="2" charset="2"/>
              <a:buChar char="Ø"/>
            </a:pPr>
            <a:r>
              <a:rPr lang="tr-TR" sz="2000" dirty="0" smtClean="0">
                <a:solidFill>
                  <a:srgbClr val="FF0000"/>
                </a:solidFill>
                <a:latin typeface="+mj-lt"/>
                <a:ea typeface="Tahoma" panose="020B0604030504040204" pitchFamily="34" charset="0"/>
                <a:cs typeface="Tahoma" panose="020B0604030504040204" pitchFamily="34" charset="0"/>
              </a:rPr>
              <a:t>Bedel </a:t>
            </a:r>
            <a:r>
              <a:rPr lang="tr-TR" sz="2000" dirty="0">
                <a:solidFill>
                  <a:srgbClr val="FF0000"/>
                </a:solidFill>
                <a:latin typeface="+mj-lt"/>
                <a:ea typeface="Tahoma" panose="020B0604030504040204" pitchFamily="34" charset="0"/>
                <a:cs typeface="Tahoma" panose="020B0604030504040204" pitchFamily="34" charset="0"/>
              </a:rPr>
              <a:t>içermeyen </a:t>
            </a:r>
            <a:r>
              <a:rPr lang="tr-TR" sz="2000" dirty="0">
                <a:latin typeface="+mj-lt"/>
                <a:ea typeface="Tahoma" panose="020B0604030504040204" pitchFamily="34" charset="0"/>
                <a:cs typeface="Tahoma" panose="020B0604030504040204" pitchFamily="34" charset="0"/>
              </a:rPr>
              <a:t>sözleşmeye dayanan iş deneyim belgeleri </a:t>
            </a:r>
            <a:r>
              <a:rPr lang="tr-TR" sz="2000" dirty="0">
                <a:solidFill>
                  <a:srgbClr val="FF0000"/>
                </a:solidFill>
                <a:latin typeface="+mj-lt"/>
                <a:ea typeface="Tahoma" panose="020B0604030504040204" pitchFamily="34" charset="0"/>
                <a:cs typeface="Tahoma" panose="020B0604030504040204" pitchFamily="34" charset="0"/>
              </a:rPr>
              <a:t>kabul edilmez</a:t>
            </a:r>
            <a:r>
              <a:rPr lang="tr-TR" sz="2000" dirty="0" smtClean="0">
                <a:solidFill>
                  <a:srgbClr val="FF0000"/>
                </a:solidFill>
                <a:latin typeface="+mj-lt"/>
                <a:ea typeface="Tahoma" panose="020B0604030504040204" pitchFamily="34" charset="0"/>
                <a:cs typeface="Tahoma" panose="020B0604030504040204" pitchFamily="34" charset="0"/>
              </a:rPr>
              <a:t>. </a:t>
            </a:r>
            <a:endParaRPr lang="tr-TR" sz="2000" dirty="0">
              <a:solidFill>
                <a:srgbClr val="FF0000"/>
              </a:solidFill>
              <a:latin typeface="+mj-lt"/>
              <a:ea typeface="Tahoma" panose="020B0604030504040204" pitchFamily="34" charset="0"/>
              <a:cs typeface="Tahoma" panose="020B0604030504040204" pitchFamily="34" charset="0"/>
            </a:endParaRPr>
          </a:p>
          <a:p>
            <a:pPr algn="just">
              <a:buFont typeface="Wingdings" panose="05000000000000000000" pitchFamily="2" charset="2"/>
              <a:buChar char="Ø"/>
            </a:pPr>
            <a:r>
              <a:rPr lang="tr-TR" sz="2000" dirty="0" smtClean="0">
                <a:solidFill>
                  <a:srgbClr val="FF0000"/>
                </a:solidFill>
                <a:latin typeface="+mj-lt"/>
                <a:ea typeface="Tahoma" panose="020B0604030504040204" pitchFamily="34" charset="0"/>
                <a:cs typeface="Tahoma" panose="020B0604030504040204" pitchFamily="34" charset="0"/>
              </a:rPr>
              <a:t>BF üzerinden </a:t>
            </a:r>
            <a:r>
              <a:rPr lang="tr-TR" sz="2000" dirty="0">
                <a:solidFill>
                  <a:srgbClr val="FF0000"/>
                </a:solidFill>
                <a:latin typeface="+mj-lt"/>
                <a:ea typeface="Tahoma" panose="020B0604030504040204" pitchFamily="34" charset="0"/>
                <a:cs typeface="Tahoma" panose="020B0604030504040204" pitchFamily="34" charset="0"/>
              </a:rPr>
              <a:t>bağıtlanan </a:t>
            </a:r>
            <a:r>
              <a:rPr lang="tr-TR" sz="2000" dirty="0">
                <a:latin typeface="+mj-lt"/>
                <a:ea typeface="Tahoma" panose="020B0604030504040204" pitchFamily="34" charset="0"/>
                <a:cs typeface="Tahoma" panose="020B0604030504040204" pitchFamily="34" charset="0"/>
              </a:rPr>
              <a:t>ve toplam sözleşme tutarı </a:t>
            </a:r>
            <a:r>
              <a:rPr lang="tr-TR" sz="2000" dirty="0" smtClean="0">
                <a:latin typeface="+mj-lt"/>
                <a:ea typeface="Tahoma" panose="020B0604030504040204" pitchFamily="34" charset="0"/>
                <a:cs typeface="Tahoma" panose="020B0604030504040204" pitchFamily="34" charset="0"/>
              </a:rPr>
              <a:t>bulunmayan, </a:t>
            </a:r>
            <a:r>
              <a:rPr lang="tr-TR" sz="2000" dirty="0">
                <a:solidFill>
                  <a:srgbClr val="FF0000"/>
                </a:solidFill>
                <a:latin typeface="+mj-lt"/>
                <a:ea typeface="Tahoma" panose="020B0604030504040204" pitchFamily="34" charset="0"/>
                <a:cs typeface="Tahoma" panose="020B0604030504040204" pitchFamily="34" charset="0"/>
              </a:rPr>
              <a:t>süresi belirli bir sözleşmeye </a:t>
            </a:r>
            <a:r>
              <a:rPr lang="tr-TR" sz="2000" dirty="0">
                <a:latin typeface="+mj-lt"/>
                <a:ea typeface="Tahoma" panose="020B0604030504040204" pitchFamily="34" charset="0"/>
                <a:cs typeface="Tahoma" panose="020B0604030504040204" pitchFamily="34" charset="0"/>
              </a:rPr>
              <a:t>dayalı olarak gerçekleştirilen işlerde, </a:t>
            </a:r>
            <a:r>
              <a:rPr lang="tr-TR" sz="2000" dirty="0">
                <a:solidFill>
                  <a:srgbClr val="FF0000"/>
                </a:solidFill>
                <a:latin typeface="+mj-lt"/>
                <a:ea typeface="Tahoma" panose="020B0604030504040204" pitchFamily="34" charset="0"/>
                <a:cs typeface="Tahoma" panose="020B0604030504040204" pitchFamily="34" charset="0"/>
              </a:rPr>
              <a:t>sözleşme süresi ile sınırlı olmak </a:t>
            </a:r>
            <a:r>
              <a:rPr lang="tr-TR" sz="2000" dirty="0">
                <a:latin typeface="+mj-lt"/>
                <a:ea typeface="Tahoma" panose="020B0604030504040204" pitchFamily="34" charset="0"/>
                <a:cs typeface="Tahoma" panose="020B0604030504040204" pitchFamily="34" charset="0"/>
              </a:rPr>
              <a:t>üzere yapılan işin tutarı iş deneyim tutarı olarak kabul edilir</a:t>
            </a:r>
            <a:r>
              <a:rPr lang="tr-TR" sz="2000" dirty="0" smtClean="0">
                <a:latin typeface="+mj-lt"/>
                <a:ea typeface="Tahoma" panose="020B0604030504040204" pitchFamily="34" charset="0"/>
                <a:cs typeface="Tahoma" panose="020B0604030504040204" pitchFamily="34" charset="0"/>
              </a:rPr>
              <a:t>.</a:t>
            </a:r>
          </a:p>
          <a:p>
            <a:pPr algn="just">
              <a:buFont typeface="Wingdings" panose="05000000000000000000" pitchFamily="2" charset="2"/>
              <a:buChar char="Ø"/>
            </a:pPr>
            <a:r>
              <a:rPr lang="tr-TR" sz="2000" dirty="0" smtClean="0">
                <a:latin typeface="+mj-lt"/>
                <a:ea typeface="Tahoma" panose="020B0604030504040204" pitchFamily="34" charset="0"/>
                <a:cs typeface="Tahoma" panose="020B0604030504040204" pitchFamily="34" charset="0"/>
              </a:rPr>
              <a:t>İş bitirme belgesi almak amacıyla yetkili kamu kurumlarına yapılan başvurularda </a:t>
            </a:r>
            <a:r>
              <a:rPr lang="tr-TR" sz="2000" u="sng" dirty="0" smtClean="0">
                <a:solidFill>
                  <a:srgbClr val="FF0000"/>
                </a:solidFill>
                <a:latin typeface="+mj-lt"/>
                <a:ea typeface="Tahoma" panose="020B0604030504040204" pitchFamily="34" charset="0"/>
                <a:cs typeface="Tahoma" panose="020B0604030504040204" pitchFamily="34" charset="0"/>
              </a:rPr>
              <a:t>20 iş günü</a:t>
            </a:r>
            <a:r>
              <a:rPr lang="tr-TR" sz="2000" dirty="0" smtClean="0">
                <a:solidFill>
                  <a:srgbClr val="FF0000"/>
                </a:solidFill>
                <a:latin typeface="+mj-lt"/>
                <a:ea typeface="Tahoma" panose="020B0604030504040204" pitchFamily="34" charset="0"/>
                <a:cs typeface="Tahoma" panose="020B0604030504040204" pitchFamily="34" charset="0"/>
              </a:rPr>
              <a:t> </a:t>
            </a:r>
            <a:r>
              <a:rPr lang="tr-TR" sz="2000" dirty="0" smtClean="0">
                <a:latin typeface="+mj-lt"/>
                <a:ea typeface="Tahoma" panose="020B0604030504040204" pitchFamily="34" charset="0"/>
                <a:cs typeface="Tahoma" panose="020B0604030504040204" pitchFamily="34" charset="0"/>
              </a:rPr>
              <a:t>içinde iş deneyim belgesi talep sahibine verilmelidir.</a:t>
            </a:r>
            <a:endParaRPr lang="tr-TR" sz="2000" dirty="0">
              <a:latin typeface="+mj-lt"/>
              <a:ea typeface="Tahoma" panose="020B0604030504040204" pitchFamily="34" charset="0"/>
              <a:cs typeface="Tahoma" panose="020B0604030504040204" pitchFamily="34" charset="0"/>
            </a:endParaRPr>
          </a:p>
        </p:txBody>
      </p:sp>
      <p:pic>
        <p:nvPicPr>
          <p:cNvPr id="5" name="Resim 4"/>
          <p:cNvPicPr>
            <a:picLocks noChangeAspect="1"/>
          </p:cNvPicPr>
          <p:nvPr/>
        </p:nvPicPr>
        <p:blipFill>
          <a:blip r:embed="rId3"/>
          <a:stretch>
            <a:fillRect/>
          </a:stretch>
        </p:blipFill>
        <p:spPr>
          <a:xfrm>
            <a:off x="4355976" y="5810291"/>
            <a:ext cx="846226" cy="1047709"/>
          </a:xfrm>
          <a:prstGeom prst="rect">
            <a:avLst/>
          </a:prstGeom>
        </p:spPr>
      </p:pic>
    </p:spTree>
    <p:extLst>
      <p:ext uri="{BB962C8B-B14F-4D97-AF65-F5344CB8AC3E}">
        <p14:creationId xmlns:p14="http://schemas.microsoft.com/office/powerpoint/2010/main" val="390107092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56672"/>
            <a:ext cx="7634809" cy="1320800"/>
          </a:xfrm>
        </p:spPr>
        <p:txBody>
          <a:bodyPr>
            <a:noAutofit/>
          </a:bodyPr>
          <a:lstStyle/>
          <a:p>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3. İhale Süreci – Yeterlik Kriterleri</a:t>
            </a:r>
            <a:b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br>
            <a:r>
              <a:rPr lang="nb-NO"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 Personel durumuna ilişkin </a:t>
            </a:r>
            <a:r>
              <a:rPr lang="nb-NO"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belgeler</a:t>
            </a:r>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 (Md.40)</a:t>
            </a:r>
            <a:r>
              <a:rPr lang="nb-NO"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
            </a:r>
            <a:br>
              <a:rPr lang="nb-NO"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br>
            <a:endParaRPr lang="tr-TR" sz="24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456691" y="1710273"/>
            <a:ext cx="8229600" cy="4525963"/>
          </a:xfrm>
        </p:spPr>
        <p:txBody>
          <a:bodyPr>
            <a:normAutofit/>
          </a:bodyPr>
          <a:lstStyle/>
          <a:p>
            <a:pPr algn="just">
              <a:buFont typeface="Wingdings" panose="05000000000000000000" pitchFamily="2" charset="2"/>
              <a:buChar char="Ø"/>
            </a:pPr>
            <a:r>
              <a:rPr lang="tr-TR" sz="2400" dirty="0" smtClean="0">
                <a:solidFill>
                  <a:srgbClr val="FF0000"/>
                </a:solidFill>
                <a:latin typeface="+mj-lt"/>
                <a:ea typeface="Tahoma" panose="020B0604030504040204" pitchFamily="34" charset="0"/>
                <a:cs typeface="Tahoma" panose="020B0604030504040204" pitchFamily="34" charset="0"/>
              </a:rPr>
              <a:t>Personel </a:t>
            </a:r>
            <a:r>
              <a:rPr lang="tr-TR" sz="2400" dirty="0">
                <a:solidFill>
                  <a:srgbClr val="FF0000"/>
                </a:solidFill>
                <a:latin typeface="+mj-lt"/>
                <a:ea typeface="Tahoma" panose="020B0604030504040204" pitchFamily="34" charset="0"/>
                <a:cs typeface="Tahoma" panose="020B0604030504040204" pitchFamily="34" charset="0"/>
              </a:rPr>
              <a:t>çalıştırdığına ilişkin belgeler</a:t>
            </a:r>
            <a:r>
              <a:rPr lang="tr-TR" sz="2400" dirty="0">
                <a:latin typeface="+mj-lt"/>
                <a:ea typeface="Tahoma" panose="020B0604030504040204" pitchFamily="34" charset="0"/>
                <a:cs typeface="Tahoma" panose="020B0604030504040204" pitchFamily="34" charset="0"/>
              </a:rPr>
              <a:t>, ihaleye katılımda yeterlik kriteri olarak </a:t>
            </a:r>
            <a:r>
              <a:rPr lang="tr-TR" sz="2400" dirty="0">
                <a:solidFill>
                  <a:srgbClr val="FF0000"/>
                </a:solidFill>
                <a:latin typeface="+mj-lt"/>
                <a:ea typeface="Tahoma" panose="020B0604030504040204" pitchFamily="34" charset="0"/>
                <a:cs typeface="Tahoma" panose="020B0604030504040204" pitchFamily="34" charset="0"/>
              </a:rPr>
              <a:t>istenemez</a:t>
            </a:r>
            <a:r>
              <a:rPr lang="tr-TR" sz="2400" dirty="0">
                <a:latin typeface="+mj-lt"/>
                <a:ea typeface="Tahoma" panose="020B0604030504040204" pitchFamily="34" charset="0"/>
                <a:cs typeface="Tahoma" panose="020B0604030504040204" pitchFamily="34" charset="0"/>
              </a:rPr>
              <a:t>. </a:t>
            </a:r>
            <a:endParaRPr lang="tr-TR" sz="2400" dirty="0" smtClean="0">
              <a:latin typeface="+mj-lt"/>
              <a:ea typeface="Tahoma" panose="020B0604030504040204" pitchFamily="34" charset="0"/>
              <a:cs typeface="Tahoma" panose="020B0604030504040204" pitchFamily="34" charset="0"/>
            </a:endParaRPr>
          </a:p>
          <a:p>
            <a:pPr algn="just">
              <a:buFont typeface="Wingdings" panose="05000000000000000000" pitchFamily="2" charset="2"/>
              <a:buChar char="Ø"/>
            </a:pPr>
            <a:endParaRPr lang="tr-TR" sz="2400" dirty="0">
              <a:latin typeface="+mj-lt"/>
              <a:ea typeface="Tahoma" panose="020B0604030504040204" pitchFamily="34" charset="0"/>
              <a:cs typeface="Tahoma" panose="020B0604030504040204" pitchFamily="34" charset="0"/>
            </a:endParaRPr>
          </a:p>
          <a:p>
            <a:pPr algn="just">
              <a:buFont typeface="Wingdings" panose="05000000000000000000" pitchFamily="2" charset="2"/>
              <a:buChar char="Ø"/>
            </a:pPr>
            <a:r>
              <a:rPr lang="tr-TR" sz="2400" dirty="0" smtClean="0">
                <a:latin typeface="+mj-lt"/>
                <a:ea typeface="Tahoma" panose="020B0604030504040204" pitchFamily="34" charset="0"/>
                <a:cs typeface="Tahoma" panose="020B0604030504040204" pitchFamily="34" charset="0"/>
              </a:rPr>
              <a:t>Ancak</a:t>
            </a:r>
            <a:r>
              <a:rPr lang="tr-TR" sz="2400" dirty="0">
                <a:latin typeface="+mj-lt"/>
                <a:ea typeface="Tahoma" panose="020B0604030504040204" pitchFamily="34" charset="0"/>
                <a:cs typeface="Tahoma" panose="020B0604030504040204" pitchFamily="34" charset="0"/>
              </a:rPr>
              <a:t>, </a:t>
            </a:r>
            <a:r>
              <a:rPr lang="tr-TR" sz="2400" dirty="0">
                <a:solidFill>
                  <a:srgbClr val="FF0000"/>
                </a:solidFill>
                <a:latin typeface="+mj-lt"/>
                <a:ea typeface="Tahoma" panose="020B0604030504040204" pitchFamily="34" charset="0"/>
                <a:cs typeface="Tahoma" panose="020B0604030504040204" pitchFamily="34" charset="0"/>
              </a:rPr>
              <a:t>yüklenici tarafından çalıştırılacak personelin sayısına ve niteliğine ilişkin düzenleme yapılabilir. </a:t>
            </a:r>
            <a:endParaRPr lang="tr-TR" sz="2400" dirty="0" smtClean="0">
              <a:solidFill>
                <a:srgbClr val="FF0000"/>
              </a:solidFill>
              <a:latin typeface="+mj-lt"/>
              <a:ea typeface="Tahoma" panose="020B0604030504040204" pitchFamily="34" charset="0"/>
              <a:cs typeface="Tahoma" panose="020B0604030504040204" pitchFamily="34" charset="0"/>
            </a:endParaRPr>
          </a:p>
          <a:p>
            <a:pPr algn="just">
              <a:buFont typeface="Wingdings" panose="05000000000000000000" pitchFamily="2" charset="2"/>
              <a:buChar char="Ø"/>
            </a:pPr>
            <a:endParaRPr lang="tr-TR" sz="2400" dirty="0">
              <a:solidFill>
                <a:srgbClr val="FF0000"/>
              </a:solidFill>
              <a:latin typeface="+mj-lt"/>
              <a:ea typeface="Tahoma" panose="020B0604030504040204" pitchFamily="34" charset="0"/>
              <a:cs typeface="Tahoma" panose="020B0604030504040204" pitchFamily="34" charset="0"/>
            </a:endParaRPr>
          </a:p>
          <a:p>
            <a:pPr algn="just">
              <a:buFont typeface="Wingdings" panose="05000000000000000000" pitchFamily="2" charset="2"/>
              <a:buChar char="Ø"/>
            </a:pPr>
            <a:r>
              <a:rPr lang="tr-TR" sz="2400" dirty="0" smtClean="0">
                <a:latin typeface="+mj-lt"/>
                <a:ea typeface="Tahoma" panose="020B0604030504040204" pitchFamily="34" charset="0"/>
                <a:cs typeface="Tahoma" panose="020B0604030504040204" pitchFamily="34" charset="0"/>
              </a:rPr>
              <a:t>Asgari </a:t>
            </a:r>
            <a:r>
              <a:rPr lang="tr-TR" sz="2400" dirty="0">
                <a:latin typeface="+mj-lt"/>
                <a:ea typeface="Tahoma" panose="020B0604030504040204" pitchFamily="34" charset="0"/>
                <a:cs typeface="Tahoma" panose="020B0604030504040204" pitchFamily="34" charset="0"/>
              </a:rPr>
              <a:t>deneyim süresi öngörülmesi halinde, bu süre </a:t>
            </a:r>
            <a:r>
              <a:rPr lang="tr-TR" sz="2400" dirty="0">
                <a:solidFill>
                  <a:srgbClr val="FF0000"/>
                </a:solidFill>
                <a:latin typeface="+mj-lt"/>
                <a:ea typeface="Tahoma" panose="020B0604030504040204" pitchFamily="34" charset="0"/>
                <a:cs typeface="Tahoma" panose="020B0604030504040204" pitchFamily="34" charset="0"/>
              </a:rPr>
              <a:t>en fazla beş yıl </a:t>
            </a:r>
            <a:r>
              <a:rPr lang="tr-TR" sz="2400" dirty="0">
                <a:latin typeface="+mj-lt"/>
                <a:ea typeface="Tahoma" panose="020B0604030504040204" pitchFamily="34" charset="0"/>
                <a:cs typeface="Tahoma" panose="020B0604030504040204" pitchFamily="34" charset="0"/>
              </a:rPr>
              <a:t>olabilir. </a:t>
            </a:r>
            <a:endParaRPr lang="tr-TR" sz="2400" dirty="0">
              <a:solidFill>
                <a:srgbClr val="FF0000"/>
              </a:solidFill>
              <a:latin typeface="+mj-lt"/>
              <a:ea typeface="Tahoma" panose="020B0604030504040204" pitchFamily="34" charset="0"/>
              <a:cs typeface="Tahoma" panose="020B0604030504040204" pitchFamily="34" charset="0"/>
            </a:endParaRPr>
          </a:p>
        </p:txBody>
      </p:sp>
      <p:pic>
        <p:nvPicPr>
          <p:cNvPr id="4" name="Picture 4" descr="kiklogo"/>
          <p:cNvPicPr>
            <a:picLocks noChangeAspect="1" noChangeArrowheads="1"/>
          </p:cNvPicPr>
          <p:nvPr/>
        </p:nvPicPr>
        <p:blipFill>
          <a:blip r:embed="rId3">
            <a:lum contrast="12000"/>
            <a:extLst>
              <a:ext uri="{28A0092B-C50C-407E-A947-70E740481C1C}">
                <a14:useLocalDpi xmlns:a14="http://schemas.microsoft.com/office/drawing/2010/main" val="0"/>
              </a:ext>
            </a:extLst>
          </a:blip>
          <a:srcRect/>
          <a:stretch>
            <a:fillRect/>
          </a:stretch>
        </p:blipFill>
        <p:spPr bwMode="auto">
          <a:xfrm>
            <a:off x="7740352" y="156672"/>
            <a:ext cx="1117600" cy="158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2"/>
          <p:cNvSpPr txBox="1">
            <a:spLocks/>
          </p:cNvSpPr>
          <p:nvPr/>
        </p:nvSpPr>
        <p:spPr>
          <a:xfrm>
            <a:off x="467544" y="1710273"/>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endParaRPr lang="tr-TR" sz="1800" dirty="0">
              <a:latin typeface="Tahoma" panose="020B0604030504040204" pitchFamily="34" charset="0"/>
              <a:ea typeface="Tahoma" panose="020B0604030504040204" pitchFamily="34" charset="0"/>
              <a:cs typeface="Tahoma" panose="020B0604030504040204" pitchFamily="34" charset="0"/>
            </a:endParaRPr>
          </a:p>
        </p:txBody>
      </p:sp>
      <p:pic>
        <p:nvPicPr>
          <p:cNvPr id="5" name="Resim 4"/>
          <p:cNvPicPr>
            <a:picLocks noChangeAspect="1"/>
          </p:cNvPicPr>
          <p:nvPr/>
        </p:nvPicPr>
        <p:blipFill>
          <a:blip r:embed="rId4"/>
          <a:stretch>
            <a:fillRect/>
          </a:stretch>
        </p:blipFill>
        <p:spPr>
          <a:xfrm>
            <a:off x="4025456" y="5301208"/>
            <a:ext cx="1152244" cy="1426588"/>
          </a:xfrm>
          <a:prstGeom prst="rect">
            <a:avLst/>
          </a:prstGeom>
        </p:spPr>
      </p:pic>
    </p:spTree>
    <p:extLst>
      <p:ext uri="{BB962C8B-B14F-4D97-AF65-F5344CB8AC3E}">
        <p14:creationId xmlns:p14="http://schemas.microsoft.com/office/powerpoint/2010/main" val="179006380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idx="1"/>
          </p:nvPr>
        </p:nvSpPr>
        <p:spPr>
          <a:xfrm>
            <a:off x="457200" y="1757511"/>
            <a:ext cx="8229600" cy="4695825"/>
          </a:xfrm>
        </p:spPr>
        <p:txBody>
          <a:bodyPr>
            <a:normAutofit/>
          </a:bodyPr>
          <a:lstStyle/>
          <a:p>
            <a:pPr lvl="1" algn="just">
              <a:lnSpc>
                <a:spcPct val="150000"/>
              </a:lnSpc>
              <a:buFont typeface="Arial" panose="020B0604020202020204" pitchFamily="34" charset="0"/>
              <a:buChar char="•"/>
            </a:pPr>
            <a:r>
              <a:rPr lang="tr-TR" sz="2400" dirty="0" smtClean="0"/>
              <a:t>İhale Süreci</a:t>
            </a:r>
          </a:p>
          <a:p>
            <a:pPr lvl="1" algn="just">
              <a:lnSpc>
                <a:spcPct val="150000"/>
              </a:lnSpc>
              <a:buFont typeface="Arial" panose="020B0604020202020204" pitchFamily="34" charset="0"/>
              <a:buChar char="•"/>
            </a:pPr>
            <a:r>
              <a:rPr lang="tr-TR" sz="2400" dirty="0" smtClean="0"/>
              <a:t>4734 </a:t>
            </a:r>
            <a:r>
              <a:rPr lang="tr-TR" sz="2400" dirty="0"/>
              <a:t>Sayılı Kamu İhale Kanunu</a:t>
            </a:r>
          </a:p>
          <a:p>
            <a:pPr lvl="1" algn="just">
              <a:lnSpc>
                <a:spcPct val="150000"/>
              </a:lnSpc>
              <a:buFont typeface="Arial" panose="020B0604020202020204" pitchFamily="34" charset="0"/>
              <a:buChar char="•"/>
            </a:pPr>
            <a:r>
              <a:rPr lang="tr-TR" sz="2400" dirty="0"/>
              <a:t>4735 Sayılı Kamu İhale Sözleşmeleri Kanunu</a:t>
            </a:r>
          </a:p>
          <a:p>
            <a:pPr lvl="1" algn="just">
              <a:lnSpc>
                <a:spcPct val="150000"/>
              </a:lnSpc>
              <a:buFont typeface="Arial" panose="020B0604020202020204" pitchFamily="34" charset="0"/>
              <a:buChar char="•"/>
            </a:pPr>
            <a:r>
              <a:rPr lang="tr-TR" sz="2400" dirty="0"/>
              <a:t>Hizmet Alımı İhaleleri Uygulama Yönetmeliği</a:t>
            </a:r>
          </a:p>
          <a:p>
            <a:pPr lvl="1" algn="just">
              <a:lnSpc>
                <a:spcPct val="150000"/>
              </a:lnSpc>
              <a:buFont typeface="Arial" panose="020B0604020202020204" pitchFamily="34" charset="0"/>
              <a:buChar char="•"/>
            </a:pPr>
            <a:r>
              <a:rPr lang="tr-TR" sz="2400" dirty="0"/>
              <a:t>Kamu İhale Genel Tebliği</a:t>
            </a:r>
          </a:p>
          <a:p>
            <a:pPr lvl="1" algn="just">
              <a:lnSpc>
                <a:spcPct val="150000"/>
              </a:lnSpc>
              <a:buFont typeface="Arial" panose="020B0604020202020204" pitchFamily="34" charset="0"/>
              <a:buChar char="•"/>
            </a:pPr>
            <a:r>
              <a:rPr lang="tr-TR" sz="2400" dirty="0"/>
              <a:t>Tip İdari Şartname</a:t>
            </a:r>
          </a:p>
        </p:txBody>
      </p:sp>
      <p:sp>
        <p:nvSpPr>
          <p:cNvPr id="6" name="5 Slayt Numarası Yer Tutucusu"/>
          <p:cNvSpPr>
            <a:spLocks noGrp="1"/>
          </p:cNvSpPr>
          <p:nvPr>
            <p:ph type="sldNum" sz="quarter" idx="12"/>
          </p:nvPr>
        </p:nvSpPr>
        <p:spPr/>
        <p:txBody>
          <a:bodyPr/>
          <a:lstStyle/>
          <a:p>
            <a:pPr>
              <a:defRPr/>
            </a:pPr>
            <a:fld id="{C033FA9B-88A0-43B4-B67A-6ABE79A45807}" type="slidenum">
              <a:rPr lang="tr-TR"/>
              <a:pPr>
                <a:defRPr/>
              </a:pPr>
              <a:t>4</a:t>
            </a:fld>
            <a:endParaRPr lang="tr-TR" dirty="0"/>
          </a:p>
        </p:txBody>
      </p:sp>
      <p:sp>
        <p:nvSpPr>
          <p:cNvPr id="10" name="Başlık 1"/>
          <p:cNvSpPr txBox="1">
            <a:spLocks/>
          </p:cNvSpPr>
          <p:nvPr/>
        </p:nvSpPr>
        <p:spPr>
          <a:xfrm>
            <a:off x="457200" y="274638"/>
            <a:ext cx="82296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457200" indent="-457200">
              <a:spcBef>
                <a:spcPts val="0"/>
              </a:spcBef>
              <a:buFontTx/>
              <a:buAutoNum type="arabicPeriod"/>
            </a:pPr>
            <a:r>
              <a:rPr lang="tr-TR"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İlgili </a:t>
            </a:r>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Mevzuat </a:t>
            </a:r>
            <a:r>
              <a:rPr lang="tr-TR"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ve </a:t>
            </a:r>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Tanımlar</a:t>
            </a:r>
            <a:endParaRPr lang="tr-TR"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p:txBody>
      </p:sp>
      <p:pic>
        <p:nvPicPr>
          <p:cNvPr id="11"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7990904" y="116632"/>
            <a:ext cx="1117600" cy="1368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57559087"/>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274638"/>
            <a:ext cx="8229600" cy="1066130"/>
          </a:xfrm>
        </p:spPr>
        <p:txBody>
          <a:bodyPr>
            <a:noAutofit/>
          </a:bodyPr>
          <a:lstStyle/>
          <a:p>
            <a:r>
              <a:rPr lang="tr-TR"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3. İhale Süreci – Yeterlik Kriterleri</a:t>
            </a:r>
            <a:br>
              <a:rPr lang="tr-TR"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br>
            <a:r>
              <a:rPr lang="nb-NO" sz="28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 Makine, </a:t>
            </a:r>
            <a:r>
              <a:rPr lang="tr-TR" sz="2800" dirty="0" err="1"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ekp</a:t>
            </a:r>
            <a:r>
              <a:rPr lang="tr-TR"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a:t>
            </a:r>
            <a:r>
              <a:rPr lang="nb-NO"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 iliş</a:t>
            </a:r>
            <a:r>
              <a:rPr lang="tr-TR"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a:t>
            </a:r>
            <a:r>
              <a:rPr lang="nb-NO"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 belg</a:t>
            </a:r>
            <a:r>
              <a:rPr lang="tr-TR"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a:t>
            </a:r>
            <a:r>
              <a:rPr lang="nb-NO"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 </a:t>
            </a:r>
            <a:r>
              <a:rPr lang="nb-NO" sz="28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ve kapasite </a:t>
            </a:r>
            <a:r>
              <a:rPr lang="nb-NO"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raporu</a:t>
            </a:r>
            <a:r>
              <a:rPr lang="tr-TR" sz="28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 </a:t>
            </a:r>
            <a:r>
              <a:rPr lang="tr-TR"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a:t>
            </a:r>
            <a:r>
              <a:rPr lang="tr-TR" sz="24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Md. 41)</a:t>
            </a:r>
            <a:endParaRPr lang="tr-TR" sz="24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150428" y="1315676"/>
            <a:ext cx="8814060" cy="4815071"/>
          </a:xfrm>
        </p:spPr>
        <p:txBody>
          <a:bodyPr>
            <a:noAutofit/>
          </a:bodyPr>
          <a:lstStyle/>
          <a:p>
            <a:pPr algn="just">
              <a:lnSpc>
                <a:spcPct val="90000"/>
              </a:lnSpc>
              <a:defRPr/>
            </a:pPr>
            <a:r>
              <a:rPr lang="tr-TR" sz="2400" dirty="0" smtClean="0"/>
              <a:t>Kural</a:t>
            </a:r>
            <a:r>
              <a:rPr lang="tr-TR" sz="2400" dirty="0"/>
              <a:t>; </a:t>
            </a:r>
            <a:r>
              <a:rPr lang="tr-TR" sz="2400" dirty="0" smtClean="0">
                <a:solidFill>
                  <a:srgbClr val="FF0000"/>
                </a:solidFill>
              </a:rPr>
              <a:t>kendi </a:t>
            </a:r>
            <a:r>
              <a:rPr lang="tr-TR" sz="2400" dirty="0">
                <a:solidFill>
                  <a:srgbClr val="FF0000"/>
                </a:solidFill>
              </a:rPr>
              <a:t>malı olma şartının aranmaması esastır</a:t>
            </a:r>
            <a:r>
              <a:rPr lang="tr-TR" sz="2400" dirty="0" smtClean="0">
                <a:solidFill>
                  <a:srgbClr val="FF0000"/>
                </a:solidFill>
              </a:rPr>
              <a:t>.</a:t>
            </a:r>
            <a:endParaRPr lang="tr-TR" sz="2400" dirty="0">
              <a:solidFill>
                <a:srgbClr val="FF0000"/>
              </a:solidFill>
            </a:endParaRPr>
          </a:p>
          <a:p>
            <a:pPr algn="just"/>
            <a:r>
              <a:rPr lang="tr-TR" sz="2400" dirty="0"/>
              <a:t>Tesis, makine, teçhizat ve diğer ekipmana ilişkin </a:t>
            </a:r>
            <a:r>
              <a:rPr lang="tr-TR" sz="2400" dirty="0" smtClean="0"/>
              <a:t>belgeler;</a:t>
            </a:r>
            <a:endParaRPr lang="tr-TR" sz="2400" dirty="0"/>
          </a:p>
          <a:p>
            <a:pPr lvl="1" algn="just">
              <a:lnSpc>
                <a:spcPct val="90000"/>
              </a:lnSpc>
              <a:buFont typeface="Wingdings" pitchFamily="2" charset="2"/>
              <a:buChar char="Ø"/>
              <a:defRPr/>
            </a:pPr>
            <a:r>
              <a:rPr lang="tr-TR" sz="2400" dirty="0"/>
              <a:t>Ruhsat, </a:t>
            </a:r>
            <a:endParaRPr lang="tr-TR" sz="2400" dirty="0" smtClean="0"/>
          </a:p>
          <a:p>
            <a:pPr lvl="1" algn="just">
              <a:lnSpc>
                <a:spcPct val="90000"/>
              </a:lnSpc>
              <a:buFont typeface="Wingdings" pitchFamily="2" charset="2"/>
              <a:buChar char="Ø"/>
              <a:defRPr/>
            </a:pPr>
            <a:r>
              <a:rPr lang="tr-TR" sz="2400" dirty="0" smtClean="0"/>
              <a:t>Demirbaş </a:t>
            </a:r>
            <a:r>
              <a:rPr lang="tr-TR" sz="2400" dirty="0"/>
              <a:t>veya amortisman defterinde kayıtlı olduğuna dair;</a:t>
            </a:r>
          </a:p>
          <a:p>
            <a:pPr lvl="2" algn="just">
              <a:lnSpc>
                <a:spcPct val="90000"/>
              </a:lnSpc>
              <a:buFont typeface="Wingdings" panose="05000000000000000000" pitchFamily="2" charset="2"/>
              <a:buChar char="§"/>
              <a:defRPr/>
            </a:pPr>
            <a:r>
              <a:rPr lang="tr-TR" sz="1800" dirty="0"/>
              <a:t>Noter tespit tutanağı</a:t>
            </a:r>
          </a:p>
          <a:p>
            <a:pPr lvl="2" algn="just">
              <a:lnSpc>
                <a:spcPct val="90000"/>
              </a:lnSpc>
              <a:buFont typeface="Wingdings" panose="05000000000000000000" pitchFamily="2" charset="2"/>
              <a:buChar char="§"/>
              <a:defRPr/>
            </a:pPr>
            <a:r>
              <a:rPr lang="tr-TR" sz="1800" dirty="0"/>
              <a:t>YMM, </a:t>
            </a:r>
            <a:r>
              <a:rPr lang="tr-TR" sz="1800" dirty="0" smtClean="0"/>
              <a:t>SM </a:t>
            </a:r>
            <a:r>
              <a:rPr lang="tr-TR" sz="1800" dirty="0"/>
              <a:t>veya SMMM raporu</a:t>
            </a:r>
          </a:p>
          <a:p>
            <a:pPr lvl="1" algn="just">
              <a:lnSpc>
                <a:spcPct val="90000"/>
              </a:lnSpc>
              <a:buFont typeface="Wingdings" pitchFamily="2" charset="2"/>
              <a:buChar char="Ø"/>
              <a:defRPr/>
            </a:pPr>
            <a:r>
              <a:rPr lang="tr-TR" sz="2400" dirty="0"/>
              <a:t>Geçici ithalle getirilmiş veya finansal kiralama yoluyla edinilmiş;</a:t>
            </a:r>
          </a:p>
          <a:p>
            <a:pPr lvl="2" algn="just">
              <a:lnSpc>
                <a:spcPct val="90000"/>
              </a:lnSpc>
              <a:buFont typeface="Wingdings" panose="05000000000000000000" pitchFamily="2" charset="2"/>
              <a:buChar char="§"/>
              <a:defRPr/>
            </a:pPr>
            <a:r>
              <a:rPr lang="tr-TR" sz="1800" dirty="0"/>
              <a:t>Kira sözleşmesi </a:t>
            </a:r>
            <a:r>
              <a:rPr lang="tr-TR" sz="1800" dirty="0" smtClean="0"/>
              <a:t>+</a:t>
            </a:r>
            <a:endParaRPr lang="tr-TR" sz="1800" dirty="0"/>
          </a:p>
          <a:p>
            <a:pPr lvl="2" algn="just">
              <a:lnSpc>
                <a:spcPct val="90000"/>
              </a:lnSpc>
              <a:buFont typeface="Wingdings" panose="05000000000000000000" pitchFamily="2" charset="2"/>
              <a:buChar char="§"/>
              <a:defRPr/>
            </a:pPr>
            <a:r>
              <a:rPr lang="tr-TR" sz="1800" dirty="0"/>
              <a:t>İlk ilan tarihine veya davet tarihine kadar olan kiralarının ödendiğini gösteren </a:t>
            </a:r>
            <a:r>
              <a:rPr lang="tr-TR" sz="1800" dirty="0" smtClean="0"/>
              <a:t>belgeler.</a:t>
            </a:r>
            <a:endParaRPr lang="tr-TR" sz="1800" dirty="0"/>
          </a:p>
        </p:txBody>
      </p:sp>
      <p:pic>
        <p:nvPicPr>
          <p:cNvPr id="4"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8062912" y="156672"/>
            <a:ext cx="1117600" cy="158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2"/>
          <p:cNvSpPr txBox="1">
            <a:spLocks/>
          </p:cNvSpPr>
          <p:nvPr/>
        </p:nvSpPr>
        <p:spPr>
          <a:xfrm>
            <a:off x="467544" y="1710273"/>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endParaRPr lang="tr-TR" sz="1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23716396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251520" y="274638"/>
            <a:ext cx="8229600" cy="1143000"/>
          </a:xfrm>
        </p:spPr>
        <p:txBody>
          <a:bodyPr>
            <a:noAutofit/>
          </a:bodyPr>
          <a:lstStyle/>
          <a:p>
            <a:r>
              <a:rPr lang="tr-TR"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3. İhale Süreci – Yeterlik Kriterleri</a:t>
            </a:r>
            <a:br>
              <a:rPr lang="tr-TR"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br>
            <a:r>
              <a:rPr lang="tr-TR"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K</a:t>
            </a:r>
            <a:r>
              <a:rPr lang="nb-NO"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apasite raporu</a:t>
            </a:r>
            <a:r>
              <a:rPr lang="tr-TR"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 (</a:t>
            </a:r>
            <a:r>
              <a:rPr lang="tr-TR" sz="24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Md. 41)</a:t>
            </a:r>
            <a:endParaRPr lang="tr-TR" sz="24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456691" y="1783357"/>
            <a:ext cx="8229600" cy="4525963"/>
          </a:xfrm>
        </p:spPr>
        <p:txBody>
          <a:bodyPr>
            <a:noAutofit/>
          </a:bodyPr>
          <a:lstStyle/>
          <a:p>
            <a:pPr algn="just">
              <a:buFont typeface="Wingdings" panose="05000000000000000000" pitchFamily="2" charset="2"/>
              <a:buChar char="Ø"/>
            </a:pPr>
            <a:r>
              <a:rPr lang="tr-TR" sz="2400" dirty="0" smtClean="0">
                <a:latin typeface="+mj-lt"/>
                <a:ea typeface="Tahoma" panose="020B0604030504040204" pitchFamily="34" charset="0"/>
                <a:cs typeface="Tahoma" panose="020B0604030504040204" pitchFamily="34" charset="0"/>
              </a:rPr>
              <a:t>İşin niteliğine göre </a:t>
            </a:r>
            <a:r>
              <a:rPr lang="tr-TR" sz="2400" dirty="0">
                <a:solidFill>
                  <a:srgbClr val="FF0000"/>
                </a:solidFill>
                <a:latin typeface="+mj-lt"/>
                <a:ea typeface="Tahoma" panose="020B0604030504040204" pitchFamily="34" charset="0"/>
                <a:cs typeface="Tahoma" panose="020B0604030504040204" pitchFamily="34" charset="0"/>
              </a:rPr>
              <a:t>kapasite raporu </a:t>
            </a:r>
            <a:r>
              <a:rPr lang="tr-TR" sz="2400" dirty="0" smtClean="0">
                <a:latin typeface="+mj-lt"/>
                <a:ea typeface="Tahoma" panose="020B0604030504040204" pitchFamily="34" charset="0"/>
                <a:cs typeface="Tahoma" panose="020B0604030504040204" pitchFamily="34" charset="0"/>
              </a:rPr>
              <a:t>istenebilir.</a:t>
            </a:r>
          </a:p>
          <a:p>
            <a:pPr algn="just">
              <a:buFont typeface="Wingdings" panose="05000000000000000000" pitchFamily="2" charset="2"/>
              <a:buChar char="Ø"/>
            </a:pPr>
            <a:r>
              <a:rPr lang="tr-TR" sz="2400" dirty="0" smtClean="0">
                <a:latin typeface="+mj-lt"/>
                <a:ea typeface="Tahoma" panose="020B0604030504040204" pitchFamily="34" charset="0"/>
                <a:cs typeface="Tahoma" panose="020B0604030504040204" pitchFamily="34" charset="0"/>
              </a:rPr>
              <a:t>Raporun </a:t>
            </a:r>
            <a:r>
              <a:rPr lang="tr-TR" sz="2400" dirty="0" smtClean="0">
                <a:solidFill>
                  <a:srgbClr val="FF0000"/>
                </a:solidFill>
                <a:latin typeface="+mj-lt"/>
                <a:ea typeface="Tahoma" panose="020B0604030504040204" pitchFamily="34" charset="0"/>
                <a:cs typeface="Tahoma" panose="020B0604030504040204" pitchFamily="34" charset="0"/>
              </a:rPr>
              <a:t>ihale tarihi </a:t>
            </a:r>
            <a:r>
              <a:rPr lang="tr-TR" sz="2400" dirty="0">
                <a:solidFill>
                  <a:srgbClr val="FF0000"/>
                </a:solidFill>
                <a:latin typeface="+mj-lt"/>
                <a:ea typeface="Tahoma" panose="020B0604030504040204" pitchFamily="34" charset="0"/>
                <a:cs typeface="Tahoma" panose="020B0604030504040204" pitchFamily="34" charset="0"/>
              </a:rPr>
              <a:t>itibarıyla geçerli </a:t>
            </a:r>
            <a:r>
              <a:rPr lang="tr-TR" sz="2400" dirty="0">
                <a:latin typeface="+mj-lt"/>
                <a:ea typeface="Tahoma" panose="020B0604030504040204" pitchFamily="34" charset="0"/>
                <a:cs typeface="Tahoma" panose="020B0604030504040204" pitchFamily="34" charset="0"/>
              </a:rPr>
              <a:t>olması zorunludur</a:t>
            </a:r>
            <a:r>
              <a:rPr lang="tr-TR" sz="2400" dirty="0" smtClean="0">
                <a:latin typeface="+mj-lt"/>
                <a:ea typeface="Tahoma" panose="020B0604030504040204" pitchFamily="34" charset="0"/>
                <a:cs typeface="Tahoma" panose="020B0604030504040204" pitchFamily="34" charset="0"/>
              </a:rPr>
              <a:t>.</a:t>
            </a:r>
            <a:endParaRPr lang="tr-TR" sz="2400" dirty="0">
              <a:latin typeface="+mj-lt"/>
              <a:ea typeface="Tahoma" panose="020B0604030504040204" pitchFamily="34" charset="0"/>
              <a:cs typeface="Tahoma" panose="020B0604030504040204" pitchFamily="34" charset="0"/>
            </a:endParaRPr>
          </a:p>
          <a:p>
            <a:pPr algn="just">
              <a:buFont typeface="Wingdings" panose="05000000000000000000" pitchFamily="2" charset="2"/>
              <a:buChar char="Ø"/>
            </a:pPr>
            <a:r>
              <a:rPr lang="tr-TR" sz="2400" dirty="0" smtClean="0">
                <a:latin typeface="+mj-lt"/>
                <a:ea typeface="Tahoma" panose="020B0604030504040204" pitchFamily="34" charset="0"/>
                <a:cs typeface="Tahoma" panose="020B0604030504040204" pitchFamily="34" charset="0"/>
              </a:rPr>
              <a:t>İş </a:t>
            </a:r>
            <a:r>
              <a:rPr lang="tr-TR" sz="2400" dirty="0">
                <a:latin typeface="+mj-lt"/>
                <a:ea typeface="Tahoma" panose="020B0604030504040204" pitchFamily="34" charset="0"/>
                <a:cs typeface="Tahoma" panose="020B0604030504040204" pitchFamily="34" charset="0"/>
              </a:rPr>
              <a:t>ortaklığında </a:t>
            </a:r>
            <a:r>
              <a:rPr lang="tr-TR" sz="2400" dirty="0" smtClean="0">
                <a:latin typeface="+mj-lt"/>
                <a:ea typeface="Tahoma" panose="020B0604030504040204" pitchFamily="34" charset="0"/>
                <a:cs typeface="Tahoma" panose="020B0604030504040204" pitchFamily="34" charset="0"/>
              </a:rPr>
              <a:t>ortaklardan birinin sunması yeterlidir, ancak </a:t>
            </a:r>
            <a:r>
              <a:rPr lang="tr-TR" sz="2400" dirty="0">
                <a:latin typeface="+mj-lt"/>
                <a:ea typeface="Tahoma" panose="020B0604030504040204" pitchFamily="34" charset="0"/>
                <a:cs typeface="Tahoma" panose="020B0604030504040204" pitchFamily="34" charset="0"/>
              </a:rPr>
              <a:t>her </a:t>
            </a:r>
            <a:r>
              <a:rPr lang="tr-TR" sz="2400" dirty="0" smtClean="0">
                <a:latin typeface="+mj-lt"/>
                <a:ea typeface="Tahoma" panose="020B0604030504040204" pitchFamily="34" charset="0"/>
                <a:cs typeface="Tahoma" panose="020B0604030504040204" pitchFamily="34" charset="0"/>
              </a:rPr>
              <a:t>bir ortağın hissesi </a:t>
            </a:r>
            <a:r>
              <a:rPr lang="tr-TR" sz="2400" dirty="0">
                <a:latin typeface="+mj-lt"/>
                <a:ea typeface="Tahoma" panose="020B0604030504040204" pitchFamily="34" charset="0"/>
                <a:cs typeface="Tahoma" panose="020B0604030504040204" pitchFamily="34" charset="0"/>
              </a:rPr>
              <a:t>oranında yeterliği sağlamaları gerektiğine yönelik düzenleme </a:t>
            </a:r>
            <a:r>
              <a:rPr lang="tr-TR" sz="2400" dirty="0" smtClean="0">
                <a:latin typeface="+mj-lt"/>
                <a:ea typeface="Tahoma" panose="020B0604030504040204" pitchFamily="34" charset="0"/>
                <a:cs typeface="Tahoma" panose="020B0604030504040204" pitchFamily="34" charset="0"/>
              </a:rPr>
              <a:t>yapılabilir. </a:t>
            </a:r>
          </a:p>
          <a:p>
            <a:pPr algn="just">
              <a:buFont typeface="Wingdings" panose="05000000000000000000" pitchFamily="2" charset="2"/>
              <a:buChar char="Ø"/>
            </a:pPr>
            <a:r>
              <a:rPr lang="tr-TR" sz="2400" dirty="0" smtClean="0">
                <a:latin typeface="+mj-lt"/>
                <a:ea typeface="Tahoma" panose="020B0604030504040204" pitchFamily="34" charset="0"/>
                <a:cs typeface="Tahoma" panose="020B0604030504040204" pitchFamily="34" charset="0"/>
              </a:rPr>
              <a:t>Konsorsiyumlarda</a:t>
            </a:r>
            <a:r>
              <a:rPr lang="tr-TR" sz="2400" dirty="0">
                <a:latin typeface="+mj-lt"/>
                <a:ea typeface="Tahoma" panose="020B0604030504040204" pitchFamily="34" charset="0"/>
                <a:cs typeface="Tahoma" panose="020B0604030504040204" pitchFamily="34" charset="0"/>
              </a:rPr>
              <a:t>, </a:t>
            </a:r>
            <a:r>
              <a:rPr lang="tr-TR" sz="2400" dirty="0" smtClean="0">
                <a:latin typeface="+mj-lt"/>
                <a:ea typeface="Tahoma" panose="020B0604030504040204" pitchFamily="34" charset="0"/>
                <a:cs typeface="Tahoma" panose="020B0604030504040204" pitchFamily="34" charset="0"/>
              </a:rPr>
              <a:t>her </a:t>
            </a:r>
            <a:r>
              <a:rPr lang="tr-TR" sz="2400" dirty="0">
                <a:latin typeface="+mj-lt"/>
                <a:ea typeface="Tahoma" panose="020B0604030504040204" pitchFamily="34" charset="0"/>
                <a:cs typeface="Tahoma" panose="020B0604030504040204" pitchFamily="34" charset="0"/>
              </a:rPr>
              <a:t>bir ortağın kendi kısmı için istenilen asgari yeterlik kriterini sağlaması zorunludur. </a:t>
            </a:r>
          </a:p>
          <a:p>
            <a:pPr algn="just">
              <a:buFont typeface="Wingdings" panose="05000000000000000000" pitchFamily="2" charset="2"/>
              <a:buChar char="Ø"/>
            </a:pPr>
            <a:r>
              <a:rPr lang="tr-TR" sz="2400" dirty="0" smtClean="0">
                <a:latin typeface="+mj-lt"/>
                <a:ea typeface="Tahoma" panose="020B0604030504040204" pitchFamily="34" charset="0"/>
                <a:cs typeface="Tahoma" panose="020B0604030504040204" pitchFamily="34" charset="0"/>
              </a:rPr>
              <a:t>Farklı </a:t>
            </a:r>
            <a:r>
              <a:rPr lang="tr-TR" sz="2400" dirty="0">
                <a:latin typeface="+mj-lt"/>
                <a:ea typeface="Tahoma" panose="020B0604030504040204" pitchFamily="34" charset="0"/>
                <a:cs typeface="Tahoma" panose="020B0604030504040204" pitchFamily="34" charset="0"/>
              </a:rPr>
              <a:t>tesislere ait </a:t>
            </a:r>
            <a:r>
              <a:rPr lang="tr-TR" sz="2400" dirty="0">
                <a:solidFill>
                  <a:srgbClr val="FF0000"/>
                </a:solidFill>
                <a:latin typeface="+mj-lt"/>
                <a:ea typeface="Tahoma" panose="020B0604030504040204" pitchFamily="34" charset="0"/>
                <a:cs typeface="Tahoma" panose="020B0604030504040204" pitchFamily="34" charset="0"/>
              </a:rPr>
              <a:t>birden fazla kapasite </a:t>
            </a:r>
            <a:r>
              <a:rPr lang="tr-TR" sz="2400" dirty="0" smtClean="0">
                <a:solidFill>
                  <a:srgbClr val="FF0000"/>
                </a:solidFill>
                <a:latin typeface="+mj-lt"/>
                <a:ea typeface="Tahoma" panose="020B0604030504040204" pitchFamily="34" charset="0"/>
                <a:cs typeface="Tahoma" panose="020B0604030504040204" pitchFamily="34" charset="0"/>
              </a:rPr>
              <a:t>raporu </a:t>
            </a:r>
            <a:r>
              <a:rPr lang="tr-TR" sz="2400" dirty="0" smtClean="0">
                <a:latin typeface="+mj-lt"/>
                <a:ea typeface="Tahoma" panose="020B0604030504040204" pitchFamily="34" charset="0"/>
                <a:cs typeface="Tahoma" panose="020B0604030504040204" pitchFamily="34" charset="0"/>
              </a:rPr>
              <a:t>sunulabilir, </a:t>
            </a:r>
            <a:r>
              <a:rPr lang="tr-TR" sz="2400" dirty="0">
                <a:latin typeface="+mj-lt"/>
                <a:ea typeface="Tahoma" panose="020B0604030504040204" pitchFamily="34" charset="0"/>
                <a:cs typeface="Tahoma" panose="020B0604030504040204" pitchFamily="34" charset="0"/>
              </a:rPr>
              <a:t>kapasite tutarları </a:t>
            </a:r>
            <a:r>
              <a:rPr lang="tr-TR" sz="2400" dirty="0" smtClean="0">
                <a:solidFill>
                  <a:srgbClr val="FF0000"/>
                </a:solidFill>
                <a:latin typeface="+mj-lt"/>
                <a:ea typeface="Tahoma" panose="020B0604030504040204" pitchFamily="34" charset="0"/>
                <a:cs typeface="Tahoma" panose="020B0604030504040204" pitchFamily="34" charset="0"/>
              </a:rPr>
              <a:t>toplanmak suretiyle </a:t>
            </a:r>
            <a:r>
              <a:rPr lang="tr-TR" sz="2400" dirty="0" smtClean="0">
                <a:latin typeface="+mj-lt"/>
                <a:ea typeface="Tahoma" panose="020B0604030504040204" pitchFamily="34" charset="0"/>
                <a:cs typeface="Tahoma" panose="020B0604030504040204" pitchFamily="34" charset="0"/>
              </a:rPr>
              <a:t>yeterlik </a:t>
            </a:r>
            <a:r>
              <a:rPr lang="tr-TR" sz="2400" dirty="0">
                <a:latin typeface="+mj-lt"/>
                <a:ea typeface="Tahoma" panose="020B0604030504040204" pitchFamily="34" charset="0"/>
                <a:cs typeface="Tahoma" panose="020B0604030504040204" pitchFamily="34" charset="0"/>
              </a:rPr>
              <a:t>kriterinin sağlanıp sağlanmadığına bakılır.</a:t>
            </a:r>
          </a:p>
          <a:p>
            <a:pPr algn="just">
              <a:lnSpc>
                <a:spcPct val="90000"/>
              </a:lnSpc>
              <a:buFont typeface="Wingdings" panose="05000000000000000000" pitchFamily="2" charset="2"/>
              <a:buChar char="Ø"/>
              <a:defRPr/>
            </a:pPr>
            <a:endParaRPr lang="tr-TR" sz="2400" dirty="0" smtClean="0">
              <a:latin typeface="+mj-lt"/>
              <a:ea typeface="Tahoma" panose="020B0604030504040204" pitchFamily="34" charset="0"/>
              <a:cs typeface="Tahoma" panose="020B0604030504040204" pitchFamily="34" charset="0"/>
            </a:endParaRPr>
          </a:p>
        </p:txBody>
      </p:sp>
      <p:sp>
        <p:nvSpPr>
          <p:cNvPr id="6" name="Content Placeholder 2"/>
          <p:cNvSpPr txBox="1">
            <a:spLocks/>
          </p:cNvSpPr>
          <p:nvPr/>
        </p:nvSpPr>
        <p:spPr>
          <a:xfrm>
            <a:off x="467544" y="1710273"/>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endParaRPr lang="tr-TR" sz="1800" dirty="0">
              <a:latin typeface="Tahoma" panose="020B0604030504040204" pitchFamily="34" charset="0"/>
              <a:ea typeface="Tahoma" panose="020B0604030504040204" pitchFamily="34" charset="0"/>
              <a:cs typeface="Tahoma" panose="020B0604030504040204" pitchFamily="34" charset="0"/>
            </a:endParaRPr>
          </a:p>
        </p:txBody>
      </p:sp>
      <p:pic>
        <p:nvPicPr>
          <p:cNvPr id="8"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8062912" y="156672"/>
            <a:ext cx="1117600" cy="158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15898747"/>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289228"/>
            <a:ext cx="8136904" cy="1320800"/>
          </a:xfrm>
        </p:spPr>
        <p:txBody>
          <a:bodyPr>
            <a:noAutofit/>
          </a:bodyPr>
          <a:lstStyle/>
          <a:p>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3. İhale Süreci – Yeterlik Kriterleri</a:t>
            </a:r>
            <a:b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br>
            <a:r>
              <a:rPr lang="nb-NO"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 Kalite ve </a:t>
            </a:r>
            <a:r>
              <a:rPr lang="nb-NO"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standar</a:t>
            </a:r>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t </a:t>
            </a:r>
            <a:r>
              <a:rPr lang="nb-NO"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belgeler</a:t>
            </a:r>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i (</a:t>
            </a:r>
            <a:r>
              <a:rPr lang="tr-TR" sz="24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Md. 42)</a:t>
            </a:r>
            <a:endParaRPr lang="tr-TR" sz="24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456691" y="1710273"/>
            <a:ext cx="8229600" cy="4525963"/>
          </a:xfrm>
        </p:spPr>
        <p:txBody>
          <a:bodyPr>
            <a:noAutofit/>
          </a:bodyPr>
          <a:lstStyle/>
          <a:p>
            <a:pPr algn="just">
              <a:lnSpc>
                <a:spcPct val="90000"/>
              </a:lnSpc>
              <a:buFont typeface="Wingdings" panose="05000000000000000000" pitchFamily="2" charset="2"/>
              <a:buChar char="Ø"/>
              <a:defRPr/>
            </a:pPr>
            <a:endParaRPr lang="tr-TR" sz="2400" dirty="0" smtClean="0">
              <a:latin typeface="+mj-lt"/>
              <a:ea typeface="Tahoma" panose="020B0604030504040204" pitchFamily="34" charset="0"/>
              <a:cs typeface="Tahoma" panose="020B0604030504040204" pitchFamily="34" charset="0"/>
            </a:endParaRPr>
          </a:p>
          <a:p>
            <a:pPr algn="just">
              <a:lnSpc>
                <a:spcPct val="90000"/>
              </a:lnSpc>
              <a:buFont typeface="Wingdings" panose="05000000000000000000" pitchFamily="2" charset="2"/>
              <a:buChar char="Ø"/>
              <a:defRPr/>
            </a:pPr>
            <a:r>
              <a:rPr lang="tr-TR" sz="2400" dirty="0" smtClean="0">
                <a:latin typeface="+mj-lt"/>
                <a:ea typeface="Tahoma" panose="020B0604030504040204" pitchFamily="34" charset="0"/>
                <a:cs typeface="Tahoma" panose="020B0604030504040204" pitchFamily="34" charset="0"/>
              </a:rPr>
              <a:t>Kalite </a:t>
            </a:r>
            <a:r>
              <a:rPr lang="tr-TR" sz="2400" dirty="0">
                <a:latin typeface="+mj-lt"/>
                <a:ea typeface="Tahoma" panose="020B0604030504040204" pitchFamily="34" charset="0"/>
                <a:cs typeface="Tahoma" panose="020B0604030504040204" pitchFamily="34" charset="0"/>
              </a:rPr>
              <a:t>yönetim sistem belgesi, </a:t>
            </a:r>
            <a:endParaRPr lang="tr-TR" sz="2400" dirty="0" smtClean="0">
              <a:latin typeface="+mj-lt"/>
              <a:ea typeface="Tahoma" panose="020B0604030504040204" pitchFamily="34" charset="0"/>
              <a:cs typeface="Tahoma" panose="020B0604030504040204" pitchFamily="34" charset="0"/>
            </a:endParaRPr>
          </a:p>
          <a:p>
            <a:pPr algn="just">
              <a:lnSpc>
                <a:spcPct val="90000"/>
              </a:lnSpc>
              <a:buFont typeface="Wingdings" panose="05000000000000000000" pitchFamily="2" charset="2"/>
              <a:buChar char="Ø"/>
              <a:defRPr/>
            </a:pPr>
            <a:endParaRPr lang="tr-TR" sz="2400" dirty="0" smtClean="0">
              <a:latin typeface="+mj-lt"/>
              <a:ea typeface="Tahoma" panose="020B0604030504040204" pitchFamily="34" charset="0"/>
              <a:cs typeface="Tahoma" panose="020B0604030504040204" pitchFamily="34" charset="0"/>
            </a:endParaRPr>
          </a:p>
          <a:p>
            <a:pPr algn="just">
              <a:lnSpc>
                <a:spcPct val="90000"/>
              </a:lnSpc>
              <a:buFont typeface="Wingdings" panose="05000000000000000000" pitchFamily="2" charset="2"/>
              <a:buChar char="Ø"/>
              <a:defRPr/>
            </a:pPr>
            <a:r>
              <a:rPr lang="tr-TR" sz="2400" dirty="0" smtClean="0">
                <a:latin typeface="+mj-lt"/>
                <a:ea typeface="Tahoma" panose="020B0604030504040204" pitchFamily="34" charset="0"/>
                <a:cs typeface="Tahoma" panose="020B0604030504040204" pitchFamily="34" charset="0"/>
              </a:rPr>
              <a:t>Çevre </a:t>
            </a:r>
            <a:r>
              <a:rPr lang="tr-TR" sz="2400" dirty="0">
                <a:latin typeface="+mj-lt"/>
                <a:ea typeface="Tahoma" panose="020B0604030504040204" pitchFamily="34" charset="0"/>
                <a:cs typeface="Tahoma" panose="020B0604030504040204" pitchFamily="34" charset="0"/>
              </a:rPr>
              <a:t>yönetim sistem belgesi, </a:t>
            </a:r>
            <a:endParaRPr lang="tr-TR" sz="2400" dirty="0" smtClean="0">
              <a:latin typeface="+mj-lt"/>
              <a:ea typeface="Tahoma" panose="020B0604030504040204" pitchFamily="34" charset="0"/>
              <a:cs typeface="Tahoma" panose="020B0604030504040204" pitchFamily="34" charset="0"/>
            </a:endParaRPr>
          </a:p>
          <a:p>
            <a:pPr algn="just">
              <a:lnSpc>
                <a:spcPct val="90000"/>
              </a:lnSpc>
              <a:buFont typeface="Wingdings" panose="05000000000000000000" pitchFamily="2" charset="2"/>
              <a:buChar char="Ø"/>
              <a:defRPr/>
            </a:pPr>
            <a:endParaRPr lang="tr-TR" sz="2400" dirty="0" smtClean="0">
              <a:latin typeface="+mj-lt"/>
              <a:ea typeface="Tahoma" panose="020B0604030504040204" pitchFamily="34" charset="0"/>
              <a:cs typeface="Tahoma" panose="020B0604030504040204" pitchFamily="34" charset="0"/>
            </a:endParaRPr>
          </a:p>
          <a:p>
            <a:pPr algn="just">
              <a:lnSpc>
                <a:spcPct val="90000"/>
              </a:lnSpc>
              <a:buFont typeface="Wingdings" panose="05000000000000000000" pitchFamily="2" charset="2"/>
              <a:buChar char="Ø"/>
              <a:defRPr/>
            </a:pPr>
            <a:r>
              <a:rPr lang="tr-TR" sz="2400" dirty="0" smtClean="0">
                <a:latin typeface="+mj-lt"/>
                <a:ea typeface="Tahoma" panose="020B0604030504040204" pitchFamily="34" charset="0"/>
                <a:cs typeface="Tahoma" panose="020B0604030504040204" pitchFamily="34" charset="0"/>
              </a:rPr>
              <a:t>Hizmet </a:t>
            </a:r>
            <a:r>
              <a:rPr lang="tr-TR" sz="2400" dirty="0">
                <a:latin typeface="+mj-lt"/>
                <a:ea typeface="Tahoma" panose="020B0604030504040204" pitchFamily="34" charset="0"/>
                <a:cs typeface="Tahoma" panose="020B0604030504040204" pitchFamily="34" charset="0"/>
              </a:rPr>
              <a:t>yeterlilik </a:t>
            </a:r>
            <a:r>
              <a:rPr lang="tr-TR" sz="2400" dirty="0" smtClean="0">
                <a:latin typeface="+mj-lt"/>
                <a:ea typeface="Tahoma" panose="020B0604030504040204" pitchFamily="34" charset="0"/>
                <a:cs typeface="Tahoma" panose="020B0604030504040204" pitchFamily="34" charset="0"/>
              </a:rPr>
              <a:t>belgesi</a:t>
            </a:r>
          </a:p>
          <a:p>
            <a:pPr algn="just">
              <a:lnSpc>
                <a:spcPct val="90000"/>
              </a:lnSpc>
              <a:buFont typeface="Wingdings" panose="05000000000000000000" pitchFamily="2" charset="2"/>
              <a:buChar char="Ø"/>
              <a:defRPr/>
            </a:pPr>
            <a:endParaRPr lang="tr-TR" sz="2400" dirty="0" smtClean="0">
              <a:latin typeface="+mj-lt"/>
              <a:ea typeface="Tahoma" panose="020B0604030504040204" pitchFamily="34" charset="0"/>
              <a:cs typeface="Tahoma" panose="020B0604030504040204" pitchFamily="34" charset="0"/>
            </a:endParaRPr>
          </a:p>
          <a:p>
            <a:pPr algn="just">
              <a:lnSpc>
                <a:spcPct val="90000"/>
              </a:lnSpc>
              <a:buFont typeface="Wingdings" panose="05000000000000000000" pitchFamily="2" charset="2"/>
              <a:buChar char="Ø"/>
              <a:defRPr/>
            </a:pPr>
            <a:r>
              <a:rPr lang="tr-TR" sz="2400" dirty="0">
                <a:latin typeface="+mj-lt"/>
                <a:ea typeface="Tahoma" panose="020B0604030504040204" pitchFamily="34" charset="0"/>
                <a:cs typeface="Tahoma" panose="020B0604030504040204" pitchFamily="34" charset="0"/>
              </a:rPr>
              <a:t>D</a:t>
            </a:r>
            <a:r>
              <a:rPr lang="tr-TR" sz="2400" dirty="0" smtClean="0">
                <a:latin typeface="+mj-lt"/>
                <a:ea typeface="Tahoma" panose="020B0604030504040204" pitchFamily="34" charset="0"/>
                <a:cs typeface="Tahoma" panose="020B0604030504040204" pitchFamily="34" charset="0"/>
              </a:rPr>
              <a:t>eney-analiz-kalibrasyon </a:t>
            </a:r>
            <a:r>
              <a:rPr lang="tr-TR" sz="2400" dirty="0">
                <a:latin typeface="+mj-lt"/>
                <a:ea typeface="Tahoma" panose="020B0604030504040204" pitchFamily="34" charset="0"/>
                <a:cs typeface="Tahoma" panose="020B0604030504040204" pitchFamily="34" charset="0"/>
              </a:rPr>
              <a:t>laboratuvarlarının ve muayene kuruluşlarının kalite yeterliğine ilişkin yeterlik düzenlemeleri yapılabilir.</a:t>
            </a:r>
            <a:endParaRPr lang="tr-TR" sz="2400" dirty="0" smtClean="0">
              <a:latin typeface="+mj-lt"/>
              <a:ea typeface="Tahoma" panose="020B0604030504040204" pitchFamily="34" charset="0"/>
              <a:cs typeface="Tahoma" panose="020B0604030504040204" pitchFamily="34" charset="0"/>
            </a:endParaRPr>
          </a:p>
        </p:txBody>
      </p:sp>
      <p:pic>
        <p:nvPicPr>
          <p:cNvPr id="4"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7740352" y="156672"/>
            <a:ext cx="1117600" cy="158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2"/>
          <p:cNvSpPr txBox="1">
            <a:spLocks/>
          </p:cNvSpPr>
          <p:nvPr/>
        </p:nvSpPr>
        <p:spPr>
          <a:xfrm>
            <a:off x="467544" y="1710273"/>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endParaRPr lang="tr-TR" sz="1800" dirty="0">
              <a:latin typeface="Tahoma" panose="020B0604030504040204" pitchFamily="34" charset="0"/>
              <a:ea typeface="Tahoma" panose="020B0604030504040204" pitchFamily="34" charset="0"/>
              <a:cs typeface="Tahoma" panose="020B0604030504040204" pitchFamily="34" charset="0"/>
            </a:endParaRPr>
          </a:p>
        </p:txBody>
      </p:sp>
      <p:pic>
        <p:nvPicPr>
          <p:cNvPr id="5" name="Resim 4"/>
          <p:cNvPicPr>
            <a:picLocks noChangeAspect="1"/>
          </p:cNvPicPr>
          <p:nvPr/>
        </p:nvPicPr>
        <p:blipFill>
          <a:blip r:embed="rId3"/>
          <a:stretch>
            <a:fillRect/>
          </a:stretch>
        </p:blipFill>
        <p:spPr>
          <a:xfrm>
            <a:off x="5868144" y="1340768"/>
            <a:ext cx="1152244" cy="1426588"/>
          </a:xfrm>
          <a:prstGeom prst="rect">
            <a:avLst/>
          </a:prstGeom>
        </p:spPr>
      </p:pic>
    </p:spTree>
    <p:extLst>
      <p:ext uri="{BB962C8B-B14F-4D97-AF65-F5344CB8AC3E}">
        <p14:creationId xmlns:p14="http://schemas.microsoft.com/office/powerpoint/2010/main" val="97550699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3. İhale Süreci – Yeterlik Kriterleri</a:t>
            </a:r>
            <a:b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br>
            <a:r>
              <a:rPr lang="nb-NO"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 Kalite ve </a:t>
            </a:r>
            <a:r>
              <a:rPr lang="nb-NO"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standar</a:t>
            </a:r>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t</a:t>
            </a:r>
            <a:r>
              <a:rPr lang="nb-NO"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 belgeler</a:t>
            </a:r>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i - </a:t>
            </a:r>
            <a:r>
              <a:rPr lang="tr-TR"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Tebliğ</a:t>
            </a:r>
            <a:endParaRPr lang="tr-TR" sz="28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456691" y="1710273"/>
            <a:ext cx="8229600" cy="4525963"/>
          </a:xfrm>
        </p:spPr>
        <p:txBody>
          <a:bodyPr>
            <a:noAutofit/>
          </a:bodyPr>
          <a:lstStyle/>
          <a:p>
            <a:pPr algn="just">
              <a:buFont typeface="Wingdings" panose="05000000000000000000" pitchFamily="2" charset="2"/>
              <a:buChar char="Ø"/>
            </a:pPr>
            <a:r>
              <a:rPr lang="tr-TR" altLang="tr-TR" sz="2400" dirty="0" smtClean="0">
                <a:latin typeface="+mj-lt"/>
                <a:ea typeface="Tahoma" panose="020B0604030504040204" pitchFamily="34" charset="0"/>
                <a:cs typeface="Tahoma" panose="020B0604030504040204" pitchFamily="34" charset="0"/>
              </a:rPr>
              <a:t>İdarelerin kendi hizmet binalarında gerçekleştirilen hizmetler ile </a:t>
            </a:r>
          </a:p>
          <a:p>
            <a:pPr algn="just">
              <a:buFont typeface="Wingdings" panose="05000000000000000000" pitchFamily="2" charset="2"/>
              <a:buChar char="Ø"/>
            </a:pPr>
            <a:r>
              <a:rPr lang="tr-TR" altLang="tr-TR" sz="2400" dirty="0" smtClean="0">
                <a:latin typeface="+mj-lt"/>
                <a:ea typeface="Tahoma" panose="020B0604030504040204" pitchFamily="34" charset="0"/>
                <a:cs typeface="Tahoma" panose="020B0604030504040204" pitchFamily="34" charset="0"/>
              </a:rPr>
              <a:t>Niteliği gereği hizmet yeterlilik belgesi istenmesi uygun olmayan (personel ve öğrenci taşıma hizmetleri, araç kiralama, mesleki eğitim, toplantı ve organizasyon hizmetleri gibi) ihalelerde; </a:t>
            </a:r>
          </a:p>
          <a:p>
            <a:pPr lvl="1" algn="just">
              <a:buFont typeface="Wingdings" panose="05000000000000000000" pitchFamily="2" charset="2"/>
              <a:buChar char="Ø"/>
            </a:pPr>
            <a:r>
              <a:rPr lang="tr-TR" altLang="tr-TR" sz="2400" dirty="0" smtClean="0">
                <a:latin typeface="+mj-lt"/>
                <a:ea typeface="Tahoma" panose="020B0604030504040204" pitchFamily="34" charset="0"/>
                <a:cs typeface="Tahoma" panose="020B0604030504040204" pitchFamily="34" charset="0"/>
              </a:rPr>
              <a:t>hizmet yeterlilik belgesi </a:t>
            </a:r>
            <a:endParaRPr lang="tr-TR" altLang="tr-TR" sz="2400" dirty="0">
              <a:latin typeface="+mj-lt"/>
              <a:ea typeface="Tahoma" panose="020B0604030504040204" pitchFamily="34" charset="0"/>
              <a:cs typeface="Tahoma" panose="020B0604030504040204" pitchFamily="34" charset="0"/>
            </a:endParaRPr>
          </a:p>
          <a:p>
            <a:pPr lvl="1" algn="just">
              <a:buFont typeface="Wingdings" panose="05000000000000000000" pitchFamily="2" charset="2"/>
              <a:buChar char="Ø"/>
            </a:pPr>
            <a:r>
              <a:rPr lang="tr-TR" altLang="tr-TR" sz="2400" dirty="0" smtClean="0">
                <a:latin typeface="+mj-lt"/>
                <a:ea typeface="Tahoma" panose="020B0604030504040204" pitchFamily="34" charset="0"/>
                <a:cs typeface="Tahoma" panose="020B0604030504040204" pitchFamily="34" charset="0"/>
              </a:rPr>
              <a:t>çevre yönetim sistem belgesi</a:t>
            </a:r>
          </a:p>
          <a:p>
            <a:pPr marL="0" indent="0" algn="just">
              <a:buNone/>
            </a:pPr>
            <a:r>
              <a:rPr lang="tr-TR" altLang="tr-TR" sz="2400" dirty="0">
                <a:solidFill>
                  <a:srgbClr val="FF0000"/>
                </a:solidFill>
                <a:latin typeface="+mj-lt"/>
                <a:ea typeface="Tahoma" panose="020B0604030504040204" pitchFamily="34" charset="0"/>
                <a:cs typeface="Tahoma" panose="020B0604030504040204" pitchFamily="34" charset="0"/>
              </a:rPr>
              <a:t>istenmeyecektir.</a:t>
            </a:r>
          </a:p>
          <a:p>
            <a:pPr algn="just">
              <a:buFont typeface="Wingdings" pitchFamily="2" charset="2"/>
              <a:buChar char="Ø"/>
            </a:pPr>
            <a:endParaRPr lang="tr-TR" altLang="tr-TR" sz="2400" dirty="0" smtClean="0">
              <a:latin typeface="+mj-lt"/>
              <a:ea typeface="Tahoma" panose="020B0604030504040204" pitchFamily="34" charset="0"/>
              <a:cs typeface="Tahoma" panose="020B0604030504040204" pitchFamily="34" charset="0"/>
            </a:endParaRPr>
          </a:p>
          <a:p>
            <a:pPr algn="just">
              <a:buFont typeface="Wingdings" pitchFamily="2" charset="2"/>
              <a:buChar char="Ø"/>
            </a:pPr>
            <a:endParaRPr lang="tr-TR" altLang="tr-TR" sz="2400" dirty="0">
              <a:latin typeface="+mj-lt"/>
              <a:ea typeface="Tahoma" panose="020B0604030504040204" pitchFamily="34" charset="0"/>
              <a:cs typeface="Tahoma" panose="020B0604030504040204" pitchFamily="34" charset="0"/>
            </a:endParaRPr>
          </a:p>
        </p:txBody>
      </p:sp>
      <p:pic>
        <p:nvPicPr>
          <p:cNvPr id="4"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7740352" y="156672"/>
            <a:ext cx="1117600" cy="158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2"/>
          <p:cNvSpPr txBox="1">
            <a:spLocks/>
          </p:cNvSpPr>
          <p:nvPr/>
        </p:nvSpPr>
        <p:spPr>
          <a:xfrm>
            <a:off x="467544" y="1710273"/>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endParaRPr lang="tr-TR" sz="1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00520259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247164"/>
            <a:ext cx="7200800" cy="1320800"/>
          </a:xfrm>
        </p:spPr>
        <p:txBody>
          <a:bodyPr>
            <a:noAutofit/>
          </a:bodyPr>
          <a:lstStyle/>
          <a:p>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3. İhale Süreci – Yeterlik Kriterleri</a:t>
            </a:r>
            <a:b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br>
            <a:r>
              <a:rPr lang="nb-NO"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 Kalite ve </a:t>
            </a:r>
            <a:r>
              <a:rPr lang="nb-NO"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standar</a:t>
            </a:r>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t </a:t>
            </a:r>
            <a:r>
              <a:rPr lang="nb-NO"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belgeler</a:t>
            </a:r>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i - </a:t>
            </a:r>
            <a:r>
              <a:rPr lang="tr-TR"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Tebliğ</a:t>
            </a:r>
            <a:endParaRPr lang="tr-TR" sz="28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179512" y="1412776"/>
            <a:ext cx="8678440" cy="4525963"/>
          </a:xfrm>
        </p:spPr>
        <p:txBody>
          <a:bodyPr>
            <a:noAutofit/>
          </a:bodyPr>
          <a:lstStyle/>
          <a:p>
            <a:pPr algn="just">
              <a:buFont typeface="Wingdings" pitchFamily="2" charset="2"/>
              <a:buChar char="Ø"/>
            </a:pPr>
            <a:r>
              <a:rPr lang="tr-TR" altLang="tr-TR" sz="2400" dirty="0" smtClean="0">
                <a:latin typeface="+mj-lt"/>
                <a:ea typeface="Tahoma" panose="020B0604030504040204" pitchFamily="34" charset="0"/>
                <a:cs typeface="Tahoma" panose="020B0604030504040204" pitchFamily="34" charset="0"/>
              </a:rPr>
              <a:t>Tehlike analizi ve kritik kontrol noktaları yönetim sistemi (HACCP), </a:t>
            </a:r>
          </a:p>
          <a:p>
            <a:pPr algn="just">
              <a:buFont typeface="Wingdings" pitchFamily="2" charset="2"/>
              <a:buChar char="Ø"/>
            </a:pPr>
            <a:r>
              <a:rPr lang="tr-TR" altLang="tr-TR" sz="2400" dirty="0" smtClean="0">
                <a:latin typeface="+mj-lt"/>
                <a:ea typeface="Tahoma" panose="020B0604030504040204" pitchFamily="34" charset="0"/>
                <a:cs typeface="Tahoma" panose="020B0604030504040204" pitchFamily="34" charset="0"/>
              </a:rPr>
              <a:t>İş sağlığı ve güvenliği yönetim sistemi (OHSAS), </a:t>
            </a:r>
          </a:p>
          <a:p>
            <a:pPr algn="just">
              <a:buFont typeface="Wingdings" pitchFamily="2" charset="2"/>
              <a:buChar char="Ø"/>
            </a:pPr>
            <a:r>
              <a:rPr lang="tr-TR" altLang="tr-TR" sz="2400" dirty="0" smtClean="0">
                <a:latin typeface="+mj-lt"/>
                <a:ea typeface="Tahoma" panose="020B0604030504040204" pitchFamily="34" charset="0"/>
                <a:cs typeface="Tahoma" panose="020B0604030504040204" pitchFamily="34" charset="0"/>
              </a:rPr>
              <a:t>Gıda Güvenliği Yönetim Sistemi (ISO 22000), </a:t>
            </a:r>
          </a:p>
          <a:p>
            <a:pPr algn="just">
              <a:buFont typeface="Wingdings" pitchFamily="2" charset="2"/>
              <a:buChar char="Ø"/>
            </a:pPr>
            <a:r>
              <a:rPr lang="tr-TR" altLang="tr-TR" sz="2400" dirty="0" smtClean="0">
                <a:latin typeface="+mj-lt"/>
                <a:ea typeface="Tahoma" panose="020B0604030504040204" pitchFamily="34" charset="0"/>
                <a:cs typeface="Tahoma" panose="020B0604030504040204" pitchFamily="34" charset="0"/>
              </a:rPr>
              <a:t>Sosyal Sorumluluk Standardı (SA 8000), </a:t>
            </a:r>
          </a:p>
          <a:p>
            <a:pPr algn="just">
              <a:buFont typeface="Wingdings" pitchFamily="2" charset="2"/>
              <a:buChar char="Ø"/>
            </a:pPr>
            <a:r>
              <a:rPr lang="tr-TR" altLang="tr-TR" sz="2400" dirty="0" smtClean="0">
                <a:latin typeface="+mj-lt"/>
                <a:ea typeface="Tahoma" panose="020B0604030504040204" pitchFamily="34" charset="0"/>
                <a:cs typeface="Tahoma" panose="020B0604030504040204" pitchFamily="34" charset="0"/>
              </a:rPr>
              <a:t>İyi Hijyen Uygulamaları (GPP) ilişkin belgeler ve sertifikalar </a:t>
            </a:r>
            <a:r>
              <a:rPr lang="tr-TR" altLang="tr-TR" sz="2400" dirty="0" smtClean="0">
                <a:solidFill>
                  <a:srgbClr val="FF0000"/>
                </a:solidFill>
                <a:latin typeface="+mj-lt"/>
                <a:ea typeface="Tahoma" panose="020B0604030504040204" pitchFamily="34" charset="0"/>
                <a:cs typeface="Tahoma" panose="020B0604030504040204" pitchFamily="34" charset="0"/>
              </a:rPr>
              <a:t>istenmeyecektir.</a:t>
            </a:r>
            <a:endParaRPr lang="tr-TR" altLang="tr-TR" sz="2400" dirty="0" smtClean="0">
              <a:solidFill>
                <a:srgbClr val="00B050"/>
              </a:solidFill>
              <a:latin typeface="+mj-lt"/>
              <a:ea typeface="Tahoma" panose="020B0604030504040204" pitchFamily="34" charset="0"/>
              <a:cs typeface="Tahoma" panose="020B0604030504040204" pitchFamily="34" charset="0"/>
            </a:endParaRPr>
          </a:p>
          <a:p>
            <a:pPr algn="just">
              <a:buFont typeface="Wingdings" pitchFamily="2" charset="2"/>
              <a:buChar char="Ø"/>
            </a:pPr>
            <a:r>
              <a:rPr lang="tr-TR" altLang="tr-TR" sz="2400" dirty="0">
                <a:latin typeface="+mj-lt"/>
                <a:ea typeface="Tahoma" panose="020B0604030504040204" pitchFamily="34" charset="0"/>
                <a:cs typeface="Tahoma" panose="020B0604030504040204" pitchFamily="34" charset="0"/>
              </a:rPr>
              <a:t>Çöp toplama ve/veya kent temizliği hizmet alımı ihalelerinde, </a:t>
            </a:r>
            <a:endParaRPr lang="tr-TR" altLang="tr-TR" sz="2400" dirty="0" smtClean="0">
              <a:latin typeface="+mj-lt"/>
              <a:ea typeface="Tahoma" panose="020B0604030504040204" pitchFamily="34" charset="0"/>
              <a:cs typeface="Tahoma" panose="020B0604030504040204" pitchFamily="34" charset="0"/>
            </a:endParaRPr>
          </a:p>
          <a:p>
            <a:pPr lvl="1" algn="just">
              <a:buFont typeface="Wingdings" pitchFamily="2" charset="2"/>
              <a:buChar char="Ø"/>
            </a:pPr>
            <a:r>
              <a:rPr lang="tr-TR" altLang="tr-TR" sz="2400" dirty="0" smtClean="0">
                <a:latin typeface="+mj-lt"/>
                <a:ea typeface="Tahoma" panose="020B0604030504040204" pitchFamily="34" charset="0"/>
                <a:cs typeface="Tahoma" panose="020B0604030504040204" pitchFamily="34" charset="0"/>
              </a:rPr>
              <a:t>Çevre </a:t>
            </a:r>
            <a:r>
              <a:rPr lang="tr-TR" altLang="tr-TR" sz="2400" dirty="0">
                <a:latin typeface="+mj-lt"/>
                <a:ea typeface="Tahoma" panose="020B0604030504040204" pitchFamily="34" charset="0"/>
                <a:cs typeface="Tahoma" panose="020B0604030504040204" pitchFamily="34" charset="0"/>
              </a:rPr>
              <a:t>yönetim sistem belgesi ve </a:t>
            </a:r>
            <a:endParaRPr lang="tr-TR" altLang="tr-TR" sz="2400" dirty="0" smtClean="0">
              <a:latin typeface="+mj-lt"/>
              <a:ea typeface="Tahoma" panose="020B0604030504040204" pitchFamily="34" charset="0"/>
              <a:cs typeface="Tahoma" panose="020B0604030504040204" pitchFamily="34" charset="0"/>
            </a:endParaRPr>
          </a:p>
          <a:p>
            <a:pPr lvl="1" algn="just">
              <a:buFont typeface="Wingdings" pitchFamily="2" charset="2"/>
              <a:buChar char="Ø"/>
            </a:pPr>
            <a:r>
              <a:rPr lang="tr-TR" altLang="tr-TR" sz="2400" dirty="0" smtClean="0">
                <a:latin typeface="+mj-lt"/>
                <a:ea typeface="Tahoma" panose="020B0604030504040204" pitchFamily="34" charset="0"/>
                <a:cs typeface="Tahoma" panose="020B0604030504040204" pitchFamily="34" charset="0"/>
              </a:rPr>
              <a:t>İşyerleri-Kent </a:t>
            </a:r>
            <a:r>
              <a:rPr lang="tr-TR" altLang="tr-TR" sz="2400" dirty="0">
                <a:latin typeface="+mj-lt"/>
                <a:ea typeface="Tahoma" panose="020B0604030504040204" pitchFamily="34" charset="0"/>
                <a:cs typeface="Tahoma" panose="020B0604030504040204" pitchFamily="34" charset="0"/>
              </a:rPr>
              <a:t>Temizliği Hizmet Yeterlilik Belgesi (TS 13111) </a:t>
            </a:r>
            <a:r>
              <a:rPr lang="tr-TR" altLang="tr-TR" sz="2400" dirty="0">
                <a:solidFill>
                  <a:srgbClr val="FF0000"/>
                </a:solidFill>
                <a:latin typeface="+mj-lt"/>
                <a:ea typeface="Tahoma" panose="020B0604030504040204" pitchFamily="34" charset="0"/>
                <a:cs typeface="Tahoma" panose="020B0604030504040204" pitchFamily="34" charset="0"/>
              </a:rPr>
              <a:t>istenebilecektir</a:t>
            </a:r>
            <a:r>
              <a:rPr lang="tr-TR" altLang="tr-TR" sz="2400" dirty="0">
                <a:latin typeface="+mj-lt"/>
                <a:ea typeface="Tahoma" panose="020B0604030504040204" pitchFamily="34" charset="0"/>
                <a:cs typeface="Tahoma" panose="020B0604030504040204" pitchFamily="34" charset="0"/>
              </a:rPr>
              <a:t>.</a:t>
            </a:r>
          </a:p>
          <a:p>
            <a:pPr algn="just">
              <a:buFont typeface="Wingdings" pitchFamily="2" charset="2"/>
              <a:buChar char="Ø"/>
            </a:pPr>
            <a:endParaRPr lang="tr-TR" altLang="tr-TR" sz="2400" dirty="0" smtClean="0">
              <a:solidFill>
                <a:srgbClr val="00B050"/>
              </a:solidFill>
              <a:latin typeface="+mj-lt"/>
              <a:ea typeface="Tahoma" panose="020B0604030504040204" pitchFamily="34" charset="0"/>
              <a:cs typeface="Tahoma" panose="020B0604030504040204" pitchFamily="34" charset="0"/>
            </a:endParaRPr>
          </a:p>
          <a:p>
            <a:pPr algn="just">
              <a:buFont typeface="Wingdings" pitchFamily="2" charset="2"/>
              <a:buChar char="Ø"/>
            </a:pPr>
            <a:endParaRPr lang="tr-TR" altLang="tr-TR" sz="2400" dirty="0">
              <a:latin typeface="+mj-lt"/>
              <a:ea typeface="Tahoma" panose="020B0604030504040204" pitchFamily="34" charset="0"/>
              <a:cs typeface="Tahoma" panose="020B0604030504040204" pitchFamily="34" charset="0"/>
            </a:endParaRPr>
          </a:p>
        </p:txBody>
      </p:sp>
      <p:pic>
        <p:nvPicPr>
          <p:cNvPr id="4"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7740352" y="156672"/>
            <a:ext cx="1117600" cy="158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2"/>
          <p:cNvSpPr txBox="1">
            <a:spLocks/>
          </p:cNvSpPr>
          <p:nvPr/>
        </p:nvSpPr>
        <p:spPr>
          <a:xfrm>
            <a:off x="467544" y="1710273"/>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endParaRPr lang="tr-TR" sz="1800" dirty="0" smtClean="0">
              <a:latin typeface="Tahoma" panose="020B0604030504040204" pitchFamily="34" charset="0"/>
              <a:ea typeface="Tahoma" panose="020B0604030504040204" pitchFamily="34" charset="0"/>
              <a:cs typeface="Tahoma" panose="020B0604030504040204" pitchFamily="34" charset="0"/>
            </a:endParaRPr>
          </a:p>
          <a:p>
            <a:pPr>
              <a:buFont typeface="Wingdings" panose="05000000000000000000" pitchFamily="2" charset="2"/>
              <a:buChar char="Ø"/>
            </a:pPr>
            <a:endParaRPr lang="tr-TR" sz="1800" dirty="0" smtClean="0">
              <a:latin typeface="Tahoma" panose="020B0604030504040204" pitchFamily="34" charset="0"/>
              <a:ea typeface="Tahoma" panose="020B0604030504040204" pitchFamily="34" charset="0"/>
              <a:cs typeface="Tahoma" panose="020B0604030504040204" pitchFamily="34" charset="0"/>
            </a:endParaRPr>
          </a:p>
          <a:p>
            <a:pPr>
              <a:buFont typeface="Wingdings" panose="05000000000000000000" pitchFamily="2" charset="2"/>
              <a:buChar char="Ø"/>
            </a:pPr>
            <a:endParaRPr lang="tr-TR" sz="1800" dirty="0">
              <a:latin typeface="Tahoma" panose="020B0604030504040204" pitchFamily="34" charset="0"/>
              <a:ea typeface="Tahoma" panose="020B0604030504040204" pitchFamily="34" charset="0"/>
              <a:cs typeface="Tahoma" panose="020B0604030504040204" pitchFamily="34" charset="0"/>
            </a:endParaRPr>
          </a:p>
          <a:p>
            <a:pPr>
              <a:buFont typeface="Wingdings" panose="05000000000000000000" pitchFamily="2" charset="2"/>
              <a:buChar char="Ø"/>
            </a:pPr>
            <a:endParaRPr lang="tr-TR" sz="18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96196791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816" y="274638"/>
            <a:ext cx="8229600" cy="1143000"/>
          </a:xfrm>
        </p:spPr>
        <p:txBody>
          <a:bodyPr>
            <a:noAutofit/>
          </a:bodyPr>
          <a:lstStyle/>
          <a:p>
            <a:pPr algn="l"/>
            <a:r>
              <a:rPr lang="tr-TR" sz="24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4</a:t>
            </a:r>
            <a:r>
              <a:rPr lang="tr-TR" sz="24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 Personel Çalıştırılmasına Dayalı Hizmet Alımı </a:t>
            </a:r>
            <a:r>
              <a:rPr lang="tr-TR" sz="24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İhaleleri</a:t>
            </a:r>
            <a:br>
              <a:rPr lang="tr-TR" sz="24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br>
            <a:r>
              <a:rPr lang="tr-TR" sz="24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Yaklaşık Maliyet Hesabı  (Md. 10 – Tebliğ Md. 78)</a:t>
            </a:r>
            <a:endParaRPr lang="tr-TR" sz="24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0" y="1268760"/>
            <a:ext cx="9144000" cy="5256584"/>
          </a:xfrm>
        </p:spPr>
        <p:txBody>
          <a:bodyPr>
            <a:noAutofit/>
          </a:bodyPr>
          <a:lstStyle/>
          <a:p>
            <a:pPr marL="457200" indent="-457200" algn="just">
              <a:buAutoNum type="arabicParenR"/>
            </a:pPr>
            <a:r>
              <a:rPr lang="tr-TR" altLang="tr-TR" sz="2000" dirty="0" smtClean="0">
                <a:latin typeface="+mj-lt"/>
                <a:ea typeface="Tahoma" panose="020B0604030504040204" pitchFamily="34" charset="0"/>
                <a:cs typeface="Tahoma" panose="020B0604030504040204" pitchFamily="34" charset="0"/>
              </a:rPr>
              <a:t>Brüt </a:t>
            </a:r>
            <a:r>
              <a:rPr lang="tr-TR" altLang="tr-TR" sz="2000" dirty="0">
                <a:latin typeface="+mj-lt"/>
                <a:ea typeface="Tahoma" panose="020B0604030504040204" pitchFamily="34" charset="0"/>
                <a:cs typeface="Tahoma" panose="020B0604030504040204" pitchFamily="34" charset="0"/>
              </a:rPr>
              <a:t>asgari ücret (veya %... fazlası)</a:t>
            </a:r>
          </a:p>
          <a:p>
            <a:pPr marL="457200" indent="-457200" algn="just">
              <a:buFont typeface="Arial" pitchFamily="34" charset="0"/>
              <a:buAutoNum type="arabicParenR"/>
            </a:pPr>
            <a:r>
              <a:rPr lang="tr-TR" altLang="tr-TR" sz="2000" dirty="0" smtClean="0">
                <a:latin typeface="+mj-lt"/>
                <a:ea typeface="Tahoma" panose="020B0604030504040204" pitchFamily="34" charset="0"/>
                <a:cs typeface="Tahoma" panose="020B0604030504040204" pitchFamily="34" charset="0"/>
              </a:rPr>
              <a:t>Nakdi yemek</a:t>
            </a:r>
            <a:r>
              <a:rPr lang="tr-TR" altLang="tr-TR" sz="2000" dirty="0">
                <a:latin typeface="+mj-lt"/>
                <a:ea typeface="Tahoma" panose="020B0604030504040204" pitchFamily="34" charset="0"/>
                <a:cs typeface="Tahoma" panose="020B0604030504040204" pitchFamily="34" charset="0"/>
              </a:rPr>
              <a:t>, yol vb. maliyet eklenir.</a:t>
            </a:r>
          </a:p>
          <a:p>
            <a:pPr marL="457200" indent="-457200" algn="just">
              <a:buAutoNum type="arabicParenR"/>
            </a:pPr>
            <a:r>
              <a:rPr lang="tr-TR" altLang="tr-TR" sz="2000" dirty="0" smtClean="0">
                <a:latin typeface="+mj-lt"/>
                <a:ea typeface="Tahoma" panose="020B0604030504040204" pitchFamily="34" charset="0"/>
                <a:cs typeface="Tahoma" panose="020B0604030504040204" pitchFamily="34" charset="0"/>
              </a:rPr>
              <a:t>İşveren </a:t>
            </a:r>
            <a:r>
              <a:rPr lang="tr-TR" altLang="tr-TR" sz="2000" dirty="0">
                <a:latin typeface="+mj-lt"/>
                <a:ea typeface="Tahoma" panose="020B0604030504040204" pitchFamily="34" charset="0"/>
                <a:cs typeface="Tahoma" panose="020B0604030504040204" pitchFamily="34" charset="0"/>
              </a:rPr>
              <a:t>payı, risk prim oranı vb. oranlar hesaplanır.</a:t>
            </a:r>
          </a:p>
          <a:p>
            <a:pPr marL="457200" indent="-457200" algn="just">
              <a:buAutoNum type="arabicParenR"/>
            </a:pPr>
            <a:r>
              <a:rPr lang="tr-TR" altLang="tr-TR" sz="2000" u="sng" dirty="0" smtClean="0">
                <a:solidFill>
                  <a:srgbClr val="FF0000"/>
                </a:solidFill>
                <a:latin typeface="+mj-lt"/>
                <a:ea typeface="Tahoma" panose="020B0604030504040204" pitchFamily="34" charset="0"/>
                <a:cs typeface="Tahoma" panose="020B0604030504040204" pitchFamily="34" charset="0"/>
              </a:rPr>
              <a:t>% </a:t>
            </a:r>
            <a:r>
              <a:rPr lang="tr-TR" altLang="tr-TR" sz="2000" u="sng" dirty="0">
                <a:solidFill>
                  <a:srgbClr val="FF0000"/>
                </a:solidFill>
                <a:latin typeface="+mj-lt"/>
                <a:ea typeface="Tahoma" panose="020B0604030504040204" pitchFamily="34" charset="0"/>
                <a:cs typeface="Tahoma" panose="020B0604030504040204" pitchFamily="34" charset="0"/>
              </a:rPr>
              <a:t>4 oranında sözleşme ve genel gider</a:t>
            </a:r>
            <a:r>
              <a:rPr lang="tr-TR" altLang="tr-TR" sz="2000" dirty="0">
                <a:solidFill>
                  <a:srgbClr val="FF0000"/>
                </a:solidFill>
                <a:latin typeface="+mj-lt"/>
                <a:ea typeface="Tahoma" panose="020B0604030504040204" pitchFamily="34" charset="0"/>
                <a:cs typeface="Tahoma" panose="020B0604030504040204" pitchFamily="34" charset="0"/>
              </a:rPr>
              <a:t> </a:t>
            </a:r>
            <a:r>
              <a:rPr lang="tr-TR" altLang="tr-TR" sz="2000" dirty="0" smtClean="0">
                <a:latin typeface="+mj-lt"/>
                <a:ea typeface="Tahoma" panose="020B0604030504040204" pitchFamily="34" charset="0"/>
                <a:cs typeface="Tahoma" panose="020B0604030504040204" pitchFamily="34" charset="0"/>
              </a:rPr>
              <a:t>payı</a:t>
            </a:r>
          </a:p>
          <a:p>
            <a:pPr marL="457200" indent="-457200" algn="just">
              <a:buAutoNum type="arabicParenR"/>
            </a:pPr>
            <a:r>
              <a:rPr lang="tr-TR" altLang="tr-TR" sz="2000" dirty="0" smtClean="0">
                <a:latin typeface="+mj-lt"/>
                <a:ea typeface="Tahoma" panose="020B0604030504040204" pitchFamily="34" charset="0"/>
                <a:cs typeface="Tahoma" panose="020B0604030504040204" pitchFamily="34" charset="0"/>
              </a:rPr>
              <a:t>Varsa ayni yemek, yol vb.</a:t>
            </a:r>
            <a:endParaRPr lang="tr-TR" altLang="tr-TR" sz="2000" dirty="0">
              <a:latin typeface="+mj-lt"/>
              <a:ea typeface="Tahoma" panose="020B0604030504040204" pitchFamily="34" charset="0"/>
              <a:cs typeface="Tahoma" panose="020B0604030504040204" pitchFamily="34" charset="0"/>
            </a:endParaRPr>
          </a:p>
          <a:p>
            <a:pPr marL="457200" indent="-457200" algn="just">
              <a:buFont typeface="Wingdings 2" pitchFamily="18" charset="2"/>
              <a:buAutoNum type="arabicParenR"/>
            </a:pPr>
            <a:r>
              <a:rPr lang="tr-TR" altLang="tr-TR" sz="2000" dirty="0">
                <a:latin typeface="+mj-lt"/>
                <a:ea typeface="Tahoma" panose="020B0604030504040204" pitchFamily="34" charset="0"/>
                <a:cs typeface="Tahoma" panose="020B0604030504040204" pitchFamily="34" charset="0"/>
              </a:rPr>
              <a:t>Varsa diğer maliyetler (temizlik malzemesi, vb.) eklenir.</a:t>
            </a:r>
          </a:p>
          <a:p>
            <a:pPr marL="457200" indent="-457200" algn="just">
              <a:buFont typeface="Wingdings 2" pitchFamily="18" charset="2"/>
              <a:buAutoNum type="arabicParenR"/>
            </a:pPr>
            <a:r>
              <a:rPr lang="tr-TR" altLang="tr-TR" sz="2000" dirty="0">
                <a:latin typeface="+mj-lt"/>
                <a:ea typeface="Tahoma" panose="020B0604030504040204" pitchFamily="34" charset="0"/>
                <a:cs typeface="Tahoma" panose="020B0604030504040204" pitchFamily="34" charset="0"/>
              </a:rPr>
              <a:t>Öngörülen yüklenici </a:t>
            </a:r>
            <a:r>
              <a:rPr lang="tr-TR" altLang="tr-TR" sz="2000" dirty="0" smtClean="0">
                <a:latin typeface="+mj-lt"/>
                <a:ea typeface="Tahoma" panose="020B0604030504040204" pitchFamily="34" charset="0"/>
                <a:cs typeface="Tahoma" panose="020B0604030504040204" pitchFamily="34" charset="0"/>
              </a:rPr>
              <a:t>kârı </a:t>
            </a:r>
            <a:r>
              <a:rPr lang="tr-TR" altLang="tr-TR" sz="2000" dirty="0">
                <a:latin typeface="+mj-lt"/>
                <a:ea typeface="Tahoma" panose="020B0604030504040204" pitchFamily="34" charset="0"/>
                <a:cs typeface="Tahoma" panose="020B0604030504040204" pitchFamily="34" charset="0"/>
              </a:rPr>
              <a:t>eklenir.</a:t>
            </a:r>
          </a:p>
          <a:p>
            <a:pPr marL="0" indent="0" algn="just">
              <a:buNone/>
            </a:pPr>
            <a:r>
              <a:rPr lang="tr-TR" sz="1400" dirty="0" smtClean="0">
                <a:latin typeface="+mj-lt"/>
              </a:rPr>
              <a:t>Sözleşme </a:t>
            </a:r>
            <a:r>
              <a:rPr lang="tr-TR" sz="1400" dirty="0">
                <a:latin typeface="+mj-lt"/>
              </a:rPr>
              <a:t>Giderleri ve Genel Giderler: İhale ve sözleşmeye ilişkin </a:t>
            </a:r>
            <a:r>
              <a:rPr lang="tr-TR" sz="1400" dirty="0">
                <a:solidFill>
                  <a:srgbClr val="FF0000"/>
                </a:solidFill>
                <a:latin typeface="+mj-lt"/>
              </a:rPr>
              <a:t>damga vergileri</a:t>
            </a:r>
            <a:r>
              <a:rPr lang="tr-TR" sz="1400" dirty="0">
                <a:latin typeface="+mj-lt"/>
              </a:rPr>
              <a:t>, Kamu İhale Kurumu </a:t>
            </a:r>
            <a:r>
              <a:rPr lang="tr-TR" sz="1400" dirty="0">
                <a:solidFill>
                  <a:srgbClr val="FF0000"/>
                </a:solidFill>
                <a:latin typeface="+mj-lt"/>
              </a:rPr>
              <a:t>payı</a:t>
            </a:r>
            <a:r>
              <a:rPr lang="tr-TR" sz="1400" dirty="0">
                <a:latin typeface="+mj-lt"/>
              </a:rPr>
              <a:t> ve </a:t>
            </a:r>
            <a:r>
              <a:rPr lang="tr-TR" sz="1400" dirty="0">
                <a:solidFill>
                  <a:srgbClr val="FF0000"/>
                </a:solidFill>
                <a:latin typeface="+mj-lt"/>
              </a:rPr>
              <a:t>noter masrafları </a:t>
            </a:r>
            <a:r>
              <a:rPr lang="tr-TR" sz="1400" dirty="0">
                <a:latin typeface="+mj-lt"/>
              </a:rPr>
              <a:t>gibi </a:t>
            </a:r>
            <a:r>
              <a:rPr lang="tr-TR" sz="1400" dirty="0">
                <a:solidFill>
                  <a:srgbClr val="FF0000"/>
                </a:solidFill>
                <a:latin typeface="+mj-lt"/>
              </a:rPr>
              <a:t>sözleşme giderleri </a:t>
            </a:r>
            <a:r>
              <a:rPr lang="tr-TR" sz="1400" dirty="0">
                <a:latin typeface="+mj-lt"/>
              </a:rPr>
              <a:t>ile </a:t>
            </a:r>
            <a:r>
              <a:rPr lang="tr-TR" sz="1400" dirty="0">
                <a:solidFill>
                  <a:srgbClr val="FF0000"/>
                </a:solidFill>
                <a:latin typeface="+mj-lt"/>
              </a:rPr>
              <a:t>amortisman</a:t>
            </a:r>
            <a:r>
              <a:rPr lang="tr-TR" sz="1400" dirty="0">
                <a:latin typeface="+mj-lt"/>
              </a:rPr>
              <a:t>, ihale konusu işte kullanılacak </a:t>
            </a:r>
            <a:r>
              <a:rPr lang="tr-TR" sz="1400" dirty="0">
                <a:solidFill>
                  <a:srgbClr val="FF0000"/>
                </a:solidFill>
                <a:latin typeface="+mj-lt"/>
              </a:rPr>
              <a:t>giyim gideri</a:t>
            </a:r>
            <a:r>
              <a:rPr lang="tr-TR" sz="1400" dirty="0">
                <a:latin typeface="+mj-lt"/>
              </a:rPr>
              <a:t>, oryantasyon (ihale konusu işe uyum) </a:t>
            </a:r>
            <a:r>
              <a:rPr lang="tr-TR" sz="1400" dirty="0">
                <a:solidFill>
                  <a:srgbClr val="FF0000"/>
                </a:solidFill>
                <a:latin typeface="+mj-lt"/>
              </a:rPr>
              <a:t>eğitimi </a:t>
            </a:r>
            <a:r>
              <a:rPr lang="tr-TR" sz="1400" dirty="0">
                <a:latin typeface="+mj-lt"/>
              </a:rPr>
              <a:t>gideri, </a:t>
            </a:r>
            <a:r>
              <a:rPr lang="tr-TR" sz="1400" dirty="0">
                <a:solidFill>
                  <a:srgbClr val="FF0000"/>
                </a:solidFill>
                <a:latin typeface="+mj-lt"/>
              </a:rPr>
              <a:t>işyeri hekimliği </a:t>
            </a:r>
            <a:r>
              <a:rPr lang="tr-TR" sz="1400" dirty="0">
                <a:latin typeface="+mj-lt"/>
              </a:rPr>
              <a:t>ve iş güvenliği uzmanı ücreti ile çalışanlara verilecek eğitim gideri, silahlı atış eğitim gideri, </a:t>
            </a:r>
            <a:r>
              <a:rPr lang="tr-TR" sz="1400" dirty="0">
                <a:solidFill>
                  <a:srgbClr val="FF0000"/>
                </a:solidFill>
                <a:latin typeface="+mj-lt"/>
              </a:rPr>
              <a:t>özel güvenlik mali sorumluluk sigortası </a:t>
            </a:r>
            <a:r>
              <a:rPr lang="tr-TR" sz="1400" dirty="0">
                <a:latin typeface="+mj-lt"/>
              </a:rPr>
              <a:t>gideri, yaka kartı, </a:t>
            </a:r>
            <a:r>
              <a:rPr lang="tr-TR" sz="1400" dirty="0">
                <a:solidFill>
                  <a:srgbClr val="FF0000"/>
                </a:solidFill>
                <a:latin typeface="+mj-lt"/>
              </a:rPr>
              <a:t>önemli bir bileşen olarak değerlendirilmeyen ilaçlama gideri</a:t>
            </a:r>
            <a:r>
              <a:rPr lang="tr-TR" sz="1400" dirty="0">
                <a:latin typeface="+mj-lt"/>
              </a:rPr>
              <a:t>, toplu ulaşım kartı bedeli ve bu nitelikteki genel giderleri karşılamak üzere, birim fiyat teklif cetvelinde yer alan her bir işçilik birim fiyatı üzerinden; işçi sayısı üzerinden teklif alınması idarece uygun görülmeyen iş kalemi/kalemleri için ise çalıştırılacak her bir personelin işçilik maliyeti üzerinden, % 4 oranında hesaplanan sözleşme giderleri ve genel giderler teklif bileşeni olarak kabul edilir.</a:t>
            </a:r>
            <a:endParaRPr lang="tr-TR" altLang="tr-TR" sz="1400" dirty="0">
              <a:latin typeface="+mj-lt"/>
              <a:ea typeface="Tahoma" panose="020B0604030504040204" pitchFamily="34" charset="0"/>
              <a:cs typeface="Tahoma" panose="020B0604030504040204" pitchFamily="34" charset="0"/>
            </a:endParaRPr>
          </a:p>
        </p:txBody>
      </p:sp>
      <p:pic>
        <p:nvPicPr>
          <p:cNvPr id="4" name="Picture 4" descr="kiklogo"/>
          <p:cNvPicPr>
            <a:picLocks noChangeAspect="1" noChangeArrowheads="1"/>
          </p:cNvPicPr>
          <p:nvPr/>
        </p:nvPicPr>
        <p:blipFill>
          <a:blip r:embed="rId3">
            <a:lum contrast="12000"/>
            <a:extLst>
              <a:ext uri="{28A0092B-C50C-407E-A947-70E740481C1C}">
                <a14:useLocalDpi xmlns:a14="http://schemas.microsoft.com/office/drawing/2010/main" val="0"/>
              </a:ext>
            </a:extLst>
          </a:blip>
          <a:srcRect/>
          <a:stretch>
            <a:fillRect/>
          </a:stretch>
        </p:blipFill>
        <p:spPr bwMode="auto">
          <a:xfrm>
            <a:off x="8062912" y="156672"/>
            <a:ext cx="1117600" cy="158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Resim 4"/>
          <p:cNvPicPr>
            <a:picLocks noChangeAspect="1"/>
          </p:cNvPicPr>
          <p:nvPr/>
        </p:nvPicPr>
        <p:blipFill>
          <a:blip r:embed="rId4"/>
          <a:stretch>
            <a:fillRect/>
          </a:stretch>
        </p:blipFill>
        <p:spPr>
          <a:xfrm>
            <a:off x="6046572" y="1029290"/>
            <a:ext cx="973700" cy="1205533"/>
          </a:xfrm>
          <a:prstGeom prst="rect">
            <a:avLst/>
          </a:prstGeom>
        </p:spPr>
      </p:pic>
    </p:spTree>
    <p:extLst>
      <p:ext uri="{BB962C8B-B14F-4D97-AF65-F5344CB8AC3E}">
        <p14:creationId xmlns:p14="http://schemas.microsoft.com/office/powerpoint/2010/main" val="146122047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0"/>
            <a:ext cx="8229600" cy="620688"/>
          </a:xfrm>
        </p:spPr>
        <p:txBody>
          <a:bodyPr>
            <a:noAutofit/>
          </a:bodyPr>
          <a:lstStyle/>
          <a:p>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4</a:t>
            </a:r>
            <a:r>
              <a:rPr lang="tr-TR"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 PÇD Hizmet Alımı </a:t>
            </a:r>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Teklif </a:t>
            </a:r>
            <a:r>
              <a:rPr lang="tr-TR"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Bileşenleri </a:t>
            </a:r>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
            </a:r>
            <a:b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br>
            <a:endParaRPr lang="tr-TR" sz="24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213568" y="620688"/>
            <a:ext cx="8606904" cy="6120680"/>
          </a:xfrm>
        </p:spPr>
        <p:txBody>
          <a:bodyPr>
            <a:noAutofit/>
          </a:bodyPr>
          <a:lstStyle/>
          <a:p>
            <a:pPr marL="0" indent="0" algn="just">
              <a:buNone/>
            </a:pPr>
            <a:r>
              <a:rPr lang="tr-TR" sz="2000" dirty="0">
                <a:latin typeface="+mj-lt"/>
                <a:ea typeface="Tahoma" panose="020B0604030504040204" pitchFamily="34" charset="0"/>
                <a:cs typeface="Tahoma" panose="020B0604030504040204" pitchFamily="34" charset="0"/>
              </a:rPr>
              <a:t>PÇDHA İhalelerinde Teklif Bileşenleri</a:t>
            </a:r>
            <a:r>
              <a:rPr lang="tr-TR" sz="2000" dirty="0" smtClean="0">
                <a:latin typeface="+mj-lt"/>
                <a:ea typeface="Tahoma" panose="020B0604030504040204" pitchFamily="34" charset="0"/>
                <a:cs typeface="Tahoma" panose="020B0604030504040204" pitchFamily="34" charset="0"/>
              </a:rPr>
              <a:t>:</a:t>
            </a:r>
            <a:r>
              <a:rPr lang="tr-TR" sz="2000" dirty="0">
                <a:latin typeface="+mj-lt"/>
                <a:ea typeface="Tahoma" panose="020B0604030504040204" pitchFamily="34" charset="0"/>
                <a:cs typeface="Tahoma" panose="020B0604030504040204" pitchFamily="34" charset="0"/>
              </a:rPr>
              <a:t> </a:t>
            </a:r>
            <a:endParaRPr lang="tr-TR" sz="2000" b="1" dirty="0">
              <a:latin typeface="+mj-lt"/>
              <a:ea typeface="Tahoma" panose="020B0604030504040204" pitchFamily="34" charset="0"/>
              <a:cs typeface="Tahoma" panose="020B0604030504040204" pitchFamily="34" charset="0"/>
            </a:endParaRPr>
          </a:p>
          <a:p>
            <a:pPr marL="0" indent="0" algn="just">
              <a:buNone/>
            </a:pPr>
            <a:r>
              <a:rPr lang="tr-TR" sz="2000" b="1" dirty="0">
                <a:latin typeface="+mj-lt"/>
                <a:ea typeface="Tahoma" panose="020B0604030504040204" pitchFamily="34" charset="0"/>
                <a:cs typeface="Tahoma" panose="020B0604030504040204" pitchFamily="34" charset="0"/>
              </a:rPr>
              <a:t>a) </a:t>
            </a:r>
            <a:r>
              <a:rPr lang="tr-TR" sz="2000" dirty="0">
                <a:latin typeface="+mj-lt"/>
                <a:ea typeface="Tahoma" panose="020B0604030504040204" pitchFamily="34" charset="0"/>
                <a:cs typeface="Tahoma" panose="020B0604030504040204" pitchFamily="34" charset="0"/>
              </a:rPr>
              <a:t>Asgari İşçilik Maliyeti</a:t>
            </a:r>
            <a:r>
              <a:rPr lang="tr-TR" sz="2000" dirty="0" smtClean="0">
                <a:latin typeface="+mj-lt"/>
                <a:ea typeface="Tahoma" panose="020B0604030504040204" pitchFamily="34" charset="0"/>
                <a:cs typeface="Tahoma" panose="020B0604030504040204" pitchFamily="34" charset="0"/>
              </a:rPr>
              <a:t>: İhale </a:t>
            </a:r>
            <a:r>
              <a:rPr lang="tr-TR" sz="2000" dirty="0">
                <a:latin typeface="+mj-lt"/>
                <a:ea typeface="Tahoma" panose="020B0604030504040204" pitchFamily="34" charset="0"/>
                <a:cs typeface="Tahoma" panose="020B0604030504040204" pitchFamily="34" charset="0"/>
              </a:rPr>
              <a:t>tarihinde yürürlükte bulunan </a:t>
            </a:r>
            <a:r>
              <a:rPr lang="tr-TR" sz="2000" dirty="0">
                <a:solidFill>
                  <a:srgbClr val="FF0000"/>
                </a:solidFill>
                <a:latin typeface="+mj-lt"/>
                <a:ea typeface="Tahoma" panose="020B0604030504040204" pitchFamily="34" charset="0"/>
                <a:cs typeface="Tahoma" panose="020B0604030504040204" pitchFamily="34" charset="0"/>
              </a:rPr>
              <a:t>brüt asgari ücret</a:t>
            </a:r>
            <a:r>
              <a:rPr lang="tr-TR" sz="2000" dirty="0">
                <a:latin typeface="+mj-lt"/>
                <a:ea typeface="Tahoma" panose="020B0604030504040204" pitchFamily="34" charset="0"/>
                <a:cs typeface="Tahoma" panose="020B0604030504040204" pitchFamily="34" charset="0"/>
              </a:rPr>
              <a:t> (veya %... fazlası)  (ulusal bayram ve genel tatil günleri ile fazla çalışma saatlerine ilişkin ücretler dahil), </a:t>
            </a:r>
            <a:r>
              <a:rPr lang="tr-TR" sz="2000" dirty="0">
                <a:solidFill>
                  <a:srgbClr val="FF0000"/>
                </a:solidFill>
                <a:latin typeface="+mj-lt"/>
                <a:ea typeface="Tahoma" panose="020B0604030504040204" pitchFamily="34" charset="0"/>
                <a:cs typeface="Tahoma" panose="020B0604030504040204" pitchFamily="34" charset="0"/>
              </a:rPr>
              <a:t>nakdi yemek ve yol</a:t>
            </a:r>
            <a:r>
              <a:rPr lang="tr-TR" sz="2000" dirty="0">
                <a:latin typeface="+mj-lt"/>
                <a:ea typeface="Tahoma" panose="020B0604030504040204" pitchFamily="34" charset="0"/>
                <a:cs typeface="Tahoma" panose="020B0604030504040204" pitchFamily="34" charset="0"/>
              </a:rPr>
              <a:t> bedeli gibi prime esas kazancın hesabında esas alınan </a:t>
            </a:r>
            <a:r>
              <a:rPr lang="tr-TR" sz="2000" dirty="0">
                <a:solidFill>
                  <a:srgbClr val="FF0000"/>
                </a:solidFill>
                <a:latin typeface="+mj-lt"/>
                <a:ea typeface="Tahoma" panose="020B0604030504040204" pitchFamily="34" charset="0"/>
                <a:cs typeface="Tahoma" panose="020B0604030504040204" pitchFamily="34" charset="0"/>
              </a:rPr>
              <a:t>işçiliğe bağlı diğer ödemeler </a:t>
            </a:r>
            <a:r>
              <a:rPr lang="tr-TR" sz="2000" dirty="0">
                <a:latin typeface="+mj-lt"/>
                <a:ea typeface="Tahoma" panose="020B0604030504040204" pitchFamily="34" charset="0"/>
                <a:cs typeface="Tahoma" panose="020B0604030504040204" pitchFamily="34" charset="0"/>
              </a:rPr>
              <a:t>ve</a:t>
            </a:r>
            <a:r>
              <a:rPr lang="tr-TR" sz="2000" dirty="0">
                <a:solidFill>
                  <a:srgbClr val="FF0000"/>
                </a:solidFill>
                <a:latin typeface="+mj-lt"/>
                <a:ea typeface="Tahoma" panose="020B0604030504040204" pitchFamily="34" charset="0"/>
                <a:cs typeface="Tahoma" panose="020B0604030504040204" pitchFamily="34" charset="0"/>
              </a:rPr>
              <a:t> işveren sigorta primleri</a:t>
            </a:r>
            <a:r>
              <a:rPr lang="tr-TR" sz="2000" dirty="0">
                <a:latin typeface="+mj-lt"/>
                <a:ea typeface="Tahoma" panose="020B0604030504040204" pitchFamily="34" charset="0"/>
                <a:cs typeface="Tahoma" panose="020B0604030504040204" pitchFamily="34" charset="0"/>
              </a:rPr>
              <a:t>nin toplam </a:t>
            </a:r>
            <a:r>
              <a:rPr lang="tr-TR" sz="2000" dirty="0" smtClean="0">
                <a:latin typeface="+mj-lt"/>
                <a:ea typeface="Tahoma" panose="020B0604030504040204" pitchFamily="34" charset="0"/>
                <a:cs typeface="Tahoma" panose="020B0604030504040204" pitchFamily="34" charset="0"/>
              </a:rPr>
              <a:t>tutarı</a:t>
            </a:r>
            <a:r>
              <a:rPr lang="tr-TR" sz="2000" dirty="0">
                <a:latin typeface="+mj-lt"/>
                <a:ea typeface="Tahoma" panose="020B0604030504040204" pitchFamily="34" charset="0"/>
                <a:cs typeface="Tahoma" panose="020B0604030504040204" pitchFamily="34" charset="0"/>
              </a:rPr>
              <a:t> </a:t>
            </a:r>
            <a:endParaRPr lang="tr-TR" sz="2000" b="1" dirty="0">
              <a:latin typeface="+mj-lt"/>
              <a:ea typeface="Tahoma" panose="020B0604030504040204" pitchFamily="34" charset="0"/>
              <a:cs typeface="Tahoma" panose="020B0604030504040204" pitchFamily="34" charset="0"/>
            </a:endParaRPr>
          </a:p>
          <a:p>
            <a:pPr marL="0" indent="0" algn="just">
              <a:buNone/>
            </a:pPr>
            <a:r>
              <a:rPr lang="tr-TR" sz="2000" b="1" dirty="0">
                <a:latin typeface="+mj-lt"/>
                <a:ea typeface="Tahoma" panose="020B0604030504040204" pitchFamily="34" charset="0"/>
                <a:cs typeface="Tahoma" panose="020B0604030504040204" pitchFamily="34" charset="0"/>
              </a:rPr>
              <a:t>b)</a:t>
            </a:r>
            <a:r>
              <a:rPr lang="tr-TR" sz="2000" dirty="0">
                <a:latin typeface="+mj-lt"/>
                <a:ea typeface="Tahoma" panose="020B0604030504040204" pitchFamily="34" charset="0"/>
                <a:cs typeface="Tahoma" panose="020B0604030504040204" pitchFamily="34" charset="0"/>
              </a:rPr>
              <a:t> İşçilikle Bağlantılı Ayni Giderler: </a:t>
            </a:r>
            <a:r>
              <a:rPr lang="tr-TR" sz="2000" dirty="0" smtClean="0">
                <a:latin typeface="+mj-lt"/>
                <a:ea typeface="Tahoma" panose="020B0604030504040204" pitchFamily="34" charset="0"/>
                <a:cs typeface="Tahoma" panose="020B0604030504040204" pitchFamily="34" charset="0"/>
              </a:rPr>
              <a:t>İdari </a:t>
            </a:r>
            <a:r>
              <a:rPr lang="tr-TR" sz="2000" dirty="0">
                <a:latin typeface="+mj-lt"/>
                <a:ea typeface="Tahoma" panose="020B0604030504040204" pitchFamily="34" charset="0"/>
                <a:cs typeface="Tahoma" panose="020B0604030504040204" pitchFamily="34" charset="0"/>
              </a:rPr>
              <a:t>şartnamede işçi sayısıyla bağlantı olarak teklife dahil edilmesi öngörülen ayni giderler (</a:t>
            </a:r>
            <a:r>
              <a:rPr lang="tr-TR" sz="2000" dirty="0">
                <a:solidFill>
                  <a:srgbClr val="FF0000"/>
                </a:solidFill>
                <a:latin typeface="+mj-lt"/>
                <a:ea typeface="Tahoma" panose="020B0604030504040204" pitchFamily="34" charset="0"/>
                <a:cs typeface="Tahoma" panose="020B0604030504040204" pitchFamily="34" charset="0"/>
              </a:rPr>
              <a:t>ayni yemek, yol vb</a:t>
            </a:r>
            <a:r>
              <a:rPr lang="tr-TR" sz="2000" dirty="0" smtClean="0">
                <a:solidFill>
                  <a:srgbClr val="FF0000"/>
                </a:solidFill>
                <a:latin typeface="+mj-lt"/>
                <a:ea typeface="Tahoma" panose="020B0604030504040204" pitchFamily="34" charset="0"/>
                <a:cs typeface="Tahoma" panose="020B0604030504040204" pitchFamily="34" charset="0"/>
              </a:rPr>
              <a:t>.</a:t>
            </a:r>
            <a:r>
              <a:rPr lang="tr-TR" sz="2000" dirty="0" smtClean="0">
                <a:latin typeface="+mj-lt"/>
                <a:ea typeface="Tahoma" panose="020B0604030504040204" pitchFamily="34" charset="0"/>
                <a:cs typeface="Tahoma" panose="020B0604030504040204" pitchFamily="34" charset="0"/>
              </a:rPr>
              <a:t>)</a:t>
            </a:r>
            <a:r>
              <a:rPr lang="tr-TR" sz="2000" dirty="0">
                <a:latin typeface="+mj-lt"/>
                <a:ea typeface="Tahoma" panose="020B0604030504040204" pitchFamily="34" charset="0"/>
                <a:cs typeface="Tahoma" panose="020B0604030504040204" pitchFamily="34" charset="0"/>
              </a:rPr>
              <a:t> </a:t>
            </a:r>
            <a:endParaRPr lang="tr-TR" sz="2000" b="1" dirty="0">
              <a:latin typeface="+mj-lt"/>
              <a:ea typeface="Tahoma" panose="020B0604030504040204" pitchFamily="34" charset="0"/>
              <a:cs typeface="Tahoma" panose="020B0604030504040204" pitchFamily="34" charset="0"/>
            </a:endParaRPr>
          </a:p>
          <a:p>
            <a:pPr marL="0" indent="0" algn="just">
              <a:buNone/>
            </a:pPr>
            <a:r>
              <a:rPr lang="tr-TR" sz="2000" b="1" dirty="0">
                <a:latin typeface="+mj-lt"/>
                <a:ea typeface="Tahoma" panose="020B0604030504040204" pitchFamily="34" charset="0"/>
                <a:cs typeface="Tahoma" panose="020B0604030504040204" pitchFamily="34" charset="0"/>
              </a:rPr>
              <a:t>c)</a:t>
            </a:r>
            <a:r>
              <a:rPr lang="tr-TR" sz="2000" dirty="0">
                <a:latin typeface="+mj-lt"/>
                <a:ea typeface="Tahoma" panose="020B0604030504040204" pitchFamily="34" charset="0"/>
                <a:cs typeface="Tahoma" panose="020B0604030504040204" pitchFamily="34" charset="0"/>
              </a:rPr>
              <a:t> Hizmetin Yürütülmesine </a:t>
            </a:r>
            <a:r>
              <a:rPr lang="tr-TR" sz="2000" dirty="0">
                <a:solidFill>
                  <a:srgbClr val="FF0000"/>
                </a:solidFill>
                <a:latin typeface="+mj-lt"/>
                <a:ea typeface="Tahoma" panose="020B0604030504040204" pitchFamily="34" charset="0"/>
                <a:cs typeface="Tahoma" panose="020B0604030504040204" pitchFamily="34" charset="0"/>
              </a:rPr>
              <a:t>Yardımcı Unsurlar</a:t>
            </a:r>
            <a:r>
              <a:rPr lang="tr-TR" sz="2000" dirty="0">
                <a:latin typeface="+mj-lt"/>
                <a:ea typeface="Tahoma" panose="020B0604030504040204" pitchFamily="34" charset="0"/>
                <a:cs typeface="Tahoma" panose="020B0604030504040204" pitchFamily="34" charset="0"/>
              </a:rPr>
              <a:t>: (Temizlik </a:t>
            </a:r>
            <a:r>
              <a:rPr lang="tr-TR" sz="2000" dirty="0" err="1">
                <a:latin typeface="+mj-lt"/>
                <a:ea typeface="Tahoma" panose="020B0604030504040204" pitchFamily="34" charset="0"/>
                <a:cs typeface="Tahoma" panose="020B0604030504040204" pitchFamily="34" charset="0"/>
              </a:rPr>
              <a:t>malz</a:t>
            </a:r>
            <a:r>
              <a:rPr lang="tr-TR" sz="2000" dirty="0">
                <a:latin typeface="+mj-lt"/>
                <a:ea typeface="Tahoma" panose="020B0604030504040204" pitchFamily="34" charset="0"/>
                <a:cs typeface="Tahoma" panose="020B0604030504040204" pitchFamily="34" charset="0"/>
              </a:rPr>
              <a:t>. vb</a:t>
            </a:r>
            <a:r>
              <a:rPr lang="tr-TR" sz="2000" dirty="0" smtClean="0">
                <a:latin typeface="+mj-lt"/>
                <a:ea typeface="Tahoma" panose="020B0604030504040204" pitchFamily="34" charset="0"/>
                <a:cs typeface="Tahoma" panose="020B0604030504040204" pitchFamily="34" charset="0"/>
              </a:rPr>
              <a:t>.)</a:t>
            </a:r>
            <a:endParaRPr lang="tr-TR" sz="2000" b="1" dirty="0">
              <a:latin typeface="+mj-lt"/>
              <a:ea typeface="Tahoma" panose="020B0604030504040204" pitchFamily="34" charset="0"/>
              <a:cs typeface="Tahoma" panose="020B0604030504040204" pitchFamily="34" charset="0"/>
            </a:endParaRPr>
          </a:p>
          <a:p>
            <a:pPr marL="0" indent="0" algn="just">
              <a:buNone/>
            </a:pPr>
            <a:r>
              <a:rPr lang="tr-TR" sz="2000" b="1" dirty="0">
                <a:latin typeface="+mj-lt"/>
                <a:ea typeface="Tahoma" panose="020B0604030504040204" pitchFamily="34" charset="0"/>
                <a:cs typeface="Tahoma" panose="020B0604030504040204" pitchFamily="34" charset="0"/>
              </a:rPr>
              <a:t>d) </a:t>
            </a:r>
            <a:r>
              <a:rPr lang="tr-TR" sz="2000" dirty="0">
                <a:latin typeface="+mj-lt"/>
                <a:ea typeface="Tahoma" panose="020B0604030504040204" pitchFamily="34" charset="0"/>
                <a:cs typeface="Tahoma" panose="020B0604030504040204" pitchFamily="34" charset="0"/>
              </a:rPr>
              <a:t>Her bir işçilik birim fiyatı üzerinden; % 4 oranında hesaplanan </a:t>
            </a:r>
            <a:r>
              <a:rPr lang="tr-TR" sz="2000" dirty="0">
                <a:solidFill>
                  <a:srgbClr val="FF0000"/>
                </a:solidFill>
                <a:latin typeface="+mj-lt"/>
                <a:ea typeface="Tahoma" panose="020B0604030504040204" pitchFamily="34" charset="0"/>
                <a:cs typeface="Tahoma" panose="020B0604030504040204" pitchFamily="34" charset="0"/>
              </a:rPr>
              <a:t>sözleşme giderleri ve genel </a:t>
            </a:r>
            <a:r>
              <a:rPr lang="tr-TR" sz="2000" dirty="0" smtClean="0">
                <a:solidFill>
                  <a:srgbClr val="FF0000"/>
                </a:solidFill>
                <a:latin typeface="+mj-lt"/>
                <a:ea typeface="Tahoma" panose="020B0604030504040204" pitchFamily="34" charset="0"/>
                <a:cs typeface="Tahoma" panose="020B0604030504040204" pitchFamily="34" charset="0"/>
              </a:rPr>
              <a:t>giderler</a:t>
            </a:r>
            <a:endParaRPr lang="tr-TR" sz="1200" dirty="0">
              <a:latin typeface="+mj-lt"/>
              <a:ea typeface="Tahoma" panose="020B0604030504040204" pitchFamily="34" charset="0"/>
              <a:cs typeface="Tahoma" panose="020B0604030504040204" pitchFamily="34" charset="0"/>
            </a:endParaRPr>
          </a:p>
          <a:p>
            <a:pPr marL="0" indent="0" algn="just">
              <a:buNone/>
            </a:pPr>
            <a:r>
              <a:rPr lang="tr-TR" altLang="tr-TR" sz="2000" dirty="0" smtClean="0">
                <a:latin typeface="+mj-lt"/>
                <a:ea typeface="Tahoma" panose="020B0604030504040204" pitchFamily="34" charset="0"/>
                <a:cs typeface="Tahoma" panose="020B0604030504040204" pitchFamily="34" charset="0"/>
              </a:rPr>
              <a:t>Tekliflerin </a:t>
            </a:r>
            <a:r>
              <a:rPr lang="tr-TR" altLang="tr-TR" sz="2000" dirty="0">
                <a:latin typeface="+mj-lt"/>
                <a:ea typeface="Tahoma" panose="020B0604030504040204" pitchFamily="34" charset="0"/>
                <a:cs typeface="Tahoma" panose="020B0604030504040204" pitchFamily="34" charset="0"/>
              </a:rPr>
              <a:t>değerlendirilmesinde; sözleşme ve genel giderler dahil asgari işçilik maliyeti hesabında </a:t>
            </a:r>
            <a:r>
              <a:rPr lang="tr-TR" altLang="tr-TR" sz="2000" dirty="0">
                <a:solidFill>
                  <a:srgbClr val="FF0000"/>
                </a:solidFill>
                <a:latin typeface="+mj-lt"/>
                <a:ea typeface="Tahoma" panose="020B0604030504040204" pitchFamily="34" charset="0"/>
                <a:cs typeface="Tahoma" panose="020B0604030504040204" pitchFamily="34" charset="0"/>
              </a:rPr>
              <a:t>işçilik hesaplama modülünün kullanılması zorunludur</a:t>
            </a:r>
            <a:r>
              <a:rPr lang="tr-TR" altLang="tr-TR" sz="2000" dirty="0" smtClean="0">
                <a:solidFill>
                  <a:srgbClr val="FF0000"/>
                </a:solidFill>
                <a:latin typeface="+mj-lt"/>
                <a:ea typeface="Tahoma" panose="020B0604030504040204" pitchFamily="34" charset="0"/>
                <a:cs typeface="Tahoma" panose="020B0604030504040204" pitchFamily="34" charset="0"/>
              </a:rPr>
              <a:t>.</a:t>
            </a:r>
          </a:p>
          <a:p>
            <a:pPr marL="0" indent="0" algn="just">
              <a:buNone/>
            </a:pPr>
            <a:r>
              <a:rPr lang="tr-TR" altLang="tr-TR" sz="2000" dirty="0" smtClean="0">
                <a:latin typeface="+mj-lt"/>
                <a:ea typeface="Tahoma" panose="020B0604030504040204" pitchFamily="34" charset="0"/>
                <a:cs typeface="Tahoma" panose="020B0604030504040204" pitchFamily="34" charset="0"/>
              </a:rPr>
              <a:t>Yemek ve yol gideri için İdari Şartnamede aylık gün sayısı </a:t>
            </a:r>
            <a:r>
              <a:rPr lang="tr-TR" altLang="tr-TR" sz="2000" dirty="0" smtClean="0">
                <a:solidFill>
                  <a:srgbClr val="FF0000"/>
                </a:solidFill>
                <a:latin typeface="+mj-lt"/>
                <a:ea typeface="Tahoma" panose="020B0604030504040204" pitchFamily="34" charset="0"/>
                <a:cs typeface="Tahoma" panose="020B0604030504040204" pitchFamily="34" charset="0"/>
              </a:rPr>
              <a:t>belirtilmedi</a:t>
            </a:r>
            <a:r>
              <a:rPr lang="tr-TR" altLang="tr-TR" sz="2000" dirty="0" smtClean="0">
                <a:latin typeface="+mj-lt"/>
                <a:ea typeface="Tahoma" panose="020B0604030504040204" pitchFamily="34" charset="0"/>
                <a:cs typeface="Tahoma" panose="020B0604030504040204" pitchFamily="34" charset="0"/>
              </a:rPr>
              <a:t> ise </a:t>
            </a:r>
            <a:r>
              <a:rPr lang="tr-TR" altLang="tr-TR" sz="2000" u="sng" dirty="0" smtClean="0">
                <a:solidFill>
                  <a:srgbClr val="FF0000"/>
                </a:solidFill>
                <a:latin typeface="+mj-lt"/>
                <a:ea typeface="Tahoma" panose="020B0604030504040204" pitchFamily="34" charset="0"/>
                <a:cs typeface="Tahoma" panose="020B0604030504040204" pitchFamily="34" charset="0"/>
              </a:rPr>
              <a:t>26 gün</a:t>
            </a:r>
            <a:r>
              <a:rPr lang="tr-TR" altLang="tr-TR" sz="2000" dirty="0" smtClean="0">
                <a:latin typeface="+mj-lt"/>
                <a:ea typeface="Tahoma" panose="020B0604030504040204" pitchFamily="34" charset="0"/>
                <a:cs typeface="Tahoma" panose="020B0604030504040204" pitchFamily="34" charset="0"/>
              </a:rPr>
              <a:t> üzerinden bu giderler teklif dahil edilir</a:t>
            </a:r>
          </a:p>
          <a:p>
            <a:pPr marL="0" indent="0" algn="just">
              <a:buNone/>
            </a:pPr>
            <a:endParaRPr lang="tr-TR" altLang="tr-TR" sz="2000" dirty="0" smtClean="0">
              <a:solidFill>
                <a:srgbClr val="FF0000"/>
              </a:solidFill>
              <a:latin typeface="+mj-lt"/>
              <a:ea typeface="Tahoma" panose="020B0604030504040204" pitchFamily="34" charset="0"/>
              <a:cs typeface="Tahoma" panose="020B0604030504040204" pitchFamily="34" charset="0"/>
            </a:endParaRPr>
          </a:p>
          <a:p>
            <a:pPr marL="0" indent="0" algn="just">
              <a:buNone/>
            </a:pPr>
            <a:endParaRPr lang="tr-TR" altLang="tr-TR" sz="2000" dirty="0">
              <a:solidFill>
                <a:srgbClr val="FF0000"/>
              </a:solidFill>
              <a:latin typeface="+mj-lt"/>
              <a:ea typeface="Tahoma" panose="020B0604030504040204" pitchFamily="34" charset="0"/>
              <a:cs typeface="Tahoma" panose="020B0604030504040204" pitchFamily="34" charset="0"/>
            </a:endParaRPr>
          </a:p>
        </p:txBody>
      </p:sp>
      <p:pic>
        <p:nvPicPr>
          <p:cNvPr id="4"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7884368" y="0"/>
            <a:ext cx="1117600" cy="1052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5111836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138854"/>
            <a:ext cx="8352928" cy="1057898"/>
          </a:xfrm>
        </p:spPr>
        <p:txBody>
          <a:bodyPr>
            <a:noAutofit/>
          </a:bodyPr>
          <a:lstStyle/>
          <a:p>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5. Özel Güvenlik Hizmet Alımı İhaleleri</a:t>
            </a:r>
            <a:b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br>
            <a:r>
              <a:rPr lang="tr-TR"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Tebliğ Md. 67</a:t>
            </a:r>
            <a:endParaRPr lang="tr-TR" sz="28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169168" y="1196752"/>
            <a:ext cx="8435280" cy="5184576"/>
          </a:xfrm>
        </p:spPr>
        <p:txBody>
          <a:bodyPr>
            <a:noAutofit/>
          </a:bodyPr>
          <a:lstStyle/>
          <a:p>
            <a:pPr algn="just">
              <a:buFont typeface="Wingdings" pitchFamily="2" charset="2"/>
              <a:buChar char="Ø"/>
            </a:pPr>
            <a:r>
              <a:rPr lang="tr-TR" altLang="tr-TR" sz="2400" dirty="0" smtClean="0">
                <a:latin typeface="+mj-lt"/>
                <a:ea typeface="Tahoma" panose="020B0604030504040204" pitchFamily="34" charset="0"/>
                <a:cs typeface="Tahoma" panose="020B0604030504040204" pitchFamily="34" charset="0"/>
              </a:rPr>
              <a:t>Özel </a:t>
            </a:r>
            <a:r>
              <a:rPr lang="tr-TR" altLang="tr-TR" sz="2400" dirty="0">
                <a:latin typeface="+mj-lt"/>
                <a:ea typeface="Tahoma" panose="020B0604030504040204" pitchFamily="34" charset="0"/>
                <a:cs typeface="Tahoma" panose="020B0604030504040204" pitchFamily="34" charset="0"/>
              </a:rPr>
              <a:t>güvenlik hizmet alımlarına ilişkin ihale dokümanının hazırlanmasında, </a:t>
            </a:r>
            <a:r>
              <a:rPr lang="tr-TR" altLang="tr-TR" sz="2400" dirty="0" smtClean="0">
                <a:solidFill>
                  <a:srgbClr val="C00000"/>
                </a:solidFill>
                <a:latin typeface="+mj-lt"/>
                <a:ea typeface="Tahoma" panose="020B0604030504040204" pitchFamily="34" charset="0"/>
                <a:cs typeface="Tahoma" panose="020B0604030504040204" pitchFamily="34" charset="0"/>
              </a:rPr>
              <a:t>5188 </a:t>
            </a:r>
            <a:r>
              <a:rPr lang="tr-TR" altLang="tr-TR" sz="2400" dirty="0">
                <a:solidFill>
                  <a:srgbClr val="C00000"/>
                </a:solidFill>
                <a:latin typeface="+mj-lt"/>
                <a:ea typeface="Tahoma" panose="020B0604030504040204" pitchFamily="34" charset="0"/>
                <a:cs typeface="Tahoma" panose="020B0604030504040204" pitchFamily="34" charset="0"/>
              </a:rPr>
              <a:t>sayılı Özel Güvenlik Hizmetlerine Dair Kanun</a:t>
            </a:r>
            <a:r>
              <a:rPr lang="tr-TR" altLang="tr-TR" sz="2400" dirty="0">
                <a:latin typeface="+mj-lt"/>
                <a:ea typeface="Tahoma" panose="020B0604030504040204" pitchFamily="34" charset="0"/>
                <a:cs typeface="Tahoma" panose="020B0604030504040204" pitchFamily="34" charset="0"/>
              </a:rPr>
              <a:t> ve ilgili mevzuat hükümlerinin esas alınması gerekmektedir.</a:t>
            </a:r>
          </a:p>
          <a:p>
            <a:pPr algn="just">
              <a:buFont typeface="Wingdings" pitchFamily="2" charset="2"/>
              <a:buChar char="Ø"/>
            </a:pPr>
            <a:r>
              <a:rPr lang="tr-TR" altLang="tr-TR" sz="2400" dirty="0" smtClean="0">
                <a:latin typeface="+mj-lt"/>
                <a:ea typeface="Tahoma" panose="020B0604030504040204" pitchFamily="34" charset="0"/>
                <a:cs typeface="Tahoma" panose="020B0604030504040204" pitchFamily="34" charset="0"/>
              </a:rPr>
              <a:t>İhale </a:t>
            </a:r>
            <a:r>
              <a:rPr lang="tr-TR" altLang="tr-TR" sz="2400" dirty="0">
                <a:latin typeface="+mj-lt"/>
                <a:ea typeface="Tahoma" panose="020B0604030504040204" pitchFamily="34" charset="0"/>
                <a:cs typeface="Tahoma" panose="020B0604030504040204" pitchFamily="34" charset="0"/>
              </a:rPr>
              <a:t>dokümanında </a:t>
            </a:r>
            <a:r>
              <a:rPr lang="tr-TR" altLang="tr-TR" sz="2400" dirty="0">
                <a:solidFill>
                  <a:srgbClr val="C00000"/>
                </a:solidFill>
                <a:latin typeface="+mj-lt"/>
                <a:ea typeface="Tahoma" panose="020B0604030504040204" pitchFamily="34" charset="0"/>
                <a:cs typeface="Tahoma" panose="020B0604030504040204" pitchFamily="34" charset="0"/>
              </a:rPr>
              <a:t>Özel Güvenlik  Şirketi Faaliyet İzin </a:t>
            </a:r>
            <a:r>
              <a:rPr lang="tr-TR" altLang="tr-TR" sz="2400" dirty="0" smtClean="0">
                <a:solidFill>
                  <a:srgbClr val="C00000"/>
                </a:solidFill>
                <a:latin typeface="+mj-lt"/>
                <a:ea typeface="Tahoma" panose="020B0604030504040204" pitchFamily="34" charset="0"/>
                <a:cs typeface="Tahoma" panose="020B0604030504040204" pitchFamily="34" charset="0"/>
              </a:rPr>
              <a:t>Belgesinin yeterlik belgesi olarak </a:t>
            </a:r>
            <a:r>
              <a:rPr lang="tr-TR" altLang="tr-TR" sz="2400" dirty="0" smtClean="0">
                <a:latin typeface="+mj-lt"/>
                <a:ea typeface="Tahoma" panose="020B0604030504040204" pitchFamily="34" charset="0"/>
                <a:cs typeface="Tahoma" panose="020B0604030504040204" pitchFamily="34" charset="0"/>
              </a:rPr>
              <a:t>istenilmesi gerekmektedir</a:t>
            </a:r>
            <a:r>
              <a:rPr lang="tr-TR" altLang="tr-TR" sz="2400" dirty="0">
                <a:latin typeface="+mj-lt"/>
                <a:ea typeface="Tahoma" panose="020B0604030504040204" pitchFamily="34" charset="0"/>
                <a:cs typeface="Tahoma" panose="020B0604030504040204" pitchFamily="34" charset="0"/>
              </a:rPr>
              <a:t>.  </a:t>
            </a:r>
          </a:p>
          <a:p>
            <a:pPr algn="just">
              <a:buFont typeface="Wingdings" pitchFamily="2" charset="2"/>
              <a:buChar char="Ø"/>
            </a:pPr>
            <a:r>
              <a:rPr lang="tr-TR" altLang="tr-TR" sz="2400" dirty="0" smtClean="0">
                <a:latin typeface="+mj-lt"/>
                <a:ea typeface="Tahoma" panose="020B0604030504040204" pitchFamily="34" charset="0"/>
                <a:cs typeface="Tahoma" panose="020B0604030504040204" pitchFamily="34" charset="0"/>
              </a:rPr>
              <a:t>Özel </a:t>
            </a:r>
            <a:r>
              <a:rPr lang="tr-TR" altLang="tr-TR" sz="2400" dirty="0">
                <a:latin typeface="+mj-lt"/>
                <a:ea typeface="Tahoma" panose="020B0604030504040204" pitchFamily="34" charset="0"/>
                <a:cs typeface="Tahoma" panose="020B0604030504040204" pitchFamily="34" charset="0"/>
              </a:rPr>
              <a:t>güvenlik hizmet alımı ihalelerinde </a:t>
            </a:r>
            <a:endParaRPr lang="tr-TR" altLang="tr-TR" sz="2400" dirty="0" smtClean="0">
              <a:latin typeface="+mj-lt"/>
              <a:ea typeface="Tahoma" panose="020B0604030504040204" pitchFamily="34" charset="0"/>
              <a:cs typeface="Tahoma" panose="020B0604030504040204" pitchFamily="34" charset="0"/>
            </a:endParaRPr>
          </a:p>
          <a:p>
            <a:pPr lvl="1" algn="just">
              <a:buFont typeface="Wingdings" pitchFamily="2" charset="2"/>
              <a:buChar char="Ø"/>
            </a:pPr>
            <a:r>
              <a:rPr lang="tr-TR" altLang="tr-TR" sz="2400" dirty="0" smtClean="0">
                <a:latin typeface="+mj-lt"/>
                <a:ea typeface="Tahoma" panose="020B0604030504040204" pitchFamily="34" charset="0"/>
                <a:cs typeface="Tahoma" panose="020B0604030504040204" pitchFamily="34" charset="0"/>
              </a:rPr>
              <a:t>"</a:t>
            </a:r>
            <a:r>
              <a:rPr lang="tr-TR" altLang="tr-TR" sz="2400" dirty="0">
                <a:latin typeface="+mj-lt"/>
                <a:ea typeface="Tahoma" panose="020B0604030504040204" pitchFamily="34" charset="0"/>
                <a:cs typeface="Tahoma" panose="020B0604030504040204" pitchFamily="34" charset="0"/>
              </a:rPr>
              <a:t>Özel Güvenlik Eğitim Kurumu Faaliyet İzin Belgesi", </a:t>
            </a:r>
            <a:endParaRPr lang="tr-TR" altLang="tr-TR" sz="2400" dirty="0" smtClean="0">
              <a:latin typeface="+mj-lt"/>
              <a:ea typeface="Tahoma" panose="020B0604030504040204" pitchFamily="34" charset="0"/>
              <a:cs typeface="Tahoma" panose="020B0604030504040204" pitchFamily="34" charset="0"/>
            </a:endParaRPr>
          </a:p>
          <a:p>
            <a:pPr lvl="1" algn="just">
              <a:buFont typeface="Wingdings" pitchFamily="2" charset="2"/>
              <a:buChar char="Ø"/>
            </a:pPr>
            <a:r>
              <a:rPr lang="tr-TR" altLang="tr-TR" sz="2400" dirty="0" smtClean="0">
                <a:latin typeface="+mj-lt"/>
                <a:ea typeface="Tahoma" panose="020B0604030504040204" pitchFamily="34" charset="0"/>
                <a:cs typeface="Tahoma" panose="020B0604030504040204" pitchFamily="34" charset="0"/>
              </a:rPr>
              <a:t>“</a:t>
            </a:r>
            <a:r>
              <a:rPr lang="tr-TR" altLang="tr-TR" sz="2400" dirty="0">
                <a:latin typeface="+mj-lt"/>
                <a:ea typeface="Tahoma" panose="020B0604030504040204" pitchFamily="34" charset="0"/>
                <a:cs typeface="Tahoma" panose="020B0604030504040204" pitchFamily="34" charset="0"/>
              </a:rPr>
              <a:t>Çevre Yönetim Sistem Belgesi” ve </a:t>
            </a:r>
            <a:endParaRPr lang="tr-TR" altLang="tr-TR" sz="2400" dirty="0" smtClean="0">
              <a:latin typeface="+mj-lt"/>
              <a:ea typeface="Tahoma" panose="020B0604030504040204" pitchFamily="34" charset="0"/>
              <a:cs typeface="Tahoma" panose="020B0604030504040204" pitchFamily="34" charset="0"/>
            </a:endParaRPr>
          </a:p>
          <a:p>
            <a:pPr lvl="1" algn="just">
              <a:buFont typeface="Wingdings" pitchFamily="2" charset="2"/>
              <a:buChar char="Ø"/>
            </a:pPr>
            <a:r>
              <a:rPr lang="tr-TR" altLang="tr-TR" sz="2400" dirty="0" smtClean="0">
                <a:latin typeface="+mj-lt"/>
                <a:ea typeface="Tahoma" panose="020B0604030504040204" pitchFamily="34" charset="0"/>
                <a:cs typeface="Tahoma" panose="020B0604030504040204" pitchFamily="34" charset="0"/>
              </a:rPr>
              <a:t>“</a:t>
            </a:r>
            <a:r>
              <a:rPr lang="tr-TR" altLang="tr-TR" sz="2400" dirty="0">
                <a:latin typeface="+mj-lt"/>
                <a:ea typeface="Tahoma" panose="020B0604030504040204" pitchFamily="34" charset="0"/>
                <a:cs typeface="Tahoma" panose="020B0604030504040204" pitchFamily="34" charset="0"/>
              </a:rPr>
              <a:t>Hizmet Yeterlilik Belgesi” </a:t>
            </a:r>
            <a:r>
              <a:rPr lang="tr-TR" altLang="tr-TR" sz="2400" dirty="0">
                <a:solidFill>
                  <a:srgbClr val="FF0000"/>
                </a:solidFill>
                <a:latin typeface="+mj-lt"/>
                <a:ea typeface="Tahoma" panose="020B0604030504040204" pitchFamily="34" charset="0"/>
                <a:cs typeface="Tahoma" panose="020B0604030504040204" pitchFamily="34" charset="0"/>
              </a:rPr>
              <a:t>istenilmeyecektir.</a:t>
            </a:r>
          </a:p>
        </p:txBody>
      </p:sp>
      <p:pic>
        <p:nvPicPr>
          <p:cNvPr id="4"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7740352" y="156672"/>
            <a:ext cx="1117600" cy="111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7321297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0344" y="1340768"/>
            <a:ext cx="8576112" cy="4525963"/>
          </a:xfrm>
        </p:spPr>
        <p:txBody>
          <a:bodyPr>
            <a:noAutofit/>
          </a:bodyPr>
          <a:lstStyle/>
          <a:p>
            <a:pPr marL="0" indent="0" algn="just">
              <a:buNone/>
            </a:pPr>
            <a:r>
              <a:rPr lang="tr-TR" sz="2200" dirty="0">
                <a:solidFill>
                  <a:srgbClr val="FF0000"/>
                </a:solidFill>
                <a:latin typeface="+mj-lt"/>
                <a:ea typeface="Tahoma" panose="020B0604030504040204" pitchFamily="34" charset="0"/>
                <a:cs typeface="Tahoma" panose="020B0604030504040204" pitchFamily="34" charset="0"/>
              </a:rPr>
              <a:t>Malzemeli yemek </a:t>
            </a:r>
            <a:r>
              <a:rPr lang="tr-TR" sz="2200" dirty="0" smtClean="0">
                <a:solidFill>
                  <a:srgbClr val="FF0000"/>
                </a:solidFill>
                <a:latin typeface="+mj-lt"/>
                <a:ea typeface="Tahoma" panose="020B0604030504040204" pitchFamily="34" charset="0"/>
                <a:cs typeface="Tahoma" panose="020B0604030504040204" pitchFamily="34" charset="0"/>
              </a:rPr>
              <a:t>hizmeti alımı</a:t>
            </a:r>
          </a:p>
          <a:p>
            <a:pPr marL="0" indent="0" algn="just">
              <a:buNone/>
            </a:pPr>
            <a:r>
              <a:rPr lang="tr-TR" sz="2200" dirty="0" err="1" smtClean="0">
                <a:latin typeface="+mj-lt"/>
                <a:ea typeface="Tahoma" panose="020B0604030504040204" pitchFamily="34" charset="0"/>
                <a:cs typeface="Tahoma" panose="020B0604030504040204" pitchFamily="34" charset="0"/>
              </a:rPr>
              <a:t>TŞ’de</a:t>
            </a:r>
            <a:r>
              <a:rPr lang="tr-TR" sz="2200" dirty="0" smtClean="0">
                <a:latin typeface="+mj-lt"/>
                <a:ea typeface="Tahoma" panose="020B0604030504040204" pitchFamily="34" charset="0"/>
                <a:cs typeface="Tahoma" panose="020B0604030504040204" pitchFamily="34" charset="0"/>
              </a:rPr>
              <a:t> </a:t>
            </a:r>
            <a:r>
              <a:rPr lang="tr-TR" sz="2200" dirty="0" smtClean="0">
                <a:solidFill>
                  <a:srgbClr val="FF0000"/>
                </a:solidFill>
                <a:latin typeface="+mj-lt"/>
                <a:ea typeface="Tahoma" panose="020B0604030504040204" pitchFamily="34" charset="0"/>
                <a:cs typeface="Tahoma" panose="020B0604030504040204" pitchFamily="34" charset="0"/>
              </a:rPr>
              <a:t>asgari </a:t>
            </a:r>
            <a:r>
              <a:rPr lang="tr-TR" sz="2200" dirty="0">
                <a:solidFill>
                  <a:srgbClr val="FF0000"/>
                </a:solidFill>
                <a:latin typeface="+mj-lt"/>
                <a:ea typeface="Tahoma" panose="020B0604030504040204" pitchFamily="34" charset="0"/>
                <a:cs typeface="Tahoma" panose="020B0604030504040204" pitchFamily="34" charset="0"/>
              </a:rPr>
              <a:t>iki haftalık örnek </a:t>
            </a:r>
            <a:r>
              <a:rPr lang="tr-TR" sz="2200" dirty="0" smtClean="0">
                <a:solidFill>
                  <a:srgbClr val="FF0000"/>
                </a:solidFill>
                <a:latin typeface="+mj-lt"/>
                <a:ea typeface="Tahoma" panose="020B0604030504040204" pitchFamily="34" charset="0"/>
                <a:cs typeface="Tahoma" panose="020B0604030504040204" pitchFamily="34" charset="0"/>
              </a:rPr>
              <a:t>menü </a:t>
            </a:r>
            <a:r>
              <a:rPr lang="tr-TR" sz="2200" dirty="0" smtClean="0">
                <a:solidFill>
                  <a:srgbClr val="00B050"/>
                </a:solidFill>
                <a:latin typeface="+mj-lt"/>
                <a:ea typeface="Tahoma" panose="020B0604030504040204" pitchFamily="34" charset="0"/>
                <a:cs typeface="Tahoma" panose="020B0604030504040204" pitchFamily="34" charset="0"/>
              </a:rPr>
              <a:t>-</a:t>
            </a:r>
            <a:r>
              <a:rPr lang="tr-TR" sz="2200" dirty="0" smtClean="0">
                <a:latin typeface="+mj-lt"/>
                <a:ea typeface="Tahoma" panose="020B0604030504040204" pitchFamily="34" charset="0"/>
                <a:cs typeface="Tahoma" panose="020B0604030504040204" pitchFamily="34" charset="0"/>
              </a:rPr>
              <a:t> yemeklerin </a:t>
            </a:r>
            <a:r>
              <a:rPr lang="tr-TR" sz="2200" dirty="0">
                <a:latin typeface="+mj-lt"/>
                <a:ea typeface="Tahoma" panose="020B0604030504040204" pitchFamily="34" charset="0"/>
                <a:cs typeface="Tahoma" panose="020B0604030504040204" pitchFamily="34" charset="0"/>
              </a:rPr>
              <a:t>içerikleri ile çiğ girdi miktarlarının belirtilmesi gerekir. </a:t>
            </a:r>
          </a:p>
          <a:p>
            <a:pPr algn="just">
              <a:buFont typeface="Wingdings" panose="05000000000000000000" pitchFamily="2" charset="2"/>
              <a:buChar char="Ø"/>
            </a:pPr>
            <a:r>
              <a:rPr lang="tr-TR" sz="2200" dirty="0" smtClean="0">
                <a:latin typeface="+mj-lt"/>
                <a:ea typeface="Tahoma" panose="020B0604030504040204" pitchFamily="34" charset="0"/>
                <a:cs typeface="Tahoma" panose="020B0604030504040204" pitchFamily="34" charset="0"/>
              </a:rPr>
              <a:t>“Ana </a:t>
            </a:r>
            <a:r>
              <a:rPr lang="tr-TR" sz="2200" dirty="0">
                <a:latin typeface="+mj-lt"/>
                <a:ea typeface="Tahoma" panose="020B0604030504040204" pitchFamily="34" charset="0"/>
                <a:cs typeface="Tahoma" panose="020B0604030504040204" pitchFamily="34" charset="0"/>
              </a:rPr>
              <a:t>girdi”, “işçilik” ve “yardımcı gider” oranlarının belirtildiği Malzemeli Yemek Sunumu Hesap </a:t>
            </a:r>
            <a:r>
              <a:rPr lang="tr-TR" sz="2200" dirty="0" smtClean="0">
                <a:latin typeface="+mj-lt"/>
                <a:ea typeface="Tahoma" panose="020B0604030504040204" pitchFamily="34" charset="0"/>
                <a:cs typeface="Tahoma" panose="020B0604030504040204" pitchFamily="34" charset="0"/>
              </a:rPr>
              <a:t>Cetveli </a:t>
            </a:r>
            <a:r>
              <a:rPr lang="tr-TR" sz="2200" dirty="0">
                <a:latin typeface="+mj-lt"/>
                <a:ea typeface="Tahoma" panose="020B0604030504040204" pitchFamily="34" charset="0"/>
                <a:cs typeface="Tahoma" panose="020B0604030504040204" pitchFamily="34" charset="0"/>
              </a:rPr>
              <a:t>(Ek- H.4</a:t>
            </a:r>
            <a:r>
              <a:rPr lang="tr-TR" sz="2200" dirty="0" smtClean="0">
                <a:latin typeface="+mj-lt"/>
                <a:ea typeface="Tahoma" panose="020B0604030504040204" pitchFamily="34" charset="0"/>
                <a:cs typeface="Tahoma" panose="020B0604030504040204" pitchFamily="34" charset="0"/>
              </a:rPr>
              <a:t>)</a:t>
            </a:r>
            <a:endParaRPr lang="tr-TR" sz="2200" dirty="0">
              <a:latin typeface="+mj-lt"/>
              <a:ea typeface="Tahoma" panose="020B0604030504040204" pitchFamily="34" charset="0"/>
              <a:cs typeface="Tahoma" panose="020B0604030504040204" pitchFamily="34" charset="0"/>
            </a:endParaRPr>
          </a:p>
          <a:p>
            <a:pPr algn="just">
              <a:buFont typeface="Wingdings" panose="05000000000000000000" pitchFamily="2" charset="2"/>
              <a:buChar char="Ø"/>
            </a:pPr>
            <a:r>
              <a:rPr lang="tr-TR" sz="2200" dirty="0" smtClean="0">
                <a:latin typeface="+mj-lt"/>
                <a:ea typeface="Tahoma" panose="020B0604030504040204" pitchFamily="34" charset="0"/>
                <a:cs typeface="Tahoma" panose="020B0604030504040204" pitchFamily="34" charset="0"/>
              </a:rPr>
              <a:t>0,80 ≤ “(</a:t>
            </a:r>
            <a:r>
              <a:rPr lang="tr-TR" sz="2200" dirty="0">
                <a:latin typeface="+mj-lt"/>
                <a:ea typeface="Tahoma" panose="020B0604030504040204" pitchFamily="34" charset="0"/>
                <a:cs typeface="Tahoma" panose="020B0604030504040204" pitchFamily="34" charset="0"/>
              </a:rPr>
              <a:t>Ana </a:t>
            </a:r>
            <a:r>
              <a:rPr lang="tr-TR" sz="2200" dirty="0" smtClean="0">
                <a:latin typeface="+mj-lt"/>
                <a:ea typeface="Tahoma" panose="020B0604030504040204" pitchFamily="34" charset="0"/>
                <a:cs typeface="Tahoma" panose="020B0604030504040204" pitchFamily="34" charset="0"/>
              </a:rPr>
              <a:t>Girdi </a:t>
            </a:r>
            <a:r>
              <a:rPr lang="tr-TR" sz="2200" dirty="0" err="1">
                <a:latin typeface="+mj-lt"/>
                <a:ea typeface="Tahoma" panose="020B0604030504040204" pitchFamily="34" charset="0"/>
                <a:cs typeface="Tahoma" panose="020B0604030504040204" pitchFamily="34" charset="0"/>
              </a:rPr>
              <a:t>Maliyeti+İşçilik</a:t>
            </a:r>
            <a:r>
              <a:rPr lang="tr-TR" sz="2200" dirty="0">
                <a:latin typeface="+mj-lt"/>
                <a:ea typeface="Tahoma" panose="020B0604030504040204" pitchFamily="34" charset="0"/>
                <a:cs typeface="Tahoma" panose="020B0604030504040204" pitchFamily="34" charset="0"/>
              </a:rPr>
              <a:t> Maliyeti)/Toplam </a:t>
            </a:r>
            <a:r>
              <a:rPr lang="tr-TR" sz="2200" dirty="0" smtClean="0">
                <a:latin typeface="+mj-lt"/>
                <a:ea typeface="Tahoma" panose="020B0604030504040204" pitchFamily="34" charset="0"/>
                <a:cs typeface="Tahoma" panose="020B0604030504040204" pitchFamily="34" charset="0"/>
              </a:rPr>
              <a:t>Tek. Tut.” ≤ 0,95</a:t>
            </a:r>
          </a:p>
          <a:p>
            <a:pPr marL="0" indent="0" algn="just">
              <a:buNone/>
            </a:pPr>
            <a:r>
              <a:rPr lang="tr-TR" sz="2200" dirty="0" smtClean="0">
                <a:solidFill>
                  <a:srgbClr val="FF0000"/>
                </a:solidFill>
                <a:latin typeface="+mj-lt"/>
                <a:ea typeface="Tahoma" panose="020B0604030504040204" pitchFamily="34" charset="0"/>
                <a:cs typeface="Tahoma" panose="020B0604030504040204" pitchFamily="34" charset="0"/>
              </a:rPr>
              <a:t>- Ana girdi: </a:t>
            </a:r>
            <a:r>
              <a:rPr lang="tr-TR" sz="2200" dirty="0" smtClean="0">
                <a:latin typeface="+mj-lt"/>
                <a:ea typeface="Tahoma" panose="020B0604030504040204" pitchFamily="34" charset="0"/>
                <a:cs typeface="Tahoma" panose="020B0604030504040204" pitchFamily="34" charset="0"/>
              </a:rPr>
              <a:t>Kırmızı et</a:t>
            </a:r>
            <a:r>
              <a:rPr lang="tr-TR" sz="2200" dirty="0">
                <a:latin typeface="+mj-lt"/>
                <a:ea typeface="Tahoma" panose="020B0604030504040204" pitchFamily="34" charset="0"/>
                <a:cs typeface="Tahoma" panose="020B0604030504040204" pitchFamily="34" charset="0"/>
              </a:rPr>
              <a:t>; beyaz et; balık; işlenmiş et ürünleri (sucuk, salam, sosis, kavurma gibi); kuru gıdalar (pirinç, bulgur, nohut, mercimek, kuru fasulye gibi); sebze; meyve; toz şeker, süt; yoğurt, ayran; yağ ürünleri (</a:t>
            </a:r>
            <a:r>
              <a:rPr lang="tr-TR" sz="2200" dirty="0" err="1">
                <a:latin typeface="+mj-lt"/>
                <a:ea typeface="Tahoma" panose="020B0604030504040204" pitchFamily="34" charset="0"/>
                <a:cs typeface="Tahoma" panose="020B0604030504040204" pitchFamily="34" charset="0"/>
              </a:rPr>
              <a:t>ayçiçek</a:t>
            </a:r>
            <a:r>
              <a:rPr lang="tr-TR" sz="2200" dirty="0">
                <a:latin typeface="+mj-lt"/>
                <a:ea typeface="Tahoma" panose="020B0604030504040204" pitchFamily="34" charset="0"/>
                <a:cs typeface="Tahoma" panose="020B0604030504040204" pitchFamily="34" charset="0"/>
              </a:rPr>
              <a:t> yağı, zeytinyağı, tereyağı) kahvaltı malzemeleri (peynir, zeytin, yumurta, reçel, bal gibi); pet su, </a:t>
            </a:r>
            <a:r>
              <a:rPr lang="tr-TR" sz="2200" dirty="0" smtClean="0">
                <a:latin typeface="+mj-lt"/>
                <a:ea typeface="Tahoma" panose="020B0604030504040204" pitchFamily="34" charset="0"/>
                <a:cs typeface="Tahoma" panose="020B0604030504040204" pitchFamily="34" charset="0"/>
              </a:rPr>
              <a:t>ekmek, idarece açıklama isteme yazısında belirtilen diğer girdiler</a:t>
            </a:r>
            <a:endParaRPr lang="tr-TR" sz="2200" dirty="0">
              <a:latin typeface="+mj-lt"/>
              <a:ea typeface="Tahoma" panose="020B0604030504040204" pitchFamily="34" charset="0"/>
              <a:cs typeface="Tahoma" panose="020B0604030504040204" pitchFamily="34" charset="0"/>
            </a:endParaRPr>
          </a:p>
        </p:txBody>
      </p:sp>
      <p:pic>
        <p:nvPicPr>
          <p:cNvPr id="4"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7740352" y="156672"/>
            <a:ext cx="1117600" cy="158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1"/>
          <p:cNvSpPr txBox="1">
            <a:spLocks/>
          </p:cNvSpPr>
          <p:nvPr/>
        </p:nvSpPr>
        <p:spPr>
          <a:xfrm>
            <a:off x="179512" y="147385"/>
            <a:ext cx="82296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5. Diğer Özel Hizmet Alımı İhaleleri</a:t>
            </a:r>
            <a:b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br>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Yemek Hizmeti Alımı İhaleleri </a:t>
            </a:r>
            <a:r>
              <a:rPr lang="tr-TR" sz="24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Tebliğ Md. 79</a:t>
            </a:r>
            <a:endParaRPr lang="tr-TR" sz="24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1258166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tr-TR" dirty="0" smtClean="0"/>
              <a:t> </a:t>
            </a:r>
            <a:endParaRPr lang="tr-TR" dirty="0"/>
          </a:p>
        </p:txBody>
      </p:sp>
      <p:sp>
        <p:nvSpPr>
          <p:cNvPr id="3" name="Content Placeholder 2"/>
          <p:cNvSpPr>
            <a:spLocks noGrp="1"/>
          </p:cNvSpPr>
          <p:nvPr>
            <p:ph idx="1"/>
          </p:nvPr>
        </p:nvSpPr>
        <p:spPr>
          <a:xfrm>
            <a:off x="102258" y="1303791"/>
            <a:ext cx="8646206" cy="5005529"/>
          </a:xfrm>
        </p:spPr>
        <p:txBody>
          <a:bodyPr>
            <a:noAutofit/>
          </a:bodyPr>
          <a:lstStyle/>
          <a:p>
            <a:pPr marL="0" indent="0" algn="just">
              <a:buNone/>
            </a:pPr>
            <a:r>
              <a:rPr lang="tr-TR" sz="2300" dirty="0" smtClean="0">
                <a:solidFill>
                  <a:srgbClr val="FF0000"/>
                </a:solidFill>
                <a:latin typeface="+mj-lt"/>
                <a:ea typeface="Tahoma" panose="020B0604030504040204" pitchFamily="34" charset="0"/>
                <a:cs typeface="Tahoma" panose="020B0604030504040204" pitchFamily="34" charset="0"/>
              </a:rPr>
              <a:t>Malzemeli </a:t>
            </a:r>
            <a:r>
              <a:rPr lang="tr-TR" sz="2300" dirty="0">
                <a:solidFill>
                  <a:srgbClr val="FF0000"/>
                </a:solidFill>
                <a:latin typeface="+mj-lt"/>
                <a:ea typeface="Tahoma" panose="020B0604030504040204" pitchFamily="34" charset="0"/>
                <a:cs typeface="Tahoma" panose="020B0604030504040204" pitchFamily="34" charset="0"/>
              </a:rPr>
              <a:t>yemek </a:t>
            </a:r>
            <a:r>
              <a:rPr lang="tr-TR" sz="2300" dirty="0" smtClean="0">
                <a:solidFill>
                  <a:srgbClr val="FF0000"/>
                </a:solidFill>
                <a:latin typeface="+mj-lt"/>
                <a:ea typeface="Tahoma" panose="020B0604030504040204" pitchFamily="34" charset="0"/>
                <a:cs typeface="Tahoma" panose="020B0604030504040204" pitchFamily="34" charset="0"/>
              </a:rPr>
              <a:t>hizmeti alımı</a:t>
            </a:r>
          </a:p>
          <a:p>
            <a:pPr marL="0" indent="0" algn="just">
              <a:buNone/>
            </a:pPr>
            <a:r>
              <a:rPr lang="tr-TR" sz="2300" dirty="0" smtClean="0">
                <a:solidFill>
                  <a:srgbClr val="FF0000"/>
                </a:solidFill>
                <a:latin typeface="+mj-lt"/>
                <a:ea typeface="Tahoma" panose="020B0604030504040204" pitchFamily="34" charset="0"/>
                <a:cs typeface="Tahoma" panose="020B0604030504040204" pitchFamily="34" charset="0"/>
              </a:rPr>
              <a:t>- “Yardımcı girdiler”</a:t>
            </a:r>
            <a:r>
              <a:rPr lang="tr-TR" sz="2300" dirty="0" smtClean="0">
                <a:latin typeface="+mj-lt"/>
                <a:ea typeface="Tahoma" panose="020B0604030504040204" pitchFamily="34" charset="0"/>
                <a:cs typeface="Tahoma" panose="020B0604030504040204" pitchFamily="34" charset="0"/>
              </a:rPr>
              <a:t>: yemek </a:t>
            </a:r>
            <a:r>
              <a:rPr lang="tr-TR" sz="2300" dirty="0">
                <a:latin typeface="+mj-lt"/>
                <a:ea typeface="Tahoma" panose="020B0604030504040204" pitchFamily="34" charset="0"/>
                <a:cs typeface="Tahoma" panose="020B0604030504040204" pitchFamily="34" charset="0"/>
              </a:rPr>
              <a:t>pişirilmesi için gerekli enerji giderleri (doğalgaz, LPG gibi), temizlik malzemeleri, su, sigorta giderleri, ilaçlama ve hijyen sağlama giderleri, bakım onarım, amortisman, nakliye, sözleşme giderleri ve genel giderler, portör muayenesi ve tali çiğ girdiler (tuz, baharat, tatlandırıcı vb.) gibi unsurlar </a:t>
            </a:r>
            <a:r>
              <a:rPr lang="tr-TR" sz="2300" dirty="0" smtClean="0">
                <a:latin typeface="+mj-lt"/>
                <a:ea typeface="Tahoma" panose="020B0604030504040204" pitchFamily="34" charset="0"/>
                <a:cs typeface="Tahoma" panose="020B0604030504040204" pitchFamily="34" charset="0"/>
              </a:rPr>
              <a:t>(</a:t>
            </a:r>
            <a:r>
              <a:rPr lang="tr-TR" sz="2300" dirty="0">
                <a:solidFill>
                  <a:srgbClr val="FF0000"/>
                </a:solidFill>
                <a:latin typeface="+mj-lt"/>
                <a:ea typeface="Tahoma" panose="020B0604030504040204" pitchFamily="34" charset="0"/>
                <a:cs typeface="Tahoma" panose="020B0604030504040204" pitchFamily="34" charset="0"/>
              </a:rPr>
              <a:t>bu unsurlar için açıklama sunulması gerekmez</a:t>
            </a:r>
            <a:r>
              <a:rPr lang="tr-TR" sz="2300" dirty="0" smtClean="0">
                <a:solidFill>
                  <a:srgbClr val="FF0000"/>
                </a:solidFill>
                <a:latin typeface="+mj-lt"/>
                <a:ea typeface="Tahoma" panose="020B0604030504040204" pitchFamily="34" charset="0"/>
                <a:cs typeface="Tahoma" panose="020B0604030504040204" pitchFamily="34" charset="0"/>
              </a:rPr>
              <a:t>.</a:t>
            </a:r>
            <a:r>
              <a:rPr lang="tr-TR" sz="2300" dirty="0" smtClean="0">
                <a:latin typeface="+mj-lt"/>
                <a:ea typeface="Tahoma" panose="020B0604030504040204" pitchFamily="34" charset="0"/>
                <a:cs typeface="Tahoma" panose="020B0604030504040204" pitchFamily="34" charset="0"/>
              </a:rPr>
              <a:t>)</a:t>
            </a:r>
          </a:p>
          <a:p>
            <a:pPr marL="0" indent="0" algn="just">
              <a:buNone/>
            </a:pPr>
            <a:r>
              <a:rPr lang="tr-TR" sz="2300" dirty="0" smtClean="0">
                <a:latin typeface="+mj-lt"/>
                <a:ea typeface="Tahoma" panose="020B0604030504040204" pitchFamily="34" charset="0"/>
                <a:cs typeface="Tahoma" panose="020B0604030504040204" pitchFamily="34" charset="0"/>
              </a:rPr>
              <a:t>- Kırmızı et</a:t>
            </a:r>
            <a:r>
              <a:rPr lang="tr-TR" sz="2300" dirty="0">
                <a:latin typeface="+mj-lt"/>
                <a:ea typeface="Tahoma" panose="020B0604030504040204" pitchFamily="34" charset="0"/>
                <a:cs typeface="Tahoma" panose="020B0604030504040204" pitchFamily="34" charset="0"/>
              </a:rPr>
              <a:t>; beyaz et; balık; kuru gıdalar (pirinç, bulgur, nohut, mercimek, kuru fasulye gibi); sebze; meyve maliyetlerinin tevsiki amacıyla üçüncü kişilerden alınan </a:t>
            </a:r>
            <a:r>
              <a:rPr lang="tr-TR" sz="2300" dirty="0">
                <a:solidFill>
                  <a:srgbClr val="FF0000"/>
                </a:solidFill>
                <a:latin typeface="+mj-lt"/>
                <a:ea typeface="Tahoma" panose="020B0604030504040204" pitchFamily="34" charset="0"/>
                <a:cs typeface="Tahoma" panose="020B0604030504040204" pitchFamily="34" charset="0"/>
              </a:rPr>
              <a:t>fiyat teklifleri kullanılamaz. </a:t>
            </a:r>
            <a:r>
              <a:rPr lang="tr-TR" sz="2300" dirty="0" smtClean="0">
                <a:latin typeface="+mj-lt"/>
                <a:ea typeface="Tahoma" panose="020B0604030504040204" pitchFamily="34" charset="0"/>
                <a:cs typeface="Tahoma" panose="020B0604030504040204" pitchFamily="34" charset="0"/>
              </a:rPr>
              <a:t>(Diğer yöntemler fiilen imkansızsa, </a:t>
            </a:r>
            <a:r>
              <a:rPr lang="tr-TR" sz="2300" dirty="0">
                <a:latin typeface="+mj-lt"/>
                <a:ea typeface="Tahoma" panose="020B0604030504040204" pitchFamily="34" charset="0"/>
                <a:cs typeface="Tahoma" panose="020B0604030504040204" pitchFamily="34" charset="0"/>
              </a:rPr>
              <a:t>üçüncü kişilerden alınan fiyat teklifleri ile açıklama yapılabilir</a:t>
            </a:r>
            <a:r>
              <a:rPr lang="tr-TR" sz="2300" dirty="0" smtClean="0">
                <a:latin typeface="+mj-lt"/>
                <a:ea typeface="Tahoma" panose="020B0604030504040204" pitchFamily="34" charset="0"/>
                <a:cs typeface="Tahoma" panose="020B0604030504040204" pitchFamily="34" charset="0"/>
              </a:rPr>
              <a:t>.)</a:t>
            </a:r>
          </a:p>
          <a:p>
            <a:pPr marL="0" indent="0" algn="just">
              <a:buNone/>
            </a:pPr>
            <a:endParaRPr lang="tr-TR" sz="2300" dirty="0" smtClean="0">
              <a:latin typeface="+mj-lt"/>
              <a:ea typeface="Tahoma" panose="020B0604030504040204" pitchFamily="34" charset="0"/>
              <a:cs typeface="Tahoma" panose="020B0604030504040204" pitchFamily="34" charset="0"/>
            </a:endParaRPr>
          </a:p>
          <a:p>
            <a:pPr marL="0" indent="0" algn="just">
              <a:buNone/>
            </a:pPr>
            <a:endParaRPr lang="tr-TR" sz="2300" dirty="0" smtClean="0">
              <a:latin typeface="+mj-lt"/>
              <a:ea typeface="Tahoma" panose="020B0604030504040204" pitchFamily="34" charset="0"/>
              <a:cs typeface="Tahoma" panose="020B0604030504040204" pitchFamily="34" charset="0"/>
            </a:endParaRPr>
          </a:p>
          <a:p>
            <a:pPr marL="0" indent="0" algn="just">
              <a:buNone/>
            </a:pPr>
            <a:endParaRPr lang="tr-TR" sz="2300" dirty="0" smtClean="0">
              <a:solidFill>
                <a:srgbClr val="FF0000"/>
              </a:solidFill>
              <a:latin typeface="+mj-lt"/>
              <a:ea typeface="Tahoma" panose="020B0604030504040204" pitchFamily="34" charset="0"/>
              <a:cs typeface="Tahoma" panose="020B0604030504040204" pitchFamily="34" charset="0"/>
            </a:endParaRPr>
          </a:p>
        </p:txBody>
      </p:sp>
      <p:pic>
        <p:nvPicPr>
          <p:cNvPr id="4"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7740352" y="156672"/>
            <a:ext cx="1117600" cy="158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1"/>
          <p:cNvSpPr txBox="1">
            <a:spLocks/>
          </p:cNvSpPr>
          <p:nvPr/>
        </p:nvSpPr>
        <p:spPr>
          <a:xfrm>
            <a:off x="0" y="127000"/>
            <a:ext cx="82296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5. Diğer Özel Hizmet Alımı İhaleleri</a:t>
            </a:r>
            <a:b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br>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Yemek Hizmeti Alımı İhaleleri </a:t>
            </a:r>
            <a:r>
              <a:rPr lang="tr-TR" sz="24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Tebliğ Md. 79</a:t>
            </a:r>
            <a:endParaRPr lang="tr-TR" sz="24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24073859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idx="1"/>
          </p:nvPr>
        </p:nvSpPr>
        <p:spPr>
          <a:xfrm>
            <a:off x="457200" y="1757511"/>
            <a:ext cx="8229600" cy="4695825"/>
          </a:xfrm>
        </p:spPr>
        <p:txBody>
          <a:bodyPr>
            <a:normAutofit/>
          </a:bodyPr>
          <a:lstStyle/>
          <a:p>
            <a:pPr marL="0" indent="0" algn="just">
              <a:lnSpc>
                <a:spcPct val="150000"/>
              </a:lnSpc>
              <a:buNone/>
            </a:pPr>
            <a:r>
              <a:rPr lang="tr-TR" sz="2800" dirty="0" smtClean="0">
                <a:latin typeface="+mj-lt"/>
                <a:ea typeface="Tahoma" panose="020B0604030504040204" pitchFamily="34" charset="0"/>
                <a:cs typeface="Tahoma" panose="020B0604030504040204" pitchFamily="34" charset="0"/>
              </a:rPr>
              <a:t>Sözleşmenin Uygulanması Süreci</a:t>
            </a:r>
          </a:p>
          <a:p>
            <a:pPr lvl="1" algn="just">
              <a:lnSpc>
                <a:spcPct val="150000"/>
              </a:lnSpc>
              <a:buFont typeface="Arial" panose="020B0604020202020204" pitchFamily="34" charset="0"/>
              <a:buChar char="•"/>
            </a:pPr>
            <a:r>
              <a:rPr lang="tr-TR" sz="2400" dirty="0" smtClean="0"/>
              <a:t>4735 </a:t>
            </a:r>
            <a:r>
              <a:rPr lang="tr-TR" sz="2400" dirty="0"/>
              <a:t>Sayılı Kamu İhale Sözleşmeleri Kanunu</a:t>
            </a:r>
          </a:p>
          <a:p>
            <a:pPr lvl="1" algn="just">
              <a:lnSpc>
                <a:spcPct val="150000"/>
              </a:lnSpc>
              <a:buFont typeface="Arial" panose="020B0604020202020204" pitchFamily="34" charset="0"/>
              <a:buChar char="•"/>
            </a:pPr>
            <a:r>
              <a:rPr lang="tr-TR" sz="2400" dirty="0"/>
              <a:t>Hizmet Alımları Muayene ve Kabul Yönetmeliği</a:t>
            </a:r>
          </a:p>
          <a:p>
            <a:pPr lvl="1" algn="just">
              <a:lnSpc>
                <a:spcPct val="150000"/>
              </a:lnSpc>
              <a:buFont typeface="Arial" panose="020B0604020202020204" pitchFamily="34" charset="0"/>
              <a:buChar char="•"/>
            </a:pPr>
            <a:r>
              <a:rPr lang="tr-TR" sz="2400" dirty="0"/>
              <a:t>Hizmet Alımlarında Uygulanacak Fiyat Farkı Esasları</a:t>
            </a:r>
          </a:p>
          <a:p>
            <a:pPr lvl="1" algn="just">
              <a:lnSpc>
                <a:spcPct val="150000"/>
              </a:lnSpc>
              <a:buFont typeface="Arial" panose="020B0604020202020204" pitchFamily="34" charset="0"/>
              <a:buChar char="•"/>
            </a:pPr>
            <a:r>
              <a:rPr lang="tr-TR" sz="2400" dirty="0"/>
              <a:t>Hizmet İşleri Genel Şartnamesi</a:t>
            </a:r>
          </a:p>
          <a:p>
            <a:pPr lvl="1" algn="just">
              <a:lnSpc>
                <a:spcPct val="150000"/>
              </a:lnSpc>
              <a:buFont typeface="Arial" panose="020B0604020202020204" pitchFamily="34" charset="0"/>
              <a:buChar char="•"/>
            </a:pPr>
            <a:r>
              <a:rPr lang="tr-TR" sz="2400" dirty="0"/>
              <a:t>Tip Sözleşme ve Teknik </a:t>
            </a:r>
            <a:r>
              <a:rPr lang="tr-TR" sz="2400" dirty="0" smtClean="0"/>
              <a:t>Şartname</a:t>
            </a:r>
            <a:endParaRPr lang="tr-TR" sz="2400" dirty="0"/>
          </a:p>
        </p:txBody>
      </p:sp>
      <p:sp>
        <p:nvSpPr>
          <p:cNvPr id="6" name="5 Slayt Numarası Yer Tutucusu"/>
          <p:cNvSpPr>
            <a:spLocks noGrp="1"/>
          </p:cNvSpPr>
          <p:nvPr>
            <p:ph type="sldNum" sz="quarter" idx="12"/>
          </p:nvPr>
        </p:nvSpPr>
        <p:spPr/>
        <p:txBody>
          <a:bodyPr/>
          <a:lstStyle/>
          <a:p>
            <a:pPr>
              <a:defRPr/>
            </a:pPr>
            <a:fld id="{C033FA9B-88A0-43B4-B67A-6ABE79A45807}" type="slidenum">
              <a:rPr lang="tr-TR"/>
              <a:pPr>
                <a:defRPr/>
              </a:pPr>
              <a:t>5</a:t>
            </a:fld>
            <a:endParaRPr lang="tr-TR" dirty="0"/>
          </a:p>
        </p:txBody>
      </p:sp>
      <p:sp>
        <p:nvSpPr>
          <p:cNvPr id="10" name="Başlık 1"/>
          <p:cNvSpPr txBox="1">
            <a:spLocks/>
          </p:cNvSpPr>
          <p:nvPr/>
        </p:nvSpPr>
        <p:spPr>
          <a:xfrm>
            <a:off x="457200" y="274638"/>
            <a:ext cx="82296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457200" indent="-457200">
              <a:spcBef>
                <a:spcPts val="0"/>
              </a:spcBef>
              <a:buFontTx/>
              <a:buAutoNum type="arabicPeriod"/>
            </a:pPr>
            <a:r>
              <a:rPr lang="tr-TR"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İlgili Mevzuat ve Tanımlar</a:t>
            </a:r>
          </a:p>
        </p:txBody>
      </p:sp>
      <p:pic>
        <p:nvPicPr>
          <p:cNvPr id="11"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7990904" y="116632"/>
            <a:ext cx="1117600" cy="1368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1873996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animEffect transition="in" filter="fade">
                                      <p:cBhvr>
                                        <p:cTn id="7" dur="1000"/>
                                        <p:tgtEl>
                                          <p:spTgt spid="12291">
                                            <p:txEl>
                                              <p:pRg st="0" end="0"/>
                                            </p:txEl>
                                          </p:spTgt>
                                        </p:tgtEl>
                                      </p:cBhvr>
                                    </p:animEffect>
                                    <p:anim calcmode="lin" valueType="num">
                                      <p:cBhvr>
                                        <p:cTn id="8" dur="1000" fill="hold"/>
                                        <p:tgtEl>
                                          <p:spTgt spid="1229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2291">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291">
                                            <p:txEl>
                                              <p:pRg st="1" end="1"/>
                                            </p:txEl>
                                          </p:spTgt>
                                        </p:tgtEl>
                                        <p:attrNameLst>
                                          <p:attrName>style.visibility</p:attrName>
                                        </p:attrNameLst>
                                      </p:cBhvr>
                                      <p:to>
                                        <p:strVal val="visible"/>
                                      </p:to>
                                    </p:set>
                                    <p:animEffect transition="in" filter="fade">
                                      <p:cBhvr>
                                        <p:cTn id="12" dur="1000"/>
                                        <p:tgtEl>
                                          <p:spTgt spid="12291">
                                            <p:txEl>
                                              <p:pRg st="1" end="1"/>
                                            </p:txEl>
                                          </p:spTgt>
                                        </p:tgtEl>
                                      </p:cBhvr>
                                    </p:animEffect>
                                    <p:anim calcmode="lin" valueType="num">
                                      <p:cBhvr>
                                        <p:cTn id="13" dur="1000" fill="hold"/>
                                        <p:tgtEl>
                                          <p:spTgt spid="12291">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12291">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2291">
                                            <p:txEl>
                                              <p:pRg st="2" end="2"/>
                                            </p:txEl>
                                          </p:spTgt>
                                        </p:tgtEl>
                                        <p:attrNameLst>
                                          <p:attrName>style.visibility</p:attrName>
                                        </p:attrNameLst>
                                      </p:cBhvr>
                                      <p:to>
                                        <p:strVal val="visible"/>
                                      </p:to>
                                    </p:set>
                                    <p:animEffect transition="in" filter="fade">
                                      <p:cBhvr>
                                        <p:cTn id="17" dur="1000"/>
                                        <p:tgtEl>
                                          <p:spTgt spid="12291">
                                            <p:txEl>
                                              <p:pRg st="2" end="2"/>
                                            </p:txEl>
                                          </p:spTgt>
                                        </p:tgtEl>
                                      </p:cBhvr>
                                    </p:animEffect>
                                    <p:anim calcmode="lin" valueType="num">
                                      <p:cBhvr>
                                        <p:cTn id="18" dur="1000" fill="hold"/>
                                        <p:tgtEl>
                                          <p:spTgt spid="12291">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12291">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2291">
                                            <p:txEl>
                                              <p:pRg st="3" end="3"/>
                                            </p:txEl>
                                          </p:spTgt>
                                        </p:tgtEl>
                                        <p:attrNameLst>
                                          <p:attrName>style.visibility</p:attrName>
                                        </p:attrNameLst>
                                      </p:cBhvr>
                                      <p:to>
                                        <p:strVal val="visible"/>
                                      </p:to>
                                    </p:set>
                                    <p:animEffect transition="in" filter="fade">
                                      <p:cBhvr>
                                        <p:cTn id="22" dur="1000"/>
                                        <p:tgtEl>
                                          <p:spTgt spid="12291">
                                            <p:txEl>
                                              <p:pRg st="3" end="3"/>
                                            </p:txEl>
                                          </p:spTgt>
                                        </p:tgtEl>
                                      </p:cBhvr>
                                    </p:animEffect>
                                    <p:anim calcmode="lin" valueType="num">
                                      <p:cBhvr>
                                        <p:cTn id="23" dur="1000" fill="hold"/>
                                        <p:tgtEl>
                                          <p:spTgt spid="12291">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12291">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2291">
                                            <p:txEl>
                                              <p:pRg st="4" end="4"/>
                                            </p:txEl>
                                          </p:spTgt>
                                        </p:tgtEl>
                                        <p:attrNameLst>
                                          <p:attrName>style.visibility</p:attrName>
                                        </p:attrNameLst>
                                      </p:cBhvr>
                                      <p:to>
                                        <p:strVal val="visible"/>
                                      </p:to>
                                    </p:set>
                                    <p:animEffect transition="in" filter="fade">
                                      <p:cBhvr>
                                        <p:cTn id="27" dur="1000"/>
                                        <p:tgtEl>
                                          <p:spTgt spid="12291">
                                            <p:txEl>
                                              <p:pRg st="4" end="4"/>
                                            </p:txEl>
                                          </p:spTgt>
                                        </p:tgtEl>
                                      </p:cBhvr>
                                    </p:animEffect>
                                    <p:anim calcmode="lin" valueType="num">
                                      <p:cBhvr>
                                        <p:cTn id="28" dur="1000" fill="hold"/>
                                        <p:tgtEl>
                                          <p:spTgt spid="12291">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12291">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2291">
                                            <p:txEl>
                                              <p:pRg st="5" end="5"/>
                                            </p:txEl>
                                          </p:spTgt>
                                        </p:tgtEl>
                                        <p:attrNameLst>
                                          <p:attrName>style.visibility</p:attrName>
                                        </p:attrNameLst>
                                      </p:cBhvr>
                                      <p:to>
                                        <p:strVal val="visible"/>
                                      </p:to>
                                    </p:set>
                                    <p:animEffect transition="in" filter="fade">
                                      <p:cBhvr>
                                        <p:cTn id="32" dur="1000"/>
                                        <p:tgtEl>
                                          <p:spTgt spid="12291">
                                            <p:txEl>
                                              <p:pRg st="5" end="5"/>
                                            </p:txEl>
                                          </p:spTgt>
                                        </p:tgtEl>
                                      </p:cBhvr>
                                    </p:animEffect>
                                    <p:anim calcmode="lin" valueType="num">
                                      <p:cBhvr>
                                        <p:cTn id="33" dur="1000" fill="hold"/>
                                        <p:tgtEl>
                                          <p:spTgt spid="12291">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12291">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tr-TR" dirty="0" smtClean="0"/>
              <a:t> </a:t>
            </a:r>
            <a:endParaRPr lang="tr-TR" dirty="0"/>
          </a:p>
        </p:txBody>
      </p:sp>
      <p:sp>
        <p:nvSpPr>
          <p:cNvPr id="3" name="Content Placeholder 2"/>
          <p:cNvSpPr>
            <a:spLocks noGrp="1"/>
          </p:cNvSpPr>
          <p:nvPr>
            <p:ph idx="1"/>
          </p:nvPr>
        </p:nvSpPr>
        <p:spPr>
          <a:xfrm>
            <a:off x="85854" y="1196752"/>
            <a:ext cx="8662609" cy="4782760"/>
          </a:xfrm>
        </p:spPr>
        <p:txBody>
          <a:bodyPr>
            <a:noAutofit/>
          </a:bodyPr>
          <a:lstStyle/>
          <a:p>
            <a:pPr marL="0" indent="0" algn="just">
              <a:buNone/>
            </a:pPr>
            <a:r>
              <a:rPr lang="tr-TR" sz="2400" dirty="0" smtClean="0"/>
              <a:t>	</a:t>
            </a:r>
            <a:r>
              <a:rPr lang="nn-NO" sz="2400" dirty="0" smtClean="0">
                <a:solidFill>
                  <a:srgbClr val="FF0000"/>
                </a:solidFill>
              </a:rPr>
              <a:t>Genel </a:t>
            </a:r>
            <a:r>
              <a:rPr lang="nn-NO" sz="2400" dirty="0">
                <a:solidFill>
                  <a:srgbClr val="FF0000"/>
                </a:solidFill>
              </a:rPr>
              <a:t>yönetim kapsamındaki </a:t>
            </a:r>
            <a:r>
              <a:rPr lang="nn-NO" sz="2400" dirty="0"/>
              <a:t>kamu idareleri</a:t>
            </a:r>
            <a:r>
              <a:rPr lang="tr-TR" sz="2400" dirty="0"/>
              <a:t> ile </a:t>
            </a:r>
            <a:r>
              <a:rPr lang="tr-TR" sz="2400" dirty="0">
                <a:solidFill>
                  <a:srgbClr val="FF0000"/>
                </a:solidFill>
              </a:rPr>
              <a:t>bu idarelere bağlı döner </a:t>
            </a:r>
            <a:r>
              <a:rPr lang="tr-TR" sz="2400" dirty="0" smtClean="0">
                <a:solidFill>
                  <a:srgbClr val="FF0000"/>
                </a:solidFill>
              </a:rPr>
              <a:t>sermaye işletmelerinin</a:t>
            </a:r>
            <a:r>
              <a:rPr lang="tr-TR" sz="2400" dirty="0" smtClean="0"/>
              <a:t> hizmetleri </a:t>
            </a:r>
            <a:r>
              <a:rPr lang="tr-TR" sz="2400" dirty="0"/>
              <a:t>için ihtiyaç duyulan binek, </a:t>
            </a:r>
            <a:r>
              <a:rPr lang="tr-TR" sz="2400" dirty="0" err="1"/>
              <a:t>station-wagon</a:t>
            </a:r>
            <a:r>
              <a:rPr lang="tr-TR" sz="2400" dirty="0"/>
              <a:t>, arazi binek, kaptı kaçtı, panel ve </a:t>
            </a:r>
            <a:r>
              <a:rPr lang="tr-TR" sz="2400" dirty="0" err="1"/>
              <a:t>pick-up</a:t>
            </a:r>
            <a:r>
              <a:rPr lang="tr-TR" sz="2400" dirty="0"/>
              <a:t> tipi taşıtların hizmet alımı yöntemiyle </a:t>
            </a:r>
            <a:r>
              <a:rPr lang="tr-TR" sz="2400" dirty="0" smtClean="0"/>
              <a:t>ediniminde uyulması gereken hususlar:</a:t>
            </a:r>
            <a:endParaRPr lang="tr-TR" sz="600" dirty="0" smtClean="0">
              <a:latin typeface="Tahoma" panose="020B0604030504040204" pitchFamily="34" charset="0"/>
              <a:ea typeface="Tahoma" panose="020B0604030504040204" pitchFamily="34" charset="0"/>
              <a:cs typeface="Tahoma" panose="020B0604030504040204" pitchFamily="34" charset="0"/>
            </a:endParaRPr>
          </a:p>
          <a:p>
            <a:pPr marL="0" indent="0" algn="just">
              <a:buNone/>
            </a:pPr>
            <a:endParaRPr lang="tr-TR" sz="600" dirty="0">
              <a:latin typeface="Tahoma" panose="020B0604030504040204" pitchFamily="34" charset="0"/>
              <a:ea typeface="Tahoma" panose="020B0604030504040204" pitchFamily="34" charset="0"/>
              <a:cs typeface="Tahoma" panose="020B0604030504040204" pitchFamily="34" charset="0"/>
            </a:endParaRPr>
          </a:p>
          <a:p>
            <a:pPr lvl="1" algn="just">
              <a:lnSpc>
                <a:spcPct val="120000"/>
              </a:lnSpc>
              <a:spcBef>
                <a:spcPct val="0"/>
              </a:spcBef>
              <a:spcAft>
                <a:spcPts val="600"/>
              </a:spcAft>
              <a:buFont typeface="Wingdings" pitchFamily="2" charset="2"/>
              <a:buChar char="Ø"/>
            </a:pPr>
            <a:r>
              <a:rPr lang="tr-TR" altLang="tr-TR" sz="2400" dirty="0" smtClean="0">
                <a:solidFill>
                  <a:srgbClr val="FF0000"/>
                </a:solidFill>
                <a:cs typeface="Times New Roman" pitchFamily="18" charset="0"/>
              </a:rPr>
              <a:t>Yakıt </a:t>
            </a:r>
            <a:r>
              <a:rPr lang="tr-TR" altLang="tr-TR" sz="2400" dirty="0">
                <a:solidFill>
                  <a:srgbClr val="FF0000"/>
                </a:solidFill>
                <a:cs typeface="Times New Roman" pitchFamily="18" charset="0"/>
              </a:rPr>
              <a:t>hariç</a:t>
            </a:r>
            <a:r>
              <a:rPr lang="tr-TR" altLang="tr-TR" sz="2400" dirty="0">
                <a:solidFill>
                  <a:srgbClr val="000000"/>
                </a:solidFill>
                <a:cs typeface="Times New Roman" pitchFamily="18" charset="0"/>
              </a:rPr>
              <a:t> olmak üzere </a:t>
            </a:r>
            <a:r>
              <a:rPr lang="tr-TR" altLang="tr-TR" sz="2400" dirty="0">
                <a:solidFill>
                  <a:srgbClr val="FF0000"/>
                </a:solidFill>
                <a:cs typeface="Times New Roman" pitchFamily="18" charset="0"/>
              </a:rPr>
              <a:t>sürücülü veya </a:t>
            </a:r>
            <a:r>
              <a:rPr lang="tr-TR" altLang="tr-TR" sz="2400" dirty="0">
                <a:solidFill>
                  <a:srgbClr val="000000"/>
                </a:solidFill>
                <a:cs typeface="Times New Roman" pitchFamily="18" charset="0"/>
              </a:rPr>
              <a:t>sürücüsüz taşıt kiralanabilir.</a:t>
            </a:r>
            <a:endParaRPr lang="tr-TR" altLang="tr-TR" sz="2400" b="1" dirty="0">
              <a:solidFill>
                <a:srgbClr val="000000"/>
              </a:solidFill>
              <a:cs typeface="Times New Roman" pitchFamily="18" charset="0"/>
            </a:endParaRPr>
          </a:p>
          <a:p>
            <a:pPr lvl="1" algn="just">
              <a:lnSpc>
                <a:spcPct val="120000"/>
              </a:lnSpc>
              <a:spcBef>
                <a:spcPct val="0"/>
              </a:spcBef>
              <a:spcAft>
                <a:spcPts val="600"/>
              </a:spcAft>
              <a:buFont typeface="Wingdings" pitchFamily="2" charset="2"/>
              <a:buChar char="Ø"/>
            </a:pPr>
            <a:r>
              <a:rPr lang="tr-TR" altLang="tr-TR" sz="2400" dirty="0">
                <a:solidFill>
                  <a:srgbClr val="FF0000"/>
                </a:solidFill>
                <a:cs typeface="Times New Roman" pitchFamily="18" charset="0"/>
              </a:rPr>
              <a:t>Sürücü giderleri hariç </a:t>
            </a:r>
            <a:r>
              <a:rPr lang="tr-TR" altLang="tr-TR" sz="2400" dirty="0">
                <a:cs typeface="Times New Roman" pitchFamily="18" charset="0"/>
              </a:rPr>
              <a:t>yapılan taşıt kiralamalarında</a:t>
            </a:r>
            <a:r>
              <a:rPr lang="tr-TR" altLang="tr-TR" sz="2400" b="1" dirty="0">
                <a:cs typeface="Times New Roman" pitchFamily="18" charset="0"/>
              </a:rPr>
              <a:t> </a:t>
            </a:r>
            <a:r>
              <a:rPr lang="tr-TR" altLang="tr-TR" sz="2400" dirty="0">
                <a:cs typeface="Times New Roman" pitchFamily="18" charset="0"/>
              </a:rPr>
              <a:t>aylık taşıt kiralama bedeli (KDV hariç diğer giderler dahil) kasko listesinde yer alan </a:t>
            </a:r>
            <a:r>
              <a:rPr lang="tr-TR" altLang="tr-TR" sz="2400" dirty="0">
                <a:solidFill>
                  <a:srgbClr val="FF0000"/>
                </a:solidFill>
                <a:cs typeface="Times New Roman" pitchFamily="18" charset="0"/>
              </a:rPr>
              <a:t>kasko değerinin %2’sini  geçemez</a:t>
            </a:r>
            <a:r>
              <a:rPr lang="tr-TR" altLang="tr-TR" sz="2400" dirty="0" smtClean="0">
                <a:solidFill>
                  <a:srgbClr val="FF0000"/>
                </a:solidFill>
                <a:cs typeface="Times New Roman" pitchFamily="18" charset="0"/>
              </a:rPr>
              <a:t>.</a:t>
            </a:r>
            <a:endParaRPr lang="tr-TR" altLang="tr-TR" sz="2400" dirty="0">
              <a:solidFill>
                <a:srgbClr val="FF0000"/>
              </a:solidFill>
              <a:cs typeface="Times New Roman" pitchFamily="18" charset="0"/>
            </a:endParaRPr>
          </a:p>
        </p:txBody>
      </p:sp>
      <p:pic>
        <p:nvPicPr>
          <p:cNvPr id="4"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7923755" y="156672"/>
            <a:ext cx="1117600" cy="1113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1"/>
          <p:cNvSpPr txBox="1">
            <a:spLocks/>
          </p:cNvSpPr>
          <p:nvPr/>
        </p:nvSpPr>
        <p:spPr>
          <a:xfrm>
            <a:off x="179512" y="500286"/>
            <a:ext cx="8229600" cy="76971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5. Diğer Özel Hizmet Alımı İhaleleri</a:t>
            </a:r>
            <a:b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br>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Taşıt kiralama</a:t>
            </a:r>
            <a:b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br>
            <a:endParaRPr lang="tr-TR"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p:txBody>
      </p:sp>
      <p:pic>
        <p:nvPicPr>
          <p:cNvPr id="2" name="Resim 1"/>
          <p:cNvPicPr>
            <a:picLocks noChangeAspect="1"/>
          </p:cNvPicPr>
          <p:nvPr/>
        </p:nvPicPr>
        <p:blipFill>
          <a:blip r:embed="rId3"/>
          <a:stretch>
            <a:fillRect/>
          </a:stretch>
        </p:blipFill>
        <p:spPr>
          <a:xfrm>
            <a:off x="2699792" y="5520708"/>
            <a:ext cx="1080120" cy="1337292"/>
          </a:xfrm>
          <a:prstGeom prst="rect">
            <a:avLst/>
          </a:prstGeom>
        </p:spPr>
      </p:pic>
    </p:spTree>
    <p:extLst>
      <p:ext uri="{BB962C8B-B14F-4D97-AF65-F5344CB8AC3E}">
        <p14:creationId xmlns:p14="http://schemas.microsoft.com/office/powerpoint/2010/main" val="401644219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8520" y="1268760"/>
            <a:ext cx="8856984" cy="4782760"/>
          </a:xfrm>
        </p:spPr>
        <p:txBody>
          <a:bodyPr>
            <a:noAutofit/>
          </a:bodyPr>
          <a:lstStyle/>
          <a:p>
            <a:pPr marL="0" indent="0" algn="just">
              <a:buNone/>
            </a:pPr>
            <a:r>
              <a:rPr lang="tr-TR" sz="2400" dirty="0" smtClean="0"/>
              <a:t>	</a:t>
            </a:r>
            <a:endParaRPr lang="tr-TR" sz="600" dirty="0">
              <a:latin typeface="Tahoma" panose="020B0604030504040204" pitchFamily="34" charset="0"/>
              <a:ea typeface="Tahoma" panose="020B0604030504040204" pitchFamily="34" charset="0"/>
              <a:cs typeface="Tahoma" panose="020B0604030504040204" pitchFamily="34" charset="0"/>
            </a:endParaRPr>
          </a:p>
          <a:p>
            <a:pPr lvl="1" algn="just">
              <a:lnSpc>
                <a:spcPct val="120000"/>
              </a:lnSpc>
              <a:spcBef>
                <a:spcPct val="0"/>
              </a:spcBef>
              <a:spcAft>
                <a:spcPts val="600"/>
              </a:spcAft>
              <a:buFont typeface="Wingdings" pitchFamily="2" charset="2"/>
              <a:buChar char="Ø"/>
            </a:pPr>
            <a:r>
              <a:rPr lang="tr-TR" altLang="tr-TR" sz="2400" dirty="0" smtClean="0">
                <a:solidFill>
                  <a:srgbClr val="FF0000"/>
                </a:solidFill>
                <a:cs typeface="Times New Roman" pitchFamily="18" charset="0"/>
              </a:rPr>
              <a:t>Sürücü </a:t>
            </a:r>
            <a:r>
              <a:rPr lang="tr-TR" altLang="tr-TR" sz="2400" dirty="0">
                <a:solidFill>
                  <a:srgbClr val="FF0000"/>
                </a:solidFill>
                <a:cs typeface="Times New Roman" pitchFamily="18" charset="0"/>
              </a:rPr>
              <a:t>giderleri dahil </a:t>
            </a:r>
            <a:r>
              <a:rPr lang="tr-TR" altLang="tr-TR" sz="2400" dirty="0">
                <a:cs typeface="Times New Roman" pitchFamily="18" charset="0"/>
              </a:rPr>
              <a:t>yapılan taşıt kiralamalarında </a:t>
            </a:r>
            <a:r>
              <a:rPr lang="tr-TR" altLang="tr-TR" sz="2400" dirty="0">
                <a:solidFill>
                  <a:srgbClr val="FF0000"/>
                </a:solidFill>
                <a:cs typeface="Times New Roman" pitchFamily="18" charset="0"/>
              </a:rPr>
              <a:t>sürücü gideri  asgari ücretin azami %50 artırımlı tutarını geçemez</a:t>
            </a:r>
            <a:r>
              <a:rPr lang="tr-TR" altLang="tr-TR" sz="2400" dirty="0"/>
              <a:t>. </a:t>
            </a:r>
            <a:r>
              <a:rPr lang="tr-TR" sz="2400" dirty="0" smtClean="0">
                <a:cs typeface="Arial" panose="020B0604020202020204" pitchFamily="34" charset="0"/>
              </a:rPr>
              <a:t>Sürücü </a:t>
            </a:r>
            <a:r>
              <a:rPr lang="tr-TR" sz="2400" dirty="0">
                <a:cs typeface="Arial" panose="020B0604020202020204" pitchFamily="34" charset="0"/>
              </a:rPr>
              <a:t>giderinin hesabında </a:t>
            </a:r>
            <a:r>
              <a:rPr lang="tr-TR" sz="2400" dirty="0" smtClean="0">
                <a:cs typeface="Arial" panose="020B0604020202020204" pitchFamily="34" charset="0"/>
              </a:rPr>
              <a:t>yemek, yol </a:t>
            </a:r>
            <a:r>
              <a:rPr lang="tr-TR" sz="2400" dirty="0">
                <a:cs typeface="Arial" panose="020B0604020202020204" pitchFamily="34" charset="0"/>
              </a:rPr>
              <a:t>gideri dahil brüt asgari ücretin %50 artırımlı tutarı esas alınır</a:t>
            </a:r>
            <a:r>
              <a:rPr lang="tr-TR" sz="2400" dirty="0" smtClean="0">
                <a:cs typeface="Arial" panose="020B0604020202020204" pitchFamily="34" charset="0"/>
              </a:rPr>
              <a:t>.</a:t>
            </a:r>
          </a:p>
          <a:p>
            <a:pPr marL="457200" lvl="1" indent="0" algn="just">
              <a:lnSpc>
                <a:spcPct val="120000"/>
              </a:lnSpc>
              <a:spcBef>
                <a:spcPct val="0"/>
              </a:spcBef>
              <a:spcAft>
                <a:spcPts val="600"/>
              </a:spcAft>
              <a:buNone/>
            </a:pPr>
            <a:r>
              <a:rPr lang="tr-TR" sz="2400" dirty="0" smtClean="0">
                <a:cs typeface="Arial" panose="020B0604020202020204" pitchFamily="34" charset="0"/>
              </a:rPr>
              <a:t> </a:t>
            </a:r>
            <a:endParaRPr lang="tr-TR" altLang="tr-TR" sz="2400" dirty="0">
              <a:solidFill>
                <a:srgbClr val="FF0000"/>
              </a:solidFill>
              <a:cs typeface="Arial" panose="020B0604020202020204" pitchFamily="34" charset="0"/>
            </a:endParaRPr>
          </a:p>
          <a:p>
            <a:pPr lvl="1" algn="just">
              <a:lnSpc>
                <a:spcPct val="120000"/>
              </a:lnSpc>
              <a:spcBef>
                <a:spcPct val="0"/>
              </a:spcBef>
              <a:spcAft>
                <a:spcPts val="600"/>
              </a:spcAft>
              <a:buFont typeface="Wingdings" pitchFamily="2" charset="2"/>
              <a:buChar char="Ø"/>
            </a:pPr>
            <a:r>
              <a:rPr lang="tr-TR" sz="2400" dirty="0">
                <a:cs typeface="Arial" pitchFamily="34" charset="0"/>
              </a:rPr>
              <a:t>Aylık taşıt kiralama bedelini </a:t>
            </a:r>
            <a:r>
              <a:rPr lang="tr-TR" sz="2400" dirty="0" smtClean="0">
                <a:solidFill>
                  <a:srgbClr val="FF0000"/>
                </a:solidFill>
                <a:cs typeface="Arial" pitchFamily="34" charset="0"/>
              </a:rPr>
              <a:t>%</a:t>
            </a:r>
            <a:r>
              <a:rPr lang="tr-TR" sz="2400" dirty="0">
                <a:solidFill>
                  <a:srgbClr val="FF0000"/>
                </a:solidFill>
                <a:cs typeface="Arial" pitchFamily="34" charset="0"/>
              </a:rPr>
              <a:t>20’ye kadar arttırmaya eksiltmeye </a:t>
            </a:r>
            <a:r>
              <a:rPr lang="tr-TR" sz="2400" dirty="0">
                <a:cs typeface="Arial" pitchFamily="34" charset="0"/>
              </a:rPr>
              <a:t>Maliye Bakanlığı yetkilidir.</a:t>
            </a:r>
          </a:p>
          <a:p>
            <a:pPr marL="0" indent="0" algn="just">
              <a:buNone/>
            </a:pPr>
            <a:endParaRPr lang="tr-TR" sz="600" dirty="0" smtClean="0">
              <a:latin typeface="Tahoma" panose="020B0604030504040204" pitchFamily="34" charset="0"/>
              <a:ea typeface="Tahoma" panose="020B0604030504040204" pitchFamily="34" charset="0"/>
              <a:cs typeface="Tahoma" panose="020B0604030504040204" pitchFamily="34" charset="0"/>
            </a:endParaRPr>
          </a:p>
          <a:p>
            <a:pPr marL="0" indent="0" algn="just">
              <a:buNone/>
            </a:pPr>
            <a:endParaRPr lang="tr-TR" sz="600" dirty="0" smtClean="0">
              <a:latin typeface="Tahoma" panose="020B0604030504040204" pitchFamily="34" charset="0"/>
              <a:ea typeface="Tahoma" panose="020B0604030504040204" pitchFamily="34" charset="0"/>
              <a:cs typeface="Tahoma" panose="020B0604030504040204" pitchFamily="34" charset="0"/>
            </a:endParaRPr>
          </a:p>
          <a:p>
            <a:pPr marL="0" indent="0" algn="just">
              <a:buNone/>
            </a:pPr>
            <a:endParaRPr lang="tr-TR" sz="600" dirty="0" smtClean="0">
              <a:solidFill>
                <a:srgbClr val="FF0000"/>
              </a:solidFill>
              <a:latin typeface="Tahoma" panose="020B0604030504040204" pitchFamily="34" charset="0"/>
              <a:ea typeface="Tahoma" panose="020B0604030504040204" pitchFamily="34" charset="0"/>
              <a:cs typeface="Tahoma" panose="020B0604030504040204" pitchFamily="34" charset="0"/>
            </a:endParaRPr>
          </a:p>
        </p:txBody>
      </p:sp>
      <p:pic>
        <p:nvPicPr>
          <p:cNvPr id="4"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7740352" y="156672"/>
            <a:ext cx="1117600" cy="158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1"/>
          <p:cNvSpPr txBox="1">
            <a:spLocks/>
          </p:cNvSpPr>
          <p:nvPr/>
        </p:nvSpPr>
        <p:spPr>
          <a:xfrm>
            <a:off x="-15217" y="332656"/>
            <a:ext cx="8229600" cy="86409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tr-TR" sz="33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5. Diğer Özel Hizmet Alımı İhaleleri</a:t>
            </a:r>
            <a:br>
              <a:rPr lang="tr-TR" sz="33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br>
            <a:r>
              <a:rPr lang="tr-TR" sz="33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Taşıt kiralama</a:t>
            </a:r>
            <a:br>
              <a:rPr lang="tr-TR" sz="33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br>
            <a:endParaRPr lang="tr-TR" sz="33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08461825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p:cNvSpPr>
            <a:spLocks noGrp="1"/>
          </p:cNvSpPr>
          <p:nvPr>
            <p:ph type="sldNum" sz="quarter" idx="12"/>
          </p:nvPr>
        </p:nvSpPr>
        <p:spPr/>
        <p:txBody>
          <a:bodyPr/>
          <a:lstStyle/>
          <a:p>
            <a:pPr>
              <a:defRPr/>
            </a:pPr>
            <a:fld id="{44D53FC3-F920-41F5-AB3B-C9524FF587A3}" type="slidenum">
              <a:rPr lang="en-US" smtClean="0"/>
              <a:pPr>
                <a:defRPr/>
              </a:pPr>
              <a:t>52</a:t>
            </a:fld>
            <a:endParaRPr lang="en-US" dirty="0"/>
          </a:p>
        </p:txBody>
      </p:sp>
      <p:sp>
        <p:nvSpPr>
          <p:cNvPr id="3" name="Dikdörtgen 2"/>
          <p:cNvSpPr/>
          <p:nvPr/>
        </p:nvSpPr>
        <p:spPr>
          <a:xfrm>
            <a:off x="152376" y="810656"/>
            <a:ext cx="8308056" cy="3354765"/>
          </a:xfrm>
          <a:prstGeom prst="rect">
            <a:avLst/>
          </a:prstGeom>
        </p:spPr>
        <p:txBody>
          <a:bodyPr wrap="square">
            <a:spAutoFit/>
          </a:bodyPr>
          <a:lstStyle/>
          <a:p>
            <a:r>
              <a:rPr lang="tr-TR" sz="2000" dirty="0" smtClean="0">
                <a:latin typeface="+mj-lt"/>
                <a:cs typeface="Times New Roman" panose="02020603050405020304" pitchFamily="18" charset="0"/>
              </a:rPr>
              <a:t> 1) YM ≥ Eşik değer/2: Aşırı Düşük Sorgulaması Yapılacak</a:t>
            </a:r>
          </a:p>
          <a:p>
            <a:pPr lvl="1" algn="just">
              <a:lnSpc>
                <a:spcPct val="80000"/>
              </a:lnSpc>
              <a:defRPr/>
            </a:pPr>
            <a:r>
              <a:rPr lang="tr-TR" sz="1600" dirty="0">
                <a:latin typeface="+mj-lt"/>
              </a:rPr>
              <a:t>Genel bütçeye dahil daireler ve katma bütçeli </a:t>
            </a:r>
            <a:r>
              <a:rPr lang="tr-TR" sz="1600" dirty="0" smtClean="0">
                <a:latin typeface="+mj-lt"/>
              </a:rPr>
              <a:t>idarelerin</a:t>
            </a:r>
            <a:r>
              <a:rPr lang="tr-TR" sz="1600" dirty="0" smtClean="0">
                <a:latin typeface="+mj-lt"/>
                <a:cs typeface="Times New Roman" panose="02020603050405020304" pitchFamily="18" charset="0"/>
              </a:rPr>
              <a:t> </a:t>
            </a:r>
            <a:r>
              <a:rPr lang="tr-TR" sz="1600" dirty="0">
                <a:latin typeface="+mj-lt"/>
                <a:cs typeface="Times New Roman" panose="02020603050405020304" pitchFamily="18" charset="0"/>
              </a:rPr>
              <a:t>idareler için </a:t>
            </a:r>
            <a:r>
              <a:rPr lang="tr-TR" sz="1600" b="1" dirty="0" smtClean="0">
                <a:solidFill>
                  <a:srgbClr val="C00000"/>
                </a:solidFill>
                <a:effectLst>
                  <a:outerShdw blurRad="38100" dist="38100" dir="2700000" algn="tl">
                    <a:srgbClr val="000000">
                      <a:alpha val="43137"/>
                    </a:srgbClr>
                  </a:outerShdw>
                </a:effectLst>
                <a:latin typeface="+mj-lt"/>
                <a:cs typeface="Times New Roman" panose="02020603050405020304" pitchFamily="18" charset="0"/>
              </a:rPr>
              <a:t>1.656.600,00</a:t>
            </a:r>
            <a:r>
              <a:rPr lang="tr-TR" sz="1600" dirty="0" smtClean="0">
                <a:latin typeface="+mj-lt"/>
                <a:cs typeface="Times New Roman" panose="02020603050405020304" pitchFamily="18" charset="0"/>
              </a:rPr>
              <a:t> TL, </a:t>
            </a:r>
            <a:r>
              <a:rPr lang="tr-TR" sz="1600" dirty="0">
                <a:latin typeface="+mj-lt"/>
              </a:rPr>
              <a:t>Kanun kapsamındaki diğer </a:t>
            </a:r>
            <a:r>
              <a:rPr lang="tr-TR" sz="1600" dirty="0" smtClean="0">
                <a:latin typeface="+mj-lt"/>
              </a:rPr>
              <a:t>idareler</a:t>
            </a:r>
            <a:r>
              <a:rPr lang="tr-TR" sz="1600" dirty="0" smtClean="0">
                <a:latin typeface="+mj-lt"/>
                <a:cs typeface="Times New Roman" panose="02020603050405020304" pitchFamily="18" charset="0"/>
              </a:rPr>
              <a:t> </a:t>
            </a:r>
            <a:r>
              <a:rPr lang="tr-TR" sz="1600" dirty="0">
                <a:latin typeface="+mj-lt"/>
                <a:cs typeface="Times New Roman" panose="02020603050405020304" pitchFamily="18" charset="0"/>
              </a:rPr>
              <a:t>için</a:t>
            </a:r>
            <a:r>
              <a:rPr lang="tr-TR" sz="1600" b="1" dirty="0">
                <a:effectLst>
                  <a:outerShdw blurRad="38100" dist="38100" dir="2700000" algn="tl">
                    <a:srgbClr val="000000">
                      <a:alpha val="43137"/>
                    </a:srgbClr>
                  </a:outerShdw>
                </a:effectLst>
                <a:latin typeface="+mj-lt"/>
                <a:cs typeface="Times New Roman" panose="02020603050405020304" pitchFamily="18" charset="0"/>
              </a:rPr>
              <a:t> </a:t>
            </a:r>
            <a:r>
              <a:rPr lang="tr-TR" sz="1600" b="1" dirty="0" smtClean="0">
                <a:solidFill>
                  <a:srgbClr val="C00000"/>
                </a:solidFill>
                <a:effectLst>
                  <a:outerShdw blurRad="38100" dist="38100" dir="2700000" algn="tl">
                    <a:srgbClr val="000000">
                      <a:alpha val="43137"/>
                    </a:srgbClr>
                  </a:outerShdw>
                </a:effectLst>
                <a:latin typeface="+mj-lt"/>
                <a:cs typeface="Times New Roman" panose="02020603050405020304" pitchFamily="18" charset="0"/>
              </a:rPr>
              <a:t>2.761.007,00 </a:t>
            </a:r>
            <a:r>
              <a:rPr lang="tr-TR" sz="1600" dirty="0">
                <a:latin typeface="+mj-lt"/>
                <a:cs typeface="Times New Roman" panose="02020603050405020304" pitchFamily="18" charset="0"/>
              </a:rPr>
              <a:t>TL</a:t>
            </a:r>
            <a:r>
              <a:rPr lang="tr-TR" sz="2400" dirty="0" smtClean="0">
                <a:latin typeface="+mj-lt"/>
                <a:cs typeface="Times New Roman" panose="02020603050405020304" pitchFamily="18" charset="0"/>
              </a:rPr>
              <a:t>.</a:t>
            </a:r>
            <a:endParaRPr lang="tr-TR" sz="2000" dirty="0" smtClean="0">
              <a:latin typeface="+mj-lt"/>
              <a:cs typeface="Times New Roman" panose="02020603050405020304" pitchFamily="18" charset="0"/>
            </a:endParaRPr>
          </a:p>
          <a:p>
            <a:pPr algn="ctr"/>
            <a:endParaRPr lang="tr-TR" sz="2000" dirty="0" smtClean="0">
              <a:latin typeface="+mj-lt"/>
              <a:cs typeface="Times New Roman" panose="02020603050405020304" pitchFamily="18" charset="0"/>
            </a:endParaRPr>
          </a:p>
          <a:p>
            <a:pPr algn="ctr"/>
            <a:r>
              <a:rPr lang="tr-TR" sz="2000" dirty="0" smtClean="0">
                <a:latin typeface="+mj-lt"/>
                <a:cs typeface="Times New Roman" panose="02020603050405020304" pitchFamily="18" charset="0"/>
              </a:rPr>
              <a:t>2) YM &lt;  Eşik Değer/2 + Açık İhale, Belli istekliler veya Pazarlık 21(b), (c), (f) ile yapılan personel çalıştırılmasına dayalı olmayan hizmet alımlarında</a:t>
            </a:r>
          </a:p>
          <a:p>
            <a:pPr algn="ctr"/>
            <a:endParaRPr lang="tr-TR" sz="2000" dirty="0">
              <a:latin typeface="+mj-lt"/>
              <a:cs typeface="Times New Roman" panose="02020603050405020304" pitchFamily="18" charset="0"/>
            </a:endParaRPr>
          </a:p>
          <a:p>
            <a:pPr algn="ctr"/>
            <a:endParaRPr lang="tr-TR" sz="2000" dirty="0" smtClean="0">
              <a:latin typeface="+mj-lt"/>
              <a:cs typeface="Times New Roman" panose="02020603050405020304" pitchFamily="18" charset="0"/>
            </a:endParaRPr>
          </a:p>
          <a:p>
            <a:pPr algn="ctr"/>
            <a:endParaRPr lang="tr-TR" sz="2000" dirty="0">
              <a:latin typeface="+mj-lt"/>
              <a:cs typeface="Times New Roman" panose="02020603050405020304" pitchFamily="18" charset="0"/>
            </a:endParaRPr>
          </a:p>
          <a:p>
            <a:pPr algn="ctr"/>
            <a:endParaRPr lang="tr-TR" sz="2000" dirty="0">
              <a:latin typeface="+mj-lt"/>
              <a:cs typeface="Times New Roman" panose="02020603050405020304" pitchFamily="18" charset="0"/>
            </a:endParaRPr>
          </a:p>
        </p:txBody>
      </p:sp>
      <p:cxnSp>
        <p:nvCxnSpPr>
          <p:cNvPr id="5" name="Düz Ok Bağlayıcısı 4"/>
          <p:cNvCxnSpPr/>
          <p:nvPr/>
        </p:nvCxnSpPr>
        <p:spPr>
          <a:xfrm>
            <a:off x="5076056" y="3186767"/>
            <a:ext cx="2232248" cy="40402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Düz Ok Bağlayıcısı 10"/>
          <p:cNvCxnSpPr/>
          <p:nvPr/>
        </p:nvCxnSpPr>
        <p:spPr>
          <a:xfrm>
            <a:off x="4380249" y="3274074"/>
            <a:ext cx="0" cy="46137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Düz Ok Bağlayıcısı 12"/>
          <p:cNvCxnSpPr/>
          <p:nvPr/>
        </p:nvCxnSpPr>
        <p:spPr>
          <a:xfrm flipH="1">
            <a:off x="1552769" y="3170579"/>
            <a:ext cx="2304256" cy="34537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6" name="Metin kutusu 15"/>
          <p:cNvSpPr txBox="1"/>
          <p:nvPr/>
        </p:nvSpPr>
        <p:spPr>
          <a:xfrm>
            <a:off x="395536" y="3607829"/>
            <a:ext cx="2376264" cy="707886"/>
          </a:xfrm>
          <a:prstGeom prst="rect">
            <a:avLst/>
          </a:prstGeom>
          <a:noFill/>
        </p:spPr>
        <p:txBody>
          <a:bodyPr wrap="square" rtlCol="0">
            <a:spAutoFit/>
          </a:bodyPr>
          <a:lstStyle/>
          <a:p>
            <a:r>
              <a:rPr lang="tr-TR" sz="2000" dirty="0" smtClean="0">
                <a:latin typeface="+mj-lt"/>
                <a:cs typeface="Times New Roman" panose="02020603050405020304" pitchFamily="18" charset="0"/>
              </a:rPr>
              <a:t>Aşırı düşük sorgulama </a:t>
            </a:r>
            <a:endParaRPr lang="tr-TR" sz="2000" dirty="0">
              <a:latin typeface="+mj-lt"/>
              <a:cs typeface="Times New Roman" panose="02020603050405020304" pitchFamily="18" charset="0"/>
            </a:endParaRPr>
          </a:p>
        </p:txBody>
      </p:sp>
      <p:sp>
        <p:nvSpPr>
          <p:cNvPr id="17" name="Metin kutusu 16"/>
          <p:cNvSpPr txBox="1"/>
          <p:nvPr/>
        </p:nvSpPr>
        <p:spPr>
          <a:xfrm>
            <a:off x="3563888" y="3765311"/>
            <a:ext cx="2016224" cy="400110"/>
          </a:xfrm>
          <a:prstGeom prst="rect">
            <a:avLst/>
          </a:prstGeom>
          <a:noFill/>
        </p:spPr>
        <p:txBody>
          <a:bodyPr wrap="square" rtlCol="0">
            <a:spAutoFit/>
          </a:bodyPr>
          <a:lstStyle/>
          <a:p>
            <a:r>
              <a:rPr lang="tr-TR" sz="2000" dirty="0" smtClean="0">
                <a:latin typeface="+mj-lt"/>
                <a:cs typeface="Times New Roman" panose="02020603050405020304" pitchFamily="18" charset="0"/>
              </a:rPr>
              <a:t>En düşük teklif </a:t>
            </a:r>
            <a:endParaRPr lang="tr-TR" sz="2000" dirty="0">
              <a:latin typeface="+mj-lt"/>
              <a:cs typeface="Times New Roman" panose="02020603050405020304" pitchFamily="18" charset="0"/>
            </a:endParaRPr>
          </a:p>
        </p:txBody>
      </p:sp>
      <p:sp>
        <p:nvSpPr>
          <p:cNvPr id="18" name="Metin kutusu 17"/>
          <p:cNvSpPr txBox="1"/>
          <p:nvPr/>
        </p:nvSpPr>
        <p:spPr>
          <a:xfrm>
            <a:off x="5363110" y="3604517"/>
            <a:ext cx="3601378" cy="400110"/>
          </a:xfrm>
          <a:prstGeom prst="rect">
            <a:avLst/>
          </a:prstGeom>
          <a:noFill/>
        </p:spPr>
        <p:txBody>
          <a:bodyPr wrap="square" rtlCol="0">
            <a:spAutoFit/>
          </a:bodyPr>
          <a:lstStyle/>
          <a:p>
            <a:pPr algn="ctr"/>
            <a:r>
              <a:rPr lang="tr-TR" sz="2000" dirty="0" smtClean="0">
                <a:latin typeface="+mj-lt"/>
                <a:cs typeface="Times New Roman" panose="02020603050405020304" pitchFamily="18" charset="0"/>
              </a:rPr>
              <a:t>SD altı değerlendirme dışı</a:t>
            </a:r>
            <a:endParaRPr lang="tr-TR" sz="2000" dirty="0">
              <a:latin typeface="+mj-lt"/>
              <a:cs typeface="Times New Roman" panose="02020603050405020304" pitchFamily="18" charset="0"/>
            </a:endParaRPr>
          </a:p>
        </p:txBody>
      </p:sp>
      <p:sp>
        <p:nvSpPr>
          <p:cNvPr id="19" name="Metin kutusu 18"/>
          <p:cNvSpPr txBox="1"/>
          <p:nvPr/>
        </p:nvSpPr>
        <p:spPr>
          <a:xfrm>
            <a:off x="369012" y="4360239"/>
            <a:ext cx="7416824" cy="1938992"/>
          </a:xfrm>
          <a:prstGeom prst="rect">
            <a:avLst/>
          </a:prstGeom>
          <a:noFill/>
        </p:spPr>
        <p:txBody>
          <a:bodyPr wrap="square" rtlCol="0">
            <a:spAutoFit/>
          </a:bodyPr>
          <a:lstStyle/>
          <a:p>
            <a:r>
              <a:rPr lang="tr-TR" sz="2000" dirty="0" smtClean="0">
                <a:latin typeface="+mj-lt"/>
                <a:cs typeface="Times New Roman" panose="02020603050405020304" pitchFamily="18" charset="0"/>
              </a:rPr>
              <a:t>3) a- YM&lt; Eşik Değer/2 ve Kanunun 21 (a), (d) ve (e) ile yapılan PÇD </a:t>
            </a:r>
            <a:r>
              <a:rPr lang="tr-TR" sz="2000" dirty="0" smtClean="0">
                <a:solidFill>
                  <a:srgbClr val="FF0000"/>
                </a:solidFill>
                <a:latin typeface="+mj-lt"/>
                <a:cs typeface="Times New Roman" panose="02020603050405020304" pitchFamily="18" charset="0"/>
              </a:rPr>
              <a:t>olmayan  hizmetler</a:t>
            </a:r>
          </a:p>
          <a:p>
            <a:endParaRPr lang="tr-TR" sz="2000" dirty="0" smtClean="0">
              <a:latin typeface="+mj-lt"/>
              <a:cs typeface="Times New Roman" panose="02020603050405020304" pitchFamily="18" charset="0"/>
            </a:endParaRPr>
          </a:p>
          <a:p>
            <a:r>
              <a:rPr lang="tr-TR" sz="2000" dirty="0" smtClean="0">
                <a:latin typeface="+mj-lt"/>
                <a:cs typeface="Times New Roman" panose="02020603050405020304" pitchFamily="18" charset="0"/>
              </a:rPr>
              <a:t>b- YM</a:t>
            </a:r>
            <a:r>
              <a:rPr lang="tr-TR" sz="2000" dirty="0">
                <a:latin typeface="+mj-lt"/>
                <a:cs typeface="Times New Roman" panose="02020603050405020304" pitchFamily="18" charset="0"/>
              </a:rPr>
              <a:t> </a:t>
            </a:r>
            <a:r>
              <a:rPr lang="tr-TR" sz="2000" dirty="0" smtClean="0">
                <a:latin typeface="+mj-lt"/>
                <a:cs typeface="Times New Roman" panose="02020603050405020304" pitchFamily="18" charset="0"/>
              </a:rPr>
              <a:t>&lt; Eşik Değer/2 ve personel çalıştırılmasına dayalı hizmetler</a:t>
            </a:r>
          </a:p>
          <a:p>
            <a:endParaRPr lang="tr-TR" sz="2000" dirty="0" smtClean="0">
              <a:latin typeface="+mj-lt"/>
              <a:cs typeface="Times New Roman" panose="02020603050405020304" pitchFamily="18" charset="0"/>
            </a:endParaRPr>
          </a:p>
          <a:p>
            <a:r>
              <a:rPr lang="tr-TR" sz="2000" dirty="0" smtClean="0">
                <a:latin typeface="+mj-lt"/>
                <a:cs typeface="Times New Roman" panose="02020603050405020304" pitchFamily="18" charset="0"/>
              </a:rPr>
              <a:t>c- Kurum tarafından yayımlanan ADTS yapılmayacak alımlar listesi </a:t>
            </a:r>
            <a:endParaRPr lang="tr-TR" sz="2000" dirty="0">
              <a:latin typeface="+mj-lt"/>
              <a:cs typeface="Times New Roman" panose="02020603050405020304" pitchFamily="18" charset="0"/>
            </a:endParaRPr>
          </a:p>
        </p:txBody>
      </p:sp>
      <p:sp>
        <p:nvSpPr>
          <p:cNvPr id="22" name="Metin kutusu 21"/>
          <p:cNvSpPr txBox="1"/>
          <p:nvPr/>
        </p:nvSpPr>
        <p:spPr>
          <a:xfrm rot="16200000">
            <a:off x="7047136" y="5101153"/>
            <a:ext cx="3024336" cy="400110"/>
          </a:xfrm>
          <a:prstGeom prst="rect">
            <a:avLst/>
          </a:prstGeom>
          <a:noFill/>
        </p:spPr>
        <p:txBody>
          <a:bodyPr wrap="square" rtlCol="0">
            <a:spAutoFit/>
          </a:bodyPr>
          <a:lstStyle/>
          <a:p>
            <a:pPr algn="ctr"/>
            <a:r>
              <a:rPr lang="tr-TR" sz="2000" dirty="0" smtClean="0">
                <a:latin typeface="+mj-lt"/>
                <a:cs typeface="Times New Roman" panose="02020603050405020304" pitchFamily="18" charset="0"/>
              </a:rPr>
              <a:t>En düşük teklif </a:t>
            </a:r>
            <a:endParaRPr lang="tr-TR" sz="2000" dirty="0">
              <a:latin typeface="+mj-lt"/>
              <a:cs typeface="Times New Roman" panose="02020603050405020304" pitchFamily="18" charset="0"/>
            </a:endParaRPr>
          </a:p>
        </p:txBody>
      </p:sp>
      <p:sp>
        <p:nvSpPr>
          <p:cNvPr id="14" name="Title 1"/>
          <p:cNvSpPr txBox="1">
            <a:spLocks/>
          </p:cNvSpPr>
          <p:nvPr/>
        </p:nvSpPr>
        <p:spPr>
          <a:xfrm>
            <a:off x="457200" y="147226"/>
            <a:ext cx="8229600" cy="1143000"/>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tr-TR"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6. </a:t>
            </a:r>
            <a:r>
              <a:rPr lang="tr-TR" sz="28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Hizmet Aşırı Düşük </a:t>
            </a:r>
            <a:r>
              <a:rPr lang="tr-TR"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Teklifler (Md. 59) </a:t>
            </a:r>
            <a:endParaRPr lang="tr-TR" sz="28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p:txBody>
      </p:sp>
      <p:pic>
        <p:nvPicPr>
          <p:cNvPr id="15" name="Picture 4" descr="kiklogo"/>
          <p:cNvPicPr>
            <a:picLocks noChangeAspect="1" noChangeArrowheads="1"/>
          </p:cNvPicPr>
          <p:nvPr/>
        </p:nvPicPr>
        <p:blipFill>
          <a:blip r:embed="rId2" cstate="print">
            <a:lum contrast="12000"/>
            <a:extLst>
              <a:ext uri="{28A0092B-C50C-407E-A947-70E740481C1C}">
                <a14:useLocalDpi xmlns:a14="http://schemas.microsoft.com/office/drawing/2010/main" val="0"/>
              </a:ext>
            </a:extLst>
          </a:blip>
          <a:srcRect/>
          <a:stretch>
            <a:fillRect/>
          </a:stretch>
        </p:blipFill>
        <p:spPr bwMode="auto">
          <a:xfrm>
            <a:off x="7956376" y="156673"/>
            <a:ext cx="901576" cy="104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ağ Ayraç 3"/>
          <p:cNvSpPr/>
          <p:nvPr/>
        </p:nvSpPr>
        <p:spPr>
          <a:xfrm>
            <a:off x="7956376" y="4422159"/>
            <a:ext cx="236917" cy="1815153"/>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a:p>
        </p:txBody>
      </p:sp>
    </p:spTree>
    <p:extLst>
      <p:ext uri="{BB962C8B-B14F-4D97-AF65-F5344CB8AC3E}">
        <p14:creationId xmlns:p14="http://schemas.microsoft.com/office/powerpoint/2010/main" val="3760394137"/>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fill="hold"/>
                                        <p:tgtEl>
                                          <p:spTgt spid="17"/>
                                        </p:tgtEl>
                                        <p:attrNameLst>
                                          <p:attrName>ppt_x</p:attrName>
                                        </p:attrNameLst>
                                      </p:cBhvr>
                                      <p:tavLst>
                                        <p:tav tm="0">
                                          <p:val>
                                            <p:strVal val="#ppt_x"/>
                                          </p:val>
                                        </p:tav>
                                        <p:tav tm="100000">
                                          <p:val>
                                            <p:strVal val="#ppt_x"/>
                                          </p:val>
                                        </p:tav>
                                      </p:tavLst>
                                    </p:anim>
                                    <p:anim calcmode="lin" valueType="num">
                                      <p:cBhvr additive="base">
                                        <p:cTn id="34" dur="500" fill="hold"/>
                                        <p:tgtEl>
                                          <p:spTgt spid="17"/>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additive="base">
                                        <p:cTn id="47" dur="500" fill="hold"/>
                                        <p:tgtEl>
                                          <p:spTgt spid="5"/>
                                        </p:tgtEl>
                                        <p:attrNameLst>
                                          <p:attrName>ppt_x</p:attrName>
                                        </p:attrNameLst>
                                      </p:cBhvr>
                                      <p:tavLst>
                                        <p:tav tm="0">
                                          <p:val>
                                            <p:strVal val="#ppt_x"/>
                                          </p:val>
                                        </p:tav>
                                        <p:tav tm="100000">
                                          <p:val>
                                            <p:strVal val="#ppt_x"/>
                                          </p:val>
                                        </p:tav>
                                      </p:tavLst>
                                    </p:anim>
                                    <p:anim calcmode="lin" valueType="num">
                                      <p:cBhvr additive="base">
                                        <p:cTn id="4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19">
                                            <p:txEl>
                                              <p:pRg st="0" end="0"/>
                                            </p:txEl>
                                          </p:spTgt>
                                        </p:tgtEl>
                                        <p:attrNameLst>
                                          <p:attrName>style.visibility</p:attrName>
                                        </p:attrNameLst>
                                      </p:cBhvr>
                                      <p:to>
                                        <p:strVal val="visible"/>
                                      </p:to>
                                    </p:set>
                                    <p:anim calcmode="lin" valueType="num">
                                      <p:cBhvr additive="base">
                                        <p:cTn id="53" dur="500" fill="hold"/>
                                        <p:tgtEl>
                                          <p:spTgt spid="19">
                                            <p:txEl>
                                              <p:pRg st="0" end="0"/>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1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nodeType="clickEffect">
                                  <p:stCondLst>
                                    <p:cond delay="0"/>
                                  </p:stCondLst>
                                  <p:childTnLst>
                                    <p:set>
                                      <p:cBhvr>
                                        <p:cTn id="58" dur="1" fill="hold">
                                          <p:stCondLst>
                                            <p:cond delay="0"/>
                                          </p:stCondLst>
                                        </p:cTn>
                                        <p:tgtEl>
                                          <p:spTgt spid="19">
                                            <p:txEl>
                                              <p:pRg st="2" end="2"/>
                                            </p:txEl>
                                          </p:spTgt>
                                        </p:tgtEl>
                                        <p:attrNameLst>
                                          <p:attrName>style.visibility</p:attrName>
                                        </p:attrNameLst>
                                      </p:cBhvr>
                                      <p:to>
                                        <p:strVal val="visible"/>
                                      </p:to>
                                    </p:set>
                                    <p:anim calcmode="lin" valueType="num">
                                      <p:cBhvr additive="base">
                                        <p:cTn id="59" dur="500" fill="hold"/>
                                        <p:tgtEl>
                                          <p:spTgt spid="19">
                                            <p:txEl>
                                              <p:pRg st="2" end="2"/>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1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19">
                                            <p:txEl>
                                              <p:pRg st="4" end="4"/>
                                            </p:txEl>
                                          </p:spTgt>
                                        </p:tgtEl>
                                        <p:attrNameLst>
                                          <p:attrName>style.visibility</p:attrName>
                                        </p:attrNameLst>
                                      </p:cBhvr>
                                      <p:to>
                                        <p:strVal val="visible"/>
                                      </p:to>
                                    </p:set>
                                    <p:anim calcmode="lin" valueType="num">
                                      <p:cBhvr additive="base">
                                        <p:cTn id="65" dur="500" fill="hold"/>
                                        <p:tgtEl>
                                          <p:spTgt spid="19">
                                            <p:txEl>
                                              <p:pRg st="4" end="4"/>
                                            </p:txEl>
                                          </p:spTgt>
                                        </p:tgtEl>
                                        <p:attrNameLst>
                                          <p:attrName>ppt_x</p:attrName>
                                        </p:attrNameLst>
                                      </p:cBhvr>
                                      <p:tavLst>
                                        <p:tav tm="0">
                                          <p:val>
                                            <p:strVal val="#ppt_x"/>
                                          </p:val>
                                        </p:tav>
                                        <p:tav tm="100000">
                                          <p:val>
                                            <p:strVal val="#ppt_x"/>
                                          </p:val>
                                        </p:tav>
                                      </p:tavLst>
                                    </p:anim>
                                    <p:anim calcmode="lin" valueType="num">
                                      <p:cBhvr additive="base">
                                        <p:cTn id="66" dur="500" fill="hold"/>
                                        <p:tgtEl>
                                          <p:spTgt spid="1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4"/>
                                        </p:tgtEl>
                                        <p:attrNameLst>
                                          <p:attrName>style.visibility</p:attrName>
                                        </p:attrNameLst>
                                      </p:cBhvr>
                                      <p:to>
                                        <p:strVal val="visible"/>
                                      </p:to>
                                    </p:set>
                                    <p:anim calcmode="lin" valueType="num">
                                      <p:cBhvr additive="base">
                                        <p:cTn id="71" dur="500" fill="hold"/>
                                        <p:tgtEl>
                                          <p:spTgt spid="4"/>
                                        </p:tgtEl>
                                        <p:attrNameLst>
                                          <p:attrName>ppt_x</p:attrName>
                                        </p:attrNameLst>
                                      </p:cBhvr>
                                      <p:tavLst>
                                        <p:tav tm="0">
                                          <p:val>
                                            <p:strVal val="#ppt_x"/>
                                          </p:val>
                                        </p:tav>
                                        <p:tav tm="100000">
                                          <p:val>
                                            <p:strVal val="#ppt_x"/>
                                          </p:val>
                                        </p:tav>
                                      </p:tavLst>
                                    </p:anim>
                                    <p:anim calcmode="lin" valueType="num">
                                      <p:cBhvr additive="base">
                                        <p:cTn id="72" dur="500" fill="hold"/>
                                        <p:tgtEl>
                                          <p:spTgt spid="4"/>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22"/>
                                        </p:tgtEl>
                                        <p:attrNameLst>
                                          <p:attrName>style.visibility</p:attrName>
                                        </p:attrNameLst>
                                      </p:cBhvr>
                                      <p:to>
                                        <p:strVal val="visible"/>
                                      </p:to>
                                    </p:set>
                                    <p:anim calcmode="lin" valueType="num">
                                      <p:cBhvr additive="base">
                                        <p:cTn id="75" dur="500" fill="hold"/>
                                        <p:tgtEl>
                                          <p:spTgt spid="22"/>
                                        </p:tgtEl>
                                        <p:attrNameLst>
                                          <p:attrName>ppt_x</p:attrName>
                                        </p:attrNameLst>
                                      </p:cBhvr>
                                      <p:tavLst>
                                        <p:tav tm="0">
                                          <p:val>
                                            <p:strVal val="#ppt_x"/>
                                          </p:val>
                                        </p:tav>
                                        <p:tav tm="100000">
                                          <p:val>
                                            <p:strVal val="#ppt_x"/>
                                          </p:val>
                                        </p:tav>
                                      </p:tavLst>
                                    </p:anim>
                                    <p:anim calcmode="lin" valueType="num">
                                      <p:cBhvr additive="base">
                                        <p:cTn id="7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22" grpId="0"/>
      <p:bldP spid="4"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tr-TR" sz="36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6. </a:t>
            </a:r>
            <a:r>
              <a:rPr lang="tr-TR" sz="36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Hizmet Aşırı Düşük Teklifler</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67544" y="1556792"/>
                <a:ext cx="7128792" cy="3880773"/>
              </a:xfrm>
            </p:spPr>
            <p:txBody>
              <a:bodyPr>
                <a:noAutofit/>
              </a:bodyPr>
              <a:lstStyle/>
              <a:p>
                <a:pPr marL="0" indent="0" algn="just">
                  <a:buNone/>
                </a:pPr>
                <a:r>
                  <a:rPr lang="tr-TR" altLang="tr-TR" sz="2400" dirty="0" smtClean="0">
                    <a:latin typeface="+mj-lt"/>
                    <a:ea typeface="Tahoma" panose="020B0604030504040204" pitchFamily="34" charset="0"/>
                    <a:cs typeface="Tahoma" panose="020B0604030504040204" pitchFamily="34" charset="0"/>
                  </a:rPr>
                  <a:t>Aşırı düşük teklif sınır değeri;</a:t>
                </a:r>
              </a:p>
              <a:p>
                <a:pPr lvl="1" algn="just"/>
                <a:r>
                  <a:rPr lang="tr-TR" altLang="tr-TR" sz="2400" dirty="0" smtClean="0">
                    <a:latin typeface="+mj-lt"/>
                    <a:ea typeface="Tahoma" panose="020B0604030504040204" pitchFamily="34" charset="0"/>
                    <a:cs typeface="Tahoma" panose="020B0604030504040204" pitchFamily="34" charset="0"/>
                  </a:rPr>
                  <a:t>Personel </a:t>
                </a:r>
                <a:r>
                  <a:rPr lang="tr-TR" altLang="tr-TR" sz="2400" dirty="0">
                    <a:latin typeface="+mj-lt"/>
                    <a:ea typeface="Tahoma" panose="020B0604030504040204" pitchFamily="34" charset="0"/>
                    <a:cs typeface="Tahoma" panose="020B0604030504040204" pitchFamily="34" charset="0"/>
                  </a:rPr>
                  <a:t>çalıştırılmasına dayalı hizmet alımı ihalelerinde </a:t>
                </a:r>
                <a:r>
                  <a:rPr lang="tr-TR" altLang="tr-TR" sz="2400" dirty="0">
                    <a:solidFill>
                      <a:srgbClr val="C00000"/>
                    </a:solidFill>
                    <a:latin typeface="+mj-lt"/>
                    <a:ea typeface="Tahoma" panose="020B0604030504040204" pitchFamily="34" charset="0"/>
                    <a:cs typeface="Tahoma" panose="020B0604030504040204" pitchFamily="34" charset="0"/>
                  </a:rPr>
                  <a:t>kâr hariç yaklaşık maliyet </a:t>
                </a:r>
                <a:r>
                  <a:rPr lang="tr-TR" altLang="tr-TR" sz="2400" dirty="0" smtClean="0">
                    <a:solidFill>
                      <a:srgbClr val="C00000"/>
                    </a:solidFill>
                    <a:latin typeface="+mj-lt"/>
                    <a:ea typeface="Tahoma" panose="020B0604030504040204" pitchFamily="34" charset="0"/>
                    <a:cs typeface="Tahoma" panose="020B0604030504040204" pitchFamily="34" charset="0"/>
                  </a:rPr>
                  <a:t>tutarı</a:t>
                </a:r>
                <a:endParaRPr lang="tr-TR" altLang="tr-TR" sz="2400" dirty="0">
                  <a:latin typeface="+mj-lt"/>
                  <a:ea typeface="Tahoma" panose="020B0604030504040204" pitchFamily="34" charset="0"/>
                  <a:cs typeface="Tahoma" panose="020B0604030504040204" pitchFamily="34" charset="0"/>
                </a:endParaRPr>
              </a:p>
              <a:p>
                <a:pPr lvl="1" algn="just"/>
                <a:r>
                  <a:rPr lang="tr-TR" altLang="tr-TR" sz="2400" dirty="0" smtClean="0">
                    <a:latin typeface="+mj-lt"/>
                    <a:ea typeface="Tahoma" panose="020B0604030504040204" pitchFamily="34" charset="0"/>
                    <a:cs typeface="Tahoma" panose="020B0604030504040204" pitchFamily="34" charset="0"/>
                  </a:rPr>
                  <a:t>Personel çalıştırılmasına </a:t>
                </a:r>
                <a:r>
                  <a:rPr lang="tr-TR" altLang="tr-TR" sz="2400" dirty="0">
                    <a:latin typeface="+mj-lt"/>
                    <a:ea typeface="Tahoma" panose="020B0604030504040204" pitchFamily="34" charset="0"/>
                    <a:cs typeface="Tahoma" panose="020B0604030504040204" pitchFamily="34" charset="0"/>
                  </a:rPr>
                  <a:t>dayalı olmayan hizmet alımı </a:t>
                </a:r>
                <a:r>
                  <a:rPr lang="tr-TR" altLang="tr-TR" sz="2400" dirty="0" smtClean="0">
                    <a:latin typeface="+mj-lt"/>
                    <a:ea typeface="Tahoma" panose="020B0604030504040204" pitchFamily="34" charset="0"/>
                    <a:cs typeface="Tahoma" panose="020B0604030504040204" pitchFamily="34" charset="0"/>
                  </a:rPr>
                  <a:t>ihalelerinde</a:t>
                </a:r>
                <a:r>
                  <a:rPr lang="tr-TR" altLang="tr-TR" sz="2400" dirty="0">
                    <a:latin typeface="+mj-lt"/>
                    <a:ea typeface="Tahoma" panose="020B0604030504040204" pitchFamily="34" charset="0"/>
                    <a:cs typeface="Tahoma" panose="020B0604030504040204" pitchFamily="34" charset="0"/>
                  </a:rPr>
                  <a:t>;</a:t>
                </a:r>
                <a:endParaRPr lang="tr-TR" altLang="tr-TR" sz="2400" dirty="0" smtClean="0">
                  <a:latin typeface="+mj-lt"/>
                  <a:ea typeface="Tahoma" panose="020B0604030504040204" pitchFamily="34" charset="0"/>
                  <a:cs typeface="Tahoma" panose="020B0604030504040204" pitchFamily="34" charset="0"/>
                </a:endParaRPr>
              </a:p>
              <a:p>
                <a:pPr marL="0" indent="0" algn="just">
                  <a:buNone/>
                </a:pPr>
                <a14:m>
                  <m:oMath xmlns:m="http://schemas.openxmlformats.org/officeDocument/2006/math">
                    <m:r>
                      <a:rPr lang="tr-TR" altLang="tr-TR" sz="3600" b="0" i="1" smtClean="0">
                        <a:latin typeface="Cambria Math"/>
                        <a:ea typeface="Tahoma" panose="020B0604030504040204" pitchFamily="34" charset="0"/>
                        <a:cs typeface="Tahoma" panose="020B0604030504040204" pitchFamily="34" charset="0"/>
                      </a:rPr>
                      <m:t>𝑆𝐷</m:t>
                    </m:r>
                    <m:r>
                      <a:rPr lang="tr-TR" altLang="tr-TR" sz="3600" b="0" i="1" smtClean="0">
                        <a:latin typeface="Cambria Math"/>
                        <a:ea typeface="Tahoma" panose="020B0604030504040204" pitchFamily="34" charset="0"/>
                        <a:cs typeface="Tahoma" panose="020B0604030504040204" pitchFamily="34" charset="0"/>
                      </a:rPr>
                      <m:t>=</m:t>
                    </m:r>
                    <m:d>
                      <m:dPr>
                        <m:begChr m:val="{"/>
                        <m:endChr m:val="}"/>
                        <m:ctrlPr>
                          <a:rPr lang="tr-TR" altLang="tr-TR" sz="3600" b="0" i="1" smtClean="0">
                            <a:latin typeface="Cambria Math"/>
                            <a:ea typeface="Tahoma" panose="020B0604030504040204" pitchFamily="34" charset="0"/>
                            <a:cs typeface="Tahoma" panose="020B0604030504040204" pitchFamily="34" charset="0"/>
                          </a:rPr>
                        </m:ctrlPr>
                      </m:dPr>
                      <m:e>
                        <m:f>
                          <m:fPr>
                            <m:ctrlPr>
                              <a:rPr lang="tr-TR" altLang="tr-TR" sz="3600" i="1">
                                <a:latin typeface="Cambria Math"/>
                                <a:ea typeface="Tahoma" panose="020B0604030504040204" pitchFamily="34" charset="0"/>
                                <a:cs typeface="Tahoma" panose="020B0604030504040204" pitchFamily="34" charset="0"/>
                              </a:rPr>
                            </m:ctrlPr>
                          </m:fPr>
                          <m:num>
                            <m:r>
                              <a:rPr lang="tr-TR" altLang="tr-TR" sz="3600" i="1">
                                <a:latin typeface="Cambria Math"/>
                                <a:ea typeface="Tahoma" panose="020B0604030504040204" pitchFamily="34" charset="0"/>
                                <a:cs typeface="Tahoma" panose="020B0604030504040204" pitchFamily="34" charset="0"/>
                              </a:rPr>
                              <m:t>𝑌𝑀</m:t>
                            </m:r>
                            <m:r>
                              <a:rPr lang="tr-TR" altLang="tr-TR" sz="3600" i="1">
                                <a:latin typeface="Cambria Math"/>
                                <a:ea typeface="Tahoma" panose="020B0604030504040204" pitchFamily="34" charset="0"/>
                                <a:cs typeface="Tahoma" panose="020B0604030504040204" pitchFamily="34" charset="0"/>
                              </a:rPr>
                              <m:t>+</m:t>
                            </m:r>
                            <m:nary>
                              <m:naryPr>
                                <m:chr m:val="∑"/>
                                <m:limLoc m:val="subSup"/>
                                <m:ctrlPr>
                                  <a:rPr lang="tr-TR" altLang="tr-TR" sz="3600" i="1">
                                    <a:latin typeface="Cambria Math"/>
                                    <a:ea typeface="Tahoma" panose="020B0604030504040204" pitchFamily="34" charset="0"/>
                                    <a:cs typeface="Tahoma" panose="020B0604030504040204" pitchFamily="34" charset="0"/>
                                  </a:rPr>
                                </m:ctrlPr>
                              </m:naryPr>
                              <m:sub>
                                <m:r>
                                  <m:rPr>
                                    <m:brk m:alnAt="25"/>
                                  </m:rPr>
                                  <a:rPr lang="tr-TR" altLang="tr-TR" sz="3600" i="1">
                                    <a:latin typeface="Cambria Math"/>
                                    <a:ea typeface="Tahoma" panose="020B0604030504040204" pitchFamily="34" charset="0"/>
                                    <a:cs typeface="Tahoma" panose="020B0604030504040204" pitchFamily="34" charset="0"/>
                                  </a:rPr>
                                  <m:t>𝑘</m:t>
                                </m:r>
                                <m:r>
                                  <a:rPr lang="tr-TR" altLang="tr-TR" sz="3600" i="1">
                                    <a:latin typeface="Cambria Math"/>
                                    <a:ea typeface="Tahoma" panose="020B0604030504040204" pitchFamily="34" charset="0"/>
                                    <a:cs typeface="Tahoma" panose="020B0604030504040204" pitchFamily="34" charset="0"/>
                                  </a:rPr>
                                  <m:t>=1</m:t>
                                </m:r>
                              </m:sub>
                              <m:sup>
                                <m:r>
                                  <a:rPr lang="tr-TR" altLang="tr-TR" sz="3600" i="1">
                                    <a:latin typeface="Cambria Math"/>
                                    <a:ea typeface="Tahoma" panose="020B0604030504040204" pitchFamily="34" charset="0"/>
                                    <a:cs typeface="Tahoma" panose="020B0604030504040204" pitchFamily="34" charset="0"/>
                                  </a:rPr>
                                  <m:t>𝑛</m:t>
                                </m:r>
                              </m:sup>
                              <m:e>
                                <m:sSub>
                                  <m:sSubPr>
                                    <m:ctrlPr>
                                      <a:rPr lang="tr-TR" altLang="tr-TR" sz="3600" i="1">
                                        <a:latin typeface="Cambria Math"/>
                                        <a:ea typeface="Tahoma" panose="020B0604030504040204" pitchFamily="34" charset="0"/>
                                        <a:cs typeface="Tahoma" panose="020B0604030504040204" pitchFamily="34" charset="0"/>
                                      </a:rPr>
                                    </m:ctrlPr>
                                  </m:sSubPr>
                                  <m:e>
                                    <m:r>
                                      <a:rPr lang="tr-TR" altLang="tr-TR" sz="3600" i="1">
                                        <a:latin typeface="Cambria Math"/>
                                        <a:ea typeface="Tahoma" panose="020B0604030504040204" pitchFamily="34" charset="0"/>
                                        <a:cs typeface="Tahoma" panose="020B0604030504040204" pitchFamily="34" charset="0"/>
                                      </a:rPr>
                                      <m:t>𝑇</m:t>
                                    </m:r>
                                  </m:e>
                                  <m:sub>
                                    <m:r>
                                      <a:rPr lang="tr-TR" altLang="tr-TR" sz="3600" i="1">
                                        <a:latin typeface="Cambria Math"/>
                                        <a:ea typeface="Tahoma" panose="020B0604030504040204" pitchFamily="34" charset="0"/>
                                        <a:cs typeface="Tahoma" panose="020B0604030504040204" pitchFamily="34" charset="0"/>
                                      </a:rPr>
                                      <m:t>𝑛</m:t>
                                    </m:r>
                                  </m:sub>
                                </m:sSub>
                              </m:e>
                            </m:nary>
                          </m:num>
                          <m:den>
                            <m:r>
                              <a:rPr lang="tr-TR" altLang="tr-TR" sz="3600" i="1">
                                <a:latin typeface="Cambria Math"/>
                                <a:ea typeface="Tahoma" panose="020B0604030504040204" pitchFamily="34" charset="0"/>
                                <a:cs typeface="Tahoma" panose="020B0604030504040204" pitchFamily="34" charset="0"/>
                              </a:rPr>
                              <m:t>𝑛</m:t>
                            </m:r>
                            <m:r>
                              <a:rPr lang="tr-TR" altLang="tr-TR" sz="3600" i="1">
                                <a:latin typeface="Cambria Math"/>
                                <a:ea typeface="Tahoma" panose="020B0604030504040204" pitchFamily="34" charset="0"/>
                                <a:cs typeface="Tahoma" panose="020B0604030504040204" pitchFamily="34" charset="0"/>
                              </a:rPr>
                              <m:t>+1</m:t>
                            </m:r>
                          </m:den>
                        </m:f>
                      </m:e>
                    </m:d>
                  </m:oMath>
                </a14:m>
                <a:r>
                  <a:rPr lang="tr-TR" altLang="tr-TR" dirty="0" smtClean="0">
                    <a:latin typeface="+mj-lt"/>
                    <a:ea typeface="Tahoma" panose="020B0604030504040204" pitchFamily="34" charset="0"/>
                    <a:cs typeface="Tahoma" panose="020B0604030504040204" pitchFamily="34" charset="0"/>
                  </a:rPr>
                  <a:t>xR</a:t>
                </a:r>
                <a:endParaRPr lang="tr-TR" altLang="tr-TR" sz="2400" dirty="0">
                  <a:latin typeface="+mj-lt"/>
                  <a:ea typeface="Tahoma" panose="020B0604030504040204" pitchFamily="34" charset="0"/>
                  <a:cs typeface="Tahoma" panose="020B0604030504040204" pitchFamily="34" charset="0"/>
                </a:endParaRPr>
              </a:p>
              <a:p>
                <a:pPr marL="0" indent="0" algn="just">
                  <a:buNone/>
                </a:pPr>
                <a:endParaRPr lang="tr-TR" altLang="tr-TR" sz="2400" dirty="0" smtClean="0">
                  <a:latin typeface="+mj-lt"/>
                  <a:ea typeface="Tahoma" panose="020B0604030504040204" pitchFamily="34" charset="0"/>
                  <a:cs typeface="Tahoma" panose="020B0604030504040204" pitchFamily="34" charset="0"/>
                </a:endParaRPr>
              </a:p>
              <a:p>
                <a:pPr marL="0" indent="0" algn="just">
                  <a:buNone/>
                </a:pPr>
                <a:r>
                  <a:rPr lang="tr-TR" altLang="tr-TR" sz="2400" dirty="0" smtClean="0">
                    <a:latin typeface="+mj-lt"/>
                    <a:ea typeface="Tahoma" panose="020B0604030504040204" pitchFamily="34" charset="0"/>
                    <a:cs typeface="Tahoma" panose="020B0604030504040204" pitchFamily="34" charset="0"/>
                  </a:rPr>
                  <a:t>formülüne göre hesaplanır.</a:t>
                </a:r>
              </a:p>
              <a:p>
                <a:pPr marL="0" indent="0" algn="just">
                  <a:buNone/>
                </a:pPr>
                <a:endParaRPr lang="tr-TR" altLang="tr-TR" sz="2400" dirty="0">
                  <a:latin typeface="+mj-lt"/>
                  <a:ea typeface="Tahoma" panose="020B0604030504040204" pitchFamily="34" charset="0"/>
                  <a:cs typeface="Tahoma" panose="020B0604030504040204" pitchFamily="34" charset="0"/>
                </a:endParaRPr>
              </a:p>
              <a:p>
                <a:pPr marL="0" indent="0" algn="just">
                  <a:buNone/>
                </a:pPr>
                <a:endParaRPr lang="tr-TR" altLang="tr-TR" sz="2400" dirty="0" smtClean="0">
                  <a:latin typeface="+mj-lt"/>
                  <a:ea typeface="Tahoma" panose="020B0604030504040204" pitchFamily="34" charset="0"/>
                  <a:cs typeface="Tahoma" panose="020B0604030504040204" pitchFamily="34" charset="0"/>
                </a:endParaRPr>
              </a:p>
              <a:p>
                <a:pPr marL="0" indent="0" algn="just">
                  <a:buNone/>
                </a:pPr>
                <a:endParaRPr lang="tr-TR" altLang="tr-TR" sz="2400" dirty="0">
                  <a:latin typeface="+mj-lt"/>
                  <a:ea typeface="Tahoma" panose="020B0604030504040204" pitchFamily="34" charset="0"/>
                  <a:cs typeface="Tahoma" panose="020B0604030504040204" pitchFamily="34" charset="0"/>
                </a:endParaRPr>
              </a:p>
              <a:p>
                <a:pPr marL="0" indent="0" algn="just">
                  <a:buNone/>
                </a:pPr>
                <a:endParaRPr lang="tr-TR" altLang="tr-TR" sz="2400" dirty="0">
                  <a:latin typeface="+mj-lt"/>
                  <a:ea typeface="Tahoma" panose="020B0604030504040204" pitchFamily="34" charset="0"/>
                  <a:cs typeface="Tahoma" panose="020B0604030504040204" pitchFamily="34" charset="0"/>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67544" y="1556792"/>
                <a:ext cx="7128792" cy="3880773"/>
              </a:xfrm>
              <a:blipFill>
                <a:blip r:embed="rId2"/>
                <a:stretch>
                  <a:fillRect l="-1369" t="-1256" r="-1283" b="-13344"/>
                </a:stretch>
              </a:blipFill>
            </p:spPr>
            <p:txBody>
              <a:bodyPr/>
              <a:lstStyle/>
              <a:p>
                <a:r>
                  <a:rPr lang="tr-TR">
                    <a:noFill/>
                  </a:rPr>
                  <a:t> </a:t>
                </a:r>
              </a:p>
            </p:txBody>
          </p:sp>
        </mc:Fallback>
      </mc:AlternateContent>
      <p:pic>
        <p:nvPicPr>
          <p:cNvPr id="4" name="Picture 4" descr="kiklogo"/>
          <p:cNvPicPr>
            <a:picLocks noChangeAspect="1" noChangeArrowheads="1"/>
          </p:cNvPicPr>
          <p:nvPr/>
        </p:nvPicPr>
        <p:blipFill>
          <a:blip r:embed="rId3">
            <a:lum contrast="12000"/>
            <a:extLst>
              <a:ext uri="{28A0092B-C50C-407E-A947-70E740481C1C}">
                <a14:useLocalDpi xmlns:a14="http://schemas.microsoft.com/office/drawing/2010/main" val="0"/>
              </a:ext>
            </a:extLst>
          </a:blip>
          <a:srcRect/>
          <a:stretch>
            <a:fillRect/>
          </a:stretch>
        </p:blipFill>
        <p:spPr bwMode="auto">
          <a:xfrm>
            <a:off x="7740352" y="156672"/>
            <a:ext cx="1117600" cy="158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Resim 4"/>
          <p:cNvPicPr>
            <a:picLocks noChangeAspect="1"/>
          </p:cNvPicPr>
          <p:nvPr/>
        </p:nvPicPr>
        <p:blipFill>
          <a:blip r:embed="rId4"/>
          <a:stretch>
            <a:fillRect/>
          </a:stretch>
        </p:blipFill>
        <p:spPr>
          <a:xfrm>
            <a:off x="5364088" y="4010977"/>
            <a:ext cx="1152244" cy="1426588"/>
          </a:xfrm>
          <a:prstGeom prst="rect">
            <a:avLst/>
          </a:prstGeom>
        </p:spPr>
      </p:pic>
    </p:spTree>
    <p:extLst>
      <p:ext uri="{BB962C8B-B14F-4D97-AF65-F5344CB8AC3E}">
        <p14:creationId xmlns:p14="http://schemas.microsoft.com/office/powerpoint/2010/main" val="7559646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79512" y="116632"/>
            <a:ext cx="6347713" cy="648072"/>
          </a:xfrm>
        </p:spPr>
        <p:txBody>
          <a:bodyPr/>
          <a:lstStyle/>
          <a:p>
            <a:r>
              <a:rPr lang="tr-TR" dirty="0" smtClean="0">
                <a:solidFill>
                  <a:srgbClr val="C00000"/>
                </a:solidFill>
                <a:latin typeface="Baskerville Old Face" panose="02020602080505020303" pitchFamily="18" charset="0"/>
              </a:rPr>
              <a:t>Sınır değer formülü</a:t>
            </a:r>
            <a:endParaRPr lang="tr-TR" dirty="0">
              <a:solidFill>
                <a:srgbClr val="C00000"/>
              </a:solidFill>
              <a:latin typeface="Baskerville Old Face" panose="02020602080505020303" pitchFamily="18" charset="0"/>
            </a:endParaRPr>
          </a:p>
        </p:txBody>
      </p:sp>
      <p:sp>
        <p:nvSpPr>
          <p:cNvPr id="3" name="İçerik Yer Tutucusu 2"/>
          <p:cNvSpPr>
            <a:spLocks noGrp="1"/>
          </p:cNvSpPr>
          <p:nvPr>
            <p:ph idx="1"/>
          </p:nvPr>
        </p:nvSpPr>
        <p:spPr>
          <a:xfrm>
            <a:off x="179512" y="764704"/>
            <a:ext cx="8712968" cy="5976664"/>
          </a:xfrm>
        </p:spPr>
        <p:txBody>
          <a:bodyPr>
            <a:noAutofit/>
          </a:bodyPr>
          <a:lstStyle/>
          <a:p>
            <a:pPr algn="just"/>
            <a:r>
              <a:rPr lang="x-none" sz="2300" b="1" dirty="0" smtClean="0"/>
              <a:t>SD</a:t>
            </a:r>
            <a:r>
              <a:rPr lang="x-none" sz="2300" b="1" dirty="0"/>
              <a:t>:</a:t>
            </a:r>
            <a:r>
              <a:rPr lang="x-none" sz="2300" dirty="0"/>
              <a:t> Sınır değeri,</a:t>
            </a:r>
            <a:endParaRPr lang="tr-TR" sz="2300" b="1" dirty="0"/>
          </a:p>
          <a:p>
            <a:pPr algn="just"/>
            <a:r>
              <a:rPr lang="x-none" sz="2300" b="1" dirty="0"/>
              <a:t>YM:</a:t>
            </a:r>
            <a:r>
              <a:rPr lang="x-none" sz="2300" dirty="0"/>
              <a:t> Yaklaşık maliyeti,</a:t>
            </a:r>
            <a:endParaRPr lang="tr-TR" sz="2300" b="1" dirty="0"/>
          </a:p>
          <a:p>
            <a:pPr algn="just"/>
            <a:r>
              <a:rPr lang="x-none" sz="2300" dirty="0"/>
              <a:t>n: İhalenin ilk oturumunda teklif mektubu ve geçici teminatı usulüne uygun olduğu anlaşılan </a:t>
            </a:r>
            <a:r>
              <a:rPr lang="tr-TR" sz="2300" dirty="0" smtClean="0"/>
              <a:t>ve </a:t>
            </a:r>
            <a:r>
              <a:rPr lang="tr-TR" sz="2300" dirty="0"/>
              <a:t>teklif tutarı </a:t>
            </a:r>
            <a:r>
              <a:rPr lang="tr-TR" sz="2300" dirty="0">
                <a:solidFill>
                  <a:srgbClr val="FF0000"/>
                </a:solidFill>
              </a:rPr>
              <a:t>yaklaşık maliyetin yüzde 60’ından düşük ve yaklaşık maliyetten yüksek olanlar</a:t>
            </a:r>
            <a:r>
              <a:rPr lang="tr-TR" sz="2300" dirty="0"/>
              <a:t> dışındaki</a:t>
            </a:r>
            <a:r>
              <a:rPr lang="x-none" sz="2300" dirty="0"/>
              <a:t> isteklilerin teklif sayısını,</a:t>
            </a:r>
            <a:endParaRPr lang="tr-TR" sz="2300" b="1" dirty="0"/>
          </a:p>
          <a:p>
            <a:pPr algn="just"/>
            <a:r>
              <a:rPr lang="x-none" sz="2300" b="1" dirty="0"/>
              <a:t>T1, T2, T3….Tn:</a:t>
            </a:r>
            <a:r>
              <a:rPr lang="x-none" sz="2300" dirty="0"/>
              <a:t> İhalenin ilk oturumunda teklif mektubu ve geçici teminatı usulüne uygun olduğu anlaşılan </a:t>
            </a:r>
            <a:r>
              <a:rPr lang="tr-TR" sz="2300" dirty="0" smtClean="0"/>
              <a:t>ve </a:t>
            </a:r>
            <a:r>
              <a:rPr lang="tr-TR" sz="2300" dirty="0"/>
              <a:t>teklif tutarı </a:t>
            </a:r>
            <a:r>
              <a:rPr lang="tr-TR" sz="2300" dirty="0">
                <a:solidFill>
                  <a:srgbClr val="FF0000"/>
                </a:solidFill>
              </a:rPr>
              <a:t>yaklaşık maliyetin yüzde 60’ından düşük ve yaklaşık maliyetten yüksek olanlar</a:t>
            </a:r>
            <a:r>
              <a:rPr lang="tr-TR" sz="2300" dirty="0"/>
              <a:t> dışındaki</a:t>
            </a:r>
            <a:r>
              <a:rPr lang="x-none" sz="2300" dirty="0"/>
              <a:t> isteklilerin teklif bedellerini,</a:t>
            </a:r>
            <a:endParaRPr lang="tr-TR" sz="2300" b="1" dirty="0"/>
          </a:p>
          <a:p>
            <a:pPr algn="just"/>
            <a:r>
              <a:rPr lang="x-none" sz="2300" b="1" dirty="0"/>
              <a:t>R:</a:t>
            </a:r>
            <a:r>
              <a:rPr lang="x-none" sz="2300" dirty="0"/>
              <a:t> Sınır Değer Tespit </a:t>
            </a:r>
            <a:r>
              <a:rPr lang="x-none" sz="2300" dirty="0" smtClean="0"/>
              <a:t>Katsayısını</a:t>
            </a:r>
            <a:endParaRPr lang="tr-TR" sz="2300" dirty="0" smtClean="0"/>
          </a:p>
          <a:p>
            <a:pPr algn="just"/>
            <a:r>
              <a:rPr lang="tr-TR" sz="2300" dirty="0" smtClean="0"/>
              <a:t>R </a:t>
            </a:r>
            <a:r>
              <a:rPr lang="tr-TR" sz="2300" dirty="0"/>
              <a:t>değeri her yıl </a:t>
            </a:r>
            <a:r>
              <a:rPr lang="tr-TR" sz="2300" dirty="0">
                <a:solidFill>
                  <a:srgbClr val="FF0000"/>
                </a:solidFill>
              </a:rPr>
              <a:t>1 Şubat tarihinden </a:t>
            </a:r>
            <a:r>
              <a:rPr lang="tr-TR" sz="2300" dirty="0"/>
              <a:t>geçerli olmak üzere Kurum tarafından belirlenir ve ilan edilir. İhalenin </a:t>
            </a:r>
            <a:r>
              <a:rPr lang="tr-TR" sz="2300" dirty="0" smtClean="0"/>
              <a:t>konusuna göre </a:t>
            </a:r>
            <a:r>
              <a:rPr lang="tr-TR" sz="2300" dirty="0"/>
              <a:t>Kurum tarafından farklı R değerleri </a:t>
            </a:r>
            <a:r>
              <a:rPr lang="tr-TR" sz="2300" dirty="0" smtClean="0"/>
              <a:t>belirlenebilir.</a:t>
            </a:r>
            <a:endParaRPr lang="tr-TR" sz="2300" b="1" dirty="0"/>
          </a:p>
          <a:p>
            <a:endParaRPr lang="tr-TR" sz="2300" dirty="0"/>
          </a:p>
        </p:txBody>
      </p:sp>
      <p:pic>
        <p:nvPicPr>
          <p:cNvPr id="4"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7740352" y="156672"/>
            <a:ext cx="1117600" cy="158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Resim 4"/>
          <p:cNvPicPr>
            <a:picLocks noChangeAspect="1"/>
          </p:cNvPicPr>
          <p:nvPr/>
        </p:nvPicPr>
        <p:blipFill>
          <a:blip r:embed="rId3"/>
          <a:stretch>
            <a:fillRect/>
          </a:stretch>
        </p:blipFill>
        <p:spPr>
          <a:xfrm>
            <a:off x="4932040" y="183518"/>
            <a:ext cx="1152244" cy="1426588"/>
          </a:xfrm>
          <a:prstGeom prst="rect">
            <a:avLst/>
          </a:prstGeom>
        </p:spPr>
      </p:pic>
    </p:spTree>
    <p:extLst>
      <p:ext uri="{BB962C8B-B14F-4D97-AF65-F5344CB8AC3E}">
        <p14:creationId xmlns:p14="http://schemas.microsoft.com/office/powerpoint/2010/main" val="265502301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tr-TR" sz="36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6. Hizmet </a:t>
            </a:r>
            <a:r>
              <a:rPr lang="tr-TR" sz="36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Aşırı Düşük </a:t>
            </a:r>
            <a:r>
              <a:rPr lang="tr-TR" sz="36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Teklifler</a:t>
            </a:r>
            <a:br>
              <a:rPr lang="tr-TR" sz="36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br>
            <a:r>
              <a:rPr lang="tr-TR" sz="36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R katsayısı</a:t>
            </a:r>
            <a:endParaRPr lang="tr-TR" sz="36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p:txBody>
          <a:bodyPr>
            <a:noAutofit/>
          </a:bodyPr>
          <a:lstStyle/>
          <a:p>
            <a:pPr>
              <a:buFont typeface="Arial" charset="0"/>
              <a:buChar char="•"/>
            </a:pPr>
            <a:endParaRPr lang="tr-TR" sz="2000" b="1" dirty="0"/>
          </a:p>
          <a:p>
            <a:pPr>
              <a:buFont typeface="Arial" charset="0"/>
              <a:buChar char="•"/>
            </a:pPr>
            <a:endParaRPr lang="tr-TR" sz="2000" dirty="0"/>
          </a:p>
          <a:p>
            <a:pPr marL="0" indent="0" algn="just">
              <a:buNone/>
            </a:pPr>
            <a:endParaRPr lang="tr-TR" altLang="tr-TR" sz="2000" dirty="0">
              <a:latin typeface="Tahoma" panose="020B0604030504040204" pitchFamily="34" charset="0"/>
              <a:ea typeface="Tahoma" panose="020B0604030504040204" pitchFamily="34" charset="0"/>
              <a:cs typeface="Tahoma" panose="020B0604030504040204" pitchFamily="34" charset="0"/>
            </a:endParaRPr>
          </a:p>
        </p:txBody>
      </p:sp>
      <p:pic>
        <p:nvPicPr>
          <p:cNvPr id="4"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7740352" y="156672"/>
            <a:ext cx="1117600" cy="158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Tablo 4"/>
          <p:cNvGraphicFramePr>
            <a:graphicFrameLocks noGrp="1"/>
          </p:cNvGraphicFramePr>
          <p:nvPr>
            <p:extLst>
              <p:ext uri="{D42A27DB-BD31-4B8C-83A1-F6EECF244321}">
                <p14:modId xmlns:p14="http://schemas.microsoft.com/office/powerpoint/2010/main" val="4283645422"/>
              </p:ext>
            </p:extLst>
          </p:nvPr>
        </p:nvGraphicFramePr>
        <p:xfrm>
          <a:off x="899592" y="1760061"/>
          <a:ext cx="7399560" cy="4053840"/>
        </p:xfrm>
        <a:graphic>
          <a:graphicData uri="http://schemas.openxmlformats.org/drawingml/2006/table">
            <a:tbl>
              <a:tblPr/>
              <a:tblGrid>
                <a:gridCol w="5303791">
                  <a:extLst>
                    <a:ext uri="{9D8B030D-6E8A-4147-A177-3AD203B41FA5}">
                      <a16:colId xmlns="" xmlns:a16="http://schemas.microsoft.com/office/drawing/2014/main" val="20000"/>
                    </a:ext>
                  </a:extLst>
                </a:gridCol>
                <a:gridCol w="2095769">
                  <a:extLst>
                    <a:ext uri="{9D8B030D-6E8A-4147-A177-3AD203B41FA5}">
                      <a16:colId xmlns="" xmlns:a16="http://schemas.microsoft.com/office/drawing/2014/main" val="20001"/>
                    </a:ext>
                  </a:extLst>
                </a:gridCol>
              </a:tblGrid>
              <a:tr h="0">
                <a:tc>
                  <a:txBody>
                    <a:bodyPr/>
                    <a:lstStyle/>
                    <a:p>
                      <a:r>
                        <a:rPr lang="tr-TR" sz="2800" b="1" dirty="0">
                          <a:effectLst/>
                        </a:rPr>
                        <a:t>İhale Konusu</a:t>
                      </a:r>
                      <a:endParaRPr lang="tr-TR" sz="2800" dirty="0">
                        <a:effectLst/>
                      </a:endParaRPr>
                    </a:p>
                  </a:txBody>
                  <a:tcPr anchor="ctr">
                    <a:lnL>
                      <a:noFill/>
                    </a:lnL>
                    <a:lnR>
                      <a:noFill/>
                    </a:lnR>
                    <a:lnT>
                      <a:noFill/>
                    </a:lnT>
                    <a:lnB>
                      <a:noFill/>
                    </a:lnB>
                  </a:tcPr>
                </a:tc>
                <a:tc>
                  <a:txBody>
                    <a:bodyPr/>
                    <a:lstStyle/>
                    <a:p>
                      <a:r>
                        <a:rPr lang="tr-TR" sz="2800" b="1" dirty="0" smtClean="0">
                          <a:effectLst/>
                        </a:rPr>
                        <a:t>R Katsayı</a:t>
                      </a:r>
                      <a:endParaRPr lang="tr-TR" sz="2800" dirty="0">
                        <a:effectLst/>
                      </a:endParaRPr>
                    </a:p>
                  </a:txBody>
                  <a:tcPr anchor="ctr">
                    <a:lnL>
                      <a:noFill/>
                    </a:lnL>
                    <a:lnR>
                      <a:noFill/>
                    </a:lnR>
                    <a:lnT>
                      <a:noFill/>
                    </a:lnT>
                    <a:lnB>
                      <a:noFill/>
                    </a:lnB>
                  </a:tcPr>
                </a:tc>
                <a:extLst>
                  <a:ext uri="{0D108BD9-81ED-4DB2-BD59-A6C34878D82A}">
                    <a16:rowId xmlns="" xmlns:a16="http://schemas.microsoft.com/office/drawing/2014/main" val="10000"/>
                  </a:ext>
                </a:extLst>
              </a:tr>
              <a:tr h="0">
                <a:tc>
                  <a:txBody>
                    <a:bodyPr/>
                    <a:lstStyle/>
                    <a:p>
                      <a:r>
                        <a:rPr lang="tr-TR" sz="2800" dirty="0">
                          <a:effectLst/>
                        </a:rPr>
                        <a:t>Araç Kiralama</a:t>
                      </a:r>
                    </a:p>
                  </a:txBody>
                  <a:tcPr anchor="ctr">
                    <a:lnL>
                      <a:noFill/>
                    </a:lnL>
                    <a:lnR>
                      <a:noFill/>
                    </a:lnR>
                    <a:lnT>
                      <a:noFill/>
                    </a:lnT>
                    <a:lnB>
                      <a:noFill/>
                    </a:lnB>
                  </a:tcPr>
                </a:tc>
                <a:tc>
                  <a:txBody>
                    <a:bodyPr/>
                    <a:lstStyle/>
                    <a:p>
                      <a:r>
                        <a:rPr lang="tr-TR" sz="2800">
                          <a:effectLst/>
                        </a:rPr>
                        <a:t>0.84</a:t>
                      </a:r>
                    </a:p>
                  </a:txBody>
                  <a:tcPr anchor="ctr">
                    <a:lnL>
                      <a:noFill/>
                    </a:lnL>
                    <a:lnR>
                      <a:noFill/>
                    </a:lnR>
                    <a:lnT>
                      <a:noFill/>
                    </a:lnT>
                    <a:lnB>
                      <a:noFill/>
                    </a:lnB>
                  </a:tcPr>
                </a:tc>
                <a:extLst>
                  <a:ext uri="{0D108BD9-81ED-4DB2-BD59-A6C34878D82A}">
                    <a16:rowId xmlns="" xmlns:a16="http://schemas.microsoft.com/office/drawing/2014/main" val="10001"/>
                  </a:ext>
                </a:extLst>
              </a:tr>
              <a:tr h="0">
                <a:tc>
                  <a:txBody>
                    <a:bodyPr/>
                    <a:lstStyle/>
                    <a:p>
                      <a:r>
                        <a:rPr lang="tr-TR" sz="2800" dirty="0">
                          <a:effectLst/>
                        </a:rPr>
                        <a:t>Bilgisayar Sistemlerine Yönelik Hizmetler</a:t>
                      </a:r>
                    </a:p>
                  </a:txBody>
                  <a:tcPr anchor="ctr">
                    <a:lnL>
                      <a:noFill/>
                    </a:lnL>
                    <a:lnR>
                      <a:noFill/>
                    </a:lnR>
                    <a:lnT>
                      <a:noFill/>
                    </a:lnT>
                    <a:lnB>
                      <a:noFill/>
                    </a:lnB>
                  </a:tcPr>
                </a:tc>
                <a:tc>
                  <a:txBody>
                    <a:bodyPr/>
                    <a:lstStyle/>
                    <a:p>
                      <a:r>
                        <a:rPr lang="tr-TR" sz="2800" dirty="0">
                          <a:effectLst/>
                        </a:rPr>
                        <a:t>0.83</a:t>
                      </a:r>
                    </a:p>
                  </a:txBody>
                  <a:tcPr anchor="ctr">
                    <a:lnL>
                      <a:noFill/>
                    </a:lnL>
                    <a:lnR>
                      <a:noFill/>
                    </a:lnR>
                    <a:lnT>
                      <a:noFill/>
                    </a:lnT>
                    <a:lnB>
                      <a:noFill/>
                    </a:lnB>
                  </a:tcPr>
                </a:tc>
                <a:extLst>
                  <a:ext uri="{0D108BD9-81ED-4DB2-BD59-A6C34878D82A}">
                    <a16:rowId xmlns="" xmlns:a16="http://schemas.microsoft.com/office/drawing/2014/main" val="10002"/>
                  </a:ext>
                </a:extLst>
              </a:tr>
              <a:tr h="0">
                <a:tc>
                  <a:txBody>
                    <a:bodyPr/>
                    <a:lstStyle/>
                    <a:p>
                      <a:r>
                        <a:rPr lang="tr-TR" sz="2800">
                          <a:effectLst/>
                        </a:rPr>
                        <a:t>Malzemeli Yemek</a:t>
                      </a:r>
                    </a:p>
                  </a:txBody>
                  <a:tcPr anchor="ctr">
                    <a:lnL>
                      <a:noFill/>
                    </a:lnL>
                    <a:lnR>
                      <a:noFill/>
                    </a:lnR>
                    <a:lnT>
                      <a:noFill/>
                    </a:lnT>
                    <a:lnB>
                      <a:noFill/>
                    </a:lnB>
                  </a:tcPr>
                </a:tc>
                <a:tc>
                  <a:txBody>
                    <a:bodyPr/>
                    <a:lstStyle/>
                    <a:p>
                      <a:r>
                        <a:rPr lang="tr-TR" sz="2800">
                          <a:effectLst/>
                        </a:rPr>
                        <a:t>0.82</a:t>
                      </a:r>
                    </a:p>
                  </a:txBody>
                  <a:tcPr anchor="ctr">
                    <a:lnL>
                      <a:noFill/>
                    </a:lnL>
                    <a:lnR>
                      <a:noFill/>
                    </a:lnR>
                    <a:lnT>
                      <a:noFill/>
                    </a:lnT>
                    <a:lnB>
                      <a:noFill/>
                    </a:lnB>
                  </a:tcPr>
                </a:tc>
                <a:extLst>
                  <a:ext uri="{0D108BD9-81ED-4DB2-BD59-A6C34878D82A}">
                    <a16:rowId xmlns="" xmlns:a16="http://schemas.microsoft.com/office/drawing/2014/main" val="10003"/>
                  </a:ext>
                </a:extLst>
              </a:tr>
              <a:tr h="0">
                <a:tc>
                  <a:txBody>
                    <a:bodyPr/>
                    <a:lstStyle/>
                    <a:p>
                      <a:r>
                        <a:rPr lang="tr-TR" sz="2800">
                          <a:effectLst/>
                        </a:rPr>
                        <a:t>Mühendislik Hizmetleri</a:t>
                      </a:r>
                    </a:p>
                  </a:txBody>
                  <a:tcPr anchor="ctr">
                    <a:lnL>
                      <a:noFill/>
                    </a:lnL>
                    <a:lnR>
                      <a:noFill/>
                    </a:lnR>
                    <a:lnT>
                      <a:noFill/>
                    </a:lnT>
                    <a:lnB>
                      <a:noFill/>
                    </a:lnB>
                  </a:tcPr>
                </a:tc>
                <a:tc>
                  <a:txBody>
                    <a:bodyPr/>
                    <a:lstStyle/>
                    <a:p>
                      <a:r>
                        <a:rPr lang="tr-TR" sz="2800">
                          <a:effectLst/>
                        </a:rPr>
                        <a:t>0.78</a:t>
                      </a:r>
                    </a:p>
                  </a:txBody>
                  <a:tcPr anchor="ctr">
                    <a:lnL>
                      <a:noFill/>
                    </a:lnL>
                    <a:lnR>
                      <a:noFill/>
                    </a:lnR>
                    <a:lnT>
                      <a:noFill/>
                    </a:lnT>
                    <a:lnB>
                      <a:noFill/>
                    </a:lnB>
                  </a:tcPr>
                </a:tc>
                <a:extLst>
                  <a:ext uri="{0D108BD9-81ED-4DB2-BD59-A6C34878D82A}">
                    <a16:rowId xmlns="" xmlns:a16="http://schemas.microsoft.com/office/drawing/2014/main" val="10004"/>
                  </a:ext>
                </a:extLst>
              </a:tr>
              <a:tr h="0">
                <a:tc>
                  <a:txBody>
                    <a:bodyPr/>
                    <a:lstStyle/>
                    <a:p>
                      <a:r>
                        <a:rPr lang="tr-TR" sz="2800">
                          <a:effectLst/>
                        </a:rPr>
                        <a:t>Sigorta Hizmetleri</a:t>
                      </a:r>
                    </a:p>
                  </a:txBody>
                  <a:tcPr anchor="ctr">
                    <a:lnL>
                      <a:noFill/>
                    </a:lnL>
                    <a:lnR>
                      <a:noFill/>
                    </a:lnR>
                    <a:lnT>
                      <a:noFill/>
                    </a:lnT>
                    <a:lnB>
                      <a:noFill/>
                    </a:lnB>
                  </a:tcPr>
                </a:tc>
                <a:tc>
                  <a:txBody>
                    <a:bodyPr/>
                    <a:lstStyle/>
                    <a:p>
                      <a:r>
                        <a:rPr lang="tr-TR" sz="2800">
                          <a:effectLst/>
                        </a:rPr>
                        <a:t>0.80</a:t>
                      </a:r>
                    </a:p>
                  </a:txBody>
                  <a:tcPr anchor="ctr">
                    <a:lnL>
                      <a:noFill/>
                    </a:lnL>
                    <a:lnR>
                      <a:noFill/>
                    </a:lnR>
                    <a:lnT>
                      <a:noFill/>
                    </a:lnT>
                    <a:lnB>
                      <a:noFill/>
                    </a:lnB>
                  </a:tcPr>
                </a:tc>
                <a:extLst>
                  <a:ext uri="{0D108BD9-81ED-4DB2-BD59-A6C34878D82A}">
                    <a16:rowId xmlns="" xmlns:a16="http://schemas.microsoft.com/office/drawing/2014/main" val="10005"/>
                  </a:ext>
                </a:extLst>
              </a:tr>
              <a:tr h="0">
                <a:tc>
                  <a:txBody>
                    <a:bodyPr/>
                    <a:lstStyle/>
                    <a:p>
                      <a:r>
                        <a:rPr lang="tr-TR" sz="2800">
                          <a:effectLst/>
                        </a:rPr>
                        <a:t>Diğer Hizmetler</a:t>
                      </a:r>
                    </a:p>
                  </a:txBody>
                  <a:tcPr anchor="ctr">
                    <a:lnL>
                      <a:noFill/>
                    </a:lnL>
                    <a:lnR>
                      <a:noFill/>
                    </a:lnR>
                    <a:lnT>
                      <a:noFill/>
                    </a:lnT>
                    <a:lnB>
                      <a:noFill/>
                    </a:lnB>
                  </a:tcPr>
                </a:tc>
                <a:tc>
                  <a:txBody>
                    <a:bodyPr/>
                    <a:lstStyle/>
                    <a:p>
                      <a:r>
                        <a:rPr lang="tr-TR" sz="2800" dirty="0">
                          <a:effectLst/>
                        </a:rPr>
                        <a:t>0.80</a:t>
                      </a:r>
                    </a:p>
                  </a:txBody>
                  <a:tcPr anchor="ctr">
                    <a:lnL>
                      <a:noFill/>
                    </a:lnL>
                    <a:lnR>
                      <a:noFill/>
                    </a:lnR>
                    <a:lnT>
                      <a:noFill/>
                    </a:lnT>
                    <a:lnB>
                      <a:noFill/>
                    </a:lnB>
                  </a:tcPr>
                </a:tc>
                <a:extLst>
                  <a:ext uri="{0D108BD9-81ED-4DB2-BD59-A6C34878D82A}">
                    <a16:rowId xmlns="" xmlns:a16="http://schemas.microsoft.com/office/drawing/2014/main" val="10006"/>
                  </a:ext>
                </a:extLst>
              </a:tr>
            </a:tbl>
          </a:graphicData>
        </a:graphic>
      </p:graphicFrame>
      <p:pic>
        <p:nvPicPr>
          <p:cNvPr id="6" name="Resim 5"/>
          <p:cNvPicPr>
            <a:picLocks noChangeAspect="1"/>
          </p:cNvPicPr>
          <p:nvPr/>
        </p:nvPicPr>
        <p:blipFill>
          <a:blip r:embed="rId3"/>
          <a:stretch>
            <a:fillRect/>
          </a:stretch>
        </p:blipFill>
        <p:spPr>
          <a:xfrm>
            <a:off x="3923928" y="1270000"/>
            <a:ext cx="1152244" cy="1426588"/>
          </a:xfrm>
          <a:prstGeom prst="rect">
            <a:avLst/>
          </a:prstGeom>
        </p:spPr>
      </p:pic>
    </p:spTree>
    <p:extLst>
      <p:ext uri="{BB962C8B-B14F-4D97-AF65-F5344CB8AC3E}">
        <p14:creationId xmlns:p14="http://schemas.microsoft.com/office/powerpoint/2010/main" val="265313351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tr-TR" sz="36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6. </a:t>
            </a:r>
            <a:r>
              <a:rPr lang="tr-TR" sz="36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Hizmet Aşırı Düşük Teklifler</a:t>
            </a:r>
          </a:p>
        </p:txBody>
      </p:sp>
      <p:sp>
        <p:nvSpPr>
          <p:cNvPr id="3" name="Content Placeholder 2"/>
          <p:cNvSpPr>
            <a:spLocks noGrp="1"/>
          </p:cNvSpPr>
          <p:nvPr>
            <p:ph idx="1"/>
          </p:nvPr>
        </p:nvSpPr>
        <p:spPr>
          <a:xfrm>
            <a:off x="323528" y="1246602"/>
            <a:ext cx="8280920" cy="4774686"/>
          </a:xfrm>
        </p:spPr>
        <p:txBody>
          <a:bodyPr>
            <a:noAutofit/>
          </a:bodyPr>
          <a:lstStyle/>
          <a:p>
            <a:pPr algn="just">
              <a:buFont typeface="Wingdings" panose="05000000000000000000" pitchFamily="2" charset="2"/>
              <a:buChar char="Ø"/>
            </a:pPr>
            <a:endParaRPr lang="tr-TR" altLang="tr-TR" sz="2400" dirty="0" smtClean="0">
              <a:latin typeface="+mj-lt"/>
              <a:ea typeface="Tahoma" panose="020B0604030504040204" pitchFamily="34" charset="0"/>
              <a:cs typeface="Tahoma" panose="020B0604030504040204" pitchFamily="34" charset="0"/>
            </a:endParaRPr>
          </a:p>
          <a:p>
            <a:pPr algn="just">
              <a:buFont typeface="Wingdings" panose="05000000000000000000" pitchFamily="2" charset="2"/>
              <a:buChar char="Ø"/>
            </a:pPr>
            <a:endParaRPr lang="tr-TR" altLang="tr-TR" sz="2400" dirty="0" smtClean="0">
              <a:latin typeface="+mj-lt"/>
              <a:ea typeface="Tahoma" panose="020B0604030504040204" pitchFamily="34" charset="0"/>
              <a:cs typeface="Tahoma" panose="020B0604030504040204" pitchFamily="34" charset="0"/>
            </a:endParaRPr>
          </a:p>
          <a:p>
            <a:pPr marL="0" indent="0" algn="just">
              <a:buNone/>
            </a:pPr>
            <a:endParaRPr lang="tr-TR" altLang="tr-TR" sz="2400" dirty="0" smtClean="0">
              <a:latin typeface="+mj-lt"/>
              <a:ea typeface="Tahoma" panose="020B0604030504040204" pitchFamily="34" charset="0"/>
              <a:cs typeface="Tahoma" panose="020B0604030504040204" pitchFamily="34" charset="0"/>
            </a:endParaRPr>
          </a:p>
          <a:p>
            <a:pPr algn="just">
              <a:buFont typeface="Wingdings" panose="05000000000000000000" pitchFamily="2" charset="2"/>
              <a:buChar char="Ø"/>
            </a:pPr>
            <a:r>
              <a:rPr lang="tr-TR" altLang="tr-TR" sz="2400" dirty="0" smtClean="0">
                <a:latin typeface="+mj-lt"/>
                <a:ea typeface="Tahoma" panose="020B0604030504040204" pitchFamily="34" charset="0"/>
                <a:cs typeface="Tahoma" panose="020B0604030504040204" pitchFamily="34" charset="0"/>
              </a:rPr>
              <a:t>Aşırı </a:t>
            </a:r>
            <a:r>
              <a:rPr lang="tr-TR" altLang="tr-TR" sz="2400" dirty="0">
                <a:latin typeface="+mj-lt"/>
                <a:ea typeface="Tahoma" panose="020B0604030504040204" pitchFamily="34" charset="0"/>
                <a:cs typeface="Tahoma" panose="020B0604030504040204" pitchFamily="34" charset="0"/>
              </a:rPr>
              <a:t>düşük teklif açıklaması sunulması için isteklilere </a:t>
            </a:r>
            <a:r>
              <a:rPr lang="tr-TR" altLang="tr-TR" sz="2400" dirty="0">
                <a:solidFill>
                  <a:srgbClr val="C00000"/>
                </a:solidFill>
                <a:latin typeface="+mj-lt"/>
                <a:ea typeface="Tahoma" panose="020B0604030504040204" pitchFamily="34" charset="0"/>
                <a:cs typeface="Tahoma" panose="020B0604030504040204" pitchFamily="34" charset="0"/>
              </a:rPr>
              <a:t>üç (3) iş gününden az </a:t>
            </a:r>
            <a:r>
              <a:rPr lang="tr-TR" altLang="tr-TR" sz="2400" dirty="0">
                <a:latin typeface="+mj-lt"/>
                <a:ea typeface="Tahoma" panose="020B0604030504040204" pitchFamily="34" charset="0"/>
                <a:cs typeface="Tahoma" panose="020B0604030504040204" pitchFamily="34" charset="0"/>
              </a:rPr>
              <a:t>olmamak üzere uygun bir süre verilir.</a:t>
            </a:r>
          </a:p>
          <a:p>
            <a:pPr marL="0" indent="0" algn="just">
              <a:buNone/>
            </a:pPr>
            <a:endParaRPr lang="tr-TR" altLang="tr-TR" sz="2400" dirty="0" smtClean="0">
              <a:latin typeface="+mj-lt"/>
              <a:ea typeface="Tahoma" panose="020B0604030504040204" pitchFamily="34" charset="0"/>
              <a:cs typeface="Tahoma" panose="020B0604030504040204" pitchFamily="34" charset="0"/>
            </a:endParaRPr>
          </a:p>
          <a:p>
            <a:pPr algn="just">
              <a:buFont typeface="Wingdings" panose="05000000000000000000" pitchFamily="2" charset="2"/>
              <a:buChar char="Ø"/>
            </a:pPr>
            <a:r>
              <a:rPr lang="tr-TR" altLang="tr-TR" sz="2400" dirty="0" smtClean="0">
                <a:latin typeface="+mj-lt"/>
                <a:ea typeface="Tahoma" panose="020B0604030504040204" pitchFamily="34" charset="0"/>
                <a:cs typeface="Tahoma" panose="020B0604030504040204" pitchFamily="34" charset="0"/>
              </a:rPr>
              <a:t>Açıklama isteme yazısında, </a:t>
            </a:r>
            <a:r>
              <a:rPr lang="tr-TR" altLang="tr-TR" sz="2400" dirty="0">
                <a:latin typeface="+mj-lt"/>
                <a:ea typeface="Tahoma" panose="020B0604030504040204" pitchFamily="34" charset="0"/>
                <a:cs typeface="Tahoma" panose="020B0604030504040204" pitchFamily="34" charset="0"/>
              </a:rPr>
              <a:t>isteklilerin yapacakları açıklamalara esas olacak </a:t>
            </a:r>
            <a:r>
              <a:rPr lang="tr-TR" altLang="tr-TR" sz="2400" dirty="0">
                <a:solidFill>
                  <a:srgbClr val="FF0000"/>
                </a:solidFill>
                <a:latin typeface="+mj-lt"/>
                <a:ea typeface="Tahoma" panose="020B0604030504040204" pitchFamily="34" charset="0"/>
                <a:cs typeface="Tahoma" panose="020B0604030504040204" pitchFamily="34" charset="0"/>
              </a:rPr>
              <a:t>önemli teklif bileşenlerinin, </a:t>
            </a:r>
            <a:r>
              <a:rPr lang="tr-TR" altLang="tr-TR" sz="2400" dirty="0">
                <a:latin typeface="+mj-lt"/>
                <a:ea typeface="Tahoma" panose="020B0604030504040204" pitchFamily="34" charset="0"/>
                <a:cs typeface="Tahoma" panose="020B0604030504040204" pitchFamily="34" charset="0"/>
              </a:rPr>
              <a:t>bütün istekliler için </a:t>
            </a:r>
            <a:r>
              <a:rPr lang="tr-TR" altLang="tr-TR" sz="2400" dirty="0">
                <a:solidFill>
                  <a:srgbClr val="FF0000"/>
                </a:solidFill>
                <a:latin typeface="+mj-lt"/>
                <a:ea typeface="Tahoma" panose="020B0604030504040204" pitchFamily="34" charset="0"/>
                <a:cs typeface="Tahoma" panose="020B0604030504040204" pitchFamily="34" charset="0"/>
              </a:rPr>
              <a:t>aynı unsurları içerecek şekilde </a:t>
            </a:r>
            <a:r>
              <a:rPr lang="tr-TR" altLang="tr-TR" sz="2400" dirty="0">
                <a:latin typeface="+mj-lt"/>
                <a:ea typeface="Tahoma" panose="020B0604030504040204" pitchFamily="34" charset="0"/>
                <a:cs typeface="Tahoma" panose="020B0604030504040204" pitchFamily="34" charset="0"/>
              </a:rPr>
              <a:t>belirtilmesi zorunludur.</a:t>
            </a:r>
          </a:p>
          <a:p>
            <a:pPr marL="0" indent="0" algn="just">
              <a:buNone/>
            </a:pPr>
            <a:r>
              <a:rPr lang="tr-TR" altLang="tr-TR" sz="2400" dirty="0">
                <a:latin typeface="+mj-lt"/>
                <a:ea typeface="Tahoma" panose="020B0604030504040204" pitchFamily="34" charset="0"/>
                <a:cs typeface="Tahoma" panose="020B0604030504040204" pitchFamily="34" charset="0"/>
              </a:rPr>
              <a:t>	</a:t>
            </a:r>
          </a:p>
        </p:txBody>
      </p:sp>
      <p:pic>
        <p:nvPicPr>
          <p:cNvPr id="4"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7740352" y="156672"/>
            <a:ext cx="1117600" cy="158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Resim 4"/>
          <p:cNvPicPr>
            <a:picLocks noChangeAspect="1"/>
          </p:cNvPicPr>
          <p:nvPr/>
        </p:nvPicPr>
        <p:blipFill>
          <a:blip r:embed="rId3"/>
          <a:stretch>
            <a:fillRect/>
          </a:stretch>
        </p:blipFill>
        <p:spPr>
          <a:xfrm>
            <a:off x="3419872" y="1140814"/>
            <a:ext cx="1152244" cy="1426588"/>
          </a:xfrm>
          <a:prstGeom prst="rect">
            <a:avLst/>
          </a:prstGeom>
        </p:spPr>
      </p:pic>
    </p:spTree>
    <p:extLst>
      <p:ext uri="{BB962C8B-B14F-4D97-AF65-F5344CB8AC3E}">
        <p14:creationId xmlns:p14="http://schemas.microsoft.com/office/powerpoint/2010/main" val="396268527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tr-TR" dirty="0" smtClean="0"/>
              <a:t> </a:t>
            </a:r>
            <a:endParaRPr lang="tr-TR" dirty="0"/>
          </a:p>
        </p:txBody>
      </p:sp>
      <p:sp>
        <p:nvSpPr>
          <p:cNvPr id="3" name="Content Placeholder 2"/>
          <p:cNvSpPr>
            <a:spLocks noGrp="1"/>
          </p:cNvSpPr>
          <p:nvPr>
            <p:ph idx="1"/>
          </p:nvPr>
        </p:nvSpPr>
        <p:spPr>
          <a:xfrm>
            <a:off x="61312" y="1276019"/>
            <a:ext cx="9082687" cy="4525963"/>
          </a:xfrm>
        </p:spPr>
        <p:txBody>
          <a:bodyPr>
            <a:noAutofit/>
          </a:bodyPr>
          <a:lstStyle/>
          <a:p>
            <a:pPr marL="45720" indent="0" algn="just" fontAlgn="auto">
              <a:spcAft>
                <a:spcPts val="0"/>
              </a:spcAft>
              <a:buClr>
                <a:schemeClr val="accent6">
                  <a:lumMod val="75000"/>
                </a:schemeClr>
              </a:buClr>
              <a:buFont typeface="Georgia" pitchFamily="18" charset="0"/>
              <a:buNone/>
              <a:defRPr/>
            </a:pPr>
            <a:r>
              <a:rPr lang="tr-TR" sz="2300" b="1" dirty="0" smtClean="0">
                <a:latin typeface="+mj-lt"/>
                <a:ea typeface="Tahoma" panose="020B0604030504040204" pitchFamily="34" charset="0"/>
                <a:cs typeface="Tahoma" panose="020B0604030504040204" pitchFamily="34" charset="0"/>
              </a:rPr>
              <a:t>Açıklama kapsamında sunabilecek belgeler;</a:t>
            </a:r>
            <a:endParaRPr lang="tr-TR" sz="2300" dirty="0">
              <a:latin typeface="+mj-lt"/>
              <a:ea typeface="Tahoma" panose="020B0604030504040204" pitchFamily="34" charset="0"/>
              <a:cs typeface="Tahoma" panose="020B0604030504040204" pitchFamily="34" charset="0"/>
            </a:endParaRPr>
          </a:p>
          <a:p>
            <a:pPr marL="45720" lvl="0" indent="0" algn="just">
              <a:buClr>
                <a:srgbClr val="F79646">
                  <a:lumMod val="75000"/>
                </a:srgbClr>
              </a:buClr>
              <a:buNone/>
              <a:defRPr/>
            </a:pPr>
            <a:r>
              <a:rPr lang="tr-TR" sz="2300" dirty="0">
                <a:solidFill>
                  <a:schemeClr val="tx1">
                    <a:lumMod val="75000"/>
                    <a:lumOff val="25000"/>
                  </a:schemeClr>
                </a:solidFill>
                <a:latin typeface="+mj-lt"/>
                <a:ea typeface="Tahoma" panose="020B0604030504040204" pitchFamily="34" charset="0"/>
                <a:cs typeface="Tahoma" panose="020B0604030504040204" pitchFamily="34" charset="0"/>
              </a:rPr>
              <a:t>a. </a:t>
            </a:r>
            <a:r>
              <a:rPr lang="tr-TR" sz="2300" dirty="0" smtClean="0">
                <a:solidFill>
                  <a:schemeClr val="tx1">
                    <a:lumMod val="75000"/>
                    <a:lumOff val="25000"/>
                  </a:schemeClr>
                </a:solidFill>
                <a:latin typeface="+mj-lt"/>
                <a:ea typeface="Tahoma" panose="020B0604030504040204" pitchFamily="34" charset="0"/>
                <a:cs typeface="Tahoma" panose="020B0604030504040204" pitchFamily="34" charset="0"/>
              </a:rPr>
              <a:t>F</a:t>
            </a:r>
            <a:r>
              <a:rPr lang="tr-TR" sz="2300" dirty="0" smtClean="0">
                <a:latin typeface="+mj-lt"/>
                <a:ea typeface="Tahoma" panose="020B0604030504040204" pitchFamily="34" charset="0"/>
                <a:cs typeface="Tahoma" panose="020B0604030504040204" pitchFamily="34" charset="0"/>
              </a:rPr>
              <a:t>iyat </a:t>
            </a:r>
            <a:r>
              <a:rPr lang="tr-TR" sz="2300" dirty="0">
                <a:latin typeface="+mj-lt"/>
                <a:ea typeface="Tahoma" panose="020B0604030504040204" pitchFamily="34" charset="0"/>
                <a:cs typeface="Tahoma" panose="020B0604030504040204" pitchFamily="34" charset="0"/>
              </a:rPr>
              <a:t>teklifleri</a:t>
            </a:r>
            <a:r>
              <a:rPr lang="tr-TR" sz="2300" dirty="0" smtClean="0">
                <a:latin typeface="+mj-lt"/>
                <a:ea typeface="Tahoma" panose="020B0604030504040204" pitchFamily="34" charset="0"/>
                <a:cs typeface="Tahoma" panose="020B0604030504040204" pitchFamily="34" charset="0"/>
              </a:rPr>
              <a:t>, </a:t>
            </a:r>
            <a:r>
              <a:rPr lang="tr-TR" sz="1600" i="1" dirty="0" smtClean="0">
                <a:solidFill>
                  <a:srgbClr val="FF0000"/>
                </a:solidFill>
                <a:latin typeface="+mj-lt"/>
                <a:ea typeface="Tahoma" panose="020B0604030504040204" pitchFamily="34" charset="0"/>
                <a:cs typeface="Tahoma" panose="020B0604030504040204" pitchFamily="34" charset="0"/>
              </a:rPr>
              <a:t>(</a:t>
            </a:r>
            <a:r>
              <a:rPr lang="tr-TR" sz="1600" i="1" dirty="0" smtClean="0">
                <a:solidFill>
                  <a:srgbClr val="FF0000"/>
                </a:solidFill>
                <a:ea typeface="Tahoma" panose="020B0604030504040204" pitchFamily="34" charset="0"/>
                <a:cs typeface="Tahoma" panose="020B0604030504040204" pitchFamily="34" charset="0"/>
              </a:rPr>
              <a:t>Ek-O.5 ve Ek-O.6) Örneğin Araç kiralama bedeli</a:t>
            </a:r>
            <a:endParaRPr lang="tr-TR" sz="1600" i="1" dirty="0">
              <a:solidFill>
                <a:srgbClr val="FF0000"/>
              </a:solidFill>
              <a:latin typeface="+mj-lt"/>
              <a:ea typeface="Tahoma" panose="020B0604030504040204" pitchFamily="34" charset="0"/>
              <a:cs typeface="Tahoma" panose="020B0604030504040204" pitchFamily="34" charset="0"/>
            </a:endParaRPr>
          </a:p>
          <a:p>
            <a:pPr marL="45720" indent="0" algn="just" fontAlgn="auto">
              <a:spcAft>
                <a:spcPts val="0"/>
              </a:spcAft>
              <a:buClr>
                <a:srgbClr val="F79646">
                  <a:lumMod val="75000"/>
                </a:srgbClr>
              </a:buClr>
              <a:buNone/>
              <a:defRPr/>
            </a:pPr>
            <a:r>
              <a:rPr lang="tr-TR" sz="2300" dirty="0">
                <a:latin typeface="+mj-lt"/>
                <a:ea typeface="Tahoma" panose="020B0604030504040204" pitchFamily="34" charset="0"/>
                <a:cs typeface="Tahoma" panose="020B0604030504040204" pitchFamily="34" charset="0"/>
              </a:rPr>
              <a:t>b. Kamu </a:t>
            </a:r>
            <a:r>
              <a:rPr lang="tr-TR" sz="2300" dirty="0" smtClean="0">
                <a:latin typeface="+mj-lt"/>
                <a:ea typeface="Tahoma" panose="020B0604030504040204" pitchFamily="34" charset="0"/>
                <a:cs typeface="Tahoma" panose="020B0604030504040204" pitchFamily="34" charset="0"/>
              </a:rPr>
              <a:t>Kurumları Tarafından </a:t>
            </a:r>
            <a:r>
              <a:rPr lang="tr-TR" sz="2300" dirty="0">
                <a:latin typeface="+mj-lt"/>
                <a:ea typeface="Tahoma" panose="020B0604030504040204" pitchFamily="34" charset="0"/>
                <a:cs typeface="Tahoma" panose="020B0604030504040204" pitchFamily="34" charset="0"/>
              </a:rPr>
              <a:t>İlan Edilen </a:t>
            </a:r>
            <a:r>
              <a:rPr lang="tr-TR" sz="2300" dirty="0" smtClean="0">
                <a:latin typeface="+mj-lt"/>
                <a:ea typeface="Tahoma" panose="020B0604030504040204" pitchFamily="34" charset="0"/>
                <a:cs typeface="Tahoma" panose="020B0604030504040204" pitchFamily="34" charset="0"/>
              </a:rPr>
              <a:t>Fiyatlar</a:t>
            </a:r>
            <a:endParaRPr lang="tr-TR" sz="1600" i="1" dirty="0">
              <a:solidFill>
                <a:srgbClr val="FF0000"/>
              </a:solidFill>
              <a:ea typeface="Tahoma" panose="020B0604030504040204" pitchFamily="34" charset="0"/>
              <a:cs typeface="Tahoma" panose="020B0604030504040204" pitchFamily="34" charset="0"/>
            </a:endParaRPr>
          </a:p>
          <a:p>
            <a:pPr marL="45720" indent="0" algn="just" fontAlgn="auto">
              <a:spcAft>
                <a:spcPts val="0"/>
              </a:spcAft>
              <a:buClr>
                <a:schemeClr val="accent6">
                  <a:lumMod val="75000"/>
                </a:schemeClr>
              </a:buClr>
              <a:buFont typeface="Georgia" pitchFamily="18" charset="0"/>
              <a:buNone/>
              <a:defRPr/>
            </a:pPr>
            <a:r>
              <a:rPr lang="tr-TR" sz="2300" dirty="0" smtClean="0">
                <a:latin typeface="+mj-lt"/>
                <a:ea typeface="Tahoma" panose="020B0604030504040204" pitchFamily="34" charset="0"/>
                <a:cs typeface="Tahoma" panose="020B0604030504040204" pitchFamily="34" charset="0"/>
              </a:rPr>
              <a:t>c. Ticaret </a:t>
            </a:r>
            <a:r>
              <a:rPr lang="tr-TR" sz="2300" dirty="0">
                <a:latin typeface="+mj-lt"/>
                <a:ea typeface="Tahoma" panose="020B0604030504040204" pitchFamily="34" charset="0"/>
                <a:cs typeface="Tahoma" panose="020B0604030504040204" pitchFamily="34" charset="0"/>
              </a:rPr>
              <a:t>Borsası </a:t>
            </a:r>
            <a:r>
              <a:rPr lang="tr-TR" sz="2300" dirty="0" smtClean="0">
                <a:latin typeface="+mj-lt"/>
                <a:ea typeface="Tahoma" panose="020B0604030504040204" pitchFamily="34" charset="0"/>
                <a:cs typeface="Tahoma" panose="020B0604030504040204" pitchFamily="34" charset="0"/>
              </a:rPr>
              <a:t>Fiyatları</a:t>
            </a:r>
            <a:endParaRPr lang="tr-TR" sz="2300" dirty="0">
              <a:latin typeface="+mj-lt"/>
              <a:ea typeface="Tahoma" panose="020B0604030504040204" pitchFamily="34" charset="0"/>
              <a:cs typeface="Tahoma" panose="020B0604030504040204" pitchFamily="34" charset="0"/>
            </a:endParaRPr>
          </a:p>
          <a:p>
            <a:pPr marL="45720" indent="0" algn="just" fontAlgn="auto">
              <a:spcAft>
                <a:spcPts val="0"/>
              </a:spcAft>
              <a:buClr>
                <a:schemeClr val="accent6">
                  <a:lumMod val="75000"/>
                </a:schemeClr>
              </a:buClr>
              <a:buFont typeface="Georgia" pitchFamily="18" charset="0"/>
              <a:buNone/>
              <a:defRPr/>
            </a:pPr>
            <a:r>
              <a:rPr lang="tr-TR" sz="2300" dirty="0" smtClean="0">
                <a:latin typeface="+mj-lt"/>
                <a:ea typeface="Tahoma" panose="020B0604030504040204" pitchFamily="34" charset="0"/>
                <a:cs typeface="Tahoma" panose="020B0604030504040204" pitchFamily="34" charset="0"/>
              </a:rPr>
              <a:t>d. Toptancı </a:t>
            </a:r>
            <a:r>
              <a:rPr lang="tr-TR" sz="2300" dirty="0">
                <a:latin typeface="+mj-lt"/>
                <a:ea typeface="Tahoma" panose="020B0604030504040204" pitchFamily="34" charset="0"/>
                <a:cs typeface="Tahoma" panose="020B0604030504040204" pitchFamily="34" charset="0"/>
              </a:rPr>
              <a:t>Hal </a:t>
            </a:r>
            <a:r>
              <a:rPr lang="tr-TR" sz="2300" dirty="0" smtClean="0">
                <a:latin typeface="+mj-lt"/>
                <a:ea typeface="Tahoma" panose="020B0604030504040204" pitchFamily="34" charset="0"/>
                <a:cs typeface="Tahoma" panose="020B0604030504040204" pitchFamily="34" charset="0"/>
              </a:rPr>
              <a:t>Fiyatları</a:t>
            </a:r>
            <a:endParaRPr lang="tr-TR" sz="2300" dirty="0">
              <a:latin typeface="+mj-lt"/>
              <a:ea typeface="Tahoma" panose="020B0604030504040204" pitchFamily="34" charset="0"/>
              <a:cs typeface="Tahoma" panose="020B0604030504040204" pitchFamily="34" charset="0"/>
            </a:endParaRPr>
          </a:p>
          <a:p>
            <a:pPr marL="45720" indent="0" algn="just" fontAlgn="auto">
              <a:spcAft>
                <a:spcPts val="0"/>
              </a:spcAft>
              <a:buClr>
                <a:schemeClr val="accent6">
                  <a:lumMod val="75000"/>
                </a:schemeClr>
              </a:buClr>
              <a:buFont typeface="Georgia" pitchFamily="18" charset="0"/>
              <a:buNone/>
              <a:defRPr/>
            </a:pPr>
            <a:r>
              <a:rPr lang="tr-TR" sz="2300" dirty="0" smtClean="0">
                <a:latin typeface="+mj-lt"/>
                <a:ea typeface="Tahoma" panose="020B0604030504040204" pitchFamily="34" charset="0"/>
                <a:cs typeface="Tahoma" panose="020B0604030504040204" pitchFamily="34" charset="0"/>
              </a:rPr>
              <a:t>e. Özel </a:t>
            </a:r>
            <a:r>
              <a:rPr lang="tr-TR" sz="2300" dirty="0">
                <a:latin typeface="+mj-lt"/>
                <a:ea typeface="Tahoma" panose="020B0604030504040204" pitchFamily="34" charset="0"/>
                <a:cs typeface="Tahoma" panose="020B0604030504040204" pitchFamily="34" charset="0"/>
              </a:rPr>
              <a:t>veya Münhasır Hak </a:t>
            </a:r>
            <a:r>
              <a:rPr lang="tr-TR" sz="2300" dirty="0" smtClean="0">
                <a:latin typeface="+mj-lt"/>
                <a:ea typeface="Tahoma" panose="020B0604030504040204" pitchFamily="34" charset="0"/>
                <a:cs typeface="Tahoma" panose="020B0604030504040204" pitchFamily="34" charset="0"/>
              </a:rPr>
              <a:t>Sahiplerinin Uyguladığı Fiyatlar</a:t>
            </a:r>
            <a:endParaRPr lang="tr-TR" sz="2300" dirty="0">
              <a:latin typeface="+mj-lt"/>
              <a:ea typeface="Tahoma" panose="020B0604030504040204" pitchFamily="34" charset="0"/>
              <a:cs typeface="Tahoma" panose="020B0604030504040204" pitchFamily="34" charset="0"/>
            </a:endParaRPr>
          </a:p>
          <a:p>
            <a:pPr marL="45720" indent="0" algn="just" fontAlgn="auto">
              <a:spcAft>
                <a:spcPts val="0"/>
              </a:spcAft>
              <a:buClr>
                <a:schemeClr val="accent6">
                  <a:lumMod val="75000"/>
                </a:schemeClr>
              </a:buClr>
              <a:buFont typeface="Georgia" pitchFamily="18" charset="0"/>
              <a:buNone/>
              <a:defRPr/>
            </a:pPr>
            <a:r>
              <a:rPr lang="tr-TR" sz="2300" dirty="0">
                <a:latin typeface="+mj-lt"/>
                <a:ea typeface="Tahoma" panose="020B0604030504040204" pitchFamily="34" charset="0"/>
                <a:cs typeface="Tahoma" panose="020B0604030504040204" pitchFamily="34" charset="0"/>
              </a:rPr>
              <a:t>f</a:t>
            </a:r>
            <a:r>
              <a:rPr lang="tr-TR" sz="2300" dirty="0" smtClean="0">
                <a:latin typeface="+mj-lt"/>
                <a:ea typeface="Tahoma" panose="020B0604030504040204" pitchFamily="34" charset="0"/>
                <a:cs typeface="Tahoma" panose="020B0604030504040204" pitchFamily="34" charset="0"/>
              </a:rPr>
              <a:t>. İsteklinin ürettiği</a:t>
            </a:r>
            <a:r>
              <a:rPr lang="tr-TR" sz="2300" dirty="0">
                <a:latin typeface="+mj-lt"/>
                <a:ea typeface="Tahoma" panose="020B0604030504040204" pitchFamily="34" charset="0"/>
                <a:cs typeface="Tahoma" panose="020B0604030504040204" pitchFamily="34" charset="0"/>
              </a:rPr>
              <a:t>, aldığı veya sattığı mallara ilişkin maliyet/satış tutarı tespit </a:t>
            </a:r>
            <a:r>
              <a:rPr lang="tr-TR" sz="2300" dirty="0" smtClean="0">
                <a:latin typeface="+mj-lt"/>
                <a:ea typeface="Tahoma" panose="020B0604030504040204" pitchFamily="34" charset="0"/>
                <a:cs typeface="Tahoma" panose="020B0604030504040204" pitchFamily="34" charset="0"/>
              </a:rPr>
              <a:t>tutanakları </a:t>
            </a:r>
            <a:r>
              <a:rPr lang="tr-TR" sz="1600" i="1" dirty="0" smtClean="0">
                <a:solidFill>
                  <a:srgbClr val="FF0000"/>
                </a:solidFill>
                <a:latin typeface="+mj-lt"/>
                <a:ea typeface="Tahoma" panose="020B0604030504040204" pitchFamily="34" charset="0"/>
                <a:cs typeface="Tahoma" panose="020B0604030504040204" pitchFamily="34" charset="0"/>
              </a:rPr>
              <a:t>(Ek-O.7)</a:t>
            </a:r>
            <a:endParaRPr lang="tr-TR" sz="1600" i="1" dirty="0">
              <a:solidFill>
                <a:srgbClr val="FF0000"/>
              </a:solidFill>
              <a:latin typeface="+mj-lt"/>
              <a:ea typeface="Tahoma" panose="020B0604030504040204" pitchFamily="34" charset="0"/>
              <a:cs typeface="Tahoma" panose="020B0604030504040204" pitchFamily="34" charset="0"/>
            </a:endParaRPr>
          </a:p>
          <a:p>
            <a:pPr marL="45720" indent="0" algn="just" fontAlgn="auto">
              <a:spcAft>
                <a:spcPts val="0"/>
              </a:spcAft>
              <a:buClr>
                <a:schemeClr val="accent6">
                  <a:lumMod val="75000"/>
                </a:schemeClr>
              </a:buClr>
              <a:buFont typeface="Georgia" pitchFamily="18" charset="0"/>
              <a:buNone/>
              <a:defRPr/>
            </a:pPr>
            <a:r>
              <a:rPr lang="tr-TR" sz="2300" dirty="0" smtClean="0">
                <a:latin typeface="+mj-lt"/>
                <a:ea typeface="Tahoma" panose="020B0604030504040204" pitchFamily="34" charset="0"/>
                <a:cs typeface="Tahoma" panose="020B0604030504040204" pitchFamily="34" charset="0"/>
              </a:rPr>
              <a:t>g</a:t>
            </a:r>
            <a:r>
              <a:rPr lang="tr-TR" sz="2300" dirty="0">
                <a:latin typeface="+mj-lt"/>
                <a:ea typeface="Tahoma" panose="020B0604030504040204" pitchFamily="34" charset="0"/>
                <a:cs typeface="Tahoma" panose="020B0604030504040204" pitchFamily="34" charset="0"/>
              </a:rPr>
              <a:t>. İsteklinin Ortağı Olduğu Tüzel Kişiye Ait İşletmeden Mal Çekmesiyle Oluşan Emsal </a:t>
            </a:r>
            <a:r>
              <a:rPr lang="tr-TR" sz="2300" dirty="0" smtClean="0">
                <a:latin typeface="+mj-lt"/>
                <a:ea typeface="Tahoma" panose="020B0604030504040204" pitchFamily="34" charset="0"/>
                <a:cs typeface="Tahoma" panose="020B0604030504040204" pitchFamily="34" charset="0"/>
              </a:rPr>
              <a:t>Bedel</a:t>
            </a:r>
            <a:endParaRPr lang="tr-TR" sz="2300" dirty="0">
              <a:latin typeface="+mj-lt"/>
              <a:ea typeface="Tahoma" panose="020B0604030504040204" pitchFamily="34" charset="0"/>
              <a:cs typeface="Tahoma" panose="020B0604030504040204" pitchFamily="34" charset="0"/>
            </a:endParaRPr>
          </a:p>
          <a:p>
            <a:pPr marL="45720" indent="0" algn="just" fontAlgn="auto">
              <a:spcAft>
                <a:spcPts val="0"/>
              </a:spcAft>
              <a:buClr>
                <a:schemeClr val="accent6">
                  <a:lumMod val="75000"/>
                </a:schemeClr>
              </a:buClr>
              <a:buFont typeface="Georgia" pitchFamily="18" charset="0"/>
              <a:buNone/>
              <a:defRPr/>
            </a:pPr>
            <a:r>
              <a:rPr lang="tr-TR" altLang="tr-TR" sz="2300" dirty="0" smtClean="0">
                <a:latin typeface="+mj-lt"/>
                <a:ea typeface="Tahoma" panose="020B0604030504040204" pitchFamily="34" charset="0"/>
                <a:cs typeface="Tahoma" panose="020B0604030504040204" pitchFamily="34" charset="0"/>
              </a:rPr>
              <a:t>	Bu belgelerle açıklama fiilen imkansızsa ilgili </a:t>
            </a:r>
            <a:r>
              <a:rPr lang="tr-TR" altLang="tr-TR" sz="2300" dirty="0">
                <a:latin typeface="+mj-lt"/>
                <a:ea typeface="Tahoma" panose="020B0604030504040204" pitchFamily="34" charset="0"/>
                <a:cs typeface="Tahoma" panose="020B0604030504040204" pitchFamily="34" charset="0"/>
              </a:rPr>
              <a:t>mevzuatına göre son 12 ay içinde düzenlenen açıklamaya elverişli diğer bilgi ve belgeler</a:t>
            </a:r>
            <a:endParaRPr lang="tr-TR" sz="2300" dirty="0">
              <a:latin typeface="+mj-lt"/>
              <a:ea typeface="Tahoma" panose="020B0604030504040204" pitchFamily="34" charset="0"/>
              <a:cs typeface="Tahoma" panose="020B0604030504040204" pitchFamily="34" charset="0"/>
            </a:endParaRPr>
          </a:p>
          <a:p>
            <a:pPr marL="45720" indent="0" algn="just" fontAlgn="auto">
              <a:spcAft>
                <a:spcPts val="0"/>
              </a:spcAft>
              <a:buClr>
                <a:schemeClr val="accent6">
                  <a:lumMod val="75000"/>
                </a:schemeClr>
              </a:buClr>
              <a:buFont typeface="Georgia" pitchFamily="18" charset="0"/>
              <a:buNone/>
              <a:defRPr/>
            </a:pPr>
            <a:endParaRPr lang="tr-TR" altLang="tr-TR" sz="2300" u="sng" dirty="0">
              <a:solidFill>
                <a:schemeClr val="tx1">
                  <a:lumMod val="75000"/>
                  <a:lumOff val="25000"/>
                </a:schemeClr>
              </a:solidFill>
              <a:latin typeface="+mj-lt"/>
              <a:ea typeface="Tahoma" panose="020B0604030504040204" pitchFamily="34" charset="0"/>
              <a:cs typeface="Tahoma" panose="020B0604030504040204" pitchFamily="34" charset="0"/>
            </a:endParaRPr>
          </a:p>
        </p:txBody>
      </p:sp>
      <p:pic>
        <p:nvPicPr>
          <p:cNvPr id="4"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7740352" y="156672"/>
            <a:ext cx="1117600" cy="158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p:cNvSpPr txBox="1">
            <a:spLocks/>
          </p:cNvSpPr>
          <p:nvPr/>
        </p:nvSpPr>
        <p:spPr>
          <a:xfrm>
            <a:off x="0" y="188640"/>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6. Hizmet Aşırı Düşük Teklifler </a:t>
            </a:r>
          </a:p>
          <a:p>
            <a:pPr algn="l"/>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(Tebliğ Md. 78-79)</a:t>
            </a:r>
            <a:endParaRPr lang="tr-TR"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p:txBody>
      </p:sp>
      <p:pic>
        <p:nvPicPr>
          <p:cNvPr id="2" name="Resim 1"/>
          <p:cNvPicPr>
            <a:picLocks noChangeAspect="1"/>
          </p:cNvPicPr>
          <p:nvPr/>
        </p:nvPicPr>
        <p:blipFill>
          <a:blip r:embed="rId3"/>
          <a:stretch>
            <a:fillRect/>
          </a:stretch>
        </p:blipFill>
        <p:spPr>
          <a:xfrm>
            <a:off x="4860032" y="2708920"/>
            <a:ext cx="936104" cy="1158986"/>
          </a:xfrm>
          <a:prstGeom prst="rect">
            <a:avLst/>
          </a:prstGeom>
        </p:spPr>
      </p:pic>
    </p:spTree>
    <p:extLst>
      <p:ext uri="{BB962C8B-B14F-4D97-AF65-F5344CB8AC3E}">
        <p14:creationId xmlns:p14="http://schemas.microsoft.com/office/powerpoint/2010/main" val="69268017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266078"/>
            <a:ext cx="7488832" cy="714650"/>
          </a:xfrm>
        </p:spPr>
        <p:txBody>
          <a:bodyPr>
            <a:normAutofit/>
          </a:bodyPr>
          <a:lstStyle/>
          <a:p>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6. Aşırı Düşük Teklifler </a:t>
            </a:r>
            <a:r>
              <a:rPr lang="tr-TR"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a:t>
            </a:r>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Tebliğ Md. 79)</a:t>
            </a:r>
            <a:endParaRPr lang="tr-TR"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69552" y="1196752"/>
            <a:ext cx="8750920" cy="4525963"/>
          </a:xfrm>
        </p:spPr>
        <p:txBody>
          <a:bodyPr>
            <a:noAutofit/>
          </a:bodyPr>
          <a:lstStyle/>
          <a:p>
            <a:pPr marL="0" indent="0" algn="just">
              <a:buNone/>
              <a:defRPr/>
            </a:pPr>
            <a:r>
              <a:rPr lang="tr-TR" sz="2400" b="1" dirty="0" smtClean="0">
                <a:solidFill>
                  <a:srgbClr val="FF0000"/>
                </a:solidFill>
                <a:latin typeface="+mj-lt"/>
                <a:ea typeface="Tahoma" panose="020B0604030504040204" pitchFamily="34" charset="0"/>
                <a:cs typeface="Tahoma" panose="020B0604030504040204" pitchFamily="34" charset="0"/>
              </a:rPr>
              <a:t>Fiyat </a:t>
            </a:r>
            <a:r>
              <a:rPr lang="tr-TR" sz="2400" b="1" dirty="0">
                <a:solidFill>
                  <a:srgbClr val="FF0000"/>
                </a:solidFill>
                <a:latin typeface="+mj-lt"/>
                <a:ea typeface="Tahoma" panose="020B0604030504040204" pitchFamily="34" charset="0"/>
                <a:cs typeface="Tahoma" panose="020B0604030504040204" pitchFamily="34" charset="0"/>
              </a:rPr>
              <a:t>teklifleri</a:t>
            </a:r>
            <a:r>
              <a:rPr lang="tr-TR" sz="2400" b="1" dirty="0" smtClean="0">
                <a:solidFill>
                  <a:srgbClr val="FF0000"/>
                </a:solidFill>
                <a:latin typeface="+mj-lt"/>
                <a:ea typeface="Tahoma" panose="020B0604030504040204" pitchFamily="34" charset="0"/>
                <a:cs typeface="Tahoma" panose="020B0604030504040204" pitchFamily="34" charset="0"/>
              </a:rPr>
              <a:t>;</a:t>
            </a:r>
            <a:endParaRPr lang="tr-TR" sz="2400" dirty="0" smtClean="0">
              <a:latin typeface="+mj-lt"/>
              <a:ea typeface="Tahoma" panose="020B0604030504040204" pitchFamily="34" charset="0"/>
              <a:cs typeface="Tahoma" panose="020B0604030504040204" pitchFamily="34" charset="0"/>
            </a:endParaRPr>
          </a:p>
          <a:p>
            <a:pPr algn="just">
              <a:buFont typeface="Wingdings" panose="05000000000000000000" pitchFamily="2" charset="2"/>
              <a:buChar char="Ø"/>
              <a:defRPr/>
            </a:pPr>
            <a:r>
              <a:rPr lang="tr-TR" sz="2400" dirty="0" smtClean="0">
                <a:latin typeface="+mj-lt"/>
                <a:ea typeface="Tahoma" panose="020B0604030504040204" pitchFamily="34" charset="0"/>
                <a:cs typeface="Tahoma" panose="020B0604030504040204" pitchFamily="34" charset="0"/>
              </a:rPr>
              <a:t>Birim fiyatın, fiyat teklifine konu olan şeyin ilgisine göre; </a:t>
            </a:r>
          </a:p>
          <a:p>
            <a:pPr lvl="1" algn="just">
              <a:buFont typeface="Wingdings" panose="05000000000000000000" pitchFamily="2" charset="2"/>
              <a:buChar char="§"/>
              <a:defRPr/>
            </a:pPr>
            <a:r>
              <a:rPr lang="tr-TR" sz="2400" dirty="0" smtClean="0">
                <a:latin typeface="+mj-lt"/>
                <a:ea typeface="Tahoma" panose="020B0604030504040204" pitchFamily="34" charset="0"/>
                <a:cs typeface="Tahoma" panose="020B0604030504040204" pitchFamily="34" charset="0"/>
              </a:rPr>
              <a:t>ağırlıklı </a:t>
            </a:r>
            <a:r>
              <a:rPr lang="tr-TR" sz="2400" dirty="0">
                <a:latin typeface="+mj-lt"/>
                <a:ea typeface="Tahoma" panose="020B0604030504040204" pitchFamily="34" charset="0"/>
                <a:cs typeface="Tahoma" panose="020B0604030504040204" pitchFamily="34" charset="0"/>
              </a:rPr>
              <a:t>ortalama birim </a:t>
            </a:r>
            <a:r>
              <a:rPr lang="tr-TR" sz="2400" dirty="0" smtClean="0">
                <a:latin typeface="+mj-lt"/>
                <a:ea typeface="Tahoma" panose="020B0604030504040204" pitchFamily="34" charset="0"/>
                <a:cs typeface="Tahoma" panose="020B0604030504040204" pitchFamily="34" charset="0"/>
              </a:rPr>
              <a:t>maliyetinin</a:t>
            </a:r>
            <a:endParaRPr lang="tr-TR" sz="2400" dirty="0">
              <a:latin typeface="+mj-lt"/>
              <a:ea typeface="Tahoma" panose="020B0604030504040204" pitchFamily="34" charset="0"/>
              <a:cs typeface="Tahoma" panose="020B0604030504040204" pitchFamily="34" charset="0"/>
            </a:endParaRPr>
          </a:p>
          <a:p>
            <a:pPr lvl="1" algn="just">
              <a:buFont typeface="Wingdings" panose="05000000000000000000" pitchFamily="2" charset="2"/>
              <a:buChar char="§"/>
              <a:defRPr/>
            </a:pPr>
            <a:r>
              <a:rPr lang="tr-TR" sz="2400" dirty="0">
                <a:latin typeface="+mj-lt"/>
                <a:ea typeface="Tahoma" panose="020B0604030504040204" pitchFamily="34" charset="0"/>
                <a:cs typeface="Tahoma" panose="020B0604030504040204" pitchFamily="34" charset="0"/>
              </a:rPr>
              <a:t>toplam birim </a:t>
            </a:r>
            <a:r>
              <a:rPr lang="tr-TR" sz="2400" dirty="0" smtClean="0">
                <a:latin typeface="+mj-lt"/>
                <a:ea typeface="Tahoma" panose="020B0604030504040204" pitchFamily="34" charset="0"/>
                <a:cs typeface="Tahoma" panose="020B0604030504040204" pitchFamily="34" charset="0"/>
              </a:rPr>
              <a:t>maliyetinin</a:t>
            </a:r>
            <a:endParaRPr lang="tr-TR" sz="2400" dirty="0">
              <a:latin typeface="+mj-lt"/>
              <a:ea typeface="Tahoma" panose="020B0604030504040204" pitchFamily="34" charset="0"/>
              <a:cs typeface="Tahoma" panose="020B0604030504040204" pitchFamily="34" charset="0"/>
            </a:endParaRPr>
          </a:p>
          <a:p>
            <a:pPr lvl="1" algn="just">
              <a:buFont typeface="Wingdings" panose="05000000000000000000" pitchFamily="2" charset="2"/>
              <a:buChar char="§"/>
              <a:defRPr/>
            </a:pPr>
            <a:r>
              <a:rPr lang="tr-TR" sz="2400" dirty="0">
                <a:latin typeface="+mj-lt"/>
                <a:ea typeface="Tahoma" panose="020B0604030504040204" pitchFamily="34" charset="0"/>
                <a:cs typeface="Tahoma" panose="020B0604030504040204" pitchFamily="34" charset="0"/>
              </a:rPr>
              <a:t>ağırlıklı ortalama birim satış tutarının % 80’inin</a:t>
            </a:r>
          </a:p>
          <a:p>
            <a:pPr marL="0" indent="0" algn="just">
              <a:buNone/>
              <a:defRPr/>
            </a:pPr>
            <a:r>
              <a:rPr lang="tr-TR" sz="2400" dirty="0" smtClean="0">
                <a:latin typeface="+mj-lt"/>
                <a:ea typeface="Tahoma" panose="020B0604030504040204" pitchFamily="34" charset="0"/>
                <a:cs typeface="Tahoma" panose="020B0604030504040204" pitchFamily="34" charset="0"/>
              </a:rPr>
              <a:t>altında olmamalıdır.</a:t>
            </a:r>
          </a:p>
          <a:p>
            <a:pPr algn="just">
              <a:buFont typeface="Wingdings" panose="05000000000000000000" pitchFamily="2" charset="2"/>
              <a:buChar char="v"/>
              <a:defRPr/>
            </a:pPr>
            <a:r>
              <a:rPr lang="tr-TR" sz="2400" dirty="0" smtClean="0">
                <a:latin typeface="+mj-lt"/>
                <a:ea typeface="Tahoma" panose="020B0604030504040204" pitchFamily="34" charset="0"/>
                <a:cs typeface="Tahoma" panose="020B0604030504040204" pitchFamily="34" charset="0"/>
              </a:rPr>
              <a:t>Bu hususa ilişkin ibare Meslek </a:t>
            </a:r>
            <a:r>
              <a:rPr lang="tr-TR" sz="2400" dirty="0">
                <a:latin typeface="+mj-lt"/>
                <a:ea typeface="Tahoma" panose="020B0604030504040204" pitchFamily="34" charset="0"/>
                <a:cs typeface="Tahoma" panose="020B0604030504040204" pitchFamily="34" charset="0"/>
              </a:rPr>
              <a:t>Mensubu (SMMM / YMM) tarafından fiyat teklifi üzerine </a:t>
            </a:r>
            <a:r>
              <a:rPr lang="tr-TR" sz="2400" dirty="0" smtClean="0">
                <a:latin typeface="+mj-lt"/>
                <a:ea typeface="Tahoma" panose="020B0604030504040204" pitchFamily="34" charset="0"/>
                <a:cs typeface="Tahoma" panose="020B0604030504040204" pitchFamily="34" charset="0"/>
              </a:rPr>
              <a:t>yazılacak </a:t>
            </a:r>
            <a:r>
              <a:rPr lang="tr-TR" sz="2400" dirty="0">
                <a:latin typeface="+mj-lt"/>
                <a:ea typeface="Tahoma" panose="020B0604030504040204" pitchFamily="34" charset="0"/>
                <a:cs typeface="Tahoma" panose="020B0604030504040204" pitchFamily="34" charset="0"/>
              </a:rPr>
              <a:t>ve ilgili tutanak düzenlenecek (Ek-O.5 veya Ek-O.6)</a:t>
            </a:r>
          </a:p>
          <a:p>
            <a:pPr algn="just">
              <a:buFont typeface="Wingdings" panose="05000000000000000000" pitchFamily="2" charset="2"/>
              <a:buChar char="v"/>
              <a:defRPr/>
            </a:pPr>
            <a:r>
              <a:rPr lang="tr-TR" sz="2400" dirty="0">
                <a:latin typeface="+mj-lt"/>
                <a:ea typeface="Tahoma" panose="020B0604030504040204" pitchFamily="34" charset="0"/>
                <a:cs typeface="Tahoma" panose="020B0604030504040204" pitchFamily="34" charset="0"/>
              </a:rPr>
              <a:t>İhale tarihinden önce düzenlenmiş olması zorunlu </a:t>
            </a:r>
            <a:r>
              <a:rPr lang="tr-TR" sz="2400" dirty="0" smtClean="0">
                <a:latin typeface="+mj-lt"/>
                <a:ea typeface="Tahoma" panose="020B0604030504040204" pitchFamily="34" charset="0"/>
                <a:cs typeface="Tahoma" panose="020B0604030504040204" pitchFamily="34" charset="0"/>
              </a:rPr>
              <a:t>değildir.</a:t>
            </a:r>
            <a:endParaRPr lang="tr-TR" sz="2400" dirty="0">
              <a:latin typeface="+mj-lt"/>
              <a:ea typeface="Tahoma" panose="020B0604030504040204" pitchFamily="34" charset="0"/>
              <a:cs typeface="Tahoma" panose="020B0604030504040204" pitchFamily="34" charset="0"/>
            </a:endParaRPr>
          </a:p>
        </p:txBody>
      </p:sp>
      <p:pic>
        <p:nvPicPr>
          <p:cNvPr id="4"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7740352" y="156672"/>
            <a:ext cx="1117600" cy="158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6936182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496" y="188640"/>
            <a:ext cx="7544048" cy="648072"/>
          </a:xfrm>
        </p:spPr>
        <p:txBody>
          <a:bodyPr>
            <a:normAutofit/>
          </a:bodyPr>
          <a:lstStyle/>
          <a:p>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6. Aşırı Düşük Teklifler (Tebliğ Md. 79)</a:t>
            </a:r>
            <a:endParaRPr lang="tr-TR"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179512" y="1268760"/>
            <a:ext cx="8568952" cy="4752528"/>
          </a:xfrm>
        </p:spPr>
        <p:txBody>
          <a:bodyPr>
            <a:noAutofit/>
          </a:bodyPr>
          <a:lstStyle/>
          <a:p>
            <a:pPr algn="just" fontAlgn="auto">
              <a:buFont typeface="Wingdings 2" pitchFamily="18" charset="2"/>
              <a:buNone/>
              <a:defRPr/>
            </a:pPr>
            <a:r>
              <a:rPr lang="tr-TR" sz="2200" dirty="0">
                <a:solidFill>
                  <a:srgbClr val="FF0000"/>
                </a:solidFill>
                <a:latin typeface="+mj-lt"/>
                <a:ea typeface="Tahoma" panose="020B0604030504040204" pitchFamily="34" charset="0"/>
                <a:cs typeface="Tahoma" panose="020B0604030504040204" pitchFamily="34" charset="0"/>
              </a:rPr>
              <a:t>Maliyet tespit tutanağı (Ek-O.5):</a:t>
            </a:r>
          </a:p>
          <a:p>
            <a:pPr algn="just" fontAlgn="auto">
              <a:buFont typeface="Wingdings 2" pitchFamily="18" charset="2"/>
              <a:buNone/>
              <a:defRPr/>
            </a:pPr>
            <a:r>
              <a:rPr lang="tr-TR" sz="2200" dirty="0">
                <a:latin typeface="+mj-lt"/>
                <a:ea typeface="Tahoma" panose="020B0604030504040204" pitchFamily="34" charset="0"/>
                <a:cs typeface="Tahoma" panose="020B0604030504040204" pitchFamily="34" charset="0"/>
              </a:rPr>
              <a:t>	 İlgili birim</a:t>
            </a:r>
            <a:r>
              <a:rPr lang="tr-TR" sz="2200" dirty="0" smtClean="0">
                <a:latin typeface="+mj-lt"/>
                <a:ea typeface="Tahoma" panose="020B0604030504040204" pitchFamily="34" charset="0"/>
                <a:cs typeface="Tahoma" panose="020B0604030504040204" pitchFamily="34" charset="0"/>
              </a:rPr>
              <a:t> </a:t>
            </a:r>
            <a:r>
              <a:rPr lang="tr-TR" sz="2200" dirty="0">
                <a:latin typeface="+mj-lt"/>
                <a:ea typeface="Tahoma" panose="020B0604030504040204" pitchFamily="34" charset="0"/>
                <a:cs typeface="Tahoma" panose="020B0604030504040204" pitchFamily="34" charset="0"/>
              </a:rPr>
              <a:t>fiyatın, </a:t>
            </a:r>
            <a:r>
              <a:rPr lang="tr-TR" sz="2200" dirty="0">
                <a:solidFill>
                  <a:srgbClr val="FF0000"/>
                </a:solidFill>
                <a:latin typeface="+mj-lt"/>
                <a:ea typeface="Tahoma" panose="020B0604030504040204" pitchFamily="34" charset="0"/>
                <a:cs typeface="Tahoma" panose="020B0604030504040204" pitchFamily="34" charset="0"/>
              </a:rPr>
              <a:t>son </a:t>
            </a:r>
            <a:r>
              <a:rPr lang="tr-TR" sz="2200" dirty="0" smtClean="0">
                <a:solidFill>
                  <a:srgbClr val="FF0000"/>
                </a:solidFill>
                <a:latin typeface="+mj-lt"/>
                <a:ea typeface="Tahoma" panose="020B0604030504040204" pitchFamily="34" charset="0"/>
                <a:cs typeface="Tahoma" panose="020B0604030504040204" pitchFamily="34" charset="0"/>
              </a:rPr>
              <a:t>veya bir önceki geçici </a:t>
            </a:r>
            <a:r>
              <a:rPr lang="tr-TR" sz="2200" dirty="0">
                <a:solidFill>
                  <a:srgbClr val="FF0000"/>
                </a:solidFill>
                <a:latin typeface="+mj-lt"/>
                <a:ea typeface="Tahoma" panose="020B0604030504040204" pitchFamily="34" charset="0"/>
                <a:cs typeface="Tahoma" panose="020B0604030504040204" pitchFamily="34" charset="0"/>
              </a:rPr>
              <a:t>vergi beyanname döneminde </a:t>
            </a:r>
            <a:r>
              <a:rPr lang="tr-TR" sz="2200" dirty="0">
                <a:latin typeface="+mj-lt"/>
                <a:ea typeface="Tahoma" panose="020B0604030504040204" pitchFamily="34" charset="0"/>
                <a:cs typeface="Tahoma" panose="020B0604030504040204" pitchFamily="34" charset="0"/>
              </a:rPr>
              <a:t>gerçekleşen </a:t>
            </a:r>
            <a:r>
              <a:rPr lang="tr-TR" sz="2200" dirty="0">
                <a:solidFill>
                  <a:srgbClr val="FF0000"/>
                </a:solidFill>
                <a:latin typeface="+mj-lt"/>
                <a:ea typeface="Tahoma" panose="020B0604030504040204" pitchFamily="34" charset="0"/>
                <a:cs typeface="Tahoma" panose="020B0604030504040204" pitchFamily="34" charset="0"/>
              </a:rPr>
              <a:t>ağırlıklı ortalama/toplam birim maliyetin </a:t>
            </a:r>
            <a:r>
              <a:rPr lang="tr-TR" sz="2200" dirty="0">
                <a:latin typeface="+mj-lt"/>
                <a:ea typeface="Tahoma" panose="020B0604030504040204" pitchFamily="34" charset="0"/>
                <a:cs typeface="Tahoma" panose="020B0604030504040204" pitchFamily="34" charset="0"/>
              </a:rPr>
              <a:t>altında </a:t>
            </a:r>
            <a:r>
              <a:rPr lang="tr-TR" sz="2200" dirty="0" smtClean="0">
                <a:latin typeface="+mj-lt"/>
                <a:ea typeface="Tahoma" panose="020B0604030504040204" pitchFamily="34" charset="0"/>
                <a:cs typeface="Tahoma" panose="020B0604030504040204" pitchFamily="34" charset="0"/>
              </a:rPr>
              <a:t>olmaması</a:t>
            </a:r>
            <a:endParaRPr lang="tr-TR" sz="2200" dirty="0">
              <a:latin typeface="+mj-lt"/>
              <a:ea typeface="Tahoma" panose="020B0604030504040204" pitchFamily="34" charset="0"/>
              <a:cs typeface="Tahoma" panose="020B0604030504040204" pitchFamily="34" charset="0"/>
            </a:endParaRPr>
          </a:p>
          <a:p>
            <a:pPr algn="just" fontAlgn="auto">
              <a:buFont typeface="Wingdings 2" pitchFamily="18" charset="2"/>
              <a:buNone/>
              <a:defRPr/>
            </a:pPr>
            <a:r>
              <a:rPr lang="tr-TR" sz="2200" dirty="0" smtClean="0">
                <a:solidFill>
                  <a:srgbClr val="FF0000"/>
                </a:solidFill>
                <a:latin typeface="+mj-lt"/>
                <a:ea typeface="Tahoma" panose="020B0604030504040204" pitchFamily="34" charset="0"/>
                <a:cs typeface="Tahoma" panose="020B0604030504040204" pitchFamily="34" charset="0"/>
              </a:rPr>
              <a:t>Satış </a:t>
            </a:r>
            <a:r>
              <a:rPr lang="tr-TR" sz="2200" dirty="0">
                <a:solidFill>
                  <a:srgbClr val="FF0000"/>
                </a:solidFill>
                <a:latin typeface="+mj-lt"/>
                <a:ea typeface="Tahoma" panose="020B0604030504040204" pitchFamily="34" charset="0"/>
                <a:cs typeface="Tahoma" panose="020B0604030504040204" pitchFamily="34" charset="0"/>
              </a:rPr>
              <a:t>tutarı tespit tutanağı (Ek-O.6) :</a:t>
            </a:r>
          </a:p>
          <a:p>
            <a:pPr algn="just" fontAlgn="auto">
              <a:buFont typeface="Wingdings 2" pitchFamily="18" charset="2"/>
              <a:buNone/>
              <a:defRPr/>
            </a:pPr>
            <a:r>
              <a:rPr lang="tr-TR" sz="2200" dirty="0">
                <a:latin typeface="+mj-lt"/>
                <a:ea typeface="Tahoma" panose="020B0604030504040204" pitchFamily="34" charset="0"/>
                <a:cs typeface="Tahoma" panose="020B0604030504040204" pitchFamily="34" charset="0"/>
              </a:rPr>
              <a:t>	</a:t>
            </a:r>
            <a:r>
              <a:rPr lang="tr-TR" sz="2200" dirty="0" smtClean="0">
                <a:latin typeface="+mj-lt"/>
                <a:ea typeface="Tahoma" panose="020B0604030504040204" pitchFamily="34" charset="0"/>
                <a:cs typeface="Tahoma" panose="020B0604030504040204" pitchFamily="34" charset="0"/>
              </a:rPr>
              <a:t>İlgili birim fiyatın</a:t>
            </a:r>
            <a:r>
              <a:rPr lang="tr-TR" sz="2200" dirty="0">
                <a:latin typeface="+mj-lt"/>
                <a:ea typeface="Tahoma" panose="020B0604030504040204" pitchFamily="34" charset="0"/>
                <a:cs typeface="Tahoma" panose="020B0604030504040204" pitchFamily="34" charset="0"/>
              </a:rPr>
              <a:t>, </a:t>
            </a:r>
            <a:r>
              <a:rPr lang="tr-TR" sz="2200" dirty="0">
                <a:solidFill>
                  <a:srgbClr val="FF0000"/>
                </a:solidFill>
                <a:latin typeface="+mj-lt"/>
                <a:ea typeface="Tahoma" panose="020B0604030504040204" pitchFamily="34" charset="0"/>
                <a:cs typeface="Tahoma" panose="020B0604030504040204" pitchFamily="34" charset="0"/>
              </a:rPr>
              <a:t>son veya bir önceki geçici vergi beyanname döneminde </a:t>
            </a:r>
            <a:r>
              <a:rPr lang="tr-TR" sz="2200" dirty="0">
                <a:latin typeface="+mj-lt"/>
                <a:ea typeface="Tahoma" panose="020B0604030504040204" pitchFamily="34" charset="0"/>
                <a:cs typeface="Tahoma" panose="020B0604030504040204" pitchFamily="34" charset="0"/>
              </a:rPr>
              <a:t>gerçekleşen </a:t>
            </a:r>
            <a:r>
              <a:rPr lang="tr-TR" sz="2200" dirty="0">
                <a:solidFill>
                  <a:srgbClr val="FF0000"/>
                </a:solidFill>
                <a:latin typeface="+mj-lt"/>
                <a:ea typeface="Tahoma" panose="020B0604030504040204" pitchFamily="34" charset="0"/>
                <a:cs typeface="Tahoma" panose="020B0604030504040204" pitchFamily="34" charset="0"/>
              </a:rPr>
              <a:t>ağırlıklı ortalama birim satış tutarının %80’inin </a:t>
            </a:r>
            <a:r>
              <a:rPr lang="tr-TR" sz="2200" dirty="0">
                <a:latin typeface="+mj-lt"/>
                <a:ea typeface="Tahoma" panose="020B0604030504040204" pitchFamily="34" charset="0"/>
                <a:cs typeface="Tahoma" panose="020B0604030504040204" pitchFamily="34" charset="0"/>
              </a:rPr>
              <a:t>altında </a:t>
            </a:r>
            <a:r>
              <a:rPr lang="tr-TR" sz="2200" dirty="0" smtClean="0">
                <a:latin typeface="+mj-lt"/>
                <a:ea typeface="Tahoma" panose="020B0604030504040204" pitchFamily="34" charset="0"/>
                <a:cs typeface="Tahoma" panose="020B0604030504040204" pitchFamily="34" charset="0"/>
              </a:rPr>
              <a:t>olmaması</a:t>
            </a:r>
            <a:endParaRPr lang="tr-TR" sz="2200" dirty="0" smtClean="0">
              <a:solidFill>
                <a:schemeClr val="tx1">
                  <a:lumMod val="75000"/>
                  <a:lumOff val="25000"/>
                </a:schemeClr>
              </a:solidFill>
              <a:latin typeface="+mj-lt"/>
              <a:ea typeface="Tahoma" panose="020B0604030504040204" pitchFamily="34" charset="0"/>
              <a:cs typeface="Tahoma" panose="020B0604030504040204" pitchFamily="34" charset="0"/>
            </a:endParaRPr>
          </a:p>
          <a:p>
            <a:pPr algn="just">
              <a:buClr>
                <a:schemeClr val="accent6">
                  <a:lumMod val="75000"/>
                </a:schemeClr>
              </a:buClr>
              <a:buFont typeface="Wingdings" panose="05000000000000000000" pitchFamily="2" charset="2"/>
              <a:buChar char="Ø"/>
              <a:defRPr/>
            </a:pPr>
            <a:r>
              <a:rPr lang="tr-TR" sz="2200" dirty="0" smtClean="0">
                <a:solidFill>
                  <a:schemeClr val="tx1">
                    <a:lumMod val="75000"/>
                    <a:lumOff val="25000"/>
                  </a:schemeClr>
                </a:solidFill>
                <a:latin typeface="+mj-lt"/>
                <a:ea typeface="Tahoma" panose="020B0604030504040204" pitchFamily="34" charset="0"/>
                <a:cs typeface="Tahoma" panose="020B0604030504040204" pitchFamily="34" charset="0"/>
              </a:rPr>
              <a:t>Tutanakları açıklama kapsamında sunulmayacak </a:t>
            </a:r>
            <a:r>
              <a:rPr lang="tr-TR" sz="2200" dirty="0">
                <a:solidFill>
                  <a:schemeClr val="tx1">
                    <a:lumMod val="75000"/>
                    <a:lumOff val="25000"/>
                  </a:schemeClr>
                </a:solidFill>
                <a:latin typeface="+mj-lt"/>
                <a:ea typeface="Tahoma" panose="020B0604030504040204" pitchFamily="34" charset="0"/>
                <a:cs typeface="Tahoma" panose="020B0604030504040204" pitchFamily="34" charset="0"/>
              </a:rPr>
              <a:t>ve YMM veya </a:t>
            </a:r>
            <a:r>
              <a:rPr lang="tr-TR" sz="2200" dirty="0" err="1">
                <a:solidFill>
                  <a:schemeClr val="tx1">
                    <a:lumMod val="75000"/>
                    <a:lumOff val="25000"/>
                  </a:schemeClr>
                </a:solidFill>
                <a:latin typeface="+mj-lt"/>
                <a:ea typeface="Tahoma" panose="020B0604030504040204" pitchFamily="34" charset="0"/>
                <a:cs typeface="Tahoma" panose="020B0604030504040204" pitchFamily="34" charset="0"/>
              </a:rPr>
              <a:t>SMMM’nin</a:t>
            </a:r>
            <a:r>
              <a:rPr lang="tr-TR" sz="2200" dirty="0">
                <a:solidFill>
                  <a:schemeClr val="tx1">
                    <a:lumMod val="75000"/>
                    <a:lumOff val="25000"/>
                  </a:schemeClr>
                </a:solidFill>
                <a:latin typeface="+mj-lt"/>
                <a:ea typeface="Tahoma" panose="020B0604030504040204" pitchFamily="34" charset="0"/>
                <a:cs typeface="Tahoma" panose="020B0604030504040204" pitchFamily="34" charset="0"/>
              </a:rPr>
              <a:t> kendisinde </a:t>
            </a:r>
            <a:r>
              <a:rPr lang="tr-TR" sz="2200" dirty="0" smtClean="0">
                <a:solidFill>
                  <a:schemeClr val="tx1">
                    <a:lumMod val="75000"/>
                    <a:lumOff val="25000"/>
                  </a:schemeClr>
                </a:solidFill>
                <a:latin typeface="+mj-lt"/>
                <a:ea typeface="Tahoma" panose="020B0604030504040204" pitchFamily="34" charset="0"/>
                <a:cs typeface="Tahoma" panose="020B0604030504040204" pitchFamily="34" charset="0"/>
              </a:rPr>
              <a:t>kalacaktır.</a:t>
            </a:r>
          </a:p>
          <a:p>
            <a:pPr algn="just">
              <a:buClr>
                <a:schemeClr val="accent6">
                  <a:lumMod val="75000"/>
                </a:schemeClr>
              </a:buClr>
              <a:buFont typeface="Wingdings" panose="05000000000000000000" pitchFamily="2" charset="2"/>
              <a:buChar char="Ø"/>
              <a:defRPr/>
            </a:pPr>
            <a:r>
              <a:rPr lang="tr-TR" sz="2200" dirty="0" smtClean="0">
                <a:latin typeface="+mj-lt"/>
                <a:ea typeface="Tahoma" panose="020B0604030504040204" pitchFamily="34" charset="0"/>
                <a:cs typeface="Tahoma" panose="020B0604030504040204" pitchFamily="34" charset="0"/>
              </a:rPr>
              <a:t>Bu </a:t>
            </a:r>
            <a:r>
              <a:rPr lang="tr-TR" sz="2200" dirty="0">
                <a:latin typeface="+mj-lt"/>
                <a:ea typeface="Tahoma" panose="020B0604030504040204" pitchFamily="34" charset="0"/>
                <a:cs typeface="Tahoma" panose="020B0604030504040204" pitchFamily="34" charset="0"/>
              </a:rPr>
              <a:t>tutanaklar </a:t>
            </a:r>
            <a:r>
              <a:rPr lang="tr-TR" sz="2200" dirty="0">
                <a:solidFill>
                  <a:srgbClr val="FF0000"/>
                </a:solidFill>
                <a:latin typeface="+mj-lt"/>
                <a:ea typeface="Tahoma" panose="020B0604030504040204" pitchFamily="34" charset="0"/>
                <a:cs typeface="Tahoma" panose="020B0604030504040204" pitchFamily="34" charset="0"/>
              </a:rPr>
              <a:t>ihale komisyonu veya KİK istediğinde </a:t>
            </a:r>
            <a:r>
              <a:rPr lang="tr-TR" sz="2200" dirty="0">
                <a:latin typeface="+mj-lt"/>
                <a:ea typeface="Tahoma" panose="020B0604030504040204" pitchFamily="34" charset="0"/>
                <a:cs typeface="Tahoma" panose="020B0604030504040204" pitchFamily="34" charset="0"/>
              </a:rPr>
              <a:t>bunlara </a:t>
            </a:r>
            <a:r>
              <a:rPr lang="tr-TR" sz="2200" dirty="0" smtClean="0">
                <a:latin typeface="+mj-lt"/>
                <a:ea typeface="Tahoma" panose="020B0604030504040204" pitchFamily="34" charset="0"/>
                <a:cs typeface="Tahoma" panose="020B0604030504040204" pitchFamily="34" charset="0"/>
              </a:rPr>
              <a:t>verilecektir.</a:t>
            </a:r>
            <a:endParaRPr lang="tr-TR" sz="2200" dirty="0">
              <a:latin typeface="+mj-lt"/>
              <a:ea typeface="Tahoma" panose="020B0604030504040204" pitchFamily="34" charset="0"/>
              <a:cs typeface="Tahoma" panose="020B0604030504040204" pitchFamily="34" charset="0"/>
            </a:endParaRPr>
          </a:p>
        </p:txBody>
      </p:sp>
      <p:pic>
        <p:nvPicPr>
          <p:cNvPr id="4"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7740352" y="156672"/>
            <a:ext cx="1117600" cy="158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817150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idx="1"/>
          </p:nvPr>
        </p:nvSpPr>
        <p:spPr>
          <a:xfrm>
            <a:off x="457200" y="1757511"/>
            <a:ext cx="8229600" cy="4695825"/>
          </a:xfrm>
        </p:spPr>
        <p:txBody>
          <a:bodyPr>
            <a:normAutofit/>
          </a:bodyPr>
          <a:lstStyle/>
          <a:p>
            <a:pPr marL="0" indent="0" algn="just">
              <a:lnSpc>
                <a:spcPct val="150000"/>
              </a:lnSpc>
              <a:buNone/>
            </a:pPr>
            <a:r>
              <a:rPr lang="tr-TR" sz="2800" dirty="0">
                <a:latin typeface="+mj-lt"/>
                <a:ea typeface="Tahoma" panose="020B0604030504040204" pitchFamily="34" charset="0"/>
                <a:cs typeface="Tahoma" panose="020B0604030504040204" pitchFamily="34" charset="0"/>
              </a:rPr>
              <a:t>İlgili Diğer Mevzuat</a:t>
            </a:r>
          </a:p>
          <a:p>
            <a:pPr lvl="1" algn="just">
              <a:lnSpc>
                <a:spcPct val="150000"/>
              </a:lnSpc>
              <a:buFont typeface="Arial" panose="020B0604020202020204" pitchFamily="34" charset="0"/>
              <a:buChar char="•"/>
            </a:pPr>
            <a:r>
              <a:rPr lang="tr-TR" altLang="tr-TR" dirty="0">
                <a:latin typeface="+mj-lt"/>
                <a:ea typeface="Tahoma" panose="020B0604030504040204" pitchFamily="34" charset="0"/>
                <a:cs typeface="Tahoma" panose="020B0604030504040204" pitchFamily="34" charset="0"/>
              </a:rPr>
              <a:t>4857 Sayılı İş Kanunu ve İlgili Mevzuat</a:t>
            </a:r>
          </a:p>
          <a:p>
            <a:pPr lvl="1" algn="just">
              <a:lnSpc>
                <a:spcPct val="150000"/>
              </a:lnSpc>
              <a:buFont typeface="Arial" panose="020B0604020202020204" pitchFamily="34" charset="0"/>
              <a:buChar char="•"/>
            </a:pPr>
            <a:r>
              <a:rPr lang="tr-TR" altLang="tr-TR" dirty="0">
                <a:latin typeface="+mj-lt"/>
                <a:ea typeface="Tahoma" panose="020B0604030504040204" pitchFamily="34" charset="0"/>
                <a:cs typeface="Tahoma" panose="020B0604030504040204" pitchFamily="34" charset="0"/>
              </a:rPr>
              <a:t>Sosyal Güvenlik Mevzuatı</a:t>
            </a:r>
          </a:p>
          <a:p>
            <a:pPr lvl="1" algn="just">
              <a:lnSpc>
                <a:spcPct val="150000"/>
              </a:lnSpc>
              <a:buFont typeface="Arial" panose="020B0604020202020204" pitchFamily="34" charset="0"/>
              <a:buChar char="•"/>
            </a:pPr>
            <a:r>
              <a:rPr lang="tr-TR" altLang="tr-TR" dirty="0">
                <a:latin typeface="+mj-lt"/>
                <a:ea typeface="Tahoma" panose="020B0604030504040204" pitchFamily="34" charset="0"/>
                <a:cs typeface="Tahoma" panose="020B0604030504040204" pitchFamily="34" charset="0"/>
              </a:rPr>
              <a:t>5188 Sayılı Özel Güvenlik Hizmetlerine Dair Kanun</a:t>
            </a:r>
          </a:p>
          <a:p>
            <a:pPr lvl="1" algn="just">
              <a:lnSpc>
                <a:spcPct val="150000"/>
              </a:lnSpc>
              <a:buFont typeface="Arial" panose="020B0604020202020204" pitchFamily="34" charset="0"/>
              <a:buChar char="•"/>
            </a:pPr>
            <a:r>
              <a:rPr lang="tr-TR" altLang="tr-TR" dirty="0">
                <a:latin typeface="+mj-lt"/>
                <a:ea typeface="Tahoma" panose="020B0604030504040204" pitchFamily="34" charset="0"/>
                <a:cs typeface="Tahoma" panose="020B0604030504040204" pitchFamily="34" charset="0"/>
              </a:rPr>
              <a:t>5018 sayılı Kamu Mali Yönetimi ve Kontrol Kanunu</a:t>
            </a:r>
          </a:p>
          <a:p>
            <a:pPr lvl="1" algn="just">
              <a:lnSpc>
                <a:spcPct val="150000"/>
              </a:lnSpc>
              <a:buFont typeface="Arial" panose="020B0604020202020204" pitchFamily="34" charset="0"/>
              <a:buChar char="•"/>
            </a:pPr>
            <a:r>
              <a:rPr lang="tr-TR" altLang="tr-TR" dirty="0">
                <a:latin typeface="+mj-lt"/>
                <a:ea typeface="Tahoma" panose="020B0604030504040204" pitchFamily="34" charset="0"/>
                <a:cs typeface="Tahoma" panose="020B0604030504040204" pitchFamily="34" charset="0"/>
              </a:rPr>
              <a:t>Hizmet Alımına Özel Diğer Düzenlemeler</a:t>
            </a:r>
          </a:p>
        </p:txBody>
      </p:sp>
      <p:sp>
        <p:nvSpPr>
          <p:cNvPr id="6" name="5 Slayt Numarası Yer Tutucusu"/>
          <p:cNvSpPr>
            <a:spLocks noGrp="1"/>
          </p:cNvSpPr>
          <p:nvPr>
            <p:ph type="sldNum" sz="quarter" idx="12"/>
          </p:nvPr>
        </p:nvSpPr>
        <p:spPr/>
        <p:txBody>
          <a:bodyPr/>
          <a:lstStyle/>
          <a:p>
            <a:pPr>
              <a:defRPr/>
            </a:pPr>
            <a:fld id="{C033FA9B-88A0-43B4-B67A-6ABE79A45807}" type="slidenum">
              <a:rPr lang="tr-TR"/>
              <a:pPr>
                <a:defRPr/>
              </a:pPr>
              <a:t>6</a:t>
            </a:fld>
            <a:endParaRPr lang="tr-TR" dirty="0"/>
          </a:p>
        </p:txBody>
      </p:sp>
      <p:sp>
        <p:nvSpPr>
          <p:cNvPr id="10" name="Başlık 1"/>
          <p:cNvSpPr txBox="1">
            <a:spLocks/>
          </p:cNvSpPr>
          <p:nvPr/>
        </p:nvSpPr>
        <p:spPr>
          <a:xfrm>
            <a:off x="457200" y="274638"/>
            <a:ext cx="82296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457200" indent="-457200">
              <a:spcBef>
                <a:spcPts val="0"/>
              </a:spcBef>
              <a:buFontTx/>
              <a:buAutoNum type="arabicPeriod"/>
            </a:pPr>
            <a:r>
              <a:rPr lang="tr-TR"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İlgili Mevzuat ve Tanımlar</a:t>
            </a:r>
          </a:p>
        </p:txBody>
      </p:sp>
      <p:pic>
        <p:nvPicPr>
          <p:cNvPr id="11"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7990904" y="116632"/>
            <a:ext cx="1117600" cy="1368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4630006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animEffect transition="in" filter="fade">
                                      <p:cBhvr>
                                        <p:cTn id="7" dur="1000"/>
                                        <p:tgtEl>
                                          <p:spTgt spid="12291">
                                            <p:txEl>
                                              <p:pRg st="0" end="0"/>
                                            </p:txEl>
                                          </p:spTgt>
                                        </p:tgtEl>
                                      </p:cBhvr>
                                    </p:animEffect>
                                    <p:anim calcmode="lin" valueType="num">
                                      <p:cBhvr>
                                        <p:cTn id="8" dur="1000" fill="hold"/>
                                        <p:tgtEl>
                                          <p:spTgt spid="1229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2291">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291">
                                            <p:txEl>
                                              <p:pRg st="1" end="1"/>
                                            </p:txEl>
                                          </p:spTgt>
                                        </p:tgtEl>
                                        <p:attrNameLst>
                                          <p:attrName>style.visibility</p:attrName>
                                        </p:attrNameLst>
                                      </p:cBhvr>
                                      <p:to>
                                        <p:strVal val="visible"/>
                                      </p:to>
                                    </p:set>
                                    <p:animEffect transition="in" filter="fade">
                                      <p:cBhvr>
                                        <p:cTn id="12" dur="1000"/>
                                        <p:tgtEl>
                                          <p:spTgt spid="12291">
                                            <p:txEl>
                                              <p:pRg st="1" end="1"/>
                                            </p:txEl>
                                          </p:spTgt>
                                        </p:tgtEl>
                                      </p:cBhvr>
                                    </p:animEffect>
                                    <p:anim calcmode="lin" valueType="num">
                                      <p:cBhvr>
                                        <p:cTn id="13" dur="1000" fill="hold"/>
                                        <p:tgtEl>
                                          <p:spTgt spid="12291">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12291">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2291">
                                            <p:txEl>
                                              <p:pRg st="2" end="2"/>
                                            </p:txEl>
                                          </p:spTgt>
                                        </p:tgtEl>
                                        <p:attrNameLst>
                                          <p:attrName>style.visibility</p:attrName>
                                        </p:attrNameLst>
                                      </p:cBhvr>
                                      <p:to>
                                        <p:strVal val="visible"/>
                                      </p:to>
                                    </p:set>
                                    <p:animEffect transition="in" filter="fade">
                                      <p:cBhvr>
                                        <p:cTn id="17" dur="1000"/>
                                        <p:tgtEl>
                                          <p:spTgt spid="12291">
                                            <p:txEl>
                                              <p:pRg st="2" end="2"/>
                                            </p:txEl>
                                          </p:spTgt>
                                        </p:tgtEl>
                                      </p:cBhvr>
                                    </p:animEffect>
                                    <p:anim calcmode="lin" valueType="num">
                                      <p:cBhvr>
                                        <p:cTn id="18" dur="1000" fill="hold"/>
                                        <p:tgtEl>
                                          <p:spTgt spid="12291">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12291">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2291">
                                            <p:txEl>
                                              <p:pRg st="3" end="3"/>
                                            </p:txEl>
                                          </p:spTgt>
                                        </p:tgtEl>
                                        <p:attrNameLst>
                                          <p:attrName>style.visibility</p:attrName>
                                        </p:attrNameLst>
                                      </p:cBhvr>
                                      <p:to>
                                        <p:strVal val="visible"/>
                                      </p:to>
                                    </p:set>
                                    <p:animEffect transition="in" filter="fade">
                                      <p:cBhvr>
                                        <p:cTn id="22" dur="1000"/>
                                        <p:tgtEl>
                                          <p:spTgt spid="12291">
                                            <p:txEl>
                                              <p:pRg st="3" end="3"/>
                                            </p:txEl>
                                          </p:spTgt>
                                        </p:tgtEl>
                                      </p:cBhvr>
                                    </p:animEffect>
                                    <p:anim calcmode="lin" valueType="num">
                                      <p:cBhvr>
                                        <p:cTn id="23" dur="1000" fill="hold"/>
                                        <p:tgtEl>
                                          <p:spTgt spid="12291">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12291">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2291">
                                            <p:txEl>
                                              <p:pRg st="4" end="4"/>
                                            </p:txEl>
                                          </p:spTgt>
                                        </p:tgtEl>
                                        <p:attrNameLst>
                                          <p:attrName>style.visibility</p:attrName>
                                        </p:attrNameLst>
                                      </p:cBhvr>
                                      <p:to>
                                        <p:strVal val="visible"/>
                                      </p:to>
                                    </p:set>
                                    <p:animEffect transition="in" filter="fade">
                                      <p:cBhvr>
                                        <p:cTn id="27" dur="1000"/>
                                        <p:tgtEl>
                                          <p:spTgt spid="12291">
                                            <p:txEl>
                                              <p:pRg st="4" end="4"/>
                                            </p:txEl>
                                          </p:spTgt>
                                        </p:tgtEl>
                                      </p:cBhvr>
                                    </p:animEffect>
                                    <p:anim calcmode="lin" valueType="num">
                                      <p:cBhvr>
                                        <p:cTn id="28" dur="1000" fill="hold"/>
                                        <p:tgtEl>
                                          <p:spTgt spid="12291">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12291">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2291">
                                            <p:txEl>
                                              <p:pRg st="5" end="5"/>
                                            </p:txEl>
                                          </p:spTgt>
                                        </p:tgtEl>
                                        <p:attrNameLst>
                                          <p:attrName>style.visibility</p:attrName>
                                        </p:attrNameLst>
                                      </p:cBhvr>
                                      <p:to>
                                        <p:strVal val="visible"/>
                                      </p:to>
                                    </p:set>
                                    <p:animEffect transition="in" filter="fade">
                                      <p:cBhvr>
                                        <p:cTn id="32" dur="1000"/>
                                        <p:tgtEl>
                                          <p:spTgt spid="12291">
                                            <p:txEl>
                                              <p:pRg st="5" end="5"/>
                                            </p:txEl>
                                          </p:spTgt>
                                        </p:tgtEl>
                                      </p:cBhvr>
                                    </p:animEffect>
                                    <p:anim calcmode="lin" valueType="num">
                                      <p:cBhvr>
                                        <p:cTn id="33" dur="1000" fill="hold"/>
                                        <p:tgtEl>
                                          <p:spTgt spid="12291">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12291">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349" y="156672"/>
            <a:ext cx="7864019" cy="680040"/>
          </a:xfrm>
        </p:spPr>
        <p:txBody>
          <a:bodyPr>
            <a:normAutofit/>
          </a:bodyPr>
          <a:lstStyle/>
          <a:p>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6. Aşırı Düşük Teklifler (Tebliğ Md. 79)</a:t>
            </a:r>
            <a:endParaRPr lang="tr-TR"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0" y="836712"/>
            <a:ext cx="8748464" cy="5616624"/>
          </a:xfrm>
        </p:spPr>
        <p:txBody>
          <a:bodyPr>
            <a:noAutofit/>
          </a:bodyPr>
          <a:lstStyle/>
          <a:p>
            <a:pPr indent="-182880" algn="just" fontAlgn="auto">
              <a:spcAft>
                <a:spcPts val="0"/>
              </a:spcAft>
              <a:buClr>
                <a:schemeClr val="accent6">
                  <a:lumMod val="75000"/>
                </a:schemeClr>
              </a:buClr>
              <a:buFont typeface="Wingdings" pitchFamily="2" charset="2"/>
              <a:buChar char="Ø"/>
              <a:defRPr/>
            </a:pPr>
            <a:r>
              <a:rPr lang="tr-TR" sz="2400" dirty="0" smtClean="0">
                <a:solidFill>
                  <a:srgbClr val="FF0000"/>
                </a:solidFill>
                <a:latin typeface="+mj-lt"/>
                <a:ea typeface="Tahoma" panose="020B0604030504040204" pitchFamily="34" charset="0"/>
                <a:cs typeface="Tahoma" panose="020B0604030504040204" pitchFamily="34" charset="0"/>
              </a:rPr>
              <a:t>Kendi </a:t>
            </a:r>
            <a:r>
              <a:rPr lang="tr-TR" sz="2400" dirty="0">
                <a:solidFill>
                  <a:srgbClr val="FF0000"/>
                </a:solidFill>
                <a:latin typeface="+mj-lt"/>
                <a:ea typeface="Tahoma" panose="020B0604030504040204" pitchFamily="34" charset="0"/>
                <a:cs typeface="Tahoma" panose="020B0604030504040204" pitchFamily="34" charset="0"/>
              </a:rPr>
              <a:t>ürettiği, aldığı veya sattığı mallara dayandırması durumunda</a:t>
            </a:r>
            <a:r>
              <a:rPr lang="tr-TR" sz="2400" dirty="0" smtClean="0">
                <a:latin typeface="+mj-lt"/>
                <a:ea typeface="Tahoma" panose="020B0604030504040204" pitchFamily="34" charset="0"/>
                <a:cs typeface="Tahoma" panose="020B0604030504040204" pitchFamily="34" charset="0"/>
              </a:rPr>
              <a:t>; “</a:t>
            </a:r>
            <a:r>
              <a:rPr lang="tr-TR" sz="2400" dirty="0">
                <a:latin typeface="+mj-lt"/>
                <a:ea typeface="Tahoma" panose="020B0604030504040204" pitchFamily="34" charset="0"/>
                <a:cs typeface="Tahoma" panose="020B0604030504040204" pitchFamily="34" charset="0"/>
              </a:rPr>
              <a:t>maliyet/satış tutarı tespit tutanağı” (Ek-O.7) sunulmalıdır</a:t>
            </a:r>
            <a:r>
              <a:rPr lang="tr-TR" sz="2400" dirty="0" smtClean="0">
                <a:latin typeface="+mj-lt"/>
                <a:ea typeface="Tahoma" panose="020B0604030504040204" pitchFamily="34" charset="0"/>
                <a:cs typeface="Tahoma" panose="020B0604030504040204" pitchFamily="34" charset="0"/>
              </a:rPr>
              <a:t>.</a:t>
            </a:r>
            <a:endParaRPr lang="tr-TR" sz="2400" dirty="0">
              <a:latin typeface="+mj-lt"/>
              <a:ea typeface="Tahoma" panose="020B0604030504040204" pitchFamily="34" charset="0"/>
              <a:cs typeface="Tahoma" panose="020B0604030504040204" pitchFamily="34" charset="0"/>
            </a:endParaRPr>
          </a:p>
          <a:p>
            <a:pPr algn="just">
              <a:defRPr/>
            </a:pPr>
            <a:r>
              <a:rPr lang="tr-TR" sz="2400" dirty="0">
                <a:latin typeface="+mj-lt"/>
                <a:ea typeface="Tahoma" panose="020B0604030504040204" pitchFamily="34" charset="0"/>
                <a:cs typeface="Tahoma" panose="020B0604030504040204" pitchFamily="34" charset="0"/>
              </a:rPr>
              <a:t>İsteklinin </a:t>
            </a:r>
            <a:r>
              <a:rPr lang="tr-TR" sz="2400" dirty="0">
                <a:solidFill>
                  <a:srgbClr val="FF0000"/>
                </a:solidFill>
                <a:latin typeface="+mj-lt"/>
                <a:ea typeface="Tahoma" panose="020B0604030504040204" pitchFamily="34" charset="0"/>
                <a:cs typeface="Tahoma" panose="020B0604030504040204" pitchFamily="34" charset="0"/>
              </a:rPr>
              <a:t>satışlar üzerinden </a:t>
            </a:r>
            <a:r>
              <a:rPr lang="tr-TR" sz="2400" dirty="0">
                <a:latin typeface="+mj-lt"/>
                <a:ea typeface="Tahoma" panose="020B0604030504040204" pitchFamily="34" charset="0"/>
                <a:cs typeface="Tahoma" panose="020B0604030504040204" pitchFamily="34" charset="0"/>
              </a:rPr>
              <a:t>açıklama yapabilmesi için </a:t>
            </a:r>
            <a:r>
              <a:rPr lang="tr-TR" sz="2400" dirty="0">
                <a:solidFill>
                  <a:srgbClr val="FF0000"/>
                </a:solidFill>
                <a:latin typeface="+mj-lt"/>
                <a:ea typeface="Tahoma" panose="020B0604030504040204" pitchFamily="34" charset="0"/>
                <a:cs typeface="Tahoma" panose="020B0604030504040204" pitchFamily="34" charset="0"/>
              </a:rPr>
              <a:t>malın ticareti</a:t>
            </a:r>
            <a:r>
              <a:rPr lang="tr-TR" sz="2400" dirty="0">
                <a:latin typeface="+mj-lt"/>
                <a:ea typeface="Tahoma" panose="020B0604030504040204" pitchFamily="34" charset="0"/>
                <a:cs typeface="Tahoma" panose="020B0604030504040204" pitchFamily="34" charset="0"/>
              </a:rPr>
              <a:t> ile iştigal ediyor olması; </a:t>
            </a:r>
            <a:endParaRPr lang="tr-TR" sz="2400" dirty="0" smtClean="0">
              <a:latin typeface="+mj-lt"/>
              <a:ea typeface="Tahoma" panose="020B0604030504040204" pitchFamily="34" charset="0"/>
              <a:cs typeface="Tahoma" panose="020B0604030504040204" pitchFamily="34" charset="0"/>
            </a:endParaRPr>
          </a:p>
          <a:p>
            <a:pPr algn="just">
              <a:defRPr/>
            </a:pPr>
            <a:r>
              <a:rPr lang="tr-TR" sz="2400" dirty="0" smtClean="0">
                <a:solidFill>
                  <a:srgbClr val="FF0000"/>
                </a:solidFill>
                <a:latin typeface="+mj-lt"/>
                <a:ea typeface="Tahoma" panose="020B0604030504040204" pitchFamily="34" charset="0"/>
                <a:cs typeface="Tahoma" panose="020B0604030504040204" pitchFamily="34" charset="0"/>
              </a:rPr>
              <a:t>Maliyete </a:t>
            </a:r>
            <a:r>
              <a:rPr lang="tr-TR" sz="2400" dirty="0">
                <a:solidFill>
                  <a:srgbClr val="FF0000"/>
                </a:solidFill>
                <a:latin typeface="+mj-lt"/>
                <a:ea typeface="Tahoma" panose="020B0604030504040204" pitchFamily="34" charset="0"/>
                <a:cs typeface="Tahoma" panose="020B0604030504040204" pitchFamily="34" charset="0"/>
              </a:rPr>
              <a:t>dayalı açıklama </a:t>
            </a:r>
            <a:r>
              <a:rPr lang="tr-TR" sz="2400" dirty="0">
                <a:latin typeface="+mj-lt"/>
                <a:ea typeface="Tahoma" panose="020B0604030504040204" pitchFamily="34" charset="0"/>
                <a:cs typeface="Tahoma" panose="020B0604030504040204" pitchFamily="34" charset="0"/>
              </a:rPr>
              <a:t>yapabilmesi için ise, son geçici vergi beyanname döneminde ihale konusu işte kullanılmasını öngördüğü mal miktarının </a:t>
            </a:r>
            <a:r>
              <a:rPr lang="tr-TR" sz="2400" dirty="0">
                <a:solidFill>
                  <a:srgbClr val="FF0000"/>
                </a:solidFill>
                <a:latin typeface="+mj-lt"/>
                <a:ea typeface="Tahoma" panose="020B0604030504040204" pitchFamily="34" charset="0"/>
                <a:cs typeface="Tahoma" panose="020B0604030504040204" pitchFamily="34" charset="0"/>
              </a:rPr>
              <a:t>en az yarısı kadar</a:t>
            </a:r>
            <a:r>
              <a:rPr lang="tr-TR" sz="2400" dirty="0">
                <a:latin typeface="+mj-lt"/>
                <a:ea typeface="Tahoma" panose="020B0604030504040204" pitchFamily="34" charset="0"/>
                <a:cs typeface="Tahoma" panose="020B0604030504040204" pitchFamily="34" charset="0"/>
              </a:rPr>
              <a:t> alış yapmış olması gerekmektedir. </a:t>
            </a:r>
          </a:p>
          <a:p>
            <a:pPr algn="just">
              <a:defRPr/>
            </a:pPr>
            <a:r>
              <a:rPr lang="tr-TR" sz="2400" dirty="0" smtClean="0">
                <a:latin typeface="+mj-lt"/>
                <a:ea typeface="Tahoma" panose="020B0604030504040204" pitchFamily="34" charset="0"/>
                <a:cs typeface="Tahoma" panose="020B0604030504040204" pitchFamily="34" charset="0"/>
              </a:rPr>
              <a:t>Açıklama </a:t>
            </a:r>
            <a:r>
              <a:rPr lang="tr-TR" sz="2400" dirty="0">
                <a:latin typeface="+mj-lt"/>
                <a:ea typeface="Tahoma" panose="020B0604030504040204" pitchFamily="34" charset="0"/>
                <a:cs typeface="Tahoma" panose="020B0604030504040204" pitchFamily="34" charset="0"/>
              </a:rPr>
              <a:t>konusu mala </a:t>
            </a:r>
            <a:r>
              <a:rPr lang="tr-TR" sz="2400" u="sng" dirty="0">
                <a:latin typeface="+mj-lt"/>
                <a:ea typeface="Tahoma" panose="020B0604030504040204" pitchFamily="34" charset="0"/>
                <a:cs typeface="Tahoma" panose="020B0604030504040204" pitchFamily="34" charset="0"/>
              </a:rPr>
              <a:t>ilişkin satış yapmış olması ve satılan malın </a:t>
            </a:r>
            <a:r>
              <a:rPr lang="tr-TR" sz="2400" u="sng" dirty="0" smtClean="0">
                <a:latin typeface="+mj-lt"/>
                <a:ea typeface="Tahoma" panose="020B0604030504040204" pitchFamily="34" charset="0"/>
                <a:cs typeface="Tahoma" panose="020B0604030504040204" pitchFamily="34" charset="0"/>
              </a:rPr>
              <a:t>Kamu idaresince </a:t>
            </a:r>
            <a:r>
              <a:rPr lang="tr-TR" sz="2400" u="sng" dirty="0">
                <a:latin typeface="+mj-lt"/>
                <a:ea typeface="Tahoma" panose="020B0604030504040204" pitchFamily="34" charset="0"/>
                <a:cs typeface="Tahoma" panose="020B0604030504040204" pitchFamily="34" charset="0"/>
              </a:rPr>
              <a:t>kabul edilmiş olması durumunda</a:t>
            </a:r>
            <a:r>
              <a:rPr lang="tr-TR" sz="2400" dirty="0">
                <a:latin typeface="+mj-lt"/>
                <a:ea typeface="Tahoma" panose="020B0604030504040204" pitchFamily="34" charset="0"/>
                <a:cs typeface="Tahoma" panose="020B0604030504040204" pitchFamily="34" charset="0"/>
              </a:rPr>
              <a:t>, </a:t>
            </a:r>
            <a:r>
              <a:rPr lang="tr-TR" sz="2400" dirty="0">
                <a:solidFill>
                  <a:srgbClr val="FF0000"/>
                </a:solidFill>
                <a:latin typeface="+mj-lt"/>
                <a:ea typeface="Tahoma" panose="020B0604030504040204" pitchFamily="34" charset="0"/>
                <a:cs typeface="Tahoma" panose="020B0604030504040204" pitchFamily="34" charset="0"/>
              </a:rPr>
              <a:t>(Ek-O.7) </a:t>
            </a:r>
            <a:r>
              <a:rPr lang="tr-TR" sz="2400" dirty="0">
                <a:latin typeface="+mj-lt"/>
                <a:ea typeface="Tahoma" panose="020B0604030504040204" pitchFamily="34" charset="0"/>
                <a:cs typeface="Tahoma" panose="020B0604030504040204" pitchFamily="34" charset="0"/>
              </a:rPr>
              <a:t>sunmasına gerek yoktur. (Fatura örnekleri veya </a:t>
            </a:r>
            <a:r>
              <a:rPr lang="tr-TR" sz="2400" dirty="0" smtClean="0">
                <a:latin typeface="+mj-lt"/>
                <a:ea typeface="Tahoma" panose="020B0604030504040204" pitchFamily="34" charset="0"/>
                <a:cs typeface="Tahoma" panose="020B0604030504040204" pitchFamily="34" charset="0"/>
              </a:rPr>
              <a:t>noter, SM/SMMM/YMM veya vergi dairesince onaylı </a:t>
            </a:r>
            <a:r>
              <a:rPr lang="tr-TR" sz="2400" dirty="0">
                <a:latin typeface="+mj-lt"/>
                <a:ea typeface="Tahoma" panose="020B0604030504040204" pitchFamily="34" charset="0"/>
                <a:cs typeface="Tahoma" panose="020B0604030504040204" pitchFamily="34" charset="0"/>
              </a:rPr>
              <a:t>suretleri yeterli)</a:t>
            </a:r>
          </a:p>
        </p:txBody>
      </p:sp>
      <p:pic>
        <p:nvPicPr>
          <p:cNvPr id="4"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7740352" y="156672"/>
            <a:ext cx="1117600" cy="75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9667104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116632"/>
            <a:ext cx="7632848" cy="720080"/>
          </a:xfrm>
        </p:spPr>
        <p:txBody>
          <a:bodyPr>
            <a:noAutofit/>
          </a:bodyPr>
          <a:lstStyle/>
          <a:p>
            <a:r>
              <a:rPr lang="tr-TR" sz="36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6. Aşırı Düşük Teklifler (</a:t>
            </a:r>
            <a:r>
              <a:rPr lang="tr-TR"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Tebliğ Md. 79)</a:t>
            </a:r>
            <a:endParaRPr lang="tr-TR" sz="28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107504" y="1240678"/>
            <a:ext cx="8715862" cy="4525963"/>
          </a:xfrm>
        </p:spPr>
        <p:txBody>
          <a:bodyPr>
            <a:noAutofit/>
          </a:bodyPr>
          <a:lstStyle/>
          <a:p>
            <a:pPr marL="44450" indent="0" algn="just">
              <a:buFont typeface="Georgia" pitchFamily="18" charset="0"/>
              <a:buNone/>
            </a:pPr>
            <a:r>
              <a:rPr lang="tr-TR" altLang="tr-TR" sz="2400" dirty="0" smtClean="0">
                <a:latin typeface="+mj-lt"/>
                <a:ea typeface="Tahoma" panose="020B0604030504040204" pitchFamily="34" charset="0"/>
                <a:cs typeface="Tahoma" panose="020B0604030504040204" pitchFamily="34" charset="0"/>
              </a:rPr>
              <a:t>İlgili </a:t>
            </a:r>
            <a:r>
              <a:rPr lang="tr-TR" altLang="tr-TR" sz="2400" dirty="0">
                <a:latin typeface="+mj-lt"/>
                <a:ea typeface="Tahoma" panose="020B0604030504040204" pitchFamily="34" charset="0"/>
                <a:cs typeface="Tahoma" panose="020B0604030504040204" pitchFamily="34" charset="0"/>
              </a:rPr>
              <a:t>tutanakların </a:t>
            </a:r>
            <a:r>
              <a:rPr lang="tr-TR" altLang="tr-TR" sz="2400" dirty="0">
                <a:solidFill>
                  <a:srgbClr val="F14124"/>
                </a:solidFill>
                <a:latin typeface="+mj-lt"/>
                <a:ea typeface="Tahoma" panose="020B0604030504040204" pitchFamily="34" charset="0"/>
                <a:cs typeface="Tahoma" panose="020B0604030504040204" pitchFamily="34" charset="0"/>
              </a:rPr>
              <a:t>son veya bir önceki geçici vergi beyanname dönemine</a:t>
            </a:r>
            <a:r>
              <a:rPr lang="tr-TR" altLang="tr-TR" sz="2400" dirty="0">
                <a:latin typeface="+mj-lt"/>
                <a:ea typeface="Tahoma" panose="020B0604030504040204" pitchFamily="34" charset="0"/>
                <a:cs typeface="Tahoma" panose="020B0604030504040204" pitchFamily="34" charset="0"/>
              </a:rPr>
              <a:t> ilişkin olarak düzenlenmesi zorunludur. </a:t>
            </a:r>
            <a:endParaRPr lang="tr-TR" altLang="tr-TR" sz="2400" dirty="0" smtClean="0">
              <a:latin typeface="+mj-lt"/>
              <a:ea typeface="Tahoma" panose="020B0604030504040204" pitchFamily="34" charset="0"/>
              <a:cs typeface="Tahoma" panose="020B0604030504040204" pitchFamily="34" charset="0"/>
            </a:endParaRPr>
          </a:p>
          <a:p>
            <a:pPr marL="44450" indent="0" algn="just">
              <a:buFont typeface="Georgia" pitchFamily="18" charset="0"/>
              <a:buNone/>
            </a:pPr>
            <a:r>
              <a:rPr lang="tr-TR" altLang="tr-TR" sz="2400" dirty="0" smtClean="0">
                <a:latin typeface="+mj-lt"/>
                <a:ea typeface="Tahoma" panose="020B0604030504040204" pitchFamily="34" charset="0"/>
                <a:cs typeface="Tahoma" panose="020B0604030504040204" pitchFamily="34" charset="0"/>
              </a:rPr>
              <a:t>VBD </a:t>
            </a:r>
            <a:r>
              <a:rPr lang="tr-TR" altLang="tr-TR" sz="2400" dirty="0">
                <a:latin typeface="+mj-lt"/>
                <a:ea typeface="Tahoma" panose="020B0604030504040204" pitchFamily="34" charset="0"/>
                <a:cs typeface="Tahoma" panose="020B0604030504040204" pitchFamily="34" charset="0"/>
              </a:rPr>
              <a:t>tespiti için BİAİU ve 21/a-d-e için </a:t>
            </a:r>
            <a:r>
              <a:rPr lang="tr-TR" altLang="tr-TR" sz="2400" dirty="0">
                <a:solidFill>
                  <a:srgbClr val="FF0000"/>
                </a:solidFill>
                <a:latin typeface="+mj-lt"/>
                <a:ea typeface="Tahoma" panose="020B0604030504040204" pitchFamily="34" charset="0"/>
                <a:cs typeface="Tahoma" panose="020B0604030504040204" pitchFamily="34" charset="0"/>
              </a:rPr>
              <a:t>ilk yazılı fiyat tekliflerinin alındığı tarih, </a:t>
            </a:r>
            <a:r>
              <a:rPr lang="tr-TR" altLang="tr-TR" sz="2400" dirty="0">
                <a:latin typeface="+mj-lt"/>
                <a:ea typeface="Tahoma" panose="020B0604030504040204" pitchFamily="34" charset="0"/>
                <a:cs typeface="Tahoma" panose="020B0604030504040204" pitchFamily="34" charset="0"/>
              </a:rPr>
              <a:t>diğer ihale usulleri ile yapılan ihalelerde ise </a:t>
            </a:r>
            <a:r>
              <a:rPr lang="tr-TR" altLang="tr-TR" sz="2400" dirty="0">
                <a:solidFill>
                  <a:srgbClr val="FF0000"/>
                </a:solidFill>
                <a:latin typeface="+mj-lt"/>
                <a:ea typeface="Tahoma" panose="020B0604030504040204" pitchFamily="34" charset="0"/>
                <a:cs typeface="Tahoma" panose="020B0604030504040204" pitchFamily="34" charset="0"/>
              </a:rPr>
              <a:t>ihale tarihi </a:t>
            </a:r>
            <a:r>
              <a:rPr lang="tr-TR" altLang="tr-TR" sz="2400" dirty="0">
                <a:latin typeface="+mj-lt"/>
                <a:ea typeface="Tahoma" panose="020B0604030504040204" pitchFamily="34" charset="0"/>
                <a:cs typeface="Tahoma" panose="020B0604030504040204" pitchFamily="34" charset="0"/>
              </a:rPr>
              <a:t>esas alınır. </a:t>
            </a:r>
          </a:p>
          <a:p>
            <a:pPr marL="44450" indent="0" algn="just">
              <a:buFont typeface="Georgia" pitchFamily="18" charset="0"/>
              <a:buNone/>
            </a:pPr>
            <a:endParaRPr lang="tr-TR" altLang="tr-TR" sz="2400" dirty="0">
              <a:latin typeface="+mj-lt"/>
              <a:ea typeface="Tahoma" panose="020B0604030504040204" pitchFamily="34" charset="0"/>
              <a:cs typeface="Tahoma" panose="020B0604030504040204" pitchFamily="34" charset="0"/>
            </a:endParaRPr>
          </a:p>
          <a:p>
            <a:pPr marL="44450" indent="0" algn="just">
              <a:buFont typeface="Georgia" pitchFamily="18" charset="0"/>
              <a:buNone/>
            </a:pPr>
            <a:r>
              <a:rPr lang="tr-TR" altLang="tr-TR" sz="2400" dirty="0">
                <a:latin typeface="+mj-lt"/>
                <a:ea typeface="Tahoma" panose="020B0604030504040204" pitchFamily="34" charset="0"/>
                <a:cs typeface="Tahoma" panose="020B0604030504040204" pitchFamily="34" charset="0"/>
              </a:rPr>
              <a:t>Örneğin; 11.1.2014 tarihinde açık ihale usulü ile yapılan ihalede son geçici vergi beyanname dönemi “Ekim-Kasım-Aralık 2013”, 15.7.2014 tarihinde açık ihale usulü ile yapılan ihalede son geçici vergi beyanname dönemi “Nisan-Mayıs-Haziran 2014” tür.</a:t>
            </a:r>
          </a:p>
          <a:p>
            <a:pPr marL="44450" indent="0">
              <a:buFont typeface="Georgia" pitchFamily="18" charset="0"/>
              <a:buNone/>
            </a:pPr>
            <a:endParaRPr lang="tr-TR" altLang="tr-TR" sz="2400" dirty="0">
              <a:latin typeface="+mj-lt"/>
              <a:ea typeface="Tahoma" panose="020B0604030504040204" pitchFamily="34" charset="0"/>
              <a:cs typeface="Tahoma" panose="020B0604030504040204" pitchFamily="34" charset="0"/>
            </a:endParaRPr>
          </a:p>
        </p:txBody>
      </p:sp>
      <p:pic>
        <p:nvPicPr>
          <p:cNvPr id="4"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7740352" y="156672"/>
            <a:ext cx="1117600" cy="104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6866652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196752"/>
            <a:ext cx="8784976" cy="4525963"/>
          </a:xfrm>
        </p:spPr>
        <p:txBody>
          <a:bodyPr>
            <a:noAutofit/>
          </a:bodyPr>
          <a:lstStyle/>
          <a:p>
            <a:pPr marL="388620" algn="just" fontAlgn="auto">
              <a:spcAft>
                <a:spcPts val="0"/>
              </a:spcAft>
              <a:buClr>
                <a:schemeClr val="accent6">
                  <a:lumMod val="75000"/>
                </a:schemeClr>
              </a:buClr>
              <a:buFont typeface="Wingdings" panose="05000000000000000000" pitchFamily="2" charset="2"/>
              <a:buChar char="Ø"/>
              <a:defRPr/>
            </a:pPr>
            <a:r>
              <a:rPr lang="tr-TR" sz="2400" dirty="0" smtClean="0">
                <a:latin typeface="+mj-lt"/>
                <a:ea typeface="Tahoma" panose="020B0604030504040204" pitchFamily="34" charset="0"/>
                <a:cs typeface="Tahoma" panose="020B0604030504040204" pitchFamily="34" charset="0"/>
              </a:rPr>
              <a:t>Sigortaya dair açıklamalarda;</a:t>
            </a:r>
          </a:p>
          <a:p>
            <a:pPr marL="45720" indent="0" algn="just">
              <a:buClr>
                <a:schemeClr val="accent6">
                  <a:lumMod val="75000"/>
                </a:schemeClr>
              </a:buClr>
              <a:buNone/>
              <a:defRPr/>
            </a:pPr>
            <a:r>
              <a:rPr lang="tr-TR" sz="2400" dirty="0" smtClean="0">
                <a:latin typeface="+mj-lt"/>
                <a:ea typeface="Tahoma" panose="020B0604030504040204" pitchFamily="34" charset="0"/>
                <a:cs typeface="Tahoma" panose="020B0604030504040204" pitchFamily="34" charset="0"/>
              </a:rPr>
              <a:t>- Acentelerden alınan </a:t>
            </a:r>
            <a:r>
              <a:rPr lang="tr-TR" sz="2400" dirty="0">
                <a:latin typeface="+mj-lt"/>
                <a:ea typeface="Tahoma" panose="020B0604030504040204" pitchFamily="34" charset="0"/>
                <a:cs typeface="Tahoma" panose="020B0604030504040204" pitchFamily="34" charset="0"/>
              </a:rPr>
              <a:t>poliçe, fiyat teklifi veya sözleşmelerin ekine ilgili sigorta şirketinin </a:t>
            </a:r>
            <a:r>
              <a:rPr lang="tr-TR" sz="2400" dirty="0" smtClean="0">
                <a:solidFill>
                  <a:srgbClr val="FF0000"/>
                </a:solidFill>
                <a:latin typeface="+mj-lt"/>
                <a:ea typeface="Tahoma" panose="020B0604030504040204" pitchFamily="34" charset="0"/>
                <a:cs typeface="Tahoma" panose="020B0604030504040204" pitchFamily="34" charset="0"/>
              </a:rPr>
              <a:t>GM </a:t>
            </a:r>
            <a:r>
              <a:rPr lang="tr-TR" sz="2400" dirty="0">
                <a:solidFill>
                  <a:srgbClr val="FF0000"/>
                </a:solidFill>
                <a:latin typeface="+mj-lt"/>
                <a:ea typeface="Tahoma" panose="020B0604030504040204" pitchFamily="34" charset="0"/>
                <a:cs typeface="Tahoma" panose="020B0604030504040204" pitchFamily="34" charset="0"/>
              </a:rPr>
              <a:t>veya </a:t>
            </a:r>
            <a:r>
              <a:rPr lang="tr-TR" sz="2400" dirty="0" smtClean="0">
                <a:solidFill>
                  <a:srgbClr val="FF0000"/>
                </a:solidFill>
                <a:latin typeface="+mj-lt"/>
                <a:ea typeface="Tahoma" panose="020B0604030504040204" pitchFamily="34" charset="0"/>
                <a:cs typeface="Tahoma" panose="020B0604030504040204" pitchFamily="34" charset="0"/>
              </a:rPr>
              <a:t>BM’den alınan </a:t>
            </a:r>
            <a:r>
              <a:rPr lang="tr-TR" sz="2400" dirty="0">
                <a:solidFill>
                  <a:srgbClr val="FF0000"/>
                </a:solidFill>
                <a:latin typeface="+mj-lt"/>
                <a:ea typeface="Tahoma" panose="020B0604030504040204" pitchFamily="34" charset="0"/>
                <a:cs typeface="Tahoma" panose="020B0604030504040204" pitchFamily="34" charset="0"/>
              </a:rPr>
              <a:t>teyit yazısının </a:t>
            </a:r>
            <a:r>
              <a:rPr lang="tr-TR" sz="2400" dirty="0">
                <a:latin typeface="+mj-lt"/>
                <a:ea typeface="Tahoma" panose="020B0604030504040204" pitchFamily="34" charset="0"/>
                <a:cs typeface="Tahoma" panose="020B0604030504040204" pitchFamily="34" charset="0"/>
              </a:rPr>
              <a:t>eklenmesi gereklidir. </a:t>
            </a:r>
            <a:endParaRPr lang="tr-TR" sz="2400" dirty="0" smtClean="0">
              <a:latin typeface="+mj-lt"/>
              <a:ea typeface="Tahoma" panose="020B0604030504040204" pitchFamily="34" charset="0"/>
              <a:cs typeface="Tahoma" panose="020B0604030504040204" pitchFamily="34" charset="0"/>
            </a:endParaRPr>
          </a:p>
          <a:p>
            <a:pPr marL="388620" algn="just">
              <a:buClr>
                <a:schemeClr val="accent6">
                  <a:lumMod val="75000"/>
                </a:schemeClr>
              </a:buClr>
              <a:buFontTx/>
              <a:buChar char="-"/>
              <a:defRPr/>
            </a:pPr>
            <a:r>
              <a:rPr lang="tr-TR" sz="2400" dirty="0" smtClean="0">
                <a:latin typeface="+mj-lt"/>
                <a:ea typeface="Tahoma" panose="020B0604030504040204" pitchFamily="34" charset="0"/>
                <a:cs typeface="Tahoma" panose="020B0604030504040204" pitchFamily="34" charset="0"/>
              </a:rPr>
              <a:t>Birden </a:t>
            </a:r>
            <a:r>
              <a:rPr lang="tr-TR" sz="2400" dirty="0">
                <a:latin typeface="+mj-lt"/>
                <a:ea typeface="Tahoma" panose="020B0604030504040204" pitchFamily="34" charset="0"/>
                <a:cs typeface="Tahoma" panose="020B0604030504040204" pitchFamily="34" charset="0"/>
              </a:rPr>
              <a:t>fazla yılı kapsayan işlerde </a:t>
            </a:r>
            <a:r>
              <a:rPr lang="tr-TR" sz="2400" dirty="0">
                <a:solidFill>
                  <a:srgbClr val="FF0000"/>
                </a:solidFill>
                <a:latin typeface="+mj-lt"/>
                <a:ea typeface="Tahoma" panose="020B0604030504040204" pitchFamily="34" charset="0"/>
                <a:cs typeface="Tahoma" panose="020B0604030504040204" pitchFamily="34" charset="0"/>
              </a:rPr>
              <a:t>ilk yıl için alınan sigorta teklifi</a:t>
            </a:r>
            <a:r>
              <a:rPr lang="tr-TR" sz="2400" dirty="0">
                <a:latin typeface="+mj-lt"/>
                <a:ea typeface="Tahoma" panose="020B0604030504040204" pitchFamily="34" charset="0"/>
                <a:cs typeface="Tahoma" panose="020B0604030504040204" pitchFamily="34" charset="0"/>
              </a:rPr>
              <a:t>nin ihale tarihinin bulunduğu yıldan önceki yılın Aralık ayına ait </a:t>
            </a:r>
            <a:r>
              <a:rPr lang="tr-TR" sz="2400" dirty="0" smtClean="0">
                <a:latin typeface="+mj-lt"/>
                <a:ea typeface="Tahoma" panose="020B0604030504040204" pitchFamily="34" charset="0"/>
                <a:cs typeface="Tahoma" panose="020B0604030504040204" pitchFamily="34" charset="0"/>
              </a:rPr>
              <a:t>yıllık Yİ-ÜFE değişim </a:t>
            </a:r>
            <a:r>
              <a:rPr lang="tr-TR" sz="2400" dirty="0">
                <a:latin typeface="+mj-lt"/>
                <a:ea typeface="Tahoma" panose="020B0604030504040204" pitchFamily="34" charset="0"/>
                <a:cs typeface="Tahoma" panose="020B0604030504040204" pitchFamily="34" charset="0"/>
              </a:rPr>
              <a:t>oranı esas alınmak suretiyle </a:t>
            </a:r>
            <a:r>
              <a:rPr lang="tr-TR" sz="2400" dirty="0">
                <a:solidFill>
                  <a:srgbClr val="FF0000"/>
                </a:solidFill>
                <a:latin typeface="+mj-lt"/>
                <a:ea typeface="Tahoma" panose="020B0604030504040204" pitchFamily="34" charset="0"/>
                <a:cs typeface="Tahoma" panose="020B0604030504040204" pitchFamily="34" charset="0"/>
              </a:rPr>
              <a:t>güncellenerek</a:t>
            </a:r>
            <a:r>
              <a:rPr lang="tr-TR" sz="2400" dirty="0">
                <a:latin typeface="+mj-lt"/>
                <a:ea typeface="Tahoma" panose="020B0604030504040204" pitchFamily="34" charset="0"/>
                <a:cs typeface="Tahoma" panose="020B0604030504040204" pitchFamily="34" charset="0"/>
              </a:rPr>
              <a:t> diğer yıllar için </a:t>
            </a:r>
            <a:r>
              <a:rPr lang="tr-TR" sz="2400" dirty="0" smtClean="0">
                <a:latin typeface="+mj-lt"/>
                <a:ea typeface="Tahoma" panose="020B0604030504040204" pitchFamily="34" charset="0"/>
                <a:cs typeface="Tahoma" panose="020B0604030504040204" pitchFamily="34" charset="0"/>
              </a:rPr>
              <a:t>kullanılabilir.</a:t>
            </a:r>
          </a:p>
          <a:p>
            <a:pPr marL="388620" algn="just">
              <a:buClr>
                <a:schemeClr val="accent6">
                  <a:lumMod val="75000"/>
                </a:schemeClr>
              </a:buClr>
              <a:buFontTx/>
              <a:buChar char="-"/>
              <a:defRPr/>
            </a:pPr>
            <a:endParaRPr lang="tr-TR" sz="2400" dirty="0">
              <a:latin typeface="+mj-lt"/>
              <a:ea typeface="Tahoma" panose="020B0604030504040204" pitchFamily="34" charset="0"/>
              <a:cs typeface="Tahoma" panose="020B0604030504040204" pitchFamily="34" charset="0"/>
            </a:endParaRPr>
          </a:p>
          <a:p>
            <a:pPr marL="388620" algn="just">
              <a:buClr>
                <a:schemeClr val="accent6">
                  <a:lumMod val="75000"/>
                </a:schemeClr>
              </a:buClr>
              <a:buFont typeface="Wingdings" panose="05000000000000000000" pitchFamily="2" charset="2"/>
              <a:buChar char="Ø"/>
              <a:defRPr/>
            </a:pPr>
            <a:r>
              <a:rPr lang="tr-TR" altLang="tr-TR" sz="2400" dirty="0" smtClean="0">
                <a:solidFill>
                  <a:srgbClr val="FF0000"/>
                </a:solidFill>
                <a:latin typeface="+mj-lt"/>
                <a:ea typeface="Tahoma" panose="020B0604030504040204" pitchFamily="34" charset="0"/>
                <a:cs typeface="Tahoma" panose="020B0604030504040204" pitchFamily="34" charset="0"/>
              </a:rPr>
              <a:t>Akaryakıt</a:t>
            </a:r>
            <a:r>
              <a:rPr lang="tr-TR" altLang="tr-TR" sz="2400" dirty="0" smtClean="0">
                <a:latin typeface="+mj-lt"/>
                <a:ea typeface="Tahoma" panose="020B0604030504040204" pitchFamily="34" charset="0"/>
                <a:cs typeface="Tahoma" panose="020B0604030504040204" pitchFamily="34" charset="0"/>
              </a:rPr>
              <a:t> girdisine </a:t>
            </a:r>
            <a:r>
              <a:rPr lang="tr-TR" altLang="tr-TR" sz="2400" dirty="0">
                <a:latin typeface="+mj-lt"/>
                <a:ea typeface="Tahoma" panose="020B0604030504040204" pitchFamily="34" charset="0"/>
                <a:cs typeface="Tahoma" panose="020B0604030504040204" pitchFamily="34" charset="0"/>
              </a:rPr>
              <a:t>ilişkin olarak EPDK tarafından il bazında günlük yayımlanan akaryakıt fiyatlarının </a:t>
            </a:r>
            <a:r>
              <a:rPr lang="tr-TR" altLang="tr-TR" sz="2400" dirty="0" smtClean="0">
                <a:solidFill>
                  <a:srgbClr val="FF0000"/>
                </a:solidFill>
                <a:latin typeface="+mj-lt"/>
                <a:ea typeface="Tahoma" panose="020B0604030504040204" pitchFamily="34" charset="0"/>
                <a:cs typeface="Tahoma" panose="020B0604030504040204" pitchFamily="34" charset="0"/>
              </a:rPr>
              <a:t>%90’ının</a:t>
            </a:r>
            <a:r>
              <a:rPr lang="tr-TR" altLang="tr-TR" sz="2400" dirty="0" smtClean="0">
                <a:latin typeface="+mj-lt"/>
                <a:ea typeface="Tahoma" panose="020B0604030504040204" pitchFamily="34" charset="0"/>
                <a:cs typeface="Tahoma" panose="020B0604030504040204" pitchFamily="34" charset="0"/>
              </a:rPr>
              <a:t> altında </a:t>
            </a:r>
            <a:r>
              <a:rPr lang="tr-TR" altLang="tr-TR" sz="2400" dirty="0">
                <a:latin typeface="+mj-lt"/>
                <a:ea typeface="Tahoma" panose="020B0604030504040204" pitchFamily="34" charset="0"/>
                <a:cs typeface="Tahoma" panose="020B0604030504040204" pitchFamily="34" charset="0"/>
              </a:rPr>
              <a:t>sunulan açıklamalar geçerli kabul edilmeyecektir.</a:t>
            </a:r>
          </a:p>
          <a:p>
            <a:pPr marL="388620" algn="just" fontAlgn="auto">
              <a:spcAft>
                <a:spcPts val="0"/>
              </a:spcAft>
              <a:buClr>
                <a:schemeClr val="accent6">
                  <a:lumMod val="75000"/>
                </a:schemeClr>
              </a:buClr>
              <a:buFont typeface="Wingdings" panose="05000000000000000000" pitchFamily="2" charset="2"/>
              <a:buChar char="Ø"/>
              <a:defRPr/>
            </a:pPr>
            <a:endParaRPr lang="tr-TR" sz="2400" dirty="0" smtClean="0">
              <a:latin typeface="+mj-lt"/>
              <a:ea typeface="Tahoma" panose="020B0604030504040204" pitchFamily="34" charset="0"/>
              <a:cs typeface="Tahoma" panose="020B0604030504040204" pitchFamily="34" charset="0"/>
            </a:endParaRPr>
          </a:p>
          <a:p>
            <a:pPr marL="45720" indent="0" algn="just" fontAlgn="auto">
              <a:spcAft>
                <a:spcPts val="0"/>
              </a:spcAft>
              <a:buClr>
                <a:schemeClr val="accent6">
                  <a:lumMod val="75000"/>
                </a:schemeClr>
              </a:buClr>
              <a:buFont typeface="Georgia" pitchFamily="18" charset="0"/>
              <a:buNone/>
              <a:defRPr/>
            </a:pPr>
            <a:endParaRPr lang="tr-TR" altLang="tr-TR" sz="2400" u="sng" dirty="0">
              <a:solidFill>
                <a:schemeClr val="tx1">
                  <a:lumMod val="75000"/>
                  <a:lumOff val="25000"/>
                </a:schemeClr>
              </a:solidFill>
              <a:latin typeface="+mj-lt"/>
              <a:ea typeface="Tahoma" panose="020B0604030504040204" pitchFamily="34" charset="0"/>
              <a:cs typeface="Tahoma" panose="020B0604030504040204" pitchFamily="34" charset="0"/>
            </a:endParaRPr>
          </a:p>
        </p:txBody>
      </p:sp>
      <p:pic>
        <p:nvPicPr>
          <p:cNvPr id="4"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7740352" y="156672"/>
            <a:ext cx="1117600" cy="158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p:cNvSpPr txBox="1">
            <a:spLocks/>
          </p:cNvSpPr>
          <p:nvPr/>
        </p:nvSpPr>
        <p:spPr>
          <a:xfrm>
            <a:off x="323528" y="179914"/>
            <a:ext cx="8229600" cy="769714"/>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tr-TR"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6</a:t>
            </a:r>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 Aşırı Düşük Teklifler </a:t>
            </a:r>
            <a:r>
              <a:rPr lang="tr-TR" sz="24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(Tebliğ Md. 78-79)</a:t>
            </a:r>
            <a:endParaRPr lang="tr-TR" sz="24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p:txBody>
      </p:sp>
      <p:pic>
        <p:nvPicPr>
          <p:cNvPr id="2" name="Resim 1"/>
          <p:cNvPicPr>
            <a:picLocks noChangeAspect="1"/>
          </p:cNvPicPr>
          <p:nvPr/>
        </p:nvPicPr>
        <p:blipFill>
          <a:blip r:embed="rId3"/>
          <a:stretch>
            <a:fillRect/>
          </a:stretch>
        </p:blipFill>
        <p:spPr>
          <a:xfrm>
            <a:off x="6660232" y="4221088"/>
            <a:ext cx="720080" cy="891528"/>
          </a:xfrm>
          <a:prstGeom prst="rect">
            <a:avLst/>
          </a:prstGeom>
        </p:spPr>
      </p:pic>
    </p:spTree>
    <p:extLst>
      <p:ext uri="{BB962C8B-B14F-4D97-AF65-F5344CB8AC3E}">
        <p14:creationId xmlns:p14="http://schemas.microsoft.com/office/powerpoint/2010/main" val="270672539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tr-TR"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7</a:t>
            </a:r>
            <a: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 Yerli İstekli Lehine Fiyat Avantajı</a:t>
            </a:r>
            <a:br>
              <a:rPr lang="tr-TR" sz="32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br>
            <a:endParaRPr lang="tr-TR" sz="32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p:txBody>
      </p:sp>
      <p:pic>
        <p:nvPicPr>
          <p:cNvPr id="4"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7740352" y="156672"/>
            <a:ext cx="1117600" cy="158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ikdörtgen 6"/>
          <p:cNvSpPr>
            <a:spLocks noChangeArrowheads="1"/>
          </p:cNvSpPr>
          <p:nvPr/>
        </p:nvSpPr>
        <p:spPr bwMode="auto">
          <a:xfrm>
            <a:off x="323528" y="1772816"/>
            <a:ext cx="8318400" cy="415498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marL="365125" indent="-282575"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ct val="0"/>
              </a:spcBef>
              <a:buFont typeface="Wingdings" pitchFamily="2" charset="2"/>
              <a:buChar char="Ø"/>
            </a:pPr>
            <a:r>
              <a:rPr lang="tr-TR" altLang="tr-TR" sz="2400" dirty="0" smtClean="0">
                <a:latin typeface="+mj-lt"/>
              </a:rPr>
              <a:t>YM</a:t>
            </a:r>
            <a:r>
              <a:rPr lang="tr-TR" altLang="tr-TR" sz="2400" dirty="0">
                <a:latin typeface="+mj-lt"/>
              </a:rPr>
              <a:t> </a:t>
            </a:r>
            <a:r>
              <a:rPr lang="tr-TR" altLang="tr-TR" sz="2400" dirty="0" smtClean="0">
                <a:latin typeface="+mj-lt"/>
              </a:rPr>
              <a:t>&lt; ED altında olan ihaleler, </a:t>
            </a:r>
            <a:r>
              <a:rPr lang="tr-TR" altLang="tr-TR" sz="2400" dirty="0" smtClean="0">
                <a:solidFill>
                  <a:srgbClr val="FF0000"/>
                </a:solidFill>
                <a:latin typeface="+mj-lt"/>
              </a:rPr>
              <a:t>sadece yerli isteklilerin katılımına açılabilir.</a:t>
            </a:r>
          </a:p>
          <a:p>
            <a:pPr algn="just" eaLnBrk="1" hangingPunct="1">
              <a:spcBef>
                <a:spcPct val="0"/>
              </a:spcBef>
              <a:buFont typeface="Wingdings" pitchFamily="2" charset="2"/>
              <a:buChar char="Ø"/>
            </a:pPr>
            <a:r>
              <a:rPr lang="tr-TR" altLang="tr-TR" sz="2400" dirty="0" smtClean="0">
                <a:latin typeface="+mj-lt"/>
              </a:rPr>
              <a:t>Hizmet alımlarında yerli istekli lehine </a:t>
            </a:r>
            <a:r>
              <a:rPr lang="tr-TR" altLang="tr-TR" sz="2400" dirty="0" smtClean="0">
                <a:solidFill>
                  <a:srgbClr val="FF0000"/>
                </a:solidFill>
                <a:latin typeface="+mj-lt"/>
              </a:rPr>
              <a:t>%15 oranına kadar </a:t>
            </a:r>
            <a:r>
              <a:rPr lang="tr-TR" altLang="tr-TR" sz="2400" dirty="0" smtClean="0">
                <a:latin typeface="+mj-lt"/>
              </a:rPr>
              <a:t>fiyat avantajı öngörülerek EAEA Teklif belirlenebilir.</a:t>
            </a:r>
          </a:p>
          <a:p>
            <a:pPr algn="just" eaLnBrk="1" hangingPunct="1">
              <a:spcBef>
                <a:spcPct val="0"/>
              </a:spcBef>
              <a:buFont typeface="Wingdings" pitchFamily="2" charset="2"/>
              <a:buChar char="Ø"/>
            </a:pPr>
            <a:endParaRPr lang="tr-TR" altLang="tr-TR" sz="2400" dirty="0" smtClean="0">
              <a:latin typeface="+mj-lt"/>
            </a:endParaRPr>
          </a:p>
          <a:p>
            <a:pPr algn="just" eaLnBrk="1" hangingPunct="1">
              <a:spcBef>
                <a:spcPct val="0"/>
              </a:spcBef>
              <a:buFont typeface="Wingdings" pitchFamily="2" charset="2"/>
              <a:buChar char="Ø"/>
            </a:pPr>
            <a:r>
              <a:rPr lang="tr-TR" altLang="tr-TR" sz="2400" u="sng" dirty="0" smtClean="0">
                <a:solidFill>
                  <a:srgbClr val="FF0000"/>
                </a:solidFill>
                <a:latin typeface="+mj-lt"/>
              </a:rPr>
              <a:t>Yerli </a:t>
            </a:r>
            <a:r>
              <a:rPr lang="tr-TR" altLang="tr-TR" sz="2400" u="sng" dirty="0">
                <a:solidFill>
                  <a:srgbClr val="FF0000"/>
                </a:solidFill>
                <a:latin typeface="+mj-lt"/>
              </a:rPr>
              <a:t>istekliler lehine uygulanacak fiyat avantajı,</a:t>
            </a:r>
            <a:r>
              <a:rPr lang="tr-TR" altLang="tr-TR" sz="2400" dirty="0">
                <a:latin typeface="+mj-lt"/>
              </a:rPr>
              <a:t> </a:t>
            </a:r>
          </a:p>
          <a:p>
            <a:pPr algn="just" eaLnBrk="1" hangingPunct="1">
              <a:spcBef>
                <a:spcPct val="0"/>
              </a:spcBef>
              <a:buFont typeface="Wingdings" pitchFamily="2" charset="2"/>
              <a:buChar char="Ø"/>
            </a:pPr>
            <a:endParaRPr lang="tr-TR" altLang="tr-TR" sz="2400" dirty="0">
              <a:latin typeface="+mj-lt"/>
            </a:endParaRPr>
          </a:p>
          <a:p>
            <a:pPr algn="just" eaLnBrk="1" hangingPunct="1">
              <a:spcBef>
                <a:spcPct val="0"/>
              </a:spcBef>
              <a:buFont typeface="Wingdings" pitchFamily="2" charset="2"/>
              <a:buChar char="Ø"/>
            </a:pPr>
            <a:r>
              <a:rPr lang="tr-TR" altLang="tr-TR" sz="2400" dirty="0">
                <a:latin typeface="+mj-lt"/>
              </a:rPr>
              <a:t>Yabancı isteklilerin teklif ettikleri bedellere, bu bedeller üzerinden ihale dokümanında belirlenen fiyat avantajı oranı uygulanarak bulunacak tutar eklenmek suretiyle hesaplanır. </a:t>
            </a:r>
          </a:p>
        </p:txBody>
      </p:sp>
    </p:spTree>
    <p:extLst>
      <p:ext uri="{BB962C8B-B14F-4D97-AF65-F5344CB8AC3E}">
        <p14:creationId xmlns:p14="http://schemas.microsoft.com/office/powerpoint/2010/main" val="349870204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260648"/>
            <a:ext cx="6347713" cy="587152"/>
          </a:xfrm>
        </p:spPr>
        <p:txBody>
          <a:bodyPr>
            <a:noAutofit/>
          </a:bodyPr>
          <a:lstStyle/>
          <a:p>
            <a:r>
              <a:rPr lang="tr-TR" sz="36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7</a:t>
            </a:r>
            <a:r>
              <a:rPr lang="tr-TR" sz="36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 Eşit Teklifler (Y-Md. 63)</a:t>
            </a:r>
            <a:endParaRPr lang="tr-TR" sz="36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86074" y="1196752"/>
            <a:ext cx="8662390" cy="4525963"/>
          </a:xfrm>
        </p:spPr>
        <p:txBody>
          <a:bodyPr>
            <a:noAutofit/>
          </a:bodyPr>
          <a:lstStyle/>
          <a:p>
            <a:pPr marL="0" indent="0" algn="just">
              <a:buNone/>
            </a:pPr>
            <a:r>
              <a:rPr lang="tr-TR" sz="2400" dirty="0" smtClean="0">
                <a:latin typeface="+mj-lt"/>
                <a:ea typeface="Tahoma" panose="020B0604030504040204" pitchFamily="34" charset="0"/>
                <a:cs typeface="Tahoma" panose="020B0604030504040204" pitchFamily="34" charset="0"/>
              </a:rPr>
              <a:t>EAEAT </a:t>
            </a:r>
            <a:r>
              <a:rPr lang="tr-TR" sz="2400" dirty="0" smtClean="0">
                <a:solidFill>
                  <a:srgbClr val="FF0000"/>
                </a:solidFill>
                <a:latin typeface="+mj-lt"/>
                <a:ea typeface="Tahoma" panose="020B0604030504040204" pitchFamily="34" charset="0"/>
                <a:cs typeface="Tahoma" panose="020B0604030504040204" pitchFamily="34" charset="0"/>
              </a:rPr>
              <a:t>sadece </a:t>
            </a:r>
            <a:r>
              <a:rPr lang="tr-TR" sz="2400" dirty="0">
                <a:solidFill>
                  <a:srgbClr val="FF0000"/>
                </a:solidFill>
                <a:latin typeface="+mj-lt"/>
                <a:ea typeface="Tahoma" panose="020B0604030504040204" pitchFamily="34" charset="0"/>
                <a:cs typeface="Tahoma" panose="020B0604030504040204" pitchFamily="34" charset="0"/>
              </a:rPr>
              <a:t>fiyat esasına </a:t>
            </a:r>
            <a:r>
              <a:rPr lang="tr-TR" sz="2400" dirty="0">
                <a:latin typeface="+mj-lt"/>
                <a:ea typeface="Tahoma" panose="020B0604030504040204" pitchFamily="34" charset="0"/>
                <a:cs typeface="Tahoma" panose="020B0604030504040204" pitchFamily="34" charset="0"/>
              </a:rPr>
              <a:t>göre belirlendiği ihalelerde, </a:t>
            </a:r>
          </a:p>
          <a:p>
            <a:pPr marL="0" indent="0" algn="just">
              <a:buNone/>
            </a:pPr>
            <a:r>
              <a:rPr lang="tr-TR" sz="2400" dirty="0" smtClean="0">
                <a:latin typeface="+mj-lt"/>
                <a:ea typeface="Tahoma" panose="020B0604030504040204" pitchFamily="34" charset="0"/>
                <a:cs typeface="Tahoma" panose="020B0604030504040204" pitchFamily="34" charset="0"/>
              </a:rPr>
              <a:t>a</a:t>
            </a:r>
            <a:r>
              <a:rPr lang="tr-TR" sz="2400" dirty="0">
                <a:latin typeface="+mj-lt"/>
                <a:ea typeface="Tahoma" panose="020B0604030504040204" pitchFamily="34" charset="0"/>
                <a:cs typeface="Tahoma" panose="020B0604030504040204" pitchFamily="34" charset="0"/>
              </a:rPr>
              <a:t>) İsteklinin ve </a:t>
            </a:r>
            <a:r>
              <a:rPr lang="tr-TR" sz="2400" dirty="0" smtClean="0">
                <a:latin typeface="+mj-lt"/>
                <a:ea typeface="Tahoma" panose="020B0604030504040204" pitchFamily="34" charset="0"/>
                <a:cs typeface="Tahoma" panose="020B0604030504040204" pitchFamily="34" charset="0"/>
              </a:rPr>
              <a:t>ortağa </a:t>
            </a:r>
            <a:r>
              <a:rPr lang="tr-TR" sz="2400" dirty="0">
                <a:latin typeface="+mj-lt"/>
                <a:ea typeface="Tahoma" panose="020B0604030504040204" pitchFamily="34" charset="0"/>
                <a:cs typeface="Tahoma" panose="020B0604030504040204" pitchFamily="34" charset="0"/>
              </a:rPr>
              <a:t>ait iş deneyim belgesi kullanılmış ise bu ortağının, ilan veya davet tarihinden </a:t>
            </a:r>
            <a:r>
              <a:rPr lang="tr-TR" sz="2400" dirty="0">
                <a:solidFill>
                  <a:srgbClr val="FF0000"/>
                </a:solidFill>
                <a:latin typeface="+mj-lt"/>
                <a:ea typeface="Tahoma" panose="020B0604030504040204" pitchFamily="34" charset="0"/>
                <a:cs typeface="Tahoma" panose="020B0604030504040204" pitchFamily="34" charset="0"/>
              </a:rPr>
              <a:t>geriye doğru son iki yıl içinde </a:t>
            </a:r>
            <a:r>
              <a:rPr lang="tr-TR" sz="2400" dirty="0">
                <a:latin typeface="+mj-lt"/>
                <a:ea typeface="Tahoma" panose="020B0604030504040204" pitchFamily="34" charset="0"/>
                <a:cs typeface="Tahoma" panose="020B0604030504040204" pitchFamily="34" charset="0"/>
              </a:rPr>
              <a:t>4735 sayılı Kanun kapsamında </a:t>
            </a:r>
            <a:r>
              <a:rPr lang="tr-TR" sz="2400" dirty="0" smtClean="0">
                <a:latin typeface="+mj-lt"/>
                <a:ea typeface="Tahoma" panose="020B0604030504040204" pitchFamily="34" charset="0"/>
                <a:cs typeface="Tahoma" panose="020B0604030504040204" pitchFamily="34" charset="0"/>
              </a:rPr>
              <a:t>imzaladığı </a:t>
            </a:r>
            <a:r>
              <a:rPr lang="tr-TR" sz="2400" dirty="0">
                <a:latin typeface="+mj-lt"/>
                <a:ea typeface="Tahoma" panose="020B0604030504040204" pitchFamily="34" charset="0"/>
                <a:cs typeface="Tahoma" panose="020B0604030504040204" pitchFamily="34" charset="0"/>
              </a:rPr>
              <a:t>sözleşmelerin toplam bedelinin </a:t>
            </a:r>
            <a:r>
              <a:rPr lang="tr-TR" sz="2400" dirty="0" err="1" smtClean="0">
                <a:latin typeface="+mj-lt"/>
                <a:ea typeface="Tahoma" panose="020B0604030504040204" pitchFamily="34" charset="0"/>
                <a:cs typeface="Tahoma" panose="020B0604030504040204" pitchFamily="34" charset="0"/>
              </a:rPr>
              <a:t>YM’den</a:t>
            </a:r>
            <a:r>
              <a:rPr lang="tr-TR" sz="2400" dirty="0" smtClean="0">
                <a:latin typeface="+mj-lt"/>
                <a:ea typeface="Tahoma" panose="020B0604030504040204" pitchFamily="34" charset="0"/>
                <a:cs typeface="Tahoma" panose="020B0604030504040204" pitchFamily="34" charset="0"/>
              </a:rPr>
              <a:t> daha </a:t>
            </a:r>
            <a:r>
              <a:rPr lang="tr-TR" sz="2400" dirty="0">
                <a:latin typeface="+mj-lt"/>
                <a:ea typeface="Tahoma" panose="020B0604030504040204" pitchFamily="34" charset="0"/>
                <a:cs typeface="Tahoma" panose="020B0604030504040204" pitchFamily="34" charset="0"/>
              </a:rPr>
              <a:t>düşük olması durumunda 2 puan, </a:t>
            </a:r>
            <a:r>
              <a:rPr lang="tr-TR" sz="2400" dirty="0" smtClean="0">
                <a:solidFill>
                  <a:srgbClr val="FF0000"/>
                </a:solidFill>
                <a:latin typeface="+mj-lt"/>
                <a:ea typeface="Tahoma" panose="020B0604030504040204" pitchFamily="34" charset="0"/>
                <a:cs typeface="Tahoma" panose="020B0604030504040204" pitchFamily="34" charset="0"/>
              </a:rPr>
              <a:t>YM ile </a:t>
            </a:r>
            <a:r>
              <a:rPr lang="tr-TR" sz="2400" dirty="0" err="1" smtClean="0">
                <a:solidFill>
                  <a:srgbClr val="FF0000"/>
                </a:solidFill>
                <a:latin typeface="+mj-lt"/>
                <a:ea typeface="Tahoma" panose="020B0604030504040204" pitchFamily="34" charset="0"/>
                <a:cs typeface="Tahoma" panose="020B0604030504040204" pitchFamily="34" charset="0"/>
              </a:rPr>
              <a:t>YM’nin</a:t>
            </a:r>
            <a:r>
              <a:rPr lang="tr-TR" sz="2400" dirty="0" smtClean="0">
                <a:solidFill>
                  <a:srgbClr val="FF0000"/>
                </a:solidFill>
                <a:latin typeface="+mj-lt"/>
                <a:ea typeface="Tahoma" panose="020B0604030504040204" pitchFamily="34" charset="0"/>
                <a:cs typeface="Tahoma" panose="020B0604030504040204" pitchFamily="34" charset="0"/>
              </a:rPr>
              <a:t> iki </a:t>
            </a:r>
            <a:r>
              <a:rPr lang="tr-TR" sz="2400" dirty="0">
                <a:solidFill>
                  <a:srgbClr val="FF0000"/>
                </a:solidFill>
                <a:latin typeface="+mj-lt"/>
                <a:ea typeface="Tahoma" panose="020B0604030504040204" pitchFamily="34" charset="0"/>
                <a:cs typeface="Tahoma" panose="020B0604030504040204" pitchFamily="34" charset="0"/>
              </a:rPr>
              <a:t>katı arasında olması durumunda 1 puan,</a:t>
            </a:r>
          </a:p>
          <a:p>
            <a:pPr marL="0" indent="0" algn="just">
              <a:buNone/>
            </a:pPr>
            <a:r>
              <a:rPr lang="tr-TR" sz="2400" dirty="0">
                <a:latin typeface="+mj-lt"/>
                <a:ea typeface="Tahoma" panose="020B0604030504040204" pitchFamily="34" charset="0"/>
                <a:cs typeface="Tahoma" panose="020B0604030504040204" pitchFamily="34" charset="0"/>
              </a:rPr>
              <a:t>b) İsteklinin </a:t>
            </a:r>
            <a:r>
              <a:rPr lang="tr-TR" sz="2400" dirty="0">
                <a:solidFill>
                  <a:srgbClr val="FF0000"/>
                </a:solidFill>
                <a:latin typeface="+mj-lt"/>
                <a:ea typeface="Tahoma" panose="020B0604030504040204" pitchFamily="34" charset="0"/>
                <a:cs typeface="Tahoma" panose="020B0604030504040204" pitchFamily="34" charset="0"/>
              </a:rPr>
              <a:t>ticari merkezinin </a:t>
            </a:r>
            <a:r>
              <a:rPr lang="tr-TR" sz="2400" dirty="0">
                <a:latin typeface="+mj-lt"/>
                <a:ea typeface="Tahoma" panose="020B0604030504040204" pitchFamily="34" charset="0"/>
                <a:cs typeface="Tahoma" panose="020B0604030504040204" pitchFamily="34" charset="0"/>
              </a:rPr>
              <a:t>ilan veya davet tarihinden geriye doğru </a:t>
            </a:r>
            <a:r>
              <a:rPr lang="tr-TR" sz="2400" dirty="0">
                <a:solidFill>
                  <a:srgbClr val="FF0000"/>
                </a:solidFill>
                <a:latin typeface="+mj-lt"/>
                <a:ea typeface="Tahoma" panose="020B0604030504040204" pitchFamily="34" charset="0"/>
                <a:cs typeface="Tahoma" panose="020B0604030504040204" pitchFamily="34" charset="0"/>
              </a:rPr>
              <a:t>en az bir yıldır</a:t>
            </a:r>
            <a:r>
              <a:rPr lang="tr-TR" sz="2400" dirty="0">
                <a:latin typeface="+mj-lt"/>
                <a:ea typeface="Tahoma" panose="020B0604030504040204" pitchFamily="34" charset="0"/>
                <a:cs typeface="Tahoma" panose="020B0604030504040204" pitchFamily="34" charset="0"/>
              </a:rPr>
              <a:t> </a:t>
            </a:r>
            <a:r>
              <a:rPr lang="tr-TR" sz="2400" dirty="0" smtClean="0">
                <a:solidFill>
                  <a:srgbClr val="FF0000"/>
                </a:solidFill>
                <a:latin typeface="+mj-lt"/>
                <a:ea typeface="Tahoma" panose="020B0604030504040204" pitchFamily="34" charset="0"/>
                <a:cs typeface="Tahoma" panose="020B0604030504040204" pitchFamily="34" charset="0"/>
              </a:rPr>
              <a:t>idarenin </a:t>
            </a:r>
            <a:r>
              <a:rPr lang="tr-TR" sz="2400" dirty="0">
                <a:solidFill>
                  <a:srgbClr val="FF0000"/>
                </a:solidFill>
                <a:latin typeface="+mj-lt"/>
                <a:ea typeface="Tahoma" panose="020B0604030504040204" pitchFamily="34" charset="0"/>
                <a:cs typeface="Tahoma" panose="020B0604030504040204" pitchFamily="34" charset="0"/>
              </a:rPr>
              <a:t>bulunduğu ilin </a:t>
            </a:r>
            <a:r>
              <a:rPr lang="tr-TR" sz="2400" dirty="0">
                <a:latin typeface="+mj-lt"/>
                <a:ea typeface="Tahoma" panose="020B0604030504040204" pitchFamily="34" charset="0"/>
                <a:cs typeface="Tahoma" panose="020B0604030504040204" pitchFamily="34" charset="0"/>
              </a:rPr>
              <a:t>mülki idari sınırları içindeki ticaret ve/veya sanayi odasına ya da ilgili meslek odasına </a:t>
            </a:r>
            <a:r>
              <a:rPr lang="tr-TR" sz="2400" dirty="0">
                <a:solidFill>
                  <a:srgbClr val="FF0000"/>
                </a:solidFill>
                <a:latin typeface="+mj-lt"/>
                <a:ea typeface="Tahoma" panose="020B0604030504040204" pitchFamily="34" charset="0"/>
                <a:cs typeface="Tahoma" panose="020B0604030504040204" pitchFamily="34" charset="0"/>
              </a:rPr>
              <a:t>kayıtlı bulunması durumunda 1 puan</a:t>
            </a:r>
            <a:r>
              <a:rPr lang="tr-TR" sz="2400" dirty="0">
                <a:latin typeface="+mj-lt"/>
                <a:ea typeface="Tahoma" panose="020B0604030504040204" pitchFamily="34" charset="0"/>
                <a:cs typeface="Tahoma" panose="020B0604030504040204" pitchFamily="34" charset="0"/>
              </a:rPr>
              <a:t>,</a:t>
            </a:r>
          </a:p>
          <a:p>
            <a:pPr marL="44450" indent="0" algn="just">
              <a:buFont typeface="Georgia" pitchFamily="18" charset="0"/>
              <a:buNone/>
            </a:pPr>
            <a:endParaRPr lang="tr-TR" altLang="tr-TR" sz="2400" dirty="0">
              <a:latin typeface="+mj-lt"/>
              <a:ea typeface="Tahoma" panose="020B0604030504040204" pitchFamily="34" charset="0"/>
              <a:cs typeface="Tahoma" panose="020B0604030504040204" pitchFamily="34" charset="0"/>
            </a:endParaRPr>
          </a:p>
        </p:txBody>
      </p:sp>
      <p:pic>
        <p:nvPicPr>
          <p:cNvPr id="4"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7740352" y="156672"/>
            <a:ext cx="1117600" cy="968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3384900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659160"/>
          </a:xfrm>
        </p:spPr>
        <p:txBody>
          <a:bodyPr>
            <a:noAutofit/>
          </a:bodyPr>
          <a:lstStyle/>
          <a:p>
            <a:r>
              <a:rPr lang="tr-TR" sz="36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7</a:t>
            </a:r>
            <a:r>
              <a:rPr lang="tr-TR" sz="36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 Eşit Teklifler (Y-Md. 63)</a:t>
            </a:r>
            <a:endParaRPr lang="tr-TR" sz="36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p:txBody>
      </p:sp>
      <p:sp>
        <p:nvSpPr>
          <p:cNvPr id="3" name="Content Placeholder 2"/>
          <p:cNvSpPr>
            <a:spLocks noGrp="1"/>
          </p:cNvSpPr>
          <p:nvPr>
            <p:ph idx="1"/>
          </p:nvPr>
        </p:nvSpPr>
        <p:spPr>
          <a:xfrm>
            <a:off x="107504" y="1340768"/>
            <a:ext cx="8534424" cy="4525963"/>
          </a:xfrm>
        </p:spPr>
        <p:txBody>
          <a:bodyPr>
            <a:noAutofit/>
          </a:bodyPr>
          <a:lstStyle/>
          <a:p>
            <a:pPr algn="just">
              <a:buFont typeface="Wingdings" panose="05000000000000000000" pitchFamily="2" charset="2"/>
              <a:buChar char="Ø"/>
            </a:pPr>
            <a:r>
              <a:rPr lang="tr-TR" sz="2400" dirty="0">
                <a:latin typeface="+mj-lt"/>
                <a:ea typeface="Tahoma" panose="020B0604030504040204" pitchFamily="34" charset="0"/>
                <a:cs typeface="Tahoma" panose="020B0604030504040204" pitchFamily="34" charset="0"/>
              </a:rPr>
              <a:t>(a) bendine ilişkin değerlendirmede </a:t>
            </a:r>
            <a:r>
              <a:rPr lang="tr-TR" sz="2400" dirty="0" smtClean="0">
                <a:latin typeface="+mj-lt"/>
                <a:ea typeface="Tahoma" panose="020B0604030504040204" pitchFamily="34" charset="0"/>
                <a:cs typeface="Tahoma" panose="020B0604030504040204" pitchFamily="34" charset="0"/>
              </a:rPr>
              <a:t>EKAP </a:t>
            </a:r>
            <a:r>
              <a:rPr lang="tr-TR" sz="2400" dirty="0">
                <a:latin typeface="+mj-lt"/>
                <a:ea typeface="Tahoma" panose="020B0604030504040204" pitchFamily="34" charset="0"/>
                <a:cs typeface="Tahoma" panose="020B0604030504040204" pitchFamily="34" charset="0"/>
              </a:rPr>
              <a:t>verileri; (b) bendine ilişkin değerlendirmede isteklinin teklifi kapsamında sunulan </a:t>
            </a:r>
            <a:r>
              <a:rPr lang="tr-TR" sz="2400" dirty="0" smtClean="0">
                <a:latin typeface="+mj-lt"/>
                <a:ea typeface="Tahoma" panose="020B0604030504040204" pitchFamily="34" charset="0"/>
                <a:cs typeface="Tahoma" panose="020B0604030504040204" pitchFamily="34" charset="0"/>
              </a:rPr>
              <a:t>belgeler esas </a:t>
            </a:r>
            <a:r>
              <a:rPr lang="tr-TR" sz="2400" dirty="0">
                <a:latin typeface="+mj-lt"/>
                <a:ea typeface="Tahoma" panose="020B0604030504040204" pitchFamily="34" charset="0"/>
                <a:cs typeface="Tahoma" panose="020B0604030504040204" pitchFamily="34" charset="0"/>
              </a:rPr>
              <a:t>alınır.</a:t>
            </a:r>
            <a:endParaRPr lang="tr-TR" sz="2400" dirty="0" smtClean="0">
              <a:latin typeface="+mj-lt"/>
              <a:ea typeface="Tahoma" panose="020B0604030504040204" pitchFamily="34" charset="0"/>
              <a:cs typeface="Tahoma" panose="020B0604030504040204" pitchFamily="34" charset="0"/>
            </a:endParaRPr>
          </a:p>
          <a:p>
            <a:pPr algn="just">
              <a:buFont typeface="Wingdings" panose="05000000000000000000" pitchFamily="2" charset="2"/>
              <a:buChar char="Ø"/>
            </a:pPr>
            <a:endParaRPr lang="tr-TR" sz="2400" dirty="0">
              <a:latin typeface="+mj-lt"/>
              <a:ea typeface="Tahoma" panose="020B0604030504040204" pitchFamily="34" charset="0"/>
              <a:cs typeface="Tahoma" panose="020B0604030504040204" pitchFamily="34" charset="0"/>
            </a:endParaRPr>
          </a:p>
          <a:p>
            <a:pPr algn="just">
              <a:buFont typeface="Wingdings" panose="05000000000000000000" pitchFamily="2" charset="2"/>
              <a:buChar char="Ø"/>
            </a:pPr>
            <a:r>
              <a:rPr lang="tr-TR" sz="2400" dirty="0" smtClean="0">
                <a:latin typeface="+mj-lt"/>
                <a:ea typeface="Tahoma" panose="020B0604030504040204" pitchFamily="34" charset="0"/>
                <a:cs typeface="Tahoma" panose="020B0604030504040204" pitchFamily="34" charset="0"/>
              </a:rPr>
              <a:t>Ortak girişimlerce puan alınabilmesi için kriterlerin </a:t>
            </a:r>
            <a:r>
              <a:rPr lang="tr-TR" sz="2400" dirty="0">
                <a:latin typeface="+mj-lt"/>
                <a:ea typeface="Tahoma" panose="020B0604030504040204" pitchFamily="34" charset="0"/>
                <a:cs typeface="Tahoma" panose="020B0604030504040204" pitchFamily="34" charset="0"/>
              </a:rPr>
              <a:t>tüm ortaklarca sağlanması gerekmektedir. </a:t>
            </a:r>
          </a:p>
          <a:p>
            <a:pPr marL="400050" lvl="1" indent="0" algn="just">
              <a:buNone/>
            </a:pPr>
            <a:endParaRPr lang="tr-TR" sz="2400" dirty="0">
              <a:latin typeface="+mj-lt"/>
              <a:ea typeface="Tahoma" panose="020B0604030504040204" pitchFamily="34" charset="0"/>
              <a:cs typeface="Tahoma" panose="020B0604030504040204" pitchFamily="34" charset="0"/>
            </a:endParaRPr>
          </a:p>
          <a:p>
            <a:pPr algn="just">
              <a:buFont typeface="Wingdings" panose="05000000000000000000" pitchFamily="2" charset="2"/>
              <a:buChar char="Ø"/>
            </a:pPr>
            <a:r>
              <a:rPr lang="tr-TR" sz="2400" dirty="0" smtClean="0">
                <a:latin typeface="+mj-lt"/>
                <a:ea typeface="Tahoma" panose="020B0604030504040204" pitchFamily="34" charset="0"/>
                <a:cs typeface="Tahoma" panose="020B0604030504040204" pitchFamily="34" charset="0"/>
              </a:rPr>
              <a:t>Bu </a:t>
            </a:r>
            <a:r>
              <a:rPr lang="tr-TR" sz="2400" dirty="0">
                <a:latin typeface="+mj-lt"/>
                <a:ea typeface="Tahoma" panose="020B0604030504040204" pitchFamily="34" charset="0"/>
                <a:cs typeface="Tahoma" panose="020B0604030504040204" pitchFamily="34" charset="0"/>
              </a:rPr>
              <a:t>değerlendirme sonucunda eşitliğin bozulmaması durumunda, puanları eşit olan istekliler davet edilmek suretiyle, ihale komisyonu tarafından </a:t>
            </a:r>
            <a:r>
              <a:rPr lang="tr-TR" sz="2400" dirty="0">
                <a:solidFill>
                  <a:srgbClr val="FF0000"/>
                </a:solidFill>
                <a:latin typeface="+mj-lt"/>
                <a:ea typeface="Tahoma" panose="020B0604030504040204" pitchFamily="34" charset="0"/>
                <a:cs typeface="Tahoma" panose="020B0604030504040204" pitchFamily="34" charset="0"/>
              </a:rPr>
              <a:t>kura yöntemine </a:t>
            </a:r>
            <a:r>
              <a:rPr lang="tr-TR" sz="2400" dirty="0">
                <a:latin typeface="+mj-lt"/>
                <a:ea typeface="Tahoma" panose="020B0604030504040204" pitchFamily="34" charset="0"/>
                <a:cs typeface="Tahoma" panose="020B0604030504040204" pitchFamily="34" charset="0"/>
              </a:rPr>
              <a:t>başvurulur. </a:t>
            </a:r>
          </a:p>
        </p:txBody>
      </p:sp>
      <p:pic>
        <p:nvPicPr>
          <p:cNvPr id="4"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7740352" y="156672"/>
            <a:ext cx="1117600" cy="111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3599689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8"/>
          <p:cNvSpPr>
            <a:spLocks noChangeArrowheads="1"/>
          </p:cNvSpPr>
          <p:nvPr/>
        </p:nvSpPr>
        <p:spPr bwMode="auto">
          <a:xfrm>
            <a:off x="1768879" y="2276872"/>
            <a:ext cx="6072230" cy="1594283"/>
          </a:xfrm>
          <a:prstGeom prst="rect">
            <a:avLst/>
          </a:prstGeom>
          <a:solidFill>
            <a:schemeClr val="accent1">
              <a:lumMod val="40000"/>
              <a:lumOff val="60000"/>
            </a:schemeClr>
          </a:solidFill>
          <a:ln>
            <a:solidFill>
              <a:schemeClr val="accent4">
                <a:lumMod val="40000"/>
                <a:lumOff val="60000"/>
              </a:schemeClr>
            </a:solidFill>
          </a:ln>
        </p:spPr>
        <p:style>
          <a:lnRef idx="0">
            <a:schemeClr val="accent1"/>
          </a:lnRef>
          <a:fillRef idx="3">
            <a:schemeClr val="accent1"/>
          </a:fillRef>
          <a:effectRef idx="3">
            <a:schemeClr val="accent1"/>
          </a:effectRef>
          <a:fontRef idx="minor">
            <a:schemeClr val="lt1"/>
          </a:fontRef>
        </p:style>
        <p:txBody>
          <a:bodyPr>
            <a:spAutoFit/>
          </a:bodyPr>
          <a:lstStyle/>
          <a:p>
            <a:pPr algn="ctr">
              <a:lnSpc>
                <a:spcPct val="80000"/>
              </a:lnSpc>
              <a:spcBef>
                <a:spcPct val="20000"/>
              </a:spcBef>
              <a:defRPr/>
            </a:pPr>
            <a:endParaRPr lang="tr-TR" sz="3200" b="1" dirty="0" smtClean="0">
              <a:solidFill>
                <a:schemeClr val="tx1"/>
              </a:solidFill>
              <a:latin typeface="Arial" charset="0"/>
            </a:endParaRPr>
          </a:p>
          <a:p>
            <a:pPr algn="ctr">
              <a:lnSpc>
                <a:spcPct val="80000"/>
              </a:lnSpc>
              <a:spcBef>
                <a:spcPct val="20000"/>
              </a:spcBef>
              <a:defRPr/>
            </a:pPr>
            <a:r>
              <a:rPr lang="tr-TR" sz="4000" b="1" dirty="0" smtClean="0">
                <a:solidFill>
                  <a:schemeClr val="tx1"/>
                </a:solidFill>
                <a:latin typeface="Arial" charset="0"/>
              </a:rPr>
              <a:t>TEŞEKKÜRLER…</a:t>
            </a:r>
          </a:p>
          <a:p>
            <a:pPr algn="ctr">
              <a:lnSpc>
                <a:spcPct val="80000"/>
              </a:lnSpc>
              <a:spcBef>
                <a:spcPct val="20000"/>
              </a:spcBef>
              <a:defRPr/>
            </a:pPr>
            <a:endParaRPr lang="tr-TR" sz="3200" b="1" dirty="0">
              <a:solidFill>
                <a:schemeClr val="tx1"/>
              </a:solidFill>
              <a:latin typeface="Arial" charset="0"/>
            </a:endParaRPr>
          </a:p>
        </p:txBody>
      </p:sp>
      <p:pic>
        <p:nvPicPr>
          <p:cNvPr id="6"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7740352" y="156672"/>
            <a:ext cx="1117600" cy="158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511815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idx="1"/>
          </p:nvPr>
        </p:nvSpPr>
        <p:spPr>
          <a:xfrm>
            <a:off x="457200" y="1613495"/>
            <a:ext cx="8229600" cy="4695825"/>
          </a:xfrm>
        </p:spPr>
        <p:txBody>
          <a:bodyPr>
            <a:noAutofit/>
          </a:bodyPr>
          <a:lstStyle/>
          <a:p>
            <a:pPr algn="just">
              <a:lnSpc>
                <a:spcPct val="80000"/>
              </a:lnSpc>
              <a:defRPr/>
            </a:pPr>
            <a:r>
              <a:rPr lang="tr-TR" sz="2800" dirty="0" smtClean="0">
                <a:latin typeface="+mj-lt"/>
                <a:ea typeface="Tahoma" panose="020B0604030504040204" pitchFamily="34" charset="0"/>
                <a:cs typeface="Tahoma" panose="020B0604030504040204" pitchFamily="34" charset="0"/>
              </a:rPr>
              <a:t>Bakım </a:t>
            </a:r>
            <a:r>
              <a:rPr lang="tr-TR" sz="2800" dirty="0">
                <a:latin typeface="+mj-lt"/>
                <a:ea typeface="Tahoma" panose="020B0604030504040204" pitchFamily="34" charset="0"/>
                <a:cs typeface="Tahoma" panose="020B0604030504040204" pitchFamily="34" charset="0"/>
              </a:rPr>
              <a:t>ve onarım, </a:t>
            </a:r>
            <a:endParaRPr lang="tr-TR" sz="2800" dirty="0" smtClean="0">
              <a:latin typeface="+mj-lt"/>
              <a:ea typeface="Tahoma" panose="020B0604030504040204" pitchFamily="34" charset="0"/>
              <a:cs typeface="Tahoma" panose="020B0604030504040204" pitchFamily="34" charset="0"/>
            </a:endParaRPr>
          </a:p>
          <a:p>
            <a:pPr algn="just">
              <a:lnSpc>
                <a:spcPct val="80000"/>
              </a:lnSpc>
              <a:defRPr/>
            </a:pPr>
            <a:r>
              <a:rPr lang="tr-TR" sz="2800" dirty="0" smtClean="0">
                <a:solidFill>
                  <a:srgbClr val="FF0000"/>
                </a:solidFill>
                <a:latin typeface="+mj-lt"/>
                <a:ea typeface="Tahoma" panose="020B0604030504040204" pitchFamily="34" charset="0"/>
                <a:cs typeface="Tahoma" panose="020B0604030504040204" pitchFamily="34" charset="0"/>
              </a:rPr>
              <a:t>taşıma</a:t>
            </a:r>
            <a:r>
              <a:rPr lang="tr-TR" sz="2800" dirty="0">
                <a:latin typeface="+mj-lt"/>
                <a:ea typeface="Tahoma" panose="020B0604030504040204" pitchFamily="34" charset="0"/>
                <a:cs typeface="Tahoma" panose="020B0604030504040204" pitchFamily="34" charset="0"/>
              </a:rPr>
              <a:t>, </a:t>
            </a:r>
            <a:r>
              <a:rPr lang="tr-TR" sz="2800" dirty="0" smtClean="0">
                <a:latin typeface="+mj-lt"/>
                <a:ea typeface="Tahoma" panose="020B0604030504040204" pitchFamily="34" charset="0"/>
                <a:cs typeface="Tahoma" panose="020B0604030504040204" pitchFamily="34" charset="0"/>
              </a:rPr>
              <a:t>haberleşme</a:t>
            </a:r>
            <a:r>
              <a:rPr lang="tr-TR" sz="2800" dirty="0">
                <a:latin typeface="+mj-lt"/>
                <a:ea typeface="Tahoma" panose="020B0604030504040204" pitchFamily="34" charset="0"/>
                <a:cs typeface="Tahoma" panose="020B0604030504040204" pitchFamily="34" charset="0"/>
              </a:rPr>
              <a:t>, </a:t>
            </a:r>
            <a:endParaRPr lang="tr-TR" sz="2800" dirty="0" smtClean="0">
              <a:latin typeface="+mj-lt"/>
              <a:ea typeface="Tahoma" panose="020B0604030504040204" pitchFamily="34" charset="0"/>
              <a:cs typeface="Tahoma" panose="020B0604030504040204" pitchFamily="34" charset="0"/>
            </a:endParaRPr>
          </a:p>
          <a:p>
            <a:pPr algn="just">
              <a:lnSpc>
                <a:spcPct val="80000"/>
              </a:lnSpc>
              <a:defRPr/>
            </a:pPr>
            <a:r>
              <a:rPr lang="tr-TR" sz="2800" dirty="0" smtClean="0">
                <a:latin typeface="+mj-lt"/>
                <a:ea typeface="Tahoma" panose="020B0604030504040204" pitchFamily="34" charset="0"/>
                <a:cs typeface="Tahoma" panose="020B0604030504040204" pitchFamily="34" charset="0"/>
              </a:rPr>
              <a:t>sigorta</a:t>
            </a:r>
            <a:r>
              <a:rPr lang="tr-TR" sz="2800" dirty="0">
                <a:latin typeface="+mj-lt"/>
                <a:ea typeface="Tahoma" panose="020B0604030504040204" pitchFamily="34" charset="0"/>
                <a:cs typeface="Tahoma" panose="020B0604030504040204" pitchFamily="34" charset="0"/>
              </a:rPr>
              <a:t>, </a:t>
            </a:r>
            <a:endParaRPr lang="tr-TR" sz="2800" dirty="0" smtClean="0">
              <a:latin typeface="+mj-lt"/>
              <a:ea typeface="Tahoma" panose="020B0604030504040204" pitchFamily="34" charset="0"/>
              <a:cs typeface="Tahoma" panose="020B0604030504040204" pitchFamily="34" charset="0"/>
            </a:endParaRPr>
          </a:p>
          <a:p>
            <a:pPr algn="just">
              <a:lnSpc>
                <a:spcPct val="80000"/>
              </a:lnSpc>
              <a:defRPr/>
            </a:pPr>
            <a:r>
              <a:rPr lang="tr-TR" sz="2800" dirty="0" smtClean="0">
                <a:latin typeface="+mj-lt"/>
                <a:ea typeface="Tahoma" panose="020B0604030504040204" pitchFamily="34" charset="0"/>
                <a:cs typeface="Tahoma" panose="020B0604030504040204" pitchFamily="34" charset="0"/>
              </a:rPr>
              <a:t>araştırma </a:t>
            </a:r>
            <a:r>
              <a:rPr lang="tr-TR" sz="2800" dirty="0">
                <a:latin typeface="+mj-lt"/>
                <a:ea typeface="Tahoma" panose="020B0604030504040204" pitchFamily="34" charset="0"/>
                <a:cs typeface="Tahoma" panose="020B0604030504040204" pitchFamily="34" charset="0"/>
              </a:rPr>
              <a:t>ve geliştirme, </a:t>
            </a:r>
            <a:endParaRPr lang="tr-TR" sz="2800" dirty="0" smtClean="0">
              <a:latin typeface="+mj-lt"/>
              <a:ea typeface="Tahoma" panose="020B0604030504040204" pitchFamily="34" charset="0"/>
              <a:cs typeface="Tahoma" panose="020B0604030504040204" pitchFamily="34" charset="0"/>
            </a:endParaRPr>
          </a:p>
          <a:p>
            <a:pPr algn="just">
              <a:lnSpc>
                <a:spcPct val="80000"/>
              </a:lnSpc>
              <a:defRPr/>
            </a:pPr>
            <a:r>
              <a:rPr lang="tr-TR" sz="2800" dirty="0" smtClean="0">
                <a:latin typeface="+mj-lt"/>
                <a:ea typeface="Tahoma" panose="020B0604030504040204" pitchFamily="34" charset="0"/>
                <a:cs typeface="Tahoma" panose="020B0604030504040204" pitchFamily="34" charset="0"/>
              </a:rPr>
              <a:t>muhasebe</a:t>
            </a:r>
            <a:r>
              <a:rPr lang="tr-TR" sz="2800" dirty="0">
                <a:latin typeface="+mj-lt"/>
                <a:ea typeface="Tahoma" panose="020B0604030504040204" pitchFamily="34" charset="0"/>
                <a:cs typeface="Tahoma" panose="020B0604030504040204" pitchFamily="34" charset="0"/>
              </a:rPr>
              <a:t>, </a:t>
            </a:r>
            <a:r>
              <a:rPr lang="tr-TR" sz="2800" dirty="0" smtClean="0">
                <a:latin typeface="+mj-lt"/>
                <a:ea typeface="Tahoma" panose="020B0604030504040204" pitchFamily="34" charset="0"/>
                <a:cs typeface="Tahoma" panose="020B0604030504040204" pitchFamily="34" charset="0"/>
              </a:rPr>
              <a:t>piyasa </a:t>
            </a:r>
            <a:r>
              <a:rPr lang="tr-TR" sz="2800" dirty="0">
                <a:latin typeface="+mj-lt"/>
                <a:ea typeface="Tahoma" panose="020B0604030504040204" pitchFamily="34" charset="0"/>
                <a:cs typeface="Tahoma" panose="020B0604030504040204" pitchFamily="34" charset="0"/>
              </a:rPr>
              <a:t>araştırması ve anket, </a:t>
            </a:r>
            <a:endParaRPr lang="tr-TR" sz="2800" dirty="0" smtClean="0">
              <a:latin typeface="+mj-lt"/>
              <a:ea typeface="Tahoma" panose="020B0604030504040204" pitchFamily="34" charset="0"/>
              <a:cs typeface="Tahoma" panose="020B0604030504040204" pitchFamily="34" charset="0"/>
            </a:endParaRPr>
          </a:p>
          <a:p>
            <a:pPr algn="just">
              <a:lnSpc>
                <a:spcPct val="80000"/>
              </a:lnSpc>
              <a:defRPr/>
            </a:pPr>
            <a:r>
              <a:rPr lang="tr-TR" sz="2800" dirty="0" smtClean="0">
                <a:latin typeface="+mj-lt"/>
                <a:ea typeface="Tahoma" panose="020B0604030504040204" pitchFamily="34" charset="0"/>
                <a:cs typeface="Tahoma" panose="020B0604030504040204" pitchFamily="34" charset="0"/>
              </a:rPr>
              <a:t>danışmanlık</a:t>
            </a:r>
            <a:r>
              <a:rPr lang="tr-TR" sz="2800" dirty="0">
                <a:latin typeface="+mj-lt"/>
                <a:ea typeface="Tahoma" panose="020B0604030504040204" pitchFamily="34" charset="0"/>
                <a:cs typeface="Tahoma" panose="020B0604030504040204" pitchFamily="34" charset="0"/>
              </a:rPr>
              <a:t>, tanıtım, </a:t>
            </a:r>
            <a:r>
              <a:rPr lang="tr-TR" sz="2800" dirty="0" smtClean="0">
                <a:latin typeface="+mj-lt"/>
                <a:ea typeface="Tahoma" panose="020B0604030504040204" pitchFamily="34" charset="0"/>
                <a:cs typeface="Tahoma" panose="020B0604030504040204" pitchFamily="34" charset="0"/>
              </a:rPr>
              <a:t>basım </a:t>
            </a:r>
            <a:r>
              <a:rPr lang="tr-TR" sz="2800" dirty="0">
                <a:latin typeface="+mj-lt"/>
                <a:ea typeface="Tahoma" panose="020B0604030504040204" pitchFamily="34" charset="0"/>
                <a:cs typeface="Tahoma" panose="020B0604030504040204" pitchFamily="34" charset="0"/>
              </a:rPr>
              <a:t>ve yayım, </a:t>
            </a:r>
          </a:p>
          <a:p>
            <a:pPr algn="just">
              <a:lnSpc>
                <a:spcPct val="80000"/>
              </a:lnSpc>
              <a:defRPr/>
            </a:pPr>
            <a:r>
              <a:rPr lang="tr-TR" sz="2800" dirty="0" smtClean="0">
                <a:solidFill>
                  <a:srgbClr val="FF0000"/>
                </a:solidFill>
                <a:latin typeface="+mj-lt"/>
                <a:ea typeface="Tahoma" panose="020B0604030504040204" pitchFamily="34" charset="0"/>
                <a:cs typeface="Tahoma" panose="020B0604030504040204" pitchFamily="34" charset="0"/>
              </a:rPr>
              <a:t>temizlik, </a:t>
            </a:r>
          </a:p>
          <a:p>
            <a:pPr algn="just">
              <a:lnSpc>
                <a:spcPct val="80000"/>
              </a:lnSpc>
              <a:defRPr/>
            </a:pPr>
            <a:r>
              <a:rPr lang="tr-TR" sz="2800" dirty="0" smtClean="0">
                <a:solidFill>
                  <a:srgbClr val="FF0000"/>
                </a:solidFill>
                <a:latin typeface="+mj-lt"/>
                <a:ea typeface="Tahoma" panose="020B0604030504040204" pitchFamily="34" charset="0"/>
                <a:cs typeface="Tahoma" panose="020B0604030504040204" pitchFamily="34" charset="0"/>
              </a:rPr>
              <a:t>yemek hazırlama ve dağıtım</a:t>
            </a:r>
            <a:r>
              <a:rPr lang="tr-TR" sz="2800" dirty="0" smtClean="0">
                <a:latin typeface="+mj-lt"/>
                <a:ea typeface="Tahoma" panose="020B0604030504040204" pitchFamily="34" charset="0"/>
                <a:cs typeface="Tahoma" panose="020B0604030504040204" pitchFamily="34" charset="0"/>
              </a:rPr>
              <a:t>, </a:t>
            </a:r>
          </a:p>
          <a:p>
            <a:pPr algn="just">
              <a:lnSpc>
                <a:spcPct val="80000"/>
              </a:lnSpc>
              <a:defRPr/>
            </a:pPr>
            <a:r>
              <a:rPr lang="tr-TR" sz="2800" dirty="0" smtClean="0">
                <a:latin typeface="+mj-lt"/>
                <a:ea typeface="Tahoma" panose="020B0604030504040204" pitchFamily="34" charset="0"/>
                <a:cs typeface="Tahoma" panose="020B0604030504040204" pitchFamily="34" charset="0"/>
              </a:rPr>
              <a:t>toplantı, organizasyon, sergi, </a:t>
            </a:r>
          </a:p>
        </p:txBody>
      </p:sp>
      <p:sp>
        <p:nvSpPr>
          <p:cNvPr id="6" name="5 Slayt Numarası Yer Tutucusu"/>
          <p:cNvSpPr>
            <a:spLocks noGrp="1"/>
          </p:cNvSpPr>
          <p:nvPr>
            <p:ph type="sldNum" sz="quarter" idx="12"/>
          </p:nvPr>
        </p:nvSpPr>
        <p:spPr/>
        <p:txBody>
          <a:bodyPr/>
          <a:lstStyle/>
          <a:p>
            <a:pPr>
              <a:defRPr/>
            </a:pPr>
            <a:fld id="{C033FA9B-88A0-43B4-B67A-6ABE79A45807}" type="slidenum">
              <a:rPr lang="tr-TR"/>
              <a:pPr>
                <a:defRPr/>
              </a:pPr>
              <a:t>7</a:t>
            </a:fld>
            <a:endParaRPr lang="tr-TR" dirty="0"/>
          </a:p>
        </p:txBody>
      </p:sp>
      <p:sp>
        <p:nvSpPr>
          <p:cNvPr id="10" name="Başlık 1"/>
          <p:cNvSpPr txBox="1">
            <a:spLocks/>
          </p:cNvSpPr>
          <p:nvPr/>
        </p:nvSpPr>
        <p:spPr>
          <a:xfrm>
            <a:off x="457200" y="274638"/>
            <a:ext cx="82296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457200" indent="-457200">
              <a:spcBef>
                <a:spcPts val="0"/>
              </a:spcBef>
              <a:buFontTx/>
              <a:buAutoNum type="arabicPeriod"/>
            </a:pPr>
            <a:r>
              <a:rPr lang="tr-TR" sz="28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İlgili Mevzuat ve </a:t>
            </a:r>
            <a:r>
              <a:rPr lang="tr-TR"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Tanımlar</a:t>
            </a:r>
            <a:endParaRPr lang="tr-TR" sz="30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a:p>
            <a:pPr algn="just">
              <a:spcBef>
                <a:spcPts val="0"/>
              </a:spcBef>
            </a:pPr>
            <a:r>
              <a:rPr lang="tr-TR"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«Hizmet </a:t>
            </a:r>
            <a:r>
              <a:rPr lang="tr-TR" sz="2800" dirty="0" err="1"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Alımı»nın</a:t>
            </a:r>
            <a:r>
              <a:rPr lang="tr-TR"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 Tanımlanması (4734 md.4)</a:t>
            </a:r>
            <a:endParaRPr lang="tr-TR" sz="28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p:txBody>
      </p:sp>
      <p:pic>
        <p:nvPicPr>
          <p:cNvPr id="11" name="Picture 4" descr="kiklogo"/>
          <p:cNvPicPr>
            <a:picLocks noChangeAspect="1" noChangeArrowheads="1"/>
          </p:cNvPicPr>
          <p:nvPr/>
        </p:nvPicPr>
        <p:blipFill>
          <a:blip r:embed="rId3">
            <a:lum contrast="12000"/>
            <a:extLst>
              <a:ext uri="{28A0092B-C50C-407E-A947-70E740481C1C}">
                <a14:useLocalDpi xmlns:a14="http://schemas.microsoft.com/office/drawing/2010/main" val="0"/>
              </a:ext>
            </a:extLst>
          </a:blip>
          <a:srcRect/>
          <a:stretch>
            <a:fillRect/>
          </a:stretch>
        </p:blipFill>
        <p:spPr bwMode="auto">
          <a:xfrm>
            <a:off x="7812360" y="116632"/>
            <a:ext cx="1117600" cy="1368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Resim 1"/>
          <p:cNvPicPr>
            <a:picLocks noChangeAspect="1"/>
          </p:cNvPicPr>
          <p:nvPr/>
        </p:nvPicPr>
        <p:blipFill>
          <a:blip r:embed="rId4"/>
          <a:stretch>
            <a:fillRect/>
          </a:stretch>
        </p:blipFill>
        <p:spPr>
          <a:xfrm>
            <a:off x="5364088" y="1584393"/>
            <a:ext cx="1152244" cy="1426588"/>
          </a:xfrm>
          <a:prstGeom prst="rect">
            <a:avLst/>
          </a:prstGeom>
        </p:spPr>
      </p:pic>
    </p:spTree>
    <p:extLst>
      <p:ext uri="{BB962C8B-B14F-4D97-AF65-F5344CB8AC3E}">
        <p14:creationId xmlns:p14="http://schemas.microsoft.com/office/powerpoint/2010/main" val="4069126027"/>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animEffect transition="in" filter="fade">
                                      <p:cBhvr>
                                        <p:cTn id="7" dur="1000"/>
                                        <p:tgtEl>
                                          <p:spTgt spid="12291">
                                            <p:txEl>
                                              <p:pRg st="0" end="0"/>
                                            </p:txEl>
                                          </p:spTgt>
                                        </p:tgtEl>
                                      </p:cBhvr>
                                    </p:animEffect>
                                    <p:anim calcmode="lin" valueType="num">
                                      <p:cBhvr>
                                        <p:cTn id="8" dur="1000" fill="hold"/>
                                        <p:tgtEl>
                                          <p:spTgt spid="1229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229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291">
                                            <p:txEl>
                                              <p:pRg st="1" end="1"/>
                                            </p:txEl>
                                          </p:spTgt>
                                        </p:tgtEl>
                                        <p:attrNameLst>
                                          <p:attrName>style.visibility</p:attrName>
                                        </p:attrNameLst>
                                      </p:cBhvr>
                                      <p:to>
                                        <p:strVal val="visible"/>
                                      </p:to>
                                    </p:set>
                                    <p:animEffect transition="in" filter="fade">
                                      <p:cBhvr>
                                        <p:cTn id="14" dur="1000"/>
                                        <p:tgtEl>
                                          <p:spTgt spid="12291">
                                            <p:txEl>
                                              <p:pRg st="1" end="1"/>
                                            </p:txEl>
                                          </p:spTgt>
                                        </p:tgtEl>
                                      </p:cBhvr>
                                    </p:animEffect>
                                    <p:anim calcmode="lin" valueType="num">
                                      <p:cBhvr>
                                        <p:cTn id="15" dur="1000" fill="hold"/>
                                        <p:tgtEl>
                                          <p:spTgt spid="12291">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229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291">
                                            <p:txEl>
                                              <p:pRg st="2" end="2"/>
                                            </p:txEl>
                                          </p:spTgt>
                                        </p:tgtEl>
                                        <p:attrNameLst>
                                          <p:attrName>style.visibility</p:attrName>
                                        </p:attrNameLst>
                                      </p:cBhvr>
                                      <p:to>
                                        <p:strVal val="visible"/>
                                      </p:to>
                                    </p:set>
                                    <p:animEffect transition="in" filter="fade">
                                      <p:cBhvr>
                                        <p:cTn id="21" dur="1000"/>
                                        <p:tgtEl>
                                          <p:spTgt spid="12291">
                                            <p:txEl>
                                              <p:pRg st="2" end="2"/>
                                            </p:txEl>
                                          </p:spTgt>
                                        </p:tgtEl>
                                      </p:cBhvr>
                                    </p:animEffect>
                                    <p:anim calcmode="lin" valueType="num">
                                      <p:cBhvr>
                                        <p:cTn id="22" dur="1000" fill="hold"/>
                                        <p:tgtEl>
                                          <p:spTgt spid="12291">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229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291">
                                            <p:txEl>
                                              <p:pRg st="3" end="3"/>
                                            </p:txEl>
                                          </p:spTgt>
                                        </p:tgtEl>
                                        <p:attrNameLst>
                                          <p:attrName>style.visibility</p:attrName>
                                        </p:attrNameLst>
                                      </p:cBhvr>
                                      <p:to>
                                        <p:strVal val="visible"/>
                                      </p:to>
                                    </p:set>
                                    <p:animEffect transition="in" filter="fade">
                                      <p:cBhvr>
                                        <p:cTn id="28" dur="1000"/>
                                        <p:tgtEl>
                                          <p:spTgt spid="12291">
                                            <p:txEl>
                                              <p:pRg st="3" end="3"/>
                                            </p:txEl>
                                          </p:spTgt>
                                        </p:tgtEl>
                                      </p:cBhvr>
                                    </p:animEffect>
                                    <p:anim calcmode="lin" valueType="num">
                                      <p:cBhvr>
                                        <p:cTn id="29" dur="1000" fill="hold"/>
                                        <p:tgtEl>
                                          <p:spTgt spid="12291">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229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2291">
                                            <p:txEl>
                                              <p:pRg st="4" end="4"/>
                                            </p:txEl>
                                          </p:spTgt>
                                        </p:tgtEl>
                                        <p:attrNameLst>
                                          <p:attrName>style.visibility</p:attrName>
                                        </p:attrNameLst>
                                      </p:cBhvr>
                                      <p:to>
                                        <p:strVal val="visible"/>
                                      </p:to>
                                    </p:set>
                                    <p:animEffect transition="in" filter="fade">
                                      <p:cBhvr>
                                        <p:cTn id="35" dur="1000"/>
                                        <p:tgtEl>
                                          <p:spTgt spid="12291">
                                            <p:txEl>
                                              <p:pRg st="4" end="4"/>
                                            </p:txEl>
                                          </p:spTgt>
                                        </p:tgtEl>
                                      </p:cBhvr>
                                    </p:animEffect>
                                    <p:anim calcmode="lin" valueType="num">
                                      <p:cBhvr>
                                        <p:cTn id="36" dur="1000" fill="hold"/>
                                        <p:tgtEl>
                                          <p:spTgt spid="12291">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1229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2291">
                                            <p:txEl>
                                              <p:pRg st="5" end="5"/>
                                            </p:txEl>
                                          </p:spTgt>
                                        </p:tgtEl>
                                        <p:attrNameLst>
                                          <p:attrName>style.visibility</p:attrName>
                                        </p:attrNameLst>
                                      </p:cBhvr>
                                      <p:to>
                                        <p:strVal val="visible"/>
                                      </p:to>
                                    </p:set>
                                    <p:animEffect transition="in" filter="fade">
                                      <p:cBhvr>
                                        <p:cTn id="42" dur="1000"/>
                                        <p:tgtEl>
                                          <p:spTgt spid="12291">
                                            <p:txEl>
                                              <p:pRg st="5" end="5"/>
                                            </p:txEl>
                                          </p:spTgt>
                                        </p:tgtEl>
                                      </p:cBhvr>
                                    </p:animEffect>
                                    <p:anim calcmode="lin" valueType="num">
                                      <p:cBhvr>
                                        <p:cTn id="43" dur="1000" fill="hold"/>
                                        <p:tgtEl>
                                          <p:spTgt spid="12291">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12291">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2291">
                                            <p:txEl>
                                              <p:pRg st="6" end="6"/>
                                            </p:txEl>
                                          </p:spTgt>
                                        </p:tgtEl>
                                        <p:attrNameLst>
                                          <p:attrName>style.visibility</p:attrName>
                                        </p:attrNameLst>
                                      </p:cBhvr>
                                      <p:to>
                                        <p:strVal val="visible"/>
                                      </p:to>
                                    </p:set>
                                    <p:animEffect transition="in" filter="fade">
                                      <p:cBhvr>
                                        <p:cTn id="49" dur="1000"/>
                                        <p:tgtEl>
                                          <p:spTgt spid="12291">
                                            <p:txEl>
                                              <p:pRg st="6" end="6"/>
                                            </p:txEl>
                                          </p:spTgt>
                                        </p:tgtEl>
                                      </p:cBhvr>
                                    </p:animEffect>
                                    <p:anim calcmode="lin" valueType="num">
                                      <p:cBhvr>
                                        <p:cTn id="50" dur="1000" fill="hold"/>
                                        <p:tgtEl>
                                          <p:spTgt spid="12291">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12291">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2291">
                                            <p:txEl>
                                              <p:pRg st="7" end="7"/>
                                            </p:txEl>
                                          </p:spTgt>
                                        </p:tgtEl>
                                        <p:attrNameLst>
                                          <p:attrName>style.visibility</p:attrName>
                                        </p:attrNameLst>
                                      </p:cBhvr>
                                      <p:to>
                                        <p:strVal val="visible"/>
                                      </p:to>
                                    </p:set>
                                    <p:animEffect transition="in" filter="fade">
                                      <p:cBhvr>
                                        <p:cTn id="56" dur="1000"/>
                                        <p:tgtEl>
                                          <p:spTgt spid="12291">
                                            <p:txEl>
                                              <p:pRg st="7" end="7"/>
                                            </p:txEl>
                                          </p:spTgt>
                                        </p:tgtEl>
                                      </p:cBhvr>
                                    </p:animEffect>
                                    <p:anim calcmode="lin" valueType="num">
                                      <p:cBhvr>
                                        <p:cTn id="57" dur="1000" fill="hold"/>
                                        <p:tgtEl>
                                          <p:spTgt spid="12291">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12291">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2291">
                                            <p:txEl>
                                              <p:pRg st="8" end="8"/>
                                            </p:txEl>
                                          </p:spTgt>
                                        </p:tgtEl>
                                        <p:attrNameLst>
                                          <p:attrName>style.visibility</p:attrName>
                                        </p:attrNameLst>
                                      </p:cBhvr>
                                      <p:to>
                                        <p:strVal val="visible"/>
                                      </p:to>
                                    </p:set>
                                    <p:animEffect transition="in" filter="fade">
                                      <p:cBhvr>
                                        <p:cTn id="63" dur="1000"/>
                                        <p:tgtEl>
                                          <p:spTgt spid="12291">
                                            <p:txEl>
                                              <p:pRg st="8" end="8"/>
                                            </p:txEl>
                                          </p:spTgt>
                                        </p:tgtEl>
                                      </p:cBhvr>
                                    </p:animEffect>
                                    <p:anim calcmode="lin" valueType="num">
                                      <p:cBhvr>
                                        <p:cTn id="64" dur="1000" fill="hold"/>
                                        <p:tgtEl>
                                          <p:spTgt spid="12291">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12291">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idx="1"/>
          </p:nvPr>
        </p:nvSpPr>
        <p:spPr>
          <a:xfrm>
            <a:off x="457200" y="1973535"/>
            <a:ext cx="8229600" cy="4695825"/>
          </a:xfrm>
        </p:spPr>
        <p:txBody>
          <a:bodyPr>
            <a:normAutofit/>
          </a:bodyPr>
          <a:lstStyle/>
          <a:p>
            <a:pPr algn="just">
              <a:lnSpc>
                <a:spcPct val="80000"/>
              </a:lnSpc>
              <a:defRPr/>
            </a:pPr>
            <a:r>
              <a:rPr lang="tr-TR" sz="2800" dirty="0" smtClean="0">
                <a:solidFill>
                  <a:srgbClr val="FF0000"/>
                </a:solidFill>
                <a:latin typeface="+mj-lt"/>
                <a:ea typeface="Tahoma" panose="020B0604030504040204" pitchFamily="34" charset="0"/>
                <a:cs typeface="Tahoma" panose="020B0604030504040204" pitchFamily="34" charset="0"/>
              </a:rPr>
              <a:t>koruma </a:t>
            </a:r>
            <a:r>
              <a:rPr lang="tr-TR" sz="2800" dirty="0">
                <a:solidFill>
                  <a:srgbClr val="FF0000"/>
                </a:solidFill>
                <a:latin typeface="+mj-lt"/>
                <a:ea typeface="Tahoma" panose="020B0604030504040204" pitchFamily="34" charset="0"/>
                <a:cs typeface="Tahoma" panose="020B0604030504040204" pitchFamily="34" charset="0"/>
              </a:rPr>
              <a:t>ve güvenlik</a:t>
            </a:r>
            <a:r>
              <a:rPr lang="tr-TR" sz="2800" dirty="0">
                <a:latin typeface="+mj-lt"/>
                <a:ea typeface="Tahoma" panose="020B0604030504040204" pitchFamily="34" charset="0"/>
                <a:cs typeface="Tahoma" panose="020B0604030504040204" pitchFamily="34" charset="0"/>
              </a:rPr>
              <a:t>, </a:t>
            </a:r>
            <a:endParaRPr lang="tr-TR" sz="2800" dirty="0" smtClean="0">
              <a:latin typeface="+mj-lt"/>
              <a:ea typeface="Tahoma" panose="020B0604030504040204" pitchFamily="34" charset="0"/>
              <a:cs typeface="Tahoma" panose="020B0604030504040204" pitchFamily="34" charset="0"/>
            </a:endParaRPr>
          </a:p>
          <a:p>
            <a:pPr algn="just">
              <a:lnSpc>
                <a:spcPct val="80000"/>
              </a:lnSpc>
              <a:defRPr/>
            </a:pPr>
            <a:r>
              <a:rPr lang="tr-TR" sz="2800" dirty="0" smtClean="0">
                <a:latin typeface="+mj-lt"/>
                <a:ea typeface="Tahoma" panose="020B0604030504040204" pitchFamily="34" charset="0"/>
                <a:cs typeface="Tahoma" panose="020B0604030504040204" pitchFamily="34" charset="0"/>
              </a:rPr>
              <a:t>meslekî </a:t>
            </a:r>
            <a:r>
              <a:rPr lang="tr-TR" sz="2800" dirty="0">
                <a:latin typeface="+mj-lt"/>
                <a:ea typeface="Tahoma" panose="020B0604030504040204" pitchFamily="34" charset="0"/>
                <a:cs typeface="Tahoma" panose="020B0604030504040204" pitchFamily="34" charset="0"/>
              </a:rPr>
              <a:t>eğitim, </a:t>
            </a:r>
            <a:endParaRPr lang="tr-TR" sz="2800" dirty="0" smtClean="0">
              <a:latin typeface="+mj-lt"/>
              <a:ea typeface="Tahoma" panose="020B0604030504040204" pitchFamily="34" charset="0"/>
              <a:cs typeface="Tahoma" panose="020B0604030504040204" pitchFamily="34" charset="0"/>
            </a:endParaRPr>
          </a:p>
          <a:p>
            <a:pPr algn="just">
              <a:lnSpc>
                <a:spcPct val="80000"/>
              </a:lnSpc>
              <a:defRPr/>
            </a:pPr>
            <a:r>
              <a:rPr lang="tr-TR" sz="2800" dirty="0" smtClean="0">
                <a:latin typeface="+mj-lt"/>
                <a:ea typeface="Tahoma" panose="020B0604030504040204" pitchFamily="34" charset="0"/>
                <a:cs typeface="Tahoma" panose="020B0604030504040204" pitchFamily="34" charset="0"/>
              </a:rPr>
              <a:t>fotoğraf</a:t>
            </a:r>
            <a:r>
              <a:rPr lang="tr-TR" sz="2800" dirty="0">
                <a:latin typeface="+mj-lt"/>
                <a:ea typeface="Tahoma" panose="020B0604030504040204" pitchFamily="34" charset="0"/>
                <a:cs typeface="Tahoma" panose="020B0604030504040204" pitchFamily="34" charset="0"/>
              </a:rPr>
              <a:t>, film, fikrî ve güzel sanat, </a:t>
            </a:r>
            <a:endParaRPr lang="tr-TR" sz="2800" dirty="0" smtClean="0">
              <a:latin typeface="+mj-lt"/>
              <a:ea typeface="Tahoma" panose="020B0604030504040204" pitchFamily="34" charset="0"/>
              <a:cs typeface="Tahoma" panose="020B0604030504040204" pitchFamily="34" charset="0"/>
            </a:endParaRPr>
          </a:p>
          <a:p>
            <a:pPr algn="just">
              <a:lnSpc>
                <a:spcPct val="80000"/>
              </a:lnSpc>
              <a:defRPr/>
            </a:pPr>
            <a:r>
              <a:rPr lang="tr-TR" sz="2800" dirty="0" smtClean="0">
                <a:solidFill>
                  <a:srgbClr val="FF0000"/>
                </a:solidFill>
                <a:latin typeface="+mj-lt"/>
                <a:ea typeface="Tahoma" panose="020B0604030504040204" pitchFamily="34" charset="0"/>
                <a:cs typeface="Tahoma" panose="020B0604030504040204" pitchFamily="34" charset="0"/>
              </a:rPr>
              <a:t>bilgisayar </a:t>
            </a:r>
            <a:r>
              <a:rPr lang="tr-TR" sz="2800" dirty="0">
                <a:solidFill>
                  <a:srgbClr val="FF0000"/>
                </a:solidFill>
                <a:latin typeface="+mj-lt"/>
                <a:ea typeface="Tahoma" panose="020B0604030504040204" pitchFamily="34" charset="0"/>
                <a:cs typeface="Tahoma" panose="020B0604030504040204" pitchFamily="34" charset="0"/>
              </a:rPr>
              <a:t>sistemlerine yönelik hizmetler</a:t>
            </a:r>
            <a:r>
              <a:rPr lang="tr-TR" sz="2800" dirty="0">
                <a:latin typeface="+mj-lt"/>
                <a:ea typeface="Tahoma" panose="020B0604030504040204" pitchFamily="34" charset="0"/>
                <a:cs typeface="Tahoma" panose="020B0604030504040204" pitchFamily="34" charset="0"/>
              </a:rPr>
              <a:t> ile </a:t>
            </a:r>
            <a:endParaRPr lang="tr-TR" sz="2800" dirty="0" smtClean="0">
              <a:latin typeface="+mj-lt"/>
              <a:ea typeface="Tahoma" panose="020B0604030504040204" pitchFamily="34" charset="0"/>
              <a:cs typeface="Tahoma" panose="020B0604030504040204" pitchFamily="34" charset="0"/>
            </a:endParaRPr>
          </a:p>
          <a:p>
            <a:pPr algn="just">
              <a:lnSpc>
                <a:spcPct val="80000"/>
              </a:lnSpc>
              <a:defRPr/>
            </a:pPr>
            <a:r>
              <a:rPr lang="tr-TR" sz="2800" dirty="0" smtClean="0">
                <a:latin typeface="+mj-lt"/>
                <a:ea typeface="Tahoma" panose="020B0604030504040204" pitchFamily="34" charset="0"/>
                <a:cs typeface="Tahoma" panose="020B0604030504040204" pitchFamily="34" charset="0"/>
              </a:rPr>
              <a:t>yazılım hizmetleri, </a:t>
            </a:r>
          </a:p>
          <a:p>
            <a:pPr algn="just">
              <a:lnSpc>
                <a:spcPct val="80000"/>
              </a:lnSpc>
              <a:defRPr/>
            </a:pPr>
            <a:r>
              <a:rPr lang="tr-TR" sz="2800" dirty="0" smtClean="0">
                <a:latin typeface="+mj-lt"/>
                <a:ea typeface="Tahoma" panose="020B0604030504040204" pitchFamily="34" charset="0"/>
                <a:cs typeface="Tahoma" panose="020B0604030504040204" pitchFamily="34" charset="0"/>
              </a:rPr>
              <a:t>taşınır </a:t>
            </a:r>
            <a:r>
              <a:rPr lang="tr-TR" sz="2800" dirty="0">
                <a:latin typeface="+mj-lt"/>
                <a:ea typeface="Tahoma" panose="020B0604030504040204" pitchFamily="34" charset="0"/>
                <a:cs typeface="Tahoma" panose="020B0604030504040204" pitchFamily="34" charset="0"/>
              </a:rPr>
              <a:t>ve taşınmaz mal ve hakların </a:t>
            </a:r>
            <a:r>
              <a:rPr lang="tr-TR" sz="2800" dirty="0" smtClean="0">
                <a:latin typeface="+mj-lt"/>
                <a:ea typeface="Tahoma" panose="020B0604030504040204" pitchFamily="34" charset="0"/>
                <a:cs typeface="Tahoma" panose="020B0604030504040204" pitchFamily="34" charset="0"/>
              </a:rPr>
              <a:t>kiralanması </a:t>
            </a:r>
          </a:p>
          <a:p>
            <a:pPr marL="0" indent="0" algn="just">
              <a:lnSpc>
                <a:spcPct val="80000"/>
              </a:lnSpc>
              <a:buNone/>
              <a:defRPr/>
            </a:pPr>
            <a:r>
              <a:rPr lang="tr-TR" sz="2800" dirty="0" smtClean="0">
                <a:solidFill>
                  <a:srgbClr val="00B050"/>
                </a:solidFill>
                <a:latin typeface="+mj-lt"/>
                <a:ea typeface="Tahoma" panose="020B0604030504040204" pitchFamily="34" charset="0"/>
                <a:cs typeface="Tahoma" panose="020B0604030504040204" pitchFamily="34" charset="0"/>
              </a:rPr>
              <a:t>    </a:t>
            </a:r>
            <a:r>
              <a:rPr lang="tr-TR" sz="2800" dirty="0" smtClean="0">
                <a:solidFill>
                  <a:srgbClr val="FF0000"/>
                </a:solidFill>
                <a:latin typeface="+mj-lt"/>
                <a:ea typeface="Tahoma" panose="020B0604030504040204" pitchFamily="34" charset="0"/>
                <a:cs typeface="Tahoma" panose="020B0604030504040204" pitchFamily="34" charset="0"/>
              </a:rPr>
              <a:t>ve </a:t>
            </a:r>
            <a:r>
              <a:rPr lang="tr-TR" sz="2800" dirty="0">
                <a:solidFill>
                  <a:srgbClr val="FF0000"/>
                </a:solidFill>
                <a:latin typeface="+mj-lt"/>
                <a:ea typeface="Tahoma" panose="020B0604030504040204" pitchFamily="34" charset="0"/>
                <a:cs typeface="Tahoma" panose="020B0604030504040204" pitchFamily="34" charset="0"/>
              </a:rPr>
              <a:t>benzeri diğer hizmetler</a:t>
            </a:r>
            <a:endParaRPr lang="tr-TR" sz="2800" dirty="0" smtClean="0">
              <a:solidFill>
                <a:srgbClr val="FF0000"/>
              </a:solidFill>
              <a:latin typeface="+mj-lt"/>
              <a:ea typeface="Tahoma" panose="020B0604030504040204" pitchFamily="34" charset="0"/>
              <a:cs typeface="Tahoma" panose="020B0604030504040204" pitchFamily="34" charset="0"/>
            </a:endParaRPr>
          </a:p>
        </p:txBody>
      </p:sp>
      <p:sp>
        <p:nvSpPr>
          <p:cNvPr id="6" name="5 Slayt Numarası Yer Tutucusu"/>
          <p:cNvSpPr>
            <a:spLocks noGrp="1"/>
          </p:cNvSpPr>
          <p:nvPr>
            <p:ph type="sldNum" sz="quarter" idx="12"/>
          </p:nvPr>
        </p:nvSpPr>
        <p:spPr/>
        <p:txBody>
          <a:bodyPr/>
          <a:lstStyle/>
          <a:p>
            <a:pPr>
              <a:defRPr/>
            </a:pPr>
            <a:fld id="{C033FA9B-88A0-43B4-B67A-6ABE79A45807}" type="slidenum">
              <a:rPr lang="tr-TR"/>
              <a:pPr>
                <a:defRPr/>
              </a:pPr>
              <a:t>8</a:t>
            </a:fld>
            <a:endParaRPr lang="tr-TR" dirty="0"/>
          </a:p>
        </p:txBody>
      </p:sp>
      <p:sp>
        <p:nvSpPr>
          <p:cNvPr id="10" name="Başlık 1"/>
          <p:cNvSpPr txBox="1">
            <a:spLocks/>
          </p:cNvSpPr>
          <p:nvPr/>
        </p:nvSpPr>
        <p:spPr>
          <a:xfrm>
            <a:off x="457200" y="332656"/>
            <a:ext cx="82296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457200" indent="-457200">
              <a:spcBef>
                <a:spcPts val="0"/>
              </a:spcBef>
              <a:buFontTx/>
              <a:buAutoNum type="arabicPeriod"/>
            </a:pPr>
            <a:r>
              <a:rPr lang="tr-TR" sz="28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İlgili Mevzuat ve </a:t>
            </a:r>
            <a:r>
              <a:rPr lang="tr-TR"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Tanımlar</a:t>
            </a:r>
            <a:endParaRPr lang="tr-TR" sz="28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a:p>
            <a:pPr algn="just">
              <a:spcBef>
                <a:spcPts val="0"/>
              </a:spcBef>
            </a:pPr>
            <a:r>
              <a:rPr lang="tr-TR" sz="28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«Hizmet </a:t>
            </a:r>
            <a:r>
              <a:rPr lang="tr-TR" sz="2800" dirty="0" err="1">
                <a:solidFill>
                  <a:srgbClr val="C00000"/>
                </a:solidFill>
                <a:latin typeface="Baskerville Old Face" panose="02020602080505020303" pitchFamily="18" charset="0"/>
                <a:ea typeface="Tahoma" panose="020B0604030504040204" pitchFamily="34" charset="0"/>
                <a:cs typeface="Tahoma" panose="020B0604030504040204" pitchFamily="34" charset="0"/>
              </a:rPr>
              <a:t>Alımı»nın</a:t>
            </a:r>
            <a:r>
              <a:rPr lang="tr-TR" sz="28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 Tanımlanması (4734 md.4)</a:t>
            </a:r>
          </a:p>
        </p:txBody>
      </p:sp>
      <p:pic>
        <p:nvPicPr>
          <p:cNvPr id="11"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7812360" y="116632"/>
            <a:ext cx="1117600" cy="1368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858094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animEffect transition="in" filter="fade">
                                      <p:cBhvr>
                                        <p:cTn id="7" dur="1000"/>
                                        <p:tgtEl>
                                          <p:spTgt spid="12291">
                                            <p:txEl>
                                              <p:pRg st="0" end="0"/>
                                            </p:txEl>
                                          </p:spTgt>
                                        </p:tgtEl>
                                      </p:cBhvr>
                                    </p:animEffect>
                                    <p:anim calcmode="lin" valueType="num">
                                      <p:cBhvr>
                                        <p:cTn id="8" dur="1000" fill="hold"/>
                                        <p:tgtEl>
                                          <p:spTgt spid="1229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229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291">
                                            <p:txEl>
                                              <p:pRg st="1" end="1"/>
                                            </p:txEl>
                                          </p:spTgt>
                                        </p:tgtEl>
                                        <p:attrNameLst>
                                          <p:attrName>style.visibility</p:attrName>
                                        </p:attrNameLst>
                                      </p:cBhvr>
                                      <p:to>
                                        <p:strVal val="visible"/>
                                      </p:to>
                                    </p:set>
                                    <p:animEffect transition="in" filter="fade">
                                      <p:cBhvr>
                                        <p:cTn id="14" dur="1000"/>
                                        <p:tgtEl>
                                          <p:spTgt spid="12291">
                                            <p:txEl>
                                              <p:pRg st="1" end="1"/>
                                            </p:txEl>
                                          </p:spTgt>
                                        </p:tgtEl>
                                      </p:cBhvr>
                                    </p:animEffect>
                                    <p:anim calcmode="lin" valueType="num">
                                      <p:cBhvr>
                                        <p:cTn id="15" dur="1000" fill="hold"/>
                                        <p:tgtEl>
                                          <p:spTgt spid="12291">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229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291">
                                            <p:txEl>
                                              <p:pRg st="2" end="2"/>
                                            </p:txEl>
                                          </p:spTgt>
                                        </p:tgtEl>
                                        <p:attrNameLst>
                                          <p:attrName>style.visibility</p:attrName>
                                        </p:attrNameLst>
                                      </p:cBhvr>
                                      <p:to>
                                        <p:strVal val="visible"/>
                                      </p:to>
                                    </p:set>
                                    <p:animEffect transition="in" filter="fade">
                                      <p:cBhvr>
                                        <p:cTn id="21" dur="1000"/>
                                        <p:tgtEl>
                                          <p:spTgt spid="12291">
                                            <p:txEl>
                                              <p:pRg st="2" end="2"/>
                                            </p:txEl>
                                          </p:spTgt>
                                        </p:tgtEl>
                                      </p:cBhvr>
                                    </p:animEffect>
                                    <p:anim calcmode="lin" valueType="num">
                                      <p:cBhvr>
                                        <p:cTn id="22" dur="1000" fill="hold"/>
                                        <p:tgtEl>
                                          <p:spTgt spid="12291">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229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291">
                                            <p:txEl>
                                              <p:pRg st="3" end="3"/>
                                            </p:txEl>
                                          </p:spTgt>
                                        </p:tgtEl>
                                        <p:attrNameLst>
                                          <p:attrName>style.visibility</p:attrName>
                                        </p:attrNameLst>
                                      </p:cBhvr>
                                      <p:to>
                                        <p:strVal val="visible"/>
                                      </p:to>
                                    </p:set>
                                    <p:animEffect transition="in" filter="fade">
                                      <p:cBhvr>
                                        <p:cTn id="28" dur="1000"/>
                                        <p:tgtEl>
                                          <p:spTgt spid="12291">
                                            <p:txEl>
                                              <p:pRg st="3" end="3"/>
                                            </p:txEl>
                                          </p:spTgt>
                                        </p:tgtEl>
                                      </p:cBhvr>
                                    </p:animEffect>
                                    <p:anim calcmode="lin" valueType="num">
                                      <p:cBhvr>
                                        <p:cTn id="29" dur="1000" fill="hold"/>
                                        <p:tgtEl>
                                          <p:spTgt spid="12291">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229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2291">
                                            <p:txEl>
                                              <p:pRg st="4" end="4"/>
                                            </p:txEl>
                                          </p:spTgt>
                                        </p:tgtEl>
                                        <p:attrNameLst>
                                          <p:attrName>style.visibility</p:attrName>
                                        </p:attrNameLst>
                                      </p:cBhvr>
                                      <p:to>
                                        <p:strVal val="visible"/>
                                      </p:to>
                                    </p:set>
                                    <p:animEffect transition="in" filter="fade">
                                      <p:cBhvr>
                                        <p:cTn id="35" dur="1000"/>
                                        <p:tgtEl>
                                          <p:spTgt spid="12291">
                                            <p:txEl>
                                              <p:pRg st="4" end="4"/>
                                            </p:txEl>
                                          </p:spTgt>
                                        </p:tgtEl>
                                      </p:cBhvr>
                                    </p:animEffect>
                                    <p:anim calcmode="lin" valueType="num">
                                      <p:cBhvr>
                                        <p:cTn id="36" dur="1000" fill="hold"/>
                                        <p:tgtEl>
                                          <p:spTgt spid="12291">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1229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2291">
                                            <p:txEl>
                                              <p:pRg st="5" end="5"/>
                                            </p:txEl>
                                          </p:spTgt>
                                        </p:tgtEl>
                                        <p:attrNameLst>
                                          <p:attrName>style.visibility</p:attrName>
                                        </p:attrNameLst>
                                      </p:cBhvr>
                                      <p:to>
                                        <p:strVal val="visible"/>
                                      </p:to>
                                    </p:set>
                                    <p:animEffect transition="in" filter="fade">
                                      <p:cBhvr>
                                        <p:cTn id="42" dur="1000"/>
                                        <p:tgtEl>
                                          <p:spTgt spid="12291">
                                            <p:txEl>
                                              <p:pRg st="5" end="5"/>
                                            </p:txEl>
                                          </p:spTgt>
                                        </p:tgtEl>
                                      </p:cBhvr>
                                    </p:animEffect>
                                    <p:anim calcmode="lin" valueType="num">
                                      <p:cBhvr>
                                        <p:cTn id="43" dur="1000" fill="hold"/>
                                        <p:tgtEl>
                                          <p:spTgt spid="12291">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12291">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2291">
                                            <p:txEl>
                                              <p:pRg st="6" end="6"/>
                                            </p:txEl>
                                          </p:spTgt>
                                        </p:tgtEl>
                                        <p:attrNameLst>
                                          <p:attrName>style.visibility</p:attrName>
                                        </p:attrNameLst>
                                      </p:cBhvr>
                                      <p:to>
                                        <p:strVal val="visible"/>
                                      </p:to>
                                    </p:set>
                                    <p:animEffect transition="in" filter="fade">
                                      <p:cBhvr>
                                        <p:cTn id="49" dur="1000"/>
                                        <p:tgtEl>
                                          <p:spTgt spid="12291">
                                            <p:txEl>
                                              <p:pRg st="6" end="6"/>
                                            </p:txEl>
                                          </p:spTgt>
                                        </p:tgtEl>
                                      </p:cBhvr>
                                    </p:animEffect>
                                    <p:anim calcmode="lin" valueType="num">
                                      <p:cBhvr>
                                        <p:cTn id="50" dur="1000" fill="hold"/>
                                        <p:tgtEl>
                                          <p:spTgt spid="12291">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1229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idx="1"/>
          </p:nvPr>
        </p:nvSpPr>
        <p:spPr>
          <a:xfrm>
            <a:off x="457200" y="1973535"/>
            <a:ext cx="8229600" cy="4695825"/>
          </a:xfrm>
        </p:spPr>
        <p:txBody>
          <a:bodyPr>
            <a:normAutofit/>
          </a:bodyPr>
          <a:lstStyle/>
          <a:p>
            <a:pPr algn="just"/>
            <a:r>
              <a:rPr lang="tr-TR" sz="2400" dirty="0"/>
              <a:t>4734 sayılı Kanun’un 4 üncü maddesinde, büyük onarım yapım tanımı içinde, </a:t>
            </a:r>
            <a:r>
              <a:rPr lang="tr-TR" sz="2400" dirty="0">
                <a:solidFill>
                  <a:srgbClr val="FF0000"/>
                </a:solidFill>
              </a:rPr>
              <a:t>bakım ve onarım </a:t>
            </a:r>
            <a:r>
              <a:rPr lang="tr-TR" sz="2400" dirty="0"/>
              <a:t>ise hizmet tanımı içinde sayılmıştır. </a:t>
            </a:r>
          </a:p>
          <a:p>
            <a:pPr algn="just">
              <a:buFont typeface="Arial" charset="0"/>
              <a:buChar char="•"/>
            </a:pPr>
            <a:r>
              <a:rPr lang="tr-TR" sz="2400" dirty="0" smtClean="0"/>
              <a:t>Bütçe </a:t>
            </a:r>
            <a:r>
              <a:rPr lang="tr-TR" sz="2400" dirty="0"/>
              <a:t>tertiplerine bakılmaksızın makine ve ekipmanın bakım ve onarımının hizmet alımı olarak ihale edilmesi gerekmektedir. </a:t>
            </a:r>
          </a:p>
          <a:p>
            <a:pPr algn="just">
              <a:buFont typeface="Arial" charset="0"/>
              <a:buChar char="•"/>
            </a:pPr>
            <a:r>
              <a:rPr lang="tr-TR" sz="2400" dirty="0" smtClean="0"/>
              <a:t>Küçük </a:t>
            </a:r>
            <a:r>
              <a:rPr lang="tr-TR" sz="2400" dirty="0"/>
              <a:t>onarımlar da dahil olmak üzere yapıma ilişkin onarımların ise hizmet alımı olarak ihale edilmesi mümkün değildir. </a:t>
            </a:r>
          </a:p>
        </p:txBody>
      </p:sp>
      <p:sp>
        <p:nvSpPr>
          <p:cNvPr id="6" name="5 Slayt Numarası Yer Tutucusu"/>
          <p:cNvSpPr>
            <a:spLocks noGrp="1"/>
          </p:cNvSpPr>
          <p:nvPr>
            <p:ph type="sldNum" sz="quarter" idx="12"/>
          </p:nvPr>
        </p:nvSpPr>
        <p:spPr/>
        <p:txBody>
          <a:bodyPr/>
          <a:lstStyle/>
          <a:p>
            <a:pPr>
              <a:defRPr/>
            </a:pPr>
            <a:fld id="{C033FA9B-88A0-43B4-B67A-6ABE79A45807}" type="slidenum">
              <a:rPr lang="tr-TR"/>
              <a:pPr>
                <a:defRPr/>
              </a:pPr>
              <a:t>9</a:t>
            </a:fld>
            <a:endParaRPr lang="tr-TR" dirty="0"/>
          </a:p>
        </p:txBody>
      </p:sp>
      <p:sp>
        <p:nvSpPr>
          <p:cNvPr id="10" name="Başlık 1"/>
          <p:cNvSpPr txBox="1">
            <a:spLocks/>
          </p:cNvSpPr>
          <p:nvPr/>
        </p:nvSpPr>
        <p:spPr>
          <a:xfrm>
            <a:off x="457200" y="332656"/>
            <a:ext cx="82296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457200" indent="-457200">
              <a:spcBef>
                <a:spcPts val="0"/>
              </a:spcBef>
              <a:buFontTx/>
              <a:buAutoNum type="arabicPeriod"/>
            </a:pPr>
            <a:r>
              <a:rPr lang="tr-TR" sz="28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İlgili Mevzuat ve </a:t>
            </a:r>
            <a:r>
              <a:rPr lang="tr-TR" sz="2800" dirty="0" smtClean="0">
                <a:solidFill>
                  <a:srgbClr val="C00000"/>
                </a:solidFill>
                <a:latin typeface="Baskerville Old Face" panose="02020602080505020303" pitchFamily="18" charset="0"/>
                <a:ea typeface="Tahoma" panose="020B0604030504040204" pitchFamily="34" charset="0"/>
                <a:cs typeface="Tahoma" panose="020B0604030504040204" pitchFamily="34" charset="0"/>
              </a:rPr>
              <a:t>Tanımlar</a:t>
            </a:r>
            <a:endParaRPr lang="tr-TR" sz="2800" dirty="0">
              <a:solidFill>
                <a:srgbClr val="C00000"/>
              </a:solidFill>
              <a:latin typeface="Baskerville Old Face" panose="02020602080505020303" pitchFamily="18" charset="0"/>
              <a:ea typeface="Tahoma" panose="020B0604030504040204" pitchFamily="34" charset="0"/>
              <a:cs typeface="Tahoma" panose="020B0604030504040204" pitchFamily="34" charset="0"/>
            </a:endParaRPr>
          </a:p>
          <a:p>
            <a:pPr algn="just">
              <a:spcBef>
                <a:spcPts val="0"/>
              </a:spcBef>
            </a:pPr>
            <a:r>
              <a:rPr lang="tr-TR" sz="28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«Hizmet </a:t>
            </a:r>
            <a:r>
              <a:rPr lang="tr-TR" sz="2800" dirty="0" err="1">
                <a:solidFill>
                  <a:srgbClr val="C00000"/>
                </a:solidFill>
                <a:latin typeface="Baskerville Old Face" panose="02020602080505020303" pitchFamily="18" charset="0"/>
                <a:ea typeface="Tahoma" panose="020B0604030504040204" pitchFamily="34" charset="0"/>
                <a:cs typeface="Tahoma" panose="020B0604030504040204" pitchFamily="34" charset="0"/>
              </a:rPr>
              <a:t>Alımı»nın</a:t>
            </a:r>
            <a:r>
              <a:rPr lang="tr-TR" sz="2800" dirty="0">
                <a:solidFill>
                  <a:srgbClr val="C00000"/>
                </a:solidFill>
                <a:latin typeface="Baskerville Old Face" panose="02020602080505020303" pitchFamily="18" charset="0"/>
                <a:ea typeface="Tahoma" panose="020B0604030504040204" pitchFamily="34" charset="0"/>
                <a:cs typeface="Tahoma" panose="020B0604030504040204" pitchFamily="34" charset="0"/>
              </a:rPr>
              <a:t> Tanımlanması (4734 md.4)</a:t>
            </a:r>
          </a:p>
        </p:txBody>
      </p:sp>
      <p:pic>
        <p:nvPicPr>
          <p:cNvPr id="11" name="Picture 4" descr="kiklogo"/>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7812360" y="116632"/>
            <a:ext cx="1117600" cy="1368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0817687"/>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animEffect transition="in" filter="fade">
                                      <p:cBhvr>
                                        <p:cTn id="7" dur="1000"/>
                                        <p:tgtEl>
                                          <p:spTgt spid="12291">
                                            <p:txEl>
                                              <p:pRg st="0" end="0"/>
                                            </p:txEl>
                                          </p:spTgt>
                                        </p:tgtEl>
                                      </p:cBhvr>
                                    </p:animEffect>
                                    <p:anim calcmode="lin" valueType="num">
                                      <p:cBhvr>
                                        <p:cTn id="8" dur="1000" fill="hold"/>
                                        <p:tgtEl>
                                          <p:spTgt spid="1229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229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291">
                                            <p:txEl>
                                              <p:pRg st="1" end="1"/>
                                            </p:txEl>
                                          </p:spTgt>
                                        </p:tgtEl>
                                        <p:attrNameLst>
                                          <p:attrName>style.visibility</p:attrName>
                                        </p:attrNameLst>
                                      </p:cBhvr>
                                      <p:to>
                                        <p:strVal val="visible"/>
                                      </p:to>
                                    </p:set>
                                    <p:animEffect transition="in" filter="fade">
                                      <p:cBhvr>
                                        <p:cTn id="14" dur="1000"/>
                                        <p:tgtEl>
                                          <p:spTgt spid="12291">
                                            <p:txEl>
                                              <p:pRg st="1" end="1"/>
                                            </p:txEl>
                                          </p:spTgt>
                                        </p:tgtEl>
                                      </p:cBhvr>
                                    </p:animEffect>
                                    <p:anim calcmode="lin" valueType="num">
                                      <p:cBhvr>
                                        <p:cTn id="15" dur="1000" fill="hold"/>
                                        <p:tgtEl>
                                          <p:spTgt spid="12291">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229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291">
                                            <p:txEl>
                                              <p:pRg st="2" end="2"/>
                                            </p:txEl>
                                          </p:spTgt>
                                        </p:tgtEl>
                                        <p:attrNameLst>
                                          <p:attrName>style.visibility</p:attrName>
                                        </p:attrNameLst>
                                      </p:cBhvr>
                                      <p:to>
                                        <p:strVal val="visible"/>
                                      </p:to>
                                    </p:set>
                                    <p:animEffect transition="in" filter="fade">
                                      <p:cBhvr>
                                        <p:cTn id="21" dur="1000"/>
                                        <p:tgtEl>
                                          <p:spTgt spid="12291">
                                            <p:txEl>
                                              <p:pRg st="2" end="2"/>
                                            </p:txEl>
                                          </p:spTgt>
                                        </p:tgtEl>
                                      </p:cBhvr>
                                    </p:animEffect>
                                    <p:anim calcmode="lin" valueType="num">
                                      <p:cBhvr>
                                        <p:cTn id="22" dur="1000" fill="hold"/>
                                        <p:tgtEl>
                                          <p:spTgt spid="12291">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229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p:bldLst>
  </p:timing>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Yüzeyler">
  <a:themeElements>
    <a:clrScheme name="Yüzeyler">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Yüzeyler">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Yüzeyler">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 xmlns:thm15="http://schemas.microsoft.com/office/thememl/2012/main" name="Facet" id="{C0C680CD-088A-49FC-A102-D699147F32B2}" vid="{0B5AB586-D108-4FC1-8368-649FE654B894}"/>
    </a:ext>
  </a:extLst>
</a:theme>
</file>

<file path=ppt/theme/theme3.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Retrospect</Template>
  <TotalTime>3852</TotalTime>
  <Words>3927</Words>
  <Application>Microsoft Office PowerPoint</Application>
  <PresentationFormat>Ekran Gösterisi (4:3)</PresentationFormat>
  <Paragraphs>537</Paragraphs>
  <Slides>66</Slides>
  <Notes>10</Notes>
  <HiddenSlides>0</HiddenSlides>
  <MMClips>0</MMClips>
  <ScaleCrop>false</ScaleCrop>
  <HeadingPairs>
    <vt:vector size="4" baseType="variant">
      <vt:variant>
        <vt:lpstr>Tema</vt:lpstr>
      </vt:variant>
      <vt:variant>
        <vt:i4>2</vt:i4>
      </vt:variant>
      <vt:variant>
        <vt:lpstr>Slayt Başlıkları</vt:lpstr>
      </vt:variant>
      <vt:variant>
        <vt:i4>66</vt:i4>
      </vt:variant>
    </vt:vector>
  </HeadingPairs>
  <TitlesOfParts>
    <vt:vector size="68" baseType="lpstr">
      <vt:lpstr>Office Teması</vt:lpstr>
      <vt:lpstr>Yüzeyler</vt:lpstr>
      <vt:lpstr>HİZMET ALIMI İHALELERİ ÖZEL HÜKÜMLER</vt:lpstr>
      <vt:lpstr>Sunum Planı</vt:lpstr>
      <vt:lpstr>PowerPoint Sunusu</vt:lpstr>
      <vt:lpstr>PowerPoint Sunusu</vt:lpstr>
      <vt:lpstr>PowerPoint Sunusu</vt:lpstr>
      <vt:lpstr>PowerPoint Sunusu</vt:lpstr>
      <vt:lpstr>PowerPoint Sunusu</vt:lpstr>
      <vt:lpstr>PowerPoint Sunusu</vt:lpstr>
      <vt:lpstr>PowerPoint Sunusu</vt:lpstr>
      <vt:lpstr>PowerPoint Sunusu</vt:lpstr>
      <vt:lpstr>1. İlgili Mevzuat ve Tanımlar Özel Düzenlemeler (4734 Md. 62/e)</vt:lpstr>
      <vt:lpstr>1. İlgili Mevzuat ve Tanımlar Özel Düzenlemeler (4734 Md. 62/e)</vt:lpstr>
      <vt:lpstr>1. İlgili Mevzuat ve Tanımlar Özel Düzenlemeler (4734 Ek Md. 8)</vt:lpstr>
      <vt:lpstr>PowerPoint Sunusu</vt:lpstr>
      <vt:lpstr>2. Hazırlık İşlemleri - Yaklaşık Maliyet </vt:lpstr>
      <vt:lpstr>2. Hazırlık İşlemleri - Yaklaşık Maliyet </vt:lpstr>
      <vt:lpstr>2. Hazırlık İşlemleri - Yaklaşık Maliyet </vt:lpstr>
      <vt:lpstr>2. Hazırlık İşlemleri - Yaklaşık Maliyet </vt:lpstr>
      <vt:lpstr>3. İhale Süreci – Yeterlik Kriterleri İstenecek Belgeler (HAİUY Md. 29)</vt:lpstr>
      <vt:lpstr> </vt:lpstr>
      <vt:lpstr>3. İhale Süreci – Yeterlik Kriterleri Banka Referans Mektubu (Md. 34)</vt:lpstr>
      <vt:lpstr>3. İhale Süreci – Yeterlik Kriterleri Bilanço veya Eşdeğer Belgeler (Md. 35)</vt:lpstr>
      <vt:lpstr>3. İhale Süreci – Yeterlik Kriterleri  Bilanço veya Eşdeğer Belgeler (Md. 35)</vt:lpstr>
      <vt:lpstr>3. İhale Süreci – Yeterlik Kriterleri Bilanço veya Eşdeğer Belgeler (Md. 35)</vt:lpstr>
      <vt:lpstr>3. İhale Süreci – Yeterlik Kriterleri  İş Hacmini Gösteren Belgeler (Md. 36)</vt:lpstr>
      <vt:lpstr>3. İhale Süreci – Yeterlik Kriterleri  İş Hacmini Gösteren Belgeler (Md. 36)</vt:lpstr>
      <vt:lpstr>3. İhale Süreci – Yeterlik Kriterleri  İş Hacmini Gösteren Belgeler (Md. 36)</vt:lpstr>
      <vt:lpstr>3. İhale Süreci – Yeterlik Kriterleri  İş Hacmini Gösteren Belgeler (Md. 36)</vt:lpstr>
      <vt:lpstr>PowerPoint Sunusu</vt:lpstr>
      <vt:lpstr> </vt:lpstr>
      <vt:lpstr>3. İhale Süreci – Yeterlik Kriterleri Mesleki Faaliyet ve Yetki Belgeleri (Md.38) </vt:lpstr>
      <vt:lpstr>3. İhale Süreci – Yeterlik Kriterleri İş Deneyim Belgeleri (Md. 39)</vt:lpstr>
      <vt:lpstr> </vt:lpstr>
      <vt:lpstr> </vt:lpstr>
      <vt:lpstr> </vt:lpstr>
      <vt:lpstr>PowerPoint Sunusu</vt:lpstr>
      <vt:lpstr> </vt:lpstr>
      <vt:lpstr>3. İhale Süreci – Yeterlik Kriterleri İş Deneyimine İlişkin İlkeler </vt:lpstr>
      <vt:lpstr>3. İhale Süreci – Yeterlik Kriterleri  Personel durumuna ilişkin belgeler (Md.40) </vt:lpstr>
      <vt:lpstr>3. İhale Süreci – Yeterlik Kriterleri  Makine, ekp. iliş. belg. ve kapasite raporu (Md. 41)</vt:lpstr>
      <vt:lpstr>3. İhale Süreci – Yeterlik Kriterleri Kapasite raporu (Md. 41)</vt:lpstr>
      <vt:lpstr>3. İhale Süreci – Yeterlik Kriterleri  Kalite ve standart belgeleri (Md. 42)</vt:lpstr>
      <vt:lpstr>3. İhale Süreci – Yeterlik Kriterleri  Kalite ve standart belgeleri - Tebliğ</vt:lpstr>
      <vt:lpstr>3. İhale Süreci – Yeterlik Kriterleri  Kalite ve standart belgeleri - Tebliğ</vt:lpstr>
      <vt:lpstr>4. Personel Çalıştırılmasına Dayalı Hizmet Alımı İhaleleri Yaklaşık Maliyet Hesabı  (Md. 10 – Tebliğ Md. 78)</vt:lpstr>
      <vt:lpstr>4. PÇD Hizmet Alımı Teklif Bileşenleri  </vt:lpstr>
      <vt:lpstr>5. Özel Güvenlik Hizmet Alımı İhaleleri Tebliğ Md. 67</vt:lpstr>
      <vt:lpstr>PowerPoint Sunusu</vt:lpstr>
      <vt:lpstr> </vt:lpstr>
      <vt:lpstr> </vt:lpstr>
      <vt:lpstr>PowerPoint Sunusu</vt:lpstr>
      <vt:lpstr>PowerPoint Sunusu</vt:lpstr>
      <vt:lpstr>6. Hizmet Aşırı Düşük Teklifler</vt:lpstr>
      <vt:lpstr>Sınır değer formülü</vt:lpstr>
      <vt:lpstr>6. Hizmet Aşırı Düşük Teklifler R katsayısı</vt:lpstr>
      <vt:lpstr>6. Hizmet Aşırı Düşük Teklifler</vt:lpstr>
      <vt:lpstr> </vt:lpstr>
      <vt:lpstr>6. Aşırı Düşük Teklifler (Tebliğ Md. 79)</vt:lpstr>
      <vt:lpstr>6. Aşırı Düşük Teklifler (Tebliğ Md. 79)</vt:lpstr>
      <vt:lpstr>6. Aşırı Düşük Teklifler (Tebliğ Md. 79)</vt:lpstr>
      <vt:lpstr>6. Aşırı Düşük Teklifler (Tebliğ Md. 79)</vt:lpstr>
      <vt:lpstr>PowerPoint Sunusu</vt:lpstr>
      <vt:lpstr>7. Yerli İstekli Lehine Fiyat Avantajı </vt:lpstr>
      <vt:lpstr>7. Eşit Teklifler (Y-Md. 63)</vt:lpstr>
      <vt:lpstr>7. Eşit Teklifler (Y-Md. 63)</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4734 SAYILI KANUN UYARINCA İHALE UYGULAMALARI ORTAK HÜKÜMLER</dc:title>
  <dc:creator>Orhan Seçkin</dc:creator>
  <cp:lastModifiedBy>Mesut Boyraz</cp:lastModifiedBy>
  <cp:revision>343</cp:revision>
  <dcterms:created xsi:type="dcterms:W3CDTF">2016-04-11T11:30:46Z</dcterms:created>
  <dcterms:modified xsi:type="dcterms:W3CDTF">2019-12-30T09:17:28Z</dcterms:modified>
</cp:coreProperties>
</file>