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55"/>
  </p:notesMasterIdLst>
  <p:sldIdLst>
    <p:sldId id="256" r:id="rId2"/>
    <p:sldId id="290" r:id="rId3"/>
    <p:sldId id="302" r:id="rId4"/>
    <p:sldId id="291" r:id="rId5"/>
    <p:sldId id="292" r:id="rId6"/>
    <p:sldId id="295" r:id="rId7"/>
    <p:sldId id="293" r:id="rId8"/>
    <p:sldId id="294" r:id="rId9"/>
    <p:sldId id="296" r:id="rId10"/>
    <p:sldId id="297" r:id="rId11"/>
    <p:sldId id="298" r:id="rId12"/>
    <p:sldId id="299" r:id="rId13"/>
    <p:sldId id="301" r:id="rId14"/>
    <p:sldId id="306" r:id="rId15"/>
    <p:sldId id="303" r:id="rId16"/>
    <p:sldId id="307" r:id="rId17"/>
    <p:sldId id="308" r:id="rId18"/>
    <p:sldId id="309" r:id="rId19"/>
    <p:sldId id="310" r:id="rId20"/>
    <p:sldId id="311" r:id="rId21"/>
    <p:sldId id="312" r:id="rId22"/>
    <p:sldId id="313" r:id="rId23"/>
    <p:sldId id="314" r:id="rId24"/>
    <p:sldId id="316" r:id="rId25"/>
    <p:sldId id="315" r:id="rId26"/>
    <p:sldId id="305" r:id="rId27"/>
    <p:sldId id="317" r:id="rId28"/>
    <p:sldId id="304" r:id="rId29"/>
    <p:sldId id="318" r:id="rId30"/>
    <p:sldId id="319" r:id="rId31"/>
    <p:sldId id="320" r:id="rId32"/>
    <p:sldId id="337" r:id="rId33"/>
    <p:sldId id="321" r:id="rId34"/>
    <p:sldId id="323" r:id="rId35"/>
    <p:sldId id="322" r:id="rId36"/>
    <p:sldId id="338" r:id="rId37"/>
    <p:sldId id="339" r:id="rId38"/>
    <p:sldId id="324" r:id="rId39"/>
    <p:sldId id="325" r:id="rId40"/>
    <p:sldId id="326" r:id="rId41"/>
    <p:sldId id="329" r:id="rId42"/>
    <p:sldId id="331" r:id="rId43"/>
    <p:sldId id="328" r:id="rId44"/>
    <p:sldId id="332" r:id="rId45"/>
    <p:sldId id="330" r:id="rId46"/>
    <p:sldId id="333" r:id="rId47"/>
    <p:sldId id="334" r:id="rId48"/>
    <p:sldId id="336" r:id="rId49"/>
    <p:sldId id="340" r:id="rId50"/>
    <p:sldId id="341" r:id="rId51"/>
    <p:sldId id="342" r:id="rId52"/>
    <p:sldId id="343" r:id="rId53"/>
    <p:sldId id="346" r:id="rId5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Orta Stil 2 - Vurgu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CF1AB2-1976-4502-BF36-3FF5EA218861}" styleName="Orta Stil 4 - Vurgu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Açık Stil 3 - Vurgu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96" autoAdjust="0"/>
    <p:restoredTop sz="94705" autoAdjust="0"/>
  </p:normalViewPr>
  <p:slideViewPr>
    <p:cSldViewPr>
      <p:cViewPr varScale="1">
        <p:scale>
          <a:sx n="111" d="100"/>
          <a:sy n="111" d="100"/>
        </p:scale>
        <p:origin x="-1614" y="-7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8BCB7E-6FA5-48AE-9462-35EC2E309958}" type="datetimeFigureOut">
              <a:rPr lang="tr-TR" smtClean="0"/>
              <a:t>06.03.2020</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B50296-A46E-4DB5-AEDE-F277256B0F78}" type="slidenum">
              <a:rPr lang="tr-TR" smtClean="0"/>
              <a:t>‹#›</a:t>
            </a:fld>
            <a:endParaRPr lang="tr-TR"/>
          </a:p>
        </p:txBody>
      </p:sp>
    </p:spTree>
    <p:extLst>
      <p:ext uri="{BB962C8B-B14F-4D97-AF65-F5344CB8AC3E}">
        <p14:creationId xmlns:p14="http://schemas.microsoft.com/office/powerpoint/2010/main" val="260765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1DB50296-A46E-4DB5-AEDE-F277256B0F78}" type="slidenum">
              <a:rPr lang="tr-TR" smtClean="0"/>
              <a:t>1</a:t>
            </a:fld>
            <a:endParaRPr lang="tr-TR"/>
          </a:p>
        </p:txBody>
      </p:sp>
    </p:spTree>
    <p:extLst>
      <p:ext uri="{BB962C8B-B14F-4D97-AF65-F5344CB8AC3E}">
        <p14:creationId xmlns:p14="http://schemas.microsoft.com/office/powerpoint/2010/main" val="161647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tr-TR" smtClean="0"/>
              <a:t>Asıl başlık stili için tıklatın</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Date Placeholder 6"/>
          <p:cNvSpPr>
            <a:spLocks noGrp="1"/>
          </p:cNvSpPr>
          <p:nvPr>
            <p:ph type="dt" sz="half" idx="10"/>
          </p:nvPr>
        </p:nvSpPr>
        <p:spPr/>
        <p:txBody>
          <a:bodyPr/>
          <a:lstStyle/>
          <a:p>
            <a:fld id="{F9599FAC-4897-4151-BEC9-2D586BCEFCB8}" type="datetimeFigureOut">
              <a:rPr lang="tr-TR" smtClean="0"/>
              <a:t>06.03.2020</a:t>
            </a:fld>
            <a:endParaRPr lang="tr-TR"/>
          </a:p>
        </p:txBody>
      </p:sp>
      <p:sp>
        <p:nvSpPr>
          <p:cNvPr id="8" name="Slide Number Placeholder 7"/>
          <p:cNvSpPr>
            <a:spLocks noGrp="1"/>
          </p:cNvSpPr>
          <p:nvPr>
            <p:ph type="sldNum" sz="quarter" idx="11"/>
          </p:nvPr>
        </p:nvSpPr>
        <p:spPr/>
        <p:txBody>
          <a:bodyPr/>
          <a:lstStyle/>
          <a:p>
            <a:fld id="{70BF24EE-65E3-43F0-9D45-F73F85E28595}" type="slidenum">
              <a:rPr lang="tr-TR" smtClean="0"/>
              <a:t>‹#›</a:t>
            </a:fld>
            <a:endParaRPr lang="tr-TR"/>
          </a:p>
        </p:txBody>
      </p:sp>
      <p:sp>
        <p:nvSpPr>
          <p:cNvPr id="9" name="Footer Placeholder 8"/>
          <p:cNvSpPr>
            <a:spLocks noGrp="1"/>
          </p:cNvSpPr>
          <p:nvPr>
            <p:ph type="ftr" sz="quarter" idx="12"/>
          </p:nvPr>
        </p:nvSpPr>
        <p:spPr/>
        <p:txBody>
          <a:bodyPr/>
          <a:lstStyle/>
          <a:p>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F9599FAC-4897-4151-BEC9-2D586BCEFCB8}" type="datetimeFigureOut">
              <a:rPr lang="tr-TR" smtClean="0"/>
              <a:t>06.03.2020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0BF24EE-65E3-43F0-9D45-F73F85E28595}"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F9599FAC-4897-4151-BEC9-2D586BCEFCB8}" type="datetimeFigureOut">
              <a:rPr lang="tr-TR" smtClean="0"/>
              <a:t>06.03.2020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0BF24EE-65E3-43F0-9D45-F73F85E28595}"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4" name="Date Placeholder 3"/>
          <p:cNvSpPr>
            <a:spLocks noGrp="1"/>
          </p:cNvSpPr>
          <p:nvPr>
            <p:ph type="dt" sz="half" idx="10"/>
          </p:nvPr>
        </p:nvSpPr>
        <p:spPr/>
        <p:txBody>
          <a:bodyPr/>
          <a:lstStyle/>
          <a:p>
            <a:fld id="{F9599FAC-4897-4151-BEC9-2D586BCEFCB8}" type="datetimeFigureOut">
              <a:rPr lang="tr-TR" smtClean="0"/>
              <a:t>06.03.2020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0BF24EE-65E3-43F0-9D45-F73F85E28595}"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599FAC-4897-4151-BEC9-2D586BCEFCB8}" type="datetimeFigureOut">
              <a:rPr lang="tr-TR" smtClean="0"/>
              <a:t>06.03.2020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0BF24EE-65E3-43F0-9D45-F73F85E28595}" type="slidenum">
              <a:rPr lang="tr-TR" smtClean="0"/>
              <a:t>‹#›</a:t>
            </a:fld>
            <a:endParaRPr lang="tr-TR"/>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5" name="Date Placeholder 4"/>
          <p:cNvSpPr>
            <a:spLocks noGrp="1"/>
          </p:cNvSpPr>
          <p:nvPr>
            <p:ph type="dt" sz="half" idx="10"/>
          </p:nvPr>
        </p:nvSpPr>
        <p:spPr/>
        <p:txBody>
          <a:bodyPr/>
          <a:lstStyle/>
          <a:p>
            <a:fld id="{F9599FAC-4897-4151-BEC9-2D586BCEFCB8}" type="datetimeFigureOut">
              <a:rPr lang="tr-TR" smtClean="0"/>
              <a:t>06.03.2020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70BF24EE-65E3-43F0-9D45-F73F85E28595}" type="slidenum">
              <a:rPr lang="tr-TR" smtClean="0"/>
              <a:t>‹#›</a:t>
            </a:fld>
            <a:endParaRPr lang="tr-TR"/>
          </a:p>
        </p:txBody>
      </p:sp>
      <p:sp>
        <p:nvSpPr>
          <p:cNvPr id="9" name="Content Placeholder 8"/>
          <p:cNvSpPr>
            <a:spLocks noGrp="1"/>
          </p:cNvSpPr>
          <p:nvPr>
            <p:ph sz="quarter" idx="13"/>
          </p:nvPr>
        </p:nvSpPr>
        <p:spPr>
          <a:xfrm>
            <a:off x="365760" y="1600200"/>
            <a:ext cx="4041648" cy="452628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7" name="Date Placeholder 6"/>
          <p:cNvSpPr>
            <a:spLocks noGrp="1"/>
          </p:cNvSpPr>
          <p:nvPr>
            <p:ph type="dt" sz="half" idx="10"/>
          </p:nvPr>
        </p:nvSpPr>
        <p:spPr/>
        <p:txBody>
          <a:bodyPr/>
          <a:lstStyle/>
          <a:p>
            <a:fld id="{F9599FAC-4897-4151-BEC9-2D586BCEFCB8}" type="datetimeFigureOut">
              <a:rPr lang="tr-TR" smtClean="0"/>
              <a:t>06.03.2020</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70BF24EE-65E3-43F0-9D45-F73F85E28595}" type="slidenum">
              <a:rPr lang="tr-TR" smtClean="0"/>
              <a:t>‹#›</a:t>
            </a:fld>
            <a:endParaRPr lang="tr-TR"/>
          </a:p>
        </p:txBody>
      </p:sp>
      <p:sp>
        <p:nvSpPr>
          <p:cNvPr id="11" name="Content Placeholder 10"/>
          <p:cNvSpPr>
            <a:spLocks noGrp="1"/>
          </p:cNvSpPr>
          <p:nvPr>
            <p:ph sz="quarter" idx="13"/>
          </p:nvPr>
        </p:nvSpPr>
        <p:spPr>
          <a:xfrm>
            <a:off x="457200" y="2212848"/>
            <a:ext cx="4041648" cy="391363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F9599FAC-4897-4151-BEC9-2D586BCEFCB8}" type="datetimeFigureOut">
              <a:rPr lang="tr-TR" smtClean="0"/>
              <a:t>06.03.2020</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70BF24EE-65E3-43F0-9D45-F73F85E28595}"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599FAC-4897-4151-BEC9-2D586BCEFCB8}" type="datetimeFigureOut">
              <a:rPr lang="tr-TR" smtClean="0"/>
              <a:t>06.03.2020</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70BF24EE-65E3-43F0-9D45-F73F85E28595}"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9599FAC-4897-4151-BEC9-2D586BCEFCB8}" type="datetimeFigureOut">
              <a:rPr lang="tr-TR" smtClean="0"/>
              <a:t>06.03.2020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70BF24EE-65E3-43F0-9D45-F73F85E28595}"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tr-TR" smtClean="0"/>
              <a:t>Asıl başlık stili için tıklatın</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9599FAC-4897-4151-BEC9-2D586BCEFCB8}" type="datetimeFigureOut">
              <a:rPr lang="tr-TR" smtClean="0"/>
              <a:t>06.03.2020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70BF24EE-65E3-43F0-9D45-F73F85E28595}"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F9599FAC-4897-4151-BEC9-2D586BCEFCB8}" type="datetimeFigureOut">
              <a:rPr lang="tr-TR" smtClean="0"/>
              <a:t>06.03.2020</a:t>
            </a:fld>
            <a:endParaRPr lang="tr-TR"/>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tr-TR"/>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70BF24EE-65E3-43F0-9D45-F73F85E28595}" type="slidenum">
              <a:rPr lang="tr-TR" smtClean="0"/>
              <a:t>‹#›</a:t>
            </a:fld>
            <a:endParaRPr lang="tr-TR"/>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827584" y="590823"/>
            <a:ext cx="7772400" cy="1470025"/>
          </a:xfrm>
        </p:spPr>
        <p:txBody>
          <a:bodyPr anchor="ctr">
            <a:normAutofit/>
          </a:bodyPr>
          <a:lstStyle/>
          <a:p>
            <a:r>
              <a:rPr lang="tr-TR" sz="4800" b="1" dirty="0" smtClean="0">
                <a:latin typeface="Calibri" panose="020F0502020204030204" pitchFamily="34" charset="0"/>
              </a:rPr>
              <a:t>MAL ALIMI İHALELERİ</a:t>
            </a:r>
            <a:endParaRPr lang="tr-TR" sz="4800" b="1" dirty="0">
              <a:latin typeface="Calibri" panose="020F0502020204030204" pitchFamily="34" charset="0"/>
            </a:endParaRPr>
          </a:p>
        </p:txBody>
      </p:sp>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5268" y="5417829"/>
            <a:ext cx="419269" cy="476443"/>
          </a:xfrm>
          <a:prstGeom prst="rect">
            <a:avLst/>
          </a:prstGeom>
        </p:spPr>
      </p:pic>
      <p:sp>
        <p:nvSpPr>
          <p:cNvPr id="6" name="Dikdörtgen 5"/>
          <p:cNvSpPr/>
          <p:nvPr/>
        </p:nvSpPr>
        <p:spPr>
          <a:xfrm>
            <a:off x="3635896" y="5409756"/>
            <a:ext cx="3046030" cy="461665"/>
          </a:xfrm>
          <a:prstGeom prst="rect">
            <a:avLst/>
          </a:prstGeom>
        </p:spPr>
        <p:txBody>
          <a:bodyPr wrap="square">
            <a:spAutoFit/>
          </a:bodyPr>
          <a:lstStyle/>
          <a:p>
            <a:r>
              <a:rPr lang="tr-TR" sz="2400" b="1" dirty="0" smtClean="0">
                <a:solidFill>
                  <a:schemeClr val="tx2">
                    <a:lumMod val="75000"/>
                  </a:schemeClr>
                </a:solidFill>
                <a:latin typeface="Calibri" panose="020F0502020204030204" pitchFamily="34" charset="0"/>
              </a:rPr>
              <a:t>Kamu İhale Kurumu</a:t>
            </a:r>
            <a:endParaRPr lang="tr-TR" sz="2400" b="1" dirty="0">
              <a:solidFill>
                <a:schemeClr val="tx2">
                  <a:lumMod val="75000"/>
                </a:schemeClr>
              </a:solidFill>
              <a:latin typeface="Calibri" panose="020F0502020204030204" pitchFamily="34" charset="0"/>
            </a:endParaRPr>
          </a:p>
        </p:txBody>
      </p:sp>
      <p:pic>
        <p:nvPicPr>
          <p:cNvPr id="4" name="Resim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54536" y="2132856"/>
            <a:ext cx="2385053" cy="2862064"/>
          </a:xfrm>
          <a:prstGeom prst="rect">
            <a:avLst/>
          </a:prstGeom>
        </p:spPr>
      </p:pic>
    </p:spTree>
    <p:extLst>
      <p:ext uri="{BB962C8B-B14F-4D97-AF65-F5344CB8AC3E}">
        <p14:creationId xmlns:p14="http://schemas.microsoft.com/office/powerpoint/2010/main" val="14335308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YAKLAŞIK MALİYET</a:t>
            </a:r>
            <a:endParaRPr lang="tr-TR" sz="4400" i="1" dirty="0"/>
          </a:p>
        </p:txBody>
      </p:sp>
      <p:sp>
        <p:nvSpPr>
          <p:cNvPr id="3" name="İçerik Yer Tutucusu 2"/>
          <p:cNvSpPr>
            <a:spLocks noGrp="1"/>
          </p:cNvSpPr>
          <p:nvPr>
            <p:ph idx="1"/>
          </p:nvPr>
        </p:nvSpPr>
        <p:spPr>
          <a:xfrm>
            <a:off x="457200" y="1600200"/>
            <a:ext cx="8229600" cy="4925144"/>
          </a:xfrm>
        </p:spPr>
        <p:txBody>
          <a:bodyPr>
            <a:normAutofit fontScale="92500" lnSpcReduction="10000"/>
          </a:bodyPr>
          <a:lstStyle/>
          <a:p>
            <a:pPr marL="0" indent="0" algn="just">
              <a:lnSpc>
                <a:spcPct val="120000"/>
              </a:lnSpc>
              <a:spcBef>
                <a:spcPts val="0"/>
              </a:spcBef>
              <a:buNone/>
            </a:pPr>
            <a:r>
              <a:rPr lang="tr-TR" sz="2000" u="sng" dirty="0" smtClean="0">
                <a:solidFill>
                  <a:schemeClr val="tx1"/>
                </a:solidFill>
                <a:latin typeface="Calibri" panose="020F0502020204030204" pitchFamily="34" charset="0"/>
              </a:rPr>
              <a:t>Yaklaşık </a:t>
            </a:r>
            <a:r>
              <a:rPr lang="tr-TR" sz="2000" u="sng" dirty="0">
                <a:solidFill>
                  <a:schemeClr val="tx1"/>
                </a:solidFill>
                <a:latin typeface="Calibri" panose="020F0502020204030204" pitchFamily="34" charset="0"/>
              </a:rPr>
              <a:t>maliyetin hesaplanmasına başvurulabilecek kaynaklar</a:t>
            </a:r>
            <a:r>
              <a:rPr lang="tr-TR" sz="2000" dirty="0">
                <a:solidFill>
                  <a:schemeClr val="tx1"/>
                </a:solidFill>
                <a:latin typeface="Calibri" panose="020F0502020204030204" pitchFamily="34" charset="0"/>
              </a:rPr>
              <a:t>:</a:t>
            </a:r>
          </a:p>
          <a:p>
            <a:pPr algn="just">
              <a:lnSpc>
                <a:spcPct val="120000"/>
              </a:lnSpc>
              <a:spcAft>
                <a:spcPts val="600"/>
              </a:spcAft>
              <a:buFont typeface="Wingdings" panose="05000000000000000000" pitchFamily="2" charset="2"/>
              <a:buChar char="Ø"/>
              <a:tabLst>
                <a:tab pos="355600" algn="l"/>
              </a:tabLst>
            </a:pPr>
            <a:r>
              <a:rPr lang="tr-TR" sz="2000" b="1" dirty="0" smtClean="0">
                <a:solidFill>
                  <a:srgbClr val="C00000"/>
                </a:solidFill>
                <a:latin typeface="Calibri" panose="020F0502020204030204" pitchFamily="34" charset="0"/>
              </a:rPr>
              <a:t>Kamu </a:t>
            </a:r>
            <a:r>
              <a:rPr lang="tr-TR" sz="2000" b="1" dirty="0">
                <a:solidFill>
                  <a:srgbClr val="C00000"/>
                </a:solidFill>
                <a:latin typeface="Calibri" panose="020F0502020204030204" pitchFamily="34" charset="0"/>
              </a:rPr>
              <a:t>kurum ve kuruluşları ile kamu kurumu niteliğindeki meslek kuruluşlarının fiyatları</a:t>
            </a:r>
          </a:p>
          <a:p>
            <a:pPr algn="just">
              <a:lnSpc>
                <a:spcPct val="120000"/>
              </a:lnSpc>
              <a:spcAft>
                <a:spcPts val="600"/>
              </a:spcAft>
              <a:buFont typeface="Wingdings" panose="05000000000000000000" pitchFamily="2" charset="2"/>
              <a:buChar char="Ø"/>
              <a:tabLst>
                <a:tab pos="355600" algn="l"/>
              </a:tabLst>
            </a:pPr>
            <a:r>
              <a:rPr lang="tr-TR" sz="2000" b="1" dirty="0" smtClean="0">
                <a:solidFill>
                  <a:srgbClr val="C00000"/>
                </a:solidFill>
                <a:latin typeface="Calibri" panose="020F0502020204030204" pitchFamily="34" charset="0"/>
              </a:rPr>
              <a:t>Piyasa </a:t>
            </a:r>
            <a:r>
              <a:rPr lang="tr-TR" sz="2000" b="1" dirty="0">
                <a:solidFill>
                  <a:srgbClr val="C00000"/>
                </a:solidFill>
                <a:latin typeface="Calibri" panose="020F0502020204030204" pitchFamily="34" charset="0"/>
              </a:rPr>
              <a:t>fiyat araştırması</a:t>
            </a:r>
          </a:p>
          <a:p>
            <a:pPr algn="just">
              <a:lnSpc>
                <a:spcPct val="120000"/>
              </a:lnSpc>
              <a:spcAft>
                <a:spcPts val="600"/>
              </a:spcAft>
              <a:buFont typeface="Wingdings" panose="05000000000000000000" pitchFamily="2" charset="2"/>
              <a:buChar char="Ø"/>
              <a:tabLst>
                <a:tab pos="355600" algn="l"/>
              </a:tabLst>
            </a:pPr>
            <a:r>
              <a:rPr lang="tr-TR" sz="2000" b="1" dirty="0" smtClean="0">
                <a:solidFill>
                  <a:srgbClr val="C00000"/>
                </a:solidFill>
                <a:latin typeface="Calibri" panose="020F0502020204030204" pitchFamily="34" charset="0"/>
              </a:rPr>
              <a:t>Çeşitli </a:t>
            </a:r>
            <a:r>
              <a:rPr lang="tr-TR" sz="2000" b="1" dirty="0">
                <a:solidFill>
                  <a:srgbClr val="C00000"/>
                </a:solidFill>
                <a:latin typeface="Calibri" panose="020F0502020204030204" pitchFamily="34" charset="0"/>
              </a:rPr>
              <a:t>mevzuatlarda yer alan tarifeler (Bütçe Uygulama Talimatları, Sağlık Uygulama Tebliğleri)</a:t>
            </a:r>
          </a:p>
          <a:p>
            <a:pPr algn="just">
              <a:lnSpc>
                <a:spcPct val="120000"/>
              </a:lnSpc>
              <a:spcAft>
                <a:spcPts val="600"/>
              </a:spcAft>
              <a:buFont typeface="Wingdings" panose="05000000000000000000" pitchFamily="2" charset="2"/>
              <a:buChar char="Ø"/>
              <a:tabLst>
                <a:tab pos="355600" algn="l"/>
              </a:tabLst>
            </a:pPr>
            <a:r>
              <a:rPr lang="tr-TR" sz="2000" b="1" dirty="0">
                <a:solidFill>
                  <a:srgbClr val="C00000"/>
                </a:solidFill>
                <a:latin typeface="Calibri" panose="020F0502020204030204" pitchFamily="34" charset="0"/>
              </a:rPr>
              <a:t>	</a:t>
            </a:r>
            <a:r>
              <a:rPr lang="tr-TR" sz="2000" b="1" dirty="0" smtClean="0">
                <a:solidFill>
                  <a:srgbClr val="C00000"/>
                </a:solidFill>
                <a:latin typeface="Calibri" panose="020F0502020204030204" pitchFamily="34" charset="0"/>
              </a:rPr>
              <a:t>Geçmiş </a:t>
            </a:r>
            <a:r>
              <a:rPr lang="tr-TR" sz="2000" b="1" dirty="0">
                <a:solidFill>
                  <a:srgbClr val="C00000"/>
                </a:solidFill>
                <a:latin typeface="Calibri" panose="020F0502020204030204" pitchFamily="34" charset="0"/>
              </a:rPr>
              <a:t>yıllardaki alımların sözleşme bedellerinin güncellenmesi</a:t>
            </a:r>
          </a:p>
          <a:p>
            <a:pPr algn="just">
              <a:lnSpc>
                <a:spcPct val="120000"/>
              </a:lnSpc>
              <a:spcAft>
                <a:spcPts val="600"/>
              </a:spcAft>
              <a:buFont typeface="Wingdings" panose="05000000000000000000" pitchFamily="2" charset="2"/>
              <a:buChar char="Ø"/>
              <a:tabLst>
                <a:tab pos="355600" algn="l"/>
              </a:tabLst>
            </a:pPr>
            <a:r>
              <a:rPr lang="tr-TR" sz="2000" b="1" dirty="0">
                <a:solidFill>
                  <a:srgbClr val="C00000"/>
                </a:solidFill>
                <a:latin typeface="Calibri" panose="020F0502020204030204" pitchFamily="34" charset="0"/>
              </a:rPr>
              <a:t>	</a:t>
            </a:r>
            <a:r>
              <a:rPr lang="tr-TR" sz="2000" b="1" dirty="0" smtClean="0">
                <a:solidFill>
                  <a:srgbClr val="C00000"/>
                </a:solidFill>
                <a:latin typeface="Calibri" panose="020F0502020204030204" pitchFamily="34" charset="0"/>
              </a:rPr>
              <a:t>Kamu </a:t>
            </a:r>
            <a:r>
              <a:rPr lang="tr-TR" sz="2000" b="1" dirty="0">
                <a:solidFill>
                  <a:srgbClr val="C00000"/>
                </a:solidFill>
                <a:latin typeface="Calibri" panose="020F0502020204030204" pitchFamily="34" charset="0"/>
              </a:rPr>
              <a:t>kurum ve kuruluşları ile kamu kurumu niteliğindeki meslek kuruluşlarının internet sayfalarında yayımlanan </a:t>
            </a:r>
            <a:r>
              <a:rPr lang="tr-TR" sz="2000" b="1" dirty="0" smtClean="0">
                <a:solidFill>
                  <a:srgbClr val="C00000"/>
                </a:solidFill>
                <a:latin typeface="Calibri" panose="020F0502020204030204" pitchFamily="34" charset="0"/>
              </a:rPr>
              <a:t>fiyatlar</a:t>
            </a:r>
          </a:p>
          <a:p>
            <a:pPr marL="0" indent="0" algn="just">
              <a:lnSpc>
                <a:spcPct val="120000"/>
              </a:lnSpc>
              <a:spcAft>
                <a:spcPts val="600"/>
              </a:spcAft>
              <a:buNone/>
              <a:tabLst>
                <a:tab pos="355600" algn="l"/>
              </a:tabLst>
            </a:pPr>
            <a:r>
              <a:rPr lang="tr-TR" sz="2000" dirty="0">
                <a:solidFill>
                  <a:schemeClr val="tx1"/>
                </a:solidFill>
                <a:latin typeface="Calibri" panose="020F0502020204030204" pitchFamily="34" charset="0"/>
              </a:rPr>
              <a:t>İdare, alımın niteliğini ve piyasa koşullarını göz önünde bulundurmak suretiyle, </a:t>
            </a:r>
            <a:r>
              <a:rPr lang="tr-TR" sz="2000" dirty="0" smtClean="0">
                <a:solidFill>
                  <a:schemeClr val="tx1"/>
                </a:solidFill>
                <a:latin typeface="Calibri" panose="020F0502020204030204" pitchFamily="34" charset="0"/>
              </a:rPr>
              <a:t>yukarıda belirtilen yöntemlerle </a:t>
            </a:r>
            <a:r>
              <a:rPr lang="tr-TR" sz="2000" dirty="0">
                <a:solidFill>
                  <a:schemeClr val="tx1"/>
                </a:solidFill>
                <a:latin typeface="Calibri" panose="020F0502020204030204" pitchFamily="34" charset="0"/>
              </a:rPr>
              <a:t>elde ettiği fiyatların birini, birkaçını veya tamamını kullanmak suretiyle yaklaşık maliyeti </a:t>
            </a:r>
            <a:r>
              <a:rPr lang="tr-TR" sz="2000" dirty="0" smtClean="0">
                <a:solidFill>
                  <a:schemeClr val="tx1"/>
                </a:solidFill>
                <a:latin typeface="Calibri" panose="020F0502020204030204" pitchFamily="34" charset="0"/>
              </a:rPr>
              <a:t>hesaplar</a:t>
            </a:r>
            <a:r>
              <a:rPr lang="tr-TR" sz="2000" b="1" dirty="0">
                <a:solidFill>
                  <a:srgbClr val="C00000"/>
                </a:solidFill>
                <a:latin typeface="Calibri" panose="020F0502020204030204" pitchFamily="34" charset="0"/>
              </a:rPr>
              <a:t>.</a:t>
            </a:r>
            <a:endParaRPr lang="tr-TR" sz="20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30795645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YAKLAŞIK MALİYET</a:t>
            </a:r>
            <a:endParaRPr lang="tr-TR" sz="4400" i="1" dirty="0"/>
          </a:p>
        </p:txBody>
      </p:sp>
      <p:sp>
        <p:nvSpPr>
          <p:cNvPr id="3" name="İçerik Yer Tutucusu 2"/>
          <p:cNvSpPr>
            <a:spLocks noGrp="1"/>
          </p:cNvSpPr>
          <p:nvPr>
            <p:ph idx="1"/>
          </p:nvPr>
        </p:nvSpPr>
        <p:spPr>
          <a:xfrm>
            <a:off x="457200" y="1600200"/>
            <a:ext cx="8229600" cy="4925144"/>
          </a:xfrm>
        </p:spPr>
        <p:txBody>
          <a:bodyPr>
            <a:noAutofit/>
          </a:bodyPr>
          <a:lstStyle/>
          <a:p>
            <a:pPr algn="just">
              <a:spcBef>
                <a:spcPts val="600"/>
              </a:spcBef>
              <a:spcAft>
                <a:spcPts val="600"/>
              </a:spcAft>
            </a:pPr>
            <a:r>
              <a:rPr lang="tr-TR" dirty="0" smtClean="0">
                <a:solidFill>
                  <a:schemeClr val="tx1"/>
                </a:solidFill>
                <a:latin typeface="Calibri" panose="020F0502020204030204" pitchFamily="34" charset="0"/>
              </a:rPr>
              <a:t>Yaklaşık </a:t>
            </a:r>
            <a:r>
              <a:rPr lang="tr-TR" dirty="0">
                <a:solidFill>
                  <a:schemeClr val="tx1"/>
                </a:solidFill>
                <a:latin typeface="Calibri" panose="020F0502020204030204" pitchFamily="34" charset="0"/>
              </a:rPr>
              <a:t>maliyetin hesaplanmasında kullanılan </a:t>
            </a:r>
            <a:r>
              <a:rPr lang="tr-TR" b="1" dirty="0">
                <a:solidFill>
                  <a:schemeClr val="tx1"/>
                </a:solidFill>
                <a:latin typeface="Calibri" panose="020F0502020204030204" pitchFamily="34" charset="0"/>
              </a:rPr>
              <a:t>her tür bilgi ve belgeye</a:t>
            </a:r>
            <a:r>
              <a:rPr lang="tr-TR" dirty="0">
                <a:solidFill>
                  <a:schemeClr val="tx1"/>
                </a:solidFill>
                <a:latin typeface="Calibri" panose="020F0502020204030204" pitchFamily="34" charset="0"/>
              </a:rPr>
              <a:t> </a:t>
            </a:r>
            <a:r>
              <a:rPr lang="tr-TR" b="1" dirty="0">
                <a:solidFill>
                  <a:srgbClr val="C00000"/>
                </a:solidFill>
                <a:latin typeface="Calibri" panose="020F0502020204030204" pitchFamily="34" charset="0"/>
              </a:rPr>
              <a:t>hesap cetveli ekinde yer verilir</a:t>
            </a:r>
            <a:r>
              <a:rPr lang="tr-TR" dirty="0">
                <a:solidFill>
                  <a:schemeClr val="tx1"/>
                </a:solidFill>
                <a:latin typeface="Calibri" panose="020F0502020204030204" pitchFamily="34" charset="0"/>
              </a:rPr>
              <a:t>. Değerlendirmeye alınmayan fiyat bildirimleri ile proforma faturaların </a:t>
            </a:r>
            <a:r>
              <a:rPr lang="tr-TR" b="1" dirty="0">
                <a:solidFill>
                  <a:schemeClr val="tx1"/>
                </a:solidFill>
                <a:latin typeface="Calibri" panose="020F0502020204030204" pitchFamily="34" charset="0"/>
              </a:rPr>
              <a:t>değerlendirmeye alınmama gerekçeleri de hesap cetvelinde belirtilir</a:t>
            </a:r>
            <a:r>
              <a:rPr lang="tr-TR" dirty="0">
                <a:solidFill>
                  <a:schemeClr val="tx1"/>
                </a:solidFill>
                <a:latin typeface="Calibri" panose="020F0502020204030204" pitchFamily="34" charset="0"/>
              </a:rPr>
              <a:t>. </a:t>
            </a:r>
            <a:endParaRPr lang="tr-TR" dirty="0" smtClean="0">
              <a:solidFill>
                <a:schemeClr val="tx1"/>
              </a:solidFill>
              <a:latin typeface="Calibri" panose="020F0502020204030204" pitchFamily="34" charset="0"/>
            </a:endParaRPr>
          </a:p>
          <a:p>
            <a:pPr algn="just">
              <a:spcBef>
                <a:spcPts val="600"/>
              </a:spcBef>
              <a:spcAft>
                <a:spcPts val="600"/>
              </a:spcAft>
            </a:pPr>
            <a:endParaRPr lang="tr-TR" dirty="0">
              <a:solidFill>
                <a:schemeClr val="tx1"/>
              </a:solidFill>
              <a:latin typeface="Calibri" panose="020F0502020204030204" pitchFamily="34" charset="0"/>
            </a:endParaRPr>
          </a:p>
          <a:p>
            <a:pPr algn="just">
              <a:spcBef>
                <a:spcPts val="600"/>
              </a:spcBef>
              <a:spcAft>
                <a:spcPts val="600"/>
              </a:spcAft>
              <a:tabLst>
                <a:tab pos="536575" algn="l"/>
              </a:tabLst>
            </a:pPr>
            <a:r>
              <a:rPr lang="tr-TR" dirty="0" smtClean="0">
                <a:solidFill>
                  <a:schemeClr val="tx1"/>
                </a:solidFill>
                <a:latin typeface="Calibri" panose="020F0502020204030204" pitchFamily="34" charset="0"/>
              </a:rPr>
              <a:t>İhale </a:t>
            </a:r>
            <a:r>
              <a:rPr lang="tr-TR" dirty="0">
                <a:solidFill>
                  <a:schemeClr val="tx1"/>
                </a:solidFill>
                <a:latin typeface="Calibri" panose="020F0502020204030204" pitchFamily="34" charset="0"/>
              </a:rPr>
              <a:t>komisyonu, yaklaşık maliyetin </a:t>
            </a:r>
            <a:r>
              <a:rPr lang="tr-TR" b="1" dirty="0">
                <a:solidFill>
                  <a:srgbClr val="C00000"/>
                </a:solidFill>
                <a:latin typeface="Calibri" panose="020F0502020204030204" pitchFamily="34" charset="0"/>
              </a:rPr>
              <a:t>ihale tarihine kadar geçen </a:t>
            </a:r>
            <a:r>
              <a:rPr lang="tr-TR" dirty="0">
                <a:solidFill>
                  <a:schemeClr val="tx1"/>
                </a:solidFill>
                <a:latin typeface="Calibri" panose="020F0502020204030204" pitchFamily="34" charset="0"/>
              </a:rPr>
              <a:t>sürede değişikliğe uğradığını belirlemesi durumunda; değişikliğin gerekçelerini belirtmek suretiyle </a:t>
            </a:r>
            <a:r>
              <a:rPr lang="tr-TR" b="1" dirty="0">
                <a:solidFill>
                  <a:srgbClr val="C00000"/>
                </a:solidFill>
                <a:latin typeface="Calibri" panose="020F0502020204030204" pitchFamily="34" charset="0"/>
              </a:rPr>
              <a:t>güncellediği yaklaşık maliyeti dikkate alır</a:t>
            </a:r>
            <a:r>
              <a:rPr lang="tr-TR" dirty="0" smtClean="0">
                <a:solidFill>
                  <a:schemeClr val="tx1"/>
                </a:solidFill>
                <a:latin typeface="Calibri" panose="020F0502020204030204" pitchFamily="34" charset="0"/>
              </a:rPr>
              <a:t>.</a:t>
            </a:r>
            <a:endParaRPr lang="tr-TR" dirty="0">
              <a:solidFill>
                <a:schemeClr val="tx1"/>
              </a:solidFill>
              <a:latin typeface="Calibri" panose="020F0502020204030204" pitchFamily="34" charset="0"/>
            </a:endParaRPr>
          </a:p>
        </p:txBody>
      </p:sp>
    </p:spTree>
    <p:extLst>
      <p:ext uri="{BB962C8B-B14F-4D97-AF65-F5344CB8AC3E}">
        <p14:creationId xmlns:p14="http://schemas.microsoft.com/office/powerpoint/2010/main" val="30793049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YAKLAŞIK MALİYET</a:t>
            </a:r>
            <a:endParaRPr lang="tr-TR" sz="4400" i="1" dirty="0"/>
          </a:p>
        </p:txBody>
      </p:sp>
      <p:sp>
        <p:nvSpPr>
          <p:cNvPr id="3" name="İçerik Yer Tutucusu 2"/>
          <p:cNvSpPr>
            <a:spLocks noGrp="1"/>
          </p:cNvSpPr>
          <p:nvPr>
            <p:ph idx="1"/>
          </p:nvPr>
        </p:nvSpPr>
        <p:spPr>
          <a:xfrm>
            <a:off x="457200" y="1600200"/>
            <a:ext cx="8229600" cy="4925144"/>
          </a:xfrm>
        </p:spPr>
        <p:txBody>
          <a:bodyPr>
            <a:noAutofit/>
          </a:bodyPr>
          <a:lstStyle/>
          <a:p>
            <a:pPr marL="0" indent="0" algn="just">
              <a:spcBef>
                <a:spcPts val="600"/>
              </a:spcBef>
              <a:spcAft>
                <a:spcPts val="600"/>
              </a:spcAft>
              <a:buNone/>
              <a:defRPr/>
            </a:pPr>
            <a:r>
              <a:rPr lang="tr-TR" b="1" dirty="0" smtClean="0">
                <a:solidFill>
                  <a:schemeClr val="tx1"/>
                </a:solidFill>
                <a:latin typeface="Calibri" panose="020F0502020204030204" pitchFamily="34" charset="0"/>
              </a:rPr>
              <a:t>Yaklaşık </a:t>
            </a:r>
            <a:r>
              <a:rPr lang="tr-TR" b="1" dirty="0">
                <a:solidFill>
                  <a:schemeClr val="tx1"/>
                </a:solidFill>
                <a:latin typeface="Calibri" panose="020F0502020204030204" pitchFamily="34" charset="0"/>
              </a:rPr>
              <a:t>maliyet </a:t>
            </a:r>
            <a:r>
              <a:rPr lang="tr-TR" b="1" dirty="0" smtClean="0">
                <a:solidFill>
                  <a:schemeClr val="tx1"/>
                </a:solidFill>
                <a:latin typeface="Calibri" panose="020F0502020204030204" pitchFamily="34" charset="0"/>
              </a:rPr>
              <a:t>hesaplanırken, </a:t>
            </a:r>
            <a:r>
              <a:rPr lang="tr-TR" b="1" u="sng" dirty="0" smtClean="0">
                <a:solidFill>
                  <a:schemeClr val="tx1"/>
                </a:solidFill>
                <a:latin typeface="Calibri" panose="020F0502020204030204" pitchFamily="34" charset="0"/>
              </a:rPr>
              <a:t>fiyat </a:t>
            </a:r>
            <a:r>
              <a:rPr lang="tr-TR" b="1" u="sng" dirty="0">
                <a:solidFill>
                  <a:schemeClr val="tx1"/>
                </a:solidFill>
                <a:latin typeface="Calibri" panose="020F0502020204030204" pitchFamily="34" charset="0"/>
              </a:rPr>
              <a:t>araştırması için yapılan çalışmalarda</a:t>
            </a:r>
            <a:r>
              <a:rPr lang="tr-TR" b="1" dirty="0">
                <a:solidFill>
                  <a:schemeClr val="tx1"/>
                </a:solidFill>
                <a:latin typeface="Calibri" panose="020F0502020204030204" pitchFamily="34" charset="0"/>
              </a:rPr>
              <a:t>;</a:t>
            </a:r>
          </a:p>
          <a:p>
            <a:pPr algn="just">
              <a:spcBef>
                <a:spcPts val="600"/>
              </a:spcBef>
              <a:spcAft>
                <a:spcPts val="600"/>
              </a:spcAft>
              <a:defRPr/>
            </a:pPr>
            <a:r>
              <a:rPr lang="tr-TR" dirty="0">
                <a:solidFill>
                  <a:schemeClr val="tx1"/>
                </a:solidFill>
                <a:latin typeface="Calibri" panose="020F0502020204030204" pitchFamily="34" charset="0"/>
              </a:rPr>
              <a:t>Fiyat sorulacak kişi ve kuruluşlara yazılan yazıda </a:t>
            </a:r>
            <a:r>
              <a:rPr lang="tr-TR" u="sng" dirty="0">
                <a:solidFill>
                  <a:schemeClr val="tx1"/>
                </a:solidFill>
                <a:latin typeface="Calibri" panose="020F0502020204030204" pitchFamily="34" charset="0"/>
              </a:rPr>
              <a:t>fiyatı tespit edilecek iş grubu, iş kalemi veya malzemenin</a:t>
            </a:r>
            <a:r>
              <a:rPr lang="tr-TR" dirty="0">
                <a:solidFill>
                  <a:schemeClr val="tx1"/>
                </a:solidFill>
                <a:latin typeface="Calibri" panose="020F0502020204030204" pitchFamily="34" charset="0"/>
              </a:rPr>
              <a:t> </a:t>
            </a:r>
            <a:r>
              <a:rPr lang="tr-TR" b="1" dirty="0">
                <a:solidFill>
                  <a:srgbClr val="C00000"/>
                </a:solidFill>
                <a:latin typeface="Calibri" panose="020F0502020204030204" pitchFamily="34" charset="0"/>
              </a:rPr>
              <a:t>ayrıntılı özellikleri ve standardına</a:t>
            </a:r>
            <a:r>
              <a:rPr lang="tr-TR" dirty="0">
                <a:solidFill>
                  <a:schemeClr val="tx1"/>
                </a:solidFill>
                <a:latin typeface="Calibri" panose="020F0502020204030204" pitchFamily="34" charset="0"/>
              </a:rPr>
              <a:t> yer verilmeli, </a:t>
            </a:r>
          </a:p>
          <a:p>
            <a:pPr algn="just">
              <a:spcBef>
                <a:spcPts val="600"/>
              </a:spcBef>
              <a:spcAft>
                <a:spcPts val="600"/>
              </a:spcAft>
              <a:defRPr/>
            </a:pPr>
            <a:r>
              <a:rPr lang="tr-TR" dirty="0">
                <a:solidFill>
                  <a:schemeClr val="tx1"/>
                </a:solidFill>
                <a:latin typeface="Calibri" panose="020F0502020204030204" pitchFamily="34" charset="0"/>
              </a:rPr>
              <a:t>Fiyat istenecek kişi ve kuruluşlara </a:t>
            </a:r>
            <a:r>
              <a:rPr lang="tr-TR" b="1" dirty="0">
                <a:solidFill>
                  <a:srgbClr val="C00000"/>
                </a:solidFill>
                <a:latin typeface="Calibri" panose="020F0502020204030204" pitchFamily="34" charset="0"/>
              </a:rPr>
              <a:t>aynı koşulları taşıyan yazılarla</a:t>
            </a:r>
            <a:r>
              <a:rPr lang="tr-TR" dirty="0">
                <a:solidFill>
                  <a:schemeClr val="tx1"/>
                </a:solidFill>
                <a:latin typeface="Calibri" panose="020F0502020204030204" pitchFamily="34" charset="0"/>
              </a:rPr>
              <a:t> başvurulmalı ve fiyatlar (KDV) hariç istenmeli,</a:t>
            </a:r>
          </a:p>
          <a:p>
            <a:pPr algn="just">
              <a:spcBef>
                <a:spcPts val="600"/>
              </a:spcBef>
              <a:spcAft>
                <a:spcPts val="600"/>
              </a:spcAft>
              <a:defRPr/>
            </a:pPr>
            <a:r>
              <a:rPr lang="tr-TR" u="sng" dirty="0">
                <a:solidFill>
                  <a:schemeClr val="tx1"/>
                </a:solidFill>
                <a:latin typeface="Calibri" panose="020F0502020204030204" pitchFamily="34" charset="0"/>
              </a:rPr>
              <a:t>İstenen özellikleri taşımayan fiyat bildirimleri ve proforma faturaları</a:t>
            </a:r>
            <a:r>
              <a:rPr lang="tr-TR" dirty="0">
                <a:solidFill>
                  <a:schemeClr val="tx1"/>
                </a:solidFill>
                <a:latin typeface="Calibri" panose="020F0502020204030204" pitchFamily="34" charset="0"/>
              </a:rPr>
              <a:t> </a:t>
            </a:r>
            <a:r>
              <a:rPr lang="tr-TR" b="1" dirty="0">
                <a:solidFill>
                  <a:srgbClr val="C00000"/>
                </a:solidFill>
                <a:latin typeface="Calibri" panose="020F0502020204030204" pitchFamily="34" charset="0"/>
              </a:rPr>
              <a:t>dikkate alınmamalıdır</a:t>
            </a:r>
            <a:r>
              <a:rPr lang="tr-TR" dirty="0">
                <a:solidFill>
                  <a:schemeClr val="tx1"/>
                </a:solidFill>
                <a:latin typeface="Calibri" panose="020F0502020204030204" pitchFamily="34" charset="0"/>
              </a:rPr>
              <a:t>.</a:t>
            </a:r>
          </a:p>
        </p:txBody>
      </p:sp>
    </p:spTree>
    <p:extLst>
      <p:ext uri="{BB962C8B-B14F-4D97-AF65-F5344CB8AC3E}">
        <p14:creationId xmlns:p14="http://schemas.microsoft.com/office/powerpoint/2010/main" val="37137744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i="1" dirty="0"/>
          </a:p>
        </p:txBody>
      </p:sp>
      <p:sp>
        <p:nvSpPr>
          <p:cNvPr id="3" name="İçerik Yer Tutucusu 2"/>
          <p:cNvSpPr>
            <a:spLocks noGrp="1"/>
          </p:cNvSpPr>
          <p:nvPr>
            <p:ph idx="1"/>
          </p:nvPr>
        </p:nvSpPr>
        <p:spPr>
          <a:xfrm>
            <a:off x="457200" y="1600200"/>
            <a:ext cx="8229600" cy="4925144"/>
          </a:xfrm>
        </p:spPr>
        <p:txBody>
          <a:bodyPr>
            <a:noAutofit/>
          </a:bodyPr>
          <a:lstStyle/>
          <a:p>
            <a:pPr algn="just">
              <a:spcBef>
                <a:spcPts val="600"/>
              </a:spcBef>
              <a:spcAft>
                <a:spcPts val="600"/>
              </a:spcAft>
            </a:pPr>
            <a:r>
              <a:rPr lang="tr-TR" sz="2600" dirty="0" smtClean="0">
                <a:solidFill>
                  <a:schemeClr val="tx1"/>
                </a:solidFill>
                <a:latin typeface="Calibri" panose="020F0502020204030204" pitchFamily="34" charset="0"/>
              </a:rPr>
              <a:t>Ekonomik </a:t>
            </a:r>
            <a:r>
              <a:rPr lang="tr-TR" sz="2600" dirty="0">
                <a:solidFill>
                  <a:schemeClr val="tx1"/>
                </a:solidFill>
                <a:latin typeface="Calibri" panose="020F0502020204030204" pitchFamily="34" charset="0"/>
              </a:rPr>
              <a:t>ve mali yeterlik ile mesleki ve teknik yeterliğin saptanması amacıyla öngörülecek </a:t>
            </a:r>
            <a:r>
              <a:rPr lang="tr-TR" sz="2600" b="1" dirty="0">
                <a:solidFill>
                  <a:schemeClr val="tx1"/>
                </a:solidFill>
                <a:latin typeface="Calibri" panose="020F0502020204030204" pitchFamily="34" charset="0"/>
              </a:rPr>
              <a:t>değerlendirme kriterleri ve istenecek belgeler</a:t>
            </a:r>
            <a:r>
              <a:rPr lang="tr-TR" sz="2600" dirty="0">
                <a:solidFill>
                  <a:schemeClr val="tx1"/>
                </a:solidFill>
                <a:latin typeface="Calibri" panose="020F0502020204030204" pitchFamily="34" charset="0"/>
              </a:rPr>
              <a:t>, </a:t>
            </a:r>
            <a:r>
              <a:rPr lang="tr-TR" sz="2600" b="1" dirty="0">
                <a:solidFill>
                  <a:srgbClr val="C00000"/>
                </a:solidFill>
                <a:latin typeface="Calibri" panose="020F0502020204030204" pitchFamily="34" charset="0"/>
              </a:rPr>
              <a:t>rekabeti engelleyecek şekilde belirlenemez</a:t>
            </a:r>
            <a:r>
              <a:rPr lang="tr-TR" sz="2600" dirty="0">
                <a:solidFill>
                  <a:schemeClr val="tx1"/>
                </a:solidFill>
                <a:latin typeface="Calibri" panose="020F0502020204030204" pitchFamily="34" charset="0"/>
              </a:rPr>
              <a:t>.</a:t>
            </a:r>
          </a:p>
          <a:p>
            <a:pPr algn="just">
              <a:spcBef>
                <a:spcPts val="600"/>
              </a:spcBef>
              <a:spcAft>
                <a:spcPts val="600"/>
              </a:spcAft>
            </a:pPr>
            <a:r>
              <a:rPr lang="tr-TR" sz="2600" dirty="0" smtClean="0">
                <a:solidFill>
                  <a:schemeClr val="tx1"/>
                </a:solidFill>
                <a:latin typeface="Calibri" panose="020F0502020204030204" pitchFamily="34" charset="0"/>
              </a:rPr>
              <a:t>Yeterlik </a:t>
            </a:r>
            <a:r>
              <a:rPr lang="tr-TR" sz="2600" dirty="0">
                <a:solidFill>
                  <a:schemeClr val="tx1"/>
                </a:solidFill>
                <a:latin typeface="Calibri" panose="020F0502020204030204" pitchFamily="34" charset="0"/>
              </a:rPr>
              <a:t>değerlendirmesi için </a:t>
            </a:r>
            <a:r>
              <a:rPr lang="tr-TR" sz="2600" b="1" dirty="0">
                <a:solidFill>
                  <a:schemeClr val="tx1"/>
                </a:solidFill>
                <a:latin typeface="Calibri" panose="020F0502020204030204" pitchFamily="34" charset="0"/>
              </a:rPr>
              <a:t>istenecek belgelerin </a:t>
            </a:r>
            <a:r>
              <a:rPr lang="tr-TR" sz="2600" dirty="0">
                <a:solidFill>
                  <a:schemeClr val="tx1"/>
                </a:solidFill>
                <a:latin typeface="Calibri" panose="020F0502020204030204" pitchFamily="34" charset="0"/>
              </a:rPr>
              <a:t>ve yeterlik değerlendirmesinde </a:t>
            </a:r>
            <a:r>
              <a:rPr lang="tr-TR" sz="2600" b="1" dirty="0">
                <a:solidFill>
                  <a:schemeClr val="tx1"/>
                </a:solidFill>
                <a:latin typeface="Calibri" panose="020F0502020204030204" pitchFamily="34" charset="0"/>
              </a:rPr>
              <a:t>aranılacak kriterlerin</a:t>
            </a:r>
            <a:r>
              <a:rPr lang="tr-TR" sz="2600" dirty="0">
                <a:solidFill>
                  <a:schemeClr val="tx1"/>
                </a:solidFill>
                <a:latin typeface="Calibri" panose="020F0502020204030204" pitchFamily="34" charset="0"/>
              </a:rPr>
              <a:t>, </a:t>
            </a:r>
            <a:r>
              <a:rPr lang="tr-TR" sz="2600" b="1" dirty="0">
                <a:solidFill>
                  <a:srgbClr val="C00000"/>
                </a:solidFill>
                <a:latin typeface="Calibri" panose="020F0502020204030204" pitchFamily="34" charset="0"/>
              </a:rPr>
              <a:t>ihale veya ön yeterlik ilanı</a:t>
            </a:r>
            <a:r>
              <a:rPr lang="tr-TR" sz="2600" dirty="0">
                <a:solidFill>
                  <a:schemeClr val="tx1"/>
                </a:solidFill>
                <a:latin typeface="Calibri" panose="020F0502020204030204" pitchFamily="34" charset="0"/>
              </a:rPr>
              <a:t> ile </a:t>
            </a:r>
            <a:r>
              <a:rPr lang="tr-TR" sz="2600" b="1" dirty="0">
                <a:solidFill>
                  <a:srgbClr val="C00000"/>
                </a:solidFill>
                <a:latin typeface="Calibri" panose="020F0502020204030204" pitchFamily="34" charset="0"/>
              </a:rPr>
              <a:t>idari şartnamede </a:t>
            </a:r>
            <a:r>
              <a:rPr lang="tr-TR" sz="2600" dirty="0">
                <a:solidFill>
                  <a:schemeClr val="tx1"/>
                </a:solidFill>
                <a:latin typeface="Calibri" panose="020F0502020204030204" pitchFamily="34" charset="0"/>
              </a:rPr>
              <a:t>veya </a:t>
            </a:r>
            <a:r>
              <a:rPr lang="tr-TR" sz="2600" b="1" dirty="0">
                <a:solidFill>
                  <a:srgbClr val="C00000"/>
                </a:solidFill>
                <a:latin typeface="Calibri" panose="020F0502020204030204" pitchFamily="34" charset="0"/>
              </a:rPr>
              <a:t>ön yeterlik şartnamesinde</a:t>
            </a:r>
            <a:r>
              <a:rPr lang="tr-TR" sz="2600" dirty="0">
                <a:solidFill>
                  <a:schemeClr val="tx1"/>
                </a:solidFill>
                <a:latin typeface="Calibri" panose="020F0502020204030204" pitchFamily="34" charset="0"/>
              </a:rPr>
              <a:t> ya da </a:t>
            </a:r>
            <a:r>
              <a:rPr lang="tr-TR" sz="2600" b="1" dirty="0">
                <a:solidFill>
                  <a:srgbClr val="C00000"/>
                </a:solidFill>
                <a:latin typeface="Calibri" panose="020F0502020204030204" pitchFamily="34" charset="0"/>
              </a:rPr>
              <a:t>davet yazısında </a:t>
            </a:r>
            <a:r>
              <a:rPr lang="tr-TR" sz="2600" dirty="0">
                <a:solidFill>
                  <a:schemeClr val="tx1"/>
                </a:solidFill>
                <a:latin typeface="Calibri" panose="020F0502020204030204" pitchFamily="34" charset="0"/>
              </a:rPr>
              <a:t>belirtilmesi </a:t>
            </a:r>
            <a:r>
              <a:rPr lang="tr-TR" sz="2600" b="1" u="sng" dirty="0" smtClean="0">
                <a:solidFill>
                  <a:schemeClr val="tx1"/>
                </a:solidFill>
                <a:latin typeface="Calibri" panose="020F0502020204030204" pitchFamily="34" charset="0"/>
              </a:rPr>
              <a:t>zorunludur</a:t>
            </a:r>
            <a:r>
              <a:rPr lang="tr-TR" sz="2600" dirty="0" smtClean="0">
                <a:solidFill>
                  <a:schemeClr val="tx1"/>
                </a:solidFill>
                <a:latin typeface="Calibri" panose="020F0502020204030204" pitchFamily="34" charset="0"/>
              </a:rPr>
              <a:t>.</a:t>
            </a:r>
            <a:endParaRPr lang="tr-TR" sz="2600" b="1" u="sng" dirty="0">
              <a:solidFill>
                <a:schemeClr val="tx1"/>
              </a:solidFill>
              <a:latin typeface="Calibri" panose="020F0502020204030204" pitchFamily="34" charset="0"/>
            </a:endParaRP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08104" y="5085184"/>
            <a:ext cx="1580425" cy="1675795"/>
          </a:xfrm>
          <a:prstGeom prst="rect">
            <a:avLst/>
          </a:prstGeom>
        </p:spPr>
      </p:pic>
    </p:spTree>
    <p:extLst>
      <p:ext uri="{BB962C8B-B14F-4D97-AF65-F5344CB8AC3E}">
        <p14:creationId xmlns:p14="http://schemas.microsoft.com/office/powerpoint/2010/main" val="33906773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i="1" dirty="0"/>
          </a:p>
        </p:txBody>
      </p:sp>
      <p:sp>
        <p:nvSpPr>
          <p:cNvPr id="3" name="İçerik Yer Tutucusu 2"/>
          <p:cNvSpPr>
            <a:spLocks noGrp="1"/>
          </p:cNvSpPr>
          <p:nvPr>
            <p:ph idx="1"/>
          </p:nvPr>
        </p:nvSpPr>
        <p:spPr>
          <a:xfrm>
            <a:off x="457200" y="1600200"/>
            <a:ext cx="8229600" cy="4925144"/>
          </a:xfrm>
        </p:spPr>
        <p:txBody>
          <a:bodyPr>
            <a:noAutofit/>
          </a:bodyPr>
          <a:lstStyle/>
          <a:p>
            <a:pPr marL="0" indent="0" algn="just">
              <a:lnSpc>
                <a:spcPct val="90000"/>
              </a:lnSpc>
              <a:buNone/>
              <a:defRPr/>
            </a:pPr>
            <a:r>
              <a:rPr lang="tr-TR" sz="2600" b="1" dirty="0">
                <a:solidFill>
                  <a:srgbClr val="C00000"/>
                </a:solidFill>
                <a:latin typeface="Calibri" panose="020F0502020204030204" pitchFamily="34" charset="0"/>
              </a:rPr>
              <a:t>Yaklaşık maliyete bakılmaksızın </a:t>
            </a:r>
            <a:r>
              <a:rPr lang="tr-TR" sz="2600" dirty="0">
                <a:solidFill>
                  <a:schemeClr val="tx1"/>
                </a:solidFill>
                <a:latin typeface="Calibri" panose="020F0502020204030204" pitchFamily="34" charset="0"/>
              </a:rPr>
              <a:t>her ihalede aday ve istekliden zorunlu olarak istenilen belgeler ;</a:t>
            </a:r>
          </a:p>
          <a:p>
            <a:pPr marL="0" indent="0" algn="just">
              <a:lnSpc>
                <a:spcPct val="90000"/>
              </a:lnSpc>
              <a:buNone/>
              <a:defRPr/>
            </a:pPr>
            <a:endParaRPr lang="tr-TR" sz="2600" dirty="0">
              <a:solidFill>
                <a:schemeClr val="tx1"/>
              </a:solidFill>
              <a:latin typeface="Calibri" panose="020F0502020204030204" pitchFamily="34" charset="0"/>
            </a:endParaRPr>
          </a:p>
          <a:p>
            <a:pPr algn="just">
              <a:lnSpc>
                <a:spcPct val="90000"/>
              </a:lnSpc>
              <a:defRPr/>
            </a:pPr>
            <a:r>
              <a:rPr lang="tr-TR" sz="2600" b="1" dirty="0">
                <a:solidFill>
                  <a:schemeClr val="tx1"/>
                </a:solidFill>
                <a:latin typeface="Calibri" panose="020F0502020204030204" pitchFamily="34" charset="0"/>
              </a:rPr>
              <a:t>Teklif vermeye yetkili olduğunu gösteren belgeler</a:t>
            </a:r>
          </a:p>
          <a:p>
            <a:pPr marL="895350" lvl="1" indent="-438150" algn="just">
              <a:lnSpc>
                <a:spcPct val="90000"/>
              </a:lnSpc>
              <a:buFont typeface="Wingdings" pitchFamily="2" charset="2"/>
              <a:buChar char="Ø"/>
              <a:defRPr/>
            </a:pPr>
            <a:r>
              <a:rPr lang="tr-TR" sz="2600" dirty="0">
                <a:solidFill>
                  <a:schemeClr val="tx1"/>
                </a:solidFill>
                <a:latin typeface="Calibri" panose="020F0502020204030204" pitchFamily="34" charset="0"/>
              </a:rPr>
              <a:t>İ</a:t>
            </a:r>
            <a:r>
              <a:rPr lang="tr-TR" sz="2600" dirty="0" smtClean="0">
                <a:solidFill>
                  <a:schemeClr val="tx1"/>
                </a:solidFill>
                <a:latin typeface="Calibri" panose="020F0502020204030204" pitchFamily="34" charset="0"/>
              </a:rPr>
              <a:t>mza </a:t>
            </a:r>
            <a:r>
              <a:rPr lang="tr-TR" sz="2600" dirty="0">
                <a:solidFill>
                  <a:schemeClr val="tx1"/>
                </a:solidFill>
                <a:latin typeface="Calibri" panose="020F0502020204030204" pitchFamily="34" charset="0"/>
              </a:rPr>
              <a:t>sirküleri, ticaret sicil gazetesi   </a:t>
            </a:r>
          </a:p>
          <a:p>
            <a:pPr marL="895350" lvl="1" indent="-438150" algn="just">
              <a:lnSpc>
                <a:spcPct val="90000"/>
              </a:lnSpc>
              <a:buFont typeface="Wingdings" pitchFamily="2" charset="2"/>
              <a:buChar char="Ø"/>
              <a:defRPr/>
            </a:pPr>
            <a:r>
              <a:rPr lang="tr-TR" sz="2600" dirty="0">
                <a:solidFill>
                  <a:schemeClr val="tx1"/>
                </a:solidFill>
                <a:latin typeface="Calibri" panose="020F0502020204030204" pitchFamily="34" charset="0"/>
              </a:rPr>
              <a:t>Vekaletname, imza beyannamesi</a:t>
            </a: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8064" y="4581128"/>
            <a:ext cx="2694947" cy="2021210"/>
          </a:xfrm>
          <a:prstGeom prst="rect">
            <a:avLst/>
          </a:prstGeom>
        </p:spPr>
      </p:pic>
    </p:spTree>
    <p:extLst>
      <p:ext uri="{BB962C8B-B14F-4D97-AF65-F5344CB8AC3E}">
        <p14:creationId xmlns:p14="http://schemas.microsoft.com/office/powerpoint/2010/main" val="5881707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i="1" dirty="0"/>
          </a:p>
        </p:txBody>
      </p:sp>
      <p:sp>
        <p:nvSpPr>
          <p:cNvPr id="3" name="İçerik Yer Tutucusu 2"/>
          <p:cNvSpPr>
            <a:spLocks noGrp="1"/>
          </p:cNvSpPr>
          <p:nvPr>
            <p:ph idx="1"/>
          </p:nvPr>
        </p:nvSpPr>
        <p:spPr>
          <a:xfrm>
            <a:off x="457200" y="1600200"/>
            <a:ext cx="8229600" cy="4925144"/>
          </a:xfrm>
        </p:spPr>
        <p:txBody>
          <a:bodyPr>
            <a:noAutofit/>
          </a:bodyPr>
          <a:lstStyle/>
          <a:p>
            <a:pPr marL="0" indent="0" algn="just">
              <a:lnSpc>
                <a:spcPct val="90000"/>
              </a:lnSpc>
              <a:buNone/>
              <a:defRPr/>
            </a:pPr>
            <a:r>
              <a:rPr lang="tr-TR" u="sng" dirty="0" smtClean="0">
                <a:solidFill>
                  <a:schemeClr val="tx1"/>
                </a:solidFill>
                <a:latin typeface="Calibri" panose="020F0502020204030204" pitchFamily="34" charset="0"/>
              </a:rPr>
              <a:t>BİAİU  </a:t>
            </a:r>
            <a:r>
              <a:rPr lang="tr-TR" u="sng" dirty="0">
                <a:solidFill>
                  <a:schemeClr val="tx1"/>
                </a:solidFill>
                <a:latin typeface="Calibri" panose="020F0502020204030204" pitchFamily="34" charset="0"/>
              </a:rPr>
              <a:t>yapılan ihaleler hariç </a:t>
            </a:r>
            <a:r>
              <a:rPr lang="tr-TR" dirty="0">
                <a:solidFill>
                  <a:schemeClr val="tx1"/>
                </a:solidFill>
                <a:latin typeface="Calibri" panose="020F0502020204030204" pitchFamily="34" charset="0"/>
              </a:rPr>
              <a:t>,</a:t>
            </a:r>
          </a:p>
          <a:p>
            <a:pPr lvl="1" algn="just">
              <a:lnSpc>
                <a:spcPct val="90000"/>
              </a:lnSpc>
              <a:buFont typeface="Arial" panose="020B0604020202020204" pitchFamily="34" charset="0"/>
              <a:buChar char="•"/>
              <a:defRPr/>
            </a:pPr>
            <a:r>
              <a:rPr lang="tr-TR" sz="2400" dirty="0">
                <a:solidFill>
                  <a:schemeClr val="tx1"/>
                </a:solidFill>
                <a:latin typeface="Calibri" panose="020F0502020204030204" pitchFamily="34" charset="0"/>
              </a:rPr>
              <a:t>YM, 13/b/2 maddesindeki üst limit tutarına eşit </a:t>
            </a:r>
            <a:r>
              <a:rPr lang="tr-TR" sz="2400" dirty="0" smtClean="0">
                <a:solidFill>
                  <a:schemeClr val="tx1"/>
                </a:solidFill>
                <a:latin typeface="Calibri" panose="020F0502020204030204" pitchFamily="34" charset="0"/>
              </a:rPr>
              <a:t>veya altındaki </a:t>
            </a:r>
            <a:r>
              <a:rPr lang="tr-TR" sz="2400" dirty="0">
                <a:solidFill>
                  <a:schemeClr val="tx1"/>
                </a:solidFill>
                <a:latin typeface="Calibri" panose="020F0502020204030204" pitchFamily="34" charset="0"/>
              </a:rPr>
              <a:t>mal alım </a:t>
            </a:r>
            <a:r>
              <a:rPr lang="tr-TR" sz="2400" dirty="0" smtClean="0">
                <a:solidFill>
                  <a:schemeClr val="tx1"/>
                </a:solidFill>
                <a:latin typeface="Calibri" panose="020F0502020204030204" pitchFamily="34" charset="0"/>
              </a:rPr>
              <a:t>ihalelerinde </a:t>
            </a:r>
            <a:r>
              <a:rPr lang="tr-TR" sz="2400" b="1" dirty="0" smtClean="0">
                <a:solidFill>
                  <a:srgbClr val="C00000"/>
                </a:solidFill>
                <a:latin typeface="Calibri" panose="020F0502020204030204" pitchFamily="34" charset="0"/>
              </a:rPr>
              <a:t>iş </a:t>
            </a:r>
            <a:r>
              <a:rPr lang="tr-TR" sz="2400" b="1" dirty="0">
                <a:solidFill>
                  <a:srgbClr val="C00000"/>
                </a:solidFill>
                <a:latin typeface="Calibri" panose="020F0502020204030204" pitchFamily="34" charset="0"/>
              </a:rPr>
              <a:t>deneyim belgesi  </a:t>
            </a:r>
            <a:r>
              <a:rPr lang="tr-TR" sz="2400" b="1" dirty="0" smtClean="0">
                <a:solidFill>
                  <a:srgbClr val="C00000"/>
                </a:solidFill>
                <a:latin typeface="Calibri" panose="020F0502020204030204" pitchFamily="34" charset="0"/>
              </a:rPr>
              <a:t>istenilemez</a:t>
            </a:r>
            <a:r>
              <a:rPr lang="tr-TR" sz="2400" dirty="0" smtClean="0">
                <a:solidFill>
                  <a:schemeClr val="tx1"/>
                </a:solidFill>
                <a:latin typeface="Calibri" panose="020F0502020204030204" pitchFamily="34" charset="0"/>
              </a:rPr>
              <a:t>. </a:t>
            </a:r>
            <a:r>
              <a:rPr lang="tr-TR" sz="2400" i="1" dirty="0" smtClean="0">
                <a:solidFill>
                  <a:schemeClr val="tx1"/>
                </a:solidFill>
                <a:latin typeface="Calibri" panose="020F0502020204030204" pitchFamily="34" charset="0"/>
              </a:rPr>
              <a:t>(</a:t>
            </a:r>
            <a:r>
              <a:rPr lang="tr-TR" sz="2400" i="1" dirty="0" smtClean="0">
                <a:solidFill>
                  <a:schemeClr val="tx1"/>
                </a:solidFill>
                <a:latin typeface="Calibri" panose="020F0502020204030204" pitchFamily="34" charset="0"/>
              </a:rPr>
              <a:t>2020 </a:t>
            </a:r>
            <a:r>
              <a:rPr lang="tr-TR" sz="2400" i="1" dirty="0" smtClean="0">
                <a:solidFill>
                  <a:schemeClr val="tx1"/>
                </a:solidFill>
                <a:latin typeface="Calibri" panose="020F0502020204030204" pitchFamily="34" charset="0"/>
              </a:rPr>
              <a:t>yılı için </a:t>
            </a:r>
            <a:r>
              <a:rPr lang="tr-TR" sz="2400" i="1" dirty="0" smtClean="0">
                <a:solidFill>
                  <a:schemeClr val="tx1"/>
                </a:solidFill>
                <a:latin typeface="Calibri" panose="020F0502020204030204" pitchFamily="34" charset="0"/>
              </a:rPr>
              <a:t>388.086,00TL</a:t>
            </a:r>
            <a:r>
              <a:rPr lang="tr-TR" sz="2400" i="1" dirty="0" smtClean="0">
                <a:solidFill>
                  <a:schemeClr val="tx1"/>
                </a:solidFill>
                <a:latin typeface="Calibri" panose="020F0502020204030204" pitchFamily="34" charset="0"/>
              </a:rPr>
              <a:t>)</a:t>
            </a:r>
          </a:p>
          <a:p>
            <a:pPr marL="457200" lvl="1" indent="0" algn="just">
              <a:lnSpc>
                <a:spcPct val="90000"/>
              </a:lnSpc>
              <a:buNone/>
              <a:defRPr/>
            </a:pPr>
            <a:endParaRPr lang="tr-TR" sz="2400" dirty="0" smtClean="0">
              <a:solidFill>
                <a:schemeClr val="tx1"/>
              </a:solidFill>
              <a:latin typeface="Calibri" panose="020F0502020204030204" pitchFamily="34" charset="0"/>
            </a:endParaRPr>
          </a:p>
          <a:p>
            <a:pPr marL="0" indent="0" algn="just">
              <a:lnSpc>
                <a:spcPct val="90000"/>
              </a:lnSpc>
              <a:buNone/>
              <a:defRPr/>
            </a:pPr>
            <a:r>
              <a:rPr lang="tr-TR" u="sng" dirty="0" smtClean="0">
                <a:solidFill>
                  <a:schemeClr val="tx1"/>
                </a:solidFill>
                <a:latin typeface="Calibri" panose="020F0502020204030204" pitchFamily="34" charset="0"/>
              </a:rPr>
              <a:t>BİAİU  </a:t>
            </a:r>
            <a:r>
              <a:rPr lang="tr-TR" u="sng" dirty="0">
                <a:solidFill>
                  <a:schemeClr val="tx1"/>
                </a:solidFill>
                <a:latin typeface="Calibri" panose="020F0502020204030204" pitchFamily="34" charset="0"/>
              </a:rPr>
              <a:t>yapılan ihaleler hariç </a:t>
            </a:r>
          </a:p>
          <a:p>
            <a:pPr marL="714375" lvl="1" indent="-257175" algn="just">
              <a:lnSpc>
                <a:spcPct val="90000"/>
              </a:lnSpc>
              <a:buFont typeface="Arial" panose="020B0604020202020204" pitchFamily="34" charset="0"/>
              <a:buChar char="•"/>
              <a:defRPr/>
            </a:pPr>
            <a:r>
              <a:rPr lang="tr-TR" sz="2400" dirty="0">
                <a:solidFill>
                  <a:schemeClr val="tx1"/>
                </a:solidFill>
                <a:latin typeface="Calibri" panose="020F0502020204030204" pitchFamily="34" charset="0"/>
              </a:rPr>
              <a:t>YM, eşik değerin altında </a:t>
            </a:r>
            <a:r>
              <a:rPr lang="tr-TR" sz="2400" dirty="0" smtClean="0">
                <a:solidFill>
                  <a:schemeClr val="tx1"/>
                </a:solidFill>
                <a:latin typeface="Calibri" panose="020F0502020204030204" pitchFamily="34" charset="0"/>
              </a:rPr>
              <a:t>olan </a:t>
            </a:r>
            <a:r>
              <a:rPr lang="tr-TR" sz="2400" dirty="0">
                <a:solidFill>
                  <a:schemeClr val="tx1"/>
                </a:solidFill>
                <a:latin typeface="Calibri" panose="020F0502020204030204" pitchFamily="34" charset="0"/>
              </a:rPr>
              <a:t>ihalelerde </a:t>
            </a:r>
            <a:r>
              <a:rPr lang="tr-TR" sz="2400" b="1" dirty="0" smtClean="0">
                <a:solidFill>
                  <a:srgbClr val="C00000"/>
                </a:solidFill>
                <a:latin typeface="Calibri" panose="020F0502020204030204" pitchFamily="34" charset="0"/>
              </a:rPr>
              <a:t>ekonomik </a:t>
            </a:r>
            <a:r>
              <a:rPr lang="tr-TR" sz="2400" b="1" dirty="0">
                <a:solidFill>
                  <a:srgbClr val="C00000"/>
                </a:solidFill>
                <a:latin typeface="Calibri" panose="020F0502020204030204" pitchFamily="34" charset="0"/>
              </a:rPr>
              <a:t>ve mali yeterlik belgeler </a:t>
            </a:r>
            <a:r>
              <a:rPr lang="tr-TR" sz="2400" b="1" dirty="0" smtClean="0">
                <a:solidFill>
                  <a:srgbClr val="C00000"/>
                </a:solidFill>
                <a:latin typeface="Calibri" panose="020F0502020204030204" pitchFamily="34" charset="0"/>
              </a:rPr>
              <a:t>istenilemez</a:t>
            </a:r>
            <a:r>
              <a:rPr lang="tr-TR" sz="2400" dirty="0" smtClean="0">
                <a:solidFill>
                  <a:schemeClr val="tx1"/>
                </a:solidFill>
                <a:latin typeface="Calibri" panose="020F0502020204030204" pitchFamily="34" charset="0"/>
              </a:rPr>
              <a:t>.</a:t>
            </a:r>
            <a:r>
              <a:rPr lang="tr-TR" sz="2000" i="1" dirty="0" smtClean="0">
                <a:solidFill>
                  <a:schemeClr val="tx1"/>
                </a:solidFill>
                <a:latin typeface="Calibri" panose="020F0502020204030204" pitchFamily="34" charset="0"/>
              </a:rPr>
              <a:t>(</a:t>
            </a:r>
            <a:r>
              <a:rPr lang="tr-TR" sz="2000" i="1" dirty="0" smtClean="0">
                <a:solidFill>
                  <a:schemeClr val="tx1"/>
                </a:solidFill>
                <a:latin typeface="Calibri" panose="020F0502020204030204" pitchFamily="34" charset="0"/>
              </a:rPr>
              <a:t>2020 </a:t>
            </a:r>
            <a:r>
              <a:rPr lang="tr-TR" sz="2000" i="1" dirty="0">
                <a:solidFill>
                  <a:schemeClr val="tx1"/>
                </a:solidFill>
                <a:latin typeface="Calibri" panose="020F0502020204030204" pitchFamily="34" charset="0"/>
              </a:rPr>
              <a:t>yılı </a:t>
            </a:r>
            <a:r>
              <a:rPr lang="tr-TR" sz="2000" i="1" dirty="0" smtClean="0">
                <a:solidFill>
                  <a:schemeClr val="tx1"/>
                </a:solidFill>
                <a:latin typeface="Calibri" panose="020F0502020204030204" pitchFamily="34" charset="0"/>
              </a:rPr>
              <a:t>için genel ve özel bütçeli idarelerde </a:t>
            </a:r>
            <a:r>
              <a:rPr lang="tr-TR" sz="2000" i="1" dirty="0" smtClean="0">
                <a:solidFill>
                  <a:schemeClr val="tx1"/>
                </a:solidFill>
                <a:latin typeface="Calibri" panose="020F0502020204030204" pitchFamily="34" charset="0"/>
              </a:rPr>
              <a:t>1.778.525,00TL</a:t>
            </a:r>
            <a:r>
              <a:rPr lang="tr-TR" sz="2000" i="1" dirty="0" smtClean="0">
                <a:solidFill>
                  <a:schemeClr val="tx1"/>
                </a:solidFill>
                <a:latin typeface="Calibri" panose="020F0502020204030204" pitchFamily="34" charset="0"/>
              </a:rPr>
              <a:t>, diğer idarelerde </a:t>
            </a:r>
            <a:r>
              <a:rPr lang="tr-TR" sz="2000" i="1" dirty="0" smtClean="0">
                <a:solidFill>
                  <a:schemeClr val="tx1"/>
                </a:solidFill>
                <a:latin typeface="Calibri" panose="020F0502020204030204" pitchFamily="34" charset="0"/>
              </a:rPr>
              <a:t>2.964.217,00TL</a:t>
            </a:r>
            <a:r>
              <a:rPr lang="tr-TR" sz="2000" i="1" dirty="0" smtClean="0">
                <a:solidFill>
                  <a:schemeClr val="tx1"/>
                </a:solidFill>
                <a:latin typeface="Calibri" panose="020F0502020204030204" pitchFamily="34" charset="0"/>
              </a:rPr>
              <a:t>)</a:t>
            </a:r>
          </a:p>
          <a:p>
            <a:pPr marL="714375" lvl="1" indent="-257175" algn="just">
              <a:lnSpc>
                <a:spcPct val="90000"/>
              </a:lnSpc>
              <a:buFont typeface="Arial" panose="020B0604020202020204" pitchFamily="34" charset="0"/>
              <a:buChar char="•"/>
              <a:defRPr/>
            </a:pPr>
            <a:r>
              <a:rPr lang="tr-TR" sz="2400" dirty="0" smtClean="0">
                <a:solidFill>
                  <a:schemeClr val="tx1"/>
                </a:solidFill>
                <a:latin typeface="Calibri" panose="020F0502020204030204" pitchFamily="34" charset="0"/>
              </a:rPr>
              <a:t>Yaklaşık </a:t>
            </a:r>
            <a:r>
              <a:rPr lang="tr-TR" sz="2400" dirty="0">
                <a:solidFill>
                  <a:schemeClr val="tx1"/>
                </a:solidFill>
                <a:latin typeface="Calibri" panose="020F0502020204030204" pitchFamily="34" charset="0"/>
              </a:rPr>
              <a:t>maliyeti eşik değere eşit ve üzerinde olan her türlü mal alımı ihalelerinde, </a:t>
            </a:r>
            <a:r>
              <a:rPr lang="tr-TR" sz="2400" b="1" dirty="0">
                <a:solidFill>
                  <a:srgbClr val="C00000"/>
                </a:solidFill>
                <a:latin typeface="Calibri" panose="020F0502020204030204" pitchFamily="34" charset="0"/>
              </a:rPr>
              <a:t>banka referans mektubu </a:t>
            </a:r>
            <a:r>
              <a:rPr lang="tr-TR" sz="2400" b="1" dirty="0" smtClean="0">
                <a:solidFill>
                  <a:srgbClr val="C00000"/>
                </a:solidFill>
                <a:latin typeface="Calibri" panose="020F0502020204030204" pitchFamily="34" charset="0"/>
              </a:rPr>
              <a:t>istenmeyebilir</a:t>
            </a:r>
            <a:r>
              <a:rPr lang="tr-TR" sz="2400" dirty="0" smtClean="0">
                <a:solidFill>
                  <a:schemeClr val="tx1"/>
                </a:solidFill>
                <a:latin typeface="Calibri" panose="020F0502020204030204" pitchFamily="34" charset="0"/>
              </a:rPr>
              <a:t>.</a:t>
            </a:r>
            <a:endParaRPr lang="tr-TR" sz="24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24683455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57200" y="1412776"/>
            <a:ext cx="8229600" cy="4968552"/>
          </a:xfrm>
        </p:spPr>
        <p:txBody>
          <a:bodyPr>
            <a:noAutofit/>
          </a:bodyPr>
          <a:lstStyle/>
          <a:p>
            <a:pPr marL="0" indent="0" algn="just">
              <a:buClr>
                <a:schemeClr val="accent1"/>
              </a:buClr>
              <a:buNone/>
            </a:pPr>
            <a:r>
              <a:rPr lang="tr-TR" sz="1800" b="1" dirty="0">
                <a:solidFill>
                  <a:schemeClr val="accent5">
                    <a:lumMod val="75000"/>
                  </a:schemeClr>
                </a:solidFill>
                <a:latin typeface="Calibri" panose="020F0502020204030204" pitchFamily="34" charset="0"/>
              </a:rPr>
              <a:t>Ekonomik ve mali yeterlik kriterleri</a:t>
            </a:r>
          </a:p>
          <a:p>
            <a:pPr algn="just">
              <a:buClr>
                <a:schemeClr val="accent1"/>
              </a:buClr>
            </a:pPr>
            <a:r>
              <a:rPr lang="tr-TR" dirty="0" smtClean="0">
                <a:solidFill>
                  <a:schemeClr val="tx1"/>
                </a:solidFill>
                <a:latin typeface="Calibri" panose="020F0502020204030204" pitchFamily="34" charset="0"/>
              </a:rPr>
              <a:t>Bankalardan </a:t>
            </a:r>
            <a:r>
              <a:rPr lang="tr-TR" dirty="0">
                <a:solidFill>
                  <a:schemeClr val="tx1"/>
                </a:solidFill>
                <a:latin typeface="Calibri" panose="020F0502020204030204" pitchFamily="34" charset="0"/>
              </a:rPr>
              <a:t>temin edilecek </a:t>
            </a:r>
            <a:r>
              <a:rPr lang="tr-TR" b="1" dirty="0">
                <a:solidFill>
                  <a:srgbClr val="C00000"/>
                </a:solidFill>
                <a:latin typeface="Calibri" panose="020F0502020204030204" pitchFamily="34" charset="0"/>
              </a:rPr>
              <a:t>isteklinin malî durumu</a:t>
            </a:r>
            <a:r>
              <a:rPr lang="tr-TR" dirty="0">
                <a:solidFill>
                  <a:schemeClr val="tx1"/>
                </a:solidFill>
                <a:latin typeface="Calibri" panose="020F0502020204030204" pitchFamily="34" charset="0"/>
              </a:rPr>
              <a:t> ile ilgili belgeler (</a:t>
            </a:r>
            <a:r>
              <a:rPr lang="tr-TR" i="1" dirty="0">
                <a:solidFill>
                  <a:schemeClr val="tx1"/>
                </a:solidFill>
                <a:latin typeface="Calibri" panose="020F0502020204030204" pitchFamily="34" charset="0"/>
              </a:rPr>
              <a:t>banka referans mektubu</a:t>
            </a:r>
            <a:r>
              <a:rPr lang="tr-TR" dirty="0">
                <a:solidFill>
                  <a:schemeClr val="tx1"/>
                </a:solidFill>
                <a:latin typeface="Calibri" panose="020F0502020204030204" pitchFamily="34" charset="0"/>
              </a:rPr>
              <a:t>)</a:t>
            </a:r>
          </a:p>
          <a:p>
            <a:pPr algn="just">
              <a:buClr>
                <a:schemeClr val="accent1"/>
              </a:buClr>
            </a:pPr>
            <a:r>
              <a:rPr lang="tr-TR" dirty="0">
                <a:solidFill>
                  <a:schemeClr val="tx1"/>
                </a:solidFill>
                <a:latin typeface="Calibri" panose="020F0502020204030204" pitchFamily="34" charset="0"/>
              </a:rPr>
              <a:t>İsteklinin, ilgili mevzuatı uyarınca yayınlanması zorunlu olan </a:t>
            </a:r>
            <a:r>
              <a:rPr lang="tr-TR" b="1" dirty="0">
                <a:solidFill>
                  <a:srgbClr val="C00000"/>
                </a:solidFill>
                <a:latin typeface="Calibri" panose="020F0502020204030204" pitchFamily="34" charset="0"/>
              </a:rPr>
              <a:t>bilançosu</a:t>
            </a:r>
            <a:r>
              <a:rPr lang="tr-TR" dirty="0">
                <a:solidFill>
                  <a:schemeClr val="tx1"/>
                </a:solidFill>
                <a:latin typeface="Calibri" panose="020F0502020204030204" pitchFamily="34" charset="0"/>
              </a:rPr>
              <a:t> veya </a:t>
            </a:r>
            <a:r>
              <a:rPr lang="tr-TR" b="1" dirty="0">
                <a:solidFill>
                  <a:srgbClr val="C00000"/>
                </a:solidFill>
                <a:latin typeface="Calibri" panose="020F0502020204030204" pitchFamily="34" charset="0"/>
              </a:rPr>
              <a:t>bilançosunun gerekli görülen bölümleri</a:t>
            </a:r>
            <a:r>
              <a:rPr lang="tr-TR" dirty="0">
                <a:solidFill>
                  <a:schemeClr val="tx1"/>
                </a:solidFill>
                <a:latin typeface="Calibri" panose="020F0502020204030204" pitchFamily="34" charset="0"/>
              </a:rPr>
              <a:t>, yoksa </a:t>
            </a:r>
            <a:r>
              <a:rPr lang="tr-TR" b="1" dirty="0">
                <a:solidFill>
                  <a:srgbClr val="C00000"/>
                </a:solidFill>
                <a:latin typeface="Calibri" panose="020F0502020204030204" pitchFamily="34" charset="0"/>
              </a:rPr>
              <a:t>bunlara eşdeğer belgeler</a:t>
            </a:r>
          </a:p>
          <a:p>
            <a:pPr algn="just">
              <a:buClr>
                <a:schemeClr val="accent1"/>
              </a:buClr>
            </a:pPr>
            <a:r>
              <a:rPr lang="tr-TR" dirty="0">
                <a:solidFill>
                  <a:schemeClr val="tx1"/>
                </a:solidFill>
                <a:latin typeface="Calibri" panose="020F0502020204030204" pitchFamily="34" charset="0"/>
              </a:rPr>
              <a:t>İsteklinin </a:t>
            </a:r>
            <a:r>
              <a:rPr lang="tr-TR" u="sng" dirty="0">
                <a:solidFill>
                  <a:schemeClr val="tx1"/>
                </a:solidFill>
                <a:latin typeface="Calibri" panose="020F0502020204030204" pitchFamily="34" charset="0"/>
              </a:rPr>
              <a:t>iş hacmini gösteren</a:t>
            </a:r>
            <a:r>
              <a:rPr lang="tr-TR" dirty="0">
                <a:solidFill>
                  <a:schemeClr val="tx1"/>
                </a:solidFill>
                <a:latin typeface="Calibri" panose="020F0502020204030204" pitchFamily="34" charset="0"/>
              </a:rPr>
              <a:t> toplam </a:t>
            </a:r>
            <a:r>
              <a:rPr lang="tr-TR" b="1" dirty="0">
                <a:solidFill>
                  <a:srgbClr val="C00000"/>
                </a:solidFill>
                <a:latin typeface="Calibri" panose="020F0502020204030204" pitchFamily="34" charset="0"/>
              </a:rPr>
              <a:t>cirosu</a:t>
            </a:r>
            <a:r>
              <a:rPr lang="tr-TR" dirty="0">
                <a:solidFill>
                  <a:schemeClr val="tx1"/>
                </a:solidFill>
                <a:latin typeface="Calibri" panose="020F0502020204030204" pitchFamily="34" charset="0"/>
              </a:rPr>
              <a:t> veya </a:t>
            </a:r>
            <a:r>
              <a:rPr lang="tr-TR" dirty="0" smtClean="0">
                <a:solidFill>
                  <a:schemeClr val="tx1"/>
                </a:solidFill>
                <a:latin typeface="Calibri" panose="020F0502020204030204" pitchFamily="34" charset="0"/>
              </a:rPr>
              <a:t>m</a:t>
            </a:r>
            <a:r>
              <a:rPr lang="tr-TR" dirty="0" smtClean="0">
                <a:solidFill>
                  <a:prstClr val="black"/>
                </a:solidFill>
                <a:latin typeface="Calibri" panose="020F0502020204030204" pitchFamily="34" charset="0"/>
              </a:rPr>
              <a:t>al </a:t>
            </a:r>
            <a:r>
              <a:rPr lang="tr-TR" dirty="0">
                <a:solidFill>
                  <a:prstClr val="black"/>
                </a:solidFill>
                <a:latin typeface="Calibri" panose="020F0502020204030204" pitchFamily="34" charset="0"/>
              </a:rPr>
              <a:t>satışları ile ilgili </a:t>
            </a:r>
            <a:r>
              <a:rPr lang="tr-TR" u="sng" dirty="0">
                <a:solidFill>
                  <a:srgbClr val="FF0000"/>
                </a:solidFill>
                <a:latin typeface="Calibri" panose="020F0502020204030204" pitchFamily="34" charset="0"/>
              </a:rPr>
              <a:t>ciro tutarını</a:t>
            </a:r>
            <a:r>
              <a:rPr lang="tr-TR" dirty="0">
                <a:solidFill>
                  <a:prstClr val="black"/>
                </a:solidFill>
                <a:latin typeface="Calibri" panose="020F0502020204030204" pitchFamily="34" charset="0"/>
              </a:rPr>
              <a:t> </a:t>
            </a:r>
            <a:r>
              <a:rPr lang="tr-TR" b="1" dirty="0" smtClean="0">
                <a:solidFill>
                  <a:srgbClr val="C00000"/>
                </a:solidFill>
                <a:latin typeface="Calibri" panose="020F0502020204030204" pitchFamily="34" charset="0"/>
              </a:rPr>
              <a:t>gösteren </a:t>
            </a:r>
            <a:r>
              <a:rPr lang="tr-TR" b="1" dirty="0">
                <a:solidFill>
                  <a:srgbClr val="C00000"/>
                </a:solidFill>
                <a:latin typeface="Calibri" panose="020F0502020204030204" pitchFamily="34" charset="0"/>
              </a:rPr>
              <a:t>belgeler</a:t>
            </a:r>
            <a:r>
              <a:rPr lang="tr-TR" dirty="0">
                <a:solidFill>
                  <a:schemeClr val="tx1"/>
                </a:solidFill>
                <a:latin typeface="Calibri" panose="020F0502020204030204" pitchFamily="34" charset="0"/>
              </a:rPr>
              <a:t>.</a:t>
            </a: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71800" y="5025330"/>
            <a:ext cx="3321013" cy="1512168"/>
          </a:xfrm>
          <a:prstGeom prst="rect">
            <a:avLst/>
          </a:prstGeom>
        </p:spPr>
      </p:pic>
    </p:spTree>
    <p:extLst>
      <p:ext uri="{BB962C8B-B14F-4D97-AF65-F5344CB8AC3E}">
        <p14:creationId xmlns:p14="http://schemas.microsoft.com/office/powerpoint/2010/main" val="22234579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57200" y="1412776"/>
            <a:ext cx="8229600" cy="4968552"/>
          </a:xfrm>
        </p:spPr>
        <p:txBody>
          <a:bodyPr>
            <a:noAutofit/>
          </a:bodyPr>
          <a:lstStyle/>
          <a:p>
            <a:pPr marL="0" indent="0" algn="just">
              <a:buClr>
                <a:schemeClr val="accent1"/>
              </a:buClr>
              <a:buNone/>
            </a:pPr>
            <a:r>
              <a:rPr lang="tr-TR" sz="1800" b="1" dirty="0">
                <a:solidFill>
                  <a:schemeClr val="accent5">
                    <a:lumMod val="75000"/>
                  </a:schemeClr>
                </a:solidFill>
                <a:latin typeface="Calibri" panose="020F0502020204030204" pitchFamily="34" charset="0"/>
              </a:rPr>
              <a:t>Ekonomik ve mali yeterlik </a:t>
            </a:r>
            <a:r>
              <a:rPr lang="tr-TR" sz="1800" b="1" dirty="0" smtClean="0">
                <a:solidFill>
                  <a:schemeClr val="accent5">
                    <a:lumMod val="75000"/>
                  </a:schemeClr>
                </a:solidFill>
                <a:latin typeface="Calibri" panose="020F0502020204030204" pitchFamily="34" charset="0"/>
              </a:rPr>
              <a:t>kriterleri  </a:t>
            </a:r>
            <a:r>
              <a:rPr lang="tr-TR" sz="1800" b="1" i="1" dirty="0">
                <a:solidFill>
                  <a:schemeClr val="accent5">
                    <a:lumMod val="75000"/>
                  </a:schemeClr>
                </a:solidFill>
                <a:latin typeface="Calibri" panose="020F0502020204030204" pitchFamily="34" charset="0"/>
              </a:rPr>
              <a:t>(Bankalardan temin edilecek belgeler)</a:t>
            </a:r>
          </a:p>
          <a:p>
            <a:pPr algn="just">
              <a:buClr>
                <a:schemeClr val="accent1"/>
              </a:buClr>
            </a:pPr>
            <a:r>
              <a:rPr lang="tr-TR" sz="2300" dirty="0">
                <a:solidFill>
                  <a:schemeClr val="tx1"/>
                </a:solidFill>
                <a:latin typeface="Calibri" panose="020F0502020204030204" pitchFamily="34" charset="0"/>
              </a:rPr>
              <a:t>Mali durumu göstermek üzere bankalardan temin edilecek yeterlik belgesi, </a:t>
            </a:r>
            <a:r>
              <a:rPr lang="tr-TR" sz="2300" b="1" dirty="0">
                <a:solidFill>
                  <a:srgbClr val="C00000"/>
                </a:solidFill>
                <a:latin typeface="Calibri" panose="020F0502020204030204" pitchFamily="34" charset="0"/>
              </a:rPr>
              <a:t>banka referans mektubudur</a:t>
            </a:r>
            <a:r>
              <a:rPr lang="tr-TR" sz="2300" dirty="0">
                <a:solidFill>
                  <a:schemeClr val="tx1"/>
                </a:solidFill>
                <a:latin typeface="Calibri" panose="020F0502020204030204" pitchFamily="34" charset="0"/>
              </a:rPr>
              <a:t>. </a:t>
            </a:r>
          </a:p>
          <a:p>
            <a:pPr algn="just"/>
            <a:r>
              <a:rPr lang="tr-TR" sz="2300" dirty="0" smtClean="0">
                <a:solidFill>
                  <a:schemeClr val="tx1"/>
                </a:solidFill>
                <a:latin typeface="Calibri" panose="020F0502020204030204" pitchFamily="34" charset="0"/>
              </a:rPr>
              <a:t>Banka </a:t>
            </a:r>
            <a:r>
              <a:rPr lang="tr-TR" sz="2300" dirty="0">
                <a:solidFill>
                  <a:schemeClr val="tx1"/>
                </a:solidFill>
                <a:latin typeface="Calibri" panose="020F0502020204030204" pitchFamily="34" charset="0"/>
              </a:rPr>
              <a:t>referans mektubu, Türkiye’de veya yurt dışında faaliyet gösteren bankalardan temin </a:t>
            </a:r>
            <a:r>
              <a:rPr lang="tr-TR" sz="2300" dirty="0" smtClean="0">
                <a:solidFill>
                  <a:schemeClr val="tx1"/>
                </a:solidFill>
                <a:latin typeface="Calibri" panose="020F0502020204030204" pitchFamily="34" charset="0"/>
              </a:rPr>
              <a:t>edilebilir.</a:t>
            </a:r>
          </a:p>
          <a:p>
            <a:pPr algn="just"/>
            <a:r>
              <a:rPr lang="tr-TR" sz="2300" dirty="0" smtClean="0">
                <a:solidFill>
                  <a:schemeClr val="tx1"/>
                </a:solidFill>
                <a:latin typeface="Calibri" panose="020F0502020204030204" pitchFamily="34" charset="0"/>
              </a:rPr>
              <a:t>Banka </a:t>
            </a:r>
            <a:r>
              <a:rPr lang="tr-TR" sz="2300" dirty="0">
                <a:solidFill>
                  <a:schemeClr val="tx1"/>
                </a:solidFill>
                <a:latin typeface="Calibri" panose="020F0502020204030204" pitchFamily="34" charset="0"/>
              </a:rPr>
              <a:t>referans mektubunun </a:t>
            </a:r>
            <a:r>
              <a:rPr lang="tr-TR" sz="2300" u="sng" dirty="0">
                <a:solidFill>
                  <a:schemeClr val="tx1"/>
                </a:solidFill>
                <a:latin typeface="Calibri" panose="020F0502020204030204" pitchFamily="34" charset="0"/>
              </a:rPr>
              <a:t>ilk ilan</a:t>
            </a:r>
            <a:r>
              <a:rPr lang="tr-TR" sz="2300" dirty="0">
                <a:solidFill>
                  <a:schemeClr val="tx1"/>
                </a:solidFill>
                <a:latin typeface="Calibri" panose="020F0502020204030204" pitchFamily="34" charset="0"/>
              </a:rPr>
              <a:t> veya </a:t>
            </a:r>
            <a:r>
              <a:rPr lang="tr-TR" sz="2300" u="sng" dirty="0">
                <a:solidFill>
                  <a:schemeClr val="tx1"/>
                </a:solidFill>
                <a:latin typeface="Calibri" panose="020F0502020204030204" pitchFamily="34" charset="0"/>
              </a:rPr>
              <a:t>davet tarihinden sonra</a:t>
            </a:r>
            <a:r>
              <a:rPr lang="tr-TR" sz="2300" dirty="0">
                <a:solidFill>
                  <a:schemeClr val="tx1"/>
                </a:solidFill>
                <a:latin typeface="Calibri" panose="020F0502020204030204" pitchFamily="34" charset="0"/>
              </a:rPr>
              <a:t> </a:t>
            </a:r>
            <a:r>
              <a:rPr lang="tr-TR" sz="2300" b="1" dirty="0">
                <a:solidFill>
                  <a:srgbClr val="C00000"/>
                </a:solidFill>
                <a:latin typeface="Calibri" panose="020F0502020204030204" pitchFamily="34" charset="0"/>
              </a:rPr>
              <a:t>düzenlenmiş olması zorunludur</a:t>
            </a:r>
            <a:r>
              <a:rPr lang="tr-TR" sz="2300" dirty="0" smtClean="0">
                <a:solidFill>
                  <a:schemeClr val="tx1"/>
                </a:solidFill>
                <a:latin typeface="Calibri" panose="020F0502020204030204" pitchFamily="34" charset="0"/>
              </a:rPr>
              <a:t>.</a:t>
            </a:r>
          </a:p>
          <a:p>
            <a:pPr algn="just"/>
            <a:r>
              <a:rPr lang="tr-TR" sz="2300" dirty="0">
                <a:solidFill>
                  <a:schemeClr val="tx1"/>
                </a:solidFill>
                <a:latin typeface="Calibri" panose="020F0502020204030204" pitchFamily="34" charset="0"/>
              </a:rPr>
              <a:t>İş ortaklığında, ortaklardan biri, birkaçı veya tamamı tarafından </a:t>
            </a:r>
            <a:r>
              <a:rPr lang="tr-TR" sz="2300" dirty="0" smtClean="0">
                <a:solidFill>
                  <a:schemeClr val="tx1"/>
                </a:solidFill>
                <a:latin typeface="Calibri" panose="020F0502020204030204" pitchFamily="34" charset="0"/>
              </a:rPr>
              <a:t>sağlanabilir, konsorsiyumda </a:t>
            </a:r>
            <a:r>
              <a:rPr lang="tr-TR" sz="2300" dirty="0">
                <a:solidFill>
                  <a:schemeClr val="tx1"/>
                </a:solidFill>
                <a:latin typeface="Calibri" panose="020F0502020204030204" pitchFamily="34" charset="0"/>
              </a:rPr>
              <a:t>ise bu belgelerin her bir ortak tarafından, kendi kısmı için </a:t>
            </a:r>
            <a:r>
              <a:rPr lang="tr-TR" sz="2300" dirty="0" smtClean="0">
                <a:solidFill>
                  <a:schemeClr val="tx1"/>
                </a:solidFill>
                <a:latin typeface="Calibri" panose="020F0502020204030204" pitchFamily="34" charset="0"/>
              </a:rPr>
              <a:t>sağlaması gerekir.</a:t>
            </a:r>
            <a:endParaRPr lang="tr-TR" sz="23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19427593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57200" y="1412776"/>
            <a:ext cx="8229600" cy="5112568"/>
          </a:xfrm>
        </p:spPr>
        <p:txBody>
          <a:bodyPr>
            <a:noAutofit/>
          </a:bodyPr>
          <a:lstStyle/>
          <a:p>
            <a:pPr marL="0" indent="0" algn="just">
              <a:buClr>
                <a:schemeClr val="accent1"/>
              </a:buClr>
              <a:buNone/>
            </a:pPr>
            <a:r>
              <a:rPr lang="tr-TR" sz="2000" b="1" dirty="0">
                <a:solidFill>
                  <a:schemeClr val="accent5">
                    <a:lumMod val="75000"/>
                  </a:schemeClr>
                </a:solidFill>
                <a:latin typeface="Calibri" panose="020F0502020204030204" pitchFamily="34" charset="0"/>
              </a:rPr>
              <a:t>Ekonomik ve mali yeterlik </a:t>
            </a:r>
            <a:r>
              <a:rPr lang="tr-TR" sz="2000" b="1" dirty="0" smtClean="0">
                <a:solidFill>
                  <a:schemeClr val="accent5">
                    <a:lumMod val="75000"/>
                  </a:schemeClr>
                </a:solidFill>
                <a:latin typeface="Calibri" panose="020F0502020204030204" pitchFamily="34" charset="0"/>
              </a:rPr>
              <a:t>kriterleri  </a:t>
            </a:r>
            <a:r>
              <a:rPr lang="tr-TR" sz="2000" b="1" i="1" dirty="0">
                <a:solidFill>
                  <a:schemeClr val="accent5">
                    <a:lumMod val="75000"/>
                  </a:schemeClr>
                </a:solidFill>
                <a:latin typeface="Calibri" panose="020F0502020204030204" pitchFamily="34" charset="0"/>
              </a:rPr>
              <a:t>(Bankalardan temin edilecek belgeler)</a:t>
            </a:r>
          </a:p>
          <a:p>
            <a:pPr algn="just"/>
            <a:r>
              <a:rPr lang="tr-TR" sz="2600" dirty="0" smtClean="0">
                <a:solidFill>
                  <a:schemeClr val="tx1"/>
                </a:solidFill>
                <a:latin typeface="Calibri" panose="020F0502020204030204" pitchFamily="34" charset="0"/>
              </a:rPr>
              <a:t>İsteklinin </a:t>
            </a:r>
            <a:r>
              <a:rPr lang="tr-TR" sz="2600" dirty="0">
                <a:solidFill>
                  <a:schemeClr val="tx1"/>
                </a:solidFill>
                <a:latin typeface="Calibri" panose="020F0502020204030204" pitchFamily="34" charset="0"/>
              </a:rPr>
              <a:t>bankalar nezdindeki kullanılmamış nakdi veya </a:t>
            </a:r>
            <a:r>
              <a:rPr lang="tr-TR" sz="2600" dirty="0" err="1">
                <a:solidFill>
                  <a:schemeClr val="tx1"/>
                </a:solidFill>
                <a:latin typeface="Calibri" panose="020F0502020204030204" pitchFamily="34" charset="0"/>
              </a:rPr>
              <a:t>gayrinakdi</a:t>
            </a:r>
            <a:r>
              <a:rPr lang="tr-TR" sz="2600" dirty="0">
                <a:solidFill>
                  <a:schemeClr val="tx1"/>
                </a:solidFill>
                <a:latin typeface="Calibri" panose="020F0502020204030204" pitchFamily="34" charset="0"/>
              </a:rPr>
              <a:t> kredisi ya da üzerinde kısıtlama bulunmayan </a:t>
            </a:r>
            <a:r>
              <a:rPr lang="tr-TR" sz="2600" dirty="0" smtClean="0">
                <a:solidFill>
                  <a:schemeClr val="tx1"/>
                </a:solidFill>
                <a:latin typeface="Calibri" panose="020F0502020204030204" pitchFamily="34" charset="0"/>
              </a:rPr>
              <a:t>mevduatı;</a:t>
            </a:r>
          </a:p>
          <a:p>
            <a:pPr lvl="1" algn="just"/>
            <a:r>
              <a:rPr lang="tr-TR" sz="2200" dirty="0" smtClean="0">
                <a:solidFill>
                  <a:schemeClr val="tx1"/>
                </a:solidFill>
                <a:latin typeface="Calibri" panose="020F0502020204030204" pitchFamily="34" charset="0"/>
              </a:rPr>
              <a:t>Açık ihale ve 4734/21 (</a:t>
            </a:r>
            <a:r>
              <a:rPr lang="tr-TR" sz="2200" dirty="0">
                <a:solidFill>
                  <a:schemeClr val="tx1"/>
                </a:solidFill>
                <a:latin typeface="Calibri" panose="020F0502020204030204" pitchFamily="34" charset="0"/>
              </a:rPr>
              <a:t>b) ve (c) bentlerine göre yapılan </a:t>
            </a:r>
            <a:r>
              <a:rPr lang="tr-TR" sz="2200" dirty="0" smtClean="0">
                <a:solidFill>
                  <a:schemeClr val="tx1"/>
                </a:solidFill>
                <a:latin typeface="Calibri" panose="020F0502020204030204" pitchFamily="34" charset="0"/>
              </a:rPr>
              <a:t>ihalelerde, </a:t>
            </a:r>
            <a:r>
              <a:rPr lang="tr-TR" sz="2200" u="sng" dirty="0">
                <a:solidFill>
                  <a:schemeClr val="tx1"/>
                </a:solidFill>
                <a:latin typeface="Calibri" panose="020F0502020204030204" pitchFamily="34" charset="0"/>
              </a:rPr>
              <a:t>teklif edilen bedelin</a:t>
            </a:r>
            <a:r>
              <a:rPr lang="tr-TR" sz="2200" dirty="0">
                <a:solidFill>
                  <a:schemeClr val="tx1"/>
                </a:solidFill>
                <a:latin typeface="Calibri" panose="020F0502020204030204" pitchFamily="34" charset="0"/>
              </a:rPr>
              <a:t> </a:t>
            </a:r>
            <a:r>
              <a:rPr lang="tr-TR" sz="2200" b="1" dirty="0">
                <a:solidFill>
                  <a:srgbClr val="C00000"/>
                </a:solidFill>
                <a:latin typeface="Calibri" panose="020F0502020204030204" pitchFamily="34" charset="0"/>
              </a:rPr>
              <a:t>% 10’undan az </a:t>
            </a:r>
            <a:r>
              <a:rPr lang="tr-TR" sz="2200" b="1" dirty="0" smtClean="0">
                <a:solidFill>
                  <a:srgbClr val="C00000"/>
                </a:solidFill>
                <a:latin typeface="Calibri" panose="020F0502020204030204" pitchFamily="34" charset="0"/>
              </a:rPr>
              <a:t>olamaz</a:t>
            </a:r>
            <a:r>
              <a:rPr lang="tr-TR" sz="2200" dirty="0" smtClean="0">
                <a:solidFill>
                  <a:schemeClr val="tx1"/>
                </a:solidFill>
                <a:latin typeface="Calibri" panose="020F0502020204030204" pitchFamily="34" charset="0"/>
              </a:rPr>
              <a:t>.</a:t>
            </a:r>
          </a:p>
          <a:p>
            <a:pPr lvl="1" algn="just"/>
            <a:r>
              <a:rPr lang="tr-TR" sz="2200" dirty="0" smtClean="0">
                <a:solidFill>
                  <a:schemeClr val="tx1"/>
                </a:solidFill>
                <a:latin typeface="Calibri" panose="020F0502020204030204" pitchFamily="34" charset="0"/>
              </a:rPr>
              <a:t>BİAİU ve 4734/21 (a), (d) ve (e) bentlerine </a:t>
            </a:r>
            <a:r>
              <a:rPr lang="tr-TR" sz="2200" dirty="0">
                <a:solidFill>
                  <a:schemeClr val="tx1"/>
                </a:solidFill>
                <a:latin typeface="Calibri" panose="020F0502020204030204" pitchFamily="34" charset="0"/>
              </a:rPr>
              <a:t>göre yapılan </a:t>
            </a:r>
            <a:r>
              <a:rPr lang="tr-TR" sz="2200" dirty="0" smtClean="0">
                <a:solidFill>
                  <a:schemeClr val="tx1"/>
                </a:solidFill>
                <a:latin typeface="Calibri" panose="020F0502020204030204" pitchFamily="34" charset="0"/>
              </a:rPr>
              <a:t>ihalelerde, </a:t>
            </a:r>
            <a:r>
              <a:rPr lang="tr-TR" sz="2200" u="sng" dirty="0">
                <a:solidFill>
                  <a:schemeClr val="tx1"/>
                </a:solidFill>
                <a:latin typeface="Calibri" panose="020F0502020204030204" pitchFamily="34" charset="0"/>
              </a:rPr>
              <a:t>yaklaşık maliyetin</a:t>
            </a:r>
            <a:r>
              <a:rPr lang="tr-TR" sz="2200" dirty="0">
                <a:solidFill>
                  <a:schemeClr val="tx1"/>
                </a:solidFill>
                <a:latin typeface="Calibri" panose="020F0502020204030204" pitchFamily="34" charset="0"/>
              </a:rPr>
              <a:t> </a:t>
            </a:r>
            <a:r>
              <a:rPr lang="tr-TR" sz="2200" b="1" dirty="0">
                <a:solidFill>
                  <a:srgbClr val="C00000"/>
                </a:solidFill>
                <a:latin typeface="Calibri" panose="020F0502020204030204" pitchFamily="34" charset="0"/>
              </a:rPr>
              <a:t>% 5’i ile % 15’i aralığında</a:t>
            </a:r>
            <a:r>
              <a:rPr lang="tr-TR" sz="2200" dirty="0">
                <a:solidFill>
                  <a:schemeClr val="tx1"/>
                </a:solidFill>
                <a:latin typeface="Calibri" panose="020F0502020204030204" pitchFamily="34" charset="0"/>
              </a:rPr>
              <a:t> idare tarafından belirlenecek parasal tutardan az olamaz</a:t>
            </a:r>
            <a:r>
              <a:rPr lang="tr-TR" sz="2200" dirty="0" smtClean="0">
                <a:solidFill>
                  <a:schemeClr val="tx1"/>
                </a:solidFill>
                <a:latin typeface="Calibri" panose="020F0502020204030204" pitchFamily="34" charset="0"/>
              </a:rPr>
              <a:t>.</a:t>
            </a:r>
          </a:p>
          <a:p>
            <a:pPr marL="457200" lvl="1" indent="0" algn="just">
              <a:buNone/>
            </a:pPr>
            <a:r>
              <a:rPr lang="tr-TR" sz="2200" dirty="0" smtClean="0">
                <a:solidFill>
                  <a:schemeClr val="tx1"/>
                </a:solidFill>
                <a:latin typeface="Calibri" panose="020F0502020204030204" pitchFamily="34" charset="0"/>
              </a:rPr>
              <a:t> </a:t>
            </a:r>
          </a:p>
          <a:p>
            <a:pPr marL="342900" lvl="1" indent="-342900" algn="just">
              <a:buFont typeface="Arial" panose="020B0604020202020204" pitchFamily="34" charset="0"/>
              <a:buChar char="•"/>
            </a:pPr>
            <a:r>
              <a:rPr lang="tr-TR" sz="2600" dirty="0">
                <a:solidFill>
                  <a:schemeClr val="tx1"/>
                </a:solidFill>
                <a:latin typeface="Calibri" panose="020F0502020204030204" pitchFamily="34" charset="0"/>
              </a:rPr>
              <a:t>Kriterler; mevduat ve kredi tutarları toplanmak ya da bir veya birkaç banka referans mektubu sunulması yoluyla </a:t>
            </a:r>
            <a:r>
              <a:rPr lang="tr-TR" sz="2600" dirty="0" smtClean="0">
                <a:solidFill>
                  <a:schemeClr val="tx1"/>
                </a:solidFill>
                <a:latin typeface="Calibri" panose="020F0502020204030204" pitchFamily="34" charset="0"/>
              </a:rPr>
              <a:t>karşılanabilecektir.</a:t>
            </a:r>
            <a:endParaRPr lang="tr-TR" sz="26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38818499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57200" y="1412776"/>
            <a:ext cx="8229600" cy="4968552"/>
          </a:xfrm>
        </p:spPr>
        <p:txBody>
          <a:bodyPr>
            <a:noAutofit/>
          </a:bodyPr>
          <a:lstStyle/>
          <a:p>
            <a:pPr marL="0" indent="0" algn="just">
              <a:buClr>
                <a:schemeClr val="accent1"/>
              </a:buClr>
              <a:buNone/>
            </a:pPr>
            <a:r>
              <a:rPr lang="tr-TR" sz="1900" b="1" dirty="0">
                <a:solidFill>
                  <a:schemeClr val="accent5">
                    <a:lumMod val="75000"/>
                  </a:schemeClr>
                </a:solidFill>
                <a:latin typeface="Calibri" panose="020F0502020204030204" pitchFamily="34" charset="0"/>
              </a:rPr>
              <a:t>Ekonomik ve mali yeterlik </a:t>
            </a:r>
            <a:r>
              <a:rPr lang="tr-TR" sz="1900" b="1" dirty="0" smtClean="0">
                <a:solidFill>
                  <a:schemeClr val="accent5">
                    <a:lumMod val="75000"/>
                  </a:schemeClr>
                </a:solidFill>
                <a:latin typeface="Calibri" panose="020F0502020204030204" pitchFamily="34" charset="0"/>
              </a:rPr>
              <a:t>kriterleri  </a:t>
            </a:r>
            <a:r>
              <a:rPr lang="tr-TR" sz="1900" b="1" i="1" dirty="0">
                <a:solidFill>
                  <a:schemeClr val="accent5">
                    <a:lumMod val="75000"/>
                  </a:schemeClr>
                </a:solidFill>
                <a:latin typeface="Calibri" panose="020F0502020204030204" pitchFamily="34" charset="0"/>
              </a:rPr>
              <a:t>(</a:t>
            </a:r>
            <a:r>
              <a:rPr lang="tr-TR" sz="1900" b="1" i="1" dirty="0" smtClean="0">
                <a:solidFill>
                  <a:schemeClr val="accent5">
                    <a:lumMod val="75000"/>
                  </a:schemeClr>
                </a:solidFill>
                <a:latin typeface="Calibri" panose="020F0502020204030204" pitchFamily="34" charset="0"/>
              </a:rPr>
              <a:t>Bilanço veya eşdeğer belgeler)</a:t>
            </a:r>
            <a:endParaRPr lang="tr-TR" sz="1900" b="1" i="1" dirty="0">
              <a:solidFill>
                <a:schemeClr val="accent5">
                  <a:lumMod val="75000"/>
                </a:schemeClr>
              </a:solidFill>
              <a:latin typeface="Calibri" panose="020F0502020204030204" pitchFamily="34" charset="0"/>
            </a:endParaRPr>
          </a:p>
          <a:p>
            <a:pPr marL="0" indent="0" algn="just">
              <a:buNone/>
            </a:pPr>
            <a:r>
              <a:rPr lang="tr-TR" sz="1900" dirty="0" smtClean="0">
                <a:solidFill>
                  <a:schemeClr val="tx1"/>
                </a:solidFill>
                <a:latin typeface="Calibri" panose="020F0502020204030204" pitchFamily="34" charset="0"/>
              </a:rPr>
              <a:t>Bilançonun </a:t>
            </a:r>
            <a:r>
              <a:rPr lang="tr-TR" sz="1900" dirty="0">
                <a:solidFill>
                  <a:schemeClr val="tx1"/>
                </a:solidFill>
                <a:latin typeface="Calibri" panose="020F0502020204030204" pitchFamily="34" charset="0"/>
              </a:rPr>
              <a:t>veya eşdeğer belgelerin istenildiği ihalelerde ihalenin yapıldığı yıldan önceki yıla ait; </a:t>
            </a:r>
          </a:p>
          <a:p>
            <a:pPr marL="361950" indent="0" algn="just">
              <a:buNone/>
            </a:pPr>
            <a:r>
              <a:rPr lang="tr-TR" sz="1900" dirty="0" smtClean="0">
                <a:solidFill>
                  <a:schemeClr val="tx1"/>
                </a:solidFill>
                <a:latin typeface="Calibri" panose="020F0502020204030204" pitchFamily="34" charset="0"/>
              </a:rPr>
              <a:t>a) Yayınlanması </a:t>
            </a:r>
            <a:r>
              <a:rPr lang="tr-TR" sz="1900" dirty="0">
                <a:solidFill>
                  <a:schemeClr val="tx1"/>
                </a:solidFill>
                <a:latin typeface="Calibri" panose="020F0502020204030204" pitchFamily="34" charset="0"/>
              </a:rPr>
              <a:t>zorunlu olan </a:t>
            </a:r>
            <a:r>
              <a:rPr lang="tr-TR" sz="1900" b="1" dirty="0">
                <a:solidFill>
                  <a:srgbClr val="C00000"/>
                </a:solidFill>
                <a:latin typeface="Calibri" panose="020F0502020204030204" pitchFamily="34" charset="0"/>
              </a:rPr>
              <a:t>yıl sonu bilançosunun </a:t>
            </a:r>
            <a:r>
              <a:rPr lang="tr-TR" sz="1900" dirty="0">
                <a:solidFill>
                  <a:schemeClr val="tx1"/>
                </a:solidFill>
                <a:latin typeface="Calibri" panose="020F0502020204030204" pitchFamily="34" charset="0"/>
              </a:rPr>
              <a:t>veya </a:t>
            </a:r>
            <a:r>
              <a:rPr lang="tr-TR" sz="1900" b="1" dirty="0">
                <a:solidFill>
                  <a:srgbClr val="C00000"/>
                </a:solidFill>
                <a:latin typeface="Calibri" panose="020F0502020204030204" pitchFamily="34" charset="0"/>
              </a:rPr>
              <a:t>gerekli bölümlerinin</a:t>
            </a:r>
            <a:r>
              <a:rPr lang="tr-TR" sz="1900" dirty="0">
                <a:solidFill>
                  <a:schemeClr val="tx1"/>
                </a:solidFill>
                <a:latin typeface="Calibri" panose="020F0502020204030204" pitchFamily="34" charset="0"/>
              </a:rPr>
              <a:t>, </a:t>
            </a:r>
          </a:p>
          <a:p>
            <a:pPr marL="361950" indent="0" algn="just">
              <a:buNone/>
            </a:pPr>
            <a:r>
              <a:rPr lang="tr-TR" sz="1900" dirty="0">
                <a:solidFill>
                  <a:schemeClr val="tx1"/>
                </a:solidFill>
                <a:latin typeface="Calibri" panose="020F0502020204030204" pitchFamily="34" charset="0"/>
              </a:rPr>
              <a:t>b) (a) bendinde belirtilen belgelere </a:t>
            </a:r>
            <a:r>
              <a:rPr lang="tr-TR" sz="1900" b="1" dirty="0">
                <a:solidFill>
                  <a:srgbClr val="C00000"/>
                </a:solidFill>
                <a:latin typeface="Calibri" panose="020F0502020204030204" pitchFamily="34" charset="0"/>
              </a:rPr>
              <a:t>eşdeğer belgelerin</a:t>
            </a:r>
            <a:r>
              <a:rPr lang="tr-TR" sz="1900" dirty="0">
                <a:solidFill>
                  <a:schemeClr val="tx1"/>
                </a:solidFill>
                <a:latin typeface="Calibri" panose="020F0502020204030204" pitchFamily="34" charset="0"/>
              </a:rPr>
              <a:t>, </a:t>
            </a:r>
          </a:p>
          <a:p>
            <a:pPr marL="0" indent="0" algn="just">
              <a:buNone/>
            </a:pPr>
            <a:r>
              <a:rPr lang="tr-TR" sz="1900" dirty="0">
                <a:solidFill>
                  <a:schemeClr val="tx1"/>
                </a:solidFill>
                <a:latin typeface="Calibri" panose="020F0502020204030204" pitchFamily="34" charset="0"/>
              </a:rPr>
              <a:t>her ikisinin de </a:t>
            </a:r>
            <a:r>
              <a:rPr lang="tr-TR" sz="1900" b="1" u="sng" dirty="0">
                <a:solidFill>
                  <a:schemeClr val="tx1"/>
                </a:solidFill>
                <a:latin typeface="Calibri" panose="020F0502020204030204" pitchFamily="34" charset="0"/>
              </a:rPr>
              <a:t>idarece istenilmesi zorunludur</a:t>
            </a:r>
            <a:r>
              <a:rPr lang="tr-TR" sz="1900" dirty="0">
                <a:solidFill>
                  <a:schemeClr val="tx1"/>
                </a:solidFill>
                <a:latin typeface="Calibri" panose="020F0502020204030204" pitchFamily="34" charset="0"/>
              </a:rPr>
              <a:t>.</a:t>
            </a:r>
          </a:p>
          <a:p>
            <a:pPr marL="0" indent="0" algn="just">
              <a:buNone/>
            </a:pPr>
            <a:endParaRPr lang="tr-TR" sz="1900" dirty="0" smtClean="0">
              <a:solidFill>
                <a:schemeClr val="tx1"/>
              </a:solidFill>
              <a:latin typeface="Calibri" panose="020F0502020204030204" pitchFamily="34" charset="0"/>
            </a:endParaRPr>
          </a:p>
          <a:p>
            <a:pPr marL="0" indent="0" algn="just">
              <a:buNone/>
            </a:pPr>
            <a:r>
              <a:rPr lang="tr-TR" sz="1900" dirty="0" smtClean="0">
                <a:solidFill>
                  <a:schemeClr val="tx1"/>
                </a:solidFill>
                <a:latin typeface="Calibri" panose="020F0502020204030204" pitchFamily="34" charset="0"/>
              </a:rPr>
              <a:t>İstekliler;</a:t>
            </a:r>
          </a:p>
          <a:p>
            <a:pPr algn="just"/>
            <a:r>
              <a:rPr lang="tr-TR" sz="1900" dirty="0" smtClean="0">
                <a:solidFill>
                  <a:schemeClr val="tx1"/>
                </a:solidFill>
                <a:latin typeface="Calibri" panose="020F0502020204030204" pitchFamily="34" charset="0"/>
              </a:rPr>
              <a:t>İlgili </a:t>
            </a:r>
            <a:r>
              <a:rPr lang="tr-TR" sz="1900" dirty="0">
                <a:solidFill>
                  <a:schemeClr val="tx1"/>
                </a:solidFill>
                <a:latin typeface="Calibri" panose="020F0502020204030204" pitchFamily="34" charset="0"/>
              </a:rPr>
              <a:t>mevzuatı uyarınca </a:t>
            </a:r>
            <a:r>
              <a:rPr lang="tr-TR" sz="1900" u="sng" dirty="0">
                <a:solidFill>
                  <a:schemeClr val="tx1"/>
                </a:solidFill>
                <a:latin typeface="Calibri" panose="020F0502020204030204" pitchFamily="34" charset="0"/>
              </a:rPr>
              <a:t>bilançosunu yayımlatma zorunluluğu olan</a:t>
            </a:r>
            <a:r>
              <a:rPr lang="tr-TR" sz="1900" dirty="0">
                <a:solidFill>
                  <a:schemeClr val="tx1"/>
                </a:solidFill>
                <a:latin typeface="Calibri" panose="020F0502020204030204" pitchFamily="34" charset="0"/>
              </a:rPr>
              <a:t> aday ve istekliler </a:t>
            </a:r>
            <a:r>
              <a:rPr lang="tr-TR" sz="1900" b="1" dirty="0">
                <a:solidFill>
                  <a:srgbClr val="C00000"/>
                </a:solidFill>
                <a:latin typeface="Calibri" panose="020F0502020204030204" pitchFamily="34" charset="0"/>
              </a:rPr>
              <a:t>yıl sonu bilançosunu</a:t>
            </a:r>
            <a:r>
              <a:rPr lang="tr-TR" sz="1900" dirty="0">
                <a:solidFill>
                  <a:schemeClr val="tx1"/>
                </a:solidFill>
                <a:latin typeface="Calibri" panose="020F0502020204030204" pitchFamily="34" charset="0"/>
              </a:rPr>
              <a:t> veya </a:t>
            </a:r>
            <a:r>
              <a:rPr lang="tr-TR" sz="1900" b="1" dirty="0">
                <a:solidFill>
                  <a:srgbClr val="C00000"/>
                </a:solidFill>
                <a:latin typeface="Calibri" panose="020F0502020204030204" pitchFamily="34" charset="0"/>
              </a:rPr>
              <a:t>bilançonun </a:t>
            </a:r>
            <a:r>
              <a:rPr lang="tr-TR" sz="1900" b="1" dirty="0" smtClean="0">
                <a:solidFill>
                  <a:srgbClr val="C00000"/>
                </a:solidFill>
                <a:latin typeface="Calibri" panose="020F0502020204030204" pitchFamily="34" charset="0"/>
              </a:rPr>
              <a:t>ilgili bölümlerini</a:t>
            </a:r>
            <a:r>
              <a:rPr lang="tr-TR" sz="1900" dirty="0" smtClean="0">
                <a:solidFill>
                  <a:schemeClr val="tx1"/>
                </a:solidFill>
                <a:latin typeface="Calibri" panose="020F0502020204030204" pitchFamily="34" charset="0"/>
              </a:rPr>
              <a:t>,</a:t>
            </a:r>
            <a:endParaRPr lang="tr-TR" sz="1900" dirty="0">
              <a:solidFill>
                <a:schemeClr val="tx1"/>
              </a:solidFill>
              <a:latin typeface="Calibri" panose="020F0502020204030204" pitchFamily="34" charset="0"/>
            </a:endParaRPr>
          </a:p>
          <a:p>
            <a:pPr algn="just"/>
            <a:r>
              <a:rPr lang="tr-TR" sz="1900" dirty="0" smtClean="0">
                <a:solidFill>
                  <a:schemeClr val="tx1"/>
                </a:solidFill>
                <a:latin typeface="Calibri" panose="020F0502020204030204" pitchFamily="34" charset="0"/>
              </a:rPr>
              <a:t>İlgili </a:t>
            </a:r>
            <a:r>
              <a:rPr lang="tr-TR" sz="1900" dirty="0">
                <a:solidFill>
                  <a:schemeClr val="tx1"/>
                </a:solidFill>
                <a:latin typeface="Calibri" panose="020F0502020204030204" pitchFamily="34" charset="0"/>
              </a:rPr>
              <a:t>mevzuatı uyarınca </a:t>
            </a:r>
            <a:r>
              <a:rPr lang="tr-TR" sz="1900" u="sng" dirty="0">
                <a:solidFill>
                  <a:schemeClr val="tx1"/>
                </a:solidFill>
                <a:latin typeface="Calibri" panose="020F0502020204030204" pitchFamily="34" charset="0"/>
              </a:rPr>
              <a:t>bilançosunu yayımlatma zorunluluğu olmayan</a:t>
            </a:r>
            <a:r>
              <a:rPr lang="tr-TR" sz="1900" dirty="0">
                <a:solidFill>
                  <a:schemeClr val="tx1"/>
                </a:solidFill>
                <a:latin typeface="Calibri" panose="020F0502020204030204" pitchFamily="34" charset="0"/>
              </a:rPr>
              <a:t> aday ve istekliler </a:t>
            </a:r>
            <a:r>
              <a:rPr lang="tr-TR" sz="1900" b="1" dirty="0">
                <a:solidFill>
                  <a:srgbClr val="C00000"/>
                </a:solidFill>
                <a:latin typeface="Calibri" panose="020F0502020204030204" pitchFamily="34" charset="0"/>
              </a:rPr>
              <a:t>yıl sonu bilançosunu</a:t>
            </a:r>
            <a:r>
              <a:rPr lang="tr-TR" sz="1900" dirty="0">
                <a:solidFill>
                  <a:schemeClr val="tx1"/>
                </a:solidFill>
                <a:latin typeface="Calibri" panose="020F0502020204030204" pitchFamily="34" charset="0"/>
              </a:rPr>
              <a:t> veya </a:t>
            </a:r>
            <a:r>
              <a:rPr lang="tr-TR" sz="1900" b="1" dirty="0">
                <a:solidFill>
                  <a:srgbClr val="C00000"/>
                </a:solidFill>
                <a:latin typeface="Calibri" panose="020F0502020204030204" pitchFamily="34" charset="0"/>
              </a:rPr>
              <a:t>bilançonun ilgili bölümlerini</a:t>
            </a:r>
            <a:r>
              <a:rPr lang="tr-TR" sz="1900" dirty="0" smtClean="0">
                <a:solidFill>
                  <a:schemeClr val="tx1"/>
                </a:solidFill>
                <a:latin typeface="Calibri" panose="020F0502020204030204" pitchFamily="34" charset="0"/>
              </a:rPr>
              <a:t> </a:t>
            </a:r>
            <a:r>
              <a:rPr lang="tr-TR" sz="1900" dirty="0">
                <a:solidFill>
                  <a:schemeClr val="tx1"/>
                </a:solidFill>
                <a:latin typeface="Calibri" panose="020F0502020204030204" pitchFamily="34" charset="0"/>
              </a:rPr>
              <a:t>ya </a:t>
            </a:r>
            <a:r>
              <a:rPr lang="tr-TR" sz="1900" dirty="0" smtClean="0">
                <a:solidFill>
                  <a:schemeClr val="tx1"/>
                </a:solidFill>
                <a:latin typeface="Calibri" panose="020F0502020204030204" pitchFamily="34" charset="0"/>
              </a:rPr>
              <a:t>da, YMM, SMMM ya da </a:t>
            </a:r>
            <a:r>
              <a:rPr lang="tr-TR" sz="1900" strike="sngStrike" dirty="0" smtClean="0">
                <a:solidFill>
                  <a:schemeClr val="bg1">
                    <a:lumMod val="50000"/>
                  </a:schemeClr>
                </a:solidFill>
                <a:latin typeface="Calibri" panose="020F0502020204030204" pitchFamily="34" charset="0"/>
              </a:rPr>
              <a:t>SM</a:t>
            </a:r>
            <a:r>
              <a:rPr lang="tr-TR" sz="1900" dirty="0" smtClean="0">
                <a:solidFill>
                  <a:schemeClr val="tx1"/>
                </a:solidFill>
                <a:latin typeface="Calibri" panose="020F0502020204030204" pitchFamily="34" charset="0"/>
              </a:rPr>
              <a:t> tarafından </a:t>
            </a:r>
            <a:r>
              <a:rPr lang="tr-TR" sz="1900" b="1" dirty="0">
                <a:solidFill>
                  <a:srgbClr val="C00000"/>
                </a:solidFill>
                <a:latin typeface="Calibri" panose="020F0502020204030204" pitchFamily="34" charset="0"/>
              </a:rPr>
              <a:t>standart forma uygun olarak düzenlenen belgeyi</a:t>
            </a:r>
            <a:r>
              <a:rPr lang="tr-TR" sz="1900" dirty="0">
                <a:solidFill>
                  <a:schemeClr val="tx1"/>
                </a:solidFill>
                <a:latin typeface="Calibri" panose="020F0502020204030204" pitchFamily="34" charset="0"/>
              </a:rPr>
              <a:t>,</a:t>
            </a:r>
          </a:p>
          <a:p>
            <a:pPr marL="0" indent="0" algn="just">
              <a:buNone/>
            </a:pPr>
            <a:r>
              <a:rPr lang="tr-TR" sz="1900" dirty="0" smtClean="0">
                <a:solidFill>
                  <a:schemeClr val="tx1"/>
                </a:solidFill>
                <a:latin typeface="Calibri" panose="020F0502020204030204" pitchFamily="34" charset="0"/>
              </a:rPr>
              <a:t>Sunar.</a:t>
            </a:r>
          </a:p>
        </p:txBody>
      </p:sp>
    </p:spTree>
    <p:extLst>
      <p:ext uri="{BB962C8B-B14F-4D97-AF65-F5344CB8AC3E}">
        <p14:creationId xmlns:p14="http://schemas.microsoft.com/office/powerpoint/2010/main" val="36901445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TANIM ve GENEL BİLGİLER</a:t>
            </a:r>
            <a:endParaRPr lang="tr-TR" sz="4400" i="1" dirty="0"/>
          </a:p>
        </p:txBody>
      </p:sp>
      <p:sp>
        <p:nvSpPr>
          <p:cNvPr id="3" name="İçerik Yer Tutucusu 2"/>
          <p:cNvSpPr>
            <a:spLocks noGrp="1"/>
          </p:cNvSpPr>
          <p:nvPr>
            <p:ph idx="1"/>
          </p:nvPr>
        </p:nvSpPr>
        <p:spPr>
          <a:xfrm>
            <a:off x="457200" y="1600200"/>
            <a:ext cx="8229600" cy="4925144"/>
          </a:xfrm>
        </p:spPr>
        <p:txBody>
          <a:bodyPr>
            <a:normAutofit/>
          </a:bodyPr>
          <a:lstStyle/>
          <a:p>
            <a:pPr algn="just"/>
            <a:r>
              <a:rPr lang="tr-TR" sz="2800" dirty="0">
                <a:solidFill>
                  <a:schemeClr val="tx1"/>
                </a:solidFill>
                <a:latin typeface="Calibri" panose="020F0502020204030204" pitchFamily="34" charset="0"/>
              </a:rPr>
              <a:t>Satın alınan her türlü </a:t>
            </a:r>
            <a:r>
              <a:rPr lang="tr-TR" sz="2800" b="1" dirty="0">
                <a:solidFill>
                  <a:schemeClr val="tx1"/>
                </a:solidFill>
                <a:latin typeface="Calibri" panose="020F0502020204030204" pitchFamily="34" charset="0"/>
              </a:rPr>
              <a:t>ihtiyaç maddeleri</a:t>
            </a:r>
            <a:r>
              <a:rPr lang="tr-TR" sz="2800" dirty="0">
                <a:solidFill>
                  <a:schemeClr val="tx1"/>
                </a:solidFill>
                <a:latin typeface="Calibri" panose="020F0502020204030204" pitchFamily="34" charset="0"/>
              </a:rPr>
              <a:t> ile </a:t>
            </a:r>
            <a:r>
              <a:rPr lang="tr-TR" sz="2800" b="1" dirty="0">
                <a:solidFill>
                  <a:schemeClr val="tx1"/>
                </a:solidFill>
                <a:latin typeface="Calibri" panose="020F0502020204030204" pitchFamily="34" charset="0"/>
              </a:rPr>
              <a:t>taşınır</a:t>
            </a:r>
            <a:r>
              <a:rPr lang="tr-TR" sz="2800" dirty="0">
                <a:solidFill>
                  <a:schemeClr val="tx1"/>
                </a:solidFill>
                <a:latin typeface="Calibri" panose="020F0502020204030204" pitchFamily="34" charset="0"/>
              </a:rPr>
              <a:t> ve </a:t>
            </a:r>
            <a:r>
              <a:rPr lang="tr-TR" sz="2800" b="1" dirty="0">
                <a:solidFill>
                  <a:schemeClr val="tx1"/>
                </a:solidFill>
                <a:latin typeface="Calibri" panose="020F0502020204030204" pitchFamily="34" charset="0"/>
              </a:rPr>
              <a:t>taşınmaz mal </a:t>
            </a:r>
            <a:r>
              <a:rPr lang="tr-TR" sz="2800" dirty="0">
                <a:solidFill>
                  <a:schemeClr val="tx1"/>
                </a:solidFill>
                <a:latin typeface="Calibri" panose="020F0502020204030204" pitchFamily="34" charset="0"/>
              </a:rPr>
              <a:t>ve </a:t>
            </a:r>
            <a:r>
              <a:rPr lang="tr-TR" sz="2800" b="1" dirty="0" smtClean="0">
                <a:solidFill>
                  <a:schemeClr val="tx1"/>
                </a:solidFill>
                <a:latin typeface="Calibri" panose="020F0502020204030204" pitchFamily="34" charset="0"/>
              </a:rPr>
              <a:t>haklar</a:t>
            </a:r>
            <a:r>
              <a:rPr lang="tr-TR" sz="2800" dirty="0" smtClean="0">
                <a:solidFill>
                  <a:schemeClr val="tx1"/>
                </a:solidFill>
                <a:latin typeface="Calibri" panose="020F0502020204030204" pitchFamily="34" charset="0"/>
              </a:rPr>
              <a:t>. </a:t>
            </a:r>
            <a:r>
              <a:rPr lang="tr-TR" sz="2800" i="1" dirty="0" smtClean="0">
                <a:solidFill>
                  <a:schemeClr val="tx1"/>
                </a:solidFill>
                <a:latin typeface="Calibri" panose="020F0502020204030204" pitchFamily="34" charset="0"/>
              </a:rPr>
              <a:t>(4734/4)</a:t>
            </a:r>
          </a:p>
          <a:p>
            <a:pPr algn="just"/>
            <a:endParaRPr lang="tr-TR" sz="2800" i="1" dirty="0">
              <a:solidFill>
                <a:schemeClr val="tx1"/>
              </a:solidFill>
              <a:latin typeface="Calibri" panose="020F0502020204030204" pitchFamily="34" charset="0"/>
            </a:endParaRPr>
          </a:p>
          <a:p>
            <a:pPr algn="just"/>
            <a:r>
              <a:rPr lang="tr-TR" sz="2800" b="1" dirty="0">
                <a:solidFill>
                  <a:srgbClr val="C00000"/>
                </a:solidFill>
                <a:latin typeface="Calibri" panose="020F0502020204030204" pitchFamily="34" charset="0"/>
              </a:rPr>
              <a:t>Özel imalat</a:t>
            </a:r>
            <a:r>
              <a:rPr lang="tr-TR" sz="2800" dirty="0">
                <a:solidFill>
                  <a:schemeClr val="tx1"/>
                </a:solidFill>
                <a:latin typeface="Calibri" panose="020F0502020204030204" pitchFamily="34" charset="0"/>
              </a:rPr>
              <a:t>; </a:t>
            </a:r>
            <a:r>
              <a:rPr lang="tr-TR" sz="2800" u="sng" dirty="0">
                <a:solidFill>
                  <a:schemeClr val="tx1"/>
                </a:solidFill>
                <a:latin typeface="Calibri" panose="020F0502020204030204" pitchFamily="34" charset="0"/>
              </a:rPr>
              <a:t>piyasada hazır halde alınıp sa</a:t>
            </a:r>
            <a:r>
              <a:rPr lang="tr-TR" sz="2800" dirty="0">
                <a:solidFill>
                  <a:schemeClr val="tx1"/>
                </a:solidFill>
                <a:latin typeface="Calibri" panose="020F0502020204030204" pitchFamily="34" charset="0"/>
              </a:rPr>
              <a:t>tılmayan, projelendirme veya bir talep üzerine </a:t>
            </a:r>
            <a:r>
              <a:rPr lang="tr-TR" sz="2800" b="1" dirty="0">
                <a:solidFill>
                  <a:schemeClr val="tx1"/>
                </a:solidFill>
                <a:latin typeface="Calibri" panose="020F0502020204030204" pitchFamily="34" charset="0"/>
              </a:rPr>
              <a:t>üretimi yapılacak olan</a:t>
            </a:r>
            <a:r>
              <a:rPr lang="tr-TR" sz="2800" dirty="0">
                <a:solidFill>
                  <a:schemeClr val="tx1"/>
                </a:solidFill>
                <a:latin typeface="Calibri" panose="020F0502020204030204" pitchFamily="34" charset="0"/>
              </a:rPr>
              <a:t>, </a:t>
            </a:r>
            <a:r>
              <a:rPr lang="tr-TR" sz="2800" b="1" dirty="0">
                <a:solidFill>
                  <a:srgbClr val="C00000"/>
                </a:solidFill>
                <a:latin typeface="Calibri" panose="020F0502020204030204" pitchFamily="34" charset="0"/>
              </a:rPr>
              <a:t>özel ihtisas ve üretim tekniği gerektiren</a:t>
            </a:r>
            <a:r>
              <a:rPr lang="tr-TR" sz="2800" dirty="0">
                <a:solidFill>
                  <a:schemeClr val="tx1"/>
                </a:solidFill>
                <a:latin typeface="Calibri" panose="020F0502020204030204" pitchFamily="34" charset="0"/>
              </a:rPr>
              <a:t> </a:t>
            </a:r>
            <a:r>
              <a:rPr lang="tr-TR" sz="2800" dirty="0" smtClean="0">
                <a:solidFill>
                  <a:schemeClr val="tx1"/>
                </a:solidFill>
                <a:latin typeface="Calibri" panose="020F0502020204030204" pitchFamily="34" charset="0"/>
              </a:rPr>
              <a:t>işlerdir.</a:t>
            </a:r>
            <a:endParaRPr lang="tr-TR" sz="28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313087614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75656" y="1052736"/>
            <a:ext cx="6192688" cy="54667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Yuvarlatılmış Dikdörtgen 3"/>
          <p:cNvSpPr/>
          <p:nvPr/>
        </p:nvSpPr>
        <p:spPr>
          <a:xfrm>
            <a:off x="7164288" y="5805264"/>
            <a:ext cx="288032" cy="14401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7871649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84784"/>
            <a:ext cx="8229600" cy="4968552"/>
          </a:xfrm>
        </p:spPr>
        <p:txBody>
          <a:bodyPr>
            <a:noAutofit/>
          </a:bodyPr>
          <a:lstStyle/>
          <a:p>
            <a:pPr marL="0" indent="0" algn="just">
              <a:buClr>
                <a:schemeClr val="accent1"/>
              </a:buClr>
              <a:buNone/>
            </a:pPr>
            <a:r>
              <a:rPr lang="tr-TR" sz="1900" b="1" dirty="0">
                <a:solidFill>
                  <a:schemeClr val="accent5">
                    <a:lumMod val="75000"/>
                  </a:schemeClr>
                </a:solidFill>
                <a:latin typeface="Calibri" panose="020F0502020204030204" pitchFamily="34" charset="0"/>
              </a:rPr>
              <a:t>Ekonomik ve mali yeterlik </a:t>
            </a:r>
            <a:r>
              <a:rPr lang="tr-TR" sz="1900" b="1" dirty="0" smtClean="0">
                <a:solidFill>
                  <a:schemeClr val="accent5">
                    <a:lumMod val="75000"/>
                  </a:schemeClr>
                </a:solidFill>
                <a:latin typeface="Calibri" panose="020F0502020204030204" pitchFamily="34" charset="0"/>
              </a:rPr>
              <a:t>kriterleri  </a:t>
            </a:r>
            <a:r>
              <a:rPr lang="tr-TR" sz="1900" b="1" i="1" dirty="0">
                <a:solidFill>
                  <a:schemeClr val="accent5">
                    <a:lumMod val="75000"/>
                  </a:schemeClr>
                </a:solidFill>
                <a:latin typeface="Calibri" panose="020F0502020204030204" pitchFamily="34" charset="0"/>
              </a:rPr>
              <a:t>(</a:t>
            </a:r>
            <a:r>
              <a:rPr lang="tr-TR" sz="1900" b="1" i="1" dirty="0" smtClean="0">
                <a:solidFill>
                  <a:schemeClr val="accent5">
                    <a:lumMod val="75000"/>
                  </a:schemeClr>
                </a:solidFill>
                <a:latin typeface="Calibri" panose="020F0502020204030204" pitchFamily="34" charset="0"/>
              </a:rPr>
              <a:t>Bilanço veya eşdeğer belgeler)</a:t>
            </a:r>
          </a:p>
          <a:p>
            <a:pPr marL="0" indent="0">
              <a:buNone/>
            </a:pPr>
            <a:r>
              <a:rPr lang="tr-TR" sz="2200" dirty="0" smtClean="0">
                <a:solidFill>
                  <a:schemeClr val="tx1"/>
                </a:solidFill>
                <a:latin typeface="Calibri" panose="020F0502020204030204" pitchFamily="34" charset="0"/>
              </a:rPr>
              <a:t>Sunulan belgelerde;</a:t>
            </a:r>
          </a:p>
          <a:p>
            <a:r>
              <a:rPr lang="tr-TR" sz="1900" b="1" dirty="0" smtClean="0">
                <a:solidFill>
                  <a:schemeClr val="tx1"/>
                </a:solidFill>
                <a:latin typeface="Calibri" panose="020F0502020204030204" pitchFamily="34" charset="0"/>
              </a:rPr>
              <a:t>Cari </a:t>
            </a:r>
            <a:r>
              <a:rPr lang="tr-TR" sz="1900" b="1" dirty="0">
                <a:solidFill>
                  <a:schemeClr val="tx1"/>
                </a:solidFill>
                <a:latin typeface="Calibri" panose="020F0502020204030204" pitchFamily="34" charset="0"/>
              </a:rPr>
              <a:t>oranın</a:t>
            </a:r>
            <a:r>
              <a:rPr lang="tr-TR" sz="1900" dirty="0">
                <a:solidFill>
                  <a:schemeClr val="tx1"/>
                </a:solidFill>
                <a:latin typeface="Calibri" panose="020F0502020204030204" pitchFamily="34" charset="0"/>
              </a:rPr>
              <a:t> (dönen varlıklar/kısa vadeli borçlar) </a:t>
            </a:r>
            <a:r>
              <a:rPr lang="tr-TR" sz="1900" b="1" dirty="0">
                <a:solidFill>
                  <a:srgbClr val="C00000"/>
                </a:solidFill>
                <a:latin typeface="Calibri" panose="020F0502020204030204" pitchFamily="34" charset="0"/>
              </a:rPr>
              <a:t>en az 0,75</a:t>
            </a:r>
            <a:r>
              <a:rPr lang="tr-TR" sz="1900" dirty="0">
                <a:solidFill>
                  <a:schemeClr val="tx1"/>
                </a:solidFill>
                <a:latin typeface="Calibri" panose="020F0502020204030204" pitchFamily="34" charset="0"/>
              </a:rPr>
              <a:t> </a:t>
            </a:r>
            <a:r>
              <a:rPr lang="tr-TR" sz="1900" dirty="0" smtClean="0">
                <a:solidFill>
                  <a:schemeClr val="tx1"/>
                </a:solidFill>
                <a:latin typeface="Calibri" panose="020F0502020204030204" pitchFamily="34" charset="0"/>
              </a:rPr>
              <a:t>olması</a:t>
            </a:r>
          </a:p>
          <a:p>
            <a:pPr marL="361950" indent="0">
              <a:buNone/>
            </a:pPr>
            <a:r>
              <a:rPr lang="tr-TR" sz="1600" i="1" dirty="0" smtClean="0">
                <a:solidFill>
                  <a:schemeClr val="tx1"/>
                </a:solidFill>
                <a:latin typeface="Calibri" panose="020F0502020204030204" pitchFamily="34" charset="0"/>
              </a:rPr>
              <a:t>(hesaplama </a:t>
            </a:r>
            <a:r>
              <a:rPr lang="tr-TR" sz="1600" i="1" dirty="0">
                <a:solidFill>
                  <a:schemeClr val="tx1"/>
                </a:solidFill>
                <a:latin typeface="Calibri" panose="020F0502020204030204" pitchFamily="34" charset="0"/>
              </a:rPr>
              <a:t>yapılırken; yıllara yaygın inşaat maliyetleri dönen varlıklardan, yıllara yaygın inşaat </a:t>
            </a:r>
            <a:r>
              <a:rPr lang="tr-TR" sz="1600" i="1" dirty="0" err="1">
                <a:solidFill>
                  <a:schemeClr val="tx1"/>
                </a:solidFill>
                <a:latin typeface="Calibri" panose="020F0502020204030204" pitchFamily="34" charset="0"/>
              </a:rPr>
              <a:t>hakediş</a:t>
            </a:r>
            <a:r>
              <a:rPr lang="tr-TR" sz="1600" i="1" dirty="0">
                <a:solidFill>
                  <a:schemeClr val="tx1"/>
                </a:solidFill>
                <a:latin typeface="Calibri" panose="020F0502020204030204" pitchFamily="34" charset="0"/>
              </a:rPr>
              <a:t> </a:t>
            </a:r>
            <a:r>
              <a:rPr lang="tr-TR" sz="1600" i="1" dirty="0" smtClean="0">
                <a:solidFill>
                  <a:schemeClr val="tx1"/>
                </a:solidFill>
                <a:latin typeface="Calibri" panose="020F0502020204030204" pitchFamily="34" charset="0"/>
              </a:rPr>
              <a:t>gelirleri ise </a:t>
            </a:r>
            <a:r>
              <a:rPr lang="tr-TR" sz="1600" i="1" dirty="0">
                <a:solidFill>
                  <a:schemeClr val="tx1"/>
                </a:solidFill>
                <a:latin typeface="Calibri" panose="020F0502020204030204" pitchFamily="34" charset="0"/>
              </a:rPr>
              <a:t>kısa vadeli borçlardan düşülecektir</a:t>
            </a:r>
            <a:r>
              <a:rPr lang="tr-TR" sz="1600" i="1" dirty="0" smtClean="0">
                <a:solidFill>
                  <a:schemeClr val="tx1"/>
                </a:solidFill>
                <a:latin typeface="Calibri" panose="020F0502020204030204" pitchFamily="34" charset="0"/>
              </a:rPr>
              <a:t>)</a:t>
            </a:r>
            <a:endParaRPr lang="tr-TR" sz="1600" i="1" dirty="0">
              <a:solidFill>
                <a:schemeClr val="tx1"/>
              </a:solidFill>
              <a:latin typeface="Calibri" panose="020F0502020204030204" pitchFamily="34" charset="0"/>
            </a:endParaRPr>
          </a:p>
          <a:p>
            <a:pPr algn="just"/>
            <a:r>
              <a:rPr lang="tr-TR" sz="1900" b="1" dirty="0" smtClean="0">
                <a:solidFill>
                  <a:schemeClr val="tx1"/>
                </a:solidFill>
                <a:latin typeface="Calibri" panose="020F0502020204030204" pitchFamily="34" charset="0"/>
              </a:rPr>
              <a:t>Öz </a:t>
            </a:r>
            <a:r>
              <a:rPr lang="tr-TR" sz="1900" b="1" dirty="0">
                <a:solidFill>
                  <a:schemeClr val="tx1"/>
                </a:solidFill>
                <a:latin typeface="Calibri" panose="020F0502020204030204" pitchFamily="34" charset="0"/>
              </a:rPr>
              <a:t>kaynak oranının</a:t>
            </a:r>
            <a:r>
              <a:rPr lang="tr-TR" sz="1900" dirty="0">
                <a:solidFill>
                  <a:schemeClr val="tx1"/>
                </a:solidFill>
                <a:latin typeface="Calibri" panose="020F0502020204030204" pitchFamily="34" charset="0"/>
              </a:rPr>
              <a:t> (öz kaynaklar/toplam aktif) </a:t>
            </a:r>
            <a:r>
              <a:rPr lang="tr-TR" sz="1900" b="1" dirty="0">
                <a:solidFill>
                  <a:srgbClr val="C00000"/>
                </a:solidFill>
                <a:latin typeface="Calibri" panose="020F0502020204030204" pitchFamily="34" charset="0"/>
              </a:rPr>
              <a:t>en az 0,15</a:t>
            </a:r>
            <a:r>
              <a:rPr lang="tr-TR" sz="1900" dirty="0">
                <a:solidFill>
                  <a:schemeClr val="tx1"/>
                </a:solidFill>
                <a:latin typeface="Calibri" panose="020F0502020204030204" pitchFamily="34" charset="0"/>
              </a:rPr>
              <a:t> </a:t>
            </a:r>
            <a:r>
              <a:rPr lang="tr-TR" sz="1900" dirty="0" smtClean="0">
                <a:solidFill>
                  <a:schemeClr val="tx1"/>
                </a:solidFill>
                <a:latin typeface="Calibri" panose="020F0502020204030204" pitchFamily="34" charset="0"/>
              </a:rPr>
              <a:t>olması</a:t>
            </a:r>
          </a:p>
          <a:p>
            <a:pPr marL="361950" indent="0" algn="just">
              <a:buNone/>
            </a:pPr>
            <a:r>
              <a:rPr lang="tr-TR" sz="1600" i="1" dirty="0">
                <a:solidFill>
                  <a:schemeClr val="tx1"/>
                </a:solidFill>
                <a:latin typeface="Calibri" panose="020F0502020204030204" pitchFamily="34" charset="0"/>
              </a:rPr>
              <a:t>(hesaplama yapılırken, yıllara yaygın inşaat maliyetleri toplam aktiflerden düşülecektir</a:t>
            </a:r>
            <a:r>
              <a:rPr lang="tr-TR" sz="1600" i="1" dirty="0" smtClean="0">
                <a:solidFill>
                  <a:schemeClr val="tx1"/>
                </a:solidFill>
                <a:latin typeface="Calibri" panose="020F0502020204030204" pitchFamily="34" charset="0"/>
              </a:rPr>
              <a:t>)</a:t>
            </a:r>
            <a:endParaRPr lang="tr-TR" sz="1600" i="1" dirty="0">
              <a:solidFill>
                <a:schemeClr val="tx1"/>
              </a:solidFill>
              <a:latin typeface="Calibri" panose="020F0502020204030204" pitchFamily="34" charset="0"/>
            </a:endParaRPr>
          </a:p>
          <a:p>
            <a:pPr algn="just"/>
            <a:r>
              <a:rPr lang="tr-TR" sz="1900" b="1" dirty="0" smtClean="0">
                <a:solidFill>
                  <a:schemeClr val="tx1"/>
                </a:solidFill>
                <a:latin typeface="Calibri" panose="020F0502020204030204" pitchFamily="34" charset="0"/>
              </a:rPr>
              <a:t>Kısa </a:t>
            </a:r>
            <a:r>
              <a:rPr lang="tr-TR" sz="1900" b="1" dirty="0">
                <a:solidFill>
                  <a:schemeClr val="tx1"/>
                </a:solidFill>
                <a:latin typeface="Calibri" panose="020F0502020204030204" pitchFamily="34" charset="0"/>
              </a:rPr>
              <a:t>vadeli banka borçlarının öz kaynaklara oranının</a:t>
            </a:r>
            <a:r>
              <a:rPr lang="tr-TR" sz="1900" dirty="0">
                <a:solidFill>
                  <a:schemeClr val="tx1"/>
                </a:solidFill>
                <a:latin typeface="Calibri" panose="020F0502020204030204" pitchFamily="34" charset="0"/>
              </a:rPr>
              <a:t> </a:t>
            </a:r>
            <a:r>
              <a:rPr lang="tr-TR" sz="1900" b="1" dirty="0">
                <a:solidFill>
                  <a:srgbClr val="C00000"/>
                </a:solidFill>
                <a:latin typeface="Calibri" panose="020F0502020204030204" pitchFamily="34" charset="0"/>
              </a:rPr>
              <a:t>0,50’den küçük</a:t>
            </a:r>
            <a:r>
              <a:rPr lang="tr-TR" sz="1900" dirty="0">
                <a:solidFill>
                  <a:schemeClr val="tx1"/>
                </a:solidFill>
                <a:latin typeface="Calibri" panose="020F0502020204030204" pitchFamily="34" charset="0"/>
              </a:rPr>
              <a:t> </a:t>
            </a:r>
            <a:r>
              <a:rPr lang="tr-TR" sz="1900" dirty="0" smtClean="0">
                <a:solidFill>
                  <a:schemeClr val="tx1"/>
                </a:solidFill>
                <a:latin typeface="Calibri" panose="020F0502020204030204" pitchFamily="34" charset="0"/>
              </a:rPr>
              <a:t>olması</a:t>
            </a:r>
          </a:p>
          <a:p>
            <a:pPr marL="0" indent="0" algn="just">
              <a:buNone/>
            </a:pPr>
            <a:endParaRPr lang="tr-TR" sz="1900" dirty="0">
              <a:solidFill>
                <a:schemeClr val="tx1"/>
              </a:solidFill>
              <a:latin typeface="Calibri" panose="020F0502020204030204" pitchFamily="34" charset="0"/>
            </a:endParaRPr>
          </a:p>
          <a:p>
            <a:pPr marL="0" indent="0" algn="just">
              <a:buNone/>
            </a:pPr>
            <a:r>
              <a:rPr lang="tr-TR" sz="2200" dirty="0">
                <a:solidFill>
                  <a:schemeClr val="tx1"/>
                </a:solidFill>
                <a:latin typeface="Calibri" panose="020F0502020204030204" pitchFamily="34" charset="0"/>
              </a:rPr>
              <a:t>ve </a:t>
            </a:r>
            <a:r>
              <a:rPr lang="tr-TR" sz="2200" dirty="0" smtClean="0">
                <a:solidFill>
                  <a:schemeClr val="tx1"/>
                </a:solidFill>
                <a:latin typeface="Calibri" panose="020F0502020204030204" pitchFamily="34" charset="0"/>
              </a:rPr>
              <a:t>bu </a:t>
            </a:r>
            <a:r>
              <a:rPr lang="tr-TR" sz="2200" b="1" u="sng" dirty="0">
                <a:solidFill>
                  <a:schemeClr val="tx1"/>
                </a:solidFill>
                <a:latin typeface="Calibri" panose="020F0502020204030204" pitchFamily="34" charset="0"/>
              </a:rPr>
              <a:t>üç kriterin birlikte sağlanması</a:t>
            </a:r>
            <a:r>
              <a:rPr lang="tr-TR" sz="2200" dirty="0">
                <a:solidFill>
                  <a:schemeClr val="tx1"/>
                </a:solidFill>
                <a:latin typeface="Calibri" panose="020F0502020204030204" pitchFamily="34" charset="0"/>
              </a:rPr>
              <a:t> </a:t>
            </a:r>
            <a:r>
              <a:rPr lang="tr-TR" sz="2200" b="1" dirty="0">
                <a:solidFill>
                  <a:srgbClr val="C00000"/>
                </a:solidFill>
                <a:effectLst>
                  <a:outerShdw blurRad="38100" dist="38100" dir="2700000" algn="tl">
                    <a:srgbClr val="000000">
                      <a:alpha val="43137"/>
                    </a:srgbClr>
                  </a:outerShdw>
                </a:effectLst>
                <a:latin typeface="Calibri" panose="020F0502020204030204" pitchFamily="34" charset="0"/>
              </a:rPr>
              <a:t>zorunludur. </a:t>
            </a: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64088" y="4953322"/>
            <a:ext cx="1641572" cy="1372354"/>
          </a:xfrm>
          <a:prstGeom prst="rect">
            <a:avLst/>
          </a:prstGeom>
        </p:spPr>
      </p:pic>
    </p:spTree>
    <p:extLst>
      <p:ext uri="{BB962C8B-B14F-4D97-AF65-F5344CB8AC3E}">
        <p14:creationId xmlns:p14="http://schemas.microsoft.com/office/powerpoint/2010/main" val="915886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84784"/>
            <a:ext cx="8229600" cy="4968552"/>
          </a:xfrm>
        </p:spPr>
        <p:txBody>
          <a:bodyPr>
            <a:noAutofit/>
          </a:bodyPr>
          <a:lstStyle/>
          <a:p>
            <a:pPr marL="0" indent="0" algn="just">
              <a:buClr>
                <a:schemeClr val="accent1"/>
              </a:buClr>
              <a:buNone/>
            </a:pPr>
            <a:r>
              <a:rPr lang="tr-TR" sz="1900" b="1" dirty="0">
                <a:solidFill>
                  <a:schemeClr val="accent5">
                    <a:lumMod val="75000"/>
                  </a:schemeClr>
                </a:solidFill>
                <a:latin typeface="Calibri" panose="020F0502020204030204" pitchFamily="34" charset="0"/>
              </a:rPr>
              <a:t>Ekonomik ve mali yeterlik </a:t>
            </a:r>
            <a:r>
              <a:rPr lang="tr-TR" sz="1900" b="1" dirty="0" smtClean="0">
                <a:solidFill>
                  <a:schemeClr val="accent5">
                    <a:lumMod val="75000"/>
                  </a:schemeClr>
                </a:solidFill>
                <a:latin typeface="Calibri" panose="020F0502020204030204" pitchFamily="34" charset="0"/>
              </a:rPr>
              <a:t>kriterleri  </a:t>
            </a:r>
            <a:r>
              <a:rPr lang="tr-TR" sz="1900" b="1" i="1" dirty="0">
                <a:solidFill>
                  <a:schemeClr val="accent5">
                    <a:lumMod val="75000"/>
                  </a:schemeClr>
                </a:solidFill>
                <a:latin typeface="Calibri" panose="020F0502020204030204" pitchFamily="34" charset="0"/>
              </a:rPr>
              <a:t>(</a:t>
            </a:r>
            <a:r>
              <a:rPr lang="tr-TR" sz="1900" b="1" i="1" dirty="0" smtClean="0">
                <a:solidFill>
                  <a:schemeClr val="accent5">
                    <a:lumMod val="75000"/>
                  </a:schemeClr>
                </a:solidFill>
                <a:latin typeface="Calibri" panose="020F0502020204030204" pitchFamily="34" charset="0"/>
              </a:rPr>
              <a:t>Bilanço veya eşdeğer belgeler)</a:t>
            </a:r>
          </a:p>
          <a:p>
            <a:pPr algn="just"/>
            <a:r>
              <a:rPr lang="tr-TR" sz="2000" dirty="0" smtClean="0">
                <a:solidFill>
                  <a:schemeClr val="tx1"/>
                </a:solidFill>
                <a:latin typeface="Calibri" panose="020F0502020204030204" pitchFamily="34" charset="0"/>
              </a:rPr>
              <a:t>Kriterleri </a:t>
            </a:r>
            <a:r>
              <a:rPr lang="tr-TR" sz="2000" u="sng" dirty="0">
                <a:solidFill>
                  <a:schemeClr val="tx1"/>
                </a:solidFill>
                <a:latin typeface="Calibri" panose="020F0502020204030204" pitchFamily="34" charset="0"/>
              </a:rPr>
              <a:t>bir önceki yılda sağlayamayanlar</a:t>
            </a:r>
            <a:r>
              <a:rPr lang="tr-TR" sz="2000" dirty="0">
                <a:solidFill>
                  <a:schemeClr val="tx1"/>
                </a:solidFill>
                <a:latin typeface="Calibri" panose="020F0502020204030204" pitchFamily="34" charset="0"/>
              </a:rPr>
              <a:t>, </a:t>
            </a:r>
            <a:r>
              <a:rPr lang="tr-TR" sz="2000" b="1" dirty="0">
                <a:solidFill>
                  <a:srgbClr val="C00000"/>
                </a:solidFill>
                <a:latin typeface="Calibri" panose="020F0502020204030204" pitchFamily="34" charset="0"/>
              </a:rPr>
              <a:t>son </a:t>
            </a:r>
            <a:r>
              <a:rPr lang="tr-TR" sz="2000" b="1" dirty="0" smtClean="0">
                <a:solidFill>
                  <a:srgbClr val="C00000"/>
                </a:solidFill>
                <a:latin typeface="Calibri" panose="020F0502020204030204" pitchFamily="34" charset="0"/>
              </a:rPr>
              <a:t>iki </a:t>
            </a:r>
            <a:r>
              <a:rPr lang="tr-TR" sz="2000" b="1" dirty="0">
                <a:solidFill>
                  <a:srgbClr val="C00000"/>
                </a:solidFill>
                <a:latin typeface="Calibri" panose="020F0502020204030204" pitchFamily="34" charset="0"/>
              </a:rPr>
              <a:t>yıla kadar</a:t>
            </a:r>
            <a:r>
              <a:rPr lang="tr-TR" sz="2000" dirty="0">
                <a:solidFill>
                  <a:schemeClr val="tx1"/>
                </a:solidFill>
                <a:latin typeface="Calibri" panose="020F0502020204030204" pitchFamily="34" charset="0"/>
              </a:rPr>
              <a:t> olan yılların belgelerini sunabilirler. Bu </a:t>
            </a:r>
            <a:r>
              <a:rPr lang="tr-TR" sz="2000" dirty="0" smtClean="0">
                <a:solidFill>
                  <a:schemeClr val="tx1"/>
                </a:solidFill>
                <a:latin typeface="Calibri" panose="020F0502020204030204" pitchFamily="34" charset="0"/>
              </a:rPr>
              <a:t>durumda, ilgili yılların </a:t>
            </a:r>
            <a:r>
              <a:rPr lang="tr-TR" sz="2000" b="1" dirty="0">
                <a:solidFill>
                  <a:srgbClr val="C00000"/>
                </a:solidFill>
                <a:latin typeface="Calibri" panose="020F0502020204030204" pitchFamily="34" charset="0"/>
              </a:rPr>
              <a:t>parasal tutarlarının </a:t>
            </a:r>
            <a:r>
              <a:rPr lang="tr-TR" sz="2000" b="1" dirty="0" smtClean="0">
                <a:solidFill>
                  <a:srgbClr val="C00000"/>
                </a:solidFill>
                <a:latin typeface="Calibri" panose="020F0502020204030204" pitchFamily="34" charset="0"/>
              </a:rPr>
              <a:t>ortalaması</a:t>
            </a:r>
            <a:r>
              <a:rPr lang="tr-TR" sz="2000" dirty="0" smtClean="0">
                <a:solidFill>
                  <a:schemeClr val="tx1"/>
                </a:solidFill>
                <a:latin typeface="Calibri" panose="020F0502020204030204" pitchFamily="34" charset="0"/>
              </a:rPr>
              <a:t> dikkate alınır.</a:t>
            </a:r>
            <a:endParaRPr lang="tr-TR" sz="2000" dirty="0">
              <a:solidFill>
                <a:schemeClr val="tx1"/>
              </a:solidFill>
              <a:latin typeface="Calibri" panose="020F0502020204030204" pitchFamily="34" charset="0"/>
            </a:endParaRPr>
          </a:p>
          <a:p>
            <a:pPr algn="just"/>
            <a:r>
              <a:rPr lang="tr-TR" sz="2000" dirty="0" smtClean="0">
                <a:solidFill>
                  <a:schemeClr val="tx1"/>
                </a:solidFill>
                <a:latin typeface="Calibri" panose="020F0502020204030204" pitchFamily="34" charset="0"/>
              </a:rPr>
              <a:t>İhale </a:t>
            </a:r>
            <a:r>
              <a:rPr lang="tr-TR" sz="2000" dirty="0">
                <a:solidFill>
                  <a:schemeClr val="tx1"/>
                </a:solidFill>
                <a:latin typeface="Calibri" panose="020F0502020204030204" pitchFamily="34" charset="0"/>
              </a:rPr>
              <a:t>veya son başvuru tarihi </a:t>
            </a:r>
            <a:r>
              <a:rPr lang="tr-TR" sz="2000" u="sng" dirty="0">
                <a:solidFill>
                  <a:schemeClr val="tx1"/>
                </a:solidFill>
                <a:latin typeface="Calibri" panose="020F0502020204030204" pitchFamily="34" charset="0"/>
              </a:rPr>
              <a:t>yılın ilk dört ayında olan ihalelerde</a:t>
            </a:r>
            <a:r>
              <a:rPr lang="tr-TR" sz="2000" dirty="0">
                <a:solidFill>
                  <a:schemeClr val="tx1"/>
                </a:solidFill>
                <a:latin typeface="Calibri" panose="020F0502020204030204" pitchFamily="34" charset="0"/>
              </a:rPr>
              <a:t>, bir önceki yıla ait belgelerini sunmayanlar, </a:t>
            </a:r>
            <a:r>
              <a:rPr lang="tr-TR" sz="2000" b="1" dirty="0">
                <a:solidFill>
                  <a:schemeClr val="tx1"/>
                </a:solidFill>
                <a:latin typeface="Calibri" panose="020F0502020204030204" pitchFamily="34" charset="0"/>
              </a:rPr>
              <a:t>iki önceki yıla</a:t>
            </a:r>
            <a:r>
              <a:rPr lang="tr-TR" sz="2000" dirty="0">
                <a:solidFill>
                  <a:schemeClr val="tx1"/>
                </a:solidFill>
                <a:latin typeface="Calibri" panose="020F0502020204030204" pitchFamily="34" charset="0"/>
              </a:rPr>
              <a:t> ait belgelerini sunabilirler. Bu belgelerde, yeterlik kriterini sağlayamayanlar ise </a:t>
            </a:r>
            <a:r>
              <a:rPr lang="tr-TR" sz="2000" b="1" dirty="0">
                <a:solidFill>
                  <a:srgbClr val="C00000"/>
                </a:solidFill>
                <a:latin typeface="Calibri" panose="020F0502020204030204" pitchFamily="34" charset="0"/>
              </a:rPr>
              <a:t>iki önceki yılın belgeleri ile üç önceki </a:t>
            </a:r>
            <a:r>
              <a:rPr lang="tr-TR" sz="2000" b="1" dirty="0" smtClean="0">
                <a:solidFill>
                  <a:srgbClr val="C00000"/>
                </a:solidFill>
                <a:latin typeface="Calibri" panose="020F0502020204030204" pitchFamily="34" charset="0"/>
              </a:rPr>
              <a:t>yılın </a:t>
            </a:r>
            <a:r>
              <a:rPr lang="tr-TR" sz="2000" b="1" dirty="0">
                <a:solidFill>
                  <a:srgbClr val="C00000"/>
                </a:solidFill>
                <a:latin typeface="Calibri" panose="020F0502020204030204" pitchFamily="34" charset="0"/>
              </a:rPr>
              <a:t>belgelerini</a:t>
            </a:r>
            <a:r>
              <a:rPr lang="tr-TR" sz="2000" dirty="0">
                <a:solidFill>
                  <a:schemeClr val="tx1"/>
                </a:solidFill>
                <a:latin typeface="Calibri" panose="020F0502020204030204" pitchFamily="34" charset="0"/>
              </a:rPr>
              <a:t> sunabilirler</a:t>
            </a:r>
            <a:r>
              <a:rPr lang="tr-TR" sz="2000" dirty="0" smtClean="0">
                <a:solidFill>
                  <a:schemeClr val="tx1"/>
                </a:solidFill>
                <a:latin typeface="Calibri" panose="020F0502020204030204" pitchFamily="34" charset="0"/>
              </a:rPr>
              <a:t>.</a:t>
            </a:r>
          </a:p>
          <a:p>
            <a:pPr algn="just"/>
            <a:r>
              <a:rPr lang="tr-TR" sz="2000" dirty="0" smtClean="0">
                <a:solidFill>
                  <a:schemeClr val="tx1"/>
                </a:solidFill>
                <a:latin typeface="Calibri" panose="020F0502020204030204" pitchFamily="34" charset="0"/>
              </a:rPr>
              <a:t>Bilanço </a:t>
            </a:r>
            <a:r>
              <a:rPr lang="tr-TR" sz="2000" dirty="0">
                <a:solidFill>
                  <a:schemeClr val="tx1"/>
                </a:solidFill>
                <a:latin typeface="Calibri" panose="020F0502020204030204" pitchFamily="34" charset="0"/>
              </a:rPr>
              <a:t>veya bilançonun üçüncü fıkradaki kriterlerin sağlandığını gösteren bölümlerinin ilgili mevzuatına göre düzenlenmiş ve </a:t>
            </a:r>
            <a:r>
              <a:rPr lang="tr-TR" sz="2000" b="1" dirty="0" smtClean="0">
                <a:solidFill>
                  <a:srgbClr val="C00000"/>
                </a:solidFill>
                <a:latin typeface="Calibri" panose="020F0502020204030204" pitchFamily="34" charset="0"/>
              </a:rPr>
              <a:t>YMM</a:t>
            </a:r>
            <a:r>
              <a:rPr lang="tr-TR" sz="2000" dirty="0" smtClean="0">
                <a:solidFill>
                  <a:schemeClr val="tx1"/>
                </a:solidFill>
                <a:latin typeface="Calibri" panose="020F0502020204030204" pitchFamily="34" charset="0"/>
              </a:rPr>
              <a:t>, </a:t>
            </a:r>
            <a:r>
              <a:rPr lang="tr-TR" sz="2000" b="1" dirty="0" smtClean="0">
                <a:solidFill>
                  <a:srgbClr val="C00000"/>
                </a:solidFill>
                <a:latin typeface="Calibri" panose="020F0502020204030204" pitchFamily="34" charset="0"/>
              </a:rPr>
              <a:t>SMMM, </a:t>
            </a:r>
            <a:r>
              <a:rPr lang="tr-TR" sz="2000" strike="sngStrike" dirty="0" smtClean="0">
                <a:solidFill>
                  <a:schemeClr val="bg1">
                    <a:lumMod val="50000"/>
                  </a:schemeClr>
                </a:solidFill>
                <a:latin typeface="Calibri" panose="020F0502020204030204" pitchFamily="34" charset="0"/>
              </a:rPr>
              <a:t>SM</a:t>
            </a:r>
            <a:r>
              <a:rPr lang="tr-TR" sz="2000" dirty="0" smtClean="0">
                <a:solidFill>
                  <a:schemeClr val="tx1"/>
                </a:solidFill>
                <a:latin typeface="Calibri" panose="020F0502020204030204" pitchFamily="34" charset="0"/>
              </a:rPr>
              <a:t> ya da </a:t>
            </a:r>
            <a:r>
              <a:rPr lang="tr-TR" sz="2000" b="1" dirty="0" smtClean="0">
                <a:solidFill>
                  <a:srgbClr val="C00000"/>
                </a:solidFill>
                <a:latin typeface="Calibri" panose="020F0502020204030204" pitchFamily="34" charset="0"/>
              </a:rPr>
              <a:t>vergi </a:t>
            </a:r>
            <a:r>
              <a:rPr lang="tr-TR" sz="2000" b="1" dirty="0">
                <a:solidFill>
                  <a:srgbClr val="C00000"/>
                </a:solidFill>
                <a:latin typeface="Calibri" panose="020F0502020204030204" pitchFamily="34" charset="0"/>
              </a:rPr>
              <a:t>dairesince</a:t>
            </a:r>
            <a:r>
              <a:rPr lang="tr-TR" sz="2000" dirty="0">
                <a:solidFill>
                  <a:schemeClr val="tx1"/>
                </a:solidFill>
                <a:latin typeface="Calibri" panose="020F0502020204030204" pitchFamily="34" charset="0"/>
              </a:rPr>
              <a:t> </a:t>
            </a:r>
            <a:r>
              <a:rPr lang="tr-TR" sz="2000" b="1" dirty="0">
                <a:solidFill>
                  <a:schemeClr val="tx1"/>
                </a:solidFill>
                <a:latin typeface="Calibri" panose="020F0502020204030204" pitchFamily="34" charset="0"/>
              </a:rPr>
              <a:t>onaylanmış olması </a:t>
            </a:r>
            <a:r>
              <a:rPr lang="tr-TR" sz="2000" b="1" dirty="0" smtClean="0">
                <a:solidFill>
                  <a:schemeClr val="tx1"/>
                </a:solidFill>
                <a:latin typeface="Calibri" panose="020F0502020204030204" pitchFamily="34" charset="0"/>
              </a:rPr>
              <a:t>zorunludur</a:t>
            </a:r>
            <a:r>
              <a:rPr lang="tr-TR" sz="2000" dirty="0" smtClean="0">
                <a:solidFill>
                  <a:schemeClr val="tx1"/>
                </a:solidFill>
                <a:latin typeface="Calibri" panose="020F0502020204030204" pitchFamily="34" charset="0"/>
              </a:rPr>
              <a:t>.</a:t>
            </a:r>
          </a:p>
          <a:p>
            <a:pPr algn="just"/>
            <a:r>
              <a:rPr lang="tr-TR" sz="2000" dirty="0" smtClean="0">
                <a:solidFill>
                  <a:schemeClr val="tx1"/>
                </a:solidFill>
                <a:latin typeface="Calibri" panose="020F0502020204030204" pitchFamily="34" charset="0"/>
              </a:rPr>
              <a:t>Aday </a:t>
            </a:r>
            <a:r>
              <a:rPr lang="tr-TR" sz="2000" dirty="0">
                <a:solidFill>
                  <a:schemeClr val="tx1"/>
                </a:solidFill>
                <a:latin typeface="Calibri" panose="020F0502020204030204" pitchFamily="34" charset="0"/>
              </a:rPr>
              <a:t>veya isteklinin </a:t>
            </a:r>
            <a:r>
              <a:rPr lang="tr-TR" sz="2000" b="1" u="sng" dirty="0">
                <a:solidFill>
                  <a:schemeClr val="tx1"/>
                </a:solidFill>
                <a:latin typeface="Calibri" panose="020F0502020204030204" pitchFamily="34" charset="0"/>
              </a:rPr>
              <a:t>ortak girişim olması</a:t>
            </a:r>
            <a:r>
              <a:rPr lang="tr-TR" sz="2000" dirty="0">
                <a:solidFill>
                  <a:schemeClr val="tx1"/>
                </a:solidFill>
                <a:latin typeface="Calibri" panose="020F0502020204030204" pitchFamily="34" charset="0"/>
              </a:rPr>
              <a:t> halinde, </a:t>
            </a:r>
            <a:r>
              <a:rPr lang="tr-TR" sz="2000" b="1" dirty="0">
                <a:solidFill>
                  <a:srgbClr val="C00000"/>
                </a:solidFill>
                <a:latin typeface="Calibri" panose="020F0502020204030204" pitchFamily="34" charset="0"/>
              </a:rPr>
              <a:t>ortakların her birinin</a:t>
            </a:r>
            <a:r>
              <a:rPr lang="tr-TR" sz="2000" dirty="0">
                <a:solidFill>
                  <a:schemeClr val="tx1"/>
                </a:solidFill>
                <a:latin typeface="Calibri" panose="020F0502020204030204" pitchFamily="34" charset="0"/>
              </a:rPr>
              <a:t> istenen belgeleri </a:t>
            </a:r>
            <a:r>
              <a:rPr lang="tr-TR" sz="2000" b="1" dirty="0">
                <a:solidFill>
                  <a:srgbClr val="C00000"/>
                </a:solidFill>
                <a:latin typeface="Calibri" panose="020F0502020204030204" pitchFamily="34" charset="0"/>
              </a:rPr>
              <a:t>ayrı ayrı sunması</a:t>
            </a:r>
            <a:r>
              <a:rPr lang="tr-TR" sz="2000" dirty="0">
                <a:solidFill>
                  <a:schemeClr val="tx1"/>
                </a:solidFill>
                <a:latin typeface="Calibri" panose="020F0502020204030204" pitchFamily="34" charset="0"/>
              </a:rPr>
              <a:t> ve üçüncü fıkrada belirtilen </a:t>
            </a:r>
            <a:r>
              <a:rPr lang="tr-TR" sz="2000" b="1" dirty="0">
                <a:solidFill>
                  <a:srgbClr val="C00000"/>
                </a:solidFill>
                <a:latin typeface="Calibri" panose="020F0502020204030204" pitchFamily="34" charset="0"/>
              </a:rPr>
              <a:t>kriterleri sağlaması zorunludur</a:t>
            </a:r>
            <a:r>
              <a:rPr lang="tr-TR" sz="2000" dirty="0">
                <a:solidFill>
                  <a:schemeClr val="tx1"/>
                </a:solidFill>
                <a:latin typeface="Calibri" panose="020F0502020204030204" pitchFamily="34" charset="0"/>
              </a:rPr>
              <a:t>. </a:t>
            </a:r>
          </a:p>
        </p:txBody>
      </p:sp>
    </p:spTree>
    <p:extLst>
      <p:ext uri="{BB962C8B-B14F-4D97-AF65-F5344CB8AC3E}">
        <p14:creationId xmlns:p14="http://schemas.microsoft.com/office/powerpoint/2010/main" val="8741254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84784"/>
            <a:ext cx="8229600" cy="4968552"/>
          </a:xfrm>
        </p:spPr>
        <p:txBody>
          <a:bodyPr>
            <a:noAutofit/>
          </a:bodyPr>
          <a:lstStyle/>
          <a:p>
            <a:pPr marL="0" indent="0" algn="just">
              <a:buClr>
                <a:schemeClr val="accent1"/>
              </a:buClr>
              <a:buNone/>
            </a:pPr>
            <a:r>
              <a:rPr lang="tr-TR" sz="1900" b="1" dirty="0">
                <a:solidFill>
                  <a:schemeClr val="accent5">
                    <a:lumMod val="75000"/>
                  </a:schemeClr>
                </a:solidFill>
                <a:latin typeface="Calibri" panose="020F0502020204030204" pitchFamily="34" charset="0"/>
              </a:rPr>
              <a:t>Ekonomik ve </a:t>
            </a:r>
            <a:r>
              <a:rPr lang="tr-TR" sz="1900" b="1" dirty="0" smtClean="0">
                <a:solidFill>
                  <a:schemeClr val="accent5">
                    <a:lumMod val="75000"/>
                  </a:schemeClr>
                </a:solidFill>
                <a:latin typeface="Calibri" panose="020F0502020204030204" pitchFamily="34" charset="0"/>
              </a:rPr>
              <a:t>mali </a:t>
            </a:r>
            <a:r>
              <a:rPr lang="tr-TR" sz="1900" b="1" dirty="0">
                <a:solidFill>
                  <a:schemeClr val="accent5">
                    <a:lumMod val="75000"/>
                  </a:schemeClr>
                </a:solidFill>
                <a:latin typeface="Calibri" panose="020F0502020204030204" pitchFamily="34" charset="0"/>
              </a:rPr>
              <a:t>yeterlik </a:t>
            </a:r>
            <a:r>
              <a:rPr lang="tr-TR" sz="1900" b="1" dirty="0" smtClean="0">
                <a:solidFill>
                  <a:schemeClr val="accent5">
                    <a:lumMod val="75000"/>
                  </a:schemeClr>
                </a:solidFill>
                <a:latin typeface="Calibri" panose="020F0502020204030204" pitchFamily="34" charset="0"/>
              </a:rPr>
              <a:t>kriterleri  </a:t>
            </a:r>
            <a:r>
              <a:rPr lang="tr-TR" sz="1900" b="1" i="1" dirty="0" smtClean="0">
                <a:solidFill>
                  <a:schemeClr val="accent5">
                    <a:lumMod val="75000"/>
                  </a:schemeClr>
                </a:solidFill>
                <a:latin typeface="Calibri" panose="020F0502020204030204" pitchFamily="34" charset="0"/>
              </a:rPr>
              <a:t>(İş hacmini gösteren belgeler)</a:t>
            </a:r>
          </a:p>
          <a:p>
            <a:pPr marL="0" indent="0" algn="just">
              <a:buNone/>
            </a:pPr>
            <a:r>
              <a:rPr lang="tr-TR" sz="2000" dirty="0">
                <a:solidFill>
                  <a:schemeClr val="tx1"/>
                </a:solidFill>
                <a:latin typeface="Calibri" panose="020F0502020204030204" pitchFamily="34" charset="0"/>
              </a:rPr>
              <a:t>İş hacmini gösteren belgeler, aday veya isteklinin ihalenin yapıldığı yıldan önceki yıla ait; </a:t>
            </a:r>
          </a:p>
          <a:p>
            <a:pPr marL="457200" indent="-457200" algn="just">
              <a:buFont typeface="+mj-lt"/>
              <a:buAutoNum type="alphaLcPeriod"/>
            </a:pPr>
            <a:r>
              <a:rPr lang="tr-TR" sz="2000" dirty="0" smtClean="0">
                <a:solidFill>
                  <a:schemeClr val="tx1"/>
                </a:solidFill>
                <a:latin typeface="Calibri" panose="020F0502020204030204" pitchFamily="34" charset="0"/>
              </a:rPr>
              <a:t>Toplam </a:t>
            </a:r>
            <a:r>
              <a:rPr lang="tr-TR" sz="2000" dirty="0">
                <a:solidFill>
                  <a:schemeClr val="tx1"/>
                </a:solidFill>
                <a:latin typeface="Calibri" panose="020F0502020204030204" pitchFamily="34" charset="0"/>
              </a:rPr>
              <a:t>cirosunu gösteren </a:t>
            </a:r>
            <a:r>
              <a:rPr lang="tr-TR" sz="2000" b="1" dirty="0">
                <a:solidFill>
                  <a:srgbClr val="C00000"/>
                </a:solidFill>
                <a:latin typeface="Calibri" panose="020F0502020204030204" pitchFamily="34" charset="0"/>
              </a:rPr>
              <a:t>gelir tablosu</a:t>
            </a:r>
            <a:r>
              <a:rPr lang="tr-TR" sz="2000" dirty="0">
                <a:solidFill>
                  <a:schemeClr val="tx1"/>
                </a:solidFill>
                <a:latin typeface="Calibri" panose="020F0502020204030204" pitchFamily="34" charset="0"/>
              </a:rPr>
              <a:t>, </a:t>
            </a:r>
          </a:p>
          <a:p>
            <a:pPr marL="457200" indent="-457200" algn="just">
              <a:buFont typeface="+mj-lt"/>
              <a:buAutoNum type="alphaLcPeriod"/>
            </a:pPr>
            <a:r>
              <a:rPr lang="tr-TR" sz="2000" dirty="0">
                <a:solidFill>
                  <a:schemeClr val="tx1"/>
                </a:solidFill>
                <a:latin typeface="Calibri" panose="020F0502020204030204" pitchFamily="34" charset="0"/>
              </a:rPr>
              <a:t>Mal satışları ile ilgili </a:t>
            </a:r>
            <a:r>
              <a:rPr lang="tr-TR" sz="2000" u="sng" dirty="0">
                <a:solidFill>
                  <a:schemeClr val="tx1"/>
                </a:solidFill>
                <a:latin typeface="Calibri" panose="020F0502020204030204" pitchFamily="34" charset="0"/>
              </a:rPr>
              <a:t>ciro tutarını</a:t>
            </a:r>
            <a:r>
              <a:rPr lang="tr-TR" sz="2000" dirty="0">
                <a:solidFill>
                  <a:schemeClr val="tx1"/>
                </a:solidFill>
                <a:latin typeface="Calibri" panose="020F0502020204030204" pitchFamily="34" charset="0"/>
              </a:rPr>
              <a:t> gösteren belge</a:t>
            </a:r>
          </a:p>
          <a:p>
            <a:pPr marL="0" indent="0" algn="just">
              <a:buNone/>
            </a:pPr>
            <a:endParaRPr lang="tr-TR" sz="2000" dirty="0" smtClean="0">
              <a:solidFill>
                <a:schemeClr val="tx1"/>
              </a:solidFill>
              <a:latin typeface="Calibri" panose="020F0502020204030204" pitchFamily="34" charset="0"/>
            </a:endParaRPr>
          </a:p>
          <a:p>
            <a:pPr marL="0" indent="0" algn="just">
              <a:buNone/>
            </a:pPr>
            <a:endParaRPr lang="tr-TR" sz="2000" dirty="0" smtClean="0">
              <a:solidFill>
                <a:schemeClr val="tx1"/>
              </a:solidFill>
              <a:latin typeface="Calibri" panose="020F0502020204030204" pitchFamily="34" charset="0"/>
            </a:endParaRPr>
          </a:p>
          <a:p>
            <a:pPr algn="just"/>
            <a:r>
              <a:rPr lang="tr-TR" sz="2000" dirty="0">
                <a:solidFill>
                  <a:schemeClr val="tx1"/>
                </a:solidFill>
                <a:latin typeface="Calibri" panose="020F0502020204030204" pitchFamily="34" charset="0"/>
              </a:rPr>
              <a:t>Toplam ciro; gelir tablosundaki brüt satışlar tutarından, satıştan iadeler, satış </a:t>
            </a:r>
            <a:r>
              <a:rPr lang="tr-TR" sz="2000" dirty="0" err="1">
                <a:solidFill>
                  <a:schemeClr val="tx1"/>
                </a:solidFill>
                <a:latin typeface="Calibri" panose="020F0502020204030204" pitchFamily="34" charset="0"/>
              </a:rPr>
              <a:t>iskontoları</a:t>
            </a:r>
            <a:r>
              <a:rPr lang="tr-TR" sz="2000" dirty="0">
                <a:solidFill>
                  <a:schemeClr val="tx1"/>
                </a:solidFill>
                <a:latin typeface="Calibri" panose="020F0502020204030204" pitchFamily="34" charset="0"/>
              </a:rPr>
              <a:t> ve diğer indirimlerin tutarları düşülmek suretiyle ulaşılan </a:t>
            </a:r>
            <a:r>
              <a:rPr lang="tr-TR" sz="2000" b="1" dirty="0">
                <a:solidFill>
                  <a:srgbClr val="C00000"/>
                </a:solidFill>
                <a:latin typeface="Calibri" panose="020F0502020204030204" pitchFamily="34" charset="0"/>
              </a:rPr>
              <a:t>net satışlar </a:t>
            </a:r>
            <a:r>
              <a:rPr lang="tr-TR" sz="2000" b="1" dirty="0" smtClean="0">
                <a:solidFill>
                  <a:srgbClr val="C00000"/>
                </a:solidFill>
                <a:latin typeface="Calibri" panose="020F0502020204030204" pitchFamily="34" charset="0"/>
              </a:rPr>
              <a:t>tutarıdır</a:t>
            </a:r>
            <a:r>
              <a:rPr lang="tr-TR" sz="2000" dirty="0" smtClean="0">
                <a:solidFill>
                  <a:schemeClr val="tx1"/>
                </a:solidFill>
                <a:latin typeface="Calibri" panose="020F0502020204030204" pitchFamily="34" charset="0"/>
              </a:rPr>
              <a:t>.</a:t>
            </a:r>
          </a:p>
          <a:p>
            <a:pPr algn="just"/>
            <a:r>
              <a:rPr lang="tr-TR" sz="2000" dirty="0">
                <a:solidFill>
                  <a:schemeClr val="tx1"/>
                </a:solidFill>
                <a:latin typeface="Calibri" panose="020F0502020204030204" pitchFamily="34" charset="0"/>
              </a:rPr>
              <a:t>Mal satışları ile ilgili ciro tutarının hesabında, yurt içinde ve yurt dışında, taahhüt altında </a:t>
            </a:r>
            <a:r>
              <a:rPr lang="tr-TR" sz="2000" u="sng" dirty="0">
                <a:solidFill>
                  <a:schemeClr val="tx1"/>
                </a:solidFill>
                <a:latin typeface="Calibri" panose="020F0502020204030204" pitchFamily="34" charset="0"/>
              </a:rPr>
              <a:t>devam eden mal satışlarının gerçekleştirilen kısmından </a:t>
            </a:r>
            <a:r>
              <a:rPr lang="tr-TR" sz="2000" dirty="0">
                <a:solidFill>
                  <a:schemeClr val="tx1"/>
                </a:solidFill>
                <a:latin typeface="Calibri" panose="020F0502020204030204" pitchFamily="34" charset="0"/>
              </a:rPr>
              <a:t>veya </a:t>
            </a:r>
            <a:r>
              <a:rPr lang="tr-TR" sz="2000" u="sng" dirty="0">
                <a:solidFill>
                  <a:schemeClr val="tx1"/>
                </a:solidFill>
                <a:latin typeface="Calibri" panose="020F0502020204030204" pitchFamily="34" charset="0"/>
              </a:rPr>
              <a:t>bitirilen mal satışlarından elde edilen gelirlerin toplamı</a:t>
            </a:r>
            <a:r>
              <a:rPr lang="tr-TR" sz="2000" dirty="0">
                <a:solidFill>
                  <a:schemeClr val="tx1"/>
                </a:solidFill>
                <a:latin typeface="Calibri" panose="020F0502020204030204" pitchFamily="34" charset="0"/>
              </a:rPr>
              <a:t> dikkate alınır.</a:t>
            </a:r>
          </a:p>
        </p:txBody>
      </p:sp>
    </p:spTree>
    <p:extLst>
      <p:ext uri="{BB962C8B-B14F-4D97-AF65-F5344CB8AC3E}">
        <p14:creationId xmlns:p14="http://schemas.microsoft.com/office/powerpoint/2010/main" val="11855994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07704" y="1311871"/>
            <a:ext cx="5177171" cy="51413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5548165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251520" y="1196752"/>
            <a:ext cx="8640960" cy="5472608"/>
          </a:xfrm>
        </p:spPr>
        <p:txBody>
          <a:bodyPr>
            <a:noAutofit/>
          </a:bodyPr>
          <a:lstStyle/>
          <a:p>
            <a:pPr marL="0" indent="0" algn="just">
              <a:buClr>
                <a:schemeClr val="accent1"/>
              </a:buClr>
              <a:buNone/>
            </a:pPr>
            <a:r>
              <a:rPr lang="tr-TR" sz="2000" b="1" dirty="0">
                <a:solidFill>
                  <a:schemeClr val="accent5">
                    <a:lumMod val="75000"/>
                  </a:schemeClr>
                </a:solidFill>
                <a:latin typeface="Calibri" panose="020F0502020204030204" pitchFamily="34" charset="0"/>
              </a:rPr>
              <a:t>Ekonomik ve </a:t>
            </a:r>
            <a:r>
              <a:rPr lang="tr-TR" sz="2000" b="1" dirty="0" smtClean="0">
                <a:solidFill>
                  <a:schemeClr val="accent5">
                    <a:lumMod val="75000"/>
                  </a:schemeClr>
                </a:solidFill>
                <a:latin typeface="Calibri" panose="020F0502020204030204" pitchFamily="34" charset="0"/>
              </a:rPr>
              <a:t>mali </a:t>
            </a:r>
            <a:r>
              <a:rPr lang="tr-TR" sz="2000" b="1" dirty="0">
                <a:solidFill>
                  <a:schemeClr val="accent5">
                    <a:lumMod val="75000"/>
                  </a:schemeClr>
                </a:solidFill>
                <a:latin typeface="Calibri" panose="020F0502020204030204" pitchFamily="34" charset="0"/>
              </a:rPr>
              <a:t>yeterlik </a:t>
            </a:r>
            <a:r>
              <a:rPr lang="tr-TR" sz="2000" b="1" dirty="0" smtClean="0">
                <a:solidFill>
                  <a:schemeClr val="accent5">
                    <a:lumMod val="75000"/>
                  </a:schemeClr>
                </a:solidFill>
                <a:latin typeface="Calibri" panose="020F0502020204030204" pitchFamily="34" charset="0"/>
              </a:rPr>
              <a:t>kriterleri  </a:t>
            </a:r>
            <a:r>
              <a:rPr lang="tr-TR" sz="2000" b="1" i="1" dirty="0" smtClean="0">
                <a:solidFill>
                  <a:schemeClr val="accent5">
                    <a:lumMod val="75000"/>
                  </a:schemeClr>
                </a:solidFill>
                <a:latin typeface="Calibri" panose="020F0502020204030204" pitchFamily="34" charset="0"/>
              </a:rPr>
              <a:t>(İş hacmini gösteren belgeler)</a:t>
            </a:r>
          </a:p>
          <a:p>
            <a:pPr marL="0" indent="0" algn="just">
              <a:buNone/>
            </a:pPr>
            <a:r>
              <a:rPr lang="tr-TR" sz="2000" dirty="0" smtClean="0">
                <a:solidFill>
                  <a:schemeClr val="tx1"/>
                </a:solidFill>
                <a:latin typeface="Calibri" panose="020F0502020204030204" pitchFamily="34" charset="0"/>
              </a:rPr>
              <a:t>Sunulan belgelerde:</a:t>
            </a:r>
          </a:p>
          <a:p>
            <a:pPr algn="just"/>
            <a:r>
              <a:rPr lang="tr-TR" sz="2000" u="sng" dirty="0" smtClean="0">
                <a:solidFill>
                  <a:srgbClr val="C00000"/>
                </a:solidFill>
                <a:latin typeface="Calibri" panose="020F0502020204030204" pitchFamily="34" charset="0"/>
              </a:rPr>
              <a:t>Açık </a:t>
            </a:r>
            <a:r>
              <a:rPr lang="tr-TR" sz="2000" u="sng" dirty="0">
                <a:solidFill>
                  <a:srgbClr val="C00000"/>
                </a:solidFill>
                <a:latin typeface="Calibri" panose="020F0502020204030204" pitchFamily="34" charset="0"/>
              </a:rPr>
              <a:t>ihale</a:t>
            </a:r>
            <a:r>
              <a:rPr lang="tr-TR" sz="2000" dirty="0">
                <a:solidFill>
                  <a:schemeClr val="tx1"/>
                </a:solidFill>
                <a:latin typeface="Calibri" panose="020F0502020204030204" pitchFamily="34" charset="0"/>
              </a:rPr>
              <a:t> </a:t>
            </a:r>
            <a:r>
              <a:rPr lang="tr-TR" sz="2000" dirty="0" smtClean="0">
                <a:solidFill>
                  <a:schemeClr val="tx1"/>
                </a:solidFill>
                <a:latin typeface="Calibri" panose="020F0502020204030204" pitchFamily="34" charset="0"/>
              </a:rPr>
              <a:t>ve </a:t>
            </a:r>
            <a:r>
              <a:rPr lang="tr-TR" sz="2000" u="sng" dirty="0" smtClean="0">
                <a:solidFill>
                  <a:srgbClr val="C00000"/>
                </a:solidFill>
                <a:latin typeface="Calibri" panose="020F0502020204030204" pitchFamily="34" charset="0"/>
              </a:rPr>
              <a:t>4734/21 (</a:t>
            </a:r>
            <a:r>
              <a:rPr lang="tr-TR" sz="2000" u="sng" dirty="0">
                <a:solidFill>
                  <a:srgbClr val="C00000"/>
                </a:solidFill>
                <a:latin typeface="Calibri" panose="020F0502020204030204" pitchFamily="34" charset="0"/>
              </a:rPr>
              <a:t>b) ve (c)</a:t>
            </a:r>
            <a:r>
              <a:rPr lang="tr-TR" sz="2000" dirty="0">
                <a:solidFill>
                  <a:schemeClr val="tx1"/>
                </a:solidFill>
                <a:latin typeface="Calibri" panose="020F0502020204030204" pitchFamily="34" charset="0"/>
              </a:rPr>
              <a:t> bentlerine göre yapılan </a:t>
            </a:r>
            <a:r>
              <a:rPr lang="tr-TR" sz="2000" dirty="0" smtClean="0">
                <a:solidFill>
                  <a:schemeClr val="tx1"/>
                </a:solidFill>
                <a:latin typeface="Calibri" panose="020F0502020204030204" pitchFamily="34" charset="0"/>
              </a:rPr>
              <a:t>ihalelerde;</a:t>
            </a:r>
          </a:p>
          <a:p>
            <a:pPr lvl="1" algn="just"/>
            <a:r>
              <a:rPr lang="tr-TR" sz="2000" dirty="0" smtClean="0">
                <a:solidFill>
                  <a:schemeClr val="tx1"/>
                </a:solidFill>
                <a:latin typeface="Calibri" panose="020F0502020204030204" pitchFamily="34" charset="0"/>
              </a:rPr>
              <a:t>isteklinin toplam cirosunun</a:t>
            </a:r>
            <a:r>
              <a:rPr lang="tr-TR" sz="2000" dirty="0">
                <a:solidFill>
                  <a:schemeClr val="tx1"/>
                </a:solidFill>
                <a:latin typeface="Calibri" panose="020F0502020204030204" pitchFamily="34" charset="0"/>
              </a:rPr>
              <a:t>, </a:t>
            </a:r>
            <a:r>
              <a:rPr lang="tr-TR" sz="2000" b="1" dirty="0">
                <a:solidFill>
                  <a:schemeClr val="tx1"/>
                </a:solidFill>
                <a:latin typeface="Calibri" panose="020F0502020204030204" pitchFamily="34" charset="0"/>
              </a:rPr>
              <a:t>teklif ettiği bedelin </a:t>
            </a:r>
            <a:r>
              <a:rPr lang="tr-TR" sz="2000" b="1" dirty="0">
                <a:solidFill>
                  <a:srgbClr val="C00000"/>
                </a:solidFill>
                <a:latin typeface="Calibri" panose="020F0502020204030204" pitchFamily="34" charset="0"/>
              </a:rPr>
              <a:t>% </a:t>
            </a:r>
            <a:r>
              <a:rPr lang="tr-TR" sz="2000" b="1" dirty="0" smtClean="0">
                <a:solidFill>
                  <a:srgbClr val="C00000"/>
                </a:solidFill>
                <a:latin typeface="Calibri" panose="020F0502020204030204" pitchFamily="34" charset="0"/>
              </a:rPr>
              <a:t>25</a:t>
            </a:r>
            <a:r>
              <a:rPr lang="tr-TR" sz="2000" dirty="0" smtClean="0">
                <a:solidFill>
                  <a:schemeClr val="tx1"/>
                </a:solidFill>
                <a:latin typeface="Calibri" panose="020F0502020204030204" pitchFamily="34" charset="0"/>
              </a:rPr>
              <a:t>’inden,</a:t>
            </a:r>
          </a:p>
          <a:p>
            <a:pPr lvl="1" algn="just"/>
            <a:r>
              <a:rPr lang="tr-TR" sz="2000" dirty="0" smtClean="0">
                <a:solidFill>
                  <a:schemeClr val="tx1"/>
                </a:solidFill>
                <a:latin typeface="Calibri" panose="020F0502020204030204" pitchFamily="34" charset="0"/>
              </a:rPr>
              <a:t>Mal satışlarına ilişkin cirosunun ise </a:t>
            </a:r>
            <a:r>
              <a:rPr lang="tr-TR" sz="2000" b="1" dirty="0">
                <a:solidFill>
                  <a:schemeClr val="tx1"/>
                </a:solidFill>
                <a:latin typeface="Calibri" panose="020F0502020204030204" pitchFamily="34" charset="0"/>
              </a:rPr>
              <a:t>teklif ettiği bedelin</a:t>
            </a:r>
            <a:r>
              <a:rPr lang="tr-TR" sz="2000" dirty="0">
                <a:solidFill>
                  <a:schemeClr val="tx1"/>
                </a:solidFill>
                <a:latin typeface="Calibri" panose="020F0502020204030204" pitchFamily="34" charset="0"/>
              </a:rPr>
              <a:t> </a:t>
            </a:r>
            <a:r>
              <a:rPr lang="tr-TR" sz="2000" b="1" dirty="0">
                <a:solidFill>
                  <a:srgbClr val="C00000"/>
                </a:solidFill>
                <a:latin typeface="Calibri" panose="020F0502020204030204" pitchFamily="34" charset="0"/>
              </a:rPr>
              <a:t>% </a:t>
            </a:r>
            <a:r>
              <a:rPr lang="tr-TR" sz="2000" b="1" dirty="0" smtClean="0">
                <a:solidFill>
                  <a:srgbClr val="C00000"/>
                </a:solidFill>
                <a:latin typeface="Calibri" panose="020F0502020204030204" pitchFamily="34" charset="0"/>
              </a:rPr>
              <a:t>15</a:t>
            </a:r>
            <a:r>
              <a:rPr lang="tr-TR" sz="2000" dirty="0" smtClean="0">
                <a:solidFill>
                  <a:schemeClr val="tx1"/>
                </a:solidFill>
                <a:latin typeface="Calibri" panose="020F0502020204030204" pitchFamily="34" charset="0"/>
              </a:rPr>
              <a:t>’inden</a:t>
            </a:r>
          </a:p>
          <a:p>
            <a:pPr marL="361950" lvl="1" indent="0" algn="just">
              <a:buNone/>
            </a:pPr>
            <a:r>
              <a:rPr lang="tr-TR" sz="2000" dirty="0">
                <a:solidFill>
                  <a:schemeClr val="tx1"/>
                </a:solidFill>
                <a:latin typeface="Calibri" panose="020F0502020204030204" pitchFamily="34" charset="0"/>
              </a:rPr>
              <a:t>az olmaması, </a:t>
            </a:r>
            <a:endParaRPr lang="tr-TR" sz="2000" dirty="0" smtClean="0">
              <a:solidFill>
                <a:schemeClr val="tx1"/>
              </a:solidFill>
              <a:latin typeface="Calibri" panose="020F0502020204030204" pitchFamily="34" charset="0"/>
            </a:endParaRPr>
          </a:p>
          <a:p>
            <a:pPr marL="361950" lvl="1" indent="0" algn="just">
              <a:buNone/>
            </a:pPr>
            <a:endParaRPr lang="tr-TR" sz="2000" dirty="0">
              <a:solidFill>
                <a:schemeClr val="tx1"/>
              </a:solidFill>
              <a:latin typeface="Calibri" panose="020F0502020204030204" pitchFamily="34" charset="0"/>
            </a:endParaRPr>
          </a:p>
          <a:p>
            <a:pPr algn="just"/>
            <a:r>
              <a:rPr lang="tr-TR" sz="2000" u="sng" dirty="0" smtClean="0">
                <a:solidFill>
                  <a:srgbClr val="C00000"/>
                </a:solidFill>
                <a:latin typeface="Calibri" panose="020F0502020204030204" pitchFamily="34" charset="0"/>
              </a:rPr>
              <a:t>BİAİU</a:t>
            </a:r>
            <a:r>
              <a:rPr lang="tr-TR" sz="2000" dirty="0" smtClean="0">
                <a:solidFill>
                  <a:srgbClr val="C00000"/>
                </a:solidFill>
                <a:latin typeface="Calibri" panose="020F0502020204030204" pitchFamily="34" charset="0"/>
              </a:rPr>
              <a:t> </a:t>
            </a:r>
            <a:r>
              <a:rPr lang="tr-TR" sz="2000" dirty="0" smtClean="0">
                <a:solidFill>
                  <a:schemeClr val="tx1"/>
                </a:solidFill>
                <a:latin typeface="Calibri" panose="020F0502020204030204" pitchFamily="34" charset="0"/>
              </a:rPr>
              <a:t>ve </a:t>
            </a:r>
            <a:r>
              <a:rPr lang="tr-TR" sz="2000" u="sng" dirty="0" smtClean="0">
                <a:solidFill>
                  <a:srgbClr val="C00000"/>
                </a:solidFill>
                <a:latin typeface="Calibri" panose="020F0502020204030204" pitchFamily="34" charset="0"/>
              </a:rPr>
              <a:t>4734/21 (</a:t>
            </a:r>
            <a:r>
              <a:rPr lang="tr-TR" sz="2000" u="sng" dirty="0">
                <a:solidFill>
                  <a:srgbClr val="C00000"/>
                </a:solidFill>
                <a:latin typeface="Calibri" panose="020F0502020204030204" pitchFamily="34" charset="0"/>
              </a:rPr>
              <a:t>a), (d) ve (e)</a:t>
            </a:r>
            <a:r>
              <a:rPr lang="tr-TR" sz="2000" dirty="0">
                <a:solidFill>
                  <a:schemeClr val="tx1"/>
                </a:solidFill>
                <a:latin typeface="Calibri" panose="020F0502020204030204" pitchFamily="34" charset="0"/>
              </a:rPr>
              <a:t> bentlerine göre yapılan </a:t>
            </a:r>
            <a:r>
              <a:rPr lang="tr-TR" sz="2000" dirty="0" smtClean="0">
                <a:solidFill>
                  <a:schemeClr val="tx1"/>
                </a:solidFill>
                <a:latin typeface="Calibri" panose="020F0502020204030204" pitchFamily="34" charset="0"/>
              </a:rPr>
              <a:t>ihalelerde;</a:t>
            </a:r>
          </a:p>
          <a:p>
            <a:pPr lvl="1" algn="just"/>
            <a:r>
              <a:rPr lang="tr-TR" sz="2000" dirty="0">
                <a:solidFill>
                  <a:schemeClr val="tx1"/>
                </a:solidFill>
                <a:latin typeface="Calibri" panose="020F0502020204030204" pitchFamily="34" charset="0"/>
              </a:rPr>
              <a:t>aday veya isteklinin </a:t>
            </a:r>
            <a:r>
              <a:rPr lang="tr-TR" sz="2000" dirty="0" smtClean="0">
                <a:solidFill>
                  <a:schemeClr val="tx1"/>
                </a:solidFill>
                <a:latin typeface="Calibri" panose="020F0502020204030204" pitchFamily="34" charset="0"/>
              </a:rPr>
              <a:t>toplam cirosunun</a:t>
            </a:r>
            <a:r>
              <a:rPr lang="tr-TR" sz="2000" dirty="0">
                <a:solidFill>
                  <a:schemeClr val="tx1"/>
                </a:solidFill>
                <a:latin typeface="Calibri" panose="020F0502020204030204" pitchFamily="34" charset="0"/>
              </a:rPr>
              <a:t>, </a:t>
            </a:r>
            <a:r>
              <a:rPr lang="tr-TR" sz="2000" b="1" dirty="0">
                <a:solidFill>
                  <a:schemeClr val="tx1"/>
                </a:solidFill>
                <a:latin typeface="Calibri" panose="020F0502020204030204" pitchFamily="34" charset="0"/>
              </a:rPr>
              <a:t>yaklaşık maliyetin</a:t>
            </a:r>
            <a:r>
              <a:rPr lang="tr-TR" sz="2000" dirty="0">
                <a:solidFill>
                  <a:schemeClr val="tx1"/>
                </a:solidFill>
                <a:latin typeface="Calibri" panose="020F0502020204030204" pitchFamily="34" charset="0"/>
              </a:rPr>
              <a:t> </a:t>
            </a:r>
            <a:r>
              <a:rPr lang="tr-TR" sz="2000" b="1" dirty="0">
                <a:solidFill>
                  <a:srgbClr val="C00000"/>
                </a:solidFill>
                <a:latin typeface="Calibri" panose="020F0502020204030204" pitchFamily="34" charset="0"/>
              </a:rPr>
              <a:t>% 25’i ile % 35’i aralığında </a:t>
            </a:r>
            <a:r>
              <a:rPr lang="tr-TR" sz="2000" dirty="0">
                <a:solidFill>
                  <a:schemeClr val="tx1"/>
                </a:solidFill>
                <a:latin typeface="Calibri" panose="020F0502020204030204" pitchFamily="34" charset="0"/>
              </a:rPr>
              <a:t>idarece belirlenen tutardan,</a:t>
            </a:r>
          </a:p>
          <a:p>
            <a:pPr lvl="1" algn="just"/>
            <a:r>
              <a:rPr lang="tr-TR" sz="2000" dirty="0">
                <a:solidFill>
                  <a:schemeClr val="tx1"/>
                </a:solidFill>
                <a:latin typeface="Calibri" panose="020F0502020204030204" pitchFamily="34" charset="0"/>
              </a:rPr>
              <a:t>Mal satışlarına ilişkin cirosunun ise </a:t>
            </a:r>
            <a:r>
              <a:rPr lang="tr-TR" sz="2000" b="1" dirty="0">
                <a:solidFill>
                  <a:schemeClr val="tx1"/>
                </a:solidFill>
                <a:latin typeface="Calibri" panose="020F0502020204030204" pitchFamily="34" charset="0"/>
              </a:rPr>
              <a:t>yaklaşık maliyetin</a:t>
            </a:r>
            <a:r>
              <a:rPr lang="tr-TR" sz="2000" dirty="0">
                <a:solidFill>
                  <a:schemeClr val="tx1"/>
                </a:solidFill>
                <a:latin typeface="Calibri" panose="020F0502020204030204" pitchFamily="34" charset="0"/>
              </a:rPr>
              <a:t> </a:t>
            </a:r>
            <a:r>
              <a:rPr lang="tr-TR" sz="2000" b="1" dirty="0">
                <a:solidFill>
                  <a:srgbClr val="C00000"/>
                </a:solidFill>
                <a:latin typeface="Calibri" panose="020F0502020204030204" pitchFamily="34" charset="0"/>
              </a:rPr>
              <a:t>% 15’i ile % 25’i aralığında</a:t>
            </a:r>
            <a:r>
              <a:rPr lang="tr-TR" sz="2000" dirty="0">
                <a:solidFill>
                  <a:schemeClr val="tx1"/>
                </a:solidFill>
                <a:latin typeface="Calibri" panose="020F0502020204030204" pitchFamily="34" charset="0"/>
              </a:rPr>
              <a:t> idarece belirlenen </a:t>
            </a:r>
            <a:r>
              <a:rPr lang="tr-TR" sz="2000" dirty="0" smtClean="0">
                <a:solidFill>
                  <a:schemeClr val="tx1"/>
                </a:solidFill>
                <a:latin typeface="Calibri" panose="020F0502020204030204" pitchFamily="34" charset="0"/>
              </a:rPr>
              <a:t>tutardan</a:t>
            </a:r>
          </a:p>
          <a:p>
            <a:pPr marL="0" lvl="1" indent="0" algn="just">
              <a:buNone/>
            </a:pPr>
            <a:r>
              <a:rPr lang="tr-TR" sz="2000" b="1" u="sng" dirty="0" smtClean="0">
                <a:solidFill>
                  <a:schemeClr val="tx1"/>
                </a:solidFill>
                <a:latin typeface="Calibri" panose="020F0502020204030204" pitchFamily="34" charset="0"/>
              </a:rPr>
              <a:t>az olmaması gerekmektedir.</a:t>
            </a:r>
          </a:p>
        </p:txBody>
      </p:sp>
    </p:spTree>
    <p:extLst>
      <p:ext uri="{BB962C8B-B14F-4D97-AF65-F5344CB8AC3E}">
        <p14:creationId xmlns:p14="http://schemas.microsoft.com/office/powerpoint/2010/main" val="42340845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i="1" dirty="0"/>
          </a:p>
        </p:txBody>
      </p:sp>
      <p:sp>
        <p:nvSpPr>
          <p:cNvPr id="3" name="İçerik Yer Tutucusu 2"/>
          <p:cNvSpPr>
            <a:spLocks noGrp="1"/>
          </p:cNvSpPr>
          <p:nvPr>
            <p:ph idx="1"/>
          </p:nvPr>
        </p:nvSpPr>
        <p:spPr>
          <a:xfrm>
            <a:off x="457200" y="1340768"/>
            <a:ext cx="8229600" cy="5184576"/>
          </a:xfrm>
        </p:spPr>
        <p:txBody>
          <a:bodyPr>
            <a:noAutofit/>
          </a:bodyPr>
          <a:lstStyle/>
          <a:p>
            <a:pPr marL="0" indent="0" algn="just">
              <a:spcBef>
                <a:spcPts val="600"/>
              </a:spcBef>
              <a:spcAft>
                <a:spcPts val="600"/>
              </a:spcAft>
              <a:buNone/>
            </a:pPr>
            <a:r>
              <a:rPr lang="tr-TR" sz="2000" b="1" dirty="0">
                <a:solidFill>
                  <a:schemeClr val="accent5">
                    <a:lumMod val="75000"/>
                  </a:schemeClr>
                </a:solidFill>
                <a:latin typeface="Calibri" panose="020F0502020204030204" pitchFamily="34" charset="0"/>
              </a:rPr>
              <a:t>Ekonomik ve mali yeterlik kriterleri  </a:t>
            </a:r>
            <a:r>
              <a:rPr lang="tr-TR" sz="2000" b="1" i="1" dirty="0">
                <a:solidFill>
                  <a:schemeClr val="accent5">
                    <a:lumMod val="75000"/>
                  </a:schemeClr>
                </a:solidFill>
                <a:latin typeface="Calibri" panose="020F0502020204030204" pitchFamily="34" charset="0"/>
              </a:rPr>
              <a:t>(İş hacmini gösteren belgeler)</a:t>
            </a:r>
          </a:p>
          <a:p>
            <a:pPr algn="just">
              <a:spcBef>
                <a:spcPts val="600"/>
              </a:spcBef>
              <a:spcAft>
                <a:spcPts val="600"/>
              </a:spcAft>
            </a:pPr>
            <a:r>
              <a:rPr lang="tr-TR" sz="2000" dirty="0" smtClean="0">
                <a:solidFill>
                  <a:schemeClr val="tx1"/>
                </a:solidFill>
                <a:latin typeface="Calibri" panose="020F0502020204030204" pitchFamily="34" charset="0"/>
              </a:rPr>
              <a:t>Kriterleri </a:t>
            </a:r>
            <a:r>
              <a:rPr lang="tr-TR" sz="2000" u="sng" dirty="0">
                <a:solidFill>
                  <a:schemeClr val="tx1"/>
                </a:solidFill>
                <a:latin typeface="Calibri" panose="020F0502020204030204" pitchFamily="34" charset="0"/>
              </a:rPr>
              <a:t>bir önceki yılda sağlayamayanlar</a:t>
            </a:r>
            <a:r>
              <a:rPr lang="tr-TR" sz="2000" dirty="0">
                <a:solidFill>
                  <a:schemeClr val="tx1"/>
                </a:solidFill>
                <a:latin typeface="Calibri" panose="020F0502020204030204" pitchFamily="34" charset="0"/>
              </a:rPr>
              <a:t>, </a:t>
            </a:r>
            <a:r>
              <a:rPr lang="tr-TR" sz="2000" b="1" dirty="0">
                <a:solidFill>
                  <a:srgbClr val="C00000"/>
                </a:solidFill>
                <a:latin typeface="Calibri" panose="020F0502020204030204" pitchFamily="34" charset="0"/>
              </a:rPr>
              <a:t>son iki yıla ait belgelerini</a:t>
            </a:r>
            <a:r>
              <a:rPr lang="tr-TR" sz="2000" dirty="0">
                <a:solidFill>
                  <a:schemeClr val="tx1"/>
                </a:solidFill>
                <a:latin typeface="Calibri" panose="020F0502020204030204" pitchFamily="34" charset="0"/>
              </a:rPr>
              <a:t> sunabilirler. Bu takdirde, son iki </a:t>
            </a:r>
            <a:r>
              <a:rPr lang="tr-TR" sz="2000" dirty="0" smtClean="0">
                <a:solidFill>
                  <a:schemeClr val="tx1"/>
                </a:solidFill>
                <a:latin typeface="Calibri" panose="020F0502020204030204" pitchFamily="34" charset="0"/>
              </a:rPr>
              <a:t>yılın </a:t>
            </a:r>
            <a:r>
              <a:rPr lang="tr-TR" sz="2000" b="1" dirty="0">
                <a:solidFill>
                  <a:srgbClr val="C00000"/>
                </a:solidFill>
                <a:latin typeface="Calibri" panose="020F0502020204030204" pitchFamily="34" charset="0"/>
              </a:rPr>
              <a:t>parasal tutarlarının ortalaması </a:t>
            </a:r>
            <a:r>
              <a:rPr lang="tr-TR" sz="2000" dirty="0">
                <a:solidFill>
                  <a:schemeClr val="tx1"/>
                </a:solidFill>
                <a:latin typeface="Calibri" panose="020F0502020204030204" pitchFamily="34" charset="0"/>
              </a:rPr>
              <a:t>dikkate </a:t>
            </a:r>
            <a:r>
              <a:rPr lang="tr-TR" sz="2000" dirty="0" smtClean="0">
                <a:solidFill>
                  <a:schemeClr val="tx1"/>
                </a:solidFill>
                <a:latin typeface="Calibri" panose="020F0502020204030204" pitchFamily="34" charset="0"/>
              </a:rPr>
              <a:t>alınır.</a:t>
            </a:r>
          </a:p>
          <a:p>
            <a:pPr algn="just">
              <a:spcBef>
                <a:spcPts val="600"/>
              </a:spcBef>
              <a:spcAft>
                <a:spcPts val="600"/>
              </a:spcAft>
            </a:pPr>
            <a:r>
              <a:rPr lang="tr-TR" sz="2000" dirty="0" smtClean="0">
                <a:solidFill>
                  <a:schemeClr val="tx1"/>
                </a:solidFill>
                <a:latin typeface="Calibri" panose="020F0502020204030204" pitchFamily="34" charset="0"/>
              </a:rPr>
              <a:t>İhale </a:t>
            </a:r>
            <a:r>
              <a:rPr lang="tr-TR" sz="2000" dirty="0">
                <a:solidFill>
                  <a:schemeClr val="tx1"/>
                </a:solidFill>
                <a:latin typeface="Calibri" panose="020F0502020204030204" pitchFamily="34" charset="0"/>
              </a:rPr>
              <a:t>veya son başvuru tarihi yılın </a:t>
            </a:r>
            <a:r>
              <a:rPr lang="tr-TR" sz="2000" b="1" dirty="0">
                <a:solidFill>
                  <a:schemeClr val="tx1"/>
                </a:solidFill>
                <a:latin typeface="Calibri" panose="020F0502020204030204" pitchFamily="34" charset="0"/>
              </a:rPr>
              <a:t>ilk dört ayında olan ihalelerde</a:t>
            </a:r>
            <a:r>
              <a:rPr lang="tr-TR" sz="2000" dirty="0">
                <a:solidFill>
                  <a:schemeClr val="tx1"/>
                </a:solidFill>
                <a:latin typeface="Calibri" panose="020F0502020204030204" pitchFamily="34" charset="0"/>
              </a:rPr>
              <a:t>, bir önceki yıla ait gelir tablosunu sunmayanlar, iki önceki yılın gelir tablosunu sunabilirler. Bu gelir tablosunun yeterlik kriterini sağlayamaması halinde, </a:t>
            </a:r>
            <a:r>
              <a:rPr lang="tr-TR" sz="2000" b="1" dirty="0">
                <a:solidFill>
                  <a:srgbClr val="C00000"/>
                </a:solidFill>
                <a:latin typeface="Calibri" panose="020F0502020204030204" pitchFamily="34" charset="0"/>
              </a:rPr>
              <a:t>iki önceki yılın ve üç önceki yılın gelir tabloları sunulabilir</a:t>
            </a:r>
            <a:r>
              <a:rPr lang="tr-TR" sz="2000" dirty="0">
                <a:solidFill>
                  <a:schemeClr val="tx1"/>
                </a:solidFill>
                <a:latin typeface="Calibri" panose="020F0502020204030204" pitchFamily="34" charset="0"/>
              </a:rPr>
              <a:t>. Bu durumda </a:t>
            </a:r>
            <a:r>
              <a:rPr lang="tr-TR" sz="2000" dirty="0" smtClean="0">
                <a:solidFill>
                  <a:schemeClr val="tx1"/>
                </a:solidFill>
                <a:latin typeface="Calibri" panose="020F0502020204030204" pitchFamily="34" charset="0"/>
              </a:rPr>
              <a:t>parasal </a:t>
            </a:r>
            <a:r>
              <a:rPr lang="tr-TR" sz="2000" dirty="0">
                <a:solidFill>
                  <a:schemeClr val="tx1"/>
                </a:solidFill>
                <a:latin typeface="Calibri" panose="020F0502020204030204" pitchFamily="34" charset="0"/>
              </a:rPr>
              <a:t>tutarlarının ortalaması üzerinden yeterlik </a:t>
            </a:r>
            <a:r>
              <a:rPr lang="tr-TR" sz="2000" dirty="0" smtClean="0">
                <a:solidFill>
                  <a:schemeClr val="tx1"/>
                </a:solidFill>
                <a:latin typeface="Calibri" panose="020F0502020204030204" pitchFamily="34" charset="0"/>
              </a:rPr>
              <a:t>değerlendirmesi yapılır</a:t>
            </a:r>
            <a:r>
              <a:rPr lang="tr-TR" sz="2000" dirty="0">
                <a:solidFill>
                  <a:schemeClr val="tx1"/>
                </a:solidFill>
                <a:latin typeface="Calibri" panose="020F0502020204030204" pitchFamily="34" charset="0"/>
              </a:rPr>
              <a:t>.</a:t>
            </a:r>
          </a:p>
          <a:p>
            <a:pPr algn="just">
              <a:spcBef>
                <a:spcPts val="600"/>
              </a:spcBef>
              <a:spcAft>
                <a:spcPts val="600"/>
              </a:spcAft>
            </a:pPr>
            <a:r>
              <a:rPr lang="tr-TR" sz="2000" dirty="0">
                <a:solidFill>
                  <a:schemeClr val="tx1"/>
                </a:solidFill>
                <a:latin typeface="Calibri" panose="020F0502020204030204" pitchFamily="34" charset="0"/>
              </a:rPr>
              <a:t>İş ortaklığı olarak ihaleye katılan aday ve isteklilerde; </a:t>
            </a:r>
            <a:r>
              <a:rPr lang="tr-TR" sz="2000" u="sng" dirty="0">
                <a:solidFill>
                  <a:schemeClr val="tx1"/>
                </a:solidFill>
                <a:latin typeface="Calibri" panose="020F0502020204030204" pitchFamily="34" charset="0"/>
              </a:rPr>
              <a:t>iş hacmine ilişkin kriterlerin</a:t>
            </a:r>
            <a:r>
              <a:rPr lang="tr-TR" sz="2000" dirty="0">
                <a:solidFill>
                  <a:schemeClr val="tx1"/>
                </a:solidFill>
                <a:latin typeface="Calibri" panose="020F0502020204030204" pitchFamily="34" charset="0"/>
              </a:rPr>
              <a:t>, </a:t>
            </a:r>
            <a:r>
              <a:rPr lang="tr-TR" sz="2000" u="sng" dirty="0">
                <a:solidFill>
                  <a:schemeClr val="tx1"/>
                </a:solidFill>
                <a:latin typeface="Calibri" panose="020F0502020204030204" pitchFamily="34" charset="0"/>
              </a:rPr>
              <a:t>her bir ortak tarafından</a:t>
            </a:r>
            <a:r>
              <a:rPr lang="tr-TR" sz="2000" dirty="0">
                <a:solidFill>
                  <a:schemeClr val="tx1"/>
                </a:solidFill>
                <a:latin typeface="Calibri" panose="020F0502020204030204" pitchFamily="34" charset="0"/>
              </a:rPr>
              <a:t> </a:t>
            </a:r>
            <a:r>
              <a:rPr lang="tr-TR" sz="2000" b="1" dirty="0">
                <a:solidFill>
                  <a:schemeClr val="tx1"/>
                </a:solidFill>
                <a:latin typeface="Calibri" panose="020F0502020204030204" pitchFamily="34" charset="0"/>
              </a:rPr>
              <a:t>iş ortaklığındaki hissesi oranında </a:t>
            </a:r>
            <a:r>
              <a:rPr lang="tr-TR" sz="2000" dirty="0" smtClean="0">
                <a:solidFill>
                  <a:schemeClr val="tx1"/>
                </a:solidFill>
                <a:latin typeface="Calibri" panose="020F0502020204030204" pitchFamily="34" charset="0"/>
              </a:rPr>
              <a:t>sağlanması, </a:t>
            </a:r>
            <a:r>
              <a:rPr lang="tr-TR" sz="2000" u="sng" dirty="0" smtClean="0">
                <a:solidFill>
                  <a:schemeClr val="tx1"/>
                </a:solidFill>
                <a:latin typeface="Calibri" panose="020F0502020204030204" pitchFamily="34" charset="0"/>
              </a:rPr>
              <a:t>konsorsiyumlarda</a:t>
            </a:r>
            <a:r>
              <a:rPr lang="tr-TR" sz="2000" dirty="0" smtClean="0">
                <a:solidFill>
                  <a:schemeClr val="tx1"/>
                </a:solidFill>
                <a:latin typeface="Calibri" panose="020F0502020204030204" pitchFamily="34" charset="0"/>
              </a:rPr>
              <a:t> her </a:t>
            </a:r>
            <a:r>
              <a:rPr lang="tr-TR" sz="2000" dirty="0">
                <a:solidFill>
                  <a:schemeClr val="tx1"/>
                </a:solidFill>
                <a:latin typeface="Calibri" panose="020F0502020204030204" pitchFamily="34" charset="0"/>
              </a:rPr>
              <a:t>bir ortak tarafından </a:t>
            </a:r>
            <a:r>
              <a:rPr lang="tr-TR" sz="2000" b="1" dirty="0">
                <a:solidFill>
                  <a:schemeClr val="tx1"/>
                </a:solidFill>
                <a:latin typeface="Calibri" panose="020F0502020204030204" pitchFamily="34" charset="0"/>
              </a:rPr>
              <a:t>başvuruda </a:t>
            </a:r>
            <a:r>
              <a:rPr lang="tr-TR" sz="2000" b="1" dirty="0" smtClean="0">
                <a:solidFill>
                  <a:schemeClr val="tx1"/>
                </a:solidFill>
                <a:latin typeface="Calibri" panose="020F0502020204030204" pitchFamily="34" charset="0"/>
              </a:rPr>
              <a:t>bulunulan kısım </a:t>
            </a:r>
            <a:r>
              <a:rPr lang="tr-TR" sz="2000" b="1" dirty="0">
                <a:solidFill>
                  <a:schemeClr val="tx1"/>
                </a:solidFill>
                <a:latin typeface="Calibri" panose="020F0502020204030204" pitchFamily="34" charset="0"/>
              </a:rPr>
              <a:t>için </a:t>
            </a:r>
            <a:r>
              <a:rPr lang="tr-TR" sz="2000" dirty="0">
                <a:solidFill>
                  <a:schemeClr val="tx1"/>
                </a:solidFill>
                <a:latin typeface="Calibri" panose="020F0502020204030204" pitchFamily="34" charset="0"/>
              </a:rPr>
              <a:t>sağlanması </a:t>
            </a:r>
            <a:r>
              <a:rPr lang="tr-TR" sz="2000" dirty="0" smtClean="0">
                <a:solidFill>
                  <a:schemeClr val="tx1"/>
                </a:solidFill>
                <a:latin typeface="Calibri" panose="020F0502020204030204" pitchFamily="34" charset="0"/>
              </a:rPr>
              <a:t>zorunludur.</a:t>
            </a:r>
            <a:endParaRPr lang="tr-TR" sz="20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29408670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i="1" dirty="0"/>
          </a:p>
        </p:txBody>
      </p:sp>
      <p:sp>
        <p:nvSpPr>
          <p:cNvPr id="3" name="İçerik Yer Tutucusu 2"/>
          <p:cNvSpPr>
            <a:spLocks noGrp="1"/>
          </p:cNvSpPr>
          <p:nvPr>
            <p:ph idx="1"/>
          </p:nvPr>
        </p:nvSpPr>
        <p:spPr>
          <a:xfrm>
            <a:off x="457200" y="1412776"/>
            <a:ext cx="8229600" cy="5112568"/>
          </a:xfrm>
        </p:spPr>
        <p:txBody>
          <a:bodyPr>
            <a:noAutofit/>
          </a:bodyPr>
          <a:lstStyle/>
          <a:p>
            <a:pPr marL="0" indent="0" algn="just">
              <a:spcBef>
                <a:spcPts val="600"/>
              </a:spcBef>
              <a:spcAft>
                <a:spcPts val="600"/>
              </a:spcAft>
              <a:buNone/>
            </a:pPr>
            <a:r>
              <a:rPr lang="tr-TR" sz="2000" b="1" dirty="0" smtClean="0">
                <a:solidFill>
                  <a:schemeClr val="accent5">
                    <a:lumMod val="75000"/>
                  </a:schemeClr>
                </a:solidFill>
                <a:latin typeface="Calibri" panose="020F0502020204030204" pitchFamily="34" charset="0"/>
              </a:rPr>
              <a:t>Ekonomik </a:t>
            </a:r>
            <a:r>
              <a:rPr lang="tr-TR" sz="2000" b="1" dirty="0">
                <a:solidFill>
                  <a:schemeClr val="accent5">
                    <a:lumMod val="75000"/>
                  </a:schemeClr>
                </a:solidFill>
                <a:latin typeface="Calibri" panose="020F0502020204030204" pitchFamily="34" charset="0"/>
              </a:rPr>
              <a:t>ve mali yeterlik kriterleri  </a:t>
            </a:r>
            <a:r>
              <a:rPr lang="tr-TR" sz="2000" b="1" i="1" dirty="0">
                <a:solidFill>
                  <a:schemeClr val="accent5">
                    <a:lumMod val="75000"/>
                  </a:schemeClr>
                </a:solidFill>
                <a:latin typeface="Calibri" panose="020F0502020204030204" pitchFamily="34" charset="0"/>
              </a:rPr>
              <a:t>(İş hacmini gösteren belgeler)</a:t>
            </a:r>
          </a:p>
          <a:p>
            <a:pPr algn="just">
              <a:spcBef>
                <a:spcPts val="600"/>
              </a:spcBef>
              <a:spcAft>
                <a:spcPts val="600"/>
              </a:spcAft>
            </a:pPr>
            <a:r>
              <a:rPr lang="tr-TR" sz="2000" dirty="0" smtClean="0">
                <a:solidFill>
                  <a:schemeClr val="tx1"/>
                </a:solidFill>
                <a:latin typeface="Calibri" panose="020F0502020204030204" pitchFamily="34" charset="0"/>
              </a:rPr>
              <a:t>Aday </a:t>
            </a:r>
            <a:r>
              <a:rPr lang="tr-TR" sz="2000" dirty="0">
                <a:solidFill>
                  <a:schemeClr val="tx1"/>
                </a:solidFill>
                <a:latin typeface="Calibri" panose="020F0502020204030204" pitchFamily="34" charset="0"/>
              </a:rPr>
              <a:t>veya isteklinin </a:t>
            </a:r>
            <a:r>
              <a:rPr lang="tr-TR" sz="2000" b="1" dirty="0">
                <a:solidFill>
                  <a:srgbClr val="C00000"/>
                </a:solidFill>
                <a:latin typeface="Calibri" panose="020F0502020204030204" pitchFamily="34" charset="0"/>
              </a:rPr>
              <a:t>ortak girişimin ortağı </a:t>
            </a:r>
            <a:r>
              <a:rPr lang="tr-TR" sz="2000" b="1" dirty="0" smtClean="0">
                <a:solidFill>
                  <a:srgbClr val="C00000"/>
                </a:solidFill>
                <a:latin typeface="Calibri" panose="020F0502020204030204" pitchFamily="34" charset="0"/>
              </a:rPr>
              <a:t>olarak gerçekleştirdiği </a:t>
            </a:r>
            <a:r>
              <a:rPr lang="tr-TR" sz="2000" dirty="0">
                <a:solidFill>
                  <a:schemeClr val="tx1"/>
                </a:solidFill>
                <a:latin typeface="Calibri" panose="020F0502020204030204" pitchFamily="34" charset="0"/>
              </a:rPr>
              <a:t>mal satışları ile ilgili ciro tutarı; </a:t>
            </a:r>
            <a:r>
              <a:rPr lang="tr-TR" sz="2000" b="1" dirty="0">
                <a:solidFill>
                  <a:schemeClr val="tx1"/>
                </a:solidFill>
                <a:latin typeface="Calibri" panose="020F0502020204030204" pitchFamily="34" charset="0"/>
              </a:rPr>
              <a:t>iş ortaklığındaki hissesi oranında</a:t>
            </a:r>
            <a:r>
              <a:rPr lang="tr-TR" sz="2000" dirty="0">
                <a:solidFill>
                  <a:schemeClr val="tx1"/>
                </a:solidFill>
                <a:latin typeface="Calibri" panose="020F0502020204030204" pitchFamily="34" charset="0"/>
              </a:rPr>
              <a:t>, konsorsiyumda ise taahhüt ettikleri iş kısımları üzerinden hesaplanır</a:t>
            </a:r>
            <a:r>
              <a:rPr lang="tr-TR" sz="2000" dirty="0" smtClean="0">
                <a:solidFill>
                  <a:schemeClr val="tx1"/>
                </a:solidFill>
                <a:latin typeface="Calibri" panose="020F0502020204030204" pitchFamily="34" charset="0"/>
              </a:rPr>
              <a:t>.</a:t>
            </a:r>
          </a:p>
          <a:p>
            <a:pPr algn="just">
              <a:spcBef>
                <a:spcPts val="600"/>
              </a:spcBef>
              <a:spcAft>
                <a:spcPts val="600"/>
              </a:spcAft>
            </a:pPr>
            <a:r>
              <a:rPr lang="tr-TR" sz="2000" dirty="0">
                <a:solidFill>
                  <a:schemeClr val="tx1"/>
                </a:solidFill>
                <a:latin typeface="Calibri" panose="020F0502020204030204" pitchFamily="34" charset="0"/>
              </a:rPr>
              <a:t>Aday veya isteklinin iş hacmi tutarının değerlendirilmesinde, </a:t>
            </a:r>
            <a:r>
              <a:rPr lang="tr-TR" sz="2000" b="1" dirty="0">
                <a:solidFill>
                  <a:schemeClr val="tx1"/>
                </a:solidFill>
                <a:latin typeface="Calibri" panose="020F0502020204030204" pitchFamily="34" charset="0"/>
              </a:rPr>
              <a:t>kendi iş hacmi tutarı</a:t>
            </a:r>
            <a:r>
              <a:rPr lang="tr-TR" sz="2000" dirty="0">
                <a:solidFill>
                  <a:schemeClr val="tx1"/>
                </a:solidFill>
                <a:latin typeface="Calibri" panose="020F0502020204030204" pitchFamily="34" charset="0"/>
              </a:rPr>
              <a:t> ile birlikte </a:t>
            </a:r>
            <a:r>
              <a:rPr lang="tr-TR" sz="2000" b="1" dirty="0">
                <a:solidFill>
                  <a:schemeClr val="tx1"/>
                </a:solidFill>
                <a:latin typeface="Calibri" panose="020F0502020204030204" pitchFamily="34" charset="0"/>
              </a:rPr>
              <a:t>ortak olduğu ortak girişime/girişimlere ait iş hacmi tutarı</a:t>
            </a:r>
            <a:r>
              <a:rPr lang="tr-TR" sz="2000" dirty="0">
                <a:solidFill>
                  <a:schemeClr val="tx1"/>
                </a:solidFill>
                <a:latin typeface="Calibri" panose="020F0502020204030204" pitchFamily="34" charset="0"/>
              </a:rPr>
              <a:t> da </a:t>
            </a:r>
            <a:r>
              <a:rPr lang="tr-TR" sz="2000" b="1" dirty="0">
                <a:solidFill>
                  <a:srgbClr val="C00000"/>
                </a:solidFill>
                <a:latin typeface="Calibri" panose="020F0502020204030204" pitchFamily="34" charset="0"/>
              </a:rPr>
              <a:t>hissesi oranında</a:t>
            </a:r>
            <a:r>
              <a:rPr lang="tr-TR" sz="2000" dirty="0">
                <a:solidFill>
                  <a:schemeClr val="tx1"/>
                </a:solidFill>
                <a:latin typeface="Calibri" panose="020F0502020204030204" pitchFamily="34" charset="0"/>
              </a:rPr>
              <a:t> dikkate alınarak </a:t>
            </a:r>
            <a:r>
              <a:rPr lang="tr-TR" sz="2000" u="sng" dirty="0">
                <a:solidFill>
                  <a:schemeClr val="tx1"/>
                </a:solidFill>
                <a:latin typeface="Calibri" panose="020F0502020204030204" pitchFamily="34" charset="0"/>
              </a:rPr>
              <a:t>toplanmak suretiyle toplam iş hacmi tutarı belirlenir</a:t>
            </a:r>
            <a:r>
              <a:rPr lang="tr-TR" sz="2000" dirty="0">
                <a:solidFill>
                  <a:schemeClr val="tx1"/>
                </a:solidFill>
                <a:latin typeface="Calibri" panose="020F0502020204030204" pitchFamily="34" charset="0"/>
              </a:rPr>
              <a:t>. Bu durumda aday veya isteklinin iş hacmi tutarı kullanılan ortak girişimdeki/girişimlerdeki </a:t>
            </a:r>
            <a:r>
              <a:rPr lang="tr-TR" sz="2000" b="1" dirty="0">
                <a:solidFill>
                  <a:schemeClr val="tx1"/>
                </a:solidFill>
                <a:latin typeface="Calibri" panose="020F0502020204030204" pitchFamily="34" charset="0"/>
              </a:rPr>
              <a:t>hisse oranını gösteren belgelerin</a:t>
            </a:r>
            <a:r>
              <a:rPr lang="tr-TR" sz="2000" dirty="0">
                <a:solidFill>
                  <a:schemeClr val="tx1"/>
                </a:solidFill>
                <a:latin typeface="Calibri" panose="020F0502020204030204" pitchFamily="34" charset="0"/>
              </a:rPr>
              <a:t> de teklif kapsamında sunulması gerekmektedir</a:t>
            </a: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2120" y="4869160"/>
            <a:ext cx="1614179" cy="1800200"/>
          </a:xfrm>
          <a:prstGeom prst="rect">
            <a:avLst/>
          </a:prstGeom>
        </p:spPr>
      </p:pic>
    </p:spTree>
    <p:extLst>
      <p:ext uri="{BB962C8B-B14F-4D97-AF65-F5344CB8AC3E}">
        <p14:creationId xmlns:p14="http://schemas.microsoft.com/office/powerpoint/2010/main" val="13908135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i="1" dirty="0"/>
          </a:p>
        </p:txBody>
      </p:sp>
      <p:sp>
        <p:nvSpPr>
          <p:cNvPr id="3" name="İçerik Yer Tutucusu 2"/>
          <p:cNvSpPr>
            <a:spLocks noGrp="1"/>
          </p:cNvSpPr>
          <p:nvPr>
            <p:ph idx="1"/>
          </p:nvPr>
        </p:nvSpPr>
        <p:spPr>
          <a:xfrm>
            <a:off x="457200" y="1484784"/>
            <a:ext cx="8229600" cy="5040560"/>
          </a:xfrm>
        </p:spPr>
        <p:txBody>
          <a:bodyPr>
            <a:noAutofit/>
          </a:bodyPr>
          <a:lstStyle/>
          <a:p>
            <a:pPr marL="0" indent="0" algn="just">
              <a:spcBef>
                <a:spcPts val="600"/>
              </a:spcBef>
              <a:spcAft>
                <a:spcPts val="600"/>
              </a:spcAft>
              <a:buNone/>
            </a:pPr>
            <a:r>
              <a:rPr lang="tr-TR" sz="2000" b="1" dirty="0" smtClean="0">
                <a:solidFill>
                  <a:schemeClr val="accent5">
                    <a:lumMod val="75000"/>
                  </a:schemeClr>
                </a:solidFill>
                <a:latin typeface="Calibri" panose="020F0502020204030204" pitchFamily="34" charset="0"/>
              </a:rPr>
              <a:t>Mesleki ve teknik yeterlik kriterleri</a:t>
            </a:r>
          </a:p>
          <a:p>
            <a:pPr algn="just">
              <a:spcBef>
                <a:spcPts val="600"/>
              </a:spcBef>
              <a:buClr>
                <a:schemeClr val="accent1"/>
              </a:buClr>
            </a:pPr>
            <a:r>
              <a:rPr lang="tr-TR" sz="2000" dirty="0">
                <a:solidFill>
                  <a:schemeClr val="tx1"/>
                </a:solidFill>
                <a:latin typeface="Calibri" panose="020F0502020204030204" pitchFamily="34" charset="0"/>
              </a:rPr>
              <a:t>Teklif vermeye yetkili olduğuna ilişkin belgeler,</a:t>
            </a:r>
          </a:p>
          <a:p>
            <a:pPr algn="just">
              <a:spcBef>
                <a:spcPts val="600"/>
              </a:spcBef>
              <a:buClr>
                <a:schemeClr val="accent1"/>
              </a:buClr>
            </a:pPr>
            <a:r>
              <a:rPr lang="tr-TR" sz="2000" dirty="0">
                <a:solidFill>
                  <a:schemeClr val="tx1"/>
                </a:solidFill>
                <a:latin typeface="Calibri" panose="020F0502020204030204" pitchFamily="34" charset="0"/>
              </a:rPr>
              <a:t>İş </a:t>
            </a:r>
            <a:r>
              <a:rPr lang="tr-TR" sz="2000" dirty="0" smtClean="0">
                <a:solidFill>
                  <a:schemeClr val="tx1"/>
                </a:solidFill>
                <a:latin typeface="Calibri" panose="020F0502020204030204" pitchFamily="34" charset="0"/>
              </a:rPr>
              <a:t>deneyimini gösteren belgeler,</a:t>
            </a:r>
            <a:endParaRPr lang="tr-TR" sz="2000" dirty="0">
              <a:solidFill>
                <a:schemeClr val="tx1"/>
              </a:solidFill>
              <a:latin typeface="Calibri" panose="020F0502020204030204" pitchFamily="34" charset="0"/>
            </a:endParaRPr>
          </a:p>
          <a:p>
            <a:pPr algn="just">
              <a:spcBef>
                <a:spcPts val="600"/>
              </a:spcBef>
              <a:buClr>
                <a:schemeClr val="accent1"/>
              </a:buClr>
            </a:pPr>
            <a:r>
              <a:rPr lang="tr-TR" sz="2000" dirty="0">
                <a:solidFill>
                  <a:schemeClr val="tx1"/>
                </a:solidFill>
                <a:latin typeface="Calibri" panose="020F0502020204030204" pitchFamily="34" charset="0"/>
              </a:rPr>
              <a:t>Yetkili satıcılığı veya imalatçılığı gösteren belgeler,</a:t>
            </a:r>
          </a:p>
          <a:p>
            <a:pPr algn="just">
              <a:spcBef>
                <a:spcPts val="600"/>
              </a:spcBef>
              <a:buClr>
                <a:schemeClr val="accent1"/>
              </a:buClr>
            </a:pPr>
            <a:r>
              <a:rPr lang="tr-TR" sz="2000" dirty="0">
                <a:solidFill>
                  <a:schemeClr val="tx1"/>
                </a:solidFill>
                <a:latin typeface="Calibri" panose="020F0502020204030204" pitchFamily="34" charset="0"/>
              </a:rPr>
              <a:t>Satış sonrası servis, bakım ve onarım hizmetleri ile yedek parça sağlanmasına dair belgeler,</a:t>
            </a:r>
          </a:p>
          <a:p>
            <a:pPr algn="just">
              <a:spcBef>
                <a:spcPts val="600"/>
              </a:spcBef>
              <a:buClr>
                <a:schemeClr val="accent1"/>
              </a:buClr>
            </a:pPr>
            <a:r>
              <a:rPr lang="tr-TR" sz="2000" dirty="0">
                <a:solidFill>
                  <a:schemeClr val="tx1"/>
                </a:solidFill>
                <a:latin typeface="Calibri" panose="020F0502020204030204" pitchFamily="34" charset="0"/>
              </a:rPr>
              <a:t>Makine, teçhizat ve diğer ekipmana ilişkin belgeler, imalat belgeleri ve kapasite raporu,	        </a:t>
            </a:r>
          </a:p>
          <a:p>
            <a:pPr algn="just">
              <a:spcBef>
                <a:spcPts val="600"/>
              </a:spcBef>
              <a:buClr>
                <a:schemeClr val="accent1"/>
              </a:buClr>
            </a:pPr>
            <a:r>
              <a:rPr lang="tr-TR" sz="2000" dirty="0">
                <a:solidFill>
                  <a:schemeClr val="tx1"/>
                </a:solidFill>
                <a:latin typeface="Calibri" panose="020F0502020204030204" pitchFamily="34" charset="0"/>
              </a:rPr>
              <a:t>Organizasyon yapısı ile kalite kontrolden sorumlu teknik kuruluşlara ilişkin belgeler,</a:t>
            </a:r>
          </a:p>
          <a:p>
            <a:pPr algn="just">
              <a:spcBef>
                <a:spcPts val="600"/>
              </a:spcBef>
              <a:buClr>
                <a:schemeClr val="accent1"/>
              </a:buClr>
            </a:pPr>
            <a:r>
              <a:rPr lang="tr-TR" sz="2000" dirty="0">
                <a:solidFill>
                  <a:schemeClr val="tx1"/>
                </a:solidFill>
                <a:latin typeface="Calibri" panose="020F0502020204030204" pitchFamily="34" charset="0"/>
              </a:rPr>
              <a:t>Kalite ve standart ile ürünlerin piyasaya arzına ilişkin belgeler,</a:t>
            </a:r>
          </a:p>
          <a:p>
            <a:pPr algn="just">
              <a:spcBef>
                <a:spcPts val="600"/>
              </a:spcBef>
              <a:buClr>
                <a:schemeClr val="accent1"/>
              </a:buClr>
            </a:pPr>
            <a:r>
              <a:rPr lang="tr-TR" sz="2000" dirty="0">
                <a:solidFill>
                  <a:schemeClr val="tx1"/>
                </a:solidFill>
                <a:latin typeface="Calibri" panose="020F0502020204030204" pitchFamily="34" charset="0"/>
              </a:rPr>
              <a:t>Tedarik edilecek malların numuneleri, katalogları, fotoğrafları ile teknik şartnameye cevapları ve açıklamaları içeren doküman</a:t>
            </a:r>
          </a:p>
          <a:p>
            <a:pPr marL="0" indent="0" algn="just">
              <a:spcBef>
                <a:spcPts val="600"/>
              </a:spcBef>
              <a:spcAft>
                <a:spcPts val="600"/>
              </a:spcAft>
              <a:buNone/>
            </a:pPr>
            <a:endParaRPr lang="tr-TR" sz="2000" b="1" u="sng" dirty="0">
              <a:solidFill>
                <a:schemeClr val="tx1"/>
              </a:solidFill>
              <a:latin typeface="Calibri" panose="020F0502020204030204" pitchFamily="34" charset="0"/>
            </a:endParaRPr>
          </a:p>
        </p:txBody>
      </p:sp>
    </p:spTree>
    <p:extLst>
      <p:ext uri="{BB962C8B-B14F-4D97-AF65-F5344CB8AC3E}">
        <p14:creationId xmlns:p14="http://schemas.microsoft.com/office/powerpoint/2010/main" val="35817958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84784"/>
            <a:ext cx="8229600" cy="4968552"/>
          </a:xfrm>
        </p:spPr>
        <p:txBody>
          <a:bodyPr>
            <a:noAutofit/>
          </a:bodyPr>
          <a:lstStyle/>
          <a:p>
            <a:pPr marL="0" lvl="0" indent="0" algn="just">
              <a:buClr>
                <a:schemeClr val="accent1"/>
              </a:buClr>
              <a:buNone/>
            </a:pPr>
            <a:r>
              <a:rPr lang="tr-TR" sz="1800" b="1" dirty="0" smtClean="0">
                <a:solidFill>
                  <a:schemeClr val="accent5">
                    <a:lumMod val="75000"/>
                  </a:schemeClr>
                </a:solidFill>
                <a:latin typeface="Calibri" panose="020F0502020204030204" pitchFamily="34" charset="0"/>
              </a:rPr>
              <a:t>Mesleki ve teknik yeterlik kriterleri  </a:t>
            </a:r>
            <a:r>
              <a:rPr lang="tr-TR" sz="1800" b="1" i="1" dirty="0" smtClean="0">
                <a:solidFill>
                  <a:schemeClr val="accent5">
                    <a:lumMod val="75000"/>
                  </a:schemeClr>
                </a:solidFill>
                <a:latin typeface="Calibri" panose="020F0502020204030204" pitchFamily="34" charset="0"/>
              </a:rPr>
              <a:t>(Mesleki </a:t>
            </a:r>
            <a:r>
              <a:rPr lang="tr-TR" sz="1800" b="1" i="1" dirty="0">
                <a:solidFill>
                  <a:schemeClr val="accent5">
                    <a:lumMod val="75000"/>
                  </a:schemeClr>
                </a:solidFill>
                <a:latin typeface="Calibri" panose="020F0502020204030204" pitchFamily="34" charset="0"/>
              </a:rPr>
              <a:t>faaliyetini sürdürdüğünü ve teklif vermeye yetkili olduğunu gösteren </a:t>
            </a:r>
            <a:r>
              <a:rPr lang="tr-TR" sz="1800" b="1" i="1" dirty="0" smtClean="0">
                <a:solidFill>
                  <a:schemeClr val="accent5">
                    <a:lumMod val="75000"/>
                  </a:schemeClr>
                </a:solidFill>
                <a:latin typeface="Calibri" panose="020F0502020204030204" pitchFamily="34" charset="0"/>
              </a:rPr>
              <a:t>belgeler)</a:t>
            </a:r>
          </a:p>
          <a:p>
            <a:pPr marL="285750" lvl="1" algn="just">
              <a:buFont typeface="Arial" panose="020B0604020202020204" pitchFamily="34" charset="0"/>
              <a:buChar char="•"/>
            </a:pPr>
            <a:endParaRPr lang="tr-TR" sz="2300" b="1" dirty="0" smtClean="0">
              <a:solidFill>
                <a:schemeClr val="tx1"/>
              </a:solidFill>
              <a:latin typeface="Calibri" panose="020F0502020204030204" pitchFamily="34" charset="0"/>
            </a:endParaRPr>
          </a:p>
          <a:p>
            <a:pPr marL="285750" lvl="1" algn="just">
              <a:buFont typeface="Arial" panose="020B0604020202020204" pitchFamily="34" charset="0"/>
              <a:buChar char="•"/>
            </a:pPr>
            <a:r>
              <a:rPr lang="tr-TR" sz="2300" b="1" dirty="0" smtClean="0">
                <a:solidFill>
                  <a:schemeClr val="tx1"/>
                </a:solidFill>
                <a:latin typeface="Calibri" panose="020F0502020204030204" pitchFamily="34" charset="0"/>
              </a:rPr>
              <a:t>İmza </a:t>
            </a:r>
            <a:r>
              <a:rPr lang="tr-TR" sz="2300" b="1" dirty="0">
                <a:solidFill>
                  <a:schemeClr val="tx1"/>
                </a:solidFill>
                <a:latin typeface="Calibri" panose="020F0502020204030204" pitchFamily="34" charset="0"/>
              </a:rPr>
              <a:t>beyannamesi</a:t>
            </a:r>
            <a:r>
              <a:rPr lang="tr-TR" sz="2300" b="1" dirty="0" smtClean="0">
                <a:solidFill>
                  <a:schemeClr val="tx1"/>
                </a:solidFill>
                <a:latin typeface="Calibri" panose="020F0502020204030204" pitchFamily="34" charset="0"/>
              </a:rPr>
              <a:t>, imza sirküleri</a:t>
            </a:r>
            <a:endParaRPr lang="tr-TR" sz="2300" b="1" dirty="0">
              <a:solidFill>
                <a:schemeClr val="tx1"/>
              </a:solidFill>
              <a:latin typeface="Calibri" panose="020F0502020204030204" pitchFamily="34" charset="0"/>
            </a:endParaRPr>
          </a:p>
          <a:p>
            <a:pPr marL="285750" lvl="1" algn="just">
              <a:buFont typeface="Arial" panose="020B0604020202020204" pitchFamily="34" charset="0"/>
              <a:buChar char="•"/>
            </a:pPr>
            <a:r>
              <a:rPr lang="tr-TR" sz="2300" b="1" dirty="0">
                <a:solidFill>
                  <a:schemeClr val="tx1"/>
                </a:solidFill>
                <a:latin typeface="Calibri" panose="020F0502020204030204" pitchFamily="34" charset="0"/>
              </a:rPr>
              <a:t>Ticaret Sicil Gazetesi </a:t>
            </a:r>
            <a:r>
              <a:rPr lang="tr-TR" sz="2300" i="1" dirty="0" smtClean="0">
                <a:solidFill>
                  <a:schemeClr val="tx1"/>
                </a:solidFill>
                <a:latin typeface="Calibri" panose="020F0502020204030204" pitchFamily="34" charset="0"/>
              </a:rPr>
              <a:t>(Tüzel </a:t>
            </a:r>
            <a:r>
              <a:rPr lang="tr-TR" sz="2300" i="1" dirty="0">
                <a:solidFill>
                  <a:schemeClr val="tx1"/>
                </a:solidFill>
                <a:latin typeface="Calibri" panose="020F0502020204030204" pitchFamily="34" charset="0"/>
              </a:rPr>
              <a:t>kişiliğin ortakları, üyeleri veya kurucuları ile tüzel kişiliğin yönetimindeki </a:t>
            </a:r>
            <a:r>
              <a:rPr lang="tr-TR" sz="2300" i="1" dirty="0" smtClean="0">
                <a:solidFill>
                  <a:schemeClr val="tx1"/>
                </a:solidFill>
                <a:latin typeface="Calibri" panose="020F0502020204030204" pitchFamily="34" charset="0"/>
              </a:rPr>
              <a:t>görevlilerin son durumunu gösterir)</a:t>
            </a:r>
          </a:p>
          <a:p>
            <a:pPr marL="285750" lvl="1" algn="just">
              <a:buFont typeface="Arial" panose="020B0604020202020204" pitchFamily="34" charset="0"/>
              <a:buChar char="•"/>
            </a:pPr>
            <a:r>
              <a:rPr lang="tr-TR" sz="2300" b="1" dirty="0" smtClean="0">
                <a:solidFill>
                  <a:schemeClr val="tx1"/>
                </a:solidFill>
                <a:latin typeface="Calibri" panose="020F0502020204030204" pitchFamily="34" charset="0"/>
              </a:rPr>
              <a:t>Vekaletname</a:t>
            </a:r>
            <a:endParaRPr lang="tr-TR" sz="2300" dirty="0" smtClean="0">
              <a:solidFill>
                <a:schemeClr val="tx1"/>
              </a:solidFill>
              <a:latin typeface="Calibri" panose="020F0502020204030204" pitchFamily="34" charset="0"/>
            </a:endParaRPr>
          </a:p>
          <a:p>
            <a:pPr marL="285750" lvl="1" algn="just">
              <a:buFont typeface="Arial" panose="020B0604020202020204" pitchFamily="34" charset="0"/>
              <a:buChar char="•"/>
            </a:pPr>
            <a:r>
              <a:rPr lang="tr-TR" sz="2300" b="1" dirty="0">
                <a:solidFill>
                  <a:schemeClr val="tx1"/>
                </a:solidFill>
                <a:latin typeface="Calibri" panose="020F0502020204030204" pitchFamily="34" charset="0"/>
              </a:rPr>
              <a:t>Oda kayıt belgesi </a:t>
            </a:r>
            <a:r>
              <a:rPr lang="tr-TR" sz="2300" i="1" dirty="0">
                <a:solidFill>
                  <a:schemeClr val="tx1"/>
                </a:solidFill>
                <a:latin typeface="Calibri" panose="020F0502020204030204" pitchFamily="34" charset="0"/>
              </a:rPr>
              <a:t>(sözleşme aşaması)</a:t>
            </a:r>
          </a:p>
        </p:txBody>
      </p:sp>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96136" y="4221088"/>
            <a:ext cx="1872208" cy="1872208"/>
          </a:xfrm>
          <a:prstGeom prst="rect">
            <a:avLst/>
          </a:prstGeom>
        </p:spPr>
      </p:pic>
    </p:spTree>
    <p:extLst>
      <p:ext uri="{BB962C8B-B14F-4D97-AF65-F5344CB8AC3E}">
        <p14:creationId xmlns:p14="http://schemas.microsoft.com/office/powerpoint/2010/main" val="8993360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TANIM ve GENEL BİLGİLER</a:t>
            </a:r>
            <a:endParaRPr lang="tr-TR" sz="4400" i="1" dirty="0"/>
          </a:p>
        </p:txBody>
      </p:sp>
      <p:sp>
        <p:nvSpPr>
          <p:cNvPr id="3" name="İçerik Yer Tutucusu 2"/>
          <p:cNvSpPr>
            <a:spLocks noGrp="1"/>
          </p:cNvSpPr>
          <p:nvPr>
            <p:ph idx="1"/>
          </p:nvPr>
        </p:nvSpPr>
        <p:spPr>
          <a:xfrm>
            <a:off x="457200" y="1600200"/>
            <a:ext cx="8229600" cy="4925144"/>
          </a:xfrm>
        </p:spPr>
        <p:txBody>
          <a:bodyPr>
            <a:normAutofit/>
          </a:bodyPr>
          <a:lstStyle/>
          <a:p>
            <a:pPr algn="just">
              <a:defRPr/>
            </a:pPr>
            <a:r>
              <a:rPr lang="tr-TR" sz="2600" u="sng" dirty="0">
                <a:solidFill>
                  <a:schemeClr val="tx1"/>
                </a:solidFill>
                <a:latin typeface="Calibri" panose="020F0502020204030204" pitchFamily="34" charset="0"/>
              </a:rPr>
              <a:t>Kit alımı ile birlikte geçici olarak cihaz temini</a:t>
            </a:r>
            <a:r>
              <a:rPr lang="tr-TR" sz="2600" dirty="0">
                <a:solidFill>
                  <a:schemeClr val="tx1"/>
                </a:solidFill>
                <a:latin typeface="Calibri" panose="020F0502020204030204" pitchFamily="34" charset="0"/>
              </a:rPr>
              <a:t> ile </a:t>
            </a:r>
            <a:r>
              <a:rPr lang="tr-TR" sz="2600" u="sng" dirty="0">
                <a:solidFill>
                  <a:schemeClr val="tx1"/>
                </a:solidFill>
                <a:latin typeface="Calibri" panose="020F0502020204030204" pitchFamily="34" charset="0"/>
              </a:rPr>
              <a:t>finansal kiralama</a:t>
            </a:r>
            <a:r>
              <a:rPr lang="tr-TR" sz="2600" dirty="0">
                <a:solidFill>
                  <a:schemeClr val="tx1"/>
                </a:solidFill>
                <a:latin typeface="Calibri" panose="020F0502020204030204" pitchFamily="34" charset="0"/>
              </a:rPr>
              <a:t> alımlarının </a:t>
            </a:r>
            <a:r>
              <a:rPr lang="tr-TR" sz="2600" b="1" dirty="0">
                <a:solidFill>
                  <a:srgbClr val="C00000"/>
                </a:solidFill>
                <a:latin typeface="Calibri" panose="020F0502020204030204" pitchFamily="34" charset="0"/>
              </a:rPr>
              <a:t>mal alımı ihalesi</a:t>
            </a:r>
            <a:r>
              <a:rPr lang="tr-TR" sz="2600" dirty="0">
                <a:solidFill>
                  <a:schemeClr val="tx1"/>
                </a:solidFill>
                <a:latin typeface="Calibri" panose="020F0502020204030204" pitchFamily="34" charset="0"/>
              </a:rPr>
              <a:t> olarak yapılması gerekmektedir.</a:t>
            </a:r>
          </a:p>
          <a:p>
            <a:pPr marL="0" indent="0" algn="just">
              <a:buNone/>
              <a:defRPr/>
            </a:pPr>
            <a:endParaRPr lang="tr-TR" sz="2600" dirty="0">
              <a:solidFill>
                <a:schemeClr val="tx1"/>
              </a:solidFill>
              <a:latin typeface="Calibri" panose="020F0502020204030204" pitchFamily="34" charset="0"/>
            </a:endParaRPr>
          </a:p>
          <a:p>
            <a:pPr algn="just">
              <a:defRPr/>
            </a:pPr>
            <a:r>
              <a:rPr lang="tr-TR" sz="2600" dirty="0">
                <a:solidFill>
                  <a:schemeClr val="tx1"/>
                </a:solidFill>
                <a:latin typeface="Calibri" panose="020F0502020204030204" pitchFamily="34" charset="0"/>
              </a:rPr>
              <a:t>Kit alımı ile birlikte kit karşılığı geçici olarak cihaz temini ihalesi kitlerin teslim programına uygun olarak idareye teslim edilmesi ile bu kitlerin tahlil edildiği cihazların sözleşmede belirtilen süre boyunca idarenin laboratuvarında kurulu bulundurulması ve yüklenicinin sözleşmede öngörülen diğer yükümlülükleri yerine getirmesi olarak tanımlanabilir.</a:t>
            </a:r>
          </a:p>
        </p:txBody>
      </p:sp>
    </p:spTree>
    <p:extLst>
      <p:ext uri="{BB962C8B-B14F-4D97-AF65-F5344CB8AC3E}">
        <p14:creationId xmlns:p14="http://schemas.microsoft.com/office/powerpoint/2010/main" val="364177946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84784"/>
            <a:ext cx="8229600" cy="4968552"/>
          </a:xfrm>
        </p:spPr>
        <p:txBody>
          <a:bodyPr>
            <a:noAutofit/>
          </a:bodyPr>
          <a:lstStyle/>
          <a:p>
            <a:pPr marL="0" lvl="0" indent="0" algn="just">
              <a:buClr>
                <a:schemeClr val="accent1"/>
              </a:buClr>
              <a:buNone/>
            </a:pPr>
            <a:r>
              <a:rPr lang="tr-TR" sz="1800" b="1" dirty="0" smtClean="0">
                <a:solidFill>
                  <a:schemeClr val="accent5">
                    <a:lumMod val="75000"/>
                  </a:schemeClr>
                </a:solidFill>
                <a:latin typeface="Calibri" panose="020F0502020204030204" pitchFamily="34" charset="0"/>
              </a:rPr>
              <a:t>Mesleki ve teknik yeterlik kriterleri  </a:t>
            </a:r>
            <a:r>
              <a:rPr lang="tr-TR" sz="1800" b="1" i="1" dirty="0" smtClean="0">
                <a:solidFill>
                  <a:schemeClr val="accent5">
                    <a:lumMod val="75000"/>
                  </a:schemeClr>
                </a:solidFill>
                <a:latin typeface="Calibri" panose="020F0502020204030204" pitchFamily="34" charset="0"/>
              </a:rPr>
              <a:t>(İş deneyimini </a:t>
            </a:r>
            <a:r>
              <a:rPr lang="tr-TR" sz="1800" b="1" i="1" dirty="0">
                <a:solidFill>
                  <a:schemeClr val="accent5">
                    <a:lumMod val="75000"/>
                  </a:schemeClr>
                </a:solidFill>
                <a:latin typeface="Calibri" panose="020F0502020204030204" pitchFamily="34" charset="0"/>
              </a:rPr>
              <a:t>gösteren </a:t>
            </a:r>
            <a:r>
              <a:rPr lang="tr-TR" sz="1800" b="1" i="1" dirty="0" smtClean="0">
                <a:solidFill>
                  <a:schemeClr val="accent5">
                    <a:lumMod val="75000"/>
                  </a:schemeClr>
                </a:solidFill>
                <a:latin typeface="Calibri" panose="020F0502020204030204" pitchFamily="34" charset="0"/>
              </a:rPr>
              <a:t>belgeler)</a:t>
            </a:r>
          </a:p>
          <a:p>
            <a:pPr marL="0" indent="0" algn="just">
              <a:buNone/>
            </a:pPr>
            <a:r>
              <a:rPr lang="tr-TR" sz="2000" dirty="0">
                <a:solidFill>
                  <a:schemeClr val="tx1"/>
                </a:solidFill>
                <a:latin typeface="Calibri" panose="020F0502020204030204" pitchFamily="34" charset="0"/>
              </a:rPr>
              <a:t>İş deneyimini gösteren belgelerin istenildiği ihalelerde; </a:t>
            </a:r>
            <a:r>
              <a:rPr lang="tr-TR" sz="2000" b="1" dirty="0">
                <a:solidFill>
                  <a:schemeClr val="tx1"/>
                </a:solidFill>
                <a:latin typeface="Calibri" panose="020F0502020204030204" pitchFamily="34" charset="0"/>
              </a:rPr>
              <a:t>teknolojik ürün deneyim belgesinin</a:t>
            </a:r>
            <a:r>
              <a:rPr lang="tr-TR" sz="2000" dirty="0">
                <a:solidFill>
                  <a:schemeClr val="tx1"/>
                </a:solidFill>
                <a:latin typeface="Calibri" panose="020F0502020204030204" pitchFamily="34" charset="0"/>
              </a:rPr>
              <a:t> </a:t>
            </a:r>
            <a:r>
              <a:rPr lang="tr-TR" sz="2000" b="1" dirty="0">
                <a:solidFill>
                  <a:srgbClr val="C00000"/>
                </a:solidFill>
                <a:latin typeface="Calibri" panose="020F0502020204030204" pitchFamily="34" charset="0"/>
              </a:rPr>
              <a:t>ve</a:t>
            </a:r>
            <a:r>
              <a:rPr lang="tr-TR" sz="2000" dirty="0">
                <a:solidFill>
                  <a:schemeClr val="tx1"/>
                </a:solidFill>
                <a:latin typeface="Calibri" panose="020F0502020204030204" pitchFamily="34" charset="0"/>
              </a:rPr>
              <a:t> </a:t>
            </a:r>
            <a:r>
              <a:rPr lang="tr-TR" sz="2000" u="sng" dirty="0" smtClean="0">
                <a:solidFill>
                  <a:schemeClr val="tx1"/>
                </a:solidFill>
                <a:latin typeface="Calibri" panose="020F0502020204030204" pitchFamily="34" charset="0"/>
              </a:rPr>
              <a:t>yurt içinde veya yurt dışında kamu veya özel sektörde bedel içeren tek bir sözleşme kapsamında gerçekleştirilen</a:t>
            </a:r>
            <a:r>
              <a:rPr lang="tr-TR" sz="2000" dirty="0" smtClean="0">
                <a:solidFill>
                  <a:schemeClr val="tx1"/>
                </a:solidFill>
                <a:latin typeface="Calibri" panose="020F0502020204030204" pitchFamily="34" charset="0"/>
              </a:rPr>
              <a:t> </a:t>
            </a:r>
            <a:r>
              <a:rPr lang="tr-TR" sz="2000" b="1" dirty="0" smtClean="0">
                <a:solidFill>
                  <a:schemeClr val="tx1"/>
                </a:solidFill>
                <a:latin typeface="Calibri" panose="020F0502020204030204" pitchFamily="34" charset="0"/>
              </a:rPr>
              <a:t>ihale </a:t>
            </a:r>
            <a:r>
              <a:rPr lang="tr-TR" sz="2000" b="1" dirty="0">
                <a:solidFill>
                  <a:schemeClr val="tx1"/>
                </a:solidFill>
                <a:latin typeface="Calibri" panose="020F0502020204030204" pitchFamily="34" charset="0"/>
              </a:rPr>
              <a:t>konusu iş veya benzer işlere ilişkin</a:t>
            </a:r>
            <a:r>
              <a:rPr lang="tr-TR" sz="2000" dirty="0">
                <a:solidFill>
                  <a:schemeClr val="tx1"/>
                </a:solidFill>
                <a:latin typeface="Calibri" panose="020F0502020204030204" pitchFamily="34" charset="0"/>
              </a:rPr>
              <a:t> olarak;</a:t>
            </a:r>
          </a:p>
          <a:p>
            <a:pPr lvl="0" algn="just"/>
            <a:r>
              <a:rPr lang="tr-TR" sz="2000" b="1" dirty="0">
                <a:solidFill>
                  <a:srgbClr val="C00000"/>
                </a:solidFill>
                <a:latin typeface="Calibri" panose="020F0502020204030204" pitchFamily="34" charset="0"/>
              </a:rPr>
              <a:t>İlk ilan veya davet tarihinden </a:t>
            </a:r>
            <a:r>
              <a:rPr lang="tr-TR" sz="2000" dirty="0">
                <a:solidFill>
                  <a:schemeClr val="tx1"/>
                </a:solidFill>
                <a:latin typeface="Calibri" panose="020F0502020204030204" pitchFamily="34" charset="0"/>
              </a:rPr>
              <a:t>geriye doğru </a:t>
            </a:r>
            <a:r>
              <a:rPr lang="tr-TR" sz="2000" b="1" dirty="0">
                <a:solidFill>
                  <a:schemeClr val="tx1"/>
                </a:solidFill>
                <a:latin typeface="Calibri" panose="020F0502020204030204" pitchFamily="34" charset="0"/>
              </a:rPr>
              <a:t>son beş yıl içinde </a:t>
            </a:r>
            <a:r>
              <a:rPr lang="tr-TR" sz="2000" dirty="0">
                <a:solidFill>
                  <a:schemeClr val="tx1"/>
                </a:solidFill>
                <a:latin typeface="Calibri" panose="020F0502020204030204" pitchFamily="34" charset="0"/>
              </a:rPr>
              <a:t>kesin kabul işlemleri tamamlanan mal alımlarıyla ilgili </a:t>
            </a:r>
            <a:r>
              <a:rPr lang="tr-TR" sz="2000" b="1" dirty="0">
                <a:solidFill>
                  <a:schemeClr val="tx1"/>
                </a:solidFill>
                <a:latin typeface="Calibri" panose="020F0502020204030204" pitchFamily="34" charset="0"/>
              </a:rPr>
              <a:t>iş deneyimini gösteren belgelerin</a:t>
            </a:r>
            <a:r>
              <a:rPr lang="tr-TR" sz="2000" dirty="0">
                <a:solidFill>
                  <a:schemeClr val="tx1"/>
                </a:solidFill>
                <a:latin typeface="Calibri" panose="020F0502020204030204" pitchFamily="34" charset="0"/>
              </a:rPr>
              <a:t>,</a:t>
            </a:r>
          </a:p>
          <a:p>
            <a:pPr lvl="0" algn="just"/>
            <a:r>
              <a:rPr lang="tr-TR" sz="2000" b="1" dirty="0">
                <a:solidFill>
                  <a:srgbClr val="C00000"/>
                </a:solidFill>
                <a:latin typeface="Calibri" panose="020F0502020204030204" pitchFamily="34" charset="0"/>
              </a:rPr>
              <a:t>Devredilen işlerde </a:t>
            </a:r>
            <a:r>
              <a:rPr lang="tr-TR" sz="2000" dirty="0">
                <a:solidFill>
                  <a:schemeClr val="tx1"/>
                </a:solidFill>
                <a:latin typeface="Calibri" panose="020F0502020204030204" pitchFamily="34" charset="0"/>
              </a:rPr>
              <a:t>ilk sözleşme bedelinin </a:t>
            </a:r>
            <a:r>
              <a:rPr lang="tr-TR" sz="2000" b="1" dirty="0">
                <a:solidFill>
                  <a:schemeClr val="tx1"/>
                </a:solidFill>
                <a:latin typeface="Calibri" panose="020F0502020204030204" pitchFamily="34" charset="0"/>
              </a:rPr>
              <a:t>en az % 80’inin </a:t>
            </a:r>
            <a:r>
              <a:rPr lang="tr-TR" sz="2000" dirty="0">
                <a:solidFill>
                  <a:schemeClr val="tx1"/>
                </a:solidFill>
                <a:latin typeface="Calibri" panose="020F0502020204030204" pitchFamily="34" charset="0"/>
              </a:rPr>
              <a:t>tamamlanması şartıyla, </a:t>
            </a:r>
            <a:r>
              <a:rPr lang="tr-TR" sz="2000" u="sng" dirty="0">
                <a:solidFill>
                  <a:schemeClr val="tx1"/>
                </a:solidFill>
                <a:latin typeface="Calibri" panose="020F0502020204030204" pitchFamily="34" charset="0"/>
              </a:rPr>
              <a:t>ilk ilan veya davet tarihinden geriye doğru son beş yıl içinde</a:t>
            </a:r>
            <a:r>
              <a:rPr lang="tr-TR" sz="2000" dirty="0">
                <a:solidFill>
                  <a:schemeClr val="tx1"/>
                </a:solidFill>
                <a:latin typeface="Calibri" panose="020F0502020204030204" pitchFamily="34" charset="0"/>
              </a:rPr>
              <a:t> kesin kabul işlemleri tamamlanan mal alımlarıyla ilgili </a:t>
            </a:r>
            <a:r>
              <a:rPr lang="tr-TR" sz="2000" b="1" dirty="0">
                <a:solidFill>
                  <a:schemeClr val="tx1"/>
                </a:solidFill>
                <a:latin typeface="Calibri" panose="020F0502020204030204" pitchFamily="34" charset="0"/>
              </a:rPr>
              <a:t>iş deneyimini gösteren belgelerin</a:t>
            </a:r>
            <a:r>
              <a:rPr lang="tr-TR" sz="2000" dirty="0">
                <a:solidFill>
                  <a:schemeClr val="tx1"/>
                </a:solidFill>
                <a:latin typeface="Calibri" panose="020F0502020204030204" pitchFamily="34" charset="0"/>
              </a:rPr>
              <a:t>,</a:t>
            </a:r>
          </a:p>
          <a:p>
            <a:pPr marL="0" indent="0" algn="just">
              <a:buNone/>
            </a:pPr>
            <a:r>
              <a:rPr lang="tr-TR" sz="2000" dirty="0">
                <a:solidFill>
                  <a:schemeClr val="tx1"/>
                </a:solidFill>
                <a:latin typeface="Calibri" panose="020F0502020204030204" pitchFamily="34" charset="0"/>
              </a:rPr>
              <a:t>istenilmesi zorunludur.</a:t>
            </a:r>
          </a:p>
        </p:txBody>
      </p:sp>
    </p:spTree>
    <p:extLst>
      <p:ext uri="{BB962C8B-B14F-4D97-AF65-F5344CB8AC3E}">
        <p14:creationId xmlns:p14="http://schemas.microsoft.com/office/powerpoint/2010/main" val="164399888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484784"/>
            <a:ext cx="8229600" cy="4968552"/>
          </a:xfrm>
        </p:spPr>
        <p:txBody>
          <a:bodyPr>
            <a:noAutofit/>
          </a:bodyPr>
          <a:lstStyle/>
          <a:p>
            <a:pPr marL="0" lvl="0" indent="0" algn="just">
              <a:spcBef>
                <a:spcPts val="600"/>
              </a:spcBef>
              <a:spcAft>
                <a:spcPts val="600"/>
              </a:spcAft>
              <a:buClr>
                <a:schemeClr val="accent1"/>
              </a:buClr>
              <a:buNone/>
            </a:pPr>
            <a:r>
              <a:rPr lang="tr-TR" sz="2200" b="1" dirty="0" smtClean="0">
                <a:solidFill>
                  <a:schemeClr val="accent5">
                    <a:lumMod val="75000"/>
                  </a:schemeClr>
                </a:solidFill>
                <a:latin typeface="Calibri" panose="020F0502020204030204" pitchFamily="34" charset="0"/>
              </a:rPr>
              <a:t>Mesleki ve teknik yeterlik kriterleri  </a:t>
            </a:r>
            <a:r>
              <a:rPr lang="tr-TR" sz="2200" b="1" i="1" dirty="0" smtClean="0">
                <a:solidFill>
                  <a:schemeClr val="accent5">
                    <a:lumMod val="75000"/>
                  </a:schemeClr>
                </a:solidFill>
                <a:latin typeface="Calibri" panose="020F0502020204030204" pitchFamily="34" charset="0"/>
              </a:rPr>
              <a:t>(İş deneyimini </a:t>
            </a:r>
            <a:r>
              <a:rPr lang="tr-TR" sz="2200" b="1" i="1" dirty="0">
                <a:solidFill>
                  <a:schemeClr val="accent5">
                    <a:lumMod val="75000"/>
                  </a:schemeClr>
                </a:solidFill>
                <a:latin typeface="Calibri" panose="020F0502020204030204" pitchFamily="34" charset="0"/>
              </a:rPr>
              <a:t>gösteren </a:t>
            </a:r>
            <a:r>
              <a:rPr lang="tr-TR" sz="2200" b="1" i="1" dirty="0" smtClean="0">
                <a:solidFill>
                  <a:schemeClr val="accent5">
                    <a:lumMod val="75000"/>
                  </a:schemeClr>
                </a:solidFill>
                <a:latin typeface="Calibri" panose="020F0502020204030204" pitchFamily="34" charset="0"/>
              </a:rPr>
              <a:t>belgeler)</a:t>
            </a:r>
          </a:p>
          <a:p>
            <a:pPr marL="0" indent="0" algn="just">
              <a:spcBef>
                <a:spcPts val="600"/>
              </a:spcBef>
              <a:spcAft>
                <a:spcPts val="600"/>
              </a:spcAft>
              <a:buNone/>
            </a:pPr>
            <a:r>
              <a:rPr lang="tr-TR" sz="2200" dirty="0" smtClean="0">
                <a:solidFill>
                  <a:schemeClr val="tx1"/>
                </a:solidFill>
                <a:latin typeface="Calibri" panose="020F0502020204030204" pitchFamily="34" charset="0"/>
              </a:rPr>
              <a:t>İş </a:t>
            </a:r>
            <a:r>
              <a:rPr lang="tr-TR" sz="2200" dirty="0">
                <a:solidFill>
                  <a:schemeClr val="tx1"/>
                </a:solidFill>
                <a:latin typeface="Calibri" panose="020F0502020204030204" pitchFamily="34" charset="0"/>
              </a:rPr>
              <a:t>deneyiminin belirlenmesi amacıyla;</a:t>
            </a:r>
          </a:p>
          <a:p>
            <a:pPr lvl="0" algn="just">
              <a:spcBef>
                <a:spcPts val="600"/>
              </a:spcBef>
              <a:spcAft>
                <a:spcPts val="600"/>
              </a:spcAft>
            </a:pPr>
            <a:r>
              <a:rPr lang="tr-TR" sz="2000" b="1" dirty="0">
                <a:solidFill>
                  <a:schemeClr val="tx1"/>
                </a:solidFill>
                <a:latin typeface="Calibri" panose="020F0502020204030204" pitchFamily="34" charset="0"/>
              </a:rPr>
              <a:t>Açık ihale usulüyle </a:t>
            </a:r>
            <a:r>
              <a:rPr lang="tr-TR" sz="2000" dirty="0">
                <a:solidFill>
                  <a:schemeClr val="tx1"/>
                </a:solidFill>
                <a:latin typeface="Calibri" panose="020F0502020204030204" pitchFamily="34" charset="0"/>
              </a:rPr>
              <a:t>yapılan ihaleler ile </a:t>
            </a:r>
            <a:r>
              <a:rPr lang="tr-TR" sz="2000" b="1" dirty="0">
                <a:solidFill>
                  <a:schemeClr val="tx1"/>
                </a:solidFill>
                <a:latin typeface="Calibri" panose="020F0502020204030204" pitchFamily="34" charset="0"/>
              </a:rPr>
              <a:t>4734/21 (b) ve (c)</a:t>
            </a:r>
            <a:r>
              <a:rPr lang="tr-TR" sz="2000" dirty="0">
                <a:solidFill>
                  <a:schemeClr val="tx1"/>
                </a:solidFill>
                <a:latin typeface="Calibri" panose="020F0502020204030204" pitchFamily="34" charset="0"/>
              </a:rPr>
              <a:t> bentlerine göre yapılan ihalelerde, </a:t>
            </a:r>
            <a:r>
              <a:rPr lang="tr-TR" sz="2000" b="1" dirty="0">
                <a:solidFill>
                  <a:srgbClr val="C00000"/>
                </a:solidFill>
                <a:latin typeface="Calibri" panose="020F0502020204030204" pitchFamily="34" charset="0"/>
              </a:rPr>
              <a:t>teklif edilen bedelin</a:t>
            </a:r>
            <a:r>
              <a:rPr lang="tr-TR" sz="2000" dirty="0">
                <a:solidFill>
                  <a:schemeClr val="tx1"/>
                </a:solidFill>
                <a:latin typeface="Calibri" panose="020F0502020204030204" pitchFamily="34" charset="0"/>
              </a:rPr>
              <a:t> </a:t>
            </a:r>
            <a:r>
              <a:rPr lang="tr-TR" sz="2000" u="sng" dirty="0">
                <a:solidFill>
                  <a:schemeClr val="tx1"/>
                </a:solidFill>
                <a:latin typeface="Calibri" panose="020F0502020204030204" pitchFamily="34" charset="0"/>
              </a:rPr>
              <a:t>% 10’undan az ve % 40’ından fazla olmamak üzere</a:t>
            </a:r>
            <a:r>
              <a:rPr lang="tr-TR" sz="2000" dirty="0">
                <a:solidFill>
                  <a:schemeClr val="tx1"/>
                </a:solidFill>
                <a:latin typeface="Calibri" panose="020F0502020204030204" pitchFamily="34" charset="0"/>
              </a:rPr>
              <a:t> idarece belirlenecek bir</a:t>
            </a:r>
            <a:r>
              <a:rPr lang="tr-TR" sz="2000" b="1" dirty="0">
                <a:solidFill>
                  <a:schemeClr val="tx1"/>
                </a:solidFill>
                <a:latin typeface="Calibri" panose="020F0502020204030204" pitchFamily="34" charset="0"/>
              </a:rPr>
              <a:t> oranda</a:t>
            </a:r>
            <a:r>
              <a:rPr lang="tr-TR" sz="2000" dirty="0">
                <a:solidFill>
                  <a:schemeClr val="tx1"/>
                </a:solidFill>
                <a:latin typeface="Calibri" panose="020F0502020204030204" pitchFamily="34" charset="0"/>
              </a:rPr>
              <a:t>,</a:t>
            </a:r>
          </a:p>
          <a:p>
            <a:pPr lvl="0" algn="just">
              <a:spcBef>
                <a:spcPts val="600"/>
              </a:spcBef>
              <a:spcAft>
                <a:spcPts val="600"/>
              </a:spcAft>
            </a:pPr>
            <a:r>
              <a:rPr lang="tr-TR" sz="2000" b="1" dirty="0">
                <a:solidFill>
                  <a:schemeClr val="tx1"/>
                </a:solidFill>
                <a:latin typeface="Calibri" panose="020F0502020204030204" pitchFamily="34" charset="0"/>
              </a:rPr>
              <a:t>BİAİU</a:t>
            </a:r>
            <a:r>
              <a:rPr lang="tr-TR" sz="2000" dirty="0">
                <a:solidFill>
                  <a:schemeClr val="tx1"/>
                </a:solidFill>
                <a:latin typeface="Calibri" panose="020F0502020204030204" pitchFamily="34" charset="0"/>
              </a:rPr>
              <a:t> ve </a:t>
            </a:r>
            <a:r>
              <a:rPr lang="tr-TR" sz="2000" b="1" dirty="0">
                <a:solidFill>
                  <a:schemeClr val="tx1"/>
                </a:solidFill>
                <a:latin typeface="Calibri" panose="020F0502020204030204" pitchFamily="34" charset="0"/>
              </a:rPr>
              <a:t>4734/21 (a), (d) ve (e)</a:t>
            </a:r>
            <a:r>
              <a:rPr lang="tr-TR" sz="2000" dirty="0">
                <a:solidFill>
                  <a:schemeClr val="tx1"/>
                </a:solidFill>
                <a:latin typeface="Calibri" panose="020F0502020204030204" pitchFamily="34" charset="0"/>
              </a:rPr>
              <a:t> bentlerine göre yapılan ihalelerde, </a:t>
            </a:r>
            <a:r>
              <a:rPr lang="tr-TR" sz="2000" b="1" dirty="0">
                <a:solidFill>
                  <a:schemeClr val="tx1"/>
                </a:solidFill>
                <a:latin typeface="Calibri" panose="020F0502020204030204" pitchFamily="34" charset="0"/>
              </a:rPr>
              <a:t>yaklaşık maliyetin</a:t>
            </a:r>
            <a:r>
              <a:rPr lang="tr-TR" sz="2000" dirty="0">
                <a:solidFill>
                  <a:schemeClr val="tx1"/>
                </a:solidFill>
                <a:latin typeface="Calibri" panose="020F0502020204030204" pitchFamily="34" charset="0"/>
              </a:rPr>
              <a:t> </a:t>
            </a:r>
            <a:r>
              <a:rPr lang="tr-TR" sz="2000" u="sng" dirty="0">
                <a:solidFill>
                  <a:schemeClr val="tx1"/>
                </a:solidFill>
                <a:latin typeface="Calibri" panose="020F0502020204030204" pitchFamily="34" charset="0"/>
              </a:rPr>
              <a:t>%10’u ile % 40’ı aralığında</a:t>
            </a:r>
            <a:r>
              <a:rPr lang="tr-TR" sz="2000" dirty="0">
                <a:solidFill>
                  <a:schemeClr val="tx1"/>
                </a:solidFill>
                <a:latin typeface="Calibri" panose="020F0502020204030204" pitchFamily="34" charset="0"/>
              </a:rPr>
              <a:t>, idarece belirlenecek </a:t>
            </a:r>
            <a:r>
              <a:rPr lang="tr-TR" sz="2000" b="1" dirty="0">
                <a:solidFill>
                  <a:schemeClr val="tx1"/>
                </a:solidFill>
                <a:latin typeface="Calibri" panose="020F0502020204030204" pitchFamily="34" charset="0"/>
              </a:rPr>
              <a:t>parasal tutardan </a:t>
            </a:r>
            <a:r>
              <a:rPr lang="tr-TR" sz="2000" dirty="0">
                <a:solidFill>
                  <a:schemeClr val="tx1"/>
                </a:solidFill>
                <a:latin typeface="Calibri" panose="020F0502020204030204" pitchFamily="34" charset="0"/>
              </a:rPr>
              <a:t>az olmamak üzere,</a:t>
            </a:r>
          </a:p>
          <a:p>
            <a:pPr marL="0" indent="0" algn="just">
              <a:spcBef>
                <a:spcPts val="600"/>
              </a:spcBef>
              <a:spcAft>
                <a:spcPts val="600"/>
              </a:spcAft>
              <a:buNone/>
            </a:pPr>
            <a:r>
              <a:rPr lang="tr-TR" sz="2200" b="1" dirty="0">
                <a:solidFill>
                  <a:srgbClr val="C00000"/>
                </a:solidFill>
                <a:latin typeface="Calibri" panose="020F0502020204030204" pitchFamily="34" charset="0"/>
              </a:rPr>
              <a:t>ihale konusu iş</a:t>
            </a:r>
            <a:r>
              <a:rPr lang="tr-TR" sz="2200" dirty="0">
                <a:solidFill>
                  <a:schemeClr val="tx1"/>
                </a:solidFill>
                <a:latin typeface="Calibri" panose="020F0502020204030204" pitchFamily="34" charset="0"/>
              </a:rPr>
              <a:t> </a:t>
            </a:r>
            <a:r>
              <a:rPr lang="tr-TR" sz="2200" b="1" u="sng" dirty="0">
                <a:solidFill>
                  <a:schemeClr val="tx1"/>
                </a:solidFill>
                <a:latin typeface="Calibri" panose="020F0502020204030204" pitchFamily="34" charset="0"/>
              </a:rPr>
              <a:t>veya</a:t>
            </a:r>
            <a:r>
              <a:rPr lang="tr-TR" sz="2200" dirty="0">
                <a:solidFill>
                  <a:schemeClr val="tx1"/>
                </a:solidFill>
                <a:latin typeface="Calibri" panose="020F0502020204030204" pitchFamily="34" charset="0"/>
              </a:rPr>
              <a:t> </a:t>
            </a:r>
            <a:r>
              <a:rPr lang="tr-TR" sz="2200" b="1" dirty="0">
                <a:solidFill>
                  <a:srgbClr val="C00000"/>
                </a:solidFill>
                <a:latin typeface="Calibri" panose="020F0502020204030204" pitchFamily="34" charset="0"/>
              </a:rPr>
              <a:t>benzer işlere</a:t>
            </a:r>
            <a:r>
              <a:rPr lang="tr-TR" sz="2200" dirty="0">
                <a:solidFill>
                  <a:schemeClr val="tx1"/>
                </a:solidFill>
                <a:latin typeface="Calibri" panose="020F0502020204030204" pitchFamily="34" charset="0"/>
              </a:rPr>
              <a:t> ait </a:t>
            </a:r>
            <a:r>
              <a:rPr lang="tr-TR" sz="2200" b="1" dirty="0">
                <a:solidFill>
                  <a:schemeClr val="tx1"/>
                </a:solidFill>
                <a:latin typeface="Calibri" panose="020F0502020204030204" pitchFamily="34" charset="0"/>
              </a:rPr>
              <a:t>tek sözleşmeye</a:t>
            </a:r>
            <a:r>
              <a:rPr lang="tr-TR" sz="2200" dirty="0">
                <a:solidFill>
                  <a:schemeClr val="tx1"/>
                </a:solidFill>
                <a:latin typeface="Calibri" panose="020F0502020204030204" pitchFamily="34" charset="0"/>
              </a:rPr>
              <a:t> ilişkin </a:t>
            </a:r>
            <a:r>
              <a:rPr lang="tr-TR" sz="2200" u="sng" dirty="0">
                <a:solidFill>
                  <a:schemeClr val="tx1"/>
                </a:solidFill>
                <a:latin typeface="Calibri" panose="020F0502020204030204" pitchFamily="34" charset="0"/>
              </a:rPr>
              <a:t>iş deneyimini gösteren belgeler</a:t>
            </a:r>
            <a:r>
              <a:rPr lang="tr-TR" sz="2200" dirty="0">
                <a:solidFill>
                  <a:schemeClr val="tx1"/>
                </a:solidFill>
                <a:latin typeface="Calibri" panose="020F0502020204030204" pitchFamily="34" charset="0"/>
              </a:rPr>
              <a:t> ile </a:t>
            </a:r>
            <a:r>
              <a:rPr lang="tr-TR" sz="2200" b="1" dirty="0">
                <a:solidFill>
                  <a:srgbClr val="C00000"/>
                </a:solidFill>
                <a:latin typeface="Calibri" panose="020F0502020204030204" pitchFamily="34" charset="0"/>
              </a:rPr>
              <a:t>teknolojik ürün deneyim belgesinin </a:t>
            </a:r>
            <a:r>
              <a:rPr lang="tr-TR" sz="2200" dirty="0">
                <a:solidFill>
                  <a:schemeClr val="tx1"/>
                </a:solidFill>
                <a:latin typeface="Calibri" panose="020F0502020204030204" pitchFamily="34" charset="0"/>
              </a:rPr>
              <a:t>sunulması istenir.</a:t>
            </a:r>
          </a:p>
        </p:txBody>
      </p:sp>
    </p:spTree>
    <p:extLst>
      <p:ext uri="{BB962C8B-B14F-4D97-AF65-F5344CB8AC3E}">
        <p14:creationId xmlns:p14="http://schemas.microsoft.com/office/powerpoint/2010/main" val="177149508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340768"/>
            <a:ext cx="8229600" cy="5112568"/>
          </a:xfrm>
        </p:spPr>
        <p:txBody>
          <a:bodyPr>
            <a:noAutofit/>
          </a:bodyPr>
          <a:lstStyle/>
          <a:p>
            <a:pPr marL="0" lvl="0" indent="0" algn="just">
              <a:spcBef>
                <a:spcPts val="600"/>
              </a:spcBef>
              <a:spcAft>
                <a:spcPts val="600"/>
              </a:spcAft>
              <a:buClr>
                <a:schemeClr val="accent1"/>
              </a:buClr>
              <a:buNone/>
            </a:pPr>
            <a:r>
              <a:rPr lang="tr-TR" sz="2000" b="1" dirty="0" smtClean="0">
                <a:solidFill>
                  <a:schemeClr val="accent5">
                    <a:lumMod val="75000"/>
                  </a:schemeClr>
                </a:solidFill>
                <a:latin typeface="Calibri" panose="020F0502020204030204" pitchFamily="34" charset="0"/>
              </a:rPr>
              <a:t>Mesleki ve teknik yeterlik kriterleri  </a:t>
            </a:r>
            <a:r>
              <a:rPr lang="tr-TR" sz="2000" b="1" i="1" dirty="0" smtClean="0">
                <a:solidFill>
                  <a:schemeClr val="accent5">
                    <a:lumMod val="75000"/>
                  </a:schemeClr>
                </a:solidFill>
                <a:latin typeface="Calibri" panose="020F0502020204030204" pitchFamily="34" charset="0"/>
              </a:rPr>
              <a:t>(İş deneyimini </a:t>
            </a:r>
            <a:r>
              <a:rPr lang="tr-TR" sz="2000" b="1" i="1" dirty="0">
                <a:solidFill>
                  <a:schemeClr val="accent5">
                    <a:lumMod val="75000"/>
                  </a:schemeClr>
                </a:solidFill>
                <a:latin typeface="Calibri" panose="020F0502020204030204" pitchFamily="34" charset="0"/>
              </a:rPr>
              <a:t>gösteren </a:t>
            </a:r>
            <a:r>
              <a:rPr lang="tr-TR" sz="2000" b="1" i="1" dirty="0" smtClean="0">
                <a:solidFill>
                  <a:schemeClr val="accent5">
                    <a:lumMod val="75000"/>
                  </a:schemeClr>
                </a:solidFill>
                <a:latin typeface="Calibri" panose="020F0502020204030204" pitchFamily="34" charset="0"/>
              </a:rPr>
              <a:t>belgeler)</a:t>
            </a:r>
          </a:p>
          <a:p>
            <a:pPr marL="0" indent="0" algn="just">
              <a:spcBef>
                <a:spcPts val="600"/>
              </a:spcBef>
              <a:spcAft>
                <a:spcPts val="600"/>
              </a:spcAft>
              <a:buNone/>
              <a:defRPr/>
            </a:pPr>
            <a:r>
              <a:rPr lang="tr-TR" sz="2000" dirty="0" smtClean="0">
                <a:solidFill>
                  <a:schemeClr val="tx1"/>
                </a:solidFill>
                <a:latin typeface="Calibri" panose="020F0502020204030204" pitchFamily="34" charset="0"/>
              </a:rPr>
              <a:t>Kamu </a:t>
            </a:r>
            <a:r>
              <a:rPr lang="tr-TR" sz="2000" dirty="0">
                <a:solidFill>
                  <a:schemeClr val="tx1"/>
                </a:solidFill>
                <a:latin typeface="Calibri" panose="020F0502020204030204" pitchFamily="34" charset="0"/>
              </a:rPr>
              <a:t>kurumu niteliğindeki  </a:t>
            </a:r>
          </a:p>
          <a:p>
            <a:pPr algn="just" fontAlgn="auto">
              <a:spcBef>
                <a:spcPts val="600"/>
              </a:spcBef>
              <a:spcAft>
                <a:spcPts val="600"/>
              </a:spcAft>
              <a:defRPr/>
            </a:pPr>
            <a:r>
              <a:rPr lang="tr-TR" sz="2000" dirty="0">
                <a:solidFill>
                  <a:schemeClr val="tx1"/>
                </a:solidFill>
                <a:latin typeface="Calibri" panose="020F0502020204030204" pitchFamily="34" charset="0"/>
              </a:rPr>
              <a:t>Meslek kuruluşları,  Vakıf yükseköğretim kurumları,</a:t>
            </a:r>
          </a:p>
          <a:p>
            <a:pPr algn="just" fontAlgn="auto">
              <a:spcBef>
                <a:spcPts val="600"/>
              </a:spcBef>
              <a:spcAft>
                <a:spcPts val="600"/>
              </a:spcAft>
              <a:defRPr/>
            </a:pPr>
            <a:r>
              <a:rPr lang="tr-TR" sz="2000" dirty="0">
                <a:solidFill>
                  <a:schemeClr val="tx1"/>
                </a:solidFill>
                <a:latin typeface="Calibri" panose="020F0502020204030204" pitchFamily="34" charset="0"/>
              </a:rPr>
              <a:t>Özel sektöre gerçekleştirilen işler  ile  </a:t>
            </a:r>
          </a:p>
          <a:p>
            <a:pPr algn="just" fontAlgn="auto">
              <a:spcBef>
                <a:spcPts val="600"/>
              </a:spcBef>
              <a:spcAft>
                <a:spcPts val="600"/>
              </a:spcAft>
              <a:defRPr/>
            </a:pPr>
            <a:r>
              <a:rPr lang="tr-TR" sz="2000" dirty="0">
                <a:solidFill>
                  <a:schemeClr val="tx1"/>
                </a:solidFill>
                <a:latin typeface="Calibri" panose="020F0502020204030204" pitchFamily="34" charset="0"/>
              </a:rPr>
              <a:t>Alt yükleniciler tarafından gerçekleştirilen </a:t>
            </a:r>
            <a:r>
              <a:rPr lang="tr-TR" sz="2000" dirty="0" smtClean="0">
                <a:solidFill>
                  <a:schemeClr val="tx1"/>
                </a:solidFill>
                <a:latin typeface="Calibri" panose="020F0502020204030204" pitchFamily="34" charset="0"/>
              </a:rPr>
              <a:t>işlerde</a:t>
            </a:r>
          </a:p>
          <a:p>
            <a:pPr marL="0" indent="0" algn="just" fontAlgn="auto">
              <a:spcBef>
                <a:spcPts val="600"/>
              </a:spcBef>
              <a:spcAft>
                <a:spcPts val="600"/>
              </a:spcAft>
              <a:buNone/>
              <a:defRPr/>
            </a:pPr>
            <a:r>
              <a:rPr lang="tr-TR" sz="2000" b="1" u="sng" dirty="0" smtClean="0">
                <a:solidFill>
                  <a:schemeClr val="tx1"/>
                </a:solidFill>
                <a:latin typeface="Calibri" panose="020F0502020204030204" pitchFamily="34" charset="0"/>
              </a:rPr>
              <a:t>iş </a:t>
            </a:r>
            <a:r>
              <a:rPr lang="tr-TR" sz="2000" b="1" u="sng" dirty="0">
                <a:solidFill>
                  <a:schemeClr val="tx1"/>
                </a:solidFill>
                <a:latin typeface="Calibri" panose="020F0502020204030204" pitchFamily="34" charset="0"/>
              </a:rPr>
              <a:t>deneyim  belgesi </a:t>
            </a:r>
            <a:r>
              <a:rPr lang="tr-TR" sz="2000" b="1" u="sng" dirty="0" smtClean="0">
                <a:solidFill>
                  <a:schemeClr val="tx1"/>
                </a:solidFill>
                <a:latin typeface="Calibri" panose="020F0502020204030204" pitchFamily="34" charset="0"/>
              </a:rPr>
              <a:t>düzenlenmez</a:t>
            </a:r>
            <a:r>
              <a:rPr lang="tr-TR" sz="2000" b="1" dirty="0" smtClean="0">
                <a:solidFill>
                  <a:schemeClr val="tx1"/>
                </a:solidFill>
                <a:latin typeface="Calibri" panose="020F0502020204030204" pitchFamily="34" charset="0"/>
              </a:rPr>
              <a:t>.</a:t>
            </a:r>
          </a:p>
          <a:p>
            <a:pPr marL="0" indent="0" algn="just" fontAlgn="auto">
              <a:spcBef>
                <a:spcPts val="600"/>
              </a:spcBef>
              <a:spcAft>
                <a:spcPts val="600"/>
              </a:spcAft>
              <a:buNone/>
              <a:defRPr/>
            </a:pPr>
            <a:endParaRPr lang="tr-TR" sz="2000" b="1" u="sng" dirty="0">
              <a:solidFill>
                <a:schemeClr val="tx1"/>
              </a:solidFill>
              <a:latin typeface="Calibri" panose="020F0502020204030204" pitchFamily="34" charset="0"/>
            </a:endParaRPr>
          </a:p>
          <a:p>
            <a:pPr algn="just">
              <a:spcBef>
                <a:spcPts val="600"/>
              </a:spcBef>
              <a:spcAft>
                <a:spcPts val="600"/>
              </a:spcAft>
              <a:defRPr/>
            </a:pPr>
            <a:r>
              <a:rPr lang="tr-TR" sz="2000" dirty="0">
                <a:solidFill>
                  <a:schemeClr val="tx1"/>
                </a:solidFill>
                <a:latin typeface="Calibri" panose="020F0502020204030204" pitchFamily="34" charset="0"/>
              </a:rPr>
              <a:t>Bu durumda iş </a:t>
            </a:r>
            <a:r>
              <a:rPr lang="tr-TR" sz="2000" dirty="0" smtClean="0">
                <a:solidFill>
                  <a:schemeClr val="tx1"/>
                </a:solidFill>
                <a:latin typeface="Calibri" panose="020F0502020204030204" pitchFamily="34" charset="0"/>
              </a:rPr>
              <a:t>deneyimi </a:t>
            </a:r>
            <a:r>
              <a:rPr lang="tr-TR" sz="2000" b="1" dirty="0" smtClean="0">
                <a:solidFill>
                  <a:srgbClr val="C00000"/>
                </a:solidFill>
                <a:latin typeface="Calibri" panose="020F0502020204030204" pitchFamily="34" charset="0"/>
              </a:rPr>
              <a:t>Sözleşme</a:t>
            </a:r>
            <a:r>
              <a:rPr lang="tr-TR" sz="2000" dirty="0" smtClean="0">
                <a:solidFill>
                  <a:schemeClr val="tx1"/>
                </a:solidFill>
                <a:latin typeface="Calibri" panose="020F0502020204030204" pitchFamily="34" charset="0"/>
              </a:rPr>
              <a:t> </a:t>
            </a:r>
            <a:r>
              <a:rPr lang="tr-TR" sz="2000" dirty="0">
                <a:solidFill>
                  <a:schemeClr val="tx1"/>
                </a:solidFill>
                <a:latin typeface="Calibri" panose="020F0502020204030204" pitchFamily="34" charset="0"/>
              </a:rPr>
              <a:t>ve </a:t>
            </a:r>
            <a:r>
              <a:rPr lang="tr-TR" sz="2000" b="1" dirty="0">
                <a:solidFill>
                  <a:srgbClr val="C00000"/>
                </a:solidFill>
                <a:latin typeface="Calibri" panose="020F0502020204030204" pitchFamily="34" charset="0"/>
              </a:rPr>
              <a:t>fatura örnekleri </a:t>
            </a:r>
            <a:r>
              <a:rPr lang="tr-TR" sz="2000" dirty="0">
                <a:solidFill>
                  <a:schemeClr val="tx1"/>
                </a:solidFill>
                <a:latin typeface="Calibri" panose="020F0502020204030204" pitchFamily="34" charset="0"/>
              </a:rPr>
              <a:t>veya serbest meslek makbuzu nüshaları birlikte sunularak </a:t>
            </a:r>
            <a:r>
              <a:rPr lang="tr-TR" sz="2000" dirty="0" smtClean="0">
                <a:solidFill>
                  <a:schemeClr val="tx1"/>
                </a:solidFill>
                <a:latin typeface="Calibri" panose="020F0502020204030204" pitchFamily="34" charset="0"/>
              </a:rPr>
              <a:t>belgelenir.</a:t>
            </a:r>
          </a:p>
          <a:p>
            <a:pPr algn="just" fontAlgn="auto">
              <a:spcBef>
                <a:spcPts val="600"/>
              </a:spcBef>
              <a:spcAft>
                <a:spcPts val="600"/>
              </a:spcAft>
              <a:defRPr/>
            </a:pPr>
            <a:r>
              <a:rPr lang="tr-TR" sz="2000" dirty="0" smtClean="0">
                <a:solidFill>
                  <a:schemeClr val="tx1"/>
                </a:solidFill>
                <a:latin typeface="Calibri" panose="020F0502020204030204" pitchFamily="34" charset="0"/>
              </a:rPr>
              <a:t>Sözleşme </a:t>
            </a:r>
            <a:r>
              <a:rPr lang="tr-TR" sz="2000" dirty="0">
                <a:solidFill>
                  <a:schemeClr val="tx1"/>
                </a:solidFill>
                <a:latin typeface="Calibri" panose="020F0502020204030204" pitchFamily="34" charset="0"/>
              </a:rPr>
              <a:t>eki belgeler ya asıl belge olarak veya örnekleri/nüshaları noter, YMM, SMMM</a:t>
            </a:r>
            <a:r>
              <a:rPr lang="tr-TR" sz="2000" strike="sngStrike" dirty="0">
                <a:solidFill>
                  <a:schemeClr val="bg1">
                    <a:lumMod val="65000"/>
                  </a:schemeClr>
                </a:solidFill>
                <a:latin typeface="Calibri" panose="020F0502020204030204" pitchFamily="34" charset="0"/>
              </a:rPr>
              <a:t>, SM </a:t>
            </a:r>
            <a:r>
              <a:rPr lang="tr-TR" sz="2000" dirty="0">
                <a:solidFill>
                  <a:schemeClr val="tx1"/>
                </a:solidFill>
                <a:latin typeface="Calibri" panose="020F0502020204030204" pitchFamily="34" charset="0"/>
              </a:rPr>
              <a:t>veya vergi dairesi onaylı suretleri sunulabilir </a:t>
            </a:r>
            <a:r>
              <a:rPr lang="tr-TR" sz="2000" dirty="0" smtClean="0">
                <a:solidFill>
                  <a:schemeClr val="tx1"/>
                </a:solidFill>
                <a:latin typeface="Calibri" panose="020F0502020204030204" pitchFamily="34" charset="0"/>
              </a:rPr>
              <a:t>.</a:t>
            </a:r>
            <a:endParaRPr lang="tr-TR" sz="20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35256876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340768"/>
            <a:ext cx="8229600" cy="5184576"/>
          </a:xfrm>
        </p:spPr>
        <p:txBody>
          <a:bodyPr>
            <a:noAutofit/>
          </a:bodyPr>
          <a:lstStyle/>
          <a:p>
            <a:pPr marL="0" lvl="0" indent="0" algn="just">
              <a:spcBef>
                <a:spcPts val="600"/>
              </a:spcBef>
              <a:spcAft>
                <a:spcPts val="600"/>
              </a:spcAft>
              <a:buClr>
                <a:schemeClr val="accent1"/>
              </a:buClr>
              <a:buNone/>
            </a:pPr>
            <a:r>
              <a:rPr lang="tr-TR" sz="2200" b="1" dirty="0" smtClean="0">
                <a:solidFill>
                  <a:schemeClr val="accent5">
                    <a:lumMod val="75000"/>
                  </a:schemeClr>
                </a:solidFill>
                <a:latin typeface="Calibri" panose="020F0502020204030204" pitchFamily="34" charset="0"/>
              </a:rPr>
              <a:t>Mesleki ve teknik yeterlik kriterleri  </a:t>
            </a:r>
            <a:r>
              <a:rPr lang="tr-TR" sz="2200" b="1" i="1" dirty="0" smtClean="0">
                <a:solidFill>
                  <a:schemeClr val="accent5">
                    <a:lumMod val="75000"/>
                  </a:schemeClr>
                </a:solidFill>
                <a:latin typeface="Calibri" panose="020F0502020204030204" pitchFamily="34" charset="0"/>
              </a:rPr>
              <a:t>(İş deneyimini </a:t>
            </a:r>
            <a:r>
              <a:rPr lang="tr-TR" sz="2200" b="1" i="1" dirty="0">
                <a:solidFill>
                  <a:schemeClr val="accent5">
                    <a:lumMod val="75000"/>
                  </a:schemeClr>
                </a:solidFill>
                <a:latin typeface="Calibri" panose="020F0502020204030204" pitchFamily="34" charset="0"/>
              </a:rPr>
              <a:t>gösteren </a:t>
            </a:r>
            <a:r>
              <a:rPr lang="tr-TR" sz="2200" b="1" i="1" dirty="0" smtClean="0">
                <a:solidFill>
                  <a:schemeClr val="accent5">
                    <a:lumMod val="75000"/>
                  </a:schemeClr>
                </a:solidFill>
                <a:latin typeface="Calibri" panose="020F0502020204030204" pitchFamily="34" charset="0"/>
              </a:rPr>
              <a:t>belgeler)</a:t>
            </a:r>
          </a:p>
          <a:p>
            <a:pPr algn="just"/>
            <a:r>
              <a:rPr lang="tr-TR" sz="2200" dirty="0" smtClean="0">
                <a:solidFill>
                  <a:schemeClr val="tx1"/>
                </a:solidFill>
                <a:latin typeface="Calibri" panose="020F0502020204030204" pitchFamily="34" charset="0"/>
              </a:rPr>
              <a:t>İş </a:t>
            </a:r>
            <a:r>
              <a:rPr lang="tr-TR" sz="2200" dirty="0">
                <a:solidFill>
                  <a:schemeClr val="tx1"/>
                </a:solidFill>
                <a:latin typeface="Calibri" panose="020F0502020204030204" pitchFamily="34" charset="0"/>
              </a:rPr>
              <a:t>ortaklığında </a:t>
            </a:r>
            <a:r>
              <a:rPr lang="tr-TR" sz="2200" u="sng" dirty="0">
                <a:solidFill>
                  <a:schemeClr val="tx1"/>
                </a:solidFill>
                <a:latin typeface="Calibri" panose="020F0502020204030204" pitchFamily="34" charset="0"/>
              </a:rPr>
              <a:t>pilot ortağın</a:t>
            </a:r>
            <a:r>
              <a:rPr lang="tr-TR" sz="2200" dirty="0">
                <a:solidFill>
                  <a:schemeClr val="tx1"/>
                </a:solidFill>
                <a:latin typeface="Calibri" panose="020F0502020204030204" pitchFamily="34" charset="0"/>
              </a:rPr>
              <a:t>, asgari iş deneyim tutarının </a:t>
            </a:r>
            <a:r>
              <a:rPr lang="tr-TR" sz="2200" b="1" dirty="0">
                <a:solidFill>
                  <a:srgbClr val="C00000"/>
                </a:solidFill>
                <a:latin typeface="Calibri" panose="020F0502020204030204" pitchFamily="34" charset="0"/>
              </a:rPr>
              <a:t>en az % 20’sini </a:t>
            </a:r>
            <a:r>
              <a:rPr lang="tr-TR" sz="2200" dirty="0">
                <a:solidFill>
                  <a:schemeClr val="tx1"/>
                </a:solidFill>
                <a:latin typeface="Calibri" panose="020F0502020204030204" pitchFamily="34" charset="0"/>
              </a:rPr>
              <a:t>sağlaması gerekir.</a:t>
            </a:r>
          </a:p>
          <a:p>
            <a:pPr algn="just"/>
            <a:r>
              <a:rPr lang="tr-TR" sz="2200" dirty="0">
                <a:solidFill>
                  <a:schemeClr val="tx1"/>
                </a:solidFill>
                <a:latin typeface="Calibri" panose="020F0502020204030204" pitchFamily="34" charset="0"/>
              </a:rPr>
              <a:t>Ancak, her durumda </a:t>
            </a:r>
            <a:r>
              <a:rPr lang="tr-TR" sz="2200" u="sng" dirty="0">
                <a:solidFill>
                  <a:schemeClr val="tx1"/>
                </a:solidFill>
                <a:latin typeface="Calibri" panose="020F0502020204030204" pitchFamily="34" charset="0"/>
              </a:rPr>
              <a:t>pilot ortağın iş deneyim tutarının diğer ortaklardan her birinin iş deneyim tutarından fazla olması </a:t>
            </a:r>
            <a:r>
              <a:rPr lang="tr-TR" sz="2200" b="1" dirty="0">
                <a:solidFill>
                  <a:srgbClr val="C00000"/>
                </a:solidFill>
                <a:latin typeface="Calibri" panose="020F0502020204030204" pitchFamily="34" charset="0"/>
              </a:rPr>
              <a:t>zorunludur</a:t>
            </a:r>
            <a:r>
              <a:rPr lang="tr-TR" sz="2200" dirty="0">
                <a:solidFill>
                  <a:schemeClr val="tx1"/>
                </a:solidFill>
                <a:latin typeface="Calibri" panose="020F0502020204030204" pitchFamily="34" charset="0"/>
              </a:rPr>
              <a:t>.</a:t>
            </a:r>
          </a:p>
          <a:p>
            <a:pPr algn="just"/>
            <a:r>
              <a:rPr lang="tr-TR" sz="2200" dirty="0">
                <a:solidFill>
                  <a:schemeClr val="tx1"/>
                </a:solidFill>
                <a:latin typeface="Calibri" panose="020F0502020204030204" pitchFamily="34" charset="0"/>
              </a:rPr>
              <a:t>Pilot ortağın iş deneyim tutarının diğer ortaklardan her birinin iş deneyim tutarından fazla olması ve asgari iş deneyim tutarının en az %20’sini sağlaması şartıyla iş deneyim tutarının kalan kısmı </a:t>
            </a:r>
            <a:r>
              <a:rPr lang="tr-TR" sz="2200" b="1" dirty="0">
                <a:solidFill>
                  <a:schemeClr val="tx1"/>
                </a:solidFill>
                <a:latin typeface="Calibri" panose="020F0502020204030204" pitchFamily="34" charset="0"/>
              </a:rPr>
              <a:t>diğer ortaklardan biri, birkaçı veya tamamı tarafından karşılanabilir</a:t>
            </a:r>
            <a:r>
              <a:rPr lang="tr-TR" sz="2200" dirty="0">
                <a:solidFill>
                  <a:schemeClr val="tx1"/>
                </a:solidFill>
                <a:latin typeface="Calibri" panose="020F0502020204030204" pitchFamily="34" charset="0"/>
              </a:rPr>
              <a:t>.</a:t>
            </a:r>
          </a:p>
          <a:p>
            <a:pPr algn="just"/>
            <a:r>
              <a:rPr lang="tr-TR" sz="2200" dirty="0">
                <a:solidFill>
                  <a:schemeClr val="tx1"/>
                </a:solidFill>
                <a:latin typeface="Calibri" panose="020F0502020204030204" pitchFamily="34" charset="0"/>
              </a:rPr>
              <a:t>Pilot ortağa ait iş deneyimini gösteren belgenin </a:t>
            </a:r>
            <a:r>
              <a:rPr lang="tr-TR" sz="2200" u="sng" dirty="0">
                <a:solidFill>
                  <a:schemeClr val="tx1"/>
                </a:solidFill>
                <a:latin typeface="Calibri" panose="020F0502020204030204" pitchFamily="34" charset="0"/>
              </a:rPr>
              <a:t>yeterlik kriterini sağlaması halinde</a:t>
            </a:r>
            <a:r>
              <a:rPr lang="tr-TR" sz="2200" dirty="0">
                <a:solidFill>
                  <a:schemeClr val="tx1"/>
                </a:solidFill>
                <a:latin typeface="Calibri" panose="020F0502020204030204" pitchFamily="34" charset="0"/>
              </a:rPr>
              <a:t>, </a:t>
            </a:r>
            <a:r>
              <a:rPr lang="tr-TR" sz="2200" b="1" dirty="0">
                <a:solidFill>
                  <a:srgbClr val="C00000"/>
                </a:solidFill>
                <a:latin typeface="Calibri" panose="020F0502020204030204" pitchFamily="34" charset="0"/>
              </a:rPr>
              <a:t>diğer ortaklar iş deneyimini gösteren belge sunmak zorunda değildir</a:t>
            </a:r>
            <a:r>
              <a:rPr lang="tr-TR" sz="2200" dirty="0" smtClean="0">
                <a:solidFill>
                  <a:schemeClr val="tx1"/>
                </a:solidFill>
                <a:latin typeface="Calibri" panose="020F0502020204030204" pitchFamily="34" charset="0"/>
              </a:rPr>
              <a:t>.</a:t>
            </a:r>
            <a:endParaRPr lang="tr-TR" sz="22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330849792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340768"/>
            <a:ext cx="8229600" cy="5184576"/>
          </a:xfrm>
        </p:spPr>
        <p:txBody>
          <a:bodyPr>
            <a:noAutofit/>
          </a:bodyPr>
          <a:lstStyle/>
          <a:p>
            <a:pPr marL="0" lvl="0" indent="0" algn="just">
              <a:spcBef>
                <a:spcPts val="600"/>
              </a:spcBef>
              <a:spcAft>
                <a:spcPts val="600"/>
              </a:spcAft>
              <a:buClr>
                <a:schemeClr val="accent1"/>
              </a:buClr>
              <a:buNone/>
            </a:pPr>
            <a:r>
              <a:rPr lang="tr-TR" sz="2200" b="1" dirty="0" smtClean="0">
                <a:solidFill>
                  <a:schemeClr val="accent5">
                    <a:lumMod val="75000"/>
                  </a:schemeClr>
                </a:solidFill>
                <a:latin typeface="Calibri" panose="020F0502020204030204" pitchFamily="34" charset="0"/>
              </a:rPr>
              <a:t>Mesleki ve teknik yeterlik kriterleri  </a:t>
            </a:r>
            <a:r>
              <a:rPr lang="tr-TR" sz="2200" b="1" i="1" dirty="0" smtClean="0">
                <a:solidFill>
                  <a:schemeClr val="accent5">
                    <a:lumMod val="75000"/>
                  </a:schemeClr>
                </a:solidFill>
                <a:latin typeface="Calibri" panose="020F0502020204030204" pitchFamily="34" charset="0"/>
              </a:rPr>
              <a:t>(İş deneyimini </a:t>
            </a:r>
            <a:r>
              <a:rPr lang="tr-TR" sz="2200" b="1" i="1" dirty="0">
                <a:solidFill>
                  <a:schemeClr val="accent5">
                    <a:lumMod val="75000"/>
                  </a:schemeClr>
                </a:solidFill>
                <a:latin typeface="Calibri" panose="020F0502020204030204" pitchFamily="34" charset="0"/>
              </a:rPr>
              <a:t>gösteren </a:t>
            </a:r>
            <a:r>
              <a:rPr lang="tr-TR" sz="2200" b="1" i="1" dirty="0" smtClean="0">
                <a:solidFill>
                  <a:schemeClr val="accent5">
                    <a:lumMod val="75000"/>
                  </a:schemeClr>
                </a:solidFill>
                <a:latin typeface="Calibri" panose="020F0502020204030204" pitchFamily="34" charset="0"/>
              </a:rPr>
              <a:t>belgeler)</a:t>
            </a:r>
          </a:p>
          <a:p>
            <a:pPr algn="just"/>
            <a:r>
              <a:rPr lang="tr-TR" sz="1900" dirty="0" smtClean="0">
                <a:solidFill>
                  <a:schemeClr val="tx1"/>
                </a:solidFill>
                <a:latin typeface="Calibri" panose="020F0502020204030204" pitchFamily="34" charset="0"/>
              </a:rPr>
              <a:t>Pilot </a:t>
            </a:r>
            <a:r>
              <a:rPr lang="tr-TR" sz="1900" dirty="0">
                <a:solidFill>
                  <a:schemeClr val="tx1"/>
                </a:solidFill>
                <a:latin typeface="Calibri" panose="020F0502020204030204" pitchFamily="34" charset="0"/>
              </a:rPr>
              <a:t>ortağın </a:t>
            </a:r>
            <a:r>
              <a:rPr lang="tr-TR" sz="1900" b="1" dirty="0">
                <a:solidFill>
                  <a:schemeClr val="tx1"/>
                </a:solidFill>
                <a:latin typeface="Calibri" panose="020F0502020204030204" pitchFamily="34" charset="0"/>
              </a:rPr>
              <a:t>teknolojik ürün deneyim belgesi sunması</a:t>
            </a:r>
            <a:r>
              <a:rPr lang="tr-TR" sz="1900" dirty="0">
                <a:solidFill>
                  <a:schemeClr val="tx1"/>
                </a:solidFill>
                <a:latin typeface="Calibri" panose="020F0502020204030204" pitchFamily="34" charset="0"/>
              </a:rPr>
              <a:t> durumunda, pilot ortağın asgari iş deneyim tutarının </a:t>
            </a:r>
            <a:r>
              <a:rPr lang="tr-TR" sz="1900" b="1" dirty="0">
                <a:solidFill>
                  <a:srgbClr val="C00000"/>
                </a:solidFill>
                <a:latin typeface="Calibri" panose="020F0502020204030204" pitchFamily="34" charset="0"/>
              </a:rPr>
              <a:t>en az %20’sini sağlaması</a:t>
            </a:r>
            <a:r>
              <a:rPr lang="tr-TR" sz="1900" dirty="0">
                <a:solidFill>
                  <a:schemeClr val="tx1"/>
                </a:solidFill>
                <a:latin typeface="Calibri" panose="020F0502020204030204" pitchFamily="34" charset="0"/>
              </a:rPr>
              <a:t> ve diğer ortaklardan her birinin iş deneyim tutarından fazla olması koşulu aranmaz; asgari iş deneyim tutarının kalan kısmının diğer ortaklardan biri, birkaçı veya tamamı tarafından karşılanması zorunludur</a:t>
            </a:r>
            <a:r>
              <a:rPr lang="tr-TR" sz="1900" dirty="0" smtClean="0">
                <a:solidFill>
                  <a:schemeClr val="tx1"/>
                </a:solidFill>
                <a:latin typeface="Calibri" panose="020F0502020204030204" pitchFamily="34" charset="0"/>
              </a:rPr>
              <a:t>.</a:t>
            </a:r>
          </a:p>
          <a:p>
            <a:pPr lvl="0" algn="just"/>
            <a:r>
              <a:rPr lang="tr-TR" sz="1900" dirty="0" smtClean="0">
                <a:solidFill>
                  <a:schemeClr val="tx1"/>
                </a:solidFill>
                <a:latin typeface="Calibri" panose="020F0502020204030204" pitchFamily="34" charset="0"/>
              </a:rPr>
              <a:t>Konsorsiyumlarda, </a:t>
            </a:r>
            <a:r>
              <a:rPr lang="tr-TR" sz="1900" dirty="0">
                <a:solidFill>
                  <a:schemeClr val="tx1"/>
                </a:solidFill>
                <a:latin typeface="Calibri" panose="020F0502020204030204" pitchFamily="34" charset="0"/>
              </a:rPr>
              <a:t>h</a:t>
            </a:r>
            <a:r>
              <a:rPr lang="tr-TR" sz="1900" dirty="0" smtClean="0">
                <a:solidFill>
                  <a:schemeClr val="tx1"/>
                </a:solidFill>
                <a:latin typeface="Calibri" panose="020F0502020204030204" pitchFamily="34" charset="0"/>
              </a:rPr>
              <a:t>er </a:t>
            </a:r>
            <a:r>
              <a:rPr lang="tr-TR" sz="1900" dirty="0">
                <a:solidFill>
                  <a:schemeClr val="tx1"/>
                </a:solidFill>
                <a:latin typeface="Calibri" panose="020F0502020204030204" pitchFamily="34" charset="0"/>
              </a:rPr>
              <a:t>konsorsiyum ortağının, </a:t>
            </a:r>
            <a:r>
              <a:rPr lang="tr-TR" sz="1900" b="1" dirty="0">
                <a:solidFill>
                  <a:srgbClr val="C00000"/>
                </a:solidFill>
                <a:latin typeface="Calibri" panose="020F0502020204030204" pitchFamily="34" charset="0"/>
              </a:rPr>
              <a:t>başvuruda bulunduğu</a:t>
            </a:r>
            <a:r>
              <a:rPr lang="tr-TR" sz="1900" dirty="0">
                <a:solidFill>
                  <a:schemeClr val="tx1"/>
                </a:solidFill>
                <a:latin typeface="Calibri" panose="020F0502020204030204" pitchFamily="34" charset="0"/>
              </a:rPr>
              <a:t> veya </a:t>
            </a:r>
            <a:r>
              <a:rPr lang="tr-TR" sz="1900" b="1" dirty="0">
                <a:solidFill>
                  <a:srgbClr val="C00000"/>
                </a:solidFill>
                <a:latin typeface="Calibri" panose="020F0502020204030204" pitchFamily="34" charset="0"/>
              </a:rPr>
              <a:t>teklif verdiği kısım için istenilen asgari iş deneyim tutarının tamamını </a:t>
            </a:r>
            <a:r>
              <a:rPr lang="tr-TR" sz="1900" dirty="0">
                <a:solidFill>
                  <a:schemeClr val="tx1"/>
                </a:solidFill>
                <a:latin typeface="Calibri" panose="020F0502020204030204" pitchFamily="34" charset="0"/>
              </a:rPr>
              <a:t>sağlaması zorunludur.</a:t>
            </a:r>
          </a:p>
          <a:p>
            <a:pPr algn="just"/>
            <a:endParaRPr lang="tr-TR" sz="19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131218304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340768"/>
            <a:ext cx="8229600" cy="5184576"/>
          </a:xfrm>
        </p:spPr>
        <p:txBody>
          <a:bodyPr>
            <a:noAutofit/>
          </a:bodyPr>
          <a:lstStyle/>
          <a:p>
            <a:pPr marL="0" indent="0" algn="just">
              <a:buClr>
                <a:schemeClr val="accent1"/>
              </a:buClr>
              <a:buNone/>
            </a:pPr>
            <a:r>
              <a:rPr lang="tr-TR" sz="2000" b="1" dirty="0" smtClean="0">
                <a:solidFill>
                  <a:schemeClr val="accent5">
                    <a:lumMod val="75000"/>
                  </a:schemeClr>
                </a:solidFill>
                <a:latin typeface="Calibri" panose="020F0502020204030204" pitchFamily="34" charset="0"/>
              </a:rPr>
              <a:t>Mesleki </a:t>
            </a:r>
            <a:r>
              <a:rPr lang="tr-TR" sz="2000" b="1" dirty="0">
                <a:solidFill>
                  <a:schemeClr val="accent5">
                    <a:lumMod val="75000"/>
                  </a:schemeClr>
                </a:solidFill>
                <a:latin typeface="Calibri" panose="020F0502020204030204" pitchFamily="34" charset="0"/>
              </a:rPr>
              <a:t>ve teknik yeterlik kriterleri </a:t>
            </a:r>
            <a:r>
              <a:rPr lang="tr-TR" sz="2000" b="1" i="1" dirty="0">
                <a:solidFill>
                  <a:schemeClr val="accent5">
                    <a:lumMod val="75000"/>
                  </a:schemeClr>
                </a:solidFill>
                <a:latin typeface="Calibri" panose="020F0502020204030204" pitchFamily="34" charset="0"/>
              </a:rPr>
              <a:t>(İş deneyimini  gösteren belgeler)</a:t>
            </a:r>
          </a:p>
          <a:p>
            <a:pPr algn="just"/>
            <a:r>
              <a:rPr lang="tr-TR" sz="2000" dirty="0">
                <a:solidFill>
                  <a:schemeClr val="tx1"/>
                </a:solidFill>
                <a:latin typeface="Calibri" panose="020F0502020204030204" pitchFamily="34" charset="0"/>
              </a:rPr>
              <a:t>Tüzel kişi tarafından iş deneyimini göstermek üzere sunulan belgenin, </a:t>
            </a:r>
            <a:r>
              <a:rPr lang="tr-TR" sz="2000" b="1" dirty="0">
                <a:solidFill>
                  <a:schemeClr val="tx1"/>
                </a:solidFill>
                <a:latin typeface="Calibri" panose="020F0502020204030204" pitchFamily="34" charset="0"/>
              </a:rPr>
              <a:t>tüzel kişiliğin </a:t>
            </a:r>
            <a:r>
              <a:rPr lang="tr-TR" sz="2000" b="1" dirty="0">
                <a:solidFill>
                  <a:srgbClr val="C00000"/>
                </a:solidFill>
                <a:latin typeface="Calibri" panose="020F0502020204030204" pitchFamily="34" charset="0"/>
              </a:rPr>
              <a:t>yarısından fazla hissesine</a:t>
            </a:r>
            <a:r>
              <a:rPr lang="tr-TR" sz="2000" b="1" dirty="0">
                <a:solidFill>
                  <a:schemeClr val="tx1"/>
                </a:solidFill>
                <a:latin typeface="Calibri" panose="020F0502020204030204" pitchFamily="34" charset="0"/>
              </a:rPr>
              <a:t> sahip ortağına ait olması</a:t>
            </a:r>
            <a:r>
              <a:rPr lang="tr-TR" sz="2000" dirty="0">
                <a:solidFill>
                  <a:schemeClr val="tx1"/>
                </a:solidFill>
                <a:latin typeface="Calibri" panose="020F0502020204030204" pitchFamily="34" charset="0"/>
              </a:rPr>
              <a:t> halinde; ticaret ve sanayi odası/ticaret odası bünyesinde bulunan </a:t>
            </a:r>
            <a:r>
              <a:rPr lang="tr-TR" sz="2000" u="sng" dirty="0">
                <a:solidFill>
                  <a:schemeClr val="tx1"/>
                </a:solidFill>
                <a:latin typeface="Calibri" panose="020F0502020204030204" pitchFamily="34" charset="0"/>
              </a:rPr>
              <a:t>ticaret sicil memurlukları</a:t>
            </a:r>
            <a:r>
              <a:rPr lang="tr-TR" sz="2000" dirty="0">
                <a:solidFill>
                  <a:schemeClr val="tx1"/>
                </a:solidFill>
                <a:latin typeface="Calibri" panose="020F0502020204030204" pitchFamily="34" charset="0"/>
              </a:rPr>
              <a:t> veya </a:t>
            </a:r>
            <a:r>
              <a:rPr lang="tr-TR" sz="2000" u="sng" dirty="0">
                <a:solidFill>
                  <a:schemeClr val="tx1"/>
                </a:solidFill>
                <a:latin typeface="Calibri" panose="020F0502020204030204" pitchFamily="34" charset="0"/>
              </a:rPr>
              <a:t>YMM</a:t>
            </a:r>
            <a:r>
              <a:rPr lang="tr-TR" sz="2000" dirty="0">
                <a:solidFill>
                  <a:schemeClr val="tx1"/>
                </a:solidFill>
                <a:latin typeface="Calibri" panose="020F0502020204030204" pitchFamily="34" charset="0"/>
              </a:rPr>
              <a:t>, </a:t>
            </a:r>
            <a:r>
              <a:rPr lang="tr-TR" sz="2000" u="sng" dirty="0">
                <a:solidFill>
                  <a:schemeClr val="tx1"/>
                </a:solidFill>
                <a:latin typeface="Calibri" panose="020F0502020204030204" pitchFamily="34" charset="0"/>
              </a:rPr>
              <a:t>SMMM</a:t>
            </a:r>
            <a:r>
              <a:rPr lang="tr-TR" sz="2000" dirty="0">
                <a:solidFill>
                  <a:schemeClr val="tx1"/>
                </a:solidFill>
                <a:latin typeface="Calibri" panose="020F0502020204030204" pitchFamily="34" charset="0"/>
              </a:rPr>
              <a:t> tarafından, ilk ilan veya davet tarihinden sonra düzenlenen ve </a:t>
            </a:r>
            <a:r>
              <a:rPr lang="tr-TR" sz="2000" b="1" dirty="0">
                <a:solidFill>
                  <a:schemeClr val="tx1"/>
                </a:solidFill>
                <a:latin typeface="Calibri" panose="020F0502020204030204" pitchFamily="34" charset="0"/>
              </a:rPr>
              <a:t>düzenlendiği tarihten geriye doğru </a:t>
            </a:r>
            <a:r>
              <a:rPr lang="tr-TR" sz="2000" b="1" dirty="0">
                <a:solidFill>
                  <a:srgbClr val="C00000"/>
                </a:solidFill>
                <a:latin typeface="Calibri" panose="020F0502020204030204" pitchFamily="34" charset="0"/>
              </a:rPr>
              <a:t>son bir yıldır</a:t>
            </a:r>
            <a:r>
              <a:rPr lang="tr-TR" sz="2000" b="1" dirty="0">
                <a:solidFill>
                  <a:schemeClr val="tx1"/>
                </a:solidFill>
                <a:latin typeface="Calibri" panose="020F0502020204030204" pitchFamily="34" charset="0"/>
              </a:rPr>
              <a:t> </a:t>
            </a:r>
            <a:r>
              <a:rPr lang="tr-TR" sz="2000" b="1" u="sng" dirty="0">
                <a:solidFill>
                  <a:schemeClr val="tx1"/>
                </a:solidFill>
                <a:latin typeface="Calibri" panose="020F0502020204030204" pitchFamily="34" charset="0"/>
              </a:rPr>
              <a:t>kesintisiz olarak</a:t>
            </a:r>
            <a:r>
              <a:rPr lang="tr-TR" sz="2000" dirty="0">
                <a:solidFill>
                  <a:schemeClr val="tx1"/>
                </a:solidFill>
                <a:latin typeface="Calibri" panose="020F0502020204030204" pitchFamily="34" charset="0"/>
              </a:rPr>
              <a:t> bu şartın korunduğunu gösteren belgenin sunulması zorunludur.</a:t>
            </a:r>
          </a:p>
          <a:p>
            <a:pPr marL="0" indent="0" algn="just">
              <a:buNone/>
            </a:pPr>
            <a:endParaRPr lang="tr-TR" sz="2000" dirty="0">
              <a:solidFill>
                <a:schemeClr val="tx1"/>
              </a:solidFill>
              <a:latin typeface="Calibri" panose="020F0502020204030204" pitchFamily="34" charset="0"/>
            </a:endParaRPr>
          </a:p>
          <a:p>
            <a:pPr algn="just"/>
            <a:r>
              <a:rPr lang="tr-TR" sz="2000" dirty="0">
                <a:solidFill>
                  <a:schemeClr val="tx1"/>
                </a:solidFill>
                <a:latin typeface="Calibri" panose="020F0502020204030204" pitchFamily="34" charset="0"/>
              </a:rPr>
              <a:t>16.03.2019 tarihli değişiklik ile; 18.03.2020’den itibaren, tüzel kişiliğin yarısından fazla hissesine sahip ortağın belgesi kullanılması durumunda, ortağın 4734 kapsamında gerçekleştirilen ihalelere ilişkin </a:t>
            </a:r>
            <a:r>
              <a:rPr lang="tr-TR" sz="2000" u="sng" dirty="0">
                <a:solidFill>
                  <a:schemeClr val="tx1"/>
                </a:solidFill>
                <a:latin typeface="Calibri" panose="020F0502020204030204" pitchFamily="34" charset="0"/>
              </a:rPr>
              <a:t>sözleşmelerin yürütülmesi konusunda</a:t>
            </a:r>
            <a:r>
              <a:rPr lang="tr-TR" sz="2000" dirty="0">
                <a:solidFill>
                  <a:schemeClr val="tx1"/>
                </a:solidFill>
                <a:latin typeface="Calibri" panose="020F0502020204030204" pitchFamily="34" charset="0"/>
              </a:rPr>
              <a:t> </a:t>
            </a:r>
            <a:r>
              <a:rPr lang="tr-TR" sz="2000" b="1" dirty="0">
                <a:solidFill>
                  <a:srgbClr val="C00000"/>
                </a:solidFill>
                <a:latin typeface="Calibri" panose="020F0502020204030204" pitchFamily="34" charset="0"/>
              </a:rPr>
              <a:t>temsile</a:t>
            </a:r>
            <a:r>
              <a:rPr lang="tr-TR" sz="2000" dirty="0">
                <a:solidFill>
                  <a:schemeClr val="tx1"/>
                </a:solidFill>
                <a:latin typeface="Calibri" panose="020F0502020204030204" pitchFamily="34" charset="0"/>
              </a:rPr>
              <a:t> ve </a:t>
            </a:r>
            <a:r>
              <a:rPr lang="tr-TR" sz="2000" b="1" dirty="0">
                <a:solidFill>
                  <a:srgbClr val="C00000"/>
                </a:solidFill>
                <a:latin typeface="Calibri" panose="020F0502020204030204" pitchFamily="34" charset="0"/>
              </a:rPr>
              <a:t>yönetime</a:t>
            </a:r>
            <a:r>
              <a:rPr lang="tr-TR" sz="2000" dirty="0">
                <a:solidFill>
                  <a:schemeClr val="tx1"/>
                </a:solidFill>
                <a:latin typeface="Calibri" panose="020F0502020204030204" pitchFamily="34" charset="0"/>
              </a:rPr>
              <a:t> yetkili olması şartı aranacaktır. (Ortaklık tespit belgesi standart formu ile)</a:t>
            </a:r>
          </a:p>
        </p:txBody>
      </p:sp>
    </p:spTree>
    <p:extLst>
      <p:ext uri="{BB962C8B-B14F-4D97-AF65-F5344CB8AC3E}">
        <p14:creationId xmlns:p14="http://schemas.microsoft.com/office/powerpoint/2010/main" val="17446720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340768"/>
            <a:ext cx="8229600" cy="5184576"/>
          </a:xfrm>
        </p:spPr>
        <p:txBody>
          <a:bodyPr>
            <a:noAutofit/>
          </a:bodyPr>
          <a:lstStyle/>
          <a:p>
            <a:pPr marL="0" indent="0" algn="just">
              <a:buClr>
                <a:schemeClr val="accent1"/>
              </a:buClr>
              <a:buNone/>
            </a:pPr>
            <a:r>
              <a:rPr lang="tr-TR" sz="2000" b="1" dirty="0" smtClean="0">
                <a:solidFill>
                  <a:schemeClr val="accent5">
                    <a:lumMod val="75000"/>
                  </a:schemeClr>
                </a:solidFill>
                <a:latin typeface="Calibri" panose="020F0502020204030204" pitchFamily="34" charset="0"/>
              </a:rPr>
              <a:t>Mesleki </a:t>
            </a:r>
            <a:r>
              <a:rPr lang="tr-TR" sz="2000" b="1" dirty="0">
                <a:solidFill>
                  <a:schemeClr val="accent5">
                    <a:lumMod val="75000"/>
                  </a:schemeClr>
                </a:solidFill>
                <a:latin typeface="Calibri" panose="020F0502020204030204" pitchFamily="34" charset="0"/>
              </a:rPr>
              <a:t>ve teknik yeterlik kriterleri </a:t>
            </a:r>
            <a:r>
              <a:rPr lang="tr-TR" sz="2000" b="1" i="1" dirty="0">
                <a:solidFill>
                  <a:schemeClr val="accent5">
                    <a:lumMod val="75000"/>
                  </a:schemeClr>
                </a:solidFill>
                <a:latin typeface="Calibri" panose="020F0502020204030204" pitchFamily="34" charset="0"/>
              </a:rPr>
              <a:t>(İş deneyimini  gösteren belgeler)</a:t>
            </a:r>
          </a:p>
          <a:p>
            <a:pPr marL="285750" indent="-285750" algn="just">
              <a:spcBef>
                <a:spcPts val="600"/>
              </a:spcBef>
              <a:spcAft>
                <a:spcPts val="600"/>
              </a:spcAft>
            </a:pPr>
            <a:r>
              <a:rPr lang="tr-TR" sz="2000" dirty="0" smtClean="0">
                <a:solidFill>
                  <a:schemeClr val="tx1"/>
                </a:solidFill>
                <a:latin typeface="Calibri" panose="020F0502020204030204" pitchFamily="34" charset="0"/>
              </a:rPr>
              <a:t>İş </a:t>
            </a:r>
            <a:r>
              <a:rPr lang="tr-TR" sz="2000" dirty="0">
                <a:solidFill>
                  <a:schemeClr val="tx1"/>
                </a:solidFill>
                <a:latin typeface="Calibri" panose="020F0502020204030204" pitchFamily="34" charset="0"/>
              </a:rPr>
              <a:t>deneyimini gösteren belgelerde yer almakla birlikte </a:t>
            </a:r>
            <a:r>
              <a:rPr lang="tr-TR" sz="2000" u="sng" dirty="0">
                <a:solidFill>
                  <a:schemeClr val="tx1"/>
                </a:solidFill>
                <a:latin typeface="Calibri" panose="020F0502020204030204" pitchFamily="34" charset="0"/>
              </a:rPr>
              <a:t>ihale konusu iş veya benzer işe</a:t>
            </a:r>
            <a:r>
              <a:rPr lang="tr-TR" sz="2000" dirty="0">
                <a:solidFill>
                  <a:schemeClr val="tx1"/>
                </a:solidFill>
                <a:latin typeface="Calibri" panose="020F0502020204030204" pitchFamily="34" charset="0"/>
              </a:rPr>
              <a:t> </a:t>
            </a:r>
            <a:r>
              <a:rPr lang="tr-TR" sz="2000" b="1" dirty="0">
                <a:solidFill>
                  <a:schemeClr val="tx1"/>
                </a:solidFill>
                <a:latin typeface="Calibri" panose="020F0502020204030204" pitchFamily="34" charset="0"/>
              </a:rPr>
              <a:t>ilişkin olmayan işlerin tutarları</a:t>
            </a:r>
            <a:r>
              <a:rPr lang="tr-TR" sz="2000" dirty="0">
                <a:solidFill>
                  <a:schemeClr val="tx1"/>
                </a:solidFill>
                <a:latin typeface="Calibri" panose="020F0502020204030204" pitchFamily="34" charset="0"/>
              </a:rPr>
              <a:t>, iş deneyim tutarının belirlenmesinde </a:t>
            </a:r>
            <a:r>
              <a:rPr lang="tr-TR" sz="2000" b="1" dirty="0">
                <a:solidFill>
                  <a:srgbClr val="C00000"/>
                </a:solidFill>
                <a:latin typeface="Calibri" panose="020F0502020204030204" pitchFamily="34" charset="0"/>
              </a:rPr>
              <a:t>değerlendirmeye alınmaz</a:t>
            </a:r>
            <a:r>
              <a:rPr lang="tr-TR" sz="2000" dirty="0">
                <a:solidFill>
                  <a:schemeClr val="tx1"/>
                </a:solidFill>
                <a:latin typeface="Calibri" panose="020F0502020204030204" pitchFamily="34" charset="0"/>
              </a:rPr>
              <a:t>.</a:t>
            </a:r>
          </a:p>
          <a:p>
            <a:pPr marL="285750" indent="-285750" algn="just">
              <a:spcBef>
                <a:spcPts val="600"/>
              </a:spcBef>
              <a:spcAft>
                <a:spcPts val="600"/>
              </a:spcAft>
            </a:pPr>
            <a:r>
              <a:rPr lang="tr-TR" sz="2000" dirty="0">
                <a:solidFill>
                  <a:schemeClr val="tx1"/>
                </a:solidFill>
                <a:latin typeface="Calibri" panose="020F0502020204030204" pitchFamily="34" charset="0"/>
              </a:rPr>
              <a:t>İş deneyimini gösteren belgeler, </a:t>
            </a:r>
            <a:r>
              <a:rPr lang="tr-TR" sz="2000" u="sng" dirty="0">
                <a:solidFill>
                  <a:schemeClr val="tx1"/>
                </a:solidFill>
                <a:latin typeface="Calibri" panose="020F0502020204030204" pitchFamily="34" charset="0"/>
              </a:rPr>
              <a:t>belge sahibi gerçek veya tüzel kişiler dışındaki aday veya istekliler</a:t>
            </a:r>
            <a:r>
              <a:rPr lang="tr-TR" sz="2000" dirty="0">
                <a:solidFill>
                  <a:schemeClr val="tx1"/>
                </a:solidFill>
                <a:latin typeface="Calibri" panose="020F0502020204030204" pitchFamily="34" charset="0"/>
              </a:rPr>
              <a:t> tarafından </a:t>
            </a:r>
            <a:r>
              <a:rPr lang="tr-TR" sz="2000" b="1" dirty="0">
                <a:solidFill>
                  <a:srgbClr val="C00000"/>
                </a:solidFill>
                <a:latin typeface="Calibri" panose="020F0502020204030204" pitchFamily="34" charset="0"/>
              </a:rPr>
              <a:t>kullanılamaz, devredilemez, kiraya verilemez ve satılamaz</a:t>
            </a:r>
            <a:r>
              <a:rPr lang="tr-TR" sz="2000" dirty="0">
                <a:solidFill>
                  <a:schemeClr val="tx1"/>
                </a:solidFill>
                <a:latin typeface="Calibri" panose="020F0502020204030204" pitchFamily="34" charset="0"/>
              </a:rPr>
              <a:t>. </a:t>
            </a:r>
            <a:endParaRPr lang="tr-TR" sz="2000" dirty="0" smtClean="0">
              <a:solidFill>
                <a:schemeClr val="tx1"/>
              </a:solidFill>
              <a:latin typeface="Calibri" panose="020F0502020204030204" pitchFamily="34" charset="0"/>
            </a:endParaRPr>
          </a:p>
          <a:p>
            <a:pPr marL="285750" indent="-285750" algn="just">
              <a:spcBef>
                <a:spcPts val="600"/>
              </a:spcBef>
              <a:spcAft>
                <a:spcPts val="600"/>
              </a:spcAft>
            </a:pPr>
            <a:r>
              <a:rPr lang="tr-TR" sz="2000" dirty="0">
                <a:solidFill>
                  <a:schemeClr val="tx1"/>
                </a:solidFill>
                <a:latin typeface="Calibri" panose="020F0502020204030204" pitchFamily="34" charset="0"/>
              </a:rPr>
              <a:t>İş bitirme belgesinin düzenlemesinde belge tutarı, her türlü </a:t>
            </a:r>
            <a:r>
              <a:rPr lang="tr-TR" sz="2000" u="sng" dirty="0">
                <a:solidFill>
                  <a:schemeClr val="tx1"/>
                </a:solidFill>
                <a:latin typeface="Calibri" panose="020F0502020204030204" pitchFamily="34" charset="0"/>
              </a:rPr>
              <a:t>fiyat farkları ve (KDV) hariç</a:t>
            </a:r>
            <a:r>
              <a:rPr lang="tr-TR" sz="2000" dirty="0">
                <a:solidFill>
                  <a:schemeClr val="tx1"/>
                </a:solidFill>
                <a:latin typeface="Calibri" panose="020F0502020204030204" pitchFamily="34" charset="0"/>
              </a:rPr>
              <a:t>, varsa </a:t>
            </a:r>
            <a:r>
              <a:rPr lang="tr-TR" sz="2000" b="1" dirty="0">
                <a:solidFill>
                  <a:srgbClr val="C00000"/>
                </a:solidFill>
                <a:latin typeface="Calibri" panose="020F0502020204030204" pitchFamily="34" charset="0"/>
              </a:rPr>
              <a:t>iş artışları sözleşme bedeline eklenmek suretiyle </a:t>
            </a:r>
            <a:r>
              <a:rPr lang="tr-TR" sz="2000" dirty="0">
                <a:solidFill>
                  <a:schemeClr val="tx1"/>
                </a:solidFill>
                <a:latin typeface="Calibri" panose="020F0502020204030204" pitchFamily="34" charset="0"/>
              </a:rPr>
              <a:t>bulunur.</a:t>
            </a:r>
          </a:p>
          <a:p>
            <a:pPr marL="285750" indent="-285750" algn="just">
              <a:spcBef>
                <a:spcPts val="600"/>
              </a:spcBef>
              <a:spcAft>
                <a:spcPts val="600"/>
              </a:spcAft>
            </a:pPr>
            <a:r>
              <a:rPr lang="tr-TR" sz="2000" u="sng" dirty="0">
                <a:solidFill>
                  <a:schemeClr val="tx1"/>
                </a:solidFill>
                <a:latin typeface="Calibri" panose="020F0502020204030204" pitchFamily="34" charset="0"/>
              </a:rPr>
              <a:t>Gerçek kişilere veya iş deneyim belgesi düzenlemeye yetkili olmayan kurum ve kuruluşlara gerçekleştirilen işlere ilişkin</a:t>
            </a:r>
            <a:r>
              <a:rPr lang="tr-TR" sz="2000" dirty="0">
                <a:solidFill>
                  <a:schemeClr val="tx1"/>
                </a:solidFill>
                <a:latin typeface="Calibri" panose="020F0502020204030204" pitchFamily="34" charset="0"/>
              </a:rPr>
              <a:t> iş deneyim tutarının tespitinde, </a:t>
            </a:r>
            <a:r>
              <a:rPr lang="tr-TR" sz="2000" b="1" dirty="0">
                <a:solidFill>
                  <a:schemeClr val="tx1"/>
                </a:solidFill>
                <a:latin typeface="Calibri" panose="020F0502020204030204" pitchFamily="34" charset="0"/>
              </a:rPr>
              <a:t>diğer belgelerin de bu tutarı doğrulaması</a:t>
            </a:r>
            <a:r>
              <a:rPr lang="tr-TR" sz="2000" dirty="0">
                <a:solidFill>
                  <a:schemeClr val="tx1"/>
                </a:solidFill>
                <a:latin typeface="Calibri" panose="020F0502020204030204" pitchFamily="34" charset="0"/>
              </a:rPr>
              <a:t> ve </a:t>
            </a:r>
            <a:r>
              <a:rPr lang="tr-TR" sz="2000" b="1" dirty="0">
                <a:solidFill>
                  <a:srgbClr val="C00000"/>
                </a:solidFill>
                <a:latin typeface="Calibri" panose="020F0502020204030204" pitchFamily="34" charset="0"/>
              </a:rPr>
              <a:t>sözleşmede iş artışına ilişkin hüküm bulunması </a:t>
            </a:r>
            <a:r>
              <a:rPr lang="tr-TR" sz="2000" dirty="0">
                <a:solidFill>
                  <a:schemeClr val="tx1"/>
                </a:solidFill>
                <a:latin typeface="Calibri" panose="020F0502020204030204" pitchFamily="34" charset="0"/>
              </a:rPr>
              <a:t>koşuluyla </a:t>
            </a:r>
            <a:r>
              <a:rPr lang="tr-TR" sz="2000" b="1" dirty="0">
                <a:solidFill>
                  <a:schemeClr val="tx1"/>
                </a:solidFill>
                <a:latin typeface="Calibri" panose="020F0502020204030204" pitchFamily="34" charset="0"/>
              </a:rPr>
              <a:t>sözleşme tutarının % 10’unu aşmamak üzere</a:t>
            </a:r>
            <a:r>
              <a:rPr lang="tr-TR" sz="2000" dirty="0">
                <a:solidFill>
                  <a:schemeClr val="tx1"/>
                </a:solidFill>
                <a:latin typeface="Calibri" panose="020F0502020204030204" pitchFamily="34" charset="0"/>
              </a:rPr>
              <a:t> tamamlanan iş tutarı dikkate alınır</a:t>
            </a:r>
          </a:p>
        </p:txBody>
      </p:sp>
    </p:spTree>
    <p:extLst>
      <p:ext uri="{BB962C8B-B14F-4D97-AF65-F5344CB8AC3E}">
        <p14:creationId xmlns:p14="http://schemas.microsoft.com/office/powerpoint/2010/main" val="361233540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340768"/>
            <a:ext cx="8229600" cy="5184576"/>
          </a:xfrm>
        </p:spPr>
        <p:txBody>
          <a:bodyPr>
            <a:noAutofit/>
          </a:bodyPr>
          <a:lstStyle/>
          <a:p>
            <a:pPr marL="0" indent="0" algn="just">
              <a:buClr>
                <a:schemeClr val="accent1"/>
              </a:buClr>
              <a:buNone/>
            </a:pPr>
            <a:r>
              <a:rPr lang="tr-TR" sz="2000" b="1" dirty="0" smtClean="0">
                <a:solidFill>
                  <a:schemeClr val="accent5">
                    <a:lumMod val="75000"/>
                  </a:schemeClr>
                </a:solidFill>
                <a:latin typeface="Calibri" panose="020F0502020204030204" pitchFamily="34" charset="0"/>
              </a:rPr>
              <a:t>Mesleki </a:t>
            </a:r>
            <a:r>
              <a:rPr lang="tr-TR" sz="2000" b="1" dirty="0">
                <a:solidFill>
                  <a:schemeClr val="accent5">
                    <a:lumMod val="75000"/>
                  </a:schemeClr>
                </a:solidFill>
                <a:latin typeface="Calibri" panose="020F0502020204030204" pitchFamily="34" charset="0"/>
              </a:rPr>
              <a:t>ve teknik yeterlik kriterleri </a:t>
            </a:r>
            <a:r>
              <a:rPr lang="tr-TR" sz="2000" b="1" i="1" dirty="0" smtClean="0">
                <a:solidFill>
                  <a:schemeClr val="accent5">
                    <a:lumMod val="75000"/>
                  </a:schemeClr>
                </a:solidFill>
                <a:latin typeface="Calibri" panose="020F0502020204030204" pitchFamily="34" charset="0"/>
              </a:rPr>
              <a:t>(Teknolojik ürün deneyim belgesi)</a:t>
            </a:r>
            <a:endParaRPr lang="tr-TR" sz="2000" b="1" i="1" dirty="0">
              <a:solidFill>
                <a:schemeClr val="accent5">
                  <a:lumMod val="75000"/>
                </a:schemeClr>
              </a:solidFill>
              <a:latin typeface="Calibri" panose="020F0502020204030204" pitchFamily="34" charset="0"/>
            </a:endParaRPr>
          </a:p>
          <a:p>
            <a:pPr algn="just"/>
            <a:r>
              <a:rPr lang="tr-TR" sz="2000" u="sng" dirty="0" smtClean="0">
                <a:solidFill>
                  <a:schemeClr val="tx1"/>
                </a:solidFill>
                <a:latin typeface="Calibri" panose="020F0502020204030204" pitchFamily="34" charset="0"/>
              </a:rPr>
              <a:t>Teknoloji </a:t>
            </a:r>
            <a:r>
              <a:rPr lang="tr-TR" sz="2000" u="sng" dirty="0">
                <a:solidFill>
                  <a:schemeClr val="tx1"/>
                </a:solidFill>
                <a:latin typeface="Calibri" panose="020F0502020204030204" pitchFamily="34" charset="0"/>
              </a:rPr>
              <a:t>merkezi işletmelerinde, Ar-Ge merkezlerinde, </a:t>
            </a:r>
            <a:r>
              <a:rPr lang="tr-TR" sz="2000" u="sng" dirty="0" smtClean="0">
                <a:solidFill>
                  <a:schemeClr val="tx1"/>
                </a:solidFill>
                <a:latin typeface="Calibri" panose="020F0502020204030204" pitchFamily="34" charset="0"/>
              </a:rPr>
              <a:t>Teknoloji </a:t>
            </a:r>
            <a:r>
              <a:rPr lang="tr-TR" sz="2000" u="sng" dirty="0">
                <a:solidFill>
                  <a:schemeClr val="tx1"/>
                </a:solidFill>
                <a:latin typeface="Calibri" panose="020F0502020204030204" pitchFamily="34" charset="0"/>
              </a:rPr>
              <a:t>Geliştirme Bölgelerinde</a:t>
            </a:r>
            <a:r>
              <a:rPr lang="tr-TR" sz="2000" dirty="0">
                <a:solidFill>
                  <a:schemeClr val="tx1"/>
                </a:solidFill>
                <a:latin typeface="Calibri" panose="020F0502020204030204" pitchFamily="34" charset="0"/>
              </a:rPr>
              <a:t>, kamu kurum ve kuruluşları ile </a:t>
            </a:r>
            <a:r>
              <a:rPr lang="tr-TR" sz="2000" b="1" dirty="0">
                <a:solidFill>
                  <a:srgbClr val="C00000"/>
                </a:solidFill>
                <a:latin typeface="Calibri" panose="020F0502020204030204" pitchFamily="34" charset="0"/>
              </a:rPr>
              <a:t>kanunla kurulan vakıflar</a:t>
            </a:r>
            <a:r>
              <a:rPr lang="tr-TR" sz="2000" dirty="0">
                <a:solidFill>
                  <a:schemeClr val="tx1"/>
                </a:solidFill>
                <a:latin typeface="Calibri" panose="020F0502020204030204" pitchFamily="34" charset="0"/>
              </a:rPr>
              <a:t> tarafından veya </a:t>
            </a:r>
            <a:r>
              <a:rPr lang="tr-TR" sz="2000" b="1" dirty="0">
                <a:solidFill>
                  <a:srgbClr val="C00000"/>
                </a:solidFill>
                <a:latin typeface="Calibri" panose="020F0502020204030204" pitchFamily="34" charset="0"/>
              </a:rPr>
              <a:t>uluslararası fonlarca </a:t>
            </a:r>
            <a:r>
              <a:rPr lang="tr-TR" sz="2000" dirty="0" smtClean="0">
                <a:solidFill>
                  <a:schemeClr val="tx1"/>
                </a:solidFill>
                <a:latin typeface="Calibri" panose="020F0502020204030204" pitchFamily="34" charset="0"/>
              </a:rPr>
              <a:t>desteklenen Ar-Ge</a:t>
            </a:r>
            <a:r>
              <a:rPr lang="tr-TR" sz="2000" dirty="0">
                <a:solidFill>
                  <a:schemeClr val="tx1"/>
                </a:solidFill>
                <a:latin typeface="Calibri" panose="020F0502020204030204" pitchFamily="34" charset="0"/>
              </a:rPr>
              <a:t> ve yenilik projelerinde, rekabet öncesi iş birliği projelerinde ve </a:t>
            </a:r>
            <a:r>
              <a:rPr lang="tr-TR" sz="2000" dirty="0" err="1" smtClean="0">
                <a:solidFill>
                  <a:schemeClr val="tx1"/>
                </a:solidFill>
                <a:latin typeface="Calibri" panose="020F0502020204030204" pitchFamily="34" charset="0"/>
              </a:rPr>
              <a:t>tekno</a:t>
            </a:r>
            <a:r>
              <a:rPr lang="tr-TR" sz="2000" dirty="0" smtClean="0">
                <a:solidFill>
                  <a:schemeClr val="tx1"/>
                </a:solidFill>
                <a:latin typeface="Calibri" panose="020F0502020204030204" pitchFamily="34" charset="0"/>
              </a:rPr>
              <a:t> girişim</a:t>
            </a:r>
            <a:r>
              <a:rPr lang="tr-TR" sz="2000" dirty="0">
                <a:solidFill>
                  <a:schemeClr val="tx1"/>
                </a:solidFill>
                <a:latin typeface="Calibri" panose="020F0502020204030204" pitchFamily="34" charset="0"/>
              </a:rPr>
              <a:t> sermaye desteklerinden </a:t>
            </a:r>
            <a:r>
              <a:rPr lang="tr-TR" sz="2000" dirty="0" smtClean="0">
                <a:solidFill>
                  <a:schemeClr val="tx1"/>
                </a:solidFill>
                <a:latin typeface="Calibri" panose="020F0502020204030204" pitchFamily="34" charset="0"/>
              </a:rPr>
              <a:t>yararlananlara, yararlandıkları</a:t>
            </a:r>
            <a:r>
              <a:rPr lang="tr-TR" sz="2000" dirty="0">
                <a:solidFill>
                  <a:schemeClr val="tx1"/>
                </a:solidFill>
                <a:latin typeface="Calibri" panose="020F0502020204030204" pitchFamily="34" charset="0"/>
              </a:rPr>
              <a:t> destekler çerçevesinde yürüttükleri proje sonucu ortaya çıkan ve </a:t>
            </a:r>
            <a:r>
              <a:rPr lang="tr-TR" sz="2000" dirty="0" smtClean="0">
                <a:solidFill>
                  <a:schemeClr val="tx1"/>
                </a:solidFill>
                <a:latin typeface="Calibri" panose="020F0502020204030204" pitchFamily="34" charset="0"/>
              </a:rPr>
              <a:t>bunlar </a:t>
            </a:r>
            <a:r>
              <a:rPr lang="tr-TR" sz="2000" dirty="0">
                <a:solidFill>
                  <a:schemeClr val="tx1"/>
                </a:solidFill>
                <a:latin typeface="Calibri" panose="020F0502020204030204" pitchFamily="34" charset="0"/>
              </a:rPr>
              <a:t>dışında </a:t>
            </a:r>
            <a:r>
              <a:rPr lang="tr-TR" sz="2000" dirty="0" err="1">
                <a:solidFill>
                  <a:schemeClr val="tx1"/>
                </a:solidFill>
                <a:latin typeface="Calibri" panose="020F0502020204030204" pitchFamily="34" charset="0"/>
              </a:rPr>
              <a:t>özkaynaklarla</a:t>
            </a:r>
            <a:r>
              <a:rPr lang="tr-TR" sz="2000" dirty="0">
                <a:solidFill>
                  <a:schemeClr val="tx1"/>
                </a:solidFill>
                <a:latin typeface="Calibri" panose="020F0502020204030204" pitchFamily="34" charset="0"/>
              </a:rPr>
              <a:t> geliştirilmiş ve değerlendirilmesi için </a:t>
            </a:r>
            <a:r>
              <a:rPr lang="tr-TR" sz="2000" b="1" dirty="0">
                <a:solidFill>
                  <a:schemeClr val="tx1"/>
                </a:solidFill>
                <a:latin typeface="Calibri" panose="020F0502020204030204" pitchFamily="34" charset="0"/>
              </a:rPr>
              <a:t>gerekli usulleri </a:t>
            </a:r>
            <a:r>
              <a:rPr lang="tr-TR" sz="2000" b="1" dirty="0" smtClean="0">
                <a:solidFill>
                  <a:schemeClr val="tx1"/>
                </a:solidFill>
                <a:latin typeface="Calibri" panose="020F0502020204030204" pitchFamily="34" charset="0"/>
              </a:rPr>
              <a:t>Sanayi </a:t>
            </a:r>
            <a:r>
              <a:rPr lang="tr-TR" sz="2000" b="1" dirty="0">
                <a:solidFill>
                  <a:schemeClr val="tx1"/>
                </a:solidFill>
                <a:latin typeface="Calibri" panose="020F0502020204030204" pitchFamily="34" charset="0"/>
              </a:rPr>
              <a:t>ve Teknoloji Bakanlığınca</a:t>
            </a:r>
            <a:r>
              <a:rPr lang="tr-TR" sz="2000" dirty="0">
                <a:solidFill>
                  <a:schemeClr val="tx1"/>
                </a:solidFill>
                <a:latin typeface="Calibri" panose="020F0502020204030204" pitchFamily="34" charset="0"/>
              </a:rPr>
              <a:t> belirlenen ve </a:t>
            </a:r>
            <a:r>
              <a:rPr lang="tr-TR" sz="2000" u="sng" dirty="0" smtClean="0">
                <a:solidFill>
                  <a:schemeClr val="tx1"/>
                </a:solidFill>
                <a:latin typeface="Calibri" panose="020F0502020204030204" pitchFamily="34" charset="0"/>
              </a:rPr>
              <a:t>TUBİTAK </a:t>
            </a:r>
            <a:r>
              <a:rPr lang="tr-TR" sz="2000" u="sng" dirty="0">
                <a:solidFill>
                  <a:schemeClr val="tx1"/>
                </a:solidFill>
                <a:latin typeface="Calibri" panose="020F0502020204030204" pitchFamily="34" charset="0"/>
              </a:rPr>
              <a:t>tarafından Ar-Ge projesi neticesinde ortaya çıktığı belgelendirilen</a:t>
            </a:r>
            <a:r>
              <a:rPr lang="tr-TR" sz="2000" dirty="0">
                <a:solidFill>
                  <a:schemeClr val="tx1"/>
                </a:solidFill>
                <a:latin typeface="Calibri" panose="020F0502020204030204" pitchFamily="34" charset="0"/>
              </a:rPr>
              <a:t> </a:t>
            </a:r>
            <a:r>
              <a:rPr lang="tr-TR" sz="2000" b="1" dirty="0">
                <a:solidFill>
                  <a:schemeClr val="tx1"/>
                </a:solidFill>
                <a:latin typeface="Calibri" panose="020F0502020204030204" pitchFamily="34" charset="0"/>
              </a:rPr>
              <a:t>yerli malı belgesine sahip malın</a:t>
            </a:r>
            <a:r>
              <a:rPr lang="tr-TR" sz="2000" dirty="0">
                <a:solidFill>
                  <a:schemeClr val="tx1"/>
                </a:solidFill>
                <a:latin typeface="Calibri" panose="020F0502020204030204" pitchFamily="34" charset="0"/>
              </a:rPr>
              <a:t> piyasaya arz edilmesinden sonra Bilim, Sanayi ve Teknoloji Bakanlığı tarafından teknolojik ürün deneyim belgesi düzenlenir.</a:t>
            </a:r>
          </a:p>
          <a:p>
            <a:pPr algn="just"/>
            <a:r>
              <a:rPr lang="tr-TR" sz="2000" dirty="0" smtClean="0">
                <a:solidFill>
                  <a:schemeClr val="tx1"/>
                </a:solidFill>
                <a:latin typeface="Calibri" panose="020F0502020204030204" pitchFamily="34" charset="0"/>
              </a:rPr>
              <a:t>Teknolojik</a:t>
            </a:r>
            <a:r>
              <a:rPr lang="tr-TR" sz="2000" dirty="0">
                <a:solidFill>
                  <a:schemeClr val="tx1"/>
                </a:solidFill>
                <a:latin typeface="Calibri" panose="020F0502020204030204" pitchFamily="34" charset="0"/>
              </a:rPr>
              <a:t> ürün deneyim belgesi, proje sonucunda ortaya çıkan her bir ürün için ayrı ayrı düzenlenir</a:t>
            </a:r>
            <a:r>
              <a:rPr lang="tr-TR" sz="2000" dirty="0" smtClean="0">
                <a:solidFill>
                  <a:schemeClr val="tx1"/>
                </a:solidFill>
                <a:latin typeface="Calibri" panose="020F0502020204030204" pitchFamily="34" charset="0"/>
              </a:rPr>
              <a:t>.</a:t>
            </a:r>
            <a:endParaRPr lang="tr-TR" sz="20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411197913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340768"/>
            <a:ext cx="8229600" cy="5184576"/>
          </a:xfrm>
        </p:spPr>
        <p:txBody>
          <a:bodyPr>
            <a:noAutofit/>
          </a:bodyPr>
          <a:lstStyle/>
          <a:p>
            <a:pPr marL="0" indent="0" algn="just">
              <a:buClr>
                <a:schemeClr val="accent1"/>
              </a:buClr>
              <a:buNone/>
            </a:pPr>
            <a:r>
              <a:rPr lang="tr-TR" sz="1800" b="1" dirty="0" smtClean="0">
                <a:solidFill>
                  <a:schemeClr val="accent5">
                    <a:lumMod val="75000"/>
                  </a:schemeClr>
                </a:solidFill>
                <a:latin typeface="Calibri" panose="020F0502020204030204" pitchFamily="34" charset="0"/>
              </a:rPr>
              <a:t>Mesleki </a:t>
            </a:r>
            <a:r>
              <a:rPr lang="tr-TR" sz="1800" b="1" dirty="0">
                <a:solidFill>
                  <a:schemeClr val="accent5">
                    <a:lumMod val="75000"/>
                  </a:schemeClr>
                </a:solidFill>
                <a:latin typeface="Calibri" panose="020F0502020204030204" pitchFamily="34" charset="0"/>
              </a:rPr>
              <a:t>ve teknik yeterlik kriterleri </a:t>
            </a:r>
            <a:r>
              <a:rPr lang="tr-TR" sz="1800" b="1" i="1" dirty="0" smtClean="0">
                <a:solidFill>
                  <a:schemeClr val="accent5">
                    <a:lumMod val="75000"/>
                  </a:schemeClr>
                </a:solidFill>
                <a:latin typeface="Calibri" panose="020F0502020204030204" pitchFamily="34" charset="0"/>
              </a:rPr>
              <a:t>(Yetkili satıcılığı veya imalatçılığı gösteren belgeler</a:t>
            </a:r>
            <a:r>
              <a:rPr lang="tr-TR" sz="1800" b="1" i="1" dirty="0">
                <a:solidFill>
                  <a:schemeClr val="accent5">
                    <a:lumMod val="75000"/>
                  </a:schemeClr>
                </a:solidFill>
                <a:latin typeface="Calibri" panose="020F0502020204030204" pitchFamily="34" charset="0"/>
              </a:rPr>
              <a:t>)</a:t>
            </a:r>
          </a:p>
          <a:p>
            <a:pPr algn="just"/>
            <a:r>
              <a:rPr lang="tr-TR" sz="1800" dirty="0" smtClean="0">
                <a:solidFill>
                  <a:schemeClr val="tx1"/>
                </a:solidFill>
                <a:latin typeface="Calibri" panose="020F0502020204030204" pitchFamily="34" charset="0"/>
              </a:rPr>
              <a:t>Alımın </a:t>
            </a:r>
            <a:r>
              <a:rPr lang="tr-TR" sz="1800" dirty="0">
                <a:solidFill>
                  <a:schemeClr val="tx1"/>
                </a:solidFill>
                <a:latin typeface="Calibri" panose="020F0502020204030204" pitchFamily="34" charset="0"/>
              </a:rPr>
              <a:t>özelliği göz önünde bulundurularak, aday veya isteklinin </a:t>
            </a:r>
            <a:r>
              <a:rPr lang="tr-TR" sz="1800" b="1" dirty="0">
                <a:solidFill>
                  <a:schemeClr val="tx1"/>
                </a:solidFill>
                <a:latin typeface="Calibri" panose="020F0502020204030204" pitchFamily="34" charset="0"/>
              </a:rPr>
              <a:t>alım konusu malı teklif etmeye yetkisinin bulunup bulunmadığı</a:t>
            </a:r>
            <a:r>
              <a:rPr lang="tr-TR" sz="1800" dirty="0">
                <a:solidFill>
                  <a:schemeClr val="tx1"/>
                </a:solidFill>
                <a:latin typeface="Calibri" panose="020F0502020204030204" pitchFamily="34" charset="0"/>
              </a:rPr>
              <a:t>, ihaleye katılımda yeterlik kriteri olarak </a:t>
            </a:r>
            <a:r>
              <a:rPr lang="tr-TR" sz="1800" b="1" dirty="0">
                <a:solidFill>
                  <a:srgbClr val="C00000"/>
                </a:solidFill>
                <a:latin typeface="Calibri" panose="020F0502020204030204" pitchFamily="34" charset="0"/>
              </a:rPr>
              <a:t>düzenlenebilir</a:t>
            </a:r>
            <a:r>
              <a:rPr lang="tr-TR" sz="1800" dirty="0">
                <a:solidFill>
                  <a:schemeClr val="tx1"/>
                </a:solidFill>
                <a:latin typeface="Calibri" panose="020F0502020204030204" pitchFamily="34" charset="0"/>
              </a:rPr>
              <a:t>. Bu hususun yeterlik kriteri olarak düzenlenmesi durumunda aşağıdaki  bentlerde yer alan belgelerin birlikte </a:t>
            </a:r>
            <a:r>
              <a:rPr lang="tr-TR" sz="1800" u="sng" dirty="0">
                <a:solidFill>
                  <a:schemeClr val="tx1"/>
                </a:solidFill>
                <a:latin typeface="Calibri" panose="020F0502020204030204" pitchFamily="34" charset="0"/>
              </a:rPr>
              <a:t>istenmesi zorunludur</a:t>
            </a:r>
            <a:r>
              <a:rPr lang="tr-TR" sz="1800" dirty="0">
                <a:solidFill>
                  <a:schemeClr val="tx1"/>
                </a:solidFill>
                <a:latin typeface="Calibri" panose="020F0502020204030204" pitchFamily="34" charset="0"/>
              </a:rPr>
              <a:t>. Aday veya istekli ise kendi durumuna </a:t>
            </a:r>
            <a:r>
              <a:rPr lang="tr-TR" sz="1800" b="1" dirty="0">
                <a:solidFill>
                  <a:srgbClr val="C00000"/>
                </a:solidFill>
                <a:latin typeface="Calibri" panose="020F0502020204030204" pitchFamily="34" charset="0"/>
              </a:rPr>
              <a:t>uygun olan belge veya belgeleri sunar</a:t>
            </a:r>
            <a:r>
              <a:rPr lang="tr-TR" sz="1800" dirty="0" smtClean="0">
                <a:solidFill>
                  <a:schemeClr val="tx1"/>
                </a:solidFill>
                <a:latin typeface="Calibri" panose="020F0502020204030204" pitchFamily="34" charset="0"/>
              </a:rPr>
              <a:t>.</a:t>
            </a:r>
          </a:p>
          <a:p>
            <a:pPr lvl="1" algn="just"/>
            <a:r>
              <a:rPr lang="tr-TR" b="1" dirty="0" smtClean="0">
                <a:solidFill>
                  <a:schemeClr val="tx1"/>
                </a:solidFill>
                <a:latin typeface="Calibri" panose="020F0502020204030204" pitchFamily="34" charset="0"/>
              </a:rPr>
              <a:t>Aday </a:t>
            </a:r>
            <a:r>
              <a:rPr lang="tr-TR" b="1" dirty="0">
                <a:solidFill>
                  <a:schemeClr val="tx1"/>
                </a:solidFill>
                <a:latin typeface="Calibri" panose="020F0502020204030204" pitchFamily="34" charset="0"/>
              </a:rPr>
              <a:t>veya istekli imalatçı ise imalatçı olduğunu gösteren belge veya belgeler, </a:t>
            </a:r>
          </a:p>
          <a:p>
            <a:pPr lvl="1" algn="just"/>
            <a:r>
              <a:rPr lang="tr-TR" b="1" dirty="0" smtClean="0">
                <a:solidFill>
                  <a:schemeClr val="tx1"/>
                </a:solidFill>
                <a:latin typeface="Calibri" panose="020F0502020204030204" pitchFamily="34" charset="0"/>
              </a:rPr>
              <a:t>Aday </a:t>
            </a:r>
            <a:r>
              <a:rPr lang="tr-TR" b="1" dirty="0">
                <a:solidFill>
                  <a:schemeClr val="tx1"/>
                </a:solidFill>
                <a:latin typeface="Calibri" panose="020F0502020204030204" pitchFamily="34" charset="0"/>
              </a:rPr>
              <a:t>veya istekli yetkili satıcı veya yetkili temsilci ise yetkili satıcı ya da yetkili temsilci olduğunu gösteren belge veya belgeler,</a:t>
            </a:r>
          </a:p>
          <a:p>
            <a:pPr lvl="1" algn="just"/>
            <a:r>
              <a:rPr lang="tr-TR" b="1" dirty="0" smtClean="0">
                <a:solidFill>
                  <a:schemeClr val="tx1"/>
                </a:solidFill>
                <a:latin typeface="Calibri" panose="020F0502020204030204" pitchFamily="34" charset="0"/>
              </a:rPr>
              <a:t>Aday </a:t>
            </a:r>
            <a:r>
              <a:rPr lang="tr-TR" b="1" dirty="0">
                <a:solidFill>
                  <a:schemeClr val="tx1"/>
                </a:solidFill>
                <a:latin typeface="Calibri" panose="020F0502020204030204" pitchFamily="34" charset="0"/>
              </a:rPr>
              <a:t>veya istekli Türkiye’de serbest bölgelerde faaliyet gösteriyor ise yukarıdaki belgelerden biriyle birlikte sunduğu serbest bölge faaliyet belgesi</a:t>
            </a:r>
            <a:r>
              <a:rPr lang="tr-TR" dirty="0">
                <a:solidFill>
                  <a:schemeClr val="tx1"/>
                </a:solidFill>
                <a:latin typeface="Calibri" panose="020F0502020204030204" pitchFamily="34" charset="0"/>
              </a:rPr>
              <a:t>.</a:t>
            </a:r>
          </a:p>
          <a:p>
            <a:pPr algn="just"/>
            <a:endParaRPr lang="tr-TR" sz="1800" dirty="0">
              <a:solidFill>
                <a:schemeClr val="tx1"/>
              </a:solidFill>
              <a:latin typeface="Calibri" panose="020F0502020204030204" pitchFamily="34" charset="0"/>
            </a:endParaRPr>
          </a:p>
          <a:p>
            <a:pPr algn="just"/>
            <a:r>
              <a:rPr lang="tr-TR" sz="1800" b="1" dirty="0" smtClean="0">
                <a:solidFill>
                  <a:schemeClr val="tx1"/>
                </a:solidFill>
                <a:latin typeface="Calibri" panose="020F0502020204030204" pitchFamily="34" charset="0"/>
              </a:rPr>
              <a:t>İş </a:t>
            </a:r>
            <a:r>
              <a:rPr lang="tr-TR" sz="1800" b="1" dirty="0">
                <a:solidFill>
                  <a:schemeClr val="tx1"/>
                </a:solidFill>
                <a:latin typeface="Calibri" panose="020F0502020204030204" pitchFamily="34" charset="0"/>
              </a:rPr>
              <a:t>ortaklığında ortaklardan birinin</a:t>
            </a:r>
            <a:r>
              <a:rPr lang="tr-TR" sz="1800" dirty="0">
                <a:solidFill>
                  <a:schemeClr val="tx1"/>
                </a:solidFill>
                <a:latin typeface="Calibri" panose="020F0502020204030204" pitchFamily="34" charset="0"/>
              </a:rPr>
              <a:t>, teklif edilen mala veya mallara ilişkin imalatçı veya yetkili satıcı ya da yetkili temsilci olduğunu gösteren belgelerden birini </a:t>
            </a:r>
            <a:r>
              <a:rPr lang="tr-TR" sz="1800" b="1" dirty="0">
                <a:solidFill>
                  <a:srgbClr val="C00000"/>
                </a:solidFill>
                <a:latin typeface="Calibri" panose="020F0502020204030204" pitchFamily="34" charset="0"/>
              </a:rPr>
              <a:t>sunması yeterlidir</a:t>
            </a:r>
            <a:r>
              <a:rPr lang="tr-TR" sz="1800" dirty="0">
                <a:solidFill>
                  <a:schemeClr val="tx1"/>
                </a:solidFill>
                <a:latin typeface="Calibri" panose="020F0502020204030204" pitchFamily="34" charset="0"/>
              </a:rPr>
              <a:t>. Konsorsiyumların </a:t>
            </a:r>
            <a:r>
              <a:rPr lang="tr-TR" sz="1800" dirty="0" smtClean="0">
                <a:solidFill>
                  <a:schemeClr val="tx1"/>
                </a:solidFill>
                <a:latin typeface="Calibri" panose="020F0502020204030204" pitchFamily="34" charset="0"/>
              </a:rPr>
              <a:t>katıldığı ihalelerde ise </a:t>
            </a:r>
            <a:r>
              <a:rPr lang="tr-TR" sz="1800" b="1" dirty="0" smtClean="0">
                <a:solidFill>
                  <a:schemeClr val="tx1"/>
                </a:solidFill>
                <a:latin typeface="Calibri" panose="020F0502020204030204" pitchFamily="34" charset="0"/>
              </a:rPr>
              <a:t>ortakların her </a:t>
            </a:r>
            <a:r>
              <a:rPr lang="tr-TR" sz="1800" b="1" dirty="0">
                <a:solidFill>
                  <a:schemeClr val="tx1"/>
                </a:solidFill>
                <a:latin typeface="Calibri" panose="020F0502020204030204" pitchFamily="34" charset="0"/>
              </a:rPr>
              <a:t>biri</a:t>
            </a:r>
            <a:r>
              <a:rPr lang="tr-TR" sz="1800" dirty="0">
                <a:solidFill>
                  <a:schemeClr val="tx1"/>
                </a:solidFill>
                <a:latin typeface="Calibri" panose="020F0502020204030204" pitchFamily="34" charset="0"/>
              </a:rPr>
              <a:t>, başvuruda bulunduğu veya teklif verdiği kısım için istenilen yeterlik kriterini </a:t>
            </a:r>
            <a:r>
              <a:rPr lang="tr-TR" sz="1800" b="1" dirty="0">
                <a:solidFill>
                  <a:srgbClr val="C00000"/>
                </a:solidFill>
                <a:latin typeface="Calibri" panose="020F0502020204030204" pitchFamily="34" charset="0"/>
              </a:rPr>
              <a:t>sağlamak zorundadır</a:t>
            </a:r>
            <a:r>
              <a:rPr lang="tr-TR" sz="1800" dirty="0">
                <a:solidFill>
                  <a:schemeClr val="tx1"/>
                </a:solidFill>
                <a:latin typeface="Calibri" panose="020F0502020204030204" pitchFamily="34" charset="0"/>
              </a:rPr>
              <a:t>.</a:t>
            </a:r>
          </a:p>
        </p:txBody>
      </p:sp>
    </p:spTree>
    <p:extLst>
      <p:ext uri="{BB962C8B-B14F-4D97-AF65-F5344CB8AC3E}">
        <p14:creationId xmlns:p14="http://schemas.microsoft.com/office/powerpoint/2010/main" val="69510313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340768"/>
            <a:ext cx="8229600" cy="5184576"/>
          </a:xfrm>
        </p:spPr>
        <p:txBody>
          <a:bodyPr>
            <a:noAutofit/>
          </a:bodyPr>
          <a:lstStyle/>
          <a:p>
            <a:pPr marL="0" indent="0" algn="just">
              <a:buClr>
                <a:schemeClr val="accent1"/>
              </a:buClr>
              <a:buNone/>
            </a:pPr>
            <a:r>
              <a:rPr lang="tr-TR" sz="1800" b="1" dirty="0" smtClean="0">
                <a:solidFill>
                  <a:schemeClr val="accent5">
                    <a:lumMod val="75000"/>
                  </a:schemeClr>
                </a:solidFill>
                <a:latin typeface="Calibri" panose="020F0502020204030204" pitchFamily="34" charset="0"/>
              </a:rPr>
              <a:t>Mesleki </a:t>
            </a:r>
            <a:r>
              <a:rPr lang="tr-TR" sz="1800" b="1" dirty="0">
                <a:solidFill>
                  <a:schemeClr val="accent5">
                    <a:lumMod val="75000"/>
                  </a:schemeClr>
                </a:solidFill>
                <a:latin typeface="Calibri" panose="020F0502020204030204" pitchFamily="34" charset="0"/>
              </a:rPr>
              <a:t>ve teknik yeterlik kriterleri </a:t>
            </a:r>
            <a:r>
              <a:rPr lang="tr-TR" sz="1800" b="1" i="1" dirty="0" smtClean="0">
                <a:solidFill>
                  <a:schemeClr val="accent5">
                    <a:lumMod val="75000"/>
                  </a:schemeClr>
                </a:solidFill>
                <a:latin typeface="Calibri" panose="020F0502020204030204" pitchFamily="34" charset="0"/>
              </a:rPr>
              <a:t>(Satış </a:t>
            </a:r>
            <a:r>
              <a:rPr lang="tr-TR" sz="1800" b="1" i="1" dirty="0">
                <a:solidFill>
                  <a:schemeClr val="accent5">
                    <a:lumMod val="75000"/>
                  </a:schemeClr>
                </a:solidFill>
                <a:latin typeface="Calibri" panose="020F0502020204030204" pitchFamily="34" charset="0"/>
              </a:rPr>
              <a:t>sonrası servis, bakım ve onarım hizmetleri ile yedek parça sağlanmasına dair belgeler</a:t>
            </a:r>
            <a:r>
              <a:rPr lang="tr-TR" sz="1800" b="1" i="1" dirty="0" smtClean="0">
                <a:solidFill>
                  <a:schemeClr val="accent5">
                    <a:lumMod val="75000"/>
                  </a:schemeClr>
                </a:solidFill>
                <a:latin typeface="Calibri" panose="020F0502020204030204" pitchFamily="34" charset="0"/>
              </a:rPr>
              <a:t>)</a:t>
            </a:r>
          </a:p>
          <a:p>
            <a:pPr marL="0" indent="0" algn="just">
              <a:buClr>
                <a:schemeClr val="accent1"/>
              </a:buClr>
              <a:buNone/>
            </a:pPr>
            <a:endParaRPr lang="tr-TR" sz="1800" b="1" i="1" dirty="0">
              <a:solidFill>
                <a:schemeClr val="accent5">
                  <a:lumMod val="75000"/>
                </a:schemeClr>
              </a:solidFill>
              <a:latin typeface="Calibri" panose="020F0502020204030204" pitchFamily="34" charset="0"/>
            </a:endParaRPr>
          </a:p>
          <a:p>
            <a:pPr algn="just"/>
            <a:r>
              <a:rPr lang="tr-TR" sz="2000" dirty="0">
                <a:solidFill>
                  <a:schemeClr val="tx1"/>
                </a:solidFill>
                <a:latin typeface="Calibri" panose="020F0502020204030204" pitchFamily="34" charset="0"/>
              </a:rPr>
              <a:t>Satış sonrası servis, bakım ve onarım hizmetleri ihaleye katılımda yeterlik kriteri olarak </a:t>
            </a:r>
            <a:r>
              <a:rPr lang="tr-TR" sz="2000" b="1" dirty="0">
                <a:solidFill>
                  <a:srgbClr val="C00000"/>
                </a:solidFill>
                <a:latin typeface="Calibri" panose="020F0502020204030204" pitchFamily="34" charset="0"/>
              </a:rPr>
              <a:t>aranabilir</a:t>
            </a:r>
            <a:r>
              <a:rPr lang="tr-TR" sz="2000" dirty="0">
                <a:solidFill>
                  <a:schemeClr val="tx1"/>
                </a:solidFill>
                <a:latin typeface="Calibri" panose="020F0502020204030204" pitchFamily="34" charset="0"/>
              </a:rPr>
              <a:t>. </a:t>
            </a:r>
          </a:p>
          <a:p>
            <a:pPr algn="just"/>
            <a:endParaRPr lang="tr-TR" sz="2000" dirty="0">
              <a:solidFill>
                <a:schemeClr val="tx1"/>
              </a:solidFill>
              <a:latin typeface="Calibri" panose="020F0502020204030204" pitchFamily="34" charset="0"/>
            </a:endParaRPr>
          </a:p>
          <a:p>
            <a:pPr algn="just"/>
            <a:r>
              <a:rPr lang="tr-TR" sz="2000" dirty="0">
                <a:solidFill>
                  <a:schemeClr val="tx1"/>
                </a:solidFill>
                <a:latin typeface="Calibri" panose="020F0502020204030204" pitchFamily="34" charset="0"/>
              </a:rPr>
              <a:t>Bu hizmetlerin, ihaleye katılımda yeterlik kriteri olarak düzenlenmesi halinde ilgili mevzuat esas alınarak aday veya istekli tarafından sunulacak belgeler ve kriterler, </a:t>
            </a:r>
            <a:r>
              <a:rPr lang="tr-TR" sz="2000" b="1" dirty="0">
                <a:solidFill>
                  <a:srgbClr val="C00000"/>
                </a:solidFill>
                <a:latin typeface="Calibri" panose="020F0502020204030204" pitchFamily="34" charset="0"/>
              </a:rPr>
              <a:t>ön yeterlik şartnamesinde veya idari şartnamede belirtilir.</a:t>
            </a:r>
          </a:p>
          <a:p>
            <a:pPr algn="just"/>
            <a:endParaRPr lang="tr-TR" sz="2000" dirty="0">
              <a:solidFill>
                <a:schemeClr val="tx1"/>
              </a:solidFill>
              <a:latin typeface="Calibri" panose="020F0502020204030204" pitchFamily="34" charset="0"/>
            </a:endParaRPr>
          </a:p>
          <a:p>
            <a:pPr algn="just"/>
            <a:r>
              <a:rPr lang="tr-TR" sz="2000" dirty="0">
                <a:solidFill>
                  <a:schemeClr val="tx1"/>
                </a:solidFill>
                <a:latin typeface="Calibri" panose="020F0502020204030204" pitchFamily="34" charset="0"/>
              </a:rPr>
              <a:t>Ancak, satış sonrası malın yedek parçasının sağlanması ihaleye katılımda </a:t>
            </a:r>
            <a:r>
              <a:rPr lang="tr-TR" sz="2000" b="1" dirty="0">
                <a:solidFill>
                  <a:schemeClr val="tx1"/>
                </a:solidFill>
                <a:latin typeface="Calibri" panose="020F0502020204030204" pitchFamily="34" charset="0"/>
              </a:rPr>
              <a:t>yeterlik kriteri olarak düzenlenemez</a:t>
            </a:r>
            <a:r>
              <a:rPr lang="tr-TR" sz="2000" dirty="0">
                <a:solidFill>
                  <a:schemeClr val="tx1"/>
                </a:solidFill>
                <a:latin typeface="Calibri" panose="020F0502020204030204" pitchFamily="34" charset="0"/>
              </a:rPr>
              <a:t>. Sözleşmenin uygulanması aşamasında yerine getirilecek bir yükümlülük olarak </a:t>
            </a:r>
            <a:r>
              <a:rPr lang="tr-TR" sz="2000" b="1" dirty="0">
                <a:solidFill>
                  <a:srgbClr val="C00000"/>
                </a:solidFill>
                <a:latin typeface="Calibri" panose="020F0502020204030204" pitchFamily="34" charset="0"/>
              </a:rPr>
              <a:t>teknik şartname ve/veya sözleşme tasarısında düzenlenir. </a:t>
            </a:r>
          </a:p>
          <a:p>
            <a:pPr marL="0" indent="0" algn="just">
              <a:buClr>
                <a:schemeClr val="accent1"/>
              </a:buClr>
              <a:buNone/>
            </a:pPr>
            <a:endParaRPr lang="tr-TR" sz="1800" b="1" i="1" dirty="0">
              <a:solidFill>
                <a:schemeClr val="accent5">
                  <a:lumMod val="75000"/>
                </a:schemeClr>
              </a:solidFill>
              <a:latin typeface="Calibri" panose="020F0502020204030204" pitchFamily="34" charset="0"/>
            </a:endParaRPr>
          </a:p>
        </p:txBody>
      </p:sp>
    </p:spTree>
    <p:extLst>
      <p:ext uri="{BB962C8B-B14F-4D97-AF65-F5344CB8AC3E}">
        <p14:creationId xmlns:p14="http://schemas.microsoft.com/office/powerpoint/2010/main" val="19665270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TEKNİK ŞARTNAME</a:t>
            </a:r>
            <a:endParaRPr lang="tr-TR" sz="4400" i="1" dirty="0"/>
          </a:p>
        </p:txBody>
      </p:sp>
      <p:sp>
        <p:nvSpPr>
          <p:cNvPr id="3" name="İçerik Yer Tutucusu 2"/>
          <p:cNvSpPr>
            <a:spLocks noGrp="1"/>
          </p:cNvSpPr>
          <p:nvPr>
            <p:ph idx="1"/>
          </p:nvPr>
        </p:nvSpPr>
        <p:spPr>
          <a:xfrm>
            <a:off x="457200" y="1600200"/>
            <a:ext cx="8229600" cy="4925144"/>
          </a:xfrm>
        </p:spPr>
        <p:txBody>
          <a:bodyPr>
            <a:normAutofit/>
          </a:bodyPr>
          <a:lstStyle/>
          <a:p>
            <a:pPr algn="just">
              <a:spcBef>
                <a:spcPts val="600"/>
              </a:spcBef>
              <a:spcAft>
                <a:spcPts val="600"/>
              </a:spcAft>
            </a:pPr>
            <a:r>
              <a:rPr lang="tr-TR" altLang="tr-TR" sz="2000" dirty="0" smtClean="0">
                <a:solidFill>
                  <a:schemeClr val="tx1"/>
                </a:solidFill>
                <a:latin typeface="Calibri" panose="020F0502020204030204" pitchFamily="34" charset="0"/>
              </a:rPr>
              <a:t>İhtiyacın </a:t>
            </a:r>
            <a:r>
              <a:rPr lang="tr-TR" altLang="tr-TR" sz="2000" dirty="0">
                <a:solidFill>
                  <a:schemeClr val="tx1"/>
                </a:solidFill>
                <a:latin typeface="Calibri" panose="020F0502020204030204" pitchFamily="34" charset="0"/>
              </a:rPr>
              <a:t>ortaya çıkması (Niteliklerin detaylı olarak tespit edilmesi)</a:t>
            </a:r>
          </a:p>
          <a:p>
            <a:pPr algn="just">
              <a:spcBef>
                <a:spcPts val="600"/>
              </a:spcBef>
              <a:spcAft>
                <a:spcPts val="600"/>
              </a:spcAft>
            </a:pPr>
            <a:r>
              <a:rPr lang="tr-TR" sz="2000" dirty="0">
                <a:solidFill>
                  <a:schemeClr val="tx1"/>
                </a:solidFill>
                <a:latin typeface="Calibri" panose="020F0502020204030204" pitchFamily="34" charset="0"/>
              </a:rPr>
              <a:t>İhalelerde teknik şartnamenin </a:t>
            </a:r>
            <a:r>
              <a:rPr lang="tr-TR" sz="2000" b="1" dirty="0">
                <a:solidFill>
                  <a:srgbClr val="C00000"/>
                </a:solidFill>
                <a:latin typeface="Calibri" panose="020F0502020204030204" pitchFamily="34" charset="0"/>
              </a:rPr>
              <a:t>hazırlanması zorunludur</a:t>
            </a:r>
            <a:r>
              <a:rPr lang="tr-TR" sz="2000" dirty="0">
                <a:solidFill>
                  <a:schemeClr val="tx1"/>
                </a:solidFill>
                <a:latin typeface="Calibri" panose="020F0502020204030204" pitchFamily="34" charset="0"/>
              </a:rPr>
              <a:t>. </a:t>
            </a:r>
          </a:p>
          <a:p>
            <a:pPr algn="just">
              <a:spcBef>
                <a:spcPts val="600"/>
              </a:spcBef>
              <a:spcAft>
                <a:spcPts val="600"/>
              </a:spcAft>
            </a:pPr>
            <a:r>
              <a:rPr lang="tr-TR" altLang="tr-TR" sz="2000" dirty="0">
                <a:solidFill>
                  <a:schemeClr val="tx1"/>
                </a:solidFill>
                <a:latin typeface="Calibri" panose="020F0502020204030204" pitchFamily="34" charset="0"/>
              </a:rPr>
              <a:t>Tespit edilen özelliklere ve teknik kriterlere </a:t>
            </a:r>
            <a:r>
              <a:rPr lang="tr-TR" altLang="tr-TR" sz="2000" b="1" dirty="0">
                <a:solidFill>
                  <a:schemeClr val="tx1"/>
                </a:solidFill>
                <a:latin typeface="Calibri" panose="020F0502020204030204" pitchFamily="34" charset="0"/>
              </a:rPr>
              <a:t>teknik şartnamelerde yer verilir</a:t>
            </a:r>
            <a:r>
              <a:rPr lang="tr-TR" altLang="tr-TR" sz="2000" dirty="0">
                <a:solidFill>
                  <a:schemeClr val="tx1"/>
                </a:solidFill>
                <a:latin typeface="Calibri" panose="020F0502020204030204" pitchFamily="34" charset="0"/>
              </a:rPr>
              <a:t>. Teknik şartnameler, ihale dokümanının bir parçasıdır.</a:t>
            </a:r>
            <a:r>
              <a:rPr lang="tr-TR" sz="2000" dirty="0">
                <a:solidFill>
                  <a:schemeClr val="tx1"/>
                </a:solidFill>
                <a:latin typeface="Calibri" panose="020F0502020204030204" pitchFamily="34" charset="0"/>
              </a:rPr>
              <a:t> Malın </a:t>
            </a:r>
            <a:r>
              <a:rPr lang="tr-TR" sz="2000" dirty="0" smtClean="0">
                <a:solidFill>
                  <a:schemeClr val="tx1"/>
                </a:solidFill>
                <a:latin typeface="Calibri" panose="020F0502020204030204" pitchFamily="34" charset="0"/>
              </a:rPr>
              <a:t>teknik </a:t>
            </a:r>
            <a:r>
              <a:rPr lang="tr-TR" sz="2000" dirty="0">
                <a:solidFill>
                  <a:schemeClr val="tx1"/>
                </a:solidFill>
                <a:latin typeface="Calibri" panose="020F0502020204030204" pitchFamily="34" charset="0"/>
              </a:rPr>
              <a:t>kriterleri ve özellikleri  gösterilir. </a:t>
            </a:r>
          </a:p>
          <a:p>
            <a:pPr lvl="0" algn="just">
              <a:spcBef>
                <a:spcPts val="600"/>
              </a:spcBef>
              <a:spcAft>
                <a:spcPts val="600"/>
              </a:spcAft>
            </a:pPr>
            <a:r>
              <a:rPr lang="tr-TR" altLang="tr-TR" sz="2000" dirty="0">
                <a:solidFill>
                  <a:schemeClr val="tx1"/>
                </a:solidFill>
                <a:latin typeface="Calibri" panose="020F0502020204030204" pitchFamily="34" charset="0"/>
              </a:rPr>
              <a:t>Teknik şartnamelerde idarenin isteğinin </a:t>
            </a:r>
            <a:r>
              <a:rPr lang="tr-TR" altLang="tr-TR" sz="2000" b="1" dirty="0">
                <a:solidFill>
                  <a:srgbClr val="C00000"/>
                </a:solidFill>
                <a:latin typeface="Calibri" panose="020F0502020204030204" pitchFamily="34" charset="0"/>
              </a:rPr>
              <a:t>açık, net ve tereddüde</a:t>
            </a:r>
            <a:r>
              <a:rPr lang="tr-TR" altLang="tr-TR" sz="2000" dirty="0">
                <a:solidFill>
                  <a:schemeClr val="tx1"/>
                </a:solidFill>
                <a:latin typeface="Calibri" panose="020F0502020204030204" pitchFamily="34" charset="0"/>
              </a:rPr>
              <a:t> yer vermeyecek şekilde belirtilmesi gerekir.  </a:t>
            </a:r>
          </a:p>
          <a:p>
            <a:pPr algn="just"/>
            <a:endParaRPr lang="tr-TR" sz="2500" dirty="0">
              <a:solidFill>
                <a:schemeClr val="tx1"/>
              </a:solidFill>
              <a:latin typeface="Calibri" panose="020F0502020204030204" pitchFamily="34" charset="0"/>
            </a:endParaRPr>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7784" y="4293096"/>
            <a:ext cx="3942888" cy="2307009"/>
          </a:xfrm>
          <a:prstGeom prst="rect">
            <a:avLst/>
          </a:prstGeom>
        </p:spPr>
      </p:pic>
    </p:spTree>
    <p:extLst>
      <p:ext uri="{BB962C8B-B14F-4D97-AF65-F5344CB8AC3E}">
        <p14:creationId xmlns:p14="http://schemas.microsoft.com/office/powerpoint/2010/main" val="24208295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340768"/>
            <a:ext cx="8229600" cy="5184576"/>
          </a:xfrm>
        </p:spPr>
        <p:txBody>
          <a:bodyPr>
            <a:noAutofit/>
          </a:bodyPr>
          <a:lstStyle/>
          <a:p>
            <a:pPr marL="0" indent="0" algn="just">
              <a:buClr>
                <a:schemeClr val="accent1"/>
              </a:buClr>
              <a:buNone/>
            </a:pPr>
            <a:r>
              <a:rPr lang="tr-TR" sz="1600" b="1" dirty="0" smtClean="0">
                <a:solidFill>
                  <a:schemeClr val="accent5">
                    <a:lumMod val="75000"/>
                  </a:schemeClr>
                </a:solidFill>
                <a:latin typeface="Calibri" panose="020F0502020204030204" pitchFamily="34" charset="0"/>
              </a:rPr>
              <a:t>Mesleki </a:t>
            </a:r>
            <a:r>
              <a:rPr lang="tr-TR" sz="1600" b="1" dirty="0">
                <a:solidFill>
                  <a:schemeClr val="accent5">
                    <a:lumMod val="75000"/>
                  </a:schemeClr>
                </a:solidFill>
                <a:latin typeface="Calibri" panose="020F0502020204030204" pitchFamily="34" charset="0"/>
              </a:rPr>
              <a:t>ve teknik yeterlik </a:t>
            </a:r>
            <a:r>
              <a:rPr lang="tr-TR" sz="1600" b="1" i="1" dirty="0">
                <a:solidFill>
                  <a:schemeClr val="accent5">
                    <a:lumMod val="75000"/>
                  </a:schemeClr>
                </a:solidFill>
                <a:latin typeface="Calibri" panose="020F0502020204030204" pitchFamily="34" charset="0"/>
              </a:rPr>
              <a:t>kriterleri (Organizasyon yapısı ile kalite kontrolden sorumlu teknik kuruluşlara ilişkin belgeler)</a:t>
            </a:r>
          </a:p>
          <a:p>
            <a:pPr marL="0" indent="0" algn="just">
              <a:buNone/>
            </a:pPr>
            <a:r>
              <a:rPr lang="tr-TR" sz="1800" dirty="0">
                <a:solidFill>
                  <a:schemeClr val="tx1"/>
                </a:solidFill>
                <a:latin typeface="Calibri" panose="020F0502020204030204" pitchFamily="34" charset="0"/>
              </a:rPr>
              <a:t>İdare tarafından ihaleye katılımda yeterlik kriteri olarak </a:t>
            </a:r>
            <a:r>
              <a:rPr lang="tr-TR" sz="1800" b="1" dirty="0">
                <a:solidFill>
                  <a:srgbClr val="C00000"/>
                </a:solidFill>
                <a:latin typeface="Calibri" panose="020F0502020204030204" pitchFamily="34" charset="0"/>
              </a:rPr>
              <a:t>personel çalıştırıldığına ilişkin belge istenemez</a:t>
            </a:r>
            <a:r>
              <a:rPr lang="tr-TR" sz="1800" dirty="0">
                <a:solidFill>
                  <a:schemeClr val="tx1"/>
                </a:solidFill>
                <a:latin typeface="Calibri" panose="020F0502020204030204" pitchFamily="34" charset="0"/>
              </a:rPr>
              <a:t>. Ancak, idare alımın niteliğini göz önünde bulundurarak </a:t>
            </a:r>
            <a:r>
              <a:rPr lang="tr-TR" sz="1800" b="1" dirty="0">
                <a:solidFill>
                  <a:schemeClr val="tx1"/>
                </a:solidFill>
                <a:latin typeface="Calibri" panose="020F0502020204030204" pitchFamily="34" charset="0"/>
              </a:rPr>
              <a:t>sözleşmenin uygulanması aşamasında</a:t>
            </a:r>
            <a:r>
              <a:rPr lang="tr-TR" sz="1800" dirty="0">
                <a:solidFill>
                  <a:schemeClr val="tx1"/>
                </a:solidFill>
                <a:latin typeface="Calibri" panose="020F0502020204030204" pitchFamily="34" charset="0"/>
              </a:rPr>
              <a:t> yüklenicinin çalıştıracağı personelin sayısına ve niteliğine yönelik teknik şartnamede veya sözleşme tasarısında düzenleme </a:t>
            </a:r>
            <a:r>
              <a:rPr lang="tr-TR" sz="1800" dirty="0" smtClean="0">
                <a:solidFill>
                  <a:schemeClr val="tx1"/>
                </a:solidFill>
                <a:latin typeface="Calibri" panose="020F0502020204030204" pitchFamily="34" charset="0"/>
              </a:rPr>
              <a:t>yapabilir. Yapılacak düzenlemelerde şu </a:t>
            </a:r>
            <a:r>
              <a:rPr lang="tr-TR" sz="1800" dirty="0">
                <a:solidFill>
                  <a:schemeClr val="tx1"/>
                </a:solidFill>
                <a:latin typeface="Calibri" panose="020F0502020204030204" pitchFamily="34" charset="0"/>
              </a:rPr>
              <a:t>hususlar esas alınır:</a:t>
            </a:r>
          </a:p>
          <a:p>
            <a:pPr lvl="0" algn="just"/>
            <a:r>
              <a:rPr lang="tr-TR" sz="1600" dirty="0">
                <a:solidFill>
                  <a:schemeClr val="tx1"/>
                </a:solidFill>
                <a:latin typeface="Calibri" panose="020F0502020204030204" pitchFamily="34" charset="0"/>
              </a:rPr>
              <a:t>Çalıştırılması istenilen personele ilişkin olarak asgari deneyim süresi öngörülmesi halinde, bu süre en fazla beş yıl olabilir. Deneyim </a:t>
            </a:r>
            <a:r>
              <a:rPr lang="tr-TR" sz="1600" dirty="0" smtClean="0">
                <a:solidFill>
                  <a:schemeClr val="tx1"/>
                </a:solidFill>
                <a:latin typeface="Calibri" panose="020F0502020204030204" pitchFamily="34" charset="0"/>
              </a:rPr>
              <a:t>süresinde mezuniyet </a:t>
            </a:r>
            <a:r>
              <a:rPr lang="tr-TR" sz="1600" dirty="0">
                <a:solidFill>
                  <a:schemeClr val="tx1"/>
                </a:solidFill>
                <a:latin typeface="Calibri" panose="020F0502020204030204" pitchFamily="34" charset="0"/>
              </a:rPr>
              <a:t>tarihi esas </a:t>
            </a:r>
            <a:r>
              <a:rPr lang="tr-TR" sz="1600" dirty="0" smtClean="0">
                <a:solidFill>
                  <a:schemeClr val="tx1"/>
                </a:solidFill>
                <a:latin typeface="Calibri" panose="020F0502020204030204" pitchFamily="34" charset="0"/>
              </a:rPr>
              <a:t>alınır.</a:t>
            </a:r>
            <a:endParaRPr lang="tr-TR" sz="1600" dirty="0">
              <a:solidFill>
                <a:schemeClr val="tx1"/>
              </a:solidFill>
              <a:latin typeface="Calibri" panose="020F0502020204030204" pitchFamily="34" charset="0"/>
            </a:endParaRPr>
          </a:p>
          <a:p>
            <a:pPr lvl="0" algn="just"/>
            <a:r>
              <a:rPr lang="tr-TR" sz="1600" dirty="0">
                <a:solidFill>
                  <a:schemeClr val="tx1"/>
                </a:solidFill>
                <a:latin typeface="Calibri" panose="020F0502020204030204" pitchFamily="34" charset="0"/>
              </a:rPr>
              <a:t>Personelin niteliğini ve deneyim süresini gösteren belgeler ile yüklenicinin bünyesinde bulunduğuna ilişkin belgeler, sözleşmenin imzalanmasından </a:t>
            </a:r>
            <a:r>
              <a:rPr lang="tr-TR" sz="1600" dirty="0" smtClean="0">
                <a:solidFill>
                  <a:schemeClr val="tx1"/>
                </a:solidFill>
                <a:latin typeface="Calibri" panose="020F0502020204030204" pitchFamily="34" charset="0"/>
              </a:rPr>
              <a:t>sonra</a:t>
            </a:r>
            <a:endParaRPr lang="tr-TR" sz="1600" dirty="0">
              <a:solidFill>
                <a:schemeClr val="tx1"/>
              </a:solidFill>
              <a:latin typeface="Calibri" panose="020F0502020204030204" pitchFamily="34" charset="0"/>
            </a:endParaRPr>
          </a:p>
          <a:p>
            <a:pPr lvl="0" algn="just"/>
            <a:r>
              <a:rPr lang="tr-TR" sz="1600" dirty="0">
                <a:solidFill>
                  <a:schemeClr val="tx1"/>
                </a:solidFill>
                <a:latin typeface="Calibri" panose="020F0502020204030204" pitchFamily="34" charset="0"/>
              </a:rPr>
              <a:t>Personelin yüklenicinin bünyesinde bulunduğu hususu; ilgili personel adına prim ödendiğini veya ilgili personelin işe alındığını gösteren sosyal güvenlik kurumu belgesi ile tevsik edilir.</a:t>
            </a:r>
          </a:p>
          <a:p>
            <a:pPr marL="0" indent="0" algn="just">
              <a:buNone/>
            </a:pPr>
            <a:r>
              <a:rPr lang="tr-TR" sz="1600" dirty="0">
                <a:solidFill>
                  <a:schemeClr val="tx1"/>
                </a:solidFill>
                <a:latin typeface="Calibri" panose="020F0502020204030204" pitchFamily="34" charset="0"/>
              </a:rPr>
              <a:t> </a:t>
            </a:r>
          </a:p>
          <a:p>
            <a:pPr marL="0" indent="0" algn="just">
              <a:buNone/>
            </a:pPr>
            <a:r>
              <a:rPr lang="tr-TR" sz="1800" b="1" dirty="0">
                <a:solidFill>
                  <a:srgbClr val="C00000"/>
                </a:solidFill>
                <a:latin typeface="Calibri" panose="020F0502020204030204" pitchFamily="34" charset="0"/>
              </a:rPr>
              <a:t>Özel imalat süreci gerektiren</a:t>
            </a:r>
            <a:r>
              <a:rPr lang="tr-TR" sz="1800" dirty="0">
                <a:solidFill>
                  <a:schemeClr val="tx1"/>
                </a:solidFill>
                <a:latin typeface="Calibri" panose="020F0502020204030204" pitchFamily="34" charset="0"/>
              </a:rPr>
              <a:t> mal alımlarında “deney-analiz-kalibrasyon laboratuvarları veya muayene kuruluşları” tarafından </a:t>
            </a:r>
            <a:r>
              <a:rPr lang="tr-TR" sz="1800" b="1" dirty="0">
                <a:solidFill>
                  <a:schemeClr val="tx1"/>
                </a:solidFill>
                <a:latin typeface="Calibri" panose="020F0502020204030204" pitchFamily="34" charset="0"/>
              </a:rPr>
              <a:t>üretimin veya malın kontrolünün yapılmasına yönelik</a:t>
            </a:r>
            <a:r>
              <a:rPr lang="tr-TR" sz="1800" dirty="0">
                <a:solidFill>
                  <a:schemeClr val="tx1"/>
                </a:solidFill>
                <a:latin typeface="Calibri" panose="020F0502020204030204" pitchFamily="34" charset="0"/>
              </a:rPr>
              <a:t> </a:t>
            </a:r>
            <a:r>
              <a:rPr lang="tr-TR" sz="1800" u="sng" dirty="0">
                <a:solidFill>
                  <a:schemeClr val="tx1"/>
                </a:solidFill>
                <a:latin typeface="Calibri" panose="020F0502020204030204" pitchFamily="34" charset="0"/>
              </a:rPr>
              <a:t>teknik şartnamede veya sözleşme tasarısında</a:t>
            </a:r>
            <a:r>
              <a:rPr lang="tr-TR" sz="1800" dirty="0">
                <a:solidFill>
                  <a:schemeClr val="tx1"/>
                </a:solidFill>
                <a:latin typeface="Calibri" panose="020F0502020204030204" pitchFamily="34" charset="0"/>
              </a:rPr>
              <a:t> düzenleme yapılabilir. Ancak bu husus, ihaleye katılımda bir </a:t>
            </a:r>
            <a:r>
              <a:rPr lang="tr-TR" sz="1800" b="1" dirty="0">
                <a:solidFill>
                  <a:srgbClr val="C00000"/>
                </a:solidFill>
                <a:latin typeface="Calibri" panose="020F0502020204030204" pitchFamily="34" charset="0"/>
              </a:rPr>
              <a:t>yeterlik kriteri olarak düzenlenemez</a:t>
            </a:r>
            <a:r>
              <a:rPr lang="tr-TR" sz="1800" dirty="0">
                <a:solidFill>
                  <a:schemeClr val="tx1"/>
                </a:solidFill>
                <a:latin typeface="Calibri" panose="020F0502020204030204" pitchFamily="34" charset="0"/>
              </a:rPr>
              <a:t>. </a:t>
            </a:r>
            <a:endParaRPr lang="tr-TR" sz="1800" b="1" i="1" dirty="0">
              <a:solidFill>
                <a:schemeClr val="accent5">
                  <a:lumMod val="75000"/>
                </a:schemeClr>
              </a:solidFill>
              <a:latin typeface="Calibri" panose="020F0502020204030204" pitchFamily="34" charset="0"/>
            </a:endParaRPr>
          </a:p>
        </p:txBody>
      </p:sp>
    </p:spTree>
    <p:extLst>
      <p:ext uri="{BB962C8B-B14F-4D97-AF65-F5344CB8AC3E}">
        <p14:creationId xmlns:p14="http://schemas.microsoft.com/office/powerpoint/2010/main" val="294461067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340768"/>
            <a:ext cx="8229600" cy="5184576"/>
          </a:xfrm>
        </p:spPr>
        <p:txBody>
          <a:bodyPr>
            <a:noAutofit/>
          </a:bodyPr>
          <a:lstStyle/>
          <a:p>
            <a:pPr marL="0" indent="0" algn="just">
              <a:buClr>
                <a:schemeClr val="accent1"/>
              </a:buClr>
              <a:buNone/>
            </a:pPr>
            <a:r>
              <a:rPr lang="tr-TR" sz="1800" b="1" dirty="0" smtClean="0">
                <a:solidFill>
                  <a:schemeClr val="accent5">
                    <a:lumMod val="75000"/>
                  </a:schemeClr>
                </a:solidFill>
                <a:latin typeface="Calibri" panose="020F0502020204030204" pitchFamily="34" charset="0"/>
              </a:rPr>
              <a:t>Mesleki </a:t>
            </a:r>
            <a:r>
              <a:rPr lang="tr-TR" sz="1800" b="1" dirty="0">
                <a:solidFill>
                  <a:schemeClr val="accent5">
                    <a:lumMod val="75000"/>
                  </a:schemeClr>
                </a:solidFill>
                <a:latin typeface="Calibri" panose="020F0502020204030204" pitchFamily="34" charset="0"/>
              </a:rPr>
              <a:t>ve teknik yeterlik </a:t>
            </a:r>
            <a:r>
              <a:rPr lang="tr-TR" sz="1800" b="1" i="1" dirty="0">
                <a:solidFill>
                  <a:schemeClr val="accent5">
                    <a:lumMod val="75000"/>
                  </a:schemeClr>
                </a:solidFill>
                <a:latin typeface="Calibri" panose="020F0502020204030204" pitchFamily="34" charset="0"/>
              </a:rPr>
              <a:t>kriterleri (Kalite ve standart ile ürünlerin piyasaya arzına ilişkin belgeler)</a:t>
            </a:r>
          </a:p>
          <a:p>
            <a:pPr marL="0" indent="0" algn="just">
              <a:buClr>
                <a:schemeClr val="accent1"/>
              </a:buClr>
              <a:buNone/>
            </a:pPr>
            <a:endParaRPr lang="tr-TR" sz="1800" b="1" i="1" dirty="0">
              <a:solidFill>
                <a:schemeClr val="accent5">
                  <a:lumMod val="75000"/>
                </a:schemeClr>
              </a:solidFill>
              <a:latin typeface="Calibri" panose="020F0502020204030204" pitchFamily="34" charset="0"/>
            </a:endParaRPr>
          </a:p>
          <a:p>
            <a:pPr algn="just"/>
            <a:r>
              <a:rPr lang="tr-TR" sz="1800" dirty="0">
                <a:solidFill>
                  <a:schemeClr val="tx1"/>
                </a:solidFill>
                <a:latin typeface="Calibri" panose="020F0502020204030204" pitchFamily="34" charset="0"/>
              </a:rPr>
              <a:t>Özel imalat süreci gerektiren mal alımı ihalelerinde, kalite yönetim sistem belgesi ve çevre yönetim sistem belgesi </a:t>
            </a:r>
            <a:r>
              <a:rPr lang="tr-TR" sz="1800" b="1" dirty="0">
                <a:solidFill>
                  <a:schemeClr val="tx1"/>
                </a:solidFill>
                <a:latin typeface="Calibri" panose="020F0502020204030204" pitchFamily="34" charset="0"/>
              </a:rPr>
              <a:t>istenebilir.</a:t>
            </a:r>
          </a:p>
          <a:p>
            <a:pPr marL="0" indent="0" algn="just">
              <a:buNone/>
            </a:pPr>
            <a:endParaRPr lang="tr-TR" sz="1800" dirty="0">
              <a:solidFill>
                <a:schemeClr val="tx1"/>
              </a:solidFill>
              <a:latin typeface="Calibri" panose="020F0502020204030204" pitchFamily="34" charset="0"/>
            </a:endParaRPr>
          </a:p>
          <a:p>
            <a:pPr algn="just"/>
            <a:r>
              <a:rPr lang="tr-TR" sz="1800" dirty="0">
                <a:solidFill>
                  <a:schemeClr val="tx1"/>
                </a:solidFill>
                <a:latin typeface="Calibri" panose="020F0502020204030204" pitchFamily="34" charset="0"/>
              </a:rPr>
              <a:t>Alım konusu malın </a:t>
            </a:r>
            <a:r>
              <a:rPr lang="tr-TR" sz="1800" b="1" dirty="0">
                <a:solidFill>
                  <a:schemeClr val="tx1"/>
                </a:solidFill>
                <a:latin typeface="Calibri" panose="020F0502020204030204" pitchFamily="34" charset="0"/>
              </a:rPr>
              <a:t>ulusal standarda </a:t>
            </a:r>
            <a:r>
              <a:rPr lang="tr-TR" sz="1800" dirty="0">
                <a:solidFill>
                  <a:schemeClr val="tx1"/>
                </a:solidFill>
                <a:latin typeface="Calibri" panose="020F0502020204030204" pitchFamily="34" charset="0"/>
              </a:rPr>
              <a:t>veya </a:t>
            </a:r>
            <a:r>
              <a:rPr lang="tr-TR" sz="1800" b="1" dirty="0">
                <a:solidFill>
                  <a:schemeClr val="tx1"/>
                </a:solidFill>
                <a:latin typeface="Calibri" panose="020F0502020204030204" pitchFamily="34" charset="0"/>
              </a:rPr>
              <a:t>dengi uluslararası standarda </a:t>
            </a:r>
            <a:r>
              <a:rPr lang="tr-TR" sz="1800" dirty="0">
                <a:solidFill>
                  <a:schemeClr val="tx1"/>
                </a:solidFill>
                <a:latin typeface="Calibri" panose="020F0502020204030204" pitchFamily="34" charset="0"/>
              </a:rPr>
              <a:t>uygunluğu ve bu uygunluğu gösteren belge veya belgelere yönelik olarak </a:t>
            </a:r>
            <a:r>
              <a:rPr lang="tr-TR" sz="1800" b="1" dirty="0">
                <a:solidFill>
                  <a:srgbClr val="C00000"/>
                </a:solidFill>
                <a:latin typeface="Calibri" panose="020F0502020204030204" pitchFamily="34" charset="0"/>
              </a:rPr>
              <a:t>ön yeterlik veya ihale dokümanında düzenleme yapılabilir.</a:t>
            </a:r>
            <a:r>
              <a:rPr lang="tr-TR" sz="1800" dirty="0">
                <a:solidFill>
                  <a:schemeClr val="tx1"/>
                </a:solidFill>
                <a:latin typeface="Calibri" panose="020F0502020204030204" pitchFamily="34" charset="0"/>
              </a:rPr>
              <a:t> Alım konusu malın ulusal standardının bulunmaması durumunda, sadece ilgili uluslararası standarda uygunluğu gösteren belge veya belgelere yönelik düzenleme yapılabilir</a:t>
            </a:r>
          </a:p>
          <a:p>
            <a:pPr marL="0" indent="0" algn="just">
              <a:buNone/>
            </a:pPr>
            <a:endParaRPr lang="tr-TR" sz="1800" dirty="0">
              <a:solidFill>
                <a:schemeClr val="tx1"/>
              </a:solidFill>
              <a:latin typeface="Calibri" panose="020F0502020204030204" pitchFamily="34" charset="0"/>
            </a:endParaRPr>
          </a:p>
          <a:p>
            <a:pPr algn="just"/>
            <a:r>
              <a:rPr lang="tr-TR" sz="1800" dirty="0" smtClean="0">
                <a:solidFill>
                  <a:schemeClr val="tx1"/>
                </a:solidFill>
                <a:latin typeface="Calibri" panose="020F0502020204030204" pitchFamily="34" charset="0"/>
              </a:rPr>
              <a:t>Ürünlere </a:t>
            </a:r>
            <a:r>
              <a:rPr lang="tr-TR" sz="1800" dirty="0">
                <a:solidFill>
                  <a:schemeClr val="tx1"/>
                </a:solidFill>
                <a:latin typeface="Calibri" panose="020F0502020204030204" pitchFamily="34" charset="0"/>
              </a:rPr>
              <a:t>ilişkin </a:t>
            </a:r>
            <a:r>
              <a:rPr lang="tr-TR" sz="1800" u="sng" dirty="0">
                <a:solidFill>
                  <a:schemeClr val="tx1"/>
                </a:solidFill>
                <a:latin typeface="Calibri" panose="020F0502020204030204" pitchFamily="34" charset="0"/>
              </a:rPr>
              <a:t>teknik mevzuatı hazırlamaya ve yürütmeye yetkili kılınan kamu kurum veya kuruluşlarının düzenlemeleri esas alınarak </a:t>
            </a:r>
            <a:r>
              <a:rPr lang="tr-TR" sz="1800" dirty="0">
                <a:solidFill>
                  <a:schemeClr val="tx1"/>
                </a:solidFill>
                <a:latin typeface="Calibri" panose="020F0502020204030204" pitchFamily="34" charset="0"/>
              </a:rPr>
              <a:t>malın piyasaya arzına ilişkin </a:t>
            </a:r>
            <a:r>
              <a:rPr lang="tr-TR" sz="1800" b="1" dirty="0">
                <a:solidFill>
                  <a:schemeClr val="tx1"/>
                </a:solidFill>
                <a:latin typeface="Calibri" panose="020F0502020204030204" pitchFamily="34" charset="0"/>
              </a:rPr>
              <a:t>alınması zorunlu belge veya belgelere </a:t>
            </a:r>
            <a:r>
              <a:rPr lang="tr-TR" sz="1800" dirty="0">
                <a:solidFill>
                  <a:schemeClr val="tx1"/>
                </a:solidFill>
                <a:latin typeface="Calibri" panose="020F0502020204030204" pitchFamily="34" charset="0"/>
              </a:rPr>
              <a:t>yönelik </a:t>
            </a:r>
            <a:r>
              <a:rPr lang="tr-TR" sz="1800" b="1" dirty="0">
                <a:solidFill>
                  <a:srgbClr val="C00000"/>
                </a:solidFill>
                <a:latin typeface="Calibri" panose="020F0502020204030204" pitchFamily="34" charset="0"/>
              </a:rPr>
              <a:t>ön yeterlik veya ihale dokümanında düzenleme yapılır. </a:t>
            </a:r>
          </a:p>
        </p:txBody>
      </p:sp>
    </p:spTree>
    <p:extLst>
      <p:ext uri="{BB962C8B-B14F-4D97-AF65-F5344CB8AC3E}">
        <p14:creationId xmlns:p14="http://schemas.microsoft.com/office/powerpoint/2010/main" val="15938454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340768"/>
            <a:ext cx="8229600" cy="5184576"/>
          </a:xfrm>
        </p:spPr>
        <p:txBody>
          <a:bodyPr>
            <a:noAutofit/>
          </a:bodyPr>
          <a:lstStyle/>
          <a:p>
            <a:pPr marL="0" indent="0" algn="just">
              <a:buClr>
                <a:schemeClr val="accent1"/>
              </a:buClr>
              <a:buNone/>
            </a:pPr>
            <a:r>
              <a:rPr lang="tr-TR" sz="1800" b="1" dirty="0" smtClean="0">
                <a:solidFill>
                  <a:schemeClr val="accent5">
                    <a:lumMod val="75000"/>
                  </a:schemeClr>
                </a:solidFill>
                <a:latin typeface="Calibri" panose="020F0502020204030204" pitchFamily="34" charset="0"/>
              </a:rPr>
              <a:t>Mesleki </a:t>
            </a:r>
            <a:r>
              <a:rPr lang="tr-TR" sz="1800" b="1" dirty="0">
                <a:solidFill>
                  <a:schemeClr val="accent5">
                    <a:lumMod val="75000"/>
                  </a:schemeClr>
                </a:solidFill>
                <a:latin typeface="Calibri" panose="020F0502020204030204" pitchFamily="34" charset="0"/>
              </a:rPr>
              <a:t>ve teknik yeterlik </a:t>
            </a:r>
            <a:r>
              <a:rPr lang="tr-TR" sz="1800" b="1" i="1" dirty="0">
                <a:solidFill>
                  <a:schemeClr val="accent5">
                    <a:lumMod val="75000"/>
                  </a:schemeClr>
                </a:solidFill>
                <a:latin typeface="Calibri" panose="020F0502020204030204" pitchFamily="34" charset="0"/>
              </a:rPr>
              <a:t>kriterleri (Kalite ve standart ile ürünlerin piyasaya arzına ilişkin belgeler)</a:t>
            </a:r>
          </a:p>
          <a:p>
            <a:pPr marL="0" indent="0" algn="just">
              <a:buNone/>
            </a:pPr>
            <a:r>
              <a:rPr lang="tr-TR" sz="1800" b="1" dirty="0" smtClean="0">
                <a:solidFill>
                  <a:schemeClr val="tx1"/>
                </a:solidFill>
                <a:latin typeface="Calibri" panose="020F0502020204030204" pitchFamily="34" charset="0"/>
              </a:rPr>
              <a:t>Bu </a:t>
            </a:r>
            <a:r>
              <a:rPr lang="tr-TR" sz="1800" b="1" dirty="0">
                <a:solidFill>
                  <a:schemeClr val="tx1"/>
                </a:solidFill>
                <a:latin typeface="Calibri" panose="020F0502020204030204" pitchFamily="34" charset="0"/>
              </a:rPr>
              <a:t>çerçevede idareler tarafından ihale dokümanında kalite ve standarda ilişkin yapılacak düzenlemelerle ilgili olarak;</a:t>
            </a:r>
          </a:p>
          <a:p>
            <a:pPr lvl="0" algn="just"/>
            <a:r>
              <a:rPr lang="tr-TR" sz="1800" dirty="0">
                <a:solidFill>
                  <a:schemeClr val="tx1"/>
                </a:solidFill>
                <a:latin typeface="Calibri" panose="020F0502020204030204" pitchFamily="34" charset="0"/>
              </a:rPr>
              <a:t>Öncelikle ulusal veya dengi uluslararası standarda uygunluğa yönelik düzenleme yapılması,</a:t>
            </a:r>
          </a:p>
          <a:p>
            <a:pPr lvl="0" algn="just"/>
            <a:r>
              <a:rPr lang="tr-TR" sz="1800" dirty="0">
                <a:solidFill>
                  <a:schemeClr val="tx1"/>
                </a:solidFill>
                <a:latin typeface="Calibri" panose="020F0502020204030204" pitchFamily="34" charset="0"/>
              </a:rPr>
              <a:t>Sadece ilgili uluslararası standarda uygunluğu gösteren belgelere yönelik düzenlemelere, ancak konuya ilişkin ulusal standardın bulunmaması durumunda yer verilmesi,</a:t>
            </a:r>
          </a:p>
          <a:p>
            <a:pPr lvl="0" algn="just"/>
            <a:r>
              <a:rPr lang="tr-TR" sz="1800" dirty="0">
                <a:solidFill>
                  <a:schemeClr val="tx1"/>
                </a:solidFill>
                <a:latin typeface="Calibri" panose="020F0502020204030204" pitchFamily="34" charset="0"/>
              </a:rPr>
              <a:t>Belirli kuruluş, dernek, forum vb. yapılarca belirlenen standartlara veya şartlara yer verilmemesi,</a:t>
            </a:r>
          </a:p>
          <a:p>
            <a:pPr algn="just"/>
            <a:r>
              <a:rPr lang="tr-TR" sz="1800" dirty="0">
                <a:solidFill>
                  <a:schemeClr val="tx1"/>
                </a:solidFill>
                <a:latin typeface="Calibri" panose="020F0502020204030204" pitchFamily="34" charset="0"/>
              </a:rPr>
              <a:t>Alım konusuna ilişkin ulusal standart bulunmaması halinde ilgili ulusal standardın belirlenmesi konusunda Türk Standartları Enstitüsü ile irtibata geçilmesi</a:t>
            </a: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08304" y="5373216"/>
            <a:ext cx="1306649" cy="1277868"/>
          </a:xfrm>
          <a:prstGeom prst="rect">
            <a:avLst/>
          </a:prstGeom>
        </p:spPr>
      </p:pic>
    </p:spTree>
    <p:extLst>
      <p:ext uri="{BB962C8B-B14F-4D97-AF65-F5344CB8AC3E}">
        <p14:creationId xmlns:p14="http://schemas.microsoft.com/office/powerpoint/2010/main" val="5928548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340768"/>
            <a:ext cx="8229600" cy="5184576"/>
          </a:xfrm>
        </p:spPr>
        <p:txBody>
          <a:bodyPr>
            <a:noAutofit/>
          </a:bodyPr>
          <a:lstStyle/>
          <a:p>
            <a:pPr marL="0" indent="0" algn="just">
              <a:buClr>
                <a:schemeClr val="accent1"/>
              </a:buClr>
              <a:buNone/>
            </a:pPr>
            <a:r>
              <a:rPr lang="tr-TR" sz="1800" b="1" dirty="0" smtClean="0">
                <a:solidFill>
                  <a:schemeClr val="accent5">
                    <a:lumMod val="75000"/>
                  </a:schemeClr>
                </a:solidFill>
                <a:latin typeface="Calibri" panose="020F0502020204030204" pitchFamily="34" charset="0"/>
              </a:rPr>
              <a:t>Mesleki </a:t>
            </a:r>
            <a:r>
              <a:rPr lang="tr-TR" sz="1800" b="1" dirty="0">
                <a:solidFill>
                  <a:schemeClr val="accent5">
                    <a:lumMod val="75000"/>
                  </a:schemeClr>
                </a:solidFill>
                <a:latin typeface="Calibri" panose="020F0502020204030204" pitchFamily="34" charset="0"/>
              </a:rPr>
              <a:t>ve teknik yeterlik kriterleri </a:t>
            </a:r>
            <a:r>
              <a:rPr lang="tr-TR" sz="1800" b="1" i="1" dirty="0" smtClean="0">
                <a:solidFill>
                  <a:schemeClr val="accent5">
                    <a:lumMod val="75000"/>
                  </a:schemeClr>
                </a:solidFill>
                <a:latin typeface="Calibri" panose="020F0502020204030204" pitchFamily="34" charset="0"/>
              </a:rPr>
              <a:t>(</a:t>
            </a:r>
            <a:r>
              <a:rPr lang="tr-TR" sz="1800" b="1" i="1" dirty="0">
                <a:solidFill>
                  <a:schemeClr val="accent5">
                    <a:lumMod val="75000"/>
                  </a:schemeClr>
                </a:solidFill>
                <a:latin typeface="Calibri" panose="020F0502020204030204" pitchFamily="34" charset="0"/>
              </a:rPr>
              <a:t>Makine, teçhizat ve diğer ekipmana ilişkin belgeler, imalat belgeleri ve kapasite raporu)</a:t>
            </a:r>
          </a:p>
          <a:p>
            <a:pPr marL="0" indent="0" algn="just">
              <a:buClr>
                <a:schemeClr val="accent1"/>
              </a:buClr>
              <a:buNone/>
            </a:pPr>
            <a:endParaRPr lang="tr-TR" sz="1800" b="1" i="1" dirty="0">
              <a:solidFill>
                <a:schemeClr val="accent5">
                  <a:lumMod val="75000"/>
                </a:schemeClr>
              </a:solidFill>
              <a:latin typeface="Calibri" panose="020F0502020204030204" pitchFamily="34" charset="0"/>
            </a:endParaRPr>
          </a:p>
          <a:p>
            <a:pPr algn="just"/>
            <a:r>
              <a:rPr lang="tr-TR" sz="1800" dirty="0">
                <a:solidFill>
                  <a:schemeClr val="tx1"/>
                </a:solidFill>
                <a:latin typeface="Calibri" panose="020F0502020204030204" pitchFamily="34" charset="0"/>
              </a:rPr>
              <a:t>Özel imalat süreci gerektiren mal alımı ihalelerinde, üretimin gerçekleştirilebilmesi için gerekli olan </a:t>
            </a:r>
            <a:r>
              <a:rPr lang="tr-TR" sz="1800" u="sng" dirty="0">
                <a:solidFill>
                  <a:schemeClr val="tx1"/>
                </a:solidFill>
                <a:latin typeface="Calibri" panose="020F0502020204030204" pitchFamily="34" charset="0"/>
              </a:rPr>
              <a:t>makine, teçhizat ve diğer ekipman</a:t>
            </a:r>
            <a:r>
              <a:rPr lang="tr-TR" sz="1800" dirty="0">
                <a:solidFill>
                  <a:schemeClr val="tx1"/>
                </a:solidFill>
                <a:latin typeface="Calibri" panose="020F0502020204030204" pitchFamily="34" charset="0"/>
              </a:rPr>
              <a:t> ihaleye katılımda </a:t>
            </a:r>
            <a:r>
              <a:rPr lang="tr-TR" sz="1800" b="1" dirty="0">
                <a:solidFill>
                  <a:srgbClr val="C00000"/>
                </a:solidFill>
                <a:latin typeface="Calibri" panose="020F0502020204030204" pitchFamily="34" charset="0"/>
              </a:rPr>
              <a:t>yeterlik kriteri olarak düzenlenebilir.</a:t>
            </a:r>
          </a:p>
          <a:p>
            <a:pPr algn="just"/>
            <a:r>
              <a:rPr lang="tr-TR" sz="1800" dirty="0">
                <a:solidFill>
                  <a:schemeClr val="tx1"/>
                </a:solidFill>
                <a:latin typeface="Calibri" panose="020F0502020204030204" pitchFamily="34" charset="0"/>
              </a:rPr>
              <a:t>Adayın veya isteklinin kendi malı olan makine, teçhizat ve diğer ekipman; </a:t>
            </a:r>
            <a:r>
              <a:rPr lang="tr-TR" sz="1800" b="1" dirty="0">
                <a:solidFill>
                  <a:schemeClr val="tx1"/>
                </a:solidFill>
                <a:latin typeface="Calibri" panose="020F0502020204030204" pitchFamily="34" charset="0"/>
              </a:rPr>
              <a:t>ruhsat, demirbaş veya amortisman defterinde kayıtlı olduğuna dair noter tespit tutanağı ya da YMM, SMMM </a:t>
            </a:r>
            <a:r>
              <a:rPr lang="tr-TR" sz="1800" b="1" dirty="0" smtClean="0">
                <a:solidFill>
                  <a:schemeClr val="tx1"/>
                </a:solidFill>
                <a:latin typeface="Calibri" panose="020F0502020204030204" pitchFamily="34" charset="0"/>
              </a:rPr>
              <a:t>raporu</a:t>
            </a:r>
            <a:r>
              <a:rPr lang="tr-TR" sz="1800" dirty="0" smtClean="0">
                <a:solidFill>
                  <a:schemeClr val="tx1"/>
                </a:solidFill>
                <a:latin typeface="Calibri" panose="020F0502020204030204" pitchFamily="34" charset="0"/>
              </a:rPr>
              <a:t> </a:t>
            </a:r>
            <a:r>
              <a:rPr lang="tr-TR" sz="1800" dirty="0">
                <a:solidFill>
                  <a:schemeClr val="tx1"/>
                </a:solidFill>
                <a:latin typeface="Calibri" panose="020F0502020204030204" pitchFamily="34" charset="0"/>
              </a:rPr>
              <a:t>ile tevsik edilir.</a:t>
            </a:r>
          </a:p>
          <a:p>
            <a:pPr algn="just"/>
            <a:r>
              <a:rPr lang="tr-TR" sz="1800" dirty="0">
                <a:solidFill>
                  <a:schemeClr val="tx1"/>
                </a:solidFill>
                <a:latin typeface="Calibri" panose="020F0502020204030204" pitchFamily="34" charset="0"/>
              </a:rPr>
              <a:t>İş ortaklığında ortaklardan biri, birkaçı veya tümü tarafından ortaklık oranına bakılmaksızın makine, teçhizat ve diğer ekipmana ilişkin yeterlik kriteri sağlanabilir. Konsorsiyumlarda ise ortaklardan her biri başvuruda bulunduğu veya teklif verdiği kısım için istenilen kriteri sağlamak zorundadır.</a:t>
            </a:r>
          </a:p>
          <a:p>
            <a:pPr marL="0" indent="0" algn="just">
              <a:buClr>
                <a:schemeClr val="accent1"/>
              </a:buClr>
              <a:buNone/>
            </a:pPr>
            <a:endParaRPr lang="tr-TR" sz="1800" b="1" i="1" dirty="0">
              <a:solidFill>
                <a:schemeClr val="accent5">
                  <a:lumMod val="75000"/>
                </a:schemeClr>
              </a:solidFill>
              <a:latin typeface="Calibri" panose="020F0502020204030204" pitchFamily="34" charset="0"/>
            </a:endParaRPr>
          </a:p>
        </p:txBody>
      </p:sp>
    </p:spTree>
    <p:extLst>
      <p:ext uri="{BB962C8B-B14F-4D97-AF65-F5344CB8AC3E}">
        <p14:creationId xmlns:p14="http://schemas.microsoft.com/office/powerpoint/2010/main" val="287660846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340768"/>
            <a:ext cx="8229600" cy="5184576"/>
          </a:xfrm>
        </p:spPr>
        <p:txBody>
          <a:bodyPr>
            <a:noAutofit/>
          </a:bodyPr>
          <a:lstStyle/>
          <a:p>
            <a:pPr marL="0" indent="0" algn="just">
              <a:buClr>
                <a:schemeClr val="accent1"/>
              </a:buClr>
              <a:buNone/>
            </a:pPr>
            <a:r>
              <a:rPr lang="tr-TR" sz="1800" b="1" dirty="0" smtClean="0">
                <a:solidFill>
                  <a:schemeClr val="accent5">
                    <a:lumMod val="75000"/>
                  </a:schemeClr>
                </a:solidFill>
                <a:latin typeface="Calibri" panose="020F0502020204030204" pitchFamily="34" charset="0"/>
              </a:rPr>
              <a:t>Mesleki </a:t>
            </a:r>
            <a:r>
              <a:rPr lang="tr-TR" sz="1800" b="1" dirty="0">
                <a:solidFill>
                  <a:schemeClr val="accent5">
                    <a:lumMod val="75000"/>
                  </a:schemeClr>
                </a:solidFill>
                <a:latin typeface="Calibri" panose="020F0502020204030204" pitchFamily="34" charset="0"/>
              </a:rPr>
              <a:t>ve teknik yeterlik kriterleri </a:t>
            </a:r>
            <a:r>
              <a:rPr lang="tr-TR" sz="1800" b="1" i="1" dirty="0" smtClean="0">
                <a:solidFill>
                  <a:schemeClr val="accent5">
                    <a:lumMod val="75000"/>
                  </a:schemeClr>
                </a:solidFill>
                <a:latin typeface="Calibri" panose="020F0502020204030204" pitchFamily="34" charset="0"/>
              </a:rPr>
              <a:t>(</a:t>
            </a:r>
            <a:r>
              <a:rPr lang="tr-TR" sz="1800" b="1" i="1" dirty="0">
                <a:solidFill>
                  <a:schemeClr val="accent5">
                    <a:lumMod val="75000"/>
                  </a:schemeClr>
                </a:solidFill>
                <a:latin typeface="Calibri" panose="020F0502020204030204" pitchFamily="34" charset="0"/>
              </a:rPr>
              <a:t>Makine, teçhizat ve diğer ekipmana ilişkin belgeler, imalat belgeleri ve kapasite raporu)</a:t>
            </a:r>
          </a:p>
          <a:p>
            <a:pPr marL="0" indent="0" algn="just">
              <a:buClr>
                <a:schemeClr val="accent1"/>
              </a:buClr>
              <a:buNone/>
            </a:pPr>
            <a:endParaRPr lang="tr-TR" sz="1800" b="1" i="1" dirty="0">
              <a:solidFill>
                <a:schemeClr val="accent5">
                  <a:lumMod val="75000"/>
                </a:schemeClr>
              </a:solidFill>
              <a:latin typeface="Calibri" panose="020F0502020204030204" pitchFamily="34" charset="0"/>
            </a:endParaRPr>
          </a:p>
          <a:p>
            <a:pPr algn="just"/>
            <a:r>
              <a:rPr lang="tr-TR" sz="1800" u="sng" dirty="0" smtClean="0">
                <a:solidFill>
                  <a:schemeClr val="tx1"/>
                </a:solidFill>
                <a:latin typeface="Calibri" panose="020F0502020204030204" pitchFamily="34" charset="0"/>
              </a:rPr>
              <a:t>Özel </a:t>
            </a:r>
            <a:r>
              <a:rPr lang="tr-TR" sz="1800" u="sng" dirty="0">
                <a:solidFill>
                  <a:schemeClr val="tx1"/>
                </a:solidFill>
                <a:latin typeface="Calibri" panose="020F0502020204030204" pitchFamily="34" charset="0"/>
              </a:rPr>
              <a:t>imalat süreci gerektiren </a:t>
            </a:r>
            <a:r>
              <a:rPr lang="tr-TR" sz="1800" dirty="0">
                <a:solidFill>
                  <a:schemeClr val="tx1"/>
                </a:solidFill>
                <a:latin typeface="Calibri" panose="020F0502020204030204" pitchFamily="34" charset="0"/>
              </a:rPr>
              <a:t>mal alımı ihalelerinde, </a:t>
            </a:r>
            <a:r>
              <a:rPr lang="tr-TR" sz="1800" b="1" dirty="0">
                <a:solidFill>
                  <a:srgbClr val="C00000"/>
                </a:solidFill>
                <a:latin typeface="Calibri" panose="020F0502020204030204" pitchFamily="34" charset="0"/>
              </a:rPr>
              <a:t>üretim kapasite miktarı </a:t>
            </a:r>
            <a:r>
              <a:rPr lang="tr-TR" sz="1800" dirty="0">
                <a:solidFill>
                  <a:schemeClr val="tx1"/>
                </a:solidFill>
                <a:latin typeface="Calibri" panose="020F0502020204030204" pitchFamily="34" charset="0"/>
              </a:rPr>
              <a:t>ihaleye katılımda </a:t>
            </a:r>
            <a:r>
              <a:rPr lang="tr-TR" sz="1800" b="1" dirty="0">
                <a:solidFill>
                  <a:schemeClr val="tx1"/>
                </a:solidFill>
                <a:latin typeface="Calibri" panose="020F0502020204030204" pitchFamily="34" charset="0"/>
              </a:rPr>
              <a:t>yeterlik kriteri olarak düzenlenebilir</a:t>
            </a:r>
            <a:r>
              <a:rPr lang="tr-TR" sz="1800" dirty="0">
                <a:solidFill>
                  <a:schemeClr val="tx1"/>
                </a:solidFill>
                <a:latin typeface="Calibri" panose="020F0502020204030204" pitchFamily="34" charset="0"/>
              </a:rPr>
              <a:t>. Üretim kapasite miktarı, sözleşme süresi göz önünde bulundurularak </a:t>
            </a:r>
            <a:r>
              <a:rPr lang="tr-TR" sz="1800" u="sng" dirty="0">
                <a:solidFill>
                  <a:schemeClr val="tx1"/>
                </a:solidFill>
                <a:latin typeface="Calibri" panose="020F0502020204030204" pitchFamily="34" charset="0"/>
              </a:rPr>
              <a:t>alım miktarından fazla olmayacak şekilde</a:t>
            </a:r>
            <a:r>
              <a:rPr lang="tr-TR" sz="1800" dirty="0">
                <a:solidFill>
                  <a:schemeClr val="tx1"/>
                </a:solidFill>
                <a:latin typeface="Calibri" panose="020F0502020204030204" pitchFamily="34" charset="0"/>
              </a:rPr>
              <a:t> belirlenir. Üretim kapasite miktarı, </a:t>
            </a:r>
            <a:r>
              <a:rPr lang="tr-TR" sz="1800" b="1" dirty="0">
                <a:solidFill>
                  <a:srgbClr val="C00000"/>
                </a:solidFill>
                <a:latin typeface="Calibri" panose="020F0502020204030204" pitchFamily="34" charset="0"/>
              </a:rPr>
              <a:t>kapasite raporu ile belgelendirilir</a:t>
            </a:r>
            <a:r>
              <a:rPr lang="tr-TR" sz="1800" dirty="0">
                <a:solidFill>
                  <a:schemeClr val="tx1"/>
                </a:solidFill>
                <a:latin typeface="Calibri" panose="020F0502020204030204" pitchFamily="34" charset="0"/>
              </a:rPr>
              <a:t>.</a:t>
            </a:r>
          </a:p>
          <a:p>
            <a:pPr lvl="1" algn="just"/>
            <a:r>
              <a:rPr lang="tr-TR" sz="1500" dirty="0">
                <a:solidFill>
                  <a:schemeClr val="tx1"/>
                </a:solidFill>
                <a:latin typeface="Calibri" panose="020F0502020204030204" pitchFamily="34" charset="0"/>
              </a:rPr>
              <a:t>Aday veya istekli imalatçı ise kendi adlarına veya unvanlarına düzenlenen kapasite raporunu </a:t>
            </a:r>
            <a:r>
              <a:rPr lang="tr-TR" sz="1500" dirty="0" smtClean="0">
                <a:solidFill>
                  <a:schemeClr val="tx1"/>
                </a:solidFill>
                <a:latin typeface="Calibri" panose="020F0502020204030204" pitchFamily="34" charset="0"/>
              </a:rPr>
              <a:t>sunar.</a:t>
            </a:r>
          </a:p>
          <a:p>
            <a:pPr lvl="1" algn="just"/>
            <a:r>
              <a:rPr lang="tr-TR" sz="1500" dirty="0" smtClean="0">
                <a:solidFill>
                  <a:schemeClr val="tx1"/>
                </a:solidFill>
                <a:latin typeface="Calibri" panose="020F0502020204030204" pitchFamily="34" charset="0"/>
              </a:rPr>
              <a:t>Aday </a:t>
            </a:r>
            <a:r>
              <a:rPr lang="tr-TR" sz="1500" dirty="0">
                <a:solidFill>
                  <a:schemeClr val="tx1"/>
                </a:solidFill>
                <a:latin typeface="Calibri" panose="020F0502020204030204" pitchFamily="34" charset="0"/>
              </a:rPr>
              <a:t>veya istekli yetkili satıcı veya yetkili temsilci ise satıcısı veya temsilcisi olduğu imalatçının kapasite raporunu sunabilir.</a:t>
            </a:r>
          </a:p>
          <a:p>
            <a:pPr marL="0" indent="0" algn="just">
              <a:buNone/>
            </a:pPr>
            <a:endParaRPr lang="tr-TR" sz="1800" dirty="0" smtClean="0">
              <a:solidFill>
                <a:schemeClr val="tx1"/>
              </a:solidFill>
              <a:latin typeface="Calibri" panose="020F0502020204030204" pitchFamily="34" charset="0"/>
            </a:endParaRPr>
          </a:p>
          <a:p>
            <a:pPr algn="just"/>
            <a:r>
              <a:rPr lang="tr-TR" sz="1800" dirty="0" smtClean="0">
                <a:solidFill>
                  <a:schemeClr val="tx1"/>
                </a:solidFill>
                <a:latin typeface="Calibri" panose="020F0502020204030204" pitchFamily="34" charset="0"/>
              </a:rPr>
              <a:t>Aday </a:t>
            </a:r>
            <a:r>
              <a:rPr lang="tr-TR" sz="1800" dirty="0">
                <a:solidFill>
                  <a:schemeClr val="tx1"/>
                </a:solidFill>
                <a:latin typeface="Calibri" panose="020F0502020204030204" pitchFamily="34" charset="0"/>
              </a:rPr>
              <a:t>veya istekli tarafından </a:t>
            </a:r>
            <a:r>
              <a:rPr lang="tr-TR" sz="1800" b="1" dirty="0">
                <a:solidFill>
                  <a:srgbClr val="C00000"/>
                </a:solidFill>
                <a:latin typeface="Calibri" panose="020F0502020204030204" pitchFamily="34" charset="0"/>
              </a:rPr>
              <a:t>birden çok kapasite raporu sunulabilir</a:t>
            </a:r>
            <a:r>
              <a:rPr lang="tr-TR" sz="1800" dirty="0">
                <a:solidFill>
                  <a:schemeClr val="tx1"/>
                </a:solidFill>
                <a:latin typeface="Calibri" panose="020F0502020204030204" pitchFamily="34" charset="0"/>
              </a:rPr>
              <a:t>. Bu durumda kapasite raporlarındaki miktarlar </a:t>
            </a:r>
            <a:r>
              <a:rPr lang="tr-TR" sz="1800" b="1" dirty="0">
                <a:solidFill>
                  <a:srgbClr val="C00000"/>
                </a:solidFill>
                <a:latin typeface="Calibri" panose="020F0502020204030204" pitchFamily="34" charset="0"/>
              </a:rPr>
              <a:t>toplanarak değerlendirme </a:t>
            </a:r>
            <a:r>
              <a:rPr lang="tr-TR" sz="1800" dirty="0">
                <a:solidFill>
                  <a:schemeClr val="tx1"/>
                </a:solidFill>
                <a:latin typeface="Calibri" panose="020F0502020204030204" pitchFamily="34" charset="0"/>
              </a:rPr>
              <a:t>yapılır.</a:t>
            </a:r>
          </a:p>
          <a:p>
            <a:pPr algn="just"/>
            <a:r>
              <a:rPr lang="tr-TR" sz="1800" dirty="0">
                <a:solidFill>
                  <a:schemeClr val="tx1"/>
                </a:solidFill>
                <a:latin typeface="Calibri" panose="020F0502020204030204" pitchFamily="34" charset="0"/>
              </a:rPr>
              <a:t>Aday veya istekli tarafından sunulan kapasite raporunun, kayıtlı bulunulan ticaret ve/veya sanayi odası ya da kayıtlı olunan esnaf ve sanatkârlar odası tarafından </a:t>
            </a:r>
            <a:r>
              <a:rPr lang="tr-TR" sz="1800" b="1" dirty="0">
                <a:solidFill>
                  <a:schemeClr val="tx1"/>
                </a:solidFill>
                <a:latin typeface="Calibri" panose="020F0502020204030204" pitchFamily="34" charset="0"/>
              </a:rPr>
              <a:t>mevzuatına uygun olarak düzenlenmesi ve ihale veya son başvuru tarihinde geçerli olması zorunludur.</a:t>
            </a:r>
          </a:p>
        </p:txBody>
      </p:sp>
    </p:spTree>
    <p:extLst>
      <p:ext uri="{BB962C8B-B14F-4D97-AF65-F5344CB8AC3E}">
        <p14:creationId xmlns:p14="http://schemas.microsoft.com/office/powerpoint/2010/main" val="315646798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340768"/>
            <a:ext cx="8229600" cy="5184576"/>
          </a:xfrm>
        </p:spPr>
        <p:txBody>
          <a:bodyPr>
            <a:noAutofit/>
          </a:bodyPr>
          <a:lstStyle/>
          <a:p>
            <a:pPr marL="0" indent="0" algn="just">
              <a:buClr>
                <a:schemeClr val="accent1"/>
              </a:buClr>
              <a:buNone/>
            </a:pPr>
            <a:r>
              <a:rPr lang="tr-TR" sz="1800" b="1" dirty="0" smtClean="0">
                <a:solidFill>
                  <a:schemeClr val="accent5">
                    <a:lumMod val="75000"/>
                  </a:schemeClr>
                </a:solidFill>
                <a:latin typeface="Calibri" panose="020F0502020204030204" pitchFamily="34" charset="0"/>
              </a:rPr>
              <a:t>Mesleki </a:t>
            </a:r>
            <a:r>
              <a:rPr lang="tr-TR" sz="1800" b="1" dirty="0">
                <a:solidFill>
                  <a:schemeClr val="accent5">
                    <a:lumMod val="75000"/>
                  </a:schemeClr>
                </a:solidFill>
                <a:latin typeface="Calibri" panose="020F0502020204030204" pitchFamily="34" charset="0"/>
              </a:rPr>
              <a:t>ve teknik yeterlik </a:t>
            </a:r>
            <a:r>
              <a:rPr lang="tr-TR" sz="1800" b="1" i="1" dirty="0">
                <a:solidFill>
                  <a:schemeClr val="accent5">
                    <a:lumMod val="75000"/>
                  </a:schemeClr>
                </a:solidFill>
                <a:latin typeface="Calibri" panose="020F0502020204030204" pitchFamily="34" charset="0"/>
              </a:rPr>
              <a:t>kriterleri </a:t>
            </a:r>
            <a:r>
              <a:rPr lang="tr-TR" sz="1800" b="1" i="1" dirty="0" smtClean="0">
                <a:solidFill>
                  <a:schemeClr val="accent5">
                    <a:lumMod val="75000"/>
                  </a:schemeClr>
                </a:solidFill>
                <a:latin typeface="Calibri" panose="020F0502020204030204" pitchFamily="34" charset="0"/>
              </a:rPr>
              <a:t>(</a:t>
            </a:r>
            <a:r>
              <a:rPr lang="tr-TR" sz="1800" b="1" i="1" dirty="0">
                <a:solidFill>
                  <a:schemeClr val="accent5">
                    <a:lumMod val="75000"/>
                  </a:schemeClr>
                </a:solidFill>
                <a:latin typeface="Calibri" panose="020F0502020204030204" pitchFamily="34" charset="0"/>
              </a:rPr>
              <a:t>Tedarik edilecek malların numuneleri, katalogları, fotoğrafları ile teknik şartnameye cevapları ve açıklamaları içeren doküman)</a:t>
            </a:r>
          </a:p>
          <a:p>
            <a:pPr marL="0" indent="0" algn="just">
              <a:buNone/>
            </a:pPr>
            <a:r>
              <a:rPr lang="tr-TR" sz="1800" dirty="0">
                <a:solidFill>
                  <a:schemeClr val="tx1"/>
                </a:solidFill>
                <a:latin typeface="Calibri" panose="020F0502020204030204" pitchFamily="34" charset="0"/>
              </a:rPr>
              <a:t>Teklif edilen malın teknik şartnamede yer alan teknik kriterlere uygunluğunu belirlemek amacıyla,</a:t>
            </a:r>
          </a:p>
          <a:p>
            <a:pPr marL="628650" lvl="0" algn="just">
              <a:buFont typeface="Wingdings" panose="05000000000000000000" pitchFamily="2" charset="2"/>
              <a:buChar char="Ø"/>
            </a:pPr>
            <a:r>
              <a:rPr lang="tr-TR" sz="1800" b="1" dirty="0">
                <a:solidFill>
                  <a:srgbClr val="C00000"/>
                </a:solidFill>
                <a:latin typeface="Calibri" panose="020F0502020204030204" pitchFamily="34" charset="0"/>
              </a:rPr>
              <a:t>numune,</a:t>
            </a:r>
          </a:p>
          <a:p>
            <a:pPr marL="628650" lvl="0" algn="just">
              <a:buFont typeface="Wingdings" panose="05000000000000000000" pitchFamily="2" charset="2"/>
              <a:buChar char="Ø"/>
            </a:pPr>
            <a:r>
              <a:rPr lang="tr-TR" sz="1800" b="1" dirty="0">
                <a:solidFill>
                  <a:srgbClr val="C00000"/>
                </a:solidFill>
                <a:latin typeface="Calibri" panose="020F0502020204030204" pitchFamily="34" charset="0"/>
              </a:rPr>
              <a:t>teknik bilgilerin yer aldığı katalog,</a:t>
            </a:r>
          </a:p>
          <a:p>
            <a:pPr marL="628650" lvl="0" algn="just">
              <a:buFont typeface="Wingdings" panose="05000000000000000000" pitchFamily="2" charset="2"/>
              <a:buChar char="Ø"/>
            </a:pPr>
            <a:r>
              <a:rPr lang="tr-TR" sz="1800" b="1" dirty="0">
                <a:solidFill>
                  <a:srgbClr val="C00000"/>
                </a:solidFill>
                <a:latin typeface="Calibri" panose="020F0502020204030204" pitchFamily="34" charset="0"/>
              </a:rPr>
              <a:t>teknik şartnameye cevapları ve açıklamaları içeren doküman</a:t>
            </a:r>
          </a:p>
          <a:p>
            <a:pPr marL="628650" lvl="0" algn="just">
              <a:buFont typeface="Wingdings" panose="05000000000000000000" pitchFamily="2" charset="2"/>
              <a:buChar char="Ø"/>
            </a:pPr>
            <a:r>
              <a:rPr lang="tr-TR" sz="1800" b="1" dirty="0">
                <a:solidFill>
                  <a:srgbClr val="C00000"/>
                </a:solidFill>
                <a:latin typeface="Calibri" panose="020F0502020204030204" pitchFamily="34" charset="0"/>
              </a:rPr>
              <a:t>fotoğraf</a:t>
            </a:r>
          </a:p>
          <a:p>
            <a:pPr marL="0" indent="0" algn="just">
              <a:buNone/>
            </a:pPr>
            <a:r>
              <a:rPr lang="tr-TR" sz="1800" b="1" dirty="0">
                <a:solidFill>
                  <a:schemeClr val="tx1"/>
                </a:solidFill>
                <a:latin typeface="Calibri" panose="020F0502020204030204" pitchFamily="34" charset="0"/>
              </a:rPr>
              <a:t>istenebilir.</a:t>
            </a:r>
          </a:p>
          <a:p>
            <a:pPr marL="0" indent="0" algn="just">
              <a:buNone/>
            </a:pPr>
            <a:endParaRPr lang="tr-TR" sz="1800" dirty="0">
              <a:solidFill>
                <a:schemeClr val="tx1"/>
              </a:solidFill>
              <a:latin typeface="Calibri" panose="020F0502020204030204" pitchFamily="34" charset="0"/>
            </a:endParaRPr>
          </a:p>
          <a:p>
            <a:pPr algn="just"/>
            <a:r>
              <a:rPr lang="tr-TR" sz="1800" u="sng" dirty="0">
                <a:solidFill>
                  <a:schemeClr val="tx1"/>
                </a:solidFill>
                <a:latin typeface="Calibri" panose="020F0502020204030204" pitchFamily="34" charset="0"/>
              </a:rPr>
              <a:t>Özel imalat süreci gerektiren mal alımları hariç</a:t>
            </a:r>
            <a:r>
              <a:rPr lang="tr-TR" sz="1800" dirty="0">
                <a:solidFill>
                  <a:schemeClr val="tx1"/>
                </a:solidFill>
                <a:latin typeface="Calibri" panose="020F0502020204030204" pitchFamily="34" charset="0"/>
              </a:rPr>
              <a:t>, teknik şartnameye cevaplar ve açıklamalar içeren doküman </a:t>
            </a:r>
            <a:r>
              <a:rPr lang="tr-TR" sz="1800" b="1" dirty="0">
                <a:solidFill>
                  <a:schemeClr val="tx1"/>
                </a:solidFill>
                <a:latin typeface="Calibri" panose="020F0502020204030204" pitchFamily="34" charset="0"/>
              </a:rPr>
              <a:t>istenilmesi durumunda </a:t>
            </a:r>
            <a:r>
              <a:rPr lang="tr-TR" sz="1800" b="1" dirty="0">
                <a:solidFill>
                  <a:srgbClr val="C00000"/>
                </a:solidFill>
                <a:latin typeface="Calibri" panose="020F0502020204030204" pitchFamily="34" charset="0"/>
              </a:rPr>
              <a:t>katalog istenilmesi zorunludur.</a:t>
            </a:r>
          </a:p>
          <a:p>
            <a:pPr algn="just"/>
            <a:r>
              <a:rPr lang="tr-TR" sz="1800" dirty="0">
                <a:solidFill>
                  <a:schemeClr val="tx1"/>
                </a:solidFill>
                <a:latin typeface="Calibri" panose="020F0502020204030204" pitchFamily="34" charset="0"/>
              </a:rPr>
              <a:t>İsteklilerin cevap vermesi ve açıklamada bulunması istenen hususlara ilişkin sorulara </a:t>
            </a:r>
            <a:r>
              <a:rPr lang="tr-TR" sz="1800" u="sng" dirty="0">
                <a:solidFill>
                  <a:schemeClr val="tx1"/>
                </a:solidFill>
                <a:latin typeface="Calibri" panose="020F0502020204030204" pitchFamily="34" charset="0"/>
              </a:rPr>
              <a:t>teknik şartnameye cevaplar ve açıklamalar standart formunda</a:t>
            </a:r>
            <a:r>
              <a:rPr lang="tr-TR" sz="1800" dirty="0">
                <a:solidFill>
                  <a:schemeClr val="tx1"/>
                </a:solidFill>
                <a:latin typeface="Calibri" panose="020F0502020204030204" pitchFamily="34" charset="0"/>
              </a:rPr>
              <a:t> yer verilir.</a:t>
            </a:r>
          </a:p>
          <a:p>
            <a:pPr marL="0" indent="0" algn="just">
              <a:buClr>
                <a:schemeClr val="accent1"/>
              </a:buClr>
              <a:buNone/>
            </a:pPr>
            <a:endParaRPr lang="tr-TR" sz="1800" b="1" i="1" dirty="0">
              <a:solidFill>
                <a:schemeClr val="accent5">
                  <a:lumMod val="75000"/>
                </a:schemeClr>
              </a:solidFill>
              <a:latin typeface="Calibri" panose="020F0502020204030204" pitchFamily="34" charset="0"/>
            </a:endParaRPr>
          </a:p>
        </p:txBody>
      </p:sp>
    </p:spTree>
    <p:extLst>
      <p:ext uri="{BB962C8B-B14F-4D97-AF65-F5344CB8AC3E}">
        <p14:creationId xmlns:p14="http://schemas.microsoft.com/office/powerpoint/2010/main" val="254152484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340768"/>
            <a:ext cx="8229600" cy="5184576"/>
          </a:xfrm>
        </p:spPr>
        <p:txBody>
          <a:bodyPr>
            <a:noAutofit/>
          </a:bodyPr>
          <a:lstStyle/>
          <a:p>
            <a:pPr marL="0" indent="0" algn="just">
              <a:buClr>
                <a:schemeClr val="accent1"/>
              </a:buClr>
              <a:buNone/>
            </a:pPr>
            <a:r>
              <a:rPr lang="tr-TR" sz="1800" b="1" dirty="0" smtClean="0">
                <a:solidFill>
                  <a:schemeClr val="accent5">
                    <a:lumMod val="75000"/>
                  </a:schemeClr>
                </a:solidFill>
                <a:latin typeface="Calibri" panose="020F0502020204030204" pitchFamily="34" charset="0"/>
              </a:rPr>
              <a:t>Mesleki </a:t>
            </a:r>
            <a:r>
              <a:rPr lang="tr-TR" sz="1800" b="1" dirty="0">
                <a:solidFill>
                  <a:schemeClr val="accent5">
                    <a:lumMod val="75000"/>
                  </a:schemeClr>
                </a:solidFill>
                <a:latin typeface="Calibri" panose="020F0502020204030204" pitchFamily="34" charset="0"/>
              </a:rPr>
              <a:t>ve teknik yeterlik </a:t>
            </a:r>
            <a:r>
              <a:rPr lang="tr-TR" sz="1800" b="1" i="1" dirty="0">
                <a:solidFill>
                  <a:schemeClr val="accent5">
                    <a:lumMod val="75000"/>
                  </a:schemeClr>
                </a:solidFill>
                <a:latin typeface="Calibri" panose="020F0502020204030204" pitchFamily="34" charset="0"/>
              </a:rPr>
              <a:t>kriterleri </a:t>
            </a:r>
            <a:r>
              <a:rPr lang="tr-TR" sz="1800" b="1" i="1" dirty="0" smtClean="0">
                <a:solidFill>
                  <a:schemeClr val="accent5">
                    <a:lumMod val="75000"/>
                  </a:schemeClr>
                </a:solidFill>
                <a:latin typeface="Calibri" panose="020F0502020204030204" pitchFamily="34" charset="0"/>
              </a:rPr>
              <a:t>(</a:t>
            </a:r>
            <a:r>
              <a:rPr lang="tr-TR" sz="1800" b="1" i="1" dirty="0">
                <a:solidFill>
                  <a:schemeClr val="accent5">
                    <a:lumMod val="75000"/>
                  </a:schemeClr>
                </a:solidFill>
                <a:latin typeface="Calibri" panose="020F0502020204030204" pitchFamily="34" charset="0"/>
              </a:rPr>
              <a:t>Tedarik edilecek malların numuneleri, katalogları, fotoğrafları ile teknik şartnameye cevapları ve açıklamaları içeren doküman)</a:t>
            </a:r>
          </a:p>
          <a:p>
            <a:pPr algn="just"/>
            <a:r>
              <a:rPr lang="tr-TR" sz="1600" dirty="0">
                <a:solidFill>
                  <a:schemeClr val="tx1"/>
                </a:solidFill>
                <a:latin typeface="Calibri" panose="020F0502020204030204" pitchFamily="34" charset="0"/>
              </a:rPr>
              <a:t>Numune sunulmasının istenilmesi durumunda, </a:t>
            </a:r>
            <a:r>
              <a:rPr lang="tr-TR" sz="1600" u="sng" dirty="0">
                <a:solidFill>
                  <a:schemeClr val="tx1"/>
                </a:solidFill>
                <a:latin typeface="Calibri" panose="020F0502020204030204" pitchFamily="34" charset="0"/>
              </a:rPr>
              <a:t>hangi kalem/kalemler için numune istenildiği, numunenin sayısı ve gerekli diğer hususlara</a:t>
            </a:r>
            <a:r>
              <a:rPr lang="tr-TR" sz="1600" dirty="0">
                <a:solidFill>
                  <a:schemeClr val="tx1"/>
                </a:solidFill>
                <a:latin typeface="Calibri" panose="020F0502020204030204" pitchFamily="34" charset="0"/>
              </a:rPr>
              <a:t> </a:t>
            </a:r>
            <a:r>
              <a:rPr lang="tr-TR" sz="1600" b="1" dirty="0">
                <a:solidFill>
                  <a:schemeClr val="tx1"/>
                </a:solidFill>
                <a:latin typeface="Calibri" panose="020F0502020204030204" pitchFamily="34" charset="0"/>
              </a:rPr>
              <a:t>ön yeterlik şartnamesi/idari şartnamede yer verilir.</a:t>
            </a:r>
          </a:p>
          <a:p>
            <a:pPr algn="just"/>
            <a:r>
              <a:rPr lang="tr-TR" sz="1600" dirty="0">
                <a:solidFill>
                  <a:schemeClr val="tx1"/>
                </a:solidFill>
                <a:latin typeface="Calibri" panose="020F0502020204030204" pitchFamily="34" charset="0"/>
              </a:rPr>
              <a:t>Numune sunulması istenilen kalem/kalemler için </a:t>
            </a:r>
            <a:r>
              <a:rPr lang="tr-TR" sz="1600" b="1" dirty="0">
                <a:solidFill>
                  <a:schemeClr val="tx1"/>
                </a:solidFill>
                <a:latin typeface="Calibri" panose="020F0502020204030204" pitchFamily="34" charset="0"/>
              </a:rPr>
              <a:t>yeter sayı ve nitelikte numune alınması </a:t>
            </a:r>
            <a:r>
              <a:rPr lang="tr-TR" sz="1600" b="1" dirty="0">
                <a:solidFill>
                  <a:srgbClr val="C00000"/>
                </a:solidFill>
                <a:latin typeface="Calibri" panose="020F0502020204030204" pitchFamily="34" charset="0"/>
              </a:rPr>
              <a:t>idarenin sorumluluğundadır</a:t>
            </a:r>
            <a:r>
              <a:rPr lang="tr-TR" sz="1600" dirty="0">
                <a:solidFill>
                  <a:schemeClr val="tx1"/>
                </a:solidFill>
                <a:latin typeface="Calibri" panose="020F0502020204030204" pitchFamily="34" charset="0"/>
              </a:rPr>
              <a:t>.</a:t>
            </a:r>
          </a:p>
          <a:p>
            <a:pPr algn="just"/>
            <a:r>
              <a:rPr lang="tr-TR" sz="1600" dirty="0">
                <a:solidFill>
                  <a:schemeClr val="tx1"/>
                </a:solidFill>
                <a:latin typeface="Calibri" panose="020F0502020204030204" pitchFamily="34" charset="0"/>
              </a:rPr>
              <a:t>Malın niteliğinin birden fazla numune değerlendirmesi yapmaya uygun olup olmadığı ile kullanım ömrü dikkate alınarak </a:t>
            </a:r>
            <a:r>
              <a:rPr lang="tr-TR" sz="1600" b="1" dirty="0">
                <a:solidFill>
                  <a:srgbClr val="C00000"/>
                </a:solidFill>
                <a:latin typeface="Calibri" panose="020F0502020204030204" pitchFamily="34" charset="0"/>
              </a:rPr>
              <a:t>en az bir adet numunenin idarede muhafaza edilmesi gerekir</a:t>
            </a:r>
            <a:r>
              <a:rPr lang="tr-TR" sz="1600" dirty="0">
                <a:solidFill>
                  <a:schemeClr val="tx1"/>
                </a:solidFill>
                <a:latin typeface="Calibri" panose="020F0502020204030204" pitchFamily="34" charset="0"/>
              </a:rPr>
              <a:t>. </a:t>
            </a:r>
            <a:r>
              <a:rPr lang="tr-TR" sz="1600" b="1" dirty="0">
                <a:solidFill>
                  <a:schemeClr val="tx1"/>
                </a:solidFill>
                <a:latin typeface="Calibri" panose="020F0502020204030204" pitchFamily="34" charset="0"/>
              </a:rPr>
              <a:t>Kurul ya da yargı kararları üzerine yeniden değerlendirme muhafaza edilen numune üzerinden yapılır</a:t>
            </a:r>
            <a:r>
              <a:rPr lang="tr-TR" sz="1600" dirty="0">
                <a:solidFill>
                  <a:schemeClr val="tx1"/>
                </a:solidFill>
                <a:latin typeface="Calibri" panose="020F0502020204030204" pitchFamily="34" charset="0"/>
              </a:rPr>
              <a:t>.</a:t>
            </a:r>
          </a:p>
          <a:p>
            <a:pPr algn="just"/>
            <a:r>
              <a:rPr lang="tr-TR" sz="1600" dirty="0">
                <a:solidFill>
                  <a:schemeClr val="tx1"/>
                </a:solidFill>
                <a:latin typeface="Calibri" panose="020F0502020204030204" pitchFamily="34" charset="0"/>
              </a:rPr>
              <a:t>İhale dokümanında istenilen sayıda ve nitelikte numune, </a:t>
            </a:r>
            <a:r>
              <a:rPr lang="tr-TR" sz="1600" b="1" dirty="0">
                <a:solidFill>
                  <a:schemeClr val="tx1"/>
                </a:solidFill>
                <a:latin typeface="Calibri" panose="020F0502020204030204" pitchFamily="34" charset="0"/>
              </a:rPr>
              <a:t>başvuru veya teklif dosyası ile birlikte idareye teslim edilir</a:t>
            </a:r>
            <a:r>
              <a:rPr lang="tr-TR" sz="1600" dirty="0">
                <a:solidFill>
                  <a:schemeClr val="tx1"/>
                </a:solidFill>
                <a:latin typeface="Calibri" panose="020F0502020204030204" pitchFamily="34" charset="0"/>
              </a:rPr>
              <a:t>. İhale dokümanında </a:t>
            </a:r>
            <a:r>
              <a:rPr lang="tr-TR" sz="1600" u="sng" dirty="0">
                <a:solidFill>
                  <a:schemeClr val="tx1"/>
                </a:solidFill>
                <a:latin typeface="Calibri" panose="020F0502020204030204" pitchFamily="34" charset="0"/>
              </a:rPr>
              <a:t>düzenleme yapılması </a:t>
            </a:r>
            <a:r>
              <a:rPr lang="tr-TR" sz="1600" dirty="0">
                <a:solidFill>
                  <a:schemeClr val="tx1"/>
                </a:solidFill>
                <a:latin typeface="Calibri" panose="020F0502020204030204" pitchFamily="34" charset="0"/>
              </a:rPr>
              <a:t>halinde numune, </a:t>
            </a:r>
            <a:r>
              <a:rPr lang="tr-TR" sz="1600" b="1" dirty="0">
                <a:solidFill>
                  <a:schemeClr val="tx1"/>
                </a:solidFill>
                <a:latin typeface="Calibri" panose="020F0502020204030204" pitchFamily="34" charset="0"/>
              </a:rPr>
              <a:t>ihale veya son başvuru tarih ve saatine kadar posta veya kargo yoluyla da teslim edilebilir</a:t>
            </a:r>
            <a:r>
              <a:rPr lang="tr-TR" sz="1600" dirty="0">
                <a:solidFill>
                  <a:schemeClr val="tx1"/>
                </a:solidFill>
                <a:latin typeface="Calibri" panose="020F0502020204030204" pitchFamily="34" charset="0"/>
              </a:rPr>
              <a:t>. Teslim edilen numunenin üzerinde, ihale, aday veya istekli bilgileri ile numune sunulan kalem bilgilerine yer verilir. İdare tarafından numune bir tutanak ile teslim alınarak, talep edilmesi halinde tutanağın bir sureti aday veya istekliye verilir</a:t>
            </a:r>
            <a:r>
              <a:rPr lang="tr-TR" sz="1600" dirty="0" smtClean="0">
                <a:solidFill>
                  <a:schemeClr val="tx1"/>
                </a:solidFill>
                <a:latin typeface="Calibri" panose="020F0502020204030204" pitchFamily="34" charset="0"/>
              </a:rPr>
              <a:t>.</a:t>
            </a:r>
            <a:endParaRPr lang="tr-TR" sz="16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286601375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YETERLİK KRİTERLERİ</a:t>
            </a:r>
            <a:endParaRPr lang="tr-TR" sz="4400" dirty="0"/>
          </a:p>
        </p:txBody>
      </p:sp>
      <p:sp>
        <p:nvSpPr>
          <p:cNvPr id="3" name="İçerik Yer Tutucusu 2"/>
          <p:cNvSpPr>
            <a:spLocks noGrp="1"/>
          </p:cNvSpPr>
          <p:nvPr>
            <p:ph idx="1"/>
          </p:nvPr>
        </p:nvSpPr>
        <p:spPr>
          <a:xfrm>
            <a:off x="467544" y="1340768"/>
            <a:ext cx="8229600" cy="5184576"/>
          </a:xfrm>
        </p:spPr>
        <p:txBody>
          <a:bodyPr>
            <a:noAutofit/>
          </a:bodyPr>
          <a:lstStyle/>
          <a:p>
            <a:pPr marL="0" indent="0" algn="just">
              <a:buClr>
                <a:schemeClr val="accent1"/>
              </a:buClr>
              <a:buNone/>
            </a:pPr>
            <a:r>
              <a:rPr lang="tr-TR" sz="1800" b="1" dirty="0" smtClean="0">
                <a:solidFill>
                  <a:schemeClr val="accent5">
                    <a:lumMod val="75000"/>
                  </a:schemeClr>
                </a:solidFill>
                <a:latin typeface="Calibri" panose="020F0502020204030204" pitchFamily="34" charset="0"/>
              </a:rPr>
              <a:t>Mesleki </a:t>
            </a:r>
            <a:r>
              <a:rPr lang="tr-TR" sz="1800" b="1" dirty="0">
                <a:solidFill>
                  <a:schemeClr val="accent5">
                    <a:lumMod val="75000"/>
                  </a:schemeClr>
                </a:solidFill>
                <a:latin typeface="Calibri" panose="020F0502020204030204" pitchFamily="34" charset="0"/>
              </a:rPr>
              <a:t>ve teknik yeterlik </a:t>
            </a:r>
            <a:r>
              <a:rPr lang="tr-TR" sz="1800" b="1" i="1" dirty="0">
                <a:solidFill>
                  <a:schemeClr val="accent5">
                    <a:lumMod val="75000"/>
                  </a:schemeClr>
                </a:solidFill>
                <a:latin typeface="Calibri" panose="020F0502020204030204" pitchFamily="34" charset="0"/>
              </a:rPr>
              <a:t>kriterleri </a:t>
            </a:r>
            <a:r>
              <a:rPr lang="tr-TR" sz="1800" b="1" i="1" dirty="0" smtClean="0">
                <a:solidFill>
                  <a:schemeClr val="accent5">
                    <a:lumMod val="75000"/>
                  </a:schemeClr>
                </a:solidFill>
                <a:latin typeface="Calibri" panose="020F0502020204030204" pitchFamily="34" charset="0"/>
              </a:rPr>
              <a:t>(</a:t>
            </a:r>
            <a:r>
              <a:rPr lang="tr-TR" sz="1800" b="1" i="1" dirty="0">
                <a:solidFill>
                  <a:schemeClr val="accent5">
                    <a:lumMod val="75000"/>
                  </a:schemeClr>
                </a:solidFill>
                <a:latin typeface="Calibri" panose="020F0502020204030204" pitchFamily="34" charset="0"/>
              </a:rPr>
              <a:t>Tedarik edilecek malların numuneleri, katalogları, fotoğrafları ile teknik şartnameye cevapları ve açıklamaları içeren doküman)</a:t>
            </a:r>
          </a:p>
          <a:p>
            <a:pPr algn="just"/>
            <a:r>
              <a:rPr lang="tr-TR" sz="2000" dirty="0" smtClean="0">
                <a:solidFill>
                  <a:schemeClr val="tx1"/>
                </a:solidFill>
                <a:latin typeface="Calibri" panose="020F0502020204030204" pitchFamily="34" charset="0"/>
              </a:rPr>
              <a:t>İhale </a:t>
            </a:r>
            <a:r>
              <a:rPr lang="tr-TR" sz="2000" dirty="0">
                <a:solidFill>
                  <a:schemeClr val="tx1"/>
                </a:solidFill>
                <a:latin typeface="Calibri" panose="020F0502020204030204" pitchFamily="34" charset="0"/>
              </a:rPr>
              <a:t>komisyonu tarafından yapılacak değerlendirme sonucunda </a:t>
            </a:r>
            <a:r>
              <a:rPr lang="tr-TR" sz="2000" b="1" u="sng" dirty="0">
                <a:solidFill>
                  <a:schemeClr val="tx1"/>
                </a:solidFill>
                <a:latin typeface="Calibri" panose="020F0502020204030204" pitchFamily="34" charset="0"/>
              </a:rPr>
              <a:t>diğer katılım ve yeterlik belgeleri uygun bulunan</a:t>
            </a:r>
            <a:r>
              <a:rPr lang="tr-TR" sz="2000" dirty="0">
                <a:solidFill>
                  <a:schemeClr val="tx1"/>
                </a:solidFill>
                <a:latin typeface="Calibri" panose="020F0502020204030204" pitchFamily="34" charset="0"/>
              </a:rPr>
              <a:t> aday ve isteklilerin numunelerinin değerlendirilmesine </a:t>
            </a:r>
            <a:r>
              <a:rPr lang="tr-TR" sz="2000" dirty="0" smtClean="0">
                <a:solidFill>
                  <a:schemeClr val="tx1"/>
                </a:solidFill>
                <a:latin typeface="Calibri" panose="020F0502020204030204" pitchFamily="34" charset="0"/>
              </a:rPr>
              <a:t>geçilir.</a:t>
            </a:r>
          </a:p>
          <a:p>
            <a:pPr algn="just"/>
            <a:r>
              <a:rPr lang="tr-TR" sz="2000" dirty="0" smtClean="0">
                <a:solidFill>
                  <a:schemeClr val="tx1"/>
                </a:solidFill>
                <a:latin typeface="Calibri" panose="020F0502020204030204" pitchFamily="34" charset="0"/>
              </a:rPr>
              <a:t>İdare </a:t>
            </a:r>
            <a:r>
              <a:rPr lang="tr-TR" sz="2000" dirty="0">
                <a:solidFill>
                  <a:schemeClr val="tx1"/>
                </a:solidFill>
                <a:latin typeface="Calibri" panose="020F0502020204030204" pitchFamily="34" charset="0"/>
              </a:rPr>
              <a:t>tarafından </a:t>
            </a:r>
            <a:r>
              <a:rPr lang="tr-TR" sz="2000" u="sng" dirty="0">
                <a:solidFill>
                  <a:schemeClr val="tx1"/>
                </a:solidFill>
                <a:latin typeface="Calibri" panose="020F0502020204030204" pitchFamily="34" charset="0"/>
              </a:rPr>
              <a:t>gerekli görülen hallerde</a:t>
            </a:r>
            <a:r>
              <a:rPr lang="tr-TR" sz="2000" dirty="0">
                <a:solidFill>
                  <a:schemeClr val="tx1"/>
                </a:solidFill>
                <a:latin typeface="Calibri" panose="020F0502020204030204" pitchFamily="34" charset="0"/>
              </a:rPr>
              <a:t>, numune değerlendirilmesinin yapılacağı yer, tarih ve saat bilgisi aday veya isteklilere </a:t>
            </a:r>
            <a:r>
              <a:rPr lang="tr-TR" sz="2000" b="1" dirty="0">
                <a:solidFill>
                  <a:srgbClr val="C00000"/>
                </a:solidFill>
                <a:latin typeface="Calibri" panose="020F0502020204030204" pitchFamily="34" charset="0"/>
              </a:rPr>
              <a:t>bildirilir</a:t>
            </a:r>
            <a:r>
              <a:rPr lang="tr-TR" sz="2000" dirty="0">
                <a:solidFill>
                  <a:schemeClr val="tx1"/>
                </a:solidFill>
                <a:latin typeface="Calibri" panose="020F0502020204030204" pitchFamily="34" charset="0"/>
              </a:rPr>
              <a:t>. Numune değerlendirilmesinde numunenin </a:t>
            </a:r>
            <a:r>
              <a:rPr lang="tr-TR" sz="2000" b="1" dirty="0">
                <a:solidFill>
                  <a:srgbClr val="C00000"/>
                </a:solidFill>
                <a:latin typeface="Calibri" panose="020F0502020204030204" pitchFamily="34" charset="0"/>
              </a:rPr>
              <a:t>fiziksel nitelikleri </a:t>
            </a:r>
            <a:r>
              <a:rPr lang="tr-TR" sz="2000" dirty="0">
                <a:solidFill>
                  <a:schemeClr val="tx1"/>
                </a:solidFill>
                <a:latin typeface="Calibri" panose="020F0502020204030204" pitchFamily="34" charset="0"/>
              </a:rPr>
              <a:t>ile </a:t>
            </a:r>
            <a:r>
              <a:rPr lang="tr-TR" sz="2000" b="1" dirty="0">
                <a:solidFill>
                  <a:srgbClr val="C00000"/>
                </a:solidFill>
                <a:latin typeface="Calibri" panose="020F0502020204030204" pitchFamily="34" charset="0"/>
              </a:rPr>
              <a:t>ihale dokümanında belirtilen şartlara uygun olup olmadığı kontrol edilir</a:t>
            </a:r>
            <a:r>
              <a:rPr lang="tr-TR" sz="2000" dirty="0">
                <a:solidFill>
                  <a:schemeClr val="tx1"/>
                </a:solidFill>
                <a:latin typeface="Calibri" panose="020F0502020204030204" pitchFamily="34" charset="0"/>
              </a:rPr>
              <a:t>. Yapılan inceleme sonucunda, hazırlanacak tutanakta numunenin uygunluk durumu belirtilir ve uygun bulunmaması durumunda buna ilişkin gerekçelere yer verilir</a:t>
            </a:r>
            <a:r>
              <a:rPr lang="tr-TR" sz="2000" dirty="0" smtClean="0">
                <a:solidFill>
                  <a:schemeClr val="tx1"/>
                </a:solidFill>
                <a:latin typeface="Calibri" panose="020F0502020204030204" pitchFamily="34" charset="0"/>
              </a:rPr>
              <a:t>.</a:t>
            </a:r>
          </a:p>
          <a:p>
            <a:pPr algn="just"/>
            <a:endParaRPr lang="tr-TR" sz="2000" dirty="0">
              <a:solidFill>
                <a:schemeClr val="tx1"/>
              </a:solidFill>
              <a:latin typeface="Calibri" panose="020F0502020204030204" pitchFamily="34" charset="0"/>
            </a:endParaRPr>
          </a:p>
          <a:p>
            <a:pPr algn="just"/>
            <a:r>
              <a:rPr lang="tr-TR" sz="2000" dirty="0">
                <a:solidFill>
                  <a:schemeClr val="tx1"/>
                </a:solidFill>
                <a:latin typeface="Calibri" panose="020F0502020204030204" pitchFamily="34" charset="0"/>
              </a:rPr>
              <a:t>İş ortaklığında ortaklardan biri tarafından, konsorsiyumlarda ise ortaklardan her biri tarafından teklif verilen kısım için istenilen yeterlik kriterini sağlamak zorundadır.</a:t>
            </a:r>
          </a:p>
          <a:p>
            <a:pPr algn="just"/>
            <a:endParaRPr lang="tr-TR" sz="20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150035524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DİĞER BİLGİLER</a:t>
            </a:r>
            <a:endParaRPr lang="tr-TR" sz="4400" dirty="0"/>
          </a:p>
        </p:txBody>
      </p:sp>
      <p:sp>
        <p:nvSpPr>
          <p:cNvPr id="3" name="İçerik Yer Tutucusu 2"/>
          <p:cNvSpPr>
            <a:spLocks noGrp="1"/>
          </p:cNvSpPr>
          <p:nvPr>
            <p:ph idx="1"/>
          </p:nvPr>
        </p:nvSpPr>
        <p:spPr>
          <a:xfrm>
            <a:off x="467544" y="1340768"/>
            <a:ext cx="8229600" cy="5184576"/>
          </a:xfrm>
        </p:spPr>
        <p:txBody>
          <a:bodyPr>
            <a:noAutofit/>
          </a:bodyPr>
          <a:lstStyle/>
          <a:p>
            <a:pPr marL="0" indent="0" algn="just">
              <a:spcBef>
                <a:spcPts val="600"/>
              </a:spcBef>
              <a:spcAft>
                <a:spcPts val="600"/>
              </a:spcAft>
              <a:buNone/>
            </a:pPr>
            <a:r>
              <a:rPr lang="tr-TR" sz="2000" dirty="0">
                <a:solidFill>
                  <a:schemeClr val="tx1"/>
                </a:solidFill>
                <a:latin typeface="Calibri" panose="020F0502020204030204" pitchFamily="34" charset="0"/>
              </a:rPr>
              <a:t>Aşırı düşük teklif tespit ve değerlendirme işlemlerine ilişkin </a:t>
            </a:r>
            <a:r>
              <a:rPr lang="tr-TR" sz="2000" dirty="0" smtClean="0">
                <a:solidFill>
                  <a:schemeClr val="tx1"/>
                </a:solidFill>
                <a:latin typeface="Calibri" panose="020F0502020204030204" pitchFamily="34" charset="0"/>
              </a:rPr>
              <a:t>olarak, </a:t>
            </a:r>
            <a:r>
              <a:rPr lang="tr-TR" sz="2000" b="1" dirty="0" smtClean="0">
                <a:solidFill>
                  <a:srgbClr val="C00000"/>
                </a:solidFill>
                <a:latin typeface="Calibri" panose="020F0502020204030204" pitchFamily="34" charset="0"/>
              </a:rPr>
              <a:t>ihale </a:t>
            </a:r>
            <a:r>
              <a:rPr lang="tr-TR" sz="2000" b="1" dirty="0">
                <a:solidFill>
                  <a:srgbClr val="C00000"/>
                </a:solidFill>
                <a:latin typeface="Calibri" panose="020F0502020204030204" pitchFamily="34" charset="0"/>
              </a:rPr>
              <a:t>ilanı ve dokümanında belirtilmek </a:t>
            </a:r>
            <a:r>
              <a:rPr lang="tr-TR" sz="2000" b="1" dirty="0" smtClean="0">
                <a:solidFill>
                  <a:srgbClr val="C00000"/>
                </a:solidFill>
                <a:latin typeface="Calibri" panose="020F0502020204030204" pitchFamily="34" charset="0"/>
              </a:rPr>
              <a:t>kaydıyla</a:t>
            </a:r>
            <a:r>
              <a:rPr lang="tr-TR" sz="2000" dirty="0" smtClean="0">
                <a:solidFill>
                  <a:schemeClr val="tx1"/>
                </a:solidFill>
                <a:latin typeface="Calibri" panose="020F0502020204030204" pitchFamily="34" charset="0"/>
              </a:rPr>
              <a:t> idareler aşağıdaki seçeneklerden bir tanesini seçer.</a:t>
            </a:r>
            <a:endParaRPr lang="tr-TR" sz="2000" dirty="0">
              <a:solidFill>
                <a:schemeClr val="tx1"/>
              </a:solidFill>
              <a:latin typeface="Calibri" panose="020F0502020204030204" pitchFamily="34" charset="0"/>
            </a:endParaRPr>
          </a:p>
          <a:p>
            <a:pPr marL="542925" indent="-276225" algn="just">
              <a:spcBef>
                <a:spcPts val="600"/>
              </a:spcBef>
              <a:spcAft>
                <a:spcPts val="600"/>
              </a:spcAft>
              <a:buFont typeface="+mj-lt"/>
              <a:buAutoNum type="alphaLcPeriod"/>
            </a:pPr>
            <a:r>
              <a:rPr lang="tr-TR" sz="2000" dirty="0" smtClean="0">
                <a:solidFill>
                  <a:schemeClr val="tx1"/>
                </a:solidFill>
                <a:latin typeface="Calibri" panose="020F0502020204030204" pitchFamily="34" charset="0"/>
              </a:rPr>
              <a:t>Verilen </a:t>
            </a:r>
            <a:r>
              <a:rPr lang="tr-TR" sz="2000" dirty="0">
                <a:solidFill>
                  <a:schemeClr val="tx1"/>
                </a:solidFill>
                <a:latin typeface="Calibri" panose="020F0502020204030204" pitchFamily="34" charset="0"/>
              </a:rPr>
              <a:t>tekliflerden diğer tekliflere veya yaklaşık maliyete göre teklif fiyatı aşırı düşük olanların, ihale komisyonu tarafından tespit edilmesi halinde, bu teklif sahiplerinden Kurum tarafından belirlenen kriterlere göre </a:t>
            </a:r>
            <a:r>
              <a:rPr lang="tr-TR" sz="2000" u="sng" dirty="0">
                <a:solidFill>
                  <a:schemeClr val="tx1"/>
                </a:solidFill>
                <a:latin typeface="Calibri" panose="020F0502020204030204" pitchFamily="34" charset="0"/>
              </a:rPr>
              <a:t>teklifte önemli olduğu tespit edilen bileşenler ile ilgili</a:t>
            </a:r>
            <a:r>
              <a:rPr lang="tr-TR" sz="2000" dirty="0">
                <a:solidFill>
                  <a:schemeClr val="tx1"/>
                </a:solidFill>
                <a:latin typeface="Calibri" panose="020F0502020204030204" pitchFamily="34" charset="0"/>
              </a:rPr>
              <a:t> ayrıntılar </a:t>
            </a:r>
            <a:r>
              <a:rPr lang="tr-TR" sz="2000" b="1" dirty="0">
                <a:solidFill>
                  <a:srgbClr val="C00000"/>
                </a:solidFill>
                <a:latin typeface="Calibri" panose="020F0502020204030204" pitchFamily="34" charset="0"/>
              </a:rPr>
              <a:t>yazılı olarak istenir</a:t>
            </a:r>
            <a:r>
              <a:rPr lang="tr-TR" sz="2000" dirty="0">
                <a:solidFill>
                  <a:schemeClr val="tx1"/>
                </a:solidFill>
                <a:latin typeface="Calibri" panose="020F0502020204030204" pitchFamily="34" charset="0"/>
              </a:rPr>
              <a:t>. </a:t>
            </a:r>
          </a:p>
          <a:p>
            <a:pPr marL="542925" indent="-276225" algn="just">
              <a:spcBef>
                <a:spcPts val="600"/>
              </a:spcBef>
              <a:spcAft>
                <a:spcPts val="600"/>
              </a:spcAft>
              <a:buFont typeface="+mj-lt"/>
              <a:buAutoNum type="alphaLcPeriod"/>
            </a:pPr>
            <a:r>
              <a:rPr lang="tr-TR" sz="2000" dirty="0" smtClean="0">
                <a:solidFill>
                  <a:schemeClr val="tx1"/>
                </a:solidFill>
                <a:latin typeface="Calibri" panose="020F0502020204030204" pitchFamily="34" charset="0"/>
              </a:rPr>
              <a:t>İhale</a:t>
            </a:r>
            <a:r>
              <a:rPr lang="tr-TR" sz="2000" dirty="0">
                <a:solidFill>
                  <a:schemeClr val="tx1"/>
                </a:solidFill>
                <a:latin typeface="Calibri" panose="020F0502020204030204" pitchFamily="34" charset="0"/>
              </a:rPr>
              <a:t>, aşırı düşük teklif </a:t>
            </a:r>
            <a:r>
              <a:rPr lang="tr-TR" sz="2000" b="1" dirty="0">
                <a:solidFill>
                  <a:schemeClr val="tx1"/>
                </a:solidFill>
                <a:latin typeface="Calibri" panose="020F0502020204030204" pitchFamily="34" charset="0"/>
              </a:rPr>
              <a:t>tespit ve değerlendirme işlemleri yapılmaksızın </a:t>
            </a:r>
            <a:r>
              <a:rPr lang="tr-TR" sz="2000" b="1" dirty="0" smtClean="0">
                <a:solidFill>
                  <a:srgbClr val="C00000"/>
                </a:solidFill>
                <a:latin typeface="Calibri" panose="020F0502020204030204" pitchFamily="34" charset="0"/>
              </a:rPr>
              <a:t>sonuçlandırılır.</a:t>
            </a:r>
          </a:p>
          <a:p>
            <a:pPr algn="just">
              <a:spcBef>
                <a:spcPts val="600"/>
              </a:spcBef>
              <a:spcAft>
                <a:spcPts val="600"/>
              </a:spcAft>
            </a:pPr>
            <a:endParaRPr lang="tr-TR" sz="2000" b="1" dirty="0" smtClean="0">
              <a:solidFill>
                <a:srgbClr val="C00000"/>
              </a:solidFill>
              <a:latin typeface="Calibri" panose="020F0502020204030204" pitchFamily="34" charset="0"/>
            </a:endParaRPr>
          </a:p>
          <a:p>
            <a:pPr algn="just">
              <a:spcBef>
                <a:spcPts val="600"/>
              </a:spcBef>
              <a:spcAft>
                <a:spcPts val="600"/>
              </a:spcAft>
            </a:pPr>
            <a:r>
              <a:rPr lang="tr-TR" sz="2000" dirty="0" smtClean="0">
                <a:solidFill>
                  <a:schemeClr val="tx1"/>
                </a:solidFill>
                <a:latin typeface="Calibri" panose="020F0502020204030204" pitchFamily="34" charset="0"/>
              </a:rPr>
              <a:t>YM ≤ EDx4 olan </a:t>
            </a:r>
            <a:r>
              <a:rPr lang="tr-TR" sz="2000" dirty="0">
                <a:solidFill>
                  <a:schemeClr val="tx1"/>
                </a:solidFill>
                <a:latin typeface="Calibri" panose="020F0502020204030204" pitchFamily="34" charset="0"/>
              </a:rPr>
              <a:t>ihalelerde, </a:t>
            </a:r>
            <a:r>
              <a:rPr lang="tr-TR" sz="2000" dirty="0" smtClean="0">
                <a:solidFill>
                  <a:schemeClr val="tx1"/>
                </a:solidFill>
                <a:latin typeface="Calibri" panose="020F0502020204030204" pitchFamily="34" charset="0"/>
              </a:rPr>
              <a:t>(b) seçeneğinin kullanılması </a:t>
            </a:r>
            <a:r>
              <a:rPr lang="tr-TR" sz="2000" dirty="0">
                <a:solidFill>
                  <a:schemeClr val="tx1"/>
                </a:solidFill>
                <a:latin typeface="Calibri" panose="020F0502020204030204" pitchFamily="34" charset="0"/>
              </a:rPr>
              <a:t>zorunludur.</a:t>
            </a:r>
          </a:p>
          <a:p>
            <a:pPr algn="just">
              <a:spcBef>
                <a:spcPts val="600"/>
              </a:spcBef>
              <a:spcAft>
                <a:spcPts val="600"/>
              </a:spcAft>
            </a:pPr>
            <a:r>
              <a:rPr lang="tr-TR" sz="2000" dirty="0" smtClean="0">
                <a:solidFill>
                  <a:schemeClr val="tx1"/>
                </a:solidFill>
                <a:latin typeface="Calibri" panose="020F0502020204030204" pitchFamily="34" charset="0"/>
              </a:rPr>
              <a:t>YM &gt; EDx4 olan ihalelerde idare iki seçenekten birini seçmek zorundadır.</a:t>
            </a:r>
          </a:p>
          <a:p>
            <a:pPr marL="0" indent="0" algn="just">
              <a:spcBef>
                <a:spcPts val="600"/>
              </a:spcBef>
              <a:spcAft>
                <a:spcPts val="600"/>
              </a:spcAft>
              <a:buNone/>
            </a:pPr>
            <a:r>
              <a:rPr lang="tr-TR" sz="1600" i="1" dirty="0">
                <a:solidFill>
                  <a:srgbClr val="C00000"/>
                </a:solidFill>
                <a:latin typeface="Calibri" panose="020F0502020204030204" pitchFamily="34" charset="0"/>
              </a:rPr>
              <a:t>(</a:t>
            </a:r>
            <a:r>
              <a:rPr lang="tr-TR" sz="1600" i="1" dirty="0" smtClean="0">
                <a:solidFill>
                  <a:srgbClr val="C00000"/>
                </a:solidFill>
                <a:latin typeface="Calibri" panose="020F0502020204030204" pitchFamily="34" charset="0"/>
              </a:rPr>
              <a:t>2020 </a:t>
            </a:r>
            <a:r>
              <a:rPr lang="tr-TR" sz="1600" i="1" dirty="0" smtClean="0">
                <a:solidFill>
                  <a:srgbClr val="C00000"/>
                </a:solidFill>
                <a:latin typeface="Calibri" panose="020F0502020204030204" pitchFamily="34" charset="0"/>
              </a:rPr>
              <a:t>yılı için genel </a:t>
            </a:r>
            <a:r>
              <a:rPr lang="tr-TR" sz="1600" i="1" dirty="0">
                <a:solidFill>
                  <a:srgbClr val="C00000"/>
                </a:solidFill>
                <a:latin typeface="Calibri" panose="020F0502020204030204" pitchFamily="34" charset="0"/>
              </a:rPr>
              <a:t>ve özel bütçeli idarelerde </a:t>
            </a:r>
            <a:r>
              <a:rPr lang="tr-TR" sz="1600" i="1" dirty="0" smtClean="0">
                <a:solidFill>
                  <a:srgbClr val="C00000"/>
                </a:solidFill>
                <a:latin typeface="Calibri" panose="020F0502020204030204" pitchFamily="34" charset="0"/>
              </a:rPr>
              <a:t>1.778.525,00TL</a:t>
            </a:r>
            <a:r>
              <a:rPr lang="tr-TR" sz="1600" i="1" dirty="0">
                <a:solidFill>
                  <a:srgbClr val="C00000"/>
                </a:solidFill>
                <a:latin typeface="Calibri" panose="020F0502020204030204" pitchFamily="34" charset="0"/>
              </a:rPr>
              <a:t>, diğer idarelerde </a:t>
            </a:r>
            <a:r>
              <a:rPr lang="tr-TR" sz="1600" i="1" dirty="0" smtClean="0">
                <a:solidFill>
                  <a:srgbClr val="C00000"/>
                </a:solidFill>
                <a:latin typeface="Calibri" panose="020F0502020204030204" pitchFamily="34" charset="0"/>
              </a:rPr>
              <a:t>2.964.217,00TL</a:t>
            </a:r>
            <a:r>
              <a:rPr lang="tr-TR" sz="1600" i="1" dirty="0">
                <a:solidFill>
                  <a:srgbClr val="C00000"/>
                </a:solidFill>
                <a:latin typeface="Calibri" panose="020F0502020204030204" pitchFamily="34" charset="0"/>
              </a:rPr>
              <a:t>)</a:t>
            </a:r>
            <a:endParaRPr lang="tr-TR" sz="1600" b="1" dirty="0">
              <a:solidFill>
                <a:srgbClr val="C00000"/>
              </a:solidFill>
              <a:latin typeface="Calibri" panose="020F0502020204030204" pitchFamily="34" charset="0"/>
            </a:endParaRPr>
          </a:p>
        </p:txBody>
      </p:sp>
    </p:spTree>
    <p:extLst>
      <p:ext uri="{BB962C8B-B14F-4D97-AF65-F5344CB8AC3E}">
        <p14:creationId xmlns:p14="http://schemas.microsoft.com/office/powerpoint/2010/main" val="418261248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DİĞER BİLGİLER</a:t>
            </a:r>
            <a:endParaRPr lang="tr-TR" sz="4400" dirty="0"/>
          </a:p>
        </p:txBody>
      </p:sp>
      <p:sp>
        <p:nvSpPr>
          <p:cNvPr id="3" name="İçerik Yer Tutucusu 2"/>
          <p:cNvSpPr>
            <a:spLocks noGrp="1"/>
          </p:cNvSpPr>
          <p:nvPr>
            <p:ph idx="1"/>
          </p:nvPr>
        </p:nvSpPr>
        <p:spPr>
          <a:xfrm>
            <a:off x="467544" y="1340768"/>
            <a:ext cx="8229600" cy="5184576"/>
          </a:xfrm>
        </p:spPr>
        <p:txBody>
          <a:bodyPr>
            <a:noAutofit/>
          </a:bodyPr>
          <a:lstStyle/>
          <a:p>
            <a:pPr algn="just">
              <a:spcBef>
                <a:spcPts val="600"/>
              </a:spcBef>
              <a:spcAft>
                <a:spcPts val="600"/>
              </a:spcAft>
            </a:pPr>
            <a:r>
              <a:rPr lang="tr-TR" sz="2000" dirty="0">
                <a:solidFill>
                  <a:schemeClr val="tx1"/>
                </a:solidFill>
                <a:latin typeface="Calibri" panose="020F0502020204030204" pitchFamily="34" charset="0"/>
              </a:rPr>
              <a:t>Aşırı düşük tekliflere yönelik açıklama istenmesine ilişkin yazıda isteklilerin yapacakları açıklamalara esas olacak </a:t>
            </a:r>
            <a:r>
              <a:rPr lang="tr-TR" sz="2000" u="sng" dirty="0">
                <a:solidFill>
                  <a:schemeClr val="tx1"/>
                </a:solidFill>
                <a:latin typeface="Calibri" panose="020F0502020204030204" pitchFamily="34" charset="0"/>
              </a:rPr>
              <a:t>önemli teklif bileşenlerinin</a:t>
            </a:r>
            <a:r>
              <a:rPr lang="tr-TR" sz="2000" dirty="0">
                <a:solidFill>
                  <a:schemeClr val="tx1"/>
                </a:solidFill>
                <a:latin typeface="Calibri" panose="020F0502020204030204" pitchFamily="34" charset="0"/>
              </a:rPr>
              <a:t>, </a:t>
            </a:r>
            <a:r>
              <a:rPr lang="tr-TR" sz="2000" b="1" dirty="0">
                <a:solidFill>
                  <a:schemeClr val="tx1"/>
                </a:solidFill>
                <a:latin typeface="Calibri" panose="020F0502020204030204" pitchFamily="34" charset="0"/>
              </a:rPr>
              <a:t>bütün istekliler için aynı unsurları içerecek şekilde </a:t>
            </a:r>
            <a:r>
              <a:rPr lang="tr-TR" sz="2000" dirty="0">
                <a:solidFill>
                  <a:schemeClr val="tx1"/>
                </a:solidFill>
                <a:latin typeface="Calibri" panose="020F0502020204030204" pitchFamily="34" charset="0"/>
              </a:rPr>
              <a:t>belirtilmesi </a:t>
            </a:r>
            <a:r>
              <a:rPr lang="tr-TR" sz="2000" dirty="0" smtClean="0">
                <a:solidFill>
                  <a:schemeClr val="tx1"/>
                </a:solidFill>
                <a:latin typeface="Calibri" panose="020F0502020204030204" pitchFamily="34" charset="0"/>
              </a:rPr>
              <a:t>zorunludur.</a:t>
            </a:r>
          </a:p>
          <a:p>
            <a:pPr algn="just">
              <a:spcBef>
                <a:spcPts val="600"/>
              </a:spcBef>
              <a:spcAft>
                <a:spcPts val="600"/>
              </a:spcAft>
            </a:pPr>
            <a:r>
              <a:rPr lang="tr-TR" sz="2000" dirty="0" smtClean="0">
                <a:solidFill>
                  <a:schemeClr val="tx1"/>
                </a:solidFill>
                <a:latin typeface="Calibri" panose="020F0502020204030204" pitchFamily="34" charset="0"/>
              </a:rPr>
              <a:t>Aşırı </a:t>
            </a:r>
            <a:r>
              <a:rPr lang="tr-TR" sz="2000" dirty="0">
                <a:solidFill>
                  <a:schemeClr val="tx1"/>
                </a:solidFill>
                <a:latin typeface="Calibri" panose="020F0502020204030204" pitchFamily="34" charset="0"/>
              </a:rPr>
              <a:t>düşük teklif açıklaması sunulması için isteklilere </a:t>
            </a:r>
            <a:r>
              <a:rPr lang="tr-TR" sz="2000" b="1" dirty="0">
                <a:solidFill>
                  <a:srgbClr val="C00000"/>
                </a:solidFill>
                <a:latin typeface="Calibri" panose="020F0502020204030204" pitchFamily="34" charset="0"/>
              </a:rPr>
              <a:t>üç (3) iş gününden az olmamak üzere </a:t>
            </a:r>
            <a:r>
              <a:rPr lang="tr-TR" sz="2000" dirty="0">
                <a:solidFill>
                  <a:schemeClr val="tx1"/>
                </a:solidFill>
                <a:latin typeface="Calibri" panose="020F0502020204030204" pitchFamily="34" charset="0"/>
              </a:rPr>
              <a:t>uygun bir süre </a:t>
            </a:r>
            <a:r>
              <a:rPr lang="tr-TR" sz="2000" dirty="0" smtClean="0">
                <a:solidFill>
                  <a:schemeClr val="tx1"/>
                </a:solidFill>
                <a:latin typeface="Calibri" panose="020F0502020204030204" pitchFamily="34" charset="0"/>
              </a:rPr>
              <a:t>verilir.</a:t>
            </a:r>
          </a:p>
          <a:p>
            <a:pPr algn="just">
              <a:spcBef>
                <a:spcPts val="600"/>
              </a:spcBef>
              <a:spcAft>
                <a:spcPts val="600"/>
              </a:spcAft>
            </a:pPr>
            <a:r>
              <a:rPr lang="tr-TR" sz="2000" dirty="0" smtClean="0">
                <a:solidFill>
                  <a:schemeClr val="tx1"/>
                </a:solidFill>
                <a:latin typeface="Calibri" panose="020F0502020204030204" pitchFamily="34" charset="0"/>
              </a:rPr>
              <a:t>İstekliler</a:t>
            </a:r>
            <a:r>
              <a:rPr lang="tr-TR" sz="2000" dirty="0">
                <a:solidFill>
                  <a:schemeClr val="tx1"/>
                </a:solidFill>
                <a:latin typeface="Calibri" panose="020F0502020204030204" pitchFamily="34" charset="0"/>
              </a:rPr>
              <a:t>, aşırı düşük olarak tespit edilen tekliflerini, </a:t>
            </a:r>
            <a:r>
              <a:rPr lang="tr-TR" sz="2000" dirty="0" err="1" smtClean="0">
                <a:solidFill>
                  <a:schemeClr val="tx1"/>
                </a:solidFill>
                <a:latin typeface="Calibri" panose="020F0502020204030204" pitchFamily="34" charset="0"/>
              </a:rPr>
              <a:t>KİGT’nin“Hizmet</a:t>
            </a:r>
            <a:r>
              <a:rPr lang="tr-TR" sz="2000" dirty="0" smtClean="0">
                <a:solidFill>
                  <a:schemeClr val="tx1"/>
                </a:solidFill>
                <a:latin typeface="Calibri" panose="020F0502020204030204" pitchFamily="34" charset="0"/>
              </a:rPr>
              <a:t> </a:t>
            </a:r>
            <a:r>
              <a:rPr lang="tr-TR" sz="2000" dirty="0">
                <a:solidFill>
                  <a:schemeClr val="tx1"/>
                </a:solidFill>
                <a:latin typeface="Calibri" panose="020F0502020204030204" pitchFamily="34" charset="0"/>
              </a:rPr>
              <a:t>alımı ihalelerinde sınır değer tespiti ve aşırı düşük tekliflerin değerlendirilmesi” başlıklı </a:t>
            </a:r>
            <a:r>
              <a:rPr lang="tr-TR" sz="2000" b="1" dirty="0">
                <a:solidFill>
                  <a:schemeClr val="tx1"/>
                </a:solidFill>
                <a:latin typeface="Calibri" panose="020F0502020204030204" pitchFamily="34" charset="0"/>
              </a:rPr>
              <a:t>79 uncu maddesinde </a:t>
            </a:r>
            <a:r>
              <a:rPr lang="tr-TR" sz="2000" dirty="0">
                <a:solidFill>
                  <a:schemeClr val="tx1"/>
                </a:solidFill>
                <a:latin typeface="Calibri" panose="020F0502020204030204" pitchFamily="34" charset="0"/>
              </a:rPr>
              <a:t>belirtilen yöntemlerle </a:t>
            </a:r>
            <a:r>
              <a:rPr lang="tr-TR" sz="2000" dirty="0" smtClean="0">
                <a:solidFill>
                  <a:schemeClr val="tx1"/>
                </a:solidFill>
                <a:latin typeface="Calibri" panose="020F0502020204030204" pitchFamily="34" charset="0"/>
              </a:rPr>
              <a:t>açıklayabilirler.</a:t>
            </a:r>
            <a:endParaRPr lang="tr-TR" sz="20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4392385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a:latin typeface="Calibri" panose="020F0502020204030204" pitchFamily="34" charset="0"/>
              </a:rPr>
              <a:t>TEKNİK ŞARTNAME</a:t>
            </a:r>
            <a:endParaRPr lang="tr-TR" sz="4400" i="1" dirty="0"/>
          </a:p>
        </p:txBody>
      </p:sp>
      <p:sp>
        <p:nvSpPr>
          <p:cNvPr id="3" name="İçerik Yer Tutucusu 2"/>
          <p:cNvSpPr>
            <a:spLocks noGrp="1"/>
          </p:cNvSpPr>
          <p:nvPr>
            <p:ph idx="1"/>
          </p:nvPr>
        </p:nvSpPr>
        <p:spPr>
          <a:xfrm>
            <a:off x="457200" y="1600200"/>
            <a:ext cx="8229600" cy="4925144"/>
          </a:xfrm>
        </p:spPr>
        <p:txBody>
          <a:bodyPr>
            <a:normAutofit/>
          </a:bodyPr>
          <a:lstStyle/>
          <a:p>
            <a:pPr marL="425196" algn="just">
              <a:lnSpc>
                <a:spcPct val="110000"/>
              </a:lnSpc>
              <a:spcBef>
                <a:spcPts val="600"/>
              </a:spcBef>
              <a:spcAft>
                <a:spcPts val="600"/>
              </a:spcAft>
              <a:defRPr/>
            </a:pPr>
            <a:r>
              <a:rPr lang="tr-TR" sz="2800" b="1" dirty="0" smtClean="0">
                <a:solidFill>
                  <a:schemeClr val="tx1"/>
                </a:solidFill>
                <a:latin typeface="Calibri" panose="020F0502020204030204" pitchFamily="34" charset="0"/>
              </a:rPr>
              <a:t>Teknik </a:t>
            </a:r>
            <a:r>
              <a:rPr lang="tr-TR" sz="2800" b="1" dirty="0">
                <a:solidFill>
                  <a:schemeClr val="tx1"/>
                </a:solidFill>
                <a:latin typeface="Calibri" panose="020F0502020204030204" pitchFamily="34" charset="0"/>
              </a:rPr>
              <a:t>kriterler ve özelliklerin</a:t>
            </a:r>
            <a:r>
              <a:rPr lang="tr-TR" sz="2800" dirty="0">
                <a:solidFill>
                  <a:schemeClr val="tx1"/>
                </a:solidFill>
                <a:latin typeface="Calibri" panose="020F0502020204030204" pitchFamily="34" charset="0"/>
              </a:rPr>
              <a:t>; </a:t>
            </a:r>
          </a:p>
          <a:p>
            <a:pPr marL="699834" lvl="1" indent="-342900" algn="just">
              <a:lnSpc>
                <a:spcPct val="110000"/>
              </a:lnSpc>
              <a:spcBef>
                <a:spcPts val="600"/>
              </a:spcBef>
              <a:spcAft>
                <a:spcPts val="600"/>
              </a:spcAft>
              <a:defRPr/>
            </a:pPr>
            <a:r>
              <a:rPr lang="tr-TR" sz="2800" dirty="0">
                <a:solidFill>
                  <a:schemeClr val="tx1"/>
                </a:solidFill>
                <a:latin typeface="Calibri" panose="020F0502020204030204" pitchFamily="34" charset="0"/>
              </a:rPr>
              <a:t>Verimliliği fonksiyonelliği sağlamaya yönelik olması, </a:t>
            </a:r>
          </a:p>
          <a:p>
            <a:pPr marL="699834" lvl="1" indent="-342900" algn="just">
              <a:lnSpc>
                <a:spcPct val="110000"/>
              </a:lnSpc>
              <a:spcBef>
                <a:spcPts val="600"/>
              </a:spcBef>
              <a:spcAft>
                <a:spcPts val="600"/>
              </a:spcAft>
              <a:defRPr/>
            </a:pPr>
            <a:r>
              <a:rPr lang="tr-TR" sz="2800" dirty="0">
                <a:solidFill>
                  <a:schemeClr val="tx1"/>
                </a:solidFill>
                <a:latin typeface="Calibri" panose="020F0502020204030204" pitchFamily="34" charset="0"/>
              </a:rPr>
              <a:t>Rekabeti engelleyici hususlar içermemesi </a:t>
            </a:r>
          </a:p>
          <a:p>
            <a:pPr marL="699834" lvl="1" indent="-342900" algn="just">
              <a:lnSpc>
                <a:spcPct val="110000"/>
              </a:lnSpc>
              <a:spcBef>
                <a:spcPts val="600"/>
              </a:spcBef>
              <a:spcAft>
                <a:spcPts val="600"/>
              </a:spcAft>
              <a:defRPr/>
            </a:pPr>
            <a:r>
              <a:rPr lang="tr-TR" sz="2800" dirty="0">
                <a:solidFill>
                  <a:schemeClr val="tx1"/>
                </a:solidFill>
                <a:latin typeface="Calibri" panose="020F0502020204030204" pitchFamily="34" charset="0"/>
              </a:rPr>
              <a:t>Fırsat eşitliğini </a:t>
            </a:r>
            <a:r>
              <a:rPr lang="tr-TR" sz="2800" dirty="0" smtClean="0">
                <a:solidFill>
                  <a:schemeClr val="tx1"/>
                </a:solidFill>
                <a:latin typeface="Calibri" panose="020F0502020204030204" pitchFamily="34" charset="0"/>
              </a:rPr>
              <a:t>sağlaması</a:t>
            </a:r>
          </a:p>
          <a:p>
            <a:pPr marL="356934" lvl="1" indent="0" algn="just">
              <a:lnSpc>
                <a:spcPct val="110000"/>
              </a:lnSpc>
              <a:spcBef>
                <a:spcPts val="600"/>
              </a:spcBef>
              <a:spcAft>
                <a:spcPts val="600"/>
              </a:spcAft>
              <a:buNone/>
              <a:defRPr/>
            </a:pPr>
            <a:r>
              <a:rPr lang="tr-TR" sz="2800" b="1" dirty="0" smtClean="0">
                <a:solidFill>
                  <a:srgbClr val="C00000"/>
                </a:solidFill>
                <a:latin typeface="Calibri" panose="020F0502020204030204" pitchFamily="34" charset="0"/>
              </a:rPr>
              <a:t>zorunludur.</a:t>
            </a:r>
            <a:endParaRPr lang="tr-TR" sz="2800" b="1" dirty="0">
              <a:solidFill>
                <a:srgbClr val="C00000"/>
              </a:solidFill>
              <a:latin typeface="Calibri" panose="020F0502020204030204" pitchFamily="34" charset="0"/>
            </a:endParaRPr>
          </a:p>
        </p:txBody>
      </p:sp>
    </p:spTree>
    <p:extLst>
      <p:ext uri="{BB962C8B-B14F-4D97-AF65-F5344CB8AC3E}">
        <p14:creationId xmlns:p14="http://schemas.microsoft.com/office/powerpoint/2010/main" val="320546143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DİĞER BİLGİLER</a:t>
            </a:r>
            <a:endParaRPr lang="tr-TR" sz="4400" dirty="0"/>
          </a:p>
        </p:txBody>
      </p:sp>
      <p:sp>
        <p:nvSpPr>
          <p:cNvPr id="3" name="İçerik Yer Tutucusu 2"/>
          <p:cNvSpPr>
            <a:spLocks noGrp="1"/>
          </p:cNvSpPr>
          <p:nvPr>
            <p:ph idx="1"/>
          </p:nvPr>
        </p:nvSpPr>
        <p:spPr>
          <a:xfrm>
            <a:off x="467544" y="1196752"/>
            <a:ext cx="8229600" cy="5544616"/>
          </a:xfrm>
        </p:spPr>
        <p:txBody>
          <a:bodyPr>
            <a:noAutofit/>
          </a:bodyPr>
          <a:lstStyle/>
          <a:p>
            <a:pPr marL="0" indent="0" algn="just">
              <a:spcBef>
                <a:spcPts val="600"/>
              </a:spcBef>
              <a:spcAft>
                <a:spcPts val="600"/>
              </a:spcAft>
              <a:buNone/>
            </a:pPr>
            <a:r>
              <a:rPr lang="tr-TR" sz="2000" b="1" dirty="0" smtClean="0">
                <a:solidFill>
                  <a:schemeClr val="accent5"/>
                </a:solidFill>
                <a:latin typeface="Calibri" panose="020F0502020204030204" pitchFamily="34" charset="0"/>
              </a:rPr>
              <a:t>Yerli malını teklif eden istekliler lehinde fiyat avantajı uygulanması</a:t>
            </a:r>
          </a:p>
          <a:p>
            <a:pPr marL="0" indent="0" algn="just">
              <a:spcBef>
                <a:spcPts val="600"/>
              </a:spcBef>
              <a:spcAft>
                <a:spcPts val="600"/>
              </a:spcAft>
              <a:buNone/>
            </a:pPr>
            <a:r>
              <a:rPr lang="tr-TR" sz="2000" dirty="0" smtClean="0">
                <a:solidFill>
                  <a:schemeClr val="tx1"/>
                </a:solidFill>
                <a:latin typeface="Calibri" panose="020F0502020204030204" pitchFamily="34" charset="0"/>
              </a:rPr>
              <a:t>İdarece başvurulabilecek seçenekler:</a:t>
            </a:r>
          </a:p>
          <a:p>
            <a:pPr marL="809625" algn="just">
              <a:spcBef>
                <a:spcPts val="600"/>
              </a:spcBef>
              <a:spcAft>
                <a:spcPts val="600"/>
              </a:spcAft>
              <a:buFont typeface="Wingdings" panose="05000000000000000000" pitchFamily="2" charset="2"/>
              <a:buChar char="Ø"/>
            </a:pPr>
            <a:r>
              <a:rPr lang="tr-TR" sz="1800" dirty="0" smtClean="0">
                <a:solidFill>
                  <a:schemeClr val="tx1"/>
                </a:solidFill>
                <a:latin typeface="Calibri" panose="020F0502020204030204" pitchFamily="34" charset="0"/>
              </a:rPr>
              <a:t>YM &lt; ED olan </a:t>
            </a:r>
            <a:r>
              <a:rPr lang="tr-TR" sz="1800" dirty="0">
                <a:solidFill>
                  <a:schemeClr val="tx1"/>
                </a:solidFill>
                <a:latin typeface="Calibri" panose="020F0502020204030204" pitchFamily="34" charset="0"/>
              </a:rPr>
              <a:t>mal alımı ihalelerine </a:t>
            </a:r>
            <a:r>
              <a:rPr lang="tr-TR" sz="1800" b="1" dirty="0">
                <a:solidFill>
                  <a:srgbClr val="C00000"/>
                </a:solidFill>
                <a:latin typeface="Calibri" panose="020F0502020204030204" pitchFamily="34" charset="0"/>
              </a:rPr>
              <a:t>sadece yerli isteklilerin katılabileceğine</a:t>
            </a:r>
            <a:r>
              <a:rPr lang="tr-TR" sz="1800" dirty="0">
                <a:solidFill>
                  <a:schemeClr val="tx1"/>
                </a:solidFill>
                <a:latin typeface="Calibri" panose="020F0502020204030204" pitchFamily="34" charset="0"/>
              </a:rPr>
              <a:t> ilişkin düzenleme yapılabilir</a:t>
            </a:r>
            <a:r>
              <a:rPr lang="tr-TR" sz="1800" dirty="0" smtClean="0">
                <a:solidFill>
                  <a:schemeClr val="tx1"/>
                </a:solidFill>
                <a:latin typeface="Calibri" panose="020F0502020204030204" pitchFamily="34" charset="0"/>
              </a:rPr>
              <a:t>.</a:t>
            </a:r>
          </a:p>
          <a:p>
            <a:pPr marL="809625" algn="just">
              <a:spcBef>
                <a:spcPts val="600"/>
              </a:spcBef>
              <a:spcAft>
                <a:spcPts val="600"/>
              </a:spcAft>
              <a:buFont typeface="Wingdings" panose="05000000000000000000" pitchFamily="2" charset="2"/>
              <a:buChar char="Ø"/>
            </a:pPr>
            <a:r>
              <a:rPr lang="tr-TR" sz="1800" dirty="0" smtClean="0">
                <a:solidFill>
                  <a:schemeClr val="tx1"/>
                </a:solidFill>
                <a:latin typeface="Calibri" panose="020F0502020204030204" pitchFamily="34" charset="0"/>
              </a:rPr>
              <a:t>Y</a:t>
            </a:r>
            <a:r>
              <a:rPr lang="tr-TR" sz="1800" b="1" dirty="0" smtClean="0">
                <a:solidFill>
                  <a:schemeClr val="tx1"/>
                </a:solidFill>
                <a:latin typeface="Calibri" panose="020F0502020204030204" pitchFamily="34" charset="0"/>
              </a:rPr>
              <a:t>aklaşık </a:t>
            </a:r>
            <a:r>
              <a:rPr lang="tr-TR" sz="1800" b="1" dirty="0">
                <a:solidFill>
                  <a:schemeClr val="tx1"/>
                </a:solidFill>
                <a:latin typeface="Calibri" panose="020F0502020204030204" pitchFamily="34" charset="0"/>
              </a:rPr>
              <a:t>maliyetine bakılmaksızın</a:t>
            </a:r>
            <a:r>
              <a:rPr lang="tr-TR" sz="1800" dirty="0">
                <a:solidFill>
                  <a:schemeClr val="tx1"/>
                </a:solidFill>
                <a:latin typeface="Calibri" panose="020F0502020204030204" pitchFamily="34" charset="0"/>
              </a:rPr>
              <a:t>, </a:t>
            </a:r>
            <a:r>
              <a:rPr lang="tr-TR" sz="1800" u="sng" dirty="0">
                <a:solidFill>
                  <a:schemeClr val="tx1"/>
                </a:solidFill>
                <a:latin typeface="Calibri" panose="020F0502020204030204" pitchFamily="34" charset="0"/>
              </a:rPr>
              <a:t>tüm isteklilerin katılabileceğine ilişkin düzenleme yapılabili</a:t>
            </a:r>
            <a:r>
              <a:rPr lang="tr-TR" sz="1800" dirty="0">
                <a:solidFill>
                  <a:schemeClr val="tx1"/>
                </a:solidFill>
                <a:latin typeface="Calibri" panose="020F0502020204030204" pitchFamily="34" charset="0"/>
              </a:rPr>
              <a:t>r ve bu ihalelerde </a:t>
            </a:r>
            <a:r>
              <a:rPr lang="tr-TR" sz="1800" b="1" dirty="0">
                <a:solidFill>
                  <a:srgbClr val="C00000"/>
                </a:solidFill>
                <a:latin typeface="Calibri" panose="020F0502020204030204" pitchFamily="34" charset="0"/>
              </a:rPr>
              <a:t>yerli malı teklif eden istekliler lehine % 15 oranına kadar fiyat avantajı sağlanabilir</a:t>
            </a:r>
            <a:r>
              <a:rPr lang="tr-TR" sz="1800" dirty="0">
                <a:solidFill>
                  <a:schemeClr val="tx1"/>
                </a:solidFill>
                <a:latin typeface="Calibri" panose="020F0502020204030204" pitchFamily="34" charset="0"/>
              </a:rPr>
              <a:t>.</a:t>
            </a:r>
          </a:p>
          <a:p>
            <a:pPr algn="just">
              <a:spcBef>
                <a:spcPts val="600"/>
              </a:spcBef>
              <a:spcAft>
                <a:spcPts val="600"/>
              </a:spcAft>
            </a:pPr>
            <a:endParaRPr lang="tr-TR" sz="2000" dirty="0" smtClean="0">
              <a:solidFill>
                <a:schemeClr val="tx1"/>
              </a:solidFill>
              <a:latin typeface="Calibri" panose="020F0502020204030204" pitchFamily="34" charset="0"/>
            </a:endParaRPr>
          </a:p>
          <a:p>
            <a:pPr algn="just">
              <a:spcBef>
                <a:spcPts val="600"/>
              </a:spcBef>
              <a:spcAft>
                <a:spcPts val="600"/>
              </a:spcAft>
            </a:pPr>
            <a:r>
              <a:rPr lang="tr-TR" sz="1800" dirty="0" smtClean="0">
                <a:solidFill>
                  <a:schemeClr val="tx1"/>
                </a:solidFill>
                <a:latin typeface="Calibri" panose="020F0502020204030204" pitchFamily="34" charset="0"/>
              </a:rPr>
              <a:t>Ayrıca </a:t>
            </a:r>
            <a:r>
              <a:rPr lang="tr-TR" sz="1800" u="sng" dirty="0">
                <a:solidFill>
                  <a:schemeClr val="tx1"/>
                </a:solidFill>
                <a:latin typeface="Calibri" panose="020F0502020204030204" pitchFamily="34" charset="0"/>
              </a:rPr>
              <a:t>sadece yerli isteklilerin katılımına açık </a:t>
            </a:r>
            <a:r>
              <a:rPr lang="tr-TR" sz="1800" u="sng" dirty="0" smtClean="0">
                <a:solidFill>
                  <a:schemeClr val="tx1"/>
                </a:solidFill>
                <a:latin typeface="Calibri" panose="020F0502020204030204" pitchFamily="34" charset="0"/>
              </a:rPr>
              <a:t>ihalelerde de</a:t>
            </a:r>
            <a:r>
              <a:rPr lang="tr-TR" sz="1800" dirty="0" smtClean="0">
                <a:solidFill>
                  <a:schemeClr val="tx1"/>
                </a:solidFill>
                <a:latin typeface="Calibri" panose="020F0502020204030204" pitchFamily="34" charset="0"/>
              </a:rPr>
              <a:t>, </a:t>
            </a:r>
            <a:r>
              <a:rPr lang="tr-TR" sz="1800" dirty="0">
                <a:solidFill>
                  <a:schemeClr val="tx1"/>
                </a:solidFill>
                <a:latin typeface="Calibri" panose="020F0502020204030204" pitchFamily="34" charset="0"/>
              </a:rPr>
              <a:t>yerli malı teklif eden </a:t>
            </a:r>
            <a:r>
              <a:rPr lang="tr-TR" sz="1800" b="1" dirty="0">
                <a:solidFill>
                  <a:srgbClr val="C00000"/>
                </a:solidFill>
                <a:latin typeface="Calibri" panose="020F0502020204030204" pitchFamily="34" charset="0"/>
              </a:rPr>
              <a:t>yerli istekliler lehine % 15 oranına kadar fiyat avantajı sağlanabilir</a:t>
            </a:r>
            <a:r>
              <a:rPr lang="tr-TR" sz="1800" dirty="0">
                <a:solidFill>
                  <a:schemeClr val="tx1"/>
                </a:solidFill>
                <a:latin typeface="Calibri" panose="020F0502020204030204" pitchFamily="34" charset="0"/>
              </a:rPr>
              <a:t>.</a:t>
            </a:r>
          </a:p>
          <a:p>
            <a:pPr algn="just">
              <a:spcBef>
                <a:spcPts val="600"/>
              </a:spcBef>
              <a:spcAft>
                <a:spcPts val="600"/>
              </a:spcAft>
            </a:pPr>
            <a:r>
              <a:rPr lang="tr-TR" sz="1800" u="sng" dirty="0" smtClean="0">
                <a:solidFill>
                  <a:schemeClr val="tx1"/>
                </a:solidFill>
                <a:latin typeface="Calibri" panose="020F0502020204030204" pitchFamily="34" charset="0"/>
              </a:rPr>
              <a:t>Her </a:t>
            </a:r>
            <a:r>
              <a:rPr lang="tr-TR" sz="1800" u="sng" dirty="0">
                <a:solidFill>
                  <a:schemeClr val="tx1"/>
                </a:solidFill>
                <a:latin typeface="Calibri" panose="020F0502020204030204" pitchFamily="34" charset="0"/>
              </a:rPr>
              <a:t>yıl Ocak ayında Kurum tarafından ilan edilen orta ve yüksek teknolojili sanayi ürünleri listesinde yer alan malların ihalelerinde</a:t>
            </a:r>
            <a:r>
              <a:rPr lang="tr-TR" sz="1800" dirty="0">
                <a:solidFill>
                  <a:schemeClr val="tx1"/>
                </a:solidFill>
                <a:latin typeface="Calibri" panose="020F0502020204030204" pitchFamily="34" charset="0"/>
              </a:rPr>
              <a:t>, yerli malı teklif eden istekliler lehine </a:t>
            </a:r>
            <a:r>
              <a:rPr lang="tr-TR" sz="1800" b="1" dirty="0">
                <a:solidFill>
                  <a:srgbClr val="C00000"/>
                </a:solidFill>
                <a:latin typeface="Calibri" panose="020F0502020204030204" pitchFamily="34" charset="0"/>
              </a:rPr>
              <a:t>% 15 oranında fiyat avantajı sağlanması </a:t>
            </a:r>
            <a:r>
              <a:rPr lang="tr-TR" sz="1800" b="1" dirty="0" smtClean="0">
                <a:solidFill>
                  <a:srgbClr val="C00000"/>
                </a:solidFill>
                <a:latin typeface="Calibri" panose="020F0502020204030204" pitchFamily="34" charset="0"/>
              </a:rPr>
              <a:t>zorunludur</a:t>
            </a:r>
            <a:r>
              <a:rPr lang="tr-TR" sz="1800" dirty="0" smtClean="0">
                <a:solidFill>
                  <a:schemeClr val="tx1"/>
                </a:solidFill>
                <a:latin typeface="Calibri" panose="020F0502020204030204" pitchFamily="34" charset="0"/>
              </a:rPr>
              <a:t>. </a:t>
            </a:r>
            <a:r>
              <a:rPr lang="tr-TR" sz="1800" u="sng" dirty="0" smtClean="0">
                <a:solidFill>
                  <a:schemeClr val="tx1"/>
                </a:solidFill>
                <a:latin typeface="Calibri" panose="020F0502020204030204" pitchFamily="34" charset="0"/>
              </a:rPr>
              <a:t>Yerli </a:t>
            </a:r>
            <a:r>
              <a:rPr lang="tr-TR" sz="1800" u="sng" dirty="0">
                <a:solidFill>
                  <a:schemeClr val="tx1"/>
                </a:solidFill>
                <a:latin typeface="Calibri" panose="020F0502020204030204" pitchFamily="34" charset="0"/>
              </a:rPr>
              <a:t>yazılım ürünü teklif eden istekliler lehine</a:t>
            </a:r>
            <a:r>
              <a:rPr lang="tr-TR" sz="1800" dirty="0">
                <a:solidFill>
                  <a:schemeClr val="tx1"/>
                </a:solidFill>
                <a:latin typeface="Calibri" panose="020F0502020204030204" pitchFamily="34" charset="0"/>
              </a:rPr>
              <a:t> de </a:t>
            </a:r>
            <a:r>
              <a:rPr lang="tr-TR" sz="1800" b="1" dirty="0">
                <a:solidFill>
                  <a:srgbClr val="C00000"/>
                </a:solidFill>
                <a:latin typeface="Calibri" panose="020F0502020204030204" pitchFamily="34" charset="0"/>
              </a:rPr>
              <a:t>%15 oranında fiyat avantajı sağlanması </a:t>
            </a:r>
            <a:r>
              <a:rPr lang="tr-TR" sz="1800" b="1" dirty="0" smtClean="0">
                <a:solidFill>
                  <a:srgbClr val="C00000"/>
                </a:solidFill>
                <a:latin typeface="Calibri" panose="020F0502020204030204" pitchFamily="34" charset="0"/>
              </a:rPr>
              <a:t>mecburidir.</a:t>
            </a:r>
            <a:endParaRPr lang="tr-TR" sz="18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264121648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DİĞER BİLGİLER</a:t>
            </a:r>
            <a:endParaRPr lang="tr-TR" sz="4400" dirty="0"/>
          </a:p>
        </p:txBody>
      </p:sp>
      <p:sp>
        <p:nvSpPr>
          <p:cNvPr id="3" name="İçerik Yer Tutucusu 2"/>
          <p:cNvSpPr>
            <a:spLocks noGrp="1"/>
          </p:cNvSpPr>
          <p:nvPr>
            <p:ph idx="1"/>
          </p:nvPr>
        </p:nvSpPr>
        <p:spPr>
          <a:xfrm>
            <a:off x="467544" y="1340768"/>
            <a:ext cx="8229600" cy="5184576"/>
          </a:xfrm>
        </p:spPr>
        <p:txBody>
          <a:bodyPr>
            <a:noAutofit/>
          </a:bodyPr>
          <a:lstStyle/>
          <a:p>
            <a:pPr marL="0" indent="0" algn="just">
              <a:spcBef>
                <a:spcPts val="600"/>
              </a:spcBef>
              <a:spcAft>
                <a:spcPts val="600"/>
              </a:spcAft>
              <a:buNone/>
            </a:pPr>
            <a:r>
              <a:rPr lang="tr-TR" sz="2000" b="1" dirty="0" smtClean="0">
                <a:solidFill>
                  <a:schemeClr val="accent5"/>
                </a:solidFill>
                <a:latin typeface="Calibri" panose="020F0502020204030204" pitchFamily="34" charset="0"/>
              </a:rPr>
              <a:t>Yerli malını teklif eden istekliler lehinde fiyat avantajı uygulanması</a:t>
            </a:r>
          </a:p>
          <a:p>
            <a:pPr algn="just">
              <a:spcBef>
                <a:spcPts val="600"/>
              </a:spcBef>
              <a:spcAft>
                <a:spcPts val="600"/>
              </a:spcAft>
            </a:pPr>
            <a:r>
              <a:rPr lang="tr-TR" sz="2000" b="1" dirty="0" smtClean="0">
                <a:solidFill>
                  <a:schemeClr val="tx1"/>
                </a:solidFill>
                <a:latin typeface="Calibri" panose="020F0502020204030204" pitchFamily="34" charset="0"/>
              </a:rPr>
              <a:t>İhale </a:t>
            </a:r>
            <a:r>
              <a:rPr lang="tr-TR" sz="2000" b="1" dirty="0">
                <a:solidFill>
                  <a:schemeClr val="tx1"/>
                </a:solidFill>
                <a:latin typeface="Calibri" panose="020F0502020204030204" pitchFamily="34" charset="0"/>
              </a:rPr>
              <a:t>veya ön yeterlik ilanı ve idari şartnamede</a:t>
            </a:r>
            <a:r>
              <a:rPr lang="tr-TR" sz="2000" dirty="0">
                <a:solidFill>
                  <a:schemeClr val="tx1"/>
                </a:solidFill>
                <a:latin typeface="Calibri" panose="020F0502020204030204" pitchFamily="34" charset="0"/>
              </a:rPr>
              <a:t>, yerli malı teklif edenler lehine tanınan </a:t>
            </a:r>
            <a:r>
              <a:rPr lang="tr-TR" sz="2000" b="1" dirty="0">
                <a:solidFill>
                  <a:srgbClr val="C00000"/>
                </a:solidFill>
                <a:latin typeface="Calibri" panose="020F0502020204030204" pitchFamily="34" charset="0"/>
              </a:rPr>
              <a:t>fiyat avantajı oranı belirtilir</a:t>
            </a:r>
            <a:r>
              <a:rPr lang="tr-TR" sz="2000" dirty="0">
                <a:solidFill>
                  <a:schemeClr val="tx1"/>
                </a:solidFill>
                <a:latin typeface="Calibri" panose="020F0502020204030204" pitchFamily="34" charset="0"/>
              </a:rPr>
              <a:t>. </a:t>
            </a:r>
          </a:p>
          <a:p>
            <a:pPr algn="just">
              <a:spcBef>
                <a:spcPts val="600"/>
              </a:spcBef>
              <a:spcAft>
                <a:spcPts val="600"/>
              </a:spcAft>
            </a:pPr>
            <a:r>
              <a:rPr lang="tr-TR" sz="2000" dirty="0">
                <a:solidFill>
                  <a:schemeClr val="tx1"/>
                </a:solidFill>
                <a:latin typeface="Calibri" panose="020F0502020204030204" pitchFamily="34" charset="0"/>
              </a:rPr>
              <a:t>Yerli malı teklif eden istekliler lehine fiyat avantajı tanınan ve birden fazla mal kaleminden oluşan ihalelerin, </a:t>
            </a:r>
            <a:r>
              <a:rPr lang="tr-TR" sz="2000" b="1" dirty="0">
                <a:solidFill>
                  <a:schemeClr val="tx1"/>
                </a:solidFill>
                <a:latin typeface="Calibri" panose="020F0502020204030204" pitchFamily="34" charset="0"/>
              </a:rPr>
              <a:t>kısmi teklife açık olarak gerçekleştirilmesi</a:t>
            </a:r>
            <a:r>
              <a:rPr lang="tr-TR" sz="2000" dirty="0">
                <a:solidFill>
                  <a:schemeClr val="tx1"/>
                </a:solidFill>
                <a:latin typeface="Calibri" panose="020F0502020204030204" pitchFamily="34" charset="0"/>
              </a:rPr>
              <a:t> ve </a:t>
            </a:r>
            <a:r>
              <a:rPr lang="tr-TR" sz="2000" b="1" dirty="0">
                <a:solidFill>
                  <a:srgbClr val="C00000"/>
                </a:solidFill>
                <a:latin typeface="Calibri" panose="020F0502020204030204" pitchFamily="34" charset="0"/>
              </a:rPr>
              <a:t>fiyat avantajı tanınan her bir kısmın tek bir mal kaleminden oluşması </a:t>
            </a:r>
            <a:r>
              <a:rPr lang="tr-TR" sz="2000" b="1" dirty="0" smtClean="0">
                <a:solidFill>
                  <a:srgbClr val="C00000"/>
                </a:solidFill>
                <a:latin typeface="Calibri" panose="020F0502020204030204" pitchFamily="34" charset="0"/>
              </a:rPr>
              <a:t>zorunludur</a:t>
            </a:r>
            <a:r>
              <a:rPr lang="tr-TR" sz="2000" dirty="0" smtClean="0">
                <a:solidFill>
                  <a:schemeClr val="tx1"/>
                </a:solidFill>
                <a:latin typeface="Calibri" panose="020F0502020204030204" pitchFamily="34" charset="0"/>
              </a:rPr>
              <a:t>. Ancak</a:t>
            </a:r>
            <a:r>
              <a:rPr lang="tr-TR" sz="2000" dirty="0">
                <a:solidFill>
                  <a:schemeClr val="tx1"/>
                </a:solidFill>
                <a:latin typeface="Calibri" panose="020F0502020204030204" pitchFamily="34" charset="0"/>
              </a:rPr>
              <a:t>, </a:t>
            </a:r>
            <a:r>
              <a:rPr lang="tr-TR" sz="2000" u="sng" dirty="0">
                <a:solidFill>
                  <a:schemeClr val="tx1"/>
                </a:solidFill>
                <a:latin typeface="Calibri" panose="020F0502020204030204" pitchFamily="34" charset="0"/>
              </a:rPr>
              <a:t>birbirini tamamlayan veya teknik zorunluluklar nedeniyle birlikte alınması gereken mal kalemlerine </a:t>
            </a:r>
            <a:r>
              <a:rPr lang="tr-TR" sz="2000" b="1" dirty="0">
                <a:solidFill>
                  <a:srgbClr val="C00000"/>
                </a:solidFill>
                <a:latin typeface="Calibri" panose="020F0502020204030204" pitchFamily="34" charset="0"/>
              </a:rPr>
              <a:t>bir kısımda yer verilebilir</a:t>
            </a:r>
            <a:r>
              <a:rPr lang="tr-TR" sz="2000" dirty="0">
                <a:solidFill>
                  <a:schemeClr val="tx1"/>
                </a:solidFill>
                <a:latin typeface="Calibri" panose="020F0502020204030204" pitchFamily="34" charset="0"/>
              </a:rPr>
              <a:t>.</a:t>
            </a:r>
          </a:p>
          <a:p>
            <a:pPr algn="just">
              <a:spcBef>
                <a:spcPts val="600"/>
              </a:spcBef>
              <a:spcAft>
                <a:spcPts val="600"/>
              </a:spcAft>
            </a:pPr>
            <a:r>
              <a:rPr lang="tr-TR" sz="2000" dirty="0">
                <a:solidFill>
                  <a:schemeClr val="tx1"/>
                </a:solidFill>
                <a:latin typeface="Calibri" panose="020F0502020204030204" pitchFamily="34" charset="0"/>
              </a:rPr>
              <a:t>Kısmi teklife açık ihalelerde, </a:t>
            </a:r>
            <a:r>
              <a:rPr lang="tr-TR" sz="2000" u="sng" dirty="0">
                <a:solidFill>
                  <a:schemeClr val="tx1"/>
                </a:solidFill>
                <a:latin typeface="Calibri" panose="020F0502020204030204" pitchFamily="34" charset="0"/>
              </a:rPr>
              <a:t>kısımların birinde, birkaçında veya tamamında </a:t>
            </a:r>
            <a:r>
              <a:rPr lang="tr-TR" sz="2000" dirty="0">
                <a:solidFill>
                  <a:schemeClr val="tx1"/>
                </a:solidFill>
                <a:latin typeface="Calibri" panose="020F0502020204030204" pitchFamily="34" charset="0"/>
              </a:rPr>
              <a:t>yerli malı teklif eden istekliler lehine </a:t>
            </a:r>
            <a:r>
              <a:rPr lang="tr-TR" sz="2000" b="1" dirty="0">
                <a:solidFill>
                  <a:srgbClr val="C00000"/>
                </a:solidFill>
                <a:latin typeface="Calibri" panose="020F0502020204030204" pitchFamily="34" charset="0"/>
              </a:rPr>
              <a:t>aynı veya farklı oranlarda fiyat avantajı </a:t>
            </a:r>
            <a:r>
              <a:rPr lang="tr-TR" sz="2000" b="1" dirty="0" smtClean="0">
                <a:solidFill>
                  <a:srgbClr val="C00000"/>
                </a:solidFill>
                <a:latin typeface="Calibri" panose="020F0502020204030204" pitchFamily="34" charset="0"/>
              </a:rPr>
              <a:t>sağlanabilir</a:t>
            </a:r>
            <a:r>
              <a:rPr lang="tr-TR" sz="2000" dirty="0" smtClean="0">
                <a:solidFill>
                  <a:schemeClr val="tx1"/>
                </a:solidFill>
                <a:latin typeface="Calibri" panose="020F0502020204030204" pitchFamily="34" charset="0"/>
              </a:rPr>
              <a:t>.</a:t>
            </a:r>
          </a:p>
        </p:txBody>
      </p:sp>
    </p:spTree>
    <p:extLst>
      <p:ext uri="{BB962C8B-B14F-4D97-AF65-F5344CB8AC3E}">
        <p14:creationId xmlns:p14="http://schemas.microsoft.com/office/powerpoint/2010/main" val="306926146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DİĞER BİLGİLER</a:t>
            </a:r>
            <a:endParaRPr lang="tr-TR" sz="4400" dirty="0"/>
          </a:p>
        </p:txBody>
      </p:sp>
      <p:sp>
        <p:nvSpPr>
          <p:cNvPr id="3" name="İçerik Yer Tutucusu 2"/>
          <p:cNvSpPr>
            <a:spLocks noGrp="1"/>
          </p:cNvSpPr>
          <p:nvPr>
            <p:ph idx="1"/>
          </p:nvPr>
        </p:nvSpPr>
        <p:spPr>
          <a:xfrm>
            <a:off x="467544" y="1340768"/>
            <a:ext cx="8229600" cy="5184576"/>
          </a:xfrm>
        </p:spPr>
        <p:txBody>
          <a:bodyPr>
            <a:noAutofit/>
          </a:bodyPr>
          <a:lstStyle/>
          <a:p>
            <a:pPr marL="0" indent="0" algn="just">
              <a:spcBef>
                <a:spcPts val="600"/>
              </a:spcBef>
              <a:spcAft>
                <a:spcPts val="600"/>
              </a:spcAft>
              <a:buNone/>
            </a:pPr>
            <a:r>
              <a:rPr lang="tr-TR" sz="2000" b="1" dirty="0" smtClean="0">
                <a:solidFill>
                  <a:schemeClr val="accent5"/>
                </a:solidFill>
                <a:latin typeface="Calibri" panose="020F0502020204030204" pitchFamily="34" charset="0"/>
              </a:rPr>
              <a:t>Yerli malını teklif eden istekliler lehinde fiyat avantajı uygulanması</a:t>
            </a:r>
          </a:p>
          <a:p>
            <a:pPr algn="just">
              <a:spcBef>
                <a:spcPts val="600"/>
              </a:spcBef>
              <a:spcAft>
                <a:spcPts val="600"/>
              </a:spcAft>
            </a:pPr>
            <a:r>
              <a:rPr lang="tr-TR" sz="1900" dirty="0">
                <a:solidFill>
                  <a:schemeClr val="tx1"/>
                </a:solidFill>
                <a:latin typeface="Calibri" panose="020F0502020204030204" pitchFamily="34" charset="0"/>
              </a:rPr>
              <a:t>Teklif edilen malın yerli malı olduğu Sanayi ve Teknoloji Bakanlığı tarafından belirlenen usul ve esaslara uygun olarak düzenlenen </a:t>
            </a:r>
            <a:r>
              <a:rPr lang="tr-TR" sz="1900" b="1" dirty="0">
                <a:solidFill>
                  <a:srgbClr val="C00000"/>
                </a:solidFill>
                <a:latin typeface="Calibri" panose="020F0502020204030204" pitchFamily="34" charset="0"/>
              </a:rPr>
              <a:t>yerli malı belgesi ile belgelendirilir</a:t>
            </a:r>
            <a:r>
              <a:rPr lang="tr-TR" sz="1900" dirty="0">
                <a:solidFill>
                  <a:schemeClr val="tx1"/>
                </a:solidFill>
                <a:latin typeface="Calibri" panose="020F0502020204030204" pitchFamily="34" charset="0"/>
              </a:rPr>
              <a:t>.</a:t>
            </a:r>
          </a:p>
          <a:p>
            <a:pPr algn="just">
              <a:spcBef>
                <a:spcPts val="600"/>
              </a:spcBef>
              <a:spcAft>
                <a:spcPts val="600"/>
              </a:spcAft>
            </a:pPr>
            <a:r>
              <a:rPr lang="tr-TR" sz="1900" dirty="0" smtClean="0">
                <a:solidFill>
                  <a:schemeClr val="tx1"/>
                </a:solidFill>
                <a:latin typeface="Calibri" panose="020F0502020204030204" pitchFamily="34" charset="0"/>
              </a:rPr>
              <a:t>Yerli </a:t>
            </a:r>
            <a:r>
              <a:rPr lang="tr-TR" sz="1900" dirty="0">
                <a:solidFill>
                  <a:schemeClr val="tx1"/>
                </a:solidFill>
                <a:latin typeface="Calibri" panose="020F0502020204030204" pitchFamily="34" charset="0"/>
              </a:rPr>
              <a:t>malı teklif eden istekliler lehine fiyat avantajı, </a:t>
            </a:r>
            <a:r>
              <a:rPr lang="tr-TR" sz="1900" b="1" dirty="0">
                <a:solidFill>
                  <a:schemeClr val="tx1"/>
                </a:solidFill>
                <a:latin typeface="Calibri" panose="020F0502020204030204" pitchFamily="34" charset="0"/>
              </a:rPr>
              <a:t>yerli malı teklif etmeyen diğer isteklilerin söz konusu mal kalemi için teklif ettikleri bedele</a:t>
            </a:r>
            <a:r>
              <a:rPr lang="tr-TR" sz="1900" dirty="0">
                <a:solidFill>
                  <a:schemeClr val="tx1"/>
                </a:solidFill>
                <a:latin typeface="Calibri" panose="020F0502020204030204" pitchFamily="34" charset="0"/>
              </a:rPr>
              <a:t>, </a:t>
            </a:r>
            <a:r>
              <a:rPr lang="tr-TR" sz="1900" u="sng" dirty="0">
                <a:solidFill>
                  <a:schemeClr val="tx1"/>
                </a:solidFill>
                <a:latin typeface="Calibri" panose="020F0502020204030204" pitchFamily="34" charset="0"/>
              </a:rPr>
              <a:t>kendi teklif bedelleri üzerinden ihale dokümanında belirlenen fiyat avantajı oranı esas alınarak</a:t>
            </a:r>
            <a:r>
              <a:rPr lang="tr-TR" sz="1900" dirty="0">
                <a:solidFill>
                  <a:schemeClr val="tx1"/>
                </a:solidFill>
                <a:latin typeface="Calibri" panose="020F0502020204030204" pitchFamily="34" charset="0"/>
              </a:rPr>
              <a:t> </a:t>
            </a:r>
            <a:r>
              <a:rPr lang="tr-TR" sz="1900" b="1" dirty="0">
                <a:solidFill>
                  <a:srgbClr val="C00000"/>
                </a:solidFill>
                <a:latin typeface="Calibri" panose="020F0502020204030204" pitchFamily="34" charset="0"/>
              </a:rPr>
              <a:t>hesaplanan tutarın eklenmesi suretiyle </a:t>
            </a:r>
            <a:r>
              <a:rPr lang="tr-TR" sz="1900" dirty="0">
                <a:solidFill>
                  <a:schemeClr val="tx1"/>
                </a:solidFill>
                <a:latin typeface="Calibri" panose="020F0502020204030204" pitchFamily="34" charset="0"/>
              </a:rPr>
              <a:t>bulunur.</a:t>
            </a:r>
          </a:p>
          <a:p>
            <a:pPr algn="just">
              <a:spcBef>
                <a:spcPts val="600"/>
              </a:spcBef>
              <a:spcAft>
                <a:spcPts val="600"/>
              </a:spcAft>
            </a:pPr>
            <a:r>
              <a:rPr lang="tr-TR" sz="1900" dirty="0" smtClean="0">
                <a:solidFill>
                  <a:schemeClr val="tx1"/>
                </a:solidFill>
                <a:latin typeface="Calibri" panose="020F0502020204030204" pitchFamily="34" charset="0"/>
              </a:rPr>
              <a:t>Ekonomik </a:t>
            </a:r>
            <a:r>
              <a:rPr lang="tr-TR" sz="1900" dirty="0">
                <a:solidFill>
                  <a:schemeClr val="tx1"/>
                </a:solidFill>
                <a:latin typeface="Calibri" panose="020F0502020204030204" pitchFamily="34" charset="0"/>
              </a:rPr>
              <a:t>açıdan en avantajlı teklifin, </a:t>
            </a:r>
            <a:r>
              <a:rPr lang="tr-TR" sz="1900" b="1" dirty="0">
                <a:solidFill>
                  <a:schemeClr val="tx1"/>
                </a:solidFill>
                <a:latin typeface="Calibri" panose="020F0502020204030204" pitchFamily="34" charset="0"/>
              </a:rPr>
              <a:t>fiyat dışındaki unsurlar da dikkate alınarak </a:t>
            </a:r>
            <a:r>
              <a:rPr lang="tr-TR" sz="1900" dirty="0">
                <a:solidFill>
                  <a:schemeClr val="tx1"/>
                </a:solidFill>
                <a:latin typeface="Calibri" panose="020F0502020204030204" pitchFamily="34" charset="0"/>
              </a:rPr>
              <a:t>belirleneceği ihalede, </a:t>
            </a:r>
            <a:r>
              <a:rPr lang="tr-TR" sz="1900" b="1" dirty="0">
                <a:solidFill>
                  <a:srgbClr val="C00000"/>
                </a:solidFill>
                <a:latin typeface="Calibri" panose="020F0502020204030204" pitchFamily="34" charset="0"/>
              </a:rPr>
              <a:t>öncelikle fiyat dışı unsurlar dikkate alınarak değerlendirilmiş teklif bedeli bulunur.</a:t>
            </a:r>
            <a:r>
              <a:rPr lang="tr-TR" sz="1900" dirty="0">
                <a:solidFill>
                  <a:schemeClr val="tx1"/>
                </a:solidFill>
                <a:latin typeface="Calibri" panose="020F0502020204030204" pitchFamily="34" charset="0"/>
              </a:rPr>
              <a:t> Yerli malını teklif edenler lehine fiyat avantajı, bu istekliler dışındaki isteklilerin değerlendirilmiş teklif bedellerine, kendi değerlendirilmiş teklif bedelleri üzerinden </a:t>
            </a:r>
            <a:r>
              <a:rPr lang="tr-TR" sz="1900" b="1" dirty="0">
                <a:solidFill>
                  <a:schemeClr val="tx1"/>
                </a:solidFill>
                <a:latin typeface="Calibri" panose="020F0502020204030204" pitchFamily="34" charset="0"/>
              </a:rPr>
              <a:t>fiyat avantajı oranı esas alınarak hesaplanan tutarın eklenmesi suretiyle uygulanır</a:t>
            </a:r>
            <a:r>
              <a:rPr lang="tr-TR" sz="1900" dirty="0" smtClean="0">
                <a:solidFill>
                  <a:schemeClr val="tx1"/>
                </a:solidFill>
                <a:latin typeface="Calibri" panose="020F0502020204030204" pitchFamily="34" charset="0"/>
              </a:rPr>
              <a:t>.</a:t>
            </a:r>
            <a:endParaRPr lang="tr-TR" sz="19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66261303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0"/>
            <a:ext cx="8229600" cy="836712"/>
          </a:xfrm>
        </p:spPr>
        <p:txBody>
          <a:bodyPr/>
          <a:lstStyle/>
          <a:p>
            <a:endParaRPr lang="tr-TR" dirty="0"/>
          </a:p>
        </p:txBody>
      </p:sp>
      <p:sp>
        <p:nvSpPr>
          <p:cNvPr id="3" name="İçerik Yer Tutucusu 2"/>
          <p:cNvSpPr>
            <a:spLocks noGrp="1"/>
          </p:cNvSpPr>
          <p:nvPr>
            <p:ph idx="1"/>
          </p:nvPr>
        </p:nvSpPr>
        <p:spPr/>
        <p:txBody>
          <a:bodyPr>
            <a:normAutofit lnSpcReduction="10000"/>
          </a:bodyPr>
          <a:lstStyle/>
          <a:p>
            <a:pPr marL="0" lvl="0" indent="0" algn="ctr">
              <a:buNone/>
            </a:pPr>
            <a:r>
              <a:rPr lang="tr-TR" sz="6600" dirty="0">
                <a:solidFill>
                  <a:srgbClr val="FF0000"/>
                </a:solidFill>
                <a:latin typeface="Calibri"/>
              </a:rPr>
              <a:t>TEŞEKKÜRLER</a:t>
            </a:r>
          </a:p>
          <a:p>
            <a:pPr marL="0" lvl="0" indent="0" algn="ctr">
              <a:buNone/>
            </a:pPr>
            <a:endParaRPr lang="tr-TR" sz="5400" dirty="0">
              <a:solidFill>
                <a:srgbClr val="FF0000"/>
              </a:solidFill>
              <a:latin typeface="Calibri"/>
            </a:endParaRPr>
          </a:p>
          <a:p>
            <a:pPr marL="0" lvl="0" indent="0" algn="ctr">
              <a:buNone/>
            </a:pPr>
            <a:r>
              <a:rPr lang="tr-TR" sz="5400" dirty="0">
                <a:solidFill>
                  <a:prstClr val="black"/>
                </a:solidFill>
                <a:latin typeface="Calibri"/>
              </a:rPr>
              <a:t>NİYAZİ AKBAŞLI</a:t>
            </a:r>
          </a:p>
          <a:p>
            <a:pPr marL="0" lvl="0" indent="0" algn="ctr">
              <a:buNone/>
            </a:pPr>
            <a:r>
              <a:rPr lang="tr-TR" sz="3200" dirty="0">
                <a:solidFill>
                  <a:prstClr val="black"/>
                </a:solidFill>
                <a:latin typeface="Calibri"/>
              </a:rPr>
              <a:t>KAMU İHALE UZMANI</a:t>
            </a:r>
          </a:p>
          <a:p>
            <a:pPr marL="0" lvl="0" indent="0" algn="ctr">
              <a:buNone/>
            </a:pPr>
            <a:endParaRPr lang="tr-TR" sz="3000" dirty="0">
              <a:solidFill>
                <a:prstClr val="black"/>
              </a:solidFill>
              <a:latin typeface="Calibri"/>
            </a:endParaRPr>
          </a:p>
          <a:p>
            <a:pPr marL="0" lvl="0" indent="0" algn="ctr">
              <a:buNone/>
            </a:pPr>
            <a:r>
              <a:rPr lang="tr-TR" sz="2800" dirty="0">
                <a:solidFill>
                  <a:prstClr val="black"/>
                </a:solidFill>
                <a:latin typeface="Calibri"/>
              </a:rPr>
              <a:t>ANTALYA-MART-2020</a:t>
            </a:r>
          </a:p>
          <a:p>
            <a:endParaRPr lang="tr-TR" dirty="0"/>
          </a:p>
        </p:txBody>
      </p:sp>
    </p:spTree>
    <p:extLst>
      <p:ext uri="{BB962C8B-B14F-4D97-AF65-F5344CB8AC3E}">
        <p14:creationId xmlns:p14="http://schemas.microsoft.com/office/powerpoint/2010/main" val="32491330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a:latin typeface="Calibri" panose="020F0502020204030204" pitchFamily="34" charset="0"/>
              </a:rPr>
              <a:t>TEKNİK ŞARTNAME</a:t>
            </a:r>
            <a:endParaRPr lang="tr-TR" sz="4400" i="1" dirty="0"/>
          </a:p>
        </p:txBody>
      </p:sp>
      <p:sp>
        <p:nvSpPr>
          <p:cNvPr id="3" name="İçerik Yer Tutucusu 2"/>
          <p:cNvSpPr>
            <a:spLocks noGrp="1"/>
          </p:cNvSpPr>
          <p:nvPr>
            <p:ph idx="1"/>
          </p:nvPr>
        </p:nvSpPr>
        <p:spPr>
          <a:xfrm>
            <a:off x="457200" y="1600200"/>
            <a:ext cx="8229600" cy="4925144"/>
          </a:xfrm>
        </p:spPr>
        <p:txBody>
          <a:bodyPr>
            <a:noAutofit/>
          </a:bodyPr>
          <a:lstStyle/>
          <a:p>
            <a:pPr lvl="0" algn="just">
              <a:lnSpc>
                <a:spcPct val="110000"/>
              </a:lnSpc>
              <a:spcBef>
                <a:spcPts val="600"/>
              </a:spcBef>
              <a:spcAft>
                <a:spcPts val="600"/>
              </a:spcAft>
            </a:pPr>
            <a:r>
              <a:rPr lang="tr-TR" altLang="tr-TR" sz="1700" dirty="0" smtClean="0">
                <a:solidFill>
                  <a:schemeClr val="tx1"/>
                </a:solidFill>
                <a:latin typeface="Calibri" panose="020F0502020204030204" pitchFamily="34" charset="0"/>
              </a:rPr>
              <a:t>Teknik </a:t>
            </a:r>
            <a:r>
              <a:rPr lang="tr-TR" altLang="tr-TR" sz="1700" dirty="0">
                <a:solidFill>
                  <a:schemeClr val="tx1"/>
                </a:solidFill>
                <a:latin typeface="Calibri" panose="020F0502020204030204" pitchFamily="34" charset="0"/>
              </a:rPr>
              <a:t>şartnamelerde </a:t>
            </a:r>
            <a:r>
              <a:rPr lang="tr-TR" altLang="tr-TR" sz="1700" b="1" dirty="0">
                <a:solidFill>
                  <a:schemeClr val="tx1"/>
                </a:solidFill>
                <a:latin typeface="Calibri" panose="020F0502020204030204" pitchFamily="34" charset="0"/>
              </a:rPr>
              <a:t>belli bir marka, model, patent, kaynak veya ürün </a:t>
            </a:r>
            <a:r>
              <a:rPr lang="tr-TR" altLang="tr-TR" sz="1700" b="1" dirty="0">
                <a:solidFill>
                  <a:srgbClr val="C00000"/>
                </a:solidFill>
                <a:latin typeface="Calibri" panose="020F0502020204030204" pitchFamily="34" charset="0"/>
              </a:rPr>
              <a:t>belirtilemez</a:t>
            </a:r>
            <a:r>
              <a:rPr lang="tr-TR" altLang="tr-TR" sz="1700" b="1" dirty="0">
                <a:solidFill>
                  <a:schemeClr val="tx1"/>
                </a:solidFill>
                <a:latin typeface="Calibri" panose="020F0502020204030204" pitchFamily="34" charset="0"/>
              </a:rPr>
              <a:t> </a:t>
            </a:r>
            <a:r>
              <a:rPr lang="tr-TR" altLang="tr-TR" sz="1700" dirty="0">
                <a:solidFill>
                  <a:schemeClr val="tx1"/>
                </a:solidFill>
                <a:latin typeface="Calibri" panose="020F0502020204030204" pitchFamily="34" charset="0"/>
              </a:rPr>
              <a:t>ve belirli bir marka veya modele yönelik özellik ve </a:t>
            </a:r>
            <a:r>
              <a:rPr lang="tr-TR" altLang="tr-TR" sz="1700" b="1" dirty="0">
                <a:solidFill>
                  <a:srgbClr val="C00000"/>
                </a:solidFill>
                <a:latin typeface="Calibri" panose="020F0502020204030204" pitchFamily="34" charset="0"/>
              </a:rPr>
              <a:t>tanımlamalara yer verilemez</a:t>
            </a:r>
            <a:r>
              <a:rPr lang="tr-TR" altLang="tr-TR" sz="1700" dirty="0">
                <a:solidFill>
                  <a:schemeClr val="tx1"/>
                </a:solidFill>
                <a:latin typeface="Calibri" panose="020F0502020204030204" pitchFamily="34" charset="0"/>
              </a:rPr>
              <a:t>. </a:t>
            </a:r>
            <a:endParaRPr lang="tr-TR" altLang="tr-TR" sz="1700" dirty="0" smtClean="0">
              <a:solidFill>
                <a:schemeClr val="tx1"/>
              </a:solidFill>
              <a:latin typeface="Calibri" panose="020F0502020204030204" pitchFamily="34" charset="0"/>
            </a:endParaRPr>
          </a:p>
          <a:p>
            <a:pPr lvl="1" algn="just">
              <a:lnSpc>
                <a:spcPct val="110000"/>
              </a:lnSpc>
              <a:spcBef>
                <a:spcPts val="600"/>
              </a:spcBef>
              <a:spcAft>
                <a:spcPts val="600"/>
              </a:spcAft>
            </a:pPr>
            <a:r>
              <a:rPr lang="tr-TR" sz="1500" u="sng" dirty="0">
                <a:solidFill>
                  <a:schemeClr val="tx1"/>
                </a:solidFill>
                <a:latin typeface="Calibri" panose="020F0502020204030204" pitchFamily="34" charset="0"/>
              </a:rPr>
              <a:t>Yedek parça alımlarında</a:t>
            </a:r>
            <a:r>
              <a:rPr lang="tr-TR" sz="1500" dirty="0">
                <a:solidFill>
                  <a:schemeClr val="tx1"/>
                </a:solidFill>
                <a:latin typeface="Calibri" panose="020F0502020204030204" pitchFamily="34" charset="0"/>
              </a:rPr>
              <a:t>, alım konusu malın tanımının yapılabilmesi için, yedek parçasına ihtiyaç duyulan </a:t>
            </a:r>
            <a:r>
              <a:rPr lang="tr-TR" sz="1500" b="1" dirty="0">
                <a:solidFill>
                  <a:srgbClr val="C00000"/>
                </a:solidFill>
                <a:latin typeface="Calibri" panose="020F0502020204030204" pitchFamily="34" charset="0"/>
              </a:rPr>
              <a:t>ana malın marka ve modelinin teknik şartnamede belirtilmesi mümkündür</a:t>
            </a:r>
            <a:r>
              <a:rPr lang="tr-TR" sz="1500" dirty="0">
                <a:solidFill>
                  <a:schemeClr val="tx1"/>
                </a:solidFill>
                <a:latin typeface="Calibri" panose="020F0502020204030204" pitchFamily="34" charset="0"/>
              </a:rPr>
              <a:t>. </a:t>
            </a:r>
            <a:r>
              <a:rPr lang="tr-TR" sz="1500" i="1" dirty="0">
                <a:solidFill>
                  <a:schemeClr val="tx1"/>
                </a:solidFill>
                <a:latin typeface="Calibri" panose="020F0502020204030204" pitchFamily="34" charset="0"/>
              </a:rPr>
              <a:t>(KİGT Md. 55</a:t>
            </a:r>
            <a:r>
              <a:rPr lang="tr-TR" sz="1500" i="1" dirty="0" smtClean="0">
                <a:solidFill>
                  <a:schemeClr val="tx1"/>
                </a:solidFill>
                <a:latin typeface="Calibri" panose="020F0502020204030204" pitchFamily="34" charset="0"/>
              </a:rPr>
              <a:t>)</a:t>
            </a:r>
          </a:p>
          <a:p>
            <a:pPr lvl="1" algn="just">
              <a:lnSpc>
                <a:spcPct val="110000"/>
              </a:lnSpc>
              <a:spcBef>
                <a:spcPts val="600"/>
              </a:spcBef>
              <a:spcAft>
                <a:spcPts val="600"/>
              </a:spcAft>
            </a:pPr>
            <a:r>
              <a:rPr lang="tr-TR" sz="1500" dirty="0">
                <a:solidFill>
                  <a:schemeClr val="tx1"/>
                </a:solidFill>
                <a:latin typeface="Calibri" panose="020F0502020204030204" pitchFamily="34" charset="0"/>
              </a:rPr>
              <a:t>İdarelerce işletilen </a:t>
            </a:r>
            <a:r>
              <a:rPr lang="tr-TR" sz="1500" u="sng" dirty="0">
                <a:solidFill>
                  <a:schemeClr val="tx1"/>
                </a:solidFill>
                <a:latin typeface="Calibri" panose="020F0502020204030204" pitchFamily="34" charset="0"/>
              </a:rPr>
              <a:t>eğitim ve dinlenme tesisi, ordu evi, askeri gazino, misafirhane, çocuk bakımevi, kreş, spor tesisi, kantin ve benzeri sosyal tesisler</a:t>
            </a:r>
            <a:r>
              <a:rPr lang="tr-TR" sz="1500" dirty="0">
                <a:solidFill>
                  <a:schemeClr val="tx1"/>
                </a:solidFill>
                <a:latin typeface="Calibri" panose="020F0502020204030204" pitchFamily="34" charset="0"/>
              </a:rPr>
              <a:t> tarafından, bu tesislerden yararlananların tercihine göre satılmak üzere, </a:t>
            </a:r>
            <a:r>
              <a:rPr lang="tr-TR" sz="1500" dirty="0" smtClean="0">
                <a:solidFill>
                  <a:schemeClr val="tx1"/>
                </a:solidFill>
                <a:latin typeface="Calibri" panose="020F0502020204030204" pitchFamily="34" charset="0"/>
              </a:rPr>
              <a:t>4734/22 (d) bendi </a:t>
            </a:r>
            <a:r>
              <a:rPr lang="tr-TR" sz="1500" dirty="0">
                <a:solidFill>
                  <a:schemeClr val="tx1"/>
                </a:solidFill>
                <a:latin typeface="Calibri" panose="020F0502020204030204" pitchFamily="34" charset="0"/>
              </a:rPr>
              <a:t>kapsamında yapılacak mamul mal alımlarında </a:t>
            </a:r>
            <a:r>
              <a:rPr lang="tr-TR" sz="1500" b="1" dirty="0">
                <a:solidFill>
                  <a:schemeClr val="tx1"/>
                </a:solidFill>
                <a:latin typeface="Calibri" panose="020F0502020204030204" pitchFamily="34" charset="0"/>
              </a:rPr>
              <a:t>marka belirtilmeden yararlananların tercihinin karşılanamayacağı hallerde</a:t>
            </a:r>
            <a:r>
              <a:rPr lang="tr-TR" sz="1500" dirty="0">
                <a:solidFill>
                  <a:schemeClr val="tx1"/>
                </a:solidFill>
                <a:latin typeface="Calibri" panose="020F0502020204030204" pitchFamily="34" charset="0"/>
              </a:rPr>
              <a:t> </a:t>
            </a:r>
            <a:r>
              <a:rPr lang="tr-TR" sz="1500" b="1" dirty="0">
                <a:solidFill>
                  <a:srgbClr val="C00000"/>
                </a:solidFill>
                <a:latin typeface="Calibri" panose="020F0502020204030204" pitchFamily="34" charset="0"/>
              </a:rPr>
              <a:t>marka belirtilmek suretiyle alım </a:t>
            </a:r>
            <a:r>
              <a:rPr lang="tr-TR" sz="1500" b="1" dirty="0" smtClean="0">
                <a:solidFill>
                  <a:srgbClr val="C00000"/>
                </a:solidFill>
                <a:latin typeface="Calibri" panose="020F0502020204030204" pitchFamily="34" charset="0"/>
              </a:rPr>
              <a:t>yapılabilir</a:t>
            </a:r>
            <a:r>
              <a:rPr lang="tr-TR" sz="1500" dirty="0" smtClean="0">
                <a:solidFill>
                  <a:schemeClr val="tx1"/>
                </a:solidFill>
                <a:latin typeface="Calibri" panose="020F0502020204030204" pitchFamily="34" charset="0"/>
              </a:rPr>
              <a:t>.</a:t>
            </a:r>
            <a:r>
              <a:rPr lang="tr-TR" sz="1500" i="1" dirty="0">
                <a:solidFill>
                  <a:schemeClr val="tx1"/>
                </a:solidFill>
                <a:latin typeface="Calibri" panose="020F0502020204030204" pitchFamily="34" charset="0"/>
              </a:rPr>
              <a:t> (KİGT Md. </a:t>
            </a:r>
            <a:r>
              <a:rPr lang="tr-TR" sz="1500" i="1" dirty="0" smtClean="0">
                <a:solidFill>
                  <a:schemeClr val="tx1"/>
                </a:solidFill>
                <a:latin typeface="Calibri" panose="020F0502020204030204" pitchFamily="34" charset="0"/>
              </a:rPr>
              <a:t>22)</a:t>
            </a:r>
            <a:endParaRPr lang="tr-TR" sz="1500" dirty="0">
              <a:solidFill>
                <a:schemeClr val="tx1"/>
              </a:solidFill>
              <a:latin typeface="Calibri" panose="020F0502020204030204" pitchFamily="34" charset="0"/>
            </a:endParaRPr>
          </a:p>
          <a:p>
            <a:pPr algn="just">
              <a:lnSpc>
                <a:spcPct val="110000"/>
              </a:lnSpc>
              <a:spcBef>
                <a:spcPts val="600"/>
              </a:spcBef>
              <a:spcAft>
                <a:spcPts val="600"/>
              </a:spcAft>
            </a:pPr>
            <a:r>
              <a:rPr lang="tr-TR" altLang="tr-TR" sz="1700" dirty="0" smtClean="0">
                <a:solidFill>
                  <a:schemeClr val="tx1"/>
                </a:solidFill>
                <a:latin typeface="Calibri" panose="020F0502020204030204" pitchFamily="34" charset="0"/>
              </a:rPr>
              <a:t>Ancak</a:t>
            </a:r>
            <a:r>
              <a:rPr lang="tr-TR" altLang="tr-TR" sz="1700" dirty="0">
                <a:solidFill>
                  <a:schemeClr val="tx1"/>
                </a:solidFill>
                <a:latin typeface="Calibri" panose="020F0502020204030204" pitchFamily="34" charset="0"/>
              </a:rPr>
              <a:t>, ulusal ve/veya uluslararası teknik standartların bulunmaması veya teknik özelliklerin belirlenmesinin mümkün olmaması hallerinde </a:t>
            </a:r>
            <a:r>
              <a:rPr lang="tr-TR" altLang="tr-TR" sz="1700" u="sng" dirty="0">
                <a:solidFill>
                  <a:schemeClr val="tx1"/>
                </a:solidFill>
                <a:latin typeface="Calibri" panose="020F0502020204030204" pitchFamily="34" charset="0"/>
              </a:rPr>
              <a:t>“veya dengi” ifadesine yer verilmek şartıyla</a:t>
            </a:r>
            <a:r>
              <a:rPr lang="tr-TR" altLang="tr-TR" sz="1700" dirty="0">
                <a:solidFill>
                  <a:schemeClr val="tx1"/>
                </a:solidFill>
                <a:latin typeface="Calibri" panose="020F0502020204030204" pitchFamily="34" charset="0"/>
              </a:rPr>
              <a:t> marka veya model belirtilebilir. </a:t>
            </a:r>
            <a:endParaRPr lang="tr-TR" altLang="tr-TR" sz="1700" dirty="0" smtClean="0">
              <a:solidFill>
                <a:schemeClr val="tx1"/>
              </a:solidFill>
              <a:latin typeface="Calibri" panose="020F0502020204030204" pitchFamily="34" charset="0"/>
            </a:endParaRPr>
          </a:p>
          <a:p>
            <a:pPr lvl="0" algn="just">
              <a:lnSpc>
                <a:spcPct val="110000"/>
              </a:lnSpc>
              <a:spcBef>
                <a:spcPts val="600"/>
              </a:spcBef>
              <a:spcAft>
                <a:spcPts val="600"/>
              </a:spcAft>
            </a:pPr>
            <a:r>
              <a:rPr lang="tr-TR" altLang="tr-TR" sz="1700" b="1" dirty="0" smtClean="0">
                <a:solidFill>
                  <a:srgbClr val="C00000"/>
                </a:solidFill>
                <a:latin typeface="Calibri" panose="020F0502020204030204" pitchFamily="34" charset="0"/>
              </a:rPr>
              <a:t>Teknik </a:t>
            </a:r>
            <a:r>
              <a:rPr lang="tr-TR" altLang="tr-TR" sz="1700" b="1" dirty="0">
                <a:solidFill>
                  <a:srgbClr val="C00000"/>
                </a:solidFill>
                <a:latin typeface="Calibri" panose="020F0502020204030204" pitchFamily="34" charset="0"/>
              </a:rPr>
              <a:t>şartnamelerin idarelerce hazırlanması esastır</a:t>
            </a:r>
            <a:r>
              <a:rPr lang="tr-TR" altLang="tr-TR" sz="1700" dirty="0">
                <a:solidFill>
                  <a:schemeClr val="tx1"/>
                </a:solidFill>
                <a:latin typeface="Calibri" panose="020F0502020204030204" pitchFamily="34" charset="0"/>
              </a:rPr>
              <a:t>. Ancak, işin özelliği nedeniyle idarelerce hazırlanmasının mümkün olmadığının ihale yetkilisi tarafından onaylanması kaydıyla, danışmanlık hizmet sunucularına ihale yoluyla hazırlattırılabilir</a:t>
            </a:r>
            <a:r>
              <a:rPr lang="tr-TR" altLang="tr-TR" sz="1700" dirty="0" smtClean="0">
                <a:solidFill>
                  <a:schemeClr val="tx1"/>
                </a:solidFill>
                <a:latin typeface="Calibri" panose="020F0502020204030204" pitchFamily="34" charset="0"/>
              </a:rPr>
              <a:t>.</a:t>
            </a:r>
            <a:endParaRPr lang="tr-TR" altLang="tr-TR" sz="17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31204605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a:latin typeface="Calibri" panose="020F0502020204030204" pitchFamily="34" charset="0"/>
              </a:rPr>
              <a:t>TEKNİK ŞARTNAME</a:t>
            </a:r>
            <a:endParaRPr lang="tr-TR" sz="4400" i="1" dirty="0"/>
          </a:p>
        </p:txBody>
      </p:sp>
      <p:sp>
        <p:nvSpPr>
          <p:cNvPr id="3" name="İçerik Yer Tutucusu 2"/>
          <p:cNvSpPr>
            <a:spLocks noGrp="1"/>
          </p:cNvSpPr>
          <p:nvPr>
            <p:ph idx="1"/>
          </p:nvPr>
        </p:nvSpPr>
        <p:spPr>
          <a:xfrm>
            <a:off x="457200" y="1600200"/>
            <a:ext cx="8229600" cy="4925144"/>
          </a:xfrm>
        </p:spPr>
        <p:txBody>
          <a:bodyPr>
            <a:noAutofit/>
          </a:bodyPr>
          <a:lstStyle/>
          <a:p>
            <a:pPr marL="0" indent="0" algn="just">
              <a:buNone/>
              <a:defRPr/>
            </a:pPr>
            <a:r>
              <a:rPr lang="tr-TR" sz="2200" u="sng" dirty="0">
                <a:solidFill>
                  <a:schemeClr val="tx1"/>
                </a:solidFill>
                <a:latin typeface="Calibri" panose="020F0502020204030204" pitchFamily="34" charset="0"/>
              </a:rPr>
              <a:t>Teknik şartnamede, </a:t>
            </a:r>
            <a:r>
              <a:rPr lang="tr-TR" sz="2200" u="sng" dirty="0" smtClean="0">
                <a:solidFill>
                  <a:schemeClr val="tx1"/>
                </a:solidFill>
                <a:latin typeface="Calibri" panose="020F0502020204030204" pitchFamily="34" charset="0"/>
              </a:rPr>
              <a:t>alım </a:t>
            </a:r>
            <a:r>
              <a:rPr lang="tr-TR" sz="2200" u="sng" dirty="0">
                <a:solidFill>
                  <a:schemeClr val="tx1"/>
                </a:solidFill>
                <a:latin typeface="Calibri" panose="020F0502020204030204" pitchFamily="34" charset="0"/>
              </a:rPr>
              <a:t>konusu malın</a:t>
            </a:r>
            <a:r>
              <a:rPr lang="tr-TR" sz="2200" dirty="0">
                <a:solidFill>
                  <a:schemeClr val="tx1"/>
                </a:solidFill>
                <a:latin typeface="Calibri" panose="020F0502020204030204" pitchFamily="34" charset="0"/>
              </a:rPr>
              <a:t> ;</a:t>
            </a:r>
          </a:p>
          <a:p>
            <a:pPr algn="just">
              <a:defRPr/>
            </a:pPr>
            <a:r>
              <a:rPr lang="tr-TR" sz="2200" dirty="0">
                <a:solidFill>
                  <a:srgbClr val="C00000"/>
                </a:solidFill>
                <a:latin typeface="Calibri" panose="020F0502020204030204" pitchFamily="34" charset="0"/>
              </a:rPr>
              <a:t>Ambalajlanması, etiketlenmesi ile kullanım kılavuzuna  </a:t>
            </a:r>
          </a:p>
          <a:p>
            <a:pPr algn="just">
              <a:defRPr/>
            </a:pPr>
            <a:r>
              <a:rPr lang="tr-TR" sz="2200" dirty="0">
                <a:solidFill>
                  <a:srgbClr val="C00000"/>
                </a:solidFill>
                <a:latin typeface="Calibri" panose="020F0502020204030204" pitchFamily="34" charset="0"/>
              </a:rPr>
              <a:t>Montajı ve satış sonrası servisi ile yedek parça teminine</a:t>
            </a:r>
          </a:p>
          <a:p>
            <a:pPr algn="just">
              <a:defRPr/>
            </a:pPr>
            <a:r>
              <a:rPr lang="tr-TR" sz="2200" dirty="0">
                <a:solidFill>
                  <a:srgbClr val="C00000"/>
                </a:solidFill>
                <a:latin typeface="Calibri" panose="020F0502020204030204" pitchFamily="34" charset="0"/>
              </a:rPr>
              <a:t>Teknik yeterliğe ilişkin sunulacak belgelere </a:t>
            </a:r>
            <a:r>
              <a:rPr lang="tr-TR" sz="2200" dirty="0" smtClean="0">
                <a:solidFill>
                  <a:srgbClr val="C00000"/>
                </a:solidFill>
                <a:latin typeface="Calibri" panose="020F0502020204030204" pitchFamily="34" charset="0"/>
              </a:rPr>
              <a:t>yönelik</a:t>
            </a:r>
          </a:p>
          <a:p>
            <a:pPr marL="0" indent="0" algn="just">
              <a:buNone/>
              <a:defRPr/>
            </a:pPr>
            <a:r>
              <a:rPr lang="tr-TR" sz="2200" b="1" dirty="0" smtClean="0">
                <a:solidFill>
                  <a:schemeClr val="tx1"/>
                </a:solidFill>
                <a:latin typeface="Calibri" panose="020F0502020204030204" pitchFamily="34" charset="0"/>
              </a:rPr>
              <a:t>düzenleme </a:t>
            </a:r>
            <a:r>
              <a:rPr lang="tr-TR" sz="2200" b="1" dirty="0">
                <a:solidFill>
                  <a:schemeClr val="tx1"/>
                </a:solidFill>
                <a:latin typeface="Calibri" panose="020F0502020204030204" pitchFamily="34" charset="0"/>
              </a:rPr>
              <a:t>yapılabilir</a:t>
            </a:r>
            <a:r>
              <a:rPr lang="tr-TR" sz="2200" dirty="0">
                <a:solidFill>
                  <a:schemeClr val="tx1"/>
                </a:solidFill>
                <a:latin typeface="Calibri" panose="020F0502020204030204" pitchFamily="34" charset="0"/>
              </a:rPr>
              <a:t>. </a:t>
            </a:r>
            <a:endParaRPr lang="tr-TR" sz="2200" dirty="0" smtClean="0">
              <a:solidFill>
                <a:schemeClr val="tx1"/>
              </a:solidFill>
              <a:latin typeface="Calibri" panose="020F0502020204030204" pitchFamily="34" charset="0"/>
            </a:endParaRPr>
          </a:p>
          <a:p>
            <a:pPr marL="0" indent="0" algn="just">
              <a:buNone/>
              <a:defRPr/>
            </a:pPr>
            <a:endParaRPr lang="tr-TR" sz="2200" dirty="0">
              <a:solidFill>
                <a:schemeClr val="tx1"/>
              </a:solidFill>
              <a:latin typeface="Calibri" panose="020F0502020204030204" pitchFamily="34" charset="0"/>
            </a:endParaRPr>
          </a:p>
          <a:p>
            <a:pPr marL="0" indent="0" algn="just">
              <a:buNone/>
              <a:defRPr/>
            </a:pPr>
            <a:r>
              <a:rPr lang="tr-TR" sz="2200" u="sng" dirty="0">
                <a:solidFill>
                  <a:schemeClr val="tx1"/>
                </a:solidFill>
                <a:latin typeface="Calibri" panose="020F0502020204030204" pitchFamily="34" charset="0"/>
              </a:rPr>
              <a:t>Sözleşmenin yürütülmesi aşamasında</a:t>
            </a:r>
            <a:r>
              <a:rPr lang="tr-TR" sz="2200" dirty="0">
                <a:solidFill>
                  <a:schemeClr val="tx1"/>
                </a:solidFill>
                <a:latin typeface="Calibri" panose="020F0502020204030204" pitchFamily="34" charset="0"/>
              </a:rPr>
              <a:t>,</a:t>
            </a:r>
          </a:p>
          <a:p>
            <a:pPr algn="just">
              <a:defRPr/>
            </a:pPr>
            <a:r>
              <a:rPr lang="tr-TR" sz="2200" dirty="0">
                <a:solidFill>
                  <a:srgbClr val="C00000"/>
                </a:solidFill>
                <a:latin typeface="Calibri" panose="020F0502020204030204" pitchFamily="34" charset="0"/>
              </a:rPr>
              <a:t>İşin yerine getirilmesi için öngörülen mesleki ve teknik </a:t>
            </a:r>
            <a:r>
              <a:rPr lang="tr-TR" sz="2200" dirty="0" smtClean="0">
                <a:solidFill>
                  <a:srgbClr val="C00000"/>
                </a:solidFill>
                <a:latin typeface="Calibri" panose="020F0502020204030204" pitchFamily="34" charset="0"/>
              </a:rPr>
              <a:t>yükümlülüklere,</a:t>
            </a:r>
            <a:endParaRPr lang="tr-TR" sz="2200" dirty="0">
              <a:solidFill>
                <a:srgbClr val="C00000"/>
              </a:solidFill>
              <a:latin typeface="Calibri" panose="020F0502020204030204" pitchFamily="34" charset="0"/>
            </a:endParaRPr>
          </a:p>
          <a:p>
            <a:pPr algn="just">
              <a:defRPr/>
            </a:pPr>
            <a:r>
              <a:rPr lang="tr-TR" sz="2200" dirty="0">
                <a:solidFill>
                  <a:srgbClr val="C00000"/>
                </a:solidFill>
                <a:latin typeface="Calibri" panose="020F0502020204030204" pitchFamily="34" charset="0"/>
              </a:rPr>
              <a:t>Yüklenicinin personel çalıştırmasının öngörülmesi </a:t>
            </a:r>
            <a:r>
              <a:rPr lang="tr-TR" sz="2200" dirty="0" smtClean="0">
                <a:solidFill>
                  <a:srgbClr val="C00000"/>
                </a:solidFill>
                <a:latin typeface="Calibri" panose="020F0502020204030204" pitchFamily="34" charset="0"/>
              </a:rPr>
              <a:t>halinde, personel </a:t>
            </a:r>
            <a:r>
              <a:rPr lang="tr-TR" sz="2200" dirty="0">
                <a:solidFill>
                  <a:srgbClr val="C00000"/>
                </a:solidFill>
                <a:latin typeface="Calibri" panose="020F0502020204030204" pitchFamily="34" charset="0"/>
              </a:rPr>
              <a:t>sayısı ve niteliğine yönelik </a:t>
            </a:r>
            <a:r>
              <a:rPr lang="tr-TR" sz="2200" dirty="0" smtClean="0">
                <a:solidFill>
                  <a:srgbClr val="C00000"/>
                </a:solidFill>
                <a:latin typeface="Calibri" panose="020F0502020204030204" pitchFamily="34" charset="0"/>
              </a:rPr>
              <a:t>düzenlemelere</a:t>
            </a:r>
          </a:p>
          <a:p>
            <a:pPr marL="0" indent="0" algn="just">
              <a:buNone/>
              <a:defRPr/>
            </a:pPr>
            <a:r>
              <a:rPr lang="tr-TR" sz="2200" b="1" dirty="0" smtClean="0">
                <a:solidFill>
                  <a:schemeClr val="tx1"/>
                </a:solidFill>
                <a:latin typeface="Calibri" panose="020F0502020204030204" pitchFamily="34" charset="0"/>
              </a:rPr>
              <a:t>yer </a:t>
            </a:r>
            <a:r>
              <a:rPr lang="tr-TR" sz="2200" b="1" dirty="0">
                <a:solidFill>
                  <a:schemeClr val="tx1"/>
                </a:solidFill>
                <a:latin typeface="Calibri" panose="020F0502020204030204" pitchFamily="34" charset="0"/>
              </a:rPr>
              <a:t>verilir.</a:t>
            </a:r>
          </a:p>
        </p:txBody>
      </p:sp>
    </p:spTree>
    <p:extLst>
      <p:ext uri="{BB962C8B-B14F-4D97-AF65-F5344CB8AC3E}">
        <p14:creationId xmlns:p14="http://schemas.microsoft.com/office/powerpoint/2010/main" val="42066641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a:latin typeface="Calibri" panose="020F0502020204030204" pitchFamily="34" charset="0"/>
              </a:rPr>
              <a:t>TEKNİK ŞARTNAME</a:t>
            </a:r>
            <a:endParaRPr lang="tr-TR" sz="4400" i="1" dirty="0"/>
          </a:p>
        </p:txBody>
      </p:sp>
      <p:sp>
        <p:nvSpPr>
          <p:cNvPr id="3" name="İçerik Yer Tutucusu 2"/>
          <p:cNvSpPr>
            <a:spLocks noGrp="1"/>
          </p:cNvSpPr>
          <p:nvPr>
            <p:ph idx="1"/>
          </p:nvPr>
        </p:nvSpPr>
        <p:spPr>
          <a:xfrm>
            <a:off x="457200" y="1600200"/>
            <a:ext cx="8229600" cy="4925144"/>
          </a:xfrm>
        </p:spPr>
        <p:txBody>
          <a:bodyPr>
            <a:normAutofit/>
          </a:bodyPr>
          <a:lstStyle/>
          <a:p>
            <a:pPr marL="82296" indent="0" algn="just">
              <a:buNone/>
              <a:defRPr/>
            </a:pPr>
            <a:r>
              <a:rPr lang="tr-TR" b="1" dirty="0">
                <a:solidFill>
                  <a:schemeClr val="tx1"/>
                </a:solidFill>
                <a:latin typeface="Calibri" panose="020F0502020204030204" pitchFamily="34" charset="0"/>
              </a:rPr>
              <a:t>Özel imalat süreci gerektiren</a:t>
            </a:r>
            <a:r>
              <a:rPr lang="tr-TR" dirty="0">
                <a:solidFill>
                  <a:schemeClr val="tx1"/>
                </a:solidFill>
                <a:latin typeface="Calibri" panose="020F0502020204030204" pitchFamily="34" charset="0"/>
              </a:rPr>
              <a:t> mal alımlarında, </a:t>
            </a:r>
            <a:r>
              <a:rPr lang="tr-TR" dirty="0" smtClean="0">
                <a:solidFill>
                  <a:schemeClr val="tx1"/>
                </a:solidFill>
                <a:latin typeface="Calibri" panose="020F0502020204030204" pitchFamily="34" charset="0"/>
              </a:rPr>
              <a:t>yüklenici </a:t>
            </a:r>
            <a:r>
              <a:rPr lang="tr-TR" dirty="0">
                <a:solidFill>
                  <a:schemeClr val="tx1"/>
                </a:solidFill>
                <a:latin typeface="Calibri" panose="020F0502020204030204" pitchFamily="34" charset="0"/>
              </a:rPr>
              <a:t>tarafından üretilecek malın, </a:t>
            </a:r>
            <a:r>
              <a:rPr lang="tr-TR" u="sng" dirty="0">
                <a:solidFill>
                  <a:schemeClr val="tx1"/>
                </a:solidFill>
                <a:latin typeface="Calibri" panose="020F0502020204030204" pitchFamily="34" charset="0"/>
              </a:rPr>
              <a:t>prototipinin idareye sunulmasına</a:t>
            </a:r>
            <a:r>
              <a:rPr lang="tr-TR" dirty="0">
                <a:solidFill>
                  <a:schemeClr val="tx1"/>
                </a:solidFill>
                <a:latin typeface="Calibri" panose="020F0502020204030204" pitchFamily="34" charset="0"/>
              </a:rPr>
              <a:t> ve </a:t>
            </a:r>
            <a:r>
              <a:rPr lang="tr-TR" u="sng" dirty="0">
                <a:solidFill>
                  <a:schemeClr val="tx1"/>
                </a:solidFill>
                <a:latin typeface="Calibri" panose="020F0502020204030204" pitchFamily="34" charset="0"/>
              </a:rPr>
              <a:t>bu prototipin kabulünden sonra üretiminin yapılmasına</a:t>
            </a:r>
            <a:r>
              <a:rPr lang="tr-TR" dirty="0">
                <a:solidFill>
                  <a:schemeClr val="tx1"/>
                </a:solidFill>
                <a:latin typeface="Calibri" panose="020F0502020204030204" pitchFamily="34" charset="0"/>
              </a:rPr>
              <a:t> </a:t>
            </a:r>
            <a:r>
              <a:rPr lang="tr-TR" dirty="0" smtClean="0">
                <a:solidFill>
                  <a:schemeClr val="tx1"/>
                </a:solidFill>
                <a:latin typeface="Calibri" panose="020F0502020204030204" pitchFamily="34" charset="0"/>
              </a:rPr>
              <a:t>yönelik </a:t>
            </a:r>
            <a:r>
              <a:rPr lang="tr-TR" b="1" dirty="0" smtClean="0">
                <a:solidFill>
                  <a:srgbClr val="C00000"/>
                </a:solidFill>
                <a:latin typeface="Calibri" panose="020F0502020204030204" pitchFamily="34" charset="0"/>
              </a:rPr>
              <a:t>teknik şartnamede düzenleme </a:t>
            </a:r>
            <a:r>
              <a:rPr lang="tr-TR" b="1" dirty="0">
                <a:solidFill>
                  <a:srgbClr val="C00000"/>
                </a:solidFill>
                <a:latin typeface="Calibri" panose="020F0502020204030204" pitchFamily="34" charset="0"/>
              </a:rPr>
              <a:t>yapılabilir</a:t>
            </a:r>
            <a:r>
              <a:rPr lang="tr-TR" dirty="0" smtClean="0">
                <a:solidFill>
                  <a:schemeClr val="tx1"/>
                </a:solidFill>
                <a:latin typeface="Calibri" panose="020F0502020204030204" pitchFamily="34" charset="0"/>
              </a:rPr>
              <a:t>.</a:t>
            </a:r>
          </a:p>
          <a:p>
            <a:pPr marL="82296" indent="0" algn="just">
              <a:buNone/>
              <a:defRPr/>
            </a:pPr>
            <a:endParaRPr lang="tr-TR" dirty="0" smtClean="0">
              <a:solidFill>
                <a:schemeClr val="tx1"/>
              </a:solidFill>
              <a:latin typeface="Calibri" panose="020F0502020204030204" pitchFamily="34" charset="0"/>
            </a:endParaRPr>
          </a:p>
          <a:p>
            <a:pPr marL="82296" indent="0" algn="just">
              <a:buNone/>
              <a:defRPr/>
            </a:pPr>
            <a:endParaRPr lang="tr-TR" dirty="0">
              <a:solidFill>
                <a:schemeClr val="tx1"/>
              </a:solidFill>
              <a:latin typeface="Calibri" panose="020F0502020204030204" pitchFamily="34" charset="0"/>
            </a:endParaRPr>
          </a:p>
          <a:p>
            <a:pPr marL="82296" indent="0" algn="just">
              <a:buNone/>
              <a:defRPr/>
            </a:pPr>
            <a:r>
              <a:rPr lang="tr-TR" b="1" dirty="0">
                <a:solidFill>
                  <a:schemeClr val="tx1"/>
                </a:solidFill>
                <a:latin typeface="Calibri" panose="020F0502020204030204" pitchFamily="34" charset="0"/>
              </a:rPr>
              <a:t>Özel imalat süreci gerektiren</a:t>
            </a:r>
            <a:r>
              <a:rPr lang="tr-TR" dirty="0">
                <a:solidFill>
                  <a:schemeClr val="tx1"/>
                </a:solidFill>
                <a:latin typeface="Calibri" panose="020F0502020204030204" pitchFamily="34" charset="0"/>
              </a:rPr>
              <a:t> mal alımlarında, malın </a:t>
            </a:r>
            <a:r>
              <a:rPr lang="tr-TR" u="sng" dirty="0">
                <a:solidFill>
                  <a:schemeClr val="tx1"/>
                </a:solidFill>
                <a:latin typeface="Calibri" panose="020F0502020204030204" pitchFamily="34" charset="0"/>
              </a:rPr>
              <a:t>ilgili mevzuat uyarınca</a:t>
            </a:r>
            <a:r>
              <a:rPr lang="tr-TR" dirty="0">
                <a:solidFill>
                  <a:schemeClr val="tx1"/>
                </a:solidFill>
                <a:latin typeface="Calibri" panose="020F0502020204030204" pitchFamily="34" charset="0"/>
              </a:rPr>
              <a:t> </a:t>
            </a:r>
            <a:r>
              <a:rPr lang="tr-TR" b="1" dirty="0">
                <a:solidFill>
                  <a:srgbClr val="C00000"/>
                </a:solidFill>
                <a:latin typeface="Calibri" panose="020F0502020204030204" pitchFamily="34" charset="0"/>
              </a:rPr>
              <a:t>teknik düzenleme kapsamında bulunması ve piyasaya arz edilmesinin belirli kurallara tabi olması</a:t>
            </a:r>
            <a:r>
              <a:rPr lang="tr-TR" dirty="0">
                <a:solidFill>
                  <a:schemeClr val="tx1"/>
                </a:solidFill>
                <a:latin typeface="Calibri" panose="020F0502020204030204" pitchFamily="34" charset="0"/>
              </a:rPr>
              <a:t> </a:t>
            </a:r>
            <a:r>
              <a:rPr lang="tr-TR" dirty="0" smtClean="0">
                <a:solidFill>
                  <a:schemeClr val="tx1"/>
                </a:solidFill>
                <a:latin typeface="Calibri" panose="020F0502020204030204" pitchFamily="34" charset="0"/>
              </a:rPr>
              <a:t>durumunda, </a:t>
            </a:r>
            <a:r>
              <a:rPr lang="tr-TR" dirty="0">
                <a:solidFill>
                  <a:schemeClr val="tx1"/>
                </a:solidFill>
                <a:latin typeface="Calibri" panose="020F0502020204030204" pitchFamily="34" charset="0"/>
              </a:rPr>
              <a:t>idare ve yüklenicinin malın uygunluk değerlendirilmesine yönelik </a:t>
            </a:r>
            <a:r>
              <a:rPr lang="tr-TR" dirty="0" smtClean="0">
                <a:solidFill>
                  <a:schemeClr val="tx1"/>
                </a:solidFill>
                <a:latin typeface="Calibri" panose="020F0502020204030204" pitchFamily="34" charset="0"/>
              </a:rPr>
              <a:t>yükümlülüklere, </a:t>
            </a:r>
            <a:r>
              <a:rPr lang="tr-TR" dirty="0">
                <a:solidFill>
                  <a:schemeClr val="tx1"/>
                </a:solidFill>
                <a:latin typeface="Calibri" panose="020F0502020204030204" pitchFamily="34" charset="0"/>
              </a:rPr>
              <a:t>teknik şartnamede ve/veya sözleşme tasarısında </a:t>
            </a:r>
            <a:r>
              <a:rPr lang="tr-TR" dirty="0" smtClean="0">
                <a:solidFill>
                  <a:schemeClr val="tx1"/>
                </a:solidFill>
                <a:latin typeface="Calibri" panose="020F0502020204030204" pitchFamily="34" charset="0"/>
              </a:rPr>
              <a:t>yer verilir.</a:t>
            </a:r>
            <a:endParaRPr lang="tr-TR" dirty="0">
              <a:solidFill>
                <a:schemeClr val="tx1"/>
              </a:solidFill>
              <a:latin typeface="Calibri" panose="020F0502020204030204" pitchFamily="34" charset="0"/>
            </a:endParaRPr>
          </a:p>
        </p:txBody>
      </p:sp>
    </p:spTree>
    <p:extLst>
      <p:ext uri="{BB962C8B-B14F-4D97-AF65-F5344CB8AC3E}">
        <p14:creationId xmlns:p14="http://schemas.microsoft.com/office/powerpoint/2010/main" val="4681683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32656"/>
            <a:ext cx="8229600" cy="792088"/>
          </a:xfrm>
        </p:spPr>
        <p:txBody>
          <a:bodyPr/>
          <a:lstStyle/>
          <a:p>
            <a:r>
              <a:rPr lang="tr-TR" sz="4400" b="1" dirty="0" smtClean="0">
                <a:latin typeface="Calibri" panose="020F0502020204030204" pitchFamily="34" charset="0"/>
              </a:rPr>
              <a:t>YAKLAŞIK MALİYET</a:t>
            </a:r>
            <a:endParaRPr lang="tr-TR" sz="4400" i="1" dirty="0"/>
          </a:p>
        </p:txBody>
      </p:sp>
      <p:sp>
        <p:nvSpPr>
          <p:cNvPr id="3" name="İçerik Yer Tutucusu 2"/>
          <p:cNvSpPr>
            <a:spLocks noGrp="1"/>
          </p:cNvSpPr>
          <p:nvPr>
            <p:ph idx="1"/>
          </p:nvPr>
        </p:nvSpPr>
        <p:spPr>
          <a:xfrm>
            <a:off x="457200" y="1600200"/>
            <a:ext cx="8229600" cy="4925144"/>
          </a:xfrm>
        </p:spPr>
        <p:txBody>
          <a:bodyPr>
            <a:normAutofit fontScale="77500" lnSpcReduction="20000"/>
          </a:bodyPr>
          <a:lstStyle/>
          <a:p>
            <a:pPr algn="just">
              <a:lnSpc>
                <a:spcPct val="120000"/>
              </a:lnSpc>
              <a:spcBef>
                <a:spcPts val="600"/>
              </a:spcBef>
              <a:spcAft>
                <a:spcPts val="600"/>
              </a:spcAft>
            </a:pPr>
            <a:r>
              <a:rPr lang="tr-TR" dirty="0">
                <a:solidFill>
                  <a:schemeClr val="tx1"/>
                </a:solidFill>
                <a:latin typeface="Calibri" panose="020F0502020204030204" pitchFamily="34" charset="0"/>
              </a:rPr>
              <a:t>Yaklaşık maliyet </a:t>
            </a:r>
            <a:r>
              <a:rPr lang="tr-TR" u="sng" dirty="0">
                <a:solidFill>
                  <a:schemeClr val="tx1"/>
                </a:solidFill>
                <a:latin typeface="Calibri" panose="020F0502020204030204" pitchFamily="34" charset="0"/>
              </a:rPr>
              <a:t>KDV hariç hesaplanır</a:t>
            </a:r>
            <a:r>
              <a:rPr lang="tr-TR" dirty="0">
                <a:solidFill>
                  <a:schemeClr val="tx1"/>
                </a:solidFill>
                <a:latin typeface="Calibri" panose="020F0502020204030204" pitchFamily="34" charset="0"/>
              </a:rPr>
              <a:t> ve dayanakları ile birlikte bir </a:t>
            </a:r>
            <a:r>
              <a:rPr lang="tr-TR" b="1" dirty="0">
                <a:solidFill>
                  <a:srgbClr val="C00000"/>
                </a:solidFill>
                <a:latin typeface="Calibri" panose="020F0502020204030204" pitchFamily="34" charset="0"/>
              </a:rPr>
              <a:t>hesap cetvelinde gösterilir</a:t>
            </a:r>
            <a:r>
              <a:rPr lang="tr-TR" dirty="0">
                <a:solidFill>
                  <a:schemeClr val="tx1"/>
                </a:solidFill>
                <a:latin typeface="Calibri" panose="020F0502020204030204" pitchFamily="34" charset="0"/>
              </a:rPr>
              <a:t>. </a:t>
            </a:r>
          </a:p>
          <a:p>
            <a:pPr algn="just">
              <a:lnSpc>
                <a:spcPct val="120000"/>
              </a:lnSpc>
              <a:spcBef>
                <a:spcPts val="600"/>
              </a:spcBef>
              <a:spcAft>
                <a:spcPts val="600"/>
              </a:spcAft>
            </a:pPr>
            <a:r>
              <a:rPr lang="tr-TR" dirty="0" smtClean="0">
                <a:solidFill>
                  <a:schemeClr val="tx1"/>
                </a:solidFill>
                <a:latin typeface="Calibri" panose="020F0502020204030204" pitchFamily="34" charset="0"/>
              </a:rPr>
              <a:t>Ön </a:t>
            </a:r>
            <a:r>
              <a:rPr lang="tr-TR" dirty="0">
                <a:solidFill>
                  <a:schemeClr val="tx1"/>
                </a:solidFill>
                <a:latin typeface="Calibri" panose="020F0502020204030204" pitchFamily="34" charset="0"/>
              </a:rPr>
              <a:t>ilan aşamasında hesaplanan yaklaşık maliyet, ihale veya ön yeterlik ilanı öncesi yeniden hesaplanabilir.</a:t>
            </a:r>
          </a:p>
          <a:p>
            <a:pPr algn="just">
              <a:lnSpc>
                <a:spcPct val="120000"/>
              </a:lnSpc>
              <a:spcBef>
                <a:spcPts val="600"/>
              </a:spcBef>
              <a:spcAft>
                <a:spcPts val="600"/>
              </a:spcAft>
            </a:pPr>
            <a:r>
              <a:rPr lang="tr-TR" dirty="0" smtClean="0">
                <a:solidFill>
                  <a:schemeClr val="tx1"/>
                </a:solidFill>
                <a:latin typeface="Calibri" panose="020F0502020204030204" pitchFamily="34" charset="0"/>
              </a:rPr>
              <a:t>İhale </a:t>
            </a:r>
            <a:r>
              <a:rPr lang="tr-TR" dirty="0">
                <a:solidFill>
                  <a:schemeClr val="tx1"/>
                </a:solidFill>
                <a:latin typeface="Calibri" panose="020F0502020204030204" pitchFamily="34" charset="0"/>
              </a:rPr>
              <a:t>konusu işin </a:t>
            </a:r>
            <a:r>
              <a:rPr lang="tr-TR" u="sng" dirty="0">
                <a:solidFill>
                  <a:schemeClr val="tx1"/>
                </a:solidFill>
                <a:latin typeface="Calibri" panose="020F0502020204030204" pitchFamily="34" charset="0"/>
              </a:rPr>
              <a:t>bir kısmına teklif verilmesinin</a:t>
            </a:r>
            <a:r>
              <a:rPr lang="tr-TR" dirty="0">
                <a:solidFill>
                  <a:schemeClr val="tx1"/>
                </a:solidFill>
                <a:latin typeface="Calibri" panose="020F0502020204030204" pitchFamily="34" charset="0"/>
              </a:rPr>
              <a:t> mümkün olduğu hallerde, yaklaşık maliyet </a:t>
            </a:r>
            <a:r>
              <a:rPr lang="tr-TR" b="1" dirty="0">
                <a:solidFill>
                  <a:schemeClr val="tx1"/>
                </a:solidFill>
                <a:latin typeface="Calibri" panose="020F0502020204030204" pitchFamily="34" charset="0"/>
              </a:rPr>
              <a:t>her bir kısım için ayrı ayrı olmak </a:t>
            </a:r>
            <a:r>
              <a:rPr lang="tr-TR" dirty="0">
                <a:solidFill>
                  <a:schemeClr val="tx1"/>
                </a:solidFill>
                <a:latin typeface="Calibri" panose="020F0502020204030204" pitchFamily="34" charset="0"/>
              </a:rPr>
              <a:t>üzere işin tamamı dikkate alınarak hesaplanır.</a:t>
            </a:r>
          </a:p>
          <a:p>
            <a:pPr algn="just">
              <a:lnSpc>
                <a:spcPct val="120000"/>
              </a:lnSpc>
              <a:spcBef>
                <a:spcPts val="600"/>
              </a:spcBef>
              <a:spcAft>
                <a:spcPts val="600"/>
              </a:spcAft>
            </a:pPr>
            <a:r>
              <a:rPr lang="tr-TR" dirty="0" smtClean="0">
                <a:solidFill>
                  <a:schemeClr val="tx1"/>
                </a:solidFill>
                <a:latin typeface="Calibri" panose="020F0502020204030204" pitchFamily="34" charset="0"/>
              </a:rPr>
              <a:t>İhale </a:t>
            </a:r>
            <a:r>
              <a:rPr lang="tr-TR" dirty="0">
                <a:solidFill>
                  <a:schemeClr val="tx1"/>
                </a:solidFill>
                <a:latin typeface="Calibri" panose="020F0502020204030204" pitchFamily="34" charset="0"/>
              </a:rPr>
              <a:t>konusu işte kullanılacak </a:t>
            </a:r>
            <a:r>
              <a:rPr lang="tr-TR" u="sng" dirty="0">
                <a:solidFill>
                  <a:schemeClr val="tx1"/>
                </a:solidFill>
                <a:latin typeface="Calibri" panose="020F0502020204030204" pitchFamily="34" charset="0"/>
              </a:rPr>
              <a:t>malzeme, araç, teçhizat, makine ve ekipman</a:t>
            </a:r>
            <a:r>
              <a:rPr lang="tr-TR" dirty="0">
                <a:solidFill>
                  <a:schemeClr val="tx1"/>
                </a:solidFill>
                <a:latin typeface="Calibri" panose="020F0502020204030204" pitchFamily="34" charset="0"/>
              </a:rPr>
              <a:t> gibi unsurların </a:t>
            </a:r>
            <a:r>
              <a:rPr lang="tr-TR" b="1" dirty="0">
                <a:solidFill>
                  <a:schemeClr val="tx1"/>
                </a:solidFill>
                <a:latin typeface="Calibri" panose="020F0502020204030204" pitchFamily="34" charset="0"/>
              </a:rPr>
              <a:t>idare tarafından verilmesi durumunda</a:t>
            </a:r>
            <a:r>
              <a:rPr lang="tr-TR" dirty="0">
                <a:solidFill>
                  <a:schemeClr val="tx1"/>
                </a:solidFill>
                <a:latin typeface="Calibri" panose="020F0502020204030204" pitchFamily="34" charset="0"/>
              </a:rPr>
              <a:t>; yaklaşık maliyet, </a:t>
            </a:r>
            <a:r>
              <a:rPr lang="tr-TR" b="1" dirty="0">
                <a:solidFill>
                  <a:srgbClr val="C00000"/>
                </a:solidFill>
                <a:latin typeface="Calibri" panose="020F0502020204030204" pitchFamily="34" charset="0"/>
              </a:rPr>
              <a:t>bu unsurların bedeli hariç tutularak hesaplanır</a:t>
            </a:r>
            <a:r>
              <a:rPr lang="tr-TR" dirty="0">
                <a:solidFill>
                  <a:schemeClr val="tx1"/>
                </a:solidFill>
                <a:latin typeface="Calibri" panose="020F0502020204030204" pitchFamily="34" charset="0"/>
              </a:rPr>
              <a:t>.</a:t>
            </a:r>
          </a:p>
          <a:p>
            <a:pPr algn="just">
              <a:lnSpc>
                <a:spcPct val="120000"/>
              </a:lnSpc>
              <a:spcBef>
                <a:spcPts val="600"/>
              </a:spcBef>
              <a:spcAft>
                <a:spcPts val="600"/>
              </a:spcAft>
            </a:pPr>
            <a:r>
              <a:rPr lang="tr-TR" dirty="0" smtClean="0">
                <a:solidFill>
                  <a:schemeClr val="tx1"/>
                </a:solidFill>
                <a:latin typeface="Calibri" panose="020F0502020204030204" pitchFamily="34" charset="0"/>
              </a:rPr>
              <a:t>Yaklaşık </a:t>
            </a:r>
            <a:r>
              <a:rPr lang="tr-TR" dirty="0">
                <a:solidFill>
                  <a:schemeClr val="tx1"/>
                </a:solidFill>
                <a:latin typeface="Calibri" panose="020F0502020204030204" pitchFamily="34" charset="0"/>
              </a:rPr>
              <a:t>maliyetin </a:t>
            </a:r>
            <a:r>
              <a:rPr lang="tr-TR" b="1" dirty="0">
                <a:solidFill>
                  <a:srgbClr val="C00000"/>
                </a:solidFill>
                <a:latin typeface="Calibri" panose="020F0502020204030204" pitchFamily="34" charset="0"/>
              </a:rPr>
              <a:t>idarelerce hesaplanması esastır</a:t>
            </a:r>
            <a:r>
              <a:rPr lang="tr-TR" dirty="0">
                <a:solidFill>
                  <a:schemeClr val="tx1"/>
                </a:solidFill>
                <a:latin typeface="Calibri" panose="020F0502020204030204" pitchFamily="34" charset="0"/>
              </a:rPr>
              <a:t>. Ancak, teknik şartnamenin danışmanlık hizmeti alınarak hazırlatılması durumunda, bu kapsamda yaklaşık maliyet de aynı </a:t>
            </a:r>
            <a:r>
              <a:rPr lang="tr-TR" b="1" dirty="0">
                <a:solidFill>
                  <a:schemeClr val="tx1"/>
                </a:solidFill>
                <a:latin typeface="Calibri" panose="020F0502020204030204" pitchFamily="34" charset="0"/>
              </a:rPr>
              <a:t>danışmanlık hizmet sunucusuna hesaplatılabilir</a:t>
            </a:r>
            <a:r>
              <a:rPr lang="tr-TR" dirty="0">
                <a:solidFill>
                  <a:schemeClr val="tx1"/>
                </a:solidFill>
                <a:latin typeface="Calibri" panose="020F0502020204030204" pitchFamily="34" charset="0"/>
              </a:rPr>
              <a:t>. </a:t>
            </a:r>
          </a:p>
        </p:txBody>
      </p:sp>
    </p:spTree>
    <p:extLst>
      <p:ext uri="{BB962C8B-B14F-4D97-AF65-F5344CB8AC3E}">
        <p14:creationId xmlns:p14="http://schemas.microsoft.com/office/powerpoint/2010/main" val="170196464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Üst Düzey">
  <a:themeElements>
    <a:clrScheme name="Üst Düzey">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Üst Düzey">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Üst Düzey">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5608</TotalTime>
  <Words>4270</Words>
  <Application>Microsoft Office PowerPoint</Application>
  <PresentationFormat>Ekran Gösterisi (4:3)</PresentationFormat>
  <Paragraphs>337</Paragraphs>
  <Slides>53</Slides>
  <Notes>1</Notes>
  <HiddenSlides>0</HiddenSlides>
  <MMClips>0</MMClips>
  <ScaleCrop>false</ScaleCrop>
  <HeadingPairs>
    <vt:vector size="4" baseType="variant">
      <vt:variant>
        <vt:lpstr>Tema</vt:lpstr>
      </vt:variant>
      <vt:variant>
        <vt:i4>1</vt:i4>
      </vt:variant>
      <vt:variant>
        <vt:lpstr>Slayt Başlıkları</vt:lpstr>
      </vt:variant>
      <vt:variant>
        <vt:i4>53</vt:i4>
      </vt:variant>
    </vt:vector>
  </HeadingPairs>
  <TitlesOfParts>
    <vt:vector size="54" baseType="lpstr">
      <vt:lpstr>Üst Düzey</vt:lpstr>
      <vt:lpstr>MAL ALIMI İHALELERİ</vt:lpstr>
      <vt:lpstr>TANIM ve GENEL BİLGİLER</vt:lpstr>
      <vt:lpstr>TANIM ve GENEL BİLGİLER</vt:lpstr>
      <vt:lpstr>TEKNİK ŞARTNAME</vt:lpstr>
      <vt:lpstr>TEKNİK ŞARTNAME</vt:lpstr>
      <vt:lpstr>TEKNİK ŞARTNAME</vt:lpstr>
      <vt:lpstr>TEKNİK ŞARTNAME</vt:lpstr>
      <vt:lpstr>TEKNİK ŞARTNAME</vt:lpstr>
      <vt:lpstr>YAKLAŞIK MALİYET</vt:lpstr>
      <vt:lpstr>YAKLAŞIK MALİYET</vt:lpstr>
      <vt:lpstr>YAKLAŞIK MALİYET</vt:lpstr>
      <vt:lpstr>YAKLAŞIK MALİYET</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YETERLİK KRİTERLERİ</vt:lpstr>
      <vt:lpstr>DİĞER BİLGİLER</vt:lpstr>
      <vt:lpstr>DİĞER BİLGİLER</vt:lpstr>
      <vt:lpstr>DİĞER BİLGİLER</vt:lpstr>
      <vt:lpstr>DİĞER BİLGİLER</vt:lpstr>
      <vt:lpstr>DİĞER BİLGİLER</vt:lpstr>
      <vt:lpstr>PowerPoint Sunusu</vt:lpstr>
    </vt:vector>
  </TitlesOfParts>
  <Company>KIK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ELEKTRONİK EKSİLTME</dc:title>
  <dc:creator>Abdullah Cangir</dc:creator>
  <cp:lastModifiedBy>Niyazi Akbaşlı</cp:lastModifiedBy>
  <cp:revision>360</cp:revision>
  <dcterms:created xsi:type="dcterms:W3CDTF">2018-12-04T07:47:09Z</dcterms:created>
  <dcterms:modified xsi:type="dcterms:W3CDTF">2020-03-06T12:18:57Z</dcterms:modified>
</cp:coreProperties>
</file>