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5"/>
  </p:notesMasterIdLst>
  <p:sldIdLst>
    <p:sldId id="308" r:id="rId2"/>
    <p:sldId id="309" r:id="rId3"/>
    <p:sldId id="370" r:id="rId4"/>
    <p:sldId id="312" r:id="rId5"/>
    <p:sldId id="314" r:id="rId6"/>
    <p:sldId id="315" r:id="rId7"/>
    <p:sldId id="316" r:id="rId8"/>
    <p:sldId id="317" r:id="rId9"/>
    <p:sldId id="318" r:id="rId10"/>
    <p:sldId id="319" r:id="rId11"/>
    <p:sldId id="320" r:id="rId12"/>
    <p:sldId id="321" r:id="rId13"/>
    <p:sldId id="322" r:id="rId14"/>
    <p:sldId id="323" r:id="rId15"/>
    <p:sldId id="324" r:id="rId16"/>
    <p:sldId id="325" r:id="rId17"/>
    <p:sldId id="326" r:id="rId18"/>
    <p:sldId id="327" r:id="rId19"/>
    <p:sldId id="328" r:id="rId20"/>
    <p:sldId id="329" r:id="rId21"/>
    <p:sldId id="330" r:id="rId22"/>
    <p:sldId id="331" r:id="rId23"/>
    <p:sldId id="332" r:id="rId24"/>
    <p:sldId id="333" r:id="rId25"/>
    <p:sldId id="334" r:id="rId26"/>
    <p:sldId id="335" r:id="rId27"/>
    <p:sldId id="336" r:id="rId28"/>
    <p:sldId id="337" r:id="rId29"/>
    <p:sldId id="338" r:id="rId30"/>
    <p:sldId id="416" r:id="rId31"/>
    <p:sldId id="339" r:id="rId32"/>
    <p:sldId id="340" r:id="rId33"/>
    <p:sldId id="341" r:id="rId34"/>
    <p:sldId id="342" r:id="rId35"/>
    <p:sldId id="343" r:id="rId36"/>
    <p:sldId id="414" r:id="rId37"/>
    <p:sldId id="344" r:id="rId38"/>
    <p:sldId id="345" r:id="rId39"/>
    <p:sldId id="346" r:id="rId40"/>
    <p:sldId id="347" r:id="rId41"/>
    <p:sldId id="348" r:id="rId42"/>
    <p:sldId id="415" r:id="rId43"/>
    <p:sldId id="349" r:id="rId44"/>
    <p:sldId id="350" r:id="rId45"/>
    <p:sldId id="351" r:id="rId46"/>
    <p:sldId id="373" r:id="rId47"/>
    <p:sldId id="374" r:id="rId48"/>
    <p:sldId id="375" r:id="rId49"/>
    <p:sldId id="376" r:id="rId50"/>
    <p:sldId id="399" r:id="rId51"/>
    <p:sldId id="378" r:id="rId52"/>
    <p:sldId id="379" r:id="rId53"/>
    <p:sldId id="400" r:id="rId54"/>
    <p:sldId id="401" r:id="rId55"/>
    <p:sldId id="402" r:id="rId56"/>
    <p:sldId id="403" r:id="rId57"/>
    <p:sldId id="404" r:id="rId58"/>
    <p:sldId id="405" r:id="rId59"/>
    <p:sldId id="406" r:id="rId60"/>
    <p:sldId id="407" r:id="rId61"/>
    <p:sldId id="408" r:id="rId62"/>
    <p:sldId id="409" r:id="rId63"/>
    <p:sldId id="380" r:id="rId64"/>
    <p:sldId id="381" r:id="rId65"/>
    <p:sldId id="382" r:id="rId66"/>
    <p:sldId id="383" r:id="rId67"/>
    <p:sldId id="386" r:id="rId68"/>
    <p:sldId id="387" r:id="rId69"/>
    <p:sldId id="388" r:id="rId70"/>
    <p:sldId id="389" r:id="rId71"/>
    <p:sldId id="390" r:id="rId72"/>
    <p:sldId id="392" r:id="rId73"/>
    <p:sldId id="413" r:id="rId74"/>
    <p:sldId id="393" r:id="rId75"/>
    <p:sldId id="394" r:id="rId76"/>
    <p:sldId id="395" r:id="rId77"/>
    <p:sldId id="396" r:id="rId78"/>
    <p:sldId id="397" r:id="rId79"/>
    <p:sldId id="398" r:id="rId80"/>
    <p:sldId id="410" r:id="rId81"/>
    <p:sldId id="411" r:id="rId82"/>
    <p:sldId id="412" r:id="rId83"/>
    <p:sldId id="369" r:id="rId84"/>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3" d="100"/>
          <a:sy n="83" d="100"/>
        </p:scale>
        <p:origin x="1253" y="67"/>
      </p:cViewPr>
      <p:guideLst>
        <p:guide orient="horz" pos="2160"/>
        <p:guide pos="312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0CED66F-6ECB-4FF3-A863-B3A017D65171}"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tr-TR"/>
        </a:p>
      </dgm:t>
    </dgm:pt>
    <dgm:pt modelId="{E2589424-FEE4-4095-B846-402D5FEF360D}">
      <dgm:prSet phldrT="[Metin]"/>
      <dgm:spPr>
        <a:solidFill>
          <a:srgbClr val="00B0F0"/>
        </a:solidFill>
      </dgm:spPr>
      <dgm:t>
        <a:bodyPr/>
        <a:lstStyle/>
        <a:p>
          <a:r>
            <a:rPr lang="tr-TR" dirty="0"/>
            <a:t>Bankalar</a:t>
          </a:r>
        </a:p>
      </dgm:t>
    </dgm:pt>
    <dgm:pt modelId="{5472C163-B472-4A9F-A073-5C49C949823F}" type="parTrans" cxnId="{5ABFA6B5-978F-4791-BFC1-57E4B360CAA9}">
      <dgm:prSet/>
      <dgm:spPr/>
      <dgm:t>
        <a:bodyPr/>
        <a:lstStyle/>
        <a:p>
          <a:endParaRPr lang="tr-TR"/>
        </a:p>
      </dgm:t>
    </dgm:pt>
    <dgm:pt modelId="{1EC9DE96-87C1-4AF1-AFC5-5BDFA15FB1A2}" type="sibTrans" cxnId="{5ABFA6B5-978F-4791-BFC1-57E4B360CAA9}">
      <dgm:prSet/>
      <dgm:spPr>
        <a:solidFill>
          <a:schemeClr val="accent2"/>
        </a:solidFill>
      </dgm:spPr>
      <dgm:t>
        <a:bodyPr/>
        <a:lstStyle/>
        <a:p>
          <a:r>
            <a:rPr lang="tr-TR" dirty="0"/>
            <a:t>Hazine ve Maliye Bakanlığı</a:t>
          </a:r>
        </a:p>
      </dgm:t>
    </dgm:pt>
    <dgm:pt modelId="{28753AF8-ADF9-4FED-A058-96D25BA49E3E}">
      <dgm:prSet phldrT="[Metin]" custT="1"/>
      <dgm:spPr/>
      <dgm:t>
        <a:bodyPr/>
        <a:lstStyle/>
        <a:p>
          <a:r>
            <a:rPr lang="tr-TR" sz="2000" dirty="0"/>
            <a:t>EKAP</a:t>
          </a:r>
        </a:p>
      </dgm:t>
    </dgm:pt>
    <dgm:pt modelId="{15A0E2B5-2E08-4BCC-B794-9FC8B7152E11}" type="parTrans" cxnId="{12FFE41A-A1E8-45F9-9406-4C90F9806988}">
      <dgm:prSet/>
      <dgm:spPr/>
      <dgm:t>
        <a:bodyPr/>
        <a:lstStyle/>
        <a:p>
          <a:endParaRPr lang="tr-TR"/>
        </a:p>
      </dgm:t>
    </dgm:pt>
    <dgm:pt modelId="{C25C9861-808C-4BD3-B998-B5C23852EAAF}" type="sibTrans" cxnId="{12FFE41A-A1E8-45F9-9406-4C90F9806988}">
      <dgm:prSet custT="1"/>
      <dgm:spPr>
        <a:solidFill>
          <a:schemeClr val="accent5">
            <a:lumMod val="40000"/>
            <a:lumOff val="60000"/>
          </a:schemeClr>
        </a:solidFill>
      </dgm:spPr>
      <dgm:t>
        <a:bodyPr/>
        <a:lstStyle/>
        <a:p>
          <a:r>
            <a:rPr lang="tr-TR" sz="2400" dirty="0"/>
            <a:t>TSE</a:t>
          </a:r>
        </a:p>
      </dgm:t>
    </dgm:pt>
    <dgm:pt modelId="{B98382FA-4C3F-42FD-AB73-7ECB861D77F3}">
      <dgm:prSet phldrT="[Metin]"/>
      <dgm:spPr/>
      <dgm:t>
        <a:bodyPr/>
        <a:lstStyle/>
        <a:p>
          <a:endParaRPr lang="tr-TR" dirty="0"/>
        </a:p>
      </dgm:t>
    </dgm:pt>
    <dgm:pt modelId="{7B10788A-F937-4379-BB57-413E0A00ABBB}" type="parTrans" cxnId="{2EB8145B-43FC-4A27-A5DA-57C559C870B2}">
      <dgm:prSet/>
      <dgm:spPr/>
      <dgm:t>
        <a:bodyPr/>
        <a:lstStyle/>
        <a:p>
          <a:endParaRPr lang="tr-TR"/>
        </a:p>
      </dgm:t>
    </dgm:pt>
    <dgm:pt modelId="{0D76463E-A7D6-47B1-B3F5-0300FF3ACF67}" type="sibTrans" cxnId="{2EB8145B-43FC-4A27-A5DA-57C559C870B2}">
      <dgm:prSet/>
      <dgm:spPr/>
      <dgm:t>
        <a:bodyPr/>
        <a:lstStyle/>
        <a:p>
          <a:endParaRPr lang="tr-TR"/>
        </a:p>
      </dgm:t>
    </dgm:pt>
    <dgm:pt modelId="{67B59009-AE27-4441-8E98-F571044EBB6C}">
      <dgm:prSet phldrT="[Metin]"/>
      <dgm:spPr>
        <a:solidFill>
          <a:srgbClr val="00B050"/>
        </a:solidFill>
      </dgm:spPr>
      <dgm:t>
        <a:bodyPr/>
        <a:lstStyle/>
        <a:p>
          <a:r>
            <a:rPr lang="tr-TR" dirty="0"/>
            <a:t>Sanayi ve Teknoloji Bakanlığı</a:t>
          </a:r>
        </a:p>
      </dgm:t>
    </dgm:pt>
    <dgm:pt modelId="{6E12E956-25A2-4199-B05B-DA8E76C0CF10}" type="parTrans" cxnId="{5122FA37-8CAF-40CA-9A03-BACB8E198362}">
      <dgm:prSet/>
      <dgm:spPr/>
      <dgm:t>
        <a:bodyPr/>
        <a:lstStyle/>
        <a:p>
          <a:endParaRPr lang="tr-TR"/>
        </a:p>
      </dgm:t>
    </dgm:pt>
    <dgm:pt modelId="{DED49224-594C-4EE6-A976-1CAE7DE11676}" type="sibTrans" cxnId="{5122FA37-8CAF-40CA-9A03-BACB8E198362}">
      <dgm:prSet/>
      <dgm:spPr>
        <a:solidFill>
          <a:schemeClr val="accent1">
            <a:lumMod val="40000"/>
            <a:lumOff val="60000"/>
          </a:schemeClr>
        </a:solidFill>
      </dgm:spPr>
      <dgm:t>
        <a:bodyPr/>
        <a:lstStyle/>
        <a:p>
          <a:r>
            <a:rPr lang="tr-TR" dirty="0"/>
            <a:t>İçişleri Bakanlığı</a:t>
          </a:r>
        </a:p>
      </dgm:t>
    </dgm:pt>
    <dgm:pt modelId="{9337ACD4-AAAA-4C1D-B4F6-39C3287D41AD}">
      <dgm:prSet phldrT="[Metin]"/>
      <dgm:spPr/>
      <dgm:t>
        <a:bodyPr/>
        <a:lstStyle/>
        <a:p>
          <a:endParaRPr lang="tr-TR" dirty="0"/>
        </a:p>
      </dgm:t>
    </dgm:pt>
    <dgm:pt modelId="{DC7B0CB7-039E-4E8E-98F2-187C75A140B6}" type="parTrans" cxnId="{8CE960DB-1E2C-4DB0-9D78-943873AE7DEA}">
      <dgm:prSet/>
      <dgm:spPr/>
      <dgm:t>
        <a:bodyPr/>
        <a:lstStyle/>
        <a:p>
          <a:endParaRPr lang="tr-TR"/>
        </a:p>
      </dgm:t>
    </dgm:pt>
    <dgm:pt modelId="{780FC33D-EACD-43D4-BF77-EB0BBC7588E1}" type="sibTrans" cxnId="{8CE960DB-1E2C-4DB0-9D78-943873AE7DEA}">
      <dgm:prSet/>
      <dgm:spPr/>
      <dgm:t>
        <a:bodyPr/>
        <a:lstStyle/>
        <a:p>
          <a:endParaRPr lang="tr-TR"/>
        </a:p>
      </dgm:t>
    </dgm:pt>
    <dgm:pt modelId="{575A7303-DB8B-4D5B-B0D7-C56B08DCA476}">
      <dgm:prSet/>
      <dgm:spPr>
        <a:solidFill>
          <a:schemeClr val="accent4">
            <a:lumMod val="60000"/>
            <a:lumOff val="40000"/>
          </a:schemeClr>
        </a:solidFill>
      </dgm:spPr>
      <dgm:t>
        <a:bodyPr/>
        <a:lstStyle/>
        <a:p>
          <a:r>
            <a:rPr lang="tr-TR" dirty="0"/>
            <a:t>Sağlık Bakanlığı</a:t>
          </a:r>
        </a:p>
      </dgm:t>
    </dgm:pt>
    <dgm:pt modelId="{3E4644F0-7F9A-47E0-BE34-E471668E1724}" type="parTrans" cxnId="{04EE330E-527A-470A-BCCD-AE22AB5EF0C2}">
      <dgm:prSet/>
      <dgm:spPr/>
      <dgm:t>
        <a:bodyPr/>
        <a:lstStyle/>
        <a:p>
          <a:endParaRPr lang="tr-TR"/>
        </a:p>
      </dgm:t>
    </dgm:pt>
    <dgm:pt modelId="{B647EC49-D3F2-4F3C-A98F-717EC02C6759}" type="sibTrans" cxnId="{04EE330E-527A-470A-BCCD-AE22AB5EF0C2}">
      <dgm:prSet custT="1"/>
      <dgm:spPr>
        <a:solidFill>
          <a:schemeClr val="accent3"/>
        </a:solidFill>
      </dgm:spPr>
      <dgm:t>
        <a:bodyPr/>
        <a:lstStyle/>
        <a:p>
          <a:r>
            <a:rPr lang="tr-TR" sz="2400" dirty="0"/>
            <a:t>SGK</a:t>
          </a:r>
        </a:p>
      </dgm:t>
    </dgm:pt>
    <dgm:pt modelId="{051E599F-2691-4175-A287-36BE7023F420}" type="pres">
      <dgm:prSet presAssocID="{70CED66F-6ECB-4FF3-A863-B3A017D65171}" presName="Name0" presStyleCnt="0">
        <dgm:presLayoutVars>
          <dgm:chMax/>
          <dgm:chPref/>
          <dgm:dir/>
          <dgm:animLvl val="lvl"/>
        </dgm:presLayoutVars>
      </dgm:prSet>
      <dgm:spPr/>
      <dgm:t>
        <a:bodyPr/>
        <a:lstStyle/>
        <a:p>
          <a:endParaRPr lang="tr-TR"/>
        </a:p>
      </dgm:t>
    </dgm:pt>
    <dgm:pt modelId="{523BAC98-35C6-460A-B7B1-8E627A9C3BE0}" type="pres">
      <dgm:prSet presAssocID="{E2589424-FEE4-4095-B846-402D5FEF360D}" presName="composite" presStyleCnt="0"/>
      <dgm:spPr/>
    </dgm:pt>
    <dgm:pt modelId="{295EF544-E628-4886-BF5E-0BD210D45C8F}" type="pres">
      <dgm:prSet presAssocID="{E2589424-FEE4-4095-B846-402D5FEF360D}" presName="Parent1" presStyleLbl="node1" presStyleIdx="0" presStyleCnt="8" custLinFactX="6948" custLinFactNeighborX="100000" custLinFactNeighborY="25784">
        <dgm:presLayoutVars>
          <dgm:chMax val="1"/>
          <dgm:chPref val="1"/>
          <dgm:bulletEnabled val="1"/>
        </dgm:presLayoutVars>
      </dgm:prSet>
      <dgm:spPr/>
      <dgm:t>
        <a:bodyPr/>
        <a:lstStyle/>
        <a:p>
          <a:endParaRPr lang="tr-TR"/>
        </a:p>
      </dgm:t>
    </dgm:pt>
    <dgm:pt modelId="{C83E79DC-1DC6-4E56-9B77-A2CA43ACA288}" type="pres">
      <dgm:prSet presAssocID="{E2589424-FEE4-4095-B846-402D5FEF360D}" presName="Childtext1" presStyleLbl="revTx" presStyleIdx="0" presStyleCnt="4">
        <dgm:presLayoutVars>
          <dgm:chMax val="0"/>
          <dgm:chPref val="0"/>
          <dgm:bulletEnabled val="1"/>
        </dgm:presLayoutVars>
      </dgm:prSet>
      <dgm:spPr/>
    </dgm:pt>
    <dgm:pt modelId="{D8167964-1DBB-4D36-BCE1-1ED4DE9F997F}" type="pres">
      <dgm:prSet presAssocID="{E2589424-FEE4-4095-B846-402D5FEF360D}" presName="BalanceSpacing" presStyleCnt="0"/>
      <dgm:spPr/>
    </dgm:pt>
    <dgm:pt modelId="{14352C03-C2DA-49D1-AE1F-AF43B871C2F0}" type="pres">
      <dgm:prSet presAssocID="{E2589424-FEE4-4095-B846-402D5FEF360D}" presName="BalanceSpacing1" presStyleCnt="0"/>
      <dgm:spPr/>
    </dgm:pt>
    <dgm:pt modelId="{A7216291-10AE-4292-8A6C-495963172D12}" type="pres">
      <dgm:prSet presAssocID="{1EC9DE96-87C1-4AF1-AFC5-5BDFA15FB1A2}" presName="Accent1Text" presStyleLbl="node1" presStyleIdx="1" presStyleCnt="8" custLinFactNeighborX="68113" custLinFactNeighborY="7948"/>
      <dgm:spPr/>
      <dgm:t>
        <a:bodyPr/>
        <a:lstStyle/>
        <a:p>
          <a:endParaRPr lang="tr-TR"/>
        </a:p>
      </dgm:t>
    </dgm:pt>
    <dgm:pt modelId="{FE67FD7A-3602-4404-9B52-6A8DF1697E4E}" type="pres">
      <dgm:prSet presAssocID="{1EC9DE96-87C1-4AF1-AFC5-5BDFA15FB1A2}" presName="spaceBetweenRectangles" presStyleCnt="0"/>
      <dgm:spPr/>
    </dgm:pt>
    <dgm:pt modelId="{34B78594-FAB1-42E5-8D0B-B413DF3C9255}" type="pres">
      <dgm:prSet presAssocID="{28753AF8-ADF9-4FED-A058-96D25BA49E3E}" presName="composite" presStyleCnt="0"/>
      <dgm:spPr/>
    </dgm:pt>
    <dgm:pt modelId="{A7BEBD0F-C5B3-4DA9-B368-33351FF97A79}" type="pres">
      <dgm:prSet presAssocID="{28753AF8-ADF9-4FED-A058-96D25BA49E3E}" presName="Parent1" presStyleLbl="node1" presStyleIdx="2" presStyleCnt="8" custLinFactNeighborX="14268" custLinFactNeighborY="42978">
        <dgm:presLayoutVars>
          <dgm:chMax val="1"/>
          <dgm:chPref val="1"/>
          <dgm:bulletEnabled val="1"/>
        </dgm:presLayoutVars>
      </dgm:prSet>
      <dgm:spPr/>
      <dgm:t>
        <a:bodyPr/>
        <a:lstStyle/>
        <a:p>
          <a:endParaRPr lang="tr-TR"/>
        </a:p>
      </dgm:t>
    </dgm:pt>
    <dgm:pt modelId="{1C740D37-33FB-4A26-B648-A26F6FE71264}" type="pres">
      <dgm:prSet presAssocID="{28753AF8-ADF9-4FED-A058-96D25BA49E3E}" presName="Childtext1" presStyleLbl="revTx" presStyleIdx="1" presStyleCnt="4" custScaleX="100167">
        <dgm:presLayoutVars>
          <dgm:chMax val="0"/>
          <dgm:chPref val="0"/>
          <dgm:bulletEnabled val="1"/>
        </dgm:presLayoutVars>
      </dgm:prSet>
      <dgm:spPr/>
      <dgm:t>
        <a:bodyPr/>
        <a:lstStyle/>
        <a:p>
          <a:endParaRPr lang="tr-TR"/>
        </a:p>
      </dgm:t>
    </dgm:pt>
    <dgm:pt modelId="{6C7857B8-9320-449E-9ECD-4A6B93D23636}" type="pres">
      <dgm:prSet presAssocID="{28753AF8-ADF9-4FED-A058-96D25BA49E3E}" presName="BalanceSpacing" presStyleCnt="0"/>
      <dgm:spPr/>
    </dgm:pt>
    <dgm:pt modelId="{77ACFA12-64D7-453E-95B4-27EB95C2AE3F}" type="pres">
      <dgm:prSet presAssocID="{28753AF8-ADF9-4FED-A058-96D25BA49E3E}" presName="BalanceSpacing1" presStyleCnt="0"/>
      <dgm:spPr/>
    </dgm:pt>
    <dgm:pt modelId="{75596F5D-C626-456C-9F7C-875F69D8197A}" type="pres">
      <dgm:prSet presAssocID="{C25C9861-808C-4BD3-B998-B5C23852EAAF}" presName="Accent1Text" presStyleLbl="node1" presStyleIdx="3" presStyleCnt="8" custLinFactX="8167" custLinFactNeighborX="100000" custLinFactNeighborY="43438"/>
      <dgm:spPr/>
      <dgm:t>
        <a:bodyPr/>
        <a:lstStyle/>
        <a:p>
          <a:endParaRPr lang="tr-TR"/>
        </a:p>
      </dgm:t>
    </dgm:pt>
    <dgm:pt modelId="{757FE0F6-E522-4684-BA51-B27444B1C04A}" type="pres">
      <dgm:prSet presAssocID="{C25C9861-808C-4BD3-B998-B5C23852EAAF}" presName="spaceBetweenRectangles" presStyleCnt="0"/>
      <dgm:spPr/>
    </dgm:pt>
    <dgm:pt modelId="{A9E42C5F-680A-4399-873C-31D53F818F51}" type="pres">
      <dgm:prSet presAssocID="{575A7303-DB8B-4D5B-B0D7-C56B08DCA476}" presName="composite" presStyleCnt="0"/>
      <dgm:spPr/>
    </dgm:pt>
    <dgm:pt modelId="{4BB73B25-3BF5-473B-ADF5-5CB42EBF37DB}" type="pres">
      <dgm:prSet presAssocID="{575A7303-DB8B-4D5B-B0D7-C56B08DCA476}" presName="Parent1" presStyleLbl="node1" presStyleIdx="4" presStyleCnt="8" custLinFactX="-100000" custLinFactNeighborX="-105076" custLinFactNeighborY="19163">
        <dgm:presLayoutVars>
          <dgm:chMax val="1"/>
          <dgm:chPref val="1"/>
          <dgm:bulletEnabled val="1"/>
        </dgm:presLayoutVars>
      </dgm:prSet>
      <dgm:spPr/>
      <dgm:t>
        <a:bodyPr/>
        <a:lstStyle/>
        <a:p>
          <a:endParaRPr lang="tr-TR"/>
        </a:p>
      </dgm:t>
    </dgm:pt>
    <dgm:pt modelId="{1EF04045-6B70-4350-9EF9-9D82823200F7}" type="pres">
      <dgm:prSet presAssocID="{575A7303-DB8B-4D5B-B0D7-C56B08DCA476}" presName="Childtext1" presStyleLbl="revTx" presStyleIdx="2" presStyleCnt="4">
        <dgm:presLayoutVars>
          <dgm:chMax val="0"/>
          <dgm:chPref val="0"/>
          <dgm:bulletEnabled val="1"/>
        </dgm:presLayoutVars>
      </dgm:prSet>
      <dgm:spPr/>
    </dgm:pt>
    <dgm:pt modelId="{365BA457-6ABD-4948-A178-690F028D5816}" type="pres">
      <dgm:prSet presAssocID="{575A7303-DB8B-4D5B-B0D7-C56B08DCA476}" presName="BalanceSpacing" presStyleCnt="0"/>
      <dgm:spPr/>
    </dgm:pt>
    <dgm:pt modelId="{883D9BDC-6CCD-4C29-A2B3-82134C8D68E7}" type="pres">
      <dgm:prSet presAssocID="{575A7303-DB8B-4D5B-B0D7-C56B08DCA476}" presName="BalanceSpacing1" presStyleCnt="0"/>
      <dgm:spPr/>
    </dgm:pt>
    <dgm:pt modelId="{9FC6919D-03B5-463E-9F3C-47CE4CA799E8}" type="pres">
      <dgm:prSet presAssocID="{B647EC49-D3F2-4F3C-A98F-717EC02C6759}" presName="Accent1Text" presStyleLbl="node1" presStyleIdx="5" presStyleCnt="8" custLinFactX="100000" custLinFactNeighborX="102712" custLinFactNeighborY="67068"/>
      <dgm:spPr/>
      <dgm:t>
        <a:bodyPr/>
        <a:lstStyle/>
        <a:p>
          <a:endParaRPr lang="tr-TR"/>
        </a:p>
      </dgm:t>
    </dgm:pt>
    <dgm:pt modelId="{DA478113-DAFC-4AA6-AE85-52ECBD5A70A6}" type="pres">
      <dgm:prSet presAssocID="{B647EC49-D3F2-4F3C-A98F-717EC02C6759}" presName="spaceBetweenRectangles" presStyleCnt="0"/>
      <dgm:spPr/>
    </dgm:pt>
    <dgm:pt modelId="{4A0BF8D4-2010-4F72-A491-8E10FA4F8491}" type="pres">
      <dgm:prSet presAssocID="{67B59009-AE27-4441-8E98-F571044EBB6C}" presName="composite" presStyleCnt="0"/>
      <dgm:spPr/>
    </dgm:pt>
    <dgm:pt modelId="{665C58E9-5F26-400A-9A6D-2A206B7207B6}" type="pres">
      <dgm:prSet presAssocID="{67B59009-AE27-4441-8E98-F571044EBB6C}" presName="Parent1" presStyleLbl="node1" presStyleIdx="6" presStyleCnt="8" custLinFactNeighborX="-10152" custLinFactNeighborY="-1844">
        <dgm:presLayoutVars>
          <dgm:chMax val="1"/>
          <dgm:chPref val="1"/>
          <dgm:bulletEnabled val="1"/>
        </dgm:presLayoutVars>
      </dgm:prSet>
      <dgm:spPr/>
      <dgm:t>
        <a:bodyPr/>
        <a:lstStyle/>
        <a:p>
          <a:endParaRPr lang="tr-TR"/>
        </a:p>
      </dgm:t>
    </dgm:pt>
    <dgm:pt modelId="{9EB1C40F-F740-42F7-9843-C595311454FC}" type="pres">
      <dgm:prSet presAssocID="{67B59009-AE27-4441-8E98-F571044EBB6C}" presName="Childtext1" presStyleLbl="revTx" presStyleIdx="3" presStyleCnt="4" custLinFactNeighborX="-8343" custLinFactNeighborY="-18664">
        <dgm:presLayoutVars>
          <dgm:chMax val="0"/>
          <dgm:chPref val="0"/>
          <dgm:bulletEnabled val="1"/>
        </dgm:presLayoutVars>
      </dgm:prSet>
      <dgm:spPr/>
      <dgm:t>
        <a:bodyPr/>
        <a:lstStyle/>
        <a:p>
          <a:endParaRPr lang="tr-TR"/>
        </a:p>
      </dgm:t>
    </dgm:pt>
    <dgm:pt modelId="{1692846A-FFE6-42CD-940A-58E51002AFB3}" type="pres">
      <dgm:prSet presAssocID="{67B59009-AE27-4441-8E98-F571044EBB6C}" presName="BalanceSpacing" presStyleCnt="0"/>
      <dgm:spPr/>
    </dgm:pt>
    <dgm:pt modelId="{712399DD-3979-41ED-ABB0-68208A4A5FCB}" type="pres">
      <dgm:prSet presAssocID="{67B59009-AE27-4441-8E98-F571044EBB6C}" presName="BalanceSpacing1" presStyleCnt="0"/>
      <dgm:spPr/>
    </dgm:pt>
    <dgm:pt modelId="{6EB8820C-8471-4A86-ABDE-4A2EABCA23B0}" type="pres">
      <dgm:prSet presAssocID="{DED49224-594C-4EE6-A976-1CAE7DE11676}" presName="Accent1Text" presStyleLbl="node1" presStyleIdx="7" presStyleCnt="8" custLinFactX="-100000" custLinFactY="-93464" custLinFactNeighborX="-134397" custLinFactNeighborY="-100000"/>
      <dgm:spPr/>
      <dgm:t>
        <a:bodyPr/>
        <a:lstStyle/>
        <a:p>
          <a:endParaRPr lang="tr-TR"/>
        </a:p>
      </dgm:t>
    </dgm:pt>
  </dgm:ptLst>
  <dgm:cxnLst>
    <dgm:cxn modelId="{29AC33D7-9383-45B9-919A-DCB172665B88}" type="presOf" srcId="{B647EC49-D3F2-4F3C-A98F-717EC02C6759}" destId="{9FC6919D-03B5-463E-9F3C-47CE4CA799E8}" srcOrd="0" destOrd="0" presId="urn:microsoft.com/office/officeart/2008/layout/AlternatingHexagons"/>
    <dgm:cxn modelId="{1D337532-32F0-41B8-B8D6-94988A851A65}" type="presOf" srcId="{C25C9861-808C-4BD3-B998-B5C23852EAAF}" destId="{75596F5D-C626-456C-9F7C-875F69D8197A}" srcOrd="0" destOrd="0" presId="urn:microsoft.com/office/officeart/2008/layout/AlternatingHexagons"/>
    <dgm:cxn modelId="{2F6A0130-C66E-4B6A-8F52-70194BA5B8E5}" type="presOf" srcId="{DED49224-594C-4EE6-A976-1CAE7DE11676}" destId="{6EB8820C-8471-4A86-ABDE-4A2EABCA23B0}" srcOrd="0" destOrd="0" presId="urn:microsoft.com/office/officeart/2008/layout/AlternatingHexagons"/>
    <dgm:cxn modelId="{8CE960DB-1E2C-4DB0-9D78-943873AE7DEA}" srcId="{67B59009-AE27-4441-8E98-F571044EBB6C}" destId="{9337ACD4-AAAA-4C1D-B4F6-39C3287D41AD}" srcOrd="0" destOrd="0" parTransId="{DC7B0CB7-039E-4E8E-98F2-187C75A140B6}" sibTransId="{780FC33D-EACD-43D4-BF77-EB0BBC7588E1}"/>
    <dgm:cxn modelId="{04EE330E-527A-470A-BCCD-AE22AB5EF0C2}" srcId="{70CED66F-6ECB-4FF3-A863-B3A017D65171}" destId="{575A7303-DB8B-4D5B-B0D7-C56B08DCA476}" srcOrd="2" destOrd="0" parTransId="{3E4644F0-7F9A-47E0-BE34-E471668E1724}" sibTransId="{B647EC49-D3F2-4F3C-A98F-717EC02C6759}"/>
    <dgm:cxn modelId="{12FFE41A-A1E8-45F9-9406-4C90F9806988}" srcId="{70CED66F-6ECB-4FF3-A863-B3A017D65171}" destId="{28753AF8-ADF9-4FED-A058-96D25BA49E3E}" srcOrd="1" destOrd="0" parTransId="{15A0E2B5-2E08-4BCC-B794-9FC8B7152E11}" sibTransId="{C25C9861-808C-4BD3-B998-B5C23852EAAF}"/>
    <dgm:cxn modelId="{84954D74-F76C-4106-89CC-580DD9239F0A}" type="presOf" srcId="{E2589424-FEE4-4095-B846-402D5FEF360D}" destId="{295EF544-E628-4886-BF5E-0BD210D45C8F}" srcOrd="0" destOrd="0" presId="urn:microsoft.com/office/officeart/2008/layout/AlternatingHexagons"/>
    <dgm:cxn modelId="{5ABFA6B5-978F-4791-BFC1-57E4B360CAA9}" srcId="{70CED66F-6ECB-4FF3-A863-B3A017D65171}" destId="{E2589424-FEE4-4095-B846-402D5FEF360D}" srcOrd="0" destOrd="0" parTransId="{5472C163-B472-4A9F-A073-5C49C949823F}" sibTransId="{1EC9DE96-87C1-4AF1-AFC5-5BDFA15FB1A2}"/>
    <dgm:cxn modelId="{1AD2F40C-F9F7-411D-A4A1-DD96FEDF842A}" type="presOf" srcId="{575A7303-DB8B-4D5B-B0D7-C56B08DCA476}" destId="{4BB73B25-3BF5-473B-ADF5-5CB42EBF37DB}" srcOrd="0" destOrd="0" presId="urn:microsoft.com/office/officeart/2008/layout/AlternatingHexagons"/>
    <dgm:cxn modelId="{2EB8145B-43FC-4A27-A5DA-57C559C870B2}" srcId="{28753AF8-ADF9-4FED-A058-96D25BA49E3E}" destId="{B98382FA-4C3F-42FD-AB73-7ECB861D77F3}" srcOrd="0" destOrd="0" parTransId="{7B10788A-F937-4379-BB57-413E0A00ABBB}" sibTransId="{0D76463E-A7D6-47B1-B3F5-0300FF3ACF67}"/>
    <dgm:cxn modelId="{5122FA37-8CAF-40CA-9A03-BACB8E198362}" srcId="{70CED66F-6ECB-4FF3-A863-B3A017D65171}" destId="{67B59009-AE27-4441-8E98-F571044EBB6C}" srcOrd="3" destOrd="0" parTransId="{6E12E956-25A2-4199-B05B-DA8E76C0CF10}" sibTransId="{DED49224-594C-4EE6-A976-1CAE7DE11676}"/>
    <dgm:cxn modelId="{55A93F78-0542-4951-B8EF-383E295F395D}" type="presOf" srcId="{B98382FA-4C3F-42FD-AB73-7ECB861D77F3}" destId="{1C740D37-33FB-4A26-B648-A26F6FE71264}" srcOrd="0" destOrd="0" presId="urn:microsoft.com/office/officeart/2008/layout/AlternatingHexagons"/>
    <dgm:cxn modelId="{9D22DB2C-A52F-45DB-AD6D-D71142714669}" type="presOf" srcId="{70CED66F-6ECB-4FF3-A863-B3A017D65171}" destId="{051E599F-2691-4175-A287-36BE7023F420}" srcOrd="0" destOrd="0" presId="urn:microsoft.com/office/officeart/2008/layout/AlternatingHexagons"/>
    <dgm:cxn modelId="{15DCA82D-5775-4203-8C61-38BF51AB87BC}" type="presOf" srcId="{1EC9DE96-87C1-4AF1-AFC5-5BDFA15FB1A2}" destId="{A7216291-10AE-4292-8A6C-495963172D12}" srcOrd="0" destOrd="0" presId="urn:microsoft.com/office/officeart/2008/layout/AlternatingHexagons"/>
    <dgm:cxn modelId="{2948DD2D-7576-4BC5-B61A-C6E5C8B959F8}" type="presOf" srcId="{28753AF8-ADF9-4FED-A058-96D25BA49E3E}" destId="{A7BEBD0F-C5B3-4DA9-B368-33351FF97A79}" srcOrd="0" destOrd="0" presId="urn:microsoft.com/office/officeart/2008/layout/AlternatingHexagons"/>
    <dgm:cxn modelId="{A7425A55-D9FB-4598-BBD0-A26301D97E64}" type="presOf" srcId="{9337ACD4-AAAA-4C1D-B4F6-39C3287D41AD}" destId="{9EB1C40F-F740-42F7-9843-C595311454FC}" srcOrd="0" destOrd="0" presId="urn:microsoft.com/office/officeart/2008/layout/AlternatingHexagons"/>
    <dgm:cxn modelId="{761B15E4-9587-41B1-8CB6-850E42D80D68}" type="presOf" srcId="{67B59009-AE27-4441-8E98-F571044EBB6C}" destId="{665C58E9-5F26-400A-9A6D-2A206B7207B6}" srcOrd="0" destOrd="0" presId="urn:microsoft.com/office/officeart/2008/layout/AlternatingHexagons"/>
    <dgm:cxn modelId="{97B7F7B6-F07C-43D6-B0E9-5CFCBCE248E8}" type="presParOf" srcId="{051E599F-2691-4175-A287-36BE7023F420}" destId="{523BAC98-35C6-460A-B7B1-8E627A9C3BE0}" srcOrd="0" destOrd="0" presId="urn:microsoft.com/office/officeart/2008/layout/AlternatingHexagons"/>
    <dgm:cxn modelId="{F14297BF-B2D4-4B9F-B1E1-1C2A783B48D9}" type="presParOf" srcId="{523BAC98-35C6-460A-B7B1-8E627A9C3BE0}" destId="{295EF544-E628-4886-BF5E-0BD210D45C8F}" srcOrd="0" destOrd="0" presId="urn:microsoft.com/office/officeart/2008/layout/AlternatingHexagons"/>
    <dgm:cxn modelId="{505B19B8-0EDC-42B7-911B-316E51094C1E}" type="presParOf" srcId="{523BAC98-35C6-460A-B7B1-8E627A9C3BE0}" destId="{C83E79DC-1DC6-4E56-9B77-A2CA43ACA288}" srcOrd="1" destOrd="0" presId="urn:microsoft.com/office/officeart/2008/layout/AlternatingHexagons"/>
    <dgm:cxn modelId="{5FD3ADDB-CFFA-4AAC-AAD2-F1D922F154B0}" type="presParOf" srcId="{523BAC98-35C6-460A-B7B1-8E627A9C3BE0}" destId="{D8167964-1DBB-4D36-BCE1-1ED4DE9F997F}" srcOrd="2" destOrd="0" presId="urn:microsoft.com/office/officeart/2008/layout/AlternatingHexagons"/>
    <dgm:cxn modelId="{AC7BBCFB-B7CF-4EDB-BCE1-B4BC7890981D}" type="presParOf" srcId="{523BAC98-35C6-460A-B7B1-8E627A9C3BE0}" destId="{14352C03-C2DA-49D1-AE1F-AF43B871C2F0}" srcOrd="3" destOrd="0" presId="urn:microsoft.com/office/officeart/2008/layout/AlternatingHexagons"/>
    <dgm:cxn modelId="{7189D941-FCD5-4C86-9700-D3D1E874D1E5}" type="presParOf" srcId="{523BAC98-35C6-460A-B7B1-8E627A9C3BE0}" destId="{A7216291-10AE-4292-8A6C-495963172D12}" srcOrd="4" destOrd="0" presId="urn:microsoft.com/office/officeart/2008/layout/AlternatingHexagons"/>
    <dgm:cxn modelId="{E89BCC41-2557-4653-BFD3-9991741DBB11}" type="presParOf" srcId="{051E599F-2691-4175-A287-36BE7023F420}" destId="{FE67FD7A-3602-4404-9B52-6A8DF1697E4E}" srcOrd="1" destOrd="0" presId="urn:microsoft.com/office/officeart/2008/layout/AlternatingHexagons"/>
    <dgm:cxn modelId="{6D5E546B-55DB-48F6-B63D-6A4126541F77}" type="presParOf" srcId="{051E599F-2691-4175-A287-36BE7023F420}" destId="{34B78594-FAB1-42E5-8D0B-B413DF3C9255}" srcOrd="2" destOrd="0" presId="urn:microsoft.com/office/officeart/2008/layout/AlternatingHexagons"/>
    <dgm:cxn modelId="{44CB1EF2-E6B8-451F-8EC6-E2BCA64F577F}" type="presParOf" srcId="{34B78594-FAB1-42E5-8D0B-B413DF3C9255}" destId="{A7BEBD0F-C5B3-4DA9-B368-33351FF97A79}" srcOrd="0" destOrd="0" presId="urn:microsoft.com/office/officeart/2008/layout/AlternatingHexagons"/>
    <dgm:cxn modelId="{229A6250-E534-4B03-90C8-A0207CB660DB}" type="presParOf" srcId="{34B78594-FAB1-42E5-8D0B-B413DF3C9255}" destId="{1C740D37-33FB-4A26-B648-A26F6FE71264}" srcOrd="1" destOrd="0" presId="urn:microsoft.com/office/officeart/2008/layout/AlternatingHexagons"/>
    <dgm:cxn modelId="{B6DE32CF-634C-402A-B18B-2BBC8DDC2346}" type="presParOf" srcId="{34B78594-FAB1-42E5-8D0B-B413DF3C9255}" destId="{6C7857B8-9320-449E-9ECD-4A6B93D23636}" srcOrd="2" destOrd="0" presId="urn:microsoft.com/office/officeart/2008/layout/AlternatingHexagons"/>
    <dgm:cxn modelId="{0A807736-9EF2-443E-B810-286BAE033B49}" type="presParOf" srcId="{34B78594-FAB1-42E5-8D0B-B413DF3C9255}" destId="{77ACFA12-64D7-453E-95B4-27EB95C2AE3F}" srcOrd="3" destOrd="0" presId="urn:microsoft.com/office/officeart/2008/layout/AlternatingHexagons"/>
    <dgm:cxn modelId="{439737EF-9264-4403-BDE9-EA92BE2EDF80}" type="presParOf" srcId="{34B78594-FAB1-42E5-8D0B-B413DF3C9255}" destId="{75596F5D-C626-456C-9F7C-875F69D8197A}" srcOrd="4" destOrd="0" presId="urn:microsoft.com/office/officeart/2008/layout/AlternatingHexagons"/>
    <dgm:cxn modelId="{94BFB590-E972-4E10-854D-A70B0D21CA92}" type="presParOf" srcId="{051E599F-2691-4175-A287-36BE7023F420}" destId="{757FE0F6-E522-4684-BA51-B27444B1C04A}" srcOrd="3" destOrd="0" presId="urn:microsoft.com/office/officeart/2008/layout/AlternatingHexagons"/>
    <dgm:cxn modelId="{5E9C1D22-8A09-4FB9-A689-6A597EBFE6A8}" type="presParOf" srcId="{051E599F-2691-4175-A287-36BE7023F420}" destId="{A9E42C5F-680A-4399-873C-31D53F818F51}" srcOrd="4" destOrd="0" presId="urn:microsoft.com/office/officeart/2008/layout/AlternatingHexagons"/>
    <dgm:cxn modelId="{CB216AF9-23C2-4F54-B8C7-5AC5265BFCC8}" type="presParOf" srcId="{A9E42C5F-680A-4399-873C-31D53F818F51}" destId="{4BB73B25-3BF5-473B-ADF5-5CB42EBF37DB}" srcOrd="0" destOrd="0" presId="urn:microsoft.com/office/officeart/2008/layout/AlternatingHexagons"/>
    <dgm:cxn modelId="{52DD545B-4A3A-4D12-83BC-61A788475FC4}" type="presParOf" srcId="{A9E42C5F-680A-4399-873C-31D53F818F51}" destId="{1EF04045-6B70-4350-9EF9-9D82823200F7}" srcOrd="1" destOrd="0" presId="urn:microsoft.com/office/officeart/2008/layout/AlternatingHexagons"/>
    <dgm:cxn modelId="{EA7EAD8A-F3FD-4787-BF04-FD3A214F3EF5}" type="presParOf" srcId="{A9E42C5F-680A-4399-873C-31D53F818F51}" destId="{365BA457-6ABD-4948-A178-690F028D5816}" srcOrd="2" destOrd="0" presId="urn:microsoft.com/office/officeart/2008/layout/AlternatingHexagons"/>
    <dgm:cxn modelId="{9138380B-E218-49AC-9E8A-2B4AF797D877}" type="presParOf" srcId="{A9E42C5F-680A-4399-873C-31D53F818F51}" destId="{883D9BDC-6CCD-4C29-A2B3-82134C8D68E7}" srcOrd="3" destOrd="0" presId="urn:microsoft.com/office/officeart/2008/layout/AlternatingHexagons"/>
    <dgm:cxn modelId="{902FE1C5-C2A6-411A-B7F5-08D35328FB92}" type="presParOf" srcId="{A9E42C5F-680A-4399-873C-31D53F818F51}" destId="{9FC6919D-03B5-463E-9F3C-47CE4CA799E8}" srcOrd="4" destOrd="0" presId="urn:microsoft.com/office/officeart/2008/layout/AlternatingHexagons"/>
    <dgm:cxn modelId="{E26039AF-CCBE-485E-A976-2B2E0CB732B9}" type="presParOf" srcId="{051E599F-2691-4175-A287-36BE7023F420}" destId="{DA478113-DAFC-4AA6-AE85-52ECBD5A70A6}" srcOrd="5" destOrd="0" presId="urn:microsoft.com/office/officeart/2008/layout/AlternatingHexagons"/>
    <dgm:cxn modelId="{51A0A1DF-3FD1-4D6A-A2BF-A0BBCC19040D}" type="presParOf" srcId="{051E599F-2691-4175-A287-36BE7023F420}" destId="{4A0BF8D4-2010-4F72-A491-8E10FA4F8491}" srcOrd="6" destOrd="0" presId="urn:microsoft.com/office/officeart/2008/layout/AlternatingHexagons"/>
    <dgm:cxn modelId="{3EF70645-46EF-4BFF-A4E7-2528F2A69266}" type="presParOf" srcId="{4A0BF8D4-2010-4F72-A491-8E10FA4F8491}" destId="{665C58E9-5F26-400A-9A6D-2A206B7207B6}" srcOrd="0" destOrd="0" presId="urn:microsoft.com/office/officeart/2008/layout/AlternatingHexagons"/>
    <dgm:cxn modelId="{7848968F-DC28-4C69-A003-9D70E0BC1E45}" type="presParOf" srcId="{4A0BF8D4-2010-4F72-A491-8E10FA4F8491}" destId="{9EB1C40F-F740-42F7-9843-C595311454FC}" srcOrd="1" destOrd="0" presId="urn:microsoft.com/office/officeart/2008/layout/AlternatingHexagons"/>
    <dgm:cxn modelId="{0AD02D16-8B24-4776-9055-B0702FD34BB4}" type="presParOf" srcId="{4A0BF8D4-2010-4F72-A491-8E10FA4F8491}" destId="{1692846A-FFE6-42CD-940A-58E51002AFB3}" srcOrd="2" destOrd="0" presId="urn:microsoft.com/office/officeart/2008/layout/AlternatingHexagons"/>
    <dgm:cxn modelId="{1DAB4CAB-7A97-46F3-B26E-0C3D1C31BDD6}" type="presParOf" srcId="{4A0BF8D4-2010-4F72-A491-8E10FA4F8491}" destId="{712399DD-3979-41ED-ABB0-68208A4A5FCB}" srcOrd="3" destOrd="0" presId="urn:microsoft.com/office/officeart/2008/layout/AlternatingHexagons"/>
    <dgm:cxn modelId="{784ECE7C-97BE-4221-AD1F-233D873259AE}" type="presParOf" srcId="{4A0BF8D4-2010-4F72-A491-8E10FA4F8491}" destId="{6EB8820C-8471-4A86-ABDE-4A2EABCA23B0}" srcOrd="4"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9EDBCDC-7A84-478D-BFF5-1CFE02D5D9B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65BB7610-DED1-453A-9F8D-957EB3D1B3C8}">
      <dgm:prSet custT="1">
        <dgm:style>
          <a:lnRef idx="1">
            <a:schemeClr val="accent6"/>
          </a:lnRef>
          <a:fillRef idx="2">
            <a:schemeClr val="accent6"/>
          </a:fillRef>
          <a:effectRef idx="1">
            <a:schemeClr val="accent6"/>
          </a:effectRef>
          <a:fontRef idx="minor">
            <a:schemeClr val="dk1"/>
          </a:fontRef>
        </dgm:style>
      </dgm:prSet>
      <dgm:spPr/>
      <dgm:t>
        <a:bodyPr/>
        <a:lstStyle/>
        <a:p>
          <a:pPr algn="just" rtl="0"/>
          <a:endParaRPr lang="tr-TR" sz="3600" dirty="0">
            <a:solidFill>
              <a:schemeClr val="tx1"/>
            </a:solidFill>
            <a:latin typeface="Arial" panose="020B0604020202020204" pitchFamily="34" charset="0"/>
            <a:cs typeface="Arial" panose="020B0604020202020204" pitchFamily="34" charset="0"/>
          </a:endParaRPr>
        </a:p>
        <a:p>
          <a:pPr algn="just" rtl="0"/>
          <a:r>
            <a:rPr lang="tr-TR" sz="3600" dirty="0">
              <a:solidFill>
                <a:schemeClr val="tx1"/>
              </a:solidFill>
              <a:latin typeface="Arial" panose="020B0604020202020204" pitchFamily="34" charset="0"/>
              <a:cs typeface="Arial" panose="020B0604020202020204" pitchFamily="34" charset="0"/>
            </a:rPr>
            <a:t>Hangi ihale usulleri? </a:t>
          </a:r>
        </a:p>
        <a:p>
          <a:pPr algn="just" rtl="0"/>
          <a:endParaRPr lang="tr-TR" sz="3600" dirty="0">
            <a:solidFill>
              <a:schemeClr val="tx1"/>
            </a:solidFill>
            <a:latin typeface="Arial" panose="020B0604020202020204" pitchFamily="34" charset="0"/>
            <a:cs typeface="Arial" panose="020B0604020202020204" pitchFamily="34" charset="0"/>
          </a:endParaRPr>
        </a:p>
        <a:p>
          <a:pPr algn="just" rtl="0"/>
          <a:r>
            <a:rPr lang="tr-TR" sz="3600" dirty="0">
              <a:solidFill>
                <a:schemeClr val="tx1"/>
              </a:solidFill>
              <a:latin typeface="Arial" panose="020B0604020202020204" pitchFamily="34" charset="0"/>
              <a:cs typeface="Arial" panose="020B0604020202020204" pitchFamily="34" charset="0"/>
            </a:rPr>
            <a:t>- Açık İhale Usulü </a:t>
          </a:r>
        </a:p>
        <a:p>
          <a:pPr algn="just" rtl="0"/>
          <a:endParaRPr lang="tr-TR" sz="3600" dirty="0">
            <a:solidFill>
              <a:schemeClr val="tx1"/>
            </a:solidFill>
            <a:latin typeface="Arial" panose="020B0604020202020204" pitchFamily="34" charset="0"/>
            <a:cs typeface="Arial" panose="020B0604020202020204" pitchFamily="34" charset="0"/>
          </a:endParaRPr>
        </a:p>
        <a:p>
          <a:pPr algn="just" rtl="0"/>
          <a:r>
            <a:rPr lang="tr-TR" sz="3600" dirty="0">
              <a:solidFill>
                <a:schemeClr val="tx1"/>
              </a:solidFill>
              <a:latin typeface="Arial" panose="020B0604020202020204" pitchFamily="34" charset="0"/>
              <a:cs typeface="Arial" panose="020B0604020202020204" pitchFamily="34" charset="0"/>
            </a:rPr>
            <a:t>- Belli İstekliler Arasında İhale Usulü </a:t>
          </a:r>
        </a:p>
        <a:p>
          <a:pPr algn="just" rtl="0"/>
          <a:endParaRPr lang="tr-TR" sz="4000" dirty="0">
            <a:solidFill>
              <a:schemeClr val="tx1"/>
            </a:solidFill>
            <a:latin typeface="Arial" panose="020B0604020202020204" pitchFamily="34" charset="0"/>
            <a:cs typeface="Arial" panose="020B0604020202020204" pitchFamily="34" charset="0"/>
          </a:endParaRPr>
        </a:p>
      </dgm:t>
    </dgm:pt>
    <dgm:pt modelId="{B4D4C148-7704-4C22-A1AB-1E24C7318BF0}" type="parTrans" cxnId="{7F389509-B949-4413-B2FB-F1807A7EA87D}">
      <dgm:prSet/>
      <dgm:spPr/>
      <dgm:t>
        <a:bodyPr/>
        <a:lstStyle/>
        <a:p>
          <a:endParaRPr lang="tr-TR" sz="1600">
            <a:latin typeface="Arial" panose="020B0604020202020204" pitchFamily="34" charset="0"/>
            <a:cs typeface="Arial" panose="020B0604020202020204" pitchFamily="34" charset="0"/>
          </a:endParaRPr>
        </a:p>
      </dgm:t>
    </dgm:pt>
    <dgm:pt modelId="{EC5A541A-DF80-44C8-82C0-26C853F57353}" type="sibTrans" cxnId="{7F389509-B949-4413-B2FB-F1807A7EA87D}">
      <dgm:prSet/>
      <dgm:spPr/>
      <dgm:t>
        <a:bodyPr/>
        <a:lstStyle/>
        <a:p>
          <a:endParaRPr lang="tr-TR" sz="1600">
            <a:latin typeface="Arial" panose="020B0604020202020204" pitchFamily="34" charset="0"/>
            <a:cs typeface="Arial" panose="020B0604020202020204" pitchFamily="34" charset="0"/>
          </a:endParaRPr>
        </a:p>
      </dgm:t>
    </dgm:pt>
    <dgm:pt modelId="{90A69B9E-B058-494F-8D01-E541A6F547D9}" type="pres">
      <dgm:prSet presAssocID="{79EDBCDC-7A84-478D-BFF5-1CFE02D5D9BD}" presName="linear" presStyleCnt="0">
        <dgm:presLayoutVars>
          <dgm:animLvl val="lvl"/>
          <dgm:resizeHandles val="exact"/>
        </dgm:presLayoutVars>
      </dgm:prSet>
      <dgm:spPr/>
      <dgm:t>
        <a:bodyPr/>
        <a:lstStyle/>
        <a:p>
          <a:endParaRPr lang="tr-TR"/>
        </a:p>
      </dgm:t>
    </dgm:pt>
    <dgm:pt modelId="{50A01D79-7E9A-441D-AD7E-F693597668A6}" type="pres">
      <dgm:prSet presAssocID="{65BB7610-DED1-453A-9F8D-957EB3D1B3C8}" presName="parentText" presStyleLbl="node1" presStyleIdx="0" presStyleCnt="1" custScaleY="513386">
        <dgm:presLayoutVars>
          <dgm:chMax val="0"/>
          <dgm:bulletEnabled val="1"/>
        </dgm:presLayoutVars>
      </dgm:prSet>
      <dgm:spPr/>
      <dgm:t>
        <a:bodyPr/>
        <a:lstStyle/>
        <a:p>
          <a:endParaRPr lang="tr-TR"/>
        </a:p>
      </dgm:t>
    </dgm:pt>
  </dgm:ptLst>
  <dgm:cxnLst>
    <dgm:cxn modelId="{EF2BCD2D-2A44-4595-9C2B-393ACA6FC38C}" type="presOf" srcId="{79EDBCDC-7A84-478D-BFF5-1CFE02D5D9BD}" destId="{90A69B9E-B058-494F-8D01-E541A6F547D9}" srcOrd="0" destOrd="0" presId="urn:microsoft.com/office/officeart/2005/8/layout/vList2"/>
    <dgm:cxn modelId="{4C4D3D18-6E62-4D66-857D-591136502849}" type="presOf" srcId="{65BB7610-DED1-453A-9F8D-957EB3D1B3C8}" destId="{50A01D79-7E9A-441D-AD7E-F693597668A6}" srcOrd="0" destOrd="0" presId="urn:microsoft.com/office/officeart/2005/8/layout/vList2"/>
    <dgm:cxn modelId="{7F389509-B949-4413-B2FB-F1807A7EA87D}" srcId="{79EDBCDC-7A84-478D-BFF5-1CFE02D5D9BD}" destId="{65BB7610-DED1-453A-9F8D-957EB3D1B3C8}" srcOrd="0" destOrd="0" parTransId="{B4D4C148-7704-4C22-A1AB-1E24C7318BF0}" sibTransId="{EC5A541A-DF80-44C8-82C0-26C853F57353}"/>
    <dgm:cxn modelId="{4FDFA3F5-1F3E-4205-96A3-37E3E05708E1}" type="presParOf" srcId="{90A69B9E-B058-494F-8D01-E541A6F547D9}" destId="{50A01D79-7E9A-441D-AD7E-F693597668A6}"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9336BE5-3BE8-40C7-9CC9-D099A3745B2C}" type="doc">
      <dgm:prSet loTypeId="urn:microsoft.com/office/officeart/2005/8/layout/hProcess9" loCatId="process" qsTypeId="urn:microsoft.com/office/officeart/2005/8/quickstyle/simple4" qsCatId="simple" csTypeId="urn:microsoft.com/office/officeart/2005/8/colors/accent5_5" csCatId="accent5" phldr="1"/>
      <dgm:spPr/>
    </dgm:pt>
    <dgm:pt modelId="{8EB0766E-5212-455C-9F39-F75F55929C62}">
      <dgm:prSet phldrT="[Metin]" custT="1"/>
      <dgm:spPr/>
      <dgm:t>
        <a:bodyPr/>
        <a:lstStyle/>
        <a:p>
          <a:r>
            <a:rPr lang="tr-TR" sz="1600" dirty="0">
              <a:solidFill>
                <a:schemeClr val="bg1">
                  <a:lumMod val="95000"/>
                </a:schemeClr>
              </a:solidFill>
            </a:rPr>
            <a:t>E-Eksiltme kayıt işlemleri</a:t>
          </a:r>
        </a:p>
      </dgm:t>
    </dgm:pt>
    <dgm:pt modelId="{978D6D0E-007D-47A7-BFFF-126CACAB0737}" type="parTrans" cxnId="{A485069D-6567-40A6-8BFD-30419302C4ED}">
      <dgm:prSet/>
      <dgm:spPr/>
      <dgm:t>
        <a:bodyPr/>
        <a:lstStyle/>
        <a:p>
          <a:endParaRPr lang="tr-TR">
            <a:solidFill>
              <a:schemeClr val="bg1">
                <a:lumMod val="95000"/>
              </a:schemeClr>
            </a:solidFill>
          </a:endParaRPr>
        </a:p>
      </dgm:t>
    </dgm:pt>
    <dgm:pt modelId="{7EE19BD9-1A6A-4922-BF6A-88A47C85014C}" type="sibTrans" cxnId="{A485069D-6567-40A6-8BFD-30419302C4ED}">
      <dgm:prSet/>
      <dgm:spPr/>
      <dgm:t>
        <a:bodyPr/>
        <a:lstStyle/>
        <a:p>
          <a:endParaRPr lang="tr-TR">
            <a:solidFill>
              <a:schemeClr val="bg1">
                <a:lumMod val="95000"/>
              </a:schemeClr>
            </a:solidFill>
          </a:endParaRPr>
        </a:p>
      </dgm:t>
    </dgm:pt>
    <dgm:pt modelId="{DBD496E9-F8FA-4982-AEA4-30876D68F34D}">
      <dgm:prSet phldrT="[Metin]" custT="1"/>
      <dgm:spPr/>
      <dgm:t>
        <a:bodyPr/>
        <a:lstStyle/>
        <a:p>
          <a:r>
            <a:rPr lang="tr-TR" sz="1600" dirty="0">
              <a:solidFill>
                <a:schemeClr val="bg1">
                  <a:lumMod val="95000"/>
                </a:schemeClr>
              </a:solidFill>
            </a:rPr>
            <a:t>E-eksiltmeye davet</a:t>
          </a:r>
        </a:p>
      </dgm:t>
    </dgm:pt>
    <dgm:pt modelId="{D5EDEFD9-3728-4A0C-946B-91EDA01A3CA4}" type="parTrans" cxnId="{A245C16E-AF38-45EB-BD44-E63DFEAC695E}">
      <dgm:prSet/>
      <dgm:spPr/>
      <dgm:t>
        <a:bodyPr/>
        <a:lstStyle/>
        <a:p>
          <a:endParaRPr lang="tr-TR">
            <a:solidFill>
              <a:schemeClr val="bg1">
                <a:lumMod val="95000"/>
              </a:schemeClr>
            </a:solidFill>
          </a:endParaRPr>
        </a:p>
      </dgm:t>
    </dgm:pt>
    <dgm:pt modelId="{872909E7-E96A-4816-885D-41AEFA2D0E08}" type="sibTrans" cxnId="{A245C16E-AF38-45EB-BD44-E63DFEAC695E}">
      <dgm:prSet/>
      <dgm:spPr/>
      <dgm:t>
        <a:bodyPr/>
        <a:lstStyle/>
        <a:p>
          <a:endParaRPr lang="tr-TR">
            <a:solidFill>
              <a:schemeClr val="bg1">
                <a:lumMod val="95000"/>
              </a:schemeClr>
            </a:solidFill>
          </a:endParaRPr>
        </a:p>
      </dgm:t>
    </dgm:pt>
    <dgm:pt modelId="{D50176AC-D999-4678-9888-F47950E7ED3C}">
      <dgm:prSet phldrT="[Metin]" custT="1"/>
      <dgm:spPr/>
      <dgm:t>
        <a:bodyPr/>
        <a:lstStyle/>
        <a:p>
          <a:r>
            <a:rPr lang="tr-TR" sz="1600" dirty="0">
              <a:solidFill>
                <a:schemeClr val="bg1">
                  <a:lumMod val="95000"/>
                </a:schemeClr>
              </a:solidFill>
            </a:rPr>
            <a:t>E-eksiltme İzleme ve değerlendirme</a:t>
          </a:r>
        </a:p>
      </dgm:t>
    </dgm:pt>
    <dgm:pt modelId="{D1BD7C77-CC80-4431-B037-34ED5172A27B}" type="parTrans" cxnId="{C0A8A80E-1EBA-4D9A-B4AA-068D865F53C1}">
      <dgm:prSet/>
      <dgm:spPr/>
      <dgm:t>
        <a:bodyPr/>
        <a:lstStyle/>
        <a:p>
          <a:endParaRPr lang="tr-TR">
            <a:solidFill>
              <a:schemeClr val="bg1">
                <a:lumMod val="95000"/>
              </a:schemeClr>
            </a:solidFill>
          </a:endParaRPr>
        </a:p>
      </dgm:t>
    </dgm:pt>
    <dgm:pt modelId="{00F785A5-460C-4A1B-9FD7-84D43DEC858B}" type="sibTrans" cxnId="{C0A8A80E-1EBA-4D9A-B4AA-068D865F53C1}">
      <dgm:prSet/>
      <dgm:spPr/>
      <dgm:t>
        <a:bodyPr/>
        <a:lstStyle/>
        <a:p>
          <a:endParaRPr lang="tr-TR">
            <a:solidFill>
              <a:schemeClr val="bg1">
                <a:lumMod val="95000"/>
              </a:schemeClr>
            </a:solidFill>
          </a:endParaRPr>
        </a:p>
      </dgm:t>
    </dgm:pt>
    <dgm:pt modelId="{4143C18D-69AF-4930-9632-7521ED45FD53}" type="pres">
      <dgm:prSet presAssocID="{89336BE5-3BE8-40C7-9CC9-D099A3745B2C}" presName="CompostProcess" presStyleCnt="0">
        <dgm:presLayoutVars>
          <dgm:dir/>
          <dgm:resizeHandles val="exact"/>
        </dgm:presLayoutVars>
      </dgm:prSet>
      <dgm:spPr/>
    </dgm:pt>
    <dgm:pt modelId="{2CCFB080-C407-4988-85A9-01BBC62F7183}" type="pres">
      <dgm:prSet presAssocID="{89336BE5-3BE8-40C7-9CC9-D099A3745B2C}" presName="arrow" presStyleLbl="bgShp" presStyleIdx="0" presStyleCnt="1"/>
      <dgm:spPr/>
    </dgm:pt>
    <dgm:pt modelId="{1523F86A-537D-4665-8443-FBEA8EEDC75E}" type="pres">
      <dgm:prSet presAssocID="{89336BE5-3BE8-40C7-9CC9-D099A3745B2C}" presName="linearProcess" presStyleCnt="0"/>
      <dgm:spPr/>
    </dgm:pt>
    <dgm:pt modelId="{06A235FF-BDB3-45CE-B4A4-E4EEBD6DAA5A}" type="pres">
      <dgm:prSet presAssocID="{8EB0766E-5212-455C-9F39-F75F55929C62}" presName="textNode" presStyleLbl="node1" presStyleIdx="0" presStyleCnt="3">
        <dgm:presLayoutVars>
          <dgm:bulletEnabled val="1"/>
        </dgm:presLayoutVars>
      </dgm:prSet>
      <dgm:spPr/>
      <dgm:t>
        <a:bodyPr/>
        <a:lstStyle/>
        <a:p>
          <a:endParaRPr lang="tr-TR"/>
        </a:p>
      </dgm:t>
    </dgm:pt>
    <dgm:pt modelId="{EB6FD589-0F58-4D76-B800-1D895B6A19CD}" type="pres">
      <dgm:prSet presAssocID="{7EE19BD9-1A6A-4922-BF6A-88A47C85014C}" presName="sibTrans" presStyleCnt="0"/>
      <dgm:spPr/>
    </dgm:pt>
    <dgm:pt modelId="{1EDC9E8C-5214-45CA-A3A2-15075C3827A2}" type="pres">
      <dgm:prSet presAssocID="{DBD496E9-F8FA-4982-AEA4-30876D68F34D}" presName="textNode" presStyleLbl="node1" presStyleIdx="1" presStyleCnt="3">
        <dgm:presLayoutVars>
          <dgm:bulletEnabled val="1"/>
        </dgm:presLayoutVars>
      </dgm:prSet>
      <dgm:spPr/>
      <dgm:t>
        <a:bodyPr/>
        <a:lstStyle/>
        <a:p>
          <a:endParaRPr lang="tr-TR"/>
        </a:p>
      </dgm:t>
    </dgm:pt>
    <dgm:pt modelId="{8119C8E6-1F5C-48C0-BD8C-99505281C67E}" type="pres">
      <dgm:prSet presAssocID="{872909E7-E96A-4816-885D-41AEFA2D0E08}" presName="sibTrans" presStyleCnt="0"/>
      <dgm:spPr/>
    </dgm:pt>
    <dgm:pt modelId="{6A43943E-25AC-48DD-BAF8-A1A09E885D46}" type="pres">
      <dgm:prSet presAssocID="{D50176AC-D999-4678-9888-F47950E7ED3C}" presName="textNode" presStyleLbl="node1" presStyleIdx="2" presStyleCnt="3">
        <dgm:presLayoutVars>
          <dgm:bulletEnabled val="1"/>
        </dgm:presLayoutVars>
      </dgm:prSet>
      <dgm:spPr/>
      <dgm:t>
        <a:bodyPr/>
        <a:lstStyle/>
        <a:p>
          <a:endParaRPr lang="tr-TR"/>
        </a:p>
      </dgm:t>
    </dgm:pt>
  </dgm:ptLst>
  <dgm:cxnLst>
    <dgm:cxn modelId="{A485069D-6567-40A6-8BFD-30419302C4ED}" srcId="{89336BE5-3BE8-40C7-9CC9-D099A3745B2C}" destId="{8EB0766E-5212-455C-9F39-F75F55929C62}" srcOrd="0" destOrd="0" parTransId="{978D6D0E-007D-47A7-BFFF-126CACAB0737}" sibTransId="{7EE19BD9-1A6A-4922-BF6A-88A47C85014C}"/>
    <dgm:cxn modelId="{6BA4D537-EBA6-455A-90D0-3E3329C68FAD}" type="presOf" srcId="{D50176AC-D999-4678-9888-F47950E7ED3C}" destId="{6A43943E-25AC-48DD-BAF8-A1A09E885D46}" srcOrd="0" destOrd="0" presId="urn:microsoft.com/office/officeart/2005/8/layout/hProcess9"/>
    <dgm:cxn modelId="{0BC2C488-6982-43E1-8F00-543C2626BF0D}" type="presOf" srcId="{DBD496E9-F8FA-4982-AEA4-30876D68F34D}" destId="{1EDC9E8C-5214-45CA-A3A2-15075C3827A2}" srcOrd="0" destOrd="0" presId="urn:microsoft.com/office/officeart/2005/8/layout/hProcess9"/>
    <dgm:cxn modelId="{A245C16E-AF38-45EB-BD44-E63DFEAC695E}" srcId="{89336BE5-3BE8-40C7-9CC9-D099A3745B2C}" destId="{DBD496E9-F8FA-4982-AEA4-30876D68F34D}" srcOrd="1" destOrd="0" parTransId="{D5EDEFD9-3728-4A0C-946B-91EDA01A3CA4}" sibTransId="{872909E7-E96A-4816-885D-41AEFA2D0E08}"/>
    <dgm:cxn modelId="{C0A8A80E-1EBA-4D9A-B4AA-068D865F53C1}" srcId="{89336BE5-3BE8-40C7-9CC9-D099A3745B2C}" destId="{D50176AC-D999-4678-9888-F47950E7ED3C}" srcOrd="2" destOrd="0" parTransId="{D1BD7C77-CC80-4431-B037-34ED5172A27B}" sibTransId="{00F785A5-460C-4A1B-9FD7-84D43DEC858B}"/>
    <dgm:cxn modelId="{013A50AE-846D-468E-9266-9BBB82E52A73}" type="presOf" srcId="{89336BE5-3BE8-40C7-9CC9-D099A3745B2C}" destId="{4143C18D-69AF-4930-9632-7521ED45FD53}" srcOrd="0" destOrd="0" presId="urn:microsoft.com/office/officeart/2005/8/layout/hProcess9"/>
    <dgm:cxn modelId="{98566131-9F15-4A86-A042-BD268749106E}" type="presOf" srcId="{8EB0766E-5212-455C-9F39-F75F55929C62}" destId="{06A235FF-BDB3-45CE-B4A4-E4EEBD6DAA5A}" srcOrd="0" destOrd="0" presId="urn:microsoft.com/office/officeart/2005/8/layout/hProcess9"/>
    <dgm:cxn modelId="{E668D48B-975E-43B1-A38F-3B7441CDF750}" type="presParOf" srcId="{4143C18D-69AF-4930-9632-7521ED45FD53}" destId="{2CCFB080-C407-4988-85A9-01BBC62F7183}" srcOrd="0" destOrd="0" presId="urn:microsoft.com/office/officeart/2005/8/layout/hProcess9"/>
    <dgm:cxn modelId="{4D5B5715-94B5-4E92-88B0-69CF8F11D3E5}" type="presParOf" srcId="{4143C18D-69AF-4930-9632-7521ED45FD53}" destId="{1523F86A-537D-4665-8443-FBEA8EEDC75E}" srcOrd="1" destOrd="0" presId="urn:microsoft.com/office/officeart/2005/8/layout/hProcess9"/>
    <dgm:cxn modelId="{F2DFB4DE-047F-44F2-925B-8FEDBFC60106}" type="presParOf" srcId="{1523F86A-537D-4665-8443-FBEA8EEDC75E}" destId="{06A235FF-BDB3-45CE-B4A4-E4EEBD6DAA5A}" srcOrd="0" destOrd="0" presId="urn:microsoft.com/office/officeart/2005/8/layout/hProcess9"/>
    <dgm:cxn modelId="{9303559D-21FD-4CC1-A260-C8CCC60226BC}" type="presParOf" srcId="{1523F86A-537D-4665-8443-FBEA8EEDC75E}" destId="{EB6FD589-0F58-4D76-B800-1D895B6A19CD}" srcOrd="1" destOrd="0" presId="urn:microsoft.com/office/officeart/2005/8/layout/hProcess9"/>
    <dgm:cxn modelId="{EE5365E1-8273-45B6-9D78-BB6DAE2A016A}" type="presParOf" srcId="{1523F86A-537D-4665-8443-FBEA8EEDC75E}" destId="{1EDC9E8C-5214-45CA-A3A2-15075C3827A2}" srcOrd="2" destOrd="0" presId="urn:microsoft.com/office/officeart/2005/8/layout/hProcess9"/>
    <dgm:cxn modelId="{91BE4B97-BBA9-4B8E-A3FE-7C4D1614F23A}" type="presParOf" srcId="{1523F86A-537D-4665-8443-FBEA8EEDC75E}" destId="{8119C8E6-1F5C-48C0-BD8C-99505281C67E}" srcOrd="3" destOrd="0" presId="urn:microsoft.com/office/officeart/2005/8/layout/hProcess9"/>
    <dgm:cxn modelId="{EFC85DC0-259B-4448-8C44-A71E56DE8298}" type="presParOf" srcId="{1523F86A-537D-4665-8443-FBEA8EEDC75E}" destId="{6A43943E-25AC-48DD-BAF8-A1A09E885D46}"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9B10B64-A59A-4B79-A8CF-B15AE0140DC8}"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tr-TR"/>
        </a:p>
      </dgm:t>
    </dgm:pt>
    <dgm:pt modelId="{11CFEDDA-89EB-470D-BA9B-CA4722DFF529}">
      <dgm:prSet phldrT="[Metin]"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2800" dirty="0">
              <a:solidFill>
                <a:schemeClr val="tx1"/>
              </a:solidFill>
            </a:rPr>
            <a:t>İLK TEKLİFLER</a:t>
          </a:r>
        </a:p>
      </dgm:t>
    </dgm:pt>
    <dgm:pt modelId="{930AADF4-5537-41D7-B567-B56C104CD35C}" type="parTrans" cxnId="{C74A2986-5757-43A5-A7B1-C7C5A618EA40}">
      <dgm:prSet/>
      <dgm:spPr/>
      <dgm:t>
        <a:bodyPr/>
        <a:lstStyle/>
        <a:p>
          <a:endParaRPr lang="tr-TR" sz="2800">
            <a:solidFill>
              <a:schemeClr val="tx1"/>
            </a:solidFill>
          </a:endParaRPr>
        </a:p>
      </dgm:t>
    </dgm:pt>
    <dgm:pt modelId="{82D326C5-34D9-4F82-8B44-4F18B0A18A99}" type="sibTrans" cxnId="{C74A2986-5757-43A5-A7B1-C7C5A618EA40}">
      <dgm:prSet/>
      <dgm:spPr/>
      <dgm:t>
        <a:bodyPr/>
        <a:lstStyle/>
        <a:p>
          <a:endParaRPr lang="tr-TR" sz="2800">
            <a:solidFill>
              <a:schemeClr val="tx1"/>
            </a:solidFill>
          </a:endParaRPr>
        </a:p>
      </dgm:t>
    </dgm:pt>
    <dgm:pt modelId="{CC579F6D-6829-4CCA-AF0C-2F49C11DA830}">
      <dgm:prSet phldrT="[Metin]" custT="1"/>
      <dgm:spPr/>
      <dgm:t>
        <a:bodyPr/>
        <a:lstStyle/>
        <a:p>
          <a:r>
            <a:rPr lang="tr-TR" sz="2800" dirty="0">
              <a:solidFill>
                <a:schemeClr val="tx1"/>
              </a:solidFill>
              <a:latin typeface="Arial" panose="020B0604020202020204" pitchFamily="34" charset="0"/>
              <a:cs typeface="Arial" panose="020B0604020202020204" pitchFamily="34" charset="0"/>
            </a:rPr>
            <a:t>İstekli A</a:t>
          </a:r>
        </a:p>
        <a:p>
          <a:r>
            <a:rPr lang="tr-TR" sz="2800" dirty="0">
              <a:solidFill>
                <a:schemeClr val="tx1"/>
              </a:solidFill>
              <a:latin typeface="Arial" panose="020B0604020202020204" pitchFamily="34" charset="0"/>
              <a:cs typeface="Arial" panose="020B0604020202020204" pitchFamily="34" charset="0"/>
            </a:rPr>
            <a:t>100.000</a:t>
          </a:r>
        </a:p>
        <a:p>
          <a:r>
            <a:rPr lang="tr-TR" sz="2800" dirty="0">
              <a:solidFill>
                <a:schemeClr val="tx1"/>
              </a:solidFill>
              <a:latin typeface="Arial" panose="020B0604020202020204" pitchFamily="34" charset="0"/>
              <a:cs typeface="Arial" panose="020B0604020202020204" pitchFamily="34" charset="0"/>
            </a:rPr>
            <a:t>1.Sıra </a:t>
          </a:r>
        </a:p>
      </dgm:t>
    </dgm:pt>
    <dgm:pt modelId="{E91F826E-96E0-4FC5-8914-8B3F257BC1D2}" type="parTrans" cxnId="{B685EF98-A54B-4C48-BC90-2647F1A1F071}">
      <dgm:prSet/>
      <dgm:spPr/>
      <dgm:t>
        <a:bodyPr/>
        <a:lstStyle/>
        <a:p>
          <a:endParaRPr lang="tr-TR" sz="2800">
            <a:solidFill>
              <a:schemeClr val="tx1"/>
            </a:solidFill>
          </a:endParaRPr>
        </a:p>
      </dgm:t>
    </dgm:pt>
    <dgm:pt modelId="{080153B3-253E-48F0-B49D-77855BB290C4}" type="sibTrans" cxnId="{B685EF98-A54B-4C48-BC90-2647F1A1F071}">
      <dgm:prSet/>
      <dgm:spPr/>
      <dgm:t>
        <a:bodyPr/>
        <a:lstStyle/>
        <a:p>
          <a:endParaRPr lang="tr-TR" sz="2800">
            <a:solidFill>
              <a:schemeClr val="tx1"/>
            </a:solidFill>
          </a:endParaRPr>
        </a:p>
      </dgm:t>
    </dgm:pt>
    <dgm:pt modelId="{B7404FD3-59FA-4CA6-BD96-1826C7368881}">
      <dgm:prSet phldrT="[Metin]" custT="1"/>
      <dgm:spPr/>
      <dgm:t>
        <a:bodyPr/>
        <a:lstStyle/>
        <a:p>
          <a:r>
            <a:rPr lang="tr-TR" sz="2800" dirty="0">
              <a:solidFill>
                <a:schemeClr val="tx1"/>
              </a:solidFill>
              <a:latin typeface="Arial" panose="020B0604020202020204" pitchFamily="34" charset="0"/>
              <a:cs typeface="Arial" panose="020B0604020202020204" pitchFamily="34" charset="0"/>
            </a:rPr>
            <a:t>İstekli B</a:t>
          </a:r>
        </a:p>
        <a:p>
          <a:r>
            <a:rPr lang="tr-TR" sz="2800" dirty="0">
              <a:solidFill>
                <a:schemeClr val="tx1"/>
              </a:solidFill>
              <a:latin typeface="Arial" panose="020B0604020202020204" pitchFamily="34" charset="0"/>
              <a:cs typeface="Arial" panose="020B0604020202020204" pitchFamily="34" charset="0"/>
            </a:rPr>
            <a:t>120.000</a:t>
          </a:r>
        </a:p>
        <a:p>
          <a:r>
            <a:rPr lang="tr-TR" sz="2800" dirty="0">
              <a:solidFill>
                <a:schemeClr val="tx1"/>
              </a:solidFill>
              <a:latin typeface="Arial" panose="020B0604020202020204" pitchFamily="34" charset="0"/>
              <a:cs typeface="Arial" panose="020B0604020202020204" pitchFamily="34" charset="0"/>
            </a:rPr>
            <a:t>2.Sıra</a:t>
          </a:r>
        </a:p>
      </dgm:t>
    </dgm:pt>
    <dgm:pt modelId="{1BA75386-7D2C-4C61-AB60-A98955A07DEF}" type="parTrans" cxnId="{6B16DCC5-9584-4B7A-AE51-1B890C96A573}">
      <dgm:prSet/>
      <dgm:spPr/>
      <dgm:t>
        <a:bodyPr/>
        <a:lstStyle/>
        <a:p>
          <a:endParaRPr lang="tr-TR" sz="2800">
            <a:solidFill>
              <a:schemeClr val="tx1"/>
            </a:solidFill>
          </a:endParaRPr>
        </a:p>
      </dgm:t>
    </dgm:pt>
    <dgm:pt modelId="{0C4759A9-EA21-43E5-BBD1-49BEA84C77A1}" type="sibTrans" cxnId="{6B16DCC5-9584-4B7A-AE51-1B890C96A573}">
      <dgm:prSet/>
      <dgm:spPr/>
      <dgm:t>
        <a:bodyPr/>
        <a:lstStyle/>
        <a:p>
          <a:endParaRPr lang="tr-TR" sz="2800">
            <a:solidFill>
              <a:schemeClr val="tx1"/>
            </a:solidFill>
          </a:endParaRPr>
        </a:p>
      </dgm:t>
    </dgm:pt>
    <dgm:pt modelId="{E6DD7DDB-9905-477D-8C44-703CECBA88F2}">
      <dgm:prSet phldrT="[Metin]" custT="1"/>
      <dgm:spPr/>
      <dgm:t>
        <a:bodyPr/>
        <a:lstStyle/>
        <a:p>
          <a:r>
            <a:rPr lang="tr-TR" sz="2800" dirty="0">
              <a:solidFill>
                <a:schemeClr val="tx1"/>
              </a:solidFill>
              <a:latin typeface="Arial" panose="020B0604020202020204" pitchFamily="34" charset="0"/>
              <a:cs typeface="Arial" panose="020B0604020202020204" pitchFamily="34" charset="0"/>
            </a:rPr>
            <a:t>İstekli C</a:t>
          </a:r>
        </a:p>
        <a:p>
          <a:r>
            <a:rPr lang="tr-TR" sz="2800" dirty="0">
              <a:solidFill>
                <a:schemeClr val="tx1"/>
              </a:solidFill>
              <a:latin typeface="Arial" panose="020B0604020202020204" pitchFamily="34" charset="0"/>
              <a:cs typeface="Arial" panose="020B0604020202020204" pitchFamily="34" charset="0"/>
            </a:rPr>
            <a:t>140.000</a:t>
          </a:r>
        </a:p>
        <a:p>
          <a:r>
            <a:rPr lang="tr-TR" sz="2800" dirty="0">
              <a:solidFill>
                <a:schemeClr val="tx1"/>
              </a:solidFill>
              <a:latin typeface="Arial" panose="020B0604020202020204" pitchFamily="34" charset="0"/>
              <a:cs typeface="Arial" panose="020B0604020202020204" pitchFamily="34" charset="0"/>
            </a:rPr>
            <a:t>3.Sıra</a:t>
          </a:r>
        </a:p>
      </dgm:t>
    </dgm:pt>
    <dgm:pt modelId="{72CC7380-436D-46CF-B911-13AEB0ADFE9D}" type="parTrans" cxnId="{98A18915-0BA0-4E87-B0BC-C4D44FAB60F6}">
      <dgm:prSet/>
      <dgm:spPr/>
      <dgm:t>
        <a:bodyPr/>
        <a:lstStyle/>
        <a:p>
          <a:endParaRPr lang="tr-TR" sz="2800">
            <a:solidFill>
              <a:schemeClr val="tx1"/>
            </a:solidFill>
          </a:endParaRPr>
        </a:p>
      </dgm:t>
    </dgm:pt>
    <dgm:pt modelId="{F6529954-8A90-4BFC-AC29-FF090C65CB74}" type="sibTrans" cxnId="{98A18915-0BA0-4E87-B0BC-C4D44FAB60F6}">
      <dgm:prSet/>
      <dgm:spPr/>
      <dgm:t>
        <a:bodyPr/>
        <a:lstStyle/>
        <a:p>
          <a:endParaRPr lang="tr-TR" sz="2800">
            <a:solidFill>
              <a:schemeClr val="tx1"/>
            </a:solidFill>
          </a:endParaRPr>
        </a:p>
      </dgm:t>
    </dgm:pt>
    <dgm:pt modelId="{4910523D-C72F-4A54-B960-082C0425934A}" type="pres">
      <dgm:prSet presAssocID="{09B10B64-A59A-4B79-A8CF-B15AE0140DC8}" presName="composite" presStyleCnt="0">
        <dgm:presLayoutVars>
          <dgm:chMax val="1"/>
          <dgm:dir/>
          <dgm:resizeHandles val="exact"/>
        </dgm:presLayoutVars>
      </dgm:prSet>
      <dgm:spPr/>
      <dgm:t>
        <a:bodyPr/>
        <a:lstStyle/>
        <a:p>
          <a:endParaRPr lang="tr-TR"/>
        </a:p>
      </dgm:t>
    </dgm:pt>
    <dgm:pt modelId="{FFD6FFF5-354C-4B37-8CC0-E6F585A1D7D6}" type="pres">
      <dgm:prSet presAssocID="{11CFEDDA-89EB-470D-BA9B-CA4722DFF529}" presName="roof" presStyleLbl="dkBgShp" presStyleIdx="0" presStyleCnt="2" custLinFactNeighborX="-3370"/>
      <dgm:spPr/>
      <dgm:t>
        <a:bodyPr/>
        <a:lstStyle/>
        <a:p>
          <a:endParaRPr lang="tr-TR"/>
        </a:p>
      </dgm:t>
    </dgm:pt>
    <dgm:pt modelId="{8712FA13-265B-47FA-B33A-C37316C96876}" type="pres">
      <dgm:prSet presAssocID="{11CFEDDA-89EB-470D-BA9B-CA4722DFF529}" presName="pillars" presStyleCnt="0"/>
      <dgm:spPr/>
    </dgm:pt>
    <dgm:pt modelId="{6BF69A49-6FB0-4D0A-86C6-38184D063C4C}" type="pres">
      <dgm:prSet presAssocID="{11CFEDDA-89EB-470D-BA9B-CA4722DFF529}" presName="pillar1" presStyleLbl="node1" presStyleIdx="0" presStyleCnt="3">
        <dgm:presLayoutVars>
          <dgm:bulletEnabled val="1"/>
        </dgm:presLayoutVars>
      </dgm:prSet>
      <dgm:spPr/>
      <dgm:t>
        <a:bodyPr/>
        <a:lstStyle/>
        <a:p>
          <a:endParaRPr lang="tr-TR"/>
        </a:p>
      </dgm:t>
    </dgm:pt>
    <dgm:pt modelId="{05CE4C79-2F39-4039-8EA1-38108799C66B}" type="pres">
      <dgm:prSet presAssocID="{B7404FD3-59FA-4CA6-BD96-1826C7368881}" presName="pillarX" presStyleLbl="node1" presStyleIdx="1" presStyleCnt="3">
        <dgm:presLayoutVars>
          <dgm:bulletEnabled val="1"/>
        </dgm:presLayoutVars>
      </dgm:prSet>
      <dgm:spPr/>
      <dgm:t>
        <a:bodyPr/>
        <a:lstStyle/>
        <a:p>
          <a:endParaRPr lang="tr-TR"/>
        </a:p>
      </dgm:t>
    </dgm:pt>
    <dgm:pt modelId="{B8C5191A-1CFC-4955-8ACE-6EFA5D5E58E7}" type="pres">
      <dgm:prSet presAssocID="{E6DD7DDB-9905-477D-8C44-703CECBA88F2}" presName="pillarX" presStyleLbl="node1" presStyleIdx="2" presStyleCnt="3">
        <dgm:presLayoutVars>
          <dgm:bulletEnabled val="1"/>
        </dgm:presLayoutVars>
      </dgm:prSet>
      <dgm:spPr/>
      <dgm:t>
        <a:bodyPr/>
        <a:lstStyle/>
        <a:p>
          <a:endParaRPr lang="tr-TR"/>
        </a:p>
      </dgm:t>
    </dgm:pt>
    <dgm:pt modelId="{893156DB-04AE-4E9D-AD36-323A8DBA5686}" type="pres">
      <dgm:prSet presAssocID="{11CFEDDA-89EB-470D-BA9B-CA4722DFF529}" presName="base" presStyleLbl="dkBgShp" presStyleIdx="1" presStyleCnt="2"/>
      <dgm:spPr/>
    </dgm:pt>
  </dgm:ptLst>
  <dgm:cxnLst>
    <dgm:cxn modelId="{D5FE4D10-8900-4DDC-8A39-E8E570AACCF0}" type="presOf" srcId="{09B10B64-A59A-4B79-A8CF-B15AE0140DC8}" destId="{4910523D-C72F-4A54-B960-082C0425934A}" srcOrd="0" destOrd="0" presId="urn:microsoft.com/office/officeart/2005/8/layout/hList3"/>
    <dgm:cxn modelId="{B685EF98-A54B-4C48-BC90-2647F1A1F071}" srcId="{11CFEDDA-89EB-470D-BA9B-CA4722DFF529}" destId="{CC579F6D-6829-4CCA-AF0C-2F49C11DA830}" srcOrd="0" destOrd="0" parTransId="{E91F826E-96E0-4FC5-8914-8B3F257BC1D2}" sibTransId="{080153B3-253E-48F0-B49D-77855BB290C4}"/>
    <dgm:cxn modelId="{24F2D361-D527-4D7C-ACBE-E0F7D2766F3A}" type="presOf" srcId="{B7404FD3-59FA-4CA6-BD96-1826C7368881}" destId="{05CE4C79-2F39-4039-8EA1-38108799C66B}" srcOrd="0" destOrd="0" presId="urn:microsoft.com/office/officeart/2005/8/layout/hList3"/>
    <dgm:cxn modelId="{C74A2986-5757-43A5-A7B1-C7C5A618EA40}" srcId="{09B10B64-A59A-4B79-A8CF-B15AE0140DC8}" destId="{11CFEDDA-89EB-470D-BA9B-CA4722DFF529}" srcOrd="0" destOrd="0" parTransId="{930AADF4-5537-41D7-B567-B56C104CD35C}" sibTransId="{82D326C5-34D9-4F82-8B44-4F18B0A18A99}"/>
    <dgm:cxn modelId="{B19BA2AA-CECD-4CC3-97F6-E8CDA935BBB6}" type="presOf" srcId="{E6DD7DDB-9905-477D-8C44-703CECBA88F2}" destId="{B8C5191A-1CFC-4955-8ACE-6EFA5D5E58E7}" srcOrd="0" destOrd="0" presId="urn:microsoft.com/office/officeart/2005/8/layout/hList3"/>
    <dgm:cxn modelId="{6B16DCC5-9584-4B7A-AE51-1B890C96A573}" srcId="{11CFEDDA-89EB-470D-BA9B-CA4722DFF529}" destId="{B7404FD3-59FA-4CA6-BD96-1826C7368881}" srcOrd="1" destOrd="0" parTransId="{1BA75386-7D2C-4C61-AB60-A98955A07DEF}" sibTransId="{0C4759A9-EA21-43E5-BBD1-49BEA84C77A1}"/>
    <dgm:cxn modelId="{1D238E56-4785-44A9-A613-471692E69F5B}" type="presOf" srcId="{CC579F6D-6829-4CCA-AF0C-2F49C11DA830}" destId="{6BF69A49-6FB0-4D0A-86C6-38184D063C4C}" srcOrd="0" destOrd="0" presId="urn:microsoft.com/office/officeart/2005/8/layout/hList3"/>
    <dgm:cxn modelId="{98A18915-0BA0-4E87-B0BC-C4D44FAB60F6}" srcId="{11CFEDDA-89EB-470D-BA9B-CA4722DFF529}" destId="{E6DD7DDB-9905-477D-8C44-703CECBA88F2}" srcOrd="2" destOrd="0" parTransId="{72CC7380-436D-46CF-B911-13AEB0ADFE9D}" sibTransId="{F6529954-8A90-4BFC-AC29-FF090C65CB74}"/>
    <dgm:cxn modelId="{41DDECF0-8E39-46A8-9A6D-DFDE5098E3EF}" type="presOf" srcId="{11CFEDDA-89EB-470D-BA9B-CA4722DFF529}" destId="{FFD6FFF5-354C-4B37-8CC0-E6F585A1D7D6}" srcOrd="0" destOrd="0" presId="urn:microsoft.com/office/officeart/2005/8/layout/hList3"/>
    <dgm:cxn modelId="{AEB0A2D1-FECC-40D5-A59A-88B004DE3702}" type="presParOf" srcId="{4910523D-C72F-4A54-B960-082C0425934A}" destId="{FFD6FFF5-354C-4B37-8CC0-E6F585A1D7D6}" srcOrd="0" destOrd="0" presId="urn:microsoft.com/office/officeart/2005/8/layout/hList3"/>
    <dgm:cxn modelId="{F6728043-F1E8-420A-96B5-F4C8494A485D}" type="presParOf" srcId="{4910523D-C72F-4A54-B960-082C0425934A}" destId="{8712FA13-265B-47FA-B33A-C37316C96876}" srcOrd="1" destOrd="0" presId="urn:microsoft.com/office/officeart/2005/8/layout/hList3"/>
    <dgm:cxn modelId="{FEA74604-FD03-4D29-9EB1-64B086F93044}" type="presParOf" srcId="{8712FA13-265B-47FA-B33A-C37316C96876}" destId="{6BF69A49-6FB0-4D0A-86C6-38184D063C4C}" srcOrd="0" destOrd="0" presId="urn:microsoft.com/office/officeart/2005/8/layout/hList3"/>
    <dgm:cxn modelId="{345D8A64-2147-46A7-960A-4F8DBC87344C}" type="presParOf" srcId="{8712FA13-265B-47FA-B33A-C37316C96876}" destId="{05CE4C79-2F39-4039-8EA1-38108799C66B}" srcOrd="1" destOrd="0" presId="urn:microsoft.com/office/officeart/2005/8/layout/hList3"/>
    <dgm:cxn modelId="{8E89B34D-CC82-4E1E-AD40-53906276EAE0}" type="presParOf" srcId="{8712FA13-265B-47FA-B33A-C37316C96876}" destId="{B8C5191A-1CFC-4955-8ACE-6EFA5D5E58E7}" srcOrd="2" destOrd="0" presId="urn:microsoft.com/office/officeart/2005/8/layout/hList3"/>
    <dgm:cxn modelId="{BC715301-B6CF-46E5-847E-208493661AE9}" type="presParOf" srcId="{4910523D-C72F-4A54-B960-082C0425934A}" destId="{893156DB-04AE-4E9D-AD36-323A8DBA5686}" srcOrd="2" destOrd="0" presId="urn:microsoft.com/office/officeart/2005/8/layout/hList3"/>
  </dgm:cxnLst>
  <dgm:bg>
    <a:solidFill>
      <a:schemeClr val="accent2">
        <a:lumMod val="75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8FDD415-1D5A-4565-A3E1-EC392452BB7F}" type="doc">
      <dgm:prSet loTypeId="urn:microsoft.com/office/officeart/2005/8/layout/vList6" loCatId="process" qsTypeId="urn:microsoft.com/office/officeart/2005/8/quickstyle/simple1" qsCatId="simple" csTypeId="urn:microsoft.com/office/officeart/2005/8/colors/colorful1" csCatId="colorful" phldr="1"/>
      <dgm:spPr/>
      <dgm:t>
        <a:bodyPr/>
        <a:lstStyle/>
        <a:p>
          <a:endParaRPr lang="tr-TR"/>
        </a:p>
      </dgm:t>
    </dgm:pt>
    <dgm:pt modelId="{63FFC229-4977-41C5-A0DE-EC72B7DEB726}">
      <dgm:prSet phldrT="[Metin]"/>
      <dgm:spPr/>
      <dgm:t>
        <a:bodyPr/>
        <a:lstStyle/>
        <a:p>
          <a:r>
            <a:rPr lang="tr-TR" dirty="0"/>
            <a:t>TUR</a:t>
          </a:r>
        </a:p>
        <a:p>
          <a:r>
            <a:rPr lang="tr-TR" dirty="0"/>
            <a:t>1</a:t>
          </a:r>
        </a:p>
      </dgm:t>
    </dgm:pt>
    <dgm:pt modelId="{063A521C-95A9-4617-B6E6-5FD2C92F9146}" type="parTrans" cxnId="{9DE40EB5-84B6-428C-BC21-8C6A25448568}">
      <dgm:prSet/>
      <dgm:spPr/>
      <dgm:t>
        <a:bodyPr/>
        <a:lstStyle/>
        <a:p>
          <a:endParaRPr lang="tr-TR"/>
        </a:p>
      </dgm:t>
    </dgm:pt>
    <dgm:pt modelId="{FD41A8F9-2711-4920-B0F5-781B9C451B0B}" type="sibTrans" cxnId="{9DE40EB5-84B6-428C-BC21-8C6A25448568}">
      <dgm:prSet/>
      <dgm:spPr/>
      <dgm:t>
        <a:bodyPr/>
        <a:lstStyle/>
        <a:p>
          <a:endParaRPr lang="tr-TR"/>
        </a:p>
      </dgm:t>
    </dgm:pt>
    <dgm:pt modelId="{8557F990-CC6D-406F-B3A9-C9D9D88AE0AE}">
      <dgm:prSet phldrT="[Metin]" custT="1"/>
      <dgm:spPr/>
      <dgm:t>
        <a:bodyPr/>
        <a:lstStyle/>
        <a:p>
          <a:r>
            <a:rPr lang="tr-TR" sz="3000" dirty="0"/>
            <a:t>İstekli A: 90.000  (-10.000)</a:t>
          </a:r>
        </a:p>
      </dgm:t>
    </dgm:pt>
    <dgm:pt modelId="{F20A5CFF-6498-478C-97A4-F5C831585FB5}" type="parTrans" cxnId="{8245BB62-9D39-4F28-940D-A00353831FFD}">
      <dgm:prSet/>
      <dgm:spPr/>
      <dgm:t>
        <a:bodyPr/>
        <a:lstStyle/>
        <a:p>
          <a:endParaRPr lang="tr-TR"/>
        </a:p>
      </dgm:t>
    </dgm:pt>
    <dgm:pt modelId="{B95387D0-1FAD-4C95-BD3E-30202E15674D}" type="sibTrans" cxnId="{8245BB62-9D39-4F28-940D-A00353831FFD}">
      <dgm:prSet/>
      <dgm:spPr/>
      <dgm:t>
        <a:bodyPr/>
        <a:lstStyle/>
        <a:p>
          <a:endParaRPr lang="tr-TR"/>
        </a:p>
      </dgm:t>
    </dgm:pt>
    <dgm:pt modelId="{0F49B15F-7D32-40DE-8F9B-3E8FED98EA47}">
      <dgm:prSet phldrT="[Metin]" custT="1"/>
      <dgm:spPr/>
      <dgm:t>
        <a:bodyPr/>
        <a:lstStyle/>
        <a:p>
          <a:r>
            <a:rPr lang="tr-TR" sz="3000" dirty="0"/>
            <a:t>İstekli B: 85.000 (-35.000)</a:t>
          </a:r>
        </a:p>
      </dgm:t>
    </dgm:pt>
    <dgm:pt modelId="{EF00FC96-98EC-481A-A39E-FCF19E3AF7DE}" type="parTrans" cxnId="{B40193A2-A610-4E0A-80D5-EA81B86D9C00}">
      <dgm:prSet/>
      <dgm:spPr/>
      <dgm:t>
        <a:bodyPr/>
        <a:lstStyle/>
        <a:p>
          <a:endParaRPr lang="tr-TR"/>
        </a:p>
      </dgm:t>
    </dgm:pt>
    <dgm:pt modelId="{E0E912AC-E84E-44B7-B510-CB9B145749D5}" type="sibTrans" cxnId="{B40193A2-A610-4E0A-80D5-EA81B86D9C00}">
      <dgm:prSet/>
      <dgm:spPr/>
      <dgm:t>
        <a:bodyPr/>
        <a:lstStyle/>
        <a:p>
          <a:endParaRPr lang="tr-TR"/>
        </a:p>
      </dgm:t>
    </dgm:pt>
    <dgm:pt modelId="{3EB0E8DA-CB17-422B-8BC2-8F61BAEA4BB0}">
      <dgm:prSet phldrT="[Metin]" custT="1"/>
      <dgm:spPr/>
      <dgm:t>
        <a:bodyPr/>
        <a:lstStyle/>
        <a:p>
          <a:r>
            <a:rPr lang="tr-TR" sz="3000" dirty="0"/>
            <a:t>İstekli C: 110.000 (-30.000)</a:t>
          </a:r>
        </a:p>
      </dgm:t>
    </dgm:pt>
    <dgm:pt modelId="{9CD086FC-4C4C-48EE-AE8C-335B20149E43}" type="parTrans" cxnId="{D1424015-8D81-4EA6-83FF-0180F403CB3C}">
      <dgm:prSet/>
      <dgm:spPr/>
      <dgm:t>
        <a:bodyPr/>
        <a:lstStyle/>
        <a:p>
          <a:endParaRPr lang="tr-TR"/>
        </a:p>
      </dgm:t>
    </dgm:pt>
    <dgm:pt modelId="{2A4CD422-C256-4F97-B68A-4F30C8F8D24B}" type="sibTrans" cxnId="{D1424015-8D81-4EA6-83FF-0180F403CB3C}">
      <dgm:prSet/>
      <dgm:spPr/>
      <dgm:t>
        <a:bodyPr/>
        <a:lstStyle/>
        <a:p>
          <a:endParaRPr lang="tr-TR"/>
        </a:p>
      </dgm:t>
    </dgm:pt>
    <dgm:pt modelId="{E7D6E315-BBE3-4DEB-83C6-34A802C9301F}" type="pres">
      <dgm:prSet presAssocID="{28FDD415-1D5A-4565-A3E1-EC392452BB7F}" presName="Name0" presStyleCnt="0">
        <dgm:presLayoutVars>
          <dgm:dir/>
          <dgm:animLvl val="lvl"/>
          <dgm:resizeHandles/>
        </dgm:presLayoutVars>
      </dgm:prSet>
      <dgm:spPr/>
      <dgm:t>
        <a:bodyPr/>
        <a:lstStyle/>
        <a:p>
          <a:endParaRPr lang="tr-TR"/>
        </a:p>
      </dgm:t>
    </dgm:pt>
    <dgm:pt modelId="{EAE2D826-19C4-4EDE-A46C-90CAFA603823}" type="pres">
      <dgm:prSet presAssocID="{63FFC229-4977-41C5-A0DE-EC72B7DEB726}" presName="linNode" presStyleCnt="0"/>
      <dgm:spPr/>
    </dgm:pt>
    <dgm:pt modelId="{DB22C055-6CC5-4998-AF39-2EB07F3741BD}" type="pres">
      <dgm:prSet presAssocID="{63FFC229-4977-41C5-A0DE-EC72B7DEB726}" presName="parentShp" presStyleLbl="node1" presStyleIdx="0" presStyleCnt="1" custScaleX="44227" custScaleY="83866">
        <dgm:presLayoutVars>
          <dgm:bulletEnabled val="1"/>
        </dgm:presLayoutVars>
      </dgm:prSet>
      <dgm:spPr/>
      <dgm:t>
        <a:bodyPr/>
        <a:lstStyle/>
        <a:p>
          <a:endParaRPr lang="tr-TR"/>
        </a:p>
      </dgm:t>
    </dgm:pt>
    <dgm:pt modelId="{29FFB0CF-9854-458F-B4CB-4E1BAC209CF0}" type="pres">
      <dgm:prSet presAssocID="{63FFC229-4977-41C5-A0DE-EC72B7DEB726}" presName="childShp" presStyleLbl="bgAccFollowNode1" presStyleIdx="0" presStyleCnt="1" custScaleX="114184" custLinFactNeighborX="4328" custLinFactNeighborY="4512">
        <dgm:presLayoutVars>
          <dgm:bulletEnabled val="1"/>
        </dgm:presLayoutVars>
      </dgm:prSet>
      <dgm:spPr/>
      <dgm:t>
        <a:bodyPr/>
        <a:lstStyle/>
        <a:p>
          <a:endParaRPr lang="tr-TR"/>
        </a:p>
      </dgm:t>
    </dgm:pt>
  </dgm:ptLst>
  <dgm:cxnLst>
    <dgm:cxn modelId="{C831CFBD-5C6D-47B7-B94A-F6413E27BC59}" type="presOf" srcId="{0F49B15F-7D32-40DE-8F9B-3E8FED98EA47}" destId="{29FFB0CF-9854-458F-B4CB-4E1BAC209CF0}" srcOrd="0" destOrd="1" presId="urn:microsoft.com/office/officeart/2005/8/layout/vList6"/>
    <dgm:cxn modelId="{B40193A2-A610-4E0A-80D5-EA81B86D9C00}" srcId="{63FFC229-4977-41C5-A0DE-EC72B7DEB726}" destId="{0F49B15F-7D32-40DE-8F9B-3E8FED98EA47}" srcOrd="1" destOrd="0" parTransId="{EF00FC96-98EC-481A-A39E-FCF19E3AF7DE}" sibTransId="{E0E912AC-E84E-44B7-B510-CB9B145749D5}"/>
    <dgm:cxn modelId="{8245BB62-9D39-4F28-940D-A00353831FFD}" srcId="{63FFC229-4977-41C5-A0DE-EC72B7DEB726}" destId="{8557F990-CC6D-406F-B3A9-C9D9D88AE0AE}" srcOrd="0" destOrd="0" parTransId="{F20A5CFF-6498-478C-97A4-F5C831585FB5}" sibTransId="{B95387D0-1FAD-4C95-BD3E-30202E15674D}"/>
    <dgm:cxn modelId="{4A4D662B-0785-4576-A4DD-2E9ACA2DA1CB}" type="presOf" srcId="{28FDD415-1D5A-4565-A3E1-EC392452BB7F}" destId="{E7D6E315-BBE3-4DEB-83C6-34A802C9301F}" srcOrd="0" destOrd="0" presId="urn:microsoft.com/office/officeart/2005/8/layout/vList6"/>
    <dgm:cxn modelId="{AE470971-A3D4-4AE4-BD08-18C366BBAB9D}" type="presOf" srcId="{8557F990-CC6D-406F-B3A9-C9D9D88AE0AE}" destId="{29FFB0CF-9854-458F-B4CB-4E1BAC209CF0}" srcOrd="0" destOrd="0" presId="urn:microsoft.com/office/officeart/2005/8/layout/vList6"/>
    <dgm:cxn modelId="{192FBA39-508D-48BE-8E5D-79998E4CE224}" type="presOf" srcId="{63FFC229-4977-41C5-A0DE-EC72B7DEB726}" destId="{DB22C055-6CC5-4998-AF39-2EB07F3741BD}" srcOrd="0" destOrd="0" presId="urn:microsoft.com/office/officeart/2005/8/layout/vList6"/>
    <dgm:cxn modelId="{9DE40EB5-84B6-428C-BC21-8C6A25448568}" srcId="{28FDD415-1D5A-4565-A3E1-EC392452BB7F}" destId="{63FFC229-4977-41C5-A0DE-EC72B7DEB726}" srcOrd="0" destOrd="0" parTransId="{063A521C-95A9-4617-B6E6-5FD2C92F9146}" sibTransId="{FD41A8F9-2711-4920-B0F5-781B9C451B0B}"/>
    <dgm:cxn modelId="{D1424015-8D81-4EA6-83FF-0180F403CB3C}" srcId="{63FFC229-4977-41C5-A0DE-EC72B7DEB726}" destId="{3EB0E8DA-CB17-422B-8BC2-8F61BAEA4BB0}" srcOrd="2" destOrd="0" parTransId="{9CD086FC-4C4C-48EE-AE8C-335B20149E43}" sibTransId="{2A4CD422-C256-4F97-B68A-4F30C8F8D24B}"/>
    <dgm:cxn modelId="{A4A28B03-EAED-46F6-A401-FD952E67E73D}" type="presOf" srcId="{3EB0E8DA-CB17-422B-8BC2-8F61BAEA4BB0}" destId="{29FFB0CF-9854-458F-B4CB-4E1BAC209CF0}" srcOrd="0" destOrd="2" presId="urn:microsoft.com/office/officeart/2005/8/layout/vList6"/>
    <dgm:cxn modelId="{78EFE339-0F24-4A22-A70C-53C8A8208797}" type="presParOf" srcId="{E7D6E315-BBE3-4DEB-83C6-34A802C9301F}" destId="{EAE2D826-19C4-4EDE-A46C-90CAFA603823}" srcOrd="0" destOrd="0" presId="urn:microsoft.com/office/officeart/2005/8/layout/vList6"/>
    <dgm:cxn modelId="{2E09A4C5-1BCE-43B0-8973-6FD87BF4A46A}" type="presParOf" srcId="{EAE2D826-19C4-4EDE-A46C-90CAFA603823}" destId="{DB22C055-6CC5-4998-AF39-2EB07F3741BD}" srcOrd="0" destOrd="0" presId="urn:microsoft.com/office/officeart/2005/8/layout/vList6"/>
    <dgm:cxn modelId="{7CE0AB4D-DAB4-4C42-9CED-87CC1B9A3DC9}" type="presParOf" srcId="{EAE2D826-19C4-4EDE-A46C-90CAFA603823}" destId="{29FFB0CF-9854-458F-B4CB-4E1BAC209CF0}"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0C844B1-0DA3-47E6-83DB-6BE92CA2E30C}" type="doc">
      <dgm:prSet loTypeId="urn:microsoft.com/office/officeart/2008/layout/HorizontalMultiLevelHierarchy" loCatId="hierarchy" qsTypeId="urn:microsoft.com/office/officeart/2005/8/quickstyle/simple1" qsCatId="simple" csTypeId="urn:microsoft.com/office/officeart/2005/8/colors/colorful5" csCatId="colorful" phldr="1"/>
      <dgm:spPr/>
      <dgm:t>
        <a:bodyPr/>
        <a:lstStyle/>
        <a:p>
          <a:endParaRPr lang="tr-TR"/>
        </a:p>
      </dgm:t>
    </dgm:pt>
    <dgm:pt modelId="{16E2FD47-1937-4FF1-89FF-3ECF6FA03F42}">
      <dgm:prSet phldrT="[Metin]" custT="1"/>
      <dgm:spPr/>
      <dgm:t>
        <a:bodyPr/>
        <a:lstStyle/>
        <a:p>
          <a:r>
            <a:rPr lang="tr-TR" sz="3600" dirty="0"/>
            <a:t>İSTEKLİ A</a:t>
          </a:r>
        </a:p>
      </dgm:t>
    </dgm:pt>
    <dgm:pt modelId="{3556FD29-CFD4-4738-9130-CDB887E02D12}" type="parTrans" cxnId="{2EA8EC79-B20C-4A77-8806-FC517062EBCE}">
      <dgm:prSet/>
      <dgm:spPr/>
      <dgm:t>
        <a:bodyPr/>
        <a:lstStyle/>
        <a:p>
          <a:endParaRPr lang="tr-TR"/>
        </a:p>
      </dgm:t>
    </dgm:pt>
    <dgm:pt modelId="{E518A236-E7DE-4C81-A46F-2877D22A397E}" type="sibTrans" cxnId="{2EA8EC79-B20C-4A77-8806-FC517062EBCE}">
      <dgm:prSet/>
      <dgm:spPr/>
      <dgm:t>
        <a:bodyPr/>
        <a:lstStyle/>
        <a:p>
          <a:endParaRPr lang="tr-TR"/>
        </a:p>
      </dgm:t>
    </dgm:pt>
    <dgm:pt modelId="{F5CA1574-7FB4-4660-A664-4B3F4C8CBE1A}">
      <dgm:prSet phldrT="[Metin]" custT="1"/>
      <dgm:spPr/>
      <dgm:t>
        <a:bodyPr/>
        <a:lstStyle/>
        <a:p>
          <a:r>
            <a:rPr lang="tr-TR" sz="1800" dirty="0"/>
            <a:t>1- İstekli B</a:t>
          </a:r>
        </a:p>
        <a:p>
          <a:r>
            <a:rPr lang="tr-TR" sz="1800" dirty="0"/>
            <a:t>***</a:t>
          </a:r>
        </a:p>
      </dgm:t>
    </dgm:pt>
    <dgm:pt modelId="{953A4F0C-662F-49F7-82E8-6809DA91008D}" type="parTrans" cxnId="{19B0A03F-601C-4AA5-A271-DD2D53E9F045}">
      <dgm:prSet/>
      <dgm:spPr/>
      <dgm:t>
        <a:bodyPr/>
        <a:lstStyle/>
        <a:p>
          <a:endParaRPr lang="tr-TR"/>
        </a:p>
      </dgm:t>
    </dgm:pt>
    <dgm:pt modelId="{4CA73584-0017-4F81-A3E0-7AC4F7A3A8C2}" type="sibTrans" cxnId="{19B0A03F-601C-4AA5-A271-DD2D53E9F045}">
      <dgm:prSet/>
      <dgm:spPr/>
      <dgm:t>
        <a:bodyPr/>
        <a:lstStyle/>
        <a:p>
          <a:endParaRPr lang="tr-TR"/>
        </a:p>
      </dgm:t>
    </dgm:pt>
    <dgm:pt modelId="{3E08FEB7-1B45-40D5-9388-44F5283A7A50}">
      <dgm:prSet phldrT="[Metin]" custT="1"/>
      <dgm:spPr/>
      <dgm:t>
        <a:bodyPr/>
        <a:lstStyle/>
        <a:p>
          <a:r>
            <a:rPr lang="tr-TR" sz="1800" dirty="0"/>
            <a:t>2-(SİZ) İstekli A</a:t>
          </a:r>
        </a:p>
        <a:p>
          <a:r>
            <a:rPr lang="tr-TR" sz="1800" dirty="0"/>
            <a:t>90.000 TL</a:t>
          </a:r>
        </a:p>
      </dgm:t>
    </dgm:pt>
    <dgm:pt modelId="{5AB2BF1B-CA3E-468C-B00C-FA6897C5EF94}" type="parTrans" cxnId="{2360BD16-8185-43E9-B651-16F177AF173F}">
      <dgm:prSet/>
      <dgm:spPr/>
      <dgm:t>
        <a:bodyPr/>
        <a:lstStyle/>
        <a:p>
          <a:endParaRPr lang="tr-TR"/>
        </a:p>
      </dgm:t>
    </dgm:pt>
    <dgm:pt modelId="{89008A45-07B8-434F-B840-C9C79DA89143}" type="sibTrans" cxnId="{2360BD16-8185-43E9-B651-16F177AF173F}">
      <dgm:prSet/>
      <dgm:spPr/>
      <dgm:t>
        <a:bodyPr/>
        <a:lstStyle/>
        <a:p>
          <a:endParaRPr lang="tr-TR"/>
        </a:p>
      </dgm:t>
    </dgm:pt>
    <dgm:pt modelId="{875F2F40-5475-4902-BAC5-93C210DEB4D3}">
      <dgm:prSet phldrT="[Metin]" custT="1"/>
      <dgm:spPr/>
      <dgm:t>
        <a:bodyPr/>
        <a:lstStyle/>
        <a:p>
          <a:r>
            <a:rPr lang="tr-TR" sz="1800" dirty="0"/>
            <a:t>3-İstekli C</a:t>
          </a:r>
        </a:p>
        <a:p>
          <a:r>
            <a:rPr lang="tr-TR" sz="1800" dirty="0"/>
            <a:t>***</a:t>
          </a:r>
        </a:p>
      </dgm:t>
    </dgm:pt>
    <dgm:pt modelId="{2D21488E-42BE-494A-854E-831B80FA0D40}" type="parTrans" cxnId="{BAE49EB5-FF83-4FAF-9D4C-6FAA5E7F44D5}">
      <dgm:prSet/>
      <dgm:spPr/>
      <dgm:t>
        <a:bodyPr/>
        <a:lstStyle/>
        <a:p>
          <a:endParaRPr lang="tr-TR"/>
        </a:p>
      </dgm:t>
    </dgm:pt>
    <dgm:pt modelId="{C7AC76E1-40AE-4E5A-85FC-A73EA03CA9DD}" type="sibTrans" cxnId="{BAE49EB5-FF83-4FAF-9D4C-6FAA5E7F44D5}">
      <dgm:prSet/>
      <dgm:spPr/>
      <dgm:t>
        <a:bodyPr/>
        <a:lstStyle/>
        <a:p>
          <a:endParaRPr lang="tr-TR"/>
        </a:p>
      </dgm:t>
    </dgm:pt>
    <dgm:pt modelId="{A89BB171-CD42-439D-8F6F-2DF92BF23B7C}" type="pres">
      <dgm:prSet presAssocID="{30C844B1-0DA3-47E6-83DB-6BE92CA2E30C}" presName="Name0" presStyleCnt="0">
        <dgm:presLayoutVars>
          <dgm:chPref val="1"/>
          <dgm:dir/>
          <dgm:animOne val="branch"/>
          <dgm:animLvl val="lvl"/>
          <dgm:resizeHandles val="exact"/>
        </dgm:presLayoutVars>
      </dgm:prSet>
      <dgm:spPr/>
      <dgm:t>
        <a:bodyPr/>
        <a:lstStyle/>
        <a:p>
          <a:endParaRPr lang="tr-TR"/>
        </a:p>
      </dgm:t>
    </dgm:pt>
    <dgm:pt modelId="{A57A21A0-1680-48B5-9536-0B79BABB42A5}" type="pres">
      <dgm:prSet presAssocID="{16E2FD47-1937-4FF1-89FF-3ECF6FA03F42}" presName="root1" presStyleCnt="0"/>
      <dgm:spPr/>
    </dgm:pt>
    <dgm:pt modelId="{0128F36A-8F3D-497A-A062-3BBEF02A4AE3}" type="pres">
      <dgm:prSet presAssocID="{16E2FD47-1937-4FF1-89FF-3ECF6FA03F42}" presName="LevelOneTextNode" presStyleLbl="node0" presStyleIdx="0" presStyleCnt="1" custScaleY="86965" custLinFactNeighborX="-46" custLinFactNeighborY="-2973">
        <dgm:presLayoutVars>
          <dgm:chPref val="3"/>
        </dgm:presLayoutVars>
      </dgm:prSet>
      <dgm:spPr/>
      <dgm:t>
        <a:bodyPr/>
        <a:lstStyle/>
        <a:p>
          <a:endParaRPr lang="tr-TR"/>
        </a:p>
      </dgm:t>
    </dgm:pt>
    <dgm:pt modelId="{7EA3662D-73BB-4EB8-A7B2-CCC1277C8EBE}" type="pres">
      <dgm:prSet presAssocID="{16E2FD47-1937-4FF1-89FF-3ECF6FA03F42}" presName="level2hierChild" presStyleCnt="0"/>
      <dgm:spPr/>
    </dgm:pt>
    <dgm:pt modelId="{88800159-6EE3-439E-9C55-FD7AAB6F6D31}" type="pres">
      <dgm:prSet presAssocID="{953A4F0C-662F-49F7-82E8-6809DA91008D}" presName="conn2-1" presStyleLbl="parChTrans1D2" presStyleIdx="0" presStyleCnt="3"/>
      <dgm:spPr/>
      <dgm:t>
        <a:bodyPr/>
        <a:lstStyle/>
        <a:p>
          <a:endParaRPr lang="tr-TR"/>
        </a:p>
      </dgm:t>
    </dgm:pt>
    <dgm:pt modelId="{FDF2A042-09DC-41CD-83A8-27A9796DB79F}" type="pres">
      <dgm:prSet presAssocID="{953A4F0C-662F-49F7-82E8-6809DA91008D}" presName="connTx" presStyleLbl="parChTrans1D2" presStyleIdx="0" presStyleCnt="3"/>
      <dgm:spPr/>
      <dgm:t>
        <a:bodyPr/>
        <a:lstStyle/>
        <a:p>
          <a:endParaRPr lang="tr-TR"/>
        </a:p>
      </dgm:t>
    </dgm:pt>
    <dgm:pt modelId="{29B34BA4-E2C6-44C9-820E-9C1B0FB39907}" type="pres">
      <dgm:prSet presAssocID="{F5CA1574-7FB4-4660-A664-4B3F4C8CBE1A}" presName="root2" presStyleCnt="0"/>
      <dgm:spPr/>
    </dgm:pt>
    <dgm:pt modelId="{29E9D4AE-D26A-4002-93ED-E9F29CFB33D9}" type="pres">
      <dgm:prSet presAssocID="{F5CA1574-7FB4-4660-A664-4B3F4C8CBE1A}" presName="LevelTwoTextNode" presStyleLbl="node2" presStyleIdx="0" presStyleCnt="3" custScaleY="119543">
        <dgm:presLayoutVars>
          <dgm:chPref val="3"/>
        </dgm:presLayoutVars>
      </dgm:prSet>
      <dgm:spPr/>
      <dgm:t>
        <a:bodyPr/>
        <a:lstStyle/>
        <a:p>
          <a:endParaRPr lang="tr-TR"/>
        </a:p>
      </dgm:t>
    </dgm:pt>
    <dgm:pt modelId="{0B13D1C8-E659-4E0D-93D6-F50905133A62}" type="pres">
      <dgm:prSet presAssocID="{F5CA1574-7FB4-4660-A664-4B3F4C8CBE1A}" presName="level3hierChild" presStyleCnt="0"/>
      <dgm:spPr/>
    </dgm:pt>
    <dgm:pt modelId="{BACA8497-57C1-499F-9F25-910A9610A044}" type="pres">
      <dgm:prSet presAssocID="{5AB2BF1B-CA3E-468C-B00C-FA6897C5EF94}" presName="conn2-1" presStyleLbl="parChTrans1D2" presStyleIdx="1" presStyleCnt="3"/>
      <dgm:spPr/>
      <dgm:t>
        <a:bodyPr/>
        <a:lstStyle/>
        <a:p>
          <a:endParaRPr lang="tr-TR"/>
        </a:p>
      </dgm:t>
    </dgm:pt>
    <dgm:pt modelId="{70C78B4F-F0CA-459F-BA64-64BBD32D910D}" type="pres">
      <dgm:prSet presAssocID="{5AB2BF1B-CA3E-468C-B00C-FA6897C5EF94}" presName="connTx" presStyleLbl="parChTrans1D2" presStyleIdx="1" presStyleCnt="3"/>
      <dgm:spPr/>
      <dgm:t>
        <a:bodyPr/>
        <a:lstStyle/>
        <a:p>
          <a:endParaRPr lang="tr-TR"/>
        </a:p>
      </dgm:t>
    </dgm:pt>
    <dgm:pt modelId="{F8A36971-4CE2-4FC6-BBB0-8F8FEB88C5A9}" type="pres">
      <dgm:prSet presAssocID="{3E08FEB7-1B45-40D5-9388-44F5283A7A50}" presName="root2" presStyleCnt="0"/>
      <dgm:spPr/>
    </dgm:pt>
    <dgm:pt modelId="{0D5CE1A6-274D-437A-A283-6FF18D96E8F7}" type="pres">
      <dgm:prSet presAssocID="{3E08FEB7-1B45-40D5-9388-44F5283A7A50}" presName="LevelTwoTextNode" presStyleLbl="node2" presStyleIdx="1" presStyleCnt="3">
        <dgm:presLayoutVars>
          <dgm:chPref val="3"/>
        </dgm:presLayoutVars>
      </dgm:prSet>
      <dgm:spPr/>
      <dgm:t>
        <a:bodyPr/>
        <a:lstStyle/>
        <a:p>
          <a:endParaRPr lang="tr-TR"/>
        </a:p>
      </dgm:t>
    </dgm:pt>
    <dgm:pt modelId="{887872FA-34DC-4504-B804-01BCEC8B5929}" type="pres">
      <dgm:prSet presAssocID="{3E08FEB7-1B45-40D5-9388-44F5283A7A50}" presName="level3hierChild" presStyleCnt="0"/>
      <dgm:spPr/>
    </dgm:pt>
    <dgm:pt modelId="{33810418-F4F5-4591-B827-28F7BD9B6BD9}" type="pres">
      <dgm:prSet presAssocID="{2D21488E-42BE-494A-854E-831B80FA0D40}" presName="conn2-1" presStyleLbl="parChTrans1D2" presStyleIdx="2" presStyleCnt="3"/>
      <dgm:spPr/>
      <dgm:t>
        <a:bodyPr/>
        <a:lstStyle/>
        <a:p>
          <a:endParaRPr lang="tr-TR"/>
        </a:p>
      </dgm:t>
    </dgm:pt>
    <dgm:pt modelId="{7A4258DF-991F-4F48-BAB7-EC408392638A}" type="pres">
      <dgm:prSet presAssocID="{2D21488E-42BE-494A-854E-831B80FA0D40}" presName="connTx" presStyleLbl="parChTrans1D2" presStyleIdx="2" presStyleCnt="3"/>
      <dgm:spPr/>
      <dgm:t>
        <a:bodyPr/>
        <a:lstStyle/>
        <a:p>
          <a:endParaRPr lang="tr-TR"/>
        </a:p>
      </dgm:t>
    </dgm:pt>
    <dgm:pt modelId="{FD6BE66E-2594-4C15-A740-6BAACC4C7A11}" type="pres">
      <dgm:prSet presAssocID="{875F2F40-5475-4902-BAC5-93C210DEB4D3}" presName="root2" presStyleCnt="0"/>
      <dgm:spPr/>
    </dgm:pt>
    <dgm:pt modelId="{210DC4FD-643A-447A-ADBE-630D3168E374}" type="pres">
      <dgm:prSet presAssocID="{875F2F40-5475-4902-BAC5-93C210DEB4D3}" presName="LevelTwoTextNode" presStyleLbl="node2" presStyleIdx="2" presStyleCnt="3">
        <dgm:presLayoutVars>
          <dgm:chPref val="3"/>
        </dgm:presLayoutVars>
      </dgm:prSet>
      <dgm:spPr/>
      <dgm:t>
        <a:bodyPr/>
        <a:lstStyle/>
        <a:p>
          <a:endParaRPr lang="tr-TR"/>
        </a:p>
      </dgm:t>
    </dgm:pt>
    <dgm:pt modelId="{49DB2544-4479-476D-A8D3-386BE18FD3BA}" type="pres">
      <dgm:prSet presAssocID="{875F2F40-5475-4902-BAC5-93C210DEB4D3}" presName="level3hierChild" presStyleCnt="0"/>
      <dgm:spPr/>
    </dgm:pt>
  </dgm:ptLst>
  <dgm:cxnLst>
    <dgm:cxn modelId="{971F8A48-301B-4E36-A315-BDEDEE74E4F5}" type="presOf" srcId="{2D21488E-42BE-494A-854E-831B80FA0D40}" destId="{7A4258DF-991F-4F48-BAB7-EC408392638A}" srcOrd="1" destOrd="0" presId="urn:microsoft.com/office/officeart/2008/layout/HorizontalMultiLevelHierarchy"/>
    <dgm:cxn modelId="{2360BD16-8185-43E9-B651-16F177AF173F}" srcId="{16E2FD47-1937-4FF1-89FF-3ECF6FA03F42}" destId="{3E08FEB7-1B45-40D5-9388-44F5283A7A50}" srcOrd="1" destOrd="0" parTransId="{5AB2BF1B-CA3E-468C-B00C-FA6897C5EF94}" sibTransId="{89008A45-07B8-434F-B840-C9C79DA89143}"/>
    <dgm:cxn modelId="{578DB777-EEB8-43B3-B286-7CD1EED305E3}" type="presOf" srcId="{5AB2BF1B-CA3E-468C-B00C-FA6897C5EF94}" destId="{BACA8497-57C1-499F-9F25-910A9610A044}" srcOrd="0" destOrd="0" presId="urn:microsoft.com/office/officeart/2008/layout/HorizontalMultiLevelHierarchy"/>
    <dgm:cxn modelId="{9D15737E-314A-4EF2-B887-DBC40091B6DD}" type="presOf" srcId="{875F2F40-5475-4902-BAC5-93C210DEB4D3}" destId="{210DC4FD-643A-447A-ADBE-630D3168E374}" srcOrd="0" destOrd="0" presId="urn:microsoft.com/office/officeart/2008/layout/HorizontalMultiLevelHierarchy"/>
    <dgm:cxn modelId="{DB7CC952-A437-4318-BA32-5B879307BE8D}" type="presOf" srcId="{3E08FEB7-1B45-40D5-9388-44F5283A7A50}" destId="{0D5CE1A6-274D-437A-A283-6FF18D96E8F7}" srcOrd="0" destOrd="0" presId="urn:microsoft.com/office/officeart/2008/layout/HorizontalMultiLevelHierarchy"/>
    <dgm:cxn modelId="{FFB4063B-78C0-4F5F-99F3-E4708DF145E1}" type="presOf" srcId="{F5CA1574-7FB4-4660-A664-4B3F4C8CBE1A}" destId="{29E9D4AE-D26A-4002-93ED-E9F29CFB33D9}" srcOrd="0" destOrd="0" presId="urn:microsoft.com/office/officeart/2008/layout/HorizontalMultiLevelHierarchy"/>
    <dgm:cxn modelId="{22D64A0D-8323-4C98-AA2E-48716F51FD69}" type="presOf" srcId="{953A4F0C-662F-49F7-82E8-6809DA91008D}" destId="{FDF2A042-09DC-41CD-83A8-27A9796DB79F}" srcOrd="1" destOrd="0" presId="urn:microsoft.com/office/officeart/2008/layout/HorizontalMultiLevelHierarchy"/>
    <dgm:cxn modelId="{33FD9F79-2E1E-418D-A694-9BFB0D88C3FA}" type="presOf" srcId="{30C844B1-0DA3-47E6-83DB-6BE92CA2E30C}" destId="{A89BB171-CD42-439D-8F6F-2DF92BF23B7C}" srcOrd="0" destOrd="0" presId="urn:microsoft.com/office/officeart/2008/layout/HorizontalMultiLevelHierarchy"/>
    <dgm:cxn modelId="{BAE49EB5-FF83-4FAF-9D4C-6FAA5E7F44D5}" srcId="{16E2FD47-1937-4FF1-89FF-3ECF6FA03F42}" destId="{875F2F40-5475-4902-BAC5-93C210DEB4D3}" srcOrd="2" destOrd="0" parTransId="{2D21488E-42BE-494A-854E-831B80FA0D40}" sibTransId="{C7AC76E1-40AE-4E5A-85FC-A73EA03CA9DD}"/>
    <dgm:cxn modelId="{EA8D9780-E510-4E35-9884-280CF56A1C24}" type="presOf" srcId="{5AB2BF1B-CA3E-468C-B00C-FA6897C5EF94}" destId="{70C78B4F-F0CA-459F-BA64-64BBD32D910D}" srcOrd="1" destOrd="0" presId="urn:microsoft.com/office/officeart/2008/layout/HorizontalMultiLevelHierarchy"/>
    <dgm:cxn modelId="{0DE685F9-09BA-4825-ACAF-B75D4709AE19}" type="presOf" srcId="{953A4F0C-662F-49F7-82E8-6809DA91008D}" destId="{88800159-6EE3-439E-9C55-FD7AAB6F6D31}" srcOrd="0" destOrd="0" presId="urn:microsoft.com/office/officeart/2008/layout/HorizontalMultiLevelHierarchy"/>
    <dgm:cxn modelId="{53D09013-CE1B-40A0-84B4-7CA82F2E05D3}" type="presOf" srcId="{2D21488E-42BE-494A-854E-831B80FA0D40}" destId="{33810418-F4F5-4591-B827-28F7BD9B6BD9}" srcOrd="0" destOrd="0" presId="urn:microsoft.com/office/officeart/2008/layout/HorizontalMultiLevelHierarchy"/>
    <dgm:cxn modelId="{19B0A03F-601C-4AA5-A271-DD2D53E9F045}" srcId="{16E2FD47-1937-4FF1-89FF-3ECF6FA03F42}" destId="{F5CA1574-7FB4-4660-A664-4B3F4C8CBE1A}" srcOrd="0" destOrd="0" parTransId="{953A4F0C-662F-49F7-82E8-6809DA91008D}" sibTransId="{4CA73584-0017-4F81-A3E0-7AC4F7A3A8C2}"/>
    <dgm:cxn modelId="{C20C62E6-490A-454B-9ADB-4153D4B4FD58}" type="presOf" srcId="{16E2FD47-1937-4FF1-89FF-3ECF6FA03F42}" destId="{0128F36A-8F3D-497A-A062-3BBEF02A4AE3}" srcOrd="0" destOrd="0" presId="urn:microsoft.com/office/officeart/2008/layout/HorizontalMultiLevelHierarchy"/>
    <dgm:cxn modelId="{2EA8EC79-B20C-4A77-8806-FC517062EBCE}" srcId="{30C844B1-0DA3-47E6-83DB-6BE92CA2E30C}" destId="{16E2FD47-1937-4FF1-89FF-3ECF6FA03F42}" srcOrd="0" destOrd="0" parTransId="{3556FD29-CFD4-4738-9130-CDB887E02D12}" sibTransId="{E518A236-E7DE-4C81-A46F-2877D22A397E}"/>
    <dgm:cxn modelId="{A7D9E3F6-B26A-4815-8A5A-31B754561349}" type="presParOf" srcId="{A89BB171-CD42-439D-8F6F-2DF92BF23B7C}" destId="{A57A21A0-1680-48B5-9536-0B79BABB42A5}" srcOrd="0" destOrd="0" presId="urn:microsoft.com/office/officeart/2008/layout/HorizontalMultiLevelHierarchy"/>
    <dgm:cxn modelId="{009090B4-216D-4A56-B401-84D7AFE0C64E}" type="presParOf" srcId="{A57A21A0-1680-48B5-9536-0B79BABB42A5}" destId="{0128F36A-8F3D-497A-A062-3BBEF02A4AE3}" srcOrd="0" destOrd="0" presId="urn:microsoft.com/office/officeart/2008/layout/HorizontalMultiLevelHierarchy"/>
    <dgm:cxn modelId="{6653C51E-5DCF-409B-B1DE-3C65CC9DE883}" type="presParOf" srcId="{A57A21A0-1680-48B5-9536-0B79BABB42A5}" destId="{7EA3662D-73BB-4EB8-A7B2-CCC1277C8EBE}" srcOrd="1" destOrd="0" presId="urn:microsoft.com/office/officeart/2008/layout/HorizontalMultiLevelHierarchy"/>
    <dgm:cxn modelId="{B9C0BD4F-FB6B-453B-B691-1462CACEAB02}" type="presParOf" srcId="{7EA3662D-73BB-4EB8-A7B2-CCC1277C8EBE}" destId="{88800159-6EE3-439E-9C55-FD7AAB6F6D31}" srcOrd="0" destOrd="0" presId="urn:microsoft.com/office/officeart/2008/layout/HorizontalMultiLevelHierarchy"/>
    <dgm:cxn modelId="{9C01EC50-94F4-48DA-A276-29D6D7A5F2ED}" type="presParOf" srcId="{88800159-6EE3-439E-9C55-FD7AAB6F6D31}" destId="{FDF2A042-09DC-41CD-83A8-27A9796DB79F}" srcOrd="0" destOrd="0" presId="urn:microsoft.com/office/officeart/2008/layout/HorizontalMultiLevelHierarchy"/>
    <dgm:cxn modelId="{4E5CF849-BCFE-4EBE-82BD-768064BC59A9}" type="presParOf" srcId="{7EA3662D-73BB-4EB8-A7B2-CCC1277C8EBE}" destId="{29B34BA4-E2C6-44C9-820E-9C1B0FB39907}" srcOrd="1" destOrd="0" presId="urn:microsoft.com/office/officeart/2008/layout/HorizontalMultiLevelHierarchy"/>
    <dgm:cxn modelId="{27330552-9276-48B2-8437-AEDD81419C45}" type="presParOf" srcId="{29B34BA4-E2C6-44C9-820E-9C1B0FB39907}" destId="{29E9D4AE-D26A-4002-93ED-E9F29CFB33D9}" srcOrd="0" destOrd="0" presId="urn:microsoft.com/office/officeart/2008/layout/HorizontalMultiLevelHierarchy"/>
    <dgm:cxn modelId="{F6C173A6-32AD-4B06-865C-C85D732985BC}" type="presParOf" srcId="{29B34BA4-E2C6-44C9-820E-9C1B0FB39907}" destId="{0B13D1C8-E659-4E0D-93D6-F50905133A62}" srcOrd="1" destOrd="0" presId="urn:microsoft.com/office/officeart/2008/layout/HorizontalMultiLevelHierarchy"/>
    <dgm:cxn modelId="{1CDC1C1A-B8D0-4BB5-B9A0-E84FA7DE393B}" type="presParOf" srcId="{7EA3662D-73BB-4EB8-A7B2-CCC1277C8EBE}" destId="{BACA8497-57C1-499F-9F25-910A9610A044}" srcOrd="2" destOrd="0" presId="urn:microsoft.com/office/officeart/2008/layout/HorizontalMultiLevelHierarchy"/>
    <dgm:cxn modelId="{86327633-B2CF-4EA0-9C3A-1C902631ED24}" type="presParOf" srcId="{BACA8497-57C1-499F-9F25-910A9610A044}" destId="{70C78B4F-F0CA-459F-BA64-64BBD32D910D}" srcOrd="0" destOrd="0" presId="urn:microsoft.com/office/officeart/2008/layout/HorizontalMultiLevelHierarchy"/>
    <dgm:cxn modelId="{25047DD9-1A24-405A-A39E-F5E592C2E211}" type="presParOf" srcId="{7EA3662D-73BB-4EB8-A7B2-CCC1277C8EBE}" destId="{F8A36971-4CE2-4FC6-BBB0-8F8FEB88C5A9}" srcOrd="3" destOrd="0" presId="urn:microsoft.com/office/officeart/2008/layout/HorizontalMultiLevelHierarchy"/>
    <dgm:cxn modelId="{C80B0BB3-1E31-42FF-8B2C-5B8DE264B5C8}" type="presParOf" srcId="{F8A36971-4CE2-4FC6-BBB0-8F8FEB88C5A9}" destId="{0D5CE1A6-274D-437A-A283-6FF18D96E8F7}" srcOrd="0" destOrd="0" presId="urn:microsoft.com/office/officeart/2008/layout/HorizontalMultiLevelHierarchy"/>
    <dgm:cxn modelId="{F8DD386E-75F3-46FC-BF75-5C06B271FAF0}" type="presParOf" srcId="{F8A36971-4CE2-4FC6-BBB0-8F8FEB88C5A9}" destId="{887872FA-34DC-4504-B804-01BCEC8B5929}" srcOrd="1" destOrd="0" presId="urn:microsoft.com/office/officeart/2008/layout/HorizontalMultiLevelHierarchy"/>
    <dgm:cxn modelId="{40A8C1CB-A3FC-4910-A80C-113AB6C7B30D}" type="presParOf" srcId="{7EA3662D-73BB-4EB8-A7B2-CCC1277C8EBE}" destId="{33810418-F4F5-4591-B827-28F7BD9B6BD9}" srcOrd="4" destOrd="0" presId="urn:microsoft.com/office/officeart/2008/layout/HorizontalMultiLevelHierarchy"/>
    <dgm:cxn modelId="{9D5D1337-97F1-479F-A8E1-FD99EA648DBB}" type="presParOf" srcId="{33810418-F4F5-4591-B827-28F7BD9B6BD9}" destId="{7A4258DF-991F-4F48-BAB7-EC408392638A}" srcOrd="0" destOrd="0" presId="urn:microsoft.com/office/officeart/2008/layout/HorizontalMultiLevelHierarchy"/>
    <dgm:cxn modelId="{87C6049D-6466-4B07-A401-EAC4A016066A}" type="presParOf" srcId="{7EA3662D-73BB-4EB8-A7B2-CCC1277C8EBE}" destId="{FD6BE66E-2594-4C15-A740-6BAACC4C7A11}" srcOrd="5" destOrd="0" presId="urn:microsoft.com/office/officeart/2008/layout/HorizontalMultiLevelHierarchy"/>
    <dgm:cxn modelId="{BF4E7402-9BAF-42BB-BBB1-72A724D73051}" type="presParOf" srcId="{FD6BE66E-2594-4C15-A740-6BAACC4C7A11}" destId="{210DC4FD-643A-447A-ADBE-630D3168E374}" srcOrd="0" destOrd="0" presId="urn:microsoft.com/office/officeart/2008/layout/HorizontalMultiLevelHierarchy"/>
    <dgm:cxn modelId="{19BBEA5A-8957-4A8F-A66E-B68B4C00181E}" type="presParOf" srcId="{FD6BE66E-2594-4C15-A740-6BAACC4C7A11}" destId="{49DB2544-4479-476D-A8D3-386BE18FD3BA}"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0C844B1-0DA3-47E6-83DB-6BE92CA2E30C}" type="doc">
      <dgm:prSet loTypeId="urn:microsoft.com/office/officeart/2008/layout/HorizontalMultiLevelHierarchy" loCatId="hierarchy" qsTypeId="urn:microsoft.com/office/officeart/2005/8/quickstyle/simple1" qsCatId="simple" csTypeId="urn:microsoft.com/office/officeart/2005/8/colors/colorful5" csCatId="colorful" phldr="1"/>
      <dgm:spPr/>
      <dgm:t>
        <a:bodyPr/>
        <a:lstStyle/>
        <a:p>
          <a:endParaRPr lang="tr-TR"/>
        </a:p>
      </dgm:t>
    </dgm:pt>
    <dgm:pt modelId="{16E2FD47-1937-4FF1-89FF-3ECF6FA03F42}">
      <dgm:prSet phldrT="[Metin]" custT="1"/>
      <dgm:spPr/>
      <dgm:t>
        <a:bodyPr/>
        <a:lstStyle/>
        <a:p>
          <a:r>
            <a:rPr lang="tr-TR" sz="3600" dirty="0"/>
            <a:t>İSTEKLİ B</a:t>
          </a:r>
        </a:p>
      </dgm:t>
    </dgm:pt>
    <dgm:pt modelId="{3556FD29-CFD4-4738-9130-CDB887E02D12}" type="parTrans" cxnId="{2EA8EC79-B20C-4A77-8806-FC517062EBCE}">
      <dgm:prSet/>
      <dgm:spPr/>
      <dgm:t>
        <a:bodyPr/>
        <a:lstStyle/>
        <a:p>
          <a:endParaRPr lang="tr-TR"/>
        </a:p>
      </dgm:t>
    </dgm:pt>
    <dgm:pt modelId="{E518A236-E7DE-4C81-A46F-2877D22A397E}" type="sibTrans" cxnId="{2EA8EC79-B20C-4A77-8806-FC517062EBCE}">
      <dgm:prSet/>
      <dgm:spPr/>
      <dgm:t>
        <a:bodyPr/>
        <a:lstStyle/>
        <a:p>
          <a:endParaRPr lang="tr-TR"/>
        </a:p>
      </dgm:t>
    </dgm:pt>
    <dgm:pt modelId="{F5CA1574-7FB4-4660-A664-4B3F4C8CBE1A}">
      <dgm:prSet phldrT="[Metin]" custT="1"/>
      <dgm:spPr/>
      <dgm:t>
        <a:bodyPr/>
        <a:lstStyle/>
        <a:p>
          <a:r>
            <a:rPr lang="tr-TR" sz="1800" dirty="0"/>
            <a:t>1-  (SİZ) İstekli B</a:t>
          </a:r>
        </a:p>
        <a:p>
          <a:r>
            <a:rPr lang="tr-TR" sz="1800" dirty="0"/>
            <a:t>85.000 TL</a:t>
          </a:r>
        </a:p>
      </dgm:t>
    </dgm:pt>
    <dgm:pt modelId="{953A4F0C-662F-49F7-82E8-6809DA91008D}" type="parTrans" cxnId="{19B0A03F-601C-4AA5-A271-DD2D53E9F045}">
      <dgm:prSet/>
      <dgm:spPr/>
      <dgm:t>
        <a:bodyPr/>
        <a:lstStyle/>
        <a:p>
          <a:endParaRPr lang="tr-TR"/>
        </a:p>
      </dgm:t>
    </dgm:pt>
    <dgm:pt modelId="{4CA73584-0017-4F81-A3E0-7AC4F7A3A8C2}" type="sibTrans" cxnId="{19B0A03F-601C-4AA5-A271-DD2D53E9F045}">
      <dgm:prSet/>
      <dgm:spPr/>
      <dgm:t>
        <a:bodyPr/>
        <a:lstStyle/>
        <a:p>
          <a:endParaRPr lang="tr-TR"/>
        </a:p>
      </dgm:t>
    </dgm:pt>
    <dgm:pt modelId="{3E08FEB7-1B45-40D5-9388-44F5283A7A50}">
      <dgm:prSet phldrT="[Metin]" custT="1"/>
      <dgm:spPr/>
      <dgm:t>
        <a:bodyPr/>
        <a:lstStyle/>
        <a:p>
          <a:r>
            <a:rPr lang="tr-TR" sz="1800" dirty="0"/>
            <a:t>2-İstekli A</a:t>
          </a:r>
        </a:p>
        <a:p>
          <a:r>
            <a:rPr lang="tr-TR" sz="1800" dirty="0"/>
            <a:t>***</a:t>
          </a:r>
        </a:p>
      </dgm:t>
    </dgm:pt>
    <dgm:pt modelId="{5AB2BF1B-CA3E-468C-B00C-FA6897C5EF94}" type="parTrans" cxnId="{2360BD16-8185-43E9-B651-16F177AF173F}">
      <dgm:prSet/>
      <dgm:spPr/>
      <dgm:t>
        <a:bodyPr/>
        <a:lstStyle/>
        <a:p>
          <a:endParaRPr lang="tr-TR"/>
        </a:p>
      </dgm:t>
    </dgm:pt>
    <dgm:pt modelId="{89008A45-07B8-434F-B840-C9C79DA89143}" type="sibTrans" cxnId="{2360BD16-8185-43E9-B651-16F177AF173F}">
      <dgm:prSet/>
      <dgm:spPr/>
      <dgm:t>
        <a:bodyPr/>
        <a:lstStyle/>
        <a:p>
          <a:endParaRPr lang="tr-TR"/>
        </a:p>
      </dgm:t>
    </dgm:pt>
    <dgm:pt modelId="{875F2F40-5475-4902-BAC5-93C210DEB4D3}">
      <dgm:prSet phldrT="[Metin]" custT="1"/>
      <dgm:spPr/>
      <dgm:t>
        <a:bodyPr/>
        <a:lstStyle/>
        <a:p>
          <a:r>
            <a:rPr lang="tr-TR" sz="1800" dirty="0"/>
            <a:t>3-İstekli C</a:t>
          </a:r>
        </a:p>
        <a:p>
          <a:r>
            <a:rPr lang="tr-TR" sz="1800" dirty="0"/>
            <a:t>***</a:t>
          </a:r>
        </a:p>
      </dgm:t>
    </dgm:pt>
    <dgm:pt modelId="{2D21488E-42BE-494A-854E-831B80FA0D40}" type="parTrans" cxnId="{BAE49EB5-FF83-4FAF-9D4C-6FAA5E7F44D5}">
      <dgm:prSet/>
      <dgm:spPr/>
      <dgm:t>
        <a:bodyPr/>
        <a:lstStyle/>
        <a:p>
          <a:endParaRPr lang="tr-TR"/>
        </a:p>
      </dgm:t>
    </dgm:pt>
    <dgm:pt modelId="{C7AC76E1-40AE-4E5A-85FC-A73EA03CA9DD}" type="sibTrans" cxnId="{BAE49EB5-FF83-4FAF-9D4C-6FAA5E7F44D5}">
      <dgm:prSet/>
      <dgm:spPr/>
      <dgm:t>
        <a:bodyPr/>
        <a:lstStyle/>
        <a:p>
          <a:endParaRPr lang="tr-TR"/>
        </a:p>
      </dgm:t>
    </dgm:pt>
    <dgm:pt modelId="{A89BB171-CD42-439D-8F6F-2DF92BF23B7C}" type="pres">
      <dgm:prSet presAssocID="{30C844B1-0DA3-47E6-83DB-6BE92CA2E30C}" presName="Name0" presStyleCnt="0">
        <dgm:presLayoutVars>
          <dgm:chPref val="1"/>
          <dgm:dir/>
          <dgm:animOne val="branch"/>
          <dgm:animLvl val="lvl"/>
          <dgm:resizeHandles val="exact"/>
        </dgm:presLayoutVars>
      </dgm:prSet>
      <dgm:spPr/>
      <dgm:t>
        <a:bodyPr/>
        <a:lstStyle/>
        <a:p>
          <a:endParaRPr lang="tr-TR"/>
        </a:p>
      </dgm:t>
    </dgm:pt>
    <dgm:pt modelId="{A57A21A0-1680-48B5-9536-0B79BABB42A5}" type="pres">
      <dgm:prSet presAssocID="{16E2FD47-1937-4FF1-89FF-3ECF6FA03F42}" presName="root1" presStyleCnt="0"/>
      <dgm:spPr/>
    </dgm:pt>
    <dgm:pt modelId="{0128F36A-8F3D-497A-A062-3BBEF02A4AE3}" type="pres">
      <dgm:prSet presAssocID="{16E2FD47-1937-4FF1-89FF-3ECF6FA03F42}" presName="LevelOneTextNode" presStyleLbl="node0" presStyleIdx="0" presStyleCnt="1">
        <dgm:presLayoutVars>
          <dgm:chPref val="3"/>
        </dgm:presLayoutVars>
      </dgm:prSet>
      <dgm:spPr/>
      <dgm:t>
        <a:bodyPr/>
        <a:lstStyle/>
        <a:p>
          <a:endParaRPr lang="tr-TR"/>
        </a:p>
      </dgm:t>
    </dgm:pt>
    <dgm:pt modelId="{7EA3662D-73BB-4EB8-A7B2-CCC1277C8EBE}" type="pres">
      <dgm:prSet presAssocID="{16E2FD47-1937-4FF1-89FF-3ECF6FA03F42}" presName="level2hierChild" presStyleCnt="0"/>
      <dgm:spPr/>
    </dgm:pt>
    <dgm:pt modelId="{88800159-6EE3-439E-9C55-FD7AAB6F6D31}" type="pres">
      <dgm:prSet presAssocID="{953A4F0C-662F-49F7-82E8-6809DA91008D}" presName="conn2-1" presStyleLbl="parChTrans1D2" presStyleIdx="0" presStyleCnt="3"/>
      <dgm:spPr/>
      <dgm:t>
        <a:bodyPr/>
        <a:lstStyle/>
        <a:p>
          <a:endParaRPr lang="tr-TR"/>
        </a:p>
      </dgm:t>
    </dgm:pt>
    <dgm:pt modelId="{FDF2A042-09DC-41CD-83A8-27A9796DB79F}" type="pres">
      <dgm:prSet presAssocID="{953A4F0C-662F-49F7-82E8-6809DA91008D}" presName="connTx" presStyleLbl="parChTrans1D2" presStyleIdx="0" presStyleCnt="3"/>
      <dgm:spPr/>
      <dgm:t>
        <a:bodyPr/>
        <a:lstStyle/>
        <a:p>
          <a:endParaRPr lang="tr-TR"/>
        </a:p>
      </dgm:t>
    </dgm:pt>
    <dgm:pt modelId="{29B34BA4-E2C6-44C9-820E-9C1B0FB39907}" type="pres">
      <dgm:prSet presAssocID="{F5CA1574-7FB4-4660-A664-4B3F4C8CBE1A}" presName="root2" presStyleCnt="0"/>
      <dgm:spPr/>
    </dgm:pt>
    <dgm:pt modelId="{29E9D4AE-D26A-4002-93ED-E9F29CFB33D9}" type="pres">
      <dgm:prSet presAssocID="{F5CA1574-7FB4-4660-A664-4B3F4C8CBE1A}" presName="LevelTwoTextNode" presStyleLbl="node2" presStyleIdx="0" presStyleCnt="3" custScaleY="159074">
        <dgm:presLayoutVars>
          <dgm:chPref val="3"/>
        </dgm:presLayoutVars>
      </dgm:prSet>
      <dgm:spPr/>
      <dgm:t>
        <a:bodyPr/>
        <a:lstStyle/>
        <a:p>
          <a:endParaRPr lang="tr-TR"/>
        </a:p>
      </dgm:t>
    </dgm:pt>
    <dgm:pt modelId="{0B13D1C8-E659-4E0D-93D6-F50905133A62}" type="pres">
      <dgm:prSet presAssocID="{F5CA1574-7FB4-4660-A664-4B3F4C8CBE1A}" presName="level3hierChild" presStyleCnt="0"/>
      <dgm:spPr/>
    </dgm:pt>
    <dgm:pt modelId="{BACA8497-57C1-499F-9F25-910A9610A044}" type="pres">
      <dgm:prSet presAssocID="{5AB2BF1B-CA3E-468C-B00C-FA6897C5EF94}" presName="conn2-1" presStyleLbl="parChTrans1D2" presStyleIdx="1" presStyleCnt="3"/>
      <dgm:spPr/>
      <dgm:t>
        <a:bodyPr/>
        <a:lstStyle/>
        <a:p>
          <a:endParaRPr lang="tr-TR"/>
        </a:p>
      </dgm:t>
    </dgm:pt>
    <dgm:pt modelId="{70C78B4F-F0CA-459F-BA64-64BBD32D910D}" type="pres">
      <dgm:prSet presAssocID="{5AB2BF1B-CA3E-468C-B00C-FA6897C5EF94}" presName="connTx" presStyleLbl="parChTrans1D2" presStyleIdx="1" presStyleCnt="3"/>
      <dgm:spPr/>
      <dgm:t>
        <a:bodyPr/>
        <a:lstStyle/>
        <a:p>
          <a:endParaRPr lang="tr-TR"/>
        </a:p>
      </dgm:t>
    </dgm:pt>
    <dgm:pt modelId="{F8A36971-4CE2-4FC6-BBB0-8F8FEB88C5A9}" type="pres">
      <dgm:prSet presAssocID="{3E08FEB7-1B45-40D5-9388-44F5283A7A50}" presName="root2" presStyleCnt="0"/>
      <dgm:spPr/>
    </dgm:pt>
    <dgm:pt modelId="{0D5CE1A6-274D-437A-A283-6FF18D96E8F7}" type="pres">
      <dgm:prSet presAssocID="{3E08FEB7-1B45-40D5-9388-44F5283A7A50}" presName="LevelTwoTextNode" presStyleLbl="node2" presStyleIdx="1" presStyleCnt="3" custScaleY="122529">
        <dgm:presLayoutVars>
          <dgm:chPref val="3"/>
        </dgm:presLayoutVars>
      </dgm:prSet>
      <dgm:spPr/>
      <dgm:t>
        <a:bodyPr/>
        <a:lstStyle/>
        <a:p>
          <a:endParaRPr lang="tr-TR"/>
        </a:p>
      </dgm:t>
    </dgm:pt>
    <dgm:pt modelId="{887872FA-34DC-4504-B804-01BCEC8B5929}" type="pres">
      <dgm:prSet presAssocID="{3E08FEB7-1B45-40D5-9388-44F5283A7A50}" presName="level3hierChild" presStyleCnt="0"/>
      <dgm:spPr/>
    </dgm:pt>
    <dgm:pt modelId="{33810418-F4F5-4591-B827-28F7BD9B6BD9}" type="pres">
      <dgm:prSet presAssocID="{2D21488E-42BE-494A-854E-831B80FA0D40}" presName="conn2-1" presStyleLbl="parChTrans1D2" presStyleIdx="2" presStyleCnt="3"/>
      <dgm:spPr/>
      <dgm:t>
        <a:bodyPr/>
        <a:lstStyle/>
        <a:p>
          <a:endParaRPr lang="tr-TR"/>
        </a:p>
      </dgm:t>
    </dgm:pt>
    <dgm:pt modelId="{7A4258DF-991F-4F48-BAB7-EC408392638A}" type="pres">
      <dgm:prSet presAssocID="{2D21488E-42BE-494A-854E-831B80FA0D40}" presName="connTx" presStyleLbl="parChTrans1D2" presStyleIdx="2" presStyleCnt="3"/>
      <dgm:spPr/>
      <dgm:t>
        <a:bodyPr/>
        <a:lstStyle/>
        <a:p>
          <a:endParaRPr lang="tr-TR"/>
        </a:p>
      </dgm:t>
    </dgm:pt>
    <dgm:pt modelId="{FD6BE66E-2594-4C15-A740-6BAACC4C7A11}" type="pres">
      <dgm:prSet presAssocID="{875F2F40-5475-4902-BAC5-93C210DEB4D3}" presName="root2" presStyleCnt="0"/>
      <dgm:spPr/>
    </dgm:pt>
    <dgm:pt modelId="{210DC4FD-643A-447A-ADBE-630D3168E374}" type="pres">
      <dgm:prSet presAssocID="{875F2F40-5475-4902-BAC5-93C210DEB4D3}" presName="LevelTwoTextNode" presStyleLbl="node2" presStyleIdx="2" presStyleCnt="3" custScaleY="126900">
        <dgm:presLayoutVars>
          <dgm:chPref val="3"/>
        </dgm:presLayoutVars>
      </dgm:prSet>
      <dgm:spPr/>
      <dgm:t>
        <a:bodyPr/>
        <a:lstStyle/>
        <a:p>
          <a:endParaRPr lang="tr-TR"/>
        </a:p>
      </dgm:t>
    </dgm:pt>
    <dgm:pt modelId="{49DB2544-4479-476D-A8D3-386BE18FD3BA}" type="pres">
      <dgm:prSet presAssocID="{875F2F40-5475-4902-BAC5-93C210DEB4D3}" presName="level3hierChild" presStyleCnt="0"/>
      <dgm:spPr/>
    </dgm:pt>
  </dgm:ptLst>
  <dgm:cxnLst>
    <dgm:cxn modelId="{4EFA2C3C-459E-4E82-AB41-582484A6BD12}" type="presOf" srcId="{875F2F40-5475-4902-BAC5-93C210DEB4D3}" destId="{210DC4FD-643A-447A-ADBE-630D3168E374}" srcOrd="0" destOrd="0" presId="urn:microsoft.com/office/officeart/2008/layout/HorizontalMultiLevelHierarchy"/>
    <dgm:cxn modelId="{2360BD16-8185-43E9-B651-16F177AF173F}" srcId="{16E2FD47-1937-4FF1-89FF-3ECF6FA03F42}" destId="{3E08FEB7-1B45-40D5-9388-44F5283A7A50}" srcOrd="1" destOrd="0" parTransId="{5AB2BF1B-CA3E-468C-B00C-FA6897C5EF94}" sibTransId="{89008A45-07B8-434F-B840-C9C79DA89143}"/>
    <dgm:cxn modelId="{3BEB8DA6-126C-4DFB-8C6B-739521D64F59}" type="presOf" srcId="{953A4F0C-662F-49F7-82E8-6809DA91008D}" destId="{FDF2A042-09DC-41CD-83A8-27A9796DB79F}" srcOrd="1" destOrd="0" presId="urn:microsoft.com/office/officeart/2008/layout/HorizontalMultiLevelHierarchy"/>
    <dgm:cxn modelId="{6979BD3C-4B17-4E06-BDA4-FD401F2D93B2}" type="presOf" srcId="{F5CA1574-7FB4-4660-A664-4B3F4C8CBE1A}" destId="{29E9D4AE-D26A-4002-93ED-E9F29CFB33D9}" srcOrd="0" destOrd="0" presId="urn:microsoft.com/office/officeart/2008/layout/HorizontalMultiLevelHierarchy"/>
    <dgm:cxn modelId="{A3C0D751-878F-4D0E-90A6-F79C1C7AF5A8}" type="presOf" srcId="{16E2FD47-1937-4FF1-89FF-3ECF6FA03F42}" destId="{0128F36A-8F3D-497A-A062-3BBEF02A4AE3}" srcOrd="0" destOrd="0" presId="urn:microsoft.com/office/officeart/2008/layout/HorizontalMultiLevelHierarchy"/>
    <dgm:cxn modelId="{BAE49EB5-FF83-4FAF-9D4C-6FAA5E7F44D5}" srcId="{16E2FD47-1937-4FF1-89FF-3ECF6FA03F42}" destId="{875F2F40-5475-4902-BAC5-93C210DEB4D3}" srcOrd="2" destOrd="0" parTransId="{2D21488E-42BE-494A-854E-831B80FA0D40}" sibTransId="{C7AC76E1-40AE-4E5A-85FC-A73EA03CA9DD}"/>
    <dgm:cxn modelId="{FD3C51CC-D1C8-46C3-A027-933D81810356}" type="presOf" srcId="{30C844B1-0DA3-47E6-83DB-6BE92CA2E30C}" destId="{A89BB171-CD42-439D-8F6F-2DF92BF23B7C}" srcOrd="0" destOrd="0" presId="urn:microsoft.com/office/officeart/2008/layout/HorizontalMultiLevelHierarchy"/>
    <dgm:cxn modelId="{0A304BE8-CDD1-40BB-B8D4-353D515D5167}" type="presOf" srcId="{3E08FEB7-1B45-40D5-9388-44F5283A7A50}" destId="{0D5CE1A6-274D-437A-A283-6FF18D96E8F7}" srcOrd="0" destOrd="0" presId="urn:microsoft.com/office/officeart/2008/layout/HorizontalMultiLevelHierarchy"/>
    <dgm:cxn modelId="{83278CD0-48DE-427F-BEA0-59D4F2FBFF9D}" type="presOf" srcId="{5AB2BF1B-CA3E-468C-B00C-FA6897C5EF94}" destId="{BACA8497-57C1-499F-9F25-910A9610A044}" srcOrd="0" destOrd="0" presId="urn:microsoft.com/office/officeart/2008/layout/HorizontalMultiLevelHierarchy"/>
    <dgm:cxn modelId="{83F268B9-C422-49FF-A77B-7BF0427C7777}" type="presOf" srcId="{2D21488E-42BE-494A-854E-831B80FA0D40}" destId="{33810418-F4F5-4591-B827-28F7BD9B6BD9}" srcOrd="0" destOrd="0" presId="urn:microsoft.com/office/officeart/2008/layout/HorizontalMultiLevelHierarchy"/>
    <dgm:cxn modelId="{8A13B0FA-7437-4F3E-B1C3-49ADA17CA38C}" type="presOf" srcId="{5AB2BF1B-CA3E-468C-B00C-FA6897C5EF94}" destId="{70C78B4F-F0CA-459F-BA64-64BBD32D910D}" srcOrd="1" destOrd="0" presId="urn:microsoft.com/office/officeart/2008/layout/HorizontalMultiLevelHierarchy"/>
    <dgm:cxn modelId="{5D01817F-D75E-4B13-BCA8-9911FC947E37}" type="presOf" srcId="{2D21488E-42BE-494A-854E-831B80FA0D40}" destId="{7A4258DF-991F-4F48-BAB7-EC408392638A}" srcOrd="1" destOrd="0" presId="urn:microsoft.com/office/officeart/2008/layout/HorizontalMultiLevelHierarchy"/>
    <dgm:cxn modelId="{19B0A03F-601C-4AA5-A271-DD2D53E9F045}" srcId="{16E2FD47-1937-4FF1-89FF-3ECF6FA03F42}" destId="{F5CA1574-7FB4-4660-A664-4B3F4C8CBE1A}" srcOrd="0" destOrd="0" parTransId="{953A4F0C-662F-49F7-82E8-6809DA91008D}" sibTransId="{4CA73584-0017-4F81-A3E0-7AC4F7A3A8C2}"/>
    <dgm:cxn modelId="{2EA8EC79-B20C-4A77-8806-FC517062EBCE}" srcId="{30C844B1-0DA3-47E6-83DB-6BE92CA2E30C}" destId="{16E2FD47-1937-4FF1-89FF-3ECF6FA03F42}" srcOrd="0" destOrd="0" parTransId="{3556FD29-CFD4-4738-9130-CDB887E02D12}" sibTransId="{E518A236-E7DE-4C81-A46F-2877D22A397E}"/>
    <dgm:cxn modelId="{BBA5CA79-8603-42DF-A0EB-63646C4B3640}" type="presOf" srcId="{953A4F0C-662F-49F7-82E8-6809DA91008D}" destId="{88800159-6EE3-439E-9C55-FD7AAB6F6D31}" srcOrd="0" destOrd="0" presId="urn:microsoft.com/office/officeart/2008/layout/HorizontalMultiLevelHierarchy"/>
    <dgm:cxn modelId="{BA5AC1DC-2242-4C9F-9387-9BE2DECBE74E}" type="presParOf" srcId="{A89BB171-CD42-439D-8F6F-2DF92BF23B7C}" destId="{A57A21A0-1680-48B5-9536-0B79BABB42A5}" srcOrd="0" destOrd="0" presId="urn:microsoft.com/office/officeart/2008/layout/HorizontalMultiLevelHierarchy"/>
    <dgm:cxn modelId="{29D6ED1E-6E3B-4ED0-9751-32A33E3F593D}" type="presParOf" srcId="{A57A21A0-1680-48B5-9536-0B79BABB42A5}" destId="{0128F36A-8F3D-497A-A062-3BBEF02A4AE3}" srcOrd="0" destOrd="0" presId="urn:microsoft.com/office/officeart/2008/layout/HorizontalMultiLevelHierarchy"/>
    <dgm:cxn modelId="{A17ACEB4-007A-4EAB-82D9-A2C8901E0191}" type="presParOf" srcId="{A57A21A0-1680-48B5-9536-0B79BABB42A5}" destId="{7EA3662D-73BB-4EB8-A7B2-CCC1277C8EBE}" srcOrd="1" destOrd="0" presId="urn:microsoft.com/office/officeart/2008/layout/HorizontalMultiLevelHierarchy"/>
    <dgm:cxn modelId="{B5DBCF3E-3588-40F0-8741-D56E8B0F42C2}" type="presParOf" srcId="{7EA3662D-73BB-4EB8-A7B2-CCC1277C8EBE}" destId="{88800159-6EE3-439E-9C55-FD7AAB6F6D31}" srcOrd="0" destOrd="0" presId="urn:microsoft.com/office/officeart/2008/layout/HorizontalMultiLevelHierarchy"/>
    <dgm:cxn modelId="{B3A7C5A8-FE2F-4287-BBB5-02BD32018173}" type="presParOf" srcId="{88800159-6EE3-439E-9C55-FD7AAB6F6D31}" destId="{FDF2A042-09DC-41CD-83A8-27A9796DB79F}" srcOrd="0" destOrd="0" presId="urn:microsoft.com/office/officeart/2008/layout/HorizontalMultiLevelHierarchy"/>
    <dgm:cxn modelId="{1F7F8829-4172-4A87-BEE8-35585636E593}" type="presParOf" srcId="{7EA3662D-73BB-4EB8-A7B2-CCC1277C8EBE}" destId="{29B34BA4-E2C6-44C9-820E-9C1B0FB39907}" srcOrd="1" destOrd="0" presId="urn:microsoft.com/office/officeart/2008/layout/HorizontalMultiLevelHierarchy"/>
    <dgm:cxn modelId="{42DED8F3-F225-4F84-89A2-4A6F7B423205}" type="presParOf" srcId="{29B34BA4-E2C6-44C9-820E-9C1B0FB39907}" destId="{29E9D4AE-D26A-4002-93ED-E9F29CFB33D9}" srcOrd="0" destOrd="0" presId="urn:microsoft.com/office/officeart/2008/layout/HorizontalMultiLevelHierarchy"/>
    <dgm:cxn modelId="{4F65DFF1-9B8B-44C1-BD88-870FE5A8BDD3}" type="presParOf" srcId="{29B34BA4-E2C6-44C9-820E-9C1B0FB39907}" destId="{0B13D1C8-E659-4E0D-93D6-F50905133A62}" srcOrd="1" destOrd="0" presId="urn:microsoft.com/office/officeart/2008/layout/HorizontalMultiLevelHierarchy"/>
    <dgm:cxn modelId="{A866ED9D-C542-4E95-9EBE-241640F1CDA2}" type="presParOf" srcId="{7EA3662D-73BB-4EB8-A7B2-CCC1277C8EBE}" destId="{BACA8497-57C1-499F-9F25-910A9610A044}" srcOrd="2" destOrd="0" presId="urn:microsoft.com/office/officeart/2008/layout/HorizontalMultiLevelHierarchy"/>
    <dgm:cxn modelId="{3AD0B556-A0B5-4DBD-854C-88E90FA9B95E}" type="presParOf" srcId="{BACA8497-57C1-499F-9F25-910A9610A044}" destId="{70C78B4F-F0CA-459F-BA64-64BBD32D910D}" srcOrd="0" destOrd="0" presId="urn:microsoft.com/office/officeart/2008/layout/HorizontalMultiLevelHierarchy"/>
    <dgm:cxn modelId="{E4D80FB3-1DB9-42C6-9752-1D2EAC7EAED4}" type="presParOf" srcId="{7EA3662D-73BB-4EB8-A7B2-CCC1277C8EBE}" destId="{F8A36971-4CE2-4FC6-BBB0-8F8FEB88C5A9}" srcOrd="3" destOrd="0" presId="urn:microsoft.com/office/officeart/2008/layout/HorizontalMultiLevelHierarchy"/>
    <dgm:cxn modelId="{5A13DC86-0C69-4DB4-AED0-1976F17CC0F6}" type="presParOf" srcId="{F8A36971-4CE2-4FC6-BBB0-8F8FEB88C5A9}" destId="{0D5CE1A6-274D-437A-A283-6FF18D96E8F7}" srcOrd="0" destOrd="0" presId="urn:microsoft.com/office/officeart/2008/layout/HorizontalMultiLevelHierarchy"/>
    <dgm:cxn modelId="{598C17C8-FE2A-4FCC-B6BE-E6A734261ECA}" type="presParOf" srcId="{F8A36971-4CE2-4FC6-BBB0-8F8FEB88C5A9}" destId="{887872FA-34DC-4504-B804-01BCEC8B5929}" srcOrd="1" destOrd="0" presId="urn:microsoft.com/office/officeart/2008/layout/HorizontalMultiLevelHierarchy"/>
    <dgm:cxn modelId="{4A2B97C5-7C57-419A-B01B-59A4C7FD7731}" type="presParOf" srcId="{7EA3662D-73BB-4EB8-A7B2-CCC1277C8EBE}" destId="{33810418-F4F5-4591-B827-28F7BD9B6BD9}" srcOrd="4" destOrd="0" presId="urn:microsoft.com/office/officeart/2008/layout/HorizontalMultiLevelHierarchy"/>
    <dgm:cxn modelId="{4A9073B1-BE87-48CE-AB00-716CB3BF7C05}" type="presParOf" srcId="{33810418-F4F5-4591-B827-28F7BD9B6BD9}" destId="{7A4258DF-991F-4F48-BAB7-EC408392638A}" srcOrd="0" destOrd="0" presId="urn:microsoft.com/office/officeart/2008/layout/HorizontalMultiLevelHierarchy"/>
    <dgm:cxn modelId="{3E14A137-0227-4EFD-B6E7-6E609C21819F}" type="presParOf" srcId="{7EA3662D-73BB-4EB8-A7B2-CCC1277C8EBE}" destId="{FD6BE66E-2594-4C15-A740-6BAACC4C7A11}" srcOrd="5" destOrd="0" presId="urn:microsoft.com/office/officeart/2008/layout/HorizontalMultiLevelHierarchy"/>
    <dgm:cxn modelId="{F2B4DE89-0BEB-4945-A15D-D49C1A56124B}" type="presParOf" srcId="{FD6BE66E-2594-4C15-A740-6BAACC4C7A11}" destId="{210DC4FD-643A-447A-ADBE-630D3168E374}" srcOrd="0" destOrd="0" presId="urn:microsoft.com/office/officeart/2008/layout/HorizontalMultiLevelHierarchy"/>
    <dgm:cxn modelId="{6F47BCB2-4C0F-44EE-8EF9-B118386566D8}" type="presParOf" srcId="{FD6BE66E-2594-4C15-A740-6BAACC4C7A11}" destId="{49DB2544-4479-476D-A8D3-386BE18FD3BA}" srcOrd="1" destOrd="0" presId="urn:microsoft.com/office/officeart/2008/layout/HorizontalMultiLevelHierarchy"/>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0C844B1-0DA3-47E6-83DB-6BE92CA2E30C}" type="doc">
      <dgm:prSet loTypeId="urn:microsoft.com/office/officeart/2008/layout/HorizontalMultiLevelHierarchy" loCatId="hierarchy" qsTypeId="urn:microsoft.com/office/officeart/2005/8/quickstyle/simple1" qsCatId="simple" csTypeId="urn:microsoft.com/office/officeart/2005/8/colors/colorful5" csCatId="colorful" phldr="1"/>
      <dgm:spPr/>
      <dgm:t>
        <a:bodyPr/>
        <a:lstStyle/>
        <a:p>
          <a:endParaRPr lang="tr-TR"/>
        </a:p>
      </dgm:t>
    </dgm:pt>
    <dgm:pt modelId="{16E2FD47-1937-4FF1-89FF-3ECF6FA03F42}">
      <dgm:prSet phldrT="[Metin]" custT="1"/>
      <dgm:spPr/>
      <dgm:t>
        <a:bodyPr/>
        <a:lstStyle/>
        <a:p>
          <a:r>
            <a:rPr lang="tr-TR" sz="3600" dirty="0"/>
            <a:t>İSTEKLİ C</a:t>
          </a:r>
        </a:p>
      </dgm:t>
    </dgm:pt>
    <dgm:pt modelId="{3556FD29-CFD4-4738-9130-CDB887E02D12}" type="parTrans" cxnId="{2EA8EC79-B20C-4A77-8806-FC517062EBCE}">
      <dgm:prSet/>
      <dgm:spPr/>
      <dgm:t>
        <a:bodyPr/>
        <a:lstStyle/>
        <a:p>
          <a:endParaRPr lang="tr-TR"/>
        </a:p>
      </dgm:t>
    </dgm:pt>
    <dgm:pt modelId="{E518A236-E7DE-4C81-A46F-2877D22A397E}" type="sibTrans" cxnId="{2EA8EC79-B20C-4A77-8806-FC517062EBCE}">
      <dgm:prSet/>
      <dgm:spPr/>
      <dgm:t>
        <a:bodyPr/>
        <a:lstStyle/>
        <a:p>
          <a:endParaRPr lang="tr-TR"/>
        </a:p>
      </dgm:t>
    </dgm:pt>
    <dgm:pt modelId="{F5CA1574-7FB4-4660-A664-4B3F4C8CBE1A}">
      <dgm:prSet phldrT="[Metin]" custT="1"/>
      <dgm:spPr/>
      <dgm:t>
        <a:bodyPr/>
        <a:lstStyle/>
        <a:p>
          <a:r>
            <a:rPr lang="tr-TR" sz="1800" dirty="0"/>
            <a:t>1- İstekli B</a:t>
          </a:r>
        </a:p>
        <a:p>
          <a:r>
            <a:rPr lang="tr-TR" sz="1800" dirty="0"/>
            <a:t>***</a:t>
          </a:r>
        </a:p>
      </dgm:t>
    </dgm:pt>
    <dgm:pt modelId="{953A4F0C-662F-49F7-82E8-6809DA91008D}" type="parTrans" cxnId="{19B0A03F-601C-4AA5-A271-DD2D53E9F045}">
      <dgm:prSet custT="1"/>
      <dgm:spPr/>
      <dgm:t>
        <a:bodyPr/>
        <a:lstStyle/>
        <a:p>
          <a:endParaRPr lang="tr-TR" sz="3600"/>
        </a:p>
      </dgm:t>
    </dgm:pt>
    <dgm:pt modelId="{4CA73584-0017-4F81-A3E0-7AC4F7A3A8C2}" type="sibTrans" cxnId="{19B0A03F-601C-4AA5-A271-DD2D53E9F045}">
      <dgm:prSet/>
      <dgm:spPr/>
      <dgm:t>
        <a:bodyPr/>
        <a:lstStyle/>
        <a:p>
          <a:endParaRPr lang="tr-TR"/>
        </a:p>
      </dgm:t>
    </dgm:pt>
    <dgm:pt modelId="{3E08FEB7-1B45-40D5-9388-44F5283A7A50}">
      <dgm:prSet phldrT="[Metin]" custT="1"/>
      <dgm:spPr/>
      <dgm:t>
        <a:bodyPr/>
        <a:lstStyle/>
        <a:p>
          <a:r>
            <a:rPr lang="tr-TR" sz="1800" dirty="0"/>
            <a:t>2-İstekli A</a:t>
          </a:r>
        </a:p>
        <a:p>
          <a:r>
            <a:rPr lang="tr-TR" sz="1800" dirty="0"/>
            <a:t>***</a:t>
          </a:r>
        </a:p>
      </dgm:t>
    </dgm:pt>
    <dgm:pt modelId="{5AB2BF1B-CA3E-468C-B00C-FA6897C5EF94}" type="parTrans" cxnId="{2360BD16-8185-43E9-B651-16F177AF173F}">
      <dgm:prSet custT="1"/>
      <dgm:spPr/>
      <dgm:t>
        <a:bodyPr/>
        <a:lstStyle/>
        <a:p>
          <a:endParaRPr lang="tr-TR" sz="3600"/>
        </a:p>
      </dgm:t>
    </dgm:pt>
    <dgm:pt modelId="{89008A45-07B8-434F-B840-C9C79DA89143}" type="sibTrans" cxnId="{2360BD16-8185-43E9-B651-16F177AF173F}">
      <dgm:prSet/>
      <dgm:spPr/>
      <dgm:t>
        <a:bodyPr/>
        <a:lstStyle/>
        <a:p>
          <a:endParaRPr lang="tr-TR"/>
        </a:p>
      </dgm:t>
    </dgm:pt>
    <dgm:pt modelId="{875F2F40-5475-4902-BAC5-93C210DEB4D3}">
      <dgm:prSet phldrT="[Metin]" custT="1"/>
      <dgm:spPr/>
      <dgm:t>
        <a:bodyPr/>
        <a:lstStyle/>
        <a:p>
          <a:r>
            <a:rPr lang="tr-TR" sz="1800" dirty="0"/>
            <a:t>3-İstekli C (SİZ)</a:t>
          </a:r>
        </a:p>
        <a:p>
          <a:r>
            <a:rPr lang="tr-TR" sz="1800" dirty="0"/>
            <a:t>110.000</a:t>
          </a:r>
        </a:p>
      </dgm:t>
    </dgm:pt>
    <dgm:pt modelId="{2D21488E-42BE-494A-854E-831B80FA0D40}" type="parTrans" cxnId="{BAE49EB5-FF83-4FAF-9D4C-6FAA5E7F44D5}">
      <dgm:prSet custT="1"/>
      <dgm:spPr/>
      <dgm:t>
        <a:bodyPr/>
        <a:lstStyle/>
        <a:p>
          <a:endParaRPr lang="tr-TR" sz="3600"/>
        </a:p>
      </dgm:t>
    </dgm:pt>
    <dgm:pt modelId="{C7AC76E1-40AE-4E5A-85FC-A73EA03CA9DD}" type="sibTrans" cxnId="{BAE49EB5-FF83-4FAF-9D4C-6FAA5E7F44D5}">
      <dgm:prSet/>
      <dgm:spPr/>
      <dgm:t>
        <a:bodyPr/>
        <a:lstStyle/>
        <a:p>
          <a:endParaRPr lang="tr-TR"/>
        </a:p>
      </dgm:t>
    </dgm:pt>
    <dgm:pt modelId="{A89BB171-CD42-439D-8F6F-2DF92BF23B7C}" type="pres">
      <dgm:prSet presAssocID="{30C844B1-0DA3-47E6-83DB-6BE92CA2E30C}" presName="Name0" presStyleCnt="0">
        <dgm:presLayoutVars>
          <dgm:chPref val="1"/>
          <dgm:dir/>
          <dgm:animOne val="branch"/>
          <dgm:animLvl val="lvl"/>
          <dgm:resizeHandles val="exact"/>
        </dgm:presLayoutVars>
      </dgm:prSet>
      <dgm:spPr/>
      <dgm:t>
        <a:bodyPr/>
        <a:lstStyle/>
        <a:p>
          <a:endParaRPr lang="tr-TR"/>
        </a:p>
      </dgm:t>
    </dgm:pt>
    <dgm:pt modelId="{A57A21A0-1680-48B5-9536-0B79BABB42A5}" type="pres">
      <dgm:prSet presAssocID="{16E2FD47-1937-4FF1-89FF-3ECF6FA03F42}" presName="root1" presStyleCnt="0"/>
      <dgm:spPr/>
    </dgm:pt>
    <dgm:pt modelId="{0128F36A-8F3D-497A-A062-3BBEF02A4AE3}" type="pres">
      <dgm:prSet presAssocID="{16E2FD47-1937-4FF1-89FF-3ECF6FA03F42}" presName="LevelOneTextNode" presStyleLbl="node0" presStyleIdx="0" presStyleCnt="1" custScaleY="106288">
        <dgm:presLayoutVars>
          <dgm:chPref val="3"/>
        </dgm:presLayoutVars>
      </dgm:prSet>
      <dgm:spPr/>
      <dgm:t>
        <a:bodyPr/>
        <a:lstStyle/>
        <a:p>
          <a:endParaRPr lang="tr-TR"/>
        </a:p>
      </dgm:t>
    </dgm:pt>
    <dgm:pt modelId="{7EA3662D-73BB-4EB8-A7B2-CCC1277C8EBE}" type="pres">
      <dgm:prSet presAssocID="{16E2FD47-1937-4FF1-89FF-3ECF6FA03F42}" presName="level2hierChild" presStyleCnt="0"/>
      <dgm:spPr/>
    </dgm:pt>
    <dgm:pt modelId="{88800159-6EE3-439E-9C55-FD7AAB6F6D31}" type="pres">
      <dgm:prSet presAssocID="{953A4F0C-662F-49F7-82E8-6809DA91008D}" presName="conn2-1" presStyleLbl="parChTrans1D2" presStyleIdx="0" presStyleCnt="3"/>
      <dgm:spPr/>
      <dgm:t>
        <a:bodyPr/>
        <a:lstStyle/>
        <a:p>
          <a:endParaRPr lang="tr-TR"/>
        </a:p>
      </dgm:t>
    </dgm:pt>
    <dgm:pt modelId="{FDF2A042-09DC-41CD-83A8-27A9796DB79F}" type="pres">
      <dgm:prSet presAssocID="{953A4F0C-662F-49F7-82E8-6809DA91008D}" presName="connTx" presStyleLbl="parChTrans1D2" presStyleIdx="0" presStyleCnt="3"/>
      <dgm:spPr/>
      <dgm:t>
        <a:bodyPr/>
        <a:lstStyle/>
        <a:p>
          <a:endParaRPr lang="tr-TR"/>
        </a:p>
      </dgm:t>
    </dgm:pt>
    <dgm:pt modelId="{29B34BA4-E2C6-44C9-820E-9C1B0FB39907}" type="pres">
      <dgm:prSet presAssocID="{F5CA1574-7FB4-4660-A664-4B3F4C8CBE1A}" presName="root2" presStyleCnt="0"/>
      <dgm:spPr/>
    </dgm:pt>
    <dgm:pt modelId="{29E9D4AE-D26A-4002-93ED-E9F29CFB33D9}" type="pres">
      <dgm:prSet presAssocID="{F5CA1574-7FB4-4660-A664-4B3F4C8CBE1A}" presName="LevelTwoTextNode" presStyleLbl="node2" presStyleIdx="0" presStyleCnt="3" custScaleY="132523">
        <dgm:presLayoutVars>
          <dgm:chPref val="3"/>
        </dgm:presLayoutVars>
      </dgm:prSet>
      <dgm:spPr/>
      <dgm:t>
        <a:bodyPr/>
        <a:lstStyle/>
        <a:p>
          <a:endParaRPr lang="tr-TR"/>
        </a:p>
      </dgm:t>
    </dgm:pt>
    <dgm:pt modelId="{0B13D1C8-E659-4E0D-93D6-F50905133A62}" type="pres">
      <dgm:prSet presAssocID="{F5CA1574-7FB4-4660-A664-4B3F4C8CBE1A}" presName="level3hierChild" presStyleCnt="0"/>
      <dgm:spPr/>
    </dgm:pt>
    <dgm:pt modelId="{BACA8497-57C1-499F-9F25-910A9610A044}" type="pres">
      <dgm:prSet presAssocID="{5AB2BF1B-CA3E-468C-B00C-FA6897C5EF94}" presName="conn2-1" presStyleLbl="parChTrans1D2" presStyleIdx="1" presStyleCnt="3"/>
      <dgm:spPr/>
      <dgm:t>
        <a:bodyPr/>
        <a:lstStyle/>
        <a:p>
          <a:endParaRPr lang="tr-TR"/>
        </a:p>
      </dgm:t>
    </dgm:pt>
    <dgm:pt modelId="{70C78B4F-F0CA-459F-BA64-64BBD32D910D}" type="pres">
      <dgm:prSet presAssocID="{5AB2BF1B-CA3E-468C-B00C-FA6897C5EF94}" presName="connTx" presStyleLbl="parChTrans1D2" presStyleIdx="1" presStyleCnt="3"/>
      <dgm:spPr/>
      <dgm:t>
        <a:bodyPr/>
        <a:lstStyle/>
        <a:p>
          <a:endParaRPr lang="tr-TR"/>
        </a:p>
      </dgm:t>
    </dgm:pt>
    <dgm:pt modelId="{F8A36971-4CE2-4FC6-BBB0-8F8FEB88C5A9}" type="pres">
      <dgm:prSet presAssocID="{3E08FEB7-1B45-40D5-9388-44F5283A7A50}" presName="root2" presStyleCnt="0"/>
      <dgm:spPr/>
    </dgm:pt>
    <dgm:pt modelId="{0D5CE1A6-274D-437A-A283-6FF18D96E8F7}" type="pres">
      <dgm:prSet presAssocID="{3E08FEB7-1B45-40D5-9388-44F5283A7A50}" presName="LevelTwoTextNode" presStyleLbl="node2" presStyleIdx="1" presStyleCnt="3" custScaleY="132522">
        <dgm:presLayoutVars>
          <dgm:chPref val="3"/>
        </dgm:presLayoutVars>
      </dgm:prSet>
      <dgm:spPr/>
      <dgm:t>
        <a:bodyPr/>
        <a:lstStyle/>
        <a:p>
          <a:endParaRPr lang="tr-TR"/>
        </a:p>
      </dgm:t>
    </dgm:pt>
    <dgm:pt modelId="{887872FA-34DC-4504-B804-01BCEC8B5929}" type="pres">
      <dgm:prSet presAssocID="{3E08FEB7-1B45-40D5-9388-44F5283A7A50}" presName="level3hierChild" presStyleCnt="0"/>
      <dgm:spPr/>
    </dgm:pt>
    <dgm:pt modelId="{33810418-F4F5-4591-B827-28F7BD9B6BD9}" type="pres">
      <dgm:prSet presAssocID="{2D21488E-42BE-494A-854E-831B80FA0D40}" presName="conn2-1" presStyleLbl="parChTrans1D2" presStyleIdx="2" presStyleCnt="3"/>
      <dgm:spPr/>
      <dgm:t>
        <a:bodyPr/>
        <a:lstStyle/>
        <a:p>
          <a:endParaRPr lang="tr-TR"/>
        </a:p>
      </dgm:t>
    </dgm:pt>
    <dgm:pt modelId="{7A4258DF-991F-4F48-BAB7-EC408392638A}" type="pres">
      <dgm:prSet presAssocID="{2D21488E-42BE-494A-854E-831B80FA0D40}" presName="connTx" presStyleLbl="parChTrans1D2" presStyleIdx="2" presStyleCnt="3"/>
      <dgm:spPr/>
      <dgm:t>
        <a:bodyPr/>
        <a:lstStyle/>
        <a:p>
          <a:endParaRPr lang="tr-TR"/>
        </a:p>
      </dgm:t>
    </dgm:pt>
    <dgm:pt modelId="{FD6BE66E-2594-4C15-A740-6BAACC4C7A11}" type="pres">
      <dgm:prSet presAssocID="{875F2F40-5475-4902-BAC5-93C210DEB4D3}" presName="root2" presStyleCnt="0"/>
      <dgm:spPr/>
    </dgm:pt>
    <dgm:pt modelId="{210DC4FD-643A-447A-ADBE-630D3168E374}" type="pres">
      <dgm:prSet presAssocID="{875F2F40-5475-4902-BAC5-93C210DEB4D3}" presName="LevelTwoTextNode" presStyleLbl="node2" presStyleIdx="2" presStyleCnt="3" custScaleY="157307">
        <dgm:presLayoutVars>
          <dgm:chPref val="3"/>
        </dgm:presLayoutVars>
      </dgm:prSet>
      <dgm:spPr/>
      <dgm:t>
        <a:bodyPr/>
        <a:lstStyle/>
        <a:p>
          <a:endParaRPr lang="tr-TR"/>
        </a:p>
      </dgm:t>
    </dgm:pt>
    <dgm:pt modelId="{49DB2544-4479-476D-A8D3-386BE18FD3BA}" type="pres">
      <dgm:prSet presAssocID="{875F2F40-5475-4902-BAC5-93C210DEB4D3}" presName="level3hierChild" presStyleCnt="0"/>
      <dgm:spPr/>
    </dgm:pt>
  </dgm:ptLst>
  <dgm:cxnLst>
    <dgm:cxn modelId="{9F6A3F76-4460-47D4-AD0E-CB7F2F66E557}" type="presOf" srcId="{F5CA1574-7FB4-4660-A664-4B3F4C8CBE1A}" destId="{29E9D4AE-D26A-4002-93ED-E9F29CFB33D9}" srcOrd="0" destOrd="0" presId="urn:microsoft.com/office/officeart/2008/layout/HorizontalMultiLevelHierarchy"/>
    <dgm:cxn modelId="{2360BD16-8185-43E9-B651-16F177AF173F}" srcId="{16E2FD47-1937-4FF1-89FF-3ECF6FA03F42}" destId="{3E08FEB7-1B45-40D5-9388-44F5283A7A50}" srcOrd="1" destOrd="0" parTransId="{5AB2BF1B-CA3E-468C-B00C-FA6897C5EF94}" sibTransId="{89008A45-07B8-434F-B840-C9C79DA89143}"/>
    <dgm:cxn modelId="{B040D6D2-61D9-478F-9CBA-C52CA94DEAF4}" type="presOf" srcId="{5AB2BF1B-CA3E-468C-B00C-FA6897C5EF94}" destId="{70C78B4F-F0CA-459F-BA64-64BBD32D910D}" srcOrd="1" destOrd="0" presId="urn:microsoft.com/office/officeart/2008/layout/HorizontalMultiLevelHierarchy"/>
    <dgm:cxn modelId="{4C1F7EBB-6B8C-4A83-9A5E-5B8BDEF10D9E}" type="presOf" srcId="{5AB2BF1B-CA3E-468C-B00C-FA6897C5EF94}" destId="{BACA8497-57C1-499F-9F25-910A9610A044}" srcOrd="0" destOrd="0" presId="urn:microsoft.com/office/officeart/2008/layout/HorizontalMultiLevelHierarchy"/>
    <dgm:cxn modelId="{7BB513B5-072E-4D19-851A-86440A7FA353}" type="presOf" srcId="{953A4F0C-662F-49F7-82E8-6809DA91008D}" destId="{88800159-6EE3-439E-9C55-FD7AAB6F6D31}" srcOrd="0" destOrd="0" presId="urn:microsoft.com/office/officeart/2008/layout/HorizontalMultiLevelHierarchy"/>
    <dgm:cxn modelId="{425FE30E-FB9B-495B-9F97-C4CBECD8219C}" type="presOf" srcId="{16E2FD47-1937-4FF1-89FF-3ECF6FA03F42}" destId="{0128F36A-8F3D-497A-A062-3BBEF02A4AE3}" srcOrd="0" destOrd="0" presId="urn:microsoft.com/office/officeart/2008/layout/HorizontalMultiLevelHierarchy"/>
    <dgm:cxn modelId="{6ACB2C8C-836F-4F42-A32B-6AF2B3CB128D}" type="presOf" srcId="{953A4F0C-662F-49F7-82E8-6809DA91008D}" destId="{FDF2A042-09DC-41CD-83A8-27A9796DB79F}" srcOrd="1" destOrd="0" presId="urn:microsoft.com/office/officeart/2008/layout/HorizontalMultiLevelHierarchy"/>
    <dgm:cxn modelId="{1DE808F2-D767-4048-8E04-470C7C4A76AC}" type="presOf" srcId="{30C844B1-0DA3-47E6-83DB-6BE92CA2E30C}" destId="{A89BB171-CD42-439D-8F6F-2DF92BF23B7C}" srcOrd="0" destOrd="0" presId="urn:microsoft.com/office/officeart/2008/layout/HorizontalMultiLevelHierarchy"/>
    <dgm:cxn modelId="{BAE49EB5-FF83-4FAF-9D4C-6FAA5E7F44D5}" srcId="{16E2FD47-1937-4FF1-89FF-3ECF6FA03F42}" destId="{875F2F40-5475-4902-BAC5-93C210DEB4D3}" srcOrd="2" destOrd="0" parTransId="{2D21488E-42BE-494A-854E-831B80FA0D40}" sibTransId="{C7AC76E1-40AE-4E5A-85FC-A73EA03CA9DD}"/>
    <dgm:cxn modelId="{E2CB4DE6-765B-4967-A4BD-8C2D70CE0A39}" type="presOf" srcId="{2D21488E-42BE-494A-854E-831B80FA0D40}" destId="{33810418-F4F5-4591-B827-28F7BD9B6BD9}" srcOrd="0" destOrd="0" presId="urn:microsoft.com/office/officeart/2008/layout/HorizontalMultiLevelHierarchy"/>
    <dgm:cxn modelId="{19B0A03F-601C-4AA5-A271-DD2D53E9F045}" srcId="{16E2FD47-1937-4FF1-89FF-3ECF6FA03F42}" destId="{F5CA1574-7FB4-4660-A664-4B3F4C8CBE1A}" srcOrd="0" destOrd="0" parTransId="{953A4F0C-662F-49F7-82E8-6809DA91008D}" sibTransId="{4CA73584-0017-4F81-A3E0-7AC4F7A3A8C2}"/>
    <dgm:cxn modelId="{59916011-5E45-4A1D-9794-766F531B8C69}" type="presOf" srcId="{3E08FEB7-1B45-40D5-9388-44F5283A7A50}" destId="{0D5CE1A6-274D-437A-A283-6FF18D96E8F7}" srcOrd="0" destOrd="0" presId="urn:microsoft.com/office/officeart/2008/layout/HorizontalMultiLevelHierarchy"/>
    <dgm:cxn modelId="{B1CBD6D2-5956-484B-A47A-BBE1202D670F}" type="presOf" srcId="{2D21488E-42BE-494A-854E-831B80FA0D40}" destId="{7A4258DF-991F-4F48-BAB7-EC408392638A}" srcOrd="1" destOrd="0" presId="urn:microsoft.com/office/officeart/2008/layout/HorizontalMultiLevelHierarchy"/>
    <dgm:cxn modelId="{C1407460-6FF1-4D0C-A7FA-3C9F11E5915A}" type="presOf" srcId="{875F2F40-5475-4902-BAC5-93C210DEB4D3}" destId="{210DC4FD-643A-447A-ADBE-630D3168E374}" srcOrd="0" destOrd="0" presId="urn:microsoft.com/office/officeart/2008/layout/HorizontalMultiLevelHierarchy"/>
    <dgm:cxn modelId="{2EA8EC79-B20C-4A77-8806-FC517062EBCE}" srcId="{30C844B1-0DA3-47E6-83DB-6BE92CA2E30C}" destId="{16E2FD47-1937-4FF1-89FF-3ECF6FA03F42}" srcOrd="0" destOrd="0" parTransId="{3556FD29-CFD4-4738-9130-CDB887E02D12}" sibTransId="{E518A236-E7DE-4C81-A46F-2877D22A397E}"/>
    <dgm:cxn modelId="{6F923D01-AD11-4650-B15C-CAE0B029636C}" type="presParOf" srcId="{A89BB171-CD42-439D-8F6F-2DF92BF23B7C}" destId="{A57A21A0-1680-48B5-9536-0B79BABB42A5}" srcOrd="0" destOrd="0" presId="urn:microsoft.com/office/officeart/2008/layout/HorizontalMultiLevelHierarchy"/>
    <dgm:cxn modelId="{28A38F48-6ACC-487A-B94F-567C621F7B8B}" type="presParOf" srcId="{A57A21A0-1680-48B5-9536-0B79BABB42A5}" destId="{0128F36A-8F3D-497A-A062-3BBEF02A4AE3}" srcOrd="0" destOrd="0" presId="urn:microsoft.com/office/officeart/2008/layout/HorizontalMultiLevelHierarchy"/>
    <dgm:cxn modelId="{EA7D29C8-B995-4B6C-8C96-9438C9C4FE8B}" type="presParOf" srcId="{A57A21A0-1680-48B5-9536-0B79BABB42A5}" destId="{7EA3662D-73BB-4EB8-A7B2-CCC1277C8EBE}" srcOrd="1" destOrd="0" presId="urn:microsoft.com/office/officeart/2008/layout/HorizontalMultiLevelHierarchy"/>
    <dgm:cxn modelId="{31B14B39-7214-4DC9-A6C3-C58A42F0C85D}" type="presParOf" srcId="{7EA3662D-73BB-4EB8-A7B2-CCC1277C8EBE}" destId="{88800159-6EE3-439E-9C55-FD7AAB6F6D31}" srcOrd="0" destOrd="0" presId="urn:microsoft.com/office/officeart/2008/layout/HorizontalMultiLevelHierarchy"/>
    <dgm:cxn modelId="{5BD8EE44-19A7-4FA6-9BE9-977D7A16EABA}" type="presParOf" srcId="{88800159-6EE3-439E-9C55-FD7AAB6F6D31}" destId="{FDF2A042-09DC-41CD-83A8-27A9796DB79F}" srcOrd="0" destOrd="0" presId="urn:microsoft.com/office/officeart/2008/layout/HorizontalMultiLevelHierarchy"/>
    <dgm:cxn modelId="{7E752106-72A4-4E03-9452-995623836E08}" type="presParOf" srcId="{7EA3662D-73BB-4EB8-A7B2-CCC1277C8EBE}" destId="{29B34BA4-E2C6-44C9-820E-9C1B0FB39907}" srcOrd="1" destOrd="0" presId="urn:microsoft.com/office/officeart/2008/layout/HorizontalMultiLevelHierarchy"/>
    <dgm:cxn modelId="{C166122F-ED73-4334-977F-831BCEA3BFC6}" type="presParOf" srcId="{29B34BA4-E2C6-44C9-820E-9C1B0FB39907}" destId="{29E9D4AE-D26A-4002-93ED-E9F29CFB33D9}" srcOrd="0" destOrd="0" presId="urn:microsoft.com/office/officeart/2008/layout/HorizontalMultiLevelHierarchy"/>
    <dgm:cxn modelId="{B18393C9-FA3F-4D93-9629-2266F8CBE598}" type="presParOf" srcId="{29B34BA4-E2C6-44C9-820E-9C1B0FB39907}" destId="{0B13D1C8-E659-4E0D-93D6-F50905133A62}" srcOrd="1" destOrd="0" presId="urn:microsoft.com/office/officeart/2008/layout/HorizontalMultiLevelHierarchy"/>
    <dgm:cxn modelId="{5DD40984-022A-4ACC-92E6-A31F955D7678}" type="presParOf" srcId="{7EA3662D-73BB-4EB8-A7B2-CCC1277C8EBE}" destId="{BACA8497-57C1-499F-9F25-910A9610A044}" srcOrd="2" destOrd="0" presId="urn:microsoft.com/office/officeart/2008/layout/HorizontalMultiLevelHierarchy"/>
    <dgm:cxn modelId="{303BFC91-06A3-4608-A750-8D9244C236AA}" type="presParOf" srcId="{BACA8497-57C1-499F-9F25-910A9610A044}" destId="{70C78B4F-F0CA-459F-BA64-64BBD32D910D}" srcOrd="0" destOrd="0" presId="urn:microsoft.com/office/officeart/2008/layout/HorizontalMultiLevelHierarchy"/>
    <dgm:cxn modelId="{2B691251-07B6-4D10-A661-B6C01E455601}" type="presParOf" srcId="{7EA3662D-73BB-4EB8-A7B2-CCC1277C8EBE}" destId="{F8A36971-4CE2-4FC6-BBB0-8F8FEB88C5A9}" srcOrd="3" destOrd="0" presId="urn:microsoft.com/office/officeart/2008/layout/HorizontalMultiLevelHierarchy"/>
    <dgm:cxn modelId="{202ACFBC-8C7B-41BE-B107-C73269336528}" type="presParOf" srcId="{F8A36971-4CE2-4FC6-BBB0-8F8FEB88C5A9}" destId="{0D5CE1A6-274D-437A-A283-6FF18D96E8F7}" srcOrd="0" destOrd="0" presId="urn:microsoft.com/office/officeart/2008/layout/HorizontalMultiLevelHierarchy"/>
    <dgm:cxn modelId="{3E04FE5B-FB2E-4FC4-9AEF-141A4B294A34}" type="presParOf" srcId="{F8A36971-4CE2-4FC6-BBB0-8F8FEB88C5A9}" destId="{887872FA-34DC-4504-B804-01BCEC8B5929}" srcOrd="1" destOrd="0" presId="urn:microsoft.com/office/officeart/2008/layout/HorizontalMultiLevelHierarchy"/>
    <dgm:cxn modelId="{F3C22010-6A58-46BF-848E-271D16DE60CD}" type="presParOf" srcId="{7EA3662D-73BB-4EB8-A7B2-CCC1277C8EBE}" destId="{33810418-F4F5-4591-B827-28F7BD9B6BD9}" srcOrd="4" destOrd="0" presId="urn:microsoft.com/office/officeart/2008/layout/HorizontalMultiLevelHierarchy"/>
    <dgm:cxn modelId="{C824E73B-3943-4BED-BA85-ECF63A293137}" type="presParOf" srcId="{33810418-F4F5-4591-B827-28F7BD9B6BD9}" destId="{7A4258DF-991F-4F48-BAB7-EC408392638A}" srcOrd="0" destOrd="0" presId="urn:microsoft.com/office/officeart/2008/layout/HorizontalMultiLevelHierarchy"/>
    <dgm:cxn modelId="{9A1C0651-9D14-4A5F-B8AD-7D6245BD8798}" type="presParOf" srcId="{7EA3662D-73BB-4EB8-A7B2-CCC1277C8EBE}" destId="{FD6BE66E-2594-4C15-A740-6BAACC4C7A11}" srcOrd="5" destOrd="0" presId="urn:microsoft.com/office/officeart/2008/layout/HorizontalMultiLevelHierarchy"/>
    <dgm:cxn modelId="{A2CA3913-9F9D-4DB1-B439-412C192B6C45}" type="presParOf" srcId="{FD6BE66E-2594-4C15-A740-6BAACC4C7A11}" destId="{210DC4FD-643A-447A-ADBE-630D3168E374}" srcOrd="0" destOrd="0" presId="urn:microsoft.com/office/officeart/2008/layout/HorizontalMultiLevelHierarchy"/>
    <dgm:cxn modelId="{6A939CF8-862D-4C44-9B29-B20CFF5B67B0}" type="presParOf" srcId="{FD6BE66E-2594-4C15-A740-6BAACC4C7A11}" destId="{49DB2544-4479-476D-A8D3-386BE18FD3BA}" srcOrd="1" destOrd="0" presId="urn:microsoft.com/office/officeart/2008/layout/HorizontalMultiLevelHierarchy"/>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5EF544-E628-4886-BF5E-0BD210D45C8F}">
      <dsp:nvSpPr>
        <dsp:cNvPr id="0" name=""/>
        <dsp:cNvSpPr/>
      </dsp:nvSpPr>
      <dsp:spPr>
        <a:xfrm rot="5400000">
          <a:off x="5545158" y="517661"/>
          <a:ext cx="1599368" cy="1391450"/>
        </a:xfrm>
        <a:prstGeom prst="hexagon">
          <a:avLst>
            <a:gd name="adj" fmla="val 25000"/>
            <a:gd name="vf" fmla="val 115470"/>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tr-TR" sz="1700" kern="1200" dirty="0"/>
            <a:t>Bankalar</a:t>
          </a:r>
        </a:p>
      </dsp:txBody>
      <dsp:txXfrm rot="-5400000">
        <a:off x="5865951" y="662937"/>
        <a:ext cx="957782" cy="1100898"/>
      </dsp:txXfrm>
    </dsp:sp>
    <dsp:sp modelId="{C83E79DC-1DC6-4E56-9B77-A2CA43ACA288}">
      <dsp:nvSpPr>
        <dsp:cNvPr id="0" name=""/>
        <dsp:cNvSpPr/>
      </dsp:nvSpPr>
      <dsp:spPr>
        <a:xfrm>
          <a:off x="5594662" y="321195"/>
          <a:ext cx="1784894" cy="959620"/>
        </a:xfrm>
        <a:prstGeom prst="rect">
          <a:avLst/>
        </a:prstGeom>
        <a:noFill/>
        <a:ln>
          <a:noFill/>
        </a:ln>
        <a:effectLst/>
      </dsp:spPr>
      <dsp:style>
        <a:lnRef idx="0">
          <a:scrgbClr r="0" g="0" b="0"/>
        </a:lnRef>
        <a:fillRef idx="0">
          <a:scrgbClr r="0" g="0" b="0"/>
        </a:fillRef>
        <a:effectRef idx="0">
          <a:scrgbClr r="0" g="0" b="0"/>
        </a:effectRef>
        <a:fontRef idx="minor"/>
      </dsp:style>
    </dsp:sp>
    <dsp:sp modelId="{A7216291-10AE-4292-8A6C-495963172D12}">
      <dsp:nvSpPr>
        <dsp:cNvPr id="0" name=""/>
        <dsp:cNvSpPr/>
      </dsp:nvSpPr>
      <dsp:spPr>
        <a:xfrm rot="5400000">
          <a:off x="3502022" y="232398"/>
          <a:ext cx="1599368" cy="1391450"/>
        </a:xfrm>
        <a:prstGeom prst="hexagon">
          <a:avLst>
            <a:gd name="adj" fmla="val 25000"/>
            <a:gd name="vf" fmla="val 11547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r>
            <a:rPr lang="tr-TR" sz="1900" kern="1200" dirty="0"/>
            <a:t>Hazine ve Maliye Bakanlığı</a:t>
          </a:r>
        </a:p>
      </dsp:txBody>
      <dsp:txXfrm rot="-5400000">
        <a:off x="3822815" y="377674"/>
        <a:ext cx="957782" cy="1100898"/>
      </dsp:txXfrm>
    </dsp:sp>
    <dsp:sp modelId="{A7BEBD0F-C5B3-4DA9-B368-33351FF97A79}">
      <dsp:nvSpPr>
        <dsp:cNvPr id="0" name=""/>
        <dsp:cNvSpPr/>
      </dsp:nvSpPr>
      <dsp:spPr>
        <a:xfrm rot="5400000">
          <a:off x="3502021" y="2150200"/>
          <a:ext cx="1599368" cy="1391450"/>
        </a:xfrm>
        <a:prstGeom prst="hexagon">
          <a:avLst>
            <a:gd name="adj" fmla="val 25000"/>
            <a:gd name="vf" fmla="val 1154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tr-TR" sz="2000" kern="1200" dirty="0"/>
            <a:t>EKAP</a:t>
          </a:r>
        </a:p>
      </dsp:txBody>
      <dsp:txXfrm rot="-5400000">
        <a:off x="3822814" y="2295476"/>
        <a:ext cx="957782" cy="1100898"/>
      </dsp:txXfrm>
    </dsp:sp>
    <dsp:sp modelId="{1C740D37-33FB-4A26-B648-A26F6FE71264}">
      <dsp:nvSpPr>
        <dsp:cNvPr id="0" name=""/>
        <dsp:cNvSpPr/>
      </dsp:nvSpPr>
      <dsp:spPr>
        <a:xfrm>
          <a:off x="1621111" y="1678738"/>
          <a:ext cx="1730202" cy="9596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r" defTabSz="755650">
            <a:lnSpc>
              <a:spcPct val="90000"/>
            </a:lnSpc>
            <a:spcBef>
              <a:spcPct val="0"/>
            </a:spcBef>
            <a:spcAft>
              <a:spcPct val="35000"/>
            </a:spcAft>
          </a:pPr>
          <a:endParaRPr lang="tr-TR" sz="1700" kern="1200" dirty="0"/>
        </a:p>
      </dsp:txBody>
      <dsp:txXfrm>
        <a:off x="1621111" y="1678738"/>
        <a:ext cx="1730202" cy="959620"/>
      </dsp:txXfrm>
    </dsp:sp>
    <dsp:sp modelId="{75596F5D-C626-456C-9F7C-875F69D8197A}">
      <dsp:nvSpPr>
        <dsp:cNvPr id="0" name=""/>
        <dsp:cNvSpPr/>
      </dsp:nvSpPr>
      <dsp:spPr>
        <a:xfrm rot="5400000">
          <a:off x="6311345" y="2157557"/>
          <a:ext cx="1599368" cy="1391450"/>
        </a:xfrm>
        <a:prstGeom prst="hexagon">
          <a:avLst>
            <a:gd name="adj" fmla="val 25000"/>
            <a:gd name="vf" fmla="val 115470"/>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r>
            <a:rPr lang="tr-TR" sz="2400" kern="1200" dirty="0"/>
            <a:t>TSE</a:t>
          </a:r>
        </a:p>
      </dsp:txBody>
      <dsp:txXfrm rot="-5400000">
        <a:off x="6632138" y="2302833"/>
        <a:ext cx="957782" cy="1100898"/>
      </dsp:txXfrm>
    </dsp:sp>
    <dsp:sp modelId="{4BB73B25-3BF5-473B-ADF5-5CB42EBF37DB}">
      <dsp:nvSpPr>
        <dsp:cNvPr id="0" name=""/>
        <dsp:cNvSpPr/>
      </dsp:nvSpPr>
      <dsp:spPr>
        <a:xfrm rot="5400000">
          <a:off x="1203499" y="3126854"/>
          <a:ext cx="1599368" cy="1391450"/>
        </a:xfrm>
        <a:prstGeom prst="hexagon">
          <a:avLst>
            <a:gd name="adj" fmla="val 25000"/>
            <a:gd name="vf" fmla="val 115470"/>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tr-TR" sz="1700" kern="1200" dirty="0"/>
            <a:t>Sağlık Bakanlığı</a:t>
          </a:r>
        </a:p>
      </dsp:txBody>
      <dsp:txXfrm rot="-5400000">
        <a:off x="1524292" y="3272130"/>
        <a:ext cx="957782" cy="1100898"/>
      </dsp:txXfrm>
    </dsp:sp>
    <dsp:sp modelId="{1EF04045-6B70-4350-9EF9-9D82823200F7}">
      <dsp:nvSpPr>
        <dsp:cNvPr id="0" name=""/>
        <dsp:cNvSpPr/>
      </dsp:nvSpPr>
      <dsp:spPr>
        <a:xfrm>
          <a:off x="5594662" y="3036282"/>
          <a:ext cx="1784894" cy="959620"/>
        </a:xfrm>
        <a:prstGeom prst="rect">
          <a:avLst/>
        </a:prstGeom>
        <a:noFill/>
        <a:ln>
          <a:noFill/>
        </a:ln>
        <a:effectLst/>
      </dsp:spPr>
      <dsp:style>
        <a:lnRef idx="0">
          <a:scrgbClr r="0" g="0" b="0"/>
        </a:lnRef>
        <a:fillRef idx="0">
          <a:scrgbClr r="0" g="0" b="0"/>
        </a:fillRef>
        <a:effectRef idx="0">
          <a:scrgbClr r="0" g="0" b="0"/>
        </a:effectRef>
        <a:fontRef idx="minor"/>
      </dsp:style>
    </dsp:sp>
    <dsp:sp modelId="{9FC6919D-03B5-463E-9F3C-47CE4CA799E8}">
      <dsp:nvSpPr>
        <dsp:cNvPr id="0" name=""/>
        <dsp:cNvSpPr/>
      </dsp:nvSpPr>
      <dsp:spPr>
        <a:xfrm rot="5400000">
          <a:off x="5374900" y="3893031"/>
          <a:ext cx="1599368" cy="1391450"/>
        </a:xfrm>
        <a:prstGeom prst="hexagon">
          <a:avLst>
            <a:gd name="adj" fmla="val 25000"/>
            <a:gd name="vf" fmla="val 115470"/>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r>
            <a:rPr lang="tr-TR" sz="2400" kern="1200" dirty="0"/>
            <a:t>SGK</a:t>
          </a:r>
        </a:p>
      </dsp:txBody>
      <dsp:txXfrm rot="-5400000">
        <a:off x="5695693" y="4038307"/>
        <a:ext cx="957782" cy="1100898"/>
      </dsp:txXfrm>
    </dsp:sp>
    <dsp:sp modelId="{665C58E9-5F26-400A-9A6D-2A206B7207B6}">
      <dsp:nvSpPr>
        <dsp:cNvPr id="0" name=""/>
        <dsp:cNvSpPr/>
      </dsp:nvSpPr>
      <dsp:spPr>
        <a:xfrm rot="5400000">
          <a:off x="3161508" y="4148418"/>
          <a:ext cx="1599368" cy="1391450"/>
        </a:xfrm>
        <a:prstGeom prst="hexagon">
          <a:avLst>
            <a:gd name="adj" fmla="val 25000"/>
            <a:gd name="vf" fmla="val 115470"/>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tr-TR" sz="1700" kern="1200" dirty="0"/>
            <a:t>Sanayi ve Teknoloji Bakanlığı</a:t>
          </a:r>
        </a:p>
      </dsp:txBody>
      <dsp:txXfrm rot="-5400000">
        <a:off x="3482301" y="4293694"/>
        <a:ext cx="957782" cy="1100898"/>
      </dsp:txXfrm>
    </dsp:sp>
    <dsp:sp modelId="{9EB1C40F-F740-42F7-9843-C595311454FC}">
      <dsp:nvSpPr>
        <dsp:cNvPr id="0" name=""/>
        <dsp:cNvSpPr/>
      </dsp:nvSpPr>
      <dsp:spPr>
        <a:xfrm>
          <a:off x="1477722" y="4214722"/>
          <a:ext cx="1727317" cy="9596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r" defTabSz="755650">
            <a:lnSpc>
              <a:spcPct val="90000"/>
            </a:lnSpc>
            <a:spcBef>
              <a:spcPct val="0"/>
            </a:spcBef>
            <a:spcAft>
              <a:spcPct val="35000"/>
            </a:spcAft>
          </a:pPr>
          <a:endParaRPr lang="tr-TR" sz="1700" kern="1200" dirty="0"/>
        </a:p>
      </dsp:txBody>
      <dsp:txXfrm>
        <a:off x="1477722" y="4214722"/>
        <a:ext cx="1727317" cy="959620"/>
      </dsp:txXfrm>
    </dsp:sp>
    <dsp:sp modelId="{6EB8820C-8471-4A86-ABDE-4A2EABCA23B0}">
      <dsp:nvSpPr>
        <dsp:cNvPr id="0" name=""/>
        <dsp:cNvSpPr/>
      </dsp:nvSpPr>
      <dsp:spPr>
        <a:xfrm rot="5400000">
          <a:off x="1544016" y="1083709"/>
          <a:ext cx="1599368" cy="1391450"/>
        </a:xfrm>
        <a:prstGeom prst="hexagon">
          <a:avLst>
            <a:gd name="adj" fmla="val 25000"/>
            <a:gd name="vf" fmla="val 115470"/>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tr-TR" sz="2000" kern="1200" dirty="0"/>
            <a:t>İçişleri Bakanlığı</a:t>
          </a:r>
        </a:p>
      </dsp:txBody>
      <dsp:txXfrm rot="-5400000">
        <a:off x="1864809" y="1228985"/>
        <a:ext cx="957782" cy="110089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A01D79-7E9A-441D-AD7E-F693597668A6}">
      <dsp:nvSpPr>
        <dsp:cNvPr id="0" name=""/>
        <dsp:cNvSpPr/>
      </dsp:nvSpPr>
      <dsp:spPr>
        <a:xfrm>
          <a:off x="0" y="2344"/>
          <a:ext cx="8124296" cy="4795911"/>
        </a:xfrm>
        <a:prstGeom prst="roundRect">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137160" tIns="137160" rIns="137160" bIns="137160" numCol="1" spcCol="1270" anchor="ctr" anchorCtr="0">
          <a:noAutofit/>
        </a:bodyPr>
        <a:lstStyle/>
        <a:p>
          <a:pPr lvl="0" algn="just" defTabSz="1600200" rtl="0">
            <a:lnSpc>
              <a:spcPct val="90000"/>
            </a:lnSpc>
            <a:spcBef>
              <a:spcPct val="0"/>
            </a:spcBef>
            <a:spcAft>
              <a:spcPct val="35000"/>
            </a:spcAft>
          </a:pPr>
          <a:endParaRPr lang="tr-TR" sz="3600" kern="1200" dirty="0">
            <a:solidFill>
              <a:schemeClr val="tx1"/>
            </a:solidFill>
            <a:latin typeface="Arial" panose="020B0604020202020204" pitchFamily="34" charset="0"/>
            <a:cs typeface="Arial" panose="020B0604020202020204" pitchFamily="34" charset="0"/>
          </a:endParaRPr>
        </a:p>
        <a:p>
          <a:pPr lvl="0" algn="just" defTabSz="1600200" rtl="0">
            <a:lnSpc>
              <a:spcPct val="90000"/>
            </a:lnSpc>
            <a:spcBef>
              <a:spcPct val="0"/>
            </a:spcBef>
            <a:spcAft>
              <a:spcPct val="35000"/>
            </a:spcAft>
          </a:pPr>
          <a:r>
            <a:rPr lang="tr-TR" sz="3600" kern="1200" dirty="0">
              <a:solidFill>
                <a:schemeClr val="tx1"/>
              </a:solidFill>
              <a:latin typeface="Arial" panose="020B0604020202020204" pitchFamily="34" charset="0"/>
              <a:cs typeface="Arial" panose="020B0604020202020204" pitchFamily="34" charset="0"/>
            </a:rPr>
            <a:t>Hangi ihale usulleri? </a:t>
          </a:r>
        </a:p>
        <a:p>
          <a:pPr lvl="0" algn="just" defTabSz="1600200" rtl="0">
            <a:lnSpc>
              <a:spcPct val="90000"/>
            </a:lnSpc>
            <a:spcBef>
              <a:spcPct val="0"/>
            </a:spcBef>
            <a:spcAft>
              <a:spcPct val="35000"/>
            </a:spcAft>
          </a:pPr>
          <a:endParaRPr lang="tr-TR" sz="3600" kern="1200" dirty="0">
            <a:solidFill>
              <a:schemeClr val="tx1"/>
            </a:solidFill>
            <a:latin typeface="Arial" panose="020B0604020202020204" pitchFamily="34" charset="0"/>
            <a:cs typeface="Arial" panose="020B0604020202020204" pitchFamily="34" charset="0"/>
          </a:endParaRPr>
        </a:p>
        <a:p>
          <a:pPr lvl="0" algn="just" defTabSz="1600200" rtl="0">
            <a:lnSpc>
              <a:spcPct val="90000"/>
            </a:lnSpc>
            <a:spcBef>
              <a:spcPct val="0"/>
            </a:spcBef>
            <a:spcAft>
              <a:spcPct val="35000"/>
            </a:spcAft>
          </a:pPr>
          <a:r>
            <a:rPr lang="tr-TR" sz="3600" kern="1200" dirty="0">
              <a:solidFill>
                <a:schemeClr val="tx1"/>
              </a:solidFill>
              <a:latin typeface="Arial" panose="020B0604020202020204" pitchFamily="34" charset="0"/>
              <a:cs typeface="Arial" panose="020B0604020202020204" pitchFamily="34" charset="0"/>
            </a:rPr>
            <a:t>- Açık İhale Usulü </a:t>
          </a:r>
        </a:p>
        <a:p>
          <a:pPr lvl="0" algn="just" defTabSz="1600200" rtl="0">
            <a:lnSpc>
              <a:spcPct val="90000"/>
            </a:lnSpc>
            <a:spcBef>
              <a:spcPct val="0"/>
            </a:spcBef>
            <a:spcAft>
              <a:spcPct val="35000"/>
            </a:spcAft>
          </a:pPr>
          <a:endParaRPr lang="tr-TR" sz="3600" kern="1200" dirty="0">
            <a:solidFill>
              <a:schemeClr val="tx1"/>
            </a:solidFill>
            <a:latin typeface="Arial" panose="020B0604020202020204" pitchFamily="34" charset="0"/>
            <a:cs typeface="Arial" panose="020B0604020202020204" pitchFamily="34" charset="0"/>
          </a:endParaRPr>
        </a:p>
        <a:p>
          <a:pPr lvl="0" algn="just" defTabSz="1600200" rtl="0">
            <a:lnSpc>
              <a:spcPct val="90000"/>
            </a:lnSpc>
            <a:spcBef>
              <a:spcPct val="0"/>
            </a:spcBef>
            <a:spcAft>
              <a:spcPct val="35000"/>
            </a:spcAft>
          </a:pPr>
          <a:r>
            <a:rPr lang="tr-TR" sz="3600" kern="1200" dirty="0">
              <a:solidFill>
                <a:schemeClr val="tx1"/>
              </a:solidFill>
              <a:latin typeface="Arial" panose="020B0604020202020204" pitchFamily="34" charset="0"/>
              <a:cs typeface="Arial" panose="020B0604020202020204" pitchFamily="34" charset="0"/>
            </a:rPr>
            <a:t>- Belli İstekliler Arasında İhale Usulü </a:t>
          </a:r>
        </a:p>
        <a:p>
          <a:pPr lvl="0" algn="just" defTabSz="1600200" rtl="0">
            <a:lnSpc>
              <a:spcPct val="90000"/>
            </a:lnSpc>
            <a:spcBef>
              <a:spcPct val="0"/>
            </a:spcBef>
            <a:spcAft>
              <a:spcPct val="35000"/>
            </a:spcAft>
          </a:pPr>
          <a:endParaRPr lang="tr-TR" sz="4000" kern="1200" dirty="0">
            <a:solidFill>
              <a:schemeClr val="tx1"/>
            </a:solidFill>
            <a:latin typeface="Arial" panose="020B0604020202020204" pitchFamily="34" charset="0"/>
            <a:cs typeface="Arial" panose="020B0604020202020204" pitchFamily="34" charset="0"/>
          </a:endParaRPr>
        </a:p>
      </dsp:txBody>
      <dsp:txXfrm>
        <a:off x="234117" y="236461"/>
        <a:ext cx="7656062" cy="432767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CFB080-C407-4988-85A9-01BBC62F7183}">
      <dsp:nvSpPr>
        <dsp:cNvPr id="0" name=""/>
        <dsp:cNvSpPr/>
      </dsp:nvSpPr>
      <dsp:spPr>
        <a:xfrm>
          <a:off x="410445" y="0"/>
          <a:ext cx="4651716" cy="2756851"/>
        </a:xfrm>
        <a:prstGeom prst="rightArrow">
          <a:avLst/>
        </a:prstGeom>
        <a:solidFill>
          <a:schemeClr val="accent5">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06A235FF-BDB3-45CE-B4A4-E4EEBD6DAA5A}">
      <dsp:nvSpPr>
        <dsp:cNvPr id="0" name=""/>
        <dsp:cNvSpPr/>
      </dsp:nvSpPr>
      <dsp:spPr>
        <a:xfrm>
          <a:off x="0" y="827055"/>
          <a:ext cx="1641782" cy="1102740"/>
        </a:xfrm>
        <a:prstGeom prst="roundRect">
          <a:avLst/>
        </a:prstGeom>
        <a:gradFill rotWithShape="0">
          <a:gsLst>
            <a:gs pos="0">
              <a:schemeClr val="accent5">
                <a:alpha val="90000"/>
                <a:hueOff val="0"/>
                <a:satOff val="0"/>
                <a:lumOff val="0"/>
                <a:alphaOff val="0"/>
                <a:tint val="100000"/>
                <a:shade val="100000"/>
                <a:satMod val="130000"/>
              </a:schemeClr>
            </a:gs>
            <a:gs pos="100000">
              <a:schemeClr val="accent5">
                <a:alpha val="9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kern="1200" dirty="0">
              <a:solidFill>
                <a:schemeClr val="bg1">
                  <a:lumMod val="95000"/>
                </a:schemeClr>
              </a:solidFill>
            </a:rPr>
            <a:t>E-Eksiltme kayıt işlemleri</a:t>
          </a:r>
        </a:p>
      </dsp:txBody>
      <dsp:txXfrm>
        <a:off x="53831" y="880886"/>
        <a:ext cx="1534120" cy="995078"/>
      </dsp:txXfrm>
    </dsp:sp>
    <dsp:sp modelId="{1EDC9E8C-5214-45CA-A3A2-15075C3827A2}">
      <dsp:nvSpPr>
        <dsp:cNvPr id="0" name=""/>
        <dsp:cNvSpPr/>
      </dsp:nvSpPr>
      <dsp:spPr>
        <a:xfrm>
          <a:off x="1915412" y="827055"/>
          <a:ext cx="1641782" cy="1102740"/>
        </a:xfrm>
        <a:prstGeom prst="roundRect">
          <a:avLst/>
        </a:prstGeom>
        <a:gradFill rotWithShape="0">
          <a:gsLst>
            <a:gs pos="0">
              <a:schemeClr val="accent5">
                <a:alpha val="90000"/>
                <a:hueOff val="0"/>
                <a:satOff val="0"/>
                <a:lumOff val="0"/>
                <a:alphaOff val="-20000"/>
                <a:tint val="100000"/>
                <a:shade val="100000"/>
                <a:satMod val="130000"/>
              </a:schemeClr>
            </a:gs>
            <a:gs pos="100000">
              <a:schemeClr val="accent5">
                <a:alpha val="90000"/>
                <a:hueOff val="0"/>
                <a:satOff val="0"/>
                <a:lumOff val="0"/>
                <a:alphaOff val="-2000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kern="1200" dirty="0">
              <a:solidFill>
                <a:schemeClr val="bg1">
                  <a:lumMod val="95000"/>
                </a:schemeClr>
              </a:solidFill>
            </a:rPr>
            <a:t>E-eksiltmeye davet</a:t>
          </a:r>
        </a:p>
      </dsp:txBody>
      <dsp:txXfrm>
        <a:off x="1969243" y="880886"/>
        <a:ext cx="1534120" cy="995078"/>
      </dsp:txXfrm>
    </dsp:sp>
    <dsp:sp modelId="{6A43943E-25AC-48DD-BAF8-A1A09E885D46}">
      <dsp:nvSpPr>
        <dsp:cNvPr id="0" name=""/>
        <dsp:cNvSpPr/>
      </dsp:nvSpPr>
      <dsp:spPr>
        <a:xfrm>
          <a:off x="3830825" y="827055"/>
          <a:ext cx="1641782" cy="1102740"/>
        </a:xfrm>
        <a:prstGeom prst="roundRect">
          <a:avLst/>
        </a:prstGeom>
        <a:gradFill rotWithShape="0">
          <a:gsLst>
            <a:gs pos="0">
              <a:schemeClr val="accent5">
                <a:alpha val="90000"/>
                <a:hueOff val="0"/>
                <a:satOff val="0"/>
                <a:lumOff val="0"/>
                <a:alphaOff val="-40000"/>
                <a:tint val="100000"/>
                <a:shade val="100000"/>
                <a:satMod val="130000"/>
              </a:schemeClr>
            </a:gs>
            <a:gs pos="100000">
              <a:schemeClr val="accent5">
                <a:alpha val="90000"/>
                <a:hueOff val="0"/>
                <a:satOff val="0"/>
                <a:lumOff val="0"/>
                <a:alphaOff val="-4000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kern="1200" dirty="0">
              <a:solidFill>
                <a:schemeClr val="bg1">
                  <a:lumMod val="95000"/>
                </a:schemeClr>
              </a:solidFill>
            </a:rPr>
            <a:t>E-eksiltme İzleme ve değerlendirme</a:t>
          </a:r>
        </a:p>
      </dsp:txBody>
      <dsp:txXfrm>
        <a:off x="3884656" y="880886"/>
        <a:ext cx="1534120" cy="9950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D6FFF5-354C-4B37-8CC0-E6F585A1D7D6}">
      <dsp:nvSpPr>
        <dsp:cNvPr id="0" name=""/>
        <dsp:cNvSpPr/>
      </dsp:nvSpPr>
      <dsp:spPr>
        <a:xfrm>
          <a:off x="0" y="0"/>
          <a:ext cx="7566841" cy="950505"/>
        </a:xfrm>
        <a:prstGeom prst="rect">
          <a:avLst/>
        </a:prstGeom>
        <a:solidFill>
          <a:schemeClr val="accent1">
            <a:shade val="80000"/>
            <a:hueOff val="0"/>
            <a:satOff val="0"/>
            <a:lumOff val="0"/>
            <a:alphaOff val="0"/>
          </a:schemeClr>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tr-TR" sz="2800" kern="1200" dirty="0">
              <a:solidFill>
                <a:schemeClr val="tx1"/>
              </a:solidFill>
            </a:rPr>
            <a:t>İLK TEKLİFLER</a:t>
          </a:r>
        </a:p>
      </dsp:txBody>
      <dsp:txXfrm>
        <a:off x="0" y="0"/>
        <a:ext cx="7566841" cy="950505"/>
      </dsp:txXfrm>
    </dsp:sp>
    <dsp:sp modelId="{6BF69A49-6FB0-4D0A-86C6-38184D063C4C}">
      <dsp:nvSpPr>
        <dsp:cNvPr id="0" name=""/>
        <dsp:cNvSpPr/>
      </dsp:nvSpPr>
      <dsp:spPr>
        <a:xfrm>
          <a:off x="3694" y="950505"/>
          <a:ext cx="2519817" cy="199606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tr-TR" sz="2800" kern="1200" dirty="0">
              <a:solidFill>
                <a:schemeClr val="tx1"/>
              </a:solidFill>
              <a:latin typeface="Arial" panose="020B0604020202020204" pitchFamily="34" charset="0"/>
              <a:cs typeface="Arial" panose="020B0604020202020204" pitchFamily="34" charset="0"/>
            </a:rPr>
            <a:t>İstekli A</a:t>
          </a:r>
        </a:p>
        <a:p>
          <a:pPr lvl="0" algn="ctr" defTabSz="1244600">
            <a:lnSpc>
              <a:spcPct val="90000"/>
            </a:lnSpc>
            <a:spcBef>
              <a:spcPct val="0"/>
            </a:spcBef>
            <a:spcAft>
              <a:spcPct val="35000"/>
            </a:spcAft>
          </a:pPr>
          <a:r>
            <a:rPr lang="tr-TR" sz="2800" kern="1200" dirty="0">
              <a:solidFill>
                <a:schemeClr val="tx1"/>
              </a:solidFill>
              <a:latin typeface="Arial" panose="020B0604020202020204" pitchFamily="34" charset="0"/>
              <a:cs typeface="Arial" panose="020B0604020202020204" pitchFamily="34" charset="0"/>
            </a:rPr>
            <a:t>100.000</a:t>
          </a:r>
        </a:p>
        <a:p>
          <a:pPr lvl="0" algn="ctr" defTabSz="1244600">
            <a:lnSpc>
              <a:spcPct val="90000"/>
            </a:lnSpc>
            <a:spcBef>
              <a:spcPct val="0"/>
            </a:spcBef>
            <a:spcAft>
              <a:spcPct val="35000"/>
            </a:spcAft>
          </a:pPr>
          <a:r>
            <a:rPr lang="tr-TR" sz="2800" kern="1200" dirty="0">
              <a:solidFill>
                <a:schemeClr val="tx1"/>
              </a:solidFill>
              <a:latin typeface="Arial" panose="020B0604020202020204" pitchFamily="34" charset="0"/>
              <a:cs typeface="Arial" panose="020B0604020202020204" pitchFamily="34" charset="0"/>
            </a:rPr>
            <a:t>1.Sıra </a:t>
          </a:r>
        </a:p>
      </dsp:txBody>
      <dsp:txXfrm>
        <a:off x="3694" y="950505"/>
        <a:ext cx="2519817" cy="1996061"/>
      </dsp:txXfrm>
    </dsp:sp>
    <dsp:sp modelId="{05CE4C79-2F39-4039-8EA1-38108799C66B}">
      <dsp:nvSpPr>
        <dsp:cNvPr id="0" name=""/>
        <dsp:cNvSpPr/>
      </dsp:nvSpPr>
      <dsp:spPr>
        <a:xfrm>
          <a:off x="2523511" y="950505"/>
          <a:ext cx="2519817" cy="199606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tr-TR" sz="2800" kern="1200" dirty="0">
              <a:solidFill>
                <a:schemeClr val="tx1"/>
              </a:solidFill>
              <a:latin typeface="Arial" panose="020B0604020202020204" pitchFamily="34" charset="0"/>
              <a:cs typeface="Arial" panose="020B0604020202020204" pitchFamily="34" charset="0"/>
            </a:rPr>
            <a:t>İstekli B</a:t>
          </a:r>
        </a:p>
        <a:p>
          <a:pPr lvl="0" algn="ctr" defTabSz="1244600">
            <a:lnSpc>
              <a:spcPct val="90000"/>
            </a:lnSpc>
            <a:spcBef>
              <a:spcPct val="0"/>
            </a:spcBef>
            <a:spcAft>
              <a:spcPct val="35000"/>
            </a:spcAft>
          </a:pPr>
          <a:r>
            <a:rPr lang="tr-TR" sz="2800" kern="1200" dirty="0">
              <a:solidFill>
                <a:schemeClr val="tx1"/>
              </a:solidFill>
              <a:latin typeface="Arial" panose="020B0604020202020204" pitchFamily="34" charset="0"/>
              <a:cs typeface="Arial" panose="020B0604020202020204" pitchFamily="34" charset="0"/>
            </a:rPr>
            <a:t>120.000</a:t>
          </a:r>
        </a:p>
        <a:p>
          <a:pPr lvl="0" algn="ctr" defTabSz="1244600">
            <a:lnSpc>
              <a:spcPct val="90000"/>
            </a:lnSpc>
            <a:spcBef>
              <a:spcPct val="0"/>
            </a:spcBef>
            <a:spcAft>
              <a:spcPct val="35000"/>
            </a:spcAft>
          </a:pPr>
          <a:r>
            <a:rPr lang="tr-TR" sz="2800" kern="1200" dirty="0">
              <a:solidFill>
                <a:schemeClr val="tx1"/>
              </a:solidFill>
              <a:latin typeface="Arial" panose="020B0604020202020204" pitchFamily="34" charset="0"/>
              <a:cs typeface="Arial" panose="020B0604020202020204" pitchFamily="34" charset="0"/>
            </a:rPr>
            <a:t>2.Sıra</a:t>
          </a:r>
        </a:p>
      </dsp:txBody>
      <dsp:txXfrm>
        <a:off x="2523511" y="950505"/>
        <a:ext cx="2519817" cy="1996061"/>
      </dsp:txXfrm>
    </dsp:sp>
    <dsp:sp modelId="{B8C5191A-1CFC-4955-8ACE-6EFA5D5E58E7}">
      <dsp:nvSpPr>
        <dsp:cNvPr id="0" name=""/>
        <dsp:cNvSpPr/>
      </dsp:nvSpPr>
      <dsp:spPr>
        <a:xfrm>
          <a:off x="5043329" y="950505"/>
          <a:ext cx="2519817" cy="199606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tr-TR" sz="2800" kern="1200" dirty="0">
              <a:solidFill>
                <a:schemeClr val="tx1"/>
              </a:solidFill>
              <a:latin typeface="Arial" panose="020B0604020202020204" pitchFamily="34" charset="0"/>
              <a:cs typeface="Arial" panose="020B0604020202020204" pitchFamily="34" charset="0"/>
            </a:rPr>
            <a:t>İstekli C</a:t>
          </a:r>
        </a:p>
        <a:p>
          <a:pPr lvl="0" algn="ctr" defTabSz="1244600">
            <a:lnSpc>
              <a:spcPct val="90000"/>
            </a:lnSpc>
            <a:spcBef>
              <a:spcPct val="0"/>
            </a:spcBef>
            <a:spcAft>
              <a:spcPct val="35000"/>
            </a:spcAft>
          </a:pPr>
          <a:r>
            <a:rPr lang="tr-TR" sz="2800" kern="1200" dirty="0">
              <a:solidFill>
                <a:schemeClr val="tx1"/>
              </a:solidFill>
              <a:latin typeface="Arial" panose="020B0604020202020204" pitchFamily="34" charset="0"/>
              <a:cs typeface="Arial" panose="020B0604020202020204" pitchFamily="34" charset="0"/>
            </a:rPr>
            <a:t>140.000</a:t>
          </a:r>
        </a:p>
        <a:p>
          <a:pPr lvl="0" algn="ctr" defTabSz="1244600">
            <a:lnSpc>
              <a:spcPct val="90000"/>
            </a:lnSpc>
            <a:spcBef>
              <a:spcPct val="0"/>
            </a:spcBef>
            <a:spcAft>
              <a:spcPct val="35000"/>
            </a:spcAft>
          </a:pPr>
          <a:r>
            <a:rPr lang="tr-TR" sz="2800" kern="1200" dirty="0">
              <a:solidFill>
                <a:schemeClr val="tx1"/>
              </a:solidFill>
              <a:latin typeface="Arial" panose="020B0604020202020204" pitchFamily="34" charset="0"/>
              <a:cs typeface="Arial" panose="020B0604020202020204" pitchFamily="34" charset="0"/>
            </a:rPr>
            <a:t>3.Sıra</a:t>
          </a:r>
        </a:p>
      </dsp:txBody>
      <dsp:txXfrm>
        <a:off x="5043329" y="950505"/>
        <a:ext cx="2519817" cy="1996061"/>
      </dsp:txXfrm>
    </dsp:sp>
    <dsp:sp modelId="{893156DB-04AE-4E9D-AD36-323A8DBA5686}">
      <dsp:nvSpPr>
        <dsp:cNvPr id="0" name=""/>
        <dsp:cNvSpPr/>
      </dsp:nvSpPr>
      <dsp:spPr>
        <a:xfrm>
          <a:off x="0" y="2946567"/>
          <a:ext cx="7566841" cy="221784"/>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FFB0CF-9854-458F-B4CB-4E1BAC209CF0}">
      <dsp:nvSpPr>
        <dsp:cNvPr id="0" name=""/>
        <dsp:cNvSpPr/>
      </dsp:nvSpPr>
      <dsp:spPr>
        <a:xfrm>
          <a:off x="2361292" y="0"/>
          <a:ext cx="6146065" cy="2664295"/>
        </a:xfrm>
        <a:prstGeom prst="rightArrow">
          <a:avLst>
            <a:gd name="adj1" fmla="val 75000"/>
            <a:gd name="adj2" fmla="val 50000"/>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285750" lvl="1" indent="-285750" algn="l" defTabSz="1333500">
            <a:lnSpc>
              <a:spcPct val="90000"/>
            </a:lnSpc>
            <a:spcBef>
              <a:spcPct val="0"/>
            </a:spcBef>
            <a:spcAft>
              <a:spcPct val="15000"/>
            </a:spcAft>
            <a:buChar char="••"/>
          </a:pPr>
          <a:r>
            <a:rPr lang="tr-TR" sz="3000" kern="1200" dirty="0"/>
            <a:t>İstekli A: 90.000  (-10.000)</a:t>
          </a:r>
        </a:p>
        <a:p>
          <a:pPr marL="285750" lvl="1" indent="-285750" algn="l" defTabSz="1333500">
            <a:lnSpc>
              <a:spcPct val="90000"/>
            </a:lnSpc>
            <a:spcBef>
              <a:spcPct val="0"/>
            </a:spcBef>
            <a:spcAft>
              <a:spcPct val="15000"/>
            </a:spcAft>
            <a:buChar char="••"/>
          </a:pPr>
          <a:r>
            <a:rPr lang="tr-TR" sz="3000" kern="1200" dirty="0"/>
            <a:t>İstekli B: 85.000 (-35.000)</a:t>
          </a:r>
        </a:p>
        <a:p>
          <a:pPr marL="285750" lvl="1" indent="-285750" algn="l" defTabSz="1333500">
            <a:lnSpc>
              <a:spcPct val="90000"/>
            </a:lnSpc>
            <a:spcBef>
              <a:spcPct val="0"/>
            </a:spcBef>
            <a:spcAft>
              <a:spcPct val="15000"/>
            </a:spcAft>
            <a:buChar char="••"/>
          </a:pPr>
          <a:r>
            <a:rPr lang="tr-TR" sz="3000" kern="1200" dirty="0"/>
            <a:t>İstekli C: 110.000 (-30.000)</a:t>
          </a:r>
        </a:p>
      </dsp:txBody>
      <dsp:txXfrm>
        <a:off x="2361292" y="333037"/>
        <a:ext cx="5146954" cy="1998221"/>
      </dsp:txXfrm>
    </dsp:sp>
    <dsp:sp modelId="{DB22C055-6CC5-4998-AF39-2EB07F3741BD}">
      <dsp:nvSpPr>
        <dsp:cNvPr id="0" name=""/>
        <dsp:cNvSpPr/>
      </dsp:nvSpPr>
      <dsp:spPr>
        <a:xfrm>
          <a:off x="618944" y="214928"/>
          <a:ext cx="1587041" cy="223443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93345" rIns="186690" bIns="93345" numCol="1" spcCol="1270" anchor="ctr" anchorCtr="0">
          <a:noAutofit/>
        </a:bodyPr>
        <a:lstStyle/>
        <a:p>
          <a:pPr lvl="0" algn="ctr" defTabSz="2178050">
            <a:lnSpc>
              <a:spcPct val="90000"/>
            </a:lnSpc>
            <a:spcBef>
              <a:spcPct val="0"/>
            </a:spcBef>
            <a:spcAft>
              <a:spcPct val="35000"/>
            </a:spcAft>
          </a:pPr>
          <a:r>
            <a:rPr lang="tr-TR" sz="4900" kern="1200" dirty="0"/>
            <a:t>TUR</a:t>
          </a:r>
        </a:p>
        <a:p>
          <a:pPr lvl="0" algn="ctr" defTabSz="2178050">
            <a:lnSpc>
              <a:spcPct val="90000"/>
            </a:lnSpc>
            <a:spcBef>
              <a:spcPct val="0"/>
            </a:spcBef>
            <a:spcAft>
              <a:spcPct val="35000"/>
            </a:spcAft>
          </a:pPr>
          <a:r>
            <a:rPr lang="tr-TR" sz="4900" kern="1200" dirty="0"/>
            <a:t>1</a:t>
          </a:r>
        </a:p>
      </dsp:txBody>
      <dsp:txXfrm>
        <a:off x="696417" y="292401"/>
        <a:ext cx="1432095" cy="207949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810418-F4F5-4591-B827-28F7BD9B6BD9}">
      <dsp:nvSpPr>
        <dsp:cNvPr id="0" name=""/>
        <dsp:cNvSpPr/>
      </dsp:nvSpPr>
      <dsp:spPr>
        <a:xfrm>
          <a:off x="664171" y="1820200"/>
          <a:ext cx="435421" cy="997709"/>
        </a:xfrm>
        <a:custGeom>
          <a:avLst/>
          <a:gdLst/>
          <a:ahLst/>
          <a:cxnLst/>
          <a:rect l="0" t="0" r="0" b="0"/>
          <a:pathLst>
            <a:path>
              <a:moveTo>
                <a:pt x="0" y="0"/>
              </a:moveTo>
              <a:lnTo>
                <a:pt x="217710" y="0"/>
              </a:lnTo>
              <a:lnTo>
                <a:pt x="217710" y="997709"/>
              </a:lnTo>
              <a:lnTo>
                <a:pt x="435421" y="997709"/>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854667" y="2291841"/>
        <a:ext cx="54429" cy="54429"/>
      </dsp:txXfrm>
    </dsp:sp>
    <dsp:sp modelId="{BACA8497-57C1-499F-9F25-910A9610A044}">
      <dsp:nvSpPr>
        <dsp:cNvPr id="0" name=""/>
        <dsp:cNvSpPr/>
      </dsp:nvSpPr>
      <dsp:spPr>
        <a:xfrm>
          <a:off x="664171" y="1820200"/>
          <a:ext cx="435421" cy="168600"/>
        </a:xfrm>
        <a:custGeom>
          <a:avLst/>
          <a:gdLst/>
          <a:ahLst/>
          <a:cxnLst/>
          <a:rect l="0" t="0" r="0" b="0"/>
          <a:pathLst>
            <a:path>
              <a:moveTo>
                <a:pt x="0" y="0"/>
              </a:moveTo>
              <a:lnTo>
                <a:pt x="217710" y="0"/>
              </a:lnTo>
              <a:lnTo>
                <a:pt x="217710" y="168600"/>
              </a:lnTo>
              <a:lnTo>
                <a:pt x="435421" y="16860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870208" y="1892827"/>
        <a:ext cx="23346" cy="23346"/>
      </dsp:txXfrm>
    </dsp:sp>
    <dsp:sp modelId="{88800159-6EE3-439E-9C55-FD7AAB6F6D31}">
      <dsp:nvSpPr>
        <dsp:cNvPr id="0" name=""/>
        <dsp:cNvSpPr/>
      </dsp:nvSpPr>
      <dsp:spPr>
        <a:xfrm>
          <a:off x="664171" y="1094878"/>
          <a:ext cx="435421" cy="725322"/>
        </a:xfrm>
        <a:custGeom>
          <a:avLst/>
          <a:gdLst/>
          <a:ahLst/>
          <a:cxnLst/>
          <a:rect l="0" t="0" r="0" b="0"/>
          <a:pathLst>
            <a:path>
              <a:moveTo>
                <a:pt x="0" y="725322"/>
              </a:moveTo>
              <a:lnTo>
                <a:pt x="217710" y="725322"/>
              </a:lnTo>
              <a:lnTo>
                <a:pt x="217710" y="0"/>
              </a:lnTo>
              <a:lnTo>
                <a:pt x="435421" y="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860732" y="1436390"/>
        <a:ext cx="42299" cy="42299"/>
      </dsp:txXfrm>
    </dsp:sp>
    <dsp:sp modelId="{0128F36A-8F3D-497A-A062-3BBEF02A4AE3}">
      <dsp:nvSpPr>
        <dsp:cNvPr id="0" name=""/>
        <dsp:cNvSpPr/>
      </dsp:nvSpPr>
      <dsp:spPr>
        <a:xfrm rot="16200000">
          <a:off x="-1185440" y="1488557"/>
          <a:ext cx="3035936" cy="663287"/>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tr-TR" sz="3600" kern="1200" dirty="0"/>
            <a:t>İSTEKLİ A</a:t>
          </a:r>
        </a:p>
      </dsp:txBody>
      <dsp:txXfrm>
        <a:off x="-1185440" y="1488557"/>
        <a:ext cx="3035936" cy="663287"/>
      </dsp:txXfrm>
    </dsp:sp>
    <dsp:sp modelId="{29E9D4AE-D26A-4002-93ED-E9F29CFB33D9}">
      <dsp:nvSpPr>
        <dsp:cNvPr id="0" name=""/>
        <dsp:cNvSpPr/>
      </dsp:nvSpPr>
      <dsp:spPr>
        <a:xfrm>
          <a:off x="1099592" y="698422"/>
          <a:ext cx="2175582" cy="792913"/>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a:t>1- İstekli B</a:t>
          </a:r>
        </a:p>
        <a:p>
          <a:pPr lvl="0" algn="ctr" defTabSz="800100">
            <a:lnSpc>
              <a:spcPct val="90000"/>
            </a:lnSpc>
            <a:spcBef>
              <a:spcPct val="0"/>
            </a:spcBef>
            <a:spcAft>
              <a:spcPct val="35000"/>
            </a:spcAft>
          </a:pPr>
          <a:r>
            <a:rPr lang="tr-TR" sz="1800" kern="1200" dirty="0"/>
            <a:t>***</a:t>
          </a:r>
        </a:p>
      </dsp:txBody>
      <dsp:txXfrm>
        <a:off x="1099592" y="698422"/>
        <a:ext cx="2175582" cy="792913"/>
      </dsp:txXfrm>
    </dsp:sp>
    <dsp:sp modelId="{0D5CE1A6-274D-437A-A283-6FF18D96E8F7}">
      <dsp:nvSpPr>
        <dsp:cNvPr id="0" name=""/>
        <dsp:cNvSpPr/>
      </dsp:nvSpPr>
      <dsp:spPr>
        <a:xfrm>
          <a:off x="1099592" y="1657157"/>
          <a:ext cx="2175582" cy="663287"/>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a:t>2-(SİZ) İstekli A</a:t>
          </a:r>
        </a:p>
        <a:p>
          <a:pPr lvl="0" algn="ctr" defTabSz="800100">
            <a:lnSpc>
              <a:spcPct val="90000"/>
            </a:lnSpc>
            <a:spcBef>
              <a:spcPct val="0"/>
            </a:spcBef>
            <a:spcAft>
              <a:spcPct val="35000"/>
            </a:spcAft>
          </a:pPr>
          <a:r>
            <a:rPr lang="tr-TR" sz="1800" kern="1200" dirty="0"/>
            <a:t>90.000 TL</a:t>
          </a:r>
        </a:p>
      </dsp:txBody>
      <dsp:txXfrm>
        <a:off x="1099592" y="1657157"/>
        <a:ext cx="2175582" cy="663287"/>
      </dsp:txXfrm>
    </dsp:sp>
    <dsp:sp modelId="{210DC4FD-643A-447A-ADBE-630D3168E374}">
      <dsp:nvSpPr>
        <dsp:cNvPr id="0" name=""/>
        <dsp:cNvSpPr/>
      </dsp:nvSpPr>
      <dsp:spPr>
        <a:xfrm>
          <a:off x="1099592" y="2486266"/>
          <a:ext cx="2175582" cy="663287"/>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a:t>3-İstekli C</a:t>
          </a:r>
        </a:p>
        <a:p>
          <a:pPr lvl="0" algn="ctr" defTabSz="800100">
            <a:lnSpc>
              <a:spcPct val="90000"/>
            </a:lnSpc>
            <a:spcBef>
              <a:spcPct val="0"/>
            </a:spcBef>
            <a:spcAft>
              <a:spcPct val="35000"/>
            </a:spcAft>
          </a:pPr>
          <a:r>
            <a:rPr lang="tr-TR" sz="1800" kern="1200" dirty="0"/>
            <a:t>***</a:t>
          </a:r>
        </a:p>
      </dsp:txBody>
      <dsp:txXfrm>
        <a:off x="1099592" y="2486266"/>
        <a:ext cx="2175582" cy="66328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810418-F4F5-4591-B827-28F7BD9B6BD9}">
      <dsp:nvSpPr>
        <dsp:cNvPr id="0" name=""/>
        <dsp:cNvSpPr/>
      </dsp:nvSpPr>
      <dsp:spPr>
        <a:xfrm>
          <a:off x="570251" y="2110544"/>
          <a:ext cx="372644" cy="941843"/>
        </a:xfrm>
        <a:custGeom>
          <a:avLst/>
          <a:gdLst/>
          <a:ahLst/>
          <a:cxnLst/>
          <a:rect l="0" t="0" r="0" b="0"/>
          <a:pathLst>
            <a:path>
              <a:moveTo>
                <a:pt x="0" y="0"/>
              </a:moveTo>
              <a:lnTo>
                <a:pt x="186322" y="0"/>
              </a:lnTo>
              <a:lnTo>
                <a:pt x="186322" y="941843"/>
              </a:lnTo>
              <a:lnTo>
                <a:pt x="372644" y="941843"/>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731251" y="2556143"/>
        <a:ext cx="50644" cy="50644"/>
      </dsp:txXfrm>
    </dsp:sp>
    <dsp:sp modelId="{BACA8497-57C1-499F-9F25-910A9610A044}">
      <dsp:nvSpPr>
        <dsp:cNvPr id="0" name=""/>
        <dsp:cNvSpPr/>
      </dsp:nvSpPr>
      <dsp:spPr>
        <a:xfrm>
          <a:off x="570251" y="2064824"/>
          <a:ext cx="372644" cy="91440"/>
        </a:xfrm>
        <a:custGeom>
          <a:avLst/>
          <a:gdLst/>
          <a:ahLst/>
          <a:cxnLst/>
          <a:rect l="0" t="0" r="0" b="0"/>
          <a:pathLst>
            <a:path>
              <a:moveTo>
                <a:pt x="0" y="45720"/>
              </a:moveTo>
              <a:lnTo>
                <a:pt x="186322" y="45720"/>
              </a:lnTo>
              <a:lnTo>
                <a:pt x="186322" y="137102"/>
              </a:lnTo>
              <a:lnTo>
                <a:pt x="372644" y="137102"/>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746981" y="2100951"/>
        <a:ext cx="19184" cy="19184"/>
      </dsp:txXfrm>
    </dsp:sp>
    <dsp:sp modelId="{88800159-6EE3-439E-9C55-FD7AAB6F6D31}">
      <dsp:nvSpPr>
        <dsp:cNvPr id="0" name=""/>
        <dsp:cNvSpPr/>
      </dsp:nvSpPr>
      <dsp:spPr>
        <a:xfrm>
          <a:off x="570251" y="1260083"/>
          <a:ext cx="372644" cy="850460"/>
        </a:xfrm>
        <a:custGeom>
          <a:avLst/>
          <a:gdLst/>
          <a:ahLst/>
          <a:cxnLst/>
          <a:rect l="0" t="0" r="0" b="0"/>
          <a:pathLst>
            <a:path>
              <a:moveTo>
                <a:pt x="0" y="850460"/>
              </a:moveTo>
              <a:lnTo>
                <a:pt x="186322" y="850460"/>
              </a:lnTo>
              <a:lnTo>
                <a:pt x="186322" y="0"/>
              </a:lnTo>
              <a:lnTo>
                <a:pt x="372644" y="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733360" y="1662100"/>
        <a:ext cx="46425" cy="46425"/>
      </dsp:txXfrm>
    </dsp:sp>
    <dsp:sp modelId="{0128F36A-8F3D-497A-A062-3BBEF02A4AE3}">
      <dsp:nvSpPr>
        <dsp:cNvPr id="0" name=""/>
        <dsp:cNvSpPr/>
      </dsp:nvSpPr>
      <dsp:spPr>
        <a:xfrm rot="16200000">
          <a:off x="-1208657" y="1826516"/>
          <a:ext cx="2989762" cy="568054"/>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tr-TR" sz="3600" kern="1200" dirty="0"/>
            <a:t>İSTEKLİ B</a:t>
          </a:r>
        </a:p>
      </dsp:txBody>
      <dsp:txXfrm>
        <a:off x="-1208657" y="1826516"/>
        <a:ext cx="2989762" cy="568054"/>
      </dsp:txXfrm>
    </dsp:sp>
    <dsp:sp modelId="{29E9D4AE-D26A-4002-93ED-E9F29CFB33D9}">
      <dsp:nvSpPr>
        <dsp:cNvPr id="0" name=""/>
        <dsp:cNvSpPr/>
      </dsp:nvSpPr>
      <dsp:spPr>
        <a:xfrm>
          <a:off x="942895" y="808269"/>
          <a:ext cx="1863220" cy="903627"/>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a:t>1-  (SİZ) İstekli B</a:t>
          </a:r>
        </a:p>
        <a:p>
          <a:pPr lvl="0" algn="ctr" defTabSz="800100">
            <a:lnSpc>
              <a:spcPct val="90000"/>
            </a:lnSpc>
            <a:spcBef>
              <a:spcPct val="0"/>
            </a:spcBef>
            <a:spcAft>
              <a:spcPct val="35000"/>
            </a:spcAft>
          </a:pPr>
          <a:r>
            <a:rPr lang="tr-TR" sz="1800" kern="1200" dirty="0"/>
            <a:t>85.000 TL</a:t>
          </a:r>
        </a:p>
      </dsp:txBody>
      <dsp:txXfrm>
        <a:off x="942895" y="808269"/>
        <a:ext cx="1863220" cy="903627"/>
      </dsp:txXfrm>
    </dsp:sp>
    <dsp:sp modelId="{0D5CE1A6-274D-437A-A283-6FF18D96E8F7}">
      <dsp:nvSpPr>
        <dsp:cNvPr id="0" name=""/>
        <dsp:cNvSpPr/>
      </dsp:nvSpPr>
      <dsp:spPr>
        <a:xfrm>
          <a:off x="942895" y="1853910"/>
          <a:ext cx="1863220" cy="696032"/>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a:t>2-İstekli A</a:t>
          </a:r>
        </a:p>
        <a:p>
          <a:pPr lvl="0" algn="ctr" defTabSz="800100">
            <a:lnSpc>
              <a:spcPct val="90000"/>
            </a:lnSpc>
            <a:spcBef>
              <a:spcPct val="0"/>
            </a:spcBef>
            <a:spcAft>
              <a:spcPct val="35000"/>
            </a:spcAft>
          </a:pPr>
          <a:r>
            <a:rPr lang="tr-TR" sz="1800" kern="1200" dirty="0"/>
            <a:t>***</a:t>
          </a:r>
        </a:p>
      </dsp:txBody>
      <dsp:txXfrm>
        <a:off x="942895" y="1853910"/>
        <a:ext cx="1863220" cy="696032"/>
      </dsp:txXfrm>
    </dsp:sp>
    <dsp:sp modelId="{210DC4FD-643A-447A-ADBE-630D3168E374}">
      <dsp:nvSpPr>
        <dsp:cNvPr id="0" name=""/>
        <dsp:cNvSpPr/>
      </dsp:nvSpPr>
      <dsp:spPr>
        <a:xfrm>
          <a:off x="942895" y="2691956"/>
          <a:ext cx="1863220" cy="720861"/>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a:t>3-İstekli C</a:t>
          </a:r>
        </a:p>
        <a:p>
          <a:pPr lvl="0" algn="ctr" defTabSz="800100">
            <a:lnSpc>
              <a:spcPct val="90000"/>
            </a:lnSpc>
            <a:spcBef>
              <a:spcPct val="0"/>
            </a:spcBef>
            <a:spcAft>
              <a:spcPct val="35000"/>
            </a:spcAft>
          </a:pPr>
          <a:r>
            <a:rPr lang="tr-TR" sz="1800" kern="1200" dirty="0"/>
            <a:t>***</a:t>
          </a:r>
        </a:p>
      </dsp:txBody>
      <dsp:txXfrm>
        <a:off x="942895" y="2691956"/>
        <a:ext cx="1863220" cy="72086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810418-F4F5-4591-B827-28F7BD9B6BD9}">
      <dsp:nvSpPr>
        <dsp:cNvPr id="0" name=""/>
        <dsp:cNvSpPr/>
      </dsp:nvSpPr>
      <dsp:spPr>
        <a:xfrm>
          <a:off x="554686" y="2284028"/>
          <a:ext cx="362169" cy="869662"/>
        </a:xfrm>
        <a:custGeom>
          <a:avLst/>
          <a:gdLst/>
          <a:ahLst/>
          <a:cxnLst/>
          <a:rect l="0" t="0" r="0" b="0"/>
          <a:pathLst>
            <a:path>
              <a:moveTo>
                <a:pt x="0" y="0"/>
              </a:moveTo>
              <a:lnTo>
                <a:pt x="181084" y="0"/>
              </a:lnTo>
              <a:lnTo>
                <a:pt x="181084" y="869662"/>
              </a:lnTo>
              <a:lnTo>
                <a:pt x="362169" y="869662"/>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600200">
            <a:lnSpc>
              <a:spcPct val="90000"/>
            </a:lnSpc>
            <a:spcBef>
              <a:spcPct val="0"/>
            </a:spcBef>
            <a:spcAft>
              <a:spcPct val="35000"/>
            </a:spcAft>
          </a:pPr>
          <a:endParaRPr lang="tr-TR" sz="3600" kern="1200"/>
        </a:p>
      </dsp:txBody>
      <dsp:txXfrm>
        <a:off x="712219" y="2695307"/>
        <a:ext cx="47103" cy="47103"/>
      </dsp:txXfrm>
    </dsp:sp>
    <dsp:sp modelId="{BACA8497-57C1-499F-9F25-910A9610A044}">
      <dsp:nvSpPr>
        <dsp:cNvPr id="0" name=""/>
        <dsp:cNvSpPr/>
      </dsp:nvSpPr>
      <dsp:spPr>
        <a:xfrm>
          <a:off x="554686" y="2169893"/>
          <a:ext cx="362169" cy="91440"/>
        </a:xfrm>
        <a:custGeom>
          <a:avLst/>
          <a:gdLst/>
          <a:ahLst/>
          <a:cxnLst/>
          <a:rect l="0" t="0" r="0" b="0"/>
          <a:pathLst>
            <a:path>
              <a:moveTo>
                <a:pt x="0" y="114134"/>
              </a:moveTo>
              <a:lnTo>
                <a:pt x="181084" y="114134"/>
              </a:lnTo>
              <a:lnTo>
                <a:pt x="181084" y="45720"/>
              </a:lnTo>
              <a:lnTo>
                <a:pt x="362169" y="4572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600200">
            <a:lnSpc>
              <a:spcPct val="90000"/>
            </a:lnSpc>
            <a:spcBef>
              <a:spcPct val="0"/>
            </a:spcBef>
            <a:spcAft>
              <a:spcPct val="35000"/>
            </a:spcAft>
          </a:pPr>
          <a:endParaRPr lang="tr-TR" sz="3600" kern="1200"/>
        </a:p>
      </dsp:txBody>
      <dsp:txXfrm>
        <a:off x="726556" y="2206398"/>
        <a:ext cx="18428" cy="18428"/>
      </dsp:txXfrm>
    </dsp:sp>
    <dsp:sp modelId="{88800159-6EE3-439E-9C55-FD7AAB6F6D31}">
      <dsp:nvSpPr>
        <dsp:cNvPr id="0" name=""/>
        <dsp:cNvSpPr/>
      </dsp:nvSpPr>
      <dsp:spPr>
        <a:xfrm>
          <a:off x="554686" y="1345950"/>
          <a:ext cx="362169" cy="938077"/>
        </a:xfrm>
        <a:custGeom>
          <a:avLst/>
          <a:gdLst/>
          <a:ahLst/>
          <a:cxnLst/>
          <a:rect l="0" t="0" r="0" b="0"/>
          <a:pathLst>
            <a:path>
              <a:moveTo>
                <a:pt x="0" y="938077"/>
              </a:moveTo>
              <a:lnTo>
                <a:pt x="181084" y="938077"/>
              </a:lnTo>
              <a:lnTo>
                <a:pt x="181084" y="0"/>
              </a:lnTo>
              <a:lnTo>
                <a:pt x="362169" y="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600200">
            <a:lnSpc>
              <a:spcPct val="90000"/>
            </a:lnSpc>
            <a:spcBef>
              <a:spcPct val="0"/>
            </a:spcBef>
            <a:spcAft>
              <a:spcPct val="35000"/>
            </a:spcAft>
          </a:pPr>
          <a:endParaRPr lang="tr-TR" sz="3600" kern="1200"/>
        </a:p>
      </dsp:txBody>
      <dsp:txXfrm>
        <a:off x="710632" y="1789850"/>
        <a:ext cx="50278" cy="50278"/>
      </dsp:txXfrm>
    </dsp:sp>
    <dsp:sp modelId="{0128F36A-8F3D-497A-A062-3BBEF02A4AE3}">
      <dsp:nvSpPr>
        <dsp:cNvPr id="0" name=""/>
        <dsp:cNvSpPr/>
      </dsp:nvSpPr>
      <dsp:spPr>
        <a:xfrm rot="16200000">
          <a:off x="-1265577" y="2007983"/>
          <a:ext cx="3088438" cy="552088"/>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tr-TR" sz="3600" kern="1200" dirty="0"/>
            <a:t>İSTEKLİ C</a:t>
          </a:r>
        </a:p>
      </dsp:txBody>
      <dsp:txXfrm>
        <a:off x="-1265577" y="2007983"/>
        <a:ext cx="3088438" cy="552088"/>
      </dsp:txXfrm>
    </dsp:sp>
    <dsp:sp modelId="{29E9D4AE-D26A-4002-93ED-E9F29CFB33D9}">
      <dsp:nvSpPr>
        <dsp:cNvPr id="0" name=""/>
        <dsp:cNvSpPr/>
      </dsp:nvSpPr>
      <dsp:spPr>
        <a:xfrm>
          <a:off x="916856" y="980128"/>
          <a:ext cx="1810848" cy="731643"/>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a:t>1- İstekli B</a:t>
          </a:r>
        </a:p>
        <a:p>
          <a:pPr lvl="0" algn="ctr" defTabSz="800100">
            <a:lnSpc>
              <a:spcPct val="90000"/>
            </a:lnSpc>
            <a:spcBef>
              <a:spcPct val="0"/>
            </a:spcBef>
            <a:spcAft>
              <a:spcPct val="35000"/>
            </a:spcAft>
          </a:pPr>
          <a:r>
            <a:rPr lang="tr-TR" sz="1800" kern="1200" dirty="0"/>
            <a:t>***</a:t>
          </a:r>
        </a:p>
      </dsp:txBody>
      <dsp:txXfrm>
        <a:off x="916856" y="980128"/>
        <a:ext cx="1810848" cy="731643"/>
      </dsp:txXfrm>
    </dsp:sp>
    <dsp:sp modelId="{0D5CE1A6-274D-437A-A283-6FF18D96E8F7}">
      <dsp:nvSpPr>
        <dsp:cNvPr id="0" name=""/>
        <dsp:cNvSpPr/>
      </dsp:nvSpPr>
      <dsp:spPr>
        <a:xfrm>
          <a:off x="916856" y="1849794"/>
          <a:ext cx="1810848" cy="731638"/>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a:t>2-İstekli A</a:t>
          </a:r>
        </a:p>
        <a:p>
          <a:pPr lvl="0" algn="ctr" defTabSz="800100">
            <a:lnSpc>
              <a:spcPct val="90000"/>
            </a:lnSpc>
            <a:spcBef>
              <a:spcPct val="0"/>
            </a:spcBef>
            <a:spcAft>
              <a:spcPct val="35000"/>
            </a:spcAft>
          </a:pPr>
          <a:r>
            <a:rPr lang="tr-TR" sz="1800" kern="1200" dirty="0"/>
            <a:t>***</a:t>
          </a:r>
        </a:p>
      </dsp:txBody>
      <dsp:txXfrm>
        <a:off x="916856" y="1849794"/>
        <a:ext cx="1810848" cy="731638"/>
      </dsp:txXfrm>
    </dsp:sp>
    <dsp:sp modelId="{210DC4FD-643A-447A-ADBE-630D3168E374}">
      <dsp:nvSpPr>
        <dsp:cNvPr id="0" name=""/>
        <dsp:cNvSpPr/>
      </dsp:nvSpPr>
      <dsp:spPr>
        <a:xfrm>
          <a:off x="916856" y="2719454"/>
          <a:ext cx="1810848" cy="868473"/>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a:t>3-İstekli C (SİZ)</a:t>
          </a:r>
        </a:p>
        <a:p>
          <a:pPr lvl="0" algn="ctr" defTabSz="800100">
            <a:lnSpc>
              <a:spcPct val="90000"/>
            </a:lnSpc>
            <a:spcBef>
              <a:spcPct val="0"/>
            </a:spcBef>
            <a:spcAft>
              <a:spcPct val="35000"/>
            </a:spcAft>
          </a:pPr>
          <a:r>
            <a:rPr lang="tr-TR" sz="1800" kern="1200" dirty="0"/>
            <a:t>110.000</a:t>
          </a:r>
        </a:p>
      </dsp:txBody>
      <dsp:txXfrm>
        <a:off x="916856" y="2719454"/>
        <a:ext cx="1810848" cy="868473"/>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257A460-87B8-4841-96A2-CD12A733F31B}" type="datetimeFigureOut">
              <a:rPr lang="en-US" smtClean="0"/>
              <a:t>1/28/2021</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66BB505-88B5-BF48-BBEA-E429F4F283DF}" type="slidenum">
              <a:rPr lang="en-US" smtClean="0"/>
              <a:t>‹#›</a:t>
            </a:fld>
            <a:endParaRPr lang="en-US"/>
          </a:p>
        </p:txBody>
      </p:sp>
    </p:spTree>
    <p:extLst>
      <p:ext uri="{BB962C8B-B14F-4D97-AF65-F5344CB8AC3E}">
        <p14:creationId xmlns:p14="http://schemas.microsoft.com/office/powerpoint/2010/main" val="118976144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A829E402-7263-433B-8D6F-D2E8E0160ADC}" type="slidenum">
              <a:rPr lang="tr-TR" smtClean="0"/>
              <a:t>1</a:t>
            </a:fld>
            <a:endParaRPr lang="tr-TR"/>
          </a:p>
        </p:txBody>
      </p:sp>
    </p:spTree>
    <p:extLst>
      <p:ext uri="{BB962C8B-B14F-4D97-AF65-F5344CB8AC3E}">
        <p14:creationId xmlns:p14="http://schemas.microsoft.com/office/powerpoint/2010/main" val="6148045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bwMode="auto">
          <a:xfrm>
            <a:off x="952500" y="685800"/>
            <a:ext cx="4953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a:p>
        </p:txBody>
      </p:sp>
      <p:sp>
        <p:nvSpPr>
          <p:cNvPr id="55300" name="3 Slayt Numarası Yer Tutucusu"/>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w Cen MT" pitchFamily="34" charset="0"/>
              </a:defRPr>
            </a:lvl1pPr>
            <a:lvl2pPr marL="742950" indent="-285750">
              <a:defRPr>
                <a:solidFill>
                  <a:schemeClr val="tx1"/>
                </a:solidFill>
                <a:latin typeface="Tw Cen MT" pitchFamily="34" charset="0"/>
              </a:defRPr>
            </a:lvl2pPr>
            <a:lvl3pPr marL="1143000" indent="-228600">
              <a:defRPr>
                <a:solidFill>
                  <a:schemeClr val="tx1"/>
                </a:solidFill>
                <a:latin typeface="Tw Cen MT" pitchFamily="34" charset="0"/>
              </a:defRPr>
            </a:lvl3pPr>
            <a:lvl4pPr marL="1600200" indent="-228600">
              <a:defRPr>
                <a:solidFill>
                  <a:schemeClr val="tx1"/>
                </a:solidFill>
                <a:latin typeface="Tw Cen MT" pitchFamily="34" charset="0"/>
              </a:defRPr>
            </a:lvl4pPr>
            <a:lvl5pPr marL="2057400" indent="-228600">
              <a:defRPr>
                <a:solidFill>
                  <a:schemeClr val="tx1"/>
                </a:solidFill>
                <a:latin typeface="Tw Cen MT" pitchFamily="34" charset="0"/>
              </a:defRPr>
            </a:lvl5pPr>
            <a:lvl6pPr marL="2514600" indent="-228600" fontAlgn="base">
              <a:spcBef>
                <a:spcPct val="0"/>
              </a:spcBef>
              <a:spcAft>
                <a:spcPct val="0"/>
              </a:spcAft>
              <a:defRPr>
                <a:solidFill>
                  <a:schemeClr val="tx1"/>
                </a:solidFill>
                <a:latin typeface="Tw Cen MT" pitchFamily="34" charset="0"/>
              </a:defRPr>
            </a:lvl6pPr>
            <a:lvl7pPr marL="2971800" indent="-228600" fontAlgn="base">
              <a:spcBef>
                <a:spcPct val="0"/>
              </a:spcBef>
              <a:spcAft>
                <a:spcPct val="0"/>
              </a:spcAft>
              <a:defRPr>
                <a:solidFill>
                  <a:schemeClr val="tx1"/>
                </a:solidFill>
                <a:latin typeface="Tw Cen MT" pitchFamily="34" charset="0"/>
              </a:defRPr>
            </a:lvl7pPr>
            <a:lvl8pPr marL="3429000" indent="-228600" fontAlgn="base">
              <a:spcBef>
                <a:spcPct val="0"/>
              </a:spcBef>
              <a:spcAft>
                <a:spcPct val="0"/>
              </a:spcAft>
              <a:defRPr>
                <a:solidFill>
                  <a:schemeClr val="tx1"/>
                </a:solidFill>
                <a:latin typeface="Tw Cen MT" pitchFamily="34" charset="0"/>
              </a:defRPr>
            </a:lvl8pPr>
            <a:lvl9pPr marL="3886200" indent="-228600" fontAlgn="base">
              <a:spcBef>
                <a:spcPct val="0"/>
              </a:spcBef>
              <a:spcAft>
                <a:spcPct val="0"/>
              </a:spcAft>
              <a:defRPr>
                <a:solidFill>
                  <a:schemeClr val="tx1"/>
                </a:solidFill>
                <a:latin typeface="Tw Cen MT" pitchFamily="34" charset="0"/>
              </a:defRPr>
            </a:lvl9pPr>
          </a:lstStyle>
          <a:p>
            <a:pPr fontAlgn="base">
              <a:spcBef>
                <a:spcPct val="0"/>
              </a:spcBef>
              <a:spcAft>
                <a:spcPct val="0"/>
              </a:spcAft>
              <a:defRPr/>
            </a:pPr>
            <a:fld id="{B9CF67C3-CB7D-4925-A1DD-6C66EAC2B3A5}" type="slidenum">
              <a:rPr lang="tr-TR" smtClean="0">
                <a:latin typeface="Calibri" pitchFamily="34" charset="0"/>
              </a:rPr>
              <a:pPr fontAlgn="base">
                <a:spcBef>
                  <a:spcPct val="0"/>
                </a:spcBef>
                <a:spcAft>
                  <a:spcPct val="0"/>
                </a:spcAft>
                <a:defRPr/>
              </a:pPr>
              <a:t>51</a:t>
            </a:fld>
            <a:endParaRPr lang="tr-TR">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bwMode="auto">
          <a:xfrm>
            <a:off x="952500" y="685800"/>
            <a:ext cx="4953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a:p>
        </p:txBody>
      </p:sp>
      <p:sp>
        <p:nvSpPr>
          <p:cNvPr id="55300" name="3 Slayt Numarası Yer Tutucusu"/>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w Cen MT" pitchFamily="34" charset="0"/>
              </a:defRPr>
            </a:lvl1pPr>
            <a:lvl2pPr marL="742950" indent="-285750">
              <a:defRPr>
                <a:solidFill>
                  <a:schemeClr val="tx1"/>
                </a:solidFill>
                <a:latin typeface="Tw Cen MT" pitchFamily="34" charset="0"/>
              </a:defRPr>
            </a:lvl2pPr>
            <a:lvl3pPr marL="1143000" indent="-228600">
              <a:defRPr>
                <a:solidFill>
                  <a:schemeClr val="tx1"/>
                </a:solidFill>
                <a:latin typeface="Tw Cen MT" pitchFamily="34" charset="0"/>
              </a:defRPr>
            </a:lvl3pPr>
            <a:lvl4pPr marL="1600200" indent="-228600">
              <a:defRPr>
                <a:solidFill>
                  <a:schemeClr val="tx1"/>
                </a:solidFill>
                <a:latin typeface="Tw Cen MT" pitchFamily="34" charset="0"/>
              </a:defRPr>
            </a:lvl4pPr>
            <a:lvl5pPr marL="2057400" indent="-228600">
              <a:defRPr>
                <a:solidFill>
                  <a:schemeClr val="tx1"/>
                </a:solidFill>
                <a:latin typeface="Tw Cen MT" pitchFamily="34" charset="0"/>
              </a:defRPr>
            </a:lvl5pPr>
            <a:lvl6pPr marL="2514600" indent="-228600" fontAlgn="base">
              <a:spcBef>
                <a:spcPct val="0"/>
              </a:spcBef>
              <a:spcAft>
                <a:spcPct val="0"/>
              </a:spcAft>
              <a:defRPr>
                <a:solidFill>
                  <a:schemeClr val="tx1"/>
                </a:solidFill>
                <a:latin typeface="Tw Cen MT" pitchFamily="34" charset="0"/>
              </a:defRPr>
            </a:lvl6pPr>
            <a:lvl7pPr marL="2971800" indent="-228600" fontAlgn="base">
              <a:spcBef>
                <a:spcPct val="0"/>
              </a:spcBef>
              <a:spcAft>
                <a:spcPct val="0"/>
              </a:spcAft>
              <a:defRPr>
                <a:solidFill>
                  <a:schemeClr val="tx1"/>
                </a:solidFill>
                <a:latin typeface="Tw Cen MT" pitchFamily="34" charset="0"/>
              </a:defRPr>
            </a:lvl7pPr>
            <a:lvl8pPr marL="3429000" indent="-228600" fontAlgn="base">
              <a:spcBef>
                <a:spcPct val="0"/>
              </a:spcBef>
              <a:spcAft>
                <a:spcPct val="0"/>
              </a:spcAft>
              <a:defRPr>
                <a:solidFill>
                  <a:schemeClr val="tx1"/>
                </a:solidFill>
                <a:latin typeface="Tw Cen MT" pitchFamily="34" charset="0"/>
              </a:defRPr>
            </a:lvl8pPr>
            <a:lvl9pPr marL="3886200" indent="-228600" fontAlgn="base">
              <a:spcBef>
                <a:spcPct val="0"/>
              </a:spcBef>
              <a:spcAft>
                <a:spcPct val="0"/>
              </a:spcAft>
              <a:defRPr>
                <a:solidFill>
                  <a:schemeClr val="tx1"/>
                </a:solidFill>
                <a:latin typeface="Tw Cen MT" pitchFamily="34" charset="0"/>
              </a:defRPr>
            </a:lvl9pPr>
          </a:lstStyle>
          <a:p>
            <a:pPr fontAlgn="base">
              <a:spcBef>
                <a:spcPct val="0"/>
              </a:spcBef>
              <a:spcAft>
                <a:spcPct val="0"/>
              </a:spcAft>
              <a:defRPr/>
            </a:pPr>
            <a:fld id="{B9CF67C3-CB7D-4925-A1DD-6C66EAC2B3A5}" type="slidenum">
              <a:rPr lang="tr-TR" smtClean="0">
                <a:latin typeface="Calibri" pitchFamily="34" charset="0"/>
              </a:rPr>
              <a:pPr fontAlgn="base">
                <a:spcBef>
                  <a:spcPct val="0"/>
                </a:spcBef>
                <a:spcAft>
                  <a:spcPct val="0"/>
                </a:spcAft>
                <a:defRPr/>
              </a:pPr>
              <a:t>52</a:t>
            </a:fld>
            <a:endParaRPr lang="tr-TR">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bwMode="auto">
          <a:xfrm>
            <a:off x="952500" y="685800"/>
            <a:ext cx="4953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a:p>
        </p:txBody>
      </p:sp>
      <p:sp>
        <p:nvSpPr>
          <p:cNvPr id="55300" name="3 Slayt Numarası Yer Tutucusu"/>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w Cen MT" pitchFamily="34" charset="0"/>
              </a:defRPr>
            </a:lvl1pPr>
            <a:lvl2pPr marL="742950" indent="-285750">
              <a:defRPr>
                <a:solidFill>
                  <a:schemeClr val="tx1"/>
                </a:solidFill>
                <a:latin typeface="Tw Cen MT" pitchFamily="34" charset="0"/>
              </a:defRPr>
            </a:lvl2pPr>
            <a:lvl3pPr marL="1143000" indent="-228600">
              <a:defRPr>
                <a:solidFill>
                  <a:schemeClr val="tx1"/>
                </a:solidFill>
                <a:latin typeface="Tw Cen MT" pitchFamily="34" charset="0"/>
              </a:defRPr>
            </a:lvl3pPr>
            <a:lvl4pPr marL="1600200" indent="-228600">
              <a:defRPr>
                <a:solidFill>
                  <a:schemeClr val="tx1"/>
                </a:solidFill>
                <a:latin typeface="Tw Cen MT" pitchFamily="34" charset="0"/>
              </a:defRPr>
            </a:lvl4pPr>
            <a:lvl5pPr marL="2057400" indent="-228600">
              <a:defRPr>
                <a:solidFill>
                  <a:schemeClr val="tx1"/>
                </a:solidFill>
                <a:latin typeface="Tw Cen MT" pitchFamily="34" charset="0"/>
              </a:defRPr>
            </a:lvl5pPr>
            <a:lvl6pPr marL="2514600" indent="-228600" fontAlgn="base">
              <a:spcBef>
                <a:spcPct val="0"/>
              </a:spcBef>
              <a:spcAft>
                <a:spcPct val="0"/>
              </a:spcAft>
              <a:defRPr>
                <a:solidFill>
                  <a:schemeClr val="tx1"/>
                </a:solidFill>
                <a:latin typeface="Tw Cen MT" pitchFamily="34" charset="0"/>
              </a:defRPr>
            </a:lvl6pPr>
            <a:lvl7pPr marL="2971800" indent="-228600" fontAlgn="base">
              <a:spcBef>
                <a:spcPct val="0"/>
              </a:spcBef>
              <a:spcAft>
                <a:spcPct val="0"/>
              </a:spcAft>
              <a:defRPr>
                <a:solidFill>
                  <a:schemeClr val="tx1"/>
                </a:solidFill>
                <a:latin typeface="Tw Cen MT" pitchFamily="34" charset="0"/>
              </a:defRPr>
            </a:lvl7pPr>
            <a:lvl8pPr marL="3429000" indent="-228600" fontAlgn="base">
              <a:spcBef>
                <a:spcPct val="0"/>
              </a:spcBef>
              <a:spcAft>
                <a:spcPct val="0"/>
              </a:spcAft>
              <a:defRPr>
                <a:solidFill>
                  <a:schemeClr val="tx1"/>
                </a:solidFill>
                <a:latin typeface="Tw Cen MT" pitchFamily="34" charset="0"/>
              </a:defRPr>
            </a:lvl8pPr>
            <a:lvl9pPr marL="3886200" indent="-228600" fontAlgn="base">
              <a:spcBef>
                <a:spcPct val="0"/>
              </a:spcBef>
              <a:spcAft>
                <a:spcPct val="0"/>
              </a:spcAft>
              <a:defRPr>
                <a:solidFill>
                  <a:schemeClr val="tx1"/>
                </a:solidFill>
                <a:latin typeface="Tw Cen MT" pitchFamily="34" charset="0"/>
              </a:defRPr>
            </a:lvl9pPr>
          </a:lstStyle>
          <a:p>
            <a:pPr fontAlgn="base">
              <a:spcBef>
                <a:spcPct val="0"/>
              </a:spcBef>
              <a:spcAft>
                <a:spcPct val="0"/>
              </a:spcAft>
              <a:defRPr/>
            </a:pPr>
            <a:fld id="{B9CF67C3-CB7D-4925-A1DD-6C66EAC2B3A5}" type="slidenum">
              <a:rPr lang="tr-TR" smtClean="0">
                <a:latin typeface="Calibri" pitchFamily="34" charset="0"/>
              </a:rPr>
              <a:pPr fontAlgn="base">
                <a:spcBef>
                  <a:spcPct val="0"/>
                </a:spcBef>
                <a:spcAft>
                  <a:spcPct val="0"/>
                </a:spcAft>
                <a:defRPr/>
              </a:pPr>
              <a:t>63</a:t>
            </a:fld>
            <a:endParaRPr lang="tr-TR">
              <a:latin typeface="Calibr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bwMode="auto">
          <a:xfrm>
            <a:off x="952500" y="685800"/>
            <a:ext cx="4953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a:p>
        </p:txBody>
      </p:sp>
      <p:sp>
        <p:nvSpPr>
          <p:cNvPr id="55300" name="3 Slayt Numarası Yer Tutucusu"/>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w Cen MT" pitchFamily="34" charset="0"/>
              </a:defRPr>
            </a:lvl1pPr>
            <a:lvl2pPr marL="742950" indent="-285750">
              <a:defRPr>
                <a:solidFill>
                  <a:schemeClr val="tx1"/>
                </a:solidFill>
                <a:latin typeface="Tw Cen MT" pitchFamily="34" charset="0"/>
              </a:defRPr>
            </a:lvl2pPr>
            <a:lvl3pPr marL="1143000" indent="-228600">
              <a:defRPr>
                <a:solidFill>
                  <a:schemeClr val="tx1"/>
                </a:solidFill>
                <a:latin typeface="Tw Cen MT" pitchFamily="34" charset="0"/>
              </a:defRPr>
            </a:lvl3pPr>
            <a:lvl4pPr marL="1600200" indent="-228600">
              <a:defRPr>
                <a:solidFill>
                  <a:schemeClr val="tx1"/>
                </a:solidFill>
                <a:latin typeface="Tw Cen MT" pitchFamily="34" charset="0"/>
              </a:defRPr>
            </a:lvl4pPr>
            <a:lvl5pPr marL="2057400" indent="-228600">
              <a:defRPr>
                <a:solidFill>
                  <a:schemeClr val="tx1"/>
                </a:solidFill>
                <a:latin typeface="Tw Cen MT" pitchFamily="34" charset="0"/>
              </a:defRPr>
            </a:lvl5pPr>
            <a:lvl6pPr marL="2514600" indent="-228600" fontAlgn="base">
              <a:spcBef>
                <a:spcPct val="0"/>
              </a:spcBef>
              <a:spcAft>
                <a:spcPct val="0"/>
              </a:spcAft>
              <a:defRPr>
                <a:solidFill>
                  <a:schemeClr val="tx1"/>
                </a:solidFill>
                <a:latin typeface="Tw Cen MT" pitchFamily="34" charset="0"/>
              </a:defRPr>
            </a:lvl6pPr>
            <a:lvl7pPr marL="2971800" indent="-228600" fontAlgn="base">
              <a:spcBef>
                <a:spcPct val="0"/>
              </a:spcBef>
              <a:spcAft>
                <a:spcPct val="0"/>
              </a:spcAft>
              <a:defRPr>
                <a:solidFill>
                  <a:schemeClr val="tx1"/>
                </a:solidFill>
                <a:latin typeface="Tw Cen MT" pitchFamily="34" charset="0"/>
              </a:defRPr>
            </a:lvl7pPr>
            <a:lvl8pPr marL="3429000" indent="-228600" fontAlgn="base">
              <a:spcBef>
                <a:spcPct val="0"/>
              </a:spcBef>
              <a:spcAft>
                <a:spcPct val="0"/>
              </a:spcAft>
              <a:defRPr>
                <a:solidFill>
                  <a:schemeClr val="tx1"/>
                </a:solidFill>
                <a:latin typeface="Tw Cen MT" pitchFamily="34" charset="0"/>
              </a:defRPr>
            </a:lvl8pPr>
            <a:lvl9pPr marL="3886200" indent="-228600" fontAlgn="base">
              <a:spcBef>
                <a:spcPct val="0"/>
              </a:spcBef>
              <a:spcAft>
                <a:spcPct val="0"/>
              </a:spcAft>
              <a:defRPr>
                <a:solidFill>
                  <a:schemeClr val="tx1"/>
                </a:solidFill>
                <a:latin typeface="Tw Cen MT" pitchFamily="34" charset="0"/>
              </a:defRPr>
            </a:lvl9pPr>
          </a:lstStyle>
          <a:p>
            <a:pPr fontAlgn="base">
              <a:spcBef>
                <a:spcPct val="0"/>
              </a:spcBef>
              <a:spcAft>
                <a:spcPct val="0"/>
              </a:spcAft>
              <a:defRPr/>
            </a:pPr>
            <a:fld id="{B9CF67C3-CB7D-4925-A1DD-6C66EAC2B3A5}" type="slidenum">
              <a:rPr lang="tr-TR" smtClean="0">
                <a:latin typeface="Calibri" pitchFamily="34" charset="0"/>
              </a:rPr>
              <a:pPr fontAlgn="base">
                <a:spcBef>
                  <a:spcPct val="0"/>
                </a:spcBef>
                <a:spcAft>
                  <a:spcPct val="0"/>
                </a:spcAft>
                <a:defRPr/>
              </a:pPr>
              <a:t>64</a:t>
            </a:fld>
            <a:endParaRPr lang="tr-TR">
              <a:latin typeface="Calibri"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bwMode="auto">
          <a:xfrm>
            <a:off x="952500" y="685800"/>
            <a:ext cx="4953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a:p>
        </p:txBody>
      </p:sp>
      <p:sp>
        <p:nvSpPr>
          <p:cNvPr id="55300" name="3 Slayt Numarası Yer Tutucusu"/>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w Cen MT" pitchFamily="34" charset="0"/>
              </a:defRPr>
            </a:lvl1pPr>
            <a:lvl2pPr marL="742950" indent="-285750">
              <a:defRPr>
                <a:solidFill>
                  <a:schemeClr val="tx1"/>
                </a:solidFill>
                <a:latin typeface="Tw Cen MT" pitchFamily="34" charset="0"/>
              </a:defRPr>
            </a:lvl2pPr>
            <a:lvl3pPr marL="1143000" indent="-228600">
              <a:defRPr>
                <a:solidFill>
                  <a:schemeClr val="tx1"/>
                </a:solidFill>
                <a:latin typeface="Tw Cen MT" pitchFamily="34" charset="0"/>
              </a:defRPr>
            </a:lvl3pPr>
            <a:lvl4pPr marL="1600200" indent="-228600">
              <a:defRPr>
                <a:solidFill>
                  <a:schemeClr val="tx1"/>
                </a:solidFill>
                <a:latin typeface="Tw Cen MT" pitchFamily="34" charset="0"/>
              </a:defRPr>
            </a:lvl4pPr>
            <a:lvl5pPr marL="2057400" indent="-228600">
              <a:defRPr>
                <a:solidFill>
                  <a:schemeClr val="tx1"/>
                </a:solidFill>
                <a:latin typeface="Tw Cen MT" pitchFamily="34" charset="0"/>
              </a:defRPr>
            </a:lvl5pPr>
            <a:lvl6pPr marL="2514600" indent="-228600" fontAlgn="base">
              <a:spcBef>
                <a:spcPct val="0"/>
              </a:spcBef>
              <a:spcAft>
                <a:spcPct val="0"/>
              </a:spcAft>
              <a:defRPr>
                <a:solidFill>
                  <a:schemeClr val="tx1"/>
                </a:solidFill>
                <a:latin typeface="Tw Cen MT" pitchFamily="34" charset="0"/>
              </a:defRPr>
            </a:lvl6pPr>
            <a:lvl7pPr marL="2971800" indent="-228600" fontAlgn="base">
              <a:spcBef>
                <a:spcPct val="0"/>
              </a:spcBef>
              <a:spcAft>
                <a:spcPct val="0"/>
              </a:spcAft>
              <a:defRPr>
                <a:solidFill>
                  <a:schemeClr val="tx1"/>
                </a:solidFill>
                <a:latin typeface="Tw Cen MT" pitchFamily="34" charset="0"/>
              </a:defRPr>
            </a:lvl7pPr>
            <a:lvl8pPr marL="3429000" indent="-228600" fontAlgn="base">
              <a:spcBef>
                <a:spcPct val="0"/>
              </a:spcBef>
              <a:spcAft>
                <a:spcPct val="0"/>
              </a:spcAft>
              <a:defRPr>
                <a:solidFill>
                  <a:schemeClr val="tx1"/>
                </a:solidFill>
                <a:latin typeface="Tw Cen MT" pitchFamily="34" charset="0"/>
              </a:defRPr>
            </a:lvl8pPr>
            <a:lvl9pPr marL="3886200" indent="-228600" fontAlgn="base">
              <a:spcBef>
                <a:spcPct val="0"/>
              </a:spcBef>
              <a:spcAft>
                <a:spcPct val="0"/>
              </a:spcAft>
              <a:defRPr>
                <a:solidFill>
                  <a:schemeClr val="tx1"/>
                </a:solidFill>
                <a:latin typeface="Tw Cen MT" pitchFamily="34" charset="0"/>
              </a:defRPr>
            </a:lvl9pPr>
          </a:lstStyle>
          <a:p>
            <a:pPr fontAlgn="base">
              <a:spcBef>
                <a:spcPct val="0"/>
              </a:spcBef>
              <a:spcAft>
                <a:spcPct val="0"/>
              </a:spcAft>
              <a:defRPr/>
            </a:pPr>
            <a:fld id="{B9CF67C3-CB7D-4925-A1DD-6C66EAC2B3A5}" type="slidenum">
              <a:rPr lang="tr-TR" smtClean="0">
                <a:latin typeface="Calibri" pitchFamily="34" charset="0"/>
              </a:rPr>
              <a:pPr fontAlgn="base">
                <a:spcBef>
                  <a:spcPct val="0"/>
                </a:spcBef>
                <a:spcAft>
                  <a:spcPct val="0"/>
                </a:spcAft>
                <a:defRPr/>
              </a:pPr>
              <a:t>65</a:t>
            </a:fld>
            <a:endParaRPr lang="tr-TR">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a:xfrm>
            <a:off x="952500" y="685800"/>
            <a:ext cx="4953000" cy="3429000"/>
          </a:xfrm>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A829E402-7263-433B-8D6F-D2E8E0160ADC}" type="slidenum">
              <a:rPr lang="tr-TR" smtClean="0"/>
              <a:t>66</a:t>
            </a:fld>
            <a:endParaRPr lang="tr-TR"/>
          </a:p>
        </p:txBody>
      </p:sp>
    </p:spTree>
    <p:extLst>
      <p:ext uri="{BB962C8B-B14F-4D97-AF65-F5344CB8AC3E}">
        <p14:creationId xmlns:p14="http://schemas.microsoft.com/office/powerpoint/2010/main" val="39978477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a:xfrm>
            <a:off x="952500" y="685800"/>
            <a:ext cx="4953000" cy="3429000"/>
          </a:xfrm>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A829E402-7263-433B-8D6F-D2E8E0160ADC}" type="slidenum">
              <a:rPr lang="tr-TR" smtClean="0"/>
              <a:t>67</a:t>
            </a:fld>
            <a:endParaRPr lang="tr-TR"/>
          </a:p>
        </p:txBody>
      </p:sp>
    </p:spTree>
    <p:extLst>
      <p:ext uri="{BB962C8B-B14F-4D97-AF65-F5344CB8AC3E}">
        <p14:creationId xmlns:p14="http://schemas.microsoft.com/office/powerpoint/2010/main" val="35216915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a:xfrm>
            <a:off x="952500" y="685800"/>
            <a:ext cx="4953000" cy="3429000"/>
          </a:xfrm>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solidFill>
                  <a:prstClr val="black"/>
                </a:solidFill>
              </a:rPr>
              <a:pPr>
                <a:defRPr/>
              </a:pPr>
              <a:t>76</a:t>
            </a:fld>
            <a:endParaRPr lang="tr-TR">
              <a:solidFill>
                <a:prstClr val="black"/>
              </a:solidFill>
            </a:endParaRPr>
          </a:p>
        </p:txBody>
      </p:sp>
    </p:spTree>
    <p:extLst>
      <p:ext uri="{BB962C8B-B14F-4D97-AF65-F5344CB8AC3E}">
        <p14:creationId xmlns:p14="http://schemas.microsoft.com/office/powerpoint/2010/main" val="23208087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a:xfrm>
            <a:off x="952500" y="685800"/>
            <a:ext cx="4953000" cy="3429000"/>
          </a:xfrm>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solidFill>
                  <a:prstClr val="black"/>
                </a:solidFill>
              </a:rPr>
              <a:pPr>
                <a:defRPr/>
              </a:pPr>
              <a:t>77</a:t>
            </a:fld>
            <a:endParaRPr lang="tr-TR">
              <a:solidFill>
                <a:prstClr val="black"/>
              </a:solidFill>
            </a:endParaRPr>
          </a:p>
        </p:txBody>
      </p:sp>
    </p:spTree>
    <p:extLst>
      <p:ext uri="{BB962C8B-B14F-4D97-AF65-F5344CB8AC3E}">
        <p14:creationId xmlns:p14="http://schemas.microsoft.com/office/powerpoint/2010/main" val="23208087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a:xfrm>
            <a:off x="952500" y="685800"/>
            <a:ext cx="4953000" cy="3429000"/>
          </a:xfrm>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solidFill>
                  <a:prstClr val="black"/>
                </a:solidFill>
              </a:rPr>
              <a:pPr>
                <a:defRPr/>
              </a:pPr>
              <a:t>78</a:t>
            </a:fld>
            <a:endParaRPr lang="tr-TR">
              <a:solidFill>
                <a:prstClr val="black"/>
              </a:solidFill>
            </a:endParaRPr>
          </a:p>
        </p:txBody>
      </p:sp>
    </p:spTree>
    <p:extLst>
      <p:ext uri="{BB962C8B-B14F-4D97-AF65-F5344CB8AC3E}">
        <p14:creationId xmlns:p14="http://schemas.microsoft.com/office/powerpoint/2010/main" val="2320808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a:xfrm>
            <a:off x="952500" y="685800"/>
            <a:ext cx="4953000" cy="3429000"/>
          </a:xfrm>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pPr>
                <a:defRPr/>
              </a:pPr>
              <a:t>3</a:t>
            </a:fld>
            <a:endParaRPr lang="tr-TR"/>
          </a:p>
        </p:txBody>
      </p:sp>
    </p:spTree>
    <p:extLst>
      <p:ext uri="{BB962C8B-B14F-4D97-AF65-F5344CB8AC3E}">
        <p14:creationId xmlns:p14="http://schemas.microsoft.com/office/powerpoint/2010/main" val="11253728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a:xfrm>
            <a:off x="952500" y="685800"/>
            <a:ext cx="4953000" cy="3429000"/>
          </a:xfrm>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solidFill>
                  <a:prstClr val="black"/>
                </a:solidFill>
              </a:rPr>
              <a:pPr>
                <a:defRPr/>
              </a:pPr>
              <a:t>79</a:t>
            </a:fld>
            <a:endParaRPr lang="tr-TR">
              <a:solidFill>
                <a:prstClr val="black"/>
              </a:solidFill>
            </a:endParaRPr>
          </a:p>
        </p:txBody>
      </p:sp>
    </p:spTree>
    <p:extLst>
      <p:ext uri="{BB962C8B-B14F-4D97-AF65-F5344CB8AC3E}">
        <p14:creationId xmlns:p14="http://schemas.microsoft.com/office/powerpoint/2010/main" val="2320808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A829E402-7263-433B-8D6F-D2E8E0160ADC}" type="slidenum">
              <a:rPr lang="tr-TR" smtClean="0"/>
              <a:t>8</a:t>
            </a:fld>
            <a:endParaRPr lang="tr-TR"/>
          </a:p>
        </p:txBody>
      </p:sp>
    </p:spTree>
    <p:extLst>
      <p:ext uri="{BB962C8B-B14F-4D97-AF65-F5344CB8AC3E}">
        <p14:creationId xmlns:p14="http://schemas.microsoft.com/office/powerpoint/2010/main" val="21351741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A829E402-7263-433B-8D6F-D2E8E0160ADC}" type="slidenum">
              <a:rPr lang="tr-TR" smtClean="0"/>
              <a:t>9</a:t>
            </a:fld>
            <a:endParaRPr lang="tr-TR"/>
          </a:p>
        </p:txBody>
      </p:sp>
    </p:spTree>
    <p:extLst>
      <p:ext uri="{BB962C8B-B14F-4D97-AF65-F5344CB8AC3E}">
        <p14:creationId xmlns:p14="http://schemas.microsoft.com/office/powerpoint/2010/main" val="10270644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A829E402-7263-433B-8D6F-D2E8E0160ADC}" type="slidenum">
              <a:rPr lang="tr-TR" smtClean="0"/>
              <a:t>10</a:t>
            </a:fld>
            <a:endParaRPr lang="tr-TR"/>
          </a:p>
        </p:txBody>
      </p:sp>
    </p:spTree>
    <p:extLst>
      <p:ext uri="{BB962C8B-B14F-4D97-AF65-F5344CB8AC3E}">
        <p14:creationId xmlns:p14="http://schemas.microsoft.com/office/powerpoint/2010/main" val="10270644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C66BB505-88B5-BF48-BBEA-E429F4F283DF}" type="slidenum">
              <a:rPr lang="en-US" smtClean="0"/>
              <a:t>33</a:t>
            </a:fld>
            <a:endParaRPr lang="en-US"/>
          </a:p>
        </p:txBody>
      </p:sp>
    </p:spTree>
    <p:extLst>
      <p:ext uri="{BB962C8B-B14F-4D97-AF65-F5344CB8AC3E}">
        <p14:creationId xmlns:p14="http://schemas.microsoft.com/office/powerpoint/2010/main" val="7905696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bwMode="auto">
          <a:xfrm>
            <a:off x="952500" y="685800"/>
            <a:ext cx="4953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a:p>
        </p:txBody>
      </p:sp>
      <p:sp>
        <p:nvSpPr>
          <p:cNvPr id="55300" name="3 Slayt Numarası Yer Tutucusu"/>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w Cen MT" pitchFamily="34" charset="0"/>
              </a:defRPr>
            </a:lvl1pPr>
            <a:lvl2pPr marL="742950" indent="-285750">
              <a:defRPr>
                <a:solidFill>
                  <a:schemeClr val="tx1"/>
                </a:solidFill>
                <a:latin typeface="Tw Cen MT" pitchFamily="34" charset="0"/>
              </a:defRPr>
            </a:lvl2pPr>
            <a:lvl3pPr marL="1143000" indent="-228600">
              <a:defRPr>
                <a:solidFill>
                  <a:schemeClr val="tx1"/>
                </a:solidFill>
                <a:latin typeface="Tw Cen MT" pitchFamily="34" charset="0"/>
              </a:defRPr>
            </a:lvl3pPr>
            <a:lvl4pPr marL="1600200" indent="-228600">
              <a:defRPr>
                <a:solidFill>
                  <a:schemeClr val="tx1"/>
                </a:solidFill>
                <a:latin typeface="Tw Cen MT" pitchFamily="34" charset="0"/>
              </a:defRPr>
            </a:lvl4pPr>
            <a:lvl5pPr marL="2057400" indent="-228600">
              <a:defRPr>
                <a:solidFill>
                  <a:schemeClr val="tx1"/>
                </a:solidFill>
                <a:latin typeface="Tw Cen MT" pitchFamily="34" charset="0"/>
              </a:defRPr>
            </a:lvl5pPr>
            <a:lvl6pPr marL="2514600" indent="-228600" fontAlgn="base">
              <a:spcBef>
                <a:spcPct val="0"/>
              </a:spcBef>
              <a:spcAft>
                <a:spcPct val="0"/>
              </a:spcAft>
              <a:defRPr>
                <a:solidFill>
                  <a:schemeClr val="tx1"/>
                </a:solidFill>
                <a:latin typeface="Tw Cen MT" pitchFamily="34" charset="0"/>
              </a:defRPr>
            </a:lvl6pPr>
            <a:lvl7pPr marL="2971800" indent="-228600" fontAlgn="base">
              <a:spcBef>
                <a:spcPct val="0"/>
              </a:spcBef>
              <a:spcAft>
                <a:spcPct val="0"/>
              </a:spcAft>
              <a:defRPr>
                <a:solidFill>
                  <a:schemeClr val="tx1"/>
                </a:solidFill>
                <a:latin typeface="Tw Cen MT" pitchFamily="34" charset="0"/>
              </a:defRPr>
            </a:lvl7pPr>
            <a:lvl8pPr marL="3429000" indent="-228600" fontAlgn="base">
              <a:spcBef>
                <a:spcPct val="0"/>
              </a:spcBef>
              <a:spcAft>
                <a:spcPct val="0"/>
              </a:spcAft>
              <a:defRPr>
                <a:solidFill>
                  <a:schemeClr val="tx1"/>
                </a:solidFill>
                <a:latin typeface="Tw Cen MT" pitchFamily="34" charset="0"/>
              </a:defRPr>
            </a:lvl8pPr>
            <a:lvl9pPr marL="3886200" indent="-228600" fontAlgn="base">
              <a:spcBef>
                <a:spcPct val="0"/>
              </a:spcBef>
              <a:spcAft>
                <a:spcPct val="0"/>
              </a:spcAft>
              <a:defRPr>
                <a:solidFill>
                  <a:schemeClr val="tx1"/>
                </a:solidFill>
                <a:latin typeface="Tw Cen MT" pitchFamily="34" charset="0"/>
              </a:defRPr>
            </a:lvl9pPr>
          </a:lstStyle>
          <a:p>
            <a:pPr fontAlgn="base">
              <a:spcBef>
                <a:spcPct val="0"/>
              </a:spcBef>
              <a:spcAft>
                <a:spcPct val="0"/>
              </a:spcAft>
              <a:defRPr/>
            </a:pPr>
            <a:fld id="{B9CF67C3-CB7D-4925-A1DD-6C66EAC2B3A5}" type="slidenum">
              <a:rPr lang="tr-TR" smtClean="0">
                <a:latin typeface="Calibri" pitchFamily="34" charset="0"/>
              </a:rPr>
              <a:pPr fontAlgn="base">
                <a:spcBef>
                  <a:spcPct val="0"/>
                </a:spcBef>
                <a:spcAft>
                  <a:spcPct val="0"/>
                </a:spcAft>
                <a:defRPr/>
              </a:pPr>
              <a:t>47</a:t>
            </a:fld>
            <a:endParaRPr lang="tr-TR">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a:xfrm>
            <a:off x="952500" y="685800"/>
            <a:ext cx="4953000" cy="3429000"/>
          </a:xfrm>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BE53C75B-6F0F-4B79-AC41-25C33D04E7F2}" type="slidenum">
              <a:rPr lang="tr-TR" smtClean="0">
                <a:solidFill>
                  <a:prstClr val="black"/>
                </a:solidFill>
              </a:rPr>
              <a:pPr>
                <a:defRPr/>
              </a:pPr>
              <a:t>48</a:t>
            </a:fld>
            <a:endParaRPr lang="tr-TR">
              <a:solidFill>
                <a:prstClr val="black"/>
              </a:solidFill>
            </a:endParaRPr>
          </a:p>
        </p:txBody>
      </p:sp>
    </p:spTree>
    <p:extLst>
      <p:ext uri="{BB962C8B-B14F-4D97-AF65-F5344CB8AC3E}">
        <p14:creationId xmlns:p14="http://schemas.microsoft.com/office/powerpoint/2010/main" val="23208087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bwMode="auto">
          <a:xfrm>
            <a:off x="952500" y="685800"/>
            <a:ext cx="4953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a:p>
        </p:txBody>
      </p:sp>
      <p:sp>
        <p:nvSpPr>
          <p:cNvPr id="55300" name="3 Slayt Numarası Yer Tutucusu"/>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w Cen MT" pitchFamily="34" charset="0"/>
              </a:defRPr>
            </a:lvl1pPr>
            <a:lvl2pPr marL="742950" indent="-285750">
              <a:defRPr>
                <a:solidFill>
                  <a:schemeClr val="tx1"/>
                </a:solidFill>
                <a:latin typeface="Tw Cen MT" pitchFamily="34" charset="0"/>
              </a:defRPr>
            </a:lvl2pPr>
            <a:lvl3pPr marL="1143000" indent="-228600">
              <a:defRPr>
                <a:solidFill>
                  <a:schemeClr val="tx1"/>
                </a:solidFill>
                <a:latin typeface="Tw Cen MT" pitchFamily="34" charset="0"/>
              </a:defRPr>
            </a:lvl3pPr>
            <a:lvl4pPr marL="1600200" indent="-228600">
              <a:defRPr>
                <a:solidFill>
                  <a:schemeClr val="tx1"/>
                </a:solidFill>
                <a:latin typeface="Tw Cen MT" pitchFamily="34" charset="0"/>
              </a:defRPr>
            </a:lvl4pPr>
            <a:lvl5pPr marL="2057400" indent="-228600">
              <a:defRPr>
                <a:solidFill>
                  <a:schemeClr val="tx1"/>
                </a:solidFill>
                <a:latin typeface="Tw Cen MT" pitchFamily="34" charset="0"/>
              </a:defRPr>
            </a:lvl5pPr>
            <a:lvl6pPr marL="2514600" indent="-228600" fontAlgn="base">
              <a:spcBef>
                <a:spcPct val="0"/>
              </a:spcBef>
              <a:spcAft>
                <a:spcPct val="0"/>
              </a:spcAft>
              <a:defRPr>
                <a:solidFill>
                  <a:schemeClr val="tx1"/>
                </a:solidFill>
                <a:latin typeface="Tw Cen MT" pitchFamily="34" charset="0"/>
              </a:defRPr>
            </a:lvl6pPr>
            <a:lvl7pPr marL="2971800" indent="-228600" fontAlgn="base">
              <a:spcBef>
                <a:spcPct val="0"/>
              </a:spcBef>
              <a:spcAft>
                <a:spcPct val="0"/>
              </a:spcAft>
              <a:defRPr>
                <a:solidFill>
                  <a:schemeClr val="tx1"/>
                </a:solidFill>
                <a:latin typeface="Tw Cen MT" pitchFamily="34" charset="0"/>
              </a:defRPr>
            </a:lvl7pPr>
            <a:lvl8pPr marL="3429000" indent="-228600" fontAlgn="base">
              <a:spcBef>
                <a:spcPct val="0"/>
              </a:spcBef>
              <a:spcAft>
                <a:spcPct val="0"/>
              </a:spcAft>
              <a:defRPr>
                <a:solidFill>
                  <a:schemeClr val="tx1"/>
                </a:solidFill>
                <a:latin typeface="Tw Cen MT" pitchFamily="34" charset="0"/>
              </a:defRPr>
            </a:lvl8pPr>
            <a:lvl9pPr marL="3886200" indent="-228600" fontAlgn="base">
              <a:spcBef>
                <a:spcPct val="0"/>
              </a:spcBef>
              <a:spcAft>
                <a:spcPct val="0"/>
              </a:spcAft>
              <a:defRPr>
                <a:solidFill>
                  <a:schemeClr val="tx1"/>
                </a:solidFill>
                <a:latin typeface="Tw Cen MT" pitchFamily="34" charset="0"/>
              </a:defRPr>
            </a:lvl9pPr>
          </a:lstStyle>
          <a:p>
            <a:pPr fontAlgn="base">
              <a:spcBef>
                <a:spcPct val="0"/>
              </a:spcBef>
              <a:spcAft>
                <a:spcPct val="0"/>
              </a:spcAft>
              <a:defRPr/>
            </a:pPr>
            <a:fld id="{B9CF67C3-CB7D-4925-A1DD-6C66EAC2B3A5}" type="slidenum">
              <a:rPr lang="tr-TR" smtClean="0">
                <a:latin typeface="Calibri" pitchFamily="34" charset="0"/>
              </a:rPr>
              <a:pPr fontAlgn="base">
                <a:spcBef>
                  <a:spcPct val="0"/>
                </a:spcBef>
                <a:spcAft>
                  <a:spcPct val="0"/>
                </a:spcAft>
                <a:defRPr/>
              </a:pPr>
              <a:t>50</a:t>
            </a:fld>
            <a:endParaRPr lang="tr-TR">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6"/>
            <a:ext cx="8420100" cy="1470025"/>
          </a:xfrm>
          <a:prstGeom prst="rect">
            <a:avLst/>
          </a:prstGeom>
        </p:spPr>
        <p:txBody>
          <a:bodyPr vert="horz"/>
          <a:lstStyle/>
          <a:p>
            <a:r>
              <a:rPr lang="tr-TR"/>
              <a:t>Click to edit Master title style</a:t>
            </a:r>
            <a:endParaRPr lang="en-US"/>
          </a:p>
        </p:txBody>
      </p:sp>
      <p:sp>
        <p:nvSpPr>
          <p:cNvPr id="3" name="Subtitle 2"/>
          <p:cNvSpPr>
            <a:spLocks noGrp="1"/>
          </p:cNvSpPr>
          <p:nvPr>
            <p:ph type="subTitle" idx="1"/>
          </p:nvPr>
        </p:nvSpPr>
        <p:spPr>
          <a:xfrm>
            <a:off x="1485900" y="3886200"/>
            <a:ext cx="6934200" cy="1752600"/>
          </a:xfrm>
          <a:prstGeom prst="rect">
            <a:avLst/>
          </a:prstGeom>
        </p:spPr>
        <p:txBody>
          <a:bodyPr vert="horz"/>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vert="horz"/>
          <a:lstStyle/>
          <a:p>
            <a:r>
              <a:rPr lang="tr-TR"/>
              <a:t>Click to edit Master title style</a:t>
            </a:r>
            <a:endParaRPr lang="en-US"/>
          </a:p>
        </p:txBody>
      </p:sp>
      <p:sp>
        <p:nvSpPr>
          <p:cNvPr id="3" name="Vertical Text Placeholder 2"/>
          <p:cNvSpPr>
            <a:spLocks noGrp="1"/>
          </p:cNvSpPr>
          <p:nvPr>
            <p:ph type="body" orient="vert" idx="1"/>
          </p:nvPr>
        </p:nvSpPr>
        <p:spPr>
          <a:xfrm>
            <a:off x="495300" y="1600201"/>
            <a:ext cx="8915400" cy="4525963"/>
          </a:xfrm>
          <a:prstGeom prst="rect">
            <a:avLst/>
          </a:prstGeo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39"/>
            <a:ext cx="2228850" cy="5851525"/>
          </a:xfrm>
          <a:prstGeom prst="rect">
            <a:avLst/>
          </a:prstGeo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495300" y="274639"/>
            <a:ext cx="6521450" cy="5851525"/>
          </a:xfrm>
          <a:prstGeom prst="rect">
            <a:avLst/>
          </a:prstGeo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vert="horz"/>
          <a:lstStyle/>
          <a:p>
            <a:r>
              <a:rPr lang="tr-TR"/>
              <a:t>Click to edit Master title style</a:t>
            </a:r>
            <a:endParaRPr lang="en-US"/>
          </a:p>
        </p:txBody>
      </p:sp>
      <p:sp>
        <p:nvSpPr>
          <p:cNvPr id="3" name="Content Placeholder 2"/>
          <p:cNvSpPr>
            <a:spLocks noGrp="1"/>
          </p:cNvSpPr>
          <p:nvPr>
            <p:ph idx="1"/>
          </p:nvPr>
        </p:nvSpPr>
        <p:spPr>
          <a:xfrm>
            <a:off x="495300" y="1600201"/>
            <a:ext cx="8915400" cy="4525963"/>
          </a:xfrm>
          <a:prstGeom prst="rect">
            <a:avLst/>
          </a:prstGeom>
        </p:spPr>
        <p:txBody>
          <a:bodyPr vert="horz"/>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1"/>
            <a:ext cx="8420100" cy="1362075"/>
          </a:xfrm>
          <a:prstGeom prst="rect">
            <a:avLst/>
          </a:prstGeom>
        </p:spPr>
        <p:txBody>
          <a:bodyPr vert="horz"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82506" y="2906713"/>
            <a:ext cx="8420100" cy="1500187"/>
          </a:xfrm>
          <a:prstGeom prst="rect">
            <a:avLst/>
          </a:prstGeom>
        </p:spPr>
        <p:txBody>
          <a:bodyPr vert="horz"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vert="horz"/>
          <a:lstStyle/>
          <a:p>
            <a:r>
              <a:rPr lang="tr-TR"/>
              <a:t>Click to edit Master title style</a:t>
            </a:r>
            <a:endParaRPr lang="en-US"/>
          </a:p>
        </p:txBody>
      </p:sp>
      <p:sp>
        <p:nvSpPr>
          <p:cNvPr id="3" name="Content Placeholder 2"/>
          <p:cNvSpPr>
            <a:spLocks noGrp="1"/>
          </p:cNvSpPr>
          <p:nvPr>
            <p:ph sz="half" idx="1"/>
          </p:nvPr>
        </p:nvSpPr>
        <p:spPr>
          <a:xfrm>
            <a:off x="495300" y="1600201"/>
            <a:ext cx="437515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5035550" y="1600201"/>
            <a:ext cx="437515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vert="horz"/>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95300" y="1535113"/>
            <a:ext cx="4376870"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95300" y="2174875"/>
            <a:ext cx="4376870"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5032111" y="1535113"/>
            <a:ext cx="4378590"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5032111" y="2174875"/>
            <a:ext cx="4378590"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a:prstGeom prst="rect">
            <a:avLst/>
          </a:prstGeom>
        </p:spPr>
        <p:txBody>
          <a:bodyPr vert="horz"/>
          <a:lstStyle/>
          <a:p>
            <a:r>
              <a:rPr lang="tr-TR"/>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a:prstGeom prst="rect">
            <a:avLst/>
          </a:prstGeom>
        </p:spPr>
        <p:txBody>
          <a:bodyPr vert="horz"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872971" y="273051"/>
            <a:ext cx="5537729"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95300" y="1435101"/>
            <a:ext cx="3259006"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a:prstGeom prst="rect">
            <a:avLst/>
          </a:prstGeom>
        </p:spPr>
        <p:txBody>
          <a:bodyPr vert="horz"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941645" y="612775"/>
            <a:ext cx="59436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645" y="5367338"/>
            <a:ext cx="59436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emf"/><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9.xml.rels><?xml version="1.0" encoding="UTF-8" standalone="yes"?>
<Relationships xmlns="http://schemas.openxmlformats.org/package/2006/relationships"><Relationship Id="rId8" Type="http://schemas.openxmlformats.org/officeDocument/2006/relationships/diagramData" Target="../diagrams/data7.xml"/><Relationship Id="rId13" Type="http://schemas.openxmlformats.org/officeDocument/2006/relationships/diagramData" Target="../diagrams/data8.xml"/><Relationship Id="rId3" Type="http://schemas.openxmlformats.org/officeDocument/2006/relationships/diagramData" Target="../diagrams/data6.xml"/><Relationship Id="rId7" Type="http://schemas.microsoft.com/office/2007/relationships/diagramDrawing" Target="../diagrams/drawing6.xml"/><Relationship Id="rId12" Type="http://schemas.microsoft.com/office/2007/relationships/diagramDrawing" Target="../diagrams/drawing7.xml"/><Relationship Id="rId17" Type="http://schemas.microsoft.com/office/2007/relationships/diagramDrawing" Target="../diagrams/drawing8.xml"/><Relationship Id="rId2" Type="http://schemas.openxmlformats.org/officeDocument/2006/relationships/notesSlide" Target="../notesSlides/notesSlide20.xml"/><Relationship Id="rId16" Type="http://schemas.openxmlformats.org/officeDocument/2006/relationships/diagramColors" Target="../diagrams/colors8.xml"/><Relationship Id="rId1" Type="http://schemas.openxmlformats.org/officeDocument/2006/relationships/slideLayout" Target="../slideLayouts/slideLayout2.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5" Type="http://schemas.openxmlformats.org/officeDocument/2006/relationships/diagramQuickStyle" Target="../diagrams/quickStyle8.xml"/><Relationship Id="rId10" Type="http://schemas.openxmlformats.org/officeDocument/2006/relationships/diagramQuickStyle" Target="../diagrams/quickStyle7.xml"/><Relationship Id="rId4" Type="http://schemas.openxmlformats.org/officeDocument/2006/relationships/diagramLayout" Target="../diagrams/layout6.xml"/><Relationship Id="rId9" Type="http://schemas.openxmlformats.org/officeDocument/2006/relationships/diagramLayout" Target="../diagrams/layout7.xml"/><Relationship Id="rId14" Type="http://schemas.openxmlformats.org/officeDocument/2006/relationships/diagramLayout" Target="../diagrams/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118104C-B085-4C83-9E81-70EDB53D1330}"/>
              </a:ext>
            </a:extLst>
          </p:cNvPr>
          <p:cNvSpPr>
            <a:spLocks noGrp="1"/>
          </p:cNvSpPr>
          <p:nvPr>
            <p:ph type="title"/>
          </p:nvPr>
        </p:nvSpPr>
        <p:spPr/>
        <p:txBody>
          <a:bodyPr>
            <a:normAutofit/>
          </a:bodyPr>
          <a:lstStyle/>
          <a:p>
            <a:pPr algn="ctr"/>
            <a:r>
              <a:rPr lang="tr-TR" sz="4800" b="1" dirty="0"/>
              <a:t>Elektronik İhale</a:t>
            </a:r>
            <a:endParaRPr lang="tr-TR" sz="4800" dirty="0"/>
          </a:p>
        </p:txBody>
      </p:sp>
      <p:sp>
        <p:nvSpPr>
          <p:cNvPr id="3" name="İçerik Yer Tutucusu 2">
            <a:extLst>
              <a:ext uri="{FF2B5EF4-FFF2-40B4-BE49-F238E27FC236}">
                <a16:creationId xmlns:a16="http://schemas.microsoft.com/office/drawing/2014/main" id="{1FDF0BE9-6D7F-4F1F-AAAA-77EA487A796A}"/>
              </a:ext>
            </a:extLst>
          </p:cNvPr>
          <p:cNvSpPr>
            <a:spLocks noGrp="1"/>
          </p:cNvSpPr>
          <p:nvPr>
            <p:ph idx="1"/>
          </p:nvPr>
        </p:nvSpPr>
        <p:spPr>
          <a:xfrm>
            <a:off x="774565" y="1486333"/>
            <a:ext cx="3839980" cy="2268000"/>
          </a:xfrm>
        </p:spPr>
        <p:txBody>
          <a:bodyPr>
            <a:normAutofit/>
          </a:bodyPr>
          <a:lstStyle/>
          <a:p>
            <a:pPr marL="0" indent="0">
              <a:buNone/>
            </a:pPr>
            <a:r>
              <a:rPr lang="tr-TR" sz="2800" b="1" dirty="0"/>
              <a:t>    </a:t>
            </a:r>
            <a:r>
              <a:rPr lang="tr-TR" sz="2800" dirty="0"/>
              <a:t> </a:t>
            </a:r>
            <a:endParaRPr lang="tr-TR" sz="2800" b="1" dirty="0">
              <a:solidFill>
                <a:schemeClr val="tx1"/>
              </a:solidFill>
            </a:endParaRPr>
          </a:p>
        </p:txBody>
      </p:sp>
      <p:sp>
        <p:nvSpPr>
          <p:cNvPr id="4" name="Slayt Numarası Yer Tutucusu 3">
            <a:extLst>
              <a:ext uri="{FF2B5EF4-FFF2-40B4-BE49-F238E27FC236}">
                <a16:creationId xmlns:a16="http://schemas.microsoft.com/office/drawing/2014/main" id="{1AE7B41C-9966-4377-88D4-452435655AF1}"/>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1</a:t>
            </a:fld>
            <a:endParaRPr lang="tr-TR"/>
          </a:p>
        </p:txBody>
      </p:sp>
      <p:pic>
        <p:nvPicPr>
          <p:cNvPr id="8194" name="Picture 2" descr="e-ihale resim ile ilgili gÃ¶rsel sonucu">
            <a:extLst>
              <a:ext uri="{FF2B5EF4-FFF2-40B4-BE49-F238E27FC236}">
                <a16:creationId xmlns:a16="http://schemas.microsoft.com/office/drawing/2014/main" id="{F9C7E78F-4837-4D29-85EB-A60E3AED64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0672" y="1268760"/>
            <a:ext cx="6264598" cy="3939099"/>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4614545" y="5268931"/>
            <a:ext cx="4953000" cy="646331"/>
          </a:xfrm>
          <a:prstGeom prst="rect">
            <a:avLst/>
          </a:prstGeom>
        </p:spPr>
        <p:txBody>
          <a:bodyPr>
            <a:spAutoFit/>
          </a:bodyPr>
          <a:lstStyle/>
          <a:p>
            <a:pPr algn="ctr"/>
            <a:r>
              <a:rPr lang="tr-TR" dirty="0">
                <a:latin typeface="Arial" panose="020B0604020202020204" pitchFamily="34" charset="0"/>
                <a:cs typeface="Arial" panose="020B0604020202020204" pitchFamily="34" charset="0"/>
              </a:rPr>
              <a:t>İhsan ZIYPAK</a:t>
            </a:r>
          </a:p>
          <a:p>
            <a:pPr algn="ctr"/>
            <a:r>
              <a:rPr lang="tr-TR" dirty="0">
                <a:latin typeface="Arial" panose="020B0604020202020204" pitchFamily="34" charset="0"/>
                <a:cs typeface="Arial" panose="020B0604020202020204" pitchFamily="34" charset="0"/>
              </a:rPr>
              <a:t>Kamu İhale Uzmanı </a:t>
            </a:r>
          </a:p>
        </p:txBody>
      </p:sp>
    </p:spTree>
    <p:extLst>
      <p:ext uri="{BB962C8B-B14F-4D97-AF65-F5344CB8AC3E}">
        <p14:creationId xmlns:p14="http://schemas.microsoft.com/office/powerpoint/2010/main" val="21525050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BBC6504F-F47C-4F27-A250-7EF8ACE7954B}"/>
              </a:ext>
            </a:extLst>
          </p:cNvPr>
          <p:cNvSpPr>
            <a:spLocks noGrp="1"/>
          </p:cNvSpPr>
          <p:nvPr>
            <p:ph idx="1"/>
          </p:nvPr>
        </p:nvSpPr>
        <p:spPr>
          <a:xfrm>
            <a:off x="495300" y="2348880"/>
            <a:ext cx="8915400" cy="3816424"/>
          </a:xfrm>
        </p:spPr>
        <p:txBody>
          <a:bodyPr>
            <a:normAutofit lnSpcReduction="10000"/>
          </a:bodyPr>
          <a:lstStyle/>
          <a:p>
            <a:r>
              <a:rPr lang="tr-TR" altLang="tr-TR" sz="3200" dirty="0"/>
              <a:t>Geçici teminat mektubunun </a:t>
            </a:r>
            <a:r>
              <a:rPr lang="tr-TR" altLang="tr-TR" sz="3200" u="sng" dirty="0"/>
              <a:t>fiziki ortamda </a:t>
            </a:r>
            <a:r>
              <a:rPr lang="tr-TR" altLang="tr-TR" sz="3200" dirty="0"/>
              <a:t>alınması yani Kurumla Protokol yapmamış </a:t>
            </a:r>
            <a:r>
              <a:rPr lang="tr-TR" altLang="tr-TR" dirty="0"/>
              <a:t>bankalardan alınması </a:t>
            </a:r>
            <a:r>
              <a:rPr lang="tr-TR" altLang="tr-TR" sz="3200" dirty="0"/>
              <a:t>durumunda</a:t>
            </a:r>
            <a:r>
              <a:rPr lang="tr-TR" altLang="tr-TR" dirty="0"/>
              <a:t>;</a:t>
            </a:r>
          </a:p>
          <a:p>
            <a:pPr marL="0" indent="0">
              <a:buNone/>
            </a:pPr>
            <a:endParaRPr lang="tr-TR" altLang="tr-TR" sz="3200" dirty="0"/>
          </a:p>
          <a:p>
            <a:pPr marL="82296" indent="0">
              <a:buNone/>
            </a:pPr>
            <a:r>
              <a:rPr lang="tr-TR" altLang="tr-TR" sz="3200" dirty="0"/>
              <a:t>Mektuba ilişkin bilgiler </a:t>
            </a:r>
            <a:r>
              <a:rPr lang="tr-TR" altLang="tr-TR" sz="3200" b="1" dirty="0">
                <a:solidFill>
                  <a:srgbClr val="C00000"/>
                </a:solidFill>
              </a:rPr>
              <a:t>"Yeterlik Bilgileri </a:t>
            </a:r>
            <a:r>
              <a:rPr lang="tr-TR" altLang="tr-TR" sz="3200" b="1" dirty="0" err="1">
                <a:solidFill>
                  <a:srgbClr val="C00000"/>
                </a:solidFill>
              </a:rPr>
              <a:t>Tablosu"</a:t>
            </a:r>
            <a:r>
              <a:rPr lang="tr-TR" sz="2800" dirty="0" err="1"/>
              <a:t>nda</a:t>
            </a:r>
            <a:r>
              <a:rPr lang="tr-TR" sz="2800" dirty="0"/>
              <a:t> </a:t>
            </a:r>
            <a:r>
              <a:rPr lang="tr-TR" altLang="tr-TR" sz="3200" dirty="0">
                <a:solidFill>
                  <a:srgbClr val="C00000"/>
                </a:solidFill>
              </a:rPr>
              <a:t>beyan edilir </a:t>
            </a:r>
            <a:r>
              <a:rPr lang="tr-TR" altLang="tr-TR" sz="3200" dirty="0"/>
              <a:t>ve ihale komisyonu kararı alınmadan önce </a:t>
            </a:r>
            <a:r>
              <a:rPr lang="tr-TR" altLang="tr-TR" u="sng" dirty="0"/>
              <a:t>idarenin talebi </a:t>
            </a:r>
            <a:r>
              <a:rPr lang="tr-TR" altLang="tr-TR" sz="3200" u="sng" dirty="0"/>
              <a:t>üzerine idareye sunulur</a:t>
            </a:r>
            <a:r>
              <a:rPr lang="tr-TR" sz="3200" u="sng" dirty="0"/>
              <a:t>.</a:t>
            </a:r>
            <a:endParaRPr lang="tr-TR" altLang="tr-TR" sz="3000" u="sng" dirty="0"/>
          </a:p>
        </p:txBody>
      </p:sp>
      <p:sp>
        <p:nvSpPr>
          <p:cNvPr id="4" name="Slayt Numarası Yer Tutucusu 3">
            <a:extLst>
              <a:ext uri="{FF2B5EF4-FFF2-40B4-BE49-F238E27FC236}">
                <a16:creationId xmlns:a16="http://schemas.microsoft.com/office/drawing/2014/main" id="{FADB8560-5C88-42E3-AB9B-C8E594F3BBEC}"/>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10</a:t>
            </a:fld>
            <a:endParaRPr lang="tr-TR"/>
          </a:p>
        </p:txBody>
      </p:sp>
      <p:sp>
        <p:nvSpPr>
          <p:cNvPr id="10" name="Unvan 1">
            <a:extLst>
              <a:ext uri="{FF2B5EF4-FFF2-40B4-BE49-F238E27FC236}">
                <a16:creationId xmlns:a16="http://schemas.microsoft.com/office/drawing/2014/main" id="{60F11C7B-2674-4F95-ADAC-750C1A1C7649}"/>
              </a:ext>
            </a:extLst>
          </p:cNvPr>
          <p:cNvSpPr>
            <a:spLocks noGrp="1"/>
          </p:cNvSpPr>
          <p:nvPr>
            <p:ph type="title"/>
          </p:nvPr>
        </p:nvSpPr>
        <p:spPr>
          <a:xfrm>
            <a:off x="495300" y="274638"/>
            <a:ext cx="8915400" cy="1930226"/>
          </a:xfrm>
        </p:spPr>
        <p:txBody>
          <a:bodyPr>
            <a:normAutofit/>
          </a:bodyPr>
          <a:lstStyle/>
          <a:p>
            <a:pPr algn="ctr"/>
            <a:r>
              <a:rPr lang="tr-TR" sz="4800" b="1" dirty="0"/>
              <a:t>Elektronik İhale</a:t>
            </a:r>
            <a:r>
              <a:rPr lang="tr-TR" sz="5300" b="1" dirty="0"/>
              <a:t/>
            </a:r>
            <a:br>
              <a:rPr lang="tr-TR" sz="5300" b="1" dirty="0"/>
            </a:br>
            <a:r>
              <a:rPr lang="tr-TR" sz="2800" b="1" dirty="0">
                <a:solidFill>
                  <a:schemeClr val="bg1"/>
                </a:solidFill>
              </a:rPr>
              <a:t>.</a:t>
            </a:r>
            <a:r>
              <a:rPr lang="tr-TR" b="1" dirty="0"/>
              <a:t/>
            </a:r>
            <a:br>
              <a:rPr lang="tr-TR" b="1" dirty="0"/>
            </a:br>
            <a:r>
              <a:rPr lang="tr-TR" altLang="tr-TR" sz="3300" b="1" dirty="0">
                <a:latin typeface="Arial" charset="0"/>
                <a:cs typeface="Arial" charset="0"/>
              </a:rPr>
              <a:t>Genel Özellikleri</a:t>
            </a:r>
            <a:endParaRPr lang="tr-TR" sz="3300" b="1" dirty="0"/>
          </a:p>
        </p:txBody>
      </p:sp>
    </p:spTree>
    <p:extLst>
      <p:ext uri="{BB962C8B-B14F-4D97-AF65-F5344CB8AC3E}">
        <p14:creationId xmlns:p14="http://schemas.microsoft.com/office/powerpoint/2010/main" val="29644866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888C1BB8-432D-4FC1-923E-D3D9B470305B}"/>
              </a:ext>
            </a:extLst>
          </p:cNvPr>
          <p:cNvSpPr>
            <a:spLocks noGrp="1"/>
          </p:cNvSpPr>
          <p:nvPr>
            <p:ph idx="1"/>
          </p:nvPr>
        </p:nvSpPr>
        <p:spPr>
          <a:xfrm>
            <a:off x="518381" y="2204864"/>
            <a:ext cx="8813071" cy="4034012"/>
          </a:xfrm>
        </p:spPr>
        <p:txBody>
          <a:bodyPr>
            <a:normAutofit/>
          </a:bodyPr>
          <a:lstStyle/>
          <a:p>
            <a:r>
              <a:rPr lang="tr-TR" altLang="tr-TR" sz="3000" dirty="0"/>
              <a:t>Elektronik ihale usulünün uygulandığı ihalelerde, </a:t>
            </a:r>
          </a:p>
          <a:p>
            <a:pPr marL="0" indent="0">
              <a:buNone/>
            </a:pPr>
            <a:r>
              <a:rPr lang="tr-TR" altLang="tr-TR" sz="3000" b="1" dirty="0"/>
              <a:t>	Ekonomik açıdan en avantajlı teklif </a:t>
            </a:r>
          </a:p>
          <a:p>
            <a:pPr marL="0" indent="0">
              <a:buNone/>
            </a:pPr>
            <a:r>
              <a:rPr lang="tr-TR" altLang="tr-TR" sz="3000" b="1" dirty="0"/>
              <a:t>		</a:t>
            </a:r>
            <a:r>
              <a:rPr lang="tr-TR" altLang="tr-TR" sz="3000" dirty="0"/>
              <a:t>en düşük fiyat esasına göre veya</a:t>
            </a:r>
          </a:p>
          <a:p>
            <a:pPr marL="0" indent="0">
              <a:buNone/>
            </a:pPr>
            <a:r>
              <a:rPr lang="tr-TR" altLang="tr-TR" sz="3000" dirty="0"/>
              <a:t>		fiyat ile birlikte fiyat dışı unsurlar dikkate alınarak 		belirlenir. </a:t>
            </a:r>
          </a:p>
          <a:p>
            <a:pPr marL="0" indent="0">
              <a:buNone/>
            </a:pPr>
            <a:endParaRPr lang="tr-TR" altLang="tr-TR" sz="1000" dirty="0"/>
          </a:p>
          <a:p>
            <a:r>
              <a:rPr lang="tr-TR" altLang="tr-TR" sz="3000" b="1" dirty="0"/>
              <a:t>Yerli istekli / </a:t>
            </a:r>
            <a:r>
              <a:rPr lang="tr-TR" altLang="tr-TR" sz="3000" b="1" dirty="0">
                <a:solidFill>
                  <a:srgbClr val="C00000"/>
                </a:solidFill>
              </a:rPr>
              <a:t>yerli malı teklif eden istekli </a:t>
            </a:r>
            <a:r>
              <a:rPr lang="tr-TR" altLang="tr-TR" sz="3000" dirty="0"/>
              <a:t>lehine</a:t>
            </a:r>
          </a:p>
          <a:p>
            <a:pPr marL="0" indent="0">
              <a:buNone/>
            </a:pPr>
            <a:r>
              <a:rPr lang="tr-TR" altLang="tr-TR" sz="3000" dirty="0"/>
              <a:t>      </a:t>
            </a:r>
            <a:r>
              <a:rPr lang="tr-TR" altLang="tr-TR" sz="3000" dirty="0">
                <a:solidFill>
                  <a:srgbClr val="C00000"/>
                </a:solidFill>
              </a:rPr>
              <a:t>fiyat avantajı uygulanabilir. </a:t>
            </a:r>
          </a:p>
        </p:txBody>
      </p:sp>
      <p:sp>
        <p:nvSpPr>
          <p:cNvPr id="4" name="Slayt Numarası Yer Tutucusu 3">
            <a:extLst>
              <a:ext uri="{FF2B5EF4-FFF2-40B4-BE49-F238E27FC236}">
                <a16:creationId xmlns:a16="http://schemas.microsoft.com/office/drawing/2014/main" id="{F8741443-2C3B-4B00-9C1E-B1B8A0A82B7A}"/>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11</a:t>
            </a:fld>
            <a:endParaRPr lang="tr-TR"/>
          </a:p>
        </p:txBody>
      </p:sp>
      <p:sp>
        <p:nvSpPr>
          <p:cNvPr id="10" name="Unvan 1">
            <a:extLst>
              <a:ext uri="{FF2B5EF4-FFF2-40B4-BE49-F238E27FC236}">
                <a16:creationId xmlns:a16="http://schemas.microsoft.com/office/drawing/2014/main" id="{BC4E0619-1265-438C-8B6E-167A68C28935}"/>
              </a:ext>
            </a:extLst>
          </p:cNvPr>
          <p:cNvSpPr>
            <a:spLocks noGrp="1"/>
          </p:cNvSpPr>
          <p:nvPr>
            <p:ph type="title"/>
          </p:nvPr>
        </p:nvSpPr>
        <p:spPr>
          <a:xfrm>
            <a:off x="495300" y="274638"/>
            <a:ext cx="8915400" cy="1930226"/>
          </a:xfrm>
        </p:spPr>
        <p:txBody>
          <a:bodyPr>
            <a:normAutofit/>
          </a:bodyPr>
          <a:lstStyle/>
          <a:p>
            <a:pPr algn="ctr"/>
            <a:r>
              <a:rPr lang="tr-TR" sz="4800" b="1" dirty="0"/>
              <a:t>Elektronik İhale</a:t>
            </a:r>
            <a:r>
              <a:rPr lang="tr-TR" sz="5300" b="1" dirty="0"/>
              <a:t/>
            </a:r>
            <a:br>
              <a:rPr lang="tr-TR" sz="5300" b="1" dirty="0"/>
            </a:br>
            <a:r>
              <a:rPr lang="tr-TR" sz="2800" b="1" dirty="0">
                <a:solidFill>
                  <a:schemeClr val="bg1"/>
                </a:solidFill>
              </a:rPr>
              <a:t>.</a:t>
            </a:r>
            <a:r>
              <a:rPr lang="tr-TR" b="1" dirty="0"/>
              <a:t/>
            </a:r>
            <a:br>
              <a:rPr lang="tr-TR" b="1" dirty="0"/>
            </a:br>
            <a:r>
              <a:rPr lang="tr-TR" altLang="tr-TR" sz="3300" b="1" dirty="0">
                <a:latin typeface="Arial" charset="0"/>
                <a:cs typeface="Arial" charset="0"/>
              </a:rPr>
              <a:t>Genel Özellikleri</a:t>
            </a:r>
            <a:endParaRPr lang="tr-TR" sz="3300" b="1" dirty="0"/>
          </a:p>
        </p:txBody>
      </p:sp>
    </p:spTree>
    <p:extLst>
      <p:ext uri="{BB962C8B-B14F-4D97-AF65-F5344CB8AC3E}">
        <p14:creationId xmlns:p14="http://schemas.microsoft.com/office/powerpoint/2010/main" val="21416242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95300" y="2204864"/>
            <a:ext cx="8836152" cy="4100686"/>
          </a:xfrm>
        </p:spPr>
        <p:txBody>
          <a:bodyPr>
            <a:normAutofit fontScale="92500" lnSpcReduction="10000"/>
          </a:bodyPr>
          <a:lstStyle/>
          <a:p>
            <a:pPr algn="just">
              <a:buFont typeface="Wingdings" panose="05000000000000000000" pitchFamily="2" charset="2"/>
              <a:buChar char="Ø"/>
            </a:pPr>
            <a:r>
              <a:rPr lang="tr-TR" sz="2800" b="1" dirty="0">
                <a:latin typeface="Arial" panose="020B0604020202020204" pitchFamily="34" charset="0"/>
                <a:cs typeface="Arial" panose="020B0604020202020204" pitchFamily="34" charset="0"/>
              </a:rPr>
              <a:t>Hizmet alımı ihalelerinde, </a:t>
            </a:r>
            <a:r>
              <a:rPr lang="tr-TR" sz="2800" dirty="0">
                <a:latin typeface="Arial" panose="020B0604020202020204" pitchFamily="34" charset="0"/>
                <a:cs typeface="Arial" panose="020B0604020202020204" pitchFamily="34" charset="0"/>
              </a:rPr>
              <a:t>yaklaşık maliyeti Kanunun 8 inci maddesinde öngörülen </a:t>
            </a:r>
            <a:r>
              <a:rPr lang="tr-TR" sz="2800" u="sng" dirty="0">
                <a:latin typeface="Arial" panose="020B0604020202020204" pitchFamily="34" charset="0"/>
                <a:cs typeface="Arial" panose="020B0604020202020204" pitchFamily="34" charset="0"/>
              </a:rPr>
              <a:t>eşik değerin yarısına kadar olan ihalelerde</a:t>
            </a:r>
            <a:endParaRPr lang="tr-TR" sz="2000" b="1" u="sng" dirty="0">
              <a:solidFill>
                <a:srgbClr val="FF0000"/>
              </a:solidFill>
              <a:latin typeface="Arial" panose="020B0604020202020204" pitchFamily="34" charset="0"/>
              <a:cs typeface="Arial" panose="020B0604020202020204" pitchFamily="34" charset="0"/>
            </a:endParaRPr>
          </a:p>
          <a:p>
            <a:pPr algn="just">
              <a:buFont typeface="Wingdings" panose="05000000000000000000" pitchFamily="2" charset="2"/>
              <a:buChar char="Ø"/>
            </a:pPr>
            <a:r>
              <a:rPr lang="tr-TR" sz="2800" b="1" dirty="0">
                <a:latin typeface="Arial" panose="020B0604020202020204" pitchFamily="34" charset="0"/>
                <a:cs typeface="Arial" panose="020B0604020202020204" pitchFamily="34" charset="0"/>
              </a:rPr>
              <a:t>Yapım işleri ihalelerinde </a:t>
            </a:r>
            <a:r>
              <a:rPr lang="tr-TR" sz="2800" dirty="0">
                <a:latin typeface="Arial" panose="020B0604020202020204" pitchFamily="34" charset="0"/>
                <a:cs typeface="Arial" panose="020B0604020202020204" pitchFamily="34" charset="0"/>
              </a:rPr>
              <a:t>Kanunun </a:t>
            </a:r>
            <a:r>
              <a:rPr lang="tr-TR" sz="2800" u="sng" dirty="0">
                <a:latin typeface="Arial" panose="020B0604020202020204" pitchFamily="34" charset="0"/>
                <a:cs typeface="Arial" panose="020B0604020202020204" pitchFamily="34" charset="0"/>
              </a:rPr>
              <a:t>13 üncü maddesinin birinci fıkrasının (b) bendinin (2) numaralı alt bendinde yapım işleri için öngörülen üst limit tutarına eşit veya altında kalan ihalelerde,</a:t>
            </a:r>
            <a:r>
              <a:rPr lang="tr-TR" sz="2800" b="1" u="sng" dirty="0">
                <a:solidFill>
                  <a:srgbClr val="FF0000"/>
                </a:solidFill>
                <a:latin typeface="Arial" panose="020B0604020202020204" pitchFamily="34" charset="0"/>
                <a:cs typeface="Arial" panose="020B0604020202020204" pitchFamily="34" charset="0"/>
              </a:rPr>
              <a:t> </a:t>
            </a:r>
            <a:endParaRPr lang="tr-TR" sz="2000" b="1" u="sng" dirty="0">
              <a:solidFill>
                <a:srgbClr val="FF0000"/>
              </a:solidFill>
              <a:latin typeface="Arial" panose="020B0604020202020204" pitchFamily="34" charset="0"/>
              <a:cs typeface="Arial" panose="020B0604020202020204" pitchFamily="34" charset="0"/>
            </a:endParaRPr>
          </a:p>
          <a:p>
            <a:pPr marL="0" indent="0" algn="just">
              <a:buNone/>
            </a:pPr>
            <a:r>
              <a:rPr lang="tr-TR" sz="2800" dirty="0">
                <a:latin typeface="Arial" panose="020B0604020202020204" pitchFamily="34" charset="0"/>
                <a:cs typeface="Arial" panose="020B0604020202020204" pitchFamily="34" charset="0"/>
              </a:rPr>
              <a:t>    Sınır değerin altında teklif sunan isteklilerden </a:t>
            </a:r>
            <a:r>
              <a:rPr lang="tr-TR" sz="2800" b="1" dirty="0">
                <a:latin typeface="Arial" panose="020B0604020202020204" pitchFamily="34" charset="0"/>
                <a:cs typeface="Arial" panose="020B0604020202020204" pitchFamily="34" charset="0"/>
              </a:rPr>
              <a:t>aşırı    düşük teklif açıklaması istenmez veya bu isteklilerin teklifleri açıklama istenilmeksizin reddedilir</a:t>
            </a:r>
            <a:r>
              <a:rPr lang="tr-TR" sz="2800" dirty="0">
                <a:latin typeface="Arial" panose="020B0604020202020204" pitchFamily="34" charset="0"/>
                <a:cs typeface="Arial" panose="020B0604020202020204" pitchFamily="34" charset="0"/>
              </a:rPr>
              <a:t>.</a:t>
            </a:r>
          </a:p>
          <a:p>
            <a:endParaRPr lang="tr-TR" dirty="0"/>
          </a:p>
        </p:txBody>
      </p:sp>
      <p:sp>
        <p:nvSpPr>
          <p:cNvPr id="4" name="Slayt Numarası Yer Tutucusu 3"/>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12</a:t>
            </a:fld>
            <a:endParaRPr lang="tr-TR"/>
          </a:p>
        </p:txBody>
      </p:sp>
      <p:sp>
        <p:nvSpPr>
          <p:cNvPr id="10" name="Unvan 1">
            <a:extLst>
              <a:ext uri="{FF2B5EF4-FFF2-40B4-BE49-F238E27FC236}">
                <a16:creationId xmlns:a16="http://schemas.microsoft.com/office/drawing/2014/main" id="{5B1664F2-FF19-4B46-B786-5D9394C29682}"/>
              </a:ext>
            </a:extLst>
          </p:cNvPr>
          <p:cNvSpPr>
            <a:spLocks noGrp="1"/>
          </p:cNvSpPr>
          <p:nvPr>
            <p:ph type="title"/>
          </p:nvPr>
        </p:nvSpPr>
        <p:spPr>
          <a:xfrm>
            <a:off x="495300" y="274638"/>
            <a:ext cx="8915400" cy="1930226"/>
          </a:xfrm>
        </p:spPr>
        <p:txBody>
          <a:bodyPr>
            <a:normAutofit/>
          </a:bodyPr>
          <a:lstStyle/>
          <a:p>
            <a:pPr algn="ctr"/>
            <a:r>
              <a:rPr lang="tr-TR" sz="4800" b="1" dirty="0"/>
              <a:t>Elektronik İhale</a:t>
            </a:r>
            <a:r>
              <a:rPr lang="tr-TR" sz="5300" b="1" dirty="0"/>
              <a:t/>
            </a:r>
            <a:br>
              <a:rPr lang="tr-TR" sz="5300" b="1" dirty="0"/>
            </a:br>
            <a:r>
              <a:rPr lang="tr-TR" sz="2800" b="1" dirty="0">
                <a:solidFill>
                  <a:schemeClr val="bg1"/>
                </a:solidFill>
              </a:rPr>
              <a:t>.</a:t>
            </a:r>
            <a:r>
              <a:rPr lang="tr-TR" b="1" dirty="0"/>
              <a:t/>
            </a:r>
            <a:br>
              <a:rPr lang="tr-TR" b="1" dirty="0"/>
            </a:br>
            <a:r>
              <a:rPr lang="tr-TR" altLang="tr-TR" sz="3300" b="1" dirty="0">
                <a:latin typeface="Arial" charset="0"/>
                <a:cs typeface="Arial" charset="0"/>
              </a:rPr>
              <a:t>Genel Özellikleri</a:t>
            </a:r>
            <a:endParaRPr lang="tr-TR" sz="3300" b="1" dirty="0"/>
          </a:p>
        </p:txBody>
      </p:sp>
    </p:spTree>
    <p:extLst>
      <p:ext uri="{BB962C8B-B14F-4D97-AF65-F5344CB8AC3E}">
        <p14:creationId xmlns:p14="http://schemas.microsoft.com/office/powerpoint/2010/main" val="18178016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ihale dokÃ¼manÄ± Åartname ile ilgili gÃ¶rsel sonucu">
            <a:extLst>
              <a:ext uri="{FF2B5EF4-FFF2-40B4-BE49-F238E27FC236}">
                <a16:creationId xmlns:a16="http://schemas.microsoft.com/office/drawing/2014/main" id="{83B6F4B9-076B-4A44-BDDD-DB3C40EDA921}"/>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12640" y="2081720"/>
            <a:ext cx="7146612" cy="4239543"/>
          </a:xfrm>
          <a:prstGeom prst="rect">
            <a:avLst/>
          </a:prstGeom>
          <a:noFill/>
          <a:extLst>
            <a:ext uri="{909E8E84-426E-40DD-AFC4-6F175D3DCCD1}">
              <a14:hiddenFill xmlns:a14="http://schemas.microsoft.com/office/drawing/2010/main">
                <a:solidFill>
                  <a:srgbClr val="FFFFFF"/>
                </a:solidFill>
              </a14:hiddenFill>
            </a:ext>
          </a:extLst>
        </p:spPr>
      </p:pic>
      <p:sp>
        <p:nvSpPr>
          <p:cNvPr id="2" name="Unvan 1">
            <a:extLst>
              <a:ext uri="{FF2B5EF4-FFF2-40B4-BE49-F238E27FC236}">
                <a16:creationId xmlns:a16="http://schemas.microsoft.com/office/drawing/2014/main" id="{1AE10F37-E905-402F-9CAC-20C97E259B28}"/>
              </a:ext>
            </a:extLst>
          </p:cNvPr>
          <p:cNvSpPr>
            <a:spLocks noGrp="1"/>
          </p:cNvSpPr>
          <p:nvPr>
            <p:ph type="title"/>
          </p:nvPr>
        </p:nvSpPr>
        <p:spPr/>
        <p:txBody>
          <a:bodyPr>
            <a:normAutofit fontScale="90000"/>
          </a:bodyPr>
          <a:lstStyle/>
          <a:p>
            <a:pPr algn="ctr"/>
            <a:r>
              <a:rPr lang="tr-TR" sz="5300" b="1" dirty="0"/>
              <a:t>Elektronik İhale </a:t>
            </a:r>
            <a:br>
              <a:rPr lang="tr-TR" sz="5300" b="1" dirty="0"/>
            </a:br>
            <a:r>
              <a:rPr lang="tr-TR" sz="2700" b="1" dirty="0">
                <a:solidFill>
                  <a:schemeClr val="bg1"/>
                </a:solidFill>
              </a:rPr>
              <a:t>.</a:t>
            </a:r>
            <a:r>
              <a:rPr lang="tr-TR" b="1" dirty="0"/>
              <a:t/>
            </a:r>
            <a:br>
              <a:rPr lang="tr-TR" b="1" dirty="0"/>
            </a:br>
            <a:r>
              <a:rPr lang="tr-TR" altLang="tr-TR" b="1" dirty="0">
                <a:latin typeface="Arial" charset="0"/>
                <a:cs typeface="Arial" charset="0"/>
              </a:rPr>
              <a:t>Tip İhale Dokümanı</a:t>
            </a:r>
            <a:endParaRPr lang="tr-TR" b="1" dirty="0"/>
          </a:p>
        </p:txBody>
      </p:sp>
      <p:sp>
        <p:nvSpPr>
          <p:cNvPr id="4" name="Slayt Numarası Yer Tutucusu 3">
            <a:extLst>
              <a:ext uri="{FF2B5EF4-FFF2-40B4-BE49-F238E27FC236}">
                <a16:creationId xmlns:a16="http://schemas.microsoft.com/office/drawing/2014/main" id="{38BD3470-265D-46AB-9859-652D255E4FD1}"/>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13</a:t>
            </a:fld>
            <a:endParaRPr lang="tr-TR"/>
          </a:p>
        </p:txBody>
      </p:sp>
    </p:spTree>
    <p:extLst>
      <p:ext uri="{BB962C8B-B14F-4D97-AF65-F5344CB8AC3E}">
        <p14:creationId xmlns:p14="http://schemas.microsoft.com/office/powerpoint/2010/main" val="8544410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1AE10F37-E905-402F-9CAC-20C97E259B28}"/>
              </a:ext>
            </a:extLst>
          </p:cNvPr>
          <p:cNvSpPr>
            <a:spLocks noGrp="1"/>
          </p:cNvSpPr>
          <p:nvPr>
            <p:ph type="title"/>
          </p:nvPr>
        </p:nvSpPr>
        <p:spPr/>
        <p:txBody>
          <a:bodyPr>
            <a:normAutofit fontScale="90000"/>
          </a:bodyPr>
          <a:lstStyle/>
          <a:p>
            <a:pPr algn="ctr"/>
            <a:r>
              <a:rPr lang="tr-TR" sz="5300" b="1" dirty="0"/>
              <a:t>Elektronik İhale</a:t>
            </a:r>
            <a:r>
              <a:rPr lang="tr-TR" b="1" dirty="0"/>
              <a:t/>
            </a:r>
            <a:br>
              <a:rPr lang="tr-TR" b="1" dirty="0"/>
            </a:br>
            <a:r>
              <a:rPr lang="tr-TR" b="1" dirty="0">
                <a:latin typeface="Arial" charset="0"/>
                <a:cs typeface="Arial" charset="0"/>
              </a:rPr>
              <a:t>Yeni</a:t>
            </a:r>
            <a:r>
              <a:rPr lang="tr-TR" b="1" dirty="0"/>
              <a:t> </a:t>
            </a:r>
            <a:r>
              <a:rPr lang="tr-TR" altLang="tr-TR" b="1" dirty="0">
                <a:latin typeface="Arial" charset="0"/>
                <a:cs typeface="Arial" charset="0"/>
              </a:rPr>
              <a:t>Tip İdari Şartname</a:t>
            </a:r>
            <a:endParaRPr lang="tr-TR" b="1" dirty="0"/>
          </a:p>
        </p:txBody>
      </p:sp>
      <p:sp>
        <p:nvSpPr>
          <p:cNvPr id="3" name="İçerik Yer Tutucusu 2">
            <a:extLst>
              <a:ext uri="{FF2B5EF4-FFF2-40B4-BE49-F238E27FC236}">
                <a16:creationId xmlns:a16="http://schemas.microsoft.com/office/drawing/2014/main" id="{479FBA79-4739-484E-982D-724881365B06}"/>
              </a:ext>
            </a:extLst>
          </p:cNvPr>
          <p:cNvSpPr>
            <a:spLocks noGrp="1"/>
          </p:cNvSpPr>
          <p:nvPr>
            <p:ph idx="1"/>
          </p:nvPr>
        </p:nvSpPr>
        <p:spPr>
          <a:xfrm>
            <a:off x="632520" y="1894114"/>
            <a:ext cx="8698932" cy="4411435"/>
          </a:xfrm>
        </p:spPr>
        <p:txBody>
          <a:bodyPr>
            <a:noAutofit/>
          </a:bodyPr>
          <a:lstStyle/>
          <a:p>
            <a:r>
              <a:rPr lang="tr-TR" altLang="tr-TR" sz="2800" b="1" dirty="0"/>
              <a:t>E-ihale usulüne özgü olarak </a:t>
            </a:r>
            <a:r>
              <a:rPr lang="tr-TR" sz="2800" dirty="0"/>
              <a:t>Elektronik İhale Uygulama Yönetmeliği'ne eklenmek suretiyle</a:t>
            </a:r>
          </a:p>
          <a:p>
            <a:pPr marL="0" indent="0">
              <a:buNone/>
            </a:pPr>
            <a:r>
              <a:rPr lang="tr-TR" altLang="tr-TR" sz="2800" dirty="0"/>
              <a:t>	</a:t>
            </a:r>
            <a:r>
              <a:rPr lang="tr-TR" altLang="tr-TR" sz="2800" u="sng" dirty="0"/>
              <a:t>yeni bir İdari Şartname</a:t>
            </a:r>
            <a:r>
              <a:rPr lang="tr-TR" altLang="tr-TR" sz="2800" dirty="0"/>
              <a:t> ve </a:t>
            </a:r>
            <a:r>
              <a:rPr lang="tr-TR" altLang="tr-TR" sz="2800" u="sng" dirty="0"/>
              <a:t>yeni standart formlar</a:t>
            </a:r>
            <a:r>
              <a:rPr lang="tr-TR" altLang="tr-TR" sz="2800" dirty="0"/>
              <a:t> 	oluşturuldu.</a:t>
            </a:r>
          </a:p>
          <a:p>
            <a:pPr marL="0" indent="0">
              <a:buNone/>
            </a:pPr>
            <a:endParaRPr lang="tr-TR" sz="1000" dirty="0"/>
          </a:p>
          <a:p>
            <a:pPr marL="0" indent="0">
              <a:buNone/>
            </a:pPr>
            <a:r>
              <a:rPr lang="tr-TR" sz="2500" dirty="0">
                <a:solidFill>
                  <a:srgbClr val="C00000"/>
                </a:solidFill>
              </a:rPr>
              <a:t> </a:t>
            </a:r>
            <a:r>
              <a:rPr lang="tr-TR" sz="2800" dirty="0">
                <a:solidFill>
                  <a:srgbClr val="C00000"/>
                </a:solidFill>
              </a:rPr>
              <a:t>“Yeterlik Bilgileri Tablosu Sunulan ve Tekliflerin Elektronik Ortamda Alındığı İhalelerde Uygulanacak Tip İdari Şartname”</a:t>
            </a:r>
          </a:p>
          <a:p>
            <a:pPr marL="0" indent="0">
              <a:buNone/>
            </a:pPr>
            <a:endParaRPr lang="tr-TR" altLang="tr-TR" sz="1800" b="1" dirty="0">
              <a:solidFill>
                <a:srgbClr val="C00000"/>
              </a:solidFill>
            </a:endParaRPr>
          </a:p>
          <a:p>
            <a:pPr marL="0" indent="0">
              <a:buNone/>
            </a:pPr>
            <a:r>
              <a:rPr lang="tr-TR" altLang="tr-TR" sz="2800" b="1" dirty="0"/>
              <a:t>Elektronik İhale Uygulama Yönetmeliği'ne </a:t>
            </a:r>
            <a:r>
              <a:rPr lang="tr-TR" altLang="tr-TR" sz="2800" dirty="0"/>
              <a:t>eklenmiştir.</a:t>
            </a:r>
          </a:p>
        </p:txBody>
      </p:sp>
      <p:sp>
        <p:nvSpPr>
          <p:cNvPr id="4" name="Slayt Numarası Yer Tutucusu 3">
            <a:extLst>
              <a:ext uri="{FF2B5EF4-FFF2-40B4-BE49-F238E27FC236}">
                <a16:creationId xmlns:a16="http://schemas.microsoft.com/office/drawing/2014/main" id="{38BD3470-265D-46AB-9859-652D255E4FD1}"/>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14</a:t>
            </a:fld>
            <a:endParaRPr lang="tr-TR"/>
          </a:p>
        </p:txBody>
      </p:sp>
    </p:spTree>
    <p:extLst>
      <p:ext uri="{BB962C8B-B14F-4D97-AF65-F5344CB8AC3E}">
        <p14:creationId xmlns:p14="http://schemas.microsoft.com/office/powerpoint/2010/main" val="29824081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12D86F21-7DC1-4E98-9FB3-B79500E96A61}"/>
              </a:ext>
            </a:extLst>
          </p:cNvPr>
          <p:cNvSpPr>
            <a:spLocks noGrp="1"/>
          </p:cNvSpPr>
          <p:nvPr>
            <p:ph type="title"/>
          </p:nvPr>
        </p:nvSpPr>
        <p:spPr/>
        <p:txBody>
          <a:bodyPr>
            <a:normAutofit fontScale="90000"/>
          </a:bodyPr>
          <a:lstStyle/>
          <a:p>
            <a:pPr algn="ctr"/>
            <a:r>
              <a:rPr lang="tr-TR" sz="5300" b="1" dirty="0"/>
              <a:t>Elektronik İhale </a:t>
            </a:r>
            <a:r>
              <a:rPr lang="tr-TR" b="1" dirty="0"/>
              <a:t/>
            </a:r>
            <a:br>
              <a:rPr lang="tr-TR" b="1" dirty="0"/>
            </a:br>
            <a:r>
              <a:rPr lang="tr-TR" b="1" dirty="0">
                <a:latin typeface="Arial" charset="0"/>
                <a:cs typeface="Arial" charset="0"/>
              </a:rPr>
              <a:t>Yeni </a:t>
            </a:r>
            <a:r>
              <a:rPr lang="tr-TR" altLang="tr-TR" b="1" dirty="0">
                <a:latin typeface="Arial" charset="0"/>
                <a:cs typeface="Arial" charset="0"/>
              </a:rPr>
              <a:t>Standart Formlar</a:t>
            </a:r>
            <a:endParaRPr lang="tr-TR" b="1" dirty="0">
              <a:latin typeface="Arial" charset="0"/>
              <a:cs typeface="Arial" charset="0"/>
            </a:endParaRPr>
          </a:p>
        </p:txBody>
      </p:sp>
      <p:sp>
        <p:nvSpPr>
          <p:cNvPr id="3" name="İçerik Yer Tutucusu 2">
            <a:extLst>
              <a:ext uri="{FF2B5EF4-FFF2-40B4-BE49-F238E27FC236}">
                <a16:creationId xmlns:a16="http://schemas.microsoft.com/office/drawing/2014/main" id="{601E7C24-07EF-42EF-BBE5-0ED0C208D896}"/>
              </a:ext>
            </a:extLst>
          </p:cNvPr>
          <p:cNvSpPr>
            <a:spLocks noGrp="1"/>
          </p:cNvSpPr>
          <p:nvPr>
            <p:ph idx="1"/>
          </p:nvPr>
        </p:nvSpPr>
        <p:spPr>
          <a:xfrm>
            <a:off x="518381" y="1924050"/>
            <a:ext cx="8813071" cy="4397212"/>
          </a:xfrm>
        </p:spPr>
        <p:txBody>
          <a:bodyPr>
            <a:normAutofit/>
          </a:bodyPr>
          <a:lstStyle/>
          <a:p>
            <a:r>
              <a:rPr lang="tr-TR" sz="3200" dirty="0"/>
              <a:t>Yeterlik Bilgileri Tablosu Sunulan İhalelerde Kullanılacak İlan Formu</a:t>
            </a:r>
          </a:p>
          <a:p>
            <a:endParaRPr lang="tr-TR" sz="1000" dirty="0"/>
          </a:p>
          <a:p>
            <a:r>
              <a:rPr lang="tr-TR" sz="3200" dirty="0"/>
              <a:t>Yeterlik Bilgileri Tablosu Sunulan İhalelerde Kullanılacak Götürü Bedel Teklif Mektubu</a:t>
            </a:r>
          </a:p>
          <a:p>
            <a:endParaRPr lang="tr-TR" sz="1000" dirty="0"/>
          </a:p>
          <a:p>
            <a:r>
              <a:rPr lang="tr-TR" sz="3200" dirty="0"/>
              <a:t>Yeterlik Bilgileri Tablosu Sunulan İhalelerde Kullanılacak Birim Fiyat Teklif Mektubu</a:t>
            </a:r>
          </a:p>
        </p:txBody>
      </p:sp>
      <p:sp>
        <p:nvSpPr>
          <p:cNvPr id="4" name="Slayt Numarası Yer Tutucusu 3">
            <a:extLst>
              <a:ext uri="{FF2B5EF4-FFF2-40B4-BE49-F238E27FC236}">
                <a16:creationId xmlns:a16="http://schemas.microsoft.com/office/drawing/2014/main" id="{58C9E2A4-F780-491F-892B-634BC6B0C8F5}"/>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15</a:t>
            </a:fld>
            <a:endParaRPr lang="tr-TR"/>
          </a:p>
        </p:txBody>
      </p:sp>
    </p:spTree>
    <p:extLst>
      <p:ext uri="{BB962C8B-B14F-4D97-AF65-F5344CB8AC3E}">
        <p14:creationId xmlns:p14="http://schemas.microsoft.com/office/powerpoint/2010/main" val="41047091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601E7C24-07EF-42EF-BBE5-0ED0C208D896}"/>
              </a:ext>
            </a:extLst>
          </p:cNvPr>
          <p:cNvSpPr>
            <a:spLocks noGrp="1"/>
          </p:cNvSpPr>
          <p:nvPr>
            <p:ph idx="1"/>
          </p:nvPr>
        </p:nvSpPr>
        <p:spPr>
          <a:xfrm>
            <a:off x="495300" y="2060848"/>
            <a:ext cx="8836152" cy="4137696"/>
          </a:xfrm>
        </p:spPr>
        <p:txBody>
          <a:bodyPr>
            <a:normAutofit/>
          </a:bodyPr>
          <a:lstStyle/>
          <a:p>
            <a:pPr algn="just"/>
            <a:r>
              <a:rPr lang="tr-TR" sz="3200" dirty="0"/>
              <a:t>Yeterlik Bilgileri Tablosu Sunulan Yapım İşi İhalelerinde Kullanılacak Karma Teklif Mektubu</a:t>
            </a:r>
          </a:p>
          <a:p>
            <a:pPr algn="just"/>
            <a:endParaRPr lang="tr-TR" sz="1200" dirty="0"/>
          </a:p>
          <a:p>
            <a:pPr algn="just"/>
            <a:r>
              <a:rPr lang="tr-TR" sz="3200" dirty="0"/>
              <a:t>Uygun Olmayan e-Teklif Kontrol Tutana</a:t>
            </a:r>
            <a:r>
              <a:rPr lang="tr-TR" sz="2800" dirty="0"/>
              <a:t>ğ</a:t>
            </a:r>
            <a:r>
              <a:rPr lang="tr-TR" sz="3200" dirty="0"/>
              <a:t>ı</a:t>
            </a:r>
          </a:p>
          <a:p>
            <a:pPr algn="just"/>
            <a:endParaRPr lang="tr-TR" sz="1200" dirty="0"/>
          </a:p>
          <a:p>
            <a:pPr algn="just"/>
            <a:r>
              <a:rPr lang="tr-TR" sz="3200" dirty="0"/>
              <a:t>Beyan Edilen Bilgileri Tevsik Eden Belgelerin Sunulması Talebine İlişkin Form</a:t>
            </a:r>
          </a:p>
          <a:p>
            <a:pPr algn="just"/>
            <a:endParaRPr lang="tr-TR" sz="1100" dirty="0"/>
          </a:p>
          <a:p>
            <a:pPr algn="just"/>
            <a:r>
              <a:rPr lang="tr-TR" sz="3200" dirty="0"/>
              <a:t>Elektronik Eksiltmeye Davet Formu </a:t>
            </a:r>
          </a:p>
        </p:txBody>
      </p:sp>
      <p:sp>
        <p:nvSpPr>
          <p:cNvPr id="4" name="Slayt Numarası Yer Tutucusu 3">
            <a:extLst>
              <a:ext uri="{FF2B5EF4-FFF2-40B4-BE49-F238E27FC236}">
                <a16:creationId xmlns:a16="http://schemas.microsoft.com/office/drawing/2014/main" id="{58C9E2A4-F780-491F-892B-634BC6B0C8F5}"/>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16</a:t>
            </a:fld>
            <a:endParaRPr lang="tr-TR"/>
          </a:p>
        </p:txBody>
      </p:sp>
      <p:sp>
        <p:nvSpPr>
          <p:cNvPr id="7" name="Unvan 1">
            <a:extLst>
              <a:ext uri="{FF2B5EF4-FFF2-40B4-BE49-F238E27FC236}">
                <a16:creationId xmlns:a16="http://schemas.microsoft.com/office/drawing/2014/main" id="{73A37BF8-8E3A-45CE-9863-B17663943C28}"/>
              </a:ext>
            </a:extLst>
          </p:cNvPr>
          <p:cNvSpPr>
            <a:spLocks noGrp="1"/>
          </p:cNvSpPr>
          <p:nvPr>
            <p:ph type="title"/>
          </p:nvPr>
        </p:nvSpPr>
        <p:spPr>
          <a:xfrm>
            <a:off x="495300" y="274638"/>
            <a:ext cx="8915400" cy="1143000"/>
          </a:xfrm>
        </p:spPr>
        <p:txBody>
          <a:bodyPr>
            <a:normAutofit fontScale="90000"/>
          </a:bodyPr>
          <a:lstStyle/>
          <a:p>
            <a:pPr algn="ctr"/>
            <a:r>
              <a:rPr lang="tr-TR" sz="5300" b="1" dirty="0"/>
              <a:t>Elektronik İhale </a:t>
            </a:r>
            <a:r>
              <a:rPr lang="tr-TR" b="1" dirty="0"/>
              <a:t/>
            </a:r>
            <a:br>
              <a:rPr lang="tr-TR" b="1" dirty="0"/>
            </a:br>
            <a:r>
              <a:rPr lang="tr-TR" b="1" dirty="0">
                <a:latin typeface="Arial" charset="0"/>
                <a:cs typeface="Arial" charset="0"/>
              </a:rPr>
              <a:t>Yeni </a:t>
            </a:r>
            <a:r>
              <a:rPr lang="tr-TR" altLang="tr-TR" b="1" dirty="0">
                <a:latin typeface="Arial" charset="0"/>
                <a:cs typeface="Arial" charset="0"/>
              </a:rPr>
              <a:t>Standart Formlar</a:t>
            </a:r>
            <a:endParaRPr lang="tr-TR" b="1" dirty="0">
              <a:latin typeface="Arial" charset="0"/>
              <a:cs typeface="Arial" charset="0"/>
            </a:endParaRPr>
          </a:p>
        </p:txBody>
      </p:sp>
    </p:spTree>
    <p:extLst>
      <p:ext uri="{BB962C8B-B14F-4D97-AF65-F5344CB8AC3E}">
        <p14:creationId xmlns:p14="http://schemas.microsoft.com/office/powerpoint/2010/main" val="10884534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2F354A6-E2BC-4264-8212-B9E7CF8298BE}"/>
              </a:ext>
            </a:extLst>
          </p:cNvPr>
          <p:cNvSpPr>
            <a:spLocks noGrp="1"/>
          </p:cNvSpPr>
          <p:nvPr>
            <p:ph type="title"/>
          </p:nvPr>
        </p:nvSpPr>
        <p:spPr/>
        <p:txBody>
          <a:bodyPr>
            <a:normAutofit fontScale="90000"/>
          </a:bodyPr>
          <a:lstStyle/>
          <a:p>
            <a:pPr algn="ctr"/>
            <a:r>
              <a:rPr lang="tr-TR" b="1" dirty="0"/>
              <a:t>Tekliflerin (e-teklif) Hazırlanması ve Sunulması</a:t>
            </a:r>
          </a:p>
        </p:txBody>
      </p:sp>
      <p:pic>
        <p:nvPicPr>
          <p:cNvPr id="16386" name="Picture 2" descr="ihaleye elektronik ortamda teklif verme ile ilgili gÃ¶rsel sonucu">
            <a:extLst>
              <a:ext uri="{FF2B5EF4-FFF2-40B4-BE49-F238E27FC236}">
                <a16:creationId xmlns:a16="http://schemas.microsoft.com/office/drawing/2014/main" id="{33D78C3F-C2A2-4691-8FE8-724E10F000A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54285" y="1850283"/>
            <a:ext cx="6997430" cy="4455267"/>
          </a:xfrm>
          <a:prstGeom prst="rect">
            <a:avLst/>
          </a:prstGeom>
          <a:noFill/>
          <a:extLst>
            <a:ext uri="{909E8E84-426E-40DD-AFC4-6F175D3DCCD1}">
              <a14:hiddenFill xmlns:a14="http://schemas.microsoft.com/office/drawing/2010/main">
                <a:solidFill>
                  <a:srgbClr val="FFFFFF"/>
                </a:solidFill>
              </a14:hiddenFill>
            </a:ext>
          </a:extLst>
        </p:spPr>
      </p:pic>
      <p:sp>
        <p:nvSpPr>
          <p:cNvPr id="4" name="Slayt Numarası Yer Tutucusu 3">
            <a:extLst>
              <a:ext uri="{FF2B5EF4-FFF2-40B4-BE49-F238E27FC236}">
                <a16:creationId xmlns:a16="http://schemas.microsoft.com/office/drawing/2014/main" id="{18C5231D-900A-459D-B27B-BF6015F0334B}"/>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17</a:t>
            </a:fld>
            <a:endParaRPr lang="tr-TR"/>
          </a:p>
        </p:txBody>
      </p:sp>
    </p:spTree>
    <p:extLst>
      <p:ext uri="{BB962C8B-B14F-4D97-AF65-F5344CB8AC3E}">
        <p14:creationId xmlns:p14="http://schemas.microsoft.com/office/powerpoint/2010/main" val="5068190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2F354A6-E2BC-4264-8212-B9E7CF8298BE}"/>
              </a:ext>
            </a:extLst>
          </p:cNvPr>
          <p:cNvSpPr>
            <a:spLocks noGrp="1"/>
          </p:cNvSpPr>
          <p:nvPr>
            <p:ph type="title"/>
          </p:nvPr>
        </p:nvSpPr>
        <p:spPr/>
        <p:txBody>
          <a:bodyPr>
            <a:normAutofit/>
          </a:bodyPr>
          <a:lstStyle/>
          <a:p>
            <a:pPr algn="ctr"/>
            <a:r>
              <a:rPr lang="tr-TR" b="1" dirty="0"/>
              <a:t>Tekliflerin Hazırlanması ve Sunulması</a:t>
            </a:r>
          </a:p>
        </p:txBody>
      </p:sp>
      <p:sp>
        <p:nvSpPr>
          <p:cNvPr id="3" name="İçerik Yer Tutucusu 2">
            <a:extLst>
              <a:ext uri="{FF2B5EF4-FFF2-40B4-BE49-F238E27FC236}">
                <a16:creationId xmlns:a16="http://schemas.microsoft.com/office/drawing/2014/main" id="{BA08CF72-EE8C-44A5-AE00-23DC2C77C0D0}"/>
              </a:ext>
            </a:extLst>
          </p:cNvPr>
          <p:cNvSpPr>
            <a:spLocks noGrp="1"/>
          </p:cNvSpPr>
          <p:nvPr>
            <p:ph idx="1"/>
          </p:nvPr>
        </p:nvSpPr>
        <p:spPr>
          <a:xfrm>
            <a:off x="698525" y="1484784"/>
            <a:ext cx="4761831" cy="4820766"/>
          </a:xfrm>
        </p:spPr>
        <p:txBody>
          <a:bodyPr>
            <a:noAutofit/>
          </a:bodyPr>
          <a:lstStyle/>
          <a:p>
            <a:r>
              <a:rPr lang="tr-TR" sz="3200" b="1" dirty="0"/>
              <a:t>Teklifler;</a:t>
            </a:r>
          </a:p>
          <a:p>
            <a:pPr marL="0" indent="0">
              <a:buNone/>
            </a:pPr>
            <a:r>
              <a:rPr lang="tr-TR" sz="3200" dirty="0"/>
              <a:t>EKAP üzerinden</a:t>
            </a:r>
            <a:r>
              <a:rPr lang="tr-TR" sz="3200" dirty="0">
                <a:effectLst>
                  <a:outerShdw blurRad="38100" dist="38100" dir="2700000" algn="tl">
                    <a:srgbClr val="000000">
                      <a:alpha val="43137"/>
                    </a:srgbClr>
                  </a:outerShdw>
                </a:effectLst>
              </a:rPr>
              <a:t>,  </a:t>
            </a:r>
            <a:r>
              <a:rPr lang="tr-TR" sz="3200" dirty="0"/>
              <a:t>yalnızca teklif mektubu ve ekleri doldurularak hazırlanır ve </a:t>
            </a:r>
          </a:p>
          <a:p>
            <a:pPr marL="0" indent="0">
              <a:buNone/>
            </a:pPr>
            <a:r>
              <a:rPr lang="tr-TR" b="1" dirty="0">
                <a:solidFill>
                  <a:srgbClr val="FF0000"/>
                </a:solidFill>
              </a:rPr>
              <a:t>	</a:t>
            </a:r>
            <a:r>
              <a:rPr lang="tr-TR" sz="3200" b="1" u="sng" dirty="0">
                <a:solidFill>
                  <a:srgbClr val="C00000"/>
                </a:solidFill>
              </a:rPr>
              <a:t>e-teklif şeklinde</a:t>
            </a:r>
            <a:r>
              <a:rPr lang="tr-TR" sz="3200" u="sng" dirty="0">
                <a:solidFill>
                  <a:srgbClr val="C00000"/>
                </a:solidFill>
              </a:rPr>
              <a:t>,</a:t>
            </a:r>
            <a:r>
              <a:rPr lang="tr-TR" sz="3200" dirty="0">
                <a:solidFill>
                  <a:srgbClr val="C00000"/>
                </a:solidFill>
              </a:rPr>
              <a:t> </a:t>
            </a:r>
            <a:r>
              <a:rPr lang="tr-TR" sz="3200" b="1" dirty="0"/>
              <a:t>e-imza ile imzalanarak </a:t>
            </a:r>
            <a:r>
              <a:rPr lang="tr-TR" sz="3200" dirty="0"/>
              <a:t>ihale tarih ve saatine kadar gönderilir.</a:t>
            </a:r>
          </a:p>
        </p:txBody>
      </p:sp>
      <p:sp>
        <p:nvSpPr>
          <p:cNvPr id="4" name="Slayt Numarası Yer Tutucusu 3">
            <a:extLst>
              <a:ext uri="{FF2B5EF4-FFF2-40B4-BE49-F238E27FC236}">
                <a16:creationId xmlns:a16="http://schemas.microsoft.com/office/drawing/2014/main" id="{18C5231D-900A-459D-B27B-BF6015F0334B}"/>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18</a:t>
            </a:fld>
            <a:endParaRPr lang="tr-TR"/>
          </a:p>
        </p:txBody>
      </p:sp>
      <p:pic>
        <p:nvPicPr>
          <p:cNvPr id="1026" name="Picture 2" descr="ekap resim ile ilgili gÃ¶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1072" y="1556792"/>
            <a:ext cx="3606403" cy="4257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57503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2F354A6-E2BC-4264-8212-B9E7CF8298BE}"/>
              </a:ext>
            </a:extLst>
          </p:cNvPr>
          <p:cNvSpPr>
            <a:spLocks noGrp="1"/>
          </p:cNvSpPr>
          <p:nvPr>
            <p:ph type="title"/>
          </p:nvPr>
        </p:nvSpPr>
        <p:spPr/>
        <p:txBody>
          <a:bodyPr>
            <a:normAutofit/>
          </a:bodyPr>
          <a:lstStyle/>
          <a:p>
            <a:pPr algn="ctr"/>
            <a:r>
              <a:rPr lang="tr-TR" b="1" dirty="0"/>
              <a:t>Tekliflerin Hazırlanması ve Sunulması</a:t>
            </a:r>
          </a:p>
        </p:txBody>
      </p:sp>
      <p:sp>
        <p:nvSpPr>
          <p:cNvPr id="3" name="İçerik Yer Tutucusu 2">
            <a:extLst>
              <a:ext uri="{FF2B5EF4-FFF2-40B4-BE49-F238E27FC236}">
                <a16:creationId xmlns:a16="http://schemas.microsoft.com/office/drawing/2014/main" id="{BA08CF72-EE8C-44A5-AE00-23DC2C77C0D0}"/>
              </a:ext>
            </a:extLst>
          </p:cNvPr>
          <p:cNvSpPr>
            <a:spLocks noGrp="1"/>
          </p:cNvSpPr>
          <p:nvPr>
            <p:ph idx="1"/>
          </p:nvPr>
        </p:nvSpPr>
        <p:spPr>
          <a:xfrm>
            <a:off x="848544" y="1894114"/>
            <a:ext cx="4530104" cy="4179499"/>
          </a:xfrm>
        </p:spPr>
        <p:txBody>
          <a:bodyPr>
            <a:noAutofit/>
          </a:bodyPr>
          <a:lstStyle/>
          <a:p>
            <a:r>
              <a:rPr lang="tr-TR" sz="3600" b="1" dirty="0">
                <a:solidFill>
                  <a:srgbClr val="C00000"/>
                </a:solidFill>
              </a:rPr>
              <a:t>e-teklifin</a:t>
            </a:r>
          </a:p>
          <a:p>
            <a:pPr marL="0" indent="0">
              <a:buNone/>
            </a:pPr>
            <a:r>
              <a:rPr lang="tr-TR" sz="3200" b="1" dirty="0"/>
              <a:t>Ortak girişimlerde ortakların tamamı  </a:t>
            </a:r>
            <a:r>
              <a:rPr lang="tr-TR" sz="3200" dirty="0"/>
              <a:t>tarafından</a:t>
            </a:r>
          </a:p>
          <a:p>
            <a:pPr marL="0" indent="0">
              <a:buNone/>
            </a:pPr>
            <a:r>
              <a:rPr lang="tr-TR" sz="3200" u="sng" dirty="0">
                <a:solidFill>
                  <a:srgbClr val="C00000"/>
                </a:solidFill>
              </a:rPr>
              <a:t>e-imza ile imzalanması zorunludur. </a:t>
            </a:r>
          </a:p>
        </p:txBody>
      </p:sp>
      <p:sp>
        <p:nvSpPr>
          <p:cNvPr id="4" name="Slayt Numarası Yer Tutucusu 3">
            <a:extLst>
              <a:ext uri="{FF2B5EF4-FFF2-40B4-BE49-F238E27FC236}">
                <a16:creationId xmlns:a16="http://schemas.microsoft.com/office/drawing/2014/main" id="{18C5231D-900A-459D-B27B-BF6015F0334B}"/>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19</a:t>
            </a:fld>
            <a:endParaRPr lang="tr-TR"/>
          </a:p>
        </p:txBody>
      </p:sp>
      <p:pic>
        <p:nvPicPr>
          <p:cNvPr id="2050" name="Picture 2" descr="ihale e ile ilgili gÃ¶rsel sonucu">
            <a:extLst>
              <a:ext uri="{FF2B5EF4-FFF2-40B4-BE49-F238E27FC236}">
                <a16:creationId xmlns:a16="http://schemas.microsoft.com/office/drawing/2014/main" id="{420D4666-58F6-446E-8FB7-2C2572EC7B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2474" y="1912424"/>
            <a:ext cx="3992932" cy="4161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61124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118104C-B085-4C83-9E81-70EDB53D1330}"/>
              </a:ext>
            </a:extLst>
          </p:cNvPr>
          <p:cNvSpPr>
            <a:spLocks noGrp="1"/>
          </p:cNvSpPr>
          <p:nvPr>
            <p:ph type="title"/>
          </p:nvPr>
        </p:nvSpPr>
        <p:spPr/>
        <p:txBody>
          <a:bodyPr>
            <a:normAutofit/>
          </a:bodyPr>
          <a:lstStyle/>
          <a:p>
            <a:pPr algn="ctr"/>
            <a:r>
              <a:rPr lang="tr-TR" sz="4800" b="1" dirty="0"/>
              <a:t>Elektronik İhale</a:t>
            </a:r>
          </a:p>
        </p:txBody>
      </p:sp>
      <p:sp>
        <p:nvSpPr>
          <p:cNvPr id="3" name="İçerik Yer Tutucusu 2">
            <a:extLst>
              <a:ext uri="{FF2B5EF4-FFF2-40B4-BE49-F238E27FC236}">
                <a16:creationId xmlns:a16="http://schemas.microsoft.com/office/drawing/2014/main" id="{1FDF0BE9-6D7F-4F1F-AAAA-77EA487A796A}"/>
              </a:ext>
            </a:extLst>
          </p:cNvPr>
          <p:cNvSpPr>
            <a:spLocks noGrp="1"/>
          </p:cNvSpPr>
          <p:nvPr>
            <p:ph idx="1"/>
          </p:nvPr>
        </p:nvSpPr>
        <p:spPr>
          <a:xfrm>
            <a:off x="495300" y="1469247"/>
            <a:ext cx="8836152" cy="4408486"/>
          </a:xfrm>
        </p:spPr>
        <p:txBody>
          <a:bodyPr>
            <a:normAutofit/>
          </a:bodyPr>
          <a:lstStyle/>
          <a:p>
            <a:pPr marL="0" indent="0">
              <a:buNone/>
            </a:pPr>
            <a:r>
              <a:rPr lang="tr-TR" sz="2800" b="1" dirty="0"/>
              <a:t>    </a:t>
            </a:r>
            <a:r>
              <a:rPr lang="tr-TR" sz="2800" dirty="0"/>
              <a:t> </a:t>
            </a:r>
            <a:r>
              <a:rPr lang="tr-TR" sz="2800" b="1" dirty="0"/>
              <a:t>   </a:t>
            </a:r>
            <a:r>
              <a:rPr lang="tr-TR" sz="3200" b="1" dirty="0">
                <a:solidFill>
                  <a:srgbClr val="C00000"/>
                </a:solidFill>
              </a:rPr>
              <a:t>Amaç?</a:t>
            </a:r>
          </a:p>
          <a:p>
            <a:pPr marL="0" indent="0">
              <a:buNone/>
            </a:pPr>
            <a:endParaRPr lang="tr-TR" sz="1000" b="1" dirty="0"/>
          </a:p>
          <a:p>
            <a:pPr marL="0" indent="0">
              <a:buNone/>
            </a:pPr>
            <a:r>
              <a:rPr lang="tr-TR" sz="2800" b="1" dirty="0"/>
              <a:t>      </a:t>
            </a:r>
            <a:r>
              <a:rPr lang="tr-TR" sz="3200" dirty="0"/>
              <a:t>- Kamu hizmetlerinde </a:t>
            </a:r>
            <a:r>
              <a:rPr lang="tr-TR" dirty="0">
                <a:solidFill>
                  <a:srgbClr val="C00000"/>
                </a:solidFill>
              </a:rPr>
              <a:t>bürokrasinin azaltılması, </a:t>
            </a:r>
          </a:p>
          <a:p>
            <a:pPr marL="0" indent="0">
              <a:buNone/>
            </a:pPr>
            <a:endParaRPr lang="tr-TR" sz="600" dirty="0">
              <a:solidFill>
                <a:srgbClr val="FF0000"/>
              </a:solidFill>
            </a:endParaRPr>
          </a:p>
          <a:p>
            <a:pPr marL="0" indent="0">
              <a:buNone/>
            </a:pPr>
            <a:r>
              <a:rPr lang="tr-TR" sz="3200" dirty="0"/>
              <a:t>      - Hizmet süreçlerinin </a:t>
            </a:r>
            <a:r>
              <a:rPr lang="tr-TR" sz="3200" dirty="0">
                <a:solidFill>
                  <a:srgbClr val="C00000"/>
                </a:solidFill>
              </a:rPr>
              <a:t>bilgi ve iletişim teknolojileri destekli olarak yürütülmesi,</a:t>
            </a:r>
          </a:p>
          <a:p>
            <a:pPr marL="0" indent="0">
              <a:buNone/>
            </a:pPr>
            <a:endParaRPr lang="tr-TR" sz="600" dirty="0">
              <a:solidFill>
                <a:srgbClr val="C00000"/>
              </a:solidFill>
            </a:endParaRPr>
          </a:p>
          <a:p>
            <a:pPr marL="0" indent="0">
              <a:buNone/>
            </a:pPr>
            <a:r>
              <a:rPr lang="tr-TR" sz="3200" dirty="0"/>
              <a:t>      - Kamu hizmetlerinin </a:t>
            </a:r>
            <a:r>
              <a:rPr lang="tr-TR" dirty="0">
                <a:solidFill>
                  <a:srgbClr val="C00000"/>
                </a:solidFill>
              </a:rPr>
              <a:t>hızlı, verimli, etkin, düşük maliyetli, basit ve güvenli ortamda sunumu</a:t>
            </a:r>
          </a:p>
          <a:p>
            <a:pPr marL="0" indent="0">
              <a:buNone/>
            </a:pPr>
            <a:endParaRPr lang="tr-TR" sz="600" dirty="0">
              <a:solidFill>
                <a:schemeClr val="accent5"/>
              </a:solidFill>
            </a:endParaRPr>
          </a:p>
          <a:p>
            <a:pPr marL="0" indent="0">
              <a:buNone/>
            </a:pPr>
            <a:r>
              <a:rPr lang="tr-TR" sz="3200" dirty="0">
                <a:solidFill>
                  <a:schemeClr val="tx1"/>
                </a:solidFill>
              </a:rPr>
              <a:t>      amaçlanmaktadır.</a:t>
            </a:r>
          </a:p>
        </p:txBody>
      </p:sp>
      <p:sp>
        <p:nvSpPr>
          <p:cNvPr id="4" name="Slayt Numarası Yer Tutucusu 3">
            <a:extLst>
              <a:ext uri="{FF2B5EF4-FFF2-40B4-BE49-F238E27FC236}">
                <a16:creationId xmlns:a16="http://schemas.microsoft.com/office/drawing/2014/main" id="{1AE7B41C-9966-4377-88D4-452435655AF1}"/>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2</a:t>
            </a:fld>
            <a:endParaRPr lang="tr-TR"/>
          </a:p>
        </p:txBody>
      </p:sp>
    </p:spTree>
    <p:extLst>
      <p:ext uri="{BB962C8B-B14F-4D97-AF65-F5344CB8AC3E}">
        <p14:creationId xmlns:p14="http://schemas.microsoft.com/office/powerpoint/2010/main" val="26151287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2F354A6-E2BC-4264-8212-B9E7CF8298BE}"/>
              </a:ext>
            </a:extLst>
          </p:cNvPr>
          <p:cNvSpPr>
            <a:spLocks noGrp="1"/>
          </p:cNvSpPr>
          <p:nvPr>
            <p:ph type="title"/>
          </p:nvPr>
        </p:nvSpPr>
        <p:spPr/>
        <p:txBody>
          <a:bodyPr>
            <a:normAutofit/>
          </a:bodyPr>
          <a:lstStyle/>
          <a:p>
            <a:pPr algn="ctr"/>
            <a:r>
              <a:rPr lang="tr-TR" b="1" dirty="0"/>
              <a:t>Tekliflerin Hazırlanması ve Sunulması</a:t>
            </a:r>
          </a:p>
        </p:txBody>
      </p:sp>
      <p:sp>
        <p:nvSpPr>
          <p:cNvPr id="3" name="İçerik Yer Tutucusu 2">
            <a:extLst>
              <a:ext uri="{FF2B5EF4-FFF2-40B4-BE49-F238E27FC236}">
                <a16:creationId xmlns:a16="http://schemas.microsoft.com/office/drawing/2014/main" id="{BA08CF72-EE8C-44A5-AE00-23DC2C77C0D0}"/>
              </a:ext>
            </a:extLst>
          </p:cNvPr>
          <p:cNvSpPr>
            <a:spLocks noGrp="1"/>
          </p:cNvSpPr>
          <p:nvPr>
            <p:ph idx="1"/>
          </p:nvPr>
        </p:nvSpPr>
        <p:spPr>
          <a:xfrm>
            <a:off x="776536" y="2095501"/>
            <a:ext cx="4640808" cy="4076699"/>
          </a:xfrm>
        </p:spPr>
        <p:txBody>
          <a:bodyPr>
            <a:noAutofit/>
          </a:bodyPr>
          <a:lstStyle/>
          <a:p>
            <a:r>
              <a:rPr lang="tr-TR" sz="3200" b="1" dirty="0"/>
              <a:t>EKAP üzerinden </a:t>
            </a:r>
            <a:r>
              <a:rPr lang="tr-TR" sz="3200" b="1" u="sng" dirty="0"/>
              <a:t>gönderilmeyen</a:t>
            </a:r>
          </a:p>
          <a:p>
            <a:pPr marL="0" indent="0">
              <a:buNone/>
            </a:pPr>
            <a:endParaRPr lang="tr-TR" sz="1400" b="1" dirty="0">
              <a:solidFill>
                <a:srgbClr val="C00000"/>
              </a:solidFill>
            </a:endParaRPr>
          </a:p>
          <a:p>
            <a:pPr marL="0" indent="0">
              <a:buNone/>
            </a:pPr>
            <a:r>
              <a:rPr lang="tr-TR" sz="3200" b="1" dirty="0">
                <a:solidFill>
                  <a:srgbClr val="C00000"/>
                </a:solidFill>
              </a:rPr>
              <a:t>    teklifler kabul edilmez</a:t>
            </a:r>
            <a:r>
              <a:rPr lang="tr-TR" sz="3200" b="1" dirty="0">
                <a:solidFill>
                  <a:srgbClr val="FF0000"/>
                </a:solidFill>
              </a:rPr>
              <a:t>.</a:t>
            </a:r>
            <a:endParaRPr lang="tr-TR" sz="3200" b="1" u="sng" dirty="0">
              <a:solidFill>
                <a:srgbClr val="FF0000"/>
              </a:solidFill>
            </a:endParaRPr>
          </a:p>
        </p:txBody>
      </p:sp>
      <p:sp>
        <p:nvSpPr>
          <p:cNvPr id="4" name="Slayt Numarası Yer Tutucusu 3">
            <a:extLst>
              <a:ext uri="{FF2B5EF4-FFF2-40B4-BE49-F238E27FC236}">
                <a16:creationId xmlns:a16="http://schemas.microsoft.com/office/drawing/2014/main" id="{18C5231D-900A-459D-B27B-BF6015F0334B}"/>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20</a:t>
            </a:fld>
            <a:endParaRPr lang="tr-TR"/>
          </a:p>
        </p:txBody>
      </p:sp>
      <p:pic>
        <p:nvPicPr>
          <p:cNvPr id="1026" name="Picture 2" descr="Ä°lgili resim">
            <a:extLst>
              <a:ext uri="{FF2B5EF4-FFF2-40B4-BE49-F238E27FC236}">
                <a16:creationId xmlns:a16="http://schemas.microsoft.com/office/drawing/2014/main" id="{82EABDED-EC1C-4A68-A540-5934623158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74399" y="1766208"/>
            <a:ext cx="4063008" cy="3535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19673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3AE2A434-6BD2-46EF-BB5D-F8005D67F15E}"/>
              </a:ext>
            </a:extLst>
          </p:cNvPr>
          <p:cNvSpPr>
            <a:spLocks noGrp="1"/>
          </p:cNvSpPr>
          <p:nvPr>
            <p:ph type="title"/>
          </p:nvPr>
        </p:nvSpPr>
        <p:spPr/>
        <p:txBody>
          <a:bodyPr>
            <a:normAutofit/>
          </a:bodyPr>
          <a:lstStyle/>
          <a:p>
            <a:pPr algn="ctr"/>
            <a:r>
              <a:rPr lang="tr-TR" b="1" dirty="0"/>
              <a:t>Tekliflerin Hazırlanması ve Sunulması</a:t>
            </a:r>
          </a:p>
        </p:txBody>
      </p:sp>
      <p:sp>
        <p:nvSpPr>
          <p:cNvPr id="3" name="İçerik Yer Tutucusu 2">
            <a:extLst>
              <a:ext uri="{FF2B5EF4-FFF2-40B4-BE49-F238E27FC236}">
                <a16:creationId xmlns:a16="http://schemas.microsoft.com/office/drawing/2014/main" id="{D9822EE6-D37C-449C-A836-034936973ABF}"/>
              </a:ext>
            </a:extLst>
          </p:cNvPr>
          <p:cNvSpPr>
            <a:spLocks noGrp="1"/>
          </p:cNvSpPr>
          <p:nvPr>
            <p:ph idx="1"/>
          </p:nvPr>
        </p:nvSpPr>
        <p:spPr>
          <a:xfrm>
            <a:off x="574548" y="1417638"/>
            <a:ext cx="8836152" cy="4331777"/>
          </a:xfrm>
        </p:spPr>
        <p:txBody>
          <a:bodyPr>
            <a:normAutofit/>
          </a:bodyPr>
          <a:lstStyle/>
          <a:p>
            <a:r>
              <a:rPr lang="tr-TR" sz="3000" dirty="0"/>
              <a:t>Teklif mektubu ekinde;</a:t>
            </a:r>
          </a:p>
          <a:p>
            <a:endParaRPr lang="tr-TR" sz="1000" dirty="0"/>
          </a:p>
          <a:p>
            <a:pPr marL="0" indent="0">
              <a:buNone/>
            </a:pPr>
            <a:r>
              <a:rPr lang="tr-TR" sz="3000" dirty="0"/>
              <a:t>  - </a:t>
            </a:r>
            <a:r>
              <a:rPr lang="tr-TR" sz="3000" b="1" dirty="0"/>
              <a:t>Birim fiyat </a:t>
            </a:r>
            <a:r>
              <a:rPr lang="tr-TR" sz="3000" u="sng" dirty="0"/>
              <a:t>üzerinden teklif alınan</a:t>
            </a:r>
            <a:r>
              <a:rPr lang="tr-TR" sz="3000" dirty="0"/>
              <a:t> ihalelerde </a:t>
            </a:r>
            <a:r>
              <a:rPr lang="tr-TR" sz="3000" b="1" dirty="0">
                <a:solidFill>
                  <a:srgbClr val="C00000"/>
                </a:solidFill>
              </a:rPr>
              <a:t>Birim Fiyat Teklif Cetveli,</a:t>
            </a:r>
          </a:p>
          <a:p>
            <a:pPr marL="0" indent="0">
              <a:buNone/>
            </a:pPr>
            <a:endParaRPr lang="tr-TR" sz="1000" dirty="0"/>
          </a:p>
          <a:p>
            <a:pPr marL="0" indent="0">
              <a:buNone/>
            </a:pPr>
            <a:r>
              <a:rPr lang="tr-TR" sz="3000" dirty="0"/>
              <a:t>  - Katılım ve yeterlik kriterlerine ilişkin bilgilerin beyan edileceği </a:t>
            </a:r>
            <a:r>
              <a:rPr lang="tr-TR" sz="3000" b="1" dirty="0">
                <a:solidFill>
                  <a:srgbClr val="C00000"/>
                </a:solidFill>
              </a:rPr>
              <a:t>Yeterlik Bilgileri Tablosu</a:t>
            </a:r>
            <a:r>
              <a:rPr lang="tr-TR" sz="3000" dirty="0" smtClean="0">
                <a:solidFill>
                  <a:srgbClr val="C00000"/>
                </a:solidFill>
              </a:rPr>
              <a:t>,</a:t>
            </a:r>
            <a:endParaRPr lang="tr-TR" sz="3000" dirty="0">
              <a:solidFill>
                <a:srgbClr val="C00000"/>
              </a:solidFill>
            </a:endParaRPr>
          </a:p>
        </p:txBody>
      </p:sp>
      <p:sp>
        <p:nvSpPr>
          <p:cNvPr id="4" name="Slayt Numarası Yer Tutucusu 3">
            <a:extLst>
              <a:ext uri="{FF2B5EF4-FFF2-40B4-BE49-F238E27FC236}">
                <a16:creationId xmlns:a16="http://schemas.microsoft.com/office/drawing/2014/main" id="{63419E59-AF7C-4FE8-A7D1-76B55A9FB6E4}"/>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21</a:t>
            </a:fld>
            <a:endParaRPr lang="tr-TR"/>
          </a:p>
        </p:txBody>
      </p:sp>
    </p:spTree>
    <p:extLst>
      <p:ext uri="{BB962C8B-B14F-4D97-AF65-F5344CB8AC3E}">
        <p14:creationId xmlns:p14="http://schemas.microsoft.com/office/powerpoint/2010/main" val="27947609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3DE7883C-E2E4-43B3-A280-E7D26DE49261}"/>
              </a:ext>
            </a:extLst>
          </p:cNvPr>
          <p:cNvSpPr>
            <a:spLocks noGrp="1"/>
          </p:cNvSpPr>
          <p:nvPr>
            <p:ph type="title"/>
          </p:nvPr>
        </p:nvSpPr>
        <p:spPr/>
        <p:txBody>
          <a:bodyPr>
            <a:normAutofit/>
          </a:bodyPr>
          <a:lstStyle/>
          <a:p>
            <a:pPr algn="ctr"/>
            <a:r>
              <a:rPr lang="tr-TR" b="1" dirty="0"/>
              <a:t>Tekliflerin Hazırlanması ve Sunulması</a:t>
            </a:r>
          </a:p>
        </p:txBody>
      </p:sp>
      <p:sp>
        <p:nvSpPr>
          <p:cNvPr id="3" name="İçerik Yer Tutucusu 2">
            <a:extLst>
              <a:ext uri="{FF2B5EF4-FFF2-40B4-BE49-F238E27FC236}">
                <a16:creationId xmlns:a16="http://schemas.microsoft.com/office/drawing/2014/main" id="{5EB4DB51-9F5F-4EC9-81D4-955FE4FE8D99}"/>
              </a:ext>
            </a:extLst>
          </p:cNvPr>
          <p:cNvSpPr>
            <a:spLocks noGrp="1"/>
          </p:cNvSpPr>
          <p:nvPr>
            <p:ph idx="1"/>
          </p:nvPr>
        </p:nvSpPr>
        <p:spPr>
          <a:xfrm>
            <a:off x="495301" y="1417638"/>
            <a:ext cx="8836152" cy="5039146"/>
          </a:xfrm>
        </p:spPr>
        <p:txBody>
          <a:bodyPr>
            <a:normAutofit/>
          </a:bodyPr>
          <a:lstStyle/>
          <a:p>
            <a:r>
              <a:rPr lang="tr-TR" sz="3200" dirty="0"/>
              <a:t>İhaleye iş ortaklığı olarak teklif verilmesi halinde </a:t>
            </a:r>
            <a:r>
              <a:rPr lang="tr-TR" sz="3200" b="1" dirty="0">
                <a:solidFill>
                  <a:srgbClr val="C00000"/>
                </a:solidFill>
              </a:rPr>
              <a:t>İş Ortaklığı Beyannamesi, </a:t>
            </a:r>
          </a:p>
          <a:p>
            <a:endParaRPr lang="tr-TR" sz="1100" dirty="0"/>
          </a:p>
          <a:p>
            <a:r>
              <a:rPr lang="tr-TR" sz="3200" dirty="0"/>
              <a:t>İhaleye konsorsiyum olarak teklif verilmesi halinde </a:t>
            </a:r>
            <a:r>
              <a:rPr lang="tr-TR" sz="3200" b="1" dirty="0">
                <a:solidFill>
                  <a:srgbClr val="C00000"/>
                </a:solidFill>
              </a:rPr>
              <a:t>Konsorsiyum Beyannamesi, </a:t>
            </a:r>
          </a:p>
          <a:p>
            <a:pPr marL="0" indent="0">
              <a:buNone/>
            </a:pPr>
            <a:endParaRPr lang="tr-TR" sz="1200" dirty="0"/>
          </a:p>
          <a:p>
            <a:r>
              <a:rPr lang="tr-TR" sz="3500" b="1" dirty="0"/>
              <a:t>Mal alımı ihalelerinde </a:t>
            </a:r>
            <a:r>
              <a:rPr lang="tr-TR" sz="3500" dirty="0"/>
              <a:t>yeterlik kriteri olarak belirlenmesi halinde </a:t>
            </a:r>
            <a:r>
              <a:rPr lang="tr-TR" sz="3500" b="1" dirty="0">
                <a:solidFill>
                  <a:srgbClr val="C00000"/>
                </a:solidFill>
              </a:rPr>
              <a:t>Teknik Şartnameye Cevaplar ve Açıklamalar</a:t>
            </a:r>
            <a:r>
              <a:rPr lang="tr-TR" sz="3500" dirty="0">
                <a:solidFill>
                  <a:srgbClr val="C00000"/>
                </a:solidFill>
              </a:rPr>
              <a:t>, </a:t>
            </a:r>
          </a:p>
          <a:p>
            <a:pPr marL="0" indent="0">
              <a:buNone/>
            </a:pPr>
            <a:r>
              <a:rPr lang="tr-TR" sz="3500" b="1" dirty="0">
                <a:solidFill>
                  <a:srgbClr val="C00000"/>
                </a:solidFill>
              </a:rPr>
              <a:t>    </a:t>
            </a:r>
            <a:r>
              <a:rPr lang="tr-TR" sz="3500" b="1" dirty="0"/>
              <a:t>Sunulur. </a:t>
            </a:r>
            <a:endParaRPr lang="en-GB" sz="3500" b="1" dirty="0">
              <a:cs typeface="Arial" pitchFamily="34" charset="0"/>
            </a:endParaRPr>
          </a:p>
          <a:p>
            <a:endParaRPr lang="tr-TR" dirty="0"/>
          </a:p>
        </p:txBody>
      </p:sp>
      <p:sp>
        <p:nvSpPr>
          <p:cNvPr id="4" name="Slayt Numarası Yer Tutucusu 3">
            <a:extLst>
              <a:ext uri="{FF2B5EF4-FFF2-40B4-BE49-F238E27FC236}">
                <a16:creationId xmlns:a16="http://schemas.microsoft.com/office/drawing/2014/main" id="{52201E7D-A83A-4DE1-9DE6-046427E9A520}"/>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22</a:t>
            </a:fld>
            <a:endParaRPr lang="tr-TR"/>
          </a:p>
        </p:txBody>
      </p:sp>
    </p:spTree>
    <p:extLst>
      <p:ext uri="{BB962C8B-B14F-4D97-AF65-F5344CB8AC3E}">
        <p14:creationId xmlns:p14="http://schemas.microsoft.com/office/powerpoint/2010/main" val="11865473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2F354A6-E2BC-4264-8212-B9E7CF8298BE}"/>
              </a:ext>
            </a:extLst>
          </p:cNvPr>
          <p:cNvSpPr>
            <a:spLocks noGrp="1"/>
          </p:cNvSpPr>
          <p:nvPr>
            <p:ph type="title"/>
          </p:nvPr>
        </p:nvSpPr>
        <p:spPr/>
        <p:txBody>
          <a:bodyPr>
            <a:normAutofit/>
          </a:bodyPr>
          <a:lstStyle/>
          <a:p>
            <a:pPr algn="ctr"/>
            <a:r>
              <a:rPr lang="tr-TR" b="1" dirty="0"/>
              <a:t>Tekliflerin Hazırlanması ve Sunulması</a:t>
            </a:r>
          </a:p>
        </p:txBody>
      </p:sp>
      <p:sp>
        <p:nvSpPr>
          <p:cNvPr id="3" name="İçerik Yer Tutucusu 2">
            <a:extLst>
              <a:ext uri="{FF2B5EF4-FFF2-40B4-BE49-F238E27FC236}">
                <a16:creationId xmlns:a16="http://schemas.microsoft.com/office/drawing/2014/main" id="{BA08CF72-EE8C-44A5-AE00-23DC2C77C0D0}"/>
              </a:ext>
            </a:extLst>
          </p:cNvPr>
          <p:cNvSpPr>
            <a:spLocks noGrp="1"/>
          </p:cNvSpPr>
          <p:nvPr>
            <p:ph idx="1"/>
          </p:nvPr>
        </p:nvSpPr>
        <p:spPr>
          <a:xfrm>
            <a:off x="505331" y="1268760"/>
            <a:ext cx="8826121" cy="5036790"/>
          </a:xfrm>
        </p:spPr>
        <p:txBody>
          <a:bodyPr>
            <a:noAutofit/>
          </a:bodyPr>
          <a:lstStyle/>
          <a:p>
            <a:r>
              <a:rPr lang="tr-TR" sz="3200" dirty="0"/>
              <a:t> Teklif mektubu ekinde yer alan</a:t>
            </a:r>
          </a:p>
          <a:p>
            <a:pPr marL="0" indent="0">
              <a:buNone/>
            </a:pPr>
            <a:r>
              <a:rPr lang="tr-TR" altLang="tr-TR" b="1" dirty="0">
                <a:solidFill>
                  <a:srgbClr val="FF0000"/>
                </a:solidFill>
              </a:rPr>
              <a:t>      </a:t>
            </a:r>
            <a:r>
              <a:rPr lang="tr-TR" altLang="tr-TR" b="1" dirty="0">
                <a:solidFill>
                  <a:srgbClr val="C00000"/>
                </a:solidFill>
              </a:rPr>
              <a:t>"Yeterlik Bilgileri </a:t>
            </a:r>
            <a:r>
              <a:rPr lang="tr-TR" altLang="tr-TR" b="1" dirty="0" err="1">
                <a:solidFill>
                  <a:srgbClr val="C00000"/>
                </a:solidFill>
              </a:rPr>
              <a:t>Tablosu"</a:t>
            </a:r>
            <a:r>
              <a:rPr lang="tr-TR" dirty="0" err="1">
                <a:solidFill>
                  <a:srgbClr val="C00000"/>
                </a:solidFill>
              </a:rPr>
              <a:t>nun</a:t>
            </a:r>
            <a:endParaRPr lang="tr-TR" dirty="0">
              <a:solidFill>
                <a:srgbClr val="C00000"/>
              </a:solidFill>
            </a:endParaRPr>
          </a:p>
          <a:p>
            <a:pPr marL="0" indent="0">
              <a:buNone/>
            </a:pPr>
            <a:r>
              <a:rPr lang="tr-TR" dirty="0"/>
              <a:t>      İş ortaklığı veya konsorsiyumların katıldığı ihalelerde</a:t>
            </a:r>
            <a:r>
              <a:rPr lang="tr-TR" dirty="0">
                <a:effectLst>
                  <a:outerShdw blurRad="38100" dist="38100" dir="2700000" algn="tl">
                    <a:srgbClr val="000000">
                      <a:alpha val="43137"/>
                    </a:srgbClr>
                  </a:outerShdw>
                </a:effectLst>
              </a:rPr>
              <a:t> </a:t>
            </a:r>
            <a:r>
              <a:rPr lang="tr-TR" u="sng" dirty="0"/>
              <a:t>her bir ortak tarafından</a:t>
            </a:r>
            <a:r>
              <a:rPr lang="tr-TR" dirty="0"/>
              <a:t> </a:t>
            </a:r>
            <a:r>
              <a:rPr lang="tr-TR" dirty="0">
                <a:solidFill>
                  <a:srgbClr val="C00000"/>
                </a:solidFill>
              </a:rPr>
              <a:t>ayrı ayrı sunulmas</a:t>
            </a:r>
            <a:r>
              <a:rPr lang="tr-TR" dirty="0">
                <a:solidFill>
                  <a:srgbClr val="FF0000"/>
                </a:solidFill>
              </a:rPr>
              <a:t>ı</a:t>
            </a:r>
            <a:r>
              <a:rPr lang="tr-TR" dirty="0"/>
              <a:t> gerekmektedir. </a:t>
            </a:r>
          </a:p>
          <a:p>
            <a:r>
              <a:rPr lang="tr-TR" b="1" dirty="0"/>
              <a:t> Kısmi teklife açık ihalelerde </a:t>
            </a:r>
            <a:r>
              <a:rPr lang="tr-TR" dirty="0"/>
              <a:t>ise</a:t>
            </a:r>
          </a:p>
          <a:p>
            <a:pPr marL="0" indent="0">
              <a:buNone/>
            </a:pPr>
            <a:r>
              <a:rPr lang="tr-TR" dirty="0"/>
              <a:t>     </a:t>
            </a:r>
            <a:r>
              <a:rPr lang="tr-TR" u="sng" dirty="0"/>
              <a:t>teklif mektubu eklerinin tamamının</a:t>
            </a:r>
          </a:p>
          <a:p>
            <a:pPr marL="0" indent="0">
              <a:buNone/>
            </a:pPr>
            <a:r>
              <a:rPr lang="tr-TR" dirty="0">
                <a:effectLst>
                  <a:outerShdw blurRad="38100" dist="38100" dir="2700000" algn="tl">
                    <a:srgbClr val="000000">
                      <a:alpha val="43137"/>
                    </a:srgbClr>
                  </a:outerShdw>
                </a:effectLst>
              </a:rPr>
              <a:t>     </a:t>
            </a:r>
            <a:r>
              <a:rPr lang="tr-TR" u="sng" dirty="0">
                <a:solidFill>
                  <a:srgbClr val="C00000"/>
                </a:solidFill>
              </a:rPr>
              <a:t>her bir kısım için</a:t>
            </a:r>
            <a:r>
              <a:rPr lang="tr-TR" dirty="0">
                <a:solidFill>
                  <a:srgbClr val="C00000"/>
                </a:solidFill>
              </a:rPr>
              <a:t> ayrı ayrı </a:t>
            </a:r>
            <a:r>
              <a:rPr lang="tr-TR" dirty="0" err="1">
                <a:solidFill>
                  <a:srgbClr val="C00000"/>
                </a:solidFill>
              </a:rPr>
              <a:t>doldurulması</a:t>
            </a:r>
            <a:r>
              <a:rPr lang="tr-TR" dirty="0" err="1"/>
              <a:t>gerekmektedir</a:t>
            </a:r>
            <a:r>
              <a:rPr lang="tr-TR" dirty="0"/>
              <a:t>.</a:t>
            </a:r>
            <a:endParaRPr lang="tr-TR" sz="3200" dirty="0"/>
          </a:p>
        </p:txBody>
      </p:sp>
      <p:sp>
        <p:nvSpPr>
          <p:cNvPr id="4" name="Slayt Numarası Yer Tutucusu 3">
            <a:extLst>
              <a:ext uri="{FF2B5EF4-FFF2-40B4-BE49-F238E27FC236}">
                <a16:creationId xmlns:a16="http://schemas.microsoft.com/office/drawing/2014/main" id="{18C5231D-900A-459D-B27B-BF6015F0334B}"/>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23</a:t>
            </a:fld>
            <a:endParaRPr lang="tr-TR"/>
          </a:p>
        </p:txBody>
      </p:sp>
    </p:spTree>
    <p:extLst>
      <p:ext uri="{BB962C8B-B14F-4D97-AF65-F5344CB8AC3E}">
        <p14:creationId xmlns:p14="http://schemas.microsoft.com/office/powerpoint/2010/main" val="9080070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DAD5D9E-7181-4E09-8F65-4825CBD03895}"/>
              </a:ext>
            </a:extLst>
          </p:cNvPr>
          <p:cNvSpPr>
            <a:spLocks noGrp="1"/>
          </p:cNvSpPr>
          <p:nvPr>
            <p:ph type="title"/>
          </p:nvPr>
        </p:nvSpPr>
        <p:spPr/>
        <p:txBody>
          <a:bodyPr>
            <a:noAutofit/>
          </a:bodyPr>
          <a:lstStyle/>
          <a:p>
            <a:pPr algn="ctr"/>
            <a:r>
              <a:rPr lang="tr-TR" sz="3600" b="1" dirty="0">
                <a:latin typeface="Arial" panose="020B0604020202020204" pitchFamily="34" charset="0"/>
                <a:cs typeface="Arial" panose="020B0604020202020204" pitchFamily="34" charset="0"/>
              </a:rPr>
              <a:t>Elektronik İhalede</a:t>
            </a:r>
            <a:br>
              <a:rPr lang="tr-TR" sz="3600" b="1" dirty="0">
                <a:latin typeface="Arial" panose="020B0604020202020204" pitchFamily="34" charset="0"/>
                <a:cs typeface="Arial" panose="020B0604020202020204" pitchFamily="34" charset="0"/>
              </a:rPr>
            </a:br>
            <a:r>
              <a:rPr lang="tr-TR" sz="3600" b="1" dirty="0">
                <a:latin typeface="Arial" panose="020B0604020202020204" pitchFamily="34" charset="0"/>
                <a:cs typeface="Arial" panose="020B0604020202020204" pitchFamily="34" charset="0"/>
              </a:rPr>
              <a:t>Tekliflerin Değerlendirilmesi</a:t>
            </a:r>
          </a:p>
        </p:txBody>
      </p:sp>
      <p:pic>
        <p:nvPicPr>
          <p:cNvPr id="9218" name="Picture 2" descr="e-ihale resim ile ilgili gÃ¶rsel sonucu">
            <a:extLst>
              <a:ext uri="{FF2B5EF4-FFF2-40B4-BE49-F238E27FC236}">
                <a16:creationId xmlns:a16="http://schemas.microsoft.com/office/drawing/2014/main" id="{38BA006C-2B03-41D2-AC66-8A75778D0A3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12640" y="1744631"/>
            <a:ext cx="6591705" cy="4276657"/>
          </a:xfrm>
          <a:prstGeom prst="rect">
            <a:avLst/>
          </a:prstGeom>
          <a:noFill/>
          <a:extLst>
            <a:ext uri="{909E8E84-426E-40DD-AFC4-6F175D3DCCD1}">
              <a14:hiddenFill xmlns:a14="http://schemas.microsoft.com/office/drawing/2010/main">
                <a:solidFill>
                  <a:srgbClr val="FFFFFF"/>
                </a:solidFill>
              </a14:hiddenFill>
            </a:ext>
          </a:extLst>
        </p:spPr>
      </p:pic>
      <p:sp>
        <p:nvSpPr>
          <p:cNvPr id="4" name="Slayt Numarası Yer Tutucusu 3">
            <a:extLst>
              <a:ext uri="{FF2B5EF4-FFF2-40B4-BE49-F238E27FC236}">
                <a16:creationId xmlns:a16="http://schemas.microsoft.com/office/drawing/2014/main" id="{D6345457-5EE9-47DF-B4E6-0BFE97AFC9A1}"/>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24</a:t>
            </a:fld>
            <a:endParaRPr lang="tr-TR"/>
          </a:p>
        </p:txBody>
      </p:sp>
    </p:spTree>
    <p:extLst>
      <p:ext uri="{BB962C8B-B14F-4D97-AF65-F5344CB8AC3E}">
        <p14:creationId xmlns:p14="http://schemas.microsoft.com/office/powerpoint/2010/main" val="12484719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2F354A6-E2BC-4264-8212-B9E7CF8298BE}"/>
              </a:ext>
            </a:extLst>
          </p:cNvPr>
          <p:cNvSpPr>
            <a:spLocks noGrp="1"/>
          </p:cNvSpPr>
          <p:nvPr>
            <p:ph type="title"/>
          </p:nvPr>
        </p:nvSpPr>
        <p:spPr/>
        <p:txBody>
          <a:bodyPr>
            <a:normAutofit/>
          </a:bodyPr>
          <a:lstStyle/>
          <a:p>
            <a:pPr algn="ctr"/>
            <a:r>
              <a:rPr lang="tr-TR" sz="4400" b="1" dirty="0">
                <a:latin typeface="Arial" panose="020B0604020202020204" pitchFamily="34" charset="0"/>
                <a:cs typeface="Arial" panose="020B0604020202020204" pitchFamily="34" charset="0"/>
              </a:rPr>
              <a:t>Tekliflerin Değerlendirilmesi</a:t>
            </a:r>
            <a:endParaRPr lang="tr-TR" b="1" dirty="0"/>
          </a:p>
        </p:txBody>
      </p:sp>
      <p:sp>
        <p:nvSpPr>
          <p:cNvPr id="3" name="İçerik Yer Tutucusu 2">
            <a:extLst>
              <a:ext uri="{FF2B5EF4-FFF2-40B4-BE49-F238E27FC236}">
                <a16:creationId xmlns:a16="http://schemas.microsoft.com/office/drawing/2014/main" id="{BA08CF72-EE8C-44A5-AE00-23DC2C77C0D0}"/>
              </a:ext>
            </a:extLst>
          </p:cNvPr>
          <p:cNvSpPr>
            <a:spLocks noGrp="1"/>
          </p:cNvSpPr>
          <p:nvPr>
            <p:ph idx="1"/>
          </p:nvPr>
        </p:nvSpPr>
        <p:spPr>
          <a:xfrm>
            <a:off x="495300" y="1417638"/>
            <a:ext cx="8836152" cy="4386003"/>
          </a:xfrm>
        </p:spPr>
        <p:txBody>
          <a:bodyPr>
            <a:noAutofit/>
          </a:bodyPr>
          <a:lstStyle/>
          <a:p>
            <a:pPr algn="just"/>
            <a:r>
              <a:rPr lang="tr-TR" sz="2800" dirty="0"/>
              <a:t>  </a:t>
            </a:r>
            <a:r>
              <a:rPr lang="tr-TR" sz="3000" b="1" dirty="0">
                <a:solidFill>
                  <a:srgbClr val="C00000"/>
                </a:solidFill>
              </a:rPr>
              <a:t>e-teklifler,</a:t>
            </a:r>
          </a:p>
          <a:p>
            <a:pPr marL="0" indent="0" algn="just">
              <a:buNone/>
            </a:pPr>
            <a:r>
              <a:rPr lang="tr-TR" sz="3000" dirty="0"/>
              <a:t>     </a:t>
            </a:r>
            <a:r>
              <a:rPr lang="tr-TR" sz="3000" b="1" u="sng" dirty="0"/>
              <a:t>İhale tarih ve saatinde</a:t>
            </a:r>
          </a:p>
          <a:p>
            <a:pPr marL="0" indent="0" algn="just">
              <a:buNone/>
            </a:pPr>
            <a:r>
              <a:rPr lang="tr-TR" sz="3000" b="1" dirty="0"/>
              <a:t>	</a:t>
            </a:r>
            <a:r>
              <a:rPr lang="tr-TR" sz="3000" dirty="0"/>
              <a:t>istekliler tarafından gönderilen </a:t>
            </a:r>
            <a:r>
              <a:rPr lang="tr-TR" sz="3000" dirty="0">
                <a:solidFill>
                  <a:srgbClr val="C00000"/>
                </a:solidFill>
              </a:rPr>
              <a:t>e-anahtarlar   	kullanılmak suretiyle </a:t>
            </a:r>
          </a:p>
          <a:p>
            <a:pPr marL="0" indent="0" algn="just">
              <a:buNone/>
            </a:pPr>
            <a:r>
              <a:rPr lang="tr-TR" sz="3000" dirty="0"/>
              <a:t>	İhale komisyonu tarafından </a:t>
            </a:r>
            <a:r>
              <a:rPr lang="tr-TR" sz="3000" b="1" dirty="0"/>
              <a:t>EKAP üzerinde açılır.</a:t>
            </a:r>
          </a:p>
          <a:p>
            <a:pPr algn="just"/>
            <a:endParaRPr lang="tr-TR" sz="1000" dirty="0">
              <a:highlight>
                <a:srgbClr val="FFFF00"/>
              </a:highlight>
            </a:endParaRPr>
          </a:p>
          <a:p>
            <a:pPr algn="just"/>
            <a:r>
              <a:rPr lang="tr-TR" sz="3000" b="1" dirty="0"/>
              <a:t>  </a:t>
            </a:r>
            <a:r>
              <a:rPr lang="tr-TR" sz="3000" b="1" u="sng" dirty="0">
                <a:solidFill>
                  <a:srgbClr val="C00000"/>
                </a:solidFill>
              </a:rPr>
              <a:t>e-anahtarlar,</a:t>
            </a:r>
            <a:r>
              <a:rPr lang="tr-TR" sz="3000" u="sng" dirty="0"/>
              <a:t> teklif ile birlikte gönderilir. </a:t>
            </a:r>
          </a:p>
        </p:txBody>
      </p:sp>
      <p:sp>
        <p:nvSpPr>
          <p:cNvPr id="4" name="Slayt Numarası Yer Tutucusu 3">
            <a:extLst>
              <a:ext uri="{FF2B5EF4-FFF2-40B4-BE49-F238E27FC236}">
                <a16:creationId xmlns:a16="http://schemas.microsoft.com/office/drawing/2014/main" id="{18C5231D-900A-459D-B27B-BF6015F0334B}"/>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25</a:t>
            </a:fld>
            <a:endParaRPr lang="tr-TR"/>
          </a:p>
        </p:txBody>
      </p:sp>
    </p:spTree>
    <p:extLst>
      <p:ext uri="{BB962C8B-B14F-4D97-AF65-F5344CB8AC3E}">
        <p14:creationId xmlns:p14="http://schemas.microsoft.com/office/powerpoint/2010/main" val="30202262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2F354A6-E2BC-4264-8212-B9E7CF8298BE}"/>
              </a:ext>
            </a:extLst>
          </p:cNvPr>
          <p:cNvSpPr>
            <a:spLocks noGrp="1"/>
          </p:cNvSpPr>
          <p:nvPr>
            <p:ph type="title"/>
          </p:nvPr>
        </p:nvSpPr>
        <p:spPr/>
        <p:txBody>
          <a:bodyPr>
            <a:normAutofit/>
          </a:bodyPr>
          <a:lstStyle/>
          <a:p>
            <a:pPr algn="ctr"/>
            <a:r>
              <a:rPr lang="tr-TR" sz="4400" b="1" dirty="0">
                <a:latin typeface="Arial" panose="020B0604020202020204" pitchFamily="34" charset="0"/>
                <a:cs typeface="Arial" panose="020B0604020202020204" pitchFamily="34" charset="0"/>
              </a:rPr>
              <a:t>Tekliflerin Değerlendirilmesi</a:t>
            </a:r>
            <a:endParaRPr lang="tr-TR" b="1" dirty="0"/>
          </a:p>
        </p:txBody>
      </p:sp>
      <p:sp>
        <p:nvSpPr>
          <p:cNvPr id="3" name="İçerik Yer Tutucusu 2">
            <a:extLst>
              <a:ext uri="{FF2B5EF4-FFF2-40B4-BE49-F238E27FC236}">
                <a16:creationId xmlns:a16="http://schemas.microsoft.com/office/drawing/2014/main" id="{BA08CF72-EE8C-44A5-AE00-23DC2C77C0D0}"/>
              </a:ext>
            </a:extLst>
          </p:cNvPr>
          <p:cNvSpPr>
            <a:spLocks noGrp="1"/>
          </p:cNvSpPr>
          <p:nvPr>
            <p:ph idx="1"/>
          </p:nvPr>
        </p:nvSpPr>
        <p:spPr>
          <a:xfrm>
            <a:off x="495301" y="2052735"/>
            <a:ext cx="8836152" cy="3089311"/>
          </a:xfrm>
        </p:spPr>
        <p:txBody>
          <a:bodyPr>
            <a:noAutofit/>
          </a:bodyPr>
          <a:lstStyle/>
          <a:p>
            <a:pPr algn="just"/>
            <a:r>
              <a:rPr lang="tr-TR" sz="2800" dirty="0"/>
              <a:t>  </a:t>
            </a:r>
            <a:r>
              <a:rPr lang="tr-TR" sz="3000" dirty="0"/>
              <a:t>İlk oturumda öncelikle</a:t>
            </a:r>
          </a:p>
          <a:p>
            <a:pPr marL="0" indent="0" algn="just">
              <a:buNone/>
            </a:pPr>
            <a:r>
              <a:rPr lang="tr-TR" sz="3000" b="1" dirty="0">
                <a:solidFill>
                  <a:srgbClr val="C00000"/>
                </a:solidFill>
              </a:rPr>
              <a:t>	Teklif Mektubu ve Geçici Teminatı uygun olmayan 	</a:t>
            </a:r>
            <a:r>
              <a:rPr lang="tr-TR" sz="3000" dirty="0"/>
              <a:t>istekliler tespit </a:t>
            </a:r>
            <a:r>
              <a:rPr lang="tr-TR" sz="3000" dirty="0" smtClean="0"/>
              <a:t>edilerek teklifleri </a:t>
            </a:r>
            <a:r>
              <a:rPr lang="tr-TR" sz="3000" dirty="0"/>
              <a:t>değerlendirme dışı bırakılır. </a:t>
            </a:r>
          </a:p>
          <a:p>
            <a:pPr marL="0" indent="0">
              <a:buNone/>
            </a:pPr>
            <a:endParaRPr lang="tr-TR" sz="1500" dirty="0">
              <a:highlight>
                <a:srgbClr val="FFFF00"/>
              </a:highlight>
            </a:endParaRPr>
          </a:p>
        </p:txBody>
      </p:sp>
      <p:sp>
        <p:nvSpPr>
          <p:cNvPr id="4" name="Slayt Numarası Yer Tutucusu 3">
            <a:extLst>
              <a:ext uri="{FF2B5EF4-FFF2-40B4-BE49-F238E27FC236}">
                <a16:creationId xmlns:a16="http://schemas.microsoft.com/office/drawing/2014/main" id="{18C5231D-900A-459D-B27B-BF6015F0334B}"/>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26</a:t>
            </a:fld>
            <a:endParaRPr lang="tr-TR"/>
          </a:p>
        </p:txBody>
      </p:sp>
    </p:spTree>
    <p:extLst>
      <p:ext uri="{BB962C8B-B14F-4D97-AF65-F5344CB8AC3E}">
        <p14:creationId xmlns:p14="http://schemas.microsoft.com/office/powerpoint/2010/main" val="16628412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DEC22095-34FB-45E1-A48B-621187B70985}"/>
              </a:ext>
            </a:extLst>
          </p:cNvPr>
          <p:cNvSpPr>
            <a:spLocks noGrp="1"/>
          </p:cNvSpPr>
          <p:nvPr>
            <p:ph type="title"/>
          </p:nvPr>
        </p:nvSpPr>
        <p:spPr/>
        <p:txBody>
          <a:bodyPr>
            <a:normAutofit/>
          </a:bodyPr>
          <a:lstStyle/>
          <a:p>
            <a:pPr algn="ctr"/>
            <a:r>
              <a:rPr lang="tr-TR" sz="4400" b="1" dirty="0">
                <a:latin typeface="Arial" panose="020B0604020202020204" pitchFamily="34" charset="0"/>
                <a:cs typeface="Arial" panose="020B0604020202020204" pitchFamily="34" charset="0"/>
              </a:rPr>
              <a:t>Tekliflerin Değerlendirilmesi</a:t>
            </a:r>
            <a:endParaRPr lang="tr-TR" b="1" dirty="0"/>
          </a:p>
        </p:txBody>
      </p:sp>
      <p:sp>
        <p:nvSpPr>
          <p:cNvPr id="3" name="İçerik Yer Tutucusu 2">
            <a:extLst>
              <a:ext uri="{FF2B5EF4-FFF2-40B4-BE49-F238E27FC236}">
                <a16:creationId xmlns:a16="http://schemas.microsoft.com/office/drawing/2014/main" id="{6D5DB6B5-3118-4D03-B810-15BA09064EF0}"/>
              </a:ext>
            </a:extLst>
          </p:cNvPr>
          <p:cNvSpPr>
            <a:spLocks noGrp="1"/>
          </p:cNvSpPr>
          <p:nvPr>
            <p:ph idx="1"/>
          </p:nvPr>
        </p:nvSpPr>
        <p:spPr>
          <a:xfrm>
            <a:off x="495301" y="1903447"/>
            <a:ext cx="8836152" cy="3238599"/>
          </a:xfrm>
        </p:spPr>
        <p:txBody>
          <a:bodyPr>
            <a:normAutofit fontScale="92500"/>
          </a:bodyPr>
          <a:lstStyle/>
          <a:p>
            <a:r>
              <a:rPr lang="tr-TR" sz="3200" dirty="0"/>
              <a:t>  İhale dokümanında belirtilen </a:t>
            </a:r>
          </a:p>
          <a:p>
            <a:pPr marL="0" indent="0">
              <a:buNone/>
            </a:pPr>
            <a:r>
              <a:rPr lang="tr-TR" dirty="0">
                <a:solidFill>
                  <a:srgbClr val="C00000"/>
                </a:solidFill>
              </a:rPr>
              <a:t>	</a:t>
            </a:r>
            <a:r>
              <a:rPr lang="tr-TR" sz="3200" dirty="0">
                <a:solidFill>
                  <a:srgbClr val="C00000"/>
                </a:solidFill>
              </a:rPr>
              <a:t>Katılım belgeleri ve yeterlik kriterleri ile ilgili 	</a:t>
            </a:r>
            <a:r>
              <a:rPr lang="tr-TR" sz="3200" b="1" dirty="0">
                <a:solidFill>
                  <a:srgbClr val="C00000"/>
                </a:solidFill>
              </a:rPr>
              <a:t>değerlendirme,</a:t>
            </a:r>
          </a:p>
          <a:p>
            <a:pPr marL="0" indent="0">
              <a:buNone/>
            </a:pPr>
            <a:r>
              <a:rPr lang="tr-TR" dirty="0"/>
              <a:t>	</a:t>
            </a:r>
            <a:r>
              <a:rPr lang="tr-TR" sz="3200" dirty="0"/>
              <a:t>İstekliler tarafından doldurulan </a:t>
            </a:r>
            <a:r>
              <a:rPr lang="tr-TR" sz="3200" b="1" dirty="0"/>
              <a:t>"</a:t>
            </a:r>
            <a:r>
              <a:rPr lang="tr-TR" sz="3200" b="1" u="sng" dirty="0"/>
              <a:t>Yeterlik Bilgileri </a:t>
            </a:r>
            <a:r>
              <a:rPr lang="tr-TR" sz="3200" b="1" dirty="0"/>
              <a:t>	</a:t>
            </a:r>
            <a:r>
              <a:rPr lang="tr-TR" sz="3200" b="1" u="sng" dirty="0" err="1"/>
              <a:t>Tablosu"nda</a:t>
            </a:r>
            <a:endParaRPr lang="tr-TR" sz="3200" b="1" u="sng" dirty="0"/>
          </a:p>
          <a:p>
            <a:pPr marL="0" indent="0">
              <a:buNone/>
            </a:pPr>
            <a:r>
              <a:rPr lang="tr-TR" sz="3200" b="1" dirty="0">
                <a:solidFill>
                  <a:srgbClr val="C00000"/>
                </a:solidFill>
              </a:rPr>
              <a:t>	beyan edilen</a:t>
            </a:r>
            <a:r>
              <a:rPr lang="tr-TR" sz="3200" dirty="0">
                <a:solidFill>
                  <a:srgbClr val="C00000"/>
                </a:solidFill>
              </a:rPr>
              <a:t> </a:t>
            </a:r>
            <a:r>
              <a:rPr lang="tr-TR" sz="3200" u="sng" dirty="0">
                <a:solidFill>
                  <a:srgbClr val="C00000"/>
                </a:solidFill>
              </a:rPr>
              <a:t>bilgi ve belgeler </a:t>
            </a:r>
            <a:r>
              <a:rPr lang="tr-TR" sz="3200" dirty="0"/>
              <a:t>esas alınarak yapılır.</a:t>
            </a:r>
          </a:p>
        </p:txBody>
      </p:sp>
      <p:sp>
        <p:nvSpPr>
          <p:cNvPr id="4" name="Slayt Numarası Yer Tutucusu 3">
            <a:extLst>
              <a:ext uri="{FF2B5EF4-FFF2-40B4-BE49-F238E27FC236}">
                <a16:creationId xmlns:a16="http://schemas.microsoft.com/office/drawing/2014/main" id="{F6DCC0BA-7EE6-401D-A1C9-D1CFAEC7C30B}"/>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27</a:t>
            </a:fld>
            <a:endParaRPr lang="tr-TR"/>
          </a:p>
        </p:txBody>
      </p:sp>
    </p:spTree>
    <p:extLst>
      <p:ext uri="{BB962C8B-B14F-4D97-AF65-F5344CB8AC3E}">
        <p14:creationId xmlns:p14="http://schemas.microsoft.com/office/powerpoint/2010/main" val="7555787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DEC22095-34FB-45E1-A48B-621187B70985}"/>
              </a:ext>
            </a:extLst>
          </p:cNvPr>
          <p:cNvSpPr>
            <a:spLocks noGrp="1"/>
          </p:cNvSpPr>
          <p:nvPr>
            <p:ph type="title"/>
          </p:nvPr>
        </p:nvSpPr>
        <p:spPr/>
        <p:txBody>
          <a:bodyPr>
            <a:normAutofit/>
          </a:bodyPr>
          <a:lstStyle/>
          <a:p>
            <a:pPr algn="ctr"/>
            <a:r>
              <a:rPr lang="tr-TR" sz="4400" b="1" dirty="0">
                <a:latin typeface="Arial" panose="020B0604020202020204" pitchFamily="34" charset="0"/>
                <a:cs typeface="Arial" panose="020B0604020202020204" pitchFamily="34" charset="0"/>
              </a:rPr>
              <a:t>Tekliflerin Değerlendirilmesi</a:t>
            </a:r>
            <a:endParaRPr lang="tr-TR" b="1" dirty="0"/>
          </a:p>
        </p:txBody>
      </p:sp>
      <p:sp>
        <p:nvSpPr>
          <p:cNvPr id="3" name="İçerik Yer Tutucusu 2">
            <a:extLst>
              <a:ext uri="{FF2B5EF4-FFF2-40B4-BE49-F238E27FC236}">
                <a16:creationId xmlns:a16="http://schemas.microsoft.com/office/drawing/2014/main" id="{6D5DB6B5-3118-4D03-B810-15BA09064EF0}"/>
              </a:ext>
            </a:extLst>
          </p:cNvPr>
          <p:cNvSpPr>
            <a:spLocks noGrp="1"/>
          </p:cNvSpPr>
          <p:nvPr>
            <p:ph idx="1"/>
          </p:nvPr>
        </p:nvSpPr>
        <p:spPr>
          <a:xfrm>
            <a:off x="495301" y="1903446"/>
            <a:ext cx="8836152" cy="4252398"/>
          </a:xfrm>
        </p:spPr>
        <p:txBody>
          <a:bodyPr>
            <a:normAutofit/>
          </a:bodyPr>
          <a:lstStyle/>
          <a:p>
            <a:r>
              <a:rPr lang="tr-TR" sz="3000" dirty="0"/>
              <a:t>İstekliler tarafından </a:t>
            </a:r>
            <a:r>
              <a:rPr lang="tr-TR" sz="3000" b="1" dirty="0">
                <a:solidFill>
                  <a:srgbClr val="C00000"/>
                </a:solidFill>
              </a:rPr>
              <a:t>beyan edilen bilgi ve belgelerden,</a:t>
            </a:r>
          </a:p>
          <a:p>
            <a:pPr marL="0" indent="0">
              <a:buNone/>
            </a:pPr>
            <a:r>
              <a:rPr lang="tr-TR" sz="3000" dirty="0"/>
              <a:t>     - EKAP veya</a:t>
            </a:r>
          </a:p>
          <a:p>
            <a:pPr marL="0" indent="0">
              <a:buNone/>
            </a:pPr>
            <a:r>
              <a:rPr lang="tr-TR" sz="3000" dirty="0"/>
              <a:t>     - Diğer kamu kurum ve kuruluşları ile</a:t>
            </a:r>
          </a:p>
          <a:p>
            <a:pPr marL="0" indent="0">
              <a:buNone/>
            </a:pPr>
            <a:r>
              <a:rPr lang="tr-TR" sz="3000" dirty="0"/>
              <a:t>     - Kamu kurumu niteliğindeki meslek kuruluşlarının</a:t>
            </a:r>
          </a:p>
          <a:p>
            <a:pPr marL="0" indent="0">
              <a:buNone/>
            </a:pPr>
            <a:r>
              <a:rPr lang="tr-TR" sz="3000" dirty="0">
                <a:solidFill>
                  <a:srgbClr val="C00000"/>
                </a:solidFill>
              </a:rPr>
              <a:t>     </a:t>
            </a:r>
            <a:r>
              <a:rPr lang="tr-TR" sz="3000" b="1" dirty="0">
                <a:solidFill>
                  <a:srgbClr val="C00000"/>
                </a:solidFill>
              </a:rPr>
              <a:t>internet siteleri üzerinden sorgulanabilenler,</a:t>
            </a:r>
          </a:p>
          <a:p>
            <a:pPr marL="0" indent="0">
              <a:buNone/>
            </a:pPr>
            <a:r>
              <a:rPr lang="tr-TR" sz="3000" dirty="0"/>
              <a:t>	</a:t>
            </a:r>
            <a:r>
              <a:rPr lang="tr-TR" sz="3000" u="sng" dirty="0"/>
              <a:t>Belgelerdeki kayıtlı bilgiler esas alınarak</a:t>
            </a:r>
            <a:r>
              <a:rPr lang="tr-TR" sz="3000" dirty="0"/>
              <a:t> 	</a:t>
            </a:r>
            <a:r>
              <a:rPr lang="tr-TR" sz="3000" dirty="0">
                <a:solidFill>
                  <a:srgbClr val="C00000"/>
                </a:solidFill>
              </a:rPr>
              <a:t>değerlendirmeye tabi tutulur.</a:t>
            </a:r>
          </a:p>
        </p:txBody>
      </p:sp>
      <p:sp>
        <p:nvSpPr>
          <p:cNvPr id="4" name="Slayt Numarası Yer Tutucusu 3">
            <a:extLst>
              <a:ext uri="{FF2B5EF4-FFF2-40B4-BE49-F238E27FC236}">
                <a16:creationId xmlns:a16="http://schemas.microsoft.com/office/drawing/2014/main" id="{F6DCC0BA-7EE6-401D-A1C9-D1CFAEC7C30B}"/>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28</a:t>
            </a:fld>
            <a:endParaRPr lang="tr-TR"/>
          </a:p>
        </p:txBody>
      </p:sp>
    </p:spTree>
    <p:extLst>
      <p:ext uri="{BB962C8B-B14F-4D97-AF65-F5344CB8AC3E}">
        <p14:creationId xmlns:p14="http://schemas.microsoft.com/office/powerpoint/2010/main" val="16452446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DAD5D9E-7181-4E09-8F65-4825CBD03895}"/>
              </a:ext>
            </a:extLst>
          </p:cNvPr>
          <p:cNvSpPr>
            <a:spLocks noGrp="1"/>
          </p:cNvSpPr>
          <p:nvPr>
            <p:ph type="title"/>
          </p:nvPr>
        </p:nvSpPr>
        <p:spPr/>
        <p:txBody>
          <a:bodyPr>
            <a:normAutofit/>
          </a:bodyPr>
          <a:lstStyle/>
          <a:p>
            <a:pPr algn="ctr"/>
            <a:r>
              <a:rPr lang="tr-TR" sz="4400" b="1" dirty="0">
                <a:latin typeface="Arial" panose="020B0604020202020204" pitchFamily="34" charset="0"/>
                <a:cs typeface="Arial" panose="020B0604020202020204" pitchFamily="34" charset="0"/>
              </a:rPr>
              <a:t>Tekliflerin Değerlendirilmesi</a:t>
            </a:r>
            <a:endParaRPr lang="tr-TR" b="1" dirty="0"/>
          </a:p>
        </p:txBody>
      </p:sp>
      <p:sp>
        <p:nvSpPr>
          <p:cNvPr id="3" name="İçerik Yer Tutucusu 2">
            <a:extLst>
              <a:ext uri="{FF2B5EF4-FFF2-40B4-BE49-F238E27FC236}">
                <a16:creationId xmlns:a16="http://schemas.microsoft.com/office/drawing/2014/main" id="{70B06843-4693-41D1-BB85-671E940235A4}"/>
              </a:ext>
            </a:extLst>
          </p:cNvPr>
          <p:cNvSpPr>
            <a:spLocks noGrp="1"/>
          </p:cNvSpPr>
          <p:nvPr>
            <p:ph idx="1"/>
          </p:nvPr>
        </p:nvSpPr>
        <p:spPr>
          <a:xfrm>
            <a:off x="495301" y="1968760"/>
            <a:ext cx="8836152" cy="4352503"/>
          </a:xfrm>
        </p:spPr>
        <p:txBody>
          <a:bodyPr>
            <a:normAutofit fontScale="92500"/>
          </a:bodyPr>
          <a:lstStyle/>
          <a:p>
            <a:r>
              <a:rPr lang="tr-TR" sz="3000" dirty="0"/>
              <a:t>Belirtilen yöntemle </a:t>
            </a:r>
            <a:r>
              <a:rPr lang="tr-TR" sz="3000" b="1" dirty="0">
                <a:solidFill>
                  <a:srgbClr val="C00000"/>
                </a:solidFill>
              </a:rPr>
              <a:t>sorgulanamayan bilgi ve belgeler </a:t>
            </a:r>
            <a:r>
              <a:rPr lang="tr-TR" sz="3000" dirty="0" smtClean="0"/>
              <a:t>ile</a:t>
            </a:r>
          </a:p>
          <a:p>
            <a:pPr marL="0" indent="0">
              <a:buNone/>
            </a:pPr>
            <a:r>
              <a:rPr lang="tr-TR" sz="3000" dirty="0" smtClean="0"/>
              <a:t>    </a:t>
            </a:r>
            <a:r>
              <a:rPr lang="tr-TR" sz="3000" b="1" dirty="0" smtClean="0">
                <a:solidFill>
                  <a:srgbClr val="C00000"/>
                </a:solidFill>
              </a:rPr>
              <a:t>Teknik şartnameye cevaplar ve açıklamalara </a:t>
            </a:r>
          </a:p>
          <a:p>
            <a:pPr marL="0" indent="0">
              <a:buNone/>
            </a:pPr>
            <a:r>
              <a:rPr lang="tr-TR" sz="3000" dirty="0" smtClean="0"/>
              <a:t>    yönelik </a:t>
            </a:r>
            <a:r>
              <a:rPr lang="tr-TR" sz="3000" u="sng" dirty="0" smtClean="0"/>
              <a:t>ilk değerlendirme</a:t>
            </a:r>
          </a:p>
          <a:p>
            <a:pPr marL="0" indent="0">
              <a:buNone/>
            </a:pPr>
            <a:r>
              <a:rPr lang="tr-TR" sz="3000" dirty="0" smtClean="0"/>
              <a:t>    </a:t>
            </a:r>
            <a:r>
              <a:rPr lang="tr-TR" sz="3000" u="sng" dirty="0" smtClean="0">
                <a:solidFill>
                  <a:srgbClr val="C00000"/>
                </a:solidFill>
              </a:rPr>
              <a:t>beyan edilen bilgiler</a:t>
            </a:r>
            <a:r>
              <a:rPr lang="tr-TR" sz="3000" dirty="0" smtClean="0">
                <a:solidFill>
                  <a:srgbClr val="C00000"/>
                </a:solidFill>
              </a:rPr>
              <a:t> </a:t>
            </a:r>
            <a:r>
              <a:rPr lang="tr-TR" sz="3000" dirty="0" smtClean="0"/>
              <a:t>esas alınarak yapılır.</a:t>
            </a:r>
          </a:p>
          <a:p>
            <a:endParaRPr lang="tr-TR" sz="1200" dirty="0"/>
          </a:p>
          <a:p>
            <a:r>
              <a:rPr lang="tr-TR" sz="3200" dirty="0"/>
              <a:t>Bu de</a:t>
            </a:r>
            <a:r>
              <a:rPr lang="tr-TR" sz="2800" dirty="0"/>
              <a:t>ğ</a:t>
            </a:r>
            <a:r>
              <a:rPr lang="tr-TR" sz="3200" dirty="0"/>
              <a:t>erlendirme sonucunda</a:t>
            </a:r>
          </a:p>
          <a:p>
            <a:pPr marL="0" indent="0">
              <a:buNone/>
            </a:pPr>
            <a:r>
              <a:rPr lang="tr-TR" sz="3200" dirty="0"/>
              <a:t>İhalede öngörülen şartları sa</a:t>
            </a:r>
            <a:r>
              <a:rPr lang="tr-TR" sz="2800" dirty="0"/>
              <a:t>ğ</a:t>
            </a:r>
            <a:r>
              <a:rPr lang="tr-TR" sz="3200" dirty="0"/>
              <a:t>lamadı</a:t>
            </a:r>
            <a:r>
              <a:rPr lang="tr-TR" sz="2800" dirty="0"/>
              <a:t>ğ</a:t>
            </a:r>
            <a:r>
              <a:rPr lang="tr-TR" sz="3200" dirty="0"/>
              <a:t>ı anlaşılan teklifler</a:t>
            </a:r>
          </a:p>
          <a:p>
            <a:pPr marL="0" indent="0">
              <a:buNone/>
            </a:pPr>
            <a:r>
              <a:rPr lang="tr-TR" sz="3200" dirty="0">
                <a:solidFill>
                  <a:srgbClr val="C00000"/>
                </a:solidFill>
              </a:rPr>
              <a:t>de</a:t>
            </a:r>
            <a:r>
              <a:rPr lang="tr-TR" sz="2800" dirty="0">
                <a:solidFill>
                  <a:srgbClr val="C00000"/>
                </a:solidFill>
              </a:rPr>
              <a:t>ğ</a:t>
            </a:r>
            <a:r>
              <a:rPr lang="tr-TR" sz="3200" dirty="0">
                <a:solidFill>
                  <a:srgbClr val="C00000"/>
                </a:solidFill>
              </a:rPr>
              <a:t>erlendirme dışı bırakılır.</a:t>
            </a:r>
          </a:p>
        </p:txBody>
      </p:sp>
      <p:sp>
        <p:nvSpPr>
          <p:cNvPr id="4" name="Slayt Numarası Yer Tutucusu 3">
            <a:extLst>
              <a:ext uri="{FF2B5EF4-FFF2-40B4-BE49-F238E27FC236}">
                <a16:creationId xmlns:a16="http://schemas.microsoft.com/office/drawing/2014/main" id="{D6345457-5EE9-47DF-B4E6-0BFE97AFC9A1}"/>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29</a:t>
            </a:fld>
            <a:endParaRPr lang="tr-TR"/>
          </a:p>
        </p:txBody>
      </p:sp>
    </p:spTree>
    <p:extLst>
      <p:ext uri="{BB962C8B-B14F-4D97-AF65-F5344CB8AC3E}">
        <p14:creationId xmlns:p14="http://schemas.microsoft.com/office/powerpoint/2010/main" val="38872938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4000" b="1" dirty="0">
                <a:latin typeface="Arial" panose="020B0604020202020204" pitchFamily="34" charset="0"/>
                <a:cs typeface="Arial" panose="020B0604020202020204" pitchFamily="34" charset="0"/>
              </a:rPr>
              <a:t>Entegrasyonlar</a:t>
            </a:r>
          </a:p>
        </p:txBody>
      </p:sp>
      <p:graphicFrame>
        <p:nvGraphicFramePr>
          <p:cNvPr id="5" name="İçerik Yer Tutucusu 4"/>
          <p:cNvGraphicFramePr>
            <a:graphicFrameLocks noGrp="1"/>
          </p:cNvGraphicFramePr>
          <p:nvPr>
            <p:ph sz="quarter" idx="1"/>
            <p:extLst>
              <p:ext uri="{D42A27DB-BD31-4B8C-83A1-F6EECF244321}">
                <p14:modId xmlns:p14="http://schemas.microsoft.com/office/powerpoint/2010/main" val="594585951"/>
              </p:ext>
            </p:extLst>
          </p:nvPr>
        </p:nvGraphicFramePr>
        <p:xfrm>
          <a:off x="495300" y="994718"/>
          <a:ext cx="9001390" cy="56746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ayt Numarası Yer Tutucusu 3"/>
          <p:cNvSpPr>
            <a:spLocks noGrp="1"/>
          </p:cNvSpPr>
          <p:nvPr>
            <p:ph type="sldNum" sz="quarter" idx="4294967295"/>
          </p:nvPr>
        </p:nvSpPr>
        <p:spPr>
          <a:xfrm>
            <a:off x="0" y="1271589"/>
            <a:ext cx="577850" cy="244475"/>
          </a:xfrm>
          <a:prstGeom prst="rect">
            <a:avLst/>
          </a:prstGeom>
        </p:spPr>
        <p:txBody>
          <a:bodyPr>
            <a:normAutofit fontScale="62500" lnSpcReduction="20000"/>
          </a:bodyPr>
          <a:lstStyle/>
          <a:p>
            <a:pPr>
              <a:defRPr/>
            </a:pPr>
            <a:fld id="{C7594F2F-08F0-4C92-8255-62562BEA1528}" type="slidenum">
              <a:rPr lang="tr-TR" smtClean="0">
                <a:solidFill>
                  <a:srgbClr val="E7DEC9">
                    <a:shade val="50000"/>
                    <a:satMod val="200000"/>
                  </a:srgbClr>
                </a:solidFill>
              </a:rPr>
              <a:pPr>
                <a:defRPr/>
              </a:pPr>
              <a:t>3</a:t>
            </a:fld>
            <a:endParaRPr lang="tr-TR">
              <a:solidFill>
                <a:srgbClr val="E7DEC9">
                  <a:shade val="50000"/>
                  <a:satMod val="200000"/>
                </a:srgbClr>
              </a:solidFill>
            </a:endParaRPr>
          </a:p>
        </p:txBody>
      </p:sp>
      <p:cxnSp>
        <p:nvCxnSpPr>
          <p:cNvPr id="7" name="Düz Ok Bağlayıcısı 6"/>
          <p:cNvCxnSpPr/>
          <p:nvPr/>
        </p:nvCxnSpPr>
        <p:spPr>
          <a:xfrm>
            <a:off x="4808984" y="2737402"/>
            <a:ext cx="0" cy="3145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Düz Ok Bağlayıcısı 8"/>
          <p:cNvCxnSpPr/>
          <p:nvPr/>
        </p:nvCxnSpPr>
        <p:spPr>
          <a:xfrm flipH="1">
            <a:off x="5482420" y="2996952"/>
            <a:ext cx="1342788" cy="4870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Düz Ok Bağlayıcısı 10"/>
          <p:cNvCxnSpPr/>
          <p:nvPr/>
        </p:nvCxnSpPr>
        <p:spPr>
          <a:xfrm flipH="1" flipV="1">
            <a:off x="5499062" y="3789040"/>
            <a:ext cx="1470162" cy="429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Düz Ok Bağlayıcısı 12"/>
          <p:cNvCxnSpPr/>
          <p:nvPr/>
        </p:nvCxnSpPr>
        <p:spPr>
          <a:xfrm flipH="1" flipV="1">
            <a:off x="5482419" y="4239096"/>
            <a:ext cx="780086" cy="7740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Düz Ok Bağlayıcısı 14"/>
          <p:cNvCxnSpPr/>
          <p:nvPr/>
        </p:nvCxnSpPr>
        <p:spPr>
          <a:xfrm flipV="1">
            <a:off x="4520952" y="4653136"/>
            <a:ext cx="276031" cy="3600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Düz Ok Bağlayıcısı 16"/>
          <p:cNvCxnSpPr/>
          <p:nvPr/>
        </p:nvCxnSpPr>
        <p:spPr>
          <a:xfrm flipV="1">
            <a:off x="3224808" y="4297359"/>
            <a:ext cx="874458" cy="677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Düz Ok Bağlayıcısı 18"/>
          <p:cNvCxnSpPr/>
          <p:nvPr/>
        </p:nvCxnSpPr>
        <p:spPr>
          <a:xfrm>
            <a:off x="3486584" y="3212976"/>
            <a:ext cx="624069" cy="1990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27778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DAD5D9E-7181-4E09-8F65-4825CBD03895}"/>
              </a:ext>
            </a:extLst>
          </p:cNvPr>
          <p:cNvSpPr>
            <a:spLocks noGrp="1"/>
          </p:cNvSpPr>
          <p:nvPr>
            <p:ph type="title"/>
          </p:nvPr>
        </p:nvSpPr>
        <p:spPr/>
        <p:txBody>
          <a:bodyPr>
            <a:normAutofit/>
          </a:bodyPr>
          <a:lstStyle/>
          <a:p>
            <a:pPr algn="ctr"/>
            <a:r>
              <a:rPr lang="tr-TR" sz="4400" b="1" dirty="0">
                <a:latin typeface="Arial" panose="020B0604020202020204" pitchFamily="34" charset="0"/>
                <a:cs typeface="Arial" panose="020B0604020202020204" pitchFamily="34" charset="0"/>
              </a:rPr>
              <a:t>Tekliflerin Değerlendirilmesi</a:t>
            </a:r>
            <a:endParaRPr lang="tr-TR" b="1" dirty="0"/>
          </a:p>
        </p:txBody>
      </p:sp>
      <p:sp>
        <p:nvSpPr>
          <p:cNvPr id="3" name="İçerik Yer Tutucusu 2">
            <a:extLst>
              <a:ext uri="{FF2B5EF4-FFF2-40B4-BE49-F238E27FC236}">
                <a16:creationId xmlns:a16="http://schemas.microsoft.com/office/drawing/2014/main" id="{70B06843-4693-41D1-BB85-671E940235A4}"/>
              </a:ext>
            </a:extLst>
          </p:cNvPr>
          <p:cNvSpPr>
            <a:spLocks noGrp="1"/>
          </p:cNvSpPr>
          <p:nvPr>
            <p:ph idx="1"/>
          </p:nvPr>
        </p:nvSpPr>
        <p:spPr>
          <a:xfrm>
            <a:off x="495301" y="1968760"/>
            <a:ext cx="8836152" cy="4352503"/>
          </a:xfrm>
        </p:spPr>
        <p:txBody>
          <a:bodyPr>
            <a:normAutofit/>
          </a:bodyPr>
          <a:lstStyle/>
          <a:p>
            <a:pPr algn="just"/>
            <a:r>
              <a:rPr lang="tr-TR" sz="3000" b="1" dirty="0">
                <a:solidFill>
                  <a:srgbClr val="C00000"/>
                </a:solidFill>
              </a:rPr>
              <a:t>Soru: </a:t>
            </a:r>
            <a:r>
              <a:rPr lang="tr-TR" sz="3000" dirty="0" smtClean="0"/>
              <a:t>İstekli tarafından elektronik ortamda hazırlanmış geçici teminat mektubunun EKAP sistemine aktarıldığı, ancak istekliye ait yeterlik bilgileri tablosunda elektronik ortamda alınmış geçici teminat mektubuna ait ayırt edici numara beyan edilmediyse nasıl </a:t>
            </a:r>
            <a:r>
              <a:rPr lang="tr-TR" sz="3000" smtClean="0"/>
              <a:t>bir </a:t>
            </a:r>
            <a:r>
              <a:rPr lang="tr-TR" sz="3000" smtClean="0"/>
              <a:t>yol </a:t>
            </a:r>
            <a:r>
              <a:rPr lang="tr-TR" sz="3000" dirty="0" smtClean="0"/>
              <a:t>izlenir?</a:t>
            </a:r>
            <a:endParaRPr lang="tr-TR" sz="3000" dirty="0"/>
          </a:p>
          <a:p>
            <a:endParaRPr lang="tr-TR" sz="1200" dirty="0"/>
          </a:p>
        </p:txBody>
      </p:sp>
      <p:sp>
        <p:nvSpPr>
          <p:cNvPr id="4" name="Slayt Numarası Yer Tutucusu 3">
            <a:extLst>
              <a:ext uri="{FF2B5EF4-FFF2-40B4-BE49-F238E27FC236}">
                <a16:creationId xmlns:a16="http://schemas.microsoft.com/office/drawing/2014/main" id="{D6345457-5EE9-47DF-B4E6-0BFE97AFC9A1}"/>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30</a:t>
            </a:fld>
            <a:endParaRPr lang="tr-TR"/>
          </a:p>
        </p:txBody>
      </p:sp>
    </p:spTree>
    <p:extLst>
      <p:ext uri="{BB962C8B-B14F-4D97-AF65-F5344CB8AC3E}">
        <p14:creationId xmlns:p14="http://schemas.microsoft.com/office/powerpoint/2010/main" val="10244018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DAD5D9E-7181-4E09-8F65-4825CBD03895}"/>
              </a:ext>
            </a:extLst>
          </p:cNvPr>
          <p:cNvSpPr>
            <a:spLocks noGrp="1"/>
          </p:cNvSpPr>
          <p:nvPr>
            <p:ph type="title"/>
          </p:nvPr>
        </p:nvSpPr>
        <p:spPr/>
        <p:txBody>
          <a:bodyPr>
            <a:normAutofit/>
          </a:bodyPr>
          <a:lstStyle/>
          <a:p>
            <a:pPr algn="ctr"/>
            <a:r>
              <a:rPr lang="tr-TR" sz="4400" b="1" dirty="0">
                <a:latin typeface="Arial" panose="020B0604020202020204" pitchFamily="34" charset="0"/>
                <a:cs typeface="Arial" panose="020B0604020202020204" pitchFamily="34" charset="0"/>
              </a:rPr>
              <a:t>Tekliflerin Değerlendirilmesi</a:t>
            </a:r>
            <a:endParaRPr lang="tr-TR" b="1" dirty="0"/>
          </a:p>
        </p:txBody>
      </p:sp>
      <p:sp>
        <p:nvSpPr>
          <p:cNvPr id="3" name="İçerik Yer Tutucusu 2">
            <a:extLst>
              <a:ext uri="{FF2B5EF4-FFF2-40B4-BE49-F238E27FC236}">
                <a16:creationId xmlns:a16="http://schemas.microsoft.com/office/drawing/2014/main" id="{70B06843-4693-41D1-BB85-671E940235A4}"/>
              </a:ext>
            </a:extLst>
          </p:cNvPr>
          <p:cNvSpPr>
            <a:spLocks noGrp="1"/>
          </p:cNvSpPr>
          <p:nvPr>
            <p:ph idx="1"/>
          </p:nvPr>
        </p:nvSpPr>
        <p:spPr>
          <a:xfrm>
            <a:off x="495301" y="1924050"/>
            <a:ext cx="8836152" cy="3449166"/>
          </a:xfrm>
        </p:spPr>
        <p:txBody>
          <a:bodyPr>
            <a:normAutofit/>
          </a:bodyPr>
          <a:lstStyle/>
          <a:p>
            <a:r>
              <a:rPr lang="tr-TR" sz="3000" dirty="0"/>
              <a:t>Bu inceleme sürecinden sonra değerlendirme dışı bırakılmayan tekliflerden</a:t>
            </a:r>
          </a:p>
          <a:p>
            <a:pPr marL="0" indent="0">
              <a:buNone/>
            </a:pPr>
            <a:endParaRPr lang="tr-TR" sz="3000" b="1" dirty="0">
              <a:solidFill>
                <a:srgbClr val="C00000"/>
              </a:solidFill>
            </a:endParaRPr>
          </a:p>
          <a:p>
            <a:pPr marL="0" indent="0">
              <a:buNone/>
            </a:pPr>
            <a:r>
              <a:rPr lang="tr-TR" sz="3000" b="1" dirty="0">
                <a:solidFill>
                  <a:srgbClr val="C00000"/>
                </a:solidFill>
              </a:rPr>
              <a:t>	en düşük fiyatı teklif eden </a:t>
            </a:r>
            <a:r>
              <a:rPr lang="tr-TR" sz="3000" u="sng" dirty="0">
                <a:solidFill>
                  <a:srgbClr val="C00000"/>
                </a:solidFill>
              </a:rPr>
              <a:t>ilk iki istekli </a:t>
            </a:r>
            <a:r>
              <a:rPr lang="tr-TR" sz="3000" dirty="0"/>
              <a:t>belirlenir. 	</a:t>
            </a:r>
            <a:r>
              <a:rPr lang="tr-TR" sz="2800" dirty="0">
                <a:solidFill>
                  <a:srgbClr val="C00000"/>
                </a:solidFill>
              </a:rPr>
              <a:t>(Eğer 	aşırı düşük teklif sorgulaması yapılmayacak ise; 	RG: 26.01.2021)</a:t>
            </a:r>
          </a:p>
          <a:p>
            <a:pPr marL="0" indent="0">
              <a:buNone/>
            </a:pPr>
            <a:endParaRPr lang="tr-TR" sz="3000" dirty="0"/>
          </a:p>
        </p:txBody>
      </p:sp>
      <p:sp>
        <p:nvSpPr>
          <p:cNvPr id="4" name="Slayt Numarası Yer Tutucusu 3">
            <a:extLst>
              <a:ext uri="{FF2B5EF4-FFF2-40B4-BE49-F238E27FC236}">
                <a16:creationId xmlns:a16="http://schemas.microsoft.com/office/drawing/2014/main" id="{D6345457-5EE9-47DF-B4E6-0BFE97AFC9A1}"/>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31</a:t>
            </a:fld>
            <a:endParaRPr lang="tr-TR"/>
          </a:p>
        </p:txBody>
      </p:sp>
    </p:spTree>
    <p:extLst>
      <p:ext uri="{BB962C8B-B14F-4D97-AF65-F5344CB8AC3E}">
        <p14:creationId xmlns:p14="http://schemas.microsoft.com/office/powerpoint/2010/main" val="30343202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DAD5D9E-7181-4E09-8F65-4825CBD03895}"/>
              </a:ext>
            </a:extLst>
          </p:cNvPr>
          <p:cNvSpPr>
            <a:spLocks noGrp="1"/>
          </p:cNvSpPr>
          <p:nvPr>
            <p:ph type="title"/>
          </p:nvPr>
        </p:nvSpPr>
        <p:spPr/>
        <p:txBody>
          <a:bodyPr>
            <a:normAutofit/>
          </a:bodyPr>
          <a:lstStyle/>
          <a:p>
            <a:pPr algn="ctr"/>
            <a:r>
              <a:rPr lang="tr-TR" sz="4400" b="1" dirty="0">
                <a:latin typeface="Arial" panose="020B0604020202020204" pitchFamily="34" charset="0"/>
                <a:cs typeface="Arial" panose="020B0604020202020204" pitchFamily="34" charset="0"/>
              </a:rPr>
              <a:t>Tekliflerin Değerlendirilmesi</a:t>
            </a:r>
            <a:endParaRPr lang="tr-TR" b="1" dirty="0"/>
          </a:p>
        </p:txBody>
      </p:sp>
      <p:sp>
        <p:nvSpPr>
          <p:cNvPr id="3" name="İçerik Yer Tutucusu 2">
            <a:extLst>
              <a:ext uri="{FF2B5EF4-FFF2-40B4-BE49-F238E27FC236}">
                <a16:creationId xmlns:a16="http://schemas.microsoft.com/office/drawing/2014/main" id="{70B06843-4693-41D1-BB85-671E940235A4}"/>
              </a:ext>
            </a:extLst>
          </p:cNvPr>
          <p:cNvSpPr>
            <a:spLocks noGrp="1"/>
          </p:cNvSpPr>
          <p:nvPr>
            <p:ph idx="1"/>
          </p:nvPr>
        </p:nvSpPr>
        <p:spPr>
          <a:xfrm>
            <a:off x="495301" y="1912776"/>
            <a:ext cx="8836152" cy="3545632"/>
          </a:xfrm>
        </p:spPr>
        <p:txBody>
          <a:bodyPr>
            <a:normAutofit/>
          </a:bodyPr>
          <a:lstStyle/>
          <a:p>
            <a:r>
              <a:rPr lang="tr-TR" sz="3200" dirty="0">
                <a:solidFill>
                  <a:srgbClr val="C00000"/>
                </a:solidFill>
              </a:rPr>
              <a:t>En düşük fiyatı teklif eden </a:t>
            </a:r>
            <a:r>
              <a:rPr lang="tr-TR" sz="3200" u="sng" dirty="0">
                <a:solidFill>
                  <a:srgbClr val="C00000"/>
                </a:solidFill>
              </a:rPr>
              <a:t>ilk 2 (iki) istekli </a:t>
            </a:r>
            <a:r>
              <a:rPr lang="tr-TR" sz="3200" dirty="0">
                <a:solidFill>
                  <a:srgbClr val="C00000"/>
                </a:solidFill>
              </a:rPr>
              <a:t>belirlendikten sonra; İdare tarafından </a:t>
            </a:r>
            <a:r>
              <a:rPr lang="tr-TR" sz="3200" u="sng" dirty="0">
                <a:solidFill>
                  <a:srgbClr val="C00000"/>
                </a:solidFill>
              </a:rPr>
              <a:t>bu isteklilere</a:t>
            </a:r>
          </a:p>
          <a:p>
            <a:pPr marL="0" indent="0">
              <a:buNone/>
            </a:pPr>
            <a:r>
              <a:rPr lang="tr-TR" sz="3200" dirty="0"/>
              <a:t>      "</a:t>
            </a:r>
            <a:r>
              <a:rPr lang="tr-TR" sz="3200" b="1" dirty="0"/>
              <a:t>Beyan Edilen Bilgileri Tevsik Eden Belgelerin Sunulması Talebine İlişkin Form"</a:t>
            </a:r>
          </a:p>
          <a:p>
            <a:pPr marL="0" indent="0">
              <a:buNone/>
            </a:pPr>
            <a:r>
              <a:rPr lang="tr-TR" sz="3200" dirty="0"/>
              <a:t>gönderilmek suretiyle e-ihale sürecine devam edilir.</a:t>
            </a:r>
          </a:p>
        </p:txBody>
      </p:sp>
      <p:sp>
        <p:nvSpPr>
          <p:cNvPr id="4" name="Slayt Numarası Yer Tutucusu 3">
            <a:extLst>
              <a:ext uri="{FF2B5EF4-FFF2-40B4-BE49-F238E27FC236}">
                <a16:creationId xmlns:a16="http://schemas.microsoft.com/office/drawing/2014/main" id="{D6345457-5EE9-47DF-B4E6-0BFE97AFC9A1}"/>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32</a:t>
            </a:fld>
            <a:endParaRPr lang="tr-TR"/>
          </a:p>
        </p:txBody>
      </p:sp>
    </p:spTree>
    <p:extLst>
      <p:ext uri="{BB962C8B-B14F-4D97-AF65-F5344CB8AC3E}">
        <p14:creationId xmlns:p14="http://schemas.microsoft.com/office/powerpoint/2010/main" val="30917012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A7680EF-AB95-495B-B7C3-E4913CFB45A3}"/>
              </a:ext>
            </a:extLst>
          </p:cNvPr>
          <p:cNvSpPr>
            <a:spLocks noGrp="1"/>
          </p:cNvSpPr>
          <p:nvPr>
            <p:ph type="title"/>
          </p:nvPr>
        </p:nvSpPr>
        <p:spPr/>
        <p:txBody>
          <a:bodyPr>
            <a:normAutofit/>
          </a:bodyPr>
          <a:lstStyle/>
          <a:p>
            <a:pPr algn="ctr"/>
            <a:r>
              <a:rPr lang="tr-TR" sz="4400" b="1" dirty="0">
                <a:latin typeface="Arial" panose="020B0604020202020204" pitchFamily="34" charset="0"/>
                <a:cs typeface="Arial" panose="020B0604020202020204" pitchFamily="34" charset="0"/>
              </a:rPr>
              <a:t>Tekliflerin Değerlendirilmesi</a:t>
            </a:r>
            <a:endParaRPr lang="tr-TR" b="1" dirty="0"/>
          </a:p>
        </p:txBody>
      </p:sp>
      <p:sp>
        <p:nvSpPr>
          <p:cNvPr id="3" name="İçerik Yer Tutucusu 2">
            <a:extLst>
              <a:ext uri="{FF2B5EF4-FFF2-40B4-BE49-F238E27FC236}">
                <a16:creationId xmlns:a16="http://schemas.microsoft.com/office/drawing/2014/main" id="{6A5E073D-B7AD-4482-8863-FCBFD9105CDA}"/>
              </a:ext>
            </a:extLst>
          </p:cNvPr>
          <p:cNvSpPr>
            <a:spLocks noGrp="1"/>
          </p:cNvSpPr>
          <p:nvPr>
            <p:ph idx="1"/>
          </p:nvPr>
        </p:nvSpPr>
        <p:spPr>
          <a:xfrm>
            <a:off x="878383" y="3233057"/>
            <a:ext cx="8149233" cy="3310618"/>
          </a:xfrm>
        </p:spPr>
        <p:txBody>
          <a:bodyPr>
            <a:noAutofit/>
          </a:bodyPr>
          <a:lstStyle/>
          <a:p>
            <a:pPr marL="0" indent="0" algn="ctr" fontAlgn="base" hangingPunct="0">
              <a:buNone/>
            </a:pPr>
            <a:r>
              <a:rPr lang="tr-TR" sz="1400" dirty="0"/>
              <a:t>Sayın</a:t>
            </a:r>
            <a:r>
              <a:rPr lang="tr-TR" sz="1400" i="1" dirty="0"/>
              <a:t> [isteklinin adı ve soyadı/ ticaret unvanı]</a:t>
            </a:r>
            <a:endParaRPr lang="tr-TR" sz="1400" dirty="0"/>
          </a:p>
          <a:p>
            <a:pPr marL="0" indent="0" algn="ctr" fontAlgn="base" hangingPunct="0">
              <a:buNone/>
            </a:pPr>
            <a:r>
              <a:rPr lang="tr-TR" sz="1400" i="1" dirty="0"/>
              <a:t>[isteklinin adresi]</a:t>
            </a:r>
            <a:endParaRPr lang="tr-TR" sz="1400" dirty="0"/>
          </a:p>
          <a:p>
            <a:pPr marL="0" indent="0" fontAlgn="base" hangingPunct="0">
              <a:buNone/>
            </a:pPr>
            <a:r>
              <a:rPr lang="tr-TR" sz="1400" dirty="0"/>
              <a:t>	İLGİ: _ _/_ _/_ _ _ _ tarihinde kayda alınan e-teklifiniz.</a:t>
            </a:r>
          </a:p>
          <a:p>
            <a:pPr marL="0" indent="0" fontAlgn="base" hangingPunct="0">
              <a:buNone/>
            </a:pPr>
            <a:endParaRPr lang="tr-TR" sz="1400" dirty="0"/>
          </a:p>
          <a:p>
            <a:pPr marL="0" indent="0" fontAlgn="base" hangingPunct="0">
              <a:buNone/>
            </a:pPr>
            <a:r>
              <a:rPr lang="tr-TR" sz="1400" dirty="0"/>
              <a:t>	[</a:t>
            </a:r>
            <a:r>
              <a:rPr lang="tr-TR" sz="1400" i="1" dirty="0"/>
              <a:t>İşin adı</a:t>
            </a:r>
            <a:r>
              <a:rPr lang="tr-TR" sz="1400" dirty="0"/>
              <a:t>] işine ait ihalede tekliflerin değerlendirmesi sürecine geçilmiş olup, </a:t>
            </a:r>
            <a:r>
              <a:rPr lang="tr-TR" sz="1400" i="1" dirty="0"/>
              <a:t>[</a:t>
            </a:r>
            <a:r>
              <a:rPr lang="tr-TR" sz="1400" i="1" u="sng" dirty="0">
                <a:solidFill>
                  <a:srgbClr val="FF0000"/>
                </a:solidFill>
              </a:rPr>
              <a:t>aşırı düşük teklif açıklamalarınız ile </a:t>
            </a:r>
            <a:r>
              <a:rPr lang="tr-TR" sz="1400" i="1" u="sng" dirty="0" smtClean="0">
                <a:solidFill>
                  <a:srgbClr val="FF0000"/>
                </a:solidFill>
              </a:rPr>
              <a:t>birlikte</a:t>
            </a:r>
            <a:r>
              <a:rPr lang="tr-TR" sz="1400" i="1" dirty="0" smtClean="0">
                <a:solidFill>
                  <a:srgbClr val="FF0000"/>
                </a:solidFill>
              </a:rPr>
              <a:t> </a:t>
            </a:r>
            <a:r>
              <a:rPr lang="tr-TR" sz="1400" i="1" dirty="0" smtClean="0"/>
              <a:t>beyan </a:t>
            </a:r>
            <a:r>
              <a:rPr lang="tr-TR" sz="1400" i="1" dirty="0"/>
              <a:t>etiğiniz bilgi ve belgeleri tevsik eden ve EKAP veya diğer kamu kurum ve kuruluşları ile kamu kurumu niteliğindeki meslek kuruluşlarının </a:t>
            </a:r>
            <a:r>
              <a:rPr lang="tr-TR" sz="1400" b="1" i="1" dirty="0">
                <a:solidFill>
                  <a:srgbClr val="7030A0"/>
                </a:solidFill>
              </a:rPr>
              <a:t>internet sayfası üzerinden sorgulanamayan aşağıdaki belgeleri </a:t>
            </a:r>
            <a:r>
              <a:rPr lang="tr-TR" sz="1400" b="1" dirty="0"/>
              <a:t> </a:t>
            </a:r>
            <a:r>
              <a:rPr lang="tr-TR" sz="1400" i="1" dirty="0"/>
              <a:t>ekleri ile birlikte, İdari Şartnamenin 7.9.  maddesine uygun olarak, …</a:t>
            </a:r>
            <a:r>
              <a:rPr lang="tr-TR" sz="1400" i="1" baseline="30000" dirty="0"/>
              <a:t> </a:t>
            </a:r>
            <a:r>
              <a:rPr lang="tr-TR" sz="1400" i="1" dirty="0"/>
              <a:t> tarihine kadar İdaremize sunmanız]</a:t>
            </a:r>
            <a:r>
              <a:rPr lang="tr-TR" sz="1400" dirty="0"/>
              <a:t> </a:t>
            </a:r>
            <a:r>
              <a:rPr lang="tr-TR" sz="1400" i="1" dirty="0">
                <a:solidFill>
                  <a:srgbClr val="7030A0"/>
                </a:solidFill>
              </a:rPr>
              <a:t>[</a:t>
            </a:r>
            <a:r>
              <a:rPr lang="tr-TR" sz="1400" b="1" i="1" dirty="0">
                <a:solidFill>
                  <a:srgbClr val="7030A0"/>
                </a:solidFill>
              </a:rPr>
              <a:t>numune/demonstrasyon değerlendirmesi için teklif ettiğiniz ürüne/ürünlere ilişkin örnekleri  </a:t>
            </a:r>
            <a:r>
              <a:rPr lang="tr-TR" sz="1400" i="1" dirty="0"/>
              <a:t>… tarihine kadar … adresine ulaştırarak, … tarihinde saat … ‘te … adresinde hazır bulunmanız] </a:t>
            </a:r>
            <a:r>
              <a:rPr lang="tr-TR" sz="1400" dirty="0"/>
              <a:t>gerekmektedir.</a:t>
            </a:r>
          </a:p>
          <a:p>
            <a:pPr marL="0" indent="0" fontAlgn="base" hangingPunct="0">
              <a:buNone/>
            </a:pPr>
            <a:r>
              <a:rPr lang="tr-TR" sz="1400" dirty="0"/>
              <a:t>      Sunulması Gereken Belgeler: </a:t>
            </a:r>
          </a:p>
          <a:p>
            <a:pPr marL="0" indent="0" fontAlgn="base" hangingPunct="0">
              <a:buNone/>
            </a:pPr>
            <a:r>
              <a:rPr lang="tr-TR" sz="1400" dirty="0"/>
              <a:t>       1)…</a:t>
            </a:r>
          </a:p>
          <a:p>
            <a:pPr marL="0" indent="0" fontAlgn="base" hangingPunct="0">
              <a:buNone/>
            </a:pPr>
            <a:endParaRPr lang="tr-TR" sz="1400" dirty="0"/>
          </a:p>
          <a:p>
            <a:pPr marL="0" indent="0" fontAlgn="base" hangingPunct="0">
              <a:buNone/>
            </a:pPr>
            <a:endParaRPr lang="tr-TR" sz="1400" dirty="0"/>
          </a:p>
          <a:p>
            <a:pPr marL="0" indent="0" fontAlgn="base" hangingPunct="0">
              <a:buNone/>
            </a:pPr>
            <a:endParaRPr lang="tr-TR" sz="1400" dirty="0"/>
          </a:p>
        </p:txBody>
      </p:sp>
      <p:sp>
        <p:nvSpPr>
          <p:cNvPr id="4" name="Slayt Numarası Yer Tutucusu 3">
            <a:extLst>
              <a:ext uri="{FF2B5EF4-FFF2-40B4-BE49-F238E27FC236}">
                <a16:creationId xmlns:a16="http://schemas.microsoft.com/office/drawing/2014/main" id="{12F3E2EC-5073-4E19-88F7-8BD32E36F015}"/>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33</a:t>
            </a:fld>
            <a:endParaRPr lang="tr-TR"/>
          </a:p>
        </p:txBody>
      </p:sp>
      <p:graphicFrame>
        <p:nvGraphicFramePr>
          <p:cNvPr id="10" name="Tablo 9"/>
          <p:cNvGraphicFramePr>
            <a:graphicFrameLocks noGrp="1"/>
          </p:cNvGraphicFramePr>
          <p:nvPr>
            <p:extLst>
              <p:ext uri="{D42A27DB-BD31-4B8C-83A1-F6EECF244321}">
                <p14:modId xmlns:p14="http://schemas.microsoft.com/office/powerpoint/2010/main" val="2365179867"/>
              </p:ext>
            </p:extLst>
          </p:nvPr>
        </p:nvGraphicFramePr>
        <p:xfrm>
          <a:off x="2442365" y="1760721"/>
          <a:ext cx="4751784" cy="1542288"/>
        </p:xfrm>
        <a:graphic>
          <a:graphicData uri="http://schemas.openxmlformats.org/drawingml/2006/table">
            <a:tbl>
              <a:tblPr>
                <a:tableStyleId>{5C22544A-7EE6-4342-B048-85BDC9FD1C3A}</a:tableStyleId>
              </a:tblPr>
              <a:tblGrid>
                <a:gridCol w="1781016">
                  <a:extLst>
                    <a:ext uri="{9D8B030D-6E8A-4147-A177-3AD203B41FA5}">
                      <a16:colId xmlns:a16="http://schemas.microsoft.com/office/drawing/2014/main" val="20000"/>
                    </a:ext>
                  </a:extLst>
                </a:gridCol>
                <a:gridCol w="2970768">
                  <a:extLst>
                    <a:ext uri="{9D8B030D-6E8A-4147-A177-3AD203B41FA5}">
                      <a16:colId xmlns:a16="http://schemas.microsoft.com/office/drawing/2014/main" val="20001"/>
                    </a:ext>
                  </a:extLst>
                </a:gridCol>
              </a:tblGrid>
              <a:tr h="0">
                <a:tc gridSpan="2">
                  <a:txBody>
                    <a:bodyPr/>
                    <a:lstStyle/>
                    <a:p>
                      <a:pPr algn="ctr" fontAlgn="base" hangingPunct="0">
                        <a:lnSpc>
                          <a:spcPct val="115000"/>
                        </a:lnSpc>
                        <a:spcAft>
                          <a:spcPts val="0"/>
                        </a:spcAft>
                      </a:pPr>
                      <a:r>
                        <a:rPr lang="tr-TR" sz="1100" i="1" dirty="0">
                          <a:effectLst/>
                        </a:rPr>
                        <a:t>[idarenin adı]</a:t>
                      </a:r>
                      <a:endParaRPr lang="tr-TR" sz="1000" i="1" dirty="0">
                        <a:effectLst/>
                        <a:latin typeface="Times New Roman"/>
                        <a:ea typeface="Times New Roman"/>
                      </a:endParaRPr>
                    </a:p>
                  </a:txBody>
                  <a:tcPr marL="36116" marR="36116" marT="0" marB="0"/>
                </a:tc>
                <a:tc hMerge="1">
                  <a:txBody>
                    <a:bodyPr/>
                    <a:lstStyle/>
                    <a:p>
                      <a:endParaRPr lang="tr-TR"/>
                    </a:p>
                  </a:txBody>
                  <a:tcPr/>
                </a:tc>
                <a:extLst>
                  <a:ext uri="{0D108BD9-81ED-4DB2-BD59-A6C34878D82A}">
                    <a16:rowId xmlns:a16="http://schemas.microsoft.com/office/drawing/2014/main" val="10000"/>
                  </a:ext>
                </a:extLst>
              </a:tr>
              <a:tr h="0">
                <a:tc>
                  <a:txBody>
                    <a:bodyPr/>
                    <a:lstStyle/>
                    <a:p>
                      <a:pPr algn="l" fontAlgn="base" hangingPunct="0">
                        <a:lnSpc>
                          <a:spcPct val="115000"/>
                        </a:lnSpc>
                        <a:spcAft>
                          <a:spcPts val="0"/>
                        </a:spcAft>
                      </a:pPr>
                      <a:r>
                        <a:rPr lang="tr-TR" sz="1100" spc="-50" dirty="0">
                          <a:effectLst/>
                        </a:rPr>
                        <a:t>İKN</a:t>
                      </a:r>
                      <a:endParaRPr lang="tr-TR" sz="1000" dirty="0">
                        <a:effectLst/>
                        <a:latin typeface="Times New Roman"/>
                        <a:ea typeface="Times New Roman"/>
                      </a:endParaRPr>
                    </a:p>
                  </a:txBody>
                  <a:tcPr marL="36116" marR="36116" marT="0" marB="0"/>
                </a:tc>
                <a:tc>
                  <a:txBody>
                    <a:bodyPr/>
                    <a:lstStyle/>
                    <a:p>
                      <a:pPr algn="l" fontAlgn="base" hangingPunct="0">
                        <a:lnSpc>
                          <a:spcPct val="115000"/>
                        </a:lnSpc>
                        <a:spcAft>
                          <a:spcPts val="0"/>
                        </a:spcAft>
                      </a:pPr>
                      <a:r>
                        <a:rPr lang="tr-TR" sz="1100" dirty="0">
                          <a:effectLst/>
                        </a:rPr>
                        <a:t>:</a:t>
                      </a:r>
                      <a:endParaRPr lang="tr-TR" sz="1000" dirty="0">
                        <a:effectLst/>
                        <a:latin typeface="Times New Roman"/>
                        <a:ea typeface="Times New Roman"/>
                      </a:endParaRPr>
                    </a:p>
                  </a:txBody>
                  <a:tcPr marL="36116" marR="36116" marT="0" marB="0"/>
                </a:tc>
                <a:extLst>
                  <a:ext uri="{0D108BD9-81ED-4DB2-BD59-A6C34878D82A}">
                    <a16:rowId xmlns:a16="http://schemas.microsoft.com/office/drawing/2014/main" val="10001"/>
                  </a:ext>
                </a:extLst>
              </a:tr>
              <a:tr h="0">
                <a:tc>
                  <a:txBody>
                    <a:bodyPr/>
                    <a:lstStyle/>
                    <a:p>
                      <a:pPr algn="l" fontAlgn="base" hangingPunct="0">
                        <a:lnSpc>
                          <a:spcPct val="115000"/>
                        </a:lnSpc>
                        <a:spcAft>
                          <a:spcPts val="0"/>
                        </a:spcAft>
                      </a:pPr>
                      <a:r>
                        <a:rPr lang="tr-TR" sz="1100" spc="-50" dirty="0">
                          <a:effectLst/>
                        </a:rPr>
                        <a:t>Tarih ve Sayı</a:t>
                      </a:r>
                      <a:endParaRPr lang="tr-TR" sz="1000" dirty="0">
                        <a:effectLst/>
                        <a:latin typeface="Times New Roman"/>
                        <a:ea typeface="Times New Roman"/>
                      </a:endParaRPr>
                    </a:p>
                  </a:txBody>
                  <a:tcPr marL="36116" marR="36116" marT="0" marB="0"/>
                </a:tc>
                <a:tc>
                  <a:txBody>
                    <a:bodyPr/>
                    <a:lstStyle/>
                    <a:p>
                      <a:pPr algn="l" fontAlgn="base" hangingPunct="0">
                        <a:lnSpc>
                          <a:spcPct val="115000"/>
                        </a:lnSpc>
                        <a:spcAft>
                          <a:spcPts val="0"/>
                        </a:spcAft>
                      </a:pPr>
                      <a:r>
                        <a:rPr lang="tr-TR" sz="1100" dirty="0">
                          <a:effectLst/>
                        </a:rPr>
                        <a:t>: </a:t>
                      </a:r>
                      <a:endParaRPr lang="tr-TR" sz="1000" dirty="0">
                        <a:effectLst/>
                        <a:latin typeface="Times New Roman"/>
                        <a:ea typeface="Times New Roman"/>
                      </a:endParaRPr>
                    </a:p>
                  </a:txBody>
                  <a:tcPr marL="36116" marR="36116" marT="0" marB="0"/>
                </a:tc>
                <a:extLst>
                  <a:ext uri="{0D108BD9-81ED-4DB2-BD59-A6C34878D82A}">
                    <a16:rowId xmlns:a16="http://schemas.microsoft.com/office/drawing/2014/main" val="10002"/>
                  </a:ext>
                </a:extLst>
              </a:tr>
              <a:tr h="0">
                <a:tc>
                  <a:txBody>
                    <a:bodyPr/>
                    <a:lstStyle/>
                    <a:p>
                      <a:pPr algn="l" fontAlgn="base" hangingPunct="0">
                        <a:lnSpc>
                          <a:spcPct val="115000"/>
                        </a:lnSpc>
                        <a:spcAft>
                          <a:spcPts val="0"/>
                        </a:spcAft>
                      </a:pPr>
                      <a:r>
                        <a:rPr lang="tr-TR" sz="1100" dirty="0">
                          <a:effectLst/>
                        </a:rPr>
                        <a:t>Konu</a:t>
                      </a:r>
                      <a:endParaRPr lang="tr-TR" sz="1000" dirty="0">
                        <a:effectLst/>
                        <a:latin typeface="Times New Roman"/>
                        <a:ea typeface="Times New Roman"/>
                      </a:endParaRPr>
                    </a:p>
                  </a:txBody>
                  <a:tcPr marL="36116" marR="36116" marT="0" marB="0"/>
                </a:tc>
                <a:tc>
                  <a:txBody>
                    <a:bodyPr/>
                    <a:lstStyle/>
                    <a:p>
                      <a:pPr algn="just" fontAlgn="base" hangingPunct="0">
                        <a:lnSpc>
                          <a:spcPct val="115000"/>
                        </a:lnSpc>
                        <a:spcAft>
                          <a:spcPts val="0"/>
                        </a:spcAft>
                      </a:pPr>
                      <a:r>
                        <a:rPr lang="tr-TR" sz="1100" dirty="0">
                          <a:effectLst/>
                        </a:rPr>
                        <a:t>: Beyan edilen bilgileri tevsik eden belgelerin sunulması ve/veya numune/demonstrasyon </a:t>
                      </a:r>
                      <a:r>
                        <a:rPr lang="tr-TR" sz="1100" dirty="0" smtClean="0">
                          <a:effectLst/>
                        </a:rPr>
                        <a:t>işlemlerine </a:t>
                      </a:r>
                      <a:r>
                        <a:rPr lang="tr-TR" sz="1100" u="sng" dirty="0" smtClean="0">
                          <a:solidFill>
                            <a:srgbClr val="FF0000"/>
                          </a:solidFill>
                          <a:effectLst/>
                        </a:rPr>
                        <a:t>ilişkin ürün örneklerinin verilmesi/kurulumların yapılması/aşırı düşük teklif açıklamalarının sunulması</a:t>
                      </a:r>
                      <a:r>
                        <a:rPr lang="tr-TR" sz="1100" dirty="0" smtClean="0">
                          <a:effectLst/>
                        </a:rPr>
                        <a:t>.</a:t>
                      </a:r>
                      <a:endParaRPr lang="tr-TR" sz="1000" dirty="0">
                        <a:effectLst/>
                        <a:latin typeface="Times New Roman"/>
                        <a:ea typeface="Times New Roman"/>
                      </a:endParaRPr>
                    </a:p>
                  </a:txBody>
                  <a:tcPr marL="36116" marR="36116" marT="0" marB="0"/>
                </a:tc>
                <a:extLst>
                  <a:ext uri="{0D108BD9-81ED-4DB2-BD59-A6C34878D82A}">
                    <a16:rowId xmlns:a16="http://schemas.microsoft.com/office/drawing/2014/main" val="10003"/>
                  </a:ext>
                </a:extLst>
              </a:tr>
            </a:tbl>
          </a:graphicData>
        </a:graphic>
      </p:graphicFrame>
      <p:sp>
        <p:nvSpPr>
          <p:cNvPr id="11" name="İçerik Yer Tutucusu 2">
            <a:extLst>
              <a:ext uri="{FF2B5EF4-FFF2-40B4-BE49-F238E27FC236}">
                <a16:creationId xmlns:a16="http://schemas.microsoft.com/office/drawing/2014/main" id="{6A5E073D-B7AD-4482-8863-FCBFD9105CDA}"/>
              </a:ext>
            </a:extLst>
          </p:cNvPr>
          <p:cNvSpPr txBox="1">
            <a:spLocks/>
          </p:cNvSpPr>
          <p:nvPr/>
        </p:nvSpPr>
        <p:spPr>
          <a:xfrm>
            <a:off x="495301" y="1297327"/>
            <a:ext cx="8901526" cy="521154"/>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tr-TR" sz="2100" b="1" dirty="0"/>
              <a:t>Beyan Edilen Bilgileri Tevsik Eden Belgelerin Sunulması Talebine İlişkin Form</a:t>
            </a:r>
          </a:p>
        </p:txBody>
      </p:sp>
    </p:spTree>
    <p:extLst>
      <p:ext uri="{BB962C8B-B14F-4D97-AF65-F5344CB8AC3E}">
        <p14:creationId xmlns:p14="http://schemas.microsoft.com/office/powerpoint/2010/main" val="27641921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2939F99-40B7-444B-8FB6-D82ADC583D19}"/>
              </a:ext>
            </a:extLst>
          </p:cNvPr>
          <p:cNvSpPr>
            <a:spLocks noGrp="1"/>
          </p:cNvSpPr>
          <p:nvPr>
            <p:ph type="title"/>
          </p:nvPr>
        </p:nvSpPr>
        <p:spPr/>
        <p:txBody>
          <a:bodyPr>
            <a:normAutofit/>
          </a:bodyPr>
          <a:lstStyle/>
          <a:p>
            <a:pPr algn="ctr"/>
            <a:r>
              <a:rPr lang="tr-TR" sz="4400" b="1" dirty="0">
                <a:latin typeface="Arial" panose="020B0604020202020204" pitchFamily="34" charset="0"/>
                <a:cs typeface="Arial" panose="020B0604020202020204" pitchFamily="34" charset="0"/>
              </a:rPr>
              <a:t>Tekliflerin Değerlendirilmesi</a:t>
            </a:r>
            <a:endParaRPr lang="tr-TR" b="1" dirty="0"/>
          </a:p>
        </p:txBody>
      </p:sp>
      <p:sp>
        <p:nvSpPr>
          <p:cNvPr id="3" name="İçerik Yer Tutucusu 2">
            <a:extLst>
              <a:ext uri="{FF2B5EF4-FFF2-40B4-BE49-F238E27FC236}">
                <a16:creationId xmlns:a16="http://schemas.microsoft.com/office/drawing/2014/main" id="{C34BA607-D314-466D-8713-BC034E21AA33}"/>
              </a:ext>
            </a:extLst>
          </p:cNvPr>
          <p:cNvSpPr>
            <a:spLocks noGrp="1"/>
          </p:cNvSpPr>
          <p:nvPr>
            <p:ph idx="1"/>
          </p:nvPr>
        </p:nvSpPr>
        <p:spPr>
          <a:xfrm>
            <a:off x="495301" y="1800226"/>
            <a:ext cx="8836152" cy="4824510"/>
          </a:xfrm>
        </p:spPr>
        <p:txBody>
          <a:bodyPr>
            <a:normAutofit/>
          </a:bodyPr>
          <a:lstStyle/>
          <a:p>
            <a:r>
              <a:rPr lang="tr-TR" sz="3000" dirty="0"/>
              <a:t>    </a:t>
            </a:r>
            <a:r>
              <a:rPr lang="tr-TR" sz="3000" b="1" dirty="0">
                <a:solidFill>
                  <a:srgbClr val="C00000"/>
                </a:solidFill>
              </a:rPr>
              <a:t>Bu isteklilere </a:t>
            </a:r>
            <a:r>
              <a:rPr lang="tr-TR" sz="3000" dirty="0"/>
              <a:t>beyan ettikleri bilgi ve belgelerden,</a:t>
            </a:r>
          </a:p>
          <a:p>
            <a:pPr marL="0" indent="0">
              <a:buNone/>
            </a:pPr>
            <a:r>
              <a:rPr lang="tr-TR" sz="3000" dirty="0"/>
              <a:t>     -  EKAP veya diğer kamu kurum ve kuruluşları ile kamu kurumu niteliğindeki meslek kuruluşlarının </a:t>
            </a:r>
            <a:r>
              <a:rPr lang="tr-TR" sz="3000" u="sng" dirty="0"/>
              <a:t>internet siteleri üzerinden </a:t>
            </a:r>
            <a:r>
              <a:rPr lang="tr-TR" sz="3000" b="1" u="sng" dirty="0" smtClean="0"/>
              <a:t>sorgulanamayan belgeler,</a:t>
            </a:r>
            <a:r>
              <a:rPr lang="tr-TR" sz="3000" dirty="0" smtClean="0"/>
              <a:t> </a:t>
            </a:r>
          </a:p>
          <a:p>
            <a:pPr marL="0" indent="0">
              <a:buNone/>
            </a:pPr>
            <a:r>
              <a:rPr lang="tr-TR" sz="3000" dirty="0"/>
              <a:t>	</a:t>
            </a:r>
            <a:r>
              <a:rPr lang="tr-TR" sz="3000" dirty="0" smtClean="0"/>
              <a:t>-  </a:t>
            </a:r>
            <a:r>
              <a:rPr lang="tr-TR" sz="3000" dirty="0"/>
              <a:t>İstenilmiş ise </a:t>
            </a:r>
            <a:r>
              <a:rPr lang="tr-TR" sz="3000" b="1" u="sng" dirty="0"/>
              <a:t>Teknik Şartnameye cevaplar ve açıklamalara</a:t>
            </a:r>
            <a:r>
              <a:rPr lang="tr-TR" sz="3000" dirty="0"/>
              <a:t> ilişkin tevsik edici </a:t>
            </a:r>
            <a:r>
              <a:rPr lang="tr-TR" sz="3000" dirty="0" smtClean="0"/>
              <a:t>belgeler,</a:t>
            </a:r>
          </a:p>
          <a:p>
            <a:pPr marL="0" indent="0">
              <a:buNone/>
            </a:pPr>
            <a:r>
              <a:rPr lang="tr-TR" sz="3000" dirty="0" smtClean="0"/>
              <a:t>	-  </a:t>
            </a:r>
            <a:r>
              <a:rPr lang="tr-TR" sz="3000" u="sng" dirty="0"/>
              <a:t>Fiziki ortamda alınmış </a:t>
            </a:r>
            <a:r>
              <a:rPr lang="tr-TR" sz="3000" u="sng" dirty="0" smtClean="0"/>
              <a:t>geçici </a:t>
            </a:r>
            <a:r>
              <a:rPr lang="tr-TR" sz="3000" u="sng" dirty="0"/>
              <a:t>teminat mektubunu</a:t>
            </a:r>
            <a:r>
              <a:rPr lang="tr-TR" sz="3000" dirty="0"/>
              <a:t>,</a:t>
            </a:r>
          </a:p>
          <a:p>
            <a:pPr marL="0" indent="0">
              <a:buNone/>
            </a:pPr>
            <a:r>
              <a:rPr lang="tr-TR" sz="3000" u="sng" dirty="0"/>
              <a:t>'Belgelerin sunuluş şekline uygun olarak sunmaları' için </a:t>
            </a:r>
            <a:r>
              <a:rPr lang="tr-TR" sz="3000" dirty="0">
                <a:solidFill>
                  <a:srgbClr val="C00000"/>
                </a:solidFill>
              </a:rPr>
              <a:t>makul bir süre verilir.</a:t>
            </a:r>
          </a:p>
          <a:p>
            <a:endParaRPr lang="tr-TR" dirty="0"/>
          </a:p>
        </p:txBody>
      </p:sp>
      <p:sp>
        <p:nvSpPr>
          <p:cNvPr id="4" name="Slayt Numarası Yer Tutucusu 3">
            <a:extLst>
              <a:ext uri="{FF2B5EF4-FFF2-40B4-BE49-F238E27FC236}">
                <a16:creationId xmlns:a16="http://schemas.microsoft.com/office/drawing/2014/main" id="{CE2251DA-4D3A-4B34-B83B-68BAE930417D}"/>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34</a:t>
            </a:fld>
            <a:endParaRPr lang="tr-TR"/>
          </a:p>
        </p:txBody>
      </p:sp>
    </p:spTree>
    <p:extLst>
      <p:ext uri="{BB962C8B-B14F-4D97-AF65-F5344CB8AC3E}">
        <p14:creationId xmlns:p14="http://schemas.microsoft.com/office/powerpoint/2010/main" val="26481151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A7680EF-AB95-495B-B7C3-E4913CFB45A3}"/>
              </a:ext>
            </a:extLst>
          </p:cNvPr>
          <p:cNvSpPr>
            <a:spLocks noGrp="1"/>
          </p:cNvSpPr>
          <p:nvPr>
            <p:ph type="title"/>
          </p:nvPr>
        </p:nvSpPr>
        <p:spPr/>
        <p:txBody>
          <a:bodyPr>
            <a:normAutofit/>
          </a:bodyPr>
          <a:lstStyle/>
          <a:p>
            <a:pPr algn="ctr"/>
            <a:r>
              <a:rPr lang="tr-TR" sz="4400" b="1" dirty="0">
                <a:latin typeface="Arial" panose="020B0604020202020204" pitchFamily="34" charset="0"/>
                <a:cs typeface="Arial" panose="020B0604020202020204" pitchFamily="34" charset="0"/>
              </a:rPr>
              <a:t>Tekliflerin Değerlendirilmesi</a:t>
            </a:r>
            <a:endParaRPr lang="tr-TR" b="1" dirty="0"/>
          </a:p>
        </p:txBody>
      </p:sp>
      <p:sp>
        <p:nvSpPr>
          <p:cNvPr id="3" name="İçerik Yer Tutucusu 2">
            <a:extLst>
              <a:ext uri="{FF2B5EF4-FFF2-40B4-BE49-F238E27FC236}">
                <a16:creationId xmlns:a16="http://schemas.microsoft.com/office/drawing/2014/main" id="{6A5E073D-B7AD-4482-8863-FCBFD9105CDA}"/>
              </a:ext>
            </a:extLst>
          </p:cNvPr>
          <p:cNvSpPr>
            <a:spLocks noGrp="1"/>
          </p:cNvSpPr>
          <p:nvPr>
            <p:ph idx="1"/>
          </p:nvPr>
        </p:nvSpPr>
        <p:spPr>
          <a:xfrm>
            <a:off x="495301" y="2052736"/>
            <a:ext cx="8836152" cy="2407298"/>
          </a:xfrm>
        </p:spPr>
        <p:txBody>
          <a:bodyPr>
            <a:normAutofit/>
          </a:bodyPr>
          <a:lstStyle/>
          <a:p>
            <a:r>
              <a:rPr lang="tr-TR" sz="2800" dirty="0"/>
              <a:t>  </a:t>
            </a:r>
            <a:r>
              <a:rPr lang="tr-TR" sz="3200" dirty="0"/>
              <a:t>İhale dokümanında öngörülmesi </a:t>
            </a:r>
            <a:r>
              <a:rPr lang="tr-TR" sz="3200" dirty="0" smtClean="0"/>
              <a:t>halinde </a:t>
            </a:r>
            <a:r>
              <a:rPr lang="tr-TR" dirty="0" smtClean="0">
                <a:solidFill>
                  <a:srgbClr val="C00000"/>
                </a:solidFill>
              </a:rPr>
              <a:t>	</a:t>
            </a:r>
            <a:r>
              <a:rPr lang="tr-TR" sz="3200" dirty="0" smtClean="0">
                <a:solidFill>
                  <a:srgbClr val="C00000"/>
                </a:solidFill>
              </a:rPr>
              <a:t>Numune </a:t>
            </a:r>
            <a:r>
              <a:rPr lang="tr-TR" sz="3200" dirty="0">
                <a:solidFill>
                  <a:srgbClr val="C00000"/>
                </a:solidFill>
              </a:rPr>
              <a:t>uygunluğu ve demonstrasyon 	işlemlerine ilişkin değerlendirme </a:t>
            </a:r>
            <a:r>
              <a:rPr lang="tr-TR" sz="3200" dirty="0"/>
              <a:t>de bu süreçte 	tamamlanır.</a:t>
            </a:r>
          </a:p>
        </p:txBody>
      </p:sp>
      <p:sp>
        <p:nvSpPr>
          <p:cNvPr id="4" name="Slayt Numarası Yer Tutucusu 3">
            <a:extLst>
              <a:ext uri="{FF2B5EF4-FFF2-40B4-BE49-F238E27FC236}">
                <a16:creationId xmlns:a16="http://schemas.microsoft.com/office/drawing/2014/main" id="{12F3E2EC-5073-4E19-88F7-8BD32E36F015}"/>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35</a:t>
            </a:fld>
            <a:endParaRPr lang="tr-TR"/>
          </a:p>
        </p:txBody>
      </p:sp>
    </p:spTree>
    <p:extLst>
      <p:ext uri="{BB962C8B-B14F-4D97-AF65-F5344CB8AC3E}">
        <p14:creationId xmlns:p14="http://schemas.microsoft.com/office/powerpoint/2010/main" val="200836618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A7680EF-AB95-495B-B7C3-E4913CFB45A3}"/>
              </a:ext>
            </a:extLst>
          </p:cNvPr>
          <p:cNvSpPr>
            <a:spLocks noGrp="1"/>
          </p:cNvSpPr>
          <p:nvPr>
            <p:ph type="title"/>
          </p:nvPr>
        </p:nvSpPr>
        <p:spPr/>
        <p:txBody>
          <a:bodyPr>
            <a:normAutofit/>
          </a:bodyPr>
          <a:lstStyle/>
          <a:p>
            <a:pPr algn="ctr"/>
            <a:r>
              <a:rPr lang="tr-TR" sz="4400" b="1" dirty="0">
                <a:latin typeface="Arial" panose="020B0604020202020204" pitchFamily="34" charset="0"/>
                <a:cs typeface="Arial" panose="020B0604020202020204" pitchFamily="34" charset="0"/>
              </a:rPr>
              <a:t>Tekliflerin Değerlendirilmesi</a:t>
            </a:r>
            <a:endParaRPr lang="tr-TR" b="1" dirty="0"/>
          </a:p>
        </p:txBody>
      </p:sp>
      <p:sp>
        <p:nvSpPr>
          <p:cNvPr id="3" name="İçerik Yer Tutucusu 2">
            <a:extLst>
              <a:ext uri="{FF2B5EF4-FFF2-40B4-BE49-F238E27FC236}">
                <a16:creationId xmlns:a16="http://schemas.microsoft.com/office/drawing/2014/main" id="{6A5E073D-B7AD-4482-8863-FCBFD9105CDA}"/>
              </a:ext>
            </a:extLst>
          </p:cNvPr>
          <p:cNvSpPr>
            <a:spLocks noGrp="1"/>
          </p:cNvSpPr>
          <p:nvPr>
            <p:ph idx="1"/>
          </p:nvPr>
        </p:nvSpPr>
        <p:spPr>
          <a:xfrm>
            <a:off x="495300" y="1772816"/>
            <a:ext cx="8836152" cy="3672408"/>
          </a:xfrm>
        </p:spPr>
        <p:txBody>
          <a:bodyPr>
            <a:normAutofit fontScale="92500" lnSpcReduction="20000"/>
          </a:bodyPr>
          <a:lstStyle/>
          <a:p>
            <a:pPr algn="just"/>
            <a:r>
              <a:rPr lang="tr-TR" sz="2800" dirty="0"/>
              <a:t>    </a:t>
            </a:r>
            <a:r>
              <a:rPr lang="tr-TR" dirty="0"/>
              <a:t>Aşırı düşük teklif sorgulamasının yapılacağı ihalelerde ise </a:t>
            </a:r>
            <a:r>
              <a:rPr lang="tr-TR" dirty="0">
                <a:solidFill>
                  <a:srgbClr val="C00000"/>
                </a:solidFill>
              </a:rPr>
              <a:t>teklif fiyatı sınır değerin altında olan tüm isteklilerden</a:t>
            </a:r>
            <a:r>
              <a:rPr lang="tr-TR" dirty="0"/>
              <a:t>; aşırı düşük teklif açıklamaları ile birlikte yeterlik bilgileri tablosunda beyan ettikleri bilgi ve belgelerden, EKAP veya diğer kamu kurum ve kuruluşları ile kamu kurumu niteliğindeki meslek kuruluşlarının internet sayfası üzerinden sorgulanamayanlara ilişkin tevsik edici belgeleri ve bunların eklerini sunmaları istenir. </a:t>
            </a:r>
            <a:r>
              <a:rPr lang="tr-TR" dirty="0" smtClean="0">
                <a:solidFill>
                  <a:srgbClr val="FF0000"/>
                </a:solidFill>
              </a:rPr>
              <a:t>(26.01.2021 RG)</a:t>
            </a:r>
            <a:endParaRPr lang="tr-TR" dirty="0">
              <a:solidFill>
                <a:srgbClr val="FF0000"/>
              </a:solidFill>
            </a:endParaRPr>
          </a:p>
        </p:txBody>
      </p:sp>
      <p:sp>
        <p:nvSpPr>
          <p:cNvPr id="4" name="Slayt Numarası Yer Tutucusu 3">
            <a:extLst>
              <a:ext uri="{FF2B5EF4-FFF2-40B4-BE49-F238E27FC236}">
                <a16:creationId xmlns:a16="http://schemas.microsoft.com/office/drawing/2014/main" id="{12F3E2EC-5073-4E19-88F7-8BD32E36F015}"/>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36</a:t>
            </a:fld>
            <a:endParaRPr lang="tr-TR"/>
          </a:p>
        </p:txBody>
      </p:sp>
    </p:spTree>
    <p:extLst>
      <p:ext uri="{BB962C8B-B14F-4D97-AF65-F5344CB8AC3E}">
        <p14:creationId xmlns:p14="http://schemas.microsoft.com/office/powerpoint/2010/main" val="11676343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A7680EF-AB95-495B-B7C3-E4913CFB45A3}"/>
              </a:ext>
            </a:extLst>
          </p:cNvPr>
          <p:cNvSpPr>
            <a:spLocks noGrp="1"/>
          </p:cNvSpPr>
          <p:nvPr>
            <p:ph type="title"/>
          </p:nvPr>
        </p:nvSpPr>
        <p:spPr/>
        <p:txBody>
          <a:bodyPr>
            <a:normAutofit/>
          </a:bodyPr>
          <a:lstStyle/>
          <a:p>
            <a:pPr algn="ctr"/>
            <a:r>
              <a:rPr lang="tr-TR" sz="4400" b="1" dirty="0">
                <a:latin typeface="Arial" panose="020B0604020202020204" pitchFamily="34" charset="0"/>
                <a:cs typeface="Arial" panose="020B0604020202020204" pitchFamily="34" charset="0"/>
              </a:rPr>
              <a:t>Tekliflerin Değerlendirilmesi</a:t>
            </a:r>
            <a:endParaRPr lang="tr-TR" b="1" dirty="0"/>
          </a:p>
        </p:txBody>
      </p:sp>
      <p:sp>
        <p:nvSpPr>
          <p:cNvPr id="3" name="İçerik Yer Tutucusu 2">
            <a:extLst>
              <a:ext uri="{FF2B5EF4-FFF2-40B4-BE49-F238E27FC236}">
                <a16:creationId xmlns:a16="http://schemas.microsoft.com/office/drawing/2014/main" id="{6A5E073D-B7AD-4482-8863-FCBFD9105CDA}"/>
              </a:ext>
            </a:extLst>
          </p:cNvPr>
          <p:cNvSpPr>
            <a:spLocks noGrp="1"/>
          </p:cNvSpPr>
          <p:nvPr>
            <p:ph idx="1"/>
          </p:nvPr>
        </p:nvSpPr>
        <p:spPr>
          <a:xfrm>
            <a:off x="495301" y="1700808"/>
            <a:ext cx="8836152" cy="3916221"/>
          </a:xfrm>
        </p:spPr>
        <p:txBody>
          <a:bodyPr>
            <a:normAutofit fontScale="77500" lnSpcReduction="20000"/>
          </a:bodyPr>
          <a:lstStyle/>
          <a:p>
            <a:pPr>
              <a:lnSpc>
                <a:spcPct val="120000"/>
              </a:lnSpc>
            </a:pPr>
            <a:r>
              <a:rPr lang="tr-TR" sz="3000" b="1" dirty="0">
                <a:solidFill>
                  <a:srgbClr val="C00000"/>
                </a:solidFill>
              </a:rPr>
              <a:t>Beyan Edilen Bilgileri Tevsik Eden Belgelerin Sunulması Talebine İlişkin </a:t>
            </a:r>
            <a:r>
              <a:rPr lang="tr-TR" sz="3000" b="1" dirty="0" err="1">
                <a:solidFill>
                  <a:srgbClr val="C00000"/>
                </a:solidFill>
              </a:rPr>
              <a:t>Form’a</a:t>
            </a:r>
            <a:r>
              <a:rPr lang="tr-TR" sz="3000" b="1" dirty="0">
                <a:solidFill>
                  <a:srgbClr val="C00000"/>
                </a:solidFill>
              </a:rPr>
              <a:t>,</a:t>
            </a:r>
          </a:p>
          <a:p>
            <a:pPr marL="0" indent="0">
              <a:lnSpc>
                <a:spcPct val="120000"/>
              </a:lnSpc>
              <a:buNone/>
            </a:pPr>
            <a:r>
              <a:rPr lang="tr-TR" sz="3000" dirty="0"/>
              <a:t>         Hangi belgelerin (varsa fiyat dışı unsurlar, varsa aşırı düşük teklif </a:t>
            </a:r>
            <a:r>
              <a:rPr lang="tr-TR" sz="3000" dirty="0" smtClean="0"/>
              <a:t>açıklamaları, </a:t>
            </a:r>
            <a:r>
              <a:rPr lang="tr-TR" sz="3000" dirty="0"/>
              <a:t>teknik şartnameye cevaplar ve açıklamalar ile Kurumla Protokol </a:t>
            </a:r>
            <a:r>
              <a:rPr lang="tr-TR" sz="3000" u="sng" dirty="0">
                <a:solidFill>
                  <a:srgbClr val="C00000"/>
                </a:solidFill>
              </a:rPr>
              <a:t>imzalamamış olan bankalardan</a:t>
            </a:r>
            <a:r>
              <a:rPr lang="tr-TR" sz="3000" dirty="0">
                <a:solidFill>
                  <a:srgbClr val="C00000"/>
                </a:solidFill>
              </a:rPr>
              <a:t> alınan geçici teminat mektupları </a:t>
            </a:r>
            <a:r>
              <a:rPr lang="tr-TR" sz="3000" dirty="0"/>
              <a:t>da dahil) </a:t>
            </a:r>
            <a:r>
              <a:rPr lang="tr-TR" sz="3000" u="sng" dirty="0"/>
              <a:t>sunulması gerektiği</a:t>
            </a:r>
          </a:p>
          <a:p>
            <a:pPr marL="0" indent="0">
              <a:lnSpc>
                <a:spcPct val="120000"/>
              </a:lnSpc>
              <a:buNone/>
            </a:pPr>
            <a:endParaRPr lang="tr-TR" sz="800" u="sng" dirty="0"/>
          </a:p>
          <a:p>
            <a:pPr marL="0" indent="0">
              <a:lnSpc>
                <a:spcPct val="120000"/>
              </a:lnSpc>
              <a:buNone/>
            </a:pPr>
            <a:r>
              <a:rPr lang="tr-TR" sz="3000" dirty="0"/>
              <a:t>    - </a:t>
            </a:r>
            <a:r>
              <a:rPr lang="tr-TR" sz="3000" b="1" dirty="0"/>
              <a:t>Belge ismi belirtilmek </a:t>
            </a:r>
            <a:r>
              <a:rPr lang="tr-TR" sz="3000" dirty="0"/>
              <a:t>ve</a:t>
            </a:r>
          </a:p>
          <a:p>
            <a:pPr marL="0" indent="0">
              <a:lnSpc>
                <a:spcPct val="120000"/>
              </a:lnSpc>
              <a:buNone/>
            </a:pPr>
            <a:endParaRPr lang="tr-TR" sz="1000" dirty="0"/>
          </a:p>
          <a:p>
            <a:pPr marL="0" indent="0">
              <a:lnSpc>
                <a:spcPct val="120000"/>
              </a:lnSpc>
              <a:buNone/>
            </a:pPr>
            <a:r>
              <a:rPr lang="tr-TR" sz="3000" dirty="0"/>
              <a:t>    - </a:t>
            </a:r>
            <a:r>
              <a:rPr lang="tr-TR" sz="3000" b="1" dirty="0"/>
              <a:t>Her bir belgeye ayrı bir numara verilmek </a:t>
            </a:r>
            <a:r>
              <a:rPr lang="tr-TR" sz="3000" dirty="0"/>
              <a:t>suretiyle yazılacaktır</a:t>
            </a:r>
            <a:r>
              <a:rPr lang="tr-TR" sz="3000" dirty="0">
                <a:effectLst>
                  <a:outerShdw blurRad="38100" dist="38100" dir="2700000" algn="tl">
                    <a:srgbClr val="000000">
                      <a:alpha val="43137"/>
                    </a:srgbClr>
                  </a:outerShdw>
                </a:effectLst>
              </a:rPr>
              <a:t>.</a:t>
            </a:r>
          </a:p>
        </p:txBody>
      </p:sp>
      <p:sp>
        <p:nvSpPr>
          <p:cNvPr id="4" name="Slayt Numarası Yer Tutucusu 3">
            <a:extLst>
              <a:ext uri="{FF2B5EF4-FFF2-40B4-BE49-F238E27FC236}">
                <a16:creationId xmlns:a16="http://schemas.microsoft.com/office/drawing/2014/main" id="{12F3E2EC-5073-4E19-88F7-8BD32E36F015}"/>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37</a:t>
            </a:fld>
            <a:endParaRPr lang="tr-TR"/>
          </a:p>
        </p:txBody>
      </p:sp>
    </p:spTree>
    <p:extLst>
      <p:ext uri="{BB962C8B-B14F-4D97-AF65-F5344CB8AC3E}">
        <p14:creationId xmlns:p14="http://schemas.microsoft.com/office/powerpoint/2010/main" val="331311613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A7680EF-AB95-495B-B7C3-E4913CFB45A3}"/>
              </a:ext>
            </a:extLst>
          </p:cNvPr>
          <p:cNvSpPr>
            <a:spLocks noGrp="1"/>
          </p:cNvSpPr>
          <p:nvPr>
            <p:ph type="title"/>
          </p:nvPr>
        </p:nvSpPr>
        <p:spPr/>
        <p:txBody>
          <a:bodyPr>
            <a:normAutofit/>
          </a:bodyPr>
          <a:lstStyle/>
          <a:p>
            <a:pPr algn="ctr"/>
            <a:r>
              <a:rPr lang="tr-TR" sz="4400" b="1" dirty="0">
                <a:latin typeface="Arial" panose="020B0604020202020204" pitchFamily="34" charset="0"/>
                <a:cs typeface="Arial" panose="020B0604020202020204" pitchFamily="34" charset="0"/>
              </a:rPr>
              <a:t>Tekliflerin Değerlendirilmesi</a:t>
            </a:r>
            <a:endParaRPr lang="tr-TR" b="1" dirty="0"/>
          </a:p>
        </p:txBody>
      </p:sp>
      <p:sp>
        <p:nvSpPr>
          <p:cNvPr id="3" name="İçerik Yer Tutucusu 2">
            <a:extLst>
              <a:ext uri="{FF2B5EF4-FFF2-40B4-BE49-F238E27FC236}">
                <a16:creationId xmlns:a16="http://schemas.microsoft.com/office/drawing/2014/main" id="{6A5E073D-B7AD-4482-8863-FCBFD9105CDA}"/>
              </a:ext>
            </a:extLst>
          </p:cNvPr>
          <p:cNvSpPr>
            <a:spLocks noGrp="1"/>
          </p:cNvSpPr>
          <p:nvPr>
            <p:ph idx="1"/>
          </p:nvPr>
        </p:nvSpPr>
        <p:spPr>
          <a:xfrm>
            <a:off x="495300" y="1268760"/>
            <a:ext cx="8836152" cy="5036790"/>
          </a:xfrm>
        </p:spPr>
        <p:txBody>
          <a:bodyPr>
            <a:noAutofit/>
          </a:bodyPr>
          <a:lstStyle/>
          <a:p>
            <a:r>
              <a:rPr lang="tr-TR" sz="3100" dirty="0"/>
              <a:t>Verilen bu süre içerisinde istenen belgeleri</a:t>
            </a:r>
            <a:r>
              <a:rPr lang="tr-TR" sz="3100" dirty="0">
                <a:effectLst>
                  <a:outerShdw blurRad="38100" dist="38100" dir="2700000" algn="tl">
                    <a:srgbClr val="000000">
                      <a:alpha val="43137"/>
                    </a:srgbClr>
                  </a:outerShdw>
                </a:effectLst>
              </a:rPr>
              <a:t> </a:t>
            </a:r>
            <a:r>
              <a:rPr lang="tr-TR" sz="3100" b="1" u="sng" dirty="0">
                <a:solidFill>
                  <a:srgbClr val="C00000"/>
                </a:solidFill>
              </a:rPr>
              <a:t>sunmayan istekliler</a:t>
            </a:r>
            <a:r>
              <a:rPr lang="tr-TR" sz="3100" b="1" dirty="0">
                <a:solidFill>
                  <a:srgbClr val="C00000"/>
                </a:solidFill>
              </a:rPr>
              <a:t> </a:t>
            </a:r>
            <a:r>
              <a:rPr lang="tr-TR" sz="3100" dirty="0"/>
              <a:t>ile</a:t>
            </a:r>
          </a:p>
          <a:p>
            <a:r>
              <a:rPr lang="tr-TR" sz="3100" dirty="0"/>
              <a:t>Numune ve/veya demonstrasyon işlemlerine ilişkin </a:t>
            </a:r>
            <a:r>
              <a:rPr lang="tr-TR" sz="3100" b="1" u="sng" dirty="0">
                <a:solidFill>
                  <a:srgbClr val="C00000"/>
                </a:solidFill>
              </a:rPr>
              <a:t>yükümlülüklerini yerine getirmeyen</a:t>
            </a:r>
            <a:r>
              <a:rPr lang="tr-TR" sz="3100" dirty="0">
                <a:solidFill>
                  <a:srgbClr val="C00000"/>
                </a:solidFill>
              </a:rPr>
              <a:t> </a:t>
            </a:r>
            <a:r>
              <a:rPr lang="tr-TR" sz="3100" dirty="0"/>
              <a:t>isteklilerin</a:t>
            </a:r>
          </a:p>
          <a:p>
            <a:pPr marL="0" indent="0">
              <a:buNone/>
            </a:pPr>
            <a:r>
              <a:rPr lang="tr-TR" sz="3100" dirty="0">
                <a:solidFill>
                  <a:srgbClr val="C00000"/>
                </a:solidFill>
              </a:rPr>
              <a:t>	Teklifleri </a:t>
            </a:r>
            <a:r>
              <a:rPr lang="tr-TR" sz="3100" u="sng" dirty="0">
                <a:solidFill>
                  <a:srgbClr val="C00000"/>
                </a:solidFill>
              </a:rPr>
              <a:t>değerlendirme dışı bırakılarak geçici </a:t>
            </a:r>
            <a:r>
              <a:rPr lang="tr-TR" sz="3100" dirty="0">
                <a:solidFill>
                  <a:srgbClr val="C00000"/>
                </a:solidFill>
              </a:rPr>
              <a:t>	</a:t>
            </a:r>
            <a:r>
              <a:rPr lang="tr-TR" sz="3100" u="sng" dirty="0">
                <a:solidFill>
                  <a:srgbClr val="C00000"/>
                </a:solidFill>
              </a:rPr>
              <a:t>teminatları gelir kaydedilir.</a:t>
            </a:r>
          </a:p>
          <a:p>
            <a:pPr marL="457200" indent="0">
              <a:buNone/>
            </a:pPr>
            <a:r>
              <a:rPr lang="tr-TR" sz="3100" u="sng" dirty="0">
                <a:solidFill>
                  <a:srgbClr val="C00000"/>
                </a:solidFill>
              </a:rPr>
              <a:t>Ancak Aşırı düşük teklif açıklaması sunmayan isteklilerin teklifleri </a:t>
            </a:r>
            <a:r>
              <a:rPr lang="tr-TR" sz="3100" u="sng" dirty="0" smtClean="0">
                <a:solidFill>
                  <a:srgbClr val="C00000"/>
                </a:solidFill>
              </a:rPr>
              <a:t>reddedilir ve geçici </a:t>
            </a:r>
            <a:r>
              <a:rPr lang="tr-TR" sz="3100" u="sng" dirty="0">
                <a:solidFill>
                  <a:srgbClr val="C00000"/>
                </a:solidFill>
              </a:rPr>
              <a:t>teminatları gelir kaydedilmez.</a:t>
            </a:r>
          </a:p>
          <a:p>
            <a:pPr marL="457200" indent="0">
              <a:buNone/>
            </a:pPr>
            <a:endParaRPr lang="tr-TR" u="sng" dirty="0">
              <a:solidFill>
                <a:srgbClr val="FF0000"/>
              </a:solidFill>
            </a:endParaRPr>
          </a:p>
        </p:txBody>
      </p:sp>
      <p:sp>
        <p:nvSpPr>
          <p:cNvPr id="4" name="Slayt Numarası Yer Tutucusu 3">
            <a:extLst>
              <a:ext uri="{FF2B5EF4-FFF2-40B4-BE49-F238E27FC236}">
                <a16:creationId xmlns:a16="http://schemas.microsoft.com/office/drawing/2014/main" id="{12F3E2EC-5073-4E19-88F7-8BD32E36F015}"/>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38</a:t>
            </a:fld>
            <a:endParaRPr lang="tr-TR"/>
          </a:p>
        </p:txBody>
      </p:sp>
    </p:spTree>
    <p:extLst>
      <p:ext uri="{BB962C8B-B14F-4D97-AF65-F5344CB8AC3E}">
        <p14:creationId xmlns:p14="http://schemas.microsoft.com/office/powerpoint/2010/main" val="365270973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A7680EF-AB95-495B-B7C3-E4913CFB45A3}"/>
              </a:ext>
            </a:extLst>
          </p:cNvPr>
          <p:cNvSpPr>
            <a:spLocks noGrp="1"/>
          </p:cNvSpPr>
          <p:nvPr>
            <p:ph type="title"/>
          </p:nvPr>
        </p:nvSpPr>
        <p:spPr/>
        <p:txBody>
          <a:bodyPr>
            <a:normAutofit/>
          </a:bodyPr>
          <a:lstStyle/>
          <a:p>
            <a:pPr algn="ctr"/>
            <a:r>
              <a:rPr lang="tr-TR" sz="4400" b="1" dirty="0">
                <a:latin typeface="Arial" panose="020B0604020202020204" pitchFamily="34" charset="0"/>
                <a:cs typeface="Arial" panose="020B0604020202020204" pitchFamily="34" charset="0"/>
              </a:rPr>
              <a:t>Tekliflerin Değerlendirilmesi</a:t>
            </a:r>
            <a:endParaRPr lang="tr-TR" b="1" dirty="0"/>
          </a:p>
        </p:txBody>
      </p:sp>
      <p:sp>
        <p:nvSpPr>
          <p:cNvPr id="3" name="İçerik Yer Tutucusu 2">
            <a:extLst>
              <a:ext uri="{FF2B5EF4-FFF2-40B4-BE49-F238E27FC236}">
                <a16:creationId xmlns:a16="http://schemas.microsoft.com/office/drawing/2014/main" id="{6A5E073D-B7AD-4482-8863-FCBFD9105CDA}"/>
              </a:ext>
            </a:extLst>
          </p:cNvPr>
          <p:cNvSpPr>
            <a:spLocks noGrp="1"/>
          </p:cNvSpPr>
          <p:nvPr>
            <p:ph idx="1"/>
          </p:nvPr>
        </p:nvSpPr>
        <p:spPr>
          <a:xfrm>
            <a:off x="495300" y="1448142"/>
            <a:ext cx="8836152" cy="4141098"/>
          </a:xfrm>
        </p:spPr>
        <p:txBody>
          <a:bodyPr>
            <a:normAutofit fontScale="92500" lnSpcReduction="10000"/>
          </a:bodyPr>
          <a:lstStyle/>
          <a:p>
            <a:r>
              <a:rPr lang="tr-TR" sz="3200" dirty="0"/>
              <a:t>Geçici teminat mektubu ve sunduğu belgeler ile Katılım ve yeterlik kriterlerine ilişkin </a:t>
            </a:r>
            <a:r>
              <a:rPr lang="tr-TR" sz="3200" b="1" u="sng" dirty="0">
                <a:solidFill>
                  <a:srgbClr val="C00000"/>
                </a:solidFill>
              </a:rPr>
              <a:t>şartları sağlamayan</a:t>
            </a:r>
            <a:r>
              <a:rPr lang="tr-TR" sz="3200" b="1" dirty="0">
                <a:effectLst>
                  <a:outerShdw blurRad="38100" dist="38100" dir="2700000" algn="tl">
                    <a:srgbClr val="000000">
                      <a:alpha val="43137"/>
                    </a:srgbClr>
                  </a:outerShdw>
                </a:effectLst>
              </a:rPr>
              <a:t> </a:t>
            </a:r>
            <a:r>
              <a:rPr lang="tr-TR" sz="3200" dirty="0"/>
              <a:t>isteklilerin ve</a:t>
            </a:r>
          </a:p>
          <a:p>
            <a:r>
              <a:rPr lang="tr-TR" sz="3200" dirty="0"/>
              <a:t>Numune ve/veya demonstrasyon değerlendirmesi </a:t>
            </a:r>
            <a:r>
              <a:rPr lang="tr-TR" sz="3200" u="sng" dirty="0">
                <a:solidFill>
                  <a:srgbClr val="C00000"/>
                </a:solidFill>
              </a:rPr>
              <a:t>başarısız sonuçlanan</a:t>
            </a:r>
            <a:r>
              <a:rPr lang="tr-TR" sz="3200" dirty="0">
                <a:solidFill>
                  <a:srgbClr val="C00000"/>
                </a:solidFill>
              </a:rPr>
              <a:t> </a:t>
            </a:r>
            <a:r>
              <a:rPr lang="tr-TR" sz="3200" dirty="0"/>
              <a:t>isteklilerin</a:t>
            </a:r>
          </a:p>
          <a:p>
            <a:pPr marL="0" indent="0">
              <a:buNone/>
            </a:pPr>
            <a:endParaRPr lang="tr-TR" sz="1400" dirty="0"/>
          </a:p>
          <a:p>
            <a:pPr marL="0" indent="0">
              <a:buNone/>
            </a:pPr>
            <a:r>
              <a:rPr lang="tr-TR" sz="3200" dirty="0">
                <a:solidFill>
                  <a:srgbClr val="C00000"/>
                </a:solidFill>
              </a:rPr>
              <a:t>	</a:t>
            </a:r>
            <a:r>
              <a:rPr lang="tr-TR" sz="3200" u="sng" dirty="0">
                <a:solidFill>
                  <a:srgbClr val="C00000"/>
                </a:solidFill>
              </a:rPr>
              <a:t>Teklifleri ise değerlendirme dışı bırakılır. </a:t>
            </a:r>
          </a:p>
          <a:p>
            <a:pPr marL="0" indent="0">
              <a:buNone/>
            </a:pPr>
            <a:r>
              <a:rPr lang="tr-TR" dirty="0">
                <a:solidFill>
                  <a:srgbClr val="C00000"/>
                </a:solidFill>
              </a:rPr>
              <a:t>	</a:t>
            </a:r>
            <a:r>
              <a:rPr lang="tr-TR" u="sng" dirty="0" smtClean="0">
                <a:solidFill>
                  <a:srgbClr val="C00000"/>
                </a:solidFill>
              </a:rPr>
              <a:t>Aşırı </a:t>
            </a:r>
            <a:r>
              <a:rPr lang="tr-TR" u="sng" dirty="0">
                <a:solidFill>
                  <a:srgbClr val="C00000"/>
                </a:solidFill>
              </a:rPr>
              <a:t>teklif açıklaması uygun bulunmayan </a:t>
            </a:r>
            <a:r>
              <a:rPr lang="tr-TR" dirty="0">
                <a:solidFill>
                  <a:srgbClr val="C00000"/>
                </a:solidFill>
              </a:rPr>
              <a:t>	</a:t>
            </a:r>
            <a:r>
              <a:rPr lang="tr-TR" u="sng" dirty="0">
                <a:solidFill>
                  <a:srgbClr val="C00000"/>
                </a:solidFill>
              </a:rPr>
              <a:t>isteklerin teklifleri </a:t>
            </a:r>
            <a:r>
              <a:rPr lang="tr-TR" u="sng" dirty="0" smtClean="0">
                <a:solidFill>
                  <a:srgbClr val="C00000"/>
                </a:solidFill>
              </a:rPr>
              <a:t>ise </a:t>
            </a:r>
            <a:r>
              <a:rPr lang="tr-TR" u="sng" dirty="0">
                <a:solidFill>
                  <a:srgbClr val="C00000"/>
                </a:solidFill>
              </a:rPr>
              <a:t>reddedilir.</a:t>
            </a:r>
            <a:endParaRPr lang="tr-TR" sz="3200" u="sng" dirty="0">
              <a:solidFill>
                <a:srgbClr val="C00000"/>
              </a:solidFill>
            </a:endParaRPr>
          </a:p>
          <a:p>
            <a:pPr marL="0" indent="0">
              <a:buNone/>
            </a:pPr>
            <a:endParaRPr lang="tr-TR" sz="3200" u="sng" dirty="0">
              <a:solidFill>
                <a:srgbClr val="FF0000"/>
              </a:solidFill>
            </a:endParaRPr>
          </a:p>
        </p:txBody>
      </p:sp>
      <p:sp>
        <p:nvSpPr>
          <p:cNvPr id="4" name="Slayt Numarası Yer Tutucusu 3">
            <a:extLst>
              <a:ext uri="{FF2B5EF4-FFF2-40B4-BE49-F238E27FC236}">
                <a16:creationId xmlns:a16="http://schemas.microsoft.com/office/drawing/2014/main" id="{12F3E2EC-5073-4E19-88F7-8BD32E36F015}"/>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39</a:t>
            </a:fld>
            <a:endParaRPr lang="tr-TR"/>
          </a:p>
        </p:txBody>
      </p:sp>
    </p:spTree>
    <p:extLst>
      <p:ext uri="{BB962C8B-B14F-4D97-AF65-F5344CB8AC3E}">
        <p14:creationId xmlns:p14="http://schemas.microsoft.com/office/powerpoint/2010/main" val="2984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118104C-B085-4C83-9E81-70EDB53D1330}"/>
              </a:ext>
            </a:extLst>
          </p:cNvPr>
          <p:cNvSpPr>
            <a:spLocks noGrp="1"/>
          </p:cNvSpPr>
          <p:nvPr>
            <p:ph type="title"/>
          </p:nvPr>
        </p:nvSpPr>
        <p:spPr/>
        <p:txBody>
          <a:bodyPr>
            <a:normAutofit/>
          </a:bodyPr>
          <a:lstStyle/>
          <a:p>
            <a:pPr algn="ctr"/>
            <a:r>
              <a:rPr lang="tr-TR" sz="4800" b="1" dirty="0"/>
              <a:t>Elektronik İhale</a:t>
            </a:r>
          </a:p>
        </p:txBody>
      </p:sp>
      <p:sp>
        <p:nvSpPr>
          <p:cNvPr id="3" name="İçerik Yer Tutucusu 2">
            <a:extLst>
              <a:ext uri="{FF2B5EF4-FFF2-40B4-BE49-F238E27FC236}">
                <a16:creationId xmlns:a16="http://schemas.microsoft.com/office/drawing/2014/main" id="{1FDF0BE9-6D7F-4F1F-AAAA-77EA487A796A}"/>
              </a:ext>
            </a:extLst>
          </p:cNvPr>
          <p:cNvSpPr>
            <a:spLocks noGrp="1"/>
          </p:cNvSpPr>
          <p:nvPr>
            <p:ph idx="1"/>
          </p:nvPr>
        </p:nvSpPr>
        <p:spPr>
          <a:xfrm>
            <a:off x="495300" y="1340768"/>
            <a:ext cx="8836152" cy="4739951"/>
          </a:xfrm>
        </p:spPr>
        <p:txBody>
          <a:bodyPr>
            <a:normAutofit/>
          </a:bodyPr>
          <a:lstStyle/>
          <a:p>
            <a:r>
              <a:rPr lang="tr-TR" sz="3200" b="1" dirty="0"/>
              <a:t>   </a:t>
            </a:r>
            <a:r>
              <a:rPr lang="tr-TR" sz="2800" b="1" dirty="0"/>
              <a:t>02.01.2019 tarihinden itibaren;</a:t>
            </a:r>
            <a:endParaRPr lang="tr-TR" sz="2800" dirty="0"/>
          </a:p>
          <a:p>
            <a:pPr marL="0" indent="0">
              <a:buNone/>
            </a:pPr>
            <a:r>
              <a:rPr lang="tr-TR" sz="2800" dirty="0"/>
              <a:t>      Yaklaşık maliyet limiti olmadan </a:t>
            </a:r>
          </a:p>
          <a:p>
            <a:pPr marL="0" indent="0">
              <a:buNone/>
            </a:pPr>
            <a:r>
              <a:rPr lang="tr-TR" sz="2800" b="1" dirty="0"/>
              <a:t>     - Açık İhale Usulü </a:t>
            </a:r>
            <a:r>
              <a:rPr lang="tr-TR" sz="2800" dirty="0"/>
              <a:t>ile yapılan </a:t>
            </a:r>
            <a:r>
              <a:rPr lang="tr-TR" sz="2800" b="1" u="sng" dirty="0"/>
              <a:t>mal ve hizmet alımı ile yapım işi ihaleleri,</a:t>
            </a:r>
          </a:p>
          <a:p>
            <a:pPr marL="0" indent="0">
              <a:buNone/>
            </a:pPr>
            <a:r>
              <a:rPr lang="tr-TR" sz="2800" dirty="0"/>
              <a:t>     - </a:t>
            </a:r>
            <a:r>
              <a:rPr lang="tr-TR" sz="2800" b="1" dirty="0"/>
              <a:t>21 inci maddenin </a:t>
            </a:r>
            <a:r>
              <a:rPr lang="tr-TR" sz="2800" dirty="0"/>
              <a:t>(Pazarlık Usulü) </a:t>
            </a:r>
            <a:r>
              <a:rPr lang="tr-TR" sz="2800" b="1" dirty="0"/>
              <a:t>(f) bendine göre</a:t>
            </a:r>
            <a:r>
              <a:rPr lang="tr-TR" sz="2800" dirty="0"/>
              <a:t> yapılan </a:t>
            </a:r>
            <a:r>
              <a:rPr lang="tr-TR" sz="2800" b="1" u="sng" dirty="0">
                <a:solidFill>
                  <a:srgbClr val="C00000"/>
                </a:solidFill>
              </a:rPr>
              <a:t>mal ve hizmet alımı ihaleleri</a:t>
            </a:r>
            <a:r>
              <a:rPr lang="tr-TR" sz="2800" b="1" dirty="0"/>
              <a:t>,</a:t>
            </a:r>
          </a:p>
          <a:p>
            <a:pPr marL="0" indent="0">
              <a:buNone/>
            </a:pPr>
            <a:r>
              <a:rPr lang="tr-TR" sz="2800" b="1" dirty="0"/>
              <a:t>      </a:t>
            </a:r>
            <a:endParaRPr lang="tr-TR" sz="2800" b="1" u="sng" dirty="0"/>
          </a:p>
          <a:p>
            <a:pPr marL="0" indent="0">
              <a:buNone/>
            </a:pPr>
            <a:r>
              <a:rPr lang="tr-TR" sz="2800" b="1" dirty="0">
                <a:solidFill>
                  <a:srgbClr val="FF0000"/>
                </a:solidFill>
              </a:rPr>
              <a:t>      </a:t>
            </a:r>
            <a:r>
              <a:rPr lang="tr-TR" sz="2800" b="1" u="sng" dirty="0">
                <a:solidFill>
                  <a:srgbClr val="C00000"/>
                </a:solidFill>
              </a:rPr>
              <a:t>e-ihale yoluyla yapılabilmektedir.</a:t>
            </a:r>
          </a:p>
        </p:txBody>
      </p:sp>
      <p:sp>
        <p:nvSpPr>
          <p:cNvPr id="4" name="Slayt Numarası Yer Tutucusu 3">
            <a:extLst>
              <a:ext uri="{FF2B5EF4-FFF2-40B4-BE49-F238E27FC236}">
                <a16:creationId xmlns:a16="http://schemas.microsoft.com/office/drawing/2014/main" id="{1AE7B41C-9966-4377-88D4-452435655AF1}"/>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4</a:t>
            </a:fld>
            <a:endParaRPr lang="tr-TR"/>
          </a:p>
        </p:txBody>
      </p:sp>
    </p:spTree>
    <p:extLst>
      <p:ext uri="{BB962C8B-B14F-4D97-AF65-F5344CB8AC3E}">
        <p14:creationId xmlns:p14="http://schemas.microsoft.com/office/powerpoint/2010/main" val="463984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A7680EF-AB95-495B-B7C3-E4913CFB45A3}"/>
              </a:ext>
            </a:extLst>
          </p:cNvPr>
          <p:cNvSpPr>
            <a:spLocks noGrp="1"/>
          </p:cNvSpPr>
          <p:nvPr>
            <p:ph type="title"/>
          </p:nvPr>
        </p:nvSpPr>
        <p:spPr/>
        <p:txBody>
          <a:bodyPr>
            <a:normAutofit/>
          </a:bodyPr>
          <a:lstStyle/>
          <a:p>
            <a:pPr algn="ctr"/>
            <a:r>
              <a:rPr lang="tr-TR" sz="4400" b="1" dirty="0">
                <a:latin typeface="Arial" panose="020B0604020202020204" pitchFamily="34" charset="0"/>
                <a:cs typeface="Arial" panose="020B0604020202020204" pitchFamily="34" charset="0"/>
              </a:rPr>
              <a:t>Tekliflerin Değerlendirilmesi</a:t>
            </a:r>
            <a:endParaRPr lang="tr-TR" b="1" dirty="0"/>
          </a:p>
        </p:txBody>
      </p:sp>
      <p:sp>
        <p:nvSpPr>
          <p:cNvPr id="3" name="İçerik Yer Tutucusu 2">
            <a:extLst>
              <a:ext uri="{FF2B5EF4-FFF2-40B4-BE49-F238E27FC236}">
                <a16:creationId xmlns:a16="http://schemas.microsoft.com/office/drawing/2014/main" id="{6A5E073D-B7AD-4482-8863-FCBFD9105CDA}"/>
              </a:ext>
            </a:extLst>
          </p:cNvPr>
          <p:cNvSpPr>
            <a:spLocks noGrp="1"/>
          </p:cNvSpPr>
          <p:nvPr>
            <p:ph idx="1"/>
          </p:nvPr>
        </p:nvSpPr>
        <p:spPr>
          <a:xfrm>
            <a:off x="495301" y="2052736"/>
            <a:ext cx="8836152" cy="3395565"/>
          </a:xfrm>
        </p:spPr>
        <p:txBody>
          <a:bodyPr>
            <a:normAutofit/>
          </a:bodyPr>
          <a:lstStyle/>
          <a:p>
            <a:pPr algn="just"/>
            <a:r>
              <a:rPr lang="tr-TR" sz="3200" dirty="0">
                <a:solidFill>
                  <a:srgbClr val="C00000"/>
                </a:solidFill>
              </a:rPr>
              <a:t>Fiziki ortamda alınmış geçici teminat </a:t>
            </a:r>
            <a:r>
              <a:rPr lang="tr-TR" dirty="0">
                <a:solidFill>
                  <a:srgbClr val="C00000"/>
                </a:solidFill>
              </a:rPr>
              <a:t>mektubunu </a:t>
            </a:r>
            <a:r>
              <a:rPr lang="tr-TR" dirty="0"/>
              <a:t>i</a:t>
            </a:r>
            <a:r>
              <a:rPr lang="tr-TR" sz="3200" dirty="0"/>
              <a:t>darenin talebi üzerine </a:t>
            </a:r>
            <a:r>
              <a:rPr lang="tr-TR" sz="3200" b="1" dirty="0">
                <a:solidFill>
                  <a:srgbClr val="C00000"/>
                </a:solidFill>
              </a:rPr>
              <a:t>sunmayan istekliler hakkında, </a:t>
            </a:r>
            <a:r>
              <a:rPr lang="tr-TR" sz="3200" u="sng" dirty="0">
                <a:solidFill>
                  <a:srgbClr val="C00000"/>
                </a:solidFill>
              </a:rPr>
              <a:t>Kanunun 17’nci maddesindeki hükümler uygulanır.</a:t>
            </a:r>
          </a:p>
        </p:txBody>
      </p:sp>
      <p:sp>
        <p:nvSpPr>
          <p:cNvPr id="4" name="Slayt Numarası Yer Tutucusu 3">
            <a:extLst>
              <a:ext uri="{FF2B5EF4-FFF2-40B4-BE49-F238E27FC236}">
                <a16:creationId xmlns:a16="http://schemas.microsoft.com/office/drawing/2014/main" id="{12F3E2EC-5073-4E19-88F7-8BD32E36F015}"/>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40</a:t>
            </a:fld>
            <a:endParaRPr lang="tr-TR"/>
          </a:p>
        </p:txBody>
      </p:sp>
    </p:spTree>
    <p:extLst>
      <p:ext uri="{BB962C8B-B14F-4D97-AF65-F5344CB8AC3E}">
        <p14:creationId xmlns:p14="http://schemas.microsoft.com/office/powerpoint/2010/main" val="10181201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A7680EF-AB95-495B-B7C3-E4913CFB45A3}"/>
              </a:ext>
            </a:extLst>
          </p:cNvPr>
          <p:cNvSpPr>
            <a:spLocks noGrp="1"/>
          </p:cNvSpPr>
          <p:nvPr>
            <p:ph type="title"/>
          </p:nvPr>
        </p:nvSpPr>
        <p:spPr/>
        <p:txBody>
          <a:bodyPr>
            <a:normAutofit/>
          </a:bodyPr>
          <a:lstStyle/>
          <a:p>
            <a:pPr algn="ctr"/>
            <a:r>
              <a:rPr lang="tr-TR" sz="4400" b="1" dirty="0">
                <a:latin typeface="Arial" panose="020B0604020202020204" pitchFamily="34" charset="0"/>
                <a:cs typeface="Arial" panose="020B0604020202020204" pitchFamily="34" charset="0"/>
              </a:rPr>
              <a:t>Tekliflerin Değerlendirilmesi</a:t>
            </a:r>
            <a:endParaRPr lang="tr-TR" b="1" dirty="0"/>
          </a:p>
        </p:txBody>
      </p:sp>
      <p:sp>
        <p:nvSpPr>
          <p:cNvPr id="3" name="İçerik Yer Tutucusu 2">
            <a:extLst>
              <a:ext uri="{FF2B5EF4-FFF2-40B4-BE49-F238E27FC236}">
                <a16:creationId xmlns:a16="http://schemas.microsoft.com/office/drawing/2014/main" id="{6A5E073D-B7AD-4482-8863-FCBFD9105CDA}"/>
              </a:ext>
            </a:extLst>
          </p:cNvPr>
          <p:cNvSpPr>
            <a:spLocks noGrp="1"/>
          </p:cNvSpPr>
          <p:nvPr>
            <p:ph idx="1"/>
          </p:nvPr>
        </p:nvSpPr>
        <p:spPr>
          <a:xfrm>
            <a:off x="495301" y="1855512"/>
            <a:ext cx="8836152" cy="4012163"/>
          </a:xfrm>
        </p:spPr>
        <p:txBody>
          <a:bodyPr>
            <a:normAutofit/>
          </a:bodyPr>
          <a:lstStyle/>
          <a:p>
            <a:r>
              <a:rPr lang="tr-TR" sz="2800" dirty="0"/>
              <a:t>  Bu işleme Ekonomik açıdan </a:t>
            </a:r>
            <a:r>
              <a:rPr lang="tr-TR" sz="2800" u="sng" dirty="0"/>
              <a:t>en avantajlı birinci ve</a:t>
            </a:r>
            <a:r>
              <a:rPr lang="tr-TR" sz="2700" u="sng" dirty="0"/>
              <a:t> ikinci teklif sahibi </a:t>
            </a:r>
            <a:r>
              <a:rPr lang="tr-TR" sz="2700" dirty="0"/>
              <a:t>tespit edilene kadar devam edilir.</a:t>
            </a:r>
          </a:p>
          <a:p>
            <a:pPr marL="0" indent="0">
              <a:buNone/>
            </a:pPr>
            <a:endParaRPr lang="tr-TR" sz="1100" dirty="0">
              <a:effectLst>
                <a:outerShdw blurRad="38100" dist="38100" dir="2700000" algn="tl">
                  <a:srgbClr val="000000">
                    <a:alpha val="43137"/>
                  </a:srgbClr>
                </a:outerShdw>
              </a:effectLst>
            </a:endParaRPr>
          </a:p>
        </p:txBody>
      </p:sp>
      <p:sp>
        <p:nvSpPr>
          <p:cNvPr id="4" name="Slayt Numarası Yer Tutucusu 3">
            <a:extLst>
              <a:ext uri="{FF2B5EF4-FFF2-40B4-BE49-F238E27FC236}">
                <a16:creationId xmlns:a16="http://schemas.microsoft.com/office/drawing/2014/main" id="{12F3E2EC-5073-4E19-88F7-8BD32E36F015}"/>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41</a:t>
            </a:fld>
            <a:endParaRPr lang="tr-TR"/>
          </a:p>
        </p:txBody>
      </p:sp>
    </p:spTree>
    <p:extLst>
      <p:ext uri="{BB962C8B-B14F-4D97-AF65-F5344CB8AC3E}">
        <p14:creationId xmlns:p14="http://schemas.microsoft.com/office/powerpoint/2010/main" val="15865236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A7680EF-AB95-495B-B7C3-E4913CFB45A3}"/>
              </a:ext>
            </a:extLst>
          </p:cNvPr>
          <p:cNvSpPr>
            <a:spLocks noGrp="1"/>
          </p:cNvSpPr>
          <p:nvPr>
            <p:ph type="title"/>
          </p:nvPr>
        </p:nvSpPr>
        <p:spPr/>
        <p:txBody>
          <a:bodyPr>
            <a:normAutofit/>
          </a:bodyPr>
          <a:lstStyle/>
          <a:p>
            <a:pPr algn="ctr"/>
            <a:r>
              <a:rPr lang="tr-TR" sz="4400" b="1" dirty="0">
                <a:latin typeface="Arial" panose="020B0604020202020204" pitchFamily="34" charset="0"/>
                <a:cs typeface="Arial" panose="020B0604020202020204" pitchFamily="34" charset="0"/>
              </a:rPr>
              <a:t>Tekliflerin Değerlendirilmesi</a:t>
            </a:r>
            <a:endParaRPr lang="tr-TR" b="1" dirty="0"/>
          </a:p>
        </p:txBody>
      </p:sp>
      <p:sp>
        <p:nvSpPr>
          <p:cNvPr id="3" name="İçerik Yer Tutucusu 2">
            <a:extLst>
              <a:ext uri="{FF2B5EF4-FFF2-40B4-BE49-F238E27FC236}">
                <a16:creationId xmlns:a16="http://schemas.microsoft.com/office/drawing/2014/main" id="{6A5E073D-B7AD-4482-8863-FCBFD9105CDA}"/>
              </a:ext>
            </a:extLst>
          </p:cNvPr>
          <p:cNvSpPr>
            <a:spLocks noGrp="1"/>
          </p:cNvSpPr>
          <p:nvPr>
            <p:ph idx="1"/>
          </p:nvPr>
        </p:nvSpPr>
        <p:spPr>
          <a:xfrm>
            <a:off x="495301" y="1855512"/>
            <a:ext cx="8836152" cy="4012163"/>
          </a:xfrm>
        </p:spPr>
        <p:txBody>
          <a:bodyPr>
            <a:normAutofit/>
          </a:bodyPr>
          <a:lstStyle/>
          <a:p>
            <a:r>
              <a:rPr lang="tr-TR" sz="3000" b="1" dirty="0">
                <a:solidFill>
                  <a:srgbClr val="C00000"/>
                </a:solidFill>
              </a:rPr>
              <a:t>Soru: </a:t>
            </a:r>
            <a:r>
              <a:rPr lang="tr-TR" sz="2800" dirty="0"/>
              <a:t>Beyan edilen bilgiler ile bu bilgileri tevsik etmek amacıyla sunulan belgelerdeki bilgiler arasında farklılık bulunması ancak belgelerde yer alan bilgilerin ihaleye katılım için istenen şartları sağlaması durumunda nasıl bir yol izlenecektir?</a:t>
            </a:r>
          </a:p>
          <a:p>
            <a:pPr marL="0" indent="0">
              <a:buNone/>
            </a:pPr>
            <a:endParaRPr lang="tr-TR" sz="1100" dirty="0">
              <a:effectLst>
                <a:outerShdw blurRad="38100" dist="38100" dir="2700000" algn="tl">
                  <a:srgbClr val="000000">
                    <a:alpha val="43137"/>
                  </a:srgbClr>
                </a:outerShdw>
              </a:effectLst>
            </a:endParaRPr>
          </a:p>
        </p:txBody>
      </p:sp>
      <p:sp>
        <p:nvSpPr>
          <p:cNvPr id="4" name="Slayt Numarası Yer Tutucusu 3">
            <a:extLst>
              <a:ext uri="{FF2B5EF4-FFF2-40B4-BE49-F238E27FC236}">
                <a16:creationId xmlns:a16="http://schemas.microsoft.com/office/drawing/2014/main" id="{12F3E2EC-5073-4E19-88F7-8BD32E36F015}"/>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42</a:t>
            </a:fld>
            <a:endParaRPr lang="tr-TR"/>
          </a:p>
        </p:txBody>
      </p:sp>
    </p:spTree>
    <p:extLst>
      <p:ext uri="{BB962C8B-B14F-4D97-AF65-F5344CB8AC3E}">
        <p14:creationId xmlns:p14="http://schemas.microsoft.com/office/powerpoint/2010/main" val="11016878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A7680EF-AB95-495B-B7C3-E4913CFB45A3}"/>
              </a:ext>
            </a:extLst>
          </p:cNvPr>
          <p:cNvSpPr>
            <a:spLocks noGrp="1"/>
          </p:cNvSpPr>
          <p:nvPr>
            <p:ph type="title"/>
          </p:nvPr>
        </p:nvSpPr>
        <p:spPr/>
        <p:txBody>
          <a:bodyPr>
            <a:normAutofit/>
          </a:bodyPr>
          <a:lstStyle/>
          <a:p>
            <a:pPr algn="ctr"/>
            <a:r>
              <a:rPr lang="tr-TR" sz="4400" b="1" dirty="0">
                <a:latin typeface="Arial" panose="020B0604020202020204" pitchFamily="34" charset="0"/>
                <a:cs typeface="Arial" panose="020B0604020202020204" pitchFamily="34" charset="0"/>
              </a:rPr>
              <a:t>Tekliflerin Değerlendirilmesi</a:t>
            </a:r>
            <a:endParaRPr lang="tr-TR" b="1" dirty="0"/>
          </a:p>
        </p:txBody>
      </p:sp>
      <p:sp>
        <p:nvSpPr>
          <p:cNvPr id="3" name="İçerik Yer Tutucusu 2">
            <a:extLst>
              <a:ext uri="{FF2B5EF4-FFF2-40B4-BE49-F238E27FC236}">
                <a16:creationId xmlns:a16="http://schemas.microsoft.com/office/drawing/2014/main" id="{6A5E073D-B7AD-4482-8863-FCBFD9105CDA}"/>
              </a:ext>
            </a:extLst>
          </p:cNvPr>
          <p:cNvSpPr>
            <a:spLocks noGrp="1"/>
          </p:cNvSpPr>
          <p:nvPr>
            <p:ph idx="1"/>
          </p:nvPr>
        </p:nvSpPr>
        <p:spPr>
          <a:xfrm>
            <a:off x="495301" y="1556792"/>
            <a:ext cx="8836151" cy="4777333"/>
          </a:xfrm>
        </p:spPr>
        <p:txBody>
          <a:bodyPr>
            <a:normAutofit/>
          </a:bodyPr>
          <a:lstStyle/>
          <a:p>
            <a:r>
              <a:rPr lang="tr-TR" sz="2800" dirty="0"/>
              <a:t>   </a:t>
            </a:r>
            <a:r>
              <a:rPr lang="tr-TR" sz="2800" b="1" dirty="0" smtClean="0"/>
              <a:t>Ayrıca</a:t>
            </a:r>
            <a:r>
              <a:rPr lang="tr-TR" sz="2800" b="1" dirty="0"/>
              <a:t>;</a:t>
            </a:r>
          </a:p>
          <a:p>
            <a:pPr marL="0" indent="0">
              <a:buNone/>
            </a:pPr>
            <a:r>
              <a:rPr lang="tr-TR" sz="2800" dirty="0"/>
              <a:t>       İstekliler tarafından beyan edilen bilgiler ile</a:t>
            </a:r>
          </a:p>
          <a:p>
            <a:pPr marL="0" indent="0">
              <a:buNone/>
            </a:pPr>
            <a:r>
              <a:rPr lang="tr-TR" sz="2800" dirty="0"/>
              <a:t>       Bu bilgileri tevsik etmek amacıyla sunulan belgeler arasında </a:t>
            </a:r>
            <a:r>
              <a:rPr lang="tr-TR" sz="2800" dirty="0">
                <a:solidFill>
                  <a:srgbClr val="C00000"/>
                </a:solidFill>
              </a:rPr>
              <a:t>farklılık bulunması durumunda;</a:t>
            </a:r>
          </a:p>
          <a:p>
            <a:pPr marL="0" indent="0">
              <a:buNone/>
            </a:pPr>
            <a:r>
              <a:rPr lang="tr-TR" sz="2800" dirty="0"/>
              <a:t>       Belgelerde yer alan bilgilerin </a:t>
            </a:r>
            <a:r>
              <a:rPr lang="tr-TR" sz="2800" u="sng" dirty="0"/>
              <a:t>'ihaleye katılım için istenen şartları sa</a:t>
            </a:r>
            <a:r>
              <a:rPr lang="tr-TR" sz="2200" u="sng" dirty="0"/>
              <a:t>ğ</a:t>
            </a:r>
            <a:r>
              <a:rPr lang="tr-TR" sz="2800" u="sng" dirty="0"/>
              <a:t>laması kaydıyla'</a:t>
            </a:r>
            <a:r>
              <a:rPr lang="tr-TR" sz="2800" b="1" dirty="0">
                <a:solidFill>
                  <a:srgbClr val="C00000"/>
                </a:solidFill>
              </a:rPr>
              <a:t> tekliflerin geçerliliği etkilenmez.</a:t>
            </a:r>
          </a:p>
          <a:p>
            <a:pPr marL="0" indent="0">
              <a:buNone/>
            </a:pPr>
            <a:endParaRPr lang="tr-TR" sz="1000" dirty="0">
              <a:solidFill>
                <a:schemeClr val="tx1"/>
              </a:solidFill>
            </a:endParaRPr>
          </a:p>
          <a:p>
            <a:r>
              <a:rPr lang="tr-TR" sz="2800" dirty="0"/>
              <a:t> </a:t>
            </a:r>
            <a:r>
              <a:rPr lang="tr-TR" sz="2800" u="sng" dirty="0"/>
              <a:t>'İhaleye katılım için istenen şartlar sa</a:t>
            </a:r>
            <a:r>
              <a:rPr lang="tr-TR" sz="2200" u="sng" dirty="0"/>
              <a:t>ğ</a:t>
            </a:r>
            <a:r>
              <a:rPr lang="tr-TR" sz="2800" u="sng" dirty="0"/>
              <a:t>lanamıyor'</a:t>
            </a:r>
            <a:r>
              <a:rPr lang="tr-TR" sz="2800" dirty="0"/>
              <a:t> ise;</a:t>
            </a:r>
          </a:p>
          <a:p>
            <a:pPr marL="0" indent="0">
              <a:buNone/>
            </a:pPr>
            <a:r>
              <a:rPr lang="tr-TR" sz="2800" dirty="0"/>
              <a:t>      isteklilerin </a:t>
            </a:r>
            <a:r>
              <a:rPr lang="tr-TR" sz="2800" b="1" dirty="0">
                <a:solidFill>
                  <a:srgbClr val="C00000"/>
                </a:solidFill>
              </a:rPr>
              <a:t>teklifleri de</a:t>
            </a:r>
            <a:r>
              <a:rPr lang="tr-TR" sz="2200" b="1" dirty="0">
                <a:solidFill>
                  <a:srgbClr val="C00000"/>
                </a:solidFill>
              </a:rPr>
              <a:t>ğ</a:t>
            </a:r>
            <a:r>
              <a:rPr lang="tr-TR" sz="2800" b="1" dirty="0">
                <a:solidFill>
                  <a:srgbClr val="C00000"/>
                </a:solidFill>
              </a:rPr>
              <a:t>erlendirme dışı bırakılır.</a:t>
            </a:r>
            <a:endParaRPr lang="tr-TR" altLang="tr-TR" sz="2800" b="1" dirty="0">
              <a:solidFill>
                <a:srgbClr val="C00000"/>
              </a:solidFill>
            </a:endParaRPr>
          </a:p>
        </p:txBody>
      </p:sp>
      <p:sp>
        <p:nvSpPr>
          <p:cNvPr id="4" name="Slayt Numarası Yer Tutucusu 3">
            <a:extLst>
              <a:ext uri="{FF2B5EF4-FFF2-40B4-BE49-F238E27FC236}">
                <a16:creationId xmlns:a16="http://schemas.microsoft.com/office/drawing/2014/main" id="{12F3E2EC-5073-4E19-88F7-8BD32E36F015}"/>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43</a:t>
            </a:fld>
            <a:endParaRPr lang="tr-TR"/>
          </a:p>
        </p:txBody>
      </p:sp>
    </p:spTree>
    <p:extLst>
      <p:ext uri="{BB962C8B-B14F-4D97-AF65-F5344CB8AC3E}">
        <p14:creationId xmlns:p14="http://schemas.microsoft.com/office/powerpoint/2010/main" val="7436842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A51F98A-D525-4EC6-9BCD-DB2859E65D29}"/>
              </a:ext>
            </a:extLst>
          </p:cNvPr>
          <p:cNvSpPr>
            <a:spLocks noGrp="1"/>
          </p:cNvSpPr>
          <p:nvPr>
            <p:ph type="title"/>
          </p:nvPr>
        </p:nvSpPr>
        <p:spPr/>
        <p:txBody>
          <a:bodyPr>
            <a:normAutofit/>
          </a:bodyPr>
          <a:lstStyle/>
          <a:p>
            <a:pPr algn="ctr"/>
            <a:r>
              <a:rPr lang="tr-TR" sz="4400" b="1" dirty="0">
                <a:latin typeface="Arial" panose="020B0604020202020204" pitchFamily="34" charset="0"/>
                <a:cs typeface="Arial" panose="020B0604020202020204" pitchFamily="34" charset="0"/>
              </a:rPr>
              <a:t>Tekliflerin Değerlendirilmesi</a:t>
            </a:r>
            <a:endParaRPr lang="tr-TR" b="1" dirty="0"/>
          </a:p>
        </p:txBody>
      </p:sp>
      <p:sp>
        <p:nvSpPr>
          <p:cNvPr id="3" name="İçerik Yer Tutucusu 2">
            <a:extLst>
              <a:ext uri="{FF2B5EF4-FFF2-40B4-BE49-F238E27FC236}">
                <a16:creationId xmlns:a16="http://schemas.microsoft.com/office/drawing/2014/main" id="{B4CFDF1D-2EAF-41AC-8FBD-E8EA338C17AE}"/>
              </a:ext>
            </a:extLst>
          </p:cNvPr>
          <p:cNvSpPr>
            <a:spLocks noGrp="1"/>
          </p:cNvSpPr>
          <p:nvPr>
            <p:ph idx="1"/>
          </p:nvPr>
        </p:nvSpPr>
        <p:spPr>
          <a:xfrm>
            <a:off x="518382" y="1987421"/>
            <a:ext cx="8813070" cy="3442997"/>
          </a:xfrm>
        </p:spPr>
        <p:txBody>
          <a:bodyPr>
            <a:normAutofit/>
          </a:bodyPr>
          <a:lstStyle/>
          <a:p>
            <a:r>
              <a:rPr lang="tr-TR" sz="3000" dirty="0"/>
              <a:t>Tekliflerin açılması ve değerlendirilmesine ilişkin tutanaklar </a:t>
            </a:r>
            <a:r>
              <a:rPr lang="tr-TR" sz="3000" b="1" dirty="0"/>
              <a:t>EKAP üzerinde </a:t>
            </a:r>
            <a:r>
              <a:rPr lang="tr-TR" sz="3000" dirty="0"/>
              <a:t>hazırlanır ve sonra bu tutanakların çıktısı alınmak suretiyle ihale komisyonu üyeleri tarafından imzalanır ve her oturum kapatılmadan önce bilgiler </a:t>
            </a:r>
            <a:r>
              <a:rPr lang="tr-TR" sz="3000" dirty="0" err="1"/>
              <a:t>EKAP’a</a:t>
            </a:r>
            <a:r>
              <a:rPr lang="tr-TR" sz="3000" dirty="0"/>
              <a:t> kaydedilir.</a:t>
            </a:r>
          </a:p>
        </p:txBody>
      </p:sp>
      <p:sp>
        <p:nvSpPr>
          <p:cNvPr id="4" name="Slayt Numarası Yer Tutucusu 3">
            <a:extLst>
              <a:ext uri="{FF2B5EF4-FFF2-40B4-BE49-F238E27FC236}">
                <a16:creationId xmlns:a16="http://schemas.microsoft.com/office/drawing/2014/main" id="{8C367E89-B736-4ECC-B4BA-6EE8C4DCC3C7}"/>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44</a:t>
            </a:fld>
            <a:endParaRPr lang="tr-TR"/>
          </a:p>
        </p:txBody>
      </p:sp>
    </p:spTree>
    <p:extLst>
      <p:ext uri="{BB962C8B-B14F-4D97-AF65-F5344CB8AC3E}">
        <p14:creationId xmlns:p14="http://schemas.microsoft.com/office/powerpoint/2010/main" val="29205870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A51F98A-D525-4EC6-9BCD-DB2859E65D29}"/>
              </a:ext>
            </a:extLst>
          </p:cNvPr>
          <p:cNvSpPr>
            <a:spLocks noGrp="1"/>
          </p:cNvSpPr>
          <p:nvPr>
            <p:ph type="title"/>
          </p:nvPr>
        </p:nvSpPr>
        <p:spPr/>
        <p:txBody>
          <a:bodyPr>
            <a:normAutofit/>
          </a:bodyPr>
          <a:lstStyle/>
          <a:p>
            <a:pPr algn="ctr"/>
            <a:r>
              <a:rPr lang="tr-TR" sz="4400" b="1" dirty="0">
                <a:latin typeface="+mn-lt"/>
                <a:cs typeface="Arial" panose="020B0604020202020204" pitchFamily="34" charset="0"/>
              </a:rPr>
              <a:t>Tekliflerin Değerlendirilmesi</a:t>
            </a:r>
            <a:endParaRPr lang="tr-TR" b="1" dirty="0">
              <a:latin typeface="+mn-lt"/>
            </a:endParaRPr>
          </a:p>
        </p:txBody>
      </p:sp>
      <p:sp>
        <p:nvSpPr>
          <p:cNvPr id="3" name="İçerik Yer Tutucusu 2">
            <a:extLst>
              <a:ext uri="{FF2B5EF4-FFF2-40B4-BE49-F238E27FC236}">
                <a16:creationId xmlns:a16="http://schemas.microsoft.com/office/drawing/2014/main" id="{B4CFDF1D-2EAF-41AC-8FBD-E8EA338C17AE}"/>
              </a:ext>
            </a:extLst>
          </p:cNvPr>
          <p:cNvSpPr>
            <a:spLocks noGrp="1"/>
          </p:cNvSpPr>
          <p:nvPr>
            <p:ph idx="1"/>
          </p:nvPr>
        </p:nvSpPr>
        <p:spPr>
          <a:xfrm>
            <a:off x="495300" y="1268760"/>
            <a:ext cx="8836152" cy="5112568"/>
          </a:xfrm>
        </p:spPr>
        <p:txBody>
          <a:bodyPr>
            <a:noAutofit/>
          </a:bodyPr>
          <a:lstStyle/>
          <a:p>
            <a:pPr marL="0" indent="0">
              <a:spcAft>
                <a:spcPts val="0"/>
              </a:spcAft>
              <a:buNone/>
              <a:defRPr/>
            </a:pPr>
            <a:r>
              <a:rPr lang="tr-TR" altLang="tr-TR" sz="2800" b="1" dirty="0">
                <a:solidFill>
                  <a:srgbClr val="C00000"/>
                </a:solidFill>
              </a:rPr>
              <a:t>    </a:t>
            </a:r>
            <a:r>
              <a:rPr lang="tr-TR" altLang="tr-TR" sz="2800" b="1" dirty="0">
                <a:solidFill>
                  <a:srgbClr val="C00000"/>
                </a:solidFill>
                <a:latin typeface="+mj-lt"/>
              </a:rPr>
              <a:t>- YASAKLILIK TEYİT İŞLEMLERİ</a:t>
            </a:r>
          </a:p>
          <a:p>
            <a:pPr marL="0" indent="0">
              <a:spcAft>
                <a:spcPts val="0"/>
              </a:spcAft>
              <a:buNone/>
              <a:defRPr/>
            </a:pPr>
            <a:endParaRPr lang="tr-TR" sz="600" b="1" dirty="0">
              <a:solidFill>
                <a:srgbClr val="FF0000"/>
              </a:solidFill>
              <a:latin typeface="+mj-lt"/>
            </a:endParaRPr>
          </a:p>
          <a:p>
            <a:pPr marL="0" indent="0">
              <a:spcBef>
                <a:spcPts val="1200"/>
              </a:spcBef>
              <a:spcAft>
                <a:spcPts val="0"/>
              </a:spcAft>
              <a:buNone/>
              <a:defRPr/>
            </a:pPr>
            <a:r>
              <a:rPr lang="tr-TR" sz="2500" b="1" dirty="0">
                <a:solidFill>
                  <a:srgbClr val="C00000"/>
                </a:solidFill>
                <a:latin typeface="+mj-lt"/>
              </a:rPr>
              <a:t> </a:t>
            </a:r>
            <a:r>
              <a:rPr lang="tr-TR" sz="2400" b="1" dirty="0">
                <a:solidFill>
                  <a:srgbClr val="C00000"/>
                </a:solidFill>
                <a:latin typeface="+mj-lt"/>
                <a:cs typeface="Times New Roman" panose="02020603050405020304" pitchFamily="18" charset="0"/>
              </a:rPr>
              <a:t>1. </a:t>
            </a:r>
            <a:r>
              <a:rPr lang="tr-TR" sz="2400" b="1" dirty="0">
                <a:latin typeface="+mj-lt"/>
                <a:cs typeface="Times New Roman" panose="02020603050405020304" pitchFamily="18" charset="0"/>
              </a:rPr>
              <a:t>İhale tarihi itibariyle </a:t>
            </a:r>
            <a:r>
              <a:rPr lang="tr-TR" sz="2400" b="1" u="sng" dirty="0">
                <a:latin typeface="+mj-lt"/>
                <a:cs typeface="Times New Roman" panose="02020603050405020304" pitchFamily="18" charset="0"/>
              </a:rPr>
              <a:t>tüm aday ve istekliler için,</a:t>
            </a:r>
            <a:r>
              <a:rPr lang="tr-TR" sz="2400" u="sng" dirty="0">
                <a:latin typeface="+mj-lt"/>
                <a:cs typeface="Times New Roman" panose="02020603050405020304" pitchFamily="18" charset="0"/>
              </a:rPr>
              <a:t> </a:t>
            </a:r>
            <a:r>
              <a:rPr lang="tr-TR" sz="2400" dirty="0">
                <a:latin typeface="+mj-lt"/>
                <a:cs typeface="Times New Roman" panose="02020603050405020304" pitchFamily="18" charset="0"/>
              </a:rPr>
              <a:t>(K:md:11 T:31)   </a:t>
            </a:r>
          </a:p>
          <a:p>
            <a:pPr marL="0" indent="0">
              <a:spcBef>
                <a:spcPts val="1200"/>
              </a:spcBef>
              <a:spcAft>
                <a:spcPts val="0"/>
              </a:spcAft>
              <a:buNone/>
              <a:defRPr/>
            </a:pPr>
            <a:r>
              <a:rPr lang="tr-TR" sz="2400" b="1" dirty="0">
                <a:solidFill>
                  <a:srgbClr val="C00000"/>
                </a:solidFill>
                <a:latin typeface="+mj-lt"/>
                <a:cs typeface="Times New Roman" panose="02020603050405020304" pitchFamily="18" charset="0"/>
              </a:rPr>
              <a:t> 2. </a:t>
            </a:r>
            <a:r>
              <a:rPr lang="tr-TR" sz="2400" b="1" dirty="0">
                <a:latin typeface="+mj-lt"/>
                <a:cs typeface="Times New Roman" panose="02020603050405020304" pitchFamily="18" charset="0"/>
              </a:rPr>
              <a:t>İhale kararı ihale yetkilisince onaylanmadan önce </a:t>
            </a:r>
            <a:r>
              <a:rPr lang="tr-TR" sz="2400" b="1" u="sng" dirty="0">
                <a:latin typeface="+mj-lt"/>
                <a:cs typeface="Times New Roman" panose="02020603050405020304" pitchFamily="18" charset="0"/>
              </a:rPr>
              <a:t>ihale üzerinde kalan istekli </a:t>
            </a:r>
            <a:r>
              <a:rPr lang="tr-TR" sz="2400" b="1" dirty="0">
                <a:latin typeface="+mj-lt"/>
                <a:cs typeface="Times New Roman" panose="02020603050405020304" pitchFamily="18" charset="0"/>
              </a:rPr>
              <a:t>ve varsa </a:t>
            </a:r>
            <a:r>
              <a:rPr lang="tr-TR" sz="2400" b="1" u="sng" dirty="0">
                <a:latin typeface="+mj-lt"/>
                <a:cs typeface="Times New Roman" panose="02020603050405020304" pitchFamily="18" charset="0"/>
              </a:rPr>
              <a:t>ekonomik açıdan en avantajlı ikinci teklif sahibi için, </a:t>
            </a:r>
            <a:r>
              <a:rPr lang="tr-TR" sz="2400" dirty="0">
                <a:latin typeface="+mj-lt"/>
                <a:cs typeface="Times New Roman" panose="02020603050405020304" pitchFamily="18" charset="0"/>
              </a:rPr>
              <a:t>(K: md:40) </a:t>
            </a:r>
          </a:p>
          <a:p>
            <a:pPr marL="0" indent="0">
              <a:spcBef>
                <a:spcPts val="1200"/>
              </a:spcBef>
              <a:spcAft>
                <a:spcPts val="0"/>
              </a:spcAft>
              <a:buNone/>
              <a:defRPr/>
            </a:pPr>
            <a:r>
              <a:rPr lang="tr-TR" sz="2400" b="1" dirty="0">
                <a:solidFill>
                  <a:srgbClr val="C00000"/>
                </a:solidFill>
                <a:latin typeface="+mj-lt"/>
                <a:cs typeface="Times New Roman" panose="02020603050405020304" pitchFamily="18" charset="0"/>
              </a:rPr>
              <a:t> 3. </a:t>
            </a:r>
            <a:r>
              <a:rPr lang="tr-TR" sz="2400" b="1" dirty="0">
                <a:latin typeface="+mj-lt"/>
                <a:cs typeface="Times New Roman" panose="02020603050405020304" pitchFamily="18" charset="0"/>
              </a:rPr>
              <a:t>Sözleşmenin imzalanacağı tarihte ise </a:t>
            </a:r>
            <a:r>
              <a:rPr lang="tr-TR" sz="2400" b="1" u="sng" dirty="0">
                <a:latin typeface="+mj-lt"/>
                <a:cs typeface="Times New Roman" panose="02020603050405020304" pitchFamily="18" charset="0"/>
              </a:rPr>
              <a:t>ihale üzerinde kalan istekli için </a:t>
            </a:r>
            <a:r>
              <a:rPr lang="tr-TR" sz="2400" dirty="0">
                <a:latin typeface="+mj-lt"/>
                <a:cs typeface="Times New Roman" panose="02020603050405020304" pitchFamily="18" charset="0"/>
              </a:rPr>
              <a:t>(K:md:42)</a:t>
            </a:r>
          </a:p>
          <a:p>
            <a:pPr marL="0" indent="0">
              <a:spcBef>
                <a:spcPts val="1200"/>
              </a:spcBef>
              <a:spcAft>
                <a:spcPts val="0"/>
              </a:spcAft>
              <a:buNone/>
              <a:defRPr/>
            </a:pPr>
            <a:r>
              <a:rPr lang="tr-TR" sz="2400" b="1" dirty="0">
                <a:solidFill>
                  <a:srgbClr val="C00000"/>
                </a:solidFill>
                <a:latin typeface="+mj-lt"/>
                <a:cs typeface="Times New Roman" panose="02020603050405020304" pitchFamily="18" charset="0"/>
              </a:rPr>
              <a:t>	ihalelere katılmaktan yasaklı olup olmadığının</a:t>
            </a:r>
          </a:p>
          <a:p>
            <a:pPr marL="0" indent="0">
              <a:spcBef>
                <a:spcPts val="1200"/>
              </a:spcBef>
              <a:spcAft>
                <a:spcPts val="0"/>
              </a:spcAft>
              <a:buNone/>
              <a:defRPr/>
            </a:pPr>
            <a:r>
              <a:rPr lang="tr-TR" sz="2400" b="1" dirty="0">
                <a:solidFill>
                  <a:srgbClr val="C00000"/>
                </a:solidFill>
                <a:latin typeface="+mj-lt"/>
                <a:cs typeface="Times New Roman" panose="02020603050405020304" pitchFamily="18" charset="0"/>
              </a:rPr>
              <a:t>	</a:t>
            </a:r>
            <a:r>
              <a:rPr lang="tr-TR" sz="2400" b="1" u="sng" dirty="0">
                <a:latin typeface="+mj-lt"/>
                <a:cs typeface="Times New Roman" panose="02020603050405020304" pitchFamily="18" charset="0"/>
              </a:rPr>
              <a:t>EKAP üzerinde </a:t>
            </a:r>
            <a:r>
              <a:rPr lang="tr-TR" sz="2400" b="1" u="sng" dirty="0">
                <a:solidFill>
                  <a:srgbClr val="C00000"/>
                </a:solidFill>
                <a:latin typeface="+mj-lt"/>
                <a:cs typeface="Times New Roman" panose="02020603050405020304" pitchFamily="18" charset="0"/>
              </a:rPr>
              <a:t>‘Sözleşme Öncesi’ </a:t>
            </a:r>
            <a:r>
              <a:rPr lang="tr-TR" sz="2400" b="1" u="sng" dirty="0">
                <a:latin typeface="+mj-lt"/>
                <a:cs typeface="Times New Roman" panose="02020603050405020304" pitchFamily="18" charset="0"/>
              </a:rPr>
              <a:t>menüsünde </a:t>
            </a:r>
            <a:r>
              <a:rPr lang="tr-TR" sz="2400" b="1" u="sng" dirty="0">
                <a:solidFill>
                  <a:srgbClr val="C00000"/>
                </a:solidFill>
                <a:latin typeface="+mj-lt"/>
                <a:cs typeface="Times New Roman" panose="02020603050405020304" pitchFamily="18" charset="0"/>
              </a:rPr>
              <a:t>‘Teyit </a:t>
            </a:r>
            <a:r>
              <a:rPr lang="tr-TR" sz="2400" b="1" dirty="0">
                <a:solidFill>
                  <a:srgbClr val="C00000"/>
                </a:solidFill>
                <a:latin typeface="+mj-lt"/>
                <a:cs typeface="Times New Roman" panose="02020603050405020304" pitchFamily="18" charset="0"/>
              </a:rPr>
              <a:t>	</a:t>
            </a:r>
            <a:r>
              <a:rPr lang="tr-TR" sz="2400" b="1" u="sng" dirty="0">
                <a:solidFill>
                  <a:srgbClr val="C00000"/>
                </a:solidFill>
                <a:latin typeface="+mj-lt"/>
                <a:cs typeface="Times New Roman" panose="02020603050405020304" pitchFamily="18" charset="0"/>
              </a:rPr>
              <a:t>İşlemleri’ </a:t>
            </a:r>
            <a:r>
              <a:rPr lang="tr-TR" sz="2400" b="1" u="sng" dirty="0">
                <a:solidFill>
                  <a:schemeClr val="tx1"/>
                </a:solidFill>
                <a:latin typeface="+mj-lt"/>
                <a:cs typeface="Times New Roman" panose="02020603050405020304" pitchFamily="18" charset="0"/>
              </a:rPr>
              <a:t>kısmından </a:t>
            </a:r>
            <a:r>
              <a:rPr lang="tr-TR" sz="2400" b="1" u="sng" dirty="0">
                <a:latin typeface="+mj-lt"/>
                <a:cs typeface="Times New Roman" panose="02020603050405020304" pitchFamily="18" charset="0"/>
              </a:rPr>
              <a:t>teyit ettirilmesi zorunludur</a:t>
            </a:r>
            <a:r>
              <a:rPr lang="tr-TR" sz="2400" u="sng" dirty="0">
                <a:latin typeface="+mj-lt"/>
                <a:cs typeface="Times New Roman" panose="02020603050405020304" pitchFamily="18" charset="0"/>
              </a:rPr>
              <a:t>.</a:t>
            </a:r>
          </a:p>
        </p:txBody>
      </p:sp>
      <p:sp>
        <p:nvSpPr>
          <p:cNvPr id="4" name="Slayt Numarası Yer Tutucusu 3">
            <a:extLst>
              <a:ext uri="{FF2B5EF4-FFF2-40B4-BE49-F238E27FC236}">
                <a16:creationId xmlns:a16="http://schemas.microsoft.com/office/drawing/2014/main" id="{8C367E89-B736-4ECC-B4BA-6EE8C4DCC3C7}"/>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45</a:t>
            </a:fld>
            <a:endParaRPr lang="tr-TR"/>
          </a:p>
        </p:txBody>
      </p:sp>
    </p:spTree>
    <p:extLst>
      <p:ext uri="{BB962C8B-B14F-4D97-AF65-F5344CB8AC3E}">
        <p14:creationId xmlns:p14="http://schemas.microsoft.com/office/powerpoint/2010/main" val="25324629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95300" y="274638"/>
            <a:ext cx="8915400" cy="1858218"/>
          </a:xfrm>
        </p:spPr>
        <p:txBody>
          <a:bodyPr>
            <a:noAutofit/>
          </a:bodyPr>
          <a:lstStyle/>
          <a:p>
            <a:pPr algn="ctr"/>
            <a:r>
              <a:rPr lang="tr-TR" sz="4200" b="1" dirty="0">
                <a:solidFill>
                  <a:schemeClr val="tx1"/>
                </a:solidFill>
                <a:effectLst/>
                <a:latin typeface="Arial" panose="020B0604020202020204" pitchFamily="34" charset="0"/>
                <a:cs typeface="Arial" panose="020B0604020202020204" pitchFamily="34" charset="0"/>
              </a:rPr>
              <a:t>ELEKTRONİK EKSİLTME</a:t>
            </a:r>
            <a:br>
              <a:rPr lang="tr-TR" sz="4200" b="1" dirty="0">
                <a:solidFill>
                  <a:schemeClr val="tx1"/>
                </a:solidFill>
                <a:effectLst/>
                <a:latin typeface="Arial" panose="020B0604020202020204" pitchFamily="34" charset="0"/>
                <a:cs typeface="Arial" panose="020B0604020202020204" pitchFamily="34" charset="0"/>
              </a:rPr>
            </a:br>
            <a:r>
              <a:rPr lang="tr-TR" sz="4200" b="1" dirty="0">
                <a:solidFill>
                  <a:schemeClr val="tx1"/>
                </a:solidFill>
                <a:effectLst/>
                <a:latin typeface="Arial" panose="020B0604020202020204" pitchFamily="34" charset="0"/>
                <a:ea typeface="Tahoma" panose="020B0604030504040204" pitchFamily="34" charset="0"/>
                <a:cs typeface="Arial" panose="020B0604020202020204" pitchFamily="34" charset="0"/>
              </a:rPr>
              <a:t>(1/11/2018’den itibaren)</a:t>
            </a:r>
            <a:endParaRPr lang="tr-TR" sz="4200" b="1" dirty="0">
              <a:solidFill>
                <a:schemeClr val="tx1"/>
              </a:solidFill>
              <a:effectLst/>
              <a:latin typeface="Arial" panose="020B0604020202020204" pitchFamily="34" charset="0"/>
              <a:cs typeface="Arial" panose="020B0604020202020204" pitchFamily="34" charset="0"/>
            </a:endParaRPr>
          </a:p>
        </p:txBody>
      </p:sp>
      <p:sp>
        <p:nvSpPr>
          <p:cNvPr id="4" name="Slayt Numarası Yer Tutucusu 3"/>
          <p:cNvSpPr>
            <a:spLocks noGrp="1"/>
          </p:cNvSpPr>
          <p:nvPr>
            <p:ph type="sldNum" sz="quarter" idx="4294967295"/>
          </p:nvPr>
        </p:nvSpPr>
        <p:spPr>
          <a:xfrm>
            <a:off x="9331590" y="6305550"/>
            <a:ext cx="495300" cy="476250"/>
          </a:xfrm>
          <a:prstGeom prst="rect">
            <a:avLst/>
          </a:prstGeom>
        </p:spPr>
        <p:txBody>
          <a:bodyPr/>
          <a:lstStyle/>
          <a:p>
            <a:pPr>
              <a:defRPr/>
            </a:pPr>
            <a:fld id="{C7594F2F-08F0-4C92-8255-62562BEA1528}" type="slidenum">
              <a:rPr lang="tr-TR" smtClean="0">
                <a:solidFill>
                  <a:srgbClr val="E7DEC9">
                    <a:shade val="50000"/>
                    <a:satMod val="200000"/>
                  </a:srgbClr>
                </a:solidFill>
              </a:rPr>
              <a:pPr>
                <a:defRPr/>
              </a:pPr>
              <a:t>46</a:t>
            </a:fld>
            <a:endParaRPr lang="tr-TR">
              <a:solidFill>
                <a:srgbClr val="E7DEC9">
                  <a:shade val="50000"/>
                  <a:satMod val="200000"/>
                </a:srgbClr>
              </a:solidFill>
            </a:endParaRPr>
          </a:p>
        </p:txBody>
      </p:sp>
      <p:pic>
        <p:nvPicPr>
          <p:cNvPr id="6" name="Picture 4" descr="electronic auction ile ilgili gÃ¶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8551" y="1988840"/>
            <a:ext cx="8580953" cy="4697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7015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2 İçerik Yer Tutucusu"/>
          <p:cNvSpPr>
            <a:spLocks noGrp="1"/>
          </p:cNvSpPr>
          <p:nvPr>
            <p:ph idx="1"/>
          </p:nvPr>
        </p:nvSpPr>
        <p:spPr>
          <a:xfrm>
            <a:off x="560512" y="1600200"/>
            <a:ext cx="8771078" cy="4495800"/>
          </a:xfrm>
        </p:spPr>
        <p:txBody>
          <a:bodyPr/>
          <a:lstStyle/>
          <a:p>
            <a:pPr marL="82550" indent="0" algn="just">
              <a:buNone/>
            </a:pPr>
            <a:r>
              <a:rPr lang="tr-TR" sz="3200" b="0" dirty="0">
                <a:solidFill>
                  <a:srgbClr val="C00000"/>
                </a:solidFill>
                <a:effectLst/>
                <a:latin typeface="Arial" panose="020B0604020202020204" pitchFamily="34" charset="0"/>
                <a:cs typeface="Arial" panose="020B0604020202020204" pitchFamily="34" charset="0"/>
              </a:rPr>
              <a:t>Tekliflerin değerlendirilmesinin ardından </a:t>
            </a:r>
            <a:r>
              <a:rPr lang="tr-TR" sz="3200" b="0" dirty="0">
                <a:solidFill>
                  <a:schemeClr val="tx1"/>
                </a:solidFill>
                <a:effectLst/>
                <a:latin typeface="Arial" panose="020B0604020202020204" pitchFamily="34" charset="0"/>
                <a:cs typeface="Arial" panose="020B0604020202020204" pitchFamily="34" charset="0"/>
              </a:rPr>
              <a:t>elektronik ortamda eksiltme şeklinde sunulan </a:t>
            </a:r>
            <a:r>
              <a:rPr lang="tr-TR" sz="3200" b="0" dirty="0">
                <a:solidFill>
                  <a:srgbClr val="C00000"/>
                </a:solidFill>
                <a:effectLst/>
                <a:latin typeface="Arial" panose="020B0604020202020204" pitchFamily="34" charset="0"/>
                <a:cs typeface="Arial" panose="020B0604020202020204" pitchFamily="34" charset="0"/>
              </a:rPr>
              <a:t>yeni fiyatların </a:t>
            </a:r>
            <a:r>
              <a:rPr lang="tr-TR" sz="3200" b="0" dirty="0">
                <a:solidFill>
                  <a:schemeClr val="tx1"/>
                </a:solidFill>
                <a:effectLst/>
                <a:latin typeface="Arial" panose="020B0604020202020204" pitchFamily="34" charset="0"/>
                <a:cs typeface="Arial" panose="020B0604020202020204" pitchFamily="34" charset="0"/>
              </a:rPr>
              <a:t>veya </a:t>
            </a:r>
            <a:r>
              <a:rPr lang="tr-TR" sz="3200" b="0" dirty="0">
                <a:solidFill>
                  <a:srgbClr val="C00000"/>
                </a:solidFill>
                <a:effectLst/>
                <a:latin typeface="Arial" panose="020B0604020202020204" pitchFamily="34" charset="0"/>
                <a:cs typeface="Arial" panose="020B0604020202020204" pitchFamily="34" charset="0"/>
              </a:rPr>
              <a:t>belirli teklif unsurlarına </a:t>
            </a:r>
            <a:r>
              <a:rPr lang="tr-TR" sz="3200" b="0" dirty="0">
                <a:solidFill>
                  <a:schemeClr val="tx1"/>
                </a:solidFill>
                <a:effectLst/>
                <a:latin typeface="Arial" panose="020B0604020202020204" pitchFamily="34" charset="0"/>
                <a:cs typeface="Arial" panose="020B0604020202020204" pitchFamily="34" charset="0"/>
              </a:rPr>
              <a:t>ilişkin yeni değerlerin bir elektronik araç marifetiyle otomatik değerlendirme metotları kullanılarak yeniden değerlendirilmesi ve </a:t>
            </a:r>
            <a:r>
              <a:rPr lang="tr-TR" sz="3200" b="0" dirty="0" err="1">
                <a:solidFill>
                  <a:schemeClr val="tx1"/>
                </a:solidFill>
                <a:effectLst/>
                <a:latin typeface="Arial" panose="020B0604020202020204" pitchFamily="34" charset="0"/>
                <a:cs typeface="Arial" panose="020B0604020202020204" pitchFamily="34" charset="0"/>
              </a:rPr>
              <a:t>sıralandırılması</a:t>
            </a:r>
            <a:r>
              <a:rPr lang="tr-TR" sz="3200" b="0" dirty="0">
                <a:solidFill>
                  <a:schemeClr val="tx1"/>
                </a:solidFill>
                <a:effectLst/>
                <a:latin typeface="Arial" panose="020B0604020202020204" pitchFamily="34" charset="0"/>
                <a:cs typeface="Arial" panose="020B0604020202020204" pitchFamily="34" charset="0"/>
              </a:rPr>
              <a:t> şeklinde </a:t>
            </a:r>
            <a:r>
              <a:rPr lang="tr-TR" sz="3200" b="0" dirty="0">
                <a:solidFill>
                  <a:srgbClr val="C00000"/>
                </a:solidFill>
                <a:effectLst/>
                <a:latin typeface="Arial" panose="020B0604020202020204" pitchFamily="34" charset="0"/>
                <a:cs typeface="Arial" panose="020B0604020202020204" pitchFamily="34" charset="0"/>
              </a:rPr>
              <a:t>tekrar eden işlemlerdir.</a:t>
            </a:r>
          </a:p>
          <a:p>
            <a:pPr algn="just">
              <a:buFont typeface="Wingdings" pitchFamily="2" charset="2"/>
              <a:buChar char="q"/>
            </a:pPr>
            <a:endParaRPr lang="tr-TR" altLang="tr-TR" sz="3200" b="0" dirty="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2600" b="0" dirty="0">
              <a:solidFill>
                <a:schemeClr val="tx1"/>
              </a:solidFill>
              <a:effectLst/>
              <a:latin typeface="Arial" panose="020B0604020202020204" pitchFamily="34" charset="0"/>
              <a:cs typeface="Arial" panose="020B0604020202020204" pitchFamily="34" charset="0"/>
            </a:endParaRPr>
          </a:p>
        </p:txBody>
      </p:sp>
      <p:sp>
        <p:nvSpPr>
          <p:cNvPr id="6" name="5 Slayt Numarası Yer Tutucusu"/>
          <p:cNvSpPr>
            <a:spLocks noGrp="1"/>
          </p:cNvSpPr>
          <p:nvPr>
            <p:ph type="sldNum" sz="quarter" idx="4294967295"/>
          </p:nvPr>
        </p:nvSpPr>
        <p:spPr>
          <a:xfrm>
            <a:off x="9331590" y="6305550"/>
            <a:ext cx="495300" cy="476250"/>
          </a:xfrm>
          <a:prstGeom prst="rect">
            <a:avLst/>
          </a:prstGeom>
        </p:spPr>
        <p:txBody>
          <a:bodyPr>
            <a:normAutofit/>
          </a:bodyPr>
          <a:lstStyle/>
          <a:p>
            <a:pPr>
              <a:defRPr/>
            </a:pPr>
            <a:fld id="{77C168F0-9AE2-4322-BCCC-9942A2631D38}" type="slidenum">
              <a:rPr lang="tr-TR"/>
              <a:pPr>
                <a:defRPr/>
              </a:pPr>
              <a:t>47</a:t>
            </a:fld>
            <a:endParaRPr lang="tr-TR" dirty="0"/>
          </a:p>
        </p:txBody>
      </p:sp>
      <p:sp>
        <p:nvSpPr>
          <p:cNvPr id="7" name="Başlık 1">
            <a:extLst>
              <a:ext uri="{FF2B5EF4-FFF2-40B4-BE49-F238E27FC236}">
                <a16:creationId xmlns:a16="http://schemas.microsoft.com/office/drawing/2014/main" id="{04A90AD6-2DFC-4170-AB3C-88EE482310AF}"/>
              </a:ext>
            </a:extLst>
          </p:cNvPr>
          <p:cNvSpPr>
            <a:spLocks noGrp="1"/>
          </p:cNvSpPr>
          <p:nvPr>
            <p:ph type="title"/>
          </p:nvPr>
        </p:nvSpPr>
        <p:spPr>
          <a:xfrm>
            <a:off x="495300" y="274638"/>
            <a:ext cx="8915400" cy="1143000"/>
          </a:xfrm>
        </p:spPr>
        <p:txBody>
          <a:bodyPr>
            <a:normAutofit/>
          </a:bodyPr>
          <a:lstStyle/>
          <a:p>
            <a:pPr algn="ctr"/>
            <a:r>
              <a:rPr lang="tr-TR" sz="4000" b="1" dirty="0">
                <a:solidFill>
                  <a:schemeClr val="tx1"/>
                </a:solidFill>
                <a:effectLst/>
                <a:latin typeface="Arial" panose="020B0604020202020204" pitchFamily="34" charset="0"/>
                <a:cs typeface="Arial" panose="020B0604020202020204" pitchFamily="34" charset="0"/>
              </a:rPr>
              <a:t>ELEKTRONİK EKSİLTME</a:t>
            </a:r>
          </a:p>
        </p:txBody>
      </p:sp>
    </p:spTree>
    <p:extLst>
      <p:ext uri="{BB962C8B-B14F-4D97-AF65-F5344CB8AC3E}">
        <p14:creationId xmlns:p14="http://schemas.microsoft.com/office/powerpoint/2010/main" val="2545814381"/>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pPr algn="ctr"/>
            <a:r>
              <a:rPr lang="tr-TR" sz="4000" b="1" dirty="0">
                <a:solidFill>
                  <a:schemeClr val="tx1"/>
                </a:solidFill>
                <a:effectLst/>
                <a:latin typeface="Arial" panose="020B0604020202020204" pitchFamily="34" charset="0"/>
                <a:cs typeface="Arial" panose="020B0604020202020204" pitchFamily="34" charset="0"/>
              </a:rPr>
              <a:t>ELEKTRONİK EKSİLTME</a:t>
            </a:r>
          </a:p>
        </p:txBody>
      </p:sp>
      <p:sp>
        <p:nvSpPr>
          <p:cNvPr id="26628" name="2 İçerik Yer Tutucusu"/>
          <p:cNvSpPr>
            <a:spLocks noGrp="1"/>
          </p:cNvSpPr>
          <p:nvPr>
            <p:ph idx="1"/>
          </p:nvPr>
        </p:nvSpPr>
        <p:spPr>
          <a:xfrm>
            <a:off x="350491" y="1556792"/>
            <a:ext cx="9068461" cy="5040560"/>
          </a:xfrm>
        </p:spPr>
        <p:txBody>
          <a:bodyPr/>
          <a:lstStyle/>
          <a:p>
            <a:pPr marL="0" indent="0" algn="just" eaLnBrk="1" hangingPunct="1">
              <a:lnSpc>
                <a:spcPct val="90000"/>
              </a:lnSpc>
              <a:buNone/>
            </a:pPr>
            <a:r>
              <a:rPr lang="tr-TR" sz="3200" dirty="0"/>
              <a:t>  </a:t>
            </a:r>
          </a:p>
        </p:txBody>
      </p:sp>
      <p:sp>
        <p:nvSpPr>
          <p:cNvPr id="5" name="4 Slayt Numarası Yer Tutucusu"/>
          <p:cNvSpPr>
            <a:spLocks noGrp="1"/>
          </p:cNvSpPr>
          <p:nvPr>
            <p:ph type="sldNum" sz="quarter" idx="4294967295"/>
          </p:nvPr>
        </p:nvSpPr>
        <p:spPr>
          <a:xfrm>
            <a:off x="9331590" y="6305550"/>
            <a:ext cx="495300" cy="476250"/>
          </a:xfrm>
          <a:prstGeom prst="rect">
            <a:avLst/>
          </a:prstGeom>
        </p:spPr>
        <p:txBody>
          <a:bodyPr>
            <a:normAutofit/>
          </a:bodyPr>
          <a:lstStyle/>
          <a:p>
            <a:pPr>
              <a:defRPr/>
            </a:pPr>
            <a:fld id="{1F5AB7A3-0336-467B-A400-E3915F30D48A}" type="slidenum">
              <a:rPr lang="tr-TR"/>
              <a:pPr>
                <a:defRPr/>
              </a:pPr>
              <a:t>48</a:t>
            </a:fld>
            <a:endParaRPr lang="tr-TR"/>
          </a:p>
        </p:txBody>
      </p:sp>
      <p:sp>
        <p:nvSpPr>
          <p:cNvPr id="2" name="Metin kutusu 1"/>
          <p:cNvSpPr txBox="1"/>
          <p:nvPr/>
        </p:nvSpPr>
        <p:spPr>
          <a:xfrm>
            <a:off x="1050418" y="1484785"/>
            <a:ext cx="7644849" cy="4028795"/>
          </a:xfrm>
          <a:prstGeom prst="rect">
            <a:avLst/>
          </a:prstGeom>
          <a:noFill/>
        </p:spPr>
        <p:txBody>
          <a:bodyPr wrap="square" rtlCol="0">
            <a:spAutoFit/>
          </a:bodyPr>
          <a:lstStyle/>
          <a:p>
            <a:pPr algn="just" defTabSz="457200" fontAlgn="auto">
              <a:spcBef>
                <a:spcPct val="20000"/>
              </a:spcBef>
              <a:spcAft>
                <a:spcPts val="600"/>
              </a:spcAft>
              <a:buClr>
                <a:srgbClr val="903163"/>
              </a:buClr>
              <a:buSzPct val="92000"/>
            </a:pPr>
            <a:r>
              <a:rPr lang="tr-TR" sz="2800" b="1" dirty="0">
                <a:latin typeface="Arial" panose="020B0604020202020204" pitchFamily="34" charset="0"/>
                <a:cs typeface="Arial" panose="020B0604020202020204" pitchFamily="34" charset="0"/>
              </a:rPr>
              <a:t>NEDEN İHTİYAÇ DUYULDU ?</a:t>
            </a:r>
          </a:p>
          <a:p>
            <a:pPr algn="just" defTabSz="457200" fontAlgn="auto">
              <a:spcBef>
                <a:spcPct val="20000"/>
              </a:spcBef>
              <a:spcAft>
                <a:spcPts val="600"/>
              </a:spcAft>
              <a:buClr>
                <a:srgbClr val="903163"/>
              </a:buClr>
              <a:buSzPct val="92000"/>
            </a:pPr>
            <a:endParaRPr lang="tr-TR" sz="28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457200" indent="-457200" algn="just" fontAlgn="auto">
              <a:spcBef>
                <a:spcPts val="0"/>
              </a:spcBef>
              <a:spcAft>
                <a:spcPts val="0"/>
              </a:spcAft>
              <a:buFont typeface="Wingdings" panose="05000000000000000000" pitchFamily="2" charset="2"/>
              <a:buChar char="Ø"/>
            </a:pPr>
            <a:r>
              <a:rPr lang="tr-TR" sz="2800" dirty="0">
                <a:latin typeface="Arial" panose="020B0604020202020204" pitchFamily="34" charset="0"/>
                <a:cs typeface="Arial" panose="020B0604020202020204" pitchFamily="34" charset="0"/>
              </a:rPr>
              <a:t>Kamu alımlarında rekabeti arttırarak, </a:t>
            </a:r>
          </a:p>
          <a:p>
            <a:pPr marL="457200" indent="-457200" algn="just" fontAlgn="auto">
              <a:spcBef>
                <a:spcPts val="0"/>
              </a:spcBef>
              <a:spcAft>
                <a:spcPts val="0"/>
              </a:spcAft>
              <a:buFont typeface="Wingdings" panose="05000000000000000000" pitchFamily="2" charset="2"/>
              <a:buChar char="Ø"/>
            </a:pPr>
            <a:r>
              <a:rPr lang="tr-TR" sz="2800" dirty="0">
                <a:latin typeface="Arial" panose="020B0604020202020204" pitchFamily="34" charset="0"/>
                <a:cs typeface="Arial" panose="020B0604020202020204" pitchFamily="34" charset="0"/>
              </a:rPr>
              <a:t>Kaynakların daha etkin ve verimli şekilde kullanılmasını sağlamak amacıyla ihtiyaç duyuldu.</a:t>
            </a:r>
          </a:p>
          <a:p>
            <a:pPr algn="just" defTabSz="457200" fontAlgn="auto">
              <a:spcBef>
                <a:spcPct val="20000"/>
              </a:spcBef>
              <a:spcAft>
                <a:spcPts val="600"/>
              </a:spcAft>
              <a:buClr>
                <a:srgbClr val="903163"/>
              </a:buClr>
              <a:buSzPct val="92000"/>
            </a:pPr>
            <a:endParaRPr lang="tr-TR" sz="2800" dirty="0">
              <a:latin typeface="Arial" panose="020B0604020202020204" pitchFamily="34" charset="0"/>
              <a:cs typeface="Arial" panose="020B0604020202020204" pitchFamily="34" charset="0"/>
            </a:endParaRPr>
          </a:p>
          <a:p>
            <a:pPr algn="just" defTabSz="457200" fontAlgn="auto">
              <a:spcBef>
                <a:spcPct val="20000"/>
              </a:spcBef>
              <a:spcAft>
                <a:spcPts val="600"/>
              </a:spcAft>
              <a:buClr>
                <a:srgbClr val="903163"/>
              </a:buClr>
              <a:buSzPct val="92000"/>
            </a:pPr>
            <a:endParaRPr lang="tr-T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54987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pPr algn="ctr"/>
            <a:r>
              <a:rPr lang="tr-TR" sz="4000" b="1" dirty="0">
                <a:solidFill>
                  <a:schemeClr val="tx1"/>
                </a:solidFill>
                <a:effectLst/>
                <a:latin typeface="Arial" panose="020B0604020202020204" pitchFamily="34" charset="0"/>
                <a:cs typeface="Arial" panose="020B0604020202020204" pitchFamily="34" charset="0"/>
              </a:rPr>
              <a:t>ELEKTRONİK EKSİLTME</a:t>
            </a: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859251597"/>
              </p:ext>
            </p:extLst>
          </p:nvPr>
        </p:nvGraphicFramePr>
        <p:xfrm>
          <a:off x="848544" y="1196752"/>
          <a:ext cx="8124296"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ayt Numarası Yer Tutucusu 3"/>
          <p:cNvSpPr>
            <a:spLocks noGrp="1"/>
          </p:cNvSpPr>
          <p:nvPr>
            <p:ph type="sldNum" sz="quarter" idx="4294967295"/>
          </p:nvPr>
        </p:nvSpPr>
        <p:spPr>
          <a:xfrm>
            <a:off x="9331590" y="6305550"/>
            <a:ext cx="495300" cy="476250"/>
          </a:xfrm>
          <a:prstGeom prst="rect">
            <a:avLst/>
          </a:prstGeom>
        </p:spPr>
        <p:txBody>
          <a:bodyPr/>
          <a:lstStyle/>
          <a:p>
            <a:pPr>
              <a:defRPr/>
            </a:pPr>
            <a:fld id="{C7594F2F-08F0-4C92-8255-62562BEA1528}" type="slidenum">
              <a:rPr lang="tr-TR" smtClean="0">
                <a:solidFill>
                  <a:srgbClr val="E7DEC9">
                    <a:shade val="50000"/>
                    <a:satMod val="200000"/>
                  </a:srgbClr>
                </a:solidFill>
              </a:rPr>
              <a:pPr>
                <a:defRPr/>
              </a:pPr>
              <a:t>49</a:t>
            </a:fld>
            <a:endParaRPr lang="tr-TR">
              <a:solidFill>
                <a:srgbClr val="E7DEC9">
                  <a:shade val="50000"/>
                  <a:satMod val="200000"/>
                </a:srgbClr>
              </a:solidFill>
            </a:endParaRPr>
          </a:p>
        </p:txBody>
      </p:sp>
    </p:spTree>
    <p:extLst>
      <p:ext uri="{BB962C8B-B14F-4D97-AF65-F5344CB8AC3E}">
        <p14:creationId xmlns:p14="http://schemas.microsoft.com/office/powerpoint/2010/main" val="910286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BBC6504F-F47C-4F27-A250-7EF8ACE7954B}"/>
              </a:ext>
            </a:extLst>
          </p:cNvPr>
          <p:cNvSpPr>
            <a:spLocks noGrp="1"/>
          </p:cNvSpPr>
          <p:nvPr>
            <p:ph idx="1"/>
          </p:nvPr>
        </p:nvSpPr>
        <p:spPr>
          <a:xfrm>
            <a:off x="603648" y="2492896"/>
            <a:ext cx="8727804" cy="3456384"/>
          </a:xfrm>
        </p:spPr>
        <p:txBody>
          <a:bodyPr>
            <a:normAutofit/>
          </a:bodyPr>
          <a:lstStyle/>
          <a:p>
            <a:r>
              <a:rPr lang="tr-TR" dirty="0">
                <a:solidFill>
                  <a:srgbClr val="C00000"/>
                </a:solidFill>
              </a:rPr>
              <a:t>İhale ilanı ve dokümanında </a:t>
            </a:r>
            <a:r>
              <a:rPr lang="tr-TR" dirty="0"/>
              <a:t>tekliflerin elektronik ortamda alınacağı belirtilir.</a:t>
            </a:r>
          </a:p>
          <a:p>
            <a:endParaRPr lang="tr-TR" b="1" u="sng" dirty="0">
              <a:solidFill>
                <a:schemeClr val="accent3"/>
              </a:solidFill>
            </a:endParaRPr>
          </a:p>
          <a:p>
            <a:r>
              <a:rPr lang="tr-TR" sz="3200" b="1" u="sng" dirty="0"/>
              <a:t>Elektronik ortamda yapılan ihalelerde;</a:t>
            </a:r>
          </a:p>
          <a:p>
            <a:pPr marL="82296" indent="0">
              <a:buNone/>
            </a:pPr>
            <a:r>
              <a:rPr lang="tr-TR" altLang="tr-TR" dirty="0"/>
              <a:t>     - Katılım ve yeterlik kriterlerine ilişkin olarak istekliler tarafından </a:t>
            </a:r>
            <a:r>
              <a:rPr lang="tr-TR" altLang="tr-TR" b="1" u="sng" dirty="0">
                <a:solidFill>
                  <a:srgbClr val="C00000"/>
                </a:solidFill>
              </a:rPr>
              <a:t>herhangi bir belge sunulmaz. </a:t>
            </a:r>
          </a:p>
          <a:p>
            <a:endParaRPr lang="tr-TR" dirty="0"/>
          </a:p>
        </p:txBody>
      </p:sp>
      <p:sp>
        <p:nvSpPr>
          <p:cNvPr id="4" name="Slayt Numarası Yer Tutucusu 3">
            <a:extLst>
              <a:ext uri="{FF2B5EF4-FFF2-40B4-BE49-F238E27FC236}">
                <a16:creationId xmlns:a16="http://schemas.microsoft.com/office/drawing/2014/main" id="{FADB8560-5C88-42E3-AB9B-C8E594F3BBEC}"/>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5</a:t>
            </a:fld>
            <a:endParaRPr lang="tr-TR"/>
          </a:p>
        </p:txBody>
      </p:sp>
      <p:sp>
        <p:nvSpPr>
          <p:cNvPr id="7" name="Unvan 1">
            <a:extLst>
              <a:ext uri="{FF2B5EF4-FFF2-40B4-BE49-F238E27FC236}">
                <a16:creationId xmlns:a16="http://schemas.microsoft.com/office/drawing/2014/main" id="{29D30AD3-2B93-487A-B5EA-887F534C1BF6}"/>
              </a:ext>
            </a:extLst>
          </p:cNvPr>
          <p:cNvSpPr>
            <a:spLocks noGrp="1"/>
          </p:cNvSpPr>
          <p:nvPr>
            <p:ph type="title"/>
          </p:nvPr>
        </p:nvSpPr>
        <p:spPr>
          <a:xfrm>
            <a:off x="495300" y="274638"/>
            <a:ext cx="8915400" cy="1930226"/>
          </a:xfrm>
        </p:spPr>
        <p:txBody>
          <a:bodyPr>
            <a:normAutofit/>
          </a:bodyPr>
          <a:lstStyle/>
          <a:p>
            <a:pPr algn="ctr"/>
            <a:r>
              <a:rPr lang="tr-TR" sz="4800" b="1" dirty="0"/>
              <a:t>Elektronik İhale</a:t>
            </a:r>
            <a:r>
              <a:rPr lang="tr-TR" sz="5300" b="1" dirty="0"/>
              <a:t/>
            </a:r>
            <a:br>
              <a:rPr lang="tr-TR" sz="5300" b="1" dirty="0"/>
            </a:br>
            <a:r>
              <a:rPr lang="tr-TR" sz="2800" b="1" dirty="0">
                <a:solidFill>
                  <a:schemeClr val="bg1"/>
                </a:solidFill>
              </a:rPr>
              <a:t>.</a:t>
            </a:r>
            <a:r>
              <a:rPr lang="tr-TR" b="1" dirty="0"/>
              <a:t/>
            </a:r>
            <a:br>
              <a:rPr lang="tr-TR" b="1" dirty="0"/>
            </a:br>
            <a:r>
              <a:rPr lang="tr-TR" altLang="tr-TR" sz="3300" b="1" dirty="0">
                <a:latin typeface="Arial" charset="0"/>
                <a:cs typeface="Arial" charset="0"/>
              </a:rPr>
              <a:t>Genel Özellikleri</a:t>
            </a:r>
            <a:endParaRPr lang="tr-TR" sz="3300" b="1" dirty="0"/>
          </a:p>
        </p:txBody>
      </p:sp>
    </p:spTree>
    <p:extLst>
      <p:ext uri="{BB962C8B-B14F-4D97-AF65-F5344CB8AC3E}">
        <p14:creationId xmlns:p14="http://schemas.microsoft.com/office/powerpoint/2010/main" val="25142650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Başlık"/>
          <p:cNvSpPr>
            <a:spLocks noGrp="1"/>
          </p:cNvSpPr>
          <p:nvPr>
            <p:ph type="title"/>
          </p:nvPr>
        </p:nvSpPr>
        <p:spPr/>
        <p:txBody>
          <a:bodyPr>
            <a:noAutofit/>
          </a:bodyPr>
          <a:lstStyle/>
          <a:p>
            <a:pPr algn="ctr" eaLnBrk="1" hangingPunct="1"/>
            <a:r>
              <a:rPr lang="tr-TR" altLang="tr-TR" sz="4000" b="1" dirty="0">
                <a:solidFill>
                  <a:schemeClr val="tx1"/>
                </a:solidFill>
                <a:effectLst/>
                <a:latin typeface="Arial" panose="020B0604020202020204" pitchFamily="34" charset="0"/>
                <a:cs typeface="Arial" panose="020B0604020202020204" pitchFamily="34" charset="0"/>
              </a:rPr>
              <a:t>ELEKTRONİK EKSİLTME</a:t>
            </a:r>
            <a:r>
              <a:rPr lang="tr-TR" altLang="tr-TR" sz="4000" b="0" dirty="0">
                <a:solidFill>
                  <a:schemeClr val="tx1"/>
                </a:solidFill>
                <a:effectLst/>
                <a:latin typeface="Arial" panose="020B0604020202020204" pitchFamily="34" charset="0"/>
                <a:cs typeface="Arial" panose="020B0604020202020204" pitchFamily="34" charset="0"/>
              </a:rPr>
              <a:t/>
            </a:r>
            <a:br>
              <a:rPr lang="tr-TR" altLang="tr-TR" sz="4000" b="0" dirty="0">
                <a:solidFill>
                  <a:schemeClr val="tx1"/>
                </a:solidFill>
                <a:effectLst/>
                <a:latin typeface="Arial" panose="020B0604020202020204" pitchFamily="34" charset="0"/>
                <a:cs typeface="Arial" panose="020B0604020202020204" pitchFamily="34" charset="0"/>
              </a:rPr>
            </a:br>
            <a:endParaRPr lang="en-US" altLang="tr-TR" sz="4000" b="0" dirty="0">
              <a:solidFill>
                <a:schemeClr val="tx1"/>
              </a:solidFill>
              <a:effectLst/>
              <a:latin typeface="Arial" panose="020B0604020202020204" pitchFamily="34" charset="0"/>
              <a:cs typeface="Arial" panose="020B0604020202020204" pitchFamily="34" charset="0"/>
            </a:endParaRPr>
          </a:p>
        </p:txBody>
      </p:sp>
      <p:sp>
        <p:nvSpPr>
          <p:cNvPr id="11268" name="2 İçerik Yer Tutucusu"/>
          <p:cNvSpPr>
            <a:spLocks noGrp="1"/>
          </p:cNvSpPr>
          <p:nvPr>
            <p:ph idx="1"/>
          </p:nvPr>
        </p:nvSpPr>
        <p:spPr>
          <a:xfrm>
            <a:off x="495300" y="1600200"/>
            <a:ext cx="8836290" cy="4495800"/>
          </a:xfrm>
        </p:spPr>
        <p:txBody>
          <a:bodyPr/>
          <a:lstStyle/>
          <a:p>
            <a:pPr marL="0" lvl="0" indent="0">
              <a:buNone/>
            </a:pPr>
            <a:r>
              <a:rPr lang="tr-TR" sz="2400" b="1" u="sng" dirty="0">
                <a:latin typeface="Arial" panose="020B0604020202020204" pitchFamily="34" charset="0"/>
                <a:cs typeface="Arial" panose="020B0604020202020204" pitchFamily="34" charset="0"/>
              </a:rPr>
              <a:t>19 Haziran 2018 tarih ve 30453 (Mükerrer) sayılı R.G. ile</a:t>
            </a:r>
          </a:p>
          <a:p>
            <a:pPr marL="0" indent="0">
              <a:buNone/>
            </a:pPr>
            <a:endParaRPr lang="tr-TR" sz="2400" b="1" dirty="0">
              <a:solidFill>
                <a:srgbClr val="C00000"/>
              </a:solidFill>
              <a:latin typeface="Arial" panose="020B0604020202020204" pitchFamily="34" charset="0"/>
              <a:cs typeface="Arial" panose="020B0604020202020204" pitchFamily="34" charset="0"/>
            </a:endParaRPr>
          </a:p>
          <a:p>
            <a:pPr marL="0" indent="0">
              <a:buNone/>
            </a:pPr>
            <a:r>
              <a:rPr lang="tr-TR" sz="2400" b="1" dirty="0">
                <a:solidFill>
                  <a:srgbClr val="C00000"/>
                </a:solidFill>
                <a:latin typeface="Arial" panose="020B0604020202020204" pitchFamily="34" charset="0"/>
                <a:cs typeface="Arial" panose="020B0604020202020204" pitchFamily="34" charset="0"/>
              </a:rPr>
              <a:t>HANGİ</a:t>
            </a:r>
            <a:r>
              <a:rPr lang="tr-TR" sz="2400" b="1" dirty="0">
                <a:solidFill>
                  <a:prstClr val="white">
                    <a:lumMod val="50000"/>
                  </a:prstClr>
                </a:solidFill>
                <a:latin typeface="Arial" panose="020B0604020202020204" pitchFamily="34" charset="0"/>
                <a:cs typeface="Arial" panose="020B0604020202020204" pitchFamily="34" charset="0"/>
              </a:rPr>
              <a:t> </a:t>
            </a:r>
            <a:r>
              <a:rPr lang="tr-TR" sz="2400" b="1" dirty="0">
                <a:solidFill>
                  <a:srgbClr val="C00000"/>
                </a:solidFill>
                <a:latin typeface="Arial" panose="020B0604020202020204" pitchFamily="34" charset="0"/>
                <a:cs typeface="Arial" panose="020B0604020202020204" pitchFamily="34" charset="0"/>
              </a:rPr>
              <a:t>İHALE TÜR VE USULLERİNDE</a:t>
            </a:r>
          </a:p>
          <a:p>
            <a:pPr marL="0" indent="0">
              <a:buNone/>
            </a:pPr>
            <a:endParaRPr lang="tr-TR" sz="2400" b="1" dirty="0">
              <a:solidFill>
                <a:srgbClr val="C00000"/>
              </a:solidFill>
              <a:latin typeface="Arial" panose="020B0604020202020204" pitchFamily="34" charset="0"/>
              <a:cs typeface="Arial" panose="020B0604020202020204" pitchFamily="34" charset="0"/>
            </a:endParaRPr>
          </a:p>
          <a:p>
            <a:pPr>
              <a:buFont typeface="Wingdings" panose="05000000000000000000" pitchFamily="2" charset="2"/>
              <a:buChar char="Ø"/>
            </a:pPr>
            <a:r>
              <a:rPr lang="en-US" sz="2400" dirty="0">
                <a:latin typeface="Arial" panose="020B0604020202020204" pitchFamily="34" charset="0"/>
                <a:cs typeface="Arial" panose="020B0604020202020204" pitchFamily="34" charset="0"/>
              </a:rPr>
              <a:t>Mal </a:t>
            </a:r>
            <a:r>
              <a:rPr lang="en-US" sz="2400" dirty="0" err="1">
                <a:latin typeface="Arial" panose="020B0604020202020204" pitchFamily="34" charset="0"/>
                <a:cs typeface="Arial" panose="020B0604020202020204" pitchFamily="34" charset="0"/>
              </a:rPr>
              <a:t>Alım</a:t>
            </a:r>
            <a:r>
              <a:rPr lang="tr-TR" sz="2400" dirty="0">
                <a:latin typeface="Arial" panose="020B0604020202020204" pitchFamily="34" charset="0"/>
                <a:cs typeface="Arial" panose="020B0604020202020204" pitchFamily="34" charset="0"/>
              </a:rPr>
              <a:t>ı</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İhaleleri</a:t>
            </a:r>
            <a:endParaRPr lang="tr-TR" sz="2400" dirty="0">
              <a:latin typeface="Arial" panose="020B0604020202020204" pitchFamily="34" charset="0"/>
              <a:cs typeface="Arial" panose="020B0604020202020204" pitchFamily="34" charset="0"/>
            </a:endParaRPr>
          </a:p>
          <a:p>
            <a:pPr>
              <a:buFont typeface="Wingdings" panose="05000000000000000000" pitchFamily="2" charset="2"/>
              <a:buChar char="Ø"/>
            </a:pPr>
            <a:endParaRPr lang="en-US" sz="2400" dirty="0">
              <a:latin typeface="Arial" panose="020B0604020202020204" pitchFamily="34" charset="0"/>
              <a:cs typeface="Arial" panose="020B0604020202020204" pitchFamily="34" charset="0"/>
            </a:endParaRPr>
          </a:p>
          <a:p>
            <a:pPr>
              <a:buFont typeface="Wingdings" panose="05000000000000000000" pitchFamily="2" charset="2"/>
              <a:buChar char="Ø"/>
            </a:pPr>
            <a:r>
              <a:rPr lang="en-US" sz="2400" dirty="0" err="1">
                <a:latin typeface="Arial" panose="020B0604020202020204" pitchFamily="34" charset="0"/>
                <a:cs typeface="Arial" panose="020B0604020202020204" pitchFamily="34" charset="0"/>
              </a:rPr>
              <a:t>Hizmet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Alımı</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İhaleleri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Danışmanlık</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Hizmet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Alımları</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hariç</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olmak</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üzere</a:t>
            </a:r>
            <a:r>
              <a:rPr lang="en-US" sz="2400" dirty="0">
                <a:latin typeface="Arial" panose="020B0604020202020204" pitchFamily="34" charset="0"/>
                <a:cs typeface="Arial" panose="020B0604020202020204" pitchFamily="34" charset="0"/>
              </a:rPr>
              <a:t>)</a:t>
            </a:r>
            <a:endParaRPr lang="tr-TR" sz="2400" dirty="0">
              <a:latin typeface="Arial" panose="020B0604020202020204" pitchFamily="34" charset="0"/>
              <a:cs typeface="Arial" panose="020B0604020202020204" pitchFamily="34" charset="0"/>
            </a:endParaRPr>
          </a:p>
          <a:p>
            <a:pPr>
              <a:buFont typeface="Wingdings" panose="05000000000000000000" pitchFamily="2" charset="2"/>
              <a:buChar char="Ø"/>
            </a:pPr>
            <a:endParaRPr lang="en-US" sz="2400" dirty="0">
              <a:latin typeface="Arial" panose="020B0604020202020204" pitchFamily="34" charset="0"/>
              <a:cs typeface="Arial" panose="020B0604020202020204" pitchFamily="34" charset="0"/>
            </a:endParaRPr>
          </a:p>
          <a:p>
            <a:pPr>
              <a:buFont typeface="Wingdings" panose="05000000000000000000" pitchFamily="2" charset="2"/>
              <a:buChar char="Ø"/>
            </a:pPr>
            <a:r>
              <a:rPr lang="en-US" sz="2400" dirty="0" err="1">
                <a:latin typeface="Arial" panose="020B0604020202020204" pitchFamily="34" charset="0"/>
                <a:cs typeface="Arial" panose="020B0604020202020204" pitchFamily="34" charset="0"/>
              </a:rPr>
              <a:t>Yapım</a:t>
            </a:r>
            <a:r>
              <a:rPr lang="en-US" sz="2400" dirty="0">
                <a:latin typeface="Arial" panose="020B0604020202020204" pitchFamily="34" charset="0"/>
                <a:cs typeface="Arial" panose="020B0604020202020204" pitchFamily="34" charset="0"/>
              </a:rPr>
              <a:t> İşleri </a:t>
            </a:r>
            <a:r>
              <a:rPr lang="en-US" sz="2400" dirty="0" err="1">
                <a:latin typeface="Arial" panose="020B0604020202020204" pitchFamily="34" charset="0"/>
                <a:cs typeface="Arial" panose="020B0604020202020204" pitchFamily="34" charset="0"/>
              </a:rPr>
              <a:t>İhaleleri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Ön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Projeyle</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Çıkılanlar</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hariç</a:t>
            </a:r>
            <a:r>
              <a:rPr lang="en-US" sz="2400" dirty="0">
                <a:latin typeface="Arial" panose="020B0604020202020204" pitchFamily="34" charset="0"/>
                <a:cs typeface="Arial" panose="020B0604020202020204" pitchFamily="34" charset="0"/>
              </a:rPr>
              <a:t>)</a:t>
            </a:r>
            <a:endParaRPr lang="tr-TR" sz="2400" dirty="0">
              <a:latin typeface="Arial" panose="020B0604020202020204" pitchFamily="34" charset="0"/>
              <a:cs typeface="Arial" panose="020B0604020202020204" pitchFamily="34" charset="0"/>
            </a:endParaRPr>
          </a:p>
          <a:p>
            <a:endParaRPr lang="tr-TR" sz="2400" dirty="0">
              <a:latin typeface="Arial" panose="020B0604020202020204" pitchFamily="34" charset="0"/>
              <a:cs typeface="Arial" panose="020B0604020202020204" pitchFamily="34" charset="0"/>
            </a:endParaRPr>
          </a:p>
          <a:p>
            <a:pPr marL="0" indent="0" algn="just">
              <a:buNone/>
            </a:pPr>
            <a:endParaRPr lang="tr-TR" sz="3200" b="0" dirty="0">
              <a:solidFill>
                <a:schemeClr val="tx1"/>
              </a:solidFill>
              <a:effectLst/>
              <a:latin typeface="Arial" panose="020B0604020202020204" pitchFamily="34" charset="0"/>
              <a:cs typeface="Arial" panose="020B0604020202020204" pitchFamily="34" charset="0"/>
            </a:endParaRPr>
          </a:p>
          <a:p>
            <a:pPr algn="just"/>
            <a:endParaRPr lang="tr-TR" sz="3200" b="0" dirty="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3200" b="0" dirty="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2600" b="0" dirty="0">
              <a:solidFill>
                <a:schemeClr val="tx1"/>
              </a:solidFill>
              <a:effectLst/>
              <a:latin typeface="Arial" panose="020B0604020202020204" pitchFamily="34" charset="0"/>
              <a:cs typeface="Arial" panose="020B0604020202020204" pitchFamily="34" charset="0"/>
            </a:endParaRPr>
          </a:p>
        </p:txBody>
      </p:sp>
      <p:sp>
        <p:nvSpPr>
          <p:cNvPr id="6" name="5 Slayt Numarası Yer Tutucusu"/>
          <p:cNvSpPr>
            <a:spLocks noGrp="1"/>
          </p:cNvSpPr>
          <p:nvPr>
            <p:ph type="sldNum" sz="quarter" idx="4294967295"/>
          </p:nvPr>
        </p:nvSpPr>
        <p:spPr>
          <a:xfrm>
            <a:off x="9331590" y="6305550"/>
            <a:ext cx="495300" cy="476250"/>
          </a:xfrm>
          <a:prstGeom prst="rect">
            <a:avLst/>
          </a:prstGeom>
        </p:spPr>
        <p:txBody>
          <a:bodyPr>
            <a:normAutofit/>
          </a:bodyPr>
          <a:lstStyle/>
          <a:p>
            <a:pPr>
              <a:defRPr/>
            </a:pPr>
            <a:fld id="{77C168F0-9AE2-4322-BCCC-9942A2631D38}" type="slidenum">
              <a:rPr lang="tr-TR"/>
              <a:pPr>
                <a:defRPr/>
              </a:pPr>
              <a:t>50</a:t>
            </a:fld>
            <a:endParaRPr lang="tr-TR" dirty="0"/>
          </a:p>
        </p:txBody>
      </p:sp>
    </p:spTree>
    <p:extLst>
      <p:ext uri="{BB962C8B-B14F-4D97-AF65-F5344CB8AC3E}">
        <p14:creationId xmlns:p14="http://schemas.microsoft.com/office/powerpoint/2010/main" val="89199669"/>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Başlık"/>
          <p:cNvSpPr>
            <a:spLocks noGrp="1"/>
          </p:cNvSpPr>
          <p:nvPr>
            <p:ph type="title"/>
          </p:nvPr>
        </p:nvSpPr>
        <p:spPr/>
        <p:txBody>
          <a:bodyPr>
            <a:noAutofit/>
          </a:bodyPr>
          <a:lstStyle/>
          <a:p>
            <a:pPr algn="ctr" eaLnBrk="1" hangingPunct="1"/>
            <a:r>
              <a:rPr lang="tr-TR" altLang="tr-TR" sz="4000" b="1" dirty="0">
                <a:solidFill>
                  <a:schemeClr val="tx1"/>
                </a:solidFill>
                <a:effectLst/>
                <a:latin typeface="Arial" panose="020B0604020202020204" pitchFamily="34" charset="0"/>
                <a:cs typeface="Arial" panose="020B0604020202020204" pitchFamily="34" charset="0"/>
              </a:rPr>
              <a:t>ELEKTRONİK EKSİLTME</a:t>
            </a:r>
            <a:r>
              <a:rPr lang="tr-TR" altLang="tr-TR" sz="4000" b="0" dirty="0">
                <a:solidFill>
                  <a:schemeClr val="tx1"/>
                </a:solidFill>
                <a:effectLst/>
                <a:latin typeface="Arial" panose="020B0604020202020204" pitchFamily="34" charset="0"/>
                <a:cs typeface="Arial" panose="020B0604020202020204" pitchFamily="34" charset="0"/>
              </a:rPr>
              <a:t/>
            </a:r>
            <a:br>
              <a:rPr lang="tr-TR" altLang="tr-TR" sz="4000" b="0" dirty="0">
                <a:solidFill>
                  <a:schemeClr val="tx1"/>
                </a:solidFill>
                <a:effectLst/>
                <a:latin typeface="Arial" panose="020B0604020202020204" pitchFamily="34" charset="0"/>
                <a:cs typeface="Arial" panose="020B0604020202020204" pitchFamily="34" charset="0"/>
              </a:rPr>
            </a:br>
            <a:endParaRPr lang="en-US" altLang="tr-TR" sz="4000" b="0" dirty="0">
              <a:solidFill>
                <a:schemeClr val="tx1"/>
              </a:solidFill>
              <a:effectLst/>
              <a:latin typeface="Arial" panose="020B0604020202020204" pitchFamily="34" charset="0"/>
              <a:cs typeface="Arial" panose="020B0604020202020204" pitchFamily="34" charset="0"/>
            </a:endParaRPr>
          </a:p>
        </p:txBody>
      </p:sp>
      <p:sp>
        <p:nvSpPr>
          <p:cNvPr id="11268" name="2 İçerik Yer Tutucusu"/>
          <p:cNvSpPr>
            <a:spLocks noGrp="1"/>
          </p:cNvSpPr>
          <p:nvPr>
            <p:ph idx="1"/>
          </p:nvPr>
        </p:nvSpPr>
        <p:spPr>
          <a:xfrm>
            <a:off x="495300" y="1600200"/>
            <a:ext cx="8836290" cy="4495800"/>
          </a:xfrm>
        </p:spPr>
        <p:txBody>
          <a:bodyPr/>
          <a:lstStyle/>
          <a:p>
            <a:pPr algn="just"/>
            <a:r>
              <a:rPr lang="tr-TR" sz="2800" b="0" dirty="0">
                <a:solidFill>
                  <a:srgbClr val="C00000"/>
                </a:solidFill>
                <a:effectLst/>
                <a:latin typeface="Arial" panose="020B0604020202020204" pitchFamily="34" charset="0"/>
                <a:cs typeface="Arial" panose="020B0604020202020204" pitchFamily="34" charset="0"/>
              </a:rPr>
              <a:t>ADTA istenilmeksizin </a:t>
            </a:r>
            <a:r>
              <a:rPr lang="tr-TR" sz="2800" b="0" dirty="0">
                <a:solidFill>
                  <a:schemeClr val="tx1"/>
                </a:solidFill>
                <a:effectLst/>
                <a:latin typeface="Arial" panose="020B0604020202020204" pitchFamily="34" charset="0"/>
                <a:cs typeface="Arial" panose="020B0604020202020204" pitchFamily="34" charset="0"/>
              </a:rPr>
              <a:t>sonuçlandırılan ihalelerde, fiyat veya fiyat ile birlikte fiyat dışı unsurlar üzerinden, </a:t>
            </a:r>
          </a:p>
          <a:p>
            <a:pPr marL="0" indent="0" algn="just">
              <a:buNone/>
            </a:pPr>
            <a:endParaRPr lang="tr-TR" sz="2800" b="0" dirty="0">
              <a:solidFill>
                <a:schemeClr val="tx1"/>
              </a:solidFill>
              <a:effectLst/>
              <a:latin typeface="Arial" panose="020B0604020202020204" pitchFamily="34" charset="0"/>
              <a:cs typeface="Arial" panose="020B0604020202020204" pitchFamily="34" charset="0"/>
            </a:endParaRPr>
          </a:p>
          <a:p>
            <a:pPr algn="just"/>
            <a:r>
              <a:rPr lang="tr-TR" sz="2800" b="0" dirty="0">
                <a:solidFill>
                  <a:srgbClr val="C00000"/>
                </a:solidFill>
                <a:effectLst/>
                <a:latin typeface="Arial" panose="020B0604020202020204" pitchFamily="34" charset="0"/>
                <a:cs typeface="Arial" panose="020B0604020202020204" pitchFamily="34" charset="0"/>
              </a:rPr>
              <a:t>Diğer ihalelerde </a:t>
            </a:r>
            <a:r>
              <a:rPr lang="tr-TR" sz="2800" b="0" dirty="0">
                <a:solidFill>
                  <a:schemeClr val="tx1"/>
                </a:solidFill>
                <a:effectLst/>
                <a:latin typeface="Arial" panose="020B0604020202020204" pitchFamily="34" charset="0"/>
                <a:cs typeface="Arial" panose="020B0604020202020204" pitchFamily="34" charset="0"/>
              </a:rPr>
              <a:t>ise yalnızca fiyat dışı unsurlar üzerinden elektronik eksiltme yapılabilir.</a:t>
            </a:r>
          </a:p>
          <a:p>
            <a:pPr marL="0" indent="0" algn="just">
              <a:buNone/>
            </a:pPr>
            <a:endParaRPr lang="tr-TR" sz="2800" b="0" dirty="0">
              <a:solidFill>
                <a:schemeClr val="tx1"/>
              </a:solidFill>
              <a:effectLst/>
              <a:latin typeface="Arial" panose="020B0604020202020204" pitchFamily="34" charset="0"/>
              <a:cs typeface="Arial" panose="020B0604020202020204" pitchFamily="34" charset="0"/>
            </a:endParaRPr>
          </a:p>
          <a:p>
            <a:pPr algn="just"/>
            <a:r>
              <a:rPr lang="tr-TR" sz="2800" dirty="0">
                <a:latin typeface="Arial" panose="020B0604020202020204" pitchFamily="34" charset="0"/>
                <a:cs typeface="Arial" panose="020B0604020202020204" pitchFamily="34" charset="0"/>
              </a:rPr>
              <a:t>Kısmi teklife açık ihalelerde, </a:t>
            </a:r>
            <a:r>
              <a:rPr lang="tr-TR" sz="2800" dirty="0">
                <a:solidFill>
                  <a:srgbClr val="C00000"/>
                </a:solidFill>
                <a:latin typeface="Arial" panose="020B0604020202020204" pitchFamily="34" charset="0"/>
                <a:cs typeface="Arial" panose="020B0604020202020204" pitchFamily="34" charset="0"/>
              </a:rPr>
              <a:t>kısımlar için eksiltme yapılabilir. </a:t>
            </a:r>
          </a:p>
          <a:p>
            <a:pPr algn="just"/>
            <a:endParaRPr lang="tr-TR" sz="3200" b="0" dirty="0">
              <a:solidFill>
                <a:schemeClr val="tx1"/>
              </a:solidFill>
              <a:effectLst/>
              <a:latin typeface="Arial" panose="020B0604020202020204" pitchFamily="34" charset="0"/>
              <a:cs typeface="Arial" panose="020B0604020202020204" pitchFamily="34" charset="0"/>
            </a:endParaRPr>
          </a:p>
          <a:p>
            <a:pPr algn="just"/>
            <a:endParaRPr lang="tr-TR" sz="3200" b="0" dirty="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3200" b="0" dirty="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2600" b="0" dirty="0">
              <a:solidFill>
                <a:schemeClr val="tx1"/>
              </a:solidFill>
              <a:effectLst/>
              <a:latin typeface="Arial" panose="020B0604020202020204" pitchFamily="34" charset="0"/>
              <a:cs typeface="Arial" panose="020B0604020202020204" pitchFamily="34" charset="0"/>
            </a:endParaRPr>
          </a:p>
        </p:txBody>
      </p:sp>
      <p:sp>
        <p:nvSpPr>
          <p:cNvPr id="6" name="5 Slayt Numarası Yer Tutucusu"/>
          <p:cNvSpPr>
            <a:spLocks noGrp="1"/>
          </p:cNvSpPr>
          <p:nvPr>
            <p:ph type="sldNum" sz="quarter" idx="4294967295"/>
          </p:nvPr>
        </p:nvSpPr>
        <p:spPr>
          <a:xfrm>
            <a:off x="9331590" y="6305550"/>
            <a:ext cx="495300" cy="476250"/>
          </a:xfrm>
          <a:prstGeom prst="rect">
            <a:avLst/>
          </a:prstGeom>
        </p:spPr>
        <p:txBody>
          <a:bodyPr>
            <a:normAutofit/>
          </a:bodyPr>
          <a:lstStyle/>
          <a:p>
            <a:pPr>
              <a:defRPr/>
            </a:pPr>
            <a:fld id="{77C168F0-9AE2-4322-BCCC-9942A2631D38}" type="slidenum">
              <a:rPr lang="tr-TR"/>
              <a:pPr>
                <a:defRPr/>
              </a:pPr>
              <a:t>51</a:t>
            </a:fld>
            <a:endParaRPr lang="tr-TR" dirty="0"/>
          </a:p>
        </p:txBody>
      </p:sp>
    </p:spTree>
    <p:extLst>
      <p:ext uri="{BB962C8B-B14F-4D97-AF65-F5344CB8AC3E}">
        <p14:creationId xmlns:p14="http://schemas.microsoft.com/office/powerpoint/2010/main" val="20101850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Başlık"/>
          <p:cNvSpPr>
            <a:spLocks noGrp="1"/>
          </p:cNvSpPr>
          <p:nvPr>
            <p:ph type="title"/>
          </p:nvPr>
        </p:nvSpPr>
        <p:spPr/>
        <p:txBody>
          <a:bodyPr>
            <a:noAutofit/>
          </a:bodyPr>
          <a:lstStyle/>
          <a:p>
            <a:pPr algn="ctr" eaLnBrk="1" hangingPunct="1"/>
            <a:r>
              <a:rPr lang="tr-TR" altLang="tr-TR" sz="4000" b="1" dirty="0">
                <a:solidFill>
                  <a:schemeClr val="tx1"/>
                </a:solidFill>
                <a:effectLst/>
                <a:latin typeface="Arial" panose="020B0604020202020204" pitchFamily="34" charset="0"/>
                <a:cs typeface="Arial" panose="020B0604020202020204" pitchFamily="34" charset="0"/>
              </a:rPr>
              <a:t>ELEKTRONİK EKSİLTME</a:t>
            </a:r>
            <a:r>
              <a:rPr lang="tr-TR" altLang="tr-TR" sz="4000" b="0" dirty="0">
                <a:solidFill>
                  <a:schemeClr val="tx1"/>
                </a:solidFill>
                <a:effectLst/>
                <a:latin typeface="Arial" panose="020B0604020202020204" pitchFamily="34" charset="0"/>
                <a:cs typeface="Arial" panose="020B0604020202020204" pitchFamily="34" charset="0"/>
              </a:rPr>
              <a:t/>
            </a:r>
            <a:br>
              <a:rPr lang="tr-TR" altLang="tr-TR" sz="4000" b="0" dirty="0">
                <a:solidFill>
                  <a:schemeClr val="tx1"/>
                </a:solidFill>
                <a:effectLst/>
                <a:latin typeface="Arial" panose="020B0604020202020204" pitchFamily="34" charset="0"/>
                <a:cs typeface="Arial" panose="020B0604020202020204" pitchFamily="34" charset="0"/>
              </a:rPr>
            </a:br>
            <a:endParaRPr lang="en-US" altLang="tr-TR" sz="4000" b="0" dirty="0">
              <a:solidFill>
                <a:schemeClr val="tx1"/>
              </a:solidFill>
              <a:effectLst/>
              <a:latin typeface="Arial" panose="020B0604020202020204" pitchFamily="34" charset="0"/>
              <a:cs typeface="Arial" panose="020B0604020202020204" pitchFamily="34" charset="0"/>
            </a:endParaRPr>
          </a:p>
        </p:txBody>
      </p:sp>
      <p:sp>
        <p:nvSpPr>
          <p:cNvPr id="11268" name="2 İçerik Yer Tutucusu"/>
          <p:cNvSpPr>
            <a:spLocks noGrp="1"/>
          </p:cNvSpPr>
          <p:nvPr>
            <p:ph idx="1"/>
          </p:nvPr>
        </p:nvSpPr>
        <p:spPr>
          <a:xfrm>
            <a:off x="5529065" y="1628800"/>
            <a:ext cx="3802526" cy="4467200"/>
          </a:xfrm>
        </p:spPr>
        <p:txBody>
          <a:bodyPr/>
          <a:lstStyle/>
          <a:p>
            <a:r>
              <a:rPr lang="tr-TR" sz="2400" dirty="0">
                <a:latin typeface="Arial" panose="020B0604020202020204" pitchFamily="34" charset="0"/>
                <a:cs typeface="Arial" panose="020B0604020202020204" pitchFamily="34" charset="0"/>
              </a:rPr>
              <a:t>EKAP üzerinde </a:t>
            </a:r>
            <a:r>
              <a:rPr lang="tr-TR" sz="2400" dirty="0">
                <a:solidFill>
                  <a:srgbClr val="C00000"/>
                </a:solidFill>
                <a:latin typeface="Arial" panose="020B0604020202020204" pitchFamily="34" charset="0"/>
                <a:cs typeface="Arial" panose="020B0604020202020204" pitchFamily="34" charset="0"/>
              </a:rPr>
              <a:t>ihtiyaç raporu</a:t>
            </a:r>
            <a:r>
              <a:rPr lang="tr-TR" sz="2400" dirty="0">
                <a:latin typeface="Arial" panose="020B0604020202020204" pitchFamily="34" charset="0"/>
                <a:cs typeface="Arial" panose="020B0604020202020204" pitchFamily="34" charset="0"/>
              </a:rPr>
              <a:t> hazırlanması safhası ile başlayıp </a:t>
            </a:r>
            <a:r>
              <a:rPr lang="tr-TR" sz="2400" dirty="0">
                <a:solidFill>
                  <a:srgbClr val="C00000"/>
                </a:solidFill>
                <a:latin typeface="Arial" panose="020B0604020202020204" pitchFamily="34" charset="0"/>
                <a:cs typeface="Arial" panose="020B0604020202020204" pitchFamily="34" charset="0"/>
              </a:rPr>
              <a:t>teklif değerlendirme aşamasından sonra </a:t>
            </a:r>
            <a:r>
              <a:rPr lang="tr-TR" sz="2400" dirty="0">
                <a:latin typeface="Arial" panose="020B0604020202020204" pitchFamily="34" charset="0"/>
                <a:cs typeface="Arial" panose="020B0604020202020204" pitchFamily="34" charset="0"/>
              </a:rPr>
              <a:t>gerçekleştirilen bir dizi işlem marifeti ile yapılır.</a:t>
            </a:r>
            <a:endParaRPr lang="en-US" sz="2400" dirty="0">
              <a:latin typeface="Arial" panose="020B0604020202020204" pitchFamily="34" charset="0"/>
              <a:cs typeface="Arial" panose="020B0604020202020204" pitchFamily="34" charset="0"/>
            </a:endParaRPr>
          </a:p>
          <a:p>
            <a:endParaRPr lang="tr-TR" sz="3200" b="0" dirty="0">
              <a:solidFill>
                <a:schemeClr val="tx1"/>
              </a:solidFill>
              <a:effectLst/>
              <a:latin typeface="Arial" panose="020B0604020202020204" pitchFamily="34" charset="0"/>
              <a:cs typeface="Arial" panose="020B0604020202020204" pitchFamily="34" charset="0"/>
            </a:endParaRPr>
          </a:p>
          <a:p>
            <a:endParaRPr lang="tr-TR" sz="3200" b="0" dirty="0">
              <a:solidFill>
                <a:schemeClr val="tx1"/>
              </a:solidFill>
              <a:effectLst/>
              <a:latin typeface="Arial" panose="020B0604020202020204" pitchFamily="34" charset="0"/>
              <a:cs typeface="Arial" panose="020B0604020202020204" pitchFamily="34" charset="0"/>
            </a:endParaRPr>
          </a:p>
          <a:p>
            <a:pPr>
              <a:buFont typeface="Wingdings" pitchFamily="2" charset="2"/>
              <a:buChar char="q"/>
            </a:pPr>
            <a:endParaRPr lang="tr-TR" altLang="tr-TR" sz="3200" b="0" dirty="0">
              <a:solidFill>
                <a:schemeClr val="tx1"/>
              </a:solidFill>
              <a:effectLst/>
              <a:latin typeface="Arial" panose="020B0604020202020204" pitchFamily="34" charset="0"/>
              <a:cs typeface="Arial" panose="020B0604020202020204" pitchFamily="34" charset="0"/>
            </a:endParaRPr>
          </a:p>
          <a:p>
            <a:pPr>
              <a:buFont typeface="Wingdings" pitchFamily="2" charset="2"/>
              <a:buChar char="q"/>
            </a:pPr>
            <a:endParaRPr lang="tr-TR" altLang="tr-TR" sz="2600" b="0" dirty="0">
              <a:solidFill>
                <a:schemeClr val="tx1"/>
              </a:solidFill>
              <a:effectLst/>
              <a:latin typeface="Arial" panose="020B0604020202020204" pitchFamily="34" charset="0"/>
              <a:cs typeface="Arial" panose="020B0604020202020204" pitchFamily="34" charset="0"/>
            </a:endParaRPr>
          </a:p>
        </p:txBody>
      </p:sp>
      <p:sp>
        <p:nvSpPr>
          <p:cNvPr id="6" name="5 Slayt Numarası Yer Tutucusu"/>
          <p:cNvSpPr>
            <a:spLocks noGrp="1"/>
          </p:cNvSpPr>
          <p:nvPr>
            <p:ph type="sldNum" sz="quarter" idx="4294967295"/>
          </p:nvPr>
        </p:nvSpPr>
        <p:spPr>
          <a:xfrm>
            <a:off x="9331590" y="6305550"/>
            <a:ext cx="495300" cy="476250"/>
          </a:xfrm>
          <a:prstGeom prst="rect">
            <a:avLst/>
          </a:prstGeom>
        </p:spPr>
        <p:txBody>
          <a:bodyPr>
            <a:normAutofit/>
          </a:bodyPr>
          <a:lstStyle/>
          <a:p>
            <a:pPr>
              <a:defRPr/>
            </a:pPr>
            <a:fld id="{77C168F0-9AE2-4322-BCCC-9942A2631D38}" type="slidenum">
              <a:rPr lang="tr-TR"/>
              <a:pPr>
                <a:defRPr/>
              </a:pPr>
              <a:t>52</a:t>
            </a:fld>
            <a:endParaRPr lang="tr-TR"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 y="1628800"/>
            <a:ext cx="4920067"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8115778"/>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4000" b="1" dirty="0">
                <a:latin typeface="Arial" panose="020B0604020202020204" pitchFamily="34" charset="0"/>
                <a:cs typeface="Arial" panose="020B0604020202020204" pitchFamily="34" charset="0"/>
              </a:rPr>
              <a:t>İHTİYAÇ RAPORU OLUŞTURMA </a:t>
            </a:r>
            <a:r>
              <a:rPr lang="en-US" sz="4000" b="1" dirty="0">
                <a:solidFill>
                  <a:srgbClr val="C00000"/>
                </a:solidFill>
              </a:rPr>
              <a:t/>
            </a:r>
            <a:br>
              <a:rPr lang="en-US" sz="4000" b="1" dirty="0">
                <a:solidFill>
                  <a:srgbClr val="C00000"/>
                </a:solidFill>
              </a:rPr>
            </a:br>
            <a:endParaRPr lang="tr-TR" sz="4000"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1052737"/>
            <a:ext cx="4896543" cy="5256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4"/>
          <p:cNvSpPr/>
          <p:nvPr/>
        </p:nvSpPr>
        <p:spPr>
          <a:xfrm>
            <a:off x="5599426" y="1052737"/>
            <a:ext cx="3811274" cy="5293757"/>
          </a:xfrm>
          <a:prstGeom prst="rect">
            <a:avLst/>
          </a:prstGeom>
        </p:spPr>
        <p:txBody>
          <a:bodyPr wrap="square">
            <a:spAutoFit/>
          </a:bodyPr>
          <a:lstStyle/>
          <a:p>
            <a:pPr algn="just"/>
            <a:r>
              <a:rPr lang="tr-TR" sz="2000" b="1" dirty="0">
                <a:latin typeface="Arial" panose="020B0604020202020204" pitchFamily="34" charset="0"/>
                <a:cs typeface="Arial" panose="020B0604020202020204" pitchFamily="34" charset="0"/>
              </a:rPr>
              <a:t>1-) </a:t>
            </a:r>
            <a:r>
              <a:rPr lang="tr-TR" sz="2000" dirty="0">
                <a:latin typeface="Arial" panose="020B0604020202020204" pitchFamily="34" charset="0"/>
                <a:cs typeface="Arial" panose="020B0604020202020204" pitchFamily="34" charset="0"/>
              </a:rPr>
              <a:t>İhtiyaç raporu oluşturmak için gerekli bilgiler sisteme girilir.</a:t>
            </a:r>
          </a:p>
          <a:p>
            <a:pPr algn="just"/>
            <a:endParaRPr lang="tr-TR" sz="2000" dirty="0">
              <a:latin typeface="Arial" panose="020B0604020202020204" pitchFamily="34" charset="0"/>
              <a:cs typeface="Arial" panose="020B0604020202020204" pitchFamily="34" charset="0"/>
            </a:endParaRPr>
          </a:p>
          <a:p>
            <a:pPr algn="just"/>
            <a:endParaRPr lang="tr-TR" sz="2000" dirty="0">
              <a:latin typeface="Arial" panose="020B0604020202020204" pitchFamily="34" charset="0"/>
              <a:cs typeface="Arial" panose="020B0604020202020204" pitchFamily="34" charset="0"/>
            </a:endParaRPr>
          </a:p>
          <a:p>
            <a:pPr algn="just"/>
            <a:r>
              <a:rPr lang="tr-TR" sz="2000" dirty="0">
                <a:latin typeface="Arial" panose="020B0604020202020204" pitchFamily="34" charset="0"/>
                <a:cs typeface="Arial" panose="020B0604020202020204" pitchFamily="34" charset="0"/>
              </a:rPr>
              <a:t>Kısmi teklife kapalı olan ihalelerde “Elektronik Eksiltme yapılacak mı?” sorusu görüntülenir.</a:t>
            </a:r>
          </a:p>
          <a:p>
            <a:pPr algn="just"/>
            <a:endParaRPr lang="tr-TR" sz="2000" dirty="0">
              <a:latin typeface="Arial" panose="020B0604020202020204" pitchFamily="34" charset="0"/>
              <a:cs typeface="Arial" panose="020B0604020202020204" pitchFamily="34" charset="0"/>
            </a:endParaRPr>
          </a:p>
          <a:p>
            <a:pPr algn="just"/>
            <a:endParaRPr lang="tr-TR" sz="2000" dirty="0">
              <a:latin typeface="Arial" panose="020B0604020202020204" pitchFamily="34" charset="0"/>
              <a:cs typeface="Arial" panose="020B0604020202020204" pitchFamily="34" charset="0"/>
            </a:endParaRPr>
          </a:p>
          <a:p>
            <a:pPr algn="just"/>
            <a:r>
              <a:rPr lang="tr-TR" sz="2000" dirty="0">
                <a:solidFill>
                  <a:srgbClr val="C00000"/>
                </a:solidFill>
                <a:latin typeface="Arial" panose="020B0604020202020204" pitchFamily="34" charset="0"/>
                <a:cs typeface="Arial" panose="020B0604020202020204" pitchFamily="34" charset="0"/>
              </a:rPr>
              <a:t>Kısmi teklife açık olan ihalelerde </a:t>
            </a:r>
            <a:r>
              <a:rPr lang="tr-TR" sz="2000" dirty="0">
                <a:latin typeface="Arial" panose="020B0604020202020204" pitchFamily="34" charset="0"/>
                <a:cs typeface="Arial" panose="020B0604020202020204" pitchFamily="34" charset="0"/>
              </a:rPr>
              <a:t>ise “Kısımlardan en az biri için Elektronik Eksiltme yapılacak mı?” sorusu görüntülenir ve her iki durumda Evet seçilir. İlerle butonuna tıklanır.</a:t>
            </a:r>
          </a:p>
          <a:p>
            <a:pPr algn="just"/>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019470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4000" b="1" dirty="0">
                <a:latin typeface="Arial" panose="020B0604020202020204" pitchFamily="34" charset="0"/>
                <a:cs typeface="Arial" panose="020B0604020202020204" pitchFamily="34" charset="0"/>
              </a:rPr>
              <a:t>İHTİYAÇ RAPORU OLUŞTURMA</a:t>
            </a:r>
            <a:endParaRPr lang="en-US" sz="4000" b="1" dirty="0">
              <a:latin typeface="Arial" panose="020B0604020202020204" pitchFamily="34" charset="0"/>
              <a:cs typeface="Arial" panose="020B0604020202020204" pitchFamily="34" charset="0"/>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1196752"/>
            <a:ext cx="5734150" cy="4968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6"/>
          <p:cNvSpPr txBox="1">
            <a:spLocks noGrp="1"/>
          </p:cNvSpPr>
          <p:nvPr>
            <p:ph idx="1"/>
          </p:nvPr>
        </p:nvSpPr>
        <p:spPr>
          <a:xfrm>
            <a:off x="5529064" y="1600200"/>
            <a:ext cx="3881636" cy="2086725"/>
          </a:xfrm>
          <a:prstGeom prst="rect">
            <a:avLst/>
          </a:prstGeom>
          <a:noFill/>
        </p:spPr>
        <p:txBody>
          <a:bodyPr wrap="square" rtlCol="0">
            <a:spAutoFit/>
          </a:bodyPr>
          <a:lstStyle/>
          <a:p>
            <a:pPr marL="914400" lvl="2" indent="0">
              <a:buNone/>
            </a:pPr>
            <a:r>
              <a:rPr lang="tr-TR" b="1" dirty="0">
                <a:latin typeface="Arial" panose="020B0604020202020204" pitchFamily="34" charset="0"/>
                <a:cs typeface="Arial" panose="020B0604020202020204" pitchFamily="34" charset="0"/>
              </a:rPr>
              <a:t>2-) </a:t>
            </a:r>
            <a:r>
              <a:rPr lang="tr-TR" dirty="0">
                <a:latin typeface="Arial" panose="020B0604020202020204" pitchFamily="34" charset="0"/>
                <a:cs typeface="Arial" panose="020B0604020202020204" pitchFamily="34" charset="0"/>
              </a:rPr>
              <a:t>Kısmi teklife açık ihalelerde </a:t>
            </a:r>
          </a:p>
          <a:p>
            <a:pPr marL="914400" lvl="2" indent="0">
              <a:buNone/>
            </a:pPr>
            <a:r>
              <a:rPr lang="tr-TR" dirty="0">
                <a:latin typeface="Arial" panose="020B0604020202020204" pitchFamily="34" charset="0"/>
                <a:cs typeface="Arial" panose="020B0604020202020204" pitchFamily="34" charset="0"/>
              </a:rPr>
              <a:t>e-eksiltme yapılacak </a:t>
            </a:r>
            <a:r>
              <a:rPr lang="tr-TR" dirty="0">
                <a:solidFill>
                  <a:srgbClr val="C00000"/>
                </a:solidFill>
                <a:latin typeface="Arial" panose="020B0604020202020204" pitchFamily="34" charset="0"/>
                <a:cs typeface="Arial" panose="020B0604020202020204" pitchFamily="34" charset="0"/>
              </a:rPr>
              <a:t>kısımlar seçilir.</a:t>
            </a:r>
          </a:p>
          <a:p>
            <a:pPr marL="914400" lvl="2" indent="0">
              <a:buNone/>
            </a:pPr>
            <a:endParaRPr lang="tr-TR" sz="800" dirty="0">
              <a:solidFill>
                <a:srgbClr val="C00000"/>
              </a:solidFill>
            </a:endParaRPr>
          </a:p>
          <a:p>
            <a:pPr marL="914400" lvl="2" indent="0">
              <a:buNone/>
            </a:pPr>
            <a:endParaRPr lang="tr-TR" sz="800" dirty="0">
              <a:solidFill>
                <a:srgbClr val="C00000"/>
              </a:solidFill>
            </a:endParaRPr>
          </a:p>
          <a:p>
            <a:pPr marL="914400" lvl="2" indent="0">
              <a:buNone/>
            </a:pPr>
            <a:endParaRPr lang="en-US" sz="800" dirty="0">
              <a:solidFill>
                <a:srgbClr val="C00000"/>
              </a:solidFill>
            </a:endParaRPr>
          </a:p>
        </p:txBody>
      </p:sp>
    </p:spTree>
    <p:extLst>
      <p:ext uri="{BB962C8B-B14F-4D97-AF65-F5344CB8AC3E}">
        <p14:creationId xmlns:p14="http://schemas.microsoft.com/office/powerpoint/2010/main" val="96902350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etin kutusu 9"/>
          <p:cNvSpPr txBox="1"/>
          <p:nvPr/>
        </p:nvSpPr>
        <p:spPr>
          <a:xfrm>
            <a:off x="5350775" y="981457"/>
            <a:ext cx="4038038" cy="1569660"/>
          </a:xfrm>
          <a:prstGeom prst="rect">
            <a:avLst/>
          </a:prstGeom>
          <a:noFill/>
        </p:spPr>
        <p:txBody>
          <a:bodyPr wrap="square" rtlCol="0">
            <a:spAutoFit/>
          </a:bodyPr>
          <a:lstStyle/>
          <a:p>
            <a:pPr algn="just"/>
            <a:r>
              <a:rPr lang="tr-TR" sz="2400" b="1" dirty="0">
                <a:latin typeface="Arial" panose="020B0604020202020204" pitchFamily="34" charset="0"/>
                <a:cs typeface="Arial" panose="020B0604020202020204" pitchFamily="34" charset="0"/>
              </a:rPr>
              <a:t>3-) </a:t>
            </a:r>
            <a:r>
              <a:rPr lang="tr-TR" sz="2400" dirty="0">
                <a:latin typeface="Arial" panose="020B0604020202020204" pitchFamily="34" charset="0"/>
                <a:cs typeface="Arial" panose="020B0604020202020204" pitchFamily="34" charset="0"/>
              </a:rPr>
              <a:t>İhale kayıt sayfasında ihale kapsamı ‘4734 Kapsamında’ olarak seçilir.</a:t>
            </a:r>
          </a:p>
          <a:p>
            <a:pPr algn="just"/>
            <a:endParaRPr lang="tr-TR" sz="2400" dirty="0">
              <a:latin typeface="Arial" panose="020B0604020202020204" pitchFamily="34" charset="0"/>
              <a:cs typeface="Arial" panose="020B0604020202020204" pitchFamily="34" charset="0"/>
            </a:endParaRP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121" y="1113192"/>
            <a:ext cx="4104456" cy="30719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527" y="3999502"/>
            <a:ext cx="4104455"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Metin kutusu 11"/>
          <p:cNvSpPr txBox="1"/>
          <p:nvPr/>
        </p:nvSpPr>
        <p:spPr>
          <a:xfrm>
            <a:off x="5350775" y="2377079"/>
            <a:ext cx="3533982" cy="4154984"/>
          </a:xfrm>
          <a:prstGeom prst="rect">
            <a:avLst/>
          </a:prstGeom>
          <a:noFill/>
        </p:spPr>
        <p:txBody>
          <a:bodyPr wrap="square" rtlCol="0">
            <a:spAutoFit/>
          </a:bodyPr>
          <a:lstStyle/>
          <a:p>
            <a:r>
              <a:rPr lang="tr-TR" sz="2400" b="1" dirty="0">
                <a:latin typeface="Arial" panose="020B0604020202020204" pitchFamily="34" charset="0"/>
                <a:cs typeface="Arial" panose="020B0604020202020204" pitchFamily="34" charset="0"/>
              </a:rPr>
              <a:t>4-) </a:t>
            </a:r>
            <a:r>
              <a:rPr lang="tr-TR" sz="2400" dirty="0">
                <a:latin typeface="Arial" panose="020B0604020202020204" pitchFamily="34" charset="0"/>
                <a:cs typeface="Arial" panose="020B0604020202020204" pitchFamily="34" charset="0"/>
              </a:rPr>
              <a:t>Elektronik eksiltme yapılacak ihalenin türü ve usul bilgileri girilir. </a:t>
            </a:r>
            <a:r>
              <a:rPr lang="tr-TR" sz="2400" dirty="0">
                <a:solidFill>
                  <a:srgbClr val="C00000"/>
                </a:solidFill>
                <a:latin typeface="Arial" panose="020B0604020202020204" pitchFamily="34" charset="0"/>
                <a:cs typeface="Arial" panose="020B0604020202020204" pitchFamily="34" charset="0"/>
              </a:rPr>
              <a:t>Pazarlık usulü </a:t>
            </a:r>
            <a:r>
              <a:rPr lang="tr-TR" sz="2400" dirty="0">
                <a:latin typeface="Arial" panose="020B0604020202020204" pitchFamily="34" charset="0"/>
                <a:cs typeface="Arial" panose="020B0604020202020204" pitchFamily="34" charset="0"/>
              </a:rPr>
              <a:t>ile gerçekleştirilen ihalelerde ve </a:t>
            </a:r>
            <a:r>
              <a:rPr lang="tr-TR" sz="2400" dirty="0">
                <a:solidFill>
                  <a:srgbClr val="C00000"/>
                </a:solidFill>
                <a:latin typeface="Arial" panose="020B0604020202020204" pitchFamily="34" charset="0"/>
                <a:cs typeface="Arial" panose="020B0604020202020204" pitchFamily="34" charset="0"/>
              </a:rPr>
              <a:t>hizmet alımı ihalesi yolu ile gerçekleştirilen danışmanlık hizmeti </a:t>
            </a:r>
            <a:r>
              <a:rPr lang="tr-TR" sz="2400" dirty="0">
                <a:latin typeface="Arial" panose="020B0604020202020204" pitchFamily="34" charset="0"/>
                <a:cs typeface="Arial" panose="020B0604020202020204" pitchFamily="34" charset="0"/>
              </a:rPr>
              <a:t>alımlarında, elektronik eksiltme yapılamaz.</a:t>
            </a:r>
          </a:p>
        </p:txBody>
      </p:sp>
      <p:sp>
        <p:nvSpPr>
          <p:cNvPr id="18" name="TextBox 4"/>
          <p:cNvSpPr txBox="1"/>
          <p:nvPr/>
        </p:nvSpPr>
        <p:spPr>
          <a:xfrm>
            <a:off x="0" y="326645"/>
            <a:ext cx="9906000" cy="707886"/>
          </a:xfrm>
          <a:prstGeom prst="rect">
            <a:avLst/>
          </a:prstGeom>
          <a:noFill/>
        </p:spPr>
        <p:txBody>
          <a:bodyPr wrap="square" rtlCol="0">
            <a:spAutoFit/>
          </a:bodyPr>
          <a:lstStyle/>
          <a:p>
            <a:pPr algn="ctr"/>
            <a:r>
              <a:rPr lang="tr-TR" sz="4000" b="1" dirty="0">
                <a:latin typeface="Arial" panose="020B0604020202020204" pitchFamily="34" charset="0"/>
                <a:cs typeface="Arial" panose="020B0604020202020204" pitchFamily="34" charset="0"/>
              </a:rPr>
              <a:t>İHALE KAYIT</a:t>
            </a:r>
            <a:endParaRPr lang="en-US" sz="4000" b="1" dirty="0">
              <a:solidFill>
                <a:srgbClr val="FFFFFF"/>
              </a:solidFill>
              <a:latin typeface="Arial" panose="020B0604020202020204" pitchFamily="34" charset="0"/>
              <a:cs typeface="Arial" panose="020B0604020202020204" pitchFamily="34" charset="0"/>
            </a:endParaRPr>
          </a:p>
        </p:txBody>
      </p:sp>
      <p:pic>
        <p:nvPicPr>
          <p:cNvPr id="7" name="Picture 3">
            <a:extLst>
              <a:ext uri="{FF2B5EF4-FFF2-40B4-BE49-F238E27FC236}">
                <a16:creationId xmlns:a16="http://schemas.microsoft.com/office/drawing/2014/main" id="{109A824E-95F9-49B5-8EF6-B1FBE804AC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121" y="981457"/>
            <a:ext cx="4104456" cy="30719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a:extLst>
              <a:ext uri="{FF2B5EF4-FFF2-40B4-BE49-F238E27FC236}">
                <a16:creationId xmlns:a16="http://schemas.microsoft.com/office/drawing/2014/main" id="{57D9E4A8-220D-4C67-824C-825C714D6F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527" y="3867767"/>
            <a:ext cx="4104455"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7248377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6006630" y="1628800"/>
            <a:ext cx="3692293" cy="3477875"/>
          </a:xfrm>
          <a:prstGeom prst="rect">
            <a:avLst/>
          </a:prstGeom>
          <a:noFill/>
        </p:spPr>
        <p:txBody>
          <a:bodyPr wrap="square" rtlCol="0">
            <a:spAutoFit/>
          </a:bodyPr>
          <a:lstStyle/>
          <a:p>
            <a:pPr lvl="0" algn="just"/>
            <a:r>
              <a:rPr lang="tr-TR" sz="2000" b="1" dirty="0">
                <a:latin typeface="Arial" panose="020B0604020202020204" pitchFamily="34" charset="0"/>
                <a:cs typeface="Arial" panose="020B0604020202020204" pitchFamily="34" charset="0"/>
              </a:rPr>
              <a:t>5-) </a:t>
            </a:r>
            <a:r>
              <a:rPr lang="tr-TR" sz="2000" dirty="0">
                <a:latin typeface="Arial" panose="020B0604020202020204" pitchFamily="34" charset="0"/>
                <a:cs typeface="Arial" panose="020B0604020202020204" pitchFamily="34" charset="0"/>
              </a:rPr>
              <a:t>İhale bilgileri sekmesinde ‘</a:t>
            </a:r>
            <a:r>
              <a:rPr lang="tr-TR" sz="2000" b="1" dirty="0">
                <a:latin typeface="Arial" panose="020B0604020202020204" pitchFamily="34" charset="0"/>
                <a:cs typeface="Arial" panose="020B0604020202020204" pitchFamily="34" charset="0"/>
              </a:rPr>
              <a:t>Kısımlardan en az biri için </a:t>
            </a:r>
            <a:r>
              <a:rPr lang="tr-TR" sz="2000" dirty="0">
                <a:latin typeface="Arial" panose="020B0604020202020204" pitchFamily="34" charset="0"/>
                <a:cs typeface="Arial" panose="020B0604020202020204" pitchFamily="34" charset="0"/>
              </a:rPr>
              <a:t>Elektronik Eksiltme yapılacak mı?’ sorusu,</a:t>
            </a:r>
          </a:p>
          <a:p>
            <a:pPr lvl="0" algn="just"/>
            <a:endParaRPr lang="tr-TR" sz="2000" dirty="0">
              <a:latin typeface="Arial" panose="020B0604020202020204" pitchFamily="34" charset="0"/>
              <a:cs typeface="Arial" panose="020B0604020202020204" pitchFamily="34" charset="0"/>
            </a:endParaRPr>
          </a:p>
          <a:p>
            <a:pPr lvl="0" algn="just"/>
            <a:r>
              <a:rPr lang="tr-TR" sz="2000" dirty="0">
                <a:latin typeface="Arial" panose="020B0604020202020204" pitchFamily="34" charset="0"/>
                <a:cs typeface="Arial" panose="020B0604020202020204" pitchFamily="34" charset="0"/>
              </a:rPr>
              <a:t>‘Evet’ olarak işaretlenerek ‘ileri’ butonu ile sayfa kaydedilir ve ihale kaydına ilişkin diğer işlemler tamamlanarak bir sonraki aşama için doküman hazırlama sayfasına gidilir.</a:t>
            </a:r>
            <a:endParaRPr lang="en-US" sz="2000" dirty="0">
              <a:latin typeface="Arial" panose="020B0604020202020204" pitchFamily="34" charset="0"/>
              <a:cs typeface="Arial" panose="020B0604020202020204" pitchFamily="34" charset="0"/>
            </a:endParaRP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077" y="1631544"/>
            <a:ext cx="5806158" cy="41433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23C663C1-15D3-484F-8A22-EC6DE24D58F0}"/>
              </a:ext>
            </a:extLst>
          </p:cNvPr>
          <p:cNvSpPr txBox="1"/>
          <p:nvPr/>
        </p:nvSpPr>
        <p:spPr>
          <a:xfrm>
            <a:off x="0" y="326645"/>
            <a:ext cx="9906000" cy="707886"/>
          </a:xfrm>
          <a:prstGeom prst="rect">
            <a:avLst/>
          </a:prstGeom>
          <a:noFill/>
        </p:spPr>
        <p:txBody>
          <a:bodyPr wrap="square" rtlCol="0">
            <a:spAutoFit/>
          </a:bodyPr>
          <a:lstStyle/>
          <a:p>
            <a:pPr algn="ctr"/>
            <a:r>
              <a:rPr lang="tr-TR" sz="4000" b="1" dirty="0">
                <a:latin typeface="Arial" panose="020B0604020202020204" pitchFamily="34" charset="0"/>
                <a:cs typeface="Arial" panose="020B0604020202020204" pitchFamily="34" charset="0"/>
              </a:rPr>
              <a:t>İHALE KAYIT</a:t>
            </a:r>
            <a:endParaRPr lang="en-US" sz="4000" b="1" dirty="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150335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6164466" y="1453201"/>
            <a:ext cx="3384376" cy="1631216"/>
          </a:xfrm>
          <a:prstGeom prst="rect">
            <a:avLst/>
          </a:prstGeom>
          <a:noFill/>
        </p:spPr>
        <p:txBody>
          <a:bodyPr wrap="square" rtlCol="0">
            <a:spAutoFit/>
          </a:bodyPr>
          <a:lstStyle/>
          <a:p>
            <a:pPr lvl="0" algn="just"/>
            <a:r>
              <a:rPr lang="tr-TR" sz="2000" dirty="0">
                <a:latin typeface="Arial" panose="020B0604020202020204" pitchFamily="34" charset="0"/>
                <a:cs typeface="Arial" panose="020B0604020202020204" pitchFamily="34" charset="0"/>
              </a:rPr>
              <a:t>İhale kayıt aşamasında elektronik eksiltme evet seçildiği için dokümanda yer alan ilgili madde otomatik olarak düzenlenir.</a:t>
            </a:r>
            <a:endParaRPr lang="en-US" sz="1600" dirty="0">
              <a:latin typeface="Arial" panose="020B0604020202020204" pitchFamily="34" charset="0"/>
              <a:cs typeface="Arial" panose="020B0604020202020204" pitchFamily="34" charset="0"/>
            </a:endParaRPr>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074" y="1453201"/>
            <a:ext cx="5328591"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754" y="4293096"/>
            <a:ext cx="6056734" cy="2295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5"/>
          <p:cNvSpPr txBox="1"/>
          <p:nvPr/>
        </p:nvSpPr>
        <p:spPr>
          <a:xfrm>
            <a:off x="6164466" y="3068960"/>
            <a:ext cx="3361618" cy="2554545"/>
          </a:xfrm>
          <a:prstGeom prst="rect">
            <a:avLst/>
          </a:prstGeom>
          <a:noFill/>
        </p:spPr>
        <p:txBody>
          <a:bodyPr wrap="square" rtlCol="0">
            <a:spAutoFit/>
          </a:bodyPr>
          <a:lstStyle/>
          <a:p>
            <a:pPr algn="just"/>
            <a:endParaRPr lang="tr-TR" sz="2000" dirty="0">
              <a:solidFill>
                <a:srgbClr val="C00000"/>
              </a:solidFill>
              <a:latin typeface="Arial" panose="020B0604020202020204" pitchFamily="34" charset="0"/>
              <a:cs typeface="Arial" panose="020B0604020202020204" pitchFamily="34" charset="0"/>
            </a:endParaRPr>
          </a:p>
          <a:p>
            <a:pPr algn="just"/>
            <a:r>
              <a:rPr lang="tr-TR" sz="2000" dirty="0">
                <a:solidFill>
                  <a:srgbClr val="C00000"/>
                </a:solidFill>
                <a:latin typeface="Arial" panose="020B0604020202020204" pitchFamily="34" charset="0"/>
                <a:cs typeface="Arial" panose="020B0604020202020204" pitchFamily="34" charset="0"/>
              </a:rPr>
              <a:t>30/09/2020 tarihinde Resmi </a:t>
            </a:r>
            <a:r>
              <a:rPr lang="tr-TR" sz="2000" dirty="0" err="1">
                <a:solidFill>
                  <a:srgbClr val="C00000"/>
                </a:solidFill>
                <a:latin typeface="Arial" panose="020B0604020202020204" pitchFamily="34" charset="0"/>
                <a:cs typeface="Arial" panose="020B0604020202020204" pitchFamily="34" charset="0"/>
              </a:rPr>
              <a:t>Gazete’de</a:t>
            </a:r>
            <a:r>
              <a:rPr lang="tr-TR" sz="2000" dirty="0">
                <a:solidFill>
                  <a:srgbClr val="C00000"/>
                </a:solidFill>
                <a:latin typeface="Arial" panose="020B0604020202020204" pitchFamily="34" charset="0"/>
                <a:cs typeface="Arial" panose="020B0604020202020204" pitchFamily="34" charset="0"/>
              </a:rPr>
              <a:t> yayımlanan değişiklik ile artık sadece  elektronik eksiltmenin her aşamasında, isteklilere o andaki sıralamaları EKAP üzerinde bildirilir.</a:t>
            </a:r>
            <a:r>
              <a:rPr lang="tr-TR" sz="2000" dirty="0">
                <a:latin typeface="Arial" panose="020B0604020202020204" pitchFamily="34" charset="0"/>
                <a:cs typeface="Arial" panose="020B0604020202020204" pitchFamily="34" charset="0"/>
              </a:rPr>
              <a:t> </a:t>
            </a:r>
          </a:p>
        </p:txBody>
      </p:sp>
      <p:sp>
        <p:nvSpPr>
          <p:cNvPr id="11" name="Dikdörtgen 10">
            <a:extLst>
              <a:ext uri="{FF2B5EF4-FFF2-40B4-BE49-F238E27FC236}">
                <a16:creationId xmlns:a16="http://schemas.microsoft.com/office/drawing/2014/main" id="{DF7C9576-AA0F-48E0-82CC-77917F6BCBCD}"/>
              </a:ext>
            </a:extLst>
          </p:cNvPr>
          <p:cNvSpPr/>
          <p:nvPr/>
        </p:nvSpPr>
        <p:spPr>
          <a:xfrm>
            <a:off x="0" y="404664"/>
            <a:ext cx="9906000" cy="707886"/>
          </a:xfrm>
          <a:prstGeom prst="rect">
            <a:avLst/>
          </a:prstGeom>
        </p:spPr>
        <p:txBody>
          <a:bodyPr wrap="square">
            <a:spAutoFit/>
          </a:bodyPr>
          <a:lstStyle/>
          <a:p>
            <a:pPr algn="ctr"/>
            <a:r>
              <a:rPr lang="tr-TR" sz="4000" b="1" dirty="0">
                <a:latin typeface="Arial" panose="020B0604020202020204" pitchFamily="34" charset="0"/>
                <a:cs typeface="Arial" panose="020B0604020202020204" pitchFamily="34" charset="0"/>
              </a:rPr>
              <a:t>DOKÜMAN HAZIRLAMA</a:t>
            </a:r>
            <a:endParaRPr lang="en-US" sz="4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9286906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b sunum-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5" name="TextBox 4"/>
          <p:cNvSpPr txBox="1"/>
          <p:nvPr/>
        </p:nvSpPr>
        <p:spPr>
          <a:xfrm>
            <a:off x="2792760" y="3276599"/>
            <a:ext cx="6624736" cy="1692771"/>
          </a:xfrm>
          <a:prstGeom prst="rect">
            <a:avLst/>
          </a:prstGeom>
          <a:noFill/>
        </p:spPr>
        <p:txBody>
          <a:bodyPr wrap="square" rtlCol="0">
            <a:spAutoFit/>
          </a:bodyPr>
          <a:lstStyle/>
          <a:p>
            <a:pPr algn="r"/>
            <a:r>
              <a:rPr lang="tr-TR" sz="2800" b="1" dirty="0">
                <a:latin typeface="Arial" panose="020B0604020202020204" pitchFamily="34" charset="0"/>
                <a:cs typeface="Arial" panose="020B0604020202020204" pitchFamily="34" charset="0"/>
              </a:rPr>
              <a:t>ELEKTRONİK EKSİLTME</a:t>
            </a:r>
          </a:p>
          <a:p>
            <a:pPr algn="r"/>
            <a:r>
              <a:rPr lang="tr-TR" sz="2800" b="1" dirty="0">
                <a:latin typeface="Arial" panose="020B0604020202020204" pitchFamily="34" charset="0"/>
                <a:cs typeface="Arial" panose="020B0604020202020204" pitchFamily="34" charset="0"/>
              </a:rPr>
              <a:t>BÖLÜM II</a:t>
            </a:r>
          </a:p>
          <a:p>
            <a:pPr algn="r"/>
            <a:r>
              <a:rPr lang="tr-TR" sz="2400" b="1" dirty="0">
                <a:latin typeface="Arial" panose="020B0604020202020204" pitchFamily="34" charset="0"/>
                <a:cs typeface="Arial" panose="020B0604020202020204" pitchFamily="34" charset="0"/>
              </a:rPr>
              <a:t>Elektronik eksiltme kayıt ve tebligat işlemleri</a:t>
            </a:r>
          </a:p>
        </p:txBody>
      </p:sp>
      <p:sp>
        <p:nvSpPr>
          <p:cNvPr id="3" name="Çentikli Sağ Ok 2"/>
          <p:cNvSpPr/>
          <p:nvPr/>
        </p:nvSpPr>
        <p:spPr>
          <a:xfrm>
            <a:off x="416496" y="2276872"/>
            <a:ext cx="2952328" cy="2304255"/>
          </a:xfrm>
          <a:prstGeom prst="notchedRightArrow">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08172839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a:extLst>
              <a:ext uri="{FF2B5EF4-FFF2-40B4-BE49-F238E27FC236}">
                <a16:creationId xmlns:a16="http://schemas.microsoft.com/office/drawing/2014/main" id="{DF7C9576-AA0F-48E0-82CC-77917F6BCBCD}"/>
              </a:ext>
            </a:extLst>
          </p:cNvPr>
          <p:cNvSpPr/>
          <p:nvPr/>
        </p:nvSpPr>
        <p:spPr>
          <a:xfrm>
            <a:off x="0" y="654278"/>
            <a:ext cx="9906000" cy="707886"/>
          </a:xfrm>
          <a:prstGeom prst="rect">
            <a:avLst/>
          </a:prstGeom>
        </p:spPr>
        <p:txBody>
          <a:bodyPr wrap="square">
            <a:spAutoFit/>
          </a:bodyPr>
          <a:lstStyle/>
          <a:p>
            <a:pPr algn="ctr"/>
            <a:r>
              <a:rPr lang="tr-TR" sz="4000" b="1" dirty="0">
                <a:latin typeface="Arial" panose="020B0604020202020204" pitchFamily="34" charset="0"/>
                <a:cs typeface="Arial" panose="020B0604020202020204" pitchFamily="34" charset="0"/>
              </a:rPr>
              <a:t>KAYIT VE TEBLİGAT İŞLEMLERİ</a:t>
            </a:r>
            <a:endParaRPr lang="en-US" sz="4000" b="1" dirty="0">
              <a:latin typeface="Arial" panose="020B0604020202020204" pitchFamily="34" charset="0"/>
              <a:cs typeface="Arial" panose="020B0604020202020204" pitchFamily="34" charset="0"/>
            </a:endParaRPr>
          </a:p>
        </p:txBody>
      </p:sp>
      <p:graphicFrame>
        <p:nvGraphicFramePr>
          <p:cNvPr id="7" name="Diyagram 6"/>
          <p:cNvGraphicFramePr/>
          <p:nvPr>
            <p:extLst>
              <p:ext uri="{D42A27DB-BD31-4B8C-83A1-F6EECF244321}">
                <p14:modId xmlns:p14="http://schemas.microsoft.com/office/powerpoint/2010/main" val="2764191308"/>
              </p:ext>
            </p:extLst>
          </p:nvPr>
        </p:nvGraphicFramePr>
        <p:xfrm>
          <a:off x="250852" y="2698646"/>
          <a:ext cx="5472608" cy="27568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Metin kutusu 8"/>
          <p:cNvSpPr txBox="1"/>
          <p:nvPr/>
        </p:nvSpPr>
        <p:spPr>
          <a:xfrm>
            <a:off x="6006630" y="2865112"/>
            <a:ext cx="3554882" cy="1631216"/>
          </a:xfrm>
          <a:prstGeom prst="rect">
            <a:avLst/>
          </a:prstGeom>
          <a:noFill/>
        </p:spPr>
        <p:txBody>
          <a:bodyPr wrap="square" rtlCol="0">
            <a:spAutoFit/>
          </a:bodyPr>
          <a:lstStyle/>
          <a:p>
            <a:pPr algn="just"/>
            <a:r>
              <a:rPr lang="tr-TR" sz="2000" b="1" dirty="0">
                <a:latin typeface="Arial" panose="020B0604020202020204" pitchFamily="34" charset="0"/>
                <a:cs typeface="Arial" panose="020B0604020202020204" pitchFamily="34" charset="0"/>
              </a:rPr>
              <a:t>Tekliflerin değerlendirme işlemleri tamamlandıktan sonra </a:t>
            </a:r>
            <a:r>
              <a:rPr lang="tr-TR" sz="2000" dirty="0">
                <a:latin typeface="Arial" panose="020B0604020202020204" pitchFamily="34" charset="0"/>
                <a:cs typeface="Arial" panose="020B0604020202020204" pitchFamily="34" charset="0"/>
              </a:rPr>
              <a:t>E-eksiltme kayıt ve tebligat işlemleri </a:t>
            </a:r>
            <a:r>
              <a:rPr lang="tr-TR" sz="2000" dirty="0">
                <a:solidFill>
                  <a:srgbClr val="C00000"/>
                </a:solidFill>
                <a:latin typeface="Arial" panose="020B0604020202020204" pitchFamily="34" charset="0"/>
                <a:cs typeface="Arial" panose="020B0604020202020204" pitchFamily="34" charset="0"/>
              </a:rPr>
              <a:t>temel olarak</a:t>
            </a:r>
            <a:r>
              <a:rPr lang="tr-TR" sz="2000" dirty="0">
                <a:solidFill>
                  <a:schemeClr val="bg1">
                    <a:lumMod val="50000"/>
                  </a:schemeClr>
                </a:solidFill>
                <a:latin typeface="Arial" panose="020B0604020202020204" pitchFamily="34" charset="0"/>
                <a:cs typeface="Arial" panose="020B0604020202020204" pitchFamily="34" charset="0"/>
              </a:rPr>
              <a:t> </a:t>
            </a:r>
            <a:r>
              <a:rPr lang="tr-TR" sz="2000" dirty="0">
                <a:latin typeface="Arial" panose="020B0604020202020204" pitchFamily="34" charset="0"/>
                <a:cs typeface="Arial" panose="020B0604020202020204" pitchFamily="34" charset="0"/>
              </a:rPr>
              <a:t>3 aşamadan oluşur.</a:t>
            </a:r>
          </a:p>
        </p:txBody>
      </p:sp>
    </p:spTree>
    <p:extLst>
      <p:ext uri="{BB962C8B-B14F-4D97-AF65-F5344CB8AC3E}">
        <p14:creationId xmlns:p14="http://schemas.microsoft.com/office/powerpoint/2010/main" val="37462434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BBC6504F-F47C-4F27-A250-7EF8ACE7954B}"/>
              </a:ext>
            </a:extLst>
          </p:cNvPr>
          <p:cNvSpPr>
            <a:spLocks noGrp="1"/>
          </p:cNvSpPr>
          <p:nvPr>
            <p:ph idx="1"/>
          </p:nvPr>
        </p:nvSpPr>
        <p:spPr>
          <a:xfrm>
            <a:off x="495300" y="2492896"/>
            <a:ext cx="8836152" cy="3828366"/>
          </a:xfrm>
        </p:spPr>
        <p:txBody>
          <a:bodyPr>
            <a:noAutofit/>
          </a:bodyPr>
          <a:lstStyle/>
          <a:p>
            <a:pPr algn="just"/>
            <a:r>
              <a:rPr lang="tr-TR" sz="3200" dirty="0"/>
              <a:t>Bu kapsamda; tekliflerin sunuluşunun ve değerlendirilmesinin</a:t>
            </a:r>
          </a:p>
          <a:p>
            <a:pPr marL="0" indent="0" algn="just">
              <a:buNone/>
            </a:pPr>
            <a:r>
              <a:rPr lang="tr-TR" sz="3200" dirty="0"/>
              <a:t>    </a:t>
            </a:r>
            <a:r>
              <a:rPr lang="tr-TR" sz="3200" u="sng" dirty="0"/>
              <a:t>Nasıl yapılacağına ilişkin olarak</a:t>
            </a:r>
          </a:p>
          <a:p>
            <a:pPr marL="0" indent="0" algn="just">
              <a:buNone/>
            </a:pPr>
            <a:r>
              <a:rPr lang="tr-TR" sz="3200" b="1" dirty="0"/>
              <a:t>    Elektronik İhale Uygulama Yönetmeliği </a:t>
            </a:r>
            <a:r>
              <a:rPr lang="tr-TR" sz="3200" dirty="0"/>
              <a:t>ekine</a:t>
            </a:r>
          </a:p>
          <a:p>
            <a:pPr marL="0" indent="0" algn="just">
              <a:buNone/>
            </a:pPr>
            <a:r>
              <a:rPr lang="tr-TR" sz="3200" b="1" dirty="0">
                <a:solidFill>
                  <a:srgbClr val="C00000"/>
                </a:solidFill>
              </a:rPr>
              <a:t>    </a:t>
            </a:r>
            <a:r>
              <a:rPr lang="tr-TR" sz="3600" b="1" u="sng" dirty="0">
                <a:solidFill>
                  <a:srgbClr val="C00000"/>
                </a:solidFill>
              </a:rPr>
              <a:t>"Yeterlik Bilgileri Tablosu"</a:t>
            </a:r>
          </a:p>
          <a:p>
            <a:pPr marL="0" indent="0" algn="just">
              <a:buNone/>
            </a:pPr>
            <a:r>
              <a:rPr lang="tr-TR" sz="3200" b="1" dirty="0">
                <a:solidFill>
                  <a:srgbClr val="002060"/>
                </a:solidFill>
              </a:rPr>
              <a:t>    </a:t>
            </a:r>
            <a:r>
              <a:rPr lang="tr-TR" sz="3200" u="sng" dirty="0"/>
              <a:t>standart formu eklenmiştir.</a:t>
            </a:r>
            <a:endParaRPr lang="tr-TR" sz="3200" dirty="0">
              <a:latin typeface="Times New Roman" panose="02020603050405020304" pitchFamily="18" charset="0"/>
              <a:cs typeface="Times New Roman" panose="02020603050405020304" pitchFamily="18" charset="0"/>
            </a:endParaRPr>
          </a:p>
        </p:txBody>
      </p:sp>
      <p:sp>
        <p:nvSpPr>
          <p:cNvPr id="4" name="Slayt Numarası Yer Tutucusu 3">
            <a:extLst>
              <a:ext uri="{FF2B5EF4-FFF2-40B4-BE49-F238E27FC236}">
                <a16:creationId xmlns:a16="http://schemas.microsoft.com/office/drawing/2014/main" id="{FADB8560-5C88-42E3-AB9B-C8E594F3BBEC}"/>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6</a:t>
            </a:fld>
            <a:endParaRPr lang="tr-TR"/>
          </a:p>
        </p:txBody>
      </p:sp>
      <p:sp>
        <p:nvSpPr>
          <p:cNvPr id="13" name="Unvan 1">
            <a:extLst>
              <a:ext uri="{FF2B5EF4-FFF2-40B4-BE49-F238E27FC236}">
                <a16:creationId xmlns:a16="http://schemas.microsoft.com/office/drawing/2014/main" id="{8AC81271-5D6A-4F29-9CAB-A2DDC894B8FC}"/>
              </a:ext>
            </a:extLst>
          </p:cNvPr>
          <p:cNvSpPr>
            <a:spLocks noGrp="1"/>
          </p:cNvSpPr>
          <p:nvPr>
            <p:ph type="title"/>
          </p:nvPr>
        </p:nvSpPr>
        <p:spPr>
          <a:xfrm>
            <a:off x="495300" y="274638"/>
            <a:ext cx="8915400" cy="1930226"/>
          </a:xfrm>
        </p:spPr>
        <p:txBody>
          <a:bodyPr>
            <a:normAutofit/>
          </a:bodyPr>
          <a:lstStyle/>
          <a:p>
            <a:pPr algn="ctr"/>
            <a:r>
              <a:rPr lang="tr-TR" sz="4800" b="1" dirty="0"/>
              <a:t>Elektronik İhale</a:t>
            </a:r>
            <a:r>
              <a:rPr lang="tr-TR" sz="5300" b="1" dirty="0"/>
              <a:t/>
            </a:r>
            <a:br>
              <a:rPr lang="tr-TR" sz="5300" b="1" dirty="0"/>
            </a:br>
            <a:r>
              <a:rPr lang="tr-TR" sz="2800" b="1" dirty="0">
                <a:solidFill>
                  <a:schemeClr val="bg1"/>
                </a:solidFill>
              </a:rPr>
              <a:t>.</a:t>
            </a:r>
            <a:r>
              <a:rPr lang="tr-TR" b="1" dirty="0"/>
              <a:t/>
            </a:r>
            <a:br>
              <a:rPr lang="tr-TR" b="1" dirty="0"/>
            </a:br>
            <a:r>
              <a:rPr lang="tr-TR" altLang="tr-TR" sz="3300" b="1" dirty="0">
                <a:latin typeface="Arial" charset="0"/>
                <a:cs typeface="Arial" charset="0"/>
              </a:rPr>
              <a:t>Genel Özellikleri</a:t>
            </a:r>
            <a:endParaRPr lang="tr-TR" sz="3300" b="1" dirty="0"/>
          </a:p>
        </p:txBody>
      </p:sp>
    </p:spTree>
    <p:extLst>
      <p:ext uri="{BB962C8B-B14F-4D97-AF65-F5344CB8AC3E}">
        <p14:creationId xmlns:p14="http://schemas.microsoft.com/office/powerpoint/2010/main" val="91282415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90600" y="762000"/>
            <a:ext cx="4538463" cy="307777"/>
          </a:xfrm>
          <a:prstGeom prst="rect">
            <a:avLst/>
          </a:prstGeom>
          <a:noFill/>
        </p:spPr>
        <p:txBody>
          <a:bodyPr wrap="square" rtlCol="0">
            <a:spAutoFit/>
          </a:bodyPr>
          <a:lstStyle/>
          <a:p>
            <a:r>
              <a:rPr lang="en-US" sz="1400" b="1" dirty="0">
                <a:solidFill>
                  <a:srgbClr val="FFFFFF"/>
                </a:solidFill>
              </a:rPr>
              <a:t>ELEKTRONİK EKSİLTME KAYIT VE TEBLİGAT İŞLEMLERİ</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504" y="1412776"/>
            <a:ext cx="5400600" cy="256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504" y="4206057"/>
            <a:ext cx="5400600"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Metin kutusu 3"/>
          <p:cNvSpPr txBox="1"/>
          <p:nvPr/>
        </p:nvSpPr>
        <p:spPr>
          <a:xfrm>
            <a:off x="6177136" y="1916832"/>
            <a:ext cx="3312370" cy="3170099"/>
          </a:xfrm>
          <a:prstGeom prst="rect">
            <a:avLst/>
          </a:prstGeom>
          <a:noFill/>
        </p:spPr>
        <p:txBody>
          <a:bodyPr wrap="square" rtlCol="0">
            <a:spAutoFit/>
          </a:bodyPr>
          <a:lstStyle/>
          <a:p>
            <a:pPr algn="just"/>
            <a:r>
              <a:rPr lang="tr-TR" sz="2000" b="1" dirty="0">
                <a:latin typeface="Arial" panose="020B0604020202020204" pitchFamily="34" charset="0"/>
                <a:cs typeface="Arial" panose="020B0604020202020204" pitchFamily="34" charset="0"/>
              </a:rPr>
              <a:t>1-) </a:t>
            </a:r>
            <a:r>
              <a:rPr lang="tr-TR" sz="2000" dirty="0">
                <a:latin typeface="Arial" panose="020B0604020202020204" pitchFamily="34" charset="0"/>
                <a:cs typeface="Arial" panose="020B0604020202020204" pitchFamily="34" charset="0"/>
              </a:rPr>
              <a:t>Teklif İşlemleri menüsünden ‘Elektronik Eksiltme İşlemleri’ seçilir.</a:t>
            </a:r>
          </a:p>
          <a:p>
            <a:pPr algn="just"/>
            <a:endParaRPr lang="tr-TR" sz="2000" dirty="0">
              <a:latin typeface="Arial" panose="020B0604020202020204" pitchFamily="34" charset="0"/>
              <a:cs typeface="Arial" panose="020B0604020202020204" pitchFamily="34" charset="0"/>
            </a:endParaRPr>
          </a:p>
          <a:p>
            <a:pPr algn="just"/>
            <a:r>
              <a:rPr lang="tr-TR" sz="2000" b="1" dirty="0">
                <a:latin typeface="Arial" panose="020B0604020202020204" pitchFamily="34" charset="0"/>
                <a:cs typeface="Arial" panose="020B0604020202020204" pitchFamily="34" charset="0"/>
              </a:rPr>
              <a:t>2-) </a:t>
            </a:r>
            <a:r>
              <a:rPr lang="tr-TR" sz="2000" dirty="0">
                <a:latin typeface="Arial" panose="020B0604020202020204" pitchFamily="34" charset="0"/>
                <a:cs typeface="Arial" panose="020B0604020202020204" pitchFamily="34" charset="0"/>
              </a:rPr>
              <a:t>Sonraki ekranda ilgili ihale bilgileri girilir.</a:t>
            </a:r>
          </a:p>
          <a:p>
            <a:pPr algn="just"/>
            <a:endParaRPr lang="tr-TR" sz="2000" b="1" dirty="0">
              <a:latin typeface="Arial" panose="020B0604020202020204" pitchFamily="34" charset="0"/>
              <a:cs typeface="Arial" panose="020B0604020202020204" pitchFamily="34" charset="0"/>
            </a:endParaRPr>
          </a:p>
          <a:p>
            <a:pPr algn="just"/>
            <a:r>
              <a:rPr lang="tr-TR" sz="2000" b="1" dirty="0">
                <a:latin typeface="Arial" panose="020B0604020202020204" pitchFamily="34" charset="0"/>
                <a:cs typeface="Arial" panose="020B0604020202020204" pitchFamily="34" charset="0"/>
              </a:rPr>
              <a:t> 3-) </a:t>
            </a:r>
            <a:r>
              <a:rPr lang="tr-TR" sz="2000" dirty="0">
                <a:latin typeface="Arial" panose="020B0604020202020204" pitchFamily="34" charset="0"/>
                <a:cs typeface="Arial" panose="020B0604020202020204" pitchFamily="34" charset="0"/>
              </a:rPr>
              <a:t>Eksiltme yapılacak kısım için ‘Yeni Kayıt’ butonuna tıklanır.</a:t>
            </a:r>
            <a:endParaRPr lang="tr-TR" sz="1600" dirty="0">
              <a:latin typeface="Arial" panose="020B0604020202020204" pitchFamily="34" charset="0"/>
              <a:cs typeface="Arial" panose="020B0604020202020204" pitchFamily="34" charset="0"/>
            </a:endParaRPr>
          </a:p>
        </p:txBody>
      </p:sp>
      <p:sp>
        <p:nvSpPr>
          <p:cNvPr id="7" name="Dikdörtgen 6">
            <a:extLst>
              <a:ext uri="{FF2B5EF4-FFF2-40B4-BE49-F238E27FC236}">
                <a16:creationId xmlns:a16="http://schemas.microsoft.com/office/drawing/2014/main" id="{FE66924B-2E38-4417-BEED-4F1D7990F9B8}"/>
              </a:ext>
            </a:extLst>
          </p:cNvPr>
          <p:cNvSpPr/>
          <p:nvPr/>
        </p:nvSpPr>
        <p:spPr>
          <a:xfrm>
            <a:off x="0" y="500389"/>
            <a:ext cx="9906000" cy="707886"/>
          </a:xfrm>
          <a:prstGeom prst="rect">
            <a:avLst/>
          </a:prstGeom>
        </p:spPr>
        <p:txBody>
          <a:bodyPr wrap="square">
            <a:spAutoFit/>
          </a:bodyPr>
          <a:lstStyle/>
          <a:p>
            <a:pPr algn="ctr"/>
            <a:r>
              <a:rPr lang="tr-TR" sz="4000" b="1" dirty="0">
                <a:latin typeface="Arial" panose="020B0604020202020204" pitchFamily="34" charset="0"/>
                <a:cs typeface="Arial" panose="020B0604020202020204" pitchFamily="34" charset="0"/>
              </a:rPr>
              <a:t>E-EKSİLTME KAYIT İŞLEMLERİ</a:t>
            </a:r>
            <a:endParaRPr lang="en-US" sz="4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0127397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90600" y="762000"/>
            <a:ext cx="4538463" cy="307777"/>
          </a:xfrm>
          <a:prstGeom prst="rect">
            <a:avLst/>
          </a:prstGeom>
          <a:noFill/>
        </p:spPr>
        <p:txBody>
          <a:bodyPr wrap="square" rtlCol="0">
            <a:spAutoFit/>
          </a:bodyPr>
          <a:lstStyle/>
          <a:p>
            <a:r>
              <a:rPr lang="en-US" sz="1400" b="1" dirty="0">
                <a:solidFill>
                  <a:srgbClr val="FFFFFF"/>
                </a:solidFill>
              </a:rPr>
              <a:t>ELEKTRONİK EKSİLTME KAYIT VE TEBLİGAT İŞLEMLERİ</a:t>
            </a:r>
          </a:p>
        </p:txBody>
      </p:sp>
      <p:sp>
        <p:nvSpPr>
          <p:cNvPr id="12" name="Dikdörtgen 11">
            <a:extLst>
              <a:ext uri="{FF2B5EF4-FFF2-40B4-BE49-F238E27FC236}">
                <a16:creationId xmlns:a16="http://schemas.microsoft.com/office/drawing/2014/main" id="{DF7C9576-AA0F-48E0-82CC-77917F6BCBCD}"/>
              </a:ext>
            </a:extLst>
          </p:cNvPr>
          <p:cNvSpPr/>
          <p:nvPr/>
        </p:nvSpPr>
        <p:spPr>
          <a:xfrm>
            <a:off x="0" y="500389"/>
            <a:ext cx="9906000" cy="707886"/>
          </a:xfrm>
          <a:prstGeom prst="rect">
            <a:avLst/>
          </a:prstGeom>
        </p:spPr>
        <p:txBody>
          <a:bodyPr wrap="square">
            <a:spAutoFit/>
          </a:bodyPr>
          <a:lstStyle/>
          <a:p>
            <a:pPr algn="ctr"/>
            <a:r>
              <a:rPr lang="tr-TR" sz="4000" b="1" dirty="0">
                <a:latin typeface="Arial" panose="020B0604020202020204" pitchFamily="34" charset="0"/>
                <a:cs typeface="Arial" panose="020B0604020202020204" pitchFamily="34" charset="0"/>
              </a:rPr>
              <a:t>E-EKSİLTME KAYIT İŞLEMLERİ</a:t>
            </a:r>
            <a:endParaRPr lang="en-US" sz="4000" b="1" dirty="0">
              <a:latin typeface="Arial" panose="020B0604020202020204" pitchFamily="34" charset="0"/>
              <a:cs typeface="Arial" panose="020B0604020202020204" pitchFamily="34" charset="0"/>
            </a:endParaRPr>
          </a:p>
        </p:txBody>
      </p:sp>
      <p:sp>
        <p:nvSpPr>
          <p:cNvPr id="17" name="Dikdörtgen 16"/>
          <p:cNvSpPr/>
          <p:nvPr/>
        </p:nvSpPr>
        <p:spPr>
          <a:xfrm>
            <a:off x="5074832" y="4307904"/>
            <a:ext cx="444352"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4</a:t>
            </a:r>
          </a:p>
        </p:txBody>
      </p:sp>
      <p:pic>
        <p:nvPicPr>
          <p:cNvPr id="1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470" y="1747734"/>
            <a:ext cx="5688633" cy="40575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5"/>
          <p:cNvSpPr txBox="1"/>
          <p:nvPr/>
        </p:nvSpPr>
        <p:spPr>
          <a:xfrm>
            <a:off x="5889104" y="1447031"/>
            <a:ext cx="3888433" cy="5078313"/>
          </a:xfrm>
          <a:prstGeom prst="rect">
            <a:avLst/>
          </a:prstGeom>
          <a:noFill/>
        </p:spPr>
        <p:txBody>
          <a:bodyPr wrap="square" rtlCol="0">
            <a:spAutoFit/>
          </a:bodyPr>
          <a:lstStyle/>
          <a:p>
            <a:pPr algn="just"/>
            <a:r>
              <a:rPr lang="tr-TR" b="1" dirty="0">
                <a:latin typeface="Arial" panose="020B0604020202020204" pitchFamily="34" charset="0"/>
                <a:cs typeface="Arial" panose="020B0604020202020204" pitchFamily="34" charset="0"/>
              </a:rPr>
              <a:t>4-) 	</a:t>
            </a:r>
            <a:r>
              <a:rPr lang="tr-TR" dirty="0">
                <a:latin typeface="Arial" panose="020B0604020202020204" pitchFamily="34" charset="0"/>
                <a:cs typeface="Arial" panose="020B0604020202020204" pitchFamily="34" charset="0"/>
              </a:rPr>
              <a:t>Davetin gönderildiği tarihten itibaren en az iki iş günü sonrası seçilmek koşulu ile </a:t>
            </a:r>
            <a:r>
              <a:rPr lang="tr-TR" dirty="0">
                <a:solidFill>
                  <a:srgbClr val="C00000"/>
                </a:solidFill>
                <a:latin typeface="Arial" panose="020B0604020202020204" pitchFamily="34" charset="0"/>
                <a:cs typeface="Arial" panose="020B0604020202020204" pitchFamily="34" charset="0"/>
              </a:rPr>
              <a:t>E-Eksiltmenin Başlayacağı Tarih/Saat </a:t>
            </a:r>
            <a:r>
              <a:rPr lang="tr-TR" dirty="0">
                <a:latin typeface="Arial" panose="020B0604020202020204" pitchFamily="34" charset="0"/>
                <a:cs typeface="Arial" panose="020B0604020202020204" pitchFamily="34" charset="0"/>
              </a:rPr>
              <a:t>alanına tarih ve saat bilgisi,</a:t>
            </a:r>
          </a:p>
          <a:p>
            <a:pPr algn="just"/>
            <a:endParaRPr lang="tr-TR" dirty="0">
              <a:solidFill>
                <a:schemeClr val="bg1">
                  <a:lumMod val="50000"/>
                </a:schemeClr>
              </a:solidFill>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ü"/>
            </a:pPr>
            <a:r>
              <a:rPr lang="tr-TR" dirty="0">
                <a:solidFill>
                  <a:schemeClr val="bg1">
                    <a:lumMod val="50000"/>
                  </a:schemeClr>
                </a:solidFill>
                <a:latin typeface="Arial" panose="020B0604020202020204" pitchFamily="34" charset="0"/>
                <a:cs typeface="Arial" panose="020B0604020202020204" pitchFamily="34" charset="0"/>
              </a:rPr>
              <a:t>	</a:t>
            </a:r>
            <a:r>
              <a:rPr lang="tr-TR" dirty="0">
                <a:latin typeface="Arial" panose="020B0604020202020204" pitchFamily="34" charset="0"/>
                <a:cs typeface="Arial" panose="020B0604020202020204" pitchFamily="34" charset="0"/>
              </a:rPr>
              <a:t>En fazla 5 tur ile sınırlı olmak koşulu ile </a:t>
            </a:r>
            <a:r>
              <a:rPr lang="tr-TR" dirty="0">
                <a:solidFill>
                  <a:srgbClr val="C00000"/>
                </a:solidFill>
                <a:latin typeface="Arial" panose="020B0604020202020204" pitchFamily="34" charset="0"/>
                <a:cs typeface="Arial" panose="020B0604020202020204" pitchFamily="34" charset="0"/>
              </a:rPr>
              <a:t>tur sayısı</a:t>
            </a:r>
            <a:r>
              <a:rPr lang="tr-TR" dirty="0">
                <a:solidFill>
                  <a:schemeClr val="bg1">
                    <a:lumMod val="50000"/>
                  </a:schemeClr>
                </a:solidFill>
                <a:latin typeface="Arial" panose="020B0604020202020204" pitchFamily="34" charset="0"/>
                <a:cs typeface="Arial" panose="020B0604020202020204" pitchFamily="34" charset="0"/>
              </a:rPr>
              <a:t> </a:t>
            </a:r>
            <a:r>
              <a:rPr lang="tr-TR" dirty="0">
                <a:latin typeface="Arial" panose="020B0604020202020204" pitchFamily="34" charset="0"/>
                <a:cs typeface="Arial" panose="020B0604020202020204" pitchFamily="34" charset="0"/>
              </a:rPr>
              <a:t>bilgisi,</a:t>
            </a:r>
          </a:p>
          <a:p>
            <a:pPr marL="285750" indent="-285750" algn="just">
              <a:buFont typeface="Wingdings" panose="05000000000000000000" pitchFamily="2" charset="2"/>
              <a:buChar char="ü"/>
            </a:pPr>
            <a:endParaRPr lang="tr-TR" dirty="0">
              <a:solidFill>
                <a:schemeClr val="bg1">
                  <a:lumMod val="50000"/>
                </a:schemeClr>
              </a:solidFill>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ü"/>
            </a:pPr>
            <a:r>
              <a:rPr lang="tr-TR" dirty="0">
                <a:solidFill>
                  <a:schemeClr val="bg1">
                    <a:lumMod val="50000"/>
                  </a:schemeClr>
                </a:solidFill>
                <a:latin typeface="Arial" panose="020B0604020202020204" pitchFamily="34" charset="0"/>
                <a:cs typeface="Arial" panose="020B0604020202020204" pitchFamily="34" charset="0"/>
              </a:rPr>
              <a:t>	</a:t>
            </a:r>
            <a:r>
              <a:rPr lang="tr-TR" dirty="0">
                <a:latin typeface="Arial" panose="020B0604020202020204" pitchFamily="34" charset="0"/>
                <a:cs typeface="Arial" panose="020B0604020202020204" pitchFamily="34" charset="0"/>
              </a:rPr>
              <a:t>E-eksiltmenin toplam süresinin, her bir kısım/ihale için bir iş günü mesai saatleri içerisinde bitmesi koşulu ile </a:t>
            </a:r>
            <a:r>
              <a:rPr lang="tr-TR" dirty="0">
                <a:solidFill>
                  <a:srgbClr val="C00000"/>
                </a:solidFill>
                <a:latin typeface="Arial" panose="020B0604020202020204" pitchFamily="34" charset="0"/>
                <a:cs typeface="Arial" panose="020B0604020202020204" pitchFamily="34" charset="0"/>
              </a:rPr>
              <a:t>tur süresi </a:t>
            </a:r>
            <a:r>
              <a:rPr lang="tr-TR" dirty="0">
                <a:latin typeface="Arial" panose="020B0604020202020204" pitchFamily="34" charset="0"/>
                <a:cs typeface="Arial" panose="020B0604020202020204" pitchFamily="34" charset="0"/>
              </a:rPr>
              <a:t>bilgisi,</a:t>
            </a:r>
          </a:p>
          <a:p>
            <a:pPr marL="285750" indent="-285750" algn="just">
              <a:buFont typeface="Wingdings" panose="05000000000000000000" pitchFamily="2" charset="2"/>
              <a:buChar char="ü"/>
            </a:pPr>
            <a:endParaRPr lang="tr-TR" dirty="0">
              <a:solidFill>
                <a:schemeClr val="bg1">
                  <a:lumMod val="50000"/>
                </a:schemeClr>
              </a:solidFill>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ü"/>
            </a:pPr>
            <a:r>
              <a:rPr lang="tr-TR" dirty="0">
                <a:solidFill>
                  <a:schemeClr val="bg1">
                    <a:lumMod val="50000"/>
                  </a:schemeClr>
                </a:solidFill>
                <a:latin typeface="Arial" panose="020B0604020202020204" pitchFamily="34" charset="0"/>
                <a:cs typeface="Arial" panose="020B0604020202020204" pitchFamily="34" charset="0"/>
              </a:rPr>
              <a:t>	</a:t>
            </a:r>
            <a:r>
              <a:rPr lang="tr-TR" dirty="0">
                <a:latin typeface="Arial" panose="020B0604020202020204" pitchFamily="34" charset="0"/>
                <a:cs typeface="Arial" panose="020B0604020202020204" pitchFamily="34" charset="0"/>
              </a:rPr>
              <a:t>Her tur için eksiltilmiş yeni tekliflerin </a:t>
            </a:r>
            <a:r>
              <a:rPr lang="tr-TR" dirty="0">
                <a:solidFill>
                  <a:srgbClr val="C00000"/>
                </a:solidFill>
                <a:latin typeface="Arial" panose="020B0604020202020204" pitchFamily="34" charset="0"/>
                <a:cs typeface="Arial" panose="020B0604020202020204" pitchFamily="34" charset="0"/>
              </a:rPr>
              <a:t>asgari fark aralığı </a:t>
            </a:r>
            <a:r>
              <a:rPr lang="tr-TR" dirty="0">
                <a:latin typeface="Arial" panose="020B0604020202020204" pitchFamily="34" charset="0"/>
                <a:cs typeface="Arial" panose="020B0604020202020204" pitchFamily="34" charset="0"/>
              </a:rPr>
              <a:t>TL cinsinden girilerek kaydedilir.</a:t>
            </a:r>
          </a:p>
          <a:p>
            <a:pPr algn="just"/>
            <a:endParaRPr lang="tr-TR" dirty="0">
              <a:solidFill>
                <a:schemeClr val="bg1">
                  <a:lumMod val="50000"/>
                </a:schemeClr>
              </a:solidFill>
            </a:endParaRPr>
          </a:p>
        </p:txBody>
      </p:sp>
    </p:spTree>
    <p:extLst>
      <p:ext uri="{BB962C8B-B14F-4D97-AF65-F5344CB8AC3E}">
        <p14:creationId xmlns:p14="http://schemas.microsoft.com/office/powerpoint/2010/main" val="386975965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Dikdörtgen 16"/>
          <p:cNvSpPr/>
          <p:nvPr/>
        </p:nvSpPr>
        <p:spPr>
          <a:xfrm>
            <a:off x="5074832" y="4307904"/>
            <a:ext cx="444352"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4</a:t>
            </a:r>
          </a:p>
        </p:txBody>
      </p:sp>
      <p:sp>
        <p:nvSpPr>
          <p:cNvPr id="14" name="Dikdörtgen 13"/>
          <p:cNvSpPr/>
          <p:nvPr/>
        </p:nvSpPr>
        <p:spPr>
          <a:xfrm>
            <a:off x="5297008" y="1841629"/>
            <a:ext cx="444352"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4</a:t>
            </a:r>
          </a:p>
        </p:txBody>
      </p:sp>
      <p:sp>
        <p:nvSpPr>
          <p:cNvPr id="6" name="Metin kutusu 5"/>
          <p:cNvSpPr txBox="1"/>
          <p:nvPr/>
        </p:nvSpPr>
        <p:spPr>
          <a:xfrm>
            <a:off x="6006630" y="1523694"/>
            <a:ext cx="3770906" cy="4585871"/>
          </a:xfrm>
          <a:prstGeom prst="rect">
            <a:avLst/>
          </a:prstGeom>
          <a:noFill/>
        </p:spPr>
        <p:txBody>
          <a:bodyPr wrap="square" rtlCol="0">
            <a:spAutoFit/>
          </a:bodyPr>
          <a:lstStyle/>
          <a:p>
            <a:pPr algn="just"/>
            <a:endParaRPr lang="tr-TR" sz="1600" dirty="0">
              <a:solidFill>
                <a:schemeClr val="bg1">
                  <a:lumMod val="50000"/>
                </a:schemeClr>
              </a:solidFill>
            </a:endParaRPr>
          </a:p>
          <a:p>
            <a:pPr algn="just"/>
            <a:r>
              <a:rPr lang="tr-TR" sz="2000" dirty="0">
                <a:latin typeface="Arial" panose="020B0604020202020204" pitchFamily="34" charset="0"/>
                <a:cs typeface="Arial" panose="020B0604020202020204" pitchFamily="34" charset="0"/>
              </a:rPr>
              <a:t>Elektronik eksiltmenin tamamlanacağı tarih/saat bilgisi sistem tarafından otomatik hesaplanarak </a:t>
            </a:r>
            <a:r>
              <a:rPr lang="tr-TR" sz="2000" dirty="0">
                <a:solidFill>
                  <a:srgbClr val="C00000"/>
                </a:solidFill>
                <a:latin typeface="Arial" panose="020B0604020202020204" pitchFamily="34" charset="0"/>
                <a:cs typeface="Arial" panose="020B0604020202020204" pitchFamily="34" charset="0"/>
              </a:rPr>
              <a:t>Elektronik Eksiltme Zaman Çizelgesi </a:t>
            </a:r>
            <a:r>
              <a:rPr lang="tr-TR" sz="2000" dirty="0">
                <a:latin typeface="Arial" panose="020B0604020202020204" pitchFamily="34" charset="0"/>
                <a:cs typeface="Arial" panose="020B0604020202020204" pitchFamily="34" charset="0"/>
              </a:rPr>
              <a:t>oluşturulur.</a:t>
            </a:r>
          </a:p>
          <a:p>
            <a:pPr algn="just"/>
            <a:endParaRPr lang="tr-TR" sz="2000" dirty="0">
              <a:latin typeface="Arial" panose="020B0604020202020204" pitchFamily="34" charset="0"/>
              <a:cs typeface="Arial" panose="020B0604020202020204" pitchFamily="34" charset="0"/>
            </a:endParaRPr>
          </a:p>
          <a:p>
            <a:pPr lvl="0" algn="just"/>
            <a:r>
              <a:rPr lang="tr-TR" sz="2000" dirty="0">
                <a:latin typeface="Arial" panose="020B0604020202020204" pitchFamily="34" charset="0"/>
                <a:cs typeface="Arial" panose="020B0604020202020204" pitchFamily="34" charset="0"/>
              </a:rPr>
              <a:t>Bununla birlikte Elektronik eksiltme kayıt işlemi tamamlanmış ancak elektronik eksiltmeye davet tebligatı yapılmamış ihale/kısım için </a:t>
            </a:r>
            <a:r>
              <a:rPr lang="tr-TR" sz="2000" dirty="0">
                <a:solidFill>
                  <a:srgbClr val="C00000"/>
                </a:solidFill>
                <a:latin typeface="Arial" panose="020B0604020202020204" pitchFamily="34" charset="0"/>
                <a:cs typeface="Arial" panose="020B0604020202020204" pitchFamily="34" charset="0"/>
              </a:rPr>
              <a:t>güncelleme işlemleri yapılabilir.</a:t>
            </a:r>
            <a:endParaRPr lang="tr-TR" sz="2000" dirty="0">
              <a:solidFill>
                <a:prstClr val="white">
                  <a:lumMod val="50000"/>
                </a:prstClr>
              </a:solidFill>
              <a:latin typeface="Arial" panose="020B0604020202020204" pitchFamily="34" charset="0"/>
              <a:cs typeface="Arial" panose="020B0604020202020204" pitchFamily="34" charset="0"/>
            </a:endParaRPr>
          </a:p>
          <a:p>
            <a:pPr algn="just"/>
            <a:endParaRPr lang="tr-TR" sz="1600" dirty="0">
              <a:solidFill>
                <a:schemeClr val="bg1">
                  <a:lumMod val="50000"/>
                </a:schemeClr>
              </a:solidFill>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42" y="1402660"/>
            <a:ext cx="5984588" cy="5386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Dikdörtgen 6">
            <a:extLst>
              <a:ext uri="{FF2B5EF4-FFF2-40B4-BE49-F238E27FC236}">
                <a16:creationId xmlns:a16="http://schemas.microsoft.com/office/drawing/2014/main" id="{FA657FAA-99B7-4172-ADFA-6E6010772026}"/>
              </a:ext>
            </a:extLst>
          </p:cNvPr>
          <p:cNvSpPr/>
          <p:nvPr/>
        </p:nvSpPr>
        <p:spPr>
          <a:xfrm>
            <a:off x="0" y="500389"/>
            <a:ext cx="9906000" cy="707886"/>
          </a:xfrm>
          <a:prstGeom prst="rect">
            <a:avLst/>
          </a:prstGeom>
        </p:spPr>
        <p:txBody>
          <a:bodyPr wrap="square">
            <a:spAutoFit/>
          </a:bodyPr>
          <a:lstStyle/>
          <a:p>
            <a:pPr algn="ctr"/>
            <a:r>
              <a:rPr lang="tr-TR" sz="4000" b="1" dirty="0">
                <a:latin typeface="Arial" panose="020B0604020202020204" pitchFamily="34" charset="0"/>
                <a:cs typeface="Arial" panose="020B0604020202020204" pitchFamily="34" charset="0"/>
              </a:rPr>
              <a:t>E-EKSİLTME KAYIT İŞLEMLERİ</a:t>
            </a:r>
            <a:endParaRPr lang="en-US" sz="4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990412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Başlık"/>
          <p:cNvSpPr>
            <a:spLocks noGrp="1"/>
          </p:cNvSpPr>
          <p:nvPr>
            <p:ph type="title"/>
          </p:nvPr>
        </p:nvSpPr>
        <p:spPr/>
        <p:txBody>
          <a:bodyPr>
            <a:noAutofit/>
          </a:bodyPr>
          <a:lstStyle/>
          <a:p>
            <a:pPr algn="ctr" eaLnBrk="1" hangingPunct="1"/>
            <a:r>
              <a:rPr lang="tr-TR" altLang="tr-TR" b="1" dirty="0">
                <a:solidFill>
                  <a:schemeClr val="tx1"/>
                </a:solidFill>
                <a:effectLst/>
                <a:latin typeface="Arial" panose="020B0604020202020204" pitchFamily="34" charset="0"/>
                <a:cs typeface="Arial" panose="020B0604020202020204" pitchFamily="34" charset="0"/>
              </a:rPr>
              <a:t>ELEKTRONİK EKSİLTME</a:t>
            </a:r>
            <a:br>
              <a:rPr lang="tr-TR" altLang="tr-TR" b="1" dirty="0">
                <a:solidFill>
                  <a:schemeClr val="tx1"/>
                </a:solidFill>
                <a:effectLst/>
                <a:latin typeface="Arial" panose="020B0604020202020204" pitchFamily="34" charset="0"/>
                <a:cs typeface="Arial" panose="020B0604020202020204" pitchFamily="34" charset="0"/>
              </a:rPr>
            </a:br>
            <a:r>
              <a:rPr lang="tr-TR" altLang="tr-TR" b="1" dirty="0">
                <a:solidFill>
                  <a:schemeClr val="tx1"/>
                </a:solidFill>
                <a:latin typeface="Arial" panose="020B0604020202020204" pitchFamily="34" charset="0"/>
                <a:cs typeface="Arial" panose="020B0604020202020204" pitchFamily="34" charset="0"/>
              </a:rPr>
              <a:t>(</a:t>
            </a:r>
            <a:r>
              <a:rPr lang="tr-TR" altLang="tr-TR" b="1" dirty="0">
                <a:solidFill>
                  <a:schemeClr val="tx1"/>
                </a:solidFill>
                <a:effectLst/>
                <a:latin typeface="Arial" panose="020B0604020202020204" pitchFamily="34" charset="0"/>
                <a:cs typeface="Arial" panose="020B0604020202020204" pitchFamily="34" charset="0"/>
              </a:rPr>
              <a:t>Davet</a:t>
            </a:r>
            <a:r>
              <a:rPr lang="tr-TR" altLang="tr-TR" b="1" dirty="0">
                <a:solidFill>
                  <a:schemeClr val="tx1"/>
                </a:solidFill>
                <a:latin typeface="Arial" panose="020B0604020202020204" pitchFamily="34" charset="0"/>
                <a:cs typeface="Arial" panose="020B0604020202020204" pitchFamily="34" charset="0"/>
              </a:rPr>
              <a:t>)</a:t>
            </a:r>
            <a:endParaRPr lang="en-US" altLang="tr-TR" b="1" dirty="0">
              <a:solidFill>
                <a:schemeClr val="tx1"/>
              </a:solidFill>
              <a:effectLst/>
              <a:latin typeface="Arial" panose="020B0604020202020204" pitchFamily="34" charset="0"/>
              <a:cs typeface="Arial" panose="020B0604020202020204" pitchFamily="34" charset="0"/>
            </a:endParaRPr>
          </a:p>
        </p:txBody>
      </p:sp>
      <p:sp>
        <p:nvSpPr>
          <p:cNvPr id="6" name="5 Slayt Numarası Yer Tutucusu"/>
          <p:cNvSpPr>
            <a:spLocks noGrp="1"/>
          </p:cNvSpPr>
          <p:nvPr>
            <p:ph type="sldNum" sz="quarter" idx="4294967295"/>
          </p:nvPr>
        </p:nvSpPr>
        <p:spPr>
          <a:xfrm>
            <a:off x="9331590" y="6305550"/>
            <a:ext cx="495300" cy="476250"/>
          </a:xfrm>
          <a:prstGeom prst="rect">
            <a:avLst/>
          </a:prstGeom>
        </p:spPr>
        <p:txBody>
          <a:bodyPr>
            <a:normAutofit/>
          </a:bodyPr>
          <a:lstStyle/>
          <a:p>
            <a:pPr>
              <a:defRPr/>
            </a:pPr>
            <a:fld id="{77C168F0-9AE2-4322-BCCC-9942A2631D38}" type="slidenum">
              <a:rPr lang="tr-TR"/>
              <a:pPr>
                <a:defRPr/>
              </a:pPr>
              <a:t>63</a:t>
            </a:fld>
            <a:endParaRPr lang="tr-TR" dirty="0"/>
          </a:p>
        </p:txBody>
      </p:sp>
      <p:pic>
        <p:nvPicPr>
          <p:cNvPr id="7" name="Picture 2" descr="mail yoluyla davet ile ilgili gÃ¶rsel sonucu">
            <a:extLst>
              <a:ext uri="{FF2B5EF4-FFF2-40B4-BE49-F238E27FC236}">
                <a16:creationId xmlns:a16="http://schemas.microsoft.com/office/drawing/2014/main" id="{DD2C7216-A45A-4994-B305-FB7B915164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6576" y="1851758"/>
            <a:ext cx="7488832" cy="46015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2863753"/>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Başlık"/>
          <p:cNvSpPr>
            <a:spLocks noGrp="1"/>
          </p:cNvSpPr>
          <p:nvPr>
            <p:ph type="title"/>
          </p:nvPr>
        </p:nvSpPr>
        <p:spPr/>
        <p:txBody>
          <a:bodyPr>
            <a:noAutofit/>
          </a:bodyPr>
          <a:lstStyle/>
          <a:p>
            <a:pPr algn="ctr" eaLnBrk="1" hangingPunct="1"/>
            <a:r>
              <a:rPr lang="tr-TR" altLang="tr-TR" sz="4000" b="1" dirty="0">
                <a:solidFill>
                  <a:schemeClr val="tx1"/>
                </a:solidFill>
                <a:effectLst/>
                <a:latin typeface="Arial" panose="020B0604020202020204" pitchFamily="34" charset="0"/>
                <a:cs typeface="Arial" panose="020B0604020202020204" pitchFamily="34" charset="0"/>
              </a:rPr>
              <a:t>ELEKTRONİK EKSİLTME</a:t>
            </a:r>
            <a:br>
              <a:rPr lang="tr-TR" altLang="tr-TR" sz="4000" b="1" dirty="0">
                <a:solidFill>
                  <a:schemeClr val="tx1"/>
                </a:solidFill>
                <a:effectLst/>
                <a:latin typeface="Arial" panose="020B0604020202020204" pitchFamily="34" charset="0"/>
                <a:cs typeface="Arial" panose="020B0604020202020204" pitchFamily="34" charset="0"/>
              </a:rPr>
            </a:br>
            <a:r>
              <a:rPr lang="tr-TR" altLang="tr-TR" sz="4000" b="1" dirty="0">
                <a:solidFill>
                  <a:schemeClr val="tx1"/>
                </a:solidFill>
                <a:latin typeface="Arial" panose="020B0604020202020204" pitchFamily="34" charset="0"/>
                <a:cs typeface="Arial" panose="020B0604020202020204" pitchFamily="34" charset="0"/>
              </a:rPr>
              <a:t>(</a:t>
            </a:r>
            <a:r>
              <a:rPr lang="tr-TR" altLang="tr-TR" sz="4000" b="1" dirty="0">
                <a:solidFill>
                  <a:schemeClr val="tx1"/>
                </a:solidFill>
                <a:effectLst/>
                <a:latin typeface="Arial" panose="020B0604020202020204" pitchFamily="34" charset="0"/>
                <a:cs typeface="Arial" panose="020B0604020202020204" pitchFamily="34" charset="0"/>
              </a:rPr>
              <a:t>Davet</a:t>
            </a:r>
            <a:r>
              <a:rPr lang="tr-TR" altLang="tr-TR" sz="4000" b="1" dirty="0">
                <a:solidFill>
                  <a:schemeClr val="tx1"/>
                </a:solidFill>
                <a:latin typeface="Arial" panose="020B0604020202020204" pitchFamily="34" charset="0"/>
                <a:cs typeface="Arial" panose="020B0604020202020204" pitchFamily="34" charset="0"/>
              </a:rPr>
              <a:t>)</a:t>
            </a:r>
            <a:endParaRPr lang="en-US" altLang="tr-TR" sz="4000" b="1" dirty="0">
              <a:solidFill>
                <a:schemeClr val="tx1"/>
              </a:solidFill>
              <a:effectLst/>
              <a:latin typeface="Arial" panose="020B0604020202020204" pitchFamily="34" charset="0"/>
              <a:cs typeface="Arial" panose="020B0604020202020204" pitchFamily="34" charset="0"/>
            </a:endParaRPr>
          </a:p>
        </p:txBody>
      </p:sp>
      <p:sp>
        <p:nvSpPr>
          <p:cNvPr id="11268" name="2 İçerik Yer Tutucusu"/>
          <p:cNvSpPr>
            <a:spLocks noGrp="1"/>
          </p:cNvSpPr>
          <p:nvPr>
            <p:ph idx="1"/>
          </p:nvPr>
        </p:nvSpPr>
        <p:spPr>
          <a:xfrm>
            <a:off x="581290" y="1700808"/>
            <a:ext cx="8750300" cy="4395192"/>
          </a:xfrm>
        </p:spPr>
        <p:txBody>
          <a:bodyPr/>
          <a:lstStyle/>
          <a:p>
            <a:pPr algn="just"/>
            <a:r>
              <a:rPr lang="tr-TR" sz="2800" b="0" dirty="0">
                <a:solidFill>
                  <a:srgbClr val="C00000"/>
                </a:solidFill>
                <a:effectLst/>
                <a:latin typeface="Arial" panose="020B0604020202020204" pitchFamily="34" charset="0"/>
                <a:cs typeface="Arial" panose="020B0604020202020204" pitchFamily="34" charset="0"/>
              </a:rPr>
              <a:t>Yeterli görülen istekliler, </a:t>
            </a:r>
            <a:r>
              <a:rPr lang="tr-TR" sz="2800" b="0" dirty="0">
                <a:solidFill>
                  <a:schemeClr val="tx1"/>
                </a:solidFill>
                <a:effectLst/>
                <a:latin typeface="Arial" panose="020B0604020202020204" pitchFamily="34" charset="0"/>
                <a:cs typeface="Arial" panose="020B0604020202020204" pitchFamily="34" charset="0"/>
              </a:rPr>
              <a:t>EKAP üzerinden aynı anda eksiltmeye davet edilirler.</a:t>
            </a:r>
          </a:p>
          <a:p>
            <a:pPr marL="82550" indent="0" algn="just">
              <a:buNone/>
            </a:pPr>
            <a:endParaRPr lang="tr-TR" sz="2800" b="0" dirty="0">
              <a:solidFill>
                <a:schemeClr val="tx1"/>
              </a:solidFill>
              <a:effectLst/>
              <a:latin typeface="Arial" panose="020B0604020202020204" pitchFamily="34" charset="0"/>
              <a:cs typeface="Arial" panose="020B0604020202020204" pitchFamily="34" charset="0"/>
            </a:endParaRPr>
          </a:p>
          <a:p>
            <a:pPr algn="just"/>
            <a:r>
              <a:rPr lang="tr-TR" sz="2800" dirty="0">
                <a:latin typeface="Arial" panose="020B0604020202020204" pitchFamily="34" charset="0"/>
                <a:cs typeface="Arial" panose="020B0604020202020204" pitchFamily="34" charset="0"/>
              </a:rPr>
              <a:t>Davet edilmeyecek isteklilere ise </a:t>
            </a:r>
            <a:r>
              <a:rPr lang="tr-TR" sz="2800" dirty="0">
                <a:solidFill>
                  <a:srgbClr val="C00000"/>
                </a:solidFill>
                <a:latin typeface="Arial" panose="020B0604020202020204" pitchFamily="34" charset="0"/>
                <a:cs typeface="Arial" panose="020B0604020202020204" pitchFamily="34" charset="0"/>
              </a:rPr>
              <a:t>davet edilmeme gerekçeleri elektronik eksiltme başlamadan önce </a:t>
            </a:r>
            <a:r>
              <a:rPr lang="tr-TR" sz="2800" dirty="0">
                <a:latin typeface="Arial" panose="020B0604020202020204" pitchFamily="34" charset="0"/>
                <a:cs typeface="Arial" panose="020B0604020202020204" pitchFamily="34" charset="0"/>
              </a:rPr>
              <a:t>bildirilir.</a:t>
            </a:r>
            <a:endParaRPr lang="tr-TR" altLang="tr-TR" sz="2800" dirty="0">
              <a:latin typeface="Arial" panose="020B0604020202020204" pitchFamily="34" charset="0"/>
              <a:cs typeface="Arial" panose="020B0604020202020204" pitchFamily="34" charset="0"/>
            </a:endParaRPr>
          </a:p>
        </p:txBody>
      </p:sp>
      <p:sp>
        <p:nvSpPr>
          <p:cNvPr id="6" name="5 Slayt Numarası Yer Tutucusu"/>
          <p:cNvSpPr>
            <a:spLocks noGrp="1"/>
          </p:cNvSpPr>
          <p:nvPr>
            <p:ph type="sldNum" sz="quarter" idx="4294967295"/>
          </p:nvPr>
        </p:nvSpPr>
        <p:spPr>
          <a:xfrm>
            <a:off x="9331590" y="6305550"/>
            <a:ext cx="495300" cy="476250"/>
          </a:xfrm>
          <a:prstGeom prst="rect">
            <a:avLst/>
          </a:prstGeom>
        </p:spPr>
        <p:txBody>
          <a:bodyPr>
            <a:normAutofit/>
          </a:bodyPr>
          <a:lstStyle/>
          <a:p>
            <a:pPr>
              <a:defRPr/>
            </a:pPr>
            <a:fld id="{77C168F0-9AE2-4322-BCCC-9942A2631D38}" type="slidenum">
              <a:rPr lang="tr-TR"/>
              <a:pPr>
                <a:defRPr/>
              </a:pPr>
              <a:t>64</a:t>
            </a:fld>
            <a:endParaRPr lang="tr-TR" dirty="0"/>
          </a:p>
        </p:txBody>
      </p:sp>
    </p:spTree>
    <p:extLst>
      <p:ext uri="{BB962C8B-B14F-4D97-AF65-F5344CB8AC3E}">
        <p14:creationId xmlns:p14="http://schemas.microsoft.com/office/powerpoint/2010/main" val="20656569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8">
                                            <p:txEl>
                                              <p:pRg st="0" end="0"/>
                                            </p:txEl>
                                          </p:spTgt>
                                        </p:tgtEl>
                                        <p:attrNameLst>
                                          <p:attrName>style.visibility</p:attrName>
                                        </p:attrNameLst>
                                      </p:cBhvr>
                                      <p:to>
                                        <p:strVal val="visible"/>
                                      </p:to>
                                    </p:set>
                                    <p:anim calcmode="lin" valueType="num">
                                      <p:cBhvr additive="base">
                                        <p:cTn id="7" dur="500" fill="hold"/>
                                        <p:tgtEl>
                                          <p:spTgt spid="1126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2 İçerik Yer Tutucusu"/>
          <p:cNvSpPr>
            <a:spLocks noGrp="1"/>
          </p:cNvSpPr>
          <p:nvPr>
            <p:ph idx="1"/>
          </p:nvPr>
        </p:nvSpPr>
        <p:spPr>
          <a:xfrm>
            <a:off x="488505" y="1600200"/>
            <a:ext cx="8843085" cy="4495800"/>
          </a:xfrm>
        </p:spPr>
        <p:txBody>
          <a:bodyPr/>
          <a:lstStyle/>
          <a:p>
            <a:pPr marL="0" indent="0" algn="just">
              <a:buNone/>
            </a:pPr>
            <a:endParaRPr lang="tr-TR" altLang="tr-TR" sz="3200" b="0" dirty="0">
              <a:solidFill>
                <a:schemeClr val="tx1"/>
              </a:solidFill>
              <a:effectLst/>
              <a:latin typeface="Arial" panose="020B0604020202020204" pitchFamily="34" charset="0"/>
              <a:cs typeface="Arial" panose="020B0604020202020204" pitchFamily="34" charset="0"/>
            </a:endParaRPr>
          </a:p>
          <a:p>
            <a:pPr marL="82550" indent="0" algn="just">
              <a:buNone/>
            </a:pPr>
            <a:r>
              <a:rPr lang="tr-TR" sz="2800" b="0" dirty="0">
                <a:solidFill>
                  <a:schemeClr val="tx1"/>
                </a:solidFill>
                <a:effectLst/>
                <a:latin typeface="Arial" panose="020B0604020202020204" pitchFamily="34" charset="0"/>
                <a:cs typeface="Arial" panose="020B0604020202020204" pitchFamily="34" charset="0"/>
              </a:rPr>
              <a:t>Davette, eksiltmeye konu fiyat ve/veya fiyat dışı unsurlar ile </a:t>
            </a:r>
          </a:p>
          <a:p>
            <a:pPr marL="801688" lvl="1" indent="-398463" algn="just">
              <a:buFont typeface="Wingdings" pitchFamily="2" charset="2"/>
              <a:buChar char="q"/>
            </a:pPr>
            <a:r>
              <a:rPr lang="tr-TR" b="0" dirty="0">
                <a:solidFill>
                  <a:srgbClr val="C00000"/>
                </a:solidFill>
                <a:effectLst/>
                <a:latin typeface="Arial" panose="020B0604020202020204" pitchFamily="34" charset="0"/>
                <a:cs typeface="Arial" panose="020B0604020202020204" pitchFamily="34" charset="0"/>
              </a:rPr>
              <a:t>eksiltmenin zamanı, </a:t>
            </a:r>
          </a:p>
          <a:p>
            <a:pPr marL="801688" lvl="1" indent="-398463" algn="just">
              <a:buFont typeface="Wingdings" pitchFamily="2" charset="2"/>
              <a:buChar char="q"/>
            </a:pPr>
            <a:r>
              <a:rPr lang="tr-TR" b="0" dirty="0">
                <a:solidFill>
                  <a:srgbClr val="C00000"/>
                </a:solidFill>
                <a:effectLst/>
                <a:latin typeface="Arial" panose="020B0604020202020204" pitchFamily="34" charset="0"/>
                <a:cs typeface="Arial" panose="020B0604020202020204" pitchFamily="34" charset="0"/>
              </a:rPr>
              <a:t>süresi, </a:t>
            </a:r>
          </a:p>
          <a:p>
            <a:pPr marL="801688" lvl="1" indent="-398463" algn="just">
              <a:buFont typeface="Wingdings" pitchFamily="2" charset="2"/>
              <a:buChar char="q"/>
            </a:pPr>
            <a:r>
              <a:rPr lang="tr-TR" b="0" dirty="0">
                <a:solidFill>
                  <a:srgbClr val="C00000"/>
                </a:solidFill>
                <a:effectLst/>
                <a:latin typeface="Arial" panose="020B0604020202020204" pitchFamily="34" charset="0"/>
                <a:cs typeface="Arial" panose="020B0604020202020204" pitchFamily="34" charset="0"/>
              </a:rPr>
              <a:t>tur sayısı ve </a:t>
            </a:r>
          </a:p>
          <a:p>
            <a:pPr marL="801688" lvl="1" indent="-398463" algn="just">
              <a:buFont typeface="Wingdings" pitchFamily="2" charset="2"/>
              <a:buChar char="q"/>
            </a:pPr>
            <a:r>
              <a:rPr lang="tr-TR" b="0" dirty="0">
                <a:solidFill>
                  <a:srgbClr val="C00000"/>
                </a:solidFill>
                <a:effectLst/>
                <a:latin typeface="Arial" panose="020B0604020202020204" pitchFamily="34" charset="0"/>
                <a:cs typeface="Arial" panose="020B0604020202020204" pitchFamily="34" charset="0"/>
              </a:rPr>
              <a:t>asgari fark aralığı gibi </a:t>
            </a:r>
          </a:p>
          <a:p>
            <a:pPr marL="82550" indent="0" algn="just">
              <a:buNone/>
            </a:pPr>
            <a:r>
              <a:rPr lang="tr-TR" sz="2800" b="0" dirty="0">
                <a:solidFill>
                  <a:schemeClr val="tx1"/>
                </a:solidFill>
                <a:effectLst/>
                <a:latin typeface="Arial" panose="020B0604020202020204" pitchFamily="34" charset="0"/>
                <a:cs typeface="Arial" panose="020B0604020202020204" pitchFamily="34" charset="0"/>
              </a:rPr>
              <a:t>gerekli hususlar belirtilir. </a:t>
            </a:r>
            <a:endParaRPr lang="tr-TR" altLang="tr-TR" sz="2800" b="0" dirty="0">
              <a:solidFill>
                <a:schemeClr val="tx1"/>
              </a:solidFill>
              <a:effectLst/>
              <a:latin typeface="Arial" panose="020B0604020202020204" pitchFamily="34" charset="0"/>
              <a:cs typeface="Arial" panose="020B0604020202020204" pitchFamily="34" charset="0"/>
            </a:endParaRPr>
          </a:p>
          <a:p>
            <a:pPr algn="just">
              <a:buFont typeface="Wingdings" pitchFamily="2" charset="2"/>
              <a:buChar char="q"/>
            </a:pPr>
            <a:endParaRPr lang="tr-TR" altLang="tr-TR" sz="2600" b="0" dirty="0">
              <a:solidFill>
                <a:schemeClr val="tx1"/>
              </a:solidFill>
              <a:effectLst/>
              <a:latin typeface="Arial" panose="020B0604020202020204" pitchFamily="34" charset="0"/>
              <a:cs typeface="Arial" panose="020B0604020202020204" pitchFamily="34" charset="0"/>
            </a:endParaRPr>
          </a:p>
        </p:txBody>
      </p:sp>
      <p:sp>
        <p:nvSpPr>
          <p:cNvPr id="6" name="5 Slayt Numarası Yer Tutucusu"/>
          <p:cNvSpPr>
            <a:spLocks noGrp="1"/>
          </p:cNvSpPr>
          <p:nvPr>
            <p:ph type="sldNum" sz="quarter" idx="4294967295"/>
          </p:nvPr>
        </p:nvSpPr>
        <p:spPr>
          <a:xfrm>
            <a:off x="9331590" y="6305550"/>
            <a:ext cx="495300" cy="476250"/>
          </a:xfrm>
          <a:prstGeom prst="rect">
            <a:avLst/>
          </a:prstGeom>
        </p:spPr>
        <p:txBody>
          <a:bodyPr>
            <a:normAutofit/>
          </a:bodyPr>
          <a:lstStyle/>
          <a:p>
            <a:pPr>
              <a:defRPr/>
            </a:pPr>
            <a:fld id="{77C168F0-9AE2-4322-BCCC-9942A2631D38}" type="slidenum">
              <a:rPr lang="tr-TR"/>
              <a:pPr>
                <a:defRPr/>
              </a:pPr>
              <a:t>65</a:t>
            </a:fld>
            <a:endParaRPr lang="tr-TR" dirty="0"/>
          </a:p>
        </p:txBody>
      </p:sp>
      <p:sp>
        <p:nvSpPr>
          <p:cNvPr id="7" name="1 Başlık">
            <a:extLst>
              <a:ext uri="{FF2B5EF4-FFF2-40B4-BE49-F238E27FC236}">
                <a16:creationId xmlns:a16="http://schemas.microsoft.com/office/drawing/2014/main" id="{3CBAD467-E9F7-4A62-BB0C-ACBD9B18E20A}"/>
              </a:ext>
            </a:extLst>
          </p:cNvPr>
          <p:cNvSpPr>
            <a:spLocks noGrp="1"/>
          </p:cNvSpPr>
          <p:nvPr>
            <p:ph type="title"/>
          </p:nvPr>
        </p:nvSpPr>
        <p:spPr>
          <a:xfrm>
            <a:off x="495300" y="274638"/>
            <a:ext cx="8915400" cy="1143000"/>
          </a:xfrm>
        </p:spPr>
        <p:txBody>
          <a:bodyPr>
            <a:noAutofit/>
          </a:bodyPr>
          <a:lstStyle/>
          <a:p>
            <a:pPr algn="ctr" eaLnBrk="1" hangingPunct="1"/>
            <a:r>
              <a:rPr lang="tr-TR" altLang="tr-TR" sz="4000" b="1" dirty="0">
                <a:solidFill>
                  <a:schemeClr val="tx1"/>
                </a:solidFill>
                <a:effectLst/>
                <a:latin typeface="Arial" panose="020B0604020202020204" pitchFamily="34" charset="0"/>
                <a:cs typeface="Arial" panose="020B0604020202020204" pitchFamily="34" charset="0"/>
              </a:rPr>
              <a:t>ELEKTRONİK EKSİLTME</a:t>
            </a:r>
            <a:br>
              <a:rPr lang="tr-TR" altLang="tr-TR" sz="4000" b="1" dirty="0">
                <a:solidFill>
                  <a:schemeClr val="tx1"/>
                </a:solidFill>
                <a:effectLst/>
                <a:latin typeface="Arial" panose="020B0604020202020204" pitchFamily="34" charset="0"/>
                <a:cs typeface="Arial" panose="020B0604020202020204" pitchFamily="34" charset="0"/>
              </a:rPr>
            </a:br>
            <a:r>
              <a:rPr lang="tr-TR" altLang="tr-TR" sz="4000" b="1" dirty="0">
                <a:solidFill>
                  <a:schemeClr val="tx1"/>
                </a:solidFill>
                <a:latin typeface="Arial" panose="020B0604020202020204" pitchFamily="34" charset="0"/>
                <a:cs typeface="Arial" panose="020B0604020202020204" pitchFamily="34" charset="0"/>
              </a:rPr>
              <a:t>(</a:t>
            </a:r>
            <a:r>
              <a:rPr lang="tr-TR" altLang="tr-TR" sz="4000" b="1" dirty="0">
                <a:solidFill>
                  <a:schemeClr val="tx1"/>
                </a:solidFill>
                <a:effectLst/>
                <a:latin typeface="Arial" panose="020B0604020202020204" pitchFamily="34" charset="0"/>
                <a:cs typeface="Arial" panose="020B0604020202020204" pitchFamily="34" charset="0"/>
              </a:rPr>
              <a:t>Davet</a:t>
            </a:r>
            <a:r>
              <a:rPr lang="tr-TR" altLang="tr-TR" sz="4000" b="1" dirty="0">
                <a:solidFill>
                  <a:schemeClr val="tx1"/>
                </a:solidFill>
                <a:latin typeface="Arial" panose="020B0604020202020204" pitchFamily="34" charset="0"/>
                <a:cs typeface="Arial" panose="020B0604020202020204" pitchFamily="34" charset="0"/>
              </a:rPr>
              <a:t>)</a:t>
            </a:r>
            <a:endParaRPr lang="en-US" altLang="tr-TR" sz="4000" b="1"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521203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8">
                                            <p:txEl>
                                              <p:pRg st="1" end="1"/>
                                            </p:txEl>
                                          </p:spTgt>
                                        </p:tgtEl>
                                        <p:attrNameLst>
                                          <p:attrName>style.visibility</p:attrName>
                                        </p:attrNameLst>
                                      </p:cBhvr>
                                      <p:to>
                                        <p:strVal val="visible"/>
                                      </p:to>
                                    </p:set>
                                    <p:anim calcmode="lin" valueType="num">
                                      <p:cBhvr additive="base">
                                        <p:cTn id="7" dur="500" fill="hold"/>
                                        <p:tgtEl>
                                          <p:spTgt spid="1126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8">
                                            <p:txEl>
                                              <p:pRg st="2" end="2"/>
                                            </p:txEl>
                                          </p:spTgt>
                                        </p:tgtEl>
                                        <p:attrNameLst>
                                          <p:attrName>style.visibility</p:attrName>
                                        </p:attrNameLst>
                                      </p:cBhvr>
                                      <p:to>
                                        <p:strVal val="visible"/>
                                      </p:to>
                                    </p:set>
                                    <p:anim calcmode="lin" valueType="num">
                                      <p:cBhvr additive="base">
                                        <p:cTn id="13" dur="500" fill="hold"/>
                                        <p:tgtEl>
                                          <p:spTgt spid="11268">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68">
                                            <p:txEl>
                                              <p:pRg st="3" end="3"/>
                                            </p:txEl>
                                          </p:spTgt>
                                        </p:tgtEl>
                                        <p:attrNameLst>
                                          <p:attrName>style.visibility</p:attrName>
                                        </p:attrNameLst>
                                      </p:cBhvr>
                                      <p:to>
                                        <p:strVal val="visible"/>
                                      </p:to>
                                    </p:set>
                                    <p:anim calcmode="lin" valueType="num">
                                      <p:cBhvr additive="base">
                                        <p:cTn id="19" dur="500" fill="hold"/>
                                        <p:tgtEl>
                                          <p:spTgt spid="11268">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268">
                                            <p:txEl>
                                              <p:pRg st="4" end="4"/>
                                            </p:txEl>
                                          </p:spTgt>
                                        </p:tgtEl>
                                        <p:attrNameLst>
                                          <p:attrName>style.visibility</p:attrName>
                                        </p:attrNameLst>
                                      </p:cBhvr>
                                      <p:to>
                                        <p:strVal val="visible"/>
                                      </p:to>
                                    </p:set>
                                    <p:anim calcmode="lin" valueType="num">
                                      <p:cBhvr additive="base">
                                        <p:cTn id="25" dur="500" fill="hold"/>
                                        <p:tgtEl>
                                          <p:spTgt spid="11268">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268">
                                            <p:txEl>
                                              <p:pRg st="5" end="5"/>
                                            </p:txEl>
                                          </p:spTgt>
                                        </p:tgtEl>
                                        <p:attrNameLst>
                                          <p:attrName>style.visibility</p:attrName>
                                        </p:attrNameLst>
                                      </p:cBhvr>
                                      <p:to>
                                        <p:strVal val="visible"/>
                                      </p:to>
                                    </p:set>
                                    <p:anim calcmode="lin" valueType="num">
                                      <p:cBhvr additive="base">
                                        <p:cTn id="31" dur="500" fill="hold"/>
                                        <p:tgtEl>
                                          <p:spTgt spid="11268">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26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268">
                                            <p:txEl>
                                              <p:pRg st="6" end="6"/>
                                            </p:txEl>
                                          </p:spTgt>
                                        </p:tgtEl>
                                        <p:attrNameLst>
                                          <p:attrName>style.visibility</p:attrName>
                                        </p:attrNameLst>
                                      </p:cBhvr>
                                      <p:to>
                                        <p:strVal val="visible"/>
                                      </p:to>
                                    </p:set>
                                    <p:anim calcmode="lin" valueType="num">
                                      <p:cBhvr additive="base">
                                        <p:cTn id="37" dur="500" fill="hold"/>
                                        <p:tgtEl>
                                          <p:spTgt spid="11268">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26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03F7234F-71A3-4B94-9B01-271EAF97ACBF}"/>
              </a:ext>
            </a:extLst>
          </p:cNvPr>
          <p:cNvSpPr>
            <a:spLocks noGrp="1"/>
          </p:cNvSpPr>
          <p:nvPr>
            <p:ph type="title"/>
          </p:nvPr>
        </p:nvSpPr>
        <p:spPr>
          <a:xfrm>
            <a:off x="488505" y="260648"/>
            <a:ext cx="9006868" cy="896144"/>
          </a:xfrm>
        </p:spPr>
        <p:txBody>
          <a:bodyPr>
            <a:noAutofit/>
          </a:bodyPr>
          <a:lstStyle/>
          <a:p>
            <a:pPr algn="ctr"/>
            <a:r>
              <a:rPr lang="tr-TR" sz="4000" b="1" dirty="0">
                <a:solidFill>
                  <a:schemeClr val="tx1"/>
                </a:solidFill>
                <a:effectLst/>
                <a:latin typeface="Arial" panose="020B0604020202020204" pitchFamily="34" charset="0"/>
                <a:cs typeface="Arial" panose="020B0604020202020204" pitchFamily="34" charset="0"/>
              </a:rPr>
              <a:t>ELEKTRONİK EKSİLTME</a:t>
            </a:r>
            <a:br>
              <a:rPr lang="tr-TR" sz="4000" b="1" dirty="0">
                <a:solidFill>
                  <a:schemeClr val="tx1"/>
                </a:solidFill>
                <a:effectLst/>
                <a:latin typeface="Arial" panose="020B0604020202020204" pitchFamily="34" charset="0"/>
                <a:cs typeface="Arial" panose="020B0604020202020204" pitchFamily="34" charset="0"/>
              </a:rPr>
            </a:br>
            <a:r>
              <a:rPr lang="tr-TR" sz="4000" b="1" dirty="0">
                <a:solidFill>
                  <a:schemeClr val="tx1"/>
                </a:solidFill>
                <a:effectLst/>
                <a:latin typeface="Arial" panose="020B0604020202020204" pitchFamily="34" charset="0"/>
                <a:cs typeface="Arial" panose="020B0604020202020204" pitchFamily="34" charset="0"/>
              </a:rPr>
              <a:t>(Davet Formu</a:t>
            </a:r>
            <a:r>
              <a:rPr lang="tr-TR" sz="4000" dirty="0">
                <a:solidFill>
                  <a:schemeClr val="tx1"/>
                </a:solidFill>
                <a:effectLst/>
                <a:latin typeface="Arial" panose="020B0604020202020204" pitchFamily="34" charset="0"/>
                <a:cs typeface="Arial" panose="020B0604020202020204" pitchFamily="34" charset="0"/>
              </a:rPr>
              <a:t>)</a:t>
            </a:r>
          </a:p>
        </p:txBody>
      </p:sp>
      <p:sp>
        <p:nvSpPr>
          <p:cNvPr id="3" name="İçerik Yer Tutucusu 2">
            <a:extLst>
              <a:ext uri="{FF2B5EF4-FFF2-40B4-BE49-F238E27FC236}">
                <a16:creationId xmlns:a16="http://schemas.microsoft.com/office/drawing/2014/main" id="{E344ECE8-BC74-4F24-872E-C782E3931DD5}"/>
              </a:ext>
            </a:extLst>
          </p:cNvPr>
          <p:cNvSpPr>
            <a:spLocks noGrp="1"/>
          </p:cNvSpPr>
          <p:nvPr>
            <p:ph idx="1"/>
          </p:nvPr>
        </p:nvSpPr>
        <p:spPr>
          <a:xfrm>
            <a:off x="488505" y="2047463"/>
            <a:ext cx="8843086" cy="4108383"/>
          </a:xfrm>
        </p:spPr>
        <p:txBody>
          <a:bodyPr>
            <a:noAutofit/>
          </a:bodyPr>
          <a:lstStyle/>
          <a:p>
            <a:pPr marL="0" indent="0" algn="just" fontAlgn="base">
              <a:buNone/>
            </a:pPr>
            <a:r>
              <a:rPr lang="tr-TR" sz="28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r>
              <a:rPr lang="tr-TR" sz="2800" dirty="0">
                <a:latin typeface="Arial" panose="020B0604020202020204" pitchFamily="34" charset="0"/>
                <a:cs typeface="Arial" panose="020B0604020202020204" pitchFamily="34" charset="0"/>
              </a:rPr>
              <a:t>Elektronik Eksiltmeye Davet Formu</a:t>
            </a:r>
            <a:r>
              <a:rPr lang="tr-TR" sz="28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tr-TR" sz="2800" dirty="0">
                <a:latin typeface="Arial" panose="020B0604020202020204" pitchFamily="34" charset="0"/>
                <a:cs typeface="Arial" panose="020B0604020202020204" pitchFamily="34" charset="0"/>
              </a:rPr>
              <a:t>ekinde;</a:t>
            </a:r>
          </a:p>
          <a:p>
            <a:pPr marL="633413" indent="-366713" algn="just">
              <a:buFont typeface="Wingdings" panose="05000000000000000000" pitchFamily="2" charset="2"/>
              <a:buChar char="§"/>
            </a:pPr>
            <a:r>
              <a:rPr lang="tr-TR" sz="28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tr-TR" sz="2800" dirty="0">
                <a:latin typeface="Arial" panose="020B0604020202020204" pitchFamily="34" charset="0"/>
                <a:cs typeface="Arial" panose="020B0604020202020204" pitchFamily="34" charset="0"/>
              </a:rPr>
              <a:t>Elektronik eksiltmenin her aşamasının hangi saat aralığında ve</a:t>
            </a:r>
          </a:p>
          <a:p>
            <a:pPr marL="633413" indent="-366713" algn="just">
              <a:buFont typeface="Wingdings" panose="05000000000000000000" pitchFamily="2" charset="2"/>
              <a:buChar char="§"/>
            </a:pPr>
            <a:r>
              <a:rPr lang="tr-TR" sz="2800" dirty="0">
                <a:latin typeface="Arial" panose="020B0604020202020204" pitchFamily="34" charset="0"/>
                <a:cs typeface="Arial" panose="020B0604020202020204" pitchFamily="34" charset="0"/>
              </a:rPr>
              <a:t> ne kadar süre içerisinde yapılacağını ve</a:t>
            </a:r>
          </a:p>
          <a:p>
            <a:pPr marL="633413" indent="-366713" algn="just">
              <a:buFont typeface="Wingdings" panose="05000000000000000000" pitchFamily="2" charset="2"/>
              <a:buChar char="§"/>
            </a:pPr>
            <a:r>
              <a:rPr lang="tr-TR" sz="2800" dirty="0">
                <a:latin typeface="Arial" panose="020B0604020202020204" pitchFamily="34" charset="0"/>
                <a:cs typeface="Arial" panose="020B0604020202020204" pitchFamily="34" charset="0"/>
              </a:rPr>
              <a:t> elektronik eksiltmenin sona ereceği tarih ve saati göstermek üzere </a:t>
            </a:r>
          </a:p>
          <a:p>
            <a:pPr marL="0" indent="0" algn="just">
              <a:buNone/>
            </a:pPr>
            <a:r>
              <a:rPr lang="tr-TR" sz="2800" dirty="0">
                <a:solidFill>
                  <a:srgbClr val="C00000"/>
                </a:solidFill>
                <a:latin typeface="Arial" panose="020B0604020202020204" pitchFamily="34" charset="0"/>
                <a:cs typeface="Arial" panose="020B0604020202020204" pitchFamily="34" charset="0"/>
              </a:rPr>
              <a:t>«EKSİLTME ZAMAN ÇİZELGESİ» </a:t>
            </a:r>
            <a:r>
              <a:rPr lang="tr-TR" sz="2800" dirty="0">
                <a:solidFill>
                  <a:schemeClr val="tx1"/>
                </a:solidFill>
                <a:latin typeface="Arial" panose="020B0604020202020204" pitchFamily="34" charset="0"/>
                <a:cs typeface="Arial" panose="020B0604020202020204" pitchFamily="34" charset="0"/>
              </a:rPr>
              <a:t>yer almaktadır.</a:t>
            </a:r>
            <a:endParaRPr lang="tr-TR" sz="2800" dirty="0">
              <a:solidFill>
                <a:srgbClr val="FF0000"/>
              </a:solidFill>
              <a:latin typeface="Arial" panose="020B0604020202020204" pitchFamily="34" charset="0"/>
              <a:cs typeface="Arial" panose="020B0604020202020204" pitchFamily="34" charset="0"/>
            </a:endParaRPr>
          </a:p>
        </p:txBody>
      </p:sp>
      <p:sp>
        <p:nvSpPr>
          <p:cNvPr id="7" name="Slayt Numarası Yer Tutucusu 6">
            <a:extLst>
              <a:ext uri="{FF2B5EF4-FFF2-40B4-BE49-F238E27FC236}">
                <a16:creationId xmlns:a16="http://schemas.microsoft.com/office/drawing/2014/main" id="{36200D9E-DE7D-44B1-BE42-595EC5AD42F0}"/>
              </a:ext>
            </a:extLst>
          </p:cNvPr>
          <p:cNvSpPr>
            <a:spLocks noGrp="1"/>
          </p:cNvSpPr>
          <p:nvPr>
            <p:ph type="sldNum" sz="quarter" idx="4294967295"/>
          </p:nvPr>
        </p:nvSpPr>
        <p:spPr>
          <a:xfrm>
            <a:off x="9331590" y="6305550"/>
            <a:ext cx="495300" cy="476250"/>
          </a:xfrm>
          <a:prstGeom prst="rect">
            <a:avLst/>
          </a:prstGeom>
        </p:spPr>
        <p:txBody>
          <a:bodyPr>
            <a:normAutofit/>
          </a:bodyPr>
          <a:lstStyle/>
          <a:p>
            <a:fld id="{DF1F79AB-9229-4814-A1F8-FDBD1522D16E}" type="slidenum">
              <a:rPr lang="tr-TR" smtClean="0"/>
              <a:t>66</a:t>
            </a:fld>
            <a:endParaRPr lang="tr-TR"/>
          </a:p>
        </p:txBody>
      </p:sp>
    </p:spTree>
    <p:extLst>
      <p:ext uri="{BB962C8B-B14F-4D97-AF65-F5344CB8AC3E}">
        <p14:creationId xmlns:p14="http://schemas.microsoft.com/office/powerpoint/2010/main" val="40236011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ayt Numarası Yer Tutucusu 6">
            <a:extLst>
              <a:ext uri="{FF2B5EF4-FFF2-40B4-BE49-F238E27FC236}">
                <a16:creationId xmlns:a16="http://schemas.microsoft.com/office/drawing/2014/main" id="{36200D9E-DE7D-44B1-BE42-595EC5AD42F0}"/>
              </a:ext>
            </a:extLst>
          </p:cNvPr>
          <p:cNvSpPr>
            <a:spLocks noGrp="1"/>
          </p:cNvSpPr>
          <p:nvPr>
            <p:ph type="sldNum" sz="quarter" idx="4294967295"/>
          </p:nvPr>
        </p:nvSpPr>
        <p:spPr>
          <a:xfrm>
            <a:off x="9331590" y="6305550"/>
            <a:ext cx="495300" cy="476250"/>
          </a:xfrm>
          <a:prstGeom prst="rect">
            <a:avLst/>
          </a:prstGeom>
        </p:spPr>
        <p:txBody>
          <a:bodyPr>
            <a:normAutofit/>
          </a:bodyPr>
          <a:lstStyle/>
          <a:p>
            <a:fld id="{DF1F79AB-9229-4814-A1F8-FDBD1522D16E}" type="slidenum">
              <a:rPr lang="tr-TR" smtClean="0"/>
              <a:t>67</a:t>
            </a:fld>
            <a:endParaRPr lang="tr-TR"/>
          </a:p>
        </p:txBody>
      </p:sp>
      <p:graphicFrame>
        <p:nvGraphicFramePr>
          <p:cNvPr id="9" name="Tablo 8">
            <a:extLst>
              <a:ext uri="{FF2B5EF4-FFF2-40B4-BE49-F238E27FC236}">
                <a16:creationId xmlns:a16="http://schemas.microsoft.com/office/drawing/2014/main" id="{3659576F-6332-412A-A115-2C9BD1AC823E}"/>
              </a:ext>
            </a:extLst>
          </p:cNvPr>
          <p:cNvGraphicFramePr>
            <a:graphicFrameLocks noGrp="1"/>
          </p:cNvGraphicFramePr>
          <p:nvPr>
            <p:extLst>
              <p:ext uri="{D42A27DB-BD31-4B8C-83A1-F6EECF244321}">
                <p14:modId xmlns:p14="http://schemas.microsoft.com/office/powerpoint/2010/main" val="1718060988"/>
              </p:ext>
            </p:extLst>
          </p:nvPr>
        </p:nvGraphicFramePr>
        <p:xfrm>
          <a:off x="1753696" y="4044496"/>
          <a:ext cx="6240693" cy="2594317"/>
        </p:xfrm>
        <a:graphic>
          <a:graphicData uri="http://schemas.openxmlformats.org/drawingml/2006/table">
            <a:tbl>
              <a:tblPr firstRow="1" firstCol="1" bandRow="1">
                <a:tableStyleId>{5C22544A-7EE6-4342-B048-85BDC9FD1C3A}</a:tableStyleId>
              </a:tblPr>
              <a:tblGrid>
                <a:gridCol w="3356482">
                  <a:extLst>
                    <a:ext uri="{9D8B030D-6E8A-4147-A177-3AD203B41FA5}">
                      <a16:colId xmlns:a16="http://schemas.microsoft.com/office/drawing/2014/main" val="2463160785"/>
                    </a:ext>
                  </a:extLst>
                </a:gridCol>
                <a:gridCol w="2884211">
                  <a:extLst>
                    <a:ext uri="{9D8B030D-6E8A-4147-A177-3AD203B41FA5}">
                      <a16:colId xmlns:a16="http://schemas.microsoft.com/office/drawing/2014/main" val="2805422891"/>
                    </a:ext>
                  </a:extLst>
                </a:gridCol>
              </a:tblGrid>
              <a:tr h="471694">
                <a:tc>
                  <a:txBody>
                    <a:bodyPr/>
                    <a:lstStyle/>
                    <a:p>
                      <a:pPr algn="just" fontAlgn="base" hangingPunct="0">
                        <a:spcAft>
                          <a:spcPts val="0"/>
                        </a:spcAft>
                      </a:pPr>
                      <a:r>
                        <a:rPr lang="tr-TR" sz="1500" dirty="0">
                          <a:effectLst/>
                        </a:rPr>
                        <a:t>Eksiltmenin başlayacağı tarih ve saat:</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21" marR="55721" marT="0" marB="0"/>
                </a:tc>
                <a:tc>
                  <a:txBody>
                    <a:bodyPr/>
                    <a:lstStyle/>
                    <a:p>
                      <a:pPr algn="ctr" fontAlgn="base" hangingPunct="0">
                        <a:spcAft>
                          <a:spcPts val="0"/>
                        </a:spcAft>
                      </a:pPr>
                      <a:r>
                        <a:rPr lang="tr-TR" sz="1500" dirty="0">
                          <a:effectLst/>
                        </a:rPr>
                        <a:t>Tarih: …./…./….	Saat: ....:….</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21" marR="55721" marT="0" marB="0"/>
                </a:tc>
                <a:extLst>
                  <a:ext uri="{0D108BD9-81ED-4DB2-BD59-A6C34878D82A}">
                    <a16:rowId xmlns:a16="http://schemas.microsoft.com/office/drawing/2014/main" val="3514309286"/>
                  </a:ext>
                </a:extLst>
              </a:tr>
              <a:tr h="707541">
                <a:tc>
                  <a:txBody>
                    <a:bodyPr/>
                    <a:lstStyle/>
                    <a:p>
                      <a:pPr algn="just" fontAlgn="base" hangingPunct="0">
                        <a:spcAft>
                          <a:spcPts val="0"/>
                        </a:spcAft>
                      </a:pPr>
                      <a:r>
                        <a:rPr lang="tr-TR" sz="1500" u="sng" dirty="0">
                          <a:effectLst/>
                        </a:rPr>
                        <a:t>1. Tur:</a:t>
                      </a:r>
                      <a:endParaRPr lang="tr-TR" sz="1500" dirty="0">
                        <a:effectLst/>
                      </a:endParaRPr>
                    </a:p>
                    <a:p>
                      <a:pPr marL="457200" algn="just" fontAlgn="base" hangingPunct="0">
                        <a:spcAft>
                          <a:spcPts val="0"/>
                        </a:spcAft>
                      </a:pPr>
                      <a:r>
                        <a:rPr lang="tr-TR" sz="1500" dirty="0">
                          <a:effectLst/>
                        </a:rPr>
                        <a:t>Başlangıç saati:</a:t>
                      </a:r>
                    </a:p>
                    <a:p>
                      <a:pPr marL="457200" algn="just" fontAlgn="base" hangingPunct="0">
                        <a:spcAft>
                          <a:spcPts val="0"/>
                        </a:spcAft>
                      </a:pPr>
                      <a:r>
                        <a:rPr lang="tr-TR" sz="1500" dirty="0">
                          <a:effectLst/>
                        </a:rPr>
                        <a:t>Bitiş saati:</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21" marR="55721" marT="0" marB="0"/>
                </a:tc>
                <a:tc>
                  <a:txBody>
                    <a:bodyPr/>
                    <a:lstStyle/>
                    <a:p>
                      <a:pPr algn="ctr" fontAlgn="base" hangingPunct="0">
                        <a:spcAft>
                          <a:spcPts val="0"/>
                        </a:spcAft>
                      </a:pPr>
                      <a:r>
                        <a:rPr lang="tr-TR" sz="1500" dirty="0">
                          <a:effectLst/>
                        </a:rPr>
                        <a:t> </a:t>
                      </a:r>
                    </a:p>
                    <a:p>
                      <a:pPr algn="ctr" fontAlgn="base" hangingPunct="0">
                        <a:spcAft>
                          <a:spcPts val="0"/>
                        </a:spcAft>
                      </a:pPr>
                      <a:r>
                        <a:rPr lang="tr-TR" sz="1500" dirty="0">
                          <a:effectLst/>
                        </a:rPr>
                        <a:t>Saat: ....:….</a:t>
                      </a:r>
                    </a:p>
                    <a:p>
                      <a:pPr algn="ctr" fontAlgn="base" hangingPunct="0">
                        <a:spcAft>
                          <a:spcPts val="0"/>
                        </a:spcAft>
                      </a:pPr>
                      <a:r>
                        <a:rPr lang="tr-TR" sz="1500" dirty="0">
                          <a:effectLst/>
                        </a:rPr>
                        <a:t>Saat: ....:….</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21" marR="55721" marT="0" marB="0"/>
                </a:tc>
                <a:extLst>
                  <a:ext uri="{0D108BD9-81ED-4DB2-BD59-A6C34878D82A}">
                    <a16:rowId xmlns:a16="http://schemas.microsoft.com/office/drawing/2014/main" val="3258970013"/>
                  </a:ext>
                </a:extLst>
              </a:tr>
              <a:tr h="235847">
                <a:tc>
                  <a:txBody>
                    <a:bodyPr/>
                    <a:lstStyle/>
                    <a:p>
                      <a:pPr algn="just" fontAlgn="base" hangingPunct="0">
                        <a:spcAft>
                          <a:spcPts val="0"/>
                        </a:spcAft>
                      </a:pPr>
                      <a:r>
                        <a:rPr lang="tr-TR" sz="1500" dirty="0">
                          <a:effectLst/>
                        </a:rPr>
                        <a:t>…</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21" marR="55721" marT="0" marB="0"/>
                </a:tc>
                <a:tc>
                  <a:txBody>
                    <a:bodyPr/>
                    <a:lstStyle/>
                    <a:p>
                      <a:pPr algn="ctr" fontAlgn="base" hangingPunct="0">
                        <a:spcAft>
                          <a:spcPts val="0"/>
                        </a:spcAft>
                      </a:pPr>
                      <a:r>
                        <a:rPr lang="tr-TR" sz="1500" dirty="0">
                          <a:effectLst/>
                        </a:rPr>
                        <a:t> </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21" marR="55721" marT="0" marB="0"/>
                </a:tc>
                <a:extLst>
                  <a:ext uri="{0D108BD9-81ED-4DB2-BD59-A6C34878D82A}">
                    <a16:rowId xmlns:a16="http://schemas.microsoft.com/office/drawing/2014/main" val="177255395"/>
                  </a:ext>
                </a:extLst>
              </a:tr>
              <a:tr h="707541">
                <a:tc>
                  <a:txBody>
                    <a:bodyPr/>
                    <a:lstStyle/>
                    <a:p>
                      <a:pPr algn="just" fontAlgn="base" hangingPunct="0">
                        <a:spcAft>
                          <a:spcPts val="0"/>
                        </a:spcAft>
                      </a:pPr>
                      <a:r>
                        <a:rPr lang="tr-TR" sz="1500" u="sng" dirty="0">
                          <a:effectLst/>
                        </a:rPr>
                        <a:t>n. Tur:</a:t>
                      </a:r>
                      <a:endParaRPr lang="tr-TR" sz="1500" dirty="0">
                        <a:effectLst/>
                      </a:endParaRPr>
                    </a:p>
                    <a:p>
                      <a:pPr marL="457200" algn="just" fontAlgn="base" hangingPunct="0">
                        <a:spcAft>
                          <a:spcPts val="0"/>
                        </a:spcAft>
                      </a:pPr>
                      <a:r>
                        <a:rPr lang="tr-TR" sz="1500" dirty="0">
                          <a:effectLst/>
                        </a:rPr>
                        <a:t>Başlangıç saati:</a:t>
                      </a:r>
                    </a:p>
                    <a:p>
                      <a:pPr marL="457200" algn="just" fontAlgn="base" hangingPunct="0">
                        <a:spcAft>
                          <a:spcPts val="0"/>
                        </a:spcAft>
                      </a:pPr>
                      <a:r>
                        <a:rPr lang="tr-TR" sz="1500" dirty="0">
                          <a:effectLst/>
                        </a:rPr>
                        <a:t>Bitiş saati:</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21" marR="55721" marT="0" marB="0"/>
                </a:tc>
                <a:tc>
                  <a:txBody>
                    <a:bodyPr/>
                    <a:lstStyle/>
                    <a:p>
                      <a:pPr algn="ctr" fontAlgn="base" hangingPunct="0">
                        <a:spcAft>
                          <a:spcPts val="0"/>
                        </a:spcAft>
                      </a:pPr>
                      <a:r>
                        <a:rPr lang="tr-TR" sz="1500" dirty="0">
                          <a:effectLst/>
                        </a:rPr>
                        <a:t> </a:t>
                      </a:r>
                    </a:p>
                    <a:p>
                      <a:pPr algn="ctr" fontAlgn="base" hangingPunct="0">
                        <a:spcAft>
                          <a:spcPts val="0"/>
                        </a:spcAft>
                      </a:pPr>
                      <a:r>
                        <a:rPr lang="tr-TR" sz="1500" dirty="0">
                          <a:effectLst/>
                        </a:rPr>
                        <a:t>Saat: ....:….</a:t>
                      </a:r>
                    </a:p>
                    <a:p>
                      <a:pPr algn="ctr" fontAlgn="base" hangingPunct="0">
                        <a:spcAft>
                          <a:spcPts val="0"/>
                        </a:spcAft>
                      </a:pPr>
                      <a:r>
                        <a:rPr lang="tr-TR" sz="1500" dirty="0">
                          <a:effectLst/>
                        </a:rPr>
                        <a:t>Saat: ....:….</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21" marR="55721" marT="0" marB="0"/>
                </a:tc>
                <a:extLst>
                  <a:ext uri="{0D108BD9-81ED-4DB2-BD59-A6C34878D82A}">
                    <a16:rowId xmlns:a16="http://schemas.microsoft.com/office/drawing/2014/main" val="3480977924"/>
                  </a:ext>
                </a:extLst>
              </a:tr>
              <a:tr h="471694">
                <a:tc>
                  <a:txBody>
                    <a:bodyPr/>
                    <a:lstStyle/>
                    <a:p>
                      <a:pPr algn="just" fontAlgn="base" hangingPunct="0">
                        <a:spcAft>
                          <a:spcPts val="0"/>
                        </a:spcAft>
                      </a:pPr>
                      <a:r>
                        <a:rPr lang="tr-TR" sz="1500" dirty="0">
                          <a:effectLst/>
                        </a:rPr>
                        <a:t>Eksiltmenin sona ereceği tarih ve saat:</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21" marR="55721" marT="0" marB="0"/>
                </a:tc>
                <a:tc>
                  <a:txBody>
                    <a:bodyPr/>
                    <a:lstStyle/>
                    <a:p>
                      <a:pPr algn="ctr" fontAlgn="base" hangingPunct="0">
                        <a:spcAft>
                          <a:spcPts val="0"/>
                        </a:spcAft>
                      </a:pPr>
                      <a:r>
                        <a:rPr lang="tr-TR" sz="1500" dirty="0">
                          <a:effectLst/>
                        </a:rPr>
                        <a:t>Tarih: …./…./….	Saat: ....:….</a:t>
                      </a:r>
                      <a:endParaRPr lang="tr-TR"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21" marR="55721" marT="0" marB="0"/>
                </a:tc>
                <a:extLst>
                  <a:ext uri="{0D108BD9-81ED-4DB2-BD59-A6C34878D82A}">
                    <a16:rowId xmlns:a16="http://schemas.microsoft.com/office/drawing/2014/main" val="2642525211"/>
                  </a:ext>
                </a:extLst>
              </a:tr>
            </a:tbl>
          </a:graphicData>
        </a:graphic>
      </p:graphicFrame>
      <p:sp>
        <p:nvSpPr>
          <p:cNvPr id="10" name="İçerik Yer Tutucusu 2">
            <a:extLst>
              <a:ext uri="{FF2B5EF4-FFF2-40B4-BE49-F238E27FC236}">
                <a16:creationId xmlns:a16="http://schemas.microsoft.com/office/drawing/2014/main" id="{C2CC7F48-60D7-4CA1-8F40-217A214DBEDC}"/>
              </a:ext>
            </a:extLst>
          </p:cNvPr>
          <p:cNvSpPr txBox="1">
            <a:spLocks/>
          </p:cNvSpPr>
          <p:nvPr/>
        </p:nvSpPr>
        <p:spPr>
          <a:xfrm>
            <a:off x="416497" y="1556793"/>
            <a:ext cx="8915093" cy="2518251"/>
          </a:xfrm>
          <a:prstGeom prst="rect">
            <a:avLst/>
          </a:prstGeom>
        </p:spPr>
        <p:txBody>
          <a:bodyPr vert="horz" lIns="91440" tIns="45720" rIns="91440" bIns="45720" rtlCol="0" anchor="ctr">
            <a:no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fontAlgn="base" hangingPunct="0">
              <a:buFont typeface="Wingdings 2" panose="05020102010507070707" pitchFamily="18" charset="2"/>
              <a:buNone/>
            </a:pPr>
            <a:r>
              <a:rPr lang="tr-TR" sz="2200" dirty="0">
                <a:solidFill>
                  <a:schemeClr val="tx1"/>
                </a:solidFill>
                <a:latin typeface="Arial" panose="020B0604020202020204" pitchFamily="34" charset="0"/>
                <a:cs typeface="Arial" panose="020B0604020202020204" pitchFamily="34" charset="0"/>
              </a:rPr>
              <a:t>EKSİLTME ZAMAN ÇİZELGESİ</a:t>
            </a:r>
          </a:p>
          <a:p>
            <a:pPr marL="0" indent="0" algn="ctr" fontAlgn="base" hangingPunct="0">
              <a:buFont typeface="Wingdings 2" panose="05020102010507070707" pitchFamily="18" charset="2"/>
              <a:buNone/>
            </a:pPr>
            <a:r>
              <a:rPr lang="tr-TR" sz="2200" i="1" dirty="0">
                <a:solidFill>
                  <a:schemeClr val="tx1"/>
                </a:solidFill>
                <a:latin typeface="Arial" panose="020B0604020202020204" pitchFamily="34" charset="0"/>
                <a:cs typeface="Arial" panose="020B0604020202020204" pitchFamily="34" charset="0"/>
              </a:rPr>
              <a:t>Elektronik eksiltmenin her aşamasını gösterecek şekilde hazırlanır.</a:t>
            </a:r>
            <a:endParaRPr lang="tr-TR" sz="2200" dirty="0">
              <a:solidFill>
                <a:schemeClr val="tx1"/>
              </a:solidFill>
              <a:latin typeface="Arial" panose="020B0604020202020204" pitchFamily="34" charset="0"/>
              <a:cs typeface="Arial" panose="020B0604020202020204" pitchFamily="34" charset="0"/>
            </a:endParaRPr>
          </a:p>
          <a:p>
            <a:pPr marL="0" indent="0" algn="ctr" fontAlgn="base" hangingPunct="0">
              <a:buFont typeface="Wingdings 2" panose="05020102010507070707" pitchFamily="18" charset="2"/>
              <a:buNone/>
            </a:pPr>
            <a:r>
              <a:rPr lang="tr-TR" sz="2200" i="1" dirty="0">
                <a:solidFill>
                  <a:schemeClr val="tx1"/>
                </a:solidFill>
                <a:latin typeface="Arial" panose="020B0604020202020204" pitchFamily="34" charset="0"/>
                <a:cs typeface="Arial" panose="020B0604020202020204" pitchFamily="34" charset="0"/>
              </a:rPr>
              <a:t>Kısmi teklife açık ihalede, zaman çizelgesi davet edilecek istekliler yönünden diğer kısımlarda yapılacak eksiltme ile çakışmayacak şekilde düzenlenecektir.</a:t>
            </a:r>
          </a:p>
        </p:txBody>
      </p:sp>
      <p:sp>
        <p:nvSpPr>
          <p:cNvPr id="8" name="Unvan 1">
            <a:extLst>
              <a:ext uri="{FF2B5EF4-FFF2-40B4-BE49-F238E27FC236}">
                <a16:creationId xmlns:a16="http://schemas.microsoft.com/office/drawing/2014/main" id="{331639E2-6E36-486F-895E-3BA434D35C95}"/>
              </a:ext>
            </a:extLst>
          </p:cNvPr>
          <p:cNvSpPr>
            <a:spLocks noGrp="1"/>
          </p:cNvSpPr>
          <p:nvPr>
            <p:ph type="title"/>
          </p:nvPr>
        </p:nvSpPr>
        <p:spPr>
          <a:xfrm>
            <a:off x="488505" y="260648"/>
            <a:ext cx="9006868" cy="896144"/>
          </a:xfrm>
        </p:spPr>
        <p:txBody>
          <a:bodyPr>
            <a:noAutofit/>
          </a:bodyPr>
          <a:lstStyle/>
          <a:p>
            <a:pPr algn="ctr"/>
            <a:r>
              <a:rPr lang="tr-TR" sz="4000" b="1" dirty="0">
                <a:solidFill>
                  <a:schemeClr val="tx1"/>
                </a:solidFill>
                <a:effectLst/>
                <a:latin typeface="Arial" panose="020B0604020202020204" pitchFamily="34" charset="0"/>
                <a:cs typeface="Arial" panose="020B0604020202020204" pitchFamily="34" charset="0"/>
              </a:rPr>
              <a:t>ELEKTRONİK EKSİLTME</a:t>
            </a:r>
            <a:br>
              <a:rPr lang="tr-TR" sz="4000" b="1" dirty="0">
                <a:solidFill>
                  <a:schemeClr val="tx1"/>
                </a:solidFill>
                <a:effectLst/>
                <a:latin typeface="Arial" panose="020B0604020202020204" pitchFamily="34" charset="0"/>
                <a:cs typeface="Arial" panose="020B0604020202020204" pitchFamily="34" charset="0"/>
              </a:rPr>
            </a:br>
            <a:r>
              <a:rPr lang="tr-TR" sz="4000" b="1" dirty="0">
                <a:solidFill>
                  <a:schemeClr val="tx1"/>
                </a:solidFill>
                <a:effectLst/>
                <a:latin typeface="Arial" panose="020B0604020202020204" pitchFamily="34" charset="0"/>
                <a:cs typeface="Arial" panose="020B0604020202020204" pitchFamily="34" charset="0"/>
              </a:rPr>
              <a:t>(Davet Formu</a:t>
            </a:r>
            <a:r>
              <a:rPr lang="tr-TR" sz="4000" dirty="0">
                <a:solidFill>
                  <a:schemeClr val="tx1"/>
                </a:solidFill>
                <a:effectLst/>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220409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sz="4000" b="1" dirty="0">
                <a:solidFill>
                  <a:schemeClr val="tx1"/>
                </a:solidFill>
                <a:effectLst/>
                <a:latin typeface="Arial" panose="020B0604020202020204" pitchFamily="34" charset="0"/>
                <a:cs typeface="Arial" panose="020B0604020202020204" pitchFamily="34" charset="0"/>
              </a:rPr>
              <a:t>ELEKTRONİK EKSİLTME</a:t>
            </a:r>
            <a:endParaRPr lang="tr-TR" sz="4000" b="1"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740532" y="1447800"/>
            <a:ext cx="8938456" cy="4800600"/>
          </a:xfrm>
        </p:spPr>
        <p:txBody>
          <a:bodyPr/>
          <a:lstStyle/>
          <a:p>
            <a:endParaRPr lang="tr-TR" sz="3200" b="0" dirty="0">
              <a:solidFill>
                <a:schemeClr val="tx1"/>
              </a:solidFill>
              <a:effectLst/>
              <a:latin typeface="Arial" panose="020B0604020202020204" pitchFamily="34" charset="0"/>
              <a:cs typeface="Arial" panose="020B0604020202020204" pitchFamily="34" charset="0"/>
            </a:endParaRPr>
          </a:p>
          <a:p>
            <a:pPr algn="just"/>
            <a:r>
              <a:rPr lang="tr-TR" sz="2800" b="0" dirty="0">
                <a:solidFill>
                  <a:schemeClr val="tx1"/>
                </a:solidFill>
                <a:effectLst/>
                <a:latin typeface="Arial" panose="020B0604020202020204" pitchFamily="34" charset="0"/>
                <a:cs typeface="Arial" panose="020B0604020202020204" pitchFamily="34" charset="0"/>
              </a:rPr>
              <a:t>Davetin g</a:t>
            </a:r>
            <a:r>
              <a:rPr lang="tr-TR" sz="2800" dirty="0">
                <a:latin typeface="Arial" panose="020B0604020202020204" pitchFamily="34" charset="0"/>
                <a:cs typeface="Arial" panose="020B0604020202020204" pitchFamily="34" charset="0"/>
              </a:rPr>
              <a:t>önderildiği</a:t>
            </a:r>
            <a:r>
              <a:rPr lang="tr-TR" sz="2800" b="0" dirty="0">
                <a:solidFill>
                  <a:schemeClr val="tx1"/>
                </a:solidFill>
                <a:effectLst/>
                <a:latin typeface="Arial" panose="020B0604020202020204" pitchFamily="34" charset="0"/>
                <a:cs typeface="Arial" panose="020B0604020202020204" pitchFamily="34" charset="0"/>
              </a:rPr>
              <a:t> tarihten itibaren </a:t>
            </a:r>
            <a:r>
              <a:rPr lang="tr-TR" sz="2800" b="0" dirty="0">
                <a:solidFill>
                  <a:srgbClr val="FF0000"/>
                </a:solidFill>
                <a:effectLst/>
                <a:latin typeface="Arial" panose="020B0604020202020204" pitchFamily="34" charset="0"/>
                <a:cs typeface="Arial" panose="020B0604020202020204" pitchFamily="34" charset="0"/>
              </a:rPr>
              <a:t>iki iş günü geçmeden </a:t>
            </a:r>
            <a:r>
              <a:rPr lang="tr-TR" sz="2800" b="0" dirty="0">
                <a:solidFill>
                  <a:schemeClr val="tx1"/>
                </a:solidFill>
                <a:effectLst/>
                <a:latin typeface="Arial" panose="020B0604020202020204" pitchFamily="34" charset="0"/>
                <a:cs typeface="Arial" panose="020B0604020202020204" pitchFamily="34" charset="0"/>
              </a:rPr>
              <a:t>eksiltmeye başlanamaz.</a:t>
            </a:r>
          </a:p>
          <a:p>
            <a:pPr algn="just"/>
            <a:endParaRPr lang="tr-TR" sz="2800" b="0" dirty="0">
              <a:solidFill>
                <a:schemeClr val="tx1"/>
              </a:solidFill>
              <a:effectLst/>
              <a:latin typeface="Arial" panose="020B0604020202020204" pitchFamily="34" charset="0"/>
              <a:cs typeface="Arial" panose="020B0604020202020204" pitchFamily="34" charset="0"/>
            </a:endParaRPr>
          </a:p>
          <a:p>
            <a:pPr algn="just"/>
            <a:r>
              <a:rPr lang="tr-TR" sz="2800" b="0" dirty="0">
                <a:solidFill>
                  <a:schemeClr val="tx1"/>
                </a:solidFill>
                <a:effectLst/>
                <a:latin typeface="Arial" panose="020B0604020202020204" pitchFamily="34" charset="0"/>
                <a:cs typeface="Arial" panose="020B0604020202020204" pitchFamily="34" charset="0"/>
              </a:rPr>
              <a:t>Yeni teklifler EKAP üzerinden e-teklif olarak verilir, ancak </a:t>
            </a:r>
            <a:r>
              <a:rPr lang="tr-TR" sz="2800" b="0" dirty="0">
                <a:solidFill>
                  <a:srgbClr val="FF0000"/>
                </a:solidFill>
                <a:effectLst/>
                <a:latin typeface="Arial" panose="020B0604020202020204" pitchFamily="34" charset="0"/>
                <a:cs typeface="Arial" panose="020B0604020202020204" pitchFamily="34" charset="0"/>
              </a:rPr>
              <a:t>e-anahtar gönderilmez. </a:t>
            </a:r>
          </a:p>
          <a:p>
            <a:pPr algn="just"/>
            <a:endParaRPr lang="tr-TR" altLang="tr-TR" sz="3200" b="0" dirty="0">
              <a:solidFill>
                <a:schemeClr val="tx1"/>
              </a:solidFill>
              <a:effectLst/>
              <a:latin typeface="Arial" panose="020B0604020202020204" pitchFamily="34" charset="0"/>
              <a:cs typeface="Arial" panose="020B0604020202020204" pitchFamily="34" charset="0"/>
            </a:endParaRPr>
          </a:p>
          <a:p>
            <a:endParaRPr lang="tr-TR" altLang="tr-TR" sz="2800" b="0" dirty="0">
              <a:solidFill>
                <a:schemeClr val="tx1"/>
              </a:solidFill>
              <a:effectLst/>
              <a:latin typeface="Arial" panose="020B0604020202020204" pitchFamily="34" charset="0"/>
              <a:cs typeface="Arial" panose="020B0604020202020204" pitchFamily="34" charset="0"/>
            </a:endParaRPr>
          </a:p>
          <a:p>
            <a:endParaRPr lang="tr-TR"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4294967295"/>
          </p:nvPr>
        </p:nvSpPr>
        <p:spPr>
          <a:xfrm>
            <a:off x="9331590" y="6305550"/>
            <a:ext cx="495300" cy="476250"/>
          </a:xfrm>
          <a:prstGeom prst="rect">
            <a:avLst/>
          </a:prstGeom>
        </p:spPr>
        <p:txBody>
          <a:bodyPr>
            <a:normAutofit/>
          </a:bodyPr>
          <a:lstStyle/>
          <a:p>
            <a:pPr>
              <a:defRPr/>
            </a:pPr>
            <a:fld id="{2026F8BA-9EC2-4CFA-B1CC-AA1F8B0ED30E}" type="slidenum">
              <a:rPr lang="tr-TR" smtClean="0"/>
              <a:pPr>
                <a:defRPr/>
              </a:pPr>
              <a:t>68</a:t>
            </a:fld>
            <a:endParaRPr lang="tr-TR"/>
          </a:p>
        </p:txBody>
      </p:sp>
    </p:spTree>
    <p:extLst>
      <p:ext uri="{BB962C8B-B14F-4D97-AF65-F5344CB8AC3E}">
        <p14:creationId xmlns:p14="http://schemas.microsoft.com/office/powerpoint/2010/main" val="88033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sz="4000" b="1" dirty="0">
                <a:solidFill>
                  <a:schemeClr val="tx1"/>
                </a:solidFill>
                <a:effectLst/>
                <a:latin typeface="Arial" panose="020B0604020202020204" pitchFamily="34" charset="0"/>
                <a:cs typeface="Arial" panose="020B0604020202020204" pitchFamily="34" charset="0"/>
              </a:rPr>
              <a:t>ELEKTRONİK EKSİLTME</a:t>
            </a:r>
            <a:endParaRPr lang="tr-TR" sz="4000" b="1"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495300" y="1600200"/>
            <a:ext cx="8915400" cy="2332856"/>
          </a:xfrm>
        </p:spPr>
        <p:txBody>
          <a:bodyPr/>
          <a:lstStyle/>
          <a:p>
            <a:pPr marL="0" indent="0" algn="just">
              <a:buNone/>
            </a:pPr>
            <a:r>
              <a:rPr lang="tr-TR" sz="3200" dirty="0">
                <a:latin typeface="Arial" panose="020B0604020202020204" pitchFamily="34" charset="0"/>
                <a:cs typeface="Arial" panose="020B0604020202020204" pitchFamily="34" charset="0"/>
              </a:rPr>
              <a:t>Ortak girişimlerin katıldığı ihalelerde       yeni tekliflerin </a:t>
            </a:r>
            <a:r>
              <a:rPr lang="tr-TR" sz="3200" b="1" dirty="0">
                <a:latin typeface="Arial" panose="020B0604020202020204" pitchFamily="34" charset="0"/>
                <a:cs typeface="Arial" panose="020B0604020202020204" pitchFamily="34" charset="0"/>
              </a:rPr>
              <a:t>ortak girişim ortaklarının tamamı </a:t>
            </a:r>
            <a:r>
              <a:rPr lang="tr-TR" sz="3200" dirty="0">
                <a:latin typeface="Arial" panose="020B0604020202020204" pitchFamily="34" charset="0"/>
                <a:cs typeface="Arial" panose="020B0604020202020204" pitchFamily="34" charset="0"/>
              </a:rPr>
              <a:t>tarafından </a:t>
            </a:r>
            <a:r>
              <a:rPr lang="tr-TR" sz="3200" b="1" dirty="0">
                <a:latin typeface="Arial" panose="020B0604020202020204" pitchFamily="34" charset="0"/>
                <a:cs typeface="Arial" panose="020B0604020202020204" pitchFamily="34" charset="0"/>
              </a:rPr>
              <a:t>e-imza ile imzalanması </a:t>
            </a:r>
            <a:r>
              <a:rPr lang="tr-TR" sz="3200" dirty="0">
                <a:latin typeface="Arial" panose="020B0604020202020204" pitchFamily="34" charset="0"/>
                <a:cs typeface="Arial" panose="020B0604020202020204" pitchFamily="34" charset="0"/>
              </a:rPr>
              <a:t>zorunludur. </a:t>
            </a:r>
          </a:p>
          <a:p>
            <a:endParaRPr lang="tr-TR" b="0" dirty="0">
              <a:solidFill>
                <a:schemeClr val="tx1"/>
              </a:solidFill>
              <a:effectLst/>
              <a:latin typeface="Arial" panose="020B0604020202020204" pitchFamily="34" charset="0"/>
              <a:cs typeface="Arial" panose="020B0604020202020204" pitchFamily="34" charset="0"/>
            </a:endParaRPr>
          </a:p>
          <a:p>
            <a:pPr marL="82550" indent="0">
              <a:buNone/>
            </a:pPr>
            <a:endParaRPr lang="tr-TR"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4294967295"/>
          </p:nvPr>
        </p:nvSpPr>
        <p:spPr>
          <a:xfrm>
            <a:off x="9331590" y="6305550"/>
            <a:ext cx="495300" cy="476250"/>
          </a:xfrm>
          <a:prstGeom prst="rect">
            <a:avLst/>
          </a:prstGeom>
        </p:spPr>
        <p:txBody>
          <a:bodyPr>
            <a:normAutofit/>
          </a:bodyPr>
          <a:lstStyle/>
          <a:p>
            <a:pPr>
              <a:defRPr/>
            </a:pPr>
            <a:fld id="{2026F8BA-9EC2-4CFA-B1CC-AA1F8B0ED30E}" type="slidenum">
              <a:rPr lang="tr-TR" smtClean="0"/>
              <a:pPr>
                <a:defRPr/>
              </a:pPr>
              <a:t>69</a:t>
            </a:fld>
            <a:endParaRPr lang="tr-TR"/>
          </a:p>
        </p:txBody>
      </p:sp>
      <p:pic>
        <p:nvPicPr>
          <p:cNvPr id="6" name="Picture 2" descr="Ä°lgili resim">
            <a:extLst>
              <a:ext uri="{FF2B5EF4-FFF2-40B4-BE49-F238E27FC236}">
                <a16:creationId xmlns:a16="http://schemas.microsoft.com/office/drawing/2014/main" id="{D2BEBCAD-A868-4234-8466-CF9AD00300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45121" y="3648763"/>
            <a:ext cx="3855085" cy="28406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0441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BBC6504F-F47C-4F27-A250-7EF8ACE7954B}"/>
              </a:ext>
            </a:extLst>
          </p:cNvPr>
          <p:cNvSpPr>
            <a:spLocks noGrp="1"/>
          </p:cNvSpPr>
          <p:nvPr>
            <p:ph idx="1"/>
          </p:nvPr>
        </p:nvSpPr>
        <p:spPr>
          <a:xfrm>
            <a:off x="495300" y="2564904"/>
            <a:ext cx="8915401" cy="3740645"/>
          </a:xfrm>
        </p:spPr>
        <p:txBody>
          <a:bodyPr>
            <a:normAutofit/>
          </a:bodyPr>
          <a:lstStyle/>
          <a:p>
            <a:r>
              <a:rPr lang="tr-TR" altLang="tr-TR" sz="3000" b="1" dirty="0"/>
              <a:t>Katılım ve yeterlik kriterlerine ilişkin değerlendirme;</a:t>
            </a:r>
          </a:p>
          <a:p>
            <a:endParaRPr lang="tr-TR" altLang="tr-TR" sz="3000" b="1" dirty="0"/>
          </a:p>
          <a:p>
            <a:pPr marL="361950" indent="0">
              <a:buNone/>
            </a:pPr>
            <a:r>
              <a:rPr lang="tr-TR" altLang="tr-TR" sz="3200" dirty="0"/>
              <a:t>Teklif Mektubu ekinde yer alan </a:t>
            </a:r>
            <a:r>
              <a:rPr lang="tr-TR" altLang="tr-TR" sz="3200" b="1" dirty="0">
                <a:solidFill>
                  <a:srgbClr val="C00000"/>
                </a:solidFill>
              </a:rPr>
              <a:t>"Yeterlik Bilgileri </a:t>
            </a:r>
            <a:r>
              <a:rPr lang="tr-TR" altLang="tr-TR" sz="3200" b="1" dirty="0" err="1">
                <a:solidFill>
                  <a:srgbClr val="C00000"/>
                </a:solidFill>
              </a:rPr>
              <a:t>Tablosu"</a:t>
            </a:r>
            <a:r>
              <a:rPr lang="tr-TR" altLang="tr-TR" sz="3200" dirty="0" err="1"/>
              <a:t>nda</a:t>
            </a:r>
            <a:r>
              <a:rPr lang="tr-TR" altLang="tr-TR" sz="3200" dirty="0"/>
              <a:t> istekli tarafından beyan edilen bilgiler üzerinden yapılır.</a:t>
            </a:r>
          </a:p>
        </p:txBody>
      </p:sp>
      <p:sp>
        <p:nvSpPr>
          <p:cNvPr id="4" name="Slayt Numarası Yer Tutucusu 3">
            <a:extLst>
              <a:ext uri="{FF2B5EF4-FFF2-40B4-BE49-F238E27FC236}">
                <a16:creationId xmlns:a16="http://schemas.microsoft.com/office/drawing/2014/main" id="{FADB8560-5C88-42E3-AB9B-C8E594F3BBEC}"/>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7</a:t>
            </a:fld>
            <a:endParaRPr lang="tr-TR"/>
          </a:p>
        </p:txBody>
      </p:sp>
      <p:sp>
        <p:nvSpPr>
          <p:cNvPr id="10" name="Unvan 1">
            <a:extLst>
              <a:ext uri="{FF2B5EF4-FFF2-40B4-BE49-F238E27FC236}">
                <a16:creationId xmlns:a16="http://schemas.microsoft.com/office/drawing/2014/main" id="{02F6EB51-B272-48B8-8E0E-2018C3A8B79C}"/>
              </a:ext>
            </a:extLst>
          </p:cNvPr>
          <p:cNvSpPr>
            <a:spLocks noGrp="1"/>
          </p:cNvSpPr>
          <p:nvPr>
            <p:ph type="title"/>
          </p:nvPr>
        </p:nvSpPr>
        <p:spPr>
          <a:xfrm>
            <a:off x="495300" y="274638"/>
            <a:ext cx="8915400" cy="1930226"/>
          </a:xfrm>
        </p:spPr>
        <p:txBody>
          <a:bodyPr>
            <a:normAutofit/>
          </a:bodyPr>
          <a:lstStyle/>
          <a:p>
            <a:pPr algn="ctr"/>
            <a:r>
              <a:rPr lang="tr-TR" sz="4800" b="1" dirty="0"/>
              <a:t>Elektronik İhale</a:t>
            </a:r>
            <a:r>
              <a:rPr lang="tr-TR" sz="5300" b="1" dirty="0"/>
              <a:t/>
            </a:r>
            <a:br>
              <a:rPr lang="tr-TR" sz="5300" b="1" dirty="0"/>
            </a:br>
            <a:r>
              <a:rPr lang="tr-TR" sz="2800" b="1" dirty="0">
                <a:solidFill>
                  <a:schemeClr val="bg1"/>
                </a:solidFill>
              </a:rPr>
              <a:t>.</a:t>
            </a:r>
            <a:r>
              <a:rPr lang="tr-TR" b="1" dirty="0"/>
              <a:t/>
            </a:r>
            <a:br>
              <a:rPr lang="tr-TR" b="1" dirty="0"/>
            </a:br>
            <a:r>
              <a:rPr lang="tr-TR" altLang="tr-TR" sz="3300" b="1" dirty="0">
                <a:latin typeface="Arial" charset="0"/>
                <a:cs typeface="Arial" charset="0"/>
              </a:rPr>
              <a:t>Genel Özellikleri</a:t>
            </a:r>
            <a:endParaRPr lang="tr-TR" sz="3300" b="1" dirty="0"/>
          </a:p>
        </p:txBody>
      </p:sp>
    </p:spTree>
    <p:extLst>
      <p:ext uri="{BB962C8B-B14F-4D97-AF65-F5344CB8AC3E}">
        <p14:creationId xmlns:p14="http://schemas.microsoft.com/office/powerpoint/2010/main" val="277488884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sz="4000" b="1" dirty="0">
                <a:solidFill>
                  <a:schemeClr val="tx1"/>
                </a:solidFill>
                <a:effectLst/>
                <a:latin typeface="Arial" panose="020B0604020202020204" pitchFamily="34" charset="0"/>
                <a:cs typeface="Arial" panose="020B0604020202020204" pitchFamily="34" charset="0"/>
              </a:rPr>
              <a:t>ELEKTRONİK EKSİLTME</a:t>
            </a:r>
            <a:endParaRPr lang="tr-TR" sz="4000" b="1"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495301" y="1268760"/>
            <a:ext cx="8836289" cy="5040560"/>
          </a:xfrm>
        </p:spPr>
        <p:txBody>
          <a:bodyPr/>
          <a:lstStyle/>
          <a:p>
            <a:pPr marL="0" indent="0" algn="just">
              <a:buNone/>
            </a:pPr>
            <a:r>
              <a:rPr lang="tr-TR" sz="2800" dirty="0">
                <a:latin typeface="Arial" panose="020B0604020202020204" pitchFamily="34" charset="0"/>
                <a:cs typeface="Arial" panose="020B0604020202020204" pitchFamily="34" charset="0"/>
              </a:rPr>
              <a:t>Eksiltmede sunulacak yeni tekliflerin, ilk teklifi imzalayan kişiden farklı bir kişi tarafından imzalanabilmesi için; </a:t>
            </a:r>
          </a:p>
          <a:p>
            <a:pPr lvl="1" algn="just"/>
            <a:r>
              <a:rPr lang="tr-TR" dirty="0">
                <a:latin typeface="Arial" panose="020B0604020202020204" pitchFamily="34" charset="0"/>
                <a:cs typeface="Arial" panose="020B0604020202020204" pitchFamily="34" charset="0"/>
              </a:rPr>
              <a:t>e-teklif alınan ihalelerde yeni teklifleri imzalayan kişinin temsile yetkili olduğunu gösteren belgelere ilişkin bilgilerin YBT beyan edilmesi gerekmektedir.</a:t>
            </a:r>
          </a:p>
          <a:p>
            <a:pPr lvl="1" algn="just"/>
            <a:r>
              <a:rPr lang="tr-TR" dirty="0">
                <a:latin typeface="Arial" panose="020B0604020202020204" pitchFamily="34" charset="0"/>
                <a:cs typeface="Arial" panose="020B0604020202020204" pitchFamily="34" charset="0"/>
              </a:rPr>
              <a:t>Diğer ihalelerde ise bu belgelerin eksiltmeden önce idareye sunulması gerekmektedir.</a:t>
            </a:r>
          </a:p>
          <a:p>
            <a:endParaRPr lang="tr-TR" sz="2800" b="0" dirty="0">
              <a:solidFill>
                <a:schemeClr val="tx1"/>
              </a:solidFill>
              <a:effectLst/>
              <a:latin typeface="Arial" panose="020B0604020202020204" pitchFamily="34" charset="0"/>
              <a:cs typeface="Arial" panose="020B0604020202020204" pitchFamily="34" charset="0"/>
            </a:endParaRPr>
          </a:p>
          <a:p>
            <a:endParaRPr lang="tr-TR" sz="2800"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4294967295"/>
          </p:nvPr>
        </p:nvSpPr>
        <p:spPr>
          <a:xfrm>
            <a:off x="9331590" y="6305550"/>
            <a:ext cx="495300" cy="476250"/>
          </a:xfrm>
          <a:prstGeom prst="rect">
            <a:avLst/>
          </a:prstGeom>
        </p:spPr>
        <p:txBody>
          <a:bodyPr>
            <a:normAutofit/>
          </a:bodyPr>
          <a:lstStyle/>
          <a:p>
            <a:pPr>
              <a:defRPr/>
            </a:pPr>
            <a:fld id="{2026F8BA-9EC2-4CFA-B1CC-AA1F8B0ED30E}" type="slidenum">
              <a:rPr lang="tr-TR" smtClean="0"/>
              <a:pPr>
                <a:defRPr/>
              </a:pPr>
              <a:t>70</a:t>
            </a:fld>
            <a:endParaRPr lang="tr-TR"/>
          </a:p>
        </p:txBody>
      </p:sp>
    </p:spTree>
    <p:extLst>
      <p:ext uri="{BB962C8B-B14F-4D97-AF65-F5344CB8AC3E}">
        <p14:creationId xmlns:p14="http://schemas.microsoft.com/office/powerpoint/2010/main" val="139394878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sz="4000" b="1" dirty="0">
                <a:solidFill>
                  <a:schemeClr val="tx1"/>
                </a:solidFill>
                <a:effectLst/>
                <a:latin typeface="Arial" panose="020B0604020202020204" pitchFamily="34" charset="0"/>
                <a:cs typeface="Arial" panose="020B0604020202020204" pitchFamily="34" charset="0"/>
              </a:rPr>
              <a:t>ELEKTRONİK EKSİLTME</a:t>
            </a:r>
            <a:endParaRPr lang="tr-TR" sz="4000" b="1"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495301" y="1447800"/>
            <a:ext cx="8836289" cy="4800600"/>
          </a:xfrm>
        </p:spPr>
        <p:txBody>
          <a:bodyPr/>
          <a:lstStyle/>
          <a:p>
            <a:pPr algn="just"/>
            <a:r>
              <a:rPr lang="tr-TR" sz="3200" b="0" dirty="0">
                <a:solidFill>
                  <a:schemeClr val="tx1"/>
                </a:solidFill>
                <a:effectLst/>
                <a:latin typeface="Arial" panose="020B0604020202020204" pitchFamily="34" charset="0"/>
                <a:cs typeface="Arial" panose="020B0604020202020204" pitchFamily="34" charset="0"/>
              </a:rPr>
              <a:t>Eksiltmede tur sayısı </a:t>
            </a:r>
            <a:r>
              <a:rPr lang="tr-TR" sz="3200" b="0" dirty="0">
                <a:solidFill>
                  <a:srgbClr val="C00000"/>
                </a:solidFill>
                <a:effectLst/>
                <a:latin typeface="Arial" panose="020B0604020202020204" pitchFamily="34" charset="0"/>
                <a:cs typeface="Arial" panose="020B0604020202020204" pitchFamily="34" charset="0"/>
              </a:rPr>
              <a:t>beşi geçemez </a:t>
            </a:r>
            <a:r>
              <a:rPr lang="tr-TR" sz="3200" b="0" dirty="0">
                <a:solidFill>
                  <a:schemeClr val="tx1"/>
                </a:solidFill>
                <a:effectLst/>
                <a:latin typeface="Arial" panose="020B0604020202020204" pitchFamily="34" charset="0"/>
                <a:cs typeface="Arial" panose="020B0604020202020204" pitchFamily="34" charset="0"/>
              </a:rPr>
              <a:t>ve turlardan birinde </a:t>
            </a:r>
            <a:r>
              <a:rPr lang="tr-TR" sz="3200" b="0" dirty="0">
                <a:solidFill>
                  <a:srgbClr val="C00000"/>
                </a:solidFill>
                <a:effectLst/>
                <a:latin typeface="Arial" panose="020B0604020202020204" pitchFamily="34" charset="0"/>
                <a:cs typeface="Arial" panose="020B0604020202020204" pitchFamily="34" charset="0"/>
              </a:rPr>
              <a:t>yeni teklif vermeyen </a:t>
            </a:r>
            <a:r>
              <a:rPr lang="tr-TR" sz="3200" b="0" dirty="0">
                <a:solidFill>
                  <a:schemeClr val="tx1"/>
                </a:solidFill>
                <a:effectLst/>
                <a:latin typeface="Arial" panose="020B0604020202020204" pitchFamily="34" charset="0"/>
                <a:cs typeface="Arial" panose="020B0604020202020204" pitchFamily="34" charset="0"/>
              </a:rPr>
              <a:t>istekli, sonraki turlarda da teklif veremez. </a:t>
            </a:r>
          </a:p>
          <a:p>
            <a:pPr algn="just"/>
            <a:endParaRPr lang="tr-TR" sz="3200" b="0" dirty="0">
              <a:solidFill>
                <a:schemeClr val="tx1"/>
              </a:solidFill>
              <a:effectLst/>
              <a:latin typeface="Arial" panose="020B0604020202020204" pitchFamily="34" charset="0"/>
              <a:cs typeface="Arial" panose="020B0604020202020204" pitchFamily="34" charset="0"/>
            </a:endParaRPr>
          </a:p>
          <a:p>
            <a:pPr algn="just"/>
            <a:r>
              <a:rPr lang="tr-TR" sz="3200" b="0" dirty="0">
                <a:solidFill>
                  <a:schemeClr val="tx1"/>
                </a:solidFill>
                <a:effectLst/>
                <a:latin typeface="Arial" panose="020B0604020202020204" pitchFamily="34" charset="0"/>
                <a:cs typeface="Arial" panose="020B0604020202020204" pitchFamily="34" charset="0"/>
              </a:rPr>
              <a:t>Elektronik eksiltmenin her aşamasında, </a:t>
            </a:r>
            <a:r>
              <a:rPr lang="tr-TR" sz="3200" b="0" dirty="0">
                <a:solidFill>
                  <a:srgbClr val="C00000"/>
                </a:solidFill>
                <a:effectLst/>
                <a:latin typeface="Arial" panose="020B0604020202020204" pitchFamily="34" charset="0"/>
                <a:cs typeface="Arial" panose="020B0604020202020204" pitchFamily="34" charset="0"/>
              </a:rPr>
              <a:t>isteklilere o andaki sıralamaları </a:t>
            </a:r>
            <a:r>
              <a:rPr lang="tr-TR" sz="3200" b="0" dirty="0">
                <a:solidFill>
                  <a:schemeClr val="tx1"/>
                </a:solidFill>
                <a:effectLst/>
                <a:latin typeface="Arial" panose="020B0604020202020204" pitchFamily="34" charset="0"/>
                <a:cs typeface="Arial" panose="020B0604020202020204" pitchFamily="34" charset="0"/>
              </a:rPr>
              <a:t>EKAP üzerinde bildirilir. </a:t>
            </a:r>
          </a:p>
          <a:p>
            <a:pPr algn="just"/>
            <a:endParaRPr lang="tr-TR" sz="3200" b="0" dirty="0">
              <a:solidFill>
                <a:schemeClr val="tx1"/>
              </a:solidFill>
              <a:effectLst/>
              <a:latin typeface="Arial" panose="020B0604020202020204" pitchFamily="34" charset="0"/>
              <a:cs typeface="Arial" panose="020B0604020202020204" pitchFamily="34" charset="0"/>
            </a:endParaRPr>
          </a:p>
        </p:txBody>
      </p:sp>
      <p:sp>
        <p:nvSpPr>
          <p:cNvPr id="4" name="Slayt Numarası Yer Tutucusu 3"/>
          <p:cNvSpPr>
            <a:spLocks noGrp="1"/>
          </p:cNvSpPr>
          <p:nvPr>
            <p:ph type="sldNum" sz="quarter" idx="4294967295"/>
          </p:nvPr>
        </p:nvSpPr>
        <p:spPr>
          <a:xfrm>
            <a:off x="9331590" y="6305550"/>
            <a:ext cx="495300" cy="476250"/>
          </a:xfrm>
          <a:prstGeom prst="rect">
            <a:avLst/>
          </a:prstGeom>
        </p:spPr>
        <p:txBody>
          <a:bodyPr>
            <a:normAutofit/>
          </a:bodyPr>
          <a:lstStyle/>
          <a:p>
            <a:pPr>
              <a:defRPr/>
            </a:pPr>
            <a:fld id="{C7594F2F-08F0-4C92-8255-62562BEA1528}" type="slidenum">
              <a:rPr lang="tr-TR" smtClean="0">
                <a:solidFill>
                  <a:srgbClr val="E7DEC9">
                    <a:shade val="50000"/>
                    <a:satMod val="200000"/>
                  </a:srgbClr>
                </a:solidFill>
              </a:rPr>
              <a:pPr>
                <a:defRPr/>
              </a:pPr>
              <a:t>71</a:t>
            </a:fld>
            <a:endParaRPr lang="tr-TR">
              <a:solidFill>
                <a:srgbClr val="E7DEC9">
                  <a:shade val="50000"/>
                  <a:satMod val="200000"/>
                </a:srgbClr>
              </a:solidFill>
            </a:endParaRPr>
          </a:p>
        </p:txBody>
      </p:sp>
    </p:spTree>
    <p:extLst>
      <p:ext uri="{BB962C8B-B14F-4D97-AF65-F5344CB8AC3E}">
        <p14:creationId xmlns:p14="http://schemas.microsoft.com/office/powerpoint/2010/main" val="208865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sz="4000" b="1" dirty="0">
                <a:solidFill>
                  <a:schemeClr val="tx1"/>
                </a:solidFill>
                <a:effectLst/>
                <a:latin typeface="Arial" panose="020B0604020202020204" pitchFamily="34" charset="0"/>
                <a:cs typeface="Arial" panose="020B0604020202020204" pitchFamily="34" charset="0"/>
              </a:rPr>
              <a:t>ELEKTRONİK EKSİLTME</a:t>
            </a:r>
            <a:endParaRPr lang="tr-TR" sz="4000" b="1"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495300" y="1447800"/>
            <a:ext cx="8836290" cy="4800600"/>
          </a:xfrm>
        </p:spPr>
        <p:txBody>
          <a:bodyPr/>
          <a:lstStyle/>
          <a:p>
            <a:pPr algn="just"/>
            <a:r>
              <a:rPr lang="tr-TR" sz="2800" b="0" dirty="0">
                <a:solidFill>
                  <a:schemeClr val="tx1"/>
                </a:solidFill>
                <a:effectLst/>
                <a:latin typeface="Arial" panose="020B0604020202020204" pitchFamily="34" charset="0"/>
                <a:cs typeface="Arial" panose="020B0604020202020204" pitchFamily="34" charset="0"/>
              </a:rPr>
              <a:t>Eksiltme yapılırken her tur için bir zaman aralığı </a:t>
            </a:r>
            <a:r>
              <a:rPr lang="tr-TR" sz="2800" b="0" dirty="0">
                <a:solidFill>
                  <a:srgbClr val="C00000"/>
                </a:solidFill>
                <a:effectLst/>
                <a:latin typeface="Arial" panose="020B0604020202020204" pitchFamily="34" charset="0"/>
                <a:cs typeface="Arial" panose="020B0604020202020204" pitchFamily="34" charset="0"/>
              </a:rPr>
              <a:t>(bekleme süresi) </a:t>
            </a:r>
            <a:r>
              <a:rPr lang="tr-TR" sz="2800" b="0" dirty="0">
                <a:solidFill>
                  <a:schemeClr val="tx1"/>
                </a:solidFill>
                <a:effectLst/>
                <a:latin typeface="Arial" panose="020B0604020202020204" pitchFamily="34" charset="0"/>
                <a:cs typeface="Arial" panose="020B0604020202020204" pitchFamily="34" charset="0"/>
              </a:rPr>
              <a:t>belirlenir. </a:t>
            </a:r>
          </a:p>
          <a:p>
            <a:pPr marL="0" indent="0" algn="just">
              <a:buNone/>
            </a:pPr>
            <a:endParaRPr lang="tr-TR" sz="2800" b="0" dirty="0">
              <a:solidFill>
                <a:schemeClr val="tx1"/>
              </a:solidFill>
              <a:effectLst/>
              <a:latin typeface="Arial" panose="020B0604020202020204" pitchFamily="34" charset="0"/>
              <a:cs typeface="Arial" panose="020B0604020202020204" pitchFamily="34" charset="0"/>
            </a:endParaRPr>
          </a:p>
          <a:p>
            <a:pPr algn="just"/>
            <a:r>
              <a:rPr lang="tr-TR" sz="2800" b="0" dirty="0">
                <a:solidFill>
                  <a:schemeClr val="tx1"/>
                </a:solidFill>
                <a:effectLst/>
                <a:latin typeface="Arial" panose="020B0604020202020204" pitchFamily="34" charset="0"/>
                <a:cs typeface="Arial" panose="020B0604020202020204" pitchFamily="34" charset="0"/>
              </a:rPr>
              <a:t>İstekliler eksiltilmiş tekliflerini belirlenen bu zaman aralığında, </a:t>
            </a:r>
          </a:p>
          <a:p>
            <a:pPr marL="0" indent="0" algn="just">
              <a:buNone/>
            </a:pPr>
            <a:endParaRPr lang="tr-TR" sz="2800" b="0" dirty="0">
              <a:solidFill>
                <a:schemeClr val="tx1"/>
              </a:solidFill>
              <a:effectLst/>
              <a:latin typeface="Arial" panose="020B0604020202020204" pitchFamily="34" charset="0"/>
              <a:cs typeface="Arial" panose="020B0604020202020204" pitchFamily="34" charset="0"/>
            </a:endParaRPr>
          </a:p>
          <a:p>
            <a:pPr lvl="1" algn="just"/>
            <a:r>
              <a:rPr lang="tr-TR" b="0" dirty="0">
                <a:solidFill>
                  <a:schemeClr val="tx1"/>
                </a:solidFill>
                <a:effectLst/>
                <a:latin typeface="Arial" panose="020B0604020202020204" pitchFamily="34" charset="0"/>
                <a:cs typeface="Arial" panose="020B0604020202020204" pitchFamily="34" charset="0"/>
              </a:rPr>
              <a:t>Herhangi bir </a:t>
            </a:r>
            <a:r>
              <a:rPr lang="tr-TR" b="0" dirty="0">
                <a:solidFill>
                  <a:srgbClr val="C00000"/>
                </a:solidFill>
                <a:effectLst/>
                <a:latin typeface="Arial" panose="020B0604020202020204" pitchFamily="34" charset="0"/>
                <a:cs typeface="Arial" panose="020B0604020202020204" pitchFamily="34" charset="0"/>
              </a:rPr>
              <a:t>sıralama olmaksızın </a:t>
            </a:r>
            <a:r>
              <a:rPr lang="tr-TR" b="0" dirty="0">
                <a:solidFill>
                  <a:schemeClr val="tx1"/>
                </a:solidFill>
                <a:effectLst/>
                <a:latin typeface="Arial" panose="020B0604020202020204" pitchFamily="34" charset="0"/>
                <a:cs typeface="Arial" panose="020B0604020202020204" pitchFamily="34" charset="0"/>
              </a:rPr>
              <a:t>ve</a:t>
            </a:r>
          </a:p>
          <a:p>
            <a:pPr lvl="1" algn="just"/>
            <a:r>
              <a:rPr lang="tr-TR" b="0" dirty="0">
                <a:solidFill>
                  <a:srgbClr val="C00000"/>
                </a:solidFill>
                <a:effectLst/>
                <a:latin typeface="Arial" panose="020B0604020202020204" pitchFamily="34" charset="0"/>
                <a:cs typeface="Arial" panose="020B0604020202020204" pitchFamily="34" charset="0"/>
              </a:rPr>
              <a:t>En az asgari fark aralığı</a:t>
            </a:r>
            <a:r>
              <a:rPr lang="tr-TR" b="0" dirty="0">
                <a:solidFill>
                  <a:srgbClr val="FF0000"/>
                </a:solidFill>
                <a:effectLst/>
                <a:latin typeface="Arial" panose="020B0604020202020204" pitchFamily="34" charset="0"/>
                <a:cs typeface="Arial" panose="020B0604020202020204" pitchFamily="34" charset="0"/>
              </a:rPr>
              <a:t> </a:t>
            </a:r>
            <a:r>
              <a:rPr lang="tr-TR" b="0" dirty="0">
                <a:solidFill>
                  <a:schemeClr val="tx1"/>
                </a:solidFill>
                <a:effectLst/>
                <a:latin typeface="Arial" panose="020B0604020202020204" pitchFamily="34" charset="0"/>
                <a:cs typeface="Arial" panose="020B0604020202020204" pitchFamily="34" charset="0"/>
              </a:rPr>
              <a:t>kadar eksilterek </a:t>
            </a:r>
          </a:p>
          <a:p>
            <a:pPr marL="0" indent="0" algn="just">
              <a:buNone/>
            </a:pPr>
            <a:r>
              <a:rPr lang="tr-TR" sz="2800" b="0" dirty="0">
                <a:solidFill>
                  <a:schemeClr val="tx1"/>
                </a:solidFill>
                <a:effectLst/>
                <a:latin typeface="Arial" panose="020B0604020202020204" pitchFamily="34" charset="0"/>
                <a:cs typeface="Arial" panose="020B0604020202020204" pitchFamily="34" charset="0"/>
              </a:rPr>
              <a:t>verirler. </a:t>
            </a:r>
          </a:p>
          <a:p>
            <a:endParaRPr lang="tr-TR" sz="3600" b="0" dirty="0">
              <a:solidFill>
                <a:schemeClr val="tx1"/>
              </a:solidFill>
              <a:effectLst/>
              <a:latin typeface="Arial" panose="020B0604020202020204" pitchFamily="34" charset="0"/>
              <a:cs typeface="Arial" panose="020B0604020202020204" pitchFamily="34" charset="0"/>
            </a:endParaRPr>
          </a:p>
          <a:p>
            <a:endParaRPr lang="tr-TR" sz="3600"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4294967295"/>
          </p:nvPr>
        </p:nvSpPr>
        <p:spPr>
          <a:xfrm>
            <a:off x="9331590" y="6305550"/>
            <a:ext cx="495300" cy="476250"/>
          </a:xfrm>
          <a:prstGeom prst="rect">
            <a:avLst/>
          </a:prstGeom>
        </p:spPr>
        <p:txBody>
          <a:bodyPr>
            <a:normAutofit/>
          </a:bodyPr>
          <a:lstStyle/>
          <a:p>
            <a:pPr>
              <a:defRPr/>
            </a:pPr>
            <a:fld id="{2026F8BA-9EC2-4CFA-B1CC-AA1F8B0ED30E}" type="slidenum">
              <a:rPr lang="tr-TR" smtClean="0"/>
              <a:pPr>
                <a:defRPr/>
              </a:pPr>
              <a:t>72</a:t>
            </a:fld>
            <a:endParaRPr lang="tr-TR"/>
          </a:p>
        </p:txBody>
      </p:sp>
    </p:spTree>
    <p:extLst>
      <p:ext uri="{BB962C8B-B14F-4D97-AF65-F5344CB8AC3E}">
        <p14:creationId xmlns:p14="http://schemas.microsoft.com/office/powerpoint/2010/main" val="2113707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 calcmode="lin" valueType="num">
                                      <p:cBhvr additive="base">
                                        <p:cTn id="2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sz="4000" b="1" dirty="0">
                <a:solidFill>
                  <a:schemeClr val="tx1"/>
                </a:solidFill>
                <a:effectLst/>
                <a:latin typeface="Arial" panose="020B0604020202020204" pitchFamily="34" charset="0"/>
                <a:cs typeface="Arial" panose="020B0604020202020204" pitchFamily="34" charset="0"/>
              </a:rPr>
              <a:t>ELEKTRONİK EKSİLTME</a:t>
            </a:r>
            <a:endParaRPr lang="tr-TR" sz="4000" b="1"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495300" y="1447800"/>
            <a:ext cx="8836290" cy="4800600"/>
          </a:xfrm>
        </p:spPr>
        <p:txBody>
          <a:bodyPr/>
          <a:lstStyle/>
          <a:p>
            <a:endParaRPr lang="tr-TR" sz="3200" b="0" dirty="0">
              <a:solidFill>
                <a:schemeClr val="tx1"/>
              </a:solidFill>
              <a:effectLst/>
              <a:latin typeface="Arial" panose="020B0604020202020204" pitchFamily="34" charset="0"/>
              <a:cs typeface="Arial" panose="020B0604020202020204" pitchFamily="34" charset="0"/>
            </a:endParaRPr>
          </a:p>
          <a:p>
            <a:pPr algn="just"/>
            <a:r>
              <a:rPr lang="tr-TR" sz="2800" dirty="0">
                <a:solidFill>
                  <a:srgbClr val="C00000"/>
                </a:solidFill>
                <a:latin typeface="Arial" panose="020B0604020202020204" pitchFamily="34" charset="0"/>
                <a:cs typeface="Arial" panose="020B0604020202020204" pitchFamily="34" charset="0"/>
              </a:rPr>
              <a:t>Birden fazla kalemden oluşan ihalelerde/kısımlarda </a:t>
            </a:r>
            <a:r>
              <a:rPr lang="tr-TR" sz="2800" dirty="0">
                <a:latin typeface="Arial" panose="020B0604020202020204" pitchFamily="34" charset="0"/>
                <a:cs typeface="Arial" panose="020B0604020202020204" pitchFamily="34" charset="0"/>
              </a:rPr>
              <a:t>eksiltme kalem fiyatları üzerinden yapılır ve eksiltilmiş kalem fiyatlarının toplamından oluşan yeni teklif eksiltilmiş teklif olarak gönderilir.</a:t>
            </a:r>
            <a:endParaRPr lang="tr-TR" altLang="tr-TR" sz="2800" b="0" dirty="0">
              <a:solidFill>
                <a:schemeClr val="tx1"/>
              </a:solidFill>
              <a:effectLst/>
              <a:latin typeface="Arial" panose="020B0604020202020204" pitchFamily="34" charset="0"/>
              <a:cs typeface="Arial" panose="020B0604020202020204" pitchFamily="34" charset="0"/>
            </a:endParaRPr>
          </a:p>
          <a:p>
            <a:endParaRPr lang="tr-TR"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4294967295"/>
          </p:nvPr>
        </p:nvSpPr>
        <p:spPr>
          <a:xfrm>
            <a:off x="9331590" y="6305550"/>
            <a:ext cx="495300" cy="476250"/>
          </a:xfrm>
          <a:prstGeom prst="rect">
            <a:avLst/>
          </a:prstGeom>
        </p:spPr>
        <p:txBody>
          <a:bodyPr>
            <a:normAutofit/>
          </a:bodyPr>
          <a:lstStyle/>
          <a:p>
            <a:pPr>
              <a:defRPr/>
            </a:pPr>
            <a:fld id="{2026F8BA-9EC2-4CFA-B1CC-AA1F8B0ED30E}" type="slidenum">
              <a:rPr lang="tr-TR" smtClean="0"/>
              <a:pPr>
                <a:defRPr/>
              </a:pPr>
              <a:t>73</a:t>
            </a:fld>
            <a:endParaRPr lang="tr-TR"/>
          </a:p>
        </p:txBody>
      </p:sp>
    </p:spTree>
    <p:extLst>
      <p:ext uri="{BB962C8B-B14F-4D97-AF65-F5344CB8AC3E}">
        <p14:creationId xmlns:p14="http://schemas.microsoft.com/office/powerpoint/2010/main" val="47824241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sz="4000" b="1" dirty="0">
                <a:solidFill>
                  <a:schemeClr val="tx1"/>
                </a:solidFill>
                <a:effectLst/>
                <a:latin typeface="Arial" panose="020B0604020202020204" pitchFamily="34" charset="0"/>
                <a:cs typeface="Arial" panose="020B0604020202020204" pitchFamily="34" charset="0"/>
              </a:rPr>
              <a:t>ELEKTRONİK EKSİLTME</a:t>
            </a:r>
            <a:endParaRPr lang="tr-TR" sz="4000" b="1"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495301" y="1447800"/>
            <a:ext cx="8836289" cy="4800600"/>
          </a:xfrm>
        </p:spPr>
        <p:txBody>
          <a:bodyPr/>
          <a:lstStyle/>
          <a:p>
            <a:pPr marL="0" indent="0" algn="just">
              <a:buNone/>
            </a:pPr>
            <a:r>
              <a:rPr lang="tr-TR" sz="2800" dirty="0">
                <a:latin typeface="Arial" panose="020B0604020202020204" pitchFamily="34" charset="0"/>
                <a:cs typeface="Arial" panose="020B0604020202020204" pitchFamily="34" charset="0"/>
              </a:rPr>
              <a:t>Elektronik eksiltmesi tamamlanmış ve durumu uygun olan ihale/kısım için </a:t>
            </a:r>
            <a:r>
              <a:rPr lang="tr-TR" sz="2800" dirty="0">
                <a:solidFill>
                  <a:srgbClr val="C00000"/>
                </a:solidFill>
                <a:latin typeface="Arial" panose="020B0604020202020204" pitchFamily="34" charset="0"/>
                <a:cs typeface="Arial" panose="020B0604020202020204" pitchFamily="34" charset="0"/>
              </a:rPr>
              <a:t>elektronik eksiltme,</a:t>
            </a:r>
          </a:p>
          <a:p>
            <a:pPr marL="285750" indent="-285750" algn="just">
              <a:buFont typeface="Wingdings" panose="05000000000000000000" pitchFamily="2" charset="2"/>
              <a:buChar char="§"/>
            </a:pPr>
            <a:r>
              <a:rPr lang="tr-TR" sz="2800" dirty="0">
                <a:solidFill>
                  <a:srgbClr val="C00000"/>
                </a:solidFill>
                <a:latin typeface="Arial" panose="020B0604020202020204" pitchFamily="34" charset="0"/>
                <a:cs typeface="Arial" panose="020B0604020202020204" pitchFamily="34" charset="0"/>
              </a:rPr>
              <a:t>Teknik Aksaklık veya</a:t>
            </a:r>
          </a:p>
          <a:p>
            <a:pPr marL="285750" indent="-285750" algn="just">
              <a:buFont typeface="Wingdings" panose="05000000000000000000" pitchFamily="2" charset="2"/>
              <a:buChar char="§"/>
            </a:pPr>
            <a:r>
              <a:rPr lang="tr-TR" sz="2800" dirty="0">
                <a:solidFill>
                  <a:srgbClr val="C00000"/>
                </a:solidFill>
                <a:latin typeface="Arial" panose="020B0604020202020204" pitchFamily="34" charset="0"/>
                <a:cs typeface="Arial" panose="020B0604020202020204" pitchFamily="34" charset="0"/>
              </a:rPr>
              <a:t>Geçerli Tekliflerde Değişiklik Olması </a:t>
            </a:r>
            <a:r>
              <a:rPr lang="tr-TR" sz="2800" dirty="0">
                <a:latin typeface="Arial" panose="020B0604020202020204" pitchFamily="34" charset="0"/>
                <a:cs typeface="Arial" panose="020B0604020202020204" pitchFamily="34" charset="0"/>
              </a:rPr>
              <a:t>sebepleriyle</a:t>
            </a:r>
            <a:r>
              <a:rPr lang="tr-TR" sz="2800" dirty="0">
                <a:solidFill>
                  <a:srgbClr val="C00000"/>
                </a:solidFill>
                <a:latin typeface="Arial" panose="020B0604020202020204" pitchFamily="34" charset="0"/>
                <a:cs typeface="Arial" panose="020B0604020202020204" pitchFamily="34" charset="0"/>
              </a:rPr>
              <a:t> yenilenebilir</a:t>
            </a:r>
            <a:r>
              <a:rPr lang="tr-TR" sz="2800" dirty="0">
                <a:solidFill>
                  <a:schemeClr val="bg1">
                    <a:lumMod val="50000"/>
                  </a:schemeClr>
                </a:solidFill>
                <a:latin typeface="Arial" panose="020B0604020202020204" pitchFamily="34" charset="0"/>
                <a:cs typeface="Arial" panose="020B0604020202020204" pitchFamily="34" charset="0"/>
              </a:rPr>
              <a:t>.</a:t>
            </a:r>
          </a:p>
          <a:p>
            <a:pPr marL="0" indent="0" algn="just">
              <a:buNone/>
            </a:pPr>
            <a:endParaRPr lang="tr-TR" sz="2800" dirty="0">
              <a:latin typeface="Arial" panose="020B0604020202020204" pitchFamily="34" charset="0"/>
              <a:cs typeface="Arial" panose="020B0604020202020204" pitchFamily="34" charset="0"/>
            </a:endParaRPr>
          </a:p>
          <a:p>
            <a:pPr marL="0" indent="0" algn="just">
              <a:buNone/>
            </a:pPr>
            <a:r>
              <a:rPr lang="tr-TR" sz="2800" dirty="0">
                <a:latin typeface="Arial" panose="020B0604020202020204" pitchFamily="34" charset="0"/>
                <a:cs typeface="Arial" panose="020B0604020202020204" pitchFamily="34" charset="0"/>
              </a:rPr>
              <a:t>Yeni eksiltme isteklilerin daha önceki eksiltmede verilmiş olan </a:t>
            </a:r>
            <a:r>
              <a:rPr lang="tr-TR" sz="2800" dirty="0">
                <a:solidFill>
                  <a:srgbClr val="C00000"/>
                </a:solidFill>
                <a:latin typeface="Arial" panose="020B0604020202020204" pitchFamily="34" charset="0"/>
                <a:cs typeface="Arial" panose="020B0604020202020204" pitchFamily="34" charset="0"/>
              </a:rPr>
              <a:t>son teklif tutarları üzerinden yapılır</a:t>
            </a:r>
            <a:r>
              <a:rPr lang="tr-TR" sz="2800" dirty="0">
                <a:solidFill>
                  <a:schemeClr val="bg1">
                    <a:lumMod val="50000"/>
                  </a:schemeClr>
                </a:solidFill>
                <a:latin typeface="Arial" panose="020B0604020202020204" pitchFamily="34" charset="0"/>
                <a:cs typeface="Arial" panose="020B0604020202020204" pitchFamily="34" charset="0"/>
              </a:rPr>
              <a:t>. </a:t>
            </a:r>
          </a:p>
          <a:p>
            <a:pPr algn="just"/>
            <a:endParaRPr lang="tr-TR" sz="3200" b="0" dirty="0">
              <a:solidFill>
                <a:schemeClr val="tx1"/>
              </a:solidFill>
              <a:effectLst/>
              <a:latin typeface="Arial" panose="020B0604020202020204" pitchFamily="34" charset="0"/>
              <a:cs typeface="Arial" panose="020B0604020202020204" pitchFamily="34" charset="0"/>
            </a:endParaRPr>
          </a:p>
          <a:p>
            <a:endParaRPr lang="tr-TR"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4294967295"/>
          </p:nvPr>
        </p:nvSpPr>
        <p:spPr>
          <a:xfrm>
            <a:off x="9331590" y="6305550"/>
            <a:ext cx="495300" cy="476250"/>
          </a:xfrm>
          <a:prstGeom prst="rect">
            <a:avLst/>
          </a:prstGeom>
        </p:spPr>
        <p:txBody>
          <a:bodyPr>
            <a:normAutofit/>
          </a:bodyPr>
          <a:lstStyle/>
          <a:p>
            <a:pPr>
              <a:defRPr/>
            </a:pPr>
            <a:fld id="{2026F8BA-9EC2-4CFA-B1CC-AA1F8B0ED30E}" type="slidenum">
              <a:rPr lang="tr-TR" smtClean="0"/>
              <a:pPr>
                <a:defRPr/>
              </a:pPr>
              <a:t>74</a:t>
            </a:fld>
            <a:endParaRPr lang="tr-TR"/>
          </a:p>
        </p:txBody>
      </p:sp>
    </p:spTree>
    <p:extLst>
      <p:ext uri="{BB962C8B-B14F-4D97-AF65-F5344CB8AC3E}">
        <p14:creationId xmlns:p14="http://schemas.microsoft.com/office/powerpoint/2010/main" val="300936847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altLang="tr-TR" sz="4000" b="1" dirty="0">
                <a:solidFill>
                  <a:schemeClr val="tx1"/>
                </a:solidFill>
                <a:effectLst/>
                <a:latin typeface="Arial" panose="020B0604020202020204" pitchFamily="34" charset="0"/>
                <a:cs typeface="Arial" panose="020B0604020202020204" pitchFamily="34" charset="0"/>
              </a:rPr>
              <a:t>ELEKTRONİK EKSİLTME</a:t>
            </a:r>
            <a:endParaRPr lang="tr-TR" sz="4000" b="1" dirty="0">
              <a:solidFill>
                <a:schemeClr val="tx1"/>
              </a:solidFill>
              <a:effectLst/>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495301" y="1447800"/>
            <a:ext cx="8836289" cy="4800600"/>
          </a:xfrm>
        </p:spPr>
        <p:txBody>
          <a:bodyPr/>
          <a:lstStyle/>
          <a:p>
            <a:pPr algn="just"/>
            <a:r>
              <a:rPr lang="tr-TR" sz="2800" b="0" dirty="0">
                <a:solidFill>
                  <a:schemeClr val="tx1"/>
                </a:solidFill>
                <a:effectLst/>
                <a:latin typeface="Arial" panose="020B0604020202020204" pitchFamily="34" charset="0"/>
                <a:cs typeface="Arial" panose="020B0604020202020204" pitchFamily="34" charset="0"/>
              </a:rPr>
              <a:t>Eksiltme</a:t>
            </a:r>
            <a:r>
              <a:rPr lang="tr-TR" sz="2800" dirty="0">
                <a:latin typeface="Arial" panose="020B0604020202020204" pitchFamily="34" charset="0"/>
                <a:cs typeface="Arial" panose="020B0604020202020204" pitchFamily="34" charset="0"/>
              </a:rPr>
              <a:t> aşağıdaki durumlarda </a:t>
            </a:r>
            <a:r>
              <a:rPr lang="tr-TR" sz="2800" dirty="0">
                <a:solidFill>
                  <a:srgbClr val="FF0000"/>
                </a:solidFill>
                <a:latin typeface="Arial" panose="020B0604020202020204" pitchFamily="34" charset="0"/>
                <a:cs typeface="Arial" panose="020B0604020202020204" pitchFamily="34" charset="0"/>
              </a:rPr>
              <a:t>sona erer</a:t>
            </a:r>
            <a:endParaRPr lang="tr-TR" sz="2800" b="0" dirty="0">
              <a:solidFill>
                <a:srgbClr val="FF0000"/>
              </a:solidFill>
              <a:effectLst/>
              <a:latin typeface="Arial" panose="020B0604020202020204" pitchFamily="34" charset="0"/>
              <a:cs typeface="Arial" panose="020B0604020202020204" pitchFamily="34" charset="0"/>
            </a:endParaRPr>
          </a:p>
          <a:p>
            <a:pPr lvl="1" algn="just"/>
            <a:r>
              <a:rPr lang="tr-TR" dirty="0">
                <a:latin typeface="Arial" panose="020B0604020202020204" pitchFamily="34" charset="0"/>
                <a:cs typeface="Arial" panose="020B0604020202020204" pitchFamily="34" charset="0"/>
              </a:rPr>
              <a:t>Davette belirtilen </a:t>
            </a:r>
            <a:r>
              <a:rPr lang="tr-TR" dirty="0">
                <a:solidFill>
                  <a:srgbClr val="FF0000"/>
                </a:solidFill>
                <a:latin typeface="Arial" panose="020B0604020202020204" pitchFamily="34" charset="0"/>
                <a:cs typeface="Arial" panose="020B0604020202020204" pitchFamily="34" charset="0"/>
              </a:rPr>
              <a:t>tarih ve saatin dolması</a:t>
            </a:r>
          </a:p>
          <a:p>
            <a:pPr lvl="1" algn="just"/>
            <a:r>
              <a:rPr lang="tr-TR" dirty="0">
                <a:latin typeface="Arial" panose="020B0604020202020204" pitchFamily="34" charset="0"/>
                <a:cs typeface="Arial" panose="020B0604020202020204" pitchFamily="34" charset="0"/>
              </a:rPr>
              <a:t>Bekleme süresinde </a:t>
            </a:r>
            <a:r>
              <a:rPr lang="tr-TR" dirty="0">
                <a:solidFill>
                  <a:srgbClr val="FF0000"/>
                </a:solidFill>
                <a:latin typeface="Arial" panose="020B0604020202020204" pitchFamily="34" charset="0"/>
                <a:cs typeface="Arial" panose="020B0604020202020204" pitchFamily="34" charset="0"/>
              </a:rPr>
              <a:t>asgari fark aralığına </a:t>
            </a:r>
            <a:r>
              <a:rPr lang="tr-TR" dirty="0">
                <a:latin typeface="Arial" panose="020B0604020202020204" pitchFamily="34" charset="0"/>
                <a:cs typeface="Arial" panose="020B0604020202020204" pitchFamily="34" charset="0"/>
              </a:rPr>
              <a:t>sahip teklif alınmaması</a:t>
            </a:r>
          </a:p>
          <a:p>
            <a:pPr lvl="1" algn="just"/>
            <a:r>
              <a:rPr lang="tr-TR" dirty="0">
                <a:solidFill>
                  <a:srgbClr val="FF0000"/>
                </a:solidFill>
                <a:latin typeface="Arial" panose="020B0604020202020204" pitchFamily="34" charset="0"/>
                <a:cs typeface="Arial" panose="020B0604020202020204" pitchFamily="34" charset="0"/>
              </a:rPr>
              <a:t>Tur sayısının </a:t>
            </a:r>
            <a:r>
              <a:rPr lang="tr-TR" dirty="0">
                <a:latin typeface="Arial" panose="020B0604020202020204" pitchFamily="34" charset="0"/>
                <a:cs typeface="Arial" panose="020B0604020202020204" pitchFamily="34" charset="0"/>
              </a:rPr>
              <a:t>tamamlanması</a:t>
            </a:r>
          </a:p>
          <a:p>
            <a:pPr marL="403225" lvl="1" indent="0" algn="just">
              <a:buNone/>
            </a:pPr>
            <a:endParaRPr lang="tr-TR" dirty="0">
              <a:latin typeface="Arial" panose="020B0604020202020204" pitchFamily="34" charset="0"/>
              <a:cs typeface="Arial" panose="020B0604020202020204" pitchFamily="34" charset="0"/>
            </a:endParaRPr>
          </a:p>
          <a:p>
            <a:pPr algn="just"/>
            <a:r>
              <a:rPr lang="tr-TR" sz="2800" dirty="0">
                <a:latin typeface="Arial" panose="020B0604020202020204" pitchFamily="34" charset="0"/>
                <a:cs typeface="Arial" panose="020B0604020202020204" pitchFamily="34" charset="0"/>
              </a:rPr>
              <a:t>Eksiltme sonucunda tekliflerin eşit olması halinde kura yöntemine başvurulur. </a:t>
            </a:r>
          </a:p>
          <a:p>
            <a:pPr algn="just"/>
            <a:endParaRPr lang="tr-TR" sz="3200" b="0" dirty="0">
              <a:solidFill>
                <a:schemeClr val="tx1"/>
              </a:solidFill>
              <a:effectLst/>
              <a:latin typeface="Arial" panose="020B0604020202020204" pitchFamily="34" charset="0"/>
              <a:cs typeface="Arial" panose="020B0604020202020204" pitchFamily="34" charset="0"/>
            </a:endParaRPr>
          </a:p>
          <a:p>
            <a:endParaRPr lang="tr-TR" b="0" dirty="0">
              <a:solidFill>
                <a:schemeClr val="tx1"/>
              </a:solidFill>
              <a:effectLst/>
              <a:latin typeface="Arial" panose="020B0604020202020204" pitchFamily="34" charset="0"/>
              <a:cs typeface="Arial" panose="020B0604020202020204" pitchFamily="34" charset="0"/>
            </a:endParaRPr>
          </a:p>
        </p:txBody>
      </p:sp>
      <p:sp>
        <p:nvSpPr>
          <p:cNvPr id="5" name="Slayt Numarası Yer Tutucusu 4"/>
          <p:cNvSpPr>
            <a:spLocks noGrp="1"/>
          </p:cNvSpPr>
          <p:nvPr>
            <p:ph type="sldNum" sz="quarter" idx="4294967295"/>
          </p:nvPr>
        </p:nvSpPr>
        <p:spPr>
          <a:xfrm>
            <a:off x="9331590" y="6305550"/>
            <a:ext cx="495300" cy="476250"/>
          </a:xfrm>
          <a:prstGeom prst="rect">
            <a:avLst/>
          </a:prstGeom>
        </p:spPr>
        <p:txBody>
          <a:bodyPr>
            <a:normAutofit/>
          </a:bodyPr>
          <a:lstStyle/>
          <a:p>
            <a:pPr>
              <a:defRPr/>
            </a:pPr>
            <a:fld id="{2026F8BA-9EC2-4CFA-B1CC-AA1F8B0ED30E}" type="slidenum">
              <a:rPr lang="tr-TR" smtClean="0"/>
              <a:pPr>
                <a:defRPr/>
              </a:pPr>
              <a:t>75</a:t>
            </a:fld>
            <a:endParaRPr lang="tr-TR"/>
          </a:p>
        </p:txBody>
      </p:sp>
    </p:spTree>
    <p:extLst>
      <p:ext uri="{BB962C8B-B14F-4D97-AF65-F5344CB8AC3E}">
        <p14:creationId xmlns:p14="http://schemas.microsoft.com/office/powerpoint/2010/main" val="1889700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lstStyle/>
          <a:p>
            <a:pPr algn="ctr"/>
            <a:r>
              <a:rPr lang="tr-TR" altLang="tr-TR" sz="4000" b="1" dirty="0">
                <a:solidFill>
                  <a:schemeClr val="tx1"/>
                </a:solidFill>
                <a:effectLst/>
                <a:latin typeface="Arial" panose="020B0604020202020204" pitchFamily="34" charset="0"/>
                <a:cs typeface="Arial" panose="020B0604020202020204" pitchFamily="34" charset="0"/>
              </a:rPr>
              <a:t>ELEKTRONİK EKSİLTME</a:t>
            </a:r>
            <a:endParaRPr lang="tr-TR" sz="4000" b="1" dirty="0">
              <a:solidFill>
                <a:schemeClr val="tx1"/>
              </a:solidFill>
              <a:effectLst/>
              <a:latin typeface="Arial" panose="020B0604020202020204" pitchFamily="34" charset="0"/>
              <a:cs typeface="Arial" panose="020B0604020202020204" pitchFamily="34" charset="0"/>
            </a:endParaRPr>
          </a:p>
        </p:txBody>
      </p:sp>
      <p:sp>
        <p:nvSpPr>
          <p:cNvPr id="26628" name="2 İçerik Yer Tutucusu"/>
          <p:cNvSpPr>
            <a:spLocks noGrp="1"/>
          </p:cNvSpPr>
          <p:nvPr>
            <p:ph idx="1"/>
          </p:nvPr>
        </p:nvSpPr>
        <p:spPr>
          <a:xfrm>
            <a:off x="1286593" y="1556792"/>
            <a:ext cx="8132359" cy="5040560"/>
          </a:xfrm>
        </p:spPr>
        <p:txBody>
          <a:bodyPr/>
          <a:lstStyle/>
          <a:p>
            <a:pPr marL="0" indent="0" algn="just" eaLnBrk="1" hangingPunct="1">
              <a:lnSpc>
                <a:spcPct val="90000"/>
              </a:lnSpc>
              <a:buNone/>
            </a:pPr>
            <a:r>
              <a:rPr lang="tr-TR" sz="3200" dirty="0"/>
              <a:t>  </a:t>
            </a:r>
          </a:p>
        </p:txBody>
      </p:sp>
      <p:sp>
        <p:nvSpPr>
          <p:cNvPr id="5" name="4 Slayt Numarası Yer Tutucusu"/>
          <p:cNvSpPr>
            <a:spLocks noGrp="1"/>
          </p:cNvSpPr>
          <p:nvPr>
            <p:ph type="sldNum" sz="quarter" idx="4294967295"/>
          </p:nvPr>
        </p:nvSpPr>
        <p:spPr>
          <a:xfrm>
            <a:off x="9331590" y="6305550"/>
            <a:ext cx="495300" cy="476250"/>
          </a:xfrm>
          <a:prstGeom prst="rect">
            <a:avLst/>
          </a:prstGeom>
        </p:spPr>
        <p:txBody>
          <a:bodyPr>
            <a:normAutofit/>
          </a:bodyPr>
          <a:lstStyle/>
          <a:p>
            <a:pPr>
              <a:defRPr/>
            </a:pPr>
            <a:fld id="{1F5AB7A3-0336-467B-A400-E3915F30D48A}" type="slidenum">
              <a:rPr lang="tr-TR"/>
              <a:pPr>
                <a:defRPr/>
              </a:pPr>
              <a:t>76</a:t>
            </a:fld>
            <a:endParaRPr lang="tr-TR"/>
          </a:p>
        </p:txBody>
      </p:sp>
      <p:sp>
        <p:nvSpPr>
          <p:cNvPr id="2" name="Metin kutusu 1"/>
          <p:cNvSpPr txBox="1"/>
          <p:nvPr/>
        </p:nvSpPr>
        <p:spPr>
          <a:xfrm>
            <a:off x="495301" y="1556792"/>
            <a:ext cx="8836290" cy="4622804"/>
          </a:xfrm>
          <a:prstGeom prst="rect">
            <a:avLst/>
          </a:prstGeom>
          <a:noFill/>
        </p:spPr>
        <p:txBody>
          <a:bodyPr wrap="square" rtlCol="0">
            <a:spAutoFit/>
          </a:bodyPr>
          <a:lstStyle/>
          <a:p>
            <a:pPr algn="just" defTabSz="457200" fontAlgn="auto">
              <a:spcBef>
                <a:spcPct val="20000"/>
              </a:spcBef>
              <a:spcAft>
                <a:spcPts val="600"/>
              </a:spcAft>
              <a:buClr>
                <a:srgbClr val="903163"/>
              </a:buClr>
              <a:buSzPct val="92000"/>
            </a:pPr>
            <a:r>
              <a:rPr lang="tr-TR" sz="2400" dirty="0">
                <a:solidFill>
                  <a:srgbClr val="3D3D3D"/>
                </a:solidFill>
                <a:latin typeface="Arial" panose="020B0604020202020204" pitchFamily="34" charset="0"/>
                <a:cs typeface="Arial" panose="020B0604020202020204" pitchFamily="34" charset="0"/>
              </a:rPr>
              <a:t>ÖRNEK:</a:t>
            </a:r>
          </a:p>
          <a:p>
            <a:pPr algn="just" defTabSz="457200" fontAlgn="auto">
              <a:spcBef>
                <a:spcPct val="20000"/>
              </a:spcBef>
              <a:spcAft>
                <a:spcPts val="600"/>
              </a:spcAft>
              <a:buClr>
                <a:srgbClr val="903163"/>
              </a:buClr>
              <a:buSzPct val="92000"/>
            </a:pPr>
            <a:r>
              <a:rPr lang="tr-TR" sz="2400" dirty="0">
                <a:solidFill>
                  <a:srgbClr val="C00000"/>
                </a:solidFill>
                <a:latin typeface="Arial" panose="020B0604020202020204" pitchFamily="34" charset="0"/>
                <a:cs typeface="Arial" panose="020B0604020202020204" pitchFamily="34" charset="0"/>
              </a:rPr>
              <a:t>Alım Konusu: </a:t>
            </a:r>
            <a:r>
              <a:rPr lang="tr-TR" sz="2400" dirty="0">
                <a:latin typeface="Arial" panose="020B0604020202020204" pitchFamily="34" charset="0"/>
                <a:cs typeface="Arial" panose="020B0604020202020204" pitchFamily="34" charset="0"/>
              </a:rPr>
              <a:t>1000 adet </a:t>
            </a:r>
            <a:r>
              <a:rPr lang="tr-TR" sz="2400" dirty="0">
                <a:solidFill>
                  <a:srgbClr val="3D3D3D"/>
                </a:solidFill>
                <a:latin typeface="Arial" panose="020B0604020202020204" pitchFamily="34" charset="0"/>
                <a:cs typeface="Arial" panose="020B0604020202020204" pitchFamily="34" charset="0"/>
              </a:rPr>
              <a:t>su geçirmez bot alımı</a:t>
            </a:r>
          </a:p>
          <a:p>
            <a:pPr algn="just" defTabSz="457200" fontAlgn="auto">
              <a:spcBef>
                <a:spcPct val="20000"/>
              </a:spcBef>
              <a:spcAft>
                <a:spcPts val="600"/>
              </a:spcAft>
              <a:buClr>
                <a:srgbClr val="903163"/>
              </a:buClr>
              <a:buSzPct val="92000"/>
            </a:pPr>
            <a:r>
              <a:rPr lang="tr-TR" sz="2400" dirty="0">
                <a:solidFill>
                  <a:srgbClr val="C00000"/>
                </a:solidFill>
                <a:latin typeface="Arial" panose="020B0604020202020204" pitchFamily="34" charset="0"/>
                <a:cs typeface="Arial" panose="020B0604020202020204" pitchFamily="34" charset="0"/>
              </a:rPr>
              <a:t>Tur sayısı: </a:t>
            </a:r>
            <a:r>
              <a:rPr lang="tr-TR" sz="2400" dirty="0">
                <a:solidFill>
                  <a:srgbClr val="3D3D3D"/>
                </a:solidFill>
                <a:latin typeface="Arial" panose="020B0604020202020204" pitchFamily="34" charset="0"/>
                <a:cs typeface="Arial" panose="020B0604020202020204" pitchFamily="34" charset="0"/>
              </a:rPr>
              <a:t>3</a:t>
            </a:r>
          </a:p>
          <a:p>
            <a:pPr algn="just" defTabSz="457200" fontAlgn="auto">
              <a:spcBef>
                <a:spcPct val="20000"/>
              </a:spcBef>
              <a:spcAft>
                <a:spcPts val="600"/>
              </a:spcAft>
              <a:buClr>
                <a:srgbClr val="903163"/>
              </a:buClr>
              <a:buSzPct val="92000"/>
            </a:pPr>
            <a:r>
              <a:rPr lang="tr-TR" sz="2400" dirty="0">
                <a:solidFill>
                  <a:srgbClr val="C00000"/>
                </a:solidFill>
                <a:latin typeface="Arial" panose="020B0604020202020204" pitchFamily="34" charset="0"/>
                <a:cs typeface="Arial" panose="020B0604020202020204" pitchFamily="34" charset="0"/>
              </a:rPr>
              <a:t>Geçerli teklif: </a:t>
            </a:r>
            <a:r>
              <a:rPr lang="tr-TR" sz="2400" dirty="0">
                <a:solidFill>
                  <a:srgbClr val="3D3D3D"/>
                </a:solidFill>
                <a:latin typeface="Arial" panose="020B0604020202020204" pitchFamily="34" charset="0"/>
                <a:cs typeface="Arial" panose="020B0604020202020204" pitchFamily="34" charset="0"/>
              </a:rPr>
              <a:t>3</a:t>
            </a:r>
          </a:p>
          <a:p>
            <a:pPr algn="just" defTabSz="457200" fontAlgn="auto">
              <a:spcBef>
                <a:spcPct val="20000"/>
              </a:spcBef>
              <a:spcAft>
                <a:spcPts val="600"/>
              </a:spcAft>
              <a:buClr>
                <a:srgbClr val="903163"/>
              </a:buClr>
              <a:buSzPct val="92000"/>
            </a:pPr>
            <a:r>
              <a:rPr lang="tr-TR" sz="2400" dirty="0">
                <a:solidFill>
                  <a:srgbClr val="3D3D3D"/>
                </a:solidFill>
                <a:latin typeface="Arial" panose="020B0604020202020204" pitchFamily="34" charset="0"/>
                <a:cs typeface="Arial" panose="020B0604020202020204" pitchFamily="34" charset="0"/>
              </a:rPr>
              <a:t>İstekli A: 100.000 TL</a:t>
            </a:r>
          </a:p>
          <a:p>
            <a:pPr algn="just" defTabSz="457200" fontAlgn="auto">
              <a:spcBef>
                <a:spcPct val="20000"/>
              </a:spcBef>
              <a:spcAft>
                <a:spcPts val="600"/>
              </a:spcAft>
              <a:buClr>
                <a:srgbClr val="903163"/>
              </a:buClr>
              <a:buSzPct val="92000"/>
            </a:pPr>
            <a:r>
              <a:rPr lang="tr-TR" sz="2400" dirty="0">
                <a:solidFill>
                  <a:srgbClr val="3D3D3D"/>
                </a:solidFill>
                <a:latin typeface="Arial" panose="020B0604020202020204" pitchFamily="34" charset="0"/>
                <a:cs typeface="Arial" panose="020B0604020202020204" pitchFamily="34" charset="0"/>
              </a:rPr>
              <a:t>İstekli B: 120.000 TL</a:t>
            </a:r>
          </a:p>
          <a:p>
            <a:pPr algn="just" defTabSz="457200" fontAlgn="auto">
              <a:spcBef>
                <a:spcPct val="20000"/>
              </a:spcBef>
              <a:spcAft>
                <a:spcPts val="600"/>
              </a:spcAft>
              <a:buClr>
                <a:srgbClr val="903163"/>
              </a:buClr>
              <a:buSzPct val="92000"/>
            </a:pPr>
            <a:r>
              <a:rPr lang="tr-TR" sz="2400" dirty="0">
                <a:solidFill>
                  <a:srgbClr val="3D3D3D"/>
                </a:solidFill>
                <a:latin typeface="Arial" panose="020B0604020202020204" pitchFamily="34" charset="0"/>
                <a:cs typeface="Arial" panose="020B0604020202020204" pitchFamily="34" charset="0"/>
              </a:rPr>
              <a:t>İstekli C: 140.000 TL</a:t>
            </a:r>
          </a:p>
          <a:p>
            <a:pPr algn="just" defTabSz="457200" fontAlgn="auto">
              <a:spcBef>
                <a:spcPct val="20000"/>
              </a:spcBef>
              <a:spcAft>
                <a:spcPts val="600"/>
              </a:spcAft>
              <a:buClr>
                <a:srgbClr val="903163"/>
              </a:buClr>
              <a:buSzPct val="92000"/>
            </a:pPr>
            <a:r>
              <a:rPr lang="tr-TR" sz="2400" dirty="0">
                <a:solidFill>
                  <a:srgbClr val="C00000"/>
                </a:solidFill>
                <a:latin typeface="Arial" panose="020B0604020202020204" pitchFamily="34" charset="0"/>
                <a:cs typeface="Arial" panose="020B0604020202020204" pitchFamily="34" charset="0"/>
              </a:rPr>
              <a:t>Her tur için verilen teklif verme süresi: </a:t>
            </a:r>
            <a:r>
              <a:rPr lang="tr-TR" sz="2400" dirty="0">
                <a:solidFill>
                  <a:srgbClr val="3D3D3D"/>
                </a:solidFill>
                <a:latin typeface="Arial" panose="020B0604020202020204" pitchFamily="34" charset="0"/>
                <a:cs typeface="Arial" panose="020B0604020202020204" pitchFamily="34" charset="0"/>
              </a:rPr>
              <a:t>30 dakika</a:t>
            </a:r>
          </a:p>
          <a:p>
            <a:pPr algn="just" defTabSz="457200" fontAlgn="auto">
              <a:spcBef>
                <a:spcPct val="20000"/>
              </a:spcBef>
              <a:spcAft>
                <a:spcPts val="600"/>
              </a:spcAft>
              <a:buClr>
                <a:srgbClr val="903163"/>
              </a:buClr>
              <a:buSzPct val="92000"/>
            </a:pPr>
            <a:r>
              <a:rPr lang="tr-TR" sz="2400" dirty="0">
                <a:solidFill>
                  <a:srgbClr val="C00000"/>
                </a:solidFill>
                <a:latin typeface="Arial" panose="020B0604020202020204" pitchFamily="34" charset="0"/>
                <a:cs typeface="Arial" panose="020B0604020202020204" pitchFamily="34" charset="0"/>
              </a:rPr>
              <a:t>Asgari Fark: </a:t>
            </a:r>
            <a:r>
              <a:rPr lang="tr-TR" sz="2400" dirty="0">
                <a:solidFill>
                  <a:srgbClr val="3D3D3D"/>
                </a:solidFill>
                <a:latin typeface="Arial" panose="020B0604020202020204" pitchFamily="34" charset="0"/>
                <a:cs typeface="Arial" panose="020B0604020202020204" pitchFamily="34" charset="0"/>
              </a:rPr>
              <a:t>10.000 TL</a:t>
            </a:r>
          </a:p>
        </p:txBody>
      </p:sp>
    </p:spTree>
    <p:extLst>
      <p:ext uri="{BB962C8B-B14F-4D97-AF65-F5344CB8AC3E}">
        <p14:creationId xmlns:p14="http://schemas.microsoft.com/office/powerpoint/2010/main" val="333851268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Başlık 1"/>
          <p:cNvSpPr>
            <a:spLocks noGrp="1"/>
          </p:cNvSpPr>
          <p:nvPr>
            <p:ph type="title"/>
          </p:nvPr>
        </p:nvSpPr>
        <p:spPr/>
        <p:txBody>
          <a:bodyPr/>
          <a:lstStyle/>
          <a:p>
            <a:pPr algn="ctr"/>
            <a:r>
              <a:rPr lang="tr-TR" altLang="tr-TR" sz="4000" b="1" dirty="0">
                <a:solidFill>
                  <a:schemeClr val="tx1"/>
                </a:solidFill>
                <a:effectLst/>
                <a:latin typeface="Arial" panose="020B0604020202020204" pitchFamily="34" charset="0"/>
                <a:cs typeface="Arial" panose="020B0604020202020204" pitchFamily="34" charset="0"/>
              </a:rPr>
              <a:t>ELEKTRONİK EKSİLTME</a:t>
            </a:r>
            <a:endParaRPr lang="tr-TR" sz="4000" b="1" dirty="0">
              <a:solidFill>
                <a:schemeClr val="tx1"/>
              </a:solidFill>
              <a:effectLst/>
              <a:latin typeface="Arial" panose="020B0604020202020204" pitchFamily="34" charset="0"/>
              <a:cs typeface="Arial" panose="020B0604020202020204" pitchFamily="34" charset="0"/>
            </a:endParaRPr>
          </a:p>
        </p:txBody>
      </p:sp>
      <p:sp>
        <p:nvSpPr>
          <p:cNvPr id="26628" name="2 İçerik Yer Tutucusu"/>
          <p:cNvSpPr>
            <a:spLocks noGrp="1"/>
          </p:cNvSpPr>
          <p:nvPr>
            <p:ph idx="1"/>
          </p:nvPr>
        </p:nvSpPr>
        <p:spPr>
          <a:xfrm>
            <a:off x="350491" y="1556792"/>
            <a:ext cx="9068461" cy="5040560"/>
          </a:xfrm>
        </p:spPr>
        <p:txBody>
          <a:bodyPr/>
          <a:lstStyle/>
          <a:p>
            <a:pPr marL="0" indent="0" algn="just" eaLnBrk="1" hangingPunct="1">
              <a:lnSpc>
                <a:spcPct val="90000"/>
              </a:lnSpc>
              <a:buNone/>
            </a:pPr>
            <a:r>
              <a:rPr lang="tr-TR" sz="3200" dirty="0"/>
              <a:t>  </a:t>
            </a:r>
          </a:p>
        </p:txBody>
      </p:sp>
      <p:sp>
        <p:nvSpPr>
          <p:cNvPr id="5" name="4 Slayt Numarası Yer Tutucusu"/>
          <p:cNvSpPr>
            <a:spLocks noGrp="1"/>
          </p:cNvSpPr>
          <p:nvPr>
            <p:ph type="sldNum" sz="quarter" idx="4294967295"/>
          </p:nvPr>
        </p:nvSpPr>
        <p:spPr>
          <a:xfrm>
            <a:off x="9331590" y="6305550"/>
            <a:ext cx="495300" cy="476250"/>
          </a:xfrm>
          <a:prstGeom prst="rect">
            <a:avLst/>
          </a:prstGeom>
        </p:spPr>
        <p:txBody>
          <a:bodyPr>
            <a:normAutofit/>
          </a:bodyPr>
          <a:lstStyle/>
          <a:p>
            <a:pPr>
              <a:defRPr/>
            </a:pPr>
            <a:fld id="{1F5AB7A3-0336-467B-A400-E3915F30D48A}" type="slidenum">
              <a:rPr lang="tr-TR"/>
              <a:pPr>
                <a:defRPr/>
              </a:pPr>
              <a:t>77</a:t>
            </a:fld>
            <a:endParaRPr lang="tr-TR"/>
          </a:p>
        </p:txBody>
      </p:sp>
      <p:sp>
        <p:nvSpPr>
          <p:cNvPr id="3" name="Aşağı Ok Belirtme Çizgisi 2"/>
          <p:cNvSpPr/>
          <p:nvPr/>
        </p:nvSpPr>
        <p:spPr>
          <a:xfrm>
            <a:off x="3470835" y="1628800"/>
            <a:ext cx="2886321" cy="1368152"/>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tr-TR" sz="2800" dirty="0">
                <a:solidFill>
                  <a:prstClr val="white"/>
                </a:solidFill>
                <a:latin typeface="Arial" panose="020B0604020202020204" pitchFamily="34" charset="0"/>
                <a:cs typeface="Arial" panose="020B0604020202020204" pitchFamily="34" charset="0"/>
              </a:rPr>
              <a:t>ELEKTRONİK EKSİLTME</a:t>
            </a:r>
          </a:p>
        </p:txBody>
      </p:sp>
      <p:graphicFrame>
        <p:nvGraphicFramePr>
          <p:cNvPr id="6" name="Diyagram 5"/>
          <p:cNvGraphicFramePr/>
          <p:nvPr>
            <p:extLst>
              <p:ext uri="{D42A27DB-BD31-4B8C-83A1-F6EECF244321}">
                <p14:modId xmlns:p14="http://schemas.microsoft.com/office/powerpoint/2010/main" val="2971817285"/>
              </p:ext>
            </p:extLst>
          </p:nvPr>
        </p:nvGraphicFramePr>
        <p:xfrm>
          <a:off x="1130575" y="2996952"/>
          <a:ext cx="7566841" cy="3168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8248768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Başlık 1"/>
          <p:cNvSpPr>
            <a:spLocks noGrp="1"/>
          </p:cNvSpPr>
          <p:nvPr>
            <p:ph type="title"/>
          </p:nvPr>
        </p:nvSpPr>
        <p:spPr/>
        <p:txBody>
          <a:bodyPr/>
          <a:lstStyle/>
          <a:p>
            <a:pPr algn="ctr"/>
            <a:r>
              <a:rPr lang="tr-TR" altLang="tr-TR" sz="4000" b="1" dirty="0">
                <a:solidFill>
                  <a:schemeClr val="tx1"/>
                </a:solidFill>
                <a:effectLst/>
                <a:latin typeface="Arial" panose="020B0604020202020204" pitchFamily="34" charset="0"/>
                <a:cs typeface="Arial" panose="020B0604020202020204" pitchFamily="34" charset="0"/>
              </a:rPr>
              <a:t>ELEKTRONİK EKSİLTME</a:t>
            </a:r>
            <a:endParaRPr lang="tr-TR" sz="4000" b="1" dirty="0">
              <a:solidFill>
                <a:schemeClr val="tx1"/>
              </a:solidFill>
              <a:effectLst/>
              <a:latin typeface="Arial" panose="020B0604020202020204" pitchFamily="34" charset="0"/>
              <a:cs typeface="Arial" panose="020B0604020202020204" pitchFamily="34" charset="0"/>
            </a:endParaRPr>
          </a:p>
        </p:txBody>
      </p:sp>
      <p:sp>
        <p:nvSpPr>
          <p:cNvPr id="26628" name="2 İçerik Yer Tutucusu"/>
          <p:cNvSpPr>
            <a:spLocks noGrp="1"/>
          </p:cNvSpPr>
          <p:nvPr>
            <p:ph idx="1"/>
          </p:nvPr>
        </p:nvSpPr>
        <p:spPr>
          <a:xfrm>
            <a:off x="350491" y="1556792"/>
            <a:ext cx="9068461" cy="5040560"/>
          </a:xfrm>
        </p:spPr>
        <p:txBody>
          <a:bodyPr/>
          <a:lstStyle/>
          <a:p>
            <a:pPr marL="0" indent="0" algn="just" eaLnBrk="1" hangingPunct="1">
              <a:lnSpc>
                <a:spcPct val="90000"/>
              </a:lnSpc>
              <a:buNone/>
            </a:pPr>
            <a:r>
              <a:rPr lang="tr-TR" sz="3200" dirty="0"/>
              <a:t>  </a:t>
            </a:r>
          </a:p>
        </p:txBody>
      </p:sp>
      <p:sp>
        <p:nvSpPr>
          <p:cNvPr id="5" name="4 Slayt Numarası Yer Tutucusu"/>
          <p:cNvSpPr>
            <a:spLocks noGrp="1"/>
          </p:cNvSpPr>
          <p:nvPr>
            <p:ph type="sldNum" sz="quarter" idx="4294967295"/>
          </p:nvPr>
        </p:nvSpPr>
        <p:spPr>
          <a:xfrm>
            <a:off x="9331590" y="6305550"/>
            <a:ext cx="495300" cy="476250"/>
          </a:xfrm>
          <a:prstGeom prst="rect">
            <a:avLst/>
          </a:prstGeom>
        </p:spPr>
        <p:txBody>
          <a:bodyPr>
            <a:normAutofit/>
          </a:bodyPr>
          <a:lstStyle/>
          <a:p>
            <a:pPr>
              <a:defRPr/>
            </a:pPr>
            <a:fld id="{1F5AB7A3-0336-467B-A400-E3915F30D48A}" type="slidenum">
              <a:rPr lang="tr-TR"/>
              <a:pPr>
                <a:defRPr/>
              </a:pPr>
              <a:t>78</a:t>
            </a:fld>
            <a:endParaRPr lang="tr-TR"/>
          </a:p>
        </p:txBody>
      </p:sp>
      <p:sp>
        <p:nvSpPr>
          <p:cNvPr id="2" name="Metin kutusu 1"/>
          <p:cNvSpPr txBox="1"/>
          <p:nvPr/>
        </p:nvSpPr>
        <p:spPr>
          <a:xfrm>
            <a:off x="272480" y="1340768"/>
            <a:ext cx="9517057" cy="1523494"/>
          </a:xfrm>
          <a:prstGeom prst="rect">
            <a:avLst/>
          </a:prstGeom>
          <a:noFill/>
        </p:spPr>
        <p:txBody>
          <a:bodyPr wrap="square" rtlCol="0">
            <a:spAutoFit/>
          </a:bodyPr>
          <a:lstStyle/>
          <a:p>
            <a:pPr algn="just" defTabSz="457200" fontAlgn="auto">
              <a:spcBef>
                <a:spcPct val="20000"/>
              </a:spcBef>
              <a:spcAft>
                <a:spcPts val="600"/>
              </a:spcAft>
              <a:buClr>
                <a:srgbClr val="903163"/>
              </a:buClr>
              <a:buSzPct val="92000"/>
            </a:pPr>
            <a:r>
              <a:rPr lang="tr-TR" sz="4000" dirty="0">
                <a:solidFill>
                  <a:srgbClr val="3D3D3D"/>
                </a:solidFill>
                <a:latin typeface="Arial" panose="020B0604020202020204" pitchFamily="34" charset="0"/>
                <a:cs typeface="Arial" panose="020B0604020202020204" pitchFamily="34" charset="0"/>
              </a:rPr>
              <a:t>NASIL ?</a:t>
            </a:r>
          </a:p>
          <a:p>
            <a:pPr algn="just" defTabSz="457200" fontAlgn="auto">
              <a:spcBef>
                <a:spcPct val="20000"/>
              </a:spcBef>
              <a:spcAft>
                <a:spcPts val="600"/>
              </a:spcAft>
              <a:buClr>
                <a:srgbClr val="903163"/>
              </a:buClr>
              <a:buSzPct val="92000"/>
            </a:pPr>
            <a:endParaRPr lang="tr-TR" sz="4000" dirty="0">
              <a:solidFill>
                <a:srgbClr val="00B0F0"/>
              </a:solidFill>
              <a:latin typeface="Arial" panose="020B0604020202020204" pitchFamily="34" charset="0"/>
              <a:cs typeface="Arial" panose="020B0604020202020204" pitchFamily="34" charset="0"/>
            </a:endParaRPr>
          </a:p>
        </p:txBody>
      </p:sp>
      <p:sp>
        <p:nvSpPr>
          <p:cNvPr id="3" name="Aşağı Ok Belirtme Çizgisi 2"/>
          <p:cNvSpPr/>
          <p:nvPr/>
        </p:nvSpPr>
        <p:spPr>
          <a:xfrm>
            <a:off x="3704861" y="1844824"/>
            <a:ext cx="2886321" cy="1368152"/>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tr-TR" sz="2400" dirty="0">
                <a:solidFill>
                  <a:prstClr val="white"/>
                </a:solidFill>
                <a:latin typeface="Arial" panose="020B0604020202020204" pitchFamily="34" charset="0"/>
                <a:cs typeface="Arial" panose="020B0604020202020204" pitchFamily="34" charset="0"/>
              </a:rPr>
              <a:t>ELEKTRONİK EKSİLTME</a:t>
            </a:r>
          </a:p>
        </p:txBody>
      </p:sp>
      <p:graphicFrame>
        <p:nvGraphicFramePr>
          <p:cNvPr id="4" name="Diyagram 3"/>
          <p:cNvGraphicFramePr/>
          <p:nvPr>
            <p:extLst>
              <p:ext uri="{D42A27DB-BD31-4B8C-83A1-F6EECF244321}">
                <p14:modId xmlns:p14="http://schemas.microsoft.com/office/powerpoint/2010/main" val="2795896055"/>
              </p:ext>
            </p:extLst>
          </p:nvPr>
        </p:nvGraphicFramePr>
        <p:xfrm>
          <a:off x="818541" y="3212976"/>
          <a:ext cx="8970997" cy="26642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088588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DB22C055-6CC5-4998-AF39-2EB07F3741BD}"/>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29FFB0CF-9854-458F-B4CB-4E1BAC209CF0}"/>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One"/>
        </p:bldSub>
      </p:bldGraphic>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Başlık 1"/>
          <p:cNvSpPr>
            <a:spLocks noGrp="1"/>
          </p:cNvSpPr>
          <p:nvPr>
            <p:ph type="title"/>
          </p:nvPr>
        </p:nvSpPr>
        <p:spPr/>
        <p:txBody>
          <a:bodyPr/>
          <a:lstStyle/>
          <a:p>
            <a:pPr algn="ctr"/>
            <a:r>
              <a:rPr lang="tr-TR" altLang="tr-TR" sz="4000" b="1" dirty="0">
                <a:solidFill>
                  <a:schemeClr val="tx1"/>
                </a:solidFill>
                <a:effectLst/>
                <a:latin typeface="Arial" panose="020B0604020202020204" pitchFamily="34" charset="0"/>
                <a:cs typeface="Arial" panose="020B0604020202020204" pitchFamily="34" charset="0"/>
              </a:rPr>
              <a:t>ELEKTRONİK EKSİLTME</a:t>
            </a:r>
            <a:endParaRPr lang="tr-TR" sz="4000" b="1" dirty="0">
              <a:solidFill>
                <a:schemeClr val="tx1"/>
              </a:solidFill>
              <a:effectLst/>
              <a:latin typeface="Arial" panose="020B0604020202020204" pitchFamily="34" charset="0"/>
              <a:cs typeface="Arial" panose="020B0604020202020204" pitchFamily="34" charset="0"/>
            </a:endParaRPr>
          </a:p>
        </p:txBody>
      </p:sp>
      <p:sp>
        <p:nvSpPr>
          <p:cNvPr id="26628" name="2 İçerik Yer Tutucusu"/>
          <p:cNvSpPr>
            <a:spLocks noGrp="1"/>
          </p:cNvSpPr>
          <p:nvPr>
            <p:ph idx="1"/>
          </p:nvPr>
        </p:nvSpPr>
        <p:spPr>
          <a:xfrm>
            <a:off x="418769" y="1556792"/>
            <a:ext cx="9292760" cy="1440160"/>
          </a:xfrm>
        </p:spPr>
        <p:txBody>
          <a:bodyPr/>
          <a:lstStyle/>
          <a:p>
            <a:pPr marL="0" indent="0" algn="just" eaLnBrk="1" hangingPunct="1">
              <a:lnSpc>
                <a:spcPct val="90000"/>
              </a:lnSpc>
              <a:buNone/>
            </a:pPr>
            <a:r>
              <a:rPr lang="tr-TR" sz="3200" dirty="0"/>
              <a:t>  </a:t>
            </a:r>
          </a:p>
        </p:txBody>
      </p:sp>
      <p:sp>
        <p:nvSpPr>
          <p:cNvPr id="5" name="4 Slayt Numarası Yer Tutucusu"/>
          <p:cNvSpPr>
            <a:spLocks noGrp="1"/>
          </p:cNvSpPr>
          <p:nvPr>
            <p:ph type="sldNum" sz="quarter" idx="4294967295"/>
          </p:nvPr>
        </p:nvSpPr>
        <p:spPr>
          <a:xfrm>
            <a:off x="9331590" y="6305550"/>
            <a:ext cx="495300" cy="476250"/>
          </a:xfrm>
          <a:prstGeom prst="rect">
            <a:avLst/>
          </a:prstGeom>
        </p:spPr>
        <p:txBody>
          <a:bodyPr>
            <a:normAutofit/>
          </a:bodyPr>
          <a:lstStyle/>
          <a:p>
            <a:pPr>
              <a:defRPr/>
            </a:pPr>
            <a:fld id="{1F5AB7A3-0336-467B-A400-E3915F30D48A}" type="slidenum">
              <a:rPr lang="tr-TR"/>
              <a:pPr>
                <a:defRPr/>
              </a:pPr>
              <a:t>79</a:t>
            </a:fld>
            <a:endParaRPr lang="tr-TR"/>
          </a:p>
        </p:txBody>
      </p:sp>
      <p:sp>
        <p:nvSpPr>
          <p:cNvPr id="2" name="Metin kutusu 1"/>
          <p:cNvSpPr txBox="1"/>
          <p:nvPr/>
        </p:nvSpPr>
        <p:spPr>
          <a:xfrm>
            <a:off x="418770" y="1556793"/>
            <a:ext cx="9292760" cy="523220"/>
          </a:xfrm>
          <a:prstGeom prst="rect">
            <a:avLst/>
          </a:prstGeom>
          <a:noFill/>
        </p:spPr>
        <p:txBody>
          <a:bodyPr wrap="square" rtlCol="0">
            <a:spAutoFit/>
          </a:bodyPr>
          <a:lstStyle/>
          <a:p>
            <a:pPr algn="just" defTabSz="457200" fontAlgn="auto">
              <a:spcBef>
                <a:spcPct val="20000"/>
              </a:spcBef>
              <a:spcAft>
                <a:spcPts val="600"/>
              </a:spcAft>
              <a:buClr>
                <a:srgbClr val="903163"/>
              </a:buClr>
              <a:buSzPct val="92000"/>
            </a:pPr>
            <a:r>
              <a:rPr lang="tr-TR" sz="2800" dirty="0">
                <a:solidFill>
                  <a:srgbClr val="3D3D3D"/>
                </a:solidFill>
                <a:latin typeface="Arial" panose="020B0604020202020204" pitchFamily="34" charset="0"/>
                <a:cs typeface="Arial" panose="020B0604020202020204" pitchFamily="34" charset="0"/>
              </a:rPr>
              <a:t>İSTEKLİLER KENDİ EKRANLARINDA </a:t>
            </a:r>
            <a:r>
              <a:rPr lang="tr-TR" sz="2800" dirty="0">
                <a:latin typeface="Arial" panose="020B0604020202020204" pitchFamily="34" charset="0"/>
                <a:cs typeface="Arial" panose="020B0604020202020204" pitchFamily="34" charset="0"/>
              </a:rPr>
              <a:t>NE </a:t>
            </a:r>
            <a:r>
              <a:rPr lang="tr-TR" sz="2800" dirty="0">
                <a:solidFill>
                  <a:srgbClr val="3D3D3D"/>
                </a:solidFill>
                <a:latin typeface="Arial" panose="020B0604020202020204" pitchFamily="34" charset="0"/>
                <a:cs typeface="Arial" panose="020B0604020202020204" pitchFamily="34" charset="0"/>
              </a:rPr>
              <a:t>GÖRECEK ? </a:t>
            </a:r>
          </a:p>
        </p:txBody>
      </p:sp>
      <p:graphicFrame>
        <p:nvGraphicFramePr>
          <p:cNvPr id="4" name="Diyagram 3"/>
          <p:cNvGraphicFramePr/>
          <p:nvPr>
            <p:extLst>
              <p:ext uri="{D42A27DB-BD31-4B8C-83A1-F6EECF244321}">
                <p14:modId xmlns:p14="http://schemas.microsoft.com/office/powerpoint/2010/main" val="2763049999"/>
              </p:ext>
            </p:extLst>
          </p:nvPr>
        </p:nvGraphicFramePr>
        <p:xfrm>
          <a:off x="272480" y="2420888"/>
          <a:ext cx="3276364" cy="38479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yagram 7"/>
          <p:cNvGraphicFramePr/>
          <p:nvPr>
            <p:extLst>
              <p:ext uri="{D42A27DB-BD31-4B8C-83A1-F6EECF244321}">
                <p14:modId xmlns:p14="http://schemas.microsoft.com/office/powerpoint/2010/main" val="2157395568"/>
              </p:ext>
            </p:extLst>
          </p:nvPr>
        </p:nvGraphicFramePr>
        <p:xfrm>
          <a:off x="3782870" y="2132856"/>
          <a:ext cx="2808312" cy="422108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9" name="Diyagram 8"/>
          <p:cNvGraphicFramePr/>
          <p:nvPr>
            <p:extLst>
              <p:ext uri="{D42A27DB-BD31-4B8C-83A1-F6EECF244321}">
                <p14:modId xmlns:p14="http://schemas.microsoft.com/office/powerpoint/2010/main" val="1173187660"/>
              </p:ext>
            </p:extLst>
          </p:nvPr>
        </p:nvGraphicFramePr>
        <p:xfrm>
          <a:off x="6981226" y="1988840"/>
          <a:ext cx="2730303" cy="4568056"/>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256781477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8" grpId="0">
        <p:bldAsOne/>
      </p:bldGraphic>
      <p:bldGraphic spid="9"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BBC6504F-F47C-4F27-A250-7EF8ACE7954B}"/>
              </a:ext>
            </a:extLst>
          </p:cNvPr>
          <p:cNvSpPr>
            <a:spLocks noGrp="1"/>
          </p:cNvSpPr>
          <p:nvPr>
            <p:ph idx="1"/>
          </p:nvPr>
        </p:nvSpPr>
        <p:spPr>
          <a:xfrm>
            <a:off x="495300" y="2492896"/>
            <a:ext cx="8915400" cy="3793605"/>
          </a:xfrm>
        </p:spPr>
        <p:txBody>
          <a:bodyPr>
            <a:normAutofit fontScale="92500" lnSpcReduction="20000"/>
          </a:bodyPr>
          <a:lstStyle/>
          <a:p>
            <a:pPr algn="just"/>
            <a:r>
              <a:rPr lang="tr-TR" altLang="tr-TR" sz="3000" dirty="0">
                <a:solidFill>
                  <a:srgbClr val="C00000"/>
                </a:solidFill>
              </a:rPr>
              <a:t>  </a:t>
            </a:r>
            <a:r>
              <a:rPr lang="tr-TR" sz="3200" b="1" dirty="0">
                <a:solidFill>
                  <a:srgbClr val="C00000"/>
                </a:solidFill>
              </a:rPr>
              <a:t>Geçici teminat mektupları,</a:t>
            </a:r>
          </a:p>
          <a:p>
            <a:pPr marL="0" indent="0" algn="just">
              <a:buNone/>
            </a:pPr>
            <a:r>
              <a:rPr lang="tr-TR" sz="3200" dirty="0">
                <a:solidFill>
                  <a:srgbClr val="FF0000"/>
                </a:solidFill>
              </a:rPr>
              <a:t>     </a:t>
            </a:r>
            <a:r>
              <a:rPr lang="tr-TR" sz="3200" dirty="0"/>
              <a:t>Kurumla </a:t>
            </a:r>
            <a:r>
              <a:rPr lang="tr-TR" dirty="0"/>
              <a:t>Protokol </a:t>
            </a:r>
            <a:r>
              <a:rPr lang="tr-TR" sz="3200" u="sng" dirty="0"/>
              <a:t>imzalamış olan bankalardan alındığında;</a:t>
            </a:r>
          </a:p>
          <a:p>
            <a:pPr marL="0" indent="0" algn="just">
              <a:buNone/>
            </a:pPr>
            <a:endParaRPr lang="tr-TR" sz="1000" u="sng" dirty="0"/>
          </a:p>
          <a:p>
            <a:pPr marL="82296" indent="0" algn="just">
              <a:buNone/>
            </a:pPr>
            <a:r>
              <a:rPr lang="tr-TR" dirty="0"/>
              <a:t>    </a:t>
            </a:r>
            <a:r>
              <a:rPr lang="tr-TR" sz="3200" dirty="0"/>
              <a:t>Geçici teminat mektubuna, mektubu düzenleyen banka tarafından </a:t>
            </a:r>
            <a:r>
              <a:rPr lang="tr-TR" sz="3200" u="sng" dirty="0"/>
              <a:t>ayırt edici bir numara verilir</a:t>
            </a:r>
            <a:r>
              <a:rPr lang="tr-TR" u="sng" dirty="0"/>
              <a:t>.</a:t>
            </a:r>
          </a:p>
          <a:p>
            <a:pPr marL="82296" indent="0" algn="just">
              <a:buNone/>
            </a:pPr>
            <a:endParaRPr lang="tr-TR" u="sng" dirty="0"/>
          </a:p>
          <a:p>
            <a:pPr marL="0" indent="0" algn="just">
              <a:buNone/>
            </a:pPr>
            <a:r>
              <a:rPr lang="tr-TR" sz="2800" dirty="0"/>
              <a:t>      </a:t>
            </a:r>
            <a:r>
              <a:rPr lang="tr-TR" dirty="0"/>
              <a:t>Bu numara istekli tarafından </a:t>
            </a:r>
            <a:r>
              <a:rPr lang="tr-TR" altLang="tr-TR" b="1" dirty="0">
                <a:solidFill>
                  <a:srgbClr val="C00000"/>
                </a:solidFill>
              </a:rPr>
              <a:t>"Yeterlik Bilgileri </a:t>
            </a:r>
            <a:r>
              <a:rPr lang="tr-TR" altLang="tr-TR" b="1" dirty="0" err="1">
                <a:solidFill>
                  <a:srgbClr val="C00000"/>
                </a:solidFill>
              </a:rPr>
              <a:t>Tablosu"</a:t>
            </a:r>
            <a:r>
              <a:rPr lang="tr-TR" dirty="0" err="1"/>
              <a:t>nun</a:t>
            </a:r>
            <a:r>
              <a:rPr lang="tr-TR" dirty="0"/>
              <a:t> </a:t>
            </a:r>
            <a:r>
              <a:rPr lang="tr-TR" u="sng" dirty="0"/>
              <a:t>ilgili bölümünde belirtilir.</a:t>
            </a:r>
            <a:endParaRPr lang="tr-TR" altLang="tr-TR" u="sng" dirty="0"/>
          </a:p>
        </p:txBody>
      </p:sp>
      <p:sp>
        <p:nvSpPr>
          <p:cNvPr id="4" name="Slayt Numarası Yer Tutucusu 3">
            <a:extLst>
              <a:ext uri="{FF2B5EF4-FFF2-40B4-BE49-F238E27FC236}">
                <a16:creationId xmlns:a16="http://schemas.microsoft.com/office/drawing/2014/main" id="{FADB8560-5C88-42E3-AB9B-C8E594F3BBEC}"/>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8</a:t>
            </a:fld>
            <a:endParaRPr lang="tr-TR"/>
          </a:p>
        </p:txBody>
      </p:sp>
      <p:sp>
        <p:nvSpPr>
          <p:cNvPr id="13" name="Unvan 1">
            <a:extLst>
              <a:ext uri="{FF2B5EF4-FFF2-40B4-BE49-F238E27FC236}">
                <a16:creationId xmlns:a16="http://schemas.microsoft.com/office/drawing/2014/main" id="{F3E81918-59B8-46E3-978B-E0D9DBD8788E}"/>
              </a:ext>
            </a:extLst>
          </p:cNvPr>
          <p:cNvSpPr>
            <a:spLocks noGrp="1"/>
          </p:cNvSpPr>
          <p:nvPr>
            <p:ph type="title"/>
          </p:nvPr>
        </p:nvSpPr>
        <p:spPr>
          <a:xfrm>
            <a:off x="495300" y="274638"/>
            <a:ext cx="8915400" cy="1930226"/>
          </a:xfrm>
        </p:spPr>
        <p:txBody>
          <a:bodyPr>
            <a:normAutofit/>
          </a:bodyPr>
          <a:lstStyle/>
          <a:p>
            <a:pPr algn="ctr"/>
            <a:r>
              <a:rPr lang="tr-TR" sz="4800" b="1" dirty="0"/>
              <a:t>Elektronik İhale</a:t>
            </a:r>
            <a:r>
              <a:rPr lang="tr-TR" sz="5300" b="1" dirty="0"/>
              <a:t/>
            </a:r>
            <a:br>
              <a:rPr lang="tr-TR" sz="5300" b="1" dirty="0"/>
            </a:br>
            <a:r>
              <a:rPr lang="tr-TR" sz="2800" b="1" dirty="0">
                <a:solidFill>
                  <a:schemeClr val="bg1"/>
                </a:solidFill>
              </a:rPr>
              <a:t>.</a:t>
            </a:r>
            <a:r>
              <a:rPr lang="tr-TR" b="1" dirty="0"/>
              <a:t/>
            </a:r>
            <a:br>
              <a:rPr lang="tr-TR" b="1" dirty="0"/>
            </a:br>
            <a:r>
              <a:rPr lang="tr-TR" altLang="tr-TR" sz="3300" b="1" dirty="0">
                <a:latin typeface="Arial" charset="0"/>
                <a:cs typeface="Arial" charset="0"/>
              </a:rPr>
              <a:t>Genel Özellikleri</a:t>
            </a:r>
            <a:endParaRPr lang="tr-TR" sz="3300" b="1" dirty="0"/>
          </a:p>
        </p:txBody>
      </p:sp>
    </p:spTree>
    <p:extLst>
      <p:ext uri="{BB962C8B-B14F-4D97-AF65-F5344CB8AC3E}">
        <p14:creationId xmlns:p14="http://schemas.microsoft.com/office/powerpoint/2010/main" val="323241531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90600" y="762000"/>
            <a:ext cx="4538463" cy="307777"/>
          </a:xfrm>
          <a:prstGeom prst="rect">
            <a:avLst/>
          </a:prstGeom>
          <a:noFill/>
        </p:spPr>
        <p:txBody>
          <a:bodyPr wrap="square" rtlCol="0">
            <a:spAutoFit/>
          </a:bodyPr>
          <a:lstStyle/>
          <a:p>
            <a:r>
              <a:rPr lang="en-US" sz="1400" b="1" dirty="0">
                <a:solidFill>
                  <a:srgbClr val="FFFFFF"/>
                </a:solidFill>
              </a:rPr>
              <a:t>ELEKTRONİK EKSİLTME</a:t>
            </a:r>
            <a:r>
              <a:rPr lang="tr-TR" sz="1400" b="1" dirty="0">
                <a:solidFill>
                  <a:srgbClr val="FFFFFF"/>
                </a:solidFill>
              </a:rPr>
              <a:t>NİN İZLENMESİ</a:t>
            </a:r>
            <a:endParaRPr lang="en-US" sz="1400" b="1" dirty="0">
              <a:solidFill>
                <a:srgbClr val="FFFFFF"/>
              </a:solidFill>
            </a:endParaRPr>
          </a:p>
        </p:txBody>
      </p:sp>
      <p:sp>
        <p:nvSpPr>
          <p:cNvPr id="3" name="Metin kutusu 2"/>
          <p:cNvSpPr txBox="1"/>
          <p:nvPr/>
        </p:nvSpPr>
        <p:spPr>
          <a:xfrm>
            <a:off x="5823701" y="1657546"/>
            <a:ext cx="3953835" cy="2677656"/>
          </a:xfrm>
          <a:prstGeom prst="rect">
            <a:avLst/>
          </a:prstGeom>
          <a:noFill/>
        </p:spPr>
        <p:txBody>
          <a:bodyPr wrap="square" rtlCol="0">
            <a:spAutoFit/>
          </a:bodyPr>
          <a:lstStyle/>
          <a:p>
            <a:pPr algn="just"/>
            <a:endParaRPr lang="tr-TR" sz="2400" b="1" dirty="0">
              <a:latin typeface="Arial" panose="020B0604020202020204" pitchFamily="34" charset="0"/>
              <a:cs typeface="Arial" panose="020B0604020202020204" pitchFamily="34" charset="0"/>
            </a:endParaRPr>
          </a:p>
          <a:p>
            <a:r>
              <a:rPr lang="tr-TR" sz="2400" dirty="0">
                <a:latin typeface="Arial" panose="020B0604020202020204" pitchFamily="34" charset="0"/>
                <a:cs typeface="Arial" panose="020B0604020202020204" pitchFamily="34" charset="0"/>
              </a:rPr>
              <a:t>İhale/kısma ilişkin elektronik eksiltme devam ediyorsa açılan ekranda, tamamlanan tur/turlar için teklif veren istekli sayısı gösterilir.</a:t>
            </a:r>
            <a:endParaRPr lang="tr-TR" dirty="0">
              <a:latin typeface="Arial" panose="020B0604020202020204" pitchFamily="34" charset="0"/>
              <a:cs typeface="Arial" panose="020B0604020202020204" pitchFamily="34" charset="0"/>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085" y="1657546"/>
            <a:ext cx="5472608" cy="443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Başlık 1">
            <a:extLst>
              <a:ext uri="{FF2B5EF4-FFF2-40B4-BE49-F238E27FC236}">
                <a16:creationId xmlns:a16="http://schemas.microsoft.com/office/drawing/2014/main" id="{FE687A5A-4972-4B35-80E7-3C21BB7E7705}"/>
              </a:ext>
            </a:extLst>
          </p:cNvPr>
          <p:cNvSpPr txBox="1">
            <a:spLocks/>
          </p:cNvSpPr>
          <p:nvPr/>
        </p:nvSpPr>
        <p:spPr>
          <a:xfrm>
            <a:off x="495300" y="274638"/>
            <a:ext cx="8915400" cy="1143000"/>
          </a:xfrm>
          <a:prstGeom prst="rect">
            <a:avLst/>
          </a:prstGeom>
        </p:spPr>
        <p:txBody>
          <a:bodyPr vert="horz"/>
          <a:lstStyle>
            <a:lvl1pPr algn="ctr" defTabSz="457200" rtl="0" eaLnBrk="1" latinLnBrk="0" hangingPunct="1">
              <a:spcBef>
                <a:spcPct val="0"/>
              </a:spcBef>
              <a:buNone/>
              <a:defRPr sz="4400" kern="1200">
                <a:solidFill>
                  <a:schemeClr val="tx1"/>
                </a:solidFill>
                <a:latin typeface="+mj-lt"/>
                <a:ea typeface="+mj-ea"/>
                <a:cs typeface="+mj-cs"/>
              </a:defRPr>
            </a:lvl1pPr>
          </a:lstStyle>
          <a:p>
            <a:pPr algn="ctr"/>
            <a:r>
              <a:rPr lang="tr-TR" sz="4000" b="1" dirty="0">
                <a:latin typeface="Arial" panose="020B0604020202020204" pitchFamily="34" charset="0"/>
                <a:cs typeface="Arial" panose="020B0604020202020204" pitchFamily="34" charset="0"/>
              </a:rPr>
              <a:t>E-EKSİLTMENİN İZLENMESİ</a:t>
            </a:r>
            <a:endParaRPr lang="en-US" sz="4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923309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90600" y="762000"/>
            <a:ext cx="4538463" cy="307777"/>
          </a:xfrm>
          <a:prstGeom prst="rect">
            <a:avLst/>
          </a:prstGeom>
          <a:noFill/>
        </p:spPr>
        <p:txBody>
          <a:bodyPr wrap="square" rtlCol="0">
            <a:spAutoFit/>
          </a:bodyPr>
          <a:lstStyle/>
          <a:p>
            <a:r>
              <a:rPr lang="en-US" sz="1400" b="1" dirty="0">
                <a:solidFill>
                  <a:srgbClr val="FFFFFF"/>
                </a:solidFill>
              </a:rPr>
              <a:t>ELEKTRONİK EKSİLTME</a:t>
            </a:r>
            <a:r>
              <a:rPr lang="tr-TR" sz="1400" b="1" dirty="0">
                <a:solidFill>
                  <a:srgbClr val="FFFFFF"/>
                </a:solidFill>
              </a:rPr>
              <a:t>NİN İZLENMESİ</a:t>
            </a:r>
            <a:endParaRPr lang="en-US" sz="1400" b="1" dirty="0">
              <a:solidFill>
                <a:srgbClr val="FFFFFF"/>
              </a:solidFill>
            </a:endParaRPr>
          </a:p>
        </p:txBody>
      </p:sp>
      <p:sp>
        <p:nvSpPr>
          <p:cNvPr id="3" name="Metin kutusu 2"/>
          <p:cNvSpPr txBox="1"/>
          <p:nvPr/>
        </p:nvSpPr>
        <p:spPr>
          <a:xfrm>
            <a:off x="5745088" y="1628800"/>
            <a:ext cx="3919347" cy="2308324"/>
          </a:xfrm>
          <a:prstGeom prst="rect">
            <a:avLst/>
          </a:prstGeom>
          <a:noFill/>
        </p:spPr>
        <p:txBody>
          <a:bodyPr wrap="square" rtlCol="0">
            <a:spAutoFit/>
          </a:bodyPr>
          <a:lstStyle/>
          <a:p>
            <a:r>
              <a:rPr lang="tr-TR" sz="2400" dirty="0">
                <a:latin typeface="Arial" panose="020B0604020202020204" pitchFamily="34" charset="0"/>
                <a:cs typeface="Arial" panose="020B0604020202020204" pitchFamily="34" charset="0"/>
              </a:rPr>
              <a:t>Elektronik eksiltme tamamlanmış ise açılan ekranda Tur Detay butonu ile teklif veren istekliler, sıralamaları ve eksiltilmiş teklif tutarları görüntülenir.</a:t>
            </a: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1417638"/>
            <a:ext cx="5038135" cy="47172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Başlık 1">
            <a:extLst>
              <a:ext uri="{FF2B5EF4-FFF2-40B4-BE49-F238E27FC236}">
                <a16:creationId xmlns:a16="http://schemas.microsoft.com/office/drawing/2014/main" id="{34EAA9B8-C99D-4804-AF64-E0EB8BD127FB}"/>
              </a:ext>
            </a:extLst>
          </p:cNvPr>
          <p:cNvSpPr txBox="1">
            <a:spLocks/>
          </p:cNvSpPr>
          <p:nvPr/>
        </p:nvSpPr>
        <p:spPr>
          <a:xfrm>
            <a:off x="495300" y="274638"/>
            <a:ext cx="8915400" cy="1143000"/>
          </a:xfrm>
          <a:prstGeom prst="rect">
            <a:avLst/>
          </a:prstGeom>
        </p:spPr>
        <p:txBody>
          <a:bodyPr vert="horz"/>
          <a:lstStyle>
            <a:lvl1pPr algn="ctr" defTabSz="457200" rtl="0" eaLnBrk="1" latinLnBrk="0" hangingPunct="1">
              <a:spcBef>
                <a:spcPct val="0"/>
              </a:spcBef>
              <a:buNone/>
              <a:defRPr sz="4400" kern="1200">
                <a:solidFill>
                  <a:schemeClr val="tx1"/>
                </a:solidFill>
                <a:latin typeface="+mj-lt"/>
                <a:ea typeface="+mj-ea"/>
                <a:cs typeface="+mj-cs"/>
              </a:defRPr>
            </a:lvl1pPr>
          </a:lstStyle>
          <a:p>
            <a:pPr algn="ctr"/>
            <a:r>
              <a:rPr lang="tr-TR" sz="4000" b="1" dirty="0">
                <a:latin typeface="Arial" panose="020B0604020202020204" pitchFamily="34" charset="0"/>
                <a:cs typeface="Arial" panose="020B0604020202020204" pitchFamily="34" charset="0"/>
              </a:rPr>
              <a:t>E-EKSİLTMENİN İZLENMESİ</a:t>
            </a:r>
            <a:endParaRPr lang="en-US" sz="4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322568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Dikdörtgen 11">
            <a:extLst>
              <a:ext uri="{FF2B5EF4-FFF2-40B4-BE49-F238E27FC236}">
                <a16:creationId xmlns:a16="http://schemas.microsoft.com/office/drawing/2014/main" id="{DF7C9576-AA0F-48E0-82CC-77917F6BCBCD}"/>
              </a:ext>
            </a:extLst>
          </p:cNvPr>
          <p:cNvSpPr/>
          <p:nvPr/>
        </p:nvSpPr>
        <p:spPr>
          <a:xfrm>
            <a:off x="607612" y="476672"/>
            <a:ext cx="4032448" cy="461665"/>
          </a:xfrm>
          <a:prstGeom prst="rect">
            <a:avLst/>
          </a:prstGeom>
        </p:spPr>
        <p:txBody>
          <a:bodyPr wrap="square">
            <a:spAutoFit/>
          </a:bodyPr>
          <a:lstStyle/>
          <a:p>
            <a:r>
              <a:rPr lang="tr-TR" sz="2400" b="1" i="1" dirty="0"/>
              <a:t>İLETİŞİM VE BİLGİLENDİRME</a:t>
            </a:r>
          </a:p>
        </p:txBody>
      </p:sp>
      <p:sp>
        <p:nvSpPr>
          <p:cNvPr id="4" name="Metin kutusu 3"/>
          <p:cNvSpPr txBox="1"/>
          <p:nvPr/>
        </p:nvSpPr>
        <p:spPr>
          <a:xfrm>
            <a:off x="5889104" y="2636912"/>
            <a:ext cx="3960440" cy="646331"/>
          </a:xfrm>
          <a:prstGeom prst="rect">
            <a:avLst/>
          </a:prstGeom>
          <a:noFill/>
        </p:spPr>
        <p:txBody>
          <a:bodyPr wrap="square" rtlCol="0">
            <a:spAutoFit/>
          </a:bodyPr>
          <a:lstStyle/>
          <a:p>
            <a:pPr algn="just"/>
            <a:endParaRPr lang="tr-TR" dirty="0">
              <a:solidFill>
                <a:prstClr val="white">
                  <a:lumMod val="50000"/>
                </a:prstClr>
              </a:solidFill>
            </a:endParaRPr>
          </a:p>
          <a:p>
            <a:pPr algn="just"/>
            <a:endParaRPr lang="tr-TR" dirty="0">
              <a:solidFill>
                <a:prstClr val="white">
                  <a:lumMod val="50000"/>
                </a:prstClr>
              </a:solidFill>
            </a:endParaRPr>
          </a:p>
        </p:txBody>
      </p:sp>
      <p:graphicFrame>
        <p:nvGraphicFramePr>
          <p:cNvPr id="7" name="Tablo 6">
            <a:extLst>
              <a:ext uri="{FF2B5EF4-FFF2-40B4-BE49-F238E27FC236}">
                <a16:creationId xmlns:a16="http://schemas.microsoft.com/office/drawing/2014/main" id="{57654931-56FE-4BED-AC39-D4E52427EA33}"/>
              </a:ext>
            </a:extLst>
          </p:cNvPr>
          <p:cNvGraphicFramePr>
            <a:graphicFrameLocks noGrp="1"/>
          </p:cNvGraphicFramePr>
          <p:nvPr>
            <p:extLst>
              <p:ext uri="{D42A27DB-BD31-4B8C-83A1-F6EECF244321}">
                <p14:modId xmlns:p14="http://schemas.microsoft.com/office/powerpoint/2010/main" val="2996997137"/>
              </p:ext>
            </p:extLst>
          </p:nvPr>
        </p:nvGraphicFramePr>
        <p:xfrm>
          <a:off x="560512" y="980728"/>
          <a:ext cx="8829724" cy="4053840"/>
        </p:xfrm>
        <a:graphic>
          <a:graphicData uri="http://schemas.openxmlformats.org/drawingml/2006/table">
            <a:tbl>
              <a:tblPr firstRow="1" bandRow="1">
                <a:tableStyleId>{22838BEF-8BB2-4498-84A7-C5851F593DF1}</a:tableStyleId>
              </a:tblPr>
              <a:tblGrid>
                <a:gridCol w="8829724">
                  <a:extLst>
                    <a:ext uri="{9D8B030D-6E8A-4147-A177-3AD203B41FA5}">
                      <a16:colId xmlns:a16="http://schemas.microsoft.com/office/drawing/2014/main" val="808776307"/>
                    </a:ext>
                  </a:extLst>
                </a:gridCol>
              </a:tblGrid>
              <a:tr h="394309">
                <a:tc>
                  <a:txBody>
                    <a:bodyPr/>
                    <a:lstStyle/>
                    <a:p>
                      <a:pPr marL="0" indent="0" algn="ctr">
                        <a:buFont typeface="Arial" panose="020B0604020202020204" pitchFamily="34" charset="0"/>
                        <a:buNone/>
                      </a:pPr>
                      <a:r>
                        <a:rPr lang="tr-TR" sz="2000" b="1" i="1" dirty="0">
                          <a:solidFill>
                            <a:schemeClr val="tx1"/>
                          </a:solidFill>
                        </a:rPr>
                        <a:t>EKAP </a:t>
                      </a:r>
                    </a:p>
                    <a:p>
                      <a:pPr marL="0" indent="0" algn="ctr">
                        <a:buFont typeface="Arial" panose="020B0604020202020204" pitchFamily="34" charset="0"/>
                        <a:buNone/>
                      </a:pPr>
                      <a:r>
                        <a:rPr lang="tr-TR" sz="2000" b="1" i="1" dirty="0">
                          <a:solidFill>
                            <a:schemeClr val="tx1"/>
                          </a:solidFill>
                        </a:rPr>
                        <a:t>Çağrı Merkezi: </a:t>
                      </a:r>
                      <a:r>
                        <a:rPr lang="tr-TR" sz="1800" b="1" i="1" dirty="0">
                          <a:solidFill>
                            <a:schemeClr val="tx1"/>
                          </a:solidFill>
                        </a:rPr>
                        <a:t/>
                      </a:r>
                      <a:br>
                        <a:rPr lang="tr-TR" sz="1800" b="1" i="1" dirty="0">
                          <a:solidFill>
                            <a:schemeClr val="tx1"/>
                          </a:solidFill>
                        </a:rPr>
                      </a:br>
                      <a:endParaRPr lang="tr-TR" sz="1800" b="1" i="1" dirty="0">
                        <a:solidFill>
                          <a:schemeClr val="tx1"/>
                        </a:solidFill>
                      </a:endParaRPr>
                    </a:p>
                    <a:p>
                      <a:pPr marL="0" indent="0" algn="ctr">
                        <a:buFont typeface="Arial" panose="020B0604020202020204" pitchFamily="34" charset="0"/>
                        <a:buNone/>
                      </a:pPr>
                      <a:r>
                        <a:rPr lang="tr-TR" sz="2000" b="0" i="1" dirty="0">
                          <a:solidFill>
                            <a:srgbClr val="C00000"/>
                          </a:solidFill>
                          <a:latin typeface="Calibri" panose="020F0502020204030204" pitchFamily="34" charset="0"/>
                        </a:rPr>
                        <a:t>444 0 545</a:t>
                      </a:r>
                      <a:endParaRPr lang="tr-TR" sz="2000" b="0" dirty="0">
                        <a:solidFill>
                          <a:srgbClr val="C00000"/>
                        </a:solidFill>
                        <a:latin typeface="Calibri" panose="020F0502020204030204" pitchFamily="34" charset="0"/>
                      </a:endParaRPr>
                    </a:p>
                  </a:txBody>
                  <a:tcPr>
                    <a:solidFill>
                      <a:srgbClr val="DBF1F0"/>
                    </a:solidFill>
                  </a:tcPr>
                </a:tc>
                <a:extLst>
                  <a:ext uri="{0D108BD9-81ED-4DB2-BD59-A6C34878D82A}">
                    <a16:rowId xmlns:a16="http://schemas.microsoft.com/office/drawing/2014/main" val="3496238412"/>
                  </a:ext>
                </a:extLst>
              </a:tr>
              <a:tr h="469787">
                <a:tc>
                  <a:txBody>
                    <a:bodyPr/>
                    <a:lstStyle/>
                    <a:p>
                      <a:pPr algn="ctr"/>
                      <a:r>
                        <a:rPr lang="tr-TR" sz="2000" b="1" i="1" dirty="0">
                          <a:solidFill>
                            <a:schemeClr val="tx1"/>
                          </a:solidFill>
                        </a:rPr>
                        <a:t>Elektronik Eksiltme İhale İşlemleri </a:t>
                      </a:r>
                    </a:p>
                    <a:p>
                      <a:pPr algn="ctr"/>
                      <a:r>
                        <a:rPr lang="tr-TR" sz="2000" b="1" i="1" dirty="0">
                          <a:solidFill>
                            <a:schemeClr val="tx1"/>
                          </a:solidFill>
                        </a:rPr>
                        <a:t>Kullanım Kılavuzu :</a:t>
                      </a:r>
                      <a:r>
                        <a:rPr lang="tr-TR" sz="1800" b="1" i="1" dirty="0">
                          <a:solidFill>
                            <a:schemeClr val="tx1"/>
                          </a:solidFill>
                        </a:rPr>
                        <a:t/>
                      </a:r>
                      <a:br>
                        <a:rPr lang="tr-TR" sz="1800" b="1" i="1" dirty="0">
                          <a:solidFill>
                            <a:schemeClr val="tx1"/>
                          </a:solidFill>
                        </a:rPr>
                      </a:br>
                      <a:endParaRPr lang="tr-TR" sz="1800" b="1" i="1" dirty="0">
                        <a:solidFill>
                          <a:schemeClr val="tx1"/>
                        </a:solidFill>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tr-TR" sz="1800" i="1" dirty="0">
                          <a:solidFill>
                            <a:srgbClr val="C00000"/>
                          </a:solidFill>
                        </a:rPr>
                        <a:t>https://dosyalar.kik.gov.tr/yardim/KIK_ElektronikEksiltmeKullanimKilavuzu.pdf</a:t>
                      </a:r>
                      <a:endParaRPr lang="tr-TR" sz="1800" b="0" i="1" dirty="0">
                        <a:solidFill>
                          <a:schemeClr val="tx1"/>
                        </a:solidFill>
                      </a:endParaRPr>
                    </a:p>
                  </a:txBody>
                  <a:tcPr>
                    <a:solidFill>
                      <a:srgbClr val="B1E1DF"/>
                    </a:solidFill>
                  </a:tcPr>
                </a:tc>
                <a:extLst>
                  <a:ext uri="{0D108BD9-81ED-4DB2-BD59-A6C34878D82A}">
                    <a16:rowId xmlns:a16="http://schemas.microsoft.com/office/drawing/2014/main" val="2141068008"/>
                  </a:ext>
                </a:extLst>
              </a:tr>
              <a:tr h="395819">
                <a:tc>
                  <a:txBody>
                    <a:bodyPr/>
                    <a:lstStyle/>
                    <a:p>
                      <a:pPr algn="ctr"/>
                      <a:r>
                        <a:rPr lang="tr-TR" sz="2000" b="1" i="1" dirty="0">
                          <a:solidFill>
                            <a:schemeClr val="tx1"/>
                          </a:solidFill>
                        </a:rPr>
                        <a:t>Elektronik Eksiltme Kayıt ve Tebligat İşlemleri </a:t>
                      </a:r>
                    </a:p>
                    <a:p>
                      <a:pPr algn="ctr"/>
                      <a:r>
                        <a:rPr lang="tr-TR" sz="2000" b="1" i="1" dirty="0">
                          <a:solidFill>
                            <a:schemeClr val="tx1"/>
                          </a:solidFill>
                        </a:rPr>
                        <a:t>Kullanım Kılavuzu:</a:t>
                      </a:r>
                      <a:r>
                        <a:rPr lang="tr-TR" sz="1800" b="1" i="1" dirty="0">
                          <a:solidFill>
                            <a:schemeClr val="tx1"/>
                          </a:solidFill>
                        </a:rPr>
                        <a:t/>
                      </a:r>
                      <a:br>
                        <a:rPr lang="tr-TR" sz="1800" b="1" i="1" dirty="0">
                          <a:solidFill>
                            <a:schemeClr val="tx1"/>
                          </a:solidFill>
                        </a:rPr>
                      </a:br>
                      <a:endParaRPr lang="tr-TR" sz="1800" b="1" i="1" dirty="0">
                        <a:solidFill>
                          <a:schemeClr val="tx1"/>
                        </a:solidFill>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tr-TR" sz="1800" i="1" dirty="0">
                          <a:solidFill>
                            <a:srgbClr val="C00000"/>
                          </a:solidFill>
                        </a:rPr>
                        <a:t>https://dosyalar.kik.gov.tr/yardim/KIK_ElektronikEksiltmeKayitveTebligatIslemleriKullanimKilavuzu.pdf</a:t>
                      </a:r>
                      <a:endParaRPr lang="tr-TR" sz="1800" b="0" i="1" dirty="0">
                        <a:solidFill>
                          <a:schemeClr val="tx1"/>
                        </a:solidFill>
                      </a:endParaRPr>
                    </a:p>
                  </a:txBody>
                  <a:tcPr>
                    <a:solidFill>
                      <a:srgbClr val="DBF1F0"/>
                    </a:solidFill>
                  </a:tcPr>
                </a:tc>
                <a:extLst>
                  <a:ext uri="{0D108BD9-81ED-4DB2-BD59-A6C34878D82A}">
                    <a16:rowId xmlns:a16="http://schemas.microsoft.com/office/drawing/2014/main" val="366405866"/>
                  </a:ext>
                </a:extLst>
              </a:tr>
            </a:tbl>
          </a:graphicData>
        </a:graphic>
      </p:graphicFrame>
    </p:spTree>
    <p:extLst>
      <p:ext uri="{BB962C8B-B14F-4D97-AF65-F5344CB8AC3E}">
        <p14:creationId xmlns:p14="http://schemas.microsoft.com/office/powerpoint/2010/main" val="409031324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03906D0-352E-4015-8367-BBA75EC7A9AC}"/>
              </a:ext>
            </a:extLst>
          </p:cNvPr>
          <p:cNvSpPr>
            <a:spLocks noGrp="1"/>
          </p:cNvSpPr>
          <p:nvPr>
            <p:ph type="title"/>
          </p:nvPr>
        </p:nvSpPr>
        <p:spPr>
          <a:xfrm>
            <a:off x="1098637" y="257174"/>
            <a:ext cx="8122920" cy="1143000"/>
          </a:xfrm>
        </p:spPr>
        <p:txBody>
          <a:bodyPr>
            <a:normAutofit fontScale="90000"/>
          </a:bodyPr>
          <a:lstStyle/>
          <a:p>
            <a:pPr algn="ctr"/>
            <a:r>
              <a:rPr lang="tr-TR" b="1" dirty="0"/>
              <a:t>T.C </a:t>
            </a:r>
            <a:br>
              <a:rPr lang="tr-TR" b="1" dirty="0"/>
            </a:br>
            <a:r>
              <a:rPr lang="tr-TR" b="1" dirty="0"/>
              <a:t>KAMU İHALE KURUMU</a:t>
            </a:r>
            <a:endParaRPr lang="tr-TR" dirty="0"/>
          </a:p>
        </p:txBody>
      </p:sp>
      <p:sp>
        <p:nvSpPr>
          <p:cNvPr id="3" name="İçerik Yer Tutucusu 2">
            <a:extLst>
              <a:ext uri="{FF2B5EF4-FFF2-40B4-BE49-F238E27FC236}">
                <a16:creationId xmlns:a16="http://schemas.microsoft.com/office/drawing/2014/main" id="{03850B36-887B-4CE7-A199-D524BC28BCA8}"/>
              </a:ext>
            </a:extLst>
          </p:cNvPr>
          <p:cNvSpPr>
            <a:spLocks noGrp="1"/>
          </p:cNvSpPr>
          <p:nvPr>
            <p:ph idx="1"/>
          </p:nvPr>
        </p:nvSpPr>
        <p:spPr>
          <a:xfrm>
            <a:off x="488504" y="1447800"/>
            <a:ext cx="8841400" cy="4800600"/>
          </a:xfrm>
        </p:spPr>
        <p:txBody>
          <a:bodyPr/>
          <a:lstStyle/>
          <a:p>
            <a:pPr marL="0" indent="0">
              <a:buNone/>
            </a:pPr>
            <a:endParaRPr lang="tr-TR" sz="5400" dirty="0"/>
          </a:p>
          <a:p>
            <a:pPr marL="0" indent="0" algn="ctr">
              <a:buNone/>
            </a:pPr>
            <a:endParaRPr lang="tr-TR" sz="5400" dirty="0"/>
          </a:p>
          <a:p>
            <a:pPr marL="0" indent="0" algn="ctr">
              <a:buNone/>
            </a:pPr>
            <a:r>
              <a:rPr lang="tr-TR" sz="5400" dirty="0"/>
              <a:t>TEŞEKKÜRLER</a:t>
            </a:r>
          </a:p>
          <a:p>
            <a:pPr marL="0" indent="0" algn="ctr">
              <a:buNone/>
            </a:pPr>
            <a:endParaRPr lang="tr-TR" sz="5400" dirty="0"/>
          </a:p>
          <a:p>
            <a:pPr marL="0" indent="0">
              <a:buNone/>
            </a:pPr>
            <a:endParaRPr lang="tr-TR" dirty="0"/>
          </a:p>
        </p:txBody>
      </p:sp>
      <p:sp>
        <p:nvSpPr>
          <p:cNvPr id="4" name="Slayt Numarası Yer Tutucusu 3">
            <a:extLst>
              <a:ext uri="{FF2B5EF4-FFF2-40B4-BE49-F238E27FC236}">
                <a16:creationId xmlns:a16="http://schemas.microsoft.com/office/drawing/2014/main" id="{6DEE3E5D-7B57-4B5A-AAF7-77F247246C33}"/>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83</a:t>
            </a:fld>
            <a:endParaRPr lang="tr-TR"/>
          </a:p>
        </p:txBody>
      </p:sp>
      <p:pic>
        <p:nvPicPr>
          <p:cNvPr id="5" name="Picture 3" descr="bina1">
            <a:extLst>
              <a:ext uri="{FF2B5EF4-FFF2-40B4-BE49-F238E27FC236}">
                <a16:creationId xmlns:a16="http://schemas.microsoft.com/office/drawing/2014/main" id="{7B556A90-BD0B-4E1A-9E54-E8D05FECF9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4014" y="66675"/>
            <a:ext cx="1524595" cy="1524001"/>
          </a:xfrm>
          <a:prstGeom prst="rect">
            <a:avLst/>
          </a:prstGeom>
          <a:noFill/>
          <a:ln>
            <a:noFill/>
          </a:ln>
          <a:effectLst>
            <a:outerShdw dist="107763"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42635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BBC6504F-F47C-4F27-A250-7EF8ACE7954B}"/>
              </a:ext>
            </a:extLst>
          </p:cNvPr>
          <p:cNvSpPr>
            <a:spLocks noGrp="1"/>
          </p:cNvSpPr>
          <p:nvPr>
            <p:ph idx="1"/>
          </p:nvPr>
        </p:nvSpPr>
        <p:spPr>
          <a:xfrm>
            <a:off x="495301" y="2564904"/>
            <a:ext cx="8836152" cy="3740646"/>
          </a:xfrm>
        </p:spPr>
        <p:txBody>
          <a:bodyPr>
            <a:normAutofit/>
          </a:bodyPr>
          <a:lstStyle/>
          <a:p>
            <a:r>
              <a:rPr lang="tr-TR" altLang="tr-TR" sz="3000" dirty="0"/>
              <a:t>  </a:t>
            </a:r>
            <a:r>
              <a:rPr lang="tr-TR" sz="3200" dirty="0"/>
              <a:t>Geçici teminat mektubu </a:t>
            </a:r>
            <a:r>
              <a:rPr lang="tr-TR" sz="3200" b="1" u="sng" dirty="0"/>
              <a:t>dışındaki teminatlar </a:t>
            </a:r>
            <a:r>
              <a:rPr lang="tr-TR" sz="3200" dirty="0"/>
              <a:t>Saymanlık ya da muhasebe müdürlüklerine yatırıldı</a:t>
            </a:r>
            <a:r>
              <a:rPr lang="tr-TR" sz="2800" dirty="0"/>
              <a:t>ğ</a:t>
            </a:r>
            <a:r>
              <a:rPr lang="tr-TR" sz="3200" dirty="0"/>
              <a:t>ında; Geçici teminata ilişkin bilgiler yine </a:t>
            </a:r>
            <a:r>
              <a:rPr lang="tr-TR" altLang="tr-TR" sz="3200" b="1" dirty="0">
                <a:solidFill>
                  <a:srgbClr val="C00000"/>
                </a:solidFill>
              </a:rPr>
              <a:t>"Yeterlik Bilgileri </a:t>
            </a:r>
            <a:r>
              <a:rPr lang="tr-TR" altLang="tr-TR" sz="3200" b="1" dirty="0" err="1">
                <a:solidFill>
                  <a:srgbClr val="C00000"/>
                </a:solidFill>
              </a:rPr>
              <a:t>Tablosu"</a:t>
            </a:r>
            <a:r>
              <a:rPr lang="tr-TR" sz="2800" dirty="0" err="1"/>
              <a:t>nun</a:t>
            </a:r>
            <a:r>
              <a:rPr lang="tr-TR" sz="2800" dirty="0"/>
              <a:t> </a:t>
            </a:r>
            <a:r>
              <a:rPr lang="tr-TR" sz="3200" dirty="0">
                <a:solidFill>
                  <a:srgbClr val="C00000"/>
                </a:solidFill>
              </a:rPr>
              <a:t>ilgili bölümünde belirtilir.</a:t>
            </a:r>
          </a:p>
        </p:txBody>
      </p:sp>
      <p:sp>
        <p:nvSpPr>
          <p:cNvPr id="4" name="Slayt Numarası Yer Tutucusu 3">
            <a:extLst>
              <a:ext uri="{FF2B5EF4-FFF2-40B4-BE49-F238E27FC236}">
                <a16:creationId xmlns:a16="http://schemas.microsoft.com/office/drawing/2014/main" id="{FADB8560-5C88-42E3-AB9B-C8E594F3BBEC}"/>
              </a:ext>
            </a:extLst>
          </p:cNvPr>
          <p:cNvSpPr>
            <a:spLocks noGrp="1"/>
          </p:cNvSpPr>
          <p:nvPr>
            <p:ph type="sldNum" sz="quarter" idx="4294967295"/>
          </p:nvPr>
        </p:nvSpPr>
        <p:spPr>
          <a:xfrm>
            <a:off x="9331452" y="6305550"/>
            <a:ext cx="495300" cy="476250"/>
          </a:xfrm>
          <a:prstGeom prst="rect">
            <a:avLst/>
          </a:prstGeom>
        </p:spPr>
        <p:txBody>
          <a:bodyPr/>
          <a:lstStyle/>
          <a:p>
            <a:fld id="{DF1F79AB-9229-4814-A1F8-FDBD1522D16E}" type="slidenum">
              <a:rPr lang="tr-TR" smtClean="0"/>
              <a:t>9</a:t>
            </a:fld>
            <a:endParaRPr lang="tr-TR"/>
          </a:p>
        </p:txBody>
      </p:sp>
      <p:sp>
        <p:nvSpPr>
          <p:cNvPr id="13" name="Unvan 1">
            <a:extLst>
              <a:ext uri="{FF2B5EF4-FFF2-40B4-BE49-F238E27FC236}">
                <a16:creationId xmlns:a16="http://schemas.microsoft.com/office/drawing/2014/main" id="{03CC2969-9DAB-4D84-92B9-60FC517D072A}"/>
              </a:ext>
            </a:extLst>
          </p:cNvPr>
          <p:cNvSpPr>
            <a:spLocks noGrp="1"/>
          </p:cNvSpPr>
          <p:nvPr>
            <p:ph type="title"/>
          </p:nvPr>
        </p:nvSpPr>
        <p:spPr>
          <a:xfrm>
            <a:off x="495300" y="274638"/>
            <a:ext cx="8915400" cy="1930226"/>
          </a:xfrm>
        </p:spPr>
        <p:txBody>
          <a:bodyPr>
            <a:normAutofit/>
          </a:bodyPr>
          <a:lstStyle/>
          <a:p>
            <a:pPr algn="ctr"/>
            <a:r>
              <a:rPr lang="tr-TR" sz="4800" b="1" dirty="0"/>
              <a:t>Elektronik İhale</a:t>
            </a:r>
            <a:r>
              <a:rPr lang="tr-TR" sz="5300" b="1" dirty="0"/>
              <a:t/>
            </a:r>
            <a:br>
              <a:rPr lang="tr-TR" sz="5300" b="1" dirty="0"/>
            </a:br>
            <a:r>
              <a:rPr lang="tr-TR" sz="2800" b="1" dirty="0">
                <a:solidFill>
                  <a:schemeClr val="bg1"/>
                </a:solidFill>
              </a:rPr>
              <a:t>.</a:t>
            </a:r>
            <a:r>
              <a:rPr lang="tr-TR" b="1" dirty="0"/>
              <a:t/>
            </a:r>
            <a:br>
              <a:rPr lang="tr-TR" b="1" dirty="0"/>
            </a:br>
            <a:r>
              <a:rPr lang="tr-TR" altLang="tr-TR" sz="3300" b="1" dirty="0">
                <a:latin typeface="Arial" charset="0"/>
                <a:cs typeface="Arial" charset="0"/>
              </a:rPr>
              <a:t>Genel Özellikleri</a:t>
            </a:r>
            <a:endParaRPr lang="tr-TR" sz="3300" b="1" dirty="0"/>
          </a:p>
        </p:txBody>
      </p:sp>
    </p:spTree>
    <p:extLst>
      <p:ext uri="{BB962C8B-B14F-4D97-AF65-F5344CB8AC3E}">
        <p14:creationId xmlns:p14="http://schemas.microsoft.com/office/powerpoint/2010/main" val="1325391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7338</TotalTime>
  <Words>2528</Words>
  <Application>Microsoft Office PowerPoint</Application>
  <PresentationFormat>A4 Kağıt (210x297 mm)</PresentationFormat>
  <Paragraphs>581</Paragraphs>
  <Slides>83</Slides>
  <Notes>20</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83</vt:i4>
      </vt:variant>
    </vt:vector>
  </HeadingPairs>
  <TitlesOfParts>
    <vt:vector size="90" baseType="lpstr">
      <vt:lpstr>Arial</vt:lpstr>
      <vt:lpstr>Calibri</vt:lpstr>
      <vt:lpstr>Tahoma</vt:lpstr>
      <vt:lpstr>Times New Roman</vt:lpstr>
      <vt:lpstr>Wingdings</vt:lpstr>
      <vt:lpstr>Wingdings 2</vt:lpstr>
      <vt:lpstr>Office Theme</vt:lpstr>
      <vt:lpstr>Elektronik İhale</vt:lpstr>
      <vt:lpstr>Elektronik İhale</vt:lpstr>
      <vt:lpstr>Entegrasyonlar</vt:lpstr>
      <vt:lpstr>Elektronik İhale</vt:lpstr>
      <vt:lpstr>Elektronik İhale . Genel Özellikleri</vt:lpstr>
      <vt:lpstr>Elektronik İhale . Genel Özellikleri</vt:lpstr>
      <vt:lpstr>Elektronik İhale . Genel Özellikleri</vt:lpstr>
      <vt:lpstr>Elektronik İhale . Genel Özellikleri</vt:lpstr>
      <vt:lpstr>Elektronik İhale . Genel Özellikleri</vt:lpstr>
      <vt:lpstr>Elektronik İhale . Genel Özellikleri</vt:lpstr>
      <vt:lpstr>Elektronik İhale . Genel Özellikleri</vt:lpstr>
      <vt:lpstr>Elektronik İhale . Genel Özellikleri</vt:lpstr>
      <vt:lpstr>Elektronik İhale  . Tip İhale Dokümanı</vt:lpstr>
      <vt:lpstr>Elektronik İhale Yeni Tip İdari Şartname</vt:lpstr>
      <vt:lpstr>Elektronik İhale  Yeni Standart Formlar</vt:lpstr>
      <vt:lpstr>Elektronik İhale  Yeni Standart Formlar</vt:lpstr>
      <vt:lpstr>Tekliflerin (e-teklif) Hazırlanması ve Sunulması</vt:lpstr>
      <vt:lpstr>Tekliflerin Hazırlanması ve Sunulması</vt:lpstr>
      <vt:lpstr>Tekliflerin Hazırlanması ve Sunulması</vt:lpstr>
      <vt:lpstr>Tekliflerin Hazırlanması ve Sunulması</vt:lpstr>
      <vt:lpstr>Tekliflerin Hazırlanması ve Sunulması</vt:lpstr>
      <vt:lpstr>Tekliflerin Hazırlanması ve Sunulması</vt:lpstr>
      <vt:lpstr>Tekliflerin Hazırlanması ve Sunulması</vt:lpstr>
      <vt:lpstr>Elektronik İhalede Tekliflerin Değerlendirilmesi</vt:lpstr>
      <vt:lpstr>Tekliflerin Değerlendirilmesi</vt:lpstr>
      <vt:lpstr>Tekliflerin Değerlendirilmesi</vt:lpstr>
      <vt:lpstr>Tekliflerin Değerlendirilmesi</vt:lpstr>
      <vt:lpstr>Tekliflerin Değerlendirilmesi</vt:lpstr>
      <vt:lpstr>Tekliflerin Değerlendirilmesi</vt:lpstr>
      <vt:lpstr>Tekliflerin Değerlendirilmesi</vt:lpstr>
      <vt:lpstr>Tekliflerin Değerlendirilmesi</vt:lpstr>
      <vt:lpstr>Tekliflerin Değerlendirilmesi</vt:lpstr>
      <vt:lpstr>Tekliflerin Değerlendirilmesi</vt:lpstr>
      <vt:lpstr>Tekliflerin Değerlendirilmesi</vt:lpstr>
      <vt:lpstr>Tekliflerin Değerlendirilmesi</vt:lpstr>
      <vt:lpstr>Tekliflerin Değerlendirilmesi</vt:lpstr>
      <vt:lpstr>Tekliflerin Değerlendirilmesi</vt:lpstr>
      <vt:lpstr>Tekliflerin Değerlendirilmesi</vt:lpstr>
      <vt:lpstr>Tekliflerin Değerlendirilmesi</vt:lpstr>
      <vt:lpstr>Tekliflerin Değerlendirilmesi</vt:lpstr>
      <vt:lpstr>Tekliflerin Değerlendirilmesi</vt:lpstr>
      <vt:lpstr>Tekliflerin Değerlendirilmesi</vt:lpstr>
      <vt:lpstr>Tekliflerin Değerlendirilmesi</vt:lpstr>
      <vt:lpstr>Tekliflerin Değerlendirilmesi</vt:lpstr>
      <vt:lpstr>Tekliflerin Değerlendirilmesi</vt:lpstr>
      <vt:lpstr>ELEKTRONİK EKSİLTME (1/11/2018’den itibaren)</vt:lpstr>
      <vt:lpstr>ELEKTRONİK EKSİLTME</vt:lpstr>
      <vt:lpstr>ELEKTRONİK EKSİLTME</vt:lpstr>
      <vt:lpstr>ELEKTRONİK EKSİLTME</vt:lpstr>
      <vt:lpstr>ELEKTRONİK EKSİLTME </vt:lpstr>
      <vt:lpstr>ELEKTRONİK EKSİLTME </vt:lpstr>
      <vt:lpstr>ELEKTRONİK EKSİLTME </vt:lpstr>
      <vt:lpstr>İHTİYAÇ RAPORU OLUŞTURMA  </vt:lpstr>
      <vt:lpstr>İHTİYAÇ RAPORU OLUŞTURMA</vt:lpstr>
      <vt:lpstr>PowerPoint Sunusu</vt:lpstr>
      <vt:lpstr>PowerPoint Sunusu</vt:lpstr>
      <vt:lpstr>PowerPoint Sunusu</vt:lpstr>
      <vt:lpstr>PowerPoint Sunusu</vt:lpstr>
      <vt:lpstr>PowerPoint Sunusu</vt:lpstr>
      <vt:lpstr>PowerPoint Sunusu</vt:lpstr>
      <vt:lpstr>PowerPoint Sunusu</vt:lpstr>
      <vt:lpstr>PowerPoint Sunusu</vt:lpstr>
      <vt:lpstr>ELEKTRONİK EKSİLTME (Davet)</vt:lpstr>
      <vt:lpstr>ELEKTRONİK EKSİLTME (Davet)</vt:lpstr>
      <vt:lpstr>ELEKTRONİK EKSİLTME (Davet)</vt:lpstr>
      <vt:lpstr>ELEKTRONİK EKSİLTME (Davet Formu)</vt:lpstr>
      <vt:lpstr>ELEKTRONİK EKSİLTME (Davet Formu)</vt:lpstr>
      <vt:lpstr>ELEKTRONİK EKSİLTME</vt:lpstr>
      <vt:lpstr>ELEKTRONİK EKSİLTME</vt:lpstr>
      <vt:lpstr>ELEKTRONİK EKSİLTME</vt:lpstr>
      <vt:lpstr>ELEKTRONİK EKSİLTME</vt:lpstr>
      <vt:lpstr>ELEKTRONİK EKSİLTME</vt:lpstr>
      <vt:lpstr>ELEKTRONİK EKSİLTME</vt:lpstr>
      <vt:lpstr>ELEKTRONİK EKSİLTME</vt:lpstr>
      <vt:lpstr>ELEKTRONİK EKSİLTME</vt:lpstr>
      <vt:lpstr>ELEKTRONİK EKSİLTME</vt:lpstr>
      <vt:lpstr>ELEKTRONİK EKSİLTME</vt:lpstr>
      <vt:lpstr>ELEKTRONİK EKSİLTME</vt:lpstr>
      <vt:lpstr>ELEKTRONİK EKSİLTME</vt:lpstr>
      <vt:lpstr>PowerPoint Sunusu</vt:lpstr>
      <vt:lpstr>PowerPoint Sunusu</vt:lpstr>
      <vt:lpstr>PowerPoint Sunusu</vt:lpstr>
      <vt:lpstr>T.C  KAMU İHALE KURUMU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Kadir İnan</dc:creator>
  <cp:lastModifiedBy>İhsan ZIYPAK</cp:lastModifiedBy>
  <cp:revision>150</cp:revision>
  <dcterms:created xsi:type="dcterms:W3CDTF">2012-06-08T07:20:51Z</dcterms:created>
  <dcterms:modified xsi:type="dcterms:W3CDTF">2021-01-28T05:20:13Z</dcterms:modified>
</cp:coreProperties>
</file>