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372" r:id="rId2"/>
    <p:sldId id="285" r:id="rId3"/>
    <p:sldId id="286" r:id="rId4"/>
    <p:sldId id="287" r:id="rId5"/>
    <p:sldId id="370" r:id="rId6"/>
    <p:sldId id="288" r:id="rId7"/>
    <p:sldId id="291" r:id="rId8"/>
    <p:sldId id="293" r:id="rId9"/>
    <p:sldId id="294" r:id="rId10"/>
    <p:sldId id="297" r:id="rId11"/>
    <p:sldId id="298" r:id="rId12"/>
    <p:sldId id="299" r:id="rId13"/>
    <p:sldId id="304" r:id="rId14"/>
    <p:sldId id="305" r:id="rId15"/>
    <p:sldId id="308" r:id="rId16"/>
    <p:sldId id="309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351" r:id="rId57"/>
    <p:sldId id="373" r:id="rId58"/>
    <p:sldId id="374" r:id="rId59"/>
    <p:sldId id="375" r:id="rId60"/>
    <p:sldId id="376" r:id="rId61"/>
    <p:sldId id="399" r:id="rId62"/>
    <p:sldId id="378" r:id="rId63"/>
    <p:sldId id="379" r:id="rId64"/>
    <p:sldId id="400" r:id="rId65"/>
    <p:sldId id="401" r:id="rId66"/>
    <p:sldId id="402" r:id="rId67"/>
    <p:sldId id="403" r:id="rId68"/>
    <p:sldId id="404" r:id="rId69"/>
    <p:sldId id="405" r:id="rId70"/>
    <p:sldId id="406" r:id="rId71"/>
    <p:sldId id="407" r:id="rId72"/>
    <p:sldId id="408" r:id="rId73"/>
    <p:sldId id="409" r:id="rId74"/>
    <p:sldId id="380" r:id="rId75"/>
    <p:sldId id="381" r:id="rId76"/>
    <p:sldId id="382" r:id="rId77"/>
    <p:sldId id="383" r:id="rId78"/>
    <p:sldId id="386" r:id="rId79"/>
    <p:sldId id="387" r:id="rId80"/>
    <p:sldId id="388" r:id="rId81"/>
    <p:sldId id="389" r:id="rId82"/>
    <p:sldId id="390" r:id="rId83"/>
    <p:sldId id="391" r:id="rId84"/>
    <p:sldId id="392" r:id="rId85"/>
    <p:sldId id="413" r:id="rId86"/>
    <p:sldId id="393" r:id="rId87"/>
    <p:sldId id="394" r:id="rId88"/>
    <p:sldId id="395" r:id="rId89"/>
    <p:sldId id="396" r:id="rId90"/>
    <p:sldId id="397" r:id="rId91"/>
    <p:sldId id="398" r:id="rId92"/>
    <p:sldId id="410" r:id="rId93"/>
    <p:sldId id="411" r:id="rId94"/>
    <p:sldId id="412" r:id="rId95"/>
    <p:sldId id="369" r:id="rId9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852" y="-8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CED66F-6ECB-4FF3-A863-B3A017D65171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2589424-FEE4-4095-B846-402D5FEF360D}">
      <dgm:prSet phldrT="[Metin]"/>
      <dgm:spPr>
        <a:solidFill>
          <a:srgbClr val="00B0F0"/>
        </a:solidFill>
      </dgm:spPr>
      <dgm:t>
        <a:bodyPr/>
        <a:lstStyle/>
        <a:p>
          <a:r>
            <a:rPr lang="tr-TR" dirty="0" smtClean="0"/>
            <a:t>Bankalar</a:t>
          </a:r>
          <a:endParaRPr lang="tr-TR" dirty="0"/>
        </a:p>
      </dgm:t>
    </dgm:pt>
    <dgm:pt modelId="{5472C163-B472-4A9F-A073-5C49C949823F}" type="parTrans" cxnId="{5ABFA6B5-978F-4791-BFC1-57E4B360CAA9}">
      <dgm:prSet/>
      <dgm:spPr/>
      <dgm:t>
        <a:bodyPr/>
        <a:lstStyle/>
        <a:p>
          <a:endParaRPr lang="tr-TR"/>
        </a:p>
      </dgm:t>
    </dgm:pt>
    <dgm:pt modelId="{1EC9DE96-87C1-4AF1-AFC5-5BDFA15FB1A2}" type="sibTrans" cxnId="{5ABFA6B5-978F-4791-BFC1-57E4B360CAA9}">
      <dgm:prSet/>
      <dgm:spPr>
        <a:solidFill>
          <a:schemeClr val="accent2"/>
        </a:solidFill>
      </dgm:spPr>
      <dgm:t>
        <a:bodyPr/>
        <a:lstStyle/>
        <a:p>
          <a:r>
            <a:rPr lang="tr-TR" dirty="0" smtClean="0"/>
            <a:t>Hazine ve Maliye Bakanlığı</a:t>
          </a:r>
          <a:endParaRPr lang="tr-TR" dirty="0"/>
        </a:p>
      </dgm:t>
    </dgm:pt>
    <dgm:pt modelId="{28753AF8-ADF9-4FED-A058-96D25BA49E3E}">
      <dgm:prSet phldrT="[Metin]" custT="1"/>
      <dgm:spPr/>
      <dgm:t>
        <a:bodyPr/>
        <a:lstStyle/>
        <a:p>
          <a:r>
            <a:rPr lang="tr-TR" sz="2000" dirty="0" smtClean="0"/>
            <a:t>EKAP</a:t>
          </a:r>
          <a:endParaRPr lang="tr-TR" sz="2000" dirty="0"/>
        </a:p>
      </dgm:t>
    </dgm:pt>
    <dgm:pt modelId="{15A0E2B5-2E08-4BCC-B794-9FC8B7152E11}" type="parTrans" cxnId="{12FFE41A-A1E8-45F9-9406-4C90F9806988}">
      <dgm:prSet/>
      <dgm:spPr/>
      <dgm:t>
        <a:bodyPr/>
        <a:lstStyle/>
        <a:p>
          <a:endParaRPr lang="tr-TR"/>
        </a:p>
      </dgm:t>
    </dgm:pt>
    <dgm:pt modelId="{C25C9861-808C-4BD3-B998-B5C23852EAAF}" type="sibTrans" cxnId="{12FFE41A-A1E8-45F9-9406-4C90F9806988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tr-TR" sz="2400" dirty="0" smtClean="0"/>
            <a:t>TSE</a:t>
          </a:r>
          <a:endParaRPr lang="tr-TR" sz="2400" dirty="0"/>
        </a:p>
      </dgm:t>
    </dgm:pt>
    <dgm:pt modelId="{B98382FA-4C3F-42FD-AB73-7ECB861D77F3}">
      <dgm:prSet phldrT="[Metin]"/>
      <dgm:spPr/>
      <dgm:t>
        <a:bodyPr/>
        <a:lstStyle/>
        <a:p>
          <a:endParaRPr lang="tr-TR" dirty="0"/>
        </a:p>
      </dgm:t>
    </dgm:pt>
    <dgm:pt modelId="{7B10788A-F937-4379-BB57-413E0A00ABBB}" type="parTrans" cxnId="{2EB8145B-43FC-4A27-A5DA-57C559C870B2}">
      <dgm:prSet/>
      <dgm:spPr/>
      <dgm:t>
        <a:bodyPr/>
        <a:lstStyle/>
        <a:p>
          <a:endParaRPr lang="tr-TR"/>
        </a:p>
      </dgm:t>
    </dgm:pt>
    <dgm:pt modelId="{0D76463E-A7D6-47B1-B3F5-0300FF3ACF67}" type="sibTrans" cxnId="{2EB8145B-43FC-4A27-A5DA-57C559C870B2}">
      <dgm:prSet/>
      <dgm:spPr/>
      <dgm:t>
        <a:bodyPr/>
        <a:lstStyle/>
        <a:p>
          <a:endParaRPr lang="tr-TR"/>
        </a:p>
      </dgm:t>
    </dgm:pt>
    <dgm:pt modelId="{67B59009-AE27-4441-8E98-F571044EBB6C}">
      <dgm:prSet phldrT="[Metin]"/>
      <dgm:spPr>
        <a:solidFill>
          <a:srgbClr val="00B050"/>
        </a:solidFill>
      </dgm:spPr>
      <dgm:t>
        <a:bodyPr/>
        <a:lstStyle/>
        <a:p>
          <a:r>
            <a:rPr lang="tr-TR" dirty="0" smtClean="0"/>
            <a:t>Sanayi ve Teknoloji Bakanlığı</a:t>
          </a:r>
          <a:endParaRPr lang="tr-TR" dirty="0"/>
        </a:p>
      </dgm:t>
    </dgm:pt>
    <dgm:pt modelId="{6E12E956-25A2-4199-B05B-DA8E76C0CF10}" type="parTrans" cxnId="{5122FA37-8CAF-40CA-9A03-BACB8E198362}">
      <dgm:prSet/>
      <dgm:spPr/>
      <dgm:t>
        <a:bodyPr/>
        <a:lstStyle/>
        <a:p>
          <a:endParaRPr lang="tr-TR"/>
        </a:p>
      </dgm:t>
    </dgm:pt>
    <dgm:pt modelId="{DED49224-594C-4EE6-A976-1CAE7DE11676}" type="sibTrans" cxnId="{5122FA37-8CAF-40CA-9A03-BACB8E198362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tr-TR" dirty="0" smtClean="0"/>
            <a:t>İçişleri Bakanlığı</a:t>
          </a:r>
          <a:endParaRPr lang="tr-TR" dirty="0"/>
        </a:p>
      </dgm:t>
    </dgm:pt>
    <dgm:pt modelId="{9337ACD4-AAAA-4C1D-B4F6-39C3287D41AD}">
      <dgm:prSet phldrT="[Metin]"/>
      <dgm:spPr/>
      <dgm:t>
        <a:bodyPr/>
        <a:lstStyle/>
        <a:p>
          <a:endParaRPr lang="tr-TR" dirty="0"/>
        </a:p>
      </dgm:t>
    </dgm:pt>
    <dgm:pt modelId="{DC7B0CB7-039E-4E8E-98F2-187C75A140B6}" type="parTrans" cxnId="{8CE960DB-1E2C-4DB0-9D78-943873AE7DEA}">
      <dgm:prSet/>
      <dgm:spPr/>
      <dgm:t>
        <a:bodyPr/>
        <a:lstStyle/>
        <a:p>
          <a:endParaRPr lang="tr-TR"/>
        </a:p>
      </dgm:t>
    </dgm:pt>
    <dgm:pt modelId="{780FC33D-EACD-43D4-BF77-EB0BBC7588E1}" type="sibTrans" cxnId="{8CE960DB-1E2C-4DB0-9D78-943873AE7DEA}">
      <dgm:prSet/>
      <dgm:spPr/>
      <dgm:t>
        <a:bodyPr/>
        <a:lstStyle/>
        <a:p>
          <a:endParaRPr lang="tr-TR"/>
        </a:p>
      </dgm:t>
    </dgm:pt>
    <dgm:pt modelId="{575A7303-DB8B-4D5B-B0D7-C56B08DCA476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tr-TR" dirty="0" smtClean="0"/>
            <a:t>Sağlık Bakanlığı</a:t>
          </a:r>
          <a:endParaRPr lang="tr-TR" dirty="0"/>
        </a:p>
      </dgm:t>
    </dgm:pt>
    <dgm:pt modelId="{3E4644F0-7F9A-47E0-BE34-E471668E1724}" type="parTrans" cxnId="{04EE330E-527A-470A-BCCD-AE22AB5EF0C2}">
      <dgm:prSet/>
      <dgm:spPr/>
      <dgm:t>
        <a:bodyPr/>
        <a:lstStyle/>
        <a:p>
          <a:endParaRPr lang="tr-TR"/>
        </a:p>
      </dgm:t>
    </dgm:pt>
    <dgm:pt modelId="{B647EC49-D3F2-4F3C-A98F-717EC02C6759}" type="sibTrans" cxnId="{04EE330E-527A-470A-BCCD-AE22AB5EF0C2}">
      <dgm:prSet custT="1"/>
      <dgm:spPr>
        <a:solidFill>
          <a:schemeClr val="accent3"/>
        </a:solidFill>
      </dgm:spPr>
      <dgm:t>
        <a:bodyPr/>
        <a:lstStyle/>
        <a:p>
          <a:r>
            <a:rPr lang="tr-TR" sz="2400" dirty="0" smtClean="0"/>
            <a:t>SGK</a:t>
          </a:r>
          <a:endParaRPr lang="tr-TR" sz="2400" dirty="0"/>
        </a:p>
      </dgm:t>
    </dgm:pt>
    <dgm:pt modelId="{051E599F-2691-4175-A287-36BE7023F420}" type="pres">
      <dgm:prSet presAssocID="{70CED66F-6ECB-4FF3-A863-B3A017D65171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523BAC98-35C6-460A-B7B1-8E627A9C3BE0}" type="pres">
      <dgm:prSet presAssocID="{E2589424-FEE4-4095-B846-402D5FEF360D}" presName="composite" presStyleCnt="0"/>
      <dgm:spPr/>
    </dgm:pt>
    <dgm:pt modelId="{295EF544-E628-4886-BF5E-0BD210D45C8F}" type="pres">
      <dgm:prSet presAssocID="{E2589424-FEE4-4095-B846-402D5FEF360D}" presName="Parent1" presStyleLbl="node1" presStyleIdx="0" presStyleCnt="8" custLinFactX="6948" custLinFactNeighborX="100000" custLinFactNeighborY="2578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3E79DC-1DC6-4E56-9B77-A2CA43ACA288}" type="pres">
      <dgm:prSet presAssocID="{E2589424-FEE4-4095-B846-402D5FEF360D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8167964-1DBB-4D36-BCE1-1ED4DE9F997F}" type="pres">
      <dgm:prSet presAssocID="{E2589424-FEE4-4095-B846-402D5FEF360D}" presName="BalanceSpacing" presStyleCnt="0"/>
      <dgm:spPr/>
    </dgm:pt>
    <dgm:pt modelId="{14352C03-C2DA-49D1-AE1F-AF43B871C2F0}" type="pres">
      <dgm:prSet presAssocID="{E2589424-FEE4-4095-B846-402D5FEF360D}" presName="BalanceSpacing1" presStyleCnt="0"/>
      <dgm:spPr/>
    </dgm:pt>
    <dgm:pt modelId="{A7216291-10AE-4292-8A6C-495963172D12}" type="pres">
      <dgm:prSet presAssocID="{1EC9DE96-87C1-4AF1-AFC5-5BDFA15FB1A2}" presName="Accent1Text" presStyleLbl="node1" presStyleIdx="1" presStyleCnt="8" custLinFactNeighborX="68113" custLinFactNeighborY="7948"/>
      <dgm:spPr/>
      <dgm:t>
        <a:bodyPr/>
        <a:lstStyle/>
        <a:p>
          <a:endParaRPr lang="tr-TR"/>
        </a:p>
      </dgm:t>
    </dgm:pt>
    <dgm:pt modelId="{FE67FD7A-3602-4404-9B52-6A8DF1697E4E}" type="pres">
      <dgm:prSet presAssocID="{1EC9DE96-87C1-4AF1-AFC5-5BDFA15FB1A2}" presName="spaceBetweenRectangles" presStyleCnt="0"/>
      <dgm:spPr/>
    </dgm:pt>
    <dgm:pt modelId="{34B78594-FAB1-42E5-8D0B-B413DF3C9255}" type="pres">
      <dgm:prSet presAssocID="{28753AF8-ADF9-4FED-A058-96D25BA49E3E}" presName="composite" presStyleCnt="0"/>
      <dgm:spPr/>
    </dgm:pt>
    <dgm:pt modelId="{A7BEBD0F-C5B3-4DA9-B368-33351FF97A79}" type="pres">
      <dgm:prSet presAssocID="{28753AF8-ADF9-4FED-A058-96D25BA49E3E}" presName="Parent1" presStyleLbl="node1" presStyleIdx="2" presStyleCnt="8" custLinFactNeighborX="14268" custLinFactNeighborY="4297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C740D37-33FB-4A26-B648-A26F6FE71264}" type="pres">
      <dgm:prSet presAssocID="{28753AF8-ADF9-4FED-A058-96D25BA49E3E}" presName="Childtext1" presStyleLbl="revTx" presStyleIdx="1" presStyleCnt="4" custScaleX="1001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7857B8-9320-449E-9ECD-4A6B93D23636}" type="pres">
      <dgm:prSet presAssocID="{28753AF8-ADF9-4FED-A058-96D25BA49E3E}" presName="BalanceSpacing" presStyleCnt="0"/>
      <dgm:spPr/>
    </dgm:pt>
    <dgm:pt modelId="{77ACFA12-64D7-453E-95B4-27EB95C2AE3F}" type="pres">
      <dgm:prSet presAssocID="{28753AF8-ADF9-4FED-A058-96D25BA49E3E}" presName="BalanceSpacing1" presStyleCnt="0"/>
      <dgm:spPr/>
    </dgm:pt>
    <dgm:pt modelId="{75596F5D-C626-456C-9F7C-875F69D8197A}" type="pres">
      <dgm:prSet presAssocID="{C25C9861-808C-4BD3-B998-B5C23852EAAF}" presName="Accent1Text" presStyleLbl="node1" presStyleIdx="3" presStyleCnt="8" custLinFactX="8167" custLinFactNeighborX="100000" custLinFactNeighborY="43438"/>
      <dgm:spPr/>
      <dgm:t>
        <a:bodyPr/>
        <a:lstStyle/>
        <a:p>
          <a:endParaRPr lang="tr-TR"/>
        </a:p>
      </dgm:t>
    </dgm:pt>
    <dgm:pt modelId="{757FE0F6-E522-4684-BA51-B27444B1C04A}" type="pres">
      <dgm:prSet presAssocID="{C25C9861-808C-4BD3-B998-B5C23852EAAF}" presName="spaceBetweenRectangles" presStyleCnt="0"/>
      <dgm:spPr/>
    </dgm:pt>
    <dgm:pt modelId="{A9E42C5F-680A-4399-873C-31D53F818F51}" type="pres">
      <dgm:prSet presAssocID="{575A7303-DB8B-4D5B-B0D7-C56B08DCA476}" presName="composite" presStyleCnt="0"/>
      <dgm:spPr/>
    </dgm:pt>
    <dgm:pt modelId="{4BB73B25-3BF5-473B-ADF5-5CB42EBF37DB}" type="pres">
      <dgm:prSet presAssocID="{575A7303-DB8B-4D5B-B0D7-C56B08DCA476}" presName="Parent1" presStyleLbl="node1" presStyleIdx="4" presStyleCnt="8" custLinFactX="-100000" custLinFactNeighborX="-105076" custLinFactNeighborY="1916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F04045-6B70-4350-9EF9-9D82823200F7}" type="pres">
      <dgm:prSet presAssocID="{575A7303-DB8B-4D5B-B0D7-C56B08DCA476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365BA457-6ABD-4948-A178-690F028D5816}" type="pres">
      <dgm:prSet presAssocID="{575A7303-DB8B-4D5B-B0D7-C56B08DCA476}" presName="BalanceSpacing" presStyleCnt="0"/>
      <dgm:spPr/>
    </dgm:pt>
    <dgm:pt modelId="{883D9BDC-6CCD-4C29-A2B3-82134C8D68E7}" type="pres">
      <dgm:prSet presAssocID="{575A7303-DB8B-4D5B-B0D7-C56B08DCA476}" presName="BalanceSpacing1" presStyleCnt="0"/>
      <dgm:spPr/>
    </dgm:pt>
    <dgm:pt modelId="{9FC6919D-03B5-463E-9F3C-47CE4CA799E8}" type="pres">
      <dgm:prSet presAssocID="{B647EC49-D3F2-4F3C-A98F-717EC02C6759}" presName="Accent1Text" presStyleLbl="node1" presStyleIdx="5" presStyleCnt="8" custLinFactX="100000" custLinFactNeighborX="102712" custLinFactNeighborY="67068"/>
      <dgm:spPr/>
      <dgm:t>
        <a:bodyPr/>
        <a:lstStyle/>
        <a:p>
          <a:endParaRPr lang="tr-TR"/>
        </a:p>
      </dgm:t>
    </dgm:pt>
    <dgm:pt modelId="{DA478113-DAFC-4AA6-AE85-52ECBD5A70A6}" type="pres">
      <dgm:prSet presAssocID="{B647EC49-D3F2-4F3C-A98F-717EC02C6759}" presName="spaceBetweenRectangles" presStyleCnt="0"/>
      <dgm:spPr/>
    </dgm:pt>
    <dgm:pt modelId="{4A0BF8D4-2010-4F72-A491-8E10FA4F8491}" type="pres">
      <dgm:prSet presAssocID="{67B59009-AE27-4441-8E98-F571044EBB6C}" presName="composite" presStyleCnt="0"/>
      <dgm:spPr/>
    </dgm:pt>
    <dgm:pt modelId="{665C58E9-5F26-400A-9A6D-2A206B7207B6}" type="pres">
      <dgm:prSet presAssocID="{67B59009-AE27-4441-8E98-F571044EBB6C}" presName="Parent1" presStyleLbl="node1" presStyleIdx="6" presStyleCnt="8" custLinFactNeighborX="-10152" custLinFactNeighborY="-184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EB1C40F-F740-42F7-9843-C595311454FC}" type="pres">
      <dgm:prSet presAssocID="{67B59009-AE27-4441-8E98-F571044EBB6C}" presName="Childtext1" presStyleLbl="revTx" presStyleIdx="3" presStyleCnt="4" custLinFactNeighborX="-8343" custLinFactNeighborY="-186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92846A-FFE6-42CD-940A-58E51002AFB3}" type="pres">
      <dgm:prSet presAssocID="{67B59009-AE27-4441-8E98-F571044EBB6C}" presName="BalanceSpacing" presStyleCnt="0"/>
      <dgm:spPr/>
    </dgm:pt>
    <dgm:pt modelId="{712399DD-3979-41ED-ABB0-68208A4A5FCB}" type="pres">
      <dgm:prSet presAssocID="{67B59009-AE27-4441-8E98-F571044EBB6C}" presName="BalanceSpacing1" presStyleCnt="0"/>
      <dgm:spPr/>
    </dgm:pt>
    <dgm:pt modelId="{6EB8820C-8471-4A86-ABDE-4A2EABCA23B0}" type="pres">
      <dgm:prSet presAssocID="{DED49224-594C-4EE6-A976-1CAE7DE11676}" presName="Accent1Text" presStyleLbl="node1" presStyleIdx="7" presStyleCnt="8" custLinFactX="-100000" custLinFactY="-93464" custLinFactNeighborX="-134397" custLinFactNeighborY="-100000"/>
      <dgm:spPr/>
      <dgm:t>
        <a:bodyPr/>
        <a:lstStyle/>
        <a:p>
          <a:endParaRPr lang="tr-TR"/>
        </a:p>
      </dgm:t>
    </dgm:pt>
  </dgm:ptLst>
  <dgm:cxnLst>
    <dgm:cxn modelId="{29AC33D7-9383-45B9-919A-DCB172665B88}" type="presOf" srcId="{B647EC49-D3F2-4F3C-A98F-717EC02C6759}" destId="{9FC6919D-03B5-463E-9F3C-47CE4CA799E8}" srcOrd="0" destOrd="0" presId="urn:microsoft.com/office/officeart/2008/layout/AlternatingHexagons"/>
    <dgm:cxn modelId="{1D337532-32F0-41B8-B8D6-94988A851A65}" type="presOf" srcId="{C25C9861-808C-4BD3-B998-B5C23852EAAF}" destId="{75596F5D-C626-456C-9F7C-875F69D8197A}" srcOrd="0" destOrd="0" presId="urn:microsoft.com/office/officeart/2008/layout/AlternatingHexagons"/>
    <dgm:cxn modelId="{2F6A0130-C66E-4B6A-8F52-70194BA5B8E5}" type="presOf" srcId="{DED49224-594C-4EE6-A976-1CAE7DE11676}" destId="{6EB8820C-8471-4A86-ABDE-4A2EABCA23B0}" srcOrd="0" destOrd="0" presId="urn:microsoft.com/office/officeart/2008/layout/AlternatingHexagons"/>
    <dgm:cxn modelId="{8CE960DB-1E2C-4DB0-9D78-943873AE7DEA}" srcId="{67B59009-AE27-4441-8E98-F571044EBB6C}" destId="{9337ACD4-AAAA-4C1D-B4F6-39C3287D41AD}" srcOrd="0" destOrd="0" parTransId="{DC7B0CB7-039E-4E8E-98F2-187C75A140B6}" sibTransId="{780FC33D-EACD-43D4-BF77-EB0BBC7588E1}"/>
    <dgm:cxn modelId="{04EE330E-527A-470A-BCCD-AE22AB5EF0C2}" srcId="{70CED66F-6ECB-4FF3-A863-B3A017D65171}" destId="{575A7303-DB8B-4D5B-B0D7-C56B08DCA476}" srcOrd="2" destOrd="0" parTransId="{3E4644F0-7F9A-47E0-BE34-E471668E1724}" sibTransId="{B647EC49-D3F2-4F3C-A98F-717EC02C6759}"/>
    <dgm:cxn modelId="{12FFE41A-A1E8-45F9-9406-4C90F9806988}" srcId="{70CED66F-6ECB-4FF3-A863-B3A017D65171}" destId="{28753AF8-ADF9-4FED-A058-96D25BA49E3E}" srcOrd="1" destOrd="0" parTransId="{15A0E2B5-2E08-4BCC-B794-9FC8B7152E11}" sibTransId="{C25C9861-808C-4BD3-B998-B5C23852EAAF}"/>
    <dgm:cxn modelId="{84954D74-F76C-4106-89CC-580DD9239F0A}" type="presOf" srcId="{E2589424-FEE4-4095-B846-402D5FEF360D}" destId="{295EF544-E628-4886-BF5E-0BD210D45C8F}" srcOrd="0" destOrd="0" presId="urn:microsoft.com/office/officeart/2008/layout/AlternatingHexagons"/>
    <dgm:cxn modelId="{5ABFA6B5-978F-4791-BFC1-57E4B360CAA9}" srcId="{70CED66F-6ECB-4FF3-A863-B3A017D65171}" destId="{E2589424-FEE4-4095-B846-402D5FEF360D}" srcOrd="0" destOrd="0" parTransId="{5472C163-B472-4A9F-A073-5C49C949823F}" sibTransId="{1EC9DE96-87C1-4AF1-AFC5-5BDFA15FB1A2}"/>
    <dgm:cxn modelId="{1AD2F40C-F9F7-411D-A4A1-DD96FEDF842A}" type="presOf" srcId="{575A7303-DB8B-4D5B-B0D7-C56B08DCA476}" destId="{4BB73B25-3BF5-473B-ADF5-5CB42EBF37DB}" srcOrd="0" destOrd="0" presId="urn:microsoft.com/office/officeart/2008/layout/AlternatingHexagons"/>
    <dgm:cxn modelId="{2EB8145B-43FC-4A27-A5DA-57C559C870B2}" srcId="{28753AF8-ADF9-4FED-A058-96D25BA49E3E}" destId="{B98382FA-4C3F-42FD-AB73-7ECB861D77F3}" srcOrd="0" destOrd="0" parTransId="{7B10788A-F937-4379-BB57-413E0A00ABBB}" sibTransId="{0D76463E-A7D6-47B1-B3F5-0300FF3ACF67}"/>
    <dgm:cxn modelId="{5122FA37-8CAF-40CA-9A03-BACB8E198362}" srcId="{70CED66F-6ECB-4FF3-A863-B3A017D65171}" destId="{67B59009-AE27-4441-8E98-F571044EBB6C}" srcOrd="3" destOrd="0" parTransId="{6E12E956-25A2-4199-B05B-DA8E76C0CF10}" sibTransId="{DED49224-594C-4EE6-A976-1CAE7DE11676}"/>
    <dgm:cxn modelId="{55A93F78-0542-4951-B8EF-383E295F395D}" type="presOf" srcId="{B98382FA-4C3F-42FD-AB73-7ECB861D77F3}" destId="{1C740D37-33FB-4A26-B648-A26F6FE71264}" srcOrd="0" destOrd="0" presId="urn:microsoft.com/office/officeart/2008/layout/AlternatingHexagons"/>
    <dgm:cxn modelId="{9D22DB2C-A52F-45DB-AD6D-D71142714669}" type="presOf" srcId="{70CED66F-6ECB-4FF3-A863-B3A017D65171}" destId="{051E599F-2691-4175-A287-36BE7023F420}" srcOrd="0" destOrd="0" presId="urn:microsoft.com/office/officeart/2008/layout/AlternatingHexagons"/>
    <dgm:cxn modelId="{15DCA82D-5775-4203-8C61-38BF51AB87BC}" type="presOf" srcId="{1EC9DE96-87C1-4AF1-AFC5-5BDFA15FB1A2}" destId="{A7216291-10AE-4292-8A6C-495963172D12}" srcOrd="0" destOrd="0" presId="urn:microsoft.com/office/officeart/2008/layout/AlternatingHexagons"/>
    <dgm:cxn modelId="{2948DD2D-7576-4BC5-B61A-C6E5C8B959F8}" type="presOf" srcId="{28753AF8-ADF9-4FED-A058-96D25BA49E3E}" destId="{A7BEBD0F-C5B3-4DA9-B368-33351FF97A79}" srcOrd="0" destOrd="0" presId="urn:microsoft.com/office/officeart/2008/layout/AlternatingHexagons"/>
    <dgm:cxn modelId="{A7425A55-D9FB-4598-BBD0-A26301D97E64}" type="presOf" srcId="{9337ACD4-AAAA-4C1D-B4F6-39C3287D41AD}" destId="{9EB1C40F-F740-42F7-9843-C595311454FC}" srcOrd="0" destOrd="0" presId="urn:microsoft.com/office/officeart/2008/layout/AlternatingHexagons"/>
    <dgm:cxn modelId="{761B15E4-9587-41B1-8CB6-850E42D80D68}" type="presOf" srcId="{67B59009-AE27-4441-8E98-F571044EBB6C}" destId="{665C58E9-5F26-400A-9A6D-2A206B7207B6}" srcOrd="0" destOrd="0" presId="urn:microsoft.com/office/officeart/2008/layout/AlternatingHexagons"/>
    <dgm:cxn modelId="{97B7F7B6-F07C-43D6-B0E9-5CFCBCE248E8}" type="presParOf" srcId="{051E599F-2691-4175-A287-36BE7023F420}" destId="{523BAC98-35C6-460A-B7B1-8E627A9C3BE0}" srcOrd="0" destOrd="0" presId="urn:microsoft.com/office/officeart/2008/layout/AlternatingHexagons"/>
    <dgm:cxn modelId="{F14297BF-B2D4-4B9F-B1E1-1C2A783B48D9}" type="presParOf" srcId="{523BAC98-35C6-460A-B7B1-8E627A9C3BE0}" destId="{295EF544-E628-4886-BF5E-0BD210D45C8F}" srcOrd="0" destOrd="0" presId="urn:microsoft.com/office/officeart/2008/layout/AlternatingHexagons"/>
    <dgm:cxn modelId="{505B19B8-0EDC-42B7-911B-316E51094C1E}" type="presParOf" srcId="{523BAC98-35C6-460A-B7B1-8E627A9C3BE0}" destId="{C83E79DC-1DC6-4E56-9B77-A2CA43ACA288}" srcOrd="1" destOrd="0" presId="urn:microsoft.com/office/officeart/2008/layout/AlternatingHexagons"/>
    <dgm:cxn modelId="{5FD3ADDB-CFFA-4AAC-AAD2-F1D922F154B0}" type="presParOf" srcId="{523BAC98-35C6-460A-B7B1-8E627A9C3BE0}" destId="{D8167964-1DBB-4D36-BCE1-1ED4DE9F997F}" srcOrd="2" destOrd="0" presId="urn:microsoft.com/office/officeart/2008/layout/AlternatingHexagons"/>
    <dgm:cxn modelId="{AC7BBCFB-B7CF-4EDB-BCE1-B4BC7890981D}" type="presParOf" srcId="{523BAC98-35C6-460A-B7B1-8E627A9C3BE0}" destId="{14352C03-C2DA-49D1-AE1F-AF43B871C2F0}" srcOrd="3" destOrd="0" presId="urn:microsoft.com/office/officeart/2008/layout/AlternatingHexagons"/>
    <dgm:cxn modelId="{7189D941-FCD5-4C86-9700-D3D1E874D1E5}" type="presParOf" srcId="{523BAC98-35C6-460A-B7B1-8E627A9C3BE0}" destId="{A7216291-10AE-4292-8A6C-495963172D12}" srcOrd="4" destOrd="0" presId="urn:microsoft.com/office/officeart/2008/layout/AlternatingHexagons"/>
    <dgm:cxn modelId="{E89BCC41-2557-4653-BFD3-9991741DBB11}" type="presParOf" srcId="{051E599F-2691-4175-A287-36BE7023F420}" destId="{FE67FD7A-3602-4404-9B52-6A8DF1697E4E}" srcOrd="1" destOrd="0" presId="urn:microsoft.com/office/officeart/2008/layout/AlternatingHexagons"/>
    <dgm:cxn modelId="{6D5E546B-55DB-48F6-B63D-6A4126541F77}" type="presParOf" srcId="{051E599F-2691-4175-A287-36BE7023F420}" destId="{34B78594-FAB1-42E5-8D0B-B413DF3C9255}" srcOrd="2" destOrd="0" presId="urn:microsoft.com/office/officeart/2008/layout/AlternatingHexagons"/>
    <dgm:cxn modelId="{44CB1EF2-E6B8-451F-8EC6-E2BCA64F577F}" type="presParOf" srcId="{34B78594-FAB1-42E5-8D0B-B413DF3C9255}" destId="{A7BEBD0F-C5B3-4DA9-B368-33351FF97A79}" srcOrd="0" destOrd="0" presId="urn:microsoft.com/office/officeart/2008/layout/AlternatingHexagons"/>
    <dgm:cxn modelId="{229A6250-E534-4B03-90C8-A0207CB660DB}" type="presParOf" srcId="{34B78594-FAB1-42E5-8D0B-B413DF3C9255}" destId="{1C740D37-33FB-4A26-B648-A26F6FE71264}" srcOrd="1" destOrd="0" presId="urn:microsoft.com/office/officeart/2008/layout/AlternatingHexagons"/>
    <dgm:cxn modelId="{B6DE32CF-634C-402A-B18B-2BBC8DDC2346}" type="presParOf" srcId="{34B78594-FAB1-42E5-8D0B-B413DF3C9255}" destId="{6C7857B8-9320-449E-9ECD-4A6B93D23636}" srcOrd="2" destOrd="0" presId="urn:microsoft.com/office/officeart/2008/layout/AlternatingHexagons"/>
    <dgm:cxn modelId="{0A807736-9EF2-443E-B810-286BAE033B49}" type="presParOf" srcId="{34B78594-FAB1-42E5-8D0B-B413DF3C9255}" destId="{77ACFA12-64D7-453E-95B4-27EB95C2AE3F}" srcOrd="3" destOrd="0" presId="urn:microsoft.com/office/officeart/2008/layout/AlternatingHexagons"/>
    <dgm:cxn modelId="{439737EF-9264-4403-BDE9-EA92BE2EDF80}" type="presParOf" srcId="{34B78594-FAB1-42E5-8D0B-B413DF3C9255}" destId="{75596F5D-C626-456C-9F7C-875F69D8197A}" srcOrd="4" destOrd="0" presId="urn:microsoft.com/office/officeart/2008/layout/AlternatingHexagons"/>
    <dgm:cxn modelId="{94BFB590-E972-4E10-854D-A70B0D21CA92}" type="presParOf" srcId="{051E599F-2691-4175-A287-36BE7023F420}" destId="{757FE0F6-E522-4684-BA51-B27444B1C04A}" srcOrd="3" destOrd="0" presId="urn:microsoft.com/office/officeart/2008/layout/AlternatingHexagons"/>
    <dgm:cxn modelId="{5E9C1D22-8A09-4FB9-A689-6A597EBFE6A8}" type="presParOf" srcId="{051E599F-2691-4175-A287-36BE7023F420}" destId="{A9E42C5F-680A-4399-873C-31D53F818F51}" srcOrd="4" destOrd="0" presId="urn:microsoft.com/office/officeart/2008/layout/AlternatingHexagons"/>
    <dgm:cxn modelId="{CB216AF9-23C2-4F54-B8C7-5AC5265BFCC8}" type="presParOf" srcId="{A9E42C5F-680A-4399-873C-31D53F818F51}" destId="{4BB73B25-3BF5-473B-ADF5-5CB42EBF37DB}" srcOrd="0" destOrd="0" presId="urn:microsoft.com/office/officeart/2008/layout/AlternatingHexagons"/>
    <dgm:cxn modelId="{52DD545B-4A3A-4D12-83BC-61A788475FC4}" type="presParOf" srcId="{A9E42C5F-680A-4399-873C-31D53F818F51}" destId="{1EF04045-6B70-4350-9EF9-9D82823200F7}" srcOrd="1" destOrd="0" presId="urn:microsoft.com/office/officeart/2008/layout/AlternatingHexagons"/>
    <dgm:cxn modelId="{EA7EAD8A-F3FD-4787-BF04-FD3A214F3EF5}" type="presParOf" srcId="{A9E42C5F-680A-4399-873C-31D53F818F51}" destId="{365BA457-6ABD-4948-A178-690F028D5816}" srcOrd="2" destOrd="0" presId="urn:microsoft.com/office/officeart/2008/layout/AlternatingHexagons"/>
    <dgm:cxn modelId="{9138380B-E218-49AC-9E8A-2B4AF797D877}" type="presParOf" srcId="{A9E42C5F-680A-4399-873C-31D53F818F51}" destId="{883D9BDC-6CCD-4C29-A2B3-82134C8D68E7}" srcOrd="3" destOrd="0" presId="urn:microsoft.com/office/officeart/2008/layout/AlternatingHexagons"/>
    <dgm:cxn modelId="{902FE1C5-C2A6-411A-B7F5-08D35328FB92}" type="presParOf" srcId="{A9E42C5F-680A-4399-873C-31D53F818F51}" destId="{9FC6919D-03B5-463E-9F3C-47CE4CA799E8}" srcOrd="4" destOrd="0" presId="urn:microsoft.com/office/officeart/2008/layout/AlternatingHexagons"/>
    <dgm:cxn modelId="{E26039AF-CCBE-485E-A976-2B2E0CB732B9}" type="presParOf" srcId="{051E599F-2691-4175-A287-36BE7023F420}" destId="{DA478113-DAFC-4AA6-AE85-52ECBD5A70A6}" srcOrd="5" destOrd="0" presId="urn:microsoft.com/office/officeart/2008/layout/AlternatingHexagons"/>
    <dgm:cxn modelId="{51A0A1DF-3FD1-4D6A-A2BF-A0BBCC19040D}" type="presParOf" srcId="{051E599F-2691-4175-A287-36BE7023F420}" destId="{4A0BF8D4-2010-4F72-A491-8E10FA4F8491}" srcOrd="6" destOrd="0" presId="urn:microsoft.com/office/officeart/2008/layout/AlternatingHexagons"/>
    <dgm:cxn modelId="{3EF70645-46EF-4BFF-A4E7-2528F2A69266}" type="presParOf" srcId="{4A0BF8D4-2010-4F72-A491-8E10FA4F8491}" destId="{665C58E9-5F26-400A-9A6D-2A206B7207B6}" srcOrd="0" destOrd="0" presId="urn:microsoft.com/office/officeart/2008/layout/AlternatingHexagons"/>
    <dgm:cxn modelId="{7848968F-DC28-4C69-A003-9D70E0BC1E45}" type="presParOf" srcId="{4A0BF8D4-2010-4F72-A491-8E10FA4F8491}" destId="{9EB1C40F-F740-42F7-9843-C595311454FC}" srcOrd="1" destOrd="0" presId="urn:microsoft.com/office/officeart/2008/layout/AlternatingHexagons"/>
    <dgm:cxn modelId="{0AD02D16-8B24-4776-9055-B0702FD34BB4}" type="presParOf" srcId="{4A0BF8D4-2010-4F72-A491-8E10FA4F8491}" destId="{1692846A-FFE6-42CD-940A-58E51002AFB3}" srcOrd="2" destOrd="0" presId="urn:microsoft.com/office/officeart/2008/layout/AlternatingHexagons"/>
    <dgm:cxn modelId="{1DAB4CAB-7A97-46F3-B26E-0C3D1C31BDD6}" type="presParOf" srcId="{4A0BF8D4-2010-4F72-A491-8E10FA4F8491}" destId="{712399DD-3979-41ED-ABB0-68208A4A5FCB}" srcOrd="3" destOrd="0" presId="urn:microsoft.com/office/officeart/2008/layout/AlternatingHexagons"/>
    <dgm:cxn modelId="{784ECE7C-97BE-4221-AD1F-233D873259AE}" type="presParOf" srcId="{4A0BF8D4-2010-4F72-A491-8E10FA4F8491}" destId="{6EB8820C-8471-4A86-ABDE-4A2EABCA23B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EDBCDC-7A84-478D-BFF5-1CFE02D5D9B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5BB7610-DED1-453A-9F8D-957EB3D1B3C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tr-TR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algn="just" rtl="0"/>
          <a:endParaRPr lang="tr-TR" sz="36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 rtl="0"/>
          <a:r>
            <a:rPr lang="tr-TR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Hangi ihale usulleri? (</a:t>
          </a:r>
          <a:r>
            <a:rPr lang="tr-TR" sz="280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Uygulama Yönetmeliklerine Göre</a:t>
          </a:r>
          <a:r>
            <a:rPr lang="tr-TR" sz="360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tr-TR" sz="36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 rtl="0"/>
          <a:endParaRPr lang="tr-TR" sz="36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 rtl="0"/>
          <a:r>
            <a:rPr lang="tr-TR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Açık İhale Usulü </a:t>
          </a:r>
        </a:p>
        <a:p>
          <a:pPr algn="just" rtl="0"/>
          <a:endParaRPr lang="tr-TR" sz="3600" dirty="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just" rtl="0"/>
          <a:r>
            <a:rPr lang="tr-TR" sz="3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Belli İstekliler Arasında İhale Usulü </a:t>
          </a:r>
        </a:p>
        <a:p>
          <a:pPr algn="just" rtl="0"/>
          <a:endParaRPr lang="tr-TR" sz="4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D4C148-7704-4C22-A1AB-1E24C7318BF0}" type="parTrans" cxnId="{7F389509-B949-4413-B2FB-F1807A7EA87D}">
      <dgm:prSet/>
      <dgm:spPr/>
      <dgm:t>
        <a:bodyPr/>
        <a:lstStyle/>
        <a:p>
          <a:endParaRPr lang="tr-TR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5A541A-DF80-44C8-82C0-26C853F57353}" type="sibTrans" cxnId="{7F389509-B949-4413-B2FB-F1807A7EA87D}">
      <dgm:prSet/>
      <dgm:spPr/>
      <dgm:t>
        <a:bodyPr/>
        <a:lstStyle/>
        <a:p>
          <a:endParaRPr lang="tr-TR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A69B9E-B058-494F-8D01-E541A6F547D9}" type="pres">
      <dgm:prSet presAssocID="{79EDBCDC-7A84-478D-BFF5-1CFE02D5D9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0A01D79-7E9A-441D-AD7E-F693597668A6}" type="pres">
      <dgm:prSet presAssocID="{65BB7610-DED1-453A-9F8D-957EB3D1B3C8}" presName="parentText" presStyleLbl="node1" presStyleIdx="0" presStyleCnt="1" custScaleY="51338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F2BCD2D-2A44-4595-9C2B-393ACA6FC38C}" type="presOf" srcId="{79EDBCDC-7A84-478D-BFF5-1CFE02D5D9BD}" destId="{90A69B9E-B058-494F-8D01-E541A6F547D9}" srcOrd="0" destOrd="0" presId="urn:microsoft.com/office/officeart/2005/8/layout/vList2"/>
    <dgm:cxn modelId="{4C4D3D18-6E62-4D66-857D-591136502849}" type="presOf" srcId="{65BB7610-DED1-453A-9F8D-957EB3D1B3C8}" destId="{50A01D79-7E9A-441D-AD7E-F693597668A6}" srcOrd="0" destOrd="0" presId="urn:microsoft.com/office/officeart/2005/8/layout/vList2"/>
    <dgm:cxn modelId="{7F389509-B949-4413-B2FB-F1807A7EA87D}" srcId="{79EDBCDC-7A84-478D-BFF5-1CFE02D5D9BD}" destId="{65BB7610-DED1-453A-9F8D-957EB3D1B3C8}" srcOrd="0" destOrd="0" parTransId="{B4D4C148-7704-4C22-A1AB-1E24C7318BF0}" sibTransId="{EC5A541A-DF80-44C8-82C0-26C853F57353}"/>
    <dgm:cxn modelId="{4FDFA3F5-1F3E-4205-96A3-37E3E05708E1}" type="presParOf" srcId="{90A69B9E-B058-494F-8D01-E541A6F547D9}" destId="{50A01D79-7E9A-441D-AD7E-F693597668A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336BE5-3BE8-40C7-9CC9-D099A3745B2C}" type="doc">
      <dgm:prSet loTypeId="urn:microsoft.com/office/officeart/2005/8/layout/hProcess9" loCatId="process" qsTypeId="urn:microsoft.com/office/officeart/2005/8/quickstyle/simple4" qsCatId="simple" csTypeId="urn:microsoft.com/office/officeart/2005/8/colors/accent5_5" csCatId="accent5" phldr="1"/>
      <dgm:spPr/>
    </dgm:pt>
    <dgm:pt modelId="{8EB0766E-5212-455C-9F39-F75F55929C62}">
      <dgm:prSet phldrT="[Metin]" custT="1"/>
      <dgm:spPr/>
      <dgm:t>
        <a:bodyPr/>
        <a:lstStyle/>
        <a:p>
          <a:r>
            <a:rPr lang="tr-TR" sz="1600" dirty="0" smtClean="0">
              <a:solidFill>
                <a:schemeClr val="bg1">
                  <a:lumMod val="95000"/>
                </a:schemeClr>
              </a:solidFill>
            </a:rPr>
            <a:t>E-Eksiltme kayıt işlemleri</a:t>
          </a:r>
          <a:endParaRPr lang="tr-TR" sz="1600" dirty="0">
            <a:solidFill>
              <a:schemeClr val="bg1">
                <a:lumMod val="95000"/>
              </a:schemeClr>
            </a:solidFill>
          </a:endParaRPr>
        </a:p>
      </dgm:t>
    </dgm:pt>
    <dgm:pt modelId="{978D6D0E-007D-47A7-BFFF-126CACAB0737}" type="parTrans" cxnId="{A485069D-6567-40A6-8BFD-30419302C4ED}">
      <dgm:prSet/>
      <dgm:spPr/>
      <dgm:t>
        <a:bodyPr/>
        <a:lstStyle/>
        <a:p>
          <a:endParaRPr lang="tr-TR">
            <a:solidFill>
              <a:schemeClr val="bg1">
                <a:lumMod val="95000"/>
              </a:schemeClr>
            </a:solidFill>
          </a:endParaRPr>
        </a:p>
      </dgm:t>
    </dgm:pt>
    <dgm:pt modelId="{7EE19BD9-1A6A-4922-BF6A-88A47C85014C}" type="sibTrans" cxnId="{A485069D-6567-40A6-8BFD-30419302C4ED}">
      <dgm:prSet/>
      <dgm:spPr/>
      <dgm:t>
        <a:bodyPr/>
        <a:lstStyle/>
        <a:p>
          <a:endParaRPr lang="tr-TR">
            <a:solidFill>
              <a:schemeClr val="bg1">
                <a:lumMod val="95000"/>
              </a:schemeClr>
            </a:solidFill>
          </a:endParaRPr>
        </a:p>
      </dgm:t>
    </dgm:pt>
    <dgm:pt modelId="{DBD496E9-F8FA-4982-AEA4-30876D68F34D}">
      <dgm:prSet phldrT="[Metin]" custT="1"/>
      <dgm:spPr/>
      <dgm:t>
        <a:bodyPr/>
        <a:lstStyle/>
        <a:p>
          <a:r>
            <a:rPr lang="tr-TR" sz="1600" dirty="0" smtClean="0">
              <a:solidFill>
                <a:schemeClr val="bg1">
                  <a:lumMod val="95000"/>
                </a:schemeClr>
              </a:solidFill>
            </a:rPr>
            <a:t>E-eksiltmeye davet</a:t>
          </a:r>
          <a:endParaRPr lang="tr-TR" sz="1600" dirty="0">
            <a:solidFill>
              <a:schemeClr val="bg1">
                <a:lumMod val="95000"/>
              </a:schemeClr>
            </a:solidFill>
          </a:endParaRPr>
        </a:p>
      </dgm:t>
    </dgm:pt>
    <dgm:pt modelId="{D5EDEFD9-3728-4A0C-946B-91EDA01A3CA4}" type="parTrans" cxnId="{A245C16E-AF38-45EB-BD44-E63DFEAC695E}">
      <dgm:prSet/>
      <dgm:spPr/>
      <dgm:t>
        <a:bodyPr/>
        <a:lstStyle/>
        <a:p>
          <a:endParaRPr lang="tr-TR">
            <a:solidFill>
              <a:schemeClr val="bg1">
                <a:lumMod val="95000"/>
              </a:schemeClr>
            </a:solidFill>
          </a:endParaRPr>
        </a:p>
      </dgm:t>
    </dgm:pt>
    <dgm:pt modelId="{872909E7-E96A-4816-885D-41AEFA2D0E08}" type="sibTrans" cxnId="{A245C16E-AF38-45EB-BD44-E63DFEAC695E}">
      <dgm:prSet/>
      <dgm:spPr/>
      <dgm:t>
        <a:bodyPr/>
        <a:lstStyle/>
        <a:p>
          <a:endParaRPr lang="tr-TR">
            <a:solidFill>
              <a:schemeClr val="bg1">
                <a:lumMod val="95000"/>
              </a:schemeClr>
            </a:solidFill>
          </a:endParaRPr>
        </a:p>
      </dgm:t>
    </dgm:pt>
    <dgm:pt modelId="{D50176AC-D999-4678-9888-F47950E7ED3C}">
      <dgm:prSet phldrT="[Metin]" custT="1"/>
      <dgm:spPr/>
      <dgm:t>
        <a:bodyPr/>
        <a:lstStyle/>
        <a:p>
          <a:r>
            <a:rPr lang="tr-TR" sz="1600" dirty="0" smtClean="0">
              <a:solidFill>
                <a:schemeClr val="bg1">
                  <a:lumMod val="95000"/>
                </a:schemeClr>
              </a:solidFill>
            </a:rPr>
            <a:t>E-eksiltme İzleme ve değerlendirme</a:t>
          </a:r>
          <a:endParaRPr lang="tr-TR" sz="1600" dirty="0">
            <a:solidFill>
              <a:schemeClr val="bg1">
                <a:lumMod val="95000"/>
              </a:schemeClr>
            </a:solidFill>
          </a:endParaRPr>
        </a:p>
      </dgm:t>
    </dgm:pt>
    <dgm:pt modelId="{D1BD7C77-CC80-4431-B037-34ED5172A27B}" type="parTrans" cxnId="{C0A8A80E-1EBA-4D9A-B4AA-068D865F53C1}">
      <dgm:prSet/>
      <dgm:spPr/>
      <dgm:t>
        <a:bodyPr/>
        <a:lstStyle/>
        <a:p>
          <a:endParaRPr lang="tr-TR">
            <a:solidFill>
              <a:schemeClr val="bg1">
                <a:lumMod val="95000"/>
              </a:schemeClr>
            </a:solidFill>
          </a:endParaRPr>
        </a:p>
      </dgm:t>
    </dgm:pt>
    <dgm:pt modelId="{00F785A5-460C-4A1B-9FD7-84D43DEC858B}" type="sibTrans" cxnId="{C0A8A80E-1EBA-4D9A-B4AA-068D865F53C1}">
      <dgm:prSet/>
      <dgm:spPr/>
      <dgm:t>
        <a:bodyPr/>
        <a:lstStyle/>
        <a:p>
          <a:endParaRPr lang="tr-TR">
            <a:solidFill>
              <a:schemeClr val="bg1">
                <a:lumMod val="95000"/>
              </a:schemeClr>
            </a:solidFill>
          </a:endParaRPr>
        </a:p>
      </dgm:t>
    </dgm:pt>
    <dgm:pt modelId="{4143C18D-69AF-4930-9632-7521ED45FD53}" type="pres">
      <dgm:prSet presAssocID="{89336BE5-3BE8-40C7-9CC9-D099A3745B2C}" presName="CompostProcess" presStyleCnt="0">
        <dgm:presLayoutVars>
          <dgm:dir/>
          <dgm:resizeHandles val="exact"/>
        </dgm:presLayoutVars>
      </dgm:prSet>
      <dgm:spPr/>
    </dgm:pt>
    <dgm:pt modelId="{2CCFB080-C407-4988-85A9-01BBC62F7183}" type="pres">
      <dgm:prSet presAssocID="{89336BE5-3BE8-40C7-9CC9-D099A3745B2C}" presName="arrow" presStyleLbl="bgShp" presStyleIdx="0" presStyleCnt="1"/>
      <dgm:spPr/>
    </dgm:pt>
    <dgm:pt modelId="{1523F86A-537D-4665-8443-FBEA8EEDC75E}" type="pres">
      <dgm:prSet presAssocID="{89336BE5-3BE8-40C7-9CC9-D099A3745B2C}" presName="linearProcess" presStyleCnt="0"/>
      <dgm:spPr/>
    </dgm:pt>
    <dgm:pt modelId="{06A235FF-BDB3-45CE-B4A4-E4EEBD6DAA5A}" type="pres">
      <dgm:prSet presAssocID="{8EB0766E-5212-455C-9F39-F75F55929C6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B6FD589-0F58-4D76-B800-1D895B6A19CD}" type="pres">
      <dgm:prSet presAssocID="{7EE19BD9-1A6A-4922-BF6A-88A47C85014C}" presName="sibTrans" presStyleCnt="0"/>
      <dgm:spPr/>
    </dgm:pt>
    <dgm:pt modelId="{1EDC9E8C-5214-45CA-A3A2-15075C3827A2}" type="pres">
      <dgm:prSet presAssocID="{DBD496E9-F8FA-4982-AEA4-30876D68F34D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119C8E6-1F5C-48C0-BD8C-99505281C67E}" type="pres">
      <dgm:prSet presAssocID="{872909E7-E96A-4816-885D-41AEFA2D0E08}" presName="sibTrans" presStyleCnt="0"/>
      <dgm:spPr/>
    </dgm:pt>
    <dgm:pt modelId="{6A43943E-25AC-48DD-BAF8-A1A09E885D46}" type="pres">
      <dgm:prSet presAssocID="{D50176AC-D999-4678-9888-F47950E7ED3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485069D-6567-40A6-8BFD-30419302C4ED}" srcId="{89336BE5-3BE8-40C7-9CC9-D099A3745B2C}" destId="{8EB0766E-5212-455C-9F39-F75F55929C62}" srcOrd="0" destOrd="0" parTransId="{978D6D0E-007D-47A7-BFFF-126CACAB0737}" sibTransId="{7EE19BD9-1A6A-4922-BF6A-88A47C85014C}"/>
    <dgm:cxn modelId="{6BA4D537-EBA6-455A-90D0-3E3329C68FAD}" type="presOf" srcId="{D50176AC-D999-4678-9888-F47950E7ED3C}" destId="{6A43943E-25AC-48DD-BAF8-A1A09E885D46}" srcOrd="0" destOrd="0" presId="urn:microsoft.com/office/officeart/2005/8/layout/hProcess9"/>
    <dgm:cxn modelId="{0BC2C488-6982-43E1-8F00-543C2626BF0D}" type="presOf" srcId="{DBD496E9-F8FA-4982-AEA4-30876D68F34D}" destId="{1EDC9E8C-5214-45CA-A3A2-15075C3827A2}" srcOrd="0" destOrd="0" presId="urn:microsoft.com/office/officeart/2005/8/layout/hProcess9"/>
    <dgm:cxn modelId="{A245C16E-AF38-45EB-BD44-E63DFEAC695E}" srcId="{89336BE5-3BE8-40C7-9CC9-D099A3745B2C}" destId="{DBD496E9-F8FA-4982-AEA4-30876D68F34D}" srcOrd="1" destOrd="0" parTransId="{D5EDEFD9-3728-4A0C-946B-91EDA01A3CA4}" sibTransId="{872909E7-E96A-4816-885D-41AEFA2D0E08}"/>
    <dgm:cxn modelId="{C0A8A80E-1EBA-4D9A-B4AA-068D865F53C1}" srcId="{89336BE5-3BE8-40C7-9CC9-D099A3745B2C}" destId="{D50176AC-D999-4678-9888-F47950E7ED3C}" srcOrd="2" destOrd="0" parTransId="{D1BD7C77-CC80-4431-B037-34ED5172A27B}" sibTransId="{00F785A5-460C-4A1B-9FD7-84D43DEC858B}"/>
    <dgm:cxn modelId="{013A50AE-846D-468E-9266-9BBB82E52A73}" type="presOf" srcId="{89336BE5-3BE8-40C7-9CC9-D099A3745B2C}" destId="{4143C18D-69AF-4930-9632-7521ED45FD53}" srcOrd="0" destOrd="0" presId="urn:microsoft.com/office/officeart/2005/8/layout/hProcess9"/>
    <dgm:cxn modelId="{98566131-9F15-4A86-A042-BD268749106E}" type="presOf" srcId="{8EB0766E-5212-455C-9F39-F75F55929C62}" destId="{06A235FF-BDB3-45CE-B4A4-E4EEBD6DAA5A}" srcOrd="0" destOrd="0" presId="urn:microsoft.com/office/officeart/2005/8/layout/hProcess9"/>
    <dgm:cxn modelId="{E668D48B-975E-43B1-A38F-3B7441CDF750}" type="presParOf" srcId="{4143C18D-69AF-4930-9632-7521ED45FD53}" destId="{2CCFB080-C407-4988-85A9-01BBC62F7183}" srcOrd="0" destOrd="0" presId="urn:microsoft.com/office/officeart/2005/8/layout/hProcess9"/>
    <dgm:cxn modelId="{4D5B5715-94B5-4E92-88B0-69CF8F11D3E5}" type="presParOf" srcId="{4143C18D-69AF-4930-9632-7521ED45FD53}" destId="{1523F86A-537D-4665-8443-FBEA8EEDC75E}" srcOrd="1" destOrd="0" presId="urn:microsoft.com/office/officeart/2005/8/layout/hProcess9"/>
    <dgm:cxn modelId="{F2DFB4DE-047F-44F2-925B-8FEDBFC60106}" type="presParOf" srcId="{1523F86A-537D-4665-8443-FBEA8EEDC75E}" destId="{06A235FF-BDB3-45CE-B4A4-E4EEBD6DAA5A}" srcOrd="0" destOrd="0" presId="urn:microsoft.com/office/officeart/2005/8/layout/hProcess9"/>
    <dgm:cxn modelId="{9303559D-21FD-4CC1-A260-C8CCC60226BC}" type="presParOf" srcId="{1523F86A-537D-4665-8443-FBEA8EEDC75E}" destId="{EB6FD589-0F58-4D76-B800-1D895B6A19CD}" srcOrd="1" destOrd="0" presId="urn:microsoft.com/office/officeart/2005/8/layout/hProcess9"/>
    <dgm:cxn modelId="{EE5365E1-8273-45B6-9D78-BB6DAE2A016A}" type="presParOf" srcId="{1523F86A-537D-4665-8443-FBEA8EEDC75E}" destId="{1EDC9E8C-5214-45CA-A3A2-15075C3827A2}" srcOrd="2" destOrd="0" presId="urn:microsoft.com/office/officeart/2005/8/layout/hProcess9"/>
    <dgm:cxn modelId="{91BE4B97-BBA9-4B8E-A3FE-7C4D1614F23A}" type="presParOf" srcId="{1523F86A-537D-4665-8443-FBEA8EEDC75E}" destId="{8119C8E6-1F5C-48C0-BD8C-99505281C67E}" srcOrd="3" destOrd="0" presId="urn:microsoft.com/office/officeart/2005/8/layout/hProcess9"/>
    <dgm:cxn modelId="{EFC85DC0-259B-4448-8C44-A71E56DE8298}" type="presParOf" srcId="{1523F86A-537D-4665-8443-FBEA8EEDC75E}" destId="{6A43943E-25AC-48DD-BAF8-A1A09E885D4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9B10B64-A59A-4B79-A8CF-B15AE0140DC8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1CFEDDA-89EB-470D-BA9B-CA4722DFF529}">
      <dgm:prSet phldrT="[Metin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tr-TR" sz="2800" dirty="0" smtClean="0">
              <a:solidFill>
                <a:schemeClr val="tx1"/>
              </a:solidFill>
            </a:rPr>
            <a:t>İLK TEKLİFLER</a:t>
          </a:r>
          <a:endParaRPr lang="tr-TR" sz="2800" dirty="0">
            <a:solidFill>
              <a:schemeClr val="tx1"/>
            </a:solidFill>
          </a:endParaRPr>
        </a:p>
      </dgm:t>
    </dgm:pt>
    <dgm:pt modelId="{930AADF4-5537-41D7-B567-B56C104CD35C}" type="parTrans" cxnId="{C74A2986-5757-43A5-A7B1-C7C5A618EA40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82D326C5-34D9-4F82-8B44-4F18B0A18A99}" type="sibTrans" cxnId="{C74A2986-5757-43A5-A7B1-C7C5A618EA40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CC579F6D-6829-4CCA-AF0C-2F49C11DA830}">
      <dgm:prSet phldrT="[Metin]" custT="1"/>
      <dgm:spPr/>
      <dgm:t>
        <a:bodyPr/>
        <a:lstStyle/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A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100.000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1.Sıra </a:t>
          </a:r>
        </a:p>
      </dgm:t>
    </dgm:pt>
    <dgm:pt modelId="{E91F826E-96E0-4FC5-8914-8B3F257BC1D2}" type="parTrans" cxnId="{B685EF98-A54B-4C48-BC90-2647F1A1F071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080153B3-253E-48F0-B49D-77855BB290C4}" type="sibTrans" cxnId="{B685EF98-A54B-4C48-BC90-2647F1A1F071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B7404FD3-59FA-4CA6-BD96-1826C7368881}">
      <dgm:prSet phldrT="[Metin]" custT="1"/>
      <dgm:spPr/>
      <dgm:t>
        <a:bodyPr/>
        <a:lstStyle/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B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120.000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2.Sıra</a:t>
          </a:r>
          <a:endParaRPr lang="tr-TR" sz="28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A75386-7D2C-4C61-AB60-A98955A07DEF}" type="parTrans" cxnId="{6B16DCC5-9584-4B7A-AE51-1B890C96A573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0C4759A9-EA21-43E5-BBD1-49BEA84C77A1}" type="sibTrans" cxnId="{6B16DCC5-9584-4B7A-AE51-1B890C96A573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E6DD7DDB-9905-477D-8C44-703CECBA88F2}">
      <dgm:prSet phldrT="[Metin]" custT="1"/>
      <dgm:spPr/>
      <dgm:t>
        <a:bodyPr/>
        <a:lstStyle/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C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140.000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3.Sıra</a:t>
          </a:r>
        </a:p>
      </dgm:t>
    </dgm:pt>
    <dgm:pt modelId="{72CC7380-436D-46CF-B911-13AEB0ADFE9D}" type="parTrans" cxnId="{98A18915-0BA0-4E87-B0BC-C4D44FAB60F6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F6529954-8A90-4BFC-AC29-FF090C65CB74}" type="sibTrans" cxnId="{98A18915-0BA0-4E87-B0BC-C4D44FAB60F6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4910523D-C72F-4A54-B960-082C0425934A}" type="pres">
      <dgm:prSet presAssocID="{09B10B64-A59A-4B79-A8CF-B15AE0140DC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FD6FFF5-354C-4B37-8CC0-E6F585A1D7D6}" type="pres">
      <dgm:prSet presAssocID="{11CFEDDA-89EB-470D-BA9B-CA4722DFF529}" presName="roof" presStyleLbl="dkBgShp" presStyleIdx="0" presStyleCnt="2"/>
      <dgm:spPr/>
      <dgm:t>
        <a:bodyPr/>
        <a:lstStyle/>
        <a:p>
          <a:endParaRPr lang="tr-TR"/>
        </a:p>
      </dgm:t>
    </dgm:pt>
    <dgm:pt modelId="{8712FA13-265B-47FA-B33A-C37316C96876}" type="pres">
      <dgm:prSet presAssocID="{11CFEDDA-89EB-470D-BA9B-CA4722DFF529}" presName="pillars" presStyleCnt="0"/>
      <dgm:spPr/>
    </dgm:pt>
    <dgm:pt modelId="{6BF69A49-6FB0-4D0A-86C6-38184D063C4C}" type="pres">
      <dgm:prSet presAssocID="{11CFEDDA-89EB-470D-BA9B-CA4722DFF52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5CE4C79-2F39-4039-8EA1-38108799C66B}" type="pres">
      <dgm:prSet presAssocID="{B7404FD3-59FA-4CA6-BD96-1826C7368881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C5191A-1CFC-4955-8ACE-6EFA5D5E58E7}" type="pres">
      <dgm:prSet presAssocID="{E6DD7DDB-9905-477D-8C44-703CECBA88F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3156DB-04AE-4E9D-AD36-323A8DBA5686}" type="pres">
      <dgm:prSet presAssocID="{11CFEDDA-89EB-470D-BA9B-CA4722DFF529}" presName="base" presStyleLbl="dkBgShp" presStyleIdx="1" presStyleCnt="2"/>
      <dgm:spPr/>
    </dgm:pt>
  </dgm:ptLst>
  <dgm:cxnLst>
    <dgm:cxn modelId="{D5FE4D10-8900-4DDC-8A39-E8E570AACCF0}" type="presOf" srcId="{09B10B64-A59A-4B79-A8CF-B15AE0140DC8}" destId="{4910523D-C72F-4A54-B960-082C0425934A}" srcOrd="0" destOrd="0" presId="urn:microsoft.com/office/officeart/2005/8/layout/hList3"/>
    <dgm:cxn modelId="{B685EF98-A54B-4C48-BC90-2647F1A1F071}" srcId="{11CFEDDA-89EB-470D-BA9B-CA4722DFF529}" destId="{CC579F6D-6829-4CCA-AF0C-2F49C11DA830}" srcOrd="0" destOrd="0" parTransId="{E91F826E-96E0-4FC5-8914-8B3F257BC1D2}" sibTransId="{080153B3-253E-48F0-B49D-77855BB290C4}"/>
    <dgm:cxn modelId="{24F2D361-D527-4D7C-ACBE-E0F7D2766F3A}" type="presOf" srcId="{B7404FD3-59FA-4CA6-BD96-1826C7368881}" destId="{05CE4C79-2F39-4039-8EA1-38108799C66B}" srcOrd="0" destOrd="0" presId="urn:microsoft.com/office/officeart/2005/8/layout/hList3"/>
    <dgm:cxn modelId="{C74A2986-5757-43A5-A7B1-C7C5A618EA40}" srcId="{09B10B64-A59A-4B79-A8CF-B15AE0140DC8}" destId="{11CFEDDA-89EB-470D-BA9B-CA4722DFF529}" srcOrd="0" destOrd="0" parTransId="{930AADF4-5537-41D7-B567-B56C104CD35C}" sibTransId="{82D326C5-34D9-4F82-8B44-4F18B0A18A99}"/>
    <dgm:cxn modelId="{6B16DCC5-9584-4B7A-AE51-1B890C96A573}" srcId="{11CFEDDA-89EB-470D-BA9B-CA4722DFF529}" destId="{B7404FD3-59FA-4CA6-BD96-1826C7368881}" srcOrd="1" destOrd="0" parTransId="{1BA75386-7D2C-4C61-AB60-A98955A07DEF}" sibTransId="{0C4759A9-EA21-43E5-BBD1-49BEA84C77A1}"/>
    <dgm:cxn modelId="{B19BA2AA-CECD-4CC3-97F6-E8CDA935BBB6}" type="presOf" srcId="{E6DD7DDB-9905-477D-8C44-703CECBA88F2}" destId="{B8C5191A-1CFC-4955-8ACE-6EFA5D5E58E7}" srcOrd="0" destOrd="0" presId="urn:microsoft.com/office/officeart/2005/8/layout/hList3"/>
    <dgm:cxn modelId="{1D238E56-4785-44A9-A613-471692E69F5B}" type="presOf" srcId="{CC579F6D-6829-4CCA-AF0C-2F49C11DA830}" destId="{6BF69A49-6FB0-4D0A-86C6-38184D063C4C}" srcOrd="0" destOrd="0" presId="urn:microsoft.com/office/officeart/2005/8/layout/hList3"/>
    <dgm:cxn modelId="{98A18915-0BA0-4E87-B0BC-C4D44FAB60F6}" srcId="{11CFEDDA-89EB-470D-BA9B-CA4722DFF529}" destId="{E6DD7DDB-9905-477D-8C44-703CECBA88F2}" srcOrd="2" destOrd="0" parTransId="{72CC7380-436D-46CF-B911-13AEB0ADFE9D}" sibTransId="{F6529954-8A90-4BFC-AC29-FF090C65CB74}"/>
    <dgm:cxn modelId="{41DDECF0-8E39-46A8-9A6D-DFDE5098E3EF}" type="presOf" srcId="{11CFEDDA-89EB-470D-BA9B-CA4722DFF529}" destId="{FFD6FFF5-354C-4B37-8CC0-E6F585A1D7D6}" srcOrd="0" destOrd="0" presId="urn:microsoft.com/office/officeart/2005/8/layout/hList3"/>
    <dgm:cxn modelId="{AEB0A2D1-FECC-40D5-A59A-88B004DE3702}" type="presParOf" srcId="{4910523D-C72F-4A54-B960-082C0425934A}" destId="{FFD6FFF5-354C-4B37-8CC0-E6F585A1D7D6}" srcOrd="0" destOrd="0" presId="urn:microsoft.com/office/officeart/2005/8/layout/hList3"/>
    <dgm:cxn modelId="{F6728043-F1E8-420A-96B5-F4C8494A485D}" type="presParOf" srcId="{4910523D-C72F-4A54-B960-082C0425934A}" destId="{8712FA13-265B-47FA-B33A-C37316C96876}" srcOrd="1" destOrd="0" presId="urn:microsoft.com/office/officeart/2005/8/layout/hList3"/>
    <dgm:cxn modelId="{FEA74604-FD03-4D29-9EB1-64B086F93044}" type="presParOf" srcId="{8712FA13-265B-47FA-B33A-C37316C96876}" destId="{6BF69A49-6FB0-4D0A-86C6-38184D063C4C}" srcOrd="0" destOrd="0" presId="urn:microsoft.com/office/officeart/2005/8/layout/hList3"/>
    <dgm:cxn modelId="{345D8A64-2147-46A7-960A-4F8DBC87344C}" type="presParOf" srcId="{8712FA13-265B-47FA-B33A-C37316C96876}" destId="{05CE4C79-2F39-4039-8EA1-38108799C66B}" srcOrd="1" destOrd="0" presId="urn:microsoft.com/office/officeart/2005/8/layout/hList3"/>
    <dgm:cxn modelId="{8E89B34D-CC82-4E1E-AD40-53906276EAE0}" type="presParOf" srcId="{8712FA13-265B-47FA-B33A-C37316C96876}" destId="{B8C5191A-1CFC-4955-8ACE-6EFA5D5E58E7}" srcOrd="2" destOrd="0" presId="urn:microsoft.com/office/officeart/2005/8/layout/hList3"/>
    <dgm:cxn modelId="{BC715301-B6CF-46E5-847E-208493661AE9}" type="presParOf" srcId="{4910523D-C72F-4A54-B960-082C0425934A}" destId="{893156DB-04AE-4E9D-AD36-323A8DBA5686}" srcOrd="2" destOrd="0" presId="urn:microsoft.com/office/officeart/2005/8/layout/hList3"/>
  </dgm:cxnLst>
  <dgm:bg>
    <a:solidFill>
      <a:schemeClr val="accent2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FDD415-1D5A-4565-A3E1-EC392452BB7F}" type="doc">
      <dgm:prSet loTypeId="urn:microsoft.com/office/officeart/2005/8/layout/vList6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63FFC229-4977-41C5-A0DE-EC72B7DEB726}">
      <dgm:prSet phldrT="[Metin]"/>
      <dgm:spPr/>
      <dgm:t>
        <a:bodyPr/>
        <a:lstStyle/>
        <a:p>
          <a:r>
            <a:rPr lang="tr-TR" dirty="0" smtClean="0"/>
            <a:t>TUR</a:t>
          </a:r>
        </a:p>
        <a:p>
          <a:r>
            <a:rPr lang="tr-TR" dirty="0" smtClean="0"/>
            <a:t>1</a:t>
          </a:r>
          <a:endParaRPr lang="tr-TR" dirty="0"/>
        </a:p>
      </dgm:t>
    </dgm:pt>
    <dgm:pt modelId="{063A521C-95A9-4617-B6E6-5FD2C92F9146}" type="parTrans" cxnId="{9DE40EB5-84B6-428C-BC21-8C6A25448568}">
      <dgm:prSet/>
      <dgm:spPr/>
      <dgm:t>
        <a:bodyPr/>
        <a:lstStyle/>
        <a:p>
          <a:endParaRPr lang="tr-TR"/>
        </a:p>
      </dgm:t>
    </dgm:pt>
    <dgm:pt modelId="{FD41A8F9-2711-4920-B0F5-781B9C451B0B}" type="sibTrans" cxnId="{9DE40EB5-84B6-428C-BC21-8C6A25448568}">
      <dgm:prSet/>
      <dgm:spPr/>
      <dgm:t>
        <a:bodyPr/>
        <a:lstStyle/>
        <a:p>
          <a:endParaRPr lang="tr-TR"/>
        </a:p>
      </dgm:t>
    </dgm:pt>
    <dgm:pt modelId="{8557F990-CC6D-406F-B3A9-C9D9D88AE0AE}">
      <dgm:prSet phldrT="[Metin]" custT="1"/>
      <dgm:spPr/>
      <dgm:t>
        <a:bodyPr/>
        <a:lstStyle/>
        <a:p>
          <a:r>
            <a:rPr lang="tr-TR" sz="3000" dirty="0" smtClean="0"/>
            <a:t>İstekli A: 90.000  (-10.000)</a:t>
          </a:r>
          <a:endParaRPr lang="tr-TR" sz="3000" dirty="0"/>
        </a:p>
      </dgm:t>
    </dgm:pt>
    <dgm:pt modelId="{F20A5CFF-6498-478C-97A4-F5C831585FB5}" type="parTrans" cxnId="{8245BB62-9D39-4F28-940D-A00353831FFD}">
      <dgm:prSet/>
      <dgm:spPr/>
      <dgm:t>
        <a:bodyPr/>
        <a:lstStyle/>
        <a:p>
          <a:endParaRPr lang="tr-TR"/>
        </a:p>
      </dgm:t>
    </dgm:pt>
    <dgm:pt modelId="{B95387D0-1FAD-4C95-BD3E-30202E15674D}" type="sibTrans" cxnId="{8245BB62-9D39-4F28-940D-A00353831FFD}">
      <dgm:prSet/>
      <dgm:spPr/>
      <dgm:t>
        <a:bodyPr/>
        <a:lstStyle/>
        <a:p>
          <a:endParaRPr lang="tr-TR"/>
        </a:p>
      </dgm:t>
    </dgm:pt>
    <dgm:pt modelId="{0F49B15F-7D32-40DE-8F9B-3E8FED98EA47}">
      <dgm:prSet phldrT="[Metin]" custT="1"/>
      <dgm:spPr/>
      <dgm:t>
        <a:bodyPr/>
        <a:lstStyle/>
        <a:p>
          <a:r>
            <a:rPr lang="tr-TR" sz="3000" dirty="0" smtClean="0"/>
            <a:t>İstekli B: 85.000 (-35.000)</a:t>
          </a:r>
          <a:endParaRPr lang="tr-TR" sz="3000" dirty="0"/>
        </a:p>
      </dgm:t>
    </dgm:pt>
    <dgm:pt modelId="{EF00FC96-98EC-481A-A39E-FCF19E3AF7DE}" type="parTrans" cxnId="{B40193A2-A610-4E0A-80D5-EA81B86D9C00}">
      <dgm:prSet/>
      <dgm:spPr/>
      <dgm:t>
        <a:bodyPr/>
        <a:lstStyle/>
        <a:p>
          <a:endParaRPr lang="tr-TR"/>
        </a:p>
      </dgm:t>
    </dgm:pt>
    <dgm:pt modelId="{E0E912AC-E84E-44B7-B510-CB9B145749D5}" type="sibTrans" cxnId="{B40193A2-A610-4E0A-80D5-EA81B86D9C00}">
      <dgm:prSet/>
      <dgm:spPr/>
      <dgm:t>
        <a:bodyPr/>
        <a:lstStyle/>
        <a:p>
          <a:endParaRPr lang="tr-TR"/>
        </a:p>
      </dgm:t>
    </dgm:pt>
    <dgm:pt modelId="{3EB0E8DA-CB17-422B-8BC2-8F61BAEA4BB0}">
      <dgm:prSet phldrT="[Metin]" custT="1"/>
      <dgm:spPr/>
      <dgm:t>
        <a:bodyPr/>
        <a:lstStyle/>
        <a:p>
          <a:r>
            <a:rPr lang="tr-TR" sz="3000" dirty="0" smtClean="0"/>
            <a:t>İstekli C: 110.000 (-30.000)</a:t>
          </a:r>
          <a:endParaRPr lang="tr-TR" sz="3000" dirty="0"/>
        </a:p>
      </dgm:t>
    </dgm:pt>
    <dgm:pt modelId="{9CD086FC-4C4C-48EE-AE8C-335B20149E43}" type="parTrans" cxnId="{D1424015-8D81-4EA6-83FF-0180F403CB3C}">
      <dgm:prSet/>
      <dgm:spPr/>
      <dgm:t>
        <a:bodyPr/>
        <a:lstStyle/>
        <a:p>
          <a:endParaRPr lang="tr-TR"/>
        </a:p>
      </dgm:t>
    </dgm:pt>
    <dgm:pt modelId="{2A4CD422-C256-4F97-B68A-4F30C8F8D24B}" type="sibTrans" cxnId="{D1424015-8D81-4EA6-83FF-0180F403CB3C}">
      <dgm:prSet/>
      <dgm:spPr/>
      <dgm:t>
        <a:bodyPr/>
        <a:lstStyle/>
        <a:p>
          <a:endParaRPr lang="tr-TR"/>
        </a:p>
      </dgm:t>
    </dgm:pt>
    <dgm:pt modelId="{E7D6E315-BBE3-4DEB-83C6-34A802C9301F}" type="pres">
      <dgm:prSet presAssocID="{28FDD415-1D5A-4565-A3E1-EC392452B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AE2D826-19C4-4EDE-A46C-90CAFA603823}" type="pres">
      <dgm:prSet presAssocID="{63FFC229-4977-41C5-A0DE-EC72B7DEB726}" presName="linNode" presStyleCnt="0"/>
      <dgm:spPr/>
    </dgm:pt>
    <dgm:pt modelId="{DB22C055-6CC5-4998-AF39-2EB07F3741BD}" type="pres">
      <dgm:prSet presAssocID="{63FFC229-4977-41C5-A0DE-EC72B7DEB726}" presName="parentShp" presStyleLbl="node1" presStyleIdx="0" presStyleCnt="1" custScaleX="44227" custScaleY="8386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FFB0CF-9854-458F-B4CB-4E1BAC209CF0}" type="pres">
      <dgm:prSet presAssocID="{63FFC229-4977-41C5-A0DE-EC72B7DEB726}" presName="childShp" presStyleLbl="bgAccFollowNode1" presStyleIdx="0" presStyleCnt="1" custScaleX="114184" custLinFactNeighborX="4328" custLinFactNeighborY="451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31CFBD-5C6D-47B7-B94A-F6413E27BC59}" type="presOf" srcId="{0F49B15F-7D32-40DE-8F9B-3E8FED98EA47}" destId="{29FFB0CF-9854-458F-B4CB-4E1BAC209CF0}" srcOrd="0" destOrd="1" presId="urn:microsoft.com/office/officeart/2005/8/layout/vList6"/>
    <dgm:cxn modelId="{B40193A2-A610-4E0A-80D5-EA81B86D9C00}" srcId="{63FFC229-4977-41C5-A0DE-EC72B7DEB726}" destId="{0F49B15F-7D32-40DE-8F9B-3E8FED98EA47}" srcOrd="1" destOrd="0" parTransId="{EF00FC96-98EC-481A-A39E-FCF19E3AF7DE}" sibTransId="{E0E912AC-E84E-44B7-B510-CB9B145749D5}"/>
    <dgm:cxn modelId="{8245BB62-9D39-4F28-940D-A00353831FFD}" srcId="{63FFC229-4977-41C5-A0DE-EC72B7DEB726}" destId="{8557F990-CC6D-406F-B3A9-C9D9D88AE0AE}" srcOrd="0" destOrd="0" parTransId="{F20A5CFF-6498-478C-97A4-F5C831585FB5}" sibTransId="{B95387D0-1FAD-4C95-BD3E-30202E15674D}"/>
    <dgm:cxn modelId="{4A4D662B-0785-4576-A4DD-2E9ACA2DA1CB}" type="presOf" srcId="{28FDD415-1D5A-4565-A3E1-EC392452BB7F}" destId="{E7D6E315-BBE3-4DEB-83C6-34A802C9301F}" srcOrd="0" destOrd="0" presId="urn:microsoft.com/office/officeart/2005/8/layout/vList6"/>
    <dgm:cxn modelId="{AE470971-A3D4-4AE4-BD08-18C366BBAB9D}" type="presOf" srcId="{8557F990-CC6D-406F-B3A9-C9D9D88AE0AE}" destId="{29FFB0CF-9854-458F-B4CB-4E1BAC209CF0}" srcOrd="0" destOrd="0" presId="urn:microsoft.com/office/officeart/2005/8/layout/vList6"/>
    <dgm:cxn modelId="{192FBA39-508D-48BE-8E5D-79998E4CE224}" type="presOf" srcId="{63FFC229-4977-41C5-A0DE-EC72B7DEB726}" destId="{DB22C055-6CC5-4998-AF39-2EB07F3741BD}" srcOrd="0" destOrd="0" presId="urn:microsoft.com/office/officeart/2005/8/layout/vList6"/>
    <dgm:cxn modelId="{9DE40EB5-84B6-428C-BC21-8C6A25448568}" srcId="{28FDD415-1D5A-4565-A3E1-EC392452BB7F}" destId="{63FFC229-4977-41C5-A0DE-EC72B7DEB726}" srcOrd="0" destOrd="0" parTransId="{063A521C-95A9-4617-B6E6-5FD2C92F9146}" sibTransId="{FD41A8F9-2711-4920-B0F5-781B9C451B0B}"/>
    <dgm:cxn modelId="{D1424015-8D81-4EA6-83FF-0180F403CB3C}" srcId="{63FFC229-4977-41C5-A0DE-EC72B7DEB726}" destId="{3EB0E8DA-CB17-422B-8BC2-8F61BAEA4BB0}" srcOrd="2" destOrd="0" parTransId="{9CD086FC-4C4C-48EE-AE8C-335B20149E43}" sibTransId="{2A4CD422-C256-4F97-B68A-4F30C8F8D24B}"/>
    <dgm:cxn modelId="{A4A28B03-EAED-46F6-A401-FD952E67E73D}" type="presOf" srcId="{3EB0E8DA-CB17-422B-8BC2-8F61BAEA4BB0}" destId="{29FFB0CF-9854-458F-B4CB-4E1BAC209CF0}" srcOrd="0" destOrd="2" presId="urn:microsoft.com/office/officeart/2005/8/layout/vList6"/>
    <dgm:cxn modelId="{78EFE339-0F24-4A22-A70C-53C8A8208797}" type="presParOf" srcId="{E7D6E315-BBE3-4DEB-83C6-34A802C9301F}" destId="{EAE2D826-19C4-4EDE-A46C-90CAFA603823}" srcOrd="0" destOrd="0" presId="urn:microsoft.com/office/officeart/2005/8/layout/vList6"/>
    <dgm:cxn modelId="{2E09A4C5-1BCE-43B0-8973-6FD87BF4A46A}" type="presParOf" srcId="{EAE2D826-19C4-4EDE-A46C-90CAFA603823}" destId="{DB22C055-6CC5-4998-AF39-2EB07F3741BD}" srcOrd="0" destOrd="0" presId="urn:microsoft.com/office/officeart/2005/8/layout/vList6"/>
    <dgm:cxn modelId="{7CE0AB4D-DAB4-4C42-9CED-87CC1B9A3DC9}" type="presParOf" srcId="{EAE2D826-19C4-4EDE-A46C-90CAFA603823}" destId="{29FFB0CF-9854-458F-B4CB-4E1BAC209CF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0C844B1-0DA3-47E6-83DB-6BE92CA2E30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6E2FD47-1937-4FF1-89FF-3ECF6FA03F42}">
      <dgm:prSet phldrT="[Metin]" custT="1"/>
      <dgm:spPr/>
      <dgm:t>
        <a:bodyPr/>
        <a:lstStyle/>
        <a:p>
          <a:r>
            <a:rPr lang="tr-TR" sz="3600" dirty="0" smtClean="0"/>
            <a:t>İSTEKLİ A</a:t>
          </a:r>
          <a:endParaRPr lang="tr-TR" sz="3600" dirty="0"/>
        </a:p>
      </dgm:t>
    </dgm:pt>
    <dgm:pt modelId="{3556FD29-CFD4-4738-9130-CDB887E02D12}" type="parTrans" cxnId="{2EA8EC79-B20C-4A77-8806-FC517062EBCE}">
      <dgm:prSet/>
      <dgm:spPr/>
      <dgm:t>
        <a:bodyPr/>
        <a:lstStyle/>
        <a:p>
          <a:endParaRPr lang="tr-TR"/>
        </a:p>
      </dgm:t>
    </dgm:pt>
    <dgm:pt modelId="{E518A236-E7DE-4C81-A46F-2877D22A397E}" type="sibTrans" cxnId="{2EA8EC79-B20C-4A77-8806-FC517062EBCE}">
      <dgm:prSet/>
      <dgm:spPr/>
      <dgm:t>
        <a:bodyPr/>
        <a:lstStyle/>
        <a:p>
          <a:endParaRPr lang="tr-TR"/>
        </a:p>
      </dgm:t>
    </dgm:pt>
    <dgm:pt modelId="{F5CA1574-7FB4-4660-A664-4B3F4C8CBE1A}">
      <dgm:prSet phldrT="[Metin]" custT="1"/>
      <dgm:spPr/>
      <dgm:t>
        <a:bodyPr/>
        <a:lstStyle/>
        <a:p>
          <a:r>
            <a:rPr lang="tr-TR" sz="1800" dirty="0" smtClean="0"/>
            <a:t>1- İstekli B</a:t>
          </a:r>
        </a:p>
        <a:p>
          <a:r>
            <a:rPr lang="tr-TR" sz="1800" dirty="0" smtClean="0"/>
            <a:t>***</a:t>
          </a:r>
          <a:endParaRPr lang="tr-TR" sz="1800" dirty="0"/>
        </a:p>
      </dgm:t>
    </dgm:pt>
    <dgm:pt modelId="{953A4F0C-662F-49F7-82E8-6809DA91008D}" type="parTrans" cxnId="{19B0A03F-601C-4AA5-A271-DD2D53E9F045}">
      <dgm:prSet/>
      <dgm:spPr/>
      <dgm:t>
        <a:bodyPr/>
        <a:lstStyle/>
        <a:p>
          <a:endParaRPr lang="tr-TR"/>
        </a:p>
      </dgm:t>
    </dgm:pt>
    <dgm:pt modelId="{4CA73584-0017-4F81-A3E0-7AC4F7A3A8C2}" type="sibTrans" cxnId="{19B0A03F-601C-4AA5-A271-DD2D53E9F045}">
      <dgm:prSet/>
      <dgm:spPr/>
      <dgm:t>
        <a:bodyPr/>
        <a:lstStyle/>
        <a:p>
          <a:endParaRPr lang="tr-TR"/>
        </a:p>
      </dgm:t>
    </dgm:pt>
    <dgm:pt modelId="{3E08FEB7-1B45-40D5-9388-44F5283A7A50}">
      <dgm:prSet phldrT="[Metin]" custT="1"/>
      <dgm:spPr/>
      <dgm:t>
        <a:bodyPr/>
        <a:lstStyle/>
        <a:p>
          <a:r>
            <a:rPr lang="tr-TR" sz="1800" dirty="0" smtClean="0"/>
            <a:t>2-(SİZ) İstekli A</a:t>
          </a:r>
        </a:p>
        <a:p>
          <a:r>
            <a:rPr lang="tr-TR" sz="1800" dirty="0" smtClean="0"/>
            <a:t>90.000 TL</a:t>
          </a:r>
          <a:endParaRPr lang="tr-TR" sz="1800" dirty="0"/>
        </a:p>
      </dgm:t>
    </dgm:pt>
    <dgm:pt modelId="{5AB2BF1B-CA3E-468C-B00C-FA6897C5EF94}" type="parTrans" cxnId="{2360BD16-8185-43E9-B651-16F177AF173F}">
      <dgm:prSet/>
      <dgm:spPr/>
      <dgm:t>
        <a:bodyPr/>
        <a:lstStyle/>
        <a:p>
          <a:endParaRPr lang="tr-TR"/>
        </a:p>
      </dgm:t>
    </dgm:pt>
    <dgm:pt modelId="{89008A45-07B8-434F-B840-C9C79DA89143}" type="sibTrans" cxnId="{2360BD16-8185-43E9-B651-16F177AF173F}">
      <dgm:prSet/>
      <dgm:spPr/>
      <dgm:t>
        <a:bodyPr/>
        <a:lstStyle/>
        <a:p>
          <a:endParaRPr lang="tr-TR"/>
        </a:p>
      </dgm:t>
    </dgm:pt>
    <dgm:pt modelId="{875F2F40-5475-4902-BAC5-93C210DEB4D3}">
      <dgm:prSet phldrT="[Metin]" custT="1"/>
      <dgm:spPr/>
      <dgm:t>
        <a:bodyPr/>
        <a:lstStyle/>
        <a:p>
          <a:r>
            <a:rPr lang="tr-TR" sz="1800" dirty="0" smtClean="0"/>
            <a:t>3-İstekli C</a:t>
          </a:r>
        </a:p>
        <a:p>
          <a:r>
            <a:rPr lang="tr-TR" sz="1800" dirty="0" smtClean="0"/>
            <a:t>***</a:t>
          </a:r>
          <a:endParaRPr lang="tr-TR" sz="1800" dirty="0"/>
        </a:p>
      </dgm:t>
    </dgm:pt>
    <dgm:pt modelId="{2D21488E-42BE-494A-854E-831B80FA0D40}" type="parTrans" cxnId="{BAE49EB5-FF83-4FAF-9D4C-6FAA5E7F44D5}">
      <dgm:prSet/>
      <dgm:spPr/>
      <dgm:t>
        <a:bodyPr/>
        <a:lstStyle/>
        <a:p>
          <a:endParaRPr lang="tr-TR"/>
        </a:p>
      </dgm:t>
    </dgm:pt>
    <dgm:pt modelId="{C7AC76E1-40AE-4E5A-85FC-A73EA03CA9DD}" type="sibTrans" cxnId="{BAE49EB5-FF83-4FAF-9D4C-6FAA5E7F44D5}">
      <dgm:prSet/>
      <dgm:spPr/>
      <dgm:t>
        <a:bodyPr/>
        <a:lstStyle/>
        <a:p>
          <a:endParaRPr lang="tr-TR"/>
        </a:p>
      </dgm:t>
    </dgm:pt>
    <dgm:pt modelId="{A89BB171-CD42-439D-8F6F-2DF92BF23B7C}" type="pres">
      <dgm:prSet presAssocID="{30C844B1-0DA3-47E6-83DB-6BE92CA2E30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57A21A0-1680-48B5-9536-0B79BABB42A5}" type="pres">
      <dgm:prSet presAssocID="{16E2FD47-1937-4FF1-89FF-3ECF6FA03F42}" presName="root1" presStyleCnt="0"/>
      <dgm:spPr/>
      <dgm:t>
        <a:bodyPr/>
        <a:lstStyle/>
        <a:p>
          <a:endParaRPr lang="tr-TR"/>
        </a:p>
      </dgm:t>
    </dgm:pt>
    <dgm:pt modelId="{0128F36A-8F3D-497A-A062-3BBEF02A4AE3}" type="pres">
      <dgm:prSet presAssocID="{16E2FD47-1937-4FF1-89FF-3ECF6FA03F42}" presName="LevelOneTextNode" presStyleLbl="node0" presStyleIdx="0" presStyleCnt="1" custScaleY="86965" custLinFactNeighborX="-46" custLinFactNeighborY="-297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EA3662D-73BB-4EB8-A7B2-CCC1277C8EBE}" type="pres">
      <dgm:prSet presAssocID="{16E2FD47-1937-4FF1-89FF-3ECF6FA03F42}" presName="level2hierChild" presStyleCnt="0"/>
      <dgm:spPr/>
      <dgm:t>
        <a:bodyPr/>
        <a:lstStyle/>
        <a:p>
          <a:endParaRPr lang="tr-TR"/>
        </a:p>
      </dgm:t>
    </dgm:pt>
    <dgm:pt modelId="{88800159-6EE3-439E-9C55-FD7AAB6F6D31}" type="pres">
      <dgm:prSet presAssocID="{953A4F0C-662F-49F7-82E8-6809DA91008D}" presName="conn2-1" presStyleLbl="parChTrans1D2" presStyleIdx="0" presStyleCnt="3"/>
      <dgm:spPr/>
      <dgm:t>
        <a:bodyPr/>
        <a:lstStyle/>
        <a:p>
          <a:endParaRPr lang="tr-TR"/>
        </a:p>
      </dgm:t>
    </dgm:pt>
    <dgm:pt modelId="{FDF2A042-09DC-41CD-83A8-27A9796DB79F}" type="pres">
      <dgm:prSet presAssocID="{953A4F0C-662F-49F7-82E8-6809DA91008D}" presName="connTx" presStyleLbl="parChTrans1D2" presStyleIdx="0" presStyleCnt="3"/>
      <dgm:spPr/>
      <dgm:t>
        <a:bodyPr/>
        <a:lstStyle/>
        <a:p>
          <a:endParaRPr lang="tr-TR"/>
        </a:p>
      </dgm:t>
    </dgm:pt>
    <dgm:pt modelId="{29B34BA4-E2C6-44C9-820E-9C1B0FB39907}" type="pres">
      <dgm:prSet presAssocID="{F5CA1574-7FB4-4660-A664-4B3F4C8CBE1A}" presName="root2" presStyleCnt="0"/>
      <dgm:spPr/>
      <dgm:t>
        <a:bodyPr/>
        <a:lstStyle/>
        <a:p>
          <a:endParaRPr lang="tr-TR"/>
        </a:p>
      </dgm:t>
    </dgm:pt>
    <dgm:pt modelId="{29E9D4AE-D26A-4002-93ED-E9F29CFB33D9}" type="pres">
      <dgm:prSet presAssocID="{F5CA1574-7FB4-4660-A664-4B3F4C8CBE1A}" presName="LevelTwoTextNode" presStyleLbl="node2" presStyleIdx="0" presStyleCnt="3" custScaleY="1195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B13D1C8-E659-4E0D-93D6-F50905133A62}" type="pres">
      <dgm:prSet presAssocID="{F5CA1574-7FB4-4660-A664-4B3F4C8CBE1A}" presName="level3hierChild" presStyleCnt="0"/>
      <dgm:spPr/>
      <dgm:t>
        <a:bodyPr/>
        <a:lstStyle/>
        <a:p>
          <a:endParaRPr lang="tr-TR"/>
        </a:p>
      </dgm:t>
    </dgm:pt>
    <dgm:pt modelId="{BACA8497-57C1-499F-9F25-910A9610A044}" type="pres">
      <dgm:prSet presAssocID="{5AB2BF1B-CA3E-468C-B00C-FA6897C5EF94}" presName="conn2-1" presStyleLbl="parChTrans1D2" presStyleIdx="1" presStyleCnt="3"/>
      <dgm:spPr/>
      <dgm:t>
        <a:bodyPr/>
        <a:lstStyle/>
        <a:p>
          <a:endParaRPr lang="tr-TR"/>
        </a:p>
      </dgm:t>
    </dgm:pt>
    <dgm:pt modelId="{70C78B4F-F0CA-459F-BA64-64BBD32D910D}" type="pres">
      <dgm:prSet presAssocID="{5AB2BF1B-CA3E-468C-B00C-FA6897C5EF94}" presName="connTx" presStyleLbl="parChTrans1D2" presStyleIdx="1" presStyleCnt="3"/>
      <dgm:spPr/>
      <dgm:t>
        <a:bodyPr/>
        <a:lstStyle/>
        <a:p>
          <a:endParaRPr lang="tr-TR"/>
        </a:p>
      </dgm:t>
    </dgm:pt>
    <dgm:pt modelId="{F8A36971-4CE2-4FC6-BBB0-8F8FEB88C5A9}" type="pres">
      <dgm:prSet presAssocID="{3E08FEB7-1B45-40D5-9388-44F5283A7A50}" presName="root2" presStyleCnt="0"/>
      <dgm:spPr/>
      <dgm:t>
        <a:bodyPr/>
        <a:lstStyle/>
        <a:p>
          <a:endParaRPr lang="tr-TR"/>
        </a:p>
      </dgm:t>
    </dgm:pt>
    <dgm:pt modelId="{0D5CE1A6-274D-437A-A283-6FF18D96E8F7}" type="pres">
      <dgm:prSet presAssocID="{3E08FEB7-1B45-40D5-9388-44F5283A7A5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87872FA-34DC-4504-B804-01BCEC8B5929}" type="pres">
      <dgm:prSet presAssocID="{3E08FEB7-1B45-40D5-9388-44F5283A7A50}" presName="level3hierChild" presStyleCnt="0"/>
      <dgm:spPr/>
      <dgm:t>
        <a:bodyPr/>
        <a:lstStyle/>
        <a:p>
          <a:endParaRPr lang="tr-TR"/>
        </a:p>
      </dgm:t>
    </dgm:pt>
    <dgm:pt modelId="{33810418-F4F5-4591-B827-28F7BD9B6BD9}" type="pres">
      <dgm:prSet presAssocID="{2D21488E-42BE-494A-854E-831B80FA0D40}" presName="conn2-1" presStyleLbl="parChTrans1D2" presStyleIdx="2" presStyleCnt="3"/>
      <dgm:spPr/>
      <dgm:t>
        <a:bodyPr/>
        <a:lstStyle/>
        <a:p>
          <a:endParaRPr lang="tr-TR"/>
        </a:p>
      </dgm:t>
    </dgm:pt>
    <dgm:pt modelId="{7A4258DF-991F-4F48-BAB7-EC408392638A}" type="pres">
      <dgm:prSet presAssocID="{2D21488E-42BE-494A-854E-831B80FA0D40}" presName="connTx" presStyleLbl="parChTrans1D2" presStyleIdx="2" presStyleCnt="3"/>
      <dgm:spPr/>
      <dgm:t>
        <a:bodyPr/>
        <a:lstStyle/>
        <a:p>
          <a:endParaRPr lang="tr-TR"/>
        </a:p>
      </dgm:t>
    </dgm:pt>
    <dgm:pt modelId="{FD6BE66E-2594-4C15-A740-6BAACC4C7A11}" type="pres">
      <dgm:prSet presAssocID="{875F2F40-5475-4902-BAC5-93C210DEB4D3}" presName="root2" presStyleCnt="0"/>
      <dgm:spPr/>
      <dgm:t>
        <a:bodyPr/>
        <a:lstStyle/>
        <a:p>
          <a:endParaRPr lang="tr-TR"/>
        </a:p>
      </dgm:t>
    </dgm:pt>
    <dgm:pt modelId="{210DC4FD-643A-447A-ADBE-630D3168E374}" type="pres">
      <dgm:prSet presAssocID="{875F2F40-5475-4902-BAC5-93C210DEB4D3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9DB2544-4479-476D-A8D3-386BE18FD3BA}" type="pres">
      <dgm:prSet presAssocID="{875F2F40-5475-4902-BAC5-93C210DEB4D3}" presName="level3hierChild" presStyleCnt="0"/>
      <dgm:spPr/>
      <dgm:t>
        <a:bodyPr/>
        <a:lstStyle/>
        <a:p>
          <a:endParaRPr lang="tr-TR"/>
        </a:p>
      </dgm:t>
    </dgm:pt>
  </dgm:ptLst>
  <dgm:cxnLst>
    <dgm:cxn modelId="{971F8A48-301B-4E36-A315-BDEDEE74E4F5}" type="presOf" srcId="{2D21488E-42BE-494A-854E-831B80FA0D40}" destId="{7A4258DF-991F-4F48-BAB7-EC408392638A}" srcOrd="1" destOrd="0" presId="urn:microsoft.com/office/officeart/2008/layout/HorizontalMultiLevelHierarchy"/>
    <dgm:cxn modelId="{2360BD16-8185-43E9-B651-16F177AF173F}" srcId="{16E2FD47-1937-4FF1-89FF-3ECF6FA03F42}" destId="{3E08FEB7-1B45-40D5-9388-44F5283A7A50}" srcOrd="1" destOrd="0" parTransId="{5AB2BF1B-CA3E-468C-B00C-FA6897C5EF94}" sibTransId="{89008A45-07B8-434F-B840-C9C79DA89143}"/>
    <dgm:cxn modelId="{578DB777-EEB8-43B3-B286-7CD1EED305E3}" type="presOf" srcId="{5AB2BF1B-CA3E-468C-B00C-FA6897C5EF94}" destId="{BACA8497-57C1-499F-9F25-910A9610A044}" srcOrd="0" destOrd="0" presId="urn:microsoft.com/office/officeart/2008/layout/HorizontalMultiLevelHierarchy"/>
    <dgm:cxn modelId="{9D15737E-314A-4EF2-B887-DBC40091B6DD}" type="presOf" srcId="{875F2F40-5475-4902-BAC5-93C210DEB4D3}" destId="{210DC4FD-643A-447A-ADBE-630D3168E374}" srcOrd="0" destOrd="0" presId="urn:microsoft.com/office/officeart/2008/layout/HorizontalMultiLevelHierarchy"/>
    <dgm:cxn modelId="{DB7CC952-A437-4318-BA32-5B879307BE8D}" type="presOf" srcId="{3E08FEB7-1B45-40D5-9388-44F5283A7A50}" destId="{0D5CE1A6-274D-437A-A283-6FF18D96E8F7}" srcOrd="0" destOrd="0" presId="urn:microsoft.com/office/officeart/2008/layout/HorizontalMultiLevelHierarchy"/>
    <dgm:cxn modelId="{FFB4063B-78C0-4F5F-99F3-E4708DF145E1}" type="presOf" srcId="{F5CA1574-7FB4-4660-A664-4B3F4C8CBE1A}" destId="{29E9D4AE-D26A-4002-93ED-E9F29CFB33D9}" srcOrd="0" destOrd="0" presId="urn:microsoft.com/office/officeart/2008/layout/HorizontalMultiLevelHierarchy"/>
    <dgm:cxn modelId="{22D64A0D-8323-4C98-AA2E-48716F51FD69}" type="presOf" srcId="{953A4F0C-662F-49F7-82E8-6809DA91008D}" destId="{FDF2A042-09DC-41CD-83A8-27A9796DB79F}" srcOrd="1" destOrd="0" presId="urn:microsoft.com/office/officeart/2008/layout/HorizontalMultiLevelHierarchy"/>
    <dgm:cxn modelId="{33FD9F79-2E1E-418D-A694-9BFB0D88C3FA}" type="presOf" srcId="{30C844B1-0DA3-47E6-83DB-6BE92CA2E30C}" destId="{A89BB171-CD42-439D-8F6F-2DF92BF23B7C}" srcOrd="0" destOrd="0" presId="urn:microsoft.com/office/officeart/2008/layout/HorizontalMultiLevelHierarchy"/>
    <dgm:cxn modelId="{BAE49EB5-FF83-4FAF-9D4C-6FAA5E7F44D5}" srcId="{16E2FD47-1937-4FF1-89FF-3ECF6FA03F42}" destId="{875F2F40-5475-4902-BAC5-93C210DEB4D3}" srcOrd="2" destOrd="0" parTransId="{2D21488E-42BE-494A-854E-831B80FA0D40}" sibTransId="{C7AC76E1-40AE-4E5A-85FC-A73EA03CA9DD}"/>
    <dgm:cxn modelId="{EA8D9780-E510-4E35-9884-280CF56A1C24}" type="presOf" srcId="{5AB2BF1B-CA3E-468C-B00C-FA6897C5EF94}" destId="{70C78B4F-F0CA-459F-BA64-64BBD32D910D}" srcOrd="1" destOrd="0" presId="urn:microsoft.com/office/officeart/2008/layout/HorizontalMultiLevelHierarchy"/>
    <dgm:cxn modelId="{0DE685F9-09BA-4825-ACAF-B75D4709AE19}" type="presOf" srcId="{953A4F0C-662F-49F7-82E8-6809DA91008D}" destId="{88800159-6EE3-439E-9C55-FD7AAB6F6D31}" srcOrd="0" destOrd="0" presId="urn:microsoft.com/office/officeart/2008/layout/HorizontalMultiLevelHierarchy"/>
    <dgm:cxn modelId="{53D09013-CE1B-40A0-84B4-7CA82F2E05D3}" type="presOf" srcId="{2D21488E-42BE-494A-854E-831B80FA0D40}" destId="{33810418-F4F5-4591-B827-28F7BD9B6BD9}" srcOrd="0" destOrd="0" presId="urn:microsoft.com/office/officeart/2008/layout/HorizontalMultiLevelHierarchy"/>
    <dgm:cxn modelId="{19B0A03F-601C-4AA5-A271-DD2D53E9F045}" srcId="{16E2FD47-1937-4FF1-89FF-3ECF6FA03F42}" destId="{F5CA1574-7FB4-4660-A664-4B3F4C8CBE1A}" srcOrd="0" destOrd="0" parTransId="{953A4F0C-662F-49F7-82E8-6809DA91008D}" sibTransId="{4CA73584-0017-4F81-A3E0-7AC4F7A3A8C2}"/>
    <dgm:cxn modelId="{C20C62E6-490A-454B-9ADB-4153D4B4FD58}" type="presOf" srcId="{16E2FD47-1937-4FF1-89FF-3ECF6FA03F42}" destId="{0128F36A-8F3D-497A-A062-3BBEF02A4AE3}" srcOrd="0" destOrd="0" presId="urn:microsoft.com/office/officeart/2008/layout/HorizontalMultiLevelHierarchy"/>
    <dgm:cxn modelId="{2EA8EC79-B20C-4A77-8806-FC517062EBCE}" srcId="{30C844B1-0DA3-47E6-83DB-6BE92CA2E30C}" destId="{16E2FD47-1937-4FF1-89FF-3ECF6FA03F42}" srcOrd="0" destOrd="0" parTransId="{3556FD29-CFD4-4738-9130-CDB887E02D12}" sibTransId="{E518A236-E7DE-4C81-A46F-2877D22A397E}"/>
    <dgm:cxn modelId="{A7D9E3F6-B26A-4815-8A5A-31B754561349}" type="presParOf" srcId="{A89BB171-CD42-439D-8F6F-2DF92BF23B7C}" destId="{A57A21A0-1680-48B5-9536-0B79BABB42A5}" srcOrd="0" destOrd="0" presId="urn:microsoft.com/office/officeart/2008/layout/HorizontalMultiLevelHierarchy"/>
    <dgm:cxn modelId="{009090B4-216D-4A56-B401-84D7AFE0C64E}" type="presParOf" srcId="{A57A21A0-1680-48B5-9536-0B79BABB42A5}" destId="{0128F36A-8F3D-497A-A062-3BBEF02A4AE3}" srcOrd="0" destOrd="0" presId="urn:microsoft.com/office/officeart/2008/layout/HorizontalMultiLevelHierarchy"/>
    <dgm:cxn modelId="{6653C51E-5DCF-409B-B1DE-3C65CC9DE883}" type="presParOf" srcId="{A57A21A0-1680-48B5-9536-0B79BABB42A5}" destId="{7EA3662D-73BB-4EB8-A7B2-CCC1277C8EBE}" srcOrd="1" destOrd="0" presId="urn:microsoft.com/office/officeart/2008/layout/HorizontalMultiLevelHierarchy"/>
    <dgm:cxn modelId="{B9C0BD4F-FB6B-453B-B691-1462CACEAB02}" type="presParOf" srcId="{7EA3662D-73BB-4EB8-A7B2-CCC1277C8EBE}" destId="{88800159-6EE3-439E-9C55-FD7AAB6F6D31}" srcOrd="0" destOrd="0" presId="urn:microsoft.com/office/officeart/2008/layout/HorizontalMultiLevelHierarchy"/>
    <dgm:cxn modelId="{9C01EC50-94F4-48DA-A276-29D6D7A5F2ED}" type="presParOf" srcId="{88800159-6EE3-439E-9C55-FD7AAB6F6D31}" destId="{FDF2A042-09DC-41CD-83A8-27A9796DB79F}" srcOrd="0" destOrd="0" presId="urn:microsoft.com/office/officeart/2008/layout/HorizontalMultiLevelHierarchy"/>
    <dgm:cxn modelId="{4E5CF849-BCFE-4EBE-82BD-768064BC59A9}" type="presParOf" srcId="{7EA3662D-73BB-4EB8-A7B2-CCC1277C8EBE}" destId="{29B34BA4-E2C6-44C9-820E-9C1B0FB39907}" srcOrd="1" destOrd="0" presId="urn:microsoft.com/office/officeart/2008/layout/HorizontalMultiLevelHierarchy"/>
    <dgm:cxn modelId="{27330552-9276-48B2-8437-AEDD81419C45}" type="presParOf" srcId="{29B34BA4-E2C6-44C9-820E-9C1B0FB39907}" destId="{29E9D4AE-D26A-4002-93ED-E9F29CFB33D9}" srcOrd="0" destOrd="0" presId="urn:microsoft.com/office/officeart/2008/layout/HorizontalMultiLevelHierarchy"/>
    <dgm:cxn modelId="{F6C173A6-32AD-4B06-865C-C85D732985BC}" type="presParOf" srcId="{29B34BA4-E2C6-44C9-820E-9C1B0FB39907}" destId="{0B13D1C8-E659-4E0D-93D6-F50905133A62}" srcOrd="1" destOrd="0" presId="urn:microsoft.com/office/officeart/2008/layout/HorizontalMultiLevelHierarchy"/>
    <dgm:cxn modelId="{1CDC1C1A-B8D0-4BB5-B9A0-E84FA7DE393B}" type="presParOf" srcId="{7EA3662D-73BB-4EB8-A7B2-CCC1277C8EBE}" destId="{BACA8497-57C1-499F-9F25-910A9610A044}" srcOrd="2" destOrd="0" presId="urn:microsoft.com/office/officeart/2008/layout/HorizontalMultiLevelHierarchy"/>
    <dgm:cxn modelId="{86327633-B2CF-4EA0-9C3A-1C902631ED24}" type="presParOf" srcId="{BACA8497-57C1-499F-9F25-910A9610A044}" destId="{70C78B4F-F0CA-459F-BA64-64BBD32D910D}" srcOrd="0" destOrd="0" presId="urn:microsoft.com/office/officeart/2008/layout/HorizontalMultiLevelHierarchy"/>
    <dgm:cxn modelId="{25047DD9-1A24-405A-A39E-F5E592C2E211}" type="presParOf" srcId="{7EA3662D-73BB-4EB8-A7B2-CCC1277C8EBE}" destId="{F8A36971-4CE2-4FC6-BBB0-8F8FEB88C5A9}" srcOrd="3" destOrd="0" presId="urn:microsoft.com/office/officeart/2008/layout/HorizontalMultiLevelHierarchy"/>
    <dgm:cxn modelId="{C80B0BB3-1E31-42FF-8B2C-5B8DE264B5C8}" type="presParOf" srcId="{F8A36971-4CE2-4FC6-BBB0-8F8FEB88C5A9}" destId="{0D5CE1A6-274D-437A-A283-6FF18D96E8F7}" srcOrd="0" destOrd="0" presId="urn:microsoft.com/office/officeart/2008/layout/HorizontalMultiLevelHierarchy"/>
    <dgm:cxn modelId="{F8DD386E-75F3-46FC-BF75-5C06B271FAF0}" type="presParOf" srcId="{F8A36971-4CE2-4FC6-BBB0-8F8FEB88C5A9}" destId="{887872FA-34DC-4504-B804-01BCEC8B5929}" srcOrd="1" destOrd="0" presId="urn:microsoft.com/office/officeart/2008/layout/HorizontalMultiLevelHierarchy"/>
    <dgm:cxn modelId="{40A8C1CB-A3FC-4910-A80C-113AB6C7B30D}" type="presParOf" srcId="{7EA3662D-73BB-4EB8-A7B2-CCC1277C8EBE}" destId="{33810418-F4F5-4591-B827-28F7BD9B6BD9}" srcOrd="4" destOrd="0" presId="urn:microsoft.com/office/officeart/2008/layout/HorizontalMultiLevelHierarchy"/>
    <dgm:cxn modelId="{9D5D1337-97F1-479F-A8E1-FD99EA648DBB}" type="presParOf" srcId="{33810418-F4F5-4591-B827-28F7BD9B6BD9}" destId="{7A4258DF-991F-4F48-BAB7-EC408392638A}" srcOrd="0" destOrd="0" presId="urn:microsoft.com/office/officeart/2008/layout/HorizontalMultiLevelHierarchy"/>
    <dgm:cxn modelId="{87C6049D-6466-4B07-A401-EAC4A016066A}" type="presParOf" srcId="{7EA3662D-73BB-4EB8-A7B2-CCC1277C8EBE}" destId="{FD6BE66E-2594-4C15-A740-6BAACC4C7A11}" srcOrd="5" destOrd="0" presId="urn:microsoft.com/office/officeart/2008/layout/HorizontalMultiLevelHierarchy"/>
    <dgm:cxn modelId="{BF4E7402-9BAF-42BB-BBB1-72A724D73051}" type="presParOf" srcId="{FD6BE66E-2594-4C15-A740-6BAACC4C7A11}" destId="{210DC4FD-643A-447A-ADBE-630D3168E374}" srcOrd="0" destOrd="0" presId="urn:microsoft.com/office/officeart/2008/layout/HorizontalMultiLevelHierarchy"/>
    <dgm:cxn modelId="{19BBEA5A-8957-4A8F-A66E-B68B4C00181E}" type="presParOf" srcId="{FD6BE66E-2594-4C15-A740-6BAACC4C7A11}" destId="{49DB2544-4479-476D-A8D3-386BE18FD3B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0C844B1-0DA3-47E6-83DB-6BE92CA2E30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6E2FD47-1937-4FF1-89FF-3ECF6FA03F42}">
      <dgm:prSet phldrT="[Metin]" custT="1"/>
      <dgm:spPr/>
      <dgm:t>
        <a:bodyPr/>
        <a:lstStyle/>
        <a:p>
          <a:r>
            <a:rPr lang="tr-TR" sz="3600" dirty="0" smtClean="0"/>
            <a:t>İSTEKLİ B</a:t>
          </a:r>
          <a:endParaRPr lang="tr-TR" sz="3600" dirty="0"/>
        </a:p>
      </dgm:t>
    </dgm:pt>
    <dgm:pt modelId="{3556FD29-CFD4-4738-9130-CDB887E02D12}" type="parTrans" cxnId="{2EA8EC79-B20C-4A77-8806-FC517062EBCE}">
      <dgm:prSet/>
      <dgm:spPr/>
      <dgm:t>
        <a:bodyPr/>
        <a:lstStyle/>
        <a:p>
          <a:endParaRPr lang="tr-TR"/>
        </a:p>
      </dgm:t>
    </dgm:pt>
    <dgm:pt modelId="{E518A236-E7DE-4C81-A46F-2877D22A397E}" type="sibTrans" cxnId="{2EA8EC79-B20C-4A77-8806-FC517062EBCE}">
      <dgm:prSet/>
      <dgm:spPr/>
      <dgm:t>
        <a:bodyPr/>
        <a:lstStyle/>
        <a:p>
          <a:endParaRPr lang="tr-TR"/>
        </a:p>
      </dgm:t>
    </dgm:pt>
    <dgm:pt modelId="{F5CA1574-7FB4-4660-A664-4B3F4C8CBE1A}">
      <dgm:prSet phldrT="[Metin]" custT="1"/>
      <dgm:spPr/>
      <dgm:t>
        <a:bodyPr/>
        <a:lstStyle/>
        <a:p>
          <a:r>
            <a:rPr lang="tr-TR" sz="1800" dirty="0" smtClean="0"/>
            <a:t>1-  (SİZ) İstekli B</a:t>
          </a:r>
        </a:p>
        <a:p>
          <a:r>
            <a:rPr lang="tr-TR" sz="1800" dirty="0" smtClean="0"/>
            <a:t>85.000 TL</a:t>
          </a:r>
          <a:endParaRPr lang="tr-TR" sz="1800" dirty="0"/>
        </a:p>
      </dgm:t>
    </dgm:pt>
    <dgm:pt modelId="{953A4F0C-662F-49F7-82E8-6809DA91008D}" type="parTrans" cxnId="{19B0A03F-601C-4AA5-A271-DD2D53E9F045}">
      <dgm:prSet/>
      <dgm:spPr/>
      <dgm:t>
        <a:bodyPr/>
        <a:lstStyle/>
        <a:p>
          <a:endParaRPr lang="tr-TR"/>
        </a:p>
      </dgm:t>
    </dgm:pt>
    <dgm:pt modelId="{4CA73584-0017-4F81-A3E0-7AC4F7A3A8C2}" type="sibTrans" cxnId="{19B0A03F-601C-4AA5-A271-DD2D53E9F045}">
      <dgm:prSet/>
      <dgm:spPr/>
      <dgm:t>
        <a:bodyPr/>
        <a:lstStyle/>
        <a:p>
          <a:endParaRPr lang="tr-TR"/>
        </a:p>
      </dgm:t>
    </dgm:pt>
    <dgm:pt modelId="{3E08FEB7-1B45-40D5-9388-44F5283A7A50}">
      <dgm:prSet phldrT="[Metin]" custT="1"/>
      <dgm:spPr/>
      <dgm:t>
        <a:bodyPr/>
        <a:lstStyle/>
        <a:p>
          <a:r>
            <a:rPr lang="tr-TR" sz="1800" dirty="0" smtClean="0"/>
            <a:t>2-İstekli A</a:t>
          </a:r>
        </a:p>
        <a:p>
          <a:r>
            <a:rPr lang="tr-TR" sz="1800" dirty="0" smtClean="0"/>
            <a:t>***</a:t>
          </a:r>
          <a:endParaRPr lang="tr-TR" sz="1800" dirty="0"/>
        </a:p>
      </dgm:t>
    </dgm:pt>
    <dgm:pt modelId="{5AB2BF1B-CA3E-468C-B00C-FA6897C5EF94}" type="parTrans" cxnId="{2360BD16-8185-43E9-B651-16F177AF173F}">
      <dgm:prSet/>
      <dgm:spPr/>
      <dgm:t>
        <a:bodyPr/>
        <a:lstStyle/>
        <a:p>
          <a:endParaRPr lang="tr-TR"/>
        </a:p>
      </dgm:t>
    </dgm:pt>
    <dgm:pt modelId="{89008A45-07B8-434F-B840-C9C79DA89143}" type="sibTrans" cxnId="{2360BD16-8185-43E9-B651-16F177AF173F}">
      <dgm:prSet/>
      <dgm:spPr/>
      <dgm:t>
        <a:bodyPr/>
        <a:lstStyle/>
        <a:p>
          <a:endParaRPr lang="tr-TR"/>
        </a:p>
      </dgm:t>
    </dgm:pt>
    <dgm:pt modelId="{875F2F40-5475-4902-BAC5-93C210DEB4D3}">
      <dgm:prSet phldrT="[Metin]" custT="1"/>
      <dgm:spPr/>
      <dgm:t>
        <a:bodyPr/>
        <a:lstStyle/>
        <a:p>
          <a:r>
            <a:rPr lang="tr-TR" sz="1800" dirty="0" smtClean="0"/>
            <a:t>3-İstekli C</a:t>
          </a:r>
        </a:p>
        <a:p>
          <a:r>
            <a:rPr lang="tr-TR" sz="1800" dirty="0" smtClean="0"/>
            <a:t>***</a:t>
          </a:r>
          <a:endParaRPr lang="tr-TR" sz="1800" dirty="0"/>
        </a:p>
      </dgm:t>
    </dgm:pt>
    <dgm:pt modelId="{2D21488E-42BE-494A-854E-831B80FA0D40}" type="parTrans" cxnId="{BAE49EB5-FF83-4FAF-9D4C-6FAA5E7F44D5}">
      <dgm:prSet/>
      <dgm:spPr/>
      <dgm:t>
        <a:bodyPr/>
        <a:lstStyle/>
        <a:p>
          <a:endParaRPr lang="tr-TR"/>
        </a:p>
      </dgm:t>
    </dgm:pt>
    <dgm:pt modelId="{C7AC76E1-40AE-4E5A-85FC-A73EA03CA9DD}" type="sibTrans" cxnId="{BAE49EB5-FF83-4FAF-9D4C-6FAA5E7F44D5}">
      <dgm:prSet/>
      <dgm:spPr/>
      <dgm:t>
        <a:bodyPr/>
        <a:lstStyle/>
        <a:p>
          <a:endParaRPr lang="tr-TR"/>
        </a:p>
      </dgm:t>
    </dgm:pt>
    <dgm:pt modelId="{A89BB171-CD42-439D-8F6F-2DF92BF23B7C}" type="pres">
      <dgm:prSet presAssocID="{30C844B1-0DA3-47E6-83DB-6BE92CA2E30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57A21A0-1680-48B5-9536-0B79BABB42A5}" type="pres">
      <dgm:prSet presAssocID="{16E2FD47-1937-4FF1-89FF-3ECF6FA03F42}" presName="root1" presStyleCnt="0"/>
      <dgm:spPr/>
      <dgm:t>
        <a:bodyPr/>
        <a:lstStyle/>
        <a:p>
          <a:endParaRPr lang="tr-TR"/>
        </a:p>
      </dgm:t>
    </dgm:pt>
    <dgm:pt modelId="{0128F36A-8F3D-497A-A062-3BBEF02A4AE3}" type="pres">
      <dgm:prSet presAssocID="{16E2FD47-1937-4FF1-89FF-3ECF6FA03F4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EA3662D-73BB-4EB8-A7B2-CCC1277C8EBE}" type="pres">
      <dgm:prSet presAssocID="{16E2FD47-1937-4FF1-89FF-3ECF6FA03F42}" presName="level2hierChild" presStyleCnt="0"/>
      <dgm:spPr/>
      <dgm:t>
        <a:bodyPr/>
        <a:lstStyle/>
        <a:p>
          <a:endParaRPr lang="tr-TR"/>
        </a:p>
      </dgm:t>
    </dgm:pt>
    <dgm:pt modelId="{88800159-6EE3-439E-9C55-FD7AAB6F6D31}" type="pres">
      <dgm:prSet presAssocID="{953A4F0C-662F-49F7-82E8-6809DA91008D}" presName="conn2-1" presStyleLbl="parChTrans1D2" presStyleIdx="0" presStyleCnt="3"/>
      <dgm:spPr/>
      <dgm:t>
        <a:bodyPr/>
        <a:lstStyle/>
        <a:p>
          <a:endParaRPr lang="tr-TR"/>
        </a:p>
      </dgm:t>
    </dgm:pt>
    <dgm:pt modelId="{FDF2A042-09DC-41CD-83A8-27A9796DB79F}" type="pres">
      <dgm:prSet presAssocID="{953A4F0C-662F-49F7-82E8-6809DA91008D}" presName="connTx" presStyleLbl="parChTrans1D2" presStyleIdx="0" presStyleCnt="3"/>
      <dgm:spPr/>
      <dgm:t>
        <a:bodyPr/>
        <a:lstStyle/>
        <a:p>
          <a:endParaRPr lang="tr-TR"/>
        </a:p>
      </dgm:t>
    </dgm:pt>
    <dgm:pt modelId="{29B34BA4-E2C6-44C9-820E-9C1B0FB39907}" type="pres">
      <dgm:prSet presAssocID="{F5CA1574-7FB4-4660-A664-4B3F4C8CBE1A}" presName="root2" presStyleCnt="0"/>
      <dgm:spPr/>
      <dgm:t>
        <a:bodyPr/>
        <a:lstStyle/>
        <a:p>
          <a:endParaRPr lang="tr-TR"/>
        </a:p>
      </dgm:t>
    </dgm:pt>
    <dgm:pt modelId="{29E9D4AE-D26A-4002-93ED-E9F29CFB33D9}" type="pres">
      <dgm:prSet presAssocID="{F5CA1574-7FB4-4660-A664-4B3F4C8CBE1A}" presName="LevelTwoTextNode" presStyleLbl="node2" presStyleIdx="0" presStyleCnt="3" custScaleY="15907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B13D1C8-E659-4E0D-93D6-F50905133A62}" type="pres">
      <dgm:prSet presAssocID="{F5CA1574-7FB4-4660-A664-4B3F4C8CBE1A}" presName="level3hierChild" presStyleCnt="0"/>
      <dgm:spPr/>
      <dgm:t>
        <a:bodyPr/>
        <a:lstStyle/>
        <a:p>
          <a:endParaRPr lang="tr-TR"/>
        </a:p>
      </dgm:t>
    </dgm:pt>
    <dgm:pt modelId="{BACA8497-57C1-499F-9F25-910A9610A044}" type="pres">
      <dgm:prSet presAssocID="{5AB2BF1B-CA3E-468C-B00C-FA6897C5EF94}" presName="conn2-1" presStyleLbl="parChTrans1D2" presStyleIdx="1" presStyleCnt="3"/>
      <dgm:spPr/>
      <dgm:t>
        <a:bodyPr/>
        <a:lstStyle/>
        <a:p>
          <a:endParaRPr lang="tr-TR"/>
        </a:p>
      </dgm:t>
    </dgm:pt>
    <dgm:pt modelId="{70C78B4F-F0CA-459F-BA64-64BBD32D910D}" type="pres">
      <dgm:prSet presAssocID="{5AB2BF1B-CA3E-468C-B00C-FA6897C5EF94}" presName="connTx" presStyleLbl="parChTrans1D2" presStyleIdx="1" presStyleCnt="3"/>
      <dgm:spPr/>
      <dgm:t>
        <a:bodyPr/>
        <a:lstStyle/>
        <a:p>
          <a:endParaRPr lang="tr-TR"/>
        </a:p>
      </dgm:t>
    </dgm:pt>
    <dgm:pt modelId="{F8A36971-4CE2-4FC6-BBB0-8F8FEB88C5A9}" type="pres">
      <dgm:prSet presAssocID="{3E08FEB7-1B45-40D5-9388-44F5283A7A50}" presName="root2" presStyleCnt="0"/>
      <dgm:spPr/>
      <dgm:t>
        <a:bodyPr/>
        <a:lstStyle/>
        <a:p>
          <a:endParaRPr lang="tr-TR"/>
        </a:p>
      </dgm:t>
    </dgm:pt>
    <dgm:pt modelId="{0D5CE1A6-274D-437A-A283-6FF18D96E8F7}" type="pres">
      <dgm:prSet presAssocID="{3E08FEB7-1B45-40D5-9388-44F5283A7A50}" presName="LevelTwoTextNode" presStyleLbl="node2" presStyleIdx="1" presStyleCnt="3" custScaleY="12252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87872FA-34DC-4504-B804-01BCEC8B5929}" type="pres">
      <dgm:prSet presAssocID="{3E08FEB7-1B45-40D5-9388-44F5283A7A50}" presName="level3hierChild" presStyleCnt="0"/>
      <dgm:spPr/>
      <dgm:t>
        <a:bodyPr/>
        <a:lstStyle/>
        <a:p>
          <a:endParaRPr lang="tr-TR"/>
        </a:p>
      </dgm:t>
    </dgm:pt>
    <dgm:pt modelId="{33810418-F4F5-4591-B827-28F7BD9B6BD9}" type="pres">
      <dgm:prSet presAssocID="{2D21488E-42BE-494A-854E-831B80FA0D40}" presName="conn2-1" presStyleLbl="parChTrans1D2" presStyleIdx="2" presStyleCnt="3"/>
      <dgm:spPr/>
      <dgm:t>
        <a:bodyPr/>
        <a:lstStyle/>
        <a:p>
          <a:endParaRPr lang="tr-TR"/>
        </a:p>
      </dgm:t>
    </dgm:pt>
    <dgm:pt modelId="{7A4258DF-991F-4F48-BAB7-EC408392638A}" type="pres">
      <dgm:prSet presAssocID="{2D21488E-42BE-494A-854E-831B80FA0D40}" presName="connTx" presStyleLbl="parChTrans1D2" presStyleIdx="2" presStyleCnt="3"/>
      <dgm:spPr/>
      <dgm:t>
        <a:bodyPr/>
        <a:lstStyle/>
        <a:p>
          <a:endParaRPr lang="tr-TR"/>
        </a:p>
      </dgm:t>
    </dgm:pt>
    <dgm:pt modelId="{FD6BE66E-2594-4C15-A740-6BAACC4C7A11}" type="pres">
      <dgm:prSet presAssocID="{875F2F40-5475-4902-BAC5-93C210DEB4D3}" presName="root2" presStyleCnt="0"/>
      <dgm:spPr/>
      <dgm:t>
        <a:bodyPr/>
        <a:lstStyle/>
        <a:p>
          <a:endParaRPr lang="tr-TR"/>
        </a:p>
      </dgm:t>
    </dgm:pt>
    <dgm:pt modelId="{210DC4FD-643A-447A-ADBE-630D3168E374}" type="pres">
      <dgm:prSet presAssocID="{875F2F40-5475-4902-BAC5-93C210DEB4D3}" presName="LevelTwoTextNode" presStyleLbl="node2" presStyleIdx="2" presStyleCnt="3" custScaleY="12690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9DB2544-4479-476D-A8D3-386BE18FD3BA}" type="pres">
      <dgm:prSet presAssocID="{875F2F40-5475-4902-BAC5-93C210DEB4D3}" presName="level3hierChild" presStyleCnt="0"/>
      <dgm:spPr/>
      <dgm:t>
        <a:bodyPr/>
        <a:lstStyle/>
        <a:p>
          <a:endParaRPr lang="tr-TR"/>
        </a:p>
      </dgm:t>
    </dgm:pt>
  </dgm:ptLst>
  <dgm:cxnLst>
    <dgm:cxn modelId="{4EFA2C3C-459E-4E82-AB41-582484A6BD12}" type="presOf" srcId="{875F2F40-5475-4902-BAC5-93C210DEB4D3}" destId="{210DC4FD-643A-447A-ADBE-630D3168E374}" srcOrd="0" destOrd="0" presId="urn:microsoft.com/office/officeart/2008/layout/HorizontalMultiLevelHierarchy"/>
    <dgm:cxn modelId="{2360BD16-8185-43E9-B651-16F177AF173F}" srcId="{16E2FD47-1937-4FF1-89FF-3ECF6FA03F42}" destId="{3E08FEB7-1B45-40D5-9388-44F5283A7A50}" srcOrd="1" destOrd="0" parTransId="{5AB2BF1B-CA3E-468C-B00C-FA6897C5EF94}" sibTransId="{89008A45-07B8-434F-B840-C9C79DA89143}"/>
    <dgm:cxn modelId="{3BEB8DA6-126C-4DFB-8C6B-739521D64F59}" type="presOf" srcId="{953A4F0C-662F-49F7-82E8-6809DA91008D}" destId="{FDF2A042-09DC-41CD-83A8-27A9796DB79F}" srcOrd="1" destOrd="0" presId="urn:microsoft.com/office/officeart/2008/layout/HorizontalMultiLevelHierarchy"/>
    <dgm:cxn modelId="{6979BD3C-4B17-4E06-BDA4-FD401F2D93B2}" type="presOf" srcId="{F5CA1574-7FB4-4660-A664-4B3F4C8CBE1A}" destId="{29E9D4AE-D26A-4002-93ED-E9F29CFB33D9}" srcOrd="0" destOrd="0" presId="urn:microsoft.com/office/officeart/2008/layout/HorizontalMultiLevelHierarchy"/>
    <dgm:cxn modelId="{A3C0D751-878F-4D0E-90A6-F79C1C7AF5A8}" type="presOf" srcId="{16E2FD47-1937-4FF1-89FF-3ECF6FA03F42}" destId="{0128F36A-8F3D-497A-A062-3BBEF02A4AE3}" srcOrd="0" destOrd="0" presId="urn:microsoft.com/office/officeart/2008/layout/HorizontalMultiLevelHierarchy"/>
    <dgm:cxn modelId="{BAE49EB5-FF83-4FAF-9D4C-6FAA5E7F44D5}" srcId="{16E2FD47-1937-4FF1-89FF-3ECF6FA03F42}" destId="{875F2F40-5475-4902-BAC5-93C210DEB4D3}" srcOrd="2" destOrd="0" parTransId="{2D21488E-42BE-494A-854E-831B80FA0D40}" sibTransId="{C7AC76E1-40AE-4E5A-85FC-A73EA03CA9DD}"/>
    <dgm:cxn modelId="{FD3C51CC-D1C8-46C3-A027-933D81810356}" type="presOf" srcId="{30C844B1-0DA3-47E6-83DB-6BE92CA2E30C}" destId="{A89BB171-CD42-439D-8F6F-2DF92BF23B7C}" srcOrd="0" destOrd="0" presId="urn:microsoft.com/office/officeart/2008/layout/HorizontalMultiLevelHierarchy"/>
    <dgm:cxn modelId="{0A304BE8-CDD1-40BB-B8D4-353D515D5167}" type="presOf" srcId="{3E08FEB7-1B45-40D5-9388-44F5283A7A50}" destId="{0D5CE1A6-274D-437A-A283-6FF18D96E8F7}" srcOrd="0" destOrd="0" presId="urn:microsoft.com/office/officeart/2008/layout/HorizontalMultiLevelHierarchy"/>
    <dgm:cxn modelId="{83278CD0-48DE-427F-BEA0-59D4F2FBFF9D}" type="presOf" srcId="{5AB2BF1B-CA3E-468C-B00C-FA6897C5EF94}" destId="{BACA8497-57C1-499F-9F25-910A9610A044}" srcOrd="0" destOrd="0" presId="urn:microsoft.com/office/officeart/2008/layout/HorizontalMultiLevelHierarchy"/>
    <dgm:cxn modelId="{83F268B9-C422-49FF-A77B-7BF0427C7777}" type="presOf" srcId="{2D21488E-42BE-494A-854E-831B80FA0D40}" destId="{33810418-F4F5-4591-B827-28F7BD9B6BD9}" srcOrd="0" destOrd="0" presId="urn:microsoft.com/office/officeart/2008/layout/HorizontalMultiLevelHierarchy"/>
    <dgm:cxn modelId="{8A13B0FA-7437-4F3E-B1C3-49ADA17CA38C}" type="presOf" srcId="{5AB2BF1B-CA3E-468C-B00C-FA6897C5EF94}" destId="{70C78B4F-F0CA-459F-BA64-64BBD32D910D}" srcOrd="1" destOrd="0" presId="urn:microsoft.com/office/officeart/2008/layout/HorizontalMultiLevelHierarchy"/>
    <dgm:cxn modelId="{5D01817F-D75E-4B13-BCA8-9911FC947E37}" type="presOf" srcId="{2D21488E-42BE-494A-854E-831B80FA0D40}" destId="{7A4258DF-991F-4F48-BAB7-EC408392638A}" srcOrd="1" destOrd="0" presId="urn:microsoft.com/office/officeart/2008/layout/HorizontalMultiLevelHierarchy"/>
    <dgm:cxn modelId="{19B0A03F-601C-4AA5-A271-DD2D53E9F045}" srcId="{16E2FD47-1937-4FF1-89FF-3ECF6FA03F42}" destId="{F5CA1574-7FB4-4660-A664-4B3F4C8CBE1A}" srcOrd="0" destOrd="0" parTransId="{953A4F0C-662F-49F7-82E8-6809DA91008D}" sibTransId="{4CA73584-0017-4F81-A3E0-7AC4F7A3A8C2}"/>
    <dgm:cxn modelId="{2EA8EC79-B20C-4A77-8806-FC517062EBCE}" srcId="{30C844B1-0DA3-47E6-83DB-6BE92CA2E30C}" destId="{16E2FD47-1937-4FF1-89FF-3ECF6FA03F42}" srcOrd="0" destOrd="0" parTransId="{3556FD29-CFD4-4738-9130-CDB887E02D12}" sibTransId="{E518A236-E7DE-4C81-A46F-2877D22A397E}"/>
    <dgm:cxn modelId="{BBA5CA79-8603-42DF-A0EB-63646C4B3640}" type="presOf" srcId="{953A4F0C-662F-49F7-82E8-6809DA91008D}" destId="{88800159-6EE3-439E-9C55-FD7AAB6F6D31}" srcOrd="0" destOrd="0" presId="urn:microsoft.com/office/officeart/2008/layout/HorizontalMultiLevelHierarchy"/>
    <dgm:cxn modelId="{BA5AC1DC-2242-4C9F-9387-9BE2DECBE74E}" type="presParOf" srcId="{A89BB171-CD42-439D-8F6F-2DF92BF23B7C}" destId="{A57A21A0-1680-48B5-9536-0B79BABB42A5}" srcOrd="0" destOrd="0" presId="urn:microsoft.com/office/officeart/2008/layout/HorizontalMultiLevelHierarchy"/>
    <dgm:cxn modelId="{29D6ED1E-6E3B-4ED0-9751-32A33E3F593D}" type="presParOf" srcId="{A57A21A0-1680-48B5-9536-0B79BABB42A5}" destId="{0128F36A-8F3D-497A-A062-3BBEF02A4AE3}" srcOrd="0" destOrd="0" presId="urn:microsoft.com/office/officeart/2008/layout/HorizontalMultiLevelHierarchy"/>
    <dgm:cxn modelId="{A17ACEB4-007A-4EAB-82D9-A2C8901E0191}" type="presParOf" srcId="{A57A21A0-1680-48B5-9536-0B79BABB42A5}" destId="{7EA3662D-73BB-4EB8-A7B2-CCC1277C8EBE}" srcOrd="1" destOrd="0" presId="urn:microsoft.com/office/officeart/2008/layout/HorizontalMultiLevelHierarchy"/>
    <dgm:cxn modelId="{B5DBCF3E-3588-40F0-8741-D56E8B0F42C2}" type="presParOf" srcId="{7EA3662D-73BB-4EB8-A7B2-CCC1277C8EBE}" destId="{88800159-6EE3-439E-9C55-FD7AAB6F6D31}" srcOrd="0" destOrd="0" presId="urn:microsoft.com/office/officeart/2008/layout/HorizontalMultiLevelHierarchy"/>
    <dgm:cxn modelId="{B3A7C5A8-FE2F-4287-BBB5-02BD32018173}" type="presParOf" srcId="{88800159-6EE3-439E-9C55-FD7AAB6F6D31}" destId="{FDF2A042-09DC-41CD-83A8-27A9796DB79F}" srcOrd="0" destOrd="0" presId="urn:microsoft.com/office/officeart/2008/layout/HorizontalMultiLevelHierarchy"/>
    <dgm:cxn modelId="{1F7F8829-4172-4A87-BEE8-35585636E593}" type="presParOf" srcId="{7EA3662D-73BB-4EB8-A7B2-CCC1277C8EBE}" destId="{29B34BA4-E2C6-44C9-820E-9C1B0FB39907}" srcOrd="1" destOrd="0" presId="urn:microsoft.com/office/officeart/2008/layout/HorizontalMultiLevelHierarchy"/>
    <dgm:cxn modelId="{42DED8F3-F225-4F84-89A2-4A6F7B423205}" type="presParOf" srcId="{29B34BA4-E2C6-44C9-820E-9C1B0FB39907}" destId="{29E9D4AE-D26A-4002-93ED-E9F29CFB33D9}" srcOrd="0" destOrd="0" presId="urn:microsoft.com/office/officeart/2008/layout/HorizontalMultiLevelHierarchy"/>
    <dgm:cxn modelId="{4F65DFF1-9B8B-44C1-BD88-870FE5A8BDD3}" type="presParOf" srcId="{29B34BA4-E2C6-44C9-820E-9C1B0FB39907}" destId="{0B13D1C8-E659-4E0D-93D6-F50905133A62}" srcOrd="1" destOrd="0" presId="urn:microsoft.com/office/officeart/2008/layout/HorizontalMultiLevelHierarchy"/>
    <dgm:cxn modelId="{A866ED9D-C542-4E95-9EBE-241640F1CDA2}" type="presParOf" srcId="{7EA3662D-73BB-4EB8-A7B2-CCC1277C8EBE}" destId="{BACA8497-57C1-499F-9F25-910A9610A044}" srcOrd="2" destOrd="0" presId="urn:microsoft.com/office/officeart/2008/layout/HorizontalMultiLevelHierarchy"/>
    <dgm:cxn modelId="{3AD0B556-A0B5-4DBD-854C-88E90FA9B95E}" type="presParOf" srcId="{BACA8497-57C1-499F-9F25-910A9610A044}" destId="{70C78B4F-F0CA-459F-BA64-64BBD32D910D}" srcOrd="0" destOrd="0" presId="urn:microsoft.com/office/officeart/2008/layout/HorizontalMultiLevelHierarchy"/>
    <dgm:cxn modelId="{E4D80FB3-1DB9-42C6-9752-1D2EAC7EAED4}" type="presParOf" srcId="{7EA3662D-73BB-4EB8-A7B2-CCC1277C8EBE}" destId="{F8A36971-4CE2-4FC6-BBB0-8F8FEB88C5A9}" srcOrd="3" destOrd="0" presId="urn:microsoft.com/office/officeart/2008/layout/HorizontalMultiLevelHierarchy"/>
    <dgm:cxn modelId="{5A13DC86-0C69-4DB4-AED0-1976F17CC0F6}" type="presParOf" srcId="{F8A36971-4CE2-4FC6-BBB0-8F8FEB88C5A9}" destId="{0D5CE1A6-274D-437A-A283-6FF18D96E8F7}" srcOrd="0" destOrd="0" presId="urn:microsoft.com/office/officeart/2008/layout/HorizontalMultiLevelHierarchy"/>
    <dgm:cxn modelId="{598C17C8-FE2A-4FCC-B6BE-E6A734261ECA}" type="presParOf" srcId="{F8A36971-4CE2-4FC6-BBB0-8F8FEB88C5A9}" destId="{887872FA-34DC-4504-B804-01BCEC8B5929}" srcOrd="1" destOrd="0" presId="urn:microsoft.com/office/officeart/2008/layout/HorizontalMultiLevelHierarchy"/>
    <dgm:cxn modelId="{4A2B97C5-7C57-419A-B01B-59A4C7FD7731}" type="presParOf" srcId="{7EA3662D-73BB-4EB8-A7B2-CCC1277C8EBE}" destId="{33810418-F4F5-4591-B827-28F7BD9B6BD9}" srcOrd="4" destOrd="0" presId="urn:microsoft.com/office/officeart/2008/layout/HorizontalMultiLevelHierarchy"/>
    <dgm:cxn modelId="{4A9073B1-BE87-48CE-AB00-716CB3BF7C05}" type="presParOf" srcId="{33810418-F4F5-4591-B827-28F7BD9B6BD9}" destId="{7A4258DF-991F-4F48-BAB7-EC408392638A}" srcOrd="0" destOrd="0" presId="urn:microsoft.com/office/officeart/2008/layout/HorizontalMultiLevelHierarchy"/>
    <dgm:cxn modelId="{3E14A137-0227-4EFD-B6E7-6E609C21819F}" type="presParOf" srcId="{7EA3662D-73BB-4EB8-A7B2-CCC1277C8EBE}" destId="{FD6BE66E-2594-4C15-A740-6BAACC4C7A11}" srcOrd="5" destOrd="0" presId="urn:microsoft.com/office/officeart/2008/layout/HorizontalMultiLevelHierarchy"/>
    <dgm:cxn modelId="{F2B4DE89-0BEB-4945-A15D-D49C1A56124B}" type="presParOf" srcId="{FD6BE66E-2594-4C15-A740-6BAACC4C7A11}" destId="{210DC4FD-643A-447A-ADBE-630D3168E374}" srcOrd="0" destOrd="0" presId="urn:microsoft.com/office/officeart/2008/layout/HorizontalMultiLevelHierarchy"/>
    <dgm:cxn modelId="{6F47BCB2-4C0F-44EE-8EF9-B118386566D8}" type="presParOf" srcId="{FD6BE66E-2594-4C15-A740-6BAACC4C7A11}" destId="{49DB2544-4479-476D-A8D3-386BE18FD3B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0C844B1-0DA3-47E6-83DB-6BE92CA2E30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6E2FD47-1937-4FF1-89FF-3ECF6FA03F42}">
      <dgm:prSet phldrT="[Metin]" custT="1"/>
      <dgm:spPr/>
      <dgm:t>
        <a:bodyPr/>
        <a:lstStyle/>
        <a:p>
          <a:r>
            <a:rPr lang="tr-TR" sz="3600" dirty="0" smtClean="0"/>
            <a:t>İSTEKLİ C</a:t>
          </a:r>
          <a:endParaRPr lang="tr-TR" sz="3600" dirty="0"/>
        </a:p>
      </dgm:t>
    </dgm:pt>
    <dgm:pt modelId="{3556FD29-CFD4-4738-9130-CDB887E02D12}" type="parTrans" cxnId="{2EA8EC79-B20C-4A77-8806-FC517062EBCE}">
      <dgm:prSet/>
      <dgm:spPr/>
      <dgm:t>
        <a:bodyPr/>
        <a:lstStyle/>
        <a:p>
          <a:endParaRPr lang="tr-TR"/>
        </a:p>
      </dgm:t>
    </dgm:pt>
    <dgm:pt modelId="{E518A236-E7DE-4C81-A46F-2877D22A397E}" type="sibTrans" cxnId="{2EA8EC79-B20C-4A77-8806-FC517062EBCE}">
      <dgm:prSet/>
      <dgm:spPr/>
      <dgm:t>
        <a:bodyPr/>
        <a:lstStyle/>
        <a:p>
          <a:endParaRPr lang="tr-TR"/>
        </a:p>
      </dgm:t>
    </dgm:pt>
    <dgm:pt modelId="{F5CA1574-7FB4-4660-A664-4B3F4C8CBE1A}">
      <dgm:prSet phldrT="[Metin]" custT="1"/>
      <dgm:spPr/>
      <dgm:t>
        <a:bodyPr/>
        <a:lstStyle/>
        <a:p>
          <a:r>
            <a:rPr lang="tr-TR" sz="1800" dirty="0" smtClean="0"/>
            <a:t>1- İstekli B</a:t>
          </a:r>
        </a:p>
        <a:p>
          <a:r>
            <a:rPr lang="tr-TR" sz="1800" dirty="0" smtClean="0"/>
            <a:t>***</a:t>
          </a:r>
          <a:endParaRPr lang="tr-TR" sz="1800" dirty="0"/>
        </a:p>
      </dgm:t>
    </dgm:pt>
    <dgm:pt modelId="{953A4F0C-662F-49F7-82E8-6809DA91008D}" type="parTrans" cxnId="{19B0A03F-601C-4AA5-A271-DD2D53E9F045}">
      <dgm:prSet custT="1"/>
      <dgm:spPr/>
      <dgm:t>
        <a:bodyPr/>
        <a:lstStyle/>
        <a:p>
          <a:endParaRPr lang="tr-TR" sz="3600"/>
        </a:p>
      </dgm:t>
    </dgm:pt>
    <dgm:pt modelId="{4CA73584-0017-4F81-A3E0-7AC4F7A3A8C2}" type="sibTrans" cxnId="{19B0A03F-601C-4AA5-A271-DD2D53E9F045}">
      <dgm:prSet/>
      <dgm:spPr/>
      <dgm:t>
        <a:bodyPr/>
        <a:lstStyle/>
        <a:p>
          <a:endParaRPr lang="tr-TR"/>
        </a:p>
      </dgm:t>
    </dgm:pt>
    <dgm:pt modelId="{3E08FEB7-1B45-40D5-9388-44F5283A7A50}">
      <dgm:prSet phldrT="[Metin]" custT="1"/>
      <dgm:spPr/>
      <dgm:t>
        <a:bodyPr/>
        <a:lstStyle/>
        <a:p>
          <a:r>
            <a:rPr lang="tr-TR" sz="1800" dirty="0" smtClean="0"/>
            <a:t>2-İstekli A</a:t>
          </a:r>
        </a:p>
        <a:p>
          <a:r>
            <a:rPr lang="tr-TR" sz="1800" dirty="0" smtClean="0"/>
            <a:t>***</a:t>
          </a:r>
          <a:endParaRPr lang="tr-TR" sz="1800" dirty="0"/>
        </a:p>
      </dgm:t>
    </dgm:pt>
    <dgm:pt modelId="{5AB2BF1B-CA3E-468C-B00C-FA6897C5EF94}" type="parTrans" cxnId="{2360BD16-8185-43E9-B651-16F177AF173F}">
      <dgm:prSet custT="1"/>
      <dgm:spPr/>
      <dgm:t>
        <a:bodyPr/>
        <a:lstStyle/>
        <a:p>
          <a:endParaRPr lang="tr-TR" sz="3600"/>
        </a:p>
      </dgm:t>
    </dgm:pt>
    <dgm:pt modelId="{89008A45-07B8-434F-B840-C9C79DA89143}" type="sibTrans" cxnId="{2360BD16-8185-43E9-B651-16F177AF173F}">
      <dgm:prSet/>
      <dgm:spPr/>
      <dgm:t>
        <a:bodyPr/>
        <a:lstStyle/>
        <a:p>
          <a:endParaRPr lang="tr-TR"/>
        </a:p>
      </dgm:t>
    </dgm:pt>
    <dgm:pt modelId="{875F2F40-5475-4902-BAC5-93C210DEB4D3}">
      <dgm:prSet phldrT="[Metin]" custT="1"/>
      <dgm:spPr/>
      <dgm:t>
        <a:bodyPr/>
        <a:lstStyle/>
        <a:p>
          <a:r>
            <a:rPr lang="tr-TR" sz="1800" dirty="0" smtClean="0"/>
            <a:t>3-İstekli C (SİZ)</a:t>
          </a:r>
        </a:p>
        <a:p>
          <a:r>
            <a:rPr lang="tr-TR" sz="1800" dirty="0" smtClean="0"/>
            <a:t>110.000</a:t>
          </a:r>
          <a:endParaRPr lang="tr-TR" sz="1800" dirty="0"/>
        </a:p>
      </dgm:t>
    </dgm:pt>
    <dgm:pt modelId="{2D21488E-42BE-494A-854E-831B80FA0D40}" type="parTrans" cxnId="{BAE49EB5-FF83-4FAF-9D4C-6FAA5E7F44D5}">
      <dgm:prSet custT="1"/>
      <dgm:spPr/>
      <dgm:t>
        <a:bodyPr/>
        <a:lstStyle/>
        <a:p>
          <a:endParaRPr lang="tr-TR" sz="3600"/>
        </a:p>
      </dgm:t>
    </dgm:pt>
    <dgm:pt modelId="{C7AC76E1-40AE-4E5A-85FC-A73EA03CA9DD}" type="sibTrans" cxnId="{BAE49EB5-FF83-4FAF-9D4C-6FAA5E7F44D5}">
      <dgm:prSet/>
      <dgm:spPr/>
      <dgm:t>
        <a:bodyPr/>
        <a:lstStyle/>
        <a:p>
          <a:endParaRPr lang="tr-TR"/>
        </a:p>
      </dgm:t>
    </dgm:pt>
    <dgm:pt modelId="{A89BB171-CD42-439D-8F6F-2DF92BF23B7C}" type="pres">
      <dgm:prSet presAssocID="{30C844B1-0DA3-47E6-83DB-6BE92CA2E30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57A21A0-1680-48B5-9536-0B79BABB42A5}" type="pres">
      <dgm:prSet presAssocID="{16E2FD47-1937-4FF1-89FF-3ECF6FA03F42}" presName="root1" presStyleCnt="0"/>
      <dgm:spPr/>
      <dgm:t>
        <a:bodyPr/>
        <a:lstStyle/>
        <a:p>
          <a:endParaRPr lang="tr-TR"/>
        </a:p>
      </dgm:t>
    </dgm:pt>
    <dgm:pt modelId="{0128F36A-8F3D-497A-A062-3BBEF02A4AE3}" type="pres">
      <dgm:prSet presAssocID="{16E2FD47-1937-4FF1-89FF-3ECF6FA03F42}" presName="LevelOneTextNode" presStyleLbl="node0" presStyleIdx="0" presStyleCnt="1" custScaleY="10628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EA3662D-73BB-4EB8-A7B2-CCC1277C8EBE}" type="pres">
      <dgm:prSet presAssocID="{16E2FD47-1937-4FF1-89FF-3ECF6FA03F42}" presName="level2hierChild" presStyleCnt="0"/>
      <dgm:spPr/>
      <dgm:t>
        <a:bodyPr/>
        <a:lstStyle/>
        <a:p>
          <a:endParaRPr lang="tr-TR"/>
        </a:p>
      </dgm:t>
    </dgm:pt>
    <dgm:pt modelId="{88800159-6EE3-439E-9C55-FD7AAB6F6D31}" type="pres">
      <dgm:prSet presAssocID="{953A4F0C-662F-49F7-82E8-6809DA91008D}" presName="conn2-1" presStyleLbl="parChTrans1D2" presStyleIdx="0" presStyleCnt="3"/>
      <dgm:spPr/>
      <dgm:t>
        <a:bodyPr/>
        <a:lstStyle/>
        <a:p>
          <a:endParaRPr lang="tr-TR"/>
        </a:p>
      </dgm:t>
    </dgm:pt>
    <dgm:pt modelId="{FDF2A042-09DC-41CD-83A8-27A9796DB79F}" type="pres">
      <dgm:prSet presAssocID="{953A4F0C-662F-49F7-82E8-6809DA91008D}" presName="connTx" presStyleLbl="parChTrans1D2" presStyleIdx="0" presStyleCnt="3"/>
      <dgm:spPr/>
      <dgm:t>
        <a:bodyPr/>
        <a:lstStyle/>
        <a:p>
          <a:endParaRPr lang="tr-TR"/>
        </a:p>
      </dgm:t>
    </dgm:pt>
    <dgm:pt modelId="{29B34BA4-E2C6-44C9-820E-9C1B0FB39907}" type="pres">
      <dgm:prSet presAssocID="{F5CA1574-7FB4-4660-A664-4B3F4C8CBE1A}" presName="root2" presStyleCnt="0"/>
      <dgm:spPr/>
      <dgm:t>
        <a:bodyPr/>
        <a:lstStyle/>
        <a:p>
          <a:endParaRPr lang="tr-TR"/>
        </a:p>
      </dgm:t>
    </dgm:pt>
    <dgm:pt modelId="{29E9D4AE-D26A-4002-93ED-E9F29CFB33D9}" type="pres">
      <dgm:prSet presAssocID="{F5CA1574-7FB4-4660-A664-4B3F4C8CBE1A}" presName="LevelTwoTextNode" presStyleLbl="node2" presStyleIdx="0" presStyleCnt="3" custScaleY="13252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B13D1C8-E659-4E0D-93D6-F50905133A62}" type="pres">
      <dgm:prSet presAssocID="{F5CA1574-7FB4-4660-A664-4B3F4C8CBE1A}" presName="level3hierChild" presStyleCnt="0"/>
      <dgm:spPr/>
      <dgm:t>
        <a:bodyPr/>
        <a:lstStyle/>
        <a:p>
          <a:endParaRPr lang="tr-TR"/>
        </a:p>
      </dgm:t>
    </dgm:pt>
    <dgm:pt modelId="{BACA8497-57C1-499F-9F25-910A9610A044}" type="pres">
      <dgm:prSet presAssocID="{5AB2BF1B-CA3E-468C-B00C-FA6897C5EF94}" presName="conn2-1" presStyleLbl="parChTrans1D2" presStyleIdx="1" presStyleCnt="3"/>
      <dgm:spPr/>
      <dgm:t>
        <a:bodyPr/>
        <a:lstStyle/>
        <a:p>
          <a:endParaRPr lang="tr-TR"/>
        </a:p>
      </dgm:t>
    </dgm:pt>
    <dgm:pt modelId="{70C78B4F-F0CA-459F-BA64-64BBD32D910D}" type="pres">
      <dgm:prSet presAssocID="{5AB2BF1B-CA3E-468C-B00C-FA6897C5EF94}" presName="connTx" presStyleLbl="parChTrans1D2" presStyleIdx="1" presStyleCnt="3"/>
      <dgm:spPr/>
      <dgm:t>
        <a:bodyPr/>
        <a:lstStyle/>
        <a:p>
          <a:endParaRPr lang="tr-TR"/>
        </a:p>
      </dgm:t>
    </dgm:pt>
    <dgm:pt modelId="{F8A36971-4CE2-4FC6-BBB0-8F8FEB88C5A9}" type="pres">
      <dgm:prSet presAssocID="{3E08FEB7-1B45-40D5-9388-44F5283A7A50}" presName="root2" presStyleCnt="0"/>
      <dgm:spPr/>
      <dgm:t>
        <a:bodyPr/>
        <a:lstStyle/>
        <a:p>
          <a:endParaRPr lang="tr-TR"/>
        </a:p>
      </dgm:t>
    </dgm:pt>
    <dgm:pt modelId="{0D5CE1A6-274D-437A-A283-6FF18D96E8F7}" type="pres">
      <dgm:prSet presAssocID="{3E08FEB7-1B45-40D5-9388-44F5283A7A50}" presName="LevelTwoTextNode" presStyleLbl="node2" presStyleIdx="1" presStyleCnt="3" custScaleY="13252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87872FA-34DC-4504-B804-01BCEC8B5929}" type="pres">
      <dgm:prSet presAssocID="{3E08FEB7-1B45-40D5-9388-44F5283A7A50}" presName="level3hierChild" presStyleCnt="0"/>
      <dgm:spPr/>
      <dgm:t>
        <a:bodyPr/>
        <a:lstStyle/>
        <a:p>
          <a:endParaRPr lang="tr-TR"/>
        </a:p>
      </dgm:t>
    </dgm:pt>
    <dgm:pt modelId="{33810418-F4F5-4591-B827-28F7BD9B6BD9}" type="pres">
      <dgm:prSet presAssocID="{2D21488E-42BE-494A-854E-831B80FA0D40}" presName="conn2-1" presStyleLbl="parChTrans1D2" presStyleIdx="2" presStyleCnt="3"/>
      <dgm:spPr/>
      <dgm:t>
        <a:bodyPr/>
        <a:lstStyle/>
        <a:p>
          <a:endParaRPr lang="tr-TR"/>
        </a:p>
      </dgm:t>
    </dgm:pt>
    <dgm:pt modelId="{7A4258DF-991F-4F48-BAB7-EC408392638A}" type="pres">
      <dgm:prSet presAssocID="{2D21488E-42BE-494A-854E-831B80FA0D40}" presName="connTx" presStyleLbl="parChTrans1D2" presStyleIdx="2" presStyleCnt="3"/>
      <dgm:spPr/>
      <dgm:t>
        <a:bodyPr/>
        <a:lstStyle/>
        <a:p>
          <a:endParaRPr lang="tr-TR"/>
        </a:p>
      </dgm:t>
    </dgm:pt>
    <dgm:pt modelId="{FD6BE66E-2594-4C15-A740-6BAACC4C7A11}" type="pres">
      <dgm:prSet presAssocID="{875F2F40-5475-4902-BAC5-93C210DEB4D3}" presName="root2" presStyleCnt="0"/>
      <dgm:spPr/>
      <dgm:t>
        <a:bodyPr/>
        <a:lstStyle/>
        <a:p>
          <a:endParaRPr lang="tr-TR"/>
        </a:p>
      </dgm:t>
    </dgm:pt>
    <dgm:pt modelId="{210DC4FD-643A-447A-ADBE-630D3168E374}" type="pres">
      <dgm:prSet presAssocID="{875F2F40-5475-4902-BAC5-93C210DEB4D3}" presName="LevelTwoTextNode" presStyleLbl="node2" presStyleIdx="2" presStyleCnt="3" custScaleY="15730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9DB2544-4479-476D-A8D3-386BE18FD3BA}" type="pres">
      <dgm:prSet presAssocID="{875F2F40-5475-4902-BAC5-93C210DEB4D3}" presName="level3hierChild" presStyleCnt="0"/>
      <dgm:spPr/>
      <dgm:t>
        <a:bodyPr/>
        <a:lstStyle/>
        <a:p>
          <a:endParaRPr lang="tr-TR"/>
        </a:p>
      </dgm:t>
    </dgm:pt>
  </dgm:ptLst>
  <dgm:cxnLst>
    <dgm:cxn modelId="{9F6A3F76-4460-47D4-AD0E-CB7F2F66E557}" type="presOf" srcId="{F5CA1574-7FB4-4660-A664-4B3F4C8CBE1A}" destId="{29E9D4AE-D26A-4002-93ED-E9F29CFB33D9}" srcOrd="0" destOrd="0" presId="urn:microsoft.com/office/officeart/2008/layout/HorizontalMultiLevelHierarchy"/>
    <dgm:cxn modelId="{2360BD16-8185-43E9-B651-16F177AF173F}" srcId="{16E2FD47-1937-4FF1-89FF-3ECF6FA03F42}" destId="{3E08FEB7-1B45-40D5-9388-44F5283A7A50}" srcOrd="1" destOrd="0" parTransId="{5AB2BF1B-CA3E-468C-B00C-FA6897C5EF94}" sibTransId="{89008A45-07B8-434F-B840-C9C79DA89143}"/>
    <dgm:cxn modelId="{B040D6D2-61D9-478F-9CBA-C52CA94DEAF4}" type="presOf" srcId="{5AB2BF1B-CA3E-468C-B00C-FA6897C5EF94}" destId="{70C78B4F-F0CA-459F-BA64-64BBD32D910D}" srcOrd="1" destOrd="0" presId="urn:microsoft.com/office/officeart/2008/layout/HorizontalMultiLevelHierarchy"/>
    <dgm:cxn modelId="{4C1F7EBB-6B8C-4A83-9A5E-5B8BDEF10D9E}" type="presOf" srcId="{5AB2BF1B-CA3E-468C-B00C-FA6897C5EF94}" destId="{BACA8497-57C1-499F-9F25-910A9610A044}" srcOrd="0" destOrd="0" presId="urn:microsoft.com/office/officeart/2008/layout/HorizontalMultiLevelHierarchy"/>
    <dgm:cxn modelId="{7BB513B5-072E-4D19-851A-86440A7FA353}" type="presOf" srcId="{953A4F0C-662F-49F7-82E8-6809DA91008D}" destId="{88800159-6EE3-439E-9C55-FD7AAB6F6D31}" srcOrd="0" destOrd="0" presId="urn:microsoft.com/office/officeart/2008/layout/HorizontalMultiLevelHierarchy"/>
    <dgm:cxn modelId="{425FE30E-FB9B-495B-9F97-C4CBECD8219C}" type="presOf" srcId="{16E2FD47-1937-4FF1-89FF-3ECF6FA03F42}" destId="{0128F36A-8F3D-497A-A062-3BBEF02A4AE3}" srcOrd="0" destOrd="0" presId="urn:microsoft.com/office/officeart/2008/layout/HorizontalMultiLevelHierarchy"/>
    <dgm:cxn modelId="{6ACB2C8C-836F-4F42-A32B-6AF2B3CB128D}" type="presOf" srcId="{953A4F0C-662F-49F7-82E8-6809DA91008D}" destId="{FDF2A042-09DC-41CD-83A8-27A9796DB79F}" srcOrd="1" destOrd="0" presId="urn:microsoft.com/office/officeart/2008/layout/HorizontalMultiLevelHierarchy"/>
    <dgm:cxn modelId="{1DE808F2-D767-4048-8E04-470C7C4A76AC}" type="presOf" srcId="{30C844B1-0DA3-47E6-83DB-6BE92CA2E30C}" destId="{A89BB171-CD42-439D-8F6F-2DF92BF23B7C}" srcOrd="0" destOrd="0" presId="urn:microsoft.com/office/officeart/2008/layout/HorizontalMultiLevelHierarchy"/>
    <dgm:cxn modelId="{BAE49EB5-FF83-4FAF-9D4C-6FAA5E7F44D5}" srcId="{16E2FD47-1937-4FF1-89FF-3ECF6FA03F42}" destId="{875F2F40-5475-4902-BAC5-93C210DEB4D3}" srcOrd="2" destOrd="0" parTransId="{2D21488E-42BE-494A-854E-831B80FA0D40}" sibTransId="{C7AC76E1-40AE-4E5A-85FC-A73EA03CA9DD}"/>
    <dgm:cxn modelId="{E2CB4DE6-765B-4967-A4BD-8C2D70CE0A39}" type="presOf" srcId="{2D21488E-42BE-494A-854E-831B80FA0D40}" destId="{33810418-F4F5-4591-B827-28F7BD9B6BD9}" srcOrd="0" destOrd="0" presId="urn:microsoft.com/office/officeart/2008/layout/HorizontalMultiLevelHierarchy"/>
    <dgm:cxn modelId="{19B0A03F-601C-4AA5-A271-DD2D53E9F045}" srcId="{16E2FD47-1937-4FF1-89FF-3ECF6FA03F42}" destId="{F5CA1574-7FB4-4660-A664-4B3F4C8CBE1A}" srcOrd="0" destOrd="0" parTransId="{953A4F0C-662F-49F7-82E8-6809DA91008D}" sibTransId="{4CA73584-0017-4F81-A3E0-7AC4F7A3A8C2}"/>
    <dgm:cxn modelId="{59916011-5E45-4A1D-9794-766F531B8C69}" type="presOf" srcId="{3E08FEB7-1B45-40D5-9388-44F5283A7A50}" destId="{0D5CE1A6-274D-437A-A283-6FF18D96E8F7}" srcOrd="0" destOrd="0" presId="urn:microsoft.com/office/officeart/2008/layout/HorizontalMultiLevelHierarchy"/>
    <dgm:cxn modelId="{B1CBD6D2-5956-484B-A47A-BBE1202D670F}" type="presOf" srcId="{2D21488E-42BE-494A-854E-831B80FA0D40}" destId="{7A4258DF-991F-4F48-BAB7-EC408392638A}" srcOrd="1" destOrd="0" presId="urn:microsoft.com/office/officeart/2008/layout/HorizontalMultiLevelHierarchy"/>
    <dgm:cxn modelId="{C1407460-6FF1-4D0C-A7FA-3C9F11E5915A}" type="presOf" srcId="{875F2F40-5475-4902-BAC5-93C210DEB4D3}" destId="{210DC4FD-643A-447A-ADBE-630D3168E374}" srcOrd="0" destOrd="0" presId="urn:microsoft.com/office/officeart/2008/layout/HorizontalMultiLevelHierarchy"/>
    <dgm:cxn modelId="{2EA8EC79-B20C-4A77-8806-FC517062EBCE}" srcId="{30C844B1-0DA3-47E6-83DB-6BE92CA2E30C}" destId="{16E2FD47-1937-4FF1-89FF-3ECF6FA03F42}" srcOrd="0" destOrd="0" parTransId="{3556FD29-CFD4-4738-9130-CDB887E02D12}" sibTransId="{E518A236-E7DE-4C81-A46F-2877D22A397E}"/>
    <dgm:cxn modelId="{6F923D01-AD11-4650-B15C-CAE0B029636C}" type="presParOf" srcId="{A89BB171-CD42-439D-8F6F-2DF92BF23B7C}" destId="{A57A21A0-1680-48B5-9536-0B79BABB42A5}" srcOrd="0" destOrd="0" presId="urn:microsoft.com/office/officeart/2008/layout/HorizontalMultiLevelHierarchy"/>
    <dgm:cxn modelId="{28A38F48-6ACC-487A-B94F-567C621F7B8B}" type="presParOf" srcId="{A57A21A0-1680-48B5-9536-0B79BABB42A5}" destId="{0128F36A-8F3D-497A-A062-3BBEF02A4AE3}" srcOrd="0" destOrd="0" presId="urn:microsoft.com/office/officeart/2008/layout/HorizontalMultiLevelHierarchy"/>
    <dgm:cxn modelId="{EA7D29C8-B995-4B6C-8C96-9438C9C4FE8B}" type="presParOf" srcId="{A57A21A0-1680-48B5-9536-0B79BABB42A5}" destId="{7EA3662D-73BB-4EB8-A7B2-CCC1277C8EBE}" srcOrd="1" destOrd="0" presId="urn:microsoft.com/office/officeart/2008/layout/HorizontalMultiLevelHierarchy"/>
    <dgm:cxn modelId="{31B14B39-7214-4DC9-A6C3-C58A42F0C85D}" type="presParOf" srcId="{7EA3662D-73BB-4EB8-A7B2-CCC1277C8EBE}" destId="{88800159-6EE3-439E-9C55-FD7AAB6F6D31}" srcOrd="0" destOrd="0" presId="urn:microsoft.com/office/officeart/2008/layout/HorizontalMultiLevelHierarchy"/>
    <dgm:cxn modelId="{5BD8EE44-19A7-4FA6-9BE9-977D7A16EABA}" type="presParOf" srcId="{88800159-6EE3-439E-9C55-FD7AAB6F6D31}" destId="{FDF2A042-09DC-41CD-83A8-27A9796DB79F}" srcOrd="0" destOrd="0" presId="urn:microsoft.com/office/officeart/2008/layout/HorizontalMultiLevelHierarchy"/>
    <dgm:cxn modelId="{7E752106-72A4-4E03-9452-995623836E08}" type="presParOf" srcId="{7EA3662D-73BB-4EB8-A7B2-CCC1277C8EBE}" destId="{29B34BA4-E2C6-44C9-820E-9C1B0FB39907}" srcOrd="1" destOrd="0" presId="urn:microsoft.com/office/officeart/2008/layout/HorizontalMultiLevelHierarchy"/>
    <dgm:cxn modelId="{C166122F-ED73-4334-977F-831BCEA3BFC6}" type="presParOf" srcId="{29B34BA4-E2C6-44C9-820E-9C1B0FB39907}" destId="{29E9D4AE-D26A-4002-93ED-E9F29CFB33D9}" srcOrd="0" destOrd="0" presId="urn:microsoft.com/office/officeart/2008/layout/HorizontalMultiLevelHierarchy"/>
    <dgm:cxn modelId="{B18393C9-FA3F-4D93-9629-2266F8CBE598}" type="presParOf" srcId="{29B34BA4-E2C6-44C9-820E-9C1B0FB39907}" destId="{0B13D1C8-E659-4E0D-93D6-F50905133A62}" srcOrd="1" destOrd="0" presId="urn:microsoft.com/office/officeart/2008/layout/HorizontalMultiLevelHierarchy"/>
    <dgm:cxn modelId="{5DD40984-022A-4ACC-92E6-A31F955D7678}" type="presParOf" srcId="{7EA3662D-73BB-4EB8-A7B2-CCC1277C8EBE}" destId="{BACA8497-57C1-499F-9F25-910A9610A044}" srcOrd="2" destOrd="0" presId="urn:microsoft.com/office/officeart/2008/layout/HorizontalMultiLevelHierarchy"/>
    <dgm:cxn modelId="{303BFC91-06A3-4608-A750-8D9244C236AA}" type="presParOf" srcId="{BACA8497-57C1-499F-9F25-910A9610A044}" destId="{70C78B4F-F0CA-459F-BA64-64BBD32D910D}" srcOrd="0" destOrd="0" presId="urn:microsoft.com/office/officeart/2008/layout/HorizontalMultiLevelHierarchy"/>
    <dgm:cxn modelId="{2B691251-07B6-4D10-A661-B6C01E455601}" type="presParOf" srcId="{7EA3662D-73BB-4EB8-A7B2-CCC1277C8EBE}" destId="{F8A36971-4CE2-4FC6-BBB0-8F8FEB88C5A9}" srcOrd="3" destOrd="0" presId="urn:microsoft.com/office/officeart/2008/layout/HorizontalMultiLevelHierarchy"/>
    <dgm:cxn modelId="{202ACFBC-8C7B-41BE-B107-C73269336528}" type="presParOf" srcId="{F8A36971-4CE2-4FC6-BBB0-8F8FEB88C5A9}" destId="{0D5CE1A6-274D-437A-A283-6FF18D96E8F7}" srcOrd="0" destOrd="0" presId="urn:microsoft.com/office/officeart/2008/layout/HorizontalMultiLevelHierarchy"/>
    <dgm:cxn modelId="{3E04FE5B-FB2E-4FC4-9AEF-141A4B294A34}" type="presParOf" srcId="{F8A36971-4CE2-4FC6-BBB0-8F8FEB88C5A9}" destId="{887872FA-34DC-4504-B804-01BCEC8B5929}" srcOrd="1" destOrd="0" presId="urn:microsoft.com/office/officeart/2008/layout/HorizontalMultiLevelHierarchy"/>
    <dgm:cxn modelId="{F3C22010-6A58-46BF-848E-271D16DE60CD}" type="presParOf" srcId="{7EA3662D-73BB-4EB8-A7B2-CCC1277C8EBE}" destId="{33810418-F4F5-4591-B827-28F7BD9B6BD9}" srcOrd="4" destOrd="0" presId="urn:microsoft.com/office/officeart/2008/layout/HorizontalMultiLevelHierarchy"/>
    <dgm:cxn modelId="{C824E73B-3943-4BED-BA85-ECF63A293137}" type="presParOf" srcId="{33810418-F4F5-4591-B827-28F7BD9B6BD9}" destId="{7A4258DF-991F-4F48-BAB7-EC408392638A}" srcOrd="0" destOrd="0" presId="urn:microsoft.com/office/officeart/2008/layout/HorizontalMultiLevelHierarchy"/>
    <dgm:cxn modelId="{9A1C0651-9D14-4A5F-B8AD-7D6245BD8798}" type="presParOf" srcId="{7EA3662D-73BB-4EB8-A7B2-CCC1277C8EBE}" destId="{FD6BE66E-2594-4C15-A740-6BAACC4C7A11}" srcOrd="5" destOrd="0" presId="urn:microsoft.com/office/officeart/2008/layout/HorizontalMultiLevelHierarchy"/>
    <dgm:cxn modelId="{A2CA3913-9F9D-4DB1-B439-412C192B6C45}" type="presParOf" srcId="{FD6BE66E-2594-4C15-A740-6BAACC4C7A11}" destId="{210DC4FD-643A-447A-ADBE-630D3168E374}" srcOrd="0" destOrd="0" presId="urn:microsoft.com/office/officeart/2008/layout/HorizontalMultiLevelHierarchy"/>
    <dgm:cxn modelId="{6A939CF8-862D-4C44-9B29-B20CFF5B67B0}" type="presParOf" srcId="{FD6BE66E-2594-4C15-A740-6BAACC4C7A11}" destId="{49DB2544-4479-476D-A8D3-386BE18FD3B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EF544-E628-4886-BF5E-0BD210D45C8F}">
      <dsp:nvSpPr>
        <dsp:cNvPr id="0" name=""/>
        <dsp:cNvSpPr/>
      </dsp:nvSpPr>
      <dsp:spPr>
        <a:xfrm rot="5400000">
          <a:off x="5244174" y="409542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smtClean="0"/>
            <a:t>Bankalar</a:t>
          </a:r>
          <a:endParaRPr lang="tr-TR" sz="1300" kern="1200" dirty="0"/>
        </a:p>
      </dsp:txBody>
      <dsp:txXfrm rot="-5400000">
        <a:off x="5498406" y="524675"/>
        <a:ext cx="759052" cy="872475"/>
      </dsp:txXfrm>
    </dsp:sp>
    <dsp:sp modelId="{C83E79DC-1DC6-4E56-9B77-A2CA43ACA288}">
      <dsp:nvSpPr>
        <dsp:cNvPr id="0" name=""/>
        <dsp:cNvSpPr/>
      </dsp:nvSpPr>
      <dsp:spPr>
        <a:xfrm>
          <a:off x="5283407" y="253840"/>
          <a:ext cx="1414549" cy="760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216291-10AE-4292-8A6C-495963172D12}">
      <dsp:nvSpPr>
        <dsp:cNvPr id="0" name=""/>
        <dsp:cNvSpPr/>
      </dsp:nvSpPr>
      <dsp:spPr>
        <a:xfrm rot="5400000">
          <a:off x="3624965" y="183468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 dirty="0" smtClean="0"/>
            <a:t>Hazine ve Maliye Bakanlığı</a:t>
          </a:r>
          <a:endParaRPr lang="tr-TR" sz="1500" kern="1200" dirty="0"/>
        </a:p>
      </dsp:txBody>
      <dsp:txXfrm rot="-5400000">
        <a:off x="3879197" y="298601"/>
        <a:ext cx="759052" cy="872475"/>
      </dsp:txXfrm>
    </dsp:sp>
    <dsp:sp modelId="{A7BEBD0F-C5B3-4DA9-B368-33351FF97A79}">
      <dsp:nvSpPr>
        <dsp:cNvPr id="0" name=""/>
        <dsp:cNvSpPr/>
      </dsp:nvSpPr>
      <dsp:spPr>
        <a:xfrm rot="5400000">
          <a:off x="3624964" y="1703348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EKAP</a:t>
          </a:r>
          <a:endParaRPr lang="tr-TR" sz="2000" kern="1200" dirty="0"/>
        </a:p>
      </dsp:txBody>
      <dsp:txXfrm rot="-5400000">
        <a:off x="3879196" y="1818481"/>
        <a:ext cx="759052" cy="872475"/>
      </dsp:txXfrm>
    </dsp:sp>
    <dsp:sp modelId="{1C740D37-33FB-4A26-B648-A26F6FE71264}">
      <dsp:nvSpPr>
        <dsp:cNvPr id="0" name=""/>
        <dsp:cNvSpPr/>
      </dsp:nvSpPr>
      <dsp:spPr>
        <a:xfrm>
          <a:off x="2134321" y="1329710"/>
          <a:ext cx="1371205" cy="760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300" kern="1200" dirty="0"/>
        </a:p>
      </dsp:txBody>
      <dsp:txXfrm>
        <a:off x="2134321" y="1329710"/>
        <a:ext cx="1371205" cy="760510"/>
      </dsp:txXfrm>
    </dsp:sp>
    <dsp:sp modelId="{75596F5D-C626-456C-9F7C-875F69D8197A}">
      <dsp:nvSpPr>
        <dsp:cNvPr id="0" name=""/>
        <dsp:cNvSpPr/>
      </dsp:nvSpPr>
      <dsp:spPr>
        <a:xfrm rot="5400000">
          <a:off x="5851386" y="1709179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TSE</a:t>
          </a:r>
          <a:endParaRPr lang="tr-TR" sz="2400" kern="1200" dirty="0"/>
        </a:p>
      </dsp:txBody>
      <dsp:txXfrm rot="-5400000">
        <a:off x="6105618" y="1824312"/>
        <a:ext cx="759052" cy="872475"/>
      </dsp:txXfrm>
    </dsp:sp>
    <dsp:sp modelId="{4BB73B25-3BF5-473B-ADF5-5CB42EBF37DB}">
      <dsp:nvSpPr>
        <dsp:cNvPr id="0" name=""/>
        <dsp:cNvSpPr/>
      </dsp:nvSpPr>
      <dsp:spPr>
        <a:xfrm rot="5400000">
          <a:off x="1803359" y="2477358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smtClean="0"/>
            <a:t>Sağlık Bakanlığı</a:t>
          </a:r>
          <a:endParaRPr lang="tr-TR" sz="1300" kern="1200" dirty="0"/>
        </a:p>
      </dsp:txBody>
      <dsp:txXfrm rot="-5400000">
        <a:off x="2057591" y="2592491"/>
        <a:ext cx="759052" cy="872475"/>
      </dsp:txXfrm>
    </dsp:sp>
    <dsp:sp modelId="{1EF04045-6B70-4350-9EF9-9D82823200F7}">
      <dsp:nvSpPr>
        <dsp:cNvPr id="0" name=""/>
        <dsp:cNvSpPr/>
      </dsp:nvSpPr>
      <dsp:spPr>
        <a:xfrm>
          <a:off x="5283407" y="2405579"/>
          <a:ext cx="1414549" cy="760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6919D-03B5-463E-9F3C-47CE4CA799E8}">
      <dsp:nvSpPr>
        <dsp:cNvPr id="0" name=""/>
        <dsp:cNvSpPr/>
      </dsp:nvSpPr>
      <dsp:spPr>
        <a:xfrm rot="5400000">
          <a:off x="5109243" y="3084563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SGK</a:t>
          </a:r>
          <a:endParaRPr lang="tr-TR" sz="2400" kern="1200" dirty="0"/>
        </a:p>
      </dsp:txBody>
      <dsp:txXfrm rot="-5400000">
        <a:off x="5363475" y="3199696"/>
        <a:ext cx="759052" cy="872475"/>
      </dsp:txXfrm>
    </dsp:sp>
    <dsp:sp modelId="{665C58E9-5F26-400A-9A6D-2A206B7207B6}">
      <dsp:nvSpPr>
        <dsp:cNvPr id="0" name=""/>
        <dsp:cNvSpPr/>
      </dsp:nvSpPr>
      <dsp:spPr>
        <a:xfrm rot="5400000">
          <a:off x="3355103" y="3286960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smtClean="0"/>
            <a:t>Sanayi ve Teknoloji Bakanlığı</a:t>
          </a:r>
          <a:endParaRPr lang="tr-TR" sz="1300" kern="1200" dirty="0"/>
        </a:p>
      </dsp:txBody>
      <dsp:txXfrm rot="-5400000">
        <a:off x="3609335" y="3402093"/>
        <a:ext cx="759052" cy="872475"/>
      </dsp:txXfrm>
    </dsp:sp>
    <dsp:sp modelId="{9EB1C40F-F740-42F7-9843-C595311454FC}">
      <dsp:nvSpPr>
        <dsp:cNvPr id="0" name=""/>
        <dsp:cNvSpPr/>
      </dsp:nvSpPr>
      <dsp:spPr>
        <a:xfrm>
          <a:off x="2020684" y="3339506"/>
          <a:ext cx="1368919" cy="760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300" kern="1200" dirty="0"/>
        </a:p>
      </dsp:txBody>
      <dsp:txXfrm>
        <a:off x="2020684" y="3339506"/>
        <a:ext cx="1368919" cy="760510"/>
      </dsp:txXfrm>
    </dsp:sp>
    <dsp:sp modelId="{6EB8820C-8471-4A86-ABDE-4A2EABCA23B0}">
      <dsp:nvSpPr>
        <dsp:cNvPr id="0" name=""/>
        <dsp:cNvSpPr/>
      </dsp:nvSpPr>
      <dsp:spPr>
        <a:xfrm rot="5400000">
          <a:off x="2073223" y="858142"/>
          <a:ext cx="1267517" cy="110274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İçişleri Bakanlığı</a:t>
          </a:r>
          <a:endParaRPr lang="tr-TR" sz="1600" kern="1200" dirty="0"/>
        </a:p>
      </dsp:txBody>
      <dsp:txXfrm rot="-5400000">
        <a:off x="2327455" y="973275"/>
        <a:ext cx="759052" cy="8724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7A460-87B8-4841-96A2-CD12A733F31B}" type="datetimeFigureOut">
              <a:rPr lang="en-US" smtClean="0"/>
              <a:t>1/29/2019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BB505-88B5-BF48-BBEA-E429F4F283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761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5372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9E402-7263-433B-8D6F-D2E8E0160ADC}" type="slidenum">
              <a:rPr lang="tr-TR" smtClean="0"/>
              <a:t>77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78477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9E402-7263-433B-8D6F-D2E8E0160ADC}" type="slidenum">
              <a:rPr lang="tr-TR" smtClean="0"/>
              <a:t>78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16915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88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087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89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08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16462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90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08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91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08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712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9E402-7263-433B-8D6F-D2E8E0160ADC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4804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9E402-7263-433B-8D6F-D2E8E0160ADC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5174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9E402-7263-433B-8D6F-D2E8E0160ADC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7064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9E402-7263-433B-8D6F-D2E8E0160ADC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7064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553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CF67C3-CB7D-4925-A1DD-6C66EAC2B3A5}" type="slidenum">
              <a:rPr lang="tr-TR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53C75B-6F0F-4B79-AC41-25C33D04E7F2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59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08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 vert="horz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/>
          <a:p>
            <a:r>
              <a:rPr lang="tr-TR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" Type="http://schemas.openxmlformats.org/officeDocument/2006/relationships/notesSlide" Target="../notesSlides/notesSlide21.xml"/><Relationship Id="rId16" Type="http://schemas.openxmlformats.org/officeDocument/2006/relationships/diagramColors" Target="../diagrams/colors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3332431-8DC9-49AD-9EA6-649BF7B24C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635743"/>
            <a:ext cx="6183668" cy="2303400"/>
          </a:xfrm>
        </p:spPr>
        <p:txBody>
          <a:bodyPr>
            <a:noAutofit/>
          </a:bodyPr>
          <a:lstStyle/>
          <a:p>
            <a:pPr algn="ctr"/>
            <a:r>
              <a:rPr lang="tr-TR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İHALE İŞLEMLERİNİN ELEKTRONİK ORTAMA TAŞINMASI PROJESİ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6F0C2AEC-CE9A-462B-979D-C7185F6907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5026" y="4228178"/>
            <a:ext cx="7429500" cy="1497935"/>
          </a:xfrm>
        </p:spPr>
        <p:txBody>
          <a:bodyPr>
            <a:normAutofit fontScale="62500" lnSpcReduction="20000"/>
          </a:bodyPr>
          <a:lstStyle/>
          <a:p>
            <a:r>
              <a:rPr lang="tr-TR" dirty="0"/>
              <a:t>			</a:t>
            </a:r>
            <a:endParaRPr lang="tr-TR" dirty="0">
              <a:solidFill>
                <a:schemeClr val="tx1"/>
              </a:solidFill>
            </a:endParaRPr>
          </a:p>
          <a:p>
            <a:r>
              <a:rPr lang="tr-TR" dirty="0">
                <a:solidFill>
                  <a:schemeClr val="tx1"/>
                </a:solidFill>
              </a:rPr>
              <a:t>		</a:t>
            </a:r>
          </a:p>
          <a:p>
            <a:r>
              <a:rPr lang="tr-TR" sz="3400" dirty="0" smtClean="0">
                <a:solidFill>
                  <a:schemeClr val="tx1"/>
                </a:solidFill>
              </a:rPr>
              <a:t>						</a:t>
            </a:r>
            <a:r>
              <a:rPr lang="tr-TR" sz="3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Ceyhan ÇELİK – Melek Melihat Çelik  </a:t>
            </a:r>
            <a:endParaRPr lang="tr-TR" sz="3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3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Kamu </a:t>
            </a:r>
            <a:r>
              <a:rPr lang="tr-TR" sz="3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İhale </a:t>
            </a:r>
            <a:r>
              <a:rPr lang="tr-TR" sz="3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Uzmanı </a:t>
            </a:r>
            <a:endParaRPr lang="tr-TR" sz="3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bina1">
            <a:extLst>
              <a:ext uri="{FF2B5EF4-FFF2-40B4-BE49-F238E27FC236}">
                <a16:creationId xmlns="" xmlns:a16="http://schemas.microsoft.com/office/drawing/2014/main" id="{EE1C88A0-280B-49BB-84FC-0C765B86A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31" y="635744"/>
            <a:ext cx="2036795" cy="237804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29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C16571A-7474-4434-9488-246578003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5242" y="274639"/>
            <a:ext cx="8122920" cy="93503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/>
              <a:t>Belgelerin </a:t>
            </a:r>
            <a:r>
              <a:rPr lang="tr-TR" sz="3600" b="1" dirty="0"/>
              <a:t>Sunuluş </a:t>
            </a:r>
            <a:r>
              <a:rPr lang="tr-TR" sz="3600" b="1" dirty="0" smtClean="0"/>
              <a:t>Şekli</a:t>
            </a:r>
            <a:endParaRPr lang="tr-TR" sz="36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ADC2F7E-9B2D-462D-B0C1-BFCAB1FF9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6857" y="1752600"/>
            <a:ext cx="7916924" cy="41338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/>
              <a:t>                </a:t>
            </a:r>
            <a:r>
              <a:rPr lang="tr-TR" sz="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«Sunulmayacak </a:t>
            </a:r>
            <a:r>
              <a:rPr lang="tr-TR" sz="3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Belgeler </a:t>
            </a:r>
            <a:r>
              <a:rPr lang="tr-TR" sz="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Tablosu»,</a:t>
            </a:r>
            <a:r>
              <a:rPr lang="tr-TR" sz="3800" u="sng" dirty="0" smtClean="0">
                <a:solidFill>
                  <a:srgbClr val="FF0000"/>
                </a:solidFill>
              </a:rPr>
              <a:t> </a:t>
            </a:r>
            <a:endParaRPr lang="tr-TR" sz="38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10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3600" dirty="0"/>
              <a:t>      - </a:t>
            </a:r>
            <a:r>
              <a:rPr lang="tr-TR" sz="3600" u="sng" dirty="0"/>
              <a:t>Kısmi teklife açık olan ihalelerde</a:t>
            </a:r>
          </a:p>
          <a:p>
            <a:pPr marL="0" indent="0">
              <a:buNone/>
            </a:pPr>
            <a:r>
              <a:rPr lang="tr-TR" sz="3600" b="1" dirty="0">
                <a:solidFill>
                  <a:srgbClr val="C00000"/>
                </a:solidFill>
              </a:rPr>
              <a:t>      </a:t>
            </a:r>
            <a:r>
              <a:rPr lang="tr-TR" sz="3600" b="1" u="sng" dirty="0">
                <a:solidFill>
                  <a:srgbClr val="C00000"/>
                </a:solidFill>
              </a:rPr>
              <a:t>her bir kısım için</a:t>
            </a:r>
            <a:endParaRPr lang="tr-TR" sz="3600" u="sng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sz="3600" dirty="0"/>
              <a:t>    </a:t>
            </a:r>
            <a:r>
              <a:rPr lang="tr-TR" sz="3600" b="1" dirty="0"/>
              <a:t>  </a:t>
            </a:r>
            <a:r>
              <a:rPr lang="tr-TR" sz="3600" b="1" u="sng" dirty="0"/>
              <a:t>ayrı ayrı </a:t>
            </a:r>
            <a:r>
              <a:rPr lang="tr-TR" sz="3600" b="1" u="sng" dirty="0">
                <a:solidFill>
                  <a:srgbClr val="FF0000"/>
                </a:solidFill>
              </a:rPr>
              <a:t>doldurulması gerekmektedir</a:t>
            </a:r>
            <a:r>
              <a:rPr lang="tr-TR" sz="3600" b="1" u="sng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tr-TR" sz="36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3600" dirty="0" smtClean="0"/>
              <a:t>      - </a:t>
            </a:r>
            <a:r>
              <a:rPr lang="tr-TR" sz="3600" u="sng" dirty="0" smtClean="0"/>
              <a:t>Ortak </a:t>
            </a:r>
            <a:r>
              <a:rPr lang="tr-TR" sz="3600" u="sng" dirty="0"/>
              <a:t>girişimlerin katıldığı ihalelerde </a:t>
            </a:r>
            <a:r>
              <a:rPr lang="tr-TR" sz="3600" dirty="0"/>
              <a:t>ise</a:t>
            </a:r>
          </a:p>
          <a:p>
            <a:pPr marL="0" indent="0">
              <a:buNone/>
            </a:pPr>
            <a:r>
              <a:rPr lang="tr-TR" sz="3600" dirty="0"/>
              <a:t>      </a:t>
            </a:r>
            <a:r>
              <a:rPr lang="tr-TR" sz="3600" b="1" u="sng" dirty="0">
                <a:solidFill>
                  <a:srgbClr val="002060"/>
                </a:solidFill>
              </a:rPr>
              <a:t>her bir ortak tarafından</a:t>
            </a:r>
          </a:p>
          <a:p>
            <a:pPr marL="0" indent="0">
              <a:buNone/>
            </a:pPr>
            <a:r>
              <a:rPr lang="tr-TR" sz="3600" b="1" dirty="0"/>
              <a:t>      </a:t>
            </a:r>
            <a:r>
              <a:rPr lang="tr-TR" sz="3600" b="1" u="sng" dirty="0"/>
              <a:t>ayrı ayrı </a:t>
            </a:r>
            <a:r>
              <a:rPr lang="tr-TR" sz="3600" b="1" u="sng" dirty="0">
                <a:solidFill>
                  <a:srgbClr val="FF0000"/>
                </a:solidFill>
              </a:rPr>
              <a:t>doldurulması gerekmektedir.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E71A515C-6A8C-4BD2-AA2A-5B8F63BE3A0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245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0FC3B51-FA35-4BCE-AE77-440D4F720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İSTENECEK BELGELERİN AZALTILMASI</a:t>
            </a:r>
            <a:endParaRPr lang="tr-TR" sz="32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D3D5964-1FAA-459E-8D6E-89947D881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4684" y="2006083"/>
            <a:ext cx="8487382" cy="3463226"/>
          </a:xfrm>
        </p:spPr>
        <p:txBody>
          <a:bodyPr>
            <a:normAutofit/>
          </a:bodyPr>
          <a:lstStyle/>
          <a:p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«Sunulmayacak </a:t>
            </a:r>
            <a:r>
              <a:rPr lang="tr-T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Belgeler </a:t>
            </a: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Tablosu»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tr-T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idareler </a:t>
            </a:r>
            <a:r>
              <a:rPr lang="tr-TR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tarafından </a:t>
            </a:r>
            <a:r>
              <a:rPr lang="tr-TR" sz="3600" dirty="0"/>
              <a:t>hazırlanarak</a:t>
            </a:r>
          </a:p>
          <a:p>
            <a:pPr marL="0" indent="0">
              <a:buNone/>
            </a:pPr>
            <a:r>
              <a:rPr lang="tr-TR" sz="3600" dirty="0"/>
              <a:t>        </a:t>
            </a:r>
            <a:r>
              <a:rPr lang="tr-TR" sz="3600" u="sng" dirty="0"/>
              <a:t>ihale dokümanına eklenecektir. </a:t>
            </a:r>
          </a:p>
          <a:p>
            <a:endParaRPr lang="tr-TR" sz="2000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4AA2FA73-A9F4-418C-951D-C17A27B4171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373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B32CDC1-161C-4B58-80E1-A8ED68F06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159" y="367458"/>
            <a:ext cx="7683626" cy="978483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/>
              <a:t>İSTENECEK BELGELERİN AZALTILMASI</a:t>
            </a:r>
            <a:endParaRPr lang="tr-TR" sz="32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77648F7-2839-43E5-A064-3F2CDE102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3728" y="1978092"/>
            <a:ext cx="7971234" cy="3284374"/>
          </a:xfrm>
        </p:spPr>
        <p:txBody>
          <a:bodyPr>
            <a:normAutofit/>
          </a:bodyPr>
          <a:lstStyle/>
          <a:p>
            <a:pPr algn="just"/>
            <a:r>
              <a:rPr lang="tr-TR" sz="3200" dirty="0"/>
              <a:t>  </a:t>
            </a:r>
            <a:r>
              <a:rPr lang="tr-TR" sz="3200" dirty="0" smtClean="0"/>
              <a:t> Kapsamdaki </a:t>
            </a:r>
            <a:r>
              <a:rPr lang="tr-TR" sz="3200" dirty="0"/>
              <a:t>belgelere ilişkin </a:t>
            </a:r>
            <a:r>
              <a:rPr lang="tr-TR" dirty="0"/>
              <a:t>teyit kriterlerine ilişkin </a:t>
            </a:r>
            <a:r>
              <a:rPr lang="tr-TR" b="1" u="sng" dirty="0">
                <a:solidFill>
                  <a:srgbClr val="FF0000"/>
                </a:solidFill>
              </a:rPr>
              <a:t>"t</a:t>
            </a:r>
            <a:r>
              <a:rPr lang="tr-TR" sz="3200" b="1" u="sng" dirty="0" smtClean="0">
                <a:solidFill>
                  <a:srgbClr val="FF0000"/>
                </a:solidFill>
              </a:rPr>
              <a:t>eyit bilgisi"</a:t>
            </a:r>
            <a:endParaRPr lang="tr-TR" sz="3200" b="1" u="sng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sz="3200" dirty="0"/>
              <a:t>    </a:t>
            </a:r>
            <a:r>
              <a:rPr lang="tr-TR" sz="3200" dirty="0" smtClean="0"/>
              <a:t>  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Sunulmayacak Belgeler Tablosu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tr-TR" sz="3200" b="1" dirty="0" smtClean="0">
                <a:solidFill>
                  <a:srgbClr val="FF0000"/>
                </a:solidFill>
              </a:rPr>
              <a:t>standart formunda</a:t>
            </a:r>
          </a:p>
          <a:p>
            <a:pPr marL="0" indent="0" algn="just">
              <a:buNone/>
            </a:pPr>
            <a:r>
              <a:rPr lang="tr-TR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tr-TR" sz="3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istekli tarafından </a:t>
            </a:r>
            <a:r>
              <a:rPr lang="tr-TR" sz="3200" b="1" u="sng" dirty="0" smtClean="0">
                <a:solidFill>
                  <a:srgbClr val="FF0000"/>
                </a:solidFill>
              </a:rPr>
              <a:t>belirtilecektir.</a:t>
            </a:r>
            <a:endParaRPr lang="tr-TR" b="1" u="sng" dirty="0">
              <a:solidFill>
                <a:srgbClr val="FF0000"/>
              </a:solidFill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89DA71B-506B-4F6A-8B22-40E3063A1FB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923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Sunulmayacak Belgeler Tablosu </a:t>
            </a:r>
            <a:endParaRPr lang="tr-T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13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3074" name="Picture 1" descr="image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422" y="1581150"/>
            <a:ext cx="8033146" cy="475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84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Sunulmayacak Belgeler Tablosu</a:t>
            </a:r>
            <a:endParaRPr lang="tr-T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14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196752"/>
            <a:ext cx="8280920" cy="484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39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118104C-B085-4C83-9E81-70EDB53D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smtClean="0"/>
              <a:t>Elektronik </a:t>
            </a:r>
            <a:r>
              <a:rPr lang="tr-TR" sz="4800" b="1" dirty="0"/>
              <a:t>İhale</a:t>
            </a:r>
            <a:endParaRPr lang="tr-TR" sz="4800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FDF0BE9-6D7F-4F1F-AAAA-77EA487A7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565" y="1486333"/>
            <a:ext cx="3839980" cy="226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/>
              <a:t>    </a:t>
            </a:r>
            <a:r>
              <a:rPr lang="tr-TR" sz="2800" dirty="0"/>
              <a:t> 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AE7B41C-9966-4377-88D4-452435655A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15</a:t>
            </a:fld>
            <a:endParaRPr lang="tr-TR"/>
          </a:p>
        </p:txBody>
      </p:sp>
      <p:pic>
        <p:nvPicPr>
          <p:cNvPr id="8194" name="Picture 2" descr="e-ihale resim ile ilgili gÃ¶rsel sonucu">
            <a:extLst>
              <a:ext uri="{FF2B5EF4-FFF2-40B4-BE49-F238E27FC236}">
                <a16:creationId xmlns="" xmlns:a16="http://schemas.microsoft.com/office/drawing/2014/main" id="{F9C7E78F-4837-4D29-85EB-A60E3AED6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491" y="2064341"/>
            <a:ext cx="6264598" cy="393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50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118104C-B085-4C83-9E81-70EDB53D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smtClean="0"/>
              <a:t>Elektronik </a:t>
            </a:r>
            <a:r>
              <a:rPr lang="tr-TR" sz="4800" b="1" dirty="0"/>
              <a:t>İhale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FDF0BE9-6D7F-4F1F-AAAA-77EA487A7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552" y="1469247"/>
            <a:ext cx="8250158" cy="440848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800" b="1" dirty="0"/>
              <a:t>    </a:t>
            </a:r>
            <a:r>
              <a:rPr lang="tr-TR" sz="2800" dirty="0"/>
              <a:t> </a:t>
            </a:r>
            <a:r>
              <a:rPr lang="tr-TR" sz="2800" b="1" dirty="0"/>
              <a:t>   </a:t>
            </a:r>
            <a:r>
              <a:rPr lang="tr-TR" sz="3200" b="1" dirty="0">
                <a:solidFill>
                  <a:srgbClr val="C00000"/>
                </a:solidFill>
              </a:rPr>
              <a:t>Amaç?</a:t>
            </a:r>
          </a:p>
          <a:p>
            <a:pPr marL="0" indent="0">
              <a:buNone/>
            </a:pPr>
            <a:endParaRPr lang="tr-TR" sz="1000" b="1" dirty="0"/>
          </a:p>
          <a:p>
            <a:pPr marL="0" indent="0">
              <a:buNone/>
            </a:pPr>
            <a:r>
              <a:rPr lang="tr-TR" sz="2800" b="1" dirty="0"/>
              <a:t>      </a:t>
            </a:r>
            <a:r>
              <a:rPr lang="tr-TR" sz="3200" dirty="0"/>
              <a:t>- Kamu hizmetlerinde </a:t>
            </a:r>
            <a:r>
              <a:rPr lang="tr-TR" sz="3200" dirty="0">
                <a:solidFill>
                  <a:srgbClr val="FF0000"/>
                </a:solidFill>
              </a:rPr>
              <a:t>bürokrasinin azaltılması, </a:t>
            </a:r>
            <a:endParaRPr lang="tr-TR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3200" dirty="0"/>
              <a:t>      - Hizmet süreçlerinin </a:t>
            </a:r>
            <a:r>
              <a:rPr lang="tr-TR" sz="3200" dirty="0">
                <a:solidFill>
                  <a:srgbClr val="C00000"/>
                </a:solidFill>
              </a:rPr>
              <a:t>bilgi ve iletişim teknolojileri destekli olarak yürütülmesi</a:t>
            </a:r>
            <a:r>
              <a:rPr lang="tr-TR" sz="3200" dirty="0" smtClean="0">
                <a:solidFill>
                  <a:srgbClr val="C00000"/>
                </a:solidFill>
              </a:rPr>
              <a:t>,</a:t>
            </a:r>
          </a:p>
          <a:p>
            <a:pPr marL="0" indent="0">
              <a:buNone/>
            </a:pPr>
            <a:endParaRPr lang="tr-TR" sz="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sz="3200" dirty="0"/>
              <a:t>      - Kamu hizmetlerinin </a:t>
            </a:r>
            <a:r>
              <a:rPr lang="tr-TR" sz="3200" dirty="0">
                <a:solidFill>
                  <a:schemeClr val="accent5"/>
                </a:solidFill>
              </a:rPr>
              <a:t>hızlı, verimli, etkin, düşük maliyetli, basit ve güvenli ortamda </a:t>
            </a:r>
            <a:r>
              <a:rPr lang="tr-TR" sz="3200" dirty="0" smtClean="0">
                <a:solidFill>
                  <a:schemeClr val="accent5"/>
                </a:solidFill>
              </a:rPr>
              <a:t>sunumu</a:t>
            </a:r>
          </a:p>
          <a:p>
            <a:pPr marL="0" indent="0">
              <a:buNone/>
            </a:pPr>
            <a:endParaRPr lang="tr-TR" sz="600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tr-TR" sz="3200" dirty="0">
                <a:solidFill>
                  <a:schemeClr val="tx1"/>
                </a:solidFill>
              </a:rPr>
              <a:t>      amaçlanmaktadır.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AE7B41C-9966-4377-88D4-452435655A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512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118104C-B085-4C83-9E81-70EDB53D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dirty="0" smtClean="0"/>
              <a:t>Elektronik </a:t>
            </a:r>
            <a:r>
              <a:rPr lang="tr-TR" sz="4800" dirty="0"/>
              <a:t>İhale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FDF0BE9-6D7F-4F1F-AAAA-77EA487A7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576" y="1340768"/>
            <a:ext cx="8025271" cy="4739951"/>
          </a:xfrm>
        </p:spPr>
        <p:txBody>
          <a:bodyPr>
            <a:normAutofit/>
          </a:bodyPr>
          <a:lstStyle/>
          <a:p>
            <a:r>
              <a:rPr lang="tr-TR" sz="3200" b="1" dirty="0"/>
              <a:t>   </a:t>
            </a:r>
            <a:r>
              <a:rPr lang="tr-TR" sz="2800" b="1" dirty="0"/>
              <a:t>02.01.2019 tarihinden itibaren;</a:t>
            </a:r>
            <a:endParaRPr lang="tr-TR" sz="2800" dirty="0"/>
          </a:p>
          <a:p>
            <a:pPr marL="0" indent="0">
              <a:buNone/>
            </a:pPr>
            <a:r>
              <a:rPr lang="tr-TR" sz="2800" dirty="0"/>
              <a:t>     </a:t>
            </a:r>
            <a:r>
              <a:rPr lang="tr-TR" sz="2800" dirty="0" smtClean="0"/>
              <a:t> </a:t>
            </a:r>
            <a:r>
              <a:rPr lang="tr-TR" sz="28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Yaklaşık </a:t>
            </a:r>
            <a:r>
              <a:rPr lang="tr-TR" sz="28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maliyet limiti olmadan </a:t>
            </a:r>
          </a:p>
          <a:p>
            <a:pPr marL="0" indent="0">
              <a:buNone/>
            </a:pPr>
            <a:r>
              <a:rPr lang="tr-TR" sz="2800" b="1" dirty="0"/>
              <a:t>    </a:t>
            </a:r>
            <a:r>
              <a:rPr lang="tr-TR" sz="2800" b="1" dirty="0" smtClean="0"/>
              <a:t> - </a:t>
            </a:r>
            <a:r>
              <a:rPr lang="tr-TR" sz="2800" b="1" dirty="0"/>
              <a:t>Açık İhale Usulü </a:t>
            </a:r>
            <a:r>
              <a:rPr lang="tr-TR" sz="2800" dirty="0"/>
              <a:t>ile </a:t>
            </a:r>
            <a:r>
              <a:rPr lang="tr-TR" sz="2800" dirty="0" smtClean="0"/>
              <a:t>yapılan </a:t>
            </a:r>
            <a:r>
              <a:rPr lang="tr-TR" sz="28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 ve hizmet alımı ile yapım işi i</a:t>
            </a:r>
            <a:r>
              <a:rPr lang="tr-TR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haleleri,</a:t>
            </a:r>
            <a:endParaRPr lang="tr-TR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2800" dirty="0"/>
              <a:t>     - </a:t>
            </a:r>
            <a:r>
              <a:rPr lang="tr-TR" sz="2800" b="1" dirty="0"/>
              <a:t>21 inci maddenin </a:t>
            </a:r>
            <a:r>
              <a:rPr lang="tr-TR" sz="2800" dirty="0"/>
              <a:t>(Pazarlık Usulü) </a:t>
            </a:r>
            <a:r>
              <a:rPr lang="tr-TR" sz="2800" b="1" dirty="0"/>
              <a:t>(f) bendine göre</a:t>
            </a:r>
            <a:r>
              <a:rPr lang="tr-TR" sz="2800" dirty="0"/>
              <a:t> yapılan </a:t>
            </a:r>
            <a:r>
              <a:rPr lang="tr-TR" sz="2800" b="1" u="sng" dirty="0">
                <a:solidFill>
                  <a:srgbClr val="0070C0"/>
                </a:solidFill>
              </a:rPr>
              <a:t>mal</a:t>
            </a:r>
            <a:r>
              <a:rPr lang="tr-TR" sz="2800" b="1" u="sng" dirty="0"/>
              <a:t> ve </a:t>
            </a:r>
            <a:r>
              <a:rPr lang="tr-TR" sz="2800" b="1" u="sng" dirty="0">
                <a:solidFill>
                  <a:srgbClr val="0070C0"/>
                </a:solidFill>
              </a:rPr>
              <a:t>hizmet alımı </a:t>
            </a:r>
            <a:r>
              <a:rPr lang="tr-TR" sz="2800" b="1" u="sng" dirty="0"/>
              <a:t>ihaleleri</a:t>
            </a:r>
            <a:r>
              <a:rPr lang="tr-TR" sz="2800" b="1" dirty="0"/>
              <a:t>,</a:t>
            </a:r>
          </a:p>
          <a:p>
            <a:pPr marL="0" indent="0">
              <a:buNone/>
            </a:pPr>
            <a:r>
              <a:rPr lang="tr-TR" sz="2800" b="1" dirty="0"/>
              <a:t>      -</a:t>
            </a:r>
            <a:r>
              <a:rPr lang="tr-TR" sz="2800" dirty="0"/>
              <a:t>Açık İhale Usulü İle Yeterlik Sertifikası üzerinden </a:t>
            </a:r>
            <a:r>
              <a:rPr lang="tr-TR" sz="2800" b="1" dirty="0" smtClean="0">
                <a:solidFill>
                  <a:srgbClr val="002060"/>
                </a:solidFill>
              </a:rPr>
              <a:t>yeterlik tespiti yapılan </a:t>
            </a:r>
            <a:r>
              <a:rPr lang="tr-TR" sz="2800" b="1" u="sng" dirty="0" smtClean="0">
                <a:solidFill>
                  <a:srgbClr val="002060"/>
                </a:solidFill>
              </a:rPr>
              <a:t>yapım işi ihaleleri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0000"/>
                </a:solidFill>
              </a:rPr>
              <a:t>      </a:t>
            </a:r>
            <a:r>
              <a:rPr lang="tr-TR" sz="2800" b="1" u="sng" dirty="0">
                <a:solidFill>
                  <a:srgbClr val="FF0000"/>
                </a:solidFill>
              </a:rPr>
              <a:t>e-ihale yoluyla </a:t>
            </a:r>
            <a:r>
              <a:rPr lang="tr-TR" sz="2800" b="1" u="sng" dirty="0" smtClean="0">
                <a:solidFill>
                  <a:srgbClr val="FF0000"/>
                </a:solidFill>
              </a:rPr>
              <a:t>yapılabilmektedir</a:t>
            </a:r>
            <a:r>
              <a:rPr lang="tr-TR" sz="2800" b="1" u="sng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AE7B41C-9966-4377-88D4-452435655A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39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118104C-B085-4C83-9E81-70EDB53D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dirty="0" smtClean="0"/>
              <a:t>Elektronik </a:t>
            </a:r>
            <a:r>
              <a:rPr lang="tr-TR" sz="4800" dirty="0"/>
              <a:t>İhale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FDF0BE9-6D7F-4F1F-AAAA-77EA487A7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1940616"/>
            <a:ext cx="3173016" cy="4055317"/>
          </a:xfrm>
        </p:spPr>
        <p:txBody>
          <a:bodyPr>
            <a:normAutofit lnSpcReduction="10000"/>
          </a:bodyPr>
          <a:lstStyle/>
          <a:p>
            <a:r>
              <a:rPr lang="tr-TR" sz="3200" b="1" dirty="0"/>
              <a:t> </a:t>
            </a: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2014-2017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verilerini incelediğimizde yaklaşık </a:t>
            </a:r>
            <a:r>
              <a:rPr lang="tr-TR" sz="3200" b="1" dirty="0">
                <a:latin typeface="Arial" panose="020B0604020202020204" pitchFamily="34" charset="0"/>
                <a:cs typeface="Arial" panose="020B0604020202020204" pitchFamily="34" charset="0"/>
              </a:rPr>
              <a:t>80 bin ihale (% 90’ı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2296" indent="0">
              <a:buNone/>
            </a:pP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e-ihale </a:t>
            </a: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ile</a:t>
            </a:r>
          </a:p>
          <a:p>
            <a:pPr marL="82296" indent="0">
              <a:buNone/>
            </a:pP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yapılabilecektir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32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AE7B41C-9966-4377-88D4-452435655A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18</a:t>
            </a:fld>
            <a:endParaRPr lang="tr-TR"/>
          </a:p>
        </p:txBody>
      </p:sp>
      <p:graphicFrame>
        <p:nvGraphicFramePr>
          <p:cNvPr id="6" name="İçerik Yer Tutucus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491355"/>
              </p:ext>
            </p:extLst>
          </p:nvPr>
        </p:nvGraphicFramePr>
        <p:xfrm>
          <a:off x="4109161" y="1196752"/>
          <a:ext cx="5222291" cy="52836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44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049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899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000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761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76053"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  <a:latin typeface="Times New Roman"/>
                          <a:ea typeface="Times New Roman"/>
                        </a:rPr>
                        <a:t>YILLAR</a:t>
                      </a:r>
                    </a:p>
                  </a:txBody>
                  <a:tcPr marL="55721" marR="55721" marT="0" marB="0" anchor="ctr"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2014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2015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2016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4090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4734 Sayılı Kanun Kapsamında İstisnalar Dâhil Toplam Kamu Alımı Sayısı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123.778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127.924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122.632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114.606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688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4734 Sayılı Kanundaki İhale Usullerine Göre Yapılan Kamu Alım Sayısı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91.107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92.873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89.319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89.315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4734 Sayılı Kanundaki İhale Usullerine Göre Kamu Alım Tutarı (Milyar TL)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97,4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128,2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155,7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210,3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9415">
                <a:tc row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rgbClr val="FF0000"/>
                          </a:solidFill>
                          <a:effectLst/>
                        </a:rPr>
                        <a:t>Açık İhale Usulüne Göre Kamu Alım Sayısı</a:t>
                      </a:r>
                      <a:endParaRPr lang="tr-TR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65.016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68.508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65.437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63.473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231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Kamu Alım Sayısı (%)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71,36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73,77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73,26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71,07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577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Kamu Alım Tutarı (Milyar TL)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83,5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110,7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125,7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141,6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4047">
                <a:tc row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rgbClr val="FF0000"/>
                          </a:solidFill>
                          <a:effectLst/>
                        </a:rPr>
                        <a:t>21/f Kapsamında Pazarlık Usulüne Göre Kamu Alım Sayısı</a:t>
                      </a:r>
                      <a:endParaRPr lang="tr-TR" sz="1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17.067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16.539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16.571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500" b="1" dirty="0">
                          <a:solidFill>
                            <a:srgbClr val="FF0000"/>
                          </a:solidFill>
                          <a:effectLst/>
                        </a:rPr>
                        <a:t>17.828</a:t>
                      </a:r>
                      <a:endParaRPr lang="tr-TR" sz="15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004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Kamu Alım Sayısı (%)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18,73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17,81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18,55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19,96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8400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Kamu Alım Tutarı (Milyar TL)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1,49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1,65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1,78</a:t>
                      </a:r>
                      <a:endParaRPr lang="tr-T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2,13</a:t>
                      </a:r>
                      <a:endParaRPr lang="tr-T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88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6B6279-0DCA-4017-BA5C-5857DE1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Elektronik İhale</a:t>
            </a:r>
            <a:br>
              <a:rPr lang="tr-TR" dirty="0" smtClean="0"/>
            </a:br>
            <a:r>
              <a:rPr lang="tr-TR" altLang="tr-TR" b="1" dirty="0" smtClean="0">
                <a:latin typeface="Arial" charset="0"/>
                <a:cs typeface="Arial" charset="0"/>
              </a:rPr>
              <a:t>Genel 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C6504F-F47C-4F27-A250-7EF8ACE79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1378" y="1933576"/>
            <a:ext cx="8017670" cy="3533774"/>
          </a:xfrm>
        </p:spPr>
        <p:txBody>
          <a:bodyPr>
            <a:normAutofit lnSpcReduction="10000"/>
          </a:bodyPr>
          <a:lstStyle/>
          <a:p>
            <a:r>
              <a:rPr lang="tr-TR" sz="3200" b="1" u="sng" dirty="0" smtClean="0">
                <a:solidFill>
                  <a:schemeClr val="accent3"/>
                </a:solidFill>
              </a:rPr>
              <a:t>Elektronik </a:t>
            </a:r>
            <a:r>
              <a:rPr lang="tr-TR" sz="3200" b="1" u="sng" dirty="0">
                <a:solidFill>
                  <a:schemeClr val="accent3"/>
                </a:solidFill>
              </a:rPr>
              <a:t>ortamda yapılan ihalelerde</a:t>
            </a:r>
            <a:r>
              <a:rPr lang="tr-TR" sz="3200" b="1" u="sng" dirty="0" smtClean="0">
                <a:solidFill>
                  <a:schemeClr val="accent3"/>
                </a:solidFill>
              </a:rPr>
              <a:t>;</a:t>
            </a:r>
          </a:p>
          <a:p>
            <a:pPr marL="82296" indent="0">
              <a:buNone/>
            </a:pPr>
            <a:r>
              <a:rPr lang="tr-TR" altLang="tr-TR" dirty="0" smtClean="0"/>
              <a:t>     - </a:t>
            </a:r>
            <a:r>
              <a:rPr lang="tr-TR" altLang="tr-TR" dirty="0"/>
              <a:t>Katılım ve yeterlik kriterlerine ilişkin olarak istekliler tarafından </a:t>
            </a:r>
            <a:r>
              <a:rPr lang="tr-TR" altLang="tr-TR" b="1" u="sng" dirty="0">
                <a:solidFill>
                  <a:srgbClr val="FF0000"/>
                </a:solidFill>
              </a:rPr>
              <a:t>herhangi bir belge sunulmaz. 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İhale </a:t>
            </a:r>
            <a:r>
              <a:rPr lang="tr-TR" dirty="0">
                <a:solidFill>
                  <a:srgbClr val="FF0000"/>
                </a:solidFill>
              </a:rPr>
              <a:t>ilanı ve dokümanında </a:t>
            </a:r>
            <a:r>
              <a:rPr lang="tr-TR" dirty="0"/>
              <a:t>tekliflerin elektronik ortamda alınacağı belirtilir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ADB8560-5C88-42E3-AB9B-C8E594F3BB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42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800" b="1" dirty="0" smtClean="0"/>
              <a:t> </a:t>
            </a:r>
            <a:r>
              <a:rPr lang="tr-TR" sz="3800" b="1" dirty="0"/>
              <a:t>İSTENECEK BELGELERİN AZALTILMASI</a:t>
            </a:r>
            <a:endParaRPr lang="tr-TR" sz="3800" dirty="0"/>
          </a:p>
        </p:txBody>
      </p:sp>
      <p:pic>
        <p:nvPicPr>
          <p:cNvPr id="6" name="Picture 2" descr="bÃ¼rokrasiyi azaltmak ile ilgili gÃ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285" y="1685925"/>
            <a:ext cx="6539508" cy="459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325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6B6279-0DCA-4017-BA5C-5857DE1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/>
              <a:t>Elektronik İhale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altLang="tr-TR" b="1" dirty="0" smtClean="0">
                <a:latin typeface="Arial" charset="0"/>
                <a:cs typeface="Arial" charset="0"/>
              </a:rPr>
              <a:t>Genel </a:t>
            </a:r>
            <a:r>
              <a:rPr lang="tr-TR" altLang="tr-TR" b="1" dirty="0">
                <a:latin typeface="Arial" charset="0"/>
                <a:cs typeface="Arial" charset="0"/>
              </a:rPr>
              <a:t>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C6504F-F47C-4F27-A250-7EF8ACE79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0074" y="1955260"/>
            <a:ext cx="7209348" cy="4366002"/>
          </a:xfrm>
        </p:spPr>
        <p:txBody>
          <a:bodyPr>
            <a:noAutofit/>
          </a:bodyPr>
          <a:lstStyle/>
          <a:p>
            <a:pPr algn="just"/>
            <a:r>
              <a:rPr lang="tr-TR" sz="3200" dirty="0" smtClean="0">
                <a:solidFill>
                  <a:srgbClr val="002060"/>
                </a:solidFill>
              </a:rPr>
              <a:t>Bu kapsamda; tekliflerin sunuluşunun ve değerlendirilmesinin</a:t>
            </a:r>
            <a:endParaRPr lang="tr-TR" sz="3200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tr-TR" sz="3200" dirty="0">
                <a:solidFill>
                  <a:srgbClr val="002060"/>
                </a:solidFill>
              </a:rPr>
              <a:t>    </a:t>
            </a:r>
            <a:r>
              <a:rPr lang="tr-TR" sz="3200" u="sng" dirty="0" smtClean="0">
                <a:solidFill>
                  <a:srgbClr val="002060"/>
                </a:solidFill>
              </a:rPr>
              <a:t>Nasıl </a:t>
            </a:r>
            <a:r>
              <a:rPr lang="tr-TR" sz="3200" u="sng" dirty="0">
                <a:solidFill>
                  <a:srgbClr val="002060"/>
                </a:solidFill>
              </a:rPr>
              <a:t>yapılacağına ilişkin olarak</a:t>
            </a:r>
          </a:p>
          <a:p>
            <a:pPr marL="0" indent="0" algn="just">
              <a:buNone/>
            </a:pPr>
            <a:r>
              <a:rPr lang="tr-TR" sz="3200" b="1" dirty="0">
                <a:solidFill>
                  <a:srgbClr val="002060"/>
                </a:solidFill>
              </a:rPr>
              <a:t>       Elektronik İhale Uygulama Yönetmeliği </a:t>
            </a:r>
            <a:r>
              <a:rPr lang="tr-TR" sz="3200" dirty="0">
                <a:solidFill>
                  <a:srgbClr val="002060"/>
                </a:solidFill>
              </a:rPr>
              <a:t>ekine</a:t>
            </a:r>
          </a:p>
          <a:p>
            <a:pPr marL="0" indent="0" algn="just">
              <a:buNone/>
            </a:pPr>
            <a:r>
              <a: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tr-TR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"Yeterlik Bilgileri Tablosu"</a:t>
            </a:r>
          </a:p>
          <a:p>
            <a:pPr marL="0" indent="0" algn="just">
              <a:buNone/>
            </a:pPr>
            <a:r>
              <a:rPr lang="tr-TR" sz="3200" b="1" dirty="0">
                <a:solidFill>
                  <a:srgbClr val="002060"/>
                </a:solidFill>
              </a:rPr>
              <a:t>      </a:t>
            </a:r>
            <a:r>
              <a:rPr lang="tr-TR" sz="3200" u="sng" dirty="0">
                <a:solidFill>
                  <a:srgbClr val="002060"/>
                </a:solidFill>
              </a:rPr>
              <a:t>standart formu </a:t>
            </a:r>
            <a:r>
              <a:rPr lang="tr-TR" sz="3200" u="sng" dirty="0" smtClean="0">
                <a:solidFill>
                  <a:srgbClr val="002060"/>
                </a:solidFill>
              </a:rPr>
              <a:t>eklenmiştir.</a:t>
            </a:r>
            <a:endParaRPr lang="tr-TR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ADB8560-5C88-42E3-AB9B-C8E594F3BB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282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6B6279-0DCA-4017-BA5C-5857DE1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/>
              <a:t>Elektronik </a:t>
            </a:r>
            <a:r>
              <a:rPr lang="tr-TR" dirty="0" smtClean="0"/>
              <a:t>İhale</a:t>
            </a:r>
            <a:r>
              <a:rPr lang="tr-TR" dirty="0"/>
              <a:t/>
            </a:r>
            <a:br>
              <a:rPr lang="tr-TR" dirty="0"/>
            </a:br>
            <a:r>
              <a:rPr lang="tr-TR" altLang="tr-TR" b="1" dirty="0">
                <a:latin typeface="Arial" charset="0"/>
                <a:cs typeface="Arial" charset="0"/>
              </a:rPr>
              <a:t>Genel 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C6504F-F47C-4F27-A250-7EF8ACE79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0771" y="2180497"/>
            <a:ext cx="8033010" cy="3091300"/>
          </a:xfrm>
        </p:spPr>
        <p:txBody>
          <a:bodyPr>
            <a:normAutofit lnSpcReduction="10000"/>
          </a:bodyPr>
          <a:lstStyle/>
          <a:p>
            <a:r>
              <a:rPr lang="tr-TR" altLang="tr-TR" sz="3000" b="1" dirty="0" smtClean="0"/>
              <a:t>Katılım </a:t>
            </a:r>
            <a:r>
              <a:rPr lang="tr-TR" altLang="tr-TR" sz="3000" b="1" dirty="0"/>
              <a:t>ve yeterlik kriterlerine ilişkin </a:t>
            </a:r>
            <a:r>
              <a:rPr lang="tr-TR" altLang="tr-TR" sz="3000" b="1" dirty="0" smtClean="0"/>
              <a:t>değerlendirme;</a:t>
            </a:r>
          </a:p>
          <a:p>
            <a:endParaRPr lang="tr-TR" altLang="tr-TR" sz="3000" b="1" dirty="0" smtClean="0"/>
          </a:p>
          <a:p>
            <a:pPr marL="361950" indent="0">
              <a:buNone/>
            </a:pPr>
            <a:r>
              <a:rPr lang="tr-TR" altLang="tr-TR" sz="3200" dirty="0" smtClean="0"/>
              <a:t>Teklif </a:t>
            </a:r>
            <a:r>
              <a:rPr lang="tr-TR" altLang="tr-TR" sz="3200" dirty="0"/>
              <a:t>Mektubu ekinde yer alan </a:t>
            </a:r>
            <a:r>
              <a:rPr lang="tr-TR" altLang="tr-TR" sz="3200" b="1" dirty="0" smtClean="0">
                <a:solidFill>
                  <a:srgbClr val="FF0000"/>
                </a:solidFill>
              </a:rPr>
              <a:t>"Yeterlik </a:t>
            </a:r>
            <a:r>
              <a:rPr lang="tr-TR" altLang="tr-TR" sz="3200" b="1" dirty="0">
                <a:solidFill>
                  <a:srgbClr val="FF0000"/>
                </a:solidFill>
              </a:rPr>
              <a:t>Bilgileri </a:t>
            </a:r>
            <a:r>
              <a:rPr lang="tr-TR" altLang="tr-TR" sz="3200" b="1" dirty="0" err="1">
                <a:solidFill>
                  <a:srgbClr val="FF0000"/>
                </a:solidFill>
              </a:rPr>
              <a:t>Tablosu"</a:t>
            </a:r>
            <a:r>
              <a:rPr lang="tr-TR" altLang="tr-TR" sz="3200" dirty="0" err="1"/>
              <a:t>nda</a:t>
            </a:r>
            <a:r>
              <a:rPr lang="tr-TR" altLang="tr-TR" sz="3200" dirty="0"/>
              <a:t> istekli tarafından beyan edilen bilgiler üzerinden yapılır.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ADB8560-5C88-42E3-AB9B-C8E594F3BB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488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6B6279-0DCA-4017-BA5C-5857DE1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/>
              <a:t>Elektronik </a:t>
            </a:r>
            <a:r>
              <a:rPr lang="tr-TR" dirty="0" smtClean="0"/>
              <a:t>İhale</a:t>
            </a:r>
            <a:r>
              <a:rPr lang="tr-TR" dirty="0"/>
              <a:t/>
            </a:r>
            <a:br>
              <a:rPr lang="tr-TR" dirty="0"/>
            </a:br>
            <a:r>
              <a:rPr lang="tr-TR" altLang="tr-TR" b="1" dirty="0">
                <a:latin typeface="Arial" charset="0"/>
                <a:cs typeface="Arial" charset="0"/>
              </a:rPr>
              <a:t>Genel 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C6504F-F47C-4F27-A250-7EF8ACE79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50" y="2024744"/>
            <a:ext cx="8412518" cy="426175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tr-TR" altLang="tr-TR" sz="3000" dirty="0"/>
              <a:t>  </a:t>
            </a:r>
            <a:r>
              <a:rPr lang="tr-TR" sz="3200" b="1" dirty="0" smtClean="0">
                <a:solidFill>
                  <a:srgbClr val="FF0000"/>
                </a:solidFill>
              </a:rPr>
              <a:t>Geçici </a:t>
            </a:r>
            <a:r>
              <a:rPr lang="tr-TR" sz="3200" b="1" dirty="0">
                <a:solidFill>
                  <a:srgbClr val="FF0000"/>
                </a:solidFill>
              </a:rPr>
              <a:t>teminat mektupları,</a:t>
            </a:r>
          </a:p>
          <a:p>
            <a:pPr marL="0" indent="0" algn="just">
              <a:buNone/>
            </a:pPr>
            <a:r>
              <a:rPr lang="tr-TR" sz="3200" dirty="0">
                <a:solidFill>
                  <a:srgbClr val="FF0000"/>
                </a:solidFill>
              </a:rPr>
              <a:t>     </a:t>
            </a:r>
            <a:r>
              <a:rPr lang="tr-TR" sz="3200" dirty="0"/>
              <a:t>Kurumla </a:t>
            </a:r>
            <a:r>
              <a:rPr lang="tr-TR" dirty="0"/>
              <a:t>Protokol </a:t>
            </a:r>
            <a:r>
              <a:rPr lang="tr-TR" sz="3200" u="sng" dirty="0"/>
              <a:t>imzalamış olan bankalardan </a:t>
            </a:r>
            <a:r>
              <a:rPr lang="tr-TR" sz="3200" u="sng" dirty="0" smtClean="0"/>
              <a:t>alındığında;</a:t>
            </a:r>
            <a:endParaRPr lang="tr-TR" sz="3200" u="sng" dirty="0"/>
          </a:p>
          <a:p>
            <a:pPr marL="0" indent="0" algn="just">
              <a:buNone/>
            </a:pPr>
            <a:endParaRPr lang="tr-TR" sz="1000" u="sng" dirty="0"/>
          </a:p>
          <a:p>
            <a:pPr marL="82296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sz="3200" dirty="0" smtClean="0"/>
              <a:t>Geçici </a:t>
            </a:r>
            <a:r>
              <a:rPr lang="tr-TR" sz="3200" dirty="0"/>
              <a:t>teminat mektubuna</a:t>
            </a:r>
            <a:r>
              <a:rPr lang="tr-TR" sz="3200" dirty="0" smtClean="0"/>
              <a:t>, mektubu </a:t>
            </a:r>
            <a:r>
              <a:rPr lang="tr-TR" sz="3200" dirty="0"/>
              <a:t>düzenleyen banka tarafından </a:t>
            </a:r>
            <a:r>
              <a:rPr lang="tr-TR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ayırt edici bir numara </a:t>
            </a:r>
            <a:r>
              <a:rPr lang="tr-TR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verilir</a:t>
            </a:r>
            <a:r>
              <a:rPr lang="tr-TR" u="sng" dirty="0" smtClean="0"/>
              <a:t>.</a:t>
            </a:r>
          </a:p>
          <a:p>
            <a:pPr marL="82296" indent="0" algn="just">
              <a:buNone/>
            </a:pPr>
            <a:endParaRPr lang="tr-TR" u="sng" dirty="0" smtClean="0"/>
          </a:p>
          <a:p>
            <a:pPr marL="0" indent="0" algn="just">
              <a:buNone/>
            </a:pPr>
            <a:r>
              <a:rPr lang="tr-TR" sz="2800" dirty="0" smtClean="0"/>
              <a:t>     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numara </a:t>
            </a:r>
            <a:r>
              <a:rPr lang="tr-TR" dirty="0"/>
              <a:t>istekli tarafından </a:t>
            </a:r>
            <a:r>
              <a:rPr lang="tr-TR" altLang="tr-TR" b="1" dirty="0">
                <a:solidFill>
                  <a:srgbClr val="FF0000"/>
                </a:solidFill>
              </a:rPr>
              <a:t>"Yeterlik Bilgileri </a:t>
            </a:r>
            <a:r>
              <a:rPr lang="tr-TR" altLang="tr-TR" b="1" dirty="0" err="1">
                <a:solidFill>
                  <a:srgbClr val="FF0000"/>
                </a:solidFill>
              </a:rPr>
              <a:t>Tablosu"</a:t>
            </a:r>
            <a:r>
              <a:rPr lang="tr-TR" dirty="0" err="1"/>
              <a:t>nun</a:t>
            </a:r>
            <a:r>
              <a:rPr lang="tr-TR" dirty="0"/>
              <a:t> </a:t>
            </a:r>
            <a:r>
              <a:rPr lang="tr-TR" u="sng" dirty="0"/>
              <a:t>ilgili bölümünde belirtilir.</a:t>
            </a:r>
            <a:endParaRPr lang="tr-TR" altLang="tr-TR" u="sng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ADB8560-5C88-42E3-AB9B-C8E594F3BB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241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6B6279-0DCA-4017-BA5C-5857DE1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/>
              <a:t>Elektronik İhale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altLang="tr-TR" b="1" dirty="0" smtClean="0">
                <a:latin typeface="Arial" charset="0"/>
                <a:cs typeface="Arial" charset="0"/>
              </a:rPr>
              <a:t>Genel </a:t>
            </a:r>
            <a:r>
              <a:rPr lang="tr-TR" altLang="tr-TR" b="1" dirty="0">
                <a:latin typeface="Arial" charset="0"/>
                <a:cs typeface="Arial" charset="0"/>
              </a:rPr>
              <a:t>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C6504F-F47C-4F27-A250-7EF8ACE79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2683" y="2024744"/>
            <a:ext cx="8133755" cy="3275044"/>
          </a:xfrm>
        </p:spPr>
        <p:txBody>
          <a:bodyPr>
            <a:normAutofit/>
          </a:bodyPr>
          <a:lstStyle/>
          <a:p>
            <a:r>
              <a:rPr lang="tr-TR" altLang="tr-TR" sz="3000" dirty="0"/>
              <a:t>  </a:t>
            </a:r>
            <a:r>
              <a:rPr lang="tr-TR" sz="3200" dirty="0"/>
              <a:t>Geçici teminat mektubu </a:t>
            </a:r>
            <a:r>
              <a:rPr lang="tr-TR" sz="3200" b="1" u="sng" dirty="0"/>
              <a:t>dışındaki </a:t>
            </a:r>
            <a:r>
              <a:rPr lang="tr-TR" sz="3200" b="1" u="sng" dirty="0" smtClean="0"/>
              <a:t>teminatlar </a:t>
            </a:r>
            <a:r>
              <a:rPr lang="tr-TR" sz="3200" dirty="0" smtClean="0"/>
              <a:t>Saymanlık </a:t>
            </a:r>
            <a:r>
              <a:rPr lang="tr-TR" sz="3200" dirty="0"/>
              <a:t>ya da muhasebe müdürlüklerine </a:t>
            </a:r>
            <a:r>
              <a:rPr lang="tr-TR" sz="3200" dirty="0" smtClean="0"/>
              <a:t>yatırıldı</a:t>
            </a:r>
            <a:r>
              <a:rPr lang="tr-TR" sz="2800" dirty="0" smtClean="0"/>
              <a:t>ğ</a:t>
            </a:r>
            <a:r>
              <a:rPr lang="tr-TR" sz="3200" dirty="0" smtClean="0"/>
              <a:t>ında; Geçici teminata ilişkin </a:t>
            </a:r>
            <a:r>
              <a:rPr lang="tr-TR" sz="3200" dirty="0"/>
              <a:t>bilgiler </a:t>
            </a:r>
            <a:r>
              <a:rPr lang="tr-TR" sz="3200" dirty="0" smtClean="0"/>
              <a:t>yine </a:t>
            </a:r>
            <a:r>
              <a:rPr lang="tr-TR" altLang="tr-TR" sz="3200" b="1" dirty="0">
                <a:solidFill>
                  <a:srgbClr val="FF0000"/>
                </a:solidFill>
              </a:rPr>
              <a:t>"Yeterlik Bilgileri </a:t>
            </a:r>
            <a:r>
              <a:rPr lang="tr-TR" altLang="tr-TR" sz="3200" b="1" dirty="0" err="1">
                <a:solidFill>
                  <a:srgbClr val="FF0000"/>
                </a:solidFill>
              </a:rPr>
              <a:t>Tablosu"</a:t>
            </a:r>
            <a:r>
              <a:rPr lang="tr-TR" sz="2800" dirty="0" err="1"/>
              <a:t>nun</a:t>
            </a:r>
            <a:r>
              <a:rPr lang="tr-TR" sz="2800" dirty="0"/>
              <a:t> </a:t>
            </a:r>
            <a:r>
              <a:rPr lang="tr-TR" sz="3200" dirty="0">
                <a:solidFill>
                  <a:srgbClr val="FF0000"/>
                </a:solidFill>
              </a:rPr>
              <a:t>ilgili bölümünde belirtilir.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ADB8560-5C88-42E3-AB9B-C8E594F3BB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53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C6B6279-0DCA-4017-BA5C-5857DE11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/>
              <a:t>Elektronik </a:t>
            </a:r>
            <a:r>
              <a:rPr lang="tr-TR" dirty="0" smtClean="0"/>
              <a:t>İhale</a:t>
            </a:r>
            <a:r>
              <a:rPr lang="tr-TR" dirty="0"/>
              <a:t/>
            </a:r>
            <a:br>
              <a:rPr lang="tr-TR" dirty="0"/>
            </a:br>
            <a:r>
              <a:rPr lang="tr-TR" altLang="tr-TR" b="1" dirty="0">
                <a:latin typeface="Arial" charset="0"/>
                <a:cs typeface="Arial" charset="0"/>
              </a:rPr>
              <a:t>Genel 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C6504F-F47C-4F27-A250-7EF8ACE79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3380" y="2024744"/>
            <a:ext cx="8110401" cy="3420480"/>
          </a:xfrm>
        </p:spPr>
        <p:txBody>
          <a:bodyPr>
            <a:normAutofit fontScale="92500" lnSpcReduction="20000"/>
          </a:bodyPr>
          <a:lstStyle/>
          <a:p>
            <a:r>
              <a:rPr lang="tr-TR" sz="3200" dirty="0"/>
              <a:t> </a:t>
            </a:r>
            <a:r>
              <a:rPr lang="tr-TR" sz="3200" dirty="0" smtClean="0"/>
              <a:t> </a:t>
            </a:r>
            <a:r>
              <a:rPr lang="tr-TR" altLang="tr-TR" sz="3200" dirty="0" smtClean="0"/>
              <a:t>Geçici </a:t>
            </a:r>
            <a:r>
              <a:rPr lang="tr-TR" altLang="tr-TR" sz="3200" dirty="0"/>
              <a:t>teminat mektubunun </a:t>
            </a:r>
            <a:r>
              <a:rPr lang="tr-TR" altLang="tr-TR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fiziki ortamda </a:t>
            </a:r>
            <a:r>
              <a:rPr lang="tr-TR" alt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alınması </a:t>
            </a:r>
            <a:r>
              <a:rPr lang="tr-TR" alt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yani Kurumla Protokol yapmamış </a:t>
            </a:r>
            <a:r>
              <a:rPr lang="tr-TR" alt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bankalardan alınması </a:t>
            </a:r>
            <a:r>
              <a:rPr lang="tr-TR" alt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durumunda</a:t>
            </a:r>
            <a:r>
              <a:rPr lang="tr-TR" altLang="tr-TR" dirty="0" smtClean="0"/>
              <a:t>;</a:t>
            </a:r>
          </a:p>
          <a:p>
            <a:pPr marL="82296" indent="0">
              <a:buNone/>
            </a:pPr>
            <a:r>
              <a:rPr lang="tr-TR" altLang="tr-TR" sz="3200" dirty="0"/>
              <a:t> </a:t>
            </a:r>
            <a:r>
              <a:rPr lang="tr-TR" altLang="tr-TR" sz="3200" dirty="0" smtClean="0"/>
              <a:t>   </a:t>
            </a:r>
          </a:p>
          <a:p>
            <a:pPr marL="82296" indent="0">
              <a:buNone/>
            </a:pPr>
            <a:r>
              <a:rPr lang="tr-TR" altLang="tr-TR" dirty="0"/>
              <a:t>	</a:t>
            </a:r>
            <a:r>
              <a:rPr lang="tr-TR" altLang="tr-TR" sz="3200" dirty="0" smtClean="0"/>
              <a:t>Mektuba </a:t>
            </a:r>
            <a:r>
              <a:rPr lang="tr-TR" altLang="tr-TR" sz="3200" dirty="0"/>
              <a:t>ilişkin bilgiler </a:t>
            </a:r>
            <a:r>
              <a:rPr lang="tr-TR" altLang="tr-TR" sz="3200" b="1" dirty="0">
                <a:solidFill>
                  <a:srgbClr val="FF0000"/>
                </a:solidFill>
              </a:rPr>
              <a:t>"Yeterlik Bilgileri </a:t>
            </a:r>
            <a:r>
              <a:rPr lang="tr-TR" altLang="tr-TR" sz="3200" b="1" dirty="0" err="1">
                <a:solidFill>
                  <a:srgbClr val="FF0000"/>
                </a:solidFill>
              </a:rPr>
              <a:t>Tablosu"</a:t>
            </a:r>
            <a:r>
              <a:rPr lang="tr-TR" sz="2800" dirty="0" err="1"/>
              <a:t>nda</a:t>
            </a:r>
            <a:r>
              <a:rPr lang="tr-TR" sz="2800" dirty="0"/>
              <a:t> </a:t>
            </a:r>
            <a:r>
              <a:rPr lang="tr-TR" altLang="tr-TR" sz="3200" dirty="0">
                <a:solidFill>
                  <a:srgbClr val="FF0000"/>
                </a:solidFill>
              </a:rPr>
              <a:t>beyan edilir</a:t>
            </a:r>
            <a:r>
              <a:rPr lang="tr-TR" altLang="tr-TR" sz="3200" dirty="0"/>
              <a:t> ve ihale komisyonu kararı alınmadan önce </a:t>
            </a:r>
            <a:r>
              <a:rPr lang="tr-TR" altLang="tr-TR" u="sng" dirty="0"/>
              <a:t>idarenin talebi </a:t>
            </a:r>
            <a:r>
              <a:rPr lang="tr-TR" altLang="tr-TR" sz="3200" u="sng" dirty="0"/>
              <a:t>üzerine idareye sunulur</a:t>
            </a:r>
            <a:r>
              <a:rPr lang="tr-TR" sz="3200" u="sng" dirty="0"/>
              <a:t>.</a:t>
            </a:r>
            <a:endParaRPr lang="tr-TR" altLang="tr-TR" sz="3000" u="sng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ADB8560-5C88-42E3-AB9B-C8E594F3BB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448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CFF1E6-3E48-4958-8B13-5DF91459B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/>
              <a:t>Elektronik </a:t>
            </a:r>
            <a:r>
              <a:rPr lang="tr-TR" dirty="0" smtClean="0"/>
              <a:t>İhale</a:t>
            </a:r>
            <a:r>
              <a:rPr lang="tr-TR" dirty="0"/>
              <a:t/>
            </a:r>
            <a:br>
              <a:rPr lang="tr-TR" dirty="0"/>
            </a:br>
            <a:r>
              <a:rPr lang="tr-TR" altLang="tr-TR" b="1" dirty="0">
                <a:latin typeface="Arial" charset="0"/>
                <a:cs typeface="Arial" charset="0"/>
              </a:rPr>
              <a:t>Genel Özellikleri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88C1BB8-432D-4FC1-923E-D3D9B4703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813" y="1962151"/>
            <a:ext cx="7885968" cy="4276725"/>
          </a:xfrm>
        </p:spPr>
        <p:txBody>
          <a:bodyPr>
            <a:normAutofit lnSpcReduction="10000"/>
          </a:bodyPr>
          <a:lstStyle/>
          <a:p>
            <a:r>
              <a:rPr lang="tr-TR" altLang="tr-TR" sz="3000" dirty="0" smtClean="0"/>
              <a:t>Elektronik </a:t>
            </a:r>
            <a:r>
              <a:rPr lang="tr-TR" altLang="tr-TR" sz="3000" dirty="0"/>
              <a:t>ihale usulünün uygulandığı ihalelerde, </a:t>
            </a:r>
          </a:p>
          <a:p>
            <a:pPr marL="0" indent="0">
              <a:buNone/>
            </a:pPr>
            <a:r>
              <a:rPr lang="tr-TR" altLang="tr-TR" sz="3000" dirty="0"/>
              <a:t>      </a:t>
            </a:r>
            <a:r>
              <a:rPr lang="tr-TR" altLang="tr-TR" sz="3000" b="1" dirty="0"/>
              <a:t>Ekonomik açıdan en avantajlı teklif </a:t>
            </a:r>
          </a:p>
          <a:p>
            <a:pPr marL="0" indent="0">
              <a:buNone/>
            </a:pPr>
            <a:r>
              <a:rPr lang="tr-TR" altLang="tr-TR" sz="3000" b="1" dirty="0"/>
              <a:t>         </a:t>
            </a:r>
            <a:r>
              <a:rPr lang="tr-TR" altLang="tr-TR" sz="3000" dirty="0"/>
              <a:t>en düşük fiyat esasına göre veya</a:t>
            </a:r>
          </a:p>
          <a:p>
            <a:pPr marL="0" indent="0">
              <a:buNone/>
            </a:pPr>
            <a:r>
              <a:rPr lang="tr-TR" altLang="tr-TR" sz="3000" dirty="0"/>
              <a:t>         fiyat ile birlikte fiyat dışı unsurlar dikkate alınarak belirlenir. </a:t>
            </a:r>
          </a:p>
          <a:p>
            <a:pPr marL="0" indent="0">
              <a:buNone/>
            </a:pPr>
            <a:endParaRPr lang="tr-TR" altLang="tr-TR" sz="1000" dirty="0"/>
          </a:p>
          <a:p>
            <a:r>
              <a:rPr lang="tr-TR" altLang="tr-TR" sz="3000" b="1" dirty="0" smtClean="0"/>
              <a:t>Yerli </a:t>
            </a:r>
            <a:r>
              <a:rPr lang="tr-TR" altLang="tr-TR" sz="3000" b="1" dirty="0"/>
              <a:t>istekli / </a:t>
            </a:r>
            <a:r>
              <a:rPr lang="tr-TR" altLang="tr-TR" sz="3000" b="1" dirty="0">
                <a:solidFill>
                  <a:srgbClr val="C00000"/>
                </a:solidFill>
              </a:rPr>
              <a:t>yerli malı teklif eden istekli </a:t>
            </a:r>
            <a:r>
              <a:rPr lang="tr-TR" altLang="tr-TR" sz="3000" dirty="0" smtClean="0"/>
              <a:t>lehine</a:t>
            </a:r>
          </a:p>
          <a:p>
            <a:pPr marL="0" indent="0">
              <a:buNone/>
            </a:pPr>
            <a:r>
              <a:rPr lang="tr-TR" altLang="tr-TR" sz="3000" dirty="0" smtClean="0"/>
              <a:t>      </a:t>
            </a:r>
            <a:r>
              <a:rPr lang="tr-TR" altLang="tr-TR" sz="3000" dirty="0" smtClean="0">
                <a:solidFill>
                  <a:srgbClr val="FF0000"/>
                </a:solidFill>
              </a:rPr>
              <a:t>fiyat avantajı uygulanabilir. </a:t>
            </a:r>
            <a:endParaRPr lang="tr-TR" altLang="tr-TR" sz="3000" dirty="0">
              <a:solidFill>
                <a:srgbClr val="FF0000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8741443-2C3B-4B00-9C1E-B1B8A0A82B7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162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2800" dirty="0"/>
              <a:t>Elektronik </a:t>
            </a:r>
            <a:r>
              <a:rPr lang="tr-TR" sz="2800" dirty="0" smtClean="0"/>
              <a:t>İhale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altLang="tr-TR" sz="2800" b="1" dirty="0">
                <a:latin typeface="Arial" charset="0"/>
                <a:cs typeface="Arial" charset="0"/>
              </a:rPr>
              <a:t>Genel Özellikleri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Hizmet alımı ihalelerinde,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yaklaşık maliyeti Kanunun 8 inci maddesinde öngörülen </a:t>
            </a:r>
            <a:r>
              <a:rPr lang="tr-TR" sz="2800" u="sng" dirty="0">
                <a:latin typeface="Arial" panose="020B0604020202020204" pitchFamily="34" charset="0"/>
                <a:cs typeface="Arial" panose="020B0604020202020204" pitchFamily="34" charset="0"/>
              </a:rPr>
              <a:t>eşik değerin yarısına kadar olan ihalelerde</a:t>
            </a:r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(~600 bin / 1 milyon TL);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Yapım işleri ihalelerinde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Kanunun </a:t>
            </a:r>
            <a:r>
              <a:rPr lang="tr-TR" sz="2800" u="sng" dirty="0">
                <a:latin typeface="Arial" panose="020B0604020202020204" pitchFamily="34" charset="0"/>
                <a:cs typeface="Arial" panose="020B0604020202020204" pitchFamily="34" charset="0"/>
              </a:rPr>
              <a:t>13 üncü maddesinin birinci fıkrasının (b) bendinin (2) numaralı alt bendinde yapım işleri için öngörülen üst limit tutarına eşit veya altında kalan ihalelerde,</a:t>
            </a:r>
            <a:r>
              <a:rPr lang="tr-TR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(~2 milyon 254 Bin TL); </a:t>
            </a:r>
          </a:p>
          <a:p>
            <a:pPr marL="0" indent="0" algn="just"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Sınır değerin altında teklif sunan isteklilerden </a:t>
            </a:r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aşırı düşük teklif açıklaması istenmez veya bu isteklilerin teklifleri açıklama istenilmeksizin reddedilir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780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AE10F37-E905-402F-9CAC-20C97E259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Elektronik </a:t>
            </a:r>
            <a:r>
              <a:rPr lang="tr-TR" dirty="0"/>
              <a:t>İhale </a:t>
            </a:r>
            <a:br>
              <a:rPr lang="tr-TR" dirty="0"/>
            </a:br>
            <a:r>
              <a:rPr lang="tr-TR" altLang="tr-TR" b="1" dirty="0" smtClean="0">
                <a:latin typeface="Arial" charset="0"/>
                <a:cs typeface="Arial" charset="0"/>
              </a:rPr>
              <a:t>Tip İhale Dokümanı</a:t>
            </a:r>
            <a:endParaRPr lang="tr-TR" dirty="0"/>
          </a:p>
        </p:txBody>
      </p:sp>
      <p:pic>
        <p:nvPicPr>
          <p:cNvPr id="19458" name="Picture 2" descr="ihale dokÃ¼manÄ± Åartname ile ilgili gÃ¶rsel sonucu">
            <a:extLst>
              <a:ext uri="{FF2B5EF4-FFF2-40B4-BE49-F238E27FC236}">
                <a16:creationId xmlns="" xmlns:a16="http://schemas.microsoft.com/office/drawing/2014/main" id="{83B6F4B9-076B-4A44-BDDD-DB3C40EDA9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766" y="2081720"/>
            <a:ext cx="7146612" cy="423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8BD3470-265D-46AB-9859-652D255E4F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444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AE10F37-E905-402F-9CAC-20C97E259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Elektronik İhale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 smtClean="0">
                <a:latin typeface="Arial" charset="0"/>
                <a:cs typeface="Arial" charset="0"/>
              </a:rPr>
              <a:t>Yeni</a:t>
            </a:r>
            <a:r>
              <a:rPr lang="tr-TR" dirty="0" smtClean="0"/>
              <a:t> </a:t>
            </a:r>
            <a:r>
              <a:rPr lang="tr-TR" altLang="tr-TR" b="1" dirty="0" smtClean="0">
                <a:latin typeface="Arial" charset="0"/>
                <a:cs typeface="Arial" charset="0"/>
              </a:rPr>
              <a:t>Tip İdari Şartname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79FBA79-4739-484E-982D-724881365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9466" y="1894115"/>
            <a:ext cx="8271952" cy="4062022"/>
          </a:xfrm>
        </p:spPr>
        <p:txBody>
          <a:bodyPr>
            <a:noAutofit/>
          </a:bodyPr>
          <a:lstStyle/>
          <a:p>
            <a:r>
              <a:rPr lang="tr-TR" altLang="tr-TR" sz="2500" b="1" dirty="0"/>
              <a:t>     </a:t>
            </a:r>
            <a:r>
              <a:rPr lang="tr-TR" altLang="tr-TR" sz="2800" b="1" dirty="0"/>
              <a:t>E-ihale usulüne özgü olarak </a:t>
            </a:r>
            <a:r>
              <a:rPr lang="tr-TR" sz="2800" dirty="0"/>
              <a:t>Elektronik İhale Uygulama Yönetmeliği'ne eklenmek suretiyle</a:t>
            </a:r>
          </a:p>
          <a:p>
            <a:pPr marL="0" indent="0">
              <a:buNone/>
            </a:pPr>
            <a:r>
              <a:rPr lang="tr-TR" sz="2800" dirty="0"/>
              <a:t>        </a:t>
            </a:r>
            <a:r>
              <a:rPr lang="tr-TR" alt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yeni bir </a:t>
            </a:r>
            <a:r>
              <a:rPr lang="tr-TR" alt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İdari Şartname</a:t>
            </a:r>
            <a:r>
              <a:rPr lang="tr-TR" altLang="tr-TR" sz="2800" dirty="0" smtClean="0"/>
              <a:t> </a:t>
            </a:r>
            <a:r>
              <a:rPr lang="tr-TR" altLang="tr-TR" sz="2800" dirty="0"/>
              <a:t>ve </a:t>
            </a:r>
            <a:r>
              <a:rPr lang="tr-TR" alt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yeni standart formlar</a:t>
            </a:r>
            <a:r>
              <a:rPr lang="tr-TR" altLang="tr-TR" sz="2800" dirty="0"/>
              <a:t> oluşturuldu.</a:t>
            </a:r>
          </a:p>
          <a:p>
            <a:pPr marL="0" indent="0">
              <a:buNone/>
            </a:pPr>
            <a:endParaRPr lang="tr-TR" sz="1000" dirty="0"/>
          </a:p>
          <a:p>
            <a:pPr marL="0" indent="0">
              <a:buNone/>
            </a:pPr>
            <a:r>
              <a:rPr lang="tr-TR" sz="2500" dirty="0"/>
              <a:t>     </a:t>
            </a:r>
            <a:r>
              <a:rPr lang="tr-TR" sz="2800" dirty="0">
                <a:solidFill>
                  <a:srgbClr val="FF0000"/>
                </a:solidFill>
              </a:rPr>
              <a:t>- “Yeterlik Bilgileri Tablosu Sunulan ve Tekliflerin Elektronik Ortamda Alındığı İhalelerde Uygulanacak Tip İdari Şartname”</a:t>
            </a:r>
          </a:p>
          <a:p>
            <a:pPr marL="0" indent="0">
              <a:buNone/>
            </a:pPr>
            <a:r>
              <a:rPr lang="tr-TR" altLang="tr-TR" sz="2800" dirty="0">
                <a:solidFill>
                  <a:srgbClr val="FF0000"/>
                </a:solidFill>
              </a:rPr>
              <a:t>       </a:t>
            </a:r>
            <a:r>
              <a:rPr lang="tr-TR" altLang="tr-TR" sz="2800" dirty="0"/>
              <a:t> </a:t>
            </a:r>
            <a:r>
              <a:rPr lang="tr-TR" alt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Elektronik İhale Uygulama Yönetmeliği'ne </a:t>
            </a:r>
            <a:r>
              <a:rPr lang="tr-TR" altLang="tr-TR" sz="2800" dirty="0"/>
              <a:t>eklenmiştir.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8BD3470-265D-46AB-9859-652D255E4F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24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2D86F21-7DC1-4E98-9FB3-B79500E96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Elektronik </a:t>
            </a:r>
            <a:r>
              <a:rPr lang="tr-TR" dirty="0"/>
              <a:t>İhale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latin typeface="Arial" charset="0"/>
                <a:cs typeface="Arial" charset="0"/>
              </a:rPr>
              <a:t>Yeni </a:t>
            </a:r>
            <a:r>
              <a:rPr lang="tr-TR" altLang="tr-TR" b="1" dirty="0" smtClean="0">
                <a:latin typeface="Arial" charset="0"/>
                <a:cs typeface="Arial" charset="0"/>
              </a:rPr>
              <a:t>Standart Formlar</a:t>
            </a:r>
            <a:endParaRPr lang="tr-TR" b="1" dirty="0">
              <a:latin typeface="Arial" charset="0"/>
              <a:cs typeface="Arial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01E7C24-07EF-42EF-BBE5-0ED0C208D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945" y="1924050"/>
            <a:ext cx="8156835" cy="4397212"/>
          </a:xfrm>
        </p:spPr>
        <p:txBody>
          <a:bodyPr>
            <a:normAutofit/>
          </a:bodyPr>
          <a:lstStyle/>
          <a:p>
            <a:r>
              <a:rPr lang="tr-TR" sz="3200" dirty="0"/>
              <a:t>Yeterlik Bilgileri Tablosu Sunulan İhalelerde Kullanılacak İlan Formu</a:t>
            </a:r>
          </a:p>
          <a:p>
            <a:endParaRPr lang="tr-TR" sz="1000" dirty="0"/>
          </a:p>
          <a:p>
            <a:r>
              <a:rPr lang="tr-TR" sz="3200" dirty="0"/>
              <a:t>Yeterlik Bilgileri Tablosu Sunulan İhalelerde Kullanılacak Götürü Bedel Teklif Mektubu</a:t>
            </a:r>
          </a:p>
          <a:p>
            <a:endParaRPr lang="tr-TR" sz="1000" dirty="0"/>
          </a:p>
          <a:p>
            <a:r>
              <a:rPr lang="tr-TR" sz="3200" dirty="0"/>
              <a:t>Yeterlik Bilgileri Tablosu Sunulan İhalelerde Kullanılacak Birim Fiyat Teklif Mektubu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58C9E2A4-F780-491F-892B-634BC6B0C8F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470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4C38168-FFF7-4EED-8EAD-5636CB3F8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b="1" dirty="0"/>
              <a:t>İSTENECEK BELGELERİN AZALTILMASI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90CFB7D-E831-4C43-8F61-897F13D18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205" y="1638301"/>
            <a:ext cx="8150495" cy="453866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Amaç:</a:t>
            </a:r>
          </a:p>
          <a:p>
            <a:pPr marL="0" indent="0">
              <a:buNone/>
            </a:pPr>
            <a:endParaRPr lang="tr-TR" sz="1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Klasik (fiziki ortamda) yapılan ihalelerde,</a:t>
            </a:r>
          </a:p>
          <a:p>
            <a:pPr marL="0" indent="0">
              <a:buNone/>
            </a:pPr>
            <a:r>
              <a:rPr lang="tr-TR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Yeterlik şartlarının tevsikinin </a:t>
            </a:r>
            <a:r>
              <a:rPr lang="tr-T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kolaylaştırılması</a:t>
            </a:r>
            <a:r>
              <a:rPr lang="tr-TR" sz="3600" dirty="0"/>
              <a:t> </a:t>
            </a:r>
            <a:r>
              <a:rPr lang="tr-TR" sz="3600" b="1" dirty="0"/>
              <a:t>hedeflenmektedir</a:t>
            </a:r>
            <a:r>
              <a:rPr lang="tr-TR" sz="3600" b="1" dirty="0" smtClean="0"/>
              <a:t>.</a:t>
            </a:r>
          </a:p>
          <a:p>
            <a:pPr marL="0" indent="0">
              <a:buNone/>
            </a:pPr>
            <a:endParaRPr lang="tr-TR" sz="3600" dirty="0"/>
          </a:p>
          <a:p>
            <a:r>
              <a:rPr lang="tr-TR" sz="3600" dirty="0">
                <a:latin typeface="Arial" panose="020B0604020202020204" pitchFamily="34" charset="0"/>
                <a:cs typeface="Arial" panose="020B0604020202020204" pitchFamily="34" charset="0"/>
              </a:rPr>
              <a:t>Katılım ve yeterlik kriterlerinin</a:t>
            </a:r>
          </a:p>
          <a:p>
            <a:pPr marL="0" indent="0">
              <a:buNone/>
            </a:pPr>
            <a:r>
              <a:rPr lang="tr-TR" sz="3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tr-TR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azaltılması</a:t>
            </a:r>
            <a:r>
              <a:rPr lang="tr-TR" sz="3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600" b="1" u="sng" dirty="0">
                <a:latin typeface="Arial" panose="020B0604020202020204" pitchFamily="34" charset="0"/>
                <a:cs typeface="Arial" panose="020B0604020202020204" pitchFamily="34" charset="0"/>
              </a:rPr>
              <a:t>hedeflenmemektedir</a:t>
            </a:r>
            <a:r>
              <a:rPr lang="tr-TR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3600" dirty="0"/>
          </a:p>
          <a:p>
            <a:pPr marL="0" indent="0">
              <a:buNone/>
            </a:pPr>
            <a:endParaRPr lang="tr-TR" sz="3600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617869F-4265-4DE9-A9B8-2A7A7E373F5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26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2D86F21-7DC1-4E98-9FB3-B79500E96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latin typeface="Arial" charset="0"/>
                <a:cs typeface="Arial" charset="0"/>
              </a:rPr>
              <a:t>Yeni </a:t>
            </a:r>
            <a:r>
              <a:rPr lang="tr-TR" altLang="tr-TR" b="1" dirty="0" smtClean="0">
                <a:latin typeface="Arial" charset="0"/>
                <a:cs typeface="Arial" charset="0"/>
              </a:rPr>
              <a:t>Standart Formlar</a:t>
            </a:r>
            <a:endParaRPr lang="tr-TR" b="1" dirty="0">
              <a:latin typeface="Arial" charset="0"/>
              <a:cs typeface="Arial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01E7C24-07EF-42EF-BBE5-0ED0C208D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60" y="1556792"/>
            <a:ext cx="8228225" cy="4641752"/>
          </a:xfrm>
        </p:spPr>
        <p:txBody>
          <a:bodyPr>
            <a:normAutofit/>
          </a:bodyPr>
          <a:lstStyle/>
          <a:p>
            <a:pPr algn="just"/>
            <a:r>
              <a:rPr lang="tr-TR" sz="3200" dirty="0"/>
              <a:t>Yeterlik Bilgileri Tablosu Sunulan Yapım İşi İhalelerinde Kullanılacak Karma Teklif Mektubu</a:t>
            </a:r>
          </a:p>
          <a:p>
            <a:pPr algn="just"/>
            <a:endParaRPr lang="tr-TR" sz="1200" dirty="0"/>
          </a:p>
          <a:p>
            <a:pPr algn="just"/>
            <a:r>
              <a:rPr lang="tr-TR" sz="3200" dirty="0"/>
              <a:t>Uygun Olmayan e-Teklif Kontrol Tutana</a:t>
            </a:r>
            <a:r>
              <a:rPr lang="tr-TR" sz="2800" dirty="0"/>
              <a:t>ğ</a:t>
            </a:r>
            <a:r>
              <a:rPr lang="tr-TR" sz="3200" dirty="0"/>
              <a:t>ı</a:t>
            </a:r>
          </a:p>
          <a:p>
            <a:pPr algn="just"/>
            <a:endParaRPr lang="tr-TR" sz="1200" dirty="0"/>
          </a:p>
          <a:p>
            <a:pPr algn="just"/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Beyan Edilen Bilgileri Tevsik Eden Belgelerin Sunulması Talebine İlişkin Form</a:t>
            </a:r>
          </a:p>
          <a:p>
            <a:pPr algn="just"/>
            <a:endParaRPr lang="tr-TR" sz="1100" dirty="0"/>
          </a:p>
          <a:p>
            <a:pPr algn="just"/>
            <a:r>
              <a:rPr lang="tr-TR" sz="3200" dirty="0"/>
              <a:t>Elektronik Eksiltmeye Davet Formu 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58C9E2A4-F780-491F-892B-634BC6B0C8F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845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Tekliflerin </a:t>
            </a:r>
            <a:r>
              <a:rPr lang="tr-TR" dirty="0"/>
              <a:t>(</a:t>
            </a:r>
            <a:r>
              <a:rPr lang="tr-TR" dirty="0" smtClean="0"/>
              <a:t>e-teklif</a:t>
            </a:r>
            <a:r>
              <a:rPr lang="tr-TR" dirty="0"/>
              <a:t>) </a:t>
            </a:r>
            <a:r>
              <a:rPr lang="tr-TR" dirty="0" smtClean="0"/>
              <a:t>Hazırlanması </a:t>
            </a:r>
            <a:r>
              <a:rPr lang="tr-TR" dirty="0"/>
              <a:t>ve </a:t>
            </a:r>
            <a:r>
              <a:rPr lang="tr-TR" dirty="0" smtClean="0"/>
              <a:t>Sunulması</a:t>
            </a:r>
            <a:endParaRPr lang="tr-TR" dirty="0"/>
          </a:p>
        </p:txBody>
      </p:sp>
      <p:pic>
        <p:nvPicPr>
          <p:cNvPr id="16386" name="Picture 2" descr="ihaleye elektronik ortamda teklif verme ile ilgili gÃ¶rsel sonucu">
            <a:extLst>
              <a:ext uri="{FF2B5EF4-FFF2-40B4-BE49-F238E27FC236}">
                <a16:creationId xmlns="" xmlns:a16="http://schemas.microsoft.com/office/drawing/2014/main" id="{33D78C3F-C2A2-4691-8FE8-724E10F000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13627"/>
            <a:ext cx="6997430" cy="445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681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Tekliflerin </a:t>
            </a:r>
            <a:r>
              <a:rPr lang="tr-TR" dirty="0"/>
              <a:t>Hazırlanması ve Sunulması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08CF72-EE8C-44A5-AE00-23DC2C7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568" y="1484784"/>
            <a:ext cx="4395788" cy="4476750"/>
          </a:xfrm>
        </p:spPr>
        <p:txBody>
          <a:bodyPr>
            <a:noAutofit/>
          </a:bodyPr>
          <a:lstStyle/>
          <a:p>
            <a:r>
              <a:rPr lang="tr-TR" sz="2500" dirty="0"/>
              <a:t>     </a:t>
            </a:r>
            <a:r>
              <a:rPr lang="tr-TR" sz="3200" b="1" dirty="0"/>
              <a:t>Teklifler;</a:t>
            </a:r>
          </a:p>
          <a:p>
            <a:pPr marL="0" indent="0">
              <a:buNone/>
            </a:pP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EKAP üzerinden,  </a:t>
            </a:r>
            <a:r>
              <a:rPr lang="tr-TR" sz="3200" dirty="0"/>
              <a:t>yalnızca teklif mektubu ve ekleri doldurularak hazırlanır ve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</a:rPr>
              <a:t>       </a:t>
            </a:r>
            <a:r>
              <a:rPr lang="tr-TR" sz="3200" b="1" u="sng" dirty="0">
                <a:solidFill>
                  <a:srgbClr val="FF0000"/>
                </a:solidFill>
              </a:rPr>
              <a:t>e-teklif şeklinde</a:t>
            </a:r>
            <a:r>
              <a:rPr lang="tr-TR" sz="3200" u="sng" dirty="0">
                <a:solidFill>
                  <a:srgbClr val="FF0000"/>
                </a:solidFill>
              </a:rPr>
              <a:t>,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e-imza ile imzalanarak </a:t>
            </a:r>
            <a:r>
              <a:rPr lang="tr-TR" sz="3200" dirty="0"/>
              <a:t>ihale tarih ve saatine kadar gönderilir.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32</a:t>
            </a:fld>
            <a:endParaRPr lang="tr-TR"/>
          </a:p>
        </p:txBody>
      </p:sp>
      <p:pic>
        <p:nvPicPr>
          <p:cNvPr id="1026" name="Picture 2" descr="ekap resim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072" y="1556792"/>
            <a:ext cx="3606403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7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Tekliflerin </a:t>
            </a:r>
            <a:r>
              <a:rPr lang="tr-TR" dirty="0"/>
              <a:t>Hazırlanması ve Sunulması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08CF72-EE8C-44A5-AE00-23DC2C7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50" y="1894114"/>
            <a:ext cx="4140398" cy="4179499"/>
          </a:xfrm>
        </p:spPr>
        <p:txBody>
          <a:bodyPr>
            <a:noAutofit/>
          </a:bodyPr>
          <a:lstStyle/>
          <a:p>
            <a:r>
              <a:rPr lang="tr-TR" sz="3200" b="1" dirty="0"/>
              <a:t>    </a:t>
            </a:r>
            <a:r>
              <a:rPr lang="tr-TR" sz="3600" b="1" dirty="0">
                <a:solidFill>
                  <a:srgbClr val="FF0000"/>
                </a:solidFill>
              </a:rPr>
              <a:t>e-teklifin</a:t>
            </a:r>
          </a:p>
          <a:p>
            <a:pPr marL="0" indent="0">
              <a:buNone/>
            </a:pPr>
            <a:r>
              <a:rPr lang="tr-TR" sz="3200" b="1" dirty="0"/>
              <a:t>     Ortak girişimlerde </a:t>
            </a:r>
          </a:p>
          <a:p>
            <a:pPr marL="0" indent="0">
              <a:buNone/>
            </a:pPr>
            <a:r>
              <a:rPr lang="tr-TR" sz="3200" b="1" dirty="0"/>
              <a:t>     ortakların tamamı  </a:t>
            </a:r>
            <a:r>
              <a:rPr lang="tr-TR" sz="3200" dirty="0"/>
              <a:t>tarafından</a:t>
            </a:r>
          </a:p>
          <a:p>
            <a:pPr marL="0" indent="0">
              <a:buNone/>
            </a:pPr>
            <a:r>
              <a:rPr lang="tr-TR" sz="3200" dirty="0"/>
              <a:t>     </a:t>
            </a:r>
            <a:r>
              <a:rPr lang="tr-TR" sz="3200" u="sng" dirty="0">
                <a:solidFill>
                  <a:srgbClr val="FF0000"/>
                </a:solidFill>
              </a:rPr>
              <a:t>e-imza ile imzalanması zorunludur. 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33</a:t>
            </a:fld>
            <a:endParaRPr lang="tr-TR"/>
          </a:p>
        </p:txBody>
      </p:sp>
      <p:pic>
        <p:nvPicPr>
          <p:cNvPr id="2050" name="Picture 2" descr="ihale e ile ilgili gÃ¶rsel sonucu">
            <a:extLst>
              <a:ext uri="{FF2B5EF4-FFF2-40B4-BE49-F238E27FC236}">
                <a16:creationId xmlns="" xmlns:a16="http://schemas.microsoft.com/office/drawing/2014/main" id="{420D4666-58F6-446E-8FB7-2C2572EC7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474" y="1912424"/>
            <a:ext cx="3992932" cy="416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1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Tekliflerin Hazırlanması ve Sunulması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08CF72-EE8C-44A5-AE00-23DC2C7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9814" y="2095501"/>
            <a:ext cx="4047530" cy="4076699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   EKAP üzerinden </a:t>
            </a:r>
            <a:r>
              <a:rPr lang="tr-TR" sz="3200" b="1" u="sng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gönderilmeyen</a:t>
            </a:r>
          </a:p>
          <a:p>
            <a:pPr marL="0" indent="0">
              <a:buNone/>
            </a:pPr>
            <a:r>
              <a:rPr lang="tr-TR" sz="3200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32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tr-TR" sz="3200" b="1" dirty="0">
                <a:solidFill>
                  <a:srgbClr val="FF0000"/>
                </a:solidFill>
              </a:rPr>
              <a:t>teklifler kabul edilmez.</a:t>
            </a:r>
            <a:endParaRPr lang="tr-TR" sz="3200" b="1" u="sng" dirty="0">
              <a:solidFill>
                <a:srgbClr val="FF0000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34</a:t>
            </a:fld>
            <a:endParaRPr lang="tr-TR"/>
          </a:p>
        </p:txBody>
      </p:sp>
      <p:pic>
        <p:nvPicPr>
          <p:cNvPr id="1026" name="Picture 2" descr="Ä°lgili resim">
            <a:extLst>
              <a:ext uri="{FF2B5EF4-FFF2-40B4-BE49-F238E27FC236}">
                <a16:creationId xmlns="" xmlns:a16="http://schemas.microsoft.com/office/drawing/2014/main" id="{82EABDED-EC1C-4A68-A540-593462315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399" y="1766208"/>
            <a:ext cx="4063008" cy="353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9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AE2A434-6BD2-46EF-BB5D-F8005D67F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Tekliflerin </a:t>
            </a:r>
            <a:r>
              <a:rPr lang="tr-TR" dirty="0"/>
              <a:t>Hazırlanması ve Sunulması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9822EE6-D37C-449C-A836-034936973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205" y="2180497"/>
            <a:ext cx="7986576" cy="3775641"/>
          </a:xfrm>
        </p:spPr>
        <p:txBody>
          <a:bodyPr>
            <a:normAutofit/>
          </a:bodyPr>
          <a:lstStyle/>
          <a:p>
            <a:r>
              <a:rPr lang="tr-TR" sz="3000" dirty="0"/>
              <a:t>   Teklif mektubu ekinde;</a:t>
            </a:r>
          </a:p>
          <a:p>
            <a:endParaRPr lang="tr-TR" sz="1000" dirty="0"/>
          </a:p>
          <a:p>
            <a:pPr marL="0" indent="0">
              <a:buNone/>
            </a:pPr>
            <a:r>
              <a:rPr lang="tr-TR" sz="3000" dirty="0"/>
              <a:t>  - </a:t>
            </a:r>
            <a:r>
              <a:rPr lang="tr-TR" sz="3000" b="1" dirty="0"/>
              <a:t>Birim fiyat </a:t>
            </a:r>
            <a:r>
              <a:rPr lang="tr-TR" sz="3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üzerinden teklif alınan</a:t>
            </a:r>
            <a:r>
              <a:rPr lang="tr-TR" sz="3000" dirty="0"/>
              <a:t> ihalelerde </a:t>
            </a:r>
            <a:r>
              <a:rPr lang="tr-TR" sz="3000" b="1" dirty="0">
                <a:solidFill>
                  <a:srgbClr val="FF0000"/>
                </a:solidFill>
              </a:rPr>
              <a:t>Birim Fiyat Teklif Cetveli,</a:t>
            </a:r>
          </a:p>
          <a:p>
            <a:pPr marL="0" indent="0">
              <a:buNone/>
            </a:pPr>
            <a:endParaRPr lang="tr-TR" sz="1000" dirty="0"/>
          </a:p>
          <a:p>
            <a:pPr marL="0" indent="0">
              <a:buNone/>
            </a:pPr>
            <a:r>
              <a:rPr lang="tr-TR" sz="3000" dirty="0"/>
              <a:t>  - Katılım ve yeterlik kriterlerine ilişkin bilgilerin beyan edileceği </a:t>
            </a:r>
            <a:r>
              <a:rPr lang="tr-TR" sz="3000" b="1" dirty="0">
                <a:solidFill>
                  <a:srgbClr val="FF0000"/>
                </a:solidFill>
              </a:rPr>
              <a:t>Yeterlik Bilgileri Tablosu</a:t>
            </a:r>
            <a:r>
              <a:rPr lang="tr-TR" sz="3000" dirty="0">
                <a:solidFill>
                  <a:srgbClr val="FF0000"/>
                </a:solidFill>
              </a:rPr>
              <a:t>,</a:t>
            </a:r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63419E59-AF7C-4FE8-A7D1-76B55A9FB6E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476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DE7883C-E2E4-43B3-A280-E7D26DE49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Tekliflerin </a:t>
            </a:r>
            <a:r>
              <a:rPr lang="tr-TR" dirty="0"/>
              <a:t>Hazırlanması ve Sunulması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EB4DB51-9F5F-4EC9-81D4-955FE4FE8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772" y="2038350"/>
            <a:ext cx="8473485" cy="441843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200" dirty="0"/>
              <a:t>   - İhaleye iş ortaklığı olarak teklif verilmesi halinde </a:t>
            </a:r>
            <a:r>
              <a:rPr lang="tr-TR" sz="3200" b="1" dirty="0">
                <a:solidFill>
                  <a:srgbClr val="FF0000"/>
                </a:solidFill>
              </a:rPr>
              <a:t>İş Ortaklığı Beyannamesi, </a:t>
            </a:r>
          </a:p>
          <a:p>
            <a:endParaRPr lang="tr-TR" sz="1100" dirty="0"/>
          </a:p>
          <a:p>
            <a:pPr marL="0" indent="0">
              <a:buNone/>
            </a:pPr>
            <a:r>
              <a:rPr lang="tr-TR" sz="3200" dirty="0"/>
              <a:t>   - İhaleye konsorsiyum olarak teklif verilmesi halinde </a:t>
            </a:r>
            <a:r>
              <a:rPr lang="tr-TR" sz="3200" b="1" dirty="0">
                <a:solidFill>
                  <a:srgbClr val="FF0000"/>
                </a:solidFill>
              </a:rPr>
              <a:t>Konsorsiyum Beyannamesi, </a:t>
            </a:r>
          </a:p>
          <a:p>
            <a:pPr marL="0" indent="0">
              <a:buNone/>
            </a:pPr>
            <a:endParaRPr lang="tr-TR" sz="1200" dirty="0"/>
          </a:p>
          <a:p>
            <a:pPr marL="0" indent="0">
              <a:buNone/>
            </a:pPr>
            <a:r>
              <a:rPr lang="tr-TR" sz="3000" dirty="0"/>
              <a:t>   - </a:t>
            </a:r>
            <a:r>
              <a:rPr lang="tr-TR" sz="3500" b="1" dirty="0"/>
              <a:t>Mal alımı ihalelerinde </a:t>
            </a:r>
            <a:r>
              <a:rPr lang="tr-TR" sz="3500" dirty="0"/>
              <a:t>yeterlik kriteri olarak belirlenmesi halinde </a:t>
            </a:r>
            <a:r>
              <a:rPr lang="tr-TR" sz="3500" b="1" dirty="0">
                <a:solidFill>
                  <a:srgbClr val="FF0000"/>
                </a:solidFill>
              </a:rPr>
              <a:t>Teknik Şartnameye Cevaplar ve Açıklamalar</a:t>
            </a:r>
            <a:r>
              <a:rPr lang="tr-TR" sz="3500" dirty="0">
                <a:solidFill>
                  <a:srgbClr val="FF0000"/>
                </a:solidFill>
              </a:rPr>
              <a:t>,</a:t>
            </a:r>
          </a:p>
          <a:p>
            <a:pPr marL="0" indent="0">
              <a:buNone/>
            </a:pPr>
            <a:r>
              <a:rPr lang="tr-TR" sz="3500" dirty="0"/>
              <a:t>      </a:t>
            </a:r>
            <a:r>
              <a:rPr lang="tr-TR" sz="3500" b="1" dirty="0"/>
              <a:t>Sunulur. </a:t>
            </a:r>
            <a:endParaRPr lang="en-GB" sz="3500" b="1" dirty="0">
              <a:cs typeface="Arial" pitchFamily="34" charset="0"/>
            </a:endParaRPr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52201E7D-A83A-4DE1-9DE6-046427E9A52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654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Tekliflerin </a:t>
            </a:r>
            <a:r>
              <a:rPr lang="tr-TR" dirty="0"/>
              <a:t>Hazırlanması ve Sunulması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08CF72-EE8C-44A5-AE00-23DC2C7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545" y="1268760"/>
            <a:ext cx="8536186" cy="4600575"/>
          </a:xfrm>
        </p:spPr>
        <p:txBody>
          <a:bodyPr>
            <a:noAutofit/>
          </a:bodyPr>
          <a:lstStyle/>
          <a:p>
            <a:r>
              <a:rPr lang="tr-TR" sz="3200" dirty="0"/>
              <a:t> </a:t>
            </a:r>
            <a:r>
              <a:rPr lang="tr-TR" sz="3200" dirty="0" smtClean="0"/>
              <a:t>Teklif </a:t>
            </a:r>
            <a:r>
              <a:rPr lang="tr-TR" sz="3200" dirty="0"/>
              <a:t>mektubu ekinde yer </a:t>
            </a:r>
            <a:r>
              <a:rPr lang="tr-TR" sz="3200" dirty="0" smtClean="0"/>
              <a:t>alan</a:t>
            </a:r>
          </a:p>
          <a:p>
            <a:pPr marL="0" indent="0">
              <a:buNone/>
            </a:pPr>
            <a:r>
              <a:rPr lang="tr-TR" altLang="tr-TR" b="1" dirty="0" smtClean="0">
                <a:solidFill>
                  <a:srgbClr val="FF0000"/>
                </a:solidFill>
              </a:rPr>
              <a:t>      "</a:t>
            </a:r>
            <a:r>
              <a:rPr lang="tr-TR" altLang="tr-TR" b="1" dirty="0">
                <a:solidFill>
                  <a:srgbClr val="FF0000"/>
                </a:solidFill>
              </a:rPr>
              <a:t>Yeterlik Bilgileri </a:t>
            </a:r>
            <a:r>
              <a:rPr lang="tr-TR" altLang="tr-TR" b="1" dirty="0" err="1">
                <a:solidFill>
                  <a:srgbClr val="FF0000"/>
                </a:solidFill>
              </a:rPr>
              <a:t>Tablosu"</a:t>
            </a:r>
            <a:r>
              <a:rPr lang="tr-TR" dirty="0" err="1">
                <a:solidFill>
                  <a:srgbClr val="FF0000"/>
                </a:solidFill>
              </a:rPr>
              <a:t>nun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/>
              <a:t>      İş ortaklığı veya konsorsiyumların katıldığı </a:t>
            </a:r>
            <a:r>
              <a:rPr lang="tr-TR" dirty="0" smtClean="0"/>
              <a:t>ihalelerde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 </a:t>
            </a:r>
            <a:r>
              <a:rPr lang="tr-TR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ortak tarafından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>
                <a:solidFill>
                  <a:srgbClr val="FF0000"/>
                </a:solidFill>
              </a:rPr>
              <a:t>ayrı ayrı sunulması</a:t>
            </a:r>
            <a:r>
              <a:rPr lang="tr-TR" dirty="0"/>
              <a:t> gerekmektedir. </a:t>
            </a:r>
          </a:p>
          <a:p>
            <a:r>
              <a:rPr lang="tr-TR" b="1" dirty="0" smtClean="0"/>
              <a:t>     Kısmi </a:t>
            </a:r>
            <a:r>
              <a:rPr lang="tr-TR" b="1" dirty="0"/>
              <a:t>teklife açık ihalelerde </a:t>
            </a:r>
            <a:r>
              <a:rPr lang="tr-TR" dirty="0"/>
              <a:t>ise</a:t>
            </a:r>
          </a:p>
          <a:p>
            <a:pPr marL="0" indent="0">
              <a:buNone/>
            </a:pPr>
            <a:r>
              <a:rPr lang="tr-TR" dirty="0"/>
              <a:t>   </a:t>
            </a:r>
            <a:r>
              <a:rPr lang="tr-TR" dirty="0" smtClean="0"/>
              <a:t>  </a:t>
            </a:r>
            <a:r>
              <a:rPr lang="tr-TR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teklif mektubu eklerinin tamamının</a:t>
            </a:r>
          </a:p>
          <a:p>
            <a:pPr marL="0" indent="0">
              <a:buNone/>
            </a:pP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u="sng" dirty="0">
                <a:solidFill>
                  <a:srgbClr val="FF0000"/>
                </a:solidFill>
              </a:rPr>
              <a:t>her bir kısım için</a:t>
            </a:r>
            <a:r>
              <a:rPr lang="tr-TR" dirty="0">
                <a:solidFill>
                  <a:srgbClr val="FF0000"/>
                </a:solidFill>
              </a:rPr>
              <a:t> ayrı ayrı doldurulması </a:t>
            </a:r>
            <a:r>
              <a:rPr lang="tr-TR" dirty="0"/>
              <a:t>gerekmektedir</a:t>
            </a:r>
            <a:r>
              <a:rPr lang="tr-TR" dirty="0" smtClean="0"/>
              <a:t>.</a:t>
            </a:r>
            <a:endParaRPr lang="tr-TR" sz="32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00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DAD5D9E-7181-4E09-8F65-4825CBD03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İhalede</a:t>
            </a:r>
            <a:r>
              <a:rPr lang="tr-TR" sz="3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Değerlendirilmesi</a:t>
            </a:r>
            <a:endParaRPr lang="tr-T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e-ihale resim ile ilgili gÃ¶rsel sonucu">
            <a:extLst>
              <a:ext uri="{FF2B5EF4-FFF2-40B4-BE49-F238E27FC236}">
                <a16:creationId xmlns="" xmlns:a16="http://schemas.microsoft.com/office/drawing/2014/main" id="{38BA006C-2B03-41D2-AC66-8A75778D0A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640" y="1628800"/>
            <a:ext cx="6591705" cy="427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6345457-5EE9-47DF-B4E6-0BFE97AFC9A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847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08CF72-EE8C-44A5-AE00-23DC2C7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294" y="2052734"/>
            <a:ext cx="8587516" cy="3750907"/>
          </a:xfrm>
        </p:spPr>
        <p:txBody>
          <a:bodyPr>
            <a:noAutofit/>
          </a:bodyPr>
          <a:lstStyle/>
          <a:p>
            <a:pPr algn="just"/>
            <a:r>
              <a:rPr lang="tr-TR" sz="2800" dirty="0"/>
              <a:t>    </a:t>
            </a:r>
            <a:r>
              <a:rPr lang="tr-TR" sz="2800" dirty="0" smtClean="0"/>
              <a:t> </a:t>
            </a:r>
            <a:r>
              <a:rPr lang="tr-TR" sz="3000" b="1" dirty="0" smtClean="0">
                <a:solidFill>
                  <a:srgbClr val="C00000"/>
                </a:solidFill>
              </a:rPr>
              <a:t>e-teklifler</a:t>
            </a:r>
            <a:r>
              <a:rPr lang="tr-TR" sz="3000" b="1" dirty="0">
                <a:solidFill>
                  <a:srgbClr val="C00000"/>
                </a:solidFill>
              </a:rPr>
              <a:t>,</a:t>
            </a:r>
          </a:p>
          <a:p>
            <a:pPr marL="0" indent="0" algn="just">
              <a:buNone/>
            </a:pPr>
            <a:r>
              <a:rPr lang="tr-TR" sz="3000" dirty="0"/>
              <a:t>     </a:t>
            </a:r>
            <a:r>
              <a:rPr lang="tr-TR" sz="3000" b="1" u="sng" dirty="0"/>
              <a:t>İhale tarih ve saatinde</a:t>
            </a:r>
          </a:p>
          <a:p>
            <a:pPr marL="0" indent="0" algn="just">
              <a:buNone/>
            </a:pPr>
            <a:r>
              <a:rPr lang="tr-TR" sz="3000" dirty="0"/>
              <a:t>     istekliler tarafından gönderilen </a:t>
            </a:r>
            <a:r>
              <a:rPr lang="tr-TR" sz="3000" dirty="0">
                <a:solidFill>
                  <a:srgbClr val="FF0000"/>
                </a:solidFill>
              </a:rPr>
              <a:t>e-anahtarlar kullanılmak suretiyle </a:t>
            </a:r>
          </a:p>
          <a:p>
            <a:pPr marL="0" indent="0" algn="just">
              <a:buNone/>
            </a:pPr>
            <a:r>
              <a:rPr lang="tr-TR" sz="3000" dirty="0"/>
              <a:t>     İhale komisyonu tarafından </a:t>
            </a:r>
            <a:r>
              <a:rPr lang="tr-TR" sz="3000" b="1" dirty="0"/>
              <a:t>EKAP üzerinde açılır.</a:t>
            </a:r>
          </a:p>
          <a:p>
            <a:pPr algn="just"/>
            <a:endParaRPr lang="tr-TR" sz="1000" dirty="0">
              <a:highlight>
                <a:srgbClr val="FFFF00"/>
              </a:highlight>
            </a:endParaRPr>
          </a:p>
          <a:p>
            <a:pPr algn="just"/>
            <a:r>
              <a:rPr lang="tr-TR" sz="3000" b="1" dirty="0"/>
              <a:t>    </a:t>
            </a:r>
            <a:r>
              <a:rPr lang="tr-TR" sz="3000" b="1" u="sng" dirty="0" smtClean="0">
                <a:solidFill>
                  <a:srgbClr val="C00000"/>
                </a:solidFill>
              </a:rPr>
              <a:t>e-anahtarlar,</a:t>
            </a:r>
            <a:r>
              <a:rPr lang="tr-TR" sz="3000" u="sng" dirty="0" smtClean="0"/>
              <a:t> </a:t>
            </a:r>
            <a:r>
              <a:rPr lang="tr-TR" sz="3000" u="sng" dirty="0"/>
              <a:t>teklif ile birlikte gönderilir. 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022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7E8AADD-9AA4-46BC-ADC8-040B45DB8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989" y="487524"/>
            <a:ext cx="8551664" cy="793103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/>
              <a:t>İSTENECEK BELGELERİN AZALTILMASI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ED46583-333E-4F44-ACD9-809619F5D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4684" y="1800226"/>
            <a:ext cx="8350922" cy="4438205"/>
          </a:xfrm>
        </p:spPr>
        <p:txBody>
          <a:bodyPr>
            <a:normAutofit/>
          </a:bodyPr>
          <a:lstStyle/>
          <a:p>
            <a:r>
              <a:rPr lang="tr-TR" sz="3600" dirty="0"/>
              <a:t>Bu doğrultuda, </a:t>
            </a:r>
            <a:r>
              <a:rPr lang="tr-TR" sz="3600" b="1" dirty="0"/>
              <a:t>katılım ve yeterlik kriterlerine ilişkin belgelerin </a:t>
            </a:r>
            <a:r>
              <a:rPr lang="tr-TR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fiziki ortamda </a:t>
            </a:r>
            <a:r>
              <a:rPr lang="tr-TR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sunulması zorunluluğu ortadan kaldırılmaktadır.</a:t>
            </a:r>
          </a:p>
          <a:p>
            <a:endParaRPr lang="tr-TR" dirty="0"/>
          </a:p>
          <a:p>
            <a:endParaRPr lang="tr-TR" dirty="0"/>
          </a:p>
          <a:p>
            <a:pPr algn="just"/>
            <a:r>
              <a:rPr lang="tr-TR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tr-T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Dayanak: MAİUY mad. 29/son</a:t>
            </a:r>
          </a:p>
          <a:p>
            <a:pPr algn="just"/>
            <a:r>
              <a:rPr lang="tr-T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HAİUY ve YİİUY mad. 31/son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A08DFBD-B3CE-4A0C-A51F-9782EFCB2E4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153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2F354A6-E2BC-4264-8212-B9E7CF82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A08CF72-EE8C-44A5-AE00-23DC2C77C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6337" y="2052735"/>
            <a:ext cx="8618472" cy="3089311"/>
          </a:xfrm>
        </p:spPr>
        <p:txBody>
          <a:bodyPr>
            <a:noAutofit/>
          </a:bodyPr>
          <a:lstStyle/>
          <a:p>
            <a:pPr algn="just"/>
            <a:r>
              <a:rPr lang="tr-TR" sz="2800" dirty="0"/>
              <a:t>    </a:t>
            </a:r>
            <a:r>
              <a:rPr lang="tr-TR" sz="3000" dirty="0"/>
              <a:t>İlk oturumda öncelikle</a:t>
            </a:r>
          </a:p>
          <a:p>
            <a:pPr marL="0" indent="0" algn="just">
              <a:buNone/>
            </a:pPr>
            <a:r>
              <a:rPr lang="tr-TR" sz="3000" dirty="0"/>
              <a:t>      </a:t>
            </a:r>
            <a:r>
              <a:rPr lang="tr-TR" sz="3000" b="1" dirty="0">
                <a:solidFill>
                  <a:srgbClr val="FF0000"/>
                </a:solidFill>
              </a:rPr>
              <a:t>Teklif Mektubu ve Geçici Teminatı uygun olmayan </a:t>
            </a:r>
            <a:r>
              <a:rPr lang="tr-TR" sz="3000" dirty="0"/>
              <a:t>istekliler tespit edilerek</a:t>
            </a:r>
          </a:p>
          <a:p>
            <a:pPr marL="0" indent="0" algn="just">
              <a:buNone/>
            </a:pPr>
            <a:r>
              <a:rPr lang="tr-TR" sz="3000" dirty="0"/>
              <a:t>     teklifleri değerlendirme dışı bırakılır. </a:t>
            </a:r>
          </a:p>
          <a:p>
            <a:pPr marL="0" indent="0">
              <a:buNone/>
            </a:pPr>
            <a:endParaRPr lang="tr-TR" sz="1500" dirty="0">
              <a:highlight>
                <a:srgbClr val="FFFF00"/>
              </a:highlight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8C5231D-900A-459D-B27B-BF6015F0334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28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EC22095-34FB-45E1-A48B-621187B70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D5DB6B5-3118-4D03-B810-15BA09064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5989" y="1903447"/>
            <a:ext cx="8374456" cy="3238599"/>
          </a:xfrm>
        </p:spPr>
        <p:txBody>
          <a:bodyPr>
            <a:normAutofit fontScale="92500"/>
          </a:bodyPr>
          <a:lstStyle/>
          <a:p>
            <a:r>
              <a:rPr lang="tr-TR" sz="3200" dirty="0"/>
              <a:t>      İhale dokümanında belirtilen </a:t>
            </a:r>
          </a:p>
          <a:p>
            <a:pPr marL="0" indent="0">
              <a:buNone/>
            </a:pPr>
            <a:r>
              <a:rPr lang="tr-TR" sz="3200" dirty="0">
                <a:solidFill>
                  <a:srgbClr val="FF0000"/>
                </a:solidFill>
              </a:rPr>
              <a:t>     Katılım belgeleri ve yeterlik kriterleri ile ilgili </a:t>
            </a:r>
            <a:r>
              <a:rPr lang="tr-TR" sz="3200" b="1" dirty="0">
                <a:solidFill>
                  <a:srgbClr val="FF0000"/>
                </a:solidFill>
              </a:rPr>
              <a:t>değerlendirme,</a:t>
            </a:r>
          </a:p>
          <a:p>
            <a:pPr marL="0" indent="0">
              <a:buNone/>
            </a:pPr>
            <a:r>
              <a:rPr lang="tr-TR" sz="3200" dirty="0"/>
              <a:t>     İstekliler tarafından doldurulan </a:t>
            </a:r>
            <a:r>
              <a:rPr lang="tr-TR" sz="3200" b="1" dirty="0"/>
              <a:t>"</a:t>
            </a:r>
            <a:r>
              <a:rPr lang="tr-TR" sz="3200" b="1" u="sng" dirty="0"/>
              <a:t>Yeterlik Bilgileri </a:t>
            </a:r>
            <a:r>
              <a:rPr lang="tr-TR" sz="3200" b="1" u="sng" dirty="0" err="1"/>
              <a:t>Tablosu"nda</a:t>
            </a:r>
            <a:endParaRPr lang="tr-TR" sz="3200" b="1" u="sng" dirty="0"/>
          </a:p>
          <a:p>
            <a:pPr marL="0" indent="0">
              <a:buNone/>
            </a:pPr>
            <a:r>
              <a:rPr lang="tr-TR" sz="3200" dirty="0"/>
              <a:t>     </a:t>
            </a:r>
            <a:r>
              <a:rPr lang="tr-TR" sz="3200" b="1" dirty="0">
                <a:solidFill>
                  <a:srgbClr val="FF0000"/>
                </a:solidFill>
              </a:rPr>
              <a:t>beyan edilen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u="sng" dirty="0">
                <a:solidFill>
                  <a:srgbClr val="FF0000"/>
                </a:solidFill>
              </a:rPr>
              <a:t>bilgi ve belgeler </a:t>
            </a:r>
            <a:r>
              <a:rPr lang="tr-TR" sz="3200" dirty="0"/>
              <a:t>esas alınarak yapılır.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6DCC0BA-7EE6-401D-A1C9-D1CFAEC7C3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557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EC22095-34FB-45E1-A48B-621187B70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D5DB6B5-3118-4D03-B810-15BA09064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0163" y="1903446"/>
            <a:ext cx="8320282" cy="4252398"/>
          </a:xfrm>
        </p:spPr>
        <p:txBody>
          <a:bodyPr>
            <a:normAutofit fontScale="92500"/>
          </a:bodyPr>
          <a:lstStyle/>
          <a:p>
            <a:r>
              <a:rPr lang="tr-TR" sz="3200" dirty="0"/>
              <a:t>    </a:t>
            </a:r>
            <a:r>
              <a:rPr lang="tr-TR" sz="3000" dirty="0"/>
              <a:t>İstekliler tarafından </a:t>
            </a:r>
            <a:r>
              <a:rPr lang="tr-TR" sz="3000" b="1" dirty="0">
                <a:solidFill>
                  <a:srgbClr val="FF0000"/>
                </a:solidFill>
              </a:rPr>
              <a:t>beyan edilen bilgi ve belgelerden,</a:t>
            </a:r>
          </a:p>
          <a:p>
            <a:pPr marL="0" indent="0">
              <a:buNone/>
            </a:pPr>
            <a:r>
              <a:rPr lang="tr-TR" sz="3000" dirty="0"/>
              <a:t>     - EKAP veya</a:t>
            </a:r>
          </a:p>
          <a:p>
            <a:pPr marL="0" indent="0">
              <a:buNone/>
            </a:pPr>
            <a:r>
              <a:rPr lang="tr-TR" sz="3000" dirty="0"/>
              <a:t>     - Diğer kamu kurum ve kuruluşları ile</a:t>
            </a:r>
          </a:p>
          <a:p>
            <a:pPr marL="0" indent="0">
              <a:buNone/>
            </a:pPr>
            <a:r>
              <a:rPr lang="tr-TR" sz="3000" dirty="0"/>
              <a:t>     - Kamu kurumu niteliğindeki meslek kuruluşlarının</a:t>
            </a:r>
          </a:p>
          <a:p>
            <a:pPr marL="0" indent="0">
              <a:buNone/>
            </a:pPr>
            <a:r>
              <a:rPr lang="tr-TR" sz="3000" dirty="0"/>
              <a:t>     </a:t>
            </a:r>
            <a:r>
              <a:rPr lang="tr-TR" sz="3000" b="1" dirty="0">
                <a:solidFill>
                  <a:srgbClr val="FF0000"/>
                </a:solidFill>
              </a:rPr>
              <a:t>internet siteleri üzerinden sorgulanabilenler,</a:t>
            </a:r>
          </a:p>
          <a:p>
            <a:pPr marL="0" indent="0">
              <a:buNone/>
            </a:pPr>
            <a:r>
              <a:rPr lang="tr-TR" sz="3000" dirty="0"/>
              <a:t>       </a:t>
            </a:r>
            <a:r>
              <a:rPr lang="tr-TR" sz="3000" u="sng" dirty="0"/>
              <a:t>Belgelerdeki kayıtlı bilgiler esas alınarak</a:t>
            </a:r>
            <a:r>
              <a:rPr lang="tr-TR" sz="3000" dirty="0"/>
              <a:t> </a:t>
            </a:r>
            <a:r>
              <a:rPr lang="tr-TR" sz="3000" dirty="0">
                <a:solidFill>
                  <a:srgbClr val="FF0000"/>
                </a:solidFill>
              </a:rPr>
              <a:t>değerlendirmeye tabi tutulur.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6DCC0BA-7EE6-401D-A1C9-D1CFAEC7C3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524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DAD5D9E-7181-4E09-8F65-4825CBD03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0B06843-4693-41D1-BB85-671E94023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075" y="1968760"/>
            <a:ext cx="8356924" cy="4352503"/>
          </a:xfrm>
        </p:spPr>
        <p:txBody>
          <a:bodyPr>
            <a:normAutofit fontScale="92500" lnSpcReduction="20000"/>
          </a:bodyPr>
          <a:lstStyle/>
          <a:p>
            <a:r>
              <a:rPr lang="tr-TR" sz="3000" dirty="0"/>
              <a:t>   Belirtilen yöntemle </a:t>
            </a:r>
            <a:r>
              <a:rPr lang="tr-TR" sz="3000" b="1" dirty="0">
                <a:solidFill>
                  <a:srgbClr val="FF0000"/>
                </a:solidFill>
              </a:rPr>
              <a:t>sorgulanamayan bilgi ve belgeler </a:t>
            </a:r>
            <a:r>
              <a:rPr lang="tr-TR" sz="3000" dirty="0"/>
              <a:t>ile</a:t>
            </a:r>
          </a:p>
          <a:p>
            <a:pPr marL="0" indent="0">
              <a:buNone/>
            </a:pPr>
            <a:r>
              <a:rPr lang="tr-TR" sz="3000" dirty="0"/>
              <a:t>    </a:t>
            </a:r>
            <a:r>
              <a:rPr lang="tr-TR" sz="3000" b="1" dirty="0">
                <a:solidFill>
                  <a:srgbClr val="FF0000"/>
                </a:solidFill>
              </a:rPr>
              <a:t>Teknik şartnameye cevaplar ve </a:t>
            </a:r>
            <a:r>
              <a:rPr lang="tr-TR" sz="3000" b="1" dirty="0" smtClean="0">
                <a:solidFill>
                  <a:srgbClr val="FF0000"/>
                </a:solidFill>
              </a:rPr>
              <a:t>açıklamalar</a:t>
            </a:r>
            <a:r>
              <a:rPr lang="tr-TR" sz="3000" dirty="0" smtClean="0"/>
              <a:t>a</a:t>
            </a:r>
          </a:p>
          <a:p>
            <a:pPr marL="0" indent="0">
              <a:buNone/>
            </a:pPr>
            <a:r>
              <a:rPr lang="tr-TR" sz="3000" dirty="0"/>
              <a:t> </a:t>
            </a:r>
            <a:r>
              <a:rPr lang="tr-TR" sz="3000" dirty="0" smtClean="0"/>
              <a:t>   </a:t>
            </a:r>
            <a:r>
              <a:rPr lang="tr-TR" sz="3000" dirty="0"/>
              <a:t>yönelik </a:t>
            </a:r>
            <a:r>
              <a:rPr lang="tr-TR" sz="3000" u="sng" dirty="0"/>
              <a:t>ilk değerlendirme</a:t>
            </a:r>
          </a:p>
          <a:p>
            <a:pPr marL="0" indent="0">
              <a:buNone/>
            </a:pPr>
            <a:r>
              <a:rPr lang="tr-TR" sz="3000" dirty="0"/>
              <a:t>  </a:t>
            </a:r>
            <a:r>
              <a:rPr lang="tr-TR" sz="3000" dirty="0" smtClean="0"/>
              <a:t>  </a:t>
            </a:r>
            <a:r>
              <a:rPr lang="tr-TR" sz="3000" u="sng" dirty="0">
                <a:solidFill>
                  <a:srgbClr val="FF0000"/>
                </a:solidFill>
              </a:rPr>
              <a:t>beyan edilen bilgiler</a:t>
            </a:r>
            <a:r>
              <a:rPr lang="tr-TR" sz="3000" dirty="0">
                <a:solidFill>
                  <a:srgbClr val="FF0000"/>
                </a:solidFill>
              </a:rPr>
              <a:t> </a:t>
            </a:r>
            <a:r>
              <a:rPr lang="tr-TR" sz="3000" dirty="0"/>
              <a:t>esas alınarak yapılır.</a:t>
            </a:r>
          </a:p>
          <a:p>
            <a:endParaRPr lang="tr-TR" sz="1200" dirty="0"/>
          </a:p>
          <a:p>
            <a:r>
              <a:rPr lang="tr-TR" sz="3200" dirty="0"/>
              <a:t>   Bu de</a:t>
            </a:r>
            <a:r>
              <a:rPr lang="tr-TR" sz="2800" dirty="0"/>
              <a:t>ğ</a:t>
            </a:r>
            <a:r>
              <a:rPr lang="tr-TR" sz="3200" dirty="0"/>
              <a:t>erlendirme sonucunda</a:t>
            </a:r>
          </a:p>
          <a:p>
            <a:pPr marL="0" indent="0">
              <a:buNone/>
            </a:pPr>
            <a:r>
              <a:rPr lang="tr-TR" sz="3200" dirty="0"/>
              <a:t>    İhalede öngörülen şartları sa</a:t>
            </a:r>
            <a:r>
              <a:rPr lang="tr-TR" sz="2800" dirty="0"/>
              <a:t>ğ</a:t>
            </a:r>
            <a:r>
              <a:rPr lang="tr-TR" sz="3200" dirty="0"/>
              <a:t>lamadı</a:t>
            </a:r>
            <a:r>
              <a:rPr lang="tr-TR" sz="2800" dirty="0"/>
              <a:t>ğ</a:t>
            </a:r>
            <a:r>
              <a:rPr lang="tr-TR" sz="3200" dirty="0"/>
              <a:t>ı anlaşılan teklifler</a:t>
            </a:r>
          </a:p>
          <a:p>
            <a:pPr marL="0" indent="0">
              <a:buNone/>
            </a:pPr>
            <a:r>
              <a:rPr lang="tr-TR" sz="3200" dirty="0"/>
              <a:t>    </a:t>
            </a:r>
            <a:r>
              <a:rPr lang="tr-TR" sz="3200" dirty="0">
                <a:solidFill>
                  <a:srgbClr val="FF0000"/>
                </a:solidFill>
              </a:rPr>
              <a:t>de</a:t>
            </a:r>
            <a:r>
              <a:rPr lang="tr-TR" sz="2800" dirty="0">
                <a:solidFill>
                  <a:srgbClr val="FF0000"/>
                </a:solidFill>
              </a:rPr>
              <a:t>ğ</a:t>
            </a:r>
            <a:r>
              <a:rPr lang="tr-TR" sz="3200" dirty="0">
                <a:solidFill>
                  <a:srgbClr val="FF0000"/>
                </a:solidFill>
              </a:rPr>
              <a:t>erlendirme dışı bırakılır.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6345457-5EE9-47DF-B4E6-0BFE97AFC9A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72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DAD5D9E-7181-4E09-8F65-4825CBD03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0B06843-4693-41D1-BB85-671E94023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945" y="1924050"/>
            <a:ext cx="8442054" cy="2713264"/>
          </a:xfrm>
        </p:spPr>
        <p:txBody>
          <a:bodyPr>
            <a:normAutofit/>
          </a:bodyPr>
          <a:lstStyle/>
          <a:p>
            <a:r>
              <a:rPr lang="tr-TR" sz="3000" dirty="0"/>
              <a:t>   Bu inceleme sürecinden sonra</a:t>
            </a:r>
          </a:p>
          <a:p>
            <a:pPr marL="0" indent="0">
              <a:buNone/>
            </a:pPr>
            <a:r>
              <a:rPr lang="tr-TR" sz="3000" dirty="0"/>
              <a:t>    değerlendirme dışı bırakılmayan tekliflerden</a:t>
            </a:r>
          </a:p>
          <a:p>
            <a:pPr marL="0" indent="0">
              <a:buNone/>
            </a:pPr>
            <a:r>
              <a:rPr lang="tr-TR" sz="3000" dirty="0"/>
              <a:t>    </a:t>
            </a:r>
            <a:r>
              <a:rPr lang="tr-TR" sz="3000" b="1" dirty="0">
                <a:solidFill>
                  <a:srgbClr val="FF0000"/>
                </a:solidFill>
              </a:rPr>
              <a:t>en düşük fiyatı teklif eden </a:t>
            </a:r>
            <a:r>
              <a:rPr lang="tr-TR" sz="3000" u="sng" dirty="0">
                <a:solidFill>
                  <a:srgbClr val="FF0000"/>
                </a:solidFill>
              </a:rPr>
              <a:t>ilk iki istekli </a:t>
            </a:r>
            <a:r>
              <a:rPr lang="tr-TR" sz="3000" dirty="0"/>
              <a:t>belirlenir.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6345457-5EE9-47DF-B4E6-0BFE97AFC9A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432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DAD5D9E-7181-4E09-8F65-4825CBD03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0B06843-4693-41D1-BB85-671E94023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294" y="1912776"/>
            <a:ext cx="8511705" cy="3545632"/>
          </a:xfrm>
        </p:spPr>
        <p:txBody>
          <a:bodyPr>
            <a:normAutofit lnSpcReduction="10000"/>
          </a:bodyPr>
          <a:lstStyle/>
          <a:p>
            <a:r>
              <a:rPr lang="tr-TR" sz="3000" dirty="0">
                <a:solidFill>
                  <a:srgbClr val="FF0000"/>
                </a:solidFill>
              </a:rPr>
              <a:t>   </a:t>
            </a:r>
            <a:r>
              <a:rPr lang="tr-TR" sz="3200" dirty="0">
                <a:solidFill>
                  <a:srgbClr val="FF0000"/>
                </a:solidFill>
              </a:rPr>
              <a:t>En düşük fiyatı teklif eden </a:t>
            </a:r>
            <a:r>
              <a:rPr lang="tr-TR" sz="3200" u="sng" dirty="0">
                <a:solidFill>
                  <a:srgbClr val="FF0000"/>
                </a:solidFill>
              </a:rPr>
              <a:t>ilk 2 (iki) istekli </a:t>
            </a:r>
            <a:r>
              <a:rPr lang="tr-TR" sz="3200" dirty="0">
                <a:solidFill>
                  <a:srgbClr val="FF0000"/>
                </a:solidFill>
              </a:rPr>
              <a:t>belirlendikten sonra;</a:t>
            </a:r>
          </a:p>
          <a:p>
            <a:pPr marL="0" indent="0">
              <a:buNone/>
            </a:pPr>
            <a:r>
              <a:rPr lang="tr-TR" sz="3200" dirty="0">
                <a:solidFill>
                  <a:srgbClr val="FF0000"/>
                </a:solidFill>
              </a:rPr>
              <a:t>  İdare tarafından </a:t>
            </a:r>
            <a:r>
              <a:rPr lang="tr-TR" sz="3200" u="sng" dirty="0">
                <a:solidFill>
                  <a:srgbClr val="FF0000"/>
                </a:solidFill>
              </a:rPr>
              <a:t>bu isteklilere</a:t>
            </a:r>
          </a:p>
          <a:p>
            <a:pPr marL="0" indent="0">
              <a:buNone/>
            </a:pPr>
            <a:r>
              <a:rPr lang="tr-TR" sz="3200" dirty="0">
                <a:solidFill>
                  <a:srgbClr val="FF0000"/>
                </a:solidFill>
              </a:rPr>
              <a:t>      </a:t>
            </a:r>
            <a:r>
              <a:rPr lang="tr-TR" sz="3200" dirty="0">
                <a:solidFill>
                  <a:srgbClr val="7030A0"/>
                </a:solidFill>
              </a:rPr>
              <a:t>"</a:t>
            </a:r>
            <a:r>
              <a:rPr lang="tr-TR" sz="3200" b="1" dirty="0">
                <a:solidFill>
                  <a:srgbClr val="7030A0"/>
                </a:solidFill>
              </a:rPr>
              <a:t>Beyan Edilen Bilgileri Tevsik Eden Belgelerin Sunulması Talebine İlişkin Form"</a:t>
            </a:r>
          </a:p>
          <a:p>
            <a:pPr marL="0" indent="0">
              <a:buNone/>
            </a:pPr>
            <a:r>
              <a:rPr lang="tr-TR" sz="3200" dirty="0"/>
              <a:t>       gönderilmek suretiyle e-ihale sürecine devam edilir.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6345457-5EE9-47DF-B4E6-0BFE97AFC9A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170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771" y="3286126"/>
            <a:ext cx="8149233" cy="3310618"/>
          </a:xfrm>
        </p:spPr>
        <p:txBody>
          <a:bodyPr>
            <a:noAutofit/>
          </a:bodyPr>
          <a:lstStyle/>
          <a:p>
            <a:pPr marL="0" indent="0" algn="ctr" fontAlgn="base" hangingPunct="0">
              <a:buNone/>
            </a:pPr>
            <a:r>
              <a:rPr lang="tr-TR" sz="1400" dirty="0"/>
              <a:t>Sayın</a:t>
            </a:r>
            <a:r>
              <a:rPr lang="tr-TR" sz="1400" i="1" dirty="0"/>
              <a:t> [isteklinin adı ve soyadı/ ticaret unvanı]</a:t>
            </a:r>
            <a:endParaRPr lang="tr-TR" sz="1400" dirty="0"/>
          </a:p>
          <a:p>
            <a:pPr marL="0" indent="0" algn="ctr" fontAlgn="base" hangingPunct="0">
              <a:buNone/>
            </a:pPr>
            <a:r>
              <a:rPr lang="tr-TR" sz="1400" i="1" dirty="0"/>
              <a:t>[isteklinin adresi]</a:t>
            </a:r>
            <a:endParaRPr lang="tr-TR" sz="1400" dirty="0"/>
          </a:p>
          <a:p>
            <a:pPr marL="0" indent="0" fontAlgn="base" hangingPunct="0">
              <a:buNone/>
            </a:pPr>
            <a:r>
              <a:rPr lang="tr-TR" sz="1400" dirty="0"/>
              <a:t>	İLGİ: _ _/_ _/_ _ _ _ tarihinde kayda alınan e-teklifiniz.</a:t>
            </a:r>
          </a:p>
          <a:p>
            <a:pPr marL="0" indent="0" fontAlgn="base" hangingPunct="0">
              <a:buNone/>
            </a:pPr>
            <a:endParaRPr lang="tr-TR" sz="1400" dirty="0"/>
          </a:p>
          <a:p>
            <a:pPr marL="0" indent="0" fontAlgn="base" hangingPunct="0">
              <a:buNone/>
            </a:pPr>
            <a:r>
              <a:rPr lang="tr-TR" sz="1400" dirty="0"/>
              <a:t>	[</a:t>
            </a:r>
            <a:r>
              <a:rPr lang="tr-TR" sz="1400" i="1" dirty="0"/>
              <a:t>İşin adı</a:t>
            </a:r>
            <a:r>
              <a:rPr lang="tr-TR" sz="1400" dirty="0"/>
              <a:t>] işine ait ihalede tekliflerin değerlendirmesi sürecine geçilmiş olup, </a:t>
            </a:r>
            <a:r>
              <a:rPr lang="tr-TR" sz="1400" i="1" dirty="0"/>
              <a:t>[beyan etiğiniz bilgi ve belgeleri tevsik eden ve EKAP veya diğer kamu kurum ve kuruluşları ile kamu kurumu niteliğindeki meslek kuruluşlarının </a:t>
            </a:r>
            <a:r>
              <a:rPr lang="tr-TR" sz="1400" b="1" i="1" dirty="0">
                <a:solidFill>
                  <a:srgbClr val="7030A0"/>
                </a:solidFill>
              </a:rPr>
              <a:t>internet sayfası üzerinden sorgulanamayan aşağıdaki belgeleri </a:t>
            </a:r>
            <a:r>
              <a:rPr lang="tr-TR" sz="1400" b="1" dirty="0"/>
              <a:t> </a:t>
            </a:r>
            <a:r>
              <a:rPr lang="tr-TR" sz="1400" i="1" dirty="0"/>
              <a:t>ekleri ile birlikte, İdari Şartnamenin 7.9.  maddesine uygun olarak, …</a:t>
            </a:r>
            <a:r>
              <a:rPr lang="tr-TR" sz="1400" i="1" baseline="30000" dirty="0"/>
              <a:t> </a:t>
            </a:r>
            <a:r>
              <a:rPr lang="tr-TR" sz="1400" i="1" dirty="0"/>
              <a:t> tarihine kadar İdaremize sunmanız]</a:t>
            </a:r>
            <a:r>
              <a:rPr lang="tr-TR" sz="1400" dirty="0"/>
              <a:t> </a:t>
            </a:r>
            <a:r>
              <a:rPr lang="tr-TR" sz="1400" i="1" dirty="0">
                <a:solidFill>
                  <a:srgbClr val="7030A0"/>
                </a:solidFill>
              </a:rPr>
              <a:t>[</a:t>
            </a:r>
            <a:r>
              <a:rPr lang="tr-TR" sz="1400" b="1" i="1" dirty="0">
                <a:solidFill>
                  <a:srgbClr val="7030A0"/>
                </a:solidFill>
              </a:rPr>
              <a:t>numune/demonstrasyon değerlendirmesi için teklif ettiğiniz ürüne/ürünlere ilişkin örnekleri  </a:t>
            </a:r>
            <a:r>
              <a:rPr lang="tr-TR" sz="1400" i="1" dirty="0"/>
              <a:t>… tarihine kadar … adresine ulaştırarak, … tarihinde saat … ‘te … adresinde hazır bulunmanız] </a:t>
            </a:r>
            <a:r>
              <a:rPr lang="tr-TR" sz="1400" dirty="0"/>
              <a:t>gerekmektedir.</a:t>
            </a:r>
          </a:p>
          <a:p>
            <a:pPr marL="0" indent="0" fontAlgn="base" hangingPunct="0">
              <a:buNone/>
            </a:pPr>
            <a:r>
              <a:rPr lang="tr-TR" sz="1400" dirty="0"/>
              <a:t>      Sunulması Gereken Belgeler: </a:t>
            </a:r>
          </a:p>
          <a:p>
            <a:pPr marL="0" indent="0" fontAlgn="base" hangingPunct="0">
              <a:buNone/>
            </a:pPr>
            <a:r>
              <a:rPr lang="tr-TR" sz="1400" dirty="0"/>
              <a:t>       1)…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46</a:t>
            </a:fld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166639"/>
              </p:ext>
            </p:extLst>
          </p:nvPr>
        </p:nvGraphicFramePr>
        <p:xfrm>
          <a:off x="2788274" y="2219325"/>
          <a:ext cx="4751784" cy="11567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10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707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i="1" dirty="0">
                          <a:effectLst/>
                        </a:rPr>
                        <a:t>[idarenin adı]</a:t>
                      </a:r>
                      <a:endParaRPr lang="tr-TR" sz="1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spc="-50" dirty="0">
                          <a:effectLst/>
                        </a:rPr>
                        <a:t>İKN</a:t>
                      </a:r>
                      <a:endParaRPr lang="tr-T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:</a:t>
                      </a:r>
                      <a:endParaRPr lang="tr-T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spc="-50" dirty="0">
                          <a:effectLst/>
                        </a:rPr>
                        <a:t>Tarih ve Sayı</a:t>
                      </a:r>
                      <a:endParaRPr lang="tr-T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: </a:t>
                      </a:r>
                      <a:endParaRPr lang="tr-T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Konu</a:t>
                      </a:r>
                      <a:endParaRPr lang="tr-T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: Beyan edilen bilgileri tevsik eden belgelerin sunulması ve/veya numune/demonstrasyon değerlendirmesi yapılması.</a:t>
                      </a:r>
                      <a:endParaRPr lang="tr-T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16" marR="36116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 txBox="1">
            <a:spLocks/>
          </p:cNvSpPr>
          <p:nvPr/>
        </p:nvSpPr>
        <p:spPr>
          <a:xfrm>
            <a:off x="1238249" y="1698171"/>
            <a:ext cx="8390250" cy="521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100" b="1" dirty="0"/>
              <a:t>Beyan Edilen Bilgileri Tevsik Eden Belgelerin Sunulması Talebine İlişkin Form</a:t>
            </a:r>
          </a:p>
        </p:txBody>
      </p:sp>
    </p:spTree>
    <p:extLst>
      <p:ext uri="{BB962C8B-B14F-4D97-AF65-F5344CB8AC3E}">
        <p14:creationId xmlns:p14="http://schemas.microsoft.com/office/powerpoint/2010/main" val="276419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2939F99-40B7-444B-8FB6-D82ADC583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4BA607-D314-466D-8713-BC034E21A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294" y="1800226"/>
            <a:ext cx="8226487" cy="4824510"/>
          </a:xfrm>
        </p:spPr>
        <p:txBody>
          <a:bodyPr>
            <a:normAutofit fontScale="92500" lnSpcReduction="10000"/>
          </a:bodyPr>
          <a:lstStyle/>
          <a:p>
            <a:r>
              <a:rPr lang="tr-TR" sz="3000" dirty="0"/>
              <a:t>    </a:t>
            </a:r>
            <a:r>
              <a:rPr lang="tr-TR" sz="3000" b="1" dirty="0">
                <a:solidFill>
                  <a:srgbClr val="C00000"/>
                </a:solidFill>
              </a:rPr>
              <a:t>Bu isteklilere </a:t>
            </a:r>
            <a:r>
              <a:rPr lang="tr-TR" sz="3000" dirty="0"/>
              <a:t>beyan ettikleri bilgi ve belgelerden,</a:t>
            </a:r>
          </a:p>
          <a:p>
            <a:pPr marL="0" indent="0">
              <a:buNone/>
            </a:pPr>
            <a:r>
              <a:rPr lang="tr-TR" sz="3000" dirty="0"/>
              <a:t>     </a:t>
            </a:r>
            <a:r>
              <a:rPr lang="tr-TR" sz="3000" dirty="0" smtClean="0"/>
              <a:t>-  </a:t>
            </a:r>
            <a:r>
              <a:rPr lang="tr-TR" sz="3000" dirty="0"/>
              <a:t>EKAP veya diğer kamu kurum ve kuruluşları ile kamu kurumu niteliğindeki meslek kuruluşlarının </a:t>
            </a:r>
            <a:r>
              <a:rPr lang="tr-TR" sz="3000" u="sng" dirty="0">
                <a:solidFill>
                  <a:srgbClr val="7030A0"/>
                </a:solidFill>
              </a:rPr>
              <a:t>internet siteleri üzerinden </a:t>
            </a:r>
            <a:r>
              <a:rPr lang="tr-TR" sz="3000" b="1" u="sng" dirty="0">
                <a:solidFill>
                  <a:srgbClr val="7030A0"/>
                </a:solidFill>
              </a:rPr>
              <a:t>sorgulanamayanlar</a:t>
            </a:r>
            <a:r>
              <a:rPr lang="tr-TR" sz="3000" dirty="0"/>
              <a:t> ile</a:t>
            </a:r>
          </a:p>
          <a:p>
            <a:pPr marL="0" indent="0">
              <a:buNone/>
            </a:pPr>
            <a:r>
              <a:rPr lang="tr-TR" sz="3000" dirty="0"/>
              <a:t>     </a:t>
            </a:r>
            <a:r>
              <a:rPr lang="tr-TR" sz="3000" dirty="0" smtClean="0"/>
              <a:t>-  </a:t>
            </a:r>
            <a:r>
              <a:rPr lang="tr-TR" sz="3000" dirty="0"/>
              <a:t>İstenilmiş ise </a:t>
            </a:r>
            <a:r>
              <a:rPr lang="tr-TR" sz="3000" b="1" u="sng" dirty="0">
                <a:solidFill>
                  <a:srgbClr val="7030A0"/>
                </a:solidFill>
              </a:rPr>
              <a:t>Teknik Şartnameye cevaplar ve açıklamalara</a:t>
            </a:r>
            <a:r>
              <a:rPr lang="tr-TR" sz="3000" dirty="0"/>
              <a:t> ilişkin </a:t>
            </a:r>
            <a:r>
              <a:rPr lang="tr-T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tevsik edici belgeler</a:t>
            </a:r>
            <a:r>
              <a:rPr lang="tr-TR" sz="3000" dirty="0"/>
              <a:t> ve</a:t>
            </a:r>
          </a:p>
          <a:p>
            <a:pPr marL="0" indent="0">
              <a:buNone/>
            </a:pPr>
            <a:r>
              <a:rPr lang="tr-TR" sz="3000" dirty="0"/>
              <a:t>     </a:t>
            </a:r>
            <a:r>
              <a:rPr lang="tr-TR" sz="3000" dirty="0" smtClean="0"/>
              <a:t>-  </a:t>
            </a:r>
            <a:r>
              <a:rPr lang="tr-TR" sz="3000" u="sng" dirty="0">
                <a:solidFill>
                  <a:srgbClr val="7030A0"/>
                </a:solidFill>
              </a:rPr>
              <a:t>Fiziki ortamda alınmış geçici teminat mektubunu</a:t>
            </a:r>
            <a:r>
              <a:rPr lang="tr-TR" sz="3000" dirty="0"/>
              <a:t>,</a:t>
            </a:r>
          </a:p>
          <a:p>
            <a:pPr marL="0" indent="0">
              <a:buNone/>
            </a:pPr>
            <a:r>
              <a:rPr lang="tr-TR" sz="3000" dirty="0"/>
              <a:t>     </a:t>
            </a:r>
            <a:r>
              <a:rPr lang="tr-TR" sz="3000" dirty="0" smtClean="0"/>
              <a:t>      </a:t>
            </a:r>
            <a:r>
              <a:rPr lang="tr-TR" sz="3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</a:t>
            </a:r>
            <a:r>
              <a:rPr lang="tr-TR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Belgelerin </a:t>
            </a:r>
            <a:r>
              <a:rPr lang="tr-TR" sz="3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sunuluş şekline uygun olarak </a:t>
            </a:r>
            <a:r>
              <a:rPr lang="tr-TR" sz="3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sunmaları' </a:t>
            </a:r>
            <a:r>
              <a:rPr lang="tr-TR" sz="3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</a:t>
            </a:r>
          </a:p>
          <a:p>
            <a:pPr marL="0" indent="0">
              <a:buNone/>
            </a:pPr>
            <a:r>
              <a:rPr lang="tr-TR" sz="3000" dirty="0"/>
              <a:t>   </a:t>
            </a:r>
            <a:r>
              <a:rPr lang="tr-TR" sz="3000" dirty="0" smtClean="0"/>
              <a:t>    </a:t>
            </a:r>
            <a:r>
              <a:rPr lang="tr-TR" sz="3000" b="1" u="sng" dirty="0">
                <a:solidFill>
                  <a:srgbClr val="FF0000"/>
                </a:solidFill>
              </a:rPr>
              <a:t>2 iş gününden az olmamak üzere</a:t>
            </a:r>
            <a:r>
              <a:rPr lang="tr-TR" sz="3000" b="1" dirty="0">
                <a:solidFill>
                  <a:srgbClr val="FF0000"/>
                </a:solidFill>
              </a:rPr>
              <a:t> </a:t>
            </a:r>
            <a:r>
              <a:rPr lang="tr-TR" sz="3000" dirty="0">
                <a:solidFill>
                  <a:srgbClr val="FF0000"/>
                </a:solidFill>
              </a:rPr>
              <a:t>makul bir süre verilir.</a:t>
            </a:r>
          </a:p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CE2251DA-4D3A-4B34-B83B-68BAE930417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811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9207" y="2052736"/>
            <a:ext cx="8164574" cy="2407298"/>
          </a:xfrm>
        </p:spPr>
        <p:txBody>
          <a:bodyPr>
            <a:normAutofit/>
          </a:bodyPr>
          <a:lstStyle/>
          <a:p>
            <a:r>
              <a:rPr lang="tr-TR" sz="2800" dirty="0"/>
              <a:t>    </a:t>
            </a:r>
            <a:r>
              <a:rPr lang="tr-TR" sz="3200" dirty="0"/>
              <a:t>İhale dokümanında öngörülmesi halinde</a:t>
            </a:r>
          </a:p>
          <a:p>
            <a:pPr marL="0" indent="0">
              <a:buNone/>
            </a:pPr>
            <a:r>
              <a:rPr lang="tr-TR" sz="3200" dirty="0"/>
              <a:t>      </a:t>
            </a:r>
            <a:r>
              <a:rPr lang="tr-TR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Numune uygunluğu ve demonstrasyon işlemlerine ilişkin değerlendirme</a:t>
            </a:r>
            <a:r>
              <a:rPr lang="tr-TR" sz="3200" dirty="0"/>
              <a:t> de 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süreçte tamamlanır.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83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3380" y="2052735"/>
            <a:ext cx="8110401" cy="356429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tr-TR" sz="3000" dirty="0"/>
              <a:t> </a:t>
            </a:r>
            <a:r>
              <a:rPr lang="tr-TR" sz="3000" b="1" dirty="0">
                <a:solidFill>
                  <a:srgbClr val="C00000"/>
                </a:solidFill>
              </a:rPr>
              <a:t>Beyan Edilen Bilgileri Tevsik Eden Belgelerin Sunulması Talebine İlişkin </a:t>
            </a:r>
            <a:r>
              <a:rPr lang="tr-TR" sz="3000" b="1" dirty="0" err="1">
                <a:solidFill>
                  <a:srgbClr val="C00000"/>
                </a:solidFill>
              </a:rPr>
              <a:t>Form’a</a:t>
            </a:r>
            <a:r>
              <a:rPr lang="tr-TR" sz="3000" b="1" dirty="0">
                <a:solidFill>
                  <a:srgbClr val="C00000"/>
                </a:solidFill>
              </a:rPr>
              <a:t>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tr-TR" sz="3000" dirty="0"/>
              <a:t>         Hangi belgelerin (varsa fiyat dışı unsurlar ve teknik şartnameye cevaplar ve açıklamalar ile Kurumla </a:t>
            </a:r>
            <a:r>
              <a:rPr lang="tr-TR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Protokol</a:t>
            </a:r>
            <a:r>
              <a:rPr lang="tr-TR" sz="3000" dirty="0" smtClean="0"/>
              <a:t> </a:t>
            </a:r>
            <a:r>
              <a:rPr lang="tr-TR" sz="3000" u="sng" dirty="0">
                <a:solidFill>
                  <a:srgbClr val="FF0000"/>
                </a:solidFill>
              </a:rPr>
              <a:t>imzalamamış olan bankalardan</a:t>
            </a:r>
            <a:r>
              <a:rPr lang="tr-TR" sz="3000" dirty="0">
                <a:solidFill>
                  <a:srgbClr val="FF0000"/>
                </a:solidFill>
              </a:rPr>
              <a:t> alınan geçici teminat mektupları </a:t>
            </a:r>
            <a:r>
              <a:rPr lang="tr-TR" sz="3000" dirty="0"/>
              <a:t>da dahil) </a:t>
            </a:r>
            <a:r>
              <a:rPr lang="tr-TR" sz="3000" u="sng" dirty="0"/>
              <a:t>sunulması </a:t>
            </a:r>
            <a:r>
              <a:rPr lang="tr-TR" sz="3000" u="sng" dirty="0" smtClean="0"/>
              <a:t>gerektiği</a:t>
            </a:r>
          </a:p>
          <a:p>
            <a:pPr marL="0" indent="0">
              <a:lnSpc>
                <a:spcPct val="120000"/>
              </a:lnSpc>
              <a:buNone/>
            </a:pPr>
            <a:endParaRPr lang="tr-TR" sz="800" u="sng" dirty="0"/>
          </a:p>
          <a:p>
            <a:pPr marL="0" indent="0">
              <a:lnSpc>
                <a:spcPct val="120000"/>
              </a:lnSpc>
              <a:buNone/>
            </a:pPr>
            <a:r>
              <a:rPr lang="tr-TR" sz="3000" dirty="0"/>
              <a:t>    - </a:t>
            </a:r>
            <a:r>
              <a:rPr lang="tr-TR" sz="3000" b="1" dirty="0"/>
              <a:t>Belge ismi belirtilmek </a:t>
            </a:r>
            <a:r>
              <a:rPr lang="tr-TR" sz="3000" dirty="0" smtClean="0"/>
              <a:t>ve</a:t>
            </a:r>
          </a:p>
          <a:p>
            <a:pPr marL="0" indent="0">
              <a:lnSpc>
                <a:spcPct val="120000"/>
              </a:lnSpc>
              <a:buNone/>
            </a:pPr>
            <a:endParaRPr lang="tr-TR" sz="1000" dirty="0"/>
          </a:p>
          <a:p>
            <a:pPr marL="0" indent="0">
              <a:lnSpc>
                <a:spcPct val="120000"/>
              </a:lnSpc>
              <a:buNone/>
            </a:pPr>
            <a:r>
              <a:rPr lang="tr-TR" sz="3000" dirty="0"/>
              <a:t>    - </a:t>
            </a:r>
            <a:r>
              <a:rPr lang="tr-TR" sz="3000" b="1" dirty="0"/>
              <a:t>Her bir belgeye ayrı bir numara verilmek </a:t>
            </a:r>
            <a:r>
              <a:rPr lang="tr-TR" sz="3000" dirty="0"/>
              <a:t>suretiyle yazılacaktır</a:t>
            </a:r>
            <a:r>
              <a:rPr lang="tr-T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311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Entegrasyonlar</a:t>
            </a:r>
            <a:endParaRPr lang="tr-T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97630900"/>
              </p:ext>
            </p:extLst>
          </p:nvPr>
        </p:nvGraphicFramePr>
        <p:xfrm>
          <a:off x="663840" y="1600200"/>
          <a:ext cx="883285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0" y="1271589"/>
            <a:ext cx="577850" cy="24447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5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4879533" y="2924944"/>
            <a:ext cx="0" cy="3145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H="1">
            <a:off x="5482419" y="3051944"/>
            <a:ext cx="858095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H="1">
            <a:off x="5499061" y="3789040"/>
            <a:ext cx="12481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H="1" flipV="1">
            <a:off x="5482418" y="4239096"/>
            <a:ext cx="780087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V="1">
            <a:off x="4640965" y="4437112"/>
            <a:ext cx="78009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V="1">
            <a:off x="3534593" y="4196101"/>
            <a:ext cx="780087" cy="144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>
            <a:off x="3709224" y="3140968"/>
            <a:ext cx="624069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77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1628800"/>
            <a:ext cx="8397830" cy="3620276"/>
          </a:xfrm>
        </p:spPr>
        <p:txBody>
          <a:bodyPr>
            <a:noAutofit/>
          </a:bodyPr>
          <a:lstStyle/>
          <a:p>
            <a:r>
              <a:rPr lang="tr-TR" sz="3200" dirty="0"/>
              <a:t>   </a:t>
            </a:r>
            <a:r>
              <a:rPr lang="tr-TR" dirty="0"/>
              <a:t>Verilen bu süre içerisinde (2 iş gününden az olmamak üzere)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istenen belgeleri </a:t>
            </a:r>
            <a:r>
              <a:rPr lang="tr-TR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sunmayan istekliler</a:t>
            </a:r>
            <a:r>
              <a:rPr lang="tr-T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/>
              <a:t>ile</a:t>
            </a:r>
          </a:p>
          <a:p>
            <a:pPr marL="0" indent="0">
              <a:buNone/>
            </a:pPr>
            <a:r>
              <a:rPr lang="tr-TR" dirty="0"/>
              <a:t>     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Numune ve/veya demonstrasyon </a:t>
            </a:r>
            <a:r>
              <a:rPr lang="tr-TR" dirty="0"/>
              <a:t>işlemlerine ilişkin </a:t>
            </a:r>
            <a:r>
              <a:rPr lang="tr-TR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yükümlülüklerini yerine </a:t>
            </a:r>
            <a:r>
              <a:rPr lang="tr-TR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getirmeyen</a:t>
            </a:r>
            <a:r>
              <a:rPr lang="tr-T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isteklilerin</a:t>
            </a:r>
          </a:p>
          <a:p>
            <a:pPr marL="0" indent="0">
              <a:buNone/>
            </a:pPr>
            <a:endParaRPr lang="tr-TR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0">
              <a:buNone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Teklifleri </a:t>
            </a:r>
            <a:r>
              <a:rPr lang="tr-TR" u="sng" dirty="0" smtClean="0">
                <a:solidFill>
                  <a:srgbClr val="FF0000"/>
                </a:solidFill>
              </a:rPr>
              <a:t>değerlendirme dışı bırakılarak geçici teminatları gelir kaydedilir.</a:t>
            </a:r>
            <a:endParaRPr lang="tr-TR" u="sng" dirty="0">
              <a:solidFill>
                <a:srgbClr val="FF0000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27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3379" y="2052735"/>
            <a:ext cx="8110402" cy="3471765"/>
          </a:xfrm>
        </p:spPr>
        <p:txBody>
          <a:bodyPr>
            <a:normAutofit fontScale="92500" lnSpcReduction="10000"/>
          </a:bodyPr>
          <a:lstStyle/>
          <a:p>
            <a:r>
              <a:rPr lang="tr-TR" sz="2800" dirty="0"/>
              <a:t>     </a:t>
            </a:r>
            <a:r>
              <a:rPr lang="tr-TR" sz="3200" dirty="0"/>
              <a:t>Geçici teminat mektubu ve sunduğu belgeler ile</a:t>
            </a:r>
          </a:p>
          <a:p>
            <a:pPr marL="0" indent="0">
              <a:buNone/>
            </a:pPr>
            <a:r>
              <a:rPr lang="tr-TR" sz="3200" dirty="0"/>
              <a:t>       </a:t>
            </a:r>
            <a:r>
              <a:rPr lang="tr-TR" sz="3200" dirty="0" smtClean="0"/>
              <a:t> Katılım </a:t>
            </a:r>
            <a:r>
              <a:rPr lang="tr-TR" sz="3200" dirty="0"/>
              <a:t>ve yeterlik kriterlerine ilişkin </a:t>
            </a:r>
            <a:r>
              <a:rPr lang="tr-TR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şartları sağlamayan</a:t>
            </a:r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dirty="0"/>
              <a:t>istekliler ile</a:t>
            </a:r>
          </a:p>
          <a:p>
            <a:pPr marL="0" indent="0">
              <a:buNone/>
            </a:pPr>
            <a:r>
              <a:rPr lang="tr-TR" sz="3200" dirty="0"/>
              <a:t>       Numune ve/veya demonstrasyon değerlendirmesi </a:t>
            </a:r>
            <a:r>
              <a:rPr lang="tr-TR" sz="32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başarısız sonuçlanan</a:t>
            </a:r>
            <a:r>
              <a:rPr lang="tr-TR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dirty="0" smtClean="0"/>
              <a:t>isteklilerin</a:t>
            </a:r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r>
              <a:rPr lang="tr-TR" sz="3200" dirty="0" smtClean="0"/>
              <a:t>       </a:t>
            </a:r>
            <a:r>
              <a:rPr lang="tr-TR" sz="3200" u="sng" dirty="0" smtClean="0">
                <a:solidFill>
                  <a:srgbClr val="FF0000"/>
                </a:solidFill>
              </a:rPr>
              <a:t>Teklifleri </a:t>
            </a:r>
            <a:r>
              <a:rPr lang="tr-TR" sz="3200" u="sng" dirty="0">
                <a:solidFill>
                  <a:srgbClr val="FF0000"/>
                </a:solidFill>
              </a:rPr>
              <a:t>ise değerlendirme dışı bırakılır. 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9206" y="2052736"/>
            <a:ext cx="8164575" cy="3395565"/>
          </a:xfrm>
        </p:spPr>
        <p:txBody>
          <a:bodyPr>
            <a:normAutofit fontScale="85000" lnSpcReduction="10000"/>
          </a:bodyPr>
          <a:lstStyle/>
          <a:p>
            <a:r>
              <a:rPr lang="tr-TR" sz="2800" dirty="0"/>
              <a:t>      - </a:t>
            </a:r>
            <a:r>
              <a:rPr lang="tr-TR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Gerçeğe aykırı beyanda </a:t>
            </a:r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bulunduğu anlaşılan istekliler </a:t>
            </a:r>
            <a:r>
              <a:rPr lang="tr-TR" sz="3200" dirty="0" smtClean="0"/>
              <a:t>ile</a:t>
            </a:r>
          </a:p>
          <a:p>
            <a:endParaRPr lang="tr-TR" sz="1500" dirty="0"/>
          </a:p>
          <a:p>
            <a:pPr marL="0" indent="0">
              <a:buNone/>
            </a:pPr>
            <a:r>
              <a:rPr lang="tr-TR" sz="3200" dirty="0"/>
              <a:t>        - </a:t>
            </a:r>
            <a:r>
              <a:rPr lang="tr-TR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Fiziki ortamda alınmış geçici teminat mektubu</a:t>
            </a:r>
            <a:r>
              <a:rPr lang="tr-TR" sz="3200" dirty="0">
                <a:solidFill>
                  <a:srgbClr val="C00000"/>
                </a:solidFill>
              </a:rPr>
              <a:t>nu</a:t>
            </a:r>
          </a:p>
          <a:p>
            <a:pPr marL="0" indent="0">
              <a:buNone/>
            </a:pPr>
            <a:r>
              <a:rPr lang="tr-TR" sz="3200" dirty="0"/>
              <a:t>      </a:t>
            </a:r>
            <a:r>
              <a:rPr lang="tr-TR" sz="3200" dirty="0" smtClean="0"/>
              <a:t>  </a:t>
            </a:r>
            <a:r>
              <a:rPr lang="tr-TR" sz="3200" dirty="0"/>
              <a:t>İdarenin talebi üzerine </a:t>
            </a:r>
            <a:r>
              <a:rPr lang="tr-TR" sz="3200" b="1" dirty="0">
                <a:solidFill>
                  <a:srgbClr val="C00000"/>
                </a:solidFill>
              </a:rPr>
              <a:t>sunmayan istekliler hakkında</a:t>
            </a:r>
            <a:r>
              <a:rPr lang="tr-TR" sz="3200" b="1" dirty="0" smtClean="0">
                <a:solidFill>
                  <a:srgbClr val="C00000"/>
                </a:solidFill>
              </a:rPr>
              <a:t>,</a:t>
            </a:r>
          </a:p>
          <a:p>
            <a:pPr marL="0" indent="0">
              <a:buNone/>
            </a:pPr>
            <a:endParaRPr lang="tr-TR" sz="15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tr-TR" sz="3200" dirty="0"/>
              <a:t>          </a:t>
            </a:r>
            <a:r>
              <a:rPr lang="tr-TR" sz="3200" u="sng" dirty="0">
                <a:solidFill>
                  <a:srgbClr val="FF0000"/>
                </a:solidFill>
              </a:rPr>
              <a:t>Kanunun 17’nci maddesindeki hükümler uygulanır.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812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294" y="1847462"/>
            <a:ext cx="8428313" cy="4012163"/>
          </a:xfrm>
        </p:spPr>
        <p:txBody>
          <a:bodyPr>
            <a:normAutofit/>
          </a:bodyPr>
          <a:lstStyle/>
          <a:p>
            <a:r>
              <a:rPr lang="tr-TR" sz="2800" dirty="0"/>
              <a:t>  Bu işleme Ekonomik açıdan </a:t>
            </a:r>
            <a:r>
              <a:rPr 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avantajlı </a:t>
            </a:r>
            <a:r>
              <a:rPr 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birinci ve</a:t>
            </a:r>
            <a:r>
              <a:rPr lang="tr-TR" sz="27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7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ikinci teklif sahibi </a:t>
            </a:r>
            <a:r>
              <a:rPr lang="tr-TR" sz="2700" dirty="0"/>
              <a:t>tespit edilene kadar </a:t>
            </a:r>
            <a:r>
              <a:rPr lang="tr-TR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devam edilir.</a:t>
            </a:r>
          </a:p>
          <a:p>
            <a:pPr marL="0" indent="0">
              <a:buNone/>
            </a:pPr>
            <a:endParaRPr lang="tr-TR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800" dirty="0"/>
              <a:t>    Teklif de</a:t>
            </a:r>
            <a:r>
              <a:rPr lang="tr-TR" sz="2400" dirty="0"/>
              <a:t>ğ</a:t>
            </a:r>
            <a:r>
              <a:rPr lang="tr-TR" sz="2800" dirty="0"/>
              <a:t>erlendirmesi sonucunda</a:t>
            </a:r>
          </a:p>
          <a:p>
            <a:pPr marL="0" indent="0">
              <a:buNone/>
            </a:pPr>
            <a:r>
              <a:rPr lang="tr-TR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Ekonomik açıdan en avantajlı ikinci teklif sahibinin belirlenmesi </a:t>
            </a:r>
            <a:r>
              <a:rPr lang="tr-TR" sz="2800" b="1" u="sng" dirty="0">
                <a:solidFill>
                  <a:srgbClr val="C00000"/>
                </a:solidFill>
              </a:rPr>
              <a:t>zorunlu de</a:t>
            </a:r>
            <a:r>
              <a:rPr lang="tr-TR" sz="2400" b="1" u="sng" dirty="0">
                <a:solidFill>
                  <a:srgbClr val="C00000"/>
                </a:solidFill>
              </a:rPr>
              <a:t>ğ</a:t>
            </a:r>
            <a:r>
              <a:rPr lang="tr-TR" sz="2800" b="1" u="sng" dirty="0">
                <a:solidFill>
                  <a:srgbClr val="C00000"/>
                </a:solidFill>
              </a:rPr>
              <a:t>ildir.</a:t>
            </a:r>
            <a:endParaRPr lang="tr-TR" altLang="tr-TR" sz="2800" b="1" u="sng" dirty="0">
              <a:solidFill>
                <a:srgbClr val="C00000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652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A7680EF-AB95-495B-B7C3-E4913CFB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A5E073D-B7AD-4482-8863-FCBFD91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0163" y="1875453"/>
            <a:ext cx="8133619" cy="4458672"/>
          </a:xfrm>
        </p:spPr>
        <p:txBody>
          <a:bodyPr>
            <a:normAutofit fontScale="92500"/>
          </a:bodyPr>
          <a:lstStyle/>
          <a:p>
            <a:r>
              <a:rPr lang="tr-TR" sz="2800" dirty="0"/>
              <a:t>   </a:t>
            </a:r>
            <a:r>
              <a:rPr lang="tr-TR" sz="2800" dirty="0" smtClean="0"/>
              <a:t> </a:t>
            </a:r>
            <a:r>
              <a:rPr lang="tr-TR" sz="2800" b="1" dirty="0" smtClean="0"/>
              <a:t>Ayrıca</a:t>
            </a:r>
            <a:r>
              <a:rPr lang="tr-TR" sz="2800" b="1" dirty="0"/>
              <a:t>;</a:t>
            </a:r>
          </a:p>
          <a:p>
            <a:pPr marL="0" indent="0">
              <a:buNone/>
            </a:pPr>
            <a:r>
              <a:rPr lang="tr-TR" sz="2800" dirty="0"/>
              <a:t>       İstekliler tarafından beyan edilen bilgiler ile</a:t>
            </a:r>
          </a:p>
          <a:p>
            <a:pPr marL="0" indent="0">
              <a:buNone/>
            </a:pPr>
            <a:r>
              <a:rPr lang="tr-TR" sz="2800" dirty="0"/>
              <a:t>       Bu bilgileri tevsik etmek amacıyla sunulan belgeler arasında </a:t>
            </a:r>
            <a:r>
              <a:rPr lang="tr-TR" sz="2800" dirty="0">
                <a:solidFill>
                  <a:srgbClr val="C00000"/>
                </a:solidFill>
              </a:rPr>
              <a:t>farklılık bulunması durumunda;</a:t>
            </a:r>
          </a:p>
          <a:p>
            <a:pPr marL="0" indent="0">
              <a:buNone/>
            </a:pPr>
            <a:r>
              <a:rPr lang="tr-TR" sz="2800" dirty="0"/>
              <a:t>       Belgelerde yer alan bilgilerin </a:t>
            </a:r>
            <a:r>
              <a:rPr 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</a:t>
            </a:r>
            <a:r>
              <a:rPr 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ihaleye </a:t>
            </a:r>
            <a:r>
              <a:rPr 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katılım için istenen şartları sa</a:t>
            </a:r>
            <a:r>
              <a:rPr lang="tr-TR" sz="2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ğ</a:t>
            </a:r>
            <a:r>
              <a:rPr 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laması </a:t>
            </a:r>
            <a:r>
              <a:rPr 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kaydıyla'</a:t>
            </a:r>
            <a:r>
              <a:rPr lang="tr-TR" sz="2800" b="1" dirty="0" smtClean="0">
                <a:solidFill>
                  <a:srgbClr val="C00000"/>
                </a:solidFill>
              </a:rPr>
              <a:t> </a:t>
            </a:r>
            <a:r>
              <a:rPr lang="tr-TR" sz="2800" b="1" dirty="0">
                <a:solidFill>
                  <a:srgbClr val="C00000"/>
                </a:solidFill>
              </a:rPr>
              <a:t>tekliflerin geçerliliği etkilenmez.</a:t>
            </a:r>
          </a:p>
          <a:p>
            <a:pPr marL="0" indent="0">
              <a:buNone/>
            </a:pPr>
            <a:endParaRPr lang="tr-TR" sz="1000" dirty="0">
              <a:solidFill>
                <a:schemeClr val="tx1"/>
              </a:solidFill>
            </a:endParaRPr>
          </a:p>
          <a:p>
            <a:r>
              <a:rPr lang="tr-TR" sz="2800" dirty="0"/>
              <a:t>     </a:t>
            </a:r>
            <a:r>
              <a:rPr 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'İ</a:t>
            </a:r>
            <a:r>
              <a:rPr 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haleye </a:t>
            </a:r>
            <a:r>
              <a:rPr lang="tr-TR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katılım için istenen şartlar </a:t>
            </a:r>
            <a:r>
              <a:rPr 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</a:t>
            </a:r>
            <a:r>
              <a:rPr lang="tr-TR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ğ</a:t>
            </a:r>
            <a:r>
              <a:rPr lang="tr-TR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lanamıyor'</a:t>
            </a: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ise</a:t>
            </a:r>
            <a:r>
              <a:rPr lang="tr-TR" sz="2800" dirty="0"/>
              <a:t>;</a:t>
            </a:r>
          </a:p>
          <a:p>
            <a:pPr marL="0" indent="0">
              <a:buNone/>
            </a:pPr>
            <a:r>
              <a:rPr lang="tr-TR" sz="2800" dirty="0"/>
              <a:t>      isteklilerin </a:t>
            </a:r>
            <a:r>
              <a:rPr lang="tr-TR" sz="2800" b="1" dirty="0">
                <a:solidFill>
                  <a:srgbClr val="C00000"/>
                </a:solidFill>
              </a:rPr>
              <a:t>teklifleri de</a:t>
            </a:r>
            <a:r>
              <a:rPr lang="tr-TR" sz="2200" b="1" dirty="0">
                <a:solidFill>
                  <a:srgbClr val="C00000"/>
                </a:solidFill>
              </a:rPr>
              <a:t>ğ</a:t>
            </a:r>
            <a:r>
              <a:rPr lang="tr-TR" sz="2800" b="1" dirty="0">
                <a:solidFill>
                  <a:srgbClr val="C00000"/>
                </a:solidFill>
              </a:rPr>
              <a:t>erlendirme dışı bırakılır.</a:t>
            </a:r>
            <a:endParaRPr lang="tr-TR" altLang="tr-TR" sz="2800" b="1" dirty="0">
              <a:solidFill>
                <a:srgbClr val="C00000"/>
              </a:solidFill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2F3E2EC-5073-4E19-88F7-8BD32E36F0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368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A51F98A-D525-4EC6-9BCD-DB2859E65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4CFDF1D-2EAF-41AC-8FBD-E8EA338C1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3728" y="1987421"/>
            <a:ext cx="8180053" cy="3442997"/>
          </a:xfrm>
        </p:spPr>
        <p:txBody>
          <a:bodyPr>
            <a:normAutofit lnSpcReduction="10000"/>
          </a:bodyPr>
          <a:lstStyle/>
          <a:p>
            <a:r>
              <a:rPr lang="tr-TR" sz="3000" dirty="0"/>
              <a:t>  </a:t>
            </a:r>
            <a:r>
              <a:rPr lang="tr-T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Tekliflerin açılması ve değerlendirilmesine ilişkin tutanaklar</a:t>
            </a:r>
          </a:p>
          <a:p>
            <a:pPr marL="0" indent="0">
              <a:buNone/>
            </a:pPr>
            <a:r>
              <a:rPr lang="tr-TR" sz="3000" dirty="0"/>
              <a:t>    </a:t>
            </a:r>
            <a:r>
              <a:rPr lang="tr-TR" sz="3000" b="1" dirty="0"/>
              <a:t>EKAP üzerinde </a:t>
            </a:r>
            <a:r>
              <a:rPr lang="tr-TR" sz="3000" dirty="0"/>
              <a:t>hazırlanır ve sonra,</a:t>
            </a:r>
          </a:p>
          <a:p>
            <a:pPr marL="0" indent="0">
              <a:buNone/>
            </a:pPr>
            <a:r>
              <a:rPr lang="tr-TR" sz="3000" dirty="0"/>
              <a:t>    Bu tutanakların çıktısı alınmak suretiyle</a:t>
            </a:r>
          </a:p>
          <a:p>
            <a:pPr marL="0" indent="0">
              <a:buNone/>
            </a:pPr>
            <a:r>
              <a:rPr lang="tr-TR" sz="3000" dirty="0"/>
              <a:t>    İhale komisyonu üyeleri tarafından imzalanır ve her oturum kapatılmadan önce bilgiler </a:t>
            </a:r>
            <a:r>
              <a:rPr lang="tr-TR" sz="3000" dirty="0" err="1"/>
              <a:t>EKAP’a</a:t>
            </a:r>
            <a:r>
              <a:rPr lang="tr-TR" sz="3000" dirty="0"/>
              <a:t> kaydedilir.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8C367E89-B736-4ECC-B4BA-6EE8C4DCC3C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058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A51F98A-D525-4EC6-9BCD-DB2859E65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Değerlendirilmesi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4CFDF1D-2EAF-41AC-8FBD-E8EA338C17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1196752"/>
            <a:ext cx="8118141" cy="4756824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  <a:defRPr/>
            </a:pPr>
            <a:r>
              <a:rPr lang="tr-TR" altLang="tr-TR" sz="2800" b="1" dirty="0">
                <a:solidFill>
                  <a:srgbClr val="C00000"/>
                </a:solidFill>
              </a:rPr>
              <a:t>    - YASAKLILIK TEYİT İŞLEMLERİ</a:t>
            </a:r>
          </a:p>
          <a:p>
            <a:pPr marL="0" indent="0">
              <a:spcAft>
                <a:spcPts val="0"/>
              </a:spcAft>
              <a:buNone/>
              <a:defRPr/>
            </a:pPr>
            <a:endParaRPr lang="tr-TR" sz="600" b="1" dirty="0">
              <a:solidFill>
                <a:srgbClr val="FF0000"/>
              </a:solidFill>
            </a:endParaRP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tr-TR" sz="2500" b="1" dirty="0">
                <a:solidFill>
                  <a:srgbClr val="FF0000"/>
                </a:solidFill>
              </a:rPr>
              <a:t> 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İhale tarihi itibariyle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tüm aday ve istekliler için,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K:md:11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T:31)  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İhale kararı ihale yetkilisince onaylanmadan önce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ihale üzerinde kalan istekli 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varsa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ekonomik açıdan en avantajlı ikinci teklif sahibi için,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(K: md:40)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Sözleşmenin imzalanacağı tarihte ise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ihale üzerinde kalan istekli için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(K:Md:42)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ihalelere katılmaktan yasaklı olup olmadığının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tr-TR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EKAP üzerinde </a:t>
            </a:r>
            <a:r>
              <a:rPr lang="tr-TR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‘Sözleşme Öncesi’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menüsünde </a:t>
            </a:r>
            <a:r>
              <a:rPr lang="tr-TR" sz="2400" b="1" u="sng" dirty="0">
                <a:solidFill>
                  <a:schemeClr val="accent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‘Teyit İşlemleri’</a:t>
            </a:r>
            <a:r>
              <a:rPr lang="tr-TR" sz="2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kısmından 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teyit ettirilmesi zorunludur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8C367E89-B736-4ECC-B4BA-6EE8C4DCC3C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246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858218"/>
          </a:xfrm>
        </p:spPr>
        <p:txBody>
          <a:bodyPr>
            <a:noAutofit/>
          </a:bodyPr>
          <a:lstStyle/>
          <a:p>
            <a:pPr algn="ctr"/>
            <a:r>
              <a:rPr lang="tr-TR" sz="42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sz="4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br>
              <a:rPr lang="tr-TR" sz="4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42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(1/11/2018’den itibaren</a:t>
            </a:r>
            <a:r>
              <a:rPr lang="tr-TR" sz="42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)</a:t>
            </a:r>
            <a:endParaRPr lang="tr-TR" sz="4200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57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" name="Picture 4" descr="electronic auction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49" y="1988840"/>
            <a:ext cx="8580953" cy="46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663840" y="228600"/>
            <a:ext cx="8832850" cy="990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endParaRPr lang="en-US" altLang="tr-TR" sz="36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8" name="2 İçerik Yer Tutucusu"/>
          <p:cNvSpPr>
            <a:spLocks noGrp="1"/>
          </p:cNvSpPr>
          <p:nvPr>
            <p:ph idx="1"/>
          </p:nvPr>
        </p:nvSpPr>
        <p:spPr>
          <a:xfrm>
            <a:off x="896550" y="1600200"/>
            <a:ext cx="8600140" cy="4495800"/>
          </a:xfrm>
        </p:spPr>
        <p:txBody>
          <a:bodyPr/>
          <a:lstStyle/>
          <a:p>
            <a:pPr marL="82550" indent="0" algn="just">
              <a:buNone/>
            </a:pP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Tekliflerin değerlendirilmesinin ardından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elektronik ortamda eksiltme şeklinde sunulan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yeni fiyatların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veya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belirli teklif unsurlarına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ilişkin yeni değerlerin bir elektronik araç marifetiyle otomatik değerlendirme metotları kullanılarak yeniden değerlendirilmesi ve </a:t>
            </a:r>
            <a:r>
              <a:rPr lang="tr-TR" sz="3200" b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sıralandırılması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şeklinde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tekrar eden </a:t>
            </a:r>
            <a:r>
              <a:rPr lang="tr-TR" sz="3200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işlemlerdir.</a:t>
            </a:r>
          </a:p>
          <a:p>
            <a:pPr algn="just">
              <a:buFont typeface="Wingdings" pitchFamily="2" charset="2"/>
              <a:buChar char="q"/>
            </a:pPr>
            <a:endParaRPr lang="tr-TR" alt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26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58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45814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2 İçerik Yer Tutucusu"/>
          <p:cNvSpPr>
            <a:spLocks noGrp="1"/>
          </p:cNvSpPr>
          <p:nvPr>
            <p:ph idx="1"/>
          </p:nvPr>
        </p:nvSpPr>
        <p:spPr>
          <a:xfrm>
            <a:off x="350491" y="1556792"/>
            <a:ext cx="9068461" cy="504056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tr-TR" sz="3200" dirty="0" smtClean="0"/>
              <a:t>  </a:t>
            </a:r>
            <a:endParaRPr lang="tr-TR" sz="3200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1F5AB7A3-0336-467B-A400-E3915F30D48A}" type="slidenum">
              <a:rPr lang="tr-TR"/>
              <a:pPr>
                <a:defRPr/>
              </a:pPr>
              <a:t>59</a:t>
            </a:fld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1050418" y="1484785"/>
            <a:ext cx="7644849" cy="402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NEDEN İHTİYAÇ DUYULDU ?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Kamu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alımlarında rekabeti arttırarak, 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Kaynakların daha etkin ve verimli şekilde kullanılmasını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sağlamak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amacıyla ihtiyaç duyuldu.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4987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E2F4F28-52DE-4D83-9A8B-FB5149CD5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/>
              <a:t>İSTENECEK BELGELERİN AZALTILMASI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BB13DF3-9E4D-43AD-93F9-FC103B95F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9117" y="1657351"/>
            <a:ext cx="7584281" cy="47621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tr-TR" sz="39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Nasıl?</a:t>
            </a:r>
          </a:p>
          <a:p>
            <a:pPr marL="0" indent="0">
              <a:buNone/>
            </a:pPr>
            <a:endParaRPr lang="tr-TR" sz="9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3000" b="1" dirty="0"/>
              <a:t>EKAP </a:t>
            </a:r>
            <a:r>
              <a:rPr lang="tr-TR" sz="3000" dirty="0"/>
              <a:t>veya</a:t>
            </a:r>
          </a:p>
          <a:p>
            <a:r>
              <a:rPr lang="tr-TR" sz="3000" b="1" dirty="0"/>
              <a:t>Diğer kamu kurum ve kuruluşları </a:t>
            </a:r>
            <a:r>
              <a:rPr lang="tr-TR" sz="3000" dirty="0"/>
              <a:t>ile</a:t>
            </a:r>
          </a:p>
          <a:p>
            <a:r>
              <a:rPr lang="tr-TR" sz="3000" b="1" dirty="0"/>
              <a:t>Kamu kurumu niteliğindeki meslek kuruluşları</a:t>
            </a:r>
            <a:r>
              <a:rPr lang="tr-TR" sz="3000" dirty="0"/>
              <a:t>nın</a:t>
            </a:r>
          </a:p>
          <a:p>
            <a:pPr marL="0" indent="0">
              <a:buNone/>
            </a:pPr>
            <a:r>
              <a:rPr lang="tr-TR" sz="3000" b="1" dirty="0">
                <a:solidFill>
                  <a:srgbClr val="FF0000"/>
                </a:solidFill>
              </a:rPr>
              <a:t>    internet sayfası üzerinden </a:t>
            </a:r>
            <a:r>
              <a:rPr lang="tr-TR" sz="3000" b="1" dirty="0">
                <a:solidFill>
                  <a:srgbClr val="002060"/>
                </a:solidFill>
              </a:rPr>
              <a:t>sorgulanmak suretiyle</a:t>
            </a:r>
          </a:p>
          <a:p>
            <a:pPr marL="0" indent="0">
              <a:buNone/>
            </a:pPr>
            <a:r>
              <a:rPr lang="tr-TR" sz="3000" dirty="0">
                <a:solidFill>
                  <a:schemeClr val="tx1"/>
                </a:solidFill>
              </a:rPr>
              <a:t>    </a:t>
            </a:r>
            <a:r>
              <a:rPr lang="tr-TR" sz="3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temin veya teyit edilebilen </a:t>
            </a:r>
            <a:r>
              <a:rPr lang="tr-TR" sz="3000" dirty="0"/>
              <a:t>katılım ve yeterlik kriterlerine ilişkin belgelere yönelik olarak bu imkan kullanılabilecektir.</a:t>
            </a:r>
          </a:p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BF6975D-6636-4D9C-98C4-781142EEC4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128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653278"/>
              </p:ext>
            </p:extLst>
          </p:nvPr>
        </p:nvGraphicFramePr>
        <p:xfrm>
          <a:off x="1554692" y="1447800"/>
          <a:ext cx="8124296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60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8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r>
              <a:rPr lang="tr-TR" altLang="tr-TR" sz="4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altLang="tr-TR" sz="4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8" name="2 İçerik Yer Tutucusu"/>
          <p:cNvSpPr>
            <a:spLocks noGrp="1"/>
          </p:cNvSpPr>
          <p:nvPr>
            <p:ph idx="1"/>
          </p:nvPr>
        </p:nvSpPr>
        <p:spPr>
          <a:xfrm>
            <a:off x="200472" y="1600200"/>
            <a:ext cx="9296218" cy="4495800"/>
          </a:xfrm>
        </p:spPr>
        <p:txBody>
          <a:bodyPr/>
          <a:lstStyle/>
          <a:p>
            <a:pPr marL="0" lvl="0" indent="0">
              <a:buNone/>
            </a:pPr>
            <a:r>
              <a:rPr lang="tr-TR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19 Haziran 2018 tarih ve 30453 (Mükerrer) sayılı R.G. ile</a:t>
            </a:r>
          </a:p>
          <a:p>
            <a:pPr marL="0" indent="0">
              <a:buNone/>
            </a:pPr>
            <a:endParaRPr lang="tr-TR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tr-TR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HANGİ</a:t>
            </a:r>
            <a:r>
              <a:rPr lang="tr-TR" sz="2400" b="1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İHALE TÜR VE </a:t>
            </a:r>
            <a:r>
              <a:rPr lang="tr-TR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USULLERİNDE</a:t>
            </a:r>
          </a:p>
          <a:p>
            <a:pPr marL="0" indent="0">
              <a:buNone/>
            </a:pPr>
            <a:endParaRPr lang="tr-TR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Mal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Alım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İhaleleri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Hizmet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Alımı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İhaleleri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Danışmanlık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Hizmet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Alımları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hariç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olmak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üzere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Yapım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İşleri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İhaleleri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Ön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Projeyle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Çıkılanlar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hariç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26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61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9199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r>
              <a:rPr lang="tr-TR" altLang="tr-TR" sz="4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altLang="tr-TR" sz="4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8" name="2 İçerik Yer Tutucusu"/>
          <p:cNvSpPr>
            <a:spLocks noGrp="1"/>
          </p:cNvSpPr>
          <p:nvPr>
            <p:ph idx="1"/>
          </p:nvPr>
        </p:nvSpPr>
        <p:spPr>
          <a:xfrm>
            <a:off x="200472" y="1600200"/>
            <a:ext cx="9296218" cy="4495800"/>
          </a:xfrm>
        </p:spPr>
        <p:txBody>
          <a:bodyPr/>
          <a:lstStyle/>
          <a:p>
            <a:pPr algn="just"/>
            <a:r>
              <a:rPr lang="tr-TR" sz="2800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ADTA </a:t>
            </a:r>
            <a:r>
              <a:rPr lang="tr-TR" sz="28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istenilmeksizin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sonuçlandırılan ihalelerde, fiyat veya fiyat ile birlikte fiyat dışı unsurlar üzerinden, </a:t>
            </a: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Diğer ihalelerde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ise yalnızca fiyat dışı unsurlar üzerinden elektronik eksiltme yapılabilir</a:t>
            </a:r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Kısmi teklife açık ihalelerde,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kısımlar için eksiltme yapılabilir. </a:t>
            </a:r>
          </a:p>
          <a:p>
            <a:pPr algn="just"/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26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62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018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r>
              <a:rPr lang="tr-TR" altLang="tr-TR" sz="4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altLang="tr-TR" sz="40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tr-TR" sz="40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8" name="2 İçerik Yer Tutucusu"/>
          <p:cNvSpPr>
            <a:spLocks noGrp="1"/>
          </p:cNvSpPr>
          <p:nvPr>
            <p:ph idx="1"/>
          </p:nvPr>
        </p:nvSpPr>
        <p:spPr>
          <a:xfrm>
            <a:off x="5889105" y="1268760"/>
            <a:ext cx="3607586" cy="4827240"/>
          </a:xfrm>
        </p:spPr>
        <p:txBody>
          <a:bodyPr/>
          <a:lstStyle/>
          <a:p>
            <a:pPr algn="just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EKAP üzerinde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ihtiyaç raporu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hazırlanması safhası ile başlayıp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teklif değerlendirme </a:t>
            </a:r>
            <a:r>
              <a:rPr lang="tr-T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aşamasından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sonra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gerçekleştirilen bir dizi işlem marifeti ile yapılır.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26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63</a:t>
            </a:fld>
            <a:endParaRPr lang="tr-T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41" y="1412776"/>
            <a:ext cx="492006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8115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İHTİYAÇ </a:t>
            </a:r>
            <a:r>
              <a:rPr lang="tr-TR" sz="3600" b="1" dirty="0">
                <a:latin typeface="Arial" panose="020B0604020202020204" pitchFamily="34" charset="0"/>
                <a:cs typeface="Arial" panose="020B0604020202020204" pitchFamily="34" charset="0"/>
              </a:rPr>
              <a:t>RAPORU </a:t>
            </a:r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OLUŞTURMA </a:t>
            </a:r>
            <a:r>
              <a:rPr lang="en-US" b="1" dirty="0">
                <a:solidFill>
                  <a:srgbClr val="C00000"/>
                </a:solidFill>
              </a:rPr>
              <a:t/>
            </a:r>
            <a:br>
              <a:rPr lang="en-US" b="1" dirty="0">
                <a:solidFill>
                  <a:srgbClr val="C00000"/>
                </a:solidFill>
              </a:rPr>
            </a:br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3" y="1052737"/>
            <a:ext cx="4896543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745088" y="1052737"/>
            <a:ext cx="381127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İhtiyaç raporu oluşturmak için gerekli bilgiler sisteme girilir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Kısmi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teklife kapalı olan ihalelerde “Elektronik Eksiltme yapılacak mı?” sorusu görüntülenir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Kısmi </a:t>
            </a:r>
            <a:r>
              <a:rPr lang="tr-T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teklife açık olan ihalelerde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ise “Kısımlardan en az biri için Elektronik Eksiltme yapılacak mı?” sorusu görüntülenir ve her iki durumda Evet seçilir. İlerle butonuna tıklanır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947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İHTİYAÇ </a:t>
            </a:r>
            <a:r>
              <a:rPr lang="tr-TR" sz="3600" b="1" dirty="0">
                <a:latin typeface="Arial" panose="020B0604020202020204" pitchFamily="34" charset="0"/>
                <a:cs typeface="Arial" panose="020B0604020202020204" pitchFamily="34" charset="0"/>
              </a:rPr>
              <a:t>RAPORU </a:t>
            </a:r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OLUŞTURMA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09" y="980728"/>
            <a:ext cx="5734150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/>
          <p:cNvSpPr txBox="1">
            <a:spLocks noGrp="1"/>
          </p:cNvSpPr>
          <p:nvPr>
            <p:ph idx="1"/>
          </p:nvPr>
        </p:nvSpPr>
        <p:spPr>
          <a:xfrm>
            <a:off x="5673080" y="1600200"/>
            <a:ext cx="3737620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2" indent="0">
              <a:buNone/>
            </a:pP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2-)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Kısmi teklife açık ihalelerde </a:t>
            </a:r>
          </a:p>
          <a:p>
            <a:pPr marL="914400" lvl="2" indent="0">
              <a:buNone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e-eksiltme yapılacak </a:t>
            </a:r>
            <a:r>
              <a:rPr lang="tr-TR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kısımlar seçilir.</a:t>
            </a:r>
          </a:p>
          <a:p>
            <a:pPr marL="914400" lvl="2" indent="0">
              <a:buNone/>
            </a:pPr>
            <a:endParaRPr lang="tr-TR" sz="800" dirty="0">
              <a:solidFill>
                <a:srgbClr val="C00000"/>
              </a:solidFill>
            </a:endParaRPr>
          </a:p>
          <a:p>
            <a:pPr marL="914400" lvl="2" indent="0">
              <a:buNone/>
            </a:pPr>
            <a:endParaRPr lang="tr-TR" sz="800" dirty="0" smtClean="0">
              <a:solidFill>
                <a:srgbClr val="C00000"/>
              </a:solidFill>
            </a:endParaRPr>
          </a:p>
          <a:p>
            <a:pPr marL="914400" lvl="2" indent="0">
              <a:buNone/>
            </a:pPr>
            <a:endParaRPr lang="en-US" sz="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0235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/>
          <p:cNvSpPr txBox="1"/>
          <p:nvPr/>
        </p:nvSpPr>
        <p:spPr>
          <a:xfrm>
            <a:off x="5379458" y="1118754"/>
            <a:ext cx="40380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3-)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kayıt sayfasında ihale kapsamı ‘4734 Kapsamında’ olarak seçilir.</a:t>
            </a:r>
          </a:p>
          <a:p>
            <a:pPr algn="just"/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47" y="1118754"/>
            <a:ext cx="4104456" cy="307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46" y="4005064"/>
            <a:ext cx="410445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etin kutusu 11"/>
          <p:cNvSpPr txBox="1"/>
          <p:nvPr/>
        </p:nvSpPr>
        <p:spPr>
          <a:xfrm>
            <a:off x="5379458" y="2846839"/>
            <a:ext cx="33899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4-)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eksiltme yapılacak ihalenin türü ve usul bilgileri girilir. </a:t>
            </a:r>
            <a:r>
              <a:rPr lang="tr-T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Pazarlık usulü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ile gerçekleştirilen ihalelerde ve </a:t>
            </a:r>
            <a:r>
              <a:rPr lang="tr-T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hizmet alımı ihalesi yolu ile gerçekleştirilen danışmanlık hizmeti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alımlarında, elektronik eksiltme yapılamaz.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1057998" y="332656"/>
            <a:ext cx="8642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rgbClr val="FFFFFF"/>
                </a:solidFill>
              </a:rPr>
              <a:t>ELEKTRONİK EKSİLTME </a:t>
            </a:r>
            <a:r>
              <a:rPr lang="tr-T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İHALE KAYIT</a:t>
            </a:r>
            <a:endParaRPr lang="en-US" sz="36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48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2144688" y="762001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i="1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İHALE KAYIT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006630" y="1628800"/>
            <a:ext cx="369229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5-)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bilgileri sekmesinde ‘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Kısımlardan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en az biri için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Elektronik Eksiltme yapılacak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mı?’ sorusu,</a:t>
            </a:r>
          </a:p>
          <a:p>
            <a:pPr lvl="0" algn="just"/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‘Evet’ olarak işaretlenerek ‘ileri’ butonu ile sayfa kaydedilir ve ihale kaydına ilişkin diğer işlemler tamamlanarak bir sonraki aşama için doküman hazırlama sayfasına gidilir.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733907"/>
            <a:ext cx="5806158" cy="414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50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033120" y="1453201"/>
            <a:ext cx="3384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kayıt aşamasında elektronik eksiltme evet seçildiği için dokümanda yer alan ilgili madde otomatik olarak düzenlenir.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453201"/>
            <a:ext cx="532859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2" y="4293096"/>
            <a:ext cx="6056734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127886" y="3068960"/>
            <a:ext cx="33616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2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Eksiltmenin </a:t>
            </a:r>
            <a:r>
              <a:rPr lang="tr-TR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 aşamasında isteklilerin sıralaması ve diğer isteklilerin sıralamasının gösterimine ilişkin seçeneklerden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ilgili olanı seçilir. İdari şartname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Madde 21.4’te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seçilen metin gösterilir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1928664" y="548680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OKÜMAN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HAZIRLAMA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86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b sunum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92760" y="3276599"/>
            <a:ext cx="66247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</a:p>
          <a:p>
            <a:pPr algn="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BÖLÜM II</a:t>
            </a:r>
          </a:p>
          <a:p>
            <a:pPr algn="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eksiltme kayıt ve tebligat işlemleri</a:t>
            </a:r>
            <a:endParaRPr 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Çentikli Sağ Ok 2"/>
          <p:cNvSpPr/>
          <p:nvPr/>
        </p:nvSpPr>
        <p:spPr>
          <a:xfrm>
            <a:off x="416496" y="2276872"/>
            <a:ext cx="2952328" cy="2304255"/>
          </a:xfrm>
          <a:prstGeom prst="notchedRightArrow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172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40C4605-EE58-482D-A5DE-1DB495424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162" y="404198"/>
            <a:ext cx="7918167" cy="875846"/>
          </a:xfrm>
        </p:spPr>
        <p:txBody>
          <a:bodyPr/>
          <a:lstStyle/>
          <a:p>
            <a:pPr algn="ctr"/>
            <a:r>
              <a:rPr lang="tr-TR" b="1" dirty="0" smtClean="0"/>
              <a:t>Belgelerin </a:t>
            </a:r>
            <a:r>
              <a:rPr lang="tr-TR" b="1" dirty="0"/>
              <a:t>Sunuluş </a:t>
            </a:r>
            <a:r>
              <a:rPr lang="tr-TR" b="1" dirty="0" smtClean="0"/>
              <a:t>Şekli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4FE497A-6382-4322-837B-663EB86FB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2423" y="1628775"/>
            <a:ext cx="8141358" cy="5023952"/>
          </a:xfrm>
        </p:spPr>
        <p:txBody>
          <a:bodyPr>
            <a:normAutofit/>
          </a:bodyPr>
          <a:lstStyle/>
          <a:p>
            <a:pPr algn="just"/>
            <a:r>
              <a:rPr lang="tr-TR" sz="3000" dirty="0" smtClean="0"/>
              <a:t>İnternet </a:t>
            </a:r>
            <a:r>
              <a:rPr lang="tr-TR" sz="3000" dirty="0"/>
              <a:t>sayfası üzerinden temin veya teyit edilebilen </a:t>
            </a:r>
            <a:r>
              <a:rPr lang="tr-TR" sz="3000" dirty="0" smtClean="0"/>
              <a:t>bu </a:t>
            </a:r>
            <a:r>
              <a:rPr lang="tr-TR" sz="3000" dirty="0"/>
              <a:t>belgeler için </a:t>
            </a:r>
            <a:r>
              <a:rPr lang="tr-TR" sz="3000" b="1" u="sng" dirty="0">
                <a:solidFill>
                  <a:srgbClr val="C00000"/>
                </a:solidFill>
              </a:rPr>
              <a:t>belgelerin sunuluş şekline ilişkin şartlar aranmaz</a:t>
            </a:r>
            <a:r>
              <a:rPr lang="tr-TR" sz="3000" b="1" u="sng" dirty="0" smtClean="0">
                <a:solidFill>
                  <a:srgbClr val="C00000"/>
                </a:solidFill>
              </a:rPr>
              <a:t>.</a:t>
            </a:r>
            <a:endParaRPr lang="tr-TR" sz="3000" b="1" u="sng" dirty="0">
              <a:solidFill>
                <a:srgbClr val="C00000"/>
              </a:solidFill>
            </a:endParaRPr>
          </a:p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009437E-62D3-45D2-BA74-16B0DD8AC31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36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1784648" y="654278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KAYIT VE 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TEBLİGAT </a:t>
            </a:r>
            <a:r>
              <a:rPr 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İŞLEMLERİ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2764191308"/>
              </p:ext>
            </p:extLst>
          </p:nvPr>
        </p:nvGraphicFramePr>
        <p:xfrm>
          <a:off x="250852" y="2698646"/>
          <a:ext cx="5472608" cy="2756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Metin kutusu 8"/>
          <p:cNvSpPr txBox="1"/>
          <p:nvPr/>
        </p:nvSpPr>
        <p:spPr>
          <a:xfrm>
            <a:off x="6006630" y="2865112"/>
            <a:ext cx="355488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ekliflerin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değerlendirme işlemleri tamamlandıktan sonra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E-eksiltme kayıt ve tebligat işlemleri </a:t>
            </a:r>
            <a:r>
              <a:rPr lang="tr-TR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temel olarak</a:t>
            </a:r>
            <a:r>
              <a:rPr lang="tr-TR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 aşamadan oluşur.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24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762000"/>
            <a:ext cx="4538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ELEKTRONİK EKSİLTME KAYIT VE TEBLİGAT İŞLEMLERİ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6105128" y="762001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E-EKSİLTME KAYIT</a:t>
            </a:r>
          </a:p>
          <a:p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İŞLEMLERİ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283791"/>
            <a:ext cx="540060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4077072"/>
            <a:ext cx="54006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249142" y="1700808"/>
            <a:ext cx="33123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1-)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Teklif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İşlemleri menüsünden ‘Elektronik Eksiltme İşlemleri’ seçilir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2-)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Sonraki ekranda ilgili ihale bilgileri girilir.</a:t>
            </a:r>
          </a:p>
          <a:p>
            <a:pPr algn="just"/>
            <a:endParaRPr lang="tr-T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3-)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Eksiltme yapılacak kısım için ‘Yeni Kayıt’ butonuna tıklanır.</a:t>
            </a:r>
            <a:endParaRPr lang="tr-T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27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762000"/>
            <a:ext cx="4538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ELEKTRONİK EKSİLTME KAYIT VE TEBLİGAT İŞLEMLERİ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1064568" y="500389"/>
            <a:ext cx="7724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E-EKSİLTME KAYIT İŞLEMLERİ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74832" y="430790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0" y="1733908"/>
            <a:ext cx="5688633" cy="405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829351" y="1192196"/>
            <a:ext cx="388843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4-) 	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Davetin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gönderildiği tarihten itibaren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en az iki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iş günü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sonrası seçilmek koşulu ile </a:t>
            </a:r>
            <a:r>
              <a:rPr lang="tr-TR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E-Eksiltmenin </a:t>
            </a:r>
            <a:r>
              <a:rPr lang="tr-TR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Başlayacağı Tarih/Saat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alanına tarih ve saat bilgisi,</a:t>
            </a:r>
          </a:p>
          <a:p>
            <a:pPr algn="just"/>
            <a:endParaRPr lang="tr-TR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En fazla 5 tur ile sınırlı olmak koşulu ile </a:t>
            </a:r>
            <a:r>
              <a:rPr lang="tr-TR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 sayısı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bilgisi,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tr-TR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E-eksiltmenin toplam süresinin, her bir kısım/ihale için bir iş günü mesai saatleri içerisinde bitmesi koşulu ile </a:t>
            </a:r>
            <a:r>
              <a:rPr lang="tr-TR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 süresi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bilgisi,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tr-TR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Her tur için eksiltilmiş yeni tekliflerin </a:t>
            </a:r>
            <a:r>
              <a:rPr lang="tr-TR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asgari fark aralığı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TL cinsinden girilerek kaydedilir.</a:t>
            </a:r>
          </a:p>
          <a:p>
            <a:pPr algn="just"/>
            <a:endParaRPr lang="tr-TR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75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1424608" y="692697"/>
            <a:ext cx="7696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E-EKSİLTME KAYIT İŞLEMLERİ 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5074832" y="430790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7008" y="1841629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006630" y="1523694"/>
            <a:ext cx="377090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just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eksiltmenin tamamlanacağı tarih/saat bilgisi sistem tarafından otomatik hesaplanarak </a:t>
            </a:r>
            <a:r>
              <a:rPr lang="tr-TR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Elektronik Eksiltme Zaman Çizelgesi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oluşturulur.</a:t>
            </a:r>
          </a:p>
          <a:p>
            <a:pPr algn="just"/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Bununla birlikte Elektronik eksiltme kayıt işlemi tamamlanmış ancak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eksiltmeye davet tebligatı yapılmamış ihale/kısım için </a:t>
            </a:r>
            <a:r>
              <a:rPr lang="tr-TR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güncelleme işlemleri yapılabilir.</a:t>
            </a:r>
            <a:endParaRPr lang="tr-TR" sz="20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2" y="1402660"/>
            <a:ext cx="5984588" cy="538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90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b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altLang="tr-TR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Davet</a:t>
            </a:r>
            <a:r>
              <a:rPr lang="tr-TR" altLang="tr-TR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tr-TR" sz="40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74</a:t>
            </a:fld>
            <a:endParaRPr lang="tr-TR" dirty="0"/>
          </a:p>
        </p:txBody>
      </p:sp>
      <p:pic>
        <p:nvPicPr>
          <p:cNvPr id="7" name="Picture 2" descr="mail yoluyla davet ile ilgili gÃ¶rsel sonucu">
            <a:extLst>
              <a:ext uri="{FF2B5EF4-FFF2-40B4-BE49-F238E27FC236}">
                <a16:creationId xmlns="" xmlns:a16="http://schemas.microsoft.com/office/drawing/2014/main" id="{DD2C7216-A45A-4994-B305-FB7B91516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645" y="1612526"/>
            <a:ext cx="7488832" cy="460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863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b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altLang="tr-TR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Davet</a:t>
            </a:r>
            <a:r>
              <a:rPr lang="tr-TR" altLang="tr-TR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tr-TR" sz="40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8" name="2 İçerik Yer Tutucusu"/>
          <p:cNvSpPr>
            <a:spLocks noGrp="1"/>
          </p:cNvSpPr>
          <p:nvPr>
            <p:ph idx="1"/>
          </p:nvPr>
        </p:nvSpPr>
        <p:spPr>
          <a:xfrm>
            <a:off x="1130576" y="1600200"/>
            <a:ext cx="8366114" cy="4495800"/>
          </a:xfrm>
        </p:spPr>
        <p:txBody>
          <a:bodyPr/>
          <a:lstStyle/>
          <a:p>
            <a:pPr algn="just"/>
            <a:r>
              <a:rPr lang="tr-TR" sz="28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Yeterli görülen istekliler,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EKAP üzerinden aynı anda eksiltmeye davet edilirler</a:t>
            </a:r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2550" indent="0" algn="just">
              <a:buNone/>
            </a:pP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Davet edilmeyecek isteklilere ise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davet edilmeme gerekçeleri elektronik eksiltme başlamadan önce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bildirilir.</a:t>
            </a:r>
            <a:endParaRPr lang="tr-TR" alt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75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5656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1520619" y="188640"/>
            <a:ext cx="8124296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b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altLang="tr-TR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alt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Davet</a:t>
            </a:r>
            <a:r>
              <a:rPr lang="tr-TR" altLang="tr-TR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tr-TR" sz="40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8" name="2 İçerik Yer Tutucusu"/>
          <p:cNvSpPr>
            <a:spLocks noGrp="1"/>
          </p:cNvSpPr>
          <p:nvPr>
            <p:ph idx="1"/>
          </p:nvPr>
        </p:nvSpPr>
        <p:spPr>
          <a:xfrm>
            <a:off x="1052567" y="1600200"/>
            <a:ext cx="8444123" cy="4495800"/>
          </a:xfrm>
        </p:spPr>
        <p:txBody>
          <a:bodyPr/>
          <a:lstStyle/>
          <a:p>
            <a:pPr marL="0" indent="0" algn="just">
              <a:buNone/>
            </a:pPr>
            <a:endParaRPr lang="tr-TR" alt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 algn="just">
              <a:buNone/>
            </a:pP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Davette, eksiltmeye konu fiyat ve/veya fiyat dışı unsurlar ile </a:t>
            </a: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1688" lvl="1" indent="-398463" algn="just">
              <a:buFont typeface="Wingdings" pitchFamily="2" charset="2"/>
              <a:buChar char="q"/>
            </a:pPr>
            <a:r>
              <a:rPr lang="tr-TR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eksiltmenin </a:t>
            </a:r>
            <a:r>
              <a:rPr lang="tr-TR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zamanı, </a:t>
            </a:r>
            <a:endParaRPr lang="tr-TR" b="0" dirty="0" smtClean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1688" lvl="1" indent="-398463" algn="just">
              <a:buFont typeface="Wingdings" pitchFamily="2" charset="2"/>
              <a:buChar char="q"/>
            </a:pPr>
            <a:r>
              <a:rPr lang="tr-TR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süresi</a:t>
            </a:r>
            <a:r>
              <a:rPr lang="tr-TR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tr-TR" b="0" dirty="0" smtClean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1688" lvl="1" indent="-398463" algn="just">
              <a:buFont typeface="Wingdings" pitchFamily="2" charset="2"/>
              <a:buChar char="q"/>
            </a:pPr>
            <a:r>
              <a:rPr lang="tr-TR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tur </a:t>
            </a:r>
            <a:r>
              <a:rPr lang="tr-TR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sayısı ve </a:t>
            </a:r>
            <a:endParaRPr lang="tr-TR" b="0" dirty="0" smtClean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1688" lvl="1" indent="-398463" algn="just">
              <a:buFont typeface="Wingdings" pitchFamily="2" charset="2"/>
              <a:buChar char="q"/>
            </a:pPr>
            <a:r>
              <a:rPr lang="tr-TR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asgari </a:t>
            </a:r>
            <a:r>
              <a:rPr lang="tr-TR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fark aralığı gibi </a:t>
            </a:r>
            <a:endParaRPr lang="tr-TR" b="0" dirty="0" smtClean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 algn="just">
              <a:buNone/>
            </a:pPr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gerekli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hususlar belirtilir. </a:t>
            </a:r>
            <a:endParaRPr lang="tr-TR" altLang="tr-TR" sz="28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q"/>
            </a:pPr>
            <a:endParaRPr lang="tr-TR" altLang="tr-TR" sz="26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77C168F0-9AE2-4322-BCCC-9942A2631D38}" type="slidenum">
              <a:rPr lang="tr-TR"/>
              <a:pPr>
                <a:defRPr/>
              </a:pPr>
              <a:t>76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21203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3F7234F-71A3-4B94-9B01-271EAF97A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523" y="260648"/>
            <a:ext cx="8832850" cy="89614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br>
              <a:rPr lang="tr-TR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4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(Davet Formu</a:t>
            </a:r>
            <a:r>
              <a:rPr lang="tr-TR" sz="4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400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344ECE8-BC74-4F24-872E-C782E3931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2567" y="2047463"/>
            <a:ext cx="8460424" cy="4108383"/>
          </a:xfrm>
        </p:spPr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Elektronik Eksiltmeye Davet Formu</a:t>
            </a: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ekinde;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3413" indent="-366713" algn="just">
              <a:buFont typeface="Wingdings" panose="05000000000000000000" pitchFamily="2" charset="2"/>
              <a:buChar char="§"/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Elektronik eksiltmenin her aşamasının hangi saat aralığında ve</a:t>
            </a:r>
          </a:p>
          <a:p>
            <a:pPr marL="633413" indent="-366713" algn="just">
              <a:buFont typeface="Wingdings" panose="05000000000000000000" pitchFamily="2" charset="2"/>
              <a:buChar char="§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ne kadar süre içerisinde yapılacağını ve</a:t>
            </a:r>
          </a:p>
          <a:p>
            <a:pPr marL="633413" indent="-366713" algn="just">
              <a:buFont typeface="Wingdings" panose="05000000000000000000" pitchFamily="2" charset="2"/>
              <a:buChar char="§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elektronik eksiltmenin sona ereceği tarih ve saati göstermek üzere </a:t>
            </a:r>
          </a:p>
          <a:p>
            <a:pPr marL="0" indent="0" algn="just">
              <a:buNone/>
            </a:pP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EKSİLTME ZAMAN ÇİZELGESİ» </a:t>
            </a:r>
            <a:r>
              <a:rPr lang="tr-T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yer almaktadır.</a:t>
            </a: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6200D9E-DE7D-44B1-BE42-595EC5AD42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fld id="{DF1F79AB-9229-4814-A1F8-FDBD1522D16E}" type="slidenum">
              <a:rPr lang="tr-TR" smtClean="0"/>
              <a:t>77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360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3F7234F-71A3-4B94-9B01-271EAF97A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02" y="228600"/>
            <a:ext cx="8832850" cy="896144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ELEKTRONİK </a:t>
            </a:r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EKSİLTME</a:t>
            </a:r>
            <a:b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(Davet Formu)</a:t>
            </a:r>
            <a:endParaRPr lang="tr-TR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36200D9E-DE7D-44B1-BE42-595EC5AD42F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fld id="{DF1F79AB-9229-4814-A1F8-FDBD1522D16E}" type="slidenum">
              <a:rPr lang="tr-TR" smtClean="0"/>
              <a:t>78</a:t>
            </a:fld>
            <a:endParaRPr lang="tr-TR"/>
          </a:p>
        </p:txBody>
      </p:sp>
      <p:graphicFrame>
        <p:nvGraphicFramePr>
          <p:cNvPr id="9" name="Tablo 8">
            <a:extLst>
              <a:ext uri="{FF2B5EF4-FFF2-40B4-BE49-F238E27FC236}">
                <a16:creationId xmlns="" xmlns:a16="http://schemas.microsoft.com/office/drawing/2014/main" id="{3659576F-6332-412A-A115-2C9BD1AC82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454013"/>
              </p:ext>
            </p:extLst>
          </p:nvPr>
        </p:nvGraphicFramePr>
        <p:xfrm>
          <a:off x="1910662" y="4075044"/>
          <a:ext cx="6240693" cy="25943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56482">
                  <a:extLst>
                    <a:ext uri="{9D8B030D-6E8A-4147-A177-3AD203B41FA5}">
                      <a16:colId xmlns="" xmlns:a16="http://schemas.microsoft.com/office/drawing/2014/main" val="2463160785"/>
                    </a:ext>
                  </a:extLst>
                </a:gridCol>
                <a:gridCol w="2884211">
                  <a:extLst>
                    <a:ext uri="{9D8B030D-6E8A-4147-A177-3AD203B41FA5}">
                      <a16:colId xmlns="" xmlns:a16="http://schemas.microsoft.com/office/drawing/2014/main" val="2805422891"/>
                    </a:ext>
                  </a:extLst>
                </a:gridCol>
              </a:tblGrid>
              <a:tr h="471694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Eksiltmenin başlayacağı tarih ve saat: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>
                          <a:effectLst/>
                        </a:rPr>
                        <a:t>Tarih: …./…./….	Saat: ....:….</a:t>
                      </a:r>
                      <a:endParaRPr lang="tr-T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extLst>
                  <a:ext uri="{0D108BD9-81ED-4DB2-BD59-A6C34878D82A}">
                    <a16:rowId xmlns="" xmlns:a16="http://schemas.microsoft.com/office/drawing/2014/main" val="3514309286"/>
                  </a:ext>
                </a:extLst>
              </a:tr>
              <a:tr h="707541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tr-TR" sz="1500" u="sng" dirty="0">
                          <a:effectLst/>
                        </a:rPr>
                        <a:t>1. Tur:</a:t>
                      </a:r>
                      <a:endParaRPr lang="tr-TR" sz="1500" dirty="0">
                        <a:effectLst/>
                      </a:endParaRPr>
                    </a:p>
                    <a:p>
                      <a:pPr marL="457200"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Başlangıç saati:</a:t>
                      </a:r>
                    </a:p>
                    <a:p>
                      <a:pPr marL="457200"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Bitiş saati: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 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Saat: ....:….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Saat: ....:….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extLst>
                  <a:ext uri="{0D108BD9-81ED-4DB2-BD59-A6C34878D82A}">
                    <a16:rowId xmlns="" xmlns:a16="http://schemas.microsoft.com/office/drawing/2014/main" val="3258970013"/>
                  </a:ext>
                </a:extLst>
              </a:tr>
              <a:tr h="235847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…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 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extLst>
                  <a:ext uri="{0D108BD9-81ED-4DB2-BD59-A6C34878D82A}">
                    <a16:rowId xmlns="" xmlns:a16="http://schemas.microsoft.com/office/drawing/2014/main" val="177255395"/>
                  </a:ext>
                </a:extLst>
              </a:tr>
              <a:tr h="707541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tr-TR" sz="1500" u="sng" dirty="0">
                          <a:effectLst/>
                        </a:rPr>
                        <a:t>n. Tur:</a:t>
                      </a:r>
                      <a:endParaRPr lang="tr-TR" sz="1500" dirty="0">
                        <a:effectLst/>
                      </a:endParaRPr>
                    </a:p>
                    <a:p>
                      <a:pPr marL="457200"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Başlangıç saati:</a:t>
                      </a:r>
                    </a:p>
                    <a:p>
                      <a:pPr marL="457200"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Bitiş saati: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 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Saat: ....:….</a:t>
                      </a: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Saat: ....:….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extLst>
                  <a:ext uri="{0D108BD9-81ED-4DB2-BD59-A6C34878D82A}">
                    <a16:rowId xmlns="" xmlns:a16="http://schemas.microsoft.com/office/drawing/2014/main" val="3480977924"/>
                  </a:ext>
                </a:extLst>
              </a:tr>
              <a:tr h="471694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Eksiltmenin sona ereceği tarih ve saat: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tr-TR" sz="1500" dirty="0">
                          <a:effectLst/>
                        </a:rPr>
                        <a:t>Tarih: …./…./….	Saat: ....:….</a:t>
                      </a:r>
                      <a:endParaRPr lang="tr-T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/>
                </a:tc>
                <a:extLst>
                  <a:ext uri="{0D108BD9-81ED-4DB2-BD59-A6C34878D82A}">
                    <a16:rowId xmlns="" xmlns:a16="http://schemas.microsoft.com/office/drawing/2014/main" val="2642525211"/>
                  </a:ext>
                </a:extLst>
              </a:tr>
            </a:tbl>
          </a:graphicData>
        </a:graphic>
      </p:graphicFrame>
      <p:sp>
        <p:nvSpPr>
          <p:cNvPr id="10" name="İçerik Yer Tutucusu 2">
            <a:extLst>
              <a:ext uri="{FF2B5EF4-FFF2-40B4-BE49-F238E27FC236}">
                <a16:creationId xmlns="" xmlns:a16="http://schemas.microsoft.com/office/drawing/2014/main" id="{C2CC7F48-60D7-4CA1-8F40-217A214DBEDC}"/>
              </a:ext>
            </a:extLst>
          </p:cNvPr>
          <p:cNvSpPr txBox="1">
            <a:spLocks/>
          </p:cNvSpPr>
          <p:nvPr/>
        </p:nvSpPr>
        <p:spPr>
          <a:xfrm>
            <a:off x="818541" y="1556793"/>
            <a:ext cx="8886561" cy="25182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 hangingPunct="0">
              <a:buFont typeface="Wingdings 2" panose="05020102010507070707" pitchFamily="18" charset="2"/>
              <a:buNone/>
            </a:pPr>
            <a:r>
              <a:rPr lang="tr-TR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EKSİLTME ZAMAN ÇİZELGESİ</a:t>
            </a:r>
          </a:p>
          <a:p>
            <a:pPr marL="0" indent="0" algn="ctr" fontAlgn="base" hangingPunct="0">
              <a:buFont typeface="Wingdings 2" panose="05020102010507070707" pitchFamily="18" charset="2"/>
              <a:buNone/>
            </a:pPr>
            <a:r>
              <a:rPr lang="tr-TR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Elektronik eksiltmenin her aşamasını gösterecek şekilde hazırlanır.</a:t>
            </a:r>
            <a:endParaRPr lang="tr-TR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base" hangingPunct="0">
              <a:buFont typeface="Wingdings 2" panose="05020102010507070707" pitchFamily="18" charset="2"/>
              <a:buNone/>
            </a:pPr>
            <a:r>
              <a:rPr lang="tr-TR" sz="2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Kısmi teklife açık ihalede, zaman çizelgesi davet edilecek istekliler yönünden diğer kısımlarda yapılacak eksiltme ile çakışmayacak şekilde düzenlenecektir.</a:t>
            </a:r>
          </a:p>
        </p:txBody>
      </p:sp>
    </p:spTree>
    <p:extLst>
      <p:ext uri="{BB962C8B-B14F-4D97-AF65-F5344CB8AC3E}">
        <p14:creationId xmlns:p14="http://schemas.microsoft.com/office/powerpoint/2010/main" val="12204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40532" y="1447800"/>
            <a:ext cx="8938456" cy="4800600"/>
          </a:xfrm>
        </p:spPr>
        <p:txBody>
          <a:bodyPr/>
          <a:lstStyle/>
          <a:p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Davetin g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önderildiği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tarihten itibaren </a:t>
            </a:r>
            <a:r>
              <a:rPr lang="tr-TR" sz="28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iki iş günü geçmeden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eksiltmeye başlanamaz.</a:t>
            </a:r>
          </a:p>
          <a:p>
            <a:pPr algn="just"/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Yeni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teklifler EKAP üzerinden e-teklif olarak </a:t>
            </a:r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verilir, </a:t>
            </a:r>
            <a:r>
              <a:rPr lang="tr-TR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ancak </a:t>
            </a:r>
            <a:r>
              <a:rPr lang="tr-TR" sz="28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e-anahtar gönderilmez. </a:t>
            </a:r>
            <a:endParaRPr lang="tr-TR" sz="2800" b="0" dirty="0" smtClean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alt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altLang="tr-TR" sz="28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79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03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5A4B2DF-DDA0-4DB5-A142-F16716417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646" y="457199"/>
            <a:ext cx="8543925" cy="1194318"/>
          </a:xfrm>
        </p:spPr>
        <p:txBody>
          <a:bodyPr/>
          <a:lstStyle/>
          <a:p>
            <a:pPr algn="ctr"/>
            <a:r>
              <a:rPr lang="tr-TR" b="1" dirty="0" smtClean="0"/>
              <a:t>Belgelerin </a:t>
            </a:r>
            <a:r>
              <a:rPr lang="tr-TR" b="1" dirty="0"/>
              <a:t>Sunuluş </a:t>
            </a:r>
            <a:r>
              <a:rPr lang="tr-TR" b="1" dirty="0" smtClean="0"/>
              <a:t>Şekli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0449485-F53E-4216-8D49-ED2C881B4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3988" y="1978091"/>
            <a:ext cx="8079581" cy="3148387"/>
          </a:xfrm>
        </p:spPr>
        <p:txBody>
          <a:bodyPr>
            <a:normAutofit/>
          </a:bodyPr>
          <a:lstStyle/>
          <a:p>
            <a:r>
              <a:rPr lang="tr-TR" sz="3000" dirty="0"/>
              <a:t>Bu doğrultuda</a:t>
            </a:r>
          </a:p>
          <a:p>
            <a:pPr marL="0" indent="0">
              <a:buNone/>
            </a:pPr>
            <a:r>
              <a:rPr lang="tr-TR" sz="3000" dirty="0"/>
              <a:t>19.06.2018 tarihinde yapılan değişiklik ile</a:t>
            </a:r>
          </a:p>
          <a:p>
            <a:pPr marL="0" indent="0">
              <a:buNone/>
            </a:pPr>
            <a:r>
              <a:rPr lang="tr-TR" sz="3000" b="1" dirty="0"/>
              <a:t>İhale Uygulama Yönetmelikleri </a:t>
            </a:r>
            <a:r>
              <a:rPr lang="tr-TR" sz="3000" dirty="0"/>
              <a:t>ekine</a:t>
            </a:r>
          </a:p>
          <a:p>
            <a:pPr marL="0" indent="0" algn="just">
              <a:buNone/>
            </a:pPr>
            <a:r>
              <a:rPr lang="tr-TR" sz="3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«Sunulmayacak Belgeler Tablosu»</a:t>
            </a:r>
            <a:r>
              <a:rPr lang="tr-TR" sz="3500" b="1" dirty="0">
                <a:solidFill>
                  <a:srgbClr val="FF0000"/>
                </a:solidFill>
              </a:rPr>
              <a:t> </a:t>
            </a:r>
            <a:r>
              <a:rPr lang="tr-TR" sz="3000" dirty="0"/>
              <a:t>standart formu eklenmiştir.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1653CD7-E516-486E-AC9C-D28710BA1AB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21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8584" y="1600200"/>
            <a:ext cx="8287968" cy="2332856"/>
          </a:xfrm>
        </p:spPr>
        <p:txBody>
          <a:bodyPr/>
          <a:lstStyle/>
          <a:p>
            <a:pPr marL="0" indent="0" algn="just">
              <a:buNone/>
            </a:pP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Ortak girişimlerin katıldığı </a:t>
            </a: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ihalelerde       yeni tekliflerin 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ortak </a:t>
            </a:r>
            <a:r>
              <a:rPr lang="tr-TR" sz="3200" b="1" dirty="0">
                <a:latin typeface="Arial" panose="020B0604020202020204" pitchFamily="34" charset="0"/>
                <a:cs typeface="Arial" panose="020B0604020202020204" pitchFamily="34" charset="0"/>
              </a:rPr>
              <a:t>girişim ortaklarının tamamı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tarafından </a:t>
            </a:r>
            <a:r>
              <a:rPr lang="tr-TR" sz="3200" b="1" dirty="0">
                <a:latin typeface="Arial" panose="020B0604020202020204" pitchFamily="34" charset="0"/>
                <a:cs typeface="Arial" panose="020B0604020202020204" pitchFamily="34" charset="0"/>
              </a:rPr>
              <a:t>e-imza ile imzalanması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zorunludur. </a:t>
            </a:r>
          </a:p>
          <a:p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buNone/>
            </a:pPr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80</a:t>
            </a:fld>
            <a:endParaRPr lang="tr-TR"/>
          </a:p>
        </p:txBody>
      </p:sp>
      <p:pic>
        <p:nvPicPr>
          <p:cNvPr id="6" name="Picture 2" descr="Ä°lgili resim">
            <a:extLst>
              <a:ext uri="{FF2B5EF4-FFF2-40B4-BE49-F238E27FC236}">
                <a16:creationId xmlns="" xmlns:a16="http://schemas.microsoft.com/office/drawing/2014/main" id="{D2BEBCAD-A868-4234-8466-CF9AD0030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121" y="3648763"/>
            <a:ext cx="3855085" cy="284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4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52567" y="1268760"/>
            <a:ext cx="8443985" cy="5040560"/>
          </a:xfrm>
        </p:spPr>
        <p:txBody>
          <a:bodyPr/>
          <a:lstStyle/>
          <a:p>
            <a:pPr marL="0" indent="0" algn="just"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Eksiltmede sunulacak yeni tekliflerin, ilk teklifi imzalayan kişiden farklı bir kişi tarafından imzalanabilmesi için; </a:t>
            </a:r>
          </a:p>
          <a:p>
            <a:pPr lvl="1" algn="just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e-teklif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alınan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ihalelerde yeni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teklifleri imzalayan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kişinin temsile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yetkili olduğunu gösteren belgelere ilişkin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bilgilerin YBT beyan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edilmesi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gerekmektedir.</a:t>
            </a:r>
          </a:p>
          <a:p>
            <a:pPr lvl="1" algn="just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Diğer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ihalelerde ise bu belgelerin eksiltmeden önce idareye sunulması gerekmektedir.</a:t>
            </a:r>
          </a:p>
          <a:p>
            <a:endParaRPr lang="tr-TR" sz="28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8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81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394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sz="40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sz="4000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84515" y="1447800"/>
            <a:ext cx="9094473" cy="4800600"/>
          </a:xfrm>
        </p:spPr>
        <p:txBody>
          <a:bodyPr/>
          <a:lstStyle/>
          <a:p>
            <a:pPr marL="0" indent="0" algn="just">
              <a:buNone/>
            </a:pPr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32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Eksiltmede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tur sayısı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beşi geçemez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 turlardan birinde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yeni teklif vermeyen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istekli, sonraki turlarda da teklif veremez. </a:t>
            </a:r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Elektronik eksiltmenin her aşamasında,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isteklilere o andaki sıralamaları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EKAP üzerinde bildirilir. </a:t>
            </a:r>
          </a:p>
          <a:p>
            <a:pPr algn="just"/>
            <a:endParaRPr 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82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6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3200" b="0" u="sng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İhale </a:t>
            </a:r>
            <a:r>
              <a:rPr lang="tr-TR" sz="3200" b="0" u="sng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dokümanında belirtilmesi kaydıyla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diğer isteklilerin sıralamaları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istekli sayısı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da ayrıca bildirilebilir. </a:t>
            </a:r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32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Ancak, elektronik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eksiltme süresince </a:t>
            </a:r>
            <a:r>
              <a:rPr lang="tr-TR" sz="3200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isteklilerin kimlikleri </a:t>
            </a:r>
            <a:r>
              <a:rPr lang="tr-TR" sz="3200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açıklanmaz.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C7594F2F-08F0-4C92-8255-62562BEA1528}" type="slidenum">
              <a:rPr lang="tr-TR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83</a:t>
            </a:fld>
            <a:endParaRPr lang="tr-TR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3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08584" y="1447800"/>
            <a:ext cx="8470404" cy="4800600"/>
          </a:xfrm>
        </p:spPr>
        <p:txBody>
          <a:bodyPr/>
          <a:lstStyle/>
          <a:p>
            <a:pPr algn="just"/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Eksiltme yapılırken her tur için bir zaman aralığı </a:t>
            </a:r>
            <a:r>
              <a:rPr lang="tr-TR" sz="2800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(bekleme süresi) </a:t>
            </a:r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belirlenir. </a:t>
            </a:r>
          </a:p>
          <a:p>
            <a:pPr marL="0" indent="0" algn="just">
              <a:buNone/>
            </a:pP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İstekliler eksiltilmiş tekliflerini belirlenen bu zaman aralığında, </a:t>
            </a:r>
          </a:p>
          <a:p>
            <a:pPr marL="0" indent="0" algn="just">
              <a:buNone/>
            </a:pPr>
            <a:endParaRPr lang="tr-TR" sz="28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tr-TR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Herhangi bir </a:t>
            </a:r>
            <a:r>
              <a:rPr lang="tr-TR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sıralama olmaksızın </a:t>
            </a:r>
            <a:r>
              <a:rPr lang="tr-TR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</a:p>
          <a:p>
            <a:pPr lvl="1" algn="just"/>
            <a:r>
              <a:rPr lang="tr-TR" b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tr-TR" b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az asgari fark aralığı </a:t>
            </a:r>
            <a:r>
              <a:rPr lang="tr-TR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kadar </a:t>
            </a:r>
            <a:r>
              <a:rPr lang="tr-TR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eksilterek </a:t>
            </a:r>
          </a:p>
          <a:p>
            <a:pPr marL="0" indent="0" algn="just">
              <a:buNone/>
            </a:pPr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verirler. </a:t>
            </a:r>
          </a:p>
          <a:p>
            <a:endParaRPr lang="tr-TR" sz="36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6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84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370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40532" y="1447800"/>
            <a:ext cx="8938456" cy="4800600"/>
          </a:xfrm>
        </p:spPr>
        <p:txBody>
          <a:bodyPr/>
          <a:lstStyle/>
          <a:p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Birden fazla kalemden oluşan ihalelerde/kısımlarda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eksiltme kalem fiyatları üzerinden yapılır ve eksiltilmiş kalem fiyatlarının toplamından oluşan yeni teklif eksiltilmiş teklif olarak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gönderilir.</a:t>
            </a:r>
            <a:endParaRPr lang="tr-TR" altLang="tr-TR" sz="28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85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24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18541" y="1447800"/>
            <a:ext cx="8860447" cy="4800600"/>
          </a:xfrm>
        </p:spPr>
        <p:txBody>
          <a:bodyPr/>
          <a:lstStyle/>
          <a:p>
            <a:pPr marL="0" indent="0" algn="just"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eksiltmesi tamamlanmış ve durumu uygun olan ihale/kısım için </a:t>
            </a:r>
            <a:r>
              <a:rPr lang="tr-TR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elektronik eksiltme,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tr-TR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Teknik Aksaklık veya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tr-TR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Geçerli Tekliflerde Değişiklik </a:t>
            </a:r>
            <a:r>
              <a:rPr lang="tr-TR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Olması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sebepleriyle</a:t>
            </a:r>
            <a:r>
              <a:rPr lang="tr-TR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yenilenebilir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Yeni eksiltme isteklilerin daha önceki eksiltmede verilmiş olan </a:t>
            </a:r>
            <a:r>
              <a:rPr lang="tr-TR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teklif tutarları üzerinden yapılır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tr-TR" sz="3200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86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936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86593" y="1447800"/>
            <a:ext cx="8392395" cy="4800600"/>
          </a:xfrm>
        </p:spPr>
        <p:txBody>
          <a:bodyPr/>
          <a:lstStyle/>
          <a:p>
            <a:pPr algn="just"/>
            <a:r>
              <a:rPr lang="tr-TR" sz="2800" b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Eksiltme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aşağıdaki durumlarda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sona erer</a:t>
            </a:r>
            <a:endParaRPr lang="tr-TR" sz="2800" b="0" dirty="0" smtClean="0"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Davette belirtilen </a:t>
            </a:r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tarih ve saatin dolması</a:t>
            </a:r>
          </a:p>
          <a:p>
            <a:pPr lvl="1" algn="just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Bekleme süresinde </a:t>
            </a:r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asgari fark aralığına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sahip teklif alınmaması</a:t>
            </a:r>
          </a:p>
          <a:p>
            <a:pPr lvl="1" algn="just"/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 sayısının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tamamlanması</a:t>
            </a:r>
          </a:p>
          <a:p>
            <a:pPr marL="403225" lvl="1" indent="0" algn="just">
              <a:buNone/>
            </a:pP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sonucunda tekliflerin eşit olması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halinde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kura yöntemine başvurulur. </a:t>
            </a:r>
          </a:p>
          <a:p>
            <a:pPr algn="just"/>
            <a:endParaRPr lang="tr-TR" sz="3200" b="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2026F8BA-9EC2-4CFA-B1CC-AA1F8B0ED30E}" type="slidenum">
              <a:rPr lang="tr-TR" smtClean="0"/>
              <a:pPr>
                <a:defRPr/>
              </a:pPr>
              <a:t>87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970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2 İçerik Yer Tutucusu"/>
          <p:cNvSpPr>
            <a:spLocks noGrp="1"/>
          </p:cNvSpPr>
          <p:nvPr>
            <p:ph idx="1"/>
          </p:nvPr>
        </p:nvSpPr>
        <p:spPr>
          <a:xfrm>
            <a:off x="1286593" y="1556792"/>
            <a:ext cx="8132359" cy="504056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tr-TR" sz="3200" dirty="0" smtClean="0"/>
              <a:t>  </a:t>
            </a:r>
            <a:endParaRPr lang="tr-TR" sz="3200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1F5AB7A3-0336-467B-A400-E3915F30D48A}" type="slidenum">
              <a:rPr lang="tr-TR"/>
              <a:pPr>
                <a:defRPr/>
              </a:pPr>
              <a:t>88</a:t>
            </a:fld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1286593" y="1556792"/>
            <a:ext cx="8424936" cy="4622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ÖRNEK: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Alım Konusu: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1000 adet </a:t>
            </a: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 geçirmez bot alımı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 sayısı </a:t>
            </a: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Geçerli teklif</a:t>
            </a: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İstekli A: 100.000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İstekli B: 120.000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İstekli C: 140.000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 tur için verilen teklif verme süresi</a:t>
            </a: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30 dakika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Asgari Fark: </a:t>
            </a:r>
            <a:r>
              <a:rPr lang="tr-TR" sz="24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10.000 TL</a:t>
            </a:r>
          </a:p>
        </p:txBody>
      </p:sp>
    </p:spTree>
    <p:extLst>
      <p:ext uri="{BB962C8B-B14F-4D97-AF65-F5344CB8AC3E}">
        <p14:creationId xmlns:p14="http://schemas.microsoft.com/office/powerpoint/2010/main" val="3338512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2 İçerik Yer Tutucusu"/>
          <p:cNvSpPr>
            <a:spLocks noGrp="1"/>
          </p:cNvSpPr>
          <p:nvPr>
            <p:ph idx="1"/>
          </p:nvPr>
        </p:nvSpPr>
        <p:spPr>
          <a:xfrm>
            <a:off x="350491" y="1556792"/>
            <a:ext cx="9068461" cy="504056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tr-TR" sz="3200" dirty="0" smtClean="0"/>
              <a:t>  </a:t>
            </a:r>
            <a:endParaRPr lang="tr-TR" sz="3200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1F5AB7A3-0336-467B-A400-E3915F30D48A}" type="slidenum">
              <a:rPr lang="tr-TR"/>
              <a:pPr>
                <a:defRPr/>
              </a:pPr>
              <a:t>89</a:t>
            </a:fld>
            <a:endParaRPr lang="tr-TR"/>
          </a:p>
        </p:txBody>
      </p:sp>
      <p:sp>
        <p:nvSpPr>
          <p:cNvPr id="3" name="Aşağı Ok Belirtme Çizgisi 2"/>
          <p:cNvSpPr/>
          <p:nvPr/>
        </p:nvSpPr>
        <p:spPr>
          <a:xfrm>
            <a:off x="3587848" y="1844824"/>
            <a:ext cx="2886321" cy="136815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r-TR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3810962462"/>
              </p:ext>
            </p:extLst>
          </p:nvPr>
        </p:nvGraphicFramePr>
        <p:xfrm>
          <a:off x="1247588" y="3212976"/>
          <a:ext cx="7566841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82487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7FF31D69-51D0-4DC3-B07C-35A633E52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597" y="76200"/>
            <a:ext cx="7878366" cy="666750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>
                <a:cs typeface="Times New Roman" panose="02020603050405020304" pitchFamily="18" charset="0"/>
              </a:rPr>
              <a:t>SUNULMAYACAK BELGELER TABLOSU</a:t>
            </a:r>
            <a:endParaRPr lang="tr-TR" sz="3200" dirty="0"/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5AFB5DD5-A992-4AAE-8A10-CC609B9E2A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389652"/>
              </p:ext>
            </p:extLst>
          </p:nvPr>
        </p:nvGraphicFramePr>
        <p:xfrm>
          <a:off x="1354336" y="752475"/>
          <a:ext cx="8335128" cy="5723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05571">
                  <a:extLst>
                    <a:ext uri="{9D8B030D-6E8A-4147-A177-3AD203B41FA5}">
                      <a16:colId xmlns="" xmlns:a16="http://schemas.microsoft.com/office/drawing/2014/main" val="2773968920"/>
                    </a:ext>
                  </a:extLst>
                </a:gridCol>
                <a:gridCol w="812337">
                  <a:extLst>
                    <a:ext uri="{9D8B030D-6E8A-4147-A177-3AD203B41FA5}">
                      <a16:colId xmlns="" xmlns:a16="http://schemas.microsoft.com/office/drawing/2014/main" val="2920617520"/>
                    </a:ext>
                  </a:extLst>
                </a:gridCol>
                <a:gridCol w="849599">
                  <a:extLst>
                    <a:ext uri="{9D8B030D-6E8A-4147-A177-3AD203B41FA5}">
                      <a16:colId xmlns="" xmlns:a16="http://schemas.microsoft.com/office/drawing/2014/main" val="863680126"/>
                    </a:ext>
                  </a:extLst>
                </a:gridCol>
                <a:gridCol w="767621">
                  <a:extLst>
                    <a:ext uri="{9D8B030D-6E8A-4147-A177-3AD203B41FA5}">
                      <a16:colId xmlns="" xmlns:a16="http://schemas.microsoft.com/office/drawing/2014/main" val="705892193"/>
                    </a:ext>
                  </a:extLst>
                </a:gridCol>
              </a:tblGrid>
              <a:tr h="1148994"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59410" algn="l"/>
                        </a:tabLst>
                      </a:pPr>
                      <a:r>
                        <a:rPr lang="tr-TR" sz="300" dirty="0">
                          <a:effectLst/>
                        </a:rPr>
                        <a:t> </a:t>
                      </a:r>
                      <a:endParaRPr lang="tr-TR" sz="700" dirty="0">
                        <a:effectLst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59410" algn="l"/>
                        </a:tabLst>
                      </a:pPr>
                      <a:r>
                        <a:rPr lang="tr-TR" sz="1200" dirty="0">
                          <a:effectLst/>
                        </a:rPr>
                        <a:t>SUNULMAYACAK BELGELER TABLOSU</a:t>
                      </a: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59410" algn="l"/>
                        </a:tabLst>
                      </a:pPr>
                      <a:r>
                        <a:rPr lang="tr-TR" sz="300" dirty="0">
                          <a:effectLst/>
                        </a:rPr>
                        <a:t> </a:t>
                      </a:r>
                      <a:endParaRPr lang="tr-TR" sz="700" dirty="0">
                        <a:effectLst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[Teklif verilen kısım:………..]</a:t>
                      </a: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59410" algn="l"/>
                        </a:tabLst>
                      </a:pPr>
                      <a:r>
                        <a:rPr lang="tr-TR" sz="300" dirty="0">
                          <a:effectLst/>
                        </a:rPr>
                        <a:t> </a:t>
                      </a:r>
                      <a:endParaRPr lang="tr-TR" sz="700" dirty="0">
                        <a:effectLst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59410" algn="l"/>
                        </a:tabLst>
                      </a:pPr>
                      <a:r>
                        <a:rPr lang="tr-TR" sz="1200" dirty="0">
                          <a:effectLst/>
                        </a:rPr>
                        <a:t>(Bu tablonun kısmi teklife açık ihalelerde her bir kısım için, ortak girişimlerin katıldığı ihalelerde ise her bir ortak tarafından ayrı ayrı doldurulması gerekmektedir.)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00" dirty="0">
                          <a:effectLst/>
                        </a:rPr>
                        <a:t> </a:t>
                      </a: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59410" algn="l"/>
                        </a:tabLst>
                      </a:pPr>
                      <a:r>
                        <a:rPr lang="tr-TR" sz="1200" u="sng" dirty="0">
                          <a:effectLst/>
                        </a:rPr>
                        <a:t>Bu tabloda teyit bilgisi belirtilen belgeler başvuru veya teklif zarfında sunulmayacaktır.</a:t>
                      </a:r>
                      <a:endParaRPr lang="tr-TR" sz="1200" dirty="0">
                        <a:effectLst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700" dirty="0">
                          <a:effectLst/>
                        </a:rPr>
                        <a:t> </a:t>
                      </a:r>
                      <a:endParaRPr lang="tr-TR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69552237"/>
                  </a:ext>
                </a:extLst>
              </a:tr>
              <a:tr h="265071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[ADAYIN/İSTEKLİNİN/ORTAĞIN] 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ADI-SOYADI/TİCARET UNVANI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 gridSpan="3"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700" dirty="0">
                          <a:effectLst/>
                        </a:rPr>
                        <a:t> </a:t>
                      </a:r>
                      <a:endParaRPr lang="tr-TR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54122212"/>
                  </a:ext>
                </a:extLst>
              </a:tr>
              <a:tr h="21037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İHALEYE KATILMAK İÇİN GEREKEN BELGE ADI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TEYİT KRİTERİ 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TEYİT BİLGİSİ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TEYİT ADRESİ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1652139976"/>
                  </a:ext>
                </a:extLst>
              </a:tr>
              <a:tr h="43159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İmza Beyannamesi 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1308743129"/>
                  </a:ext>
                </a:extLst>
              </a:tr>
              <a:tr h="43159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İmza Sirküleri 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2122584190"/>
                  </a:ext>
                </a:extLst>
              </a:tr>
              <a:tr h="43159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Vekaletname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309033784"/>
                  </a:ext>
                </a:extLst>
              </a:tr>
              <a:tr h="43159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Ortaklar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3682633779"/>
                  </a:ext>
                </a:extLst>
              </a:tr>
              <a:tr h="43159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Yöneticiler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1837056265"/>
                  </a:ext>
                </a:extLst>
              </a:tr>
              <a:tr h="43159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FF0000"/>
                          </a:solidFill>
                          <a:effectLst/>
                        </a:rPr>
                        <a:t>İş Deneyim Belgesi</a:t>
                      </a:r>
                      <a:endParaRPr lang="tr-TR" sz="12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200" dirty="0" smtClean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200" dirty="0" smtClean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1620519063"/>
                  </a:ext>
                </a:extLst>
              </a:tr>
              <a:tr h="109524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FF0000"/>
                          </a:solidFill>
                          <a:effectLst/>
                        </a:rPr>
                        <a:t>Geçici Teminat Mektubu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İdari Şartnamenin … maddesi 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(Geçici teminat mektubunun Elektronik İhale Uygulama Yönetmeliğinin 21 inci maddesinin ikinci fıkrasına uygun olarak alınması durumunda)</a:t>
                      </a:r>
                    </a:p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(Bu mektuplara ilişkin bilgiler </a:t>
                      </a:r>
                      <a:r>
                        <a:rPr lang="tr-TR" sz="1200" dirty="0" err="1">
                          <a:effectLst/>
                        </a:rPr>
                        <a:t>EKAP’a</a:t>
                      </a:r>
                      <a:r>
                        <a:rPr lang="tr-TR" sz="1200" dirty="0">
                          <a:effectLst/>
                        </a:rPr>
                        <a:t> elektronik ortamda aktarılmaktadır.)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550" marR="3455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200" dirty="0" smtClean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550" marR="34550" marT="0" marB="0"/>
                </a:tc>
                <a:extLst>
                  <a:ext uri="{0D108BD9-81ED-4DB2-BD59-A6C34878D82A}">
                    <a16:rowId xmlns="" xmlns:a16="http://schemas.microsoft.com/office/drawing/2014/main" val="3585347401"/>
                  </a:ext>
                </a:extLst>
              </a:tr>
            </a:tbl>
          </a:graphicData>
        </a:graphic>
      </p:graphicFrame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AF54FCE4-27BE-4461-A722-B1F1CC2838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088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2 İçerik Yer Tutucusu"/>
          <p:cNvSpPr>
            <a:spLocks noGrp="1"/>
          </p:cNvSpPr>
          <p:nvPr>
            <p:ph idx="1"/>
          </p:nvPr>
        </p:nvSpPr>
        <p:spPr>
          <a:xfrm>
            <a:off x="350491" y="1556792"/>
            <a:ext cx="9068461" cy="504056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tr-TR" sz="3200" dirty="0" smtClean="0"/>
              <a:t>  </a:t>
            </a:r>
            <a:endParaRPr lang="tr-TR" sz="3200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1F5AB7A3-0336-467B-A400-E3915F30D48A}" type="slidenum">
              <a:rPr lang="tr-TR"/>
              <a:pPr>
                <a:defRPr/>
              </a:pPr>
              <a:t>90</a:t>
            </a:fld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72480" y="1340768"/>
            <a:ext cx="9517057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4000" dirty="0" smtClean="0">
                <a:solidFill>
                  <a:srgbClr val="DD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tr-TR" sz="40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ASIL ?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endParaRPr lang="tr-TR" sz="4000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şağı Ok Belirtme Çizgisi 2"/>
          <p:cNvSpPr/>
          <p:nvPr/>
        </p:nvSpPr>
        <p:spPr>
          <a:xfrm>
            <a:off x="3704861" y="1844824"/>
            <a:ext cx="2886321" cy="136815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r-TR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795896055"/>
              </p:ext>
            </p:extLst>
          </p:nvPr>
        </p:nvGraphicFramePr>
        <p:xfrm>
          <a:off x="818541" y="3212976"/>
          <a:ext cx="8970997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08858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22C055-6CC5-4998-AF39-2EB07F374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FFB0CF-9854-458F-B4CB-4E1BAC209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altLang="tr-TR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  <a:endParaRPr lang="tr-TR" b="1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2 İçerik Yer Tutucusu"/>
          <p:cNvSpPr>
            <a:spLocks noGrp="1"/>
          </p:cNvSpPr>
          <p:nvPr>
            <p:ph idx="1"/>
          </p:nvPr>
        </p:nvSpPr>
        <p:spPr>
          <a:xfrm>
            <a:off x="418769" y="1556792"/>
            <a:ext cx="9292760" cy="144016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None/>
            </a:pPr>
            <a:r>
              <a:rPr lang="tr-TR" sz="3200" dirty="0" smtClean="0"/>
              <a:t>  </a:t>
            </a:r>
            <a:endParaRPr lang="tr-TR" sz="3200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9331590" y="6305550"/>
            <a:ext cx="495300" cy="4762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fld id="{1F5AB7A3-0336-467B-A400-E3915F30D48A}" type="slidenum">
              <a:rPr lang="tr-TR"/>
              <a:pPr>
                <a:defRPr/>
              </a:pPr>
              <a:t>91</a:t>
            </a:fld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1208584" y="1556793"/>
            <a:ext cx="8502945" cy="1640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8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İSTEKLİLER KENDİ EKRANLARINDA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 </a:t>
            </a:r>
            <a:r>
              <a:rPr lang="tr-TR" sz="2800" dirty="0" smtClean="0">
                <a:solidFill>
                  <a:srgbClr val="3D3D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GÖRECEK ? 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i="1" dirty="0" smtClean="0">
                <a:latin typeface="Arial" panose="020B0604020202020204" pitchFamily="34" charset="0"/>
                <a:cs typeface="Arial" panose="020B0604020202020204" pitchFamily="34" charset="0"/>
              </a:rPr>
              <a:t>(Bir isteklinin, diğer isteklilerin sıralarını ve toplam istekli sayısını görmeleri ihale dokümanında düzenleme gerektirir.)</a:t>
            </a:r>
            <a:endParaRPr lang="tr-TR" sz="2800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666138900"/>
              </p:ext>
            </p:extLst>
          </p:nvPr>
        </p:nvGraphicFramePr>
        <p:xfrm>
          <a:off x="272480" y="2924944"/>
          <a:ext cx="3276364" cy="384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1130123698"/>
              </p:ext>
            </p:extLst>
          </p:nvPr>
        </p:nvGraphicFramePr>
        <p:xfrm>
          <a:off x="3782870" y="2636912"/>
          <a:ext cx="2808312" cy="42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Diyagram 8"/>
          <p:cNvGraphicFramePr/>
          <p:nvPr>
            <p:extLst>
              <p:ext uri="{D42A27DB-BD31-4B8C-83A1-F6EECF244321}">
                <p14:modId xmlns:p14="http://schemas.microsoft.com/office/powerpoint/2010/main" val="2426311077"/>
              </p:ext>
            </p:extLst>
          </p:nvPr>
        </p:nvGraphicFramePr>
        <p:xfrm>
          <a:off x="6981226" y="2492896"/>
          <a:ext cx="2730303" cy="4568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5678147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762000"/>
            <a:ext cx="4538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ELEKTRONİK EKSİLTME</a:t>
            </a:r>
            <a:r>
              <a:rPr lang="tr-TR" sz="1400" b="1" dirty="0" smtClean="0">
                <a:solidFill>
                  <a:srgbClr val="FFFFFF"/>
                </a:solidFill>
              </a:rPr>
              <a:t>NİN İZLENMESİ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2360712" y="188640"/>
            <a:ext cx="66967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E-EKSİLTMENİN İZLENMESİ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745088" y="1657546"/>
            <a:ext cx="39538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İhale/kısma ilişkin elektronik eksiltme devam ediyorsa açılan ekranda, tamamlanan tur/turlar için teklif veren istekli sayısı gösterilir.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657546"/>
            <a:ext cx="5472608" cy="443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23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0600" y="762000"/>
            <a:ext cx="4538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ELEKTRONİK EKSİLTME</a:t>
            </a:r>
            <a:r>
              <a:rPr lang="tr-TR" sz="1400" b="1" dirty="0" smtClean="0">
                <a:solidFill>
                  <a:srgbClr val="FFFFFF"/>
                </a:solidFill>
              </a:rPr>
              <a:t>NİN İZLENMESİ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DF7C9576-AA0F-48E0-82CC-77917F6BCBCD}"/>
              </a:ext>
            </a:extLst>
          </p:cNvPr>
          <p:cNvSpPr/>
          <p:nvPr/>
        </p:nvSpPr>
        <p:spPr>
          <a:xfrm>
            <a:off x="5926624" y="762001"/>
            <a:ext cx="3202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E-EKSİLTMENİN</a:t>
            </a:r>
          </a:p>
          <a:p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İZLENMESİ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105128" y="1772816"/>
            <a:ext cx="35593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eksiltme tamamlanmış ise açılan ekranda Tur Detay butonu ile teklif veren istekliler, sıralamaları ve eksiltilmiş teklif tutarları görüntülenir.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1304027"/>
            <a:ext cx="5038135" cy="471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322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>
            <a:extLst>
              <a:ext uri="{FF2B5EF4-FFF2-40B4-BE49-F238E27FC236}">
                <a16:creationId xmlns:a16="http://schemas.microsoft.com/office/drawing/2014/main" xmlns="" id="{DF7C9576-AA0F-48E0-82CC-77917F6BCBCD}"/>
              </a:ext>
            </a:extLst>
          </p:cNvPr>
          <p:cNvSpPr/>
          <p:nvPr/>
        </p:nvSpPr>
        <p:spPr>
          <a:xfrm>
            <a:off x="607612" y="476672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dirty="0">
                <a:solidFill>
                  <a:prstClr val="white">
                    <a:lumMod val="50000"/>
                  </a:prstClr>
                </a:solidFill>
              </a:rPr>
              <a:t>İLETİŞİM VE BİLGİLENDİRME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889104" y="263691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dirty="0">
              <a:solidFill>
                <a:prstClr val="white">
                  <a:lumMod val="50000"/>
                </a:prstClr>
              </a:solidFill>
            </a:endParaRPr>
          </a:p>
          <a:p>
            <a:pPr algn="just"/>
            <a:endParaRPr lang="tr-TR" dirty="0">
              <a:solidFill>
                <a:prstClr val="white">
                  <a:lumMod val="50000"/>
                </a:prstClr>
              </a:solidFill>
            </a:endParaRPr>
          </a:p>
        </p:txBody>
      </p:sp>
      <p:graphicFrame>
        <p:nvGraphicFramePr>
          <p:cNvPr id="7" name="Tablo 6">
            <a:extLst>
              <a:ext uri="{FF2B5EF4-FFF2-40B4-BE49-F238E27FC236}">
                <a16:creationId xmlns:a16="http://schemas.microsoft.com/office/drawing/2014/main" xmlns="" id="{57654931-56FE-4BED-AC39-D4E52427E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997137"/>
              </p:ext>
            </p:extLst>
          </p:nvPr>
        </p:nvGraphicFramePr>
        <p:xfrm>
          <a:off x="560512" y="980728"/>
          <a:ext cx="8829724" cy="40538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8829724">
                  <a:extLst>
                    <a:ext uri="{9D8B030D-6E8A-4147-A177-3AD203B41FA5}">
                      <a16:colId xmlns:a16="http://schemas.microsoft.com/office/drawing/2014/main" xmlns="" val="808776307"/>
                    </a:ext>
                  </a:extLst>
                </a:gridCol>
              </a:tblGrid>
              <a:tr h="39430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r-TR" sz="2000" b="1" i="1" dirty="0">
                          <a:solidFill>
                            <a:schemeClr val="tx1"/>
                          </a:solidFill>
                        </a:rPr>
                        <a:t>EKAP 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r-TR" sz="2000" b="1" i="1" dirty="0">
                          <a:solidFill>
                            <a:schemeClr val="tx1"/>
                          </a:solidFill>
                        </a:rPr>
                        <a:t>Çağrı Merkezi: </a:t>
                      </a:r>
                      <a:r>
                        <a:rPr lang="tr-TR" sz="1800" b="1" i="1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tr-TR" sz="1800" b="1" i="1" dirty="0">
                          <a:solidFill>
                            <a:schemeClr val="tx1"/>
                          </a:solidFill>
                        </a:rPr>
                      </a:br>
                      <a:endParaRPr lang="tr-TR" sz="1800" b="1" i="1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r-TR" sz="2000" b="0" i="1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</a:rPr>
                        <a:t>444 0 545</a:t>
                      </a:r>
                      <a:endParaRPr lang="tr-TR" sz="2000" b="0" dirty="0">
                        <a:solidFill>
                          <a:srgbClr val="C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DBF1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6238412"/>
                  </a:ext>
                </a:extLst>
              </a:tr>
              <a:tr h="469787">
                <a:tc>
                  <a:txBody>
                    <a:bodyPr/>
                    <a:lstStyle/>
                    <a:p>
                      <a:pPr algn="ctr"/>
                      <a:r>
                        <a:rPr lang="tr-TR" sz="2000" b="1" i="1" dirty="0">
                          <a:solidFill>
                            <a:schemeClr val="tx1"/>
                          </a:solidFill>
                        </a:rPr>
                        <a:t>Elektronik Eksiltme İhale İşlemleri </a:t>
                      </a:r>
                    </a:p>
                    <a:p>
                      <a:pPr algn="ctr"/>
                      <a:r>
                        <a:rPr lang="tr-TR" sz="2000" b="1" i="1" dirty="0">
                          <a:solidFill>
                            <a:schemeClr val="tx1"/>
                          </a:solidFill>
                        </a:rPr>
                        <a:t>Kullanım Kılavuzu :</a:t>
                      </a:r>
                      <a:r>
                        <a:rPr lang="tr-TR" sz="1800" b="1" i="1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tr-TR" sz="1800" b="1" i="1" dirty="0">
                          <a:solidFill>
                            <a:schemeClr val="tx1"/>
                          </a:solidFill>
                        </a:rPr>
                      </a:br>
                      <a:endParaRPr lang="tr-TR" sz="1800" b="1" i="1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i="1" dirty="0">
                          <a:solidFill>
                            <a:srgbClr val="C00000"/>
                          </a:solidFill>
                        </a:rPr>
                        <a:t>https://dosyalar.kik.gov.tr/yardim/KIK_ElektronikEksiltmeKullanimKilavuzu.pdf</a:t>
                      </a:r>
                      <a:endParaRPr lang="tr-TR" sz="18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1E1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1068008"/>
                  </a:ext>
                </a:extLst>
              </a:tr>
              <a:tr h="395819">
                <a:tc>
                  <a:txBody>
                    <a:bodyPr/>
                    <a:lstStyle/>
                    <a:p>
                      <a:pPr algn="ctr"/>
                      <a:r>
                        <a:rPr lang="tr-TR" sz="2000" b="1" i="1" dirty="0">
                          <a:solidFill>
                            <a:schemeClr val="tx1"/>
                          </a:solidFill>
                        </a:rPr>
                        <a:t>Elektronik Eksiltme Kayıt ve Tebligat İşlemleri </a:t>
                      </a:r>
                    </a:p>
                    <a:p>
                      <a:pPr algn="ctr"/>
                      <a:r>
                        <a:rPr lang="tr-TR" sz="2000" b="1" i="1" dirty="0">
                          <a:solidFill>
                            <a:schemeClr val="tx1"/>
                          </a:solidFill>
                        </a:rPr>
                        <a:t>Kullanım Kılavuzu:</a:t>
                      </a:r>
                      <a:r>
                        <a:rPr lang="tr-TR" sz="1800" b="1" i="1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tr-TR" sz="1800" b="1" i="1" dirty="0">
                          <a:solidFill>
                            <a:schemeClr val="tx1"/>
                          </a:solidFill>
                        </a:rPr>
                      </a:br>
                      <a:endParaRPr lang="tr-TR" sz="1800" b="1" i="1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i="1" dirty="0">
                          <a:solidFill>
                            <a:srgbClr val="C00000"/>
                          </a:solidFill>
                        </a:rPr>
                        <a:t>https://dosyalar.kik.gov.tr/yardim/KIK_ElektronikEksiltmeKayitveTebligatIslemleriKullanimKilavuzu.pdf</a:t>
                      </a:r>
                      <a:endParaRPr lang="tr-TR" sz="18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DBF1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405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3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03906D0-352E-4015-8367-BBA75EC7A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8637" y="257174"/>
            <a:ext cx="812292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/>
              <a:t>T.C </a:t>
            </a:r>
            <a:br>
              <a:rPr lang="tr-TR" b="1" dirty="0"/>
            </a:br>
            <a:r>
              <a:rPr lang="tr-TR" b="1" dirty="0"/>
              <a:t>KAMU İHALE KURUMU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3850B36-887B-4CE7-A199-D524BC28B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984" y="1447800"/>
            <a:ext cx="8122920" cy="4800600"/>
          </a:xfrm>
        </p:spPr>
        <p:txBody>
          <a:bodyPr/>
          <a:lstStyle/>
          <a:p>
            <a:pPr marL="0" indent="0">
              <a:buNone/>
            </a:pPr>
            <a:endParaRPr lang="tr-TR" sz="5400" dirty="0" smtClean="0"/>
          </a:p>
          <a:p>
            <a:pPr marL="0" indent="0" algn="ctr">
              <a:buNone/>
            </a:pPr>
            <a:endParaRPr lang="tr-TR" sz="5400" dirty="0" smtClean="0"/>
          </a:p>
          <a:p>
            <a:pPr marL="0" indent="0" algn="ctr">
              <a:buNone/>
            </a:pPr>
            <a:r>
              <a:rPr lang="tr-TR" sz="5400" dirty="0" smtClean="0"/>
              <a:t>TEŞEKKÜRLER</a:t>
            </a:r>
          </a:p>
          <a:p>
            <a:pPr marL="0" indent="0" algn="ctr">
              <a:buNone/>
            </a:pPr>
            <a:endParaRPr lang="tr-TR" sz="5400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6DEE3E5D-7B57-4B5A-AAF7-77F247246C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/>
          <a:lstStyle/>
          <a:p>
            <a:fld id="{DF1F79AB-9229-4814-A1F8-FDBD1522D16E}" type="slidenum">
              <a:rPr lang="tr-TR" smtClean="0"/>
              <a:t>95</a:t>
            </a:fld>
            <a:endParaRPr lang="tr-TR"/>
          </a:p>
        </p:txBody>
      </p:sp>
      <p:pic>
        <p:nvPicPr>
          <p:cNvPr id="5" name="Picture 3" descr="bina1">
            <a:extLst>
              <a:ext uri="{FF2B5EF4-FFF2-40B4-BE49-F238E27FC236}">
                <a16:creationId xmlns="" xmlns:a16="http://schemas.microsoft.com/office/drawing/2014/main" id="{7B556A90-BD0B-4E1A-9E54-E8D05FECF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014" y="66675"/>
            <a:ext cx="1524595" cy="1524001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26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6870</TotalTime>
  <Words>3236</Words>
  <Application>Microsoft Office PowerPoint</Application>
  <PresentationFormat>A4 Kağıt (210x297 mm)</PresentationFormat>
  <Paragraphs>769</Paragraphs>
  <Slides>95</Slides>
  <Notes>21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95</vt:i4>
      </vt:variant>
    </vt:vector>
  </HeadingPairs>
  <TitlesOfParts>
    <vt:vector size="96" baseType="lpstr">
      <vt:lpstr>Office Theme</vt:lpstr>
      <vt:lpstr>İHALE İŞLEMLERİNİN ELEKTRONİK ORTAMA TAŞINMASI PROJESİ</vt:lpstr>
      <vt:lpstr> İSTENECEK BELGELERİN AZALTILMASI</vt:lpstr>
      <vt:lpstr>İSTENECEK BELGELERİN AZALTILMASI</vt:lpstr>
      <vt:lpstr>İSTENECEK BELGELERİN AZALTILMASI</vt:lpstr>
      <vt:lpstr>Entegrasyonlar</vt:lpstr>
      <vt:lpstr>İSTENECEK BELGELERİN AZALTILMASI</vt:lpstr>
      <vt:lpstr>Belgelerin Sunuluş Şekli</vt:lpstr>
      <vt:lpstr>Belgelerin Sunuluş Şekli</vt:lpstr>
      <vt:lpstr>SUNULMAYACAK BELGELER TABLOSU</vt:lpstr>
      <vt:lpstr>Belgelerin Sunuluş Şekli</vt:lpstr>
      <vt:lpstr>İSTENECEK BELGELERİN AZALTILMASI</vt:lpstr>
      <vt:lpstr>İSTENECEK BELGELERİN AZALTILMASI</vt:lpstr>
      <vt:lpstr>Sunulmayacak Belgeler Tablosu </vt:lpstr>
      <vt:lpstr>Sunulmayacak Belgeler Tablosu</vt:lpstr>
      <vt:lpstr>Elektronik İhale</vt:lpstr>
      <vt:lpstr>Elektronik İhale</vt:lpstr>
      <vt:lpstr>Elektronik İhale</vt:lpstr>
      <vt:lpstr>Elektronik İhale</vt:lpstr>
      <vt:lpstr>Elektronik İhale Genel Özellikleri</vt:lpstr>
      <vt:lpstr>Elektronik İhale  Genel Özellikleri</vt:lpstr>
      <vt:lpstr>Elektronik İhale Genel Özellikleri</vt:lpstr>
      <vt:lpstr>Elektronik İhale Genel Özellikleri</vt:lpstr>
      <vt:lpstr>Elektronik İhale  Genel Özellikleri</vt:lpstr>
      <vt:lpstr>Elektronik İhale Genel Özellikleri</vt:lpstr>
      <vt:lpstr>Elektronik İhale Genel Özellikleri</vt:lpstr>
      <vt:lpstr>Elektronik İhale Genel Özellikleri</vt:lpstr>
      <vt:lpstr>Elektronik İhale  Tip İhale Dokümanı</vt:lpstr>
      <vt:lpstr>Elektronik İhale Yeni Tip İdari Şartname</vt:lpstr>
      <vt:lpstr>Elektronik İhale  Yeni Standart Formlar</vt:lpstr>
      <vt:lpstr>Yeni Standart Formlar</vt:lpstr>
      <vt:lpstr>Tekliflerin (e-teklif) Hazırlanması ve Sunulması</vt:lpstr>
      <vt:lpstr>Tekliflerin Hazırlanması ve Sunulması</vt:lpstr>
      <vt:lpstr>Tekliflerin Hazırlanması ve Sunulması</vt:lpstr>
      <vt:lpstr>Tekliflerin Hazırlanması ve Sunulması</vt:lpstr>
      <vt:lpstr>Tekliflerin Hazırlanması ve Sunulması</vt:lpstr>
      <vt:lpstr>Tekliflerin Hazırlanması ve Sunulması</vt:lpstr>
      <vt:lpstr>Tekliflerin Hazırlanması ve Sunulması</vt:lpstr>
      <vt:lpstr>Elektronik İhalede 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Tekliflerin Değerlendirilmesi</vt:lpstr>
      <vt:lpstr>ELEKTRONİK EKSİLTME (1/11/2018’den itibaren)</vt:lpstr>
      <vt:lpstr>ELEKTRONİK EKSİLTME</vt:lpstr>
      <vt:lpstr>ELEKTRONİK EKSİLTME</vt:lpstr>
      <vt:lpstr>ELEKTRONİK EKSİLTME</vt:lpstr>
      <vt:lpstr>ELEKTRONİK EKSİLTME </vt:lpstr>
      <vt:lpstr>ELEKTRONİK EKSİLTME </vt:lpstr>
      <vt:lpstr>ELEKTRONİK EKSİLTME </vt:lpstr>
      <vt:lpstr>İHTİYAÇ RAPORU OLUŞTURMA  </vt:lpstr>
      <vt:lpstr>İHTİYAÇ RAPORU OLUŞTURMA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ELEKTRONİK EKSİLTME (Davet)</vt:lpstr>
      <vt:lpstr>ELEKTRONİK EKSİLTME (Davet)</vt:lpstr>
      <vt:lpstr>ELEKTRONİK EKSİLTME (Davet)</vt:lpstr>
      <vt:lpstr>ELEKTRONİK EKSİLTME (Davet Formu)</vt:lpstr>
      <vt:lpstr>ELEKTRONİK EKSİLTME (Davet Formu)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PowerPoint Sunusu</vt:lpstr>
      <vt:lpstr>PowerPoint Sunusu</vt:lpstr>
      <vt:lpstr>PowerPoint Sunusu</vt:lpstr>
      <vt:lpstr>T.C  KAMU İHALE KURUMU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Kadir İnan</dc:creator>
  <cp:lastModifiedBy>Nilhan Özkan</cp:lastModifiedBy>
  <cp:revision>99</cp:revision>
  <dcterms:created xsi:type="dcterms:W3CDTF">2012-06-08T07:20:51Z</dcterms:created>
  <dcterms:modified xsi:type="dcterms:W3CDTF">2019-01-29T12:09:23Z</dcterms:modified>
</cp:coreProperties>
</file>