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109"/>
  </p:notesMasterIdLst>
  <p:sldIdLst>
    <p:sldId id="256" r:id="rId2"/>
    <p:sldId id="257" r:id="rId3"/>
    <p:sldId id="290" r:id="rId4"/>
    <p:sldId id="291" r:id="rId5"/>
    <p:sldId id="293" r:id="rId6"/>
    <p:sldId id="292" r:id="rId7"/>
    <p:sldId id="295" r:id="rId8"/>
    <p:sldId id="297" r:id="rId9"/>
    <p:sldId id="296" r:id="rId10"/>
    <p:sldId id="294" r:id="rId11"/>
    <p:sldId id="298" r:id="rId12"/>
    <p:sldId id="306" r:id="rId13"/>
    <p:sldId id="299" r:id="rId14"/>
    <p:sldId id="300" r:id="rId15"/>
    <p:sldId id="301" r:id="rId16"/>
    <p:sldId id="302" r:id="rId17"/>
    <p:sldId id="303" r:id="rId18"/>
    <p:sldId id="304" r:id="rId19"/>
    <p:sldId id="312" r:id="rId20"/>
    <p:sldId id="305" r:id="rId21"/>
    <p:sldId id="307" r:id="rId22"/>
    <p:sldId id="309" r:id="rId23"/>
    <p:sldId id="310" r:id="rId24"/>
    <p:sldId id="314" r:id="rId25"/>
    <p:sldId id="319" r:id="rId26"/>
    <p:sldId id="315" r:id="rId27"/>
    <p:sldId id="317" r:id="rId28"/>
    <p:sldId id="316" r:id="rId29"/>
    <p:sldId id="318" r:id="rId30"/>
    <p:sldId id="320" r:id="rId31"/>
    <p:sldId id="321" r:id="rId32"/>
    <p:sldId id="329" r:id="rId33"/>
    <p:sldId id="322" r:id="rId34"/>
    <p:sldId id="324" r:id="rId35"/>
    <p:sldId id="323" r:id="rId36"/>
    <p:sldId id="325" r:id="rId37"/>
    <p:sldId id="326" r:id="rId38"/>
    <p:sldId id="328" r:id="rId39"/>
    <p:sldId id="327" r:id="rId40"/>
    <p:sldId id="330" r:id="rId41"/>
    <p:sldId id="332" r:id="rId42"/>
    <p:sldId id="334" r:id="rId43"/>
    <p:sldId id="335" r:id="rId44"/>
    <p:sldId id="333" r:id="rId45"/>
    <p:sldId id="336" r:id="rId46"/>
    <p:sldId id="349" r:id="rId47"/>
    <p:sldId id="339" r:id="rId48"/>
    <p:sldId id="337" r:id="rId49"/>
    <p:sldId id="338" r:id="rId50"/>
    <p:sldId id="340" r:id="rId51"/>
    <p:sldId id="341" r:id="rId52"/>
    <p:sldId id="342" r:id="rId53"/>
    <p:sldId id="343" r:id="rId54"/>
    <p:sldId id="353" r:id="rId55"/>
    <p:sldId id="351" r:id="rId56"/>
    <p:sldId id="352" r:id="rId57"/>
    <p:sldId id="358" r:id="rId58"/>
    <p:sldId id="354" r:id="rId59"/>
    <p:sldId id="355" r:id="rId60"/>
    <p:sldId id="357" r:id="rId61"/>
    <p:sldId id="347" r:id="rId62"/>
    <p:sldId id="359" r:id="rId63"/>
    <p:sldId id="360" r:id="rId64"/>
    <p:sldId id="361" r:id="rId65"/>
    <p:sldId id="362" r:id="rId66"/>
    <p:sldId id="364" r:id="rId67"/>
    <p:sldId id="401" r:id="rId68"/>
    <p:sldId id="365" r:id="rId69"/>
    <p:sldId id="366" r:id="rId70"/>
    <p:sldId id="367" r:id="rId71"/>
    <p:sldId id="368" r:id="rId72"/>
    <p:sldId id="369" r:id="rId73"/>
    <p:sldId id="370" r:id="rId74"/>
    <p:sldId id="371" r:id="rId75"/>
    <p:sldId id="374" r:id="rId76"/>
    <p:sldId id="375" r:id="rId77"/>
    <p:sldId id="373" r:id="rId78"/>
    <p:sldId id="372" r:id="rId79"/>
    <p:sldId id="376" r:id="rId80"/>
    <p:sldId id="377" r:id="rId81"/>
    <p:sldId id="378" r:id="rId82"/>
    <p:sldId id="379" r:id="rId83"/>
    <p:sldId id="380" r:id="rId84"/>
    <p:sldId id="381" r:id="rId85"/>
    <p:sldId id="382" r:id="rId86"/>
    <p:sldId id="383" r:id="rId87"/>
    <p:sldId id="384" r:id="rId88"/>
    <p:sldId id="385" r:id="rId89"/>
    <p:sldId id="386" r:id="rId90"/>
    <p:sldId id="387" r:id="rId91"/>
    <p:sldId id="388" r:id="rId92"/>
    <p:sldId id="389" r:id="rId93"/>
    <p:sldId id="390" r:id="rId94"/>
    <p:sldId id="391" r:id="rId95"/>
    <p:sldId id="392" r:id="rId96"/>
    <p:sldId id="393" r:id="rId97"/>
    <p:sldId id="396" r:id="rId98"/>
    <p:sldId id="394" r:id="rId99"/>
    <p:sldId id="395" r:id="rId100"/>
    <p:sldId id="398" r:id="rId101"/>
    <p:sldId id="399" r:id="rId102"/>
    <p:sldId id="397" r:id="rId103"/>
    <p:sldId id="400" r:id="rId104"/>
    <p:sldId id="404" r:id="rId105"/>
    <p:sldId id="402" r:id="rId106"/>
    <p:sldId id="403" r:id="rId107"/>
    <p:sldId id="289" r:id="rId10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Orta Stil 2 - Vurgu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CF1AB2-1976-4502-BF36-3FF5EA218861}" styleName="Orta Stil 4 - Vurgu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Açık Stil 3 - Vurgu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05" autoAdjust="0"/>
    <p:restoredTop sz="94660"/>
  </p:normalViewPr>
  <p:slideViewPr>
    <p:cSldViewPr>
      <p:cViewPr>
        <p:scale>
          <a:sx n="123" d="100"/>
          <a:sy n="123" d="100"/>
        </p:scale>
        <p:origin x="-1260" y="4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tableStyles" Target="tableStyle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notesMaster" Target="notesMasters/notesMaster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FF7CD05-AAD5-46F0-A626-1B2CEE136ECA}" type="doc">
      <dgm:prSet loTypeId="urn:microsoft.com/office/officeart/2005/8/layout/vList5" loCatId="list" qsTypeId="urn:microsoft.com/office/officeart/2005/8/quickstyle/simple5" qsCatId="simple" csTypeId="urn:microsoft.com/office/officeart/2005/8/colors/accent1_2" csCatId="accent1" phldr="1"/>
      <dgm:spPr/>
      <dgm:t>
        <a:bodyPr/>
        <a:lstStyle/>
        <a:p>
          <a:endParaRPr lang="tr-TR"/>
        </a:p>
      </dgm:t>
    </dgm:pt>
    <dgm:pt modelId="{E879588E-3794-4FED-9515-1A4745DD7117}">
      <dgm:prSet custT="1"/>
      <dgm:spPr/>
      <dgm:t>
        <a:bodyPr/>
        <a:lstStyle/>
        <a:p>
          <a:pPr rtl="0"/>
          <a:r>
            <a:rPr lang="tr-TR" sz="2000" b="1" dirty="0" smtClean="0">
              <a:latin typeface="Calibri" panose="020F0502020204030204" pitchFamily="34" charset="0"/>
            </a:rPr>
            <a:t>Uygulama projesi</a:t>
          </a:r>
          <a:endParaRPr lang="tr-TR" sz="2000" dirty="0">
            <a:latin typeface="Calibri" panose="020F0502020204030204" pitchFamily="34" charset="0"/>
          </a:endParaRPr>
        </a:p>
      </dgm:t>
    </dgm:pt>
    <dgm:pt modelId="{2BC82EE4-1FC8-4E77-B935-B44F6AF98C5F}" type="parTrans" cxnId="{E908DB5A-0197-4757-836D-D22AC42D5444}">
      <dgm:prSet/>
      <dgm:spPr/>
      <dgm:t>
        <a:bodyPr/>
        <a:lstStyle/>
        <a:p>
          <a:endParaRPr lang="tr-TR"/>
        </a:p>
      </dgm:t>
    </dgm:pt>
    <dgm:pt modelId="{EE94B6BE-02DA-4FCA-82B5-7B02E17A6820}" type="sibTrans" cxnId="{E908DB5A-0197-4757-836D-D22AC42D5444}">
      <dgm:prSet/>
      <dgm:spPr/>
      <dgm:t>
        <a:bodyPr/>
        <a:lstStyle/>
        <a:p>
          <a:endParaRPr lang="tr-TR"/>
        </a:p>
      </dgm:t>
    </dgm:pt>
    <dgm:pt modelId="{F10FA146-8786-40FD-A094-045D56E4112F}">
      <dgm:prSet custT="1"/>
      <dgm:spPr/>
      <dgm:t>
        <a:bodyPr/>
        <a:lstStyle/>
        <a:p>
          <a:pPr rtl="0"/>
          <a:r>
            <a:rPr lang="tr-TR" sz="2000" b="1" dirty="0" smtClean="0">
              <a:latin typeface="Calibri" panose="020F0502020204030204" pitchFamily="34" charset="0"/>
            </a:rPr>
            <a:t>Kesin Proje</a:t>
          </a:r>
          <a:endParaRPr lang="tr-TR" sz="2000" dirty="0">
            <a:latin typeface="Calibri" panose="020F0502020204030204" pitchFamily="34" charset="0"/>
          </a:endParaRPr>
        </a:p>
      </dgm:t>
    </dgm:pt>
    <dgm:pt modelId="{D0E49C9B-14C0-4C44-B994-54DD3F364A34}" type="parTrans" cxnId="{4766520F-202C-4034-9637-1895E1E97172}">
      <dgm:prSet/>
      <dgm:spPr/>
      <dgm:t>
        <a:bodyPr/>
        <a:lstStyle/>
        <a:p>
          <a:endParaRPr lang="tr-TR"/>
        </a:p>
      </dgm:t>
    </dgm:pt>
    <dgm:pt modelId="{1B96519E-00CE-4DFE-AAF6-60DC0B725F13}" type="sibTrans" cxnId="{4766520F-202C-4034-9637-1895E1E97172}">
      <dgm:prSet/>
      <dgm:spPr/>
      <dgm:t>
        <a:bodyPr/>
        <a:lstStyle/>
        <a:p>
          <a:endParaRPr lang="tr-TR"/>
        </a:p>
      </dgm:t>
    </dgm:pt>
    <dgm:pt modelId="{2557F760-7856-40B4-80B1-A8C065B8AFE6}">
      <dgm:prSet custT="1"/>
      <dgm:spPr/>
      <dgm:t>
        <a:bodyPr/>
        <a:lstStyle/>
        <a:p>
          <a:pPr rtl="0"/>
          <a:r>
            <a:rPr lang="tr-TR" sz="2000" b="1" smtClean="0">
              <a:effectLst>
                <a:outerShdw blurRad="38100" dist="38100" dir="2700000" algn="tl">
                  <a:srgbClr val="000000">
                    <a:alpha val="43137"/>
                  </a:srgbClr>
                </a:outerShdw>
              </a:effectLst>
              <a:latin typeface="Calibri" panose="020F0502020204030204" pitchFamily="34" charset="0"/>
            </a:rPr>
            <a:t>Ön proje </a:t>
          </a:r>
          <a:endParaRPr lang="tr-TR" sz="2000" dirty="0">
            <a:latin typeface="Calibri" panose="020F0502020204030204" pitchFamily="34" charset="0"/>
          </a:endParaRPr>
        </a:p>
      </dgm:t>
    </dgm:pt>
    <dgm:pt modelId="{68D8FFC8-C9FC-4821-A8BE-E72EEB92630B}" type="parTrans" cxnId="{47D9BE06-0594-4C85-B849-207FE9661978}">
      <dgm:prSet/>
      <dgm:spPr/>
      <dgm:t>
        <a:bodyPr/>
        <a:lstStyle/>
        <a:p>
          <a:endParaRPr lang="tr-TR"/>
        </a:p>
      </dgm:t>
    </dgm:pt>
    <dgm:pt modelId="{BE0EE3EE-4108-45F2-AC27-C01DF57A140B}" type="sibTrans" cxnId="{47D9BE06-0594-4C85-B849-207FE9661978}">
      <dgm:prSet/>
      <dgm:spPr/>
      <dgm:t>
        <a:bodyPr/>
        <a:lstStyle/>
        <a:p>
          <a:endParaRPr lang="tr-TR"/>
        </a:p>
      </dgm:t>
    </dgm:pt>
    <dgm:pt modelId="{E6000471-2630-4AE2-AA37-61731AB9F3D1}">
      <dgm:prSet custT="1"/>
      <dgm:spPr/>
      <dgm:t>
        <a:bodyPr/>
        <a:lstStyle/>
        <a:p>
          <a:pPr rtl="0"/>
          <a:r>
            <a:rPr lang="tr-TR" sz="1600" smtClean="0">
              <a:effectLst/>
              <a:latin typeface="Calibri" panose="020F0502020204030204" pitchFamily="34" charset="0"/>
            </a:rPr>
            <a:t>Belli bir yapının </a:t>
          </a:r>
          <a:r>
            <a:rPr lang="tr-TR" sz="1600" b="1" smtClean="0">
              <a:effectLst/>
              <a:latin typeface="Calibri" panose="020F0502020204030204" pitchFamily="34" charset="0"/>
            </a:rPr>
            <a:t>kesin ihtiyaç</a:t>
          </a:r>
          <a:r>
            <a:rPr lang="tr-TR" sz="1600" smtClean="0">
              <a:effectLst/>
              <a:latin typeface="Calibri" panose="020F0502020204030204" pitchFamily="34" charset="0"/>
            </a:rPr>
            <a:t> programına göre; </a:t>
          </a:r>
          <a:endParaRPr lang="tr-TR" sz="1600" dirty="0">
            <a:effectLst/>
            <a:latin typeface="Calibri" panose="020F0502020204030204" pitchFamily="34" charset="0"/>
          </a:endParaRPr>
        </a:p>
      </dgm:t>
    </dgm:pt>
    <dgm:pt modelId="{23137A59-2AB1-4670-A3AB-2B90D03B35C0}" type="parTrans" cxnId="{2D8475A9-0A1B-4D23-9E57-8A6D8DEFB128}">
      <dgm:prSet/>
      <dgm:spPr/>
      <dgm:t>
        <a:bodyPr/>
        <a:lstStyle/>
        <a:p>
          <a:endParaRPr lang="tr-TR"/>
        </a:p>
      </dgm:t>
    </dgm:pt>
    <dgm:pt modelId="{74231AB2-8E07-46FF-901D-756BEB9D2EC1}" type="sibTrans" cxnId="{2D8475A9-0A1B-4D23-9E57-8A6D8DEFB128}">
      <dgm:prSet/>
      <dgm:spPr/>
      <dgm:t>
        <a:bodyPr/>
        <a:lstStyle/>
        <a:p>
          <a:endParaRPr lang="tr-TR"/>
        </a:p>
      </dgm:t>
    </dgm:pt>
    <dgm:pt modelId="{B486579D-913E-49E2-B2DE-3E30AAB057C1}">
      <dgm:prSet custT="1"/>
      <dgm:spPr/>
      <dgm:t>
        <a:bodyPr/>
        <a:lstStyle/>
        <a:p>
          <a:pPr rtl="0"/>
          <a:r>
            <a:rPr lang="tr-TR" sz="1600" smtClean="0">
              <a:effectLst/>
              <a:latin typeface="Calibri" panose="020F0502020204030204" pitchFamily="34" charset="0"/>
            </a:rPr>
            <a:t>Belli bir yapının onaylanmış </a:t>
          </a:r>
          <a:r>
            <a:rPr lang="tr-TR" sz="1600" b="1" smtClean="0">
              <a:effectLst/>
              <a:latin typeface="Calibri" panose="020F0502020204030204" pitchFamily="34" charset="0"/>
            </a:rPr>
            <a:t>kesin projesine </a:t>
          </a:r>
          <a:r>
            <a:rPr lang="tr-TR" sz="1600" smtClean="0">
              <a:effectLst/>
              <a:latin typeface="Calibri" panose="020F0502020204030204" pitchFamily="34" charset="0"/>
            </a:rPr>
            <a:t>göre,</a:t>
          </a:r>
          <a:endParaRPr lang="tr-TR" sz="1600" b="0" dirty="0">
            <a:effectLst/>
            <a:latin typeface="Calibri" panose="020F0502020204030204" pitchFamily="34" charset="0"/>
          </a:endParaRPr>
        </a:p>
      </dgm:t>
    </dgm:pt>
    <dgm:pt modelId="{EEE199B4-B623-4F96-8350-200AE1E780B5}" type="parTrans" cxnId="{29981408-36CD-4590-AAB5-0DB3BD883087}">
      <dgm:prSet/>
      <dgm:spPr/>
      <dgm:t>
        <a:bodyPr/>
        <a:lstStyle/>
        <a:p>
          <a:endParaRPr lang="tr-TR"/>
        </a:p>
      </dgm:t>
    </dgm:pt>
    <dgm:pt modelId="{DEE40931-F17A-4A55-A39D-F38837667125}" type="sibTrans" cxnId="{29981408-36CD-4590-AAB5-0DB3BD883087}">
      <dgm:prSet/>
      <dgm:spPr/>
      <dgm:t>
        <a:bodyPr/>
        <a:lstStyle/>
        <a:p>
          <a:endParaRPr lang="tr-TR"/>
        </a:p>
      </dgm:t>
    </dgm:pt>
    <dgm:pt modelId="{FE714AA8-A830-423F-AC89-428C8BA7F7C9}">
      <dgm:prSet custT="1"/>
      <dgm:spPr/>
      <dgm:t>
        <a:bodyPr/>
        <a:lstStyle/>
        <a:p>
          <a:pPr rtl="0"/>
          <a:r>
            <a:rPr lang="tr-TR" sz="1600" smtClean="0">
              <a:effectLst/>
              <a:latin typeface="Calibri" panose="020F0502020204030204" pitchFamily="34" charset="0"/>
            </a:rPr>
            <a:t>Belli bir yapının onaylanmış </a:t>
          </a:r>
          <a:r>
            <a:rPr lang="tr-TR" sz="1600" b="1" smtClean="0">
              <a:effectLst/>
              <a:latin typeface="Calibri" panose="020F0502020204030204" pitchFamily="34" charset="0"/>
            </a:rPr>
            <a:t>ön projesine </a:t>
          </a:r>
          <a:r>
            <a:rPr lang="tr-TR" sz="1600" smtClean="0">
              <a:effectLst/>
              <a:latin typeface="Calibri" panose="020F0502020204030204" pitchFamily="34" charset="0"/>
            </a:rPr>
            <a:t>göre;  </a:t>
          </a:r>
          <a:endParaRPr lang="tr-TR" sz="1600" dirty="0">
            <a:effectLst/>
            <a:latin typeface="Calibri" panose="020F0502020204030204" pitchFamily="34" charset="0"/>
          </a:endParaRPr>
        </a:p>
      </dgm:t>
    </dgm:pt>
    <dgm:pt modelId="{6B862433-FA58-48DB-B0D3-42877683BAF4}" type="parTrans" cxnId="{0B94487A-335A-4C20-9ECD-20C7A36CF435}">
      <dgm:prSet/>
      <dgm:spPr/>
      <dgm:t>
        <a:bodyPr/>
        <a:lstStyle/>
        <a:p>
          <a:endParaRPr lang="tr-TR"/>
        </a:p>
      </dgm:t>
    </dgm:pt>
    <dgm:pt modelId="{01BD2775-5728-4AED-ADBE-A0FCC2DD0E3C}" type="sibTrans" cxnId="{0B94487A-335A-4C20-9ECD-20C7A36CF435}">
      <dgm:prSet/>
      <dgm:spPr/>
      <dgm:t>
        <a:bodyPr/>
        <a:lstStyle/>
        <a:p>
          <a:endParaRPr lang="tr-TR"/>
        </a:p>
      </dgm:t>
    </dgm:pt>
    <dgm:pt modelId="{3C069B89-52C6-4B09-B733-ED6B1885C303}">
      <dgm:prSet custT="1"/>
      <dgm:spPr/>
      <dgm:t>
        <a:bodyPr/>
        <a:lstStyle/>
        <a:p>
          <a:r>
            <a:rPr lang="tr-TR" sz="1600" b="1" dirty="0" smtClean="0">
              <a:effectLst/>
              <a:latin typeface="Calibri" panose="020F0502020204030204" pitchFamily="34" charset="0"/>
            </a:rPr>
            <a:t>Yapının her türlü ayrıntısının </a:t>
          </a:r>
          <a:r>
            <a:rPr lang="tr-TR" sz="1600" dirty="0" smtClean="0">
              <a:effectLst/>
              <a:latin typeface="Calibri" panose="020F0502020204030204" pitchFamily="34" charset="0"/>
            </a:rPr>
            <a:t>belirtildiği proje</a:t>
          </a:r>
        </a:p>
      </dgm:t>
    </dgm:pt>
    <dgm:pt modelId="{C393566B-BB55-4BDF-BACB-37C3FE6F5338}" type="parTrans" cxnId="{688087E0-39C3-4F33-9A62-F720DBC6F30F}">
      <dgm:prSet/>
      <dgm:spPr/>
      <dgm:t>
        <a:bodyPr/>
        <a:lstStyle/>
        <a:p>
          <a:endParaRPr lang="tr-TR"/>
        </a:p>
      </dgm:t>
    </dgm:pt>
    <dgm:pt modelId="{E2799574-B6F2-4477-B493-E4844008FD9B}" type="sibTrans" cxnId="{688087E0-39C3-4F33-9A62-F720DBC6F30F}">
      <dgm:prSet/>
      <dgm:spPr/>
      <dgm:t>
        <a:bodyPr/>
        <a:lstStyle/>
        <a:p>
          <a:endParaRPr lang="tr-TR"/>
        </a:p>
      </dgm:t>
    </dgm:pt>
    <dgm:pt modelId="{ED898BF4-5F7B-4EE1-8761-A316B786DCA1}">
      <dgm:prSet custT="1"/>
      <dgm:spPr/>
      <dgm:t>
        <a:bodyPr/>
        <a:lstStyle/>
        <a:p>
          <a:r>
            <a:rPr lang="tr-TR" sz="1600" smtClean="0">
              <a:effectLst/>
              <a:latin typeface="Calibri" panose="020F0502020204030204" pitchFamily="34" charset="0"/>
            </a:rPr>
            <a:t>Mümkün olan </a:t>
          </a:r>
          <a:r>
            <a:rPr lang="tr-TR" sz="1600" b="1" smtClean="0">
              <a:effectLst/>
              <a:latin typeface="Calibri" panose="020F0502020204030204" pitchFamily="34" charset="0"/>
            </a:rPr>
            <a:t>arazi ve zemin araştırmaları </a:t>
          </a:r>
          <a:r>
            <a:rPr lang="tr-TR" sz="1600" smtClean="0">
              <a:effectLst/>
              <a:latin typeface="Calibri" panose="020F0502020204030204" pitchFamily="34" charset="0"/>
            </a:rPr>
            <a:t>yapılmış olan, </a:t>
          </a:r>
          <a:endParaRPr lang="tr-TR" sz="1600" dirty="0" smtClean="0">
            <a:effectLst/>
            <a:latin typeface="Calibri" panose="020F0502020204030204" pitchFamily="34" charset="0"/>
          </a:endParaRPr>
        </a:p>
      </dgm:t>
    </dgm:pt>
    <dgm:pt modelId="{0BEB8FA8-3FF4-49FB-81B4-6CD5A1DCF813}" type="parTrans" cxnId="{01870F7A-6722-4DB1-8C10-AA1E910C3661}">
      <dgm:prSet/>
      <dgm:spPr/>
      <dgm:t>
        <a:bodyPr/>
        <a:lstStyle/>
        <a:p>
          <a:endParaRPr lang="tr-TR"/>
        </a:p>
      </dgm:t>
    </dgm:pt>
    <dgm:pt modelId="{D707CD26-4C1E-4A35-938B-5D65D85B1698}" type="sibTrans" cxnId="{01870F7A-6722-4DB1-8C10-AA1E910C3661}">
      <dgm:prSet/>
      <dgm:spPr/>
      <dgm:t>
        <a:bodyPr/>
        <a:lstStyle/>
        <a:p>
          <a:endParaRPr lang="tr-TR"/>
        </a:p>
      </dgm:t>
    </dgm:pt>
    <dgm:pt modelId="{AB009F2E-F205-4A6C-B5BC-6555120D8EE9}">
      <dgm:prSet custT="1"/>
      <dgm:spPr/>
      <dgm:t>
        <a:bodyPr/>
        <a:lstStyle/>
        <a:p>
          <a:r>
            <a:rPr lang="tr-TR" sz="1600" dirty="0" smtClean="0">
              <a:effectLst/>
              <a:latin typeface="Calibri" panose="020F0502020204030204" pitchFamily="34" charset="0"/>
            </a:rPr>
            <a:t>Yapı elemanlarının </a:t>
          </a:r>
          <a:r>
            <a:rPr lang="tr-TR" sz="1600" b="1" dirty="0" smtClean="0">
              <a:effectLst/>
              <a:latin typeface="Calibri" panose="020F0502020204030204" pitchFamily="34" charset="0"/>
            </a:rPr>
            <a:t>ölçülendirilip boyutlandırıldığı, </a:t>
          </a:r>
        </a:p>
      </dgm:t>
    </dgm:pt>
    <dgm:pt modelId="{B90A3A93-13CC-401E-A7B5-E09464F53641}" type="parTrans" cxnId="{7D0E6D68-8E4E-4BBB-A644-BA25318B5F2B}">
      <dgm:prSet/>
      <dgm:spPr/>
      <dgm:t>
        <a:bodyPr/>
        <a:lstStyle/>
        <a:p>
          <a:endParaRPr lang="tr-TR"/>
        </a:p>
      </dgm:t>
    </dgm:pt>
    <dgm:pt modelId="{A4E469E3-9D5F-4477-BA1A-DE075493A802}" type="sibTrans" cxnId="{7D0E6D68-8E4E-4BBB-A644-BA25318B5F2B}">
      <dgm:prSet/>
      <dgm:spPr/>
      <dgm:t>
        <a:bodyPr/>
        <a:lstStyle/>
        <a:p>
          <a:endParaRPr lang="tr-TR"/>
        </a:p>
      </dgm:t>
    </dgm:pt>
    <dgm:pt modelId="{C6C40262-976A-42E4-B5BF-A8C06EA9ADB0}">
      <dgm:prSet custT="1"/>
      <dgm:spPr/>
      <dgm:t>
        <a:bodyPr/>
        <a:lstStyle/>
        <a:p>
          <a:r>
            <a:rPr lang="tr-TR" sz="1600" smtClean="0">
              <a:effectLst/>
              <a:latin typeface="Calibri" panose="020F0502020204030204" pitchFamily="34" charset="0"/>
            </a:rPr>
            <a:t>İnşaat </a:t>
          </a:r>
          <a:r>
            <a:rPr lang="tr-TR" sz="1600" b="1" smtClean="0">
              <a:effectLst/>
              <a:latin typeface="Calibri" panose="020F0502020204030204" pitchFamily="34" charset="0"/>
            </a:rPr>
            <a:t>sistem </a:t>
          </a:r>
          <a:r>
            <a:rPr lang="tr-TR" sz="1600" smtClean="0">
              <a:effectLst/>
              <a:latin typeface="Calibri" panose="020F0502020204030204" pitchFamily="34" charset="0"/>
            </a:rPr>
            <a:t>ve </a:t>
          </a:r>
          <a:r>
            <a:rPr lang="tr-TR" sz="1600" b="1" smtClean="0">
              <a:effectLst/>
              <a:latin typeface="Calibri" panose="020F0502020204030204" pitchFamily="34" charset="0"/>
            </a:rPr>
            <a:t>gereçleri</a:t>
          </a:r>
          <a:r>
            <a:rPr lang="tr-TR" sz="1600" smtClean="0">
              <a:effectLst/>
              <a:latin typeface="Calibri" panose="020F0502020204030204" pitchFamily="34" charset="0"/>
            </a:rPr>
            <a:t> ile </a:t>
          </a:r>
          <a:r>
            <a:rPr lang="tr-TR" sz="1600" b="1" smtClean="0">
              <a:effectLst/>
              <a:latin typeface="Calibri" panose="020F0502020204030204" pitchFamily="34" charset="0"/>
            </a:rPr>
            <a:t>teknik özelliklerinin </a:t>
          </a:r>
          <a:r>
            <a:rPr lang="tr-TR" sz="1600" smtClean="0">
              <a:effectLst/>
              <a:latin typeface="Calibri" panose="020F0502020204030204" pitchFamily="34" charset="0"/>
            </a:rPr>
            <a:t>belirtildiği proje</a:t>
          </a:r>
          <a:endParaRPr lang="tr-TR" sz="1600" dirty="0" smtClean="0">
            <a:effectLst/>
            <a:latin typeface="Calibri" panose="020F0502020204030204" pitchFamily="34" charset="0"/>
          </a:endParaRPr>
        </a:p>
      </dgm:t>
    </dgm:pt>
    <dgm:pt modelId="{2EB1C760-D79F-4B1E-99D1-3BAA9BA0FF5A}" type="parTrans" cxnId="{C3C15465-C6BC-4245-86E5-C308B435441E}">
      <dgm:prSet/>
      <dgm:spPr/>
      <dgm:t>
        <a:bodyPr/>
        <a:lstStyle/>
        <a:p>
          <a:endParaRPr lang="tr-TR"/>
        </a:p>
      </dgm:t>
    </dgm:pt>
    <dgm:pt modelId="{D884C42E-E67C-41C1-BC5E-642759018440}" type="sibTrans" cxnId="{C3C15465-C6BC-4245-86E5-C308B435441E}">
      <dgm:prSet/>
      <dgm:spPr/>
      <dgm:t>
        <a:bodyPr/>
        <a:lstStyle/>
        <a:p>
          <a:endParaRPr lang="tr-TR"/>
        </a:p>
      </dgm:t>
    </dgm:pt>
    <dgm:pt modelId="{61C32116-0F1B-42F0-8826-471CF5A48DB0}">
      <dgm:prSet custT="1"/>
      <dgm:spPr/>
      <dgm:t>
        <a:bodyPr/>
        <a:lstStyle/>
        <a:p>
          <a:r>
            <a:rPr lang="tr-TR" sz="1600" smtClean="0">
              <a:effectLst/>
              <a:latin typeface="Calibri" panose="020F0502020204030204" pitchFamily="34" charset="0"/>
            </a:rPr>
            <a:t>Gerekli </a:t>
          </a:r>
          <a:r>
            <a:rPr lang="tr-TR" sz="1600" b="1" smtClean="0">
              <a:effectLst/>
              <a:latin typeface="Calibri" panose="020F0502020204030204" pitchFamily="34" charset="0"/>
            </a:rPr>
            <a:t>arazi ve zemin araştırmaları yapılmadan,</a:t>
          </a:r>
          <a:endParaRPr lang="tr-TR" sz="1600" b="1" dirty="0" smtClean="0">
            <a:effectLst/>
            <a:latin typeface="Calibri" panose="020F0502020204030204" pitchFamily="34" charset="0"/>
          </a:endParaRPr>
        </a:p>
      </dgm:t>
    </dgm:pt>
    <dgm:pt modelId="{9E25A5D5-B9DC-4405-9130-2FE0DA870C9C}" type="parTrans" cxnId="{2E1BF680-5381-4B30-94EE-7AC9C08D70DF}">
      <dgm:prSet/>
      <dgm:spPr/>
      <dgm:t>
        <a:bodyPr/>
        <a:lstStyle/>
        <a:p>
          <a:endParaRPr lang="tr-TR"/>
        </a:p>
      </dgm:t>
    </dgm:pt>
    <dgm:pt modelId="{8172439F-AA9A-4717-82E9-F10134A054A9}" type="sibTrans" cxnId="{2E1BF680-5381-4B30-94EE-7AC9C08D70DF}">
      <dgm:prSet/>
      <dgm:spPr/>
      <dgm:t>
        <a:bodyPr/>
        <a:lstStyle/>
        <a:p>
          <a:endParaRPr lang="tr-TR"/>
        </a:p>
      </dgm:t>
    </dgm:pt>
    <dgm:pt modelId="{10C92677-1BB6-4162-A844-C86C913C158D}">
      <dgm:prSet custT="1"/>
      <dgm:spPr/>
      <dgm:t>
        <a:bodyPr/>
        <a:lstStyle/>
        <a:p>
          <a:r>
            <a:rPr lang="tr-TR" sz="1600" dirty="0" smtClean="0">
              <a:effectLst/>
              <a:latin typeface="Calibri" panose="020F0502020204030204" pitchFamily="34" charset="0"/>
            </a:rPr>
            <a:t>Bilgilerin </a:t>
          </a:r>
          <a:r>
            <a:rPr lang="tr-TR" sz="1600" b="1" dirty="0" smtClean="0">
              <a:effectLst/>
              <a:latin typeface="Calibri" panose="020F0502020204030204" pitchFamily="34" charset="0"/>
            </a:rPr>
            <a:t>halihazır haritalardan </a:t>
          </a:r>
          <a:r>
            <a:rPr lang="tr-TR" sz="1600" dirty="0" smtClean="0">
              <a:effectLst/>
              <a:latin typeface="Calibri" panose="020F0502020204030204" pitchFamily="34" charset="0"/>
            </a:rPr>
            <a:t>alındığı, </a:t>
          </a:r>
        </a:p>
      </dgm:t>
    </dgm:pt>
    <dgm:pt modelId="{6983B9BB-FBE0-4730-B15B-E9FC263C7018}" type="parTrans" cxnId="{A03D591E-C21E-4CA8-848C-43CAC3DBA85A}">
      <dgm:prSet/>
      <dgm:spPr/>
      <dgm:t>
        <a:bodyPr/>
        <a:lstStyle/>
        <a:p>
          <a:endParaRPr lang="tr-TR"/>
        </a:p>
      </dgm:t>
    </dgm:pt>
    <dgm:pt modelId="{4E6F2497-BCAA-4AE9-88C9-69AF6C7CE2CA}" type="sibTrans" cxnId="{A03D591E-C21E-4CA8-848C-43CAC3DBA85A}">
      <dgm:prSet/>
      <dgm:spPr/>
      <dgm:t>
        <a:bodyPr/>
        <a:lstStyle/>
        <a:p>
          <a:endParaRPr lang="tr-TR"/>
        </a:p>
      </dgm:t>
    </dgm:pt>
    <dgm:pt modelId="{95A9EF25-BAA7-4623-A206-55BBE2D4EF8F}">
      <dgm:prSet custT="1"/>
      <dgm:spPr/>
      <dgm:t>
        <a:bodyPr/>
        <a:lstStyle/>
        <a:p>
          <a:r>
            <a:rPr lang="tr-TR" sz="1600" b="1" smtClean="0">
              <a:effectLst/>
              <a:latin typeface="Calibri" panose="020F0502020204030204" pitchFamily="34" charset="0"/>
            </a:rPr>
            <a:t>ÇED</a:t>
          </a:r>
          <a:r>
            <a:rPr lang="tr-TR" sz="1600" smtClean="0">
              <a:effectLst/>
              <a:latin typeface="Calibri" panose="020F0502020204030204" pitchFamily="34" charset="0"/>
            </a:rPr>
            <a:t> ve </a:t>
          </a:r>
          <a:r>
            <a:rPr lang="tr-TR" sz="1600" b="1" smtClean="0">
              <a:effectLst/>
              <a:latin typeface="Calibri" panose="020F0502020204030204" pitchFamily="34" charset="0"/>
            </a:rPr>
            <a:t>fizibilite raporları</a:t>
          </a:r>
          <a:r>
            <a:rPr lang="tr-TR" sz="1600" smtClean="0">
              <a:effectLst/>
              <a:latin typeface="Calibri" panose="020F0502020204030204" pitchFamily="34" charset="0"/>
            </a:rPr>
            <a:t> dahil elde edilen verilere dayanılarak hazırlanan </a:t>
          </a:r>
          <a:r>
            <a:rPr lang="tr-TR" sz="1600" b="1" smtClean="0">
              <a:effectLst/>
              <a:latin typeface="Calibri" panose="020F0502020204030204" pitchFamily="34" charset="0"/>
            </a:rPr>
            <a:t>plân, kesit, görünüş ve profillerin</a:t>
          </a:r>
          <a:r>
            <a:rPr lang="tr-TR" sz="1600" smtClean="0">
              <a:effectLst/>
              <a:latin typeface="Calibri" panose="020F0502020204030204" pitchFamily="34" charset="0"/>
            </a:rPr>
            <a:t> belirtildiği bir veya birkaç çözümü içeren proje</a:t>
          </a:r>
          <a:endParaRPr lang="tr-TR" sz="1600" dirty="0" smtClean="0">
            <a:effectLst/>
            <a:latin typeface="Calibri" panose="020F0502020204030204" pitchFamily="34" charset="0"/>
          </a:endParaRPr>
        </a:p>
      </dgm:t>
    </dgm:pt>
    <dgm:pt modelId="{76806F69-2794-43BE-98DF-BD09D47E9E55}" type="parTrans" cxnId="{1AE3819F-30AD-4215-AE7E-488B3627E8A3}">
      <dgm:prSet/>
      <dgm:spPr/>
      <dgm:t>
        <a:bodyPr/>
        <a:lstStyle/>
        <a:p>
          <a:endParaRPr lang="tr-TR"/>
        </a:p>
      </dgm:t>
    </dgm:pt>
    <dgm:pt modelId="{A16AA37A-7C2F-49FA-A79D-DABBBB971108}" type="sibTrans" cxnId="{1AE3819F-30AD-4215-AE7E-488B3627E8A3}">
      <dgm:prSet/>
      <dgm:spPr/>
      <dgm:t>
        <a:bodyPr/>
        <a:lstStyle/>
        <a:p>
          <a:endParaRPr lang="tr-TR"/>
        </a:p>
      </dgm:t>
    </dgm:pt>
    <dgm:pt modelId="{4E4A431A-C47C-4BC7-AEBF-44EE519B66C2}" type="pres">
      <dgm:prSet presAssocID="{7FF7CD05-AAD5-46F0-A626-1B2CEE136ECA}" presName="Name0" presStyleCnt="0">
        <dgm:presLayoutVars>
          <dgm:dir/>
          <dgm:animLvl val="lvl"/>
          <dgm:resizeHandles val="exact"/>
        </dgm:presLayoutVars>
      </dgm:prSet>
      <dgm:spPr/>
      <dgm:t>
        <a:bodyPr/>
        <a:lstStyle/>
        <a:p>
          <a:endParaRPr lang="tr-TR"/>
        </a:p>
      </dgm:t>
    </dgm:pt>
    <dgm:pt modelId="{B8A422A4-8216-4366-85A1-BE6F15554641}" type="pres">
      <dgm:prSet presAssocID="{E879588E-3794-4FED-9515-1A4745DD7117}" presName="linNode" presStyleCnt="0"/>
      <dgm:spPr/>
      <dgm:t>
        <a:bodyPr/>
        <a:lstStyle/>
        <a:p>
          <a:endParaRPr lang="tr-TR"/>
        </a:p>
      </dgm:t>
    </dgm:pt>
    <dgm:pt modelId="{F1FA9496-2782-44C3-9D4B-37869DA1F787}" type="pres">
      <dgm:prSet presAssocID="{E879588E-3794-4FED-9515-1A4745DD7117}" presName="parentText" presStyleLbl="node1" presStyleIdx="0" presStyleCnt="3" custScaleX="52783" custScaleY="23193">
        <dgm:presLayoutVars>
          <dgm:chMax val="1"/>
          <dgm:bulletEnabled val="1"/>
        </dgm:presLayoutVars>
      </dgm:prSet>
      <dgm:spPr/>
      <dgm:t>
        <a:bodyPr/>
        <a:lstStyle/>
        <a:p>
          <a:endParaRPr lang="tr-TR"/>
        </a:p>
      </dgm:t>
    </dgm:pt>
    <dgm:pt modelId="{9E57E47B-4D27-435E-9E13-46E1550F2C5D}" type="pres">
      <dgm:prSet presAssocID="{E879588E-3794-4FED-9515-1A4745DD7117}" presName="descendantText" presStyleLbl="alignAccFollowNode1" presStyleIdx="0" presStyleCnt="3" custScaleX="107871" custScaleY="25223">
        <dgm:presLayoutVars>
          <dgm:bulletEnabled val="1"/>
        </dgm:presLayoutVars>
      </dgm:prSet>
      <dgm:spPr/>
      <dgm:t>
        <a:bodyPr/>
        <a:lstStyle/>
        <a:p>
          <a:endParaRPr lang="tr-TR"/>
        </a:p>
      </dgm:t>
    </dgm:pt>
    <dgm:pt modelId="{C9FB8249-0F3F-419D-A727-8D9C034AF5AD}" type="pres">
      <dgm:prSet presAssocID="{EE94B6BE-02DA-4FCA-82B5-7B02E17A6820}" presName="sp" presStyleCnt="0"/>
      <dgm:spPr/>
      <dgm:t>
        <a:bodyPr/>
        <a:lstStyle/>
        <a:p>
          <a:endParaRPr lang="tr-TR"/>
        </a:p>
      </dgm:t>
    </dgm:pt>
    <dgm:pt modelId="{4AAB70BC-21BB-4CD8-9B6F-ED3DA4B8B4AA}" type="pres">
      <dgm:prSet presAssocID="{F10FA146-8786-40FD-A094-045D56E4112F}" presName="linNode" presStyleCnt="0"/>
      <dgm:spPr/>
      <dgm:t>
        <a:bodyPr/>
        <a:lstStyle/>
        <a:p>
          <a:endParaRPr lang="tr-TR"/>
        </a:p>
      </dgm:t>
    </dgm:pt>
    <dgm:pt modelId="{43FD9E90-3B28-4993-968B-EC2A602E0F8C}" type="pres">
      <dgm:prSet presAssocID="{F10FA146-8786-40FD-A094-045D56E4112F}" presName="parentText" presStyleLbl="node1" presStyleIdx="1" presStyleCnt="3" custScaleX="54926" custScaleY="25512">
        <dgm:presLayoutVars>
          <dgm:chMax val="1"/>
          <dgm:bulletEnabled val="1"/>
        </dgm:presLayoutVars>
      </dgm:prSet>
      <dgm:spPr/>
      <dgm:t>
        <a:bodyPr/>
        <a:lstStyle/>
        <a:p>
          <a:endParaRPr lang="tr-TR"/>
        </a:p>
      </dgm:t>
    </dgm:pt>
    <dgm:pt modelId="{1ED595BF-92AA-4E75-BBFB-7514EA129783}" type="pres">
      <dgm:prSet presAssocID="{F10FA146-8786-40FD-A094-045D56E4112F}" presName="descendantText" presStyleLbl="alignAccFollowNode1" presStyleIdx="1" presStyleCnt="3" custAng="0" custScaleX="106665" custScaleY="29915">
        <dgm:presLayoutVars>
          <dgm:bulletEnabled val="1"/>
        </dgm:presLayoutVars>
      </dgm:prSet>
      <dgm:spPr/>
      <dgm:t>
        <a:bodyPr/>
        <a:lstStyle/>
        <a:p>
          <a:endParaRPr lang="tr-TR"/>
        </a:p>
      </dgm:t>
    </dgm:pt>
    <dgm:pt modelId="{55D7B891-C967-4628-9B44-922ADB4CD042}" type="pres">
      <dgm:prSet presAssocID="{1B96519E-00CE-4DFE-AAF6-60DC0B725F13}" presName="sp" presStyleCnt="0"/>
      <dgm:spPr/>
      <dgm:t>
        <a:bodyPr/>
        <a:lstStyle/>
        <a:p>
          <a:endParaRPr lang="tr-TR"/>
        </a:p>
      </dgm:t>
    </dgm:pt>
    <dgm:pt modelId="{C8D5D36B-80C2-4AF9-B4D5-8F51CC73F13F}" type="pres">
      <dgm:prSet presAssocID="{2557F760-7856-40B4-80B1-A8C065B8AFE6}" presName="linNode" presStyleCnt="0"/>
      <dgm:spPr/>
      <dgm:t>
        <a:bodyPr/>
        <a:lstStyle/>
        <a:p>
          <a:endParaRPr lang="tr-TR"/>
        </a:p>
      </dgm:t>
    </dgm:pt>
    <dgm:pt modelId="{A4DDD887-72E1-47AE-BB00-F5286CF83568}" type="pres">
      <dgm:prSet presAssocID="{2557F760-7856-40B4-80B1-A8C065B8AFE6}" presName="parentText" presStyleLbl="node1" presStyleIdx="2" presStyleCnt="3" custScaleX="54780" custScaleY="30716">
        <dgm:presLayoutVars>
          <dgm:chMax val="1"/>
          <dgm:bulletEnabled val="1"/>
        </dgm:presLayoutVars>
      </dgm:prSet>
      <dgm:spPr/>
      <dgm:t>
        <a:bodyPr/>
        <a:lstStyle/>
        <a:p>
          <a:endParaRPr lang="tr-TR"/>
        </a:p>
      </dgm:t>
    </dgm:pt>
    <dgm:pt modelId="{82BBAD34-36D7-46A4-9685-CCDF9EA7A674}" type="pres">
      <dgm:prSet presAssocID="{2557F760-7856-40B4-80B1-A8C065B8AFE6}" presName="descendantText" presStyleLbl="alignAccFollowNode1" presStyleIdx="2" presStyleCnt="3" custScaleX="106245" custScaleY="38395">
        <dgm:presLayoutVars>
          <dgm:bulletEnabled val="1"/>
        </dgm:presLayoutVars>
      </dgm:prSet>
      <dgm:spPr/>
      <dgm:t>
        <a:bodyPr/>
        <a:lstStyle/>
        <a:p>
          <a:endParaRPr lang="tr-TR"/>
        </a:p>
      </dgm:t>
    </dgm:pt>
  </dgm:ptLst>
  <dgm:cxnLst>
    <dgm:cxn modelId="{CC6D92C6-7E89-41C7-BC04-DB2658CAA157}" type="presOf" srcId="{FE714AA8-A830-423F-AC89-428C8BA7F7C9}" destId="{1ED595BF-92AA-4E75-BBFB-7514EA129783}" srcOrd="0" destOrd="0" presId="urn:microsoft.com/office/officeart/2005/8/layout/vList5"/>
    <dgm:cxn modelId="{F242BB49-CCC0-4791-862F-C0F1FF6492F6}" type="presOf" srcId="{C6C40262-976A-42E4-B5BF-A8C06EA9ADB0}" destId="{1ED595BF-92AA-4E75-BBFB-7514EA129783}" srcOrd="0" destOrd="3" presId="urn:microsoft.com/office/officeart/2005/8/layout/vList5"/>
    <dgm:cxn modelId="{C3C15465-C6BC-4245-86E5-C308B435441E}" srcId="{F10FA146-8786-40FD-A094-045D56E4112F}" destId="{C6C40262-976A-42E4-B5BF-A8C06EA9ADB0}" srcOrd="3" destOrd="0" parTransId="{2EB1C760-D79F-4B1E-99D1-3BAA9BA0FF5A}" sibTransId="{D884C42E-E67C-41C1-BC5E-642759018440}"/>
    <dgm:cxn modelId="{497C3C55-1B5A-4860-AF28-5D32E39EDFE9}" type="presOf" srcId="{E879588E-3794-4FED-9515-1A4745DD7117}" destId="{F1FA9496-2782-44C3-9D4B-37869DA1F787}" srcOrd="0" destOrd="0" presId="urn:microsoft.com/office/officeart/2005/8/layout/vList5"/>
    <dgm:cxn modelId="{0B94487A-335A-4C20-9ECD-20C7A36CF435}" srcId="{F10FA146-8786-40FD-A094-045D56E4112F}" destId="{FE714AA8-A830-423F-AC89-428C8BA7F7C9}" srcOrd="0" destOrd="0" parTransId="{6B862433-FA58-48DB-B0D3-42877683BAF4}" sibTransId="{01BD2775-5728-4AED-ADBE-A0FCC2DD0E3C}"/>
    <dgm:cxn modelId="{1DC902AD-211B-46DC-9A14-995F3969ACAC}" type="presOf" srcId="{E6000471-2630-4AE2-AA37-61731AB9F3D1}" destId="{82BBAD34-36D7-46A4-9685-CCDF9EA7A674}" srcOrd="0" destOrd="0" presId="urn:microsoft.com/office/officeart/2005/8/layout/vList5"/>
    <dgm:cxn modelId="{47D9BE06-0594-4C85-B849-207FE9661978}" srcId="{7FF7CD05-AAD5-46F0-A626-1B2CEE136ECA}" destId="{2557F760-7856-40B4-80B1-A8C065B8AFE6}" srcOrd="2" destOrd="0" parTransId="{68D8FFC8-C9FC-4821-A8BE-E72EEB92630B}" sibTransId="{BE0EE3EE-4108-45F2-AC27-C01DF57A140B}"/>
    <dgm:cxn modelId="{3AD1CD89-2E74-464A-954D-1EEC87192C38}" type="presOf" srcId="{B486579D-913E-49E2-B2DE-3E30AAB057C1}" destId="{9E57E47B-4D27-435E-9E13-46E1550F2C5D}" srcOrd="0" destOrd="0" presId="urn:microsoft.com/office/officeart/2005/8/layout/vList5"/>
    <dgm:cxn modelId="{E908DB5A-0197-4757-836D-D22AC42D5444}" srcId="{7FF7CD05-AAD5-46F0-A626-1B2CEE136ECA}" destId="{E879588E-3794-4FED-9515-1A4745DD7117}" srcOrd="0" destOrd="0" parTransId="{2BC82EE4-1FC8-4E77-B935-B44F6AF98C5F}" sibTransId="{EE94B6BE-02DA-4FCA-82B5-7B02E17A6820}"/>
    <dgm:cxn modelId="{BE5359DB-9330-478D-A717-3E0278792E61}" type="presOf" srcId="{F10FA146-8786-40FD-A094-045D56E4112F}" destId="{43FD9E90-3B28-4993-968B-EC2A602E0F8C}" srcOrd="0" destOrd="0" presId="urn:microsoft.com/office/officeart/2005/8/layout/vList5"/>
    <dgm:cxn modelId="{7D0E6D68-8E4E-4BBB-A644-BA25318B5F2B}" srcId="{F10FA146-8786-40FD-A094-045D56E4112F}" destId="{AB009F2E-F205-4A6C-B5BC-6555120D8EE9}" srcOrd="2" destOrd="0" parTransId="{B90A3A93-13CC-401E-A7B5-E09464F53641}" sibTransId="{A4E469E3-9D5F-4477-BA1A-DE075493A802}"/>
    <dgm:cxn modelId="{19BEF44A-D58A-4B72-B09C-36B87536682A}" type="presOf" srcId="{ED898BF4-5F7B-4EE1-8761-A316B786DCA1}" destId="{1ED595BF-92AA-4E75-BBFB-7514EA129783}" srcOrd="0" destOrd="1" presId="urn:microsoft.com/office/officeart/2005/8/layout/vList5"/>
    <dgm:cxn modelId="{2D8475A9-0A1B-4D23-9E57-8A6D8DEFB128}" srcId="{2557F760-7856-40B4-80B1-A8C065B8AFE6}" destId="{E6000471-2630-4AE2-AA37-61731AB9F3D1}" srcOrd="0" destOrd="0" parTransId="{23137A59-2AB1-4670-A3AB-2B90D03B35C0}" sibTransId="{74231AB2-8E07-46FF-901D-756BEB9D2EC1}"/>
    <dgm:cxn modelId="{A03D591E-C21E-4CA8-848C-43CAC3DBA85A}" srcId="{2557F760-7856-40B4-80B1-A8C065B8AFE6}" destId="{10C92677-1BB6-4162-A844-C86C913C158D}" srcOrd="2" destOrd="0" parTransId="{6983B9BB-FBE0-4730-B15B-E9FC263C7018}" sibTransId="{4E6F2497-BCAA-4AE9-88C9-69AF6C7CE2CA}"/>
    <dgm:cxn modelId="{2E1BF680-5381-4B30-94EE-7AC9C08D70DF}" srcId="{2557F760-7856-40B4-80B1-A8C065B8AFE6}" destId="{61C32116-0F1B-42F0-8826-471CF5A48DB0}" srcOrd="1" destOrd="0" parTransId="{9E25A5D5-B9DC-4405-9130-2FE0DA870C9C}" sibTransId="{8172439F-AA9A-4717-82E9-F10134A054A9}"/>
    <dgm:cxn modelId="{688087E0-39C3-4F33-9A62-F720DBC6F30F}" srcId="{E879588E-3794-4FED-9515-1A4745DD7117}" destId="{3C069B89-52C6-4B09-B733-ED6B1885C303}" srcOrd="1" destOrd="0" parTransId="{C393566B-BB55-4BDF-BACB-37C3FE6F5338}" sibTransId="{E2799574-B6F2-4477-B493-E4844008FD9B}"/>
    <dgm:cxn modelId="{01870F7A-6722-4DB1-8C10-AA1E910C3661}" srcId="{F10FA146-8786-40FD-A094-045D56E4112F}" destId="{ED898BF4-5F7B-4EE1-8761-A316B786DCA1}" srcOrd="1" destOrd="0" parTransId="{0BEB8FA8-3FF4-49FB-81B4-6CD5A1DCF813}" sibTransId="{D707CD26-4C1E-4A35-938B-5D65D85B1698}"/>
    <dgm:cxn modelId="{15CE0F29-90A3-4E5A-B843-38EC3CD981C8}" type="presOf" srcId="{3C069B89-52C6-4B09-B733-ED6B1885C303}" destId="{9E57E47B-4D27-435E-9E13-46E1550F2C5D}" srcOrd="0" destOrd="1" presId="urn:microsoft.com/office/officeart/2005/8/layout/vList5"/>
    <dgm:cxn modelId="{D869F692-AF06-4693-B54F-9F2A8E5B8D45}" type="presOf" srcId="{7FF7CD05-AAD5-46F0-A626-1B2CEE136ECA}" destId="{4E4A431A-C47C-4BC7-AEBF-44EE519B66C2}" srcOrd="0" destOrd="0" presId="urn:microsoft.com/office/officeart/2005/8/layout/vList5"/>
    <dgm:cxn modelId="{B8DE0088-1E44-40C7-974E-A4B001022415}" type="presOf" srcId="{61C32116-0F1B-42F0-8826-471CF5A48DB0}" destId="{82BBAD34-36D7-46A4-9685-CCDF9EA7A674}" srcOrd="0" destOrd="1" presId="urn:microsoft.com/office/officeart/2005/8/layout/vList5"/>
    <dgm:cxn modelId="{5ABFC92A-22A1-434F-9A45-C687DFE778B4}" type="presOf" srcId="{95A9EF25-BAA7-4623-A206-55BBE2D4EF8F}" destId="{82BBAD34-36D7-46A4-9685-CCDF9EA7A674}" srcOrd="0" destOrd="3" presId="urn:microsoft.com/office/officeart/2005/8/layout/vList5"/>
    <dgm:cxn modelId="{29981408-36CD-4590-AAB5-0DB3BD883087}" srcId="{E879588E-3794-4FED-9515-1A4745DD7117}" destId="{B486579D-913E-49E2-B2DE-3E30AAB057C1}" srcOrd="0" destOrd="0" parTransId="{EEE199B4-B623-4F96-8350-200AE1E780B5}" sibTransId="{DEE40931-F17A-4A55-A39D-F38837667125}"/>
    <dgm:cxn modelId="{44625A97-86FE-44CC-BE3E-A625BD0E2E75}" type="presOf" srcId="{2557F760-7856-40B4-80B1-A8C065B8AFE6}" destId="{A4DDD887-72E1-47AE-BB00-F5286CF83568}" srcOrd="0" destOrd="0" presId="urn:microsoft.com/office/officeart/2005/8/layout/vList5"/>
    <dgm:cxn modelId="{4766520F-202C-4034-9637-1895E1E97172}" srcId="{7FF7CD05-AAD5-46F0-A626-1B2CEE136ECA}" destId="{F10FA146-8786-40FD-A094-045D56E4112F}" srcOrd="1" destOrd="0" parTransId="{D0E49C9B-14C0-4C44-B994-54DD3F364A34}" sibTransId="{1B96519E-00CE-4DFE-AAF6-60DC0B725F13}"/>
    <dgm:cxn modelId="{090DC164-3C53-4FD8-9C8F-737C94C0AA34}" type="presOf" srcId="{10C92677-1BB6-4162-A844-C86C913C158D}" destId="{82BBAD34-36D7-46A4-9685-CCDF9EA7A674}" srcOrd="0" destOrd="2" presId="urn:microsoft.com/office/officeart/2005/8/layout/vList5"/>
    <dgm:cxn modelId="{CC4C35E3-9678-4371-B030-E523622085E8}" type="presOf" srcId="{AB009F2E-F205-4A6C-B5BC-6555120D8EE9}" destId="{1ED595BF-92AA-4E75-BBFB-7514EA129783}" srcOrd="0" destOrd="2" presId="urn:microsoft.com/office/officeart/2005/8/layout/vList5"/>
    <dgm:cxn modelId="{1AE3819F-30AD-4215-AE7E-488B3627E8A3}" srcId="{2557F760-7856-40B4-80B1-A8C065B8AFE6}" destId="{95A9EF25-BAA7-4623-A206-55BBE2D4EF8F}" srcOrd="3" destOrd="0" parTransId="{76806F69-2794-43BE-98DF-BD09D47E9E55}" sibTransId="{A16AA37A-7C2F-49FA-A79D-DABBBB971108}"/>
    <dgm:cxn modelId="{9065FB34-A658-4500-91CA-6F7B6DB3E2A3}" type="presParOf" srcId="{4E4A431A-C47C-4BC7-AEBF-44EE519B66C2}" destId="{B8A422A4-8216-4366-85A1-BE6F15554641}" srcOrd="0" destOrd="0" presId="urn:microsoft.com/office/officeart/2005/8/layout/vList5"/>
    <dgm:cxn modelId="{2B101368-B8C4-4749-A4A5-259A42250BC5}" type="presParOf" srcId="{B8A422A4-8216-4366-85A1-BE6F15554641}" destId="{F1FA9496-2782-44C3-9D4B-37869DA1F787}" srcOrd="0" destOrd="0" presId="urn:microsoft.com/office/officeart/2005/8/layout/vList5"/>
    <dgm:cxn modelId="{4663CFAD-4A58-407F-8D6E-C5ABAA065439}" type="presParOf" srcId="{B8A422A4-8216-4366-85A1-BE6F15554641}" destId="{9E57E47B-4D27-435E-9E13-46E1550F2C5D}" srcOrd="1" destOrd="0" presId="urn:microsoft.com/office/officeart/2005/8/layout/vList5"/>
    <dgm:cxn modelId="{07D21C6C-AE69-48BA-A374-0BCE3FB27333}" type="presParOf" srcId="{4E4A431A-C47C-4BC7-AEBF-44EE519B66C2}" destId="{C9FB8249-0F3F-419D-A727-8D9C034AF5AD}" srcOrd="1" destOrd="0" presId="urn:microsoft.com/office/officeart/2005/8/layout/vList5"/>
    <dgm:cxn modelId="{C8E9FB14-8217-478C-A410-DDD80E1C23F9}" type="presParOf" srcId="{4E4A431A-C47C-4BC7-AEBF-44EE519B66C2}" destId="{4AAB70BC-21BB-4CD8-9B6F-ED3DA4B8B4AA}" srcOrd="2" destOrd="0" presId="urn:microsoft.com/office/officeart/2005/8/layout/vList5"/>
    <dgm:cxn modelId="{8507B42C-A652-43BF-B132-A6FDAEBF17C5}" type="presParOf" srcId="{4AAB70BC-21BB-4CD8-9B6F-ED3DA4B8B4AA}" destId="{43FD9E90-3B28-4993-968B-EC2A602E0F8C}" srcOrd="0" destOrd="0" presId="urn:microsoft.com/office/officeart/2005/8/layout/vList5"/>
    <dgm:cxn modelId="{ADD22A40-672B-4C2B-858A-88F68952EDE9}" type="presParOf" srcId="{4AAB70BC-21BB-4CD8-9B6F-ED3DA4B8B4AA}" destId="{1ED595BF-92AA-4E75-BBFB-7514EA129783}" srcOrd="1" destOrd="0" presId="urn:microsoft.com/office/officeart/2005/8/layout/vList5"/>
    <dgm:cxn modelId="{3B5C3F2B-A99A-434F-A3C2-84BF18F58222}" type="presParOf" srcId="{4E4A431A-C47C-4BC7-AEBF-44EE519B66C2}" destId="{55D7B891-C967-4628-9B44-922ADB4CD042}" srcOrd="3" destOrd="0" presId="urn:microsoft.com/office/officeart/2005/8/layout/vList5"/>
    <dgm:cxn modelId="{3371A9B3-F055-4994-A6C1-1E45804B9CF4}" type="presParOf" srcId="{4E4A431A-C47C-4BC7-AEBF-44EE519B66C2}" destId="{C8D5D36B-80C2-4AF9-B4D5-8F51CC73F13F}" srcOrd="4" destOrd="0" presId="urn:microsoft.com/office/officeart/2005/8/layout/vList5"/>
    <dgm:cxn modelId="{EDFA3FA0-67FE-4AD0-96E3-9337AFD57327}" type="presParOf" srcId="{C8D5D36B-80C2-4AF9-B4D5-8F51CC73F13F}" destId="{A4DDD887-72E1-47AE-BB00-F5286CF83568}" srcOrd="0" destOrd="0" presId="urn:microsoft.com/office/officeart/2005/8/layout/vList5"/>
    <dgm:cxn modelId="{39AF90B2-BA6A-4997-AC6F-6931560E760E}" type="presParOf" srcId="{C8D5D36B-80C2-4AF9-B4D5-8F51CC73F13F}" destId="{82BBAD34-36D7-46A4-9685-CCDF9EA7A674}"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FF7CD05-AAD5-46F0-A626-1B2CEE136ECA}" type="doc">
      <dgm:prSet loTypeId="urn:microsoft.com/office/officeart/2005/8/layout/vList5" loCatId="list" qsTypeId="urn:microsoft.com/office/officeart/2005/8/quickstyle/simple5" qsCatId="simple" csTypeId="urn:microsoft.com/office/officeart/2005/8/colors/accent1_2" csCatId="accent1" phldr="1"/>
      <dgm:spPr/>
      <dgm:t>
        <a:bodyPr/>
        <a:lstStyle/>
        <a:p>
          <a:endParaRPr lang="tr-TR"/>
        </a:p>
      </dgm:t>
    </dgm:pt>
    <dgm:pt modelId="{F10FA146-8786-40FD-A094-045D56E4112F}">
      <dgm:prSet custT="1"/>
      <dgm:spPr/>
      <dgm:t>
        <a:bodyPr/>
        <a:lstStyle/>
        <a:p>
          <a:pPr rtl="0"/>
          <a:r>
            <a:rPr lang="tr-TR" sz="1800" b="1" dirty="0" smtClean="0">
              <a:effectLst>
                <a:outerShdw blurRad="38100" dist="38100" dir="2700000" algn="tl">
                  <a:srgbClr val="000000">
                    <a:alpha val="43137"/>
                  </a:srgbClr>
                </a:outerShdw>
              </a:effectLst>
              <a:latin typeface="Calibri" panose="020F0502020204030204" pitchFamily="34" charset="0"/>
            </a:rPr>
            <a:t>BİRİM FİYAT TEKLİF</a:t>
          </a:r>
          <a:endParaRPr lang="tr-TR" sz="1800" dirty="0">
            <a:latin typeface="Calibri" panose="020F0502020204030204" pitchFamily="34" charset="0"/>
          </a:endParaRPr>
        </a:p>
      </dgm:t>
    </dgm:pt>
    <dgm:pt modelId="{D0E49C9B-14C0-4C44-B994-54DD3F364A34}" type="parTrans" cxnId="{4766520F-202C-4034-9637-1895E1E97172}">
      <dgm:prSet/>
      <dgm:spPr/>
      <dgm:t>
        <a:bodyPr/>
        <a:lstStyle/>
        <a:p>
          <a:endParaRPr lang="tr-TR"/>
        </a:p>
      </dgm:t>
    </dgm:pt>
    <dgm:pt modelId="{1B96519E-00CE-4DFE-AAF6-60DC0B725F13}" type="sibTrans" cxnId="{4766520F-202C-4034-9637-1895E1E97172}">
      <dgm:prSet/>
      <dgm:spPr/>
      <dgm:t>
        <a:bodyPr/>
        <a:lstStyle/>
        <a:p>
          <a:endParaRPr lang="tr-TR"/>
        </a:p>
      </dgm:t>
    </dgm:pt>
    <dgm:pt modelId="{C55B4903-0359-40E6-9401-2390B876522F}">
      <dgm:prSet custT="1"/>
      <dgm:spPr/>
      <dgm:t>
        <a:bodyPr/>
        <a:lstStyle/>
        <a:p>
          <a:pPr rtl="0"/>
          <a:r>
            <a:rPr lang="tr-TR" sz="1800" b="1" smtClean="0">
              <a:effectLst>
                <a:outerShdw blurRad="38100" dist="38100" dir="2700000" algn="tl">
                  <a:srgbClr val="000000">
                    <a:alpha val="43137"/>
                  </a:srgbClr>
                </a:outerShdw>
              </a:effectLst>
              <a:latin typeface="Calibri" panose="020F0502020204030204" pitchFamily="34" charset="0"/>
            </a:rPr>
            <a:t>KARMA TEKLİF</a:t>
          </a:r>
          <a:endParaRPr lang="tr-TR" sz="1800" dirty="0">
            <a:latin typeface="Calibri" panose="020F0502020204030204" pitchFamily="34" charset="0"/>
          </a:endParaRPr>
        </a:p>
      </dgm:t>
    </dgm:pt>
    <dgm:pt modelId="{050A962D-0927-4FEC-81AB-695D6FA8C851}" type="parTrans" cxnId="{909C3D97-53B1-4BE3-AFE6-3536683F42ED}">
      <dgm:prSet/>
      <dgm:spPr/>
      <dgm:t>
        <a:bodyPr/>
        <a:lstStyle/>
        <a:p>
          <a:endParaRPr lang="tr-TR"/>
        </a:p>
      </dgm:t>
    </dgm:pt>
    <dgm:pt modelId="{B6E6C4F0-8B3B-4F1D-A49A-6A002701FD62}" type="sibTrans" cxnId="{909C3D97-53B1-4BE3-AFE6-3536683F42ED}">
      <dgm:prSet/>
      <dgm:spPr/>
      <dgm:t>
        <a:bodyPr/>
        <a:lstStyle/>
        <a:p>
          <a:endParaRPr lang="tr-TR"/>
        </a:p>
      </dgm:t>
    </dgm:pt>
    <dgm:pt modelId="{2557F760-7856-40B4-80B1-A8C065B8AFE6}">
      <dgm:prSet custT="1"/>
      <dgm:spPr/>
      <dgm:t>
        <a:bodyPr/>
        <a:lstStyle/>
        <a:p>
          <a:pPr rtl="0"/>
          <a:r>
            <a:rPr lang="tr-TR" sz="1800" b="1" smtClean="0">
              <a:latin typeface="Calibri" panose="020F0502020204030204" pitchFamily="34" charset="0"/>
            </a:rPr>
            <a:t>ANAHTAR TESLİMİ GÖTÜRÜ BEDEL TEKLİF  </a:t>
          </a:r>
          <a:endParaRPr lang="tr-TR" sz="1800" dirty="0">
            <a:latin typeface="Calibri" panose="020F0502020204030204" pitchFamily="34" charset="0"/>
          </a:endParaRPr>
        </a:p>
      </dgm:t>
    </dgm:pt>
    <dgm:pt modelId="{68D8FFC8-C9FC-4821-A8BE-E72EEB92630B}" type="parTrans" cxnId="{47D9BE06-0594-4C85-B849-207FE9661978}">
      <dgm:prSet/>
      <dgm:spPr/>
      <dgm:t>
        <a:bodyPr/>
        <a:lstStyle/>
        <a:p>
          <a:endParaRPr lang="tr-TR"/>
        </a:p>
      </dgm:t>
    </dgm:pt>
    <dgm:pt modelId="{BE0EE3EE-4108-45F2-AC27-C01DF57A140B}" type="sibTrans" cxnId="{47D9BE06-0594-4C85-B849-207FE9661978}">
      <dgm:prSet/>
      <dgm:spPr/>
      <dgm:t>
        <a:bodyPr/>
        <a:lstStyle/>
        <a:p>
          <a:endParaRPr lang="tr-TR"/>
        </a:p>
      </dgm:t>
    </dgm:pt>
    <dgm:pt modelId="{E6000471-2630-4AE2-AA37-61731AB9F3D1}">
      <dgm:prSet custT="1"/>
      <dgm:spPr/>
      <dgm:t>
        <a:bodyPr/>
        <a:lstStyle/>
        <a:p>
          <a:pPr rtl="0"/>
          <a:r>
            <a:rPr lang="tr-TR" sz="1800" dirty="0" smtClean="0">
              <a:effectLst/>
              <a:latin typeface="Calibri" panose="020F0502020204030204" pitchFamily="34" charset="0"/>
            </a:rPr>
            <a:t>Uygulama projesi bulunan işlerde</a:t>
          </a:r>
          <a:endParaRPr lang="tr-TR" sz="1800" dirty="0">
            <a:effectLst/>
            <a:latin typeface="Calibri" panose="020F0502020204030204" pitchFamily="34" charset="0"/>
          </a:endParaRPr>
        </a:p>
      </dgm:t>
    </dgm:pt>
    <dgm:pt modelId="{23137A59-2AB1-4670-A3AB-2B90D03B35C0}" type="parTrans" cxnId="{2D8475A9-0A1B-4D23-9E57-8A6D8DEFB128}">
      <dgm:prSet/>
      <dgm:spPr/>
      <dgm:t>
        <a:bodyPr/>
        <a:lstStyle/>
        <a:p>
          <a:endParaRPr lang="tr-TR"/>
        </a:p>
      </dgm:t>
    </dgm:pt>
    <dgm:pt modelId="{74231AB2-8E07-46FF-901D-756BEB9D2EC1}" type="sibTrans" cxnId="{2D8475A9-0A1B-4D23-9E57-8A6D8DEFB128}">
      <dgm:prSet/>
      <dgm:spPr/>
      <dgm:t>
        <a:bodyPr/>
        <a:lstStyle/>
        <a:p>
          <a:endParaRPr lang="tr-TR"/>
        </a:p>
      </dgm:t>
    </dgm:pt>
    <dgm:pt modelId="{A483BD1C-115B-42A7-8687-35359C4E412C}">
      <dgm:prSet custT="1"/>
      <dgm:spPr/>
      <dgm:t>
        <a:bodyPr/>
        <a:lstStyle/>
        <a:p>
          <a:pPr rtl="0"/>
          <a:r>
            <a:rPr lang="tr-TR" sz="1800" dirty="0" smtClean="0">
              <a:effectLst/>
              <a:latin typeface="Calibri" panose="020F0502020204030204" pitchFamily="34" charset="0"/>
            </a:rPr>
            <a:t>Uygulama projesi bulunan iş kısımları için </a:t>
          </a:r>
          <a:r>
            <a:rPr lang="tr-TR" sz="1800" b="1" dirty="0" smtClean="0">
              <a:effectLst/>
              <a:latin typeface="Calibri" panose="020F0502020204030204" pitchFamily="34" charset="0"/>
            </a:rPr>
            <a:t>anahtar teslimi götürü bedel</a:t>
          </a:r>
          <a:endParaRPr lang="tr-TR" sz="1800" dirty="0">
            <a:effectLst/>
            <a:latin typeface="Calibri" panose="020F0502020204030204" pitchFamily="34" charset="0"/>
          </a:endParaRPr>
        </a:p>
      </dgm:t>
    </dgm:pt>
    <dgm:pt modelId="{9B8C1DDF-4A81-4D30-A8CD-71E6527447F0}" type="parTrans" cxnId="{2572A310-2295-4B3E-8A75-01A13DE4918A}">
      <dgm:prSet/>
      <dgm:spPr/>
      <dgm:t>
        <a:bodyPr/>
        <a:lstStyle/>
        <a:p>
          <a:endParaRPr lang="tr-TR"/>
        </a:p>
      </dgm:t>
    </dgm:pt>
    <dgm:pt modelId="{0850079C-27FF-429F-B99D-B0E4172909BA}" type="sibTrans" cxnId="{2572A310-2295-4B3E-8A75-01A13DE4918A}">
      <dgm:prSet/>
      <dgm:spPr/>
      <dgm:t>
        <a:bodyPr/>
        <a:lstStyle/>
        <a:p>
          <a:endParaRPr lang="tr-TR"/>
        </a:p>
      </dgm:t>
    </dgm:pt>
    <dgm:pt modelId="{FE714AA8-A830-423F-AC89-428C8BA7F7C9}">
      <dgm:prSet custT="1"/>
      <dgm:spPr/>
      <dgm:t>
        <a:bodyPr/>
        <a:lstStyle/>
        <a:p>
          <a:pPr rtl="0"/>
          <a:r>
            <a:rPr lang="tr-TR" sz="1800" b="0" smtClean="0">
              <a:effectLst/>
              <a:latin typeface="Calibri" panose="020F0502020204030204" pitchFamily="34" charset="0"/>
            </a:rPr>
            <a:t>Ön veya kesin proje üzerinden</a:t>
          </a:r>
          <a:endParaRPr lang="tr-TR" sz="1800" b="0" dirty="0">
            <a:effectLst/>
            <a:latin typeface="Calibri" panose="020F0502020204030204" pitchFamily="34" charset="0"/>
          </a:endParaRPr>
        </a:p>
      </dgm:t>
    </dgm:pt>
    <dgm:pt modelId="{6B862433-FA58-48DB-B0D3-42877683BAF4}" type="parTrans" cxnId="{0B94487A-335A-4C20-9ECD-20C7A36CF435}">
      <dgm:prSet/>
      <dgm:spPr/>
      <dgm:t>
        <a:bodyPr/>
        <a:lstStyle/>
        <a:p>
          <a:endParaRPr lang="tr-TR"/>
        </a:p>
      </dgm:t>
    </dgm:pt>
    <dgm:pt modelId="{01BD2775-5728-4AED-ADBE-A0FCC2DD0E3C}" type="sibTrans" cxnId="{0B94487A-335A-4C20-9ECD-20C7A36CF435}">
      <dgm:prSet/>
      <dgm:spPr/>
      <dgm:t>
        <a:bodyPr/>
        <a:lstStyle/>
        <a:p>
          <a:endParaRPr lang="tr-TR"/>
        </a:p>
      </dgm:t>
    </dgm:pt>
    <dgm:pt modelId="{D9566EDB-3E31-415A-8130-4F36FB8758F0}">
      <dgm:prSet custT="1"/>
      <dgm:spPr/>
      <dgm:t>
        <a:bodyPr/>
        <a:lstStyle/>
        <a:p>
          <a:pPr rtl="0"/>
          <a:endParaRPr lang="tr-TR" sz="1800" dirty="0">
            <a:effectLst/>
            <a:latin typeface="Calibri" panose="020F0502020204030204" pitchFamily="34" charset="0"/>
          </a:endParaRPr>
        </a:p>
      </dgm:t>
    </dgm:pt>
    <dgm:pt modelId="{390ED3C6-C57F-4CA4-8E5A-11AE6D0B5F67}" type="parTrans" cxnId="{AED82CC0-3854-4B82-AB8D-715D48F81E5F}">
      <dgm:prSet/>
      <dgm:spPr/>
      <dgm:t>
        <a:bodyPr/>
        <a:lstStyle/>
        <a:p>
          <a:endParaRPr lang="tr-TR"/>
        </a:p>
      </dgm:t>
    </dgm:pt>
    <dgm:pt modelId="{FABB961E-4933-4D5D-8F77-EF8750006851}" type="sibTrans" cxnId="{AED82CC0-3854-4B82-AB8D-715D48F81E5F}">
      <dgm:prSet/>
      <dgm:spPr/>
      <dgm:t>
        <a:bodyPr/>
        <a:lstStyle/>
        <a:p>
          <a:endParaRPr lang="tr-TR"/>
        </a:p>
      </dgm:t>
    </dgm:pt>
    <dgm:pt modelId="{A1820FAC-914A-4C4C-AEF7-E6B2FA214A05}">
      <dgm:prSet custT="1"/>
      <dgm:spPr/>
      <dgm:t>
        <a:bodyPr/>
        <a:lstStyle/>
        <a:p>
          <a:pPr rtl="0"/>
          <a:endParaRPr lang="tr-TR" sz="1800" dirty="0">
            <a:effectLst/>
            <a:latin typeface="Calibri" panose="020F0502020204030204" pitchFamily="34" charset="0"/>
          </a:endParaRPr>
        </a:p>
      </dgm:t>
    </dgm:pt>
    <dgm:pt modelId="{8500CBFD-8052-4D07-86FA-BABDFD092766}" type="parTrans" cxnId="{92B88A00-558F-4BFB-9DC1-7F8DE5B9FC9D}">
      <dgm:prSet/>
      <dgm:spPr/>
      <dgm:t>
        <a:bodyPr/>
        <a:lstStyle/>
        <a:p>
          <a:endParaRPr lang="tr-TR"/>
        </a:p>
      </dgm:t>
    </dgm:pt>
    <dgm:pt modelId="{60F8276F-E844-47F0-9F1B-7F3DC32F3AA3}" type="sibTrans" cxnId="{92B88A00-558F-4BFB-9DC1-7F8DE5B9FC9D}">
      <dgm:prSet/>
      <dgm:spPr/>
      <dgm:t>
        <a:bodyPr/>
        <a:lstStyle/>
        <a:p>
          <a:endParaRPr lang="tr-TR"/>
        </a:p>
      </dgm:t>
    </dgm:pt>
    <dgm:pt modelId="{B5060DE0-6E1F-490D-B675-65C4B84DB398}">
      <dgm:prSet custT="1"/>
      <dgm:spPr/>
      <dgm:t>
        <a:bodyPr/>
        <a:lstStyle/>
        <a:p>
          <a:pPr rtl="0"/>
          <a:endParaRPr lang="tr-TR" sz="1800" dirty="0">
            <a:effectLst/>
            <a:latin typeface="Calibri" panose="020F0502020204030204" pitchFamily="34" charset="0"/>
          </a:endParaRPr>
        </a:p>
      </dgm:t>
    </dgm:pt>
    <dgm:pt modelId="{81B1AE3A-A00A-4117-A0C1-4E87E0D18185}" type="parTrans" cxnId="{5B9711ED-1DFB-4917-94BA-A99FAC8C0659}">
      <dgm:prSet/>
      <dgm:spPr/>
      <dgm:t>
        <a:bodyPr/>
        <a:lstStyle/>
        <a:p>
          <a:endParaRPr lang="tr-TR"/>
        </a:p>
      </dgm:t>
    </dgm:pt>
    <dgm:pt modelId="{E442AF08-4322-4E97-BF80-849AA4C43D47}" type="sibTrans" cxnId="{5B9711ED-1DFB-4917-94BA-A99FAC8C0659}">
      <dgm:prSet/>
      <dgm:spPr/>
      <dgm:t>
        <a:bodyPr/>
        <a:lstStyle/>
        <a:p>
          <a:endParaRPr lang="tr-TR"/>
        </a:p>
      </dgm:t>
    </dgm:pt>
    <dgm:pt modelId="{0B4A597F-5E2B-4E4F-A0DD-33D30984AA5E}">
      <dgm:prSet custT="1"/>
      <dgm:spPr/>
      <dgm:t>
        <a:bodyPr/>
        <a:lstStyle/>
        <a:p>
          <a:pPr rtl="0"/>
          <a:endParaRPr lang="tr-TR" sz="1800" dirty="0">
            <a:effectLst/>
            <a:latin typeface="Calibri" panose="020F0502020204030204" pitchFamily="34" charset="0"/>
          </a:endParaRPr>
        </a:p>
      </dgm:t>
    </dgm:pt>
    <dgm:pt modelId="{2E9B9425-6EDE-495E-957E-0088EE9953DE}" type="parTrans" cxnId="{E3D8B145-BA7F-4D93-88B8-AF9F09297677}">
      <dgm:prSet/>
      <dgm:spPr/>
      <dgm:t>
        <a:bodyPr/>
        <a:lstStyle/>
        <a:p>
          <a:endParaRPr lang="tr-TR"/>
        </a:p>
      </dgm:t>
    </dgm:pt>
    <dgm:pt modelId="{39AA53EB-8FBF-4FD8-A5AE-1B7AB6A80F52}" type="sibTrans" cxnId="{E3D8B145-BA7F-4D93-88B8-AF9F09297677}">
      <dgm:prSet/>
      <dgm:spPr/>
      <dgm:t>
        <a:bodyPr/>
        <a:lstStyle/>
        <a:p>
          <a:endParaRPr lang="tr-TR"/>
        </a:p>
      </dgm:t>
    </dgm:pt>
    <dgm:pt modelId="{9BE96238-6634-4A37-B327-47350BAE3533}">
      <dgm:prSet custT="1"/>
      <dgm:spPr/>
      <dgm:t>
        <a:bodyPr/>
        <a:lstStyle/>
        <a:p>
          <a:pPr rtl="0"/>
          <a:endParaRPr lang="tr-TR" sz="1800" dirty="0">
            <a:effectLst/>
            <a:latin typeface="Calibri" panose="020F0502020204030204" pitchFamily="34" charset="0"/>
          </a:endParaRPr>
        </a:p>
      </dgm:t>
    </dgm:pt>
    <dgm:pt modelId="{5E842457-FCE4-4966-8844-E5F30917FD78}" type="parTrans" cxnId="{381A2F06-3D28-4EF0-B59A-A01A82AE859B}">
      <dgm:prSet/>
      <dgm:spPr/>
      <dgm:t>
        <a:bodyPr/>
        <a:lstStyle/>
        <a:p>
          <a:endParaRPr lang="tr-TR"/>
        </a:p>
      </dgm:t>
    </dgm:pt>
    <dgm:pt modelId="{5C0AF48A-E606-427F-9D93-DA8CC5B68751}" type="sibTrans" cxnId="{381A2F06-3D28-4EF0-B59A-A01A82AE859B}">
      <dgm:prSet/>
      <dgm:spPr/>
      <dgm:t>
        <a:bodyPr/>
        <a:lstStyle/>
        <a:p>
          <a:endParaRPr lang="tr-TR"/>
        </a:p>
      </dgm:t>
    </dgm:pt>
    <dgm:pt modelId="{36EEDB35-CC28-4BB2-B12D-9CF0D0B6567B}">
      <dgm:prSet custT="1"/>
      <dgm:spPr/>
      <dgm:t>
        <a:bodyPr/>
        <a:lstStyle/>
        <a:p>
          <a:pPr rtl="0"/>
          <a:endParaRPr lang="tr-TR" sz="1800" dirty="0">
            <a:effectLst/>
            <a:latin typeface="Calibri" panose="020F0502020204030204" pitchFamily="34" charset="0"/>
          </a:endParaRPr>
        </a:p>
      </dgm:t>
    </dgm:pt>
    <dgm:pt modelId="{BD1DD2E0-1BE4-40A9-8A38-A54568D8CB0F}" type="parTrans" cxnId="{7DA8661F-3152-4A70-A838-EAAB08DFE244}">
      <dgm:prSet/>
      <dgm:spPr/>
      <dgm:t>
        <a:bodyPr/>
        <a:lstStyle/>
        <a:p>
          <a:endParaRPr lang="tr-TR"/>
        </a:p>
      </dgm:t>
    </dgm:pt>
    <dgm:pt modelId="{F1B9B7E4-C965-4911-9393-AE8D3638B05B}" type="sibTrans" cxnId="{7DA8661F-3152-4A70-A838-EAAB08DFE244}">
      <dgm:prSet/>
      <dgm:spPr/>
      <dgm:t>
        <a:bodyPr/>
        <a:lstStyle/>
        <a:p>
          <a:endParaRPr lang="tr-TR"/>
        </a:p>
      </dgm:t>
    </dgm:pt>
    <dgm:pt modelId="{80FF569C-D72C-4EF0-B64B-9B28203DE6B8}">
      <dgm:prSet custT="1"/>
      <dgm:spPr/>
      <dgm:t>
        <a:bodyPr/>
        <a:lstStyle/>
        <a:p>
          <a:pPr rtl="0"/>
          <a:r>
            <a:rPr lang="tr-TR" sz="1800" dirty="0" smtClean="0">
              <a:effectLst/>
              <a:latin typeface="Calibri" panose="020F0502020204030204" pitchFamily="34" charset="0"/>
            </a:rPr>
            <a:t>Ön veya kesin proje bulunan iş kısımları için </a:t>
          </a:r>
          <a:r>
            <a:rPr lang="tr-TR" sz="1800" b="1" dirty="0" smtClean="0">
              <a:effectLst/>
              <a:latin typeface="Calibri" panose="020F0502020204030204" pitchFamily="34" charset="0"/>
            </a:rPr>
            <a:t>birim fiyat</a:t>
          </a:r>
          <a:endParaRPr lang="tr-TR" sz="1800" dirty="0">
            <a:effectLst/>
            <a:latin typeface="Calibri" panose="020F0502020204030204" pitchFamily="34" charset="0"/>
          </a:endParaRPr>
        </a:p>
      </dgm:t>
    </dgm:pt>
    <dgm:pt modelId="{04C9A1C9-CFD1-4EBB-B46A-5C8BB4CFF9D1}" type="parTrans" cxnId="{68ABB3CC-FCF0-49F5-B9BD-FA7482BB91BE}">
      <dgm:prSet/>
      <dgm:spPr/>
      <dgm:t>
        <a:bodyPr/>
        <a:lstStyle/>
        <a:p>
          <a:endParaRPr lang="tr-TR"/>
        </a:p>
      </dgm:t>
    </dgm:pt>
    <dgm:pt modelId="{323392EB-A51F-4067-BF89-626003B74405}" type="sibTrans" cxnId="{68ABB3CC-FCF0-49F5-B9BD-FA7482BB91BE}">
      <dgm:prSet/>
      <dgm:spPr/>
      <dgm:t>
        <a:bodyPr/>
        <a:lstStyle/>
        <a:p>
          <a:endParaRPr lang="tr-TR"/>
        </a:p>
      </dgm:t>
    </dgm:pt>
    <dgm:pt modelId="{4E4A431A-C47C-4BC7-AEBF-44EE519B66C2}" type="pres">
      <dgm:prSet presAssocID="{7FF7CD05-AAD5-46F0-A626-1B2CEE136ECA}" presName="Name0" presStyleCnt="0">
        <dgm:presLayoutVars>
          <dgm:dir/>
          <dgm:animLvl val="lvl"/>
          <dgm:resizeHandles val="exact"/>
        </dgm:presLayoutVars>
      </dgm:prSet>
      <dgm:spPr/>
      <dgm:t>
        <a:bodyPr/>
        <a:lstStyle/>
        <a:p>
          <a:endParaRPr lang="tr-TR"/>
        </a:p>
      </dgm:t>
    </dgm:pt>
    <dgm:pt modelId="{4AAB70BC-21BB-4CD8-9B6F-ED3DA4B8B4AA}" type="pres">
      <dgm:prSet presAssocID="{F10FA146-8786-40FD-A094-045D56E4112F}" presName="linNode" presStyleCnt="0"/>
      <dgm:spPr/>
      <dgm:t>
        <a:bodyPr/>
        <a:lstStyle/>
        <a:p>
          <a:endParaRPr lang="tr-TR"/>
        </a:p>
      </dgm:t>
    </dgm:pt>
    <dgm:pt modelId="{43FD9E90-3B28-4993-968B-EC2A602E0F8C}" type="pres">
      <dgm:prSet presAssocID="{F10FA146-8786-40FD-A094-045D56E4112F}" presName="parentText" presStyleLbl="node1" presStyleIdx="0" presStyleCnt="3" custScaleX="264409" custScaleY="23310" custLinFactNeighborX="-6" custLinFactNeighborY="32828">
        <dgm:presLayoutVars>
          <dgm:chMax val="1"/>
          <dgm:bulletEnabled val="1"/>
        </dgm:presLayoutVars>
      </dgm:prSet>
      <dgm:spPr/>
      <dgm:t>
        <a:bodyPr/>
        <a:lstStyle/>
        <a:p>
          <a:endParaRPr lang="tr-TR"/>
        </a:p>
      </dgm:t>
    </dgm:pt>
    <dgm:pt modelId="{1ED595BF-92AA-4E75-BBFB-7514EA129783}" type="pres">
      <dgm:prSet presAssocID="{F10FA146-8786-40FD-A094-045D56E4112F}" presName="descendantText" presStyleLbl="alignAccFollowNode1" presStyleIdx="0" presStyleCnt="3" custScaleX="259648" custScaleY="27784" custLinFactNeighborX="2917" custLinFactNeighborY="40874">
        <dgm:presLayoutVars>
          <dgm:bulletEnabled val="1"/>
        </dgm:presLayoutVars>
      </dgm:prSet>
      <dgm:spPr/>
      <dgm:t>
        <a:bodyPr/>
        <a:lstStyle/>
        <a:p>
          <a:endParaRPr lang="tr-TR"/>
        </a:p>
      </dgm:t>
    </dgm:pt>
    <dgm:pt modelId="{55D7B891-C967-4628-9B44-922ADB4CD042}" type="pres">
      <dgm:prSet presAssocID="{1B96519E-00CE-4DFE-AAF6-60DC0B725F13}" presName="sp" presStyleCnt="0"/>
      <dgm:spPr/>
      <dgm:t>
        <a:bodyPr/>
        <a:lstStyle/>
        <a:p>
          <a:endParaRPr lang="tr-TR"/>
        </a:p>
      </dgm:t>
    </dgm:pt>
    <dgm:pt modelId="{CB564BD5-24A9-43C8-BF67-6FDB93CE6721}" type="pres">
      <dgm:prSet presAssocID="{C55B4903-0359-40E6-9401-2390B876522F}" presName="linNode" presStyleCnt="0"/>
      <dgm:spPr/>
      <dgm:t>
        <a:bodyPr/>
        <a:lstStyle/>
        <a:p>
          <a:endParaRPr lang="tr-TR"/>
        </a:p>
      </dgm:t>
    </dgm:pt>
    <dgm:pt modelId="{1AA66544-3BDE-46B1-BFD6-597A4A354810}" type="pres">
      <dgm:prSet presAssocID="{C55B4903-0359-40E6-9401-2390B876522F}" presName="parentText" presStyleLbl="node1" presStyleIdx="1" presStyleCnt="3" custScaleX="114906" custScaleY="23134" custLinFactNeighborX="-60" custLinFactNeighborY="35850">
        <dgm:presLayoutVars>
          <dgm:chMax val="1"/>
          <dgm:bulletEnabled val="1"/>
        </dgm:presLayoutVars>
      </dgm:prSet>
      <dgm:spPr/>
      <dgm:t>
        <a:bodyPr/>
        <a:lstStyle/>
        <a:p>
          <a:endParaRPr lang="tr-TR"/>
        </a:p>
      </dgm:t>
    </dgm:pt>
    <dgm:pt modelId="{A022B4E4-1A02-4025-9D1D-1EBB24F603A5}" type="pres">
      <dgm:prSet presAssocID="{C55B4903-0359-40E6-9401-2390B876522F}" presName="descendantText" presStyleLbl="alignAccFollowNode1" presStyleIdx="1" presStyleCnt="3" custScaleX="112674" custScaleY="31679" custLinFactNeighborX="-1744" custLinFactNeighborY="44655">
        <dgm:presLayoutVars>
          <dgm:bulletEnabled val="1"/>
        </dgm:presLayoutVars>
      </dgm:prSet>
      <dgm:spPr/>
      <dgm:t>
        <a:bodyPr/>
        <a:lstStyle/>
        <a:p>
          <a:endParaRPr lang="tr-TR"/>
        </a:p>
      </dgm:t>
    </dgm:pt>
    <dgm:pt modelId="{C18CE7D1-A5DA-464B-B40E-F0A8FCCD2B19}" type="pres">
      <dgm:prSet presAssocID="{B6E6C4F0-8B3B-4F1D-A49A-6A002701FD62}" presName="sp" presStyleCnt="0"/>
      <dgm:spPr/>
      <dgm:t>
        <a:bodyPr/>
        <a:lstStyle/>
        <a:p>
          <a:endParaRPr lang="tr-TR"/>
        </a:p>
      </dgm:t>
    </dgm:pt>
    <dgm:pt modelId="{C8D5D36B-80C2-4AF9-B4D5-8F51CC73F13F}" type="pres">
      <dgm:prSet presAssocID="{2557F760-7856-40B4-80B1-A8C065B8AFE6}" presName="linNode" presStyleCnt="0"/>
      <dgm:spPr/>
      <dgm:t>
        <a:bodyPr/>
        <a:lstStyle/>
        <a:p>
          <a:endParaRPr lang="tr-TR"/>
        </a:p>
      </dgm:t>
    </dgm:pt>
    <dgm:pt modelId="{A4DDD887-72E1-47AE-BB00-F5286CF83568}" type="pres">
      <dgm:prSet presAssocID="{2557F760-7856-40B4-80B1-A8C065B8AFE6}" presName="parentText" presStyleLbl="node1" presStyleIdx="2" presStyleCnt="3" custScaleX="193576" custScaleY="25512" custLinFactNeighborX="-1020" custLinFactNeighborY="-58118">
        <dgm:presLayoutVars>
          <dgm:chMax val="1"/>
          <dgm:bulletEnabled val="1"/>
        </dgm:presLayoutVars>
      </dgm:prSet>
      <dgm:spPr/>
      <dgm:t>
        <a:bodyPr/>
        <a:lstStyle/>
        <a:p>
          <a:endParaRPr lang="tr-TR"/>
        </a:p>
      </dgm:t>
    </dgm:pt>
    <dgm:pt modelId="{82BBAD34-36D7-46A4-9685-CCDF9EA7A674}" type="pres">
      <dgm:prSet presAssocID="{2557F760-7856-40B4-80B1-A8C065B8AFE6}" presName="descendantText" presStyleLbl="alignAccFollowNode1" presStyleIdx="2" presStyleCnt="3" custScaleX="188420" custScaleY="31275" custLinFactNeighborX="-7051" custLinFactNeighborY="-72615">
        <dgm:presLayoutVars>
          <dgm:bulletEnabled val="1"/>
        </dgm:presLayoutVars>
      </dgm:prSet>
      <dgm:spPr/>
      <dgm:t>
        <a:bodyPr/>
        <a:lstStyle/>
        <a:p>
          <a:endParaRPr lang="tr-TR"/>
        </a:p>
      </dgm:t>
    </dgm:pt>
  </dgm:ptLst>
  <dgm:cxnLst>
    <dgm:cxn modelId="{FAF29224-7D70-4B32-A8F4-7365E859F8C7}" type="presOf" srcId="{E6000471-2630-4AE2-AA37-61731AB9F3D1}" destId="{82BBAD34-36D7-46A4-9685-CCDF9EA7A674}" srcOrd="0" destOrd="0" presId="urn:microsoft.com/office/officeart/2005/8/layout/vList5"/>
    <dgm:cxn modelId="{4A9270C0-8C7D-4E8B-9BAF-9C7AAB9FD87E}" type="presOf" srcId="{2557F760-7856-40B4-80B1-A8C065B8AFE6}" destId="{A4DDD887-72E1-47AE-BB00-F5286CF83568}" srcOrd="0" destOrd="0" presId="urn:microsoft.com/office/officeart/2005/8/layout/vList5"/>
    <dgm:cxn modelId="{AED82CC0-3854-4B82-AB8D-715D48F81E5F}" srcId="{C55B4903-0359-40E6-9401-2390B876522F}" destId="{D9566EDB-3E31-415A-8130-4F36FB8758F0}" srcOrd="7" destOrd="0" parTransId="{390ED3C6-C57F-4CA4-8E5A-11AE6D0B5F67}" sibTransId="{FABB961E-4933-4D5D-8F77-EF8750006851}"/>
    <dgm:cxn modelId="{0B94487A-335A-4C20-9ECD-20C7A36CF435}" srcId="{F10FA146-8786-40FD-A094-045D56E4112F}" destId="{FE714AA8-A830-423F-AC89-428C8BA7F7C9}" srcOrd="0" destOrd="0" parTransId="{6B862433-FA58-48DB-B0D3-42877683BAF4}" sibTransId="{01BD2775-5728-4AED-ADBE-A0FCC2DD0E3C}"/>
    <dgm:cxn modelId="{91DEEBEC-1CB4-4DF5-80EC-7E777D105A22}" type="presOf" srcId="{B5060DE0-6E1F-490D-B675-65C4B84DB398}" destId="{A022B4E4-1A02-4025-9D1D-1EBB24F603A5}" srcOrd="0" destOrd="5" presId="urn:microsoft.com/office/officeart/2005/8/layout/vList5"/>
    <dgm:cxn modelId="{E3D8B145-BA7F-4D93-88B8-AF9F09297677}" srcId="{C55B4903-0359-40E6-9401-2390B876522F}" destId="{0B4A597F-5E2B-4E4F-A0DD-33D30984AA5E}" srcOrd="0" destOrd="0" parTransId="{2E9B9425-6EDE-495E-957E-0088EE9953DE}" sibTransId="{39AA53EB-8FBF-4FD8-A5AE-1B7AB6A80F52}"/>
    <dgm:cxn modelId="{47D9BE06-0594-4C85-B849-207FE9661978}" srcId="{7FF7CD05-AAD5-46F0-A626-1B2CEE136ECA}" destId="{2557F760-7856-40B4-80B1-A8C065B8AFE6}" srcOrd="2" destOrd="0" parTransId="{68D8FFC8-C9FC-4821-A8BE-E72EEB92630B}" sibTransId="{BE0EE3EE-4108-45F2-AC27-C01DF57A140B}"/>
    <dgm:cxn modelId="{7DA8661F-3152-4A70-A838-EAAB08DFE244}" srcId="{C55B4903-0359-40E6-9401-2390B876522F}" destId="{36EEDB35-CC28-4BB2-B12D-9CF0D0B6567B}" srcOrd="2" destOrd="0" parTransId="{BD1DD2E0-1BE4-40A9-8A38-A54568D8CB0F}" sibTransId="{F1B9B7E4-C965-4911-9393-AE8D3638B05B}"/>
    <dgm:cxn modelId="{A59DC7F6-E8DE-44BD-A9B9-691A8C90A2AA}" type="presOf" srcId="{0B4A597F-5E2B-4E4F-A0DD-33D30984AA5E}" destId="{A022B4E4-1A02-4025-9D1D-1EBB24F603A5}" srcOrd="0" destOrd="0" presId="urn:microsoft.com/office/officeart/2005/8/layout/vList5"/>
    <dgm:cxn modelId="{2D8475A9-0A1B-4D23-9E57-8A6D8DEFB128}" srcId="{2557F760-7856-40B4-80B1-A8C065B8AFE6}" destId="{E6000471-2630-4AE2-AA37-61731AB9F3D1}" srcOrd="0" destOrd="0" parTransId="{23137A59-2AB1-4670-A3AB-2B90D03B35C0}" sibTransId="{74231AB2-8E07-46FF-901D-756BEB9D2EC1}"/>
    <dgm:cxn modelId="{909C3D97-53B1-4BE3-AFE6-3536683F42ED}" srcId="{7FF7CD05-AAD5-46F0-A626-1B2CEE136ECA}" destId="{C55B4903-0359-40E6-9401-2390B876522F}" srcOrd="1" destOrd="0" parTransId="{050A962D-0927-4FEC-81AB-695D6FA8C851}" sibTransId="{B6E6C4F0-8B3B-4F1D-A49A-6A002701FD62}"/>
    <dgm:cxn modelId="{A3AB3C1D-23B9-4575-ACED-793E119C8AA2}" type="presOf" srcId="{80FF569C-D72C-4EF0-B64B-9B28203DE6B8}" destId="{A022B4E4-1A02-4025-9D1D-1EBB24F603A5}" srcOrd="0" destOrd="4" presId="urn:microsoft.com/office/officeart/2005/8/layout/vList5"/>
    <dgm:cxn modelId="{2572A310-2295-4B3E-8A75-01A13DE4918A}" srcId="{C55B4903-0359-40E6-9401-2390B876522F}" destId="{A483BD1C-115B-42A7-8687-35359C4E412C}" srcOrd="3" destOrd="0" parTransId="{9B8C1DDF-4A81-4D30-A8CD-71E6527447F0}" sibTransId="{0850079C-27FF-429F-B99D-B0E4172909BA}"/>
    <dgm:cxn modelId="{92B88A00-558F-4BFB-9DC1-7F8DE5B9FC9D}" srcId="{C55B4903-0359-40E6-9401-2390B876522F}" destId="{A1820FAC-914A-4C4C-AEF7-E6B2FA214A05}" srcOrd="6" destOrd="0" parTransId="{8500CBFD-8052-4D07-86FA-BABDFD092766}" sibTransId="{60F8276F-E844-47F0-9F1B-7F3DC32F3AA3}"/>
    <dgm:cxn modelId="{B124F312-B95D-4B0E-AC69-6DA630E21B82}" type="presOf" srcId="{A1820FAC-914A-4C4C-AEF7-E6B2FA214A05}" destId="{A022B4E4-1A02-4025-9D1D-1EBB24F603A5}" srcOrd="0" destOrd="6" presId="urn:microsoft.com/office/officeart/2005/8/layout/vList5"/>
    <dgm:cxn modelId="{B9999AAA-C745-4505-97D7-BD4F67F44C24}" type="presOf" srcId="{36EEDB35-CC28-4BB2-B12D-9CF0D0B6567B}" destId="{A022B4E4-1A02-4025-9D1D-1EBB24F603A5}" srcOrd="0" destOrd="2" presId="urn:microsoft.com/office/officeart/2005/8/layout/vList5"/>
    <dgm:cxn modelId="{C358FB3B-8E12-4AB5-A370-A5BF05366881}" type="presOf" srcId="{C55B4903-0359-40E6-9401-2390B876522F}" destId="{1AA66544-3BDE-46B1-BFD6-597A4A354810}" srcOrd="0" destOrd="0" presId="urn:microsoft.com/office/officeart/2005/8/layout/vList5"/>
    <dgm:cxn modelId="{4D9814CE-BCC8-4FA7-B9C0-F9A4FC6D3FEB}" type="presOf" srcId="{FE714AA8-A830-423F-AC89-428C8BA7F7C9}" destId="{1ED595BF-92AA-4E75-BBFB-7514EA129783}" srcOrd="0" destOrd="0" presId="urn:microsoft.com/office/officeart/2005/8/layout/vList5"/>
    <dgm:cxn modelId="{F12B4851-1066-43BF-A9D6-28630E88433B}" type="presOf" srcId="{F10FA146-8786-40FD-A094-045D56E4112F}" destId="{43FD9E90-3B28-4993-968B-EC2A602E0F8C}" srcOrd="0" destOrd="0" presId="urn:microsoft.com/office/officeart/2005/8/layout/vList5"/>
    <dgm:cxn modelId="{0B4DAECE-CB47-4054-8790-D72D5EAD1E67}" type="presOf" srcId="{7FF7CD05-AAD5-46F0-A626-1B2CEE136ECA}" destId="{4E4A431A-C47C-4BC7-AEBF-44EE519B66C2}" srcOrd="0" destOrd="0" presId="urn:microsoft.com/office/officeart/2005/8/layout/vList5"/>
    <dgm:cxn modelId="{4766520F-202C-4034-9637-1895E1E97172}" srcId="{7FF7CD05-AAD5-46F0-A626-1B2CEE136ECA}" destId="{F10FA146-8786-40FD-A094-045D56E4112F}" srcOrd="0" destOrd="0" parTransId="{D0E49C9B-14C0-4C44-B994-54DD3F364A34}" sibTransId="{1B96519E-00CE-4DFE-AAF6-60DC0B725F13}"/>
    <dgm:cxn modelId="{238965E3-D9DB-4261-BBBC-45824DEEFC77}" type="presOf" srcId="{D9566EDB-3E31-415A-8130-4F36FB8758F0}" destId="{A022B4E4-1A02-4025-9D1D-1EBB24F603A5}" srcOrd="0" destOrd="7" presId="urn:microsoft.com/office/officeart/2005/8/layout/vList5"/>
    <dgm:cxn modelId="{5B9711ED-1DFB-4917-94BA-A99FAC8C0659}" srcId="{C55B4903-0359-40E6-9401-2390B876522F}" destId="{B5060DE0-6E1F-490D-B675-65C4B84DB398}" srcOrd="5" destOrd="0" parTransId="{81B1AE3A-A00A-4117-A0C1-4E87E0D18185}" sibTransId="{E442AF08-4322-4E97-BF80-849AA4C43D47}"/>
    <dgm:cxn modelId="{1C5E2937-EC9D-4D70-B7EC-281B9A13CC4F}" type="presOf" srcId="{A483BD1C-115B-42A7-8687-35359C4E412C}" destId="{A022B4E4-1A02-4025-9D1D-1EBB24F603A5}" srcOrd="0" destOrd="3" presId="urn:microsoft.com/office/officeart/2005/8/layout/vList5"/>
    <dgm:cxn modelId="{381A2F06-3D28-4EF0-B59A-A01A82AE859B}" srcId="{C55B4903-0359-40E6-9401-2390B876522F}" destId="{9BE96238-6634-4A37-B327-47350BAE3533}" srcOrd="1" destOrd="0" parTransId="{5E842457-FCE4-4966-8844-E5F30917FD78}" sibTransId="{5C0AF48A-E606-427F-9D93-DA8CC5B68751}"/>
    <dgm:cxn modelId="{C83FC08B-20D2-449F-8068-7725E352F424}" type="presOf" srcId="{9BE96238-6634-4A37-B327-47350BAE3533}" destId="{A022B4E4-1A02-4025-9D1D-1EBB24F603A5}" srcOrd="0" destOrd="1" presId="urn:microsoft.com/office/officeart/2005/8/layout/vList5"/>
    <dgm:cxn modelId="{68ABB3CC-FCF0-49F5-B9BD-FA7482BB91BE}" srcId="{C55B4903-0359-40E6-9401-2390B876522F}" destId="{80FF569C-D72C-4EF0-B64B-9B28203DE6B8}" srcOrd="4" destOrd="0" parTransId="{04C9A1C9-CFD1-4EBB-B46A-5C8BB4CFF9D1}" sibTransId="{323392EB-A51F-4067-BF89-626003B74405}"/>
    <dgm:cxn modelId="{956A2B66-3EDE-45A0-9920-A00D4430ED25}" type="presParOf" srcId="{4E4A431A-C47C-4BC7-AEBF-44EE519B66C2}" destId="{4AAB70BC-21BB-4CD8-9B6F-ED3DA4B8B4AA}" srcOrd="0" destOrd="0" presId="urn:microsoft.com/office/officeart/2005/8/layout/vList5"/>
    <dgm:cxn modelId="{29944B16-C51C-4E52-ADE0-532C80679D67}" type="presParOf" srcId="{4AAB70BC-21BB-4CD8-9B6F-ED3DA4B8B4AA}" destId="{43FD9E90-3B28-4993-968B-EC2A602E0F8C}" srcOrd="0" destOrd="0" presId="urn:microsoft.com/office/officeart/2005/8/layout/vList5"/>
    <dgm:cxn modelId="{3AAC36D3-8691-4D12-8AAA-DA73088F0857}" type="presParOf" srcId="{4AAB70BC-21BB-4CD8-9B6F-ED3DA4B8B4AA}" destId="{1ED595BF-92AA-4E75-BBFB-7514EA129783}" srcOrd="1" destOrd="0" presId="urn:microsoft.com/office/officeart/2005/8/layout/vList5"/>
    <dgm:cxn modelId="{1DF899E6-226C-4E0C-949E-5E5E2DBDB700}" type="presParOf" srcId="{4E4A431A-C47C-4BC7-AEBF-44EE519B66C2}" destId="{55D7B891-C967-4628-9B44-922ADB4CD042}" srcOrd="1" destOrd="0" presId="urn:microsoft.com/office/officeart/2005/8/layout/vList5"/>
    <dgm:cxn modelId="{D6EB2520-7688-4432-9037-EF8E6A04BD8B}" type="presParOf" srcId="{4E4A431A-C47C-4BC7-AEBF-44EE519B66C2}" destId="{CB564BD5-24A9-43C8-BF67-6FDB93CE6721}" srcOrd="2" destOrd="0" presId="urn:microsoft.com/office/officeart/2005/8/layout/vList5"/>
    <dgm:cxn modelId="{7EC85129-AD93-4186-91E5-A6123624054D}" type="presParOf" srcId="{CB564BD5-24A9-43C8-BF67-6FDB93CE6721}" destId="{1AA66544-3BDE-46B1-BFD6-597A4A354810}" srcOrd="0" destOrd="0" presId="urn:microsoft.com/office/officeart/2005/8/layout/vList5"/>
    <dgm:cxn modelId="{0D655430-1A75-457A-8F58-F2F77E666D8E}" type="presParOf" srcId="{CB564BD5-24A9-43C8-BF67-6FDB93CE6721}" destId="{A022B4E4-1A02-4025-9D1D-1EBB24F603A5}" srcOrd="1" destOrd="0" presId="urn:microsoft.com/office/officeart/2005/8/layout/vList5"/>
    <dgm:cxn modelId="{277DE13B-297F-461F-8D32-A67567CE6D70}" type="presParOf" srcId="{4E4A431A-C47C-4BC7-AEBF-44EE519B66C2}" destId="{C18CE7D1-A5DA-464B-B40E-F0A8FCCD2B19}" srcOrd="3" destOrd="0" presId="urn:microsoft.com/office/officeart/2005/8/layout/vList5"/>
    <dgm:cxn modelId="{DF872D75-08AD-4157-B1B3-E453B16DD738}" type="presParOf" srcId="{4E4A431A-C47C-4BC7-AEBF-44EE519B66C2}" destId="{C8D5D36B-80C2-4AF9-B4D5-8F51CC73F13F}" srcOrd="4" destOrd="0" presId="urn:microsoft.com/office/officeart/2005/8/layout/vList5"/>
    <dgm:cxn modelId="{01C00D6E-7582-4321-AAEA-FA3FBB75DC79}" type="presParOf" srcId="{C8D5D36B-80C2-4AF9-B4D5-8F51CC73F13F}" destId="{A4DDD887-72E1-47AE-BB00-F5286CF83568}" srcOrd="0" destOrd="0" presId="urn:microsoft.com/office/officeart/2005/8/layout/vList5"/>
    <dgm:cxn modelId="{8D11B5EF-2277-4A14-A26D-9F486877021E}" type="presParOf" srcId="{C8D5D36B-80C2-4AF9-B4D5-8F51CC73F13F}" destId="{82BBAD34-36D7-46A4-9685-CCDF9EA7A674}"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F4AF0F3-9215-4D99-B50D-90D5B454B6EF}" type="doc">
      <dgm:prSet loTypeId="urn:microsoft.com/office/officeart/2005/8/layout/hProcess3" loCatId="process" qsTypeId="urn:microsoft.com/office/officeart/2005/8/quickstyle/simple1" qsCatId="simple" csTypeId="urn:microsoft.com/office/officeart/2005/8/colors/accent1_2" csCatId="accent1" phldr="1"/>
      <dgm:spPr/>
      <dgm:t>
        <a:bodyPr/>
        <a:lstStyle/>
        <a:p>
          <a:endParaRPr lang="tr-TR"/>
        </a:p>
      </dgm:t>
    </dgm:pt>
    <dgm:pt modelId="{F62CC916-D7BA-4ABC-8A94-A0342A6DAEEE}">
      <dgm:prSet phldrT="[Metin]" custT="1"/>
      <dgm:spPr/>
      <dgm:t>
        <a:bodyPr/>
        <a:lstStyle/>
        <a:p>
          <a:r>
            <a:rPr lang="tr-TR" sz="1600" b="1" dirty="0" smtClean="0">
              <a:solidFill>
                <a:schemeClr val="bg1"/>
              </a:solidFill>
              <a:latin typeface="Calibri" panose="020F0502020204030204" pitchFamily="34" charset="0"/>
            </a:rPr>
            <a:t>Miktar Tespiti</a:t>
          </a:r>
          <a:endParaRPr lang="tr-TR" sz="1600" b="1" dirty="0">
            <a:solidFill>
              <a:schemeClr val="bg1"/>
            </a:solidFill>
            <a:latin typeface="Calibri" panose="020F0502020204030204" pitchFamily="34" charset="0"/>
          </a:endParaRPr>
        </a:p>
      </dgm:t>
    </dgm:pt>
    <dgm:pt modelId="{76BBE2DE-7D89-42B2-91F5-AADBB04B63CB}" type="parTrans" cxnId="{4F4C3023-EFFE-428F-9FB6-7C2DCC8F089C}">
      <dgm:prSet/>
      <dgm:spPr/>
      <dgm:t>
        <a:bodyPr/>
        <a:lstStyle/>
        <a:p>
          <a:endParaRPr lang="tr-TR"/>
        </a:p>
      </dgm:t>
    </dgm:pt>
    <dgm:pt modelId="{9B21DF27-3A95-438D-8BFA-A38D7B5CA30A}" type="sibTrans" cxnId="{4F4C3023-EFFE-428F-9FB6-7C2DCC8F089C}">
      <dgm:prSet/>
      <dgm:spPr/>
      <dgm:t>
        <a:bodyPr/>
        <a:lstStyle/>
        <a:p>
          <a:endParaRPr lang="tr-TR"/>
        </a:p>
      </dgm:t>
    </dgm:pt>
    <dgm:pt modelId="{19737D4C-AD07-45F7-B06D-281DE14A52D7}">
      <dgm:prSet phldrT="[Metin]" custT="1"/>
      <dgm:spPr/>
      <dgm:t>
        <a:bodyPr/>
        <a:lstStyle/>
        <a:p>
          <a:r>
            <a:rPr lang="tr-TR" sz="1600" b="1" dirty="0" smtClean="0">
              <a:solidFill>
                <a:schemeClr val="bg1"/>
              </a:solidFill>
              <a:latin typeface="Calibri" panose="020F0502020204030204" pitchFamily="34" charset="0"/>
            </a:rPr>
            <a:t>Yaklaşık Maliyetin Hesaplanması</a:t>
          </a:r>
          <a:endParaRPr lang="tr-TR" sz="1600" b="1" dirty="0">
            <a:solidFill>
              <a:schemeClr val="bg1"/>
            </a:solidFill>
            <a:latin typeface="Calibri" panose="020F0502020204030204" pitchFamily="34" charset="0"/>
          </a:endParaRPr>
        </a:p>
      </dgm:t>
    </dgm:pt>
    <dgm:pt modelId="{0660601F-7F12-4C2C-941B-3903C3B2CD8A}" type="parTrans" cxnId="{6B45FBA6-8CB6-4C62-96BD-7E67215F188F}">
      <dgm:prSet/>
      <dgm:spPr/>
      <dgm:t>
        <a:bodyPr/>
        <a:lstStyle/>
        <a:p>
          <a:endParaRPr lang="tr-TR"/>
        </a:p>
      </dgm:t>
    </dgm:pt>
    <dgm:pt modelId="{0D159544-344B-48A2-BA6D-6FD8C7A62311}" type="sibTrans" cxnId="{6B45FBA6-8CB6-4C62-96BD-7E67215F188F}">
      <dgm:prSet/>
      <dgm:spPr/>
      <dgm:t>
        <a:bodyPr/>
        <a:lstStyle/>
        <a:p>
          <a:endParaRPr lang="tr-TR"/>
        </a:p>
      </dgm:t>
    </dgm:pt>
    <dgm:pt modelId="{8A9188DF-7FF9-4C4B-8CFD-24874BE0BE67}">
      <dgm:prSet phldrT="[Metin]" custT="1"/>
      <dgm:spPr/>
      <dgm:t>
        <a:bodyPr/>
        <a:lstStyle/>
        <a:p>
          <a:r>
            <a:rPr lang="tr-TR" sz="1600" b="1" dirty="0" smtClean="0">
              <a:solidFill>
                <a:schemeClr val="bg1"/>
              </a:solidFill>
              <a:latin typeface="Calibri" panose="020F0502020204030204" pitchFamily="34" charset="0"/>
            </a:rPr>
            <a:t>Fiyat ve Rayiç Tespiti</a:t>
          </a:r>
        </a:p>
      </dgm:t>
    </dgm:pt>
    <dgm:pt modelId="{E471380B-8A6B-4749-B0D1-FDA184B98BD8}" type="parTrans" cxnId="{215083C1-7D7C-4466-8DF4-BF175995A80D}">
      <dgm:prSet/>
      <dgm:spPr/>
      <dgm:t>
        <a:bodyPr/>
        <a:lstStyle/>
        <a:p>
          <a:endParaRPr lang="tr-TR"/>
        </a:p>
      </dgm:t>
    </dgm:pt>
    <dgm:pt modelId="{DB04B299-A95E-499E-BAE7-16708172FD6A}" type="sibTrans" cxnId="{215083C1-7D7C-4466-8DF4-BF175995A80D}">
      <dgm:prSet/>
      <dgm:spPr/>
      <dgm:t>
        <a:bodyPr/>
        <a:lstStyle/>
        <a:p>
          <a:endParaRPr lang="tr-TR"/>
        </a:p>
      </dgm:t>
    </dgm:pt>
    <dgm:pt modelId="{BAA191CA-A6C0-469A-AABA-4254EC257FDC}" type="pres">
      <dgm:prSet presAssocID="{AF4AF0F3-9215-4D99-B50D-90D5B454B6EF}" presName="Name0" presStyleCnt="0">
        <dgm:presLayoutVars>
          <dgm:dir/>
          <dgm:animLvl val="lvl"/>
          <dgm:resizeHandles val="exact"/>
        </dgm:presLayoutVars>
      </dgm:prSet>
      <dgm:spPr/>
      <dgm:t>
        <a:bodyPr/>
        <a:lstStyle/>
        <a:p>
          <a:endParaRPr lang="tr-TR"/>
        </a:p>
      </dgm:t>
    </dgm:pt>
    <dgm:pt modelId="{5347A9A7-2B0D-4D0D-831A-449233DFAB34}" type="pres">
      <dgm:prSet presAssocID="{AF4AF0F3-9215-4D99-B50D-90D5B454B6EF}" presName="dummy" presStyleCnt="0"/>
      <dgm:spPr/>
    </dgm:pt>
    <dgm:pt modelId="{9AAF6F4D-BF57-4CBB-A849-448140880FEF}" type="pres">
      <dgm:prSet presAssocID="{AF4AF0F3-9215-4D99-B50D-90D5B454B6EF}" presName="linH" presStyleCnt="0"/>
      <dgm:spPr/>
    </dgm:pt>
    <dgm:pt modelId="{CCC0304E-9146-4E34-95B6-B7298483C7F9}" type="pres">
      <dgm:prSet presAssocID="{AF4AF0F3-9215-4D99-B50D-90D5B454B6EF}" presName="padding1" presStyleCnt="0"/>
      <dgm:spPr/>
    </dgm:pt>
    <dgm:pt modelId="{F4FA9209-CB47-430F-A723-F457A5B7B5F9}" type="pres">
      <dgm:prSet presAssocID="{F62CC916-D7BA-4ABC-8A94-A0342A6DAEEE}" presName="linV" presStyleCnt="0"/>
      <dgm:spPr/>
    </dgm:pt>
    <dgm:pt modelId="{78CA91CD-A99B-4576-9C1A-93F00B3EB216}" type="pres">
      <dgm:prSet presAssocID="{F62CC916-D7BA-4ABC-8A94-A0342A6DAEEE}" presName="spVertical1" presStyleCnt="0"/>
      <dgm:spPr/>
    </dgm:pt>
    <dgm:pt modelId="{3B8E5244-6CEF-458F-A12B-B61AE396D961}" type="pres">
      <dgm:prSet presAssocID="{F62CC916-D7BA-4ABC-8A94-A0342A6DAEEE}" presName="parTx" presStyleLbl="revTx" presStyleIdx="0" presStyleCnt="3">
        <dgm:presLayoutVars>
          <dgm:chMax val="0"/>
          <dgm:chPref val="0"/>
          <dgm:bulletEnabled val="1"/>
        </dgm:presLayoutVars>
      </dgm:prSet>
      <dgm:spPr/>
      <dgm:t>
        <a:bodyPr/>
        <a:lstStyle/>
        <a:p>
          <a:endParaRPr lang="tr-TR"/>
        </a:p>
      </dgm:t>
    </dgm:pt>
    <dgm:pt modelId="{6A83C91F-ADB9-4DBE-BA54-FBDE18B3A8CD}" type="pres">
      <dgm:prSet presAssocID="{F62CC916-D7BA-4ABC-8A94-A0342A6DAEEE}" presName="spVertical2" presStyleCnt="0"/>
      <dgm:spPr/>
    </dgm:pt>
    <dgm:pt modelId="{5C716E7B-288C-4248-990B-5570E28616C6}" type="pres">
      <dgm:prSet presAssocID="{F62CC916-D7BA-4ABC-8A94-A0342A6DAEEE}" presName="spVertical3" presStyleCnt="0"/>
      <dgm:spPr/>
    </dgm:pt>
    <dgm:pt modelId="{A306348F-5CE0-49FA-83EF-DE85D97CDF68}" type="pres">
      <dgm:prSet presAssocID="{9B21DF27-3A95-438D-8BFA-A38D7B5CA30A}" presName="space" presStyleCnt="0"/>
      <dgm:spPr/>
    </dgm:pt>
    <dgm:pt modelId="{9974F5DA-A70E-45D4-8FF0-0EBE0D4C99FD}" type="pres">
      <dgm:prSet presAssocID="{8A9188DF-7FF9-4C4B-8CFD-24874BE0BE67}" presName="linV" presStyleCnt="0"/>
      <dgm:spPr/>
    </dgm:pt>
    <dgm:pt modelId="{28CA5C1F-787E-4DDF-A898-B863614434EC}" type="pres">
      <dgm:prSet presAssocID="{8A9188DF-7FF9-4C4B-8CFD-24874BE0BE67}" presName="spVertical1" presStyleCnt="0"/>
      <dgm:spPr/>
    </dgm:pt>
    <dgm:pt modelId="{461061DD-6A81-4116-A95A-41699FF6DCD5}" type="pres">
      <dgm:prSet presAssocID="{8A9188DF-7FF9-4C4B-8CFD-24874BE0BE67}" presName="parTx" presStyleLbl="revTx" presStyleIdx="1" presStyleCnt="3">
        <dgm:presLayoutVars>
          <dgm:chMax val="0"/>
          <dgm:chPref val="0"/>
          <dgm:bulletEnabled val="1"/>
        </dgm:presLayoutVars>
      </dgm:prSet>
      <dgm:spPr/>
      <dgm:t>
        <a:bodyPr/>
        <a:lstStyle/>
        <a:p>
          <a:endParaRPr lang="tr-TR"/>
        </a:p>
      </dgm:t>
    </dgm:pt>
    <dgm:pt modelId="{31A7AFD8-185A-42B9-B9B0-12E745515653}" type="pres">
      <dgm:prSet presAssocID="{8A9188DF-7FF9-4C4B-8CFD-24874BE0BE67}" presName="spVertical2" presStyleCnt="0"/>
      <dgm:spPr/>
    </dgm:pt>
    <dgm:pt modelId="{24F257E2-4687-4F7C-BE92-8F3B67573398}" type="pres">
      <dgm:prSet presAssocID="{8A9188DF-7FF9-4C4B-8CFD-24874BE0BE67}" presName="spVertical3" presStyleCnt="0"/>
      <dgm:spPr/>
    </dgm:pt>
    <dgm:pt modelId="{55DFF4B0-5E45-4F9D-99F4-86F5213B4031}" type="pres">
      <dgm:prSet presAssocID="{DB04B299-A95E-499E-BAE7-16708172FD6A}" presName="space" presStyleCnt="0"/>
      <dgm:spPr/>
    </dgm:pt>
    <dgm:pt modelId="{4023ACBA-F786-4937-9CD1-E21CA570B3BB}" type="pres">
      <dgm:prSet presAssocID="{19737D4C-AD07-45F7-B06D-281DE14A52D7}" presName="linV" presStyleCnt="0"/>
      <dgm:spPr/>
    </dgm:pt>
    <dgm:pt modelId="{C50CC62E-6F18-4D00-9E38-11AC5F38E7B1}" type="pres">
      <dgm:prSet presAssocID="{19737D4C-AD07-45F7-B06D-281DE14A52D7}" presName="spVertical1" presStyleCnt="0"/>
      <dgm:spPr/>
    </dgm:pt>
    <dgm:pt modelId="{32285C2E-03CF-4BA6-97E4-BBE21C3D5893}" type="pres">
      <dgm:prSet presAssocID="{19737D4C-AD07-45F7-B06D-281DE14A52D7}" presName="parTx" presStyleLbl="revTx" presStyleIdx="2" presStyleCnt="3">
        <dgm:presLayoutVars>
          <dgm:chMax val="0"/>
          <dgm:chPref val="0"/>
          <dgm:bulletEnabled val="1"/>
        </dgm:presLayoutVars>
      </dgm:prSet>
      <dgm:spPr/>
      <dgm:t>
        <a:bodyPr/>
        <a:lstStyle/>
        <a:p>
          <a:endParaRPr lang="tr-TR"/>
        </a:p>
      </dgm:t>
    </dgm:pt>
    <dgm:pt modelId="{90B50B26-99DE-44F1-BFA4-AADFB494B11E}" type="pres">
      <dgm:prSet presAssocID="{19737D4C-AD07-45F7-B06D-281DE14A52D7}" presName="spVertical2" presStyleCnt="0"/>
      <dgm:spPr/>
    </dgm:pt>
    <dgm:pt modelId="{B44BC4DD-4E64-4DDC-A470-15D83A523066}" type="pres">
      <dgm:prSet presAssocID="{19737D4C-AD07-45F7-B06D-281DE14A52D7}" presName="spVertical3" presStyleCnt="0"/>
      <dgm:spPr/>
    </dgm:pt>
    <dgm:pt modelId="{8EFCFC4B-8CBC-4024-A49B-DB27D6DD6C91}" type="pres">
      <dgm:prSet presAssocID="{AF4AF0F3-9215-4D99-B50D-90D5B454B6EF}" presName="padding2" presStyleCnt="0"/>
      <dgm:spPr/>
    </dgm:pt>
    <dgm:pt modelId="{8A763C77-FCE8-4F39-8766-4DCA0F08FA85}" type="pres">
      <dgm:prSet presAssocID="{AF4AF0F3-9215-4D99-B50D-90D5B454B6EF}" presName="negArrow" presStyleCnt="0"/>
      <dgm:spPr/>
    </dgm:pt>
    <dgm:pt modelId="{CFD07B6F-EDE6-45E1-872B-4B4441CF056C}" type="pres">
      <dgm:prSet presAssocID="{AF4AF0F3-9215-4D99-B50D-90D5B454B6EF}" presName="backgroundArrow" presStyleLbl="node1" presStyleIdx="0" presStyleCnt="1" custLinFactNeighborY="-33343"/>
      <dgm:spPr/>
    </dgm:pt>
  </dgm:ptLst>
  <dgm:cxnLst>
    <dgm:cxn modelId="{730FDEE6-55E5-4AF8-A8CE-78423BEC8BD9}" type="presOf" srcId="{8A9188DF-7FF9-4C4B-8CFD-24874BE0BE67}" destId="{461061DD-6A81-4116-A95A-41699FF6DCD5}" srcOrd="0" destOrd="0" presId="urn:microsoft.com/office/officeart/2005/8/layout/hProcess3"/>
    <dgm:cxn modelId="{996E831D-CD82-46A1-A534-ECAFCB105CA9}" type="presOf" srcId="{19737D4C-AD07-45F7-B06D-281DE14A52D7}" destId="{32285C2E-03CF-4BA6-97E4-BBE21C3D5893}" srcOrd="0" destOrd="0" presId="urn:microsoft.com/office/officeart/2005/8/layout/hProcess3"/>
    <dgm:cxn modelId="{E4D5E625-276A-4C8F-89E4-EF38338F07D7}" type="presOf" srcId="{AF4AF0F3-9215-4D99-B50D-90D5B454B6EF}" destId="{BAA191CA-A6C0-469A-AABA-4254EC257FDC}" srcOrd="0" destOrd="0" presId="urn:microsoft.com/office/officeart/2005/8/layout/hProcess3"/>
    <dgm:cxn modelId="{6B45FBA6-8CB6-4C62-96BD-7E67215F188F}" srcId="{AF4AF0F3-9215-4D99-B50D-90D5B454B6EF}" destId="{19737D4C-AD07-45F7-B06D-281DE14A52D7}" srcOrd="2" destOrd="0" parTransId="{0660601F-7F12-4C2C-941B-3903C3B2CD8A}" sibTransId="{0D159544-344B-48A2-BA6D-6FD8C7A62311}"/>
    <dgm:cxn modelId="{215083C1-7D7C-4466-8DF4-BF175995A80D}" srcId="{AF4AF0F3-9215-4D99-B50D-90D5B454B6EF}" destId="{8A9188DF-7FF9-4C4B-8CFD-24874BE0BE67}" srcOrd="1" destOrd="0" parTransId="{E471380B-8A6B-4749-B0D1-FDA184B98BD8}" sibTransId="{DB04B299-A95E-499E-BAE7-16708172FD6A}"/>
    <dgm:cxn modelId="{1FC3A9BA-78B2-4ED3-9F47-4C1165AA8678}" type="presOf" srcId="{F62CC916-D7BA-4ABC-8A94-A0342A6DAEEE}" destId="{3B8E5244-6CEF-458F-A12B-B61AE396D961}" srcOrd="0" destOrd="0" presId="urn:microsoft.com/office/officeart/2005/8/layout/hProcess3"/>
    <dgm:cxn modelId="{4F4C3023-EFFE-428F-9FB6-7C2DCC8F089C}" srcId="{AF4AF0F3-9215-4D99-B50D-90D5B454B6EF}" destId="{F62CC916-D7BA-4ABC-8A94-A0342A6DAEEE}" srcOrd="0" destOrd="0" parTransId="{76BBE2DE-7D89-42B2-91F5-AADBB04B63CB}" sibTransId="{9B21DF27-3A95-438D-8BFA-A38D7B5CA30A}"/>
    <dgm:cxn modelId="{3137BFFF-B7A4-4FAA-B16F-416E7CA4718B}" type="presParOf" srcId="{BAA191CA-A6C0-469A-AABA-4254EC257FDC}" destId="{5347A9A7-2B0D-4D0D-831A-449233DFAB34}" srcOrd="0" destOrd="0" presId="urn:microsoft.com/office/officeart/2005/8/layout/hProcess3"/>
    <dgm:cxn modelId="{C82A1C61-087A-4FE1-B900-76462A50FDE5}" type="presParOf" srcId="{BAA191CA-A6C0-469A-AABA-4254EC257FDC}" destId="{9AAF6F4D-BF57-4CBB-A849-448140880FEF}" srcOrd="1" destOrd="0" presId="urn:microsoft.com/office/officeart/2005/8/layout/hProcess3"/>
    <dgm:cxn modelId="{EB221D0B-670B-46A2-9228-91D904C2892B}" type="presParOf" srcId="{9AAF6F4D-BF57-4CBB-A849-448140880FEF}" destId="{CCC0304E-9146-4E34-95B6-B7298483C7F9}" srcOrd="0" destOrd="0" presId="urn:microsoft.com/office/officeart/2005/8/layout/hProcess3"/>
    <dgm:cxn modelId="{33472DBA-3392-4A00-8E9A-8D2C08BA51F6}" type="presParOf" srcId="{9AAF6F4D-BF57-4CBB-A849-448140880FEF}" destId="{F4FA9209-CB47-430F-A723-F457A5B7B5F9}" srcOrd="1" destOrd="0" presId="urn:microsoft.com/office/officeart/2005/8/layout/hProcess3"/>
    <dgm:cxn modelId="{71DAD23A-648E-48A7-981E-A79482236816}" type="presParOf" srcId="{F4FA9209-CB47-430F-A723-F457A5B7B5F9}" destId="{78CA91CD-A99B-4576-9C1A-93F00B3EB216}" srcOrd="0" destOrd="0" presId="urn:microsoft.com/office/officeart/2005/8/layout/hProcess3"/>
    <dgm:cxn modelId="{4A3B53EF-C397-469B-9415-27AB17F17246}" type="presParOf" srcId="{F4FA9209-CB47-430F-A723-F457A5B7B5F9}" destId="{3B8E5244-6CEF-458F-A12B-B61AE396D961}" srcOrd="1" destOrd="0" presId="urn:microsoft.com/office/officeart/2005/8/layout/hProcess3"/>
    <dgm:cxn modelId="{B1DBD35F-105F-43F5-9D0B-CFD15B363A10}" type="presParOf" srcId="{F4FA9209-CB47-430F-A723-F457A5B7B5F9}" destId="{6A83C91F-ADB9-4DBE-BA54-FBDE18B3A8CD}" srcOrd="2" destOrd="0" presId="urn:microsoft.com/office/officeart/2005/8/layout/hProcess3"/>
    <dgm:cxn modelId="{8FD6A893-C553-48E5-9BAF-CF488D6D09D8}" type="presParOf" srcId="{F4FA9209-CB47-430F-A723-F457A5B7B5F9}" destId="{5C716E7B-288C-4248-990B-5570E28616C6}" srcOrd="3" destOrd="0" presId="urn:microsoft.com/office/officeart/2005/8/layout/hProcess3"/>
    <dgm:cxn modelId="{915CA147-37F9-4637-82AE-4EF0536A8BDA}" type="presParOf" srcId="{9AAF6F4D-BF57-4CBB-A849-448140880FEF}" destId="{A306348F-5CE0-49FA-83EF-DE85D97CDF68}" srcOrd="2" destOrd="0" presId="urn:microsoft.com/office/officeart/2005/8/layout/hProcess3"/>
    <dgm:cxn modelId="{ABD0F912-6438-466D-9515-1579757F89A9}" type="presParOf" srcId="{9AAF6F4D-BF57-4CBB-A849-448140880FEF}" destId="{9974F5DA-A70E-45D4-8FF0-0EBE0D4C99FD}" srcOrd="3" destOrd="0" presId="urn:microsoft.com/office/officeart/2005/8/layout/hProcess3"/>
    <dgm:cxn modelId="{3E4874CB-3400-4A79-B04A-ED4E9F2E991A}" type="presParOf" srcId="{9974F5DA-A70E-45D4-8FF0-0EBE0D4C99FD}" destId="{28CA5C1F-787E-4DDF-A898-B863614434EC}" srcOrd="0" destOrd="0" presId="urn:microsoft.com/office/officeart/2005/8/layout/hProcess3"/>
    <dgm:cxn modelId="{53B9F23E-EA5F-4B35-BD5B-E771420AFBCE}" type="presParOf" srcId="{9974F5DA-A70E-45D4-8FF0-0EBE0D4C99FD}" destId="{461061DD-6A81-4116-A95A-41699FF6DCD5}" srcOrd="1" destOrd="0" presId="urn:microsoft.com/office/officeart/2005/8/layout/hProcess3"/>
    <dgm:cxn modelId="{A978CEC7-B0DA-496A-8176-FA203B11152D}" type="presParOf" srcId="{9974F5DA-A70E-45D4-8FF0-0EBE0D4C99FD}" destId="{31A7AFD8-185A-42B9-B9B0-12E745515653}" srcOrd="2" destOrd="0" presId="urn:microsoft.com/office/officeart/2005/8/layout/hProcess3"/>
    <dgm:cxn modelId="{B8A13BE8-A526-406E-9612-706767020BC2}" type="presParOf" srcId="{9974F5DA-A70E-45D4-8FF0-0EBE0D4C99FD}" destId="{24F257E2-4687-4F7C-BE92-8F3B67573398}" srcOrd="3" destOrd="0" presId="urn:microsoft.com/office/officeart/2005/8/layout/hProcess3"/>
    <dgm:cxn modelId="{967024E4-0E8A-4BBF-A507-C0A88AB20ED5}" type="presParOf" srcId="{9AAF6F4D-BF57-4CBB-A849-448140880FEF}" destId="{55DFF4B0-5E45-4F9D-99F4-86F5213B4031}" srcOrd="4" destOrd="0" presId="urn:microsoft.com/office/officeart/2005/8/layout/hProcess3"/>
    <dgm:cxn modelId="{A9D52C7B-90CD-4B9F-A22C-55E3C5BF4A26}" type="presParOf" srcId="{9AAF6F4D-BF57-4CBB-A849-448140880FEF}" destId="{4023ACBA-F786-4937-9CD1-E21CA570B3BB}" srcOrd="5" destOrd="0" presId="urn:microsoft.com/office/officeart/2005/8/layout/hProcess3"/>
    <dgm:cxn modelId="{AB5CB7A7-2440-41AE-B844-81814A93F928}" type="presParOf" srcId="{4023ACBA-F786-4937-9CD1-E21CA570B3BB}" destId="{C50CC62E-6F18-4D00-9E38-11AC5F38E7B1}" srcOrd="0" destOrd="0" presId="urn:microsoft.com/office/officeart/2005/8/layout/hProcess3"/>
    <dgm:cxn modelId="{2A825188-4FC0-44C7-B6CF-F34CEF7072EF}" type="presParOf" srcId="{4023ACBA-F786-4937-9CD1-E21CA570B3BB}" destId="{32285C2E-03CF-4BA6-97E4-BBE21C3D5893}" srcOrd="1" destOrd="0" presId="urn:microsoft.com/office/officeart/2005/8/layout/hProcess3"/>
    <dgm:cxn modelId="{5673DA3E-3F13-4306-B993-8395CF3A6617}" type="presParOf" srcId="{4023ACBA-F786-4937-9CD1-E21CA570B3BB}" destId="{90B50B26-99DE-44F1-BFA4-AADFB494B11E}" srcOrd="2" destOrd="0" presId="urn:microsoft.com/office/officeart/2005/8/layout/hProcess3"/>
    <dgm:cxn modelId="{53BB0ACB-8D82-4011-8C40-5EEC8A70B964}" type="presParOf" srcId="{4023ACBA-F786-4937-9CD1-E21CA570B3BB}" destId="{B44BC4DD-4E64-4DDC-A470-15D83A523066}" srcOrd="3" destOrd="0" presId="urn:microsoft.com/office/officeart/2005/8/layout/hProcess3"/>
    <dgm:cxn modelId="{F1580951-A603-478B-B918-FDD740C97E6B}" type="presParOf" srcId="{9AAF6F4D-BF57-4CBB-A849-448140880FEF}" destId="{8EFCFC4B-8CBC-4024-A49B-DB27D6DD6C91}" srcOrd="6" destOrd="0" presId="urn:microsoft.com/office/officeart/2005/8/layout/hProcess3"/>
    <dgm:cxn modelId="{31DC3FBE-047B-4240-8870-B453FB320949}" type="presParOf" srcId="{9AAF6F4D-BF57-4CBB-A849-448140880FEF}" destId="{8A763C77-FCE8-4F39-8766-4DCA0F08FA85}" srcOrd="7" destOrd="0" presId="urn:microsoft.com/office/officeart/2005/8/layout/hProcess3"/>
    <dgm:cxn modelId="{A6E23C67-9ECD-44EE-A019-980DB7FBC409}" type="presParOf" srcId="{9AAF6F4D-BF57-4CBB-A849-448140880FEF}" destId="{CFD07B6F-EDE6-45E1-872B-4B4441CF056C}" srcOrd="8"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F3D5A2E-28A0-4EAD-A22A-36EA71DA2F95}" type="doc">
      <dgm:prSet loTypeId="urn:microsoft.com/office/officeart/2008/layout/HorizontalMultiLevelHierarchy" loCatId="hierarchy" qsTypeId="urn:microsoft.com/office/officeart/2005/8/quickstyle/simple5" qsCatId="simple" csTypeId="urn:microsoft.com/office/officeart/2005/8/colors/accent1_3" csCatId="accent1" phldr="1"/>
      <dgm:spPr/>
      <dgm:t>
        <a:bodyPr/>
        <a:lstStyle/>
        <a:p>
          <a:endParaRPr lang="tr-TR"/>
        </a:p>
      </dgm:t>
    </dgm:pt>
    <dgm:pt modelId="{71ED58E3-ADA2-4FA6-ABFD-FD64BD93CF60}">
      <dgm:prSet phldrT="[Metin]" custT="1"/>
      <dgm:spPr/>
      <dgm:t>
        <a:bodyPr/>
        <a:lstStyle/>
        <a:p>
          <a:r>
            <a:rPr lang="tr-TR" sz="1800" dirty="0" smtClean="0">
              <a:latin typeface="Calibri" panose="020F0502020204030204" pitchFamily="34" charset="0"/>
            </a:rPr>
            <a:t>İŞ DENEYİM BELGELERİ</a:t>
          </a:r>
          <a:endParaRPr lang="tr-TR" sz="1800" dirty="0">
            <a:latin typeface="Calibri" panose="020F0502020204030204" pitchFamily="34" charset="0"/>
          </a:endParaRPr>
        </a:p>
      </dgm:t>
    </dgm:pt>
    <dgm:pt modelId="{5AE3D322-0913-4968-8A89-324B407EFDA7}" type="parTrans" cxnId="{D2B106AD-242E-4444-AC8B-7E04A500CB19}">
      <dgm:prSet/>
      <dgm:spPr/>
      <dgm:t>
        <a:bodyPr/>
        <a:lstStyle/>
        <a:p>
          <a:endParaRPr lang="tr-TR"/>
        </a:p>
      </dgm:t>
    </dgm:pt>
    <dgm:pt modelId="{ED921027-5845-4A70-A4E2-0ED96812E6A7}" type="sibTrans" cxnId="{D2B106AD-242E-4444-AC8B-7E04A500CB19}">
      <dgm:prSet/>
      <dgm:spPr/>
      <dgm:t>
        <a:bodyPr/>
        <a:lstStyle/>
        <a:p>
          <a:endParaRPr lang="tr-TR"/>
        </a:p>
      </dgm:t>
    </dgm:pt>
    <dgm:pt modelId="{765B7477-0405-4272-85AD-E57A644994E6}">
      <dgm:prSet phldrT="[Metin]" custT="1"/>
      <dgm:spPr/>
      <dgm:t>
        <a:bodyPr/>
        <a:lstStyle/>
        <a:p>
          <a:r>
            <a:rPr lang="tr-TR" sz="1400" dirty="0" smtClean="0">
              <a:latin typeface="Calibri" panose="020F0502020204030204" pitchFamily="34" charset="0"/>
            </a:rPr>
            <a:t>Yüklenici iş deneyim belgeleri </a:t>
          </a:r>
          <a:endParaRPr lang="tr-TR" sz="1400" dirty="0">
            <a:latin typeface="Calibri" panose="020F0502020204030204" pitchFamily="34" charset="0"/>
          </a:endParaRPr>
        </a:p>
      </dgm:t>
    </dgm:pt>
    <dgm:pt modelId="{A518FB27-1E91-4CC7-9DED-3652D563C930}" type="parTrans" cxnId="{5CA53507-AC37-4522-ADCF-1457B6D43EDB}">
      <dgm:prSet/>
      <dgm:spPr/>
      <dgm:t>
        <a:bodyPr/>
        <a:lstStyle/>
        <a:p>
          <a:endParaRPr lang="tr-TR" sz="1400">
            <a:latin typeface="Calibri" panose="020F0502020204030204" pitchFamily="34" charset="0"/>
          </a:endParaRPr>
        </a:p>
      </dgm:t>
    </dgm:pt>
    <dgm:pt modelId="{3049BA81-038E-4227-ACCB-17B2F8F9C3F6}" type="sibTrans" cxnId="{5CA53507-AC37-4522-ADCF-1457B6D43EDB}">
      <dgm:prSet/>
      <dgm:spPr/>
      <dgm:t>
        <a:bodyPr/>
        <a:lstStyle/>
        <a:p>
          <a:endParaRPr lang="tr-TR"/>
        </a:p>
      </dgm:t>
    </dgm:pt>
    <dgm:pt modelId="{98B6E2B6-6B14-4046-B7D2-B2FCA6A629F9}">
      <dgm:prSet phldrT="[Metin]" custT="1"/>
      <dgm:spPr/>
      <dgm:t>
        <a:bodyPr/>
        <a:lstStyle/>
        <a:p>
          <a:r>
            <a:rPr lang="tr-TR" sz="1400" dirty="0" smtClean="0">
              <a:latin typeface="Calibri" panose="020F0502020204030204" pitchFamily="34" charset="0"/>
            </a:rPr>
            <a:t>İş durum belgesi</a:t>
          </a:r>
        </a:p>
      </dgm:t>
    </dgm:pt>
    <dgm:pt modelId="{7859DE31-0C00-4E6F-ABA2-0F795D16E976}" type="sibTrans" cxnId="{8311E400-44D3-4F06-A5AB-B2410F351E16}">
      <dgm:prSet/>
      <dgm:spPr/>
      <dgm:t>
        <a:bodyPr/>
        <a:lstStyle/>
        <a:p>
          <a:endParaRPr lang="tr-TR"/>
        </a:p>
      </dgm:t>
    </dgm:pt>
    <dgm:pt modelId="{CDD2DB6C-5951-4419-A763-74C7790B0541}" type="parTrans" cxnId="{8311E400-44D3-4F06-A5AB-B2410F351E16}">
      <dgm:prSet/>
      <dgm:spPr/>
      <dgm:t>
        <a:bodyPr/>
        <a:lstStyle/>
        <a:p>
          <a:endParaRPr lang="tr-TR" sz="1400">
            <a:latin typeface="Calibri" panose="020F0502020204030204" pitchFamily="34" charset="0"/>
          </a:endParaRPr>
        </a:p>
      </dgm:t>
    </dgm:pt>
    <dgm:pt modelId="{1BE82CD0-3DF4-4152-B43E-49F4A2A8A40C}">
      <dgm:prSet phldrT="[Metin]" custT="1"/>
      <dgm:spPr/>
      <dgm:t>
        <a:bodyPr/>
        <a:lstStyle/>
        <a:p>
          <a:r>
            <a:rPr lang="tr-TR" sz="1400" dirty="0" smtClean="0">
              <a:latin typeface="Calibri" panose="020F0502020204030204" pitchFamily="34" charset="0"/>
            </a:rPr>
            <a:t>İş bitirme belgesi</a:t>
          </a:r>
          <a:endParaRPr lang="tr-TR" sz="1400" dirty="0">
            <a:latin typeface="Calibri" panose="020F0502020204030204" pitchFamily="34" charset="0"/>
          </a:endParaRPr>
        </a:p>
      </dgm:t>
    </dgm:pt>
    <dgm:pt modelId="{368F1728-B97B-4FFD-9ED3-E007567678A6}" type="sibTrans" cxnId="{C850336A-CAD2-4790-9449-37E0FB1E7749}">
      <dgm:prSet/>
      <dgm:spPr/>
      <dgm:t>
        <a:bodyPr/>
        <a:lstStyle/>
        <a:p>
          <a:endParaRPr lang="tr-TR"/>
        </a:p>
      </dgm:t>
    </dgm:pt>
    <dgm:pt modelId="{2FCF0990-5C88-4FC8-9F25-24F7AAF653A7}" type="parTrans" cxnId="{C850336A-CAD2-4790-9449-37E0FB1E7749}">
      <dgm:prSet/>
      <dgm:spPr/>
      <dgm:t>
        <a:bodyPr/>
        <a:lstStyle/>
        <a:p>
          <a:endParaRPr lang="tr-TR" sz="1400">
            <a:latin typeface="Calibri" panose="020F0502020204030204" pitchFamily="34" charset="0"/>
          </a:endParaRPr>
        </a:p>
      </dgm:t>
    </dgm:pt>
    <dgm:pt modelId="{BC55298D-3089-4B02-A1EC-054189F61F6D}">
      <dgm:prSet custT="1"/>
      <dgm:spPr/>
      <dgm:t>
        <a:bodyPr/>
        <a:lstStyle/>
        <a:p>
          <a:r>
            <a:rPr lang="tr-TR" sz="1400" dirty="0" smtClean="0">
              <a:latin typeface="Calibri" panose="020F0502020204030204" pitchFamily="34" charset="0"/>
            </a:rPr>
            <a:t>İş bitirme belgesi</a:t>
          </a:r>
          <a:endParaRPr lang="tr-TR" sz="1400" dirty="0">
            <a:latin typeface="Calibri" panose="020F0502020204030204" pitchFamily="34" charset="0"/>
          </a:endParaRPr>
        </a:p>
      </dgm:t>
    </dgm:pt>
    <dgm:pt modelId="{982C1F91-5475-4F34-BFAE-350C00F1C469}" type="parTrans" cxnId="{A6150402-7D42-4351-8786-5C39310E7BE6}">
      <dgm:prSet/>
      <dgm:spPr/>
      <dgm:t>
        <a:bodyPr/>
        <a:lstStyle/>
        <a:p>
          <a:endParaRPr lang="tr-TR" sz="1400">
            <a:latin typeface="Calibri" panose="020F0502020204030204" pitchFamily="34" charset="0"/>
          </a:endParaRPr>
        </a:p>
      </dgm:t>
    </dgm:pt>
    <dgm:pt modelId="{4A8187E0-23EC-4E74-AAA3-66A72995B636}" type="sibTrans" cxnId="{A6150402-7D42-4351-8786-5C39310E7BE6}">
      <dgm:prSet/>
      <dgm:spPr/>
      <dgm:t>
        <a:bodyPr/>
        <a:lstStyle/>
        <a:p>
          <a:endParaRPr lang="tr-TR"/>
        </a:p>
      </dgm:t>
    </dgm:pt>
    <dgm:pt modelId="{5A84E218-7C8F-46BF-A128-0C5BD7DC50C1}">
      <dgm:prSet phldrT="[Metin]" custT="1"/>
      <dgm:spPr/>
      <dgm:t>
        <a:bodyPr/>
        <a:lstStyle/>
        <a:p>
          <a:r>
            <a:rPr lang="tr-TR" sz="1400" dirty="0" smtClean="0">
              <a:latin typeface="Calibri" panose="020F0502020204030204" pitchFamily="34" charset="0"/>
            </a:rPr>
            <a:t>Alt yüklenici iş deneyim belgeleri </a:t>
          </a:r>
          <a:endParaRPr lang="tr-TR" sz="1400" dirty="0">
            <a:latin typeface="Calibri" panose="020F0502020204030204" pitchFamily="34" charset="0"/>
          </a:endParaRPr>
        </a:p>
      </dgm:t>
    </dgm:pt>
    <dgm:pt modelId="{A8287769-0CE3-45EA-A8E6-7CC6AA236F1C}" type="sibTrans" cxnId="{6C94FB3B-4050-4C94-8774-842FCC4617B4}">
      <dgm:prSet/>
      <dgm:spPr/>
      <dgm:t>
        <a:bodyPr/>
        <a:lstStyle/>
        <a:p>
          <a:endParaRPr lang="tr-TR"/>
        </a:p>
      </dgm:t>
    </dgm:pt>
    <dgm:pt modelId="{42F9DE30-7265-49A0-ABD7-A1C31DB33164}" type="parTrans" cxnId="{6C94FB3B-4050-4C94-8774-842FCC4617B4}">
      <dgm:prSet/>
      <dgm:spPr/>
      <dgm:t>
        <a:bodyPr/>
        <a:lstStyle/>
        <a:p>
          <a:endParaRPr lang="tr-TR" sz="1400">
            <a:latin typeface="Calibri" panose="020F0502020204030204" pitchFamily="34" charset="0"/>
          </a:endParaRPr>
        </a:p>
      </dgm:t>
    </dgm:pt>
    <dgm:pt modelId="{2B533278-B0EF-494F-B5B9-E360D0576CF0}">
      <dgm:prSet custT="1"/>
      <dgm:spPr/>
      <dgm:t>
        <a:bodyPr/>
        <a:lstStyle/>
        <a:p>
          <a:r>
            <a:rPr lang="tr-TR" sz="1400" dirty="0" smtClean="0">
              <a:latin typeface="Calibri" panose="020F0502020204030204" pitchFamily="34" charset="0"/>
            </a:rPr>
            <a:t>Mezuniyet belgesi</a:t>
          </a:r>
          <a:endParaRPr lang="tr-TR" sz="1400" dirty="0">
            <a:latin typeface="Calibri" panose="020F0502020204030204" pitchFamily="34" charset="0"/>
          </a:endParaRPr>
        </a:p>
      </dgm:t>
    </dgm:pt>
    <dgm:pt modelId="{B2E464B4-CA5E-4A1E-9DBB-E9209DE87050}">
      <dgm:prSet custT="1"/>
      <dgm:spPr/>
      <dgm:t>
        <a:bodyPr/>
        <a:lstStyle/>
        <a:p>
          <a:r>
            <a:rPr lang="tr-TR" sz="1400" dirty="0" smtClean="0">
              <a:latin typeface="Calibri" panose="020F0502020204030204" pitchFamily="34" charset="0"/>
            </a:rPr>
            <a:t>İş yönetme belgesi</a:t>
          </a:r>
          <a:endParaRPr lang="tr-TR" sz="1400" dirty="0">
            <a:latin typeface="Calibri" panose="020F0502020204030204" pitchFamily="34" charset="0"/>
          </a:endParaRPr>
        </a:p>
      </dgm:t>
    </dgm:pt>
    <dgm:pt modelId="{1C4B7779-6950-44F9-AEC6-5F715B2B5256}">
      <dgm:prSet custT="1"/>
      <dgm:spPr/>
      <dgm:t>
        <a:bodyPr/>
        <a:lstStyle/>
        <a:p>
          <a:r>
            <a:rPr lang="tr-TR" sz="1400" dirty="0" smtClean="0">
              <a:latin typeface="Calibri" panose="020F0502020204030204" pitchFamily="34" charset="0"/>
            </a:rPr>
            <a:t>İş denetleme belgesi</a:t>
          </a:r>
          <a:endParaRPr lang="tr-TR" sz="1400" dirty="0">
            <a:latin typeface="Calibri" panose="020F0502020204030204" pitchFamily="34" charset="0"/>
          </a:endParaRPr>
        </a:p>
      </dgm:t>
    </dgm:pt>
    <dgm:pt modelId="{31EA0D55-384C-41DE-8AB4-7129DF0B1611}">
      <dgm:prSet phldrT="[Metin]" custT="1"/>
      <dgm:spPr/>
      <dgm:t>
        <a:bodyPr/>
        <a:lstStyle/>
        <a:p>
          <a:r>
            <a:rPr lang="tr-TR" sz="1400" dirty="0" smtClean="0">
              <a:latin typeface="Calibri" panose="020F0502020204030204" pitchFamily="34" charset="0"/>
            </a:rPr>
            <a:t>Gerçek kişi iş deneyim belgeleri </a:t>
          </a:r>
          <a:endParaRPr lang="tr-TR" sz="1400" dirty="0">
            <a:latin typeface="Calibri" panose="020F0502020204030204" pitchFamily="34" charset="0"/>
          </a:endParaRPr>
        </a:p>
      </dgm:t>
    </dgm:pt>
    <dgm:pt modelId="{24D295BE-4E6C-4990-AD82-08FEC31FF20E}" type="sibTrans" cxnId="{5B191324-0880-461C-AB0A-C0BB8ADD3F64}">
      <dgm:prSet/>
      <dgm:spPr/>
      <dgm:t>
        <a:bodyPr/>
        <a:lstStyle/>
        <a:p>
          <a:endParaRPr lang="tr-TR"/>
        </a:p>
      </dgm:t>
    </dgm:pt>
    <dgm:pt modelId="{D0B912A0-A0FB-491C-BD65-8781B58E7D9C}" type="parTrans" cxnId="{5B191324-0880-461C-AB0A-C0BB8ADD3F64}">
      <dgm:prSet/>
      <dgm:spPr/>
      <dgm:t>
        <a:bodyPr/>
        <a:lstStyle/>
        <a:p>
          <a:endParaRPr lang="tr-TR" sz="1400">
            <a:latin typeface="Calibri" panose="020F0502020204030204" pitchFamily="34" charset="0"/>
          </a:endParaRPr>
        </a:p>
      </dgm:t>
    </dgm:pt>
    <dgm:pt modelId="{4C09B65B-3F70-42D9-AA13-E8D950F24F04}" type="sibTrans" cxnId="{D53CC71D-85E6-417B-BFC2-505D4510D35B}">
      <dgm:prSet/>
      <dgm:spPr/>
      <dgm:t>
        <a:bodyPr/>
        <a:lstStyle/>
        <a:p>
          <a:endParaRPr lang="tr-TR"/>
        </a:p>
      </dgm:t>
    </dgm:pt>
    <dgm:pt modelId="{EBF0004F-4B43-414C-B182-858A2C8FD5DD}" type="parTrans" cxnId="{D53CC71D-85E6-417B-BFC2-505D4510D35B}">
      <dgm:prSet/>
      <dgm:spPr/>
      <dgm:t>
        <a:bodyPr/>
        <a:lstStyle/>
        <a:p>
          <a:endParaRPr lang="tr-TR" sz="1400">
            <a:latin typeface="Calibri" panose="020F0502020204030204" pitchFamily="34" charset="0"/>
          </a:endParaRPr>
        </a:p>
      </dgm:t>
    </dgm:pt>
    <dgm:pt modelId="{AF3902EE-0529-488C-8B17-E5DCF0802C37}" type="sibTrans" cxnId="{69B09EF8-7789-48E0-997B-658F82D6FBAC}">
      <dgm:prSet/>
      <dgm:spPr/>
      <dgm:t>
        <a:bodyPr/>
        <a:lstStyle/>
        <a:p>
          <a:endParaRPr lang="tr-TR"/>
        </a:p>
      </dgm:t>
    </dgm:pt>
    <dgm:pt modelId="{A7D6EAA0-47BE-47AA-B15B-DE61863F2E7A}" type="parTrans" cxnId="{69B09EF8-7789-48E0-997B-658F82D6FBAC}">
      <dgm:prSet/>
      <dgm:spPr/>
      <dgm:t>
        <a:bodyPr/>
        <a:lstStyle/>
        <a:p>
          <a:endParaRPr lang="tr-TR" sz="1400">
            <a:latin typeface="Calibri" panose="020F0502020204030204" pitchFamily="34" charset="0"/>
          </a:endParaRPr>
        </a:p>
      </dgm:t>
    </dgm:pt>
    <dgm:pt modelId="{4A8988F5-6B63-4F3F-9837-71C3014E404A}" type="sibTrans" cxnId="{E13C55F3-0E97-44F7-9118-1BB8AADF6BD6}">
      <dgm:prSet/>
      <dgm:spPr/>
      <dgm:t>
        <a:bodyPr/>
        <a:lstStyle/>
        <a:p>
          <a:endParaRPr lang="tr-TR"/>
        </a:p>
      </dgm:t>
    </dgm:pt>
    <dgm:pt modelId="{BE08798F-6226-4BD1-BEE7-D7D250116235}" type="parTrans" cxnId="{E13C55F3-0E97-44F7-9118-1BB8AADF6BD6}">
      <dgm:prSet/>
      <dgm:spPr/>
      <dgm:t>
        <a:bodyPr/>
        <a:lstStyle/>
        <a:p>
          <a:endParaRPr lang="tr-TR" sz="1400">
            <a:latin typeface="Calibri" panose="020F0502020204030204" pitchFamily="34" charset="0"/>
          </a:endParaRPr>
        </a:p>
      </dgm:t>
    </dgm:pt>
    <dgm:pt modelId="{4197CEF8-7083-4C7E-ABA7-1CC05C45C7D3}" type="pres">
      <dgm:prSet presAssocID="{CF3D5A2E-28A0-4EAD-A22A-36EA71DA2F95}" presName="Name0" presStyleCnt="0">
        <dgm:presLayoutVars>
          <dgm:chPref val="1"/>
          <dgm:dir/>
          <dgm:animOne val="branch"/>
          <dgm:animLvl val="lvl"/>
          <dgm:resizeHandles val="exact"/>
        </dgm:presLayoutVars>
      </dgm:prSet>
      <dgm:spPr/>
      <dgm:t>
        <a:bodyPr/>
        <a:lstStyle/>
        <a:p>
          <a:endParaRPr lang="tr-TR"/>
        </a:p>
      </dgm:t>
    </dgm:pt>
    <dgm:pt modelId="{41C39D90-1450-49F9-BF6C-2D895D450774}" type="pres">
      <dgm:prSet presAssocID="{71ED58E3-ADA2-4FA6-ABFD-FD64BD93CF60}" presName="root1" presStyleCnt="0"/>
      <dgm:spPr/>
    </dgm:pt>
    <dgm:pt modelId="{2B6D553F-7900-4FAF-8B37-B308B73BEA0C}" type="pres">
      <dgm:prSet presAssocID="{71ED58E3-ADA2-4FA6-ABFD-FD64BD93CF60}" presName="LevelOneTextNode" presStyleLbl="node0" presStyleIdx="0" presStyleCnt="1">
        <dgm:presLayoutVars>
          <dgm:chPref val="3"/>
        </dgm:presLayoutVars>
      </dgm:prSet>
      <dgm:spPr/>
      <dgm:t>
        <a:bodyPr/>
        <a:lstStyle/>
        <a:p>
          <a:endParaRPr lang="tr-TR"/>
        </a:p>
      </dgm:t>
    </dgm:pt>
    <dgm:pt modelId="{16AFBAA9-E209-4EF8-92BA-91575AFCB88B}" type="pres">
      <dgm:prSet presAssocID="{71ED58E3-ADA2-4FA6-ABFD-FD64BD93CF60}" presName="level2hierChild" presStyleCnt="0"/>
      <dgm:spPr/>
    </dgm:pt>
    <dgm:pt modelId="{726FB9BF-E867-4F01-80E5-9AF1E3AD4935}" type="pres">
      <dgm:prSet presAssocID="{A518FB27-1E91-4CC7-9DED-3652D563C930}" presName="conn2-1" presStyleLbl="parChTrans1D2" presStyleIdx="0" presStyleCnt="3"/>
      <dgm:spPr/>
      <dgm:t>
        <a:bodyPr/>
        <a:lstStyle/>
        <a:p>
          <a:endParaRPr lang="tr-TR"/>
        </a:p>
      </dgm:t>
    </dgm:pt>
    <dgm:pt modelId="{0A68C1CF-ADCC-41CF-80DC-C39EC2B7E987}" type="pres">
      <dgm:prSet presAssocID="{A518FB27-1E91-4CC7-9DED-3652D563C930}" presName="connTx" presStyleLbl="parChTrans1D2" presStyleIdx="0" presStyleCnt="3"/>
      <dgm:spPr/>
      <dgm:t>
        <a:bodyPr/>
        <a:lstStyle/>
        <a:p>
          <a:endParaRPr lang="tr-TR"/>
        </a:p>
      </dgm:t>
    </dgm:pt>
    <dgm:pt modelId="{A45956BB-DCA8-42AE-A401-FA905979DABC}" type="pres">
      <dgm:prSet presAssocID="{765B7477-0405-4272-85AD-E57A644994E6}" presName="root2" presStyleCnt="0"/>
      <dgm:spPr/>
    </dgm:pt>
    <dgm:pt modelId="{3B0BABF8-5C8E-44A8-8381-FB1764940451}" type="pres">
      <dgm:prSet presAssocID="{765B7477-0405-4272-85AD-E57A644994E6}" presName="LevelTwoTextNode" presStyleLbl="node2" presStyleIdx="0" presStyleCnt="3">
        <dgm:presLayoutVars>
          <dgm:chPref val="3"/>
        </dgm:presLayoutVars>
      </dgm:prSet>
      <dgm:spPr/>
      <dgm:t>
        <a:bodyPr/>
        <a:lstStyle/>
        <a:p>
          <a:endParaRPr lang="tr-TR"/>
        </a:p>
      </dgm:t>
    </dgm:pt>
    <dgm:pt modelId="{11159F1C-DA29-4274-AF83-BF5D07CDFEB5}" type="pres">
      <dgm:prSet presAssocID="{765B7477-0405-4272-85AD-E57A644994E6}" presName="level3hierChild" presStyleCnt="0"/>
      <dgm:spPr/>
    </dgm:pt>
    <dgm:pt modelId="{8C6C0001-2239-42BF-8BE3-BF4C3788CEC2}" type="pres">
      <dgm:prSet presAssocID="{2FCF0990-5C88-4FC8-9F25-24F7AAF653A7}" presName="conn2-1" presStyleLbl="parChTrans1D3" presStyleIdx="0" presStyleCnt="6"/>
      <dgm:spPr/>
      <dgm:t>
        <a:bodyPr/>
        <a:lstStyle/>
        <a:p>
          <a:endParaRPr lang="tr-TR"/>
        </a:p>
      </dgm:t>
    </dgm:pt>
    <dgm:pt modelId="{27A64CB5-9C0D-4C73-BCC3-49744A649DDA}" type="pres">
      <dgm:prSet presAssocID="{2FCF0990-5C88-4FC8-9F25-24F7AAF653A7}" presName="connTx" presStyleLbl="parChTrans1D3" presStyleIdx="0" presStyleCnt="6"/>
      <dgm:spPr/>
      <dgm:t>
        <a:bodyPr/>
        <a:lstStyle/>
        <a:p>
          <a:endParaRPr lang="tr-TR"/>
        </a:p>
      </dgm:t>
    </dgm:pt>
    <dgm:pt modelId="{DD322206-7894-4DA9-A2E7-BA1EE581769E}" type="pres">
      <dgm:prSet presAssocID="{1BE82CD0-3DF4-4152-B43E-49F4A2A8A40C}" presName="root2" presStyleCnt="0"/>
      <dgm:spPr/>
    </dgm:pt>
    <dgm:pt modelId="{8C464809-23E5-409C-96E0-106B8323164F}" type="pres">
      <dgm:prSet presAssocID="{1BE82CD0-3DF4-4152-B43E-49F4A2A8A40C}" presName="LevelTwoTextNode" presStyleLbl="node3" presStyleIdx="0" presStyleCnt="6">
        <dgm:presLayoutVars>
          <dgm:chPref val="3"/>
        </dgm:presLayoutVars>
      </dgm:prSet>
      <dgm:spPr/>
      <dgm:t>
        <a:bodyPr/>
        <a:lstStyle/>
        <a:p>
          <a:endParaRPr lang="tr-TR"/>
        </a:p>
      </dgm:t>
    </dgm:pt>
    <dgm:pt modelId="{D0A6D153-6B35-4DE3-BF5A-A49C06F9884D}" type="pres">
      <dgm:prSet presAssocID="{1BE82CD0-3DF4-4152-B43E-49F4A2A8A40C}" presName="level3hierChild" presStyleCnt="0"/>
      <dgm:spPr/>
    </dgm:pt>
    <dgm:pt modelId="{45CE9197-EF16-44F4-A09A-DB29E7CE4CD5}" type="pres">
      <dgm:prSet presAssocID="{CDD2DB6C-5951-4419-A763-74C7790B0541}" presName="conn2-1" presStyleLbl="parChTrans1D3" presStyleIdx="1" presStyleCnt="6"/>
      <dgm:spPr/>
      <dgm:t>
        <a:bodyPr/>
        <a:lstStyle/>
        <a:p>
          <a:endParaRPr lang="tr-TR"/>
        </a:p>
      </dgm:t>
    </dgm:pt>
    <dgm:pt modelId="{1F9C4EB1-3A87-474E-9C08-2D5777E87A22}" type="pres">
      <dgm:prSet presAssocID="{CDD2DB6C-5951-4419-A763-74C7790B0541}" presName="connTx" presStyleLbl="parChTrans1D3" presStyleIdx="1" presStyleCnt="6"/>
      <dgm:spPr/>
      <dgm:t>
        <a:bodyPr/>
        <a:lstStyle/>
        <a:p>
          <a:endParaRPr lang="tr-TR"/>
        </a:p>
      </dgm:t>
    </dgm:pt>
    <dgm:pt modelId="{7D92ABDD-494B-41AA-808C-315BD8ED44A2}" type="pres">
      <dgm:prSet presAssocID="{98B6E2B6-6B14-4046-B7D2-B2FCA6A629F9}" presName="root2" presStyleCnt="0"/>
      <dgm:spPr/>
    </dgm:pt>
    <dgm:pt modelId="{64945DA2-618D-4875-B8E1-43B537BDF586}" type="pres">
      <dgm:prSet presAssocID="{98B6E2B6-6B14-4046-B7D2-B2FCA6A629F9}" presName="LevelTwoTextNode" presStyleLbl="node3" presStyleIdx="1" presStyleCnt="6">
        <dgm:presLayoutVars>
          <dgm:chPref val="3"/>
        </dgm:presLayoutVars>
      </dgm:prSet>
      <dgm:spPr/>
      <dgm:t>
        <a:bodyPr/>
        <a:lstStyle/>
        <a:p>
          <a:endParaRPr lang="tr-TR"/>
        </a:p>
      </dgm:t>
    </dgm:pt>
    <dgm:pt modelId="{19352198-EF0A-4A5E-963F-9402DB83BAB6}" type="pres">
      <dgm:prSet presAssocID="{98B6E2B6-6B14-4046-B7D2-B2FCA6A629F9}" presName="level3hierChild" presStyleCnt="0"/>
      <dgm:spPr/>
    </dgm:pt>
    <dgm:pt modelId="{FD83956D-BF89-4CFE-B69B-5C3E811D5E4E}" type="pres">
      <dgm:prSet presAssocID="{42F9DE30-7265-49A0-ABD7-A1C31DB33164}" presName="conn2-1" presStyleLbl="parChTrans1D2" presStyleIdx="1" presStyleCnt="3"/>
      <dgm:spPr/>
      <dgm:t>
        <a:bodyPr/>
        <a:lstStyle/>
        <a:p>
          <a:endParaRPr lang="tr-TR"/>
        </a:p>
      </dgm:t>
    </dgm:pt>
    <dgm:pt modelId="{F3E3EF1D-8F21-4CAB-8DC1-B12D2D59EB71}" type="pres">
      <dgm:prSet presAssocID="{42F9DE30-7265-49A0-ABD7-A1C31DB33164}" presName="connTx" presStyleLbl="parChTrans1D2" presStyleIdx="1" presStyleCnt="3"/>
      <dgm:spPr/>
      <dgm:t>
        <a:bodyPr/>
        <a:lstStyle/>
        <a:p>
          <a:endParaRPr lang="tr-TR"/>
        </a:p>
      </dgm:t>
    </dgm:pt>
    <dgm:pt modelId="{92E51F0A-2BF4-4660-A984-4CF45757FD6E}" type="pres">
      <dgm:prSet presAssocID="{5A84E218-7C8F-46BF-A128-0C5BD7DC50C1}" presName="root2" presStyleCnt="0"/>
      <dgm:spPr/>
    </dgm:pt>
    <dgm:pt modelId="{CB4E6977-4B57-4D65-A5DD-CC1AB0B9E689}" type="pres">
      <dgm:prSet presAssocID="{5A84E218-7C8F-46BF-A128-0C5BD7DC50C1}" presName="LevelTwoTextNode" presStyleLbl="node2" presStyleIdx="1" presStyleCnt="3">
        <dgm:presLayoutVars>
          <dgm:chPref val="3"/>
        </dgm:presLayoutVars>
      </dgm:prSet>
      <dgm:spPr/>
      <dgm:t>
        <a:bodyPr/>
        <a:lstStyle/>
        <a:p>
          <a:endParaRPr lang="tr-TR"/>
        </a:p>
      </dgm:t>
    </dgm:pt>
    <dgm:pt modelId="{64AC0DDB-8324-48CF-A4EF-35BB45CF8067}" type="pres">
      <dgm:prSet presAssocID="{5A84E218-7C8F-46BF-A128-0C5BD7DC50C1}" presName="level3hierChild" presStyleCnt="0"/>
      <dgm:spPr/>
    </dgm:pt>
    <dgm:pt modelId="{796DB051-2C9C-4190-AF9B-16B03CC4100B}" type="pres">
      <dgm:prSet presAssocID="{982C1F91-5475-4F34-BFAE-350C00F1C469}" presName="conn2-1" presStyleLbl="parChTrans1D3" presStyleIdx="2" presStyleCnt="6"/>
      <dgm:spPr/>
      <dgm:t>
        <a:bodyPr/>
        <a:lstStyle/>
        <a:p>
          <a:endParaRPr lang="tr-TR"/>
        </a:p>
      </dgm:t>
    </dgm:pt>
    <dgm:pt modelId="{8D28E3F8-E42A-4318-B10D-7878EDA4CF3E}" type="pres">
      <dgm:prSet presAssocID="{982C1F91-5475-4F34-BFAE-350C00F1C469}" presName="connTx" presStyleLbl="parChTrans1D3" presStyleIdx="2" presStyleCnt="6"/>
      <dgm:spPr/>
      <dgm:t>
        <a:bodyPr/>
        <a:lstStyle/>
        <a:p>
          <a:endParaRPr lang="tr-TR"/>
        </a:p>
      </dgm:t>
    </dgm:pt>
    <dgm:pt modelId="{93EDBEB2-98AC-455D-B66C-E42D37999FBB}" type="pres">
      <dgm:prSet presAssocID="{BC55298D-3089-4B02-A1EC-054189F61F6D}" presName="root2" presStyleCnt="0"/>
      <dgm:spPr/>
    </dgm:pt>
    <dgm:pt modelId="{A16A6923-FC47-49D4-8BD4-49E5E0497153}" type="pres">
      <dgm:prSet presAssocID="{BC55298D-3089-4B02-A1EC-054189F61F6D}" presName="LevelTwoTextNode" presStyleLbl="node3" presStyleIdx="2" presStyleCnt="6">
        <dgm:presLayoutVars>
          <dgm:chPref val="3"/>
        </dgm:presLayoutVars>
      </dgm:prSet>
      <dgm:spPr/>
      <dgm:t>
        <a:bodyPr/>
        <a:lstStyle/>
        <a:p>
          <a:endParaRPr lang="tr-TR"/>
        </a:p>
      </dgm:t>
    </dgm:pt>
    <dgm:pt modelId="{9E575804-63B7-4CE7-B769-65DB57F267AE}" type="pres">
      <dgm:prSet presAssocID="{BC55298D-3089-4B02-A1EC-054189F61F6D}" presName="level3hierChild" presStyleCnt="0"/>
      <dgm:spPr/>
    </dgm:pt>
    <dgm:pt modelId="{AEA9F2E7-0DCF-4A83-BEEE-3B26EF3C5ADF}" type="pres">
      <dgm:prSet presAssocID="{D0B912A0-A0FB-491C-BD65-8781B58E7D9C}" presName="conn2-1" presStyleLbl="parChTrans1D2" presStyleIdx="2" presStyleCnt="3"/>
      <dgm:spPr/>
      <dgm:t>
        <a:bodyPr/>
        <a:lstStyle/>
        <a:p>
          <a:endParaRPr lang="tr-TR"/>
        </a:p>
      </dgm:t>
    </dgm:pt>
    <dgm:pt modelId="{25E7B133-2E43-4E31-A661-51536E850011}" type="pres">
      <dgm:prSet presAssocID="{D0B912A0-A0FB-491C-BD65-8781B58E7D9C}" presName="connTx" presStyleLbl="parChTrans1D2" presStyleIdx="2" presStyleCnt="3"/>
      <dgm:spPr/>
      <dgm:t>
        <a:bodyPr/>
        <a:lstStyle/>
        <a:p>
          <a:endParaRPr lang="tr-TR"/>
        </a:p>
      </dgm:t>
    </dgm:pt>
    <dgm:pt modelId="{A859657B-0E01-46B2-9596-EFB97462A287}" type="pres">
      <dgm:prSet presAssocID="{31EA0D55-384C-41DE-8AB4-7129DF0B1611}" presName="root2" presStyleCnt="0"/>
      <dgm:spPr/>
    </dgm:pt>
    <dgm:pt modelId="{D88D319A-11B9-4FA4-9C81-1C59703FD297}" type="pres">
      <dgm:prSet presAssocID="{31EA0D55-384C-41DE-8AB4-7129DF0B1611}" presName="LevelTwoTextNode" presStyleLbl="node2" presStyleIdx="2" presStyleCnt="3">
        <dgm:presLayoutVars>
          <dgm:chPref val="3"/>
        </dgm:presLayoutVars>
      </dgm:prSet>
      <dgm:spPr/>
      <dgm:t>
        <a:bodyPr/>
        <a:lstStyle/>
        <a:p>
          <a:endParaRPr lang="tr-TR"/>
        </a:p>
      </dgm:t>
    </dgm:pt>
    <dgm:pt modelId="{E59575D9-DAED-4719-BB0C-3F06A712EBF9}" type="pres">
      <dgm:prSet presAssocID="{31EA0D55-384C-41DE-8AB4-7129DF0B1611}" presName="level3hierChild" presStyleCnt="0"/>
      <dgm:spPr/>
    </dgm:pt>
    <dgm:pt modelId="{10734C65-86EA-4B3F-A162-BDD907B1C683}" type="pres">
      <dgm:prSet presAssocID="{BE08798F-6226-4BD1-BEE7-D7D250116235}" presName="conn2-1" presStyleLbl="parChTrans1D3" presStyleIdx="3" presStyleCnt="6"/>
      <dgm:spPr/>
      <dgm:t>
        <a:bodyPr/>
        <a:lstStyle/>
        <a:p>
          <a:endParaRPr lang="tr-TR"/>
        </a:p>
      </dgm:t>
    </dgm:pt>
    <dgm:pt modelId="{91FF2803-5B0B-4740-A26C-CA60E031A97F}" type="pres">
      <dgm:prSet presAssocID="{BE08798F-6226-4BD1-BEE7-D7D250116235}" presName="connTx" presStyleLbl="parChTrans1D3" presStyleIdx="3" presStyleCnt="6"/>
      <dgm:spPr/>
      <dgm:t>
        <a:bodyPr/>
        <a:lstStyle/>
        <a:p>
          <a:endParaRPr lang="tr-TR"/>
        </a:p>
      </dgm:t>
    </dgm:pt>
    <dgm:pt modelId="{E7EFCFA5-E43C-44C3-8562-5B61AF12BC10}" type="pres">
      <dgm:prSet presAssocID="{1C4B7779-6950-44F9-AEC6-5F715B2B5256}" presName="root2" presStyleCnt="0"/>
      <dgm:spPr/>
    </dgm:pt>
    <dgm:pt modelId="{0D0A2E4E-88B0-4427-85FA-02B1601C57AA}" type="pres">
      <dgm:prSet presAssocID="{1C4B7779-6950-44F9-AEC6-5F715B2B5256}" presName="LevelTwoTextNode" presStyleLbl="node3" presStyleIdx="3" presStyleCnt="6">
        <dgm:presLayoutVars>
          <dgm:chPref val="3"/>
        </dgm:presLayoutVars>
      </dgm:prSet>
      <dgm:spPr/>
      <dgm:t>
        <a:bodyPr/>
        <a:lstStyle/>
        <a:p>
          <a:endParaRPr lang="tr-TR"/>
        </a:p>
      </dgm:t>
    </dgm:pt>
    <dgm:pt modelId="{F57FE035-80C1-4EAB-863A-8AA7C185B8AF}" type="pres">
      <dgm:prSet presAssocID="{1C4B7779-6950-44F9-AEC6-5F715B2B5256}" presName="level3hierChild" presStyleCnt="0"/>
      <dgm:spPr/>
    </dgm:pt>
    <dgm:pt modelId="{951683BE-20C2-42A1-92C9-4FC4284C1C96}" type="pres">
      <dgm:prSet presAssocID="{A7D6EAA0-47BE-47AA-B15B-DE61863F2E7A}" presName="conn2-1" presStyleLbl="parChTrans1D3" presStyleIdx="4" presStyleCnt="6"/>
      <dgm:spPr/>
      <dgm:t>
        <a:bodyPr/>
        <a:lstStyle/>
        <a:p>
          <a:endParaRPr lang="tr-TR"/>
        </a:p>
      </dgm:t>
    </dgm:pt>
    <dgm:pt modelId="{89A3B4BF-D187-4E52-B4C0-D2286A6D9552}" type="pres">
      <dgm:prSet presAssocID="{A7D6EAA0-47BE-47AA-B15B-DE61863F2E7A}" presName="connTx" presStyleLbl="parChTrans1D3" presStyleIdx="4" presStyleCnt="6"/>
      <dgm:spPr/>
      <dgm:t>
        <a:bodyPr/>
        <a:lstStyle/>
        <a:p>
          <a:endParaRPr lang="tr-TR"/>
        </a:p>
      </dgm:t>
    </dgm:pt>
    <dgm:pt modelId="{98AE08F3-58B6-484E-AFD0-FBAEF0839982}" type="pres">
      <dgm:prSet presAssocID="{B2E464B4-CA5E-4A1E-9DBB-E9209DE87050}" presName="root2" presStyleCnt="0"/>
      <dgm:spPr/>
    </dgm:pt>
    <dgm:pt modelId="{5751E513-189C-429D-ABE3-9C7081F7760E}" type="pres">
      <dgm:prSet presAssocID="{B2E464B4-CA5E-4A1E-9DBB-E9209DE87050}" presName="LevelTwoTextNode" presStyleLbl="node3" presStyleIdx="4" presStyleCnt="6">
        <dgm:presLayoutVars>
          <dgm:chPref val="3"/>
        </dgm:presLayoutVars>
      </dgm:prSet>
      <dgm:spPr/>
      <dgm:t>
        <a:bodyPr/>
        <a:lstStyle/>
        <a:p>
          <a:endParaRPr lang="tr-TR"/>
        </a:p>
      </dgm:t>
    </dgm:pt>
    <dgm:pt modelId="{357EF247-7C82-4B39-994C-F79BB86DBB38}" type="pres">
      <dgm:prSet presAssocID="{B2E464B4-CA5E-4A1E-9DBB-E9209DE87050}" presName="level3hierChild" presStyleCnt="0"/>
      <dgm:spPr/>
    </dgm:pt>
    <dgm:pt modelId="{6DD08935-D018-47E4-8CB6-69D1CA7940A8}" type="pres">
      <dgm:prSet presAssocID="{EBF0004F-4B43-414C-B182-858A2C8FD5DD}" presName="conn2-1" presStyleLbl="parChTrans1D3" presStyleIdx="5" presStyleCnt="6"/>
      <dgm:spPr/>
      <dgm:t>
        <a:bodyPr/>
        <a:lstStyle/>
        <a:p>
          <a:endParaRPr lang="tr-TR"/>
        </a:p>
      </dgm:t>
    </dgm:pt>
    <dgm:pt modelId="{4230A5B0-D2F2-470D-9F35-F67E94C41888}" type="pres">
      <dgm:prSet presAssocID="{EBF0004F-4B43-414C-B182-858A2C8FD5DD}" presName="connTx" presStyleLbl="parChTrans1D3" presStyleIdx="5" presStyleCnt="6"/>
      <dgm:spPr/>
      <dgm:t>
        <a:bodyPr/>
        <a:lstStyle/>
        <a:p>
          <a:endParaRPr lang="tr-TR"/>
        </a:p>
      </dgm:t>
    </dgm:pt>
    <dgm:pt modelId="{2F5E5E63-6B16-4DC7-BC13-1FCC64B96484}" type="pres">
      <dgm:prSet presAssocID="{2B533278-B0EF-494F-B5B9-E360D0576CF0}" presName="root2" presStyleCnt="0"/>
      <dgm:spPr/>
    </dgm:pt>
    <dgm:pt modelId="{5C8BEFB3-1B13-4B45-8751-76A6B776750A}" type="pres">
      <dgm:prSet presAssocID="{2B533278-B0EF-494F-B5B9-E360D0576CF0}" presName="LevelTwoTextNode" presStyleLbl="node3" presStyleIdx="5" presStyleCnt="6">
        <dgm:presLayoutVars>
          <dgm:chPref val="3"/>
        </dgm:presLayoutVars>
      </dgm:prSet>
      <dgm:spPr/>
      <dgm:t>
        <a:bodyPr/>
        <a:lstStyle/>
        <a:p>
          <a:endParaRPr lang="tr-TR"/>
        </a:p>
      </dgm:t>
    </dgm:pt>
    <dgm:pt modelId="{4D45A5F3-2789-4A03-9384-1B147847AE67}" type="pres">
      <dgm:prSet presAssocID="{2B533278-B0EF-494F-B5B9-E360D0576CF0}" presName="level3hierChild" presStyleCnt="0"/>
      <dgm:spPr/>
    </dgm:pt>
  </dgm:ptLst>
  <dgm:cxnLst>
    <dgm:cxn modelId="{5C0BA509-8F33-4283-B75F-3315ED6C8671}" type="presOf" srcId="{EBF0004F-4B43-414C-B182-858A2C8FD5DD}" destId="{4230A5B0-D2F2-470D-9F35-F67E94C41888}" srcOrd="1" destOrd="0" presId="urn:microsoft.com/office/officeart/2008/layout/HorizontalMultiLevelHierarchy"/>
    <dgm:cxn modelId="{AE4F2250-9260-4135-BFE2-BA2477E484D2}" type="presOf" srcId="{42F9DE30-7265-49A0-ABD7-A1C31DB33164}" destId="{FD83956D-BF89-4CFE-B69B-5C3E811D5E4E}" srcOrd="0" destOrd="0" presId="urn:microsoft.com/office/officeart/2008/layout/HorizontalMultiLevelHierarchy"/>
    <dgm:cxn modelId="{69B09EF8-7789-48E0-997B-658F82D6FBAC}" srcId="{31EA0D55-384C-41DE-8AB4-7129DF0B1611}" destId="{B2E464B4-CA5E-4A1E-9DBB-E9209DE87050}" srcOrd="1" destOrd="0" parTransId="{A7D6EAA0-47BE-47AA-B15B-DE61863F2E7A}" sibTransId="{AF3902EE-0529-488C-8B17-E5DCF0802C37}"/>
    <dgm:cxn modelId="{DB8F999B-DCAA-4C73-BABF-22CF3814502F}" type="presOf" srcId="{2B533278-B0EF-494F-B5B9-E360D0576CF0}" destId="{5C8BEFB3-1B13-4B45-8751-76A6B776750A}" srcOrd="0" destOrd="0" presId="urn:microsoft.com/office/officeart/2008/layout/HorizontalMultiLevelHierarchy"/>
    <dgm:cxn modelId="{A6150402-7D42-4351-8786-5C39310E7BE6}" srcId="{5A84E218-7C8F-46BF-A128-0C5BD7DC50C1}" destId="{BC55298D-3089-4B02-A1EC-054189F61F6D}" srcOrd="0" destOrd="0" parTransId="{982C1F91-5475-4F34-BFAE-350C00F1C469}" sibTransId="{4A8187E0-23EC-4E74-AAA3-66A72995B636}"/>
    <dgm:cxn modelId="{4CBB6088-C6B5-4AAC-8128-A063F2924433}" type="presOf" srcId="{5A84E218-7C8F-46BF-A128-0C5BD7DC50C1}" destId="{CB4E6977-4B57-4D65-A5DD-CC1AB0B9E689}" srcOrd="0" destOrd="0" presId="urn:microsoft.com/office/officeart/2008/layout/HorizontalMultiLevelHierarchy"/>
    <dgm:cxn modelId="{EE6AE3AD-5670-474E-B078-D08498B6E9A0}" type="presOf" srcId="{A518FB27-1E91-4CC7-9DED-3652D563C930}" destId="{0A68C1CF-ADCC-41CF-80DC-C39EC2B7E987}" srcOrd="1" destOrd="0" presId="urn:microsoft.com/office/officeart/2008/layout/HorizontalMultiLevelHierarchy"/>
    <dgm:cxn modelId="{8722C1FA-D49E-47E5-95D2-83EF170A6022}" type="presOf" srcId="{42F9DE30-7265-49A0-ABD7-A1C31DB33164}" destId="{F3E3EF1D-8F21-4CAB-8DC1-B12D2D59EB71}" srcOrd="1" destOrd="0" presId="urn:microsoft.com/office/officeart/2008/layout/HorizontalMultiLevelHierarchy"/>
    <dgm:cxn modelId="{D53CC71D-85E6-417B-BFC2-505D4510D35B}" srcId="{31EA0D55-384C-41DE-8AB4-7129DF0B1611}" destId="{2B533278-B0EF-494F-B5B9-E360D0576CF0}" srcOrd="2" destOrd="0" parTransId="{EBF0004F-4B43-414C-B182-858A2C8FD5DD}" sibTransId="{4C09B65B-3F70-42D9-AA13-E8D950F24F04}"/>
    <dgm:cxn modelId="{C850336A-CAD2-4790-9449-37E0FB1E7749}" srcId="{765B7477-0405-4272-85AD-E57A644994E6}" destId="{1BE82CD0-3DF4-4152-B43E-49F4A2A8A40C}" srcOrd="0" destOrd="0" parTransId="{2FCF0990-5C88-4FC8-9F25-24F7AAF653A7}" sibTransId="{368F1728-B97B-4FFD-9ED3-E007567678A6}"/>
    <dgm:cxn modelId="{CF18BAFF-F655-4384-8AC4-A07C17FED77E}" type="presOf" srcId="{D0B912A0-A0FB-491C-BD65-8781B58E7D9C}" destId="{AEA9F2E7-0DCF-4A83-BEEE-3B26EF3C5ADF}" srcOrd="0" destOrd="0" presId="urn:microsoft.com/office/officeart/2008/layout/HorizontalMultiLevelHierarchy"/>
    <dgm:cxn modelId="{463803D9-745A-4257-B15F-752A51061536}" type="presOf" srcId="{982C1F91-5475-4F34-BFAE-350C00F1C469}" destId="{8D28E3F8-E42A-4318-B10D-7878EDA4CF3E}" srcOrd="1" destOrd="0" presId="urn:microsoft.com/office/officeart/2008/layout/HorizontalMultiLevelHierarchy"/>
    <dgm:cxn modelId="{D54D21F2-6B90-4715-980A-2897F808D1F7}" type="presOf" srcId="{71ED58E3-ADA2-4FA6-ABFD-FD64BD93CF60}" destId="{2B6D553F-7900-4FAF-8B37-B308B73BEA0C}" srcOrd="0" destOrd="0" presId="urn:microsoft.com/office/officeart/2008/layout/HorizontalMultiLevelHierarchy"/>
    <dgm:cxn modelId="{E7F5C0C2-34A9-4680-8A2B-A84BDD512136}" type="presOf" srcId="{2FCF0990-5C88-4FC8-9F25-24F7AAF653A7}" destId="{27A64CB5-9C0D-4C73-BCC3-49744A649DDA}" srcOrd="1" destOrd="0" presId="urn:microsoft.com/office/officeart/2008/layout/HorizontalMultiLevelHierarchy"/>
    <dgm:cxn modelId="{4D166016-D620-4D53-8D9A-B4FDED0D3380}" type="presOf" srcId="{1BE82CD0-3DF4-4152-B43E-49F4A2A8A40C}" destId="{8C464809-23E5-409C-96E0-106B8323164F}" srcOrd="0" destOrd="0" presId="urn:microsoft.com/office/officeart/2008/layout/HorizontalMultiLevelHierarchy"/>
    <dgm:cxn modelId="{53EF68E6-BEB9-4916-8896-865C74020E90}" type="presOf" srcId="{A518FB27-1E91-4CC7-9DED-3652D563C930}" destId="{726FB9BF-E867-4F01-80E5-9AF1E3AD4935}" srcOrd="0" destOrd="0" presId="urn:microsoft.com/office/officeart/2008/layout/HorizontalMultiLevelHierarchy"/>
    <dgm:cxn modelId="{39427194-DC8F-4359-B17D-5F314AE838DC}" type="presOf" srcId="{31EA0D55-384C-41DE-8AB4-7129DF0B1611}" destId="{D88D319A-11B9-4FA4-9C81-1C59703FD297}" srcOrd="0" destOrd="0" presId="urn:microsoft.com/office/officeart/2008/layout/HorizontalMultiLevelHierarchy"/>
    <dgm:cxn modelId="{19A0598E-6E64-49F0-8098-95833CAD9590}" type="presOf" srcId="{EBF0004F-4B43-414C-B182-858A2C8FD5DD}" destId="{6DD08935-D018-47E4-8CB6-69D1CA7940A8}" srcOrd="0" destOrd="0" presId="urn:microsoft.com/office/officeart/2008/layout/HorizontalMultiLevelHierarchy"/>
    <dgm:cxn modelId="{E13C55F3-0E97-44F7-9118-1BB8AADF6BD6}" srcId="{31EA0D55-384C-41DE-8AB4-7129DF0B1611}" destId="{1C4B7779-6950-44F9-AEC6-5F715B2B5256}" srcOrd="0" destOrd="0" parTransId="{BE08798F-6226-4BD1-BEE7-D7D250116235}" sibTransId="{4A8988F5-6B63-4F3F-9837-71C3014E404A}"/>
    <dgm:cxn modelId="{D2B106AD-242E-4444-AC8B-7E04A500CB19}" srcId="{CF3D5A2E-28A0-4EAD-A22A-36EA71DA2F95}" destId="{71ED58E3-ADA2-4FA6-ABFD-FD64BD93CF60}" srcOrd="0" destOrd="0" parTransId="{5AE3D322-0913-4968-8A89-324B407EFDA7}" sibTransId="{ED921027-5845-4A70-A4E2-0ED96812E6A7}"/>
    <dgm:cxn modelId="{BF67DD02-075A-4F18-995F-4A1D8295B55E}" type="presOf" srcId="{A7D6EAA0-47BE-47AA-B15B-DE61863F2E7A}" destId="{89A3B4BF-D187-4E52-B4C0-D2286A6D9552}" srcOrd="1" destOrd="0" presId="urn:microsoft.com/office/officeart/2008/layout/HorizontalMultiLevelHierarchy"/>
    <dgm:cxn modelId="{5B191324-0880-461C-AB0A-C0BB8ADD3F64}" srcId="{71ED58E3-ADA2-4FA6-ABFD-FD64BD93CF60}" destId="{31EA0D55-384C-41DE-8AB4-7129DF0B1611}" srcOrd="2" destOrd="0" parTransId="{D0B912A0-A0FB-491C-BD65-8781B58E7D9C}" sibTransId="{24D295BE-4E6C-4990-AD82-08FEC31FF20E}"/>
    <dgm:cxn modelId="{1342C93F-E313-4502-8329-9E8E6FD5F46A}" type="presOf" srcId="{765B7477-0405-4272-85AD-E57A644994E6}" destId="{3B0BABF8-5C8E-44A8-8381-FB1764940451}" srcOrd="0" destOrd="0" presId="urn:microsoft.com/office/officeart/2008/layout/HorizontalMultiLevelHierarchy"/>
    <dgm:cxn modelId="{6C94FB3B-4050-4C94-8774-842FCC4617B4}" srcId="{71ED58E3-ADA2-4FA6-ABFD-FD64BD93CF60}" destId="{5A84E218-7C8F-46BF-A128-0C5BD7DC50C1}" srcOrd="1" destOrd="0" parTransId="{42F9DE30-7265-49A0-ABD7-A1C31DB33164}" sibTransId="{A8287769-0CE3-45EA-A8E6-7CC6AA236F1C}"/>
    <dgm:cxn modelId="{5F5E29A9-EA99-49B2-BF9D-5EA178D05176}" type="presOf" srcId="{CF3D5A2E-28A0-4EAD-A22A-36EA71DA2F95}" destId="{4197CEF8-7083-4C7E-ABA7-1CC05C45C7D3}" srcOrd="0" destOrd="0" presId="urn:microsoft.com/office/officeart/2008/layout/HorizontalMultiLevelHierarchy"/>
    <dgm:cxn modelId="{61108FB1-94F3-4819-A5EE-6F6F7EAA63CF}" type="presOf" srcId="{1C4B7779-6950-44F9-AEC6-5F715B2B5256}" destId="{0D0A2E4E-88B0-4427-85FA-02B1601C57AA}" srcOrd="0" destOrd="0" presId="urn:microsoft.com/office/officeart/2008/layout/HorizontalMultiLevelHierarchy"/>
    <dgm:cxn modelId="{AFDAC804-9A0E-46AB-9230-E80B555E2A85}" type="presOf" srcId="{CDD2DB6C-5951-4419-A763-74C7790B0541}" destId="{45CE9197-EF16-44F4-A09A-DB29E7CE4CD5}" srcOrd="0" destOrd="0" presId="urn:microsoft.com/office/officeart/2008/layout/HorizontalMultiLevelHierarchy"/>
    <dgm:cxn modelId="{62CB86CE-36CA-46F2-BBA0-FF1E5D9F4028}" type="presOf" srcId="{A7D6EAA0-47BE-47AA-B15B-DE61863F2E7A}" destId="{951683BE-20C2-42A1-92C9-4FC4284C1C96}" srcOrd="0" destOrd="0" presId="urn:microsoft.com/office/officeart/2008/layout/HorizontalMultiLevelHierarchy"/>
    <dgm:cxn modelId="{A320B709-B557-4CF9-989E-8D3C08D1AD0D}" type="presOf" srcId="{BE08798F-6226-4BD1-BEE7-D7D250116235}" destId="{91FF2803-5B0B-4740-A26C-CA60E031A97F}" srcOrd="1" destOrd="0" presId="urn:microsoft.com/office/officeart/2008/layout/HorizontalMultiLevelHierarchy"/>
    <dgm:cxn modelId="{88899C52-69B5-4F5D-BE4D-80BE545D9C52}" type="presOf" srcId="{982C1F91-5475-4F34-BFAE-350C00F1C469}" destId="{796DB051-2C9C-4190-AF9B-16B03CC4100B}" srcOrd="0" destOrd="0" presId="urn:microsoft.com/office/officeart/2008/layout/HorizontalMultiLevelHierarchy"/>
    <dgm:cxn modelId="{6D910C3E-60F4-4CFF-8B84-674AFC542DE3}" type="presOf" srcId="{BC55298D-3089-4B02-A1EC-054189F61F6D}" destId="{A16A6923-FC47-49D4-8BD4-49E5E0497153}" srcOrd="0" destOrd="0" presId="urn:microsoft.com/office/officeart/2008/layout/HorizontalMultiLevelHierarchy"/>
    <dgm:cxn modelId="{8311E400-44D3-4F06-A5AB-B2410F351E16}" srcId="{765B7477-0405-4272-85AD-E57A644994E6}" destId="{98B6E2B6-6B14-4046-B7D2-B2FCA6A629F9}" srcOrd="1" destOrd="0" parTransId="{CDD2DB6C-5951-4419-A763-74C7790B0541}" sibTransId="{7859DE31-0C00-4E6F-ABA2-0F795D16E976}"/>
    <dgm:cxn modelId="{9532EA84-53AB-4C0E-83FC-7A18AE073CF4}" type="presOf" srcId="{B2E464B4-CA5E-4A1E-9DBB-E9209DE87050}" destId="{5751E513-189C-429D-ABE3-9C7081F7760E}" srcOrd="0" destOrd="0" presId="urn:microsoft.com/office/officeart/2008/layout/HorizontalMultiLevelHierarchy"/>
    <dgm:cxn modelId="{B29B2FBF-8E00-4342-8E3E-9FE3B3CC53F1}" type="presOf" srcId="{BE08798F-6226-4BD1-BEE7-D7D250116235}" destId="{10734C65-86EA-4B3F-A162-BDD907B1C683}" srcOrd="0" destOrd="0" presId="urn:microsoft.com/office/officeart/2008/layout/HorizontalMultiLevelHierarchy"/>
    <dgm:cxn modelId="{8F3B262B-627B-4F32-9D8B-59060EAA2458}" type="presOf" srcId="{98B6E2B6-6B14-4046-B7D2-B2FCA6A629F9}" destId="{64945DA2-618D-4875-B8E1-43B537BDF586}" srcOrd="0" destOrd="0" presId="urn:microsoft.com/office/officeart/2008/layout/HorizontalMultiLevelHierarchy"/>
    <dgm:cxn modelId="{B219D84B-50B6-44C0-95EE-C44F66A3C26F}" type="presOf" srcId="{D0B912A0-A0FB-491C-BD65-8781B58E7D9C}" destId="{25E7B133-2E43-4E31-A661-51536E850011}" srcOrd="1" destOrd="0" presId="urn:microsoft.com/office/officeart/2008/layout/HorizontalMultiLevelHierarchy"/>
    <dgm:cxn modelId="{9AEC47D3-09D8-48E0-98A3-CEAAF7180C2E}" type="presOf" srcId="{CDD2DB6C-5951-4419-A763-74C7790B0541}" destId="{1F9C4EB1-3A87-474E-9C08-2D5777E87A22}" srcOrd="1" destOrd="0" presId="urn:microsoft.com/office/officeart/2008/layout/HorizontalMultiLevelHierarchy"/>
    <dgm:cxn modelId="{5CA53507-AC37-4522-ADCF-1457B6D43EDB}" srcId="{71ED58E3-ADA2-4FA6-ABFD-FD64BD93CF60}" destId="{765B7477-0405-4272-85AD-E57A644994E6}" srcOrd="0" destOrd="0" parTransId="{A518FB27-1E91-4CC7-9DED-3652D563C930}" sibTransId="{3049BA81-038E-4227-ACCB-17B2F8F9C3F6}"/>
    <dgm:cxn modelId="{69F04FE8-06B3-4D41-AB16-BFA0064FA9C3}" type="presOf" srcId="{2FCF0990-5C88-4FC8-9F25-24F7AAF653A7}" destId="{8C6C0001-2239-42BF-8BE3-BF4C3788CEC2}" srcOrd="0" destOrd="0" presId="urn:microsoft.com/office/officeart/2008/layout/HorizontalMultiLevelHierarchy"/>
    <dgm:cxn modelId="{BD26F7E0-1853-48F9-B10F-B91DFA605C3E}" type="presParOf" srcId="{4197CEF8-7083-4C7E-ABA7-1CC05C45C7D3}" destId="{41C39D90-1450-49F9-BF6C-2D895D450774}" srcOrd="0" destOrd="0" presId="urn:microsoft.com/office/officeart/2008/layout/HorizontalMultiLevelHierarchy"/>
    <dgm:cxn modelId="{BADFDC20-5989-4F61-B008-7E3DDED991FB}" type="presParOf" srcId="{41C39D90-1450-49F9-BF6C-2D895D450774}" destId="{2B6D553F-7900-4FAF-8B37-B308B73BEA0C}" srcOrd="0" destOrd="0" presId="urn:microsoft.com/office/officeart/2008/layout/HorizontalMultiLevelHierarchy"/>
    <dgm:cxn modelId="{267C320F-5229-42DB-ACA9-DEA1C66C64C7}" type="presParOf" srcId="{41C39D90-1450-49F9-BF6C-2D895D450774}" destId="{16AFBAA9-E209-4EF8-92BA-91575AFCB88B}" srcOrd="1" destOrd="0" presId="urn:microsoft.com/office/officeart/2008/layout/HorizontalMultiLevelHierarchy"/>
    <dgm:cxn modelId="{A7B57B0A-E23C-4AAB-81FC-049FA5D68BEE}" type="presParOf" srcId="{16AFBAA9-E209-4EF8-92BA-91575AFCB88B}" destId="{726FB9BF-E867-4F01-80E5-9AF1E3AD4935}" srcOrd="0" destOrd="0" presId="urn:microsoft.com/office/officeart/2008/layout/HorizontalMultiLevelHierarchy"/>
    <dgm:cxn modelId="{B1B45BD4-2DAB-4F0C-8BDE-81C22F0FAB08}" type="presParOf" srcId="{726FB9BF-E867-4F01-80E5-9AF1E3AD4935}" destId="{0A68C1CF-ADCC-41CF-80DC-C39EC2B7E987}" srcOrd="0" destOrd="0" presId="urn:microsoft.com/office/officeart/2008/layout/HorizontalMultiLevelHierarchy"/>
    <dgm:cxn modelId="{5C2692D7-007D-4D20-8DEB-26A2F02F6FE8}" type="presParOf" srcId="{16AFBAA9-E209-4EF8-92BA-91575AFCB88B}" destId="{A45956BB-DCA8-42AE-A401-FA905979DABC}" srcOrd="1" destOrd="0" presId="urn:microsoft.com/office/officeart/2008/layout/HorizontalMultiLevelHierarchy"/>
    <dgm:cxn modelId="{C082ED7C-7918-4E73-BDCE-43522BCAA469}" type="presParOf" srcId="{A45956BB-DCA8-42AE-A401-FA905979DABC}" destId="{3B0BABF8-5C8E-44A8-8381-FB1764940451}" srcOrd="0" destOrd="0" presId="urn:microsoft.com/office/officeart/2008/layout/HorizontalMultiLevelHierarchy"/>
    <dgm:cxn modelId="{C89C4C6C-F759-4AA6-99E9-05BF0AF63261}" type="presParOf" srcId="{A45956BB-DCA8-42AE-A401-FA905979DABC}" destId="{11159F1C-DA29-4274-AF83-BF5D07CDFEB5}" srcOrd="1" destOrd="0" presId="urn:microsoft.com/office/officeart/2008/layout/HorizontalMultiLevelHierarchy"/>
    <dgm:cxn modelId="{2B0D8719-532B-4F75-8774-59E03A9D9BE0}" type="presParOf" srcId="{11159F1C-DA29-4274-AF83-BF5D07CDFEB5}" destId="{8C6C0001-2239-42BF-8BE3-BF4C3788CEC2}" srcOrd="0" destOrd="0" presId="urn:microsoft.com/office/officeart/2008/layout/HorizontalMultiLevelHierarchy"/>
    <dgm:cxn modelId="{FF17647C-DB14-4722-A495-CD861E62590E}" type="presParOf" srcId="{8C6C0001-2239-42BF-8BE3-BF4C3788CEC2}" destId="{27A64CB5-9C0D-4C73-BCC3-49744A649DDA}" srcOrd="0" destOrd="0" presId="urn:microsoft.com/office/officeart/2008/layout/HorizontalMultiLevelHierarchy"/>
    <dgm:cxn modelId="{6D3F4C16-F7CE-4D30-AF6F-1B40EC6EC054}" type="presParOf" srcId="{11159F1C-DA29-4274-AF83-BF5D07CDFEB5}" destId="{DD322206-7894-4DA9-A2E7-BA1EE581769E}" srcOrd="1" destOrd="0" presId="urn:microsoft.com/office/officeart/2008/layout/HorizontalMultiLevelHierarchy"/>
    <dgm:cxn modelId="{4D270A6F-4DF6-4154-8146-A8E99DC9A0C6}" type="presParOf" srcId="{DD322206-7894-4DA9-A2E7-BA1EE581769E}" destId="{8C464809-23E5-409C-96E0-106B8323164F}" srcOrd="0" destOrd="0" presId="urn:microsoft.com/office/officeart/2008/layout/HorizontalMultiLevelHierarchy"/>
    <dgm:cxn modelId="{DEE2DA41-6EA3-4950-8E16-63A51787750F}" type="presParOf" srcId="{DD322206-7894-4DA9-A2E7-BA1EE581769E}" destId="{D0A6D153-6B35-4DE3-BF5A-A49C06F9884D}" srcOrd="1" destOrd="0" presId="urn:microsoft.com/office/officeart/2008/layout/HorizontalMultiLevelHierarchy"/>
    <dgm:cxn modelId="{691972AE-A78C-4C9E-91CB-4B664627B52A}" type="presParOf" srcId="{11159F1C-DA29-4274-AF83-BF5D07CDFEB5}" destId="{45CE9197-EF16-44F4-A09A-DB29E7CE4CD5}" srcOrd="2" destOrd="0" presId="urn:microsoft.com/office/officeart/2008/layout/HorizontalMultiLevelHierarchy"/>
    <dgm:cxn modelId="{351B156D-720B-4137-9862-E915B4887A44}" type="presParOf" srcId="{45CE9197-EF16-44F4-A09A-DB29E7CE4CD5}" destId="{1F9C4EB1-3A87-474E-9C08-2D5777E87A22}" srcOrd="0" destOrd="0" presId="urn:microsoft.com/office/officeart/2008/layout/HorizontalMultiLevelHierarchy"/>
    <dgm:cxn modelId="{F85042F0-EA5C-4FE8-BFF2-22D1511B66DA}" type="presParOf" srcId="{11159F1C-DA29-4274-AF83-BF5D07CDFEB5}" destId="{7D92ABDD-494B-41AA-808C-315BD8ED44A2}" srcOrd="3" destOrd="0" presId="urn:microsoft.com/office/officeart/2008/layout/HorizontalMultiLevelHierarchy"/>
    <dgm:cxn modelId="{0155B853-12BC-428D-BF0E-7B79989D2574}" type="presParOf" srcId="{7D92ABDD-494B-41AA-808C-315BD8ED44A2}" destId="{64945DA2-618D-4875-B8E1-43B537BDF586}" srcOrd="0" destOrd="0" presId="urn:microsoft.com/office/officeart/2008/layout/HorizontalMultiLevelHierarchy"/>
    <dgm:cxn modelId="{6480DB65-814D-42BF-8F9E-1333CA2D54D2}" type="presParOf" srcId="{7D92ABDD-494B-41AA-808C-315BD8ED44A2}" destId="{19352198-EF0A-4A5E-963F-9402DB83BAB6}" srcOrd="1" destOrd="0" presId="urn:microsoft.com/office/officeart/2008/layout/HorizontalMultiLevelHierarchy"/>
    <dgm:cxn modelId="{943AD40D-8F92-4C67-B21B-E7FBFA57A859}" type="presParOf" srcId="{16AFBAA9-E209-4EF8-92BA-91575AFCB88B}" destId="{FD83956D-BF89-4CFE-B69B-5C3E811D5E4E}" srcOrd="2" destOrd="0" presId="urn:microsoft.com/office/officeart/2008/layout/HorizontalMultiLevelHierarchy"/>
    <dgm:cxn modelId="{B0DE44CC-B74E-4BD5-B16C-2BC649EF119C}" type="presParOf" srcId="{FD83956D-BF89-4CFE-B69B-5C3E811D5E4E}" destId="{F3E3EF1D-8F21-4CAB-8DC1-B12D2D59EB71}" srcOrd="0" destOrd="0" presId="urn:microsoft.com/office/officeart/2008/layout/HorizontalMultiLevelHierarchy"/>
    <dgm:cxn modelId="{041E695C-3262-467A-B3FC-CCAC70070494}" type="presParOf" srcId="{16AFBAA9-E209-4EF8-92BA-91575AFCB88B}" destId="{92E51F0A-2BF4-4660-A984-4CF45757FD6E}" srcOrd="3" destOrd="0" presId="urn:microsoft.com/office/officeart/2008/layout/HorizontalMultiLevelHierarchy"/>
    <dgm:cxn modelId="{8675EDF8-C9CF-44E3-A09B-9BACF901AE8A}" type="presParOf" srcId="{92E51F0A-2BF4-4660-A984-4CF45757FD6E}" destId="{CB4E6977-4B57-4D65-A5DD-CC1AB0B9E689}" srcOrd="0" destOrd="0" presId="urn:microsoft.com/office/officeart/2008/layout/HorizontalMultiLevelHierarchy"/>
    <dgm:cxn modelId="{13B8DB3E-54C4-4990-B39C-C1C22DAB927D}" type="presParOf" srcId="{92E51F0A-2BF4-4660-A984-4CF45757FD6E}" destId="{64AC0DDB-8324-48CF-A4EF-35BB45CF8067}" srcOrd="1" destOrd="0" presId="urn:microsoft.com/office/officeart/2008/layout/HorizontalMultiLevelHierarchy"/>
    <dgm:cxn modelId="{F4B90369-5C20-4209-ADA6-D6BCDBA0D033}" type="presParOf" srcId="{64AC0DDB-8324-48CF-A4EF-35BB45CF8067}" destId="{796DB051-2C9C-4190-AF9B-16B03CC4100B}" srcOrd="0" destOrd="0" presId="urn:microsoft.com/office/officeart/2008/layout/HorizontalMultiLevelHierarchy"/>
    <dgm:cxn modelId="{774EE849-1CF6-4D57-8F3A-667E9EC6DCBC}" type="presParOf" srcId="{796DB051-2C9C-4190-AF9B-16B03CC4100B}" destId="{8D28E3F8-E42A-4318-B10D-7878EDA4CF3E}" srcOrd="0" destOrd="0" presId="urn:microsoft.com/office/officeart/2008/layout/HorizontalMultiLevelHierarchy"/>
    <dgm:cxn modelId="{326BFEF3-B714-49F1-AF83-639FD8E4ECF8}" type="presParOf" srcId="{64AC0DDB-8324-48CF-A4EF-35BB45CF8067}" destId="{93EDBEB2-98AC-455D-B66C-E42D37999FBB}" srcOrd="1" destOrd="0" presId="urn:microsoft.com/office/officeart/2008/layout/HorizontalMultiLevelHierarchy"/>
    <dgm:cxn modelId="{35A10347-D22A-444F-9FBC-2766C721091A}" type="presParOf" srcId="{93EDBEB2-98AC-455D-B66C-E42D37999FBB}" destId="{A16A6923-FC47-49D4-8BD4-49E5E0497153}" srcOrd="0" destOrd="0" presId="urn:microsoft.com/office/officeart/2008/layout/HorizontalMultiLevelHierarchy"/>
    <dgm:cxn modelId="{AEF187C1-2002-4709-83BA-E2BEC1EA6B23}" type="presParOf" srcId="{93EDBEB2-98AC-455D-B66C-E42D37999FBB}" destId="{9E575804-63B7-4CE7-B769-65DB57F267AE}" srcOrd="1" destOrd="0" presId="urn:microsoft.com/office/officeart/2008/layout/HorizontalMultiLevelHierarchy"/>
    <dgm:cxn modelId="{B80DC379-A8D1-4CF9-A066-25B0155CB918}" type="presParOf" srcId="{16AFBAA9-E209-4EF8-92BA-91575AFCB88B}" destId="{AEA9F2E7-0DCF-4A83-BEEE-3B26EF3C5ADF}" srcOrd="4" destOrd="0" presId="urn:microsoft.com/office/officeart/2008/layout/HorizontalMultiLevelHierarchy"/>
    <dgm:cxn modelId="{F2B65915-B156-4828-9D0D-026D070FE31A}" type="presParOf" srcId="{AEA9F2E7-0DCF-4A83-BEEE-3B26EF3C5ADF}" destId="{25E7B133-2E43-4E31-A661-51536E850011}" srcOrd="0" destOrd="0" presId="urn:microsoft.com/office/officeart/2008/layout/HorizontalMultiLevelHierarchy"/>
    <dgm:cxn modelId="{97B9D27F-BCCB-43D8-A32E-806918059555}" type="presParOf" srcId="{16AFBAA9-E209-4EF8-92BA-91575AFCB88B}" destId="{A859657B-0E01-46B2-9596-EFB97462A287}" srcOrd="5" destOrd="0" presId="urn:microsoft.com/office/officeart/2008/layout/HorizontalMultiLevelHierarchy"/>
    <dgm:cxn modelId="{BEECDCAC-EED4-4B1A-A08C-6BCABB090076}" type="presParOf" srcId="{A859657B-0E01-46B2-9596-EFB97462A287}" destId="{D88D319A-11B9-4FA4-9C81-1C59703FD297}" srcOrd="0" destOrd="0" presId="urn:microsoft.com/office/officeart/2008/layout/HorizontalMultiLevelHierarchy"/>
    <dgm:cxn modelId="{9D6FD345-CC65-4B29-A91D-B73EAC7348C8}" type="presParOf" srcId="{A859657B-0E01-46B2-9596-EFB97462A287}" destId="{E59575D9-DAED-4719-BB0C-3F06A712EBF9}" srcOrd="1" destOrd="0" presId="urn:microsoft.com/office/officeart/2008/layout/HorizontalMultiLevelHierarchy"/>
    <dgm:cxn modelId="{041F4412-84D7-402F-B0DC-89849B1AB5F6}" type="presParOf" srcId="{E59575D9-DAED-4719-BB0C-3F06A712EBF9}" destId="{10734C65-86EA-4B3F-A162-BDD907B1C683}" srcOrd="0" destOrd="0" presId="urn:microsoft.com/office/officeart/2008/layout/HorizontalMultiLevelHierarchy"/>
    <dgm:cxn modelId="{A710333C-B743-48B1-961A-BBE3E7192989}" type="presParOf" srcId="{10734C65-86EA-4B3F-A162-BDD907B1C683}" destId="{91FF2803-5B0B-4740-A26C-CA60E031A97F}" srcOrd="0" destOrd="0" presId="urn:microsoft.com/office/officeart/2008/layout/HorizontalMultiLevelHierarchy"/>
    <dgm:cxn modelId="{5FE53AA1-40A9-4993-A49E-9FB95B7773DD}" type="presParOf" srcId="{E59575D9-DAED-4719-BB0C-3F06A712EBF9}" destId="{E7EFCFA5-E43C-44C3-8562-5B61AF12BC10}" srcOrd="1" destOrd="0" presId="urn:microsoft.com/office/officeart/2008/layout/HorizontalMultiLevelHierarchy"/>
    <dgm:cxn modelId="{8FBA3819-A7D8-4936-B90E-2DC0A291B4A5}" type="presParOf" srcId="{E7EFCFA5-E43C-44C3-8562-5B61AF12BC10}" destId="{0D0A2E4E-88B0-4427-85FA-02B1601C57AA}" srcOrd="0" destOrd="0" presId="urn:microsoft.com/office/officeart/2008/layout/HorizontalMultiLevelHierarchy"/>
    <dgm:cxn modelId="{47322904-95DF-4113-BDB4-AED4D0D6A732}" type="presParOf" srcId="{E7EFCFA5-E43C-44C3-8562-5B61AF12BC10}" destId="{F57FE035-80C1-4EAB-863A-8AA7C185B8AF}" srcOrd="1" destOrd="0" presId="urn:microsoft.com/office/officeart/2008/layout/HorizontalMultiLevelHierarchy"/>
    <dgm:cxn modelId="{F91ABA04-AA09-417F-8E7F-B639EFE224F1}" type="presParOf" srcId="{E59575D9-DAED-4719-BB0C-3F06A712EBF9}" destId="{951683BE-20C2-42A1-92C9-4FC4284C1C96}" srcOrd="2" destOrd="0" presId="urn:microsoft.com/office/officeart/2008/layout/HorizontalMultiLevelHierarchy"/>
    <dgm:cxn modelId="{449B8C08-58AE-4D25-A941-A3BA0431AA65}" type="presParOf" srcId="{951683BE-20C2-42A1-92C9-4FC4284C1C96}" destId="{89A3B4BF-D187-4E52-B4C0-D2286A6D9552}" srcOrd="0" destOrd="0" presId="urn:microsoft.com/office/officeart/2008/layout/HorizontalMultiLevelHierarchy"/>
    <dgm:cxn modelId="{F90411A0-789F-4A0A-A20D-2352B071CA74}" type="presParOf" srcId="{E59575D9-DAED-4719-BB0C-3F06A712EBF9}" destId="{98AE08F3-58B6-484E-AFD0-FBAEF0839982}" srcOrd="3" destOrd="0" presId="urn:microsoft.com/office/officeart/2008/layout/HorizontalMultiLevelHierarchy"/>
    <dgm:cxn modelId="{A93F7477-BECB-4C60-BBFD-B9986385D37B}" type="presParOf" srcId="{98AE08F3-58B6-484E-AFD0-FBAEF0839982}" destId="{5751E513-189C-429D-ABE3-9C7081F7760E}" srcOrd="0" destOrd="0" presId="urn:microsoft.com/office/officeart/2008/layout/HorizontalMultiLevelHierarchy"/>
    <dgm:cxn modelId="{A9D2F7A7-3C3D-41F9-9DD0-2C8D0B1C2C79}" type="presParOf" srcId="{98AE08F3-58B6-484E-AFD0-FBAEF0839982}" destId="{357EF247-7C82-4B39-994C-F79BB86DBB38}" srcOrd="1" destOrd="0" presId="urn:microsoft.com/office/officeart/2008/layout/HorizontalMultiLevelHierarchy"/>
    <dgm:cxn modelId="{F5B82EBC-1E5E-4422-8B60-BBAAA7817038}" type="presParOf" srcId="{E59575D9-DAED-4719-BB0C-3F06A712EBF9}" destId="{6DD08935-D018-47E4-8CB6-69D1CA7940A8}" srcOrd="4" destOrd="0" presId="urn:microsoft.com/office/officeart/2008/layout/HorizontalMultiLevelHierarchy"/>
    <dgm:cxn modelId="{B2965928-E1AA-4D54-8D9B-B3358F5A4A25}" type="presParOf" srcId="{6DD08935-D018-47E4-8CB6-69D1CA7940A8}" destId="{4230A5B0-D2F2-470D-9F35-F67E94C41888}" srcOrd="0" destOrd="0" presId="urn:microsoft.com/office/officeart/2008/layout/HorizontalMultiLevelHierarchy"/>
    <dgm:cxn modelId="{903C3899-4EE9-4DA9-8180-18189076B4F8}" type="presParOf" srcId="{E59575D9-DAED-4719-BB0C-3F06A712EBF9}" destId="{2F5E5E63-6B16-4DC7-BC13-1FCC64B96484}" srcOrd="5" destOrd="0" presId="urn:microsoft.com/office/officeart/2008/layout/HorizontalMultiLevelHierarchy"/>
    <dgm:cxn modelId="{3C694D4C-328A-453D-AF10-EE642911F510}" type="presParOf" srcId="{2F5E5E63-6B16-4DC7-BC13-1FCC64B96484}" destId="{5C8BEFB3-1B13-4B45-8751-76A6B776750A}" srcOrd="0" destOrd="0" presId="urn:microsoft.com/office/officeart/2008/layout/HorizontalMultiLevelHierarchy"/>
    <dgm:cxn modelId="{CA69734F-FB9D-4FB3-AF8E-1B25BBCA60F6}" type="presParOf" srcId="{2F5E5E63-6B16-4DC7-BC13-1FCC64B96484}" destId="{4D45A5F3-2789-4A03-9384-1B147847AE67}"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41D6700-A9B0-4BEA-9F99-3B6A8A802570}" type="doc">
      <dgm:prSet loTypeId="urn:microsoft.com/office/officeart/2005/8/layout/target3" loCatId="list" qsTypeId="urn:microsoft.com/office/officeart/2005/8/quickstyle/3d2" qsCatId="3D" csTypeId="urn:microsoft.com/office/officeart/2005/8/colors/accent1_2" csCatId="accent1" phldr="1"/>
      <dgm:spPr/>
      <dgm:t>
        <a:bodyPr/>
        <a:lstStyle/>
        <a:p>
          <a:endParaRPr lang="tr-TR"/>
        </a:p>
      </dgm:t>
    </dgm:pt>
    <dgm:pt modelId="{29E67CE3-0BB4-41FB-B118-5F532336A060}">
      <dgm:prSet phldrT="[Metin]" custT="1"/>
      <dgm:spPr/>
      <dgm:t>
        <a:bodyPr/>
        <a:lstStyle/>
        <a:p>
          <a:pPr algn="l"/>
          <a:r>
            <a:rPr lang="tr-TR" sz="2400" dirty="0" smtClean="0">
              <a:latin typeface="Calibri" panose="020F0502020204030204" pitchFamily="34" charset="0"/>
            </a:rPr>
            <a:t>İdareler</a:t>
          </a:r>
          <a:endParaRPr lang="tr-TR" sz="2400" dirty="0">
            <a:latin typeface="Calibri" panose="020F0502020204030204" pitchFamily="34" charset="0"/>
          </a:endParaRPr>
        </a:p>
      </dgm:t>
    </dgm:pt>
    <dgm:pt modelId="{4A877372-168D-444E-8951-26A6E72D5FD6}" type="parTrans" cxnId="{37C4AE59-F2AE-43AB-AF90-62798C1753B9}">
      <dgm:prSet/>
      <dgm:spPr/>
      <dgm:t>
        <a:bodyPr/>
        <a:lstStyle/>
        <a:p>
          <a:endParaRPr lang="tr-TR"/>
        </a:p>
      </dgm:t>
    </dgm:pt>
    <dgm:pt modelId="{81DF693C-D99A-44D4-B55D-1F510943DFB4}" type="sibTrans" cxnId="{37C4AE59-F2AE-43AB-AF90-62798C1753B9}">
      <dgm:prSet/>
      <dgm:spPr/>
      <dgm:t>
        <a:bodyPr/>
        <a:lstStyle/>
        <a:p>
          <a:endParaRPr lang="tr-TR"/>
        </a:p>
      </dgm:t>
    </dgm:pt>
    <dgm:pt modelId="{5B9EFB22-39D5-4A66-9E71-C28A2DE2F256}">
      <dgm:prSet phldrT="[Metin]" custT="1"/>
      <dgm:spPr/>
      <dgm:t>
        <a:bodyPr/>
        <a:lstStyle/>
        <a:p>
          <a:pPr algn="l"/>
          <a:r>
            <a:rPr lang="tr-TR" sz="2400" dirty="0" smtClean="0">
              <a:latin typeface="Calibri" panose="020F0502020204030204" pitchFamily="34" charset="0"/>
            </a:rPr>
            <a:t>İhale </a:t>
          </a:r>
        </a:p>
        <a:p>
          <a:pPr algn="l"/>
          <a:r>
            <a:rPr lang="tr-TR" sz="2400" dirty="0" smtClean="0">
              <a:latin typeface="Calibri" panose="020F0502020204030204" pitchFamily="34" charset="0"/>
            </a:rPr>
            <a:t>komisyonları</a:t>
          </a:r>
          <a:endParaRPr lang="tr-TR" sz="2400" dirty="0">
            <a:latin typeface="Calibri" panose="020F0502020204030204" pitchFamily="34" charset="0"/>
          </a:endParaRPr>
        </a:p>
      </dgm:t>
    </dgm:pt>
    <dgm:pt modelId="{99A10EAC-3781-43B9-8028-26C383F8D01C}" type="parTrans" cxnId="{7949713D-DBBC-418C-BBBF-C6C3C017915A}">
      <dgm:prSet/>
      <dgm:spPr/>
      <dgm:t>
        <a:bodyPr/>
        <a:lstStyle/>
        <a:p>
          <a:endParaRPr lang="tr-TR"/>
        </a:p>
      </dgm:t>
    </dgm:pt>
    <dgm:pt modelId="{FD47D3DA-BCDA-4925-87D2-574270DCDA76}" type="sibTrans" cxnId="{7949713D-DBBC-418C-BBBF-C6C3C017915A}">
      <dgm:prSet/>
      <dgm:spPr/>
      <dgm:t>
        <a:bodyPr/>
        <a:lstStyle/>
        <a:p>
          <a:endParaRPr lang="tr-TR"/>
        </a:p>
      </dgm:t>
    </dgm:pt>
    <dgm:pt modelId="{3CBD7E76-ED0E-410D-A391-95EC4B7F2127}">
      <dgm:prSet phldrT="[Metin]" custT="1"/>
      <dgm:spPr/>
      <dgm:t>
        <a:bodyPr/>
        <a:lstStyle/>
        <a:p>
          <a:pPr algn="l"/>
          <a:r>
            <a:rPr lang="tr-TR" sz="2400" dirty="0" smtClean="0">
              <a:latin typeface="Calibri" panose="020F0502020204030204" pitchFamily="34" charset="0"/>
            </a:rPr>
            <a:t>istekliler</a:t>
          </a:r>
          <a:endParaRPr lang="tr-TR" sz="2400" dirty="0">
            <a:latin typeface="Calibri" panose="020F0502020204030204" pitchFamily="34" charset="0"/>
          </a:endParaRPr>
        </a:p>
      </dgm:t>
    </dgm:pt>
    <dgm:pt modelId="{18E4DB82-B371-439E-81DB-9205F9A9870D}" type="parTrans" cxnId="{230CCAA3-5249-4354-8FD0-9737E759D57B}">
      <dgm:prSet/>
      <dgm:spPr/>
      <dgm:t>
        <a:bodyPr/>
        <a:lstStyle/>
        <a:p>
          <a:endParaRPr lang="tr-TR"/>
        </a:p>
      </dgm:t>
    </dgm:pt>
    <dgm:pt modelId="{2A1619D1-A4CC-406D-86D1-C3FBFDBD32E0}" type="sibTrans" cxnId="{230CCAA3-5249-4354-8FD0-9737E759D57B}">
      <dgm:prSet/>
      <dgm:spPr/>
      <dgm:t>
        <a:bodyPr/>
        <a:lstStyle/>
        <a:p>
          <a:endParaRPr lang="tr-TR"/>
        </a:p>
      </dgm:t>
    </dgm:pt>
    <dgm:pt modelId="{B6510E6B-8D7B-4720-A4F2-1D61F508CCF9}">
      <dgm:prSet phldrT="[Metin]" custT="1"/>
      <dgm:spPr/>
      <dgm:t>
        <a:bodyPr/>
        <a:lstStyle/>
        <a:p>
          <a:r>
            <a:rPr lang="tr-TR" sz="1200" dirty="0" smtClean="0">
              <a:latin typeface="Calibri" panose="020F0502020204030204" pitchFamily="34" charset="0"/>
            </a:rPr>
            <a:t>İdarece verilen formata uygun fiyat analizleri</a:t>
          </a:r>
          <a:endParaRPr lang="tr-TR" sz="1200" dirty="0">
            <a:latin typeface="Calibri" panose="020F0502020204030204" pitchFamily="34" charset="0"/>
          </a:endParaRPr>
        </a:p>
      </dgm:t>
    </dgm:pt>
    <dgm:pt modelId="{1D66385A-23B6-4C28-9130-370DD88FFA4A}" type="sibTrans" cxnId="{4222CF0B-CE79-4FDA-A386-0A833CAD20A1}">
      <dgm:prSet/>
      <dgm:spPr/>
      <dgm:t>
        <a:bodyPr/>
        <a:lstStyle/>
        <a:p>
          <a:endParaRPr lang="tr-TR"/>
        </a:p>
      </dgm:t>
    </dgm:pt>
    <dgm:pt modelId="{CC67C9A3-B64C-4CA7-B92F-AF6BA5270386}" type="parTrans" cxnId="{4222CF0B-CE79-4FDA-A386-0A833CAD20A1}">
      <dgm:prSet/>
      <dgm:spPr/>
      <dgm:t>
        <a:bodyPr/>
        <a:lstStyle/>
        <a:p>
          <a:endParaRPr lang="tr-TR"/>
        </a:p>
      </dgm:t>
    </dgm:pt>
    <dgm:pt modelId="{DCE44E5F-E5F6-438A-B249-32EE99D85A0C}">
      <dgm:prSet phldrT="[Metin]" custT="1"/>
      <dgm:spPr/>
      <dgm:t>
        <a:bodyPr/>
        <a:lstStyle/>
        <a:p>
          <a:r>
            <a:rPr lang="tr-TR" sz="1200" dirty="0" smtClean="0">
              <a:latin typeface="Calibri" panose="020F0502020204030204" pitchFamily="34" charset="0"/>
            </a:rPr>
            <a:t>Tekliflerin değerlendirilmesi</a:t>
          </a:r>
          <a:endParaRPr lang="tr-TR" sz="1200" dirty="0">
            <a:latin typeface="Calibri" panose="020F0502020204030204" pitchFamily="34" charset="0"/>
          </a:endParaRPr>
        </a:p>
      </dgm:t>
    </dgm:pt>
    <dgm:pt modelId="{61E4760A-675D-4DCE-ACA6-F0DFD690065E}" type="sibTrans" cxnId="{4AD43CDA-2D1E-417D-8DD5-067C9E60C08A}">
      <dgm:prSet/>
      <dgm:spPr/>
      <dgm:t>
        <a:bodyPr/>
        <a:lstStyle/>
        <a:p>
          <a:endParaRPr lang="tr-TR"/>
        </a:p>
      </dgm:t>
    </dgm:pt>
    <dgm:pt modelId="{B2C1A6D7-6941-458D-B2B6-A3D65D836831}" type="parTrans" cxnId="{4AD43CDA-2D1E-417D-8DD5-067C9E60C08A}">
      <dgm:prSet/>
      <dgm:spPr/>
      <dgm:t>
        <a:bodyPr/>
        <a:lstStyle/>
        <a:p>
          <a:endParaRPr lang="tr-TR"/>
        </a:p>
      </dgm:t>
    </dgm:pt>
    <dgm:pt modelId="{670433C2-2453-423B-B20E-190DAAD64E48}">
      <dgm:prSet phldrT="[Metin]" custT="1"/>
      <dgm:spPr/>
      <dgm:t>
        <a:bodyPr/>
        <a:lstStyle/>
        <a:p>
          <a:r>
            <a:rPr lang="tr-TR" sz="1400" dirty="0" smtClean="0">
              <a:latin typeface="Calibri" panose="020F0502020204030204" pitchFamily="34" charset="0"/>
            </a:rPr>
            <a:t>N katsayısının belirlenmesi</a:t>
          </a:r>
          <a:endParaRPr lang="tr-TR" sz="1400" dirty="0">
            <a:latin typeface="Calibri" panose="020F0502020204030204" pitchFamily="34" charset="0"/>
          </a:endParaRPr>
        </a:p>
      </dgm:t>
    </dgm:pt>
    <dgm:pt modelId="{BD3D3C7D-B675-4D52-B7AC-D055D7FFCAF7}" type="sibTrans" cxnId="{8983C726-EC45-4B81-9A1F-508DBE13C586}">
      <dgm:prSet/>
      <dgm:spPr/>
      <dgm:t>
        <a:bodyPr/>
        <a:lstStyle/>
        <a:p>
          <a:endParaRPr lang="tr-TR"/>
        </a:p>
      </dgm:t>
    </dgm:pt>
    <dgm:pt modelId="{F1C21A35-338B-431F-B393-DACF97C52E5A}" type="parTrans" cxnId="{8983C726-EC45-4B81-9A1F-508DBE13C586}">
      <dgm:prSet/>
      <dgm:spPr/>
      <dgm:t>
        <a:bodyPr/>
        <a:lstStyle/>
        <a:p>
          <a:endParaRPr lang="tr-TR"/>
        </a:p>
      </dgm:t>
    </dgm:pt>
    <dgm:pt modelId="{B2E20524-6295-4ECB-86FC-C8057866DBE4}">
      <dgm:prSet custT="1"/>
      <dgm:spPr/>
      <dgm:t>
        <a:bodyPr/>
        <a:lstStyle/>
        <a:p>
          <a:r>
            <a:rPr lang="tr-TR" sz="1400" dirty="0" smtClean="0">
              <a:latin typeface="Calibri" panose="020F0502020204030204" pitchFamily="34" charset="0"/>
            </a:rPr>
            <a:t>İhale onay belgesi </a:t>
          </a:r>
        </a:p>
      </dgm:t>
    </dgm:pt>
    <dgm:pt modelId="{3D4E6442-02D7-4AE6-B424-DCA401A5DB1C}" type="parTrans" cxnId="{E1DE1946-B660-4AAA-9D4B-91FE8E683C74}">
      <dgm:prSet/>
      <dgm:spPr/>
      <dgm:t>
        <a:bodyPr/>
        <a:lstStyle/>
        <a:p>
          <a:endParaRPr lang="tr-TR"/>
        </a:p>
      </dgm:t>
    </dgm:pt>
    <dgm:pt modelId="{C3F0D533-6DD6-4607-96A9-F822FF5A445A}" type="sibTrans" cxnId="{E1DE1946-B660-4AAA-9D4B-91FE8E683C74}">
      <dgm:prSet/>
      <dgm:spPr/>
      <dgm:t>
        <a:bodyPr/>
        <a:lstStyle/>
        <a:p>
          <a:endParaRPr lang="tr-TR"/>
        </a:p>
      </dgm:t>
    </dgm:pt>
    <dgm:pt modelId="{D12CD855-915B-492D-847A-C69FE03EAEB5}">
      <dgm:prSet custT="1"/>
      <dgm:spPr/>
      <dgm:t>
        <a:bodyPr/>
        <a:lstStyle/>
        <a:p>
          <a:r>
            <a:rPr lang="tr-TR" sz="1400" dirty="0" smtClean="0">
              <a:latin typeface="Calibri" panose="020F0502020204030204" pitchFamily="34" charset="0"/>
            </a:rPr>
            <a:t>Sıralı iş kalemleri/grupları listesi (%80)</a:t>
          </a:r>
        </a:p>
      </dgm:t>
    </dgm:pt>
    <dgm:pt modelId="{6F30AA27-135E-4127-AFD4-8C42801A041C}" type="parTrans" cxnId="{21F19CD8-FD42-4B00-9CB8-D0B00DE839A8}">
      <dgm:prSet/>
      <dgm:spPr/>
      <dgm:t>
        <a:bodyPr/>
        <a:lstStyle/>
        <a:p>
          <a:endParaRPr lang="tr-TR"/>
        </a:p>
      </dgm:t>
    </dgm:pt>
    <dgm:pt modelId="{4BD84A05-6E2A-4DE6-9824-F812FEF5265F}" type="sibTrans" cxnId="{21F19CD8-FD42-4B00-9CB8-D0B00DE839A8}">
      <dgm:prSet/>
      <dgm:spPr/>
      <dgm:t>
        <a:bodyPr/>
        <a:lstStyle/>
        <a:p>
          <a:endParaRPr lang="tr-TR"/>
        </a:p>
      </dgm:t>
    </dgm:pt>
    <dgm:pt modelId="{6204538B-B43B-4793-B3A4-02B4AF7CEA0A}">
      <dgm:prSet custT="1"/>
      <dgm:spPr/>
      <dgm:t>
        <a:bodyPr/>
        <a:lstStyle/>
        <a:p>
          <a:r>
            <a:rPr lang="tr-TR" sz="1400" dirty="0" smtClean="0">
              <a:latin typeface="Calibri" panose="020F0502020204030204" pitchFamily="34" charset="0"/>
            </a:rPr>
            <a:t>İş kalemi/iş grubu fiyat analizleri  </a:t>
          </a:r>
        </a:p>
      </dgm:t>
    </dgm:pt>
    <dgm:pt modelId="{AE8FAE80-C381-4EAF-A3BF-B3B5E8E4AD46}" type="parTrans" cxnId="{E451C437-4CB8-461C-8076-3D00EB3E94DA}">
      <dgm:prSet/>
      <dgm:spPr/>
      <dgm:t>
        <a:bodyPr/>
        <a:lstStyle/>
        <a:p>
          <a:endParaRPr lang="tr-TR"/>
        </a:p>
      </dgm:t>
    </dgm:pt>
    <dgm:pt modelId="{9238E4CF-A2CC-4591-BCE8-78733168F2B1}" type="sibTrans" cxnId="{E451C437-4CB8-461C-8076-3D00EB3E94DA}">
      <dgm:prSet/>
      <dgm:spPr/>
      <dgm:t>
        <a:bodyPr/>
        <a:lstStyle/>
        <a:p>
          <a:endParaRPr lang="tr-TR"/>
        </a:p>
      </dgm:t>
    </dgm:pt>
    <dgm:pt modelId="{9EB868D9-1303-4B7C-A737-8E9128807BE9}">
      <dgm:prSet custT="1"/>
      <dgm:spPr/>
      <dgm:t>
        <a:bodyPr/>
        <a:lstStyle/>
        <a:p>
          <a:r>
            <a:rPr lang="tr-TR" sz="1400" dirty="0" smtClean="0">
              <a:latin typeface="Calibri" panose="020F0502020204030204" pitchFamily="34" charset="0"/>
            </a:rPr>
            <a:t>Analiz girdileri tablosu (%3-15) </a:t>
          </a:r>
        </a:p>
      </dgm:t>
    </dgm:pt>
    <dgm:pt modelId="{D8F59E14-9195-4C39-B67B-DBB277740EAF}" type="parTrans" cxnId="{AEC94E47-250E-4642-AB82-51C5FAACBC1B}">
      <dgm:prSet/>
      <dgm:spPr/>
      <dgm:t>
        <a:bodyPr/>
        <a:lstStyle/>
        <a:p>
          <a:endParaRPr lang="tr-TR"/>
        </a:p>
      </dgm:t>
    </dgm:pt>
    <dgm:pt modelId="{163946DC-DE48-4385-B05C-8564B3679945}" type="sibTrans" cxnId="{AEC94E47-250E-4642-AB82-51C5FAACBC1B}">
      <dgm:prSet/>
      <dgm:spPr/>
      <dgm:t>
        <a:bodyPr/>
        <a:lstStyle/>
        <a:p>
          <a:endParaRPr lang="tr-TR"/>
        </a:p>
      </dgm:t>
    </dgm:pt>
    <dgm:pt modelId="{0382053A-E491-4497-87B5-5E1D8620B3B2}">
      <dgm:prSet custT="1"/>
      <dgm:spPr/>
      <dgm:t>
        <a:bodyPr/>
        <a:lstStyle/>
        <a:p>
          <a:r>
            <a:rPr lang="tr-TR" sz="1200" dirty="0" smtClean="0">
              <a:latin typeface="Calibri" panose="020F0502020204030204" pitchFamily="34" charset="0"/>
            </a:rPr>
            <a:t>Sınır değer katsayısına (N) bağlı olarak</a:t>
          </a:r>
        </a:p>
      </dgm:t>
    </dgm:pt>
    <dgm:pt modelId="{FC5E7591-0DF8-4E90-BAF3-248AFDB6D3B0}" type="parTrans" cxnId="{16C9FF66-936B-417F-9B3D-DC9690E06EF3}">
      <dgm:prSet/>
      <dgm:spPr/>
      <dgm:t>
        <a:bodyPr/>
        <a:lstStyle/>
        <a:p>
          <a:endParaRPr lang="tr-TR"/>
        </a:p>
      </dgm:t>
    </dgm:pt>
    <dgm:pt modelId="{4CB33805-CDA5-417B-86CB-96B750193C04}" type="sibTrans" cxnId="{16C9FF66-936B-417F-9B3D-DC9690E06EF3}">
      <dgm:prSet/>
      <dgm:spPr/>
      <dgm:t>
        <a:bodyPr/>
        <a:lstStyle/>
        <a:p>
          <a:endParaRPr lang="tr-TR"/>
        </a:p>
      </dgm:t>
    </dgm:pt>
    <dgm:pt modelId="{3A65F357-C646-45A9-B89D-5AED4DC62456}">
      <dgm:prSet custT="1"/>
      <dgm:spPr/>
      <dgm:t>
        <a:bodyPr/>
        <a:lstStyle/>
        <a:p>
          <a:r>
            <a:rPr lang="tr-TR" sz="1200" dirty="0" smtClean="0">
              <a:latin typeface="Calibri" panose="020F0502020204030204" pitchFamily="34" charset="0"/>
            </a:rPr>
            <a:t>SD altında kalan isteklilerden ADTA istenilmesi</a:t>
          </a:r>
        </a:p>
      </dgm:t>
    </dgm:pt>
    <dgm:pt modelId="{7F562338-D3C0-46F6-A0A4-2A721AA41177}" type="parTrans" cxnId="{EC422B60-2EFA-4BE3-8296-A651E0C3815B}">
      <dgm:prSet/>
      <dgm:spPr/>
      <dgm:t>
        <a:bodyPr/>
        <a:lstStyle/>
        <a:p>
          <a:endParaRPr lang="tr-TR"/>
        </a:p>
      </dgm:t>
    </dgm:pt>
    <dgm:pt modelId="{BFC1CCD5-8D90-4284-B00F-AD5B68A79B48}" type="sibTrans" cxnId="{EC422B60-2EFA-4BE3-8296-A651E0C3815B}">
      <dgm:prSet/>
      <dgm:spPr/>
      <dgm:t>
        <a:bodyPr/>
        <a:lstStyle/>
        <a:p>
          <a:endParaRPr lang="tr-TR"/>
        </a:p>
      </dgm:t>
    </dgm:pt>
    <dgm:pt modelId="{5C18EDB9-2082-41B5-A73F-ED1164ACCEA0}">
      <dgm:prSet phldrT="[Metin]" custT="1"/>
      <dgm:spPr/>
      <dgm:t>
        <a:bodyPr/>
        <a:lstStyle/>
        <a:p>
          <a:r>
            <a:rPr lang="tr-TR" sz="1200" dirty="0" smtClean="0">
              <a:latin typeface="Calibri" panose="020F0502020204030204" pitchFamily="34" charset="0"/>
            </a:rPr>
            <a:t>Geçerli tekliflerin belirlenmesi  </a:t>
          </a:r>
          <a:endParaRPr lang="tr-TR" sz="1200" dirty="0">
            <a:latin typeface="Calibri" panose="020F0502020204030204" pitchFamily="34" charset="0"/>
          </a:endParaRPr>
        </a:p>
      </dgm:t>
    </dgm:pt>
    <dgm:pt modelId="{988D891E-3523-438B-B279-9CAD15AD08FF}" type="parTrans" cxnId="{69A0F2E2-C670-4E56-9E45-FCBD69255BE7}">
      <dgm:prSet/>
      <dgm:spPr/>
      <dgm:t>
        <a:bodyPr/>
        <a:lstStyle/>
        <a:p>
          <a:endParaRPr lang="tr-TR"/>
        </a:p>
      </dgm:t>
    </dgm:pt>
    <dgm:pt modelId="{13724898-B49C-47CD-8733-E93BB738CA8A}" type="sibTrans" cxnId="{69A0F2E2-C670-4E56-9E45-FCBD69255BE7}">
      <dgm:prSet/>
      <dgm:spPr/>
      <dgm:t>
        <a:bodyPr/>
        <a:lstStyle/>
        <a:p>
          <a:endParaRPr lang="tr-TR"/>
        </a:p>
      </dgm:t>
    </dgm:pt>
    <dgm:pt modelId="{30471D41-0E45-418C-9C34-AC213E6F23F9}">
      <dgm:prSet custT="1"/>
      <dgm:spPr/>
      <dgm:t>
        <a:bodyPr/>
        <a:lstStyle/>
        <a:p>
          <a:r>
            <a:rPr lang="tr-TR" sz="1200" dirty="0" smtClean="0">
              <a:latin typeface="Calibri" panose="020F0502020204030204" pitchFamily="34" charset="0"/>
            </a:rPr>
            <a:t>Aşırı düşük sınır değerinin(SD) hesaplanması</a:t>
          </a:r>
        </a:p>
      </dgm:t>
    </dgm:pt>
    <dgm:pt modelId="{B27007C1-EA74-4D69-B36B-F03118AC5B16}" type="parTrans" cxnId="{913A6D3E-F4E8-4836-A03B-5639644B49D0}">
      <dgm:prSet/>
      <dgm:spPr/>
      <dgm:t>
        <a:bodyPr/>
        <a:lstStyle/>
        <a:p>
          <a:endParaRPr lang="tr-TR"/>
        </a:p>
      </dgm:t>
    </dgm:pt>
    <dgm:pt modelId="{CBEF661B-3A63-41BA-8250-F24B3381E75C}" type="sibTrans" cxnId="{913A6D3E-F4E8-4836-A03B-5639644B49D0}">
      <dgm:prSet/>
      <dgm:spPr/>
      <dgm:t>
        <a:bodyPr/>
        <a:lstStyle/>
        <a:p>
          <a:endParaRPr lang="tr-TR"/>
        </a:p>
      </dgm:t>
    </dgm:pt>
    <dgm:pt modelId="{42289CC9-07DF-4D6F-A5BB-78E45B6EC3A4}">
      <dgm:prSet custT="1"/>
      <dgm:spPr/>
      <dgm:t>
        <a:bodyPr/>
        <a:lstStyle/>
        <a:p>
          <a:r>
            <a:rPr lang="tr-TR" sz="1200" dirty="0" smtClean="0">
              <a:latin typeface="Calibri" panose="020F0502020204030204" pitchFamily="34" charset="0"/>
            </a:rPr>
            <a:t>ADTA ‘ya ilişkin mevzuatta tanımlanan</a:t>
          </a:r>
        </a:p>
      </dgm:t>
    </dgm:pt>
    <dgm:pt modelId="{EA374737-21D6-494A-9D03-C89885F8A928}" type="parTrans" cxnId="{DB97A3BB-408C-4D0F-9732-D2DAE770E6E4}">
      <dgm:prSet/>
      <dgm:spPr/>
      <dgm:t>
        <a:bodyPr/>
        <a:lstStyle/>
        <a:p>
          <a:endParaRPr lang="tr-TR"/>
        </a:p>
      </dgm:t>
    </dgm:pt>
    <dgm:pt modelId="{E99D8343-DBC9-4066-BE4A-1B76FCB24BB8}" type="sibTrans" cxnId="{DB97A3BB-408C-4D0F-9732-D2DAE770E6E4}">
      <dgm:prSet/>
      <dgm:spPr/>
      <dgm:t>
        <a:bodyPr/>
        <a:lstStyle/>
        <a:p>
          <a:endParaRPr lang="tr-TR"/>
        </a:p>
      </dgm:t>
    </dgm:pt>
    <dgm:pt modelId="{B5EC3AD9-6E34-4C89-B914-15A207443B1C}">
      <dgm:prSet custT="1"/>
      <dgm:spPr/>
      <dgm:t>
        <a:bodyPr/>
        <a:lstStyle/>
        <a:p>
          <a:pPr>
            <a:tabLst>
              <a:tab pos="180975" algn="l"/>
              <a:tab pos="3676650" algn="l"/>
            </a:tabLst>
          </a:pPr>
          <a:r>
            <a:rPr lang="tr-TR" sz="1200" dirty="0" smtClean="0">
              <a:latin typeface="Calibri" panose="020F0502020204030204" pitchFamily="34" charset="0"/>
            </a:rPr>
            <a:t> Onaylanması istenilen belgelerin süresi içerisinde  idareye verilmesi </a:t>
          </a:r>
        </a:p>
      </dgm:t>
    </dgm:pt>
    <dgm:pt modelId="{2906BEEC-244E-4357-9207-BA49702B1355}" type="parTrans" cxnId="{ACA515B9-FCB4-4C9A-8B85-BE71BE3B6277}">
      <dgm:prSet/>
      <dgm:spPr/>
      <dgm:t>
        <a:bodyPr/>
        <a:lstStyle/>
        <a:p>
          <a:endParaRPr lang="tr-TR"/>
        </a:p>
      </dgm:t>
    </dgm:pt>
    <dgm:pt modelId="{B131F473-BFEC-4AE1-A909-7EBCF71764B9}" type="sibTrans" cxnId="{ACA515B9-FCB4-4C9A-8B85-BE71BE3B6277}">
      <dgm:prSet/>
      <dgm:spPr/>
      <dgm:t>
        <a:bodyPr/>
        <a:lstStyle/>
        <a:p>
          <a:endParaRPr lang="tr-TR"/>
        </a:p>
      </dgm:t>
    </dgm:pt>
    <dgm:pt modelId="{FE2D1D53-9520-472D-B2A7-3722E1C93FF9}">
      <dgm:prSet custT="1"/>
      <dgm:spPr/>
      <dgm:t>
        <a:bodyPr/>
        <a:lstStyle/>
        <a:p>
          <a:pPr>
            <a:tabLst>
              <a:tab pos="180975" algn="l"/>
              <a:tab pos="3676650" algn="l"/>
            </a:tabLst>
          </a:pPr>
          <a:r>
            <a:rPr lang="tr-TR" sz="1200" dirty="0" smtClean="0">
              <a:latin typeface="Calibri" panose="020F0502020204030204" pitchFamily="34" charset="0"/>
            </a:rPr>
            <a:t> Maliyet/satış tutarı tespit tutanakları</a:t>
          </a:r>
        </a:p>
      </dgm:t>
    </dgm:pt>
    <dgm:pt modelId="{9D572CAB-1072-4E6A-82CE-8E381628AC99}" type="parTrans" cxnId="{85B629C4-190B-46E4-94A8-9268ECE3DD2B}">
      <dgm:prSet/>
      <dgm:spPr/>
      <dgm:t>
        <a:bodyPr/>
        <a:lstStyle/>
        <a:p>
          <a:endParaRPr lang="tr-TR"/>
        </a:p>
      </dgm:t>
    </dgm:pt>
    <dgm:pt modelId="{68ADBC6E-F3A5-4859-87AD-B0516A927A2D}" type="sibTrans" cxnId="{85B629C4-190B-46E4-94A8-9268ECE3DD2B}">
      <dgm:prSet/>
      <dgm:spPr/>
      <dgm:t>
        <a:bodyPr/>
        <a:lstStyle/>
        <a:p>
          <a:endParaRPr lang="tr-TR"/>
        </a:p>
      </dgm:t>
    </dgm:pt>
    <dgm:pt modelId="{369BC48E-F610-4A4D-8B93-05728CCFB687}">
      <dgm:prSet custT="1"/>
      <dgm:spPr/>
      <dgm:t>
        <a:bodyPr/>
        <a:lstStyle/>
        <a:p>
          <a:r>
            <a:rPr lang="tr-TR" sz="1200" dirty="0" smtClean="0">
              <a:latin typeface="Calibri" panose="020F0502020204030204" pitchFamily="34" charset="0"/>
            </a:rPr>
            <a:t>Özel fiyat analizleri</a:t>
          </a:r>
          <a:endParaRPr lang="tr-TR" sz="1200" dirty="0">
            <a:latin typeface="Calibri" panose="020F0502020204030204" pitchFamily="34" charset="0"/>
          </a:endParaRPr>
        </a:p>
      </dgm:t>
    </dgm:pt>
    <dgm:pt modelId="{7D5018AE-D0E1-4589-B48F-FB12C94E6975}" type="parTrans" cxnId="{CE5A5DC3-91F1-41D9-A80F-31ABCC3A456F}">
      <dgm:prSet/>
      <dgm:spPr/>
      <dgm:t>
        <a:bodyPr/>
        <a:lstStyle/>
        <a:p>
          <a:endParaRPr lang="tr-TR"/>
        </a:p>
      </dgm:t>
    </dgm:pt>
    <dgm:pt modelId="{02A2B0E5-7C83-45D8-9B5C-70BBDEA00C25}" type="sibTrans" cxnId="{CE5A5DC3-91F1-41D9-A80F-31ABCC3A456F}">
      <dgm:prSet/>
      <dgm:spPr/>
      <dgm:t>
        <a:bodyPr/>
        <a:lstStyle/>
        <a:p>
          <a:endParaRPr lang="tr-TR"/>
        </a:p>
      </dgm:t>
    </dgm:pt>
    <dgm:pt modelId="{6F6BD70B-3918-466C-91DD-4F41E86D938F}">
      <dgm:prSet custT="1"/>
      <dgm:spPr/>
      <dgm:t>
        <a:bodyPr/>
        <a:lstStyle/>
        <a:p>
          <a:r>
            <a:rPr lang="tr-TR" sz="1200" dirty="0" smtClean="0">
              <a:latin typeface="Calibri" panose="020F0502020204030204" pitchFamily="34" charset="0"/>
            </a:rPr>
            <a:t>Fiyat teklifleri</a:t>
          </a:r>
          <a:endParaRPr lang="tr-TR" sz="1200" dirty="0">
            <a:latin typeface="Calibri" panose="020F0502020204030204" pitchFamily="34" charset="0"/>
          </a:endParaRPr>
        </a:p>
      </dgm:t>
    </dgm:pt>
    <dgm:pt modelId="{8808460D-A94B-4D69-A31C-14EE01013E66}" type="parTrans" cxnId="{5ABBC9C9-5B02-4281-9A53-23B48683CE67}">
      <dgm:prSet/>
      <dgm:spPr/>
      <dgm:t>
        <a:bodyPr/>
        <a:lstStyle/>
        <a:p>
          <a:endParaRPr lang="tr-TR"/>
        </a:p>
      </dgm:t>
    </dgm:pt>
    <dgm:pt modelId="{E6FF7FBD-C421-4DF9-89B5-4F784AFB8747}" type="sibTrans" cxnId="{5ABBC9C9-5B02-4281-9A53-23B48683CE67}">
      <dgm:prSet/>
      <dgm:spPr/>
      <dgm:t>
        <a:bodyPr/>
        <a:lstStyle/>
        <a:p>
          <a:endParaRPr lang="tr-TR"/>
        </a:p>
      </dgm:t>
    </dgm:pt>
    <dgm:pt modelId="{5A7F4281-5B0F-4A93-8410-5000AA9C911C}">
      <dgm:prSet custT="1"/>
      <dgm:spPr/>
      <dgm:t>
        <a:bodyPr/>
        <a:lstStyle/>
        <a:p>
          <a:r>
            <a:rPr lang="tr-TR" sz="1400" dirty="0" smtClean="0">
              <a:latin typeface="Calibri" panose="020F0502020204030204" pitchFamily="34" charset="0"/>
            </a:rPr>
            <a:t>Yaklaşık maliyet cetveli</a:t>
          </a:r>
        </a:p>
      </dgm:t>
    </dgm:pt>
    <dgm:pt modelId="{9A41F929-5D1B-4000-848A-77331B041B4B}" type="parTrans" cxnId="{F9A87458-5CF9-4D71-8FFA-5709F7F605A0}">
      <dgm:prSet/>
      <dgm:spPr/>
      <dgm:t>
        <a:bodyPr/>
        <a:lstStyle/>
        <a:p>
          <a:endParaRPr lang="tr-TR"/>
        </a:p>
      </dgm:t>
    </dgm:pt>
    <dgm:pt modelId="{C22CA4E4-BF63-4CE0-BEC6-1DC66E017BAD}" type="sibTrans" cxnId="{F9A87458-5CF9-4D71-8FFA-5709F7F605A0}">
      <dgm:prSet/>
      <dgm:spPr/>
      <dgm:t>
        <a:bodyPr/>
        <a:lstStyle/>
        <a:p>
          <a:endParaRPr lang="tr-TR"/>
        </a:p>
      </dgm:t>
    </dgm:pt>
    <dgm:pt modelId="{AEE93B99-EC88-49E7-8E8C-A86C675A2589}">
      <dgm:prSet custT="1"/>
      <dgm:spPr/>
      <dgm:t>
        <a:bodyPr/>
        <a:lstStyle/>
        <a:p>
          <a:r>
            <a:rPr lang="tr-TR" sz="1200" dirty="0" smtClean="0">
              <a:latin typeface="Calibri" panose="020F0502020204030204" pitchFamily="34" charset="0"/>
            </a:rPr>
            <a:t>ADTA’nın değerlendirilmesi  </a:t>
          </a:r>
        </a:p>
      </dgm:t>
    </dgm:pt>
    <dgm:pt modelId="{F121C56C-0EF0-42B2-B31C-FCCC5796F03A}" type="parTrans" cxnId="{E92232DA-54E3-4965-9A06-EFBF6917A3DB}">
      <dgm:prSet/>
      <dgm:spPr/>
      <dgm:t>
        <a:bodyPr/>
        <a:lstStyle/>
        <a:p>
          <a:endParaRPr lang="tr-TR"/>
        </a:p>
      </dgm:t>
    </dgm:pt>
    <dgm:pt modelId="{0E9B66F9-B5AA-4F78-A98E-B148C2466AEC}" type="sibTrans" cxnId="{E92232DA-54E3-4965-9A06-EFBF6917A3DB}">
      <dgm:prSet/>
      <dgm:spPr/>
      <dgm:t>
        <a:bodyPr/>
        <a:lstStyle/>
        <a:p>
          <a:endParaRPr lang="tr-TR"/>
        </a:p>
      </dgm:t>
    </dgm:pt>
    <dgm:pt modelId="{2FE05B48-2D36-4D07-A6E0-720A724C82FF}" type="pres">
      <dgm:prSet presAssocID="{741D6700-A9B0-4BEA-9F99-3B6A8A802570}" presName="Name0" presStyleCnt="0">
        <dgm:presLayoutVars>
          <dgm:chMax val="7"/>
          <dgm:dir/>
          <dgm:animLvl val="lvl"/>
          <dgm:resizeHandles val="exact"/>
        </dgm:presLayoutVars>
      </dgm:prSet>
      <dgm:spPr/>
      <dgm:t>
        <a:bodyPr/>
        <a:lstStyle/>
        <a:p>
          <a:endParaRPr lang="tr-TR"/>
        </a:p>
      </dgm:t>
    </dgm:pt>
    <dgm:pt modelId="{7247C364-EA96-4629-B740-8835EE759388}" type="pres">
      <dgm:prSet presAssocID="{29E67CE3-0BB4-41FB-B118-5F532336A060}" presName="circle1" presStyleLbl="node1" presStyleIdx="0" presStyleCnt="3" custLinFactNeighborX="2181" custLinFactNeighborY="-922"/>
      <dgm:spPr/>
      <dgm:t>
        <a:bodyPr/>
        <a:lstStyle/>
        <a:p>
          <a:endParaRPr lang="tr-TR"/>
        </a:p>
      </dgm:t>
    </dgm:pt>
    <dgm:pt modelId="{A8603F47-912C-418C-8189-DFB450AE9C45}" type="pres">
      <dgm:prSet presAssocID="{29E67CE3-0BB4-41FB-B118-5F532336A060}" presName="space" presStyleCnt="0"/>
      <dgm:spPr/>
      <dgm:t>
        <a:bodyPr/>
        <a:lstStyle/>
        <a:p>
          <a:endParaRPr lang="tr-TR"/>
        </a:p>
      </dgm:t>
    </dgm:pt>
    <dgm:pt modelId="{B252276E-CDD6-4379-BDF0-A286862314CC}" type="pres">
      <dgm:prSet presAssocID="{29E67CE3-0BB4-41FB-B118-5F532336A060}" presName="rect1" presStyleLbl="alignAcc1" presStyleIdx="0" presStyleCnt="3"/>
      <dgm:spPr/>
      <dgm:t>
        <a:bodyPr/>
        <a:lstStyle/>
        <a:p>
          <a:endParaRPr lang="tr-TR"/>
        </a:p>
      </dgm:t>
    </dgm:pt>
    <dgm:pt modelId="{B3D6BAC6-7284-4EBC-82BB-8AF57EF4A13E}" type="pres">
      <dgm:prSet presAssocID="{5B9EFB22-39D5-4A66-9E71-C28A2DE2F256}" presName="vertSpace2" presStyleLbl="node1" presStyleIdx="0" presStyleCnt="3"/>
      <dgm:spPr/>
      <dgm:t>
        <a:bodyPr/>
        <a:lstStyle/>
        <a:p>
          <a:endParaRPr lang="tr-TR"/>
        </a:p>
      </dgm:t>
    </dgm:pt>
    <dgm:pt modelId="{085A5B27-CB9D-4ABE-AAAD-D268622C0002}" type="pres">
      <dgm:prSet presAssocID="{5B9EFB22-39D5-4A66-9E71-C28A2DE2F256}" presName="circle2" presStyleLbl="node1" presStyleIdx="1" presStyleCnt="3"/>
      <dgm:spPr/>
      <dgm:t>
        <a:bodyPr/>
        <a:lstStyle/>
        <a:p>
          <a:endParaRPr lang="tr-TR"/>
        </a:p>
      </dgm:t>
    </dgm:pt>
    <dgm:pt modelId="{E8785548-4300-47B6-85D2-E3F42AFFA86D}" type="pres">
      <dgm:prSet presAssocID="{5B9EFB22-39D5-4A66-9E71-C28A2DE2F256}" presName="rect2" presStyleLbl="alignAcc1" presStyleIdx="1" presStyleCnt="3"/>
      <dgm:spPr/>
      <dgm:t>
        <a:bodyPr/>
        <a:lstStyle/>
        <a:p>
          <a:endParaRPr lang="tr-TR"/>
        </a:p>
      </dgm:t>
    </dgm:pt>
    <dgm:pt modelId="{0A0C7093-2819-4F67-A0E6-9DE7A0D1AAC0}" type="pres">
      <dgm:prSet presAssocID="{3CBD7E76-ED0E-410D-A391-95EC4B7F2127}" presName="vertSpace3" presStyleLbl="node1" presStyleIdx="1" presStyleCnt="3"/>
      <dgm:spPr/>
      <dgm:t>
        <a:bodyPr/>
        <a:lstStyle/>
        <a:p>
          <a:endParaRPr lang="tr-TR"/>
        </a:p>
      </dgm:t>
    </dgm:pt>
    <dgm:pt modelId="{6D5F3B75-42FD-48CB-A067-CEFB7EBC9AE6}" type="pres">
      <dgm:prSet presAssocID="{3CBD7E76-ED0E-410D-A391-95EC4B7F2127}" presName="circle3" presStyleLbl="node1" presStyleIdx="2" presStyleCnt="3"/>
      <dgm:spPr/>
      <dgm:t>
        <a:bodyPr/>
        <a:lstStyle/>
        <a:p>
          <a:endParaRPr lang="tr-TR"/>
        </a:p>
      </dgm:t>
    </dgm:pt>
    <dgm:pt modelId="{41CACCF9-22E8-4700-BC70-F83496B9087F}" type="pres">
      <dgm:prSet presAssocID="{3CBD7E76-ED0E-410D-A391-95EC4B7F2127}" presName="rect3" presStyleLbl="alignAcc1" presStyleIdx="2" presStyleCnt="3" custScaleX="100000"/>
      <dgm:spPr/>
      <dgm:t>
        <a:bodyPr/>
        <a:lstStyle/>
        <a:p>
          <a:endParaRPr lang="tr-TR"/>
        </a:p>
      </dgm:t>
    </dgm:pt>
    <dgm:pt modelId="{5E0F1DBC-68E6-4D5A-AAE2-EB4C7C173267}" type="pres">
      <dgm:prSet presAssocID="{29E67CE3-0BB4-41FB-B118-5F532336A060}" presName="rect1ParTx" presStyleLbl="alignAcc1" presStyleIdx="2" presStyleCnt="3">
        <dgm:presLayoutVars>
          <dgm:chMax val="1"/>
          <dgm:bulletEnabled val="1"/>
        </dgm:presLayoutVars>
      </dgm:prSet>
      <dgm:spPr/>
      <dgm:t>
        <a:bodyPr/>
        <a:lstStyle/>
        <a:p>
          <a:endParaRPr lang="tr-TR"/>
        </a:p>
      </dgm:t>
    </dgm:pt>
    <dgm:pt modelId="{3E2BB9C2-1100-48B6-8DA3-6938A5BA95D2}" type="pres">
      <dgm:prSet presAssocID="{29E67CE3-0BB4-41FB-B118-5F532336A060}" presName="rect1ChTx" presStyleLbl="alignAcc1" presStyleIdx="2" presStyleCnt="3" custScaleX="174614">
        <dgm:presLayoutVars>
          <dgm:bulletEnabled val="1"/>
        </dgm:presLayoutVars>
      </dgm:prSet>
      <dgm:spPr/>
      <dgm:t>
        <a:bodyPr/>
        <a:lstStyle/>
        <a:p>
          <a:endParaRPr lang="tr-TR"/>
        </a:p>
      </dgm:t>
    </dgm:pt>
    <dgm:pt modelId="{D73A5EA5-5398-4505-80A5-95351026B468}" type="pres">
      <dgm:prSet presAssocID="{5B9EFB22-39D5-4A66-9E71-C28A2DE2F256}" presName="rect2ParTx" presStyleLbl="alignAcc1" presStyleIdx="2" presStyleCnt="3">
        <dgm:presLayoutVars>
          <dgm:chMax val="1"/>
          <dgm:bulletEnabled val="1"/>
        </dgm:presLayoutVars>
      </dgm:prSet>
      <dgm:spPr/>
      <dgm:t>
        <a:bodyPr/>
        <a:lstStyle/>
        <a:p>
          <a:endParaRPr lang="tr-TR"/>
        </a:p>
      </dgm:t>
    </dgm:pt>
    <dgm:pt modelId="{5EC4CD89-799B-44AD-9A43-176C39106350}" type="pres">
      <dgm:prSet presAssocID="{5B9EFB22-39D5-4A66-9E71-C28A2DE2F256}" presName="rect2ChTx" presStyleLbl="alignAcc1" presStyleIdx="2" presStyleCnt="3" custScaleX="171690">
        <dgm:presLayoutVars>
          <dgm:bulletEnabled val="1"/>
        </dgm:presLayoutVars>
      </dgm:prSet>
      <dgm:spPr/>
      <dgm:t>
        <a:bodyPr/>
        <a:lstStyle/>
        <a:p>
          <a:endParaRPr lang="tr-TR"/>
        </a:p>
      </dgm:t>
    </dgm:pt>
    <dgm:pt modelId="{AE7771C4-4A57-428D-BC27-5842CB1F932A}" type="pres">
      <dgm:prSet presAssocID="{3CBD7E76-ED0E-410D-A391-95EC4B7F2127}" presName="rect3ParTx" presStyleLbl="alignAcc1" presStyleIdx="2" presStyleCnt="3">
        <dgm:presLayoutVars>
          <dgm:chMax val="1"/>
          <dgm:bulletEnabled val="1"/>
        </dgm:presLayoutVars>
      </dgm:prSet>
      <dgm:spPr/>
      <dgm:t>
        <a:bodyPr/>
        <a:lstStyle/>
        <a:p>
          <a:endParaRPr lang="tr-TR"/>
        </a:p>
      </dgm:t>
    </dgm:pt>
    <dgm:pt modelId="{083091AC-8E20-4449-AAB4-18BFC319C198}" type="pres">
      <dgm:prSet presAssocID="{3CBD7E76-ED0E-410D-A391-95EC4B7F2127}" presName="rect3ChTx" presStyleLbl="alignAcc1" presStyleIdx="2" presStyleCnt="3" custScaleX="149179">
        <dgm:presLayoutVars>
          <dgm:bulletEnabled val="1"/>
        </dgm:presLayoutVars>
      </dgm:prSet>
      <dgm:spPr/>
      <dgm:t>
        <a:bodyPr/>
        <a:lstStyle/>
        <a:p>
          <a:endParaRPr lang="tr-TR"/>
        </a:p>
      </dgm:t>
    </dgm:pt>
  </dgm:ptLst>
  <dgm:cxnLst>
    <dgm:cxn modelId="{CB5938B1-6CE7-40AC-9CFB-86EDEC51D293}" type="presOf" srcId="{B5EC3AD9-6E34-4C89-B914-15A207443B1C}" destId="{083091AC-8E20-4449-AAB4-18BFC319C198}" srcOrd="0" destOrd="5" presId="urn:microsoft.com/office/officeart/2005/8/layout/target3"/>
    <dgm:cxn modelId="{F9A87458-5CF9-4D71-8FFA-5709F7F605A0}" srcId="{29E67CE3-0BB4-41FB-B118-5F532336A060}" destId="{5A7F4281-5B0F-4A93-8410-5000AA9C911C}" srcOrd="2" destOrd="0" parTransId="{9A41F929-5D1B-4000-848A-77331B041B4B}" sibTransId="{C22CA4E4-BF63-4CE0-BEC6-1DC66E017BAD}"/>
    <dgm:cxn modelId="{CF0B72AC-3690-404C-8DA1-45AB9F6E3EDB}" type="presOf" srcId="{B6510E6B-8D7B-4720-A4F2-1D61F508CCF9}" destId="{083091AC-8E20-4449-AAB4-18BFC319C198}" srcOrd="0" destOrd="0" presId="urn:microsoft.com/office/officeart/2005/8/layout/target3"/>
    <dgm:cxn modelId="{ACFE8C4C-5127-4D47-8601-8A4D0F989161}" type="presOf" srcId="{5A7F4281-5B0F-4A93-8410-5000AA9C911C}" destId="{3E2BB9C2-1100-48B6-8DA3-6938A5BA95D2}" srcOrd="0" destOrd="2" presId="urn:microsoft.com/office/officeart/2005/8/layout/target3"/>
    <dgm:cxn modelId="{E92232DA-54E3-4965-9A06-EFBF6917A3DB}" srcId="{5B9EFB22-39D5-4A66-9E71-C28A2DE2F256}" destId="{AEE93B99-EC88-49E7-8E8C-A86C675A2589}" srcOrd="5" destOrd="0" parTransId="{F121C56C-0EF0-42B2-B31C-FCCC5796F03A}" sibTransId="{0E9B66F9-B5AA-4F78-A98E-B148C2466AEC}"/>
    <dgm:cxn modelId="{CE5A5DC3-91F1-41D9-A80F-31ABCC3A456F}" srcId="{3CBD7E76-ED0E-410D-A391-95EC4B7F2127}" destId="{369BC48E-F610-4A4D-8B93-05728CCFB687}" srcOrd="1" destOrd="0" parTransId="{7D5018AE-D0E1-4589-B48F-FB12C94E6975}" sibTransId="{02A2B0E5-7C83-45D8-9B5C-70BBDEA00C25}"/>
    <dgm:cxn modelId="{E451C437-4CB8-461C-8076-3D00EB3E94DA}" srcId="{29E67CE3-0BB4-41FB-B118-5F532336A060}" destId="{6204538B-B43B-4793-B3A4-02B4AF7CEA0A}" srcOrd="4" destOrd="0" parTransId="{AE8FAE80-C381-4EAF-A3BF-B3B5E8E4AD46}" sibTransId="{9238E4CF-A2CC-4591-BCE8-78733168F2B1}"/>
    <dgm:cxn modelId="{C492B0EA-50A7-44A2-A7CD-E9BE6596CC4B}" type="presOf" srcId="{30471D41-0E45-418C-9C34-AC213E6F23F9}" destId="{5EC4CD89-799B-44AD-9A43-176C39106350}" srcOrd="0" destOrd="3" presId="urn:microsoft.com/office/officeart/2005/8/layout/target3"/>
    <dgm:cxn modelId="{7515BA93-29BE-4115-B998-0EE673C52652}" type="presOf" srcId="{5B9EFB22-39D5-4A66-9E71-C28A2DE2F256}" destId="{E8785548-4300-47B6-85D2-E3F42AFFA86D}" srcOrd="0" destOrd="0" presId="urn:microsoft.com/office/officeart/2005/8/layout/target3"/>
    <dgm:cxn modelId="{30AA990A-777E-4D55-8CB2-36D6B06B3828}" type="presOf" srcId="{42289CC9-07DF-4D6F-A5BB-78E45B6EC3A4}" destId="{083091AC-8E20-4449-AAB4-18BFC319C198}" srcOrd="0" destOrd="3" presId="urn:microsoft.com/office/officeart/2005/8/layout/target3"/>
    <dgm:cxn modelId="{7949713D-DBBC-418C-BBBF-C6C3C017915A}" srcId="{741D6700-A9B0-4BEA-9F99-3B6A8A802570}" destId="{5B9EFB22-39D5-4A66-9E71-C28A2DE2F256}" srcOrd="1" destOrd="0" parTransId="{99A10EAC-3781-43B9-8028-26C383F8D01C}" sibTransId="{FD47D3DA-BCDA-4925-87D2-574270DCDA76}"/>
    <dgm:cxn modelId="{B5921FF4-9716-4F58-B21C-2B0B2FFE305D}" type="presOf" srcId="{0382053A-E491-4497-87B5-5E1D8620B3B2}" destId="{5EC4CD89-799B-44AD-9A43-176C39106350}" srcOrd="0" destOrd="2" presId="urn:microsoft.com/office/officeart/2005/8/layout/target3"/>
    <dgm:cxn modelId="{807F3175-1A75-4491-8358-AFA076CBD3AB}" type="presOf" srcId="{FE2D1D53-9520-472D-B2A7-3722E1C93FF9}" destId="{083091AC-8E20-4449-AAB4-18BFC319C198}" srcOrd="0" destOrd="4" presId="urn:microsoft.com/office/officeart/2005/8/layout/target3"/>
    <dgm:cxn modelId="{69A0F2E2-C670-4E56-9E45-FCBD69255BE7}" srcId="{5B9EFB22-39D5-4A66-9E71-C28A2DE2F256}" destId="{5C18EDB9-2082-41B5-A73F-ED1164ACCEA0}" srcOrd="1" destOrd="0" parTransId="{988D891E-3523-438B-B279-9CAD15AD08FF}" sibTransId="{13724898-B49C-47CD-8733-E93BB738CA8A}"/>
    <dgm:cxn modelId="{E1DE1946-B660-4AAA-9D4B-91FE8E683C74}" srcId="{29E67CE3-0BB4-41FB-B118-5F532336A060}" destId="{B2E20524-6295-4ECB-86FC-C8057866DBE4}" srcOrd="1" destOrd="0" parTransId="{3D4E6442-02D7-4AE6-B424-DCA401A5DB1C}" sibTransId="{C3F0D533-6DD6-4607-96A9-F822FF5A445A}"/>
    <dgm:cxn modelId="{D07391C1-7355-4D78-999D-CDB0534F2B78}" type="presOf" srcId="{5C18EDB9-2082-41B5-A73F-ED1164ACCEA0}" destId="{5EC4CD89-799B-44AD-9A43-176C39106350}" srcOrd="0" destOrd="1" presId="urn:microsoft.com/office/officeart/2005/8/layout/target3"/>
    <dgm:cxn modelId="{16C9FF66-936B-417F-9B3D-DC9690E06EF3}" srcId="{5B9EFB22-39D5-4A66-9E71-C28A2DE2F256}" destId="{0382053A-E491-4497-87B5-5E1D8620B3B2}" srcOrd="2" destOrd="0" parTransId="{FC5E7591-0DF8-4E90-BAF3-248AFDB6D3B0}" sibTransId="{4CB33805-CDA5-417B-86CB-96B750193C04}"/>
    <dgm:cxn modelId="{40F9C291-74D3-43E0-8B36-0FF472C65591}" type="presOf" srcId="{9EB868D9-1303-4B7C-A737-8E9128807BE9}" destId="{3E2BB9C2-1100-48B6-8DA3-6938A5BA95D2}" srcOrd="0" destOrd="5" presId="urn:microsoft.com/office/officeart/2005/8/layout/target3"/>
    <dgm:cxn modelId="{3CB0109F-9A89-46A1-8898-69DCE8A0D051}" type="presOf" srcId="{D12CD855-915B-492D-847A-C69FE03EAEB5}" destId="{3E2BB9C2-1100-48B6-8DA3-6938A5BA95D2}" srcOrd="0" destOrd="3" presId="urn:microsoft.com/office/officeart/2005/8/layout/target3"/>
    <dgm:cxn modelId="{81ABA6E7-2DDD-450C-A530-FF96EC59D45B}" type="presOf" srcId="{29E67CE3-0BB4-41FB-B118-5F532336A060}" destId="{B252276E-CDD6-4379-BDF0-A286862314CC}" srcOrd="0" destOrd="0" presId="urn:microsoft.com/office/officeart/2005/8/layout/target3"/>
    <dgm:cxn modelId="{FBA5F474-DD21-45A2-A190-97C8CCD67E08}" type="presOf" srcId="{3CBD7E76-ED0E-410D-A391-95EC4B7F2127}" destId="{AE7771C4-4A57-428D-BC27-5842CB1F932A}" srcOrd="1" destOrd="0" presId="urn:microsoft.com/office/officeart/2005/8/layout/target3"/>
    <dgm:cxn modelId="{8983C726-EC45-4B81-9A1F-508DBE13C586}" srcId="{29E67CE3-0BB4-41FB-B118-5F532336A060}" destId="{670433C2-2453-423B-B20E-190DAAD64E48}" srcOrd="0" destOrd="0" parTransId="{F1C21A35-338B-431F-B393-DACF97C52E5A}" sibTransId="{BD3D3C7D-B675-4D52-B7AC-D055D7FFCAF7}"/>
    <dgm:cxn modelId="{716F40C3-9BD9-4535-A667-FB6F01C866ED}" type="presOf" srcId="{369BC48E-F610-4A4D-8B93-05728CCFB687}" destId="{083091AC-8E20-4449-AAB4-18BFC319C198}" srcOrd="0" destOrd="1" presId="urn:microsoft.com/office/officeart/2005/8/layout/target3"/>
    <dgm:cxn modelId="{E396201A-7F60-41E8-A111-6D883AD79FB7}" type="presOf" srcId="{B2E20524-6295-4ECB-86FC-C8057866DBE4}" destId="{3E2BB9C2-1100-48B6-8DA3-6938A5BA95D2}" srcOrd="0" destOrd="1" presId="urn:microsoft.com/office/officeart/2005/8/layout/target3"/>
    <dgm:cxn modelId="{F5993E1B-CB06-4735-AAF8-1936ED5A84F2}" type="presOf" srcId="{DCE44E5F-E5F6-438A-B249-32EE99D85A0C}" destId="{5EC4CD89-799B-44AD-9A43-176C39106350}" srcOrd="0" destOrd="0" presId="urn:microsoft.com/office/officeart/2005/8/layout/target3"/>
    <dgm:cxn modelId="{90CFE5FC-6AF2-45D2-BBF0-54D6E93EA112}" type="presOf" srcId="{3A65F357-C646-45A9-B89D-5AED4DC62456}" destId="{5EC4CD89-799B-44AD-9A43-176C39106350}" srcOrd="0" destOrd="4" presId="urn:microsoft.com/office/officeart/2005/8/layout/target3"/>
    <dgm:cxn modelId="{DB97A3BB-408C-4D0F-9732-D2DAE770E6E4}" srcId="{3CBD7E76-ED0E-410D-A391-95EC4B7F2127}" destId="{42289CC9-07DF-4D6F-A5BB-78E45B6EC3A4}" srcOrd="3" destOrd="0" parTransId="{EA374737-21D6-494A-9D03-C89885F8A928}" sibTransId="{E99D8343-DBC9-4066-BE4A-1B76FCB24BB8}"/>
    <dgm:cxn modelId="{BCD4E401-2AA2-48B5-827C-6E4DCDF0ABB7}" type="presOf" srcId="{29E67CE3-0BB4-41FB-B118-5F532336A060}" destId="{5E0F1DBC-68E6-4D5A-AAE2-EB4C7C173267}" srcOrd="1" destOrd="0" presId="urn:microsoft.com/office/officeart/2005/8/layout/target3"/>
    <dgm:cxn modelId="{21F19CD8-FD42-4B00-9CB8-D0B00DE839A8}" srcId="{29E67CE3-0BB4-41FB-B118-5F532336A060}" destId="{D12CD855-915B-492D-847A-C69FE03EAEB5}" srcOrd="3" destOrd="0" parTransId="{6F30AA27-135E-4127-AFD4-8C42801A041C}" sibTransId="{4BD84A05-6E2A-4DE6-9824-F812FEF5265F}"/>
    <dgm:cxn modelId="{E3B64038-76BC-4F60-B84A-16C265B28D00}" type="presOf" srcId="{670433C2-2453-423B-B20E-190DAAD64E48}" destId="{3E2BB9C2-1100-48B6-8DA3-6938A5BA95D2}" srcOrd="0" destOrd="0" presId="urn:microsoft.com/office/officeart/2005/8/layout/target3"/>
    <dgm:cxn modelId="{87DAEE4D-D425-46DE-BF5D-D7E52376B375}" type="presOf" srcId="{6F6BD70B-3918-466C-91DD-4F41E86D938F}" destId="{083091AC-8E20-4449-AAB4-18BFC319C198}" srcOrd="0" destOrd="2" presId="urn:microsoft.com/office/officeart/2005/8/layout/target3"/>
    <dgm:cxn modelId="{230CCAA3-5249-4354-8FD0-9737E759D57B}" srcId="{741D6700-A9B0-4BEA-9F99-3B6A8A802570}" destId="{3CBD7E76-ED0E-410D-A391-95EC4B7F2127}" srcOrd="2" destOrd="0" parTransId="{18E4DB82-B371-439E-81DB-9205F9A9870D}" sibTransId="{2A1619D1-A4CC-406D-86D1-C3FBFDBD32E0}"/>
    <dgm:cxn modelId="{3F5B107B-E8A9-47BD-862D-644A0F2B1E53}" type="presOf" srcId="{741D6700-A9B0-4BEA-9F99-3B6A8A802570}" destId="{2FE05B48-2D36-4D07-A6E0-720A724C82FF}" srcOrd="0" destOrd="0" presId="urn:microsoft.com/office/officeart/2005/8/layout/target3"/>
    <dgm:cxn modelId="{913A6D3E-F4E8-4836-A03B-5639644B49D0}" srcId="{5B9EFB22-39D5-4A66-9E71-C28A2DE2F256}" destId="{30471D41-0E45-418C-9C34-AC213E6F23F9}" srcOrd="3" destOrd="0" parTransId="{B27007C1-EA74-4D69-B36B-F03118AC5B16}" sibTransId="{CBEF661B-3A63-41BA-8250-F24B3381E75C}"/>
    <dgm:cxn modelId="{ACA515B9-FCB4-4C9A-8B85-BE71BE3B6277}" srcId="{42289CC9-07DF-4D6F-A5BB-78E45B6EC3A4}" destId="{B5EC3AD9-6E34-4C89-B914-15A207443B1C}" srcOrd="1" destOrd="0" parTransId="{2906BEEC-244E-4357-9207-BA49702B1355}" sibTransId="{B131F473-BFEC-4AE1-A909-7EBCF71764B9}"/>
    <dgm:cxn modelId="{4AD43CDA-2D1E-417D-8DD5-067C9E60C08A}" srcId="{5B9EFB22-39D5-4A66-9E71-C28A2DE2F256}" destId="{DCE44E5F-E5F6-438A-B249-32EE99D85A0C}" srcOrd="0" destOrd="0" parTransId="{B2C1A6D7-6941-458D-B2B6-A3D65D836831}" sibTransId="{61E4760A-675D-4DCE-ACA6-F0DFD690065E}"/>
    <dgm:cxn modelId="{923D6CFE-BC6E-4D24-92D1-0B5F0866967D}" type="presOf" srcId="{3CBD7E76-ED0E-410D-A391-95EC4B7F2127}" destId="{41CACCF9-22E8-4700-BC70-F83496B9087F}" srcOrd="0" destOrd="0" presId="urn:microsoft.com/office/officeart/2005/8/layout/target3"/>
    <dgm:cxn modelId="{BA0EEFFC-66F3-489C-A2B6-8846CDD05FBB}" type="presOf" srcId="{5B9EFB22-39D5-4A66-9E71-C28A2DE2F256}" destId="{D73A5EA5-5398-4505-80A5-95351026B468}" srcOrd="1" destOrd="0" presId="urn:microsoft.com/office/officeart/2005/8/layout/target3"/>
    <dgm:cxn modelId="{37C4AE59-F2AE-43AB-AF90-62798C1753B9}" srcId="{741D6700-A9B0-4BEA-9F99-3B6A8A802570}" destId="{29E67CE3-0BB4-41FB-B118-5F532336A060}" srcOrd="0" destOrd="0" parTransId="{4A877372-168D-444E-8951-26A6E72D5FD6}" sibTransId="{81DF693C-D99A-44D4-B55D-1F510943DFB4}"/>
    <dgm:cxn modelId="{AEC94E47-250E-4642-AB82-51C5FAACBC1B}" srcId="{29E67CE3-0BB4-41FB-B118-5F532336A060}" destId="{9EB868D9-1303-4B7C-A737-8E9128807BE9}" srcOrd="5" destOrd="0" parTransId="{D8F59E14-9195-4C39-B67B-DBB277740EAF}" sibTransId="{163946DC-DE48-4385-B05C-8564B3679945}"/>
    <dgm:cxn modelId="{4222CF0B-CE79-4FDA-A386-0A833CAD20A1}" srcId="{3CBD7E76-ED0E-410D-A391-95EC4B7F2127}" destId="{B6510E6B-8D7B-4720-A4F2-1D61F508CCF9}" srcOrd="0" destOrd="0" parTransId="{CC67C9A3-B64C-4CA7-B92F-AF6BA5270386}" sibTransId="{1D66385A-23B6-4C28-9130-370DD88FFA4A}"/>
    <dgm:cxn modelId="{85B629C4-190B-46E4-94A8-9268ECE3DD2B}" srcId="{42289CC9-07DF-4D6F-A5BB-78E45B6EC3A4}" destId="{FE2D1D53-9520-472D-B2A7-3722E1C93FF9}" srcOrd="0" destOrd="0" parTransId="{9D572CAB-1072-4E6A-82CE-8E381628AC99}" sibTransId="{68ADBC6E-F3A5-4859-87AD-B0516A927A2D}"/>
    <dgm:cxn modelId="{9D010E54-A568-43CF-AE40-1E9EBE913DBE}" type="presOf" srcId="{6204538B-B43B-4793-B3A4-02B4AF7CEA0A}" destId="{3E2BB9C2-1100-48B6-8DA3-6938A5BA95D2}" srcOrd="0" destOrd="4" presId="urn:microsoft.com/office/officeart/2005/8/layout/target3"/>
    <dgm:cxn modelId="{D90AE952-4B4D-4443-B5AC-2C90FEB55744}" type="presOf" srcId="{AEE93B99-EC88-49E7-8E8C-A86C675A2589}" destId="{5EC4CD89-799B-44AD-9A43-176C39106350}" srcOrd="0" destOrd="5" presId="urn:microsoft.com/office/officeart/2005/8/layout/target3"/>
    <dgm:cxn modelId="{EC422B60-2EFA-4BE3-8296-A651E0C3815B}" srcId="{5B9EFB22-39D5-4A66-9E71-C28A2DE2F256}" destId="{3A65F357-C646-45A9-B89D-5AED4DC62456}" srcOrd="4" destOrd="0" parTransId="{7F562338-D3C0-46F6-A0A4-2A721AA41177}" sibTransId="{BFC1CCD5-8D90-4284-B00F-AD5B68A79B48}"/>
    <dgm:cxn modelId="{5ABBC9C9-5B02-4281-9A53-23B48683CE67}" srcId="{3CBD7E76-ED0E-410D-A391-95EC4B7F2127}" destId="{6F6BD70B-3918-466C-91DD-4F41E86D938F}" srcOrd="2" destOrd="0" parTransId="{8808460D-A94B-4D69-A31C-14EE01013E66}" sibTransId="{E6FF7FBD-C421-4DF9-89B5-4F784AFB8747}"/>
    <dgm:cxn modelId="{9E9F58A5-645E-4F42-81F3-A12B152F5E7D}" type="presParOf" srcId="{2FE05B48-2D36-4D07-A6E0-720A724C82FF}" destId="{7247C364-EA96-4629-B740-8835EE759388}" srcOrd="0" destOrd="0" presId="urn:microsoft.com/office/officeart/2005/8/layout/target3"/>
    <dgm:cxn modelId="{E34F5725-6EFA-4EEA-A979-9CD94872B211}" type="presParOf" srcId="{2FE05B48-2D36-4D07-A6E0-720A724C82FF}" destId="{A8603F47-912C-418C-8189-DFB450AE9C45}" srcOrd="1" destOrd="0" presId="urn:microsoft.com/office/officeart/2005/8/layout/target3"/>
    <dgm:cxn modelId="{9D10EC81-95B6-460F-872D-5301A5444286}" type="presParOf" srcId="{2FE05B48-2D36-4D07-A6E0-720A724C82FF}" destId="{B252276E-CDD6-4379-BDF0-A286862314CC}" srcOrd="2" destOrd="0" presId="urn:microsoft.com/office/officeart/2005/8/layout/target3"/>
    <dgm:cxn modelId="{135A7DAA-F4E7-48FE-89E9-175C8DE28C20}" type="presParOf" srcId="{2FE05B48-2D36-4D07-A6E0-720A724C82FF}" destId="{B3D6BAC6-7284-4EBC-82BB-8AF57EF4A13E}" srcOrd="3" destOrd="0" presId="urn:microsoft.com/office/officeart/2005/8/layout/target3"/>
    <dgm:cxn modelId="{BD1E96B2-E128-4639-9160-765DCADEFEBF}" type="presParOf" srcId="{2FE05B48-2D36-4D07-A6E0-720A724C82FF}" destId="{085A5B27-CB9D-4ABE-AAAD-D268622C0002}" srcOrd="4" destOrd="0" presId="urn:microsoft.com/office/officeart/2005/8/layout/target3"/>
    <dgm:cxn modelId="{A1506E06-F423-4149-985C-41BACC838B1E}" type="presParOf" srcId="{2FE05B48-2D36-4D07-A6E0-720A724C82FF}" destId="{E8785548-4300-47B6-85D2-E3F42AFFA86D}" srcOrd="5" destOrd="0" presId="urn:microsoft.com/office/officeart/2005/8/layout/target3"/>
    <dgm:cxn modelId="{38325B44-EC43-4DBC-AF67-56A76885A942}" type="presParOf" srcId="{2FE05B48-2D36-4D07-A6E0-720A724C82FF}" destId="{0A0C7093-2819-4F67-A0E6-9DE7A0D1AAC0}" srcOrd="6" destOrd="0" presId="urn:microsoft.com/office/officeart/2005/8/layout/target3"/>
    <dgm:cxn modelId="{0799A6BE-F250-4127-B16D-9840D91DF9DA}" type="presParOf" srcId="{2FE05B48-2D36-4D07-A6E0-720A724C82FF}" destId="{6D5F3B75-42FD-48CB-A067-CEFB7EBC9AE6}" srcOrd="7" destOrd="0" presId="urn:microsoft.com/office/officeart/2005/8/layout/target3"/>
    <dgm:cxn modelId="{6CD6C00B-21E6-4F8C-B1D3-EF39BA18B3EB}" type="presParOf" srcId="{2FE05B48-2D36-4D07-A6E0-720A724C82FF}" destId="{41CACCF9-22E8-4700-BC70-F83496B9087F}" srcOrd="8" destOrd="0" presId="urn:microsoft.com/office/officeart/2005/8/layout/target3"/>
    <dgm:cxn modelId="{C50D256F-C336-4240-A80B-CEE9217B16C8}" type="presParOf" srcId="{2FE05B48-2D36-4D07-A6E0-720A724C82FF}" destId="{5E0F1DBC-68E6-4D5A-AAE2-EB4C7C173267}" srcOrd="9" destOrd="0" presId="urn:microsoft.com/office/officeart/2005/8/layout/target3"/>
    <dgm:cxn modelId="{7C9066D8-D17C-4D34-8E2B-9749FB8AF350}" type="presParOf" srcId="{2FE05B48-2D36-4D07-A6E0-720A724C82FF}" destId="{3E2BB9C2-1100-48B6-8DA3-6938A5BA95D2}" srcOrd="10" destOrd="0" presId="urn:microsoft.com/office/officeart/2005/8/layout/target3"/>
    <dgm:cxn modelId="{70BE2497-B8EA-4D0C-9271-E15D09BC490E}" type="presParOf" srcId="{2FE05B48-2D36-4D07-A6E0-720A724C82FF}" destId="{D73A5EA5-5398-4505-80A5-95351026B468}" srcOrd="11" destOrd="0" presId="urn:microsoft.com/office/officeart/2005/8/layout/target3"/>
    <dgm:cxn modelId="{6CD3871A-6105-4221-9DC1-40E2DC17DBD2}" type="presParOf" srcId="{2FE05B48-2D36-4D07-A6E0-720A724C82FF}" destId="{5EC4CD89-799B-44AD-9A43-176C39106350}" srcOrd="12" destOrd="0" presId="urn:microsoft.com/office/officeart/2005/8/layout/target3"/>
    <dgm:cxn modelId="{8749D2A3-1617-4FC7-B7F4-8AC2455F1295}" type="presParOf" srcId="{2FE05B48-2D36-4D07-A6E0-720A724C82FF}" destId="{AE7771C4-4A57-428D-BC27-5842CB1F932A}" srcOrd="13" destOrd="0" presId="urn:microsoft.com/office/officeart/2005/8/layout/target3"/>
    <dgm:cxn modelId="{9F7449A6-7690-47D9-83B6-02FD0D189671}" type="presParOf" srcId="{2FE05B48-2D36-4D07-A6E0-720A724C82FF}" destId="{083091AC-8E20-4449-AAB4-18BFC319C198}" srcOrd="14"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57E47B-4D27-435E-9E13-46E1550F2C5D}">
      <dsp:nvSpPr>
        <dsp:cNvPr id="0" name=""/>
        <dsp:cNvSpPr/>
      </dsp:nvSpPr>
      <dsp:spPr>
        <a:xfrm rot="5400000">
          <a:off x="4597107" y="-2069057"/>
          <a:ext cx="1088690" cy="5965497"/>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rtl="0">
            <a:lnSpc>
              <a:spcPct val="90000"/>
            </a:lnSpc>
            <a:spcBef>
              <a:spcPct val="0"/>
            </a:spcBef>
            <a:spcAft>
              <a:spcPct val="15000"/>
            </a:spcAft>
            <a:buChar char="••"/>
          </a:pPr>
          <a:r>
            <a:rPr lang="tr-TR" sz="1600" kern="1200" smtClean="0">
              <a:effectLst/>
              <a:latin typeface="Calibri" panose="020F0502020204030204" pitchFamily="34" charset="0"/>
            </a:rPr>
            <a:t>Belli bir yapının onaylanmış </a:t>
          </a:r>
          <a:r>
            <a:rPr lang="tr-TR" sz="1600" b="1" kern="1200" smtClean="0">
              <a:effectLst/>
              <a:latin typeface="Calibri" panose="020F0502020204030204" pitchFamily="34" charset="0"/>
            </a:rPr>
            <a:t>kesin projesine </a:t>
          </a:r>
          <a:r>
            <a:rPr lang="tr-TR" sz="1600" kern="1200" smtClean="0">
              <a:effectLst/>
              <a:latin typeface="Calibri" panose="020F0502020204030204" pitchFamily="34" charset="0"/>
            </a:rPr>
            <a:t>göre,</a:t>
          </a:r>
          <a:endParaRPr lang="tr-TR" sz="1600" b="0" kern="1200" dirty="0">
            <a:effectLst/>
            <a:latin typeface="Calibri" panose="020F0502020204030204" pitchFamily="34" charset="0"/>
          </a:endParaRPr>
        </a:p>
        <a:p>
          <a:pPr marL="171450" lvl="1" indent="-171450" algn="l" defTabSz="711200">
            <a:lnSpc>
              <a:spcPct val="90000"/>
            </a:lnSpc>
            <a:spcBef>
              <a:spcPct val="0"/>
            </a:spcBef>
            <a:spcAft>
              <a:spcPct val="15000"/>
            </a:spcAft>
            <a:buChar char="••"/>
          </a:pPr>
          <a:r>
            <a:rPr lang="tr-TR" sz="1600" b="1" kern="1200" dirty="0" smtClean="0">
              <a:effectLst/>
              <a:latin typeface="Calibri" panose="020F0502020204030204" pitchFamily="34" charset="0"/>
            </a:rPr>
            <a:t>Yapının her türlü ayrıntısının </a:t>
          </a:r>
          <a:r>
            <a:rPr lang="tr-TR" sz="1600" kern="1200" dirty="0" smtClean="0">
              <a:effectLst/>
              <a:latin typeface="Calibri" panose="020F0502020204030204" pitchFamily="34" charset="0"/>
            </a:rPr>
            <a:t>belirtildiği proje</a:t>
          </a:r>
        </a:p>
      </dsp:txBody>
      <dsp:txXfrm rot="-5400000">
        <a:off x="2158704" y="422491"/>
        <a:ext cx="5912352" cy="982400"/>
      </dsp:txXfrm>
    </dsp:sp>
    <dsp:sp modelId="{F1FA9496-2782-44C3-9D4B-37869DA1F787}">
      <dsp:nvSpPr>
        <dsp:cNvPr id="0" name=""/>
        <dsp:cNvSpPr/>
      </dsp:nvSpPr>
      <dsp:spPr>
        <a:xfrm>
          <a:off x="516758" y="288022"/>
          <a:ext cx="1641944" cy="125133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tr-TR" sz="2000" b="1" kern="1200" dirty="0" smtClean="0">
              <a:latin typeface="Calibri" panose="020F0502020204030204" pitchFamily="34" charset="0"/>
            </a:rPr>
            <a:t>Uygulama projesi</a:t>
          </a:r>
          <a:endParaRPr lang="tr-TR" sz="2000" kern="1200" dirty="0">
            <a:latin typeface="Calibri" panose="020F0502020204030204" pitchFamily="34" charset="0"/>
          </a:endParaRPr>
        </a:p>
      </dsp:txBody>
      <dsp:txXfrm>
        <a:off x="577843" y="349107"/>
        <a:ext cx="1519774" cy="1129167"/>
      </dsp:txXfrm>
    </dsp:sp>
    <dsp:sp modelId="{1ED595BF-92AA-4E75-BBFB-7514EA129783}">
      <dsp:nvSpPr>
        <dsp:cNvPr id="0" name=""/>
        <dsp:cNvSpPr/>
      </dsp:nvSpPr>
      <dsp:spPr>
        <a:xfrm rot="5400000">
          <a:off x="4529163" y="-452046"/>
          <a:ext cx="1291209" cy="5898803"/>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rtl="0">
            <a:lnSpc>
              <a:spcPct val="90000"/>
            </a:lnSpc>
            <a:spcBef>
              <a:spcPct val="0"/>
            </a:spcBef>
            <a:spcAft>
              <a:spcPct val="15000"/>
            </a:spcAft>
            <a:buChar char="••"/>
          </a:pPr>
          <a:r>
            <a:rPr lang="tr-TR" sz="1600" kern="1200" smtClean="0">
              <a:effectLst/>
              <a:latin typeface="Calibri" panose="020F0502020204030204" pitchFamily="34" charset="0"/>
            </a:rPr>
            <a:t>Belli bir yapının onaylanmış </a:t>
          </a:r>
          <a:r>
            <a:rPr lang="tr-TR" sz="1600" b="1" kern="1200" smtClean="0">
              <a:effectLst/>
              <a:latin typeface="Calibri" panose="020F0502020204030204" pitchFamily="34" charset="0"/>
            </a:rPr>
            <a:t>ön projesine </a:t>
          </a:r>
          <a:r>
            <a:rPr lang="tr-TR" sz="1600" kern="1200" smtClean="0">
              <a:effectLst/>
              <a:latin typeface="Calibri" panose="020F0502020204030204" pitchFamily="34" charset="0"/>
            </a:rPr>
            <a:t>göre;  </a:t>
          </a:r>
          <a:endParaRPr lang="tr-TR" sz="1600" kern="1200" dirty="0">
            <a:effectLst/>
            <a:latin typeface="Calibri" panose="020F0502020204030204" pitchFamily="34" charset="0"/>
          </a:endParaRPr>
        </a:p>
        <a:p>
          <a:pPr marL="171450" lvl="1" indent="-171450" algn="l" defTabSz="711200">
            <a:lnSpc>
              <a:spcPct val="90000"/>
            </a:lnSpc>
            <a:spcBef>
              <a:spcPct val="0"/>
            </a:spcBef>
            <a:spcAft>
              <a:spcPct val="15000"/>
            </a:spcAft>
            <a:buChar char="••"/>
          </a:pPr>
          <a:r>
            <a:rPr lang="tr-TR" sz="1600" kern="1200" smtClean="0">
              <a:effectLst/>
              <a:latin typeface="Calibri" panose="020F0502020204030204" pitchFamily="34" charset="0"/>
            </a:rPr>
            <a:t>Mümkün olan </a:t>
          </a:r>
          <a:r>
            <a:rPr lang="tr-TR" sz="1600" b="1" kern="1200" smtClean="0">
              <a:effectLst/>
              <a:latin typeface="Calibri" panose="020F0502020204030204" pitchFamily="34" charset="0"/>
            </a:rPr>
            <a:t>arazi ve zemin araştırmaları </a:t>
          </a:r>
          <a:r>
            <a:rPr lang="tr-TR" sz="1600" kern="1200" smtClean="0">
              <a:effectLst/>
              <a:latin typeface="Calibri" panose="020F0502020204030204" pitchFamily="34" charset="0"/>
            </a:rPr>
            <a:t>yapılmış olan, </a:t>
          </a:r>
          <a:endParaRPr lang="tr-TR" sz="1600" kern="1200" dirty="0" smtClean="0">
            <a:effectLst/>
            <a:latin typeface="Calibri" panose="020F0502020204030204" pitchFamily="34" charset="0"/>
          </a:endParaRPr>
        </a:p>
        <a:p>
          <a:pPr marL="171450" lvl="1" indent="-171450" algn="l" defTabSz="711200">
            <a:lnSpc>
              <a:spcPct val="90000"/>
            </a:lnSpc>
            <a:spcBef>
              <a:spcPct val="0"/>
            </a:spcBef>
            <a:spcAft>
              <a:spcPct val="15000"/>
            </a:spcAft>
            <a:buChar char="••"/>
          </a:pPr>
          <a:r>
            <a:rPr lang="tr-TR" sz="1600" kern="1200" dirty="0" smtClean="0">
              <a:effectLst/>
              <a:latin typeface="Calibri" panose="020F0502020204030204" pitchFamily="34" charset="0"/>
            </a:rPr>
            <a:t>Yapı elemanlarının </a:t>
          </a:r>
          <a:r>
            <a:rPr lang="tr-TR" sz="1600" b="1" kern="1200" dirty="0" smtClean="0">
              <a:effectLst/>
              <a:latin typeface="Calibri" panose="020F0502020204030204" pitchFamily="34" charset="0"/>
            </a:rPr>
            <a:t>ölçülendirilip boyutlandırıldığı, </a:t>
          </a:r>
        </a:p>
        <a:p>
          <a:pPr marL="171450" lvl="1" indent="-171450" algn="l" defTabSz="711200">
            <a:lnSpc>
              <a:spcPct val="90000"/>
            </a:lnSpc>
            <a:spcBef>
              <a:spcPct val="0"/>
            </a:spcBef>
            <a:spcAft>
              <a:spcPct val="15000"/>
            </a:spcAft>
            <a:buChar char="••"/>
          </a:pPr>
          <a:r>
            <a:rPr lang="tr-TR" sz="1600" kern="1200" smtClean="0">
              <a:effectLst/>
              <a:latin typeface="Calibri" panose="020F0502020204030204" pitchFamily="34" charset="0"/>
            </a:rPr>
            <a:t>İnşaat </a:t>
          </a:r>
          <a:r>
            <a:rPr lang="tr-TR" sz="1600" b="1" kern="1200" smtClean="0">
              <a:effectLst/>
              <a:latin typeface="Calibri" panose="020F0502020204030204" pitchFamily="34" charset="0"/>
            </a:rPr>
            <a:t>sistem </a:t>
          </a:r>
          <a:r>
            <a:rPr lang="tr-TR" sz="1600" kern="1200" smtClean="0">
              <a:effectLst/>
              <a:latin typeface="Calibri" panose="020F0502020204030204" pitchFamily="34" charset="0"/>
            </a:rPr>
            <a:t>ve </a:t>
          </a:r>
          <a:r>
            <a:rPr lang="tr-TR" sz="1600" b="1" kern="1200" smtClean="0">
              <a:effectLst/>
              <a:latin typeface="Calibri" panose="020F0502020204030204" pitchFamily="34" charset="0"/>
            </a:rPr>
            <a:t>gereçleri</a:t>
          </a:r>
          <a:r>
            <a:rPr lang="tr-TR" sz="1600" kern="1200" smtClean="0">
              <a:effectLst/>
              <a:latin typeface="Calibri" panose="020F0502020204030204" pitchFamily="34" charset="0"/>
            </a:rPr>
            <a:t> ile </a:t>
          </a:r>
          <a:r>
            <a:rPr lang="tr-TR" sz="1600" b="1" kern="1200" smtClean="0">
              <a:effectLst/>
              <a:latin typeface="Calibri" panose="020F0502020204030204" pitchFamily="34" charset="0"/>
            </a:rPr>
            <a:t>teknik özelliklerinin </a:t>
          </a:r>
          <a:r>
            <a:rPr lang="tr-TR" sz="1600" kern="1200" smtClean="0">
              <a:effectLst/>
              <a:latin typeface="Calibri" panose="020F0502020204030204" pitchFamily="34" charset="0"/>
            </a:rPr>
            <a:t>belirtildiği proje</a:t>
          </a:r>
          <a:endParaRPr lang="tr-TR" sz="1600" kern="1200" dirty="0" smtClean="0">
            <a:effectLst/>
            <a:latin typeface="Calibri" panose="020F0502020204030204" pitchFamily="34" charset="0"/>
          </a:endParaRPr>
        </a:p>
      </dsp:txBody>
      <dsp:txXfrm rot="-5400000">
        <a:off x="2225366" y="1914783"/>
        <a:ext cx="5835771" cy="1165145"/>
      </dsp:txXfrm>
    </dsp:sp>
    <dsp:sp modelId="{43FD9E90-3B28-4993-968B-EC2A602E0F8C}">
      <dsp:nvSpPr>
        <dsp:cNvPr id="0" name=""/>
        <dsp:cNvSpPr/>
      </dsp:nvSpPr>
      <dsp:spPr>
        <a:xfrm>
          <a:off x="516758" y="1809127"/>
          <a:ext cx="1708608" cy="1376455"/>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tr-TR" sz="2000" b="1" kern="1200" dirty="0" smtClean="0">
              <a:latin typeface="Calibri" panose="020F0502020204030204" pitchFamily="34" charset="0"/>
            </a:rPr>
            <a:t>Kesin Proje</a:t>
          </a:r>
          <a:endParaRPr lang="tr-TR" sz="2000" kern="1200" dirty="0">
            <a:latin typeface="Calibri" panose="020F0502020204030204" pitchFamily="34" charset="0"/>
          </a:endParaRPr>
        </a:p>
      </dsp:txBody>
      <dsp:txXfrm>
        <a:off x="583951" y="1876320"/>
        <a:ext cx="1574222" cy="1242069"/>
      </dsp:txXfrm>
    </dsp:sp>
    <dsp:sp modelId="{82BBAD34-36D7-46A4-9685-CCDF9EA7A674}">
      <dsp:nvSpPr>
        <dsp:cNvPr id="0" name=""/>
        <dsp:cNvSpPr/>
      </dsp:nvSpPr>
      <dsp:spPr>
        <a:xfrm rot="5400000">
          <a:off x="4329999" y="1346174"/>
          <a:ext cx="1657228" cy="5875576"/>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rtl="0">
            <a:lnSpc>
              <a:spcPct val="90000"/>
            </a:lnSpc>
            <a:spcBef>
              <a:spcPct val="0"/>
            </a:spcBef>
            <a:spcAft>
              <a:spcPct val="15000"/>
            </a:spcAft>
            <a:buChar char="••"/>
          </a:pPr>
          <a:r>
            <a:rPr lang="tr-TR" sz="1600" kern="1200" smtClean="0">
              <a:effectLst/>
              <a:latin typeface="Calibri" panose="020F0502020204030204" pitchFamily="34" charset="0"/>
            </a:rPr>
            <a:t>Belli bir yapının </a:t>
          </a:r>
          <a:r>
            <a:rPr lang="tr-TR" sz="1600" b="1" kern="1200" smtClean="0">
              <a:effectLst/>
              <a:latin typeface="Calibri" panose="020F0502020204030204" pitchFamily="34" charset="0"/>
            </a:rPr>
            <a:t>kesin ihtiyaç</a:t>
          </a:r>
          <a:r>
            <a:rPr lang="tr-TR" sz="1600" kern="1200" smtClean="0">
              <a:effectLst/>
              <a:latin typeface="Calibri" panose="020F0502020204030204" pitchFamily="34" charset="0"/>
            </a:rPr>
            <a:t> programına göre; </a:t>
          </a:r>
          <a:endParaRPr lang="tr-TR" sz="1600" kern="1200" dirty="0">
            <a:effectLst/>
            <a:latin typeface="Calibri" panose="020F0502020204030204" pitchFamily="34" charset="0"/>
          </a:endParaRPr>
        </a:p>
        <a:p>
          <a:pPr marL="171450" lvl="1" indent="-171450" algn="l" defTabSz="711200">
            <a:lnSpc>
              <a:spcPct val="90000"/>
            </a:lnSpc>
            <a:spcBef>
              <a:spcPct val="0"/>
            </a:spcBef>
            <a:spcAft>
              <a:spcPct val="15000"/>
            </a:spcAft>
            <a:buChar char="••"/>
          </a:pPr>
          <a:r>
            <a:rPr lang="tr-TR" sz="1600" kern="1200" smtClean="0">
              <a:effectLst/>
              <a:latin typeface="Calibri" panose="020F0502020204030204" pitchFamily="34" charset="0"/>
            </a:rPr>
            <a:t>Gerekli </a:t>
          </a:r>
          <a:r>
            <a:rPr lang="tr-TR" sz="1600" b="1" kern="1200" smtClean="0">
              <a:effectLst/>
              <a:latin typeface="Calibri" panose="020F0502020204030204" pitchFamily="34" charset="0"/>
            </a:rPr>
            <a:t>arazi ve zemin araştırmaları yapılmadan,</a:t>
          </a:r>
          <a:endParaRPr lang="tr-TR" sz="1600" b="1" kern="1200" dirty="0" smtClean="0">
            <a:effectLst/>
            <a:latin typeface="Calibri" panose="020F0502020204030204" pitchFamily="34" charset="0"/>
          </a:endParaRPr>
        </a:p>
        <a:p>
          <a:pPr marL="171450" lvl="1" indent="-171450" algn="l" defTabSz="711200">
            <a:lnSpc>
              <a:spcPct val="90000"/>
            </a:lnSpc>
            <a:spcBef>
              <a:spcPct val="0"/>
            </a:spcBef>
            <a:spcAft>
              <a:spcPct val="15000"/>
            </a:spcAft>
            <a:buChar char="••"/>
          </a:pPr>
          <a:r>
            <a:rPr lang="tr-TR" sz="1600" kern="1200" dirty="0" smtClean="0">
              <a:effectLst/>
              <a:latin typeface="Calibri" panose="020F0502020204030204" pitchFamily="34" charset="0"/>
            </a:rPr>
            <a:t>Bilgilerin </a:t>
          </a:r>
          <a:r>
            <a:rPr lang="tr-TR" sz="1600" b="1" kern="1200" dirty="0" smtClean="0">
              <a:effectLst/>
              <a:latin typeface="Calibri" panose="020F0502020204030204" pitchFamily="34" charset="0"/>
            </a:rPr>
            <a:t>halihazır haritalardan </a:t>
          </a:r>
          <a:r>
            <a:rPr lang="tr-TR" sz="1600" kern="1200" dirty="0" smtClean="0">
              <a:effectLst/>
              <a:latin typeface="Calibri" panose="020F0502020204030204" pitchFamily="34" charset="0"/>
            </a:rPr>
            <a:t>alındığı, </a:t>
          </a:r>
        </a:p>
        <a:p>
          <a:pPr marL="171450" lvl="1" indent="-171450" algn="l" defTabSz="711200">
            <a:lnSpc>
              <a:spcPct val="90000"/>
            </a:lnSpc>
            <a:spcBef>
              <a:spcPct val="0"/>
            </a:spcBef>
            <a:spcAft>
              <a:spcPct val="15000"/>
            </a:spcAft>
            <a:buChar char="••"/>
          </a:pPr>
          <a:r>
            <a:rPr lang="tr-TR" sz="1600" b="1" kern="1200" smtClean="0">
              <a:effectLst/>
              <a:latin typeface="Calibri" panose="020F0502020204030204" pitchFamily="34" charset="0"/>
            </a:rPr>
            <a:t>ÇED</a:t>
          </a:r>
          <a:r>
            <a:rPr lang="tr-TR" sz="1600" kern="1200" smtClean="0">
              <a:effectLst/>
              <a:latin typeface="Calibri" panose="020F0502020204030204" pitchFamily="34" charset="0"/>
            </a:rPr>
            <a:t> ve </a:t>
          </a:r>
          <a:r>
            <a:rPr lang="tr-TR" sz="1600" b="1" kern="1200" smtClean="0">
              <a:effectLst/>
              <a:latin typeface="Calibri" panose="020F0502020204030204" pitchFamily="34" charset="0"/>
            </a:rPr>
            <a:t>fizibilite raporları</a:t>
          </a:r>
          <a:r>
            <a:rPr lang="tr-TR" sz="1600" kern="1200" smtClean="0">
              <a:effectLst/>
              <a:latin typeface="Calibri" panose="020F0502020204030204" pitchFamily="34" charset="0"/>
            </a:rPr>
            <a:t> dahil elde edilen verilere dayanılarak hazırlanan </a:t>
          </a:r>
          <a:r>
            <a:rPr lang="tr-TR" sz="1600" b="1" kern="1200" smtClean="0">
              <a:effectLst/>
              <a:latin typeface="Calibri" panose="020F0502020204030204" pitchFamily="34" charset="0"/>
            </a:rPr>
            <a:t>plân, kesit, görünüş ve profillerin</a:t>
          </a:r>
          <a:r>
            <a:rPr lang="tr-TR" sz="1600" kern="1200" smtClean="0">
              <a:effectLst/>
              <a:latin typeface="Calibri" panose="020F0502020204030204" pitchFamily="34" charset="0"/>
            </a:rPr>
            <a:t> belirtildiği bir veya birkaç çözümü içeren proje</a:t>
          </a:r>
          <a:endParaRPr lang="tr-TR" sz="1600" kern="1200" dirty="0" smtClean="0">
            <a:effectLst/>
            <a:latin typeface="Calibri" panose="020F0502020204030204" pitchFamily="34" charset="0"/>
          </a:endParaRPr>
        </a:p>
      </dsp:txBody>
      <dsp:txXfrm rot="-5400000">
        <a:off x="2220826" y="3536247"/>
        <a:ext cx="5794677" cy="1495430"/>
      </dsp:txXfrm>
    </dsp:sp>
    <dsp:sp modelId="{A4DDD887-72E1-47AE-BB00-F5286CF83568}">
      <dsp:nvSpPr>
        <dsp:cNvPr id="0" name=""/>
        <dsp:cNvSpPr/>
      </dsp:nvSpPr>
      <dsp:spPr>
        <a:xfrm>
          <a:off x="516758" y="3455348"/>
          <a:ext cx="1704066" cy="1657228"/>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tr-TR" sz="2000" b="1" kern="1200" smtClean="0">
              <a:effectLst>
                <a:outerShdw blurRad="38100" dist="38100" dir="2700000" algn="tl">
                  <a:srgbClr val="000000">
                    <a:alpha val="43137"/>
                  </a:srgbClr>
                </a:outerShdw>
              </a:effectLst>
              <a:latin typeface="Calibri" panose="020F0502020204030204" pitchFamily="34" charset="0"/>
            </a:rPr>
            <a:t>Ön proje </a:t>
          </a:r>
          <a:endParaRPr lang="tr-TR" sz="2000" kern="1200" dirty="0">
            <a:latin typeface="Calibri" panose="020F0502020204030204" pitchFamily="34" charset="0"/>
          </a:endParaRPr>
        </a:p>
      </dsp:txBody>
      <dsp:txXfrm>
        <a:off x="597657" y="3536247"/>
        <a:ext cx="1542268" cy="14954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4.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48BCB7E-6FA5-48AE-9462-35EC2E309958}" type="datetimeFigureOut">
              <a:rPr lang="tr-TR" smtClean="0"/>
              <a:t>06.03.2020</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DB50296-A46E-4DB5-AEDE-F277256B0F78}" type="slidenum">
              <a:rPr lang="tr-TR" smtClean="0"/>
              <a:t>‹#›</a:t>
            </a:fld>
            <a:endParaRPr lang="tr-TR"/>
          </a:p>
        </p:txBody>
      </p:sp>
    </p:spTree>
    <p:extLst>
      <p:ext uri="{BB962C8B-B14F-4D97-AF65-F5344CB8AC3E}">
        <p14:creationId xmlns:p14="http://schemas.microsoft.com/office/powerpoint/2010/main" val="260765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tr-TR" smtClean="0"/>
              <a:t>Asıl başlık stili için tıklatın</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7" name="Date Placeholder 6"/>
          <p:cNvSpPr>
            <a:spLocks noGrp="1"/>
          </p:cNvSpPr>
          <p:nvPr>
            <p:ph type="dt" sz="half" idx="10"/>
          </p:nvPr>
        </p:nvSpPr>
        <p:spPr/>
        <p:txBody>
          <a:bodyPr/>
          <a:lstStyle/>
          <a:p>
            <a:fld id="{F9599FAC-4897-4151-BEC9-2D586BCEFCB8}" type="datetimeFigureOut">
              <a:rPr lang="tr-TR" smtClean="0"/>
              <a:t>06.03.2020</a:t>
            </a:fld>
            <a:endParaRPr lang="tr-TR"/>
          </a:p>
        </p:txBody>
      </p:sp>
      <p:sp>
        <p:nvSpPr>
          <p:cNvPr id="8" name="Slide Number Placeholder 7"/>
          <p:cNvSpPr>
            <a:spLocks noGrp="1"/>
          </p:cNvSpPr>
          <p:nvPr>
            <p:ph type="sldNum" sz="quarter" idx="11"/>
          </p:nvPr>
        </p:nvSpPr>
        <p:spPr/>
        <p:txBody>
          <a:bodyPr/>
          <a:lstStyle/>
          <a:p>
            <a:fld id="{70BF24EE-65E3-43F0-9D45-F73F85E28595}" type="slidenum">
              <a:rPr lang="tr-TR" smtClean="0"/>
              <a:t>‹#›</a:t>
            </a:fld>
            <a:endParaRPr lang="tr-TR"/>
          </a:p>
        </p:txBody>
      </p:sp>
      <p:sp>
        <p:nvSpPr>
          <p:cNvPr id="9" name="Footer Placeholder 8"/>
          <p:cNvSpPr>
            <a:spLocks noGrp="1"/>
          </p:cNvSpPr>
          <p:nvPr>
            <p:ph type="ftr" sz="quarter" idx="12"/>
          </p:nvPr>
        </p:nvSpPr>
        <p:spPr/>
        <p:txBody>
          <a:bodyPr/>
          <a:lstStyle/>
          <a:p>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F9599FAC-4897-4151-BEC9-2D586BCEFCB8}" type="datetimeFigureOut">
              <a:rPr lang="tr-TR" smtClean="0"/>
              <a:t>06.03.2020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0BF24EE-65E3-43F0-9D45-F73F85E28595}"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F9599FAC-4897-4151-BEC9-2D586BCEFCB8}" type="datetimeFigureOut">
              <a:rPr lang="tr-TR" smtClean="0"/>
              <a:t>06.03.2020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0BF24EE-65E3-43F0-9D45-F73F85E28595}"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4" name="Date Placeholder 3"/>
          <p:cNvSpPr>
            <a:spLocks noGrp="1"/>
          </p:cNvSpPr>
          <p:nvPr>
            <p:ph type="dt" sz="half" idx="10"/>
          </p:nvPr>
        </p:nvSpPr>
        <p:spPr/>
        <p:txBody>
          <a:bodyPr/>
          <a:lstStyle/>
          <a:p>
            <a:fld id="{F9599FAC-4897-4151-BEC9-2D586BCEFCB8}" type="datetimeFigureOut">
              <a:rPr lang="tr-TR" smtClean="0"/>
              <a:t>06.03.2020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0BF24EE-65E3-43F0-9D45-F73F85E28595}"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599FAC-4897-4151-BEC9-2D586BCEFCB8}" type="datetimeFigureOut">
              <a:rPr lang="tr-TR" smtClean="0"/>
              <a:t>06.03.2020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0BF24EE-65E3-43F0-9D45-F73F85E28595}" type="slidenum">
              <a:rPr lang="tr-TR" smtClean="0"/>
              <a:t>‹#›</a:t>
            </a:fld>
            <a:endParaRPr lang="tr-TR"/>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5" name="Date Placeholder 4"/>
          <p:cNvSpPr>
            <a:spLocks noGrp="1"/>
          </p:cNvSpPr>
          <p:nvPr>
            <p:ph type="dt" sz="half" idx="10"/>
          </p:nvPr>
        </p:nvSpPr>
        <p:spPr/>
        <p:txBody>
          <a:bodyPr/>
          <a:lstStyle/>
          <a:p>
            <a:fld id="{F9599FAC-4897-4151-BEC9-2D586BCEFCB8}" type="datetimeFigureOut">
              <a:rPr lang="tr-TR" smtClean="0"/>
              <a:t>06.03.2020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70BF24EE-65E3-43F0-9D45-F73F85E28595}" type="slidenum">
              <a:rPr lang="tr-TR" smtClean="0"/>
              <a:t>‹#›</a:t>
            </a:fld>
            <a:endParaRPr lang="tr-TR"/>
          </a:p>
        </p:txBody>
      </p:sp>
      <p:sp>
        <p:nvSpPr>
          <p:cNvPr id="9" name="Content Placeholder 8"/>
          <p:cNvSpPr>
            <a:spLocks noGrp="1"/>
          </p:cNvSpPr>
          <p:nvPr>
            <p:ph sz="quarter" idx="13"/>
          </p:nvPr>
        </p:nvSpPr>
        <p:spPr>
          <a:xfrm>
            <a:off x="365760" y="1600200"/>
            <a:ext cx="4041648" cy="452628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7" name="Date Placeholder 6"/>
          <p:cNvSpPr>
            <a:spLocks noGrp="1"/>
          </p:cNvSpPr>
          <p:nvPr>
            <p:ph type="dt" sz="half" idx="10"/>
          </p:nvPr>
        </p:nvSpPr>
        <p:spPr/>
        <p:txBody>
          <a:bodyPr/>
          <a:lstStyle/>
          <a:p>
            <a:fld id="{F9599FAC-4897-4151-BEC9-2D586BCEFCB8}" type="datetimeFigureOut">
              <a:rPr lang="tr-TR" smtClean="0"/>
              <a:t>06.03.2020</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70BF24EE-65E3-43F0-9D45-F73F85E28595}" type="slidenum">
              <a:rPr lang="tr-TR" smtClean="0"/>
              <a:t>‹#›</a:t>
            </a:fld>
            <a:endParaRPr lang="tr-TR"/>
          </a:p>
        </p:txBody>
      </p:sp>
      <p:sp>
        <p:nvSpPr>
          <p:cNvPr id="11" name="Content Placeholder 10"/>
          <p:cNvSpPr>
            <a:spLocks noGrp="1"/>
          </p:cNvSpPr>
          <p:nvPr>
            <p:ph sz="quarter" idx="13"/>
          </p:nvPr>
        </p:nvSpPr>
        <p:spPr>
          <a:xfrm>
            <a:off x="457200" y="2212848"/>
            <a:ext cx="4041648" cy="391363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F9599FAC-4897-4151-BEC9-2D586BCEFCB8}" type="datetimeFigureOut">
              <a:rPr lang="tr-TR" smtClean="0"/>
              <a:t>06.03.2020</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70BF24EE-65E3-43F0-9D45-F73F85E28595}"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9599FAC-4897-4151-BEC9-2D586BCEFCB8}" type="datetimeFigureOut">
              <a:rPr lang="tr-TR" smtClean="0"/>
              <a:t>06.03.2020</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70BF24EE-65E3-43F0-9D45-F73F85E28595}"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9599FAC-4897-4151-BEC9-2D586BCEFCB8}" type="datetimeFigureOut">
              <a:rPr lang="tr-TR" smtClean="0"/>
              <a:t>06.03.2020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70BF24EE-65E3-43F0-9D45-F73F85E28595}"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tr-TR" smtClean="0"/>
              <a:t>Asıl başlık stili için tıklatın</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9599FAC-4897-4151-BEC9-2D586BCEFCB8}" type="datetimeFigureOut">
              <a:rPr lang="tr-TR" smtClean="0"/>
              <a:t>06.03.2020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70BF24EE-65E3-43F0-9D45-F73F85E28595}"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F9599FAC-4897-4151-BEC9-2D586BCEFCB8}" type="datetimeFigureOut">
              <a:rPr lang="tr-TR" smtClean="0"/>
              <a:t>06.03.2020</a:t>
            </a:fld>
            <a:endParaRPr lang="tr-TR"/>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tr-TR"/>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70BF24EE-65E3-43F0-9D45-F73F85E28595}" type="slidenum">
              <a:rPr lang="tr-TR" smtClean="0"/>
              <a:t>‹#›</a:t>
            </a:fld>
            <a:endParaRPr lang="tr-TR"/>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827584" y="590823"/>
            <a:ext cx="7772400" cy="1470025"/>
          </a:xfrm>
        </p:spPr>
        <p:txBody>
          <a:bodyPr anchor="ctr">
            <a:normAutofit/>
          </a:bodyPr>
          <a:lstStyle/>
          <a:p>
            <a:r>
              <a:rPr lang="tr-TR" sz="4800" b="1" dirty="0" smtClean="0">
                <a:latin typeface="Calibri" panose="020F0502020204030204" pitchFamily="34" charset="0"/>
              </a:rPr>
              <a:t>YAPIM İŞİ İHALELERİ</a:t>
            </a:r>
            <a:endParaRPr lang="tr-TR" sz="4800" b="1" dirty="0">
              <a:latin typeface="Calibri" panose="020F0502020204030204" pitchFamily="34" charset="0"/>
            </a:endParaRPr>
          </a:p>
        </p:txBody>
      </p:sp>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35268" y="5417829"/>
            <a:ext cx="419269" cy="476443"/>
          </a:xfrm>
          <a:prstGeom prst="rect">
            <a:avLst/>
          </a:prstGeom>
        </p:spPr>
      </p:pic>
      <p:sp>
        <p:nvSpPr>
          <p:cNvPr id="6" name="Dikdörtgen 5"/>
          <p:cNvSpPr/>
          <p:nvPr/>
        </p:nvSpPr>
        <p:spPr>
          <a:xfrm>
            <a:off x="3635896" y="5409756"/>
            <a:ext cx="3046030" cy="461665"/>
          </a:xfrm>
          <a:prstGeom prst="rect">
            <a:avLst/>
          </a:prstGeom>
        </p:spPr>
        <p:txBody>
          <a:bodyPr wrap="square">
            <a:spAutoFit/>
          </a:bodyPr>
          <a:lstStyle/>
          <a:p>
            <a:r>
              <a:rPr lang="tr-TR" sz="2400" b="1" dirty="0" smtClean="0">
                <a:solidFill>
                  <a:schemeClr val="tx2">
                    <a:lumMod val="75000"/>
                  </a:schemeClr>
                </a:solidFill>
                <a:latin typeface="Calibri" panose="020F0502020204030204" pitchFamily="34" charset="0"/>
              </a:rPr>
              <a:t>Kamu İhale Kurumu</a:t>
            </a:r>
            <a:endParaRPr lang="tr-TR" sz="2400" b="1" dirty="0">
              <a:solidFill>
                <a:schemeClr val="tx2">
                  <a:lumMod val="75000"/>
                </a:schemeClr>
              </a:solidFill>
              <a:latin typeface="Calibri" panose="020F0502020204030204" pitchFamily="34" charset="0"/>
            </a:endParaRPr>
          </a:p>
        </p:txBody>
      </p:sp>
      <p:pic>
        <p:nvPicPr>
          <p:cNvPr id="9" name="Resim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35268" y="1916832"/>
            <a:ext cx="3222104" cy="3222104"/>
          </a:xfrm>
          <a:prstGeom prst="rect">
            <a:avLst/>
          </a:prstGeom>
        </p:spPr>
      </p:pic>
    </p:spTree>
    <p:extLst>
      <p:ext uri="{BB962C8B-B14F-4D97-AF65-F5344CB8AC3E}">
        <p14:creationId xmlns:p14="http://schemas.microsoft.com/office/powerpoint/2010/main" val="14335308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YAPIM İLE İLGİLİ GENEL BİLGİLER</a:t>
            </a:r>
            <a:endParaRPr lang="tr-TR" sz="4400" i="1" dirty="0"/>
          </a:p>
        </p:txBody>
      </p:sp>
      <p:sp>
        <p:nvSpPr>
          <p:cNvPr id="3" name="İçerik Yer Tutucusu 2"/>
          <p:cNvSpPr>
            <a:spLocks noGrp="1"/>
          </p:cNvSpPr>
          <p:nvPr>
            <p:ph idx="1"/>
          </p:nvPr>
        </p:nvSpPr>
        <p:spPr>
          <a:xfrm>
            <a:off x="457200" y="1600200"/>
            <a:ext cx="8229600" cy="4925144"/>
          </a:xfrm>
        </p:spPr>
        <p:txBody>
          <a:bodyPr>
            <a:noAutofit/>
          </a:bodyPr>
          <a:lstStyle/>
          <a:p>
            <a:pPr algn="just"/>
            <a:r>
              <a:rPr lang="tr-TR" sz="2800" dirty="0">
                <a:solidFill>
                  <a:srgbClr val="C00000"/>
                </a:solidFill>
                <a:latin typeface="Calibri" panose="020F0502020204030204" pitchFamily="34" charset="0"/>
              </a:rPr>
              <a:t>Birden fazla yılı kapsayan işlerde</a:t>
            </a:r>
            <a:r>
              <a:rPr lang="tr-TR" sz="2800" dirty="0">
                <a:solidFill>
                  <a:schemeClr val="tx1"/>
                </a:solidFill>
                <a:latin typeface="Calibri" panose="020F0502020204030204" pitchFamily="34" charset="0"/>
              </a:rPr>
              <a:t> ihaleye çıkılabilmesi için, işin süresine uygun olarak yıllar itibarıyla öngörülen ödeneğin bütçelerinde bulunmasını sağlamak üzere </a:t>
            </a:r>
            <a:r>
              <a:rPr lang="tr-TR" sz="2800" dirty="0">
                <a:solidFill>
                  <a:srgbClr val="C00000"/>
                </a:solidFill>
                <a:latin typeface="Calibri" panose="020F0502020204030204" pitchFamily="34" charset="0"/>
              </a:rPr>
              <a:t>programlamanın yapılmış olması</a:t>
            </a:r>
            <a:r>
              <a:rPr lang="tr-TR" sz="2800" dirty="0">
                <a:solidFill>
                  <a:schemeClr val="tx1"/>
                </a:solidFill>
                <a:latin typeface="Calibri" panose="020F0502020204030204" pitchFamily="34" charset="0"/>
              </a:rPr>
              <a:t> </a:t>
            </a:r>
            <a:r>
              <a:rPr lang="tr-TR" sz="2800" dirty="0" smtClean="0">
                <a:solidFill>
                  <a:schemeClr val="tx1"/>
                </a:solidFill>
                <a:latin typeface="Calibri" panose="020F0502020204030204" pitchFamily="34" charset="0"/>
              </a:rPr>
              <a:t>zorunludur.</a:t>
            </a:r>
          </a:p>
          <a:p>
            <a:pPr marL="0" indent="0" algn="just">
              <a:buNone/>
            </a:pPr>
            <a:endParaRPr lang="tr-TR" sz="2800" dirty="0" smtClean="0">
              <a:solidFill>
                <a:schemeClr val="tx1"/>
              </a:solidFill>
              <a:latin typeface="Calibri" panose="020F0502020204030204" pitchFamily="34" charset="0"/>
            </a:endParaRPr>
          </a:p>
          <a:p>
            <a:pPr algn="just"/>
            <a:r>
              <a:rPr lang="tr-TR" sz="2800" dirty="0" smtClean="0">
                <a:solidFill>
                  <a:schemeClr val="tx1"/>
                </a:solidFill>
                <a:latin typeface="Calibri" panose="020F0502020204030204" pitchFamily="34" charset="0"/>
              </a:rPr>
              <a:t>İlk </a:t>
            </a:r>
            <a:r>
              <a:rPr lang="tr-TR" sz="2800" dirty="0">
                <a:solidFill>
                  <a:schemeClr val="tx1"/>
                </a:solidFill>
                <a:latin typeface="Calibri" panose="020F0502020204030204" pitchFamily="34" charset="0"/>
              </a:rPr>
              <a:t>yıl için öngörülen ödenek </a:t>
            </a:r>
            <a:r>
              <a:rPr lang="tr-TR" sz="2800" u="sng" dirty="0">
                <a:solidFill>
                  <a:schemeClr val="tx1"/>
                </a:solidFill>
                <a:latin typeface="Calibri" panose="020F0502020204030204" pitchFamily="34" charset="0"/>
              </a:rPr>
              <a:t>proje maliyetinin %10’undan</a:t>
            </a:r>
            <a:r>
              <a:rPr lang="tr-TR" sz="2800" dirty="0">
                <a:solidFill>
                  <a:schemeClr val="tx1"/>
                </a:solidFill>
                <a:latin typeface="Calibri" panose="020F0502020204030204" pitchFamily="34" charset="0"/>
              </a:rPr>
              <a:t> </a:t>
            </a:r>
            <a:r>
              <a:rPr lang="tr-TR" sz="2800" dirty="0">
                <a:solidFill>
                  <a:srgbClr val="C00000"/>
                </a:solidFill>
                <a:latin typeface="Calibri" panose="020F0502020204030204" pitchFamily="34" charset="0"/>
              </a:rPr>
              <a:t>az olamaz</a:t>
            </a:r>
            <a:r>
              <a:rPr lang="tr-TR" sz="2800" dirty="0">
                <a:solidFill>
                  <a:schemeClr val="tx1"/>
                </a:solidFill>
                <a:latin typeface="Calibri" panose="020F0502020204030204" pitchFamily="34" charset="0"/>
              </a:rPr>
              <a:t> ve başlangıçta daha sonraki yıllar için programlanmış olan ödenek dilimleri sonraki yıllarda </a:t>
            </a:r>
            <a:r>
              <a:rPr lang="tr-TR" sz="2800" dirty="0">
                <a:solidFill>
                  <a:srgbClr val="C00000"/>
                </a:solidFill>
                <a:latin typeface="Calibri" panose="020F0502020204030204" pitchFamily="34" charset="0"/>
              </a:rPr>
              <a:t>azaltılamaz</a:t>
            </a:r>
            <a:r>
              <a:rPr lang="tr-TR" sz="2800" dirty="0" smtClean="0">
                <a:solidFill>
                  <a:schemeClr val="tx1"/>
                </a:solidFill>
                <a:latin typeface="Calibri" panose="020F0502020204030204" pitchFamily="34" charset="0"/>
              </a:rPr>
              <a:t>.</a:t>
            </a:r>
            <a:endParaRPr lang="tr-TR" sz="28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3665398616"/>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a:xfrm>
            <a:off x="467544" y="1412776"/>
            <a:ext cx="8229600" cy="4968552"/>
          </a:xfrm>
        </p:spPr>
        <p:txBody>
          <a:bodyPr>
            <a:normAutofit/>
          </a:bodyPr>
          <a:lstStyle/>
          <a:p>
            <a:pPr marL="0" indent="0" algn="just">
              <a:lnSpc>
                <a:spcPct val="120000"/>
              </a:lnSpc>
              <a:spcBef>
                <a:spcPts val="600"/>
              </a:spcBef>
              <a:spcAft>
                <a:spcPts val="600"/>
              </a:spcAft>
              <a:buNone/>
              <a:defRPr/>
            </a:pPr>
            <a:r>
              <a:rPr lang="tr-TR" sz="2200" b="1" dirty="0" smtClean="0">
                <a:solidFill>
                  <a:schemeClr val="accent5"/>
                </a:solidFill>
                <a:latin typeface="Calibri" panose="020F0502020204030204" pitchFamily="34" charset="0"/>
              </a:rPr>
              <a:t>Analizlere dayanak teşkil eden bilgi belgeler: (</a:t>
            </a:r>
            <a:r>
              <a:rPr lang="tr-TR" sz="2200" b="1" dirty="0" smtClean="0">
                <a:solidFill>
                  <a:schemeClr val="accent5"/>
                </a:solidFill>
                <a:latin typeface="Calibri" panose="020F0502020204030204" pitchFamily="34" charset="0"/>
                <a:sym typeface="Wingdings" panose="05000000000000000000" pitchFamily="2" charset="2"/>
              </a:rPr>
              <a:t>45.1.13) </a:t>
            </a:r>
            <a:r>
              <a:rPr lang="tr-TR" sz="2200" b="1" i="1" dirty="0" smtClean="0">
                <a:solidFill>
                  <a:schemeClr val="tx1"/>
                </a:solidFill>
                <a:latin typeface="Calibri" panose="020F0502020204030204" pitchFamily="34" charset="0"/>
                <a:sym typeface="Wingdings" panose="05000000000000000000" pitchFamily="2" charset="2"/>
              </a:rPr>
              <a:t>(</a:t>
            </a:r>
            <a:r>
              <a:rPr lang="tr-TR" sz="2000" b="1" i="1" dirty="0" err="1" smtClean="0">
                <a:solidFill>
                  <a:schemeClr val="tx1"/>
                </a:solidFill>
                <a:latin typeface="Calibri" panose="020F0502020204030204" pitchFamily="34" charset="0"/>
              </a:rPr>
              <a:t>Stoğunda</a:t>
            </a:r>
            <a:r>
              <a:rPr lang="tr-TR" sz="2000" b="1" i="1" dirty="0" smtClean="0">
                <a:solidFill>
                  <a:schemeClr val="tx1"/>
                </a:solidFill>
                <a:latin typeface="Calibri" panose="020F0502020204030204" pitchFamily="34" charset="0"/>
              </a:rPr>
              <a:t> bulunan mallar)</a:t>
            </a:r>
            <a:endParaRPr lang="tr-TR" sz="2200" b="1" i="1" dirty="0" smtClean="0">
              <a:solidFill>
                <a:schemeClr val="tx1"/>
              </a:solidFill>
              <a:latin typeface="Calibri" panose="020F0502020204030204" pitchFamily="34" charset="0"/>
            </a:endParaRPr>
          </a:p>
          <a:p>
            <a:pPr algn="just">
              <a:defRPr/>
            </a:pPr>
            <a:r>
              <a:rPr lang="tr-TR" sz="2000" dirty="0" smtClean="0">
                <a:solidFill>
                  <a:schemeClr val="tx1"/>
                </a:solidFill>
                <a:latin typeface="Calibri" panose="020F0502020204030204" pitchFamily="34" charset="0"/>
              </a:rPr>
              <a:t>Stokta </a:t>
            </a:r>
            <a:r>
              <a:rPr lang="tr-TR" sz="2000" dirty="0">
                <a:solidFill>
                  <a:schemeClr val="tx1"/>
                </a:solidFill>
                <a:latin typeface="Calibri" panose="020F0502020204030204" pitchFamily="34" charset="0"/>
              </a:rPr>
              <a:t>bulunan </a:t>
            </a:r>
            <a:r>
              <a:rPr lang="tr-TR" sz="2000" dirty="0" smtClean="0">
                <a:solidFill>
                  <a:schemeClr val="tx1"/>
                </a:solidFill>
                <a:latin typeface="Calibri" panose="020F0502020204030204" pitchFamily="34" charset="0"/>
              </a:rPr>
              <a:t>mal ile açıklama yapılmışsa bu mala </a:t>
            </a:r>
            <a:r>
              <a:rPr lang="tr-TR" sz="2000" dirty="0">
                <a:solidFill>
                  <a:schemeClr val="tx1"/>
                </a:solidFill>
                <a:latin typeface="Calibri" panose="020F0502020204030204" pitchFamily="34" charset="0"/>
              </a:rPr>
              <a:t>ilişkin “</a:t>
            </a:r>
            <a:r>
              <a:rPr lang="tr-TR" sz="2000" b="1" dirty="0">
                <a:solidFill>
                  <a:srgbClr val="C00000"/>
                </a:solidFill>
                <a:latin typeface="Calibri" panose="020F0502020204030204" pitchFamily="34" charset="0"/>
              </a:rPr>
              <a:t>stok tespit </a:t>
            </a:r>
            <a:r>
              <a:rPr lang="tr-TR" sz="2000" b="1" dirty="0" err="1">
                <a:solidFill>
                  <a:srgbClr val="C00000"/>
                </a:solidFill>
                <a:latin typeface="Calibri" panose="020F0502020204030204" pitchFamily="34" charset="0"/>
              </a:rPr>
              <a:t>tutanağı</a:t>
            </a:r>
            <a:r>
              <a:rPr lang="tr-TR" sz="2000" dirty="0" err="1">
                <a:solidFill>
                  <a:schemeClr val="tx1"/>
                </a:solidFill>
                <a:latin typeface="Calibri" panose="020F0502020204030204" pitchFamily="34" charset="0"/>
              </a:rPr>
              <a:t>”nın</a:t>
            </a:r>
            <a:r>
              <a:rPr lang="tr-TR" sz="2000" dirty="0">
                <a:solidFill>
                  <a:schemeClr val="tx1"/>
                </a:solidFill>
                <a:latin typeface="Calibri" panose="020F0502020204030204" pitchFamily="34" charset="0"/>
              </a:rPr>
              <a:t> (Ek-O.8) sunulması zorunludur. </a:t>
            </a:r>
          </a:p>
          <a:p>
            <a:pPr algn="just">
              <a:defRPr/>
            </a:pPr>
            <a:r>
              <a:rPr lang="tr-TR" sz="2000" dirty="0">
                <a:solidFill>
                  <a:schemeClr val="tx1"/>
                </a:solidFill>
                <a:latin typeface="Calibri" panose="020F0502020204030204" pitchFamily="34" charset="0"/>
              </a:rPr>
              <a:t>Stok tespit tutanağında ilgili malın </a:t>
            </a:r>
            <a:r>
              <a:rPr lang="tr-TR" sz="2000" b="1" dirty="0">
                <a:solidFill>
                  <a:srgbClr val="C00000"/>
                </a:solidFill>
                <a:latin typeface="Calibri" panose="020F0502020204030204" pitchFamily="34" charset="0"/>
              </a:rPr>
              <a:t>ağırlıklı ortalama birim maliyeti </a:t>
            </a:r>
            <a:r>
              <a:rPr lang="tr-TR" sz="2000" dirty="0">
                <a:solidFill>
                  <a:schemeClr val="tx1"/>
                </a:solidFill>
                <a:latin typeface="Calibri" panose="020F0502020204030204" pitchFamily="34" charset="0"/>
              </a:rPr>
              <a:t>gösterilir. </a:t>
            </a:r>
            <a:endParaRPr lang="tr-TR" sz="2000" dirty="0" smtClean="0">
              <a:solidFill>
                <a:schemeClr val="tx1"/>
              </a:solidFill>
              <a:latin typeface="Calibri" panose="020F0502020204030204" pitchFamily="34" charset="0"/>
            </a:endParaRPr>
          </a:p>
          <a:p>
            <a:pPr algn="just">
              <a:defRPr/>
            </a:pPr>
            <a:r>
              <a:rPr lang="tr-TR" sz="2000" dirty="0" smtClean="0">
                <a:solidFill>
                  <a:schemeClr val="tx1"/>
                </a:solidFill>
                <a:latin typeface="Calibri" panose="020F0502020204030204" pitchFamily="34" charset="0"/>
              </a:rPr>
              <a:t>İsteklilerce </a:t>
            </a:r>
            <a:r>
              <a:rPr lang="tr-TR" sz="2000" u="sng" dirty="0">
                <a:solidFill>
                  <a:schemeClr val="tx1"/>
                </a:solidFill>
                <a:latin typeface="Calibri" panose="020F0502020204030204" pitchFamily="34" charset="0"/>
              </a:rPr>
              <a:t>teklif edilen tutara ilişkin birim fiyatlar</a:t>
            </a:r>
            <a:r>
              <a:rPr lang="tr-TR" sz="2000" dirty="0">
                <a:solidFill>
                  <a:schemeClr val="tx1"/>
                </a:solidFill>
                <a:latin typeface="Calibri" panose="020F0502020204030204" pitchFamily="34" charset="0"/>
              </a:rPr>
              <a:t>, </a:t>
            </a:r>
            <a:r>
              <a:rPr lang="tr-TR" sz="2000" b="1" dirty="0">
                <a:solidFill>
                  <a:schemeClr val="tx1"/>
                </a:solidFill>
                <a:latin typeface="Calibri" panose="020F0502020204030204" pitchFamily="34" charset="0"/>
              </a:rPr>
              <a:t>stok tespit tutanağındaki</a:t>
            </a:r>
            <a:r>
              <a:rPr lang="tr-TR" sz="2000" dirty="0">
                <a:solidFill>
                  <a:schemeClr val="tx1"/>
                </a:solidFill>
                <a:latin typeface="Calibri" panose="020F0502020204030204" pitchFamily="34" charset="0"/>
              </a:rPr>
              <a:t> </a:t>
            </a:r>
            <a:r>
              <a:rPr lang="tr-TR" sz="2000" b="1" dirty="0">
                <a:solidFill>
                  <a:srgbClr val="C00000"/>
                </a:solidFill>
                <a:latin typeface="Calibri" panose="020F0502020204030204" pitchFamily="34" charset="0"/>
              </a:rPr>
              <a:t>ağırlıklı ortalama birim maliyetin </a:t>
            </a:r>
            <a:r>
              <a:rPr lang="tr-TR" sz="2000" b="1" u="sng" dirty="0">
                <a:solidFill>
                  <a:schemeClr val="tx1"/>
                </a:solidFill>
                <a:latin typeface="Calibri" panose="020F0502020204030204" pitchFamily="34" charset="0"/>
              </a:rPr>
              <a:t>altında </a:t>
            </a:r>
            <a:r>
              <a:rPr lang="tr-TR" sz="2000" b="1" u="sng" dirty="0" smtClean="0">
                <a:solidFill>
                  <a:schemeClr val="tx1"/>
                </a:solidFill>
                <a:latin typeface="Calibri" panose="020F0502020204030204" pitchFamily="34" charset="0"/>
              </a:rPr>
              <a:t>olamaz</a:t>
            </a:r>
            <a:r>
              <a:rPr lang="tr-TR" sz="2000" dirty="0" smtClean="0">
                <a:solidFill>
                  <a:schemeClr val="tx1"/>
                </a:solidFill>
                <a:latin typeface="Calibri" panose="020F0502020204030204" pitchFamily="34" charset="0"/>
              </a:rPr>
              <a:t>.</a:t>
            </a:r>
          </a:p>
          <a:p>
            <a:pPr algn="just">
              <a:defRPr/>
            </a:pPr>
            <a:r>
              <a:rPr lang="tr-TR" sz="2000" dirty="0" smtClean="0">
                <a:solidFill>
                  <a:schemeClr val="tx1"/>
                </a:solidFill>
                <a:latin typeface="Calibri" panose="020F0502020204030204" pitchFamily="34" charset="0"/>
              </a:rPr>
              <a:t>Stoklarda </a:t>
            </a:r>
            <a:r>
              <a:rPr lang="tr-TR" sz="2000" dirty="0">
                <a:solidFill>
                  <a:schemeClr val="tx1"/>
                </a:solidFill>
                <a:latin typeface="Calibri" panose="020F0502020204030204" pitchFamily="34" charset="0"/>
              </a:rPr>
              <a:t>olduğu belirtilen söz konusu </a:t>
            </a:r>
            <a:r>
              <a:rPr lang="tr-TR" sz="2000" b="1" dirty="0">
                <a:solidFill>
                  <a:schemeClr val="tx1"/>
                </a:solidFill>
                <a:latin typeface="Calibri" panose="020F0502020204030204" pitchFamily="34" charset="0"/>
              </a:rPr>
              <a:t>malın miktarının</a:t>
            </a:r>
            <a:r>
              <a:rPr lang="tr-TR" sz="2000" dirty="0">
                <a:solidFill>
                  <a:schemeClr val="tx1"/>
                </a:solidFill>
                <a:latin typeface="Calibri" panose="020F0502020204030204" pitchFamily="34" charset="0"/>
              </a:rPr>
              <a:t>, </a:t>
            </a:r>
            <a:r>
              <a:rPr lang="tr-TR" sz="2000" u="sng" dirty="0">
                <a:solidFill>
                  <a:schemeClr val="tx1"/>
                </a:solidFill>
                <a:latin typeface="Calibri" panose="020F0502020204030204" pitchFamily="34" charset="0"/>
              </a:rPr>
              <a:t>ihale konusu işte kullanılacağı belirtilen miktardan az olması</a:t>
            </a:r>
            <a:r>
              <a:rPr lang="tr-TR" sz="2000" dirty="0">
                <a:solidFill>
                  <a:schemeClr val="tx1"/>
                </a:solidFill>
                <a:latin typeface="Calibri" panose="020F0502020204030204" pitchFamily="34" charset="0"/>
              </a:rPr>
              <a:t> </a:t>
            </a:r>
            <a:r>
              <a:rPr lang="tr-TR" sz="2000" dirty="0" smtClean="0">
                <a:solidFill>
                  <a:schemeClr val="tx1"/>
                </a:solidFill>
                <a:latin typeface="Calibri" panose="020F0502020204030204" pitchFamily="34" charset="0"/>
              </a:rPr>
              <a:t>halinde, </a:t>
            </a:r>
            <a:r>
              <a:rPr lang="tr-TR" sz="2000" b="1" dirty="0" smtClean="0">
                <a:solidFill>
                  <a:schemeClr val="tx1"/>
                </a:solidFill>
                <a:latin typeface="Calibri" panose="020F0502020204030204" pitchFamily="34" charset="0"/>
              </a:rPr>
              <a:t>eksik </a:t>
            </a:r>
            <a:r>
              <a:rPr lang="tr-TR" sz="2000" b="1" dirty="0">
                <a:solidFill>
                  <a:schemeClr val="tx1"/>
                </a:solidFill>
                <a:latin typeface="Calibri" panose="020F0502020204030204" pitchFamily="34" charset="0"/>
              </a:rPr>
              <a:t>kalan miktar</a:t>
            </a:r>
            <a:r>
              <a:rPr lang="tr-TR" sz="2000" dirty="0">
                <a:solidFill>
                  <a:schemeClr val="tx1"/>
                </a:solidFill>
                <a:latin typeface="Calibri" panose="020F0502020204030204" pitchFamily="34" charset="0"/>
              </a:rPr>
              <a:t> için </a:t>
            </a:r>
            <a:r>
              <a:rPr lang="tr-TR" sz="2000" b="1" dirty="0" smtClean="0">
                <a:solidFill>
                  <a:srgbClr val="C00000"/>
                </a:solidFill>
                <a:latin typeface="Calibri" panose="020F0502020204030204" pitchFamily="34" charset="0"/>
              </a:rPr>
              <a:t>diğer </a:t>
            </a:r>
            <a:r>
              <a:rPr lang="tr-TR" sz="2000" b="1" dirty="0">
                <a:solidFill>
                  <a:srgbClr val="C00000"/>
                </a:solidFill>
                <a:latin typeface="Calibri" panose="020F0502020204030204" pitchFamily="34" charset="0"/>
              </a:rPr>
              <a:t>açıklama yöntemlerine uygun olarak açıklama yapılması </a:t>
            </a:r>
            <a:r>
              <a:rPr lang="tr-TR" sz="2000" dirty="0">
                <a:solidFill>
                  <a:schemeClr val="tx1"/>
                </a:solidFill>
                <a:latin typeface="Calibri" panose="020F0502020204030204" pitchFamily="34" charset="0"/>
              </a:rPr>
              <a:t>gereklidir.</a:t>
            </a:r>
          </a:p>
        </p:txBody>
      </p:sp>
    </p:spTree>
    <p:extLst>
      <p:ext uri="{BB962C8B-B14F-4D97-AF65-F5344CB8AC3E}">
        <p14:creationId xmlns:p14="http://schemas.microsoft.com/office/powerpoint/2010/main" val="3931706310"/>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a:xfrm>
            <a:off x="395536" y="1412776"/>
            <a:ext cx="8229600" cy="4968552"/>
          </a:xfrm>
        </p:spPr>
        <p:txBody>
          <a:bodyPr>
            <a:normAutofit/>
          </a:bodyPr>
          <a:lstStyle/>
          <a:p>
            <a:pPr marL="0" indent="0" algn="just">
              <a:lnSpc>
                <a:spcPct val="120000"/>
              </a:lnSpc>
              <a:spcBef>
                <a:spcPts val="600"/>
              </a:spcBef>
              <a:spcAft>
                <a:spcPts val="600"/>
              </a:spcAft>
              <a:buNone/>
              <a:defRPr/>
            </a:pPr>
            <a:r>
              <a:rPr lang="tr-TR" sz="2200" b="1" dirty="0" smtClean="0">
                <a:solidFill>
                  <a:schemeClr val="accent5"/>
                </a:solidFill>
                <a:latin typeface="Calibri" panose="020F0502020204030204" pitchFamily="34" charset="0"/>
              </a:rPr>
              <a:t>Analizlere dayanak teşkil eden bilgi belgeler: (</a:t>
            </a:r>
            <a:r>
              <a:rPr lang="tr-TR" sz="2200" b="1" dirty="0" smtClean="0">
                <a:solidFill>
                  <a:schemeClr val="accent5"/>
                </a:solidFill>
                <a:latin typeface="Calibri" panose="020F0502020204030204" pitchFamily="34" charset="0"/>
                <a:sym typeface="Wingdings" panose="05000000000000000000" pitchFamily="2" charset="2"/>
              </a:rPr>
              <a:t>45.1.13) </a:t>
            </a:r>
            <a:r>
              <a:rPr lang="tr-TR" sz="2200" b="1" i="1" dirty="0" smtClean="0">
                <a:solidFill>
                  <a:schemeClr val="tx1"/>
                </a:solidFill>
                <a:latin typeface="Calibri" panose="020F0502020204030204" pitchFamily="34" charset="0"/>
                <a:sym typeface="Wingdings" panose="05000000000000000000" pitchFamily="2" charset="2"/>
              </a:rPr>
              <a:t>(</a:t>
            </a:r>
            <a:r>
              <a:rPr lang="tr-TR" sz="2000" b="1" i="1" dirty="0" err="1" smtClean="0">
                <a:solidFill>
                  <a:schemeClr val="tx1"/>
                </a:solidFill>
                <a:latin typeface="Calibri" panose="020F0502020204030204" pitchFamily="34" charset="0"/>
              </a:rPr>
              <a:t>Stoğunda</a:t>
            </a:r>
            <a:r>
              <a:rPr lang="tr-TR" sz="2000" b="1" i="1" dirty="0" smtClean="0">
                <a:solidFill>
                  <a:schemeClr val="tx1"/>
                </a:solidFill>
                <a:latin typeface="Calibri" panose="020F0502020204030204" pitchFamily="34" charset="0"/>
              </a:rPr>
              <a:t> bulunan mallar)</a:t>
            </a:r>
            <a:endParaRPr lang="tr-TR" sz="2200" b="1" i="1" dirty="0" smtClean="0">
              <a:solidFill>
                <a:schemeClr val="tx1"/>
              </a:solidFill>
              <a:latin typeface="Calibri" panose="020F0502020204030204" pitchFamily="34" charset="0"/>
            </a:endParaRPr>
          </a:p>
          <a:p>
            <a:pPr algn="just">
              <a:spcBef>
                <a:spcPts val="600"/>
              </a:spcBef>
              <a:spcAft>
                <a:spcPts val="600"/>
              </a:spcAft>
              <a:defRPr/>
            </a:pPr>
            <a:r>
              <a:rPr lang="tr-TR" sz="2000" dirty="0" smtClean="0">
                <a:solidFill>
                  <a:schemeClr val="tx1"/>
                </a:solidFill>
                <a:latin typeface="Calibri" panose="020F0502020204030204" pitchFamily="34" charset="0"/>
              </a:rPr>
              <a:t>İsteklinin </a:t>
            </a:r>
            <a:r>
              <a:rPr lang="tr-TR" sz="2000" u="sng" dirty="0">
                <a:solidFill>
                  <a:schemeClr val="tx1"/>
                </a:solidFill>
                <a:latin typeface="Calibri" panose="020F0502020204030204" pitchFamily="34" charset="0"/>
              </a:rPr>
              <a:t>ortağı olduğu tüzel kişiden</a:t>
            </a:r>
            <a:r>
              <a:rPr lang="tr-TR" sz="2000" dirty="0">
                <a:solidFill>
                  <a:schemeClr val="tx1"/>
                </a:solidFill>
                <a:latin typeface="Calibri" panose="020F0502020204030204" pitchFamily="34" charset="0"/>
              </a:rPr>
              <a:t> mal çekmesi veya satın alması </a:t>
            </a:r>
            <a:r>
              <a:rPr lang="tr-TR" sz="2000" dirty="0" smtClean="0">
                <a:solidFill>
                  <a:schemeClr val="tx1"/>
                </a:solidFill>
                <a:latin typeface="Calibri" panose="020F0502020204030204" pitchFamily="34" charset="0"/>
              </a:rPr>
              <a:t>durumunda, </a:t>
            </a:r>
            <a:r>
              <a:rPr lang="tr-TR" sz="2000" b="1" dirty="0" smtClean="0">
                <a:solidFill>
                  <a:srgbClr val="C00000"/>
                </a:solidFill>
                <a:latin typeface="Calibri" panose="020F0502020204030204" pitchFamily="34" charset="0"/>
              </a:rPr>
              <a:t>malın </a:t>
            </a:r>
            <a:r>
              <a:rPr lang="tr-TR" sz="2000" b="1" dirty="0">
                <a:solidFill>
                  <a:srgbClr val="C00000"/>
                </a:solidFill>
                <a:latin typeface="Calibri" panose="020F0502020204030204" pitchFamily="34" charset="0"/>
              </a:rPr>
              <a:t>emsal bedeli ile değerlenmesi</a:t>
            </a:r>
            <a:r>
              <a:rPr lang="tr-TR" sz="2000" dirty="0">
                <a:solidFill>
                  <a:schemeClr val="tx1"/>
                </a:solidFill>
                <a:latin typeface="Calibri" panose="020F0502020204030204" pitchFamily="34" charset="0"/>
              </a:rPr>
              <a:t> gereklidir. </a:t>
            </a:r>
          </a:p>
          <a:p>
            <a:pPr algn="just">
              <a:spcBef>
                <a:spcPts val="600"/>
              </a:spcBef>
              <a:spcAft>
                <a:spcPts val="600"/>
              </a:spcAft>
              <a:defRPr/>
            </a:pPr>
            <a:r>
              <a:rPr lang="tr-TR" sz="2000" dirty="0">
                <a:solidFill>
                  <a:schemeClr val="tx1"/>
                </a:solidFill>
                <a:latin typeface="Calibri" panose="020F0502020204030204" pitchFamily="34" charset="0"/>
              </a:rPr>
              <a:t>Emsal bedelinin tespitinde </a:t>
            </a:r>
            <a:r>
              <a:rPr lang="tr-TR" sz="2000" dirty="0" err="1" smtClean="0">
                <a:solidFill>
                  <a:schemeClr val="tx1"/>
                </a:solidFill>
                <a:latin typeface="Calibri" panose="020F0502020204030204" pitchFamily="34" charset="0"/>
              </a:rPr>
              <a:t>VUK’un</a:t>
            </a:r>
            <a:r>
              <a:rPr lang="tr-TR" sz="2000" dirty="0" smtClean="0">
                <a:solidFill>
                  <a:schemeClr val="tx1"/>
                </a:solidFill>
                <a:latin typeface="Calibri" panose="020F0502020204030204" pitchFamily="34" charset="0"/>
              </a:rPr>
              <a:t> ilgili </a:t>
            </a:r>
            <a:r>
              <a:rPr lang="tr-TR" sz="2000" dirty="0">
                <a:solidFill>
                  <a:schemeClr val="tx1"/>
                </a:solidFill>
                <a:latin typeface="Calibri" panose="020F0502020204030204" pitchFamily="34" charset="0"/>
              </a:rPr>
              <a:t>hükümleri esas </a:t>
            </a:r>
            <a:r>
              <a:rPr lang="tr-TR" sz="2000" dirty="0" smtClean="0">
                <a:solidFill>
                  <a:schemeClr val="tx1"/>
                </a:solidFill>
                <a:latin typeface="Calibri" panose="020F0502020204030204" pitchFamily="34" charset="0"/>
              </a:rPr>
              <a:t>alınır.</a:t>
            </a:r>
          </a:p>
          <a:p>
            <a:pPr algn="just">
              <a:spcBef>
                <a:spcPts val="600"/>
              </a:spcBef>
              <a:spcAft>
                <a:spcPts val="600"/>
              </a:spcAft>
              <a:defRPr/>
            </a:pPr>
            <a:r>
              <a:rPr lang="tr-TR" sz="2000" dirty="0" smtClean="0">
                <a:solidFill>
                  <a:schemeClr val="tx1"/>
                </a:solidFill>
                <a:latin typeface="Calibri" panose="020F0502020204030204" pitchFamily="34" charset="0"/>
              </a:rPr>
              <a:t>Bu </a:t>
            </a:r>
            <a:r>
              <a:rPr lang="tr-TR" sz="2000" dirty="0">
                <a:solidFill>
                  <a:schemeClr val="tx1"/>
                </a:solidFill>
                <a:latin typeface="Calibri" panose="020F0502020204030204" pitchFamily="34" charset="0"/>
              </a:rPr>
              <a:t>durumda, </a:t>
            </a:r>
            <a:r>
              <a:rPr lang="tr-TR" sz="2000" dirty="0" err="1" smtClean="0">
                <a:solidFill>
                  <a:schemeClr val="tx1"/>
                </a:solidFill>
                <a:latin typeface="Calibri" panose="020F0502020204030204" pitchFamily="34" charset="0"/>
              </a:rPr>
              <a:t>VUK’a</a:t>
            </a:r>
            <a:r>
              <a:rPr lang="tr-TR" sz="2000" dirty="0" smtClean="0">
                <a:solidFill>
                  <a:schemeClr val="tx1"/>
                </a:solidFill>
                <a:latin typeface="Calibri" panose="020F0502020204030204" pitchFamily="34" charset="0"/>
              </a:rPr>
              <a:t> göre </a:t>
            </a:r>
            <a:r>
              <a:rPr lang="tr-TR" sz="2000" dirty="0">
                <a:solidFill>
                  <a:schemeClr val="tx1"/>
                </a:solidFill>
                <a:latin typeface="Calibri" panose="020F0502020204030204" pitchFamily="34" charset="0"/>
              </a:rPr>
              <a:t>hesaplanan </a:t>
            </a:r>
            <a:r>
              <a:rPr lang="tr-TR" sz="2000" b="1" dirty="0">
                <a:solidFill>
                  <a:schemeClr val="tx1"/>
                </a:solidFill>
                <a:latin typeface="Calibri" panose="020F0502020204030204" pitchFamily="34" charset="0"/>
              </a:rPr>
              <a:t>emsal bedeli gösteren</a:t>
            </a:r>
            <a:r>
              <a:rPr lang="tr-TR" sz="2000" dirty="0">
                <a:solidFill>
                  <a:schemeClr val="tx1"/>
                </a:solidFill>
                <a:latin typeface="Calibri" panose="020F0502020204030204" pitchFamily="34" charset="0"/>
              </a:rPr>
              <a:t> ve istekliyle tam tasdik sözleşmesi yapan veya beyannamelerini imzalamaya yetkili olan </a:t>
            </a:r>
            <a:r>
              <a:rPr lang="tr-TR" sz="2000" u="sng" dirty="0">
                <a:solidFill>
                  <a:schemeClr val="tx1"/>
                </a:solidFill>
                <a:latin typeface="Calibri" panose="020F0502020204030204" pitchFamily="34" charset="0"/>
              </a:rPr>
              <a:t>meslek mensubu tarafından hazırlanarak</a:t>
            </a:r>
            <a:r>
              <a:rPr lang="tr-TR" sz="2000" dirty="0">
                <a:solidFill>
                  <a:schemeClr val="tx1"/>
                </a:solidFill>
                <a:latin typeface="Calibri" panose="020F0502020204030204" pitchFamily="34" charset="0"/>
              </a:rPr>
              <a:t> </a:t>
            </a:r>
            <a:r>
              <a:rPr lang="tr-TR" sz="2000" b="1" dirty="0">
                <a:solidFill>
                  <a:schemeClr val="tx1"/>
                </a:solidFill>
                <a:latin typeface="Calibri" panose="020F0502020204030204" pitchFamily="34" charset="0"/>
              </a:rPr>
              <a:t>imzalanan</a:t>
            </a:r>
            <a:r>
              <a:rPr lang="tr-TR" sz="2000" dirty="0">
                <a:solidFill>
                  <a:schemeClr val="tx1"/>
                </a:solidFill>
                <a:latin typeface="Calibri" panose="020F0502020204030204" pitchFamily="34" charset="0"/>
              </a:rPr>
              <a:t> ve </a:t>
            </a:r>
            <a:r>
              <a:rPr lang="tr-TR" sz="2000" b="1" dirty="0">
                <a:solidFill>
                  <a:schemeClr val="tx1"/>
                </a:solidFill>
                <a:latin typeface="Calibri" panose="020F0502020204030204" pitchFamily="34" charset="0"/>
              </a:rPr>
              <a:t>kaşelenen</a:t>
            </a:r>
            <a:r>
              <a:rPr lang="tr-TR" sz="2000" dirty="0">
                <a:solidFill>
                  <a:schemeClr val="tx1"/>
                </a:solidFill>
                <a:latin typeface="Calibri" panose="020F0502020204030204" pitchFamily="34" charset="0"/>
              </a:rPr>
              <a:t> </a:t>
            </a:r>
            <a:r>
              <a:rPr lang="tr-TR" sz="2000" b="1" dirty="0">
                <a:solidFill>
                  <a:srgbClr val="C00000"/>
                </a:solidFill>
                <a:latin typeface="Calibri" panose="020F0502020204030204" pitchFamily="34" charset="0"/>
              </a:rPr>
              <a:t>beyanın verilmesi </a:t>
            </a:r>
            <a:r>
              <a:rPr lang="tr-TR" sz="2000" dirty="0">
                <a:solidFill>
                  <a:schemeClr val="tx1"/>
                </a:solidFill>
                <a:latin typeface="Calibri" panose="020F0502020204030204" pitchFamily="34" charset="0"/>
              </a:rPr>
              <a:t>yeterlidir</a:t>
            </a:r>
            <a:r>
              <a:rPr lang="tr-TR" sz="2000" dirty="0" smtClean="0">
                <a:solidFill>
                  <a:schemeClr val="tx1"/>
                </a:solidFill>
                <a:latin typeface="Calibri" panose="020F0502020204030204" pitchFamily="34" charset="0"/>
              </a:rPr>
              <a:t>.</a:t>
            </a:r>
            <a:endParaRPr lang="tr-TR" sz="2000" dirty="0">
              <a:solidFill>
                <a:schemeClr val="tx1"/>
              </a:solidFill>
              <a:latin typeface="Calibri" panose="020F0502020204030204" pitchFamily="34" charset="0"/>
            </a:endParaRPr>
          </a:p>
        </p:txBody>
      </p:sp>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52120" y="5085183"/>
            <a:ext cx="1402443" cy="1402443"/>
          </a:xfrm>
          <a:prstGeom prst="rect">
            <a:avLst/>
          </a:prstGeom>
        </p:spPr>
      </p:pic>
    </p:spTree>
    <p:extLst>
      <p:ext uri="{BB962C8B-B14F-4D97-AF65-F5344CB8AC3E}">
        <p14:creationId xmlns:p14="http://schemas.microsoft.com/office/powerpoint/2010/main" val="158800648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a:xfrm>
            <a:off x="467544" y="1412776"/>
            <a:ext cx="8229600" cy="4968552"/>
          </a:xfrm>
        </p:spPr>
        <p:txBody>
          <a:bodyPr>
            <a:normAutofit fontScale="92500" lnSpcReduction="10000"/>
          </a:bodyPr>
          <a:lstStyle/>
          <a:p>
            <a:pPr marL="0" indent="0" algn="just">
              <a:lnSpc>
                <a:spcPct val="120000"/>
              </a:lnSpc>
              <a:spcBef>
                <a:spcPts val="600"/>
              </a:spcBef>
              <a:spcAft>
                <a:spcPts val="600"/>
              </a:spcAft>
              <a:buNone/>
              <a:defRPr/>
            </a:pPr>
            <a:r>
              <a:rPr lang="tr-TR" sz="2200" b="1" dirty="0" smtClean="0">
                <a:solidFill>
                  <a:schemeClr val="accent5"/>
                </a:solidFill>
                <a:latin typeface="Calibri" panose="020F0502020204030204" pitchFamily="34" charset="0"/>
              </a:rPr>
              <a:t>Analizlere dayanak teşkil eden bilgi belgeler: (</a:t>
            </a:r>
            <a:r>
              <a:rPr lang="tr-TR" sz="2200" b="1" dirty="0" smtClean="0">
                <a:solidFill>
                  <a:schemeClr val="accent5"/>
                </a:solidFill>
                <a:latin typeface="Calibri" panose="020F0502020204030204" pitchFamily="34" charset="0"/>
                <a:sym typeface="Wingdings" panose="05000000000000000000" pitchFamily="2" charset="2"/>
              </a:rPr>
              <a:t>45.1.13) </a:t>
            </a:r>
            <a:r>
              <a:rPr lang="tr-TR" sz="1700" b="1" i="1" dirty="0" smtClean="0">
                <a:solidFill>
                  <a:schemeClr val="tx1"/>
                </a:solidFill>
                <a:latin typeface="Calibri" panose="020F0502020204030204" pitchFamily="34" charset="0"/>
                <a:sym typeface="Wingdings" panose="05000000000000000000" pitchFamily="2" charset="2"/>
              </a:rPr>
              <a:t>(Kamu kurumlarınca İlan edilen fiyatlar/tarifeler</a:t>
            </a:r>
            <a:r>
              <a:rPr lang="tr-TR" sz="1700" b="1" i="1" dirty="0" smtClean="0">
                <a:solidFill>
                  <a:schemeClr val="tx1"/>
                </a:solidFill>
                <a:latin typeface="Calibri" panose="020F0502020204030204" pitchFamily="34" charset="0"/>
              </a:rPr>
              <a:t>)</a:t>
            </a:r>
            <a:endParaRPr lang="tr-TR" sz="1700" b="1" dirty="0" smtClean="0">
              <a:solidFill>
                <a:schemeClr val="accent5"/>
              </a:solidFill>
              <a:latin typeface="Calibri" panose="020F0502020204030204" pitchFamily="34" charset="0"/>
            </a:endParaRPr>
          </a:p>
          <a:p>
            <a:pPr algn="just">
              <a:lnSpc>
                <a:spcPct val="120000"/>
              </a:lnSpc>
              <a:spcBef>
                <a:spcPts val="0"/>
              </a:spcBef>
              <a:spcAft>
                <a:spcPts val="600"/>
              </a:spcAft>
            </a:pPr>
            <a:r>
              <a:rPr lang="tr-TR" sz="2100" dirty="0" smtClean="0">
                <a:solidFill>
                  <a:schemeClr val="tx1"/>
                </a:solidFill>
                <a:latin typeface="Calibri" panose="020F0502020204030204" pitchFamily="34" charset="0"/>
              </a:rPr>
              <a:t>İsteklinin </a:t>
            </a:r>
            <a:r>
              <a:rPr lang="tr-TR" sz="2100" u="sng" dirty="0">
                <a:solidFill>
                  <a:schemeClr val="tx1"/>
                </a:solidFill>
                <a:latin typeface="Calibri" panose="020F0502020204030204" pitchFamily="34" charset="0"/>
              </a:rPr>
              <a:t>çimento veya demir ürünleri üreticisinin</a:t>
            </a:r>
            <a:r>
              <a:rPr lang="tr-TR" sz="2100" dirty="0">
                <a:solidFill>
                  <a:schemeClr val="tx1"/>
                </a:solidFill>
                <a:latin typeface="Calibri" panose="020F0502020204030204" pitchFamily="34" charset="0"/>
              </a:rPr>
              <a:t> ilan edilmiş fiyat tarifelerini kullanması halinde</a:t>
            </a:r>
            <a:r>
              <a:rPr lang="tr-TR" sz="2100" dirty="0" smtClean="0">
                <a:solidFill>
                  <a:schemeClr val="tx1"/>
                </a:solidFill>
                <a:latin typeface="Calibri" panose="020F0502020204030204" pitchFamily="34" charset="0"/>
              </a:rPr>
              <a:t>, sadece </a:t>
            </a:r>
            <a:r>
              <a:rPr lang="tr-TR" sz="2100" b="1" dirty="0">
                <a:solidFill>
                  <a:schemeClr val="tx1"/>
                </a:solidFill>
                <a:latin typeface="Calibri" panose="020F0502020204030204" pitchFamily="34" charset="0"/>
              </a:rPr>
              <a:t>ilan ile ihale tarihi arasında</a:t>
            </a:r>
            <a:r>
              <a:rPr lang="tr-TR" sz="2100" dirty="0">
                <a:solidFill>
                  <a:schemeClr val="tx1"/>
                </a:solidFill>
                <a:latin typeface="Calibri" panose="020F0502020204030204" pitchFamily="34" charset="0"/>
              </a:rPr>
              <a:t> (</a:t>
            </a:r>
            <a:r>
              <a:rPr lang="tr-TR" sz="2100" b="1" dirty="0">
                <a:solidFill>
                  <a:srgbClr val="C00000"/>
                </a:solidFill>
                <a:latin typeface="Calibri" panose="020F0502020204030204" pitchFamily="34" charset="0"/>
              </a:rPr>
              <a:t>ihale tarihi hariç</a:t>
            </a:r>
            <a:r>
              <a:rPr lang="tr-TR" sz="2100" dirty="0">
                <a:solidFill>
                  <a:schemeClr val="tx1"/>
                </a:solidFill>
                <a:latin typeface="Calibri" panose="020F0502020204030204" pitchFamily="34" charset="0"/>
              </a:rPr>
              <a:t>) geçerli olan bir tarifeyi gösterir belgeyi sunması yeterlidir</a:t>
            </a:r>
            <a:r>
              <a:rPr lang="tr-TR" sz="2100" dirty="0" smtClean="0">
                <a:solidFill>
                  <a:schemeClr val="tx1"/>
                </a:solidFill>
                <a:latin typeface="Calibri" panose="020F0502020204030204" pitchFamily="34" charset="0"/>
              </a:rPr>
              <a:t>.</a:t>
            </a:r>
          </a:p>
          <a:p>
            <a:pPr marL="0" indent="0" algn="just">
              <a:lnSpc>
                <a:spcPct val="120000"/>
              </a:lnSpc>
              <a:spcBef>
                <a:spcPts val="0"/>
              </a:spcBef>
              <a:spcAft>
                <a:spcPts val="600"/>
              </a:spcAft>
              <a:buNone/>
            </a:pPr>
            <a:endParaRPr lang="tr-TR" sz="2100" dirty="0">
              <a:solidFill>
                <a:schemeClr val="tx1"/>
              </a:solidFill>
              <a:latin typeface="Calibri" panose="020F0502020204030204" pitchFamily="34" charset="0"/>
            </a:endParaRPr>
          </a:p>
          <a:p>
            <a:pPr algn="just">
              <a:lnSpc>
                <a:spcPct val="120000"/>
              </a:lnSpc>
              <a:spcBef>
                <a:spcPts val="0"/>
              </a:spcBef>
              <a:spcAft>
                <a:spcPts val="600"/>
              </a:spcAft>
            </a:pPr>
            <a:r>
              <a:rPr lang="tr-TR" sz="2100" dirty="0">
                <a:solidFill>
                  <a:schemeClr val="tx1"/>
                </a:solidFill>
                <a:latin typeface="Calibri" panose="020F0502020204030204" pitchFamily="34" charset="0"/>
              </a:rPr>
              <a:t>İsteklinin, </a:t>
            </a:r>
            <a:r>
              <a:rPr lang="tr-TR" sz="2100" u="sng" dirty="0">
                <a:solidFill>
                  <a:schemeClr val="tx1"/>
                </a:solidFill>
                <a:latin typeface="Calibri" panose="020F0502020204030204" pitchFamily="34" charset="0"/>
              </a:rPr>
              <a:t>kamu kurum ve kuruluşları tarafından sunulan</a:t>
            </a:r>
            <a:r>
              <a:rPr lang="tr-TR" sz="2100" dirty="0">
                <a:solidFill>
                  <a:schemeClr val="tx1"/>
                </a:solidFill>
                <a:latin typeface="Calibri" panose="020F0502020204030204" pitchFamily="34" charset="0"/>
              </a:rPr>
              <a:t> mal ve hizmetlere </a:t>
            </a:r>
            <a:r>
              <a:rPr lang="tr-TR" sz="2100" dirty="0" smtClean="0">
                <a:solidFill>
                  <a:schemeClr val="tx1"/>
                </a:solidFill>
                <a:latin typeface="Calibri" panose="020F0502020204030204" pitchFamily="34" charset="0"/>
              </a:rPr>
              <a:t>ilişkin;</a:t>
            </a:r>
          </a:p>
          <a:p>
            <a:pPr lvl="1" algn="just">
              <a:lnSpc>
                <a:spcPct val="120000"/>
              </a:lnSpc>
              <a:spcBef>
                <a:spcPts val="0"/>
              </a:spcBef>
              <a:spcAft>
                <a:spcPts val="600"/>
              </a:spcAft>
            </a:pPr>
            <a:r>
              <a:rPr lang="tr-TR" sz="1800" dirty="0" smtClean="0">
                <a:solidFill>
                  <a:schemeClr val="tx1"/>
                </a:solidFill>
                <a:latin typeface="Calibri" panose="020F0502020204030204" pitchFamily="34" charset="0"/>
              </a:rPr>
              <a:t>ilan </a:t>
            </a:r>
            <a:r>
              <a:rPr lang="tr-TR" sz="1800" dirty="0">
                <a:solidFill>
                  <a:schemeClr val="tx1"/>
                </a:solidFill>
                <a:latin typeface="Calibri" panose="020F0502020204030204" pitchFamily="34" charset="0"/>
              </a:rPr>
              <a:t>edilen fiyat tarifelerindeki </a:t>
            </a:r>
            <a:r>
              <a:rPr lang="tr-TR" sz="1800" dirty="0" smtClean="0">
                <a:solidFill>
                  <a:schemeClr val="tx1"/>
                </a:solidFill>
                <a:latin typeface="Calibri" panose="020F0502020204030204" pitchFamily="34" charset="0"/>
              </a:rPr>
              <a:t>fiyatları</a:t>
            </a:r>
          </a:p>
          <a:p>
            <a:pPr lvl="1" algn="just">
              <a:lnSpc>
                <a:spcPct val="120000"/>
              </a:lnSpc>
              <a:spcBef>
                <a:spcPts val="0"/>
              </a:spcBef>
              <a:spcAft>
                <a:spcPts val="600"/>
              </a:spcAft>
            </a:pPr>
            <a:r>
              <a:rPr lang="tr-TR" sz="1800" dirty="0" smtClean="0">
                <a:solidFill>
                  <a:schemeClr val="tx1"/>
                </a:solidFill>
                <a:latin typeface="Calibri" panose="020F0502020204030204" pitchFamily="34" charset="0"/>
              </a:rPr>
              <a:t>mal veya hizmetlere ilişkin belirlenen fiyat tekliflerini</a:t>
            </a:r>
          </a:p>
          <a:p>
            <a:pPr lvl="1" algn="just">
              <a:lnSpc>
                <a:spcPct val="120000"/>
              </a:lnSpc>
              <a:spcBef>
                <a:spcPts val="0"/>
              </a:spcBef>
              <a:spcAft>
                <a:spcPts val="600"/>
              </a:spcAft>
            </a:pPr>
            <a:r>
              <a:rPr lang="tr-TR" sz="1800" dirty="0" smtClean="0">
                <a:solidFill>
                  <a:schemeClr val="tx1"/>
                </a:solidFill>
                <a:latin typeface="Calibri" panose="020F0502020204030204" pitchFamily="34" charset="0"/>
              </a:rPr>
              <a:t>ilan edilen asgari fiyatları </a:t>
            </a:r>
            <a:r>
              <a:rPr lang="tr-TR" sz="1800" dirty="0">
                <a:solidFill>
                  <a:schemeClr val="tx1"/>
                </a:solidFill>
                <a:latin typeface="Calibri" panose="020F0502020204030204" pitchFamily="34" charset="0"/>
              </a:rPr>
              <a:t>kullanması </a:t>
            </a:r>
            <a:r>
              <a:rPr lang="tr-TR" sz="1800" dirty="0" smtClean="0">
                <a:solidFill>
                  <a:schemeClr val="tx1"/>
                </a:solidFill>
                <a:latin typeface="Calibri" panose="020F0502020204030204" pitchFamily="34" charset="0"/>
              </a:rPr>
              <a:t>halinde,</a:t>
            </a:r>
          </a:p>
          <a:p>
            <a:pPr marL="361950" indent="0" algn="just">
              <a:lnSpc>
                <a:spcPct val="120000"/>
              </a:lnSpc>
              <a:spcBef>
                <a:spcPts val="0"/>
              </a:spcBef>
              <a:spcAft>
                <a:spcPts val="600"/>
              </a:spcAft>
              <a:buNone/>
            </a:pPr>
            <a:r>
              <a:rPr lang="tr-TR" sz="2100" dirty="0" smtClean="0">
                <a:solidFill>
                  <a:schemeClr val="tx1"/>
                </a:solidFill>
                <a:latin typeface="Calibri" panose="020F0502020204030204" pitchFamily="34" charset="0"/>
              </a:rPr>
              <a:t>sadece </a:t>
            </a:r>
            <a:r>
              <a:rPr lang="tr-TR" sz="2100" b="1" dirty="0">
                <a:solidFill>
                  <a:schemeClr val="tx1"/>
                </a:solidFill>
                <a:latin typeface="Calibri" panose="020F0502020204030204" pitchFamily="34" charset="0"/>
              </a:rPr>
              <a:t>ilan</a:t>
            </a:r>
            <a:r>
              <a:rPr lang="tr-TR" sz="2100" dirty="0">
                <a:solidFill>
                  <a:schemeClr val="tx1"/>
                </a:solidFill>
                <a:latin typeface="Calibri" panose="020F0502020204030204" pitchFamily="34" charset="0"/>
              </a:rPr>
              <a:t> ile </a:t>
            </a:r>
            <a:r>
              <a:rPr lang="tr-TR" sz="2100" b="1" dirty="0">
                <a:solidFill>
                  <a:schemeClr val="tx1"/>
                </a:solidFill>
                <a:latin typeface="Calibri" panose="020F0502020204030204" pitchFamily="34" charset="0"/>
              </a:rPr>
              <a:t>ihale tarihi arasında</a:t>
            </a:r>
            <a:r>
              <a:rPr lang="tr-TR" sz="2100" dirty="0">
                <a:solidFill>
                  <a:schemeClr val="tx1"/>
                </a:solidFill>
                <a:latin typeface="Calibri" panose="020F0502020204030204" pitchFamily="34" charset="0"/>
              </a:rPr>
              <a:t> (</a:t>
            </a:r>
            <a:r>
              <a:rPr lang="tr-TR" sz="2100" b="1" dirty="0">
                <a:solidFill>
                  <a:srgbClr val="C00000"/>
                </a:solidFill>
                <a:latin typeface="Calibri" panose="020F0502020204030204" pitchFamily="34" charset="0"/>
              </a:rPr>
              <a:t>ihale tarihi hariç</a:t>
            </a:r>
            <a:r>
              <a:rPr lang="tr-TR" sz="2100" dirty="0">
                <a:solidFill>
                  <a:schemeClr val="tx1"/>
                </a:solidFill>
                <a:latin typeface="Calibri" panose="020F0502020204030204" pitchFamily="34" charset="0"/>
              </a:rPr>
              <a:t>) geçerli olan bir </a:t>
            </a:r>
            <a:r>
              <a:rPr lang="tr-TR" sz="2100" dirty="0" smtClean="0">
                <a:solidFill>
                  <a:schemeClr val="tx1"/>
                </a:solidFill>
                <a:latin typeface="Calibri" panose="020F0502020204030204" pitchFamily="34" charset="0"/>
              </a:rPr>
              <a:t>tarifeyi</a:t>
            </a:r>
            <a:r>
              <a:rPr lang="tr-TR" sz="2100" dirty="0">
                <a:solidFill>
                  <a:schemeClr val="tx1"/>
                </a:solidFill>
                <a:latin typeface="Calibri" panose="020F0502020204030204" pitchFamily="34" charset="0"/>
              </a:rPr>
              <a:t> gösterir belgeyi</a:t>
            </a:r>
            <a:r>
              <a:rPr lang="tr-TR" sz="2100" dirty="0" smtClean="0">
                <a:solidFill>
                  <a:schemeClr val="tx1"/>
                </a:solidFill>
                <a:latin typeface="Calibri" panose="020F0502020204030204" pitchFamily="34" charset="0"/>
              </a:rPr>
              <a:t> veya fiyat teklifini sunması ya da </a:t>
            </a:r>
            <a:r>
              <a:rPr lang="tr-TR" sz="2100" dirty="0">
                <a:solidFill>
                  <a:schemeClr val="tx1"/>
                </a:solidFill>
                <a:latin typeface="Calibri" panose="020F0502020204030204" pitchFamily="34" charset="0"/>
              </a:rPr>
              <a:t>asgari fiyatın belgelendirilmesi </a:t>
            </a:r>
            <a:r>
              <a:rPr lang="tr-TR" sz="2100" dirty="0" smtClean="0">
                <a:solidFill>
                  <a:schemeClr val="tx1"/>
                </a:solidFill>
                <a:latin typeface="Calibri" panose="020F0502020204030204" pitchFamily="34" charset="0"/>
              </a:rPr>
              <a:t>yeterlidir.</a:t>
            </a:r>
            <a:endParaRPr lang="tr-TR" sz="21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3848888479"/>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a:xfrm>
            <a:off x="467544" y="1412776"/>
            <a:ext cx="8229600" cy="4968552"/>
          </a:xfrm>
        </p:spPr>
        <p:txBody>
          <a:bodyPr>
            <a:normAutofit lnSpcReduction="10000"/>
          </a:bodyPr>
          <a:lstStyle/>
          <a:p>
            <a:pPr marL="0" indent="0" algn="just">
              <a:lnSpc>
                <a:spcPct val="120000"/>
              </a:lnSpc>
              <a:spcBef>
                <a:spcPts val="600"/>
              </a:spcBef>
              <a:spcAft>
                <a:spcPts val="600"/>
              </a:spcAft>
              <a:buNone/>
              <a:defRPr/>
            </a:pPr>
            <a:r>
              <a:rPr lang="tr-TR" sz="2200" b="1" dirty="0" smtClean="0">
                <a:solidFill>
                  <a:schemeClr val="accent5"/>
                </a:solidFill>
                <a:latin typeface="Calibri" panose="020F0502020204030204" pitchFamily="34" charset="0"/>
              </a:rPr>
              <a:t>Analizlere dayanak teşkil eden bilgi belgeler: (</a:t>
            </a:r>
            <a:r>
              <a:rPr lang="tr-TR" sz="2200" b="1" dirty="0" smtClean="0">
                <a:solidFill>
                  <a:schemeClr val="accent5"/>
                </a:solidFill>
                <a:latin typeface="Calibri" panose="020F0502020204030204" pitchFamily="34" charset="0"/>
                <a:sym typeface="Wingdings" panose="05000000000000000000" pitchFamily="2" charset="2"/>
              </a:rPr>
              <a:t>45.1.13) </a:t>
            </a:r>
            <a:r>
              <a:rPr lang="tr-TR" sz="1700" b="1" i="1" dirty="0" smtClean="0">
                <a:solidFill>
                  <a:schemeClr val="tx1"/>
                </a:solidFill>
                <a:latin typeface="Calibri" panose="020F0502020204030204" pitchFamily="34" charset="0"/>
                <a:sym typeface="Wingdings" panose="05000000000000000000" pitchFamily="2" charset="2"/>
              </a:rPr>
              <a:t>(Kamu kurumlarınca İlan edilen fiyatlar/tarifeler</a:t>
            </a:r>
            <a:r>
              <a:rPr lang="tr-TR" sz="1700" b="1" i="1" dirty="0" smtClean="0">
                <a:solidFill>
                  <a:schemeClr val="tx1"/>
                </a:solidFill>
                <a:latin typeface="Calibri" panose="020F0502020204030204" pitchFamily="34" charset="0"/>
              </a:rPr>
              <a:t>)</a:t>
            </a:r>
            <a:endParaRPr lang="tr-TR" sz="1700" b="1" dirty="0" smtClean="0">
              <a:solidFill>
                <a:schemeClr val="accent5"/>
              </a:solidFill>
              <a:latin typeface="Calibri" panose="020F0502020204030204" pitchFamily="34" charset="0"/>
            </a:endParaRPr>
          </a:p>
          <a:p>
            <a:pPr algn="just">
              <a:spcBef>
                <a:spcPts val="600"/>
              </a:spcBef>
              <a:spcAft>
                <a:spcPts val="600"/>
              </a:spcAft>
              <a:defRPr/>
            </a:pPr>
            <a:r>
              <a:rPr lang="tr-TR" sz="2100" dirty="0">
                <a:solidFill>
                  <a:schemeClr val="tx1"/>
                </a:solidFill>
                <a:latin typeface="Calibri" panose="020F0502020204030204" pitchFamily="34" charset="0"/>
              </a:rPr>
              <a:t>İstekliler tarafından </a:t>
            </a:r>
            <a:r>
              <a:rPr lang="tr-TR" sz="2100" b="1" dirty="0">
                <a:solidFill>
                  <a:schemeClr val="tx1"/>
                </a:solidFill>
                <a:latin typeface="Calibri" panose="020F0502020204030204" pitchFamily="34" charset="0"/>
              </a:rPr>
              <a:t>akaryakıt girdisine </a:t>
            </a:r>
            <a:r>
              <a:rPr lang="tr-TR" sz="2100" dirty="0">
                <a:solidFill>
                  <a:schemeClr val="tx1"/>
                </a:solidFill>
                <a:latin typeface="Calibri" panose="020F0502020204030204" pitchFamily="34" charset="0"/>
              </a:rPr>
              <a:t>ilişkin olarak EPDK tarafından </a:t>
            </a:r>
            <a:r>
              <a:rPr lang="tr-TR" sz="2100" u="sng" dirty="0">
                <a:solidFill>
                  <a:schemeClr val="tx1"/>
                </a:solidFill>
                <a:latin typeface="Calibri" panose="020F0502020204030204" pitchFamily="34" charset="0"/>
              </a:rPr>
              <a:t>il bazında günlük yayımlanan akaryakıt fiyatlarının</a:t>
            </a:r>
            <a:r>
              <a:rPr lang="tr-TR" sz="2100" dirty="0">
                <a:solidFill>
                  <a:schemeClr val="tx1"/>
                </a:solidFill>
                <a:latin typeface="Calibri" panose="020F0502020204030204" pitchFamily="34" charset="0"/>
              </a:rPr>
              <a:t> </a:t>
            </a:r>
            <a:r>
              <a:rPr lang="tr-TR" sz="2100" b="1" dirty="0">
                <a:solidFill>
                  <a:srgbClr val="C00000"/>
                </a:solidFill>
                <a:latin typeface="Calibri" panose="020F0502020204030204" pitchFamily="34" charset="0"/>
              </a:rPr>
              <a:t>% 90’ının altında</a:t>
            </a:r>
            <a:r>
              <a:rPr lang="tr-TR" sz="2100" dirty="0">
                <a:solidFill>
                  <a:schemeClr val="tx1"/>
                </a:solidFill>
                <a:latin typeface="Calibri" panose="020F0502020204030204" pitchFamily="34" charset="0"/>
              </a:rPr>
              <a:t> sunulan açıklamalar </a:t>
            </a:r>
            <a:r>
              <a:rPr lang="tr-TR" sz="2100" b="1" dirty="0">
                <a:solidFill>
                  <a:schemeClr val="tx1"/>
                </a:solidFill>
                <a:latin typeface="Calibri" panose="020F0502020204030204" pitchFamily="34" charset="0"/>
              </a:rPr>
              <a:t>geçerli kabul </a:t>
            </a:r>
            <a:r>
              <a:rPr lang="tr-TR" sz="2100" b="1" dirty="0" smtClean="0">
                <a:solidFill>
                  <a:schemeClr val="tx1"/>
                </a:solidFill>
                <a:latin typeface="Calibri" panose="020F0502020204030204" pitchFamily="34" charset="0"/>
              </a:rPr>
              <a:t>edilmeyecektir.</a:t>
            </a:r>
            <a:endParaRPr lang="tr-TR" sz="2100" b="1" dirty="0">
              <a:solidFill>
                <a:schemeClr val="tx1"/>
              </a:solidFill>
              <a:latin typeface="Calibri" panose="020F0502020204030204" pitchFamily="34" charset="0"/>
            </a:endParaRPr>
          </a:p>
          <a:p>
            <a:pPr algn="just">
              <a:spcBef>
                <a:spcPts val="600"/>
              </a:spcBef>
              <a:spcAft>
                <a:spcPts val="600"/>
              </a:spcAft>
              <a:defRPr/>
            </a:pPr>
            <a:r>
              <a:rPr lang="tr-TR" sz="2100" dirty="0" smtClean="0">
                <a:solidFill>
                  <a:schemeClr val="tx1"/>
                </a:solidFill>
                <a:latin typeface="Calibri" panose="020F0502020204030204" pitchFamily="34" charset="0"/>
              </a:rPr>
              <a:t>İstekliler </a:t>
            </a:r>
            <a:r>
              <a:rPr lang="tr-TR" sz="2100" dirty="0">
                <a:solidFill>
                  <a:schemeClr val="tx1"/>
                </a:solidFill>
                <a:latin typeface="Calibri" panose="020F0502020204030204" pitchFamily="34" charset="0"/>
              </a:rPr>
              <a:t>tarafından sadece </a:t>
            </a:r>
            <a:r>
              <a:rPr lang="tr-TR" sz="2100" u="sng" dirty="0">
                <a:solidFill>
                  <a:schemeClr val="tx1"/>
                </a:solidFill>
                <a:latin typeface="Calibri" panose="020F0502020204030204" pitchFamily="34" charset="0"/>
              </a:rPr>
              <a:t>alış faturası ile açıklamada bulunulması</a:t>
            </a:r>
            <a:r>
              <a:rPr lang="tr-TR" sz="2100" dirty="0">
                <a:solidFill>
                  <a:schemeClr val="tx1"/>
                </a:solidFill>
                <a:latin typeface="Calibri" panose="020F0502020204030204" pitchFamily="34" charset="0"/>
              </a:rPr>
              <a:t> geçerli bir açıklama olarak </a:t>
            </a:r>
            <a:r>
              <a:rPr lang="tr-TR" sz="2100" b="1" dirty="0">
                <a:solidFill>
                  <a:srgbClr val="C00000"/>
                </a:solidFill>
                <a:latin typeface="Calibri" panose="020F0502020204030204" pitchFamily="34" charset="0"/>
              </a:rPr>
              <a:t>kabul edilmeyecektir</a:t>
            </a:r>
            <a:r>
              <a:rPr lang="tr-TR" sz="2100" dirty="0" smtClean="0">
                <a:solidFill>
                  <a:schemeClr val="tx1"/>
                </a:solidFill>
                <a:latin typeface="Calibri" panose="020F0502020204030204" pitchFamily="34" charset="0"/>
              </a:rPr>
              <a:t>.</a:t>
            </a:r>
          </a:p>
          <a:p>
            <a:pPr algn="just">
              <a:spcBef>
                <a:spcPts val="600"/>
              </a:spcBef>
              <a:spcAft>
                <a:spcPts val="600"/>
              </a:spcAft>
              <a:defRPr/>
            </a:pPr>
            <a:endParaRPr lang="tr-TR" sz="2100" dirty="0">
              <a:solidFill>
                <a:schemeClr val="tx1"/>
              </a:solidFill>
              <a:latin typeface="Calibri" panose="020F0502020204030204" pitchFamily="34" charset="0"/>
            </a:endParaRPr>
          </a:p>
          <a:p>
            <a:pPr algn="just">
              <a:spcAft>
                <a:spcPts val="600"/>
              </a:spcAft>
            </a:pPr>
            <a:r>
              <a:rPr lang="tr-TR" dirty="0" smtClean="0">
                <a:solidFill>
                  <a:schemeClr val="tx1"/>
                </a:solidFill>
                <a:latin typeface="Calibri" panose="020F0502020204030204" pitchFamily="34" charset="0"/>
              </a:rPr>
              <a:t>ADT </a:t>
            </a:r>
            <a:r>
              <a:rPr lang="tr-TR" dirty="0">
                <a:solidFill>
                  <a:schemeClr val="tx1"/>
                </a:solidFill>
                <a:latin typeface="Calibri" panose="020F0502020204030204" pitchFamily="34" charset="0"/>
              </a:rPr>
              <a:t>sorgulaması sonucunda; Tebliğe </a:t>
            </a:r>
            <a:r>
              <a:rPr lang="tr-TR" u="sng" dirty="0">
                <a:solidFill>
                  <a:schemeClr val="tx1"/>
                </a:solidFill>
                <a:latin typeface="Calibri" panose="020F0502020204030204" pitchFamily="34" charset="0"/>
              </a:rPr>
              <a:t>uygun açıklamada</a:t>
            </a:r>
            <a:r>
              <a:rPr lang="tr-TR" dirty="0">
                <a:solidFill>
                  <a:schemeClr val="tx1"/>
                </a:solidFill>
                <a:latin typeface="Calibri" panose="020F0502020204030204" pitchFamily="34" charset="0"/>
              </a:rPr>
              <a:t> bulunmayan, açıklamaları </a:t>
            </a:r>
            <a:r>
              <a:rPr lang="tr-TR" u="sng" dirty="0">
                <a:solidFill>
                  <a:schemeClr val="tx1"/>
                </a:solidFill>
                <a:latin typeface="Calibri" panose="020F0502020204030204" pitchFamily="34" charset="0"/>
              </a:rPr>
              <a:t>idarece tanımlanan yapım şartlarına uymayan</a:t>
            </a:r>
            <a:r>
              <a:rPr lang="tr-TR" dirty="0">
                <a:solidFill>
                  <a:schemeClr val="tx1"/>
                </a:solidFill>
                <a:latin typeface="Calibri" panose="020F0502020204030204" pitchFamily="34" charset="0"/>
              </a:rPr>
              <a:t> veya </a:t>
            </a:r>
            <a:r>
              <a:rPr lang="tr-TR" u="sng" dirty="0">
                <a:solidFill>
                  <a:schemeClr val="tx1"/>
                </a:solidFill>
                <a:latin typeface="Calibri" panose="020F0502020204030204" pitchFamily="34" charset="0"/>
              </a:rPr>
              <a:t>teknik şartnameye aykırı hususlar içeren</a:t>
            </a:r>
            <a:r>
              <a:rPr lang="tr-TR" dirty="0">
                <a:solidFill>
                  <a:schemeClr val="tx1"/>
                </a:solidFill>
                <a:latin typeface="Calibri" panose="020F0502020204030204" pitchFamily="34" charset="0"/>
              </a:rPr>
              <a:t> isteklilerin teklifleri </a:t>
            </a:r>
            <a:r>
              <a:rPr lang="tr-TR" b="1" dirty="0">
                <a:solidFill>
                  <a:srgbClr val="C00000"/>
                </a:solidFill>
                <a:latin typeface="Calibri" panose="020F0502020204030204" pitchFamily="34" charset="0"/>
              </a:rPr>
              <a:t>gerekçeleri belirtilmek suretiyle reddedilecektir</a:t>
            </a:r>
            <a:r>
              <a:rPr lang="tr-TR" dirty="0" smtClean="0">
                <a:solidFill>
                  <a:schemeClr val="tx1"/>
                </a:solidFill>
                <a:latin typeface="Calibri" panose="020F0502020204030204" pitchFamily="34" charset="0"/>
              </a:rPr>
              <a:t>.</a:t>
            </a:r>
            <a:endParaRPr lang="tr-TR" dirty="0">
              <a:solidFill>
                <a:schemeClr val="tx1"/>
              </a:solidFill>
              <a:latin typeface="Calibri" panose="020F0502020204030204" pitchFamily="34" charset="0"/>
            </a:endParaRPr>
          </a:p>
        </p:txBody>
      </p:sp>
    </p:spTree>
    <p:extLst>
      <p:ext uri="{BB962C8B-B14F-4D97-AF65-F5344CB8AC3E}">
        <p14:creationId xmlns:p14="http://schemas.microsoft.com/office/powerpoint/2010/main" val="749884918"/>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SUNUM PLANI</a:t>
            </a:r>
            <a:endParaRPr lang="tr-TR" sz="4400" dirty="0"/>
          </a:p>
        </p:txBody>
      </p:sp>
      <p:sp>
        <p:nvSpPr>
          <p:cNvPr id="3" name="İçerik Yer Tutucusu 2"/>
          <p:cNvSpPr>
            <a:spLocks noGrp="1"/>
          </p:cNvSpPr>
          <p:nvPr>
            <p:ph idx="1"/>
          </p:nvPr>
        </p:nvSpPr>
        <p:spPr/>
        <p:txBody>
          <a:bodyPr>
            <a:normAutofit/>
          </a:bodyPr>
          <a:lstStyle/>
          <a:p>
            <a:r>
              <a:rPr lang="tr-TR" sz="2800" dirty="0" smtClean="0">
                <a:solidFill>
                  <a:schemeClr val="tx1"/>
                </a:solidFill>
                <a:latin typeface="Calibri" panose="020F0502020204030204" pitchFamily="34" charset="0"/>
              </a:rPr>
              <a:t>Yapım </a:t>
            </a:r>
            <a:r>
              <a:rPr lang="tr-TR" sz="2800" dirty="0">
                <a:solidFill>
                  <a:schemeClr val="tx1"/>
                </a:solidFill>
                <a:latin typeface="Calibri" panose="020F0502020204030204" pitchFamily="34" charset="0"/>
              </a:rPr>
              <a:t>tanımı ve </a:t>
            </a:r>
            <a:r>
              <a:rPr lang="tr-TR" sz="2800" dirty="0" smtClean="0">
                <a:solidFill>
                  <a:schemeClr val="tx1"/>
                </a:solidFill>
                <a:latin typeface="Calibri" panose="020F0502020204030204" pitchFamily="34" charset="0"/>
              </a:rPr>
              <a:t>yapım </a:t>
            </a:r>
            <a:r>
              <a:rPr lang="tr-TR" sz="2800" dirty="0">
                <a:solidFill>
                  <a:schemeClr val="tx1"/>
                </a:solidFill>
                <a:latin typeface="Calibri" panose="020F0502020204030204" pitchFamily="34" charset="0"/>
              </a:rPr>
              <a:t>ile ilgili genel bilgiler</a:t>
            </a:r>
          </a:p>
          <a:p>
            <a:r>
              <a:rPr lang="tr-TR" sz="2800" dirty="0">
                <a:solidFill>
                  <a:schemeClr val="tx1"/>
                </a:solidFill>
                <a:latin typeface="Calibri" panose="020F0502020204030204" pitchFamily="34" charset="0"/>
              </a:rPr>
              <a:t>Yaklaşık maliyet</a:t>
            </a:r>
          </a:p>
          <a:p>
            <a:r>
              <a:rPr lang="tr-TR" sz="2800" dirty="0">
                <a:solidFill>
                  <a:schemeClr val="tx1"/>
                </a:solidFill>
                <a:latin typeface="Calibri" panose="020F0502020204030204" pitchFamily="34" charset="0"/>
              </a:rPr>
              <a:t>Yeterlik kriterleri</a:t>
            </a:r>
          </a:p>
          <a:p>
            <a:r>
              <a:rPr lang="tr-TR" sz="2800" dirty="0" smtClean="0">
                <a:solidFill>
                  <a:schemeClr val="tx1"/>
                </a:solidFill>
                <a:latin typeface="Calibri" panose="020F0502020204030204" pitchFamily="34" charset="0"/>
              </a:rPr>
              <a:t>Aşırı </a:t>
            </a:r>
            <a:r>
              <a:rPr lang="tr-TR" sz="2800" dirty="0">
                <a:solidFill>
                  <a:schemeClr val="tx1"/>
                </a:solidFill>
                <a:latin typeface="Calibri" panose="020F0502020204030204" pitchFamily="34" charset="0"/>
              </a:rPr>
              <a:t>düşük teklifler</a:t>
            </a:r>
          </a:p>
          <a:p>
            <a:pPr>
              <a:buFont typeface="Wingdings" panose="05000000000000000000" pitchFamily="2" charset="2"/>
              <a:buChar char="Ø"/>
            </a:pPr>
            <a:r>
              <a:rPr lang="tr-TR" sz="2800" b="1" dirty="0">
                <a:solidFill>
                  <a:srgbClr val="C00000"/>
                </a:solidFill>
                <a:latin typeface="Calibri" panose="020F0502020204030204" pitchFamily="34" charset="0"/>
              </a:rPr>
              <a:t>Diğer </a:t>
            </a:r>
            <a:r>
              <a:rPr lang="tr-TR" sz="2800" b="1" dirty="0" smtClean="0">
                <a:solidFill>
                  <a:srgbClr val="C00000"/>
                </a:solidFill>
                <a:latin typeface="Calibri" panose="020F0502020204030204" pitchFamily="34" charset="0"/>
              </a:rPr>
              <a:t>bilgiler</a:t>
            </a:r>
            <a:endParaRPr lang="tr-TR" sz="2800" b="1" dirty="0">
              <a:solidFill>
                <a:srgbClr val="C00000"/>
              </a:solidFill>
              <a:latin typeface="Calibri" panose="020F0502020204030204" pitchFamily="34" charset="0"/>
            </a:endParaRP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08104" y="3933056"/>
            <a:ext cx="2184648" cy="2184648"/>
          </a:xfrm>
          <a:prstGeom prst="rect">
            <a:avLst/>
          </a:prstGeom>
        </p:spPr>
      </p:pic>
    </p:spTree>
    <p:extLst>
      <p:ext uri="{BB962C8B-B14F-4D97-AF65-F5344CB8AC3E}">
        <p14:creationId xmlns:p14="http://schemas.microsoft.com/office/powerpoint/2010/main" val="2971827591"/>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smtClean="0">
                <a:latin typeface="Calibri" panose="020F0502020204030204" pitchFamily="34" charset="0"/>
              </a:rPr>
              <a:t>DİĞER BİLGİLER</a:t>
            </a:r>
            <a:endParaRPr lang="tr-TR" sz="3200" dirty="0"/>
          </a:p>
        </p:txBody>
      </p:sp>
      <p:sp>
        <p:nvSpPr>
          <p:cNvPr id="3" name="İçerik Yer Tutucusu 2"/>
          <p:cNvSpPr>
            <a:spLocks noGrp="1"/>
          </p:cNvSpPr>
          <p:nvPr>
            <p:ph idx="1"/>
          </p:nvPr>
        </p:nvSpPr>
        <p:spPr>
          <a:xfrm>
            <a:off x="467544" y="1268760"/>
            <a:ext cx="8229600" cy="5112568"/>
          </a:xfrm>
        </p:spPr>
        <p:txBody>
          <a:bodyPr>
            <a:normAutofit fontScale="47500" lnSpcReduction="20000"/>
          </a:bodyPr>
          <a:lstStyle/>
          <a:p>
            <a:pPr marL="0" indent="0" algn="just">
              <a:lnSpc>
                <a:spcPct val="120000"/>
              </a:lnSpc>
              <a:spcBef>
                <a:spcPts val="600"/>
              </a:spcBef>
              <a:spcAft>
                <a:spcPts val="600"/>
              </a:spcAft>
              <a:buNone/>
              <a:defRPr/>
            </a:pPr>
            <a:r>
              <a:rPr lang="tr-TR" sz="3400" b="1" dirty="0" smtClean="0">
                <a:solidFill>
                  <a:schemeClr val="accent5"/>
                </a:solidFill>
                <a:latin typeface="Calibri" panose="020F0502020204030204" pitchFamily="34" charset="0"/>
              </a:rPr>
              <a:t>Yapım İşlerinde Benzer İş Grupları Tebliği</a:t>
            </a:r>
          </a:p>
          <a:p>
            <a:pPr marL="0" indent="0" algn="just">
              <a:lnSpc>
                <a:spcPct val="120000"/>
              </a:lnSpc>
              <a:spcBef>
                <a:spcPts val="600"/>
              </a:spcBef>
              <a:spcAft>
                <a:spcPts val="600"/>
              </a:spcAft>
              <a:buNone/>
              <a:defRPr/>
            </a:pPr>
            <a:r>
              <a:rPr lang="tr-TR" sz="3600" dirty="0" smtClean="0">
                <a:solidFill>
                  <a:schemeClr val="tx1"/>
                </a:solidFill>
                <a:latin typeface="Calibri" panose="020F0502020204030204" pitchFamily="34" charset="0"/>
              </a:rPr>
              <a:t>4734/10: İstekli </a:t>
            </a:r>
            <a:r>
              <a:rPr lang="tr-TR" sz="3600" dirty="0">
                <a:solidFill>
                  <a:schemeClr val="tx1"/>
                </a:solidFill>
                <a:latin typeface="Calibri" panose="020F0502020204030204" pitchFamily="34" charset="0"/>
              </a:rPr>
              <a:t>tarafından </a:t>
            </a:r>
            <a:r>
              <a:rPr lang="tr-TR" sz="3600" b="1" dirty="0">
                <a:solidFill>
                  <a:schemeClr val="tx1"/>
                </a:solidFill>
                <a:latin typeface="Calibri" panose="020F0502020204030204" pitchFamily="34" charset="0"/>
              </a:rPr>
              <a:t>ihale konusu iş</a:t>
            </a:r>
            <a:r>
              <a:rPr lang="tr-TR" sz="3600" dirty="0">
                <a:solidFill>
                  <a:schemeClr val="tx1"/>
                </a:solidFill>
                <a:latin typeface="Calibri" panose="020F0502020204030204" pitchFamily="34" charset="0"/>
              </a:rPr>
              <a:t> </a:t>
            </a:r>
            <a:r>
              <a:rPr lang="tr-TR" sz="3600" u="sng" dirty="0">
                <a:solidFill>
                  <a:schemeClr val="tx1"/>
                </a:solidFill>
                <a:latin typeface="Calibri" panose="020F0502020204030204" pitchFamily="34" charset="0"/>
              </a:rPr>
              <a:t>veya</a:t>
            </a:r>
            <a:r>
              <a:rPr lang="tr-TR" sz="3600" dirty="0">
                <a:solidFill>
                  <a:schemeClr val="tx1"/>
                </a:solidFill>
                <a:latin typeface="Calibri" panose="020F0502020204030204" pitchFamily="34" charset="0"/>
              </a:rPr>
              <a:t> </a:t>
            </a:r>
            <a:r>
              <a:rPr lang="tr-TR" sz="3600" b="1" dirty="0">
                <a:solidFill>
                  <a:schemeClr val="tx1"/>
                </a:solidFill>
                <a:latin typeface="Calibri" panose="020F0502020204030204" pitchFamily="34" charset="0"/>
              </a:rPr>
              <a:t>benzer işlere ilişkin</a:t>
            </a:r>
            <a:r>
              <a:rPr lang="tr-TR" sz="3600" dirty="0">
                <a:solidFill>
                  <a:schemeClr val="tx1"/>
                </a:solidFill>
                <a:latin typeface="Calibri" panose="020F0502020204030204" pitchFamily="34" charset="0"/>
              </a:rPr>
              <a:t> olarak </a:t>
            </a:r>
            <a:r>
              <a:rPr lang="tr-TR" sz="3600" u="sng" dirty="0">
                <a:solidFill>
                  <a:schemeClr val="tx1"/>
                </a:solidFill>
                <a:latin typeface="Calibri" panose="020F0502020204030204" pitchFamily="34" charset="0"/>
              </a:rPr>
              <a:t>iş deneyim belgesi sunulması</a:t>
            </a:r>
            <a:r>
              <a:rPr lang="tr-TR" sz="3600" dirty="0">
                <a:solidFill>
                  <a:schemeClr val="tx1"/>
                </a:solidFill>
                <a:latin typeface="Calibri" panose="020F0502020204030204" pitchFamily="34" charset="0"/>
              </a:rPr>
              <a:t> gerekmektedir</a:t>
            </a:r>
            <a:r>
              <a:rPr lang="tr-TR" sz="3600" dirty="0" smtClean="0">
                <a:solidFill>
                  <a:schemeClr val="tx1"/>
                </a:solidFill>
                <a:latin typeface="Calibri" panose="020F0502020204030204" pitchFamily="34" charset="0"/>
              </a:rPr>
              <a:t>.</a:t>
            </a:r>
          </a:p>
          <a:p>
            <a:pPr marL="0" indent="0" algn="just">
              <a:lnSpc>
                <a:spcPct val="120000"/>
              </a:lnSpc>
              <a:spcBef>
                <a:spcPts val="600"/>
              </a:spcBef>
              <a:spcAft>
                <a:spcPts val="600"/>
              </a:spcAft>
              <a:buNone/>
              <a:defRPr/>
            </a:pPr>
            <a:r>
              <a:rPr lang="tr-TR" sz="3600" b="1" dirty="0" smtClean="0">
                <a:solidFill>
                  <a:schemeClr val="tx1"/>
                </a:solidFill>
                <a:latin typeface="Calibri" panose="020F0502020204030204" pitchFamily="34" charset="0"/>
              </a:rPr>
              <a:t>Benzer </a:t>
            </a:r>
            <a:r>
              <a:rPr lang="tr-TR" sz="3600" b="1" dirty="0">
                <a:solidFill>
                  <a:schemeClr val="tx1"/>
                </a:solidFill>
                <a:latin typeface="Calibri" panose="020F0502020204030204" pitchFamily="34" charset="0"/>
              </a:rPr>
              <a:t>iş</a:t>
            </a:r>
            <a:r>
              <a:rPr lang="tr-TR" sz="3600" b="1" dirty="0">
                <a:solidFill>
                  <a:srgbClr val="C00000"/>
                </a:solidFill>
                <a:latin typeface="Calibri" panose="020F0502020204030204" pitchFamily="34" charset="0"/>
              </a:rPr>
              <a:t>:</a:t>
            </a:r>
            <a:r>
              <a:rPr lang="tr-TR" sz="3600" dirty="0">
                <a:solidFill>
                  <a:schemeClr val="tx1"/>
                </a:solidFill>
                <a:latin typeface="Calibri" panose="020F0502020204030204" pitchFamily="34" charset="0"/>
              </a:rPr>
              <a:t> </a:t>
            </a:r>
            <a:r>
              <a:rPr lang="tr-TR" sz="3600" u="sng" dirty="0">
                <a:solidFill>
                  <a:schemeClr val="tx1"/>
                </a:solidFill>
                <a:latin typeface="Calibri" panose="020F0502020204030204" pitchFamily="34" charset="0"/>
              </a:rPr>
              <a:t>İhale konusu iş</a:t>
            </a:r>
            <a:r>
              <a:rPr lang="tr-TR" sz="3600" dirty="0">
                <a:solidFill>
                  <a:schemeClr val="tx1"/>
                </a:solidFill>
                <a:latin typeface="Calibri" panose="020F0502020204030204" pitchFamily="34" charset="0"/>
              </a:rPr>
              <a:t> veya </a:t>
            </a:r>
            <a:r>
              <a:rPr lang="tr-TR" sz="3600" u="sng" dirty="0">
                <a:solidFill>
                  <a:schemeClr val="tx1"/>
                </a:solidFill>
                <a:latin typeface="Calibri" panose="020F0502020204030204" pitchFamily="34" charset="0"/>
              </a:rPr>
              <a:t>işin bölümleriyle</a:t>
            </a:r>
            <a:r>
              <a:rPr lang="tr-TR" sz="3600" dirty="0">
                <a:solidFill>
                  <a:schemeClr val="tx1"/>
                </a:solidFill>
                <a:latin typeface="Calibri" panose="020F0502020204030204" pitchFamily="34" charset="0"/>
              </a:rPr>
              <a:t> </a:t>
            </a:r>
            <a:r>
              <a:rPr lang="tr-TR" sz="3600" b="1" dirty="0">
                <a:solidFill>
                  <a:srgbClr val="C00000"/>
                </a:solidFill>
                <a:latin typeface="Calibri" panose="020F0502020204030204" pitchFamily="34" charset="0"/>
              </a:rPr>
              <a:t>nitelik ve büyüklük bakımından benzerlik gösteren</a:t>
            </a:r>
            <a:r>
              <a:rPr lang="tr-TR" sz="3600" dirty="0">
                <a:solidFill>
                  <a:schemeClr val="tx1"/>
                </a:solidFill>
                <a:latin typeface="Calibri" panose="020F0502020204030204" pitchFamily="34" charset="0"/>
              </a:rPr>
              <a:t>, </a:t>
            </a:r>
            <a:r>
              <a:rPr lang="tr-TR" sz="3600" u="sng" dirty="0">
                <a:solidFill>
                  <a:schemeClr val="tx1"/>
                </a:solidFill>
                <a:latin typeface="Calibri" panose="020F0502020204030204" pitchFamily="34" charset="0"/>
              </a:rPr>
              <a:t>aynı veya benzer inşaat tekniği gerektiren</a:t>
            </a:r>
            <a:r>
              <a:rPr lang="tr-TR" sz="3600" dirty="0">
                <a:solidFill>
                  <a:schemeClr val="tx1"/>
                </a:solidFill>
                <a:latin typeface="Calibri" panose="020F0502020204030204" pitchFamily="34" charset="0"/>
              </a:rPr>
              <a:t>, tesis, makine, teçhizat ve diğer ekipman ile mali güç, ihtisas ve organizasyon gerekleri itibariyle </a:t>
            </a:r>
            <a:r>
              <a:rPr lang="tr-TR" sz="3600" b="1" dirty="0">
                <a:solidFill>
                  <a:schemeClr val="tx1"/>
                </a:solidFill>
                <a:latin typeface="Calibri" panose="020F0502020204030204" pitchFamily="34" charset="0"/>
              </a:rPr>
              <a:t>benzer özellikteki </a:t>
            </a:r>
            <a:r>
              <a:rPr lang="tr-TR" sz="3600" b="1" dirty="0" smtClean="0">
                <a:solidFill>
                  <a:schemeClr val="tx1"/>
                </a:solidFill>
                <a:latin typeface="Calibri" panose="020F0502020204030204" pitchFamily="34" charset="0"/>
              </a:rPr>
              <a:t>işler</a:t>
            </a:r>
            <a:r>
              <a:rPr lang="tr-TR" sz="3600" dirty="0" smtClean="0">
                <a:solidFill>
                  <a:schemeClr val="tx1"/>
                </a:solidFill>
                <a:latin typeface="Calibri" panose="020F0502020204030204" pitchFamily="34" charset="0"/>
              </a:rPr>
              <a:t>.</a:t>
            </a:r>
          </a:p>
          <a:p>
            <a:pPr marL="0" indent="0" algn="just">
              <a:buNone/>
              <a:defRPr/>
            </a:pPr>
            <a:endParaRPr lang="tr-TR" sz="3600" dirty="0">
              <a:solidFill>
                <a:schemeClr val="tx1"/>
              </a:solidFill>
              <a:latin typeface="Calibri" panose="020F0502020204030204" pitchFamily="34" charset="0"/>
            </a:endParaRPr>
          </a:p>
          <a:p>
            <a:pPr marL="0" indent="0" algn="just">
              <a:buNone/>
              <a:defRPr/>
            </a:pPr>
            <a:r>
              <a:rPr lang="tr-TR" sz="3600" dirty="0">
                <a:solidFill>
                  <a:schemeClr val="tx1"/>
                </a:solidFill>
                <a:latin typeface="Calibri" panose="020F0502020204030204" pitchFamily="34" charset="0"/>
              </a:rPr>
              <a:t>İdareler tarafından işin niteliğine uygun ve rekabeti sağlayacak şekilde benzer iş belirlemesi yapılmasına esas olmak üzere </a:t>
            </a:r>
            <a:r>
              <a:rPr lang="tr-TR" sz="3600" dirty="0" smtClean="0">
                <a:solidFill>
                  <a:schemeClr val="tx1"/>
                </a:solidFill>
                <a:latin typeface="Calibri" panose="020F0502020204030204" pitchFamily="34" charset="0"/>
              </a:rPr>
              <a:t>Tebliğ’de 5 ana başlık belirlenmiştir.</a:t>
            </a:r>
          </a:p>
          <a:p>
            <a:pPr marL="457200" indent="-457200">
              <a:buFont typeface="+mj-lt"/>
              <a:buAutoNum type="arabicPeriod"/>
              <a:defRPr/>
            </a:pPr>
            <a:r>
              <a:rPr lang="tr-TR" sz="3600" dirty="0" smtClean="0">
                <a:solidFill>
                  <a:schemeClr val="tx1"/>
                </a:solidFill>
                <a:latin typeface="Calibri" panose="020F0502020204030204" pitchFamily="34" charset="0"/>
              </a:rPr>
              <a:t>Altyapı işleri, </a:t>
            </a:r>
          </a:p>
          <a:p>
            <a:pPr marL="457200" indent="-457200">
              <a:buFont typeface="+mj-lt"/>
              <a:buAutoNum type="arabicPeriod"/>
              <a:defRPr/>
            </a:pPr>
            <a:r>
              <a:rPr lang="tr-TR" sz="3600" dirty="0" smtClean="0">
                <a:solidFill>
                  <a:schemeClr val="tx1"/>
                </a:solidFill>
                <a:latin typeface="Calibri" panose="020F0502020204030204" pitchFamily="34" charset="0"/>
              </a:rPr>
              <a:t>Üstyapı </a:t>
            </a:r>
            <a:r>
              <a:rPr lang="tr-TR" sz="3600" dirty="0">
                <a:solidFill>
                  <a:schemeClr val="tx1"/>
                </a:solidFill>
                <a:latin typeface="Calibri" panose="020F0502020204030204" pitchFamily="34" charset="0"/>
              </a:rPr>
              <a:t>(bina) işleri, </a:t>
            </a:r>
          </a:p>
          <a:p>
            <a:pPr marL="457200" indent="-457200">
              <a:buFont typeface="+mj-lt"/>
              <a:buAutoNum type="arabicPeriod"/>
              <a:defRPr/>
            </a:pPr>
            <a:r>
              <a:rPr lang="tr-TR" sz="3600" dirty="0">
                <a:solidFill>
                  <a:schemeClr val="tx1"/>
                </a:solidFill>
                <a:latin typeface="Calibri" panose="020F0502020204030204" pitchFamily="34" charset="0"/>
              </a:rPr>
              <a:t>Sıhhi tesisat ve mekanik tesisat işleri, </a:t>
            </a:r>
          </a:p>
          <a:p>
            <a:pPr marL="457200" indent="-457200">
              <a:buFont typeface="+mj-lt"/>
              <a:buAutoNum type="arabicPeriod"/>
              <a:defRPr/>
            </a:pPr>
            <a:r>
              <a:rPr lang="tr-TR" sz="3600" dirty="0">
                <a:solidFill>
                  <a:schemeClr val="tx1"/>
                </a:solidFill>
                <a:latin typeface="Calibri" panose="020F0502020204030204" pitchFamily="34" charset="0"/>
              </a:rPr>
              <a:t>Elektrik işleri ve </a:t>
            </a:r>
          </a:p>
          <a:p>
            <a:pPr marL="457200" indent="-457200">
              <a:buFont typeface="+mj-lt"/>
              <a:buAutoNum type="arabicPeriod"/>
              <a:defRPr/>
            </a:pPr>
            <a:r>
              <a:rPr lang="tr-TR" sz="3600" dirty="0">
                <a:solidFill>
                  <a:schemeClr val="tx1"/>
                </a:solidFill>
                <a:latin typeface="Calibri" panose="020F0502020204030204" pitchFamily="34" charset="0"/>
              </a:rPr>
              <a:t>Elektronik ve iletişim işleri </a:t>
            </a:r>
            <a:endParaRPr lang="tr-TR" sz="3600" dirty="0" smtClean="0">
              <a:solidFill>
                <a:schemeClr val="tx1"/>
              </a:solidFill>
              <a:latin typeface="Calibri" panose="020F0502020204030204" pitchFamily="34" charset="0"/>
            </a:endParaRPr>
          </a:p>
          <a:p>
            <a:pPr algn="just"/>
            <a:endParaRPr lang="tr-TR" sz="3600" dirty="0" smtClean="0">
              <a:solidFill>
                <a:schemeClr val="tx1"/>
              </a:solidFill>
              <a:latin typeface="Calibri" panose="020F0502020204030204" pitchFamily="34" charset="0"/>
            </a:endParaRPr>
          </a:p>
          <a:p>
            <a:pPr algn="just"/>
            <a:r>
              <a:rPr lang="tr-TR" sz="3600" b="1" dirty="0" smtClean="0">
                <a:solidFill>
                  <a:schemeClr val="tx1"/>
                </a:solidFill>
                <a:latin typeface="Calibri" panose="020F0502020204030204" pitchFamily="34" charset="0"/>
              </a:rPr>
              <a:t>Ayrıştırma </a:t>
            </a:r>
            <a:r>
              <a:rPr lang="tr-TR" sz="3600" b="1" dirty="0">
                <a:solidFill>
                  <a:schemeClr val="tx1"/>
                </a:solidFill>
                <a:latin typeface="Calibri" panose="020F0502020204030204" pitchFamily="34" charset="0"/>
              </a:rPr>
              <a:t>yapılarak benzer iş </a:t>
            </a:r>
            <a:r>
              <a:rPr lang="tr-TR" sz="3600" b="1" dirty="0" smtClean="0">
                <a:solidFill>
                  <a:schemeClr val="tx1"/>
                </a:solidFill>
                <a:latin typeface="Calibri" panose="020F0502020204030204" pitchFamily="34" charset="0"/>
              </a:rPr>
              <a:t>belirlenemez</a:t>
            </a:r>
            <a:r>
              <a:rPr lang="tr-TR" sz="3600" dirty="0" smtClean="0">
                <a:solidFill>
                  <a:schemeClr val="tx1"/>
                </a:solidFill>
                <a:latin typeface="Calibri" panose="020F0502020204030204" pitchFamily="34" charset="0"/>
              </a:rPr>
              <a:t>. (Örneğin «AIV Grubundaki </a:t>
            </a:r>
            <a:r>
              <a:rPr lang="tr-TR" sz="3600" dirty="0">
                <a:solidFill>
                  <a:schemeClr val="tx1"/>
                </a:solidFill>
                <a:latin typeface="Calibri" panose="020F0502020204030204" pitchFamily="34" charset="0"/>
              </a:rPr>
              <a:t>2, 3 ve 4 </a:t>
            </a:r>
            <a:r>
              <a:rPr lang="tr-TR" sz="3600" dirty="0" err="1">
                <a:solidFill>
                  <a:schemeClr val="tx1"/>
                </a:solidFill>
                <a:latin typeface="Calibri" panose="020F0502020204030204" pitchFamily="34" charset="0"/>
              </a:rPr>
              <a:t>nolu</a:t>
            </a:r>
            <a:r>
              <a:rPr lang="tr-TR" sz="3600" dirty="0">
                <a:solidFill>
                  <a:schemeClr val="tx1"/>
                </a:solidFill>
                <a:latin typeface="Calibri" panose="020F0502020204030204" pitchFamily="34" charset="0"/>
              </a:rPr>
              <a:t> işler benzer iş sayılacaktır</a:t>
            </a:r>
            <a:r>
              <a:rPr lang="tr-TR" sz="3600" dirty="0" smtClean="0">
                <a:solidFill>
                  <a:schemeClr val="tx1"/>
                </a:solidFill>
                <a:latin typeface="Calibri" panose="020F0502020204030204" pitchFamily="34" charset="0"/>
              </a:rPr>
              <a:t>.» </a:t>
            </a:r>
            <a:r>
              <a:rPr lang="tr-TR" sz="3600" dirty="0">
                <a:solidFill>
                  <a:schemeClr val="tx1"/>
                </a:solidFill>
                <a:latin typeface="Calibri" panose="020F0502020204030204" pitchFamily="34" charset="0"/>
              </a:rPr>
              <a:t>şeklinde bir belirleme yapılamaz</a:t>
            </a:r>
            <a:r>
              <a:rPr lang="tr-TR" sz="3600" dirty="0" smtClean="0">
                <a:solidFill>
                  <a:schemeClr val="tx1"/>
                </a:solidFill>
                <a:latin typeface="Calibri" panose="020F0502020204030204" pitchFamily="34" charset="0"/>
              </a:rPr>
              <a:t>.)</a:t>
            </a:r>
            <a:endParaRPr lang="tr-TR" sz="3600" dirty="0">
              <a:solidFill>
                <a:schemeClr val="tx1"/>
              </a:solidFill>
              <a:latin typeface="Calibri" panose="020F0502020204030204" pitchFamily="34" charset="0"/>
            </a:endParaRPr>
          </a:p>
          <a:p>
            <a:pPr algn="just"/>
            <a:r>
              <a:rPr lang="tr-TR" sz="3600" b="1" dirty="0" smtClean="0">
                <a:solidFill>
                  <a:schemeClr val="tx1"/>
                </a:solidFill>
                <a:latin typeface="Calibri" panose="020F0502020204030204" pitchFamily="34" charset="0"/>
              </a:rPr>
              <a:t>Birden </a:t>
            </a:r>
            <a:r>
              <a:rPr lang="tr-TR" sz="3600" b="1" dirty="0">
                <a:solidFill>
                  <a:schemeClr val="tx1"/>
                </a:solidFill>
                <a:latin typeface="Calibri" panose="020F0502020204030204" pitchFamily="34" charset="0"/>
              </a:rPr>
              <a:t>fazla gruba atıf </a:t>
            </a:r>
            <a:r>
              <a:rPr lang="tr-TR" sz="3600" b="1" dirty="0" smtClean="0">
                <a:solidFill>
                  <a:schemeClr val="tx1"/>
                </a:solidFill>
                <a:latin typeface="Calibri" panose="020F0502020204030204" pitchFamily="34" charset="0"/>
              </a:rPr>
              <a:t>yapılabilir.</a:t>
            </a:r>
            <a:endParaRPr lang="tr-TR" sz="3600" b="1" dirty="0">
              <a:solidFill>
                <a:schemeClr val="tx1"/>
              </a:solidFill>
              <a:latin typeface="Calibri" panose="020F0502020204030204" pitchFamily="34" charset="0"/>
            </a:endParaRPr>
          </a:p>
        </p:txBody>
      </p:sp>
    </p:spTree>
    <p:extLst>
      <p:ext uri="{BB962C8B-B14F-4D97-AF65-F5344CB8AC3E}">
        <p14:creationId xmlns:p14="http://schemas.microsoft.com/office/powerpoint/2010/main" val="2750002688"/>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692696"/>
          </a:xfrm>
        </p:spPr>
        <p:txBody>
          <a:bodyPr anchor="ctr"/>
          <a:lstStyle/>
          <a:p>
            <a:r>
              <a:rPr lang="tr-TR" sz="3200" b="1" dirty="0" smtClean="0">
                <a:latin typeface="Calibri" panose="020F0502020204030204" pitchFamily="34" charset="0"/>
              </a:rPr>
              <a:t>DİĞER BİLGİLER</a:t>
            </a:r>
            <a:endParaRPr lang="tr-TR" sz="3200"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1025352"/>
            <a:ext cx="5379195" cy="58326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97511940"/>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827584" y="590823"/>
            <a:ext cx="7772400" cy="3774281"/>
          </a:xfrm>
        </p:spPr>
        <p:txBody>
          <a:bodyPr anchor="ctr">
            <a:normAutofit/>
          </a:bodyPr>
          <a:lstStyle/>
          <a:p>
            <a:r>
              <a:rPr lang="tr-TR" sz="6600" b="1" dirty="0" smtClean="0">
                <a:latin typeface="Calibri" panose="020F0502020204030204" pitchFamily="34" charset="0"/>
              </a:rPr>
              <a:t>TEŞEKKÜRLER</a:t>
            </a:r>
            <a:br>
              <a:rPr lang="tr-TR" sz="6600" b="1" dirty="0" smtClean="0">
                <a:latin typeface="Calibri" panose="020F0502020204030204" pitchFamily="34" charset="0"/>
              </a:rPr>
            </a:br>
            <a:r>
              <a:rPr lang="tr-TR" sz="4800" b="1" dirty="0" smtClean="0">
                <a:latin typeface="Calibri" panose="020F0502020204030204" pitchFamily="34" charset="0"/>
              </a:rPr>
              <a:t/>
            </a:r>
            <a:br>
              <a:rPr lang="tr-TR" sz="4800" b="1" dirty="0" smtClean="0">
                <a:latin typeface="Calibri" panose="020F0502020204030204" pitchFamily="34" charset="0"/>
              </a:rPr>
            </a:br>
            <a:endParaRPr lang="tr-TR" sz="4800" b="1" dirty="0">
              <a:latin typeface="Calibri" panose="020F0502020204030204" pitchFamily="34" charset="0"/>
            </a:endParaRPr>
          </a:p>
        </p:txBody>
      </p:sp>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35268" y="5417829"/>
            <a:ext cx="419269" cy="476443"/>
          </a:xfrm>
          <a:prstGeom prst="rect">
            <a:avLst/>
          </a:prstGeom>
        </p:spPr>
      </p:pic>
      <p:sp>
        <p:nvSpPr>
          <p:cNvPr id="6" name="Dikdörtgen 5"/>
          <p:cNvSpPr/>
          <p:nvPr/>
        </p:nvSpPr>
        <p:spPr>
          <a:xfrm>
            <a:off x="3635896" y="5409756"/>
            <a:ext cx="3046030" cy="461665"/>
          </a:xfrm>
          <a:prstGeom prst="rect">
            <a:avLst/>
          </a:prstGeom>
        </p:spPr>
        <p:txBody>
          <a:bodyPr wrap="square">
            <a:spAutoFit/>
          </a:bodyPr>
          <a:lstStyle/>
          <a:p>
            <a:r>
              <a:rPr lang="tr-TR" sz="2400" b="1" dirty="0" smtClean="0">
                <a:solidFill>
                  <a:schemeClr val="tx2">
                    <a:lumMod val="75000"/>
                  </a:schemeClr>
                </a:solidFill>
                <a:latin typeface="Calibri" panose="020F0502020204030204" pitchFamily="34" charset="0"/>
              </a:rPr>
              <a:t>Kamu İhale Kurumu</a:t>
            </a:r>
            <a:endParaRPr lang="tr-TR" sz="2400" b="1" dirty="0">
              <a:solidFill>
                <a:schemeClr val="tx2">
                  <a:lumMod val="75000"/>
                </a:schemeClr>
              </a:solidFill>
              <a:latin typeface="Calibri" panose="020F0502020204030204" pitchFamily="34" charset="0"/>
            </a:endParaRPr>
          </a:p>
        </p:txBody>
      </p:sp>
    </p:spTree>
    <p:extLst>
      <p:ext uri="{BB962C8B-B14F-4D97-AF65-F5344CB8AC3E}">
        <p14:creationId xmlns:p14="http://schemas.microsoft.com/office/powerpoint/2010/main" val="37681522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YAPIM İLE İLGİLİ GENEL BİLGİLER</a:t>
            </a:r>
            <a:endParaRPr lang="tr-TR" sz="4400" i="1" dirty="0"/>
          </a:p>
        </p:txBody>
      </p:sp>
      <p:sp>
        <p:nvSpPr>
          <p:cNvPr id="3" name="İçerik Yer Tutucusu 2"/>
          <p:cNvSpPr>
            <a:spLocks noGrp="1"/>
          </p:cNvSpPr>
          <p:nvPr>
            <p:ph idx="1"/>
          </p:nvPr>
        </p:nvSpPr>
        <p:spPr>
          <a:xfrm>
            <a:off x="457200" y="1600200"/>
            <a:ext cx="8229600" cy="4925144"/>
          </a:xfrm>
        </p:spPr>
        <p:txBody>
          <a:bodyPr>
            <a:normAutofit fontScale="77500" lnSpcReduction="20000"/>
          </a:bodyPr>
          <a:lstStyle/>
          <a:p>
            <a:pPr algn="just"/>
            <a:r>
              <a:rPr lang="tr-TR" sz="3300" dirty="0" smtClean="0">
                <a:solidFill>
                  <a:schemeClr val="tx1"/>
                </a:solidFill>
                <a:latin typeface="Calibri" panose="020F0502020204030204" pitchFamily="34" charset="0"/>
              </a:rPr>
              <a:t>Öngörülen ödeneklerin kullanılmasına imkan verecek süre dikkate alınarak, idarelerce ihalelerin zamanında yapılması, birden </a:t>
            </a:r>
            <a:r>
              <a:rPr lang="tr-TR" sz="3300" dirty="0">
                <a:solidFill>
                  <a:schemeClr val="tx1"/>
                </a:solidFill>
                <a:latin typeface="Calibri" panose="020F0502020204030204" pitchFamily="34" charset="0"/>
              </a:rPr>
              <a:t>fazla yılı kapsayan ve yatırım niteliği olan işlerde (doğal afetler ile ihalenin ivedi olarak yapılmasını gerektiren haller hariç) ise </a:t>
            </a:r>
            <a:r>
              <a:rPr lang="tr-TR" sz="3300" dirty="0">
                <a:solidFill>
                  <a:srgbClr val="C00000"/>
                </a:solidFill>
                <a:latin typeface="Calibri" panose="020F0502020204030204" pitchFamily="34" charset="0"/>
              </a:rPr>
              <a:t>yılın ilk dokuz ayında</a:t>
            </a:r>
            <a:r>
              <a:rPr lang="tr-TR" sz="3300" dirty="0">
                <a:solidFill>
                  <a:schemeClr val="tx1"/>
                </a:solidFill>
                <a:latin typeface="Calibri" panose="020F0502020204030204" pitchFamily="34" charset="0"/>
              </a:rPr>
              <a:t> ihalenin sonuçlandırılması esastır</a:t>
            </a:r>
            <a:r>
              <a:rPr lang="tr-TR" sz="3300" dirty="0" smtClean="0">
                <a:solidFill>
                  <a:schemeClr val="tx1"/>
                </a:solidFill>
                <a:latin typeface="Calibri" panose="020F0502020204030204" pitchFamily="34" charset="0"/>
              </a:rPr>
              <a:t>.</a:t>
            </a:r>
          </a:p>
          <a:p>
            <a:pPr marL="0" indent="0" algn="just">
              <a:buNone/>
            </a:pPr>
            <a:endParaRPr lang="tr-TR" sz="3300" dirty="0" smtClean="0">
              <a:solidFill>
                <a:schemeClr val="tx1"/>
              </a:solidFill>
              <a:latin typeface="Calibri" panose="020F0502020204030204" pitchFamily="34" charset="0"/>
            </a:endParaRPr>
          </a:p>
          <a:p>
            <a:pPr algn="just"/>
            <a:r>
              <a:rPr lang="tr-TR" sz="3300" dirty="0">
                <a:solidFill>
                  <a:schemeClr val="tx1"/>
                </a:solidFill>
                <a:latin typeface="Calibri" panose="020F0502020204030204" pitchFamily="34" charset="0"/>
              </a:rPr>
              <a:t>İhale dokümanının, zorunlu teknik nedenler dışında </a:t>
            </a:r>
            <a:r>
              <a:rPr lang="tr-TR" sz="3300" b="1" dirty="0">
                <a:solidFill>
                  <a:srgbClr val="C00000"/>
                </a:solidFill>
                <a:latin typeface="Calibri" panose="020F0502020204030204" pitchFamily="34" charset="0"/>
              </a:rPr>
              <a:t>malzemelere</a:t>
            </a:r>
            <a:r>
              <a:rPr lang="tr-TR" sz="3300" dirty="0">
                <a:solidFill>
                  <a:schemeClr val="tx1"/>
                </a:solidFill>
                <a:latin typeface="Calibri" panose="020F0502020204030204" pitchFamily="34" charset="0"/>
              </a:rPr>
              <a:t> ilişkin Çevre ve Şehircilik Bakanlığı tarafından, </a:t>
            </a:r>
            <a:r>
              <a:rPr lang="tr-TR" sz="3300" b="1" dirty="0">
                <a:solidFill>
                  <a:srgbClr val="C00000"/>
                </a:solidFill>
                <a:latin typeface="Calibri" panose="020F0502020204030204" pitchFamily="34" charset="0"/>
              </a:rPr>
              <a:t>makine ve ekipmanlara</a:t>
            </a:r>
            <a:r>
              <a:rPr lang="tr-TR" sz="3300" dirty="0">
                <a:solidFill>
                  <a:schemeClr val="tx1"/>
                </a:solidFill>
                <a:latin typeface="Calibri" panose="020F0502020204030204" pitchFamily="34" charset="0"/>
              </a:rPr>
              <a:t> ilişkin Bilim, Sanayi ve Teknoloji Bakanlığı tarafından belirlenen ve Kurum tarafından ilan edilen listede yer alan makine, malzeme ve ekipmanın </a:t>
            </a:r>
            <a:r>
              <a:rPr lang="tr-TR" sz="3300" u="sng" dirty="0">
                <a:solidFill>
                  <a:schemeClr val="tx1"/>
                </a:solidFill>
                <a:latin typeface="Calibri" panose="020F0502020204030204" pitchFamily="34" charset="0"/>
              </a:rPr>
              <a:t>yapım aşamasında kullanılmasını sağlayacak şekilde</a:t>
            </a:r>
            <a:r>
              <a:rPr lang="tr-TR" sz="3300" dirty="0">
                <a:solidFill>
                  <a:schemeClr val="tx1"/>
                </a:solidFill>
                <a:latin typeface="Calibri" panose="020F0502020204030204" pitchFamily="34" charset="0"/>
              </a:rPr>
              <a:t> hazırlanması zorunludur</a:t>
            </a:r>
            <a:r>
              <a:rPr lang="tr-TR" sz="3300" dirty="0" smtClean="0">
                <a:solidFill>
                  <a:schemeClr val="tx1"/>
                </a:solidFill>
                <a:latin typeface="Calibri" panose="020F0502020204030204" pitchFamily="34" charset="0"/>
              </a:rPr>
              <a:t>.</a:t>
            </a:r>
            <a:endParaRPr lang="tr-TR" sz="33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19521379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SUNUM PLANI</a:t>
            </a:r>
            <a:endParaRPr lang="tr-TR" sz="4400" dirty="0"/>
          </a:p>
        </p:txBody>
      </p:sp>
      <p:sp>
        <p:nvSpPr>
          <p:cNvPr id="3" name="İçerik Yer Tutucusu 2"/>
          <p:cNvSpPr>
            <a:spLocks noGrp="1"/>
          </p:cNvSpPr>
          <p:nvPr>
            <p:ph idx="1"/>
          </p:nvPr>
        </p:nvSpPr>
        <p:spPr/>
        <p:txBody>
          <a:bodyPr>
            <a:normAutofit/>
          </a:bodyPr>
          <a:lstStyle/>
          <a:p>
            <a:r>
              <a:rPr lang="tr-TR" sz="2800" dirty="0" smtClean="0">
                <a:solidFill>
                  <a:schemeClr val="tx1"/>
                </a:solidFill>
                <a:latin typeface="Calibri" panose="020F0502020204030204" pitchFamily="34" charset="0"/>
              </a:rPr>
              <a:t>Yapım </a:t>
            </a:r>
            <a:r>
              <a:rPr lang="tr-TR" sz="2800" dirty="0">
                <a:solidFill>
                  <a:schemeClr val="tx1"/>
                </a:solidFill>
                <a:latin typeface="Calibri" panose="020F0502020204030204" pitchFamily="34" charset="0"/>
              </a:rPr>
              <a:t>tanımı ve </a:t>
            </a:r>
            <a:r>
              <a:rPr lang="tr-TR" sz="2800" dirty="0" smtClean="0">
                <a:solidFill>
                  <a:schemeClr val="tx1"/>
                </a:solidFill>
                <a:latin typeface="Calibri" panose="020F0502020204030204" pitchFamily="34" charset="0"/>
              </a:rPr>
              <a:t>yapım </a:t>
            </a:r>
            <a:r>
              <a:rPr lang="tr-TR" sz="2800" dirty="0">
                <a:solidFill>
                  <a:schemeClr val="tx1"/>
                </a:solidFill>
                <a:latin typeface="Calibri" panose="020F0502020204030204" pitchFamily="34" charset="0"/>
              </a:rPr>
              <a:t>ile ilgili genel bilgiler</a:t>
            </a:r>
          </a:p>
          <a:p>
            <a:pPr>
              <a:buFont typeface="Wingdings" panose="05000000000000000000" pitchFamily="2" charset="2"/>
              <a:buChar char="Ø"/>
            </a:pPr>
            <a:r>
              <a:rPr lang="tr-TR" sz="2800" b="1" dirty="0">
                <a:solidFill>
                  <a:srgbClr val="C00000"/>
                </a:solidFill>
                <a:latin typeface="Calibri" panose="020F0502020204030204" pitchFamily="34" charset="0"/>
              </a:rPr>
              <a:t>Yaklaşık maliyet</a:t>
            </a:r>
          </a:p>
          <a:p>
            <a:r>
              <a:rPr lang="tr-TR" sz="2800" dirty="0">
                <a:solidFill>
                  <a:schemeClr val="tx1"/>
                </a:solidFill>
                <a:latin typeface="Calibri" panose="020F0502020204030204" pitchFamily="34" charset="0"/>
              </a:rPr>
              <a:t>Yeterlik kriterleri</a:t>
            </a:r>
          </a:p>
          <a:p>
            <a:r>
              <a:rPr lang="tr-TR" sz="2800" dirty="0">
                <a:solidFill>
                  <a:schemeClr val="tx1"/>
                </a:solidFill>
                <a:latin typeface="Calibri" panose="020F0502020204030204" pitchFamily="34" charset="0"/>
              </a:rPr>
              <a:t>Tekliflerin </a:t>
            </a:r>
            <a:r>
              <a:rPr lang="tr-TR" sz="2800" dirty="0" smtClean="0">
                <a:solidFill>
                  <a:schemeClr val="tx1"/>
                </a:solidFill>
                <a:latin typeface="Calibri" panose="020F0502020204030204" pitchFamily="34" charset="0"/>
              </a:rPr>
              <a:t>değerlendirilmesi ve aşırı </a:t>
            </a:r>
            <a:r>
              <a:rPr lang="tr-TR" sz="2800" dirty="0">
                <a:solidFill>
                  <a:schemeClr val="tx1"/>
                </a:solidFill>
                <a:latin typeface="Calibri" panose="020F0502020204030204" pitchFamily="34" charset="0"/>
              </a:rPr>
              <a:t>düşük teklifler</a:t>
            </a:r>
          </a:p>
          <a:p>
            <a:r>
              <a:rPr lang="tr-TR" sz="2800" dirty="0">
                <a:solidFill>
                  <a:schemeClr val="tx1"/>
                </a:solidFill>
                <a:latin typeface="Calibri" panose="020F0502020204030204" pitchFamily="34" charset="0"/>
              </a:rPr>
              <a:t>Diğer </a:t>
            </a:r>
            <a:r>
              <a:rPr lang="tr-TR" sz="2800" dirty="0" smtClean="0">
                <a:solidFill>
                  <a:schemeClr val="tx1"/>
                </a:solidFill>
                <a:latin typeface="Calibri" panose="020F0502020204030204" pitchFamily="34" charset="0"/>
              </a:rPr>
              <a:t>bilgiler</a:t>
            </a:r>
            <a:endParaRPr lang="tr-TR" sz="2800" dirty="0">
              <a:solidFill>
                <a:schemeClr val="tx1"/>
              </a:solidFill>
              <a:latin typeface="Calibri" panose="020F0502020204030204" pitchFamily="34" charset="0"/>
            </a:endParaRPr>
          </a:p>
        </p:txBody>
      </p:sp>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8024" y="4262611"/>
            <a:ext cx="2583160" cy="2583160"/>
          </a:xfrm>
          <a:prstGeom prst="rect">
            <a:avLst/>
          </a:prstGeom>
        </p:spPr>
      </p:pic>
    </p:spTree>
    <p:extLst>
      <p:ext uri="{BB962C8B-B14F-4D97-AF65-F5344CB8AC3E}">
        <p14:creationId xmlns:p14="http://schemas.microsoft.com/office/powerpoint/2010/main" val="12794399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YAKLAŞIK MALİYET</a:t>
            </a:r>
            <a:endParaRPr lang="tr-TR" sz="4400" i="1" dirty="0"/>
          </a:p>
        </p:txBody>
      </p:sp>
      <p:sp>
        <p:nvSpPr>
          <p:cNvPr id="4" name="Yuvarlatılmış Dikdörtgen 3"/>
          <p:cNvSpPr/>
          <p:nvPr/>
        </p:nvSpPr>
        <p:spPr>
          <a:xfrm>
            <a:off x="611560" y="1268760"/>
            <a:ext cx="7704856" cy="2088232"/>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000" b="1" dirty="0" smtClean="0">
                <a:solidFill>
                  <a:schemeClr val="tx1"/>
                </a:solidFill>
                <a:latin typeface="Calibri" panose="020F0502020204030204" pitchFamily="34" charset="0"/>
              </a:rPr>
              <a:t>4734/9:</a:t>
            </a:r>
            <a:r>
              <a:rPr lang="tr-TR" sz="2000" dirty="0" smtClean="0">
                <a:solidFill>
                  <a:schemeClr val="tx1"/>
                </a:solidFill>
                <a:latin typeface="Calibri" panose="020F0502020204030204" pitchFamily="34" charset="0"/>
              </a:rPr>
              <a:t>Mal </a:t>
            </a:r>
            <a:r>
              <a:rPr lang="tr-TR" sz="2000" dirty="0">
                <a:solidFill>
                  <a:schemeClr val="tx1"/>
                </a:solidFill>
                <a:latin typeface="Calibri" panose="020F0502020204030204" pitchFamily="34" charset="0"/>
              </a:rPr>
              <a:t>veya hizmet alımları ile yapım işlerinin </a:t>
            </a:r>
            <a:r>
              <a:rPr lang="tr-TR" sz="2000" u="sng" dirty="0">
                <a:solidFill>
                  <a:schemeClr val="tx1"/>
                </a:solidFill>
                <a:latin typeface="Calibri" panose="020F0502020204030204" pitchFamily="34" charset="0"/>
              </a:rPr>
              <a:t>ihalesi yapılmadan önce </a:t>
            </a:r>
            <a:r>
              <a:rPr lang="tr-TR" sz="2000" dirty="0">
                <a:solidFill>
                  <a:schemeClr val="tx1"/>
                </a:solidFill>
                <a:latin typeface="Calibri" panose="020F0502020204030204" pitchFamily="34" charset="0"/>
              </a:rPr>
              <a:t>idarece, </a:t>
            </a:r>
            <a:r>
              <a:rPr lang="tr-TR" sz="2000" b="1" dirty="0">
                <a:solidFill>
                  <a:srgbClr val="C00000"/>
                </a:solidFill>
                <a:effectLst>
                  <a:outerShdw blurRad="38100" dist="38100" dir="2700000" algn="tl">
                    <a:srgbClr val="000000">
                      <a:alpha val="43137"/>
                    </a:srgbClr>
                  </a:outerShdw>
                </a:effectLst>
                <a:latin typeface="Calibri" panose="020F0502020204030204" pitchFamily="34" charset="0"/>
              </a:rPr>
              <a:t>her türlü</a:t>
            </a:r>
            <a:r>
              <a:rPr lang="tr-TR" sz="2000" dirty="0">
                <a:solidFill>
                  <a:schemeClr val="accent2">
                    <a:lumMod val="75000"/>
                  </a:schemeClr>
                </a:solidFill>
                <a:latin typeface="Calibri" panose="020F0502020204030204" pitchFamily="34" charset="0"/>
              </a:rPr>
              <a:t> </a:t>
            </a:r>
            <a:r>
              <a:rPr lang="tr-TR" sz="2000" dirty="0">
                <a:solidFill>
                  <a:schemeClr val="tx1"/>
                </a:solidFill>
                <a:latin typeface="Calibri" panose="020F0502020204030204" pitchFamily="34" charset="0"/>
              </a:rPr>
              <a:t>fiyat araştırması yapılarak katma değer vergisi hariç olmak üzere yaklaşık maliyet belirlenir ve </a:t>
            </a:r>
            <a:r>
              <a:rPr lang="tr-TR" sz="2000" b="1" dirty="0">
                <a:solidFill>
                  <a:srgbClr val="C00000"/>
                </a:solidFill>
                <a:effectLst>
                  <a:outerShdw blurRad="38100" dist="38100" dir="2700000" algn="tl">
                    <a:srgbClr val="000000">
                      <a:alpha val="43137"/>
                    </a:srgbClr>
                  </a:outerShdw>
                </a:effectLst>
                <a:latin typeface="Calibri" panose="020F0502020204030204" pitchFamily="34" charset="0"/>
              </a:rPr>
              <a:t>dayanaklarıyla</a:t>
            </a:r>
            <a:r>
              <a:rPr lang="tr-TR" sz="2000" dirty="0">
                <a:solidFill>
                  <a:schemeClr val="accent2">
                    <a:lumMod val="75000"/>
                  </a:schemeClr>
                </a:solidFill>
                <a:latin typeface="Calibri" panose="020F0502020204030204" pitchFamily="34" charset="0"/>
              </a:rPr>
              <a:t> </a:t>
            </a:r>
            <a:r>
              <a:rPr lang="tr-TR" sz="2000" u="sng" dirty="0">
                <a:solidFill>
                  <a:schemeClr val="tx1"/>
                </a:solidFill>
                <a:latin typeface="Calibri" panose="020F0502020204030204" pitchFamily="34" charset="0"/>
              </a:rPr>
              <a:t>birlikte bir hesap cetvelinde gösterilir</a:t>
            </a:r>
            <a:r>
              <a:rPr lang="tr-TR" sz="2000" dirty="0">
                <a:solidFill>
                  <a:schemeClr val="tx1"/>
                </a:solidFill>
                <a:latin typeface="Calibri" panose="020F0502020204030204" pitchFamily="34" charset="0"/>
              </a:rPr>
              <a:t>. Yaklaşık maliyete ihale ve ön yeterlik </a:t>
            </a:r>
            <a:r>
              <a:rPr lang="tr-TR" sz="2000" u="sng" dirty="0">
                <a:solidFill>
                  <a:schemeClr val="tx1"/>
                </a:solidFill>
                <a:latin typeface="Calibri" panose="020F0502020204030204" pitchFamily="34" charset="0"/>
              </a:rPr>
              <a:t>ilânlarında yer verilmez</a:t>
            </a:r>
            <a:r>
              <a:rPr lang="tr-TR" sz="2000" dirty="0">
                <a:solidFill>
                  <a:schemeClr val="tx1"/>
                </a:solidFill>
                <a:latin typeface="Calibri" panose="020F0502020204030204" pitchFamily="34" charset="0"/>
              </a:rPr>
              <a:t>, </a:t>
            </a:r>
            <a:r>
              <a:rPr lang="tr-TR" sz="2000" u="sng" dirty="0">
                <a:solidFill>
                  <a:schemeClr val="tx1"/>
                </a:solidFill>
                <a:latin typeface="Calibri" panose="020F0502020204030204" pitchFamily="34" charset="0"/>
              </a:rPr>
              <a:t>isteklilere</a:t>
            </a:r>
            <a:r>
              <a:rPr lang="tr-TR" sz="2000" dirty="0">
                <a:solidFill>
                  <a:schemeClr val="tx1"/>
                </a:solidFill>
                <a:latin typeface="Calibri" panose="020F0502020204030204" pitchFamily="34" charset="0"/>
              </a:rPr>
              <a:t> veya </a:t>
            </a:r>
            <a:r>
              <a:rPr lang="tr-TR" sz="2000" u="sng" dirty="0">
                <a:solidFill>
                  <a:schemeClr val="tx1"/>
                </a:solidFill>
                <a:latin typeface="Calibri" panose="020F0502020204030204" pitchFamily="34" charset="0"/>
              </a:rPr>
              <a:t>ihale süreci ile resmî ilişkisi olmayan diğer kişilere</a:t>
            </a:r>
            <a:r>
              <a:rPr lang="tr-TR" sz="2000" dirty="0">
                <a:solidFill>
                  <a:schemeClr val="tx1"/>
                </a:solidFill>
                <a:latin typeface="Calibri" panose="020F0502020204030204" pitchFamily="34" charset="0"/>
              </a:rPr>
              <a:t> </a:t>
            </a:r>
            <a:r>
              <a:rPr lang="tr-TR" sz="2000" b="1" dirty="0" smtClean="0">
                <a:solidFill>
                  <a:srgbClr val="C00000"/>
                </a:solidFill>
                <a:effectLst>
                  <a:outerShdw blurRad="38100" dist="38100" dir="2700000" algn="tl">
                    <a:srgbClr val="000000">
                      <a:alpha val="43137"/>
                    </a:srgbClr>
                  </a:outerShdw>
                </a:effectLst>
                <a:latin typeface="Calibri" panose="020F0502020204030204" pitchFamily="34" charset="0"/>
              </a:rPr>
              <a:t>açıklanmaz</a:t>
            </a:r>
            <a:r>
              <a:rPr lang="tr-TR" sz="2000" dirty="0" smtClean="0">
                <a:solidFill>
                  <a:schemeClr val="tx1"/>
                </a:solidFill>
                <a:latin typeface="Calibri" panose="020F0502020204030204" pitchFamily="34" charset="0"/>
              </a:rPr>
              <a:t>. </a:t>
            </a:r>
            <a:endParaRPr lang="tr-TR" sz="2000" dirty="0">
              <a:solidFill>
                <a:schemeClr val="tx1"/>
              </a:solidFill>
              <a:latin typeface="Calibri" panose="020F0502020204030204" pitchFamily="34" charset="0"/>
            </a:endParaRPr>
          </a:p>
        </p:txBody>
      </p:sp>
      <p:graphicFrame>
        <p:nvGraphicFramePr>
          <p:cNvPr id="5" name="İçerik Yer Tutucusu 3"/>
          <p:cNvGraphicFramePr>
            <a:graphicFrameLocks noGrp="1"/>
          </p:cNvGraphicFramePr>
          <p:nvPr>
            <p:ph idx="1"/>
            <p:extLst>
              <p:ext uri="{D42A27DB-BD31-4B8C-83A1-F6EECF244321}">
                <p14:modId xmlns:p14="http://schemas.microsoft.com/office/powerpoint/2010/main" val="2473137274"/>
              </p:ext>
            </p:extLst>
          </p:nvPr>
        </p:nvGraphicFramePr>
        <p:xfrm>
          <a:off x="728911" y="3375273"/>
          <a:ext cx="7560840" cy="23762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625144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YAKLAŞIK MALİYET</a:t>
            </a:r>
            <a:endParaRPr lang="tr-TR" sz="4400" i="1" dirty="0"/>
          </a:p>
        </p:txBody>
      </p:sp>
      <p:sp>
        <p:nvSpPr>
          <p:cNvPr id="3" name="İçerik Yer Tutucusu 2"/>
          <p:cNvSpPr>
            <a:spLocks noGrp="1"/>
          </p:cNvSpPr>
          <p:nvPr>
            <p:ph idx="1"/>
          </p:nvPr>
        </p:nvSpPr>
        <p:spPr>
          <a:xfrm>
            <a:off x="457200" y="1412776"/>
            <a:ext cx="8229600" cy="5184576"/>
          </a:xfrm>
        </p:spPr>
        <p:txBody>
          <a:bodyPr>
            <a:noAutofit/>
          </a:bodyPr>
          <a:lstStyle/>
          <a:p>
            <a:pPr marL="0" indent="0" algn="just">
              <a:spcAft>
                <a:spcPts val="600"/>
              </a:spcAft>
              <a:buNone/>
            </a:pPr>
            <a:r>
              <a:rPr lang="tr-TR" sz="1700" b="1" dirty="0" smtClean="0">
                <a:solidFill>
                  <a:schemeClr val="accent5">
                    <a:lumMod val="75000"/>
                  </a:schemeClr>
                </a:solidFill>
                <a:latin typeface="Calibri" panose="020F0502020204030204" pitchFamily="34" charset="0"/>
              </a:rPr>
              <a:t>Miktar Tespiti </a:t>
            </a:r>
            <a:r>
              <a:rPr lang="tr-TR" sz="1700" b="1" i="1" dirty="0" smtClean="0">
                <a:solidFill>
                  <a:schemeClr val="accent5">
                    <a:lumMod val="75000"/>
                  </a:schemeClr>
                </a:solidFill>
                <a:latin typeface="Calibri" panose="020F0502020204030204" pitchFamily="34" charset="0"/>
              </a:rPr>
              <a:t>(YİİUY/9)</a:t>
            </a:r>
          </a:p>
          <a:p>
            <a:pPr algn="just">
              <a:spcAft>
                <a:spcPts val="600"/>
              </a:spcAft>
            </a:pPr>
            <a:r>
              <a:rPr lang="tr-TR" sz="1700" b="1" u="sng" dirty="0" smtClean="0">
                <a:solidFill>
                  <a:srgbClr val="C00000"/>
                </a:solidFill>
                <a:latin typeface="Calibri" panose="020F0502020204030204" pitchFamily="34" charset="0"/>
              </a:rPr>
              <a:t>Arazi </a:t>
            </a:r>
            <a:r>
              <a:rPr lang="tr-TR" sz="1700" b="1" u="sng" dirty="0">
                <a:solidFill>
                  <a:srgbClr val="C00000"/>
                </a:solidFill>
                <a:latin typeface="Calibri" panose="020F0502020204030204" pitchFamily="34" charset="0"/>
              </a:rPr>
              <a:t>ve zemin etüdünün yapılması</a:t>
            </a:r>
            <a:r>
              <a:rPr lang="tr-TR" sz="1700" dirty="0">
                <a:solidFill>
                  <a:schemeClr val="tx1"/>
                </a:solidFill>
                <a:latin typeface="Calibri" panose="020F0502020204030204" pitchFamily="34" charset="0"/>
              </a:rPr>
              <a:t>; uygulama projesi üzerinden </a:t>
            </a:r>
            <a:r>
              <a:rPr lang="tr-TR" sz="1700" dirty="0" smtClean="0">
                <a:solidFill>
                  <a:schemeClr val="tx1"/>
                </a:solidFill>
                <a:latin typeface="Calibri" panose="020F0502020204030204" pitchFamily="34" charset="0"/>
              </a:rPr>
              <a:t>ihale </a:t>
            </a:r>
            <a:r>
              <a:rPr lang="tr-TR" sz="1700" dirty="0">
                <a:solidFill>
                  <a:schemeClr val="tx1"/>
                </a:solidFill>
                <a:latin typeface="Calibri" panose="020F0502020204030204" pitchFamily="34" charset="0"/>
              </a:rPr>
              <a:t>edilecek işlerde arazi ve zemin etüt çalışmalarının; ön ve/veya kesin proje üzerinden </a:t>
            </a:r>
            <a:r>
              <a:rPr lang="tr-TR" sz="1700" dirty="0" smtClean="0">
                <a:solidFill>
                  <a:schemeClr val="tx1"/>
                </a:solidFill>
                <a:latin typeface="Calibri" panose="020F0502020204030204" pitchFamily="34" charset="0"/>
              </a:rPr>
              <a:t>ihale </a:t>
            </a:r>
            <a:r>
              <a:rPr lang="tr-TR" sz="1700" dirty="0">
                <a:solidFill>
                  <a:schemeClr val="tx1"/>
                </a:solidFill>
                <a:latin typeface="Calibri" panose="020F0502020204030204" pitchFamily="34" charset="0"/>
              </a:rPr>
              <a:t>edilecek işlerde ise, mümkün olan arazi ve zemin etüt çalışmalarının yapılmış olması zorunludur. </a:t>
            </a:r>
          </a:p>
          <a:p>
            <a:pPr algn="just">
              <a:spcAft>
                <a:spcPts val="600"/>
              </a:spcAft>
            </a:pPr>
            <a:r>
              <a:rPr lang="tr-TR" sz="1700" b="1" u="sng" dirty="0" smtClean="0">
                <a:solidFill>
                  <a:srgbClr val="C00000"/>
                </a:solidFill>
                <a:latin typeface="Calibri" panose="020F0502020204030204" pitchFamily="34" charset="0"/>
              </a:rPr>
              <a:t>Proje hazırlanması zorunluluğu</a:t>
            </a:r>
          </a:p>
          <a:p>
            <a:pPr algn="just">
              <a:spcAft>
                <a:spcPts val="600"/>
              </a:spcAft>
            </a:pPr>
            <a:r>
              <a:rPr lang="tr-TR" sz="1700" b="1" u="sng" dirty="0" smtClean="0">
                <a:solidFill>
                  <a:srgbClr val="C00000"/>
                </a:solidFill>
                <a:latin typeface="Calibri" panose="020F0502020204030204" pitchFamily="34" charset="0"/>
              </a:rPr>
              <a:t>Mahal </a:t>
            </a:r>
            <a:r>
              <a:rPr lang="tr-TR" sz="1700" b="1" u="sng" dirty="0">
                <a:solidFill>
                  <a:srgbClr val="C00000"/>
                </a:solidFill>
                <a:latin typeface="Calibri" panose="020F0502020204030204" pitchFamily="34" charset="0"/>
              </a:rPr>
              <a:t>listesi hazırlanması</a:t>
            </a:r>
            <a:r>
              <a:rPr lang="tr-TR" sz="1700" dirty="0">
                <a:solidFill>
                  <a:schemeClr val="tx1"/>
                </a:solidFill>
                <a:latin typeface="Calibri" panose="020F0502020204030204" pitchFamily="34" charset="0"/>
              </a:rPr>
              <a:t>; </a:t>
            </a:r>
            <a:r>
              <a:rPr lang="tr-TR" sz="1700" dirty="0" smtClean="0">
                <a:solidFill>
                  <a:schemeClr val="tx1"/>
                </a:solidFill>
                <a:latin typeface="Calibri" panose="020F0502020204030204" pitchFamily="34" charset="0"/>
              </a:rPr>
              <a:t>işin </a:t>
            </a:r>
            <a:r>
              <a:rPr lang="tr-TR" sz="1700" dirty="0">
                <a:solidFill>
                  <a:schemeClr val="tx1"/>
                </a:solidFill>
                <a:latin typeface="Calibri" panose="020F0502020204030204" pitchFamily="34" charset="0"/>
              </a:rPr>
              <a:t>bünyesindeki imalat kalemlerinin adını ve yapılacağı yerleri gösteren ve yaklaşık maliyetin hazırlanmasına esas teşkil eden </a:t>
            </a:r>
            <a:r>
              <a:rPr lang="tr-TR" sz="1700" dirty="0" smtClean="0">
                <a:solidFill>
                  <a:schemeClr val="tx1"/>
                </a:solidFill>
                <a:latin typeface="Calibri" panose="020F0502020204030204" pitchFamily="34" charset="0"/>
              </a:rPr>
              <a:t>liste</a:t>
            </a:r>
          </a:p>
          <a:p>
            <a:pPr algn="just">
              <a:spcAft>
                <a:spcPts val="600"/>
              </a:spcAft>
            </a:pPr>
            <a:r>
              <a:rPr lang="tr-TR" sz="1700" b="1" u="sng" dirty="0" smtClean="0">
                <a:solidFill>
                  <a:srgbClr val="C00000"/>
                </a:solidFill>
                <a:latin typeface="Calibri" panose="020F0502020204030204" pitchFamily="34" charset="0"/>
              </a:rPr>
              <a:t>Metraj </a:t>
            </a:r>
            <a:r>
              <a:rPr lang="tr-TR" sz="1700" b="1" u="sng" dirty="0">
                <a:solidFill>
                  <a:srgbClr val="C00000"/>
                </a:solidFill>
                <a:latin typeface="Calibri" panose="020F0502020204030204" pitchFamily="34" charset="0"/>
              </a:rPr>
              <a:t>listelerinin hazırlanması</a:t>
            </a:r>
            <a:r>
              <a:rPr lang="tr-TR" sz="1700" dirty="0">
                <a:solidFill>
                  <a:schemeClr val="tx1"/>
                </a:solidFill>
                <a:latin typeface="Calibri" panose="020F0502020204030204" pitchFamily="34" charset="0"/>
              </a:rPr>
              <a:t>; </a:t>
            </a:r>
            <a:r>
              <a:rPr lang="tr-TR" sz="1700" dirty="0" smtClean="0">
                <a:solidFill>
                  <a:schemeClr val="tx1"/>
                </a:solidFill>
                <a:latin typeface="Calibri" panose="020F0502020204030204" pitchFamily="34" charset="0"/>
              </a:rPr>
              <a:t>İşe </a:t>
            </a:r>
            <a:r>
              <a:rPr lang="tr-TR" sz="1700" dirty="0">
                <a:solidFill>
                  <a:schemeClr val="tx1"/>
                </a:solidFill>
                <a:latin typeface="Calibri" panose="020F0502020204030204" pitchFamily="34" charset="0"/>
              </a:rPr>
              <a:t>ait proje ve mahal listelerindeki ölçü ve tariflere göre işin bünyesine giren imalatların hangi kısımda ve ne miktarda yapılacağının belirlenmesi </a:t>
            </a:r>
            <a:r>
              <a:rPr lang="tr-TR" sz="1700" dirty="0" smtClean="0">
                <a:solidFill>
                  <a:schemeClr val="tx1"/>
                </a:solidFill>
                <a:latin typeface="Calibri" panose="020F0502020204030204" pitchFamily="34" charset="0"/>
              </a:rPr>
              <a:t>amacıyla iş </a:t>
            </a:r>
            <a:r>
              <a:rPr lang="tr-TR" sz="1700" dirty="0">
                <a:solidFill>
                  <a:schemeClr val="tx1"/>
                </a:solidFill>
                <a:latin typeface="Calibri" panose="020F0502020204030204" pitchFamily="34" charset="0"/>
              </a:rPr>
              <a:t>kalemi ve/veya iş </a:t>
            </a:r>
            <a:r>
              <a:rPr lang="tr-TR" sz="1700" dirty="0" smtClean="0">
                <a:solidFill>
                  <a:schemeClr val="tx1"/>
                </a:solidFill>
                <a:latin typeface="Calibri" panose="020F0502020204030204" pitchFamily="34" charset="0"/>
              </a:rPr>
              <a:t>grubu şeklinde liste düzenlenmesi</a:t>
            </a:r>
            <a:endParaRPr lang="tr-TR" sz="1700" dirty="0">
              <a:solidFill>
                <a:schemeClr val="tx1"/>
              </a:solidFill>
              <a:latin typeface="Calibri" panose="020F0502020204030204" pitchFamily="34" charset="0"/>
            </a:endParaRPr>
          </a:p>
          <a:p>
            <a:pPr algn="just">
              <a:spcAft>
                <a:spcPts val="600"/>
              </a:spcAft>
            </a:pPr>
            <a:r>
              <a:rPr lang="tr-TR" sz="1700" b="1" u="sng" dirty="0" smtClean="0">
                <a:solidFill>
                  <a:srgbClr val="C00000"/>
                </a:solidFill>
                <a:latin typeface="Calibri" panose="020F0502020204030204" pitchFamily="34" charset="0"/>
              </a:rPr>
              <a:t>Birim </a:t>
            </a:r>
            <a:r>
              <a:rPr lang="tr-TR" sz="1700" b="1" u="sng" dirty="0">
                <a:solidFill>
                  <a:srgbClr val="C00000"/>
                </a:solidFill>
                <a:latin typeface="Calibri" panose="020F0502020204030204" pitchFamily="34" charset="0"/>
              </a:rPr>
              <a:t>fiyat ve imalat tariflerinin hazırlanması</a:t>
            </a:r>
            <a:r>
              <a:rPr lang="tr-TR" sz="1700" dirty="0">
                <a:solidFill>
                  <a:schemeClr val="tx1"/>
                </a:solidFill>
                <a:latin typeface="Calibri" panose="020F0502020204030204" pitchFamily="34" charset="0"/>
              </a:rPr>
              <a:t>; </a:t>
            </a:r>
            <a:r>
              <a:rPr lang="tr-TR" sz="1700" dirty="0" smtClean="0">
                <a:solidFill>
                  <a:schemeClr val="tx1"/>
                </a:solidFill>
                <a:latin typeface="Calibri" panose="020F0502020204030204" pitchFamily="34" charset="0"/>
              </a:rPr>
              <a:t>birim fiyat teklif almak suretiyle ihale </a:t>
            </a:r>
            <a:r>
              <a:rPr lang="tr-TR" sz="1700" dirty="0">
                <a:solidFill>
                  <a:schemeClr val="tx1"/>
                </a:solidFill>
                <a:latin typeface="Calibri" panose="020F0502020204030204" pitchFamily="34" charset="0"/>
              </a:rPr>
              <a:t>edilecek işlerde, </a:t>
            </a:r>
            <a:r>
              <a:rPr lang="tr-TR" sz="1700" dirty="0" smtClean="0">
                <a:solidFill>
                  <a:schemeClr val="tx1"/>
                </a:solidFill>
                <a:latin typeface="Calibri" panose="020F0502020204030204" pitchFamily="34" charset="0"/>
              </a:rPr>
              <a:t>iş </a:t>
            </a:r>
            <a:r>
              <a:rPr lang="tr-TR" sz="1700" dirty="0">
                <a:solidFill>
                  <a:schemeClr val="tx1"/>
                </a:solidFill>
                <a:latin typeface="Calibri" panose="020F0502020204030204" pitchFamily="34" charset="0"/>
              </a:rPr>
              <a:t>kaleminin </a:t>
            </a:r>
            <a:r>
              <a:rPr lang="tr-TR" sz="1700" dirty="0" smtClean="0">
                <a:solidFill>
                  <a:schemeClr val="tx1"/>
                </a:solidFill>
                <a:latin typeface="Calibri" panose="020F0502020204030204" pitchFamily="34" charset="0"/>
              </a:rPr>
              <a:t>adı, </a:t>
            </a:r>
            <a:r>
              <a:rPr lang="tr-TR" sz="1700" dirty="0">
                <a:solidFill>
                  <a:schemeClr val="tx1"/>
                </a:solidFill>
                <a:latin typeface="Calibri" panose="020F0502020204030204" pitchFamily="34" charset="0"/>
              </a:rPr>
              <a:t>yapım </a:t>
            </a:r>
            <a:r>
              <a:rPr lang="tr-TR" sz="1700" dirty="0" smtClean="0">
                <a:solidFill>
                  <a:schemeClr val="tx1"/>
                </a:solidFill>
                <a:latin typeface="Calibri" panose="020F0502020204030204" pitchFamily="34" charset="0"/>
              </a:rPr>
              <a:t>şartları, </a:t>
            </a:r>
            <a:r>
              <a:rPr lang="tr-TR" sz="1700" dirty="0">
                <a:solidFill>
                  <a:schemeClr val="tx1"/>
                </a:solidFill>
                <a:latin typeface="Calibri" panose="020F0502020204030204" pitchFamily="34" charset="0"/>
              </a:rPr>
              <a:t>ölçü yeri ve </a:t>
            </a:r>
            <a:r>
              <a:rPr lang="tr-TR" sz="1700" dirty="0" smtClean="0">
                <a:solidFill>
                  <a:schemeClr val="tx1"/>
                </a:solidFill>
                <a:latin typeface="Calibri" panose="020F0502020204030204" pitchFamily="34" charset="0"/>
              </a:rPr>
              <a:t>şekli, birimi, </a:t>
            </a:r>
            <a:r>
              <a:rPr lang="tr-TR" sz="1700" dirty="0">
                <a:solidFill>
                  <a:schemeClr val="tx1"/>
                </a:solidFill>
                <a:latin typeface="Calibri" panose="020F0502020204030204" pitchFamily="34" charset="0"/>
              </a:rPr>
              <a:t>birim fiyata dahil ve hariç </a:t>
            </a:r>
            <a:r>
              <a:rPr lang="tr-TR" sz="1700" dirty="0" smtClean="0">
                <a:solidFill>
                  <a:schemeClr val="tx1"/>
                </a:solidFill>
                <a:latin typeface="Calibri" panose="020F0502020204030204" pitchFamily="34" charset="0"/>
              </a:rPr>
              <a:t>unsurların açıklanması</a:t>
            </a:r>
            <a:endParaRPr lang="tr-TR" sz="1700" dirty="0">
              <a:solidFill>
                <a:schemeClr val="tx1"/>
              </a:solidFill>
              <a:latin typeface="Calibri" panose="020F0502020204030204" pitchFamily="34" charset="0"/>
            </a:endParaRPr>
          </a:p>
          <a:p>
            <a:pPr algn="just">
              <a:spcAft>
                <a:spcPts val="600"/>
              </a:spcAft>
            </a:pPr>
            <a:r>
              <a:rPr lang="tr-TR" sz="1700" b="1" u="sng" dirty="0" smtClean="0">
                <a:solidFill>
                  <a:srgbClr val="C00000"/>
                </a:solidFill>
                <a:latin typeface="Calibri" panose="020F0502020204030204" pitchFamily="34" charset="0"/>
              </a:rPr>
              <a:t>Anahtar </a:t>
            </a:r>
            <a:r>
              <a:rPr lang="tr-TR" sz="1700" b="1" u="sng" dirty="0">
                <a:solidFill>
                  <a:srgbClr val="C00000"/>
                </a:solidFill>
                <a:latin typeface="Calibri" panose="020F0502020204030204" pitchFamily="34" charset="0"/>
              </a:rPr>
              <a:t>teslimi götürü bedel işlerde</a:t>
            </a:r>
            <a:r>
              <a:rPr lang="tr-TR" sz="1700" dirty="0">
                <a:solidFill>
                  <a:schemeClr val="tx1"/>
                </a:solidFill>
                <a:latin typeface="Calibri" panose="020F0502020204030204" pitchFamily="34" charset="0"/>
              </a:rPr>
              <a:t>; uygulama projeleri ve mahal listelerine dayalı olarak imalat iş kalemleri veya iş gruplarının teknik tarif ve özellikleri belirlenir.</a:t>
            </a:r>
          </a:p>
        </p:txBody>
      </p:sp>
    </p:spTree>
    <p:extLst>
      <p:ext uri="{BB962C8B-B14F-4D97-AF65-F5344CB8AC3E}">
        <p14:creationId xmlns:p14="http://schemas.microsoft.com/office/powerpoint/2010/main" val="37598282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YAKLAŞIK MALİYET</a:t>
            </a:r>
            <a:endParaRPr lang="tr-TR" sz="4400" i="1"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484784"/>
            <a:ext cx="8832190" cy="44083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381562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YAKLAŞIK MALİYET</a:t>
            </a:r>
            <a:endParaRPr lang="tr-TR" sz="4400" i="1"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1196752"/>
            <a:ext cx="4921250" cy="5048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8806420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YAKLAŞIK MALİYET</a:t>
            </a:r>
            <a:endParaRPr lang="tr-TR" sz="4400" i="1" dirty="0"/>
          </a:p>
        </p:txBody>
      </p:sp>
      <p:sp>
        <p:nvSpPr>
          <p:cNvPr id="3" name="İçerik Yer Tutucusu 2"/>
          <p:cNvSpPr>
            <a:spLocks noGrp="1"/>
          </p:cNvSpPr>
          <p:nvPr>
            <p:ph idx="1"/>
          </p:nvPr>
        </p:nvSpPr>
        <p:spPr>
          <a:xfrm>
            <a:off x="457200" y="1412776"/>
            <a:ext cx="8229600" cy="5184576"/>
          </a:xfrm>
        </p:spPr>
        <p:txBody>
          <a:bodyPr>
            <a:noAutofit/>
          </a:bodyPr>
          <a:lstStyle/>
          <a:p>
            <a:pPr marL="0" indent="0" algn="just">
              <a:spcAft>
                <a:spcPts val="600"/>
              </a:spcAft>
              <a:buNone/>
            </a:pPr>
            <a:r>
              <a:rPr lang="tr-TR" sz="1700" b="1" dirty="0" smtClean="0">
                <a:solidFill>
                  <a:schemeClr val="accent5">
                    <a:lumMod val="75000"/>
                  </a:schemeClr>
                </a:solidFill>
                <a:latin typeface="Calibri" panose="020F0502020204030204" pitchFamily="34" charset="0"/>
              </a:rPr>
              <a:t>Fiyat Tespiti </a:t>
            </a:r>
            <a:r>
              <a:rPr lang="tr-TR" sz="1700" b="1" i="1" dirty="0">
                <a:solidFill>
                  <a:schemeClr val="accent5">
                    <a:lumMod val="75000"/>
                  </a:schemeClr>
                </a:solidFill>
                <a:latin typeface="Calibri" panose="020F0502020204030204" pitchFamily="34" charset="0"/>
              </a:rPr>
              <a:t>(</a:t>
            </a:r>
            <a:r>
              <a:rPr lang="tr-TR" sz="1700" b="1" i="1" dirty="0" smtClean="0">
                <a:solidFill>
                  <a:schemeClr val="accent5">
                    <a:lumMod val="75000"/>
                  </a:schemeClr>
                </a:solidFill>
                <a:latin typeface="Calibri" panose="020F0502020204030204" pitchFamily="34" charset="0"/>
              </a:rPr>
              <a:t>YİİUY/10)</a:t>
            </a:r>
          </a:p>
          <a:p>
            <a:pPr marL="0" indent="0">
              <a:buNone/>
            </a:pPr>
            <a:r>
              <a:rPr lang="tr-TR" sz="2000" u="sng" dirty="0" smtClean="0">
                <a:solidFill>
                  <a:schemeClr val="tx1"/>
                </a:solidFill>
                <a:latin typeface="Calibri" panose="020F0502020204030204" pitchFamily="34" charset="0"/>
              </a:rPr>
              <a:t>Yaklaşık maliyete </a:t>
            </a:r>
            <a:r>
              <a:rPr lang="tr-TR" sz="2000" u="sng" dirty="0">
                <a:solidFill>
                  <a:schemeClr val="tx1"/>
                </a:solidFill>
                <a:latin typeface="Calibri" panose="020F0502020204030204" pitchFamily="34" charset="0"/>
              </a:rPr>
              <a:t>ilişkin fiyat ve rayiçlerin tespitinde</a:t>
            </a:r>
            <a:r>
              <a:rPr lang="tr-TR" sz="2000" dirty="0">
                <a:solidFill>
                  <a:schemeClr val="tx1"/>
                </a:solidFill>
                <a:latin typeface="Calibri" panose="020F0502020204030204" pitchFamily="34" charset="0"/>
              </a:rPr>
              <a:t>;</a:t>
            </a:r>
          </a:p>
          <a:p>
            <a:pPr algn="just">
              <a:buFont typeface="Wingdings" panose="05000000000000000000" pitchFamily="2" charset="2"/>
              <a:buChar char="Ø"/>
            </a:pPr>
            <a:r>
              <a:rPr lang="tr-TR" sz="2000" dirty="0" smtClean="0">
                <a:solidFill>
                  <a:schemeClr val="tx1"/>
                </a:solidFill>
                <a:latin typeface="Calibri" panose="020F0502020204030204" pitchFamily="34" charset="0"/>
              </a:rPr>
              <a:t>İhaleyi </a:t>
            </a:r>
            <a:r>
              <a:rPr lang="tr-TR" sz="2000" dirty="0">
                <a:solidFill>
                  <a:schemeClr val="tx1"/>
                </a:solidFill>
                <a:latin typeface="Calibri" panose="020F0502020204030204" pitchFamily="34" charset="0"/>
              </a:rPr>
              <a:t>yapan idarenin daha önce gerçekleştirdiği, ihale konusu işe benzer nitelikteki işlerin sözleşmelerinde ortaya çıkan fiyatlar,</a:t>
            </a:r>
          </a:p>
          <a:p>
            <a:pPr algn="just">
              <a:buFont typeface="Wingdings" panose="05000000000000000000" pitchFamily="2" charset="2"/>
              <a:buChar char="Ø"/>
            </a:pPr>
            <a:r>
              <a:rPr lang="tr-TR" sz="2000" dirty="0" smtClean="0">
                <a:solidFill>
                  <a:schemeClr val="tx1"/>
                </a:solidFill>
                <a:latin typeface="Calibri" panose="020F0502020204030204" pitchFamily="34" charset="0"/>
              </a:rPr>
              <a:t>Kamu </a:t>
            </a:r>
            <a:r>
              <a:rPr lang="tr-TR" sz="2000" dirty="0">
                <a:solidFill>
                  <a:schemeClr val="tx1"/>
                </a:solidFill>
                <a:latin typeface="Calibri" panose="020F0502020204030204" pitchFamily="34" charset="0"/>
              </a:rPr>
              <a:t>kurum ve kuruluşlarınca belirlenerek yayımlanmış birim fiyat ve rayiçler, </a:t>
            </a:r>
          </a:p>
          <a:p>
            <a:pPr algn="just">
              <a:buFont typeface="Wingdings" panose="05000000000000000000" pitchFamily="2" charset="2"/>
              <a:buChar char="Ø"/>
            </a:pPr>
            <a:r>
              <a:rPr lang="tr-TR" sz="2000" dirty="0" smtClean="0">
                <a:solidFill>
                  <a:schemeClr val="tx1"/>
                </a:solidFill>
                <a:latin typeface="Calibri" panose="020F0502020204030204" pitchFamily="34" charset="0"/>
              </a:rPr>
              <a:t>İlgili </a:t>
            </a:r>
            <a:r>
              <a:rPr lang="tr-TR" sz="2000" dirty="0">
                <a:solidFill>
                  <a:schemeClr val="tx1"/>
                </a:solidFill>
                <a:latin typeface="Calibri" panose="020F0502020204030204" pitchFamily="34" charset="0"/>
              </a:rPr>
              <a:t>meslek odaları, üniversiteler veya benzeri kuruluşlarca belirlenerek yayımlanmış fiyat ve rayiçler,</a:t>
            </a:r>
          </a:p>
          <a:p>
            <a:pPr algn="just">
              <a:buFont typeface="Wingdings" panose="05000000000000000000" pitchFamily="2" charset="2"/>
              <a:buChar char="Ø"/>
            </a:pPr>
            <a:r>
              <a:rPr lang="tr-TR" sz="2000" dirty="0" smtClean="0">
                <a:solidFill>
                  <a:schemeClr val="tx1"/>
                </a:solidFill>
                <a:latin typeface="Calibri" panose="020F0502020204030204" pitchFamily="34" charset="0"/>
              </a:rPr>
              <a:t>Yüklenici </a:t>
            </a:r>
            <a:r>
              <a:rPr lang="tr-TR" sz="2000" dirty="0">
                <a:solidFill>
                  <a:schemeClr val="tx1"/>
                </a:solidFill>
                <a:latin typeface="Calibri" panose="020F0502020204030204" pitchFamily="34" charset="0"/>
              </a:rPr>
              <a:t>veya alt yüklenici olarak faaliyet gösteren, konusunda deneyimli kişi ve kuruluşlardan alınacak, ihale konusu işe benzer nitelikteki işlere ilişkin maliyetler,</a:t>
            </a:r>
          </a:p>
          <a:p>
            <a:pPr algn="just">
              <a:buFont typeface="Wingdings" panose="05000000000000000000" pitchFamily="2" charset="2"/>
              <a:buChar char="Ø"/>
            </a:pPr>
            <a:r>
              <a:rPr lang="tr-TR" sz="2000" dirty="0" smtClean="0">
                <a:solidFill>
                  <a:schemeClr val="tx1"/>
                </a:solidFill>
                <a:latin typeface="Calibri" panose="020F0502020204030204" pitchFamily="34" charset="0"/>
              </a:rPr>
              <a:t>İdarenin </a:t>
            </a:r>
            <a:r>
              <a:rPr lang="tr-TR" sz="2000" dirty="0">
                <a:solidFill>
                  <a:schemeClr val="tx1"/>
                </a:solidFill>
                <a:latin typeface="Calibri" panose="020F0502020204030204" pitchFamily="34" charset="0"/>
              </a:rPr>
              <a:t>piyasa araştırmasına dayalı rayiç ve fiyat tespitleri,</a:t>
            </a:r>
          </a:p>
          <a:p>
            <a:pPr marL="0" indent="0">
              <a:buNone/>
            </a:pPr>
            <a:r>
              <a:rPr lang="tr-TR" sz="2000" b="1" dirty="0">
                <a:solidFill>
                  <a:schemeClr val="tx1"/>
                </a:solidFill>
                <a:latin typeface="Calibri" panose="020F0502020204030204" pitchFamily="34" charset="0"/>
              </a:rPr>
              <a:t>esas </a:t>
            </a:r>
            <a:r>
              <a:rPr lang="tr-TR" sz="2000" b="1" dirty="0" smtClean="0">
                <a:solidFill>
                  <a:schemeClr val="tx1"/>
                </a:solidFill>
                <a:latin typeface="Calibri" panose="020F0502020204030204" pitchFamily="34" charset="0"/>
              </a:rPr>
              <a:t>alınır</a:t>
            </a:r>
            <a:r>
              <a:rPr lang="tr-TR" sz="2000" dirty="0">
                <a:solidFill>
                  <a:schemeClr val="tx1"/>
                </a:solidFill>
                <a:latin typeface="Calibri" panose="020F0502020204030204" pitchFamily="34" charset="0"/>
              </a:rPr>
              <a:t>.</a:t>
            </a:r>
          </a:p>
        </p:txBody>
      </p:sp>
    </p:spTree>
    <p:extLst>
      <p:ext uri="{BB962C8B-B14F-4D97-AF65-F5344CB8AC3E}">
        <p14:creationId xmlns:p14="http://schemas.microsoft.com/office/powerpoint/2010/main" val="14226764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YAKLAŞIK MALİYET</a:t>
            </a:r>
            <a:endParaRPr lang="tr-TR" sz="4400" i="1" dirty="0"/>
          </a:p>
        </p:txBody>
      </p:sp>
      <p:sp>
        <p:nvSpPr>
          <p:cNvPr id="3" name="İçerik Yer Tutucusu 2"/>
          <p:cNvSpPr>
            <a:spLocks noGrp="1"/>
          </p:cNvSpPr>
          <p:nvPr>
            <p:ph idx="1"/>
          </p:nvPr>
        </p:nvSpPr>
        <p:spPr>
          <a:xfrm>
            <a:off x="457200" y="1412776"/>
            <a:ext cx="8229600" cy="5184576"/>
          </a:xfrm>
        </p:spPr>
        <p:txBody>
          <a:bodyPr>
            <a:noAutofit/>
          </a:bodyPr>
          <a:lstStyle/>
          <a:p>
            <a:pPr marL="0" indent="0" algn="just">
              <a:buNone/>
            </a:pPr>
            <a:r>
              <a:rPr lang="tr-TR" sz="1700" b="1" dirty="0">
                <a:solidFill>
                  <a:schemeClr val="accent5">
                    <a:lumMod val="75000"/>
                  </a:schemeClr>
                </a:solidFill>
                <a:latin typeface="Calibri" panose="020F0502020204030204" pitchFamily="34" charset="0"/>
              </a:rPr>
              <a:t>İlkeler</a:t>
            </a:r>
          </a:p>
          <a:p>
            <a:pPr algn="just"/>
            <a:r>
              <a:rPr lang="tr-TR" dirty="0" smtClean="0">
                <a:solidFill>
                  <a:schemeClr val="tx1"/>
                </a:solidFill>
                <a:latin typeface="Calibri" panose="020F0502020204030204" pitchFamily="34" charset="0"/>
              </a:rPr>
              <a:t>İş </a:t>
            </a:r>
            <a:r>
              <a:rPr lang="tr-TR" dirty="0">
                <a:solidFill>
                  <a:schemeClr val="tx1"/>
                </a:solidFill>
                <a:latin typeface="Calibri" panose="020F0502020204030204" pitchFamily="34" charset="0"/>
              </a:rPr>
              <a:t>kalemi ve/veya iş grubu şeklinde tespit edilen imalat miktarlarının, </a:t>
            </a:r>
            <a:r>
              <a:rPr lang="tr-TR" dirty="0" smtClean="0">
                <a:solidFill>
                  <a:schemeClr val="tx1"/>
                </a:solidFill>
                <a:latin typeface="Calibri" panose="020F0502020204030204" pitchFamily="34" charset="0"/>
              </a:rPr>
              <a:t>yüklenici </a:t>
            </a:r>
            <a:r>
              <a:rPr lang="tr-TR" dirty="0">
                <a:solidFill>
                  <a:schemeClr val="tx1"/>
                </a:solidFill>
                <a:latin typeface="Calibri" panose="020F0502020204030204" pitchFamily="34" charset="0"/>
              </a:rPr>
              <a:t>karı ve genel gider ihtiva etmeyen fiyatlarla çarpımı sonucu bulunan tutar KDV hariç olarak hesaplanır ve bulunan bu tutara </a:t>
            </a:r>
            <a:r>
              <a:rPr lang="tr-TR" b="1" dirty="0">
                <a:solidFill>
                  <a:srgbClr val="C00000"/>
                </a:solidFill>
                <a:effectLst>
                  <a:outerShdw blurRad="38100" dist="38100" dir="2700000" algn="tl">
                    <a:srgbClr val="000000">
                      <a:alpha val="43137"/>
                    </a:srgbClr>
                  </a:outerShdw>
                </a:effectLst>
                <a:latin typeface="Calibri" panose="020F0502020204030204" pitchFamily="34" charset="0"/>
              </a:rPr>
              <a:t>% 25 </a:t>
            </a:r>
            <a:r>
              <a:rPr lang="tr-TR" dirty="0">
                <a:solidFill>
                  <a:schemeClr val="tx1"/>
                </a:solidFill>
                <a:latin typeface="Calibri" panose="020F0502020204030204" pitchFamily="34" charset="0"/>
              </a:rPr>
              <a:t>oranında </a:t>
            </a:r>
            <a:r>
              <a:rPr lang="tr-TR" u="sng" dirty="0">
                <a:solidFill>
                  <a:srgbClr val="C00000"/>
                </a:solidFill>
                <a:latin typeface="Calibri" panose="020F0502020204030204" pitchFamily="34" charset="0"/>
              </a:rPr>
              <a:t>yüklenici kar ve genel gider</a:t>
            </a:r>
            <a:r>
              <a:rPr lang="tr-TR" dirty="0">
                <a:solidFill>
                  <a:schemeClr val="tx1"/>
                </a:solidFill>
                <a:latin typeface="Calibri" panose="020F0502020204030204" pitchFamily="34" charset="0"/>
              </a:rPr>
              <a:t> karşılığı eklenmek suretiyle yaklaşık maliyet tespit edilir. </a:t>
            </a:r>
          </a:p>
          <a:p>
            <a:pPr algn="just"/>
            <a:r>
              <a:rPr lang="tr-TR" dirty="0" smtClean="0">
                <a:solidFill>
                  <a:schemeClr val="tx1"/>
                </a:solidFill>
                <a:latin typeface="Calibri" panose="020F0502020204030204" pitchFamily="34" charset="0"/>
              </a:rPr>
              <a:t>Yaklaşık </a:t>
            </a:r>
            <a:r>
              <a:rPr lang="tr-TR" dirty="0">
                <a:solidFill>
                  <a:schemeClr val="tx1"/>
                </a:solidFill>
                <a:latin typeface="Calibri" panose="020F0502020204030204" pitchFamily="34" charset="0"/>
              </a:rPr>
              <a:t>maliyetin hesaplanmasına ilişkin hesap cetveli ve icmal tablosu </a:t>
            </a:r>
            <a:r>
              <a:rPr lang="tr-TR" dirty="0" smtClean="0">
                <a:solidFill>
                  <a:schemeClr val="tx1"/>
                </a:solidFill>
                <a:latin typeface="Calibri" panose="020F0502020204030204" pitchFamily="34" charset="0"/>
              </a:rPr>
              <a:t>imzalı olarak ihale </a:t>
            </a:r>
            <a:r>
              <a:rPr lang="tr-TR" dirty="0">
                <a:solidFill>
                  <a:schemeClr val="tx1"/>
                </a:solidFill>
                <a:latin typeface="Calibri" panose="020F0502020204030204" pitchFamily="34" charset="0"/>
              </a:rPr>
              <a:t>onay belgesine eklenir. </a:t>
            </a:r>
          </a:p>
          <a:p>
            <a:pPr algn="just"/>
            <a:r>
              <a:rPr lang="tr-TR" dirty="0" smtClean="0">
                <a:solidFill>
                  <a:schemeClr val="tx1"/>
                </a:solidFill>
                <a:latin typeface="Calibri" panose="020F0502020204030204" pitchFamily="34" charset="0"/>
              </a:rPr>
              <a:t>Yaklaşık </a:t>
            </a:r>
            <a:r>
              <a:rPr lang="tr-TR" dirty="0">
                <a:solidFill>
                  <a:schemeClr val="tx1"/>
                </a:solidFill>
                <a:latin typeface="Calibri" panose="020F0502020204030204" pitchFamily="34" charset="0"/>
              </a:rPr>
              <a:t>maliyet, güncelliğini kaybetmesi halinde, </a:t>
            </a:r>
            <a:r>
              <a:rPr lang="tr-TR" b="1" dirty="0">
                <a:solidFill>
                  <a:srgbClr val="C00000"/>
                </a:solidFill>
                <a:latin typeface="Calibri" panose="020F0502020204030204" pitchFamily="34" charset="0"/>
              </a:rPr>
              <a:t>ilk ilan</a:t>
            </a:r>
            <a:r>
              <a:rPr lang="tr-TR" dirty="0">
                <a:solidFill>
                  <a:schemeClr val="tx1"/>
                </a:solidFill>
                <a:latin typeface="Calibri" panose="020F0502020204030204" pitchFamily="34" charset="0"/>
              </a:rPr>
              <a:t> veya </a:t>
            </a:r>
            <a:r>
              <a:rPr lang="tr-TR" b="1" dirty="0">
                <a:solidFill>
                  <a:srgbClr val="C00000"/>
                </a:solidFill>
                <a:latin typeface="Calibri" panose="020F0502020204030204" pitchFamily="34" charset="0"/>
              </a:rPr>
              <a:t>davet tarihine kadar </a:t>
            </a:r>
            <a:r>
              <a:rPr lang="tr-TR" dirty="0">
                <a:solidFill>
                  <a:schemeClr val="tx1"/>
                </a:solidFill>
                <a:latin typeface="Calibri" panose="020F0502020204030204" pitchFamily="34" charset="0"/>
              </a:rPr>
              <a:t>güncellenir</a:t>
            </a:r>
            <a:r>
              <a:rPr lang="tr-TR" dirty="0" smtClean="0">
                <a:solidFill>
                  <a:schemeClr val="tx1"/>
                </a:solidFill>
                <a:latin typeface="Calibri" panose="020F0502020204030204" pitchFamily="34" charset="0"/>
              </a:rPr>
              <a:t>.</a:t>
            </a:r>
          </a:p>
          <a:p>
            <a:pPr algn="just"/>
            <a:r>
              <a:rPr lang="tr-TR" dirty="0">
                <a:solidFill>
                  <a:schemeClr val="tx1"/>
                </a:solidFill>
                <a:latin typeface="Calibri" panose="020F0502020204030204" pitchFamily="34" charset="0"/>
              </a:rPr>
              <a:t>Kısmi teklife açık ihalelerde, yaklaşık maliyet </a:t>
            </a:r>
            <a:r>
              <a:rPr lang="tr-TR" u="sng" dirty="0">
                <a:solidFill>
                  <a:schemeClr val="tx1"/>
                </a:solidFill>
                <a:latin typeface="Calibri" panose="020F0502020204030204" pitchFamily="34" charset="0"/>
              </a:rPr>
              <a:t>her bir kısım için ayrı ayrı </a:t>
            </a:r>
            <a:r>
              <a:rPr lang="tr-TR" dirty="0">
                <a:solidFill>
                  <a:schemeClr val="tx1"/>
                </a:solidFill>
                <a:latin typeface="Calibri" panose="020F0502020204030204" pitchFamily="34" charset="0"/>
              </a:rPr>
              <a:t>olmak üzere işin tamamı dikkate alınarak hesaplanır</a:t>
            </a:r>
            <a:r>
              <a:rPr lang="tr-TR" dirty="0" smtClean="0">
                <a:solidFill>
                  <a:schemeClr val="tx1"/>
                </a:solidFill>
                <a:latin typeface="Calibri" panose="020F0502020204030204" pitchFamily="34" charset="0"/>
              </a:rPr>
              <a:t>.</a:t>
            </a:r>
            <a:endParaRPr lang="tr-TR" dirty="0">
              <a:solidFill>
                <a:schemeClr val="tx1"/>
              </a:solidFill>
              <a:latin typeface="Calibri" panose="020F0502020204030204" pitchFamily="34" charset="0"/>
            </a:endParaRPr>
          </a:p>
        </p:txBody>
      </p:sp>
    </p:spTree>
    <p:extLst>
      <p:ext uri="{BB962C8B-B14F-4D97-AF65-F5344CB8AC3E}">
        <p14:creationId xmlns:p14="http://schemas.microsoft.com/office/powerpoint/2010/main" val="18701101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YAKLAŞIK MALİYET</a:t>
            </a:r>
            <a:endParaRPr lang="tr-TR" sz="4400" i="1" dirty="0"/>
          </a:p>
        </p:txBody>
      </p:sp>
      <p:sp>
        <p:nvSpPr>
          <p:cNvPr id="3" name="İçerik Yer Tutucusu 2"/>
          <p:cNvSpPr>
            <a:spLocks noGrp="1"/>
          </p:cNvSpPr>
          <p:nvPr>
            <p:ph idx="1"/>
          </p:nvPr>
        </p:nvSpPr>
        <p:spPr>
          <a:xfrm>
            <a:off x="457200" y="1412776"/>
            <a:ext cx="8229600" cy="5184576"/>
          </a:xfrm>
        </p:spPr>
        <p:txBody>
          <a:bodyPr>
            <a:noAutofit/>
          </a:bodyPr>
          <a:lstStyle/>
          <a:p>
            <a:pPr marL="0" indent="0" algn="just">
              <a:buNone/>
            </a:pPr>
            <a:r>
              <a:rPr lang="tr-TR" sz="1700" b="1" dirty="0">
                <a:solidFill>
                  <a:schemeClr val="accent5">
                    <a:lumMod val="75000"/>
                  </a:schemeClr>
                </a:solidFill>
                <a:latin typeface="Calibri" panose="020F0502020204030204" pitchFamily="34" charset="0"/>
              </a:rPr>
              <a:t>İlkeler</a:t>
            </a:r>
          </a:p>
          <a:p>
            <a:pPr algn="just"/>
            <a:r>
              <a:rPr lang="tr-TR" sz="2200" dirty="0" smtClean="0">
                <a:solidFill>
                  <a:schemeClr val="tx1"/>
                </a:solidFill>
                <a:latin typeface="Calibri" panose="020F0502020204030204" pitchFamily="34" charset="0"/>
              </a:rPr>
              <a:t>İhale </a:t>
            </a:r>
            <a:r>
              <a:rPr lang="tr-TR" sz="2200" dirty="0">
                <a:solidFill>
                  <a:schemeClr val="tx1"/>
                </a:solidFill>
                <a:latin typeface="Calibri" panose="020F0502020204030204" pitchFamily="34" charset="0"/>
              </a:rPr>
              <a:t>konusu işin bünyesine girecek veya yardımcı olarak kullanılacak </a:t>
            </a:r>
            <a:r>
              <a:rPr lang="tr-TR" sz="2200" u="sng" dirty="0">
                <a:solidFill>
                  <a:schemeClr val="tx1"/>
                </a:solidFill>
                <a:latin typeface="Calibri" panose="020F0502020204030204" pitchFamily="34" charset="0"/>
              </a:rPr>
              <a:t>malzeme</a:t>
            </a:r>
            <a:r>
              <a:rPr lang="tr-TR" sz="2200" dirty="0">
                <a:solidFill>
                  <a:schemeClr val="tx1"/>
                </a:solidFill>
                <a:latin typeface="Calibri" panose="020F0502020204030204" pitchFamily="34" charset="0"/>
              </a:rPr>
              <a:t>, </a:t>
            </a:r>
            <a:r>
              <a:rPr lang="tr-TR" sz="2200" u="sng" dirty="0">
                <a:solidFill>
                  <a:schemeClr val="tx1"/>
                </a:solidFill>
                <a:latin typeface="Calibri" panose="020F0502020204030204" pitchFamily="34" charset="0"/>
              </a:rPr>
              <a:t>araç</a:t>
            </a:r>
            <a:r>
              <a:rPr lang="tr-TR" sz="2200" dirty="0">
                <a:solidFill>
                  <a:schemeClr val="tx1"/>
                </a:solidFill>
                <a:latin typeface="Calibri" panose="020F0502020204030204" pitchFamily="34" charset="0"/>
              </a:rPr>
              <a:t>, </a:t>
            </a:r>
            <a:r>
              <a:rPr lang="tr-TR" sz="2200" u="sng" dirty="0">
                <a:solidFill>
                  <a:schemeClr val="tx1"/>
                </a:solidFill>
                <a:latin typeface="Calibri" panose="020F0502020204030204" pitchFamily="34" charset="0"/>
              </a:rPr>
              <a:t>teçhizat</a:t>
            </a:r>
            <a:r>
              <a:rPr lang="tr-TR" sz="2200" dirty="0">
                <a:solidFill>
                  <a:schemeClr val="tx1"/>
                </a:solidFill>
                <a:latin typeface="Calibri" panose="020F0502020204030204" pitchFamily="34" charset="0"/>
              </a:rPr>
              <a:t>, </a:t>
            </a:r>
            <a:r>
              <a:rPr lang="tr-TR" sz="2200" u="sng" dirty="0">
                <a:solidFill>
                  <a:schemeClr val="tx1"/>
                </a:solidFill>
                <a:latin typeface="Calibri" panose="020F0502020204030204" pitchFamily="34" charset="0"/>
              </a:rPr>
              <a:t>makine</a:t>
            </a:r>
            <a:r>
              <a:rPr lang="tr-TR" sz="2200" dirty="0">
                <a:solidFill>
                  <a:schemeClr val="tx1"/>
                </a:solidFill>
                <a:latin typeface="Calibri" panose="020F0502020204030204" pitchFamily="34" charset="0"/>
              </a:rPr>
              <a:t> ve </a:t>
            </a:r>
            <a:r>
              <a:rPr lang="tr-TR" sz="2200" u="sng" dirty="0">
                <a:solidFill>
                  <a:schemeClr val="tx1"/>
                </a:solidFill>
                <a:latin typeface="Calibri" panose="020F0502020204030204" pitchFamily="34" charset="0"/>
              </a:rPr>
              <a:t>ekipman</a:t>
            </a:r>
            <a:r>
              <a:rPr lang="tr-TR" sz="2200" dirty="0">
                <a:solidFill>
                  <a:schemeClr val="tx1"/>
                </a:solidFill>
                <a:latin typeface="Calibri" panose="020F0502020204030204" pitchFamily="34" charset="0"/>
              </a:rPr>
              <a:t> gibi unsurların </a:t>
            </a:r>
            <a:r>
              <a:rPr lang="tr-TR" sz="2200" b="1" dirty="0">
                <a:solidFill>
                  <a:srgbClr val="C00000"/>
                </a:solidFill>
                <a:latin typeface="Calibri" panose="020F0502020204030204" pitchFamily="34" charset="0"/>
              </a:rPr>
              <a:t>idare tarafından verilmesi</a:t>
            </a:r>
            <a:r>
              <a:rPr lang="tr-TR" sz="2200" dirty="0">
                <a:solidFill>
                  <a:schemeClr val="tx1"/>
                </a:solidFill>
                <a:latin typeface="Calibri" panose="020F0502020204030204" pitchFamily="34" charset="0"/>
              </a:rPr>
              <a:t> durumunda; yaklaşık maliyet, bu unsurların bedeli </a:t>
            </a:r>
            <a:r>
              <a:rPr lang="tr-TR" sz="2200" b="1" dirty="0">
                <a:solidFill>
                  <a:schemeClr val="tx1"/>
                </a:solidFill>
                <a:latin typeface="Calibri" panose="020F0502020204030204" pitchFamily="34" charset="0"/>
              </a:rPr>
              <a:t>hariç tutularak</a:t>
            </a:r>
            <a:r>
              <a:rPr lang="tr-TR" sz="2200" dirty="0">
                <a:solidFill>
                  <a:schemeClr val="tx1"/>
                </a:solidFill>
                <a:latin typeface="Calibri" panose="020F0502020204030204" pitchFamily="34" charset="0"/>
              </a:rPr>
              <a:t> hesaplanır ve bu unsurların listesi yaklaşık maliyet hesap cetvelinin ekine konulur.</a:t>
            </a:r>
          </a:p>
          <a:p>
            <a:pPr algn="just"/>
            <a:r>
              <a:rPr lang="tr-TR" sz="2200" dirty="0" smtClean="0">
                <a:solidFill>
                  <a:schemeClr val="tx1"/>
                </a:solidFill>
                <a:latin typeface="Calibri" panose="020F0502020204030204" pitchFamily="34" charset="0"/>
              </a:rPr>
              <a:t>İhale </a:t>
            </a:r>
            <a:r>
              <a:rPr lang="tr-TR" sz="2200" dirty="0">
                <a:solidFill>
                  <a:schemeClr val="tx1"/>
                </a:solidFill>
                <a:latin typeface="Calibri" panose="020F0502020204030204" pitchFamily="34" charset="0"/>
              </a:rPr>
              <a:t>komisyonu tarafından yaklaşık maliyet </a:t>
            </a:r>
            <a:r>
              <a:rPr lang="tr-TR" sz="2200" b="1" dirty="0">
                <a:solidFill>
                  <a:srgbClr val="C00000"/>
                </a:solidFill>
                <a:latin typeface="Calibri" panose="020F0502020204030204" pitchFamily="34" charset="0"/>
              </a:rPr>
              <a:t>teklif fiyatları ile </a:t>
            </a:r>
            <a:r>
              <a:rPr lang="tr-TR" sz="2200" b="1" dirty="0" smtClean="0">
                <a:solidFill>
                  <a:srgbClr val="C00000"/>
                </a:solidFill>
                <a:latin typeface="Calibri" panose="020F0502020204030204" pitchFamily="34" charset="0"/>
              </a:rPr>
              <a:t>birlikte</a:t>
            </a:r>
            <a:r>
              <a:rPr lang="tr-TR" sz="2200" dirty="0" smtClean="0">
                <a:solidFill>
                  <a:schemeClr val="tx1"/>
                </a:solidFill>
                <a:latin typeface="Calibri" panose="020F0502020204030204" pitchFamily="34" charset="0"/>
              </a:rPr>
              <a:t>, pazarlık </a:t>
            </a:r>
            <a:r>
              <a:rPr lang="tr-TR" sz="2200" dirty="0">
                <a:solidFill>
                  <a:schemeClr val="tx1"/>
                </a:solidFill>
                <a:latin typeface="Calibri" panose="020F0502020204030204" pitchFamily="34" charset="0"/>
              </a:rPr>
              <a:t>usulü ile yapılan ihalede </a:t>
            </a:r>
            <a:r>
              <a:rPr lang="tr-TR" sz="2200" dirty="0" smtClean="0">
                <a:solidFill>
                  <a:schemeClr val="tx1"/>
                </a:solidFill>
                <a:latin typeface="Calibri" panose="020F0502020204030204" pitchFamily="34" charset="0"/>
              </a:rPr>
              <a:t>ise </a:t>
            </a:r>
            <a:r>
              <a:rPr lang="tr-TR" sz="2200" b="1" dirty="0">
                <a:solidFill>
                  <a:srgbClr val="C00000"/>
                </a:solidFill>
                <a:latin typeface="Calibri" panose="020F0502020204030204" pitchFamily="34" charset="0"/>
              </a:rPr>
              <a:t>son yazılı teklifler ile birlikte</a:t>
            </a:r>
            <a:r>
              <a:rPr lang="tr-TR" sz="2200" dirty="0">
                <a:solidFill>
                  <a:schemeClr val="tx1"/>
                </a:solidFill>
                <a:latin typeface="Calibri" panose="020F0502020204030204" pitchFamily="34" charset="0"/>
              </a:rPr>
              <a:t> açıklanır.</a:t>
            </a:r>
          </a:p>
          <a:p>
            <a:pPr algn="just"/>
            <a:r>
              <a:rPr lang="tr-TR" sz="2200" dirty="0" smtClean="0">
                <a:solidFill>
                  <a:schemeClr val="tx1"/>
                </a:solidFill>
                <a:latin typeface="Calibri" panose="020F0502020204030204" pitchFamily="34" charset="0"/>
              </a:rPr>
              <a:t>Yaklaşık </a:t>
            </a:r>
            <a:r>
              <a:rPr lang="tr-TR" sz="2200" dirty="0">
                <a:solidFill>
                  <a:schemeClr val="tx1"/>
                </a:solidFill>
                <a:latin typeface="Calibri" panose="020F0502020204030204" pitchFamily="34" charset="0"/>
              </a:rPr>
              <a:t>maliyetin </a:t>
            </a:r>
            <a:r>
              <a:rPr lang="tr-TR" sz="2200" b="1" dirty="0">
                <a:solidFill>
                  <a:srgbClr val="C00000"/>
                </a:solidFill>
                <a:latin typeface="Calibri" panose="020F0502020204030204" pitchFamily="34" charset="0"/>
              </a:rPr>
              <a:t>idarelerce hesaplanması esastır</a:t>
            </a:r>
            <a:r>
              <a:rPr lang="tr-TR" sz="2200" dirty="0">
                <a:solidFill>
                  <a:schemeClr val="tx1"/>
                </a:solidFill>
                <a:latin typeface="Calibri" panose="020F0502020204030204" pitchFamily="34" charset="0"/>
              </a:rPr>
              <a:t>. Ancak, işin özelliğinden dolayı, idarelerce hazırlanmasının mümkün olmaması sebebiyle teknik şartnamenin danışmanlık hizmeti alınarak hazırlatılması durumunda, yaklaşık maliyet de bu kapsamda hesaplatılabilir.</a:t>
            </a:r>
          </a:p>
        </p:txBody>
      </p:sp>
    </p:spTree>
    <p:extLst>
      <p:ext uri="{BB962C8B-B14F-4D97-AF65-F5344CB8AC3E}">
        <p14:creationId xmlns:p14="http://schemas.microsoft.com/office/powerpoint/2010/main" val="20492444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SUNUM PLANI</a:t>
            </a:r>
            <a:endParaRPr lang="tr-TR" sz="4400" dirty="0"/>
          </a:p>
        </p:txBody>
      </p:sp>
      <p:sp>
        <p:nvSpPr>
          <p:cNvPr id="3" name="İçerik Yer Tutucusu 2"/>
          <p:cNvSpPr>
            <a:spLocks noGrp="1"/>
          </p:cNvSpPr>
          <p:nvPr>
            <p:ph idx="1"/>
          </p:nvPr>
        </p:nvSpPr>
        <p:spPr/>
        <p:txBody>
          <a:bodyPr>
            <a:normAutofit/>
          </a:bodyPr>
          <a:lstStyle/>
          <a:p>
            <a:r>
              <a:rPr lang="tr-TR" sz="2800" dirty="0" smtClean="0">
                <a:solidFill>
                  <a:schemeClr val="tx1"/>
                </a:solidFill>
                <a:latin typeface="Calibri" panose="020F0502020204030204" pitchFamily="34" charset="0"/>
              </a:rPr>
              <a:t>Yapım </a:t>
            </a:r>
            <a:r>
              <a:rPr lang="tr-TR" sz="2800" dirty="0">
                <a:solidFill>
                  <a:schemeClr val="tx1"/>
                </a:solidFill>
                <a:latin typeface="Calibri" panose="020F0502020204030204" pitchFamily="34" charset="0"/>
              </a:rPr>
              <a:t>tanımı ve </a:t>
            </a:r>
            <a:r>
              <a:rPr lang="tr-TR" sz="2800" dirty="0" smtClean="0">
                <a:solidFill>
                  <a:schemeClr val="tx1"/>
                </a:solidFill>
                <a:latin typeface="Calibri" panose="020F0502020204030204" pitchFamily="34" charset="0"/>
              </a:rPr>
              <a:t>yapım </a:t>
            </a:r>
            <a:r>
              <a:rPr lang="tr-TR" sz="2800" dirty="0">
                <a:solidFill>
                  <a:schemeClr val="tx1"/>
                </a:solidFill>
                <a:latin typeface="Calibri" panose="020F0502020204030204" pitchFamily="34" charset="0"/>
              </a:rPr>
              <a:t>ile ilgili genel bilgiler</a:t>
            </a:r>
          </a:p>
          <a:p>
            <a:r>
              <a:rPr lang="tr-TR" sz="2800" dirty="0">
                <a:solidFill>
                  <a:schemeClr val="tx1"/>
                </a:solidFill>
                <a:latin typeface="Calibri" panose="020F0502020204030204" pitchFamily="34" charset="0"/>
              </a:rPr>
              <a:t>Yaklaşık maliyet</a:t>
            </a:r>
          </a:p>
          <a:p>
            <a:r>
              <a:rPr lang="tr-TR" sz="2800" dirty="0">
                <a:solidFill>
                  <a:schemeClr val="tx1"/>
                </a:solidFill>
                <a:latin typeface="Calibri" panose="020F0502020204030204" pitchFamily="34" charset="0"/>
              </a:rPr>
              <a:t>Yeterlik kriterleri</a:t>
            </a:r>
          </a:p>
          <a:p>
            <a:r>
              <a:rPr lang="tr-TR" sz="2800" dirty="0" smtClean="0">
                <a:solidFill>
                  <a:schemeClr val="tx1"/>
                </a:solidFill>
                <a:latin typeface="Calibri" panose="020F0502020204030204" pitchFamily="34" charset="0"/>
              </a:rPr>
              <a:t>Aşırı </a:t>
            </a:r>
            <a:r>
              <a:rPr lang="tr-TR" sz="2800" dirty="0">
                <a:solidFill>
                  <a:schemeClr val="tx1"/>
                </a:solidFill>
                <a:latin typeface="Calibri" panose="020F0502020204030204" pitchFamily="34" charset="0"/>
              </a:rPr>
              <a:t>düşük teklifler</a:t>
            </a:r>
          </a:p>
          <a:p>
            <a:r>
              <a:rPr lang="tr-TR" sz="2800" dirty="0">
                <a:solidFill>
                  <a:schemeClr val="tx1"/>
                </a:solidFill>
                <a:latin typeface="Calibri" panose="020F0502020204030204" pitchFamily="34" charset="0"/>
              </a:rPr>
              <a:t>Diğer </a:t>
            </a:r>
            <a:r>
              <a:rPr lang="tr-TR" sz="2800" dirty="0" smtClean="0">
                <a:solidFill>
                  <a:schemeClr val="tx1"/>
                </a:solidFill>
                <a:latin typeface="Calibri" panose="020F0502020204030204" pitchFamily="34" charset="0"/>
              </a:rPr>
              <a:t>bilgiler</a:t>
            </a:r>
            <a:endParaRPr lang="tr-TR" sz="2800" dirty="0">
              <a:solidFill>
                <a:schemeClr val="tx1"/>
              </a:solidFill>
              <a:latin typeface="Calibri" panose="020F0502020204030204" pitchFamily="34" charset="0"/>
            </a:endParaRP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08104" y="3933056"/>
            <a:ext cx="2184648" cy="2184648"/>
          </a:xfrm>
          <a:prstGeom prst="rect">
            <a:avLst/>
          </a:prstGeom>
        </p:spPr>
      </p:pic>
    </p:spTree>
    <p:extLst>
      <p:ext uri="{BB962C8B-B14F-4D97-AF65-F5344CB8AC3E}">
        <p14:creationId xmlns:p14="http://schemas.microsoft.com/office/powerpoint/2010/main" val="42785600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YAKLAŞIK MALİYET</a:t>
            </a:r>
            <a:endParaRPr lang="tr-TR" sz="4400" i="1" dirty="0"/>
          </a:p>
        </p:txBody>
      </p:sp>
      <p:sp>
        <p:nvSpPr>
          <p:cNvPr id="3" name="İçerik Yer Tutucusu 2"/>
          <p:cNvSpPr>
            <a:spLocks noGrp="1"/>
          </p:cNvSpPr>
          <p:nvPr>
            <p:ph idx="1"/>
          </p:nvPr>
        </p:nvSpPr>
        <p:spPr>
          <a:xfrm>
            <a:off x="457200" y="1412776"/>
            <a:ext cx="8229600" cy="5184576"/>
          </a:xfrm>
        </p:spPr>
        <p:txBody>
          <a:bodyPr>
            <a:noAutofit/>
          </a:bodyPr>
          <a:lstStyle/>
          <a:p>
            <a:pPr marL="0" indent="0" algn="just">
              <a:buNone/>
            </a:pPr>
            <a:r>
              <a:rPr lang="tr-TR" sz="1800" b="1" dirty="0">
                <a:solidFill>
                  <a:schemeClr val="accent5">
                    <a:lumMod val="75000"/>
                  </a:schemeClr>
                </a:solidFill>
                <a:latin typeface="Calibri" panose="020F0502020204030204" pitchFamily="34" charset="0"/>
              </a:rPr>
              <a:t>İlkeler</a:t>
            </a:r>
          </a:p>
          <a:p>
            <a:pPr marL="0" indent="0" algn="just">
              <a:buNone/>
            </a:pPr>
            <a:r>
              <a:rPr lang="tr-TR" dirty="0" smtClean="0">
                <a:solidFill>
                  <a:schemeClr val="tx1"/>
                </a:solidFill>
                <a:latin typeface="Calibri" panose="020F0502020204030204" pitchFamily="34" charset="0"/>
              </a:rPr>
              <a:t>İdare</a:t>
            </a:r>
            <a:r>
              <a:rPr lang="tr-TR" dirty="0">
                <a:solidFill>
                  <a:schemeClr val="tx1"/>
                </a:solidFill>
                <a:latin typeface="Calibri" panose="020F0502020204030204" pitchFamily="34" charset="0"/>
              </a:rPr>
              <a:t>, yaklaşık maliyetin hesaplanması </a:t>
            </a:r>
            <a:r>
              <a:rPr lang="tr-TR" dirty="0" smtClean="0">
                <a:solidFill>
                  <a:schemeClr val="tx1"/>
                </a:solidFill>
                <a:latin typeface="Calibri" panose="020F0502020204030204" pitchFamily="34" charset="0"/>
              </a:rPr>
              <a:t>sırasında;</a:t>
            </a:r>
          </a:p>
          <a:p>
            <a:pPr algn="just"/>
            <a:r>
              <a:rPr lang="tr-TR" dirty="0" smtClean="0">
                <a:solidFill>
                  <a:schemeClr val="tx1"/>
                </a:solidFill>
                <a:latin typeface="Calibri" panose="020F0502020204030204" pitchFamily="34" charset="0"/>
              </a:rPr>
              <a:t>Her </a:t>
            </a:r>
            <a:r>
              <a:rPr lang="tr-TR" dirty="0">
                <a:solidFill>
                  <a:schemeClr val="tx1"/>
                </a:solidFill>
                <a:latin typeface="Calibri" panose="020F0502020204030204" pitchFamily="34" charset="0"/>
              </a:rPr>
              <a:t>bir iş kalemi/grubunun </a:t>
            </a:r>
            <a:r>
              <a:rPr lang="tr-TR" dirty="0">
                <a:solidFill>
                  <a:srgbClr val="C00000"/>
                </a:solidFill>
                <a:latin typeface="Calibri" panose="020F0502020204030204" pitchFamily="34" charset="0"/>
              </a:rPr>
              <a:t>yaklaşık maliyete oranını</a:t>
            </a:r>
            <a:r>
              <a:rPr lang="tr-TR" dirty="0">
                <a:solidFill>
                  <a:schemeClr val="tx1"/>
                </a:solidFill>
                <a:latin typeface="Calibri" panose="020F0502020204030204" pitchFamily="34" charset="0"/>
              </a:rPr>
              <a:t> tespit </a:t>
            </a:r>
            <a:r>
              <a:rPr lang="tr-TR" dirty="0" smtClean="0">
                <a:solidFill>
                  <a:schemeClr val="tx1"/>
                </a:solidFill>
                <a:latin typeface="Calibri" panose="020F0502020204030204" pitchFamily="34" charset="0"/>
              </a:rPr>
              <a:t>edecektir.</a:t>
            </a:r>
          </a:p>
          <a:p>
            <a:pPr algn="just"/>
            <a:r>
              <a:rPr lang="tr-TR" dirty="0" smtClean="0">
                <a:solidFill>
                  <a:schemeClr val="tx1"/>
                </a:solidFill>
                <a:latin typeface="Calibri" panose="020F0502020204030204" pitchFamily="34" charset="0"/>
              </a:rPr>
              <a:t>Yaklaşık </a:t>
            </a:r>
            <a:r>
              <a:rPr lang="tr-TR" dirty="0">
                <a:solidFill>
                  <a:schemeClr val="tx1"/>
                </a:solidFill>
                <a:latin typeface="Calibri" panose="020F0502020204030204" pitchFamily="34" charset="0"/>
              </a:rPr>
              <a:t>maliyeti oluşturan iş kalemleri/grupları tutarlarının büyükten küçüğe sıralandığı ve oranların kümülatif toplamının da gösterildiği “</a:t>
            </a:r>
            <a:r>
              <a:rPr lang="tr-TR" b="1" dirty="0">
                <a:solidFill>
                  <a:srgbClr val="C00000"/>
                </a:solidFill>
                <a:latin typeface="Calibri" panose="020F0502020204030204" pitchFamily="34" charset="0"/>
              </a:rPr>
              <a:t>sıralı iş kalemleri/grupları listesi</a:t>
            </a:r>
            <a:r>
              <a:rPr lang="tr-TR" dirty="0" smtClean="0">
                <a:solidFill>
                  <a:schemeClr val="tx1"/>
                </a:solidFill>
                <a:latin typeface="Calibri" panose="020F0502020204030204" pitchFamily="34" charset="0"/>
              </a:rPr>
              <a:t>” oluşturacaktır.</a:t>
            </a:r>
          </a:p>
          <a:p>
            <a:pPr algn="just"/>
            <a:r>
              <a:rPr lang="tr-TR" dirty="0" smtClean="0">
                <a:solidFill>
                  <a:schemeClr val="tx1"/>
                </a:solidFill>
                <a:latin typeface="Calibri" panose="020F0502020204030204" pitchFamily="34" charset="0"/>
              </a:rPr>
              <a:t>İş </a:t>
            </a:r>
            <a:r>
              <a:rPr lang="tr-TR" dirty="0">
                <a:solidFill>
                  <a:schemeClr val="tx1"/>
                </a:solidFill>
                <a:latin typeface="Calibri" panose="020F0502020204030204" pitchFamily="34" charset="0"/>
              </a:rPr>
              <a:t>kalemleri/gruplarına ait </a:t>
            </a:r>
            <a:r>
              <a:rPr lang="tr-TR" u="sng" dirty="0">
                <a:solidFill>
                  <a:schemeClr val="tx1"/>
                </a:solidFill>
                <a:latin typeface="Calibri" panose="020F0502020204030204" pitchFamily="34" charset="0"/>
              </a:rPr>
              <a:t>ayrıntılı analizler</a:t>
            </a:r>
            <a:r>
              <a:rPr lang="tr-TR" dirty="0">
                <a:solidFill>
                  <a:schemeClr val="tx1"/>
                </a:solidFill>
                <a:latin typeface="Calibri" panose="020F0502020204030204" pitchFamily="34" charset="0"/>
              </a:rPr>
              <a:t> ve </a:t>
            </a:r>
            <a:r>
              <a:rPr lang="tr-TR" u="sng" dirty="0">
                <a:solidFill>
                  <a:schemeClr val="tx1"/>
                </a:solidFill>
                <a:latin typeface="Calibri" panose="020F0502020204030204" pitchFamily="34" charset="0"/>
              </a:rPr>
              <a:t>analiz girdilerinin tutarları</a:t>
            </a:r>
            <a:r>
              <a:rPr lang="tr-TR" dirty="0">
                <a:solidFill>
                  <a:schemeClr val="tx1"/>
                </a:solidFill>
                <a:latin typeface="Calibri" panose="020F0502020204030204" pitchFamily="34" charset="0"/>
              </a:rPr>
              <a:t> itibarıyla küçükten büyüğe sıralanmış halini gösteren “</a:t>
            </a:r>
            <a:r>
              <a:rPr lang="tr-TR" b="1" dirty="0">
                <a:solidFill>
                  <a:srgbClr val="C00000"/>
                </a:solidFill>
                <a:latin typeface="Calibri" panose="020F0502020204030204" pitchFamily="34" charset="0"/>
              </a:rPr>
              <a:t>sıralı analiz girdileri tablosu</a:t>
            </a:r>
            <a:r>
              <a:rPr lang="tr-TR" dirty="0">
                <a:solidFill>
                  <a:schemeClr val="tx1"/>
                </a:solidFill>
                <a:latin typeface="Calibri" panose="020F0502020204030204" pitchFamily="34" charset="0"/>
              </a:rPr>
              <a:t>” </a:t>
            </a:r>
            <a:r>
              <a:rPr lang="tr-TR" dirty="0" smtClean="0">
                <a:solidFill>
                  <a:schemeClr val="tx1"/>
                </a:solidFill>
                <a:latin typeface="Calibri" panose="020F0502020204030204" pitchFamily="34" charset="0"/>
              </a:rPr>
              <a:t>hazırlayacaktır.</a:t>
            </a:r>
          </a:p>
          <a:p>
            <a:pPr marL="0" indent="0" algn="just">
              <a:buNone/>
            </a:pPr>
            <a:r>
              <a:rPr lang="tr-TR" dirty="0" smtClean="0">
                <a:solidFill>
                  <a:schemeClr val="tx1"/>
                </a:solidFill>
                <a:latin typeface="Calibri" panose="020F0502020204030204" pitchFamily="34" charset="0"/>
              </a:rPr>
              <a:t>Bu belgeler yaklaşık </a:t>
            </a:r>
            <a:r>
              <a:rPr lang="tr-TR" dirty="0">
                <a:solidFill>
                  <a:schemeClr val="tx1"/>
                </a:solidFill>
                <a:latin typeface="Calibri" panose="020F0502020204030204" pitchFamily="34" charset="0"/>
              </a:rPr>
              <a:t>maliyet hesap cetveli kapsamında </a:t>
            </a:r>
            <a:r>
              <a:rPr lang="tr-TR" b="1" dirty="0">
                <a:solidFill>
                  <a:schemeClr val="tx1"/>
                </a:solidFill>
                <a:latin typeface="Calibri" panose="020F0502020204030204" pitchFamily="34" charset="0"/>
              </a:rPr>
              <a:t>ihale onay belgesine eklenecektir</a:t>
            </a:r>
            <a:r>
              <a:rPr lang="tr-TR" dirty="0" smtClean="0">
                <a:solidFill>
                  <a:schemeClr val="tx1"/>
                </a:solidFill>
                <a:latin typeface="Calibri" panose="020F0502020204030204" pitchFamily="34" charset="0"/>
              </a:rPr>
              <a:t>.</a:t>
            </a:r>
          </a:p>
        </p:txBody>
      </p:sp>
    </p:spTree>
    <p:extLst>
      <p:ext uri="{BB962C8B-B14F-4D97-AF65-F5344CB8AC3E}">
        <p14:creationId xmlns:p14="http://schemas.microsoft.com/office/powerpoint/2010/main" val="39729969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SUNUM PLANI</a:t>
            </a:r>
            <a:endParaRPr lang="tr-TR" sz="4400" dirty="0"/>
          </a:p>
        </p:txBody>
      </p:sp>
      <p:sp>
        <p:nvSpPr>
          <p:cNvPr id="3" name="İçerik Yer Tutucusu 2"/>
          <p:cNvSpPr>
            <a:spLocks noGrp="1"/>
          </p:cNvSpPr>
          <p:nvPr>
            <p:ph idx="1"/>
          </p:nvPr>
        </p:nvSpPr>
        <p:spPr/>
        <p:txBody>
          <a:bodyPr>
            <a:normAutofit/>
          </a:bodyPr>
          <a:lstStyle/>
          <a:p>
            <a:r>
              <a:rPr lang="tr-TR" sz="2800" dirty="0" smtClean="0">
                <a:solidFill>
                  <a:schemeClr val="tx1"/>
                </a:solidFill>
                <a:latin typeface="Calibri" panose="020F0502020204030204" pitchFamily="34" charset="0"/>
              </a:rPr>
              <a:t>Yapım </a:t>
            </a:r>
            <a:r>
              <a:rPr lang="tr-TR" sz="2800" dirty="0">
                <a:solidFill>
                  <a:schemeClr val="tx1"/>
                </a:solidFill>
                <a:latin typeface="Calibri" panose="020F0502020204030204" pitchFamily="34" charset="0"/>
              </a:rPr>
              <a:t>tanımı ve </a:t>
            </a:r>
            <a:r>
              <a:rPr lang="tr-TR" sz="2800" dirty="0" smtClean="0">
                <a:solidFill>
                  <a:schemeClr val="tx1"/>
                </a:solidFill>
                <a:latin typeface="Calibri" panose="020F0502020204030204" pitchFamily="34" charset="0"/>
              </a:rPr>
              <a:t>yapım </a:t>
            </a:r>
            <a:r>
              <a:rPr lang="tr-TR" sz="2800" dirty="0">
                <a:solidFill>
                  <a:schemeClr val="tx1"/>
                </a:solidFill>
                <a:latin typeface="Calibri" panose="020F0502020204030204" pitchFamily="34" charset="0"/>
              </a:rPr>
              <a:t>ile ilgili genel bilgiler</a:t>
            </a:r>
          </a:p>
          <a:p>
            <a:r>
              <a:rPr lang="tr-TR" sz="2800" dirty="0">
                <a:solidFill>
                  <a:schemeClr val="tx1"/>
                </a:solidFill>
                <a:latin typeface="Calibri" panose="020F0502020204030204" pitchFamily="34" charset="0"/>
              </a:rPr>
              <a:t>Yaklaşık maliyet</a:t>
            </a:r>
          </a:p>
          <a:p>
            <a:pPr>
              <a:buFont typeface="Wingdings" panose="05000000000000000000" pitchFamily="2" charset="2"/>
              <a:buChar char="Ø"/>
            </a:pPr>
            <a:r>
              <a:rPr lang="tr-TR" sz="2800" b="1" dirty="0">
                <a:solidFill>
                  <a:srgbClr val="C00000"/>
                </a:solidFill>
                <a:latin typeface="Calibri" panose="020F0502020204030204" pitchFamily="34" charset="0"/>
              </a:rPr>
              <a:t>Yeterlik kriterleri</a:t>
            </a:r>
          </a:p>
          <a:p>
            <a:r>
              <a:rPr lang="tr-TR" sz="2800" dirty="0" smtClean="0">
                <a:solidFill>
                  <a:schemeClr val="tx1"/>
                </a:solidFill>
                <a:latin typeface="Calibri" panose="020F0502020204030204" pitchFamily="34" charset="0"/>
              </a:rPr>
              <a:t>Aşırı </a:t>
            </a:r>
            <a:r>
              <a:rPr lang="tr-TR" sz="2800" dirty="0">
                <a:solidFill>
                  <a:schemeClr val="tx1"/>
                </a:solidFill>
                <a:latin typeface="Calibri" panose="020F0502020204030204" pitchFamily="34" charset="0"/>
              </a:rPr>
              <a:t>düşük teklifler</a:t>
            </a:r>
          </a:p>
          <a:p>
            <a:r>
              <a:rPr lang="tr-TR" sz="2800" dirty="0">
                <a:solidFill>
                  <a:schemeClr val="tx1"/>
                </a:solidFill>
                <a:latin typeface="Calibri" panose="020F0502020204030204" pitchFamily="34" charset="0"/>
              </a:rPr>
              <a:t>Diğer </a:t>
            </a:r>
            <a:r>
              <a:rPr lang="tr-TR" sz="2800" dirty="0" smtClean="0">
                <a:solidFill>
                  <a:schemeClr val="tx1"/>
                </a:solidFill>
                <a:latin typeface="Calibri" panose="020F0502020204030204" pitchFamily="34" charset="0"/>
              </a:rPr>
              <a:t>bilgiler</a:t>
            </a:r>
            <a:endParaRPr lang="tr-TR" sz="2800" dirty="0">
              <a:solidFill>
                <a:schemeClr val="tx1"/>
              </a:solidFill>
              <a:latin typeface="Calibri" panose="020F0502020204030204" pitchFamily="34" charset="0"/>
            </a:endParaRPr>
          </a:p>
        </p:txBody>
      </p:sp>
      <p:pic>
        <p:nvPicPr>
          <p:cNvPr id="6" name="Resi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7984" y="4365104"/>
            <a:ext cx="2314952" cy="1740565"/>
          </a:xfrm>
          <a:prstGeom prst="rect">
            <a:avLst/>
          </a:prstGeom>
        </p:spPr>
      </p:pic>
    </p:spTree>
    <p:extLst>
      <p:ext uri="{BB962C8B-B14F-4D97-AF65-F5344CB8AC3E}">
        <p14:creationId xmlns:p14="http://schemas.microsoft.com/office/powerpoint/2010/main" val="127943997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57200" y="1412776"/>
            <a:ext cx="8229600" cy="4968552"/>
          </a:xfrm>
        </p:spPr>
        <p:txBody>
          <a:bodyPr>
            <a:noAutofit/>
          </a:bodyPr>
          <a:lstStyle/>
          <a:p>
            <a:r>
              <a:rPr lang="tr-TR" sz="2800" b="1" dirty="0" smtClean="0">
                <a:solidFill>
                  <a:schemeClr val="tx1"/>
                </a:solidFill>
                <a:latin typeface="Calibri" panose="020F0502020204030204" pitchFamily="34" charset="0"/>
              </a:rPr>
              <a:t>İhaleye </a:t>
            </a:r>
            <a:r>
              <a:rPr lang="tr-TR" sz="2800" b="1" dirty="0">
                <a:solidFill>
                  <a:schemeClr val="tx1"/>
                </a:solidFill>
                <a:latin typeface="Calibri" panose="020F0502020204030204" pitchFamily="34" charset="0"/>
              </a:rPr>
              <a:t>katılımda yeterlik kriterleri</a:t>
            </a:r>
            <a:r>
              <a:rPr lang="tr-TR" sz="2800" dirty="0">
                <a:solidFill>
                  <a:schemeClr val="tx1"/>
                </a:solidFill>
                <a:latin typeface="Calibri" panose="020F0502020204030204" pitchFamily="34" charset="0"/>
              </a:rPr>
              <a:t>;</a:t>
            </a:r>
          </a:p>
          <a:p>
            <a:pPr lvl="1">
              <a:spcBef>
                <a:spcPts val="600"/>
              </a:spcBef>
              <a:buFont typeface="Arial" panose="020B0604020202020204" pitchFamily="34" charset="0"/>
              <a:buChar char="•"/>
            </a:pPr>
            <a:r>
              <a:rPr lang="tr-TR" sz="2800" b="1" dirty="0">
                <a:solidFill>
                  <a:srgbClr val="C00000"/>
                </a:solidFill>
                <a:latin typeface="Calibri" panose="020F0502020204030204" pitchFamily="34" charset="0"/>
              </a:rPr>
              <a:t>Ekonomik ve mali yeterlik </a:t>
            </a:r>
          </a:p>
          <a:p>
            <a:pPr lvl="1">
              <a:spcBef>
                <a:spcPts val="600"/>
              </a:spcBef>
              <a:buFont typeface="Arial" panose="020B0604020202020204" pitchFamily="34" charset="0"/>
              <a:buChar char="•"/>
            </a:pPr>
            <a:r>
              <a:rPr lang="tr-TR" sz="2800" b="1" dirty="0">
                <a:solidFill>
                  <a:srgbClr val="C00000"/>
                </a:solidFill>
                <a:latin typeface="Calibri" panose="020F0502020204030204" pitchFamily="34" charset="0"/>
              </a:rPr>
              <a:t>Mesleki ve teknik </a:t>
            </a:r>
            <a:r>
              <a:rPr lang="tr-TR" sz="2800" b="1" dirty="0" smtClean="0">
                <a:solidFill>
                  <a:srgbClr val="C00000"/>
                </a:solidFill>
                <a:latin typeface="Calibri" panose="020F0502020204030204" pitchFamily="34" charset="0"/>
              </a:rPr>
              <a:t>yeterlik</a:t>
            </a:r>
          </a:p>
          <a:p>
            <a:pPr marL="457200" lvl="1" indent="0">
              <a:spcBef>
                <a:spcPts val="600"/>
              </a:spcBef>
              <a:buNone/>
            </a:pPr>
            <a:endParaRPr lang="tr-TR" sz="2400" dirty="0">
              <a:solidFill>
                <a:schemeClr val="tx1"/>
              </a:solidFill>
              <a:latin typeface="Calibri" panose="020F0502020204030204" pitchFamily="34" charset="0"/>
            </a:endParaRPr>
          </a:p>
          <a:p>
            <a:pPr algn="just">
              <a:spcAft>
                <a:spcPts val="600"/>
              </a:spcAft>
            </a:pPr>
            <a:r>
              <a:rPr lang="tr-TR" dirty="0" smtClean="0">
                <a:solidFill>
                  <a:schemeClr val="tx1"/>
                </a:solidFill>
                <a:latin typeface="Calibri" panose="020F0502020204030204" pitchFamily="34" charset="0"/>
              </a:rPr>
              <a:t>Öngörülecek </a:t>
            </a:r>
            <a:r>
              <a:rPr lang="tr-TR" dirty="0">
                <a:solidFill>
                  <a:schemeClr val="tx1"/>
                </a:solidFill>
                <a:latin typeface="Calibri" panose="020F0502020204030204" pitchFamily="34" charset="0"/>
              </a:rPr>
              <a:t>değerlendirme kriterleri ve istenecek belgeler, </a:t>
            </a:r>
            <a:r>
              <a:rPr lang="tr-TR" b="1" dirty="0">
                <a:solidFill>
                  <a:schemeClr val="tx1"/>
                </a:solidFill>
                <a:latin typeface="Calibri" panose="020F0502020204030204" pitchFamily="34" charset="0"/>
              </a:rPr>
              <a:t>rekabeti engelleyecek şekilde</a:t>
            </a:r>
            <a:r>
              <a:rPr lang="tr-TR" dirty="0">
                <a:solidFill>
                  <a:schemeClr val="tx1"/>
                </a:solidFill>
                <a:latin typeface="Calibri" panose="020F0502020204030204" pitchFamily="34" charset="0"/>
              </a:rPr>
              <a:t> </a:t>
            </a:r>
            <a:r>
              <a:rPr lang="tr-TR" b="1" dirty="0">
                <a:solidFill>
                  <a:srgbClr val="C00000"/>
                </a:solidFill>
                <a:latin typeface="Calibri" panose="020F0502020204030204" pitchFamily="34" charset="0"/>
              </a:rPr>
              <a:t>belirlenemez</a:t>
            </a:r>
            <a:r>
              <a:rPr lang="tr-TR" dirty="0">
                <a:solidFill>
                  <a:schemeClr val="tx1"/>
                </a:solidFill>
                <a:latin typeface="Calibri" panose="020F0502020204030204" pitchFamily="34" charset="0"/>
              </a:rPr>
              <a:t>.</a:t>
            </a:r>
          </a:p>
          <a:p>
            <a:pPr algn="just">
              <a:spcAft>
                <a:spcPts val="600"/>
              </a:spcAft>
            </a:pPr>
            <a:r>
              <a:rPr lang="tr-TR" dirty="0">
                <a:solidFill>
                  <a:schemeClr val="tx1"/>
                </a:solidFill>
                <a:latin typeface="Calibri" panose="020F0502020204030204" pitchFamily="34" charset="0"/>
              </a:rPr>
              <a:t>Yeterlik değerlendirmesi için istenecek belgelerin ve yeterlik değerlendirilmesinde aranılacak kriterlerin, </a:t>
            </a:r>
            <a:r>
              <a:rPr lang="tr-TR" b="1" dirty="0">
                <a:solidFill>
                  <a:schemeClr val="tx1"/>
                </a:solidFill>
                <a:latin typeface="Calibri" panose="020F0502020204030204" pitchFamily="34" charset="0"/>
              </a:rPr>
              <a:t>ilan</a:t>
            </a:r>
            <a:r>
              <a:rPr lang="tr-TR" dirty="0">
                <a:solidFill>
                  <a:schemeClr val="tx1"/>
                </a:solidFill>
                <a:latin typeface="Calibri" panose="020F0502020204030204" pitchFamily="34" charset="0"/>
              </a:rPr>
              <a:t> ile </a:t>
            </a:r>
            <a:r>
              <a:rPr lang="tr-TR" b="1" dirty="0">
                <a:solidFill>
                  <a:schemeClr val="tx1"/>
                </a:solidFill>
                <a:latin typeface="Calibri" panose="020F0502020204030204" pitchFamily="34" charset="0"/>
              </a:rPr>
              <a:t>idari şartnamede</a:t>
            </a:r>
            <a:r>
              <a:rPr lang="tr-TR" dirty="0">
                <a:solidFill>
                  <a:schemeClr val="tx1"/>
                </a:solidFill>
                <a:latin typeface="Calibri" panose="020F0502020204030204" pitchFamily="34" charset="0"/>
              </a:rPr>
              <a:t> </a:t>
            </a:r>
            <a:r>
              <a:rPr lang="tr-TR" b="1" dirty="0">
                <a:solidFill>
                  <a:schemeClr val="tx1"/>
                </a:solidFill>
                <a:latin typeface="Calibri" panose="020F0502020204030204" pitchFamily="34" charset="0"/>
              </a:rPr>
              <a:t>belirtilmesi</a:t>
            </a:r>
            <a:r>
              <a:rPr lang="tr-TR" dirty="0">
                <a:solidFill>
                  <a:schemeClr val="tx1"/>
                </a:solidFill>
                <a:latin typeface="Calibri" panose="020F0502020204030204" pitchFamily="34" charset="0"/>
              </a:rPr>
              <a:t> </a:t>
            </a:r>
            <a:r>
              <a:rPr lang="tr-TR" b="1" dirty="0" smtClean="0">
                <a:solidFill>
                  <a:srgbClr val="C00000"/>
                </a:solidFill>
                <a:latin typeface="Calibri" panose="020F0502020204030204" pitchFamily="34" charset="0"/>
              </a:rPr>
              <a:t>zorunludur</a:t>
            </a:r>
            <a:r>
              <a:rPr lang="tr-TR" dirty="0" smtClean="0">
                <a:solidFill>
                  <a:schemeClr val="tx1"/>
                </a:solidFill>
                <a:latin typeface="Calibri" panose="020F0502020204030204" pitchFamily="34" charset="0"/>
              </a:rPr>
              <a:t>.</a:t>
            </a:r>
            <a:endParaRPr lang="tr-TR" dirty="0">
              <a:solidFill>
                <a:schemeClr val="tx1"/>
              </a:solidFill>
              <a:latin typeface="Calibri" panose="020F0502020204030204" pitchFamily="34" charset="0"/>
            </a:endParaRPr>
          </a:p>
        </p:txBody>
      </p:sp>
    </p:spTree>
    <p:extLst>
      <p:ext uri="{BB962C8B-B14F-4D97-AF65-F5344CB8AC3E}">
        <p14:creationId xmlns:p14="http://schemas.microsoft.com/office/powerpoint/2010/main" val="192195328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57200" y="1412776"/>
            <a:ext cx="8229600" cy="4968552"/>
          </a:xfrm>
        </p:spPr>
        <p:txBody>
          <a:bodyPr>
            <a:noAutofit/>
          </a:bodyPr>
          <a:lstStyle/>
          <a:p>
            <a:pPr marL="0" indent="0" algn="just">
              <a:buClr>
                <a:schemeClr val="accent1"/>
              </a:buClr>
              <a:buNone/>
            </a:pPr>
            <a:r>
              <a:rPr lang="tr-TR" sz="1800" b="1" dirty="0" smtClean="0">
                <a:solidFill>
                  <a:schemeClr val="accent5">
                    <a:lumMod val="75000"/>
                  </a:schemeClr>
                </a:solidFill>
                <a:latin typeface="Calibri" panose="020F0502020204030204" pitchFamily="34" charset="0"/>
              </a:rPr>
              <a:t>İstenecek belgeler</a:t>
            </a:r>
            <a:endParaRPr lang="tr-TR" sz="1800" b="1" dirty="0">
              <a:solidFill>
                <a:schemeClr val="accent5">
                  <a:lumMod val="75000"/>
                </a:schemeClr>
              </a:solidFill>
              <a:latin typeface="Calibri" panose="020F0502020204030204" pitchFamily="34" charset="0"/>
            </a:endParaRPr>
          </a:p>
        </p:txBody>
      </p:sp>
      <p:graphicFrame>
        <p:nvGraphicFramePr>
          <p:cNvPr id="6" name="4 İçerik Yer Tutucusu"/>
          <p:cNvGraphicFramePr>
            <a:graphicFrameLocks/>
          </p:cNvGraphicFramePr>
          <p:nvPr>
            <p:extLst>
              <p:ext uri="{D42A27DB-BD31-4B8C-83A1-F6EECF244321}">
                <p14:modId xmlns:p14="http://schemas.microsoft.com/office/powerpoint/2010/main" val="841034641"/>
              </p:ext>
            </p:extLst>
          </p:nvPr>
        </p:nvGraphicFramePr>
        <p:xfrm>
          <a:off x="467544" y="1988840"/>
          <a:ext cx="8143933" cy="3948112"/>
        </p:xfrm>
        <a:graphic>
          <a:graphicData uri="http://schemas.openxmlformats.org/drawingml/2006/table">
            <a:tbl>
              <a:tblPr>
                <a:tableStyleId>{BC89EF96-8CEA-46FF-86C4-4CE0E7609802}</a:tableStyleId>
              </a:tblPr>
              <a:tblGrid>
                <a:gridCol w="1832736">
                  <a:extLst>
                    <a:ext uri="{9D8B030D-6E8A-4147-A177-3AD203B41FA5}">
                      <a16:colId xmlns="" xmlns:a16="http://schemas.microsoft.com/office/drawing/2014/main" val="20000"/>
                    </a:ext>
                  </a:extLst>
                </a:gridCol>
                <a:gridCol w="1309928">
                  <a:extLst>
                    <a:ext uri="{9D8B030D-6E8A-4147-A177-3AD203B41FA5}">
                      <a16:colId xmlns="" xmlns:a16="http://schemas.microsoft.com/office/drawing/2014/main" val="20001"/>
                    </a:ext>
                  </a:extLst>
                </a:gridCol>
                <a:gridCol w="1143568">
                  <a:extLst>
                    <a:ext uri="{9D8B030D-6E8A-4147-A177-3AD203B41FA5}">
                      <a16:colId xmlns="" xmlns:a16="http://schemas.microsoft.com/office/drawing/2014/main" val="20002"/>
                    </a:ext>
                  </a:extLst>
                </a:gridCol>
                <a:gridCol w="1379971">
                  <a:extLst>
                    <a:ext uri="{9D8B030D-6E8A-4147-A177-3AD203B41FA5}">
                      <a16:colId xmlns="" xmlns:a16="http://schemas.microsoft.com/office/drawing/2014/main" val="20003"/>
                    </a:ext>
                  </a:extLst>
                </a:gridCol>
                <a:gridCol w="1062380">
                  <a:extLst>
                    <a:ext uri="{9D8B030D-6E8A-4147-A177-3AD203B41FA5}">
                      <a16:colId xmlns="" xmlns:a16="http://schemas.microsoft.com/office/drawing/2014/main" val="20004"/>
                    </a:ext>
                  </a:extLst>
                </a:gridCol>
                <a:gridCol w="1415350">
                  <a:extLst>
                    <a:ext uri="{9D8B030D-6E8A-4147-A177-3AD203B41FA5}">
                      <a16:colId xmlns="" xmlns:a16="http://schemas.microsoft.com/office/drawing/2014/main" val="20005"/>
                    </a:ext>
                  </a:extLst>
                </a:gridCol>
              </a:tblGrid>
              <a:tr h="1214541">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tr-TR" sz="1400" u="none" strike="noStrike" cap="none" normalizeH="0" baseline="0" dirty="0" smtClean="0">
                          <a:ln>
                            <a:noFill/>
                          </a:ln>
                          <a:effectLst/>
                          <a:latin typeface="Calibri" panose="020F0502020204030204" pitchFamily="34" charset="0"/>
                        </a:rPr>
                        <a:t>Yaklaşık maliyet ile eşik değerin oranları</a:t>
                      </a:r>
                    </a:p>
                    <a:p>
                      <a:pPr marL="0" marR="0" lvl="0" indent="0" algn="ctr" defTabSz="914400" rtl="0" eaLnBrk="1" fontAlgn="base" latinLnBrk="0" hangingPunct="1">
                        <a:lnSpc>
                          <a:spcPct val="100000"/>
                        </a:lnSpc>
                        <a:spcBef>
                          <a:spcPct val="0"/>
                        </a:spcBef>
                        <a:spcAft>
                          <a:spcPts val="600"/>
                        </a:spcAft>
                        <a:buClrTx/>
                        <a:buSzTx/>
                        <a:buFontTx/>
                        <a:buNone/>
                        <a:tabLst/>
                      </a:pPr>
                      <a:r>
                        <a:rPr kumimoji="0" lang="tr-TR" sz="1400" u="none" strike="noStrike" cap="none" normalizeH="0" baseline="0" dirty="0" smtClean="0">
                          <a:ln>
                            <a:noFill/>
                          </a:ln>
                          <a:effectLst/>
                          <a:latin typeface="Calibri" panose="020F0502020204030204" pitchFamily="34" charset="0"/>
                        </a:rPr>
                        <a:t>(*)ED</a:t>
                      </a:r>
                      <a:r>
                        <a:rPr lang="tr-TR" sz="1400" dirty="0" smtClean="0">
                          <a:latin typeface="Calibri" panose="020F0502020204030204" pitchFamily="34" charset="0"/>
                        </a:rPr>
                        <a:t> </a:t>
                      </a:r>
                      <a:endParaRPr kumimoji="0" lang="tr-TR" sz="1400" b="1" i="0" u="none" strike="noStrike" cap="none" normalizeH="0" baseline="0" dirty="0" smtClean="0">
                        <a:ln>
                          <a:noFill/>
                        </a:ln>
                        <a:solidFill>
                          <a:schemeClr val="tx1"/>
                        </a:solidFill>
                        <a:effectLst/>
                        <a:latin typeface="Calibri" panose="020F0502020204030204" pitchFamily="34" charset="0"/>
                        <a:cs typeface="Times New Roman" pitchFamily="18" charset="0"/>
                      </a:endParaRPr>
                    </a:p>
                  </a:txBody>
                  <a:tcPr marL="40273" marR="40273" marT="0" marB="0" anchor="ctr" horzOverflow="overflow">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tr-TR" sz="1400" u="none" strike="noStrike" cap="none" normalizeH="0" baseline="0" dirty="0" smtClean="0">
                          <a:ln>
                            <a:noFill/>
                          </a:ln>
                          <a:effectLst/>
                          <a:latin typeface="Calibri" panose="020F0502020204030204" pitchFamily="34" charset="0"/>
                        </a:rPr>
                        <a:t>Teklif vermeye yetki  belgesi</a:t>
                      </a:r>
                      <a:endParaRPr kumimoji="0" lang="tr-TR" sz="1400" b="1" i="0" u="none" strike="noStrike" cap="none" normalizeH="0" baseline="0" dirty="0" smtClean="0">
                        <a:ln>
                          <a:noFill/>
                        </a:ln>
                        <a:solidFill>
                          <a:schemeClr val="tx1"/>
                        </a:solidFill>
                        <a:effectLst/>
                        <a:latin typeface="Calibri" panose="020F0502020204030204" pitchFamily="34" charset="0"/>
                        <a:cs typeface="Times New Roman" pitchFamily="18" charset="0"/>
                      </a:endParaRPr>
                    </a:p>
                  </a:txBody>
                  <a:tcPr marL="40273" marR="40273" marT="0" marB="0" anchor="ctr" horzOverflow="overflow">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tr-TR" sz="1400" u="none" strike="noStrike" cap="none" normalizeH="0" baseline="0" dirty="0" smtClean="0">
                          <a:ln>
                            <a:noFill/>
                          </a:ln>
                          <a:effectLst/>
                          <a:latin typeface="Calibri" panose="020F0502020204030204" pitchFamily="34" charset="0"/>
                        </a:rPr>
                        <a:t>İş deneyim belgesi</a:t>
                      </a:r>
                      <a:endParaRPr kumimoji="0" lang="tr-TR" sz="1400" b="1" i="0" u="none" strike="noStrike" cap="none" normalizeH="0" baseline="0" dirty="0" smtClean="0">
                        <a:ln>
                          <a:noFill/>
                        </a:ln>
                        <a:solidFill>
                          <a:schemeClr val="tx1"/>
                        </a:solidFill>
                        <a:effectLst/>
                        <a:latin typeface="Calibri" panose="020F0502020204030204" pitchFamily="34" charset="0"/>
                        <a:cs typeface="Times New Roman" pitchFamily="18" charset="0"/>
                      </a:endParaRPr>
                    </a:p>
                  </a:txBody>
                  <a:tcPr marL="40273" marR="40273" marT="0" marB="0" anchor="ctr" horzOverflow="overflow">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tr-TR" sz="1400" u="none" strike="noStrike" cap="none" normalizeH="0" baseline="0" dirty="0" smtClean="0">
                          <a:ln>
                            <a:noFill/>
                          </a:ln>
                          <a:effectLst/>
                          <a:latin typeface="Calibri" panose="020F0502020204030204" pitchFamily="34" charset="0"/>
                        </a:rPr>
                        <a:t>Ekonomik ve mali yeterliğe ilişkin belgeler</a:t>
                      </a:r>
                      <a:endParaRPr kumimoji="0" lang="tr-TR" sz="1400" b="1" i="0" u="none" strike="noStrike" cap="none" normalizeH="0" baseline="0" dirty="0" smtClean="0">
                        <a:ln>
                          <a:noFill/>
                        </a:ln>
                        <a:solidFill>
                          <a:schemeClr val="tx1"/>
                        </a:solidFill>
                        <a:effectLst/>
                        <a:latin typeface="Calibri" panose="020F0502020204030204" pitchFamily="34" charset="0"/>
                        <a:cs typeface="Times New Roman" pitchFamily="18" charset="0"/>
                      </a:endParaRPr>
                    </a:p>
                  </a:txBody>
                  <a:tcPr marL="40273" marR="40273" marT="0" marB="0" anchor="ctr" horzOverflow="overflow">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tr-TR" sz="1400" u="none" strike="noStrike" cap="none" normalizeH="0" baseline="0" dirty="0" smtClean="0">
                          <a:ln>
                            <a:noFill/>
                          </a:ln>
                          <a:effectLst/>
                          <a:latin typeface="Calibri" panose="020F0502020204030204" pitchFamily="34" charset="0"/>
                        </a:rPr>
                        <a:t>Kalite ve Çevre Yönetim Sistem Belgesi</a:t>
                      </a:r>
                      <a:endParaRPr kumimoji="0" lang="tr-TR" sz="1400" b="1" i="0" u="none" strike="noStrike" cap="none" normalizeH="0" baseline="0" dirty="0" smtClean="0">
                        <a:ln>
                          <a:noFill/>
                        </a:ln>
                        <a:solidFill>
                          <a:schemeClr val="tx1"/>
                        </a:solidFill>
                        <a:effectLst/>
                        <a:latin typeface="Calibri" panose="020F0502020204030204" pitchFamily="34" charset="0"/>
                        <a:cs typeface="Times New Roman" pitchFamily="18" charset="0"/>
                      </a:endParaRPr>
                    </a:p>
                  </a:txBody>
                  <a:tcPr marL="40273" marR="40273" marT="0" marB="0" anchor="ctr" horzOverflow="overflow">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tr-TR" sz="1400" u="none" strike="noStrike" cap="none" normalizeH="0" baseline="0" dirty="0" smtClean="0">
                          <a:ln>
                            <a:noFill/>
                          </a:ln>
                          <a:effectLst/>
                          <a:latin typeface="Calibri" panose="020F0502020204030204" pitchFamily="34" charset="0"/>
                        </a:rPr>
                        <a:t>Makine, teçhizat ve diğer ekipman</a:t>
                      </a:r>
                      <a:endParaRPr kumimoji="0" lang="tr-TR" sz="1400" b="1" i="0" u="none" strike="noStrike" cap="none" normalizeH="0" baseline="0" dirty="0" smtClean="0">
                        <a:ln>
                          <a:noFill/>
                        </a:ln>
                        <a:solidFill>
                          <a:schemeClr val="tx1"/>
                        </a:solidFill>
                        <a:effectLst/>
                        <a:latin typeface="Calibri" panose="020F0502020204030204" pitchFamily="34" charset="0"/>
                        <a:cs typeface="Times New Roman" pitchFamily="18" charset="0"/>
                      </a:endParaRPr>
                    </a:p>
                  </a:txBody>
                  <a:tcPr marL="40273" marR="40273" marT="0" marB="0" anchor="ctr" horzOverflow="overflow">
                    <a:solidFill>
                      <a:schemeClr val="tx2">
                        <a:lumMod val="20000"/>
                        <a:lumOff val="80000"/>
                      </a:schemeClr>
                    </a:solidFill>
                  </a:tcPr>
                </a:tc>
                <a:extLst>
                  <a:ext uri="{0D108BD9-81ED-4DB2-BD59-A6C34878D82A}">
                    <a16:rowId xmlns="" xmlns:a16="http://schemas.microsoft.com/office/drawing/2014/main" val="10000"/>
                  </a:ext>
                </a:extLst>
              </a:tr>
              <a:tr h="552493">
                <a:tc>
                  <a:txBody>
                    <a:bodyPr/>
                    <a:lstStyle/>
                    <a:p>
                      <a:pPr marL="0" marR="0" lvl="0" indent="0" algn="just" defTabSz="914400" rtl="0" eaLnBrk="1" fontAlgn="base" latinLnBrk="0" hangingPunct="1">
                        <a:lnSpc>
                          <a:spcPct val="100000"/>
                        </a:lnSpc>
                        <a:spcBef>
                          <a:spcPct val="0"/>
                        </a:spcBef>
                        <a:spcAft>
                          <a:spcPts val="600"/>
                        </a:spcAft>
                        <a:buClrTx/>
                        <a:buSzTx/>
                        <a:buFontTx/>
                        <a:buNone/>
                        <a:tabLst/>
                      </a:pPr>
                      <a:r>
                        <a:rPr lang="tr-TR" sz="1400" dirty="0" smtClean="0">
                          <a:effectLst/>
                          <a:latin typeface="Calibri" panose="020F0502020204030204" pitchFamily="34" charset="0"/>
                        </a:rPr>
                        <a:t>(YM≤ 0,10 ED)</a:t>
                      </a:r>
                      <a:endParaRPr kumimoji="0" lang="tr-TR" sz="1400" b="1" i="0" u="none" strike="noStrike" cap="none" normalizeH="0" baseline="0" dirty="0" smtClean="0">
                        <a:ln>
                          <a:noFill/>
                        </a:ln>
                        <a:solidFill>
                          <a:schemeClr val="tx1"/>
                        </a:solidFill>
                        <a:effectLst/>
                        <a:latin typeface="Calibri" panose="020F0502020204030204" pitchFamily="34" charset="0"/>
                        <a:cs typeface="Times New Roman" pitchFamily="18" charset="0"/>
                      </a:endParaRPr>
                    </a:p>
                  </a:txBody>
                  <a:tcPr marL="40273" marR="40273" marT="0" marB="0" anchor="ctr" horzOverflow="overflow">
                    <a:solidFill>
                      <a:schemeClr val="accent2">
                        <a:lumMod val="20000"/>
                        <a:lumOff val="80000"/>
                      </a:schemeClr>
                    </a:solidFill>
                  </a:tcPr>
                </a:tc>
                <a:tc rowSpan="4">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tr-TR" sz="1400" b="1" u="none" strike="noStrike" cap="none" normalizeH="0" baseline="0" dirty="0" smtClean="0">
                          <a:ln>
                            <a:noFill/>
                          </a:ln>
                          <a:effectLst/>
                          <a:latin typeface="Calibri" panose="020F0502020204030204" pitchFamily="34" charset="0"/>
                        </a:rPr>
                        <a:t>İstenilmesi zorunludur</a:t>
                      </a:r>
                      <a:endParaRPr kumimoji="0" lang="tr-TR" sz="1400" b="1" i="0" u="none" strike="noStrike" cap="none" normalizeH="0" baseline="0" dirty="0" smtClean="0">
                        <a:ln>
                          <a:noFill/>
                        </a:ln>
                        <a:solidFill>
                          <a:srgbClr val="C00000"/>
                        </a:solidFill>
                        <a:effectLst/>
                        <a:latin typeface="Calibri" panose="020F0502020204030204" pitchFamily="34" charset="0"/>
                        <a:cs typeface="Times New Roman" pitchFamily="18" charset="0"/>
                      </a:endParaRPr>
                    </a:p>
                  </a:txBody>
                  <a:tcPr marL="40273" marR="40273" marT="0" marB="0" anchor="ctr" horzOverflow="overflow"/>
                </a:tc>
                <a:tc rowSpan="4">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tr-TR" sz="1400" b="1" u="none" strike="noStrike" cap="none" normalizeH="0" baseline="0" dirty="0" smtClean="0">
                          <a:ln>
                            <a:noFill/>
                          </a:ln>
                          <a:effectLst/>
                          <a:latin typeface="Calibri" panose="020F0502020204030204" pitchFamily="34" charset="0"/>
                        </a:rPr>
                        <a:t>İstenilmesi zorunludur</a:t>
                      </a:r>
                      <a:endParaRPr kumimoji="0" lang="tr-TR" sz="1400" b="1" i="0" u="none" strike="noStrike" cap="none" normalizeH="0" baseline="0" dirty="0" smtClean="0">
                        <a:ln>
                          <a:noFill/>
                        </a:ln>
                        <a:solidFill>
                          <a:srgbClr val="C00000"/>
                        </a:solidFill>
                        <a:effectLst/>
                        <a:latin typeface="Calibri" panose="020F0502020204030204" pitchFamily="34" charset="0"/>
                        <a:cs typeface="Times New Roman" pitchFamily="18" charset="0"/>
                      </a:endParaRPr>
                    </a:p>
                  </a:txBody>
                  <a:tcPr marL="40273" marR="40273" marT="0" marB="0" anchor="ctr" horzOverflow="overflow"/>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tr-TR" sz="1400" b="1" u="none" strike="noStrike" cap="none" normalizeH="0" baseline="0" dirty="0" smtClean="0">
                          <a:ln>
                            <a:noFill/>
                          </a:ln>
                          <a:effectLst/>
                          <a:latin typeface="Calibri" panose="020F0502020204030204" pitchFamily="34" charset="0"/>
                        </a:rPr>
                        <a:t>İstenilemez</a:t>
                      </a:r>
                      <a:endParaRPr kumimoji="0" lang="tr-TR" sz="1400" b="1" i="0" u="none" strike="noStrike" cap="none" normalizeH="0" baseline="0" dirty="0" smtClean="0">
                        <a:ln>
                          <a:noFill/>
                        </a:ln>
                        <a:solidFill>
                          <a:srgbClr val="C00000"/>
                        </a:solidFill>
                        <a:effectLst/>
                        <a:latin typeface="Calibri" panose="020F0502020204030204" pitchFamily="34" charset="0"/>
                        <a:cs typeface="Times New Roman" pitchFamily="18" charset="0"/>
                      </a:endParaRPr>
                    </a:p>
                  </a:txBody>
                  <a:tcPr marL="40273" marR="40273" marT="0" marB="0" anchor="ctr" horzOverflow="overflow"/>
                </a:tc>
                <a:tc rowSpan="2">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tr-TR" sz="1400" b="1" u="none" strike="noStrike" cap="none" normalizeH="0" baseline="0" dirty="0" smtClean="0">
                          <a:ln>
                            <a:noFill/>
                          </a:ln>
                          <a:effectLst/>
                          <a:latin typeface="Calibri" panose="020F0502020204030204" pitchFamily="34" charset="0"/>
                        </a:rPr>
                        <a:t>İstenilemez</a:t>
                      </a:r>
                      <a:endParaRPr kumimoji="0" lang="tr-TR" sz="1400" b="1" i="0" u="none" strike="noStrike" cap="none" normalizeH="0" baseline="0" dirty="0" smtClean="0">
                        <a:ln>
                          <a:noFill/>
                        </a:ln>
                        <a:solidFill>
                          <a:srgbClr val="C00000"/>
                        </a:solidFill>
                        <a:effectLst/>
                        <a:latin typeface="Calibri" panose="020F0502020204030204" pitchFamily="34" charset="0"/>
                        <a:cs typeface="Times New Roman" pitchFamily="18" charset="0"/>
                      </a:endParaRPr>
                    </a:p>
                  </a:txBody>
                  <a:tcPr marL="40273" marR="40273" marT="0" marB="0" anchor="ctr" horzOverflow="overflow"/>
                </a:tc>
                <a:tc rowSpan="4">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tr-TR" sz="1400" b="1" u="none" strike="noStrike" cap="none" normalizeH="0" baseline="0" dirty="0" smtClean="0">
                          <a:ln>
                            <a:noFill/>
                          </a:ln>
                          <a:effectLst/>
                          <a:latin typeface="Calibri" panose="020F0502020204030204" pitchFamily="34" charset="0"/>
                        </a:rPr>
                        <a:t>Kendi malı olma şartı </a:t>
                      </a:r>
                      <a:r>
                        <a:rPr kumimoji="0" lang="tr-TR" sz="1400" b="1" u="sng" strike="noStrike" cap="none" normalizeH="0" baseline="0" dirty="0" smtClean="0">
                          <a:ln>
                            <a:noFill/>
                          </a:ln>
                          <a:effectLst/>
                          <a:latin typeface="Calibri" panose="020F0502020204030204" pitchFamily="34" charset="0"/>
                        </a:rPr>
                        <a:t>aranmaması</a:t>
                      </a:r>
                      <a:r>
                        <a:rPr kumimoji="0" lang="tr-TR" sz="1400" b="1" u="none" strike="noStrike" cap="none" normalizeH="0" baseline="0" dirty="0" smtClean="0">
                          <a:ln>
                            <a:noFill/>
                          </a:ln>
                          <a:effectLst/>
                          <a:latin typeface="Calibri" panose="020F0502020204030204" pitchFamily="34" charset="0"/>
                        </a:rPr>
                        <a:t> esastır.</a:t>
                      </a:r>
                      <a:endParaRPr kumimoji="0" lang="tr-TR" sz="1400" b="1" i="0" u="none" strike="noStrike" cap="none" normalizeH="0" baseline="0" dirty="0" smtClean="0">
                        <a:ln>
                          <a:noFill/>
                        </a:ln>
                        <a:solidFill>
                          <a:srgbClr val="C00000"/>
                        </a:solidFill>
                        <a:effectLst/>
                        <a:latin typeface="Calibri" panose="020F0502020204030204" pitchFamily="34" charset="0"/>
                        <a:cs typeface="Times New Roman" pitchFamily="18" charset="0"/>
                      </a:endParaRPr>
                    </a:p>
                  </a:txBody>
                  <a:tcPr marL="40273" marR="40273" marT="0" marB="0" anchor="ctr" horzOverflow="overflow"/>
                </a:tc>
                <a:extLst>
                  <a:ext uri="{0D108BD9-81ED-4DB2-BD59-A6C34878D82A}">
                    <a16:rowId xmlns="" xmlns:a16="http://schemas.microsoft.com/office/drawing/2014/main" val="10001"/>
                  </a:ext>
                </a:extLst>
              </a:tr>
              <a:tr h="897008">
                <a:tc>
                  <a:txBody>
                    <a:bodyPr/>
                    <a:lstStyle/>
                    <a:p>
                      <a:pPr marL="0" marR="0" lvl="0" indent="0" algn="just" defTabSz="914400" rtl="0" eaLnBrk="1" fontAlgn="base" latinLnBrk="0" hangingPunct="1">
                        <a:lnSpc>
                          <a:spcPct val="100000"/>
                        </a:lnSpc>
                        <a:spcBef>
                          <a:spcPct val="0"/>
                        </a:spcBef>
                        <a:spcAft>
                          <a:spcPts val="600"/>
                        </a:spcAft>
                        <a:buClrTx/>
                        <a:buSzTx/>
                        <a:buFontTx/>
                        <a:buNone/>
                        <a:tabLst/>
                      </a:pPr>
                      <a:r>
                        <a:rPr lang="tr-TR" sz="1400" dirty="0" smtClean="0">
                          <a:effectLst/>
                          <a:latin typeface="Calibri" panose="020F0502020204030204" pitchFamily="34" charset="0"/>
                        </a:rPr>
                        <a:t>0,10ED&lt;YM≤0,50 ED</a:t>
                      </a:r>
                      <a:endParaRPr kumimoji="0" lang="tr-TR" sz="1400" b="1" i="0" u="none" strike="noStrike" cap="none" normalizeH="0" baseline="0" dirty="0" smtClean="0">
                        <a:ln>
                          <a:noFill/>
                        </a:ln>
                        <a:solidFill>
                          <a:schemeClr val="tx1"/>
                        </a:solidFill>
                        <a:effectLst/>
                        <a:latin typeface="Calibri" panose="020F0502020204030204" pitchFamily="34" charset="0"/>
                        <a:cs typeface="Times New Roman" pitchFamily="18" charset="0"/>
                      </a:endParaRPr>
                    </a:p>
                  </a:txBody>
                  <a:tcPr marL="40273" marR="40273" marT="0" marB="0" anchor="ctr" horzOverflow="overflow">
                    <a:solidFill>
                      <a:schemeClr val="accent2">
                        <a:lumMod val="20000"/>
                        <a:lumOff val="80000"/>
                      </a:schemeClr>
                    </a:solidFill>
                  </a:tcPr>
                </a:tc>
                <a:tc vMerge="1">
                  <a:txBody>
                    <a:bodyPr/>
                    <a:lstStyle/>
                    <a:p>
                      <a:endParaRPr lang="tr-TR"/>
                    </a:p>
                  </a:txBody>
                  <a:tcPr/>
                </a:tc>
                <a:tc vMerge="1">
                  <a:txBody>
                    <a:bodyPr/>
                    <a:lstStyle/>
                    <a:p>
                      <a:endParaRPr lang="tr-TR"/>
                    </a:p>
                  </a:txBody>
                  <a:tcPr/>
                </a:tc>
                <a:tc>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tr-TR" sz="1400" b="1" u="none" strike="noStrike" cap="none" normalizeH="0" baseline="0" dirty="0" smtClean="0">
                          <a:ln>
                            <a:noFill/>
                          </a:ln>
                          <a:effectLst/>
                          <a:latin typeface="Calibri" panose="020F0502020204030204" pitchFamily="34" charset="0"/>
                        </a:rPr>
                        <a:t>İstenilebilir</a:t>
                      </a:r>
                      <a:endParaRPr kumimoji="0" lang="tr-TR" sz="1400" b="1" i="0" u="none" strike="noStrike" cap="none" normalizeH="0" baseline="0" dirty="0" smtClean="0">
                        <a:ln>
                          <a:noFill/>
                        </a:ln>
                        <a:solidFill>
                          <a:srgbClr val="C00000"/>
                        </a:solidFill>
                        <a:effectLst/>
                        <a:latin typeface="Calibri" panose="020F0502020204030204" pitchFamily="34" charset="0"/>
                        <a:cs typeface="Times New Roman" pitchFamily="18" charset="0"/>
                      </a:endParaRPr>
                    </a:p>
                  </a:txBody>
                  <a:tcPr marL="40273" marR="40273" marT="0" marB="0" anchor="ctr" horzOverflow="overflow"/>
                </a:tc>
                <a:tc vMerge="1">
                  <a:txBody>
                    <a:bodyPr/>
                    <a:lstStyle/>
                    <a:p>
                      <a:endParaRPr lang="tr-TR"/>
                    </a:p>
                  </a:txBody>
                  <a:tcPr/>
                </a:tc>
                <a:tc vMerge="1">
                  <a:txBody>
                    <a:bodyPr/>
                    <a:lstStyle/>
                    <a:p>
                      <a:endParaRPr lang="tr-TR"/>
                    </a:p>
                  </a:txBody>
                  <a:tcPr/>
                </a:tc>
                <a:extLst>
                  <a:ext uri="{0D108BD9-81ED-4DB2-BD59-A6C34878D82A}">
                    <a16:rowId xmlns="" xmlns:a16="http://schemas.microsoft.com/office/drawing/2014/main" val="10002"/>
                  </a:ext>
                </a:extLst>
              </a:tr>
              <a:tr h="731577">
                <a:tc>
                  <a:txBody>
                    <a:bodyPr/>
                    <a:lstStyle/>
                    <a:p>
                      <a:pPr marL="0" marR="0" lvl="0" indent="0" algn="just" defTabSz="914400" rtl="0" eaLnBrk="1" fontAlgn="base" latinLnBrk="0" hangingPunct="1">
                        <a:lnSpc>
                          <a:spcPct val="100000"/>
                        </a:lnSpc>
                        <a:spcBef>
                          <a:spcPct val="0"/>
                        </a:spcBef>
                        <a:spcAft>
                          <a:spcPts val="600"/>
                        </a:spcAft>
                        <a:buClrTx/>
                        <a:buSzTx/>
                        <a:buFontTx/>
                        <a:buNone/>
                        <a:tabLst/>
                      </a:pPr>
                      <a:r>
                        <a:rPr lang="tr-TR" sz="1400" dirty="0" smtClean="0">
                          <a:effectLst/>
                          <a:latin typeface="Calibri" panose="020F0502020204030204" pitchFamily="34" charset="0"/>
                        </a:rPr>
                        <a:t>0,50ED&lt;YM≤1.0 ED</a:t>
                      </a:r>
                      <a:endParaRPr kumimoji="0" lang="tr-TR" sz="1400" b="1" i="0" u="none" strike="noStrike" cap="none" normalizeH="0" baseline="0" dirty="0" smtClean="0">
                        <a:ln>
                          <a:noFill/>
                        </a:ln>
                        <a:solidFill>
                          <a:schemeClr val="tx1"/>
                        </a:solidFill>
                        <a:effectLst/>
                        <a:latin typeface="Calibri" panose="020F0502020204030204" pitchFamily="34" charset="0"/>
                        <a:cs typeface="Times New Roman" pitchFamily="18" charset="0"/>
                      </a:endParaRPr>
                    </a:p>
                  </a:txBody>
                  <a:tcPr marL="40273" marR="40273" marT="0" marB="0" anchor="ctr" horzOverflow="overflow">
                    <a:solidFill>
                      <a:schemeClr val="accent2">
                        <a:lumMod val="20000"/>
                        <a:lumOff val="80000"/>
                      </a:schemeClr>
                    </a:solidFill>
                  </a:tcPr>
                </a:tc>
                <a:tc vMerge="1">
                  <a:txBody>
                    <a:bodyPr/>
                    <a:lstStyle/>
                    <a:p>
                      <a:endParaRPr lang="tr-TR"/>
                    </a:p>
                  </a:txBody>
                  <a:tcPr/>
                </a:tc>
                <a:tc vMerge="1">
                  <a:txBody>
                    <a:bodyPr/>
                    <a:lstStyle/>
                    <a:p>
                      <a:endParaRPr lang="tr-TR"/>
                    </a:p>
                  </a:txBody>
                  <a:tcPr/>
                </a:tc>
                <a:tc rowSpan="2">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tr-TR" sz="1400" b="1" u="none" strike="noStrike" cap="none" normalizeH="0" baseline="0" dirty="0" smtClean="0">
                          <a:ln>
                            <a:noFill/>
                          </a:ln>
                          <a:effectLst/>
                          <a:latin typeface="Calibri" panose="020F0502020204030204" pitchFamily="34" charset="0"/>
                        </a:rPr>
                        <a:t>İstenilmesi zorunludur</a:t>
                      </a:r>
                      <a:endParaRPr kumimoji="0" lang="tr-TR" sz="1400" b="1" i="0" u="none" strike="noStrike" cap="none" normalizeH="0" baseline="0" dirty="0" smtClean="0">
                        <a:ln>
                          <a:noFill/>
                        </a:ln>
                        <a:solidFill>
                          <a:srgbClr val="C00000"/>
                        </a:solidFill>
                        <a:effectLst/>
                        <a:latin typeface="Calibri" panose="020F0502020204030204" pitchFamily="34" charset="0"/>
                        <a:cs typeface="Times New Roman" pitchFamily="18" charset="0"/>
                      </a:endParaRPr>
                    </a:p>
                  </a:txBody>
                  <a:tcPr marL="40273" marR="40273" marT="0" marB="0" anchor="ctr" horzOverflow="overflow"/>
                </a:tc>
                <a:tc rowSpan="2">
                  <a:txBody>
                    <a:bodyPr/>
                    <a:lstStyle/>
                    <a:p>
                      <a:pPr marL="0" marR="0" lvl="0" indent="0" algn="ctr" defTabSz="914400" rtl="0" eaLnBrk="1" fontAlgn="base" latinLnBrk="0" hangingPunct="1">
                        <a:lnSpc>
                          <a:spcPct val="100000"/>
                        </a:lnSpc>
                        <a:spcBef>
                          <a:spcPct val="0"/>
                        </a:spcBef>
                        <a:spcAft>
                          <a:spcPts val="600"/>
                        </a:spcAft>
                        <a:buClrTx/>
                        <a:buSzTx/>
                        <a:buFontTx/>
                        <a:buNone/>
                        <a:tabLst/>
                      </a:pPr>
                      <a:r>
                        <a:rPr kumimoji="0" lang="tr-TR" sz="1400" b="1" u="none" strike="noStrike" cap="none" normalizeH="0" baseline="0" dirty="0" smtClean="0">
                          <a:ln>
                            <a:noFill/>
                          </a:ln>
                          <a:effectLst/>
                          <a:latin typeface="Calibri" panose="020F0502020204030204" pitchFamily="34" charset="0"/>
                        </a:rPr>
                        <a:t>İstenilebilir</a:t>
                      </a:r>
                      <a:endParaRPr kumimoji="0" lang="tr-TR" sz="1400" b="1" i="0" u="none" strike="noStrike" cap="none" normalizeH="0" baseline="0" dirty="0" smtClean="0">
                        <a:ln>
                          <a:noFill/>
                        </a:ln>
                        <a:solidFill>
                          <a:srgbClr val="C00000"/>
                        </a:solidFill>
                        <a:effectLst/>
                        <a:latin typeface="Calibri" panose="020F0502020204030204" pitchFamily="34" charset="0"/>
                        <a:cs typeface="Times New Roman" pitchFamily="18" charset="0"/>
                      </a:endParaRPr>
                    </a:p>
                  </a:txBody>
                  <a:tcPr marL="40273" marR="40273" marT="0" marB="0" anchor="ctr" horzOverflow="overflow"/>
                </a:tc>
                <a:tc vMerge="1">
                  <a:txBody>
                    <a:bodyPr/>
                    <a:lstStyle/>
                    <a:p>
                      <a:endParaRPr lang="tr-TR"/>
                    </a:p>
                  </a:txBody>
                  <a:tcPr/>
                </a:tc>
                <a:extLst>
                  <a:ext uri="{0D108BD9-81ED-4DB2-BD59-A6C34878D82A}">
                    <a16:rowId xmlns="" xmlns:a16="http://schemas.microsoft.com/office/drawing/2014/main" val="10003"/>
                  </a:ext>
                </a:extLst>
              </a:tr>
              <a:tr h="552493">
                <a:tc>
                  <a:txBody>
                    <a:bodyPr/>
                    <a:lstStyle/>
                    <a:p>
                      <a:pPr marL="0" marR="0" lvl="0" indent="0" algn="just" defTabSz="914400" rtl="0" eaLnBrk="1" fontAlgn="base" latinLnBrk="0" hangingPunct="1">
                        <a:lnSpc>
                          <a:spcPct val="100000"/>
                        </a:lnSpc>
                        <a:spcBef>
                          <a:spcPct val="0"/>
                        </a:spcBef>
                        <a:spcAft>
                          <a:spcPts val="600"/>
                        </a:spcAft>
                        <a:buClrTx/>
                        <a:buSzTx/>
                        <a:buFontTx/>
                        <a:buNone/>
                        <a:tabLst/>
                      </a:pPr>
                      <a:r>
                        <a:rPr lang="tr-TR" sz="1400" dirty="0" smtClean="0">
                          <a:effectLst/>
                          <a:latin typeface="Calibri" panose="020F0502020204030204" pitchFamily="34" charset="0"/>
                        </a:rPr>
                        <a:t>YM&gt;1.00ED  </a:t>
                      </a:r>
                      <a:endParaRPr kumimoji="0" lang="tr-TR" sz="1400" b="1" i="0" u="none" strike="noStrike" cap="none" normalizeH="0" baseline="0" dirty="0" smtClean="0">
                        <a:ln>
                          <a:noFill/>
                        </a:ln>
                        <a:solidFill>
                          <a:schemeClr val="tx1"/>
                        </a:solidFill>
                        <a:effectLst/>
                        <a:latin typeface="Calibri" panose="020F0502020204030204" pitchFamily="34" charset="0"/>
                        <a:cs typeface="Times New Roman" pitchFamily="18" charset="0"/>
                      </a:endParaRPr>
                    </a:p>
                  </a:txBody>
                  <a:tcPr marL="40273" marR="40273" marT="0" marB="0" anchor="ctr" horzOverflow="overflow">
                    <a:solidFill>
                      <a:schemeClr val="accent2">
                        <a:lumMod val="20000"/>
                        <a:lumOff val="80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 xmlns:a16="http://schemas.microsoft.com/office/drawing/2014/main" val="10004"/>
                  </a:ext>
                </a:extLst>
              </a:tr>
            </a:tbl>
          </a:graphicData>
        </a:graphic>
      </p:graphicFrame>
      <p:sp>
        <p:nvSpPr>
          <p:cNvPr id="7" name="Metin kutusu 6"/>
          <p:cNvSpPr txBox="1"/>
          <p:nvPr/>
        </p:nvSpPr>
        <p:spPr>
          <a:xfrm>
            <a:off x="539552" y="6309320"/>
            <a:ext cx="3312368" cy="369332"/>
          </a:xfrm>
          <a:prstGeom prst="rect">
            <a:avLst/>
          </a:prstGeom>
          <a:noFill/>
        </p:spPr>
        <p:txBody>
          <a:bodyPr wrap="square" rtlCol="0">
            <a:spAutoFit/>
          </a:bodyPr>
          <a:lstStyle/>
          <a:p>
            <a:r>
              <a:rPr lang="tr-TR" b="1" dirty="0">
                <a:solidFill>
                  <a:srgbClr val="C00000"/>
                </a:solidFill>
                <a:latin typeface="Calibri" panose="020F0502020204030204" pitchFamily="34" charset="0"/>
              </a:rPr>
              <a:t>*</a:t>
            </a:r>
            <a:r>
              <a:rPr lang="tr-TR" b="1" dirty="0" smtClean="0">
                <a:solidFill>
                  <a:srgbClr val="C00000"/>
                </a:solidFill>
                <a:latin typeface="Calibri" panose="020F0502020204030204" pitchFamily="34" charset="0"/>
              </a:rPr>
              <a:t>ED(2019): 60.742.537,00TL</a:t>
            </a:r>
            <a:endParaRPr lang="tr-TR" b="1" dirty="0">
              <a:solidFill>
                <a:srgbClr val="C00000"/>
              </a:solidFill>
              <a:latin typeface="Calibri" panose="020F0502020204030204" pitchFamily="34" charset="0"/>
            </a:endParaRPr>
          </a:p>
        </p:txBody>
      </p:sp>
    </p:spTree>
    <p:extLst>
      <p:ext uri="{BB962C8B-B14F-4D97-AF65-F5344CB8AC3E}">
        <p14:creationId xmlns:p14="http://schemas.microsoft.com/office/powerpoint/2010/main" val="407309726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graphicFrame>
        <p:nvGraphicFramePr>
          <p:cNvPr id="5" name="3 İçerik Yer Tutucusu"/>
          <p:cNvGraphicFramePr>
            <a:graphicFrameLocks/>
          </p:cNvGraphicFramePr>
          <p:nvPr>
            <p:extLst>
              <p:ext uri="{D42A27DB-BD31-4B8C-83A1-F6EECF244321}">
                <p14:modId xmlns:p14="http://schemas.microsoft.com/office/powerpoint/2010/main" val="4223288036"/>
              </p:ext>
            </p:extLst>
          </p:nvPr>
        </p:nvGraphicFramePr>
        <p:xfrm>
          <a:off x="611560" y="1700807"/>
          <a:ext cx="7848872" cy="4591003"/>
        </p:xfrm>
        <a:graphic>
          <a:graphicData uri="http://schemas.openxmlformats.org/drawingml/2006/table">
            <a:tbl>
              <a:tblPr firstRow="1" bandRow="1">
                <a:tableStyleId>{BC89EF96-8CEA-46FF-86C4-4CE0E7609802}</a:tableStyleId>
              </a:tblPr>
              <a:tblGrid>
                <a:gridCol w="4057419"/>
                <a:gridCol w="3791453"/>
              </a:tblGrid>
              <a:tr h="316016">
                <a:tc>
                  <a:txBody>
                    <a:bodyPr/>
                    <a:lstStyle/>
                    <a:p>
                      <a:pPr marL="0" indent="0" algn="ctr" rtl="0" eaLnBrk="1" latinLnBrk="0" hangingPunct="1">
                        <a:lnSpc>
                          <a:spcPct val="90000"/>
                        </a:lnSpc>
                        <a:spcBef>
                          <a:spcPct val="20000"/>
                        </a:spcBef>
                        <a:buClr>
                          <a:schemeClr val="accent3"/>
                        </a:buClr>
                        <a:buSzPct val="95000"/>
                        <a:buFont typeface="Wingdings 2"/>
                        <a:buNone/>
                        <a:defRPr/>
                      </a:pPr>
                      <a:r>
                        <a:rPr kumimoji="0" lang="tr-TR" sz="1800" kern="1200" dirty="0" smtClean="0">
                          <a:latin typeface="Calibri" panose="020F0502020204030204" pitchFamily="34" charset="0"/>
                        </a:rPr>
                        <a:t>İş ortaklığı</a:t>
                      </a:r>
                      <a:endParaRPr kumimoji="0" lang="tr-TR" sz="1800" kern="1200" dirty="0">
                        <a:solidFill>
                          <a:schemeClr val="accent2">
                            <a:lumMod val="60000"/>
                            <a:lumOff val="40000"/>
                          </a:schemeClr>
                        </a:solidFill>
                        <a:latin typeface="Calibri" panose="020F0502020204030204" pitchFamily="34" charset="0"/>
                        <a:ea typeface="+mn-ea"/>
                        <a:cs typeface="Arial" pitchFamily="34" charset="0"/>
                      </a:endParaRPr>
                    </a:p>
                  </a:txBody>
                  <a:tcPr/>
                </a:tc>
                <a:tc>
                  <a:txBody>
                    <a:bodyPr/>
                    <a:lstStyle/>
                    <a:p>
                      <a:pPr marL="0" indent="0" algn="ctr" rtl="0" eaLnBrk="1" latinLnBrk="0" hangingPunct="1">
                        <a:lnSpc>
                          <a:spcPct val="90000"/>
                        </a:lnSpc>
                        <a:spcBef>
                          <a:spcPct val="20000"/>
                        </a:spcBef>
                        <a:buClr>
                          <a:schemeClr val="accent3"/>
                        </a:buClr>
                        <a:buSzPct val="95000"/>
                        <a:buFont typeface="Wingdings 2"/>
                        <a:buNone/>
                        <a:defRPr/>
                      </a:pPr>
                      <a:r>
                        <a:rPr kumimoji="0" lang="tr-TR" sz="1800" kern="1200" dirty="0" smtClean="0">
                          <a:latin typeface="Calibri" panose="020F0502020204030204" pitchFamily="34" charset="0"/>
                        </a:rPr>
                        <a:t>Konsorsiyum</a:t>
                      </a:r>
                      <a:endParaRPr kumimoji="0" lang="tr-TR" sz="1800" kern="1200" dirty="0">
                        <a:solidFill>
                          <a:schemeClr val="accent2">
                            <a:lumMod val="60000"/>
                            <a:lumOff val="40000"/>
                          </a:schemeClr>
                        </a:solidFill>
                        <a:latin typeface="Calibri" panose="020F0502020204030204" pitchFamily="34" charset="0"/>
                        <a:ea typeface="+mn-ea"/>
                        <a:cs typeface="Arial" pitchFamily="34" charset="0"/>
                      </a:endParaRPr>
                    </a:p>
                  </a:txBody>
                  <a:tcPr/>
                </a:tc>
              </a:tr>
              <a:tr h="911895">
                <a:tc>
                  <a:txBody>
                    <a:bodyPr/>
                    <a:lstStyle/>
                    <a:p>
                      <a:pPr marL="0" marR="0" indent="0" algn="just" defTabSz="914400" rtl="0" eaLnBrk="1" fontAlgn="auto" latinLnBrk="0" hangingPunct="1">
                        <a:lnSpc>
                          <a:spcPct val="90000"/>
                        </a:lnSpc>
                        <a:spcBef>
                          <a:spcPct val="20000"/>
                        </a:spcBef>
                        <a:spcAft>
                          <a:spcPts val="0"/>
                        </a:spcAft>
                        <a:buClr>
                          <a:schemeClr val="accent3"/>
                        </a:buClr>
                        <a:buSzPct val="95000"/>
                        <a:buFont typeface="Wingdings 2"/>
                        <a:buNone/>
                        <a:tabLst/>
                        <a:defRPr/>
                      </a:pPr>
                      <a:r>
                        <a:rPr kumimoji="0" lang="tr-TR" sz="1800" kern="1200" dirty="0" smtClean="0">
                          <a:latin typeface="Calibri" panose="020F0502020204030204" pitchFamily="34" charset="0"/>
                        </a:rPr>
                        <a:t>Ortaklar hak ve sorumluluklarıyla işin tümünü birlikte yapmak üzere ortaklık yapar.</a:t>
                      </a:r>
                      <a:endParaRPr kumimoji="0" lang="tr-TR" sz="1800" kern="1200" dirty="0" smtClean="0">
                        <a:solidFill>
                          <a:schemeClr val="tx1"/>
                        </a:solidFill>
                        <a:latin typeface="Calibri" panose="020F0502020204030204" pitchFamily="34" charset="0"/>
                        <a:ea typeface="+mn-ea"/>
                        <a:cs typeface="Arial" pitchFamily="34" charset="0"/>
                      </a:endParaRPr>
                    </a:p>
                  </a:txBody>
                  <a:tcPr/>
                </a:tc>
                <a:tc>
                  <a:txBody>
                    <a:bodyPr/>
                    <a:lstStyle/>
                    <a:p>
                      <a:pPr marL="0" marR="0" indent="0" algn="just" defTabSz="914400" rtl="0" eaLnBrk="1" fontAlgn="auto" latinLnBrk="0" hangingPunct="1">
                        <a:lnSpc>
                          <a:spcPct val="90000"/>
                        </a:lnSpc>
                        <a:spcBef>
                          <a:spcPct val="20000"/>
                        </a:spcBef>
                        <a:spcAft>
                          <a:spcPts val="0"/>
                        </a:spcAft>
                        <a:buClr>
                          <a:schemeClr val="accent3"/>
                        </a:buClr>
                        <a:buSzPct val="95000"/>
                        <a:buFont typeface="Wingdings 2"/>
                        <a:buNone/>
                        <a:tabLst/>
                        <a:defRPr/>
                      </a:pPr>
                      <a:r>
                        <a:rPr kumimoji="0" lang="tr-TR" sz="1800" kern="1200" dirty="0" smtClean="0">
                          <a:latin typeface="Calibri" panose="020F0502020204030204" pitchFamily="34" charset="0"/>
                        </a:rPr>
                        <a:t>İş farklı uzmanlıklar gerektiriyor ise konsorsiyumların ihaleye katılması öngörülebilir.</a:t>
                      </a:r>
                      <a:endParaRPr kumimoji="0" lang="tr-TR" sz="1800" kern="1200" dirty="0" smtClean="0">
                        <a:solidFill>
                          <a:schemeClr val="tx1"/>
                        </a:solidFill>
                        <a:latin typeface="Calibri" panose="020F0502020204030204" pitchFamily="34" charset="0"/>
                        <a:ea typeface="+mn-ea"/>
                        <a:cs typeface="Arial" pitchFamily="34" charset="0"/>
                      </a:endParaRPr>
                    </a:p>
                  </a:txBody>
                  <a:tcPr/>
                </a:tc>
              </a:tr>
              <a:tr h="553029">
                <a:tc>
                  <a:txBody>
                    <a:bodyPr/>
                    <a:lstStyle/>
                    <a:p>
                      <a:pPr marL="0" marR="0" indent="0" algn="just" defTabSz="914400" rtl="0" eaLnBrk="1" fontAlgn="auto" latinLnBrk="0" hangingPunct="1">
                        <a:lnSpc>
                          <a:spcPct val="90000"/>
                        </a:lnSpc>
                        <a:spcBef>
                          <a:spcPct val="20000"/>
                        </a:spcBef>
                        <a:spcAft>
                          <a:spcPts val="0"/>
                        </a:spcAft>
                        <a:buClr>
                          <a:schemeClr val="accent3"/>
                        </a:buClr>
                        <a:buSzPct val="95000"/>
                        <a:buFont typeface="Wingdings 2"/>
                        <a:buNone/>
                        <a:tabLst/>
                        <a:defRPr/>
                      </a:pPr>
                      <a:r>
                        <a:rPr kumimoji="0" lang="tr-TR" sz="1800" kern="1200" dirty="0" smtClean="0">
                          <a:latin typeface="Calibri" panose="020F0502020204030204" pitchFamily="34" charset="0"/>
                        </a:rPr>
                        <a:t>İş ortaklıkları her türlü ihaleye katılabilir.</a:t>
                      </a:r>
                      <a:endParaRPr kumimoji="0" lang="tr-TR" sz="1800" kern="1200" dirty="0" smtClean="0">
                        <a:solidFill>
                          <a:schemeClr val="tx1"/>
                        </a:solidFill>
                        <a:latin typeface="Calibri" panose="020F0502020204030204" pitchFamily="34" charset="0"/>
                        <a:ea typeface="+mn-ea"/>
                        <a:cs typeface="Arial" pitchFamily="34" charset="0"/>
                      </a:endParaRPr>
                    </a:p>
                  </a:txBody>
                  <a:tcPr/>
                </a:tc>
                <a:tc>
                  <a:txBody>
                    <a:bodyPr/>
                    <a:lstStyle/>
                    <a:p>
                      <a:pPr marL="0" indent="0" algn="just" rtl="0" eaLnBrk="1" latinLnBrk="0" hangingPunct="1">
                        <a:lnSpc>
                          <a:spcPct val="90000"/>
                        </a:lnSpc>
                        <a:spcBef>
                          <a:spcPct val="20000"/>
                        </a:spcBef>
                        <a:buClr>
                          <a:schemeClr val="accent3"/>
                        </a:buClr>
                        <a:buSzPct val="95000"/>
                        <a:buFont typeface="Wingdings 2"/>
                        <a:buNone/>
                        <a:defRPr/>
                      </a:pPr>
                      <a:r>
                        <a:rPr kumimoji="0" lang="tr-TR" sz="1800" kern="1200" dirty="0" smtClean="0">
                          <a:latin typeface="Calibri" panose="020F0502020204030204" pitchFamily="34" charset="0"/>
                        </a:rPr>
                        <a:t>İhalenin konsorsiyuma açık olması gerekir.</a:t>
                      </a:r>
                      <a:endParaRPr kumimoji="0" lang="tr-TR" sz="1800" kern="1200" dirty="0">
                        <a:solidFill>
                          <a:schemeClr val="tx1"/>
                        </a:solidFill>
                        <a:latin typeface="Calibri" panose="020F0502020204030204" pitchFamily="34" charset="0"/>
                        <a:ea typeface="+mn-ea"/>
                        <a:cs typeface="Arial" pitchFamily="34" charset="0"/>
                      </a:endParaRPr>
                    </a:p>
                  </a:txBody>
                  <a:tcPr/>
                </a:tc>
              </a:tr>
              <a:tr h="1027053">
                <a:tc>
                  <a:txBody>
                    <a:bodyPr/>
                    <a:lstStyle/>
                    <a:p>
                      <a:pPr marL="0" marR="0" indent="0" algn="just" defTabSz="914400" rtl="0" eaLnBrk="1" fontAlgn="auto" latinLnBrk="0" hangingPunct="1">
                        <a:lnSpc>
                          <a:spcPct val="90000"/>
                        </a:lnSpc>
                        <a:spcBef>
                          <a:spcPct val="20000"/>
                        </a:spcBef>
                        <a:spcAft>
                          <a:spcPts val="0"/>
                        </a:spcAft>
                        <a:buClr>
                          <a:schemeClr val="accent3"/>
                        </a:buClr>
                        <a:buSzPct val="95000"/>
                        <a:buFont typeface="Wingdings 2"/>
                        <a:buNone/>
                        <a:tabLst/>
                        <a:defRPr/>
                      </a:pPr>
                      <a:r>
                        <a:rPr kumimoji="0" lang="tr-TR" sz="1800" kern="1200" dirty="0" smtClean="0">
                          <a:latin typeface="Calibri" panose="020F0502020204030204" pitchFamily="34" charset="0"/>
                        </a:rPr>
                        <a:t>Pilot ortağın ve hisse oranlarının belirlendiği "İş Ortaklığı Beyannamesi"nin teklifle birlikte verilmesi gerekir.</a:t>
                      </a:r>
                      <a:endParaRPr kumimoji="0" lang="tr-TR" sz="1800" kern="1200" dirty="0" smtClean="0">
                        <a:solidFill>
                          <a:schemeClr val="tx1"/>
                        </a:solidFill>
                        <a:latin typeface="Calibri" panose="020F0502020204030204" pitchFamily="34" charset="0"/>
                        <a:ea typeface="+mn-ea"/>
                        <a:cs typeface="Arial" pitchFamily="34" charset="0"/>
                      </a:endParaRPr>
                    </a:p>
                  </a:txBody>
                  <a:tcPr/>
                </a:tc>
                <a:tc>
                  <a:txBody>
                    <a:bodyPr/>
                    <a:lstStyle/>
                    <a:p>
                      <a:pPr marL="0" marR="0" indent="0" algn="just" defTabSz="914400" rtl="0" eaLnBrk="1" fontAlgn="auto" latinLnBrk="0" hangingPunct="1">
                        <a:lnSpc>
                          <a:spcPct val="90000"/>
                        </a:lnSpc>
                        <a:spcBef>
                          <a:spcPct val="20000"/>
                        </a:spcBef>
                        <a:spcAft>
                          <a:spcPts val="0"/>
                        </a:spcAft>
                        <a:buClr>
                          <a:schemeClr val="accent3"/>
                        </a:buClr>
                        <a:buSzPct val="95000"/>
                        <a:buFont typeface="Wingdings 2"/>
                        <a:buNone/>
                        <a:tabLst/>
                        <a:defRPr/>
                      </a:pPr>
                      <a:r>
                        <a:rPr kumimoji="0" lang="tr-TR" sz="1800" kern="1200" dirty="0" smtClean="0">
                          <a:latin typeface="Calibri" panose="020F0502020204030204" pitchFamily="34" charset="0"/>
                        </a:rPr>
                        <a:t>Koordinatör ortağın belirlendiği "Konsorsiyum Beyannamesi"nin teklifle birlikte verilmesi gerekir.</a:t>
                      </a:r>
                      <a:endParaRPr kumimoji="0" lang="tr-TR" sz="1800" kern="1200" dirty="0" smtClean="0">
                        <a:solidFill>
                          <a:schemeClr val="tx1"/>
                        </a:solidFill>
                        <a:latin typeface="Calibri" panose="020F0502020204030204" pitchFamily="34" charset="0"/>
                        <a:ea typeface="+mn-ea"/>
                        <a:cs typeface="Arial" pitchFamily="34" charset="0"/>
                      </a:endParaRPr>
                    </a:p>
                  </a:txBody>
                  <a:tcPr/>
                </a:tc>
              </a:tr>
              <a:tr h="701458">
                <a:tc>
                  <a:txBody>
                    <a:bodyPr/>
                    <a:lstStyle/>
                    <a:p>
                      <a:pPr marL="0" marR="0" indent="0" algn="just" defTabSz="914400" rtl="0" eaLnBrk="1" fontAlgn="auto" latinLnBrk="0" hangingPunct="1">
                        <a:lnSpc>
                          <a:spcPct val="90000"/>
                        </a:lnSpc>
                        <a:spcBef>
                          <a:spcPct val="20000"/>
                        </a:spcBef>
                        <a:spcAft>
                          <a:spcPts val="0"/>
                        </a:spcAft>
                        <a:buClr>
                          <a:schemeClr val="accent3"/>
                        </a:buClr>
                        <a:buSzPct val="95000"/>
                        <a:buFont typeface="Wingdings 2"/>
                        <a:buNone/>
                        <a:tabLst/>
                        <a:defRPr/>
                      </a:pPr>
                      <a:r>
                        <a:rPr kumimoji="0" lang="tr-TR" sz="1800" kern="1200" dirty="0" smtClean="0">
                          <a:latin typeface="Calibri" panose="020F0502020204030204" pitchFamily="34" charset="0"/>
                        </a:rPr>
                        <a:t>İş ortaklığında en çok hisseye sahip ortak, pilot ortak olarak gösterilir.</a:t>
                      </a:r>
                      <a:endParaRPr kumimoji="0" lang="tr-TR" sz="1800" kern="1200" dirty="0" smtClean="0">
                        <a:solidFill>
                          <a:schemeClr val="tx1"/>
                        </a:solidFill>
                        <a:latin typeface="Calibri" panose="020F0502020204030204" pitchFamily="34" charset="0"/>
                        <a:ea typeface="+mn-ea"/>
                        <a:cs typeface="Arial" pitchFamily="34" charset="0"/>
                      </a:endParaRPr>
                    </a:p>
                  </a:txBody>
                  <a:tcPr/>
                </a:tc>
                <a:tc>
                  <a:txBody>
                    <a:bodyPr/>
                    <a:lstStyle/>
                    <a:p>
                      <a:pPr marL="0" indent="0" algn="just" rtl="0" eaLnBrk="1" latinLnBrk="0" hangingPunct="1">
                        <a:lnSpc>
                          <a:spcPct val="90000"/>
                        </a:lnSpc>
                        <a:spcBef>
                          <a:spcPct val="20000"/>
                        </a:spcBef>
                        <a:buClr>
                          <a:schemeClr val="accent3"/>
                        </a:buClr>
                        <a:buSzPct val="95000"/>
                        <a:buFont typeface="Wingdings 2"/>
                        <a:buNone/>
                        <a:defRPr/>
                      </a:pPr>
                      <a:r>
                        <a:rPr kumimoji="0" lang="tr-TR" sz="1800" kern="1200" dirty="0" smtClean="0">
                          <a:latin typeface="Calibri" panose="020F0502020204030204" pitchFamily="34" charset="0"/>
                        </a:rPr>
                        <a:t>Koordinatör ortak konsorsiyum tarafından belirlenir.</a:t>
                      </a:r>
                      <a:endParaRPr kumimoji="0" lang="tr-TR" sz="1800" kern="1200" dirty="0">
                        <a:solidFill>
                          <a:schemeClr val="tx1"/>
                        </a:solidFill>
                        <a:latin typeface="Calibri" panose="020F0502020204030204" pitchFamily="34" charset="0"/>
                        <a:ea typeface="+mn-ea"/>
                        <a:cs typeface="Arial" pitchFamily="34" charset="0"/>
                      </a:endParaRPr>
                    </a:p>
                  </a:txBody>
                  <a:tcPr/>
                </a:tc>
              </a:tr>
              <a:tr h="1027053">
                <a:tc>
                  <a:txBody>
                    <a:bodyPr/>
                    <a:lstStyle/>
                    <a:p>
                      <a:pPr marL="0" marR="0" indent="0" algn="just" defTabSz="914400" rtl="0" eaLnBrk="1" fontAlgn="auto" latinLnBrk="0" hangingPunct="1">
                        <a:lnSpc>
                          <a:spcPct val="90000"/>
                        </a:lnSpc>
                        <a:spcBef>
                          <a:spcPct val="20000"/>
                        </a:spcBef>
                        <a:spcAft>
                          <a:spcPts val="0"/>
                        </a:spcAft>
                        <a:buClr>
                          <a:schemeClr val="accent3"/>
                        </a:buClr>
                        <a:buSzPct val="95000"/>
                        <a:buFont typeface="Wingdings 2"/>
                        <a:buNone/>
                        <a:tabLst/>
                        <a:defRPr/>
                      </a:pPr>
                      <a:r>
                        <a:rPr kumimoji="0" lang="tr-TR" sz="1800" kern="1200" dirty="0" smtClean="0">
                          <a:latin typeface="Calibri" panose="020F0502020204030204" pitchFamily="34" charset="0"/>
                        </a:rPr>
                        <a:t>Sözleşmenin imzalanmasından önce noter onaylı ortaklık sözleşmesinin idareye verilmesi zorunludur.</a:t>
                      </a:r>
                      <a:endParaRPr kumimoji="0" lang="tr-TR" sz="1800" kern="1200" dirty="0" smtClean="0">
                        <a:solidFill>
                          <a:schemeClr val="tx1"/>
                        </a:solidFill>
                        <a:latin typeface="Calibri" panose="020F0502020204030204" pitchFamily="34" charset="0"/>
                        <a:ea typeface="+mn-ea"/>
                        <a:cs typeface="Arial" pitchFamily="34" charset="0"/>
                      </a:endParaRPr>
                    </a:p>
                  </a:txBody>
                  <a:tcPr/>
                </a:tc>
                <a:tc>
                  <a:txBody>
                    <a:bodyPr/>
                    <a:lstStyle/>
                    <a:p>
                      <a:pPr marL="0" indent="0" algn="just" rtl="0" eaLnBrk="1" latinLnBrk="0" hangingPunct="1">
                        <a:lnSpc>
                          <a:spcPct val="90000"/>
                        </a:lnSpc>
                        <a:spcBef>
                          <a:spcPct val="20000"/>
                        </a:spcBef>
                        <a:buClr>
                          <a:schemeClr val="accent3"/>
                        </a:buClr>
                        <a:buSzPct val="95000"/>
                        <a:buFont typeface="Wingdings 2"/>
                        <a:buNone/>
                        <a:defRPr/>
                      </a:pPr>
                      <a:r>
                        <a:rPr kumimoji="0" lang="tr-TR" sz="1800" kern="1200" dirty="0" smtClean="0">
                          <a:latin typeface="Calibri" panose="020F0502020204030204" pitchFamily="34" charset="0"/>
                        </a:rPr>
                        <a:t>Sözleşme imzalanmadan önce noter onaylı konsorsiyum sözleşmesinin idareye verilmesi zorunludur.</a:t>
                      </a:r>
                      <a:endParaRPr kumimoji="0" lang="tr-TR" sz="1800" kern="1200" dirty="0">
                        <a:solidFill>
                          <a:schemeClr val="tx1"/>
                        </a:solidFill>
                        <a:latin typeface="Calibri" panose="020F0502020204030204" pitchFamily="34" charset="0"/>
                        <a:ea typeface="+mn-ea"/>
                        <a:cs typeface="Arial" pitchFamily="34" charset="0"/>
                      </a:endParaRPr>
                    </a:p>
                  </a:txBody>
                  <a:tcPr/>
                </a:tc>
              </a:tr>
            </a:tbl>
          </a:graphicData>
        </a:graphic>
      </p:graphicFrame>
      <p:sp>
        <p:nvSpPr>
          <p:cNvPr id="6" name="Metin kutusu 5"/>
          <p:cNvSpPr txBox="1"/>
          <p:nvPr/>
        </p:nvSpPr>
        <p:spPr>
          <a:xfrm>
            <a:off x="609303" y="1228110"/>
            <a:ext cx="4464496" cy="400110"/>
          </a:xfrm>
          <a:prstGeom prst="rect">
            <a:avLst/>
          </a:prstGeom>
          <a:noFill/>
        </p:spPr>
        <p:txBody>
          <a:bodyPr wrap="square" rtlCol="0">
            <a:spAutoFit/>
          </a:bodyPr>
          <a:lstStyle/>
          <a:p>
            <a:r>
              <a:rPr lang="tr-TR" sz="2000" b="1" dirty="0" smtClean="0">
                <a:solidFill>
                  <a:srgbClr val="C00000"/>
                </a:solidFill>
                <a:latin typeface="Calibri" panose="020F0502020204030204" pitchFamily="34" charset="0"/>
              </a:rPr>
              <a:t>Ek Bilgi: Ortak Girişim</a:t>
            </a:r>
            <a:endParaRPr lang="tr-TR" sz="2000" b="1" dirty="0">
              <a:solidFill>
                <a:srgbClr val="C00000"/>
              </a:solidFill>
              <a:latin typeface="Calibri" panose="020F0502020204030204" pitchFamily="34" charset="0"/>
            </a:endParaRPr>
          </a:p>
        </p:txBody>
      </p:sp>
    </p:spTree>
    <p:extLst>
      <p:ext uri="{BB962C8B-B14F-4D97-AF65-F5344CB8AC3E}">
        <p14:creationId xmlns:p14="http://schemas.microsoft.com/office/powerpoint/2010/main" val="89684837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57200" y="1412776"/>
            <a:ext cx="8229600" cy="4968552"/>
          </a:xfrm>
        </p:spPr>
        <p:txBody>
          <a:bodyPr>
            <a:noAutofit/>
          </a:bodyPr>
          <a:lstStyle/>
          <a:p>
            <a:pPr marL="0" indent="0" algn="just">
              <a:buClr>
                <a:schemeClr val="accent1"/>
              </a:buClr>
              <a:buNone/>
            </a:pPr>
            <a:r>
              <a:rPr lang="tr-TR" sz="1800" b="1" dirty="0">
                <a:solidFill>
                  <a:schemeClr val="accent5">
                    <a:lumMod val="75000"/>
                  </a:schemeClr>
                </a:solidFill>
                <a:latin typeface="Calibri" panose="020F0502020204030204" pitchFamily="34" charset="0"/>
              </a:rPr>
              <a:t>Ekonomik ve mali yeterlik kriterleri</a:t>
            </a:r>
          </a:p>
          <a:p>
            <a:pPr algn="just">
              <a:buClr>
                <a:schemeClr val="accent1"/>
              </a:buClr>
            </a:pPr>
            <a:r>
              <a:rPr lang="tr-TR" dirty="0" smtClean="0">
                <a:solidFill>
                  <a:schemeClr val="tx1"/>
                </a:solidFill>
                <a:latin typeface="Calibri" panose="020F0502020204030204" pitchFamily="34" charset="0"/>
              </a:rPr>
              <a:t>Bankalardan </a:t>
            </a:r>
            <a:r>
              <a:rPr lang="tr-TR" dirty="0">
                <a:solidFill>
                  <a:schemeClr val="tx1"/>
                </a:solidFill>
                <a:latin typeface="Calibri" panose="020F0502020204030204" pitchFamily="34" charset="0"/>
              </a:rPr>
              <a:t>temin edilecek </a:t>
            </a:r>
            <a:r>
              <a:rPr lang="tr-TR" b="1" dirty="0">
                <a:solidFill>
                  <a:srgbClr val="C00000"/>
                </a:solidFill>
                <a:latin typeface="Calibri" panose="020F0502020204030204" pitchFamily="34" charset="0"/>
              </a:rPr>
              <a:t>isteklinin malî durumu</a:t>
            </a:r>
            <a:r>
              <a:rPr lang="tr-TR" dirty="0">
                <a:solidFill>
                  <a:schemeClr val="tx1"/>
                </a:solidFill>
                <a:latin typeface="Calibri" panose="020F0502020204030204" pitchFamily="34" charset="0"/>
              </a:rPr>
              <a:t> ile ilgili belgeler (</a:t>
            </a:r>
            <a:r>
              <a:rPr lang="tr-TR" i="1" dirty="0">
                <a:solidFill>
                  <a:schemeClr val="tx1"/>
                </a:solidFill>
                <a:latin typeface="Calibri" panose="020F0502020204030204" pitchFamily="34" charset="0"/>
              </a:rPr>
              <a:t>banka referans mektubu</a:t>
            </a:r>
            <a:r>
              <a:rPr lang="tr-TR" dirty="0">
                <a:solidFill>
                  <a:schemeClr val="tx1"/>
                </a:solidFill>
                <a:latin typeface="Calibri" panose="020F0502020204030204" pitchFamily="34" charset="0"/>
              </a:rPr>
              <a:t>)</a:t>
            </a:r>
          </a:p>
          <a:p>
            <a:pPr algn="just">
              <a:buClr>
                <a:schemeClr val="accent1"/>
              </a:buClr>
            </a:pPr>
            <a:r>
              <a:rPr lang="tr-TR" dirty="0">
                <a:solidFill>
                  <a:schemeClr val="tx1"/>
                </a:solidFill>
                <a:latin typeface="Calibri" panose="020F0502020204030204" pitchFamily="34" charset="0"/>
              </a:rPr>
              <a:t>İsteklinin, ilgili mevzuatı uyarınca yayınlanması zorunlu olan </a:t>
            </a:r>
            <a:r>
              <a:rPr lang="tr-TR" b="1" dirty="0">
                <a:solidFill>
                  <a:srgbClr val="C00000"/>
                </a:solidFill>
                <a:latin typeface="Calibri" panose="020F0502020204030204" pitchFamily="34" charset="0"/>
              </a:rPr>
              <a:t>bilançosu</a:t>
            </a:r>
            <a:r>
              <a:rPr lang="tr-TR" dirty="0">
                <a:solidFill>
                  <a:schemeClr val="tx1"/>
                </a:solidFill>
                <a:latin typeface="Calibri" panose="020F0502020204030204" pitchFamily="34" charset="0"/>
              </a:rPr>
              <a:t> veya </a:t>
            </a:r>
            <a:r>
              <a:rPr lang="tr-TR" b="1" dirty="0">
                <a:solidFill>
                  <a:srgbClr val="C00000"/>
                </a:solidFill>
                <a:latin typeface="Calibri" panose="020F0502020204030204" pitchFamily="34" charset="0"/>
              </a:rPr>
              <a:t>bilançosunun gerekli görülen bölümleri</a:t>
            </a:r>
            <a:r>
              <a:rPr lang="tr-TR" dirty="0">
                <a:solidFill>
                  <a:schemeClr val="tx1"/>
                </a:solidFill>
                <a:latin typeface="Calibri" panose="020F0502020204030204" pitchFamily="34" charset="0"/>
              </a:rPr>
              <a:t>, yoksa </a:t>
            </a:r>
            <a:r>
              <a:rPr lang="tr-TR" b="1" dirty="0">
                <a:solidFill>
                  <a:srgbClr val="C00000"/>
                </a:solidFill>
                <a:latin typeface="Calibri" panose="020F0502020204030204" pitchFamily="34" charset="0"/>
              </a:rPr>
              <a:t>bunlara eşdeğer belgeler</a:t>
            </a:r>
          </a:p>
          <a:p>
            <a:pPr algn="just">
              <a:buClr>
                <a:schemeClr val="accent1"/>
              </a:buClr>
            </a:pPr>
            <a:r>
              <a:rPr lang="tr-TR" dirty="0">
                <a:solidFill>
                  <a:schemeClr val="tx1"/>
                </a:solidFill>
                <a:latin typeface="Calibri" panose="020F0502020204030204" pitchFamily="34" charset="0"/>
              </a:rPr>
              <a:t>İsteklinin </a:t>
            </a:r>
            <a:r>
              <a:rPr lang="tr-TR" u="sng" dirty="0">
                <a:solidFill>
                  <a:schemeClr val="tx1"/>
                </a:solidFill>
                <a:latin typeface="Calibri" panose="020F0502020204030204" pitchFamily="34" charset="0"/>
              </a:rPr>
              <a:t>iş hacmini gösteren</a:t>
            </a:r>
            <a:r>
              <a:rPr lang="tr-TR" dirty="0">
                <a:solidFill>
                  <a:schemeClr val="tx1"/>
                </a:solidFill>
                <a:latin typeface="Calibri" panose="020F0502020204030204" pitchFamily="34" charset="0"/>
              </a:rPr>
              <a:t> toplam </a:t>
            </a:r>
            <a:r>
              <a:rPr lang="tr-TR" b="1" dirty="0">
                <a:solidFill>
                  <a:srgbClr val="C00000"/>
                </a:solidFill>
                <a:latin typeface="Calibri" panose="020F0502020204030204" pitchFamily="34" charset="0"/>
              </a:rPr>
              <a:t>cirosu</a:t>
            </a:r>
            <a:r>
              <a:rPr lang="tr-TR" dirty="0">
                <a:solidFill>
                  <a:schemeClr val="tx1"/>
                </a:solidFill>
                <a:latin typeface="Calibri" panose="020F0502020204030204" pitchFamily="34" charset="0"/>
              </a:rPr>
              <a:t> veya ihale konusu iş ile ilgili </a:t>
            </a:r>
            <a:r>
              <a:rPr lang="tr-TR" u="sng" dirty="0">
                <a:solidFill>
                  <a:schemeClr val="tx1"/>
                </a:solidFill>
                <a:latin typeface="Calibri" panose="020F0502020204030204" pitchFamily="34" charset="0"/>
              </a:rPr>
              <a:t>taahhüdü altındaki ve bitirdiği</a:t>
            </a:r>
            <a:r>
              <a:rPr lang="tr-TR" dirty="0">
                <a:solidFill>
                  <a:schemeClr val="tx1"/>
                </a:solidFill>
                <a:latin typeface="Calibri" panose="020F0502020204030204" pitchFamily="34" charset="0"/>
              </a:rPr>
              <a:t> </a:t>
            </a:r>
            <a:r>
              <a:rPr lang="tr-TR" b="1" dirty="0">
                <a:solidFill>
                  <a:srgbClr val="C00000"/>
                </a:solidFill>
                <a:latin typeface="Calibri" panose="020F0502020204030204" pitchFamily="34" charset="0"/>
              </a:rPr>
              <a:t>iş miktarını gösteren belgeler</a:t>
            </a:r>
            <a:r>
              <a:rPr lang="tr-TR" dirty="0">
                <a:solidFill>
                  <a:schemeClr val="tx1"/>
                </a:solidFill>
                <a:latin typeface="Calibri" panose="020F0502020204030204" pitchFamily="34" charset="0"/>
              </a:rPr>
              <a:t>.</a:t>
            </a: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71800" y="5025330"/>
            <a:ext cx="3321013" cy="1512168"/>
          </a:xfrm>
          <a:prstGeom prst="rect">
            <a:avLst/>
          </a:prstGeom>
        </p:spPr>
      </p:pic>
    </p:spTree>
    <p:extLst>
      <p:ext uri="{BB962C8B-B14F-4D97-AF65-F5344CB8AC3E}">
        <p14:creationId xmlns:p14="http://schemas.microsoft.com/office/powerpoint/2010/main" val="382795009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57200" y="1412776"/>
            <a:ext cx="8229600" cy="4968552"/>
          </a:xfrm>
        </p:spPr>
        <p:txBody>
          <a:bodyPr>
            <a:noAutofit/>
          </a:bodyPr>
          <a:lstStyle/>
          <a:p>
            <a:pPr marL="0" indent="0" algn="just">
              <a:buClr>
                <a:schemeClr val="accent1"/>
              </a:buClr>
              <a:buNone/>
            </a:pPr>
            <a:r>
              <a:rPr lang="tr-TR" sz="1800" b="1" dirty="0">
                <a:solidFill>
                  <a:schemeClr val="accent5">
                    <a:lumMod val="75000"/>
                  </a:schemeClr>
                </a:solidFill>
                <a:latin typeface="Calibri" panose="020F0502020204030204" pitchFamily="34" charset="0"/>
              </a:rPr>
              <a:t>Ekonomik ve mali yeterlik </a:t>
            </a:r>
            <a:r>
              <a:rPr lang="tr-TR" sz="1800" b="1" dirty="0" smtClean="0">
                <a:solidFill>
                  <a:schemeClr val="accent5">
                    <a:lumMod val="75000"/>
                  </a:schemeClr>
                </a:solidFill>
                <a:latin typeface="Calibri" panose="020F0502020204030204" pitchFamily="34" charset="0"/>
              </a:rPr>
              <a:t>kriterleri  </a:t>
            </a:r>
            <a:r>
              <a:rPr lang="tr-TR" sz="1800" b="1" i="1" dirty="0">
                <a:solidFill>
                  <a:schemeClr val="accent5">
                    <a:lumMod val="75000"/>
                  </a:schemeClr>
                </a:solidFill>
                <a:latin typeface="Calibri" panose="020F0502020204030204" pitchFamily="34" charset="0"/>
              </a:rPr>
              <a:t>(Bankalardan temin edilecek belgeler)</a:t>
            </a:r>
          </a:p>
          <a:p>
            <a:pPr algn="just">
              <a:buClr>
                <a:schemeClr val="accent1"/>
              </a:buClr>
            </a:pPr>
            <a:r>
              <a:rPr lang="tr-TR" sz="2300" dirty="0">
                <a:solidFill>
                  <a:schemeClr val="tx1"/>
                </a:solidFill>
                <a:latin typeface="Calibri" panose="020F0502020204030204" pitchFamily="34" charset="0"/>
              </a:rPr>
              <a:t>Mali durumu göstermek üzere bankalardan temin edilecek yeterlik belgesi, </a:t>
            </a:r>
            <a:r>
              <a:rPr lang="tr-TR" sz="2300" b="1" dirty="0">
                <a:solidFill>
                  <a:srgbClr val="C00000"/>
                </a:solidFill>
                <a:latin typeface="Calibri" panose="020F0502020204030204" pitchFamily="34" charset="0"/>
              </a:rPr>
              <a:t>banka referans mektubudur</a:t>
            </a:r>
            <a:r>
              <a:rPr lang="tr-TR" sz="2300" dirty="0">
                <a:solidFill>
                  <a:schemeClr val="tx1"/>
                </a:solidFill>
                <a:latin typeface="Calibri" panose="020F0502020204030204" pitchFamily="34" charset="0"/>
              </a:rPr>
              <a:t>. </a:t>
            </a:r>
          </a:p>
          <a:p>
            <a:pPr algn="just">
              <a:buClr>
                <a:schemeClr val="accent1"/>
              </a:buClr>
            </a:pPr>
            <a:r>
              <a:rPr lang="tr-TR" sz="2300" u="sng" dirty="0" smtClean="0">
                <a:solidFill>
                  <a:schemeClr val="tx1"/>
                </a:solidFill>
                <a:latin typeface="Calibri" panose="020F0502020204030204" pitchFamily="34" charset="0"/>
              </a:rPr>
              <a:t>Ekonomik </a:t>
            </a:r>
            <a:r>
              <a:rPr lang="tr-TR" sz="2300" u="sng" dirty="0">
                <a:solidFill>
                  <a:schemeClr val="tx1"/>
                </a:solidFill>
                <a:latin typeface="Calibri" panose="020F0502020204030204" pitchFamily="34" charset="0"/>
              </a:rPr>
              <a:t>ve mali yeterliğe ilişkin belgelerin istenildiği</a:t>
            </a:r>
            <a:r>
              <a:rPr lang="tr-TR" sz="2300" dirty="0">
                <a:solidFill>
                  <a:schemeClr val="tx1"/>
                </a:solidFill>
                <a:latin typeface="Calibri" panose="020F0502020204030204" pitchFamily="34" charset="0"/>
              </a:rPr>
              <a:t> işlerin ihalelerinde, banka referans mektubu istenilmesi </a:t>
            </a:r>
            <a:r>
              <a:rPr lang="tr-TR" sz="2300" b="1" dirty="0">
                <a:solidFill>
                  <a:srgbClr val="C00000"/>
                </a:solidFill>
                <a:latin typeface="Calibri" panose="020F0502020204030204" pitchFamily="34" charset="0"/>
              </a:rPr>
              <a:t>zorunlu değildir</a:t>
            </a:r>
            <a:r>
              <a:rPr lang="tr-TR" sz="2300" b="1" dirty="0" smtClean="0">
                <a:solidFill>
                  <a:srgbClr val="C00000"/>
                </a:solidFill>
                <a:latin typeface="Calibri" panose="020F0502020204030204" pitchFamily="34" charset="0"/>
              </a:rPr>
              <a:t>.</a:t>
            </a:r>
          </a:p>
          <a:p>
            <a:pPr algn="just"/>
            <a:r>
              <a:rPr lang="tr-TR" sz="2300" dirty="0" smtClean="0">
                <a:solidFill>
                  <a:schemeClr val="tx1"/>
                </a:solidFill>
                <a:latin typeface="Calibri" panose="020F0502020204030204" pitchFamily="34" charset="0"/>
              </a:rPr>
              <a:t>Banka </a:t>
            </a:r>
            <a:r>
              <a:rPr lang="tr-TR" sz="2300" dirty="0">
                <a:solidFill>
                  <a:schemeClr val="tx1"/>
                </a:solidFill>
                <a:latin typeface="Calibri" panose="020F0502020204030204" pitchFamily="34" charset="0"/>
              </a:rPr>
              <a:t>referans mektubu, Türkiye’de veya yurt dışında faaliyet gösteren bankalardan temin </a:t>
            </a:r>
            <a:r>
              <a:rPr lang="tr-TR" sz="2300" dirty="0" smtClean="0">
                <a:solidFill>
                  <a:schemeClr val="tx1"/>
                </a:solidFill>
                <a:latin typeface="Calibri" panose="020F0502020204030204" pitchFamily="34" charset="0"/>
              </a:rPr>
              <a:t>edilebilir.</a:t>
            </a:r>
          </a:p>
          <a:p>
            <a:pPr algn="just"/>
            <a:r>
              <a:rPr lang="tr-TR" sz="2300" dirty="0" smtClean="0">
                <a:solidFill>
                  <a:schemeClr val="tx1"/>
                </a:solidFill>
                <a:latin typeface="Calibri" panose="020F0502020204030204" pitchFamily="34" charset="0"/>
              </a:rPr>
              <a:t>Banka </a:t>
            </a:r>
            <a:r>
              <a:rPr lang="tr-TR" sz="2300" dirty="0">
                <a:solidFill>
                  <a:schemeClr val="tx1"/>
                </a:solidFill>
                <a:latin typeface="Calibri" panose="020F0502020204030204" pitchFamily="34" charset="0"/>
              </a:rPr>
              <a:t>referans mektubunun </a:t>
            </a:r>
            <a:r>
              <a:rPr lang="tr-TR" sz="2300" u="sng" dirty="0">
                <a:solidFill>
                  <a:schemeClr val="tx1"/>
                </a:solidFill>
                <a:latin typeface="Calibri" panose="020F0502020204030204" pitchFamily="34" charset="0"/>
              </a:rPr>
              <a:t>ilk ilan</a:t>
            </a:r>
            <a:r>
              <a:rPr lang="tr-TR" sz="2300" dirty="0">
                <a:solidFill>
                  <a:schemeClr val="tx1"/>
                </a:solidFill>
                <a:latin typeface="Calibri" panose="020F0502020204030204" pitchFamily="34" charset="0"/>
              </a:rPr>
              <a:t> veya </a:t>
            </a:r>
            <a:r>
              <a:rPr lang="tr-TR" sz="2300" u="sng" dirty="0">
                <a:solidFill>
                  <a:schemeClr val="tx1"/>
                </a:solidFill>
                <a:latin typeface="Calibri" panose="020F0502020204030204" pitchFamily="34" charset="0"/>
              </a:rPr>
              <a:t>davet tarihinden sonra</a:t>
            </a:r>
            <a:r>
              <a:rPr lang="tr-TR" sz="2300" dirty="0">
                <a:solidFill>
                  <a:schemeClr val="tx1"/>
                </a:solidFill>
                <a:latin typeface="Calibri" panose="020F0502020204030204" pitchFamily="34" charset="0"/>
              </a:rPr>
              <a:t> </a:t>
            </a:r>
            <a:r>
              <a:rPr lang="tr-TR" sz="2300" b="1" dirty="0">
                <a:solidFill>
                  <a:srgbClr val="C00000"/>
                </a:solidFill>
                <a:latin typeface="Calibri" panose="020F0502020204030204" pitchFamily="34" charset="0"/>
              </a:rPr>
              <a:t>düzenlenmiş olması zorunludur</a:t>
            </a:r>
            <a:r>
              <a:rPr lang="tr-TR" sz="2300" dirty="0" smtClean="0">
                <a:solidFill>
                  <a:schemeClr val="tx1"/>
                </a:solidFill>
                <a:latin typeface="Calibri" panose="020F0502020204030204" pitchFamily="34" charset="0"/>
              </a:rPr>
              <a:t>.</a:t>
            </a:r>
          </a:p>
          <a:p>
            <a:pPr algn="just"/>
            <a:r>
              <a:rPr lang="tr-TR" sz="2300" dirty="0">
                <a:solidFill>
                  <a:schemeClr val="tx1"/>
                </a:solidFill>
                <a:latin typeface="Calibri" panose="020F0502020204030204" pitchFamily="34" charset="0"/>
              </a:rPr>
              <a:t>İş ortaklığında, ortaklardan biri, birkaçı veya tamamı tarafından </a:t>
            </a:r>
            <a:r>
              <a:rPr lang="tr-TR" sz="2300" dirty="0" smtClean="0">
                <a:solidFill>
                  <a:schemeClr val="tx1"/>
                </a:solidFill>
                <a:latin typeface="Calibri" panose="020F0502020204030204" pitchFamily="34" charset="0"/>
              </a:rPr>
              <a:t>sağlanabilir, konsorsiyumda </a:t>
            </a:r>
            <a:r>
              <a:rPr lang="tr-TR" sz="2300" dirty="0">
                <a:solidFill>
                  <a:schemeClr val="tx1"/>
                </a:solidFill>
                <a:latin typeface="Calibri" panose="020F0502020204030204" pitchFamily="34" charset="0"/>
              </a:rPr>
              <a:t>ise bu belgelerin her bir ortak tarafından, kendi kısmı için </a:t>
            </a:r>
            <a:r>
              <a:rPr lang="tr-TR" sz="2300" dirty="0" smtClean="0">
                <a:solidFill>
                  <a:schemeClr val="tx1"/>
                </a:solidFill>
                <a:latin typeface="Calibri" panose="020F0502020204030204" pitchFamily="34" charset="0"/>
              </a:rPr>
              <a:t>sağlaması gerekir.</a:t>
            </a:r>
            <a:endParaRPr lang="tr-TR" sz="23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19096702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57200" y="1412776"/>
            <a:ext cx="8229600" cy="5112568"/>
          </a:xfrm>
        </p:spPr>
        <p:txBody>
          <a:bodyPr>
            <a:noAutofit/>
          </a:bodyPr>
          <a:lstStyle/>
          <a:p>
            <a:pPr marL="0" indent="0" algn="just">
              <a:buClr>
                <a:schemeClr val="accent1"/>
              </a:buClr>
              <a:buNone/>
            </a:pPr>
            <a:r>
              <a:rPr lang="tr-TR" sz="2000" b="1" dirty="0">
                <a:solidFill>
                  <a:schemeClr val="accent5">
                    <a:lumMod val="75000"/>
                  </a:schemeClr>
                </a:solidFill>
                <a:latin typeface="Calibri" panose="020F0502020204030204" pitchFamily="34" charset="0"/>
              </a:rPr>
              <a:t>Ekonomik ve mali yeterlik </a:t>
            </a:r>
            <a:r>
              <a:rPr lang="tr-TR" sz="2000" b="1" dirty="0" smtClean="0">
                <a:solidFill>
                  <a:schemeClr val="accent5">
                    <a:lumMod val="75000"/>
                  </a:schemeClr>
                </a:solidFill>
                <a:latin typeface="Calibri" panose="020F0502020204030204" pitchFamily="34" charset="0"/>
              </a:rPr>
              <a:t>kriterleri  </a:t>
            </a:r>
            <a:r>
              <a:rPr lang="tr-TR" sz="2000" b="1" i="1" dirty="0">
                <a:solidFill>
                  <a:schemeClr val="accent5">
                    <a:lumMod val="75000"/>
                  </a:schemeClr>
                </a:solidFill>
                <a:latin typeface="Calibri" panose="020F0502020204030204" pitchFamily="34" charset="0"/>
              </a:rPr>
              <a:t>(Bankalardan temin edilecek belgeler)</a:t>
            </a:r>
          </a:p>
          <a:p>
            <a:pPr algn="just"/>
            <a:r>
              <a:rPr lang="tr-TR" sz="2600" dirty="0" smtClean="0">
                <a:solidFill>
                  <a:schemeClr val="tx1"/>
                </a:solidFill>
                <a:latin typeface="Calibri" panose="020F0502020204030204" pitchFamily="34" charset="0"/>
              </a:rPr>
              <a:t>İsteklinin </a:t>
            </a:r>
            <a:r>
              <a:rPr lang="tr-TR" sz="2600" dirty="0">
                <a:solidFill>
                  <a:schemeClr val="tx1"/>
                </a:solidFill>
                <a:latin typeface="Calibri" panose="020F0502020204030204" pitchFamily="34" charset="0"/>
              </a:rPr>
              <a:t>bankalar nezdindeki kullanılmamış nakdi veya </a:t>
            </a:r>
            <a:r>
              <a:rPr lang="tr-TR" sz="2600" dirty="0" err="1">
                <a:solidFill>
                  <a:schemeClr val="tx1"/>
                </a:solidFill>
                <a:latin typeface="Calibri" panose="020F0502020204030204" pitchFamily="34" charset="0"/>
              </a:rPr>
              <a:t>gayrinakdi</a:t>
            </a:r>
            <a:r>
              <a:rPr lang="tr-TR" sz="2600" dirty="0">
                <a:solidFill>
                  <a:schemeClr val="tx1"/>
                </a:solidFill>
                <a:latin typeface="Calibri" panose="020F0502020204030204" pitchFamily="34" charset="0"/>
              </a:rPr>
              <a:t> kredisi ya da üzerinde kısıtlama bulunmayan </a:t>
            </a:r>
            <a:r>
              <a:rPr lang="tr-TR" sz="2600" dirty="0" smtClean="0">
                <a:solidFill>
                  <a:schemeClr val="tx1"/>
                </a:solidFill>
                <a:latin typeface="Calibri" panose="020F0502020204030204" pitchFamily="34" charset="0"/>
              </a:rPr>
              <a:t>mevduatı;</a:t>
            </a:r>
          </a:p>
          <a:p>
            <a:pPr lvl="1" algn="just"/>
            <a:r>
              <a:rPr lang="tr-TR" sz="2200" dirty="0" smtClean="0">
                <a:solidFill>
                  <a:schemeClr val="tx1"/>
                </a:solidFill>
                <a:latin typeface="Calibri" panose="020F0502020204030204" pitchFamily="34" charset="0"/>
              </a:rPr>
              <a:t>Açık ihale ve 4734/21 (</a:t>
            </a:r>
            <a:r>
              <a:rPr lang="tr-TR" sz="2200" dirty="0">
                <a:solidFill>
                  <a:schemeClr val="tx1"/>
                </a:solidFill>
                <a:latin typeface="Calibri" panose="020F0502020204030204" pitchFamily="34" charset="0"/>
              </a:rPr>
              <a:t>b) ve (c) bentlerine göre yapılan </a:t>
            </a:r>
            <a:r>
              <a:rPr lang="tr-TR" sz="2200" dirty="0" smtClean="0">
                <a:solidFill>
                  <a:schemeClr val="tx1"/>
                </a:solidFill>
                <a:latin typeface="Calibri" panose="020F0502020204030204" pitchFamily="34" charset="0"/>
              </a:rPr>
              <a:t>ihalelerde, </a:t>
            </a:r>
            <a:r>
              <a:rPr lang="tr-TR" sz="2200" u="sng" dirty="0">
                <a:solidFill>
                  <a:schemeClr val="tx1"/>
                </a:solidFill>
                <a:latin typeface="Calibri" panose="020F0502020204030204" pitchFamily="34" charset="0"/>
              </a:rPr>
              <a:t>teklif edilen bedelin</a:t>
            </a:r>
            <a:r>
              <a:rPr lang="tr-TR" sz="2200" dirty="0">
                <a:solidFill>
                  <a:schemeClr val="tx1"/>
                </a:solidFill>
                <a:latin typeface="Calibri" panose="020F0502020204030204" pitchFamily="34" charset="0"/>
              </a:rPr>
              <a:t> </a:t>
            </a:r>
            <a:r>
              <a:rPr lang="tr-TR" sz="2200" b="1" dirty="0">
                <a:solidFill>
                  <a:srgbClr val="C00000"/>
                </a:solidFill>
                <a:latin typeface="Calibri" panose="020F0502020204030204" pitchFamily="34" charset="0"/>
              </a:rPr>
              <a:t>% 10’undan az </a:t>
            </a:r>
            <a:r>
              <a:rPr lang="tr-TR" sz="2200" b="1" dirty="0" smtClean="0">
                <a:solidFill>
                  <a:srgbClr val="C00000"/>
                </a:solidFill>
                <a:latin typeface="Calibri" panose="020F0502020204030204" pitchFamily="34" charset="0"/>
              </a:rPr>
              <a:t>olamaz</a:t>
            </a:r>
            <a:r>
              <a:rPr lang="tr-TR" sz="2200" dirty="0" smtClean="0">
                <a:solidFill>
                  <a:schemeClr val="tx1"/>
                </a:solidFill>
                <a:latin typeface="Calibri" panose="020F0502020204030204" pitchFamily="34" charset="0"/>
              </a:rPr>
              <a:t>.</a:t>
            </a:r>
          </a:p>
          <a:p>
            <a:pPr lvl="1" algn="just"/>
            <a:r>
              <a:rPr lang="tr-TR" sz="2200" dirty="0" smtClean="0">
                <a:solidFill>
                  <a:schemeClr val="tx1"/>
                </a:solidFill>
                <a:latin typeface="Calibri" panose="020F0502020204030204" pitchFamily="34" charset="0"/>
              </a:rPr>
              <a:t>BİAİU ve 4734/21 (a), (d) ve (e) bentlerine </a:t>
            </a:r>
            <a:r>
              <a:rPr lang="tr-TR" sz="2200" dirty="0">
                <a:solidFill>
                  <a:schemeClr val="tx1"/>
                </a:solidFill>
                <a:latin typeface="Calibri" panose="020F0502020204030204" pitchFamily="34" charset="0"/>
              </a:rPr>
              <a:t>göre yapılan </a:t>
            </a:r>
            <a:r>
              <a:rPr lang="tr-TR" sz="2200" dirty="0" smtClean="0">
                <a:solidFill>
                  <a:schemeClr val="tx1"/>
                </a:solidFill>
                <a:latin typeface="Calibri" panose="020F0502020204030204" pitchFamily="34" charset="0"/>
              </a:rPr>
              <a:t>ihalelerde, </a:t>
            </a:r>
            <a:r>
              <a:rPr lang="tr-TR" sz="2200" u="sng" dirty="0">
                <a:solidFill>
                  <a:schemeClr val="tx1"/>
                </a:solidFill>
                <a:latin typeface="Calibri" panose="020F0502020204030204" pitchFamily="34" charset="0"/>
              </a:rPr>
              <a:t>yaklaşık maliyetin</a:t>
            </a:r>
            <a:r>
              <a:rPr lang="tr-TR" sz="2200" dirty="0">
                <a:solidFill>
                  <a:schemeClr val="tx1"/>
                </a:solidFill>
                <a:latin typeface="Calibri" panose="020F0502020204030204" pitchFamily="34" charset="0"/>
              </a:rPr>
              <a:t> </a:t>
            </a:r>
            <a:r>
              <a:rPr lang="tr-TR" sz="2200" b="1" dirty="0">
                <a:solidFill>
                  <a:srgbClr val="C00000"/>
                </a:solidFill>
                <a:latin typeface="Calibri" panose="020F0502020204030204" pitchFamily="34" charset="0"/>
              </a:rPr>
              <a:t>% 5’i ile % 15’i aralığında</a:t>
            </a:r>
            <a:r>
              <a:rPr lang="tr-TR" sz="2200" dirty="0">
                <a:solidFill>
                  <a:schemeClr val="tx1"/>
                </a:solidFill>
                <a:latin typeface="Calibri" panose="020F0502020204030204" pitchFamily="34" charset="0"/>
              </a:rPr>
              <a:t> idare tarafından belirlenecek parasal tutardan az olamaz</a:t>
            </a:r>
            <a:r>
              <a:rPr lang="tr-TR" sz="2200" dirty="0" smtClean="0">
                <a:solidFill>
                  <a:schemeClr val="tx1"/>
                </a:solidFill>
                <a:latin typeface="Calibri" panose="020F0502020204030204" pitchFamily="34" charset="0"/>
              </a:rPr>
              <a:t>.</a:t>
            </a:r>
          </a:p>
          <a:p>
            <a:pPr marL="457200" lvl="1" indent="0" algn="just">
              <a:buNone/>
            </a:pPr>
            <a:r>
              <a:rPr lang="tr-TR" sz="2200" dirty="0" smtClean="0">
                <a:solidFill>
                  <a:schemeClr val="tx1"/>
                </a:solidFill>
                <a:latin typeface="Calibri" panose="020F0502020204030204" pitchFamily="34" charset="0"/>
              </a:rPr>
              <a:t> </a:t>
            </a:r>
          </a:p>
          <a:p>
            <a:pPr marL="342900" lvl="1" indent="-342900" algn="just">
              <a:buFont typeface="Arial" panose="020B0604020202020204" pitchFamily="34" charset="0"/>
              <a:buChar char="•"/>
            </a:pPr>
            <a:r>
              <a:rPr lang="tr-TR" sz="2600" dirty="0">
                <a:solidFill>
                  <a:schemeClr val="tx1"/>
                </a:solidFill>
                <a:latin typeface="Calibri" panose="020F0502020204030204" pitchFamily="34" charset="0"/>
              </a:rPr>
              <a:t>Kriterler; mevduat ve kredi tutarları toplanmak ya da bir veya birkaç banka referans mektubu sunulması yoluyla </a:t>
            </a:r>
            <a:r>
              <a:rPr lang="tr-TR" sz="2600" dirty="0" smtClean="0">
                <a:solidFill>
                  <a:schemeClr val="tx1"/>
                </a:solidFill>
                <a:latin typeface="Calibri" panose="020F0502020204030204" pitchFamily="34" charset="0"/>
              </a:rPr>
              <a:t>karşılanabilecektir.</a:t>
            </a:r>
            <a:endParaRPr lang="tr-TR" sz="26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135510859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57200" y="1412776"/>
            <a:ext cx="8229600" cy="4968552"/>
          </a:xfrm>
        </p:spPr>
        <p:txBody>
          <a:bodyPr>
            <a:noAutofit/>
          </a:bodyPr>
          <a:lstStyle/>
          <a:p>
            <a:pPr marL="0" indent="0" algn="just">
              <a:buClr>
                <a:schemeClr val="accent1"/>
              </a:buClr>
              <a:buNone/>
            </a:pPr>
            <a:r>
              <a:rPr lang="tr-TR" sz="1900" b="1" dirty="0">
                <a:solidFill>
                  <a:schemeClr val="accent5">
                    <a:lumMod val="75000"/>
                  </a:schemeClr>
                </a:solidFill>
                <a:latin typeface="Calibri" panose="020F0502020204030204" pitchFamily="34" charset="0"/>
              </a:rPr>
              <a:t>Ekonomik ve mali yeterlik </a:t>
            </a:r>
            <a:r>
              <a:rPr lang="tr-TR" sz="1900" b="1" dirty="0" smtClean="0">
                <a:solidFill>
                  <a:schemeClr val="accent5">
                    <a:lumMod val="75000"/>
                  </a:schemeClr>
                </a:solidFill>
                <a:latin typeface="Calibri" panose="020F0502020204030204" pitchFamily="34" charset="0"/>
              </a:rPr>
              <a:t>kriterleri  </a:t>
            </a:r>
            <a:r>
              <a:rPr lang="tr-TR" sz="1900" b="1" i="1" dirty="0">
                <a:solidFill>
                  <a:schemeClr val="accent5">
                    <a:lumMod val="75000"/>
                  </a:schemeClr>
                </a:solidFill>
                <a:latin typeface="Calibri" panose="020F0502020204030204" pitchFamily="34" charset="0"/>
              </a:rPr>
              <a:t>(</a:t>
            </a:r>
            <a:r>
              <a:rPr lang="tr-TR" sz="1900" b="1" i="1" dirty="0" smtClean="0">
                <a:solidFill>
                  <a:schemeClr val="accent5">
                    <a:lumMod val="75000"/>
                  </a:schemeClr>
                </a:solidFill>
                <a:latin typeface="Calibri" panose="020F0502020204030204" pitchFamily="34" charset="0"/>
              </a:rPr>
              <a:t>Bilanço veya eşdeğer belgeler)</a:t>
            </a:r>
            <a:endParaRPr lang="tr-TR" sz="1900" b="1" i="1" dirty="0">
              <a:solidFill>
                <a:schemeClr val="accent5">
                  <a:lumMod val="75000"/>
                </a:schemeClr>
              </a:solidFill>
              <a:latin typeface="Calibri" panose="020F0502020204030204" pitchFamily="34" charset="0"/>
            </a:endParaRPr>
          </a:p>
          <a:p>
            <a:pPr marL="0" indent="0" algn="just">
              <a:buNone/>
            </a:pPr>
            <a:r>
              <a:rPr lang="tr-TR" sz="1900" dirty="0" smtClean="0">
                <a:solidFill>
                  <a:schemeClr val="tx1"/>
                </a:solidFill>
                <a:latin typeface="Calibri" panose="020F0502020204030204" pitchFamily="34" charset="0"/>
              </a:rPr>
              <a:t>Bilançonun </a:t>
            </a:r>
            <a:r>
              <a:rPr lang="tr-TR" sz="1900" dirty="0">
                <a:solidFill>
                  <a:schemeClr val="tx1"/>
                </a:solidFill>
                <a:latin typeface="Calibri" panose="020F0502020204030204" pitchFamily="34" charset="0"/>
              </a:rPr>
              <a:t>veya eşdeğer belgelerin istenildiği ihalelerde ihalenin yapıldığı yıldan önceki yıla ait; </a:t>
            </a:r>
          </a:p>
          <a:p>
            <a:pPr marL="361950" indent="0" algn="just">
              <a:buNone/>
            </a:pPr>
            <a:r>
              <a:rPr lang="tr-TR" sz="1900" dirty="0" smtClean="0">
                <a:solidFill>
                  <a:schemeClr val="tx1"/>
                </a:solidFill>
                <a:latin typeface="Calibri" panose="020F0502020204030204" pitchFamily="34" charset="0"/>
              </a:rPr>
              <a:t>a) Yayınlanması </a:t>
            </a:r>
            <a:r>
              <a:rPr lang="tr-TR" sz="1900" dirty="0">
                <a:solidFill>
                  <a:schemeClr val="tx1"/>
                </a:solidFill>
                <a:latin typeface="Calibri" panose="020F0502020204030204" pitchFamily="34" charset="0"/>
              </a:rPr>
              <a:t>zorunlu olan </a:t>
            </a:r>
            <a:r>
              <a:rPr lang="tr-TR" sz="1900" b="1" dirty="0">
                <a:solidFill>
                  <a:srgbClr val="C00000"/>
                </a:solidFill>
                <a:latin typeface="Calibri" panose="020F0502020204030204" pitchFamily="34" charset="0"/>
              </a:rPr>
              <a:t>yıl sonu bilançosunun </a:t>
            </a:r>
            <a:r>
              <a:rPr lang="tr-TR" sz="1900" dirty="0">
                <a:solidFill>
                  <a:schemeClr val="tx1"/>
                </a:solidFill>
                <a:latin typeface="Calibri" panose="020F0502020204030204" pitchFamily="34" charset="0"/>
              </a:rPr>
              <a:t>veya </a:t>
            </a:r>
            <a:r>
              <a:rPr lang="tr-TR" sz="1900" b="1" dirty="0">
                <a:solidFill>
                  <a:srgbClr val="C00000"/>
                </a:solidFill>
                <a:latin typeface="Calibri" panose="020F0502020204030204" pitchFamily="34" charset="0"/>
              </a:rPr>
              <a:t>gerekli bölümlerinin</a:t>
            </a:r>
            <a:r>
              <a:rPr lang="tr-TR" sz="1900" dirty="0">
                <a:solidFill>
                  <a:schemeClr val="tx1"/>
                </a:solidFill>
                <a:latin typeface="Calibri" panose="020F0502020204030204" pitchFamily="34" charset="0"/>
              </a:rPr>
              <a:t>, </a:t>
            </a:r>
          </a:p>
          <a:p>
            <a:pPr marL="361950" indent="0" algn="just">
              <a:buNone/>
            </a:pPr>
            <a:r>
              <a:rPr lang="tr-TR" sz="1900" dirty="0">
                <a:solidFill>
                  <a:schemeClr val="tx1"/>
                </a:solidFill>
                <a:latin typeface="Calibri" panose="020F0502020204030204" pitchFamily="34" charset="0"/>
              </a:rPr>
              <a:t>b) (a) bendinde belirtilen belgelere </a:t>
            </a:r>
            <a:r>
              <a:rPr lang="tr-TR" sz="1900" b="1" dirty="0">
                <a:solidFill>
                  <a:srgbClr val="C00000"/>
                </a:solidFill>
                <a:latin typeface="Calibri" panose="020F0502020204030204" pitchFamily="34" charset="0"/>
              </a:rPr>
              <a:t>eşdeğer belgelerin</a:t>
            </a:r>
            <a:r>
              <a:rPr lang="tr-TR" sz="1900" dirty="0">
                <a:solidFill>
                  <a:schemeClr val="tx1"/>
                </a:solidFill>
                <a:latin typeface="Calibri" panose="020F0502020204030204" pitchFamily="34" charset="0"/>
              </a:rPr>
              <a:t>, </a:t>
            </a:r>
          </a:p>
          <a:p>
            <a:pPr marL="0" indent="0" algn="just">
              <a:buNone/>
            </a:pPr>
            <a:r>
              <a:rPr lang="tr-TR" sz="1900" dirty="0">
                <a:solidFill>
                  <a:schemeClr val="tx1"/>
                </a:solidFill>
                <a:latin typeface="Calibri" panose="020F0502020204030204" pitchFamily="34" charset="0"/>
              </a:rPr>
              <a:t>her ikisinin de </a:t>
            </a:r>
            <a:r>
              <a:rPr lang="tr-TR" sz="1900" b="1" u="sng" dirty="0">
                <a:solidFill>
                  <a:schemeClr val="tx1"/>
                </a:solidFill>
                <a:latin typeface="Calibri" panose="020F0502020204030204" pitchFamily="34" charset="0"/>
              </a:rPr>
              <a:t>idarece istenilmesi zorunludur</a:t>
            </a:r>
            <a:r>
              <a:rPr lang="tr-TR" sz="1900" dirty="0">
                <a:solidFill>
                  <a:schemeClr val="tx1"/>
                </a:solidFill>
                <a:latin typeface="Calibri" panose="020F0502020204030204" pitchFamily="34" charset="0"/>
              </a:rPr>
              <a:t>.</a:t>
            </a:r>
          </a:p>
          <a:p>
            <a:pPr marL="0" indent="0" algn="just">
              <a:buNone/>
            </a:pPr>
            <a:endParaRPr lang="tr-TR" sz="1900" dirty="0" smtClean="0">
              <a:solidFill>
                <a:schemeClr val="tx1"/>
              </a:solidFill>
              <a:latin typeface="Calibri" panose="020F0502020204030204" pitchFamily="34" charset="0"/>
            </a:endParaRPr>
          </a:p>
          <a:p>
            <a:pPr marL="0" indent="0" algn="just">
              <a:buNone/>
            </a:pPr>
            <a:r>
              <a:rPr lang="tr-TR" sz="1900" dirty="0" smtClean="0">
                <a:solidFill>
                  <a:schemeClr val="tx1"/>
                </a:solidFill>
                <a:latin typeface="Calibri" panose="020F0502020204030204" pitchFamily="34" charset="0"/>
              </a:rPr>
              <a:t>İstekliler;</a:t>
            </a:r>
          </a:p>
          <a:p>
            <a:pPr algn="just"/>
            <a:r>
              <a:rPr lang="tr-TR" sz="1900" dirty="0" smtClean="0">
                <a:solidFill>
                  <a:schemeClr val="tx1"/>
                </a:solidFill>
                <a:latin typeface="Calibri" panose="020F0502020204030204" pitchFamily="34" charset="0"/>
              </a:rPr>
              <a:t>İlgili </a:t>
            </a:r>
            <a:r>
              <a:rPr lang="tr-TR" sz="1900" dirty="0">
                <a:solidFill>
                  <a:schemeClr val="tx1"/>
                </a:solidFill>
                <a:latin typeface="Calibri" panose="020F0502020204030204" pitchFamily="34" charset="0"/>
              </a:rPr>
              <a:t>mevzuatı uyarınca </a:t>
            </a:r>
            <a:r>
              <a:rPr lang="tr-TR" sz="1900" u="sng" dirty="0">
                <a:solidFill>
                  <a:schemeClr val="tx1"/>
                </a:solidFill>
                <a:latin typeface="Calibri" panose="020F0502020204030204" pitchFamily="34" charset="0"/>
              </a:rPr>
              <a:t>bilançosunu yayımlatma zorunluluğu olan</a:t>
            </a:r>
            <a:r>
              <a:rPr lang="tr-TR" sz="1900" dirty="0">
                <a:solidFill>
                  <a:schemeClr val="tx1"/>
                </a:solidFill>
                <a:latin typeface="Calibri" panose="020F0502020204030204" pitchFamily="34" charset="0"/>
              </a:rPr>
              <a:t> aday ve istekliler </a:t>
            </a:r>
            <a:r>
              <a:rPr lang="tr-TR" sz="1900" b="1" dirty="0">
                <a:solidFill>
                  <a:srgbClr val="C00000"/>
                </a:solidFill>
                <a:latin typeface="Calibri" panose="020F0502020204030204" pitchFamily="34" charset="0"/>
              </a:rPr>
              <a:t>yıl sonu bilançosunu</a:t>
            </a:r>
            <a:r>
              <a:rPr lang="tr-TR" sz="1900" dirty="0">
                <a:solidFill>
                  <a:schemeClr val="tx1"/>
                </a:solidFill>
                <a:latin typeface="Calibri" panose="020F0502020204030204" pitchFamily="34" charset="0"/>
              </a:rPr>
              <a:t> veya </a:t>
            </a:r>
            <a:r>
              <a:rPr lang="tr-TR" sz="1900" b="1" dirty="0">
                <a:solidFill>
                  <a:srgbClr val="C00000"/>
                </a:solidFill>
                <a:latin typeface="Calibri" panose="020F0502020204030204" pitchFamily="34" charset="0"/>
              </a:rPr>
              <a:t>bilançonun </a:t>
            </a:r>
            <a:r>
              <a:rPr lang="tr-TR" sz="1900" b="1" dirty="0" smtClean="0">
                <a:solidFill>
                  <a:srgbClr val="C00000"/>
                </a:solidFill>
                <a:latin typeface="Calibri" panose="020F0502020204030204" pitchFamily="34" charset="0"/>
              </a:rPr>
              <a:t>ilgili bölümlerini</a:t>
            </a:r>
            <a:r>
              <a:rPr lang="tr-TR" sz="1900" dirty="0" smtClean="0">
                <a:solidFill>
                  <a:schemeClr val="tx1"/>
                </a:solidFill>
                <a:latin typeface="Calibri" panose="020F0502020204030204" pitchFamily="34" charset="0"/>
              </a:rPr>
              <a:t>,</a:t>
            </a:r>
            <a:endParaRPr lang="tr-TR" sz="1900" dirty="0">
              <a:solidFill>
                <a:schemeClr val="tx1"/>
              </a:solidFill>
              <a:latin typeface="Calibri" panose="020F0502020204030204" pitchFamily="34" charset="0"/>
            </a:endParaRPr>
          </a:p>
          <a:p>
            <a:pPr algn="just"/>
            <a:r>
              <a:rPr lang="tr-TR" sz="1900" dirty="0" smtClean="0">
                <a:solidFill>
                  <a:schemeClr val="tx1"/>
                </a:solidFill>
                <a:latin typeface="Calibri" panose="020F0502020204030204" pitchFamily="34" charset="0"/>
              </a:rPr>
              <a:t>İlgili </a:t>
            </a:r>
            <a:r>
              <a:rPr lang="tr-TR" sz="1900" dirty="0">
                <a:solidFill>
                  <a:schemeClr val="tx1"/>
                </a:solidFill>
                <a:latin typeface="Calibri" panose="020F0502020204030204" pitchFamily="34" charset="0"/>
              </a:rPr>
              <a:t>mevzuatı uyarınca </a:t>
            </a:r>
            <a:r>
              <a:rPr lang="tr-TR" sz="1900" u="sng" dirty="0">
                <a:solidFill>
                  <a:schemeClr val="tx1"/>
                </a:solidFill>
                <a:latin typeface="Calibri" panose="020F0502020204030204" pitchFamily="34" charset="0"/>
              </a:rPr>
              <a:t>bilançosunu yayımlatma zorunluluğu olmayan</a:t>
            </a:r>
            <a:r>
              <a:rPr lang="tr-TR" sz="1900" dirty="0">
                <a:solidFill>
                  <a:schemeClr val="tx1"/>
                </a:solidFill>
                <a:latin typeface="Calibri" panose="020F0502020204030204" pitchFamily="34" charset="0"/>
              </a:rPr>
              <a:t> aday ve istekliler </a:t>
            </a:r>
            <a:r>
              <a:rPr lang="tr-TR" sz="1900" b="1" dirty="0">
                <a:solidFill>
                  <a:srgbClr val="C00000"/>
                </a:solidFill>
                <a:latin typeface="Calibri" panose="020F0502020204030204" pitchFamily="34" charset="0"/>
              </a:rPr>
              <a:t>yıl sonu bilançosunu</a:t>
            </a:r>
            <a:r>
              <a:rPr lang="tr-TR" sz="1900" dirty="0">
                <a:solidFill>
                  <a:schemeClr val="tx1"/>
                </a:solidFill>
                <a:latin typeface="Calibri" panose="020F0502020204030204" pitchFamily="34" charset="0"/>
              </a:rPr>
              <a:t> veya </a:t>
            </a:r>
            <a:r>
              <a:rPr lang="tr-TR" sz="1900" b="1" dirty="0">
                <a:solidFill>
                  <a:srgbClr val="C00000"/>
                </a:solidFill>
                <a:latin typeface="Calibri" panose="020F0502020204030204" pitchFamily="34" charset="0"/>
              </a:rPr>
              <a:t>bilançonun ilgili bölümlerini</a:t>
            </a:r>
            <a:r>
              <a:rPr lang="tr-TR" sz="1900" dirty="0" smtClean="0">
                <a:solidFill>
                  <a:schemeClr val="tx1"/>
                </a:solidFill>
                <a:latin typeface="Calibri" panose="020F0502020204030204" pitchFamily="34" charset="0"/>
              </a:rPr>
              <a:t> </a:t>
            </a:r>
            <a:r>
              <a:rPr lang="tr-TR" sz="1900" dirty="0">
                <a:solidFill>
                  <a:schemeClr val="tx1"/>
                </a:solidFill>
                <a:latin typeface="Calibri" panose="020F0502020204030204" pitchFamily="34" charset="0"/>
              </a:rPr>
              <a:t>ya </a:t>
            </a:r>
            <a:r>
              <a:rPr lang="tr-TR" sz="1900" dirty="0" smtClean="0">
                <a:solidFill>
                  <a:schemeClr val="tx1"/>
                </a:solidFill>
                <a:latin typeface="Calibri" panose="020F0502020204030204" pitchFamily="34" charset="0"/>
              </a:rPr>
              <a:t>da, YMM, SMMM ya da </a:t>
            </a:r>
            <a:r>
              <a:rPr lang="tr-TR" sz="1900" strike="sngStrike" dirty="0" smtClean="0">
                <a:solidFill>
                  <a:schemeClr val="bg1">
                    <a:lumMod val="50000"/>
                  </a:schemeClr>
                </a:solidFill>
                <a:latin typeface="Calibri" panose="020F0502020204030204" pitchFamily="34" charset="0"/>
              </a:rPr>
              <a:t>SM</a:t>
            </a:r>
            <a:r>
              <a:rPr lang="tr-TR" sz="1900" dirty="0" smtClean="0">
                <a:solidFill>
                  <a:schemeClr val="tx1"/>
                </a:solidFill>
                <a:latin typeface="Calibri" panose="020F0502020204030204" pitchFamily="34" charset="0"/>
              </a:rPr>
              <a:t> tarafından </a:t>
            </a:r>
            <a:r>
              <a:rPr lang="tr-TR" sz="1900" b="1" dirty="0">
                <a:solidFill>
                  <a:srgbClr val="C00000"/>
                </a:solidFill>
                <a:latin typeface="Calibri" panose="020F0502020204030204" pitchFamily="34" charset="0"/>
              </a:rPr>
              <a:t>standart forma uygun olarak düzenlenen belgeyi</a:t>
            </a:r>
            <a:r>
              <a:rPr lang="tr-TR" sz="1900" dirty="0">
                <a:solidFill>
                  <a:schemeClr val="tx1"/>
                </a:solidFill>
                <a:latin typeface="Calibri" panose="020F0502020204030204" pitchFamily="34" charset="0"/>
              </a:rPr>
              <a:t>,</a:t>
            </a:r>
          </a:p>
          <a:p>
            <a:pPr marL="0" indent="0" algn="just">
              <a:buNone/>
            </a:pPr>
            <a:r>
              <a:rPr lang="tr-TR" sz="1900" dirty="0" smtClean="0">
                <a:solidFill>
                  <a:schemeClr val="tx1"/>
                </a:solidFill>
                <a:latin typeface="Calibri" panose="020F0502020204030204" pitchFamily="34" charset="0"/>
              </a:rPr>
              <a:t>Sunar.</a:t>
            </a:r>
          </a:p>
        </p:txBody>
      </p:sp>
    </p:spTree>
    <p:extLst>
      <p:ext uri="{BB962C8B-B14F-4D97-AF65-F5344CB8AC3E}">
        <p14:creationId xmlns:p14="http://schemas.microsoft.com/office/powerpoint/2010/main" val="352928214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75656" y="1052736"/>
            <a:ext cx="6192688" cy="54667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Yuvarlatılmış Dikdörtgen 3"/>
          <p:cNvSpPr/>
          <p:nvPr/>
        </p:nvSpPr>
        <p:spPr>
          <a:xfrm>
            <a:off x="7164288" y="5805264"/>
            <a:ext cx="288032" cy="14401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9725415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YAPIM TANIMI </a:t>
            </a:r>
            <a:r>
              <a:rPr lang="tr-TR" sz="4400" b="1" i="1" dirty="0" smtClean="0">
                <a:latin typeface="Calibri" panose="020F0502020204030204" pitchFamily="34" charset="0"/>
              </a:rPr>
              <a:t>(4734/4)</a:t>
            </a:r>
            <a:endParaRPr lang="tr-TR" sz="4400" i="1" dirty="0"/>
          </a:p>
        </p:txBody>
      </p:sp>
      <p:sp>
        <p:nvSpPr>
          <p:cNvPr id="3" name="İçerik Yer Tutucusu 2"/>
          <p:cNvSpPr>
            <a:spLocks noGrp="1"/>
          </p:cNvSpPr>
          <p:nvPr>
            <p:ph idx="1"/>
          </p:nvPr>
        </p:nvSpPr>
        <p:spPr>
          <a:xfrm>
            <a:off x="457200" y="1600200"/>
            <a:ext cx="8229600" cy="4925144"/>
          </a:xfrm>
        </p:spPr>
        <p:txBody>
          <a:bodyPr>
            <a:normAutofit lnSpcReduction="10000"/>
          </a:bodyPr>
          <a:lstStyle/>
          <a:p>
            <a:pPr algn="just"/>
            <a:r>
              <a:rPr lang="tr-TR" sz="2800" dirty="0" smtClean="0">
                <a:solidFill>
                  <a:schemeClr val="tx1"/>
                </a:solidFill>
                <a:latin typeface="Calibri" panose="020F0502020204030204" pitchFamily="34" charset="0"/>
              </a:rPr>
              <a:t>Bina, karayolu</a:t>
            </a:r>
            <a:r>
              <a:rPr lang="tr-TR" sz="2800" dirty="0">
                <a:solidFill>
                  <a:schemeClr val="tx1"/>
                </a:solidFill>
                <a:latin typeface="Calibri" panose="020F0502020204030204" pitchFamily="34" charset="0"/>
              </a:rPr>
              <a:t>, demiryolu, </a:t>
            </a:r>
            <a:r>
              <a:rPr lang="tr-TR" sz="2800" dirty="0" smtClean="0">
                <a:solidFill>
                  <a:schemeClr val="tx1"/>
                </a:solidFill>
                <a:latin typeface="Calibri" panose="020F0502020204030204" pitchFamily="34" charset="0"/>
              </a:rPr>
              <a:t>otoyol, havalimanı</a:t>
            </a:r>
            <a:r>
              <a:rPr lang="tr-TR" sz="2800" dirty="0">
                <a:solidFill>
                  <a:schemeClr val="tx1"/>
                </a:solidFill>
                <a:latin typeface="Calibri" panose="020F0502020204030204" pitchFamily="34" charset="0"/>
              </a:rPr>
              <a:t>, rıhtım, liman, </a:t>
            </a:r>
            <a:r>
              <a:rPr lang="tr-TR" sz="2800" dirty="0" smtClean="0">
                <a:solidFill>
                  <a:schemeClr val="tx1"/>
                </a:solidFill>
                <a:latin typeface="Calibri" panose="020F0502020204030204" pitchFamily="34" charset="0"/>
              </a:rPr>
              <a:t>tersane, köprü</a:t>
            </a:r>
            <a:r>
              <a:rPr lang="tr-TR" sz="2800" dirty="0">
                <a:solidFill>
                  <a:schemeClr val="tx1"/>
                </a:solidFill>
                <a:latin typeface="Calibri" panose="020F0502020204030204" pitchFamily="34" charset="0"/>
              </a:rPr>
              <a:t>, tünel, </a:t>
            </a:r>
            <a:r>
              <a:rPr lang="tr-TR" sz="2800" dirty="0" smtClean="0">
                <a:solidFill>
                  <a:schemeClr val="tx1"/>
                </a:solidFill>
                <a:latin typeface="Calibri" panose="020F0502020204030204" pitchFamily="34" charset="0"/>
              </a:rPr>
              <a:t>metro, viyadük</a:t>
            </a:r>
            <a:r>
              <a:rPr lang="tr-TR" sz="2800" dirty="0">
                <a:solidFill>
                  <a:schemeClr val="tx1"/>
                </a:solidFill>
                <a:latin typeface="Calibri" panose="020F0502020204030204" pitchFamily="34" charset="0"/>
              </a:rPr>
              <a:t>, spor </a:t>
            </a:r>
            <a:r>
              <a:rPr lang="tr-TR" sz="2800" dirty="0" smtClean="0">
                <a:solidFill>
                  <a:schemeClr val="tx1"/>
                </a:solidFill>
                <a:latin typeface="Calibri" panose="020F0502020204030204" pitchFamily="34" charset="0"/>
              </a:rPr>
              <a:t>tesisi, alt </a:t>
            </a:r>
            <a:r>
              <a:rPr lang="tr-TR" sz="2800" dirty="0">
                <a:solidFill>
                  <a:schemeClr val="tx1"/>
                </a:solidFill>
                <a:latin typeface="Calibri" panose="020F0502020204030204" pitchFamily="34" charset="0"/>
              </a:rPr>
              <a:t>yapı, boru iletim hattı, haberleşme ve enerji nakil </a:t>
            </a:r>
            <a:r>
              <a:rPr lang="tr-TR" sz="2800" dirty="0" smtClean="0">
                <a:solidFill>
                  <a:schemeClr val="tx1"/>
                </a:solidFill>
                <a:latin typeface="Calibri" panose="020F0502020204030204" pitchFamily="34" charset="0"/>
              </a:rPr>
              <a:t>hattı, baraj</a:t>
            </a:r>
            <a:r>
              <a:rPr lang="tr-TR" sz="2800" dirty="0">
                <a:solidFill>
                  <a:schemeClr val="tx1"/>
                </a:solidFill>
                <a:latin typeface="Calibri" panose="020F0502020204030204" pitchFamily="34" charset="0"/>
              </a:rPr>
              <a:t>, enerji santrali, rafineri </a:t>
            </a:r>
            <a:r>
              <a:rPr lang="tr-TR" sz="2800" dirty="0" smtClean="0">
                <a:solidFill>
                  <a:schemeClr val="tx1"/>
                </a:solidFill>
                <a:latin typeface="Calibri" panose="020F0502020204030204" pitchFamily="34" charset="0"/>
              </a:rPr>
              <a:t>tesisi, </a:t>
            </a:r>
            <a:r>
              <a:rPr lang="tr-TR" sz="2800" dirty="0">
                <a:solidFill>
                  <a:schemeClr val="tx1"/>
                </a:solidFill>
                <a:latin typeface="Calibri" panose="020F0502020204030204" pitchFamily="34" charset="0"/>
              </a:rPr>
              <a:t>s</a:t>
            </a:r>
            <a:r>
              <a:rPr lang="tr-TR" sz="2800" dirty="0" smtClean="0">
                <a:solidFill>
                  <a:schemeClr val="tx1"/>
                </a:solidFill>
                <a:latin typeface="Calibri" panose="020F0502020204030204" pitchFamily="34" charset="0"/>
              </a:rPr>
              <a:t>ulama </a:t>
            </a:r>
            <a:r>
              <a:rPr lang="tr-TR" sz="2800" dirty="0">
                <a:solidFill>
                  <a:schemeClr val="tx1"/>
                </a:solidFill>
                <a:latin typeface="Calibri" panose="020F0502020204030204" pitchFamily="34" charset="0"/>
              </a:rPr>
              <a:t>tesisi, toprak ıslahı, taşkın koruma ve </a:t>
            </a:r>
            <a:r>
              <a:rPr lang="tr-TR" sz="2800" dirty="0" err="1" smtClean="0">
                <a:solidFill>
                  <a:schemeClr val="tx1"/>
                </a:solidFill>
                <a:latin typeface="Calibri" panose="020F0502020204030204" pitchFamily="34" charset="0"/>
              </a:rPr>
              <a:t>dekapaj</a:t>
            </a:r>
            <a:endParaRPr lang="tr-TR" sz="2800" dirty="0">
              <a:solidFill>
                <a:schemeClr val="tx1"/>
              </a:solidFill>
              <a:latin typeface="Calibri" panose="020F0502020204030204" pitchFamily="34" charset="0"/>
            </a:endParaRPr>
          </a:p>
          <a:p>
            <a:pPr marL="0" indent="361950" algn="just">
              <a:buNone/>
            </a:pPr>
            <a:r>
              <a:rPr lang="tr-TR" sz="2800" b="1" dirty="0" smtClean="0">
                <a:solidFill>
                  <a:srgbClr val="C00000"/>
                </a:solidFill>
                <a:latin typeface="Calibri" panose="020F0502020204030204" pitchFamily="34" charset="0"/>
              </a:rPr>
              <a:t>gibi </a:t>
            </a:r>
            <a:r>
              <a:rPr lang="tr-TR" sz="2800" b="1" dirty="0">
                <a:solidFill>
                  <a:srgbClr val="C00000"/>
                </a:solidFill>
                <a:latin typeface="Calibri" panose="020F0502020204030204" pitchFamily="34" charset="0"/>
              </a:rPr>
              <a:t>her türlü </a:t>
            </a:r>
            <a:r>
              <a:rPr lang="tr-TR" sz="2800" b="1" u="sng" dirty="0">
                <a:solidFill>
                  <a:srgbClr val="C00000"/>
                </a:solidFill>
                <a:latin typeface="Calibri" panose="020F0502020204030204" pitchFamily="34" charset="0"/>
              </a:rPr>
              <a:t>inşaat  </a:t>
            </a:r>
            <a:r>
              <a:rPr lang="tr-TR" sz="2800" b="1" u="sng" dirty="0" smtClean="0">
                <a:solidFill>
                  <a:srgbClr val="C00000"/>
                </a:solidFill>
                <a:latin typeface="Calibri" panose="020F0502020204030204" pitchFamily="34" charset="0"/>
              </a:rPr>
              <a:t>işleri</a:t>
            </a:r>
          </a:p>
          <a:p>
            <a:pPr marL="0" indent="361950" algn="just">
              <a:buNone/>
            </a:pPr>
            <a:endParaRPr lang="tr-TR" sz="2800" b="1" u="sng" dirty="0" smtClean="0">
              <a:solidFill>
                <a:srgbClr val="C00000"/>
              </a:solidFill>
              <a:latin typeface="Calibri" panose="020F0502020204030204" pitchFamily="34" charset="0"/>
            </a:endParaRPr>
          </a:p>
          <a:p>
            <a:pPr algn="just"/>
            <a:r>
              <a:rPr lang="tr-TR" sz="2800" dirty="0" smtClean="0">
                <a:solidFill>
                  <a:schemeClr val="tx1"/>
                </a:solidFill>
                <a:latin typeface="Calibri" panose="020F0502020204030204" pitchFamily="34" charset="0"/>
              </a:rPr>
              <a:t>Ve </a:t>
            </a:r>
            <a:r>
              <a:rPr lang="tr-TR" sz="2800" u="sng" dirty="0" smtClean="0">
                <a:solidFill>
                  <a:schemeClr val="tx1"/>
                </a:solidFill>
                <a:latin typeface="Calibri" panose="020F0502020204030204" pitchFamily="34" charset="0"/>
              </a:rPr>
              <a:t>bu </a:t>
            </a:r>
            <a:r>
              <a:rPr lang="tr-TR" sz="2800" u="sng" dirty="0">
                <a:solidFill>
                  <a:schemeClr val="tx1"/>
                </a:solidFill>
                <a:latin typeface="Calibri" panose="020F0502020204030204" pitchFamily="34" charset="0"/>
              </a:rPr>
              <a:t>işlerle ilgili</a:t>
            </a:r>
            <a:r>
              <a:rPr lang="tr-TR" sz="2800" dirty="0">
                <a:solidFill>
                  <a:schemeClr val="tx1"/>
                </a:solidFill>
                <a:latin typeface="Calibri" panose="020F0502020204030204" pitchFamily="34" charset="0"/>
              </a:rPr>
              <a:t> </a:t>
            </a:r>
            <a:r>
              <a:rPr lang="tr-TR" sz="2800" b="1" dirty="0">
                <a:solidFill>
                  <a:srgbClr val="C00000"/>
                </a:solidFill>
                <a:latin typeface="Calibri" panose="020F0502020204030204" pitchFamily="34" charset="0"/>
              </a:rPr>
              <a:t>tesisat</a:t>
            </a:r>
            <a:r>
              <a:rPr lang="tr-TR" sz="2800" dirty="0">
                <a:solidFill>
                  <a:schemeClr val="tx1"/>
                </a:solidFill>
                <a:latin typeface="Calibri" panose="020F0502020204030204" pitchFamily="34" charset="0"/>
              </a:rPr>
              <a:t>, </a:t>
            </a:r>
            <a:r>
              <a:rPr lang="tr-TR" sz="2800" b="1" dirty="0">
                <a:solidFill>
                  <a:srgbClr val="C00000"/>
                </a:solidFill>
                <a:latin typeface="Calibri" panose="020F0502020204030204" pitchFamily="34" charset="0"/>
              </a:rPr>
              <a:t>imalat</a:t>
            </a:r>
            <a:r>
              <a:rPr lang="tr-TR" sz="2800" dirty="0">
                <a:solidFill>
                  <a:schemeClr val="tx1"/>
                </a:solidFill>
                <a:latin typeface="Calibri" panose="020F0502020204030204" pitchFamily="34" charset="0"/>
              </a:rPr>
              <a:t>, </a:t>
            </a:r>
            <a:r>
              <a:rPr lang="tr-TR" sz="2800" b="1" dirty="0" err="1">
                <a:solidFill>
                  <a:srgbClr val="C00000"/>
                </a:solidFill>
                <a:latin typeface="Calibri" panose="020F0502020204030204" pitchFamily="34" charset="0"/>
              </a:rPr>
              <a:t>ihzarat</a:t>
            </a:r>
            <a:r>
              <a:rPr lang="tr-TR" sz="2800" dirty="0">
                <a:solidFill>
                  <a:schemeClr val="tx1"/>
                </a:solidFill>
                <a:latin typeface="Calibri" panose="020F0502020204030204" pitchFamily="34" charset="0"/>
              </a:rPr>
              <a:t>, </a:t>
            </a:r>
            <a:r>
              <a:rPr lang="tr-TR" sz="2800" b="1" dirty="0">
                <a:solidFill>
                  <a:srgbClr val="C00000"/>
                </a:solidFill>
                <a:latin typeface="Calibri" panose="020F0502020204030204" pitchFamily="34" charset="0"/>
              </a:rPr>
              <a:t>nakliye</a:t>
            </a:r>
            <a:r>
              <a:rPr lang="tr-TR" sz="2800" dirty="0">
                <a:solidFill>
                  <a:schemeClr val="tx1"/>
                </a:solidFill>
                <a:latin typeface="Calibri" panose="020F0502020204030204" pitchFamily="34" charset="0"/>
              </a:rPr>
              <a:t>, </a:t>
            </a:r>
            <a:r>
              <a:rPr lang="tr-TR" sz="2800" b="1" dirty="0">
                <a:solidFill>
                  <a:srgbClr val="C00000"/>
                </a:solidFill>
                <a:latin typeface="Calibri" panose="020F0502020204030204" pitchFamily="34" charset="0"/>
              </a:rPr>
              <a:t>tamamlama</a:t>
            </a:r>
            <a:r>
              <a:rPr lang="tr-TR" sz="2800" dirty="0">
                <a:solidFill>
                  <a:schemeClr val="tx1"/>
                </a:solidFill>
                <a:latin typeface="Calibri" panose="020F0502020204030204" pitchFamily="34" charset="0"/>
              </a:rPr>
              <a:t>, </a:t>
            </a:r>
            <a:r>
              <a:rPr lang="tr-TR" sz="2800" b="1" dirty="0">
                <a:solidFill>
                  <a:schemeClr val="tx1"/>
                </a:solidFill>
                <a:latin typeface="Calibri" panose="020F0502020204030204" pitchFamily="34" charset="0"/>
              </a:rPr>
              <a:t>büyük onarım</a:t>
            </a:r>
            <a:r>
              <a:rPr lang="tr-TR" sz="2800" dirty="0">
                <a:solidFill>
                  <a:schemeClr val="tx1"/>
                </a:solidFill>
                <a:latin typeface="Calibri" panose="020F0502020204030204" pitchFamily="34" charset="0"/>
              </a:rPr>
              <a:t>, </a:t>
            </a:r>
            <a:r>
              <a:rPr lang="tr-TR" sz="2800" b="1" dirty="0">
                <a:solidFill>
                  <a:srgbClr val="C00000"/>
                </a:solidFill>
                <a:latin typeface="Calibri" panose="020F0502020204030204" pitchFamily="34" charset="0"/>
              </a:rPr>
              <a:t>restorasyon</a:t>
            </a:r>
            <a:r>
              <a:rPr lang="tr-TR" sz="2800" dirty="0">
                <a:solidFill>
                  <a:schemeClr val="tx1"/>
                </a:solidFill>
                <a:latin typeface="Calibri" panose="020F0502020204030204" pitchFamily="34" charset="0"/>
              </a:rPr>
              <a:t>, </a:t>
            </a:r>
            <a:r>
              <a:rPr lang="tr-TR" sz="2800" b="1" dirty="0">
                <a:solidFill>
                  <a:srgbClr val="C00000"/>
                </a:solidFill>
                <a:latin typeface="Calibri" panose="020F0502020204030204" pitchFamily="34" charset="0"/>
              </a:rPr>
              <a:t>çevre düzenlemesi</a:t>
            </a:r>
            <a:r>
              <a:rPr lang="tr-TR" sz="2800" dirty="0">
                <a:solidFill>
                  <a:schemeClr val="tx1"/>
                </a:solidFill>
                <a:latin typeface="Calibri" panose="020F0502020204030204" pitchFamily="34" charset="0"/>
              </a:rPr>
              <a:t>, </a:t>
            </a:r>
            <a:r>
              <a:rPr lang="tr-TR" sz="2800" b="1" dirty="0">
                <a:solidFill>
                  <a:srgbClr val="C00000"/>
                </a:solidFill>
                <a:latin typeface="Calibri" panose="020F0502020204030204" pitchFamily="34" charset="0"/>
              </a:rPr>
              <a:t>sondaj</a:t>
            </a:r>
            <a:r>
              <a:rPr lang="tr-TR" sz="2800" dirty="0">
                <a:solidFill>
                  <a:schemeClr val="tx1"/>
                </a:solidFill>
                <a:latin typeface="Calibri" panose="020F0502020204030204" pitchFamily="34" charset="0"/>
              </a:rPr>
              <a:t>, </a:t>
            </a:r>
            <a:r>
              <a:rPr lang="tr-TR" sz="2800" b="1" dirty="0">
                <a:solidFill>
                  <a:srgbClr val="C00000"/>
                </a:solidFill>
                <a:latin typeface="Calibri" panose="020F0502020204030204" pitchFamily="34" charset="0"/>
              </a:rPr>
              <a:t>yıkma</a:t>
            </a:r>
            <a:r>
              <a:rPr lang="tr-TR" sz="2800" dirty="0">
                <a:solidFill>
                  <a:schemeClr val="tx1"/>
                </a:solidFill>
                <a:latin typeface="Calibri" panose="020F0502020204030204" pitchFamily="34" charset="0"/>
              </a:rPr>
              <a:t>, </a:t>
            </a:r>
            <a:r>
              <a:rPr lang="tr-TR" sz="2800" b="1" dirty="0">
                <a:solidFill>
                  <a:srgbClr val="C00000"/>
                </a:solidFill>
                <a:latin typeface="Calibri" panose="020F0502020204030204" pitchFamily="34" charset="0"/>
              </a:rPr>
              <a:t>güçlendirme</a:t>
            </a:r>
            <a:r>
              <a:rPr lang="tr-TR" sz="2800" dirty="0">
                <a:solidFill>
                  <a:schemeClr val="tx1"/>
                </a:solidFill>
                <a:latin typeface="Calibri" panose="020F0502020204030204" pitchFamily="34" charset="0"/>
              </a:rPr>
              <a:t> ve </a:t>
            </a:r>
            <a:r>
              <a:rPr lang="tr-TR" sz="2800" b="1" dirty="0">
                <a:solidFill>
                  <a:srgbClr val="C00000"/>
                </a:solidFill>
                <a:latin typeface="Calibri" panose="020F0502020204030204" pitchFamily="34" charset="0"/>
              </a:rPr>
              <a:t>montaj</a:t>
            </a:r>
            <a:r>
              <a:rPr lang="tr-TR" sz="2800" dirty="0">
                <a:solidFill>
                  <a:schemeClr val="tx1"/>
                </a:solidFill>
                <a:latin typeface="Calibri" panose="020F0502020204030204" pitchFamily="34" charset="0"/>
              </a:rPr>
              <a:t> </a:t>
            </a:r>
            <a:r>
              <a:rPr lang="tr-TR" sz="2800" dirty="0" smtClean="0">
                <a:solidFill>
                  <a:schemeClr val="tx1"/>
                </a:solidFill>
                <a:latin typeface="Calibri" panose="020F0502020204030204" pitchFamily="34" charset="0"/>
              </a:rPr>
              <a:t>işleri ile </a:t>
            </a:r>
            <a:r>
              <a:rPr lang="tr-TR" sz="2800" dirty="0">
                <a:solidFill>
                  <a:schemeClr val="tx1"/>
                </a:solidFill>
                <a:latin typeface="Calibri" panose="020F0502020204030204" pitchFamily="34" charset="0"/>
              </a:rPr>
              <a:t>benzeri yapım </a:t>
            </a:r>
            <a:r>
              <a:rPr lang="tr-TR" sz="2800" dirty="0" smtClean="0">
                <a:solidFill>
                  <a:schemeClr val="tx1"/>
                </a:solidFill>
                <a:latin typeface="Calibri" panose="020F0502020204030204" pitchFamily="34" charset="0"/>
              </a:rPr>
              <a:t>işleri</a:t>
            </a:r>
          </a:p>
        </p:txBody>
      </p:sp>
    </p:spTree>
    <p:extLst>
      <p:ext uri="{BB962C8B-B14F-4D97-AF65-F5344CB8AC3E}">
        <p14:creationId xmlns:p14="http://schemas.microsoft.com/office/powerpoint/2010/main" val="313087614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484784"/>
            <a:ext cx="8229600" cy="4968552"/>
          </a:xfrm>
        </p:spPr>
        <p:txBody>
          <a:bodyPr>
            <a:noAutofit/>
          </a:bodyPr>
          <a:lstStyle/>
          <a:p>
            <a:pPr marL="0" indent="0" algn="just">
              <a:buClr>
                <a:schemeClr val="accent1"/>
              </a:buClr>
              <a:buNone/>
            </a:pPr>
            <a:r>
              <a:rPr lang="tr-TR" sz="1900" b="1" dirty="0">
                <a:solidFill>
                  <a:schemeClr val="accent5">
                    <a:lumMod val="75000"/>
                  </a:schemeClr>
                </a:solidFill>
                <a:latin typeface="Calibri" panose="020F0502020204030204" pitchFamily="34" charset="0"/>
              </a:rPr>
              <a:t>Ekonomik ve mali yeterlik </a:t>
            </a:r>
            <a:r>
              <a:rPr lang="tr-TR" sz="1900" b="1" dirty="0" smtClean="0">
                <a:solidFill>
                  <a:schemeClr val="accent5">
                    <a:lumMod val="75000"/>
                  </a:schemeClr>
                </a:solidFill>
                <a:latin typeface="Calibri" panose="020F0502020204030204" pitchFamily="34" charset="0"/>
              </a:rPr>
              <a:t>kriterleri  </a:t>
            </a:r>
            <a:r>
              <a:rPr lang="tr-TR" sz="1900" b="1" i="1" dirty="0">
                <a:solidFill>
                  <a:schemeClr val="accent5">
                    <a:lumMod val="75000"/>
                  </a:schemeClr>
                </a:solidFill>
                <a:latin typeface="Calibri" panose="020F0502020204030204" pitchFamily="34" charset="0"/>
              </a:rPr>
              <a:t>(</a:t>
            </a:r>
            <a:r>
              <a:rPr lang="tr-TR" sz="1900" b="1" i="1" dirty="0" smtClean="0">
                <a:solidFill>
                  <a:schemeClr val="accent5">
                    <a:lumMod val="75000"/>
                  </a:schemeClr>
                </a:solidFill>
                <a:latin typeface="Calibri" panose="020F0502020204030204" pitchFamily="34" charset="0"/>
              </a:rPr>
              <a:t>Bilanço veya eşdeğer belgeler)</a:t>
            </a:r>
          </a:p>
          <a:p>
            <a:pPr marL="0" indent="0">
              <a:buNone/>
            </a:pPr>
            <a:r>
              <a:rPr lang="tr-TR" sz="2200" dirty="0" smtClean="0">
                <a:solidFill>
                  <a:schemeClr val="tx1"/>
                </a:solidFill>
                <a:latin typeface="Calibri" panose="020F0502020204030204" pitchFamily="34" charset="0"/>
              </a:rPr>
              <a:t>Sunulan belgelerde;</a:t>
            </a:r>
          </a:p>
          <a:p>
            <a:r>
              <a:rPr lang="tr-TR" sz="1900" b="1" dirty="0" smtClean="0">
                <a:solidFill>
                  <a:schemeClr val="tx1"/>
                </a:solidFill>
                <a:latin typeface="Calibri" panose="020F0502020204030204" pitchFamily="34" charset="0"/>
              </a:rPr>
              <a:t>Cari </a:t>
            </a:r>
            <a:r>
              <a:rPr lang="tr-TR" sz="1900" b="1" dirty="0">
                <a:solidFill>
                  <a:schemeClr val="tx1"/>
                </a:solidFill>
                <a:latin typeface="Calibri" panose="020F0502020204030204" pitchFamily="34" charset="0"/>
              </a:rPr>
              <a:t>oranın</a:t>
            </a:r>
            <a:r>
              <a:rPr lang="tr-TR" sz="1900" dirty="0">
                <a:solidFill>
                  <a:schemeClr val="tx1"/>
                </a:solidFill>
                <a:latin typeface="Calibri" panose="020F0502020204030204" pitchFamily="34" charset="0"/>
              </a:rPr>
              <a:t> (dönen varlıklar/kısa vadeli borçlar) </a:t>
            </a:r>
            <a:r>
              <a:rPr lang="tr-TR" sz="1900" b="1" dirty="0">
                <a:solidFill>
                  <a:srgbClr val="C00000"/>
                </a:solidFill>
                <a:latin typeface="Calibri" panose="020F0502020204030204" pitchFamily="34" charset="0"/>
              </a:rPr>
              <a:t>en az 0,75</a:t>
            </a:r>
            <a:r>
              <a:rPr lang="tr-TR" sz="1900" dirty="0">
                <a:solidFill>
                  <a:schemeClr val="tx1"/>
                </a:solidFill>
                <a:latin typeface="Calibri" panose="020F0502020204030204" pitchFamily="34" charset="0"/>
              </a:rPr>
              <a:t> </a:t>
            </a:r>
            <a:r>
              <a:rPr lang="tr-TR" sz="1900" dirty="0" smtClean="0">
                <a:solidFill>
                  <a:schemeClr val="tx1"/>
                </a:solidFill>
                <a:latin typeface="Calibri" panose="020F0502020204030204" pitchFamily="34" charset="0"/>
              </a:rPr>
              <a:t>olması</a:t>
            </a:r>
          </a:p>
          <a:p>
            <a:pPr marL="361950" indent="0">
              <a:buNone/>
            </a:pPr>
            <a:r>
              <a:rPr lang="tr-TR" sz="1600" i="1" dirty="0" smtClean="0">
                <a:solidFill>
                  <a:schemeClr val="tx1"/>
                </a:solidFill>
                <a:latin typeface="Calibri" panose="020F0502020204030204" pitchFamily="34" charset="0"/>
              </a:rPr>
              <a:t>(hesaplama </a:t>
            </a:r>
            <a:r>
              <a:rPr lang="tr-TR" sz="1600" i="1" dirty="0">
                <a:solidFill>
                  <a:schemeClr val="tx1"/>
                </a:solidFill>
                <a:latin typeface="Calibri" panose="020F0502020204030204" pitchFamily="34" charset="0"/>
              </a:rPr>
              <a:t>yapılırken; yıllara yaygın inşaat maliyetleri dönen varlıklardan, yıllara yaygın inşaat </a:t>
            </a:r>
            <a:r>
              <a:rPr lang="tr-TR" sz="1600" i="1" dirty="0" err="1">
                <a:solidFill>
                  <a:schemeClr val="tx1"/>
                </a:solidFill>
                <a:latin typeface="Calibri" panose="020F0502020204030204" pitchFamily="34" charset="0"/>
              </a:rPr>
              <a:t>hakediş</a:t>
            </a:r>
            <a:r>
              <a:rPr lang="tr-TR" sz="1600" i="1" dirty="0">
                <a:solidFill>
                  <a:schemeClr val="tx1"/>
                </a:solidFill>
                <a:latin typeface="Calibri" panose="020F0502020204030204" pitchFamily="34" charset="0"/>
              </a:rPr>
              <a:t> </a:t>
            </a:r>
            <a:r>
              <a:rPr lang="tr-TR" sz="1600" i="1" dirty="0" smtClean="0">
                <a:solidFill>
                  <a:schemeClr val="tx1"/>
                </a:solidFill>
                <a:latin typeface="Calibri" panose="020F0502020204030204" pitchFamily="34" charset="0"/>
              </a:rPr>
              <a:t>gelirleri ise </a:t>
            </a:r>
            <a:r>
              <a:rPr lang="tr-TR" sz="1600" i="1" dirty="0">
                <a:solidFill>
                  <a:schemeClr val="tx1"/>
                </a:solidFill>
                <a:latin typeface="Calibri" panose="020F0502020204030204" pitchFamily="34" charset="0"/>
              </a:rPr>
              <a:t>kısa vadeli borçlardan düşülecektir</a:t>
            </a:r>
            <a:r>
              <a:rPr lang="tr-TR" sz="1600" i="1" dirty="0" smtClean="0">
                <a:solidFill>
                  <a:schemeClr val="tx1"/>
                </a:solidFill>
                <a:latin typeface="Calibri" panose="020F0502020204030204" pitchFamily="34" charset="0"/>
              </a:rPr>
              <a:t>)</a:t>
            </a:r>
            <a:endParaRPr lang="tr-TR" sz="1600" i="1" dirty="0">
              <a:solidFill>
                <a:schemeClr val="tx1"/>
              </a:solidFill>
              <a:latin typeface="Calibri" panose="020F0502020204030204" pitchFamily="34" charset="0"/>
            </a:endParaRPr>
          </a:p>
          <a:p>
            <a:pPr algn="just"/>
            <a:r>
              <a:rPr lang="tr-TR" sz="1900" b="1" dirty="0" smtClean="0">
                <a:solidFill>
                  <a:schemeClr val="tx1"/>
                </a:solidFill>
                <a:latin typeface="Calibri" panose="020F0502020204030204" pitchFamily="34" charset="0"/>
              </a:rPr>
              <a:t>Öz </a:t>
            </a:r>
            <a:r>
              <a:rPr lang="tr-TR" sz="1900" b="1" dirty="0">
                <a:solidFill>
                  <a:schemeClr val="tx1"/>
                </a:solidFill>
                <a:latin typeface="Calibri" panose="020F0502020204030204" pitchFamily="34" charset="0"/>
              </a:rPr>
              <a:t>kaynak oranının</a:t>
            </a:r>
            <a:r>
              <a:rPr lang="tr-TR" sz="1900" dirty="0">
                <a:solidFill>
                  <a:schemeClr val="tx1"/>
                </a:solidFill>
                <a:latin typeface="Calibri" panose="020F0502020204030204" pitchFamily="34" charset="0"/>
              </a:rPr>
              <a:t> (öz kaynaklar/toplam aktif) </a:t>
            </a:r>
            <a:r>
              <a:rPr lang="tr-TR" sz="1900" b="1" dirty="0">
                <a:solidFill>
                  <a:srgbClr val="C00000"/>
                </a:solidFill>
                <a:latin typeface="Calibri" panose="020F0502020204030204" pitchFamily="34" charset="0"/>
              </a:rPr>
              <a:t>en az 0,15</a:t>
            </a:r>
            <a:r>
              <a:rPr lang="tr-TR" sz="1900" dirty="0">
                <a:solidFill>
                  <a:schemeClr val="tx1"/>
                </a:solidFill>
                <a:latin typeface="Calibri" panose="020F0502020204030204" pitchFamily="34" charset="0"/>
              </a:rPr>
              <a:t> </a:t>
            </a:r>
            <a:r>
              <a:rPr lang="tr-TR" sz="1900" dirty="0" smtClean="0">
                <a:solidFill>
                  <a:schemeClr val="tx1"/>
                </a:solidFill>
                <a:latin typeface="Calibri" panose="020F0502020204030204" pitchFamily="34" charset="0"/>
              </a:rPr>
              <a:t>olması</a:t>
            </a:r>
          </a:p>
          <a:p>
            <a:pPr marL="361950" indent="0" algn="just">
              <a:buNone/>
            </a:pPr>
            <a:r>
              <a:rPr lang="tr-TR" sz="1600" i="1" dirty="0">
                <a:solidFill>
                  <a:schemeClr val="tx1"/>
                </a:solidFill>
                <a:latin typeface="Calibri" panose="020F0502020204030204" pitchFamily="34" charset="0"/>
              </a:rPr>
              <a:t>(hesaplama yapılırken, yıllara yaygın inşaat maliyetleri toplam aktiflerden düşülecektir</a:t>
            </a:r>
            <a:r>
              <a:rPr lang="tr-TR" sz="1600" i="1" dirty="0" smtClean="0">
                <a:solidFill>
                  <a:schemeClr val="tx1"/>
                </a:solidFill>
                <a:latin typeface="Calibri" panose="020F0502020204030204" pitchFamily="34" charset="0"/>
              </a:rPr>
              <a:t>)</a:t>
            </a:r>
            <a:endParaRPr lang="tr-TR" sz="1600" i="1" dirty="0">
              <a:solidFill>
                <a:schemeClr val="tx1"/>
              </a:solidFill>
              <a:latin typeface="Calibri" panose="020F0502020204030204" pitchFamily="34" charset="0"/>
            </a:endParaRPr>
          </a:p>
          <a:p>
            <a:pPr algn="just"/>
            <a:r>
              <a:rPr lang="tr-TR" sz="1900" b="1" dirty="0" smtClean="0">
                <a:solidFill>
                  <a:schemeClr val="tx1"/>
                </a:solidFill>
                <a:latin typeface="Calibri" panose="020F0502020204030204" pitchFamily="34" charset="0"/>
              </a:rPr>
              <a:t>Kısa </a:t>
            </a:r>
            <a:r>
              <a:rPr lang="tr-TR" sz="1900" b="1" dirty="0">
                <a:solidFill>
                  <a:schemeClr val="tx1"/>
                </a:solidFill>
                <a:latin typeface="Calibri" panose="020F0502020204030204" pitchFamily="34" charset="0"/>
              </a:rPr>
              <a:t>vadeli banka borçlarının öz kaynaklara oranının</a:t>
            </a:r>
            <a:r>
              <a:rPr lang="tr-TR" sz="1900" dirty="0">
                <a:solidFill>
                  <a:schemeClr val="tx1"/>
                </a:solidFill>
                <a:latin typeface="Calibri" panose="020F0502020204030204" pitchFamily="34" charset="0"/>
              </a:rPr>
              <a:t> </a:t>
            </a:r>
            <a:r>
              <a:rPr lang="tr-TR" sz="1900" b="1" dirty="0">
                <a:solidFill>
                  <a:srgbClr val="C00000"/>
                </a:solidFill>
                <a:latin typeface="Calibri" panose="020F0502020204030204" pitchFamily="34" charset="0"/>
              </a:rPr>
              <a:t>0,50’den küçük</a:t>
            </a:r>
            <a:r>
              <a:rPr lang="tr-TR" sz="1900" dirty="0">
                <a:solidFill>
                  <a:schemeClr val="tx1"/>
                </a:solidFill>
                <a:latin typeface="Calibri" panose="020F0502020204030204" pitchFamily="34" charset="0"/>
              </a:rPr>
              <a:t> </a:t>
            </a:r>
            <a:r>
              <a:rPr lang="tr-TR" sz="1900" dirty="0" smtClean="0">
                <a:solidFill>
                  <a:schemeClr val="tx1"/>
                </a:solidFill>
                <a:latin typeface="Calibri" panose="020F0502020204030204" pitchFamily="34" charset="0"/>
              </a:rPr>
              <a:t>olması</a:t>
            </a:r>
          </a:p>
          <a:p>
            <a:pPr marL="0" indent="0" algn="just">
              <a:buNone/>
            </a:pPr>
            <a:endParaRPr lang="tr-TR" sz="1900" dirty="0">
              <a:solidFill>
                <a:schemeClr val="tx1"/>
              </a:solidFill>
              <a:latin typeface="Calibri" panose="020F0502020204030204" pitchFamily="34" charset="0"/>
            </a:endParaRPr>
          </a:p>
          <a:p>
            <a:pPr marL="0" indent="0" algn="just">
              <a:buNone/>
            </a:pPr>
            <a:r>
              <a:rPr lang="tr-TR" sz="2200" dirty="0">
                <a:solidFill>
                  <a:schemeClr val="tx1"/>
                </a:solidFill>
                <a:latin typeface="Calibri" panose="020F0502020204030204" pitchFamily="34" charset="0"/>
              </a:rPr>
              <a:t>ve </a:t>
            </a:r>
            <a:r>
              <a:rPr lang="tr-TR" sz="2200" dirty="0" smtClean="0">
                <a:solidFill>
                  <a:schemeClr val="tx1"/>
                </a:solidFill>
                <a:latin typeface="Calibri" panose="020F0502020204030204" pitchFamily="34" charset="0"/>
              </a:rPr>
              <a:t>bu </a:t>
            </a:r>
            <a:r>
              <a:rPr lang="tr-TR" sz="2200" b="1" u="sng" dirty="0">
                <a:solidFill>
                  <a:schemeClr val="tx1"/>
                </a:solidFill>
                <a:latin typeface="Calibri" panose="020F0502020204030204" pitchFamily="34" charset="0"/>
              </a:rPr>
              <a:t>üç kriterin birlikte sağlanması</a:t>
            </a:r>
            <a:r>
              <a:rPr lang="tr-TR" sz="2200" dirty="0">
                <a:solidFill>
                  <a:schemeClr val="tx1"/>
                </a:solidFill>
                <a:latin typeface="Calibri" panose="020F0502020204030204" pitchFamily="34" charset="0"/>
              </a:rPr>
              <a:t> </a:t>
            </a:r>
            <a:r>
              <a:rPr lang="tr-TR" sz="2200" b="1" dirty="0">
                <a:solidFill>
                  <a:srgbClr val="C00000"/>
                </a:solidFill>
                <a:effectLst>
                  <a:outerShdw blurRad="38100" dist="38100" dir="2700000" algn="tl">
                    <a:srgbClr val="000000">
                      <a:alpha val="43137"/>
                    </a:srgbClr>
                  </a:outerShdw>
                </a:effectLst>
                <a:latin typeface="Calibri" panose="020F0502020204030204" pitchFamily="34" charset="0"/>
              </a:rPr>
              <a:t>zorunludur. </a:t>
            </a: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64088" y="4953322"/>
            <a:ext cx="1641572" cy="1372354"/>
          </a:xfrm>
          <a:prstGeom prst="rect">
            <a:avLst/>
          </a:prstGeom>
        </p:spPr>
      </p:pic>
    </p:spTree>
    <p:extLst>
      <p:ext uri="{BB962C8B-B14F-4D97-AF65-F5344CB8AC3E}">
        <p14:creationId xmlns:p14="http://schemas.microsoft.com/office/powerpoint/2010/main" val="208601674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484784"/>
            <a:ext cx="8229600" cy="4968552"/>
          </a:xfrm>
        </p:spPr>
        <p:txBody>
          <a:bodyPr>
            <a:noAutofit/>
          </a:bodyPr>
          <a:lstStyle/>
          <a:p>
            <a:pPr marL="0" indent="0" algn="just">
              <a:buClr>
                <a:schemeClr val="accent1"/>
              </a:buClr>
              <a:buNone/>
            </a:pPr>
            <a:r>
              <a:rPr lang="tr-TR" sz="1900" b="1" dirty="0">
                <a:solidFill>
                  <a:schemeClr val="accent5">
                    <a:lumMod val="75000"/>
                  </a:schemeClr>
                </a:solidFill>
                <a:latin typeface="Calibri" panose="020F0502020204030204" pitchFamily="34" charset="0"/>
              </a:rPr>
              <a:t>Ekonomik ve mali yeterlik </a:t>
            </a:r>
            <a:r>
              <a:rPr lang="tr-TR" sz="1900" b="1" dirty="0" smtClean="0">
                <a:solidFill>
                  <a:schemeClr val="accent5">
                    <a:lumMod val="75000"/>
                  </a:schemeClr>
                </a:solidFill>
                <a:latin typeface="Calibri" panose="020F0502020204030204" pitchFamily="34" charset="0"/>
              </a:rPr>
              <a:t>kriterleri  </a:t>
            </a:r>
            <a:r>
              <a:rPr lang="tr-TR" sz="1900" b="1" i="1" dirty="0">
                <a:solidFill>
                  <a:schemeClr val="accent5">
                    <a:lumMod val="75000"/>
                  </a:schemeClr>
                </a:solidFill>
                <a:latin typeface="Calibri" panose="020F0502020204030204" pitchFamily="34" charset="0"/>
              </a:rPr>
              <a:t>(</a:t>
            </a:r>
            <a:r>
              <a:rPr lang="tr-TR" sz="1900" b="1" i="1" dirty="0" smtClean="0">
                <a:solidFill>
                  <a:schemeClr val="accent5">
                    <a:lumMod val="75000"/>
                  </a:schemeClr>
                </a:solidFill>
                <a:latin typeface="Calibri" panose="020F0502020204030204" pitchFamily="34" charset="0"/>
              </a:rPr>
              <a:t>Bilanço veya eşdeğer belgeler)</a:t>
            </a:r>
          </a:p>
          <a:p>
            <a:pPr algn="just"/>
            <a:r>
              <a:rPr lang="tr-TR" sz="2000" dirty="0" smtClean="0">
                <a:solidFill>
                  <a:schemeClr val="tx1"/>
                </a:solidFill>
                <a:latin typeface="Calibri" panose="020F0502020204030204" pitchFamily="34" charset="0"/>
              </a:rPr>
              <a:t>Kriterleri </a:t>
            </a:r>
            <a:r>
              <a:rPr lang="tr-TR" sz="2000" u="sng" dirty="0">
                <a:solidFill>
                  <a:schemeClr val="tx1"/>
                </a:solidFill>
                <a:latin typeface="Calibri" panose="020F0502020204030204" pitchFamily="34" charset="0"/>
              </a:rPr>
              <a:t>bir önceki yılda sağlayamayanlar</a:t>
            </a:r>
            <a:r>
              <a:rPr lang="tr-TR" sz="2000" dirty="0">
                <a:solidFill>
                  <a:schemeClr val="tx1"/>
                </a:solidFill>
                <a:latin typeface="Calibri" panose="020F0502020204030204" pitchFamily="34" charset="0"/>
              </a:rPr>
              <a:t>, </a:t>
            </a:r>
            <a:r>
              <a:rPr lang="tr-TR" sz="2000" b="1" dirty="0">
                <a:solidFill>
                  <a:srgbClr val="C00000"/>
                </a:solidFill>
                <a:latin typeface="Calibri" panose="020F0502020204030204" pitchFamily="34" charset="0"/>
              </a:rPr>
              <a:t>son üç yıla kadar</a:t>
            </a:r>
            <a:r>
              <a:rPr lang="tr-TR" sz="2000" dirty="0">
                <a:solidFill>
                  <a:schemeClr val="tx1"/>
                </a:solidFill>
                <a:latin typeface="Calibri" panose="020F0502020204030204" pitchFamily="34" charset="0"/>
              </a:rPr>
              <a:t> olan yılların belgelerini sunabilirler. Bu </a:t>
            </a:r>
            <a:r>
              <a:rPr lang="tr-TR" sz="2000" dirty="0" smtClean="0">
                <a:solidFill>
                  <a:schemeClr val="tx1"/>
                </a:solidFill>
                <a:latin typeface="Calibri" panose="020F0502020204030204" pitchFamily="34" charset="0"/>
              </a:rPr>
              <a:t>durumda, ilgili yılların </a:t>
            </a:r>
            <a:r>
              <a:rPr lang="tr-TR" sz="2000" b="1" dirty="0">
                <a:solidFill>
                  <a:srgbClr val="C00000"/>
                </a:solidFill>
                <a:latin typeface="Calibri" panose="020F0502020204030204" pitchFamily="34" charset="0"/>
              </a:rPr>
              <a:t>parasal tutarlarının </a:t>
            </a:r>
            <a:r>
              <a:rPr lang="tr-TR" sz="2000" b="1" dirty="0" smtClean="0">
                <a:solidFill>
                  <a:srgbClr val="C00000"/>
                </a:solidFill>
                <a:latin typeface="Calibri" panose="020F0502020204030204" pitchFamily="34" charset="0"/>
              </a:rPr>
              <a:t>ortalaması</a:t>
            </a:r>
            <a:r>
              <a:rPr lang="tr-TR" sz="2000" dirty="0" smtClean="0">
                <a:solidFill>
                  <a:schemeClr val="tx1"/>
                </a:solidFill>
                <a:latin typeface="Calibri" panose="020F0502020204030204" pitchFamily="34" charset="0"/>
              </a:rPr>
              <a:t> dikkate alınır.</a:t>
            </a:r>
            <a:endParaRPr lang="tr-TR" sz="2000" dirty="0">
              <a:solidFill>
                <a:schemeClr val="tx1"/>
              </a:solidFill>
              <a:latin typeface="Calibri" panose="020F0502020204030204" pitchFamily="34" charset="0"/>
            </a:endParaRPr>
          </a:p>
          <a:p>
            <a:pPr algn="just"/>
            <a:r>
              <a:rPr lang="tr-TR" sz="2000" dirty="0" smtClean="0">
                <a:solidFill>
                  <a:schemeClr val="tx1"/>
                </a:solidFill>
                <a:latin typeface="Calibri" panose="020F0502020204030204" pitchFamily="34" charset="0"/>
              </a:rPr>
              <a:t>İhale </a:t>
            </a:r>
            <a:r>
              <a:rPr lang="tr-TR" sz="2000" dirty="0">
                <a:solidFill>
                  <a:schemeClr val="tx1"/>
                </a:solidFill>
                <a:latin typeface="Calibri" panose="020F0502020204030204" pitchFamily="34" charset="0"/>
              </a:rPr>
              <a:t>veya son başvuru tarihi </a:t>
            </a:r>
            <a:r>
              <a:rPr lang="tr-TR" sz="2000" u="sng" dirty="0">
                <a:solidFill>
                  <a:schemeClr val="tx1"/>
                </a:solidFill>
                <a:latin typeface="Calibri" panose="020F0502020204030204" pitchFamily="34" charset="0"/>
              </a:rPr>
              <a:t>yılın ilk dört ayında olan ihalelerde</a:t>
            </a:r>
            <a:r>
              <a:rPr lang="tr-TR" sz="2000" dirty="0">
                <a:solidFill>
                  <a:schemeClr val="tx1"/>
                </a:solidFill>
                <a:latin typeface="Calibri" panose="020F0502020204030204" pitchFamily="34" charset="0"/>
              </a:rPr>
              <a:t>, bir önceki yıla ait belgelerini sunmayanlar, </a:t>
            </a:r>
            <a:r>
              <a:rPr lang="tr-TR" sz="2000" b="1" dirty="0">
                <a:solidFill>
                  <a:schemeClr val="tx1"/>
                </a:solidFill>
                <a:latin typeface="Calibri" panose="020F0502020204030204" pitchFamily="34" charset="0"/>
              </a:rPr>
              <a:t>iki önceki yıla</a:t>
            </a:r>
            <a:r>
              <a:rPr lang="tr-TR" sz="2000" dirty="0">
                <a:solidFill>
                  <a:schemeClr val="tx1"/>
                </a:solidFill>
                <a:latin typeface="Calibri" panose="020F0502020204030204" pitchFamily="34" charset="0"/>
              </a:rPr>
              <a:t> ait belgelerini sunabilirler. Bu belgelerde, yeterlik kriterini sağlayamayanlar ise </a:t>
            </a:r>
            <a:r>
              <a:rPr lang="tr-TR" sz="2000" b="1" dirty="0">
                <a:solidFill>
                  <a:srgbClr val="C00000"/>
                </a:solidFill>
                <a:latin typeface="Calibri" panose="020F0502020204030204" pitchFamily="34" charset="0"/>
              </a:rPr>
              <a:t>iki önceki yılın belgeleri ile üç önceki ve dört önceki </a:t>
            </a:r>
            <a:r>
              <a:rPr lang="tr-TR" sz="2000" b="1" dirty="0" smtClean="0">
                <a:solidFill>
                  <a:srgbClr val="C00000"/>
                </a:solidFill>
                <a:latin typeface="Calibri" panose="020F0502020204030204" pitchFamily="34" charset="0"/>
              </a:rPr>
              <a:t>yılın </a:t>
            </a:r>
            <a:r>
              <a:rPr lang="tr-TR" sz="2000" b="1" dirty="0">
                <a:solidFill>
                  <a:srgbClr val="C00000"/>
                </a:solidFill>
                <a:latin typeface="Calibri" panose="020F0502020204030204" pitchFamily="34" charset="0"/>
              </a:rPr>
              <a:t>belgelerini</a:t>
            </a:r>
            <a:r>
              <a:rPr lang="tr-TR" sz="2000" dirty="0">
                <a:solidFill>
                  <a:schemeClr val="tx1"/>
                </a:solidFill>
                <a:latin typeface="Calibri" panose="020F0502020204030204" pitchFamily="34" charset="0"/>
              </a:rPr>
              <a:t> sunabilirler</a:t>
            </a:r>
            <a:r>
              <a:rPr lang="tr-TR" sz="2000" dirty="0" smtClean="0">
                <a:solidFill>
                  <a:schemeClr val="tx1"/>
                </a:solidFill>
                <a:latin typeface="Calibri" panose="020F0502020204030204" pitchFamily="34" charset="0"/>
              </a:rPr>
              <a:t>.</a:t>
            </a:r>
          </a:p>
          <a:p>
            <a:pPr algn="just"/>
            <a:r>
              <a:rPr lang="tr-TR" sz="2000" dirty="0" smtClean="0">
                <a:solidFill>
                  <a:schemeClr val="tx1"/>
                </a:solidFill>
                <a:latin typeface="Calibri" panose="020F0502020204030204" pitchFamily="34" charset="0"/>
              </a:rPr>
              <a:t>Bilanço </a:t>
            </a:r>
            <a:r>
              <a:rPr lang="tr-TR" sz="2000" dirty="0">
                <a:solidFill>
                  <a:schemeClr val="tx1"/>
                </a:solidFill>
                <a:latin typeface="Calibri" panose="020F0502020204030204" pitchFamily="34" charset="0"/>
              </a:rPr>
              <a:t>veya bilançonun üçüncü fıkradaki kriterlerin sağlandığını gösteren bölümlerinin ilgili mevzuatına göre düzenlenmiş ve </a:t>
            </a:r>
            <a:r>
              <a:rPr lang="tr-TR" sz="2000" b="1" dirty="0" smtClean="0">
                <a:solidFill>
                  <a:srgbClr val="C00000"/>
                </a:solidFill>
                <a:latin typeface="Calibri" panose="020F0502020204030204" pitchFamily="34" charset="0"/>
              </a:rPr>
              <a:t>YMM</a:t>
            </a:r>
            <a:r>
              <a:rPr lang="tr-TR" sz="2000" dirty="0" smtClean="0">
                <a:solidFill>
                  <a:schemeClr val="tx1"/>
                </a:solidFill>
                <a:latin typeface="Calibri" panose="020F0502020204030204" pitchFamily="34" charset="0"/>
              </a:rPr>
              <a:t>, </a:t>
            </a:r>
            <a:r>
              <a:rPr lang="tr-TR" sz="2000" b="1" dirty="0" smtClean="0">
                <a:solidFill>
                  <a:srgbClr val="C00000"/>
                </a:solidFill>
                <a:latin typeface="Calibri" panose="020F0502020204030204" pitchFamily="34" charset="0"/>
              </a:rPr>
              <a:t>SMMM, </a:t>
            </a:r>
            <a:r>
              <a:rPr lang="tr-TR" sz="2000" strike="sngStrike" dirty="0" smtClean="0">
                <a:solidFill>
                  <a:schemeClr val="bg1">
                    <a:lumMod val="50000"/>
                  </a:schemeClr>
                </a:solidFill>
                <a:latin typeface="Calibri" panose="020F0502020204030204" pitchFamily="34" charset="0"/>
              </a:rPr>
              <a:t>SM</a:t>
            </a:r>
            <a:r>
              <a:rPr lang="tr-TR" sz="2000" dirty="0" smtClean="0">
                <a:solidFill>
                  <a:schemeClr val="tx1"/>
                </a:solidFill>
                <a:latin typeface="Calibri" panose="020F0502020204030204" pitchFamily="34" charset="0"/>
              </a:rPr>
              <a:t> ya da </a:t>
            </a:r>
            <a:r>
              <a:rPr lang="tr-TR" sz="2000" b="1" dirty="0" smtClean="0">
                <a:solidFill>
                  <a:srgbClr val="C00000"/>
                </a:solidFill>
                <a:latin typeface="Calibri" panose="020F0502020204030204" pitchFamily="34" charset="0"/>
              </a:rPr>
              <a:t>vergi </a:t>
            </a:r>
            <a:r>
              <a:rPr lang="tr-TR" sz="2000" b="1" dirty="0">
                <a:solidFill>
                  <a:srgbClr val="C00000"/>
                </a:solidFill>
                <a:latin typeface="Calibri" panose="020F0502020204030204" pitchFamily="34" charset="0"/>
              </a:rPr>
              <a:t>dairesince</a:t>
            </a:r>
            <a:r>
              <a:rPr lang="tr-TR" sz="2000" dirty="0">
                <a:solidFill>
                  <a:schemeClr val="tx1"/>
                </a:solidFill>
                <a:latin typeface="Calibri" panose="020F0502020204030204" pitchFamily="34" charset="0"/>
              </a:rPr>
              <a:t> </a:t>
            </a:r>
            <a:r>
              <a:rPr lang="tr-TR" sz="2000" b="1" dirty="0">
                <a:solidFill>
                  <a:schemeClr val="tx1"/>
                </a:solidFill>
                <a:latin typeface="Calibri" panose="020F0502020204030204" pitchFamily="34" charset="0"/>
              </a:rPr>
              <a:t>onaylanmış olması </a:t>
            </a:r>
            <a:r>
              <a:rPr lang="tr-TR" sz="2000" b="1" dirty="0" smtClean="0">
                <a:solidFill>
                  <a:schemeClr val="tx1"/>
                </a:solidFill>
                <a:latin typeface="Calibri" panose="020F0502020204030204" pitchFamily="34" charset="0"/>
              </a:rPr>
              <a:t>zorunludur</a:t>
            </a:r>
            <a:r>
              <a:rPr lang="tr-TR" sz="2000" dirty="0" smtClean="0">
                <a:solidFill>
                  <a:schemeClr val="tx1"/>
                </a:solidFill>
                <a:latin typeface="Calibri" panose="020F0502020204030204" pitchFamily="34" charset="0"/>
              </a:rPr>
              <a:t>.</a:t>
            </a:r>
          </a:p>
          <a:p>
            <a:pPr algn="just"/>
            <a:r>
              <a:rPr lang="tr-TR" sz="2000" dirty="0" smtClean="0">
                <a:solidFill>
                  <a:schemeClr val="tx1"/>
                </a:solidFill>
                <a:latin typeface="Calibri" panose="020F0502020204030204" pitchFamily="34" charset="0"/>
              </a:rPr>
              <a:t>Aday </a:t>
            </a:r>
            <a:r>
              <a:rPr lang="tr-TR" sz="2000" dirty="0">
                <a:solidFill>
                  <a:schemeClr val="tx1"/>
                </a:solidFill>
                <a:latin typeface="Calibri" panose="020F0502020204030204" pitchFamily="34" charset="0"/>
              </a:rPr>
              <a:t>veya isteklinin </a:t>
            </a:r>
            <a:r>
              <a:rPr lang="tr-TR" sz="2000" b="1" u="sng" dirty="0">
                <a:solidFill>
                  <a:schemeClr val="tx1"/>
                </a:solidFill>
                <a:latin typeface="Calibri" panose="020F0502020204030204" pitchFamily="34" charset="0"/>
              </a:rPr>
              <a:t>ortak girişim olması</a:t>
            </a:r>
            <a:r>
              <a:rPr lang="tr-TR" sz="2000" dirty="0">
                <a:solidFill>
                  <a:schemeClr val="tx1"/>
                </a:solidFill>
                <a:latin typeface="Calibri" panose="020F0502020204030204" pitchFamily="34" charset="0"/>
              </a:rPr>
              <a:t> halinde, </a:t>
            </a:r>
            <a:r>
              <a:rPr lang="tr-TR" sz="2000" b="1" dirty="0">
                <a:solidFill>
                  <a:srgbClr val="C00000"/>
                </a:solidFill>
                <a:latin typeface="Calibri" panose="020F0502020204030204" pitchFamily="34" charset="0"/>
              </a:rPr>
              <a:t>ortakların her birinin</a:t>
            </a:r>
            <a:r>
              <a:rPr lang="tr-TR" sz="2000" dirty="0">
                <a:solidFill>
                  <a:schemeClr val="tx1"/>
                </a:solidFill>
                <a:latin typeface="Calibri" panose="020F0502020204030204" pitchFamily="34" charset="0"/>
              </a:rPr>
              <a:t> istenen belgeleri </a:t>
            </a:r>
            <a:r>
              <a:rPr lang="tr-TR" sz="2000" b="1" dirty="0">
                <a:solidFill>
                  <a:srgbClr val="C00000"/>
                </a:solidFill>
                <a:latin typeface="Calibri" panose="020F0502020204030204" pitchFamily="34" charset="0"/>
              </a:rPr>
              <a:t>ayrı ayrı sunması</a:t>
            </a:r>
            <a:r>
              <a:rPr lang="tr-TR" sz="2000" dirty="0">
                <a:solidFill>
                  <a:schemeClr val="tx1"/>
                </a:solidFill>
                <a:latin typeface="Calibri" panose="020F0502020204030204" pitchFamily="34" charset="0"/>
              </a:rPr>
              <a:t> ve üçüncü fıkrada belirtilen </a:t>
            </a:r>
            <a:r>
              <a:rPr lang="tr-TR" sz="2000" b="1" dirty="0">
                <a:solidFill>
                  <a:srgbClr val="C00000"/>
                </a:solidFill>
                <a:latin typeface="Calibri" panose="020F0502020204030204" pitchFamily="34" charset="0"/>
              </a:rPr>
              <a:t>kriterleri sağlaması zorunludur</a:t>
            </a:r>
            <a:r>
              <a:rPr lang="tr-TR" sz="2000" dirty="0">
                <a:solidFill>
                  <a:schemeClr val="tx1"/>
                </a:solidFill>
                <a:latin typeface="Calibri" panose="020F0502020204030204" pitchFamily="34" charset="0"/>
              </a:rPr>
              <a:t>. </a:t>
            </a:r>
          </a:p>
        </p:txBody>
      </p:sp>
    </p:spTree>
    <p:extLst>
      <p:ext uri="{BB962C8B-B14F-4D97-AF65-F5344CB8AC3E}">
        <p14:creationId xmlns:p14="http://schemas.microsoft.com/office/powerpoint/2010/main" val="316287525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268760"/>
            <a:ext cx="8229600" cy="5256584"/>
          </a:xfrm>
        </p:spPr>
        <p:txBody>
          <a:bodyPr>
            <a:noAutofit/>
          </a:bodyPr>
          <a:lstStyle/>
          <a:p>
            <a:pPr marL="0" indent="0" algn="just">
              <a:buClr>
                <a:schemeClr val="accent1"/>
              </a:buClr>
              <a:buNone/>
            </a:pPr>
            <a:r>
              <a:rPr lang="tr-TR" sz="1900" b="1" dirty="0" smtClean="0">
                <a:solidFill>
                  <a:schemeClr val="accent5">
                    <a:lumMod val="75000"/>
                  </a:schemeClr>
                </a:solidFill>
                <a:latin typeface="Calibri" panose="020F0502020204030204" pitchFamily="34" charset="0"/>
              </a:rPr>
              <a:t>ÖRNEK:</a:t>
            </a:r>
            <a:endParaRPr lang="tr-TR" sz="1900" b="1" i="1" dirty="0" smtClean="0">
              <a:solidFill>
                <a:schemeClr val="accent5">
                  <a:lumMod val="75000"/>
                </a:schemeClr>
              </a:solidFill>
              <a:latin typeface="Calibri" panose="020F0502020204030204" pitchFamily="34" charset="0"/>
            </a:endParaRPr>
          </a:p>
          <a:p>
            <a:pPr marL="0" indent="0" algn="just">
              <a:buNone/>
            </a:pPr>
            <a:r>
              <a:rPr lang="tr-TR" sz="2000" b="1" dirty="0">
                <a:solidFill>
                  <a:srgbClr val="C00000"/>
                </a:solidFill>
                <a:latin typeface="Calibri" panose="020F0502020204030204" pitchFamily="34" charset="0"/>
              </a:rPr>
              <a:t>08.04.2019 tarihinde gerçekleştirilen ihaleye teklif veren A isteklisince hangi yıllara ilişkin bilanço veya eşdeğer belgeler yeterlik kriteri olarak sunulabilir? </a:t>
            </a:r>
          </a:p>
          <a:p>
            <a:pPr marL="0" indent="0" algn="just">
              <a:buNone/>
            </a:pPr>
            <a:endParaRPr lang="tr-TR" sz="2000" dirty="0" smtClean="0">
              <a:solidFill>
                <a:schemeClr val="tx1"/>
              </a:solidFill>
              <a:latin typeface="Calibri" panose="020F0502020204030204" pitchFamily="34" charset="0"/>
            </a:endParaRPr>
          </a:p>
          <a:p>
            <a:pPr marL="0" indent="0" algn="just">
              <a:buNone/>
            </a:pPr>
            <a:r>
              <a:rPr lang="tr-TR" sz="2000" b="1" dirty="0" smtClean="0">
                <a:solidFill>
                  <a:schemeClr val="accent5"/>
                </a:solidFill>
                <a:latin typeface="Calibri" panose="020F0502020204030204" pitchFamily="34" charset="0"/>
              </a:rPr>
              <a:t>Kural: Kriterleri </a:t>
            </a:r>
            <a:r>
              <a:rPr lang="tr-TR" sz="2000" b="1" u="sng" dirty="0">
                <a:solidFill>
                  <a:schemeClr val="accent5"/>
                </a:solidFill>
                <a:latin typeface="Calibri" panose="020F0502020204030204" pitchFamily="34" charset="0"/>
              </a:rPr>
              <a:t>bir önceki yılda sağlayamayanlar</a:t>
            </a:r>
            <a:r>
              <a:rPr lang="tr-TR" sz="2000" b="1" dirty="0">
                <a:solidFill>
                  <a:schemeClr val="accent5"/>
                </a:solidFill>
                <a:latin typeface="Calibri" panose="020F0502020204030204" pitchFamily="34" charset="0"/>
              </a:rPr>
              <a:t>, son üç yıla kadar olan </a:t>
            </a:r>
            <a:r>
              <a:rPr lang="tr-TR" sz="2000" b="1" dirty="0" smtClean="0">
                <a:solidFill>
                  <a:schemeClr val="accent5"/>
                </a:solidFill>
                <a:latin typeface="Calibri" panose="020F0502020204030204" pitchFamily="34" charset="0"/>
              </a:rPr>
              <a:t>yılların belgelerini sunabilirler. Bu durumda, ilgili yılların parasal tutarlarının ortalaması dikkate alınır.</a:t>
            </a:r>
          </a:p>
          <a:p>
            <a:pPr marL="0" indent="0" algn="just">
              <a:buNone/>
            </a:pPr>
            <a:r>
              <a:rPr lang="tr-TR" sz="2000" dirty="0" smtClean="0">
                <a:solidFill>
                  <a:schemeClr val="tx1"/>
                </a:solidFill>
                <a:latin typeface="Calibri" panose="020F0502020204030204" pitchFamily="34" charset="0"/>
              </a:rPr>
              <a:t>A isteklisi 2018 yılı bilançosu ile kriterleri sağlayamazsa, 2018-2017 veya 2018-2017-2016 yıllarına ait bilançolarını sunabilir.</a:t>
            </a:r>
          </a:p>
          <a:p>
            <a:pPr marL="0" indent="0" algn="just">
              <a:buNone/>
            </a:pPr>
            <a:r>
              <a:rPr lang="tr-TR" sz="2000" b="1" dirty="0">
                <a:solidFill>
                  <a:schemeClr val="accent5"/>
                </a:solidFill>
                <a:latin typeface="Calibri" panose="020F0502020204030204" pitchFamily="34" charset="0"/>
              </a:rPr>
              <a:t>İhale veya son başvuru tarihi yılın ilk dört ayında olan ihalelerde, bir önceki yıla ait belgelerini sunmayanlar, iki önceki yıla ait belgelerini sunabilirler. Bu belgelerde, yeterlik kriterini sağlayamayanlar ise iki önceki yılın belgeleri ile üç önceki ve dört önceki yılın belgelerini sunabilirler.</a:t>
            </a:r>
          </a:p>
          <a:p>
            <a:pPr marL="0" indent="0" algn="just">
              <a:buNone/>
            </a:pPr>
            <a:r>
              <a:rPr lang="tr-TR" sz="2000" dirty="0" smtClean="0">
                <a:solidFill>
                  <a:schemeClr val="tx1"/>
                </a:solidFill>
                <a:latin typeface="Calibri" panose="020F0502020204030204" pitchFamily="34" charset="0"/>
              </a:rPr>
              <a:t>Bu durumda A isteklisi 2018 yılına ait belgelerini sunmazsa 2017 yılına ilişkin belge sunar. Yeterlik kriterini sağlayamazsa 2017-2016-2015 </a:t>
            </a:r>
            <a:r>
              <a:rPr lang="tr-TR" sz="2000" dirty="0">
                <a:solidFill>
                  <a:schemeClr val="tx1"/>
                </a:solidFill>
                <a:latin typeface="Calibri" panose="020F0502020204030204" pitchFamily="34" charset="0"/>
              </a:rPr>
              <a:t>yıllarına ait </a:t>
            </a:r>
            <a:r>
              <a:rPr lang="tr-TR" sz="2000" dirty="0" smtClean="0">
                <a:solidFill>
                  <a:schemeClr val="tx1"/>
                </a:solidFill>
                <a:latin typeface="Calibri" panose="020F0502020204030204" pitchFamily="34" charset="0"/>
              </a:rPr>
              <a:t>belgelerini sunabilir. </a:t>
            </a:r>
            <a:endParaRPr lang="tr-TR" sz="20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261004358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484784"/>
            <a:ext cx="8229600" cy="4968552"/>
          </a:xfrm>
        </p:spPr>
        <p:txBody>
          <a:bodyPr>
            <a:noAutofit/>
          </a:bodyPr>
          <a:lstStyle/>
          <a:p>
            <a:pPr marL="0" indent="0" algn="just">
              <a:buClr>
                <a:schemeClr val="accent1"/>
              </a:buClr>
              <a:buNone/>
            </a:pPr>
            <a:r>
              <a:rPr lang="tr-TR" sz="1900" b="1" dirty="0">
                <a:solidFill>
                  <a:schemeClr val="accent5">
                    <a:lumMod val="75000"/>
                  </a:schemeClr>
                </a:solidFill>
                <a:latin typeface="Calibri" panose="020F0502020204030204" pitchFamily="34" charset="0"/>
              </a:rPr>
              <a:t>Ekonomik ve </a:t>
            </a:r>
            <a:r>
              <a:rPr lang="tr-TR" sz="1900" b="1" dirty="0" smtClean="0">
                <a:solidFill>
                  <a:schemeClr val="accent5">
                    <a:lumMod val="75000"/>
                  </a:schemeClr>
                </a:solidFill>
                <a:latin typeface="Calibri" panose="020F0502020204030204" pitchFamily="34" charset="0"/>
              </a:rPr>
              <a:t>mali </a:t>
            </a:r>
            <a:r>
              <a:rPr lang="tr-TR" sz="1900" b="1" dirty="0">
                <a:solidFill>
                  <a:schemeClr val="accent5">
                    <a:lumMod val="75000"/>
                  </a:schemeClr>
                </a:solidFill>
                <a:latin typeface="Calibri" panose="020F0502020204030204" pitchFamily="34" charset="0"/>
              </a:rPr>
              <a:t>yeterlik </a:t>
            </a:r>
            <a:r>
              <a:rPr lang="tr-TR" sz="1900" b="1" dirty="0" smtClean="0">
                <a:solidFill>
                  <a:schemeClr val="accent5">
                    <a:lumMod val="75000"/>
                  </a:schemeClr>
                </a:solidFill>
                <a:latin typeface="Calibri" panose="020F0502020204030204" pitchFamily="34" charset="0"/>
              </a:rPr>
              <a:t>kriterleri  </a:t>
            </a:r>
            <a:r>
              <a:rPr lang="tr-TR" sz="1900" b="1" i="1" dirty="0" smtClean="0">
                <a:solidFill>
                  <a:schemeClr val="accent5">
                    <a:lumMod val="75000"/>
                  </a:schemeClr>
                </a:solidFill>
                <a:latin typeface="Calibri" panose="020F0502020204030204" pitchFamily="34" charset="0"/>
              </a:rPr>
              <a:t>(İş hacmini gösteren belgeler)</a:t>
            </a:r>
          </a:p>
          <a:p>
            <a:pPr marL="0" indent="0" algn="just">
              <a:buNone/>
            </a:pPr>
            <a:r>
              <a:rPr lang="tr-TR" sz="2000" dirty="0">
                <a:solidFill>
                  <a:schemeClr val="tx1"/>
                </a:solidFill>
                <a:latin typeface="Calibri" panose="020F0502020204030204" pitchFamily="34" charset="0"/>
              </a:rPr>
              <a:t>İş hacmini gösteren belgeler, aday veya isteklinin ihalenin yapıldığı yıldan önceki yıla ait; </a:t>
            </a:r>
          </a:p>
          <a:p>
            <a:pPr marL="457200" indent="-457200" algn="just">
              <a:buFont typeface="+mj-lt"/>
              <a:buAutoNum type="alphaLcPeriod"/>
            </a:pPr>
            <a:r>
              <a:rPr lang="tr-TR" sz="2000" dirty="0" smtClean="0">
                <a:solidFill>
                  <a:schemeClr val="tx1"/>
                </a:solidFill>
                <a:latin typeface="Calibri" panose="020F0502020204030204" pitchFamily="34" charset="0"/>
              </a:rPr>
              <a:t>Toplam </a:t>
            </a:r>
            <a:r>
              <a:rPr lang="tr-TR" sz="2000" dirty="0">
                <a:solidFill>
                  <a:schemeClr val="tx1"/>
                </a:solidFill>
                <a:latin typeface="Calibri" panose="020F0502020204030204" pitchFamily="34" charset="0"/>
              </a:rPr>
              <a:t>cirosunu gösteren </a:t>
            </a:r>
            <a:r>
              <a:rPr lang="tr-TR" sz="2000" b="1" dirty="0">
                <a:solidFill>
                  <a:srgbClr val="C00000"/>
                </a:solidFill>
                <a:latin typeface="Calibri" panose="020F0502020204030204" pitchFamily="34" charset="0"/>
              </a:rPr>
              <a:t>gelir tablosu</a:t>
            </a:r>
            <a:r>
              <a:rPr lang="tr-TR" sz="2000" dirty="0">
                <a:solidFill>
                  <a:schemeClr val="tx1"/>
                </a:solidFill>
                <a:latin typeface="Calibri" panose="020F0502020204030204" pitchFamily="34" charset="0"/>
              </a:rPr>
              <a:t>, </a:t>
            </a:r>
          </a:p>
          <a:p>
            <a:pPr marL="457200" indent="-457200" algn="just">
              <a:buFont typeface="+mj-lt"/>
              <a:buAutoNum type="alphaLcPeriod"/>
            </a:pPr>
            <a:r>
              <a:rPr lang="tr-TR" sz="2000" b="1" dirty="0" smtClean="0">
                <a:solidFill>
                  <a:srgbClr val="C00000"/>
                </a:solidFill>
                <a:latin typeface="Calibri" panose="020F0502020204030204" pitchFamily="34" charset="0"/>
              </a:rPr>
              <a:t>Yapım işleri cirosunu</a:t>
            </a:r>
            <a:r>
              <a:rPr lang="tr-TR" sz="2000" dirty="0" smtClean="0">
                <a:solidFill>
                  <a:schemeClr val="tx1"/>
                </a:solidFill>
                <a:latin typeface="Calibri" panose="020F0502020204030204" pitchFamily="34" charset="0"/>
              </a:rPr>
              <a:t> gösteren belgedir.*</a:t>
            </a:r>
            <a:endParaRPr lang="tr-TR" sz="2000" i="1" dirty="0">
              <a:solidFill>
                <a:schemeClr val="tx1"/>
              </a:solidFill>
              <a:latin typeface="Calibri" panose="020F0502020204030204" pitchFamily="34" charset="0"/>
            </a:endParaRPr>
          </a:p>
          <a:p>
            <a:pPr marL="0" indent="0" algn="just">
              <a:buNone/>
            </a:pPr>
            <a:endParaRPr lang="tr-TR" sz="2000" dirty="0" smtClean="0">
              <a:solidFill>
                <a:schemeClr val="tx1"/>
              </a:solidFill>
              <a:latin typeface="Calibri" panose="020F0502020204030204" pitchFamily="34" charset="0"/>
            </a:endParaRPr>
          </a:p>
          <a:p>
            <a:pPr marL="0" indent="0" algn="just">
              <a:buNone/>
            </a:pPr>
            <a:endParaRPr lang="tr-TR" sz="2000" dirty="0" smtClean="0">
              <a:solidFill>
                <a:schemeClr val="tx1"/>
              </a:solidFill>
              <a:latin typeface="Calibri" panose="020F0502020204030204" pitchFamily="34" charset="0"/>
            </a:endParaRPr>
          </a:p>
          <a:p>
            <a:pPr algn="just">
              <a:buFont typeface="Wingdings" panose="05000000000000000000" pitchFamily="2" charset="2"/>
              <a:buChar char="Ø"/>
            </a:pPr>
            <a:r>
              <a:rPr lang="tr-TR" sz="2000" dirty="0" smtClean="0">
                <a:solidFill>
                  <a:srgbClr val="C00000"/>
                </a:solidFill>
                <a:latin typeface="Calibri" panose="020F0502020204030204" pitchFamily="34" charset="0"/>
              </a:rPr>
              <a:t>YM &lt; ED x 3 </a:t>
            </a:r>
            <a:r>
              <a:rPr lang="tr-TR" sz="2000" dirty="0">
                <a:solidFill>
                  <a:srgbClr val="C00000"/>
                </a:solidFill>
                <a:latin typeface="Calibri" panose="020F0502020204030204" pitchFamily="34" charset="0"/>
              </a:rPr>
              <a:t>olan</a:t>
            </a:r>
            <a:r>
              <a:rPr lang="tr-TR" sz="2000" dirty="0">
                <a:solidFill>
                  <a:schemeClr val="tx1"/>
                </a:solidFill>
                <a:latin typeface="Calibri" panose="020F0502020204030204" pitchFamily="34" charset="0"/>
              </a:rPr>
              <a:t> ve iş hacmini gösteren belgelerin istenildiği ihalelerde </a:t>
            </a:r>
            <a:r>
              <a:rPr lang="tr-TR" sz="2000" dirty="0" smtClean="0">
                <a:solidFill>
                  <a:schemeClr val="tx1"/>
                </a:solidFill>
                <a:latin typeface="Calibri" panose="020F0502020204030204" pitchFamily="34" charset="0"/>
              </a:rPr>
              <a:t>yukarıda belirtilen </a:t>
            </a:r>
            <a:r>
              <a:rPr lang="tr-TR" sz="2000" u="sng" dirty="0">
                <a:solidFill>
                  <a:schemeClr val="tx1"/>
                </a:solidFill>
                <a:latin typeface="Calibri" panose="020F0502020204030204" pitchFamily="34" charset="0"/>
              </a:rPr>
              <a:t>her iki belgenin idarece istenilmesi zorunludur</a:t>
            </a:r>
            <a:r>
              <a:rPr lang="tr-TR" sz="2000" dirty="0">
                <a:solidFill>
                  <a:schemeClr val="tx1"/>
                </a:solidFill>
                <a:latin typeface="Calibri" panose="020F0502020204030204" pitchFamily="34" charset="0"/>
              </a:rPr>
              <a:t>. </a:t>
            </a:r>
            <a:r>
              <a:rPr lang="tr-TR" sz="2000" dirty="0" smtClean="0">
                <a:solidFill>
                  <a:schemeClr val="tx1"/>
                </a:solidFill>
                <a:latin typeface="Calibri" panose="020F0502020204030204" pitchFamily="34" charset="0"/>
              </a:rPr>
              <a:t>Aday </a:t>
            </a:r>
            <a:r>
              <a:rPr lang="tr-TR" sz="2000" dirty="0">
                <a:solidFill>
                  <a:schemeClr val="tx1"/>
                </a:solidFill>
                <a:latin typeface="Calibri" panose="020F0502020204030204" pitchFamily="34" charset="0"/>
              </a:rPr>
              <a:t>veya isteklinin </a:t>
            </a:r>
            <a:r>
              <a:rPr lang="tr-TR" sz="2000" b="1" dirty="0" smtClean="0">
                <a:solidFill>
                  <a:srgbClr val="C00000"/>
                </a:solidFill>
                <a:latin typeface="Calibri" panose="020F0502020204030204" pitchFamily="34" charset="0"/>
              </a:rPr>
              <a:t>ihaleden </a:t>
            </a:r>
            <a:r>
              <a:rPr lang="tr-TR" sz="2000" b="1" dirty="0">
                <a:solidFill>
                  <a:srgbClr val="C00000"/>
                </a:solidFill>
                <a:latin typeface="Calibri" panose="020F0502020204030204" pitchFamily="34" charset="0"/>
              </a:rPr>
              <a:t>önceki yıla ait</a:t>
            </a:r>
            <a:r>
              <a:rPr lang="tr-TR" sz="2000" dirty="0">
                <a:solidFill>
                  <a:schemeClr val="tx1"/>
                </a:solidFill>
                <a:latin typeface="Calibri" panose="020F0502020204030204" pitchFamily="34" charset="0"/>
              </a:rPr>
              <a:t> bu iki belgeden </a:t>
            </a:r>
            <a:r>
              <a:rPr lang="tr-TR" sz="2000" u="sng" dirty="0">
                <a:solidFill>
                  <a:schemeClr val="tx1"/>
                </a:solidFill>
                <a:latin typeface="Calibri" panose="020F0502020204030204" pitchFamily="34" charset="0"/>
              </a:rPr>
              <a:t>birini</a:t>
            </a:r>
            <a:r>
              <a:rPr lang="tr-TR" sz="2000" dirty="0">
                <a:solidFill>
                  <a:schemeClr val="tx1"/>
                </a:solidFill>
                <a:latin typeface="Calibri" panose="020F0502020204030204" pitchFamily="34" charset="0"/>
              </a:rPr>
              <a:t> sunması </a:t>
            </a:r>
            <a:r>
              <a:rPr lang="tr-TR" sz="2000" dirty="0" smtClean="0">
                <a:solidFill>
                  <a:schemeClr val="tx1"/>
                </a:solidFill>
                <a:latin typeface="Calibri" panose="020F0502020204030204" pitchFamily="34" charset="0"/>
              </a:rPr>
              <a:t>yeterlidir.*</a:t>
            </a:r>
          </a:p>
          <a:p>
            <a:pPr algn="just">
              <a:buFont typeface="Wingdings" panose="05000000000000000000" pitchFamily="2" charset="2"/>
              <a:buChar char="Ø"/>
            </a:pPr>
            <a:r>
              <a:rPr lang="tr-TR" sz="2000" dirty="0" smtClean="0">
                <a:solidFill>
                  <a:srgbClr val="C00000"/>
                </a:solidFill>
                <a:latin typeface="Calibri" panose="020F0502020204030204" pitchFamily="34" charset="0"/>
              </a:rPr>
              <a:t>YM ≥ ED x 3 olan</a:t>
            </a:r>
            <a:r>
              <a:rPr lang="tr-TR" sz="2000" dirty="0" smtClean="0">
                <a:solidFill>
                  <a:schemeClr val="tx1"/>
                </a:solidFill>
                <a:latin typeface="Calibri" panose="020F0502020204030204" pitchFamily="34" charset="0"/>
              </a:rPr>
              <a:t> </a:t>
            </a:r>
            <a:r>
              <a:rPr lang="tr-TR" sz="2000" dirty="0">
                <a:solidFill>
                  <a:schemeClr val="tx1"/>
                </a:solidFill>
                <a:latin typeface="Calibri" panose="020F0502020204030204" pitchFamily="34" charset="0"/>
              </a:rPr>
              <a:t>ihalelerde ise yalnızca </a:t>
            </a:r>
            <a:r>
              <a:rPr lang="tr-TR" sz="2000" dirty="0" smtClean="0">
                <a:solidFill>
                  <a:schemeClr val="tx1"/>
                </a:solidFill>
                <a:latin typeface="Calibri" panose="020F0502020204030204" pitchFamily="34" charset="0"/>
              </a:rPr>
              <a:t>(</a:t>
            </a:r>
            <a:r>
              <a:rPr lang="tr-TR" sz="2000" dirty="0">
                <a:solidFill>
                  <a:schemeClr val="tx1"/>
                </a:solidFill>
                <a:latin typeface="Calibri" panose="020F0502020204030204" pitchFamily="34" charset="0"/>
              </a:rPr>
              <a:t>b) </a:t>
            </a:r>
            <a:r>
              <a:rPr lang="tr-TR" sz="2000" dirty="0" smtClean="0">
                <a:solidFill>
                  <a:schemeClr val="tx1"/>
                </a:solidFill>
                <a:latin typeface="Calibri" panose="020F0502020204030204" pitchFamily="34" charset="0"/>
              </a:rPr>
              <a:t>maddesinde belirtilen </a:t>
            </a:r>
            <a:r>
              <a:rPr lang="tr-TR" sz="2000" dirty="0">
                <a:solidFill>
                  <a:schemeClr val="tx1"/>
                </a:solidFill>
                <a:latin typeface="Calibri" panose="020F0502020204030204" pitchFamily="34" charset="0"/>
              </a:rPr>
              <a:t>belgenin sunulması gerektiğine yönelik düzenleme yapılabilir</a:t>
            </a:r>
            <a:r>
              <a:rPr lang="tr-TR" sz="2000" dirty="0" smtClean="0">
                <a:solidFill>
                  <a:schemeClr val="tx1"/>
                </a:solidFill>
                <a:latin typeface="Calibri" panose="020F0502020204030204" pitchFamily="34" charset="0"/>
              </a:rPr>
              <a:t>.*</a:t>
            </a:r>
            <a:endParaRPr lang="tr-TR" sz="20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31530644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3520" y="1227208"/>
            <a:ext cx="6984776" cy="52862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4823580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251520" y="1196752"/>
            <a:ext cx="8640960" cy="5472608"/>
          </a:xfrm>
        </p:spPr>
        <p:txBody>
          <a:bodyPr>
            <a:noAutofit/>
          </a:bodyPr>
          <a:lstStyle/>
          <a:p>
            <a:pPr marL="0" indent="0" algn="just">
              <a:buClr>
                <a:schemeClr val="accent1"/>
              </a:buClr>
              <a:buNone/>
            </a:pPr>
            <a:r>
              <a:rPr lang="tr-TR" sz="1800" b="1" dirty="0">
                <a:solidFill>
                  <a:schemeClr val="accent5">
                    <a:lumMod val="75000"/>
                  </a:schemeClr>
                </a:solidFill>
                <a:latin typeface="Calibri" panose="020F0502020204030204" pitchFamily="34" charset="0"/>
              </a:rPr>
              <a:t>Ekonomik ve </a:t>
            </a:r>
            <a:r>
              <a:rPr lang="tr-TR" sz="1800" b="1" dirty="0" smtClean="0">
                <a:solidFill>
                  <a:schemeClr val="accent5">
                    <a:lumMod val="75000"/>
                  </a:schemeClr>
                </a:solidFill>
                <a:latin typeface="Calibri" panose="020F0502020204030204" pitchFamily="34" charset="0"/>
              </a:rPr>
              <a:t>mali </a:t>
            </a:r>
            <a:r>
              <a:rPr lang="tr-TR" sz="1800" b="1" dirty="0">
                <a:solidFill>
                  <a:schemeClr val="accent5">
                    <a:lumMod val="75000"/>
                  </a:schemeClr>
                </a:solidFill>
                <a:latin typeface="Calibri" panose="020F0502020204030204" pitchFamily="34" charset="0"/>
              </a:rPr>
              <a:t>yeterlik </a:t>
            </a:r>
            <a:r>
              <a:rPr lang="tr-TR" sz="1800" b="1" dirty="0" smtClean="0">
                <a:solidFill>
                  <a:schemeClr val="accent5">
                    <a:lumMod val="75000"/>
                  </a:schemeClr>
                </a:solidFill>
                <a:latin typeface="Calibri" panose="020F0502020204030204" pitchFamily="34" charset="0"/>
              </a:rPr>
              <a:t>kriterleri  </a:t>
            </a:r>
            <a:r>
              <a:rPr lang="tr-TR" sz="1800" b="1" i="1" dirty="0" smtClean="0">
                <a:solidFill>
                  <a:schemeClr val="accent5">
                    <a:lumMod val="75000"/>
                  </a:schemeClr>
                </a:solidFill>
                <a:latin typeface="Calibri" panose="020F0502020204030204" pitchFamily="34" charset="0"/>
              </a:rPr>
              <a:t>(İş hacmini gösteren belgeler)</a:t>
            </a:r>
          </a:p>
          <a:p>
            <a:pPr marL="0" indent="0" algn="just">
              <a:buNone/>
            </a:pPr>
            <a:r>
              <a:rPr lang="tr-TR" sz="1800" dirty="0" smtClean="0">
                <a:solidFill>
                  <a:schemeClr val="tx1"/>
                </a:solidFill>
                <a:latin typeface="Calibri" panose="020F0502020204030204" pitchFamily="34" charset="0"/>
              </a:rPr>
              <a:t>Sunulan belgelerde:</a:t>
            </a:r>
          </a:p>
          <a:p>
            <a:pPr algn="just"/>
            <a:r>
              <a:rPr lang="tr-TR" sz="1800" u="sng" dirty="0" smtClean="0">
                <a:solidFill>
                  <a:srgbClr val="C00000"/>
                </a:solidFill>
                <a:latin typeface="Calibri" panose="020F0502020204030204" pitchFamily="34" charset="0"/>
              </a:rPr>
              <a:t>Açık </a:t>
            </a:r>
            <a:r>
              <a:rPr lang="tr-TR" sz="1800" u="sng" dirty="0">
                <a:solidFill>
                  <a:srgbClr val="C00000"/>
                </a:solidFill>
                <a:latin typeface="Calibri" panose="020F0502020204030204" pitchFamily="34" charset="0"/>
              </a:rPr>
              <a:t>ihale</a:t>
            </a:r>
            <a:r>
              <a:rPr lang="tr-TR" sz="1800" dirty="0">
                <a:solidFill>
                  <a:schemeClr val="tx1"/>
                </a:solidFill>
                <a:latin typeface="Calibri" panose="020F0502020204030204" pitchFamily="34" charset="0"/>
              </a:rPr>
              <a:t> </a:t>
            </a:r>
            <a:r>
              <a:rPr lang="tr-TR" sz="1800" dirty="0" smtClean="0">
                <a:solidFill>
                  <a:schemeClr val="tx1"/>
                </a:solidFill>
                <a:latin typeface="Calibri" panose="020F0502020204030204" pitchFamily="34" charset="0"/>
              </a:rPr>
              <a:t>ve </a:t>
            </a:r>
            <a:r>
              <a:rPr lang="tr-TR" sz="1800" u="sng" dirty="0" smtClean="0">
                <a:solidFill>
                  <a:srgbClr val="C00000"/>
                </a:solidFill>
                <a:latin typeface="Calibri" panose="020F0502020204030204" pitchFamily="34" charset="0"/>
              </a:rPr>
              <a:t>4734/21 (</a:t>
            </a:r>
            <a:r>
              <a:rPr lang="tr-TR" sz="1800" u="sng" dirty="0">
                <a:solidFill>
                  <a:srgbClr val="C00000"/>
                </a:solidFill>
                <a:latin typeface="Calibri" panose="020F0502020204030204" pitchFamily="34" charset="0"/>
              </a:rPr>
              <a:t>b) ve (c)</a:t>
            </a:r>
            <a:r>
              <a:rPr lang="tr-TR" sz="1800" dirty="0">
                <a:solidFill>
                  <a:schemeClr val="tx1"/>
                </a:solidFill>
                <a:latin typeface="Calibri" panose="020F0502020204030204" pitchFamily="34" charset="0"/>
              </a:rPr>
              <a:t> bentlerine göre yapılan </a:t>
            </a:r>
            <a:r>
              <a:rPr lang="tr-TR" sz="1800" dirty="0" smtClean="0">
                <a:solidFill>
                  <a:schemeClr val="tx1"/>
                </a:solidFill>
                <a:latin typeface="Calibri" panose="020F0502020204030204" pitchFamily="34" charset="0"/>
              </a:rPr>
              <a:t>ihalelerde;</a:t>
            </a:r>
          </a:p>
          <a:p>
            <a:pPr lvl="1" algn="just"/>
            <a:r>
              <a:rPr lang="tr-TR" sz="1800" dirty="0" smtClean="0">
                <a:solidFill>
                  <a:schemeClr val="tx1"/>
                </a:solidFill>
                <a:latin typeface="Calibri" panose="020F0502020204030204" pitchFamily="34" charset="0"/>
              </a:rPr>
              <a:t>isteklinin toplam cirosunun</a:t>
            </a:r>
            <a:r>
              <a:rPr lang="tr-TR" sz="1800" dirty="0">
                <a:solidFill>
                  <a:schemeClr val="tx1"/>
                </a:solidFill>
                <a:latin typeface="Calibri" panose="020F0502020204030204" pitchFamily="34" charset="0"/>
              </a:rPr>
              <a:t>, </a:t>
            </a:r>
            <a:r>
              <a:rPr lang="tr-TR" sz="1800" b="1" dirty="0">
                <a:solidFill>
                  <a:schemeClr val="tx1"/>
                </a:solidFill>
                <a:latin typeface="Calibri" panose="020F0502020204030204" pitchFamily="34" charset="0"/>
              </a:rPr>
              <a:t>teklif ettiği bedelin </a:t>
            </a:r>
            <a:r>
              <a:rPr lang="tr-TR" sz="1800" b="1" dirty="0">
                <a:solidFill>
                  <a:srgbClr val="C00000"/>
                </a:solidFill>
                <a:latin typeface="Calibri" panose="020F0502020204030204" pitchFamily="34" charset="0"/>
              </a:rPr>
              <a:t>% </a:t>
            </a:r>
            <a:r>
              <a:rPr lang="tr-TR" sz="1800" b="1" dirty="0" smtClean="0">
                <a:solidFill>
                  <a:srgbClr val="C00000"/>
                </a:solidFill>
                <a:latin typeface="Calibri" panose="020F0502020204030204" pitchFamily="34" charset="0"/>
              </a:rPr>
              <a:t>25</a:t>
            </a:r>
            <a:r>
              <a:rPr lang="tr-TR" sz="1800" dirty="0" smtClean="0">
                <a:solidFill>
                  <a:schemeClr val="tx1"/>
                </a:solidFill>
                <a:latin typeface="Calibri" panose="020F0502020204030204" pitchFamily="34" charset="0"/>
              </a:rPr>
              <a:t>’inden,</a:t>
            </a:r>
          </a:p>
          <a:p>
            <a:pPr lvl="1" algn="just"/>
            <a:r>
              <a:rPr lang="tr-TR" sz="1800" dirty="0" smtClean="0">
                <a:solidFill>
                  <a:schemeClr val="tx1"/>
                </a:solidFill>
                <a:latin typeface="Calibri" panose="020F0502020204030204" pitchFamily="34" charset="0"/>
              </a:rPr>
              <a:t>yapım işleri cirosunun* ise </a:t>
            </a:r>
            <a:r>
              <a:rPr lang="tr-TR" sz="1800" b="1" dirty="0">
                <a:solidFill>
                  <a:schemeClr val="tx1"/>
                </a:solidFill>
                <a:latin typeface="Calibri" panose="020F0502020204030204" pitchFamily="34" charset="0"/>
              </a:rPr>
              <a:t>teklif ettiği bedelin</a:t>
            </a:r>
            <a:r>
              <a:rPr lang="tr-TR" sz="1800" dirty="0">
                <a:solidFill>
                  <a:schemeClr val="tx1"/>
                </a:solidFill>
                <a:latin typeface="Calibri" panose="020F0502020204030204" pitchFamily="34" charset="0"/>
              </a:rPr>
              <a:t> </a:t>
            </a:r>
            <a:r>
              <a:rPr lang="tr-TR" sz="1800" b="1" dirty="0">
                <a:solidFill>
                  <a:srgbClr val="C00000"/>
                </a:solidFill>
                <a:latin typeface="Calibri" panose="020F0502020204030204" pitchFamily="34" charset="0"/>
              </a:rPr>
              <a:t>% </a:t>
            </a:r>
            <a:r>
              <a:rPr lang="tr-TR" sz="1800" b="1" dirty="0" smtClean="0">
                <a:solidFill>
                  <a:srgbClr val="C00000"/>
                </a:solidFill>
                <a:latin typeface="Calibri" panose="020F0502020204030204" pitchFamily="34" charset="0"/>
              </a:rPr>
              <a:t>15</a:t>
            </a:r>
            <a:r>
              <a:rPr lang="tr-TR" sz="1800" dirty="0" smtClean="0">
                <a:solidFill>
                  <a:schemeClr val="tx1"/>
                </a:solidFill>
                <a:latin typeface="Calibri" panose="020F0502020204030204" pitchFamily="34" charset="0"/>
              </a:rPr>
              <a:t>’inden</a:t>
            </a:r>
          </a:p>
          <a:p>
            <a:pPr marL="361950" lvl="1" indent="0" algn="just">
              <a:buNone/>
            </a:pPr>
            <a:r>
              <a:rPr lang="tr-TR" sz="1800" dirty="0">
                <a:solidFill>
                  <a:schemeClr val="tx1"/>
                </a:solidFill>
                <a:latin typeface="Calibri" panose="020F0502020204030204" pitchFamily="34" charset="0"/>
              </a:rPr>
              <a:t>az olmaması, </a:t>
            </a:r>
          </a:p>
          <a:p>
            <a:pPr algn="just"/>
            <a:r>
              <a:rPr lang="tr-TR" sz="1800" u="sng" dirty="0" smtClean="0">
                <a:solidFill>
                  <a:srgbClr val="C00000"/>
                </a:solidFill>
                <a:latin typeface="Calibri" panose="020F0502020204030204" pitchFamily="34" charset="0"/>
              </a:rPr>
              <a:t>BİAİU</a:t>
            </a:r>
            <a:r>
              <a:rPr lang="tr-TR" sz="1800" dirty="0" smtClean="0">
                <a:solidFill>
                  <a:srgbClr val="C00000"/>
                </a:solidFill>
                <a:latin typeface="Calibri" panose="020F0502020204030204" pitchFamily="34" charset="0"/>
              </a:rPr>
              <a:t> </a:t>
            </a:r>
            <a:r>
              <a:rPr lang="tr-TR" sz="1800" dirty="0" smtClean="0">
                <a:solidFill>
                  <a:schemeClr val="tx1"/>
                </a:solidFill>
                <a:latin typeface="Calibri" panose="020F0502020204030204" pitchFamily="34" charset="0"/>
              </a:rPr>
              <a:t>ve </a:t>
            </a:r>
            <a:r>
              <a:rPr lang="tr-TR" sz="1800" u="sng" dirty="0" smtClean="0">
                <a:solidFill>
                  <a:srgbClr val="C00000"/>
                </a:solidFill>
                <a:latin typeface="Calibri" panose="020F0502020204030204" pitchFamily="34" charset="0"/>
              </a:rPr>
              <a:t>4734/21 (</a:t>
            </a:r>
            <a:r>
              <a:rPr lang="tr-TR" sz="1800" u="sng" dirty="0">
                <a:solidFill>
                  <a:srgbClr val="C00000"/>
                </a:solidFill>
                <a:latin typeface="Calibri" panose="020F0502020204030204" pitchFamily="34" charset="0"/>
              </a:rPr>
              <a:t>a), (d) ve (e)</a:t>
            </a:r>
            <a:r>
              <a:rPr lang="tr-TR" sz="1800" dirty="0">
                <a:solidFill>
                  <a:schemeClr val="tx1"/>
                </a:solidFill>
                <a:latin typeface="Calibri" panose="020F0502020204030204" pitchFamily="34" charset="0"/>
              </a:rPr>
              <a:t> bentlerine göre yapılan </a:t>
            </a:r>
            <a:r>
              <a:rPr lang="tr-TR" sz="1800" dirty="0" smtClean="0">
                <a:solidFill>
                  <a:schemeClr val="tx1"/>
                </a:solidFill>
                <a:latin typeface="Calibri" panose="020F0502020204030204" pitchFamily="34" charset="0"/>
              </a:rPr>
              <a:t>ihalelerde;</a:t>
            </a:r>
          </a:p>
          <a:p>
            <a:pPr lvl="1" algn="just"/>
            <a:r>
              <a:rPr lang="tr-TR" sz="1800" dirty="0">
                <a:solidFill>
                  <a:schemeClr val="tx1"/>
                </a:solidFill>
                <a:latin typeface="Calibri" panose="020F0502020204030204" pitchFamily="34" charset="0"/>
              </a:rPr>
              <a:t>aday veya isteklinin </a:t>
            </a:r>
            <a:r>
              <a:rPr lang="tr-TR" sz="1800" dirty="0" smtClean="0">
                <a:solidFill>
                  <a:schemeClr val="tx1"/>
                </a:solidFill>
                <a:latin typeface="Calibri" panose="020F0502020204030204" pitchFamily="34" charset="0"/>
              </a:rPr>
              <a:t>toplam cirosunun</a:t>
            </a:r>
            <a:r>
              <a:rPr lang="tr-TR" sz="1800" dirty="0">
                <a:solidFill>
                  <a:schemeClr val="tx1"/>
                </a:solidFill>
                <a:latin typeface="Calibri" panose="020F0502020204030204" pitchFamily="34" charset="0"/>
              </a:rPr>
              <a:t>, </a:t>
            </a:r>
            <a:r>
              <a:rPr lang="tr-TR" sz="1800" b="1" dirty="0">
                <a:solidFill>
                  <a:schemeClr val="tx1"/>
                </a:solidFill>
                <a:latin typeface="Calibri" panose="020F0502020204030204" pitchFamily="34" charset="0"/>
              </a:rPr>
              <a:t>yaklaşık maliyetin</a:t>
            </a:r>
            <a:r>
              <a:rPr lang="tr-TR" sz="1800" dirty="0">
                <a:solidFill>
                  <a:schemeClr val="tx1"/>
                </a:solidFill>
                <a:latin typeface="Calibri" panose="020F0502020204030204" pitchFamily="34" charset="0"/>
              </a:rPr>
              <a:t> </a:t>
            </a:r>
            <a:r>
              <a:rPr lang="tr-TR" sz="1800" b="1" dirty="0">
                <a:solidFill>
                  <a:srgbClr val="C00000"/>
                </a:solidFill>
                <a:latin typeface="Calibri" panose="020F0502020204030204" pitchFamily="34" charset="0"/>
              </a:rPr>
              <a:t>% 25’i ile % 35’i aralığında </a:t>
            </a:r>
            <a:r>
              <a:rPr lang="tr-TR" sz="1800" dirty="0">
                <a:solidFill>
                  <a:schemeClr val="tx1"/>
                </a:solidFill>
                <a:latin typeface="Calibri" panose="020F0502020204030204" pitchFamily="34" charset="0"/>
              </a:rPr>
              <a:t>idarece belirlenen tutardan,</a:t>
            </a:r>
          </a:p>
          <a:p>
            <a:pPr lvl="1" algn="just"/>
            <a:r>
              <a:rPr lang="tr-TR" sz="1800" dirty="0">
                <a:solidFill>
                  <a:schemeClr val="tx1"/>
                </a:solidFill>
                <a:latin typeface="Calibri" panose="020F0502020204030204" pitchFamily="34" charset="0"/>
              </a:rPr>
              <a:t>y</a:t>
            </a:r>
            <a:r>
              <a:rPr lang="tr-TR" sz="1800" dirty="0" smtClean="0">
                <a:solidFill>
                  <a:schemeClr val="tx1"/>
                </a:solidFill>
                <a:latin typeface="Calibri" panose="020F0502020204030204" pitchFamily="34" charset="0"/>
              </a:rPr>
              <a:t>apım işleri cirosunun* </a:t>
            </a:r>
            <a:r>
              <a:rPr lang="tr-TR" sz="1800" dirty="0">
                <a:solidFill>
                  <a:schemeClr val="tx1"/>
                </a:solidFill>
                <a:latin typeface="Calibri" panose="020F0502020204030204" pitchFamily="34" charset="0"/>
              </a:rPr>
              <a:t>ise </a:t>
            </a:r>
            <a:r>
              <a:rPr lang="tr-TR" sz="1800" b="1" dirty="0">
                <a:solidFill>
                  <a:schemeClr val="tx1"/>
                </a:solidFill>
                <a:latin typeface="Calibri" panose="020F0502020204030204" pitchFamily="34" charset="0"/>
              </a:rPr>
              <a:t>yaklaşık maliyetin</a:t>
            </a:r>
            <a:r>
              <a:rPr lang="tr-TR" sz="1800" dirty="0">
                <a:solidFill>
                  <a:schemeClr val="tx1"/>
                </a:solidFill>
                <a:latin typeface="Calibri" panose="020F0502020204030204" pitchFamily="34" charset="0"/>
              </a:rPr>
              <a:t> </a:t>
            </a:r>
            <a:r>
              <a:rPr lang="tr-TR" sz="1800" b="1" dirty="0">
                <a:solidFill>
                  <a:srgbClr val="C00000"/>
                </a:solidFill>
                <a:latin typeface="Calibri" panose="020F0502020204030204" pitchFamily="34" charset="0"/>
              </a:rPr>
              <a:t>% 15’i ile % 25’i aralığında</a:t>
            </a:r>
            <a:r>
              <a:rPr lang="tr-TR" sz="1800" dirty="0">
                <a:solidFill>
                  <a:schemeClr val="tx1"/>
                </a:solidFill>
                <a:latin typeface="Calibri" panose="020F0502020204030204" pitchFamily="34" charset="0"/>
              </a:rPr>
              <a:t> idarece belirlenen </a:t>
            </a:r>
            <a:r>
              <a:rPr lang="tr-TR" sz="1800" dirty="0" smtClean="0">
                <a:solidFill>
                  <a:schemeClr val="tx1"/>
                </a:solidFill>
                <a:latin typeface="Calibri" panose="020F0502020204030204" pitchFamily="34" charset="0"/>
              </a:rPr>
              <a:t>tutardan</a:t>
            </a:r>
          </a:p>
          <a:p>
            <a:pPr marL="361950" lvl="1" indent="0" algn="just">
              <a:buNone/>
            </a:pPr>
            <a:r>
              <a:rPr lang="tr-TR" sz="1800" dirty="0">
                <a:solidFill>
                  <a:schemeClr val="tx1"/>
                </a:solidFill>
                <a:latin typeface="Calibri" panose="020F0502020204030204" pitchFamily="34" charset="0"/>
              </a:rPr>
              <a:t>az </a:t>
            </a:r>
            <a:r>
              <a:rPr lang="tr-TR" sz="1800" dirty="0" smtClean="0">
                <a:solidFill>
                  <a:schemeClr val="tx1"/>
                </a:solidFill>
                <a:latin typeface="Calibri" panose="020F0502020204030204" pitchFamily="34" charset="0"/>
              </a:rPr>
              <a:t>olmaması gerekmektedir.</a:t>
            </a:r>
          </a:p>
          <a:p>
            <a:pPr marL="0" lvl="1" indent="0" algn="just">
              <a:buNone/>
            </a:pPr>
            <a:endParaRPr lang="tr-TR" sz="1800" dirty="0" smtClean="0">
              <a:solidFill>
                <a:schemeClr val="tx1"/>
              </a:solidFill>
              <a:latin typeface="Calibri" panose="020F0502020204030204" pitchFamily="34" charset="0"/>
            </a:endParaRPr>
          </a:p>
          <a:p>
            <a:pPr marL="0" lvl="1" indent="0" algn="just">
              <a:buNone/>
            </a:pPr>
            <a:r>
              <a:rPr lang="tr-TR" sz="1800" dirty="0" smtClean="0">
                <a:solidFill>
                  <a:schemeClr val="tx1"/>
                </a:solidFill>
                <a:latin typeface="Calibri" panose="020F0502020204030204" pitchFamily="34" charset="0"/>
              </a:rPr>
              <a:t>İdarece </a:t>
            </a:r>
            <a:r>
              <a:rPr lang="tr-TR" sz="1800" dirty="0">
                <a:solidFill>
                  <a:schemeClr val="tx1"/>
                </a:solidFill>
                <a:latin typeface="Calibri" panose="020F0502020204030204" pitchFamily="34" charset="0"/>
              </a:rPr>
              <a:t>yalnızca </a:t>
            </a:r>
            <a:r>
              <a:rPr lang="tr-TR" sz="1800" u="sng" dirty="0">
                <a:solidFill>
                  <a:schemeClr val="tx1"/>
                </a:solidFill>
                <a:latin typeface="Calibri" panose="020F0502020204030204" pitchFamily="34" charset="0"/>
              </a:rPr>
              <a:t>yapım işleri cirosunu gösteren belgenin istenildiği</a:t>
            </a:r>
            <a:r>
              <a:rPr lang="tr-TR" sz="1800" dirty="0">
                <a:solidFill>
                  <a:schemeClr val="tx1"/>
                </a:solidFill>
                <a:latin typeface="Calibri" panose="020F0502020204030204" pitchFamily="34" charset="0"/>
              </a:rPr>
              <a:t> ihaleler </a:t>
            </a:r>
            <a:r>
              <a:rPr lang="tr-TR" sz="1800" u="sng" dirty="0">
                <a:solidFill>
                  <a:schemeClr val="tx1"/>
                </a:solidFill>
                <a:latin typeface="Calibri" panose="020F0502020204030204" pitchFamily="34" charset="0"/>
              </a:rPr>
              <a:t>hariç olmak üzere</a:t>
            </a:r>
            <a:r>
              <a:rPr lang="tr-TR" sz="1800" dirty="0">
                <a:solidFill>
                  <a:schemeClr val="tx1"/>
                </a:solidFill>
                <a:latin typeface="Calibri" panose="020F0502020204030204" pitchFamily="34" charset="0"/>
              </a:rPr>
              <a:t>, yeterlik kriteri olarak bu kriterlerden </a:t>
            </a:r>
            <a:r>
              <a:rPr lang="tr-TR" sz="1800" b="1" dirty="0">
                <a:solidFill>
                  <a:schemeClr val="tx1"/>
                </a:solidFill>
                <a:latin typeface="Calibri" panose="020F0502020204030204" pitchFamily="34" charset="0"/>
              </a:rPr>
              <a:t>herhangi birini sağlayan</a:t>
            </a:r>
            <a:r>
              <a:rPr lang="tr-TR" sz="1800" dirty="0">
                <a:solidFill>
                  <a:schemeClr val="tx1"/>
                </a:solidFill>
                <a:latin typeface="Calibri" panose="020F0502020204030204" pitchFamily="34" charset="0"/>
              </a:rPr>
              <a:t> ve sağladığı kritere ilişkin belgeyi sunan aday veya istekli </a:t>
            </a:r>
            <a:r>
              <a:rPr lang="tr-TR" sz="1800" b="1" dirty="0">
                <a:solidFill>
                  <a:srgbClr val="C00000"/>
                </a:solidFill>
                <a:latin typeface="Calibri" panose="020F0502020204030204" pitchFamily="34" charset="0"/>
              </a:rPr>
              <a:t>yeterli kabul edilir</a:t>
            </a:r>
            <a:r>
              <a:rPr lang="tr-TR" sz="1800" dirty="0">
                <a:solidFill>
                  <a:schemeClr val="tx1"/>
                </a:solidFill>
                <a:latin typeface="Calibri" panose="020F0502020204030204" pitchFamily="34" charset="0"/>
              </a:rPr>
              <a:t>.</a:t>
            </a:r>
          </a:p>
          <a:p>
            <a:pPr marL="361950" lvl="1" indent="0" algn="just">
              <a:buNone/>
            </a:pPr>
            <a:endParaRPr lang="tr-TR" sz="18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20750048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484784"/>
            <a:ext cx="8229600" cy="4968552"/>
          </a:xfrm>
        </p:spPr>
        <p:txBody>
          <a:bodyPr>
            <a:noAutofit/>
          </a:bodyPr>
          <a:lstStyle/>
          <a:p>
            <a:pPr marL="0" indent="0" algn="just">
              <a:buClr>
                <a:schemeClr val="accent1"/>
              </a:buClr>
              <a:buNone/>
            </a:pPr>
            <a:r>
              <a:rPr lang="tr-TR" sz="1900" b="1" dirty="0">
                <a:solidFill>
                  <a:schemeClr val="accent5">
                    <a:lumMod val="75000"/>
                  </a:schemeClr>
                </a:solidFill>
                <a:latin typeface="Calibri" panose="020F0502020204030204" pitchFamily="34" charset="0"/>
              </a:rPr>
              <a:t>Ekonomik ve </a:t>
            </a:r>
            <a:r>
              <a:rPr lang="tr-TR" sz="1900" b="1" dirty="0" smtClean="0">
                <a:solidFill>
                  <a:schemeClr val="accent5">
                    <a:lumMod val="75000"/>
                  </a:schemeClr>
                </a:solidFill>
                <a:latin typeface="Calibri" panose="020F0502020204030204" pitchFamily="34" charset="0"/>
              </a:rPr>
              <a:t>mali </a:t>
            </a:r>
            <a:r>
              <a:rPr lang="tr-TR" sz="1900" b="1" dirty="0">
                <a:solidFill>
                  <a:schemeClr val="accent5">
                    <a:lumMod val="75000"/>
                  </a:schemeClr>
                </a:solidFill>
                <a:latin typeface="Calibri" panose="020F0502020204030204" pitchFamily="34" charset="0"/>
              </a:rPr>
              <a:t>yeterlik </a:t>
            </a:r>
            <a:r>
              <a:rPr lang="tr-TR" sz="1900" b="1" dirty="0" smtClean="0">
                <a:solidFill>
                  <a:schemeClr val="accent5">
                    <a:lumMod val="75000"/>
                  </a:schemeClr>
                </a:solidFill>
                <a:latin typeface="Calibri" panose="020F0502020204030204" pitchFamily="34" charset="0"/>
              </a:rPr>
              <a:t>kriterleri  </a:t>
            </a:r>
            <a:r>
              <a:rPr lang="tr-TR" sz="1900" b="1" i="1" dirty="0" smtClean="0">
                <a:solidFill>
                  <a:schemeClr val="accent5">
                    <a:lumMod val="75000"/>
                  </a:schemeClr>
                </a:solidFill>
                <a:latin typeface="Calibri" panose="020F0502020204030204" pitchFamily="34" charset="0"/>
              </a:rPr>
              <a:t>(İş hacmini gösteren belgeler)</a:t>
            </a:r>
          </a:p>
          <a:p>
            <a:pPr marL="0" indent="0" algn="just">
              <a:buClr>
                <a:schemeClr val="accent1"/>
              </a:buClr>
              <a:buNone/>
            </a:pPr>
            <a:r>
              <a:rPr lang="tr-TR" sz="1800" dirty="0">
                <a:solidFill>
                  <a:schemeClr val="tx1"/>
                </a:solidFill>
                <a:latin typeface="Calibri" panose="020F0502020204030204" pitchFamily="34" charset="0"/>
              </a:rPr>
              <a:t>İdarece yalnızca </a:t>
            </a:r>
            <a:r>
              <a:rPr lang="tr-TR" sz="1800" u="sng" dirty="0">
                <a:solidFill>
                  <a:schemeClr val="tx1"/>
                </a:solidFill>
                <a:latin typeface="Calibri" panose="020F0502020204030204" pitchFamily="34" charset="0"/>
              </a:rPr>
              <a:t>yapım işleri cirosunu gösteren belgenin istenildiği</a:t>
            </a:r>
            <a:r>
              <a:rPr lang="tr-TR" sz="1800" dirty="0">
                <a:solidFill>
                  <a:schemeClr val="tx1"/>
                </a:solidFill>
                <a:latin typeface="Calibri" panose="020F0502020204030204" pitchFamily="34" charset="0"/>
              </a:rPr>
              <a:t> </a:t>
            </a:r>
            <a:r>
              <a:rPr lang="tr-TR" sz="1800" dirty="0" smtClean="0">
                <a:solidFill>
                  <a:schemeClr val="tx1"/>
                </a:solidFill>
                <a:latin typeface="Calibri" panose="020F0502020204030204" pitchFamily="34" charset="0"/>
              </a:rPr>
              <a:t>ihalelerde</a:t>
            </a:r>
            <a:r>
              <a:rPr lang="tr-TR" sz="1800" dirty="0">
                <a:solidFill>
                  <a:schemeClr val="tx1"/>
                </a:solidFill>
                <a:latin typeface="Calibri" panose="020F0502020204030204" pitchFamily="34" charset="0"/>
              </a:rPr>
              <a:t>, </a:t>
            </a:r>
            <a:r>
              <a:rPr lang="tr-TR" sz="1800" dirty="0" smtClean="0">
                <a:solidFill>
                  <a:schemeClr val="tx1"/>
                </a:solidFill>
                <a:latin typeface="Calibri" panose="020F0502020204030204" pitchFamily="34" charset="0"/>
              </a:rPr>
              <a:t>kriterleri </a:t>
            </a:r>
            <a:r>
              <a:rPr lang="tr-TR" sz="1800" dirty="0">
                <a:solidFill>
                  <a:schemeClr val="tx1"/>
                </a:solidFill>
                <a:latin typeface="Calibri" panose="020F0502020204030204" pitchFamily="34" charset="0"/>
              </a:rPr>
              <a:t>sağlayamayan aday veya </a:t>
            </a:r>
            <a:r>
              <a:rPr lang="tr-TR" sz="1800" dirty="0" smtClean="0">
                <a:solidFill>
                  <a:schemeClr val="tx1"/>
                </a:solidFill>
                <a:latin typeface="Calibri" panose="020F0502020204030204" pitchFamily="34" charset="0"/>
              </a:rPr>
              <a:t>isteklinin;</a:t>
            </a:r>
          </a:p>
          <a:p>
            <a:pPr algn="just">
              <a:buClr>
                <a:schemeClr val="accent1"/>
              </a:buClr>
            </a:pPr>
            <a:r>
              <a:rPr lang="tr-TR" sz="1800" b="1" u="sng" dirty="0" smtClean="0">
                <a:solidFill>
                  <a:srgbClr val="C00000"/>
                </a:solidFill>
                <a:latin typeface="Calibri" panose="020F0502020204030204" pitchFamily="34" charset="0"/>
              </a:rPr>
              <a:t>yapım </a:t>
            </a:r>
            <a:r>
              <a:rPr lang="tr-TR" sz="1800" b="1" u="sng" dirty="0">
                <a:solidFill>
                  <a:srgbClr val="C00000"/>
                </a:solidFill>
                <a:latin typeface="Calibri" panose="020F0502020204030204" pitchFamily="34" charset="0"/>
              </a:rPr>
              <a:t>işleri cirosuna</a:t>
            </a:r>
            <a:r>
              <a:rPr lang="tr-TR" sz="1800" dirty="0">
                <a:solidFill>
                  <a:schemeClr val="tx1"/>
                </a:solidFill>
                <a:latin typeface="Calibri" panose="020F0502020204030204" pitchFamily="34" charset="0"/>
              </a:rPr>
              <a:t> ilişkin </a:t>
            </a:r>
            <a:r>
              <a:rPr lang="tr-TR" sz="1800" b="1" u="sng" dirty="0">
                <a:solidFill>
                  <a:schemeClr val="tx1"/>
                </a:solidFill>
                <a:latin typeface="Calibri" panose="020F0502020204030204" pitchFamily="34" charset="0"/>
              </a:rPr>
              <a:t>asgari tutarın yarısını sağlaması</a:t>
            </a:r>
            <a:r>
              <a:rPr lang="tr-TR" sz="1800" dirty="0">
                <a:solidFill>
                  <a:schemeClr val="tx1"/>
                </a:solidFill>
                <a:latin typeface="Calibri" panose="020F0502020204030204" pitchFamily="34" charset="0"/>
              </a:rPr>
              <a:t> </a:t>
            </a:r>
            <a:r>
              <a:rPr lang="tr-TR" sz="1800" dirty="0" smtClean="0">
                <a:solidFill>
                  <a:schemeClr val="tx1"/>
                </a:solidFill>
                <a:latin typeface="Calibri" panose="020F0502020204030204" pitchFamily="34" charset="0"/>
              </a:rPr>
              <a:t>ve</a:t>
            </a:r>
          </a:p>
          <a:p>
            <a:pPr algn="just">
              <a:buClr>
                <a:schemeClr val="accent1"/>
              </a:buClr>
            </a:pPr>
            <a:r>
              <a:rPr lang="tr-TR" sz="1800" b="1" u="sng" dirty="0" smtClean="0">
                <a:solidFill>
                  <a:srgbClr val="C00000"/>
                </a:solidFill>
                <a:latin typeface="Calibri" panose="020F0502020204030204" pitchFamily="34" charset="0"/>
              </a:rPr>
              <a:t>toplam </a:t>
            </a:r>
            <a:r>
              <a:rPr lang="tr-TR" sz="1800" b="1" u="sng" dirty="0">
                <a:solidFill>
                  <a:srgbClr val="C00000"/>
                </a:solidFill>
                <a:latin typeface="Calibri" panose="020F0502020204030204" pitchFamily="34" charset="0"/>
              </a:rPr>
              <a:t>ciro tutarının</a:t>
            </a:r>
            <a:r>
              <a:rPr lang="tr-TR" sz="1800" dirty="0">
                <a:solidFill>
                  <a:schemeClr val="tx1"/>
                </a:solidFill>
                <a:latin typeface="Calibri" panose="020F0502020204030204" pitchFamily="34" charset="0"/>
              </a:rPr>
              <a:t> </a:t>
            </a:r>
            <a:r>
              <a:rPr lang="tr-TR" sz="1800" dirty="0" smtClean="0">
                <a:solidFill>
                  <a:schemeClr val="tx1"/>
                </a:solidFill>
                <a:latin typeface="Calibri" panose="020F0502020204030204" pitchFamily="34" charset="0"/>
              </a:rPr>
              <a:t>açık ihale ve 4734/21 (b) ve (c) kapsamında yapılan </a:t>
            </a:r>
            <a:r>
              <a:rPr lang="tr-TR" sz="1800" dirty="0">
                <a:solidFill>
                  <a:schemeClr val="tx1"/>
                </a:solidFill>
                <a:latin typeface="Calibri" panose="020F0502020204030204" pitchFamily="34" charset="0"/>
              </a:rPr>
              <a:t>ihalelerde </a:t>
            </a:r>
            <a:r>
              <a:rPr lang="tr-TR" sz="1800" u="sng" dirty="0">
                <a:solidFill>
                  <a:schemeClr val="tx1"/>
                </a:solidFill>
                <a:latin typeface="Calibri" panose="020F0502020204030204" pitchFamily="34" charset="0"/>
              </a:rPr>
              <a:t>teklif ettiği bedelin</a:t>
            </a:r>
            <a:r>
              <a:rPr lang="tr-TR" sz="1800" dirty="0">
                <a:solidFill>
                  <a:schemeClr val="tx1"/>
                </a:solidFill>
                <a:latin typeface="Calibri" panose="020F0502020204030204" pitchFamily="34" charset="0"/>
              </a:rPr>
              <a:t> </a:t>
            </a:r>
            <a:r>
              <a:rPr lang="tr-TR" sz="1800" b="1" dirty="0">
                <a:solidFill>
                  <a:srgbClr val="C00000"/>
                </a:solidFill>
                <a:latin typeface="Calibri" panose="020F0502020204030204" pitchFamily="34" charset="0"/>
              </a:rPr>
              <a:t>%40’ından</a:t>
            </a:r>
            <a:r>
              <a:rPr lang="tr-TR" sz="1800" dirty="0">
                <a:solidFill>
                  <a:srgbClr val="C00000"/>
                </a:solidFill>
                <a:latin typeface="Calibri" panose="020F0502020204030204" pitchFamily="34" charset="0"/>
              </a:rPr>
              <a:t> </a:t>
            </a:r>
            <a:r>
              <a:rPr lang="tr-TR" sz="1800" dirty="0">
                <a:solidFill>
                  <a:schemeClr val="tx1"/>
                </a:solidFill>
                <a:latin typeface="Calibri" panose="020F0502020204030204" pitchFamily="34" charset="0"/>
              </a:rPr>
              <a:t>veya </a:t>
            </a:r>
            <a:r>
              <a:rPr lang="tr-TR" sz="1800" dirty="0" smtClean="0">
                <a:solidFill>
                  <a:schemeClr val="tx1"/>
                </a:solidFill>
                <a:latin typeface="Calibri" panose="020F0502020204030204" pitchFamily="34" charset="0"/>
              </a:rPr>
              <a:t>BİAİU ve 4734/21 (a), (d), (e) kapsamında yapılan </a:t>
            </a:r>
            <a:r>
              <a:rPr lang="tr-TR" sz="1800" dirty="0">
                <a:solidFill>
                  <a:schemeClr val="tx1"/>
                </a:solidFill>
                <a:latin typeface="Calibri" panose="020F0502020204030204" pitchFamily="34" charset="0"/>
              </a:rPr>
              <a:t>ihalelerde </a:t>
            </a:r>
            <a:r>
              <a:rPr lang="tr-TR" sz="1800" u="sng" dirty="0">
                <a:solidFill>
                  <a:schemeClr val="tx1"/>
                </a:solidFill>
                <a:latin typeface="Calibri" panose="020F0502020204030204" pitchFamily="34" charset="0"/>
              </a:rPr>
              <a:t>yaklaşık maliyetin % 15’i ile % 25’i aralığında idarece belirlenen tutarın</a:t>
            </a:r>
            <a:r>
              <a:rPr lang="tr-TR" sz="1800" dirty="0">
                <a:solidFill>
                  <a:schemeClr val="tx1"/>
                </a:solidFill>
                <a:latin typeface="Calibri" panose="020F0502020204030204" pitchFamily="34" charset="0"/>
              </a:rPr>
              <a:t> </a:t>
            </a:r>
            <a:r>
              <a:rPr lang="tr-TR" sz="1800" b="1" dirty="0">
                <a:solidFill>
                  <a:srgbClr val="C00000"/>
                </a:solidFill>
                <a:latin typeface="Calibri" panose="020F0502020204030204" pitchFamily="34" charset="0"/>
              </a:rPr>
              <a:t>iki katından</a:t>
            </a:r>
            <a:r>
              <a:rPr lang="tr-TR" sz="1800" dirty="0">
                <a:solidFill>
                  <a:schemeClr val="tx1"/>
                </a:solidFill>
                <a:latin typeface="Calibri" panose="020F0502020204030204" pitchFamily="34" charset="0"/>
              </a:rPr>
              <a:t> az olmaması </a:t>
            </a:r>
            <a:r>
              <a:rPr lang="tr-TR" sz="1800" dirty="0" smtClean="0">
                <a:solidFill>
                  <a:schemeClr val="tx1"/>
                </a:solidFill>
                <a:latin typeface="Calibri" panose="020F0502020204030204" pitchFamily="34" charset="0"/>
              </a:rPr>
              <a:t>durumunda,</a:t>
            </a:r>
          </a:p>
          <a:p>
            <a:pPr marL="0" indent="0" algn="just">
              <a:buClr>
                <a:schemeClr val="accent1"/>
              </a:buClr>
              <a:buNone/>
            </a:pPr>
            <a:r>
              <a:rPr lang="tr-TR" sz="1800" dirty="0" smtClean="0">
                <a:solidFill>
                  <a:schemeClr val="tx1"/>
                </a:solidFill>
                <a:latin typeface="Calibri" panose="020F0502020204030204" pitchFamily="34" charset="0"/>
              </a:rPr>
              <a:t>yapım </a:t>
            </a:r>
            <a:r>
              <a:rPr lang="tr-TR" sz="1800" dirty="0">
                <a:solidFill>
                  <a:schemeClr val="tx1"/>
                </a:solidFill>
                <a:latin typeface="Calibri" panose="020F0502020204030204" pitchFamily="34" charset="0"/>
              </a:rPr>
              <a:t>işleri ciro kriterinin sağlandığı kabul edilir. Bu durumda, aday veya isteklinin toplam cirosunu gösteren gelir tablosunu da teklif </a:t>
            </a:r>
            <a:r>
              <a:rPr lang="tr-TR" sz="1800" dirty="0" smtClean="0">
                <a:solidFill>
                  <a:schemeClr val="tx1"/>
                </a:solidFill>
                <a:latin typeface="Calibri" panose="020F0502020204030204" pitchFamily="34" charset="0"/>
              </a:rPr>
              <a:t>kapsamında </a:t>
            </a:r>
            <a:r>
              <a:rPr lang="tr-TR" sz="1800" dirty="0">
                <a:solidFill>
                  <a:schemeClr val="tx1"/>
                </a:solidFill>
                <a:latin typeface="Calibri" panose="020F0502020204030204" pitchFamily="34" charset="0"/>
              </a:rPr>
              <a:t>sunması gereklidir.</a:t>
            </a:r>
          </a:p>
        </p:txBody>
      </p:sp>
    </p:spTree>
    <p:extLst>
      <p:ext uri="{BB962C8B-B14F-4D97-AF65-F5344CB8AC3E}">
        <p14:creationId xmlns:p14="http://schemas.microsoft.com/office/powerpoint/2010/main" val="303824190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484784"/>
            <a:ext cx="8229600" cy="4968552"/>
          </a:xfrm>
        </p:spPr>
        <p:txBody>
          <a:bodyPr>
            <a:noAutofit/>
          </a:bodyPr>
          <a:lstStyle/>
          <a:p>
            <a:pPr marL="0" indent="0" algn="just">
              <a:buClr>
                <a:schemeClr val="accent1"/>
              </a:buClr>
              <a:buNone/>
            </a:pPr>
            <a:r>
              <a:rPr lang="tr-TR" sz="1800" b="1" dirty="0">
                <a:solidFill>
                  <a:schemeClr val="accent5">
                    <a:lumMod val="75000"/>
                  </a:schemeClr>
                </a:solidFill>
                <a:latin typeface="Calibri" panose="020F0502020204030204" pitchFamily="34" charset="0"/>
              </a:rPr>
              <a:t>Ekonomik ve </a:t>
            </a:r>
            <a:r>
              <a:rPr lang="tr-TR" sz="1800" b="1" dirty="0" smtClean="0">
                <a:solidFill>
                  <a:schemeClr val="accent5">
                    <a:lumMod val="75000"/>
                  </a:schemeClr>
                </a:solidFill>
                <a:latin typeface="Calibri" panose="020F0502020204030204" pitchFamily="34" charset="0"/>
              </a:rPr>
              <a:t>mali </a:t>
            </a:r>
            <a:r>
              <a:rPr lang="tr-TR" sz="1800" b="1" dirty="0">
                <a:solidFill>
                  <a:schemeClr val="accent5">
                    <a:lumMod val="75000"/>
                  </a:schemeClr>
                </a:solidFill>
                <a:latin typeface="Calibri" panose="020F0502020204030204" pitchFamily="34" charset="0"/>
              </a:rPr>
              <a:t>yeterlik </a:t>
            </a:r>
            <a:r>
              <a:rPr lang="tr-TR" sz="1800" b="1" dirty="0" smtClean="0">
                <a:solidFill>
                  <a:schemeClr val="accent5">
                    <a:lumMod val="75000"/>
                  </a:schemeClr>
                </a:solidFill>
                <a:latin typeface="Calibri" panose="020F0502020204030204" pitchFamily="34" charset="0"/>
              </a:rPr>
              <a:t>kriterleri  </a:t>
            </a:r>
            <a:r>
              <a:rPr lang="tr-TR" sz="1800" b="1" i="1" dirty="0" smtClean="0">
                <a:solidFill>
                  <a:schemeClr val="accent5">
                    <a:lumMod val="75000"/>
                  </a:schemeClr>
                </a:solidFill>
                <a:latin typeface="Calibri" panose="020F0502020204030204" pitchFamily="34" charset="0"/>
              </a:rPr>
              <a:t>(İş hacmini gösteren belgeler)</a:t>
            </a:r>
          </a:p>
          <a:p>
            <a:pPr algn="just"/>
            <a:r>
              <a:rPr lang="tr-TR" sz="1800" b="1" dirty="0">
                <a:solidFill>
                  <a:srgbClr val="C00000"/>
                </a:solidFill>
                <a:latin typeface="Calibri" panose="020F0502020204030204" pitchFamily="34" charset="0"/>
              </a:rPr>
              <a:t>Toplam ciro</a:t>
            </a:r>
            <a:r>
              <a:rPr lang="tr-TR" sz="1800" dirty="0">
                <a:solidFill>
                  <a:schemeClr val="tx1"/>
                </a:solidFill>
                <a:latin typeface="Calibri" panose="020F0502020204030204" pitchFamily="34" charset="0"/>
              </a:rPr>
              <a:t>; gelir tablosundaki brüt satışlar tutarından, satıştan iadeler, satış </a:t>
            </a:r>
            <a:r>
              <a:rPr lang="tr-TR" sz="1800" dirty="0" err="1">
                <a:solidFill>
                  <a:schemeClr val="tx1"/>
                </a:solidFill>
                <a:latin typeface="Calibri" panose="020F0502020204030204" pitchFamily="34" charset="0"/>
              </a:rPr>
              <a:t>iskontoları</a:t>
            </a:r>
            <a:r>
              <a:rPr lang="tr-TR" sz="1800" dirty="0">
                <a:solidFill>
                  <a:schemeClr val="tx1"/>
                </a:solidFill>
                <a:latin typeface="Calibri" panose="020F0502020204030204" pitchFamily="34" charset="0"/>
              </a:rPr>
              <a:t> ve diğer indirimlerin tutarları düşülmek suretiyle ulaşılan </a:t>
            </a:r>
            <a:r>
              <a:rPr lang="tr-TR" sz="1800" b="1" dirty="0">
                <a:solidFill>
                  <a:srgbClr val="C00000"/>
                </a:solidFill>
                <a:latin typeface="Calibri" panose="020F0502020204030204" pitchFamily="34" charset="0"/>
              </a:rPr>
              <a:t>net satışlar tutarıdır</a:t>
            </a:r>
            <a:r>
              <a:rPr lang="tr-TR" sz="1800" dirty="0">
                <a:solidFill>
                  <a:schemeClr val="tx1"/>
                </a:solidFill>
                <a:latin typeface="Calibri" panose="020F0502020204030204" pitchFamily="34" charset="0"/>
              </a:rPr>
              <a:t>.</a:t>
            </a:r>
          </a:p>
          <a:p>
            <a:pPr algn="just"/>
            <a:r>
              <a:rPr lang="tr-TR" sz="1800" dirty="0">
                <a:solidFill>
                  <a:schemeClr val="tx1"/>
                </a:solidFill>
                <a:latin typeface="Calibri" panose="020F0502020204030204" pitchFamily="34" charset="0"/>
              </a:rPr>
              <a:t>Yeterlik kriterlerini ihalenin yapıldığı yıldan önceki yıl için sağlayamayanlar, ihalenin yapıldığı yıldan önceki yıldan başlamak üzere </a:t>
            </a:r>
            <a:r>
              <a:rPr lang="tr-TR" sz="1800" b="1" dirty="0">
                <a:solidFill>
                  <a:srgbClr val="C00000"/>
                </a:solidFill>
                <a:latin typeface="Calibri" panose="020F0502020204030204" pitchFamily="34" charset="0"/>
              </a:rPr>
              <a:t>birbirini takip eden son altı yıla kadarki</a:t>
            </a:r>
            <a:r>
              <a:rPr lang="tr-TR" sz="1800" dirty="0">
                <a:solidFill>
                  <a:schemeClr val="tx1"/>
                </a:solidFill>
                <a:latin typeface="Calibri" panose="020F0502020204030204" pitchFamily="34" charset="0"/>
              </a:rPr>
              <a:t> belgelerini sunabilirler. Bu durumda ilgili yılların parasal tutarlarının ortalaması dikkate alınır.  </a:t>
            </a:r>
          </a:p>
          <a:p>
            <a:pPr algn="just"/>
            <a:r>
              <a:rPr lang="tr-TR" sz="1800" dirty="0">
                <a:solidFill>
                  <a:schemeClr val="tx1"/>
                </a:solidFill>
                <a:latin typeface="Calibri" panose="020F0502020204030204" pitchFamily="34" charset="0"/>
              </a:rPr>
              <a:t>İhale veya son başvuru tarihi </a:t>
            </a:r>
            <a:r>
              <a:rPr lang="tr-TR" sz="1800" b="1" u="sng" dirty="0">
                <a:solidFill>
                  <a:schemeClr val="tx1"/>
                </a:solidFill>
                <a:latin typeface="Calibri" panose="020F0502020204030204" pitchFamily="34" charset="0"/>
              </a:rPr>
              <a:t>yılın ilk dört ayında olan ihalelerde</a:t>
            </a:r>
            <a:r>
              <a:rPr lang="tr-TR" sz="1800" dirty="0">
                <a:solidFill>
                  <a:schemeClr val="tx1"/>
                </a:solidFill>
                <a:latin typeface="Calibri" panose="020F0502020204030204" pitchFamily="34" charset="0"/>
              </a:rPr>
              <a:t>, bir önceki yıla ait gelir tablosunu sunmayanlar bakımından iki önceki yıl, ihalenin yapıldığı yıldan bir önceki yıl olarak kabul </a:t>
            </a:r>
            <a:r>
              <a:rPr lang="tr-TR" sz="1800" dirty="0" smtClean="0">
                <a:solidFill>
                  <a:schemeClr val="tx1"/>
                </a:solidFill>
                <a:latin typeface="Calibri" panose="020F0502020204030204" pitchFamily="34" charset="0"/>
              </a:rPr>
              <a:t>edilir ve son </a:t>
            </a:r>
            <a:r>
              <a:rPr lang="tr-TR" sz="1800" dirty="0" err="1" smtClean="0">
                <a:solidFill>
                  <a:schemeClr val="tx1"/>
                </a:solidFill>
                <a:latin typeface="Calibri" panose="020F0502020204030204" pitchFamily="34" charset="0"/>
              </a:rPr>
              <a:t>son</a:t>
            </a:r>
            <a:r>
              <a:rPr lang="tr-TR" sz="1800" dirty="0" smtClean="0">
                <a:solidFill>
                  <a:schemeClr val="tx1"/>
                </a:solidFill>
                <a:latin typeface="Calibri" panose="020F0502020204030204" pitchFamily="34" charset="0"/>
              </a:rPr>
              <a:t> </a:t>
            </a:r>
            <a:r>
              <a:rPr lang="tr-TR" sz="1800" dirty="0">
                <a:solidFill>
                  <a:schemeClr val="tx1"/>
                </a:solidFill>
                <a:latin typeface="Calibri" panose="020F0502020204030204" pitchFamily="34" charset="0"/>
              </a:rPr>
              <a:t>altı yıla kadarki gelir tabloları sunulabilir ve bu durumda ilgili yılların parasal tutarlarının ortalaması dikkate alınır.  </a:t>
            </a:r>
          </a:p>
          <a:p>
            <a:pPr algn="just"/>
            <a:r>
              <a:rPr lang="tr-TR" sz="1800" dirty="0">
                <a:solidFill>
                  <a:schemeClr val="tx1"/>
                </a:solidFill>
                <a:latin typeface="Calibri" panose="020F0502020204030204" pitchFamily="34" charset="0"/>
              </a:rPr>
              <a:t>Yapım işleri ciro tutarının hesabında, </a:t>
            </a:r>
            <a:r>
              <a:rPr lang="tr-TR" sz="1800" b="1" dirty="0">
                <a:solidFill>
                  <a:srgbClr val="C00000"/>
                </a:solidFill>
                <a:latin typeface="Calibri" panose="020F0502020204030204" pitchFamily="34" charset="0"/>
              </a:rPr>
              <a:t>yurt içinde</a:t>
            </a:r>
            <a:r>
              <a:rPr lang="tr-TR" sz="1800" dirty="0">
                <a:solidFill>
                  <a:schemeClr val="tx1"/>
                </a:solidFill>
                <a:latin typeface="Calibri" panose="020F0502020204030204" pitchFamily="34" charset="0"/>
              </a:rPr>
              <a:t> ve </a:t>
            </a:r>
            <a:r>
              <a:rPr lang="tr-TR" sz="1800" b="1" dirty="0">
                <a:solidFill>
                  <a:srgbClr val="C00000"/>
                </a:solidFill>
                <a:latin typeface="Calibri" panose="020F0502020204030204" pitchFamily="34" charset="0"/>
              </a:rPr>
              <a:t>yurt dışında</a:t>
            </a:r>
            <a:r>
              <a:rPr lang="tr-TR" sz="1800" dirty="0">
                <a:solidFill>
                  <a:schemeClr val="tx1"/>
                </a:solidFill>
                <a:latin typeface="Calibri" panose="020F0502020204030204" pitchFamily="34" charset="0"/>
              </a:rPr>
              <a:t>, </a:t>
            </a:r>
            <a:r>
              <a:rPr lang="tr-TR" sz="1800" u="sng" dirty="0">
                <a:solidFill>
                  <a:schemeClr val="tx1"/>
                </a:solidFill>
                <a:latin typeface="Calibri" panose="020F0502020204030204" pitchFamily="34" charset="0"/>
              </a:rPr>
              <a:t>taahhüt altında devam eden</a:t>
            </a:r>
            <a:r>
              <a:rPr lang="tr-TR" sz="1800" dirty="0">
                <a:solidFill>
                  <a:schemeClr val="tx1"/>
                </a:solidFill>
                <a:latin typeface="Calibri" panose="020F0502020204030204" pitchFamily="34" charset="0"/>
              </a:rPr>
              <a:t> </a:t>
            </a:r>
            <a:r>
              <a:rPr lang="tr-TR" sz="1800" b="1" dirty="0">
                <a:solidFill>
                  <a:srgbClr val="C00000"/>
                </a:solidFill>
                <a:latin typeface="Calibri" panose="020F0502020204030204" pitchFamily="34" charset="0"/>
              </a:rPr>
              <a:t>yapım işlerinin gerçekleştirilen</a:t>
            </a:r>
            <a:r>
              <a:rPr lang="tr-TR" sz="1800" dirty="0">
                <a:solidFill>
                  <a:schemeClr val="tx1"/>
                </a:solidFill>
                <a:latin typeface="Calibri" panose="020F0502020204030204" pitchFamily="34" charset="0"/>
              </a:rPr>
              <a:t> kısmından veya </a:t>
            </a:r>
            <a:r>
              <a:rPr lang="tr-TR" sz="1800" u="sng" dirty="0">
                <a:solidFill>
                  <a:schemeClr val="tx1"/>
                </a:solidFill>
                <a:latin typeface="Calibri" panose="020F0502020204030204" pitchFamily="34" charset="0"/>
              </a:rPr>
              <a:t>bitirilen yapım işlerinden</a:t>
            </a:r>
            <a:r>
              <a:rPr lang="tr-TR" sz="1800" dirty="0">
                <a:solidFill>
                  <a:schemeClr val="tx1"/>
                </a:solidFill>
                <a:latin typeface="Calibri" panose="020F0502020204030204" pitchFamily="34" charset="0"/>
              </a:rPr>
              <a:t> </a:t>
            </a:r>
            <a:r>
              <a:rPr lang="tr-TR" sz="1800" b="1" dirty="0">
                <a:solidFill>
                  <a:srgbClr val="C00000"/>
                </a:solidFill>
                <a:latin typeface="Calibri" panose="020F0502020204030204" pitchFamily="34" charset="0"/>
              </a:rPr>
              <a:t>elde edilen gelirlerin toplamı</a:t>
            </a:r>
            <a:r>
              <a:rPr lang="tr-TR" sz="1800" dirty="0">
                <a:solidFill>
                  <a:schemeClr val="tx1"/>
                </a:solidFill>
                <a:latin typeface="Calibri" panose="020F0502020204030204" pitchFamily="34" charset="0"/>
              </a:rPr>
              <a:t> dikkate alınır</a:t>
            </a:r>
            <a:r>
              <a:rPr lang="tr-TR" sz="1800" dirty="0" smtClean="0">
                <a:solidFill>
                  <a:schemeClr val="tx1"/>
                </a:solidFill>
                <a:latin typeface="Calibri" panose="020F0502020204030204" pitchFamily="34" charset="0"/>
              </a:rPr>
              <a:t>.</a:t>
            </a:r>
            <a:endParaRPr lang="tr-TR" sz="18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361559952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484784"/>
            <a:ext cx="8229600" cy="4968552"/>
          </a:xfrm>
        </p:spPr>
        <p:txBody>
          <a:bodyPr>
            <a:noAutofit/>
          </a:bodyPr>
          <a:lstStyle/>
          <a:p>
            <a:pPr marL="0" indent="0" algn="just">
              <a:buClr>
                <a:schemeClr val="accent1"/>
              </a:buClr>
              <a:buNone/>
            </a:pPr>
            <a:r>
              <a:rPr lang="tr-TR" sz="1800" b="1" dirty="0" smtClean="0">
                <a:solidFill>
                  <a:schemeClr val="accent5">
                    <a:lumMod val="75000"/>
                  </a:schemeClr>
                </a:solidFill>
                <a:latin typeface="Calibri" panose="020F0502020204030204" pitchFamily="34" charset="0"/>
              </a:rPr>
              <a:t>ÖRNEK:</a:t>
            </a:r>
            <a:endParaRPr lang="tr-TR" sz="1800" b="1" i="1" dirty="0" smtClean="0">
              <a:solidFill>
                <a:schemeClr val="accent5">
                  <a:lumMod val="75000"/>
                </a:schemeClr>
              </a:solidFill>
              <a:latin typeface="Calibri" panose="020F0502020204030204" pitchFamily="34" charset="0"/>
            </a:endParaRPr>
          </a:p>
          <a:p>
            <a:pPr marL="0" indent="0" algn="just">
              <a:buNone/>
            </a:pPr>
            <a:r>
              <a:rPr lang="tr-TR" sz="1800" b="1" dirty="0" smtClean="0">
                <a:solidFill>
                  <a:srgbClr val="C00000"/>
                </a:solidFill>
                <a:latin typeface="Calibri" panose="020F0502020204030204" pitchFamily="34" charset="0"/>
              </a:rPr>
              <a:t>Yaklaşık </a:t>
            </a:r>
            <a:r>
              <a:rPr lang="tr-TR" sz="1800" b="1" dirty="0">
                <a:solidFill>
                  <a:srgbClr val="C00000"/>
                </a:solidFill>
                <a:latin typeface="Calibri" panose="020F0502020204030204" pitchFamily="34" charset="0"/>
              </a:rPr>
              <a:t>maliyeti eşik değerin üç katının üzerinde </a:t>
            </a:r>
            <a:r>
              <a:rPr lang="tr-TR" sz="1800" b="1" dirty="0" smtClean="0">
                <a:solidFill>
                  <a:srgbClr val="C00000"/>
                </a:solidFill>
                <a:latin typeface="Calibri" panose="020F0502020204030204" pitchFamily="34" charset="0"/>
              </a:rPr>
              <a:t>olan, açık ihale usulü ile gerçekleştirilen ve idarece iş hacmine ilişkin olarak yapım </a:t>
            </a:r>
            <a:r>
              <a:rPr lang="tr-TR" sz="1800" b="1" dirty="0">
                <a:solidFill>
                  <a:srgbClr val="C00000"/>
                </a:solidFill>
                <a:latin typeface="Calibri" panose="020F0502020204030204" pitchFamily="34" charset="0"/>
              </a:rPr>
              <a:t>işleri cirosunu gösteren </a:t>
            </a:r>
            <a:r>
              <a:rPr lang="tr-TR" sz="1800" b="1" dirty="0" smtClean="0">
                <a:solidFill>
                  <a:srgbClr val="C00000"/>
                </a:solidFill>
                <a:latin typeface="Calibri" panose="020F0502020204030204" pitchFamily="34" charset="0"/>
              </a:rPr>
              <a:t>belgenin istenildiği bir ihaleye A isteklisi 200 </a:t>
            </a:r>
            <a:r>
              <a:rPr lang="tr-TR" sz="1800" b="1" dirty="0">
                <a:solidFill>
                  <a:srgbClr val="C00000"/>
                </a:solidFill>
                <a:latin typeface="Calibri" panose="020F0502020204030204" pitchFamily="34" charset="0"/>
              </a:rPr>
              <a:t>milyon TL tutarında teklif </a:t>
            </a:r>
            <a:r>
              <a:rPr lang="tr-TR" sz="1800" b="1" dirty="0" smtClean="0">
                <a:solidFill>
                  <a:srgbClr val="C00000"/>
                </a:solidFill>
                <a:latin typeface="Calibri" panose="020F0502020204030204" pitchFamily="34" charset="0"/>
              </a:rPr>
              <a:t>vermişse değerlendirme nasıl olacaktır? </a:t>
            </a:r>
            <a:endParaRPr lang="tr-TR" sz="1800" dirty="0" smtClean="0">
              <a:solidFill>
                <a:schemeClr val="tx1"/>
              </a:solidFill>
              <a:latin typeface="Calibri" panose="020F0502020204030204" pitchFamily="34" charset="0"/>
            </a:endParaRPr>
          </a:p>
          <a:p>
            <a:pPr marL="0" indent="0" algn="just">
              <a:buNone/>
            </a:pPr>
            <a:endParaRPr lang="tr-TR" sz="1800" b="1" dirty="0" smtClean="0">
              <a:solidFill>
                <a:schemeClr val="accent5"/>
              </a:solidFill>
              <a:latin typeface="Calibri" panose="020F0502020204030204" pitchFamily="34" charset="0"/>
            </a:endParaRPr>
          </a:p>
          <a:p>
            <a:pPr marL="0" indent="0" algn="just">
              <a:buNone/>
            </a:pPr>
            <a:r>
              <a:rPr lang="tr-TR" sz="1800" b="1" dirty="0" smtClean="0">
                <a:solidFill>
                  <a:schemeClr val="accent5"/>
                </a:solidFill>
                <a:latin typeface="Calibri" panose="020F0502020204030204" pitchFamily="34" charset="0"/>
              </a:rPr>
              <a:t>Yeterlik kriteri: açık ihale usulünde</a:t>
            </a:r>
            <a:r>
              <a:rPr lang="tr-TR" sz="1800" b="1" dirty="0">
                <a:solidFill>
                  <a:schemeClr val="accent5"/>
                </a:solidFill>
                <a:latin typeface="Calibri" panose="020F0502020204030204" pitchFamily="34" charset="0"/>
              </a:rPr>
              <a:t> yapım işleri cirosunun </a:t>
            </a:r>
            <a:r>
              <a:rPr lang="tr-TR" sz="1800" b="1" u="sng" dirty="0" smtClean="0">
                <a:solidFill>
                  <a:schemeClr val="accent5"/>
                </a:solidFill>
                <a:latin typeface="Calibri" panose="020F0502020204030204" pitchFamily="34" charset="0"/>
              </a:rPr>
              <a:t>teklif bedelinin</a:t>
            </a:r>
            <a:r>
              <a:rPr lang="tr-TR" sz="1800" b="1" dirty="0" smtClean="0">
                <a:solidFill>
                  <a:schemeClr val="accent5"/>
                </a:solidFill>
                <a:latin typeface="Calibri" panose="020F0502020204030204" pitchFamily="34" charset="0"/>
              </a:rPr>
              <a:t> % </a:t>
            </a:r>
            <a:r>
              <a:rPr lang="tr-TR" sz="1800" b="1" dirty="0">
                <a:solidFill>
                  <a:schemeClr val="accent5"/>
                </a:solidFill>
                <a:latin typeface="Calibri" panose="020F0502020204030204" pitchFamily="34" charset="0"/>
              </a:rPr>
              <a:t>15’inden az </a:t>
            </a:r>
            <a:r>
              <a:rPr lang="tr-TR" sz="1800" b="1" dirty="0" smtClean="0">
                <a:solidFill>
                  <a:schemeClr val="accent5"/>
                </a:solidFill>
                <a:latin typeface="Calibri" panose="020F0502020204030204" pitchFamily="34" charset="0"/>
              </a:rPr>
              <a:t>olmaması </a:t>
            </a:r>
            <a:endParaRPr lang="tr-TR" sz="1800" b="1" dirty="0">
              <a:solidFill>
                <a:schemeClr val="accent5"/>
              </a:solidFill>
              <a:latin typeface="Calibri" panose="020F0502020204030204" pitchFamily="34" charset="0"/>
            </a:endParaRPr>
          </a:p>
          <a:p>
            <a:pPr marL="0" indent="0" algn="just">
              <a:buNone/>
            </a:pPr>
            <a:endParaRPr lang="tr-TR" sz="1800" dirty="0" smtClean="0">
              <a:solidFill>
                <a:schemeClr val="tx1"/>
              </a:solidFill>
              <a:latin typeface="Calibri" panose="020F0502020204030204" pitchFamily="34" charset="0"/>
            </a:endParaRPr>
          </a:p>
          <a:p>
            <a:pPr marL="0" indent="0" algn="just">
              <a:buNone/>
            </a:pPr>
            <a:r>
              <a:rPr lang="tr-TR" sz="1800" dirty="0" smtClean="0">
                <a:solidFill>
                  <a:schemeClr val="tx1"/>
                </a:solidFill>
                <a:latin typeface="Calibri" panose="020F0502020204030204" pitchFamily="34" charset="0"/>
              </a:rPr>
              <a:t>A isteklisinin sağlaması gereken asgari tutar: </a:t>
            </a:r>
            <a:r>
              <a:rPr lang="tr-TR" sz="1800" b="1" dirty="0" smtClean="0">
                <a:solidFill>
                  <a:schemeClr val="tx1"/>
                </a:solidFill>
                <a:latin typeface="Calibri" panose="020F0502020204030204" pitchFamily="34" charset="0"/>
              </a:rPr>
              <a:t>30 milyon TL</a:t>
            </a:r>
            <a:r>
              <a:rPr lang="tr-TR" sz="1800" dirty="0" smtClean="0">
                <a:solidFill>
                  <a:schemeClr val="tx1"/>
                </a:solidFill>
                <a:latin typeface="Calibri" panose="020F0502020204030204" pitchFamily="34" charset="0"/>
              </a:rPr>
              <a:t> (200 milyon TL x % 15)</a:t>
            </a:r>
          </a:p>
          <a:p>
            <a:pPr marL="0" indent="0" algn="just">
              <a:buNone/>
            </a:pPr>
            <a:endParaRPr lang="tr-TR" sz="1800" dirty="0" smtClean="0">
              <a:solidFill>
                <a:schemeClr val="tx1"/>
              </a:solidFill>
              <a:latin typeface="Calibri" panose="020F0502020204030204" pitchFamily="34" charset="0"/>
            </a:endParaRPr>
          </a:p>
          <a:p>
            <a:pPr marL="0" indent="0" algn="just">
              <a:buNone/>
            </a:pPr>
            <a:r>
              <a:rPr lang="tr-TR" sz="1800" dirty="0" smtClean="0">
                <a:solidFill>
                  <a:schemeClr val="tx1"/>
                </a:solidFill>
                <a:latin typeface="Calibri" panose="020F0502020204030204" pitchFamily="34" charset="0"/>
              </a:rPr>
              <a:t>A yapım </a:t>
            </a:r>
            <a:r>
              <a:rPr lang="tr-TR" sz="1800" dirty="0">
                <a:solidFill>
                  <a:schemeClr val="tx1"/>
                </a:solidFill>
                <a:latin typeface="Calibri" panose="020F0502020204030204" pitchFamily="34" charset="0"/>
              </a:rPr>
              <a:t>işleriyle ilgili olarak sahip olması gereken asgari ciro </a:t>
            </a:r>
            <a:r>
              <a:rPr lang="tr-TR" sz="1800" dirty="0" smtClean="0">
                <a:solidFill>
                  <a:schemeClr val="tx1"/>
                </a:solidFill>
                <a:latin typeface="Calibri" panose="020F0502020204030204" pitchFamily="34" charset="0"/>
              </a:rPr>
              <a:t>tutarını sağlayamaz ise;</a:t>
            </a:r>
          </a:p>
          <a:p>
            <a:pPr lvl="1" algn="just"/>
            <a:r>
              <a:rPr lang="tr-TR" dirty="0" smtClean="0">
                <a:solidFill>
                  <a:schemeClr val="tx1"/>
                </a:solidFill>
                <a:latin typeface="Calibri" panose="020F0502020204030204" pitchFamily="34" charset="0"/>
              </a:rPr>
              <a:t>Yapım </a:t>
            </a:r>
            <a:r>
              <a:rPr lang="tr-TR" dirty="0">
                <a:solidFill>
                  <a:schemeClr val="tx1"/>
                </a:solidFill>
                <a:latin typeface="Calibri" panose="020F0502020204030204" pitchFamily="34" charset="0"/>
              </a:rPr>
              <a:t>işleri cirosunun bu tutarın yarısına tekabül eden </a:t>
            </a:r>
            <a:r>
              <a:rPr lang="tr-TR" dirty="0" smtClean="0">
                <a:solidFill>
                  <a:schemeClr val="tx1"/>
                </a:solidFill>
                <a:latin typeface="Calibri" panose="020F0502020204030204" pitchFamily="34" charset="0"/>
              </a:rPr>
              <a:t>15 milyon </a:t>
            </a:r>
            <a:r>
              <a:rPr lang="tr-TR" dirty="0">
                <a:solidFill>
                  <a:schemeClr val="tx1"/>
                </a:solidFill>
                <a:latin typeface="Calibri" panose="020F0502020204030204" pitchFamily="34" charset="0"/>
              </a:rPr>
              <a:t>milyon TL’den az olmaması </a:t>
            </a:r>
            <a:r>
              <a:rPr lang="tr-TR" dirty="0" smtClean="0">
                <a:solidFill>
                  <a:schemeClr val="tx1"/>
                </a:solidFill>
                <a:latin typeface="Calibri" panose="020F0502020204030204" pitchFamily="34" charset="0"/>
              </a:rPr>
              <a:t>ve</a:t>
            </a:r>
          </a:p>
          <a:p>
            <a:pPr lvl="1" algn="just"/>
            <a:r>
              <a:rPr lang="tr-TR" dirty="0" smtClean="0">
                <a:solidFill>
                  <a:schemeClr val="tx1"/>
                </a:solidFill>
                <a:latin typeface="Calibri" panose="020F0502020204030204" pitchFamily="34" charset="0"/>
              </a:rPr>
              <a:t>Toplam </a:t>
            </a:r>
            <a:r>
              <a:rPr lang="tr-TR" dirty="0">
                <a:solidFill>
                  <a:schemeClr val="tx1"/>
                </a:solidFill>
                <a:latin typeface="Calibri" panose="020F0502020204030204" pitchFamily="34" charset="0"/>
              </a:rPr>
              <a:t>cirosunun teklif bedelinin % 40’ı olan 80 milyon TL’den az olmaması </a:t>
            </a:r>
            <a:r>
              <a:rPr lang="tr-TR" dirty="0" smtClean="0">
                <a:solidFill>
                  <a:schemeClr val="tx1"/>
                </a:solidFill>
                <a:latin typeface="Calibri" panose="020F0502020204030204" pitchFamily="34" charset="0"/>
              </a:rPr>
              <a:t>gerekmektedir. </a:t>
            </a:r>
            <a:endParaRPr lang="tr-TR" dirty="0">
              <a:solidFill>
                <a:schemeClr val="tx1"/>
              </a:solidFill>
              <a:latin typeface="Calibri" panose="020F0502020204030204" pitchFamily="34" charset="0"/>
            </a:endParaRPr>
          </a:p>
        </p:txBody>
      </p:sp>
    </p:spTree>
    <p:extLst>
      <p:ext uri="{BB962C8B-B14F-4D97-AF65-F5344CB8AC3E}">
        <p14:creationId xmlns:p14="http://schemas.microsoft.com/office/powerpoint/2010/main" val="309235249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484784"/>
            <a:ext cx="8229600" cy="4968552"/>
          </a:xfrm>
        </p:spPr>
        <p:txBody>
          <a:bodyPr>
            <a:noAutofit/>
          </a:bodyPr>
          <a:lstStyle/>
          <a:p>
            <a:pPr marL="0" indent="0" algn="just">
              <a:buClr>
                <a:schemeClr val="accent1"/>
              </a:buClr>
              <a:buNone/>
            </a:pPr>
            <a:r>
              <a:rPr lang="tr-TR" sz="1800" b="1" dirty="0">
                <a:solidFill>
                  <a:schemeClr val="accent5">
                    <a:lumMod val="75000"/>
                  </a:schemeClr>
                </a:solidFill>
                <a:latin typeface="Calibri" panose="020F0502020204030204" pitchFamily="34" charset="0"/>
              </a:rPr>
              <a:t>Ekonomik ve </a:t>
            </a:r>
            <a:r>
              <a:rPr lang="tr-TR" sz="1800" b="1" dirty="0" smtClean="0">
                <a:solidFill>
                  <a:schemeClr val="accent5">
                    <a:lumMod val="75000"/>
                  </a:schemeClr>
                </a:solidFill>
                <a:latin typeface="Calibri" panose="020F0502020204030204" pitchFamily="34" charset="0"/>
              </a:rPr>
              <a:t>mali </a:t>
            </a:r>
            <a:r>
              <a:rPr lang="tr-TR" sz="1800" b="1" dirty="0">
                <a:solidFill>
                  <a:schemeClr val="accent5">
                    <a:lumMod val="75000"/>
                  </a:schemeClr>
                </a:solidFill>
                <a:latin typeface="Calibri" panose="020F0502020204030204" pitchFamily="34" charset="0"/>
              </a:rPr>
              <a:t>yeterlik </a:t>
            </a:r>
            <a:r>
              <a:rPr lang="tr-TR" sz="1800" b="1" dirty="0" smtClean="0">
                <a:solidFill>
                  <a:schemeClr val="accent5">
                    <a:lumMod val="75000"/>
                  </a:schemeClr>
                </a:solidFill>
                <a:latin typeface="Calibri" panose="020F0502020204030204" pitchFamily="34" charset="0"/>
              </a:rPr>
              <a:t>kriterleri  </a:t>
            </a:r>
            <a:r>
              <a:rPr lang="tr-TR" sz="1800" b="1" i="1" dirty="0" smtClean="0">
                <a:solidFill>
                  <a:schemeClr val="accent5">
                    <a:lumMod val="75000"/>
                  </a:schemeClr>
                </a:solidFill>
                <a:latin typeface="Calibri" panose="020F0502020204030204" pitchFamily="34" charset="0"/>
              </a:rPr>
              <a:t>(İş hacmini gösteren belgeler)</a:t>
            </a:r>
          </a:p>
          <a:p>
            <a:pPr algn="just"/>
            <a:r>
              <a:rPr lang="tr-TR" sz="1800" dirty="0" smtClean="0">
                <a:solidFill>
                  <a:schemeClr val="tx1"/>
                </a:solidFill>
                <a:latin typeface="Calibri" panose="020F0502020204030204" pitchFamily="34" charset="0"/>
              </a:rPr>
              <a:t>Gelir </a:t>
            </a:r>
            <a:r>
              <a:rPr lang="tr-TR" sz="1800" dirty="0">
                <a:solidFill>
                  <a:schemeClr val="tx1"/>
                </a:solidFill>
                <a:latin typeface="Calibri" panose="020F0502020204030204" pitchFamily="34" charset="0"/>
              </a:rPr>
              <a:t>tablosunun, </a:t>
            </a:r>
            <a:r>
              <a:rPr lang="tr-TR" sz="1800" dirty="0" smtClean="0">
                <a:solidFill>
                  <a:schemeClr val="tx1"/>
                </a:solidFill>
                <a:latin typeface="Calibri" panose="020F0502020204030204" pitchFamily="34" charset="0"/>
              </a:rPr>
              <a:t>YMM, SMMM, </a:t>
            </a:r>
            <a:r>
              <a:rPr lang="tr-TR" sz="1800" strike="sngStrike" dirty="0" smtClean="0">
                <a:solidFill>
                  <a:schemeClr val="bg1">
                    <a:lumMod val="50000"/>
                  </a:schemeClr>
                </a:solidFill>
                <a:latin typeface="Calibri" panose="020F0502020204030204" pitchFamily="34" charset="0"/>
              </a:rPr>
              <a:t>SM</a:t>
            </a:r>
            <a:r>
              <a:rPr lang="tr-TR" sz="1800" dirty="0" smtClean="0">
                <a:solidFill>
                  <a:schemeClr val="tx1"/>
                </a:solidFill>
                <a:latin typeface="Calibri" panose="020F0502020204030204" pitchFamily="34" charset="0"/>
              </a:rPr>
              <a:t> ya da vergi </a:t>
            </a:r>
            <a:r>
              <a:rPr lang="tr-TR" sz="1800" dirty="0">
                <a:solidFill>
                  <a:schemeClr val="tx1"/>
                </a:solidFill>
                <a:latin typeface="Calibri" panose="020F0502020204030204" pitchFamily="34" charset="0"/>
              </a:rPr>
              <a:t>dairesince </a:t>
            </a:r>
            <a:r>
              <a:rPr lang="tr-TR" sz="1800" b="1" dirty="0">
                <a:solidFill>
                  <a:srgbClr val="C00000"/>
                </a:solidFill>
                <a:latin typeface="Calibri" panose="020F0502020204030204" pitchFamily="34" charset="0"/>
              </a:rPr>
              <a:t>onaylı olması</a:t>
            </a:r>
            <a:r>
              <a:rPr lang="tr-TR" sz="1800" dirty="0">
                <a:solidFill>
                  <a:schemeClr val="tx1"/>
                </a:solidFill>
                <a:latin typeface="Calibri" panose="020F0502020204030204" pitchFamily="34" charset="0"/>
              </a:rPr>
              <a:t> zorunludur. </a:t>
            </a:r>
          </a:p>
          <a:p>
            <a:pPr algn="just"/>
            <a:r>
              <a:rPr lang="tr-TR" sz="1800" b="1" dirty="0">
                <a:solidFill>
                  <a:schemeClr val="tx1"/>
                </a:solidFill>
                <a:latin typeface="Calibri" panose="020F0502020204030204" pitchFamily="34" charset="0"/>
              </a:rPr>
              <a:t>İş ortaklığı</a:t>
            </a:r>
            <a:r>
              <a:rPr lang="tr-TR" sz="1800" dirty="0">
                <a:solidFill>
                  <a:schemeClr val="tx1"/>
                </a:solidFill>
                <a:latin typeface="Calibri" panose="020F0502020204030204" pitchFamily="34" charset="0"/>
              </a:rPr>
              <a:t> olarak ihaleye </a:t>
            </a:r>
            <a:r>
              <a:rPr lang="tr-TR" sz="1800" dirty="0" smtClean="0">
                <a:solidFill>
                  <a:schemeClr val="tx1"/>
                </a:solidFill>
                <a:latin typeface="Calibri" panose="020F0502020204030204" pitchFamily="34" charset="0"/>
              </a:rPr>
              <a:t>katılımda iş </a:t>
            </a:r>
            <a:r>
              <a:rPr lang="tr-TR" sz="1800" dirty="0">
                <a:solidFill>
                  <a:schemeClr val="tx1"/>
                </a:solidFill>
                <a:latin typeface="Calibri" panose="020F0502020204030204" pitchFamily="34" charset="0"/>
              </a:rPr>
              <a:t>hacmine ilişkin kriterlerin, </a:t>
            </a:r>
            <a:r>
              <a:rPr lang="tr-TR" sz="1800" b="1" dirty="0">
                <a:solidFill>
                  <a:srgbClr val="C00000"/>
                </a:solidFill>
                <a:latin typeface="Calibri" panose="020F0502020204030204" pitchFamily="34" charset="0"/>
              </a:rPr>
              <a:t>her bir ortak tarafından</a:t>
            </a:r>
            <a:r>
              <a:rPr lang="tr-TR" sz="1800" dirty="0">
                <a:solidFill>
                  <a:schemeClr val="tx1"/>
                </a:solidFill>
                <a:latin typeface="Calibri" panose="020F0502020204030204" pitchFamily="34" charset="0"/>
              </a:rPr>
              <a:t> iş ortaklığındaki </a:t>
            </a:r>
            <a:r>
              <a:rPr lang="tr-TR" sz="1800" b="1" dirty="0">
                <a:solidFill>
                  <a:srgbClr val="C00000"/>
                </a:solidFill>
                <a:latin typeface="Calibri" panose="020F0502020204030204" pitchFamily="34" charset="0"/>
              </a:rPr>
              <a:t>hissesi oranında sağlanması</a:t>
            </a:r>
            <a:r>
              <a:rPr lang="tr-TR" sz="1800" dirty="0">
                <a:solidFill>
                  <a:schemeClr val="tx1"/>
                </a:solidFill>
                <a:latin typeface="Calibri" panose="020F0502020204030204" pitchFamily="34" charset="0"/>
              </a:rPr>
              <a:t> zorunludur. </a:t>
            </a:r>
          </a:p>
          <a:p>
            <a:pPr algn="just"/>
            <a:r>
              <a:rPr lang="tr-TR" sz="1800" b="1" dirty="0">
                <a:solidFill>
                  <a:schemeClr val="tx1"/>
                </a:solidFill>
                <a:latin typeface="Calibri" panose="020F0502020204030204" pitchFamily="34" charset="0"/>
              </a:rPr>
              <a:t>Konsorsiyum</a:t>
            </a:r>
            <a:r>
              <a:rPr lang="tr-TR" sz="1800" dirty="0">
                <a:solidFill>
                  <a:schemeClr val="tx1"/>
                </a:solidFill>
                <a:latin typeface="Calibri" panose="020F0502020204030204" pitchFamily="34" charset="0"/>
              </a:rPr>
              <a:t> olarak ihaleye </a:t>
            </a:r>
            <a:r>
              <a:rPr lang="tr-TR" sz="1800" dirty="0" smtClean="0">
                <a:solidFill>
                  <a:schemeClr val="tx1"/>
                </a:solidFill>
                <a:latin typeface="Calibri" panose="020F0502020204030204" pitchFamily="34" charset="0"/>
              </a:rPr>
              <a:t>katılımda iş </a:t>
            </a:r>
            <a:r>
              <a:rPr lang="tr-TR" sz="1800" dirty="0">
                <a:solidFill>
                  <a:schemeClr val="tx1"/>
                </a:solidFill>
                <a:latin typeface="Calibri" panose="020F0502020204030204" pitchFamily="34" charset="0"/>
              </a:rPr>
              <a:t>hacmine ilişkin kriterlerin, </a:t>
            </a:r>
            <a:r>
              <a:rPr lang="tr-TR" sz="1800" b="1" dirty="0">
                <a:solidFill>
                  <a:srgbClr val="C00000"/>
                </a:solidFill>
                <a:latin typeface="Calibri" panose="020F0502020204030204" pitchFamily="34" charset="0"/>
              </a:rPr>
              <a:t>her bir ortak tarafından</a:t>
            </a:r>
            <a:r>
              <a:rPr lang="tr-TR" sz="1800" dirty="0">
                <a:solidFill>
                  <a:schemeClr val="tx1"/>
                </a:solidFill>
                <a:latin typeface="Calibri" panose="020F0502020204030204" pitchFamily="34" charset="0"/>
              </a:rPr>
              <a:t> </a:t>
            </a:r>
            <a:r>
              <a:rPr lang="tr-TR" sz="1800" b="1" dirty="0">
                <a:solidFill>
                  <a:srgbClr val="C00000"/>
                </a:solidFill>
                <a:latin typeface="Calibri" panose="020F0502020204030204" pitchFamily="34" charset="0"/>
              </a:rPr>
              <a:t>kendi kısmı için sağlanması</a:t>
            </a:r>
            <a:r>
              <a:rPr lang="tr-TR" sz="1800" dirty="0">
                <a:solidFill>
                  <a:schemeClr val="tx1"/>
                </a:solidFill>
                <a:latin typeface="Calibri" panose="020F0502020204030204" pitchFamily="34" charset="0"/>
              </a:rPr>
              <a:t> zorunludur.   </a:t>
            </a:r>
          </a:p>
          <a:p>
            <a:pPr algn="just"/>
            <a:r>
              <a:rPr lang="tr-TR" sz="1800" dirty="0" smtClean="0">
                <a:solidFill>
                  <a:schemeClr val="tx1"/>
                </a:solidFill>
                <a:latin typeface="Calibri" panose="020F0502020204030204" pitchFamily="34" charset="0"/>
              </a:rPr>
              <a:t>Aday </a:t>
            </a:r>
            <a:r>
              <a:rPr lang="tr-TR" sz="1800" dirty="0">
                <a:solidFill>
                  <a:schemeClr val="tx1"/>
                </a:solidFill>
                <a:latin typeface="Calibri" panose="020F0502020204030204" pitchFamily="34" charset="0"/>
              </a:rPr>
              <a:t>veya isteklinin iş hacmi tutarının değerlendirilmesinde, kendi iş hacmi tutarı ile birlikte </a:t>
            </a:r>
            <a:r>
              <a:rPr lang="tr-TR" sz="1800" dirty="0" smtClean="0">
                <a:solidFill>
                  <a:schemeClr val="tx1"/>
                </a:solidFill>
                <a:latin typeface="Calibri" panose="020F0502020204030204" pitchFamily="34" charset="0"/>
              </a:rPr>
              <a:t>varsa ortak </a:t>
            </a:r>
            <a:r>
              <a:rPr lang="tr-TR" sz="1800" dirty="0">
                <a:solidFill>
                  <a:schemeClr val="tx1"/>
                </a:solidFill>
                <a:latin typeface="Calibri" panose="020F0502020204030204" pitchFamily="34" charset="0"/>
              </a:rPr>
              <a:t>olduğu ortak girişime/girişimlere ait iş hacmi tutarı da hissesi oranında dikkate alınarak toplanmak suretiyle toplam iş hacmi tutarı belirlenir. </a:t>
            </a:r>
          </a:p>
        </p:txBody>
      </p:sp>
    </p:spTree>
    <p:extLst>
      <p:ext uri="{BB962C8B-B14F-4D97-AF65-F5344CB8AC3E}">
        <p14:creationId xmlns:p14="http://schemas.microsoft.com/office/powerpoint/2010/main" val="10171717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YAPIM TANIMI </a:t>
            </a:r>
            <a:r>
              <a:rPr lang="tr-TR" sz="4400" b="1" i="1" dirty="0" smtClean="0">
                <a:latin typeface="Calibri" panose="020F0502020204030204" pitchFamily="34" charset="0"/>
              </a:rPr>
              <a:t>(4734/4)</a:t>
            </a:r>
            <a:endParaRPr lang="tr-TR" sz="4400" i="1" dirty="0"/>
          </a:p>
        </p:txBody>
      </p:sp>
      <p:sp>
        <p:nvSpPr>
          <p:cNvPr id="3" name="İçerik Yer Tutucusu 2"/>
          <p:cNvSpPr>
            <a:spLocks noGrp="1"/>
          </p:cNvSpPr>
          <p:nvPr>
            <p:ph idx="1"/>
          </p:nvPr>
        </p:nvSpPr>
        <p:spPr>
          <a:xfrm>
            <a:off x="457200" y="1600200"/>
            <a:ext cx="8229600" cy="4925144"/>
          </a:xfrm>
        </p:spPr>
        <p:txBody>
          <a:bodyPr>
            <a:normAutofit/>
          </a:bodyPr>
          <a:lstStyle/>
          <a:p>
            <a:pPr algn="just"/>
            <a:r>
              <a:rPr lang="tr-TR" sz="2800" dirty="0">
                <a:solidFill>
                  <a:srgbClr val="C00000"/>
                </a:solidFill>
                <a:latin typeface="Calibri" panose="020F0502020204030204" pitchFamily="34" charset="0"/>
              </a:rPr>
              <a:t>4734/4:</a:t>
            </a:r>
            <a:r>
              <a:rPr lang="tr-TR" sz="2800" dirty="0">
                <a:solidFill>
                  <a:schemeClr val="tx1"/>
                </a:solidFill>
                <a:latin typeface="Calibri" panose="020F0502020204030204" pitchFamily="34" charset="0"/>
              </a:rPr>
              <a:t> Büyük onarım yapım tanımı içinde, bakım ve onarım ise hizmet tanımı içinde sayılmıştır</a:t>
            </a:r>
            <a:r>
              <a:rPr lang="tr-TR" sz="2800" dirty="0" smtClean="0">
                <a:solidFill>
                  <a:schemeClr val="tx1"/>
                </a:solidFill>
                <a:latin typeface="Calibri" panose="020F0502020204030204" pitchFamily="34" charset="0"/>
              </a:rPr>
              <a:t>.</a:t>
            </a:r>
          </a:p>
          <a:p>
            <a:pPr marL="0" indent="0" algn="just">
              <a:buNone/>
            </a:pPr>
            <a:endParaRPr lang="tr-TR" sz="2800" dirty="0">
              <a:solidFill>
                <a:schemeClr val="tx1"/>
              </a:solidFill>
              <a:latin typeface="Calibri" panose="020F0502020204030204" pitchFamily="34" charset="0"/>
            </a:endParaRPr>
          </a:p>
          <a:p>
            <a:pPr algn="just"/>
            <a:r>
              <a:rPr lang="tr-TR" sz="2800" dirty="0">
                <a:solidFill>
                  <a:srgbClr val="C00000"/>
                </a:solidFill>
                <a:latin typeface="Calibri" panose="020F0502020204030204" pitchFamily="34" charset="0"/>
              </a:rPr>
              <a:t>KİGT 63:</a:t>
            </a:r>
            <a:r>
              <a:rPr lang="tr-TR" sz="2800" dirty="0">
                <a:solidFill>
                  <a:schemeClr val="tx1"/>
                </a:solidFill>
                <a:latin typeface="Calibri" panose="020F0502020204030204" pitchFamily="34" charset="0"/>
              </a:rPr>
              <a:t> </a:t>
            </a:r>
            <a:r>
              <a:rPr lang="tr-TR" sz="2800" dirty="0" smtClean="0">
                <a:solidFill>
                  <a:schemeClr val="tx1"/>
                </a:solidFill>
                <a:latin typeface="Calibri" panose="020F0502020204030204" pitchFamily="34" charset="0"/>
              </a:rPr>
              <a:t>Bütçe </a:t>
            </a:r>
            <a:r>
              <a:rPr lang="tr-TR" sz="2800" dirty="0">
                <a:solidFill>
                  <a:schemeClr val="tx1"/>
                </a:solidFill>
                <a:latin typeface="Calibri" panose="020F0502020204030204" pitchFamily="34" charset="0"/>
              </a:rPr>
              <a:t>tertiplerine bakılmaksızın makine ve ekipmanın bakım ve onarımının hizmet alımı olarak ihale edilmesi gerekmektedir. Küçük onarımlar da dahil olmak üzere yapıma ilişkin onarımların ise hizmet alımı olarak ihale edilmesi mümkün değildir.</a:t>
            </a:r>
          </a:p>
        </p:txBody>
      </p:sp>
    </p:spTree>
    <p:extLst>
      <p:ext uri="{BB962C8B-B14F-4D97-AF65-F5344CB8AC3E}">
        <p14:creationId xmlns:p14="http://schemas.microsoft.com/office/powerpoint/2010/main" val="87159397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57200" y="1412776"/>
            <a:ext cx="8229600" cy="4968552"/>
          </a:xfrm>
        </p:spPr>
        <p:txBody>
          <a:bodyPr>
            <a:noAutofit/>
          </a:bodyPr>
          <a:lstStyle/>
          <a:p>
            <a:pPr marL="0" indent="0" algn="just">
              <a:buClr>
                <a:schemeClr val="accent1"/>
              </a:buClr>
              <a:buNone/>
            </a:pPr>
            <a:r>
              <a:rPr lang="tr-TR" sz="2800" b="1" dirty="0" smtClean="0">
                <a:solidFill>
                  <a:srgbClr val="C00000"/>
                </a:solidFill>
                <a:latin typeface="Calibri" panose="020F0502020204030204" pitchFamily="34" charset="0"/>
              </a:rPr>
              <a:t>Mesleki ve teknik </a:t>
            </a:r>
            <a:r>
              <a:rPr lang="tr-TR" sz="2800" b="1" dirty="0">
                <a:solidFill>
                  <a:srgbClr val="C00000"/>
                </a:solidFill>
                <a:latin typeface="Calibri" panose="020F0502020204030204" pitchFamily="34" charset="0"/>
              </a:rPr>
              <a:t>yeterlik </a:t>
            </a:r>
            <a:r>
              <a:rPr lang="tr-TR" sz="2800" b="1" dirty="0" smtClean="0">
                <a:solidFill>
                  <a:srgbClr val="C00000"/>
                </a:solidFill>
                <a:latin typeface="Calibri" panose="020F0502020204030204" pitchFamily="34" charset="0"/>
              </a:rPr>
              <a:t>kriterleri</a:t>
            </a:r>
          </a:p>
          <a:p>
            <a:pPr lvl="0" algn="just">
              <a:buClr>
                <a:schemeClr val="accent1"/>
              </a:buClr>
            </a:pPr>
            <a:r>
              <a:rPr lang="tr-TR" sz="2800" b="1" dirty="0">
                <a:solidFill>
                  <a:schemeClr val="tx1"/>
                </a:solidFill>
                <a:latin typeface="Calibri" panose="020F0502020204030204" pitchFamily="34" charset="0"/>
              </a:rPr>
              <a:t>Mesleki </a:t>
            </a:r>
            <a:r>
              <a:rPr lang="tr-TR" sz="2800" b="1" dirty="0" smtClean="0">
                <a:solidFill>
                  <a:schemeClr val="tx1"/>
                </a:solidFill>
                <a:latin typeface="Calibri" panose="020F0502020204030204" pitchFamily="34" charset="0"/>
              </a:rPr>
              <a:t>faaliyetini sürdürdüğünü </a:t>
            </a:r>
            <a:r>
              <a:rPr lang="tr-TR" sz="2800" b="1" dirty="0">
                <a:solidFill>
                  <a:schemeClr val="tx1"/>
                </a:solidFill>
                <a:latin typeface="Calibri" panose="020F0502020204030204" pitchFamily="34" charset="0"/>
              </a:rPr>
              <a:t>ve </a:t>
            </a:r>
            <a:r>
              <a:rPr lang="tr-TR" sz="2800" b="1" dirty="0" smtClean="0">
                <a:solidFill>
                  <a:schemeClr val="tx1"/>
                </a:solidFill>
                <a:latin typeface="Calibri" panose="020F0502020204030204" pitchFamily="34" charset="0"/>
              </a:rPr>
              <a:t>teklif vermeye yetkili olduğunu gösteren belgeler</a:t>
            </a:r>
          </a:p>
          <a:p>
            <a:pPr lvl="0" algn="just">
              <a:buClr>
                <a:schemeClr val="accent1"/>
              </a:buClr>
            </a:pPr>
            <a:r>
              <a:rPr lang="tr-TR" sz="2800" b="1" dirty="0" smtClean="0">
                <a:solidFill>
                  <a:schemeClr val="tx1"/>
                </a:solidFill>
                <a:latin typeface="Calibri" panose="020F0502020204030204" pitchFamily="34" charset="0"/>
              </a:rPr>
              <a:t>İş deneyimini gösteren belgeler</a:t>
            </a:r>
          </a:p>
          <a:p>
            <a:pPr lvl="0" algn="just">
              <a:buClr>
                <a:schemeClr val="accent1"/>
              </a:buClr>
            </a:pPr>
            <a:r>
              <a:rPr lang="tr-TR" sz="2800" b="1" dirty="0" smtClean="0">
                <a:solidFill>
                  <a:schemeClr val="tx1"/>
                </a:solidFill>
                <a:latin typeface="Calibri" panose="020F0502020204030204" pitchFamily="34" charset="0"/>
              </a:rPr>
              <a:t>Organizasyon </a:t>
            </a:r>
            <a:r>
              <a:rPr lang="tr-TR" sz="2800" b="1" dirty="0">
                <a:solidFill>
                  <a:schemeClr val="tx1"/>
                </a:solidFill>
                <a:latin typeface="Calibri" panose="020F0502020204030204" pitchFamily="34" charset="0"/>
              </a:rPr>
              <a:t>yapısı ve personel durumuna ilişkin </a:t>
            </a:r>
            <a:r>
              <a:rPr lang="tr-TR" sz="2800" b="1" dirty="0" smtClean="0">
                <a:solidFill>
                  <a:schemeClr val="tx1"/>
                </a:solidFill>
                <a:latin typeface="Calibri" panose="020F0502020204030204" pitchFamily="34" charset="0"/>
              </a:rPr>
              <a:t>belgeler</a:t>
            </a:r>
          </a:p>
          <a:p>
            <a:pPr algn="just"/>
            <a:r>
              <a:rPr lang="tr-TR" sz="2800" b="1" dirty="0">
                <a:solidFill>
                  <a:schemeClr val="tx1"/>
                </a:solidFill>
                <a:latin typeface="Calibri" panose="020F0502020204030204" pitchFamily="34" charset="0"/>
              </a:rPr>
              <a:t>Makine, teçhizat ve diğer ekipmana ilişkin belgeler</a:t>
            </a:r>
          </a:p>
          <a:p>
            <a:pPr algn="just"/>
            <a:r>
              <a:rPr lang="tr-TR" sz="2800" b="1" dirty="0">
                <a:solidFill>
                  <a:schemeClr val="tx1"/>
                </a:solidFill>
                <a:latin typeface="Calibri" panose="020F0502020204030204" pitchFamily="34" charset="0"/>
              </a:rPr>
              <a:t>Kalite yönetim sistem belgesi ve çevre yönetim sistem </a:t>
            </a:r>
            <a:r>
              <a:rPr lang="tr-TR" sz="2800" b="1" dirty="0" smtClean="0">
                <a:solidFill>
                  <a:schemeClr val="tx1"/>
                </a:solidFill>
                <a:latin typeface="Calibri" panose="020F0502020204030204" pitchFamily="34" charset="0"/>
              </a:rPr>
              <a:t>belgesi</a:t>
            </a:r>
            <a:endParaRPr lang="tr-TR" sz="2800" b="1" dirty="0">
              <a:solidFill>
                <a:schemeClr val="tx1"/>
              </a:solidFill>
              <a:latin typeface="Calibri" panose="020F0502020204030204" pitchFamily="34" charset="0"/>
            </a:endParaRPr>
          </a:p>
        </p:txBody>
      </p:sp>
    </p:spTree>
    <p:extLst>
      <p:ext uri="{BB962C8B-B14F-4D97-AF65-F5344CB8AC3E}">
        <p14:creationId xmlns:p14="http://schemas.microsoft.com/office/powerpoint/2010/main" val="232777640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484784"/>
            <a:ext cx="8229600" cy="4968552"/>
          </a:xfrm>
        </p:spPr>
        <p:txBody>
          <a:bodyPr>
            <a:noAutofit/>
          </a:bodyPr>
          <a:lstStyle/>
          <a:p>
            <a:pPr marL="0" lvl="0" indent="0" algn="just">
              <a:buClr>
                <a:schemeClr val="accent1"/>
              </a:buClr>
              <a:buNone/>
            </a:pPr>
            <a:r>
              <a:rPr lang="tr-TR" sz="1800" b="1" dirty="0" smtClean="0">
                <a:solidFill>
                  <a:schemeClr val="accent5">
                    <a:lumMod val="75000"/>
                  </a:schemeClr>
                </a:solidFill>
                <a:latin typeface="Calibri" panose="020F0502020204030204" pitchFamily="34" charset="0"/>
              </a:rPr>
              <a:t>Mesleki ve teknik yeterlik kriterleri  </a:t>
            </a:r>
            <a:r>
              <a:rPr lang="tr-TR" sz="1800" b="1" i="1" dirty="0" smtClean="0">
                <a:solidFill>
                  <a:schemeClr val="accent5">
                    <a:lumMod val="75000"/>
                  </a:schemeClr>
                </a:solidFill>
                <a:latin typeface="Calibri" panose="020F0502020204030204" pitchFamily="34" charset="0"/>
              </a:rPr>
              <a:t>(Mesleki </a:t>
            </a:r>
            <a:r>
              <a:rPr lang="tr-TR" sz="1800" b="1" i="1" dirty="0">
                <a:solidFill>
                  <a:schemeClr val="accent5">
                    <a:lumMod val="75000"/>
                  </a:schemeClr>
                </a:solidFill>
                <a:latin typeface="Calibri" panose="020F0502020204030204" pitchFamily="34" charset="0"/>
              </a:rPr>
              <a:t>faaliyetini sürdürdüğünü ve teklif vermeye yetkili olduğunu gösteren </a:t>
            </a:r>
            <a:r>
              <a:rPr lang="tr-TR" sz="1800" b="1" i="1" dirty="0" smtClean="0">
                <a:solidFill>
                  <a:schemeClr val="accent5">
                    <a:lumMod val="75000"/>
                  </a:schemeClr>
                </a:solidFill>
                <a:latin typeface="Calibri" panose="020F0502020204030204" pitchFamily="34" charset="0"/>
              </a:rPr>
              <a:t>belgeler)</a:t>
            </a:r>
          </a:p>
          <a:p>
            <a:pPr marL="285750" lvl="1" algn="just">
              <a:buFont typeface="Arial" panose="020B0604020202020204" pitchFamily="34" charset="0"/>
              <a:buChar char="•"/>
            </a:pPr>
            <a:endParaRPr lang="tr-TR" sz="2300" b="1" dirty="0" smtClean="0">
              <a:solidFill>
                <a:schemeClr val="tx1"/>
              </a:solidFill>
              <a:latin typeface="Calibri" panose="020F0502020204030204" pitchFamily="34" charset="0"/>
            </a:endParaRPr>
          </a:p>
          <a:p>
            <a:pPr marL="285750" lvl="1" algn="just">
              <a:buFont typeface="Arial" panose="020B0604020202020204" pitchFamily="34" charset="0"/>
              <a:buChar char="•"/>
            </a:pPr>
            <a:r>
              <a:rPr lang="tr-TR" sz="2300" b="1" dirty="0" smtClean="0">
                <a:solidFill>
                  <a:schemeClr val="tx1"/>
                </a:solidFill>
                <a:latin typeface="Calibri" panose="020F0502020204030204" pitchFamily="34" charset="0"/>
              </a:rPr>
              <a:t>İmza </a:t>
            </a:r>
            <a:r>
              <a:rPr lang="tr-TR" sz="2300" b="1" dirty="0">
                <a:solidFill>
                  <a:schemeClr val="tx1"/>
                </a:solidFill>
                <a:latin typeface="Calibri" panose="020F0502020204030204" pitchFamily="34" charset="0"/>
              </a:rPr>
              <a:t>beyannamesi</a:t>
            </a:r>
            <a:r>
              <a:rPr lang="tr-TR" sz="2300" b="1" dirty="0" smtClean="0">
                <a:solidFill>
                  <a:schemeClr val="tx1"/>
                </a:solidFill>
                <a:latin typeface="Calibri" panose="020F0502020204030204" pitchFamily="34" charset="0"/>
              </a:rPr>
              <a:t>, imza sirküleri</a:t>
            </a:r>
            <a:endParaRPr lang="tr-TR" sz="2300" b="1" dirty="0">
              <a:solidFill>
                <a:schemeClr val="tx1"/>
              </a:solidFill>
              <a:latin typeface="Calibri" panose="020F0502020204030204" pitchFamily="34" charset="0"/>
            </a:endParaRPr>
          </a:p>
          <a:p>
            <a:pPr marL="285750" lvl="1" algn="just">
              <a:buFont typeface="Arial" panose="020B0604020202020204" pitchFamily="34" charset="0"/>
              <a:buChar char="•"/>
            </a:pPr>
            <a:r>
              <a:rPr lang="tr-TR" sz="2300" b="1" dirty="0">
                <a:solidFill>
                  <a:schemeClr val="tx1"/>
                </a:solidFill>
                <a:latin typeface="Calibri" panose="020F0502020204030204" pitchFamily="34" charset="0"/>
              </a:rPr>
              <a:t>Ticaret Sicil Gazetesi </a:t>
            </a:r>
            <a:r>
              <a:rPr lang="tr-TR" sz="2300" i="1" dirty="0" smtClean="0">
                <a:solidFill>
                  <a:schemeClr val="tx1"/>
                </a:solidFill>
                <a:latin typeface="Calibri" panose="020F0502020204030204" pitchFamily="34" charset="0"/>
              </a:rPr>
              <a:t>(Tüzel </a:t>
            </a:r>
            <a:r>
              <a:rPr lang="tr-TR" sz="2300" i="1" dirty="0">
                <a:solidFill>
                  <a:schemeClr val="tx1"/>
                </a:solidFill>
                <a:latin typeface="Calibri" panose="020F0502020204030204" pitchFamily="34" charset="0"/>
              </a:rPr>
              <a:t>kişiliğin ortakları, üyeleri veya kurucuları ile tüzel kişiliğin yönetimindeki </a:t>
            </a:r>
            <a:r>
              <a:rPr lang="tr-TR" sz="2300" i="1" dirty="0" smtClean="0">
                <a:solidFill>
                  <a:schemeClr val="tx1"/>
                </a:solidFill>
                <a:latin typeface="Calibri" panose="020F0502020204030204" pitchFamily="34" charset="0"/>
              </a:rPr>
              <a:t>görevlilerin son durumunu gösterir)</a:t>
            </a:r>
          </a:p>
          <a:p>
            <a:pPr marL="285750" lvl="1" algn="just">
              <a:buFont typeface="Arial" panose="020B0604020202020204" pitchFamily="34" charset="0"/>
              <a:buChar char="•"/>
            </a:pPr>
            <a:r>
              <a:rPr lang="tr-TR" sz="2300" b="1" dirty="0" smtClean="0">
                <a:solidFill>
                  <a:schemeClr val="tx1"/>
                </a:solidFill>
                <a:latin typeface="Calibri" panose="020F0502020204030204" pitchFamily="34" charset="0"/>
              </a:rPr>
              <a:t>Vekaletname</a:t>
            </a:r>
            <a:endParaRPr lang="tr-TR" sz="2300" dirty="0" smtClean="0">
              <a:solidFill>
                <a:schemeClr val="tx1"/>
              </a:solidFill>
              <a:latin typeface="Calibri" panose="020F0502020204030204" pitchFamily="34" charset="0"/>
            </a:endParaRPr>
          </a:p>
          <a:p>
            <a:pPr marL="285750" lvl="1" algn="just">
              <a:buFont typeface="Arial" panose="020B0604020202020204" pitchFamily="34" charset="0"/>
              <a:buChar char="•"/>
            </a:pPr>
            <a:r>
              <a:rPr lang="tr-TR" sz="2300" b="1" dirty="0">
                <a:solidFill>
                  <a:schemeClr val="tx1"/>
                </a:solidFill>
                <a:latin typeface="Calibri" panose="020F0502020204030204" pitchFamily="34" charset="0"/>
              </a:rPr>
              <a:t>Oda kayıt belgesi </a:t>
            </a:r>
            <a:r>
              <a:rPr lang="tr-TR" sz="2300" i="1" dirty="0">
                <a:solidFill>
                  <a:schemeClr val="tx1"/>
                </a:solidFill>
                <a:latin typeface="Calibri" panose="020F0502020204030204" pitchFamily="34" charset="0"/>
              </a:rPr>
              <a:t>(sözleşme aşaması)</a:t>
            </a: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96136" y="4221088"/>
            <a:ext cx="1872208" cy="1872208"/>
          </a:xfrm>
          <a:prstGeom prst="rect">
            <a:avLst/>
          </a:prstGeom>
        </p:spPr>
      </p:pic>
    </p:spTree>
    <p:extLst>
      <p:ext uri="{BB962C8B-B14F-4D97-AF65-F5344CB8AC3E}">
        <p14:creationId xmlns:p14="http://schemas.microsoft.com/office/powerpoint/2010/main" val="384679449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484784"/>
            <a:ext cx="8229600" cy="4968552"/>
          </a:xfrm>
        </p:spPr>
        <p:txBody>
          <a:bodyPr>
            <a:noAutofit/>
          </a:bodyPr>
          <a:lstStyle/>
          <a:p>
            <a:pPr marL="0" lvl="0" indent="0" algn="just">
              <a:buClr>
                <a:schemeClr val="accent1"/>
              </a:buClr>
              <a:buNone/>
            </a:pPr>
            <a:r>
              <a:rPr lang="tr-TR" sz="1800" b="1" dirty="0" smtClean="0">
                <a:solidFill>
                  <a:schemeClr val="accent5">
                    <a:lumMod val="75000"/>
                  </a:schemeClr>
                </a:solidFill>
                <a:latin typeface="Calibri" panose="020F0502020204030204" pitchFamily="34" charset="0"/>
              </a:rPr>
              <a:t>Mesleki ve teknik yeterlik kriterleri</a:t>
            </a:r>
          </a:p>
          <a:p>
            <a:pPr marL="0" lvl="0" indent="0" algn="just">
              <a:buClr>
                <a:schemeClr val="accent1"/>
              </a:buClr>
              <a:buNone/>
            </a:pPr>
            <a:endParaRPr lang="tr-TR" sz="1800" b="1" dirty="0" smtClean="0">
              <a:solidFill>
                <a:schemeClr val="accent5">
                  <a:lumMod val="75000"/>
                </a:schemeClr>
              </a:solidFill>
              <a:latin typeface="Calibri" panose="020F0502020204030204" pitchFamily="34" charset="0"/>
            </a:endParaRPr>
          </a:p>
          <a:p>
            <a:pPr marL="0" lvl="0" indent="0" algn="just">
              <a:buClr>
                <a:schemeClr val="accent1"/>
              </a:buClr>
              <a:buNone/>
            </a:pPr>
            <a:r>
              <a:rPr lang="tr-TR" sz="1800" b="1" i="1" dirty="0" smtClean="0">
                <a:solidFill>
                  <a:schemeClr val="accent5">
                    <a:lumMod val="75000"/>
                  </a:schemeClr>
                </a:solidFill>
                <a:latin typeface="Calibri" panose="020F0502020204030204" pitchFamily="34" charset="0"/>
              </a:rPr>
              <a:t>(Organizasyon yapısı ve personel durumuna ilişkin belgeler)</a:t>
            </a:r>
          </a:p>
          <a:p>
            <a:pPr algn="just"/>
            <a:r>
              <a:rPr lang="tr-TR" sz="2000" dirty="0" smtClean="0">
                <a:solidFill>
                  <a:schemeClr val="tx1"/>
                </a:solidFill>
                <a:latin typeface="Calibri" panose="020F0502020204030204" pitchFamily="34" charset="0"/>
              </a:rPr>
              <a:t>İhale </a:t>
            </a:r>
            <a:r>
              <a:rPr lang="tr-TR" sz="2000" dirty="0">
                <a:solidFill>
                  <a:schemeClr val="tx1"/>
                </a:solidFill>
                <a:latin typeface="Calibri" panose="020F0502020204030204" pitchFamily="34" charset="0"/>
              </a:rPr>
              <a:t>konusu işte çalıştırılması öngörülen teknik personelin nitelik ve </a:t>
            </a:r>
            <a:r>
              <a:rPr lang="tr-TR" sz="2000" dirty="0" smtClean="0">
                <a:solidFill>
                  <a:schemeClr val="tx1"/>
                </a:solidFill>
                <a:latin typeface="Calibri" panose="020F0502020204030204" pitchFamily="34" charset="0"/>
              </a:rPr>
              <a:t>sayısına sözleşme tasarısında yer verilir. Personelin nitelik ve sayısına ilişkin belgeler de yer </a:t>
            </a:r>
            <a:r>
              <a:rPr lang="tr-TR" sz="2000" dirty="0">
                <a:solidFill>
                  <a:schemeClr val="tx1"/>
                </a:solidFill>
                <a:latin typeface="Calibri" panose="020F0502020204030204" pitchFamily="34" charset="0"/>
              </a:rPr>
              <a:t>tesliminin yapıldığı tarihten </a:t>
            </a:r>
            <a:r>
              <a:rPr lang="tr-TR" sz="2000" dirty="0" smtClean="0">
                <a:solidFill>
                  <a:schemeClr val="tx1"/>
                </a:solidFill>
                <a:latin typeface="Calibri" panose="020F0502020204030204" pitchFamily="34" charset="0"/>
              </a:rPr>
              <a:t>sonra idareye sunulur.</a:t>
            </a:r>
          </a:p>
          <a:p>
            <a:pPr marL="0" lvl="0" indent="0" algn="just">
              <a:buNone/>
            </a:pPr>
            <a:endParaRPr lang="tr-TR" sz="2000" b="1" i="1" dirty="0" smtClean="0">
              <a:solidFill>
                <a:schemeClr val="accent5">
                  <a:lumMod val="75000"/>
                </a:schemeClr>
              </a:solidFill>
              <a:latin typeface="Calibri" panose="020F0502020204030204" pitchFamily="34" charset="0"/>
            </a:endParaRPr>
          </a:p>
          <a:p>
            <a:pPr marL="0" lvl="0" indent="0" algn="just">
              <a:buNone/>
            </a:pPr>
            <a:endParaRPr lang="tr-TR" sz="2000" b="1" i="1" dirty="0" smtClean="0">
              <a:solidFill>
                <a:schemeClr val="accent5">
                  <a:lumMod val="75000"/>
                </a:schemeClr>
              </a:solidFill>
              <a:latin typeface="Calibri" panose="020F0502020204030204" pitchFamily="34" charset="0"/>
            </a:endParaRPr>
          </a:p>
          <a:p>
            <a:pPr marL="0" lvl="0" indent="0" algn="just">
              <a:buNone/>
            </a:pPr>
            <a:r>
              <a:rPr lang="tr-TR" sz="1800" b="1" i="1" dirty="0" smtClean="0">
                <a:solidFill>
                  <a:schemeClr val="accent5">
                    <a:lumMod val="75000"/>
                  </a:schemeClr>
                </a:solidFill>
                <a:latin typeface="Calibri" panose="020F0502020204030204" pitchFamily="34" charset="0"/>
              </a:rPr>
              <a:t>(Kalite yönetim ve çevre yönetim sistem belgeleri)</a:t>
            </a:r>
          </a:p>
          <a:p>
            <a:pPr algn="just"/>
            <a:r>
              <a:rPr lang="tr-TR" sz="2000" dirty="0" smtClean="0">
                <a:solidFill>
                  <a:schemeClr val="tx1"/>
                </a:solidFill>
                <a:latin typeface="Calibri" panose="020F0502020204030204" pitchFamily="34" charset="0"/>
              </a:rPr>
              <a:t>TÜRKAK </a:t>
            </a:r>
            <a:r>
              <a:rPr lang="tr-TR" sz="2000" dirty="0">
                <a:solidFill>
                  <a:schemeClr val="tx1"/>
                </a:solidFill>
                <a:latin typeface="Calibri" panose="020F0502020204030204" pitchFamily="34" charset="0"/>
              </a:rPr>
              <a:t>tarafından akredite edilen belgelendirme kuruluşları veya Uluslararası Akreditasyon Forumu Karşılıklı Tanınma Antlaşmasında yer alan ulusal akreditasyon kurumlarınca akredite edilmiş belgelendirme kuruluşları tarafından düzenlen ve ihale veya son başvuru tarihinde geçerli </a:t>
            </a:r>
            <a:r>
              <a:rPr lang="tr-TR" sz="2000" dirty="0" smtClean="0">
                <a:solidFill>
                  <a:schemeClr val="tx1"/>
                </a:solidFill>
                <a:latin typeface="Calibri" panose="020F0502020204030204" pitchFamily="34" charset="0"/>
              </a:rPr>
              <a:t>olan belgeler sunulabilir.</a:t>
            </a:r>
            <a:endParaRPr lang="tr-TR" sz="20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310384974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484784"/>
            <a:ext cx="8229600" cy="4968552"/>
          </a:xfrm>
        </p:spPr>
        <p:txBody>
          <a:bodyPr>
            <a:noAutofit/>
          </a:bodyPr>
          <a:lstStyle/>
          <a:p>
            <a:pPr marL="0" indent="0" algn="just">
              <a:buClr>
                <a:schemeClr val="accent1"/>
              </a:buClr>
              <a:buNone/>
            </a:pPr>
            <a:r>
              <a:rPr lang="tr-TR" sz="1800" b="1" dirty="0" smtClean="0">
                <a:solidFill>
                  <a:schemeClr val="accent5">
                    <a:lumMod val="75000"/>
                  </a:schemeClr>
                </a:solidFill>
                <a:latin typeface="Calibri" panose="020F0502020204030204" pitchFamily="34" charset="0"/>
              </a:rPr>
              <a:t>Mesleki ve teknik yeterlik kriterleri </a:t>
            </a:r>
            <a:r>
              <a:rPr lang="tr-TR" sz="1800" b="1" i="1" dirty="0" smtClean="0">
                <a:solidFill>
                  <a:schemeClr val="accent5">
                    <a:lumMod val="75000"/>
                  </a:schemeClr>
                </a:solidFill>
                <a:latin typeface="Calibri" panose="020F0502020204030204" pitchFamily="34" charset="0"/>
              </a:rPr>
              <a:t>(Makine</a:t>
            </a:r>
            <a:r>
              <a:rPr lang="tr-TR" sz="1800" b="1" i="1" dirty="0">
                <a:solidFill>
                  <a:schemeClr val="accent5">
                    <a:lumMod val="75000"/>
                  </a:schemeClr>
                </a:solidFill>
                <a:latin typeface="Calibri" panose="020F0502020204030204" pitchFamily="34" charset="0"/>
              </a:rPr>
              <a:t>, teçhizat ve diğer ekipmana ilişkin </a:t>
            </a:r>
            <a:r>
              <a:rPr lang="tr-TR" sz="1800" b="1" i="1" dirty="0" smtClean="0">
                <a:solidFill>
                  <a:schemeClr val="accent5">
                    <a:lumMod val="75000"/>
                  </a:schemeClr>
                </a:solidFill>
                <a:latin typeface="Calibri" panose="020F0502020204030204" pitchFamily="34" charset="0"/>
              </a:rPr>
              <a:t>belgeler)</a:t>
            </a:r>
          </a:p>
          <a:p>
            <a:pPr marL="0" indent="0" algn="just">
              <a:lnSpc>
                <a:spcPct val="90000"/>
              </a:lnSpc>
              <a:buNone/>
              <a:defRPr/>
            </a:pPr>
            <a:endParaRPr lang="tr-TR" sz="2000" dirty="0" smtClean="0">
              <a:solidFill>
                <a:schemeClr val="tx1"/>
              </a:solidFill>
              <a:latin typeface="Calibri" panose="020F0502020204030204" pitchFamily="34" charset="0"/>
            </a:endParaRPr>
          </a:p>
          <a:p>
            <a:pPr algn="just">
              <a:lnSpc>
                <a:spcPct val="90000"/>
              </a:lnSpc>
              <a:defRPr/>
            </a:pPr>
            <a:r>
              <a:rPr lang="tr-TR" sz="2000" dirty="0" smtClean="0">
                <a:solidFill>
                  <a:schemeClr val="tx1"/>
                </a:solidFill>
                <a:latin typeface="Calibri" panose="020F0502020204030204" pitchFamily="34" charset="0"/>
              </a:rPr>
              <a:t>Kendi </a:t>
            </a:r>
            <a:r>
              <a:rPr lang="tr-TR" sz="2000" dirty="0">
                <a:solidFill>
                  <a:schemeClr val="tx1"/>
                </a:solidFill>
                <a:latin typeface="Calibri" panose="020F0502020204030204" pitchFamily="34" charset="0"/>
              </a:rPr>
              <a:t>malı olma şartının </a:t>
            </a:r>
            <a:r>
              <a:rPr lang="tr-TR" sz="2000" b="1" dirty="0">
                <a:solidFill>
                  <a:srgbClr val="C00000"/>
                </a:solidFill>
                <a:latin typeface="Calibri" panose="020F0502020204030204" pitchFamily="34" charset="0"/>
              </a:rPr>
              <a:t>aranmaması</a:t>
            </a:r>
            <a:r>
              <a:rPr lang="tr-TR" sz="2000" dirty="0">
                <a:solidFill>
                  <a:schemeClr val="tx1"/>
                </a:solidFill>
                <a:latin typeface="Calibri" panose="020F0502020204030204" pitchFamily="34" charset="0"/>
              </a:rPr>
              <a:t> </a:t>
            </a:r>
            <a:r>
              <a:rPr lang="tr-TR" sz="2000" b="1" dirty="0" smtClean="0">
                <a:solidFill>
                  <a:schemeClr val="tx1"/>
                </a:solidFill>
                <a:latin typeface="Calibri" panose="020F0502020204030204" pitchFamily="34" charset="0"/>
              </a:rPr>
              <a:t>esastır</a:t>
            </a:r>
            <a:r>
              <a:rPr lang="tr-TR" sz="2000" dirty="0" smtClean="0">
                <a:solidFill>
                  <a:schemeClr val="tx1"/>
                </a:solidFill>
                <a:latin typeface="Calibri" panose="020F0502020204030204" pitchFamily="34" charset="0"/>
              </a:rPr>
              <a:t>.</a:t>
            </a:r>
          </a:p>
          <a:p>
            <a:pPr algn="just">
              <a:lnSpc>
                <a:spcPct val="90000"/>
              </a:lnSpc>
              <a:defRPr/>
            </a:pPr>
            <a:r>
              <a:rPr lang="tr-TR" sz="2000" dirty="0" smtClean="0">
                <a:solidFill>
                  <a:schemeClr val="tx1"/>
                </a:solidFill>
                <a:latin typeface="Calibri" panose="020F0502020204030204" pitchFamily="34" charset="0"/>
              </a:rPr>
              <a:t>Ruhsat</a:t>
            </a:r>
            <a:r>
              <a:rPr lang="tr-TR" sz="2000" dirty="0">
                <a:solidFill>
                  <a:schemeClr val="tx1"/>
                </a:solidFill>
                <a:latin typeface="Calibri" panose="020F0502020204030204" pitchFamily="34" charset="0"/>
              </a:rPr>
              <a:t>, demirbaş veya amortisman defterinde kayıtlı olduğuna </a:t>
            </a:r>
            <a:r>
              <a:rPr lang="tr-TR" sz="2000" dirty="0" smtClean="0">
                <a:solidFill>
                  <a:schemeClr val="tx1"/>
                </a:solidFill>
                <a:latin typeface="Calibri" panose="020F0502020204030204" pitchFamily="34" charset="0"/>
              </a:rPr>
              <a:t>dair;</a:t>
            </a:r>
          </a:p>
          <a:p>
            <a:pPr lvl="1" algn="just">
              <a:lnSpc>
                <a:spcPct val="90000"/>
              </a:lnSpc>
              <a:defRPr/>
            </a:pPr>
            <a:r>
              <a:rPr lang="tr-TR" dirty="0" smtClean="0">
                <a:solidFill>
                  <a:srgbClr val="C00000"/>
                </a:solidFill>
                <a:latin typeface="Calibri" panose="020F0502020204030204" pitchFamily="34" charset="0"/>
              </a:rPr>
              <a:t>Noter </a:t>
            </a:r>
            <a:r>
              <a:rPr lang="tr-TR" dirty="0">
                <a:solidFill>
                  <a:srgbClr val="C00000"/>
                </a:solidFill>
                <a:latin typeface="Calibri" panose="020F0502020204030204" pitchFamily="34" charset="0"/>
              </a:rPr>
              <a:t>tespit </a:t>
            </a:r>
            <a:r>
              <a:rPr lang="tr-TR" dirty="0" smtClean="0">
                <a:solidFill>
                  <a:srgbClr val="C00000"/>
                </a:solidFill>
                <a:latin typeface="Calibri" panose="020F0502020204030204" pitchFamily="34" charset="0"/>
              </a:rPr>
              <a:t>tutanağı</a:t>
            </a:r>
          </a:p>
          <a:p>
            <a:pPr lvl="1" algn="just">
              <a:lnSpc>
                <a:spcPct val="90000"/>
              </a:lnSpc>
              <a:defRPr/>
            </a:pPr>
            <a:r>
              <a:rPr lang="tr-TR" dirty="0" smtClean="0">
                <a:solidFill>
                  <a:srgbClr val="C00000"/>
                </a:solidFill>
                <a:latin typeface="Calibri" panose="020F0502020204030204" pitchFamily="34" charset="0"/>
              </a:rPr>
              <a:t>YMM veya SMMM raporu</a:t>
            </a:r>
          </a:p>
          <a:p>
            <a:pPr marL="457200" lvl="1" indent="0" algn="just">
              <a:lnSpc>
                <a:spcPct val="90000"/>
              </a:lnSpc>
              <a:buNone/>
              <a:defRPr/>
            </a:pPr>
            <a:endParaRPr lang="tr-TR" sz="2000" dirty="0">
              <a:solidFill>
                <a:schemeClr val="tx1"/>
              </a:solidFill>
              <a:latin typeface="Calibri" panose="020F0502020204030204" pitchFamily="34" charset="0"/>
            </a:endParaRPr>
          </a:p>
          <a:p>
            <a:pPr marL="342900" lvl="1" indent="-342900" algn="just">
              <a:lnSpc>
                <a:spcPct val="90000"/>
              </a:lnSpc>
              <a:buFont typeface="Arial" panose="020B0604020202020204" pitchFamily="34" charset="0"/>
              <a:buChar char="•"/>
              <a:defRPr/>
            </a:pPr>
            <a:r>
              <a:rPr lang="tr-TR" sz="2000" dirty="0" smtClean="0">
                <a:solidFill>
                  <a:schemeClr val="tx1"/>
                </a:solidFill>
                <a:latin typeface="Calibri" panose="020F0502020204030204" pitchFamily="34" charset="0"/>
              </a:rPr>
              <a:t>Geçici </a:t>
            </a:r>
            <a:r>
              <a:rPr lang="tr-TR" sz="2000" dirty="0">
                <a:solidFill>
                  <a:schemeClr val="tx1"/>
                </a:solidFill>
                <a:latin typeface="Calibri" panose="020F0502020204030204" pitchFamily="34" charset="0"/>
              </a:rPr>
              <a:t>ithalle getirilmiş veya finansal kiralama yoluyla </a:t>
            </a:r>
            <a:r>
              <a:rPr lang="tr-TR" sz="2000" dirty="0" smtClean="0">
                <a:solidFill>
                  <a:schemeClr val="tx1"/>
                </a:solidFill>
                <a:latin typeface="Calibri" panose="020F0502020204030204" pitchFamily="34" charset="0"/>
              </a:rPr>
              <a:t>edinilmiş;</a:t>
            </a:r>
          </a:p>
          <a:p>
            <a:pPr marL="742950" lvl="2" indent="-295275" algn="just">
              <a:lnSpc>
                <a:spcPct val="90000"/>
              </a:lnSpc>
              <a:buFont typeface="Courier New" panose="02070309020205020404" pitchFamily="49" charset="0"/>
              <a:buChar char="o"/>
              <a:defRPr/>
            </a:pPr>
            <a:r>
              <a:rPr lang="tr-TR" dirty="0">
                <a:solidFill>
                  <a:srgbClr val="C00000"/>
                </a:solidFill>
                <a:latin typeface="Calibri" panose="020F0502020204030204" pitchFamily="34" charset="0"/>
              </a:rPr>
              <a:t>Kira sözleşmesi </a:t>
            </a:r>
            <a:endParaRPr lang="tr-TR" dirty="0" smtClean="0">
              <a:solidFill>
                <a:srgbClr val="C00000"/>
              </a:solidFill>
              <a:latin typeface="Calibri" panose="020F0502020204030204" pitchFamily="34" charset="0"/>
            </a:endParaRPr>
          </a:p>
          <a:p>
            <a:pPr marL="742950" lvl="2" indent="-295275" algn="just">
              <a:lnSpc>
                <a:spcPct val="90000"/>
              </a:lnSpc>
              <a:buFont typeface="Courier New" panose="02070309020205020404" pitchFamily="49" charset="0"/>
              <a:buChar char="o"/>
              <a:defRPr/>
            </a:pPr>
            <a:r>
              <a:rPr lang="tr-TR" dirty="0">
                <a:solidFill>
                  <a:srgbClr val="C00000"/>
                </a:solidFill>
                <a:latin typeface="Calibri" panose="020F0502020204030204" pitchFamily="34" charset="0"/>
              </a:rPr>
              <a:t>İlk ilan tarihine veya davet tarihine kadar olan kiralarının ödendiğini gösteren </a:t>
            </a:r>
            <a:r>
              <a:rPr lang="tr-TR" dirty="0" smtClean="0">
                <a:solidFill>
                  <a:schemeClr val="tx1"/>
                </a:solidFill>
                <a:latin typeface="Calibri" panose="020F0502020204030204" pitchFamily="34" charset="0"/>
              </a:rPr>
              <a:t>belgeler</a:t>
            </a:r>
          </a:p>
          <a:p>
            <a:pPr marL="447675" lvl="2" indent="0" algn="just">
              <a:lnSpc>
                <a:spcPct val="90000"/>
              </a:lnSpc>
              <a:buNone/>
              <a:defRPr/>
            </a:pPr>
            <a:endParaRPr lang="tr-TR" dirty="0">
              <a:solidFill>
                <a:schemeClr val="tx1"/>
              </a:solidFill>
              <a:latin typeface="Calibri" panose="020F0502020204030204" pitchFamily="34" charset="0"/>
            </a:endParaRPr>
          </a:p>
          <a:p>
            <a:pPr algn="just"/>
            <a:r>
              <a:rPr lang="tr-TR" sz="2000" dirty="0" smtClean="0">
                <a:solidFill>
                  <a:schemeClr val="tx1"/>
                </a:solidFill>
                <a:latin typeface="Calibri" panose="020F0502020204030204" pitchFamily="34" charset="0"/>
              </a:rPr>
              <a:t>Kullanılacak </a:t>
            </a:r>
            <a:r>
              <a:rPr lang="tr-TR" sz="2000" dirty="0">
                <a:solidFill>
                  <a:schemeClr val="tx1"/>
                </a:solidFill>
                <a:latin typeface="Calibri" panose="020F0502020204030204" pitchFamily="34" charset="0"/>
              </a:rPr>
              <a:t>makine, malzeme ve ekipman ile yazılımın tamamının veya belli bir kısmının </a:t>
            </a:r>
            <a:r>
              <a:rPr lang="tr-TR" sz="2000" b="1" dirty="0">
                <a:solidFill>
                  <a:schemeClr val="tx1"/>
                </a:solidFill>
                <a:latin typeface="Calibri" panose="020F0502020204030204" pitchFamily="34" charset="0"/>
              </a:rPr>
              <a:t>yerli malı olması şartı getirilebilir</a:t>
            </a:r>
            <a:r>
              <a:rPr lang="tr-TR" sz="2000" dirty="0">
                <a:solidFill>
                  <a:schemeClr val="tx1"/>
                </a:solidFill>
                <a:latin typeface="Calibri" panose="020F0502020204030204" pitchFamily="34" charset="0"/>
              </a:rPr>
              <a:t>. Ancak, </a:t>
            </a:r>
            <a:r>
              <a:rPr lang="tr-TR" sz="2000" b="1" dirty="0">
                <a:solidFill>
                  <a:srgbClr val="C00000"/>
                </a:solidFill>
                <a:latin typeface="Calibri" panose="020F0502020204030204" pitchFamily="34" charset="0"/>
              </a:rPr>
              <a:t>malzemelere ilişkin </a:t>
            </a:r>
            <a:r>
              <a:rPr lang="tr-TR" sz="2000" b="1" dirty="0" smtClean="0">
                <a:solidFill>
                  <a:schemeClr val="tx1"/>
                </a:solidFill>
                <a:latin typeface="Calibri" panose="020F0502020204030204" pitchFamily="34" charset="0"/>
              </a:rPr>
              <a:t>ÇŞB</a:t>
            </a:r>
            <a:r>
              <a:rPr lang="tr-TR" sz="2000" dirty="0" smtClean="0">
                <a:solidFill>
                  <a:schemeClr val="tx1"/>
                </a:solidFill>
                <a:latin typeface="Calibri" panose="020F0502020204030204" pitchFamily="34" charset="0"/>
              </a:rPr>
              <a:t>, </a:t>
            </a:r>
            <a:r>
              <a:rPr lang="tr-TR" sz="2000" b="1" dirty="0" smtClean="0">
                <a:solidFill>
                  <a:srgbClr val="C00000"/>
                </a:solidFill>
                <a:latin typeface="Calibri" panose="020F0502020204030204" pitchFamily="34" charset="0"/>
              </a:rPr>
              <a:t>makine </a:t>
            </a:r>
            <a:r>
              <a:rPr lang="tr-TR" sz="2000" b="1" dirty="0">
                <a:solidFill>
                  <a:srgbClr val="C00000"/>
                </a:solidFill>
                <a:latin typeface="Calibri" panose="020F0502020204030204" pitchFamily="34" charset="0"/>
              </a:rPr>
              <a:t>ve </a:t>
            </a:r>
            <a:r>
              <a:rPr lang="tr-TR" sz="2000" b="1" dirty="0" smtClean="0">
                <a:solidFill>
                  <a:srgbClr val="C00000"/>
                </a:solidFill>
                <a:latin typeface="Calibri" panose="020F0502020204030204" pitchFamily="34" charset="0"/>
              </a:rPr>
              <a:t>ekipmana </a:t>
            </a:r>
            <a:r>
              <a:rPr lang="tr-TR" sz="2000" b="1" dirty="0" smtClean="0">
                <a:solidFill>
                  <a:schemeClr val="tx1"/>
                </a:solidFill>
                <a:latin typeface="Calibri" panose="020F0502020204030204" pitchFamily="34" charset="0"/>
              </a:rPr>
              <a:t>BSTB</a:t>
            </a:r>
            <a:r>
              <a:rPr lang="tr-TR" sz="2000" dirty="0" smtClean="0">
                <a:solidFill>
                  <a:schemeClr val="tx1"/>
                </a:solidFill>
                <a:latin typeface="Calibri" panose="020F0502020204030204" pitchFamily="34" charset="0"/>
              </a:rPr>
              <a:t> tarafından belirlenen KİK tarafından ilan edilen listede </a:t>
            </a:r>
            <a:r>
              <a:rPr lang="tr-TR" sz="2000" dirty="0">
                <a:solidFill>
                  <a:schemeClr val="tx1"/>
                </a:solidFill>
                <a:latin typeface="Calibri" panose="020F0502020204030204" pitchFamily="34" charset="0"/>
              </a:rPr>
              <a:t>yer </a:t>
            </a:r>
            <a:r>
              <a:rPr lang="tr-TR" sz="2000" dirty="0" smtClean="0">
                <a:solidFill>
                  <a:schemeClr val="tx1"/>
                </a:solidFill>
                <a:latin typeface="Calibri" panose="020F0502020204030204" pitchFamily="34" charset="0"/>
              </a:rPr>
              <a:t>alanların </a:t>
            </a:r>
            <a:r>
              <a:rPr lang="tr-TR" sz="2000" b="1" dirty="0" smtClean="0">
                <a:solidFill>
                  <a:schemeClr val="tx1"/>
                </a:solidFill>
                <a:effectLst>
                  <a:outerShdw blurRad="38100" dist="38100" dir="2700000" algn="tl">
                    <a:srgbClr val="000000">
                      <a:alpha val="43137"/>
                    </a:srgbClr>
                  </a:outerShdw>
                </a:effectLst>
                <a:latin typeface="Calibri" panose="020F0502020204030204" pitchFamily="34" charset="0"/>
              </a:rPr>
              <a:t>yerli </a:t>
            </a:r>
            <a:r>
              <a:rPr lang="tr-TR" sz="2000" b="1" dirty="0">
                <a:solidFill>
                  <a:schemeClr val="tx1"/>
                </a:solidFill>
                <a:effectLst>
                  <a:outerShdw blurRad="38100" dist="38100" dir="2700000" algn="tl">
                    <a:srgbClr val="000000">
                      <a:alpha val="43137"/>
                    </a:srgbClr>
                  </a:outerShdw>
                </a:effectLst>
                <a:latin typeface="Calibri" panose="020F0502020204030204" pitchFamily="34" charset="0"/>
              </a:rPr>
              <a:t>malı olması şarttır</a:t>
            </a:r>
            <a:r>
              <a:rPr lang="tr-TR" sz="2000" dirty="0">
                <a:solidFill>
                  <a:schemeClr val="tx1"/>
                </a:solidFill>
                <a:latin typeface="Calibri" panose="020F0502020204030204" pitchFamily="34" charset="0"/>
              </a:rPr>
              <a:t>.</a:t>
            </a:r>
          </a:p>
          <a:p>
            <a:pPr algn="just"/>
            <a:endParaRPr lang="tr-TR" sz="20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415208237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graphicFrame>
        <p:nvGraphicFramePr>
          <p:cNvPr id="6" name="İçerik Yer Tutucusu 4"/>
          <p:cNvGraphicFramePr>
            <a:graphicFrameLocks noGrp="1"/>
          </p:cNvGraphicFramePr>
          <p:nvPr>
            <p:ph idx="1"/>
            <p:extLst>
              <p:ext uri="{D42A27DB-BD31-4B8C-83A1-F6EECF244321}">
                <p14:modId xmlns:p14="http://schemas.microsoft.com/office/powerpoint/2010/main" val="2632955419"/>
              </p:ext>
            </p:extLst>
          </p:nvPr>
        </p:nvGraphicFramePr>
        <p:xfrm>
          <a:off x="539552" y="1268760"/>
          <a:ext cx="8229600" cy="51454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2827588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539552" y="1196752"/>
            <a:ext cx="8229600" cy="5544616"/>
          </a:xfrm>
        </p:spPr>
        <p:txBody>
          <a:bodyPr>
            <a:noAutofit/>
          </a:bodyPr>
          <a:lstStyle/>
          <a:p>
            <a:pPr marL="0" indent="0" algn="just">
              <a:buClr>
                <a:schemeClr val="accent1"/>
              </a:buClr>
              <a:buNone/>
            </a:pPr>
            <a:r>
              <a:rPr lang="tr-TR" sz="1800" b="1" dirty="0" smtClean="0">
                <a:solidFill>
                  <a:schemeClr val="accent5">
                    <a:lumMod val="75000"/>
                  </a:schemeClr>
                </a:solidFill>
                <a:latin typeface="Calibri" panose="020F0502020204030204" pitchFamily="34" charset="0"/>
              </a:rPr>
              <a:t>Mesleki ve teknik yeterlik kriterleri </a:t>
            </a:r>
            <a:r>
              <a:rPr lang="tr-TR" sz="1800" b="1" i="1" dirty="0" smtClean="0">
                <a:solidFill>
                  <a:schemeClr val="accent5">
                    <a:lumMod val="75000"/>
                  </a:schemeClr>
                </a:solidFill>
                <a:latin typeface="Calibri" panose="020F0502020204030204" pitchFamily="34" charset="0"/>
              </a:rPr>
              <a:t>(İş deneyimini  gösteren belgeler)</a:t>
            </a:r>
          </a:p>
          <a:p>
            <a:pPr algn="just">
              <a:spcAft>
                <a:spcPts val="600"/>
              </a:spcAft>
            </a:pPr>
            <a:r>
              <a:rPr lang="tr-TR" sz="1800" u="sng" dirty="0" smtClean="0">
                <a:solidFill>
                  <a:schemeClr val="tx1"/>
                </a:solidFill>
                <a:latin typeface="Calibri" panose="020F0502020204030204" pitchFamily="34" charset="0"/>
              </a:rPr>
              <a:t>Yurt </a:t>
            </a:r>
            <a:r>
              <a:rPr lang="tr-TR" sz="1800" u="sng" dirty="0">
                <a:solidFill>
                  <a:schemeClr val="tx1"/>
                </a:solidFill>
                <a:latin typeface="Calibri" panose="020F0502020204030204" pitchFamily="34" charset="0"/>
              </a:rPr>
              <a:t>içinde</a:t>
            </a:r>
            <a:r>
              <a:rPr lang="tr-TR" sz="1800" dirty="0">
                <a:solidFill>
                  <a:schemeClr val="tx1"/>
                </a:solidFill>
                <a:latin typeface="Calibri" panose="020F0502020204030204" pitchFamily="34" charset="0"/>
              </a:rPr>
              <a:t> veya </a:t>
            </a:r>
            <a:r>
              <a:rPr lang="tr-TR" sz="1800" u="sng" dirty="0">
                <a:solidFill>
                  <a:schemeClr val="tx1"/>
                </a:solidFill>
                <a:latin typeface="Calibri" panose="020F0502020204030204" pitchFamily="34" charset="0"/>
              </a:rPr>
              <a:t>yurt dışında</a:t>
            </a:r>
            <a:r>
              <a:rPr lang="tr-TR" sz="1800" dirty="0">
                <a:solidFill>
                  <a:schemeClr val="tx1"/>
                </a:solidFill>
                <a:latin typeface="Calibri" panose="020F0502020204030204" pitchFamily="34" charset="0"/>
              </a:rPr>
              <a:t> </a:t>
            </a:r>
            <a:r>
              <a:rPr lang="tr-TR" sz="1800" b="1" dirty="0">
                <a:solidFill>
                  <a:schemeClr val="tx1"/>
                </a:solidFill>
                <a:latin typeface="Calibri" panose="020F0502020204030204" pitchFamily="34" charset="0"/>
              </a:rPr>
              <a:t>kamu</a:t>
            </a:r>
            <a:r>
              <a:rPr lang="tr-TR" sz="1800" dirty="0">
                <a:solidFill>
                  <a:schemeClr val="tx1"/>
                </a:solidFill>
                <a:latin typeface="Calibri" panose="020F0502020204030204" pitchFamily="34" charset="0"/>
              </a:rPr>
              <a:t> veya </a:t>
            </a:r>
            <a:r>
              <a:rPr lang="tr-TR" sz="1800" b="1" dirty="0">
                <a:solidFill>
                  <a:schemeClr val="tx1"/>
                </a:solidFill>
                <a:latin typeface="Calibri" panose="020F0502020204030204" pitchFamily="34" charset="0"/>
              </a:rPr>
              <a:t>özel sektöre</a:t>
            </a:r>
            <a:r>
              <a:rPr lang="tr-TR" sz="1800" dirty="0">
                <a:solidFill>
                  <a:schemeClr val="tx1"/>
                </a:solidFill>
                <a:latin typeface="Calibri" panose="020F0502020204030204" pitchFamily="34" charset="0"/>
              </a:rPr>
              <a:t> </a:t>
            </a:r>
            <a:r>
              <a:rPr lang="tr-TR" sz="1800" b="1" dirty="0">
                <a:solidFill>
                  <a:srgbClr val="C00000"/>
                </a:solidFill>
                <a:latin typeface="Calibri" panose="020F0502020204030204" pitchFamily="34" charset="0"/>
              </a:rPr>
              <a:t>bedel içeren </a:t>
            </a:r>
            <a:r>
              <a:rPr lang="tr-TR" sz="1800" b="1" dirty="0">
                <a:solidFill>
                  <a:schemeClr val="tx1"/>
                </a:solidFill>
                <a:latin typeface="Calibri" panose="020F0502020204030204" pitchFamily="34" charset="0"/>
              </a:rPr>
              <a:t>bir</a:t>
            </a:r>
            <a:r>
              <a:rPr lang="tr-TR" sz="1800" b="1" dirty="0">
                <a:solidFill>
                  <a:srgbClr val="C00000"/>
                </a:solidFill>
                <a:latin typeface="Calibri" panose="020F0502020204030204" pitchFamily="34" charset="0"/>
              </a:rPr>
              <a:t> sözleşme kapsamında</a:t>
            </a:r>
            <a:r>
              <a:rPr lang="tr-TR" sz="1800" dirty="0">
                <a:solidFill>
                  <a:schemeClr val="tx1"/>
                </a:solidFill>
                <a:latin typeface="Calibri" panose="020F0502020204030204" pitchFamily="34" charset="0"/>
              </a:rPr>
              <a:t> taahhüt </a:t>
            </a:r>
            <a:r>
              <a:rPr lang="tr-TR" sz="1800" dirty="0" smtClean="0">
                <a:solidFill>
                  <a:schemeClr val="tx1"/>
                </a:solidFill>
                <a:latin typeface="Calibri" panose="020F0502020204030204" pitchFamily="34" charset="0"/>
              </a:rPr>
              <a:t>edilen, </a:t>
            </a:r>
            <a:r>
              <a:rPr lang="tr-TR" sz="1800" u="sng" dirty="0">
                <a:solidFill>
                  <a:schemeClr val="tx1"/>
                </a:solidFill>
                <a:latin typeface="Calibri" panose="020F0502020204030204" pitchFamily="34" charset="0"/>
              </a:rPr>
              <a:t>ihale konusu iş veya benzer işlerdeki</a:t>
            </a:r>
            <a:r>
              <a:rPr lang="tr-TR" sz="1800" dirty="0">
                <a:solidFill>
                  <a:schemeClr val="tx1"/>
                </a:solidFill>
                <a:latin typeface="Calibri" panose="020F0502020204030204" pitchFamily="34" charset="0"/>
              </a:rPr>
              <a:t> </a:t>
            </a:r>
            <a:r>
              <a:rPr lang="tr-TR" sz="1800" dirty="0" smtClean="0">
                <a:solidFill>
                  <a:schemeClr val="tx1"/>
                </a:solidFill>
                <a:latin typeface="Calibri" panose="020F0502020204030204" pitchFamily="34" charset="0"/>
              </a:rPr>
              <a:t>deneyimi </a:t>
            </a:r>
            <a:r>
              <a:rPr lang="tr-TR" sz="1800" dirty="0">
                <a:solidFill>
                  <a:schemeClr val="tx1"/>
                </a:solidFill>
                <a:latin typeface="Calibri" panose="020F0502020204030204" pitchFamily="34" charset="0"/>
              </a:rPr>
              <a:t>tevsik </a:t>
            </a:r>
            <a:r>
              <a:rPr lang="tr-TR" sz="1800" dirty="0" smtClean="0">
                <a:solidFill>
                  <a:schemeClr val="tx1"/>
                </a:solidFill>
                <a:latin typeface="Calibri" panose="020F0502020204030204" pitchFamily="34" charset="0"/>
              </a:rPr>
              <a:t>etmek için </a:t>
            </a:r>
            <a:r>
              <a:rPr lang="tr-TR" sz="1800" dirty="0">
                <a:solidFill>
                  <a:schemeClr val="tx1"/>
                </a:solidFill>
                <a:latin typeface="Calibri" panose="020F0502020204030204" pitchFamily="34" charset="0"/>
              </a:rPr>
              <a:t>iş deneyim belgesi istenilmesi zorunludur</a:t>
            </a:r>
            <a:r>
              <a:rPr lang="tr-TR" sz="1800" dirty="0" smtClean="0">
                <a:solidFill>
                  <a:schemeClr val="tx1"/>
                </a:solidFill>
                <a:latin typeface="Calibri" panose="020F0502020204030204" pitchFamily="34" charset="0"/>
              </a:rPr>
              <a:t>.</a:t>
            </a:r>
          </a:p>
          <a:p>
            <a:pPr algn="just">
              <a:spcAft>
                <a:spcPts val="600"/>
              </a:spcAft>
            </a:pPr>
            <a:r>
              <a:rPr lang="tr-TR" sz="1800" dirty="0" smtClean="0">
                <a:solidFill>
                  <a:schemeClr val="tx1"/>
                </a:solidFill>
                <a:latin typeface="Calibri" panose="020F0502020204030204" pitchFamily="34" charset="0"/>
              </a:rPr>
              <a:t>İş </a:t>
            </a:r>
            <a:r>
              <a:rPr lang="tr-TR" sz="1800" dirty="0">
                <a:solidFill>
                  <a:schemeClr val="tx1"/>
                </a:solidFill>
                <a:latin typeface="Calibri" panose="020F0502020204030204" pitchFamily="34" charset="0"/>
              </a:rPr>
              <a:t>bitirme, iş durum, iş denetleme ve iş yönetme belgeleri, </a:t>
            </a:r>
            <a:r>
              <a:rPr lang="tr-TR" sz="1800" u="sng" dirty="0">
                <a:solidFill>
                  <a:schemeClr val="tx1"/>
                </a:solidFill>
                <a:latin typeface="Calibri" panose="020F0502020204030204" pitchFamily="34" charset="0"/>
              </a:rPr>
              <a:t>belge sahibi gerçek veya tüzel kişiler dışındaki</a:t>
            </a:r>
            <a:r>
              <a:rPr lang="tr-TR" sz="1800" dirty="0">
                <a:solidFill>
                  <a:schemeClr val="tx1"/>
                </a:solidFill>
                <a:latin typeface="Calibri" panose="020F0502020204030204" pitchFamily="34" charset="0"/>
              </a:rPr>
              <a:t> aday ve istekli tarafından </a:t>
            </a:r>
            <a:r>
              <a:rPr lang="tr-TR" sz="1800" b="1" dirty="0">
                <a:solidFill>
                  <a:srgbClr val="C00000"/>
                </a:solidFill>
                <a:latin typeface="Calibri" panose="020F0502020204030204" pitchFamily="34" charset="0"/>
              </a:rPr>
              <a:t>kullanılamaz</a:t>
            </a:r>
            <a:r>
              <a:rPr lang="tr-TR" sz="1800" dirty="0">
                <a:solidFill>
                  <a:schemeClr val="tx1"/>
                </a:solidFill>
                <a:latin typeface="Calibri" panose="020F0502020204030204" pitchFamily="34" charset="0"/>
              </a:rPr>
              <a:t>, </a:t>
            </a:r>
            <a:r>
              <a:rPr lang="tr-TR" sz="1800" b="1" dirty="0">
                <a:solidFill>
                  <a:srgbClr val="C00000"/>
                </a:solidFill>
                <a:latin typeface="Calibri" panose="020F0502020204030204" pitchFamily="34" charset="0"/>
              </a:rPr>
              <a:t>devredilemez</a:t>
            </a:r>
            <a:r>
              <a:rPr lang="tr-TR" sz="1800" dirty="0">
                <a:solidFill>
                  <a:schemeClr val="tx1"/>
                </a:solidFill>
                <a:latin typeface="Calibri" panose="020F0502020204030204" pitchFamily="34" charset="0"/>
              </a:rPr>
              <a:t>, </a:t>
            </a:r>
            <a:r>
              <a:rPr lang="tr-TR" sz="1800" b="1" dirty="0">
                <a:solidFill>
                  <a:srgbClr val="C00000"/>
                </a:solidFill>
                <a:latin typeface="Calibri" panose="020F0502020204030204" pitchFamily="34" charset="0"/>
              </a:rPr>
              <a:t>kiraya verilemez</a:t>
            </a:r>
            <a:r>
              <a:rPr lang="tr-TR" sz="1800" dirty="0">
                <a:solidFill>
                  <a:schemeClr val="tx1"/>
                </a:solidFill>
                <a:latin typeface="Calibri" panose="020F0502020204030204" pitchFamily="34" charset="0"/>
              </a:rPr>
              <a:t> ve </a:t>
            </a:r>
            <a:r>
              <a:rPr lang="tr-TR" sz="1800" b="1" dirty="0">
                <a:solidFill>
                  <a:srgbClr val="C00000"/>
                </a:solidFill>
                <a:latin typeface="Calibri" panose="020F0502020204030204" pitchFamily="34" charset="0"/>
              </a:rPr>
              <a:t>satılamaz</a:t>
            </a:r>
            <a:r>
              <a:rPr lang="tr-TR" sz="1800" dirty="0">
                <a:solidFill>
                  <a:schemeClr val="tx1"/>
                </a:solidFill>
                <a:latin typeface="Calibri" panose="020F0502020204030204" pitchFamily="34" charset="0"/>
              </a:rPr>
              <a:t>. </a:t>
            </a:r>
            <a:endParaRPr lang="tr-TR" sz="1800" dirty="0" smtClean="0">
              <a:solidFill>
                <a:schemeClr val="tx1"/>
              </a:solidFill>
              <a:latin typeface="Calibri" panose="020F0502020204030204" pitchFamily="34" charset="0"/>
            </a:endParaRPr>
          </a:p>
          <a:p>
            <a:pPr algn="just">
              <a:spcAft>
                <a:spcPts val="600"/>
              </a:spcAft>
            </a:pPr>
            <a:r>
              <a:rPr lang="tr-TR" sz="1800" u="sng" dirty="0">
                <a:solidFill>
                  <a:schemeClr val="tx1"/>
                </a:solidFill>
                <a:latin typeface="Calibri" panose="020F0502020204030204" pitchFamily="34" charset="0"/>
              </a:rPr>
              <a:t>B</a:t>
            </a:r>
            <a:r>
              <a:rPr lang="tr-TR" sz="1800" u="sng" dirty="0" smtClean="0">
                <a:solidFill>
                  <a:schemeClr val="tx1"/>
                </a:solidFill>
                <a:latin typeface="Calibri" panose="020F0502020204030204" pitchFamily="34" charset="0"/>
              </a:rPr>
              <a:t>elge </a:t>
            </a:r>
            <a:r>
              <a:rPr lang="tr-TR" sz="1800" u="sng" dirty="0">
                <a:solidFill>
                  <a:schemeClr val="tx1"/>
                </a:solidFill>
                <a:latin typeface="Calibri" panose="020F0502020204030204" pitchFamily="34" charset="0"/>
              </a:rPr>
              <a:t>sahiplerinin kuracakları veya ortak olacakları</a:t>
            </a:r>
            <a:r>
              <a:rPr lang="tr-TR" sz="1800" dirty="0">
                <a:solidFill>
                  <a:schemeClr val="tx1"/>
                </a:solidFill>
                <a:latin typeface="Calibri" panose="020F0502020204030204" pitchFamily="34" charset="0"/>
              </a:rPr>
              <a:t> tüzel kişiliklerin ihaleye girebilmesinde; </a:t>
            </a:r>
            <a:r>
              <a:rPr lang="tr-TR" sz="1800" b="1" dirty="0">
                <a:solidFill>
                  <a:schemeClr val="tx1"/>
                </a:solidFill>
                <a:latin typeface="Calibri" panose="020F0502020204030204" pitchFamily="34" charset="0"/>
              </a:rPr>
              <a:t>en az bir yıldır</a:t>
            </a:r>
            <a:r>
              <a:rPr lang="tr-TR" sz="1800" dirty="0">
                <a:solidFill>
                  <a:schemeClr val="tx1"/>
                </a:solidFill>
                <a:latin typeface="Calibri" panose="020F0502020204030204" pitchFamily="34" charset="0"/>
              </a:rPr>
              <a:t> </a:t>
            </a:r>
            <a:r>
              <a:rPr lang="tr-TR" sz="1800" b="1" dirty="0">
                <a:solidFill>
                  <a:srgbClr val="C00000"/>
                </a:solidFill>
                <a:latin typeface="Calibri" panose="020F0502020204030204" pitchFamily="34" charset="0"/>
              </a:rPr>
              <a:t>tüzel kişiliğin yarısından fazla hissesine</a:t>
            </a:r>
            <a:r>
              <a:rPr lang="tr-TR" sz="1800" dirty="0">
                <a:solidFill>
                  <a:schemeClr val="tx1"/>
                </a:solidFill>
                <a:latin typeface="Calibri" panose="020F0502020204030204" pitchFamily="34" charset="0"/>
              </a:rPr>
              <a:t> sahip olmaları ve teminat süresince (kesin kabule kadar) </a:t>
            </a:r>
            <a:r>
              <a:rPr lang="tr-TR" sz="1800" b="1" dirty="0">
                <a:solidFill>
                  <a:schemeClr val="tx1"/>
                </a:solidFill>
                <a:latin typeface="Calibri" panose="020F0502020204030204" pitchFamily="34" charset="0"/>
              </a:rPr>
              <a:t>bu oranın muhafaza edilmesi </a:t>
            </a:r>
            <a:r>
              <a:rPr lang="tr-TR" sz="1800" dirty="0">
                <a:solidFill>
                  <a:schemeClr val="tx1"/>
                </a:solidFill>
                <a:latin typeface="Calibri" panose="020F0502020204030204" pitchFamily="34" charset="0"/>
              </a:rPr>
              <a:t>zorunludur. </a:t>
            </a:r>
          </a:p>
        </p:txBody>
      </p:sp>
    </p:spTree>
    <p:extLst>
      <p:ext uri="{BB962C8B-B14F-4D97-AF65-F5344CB8AC3E}">
        <p14:creationId xmlns:p14="http://schemas.microsoft.com/office/powerpoint/2010/main" val="156027210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539552" y="1196752"/>
            <a:ext cx="8229600" cy="5544616"/>
          </a:xfrm>
        </p:spPr>
        <p:txBody>
          <a:bodyPr>
            <a:noAutofit/>
          </a:bodyPr>
          <a:lstStyle/>
          <a:p>
            <a:pPr marL="0" indent="0" algn="just">
              <a:buClr>
                <a:schemeClr val="accent1"/>
              </a:buClr>
              <a:buNone/>
            </a:pPr>
            <a:r>
              <a:rPr lang="tr-TR" sz="1800" b="1" dirty="0" smtClean="0">
                <a:solidFill>
                  <a:schemeClr val="accent5">
                    <a:lumMod val="75000"/>
                  </a:schemeClr>
                </a:solidFill>
                <a:latin typeface="Calibri" panose="020F0502020204030204" pitchFamily="34" charset="0"/>
              </a:rPr>
              <a:t>Mesleki ve teknik yeterlik kriterleri </a:t>
            </a:r>
            <a:r>
              <a:rPr lang="tr-TR" sz="1800" b="1" i="1" dirty="0" smtClean="0">
                <a:solidFill>
                  <a:schemeClr val="accent5">
                    <a:lumMod val="75000"/>
                  </a:schemeClr>
                </a:solidFill>
                <a:latin typeface="Calibri" panose="020F0502020204030204" pitchFamily="34" charset="0"/>
              </a:rPr>
              <a:t>(İş deneyimini  gösteren belgeler)</a:t>
            </a:r>
          </a:p>
          <a:p>
            <a:pPr marL="0" indent="0" algn="just">
              <a:buNone/>
            </a:pPr>
            <a:endParaRPr lang="tr-TR" sz="1800" dirty="0" smtClean="0">
              <a:solidFill>
                <a:schemeClr val="tx1"/>
              </a:solidFill>
              <a:latin typeface="Calibri" panose="020F0502020204030204" pitchFamily="34" charset="0"/>
            </a:endParaRPr>
          </a:p>
          <a:p>
            <a:pPr marL="0" indent="0" algn="just">
              <a:buNone/>
            </a:pPr>
            <a:r>
              <a:rPr lang="tr-TR" sz="1800" dirty="0" smtClean="0">
                <a:solidFill>
                  <a:schemeClr val="tx1"/>
                </a:solidFill>
                <a:latin typeface="Calibri" panose="020F0502020204030204" pitchFamily="34" charset="0"/>
              </a:rPr>
              <a:t>İsteklilerce </a:t>
            </a:r>
            <a:r>
              <a:rPr lang="tr-TR" sz="1800" dirty="0">
                <a:solidFill>
                  <a:schemeClr val="tx1"/>
                </a:solidFill>
                <a:latin typeface="Calibri" panose="020F0502020204030204" pitchFamily="34" charset="0"/>
              </a:rPr>
              <a:t>sunulacak belgeler</a:t>
            </a:r>
            <a:r>
              <a:rPr lang="tr-TR" sz="1800" dirty="0" smtClean="0">
                <a:solidFill>
                  <a:schemeClr val="tx1"/>
                </a:solidFill>
                <a:latin typeface="Calibri" panose="020F0502020204030204" pitchFamily="34" charset="0"/>
              </a:rPr>
              <a:t>:</a:t>
            </a:r>
          </a:p>
          <a:p>
            <a:pPr marL="0" indent="0" algn="just">
              <a:buNone/>
            </a:pPr>
            <a:endParaRPr lang="tr-TR" sz="1800" dirty="0">
              <a:solidFill>
                <a:schemeClr val="tx1"/>
              </a:solidFill>
              <a:latin typeface="Calibri" panose="020F0502020204030204" pitchFamily="34" charset="0"/>
            </a:endParaRPr>
          </a:p>
          <a:p>
            <a:pPr algn="just"/>
            <a:r>
              <a:rPr lang="tr-TR" sz="1800" dirty="0">
                <a:solidFill>
                  <a:schemeClr val="tx1"/>
                </a:solidFill>
                <a:latin typeface="Calibri" panose="020F0502020204030204" pitchFamily="34" charset="0"/>
              </a:rPr>
              <a:t>İlk ilan veya davet tarihinden geriye doğru son 15 yıl içinde </a:t>
            </a:r>
            <a:r>
              <a:rPr lang="tr-TR" sz="1800" b="1" u="sng" dirty="0">
                <a:solidFill>
                  <a:schemeClr val="tx1"/>
                </a:solidFill>
                <a:latin typeface="Calibri" panose="020F0502020204030204" pitchFamily="34" charset="0"/>
              </a:rPr>
              <a:t>geçici kabulü yapılan</a:t>
            </a:r>
            <a:r>
              <a:rPr lang="tr-TR" sz="1800" dirty="0">
                <a:solidFill>
                  <a:schemeClr val="tx1"/>
                </a:solidFill>
                <a:latin typeface="Calibri" panose="020F0502020204030204" pitchFamily="34" charset="0"/>
              </a:rPr>
              <a:t>,</a:t>
            </a:r>
          </a:p>
          <a:p>
            <a:pPr algn="just"/>
            <a:r>
              <a:rPr lang="tr-TR" sz="1800" dirty="0">
                <a:solidFill>
                  <a:schemeClr val="tx1"/>
                </a:solidFill>
                <a:latin typeface="Calibri" panose="020F0502020204030204" pitchFamily="34" charset="0"/>
              </a:rPr>
              <a:t>Son 15 yıl içinde geçici kabulü yapılan işlerde, </a:t>
            </a:r>
            <a:r>
              <a:rPr lang="tr-TR" sz="1800" u="sng" dirty="0">
                <a:solidFill>
                  <a:schemeClr val="tx1"/>
                </a:solidFill>
                <a:latin typeface="Calibri" panose="020F0502020204030204" pitchFamily="34" charset="0"/>
              </a:rPr>
              <a:t>ilk sözleşme bedelinin</a:t>
            </a:r>
            <a:r>
              <a:rPr lang="tr-TR" sz="1800" dirty="0">
                <a:solidFill>
                  <a:schemeClr val="tx1"/>
                </a:solidFill>
                <a:latin typeface="Calibri" panose="020F0502020204030204" pitchFamily="34" charset="0"/>
              </a:rPr>
              <a:t> en az </a:t>
            </a:r>
            <a:r>
              <a:rPr lang="tr-TR" sz="1800" b="1" dirty="0">
                <a:solidFill>
                  <a:schemeClr val="tx1"/>
                </a:solidFill>
                <a:latin typeface="Calibri" panose="020F0502020204030204" pitchFamily="34" charset="0"/>
              </a:rPr>
              <a:t>% 80’i oranında denetlenen ya da yönetilen</a:t>
            </a:r>
            <a:r>
              <a:rPr lang="tr-TR" sz="1800" dirty="0">
                <a:solidFill>
                  <a:schemeClr val="tx1"/>
                </a:solidFill>
                <a:latin typeface="Calibri" panose="020F0502020204030204" pitchFamily="34" charset="0"/>
              </a:rPr>
              <a:t>,</a:t>
            </a:r>
          </a:p>
          <a:p>
            <a:pPr algn="just"/>
            <a:r>
              <a:rPr lang="tr-TR" sz="1800" dirty="0">
                <a:solidFill>
                  <a:schemeClr val="tx1"/>
                </a:solidFill>
                <a:latin typeface="Calibri" panose="020F0502020204030204" pitchFamily="34" charset="0"/>
              </a:rPr>
              <a:t>Devam eden işlerde; </a:t>
            </a:r>
            <a:r>
              <a:rPr lang="tr-TR" sz="1800" u="sng" dirty="0">
                <a:solidFill>
                  <a:schemeClr val="tx1"/>
                </a:solidFill>
                <a:latin typeface="Calibri" panose="020F0502020204030204" pitchFamily="34" charset="0"/>
              </a:rPr>
              <a:t>ilk sözleşme bedelinin tamamlanması</a:t>
            </a:r>
            <a:r>
              <a:rPr lang="tr-TR" sz="1800" dirty="0">
                <a:solidFill>
                  <a:schemeClr val="tx1"/>
                </a:solidFill>
                <a:latin typeface="Calibri" panose="020F0502020204030204" pitchFamily="34" charset="0"/>
              </a:rPr>
              <a:t> + </a:t>
            </a:r>
            <a:r>
              <a:rPr lang="tr-TR" sz="1800" u="sng" dirty="0">
                <a:solidFill>
                  <a:schemeClr val="tx1"/>
                </a:solidFill>
                <a:latin typeface="Calibri" panose="020F0502020204030204" pitchFamily="34" charset="0"/>
              </a:rPr>
              <a:t>son 15 yıl içinde gerçekleşme oranı</a:t>
            </a:r>
            <a:r>
              <a:rPr lang="tr-TR" sz="1800" dirty="0">
                <a:solidFill>
                  <a:schemeClr val="tx1"/>
                </a:solidFill>
                <a:latin typeface="Calibri" panose="020F0502020204030204" pitchFamily="34" charset="0"/>
              </a:rPr>
              <a:t> toplam sözleşme bedelinin en az </a:t>
            </a:r>
            <a:r>
              <a:rPr lang="tr-TR" sz="1800" b="1" dirty="0">
                <a:solidFill>
                  <a:srgbClr val="C00000"/>
                </a:solidFill>
                <a:latin typeface="Calibri" panose="020F0502020204030204" pitchFamily="34" charset="0"/>
              </a:rPr>
              <a:t>% 80</a:t>
            </a:r>
            <a:r>
              <a:rPr lang="tr-TR" sz="1800" dirty="0">
                <a:solidFill>
                  <a:schemeClr val="tx1"/>
                </a:solidFill>
                <a:latin typeface="Calibri" panose="020F0502020204030204" pitchFamily="34" charset="0"/>
              </a:rPr>
              <a:t>’ine ulaşan</a:t>
            </a:r>
          </a:p>
          <a:p>
            <a:pPr algn="just"/>
            <a:r>
              <a:rPr lang="tr-TR" sz="1800" dirty="0">
                <a:solidFill>
                  <a:schemeClr val="tx1"/>
                </a:solidFill>
                <a:latin typeface="Calibri" panose="020F0502020204030204" pitchFamily="34" charset="0"/>
              </a:rPr>
              <a:t>Devam eden işlerde; </a:t>
            </a:r>
            <a:r>
              <a:rPr lang="tr-TR" sz="1800" u="sng" dirty="0">
                <a:solidFill>
                  <a:schemeClr val="tx1"/>
                </a:solidFill>
                <a:latin typeface="Calibri" panose="020F0502020204030204" pitchFamily="34" charset="0"/>
              </a:rPr>
              <a:t>ilk sözleşme bedelinin tamamlanması</a:t>
            </a:r>
            <a:r>
              <a:rPr lang="tr-TR" sz="1800" dirty="0">
                <a:solidFill>
                  <a:schemeClr val="tx1"/>
                </a:solidFill>
                <a:latin typeface="Calibri" panose="020F0502020204030204" pitchFamily="34" charset="0"/>
              </a:rPr>
              <a:t>  + </a:t>
            </a:r>
            <a:r>
              <a:rPr lang="tr-TR" sz="1800" u="sng" dirty="0">
                <a:solidFill>
                  <a:schemeClr val="tx1"/>
                </a:solidFill>
                <a:latin typeface="Calibri" panose="020F0502020204030204" pitchFamily="34" charset="0"/>
              </a:rPr>
              <a:t>son 15 yıl içinde gerçekleşme oranı</a:t>
            </a:r>
            <a:r>
              <a:rPr lang="tr-TR" sz="1800" dirty="0">
                <a:solidFill>
                  <a:schemeClr val="tx1"/>
                </a:solidFill>
                <a:latin typeface="Calibri" panose="020F0502020204030204" pitchFamily="34" charset="0"/>
              </a:rPr>
              <a:t> toplam sözleşme bedelinin en az </a:t>
            </a:r>
            <a:r>
              <a:rPr lang="tr-TR" sz="1800" b="1" dirty="0">
                <a:solidFill>
                  <a:srgbClr val="C00000"/>
                </a:solidFill>
                <a:latin typeface="Calibri" panose="020F0502020204030204" pitchFamily="34" charset="0"/>
              </a:rPr>
              <a:t>% 80</a:t>
            </a:r>
            <a:r>
              <a:rPr lang="tr-TR" sz="1800" dirty="0">
                <a:solidFill>
                  <a:schemeClr val="tx1"/>
                </a:solidFill>
                <a:latin typeface="Calibri" panose="020F0502020204030204" pitchFamily="34" charset="0"/>
              </a:rPr>
              <a:t>’ine ulaşan işlerde; </a:t>
            </a:r>
            <a:r>
              <a:rPr lang="tr-TR" sz="1800" b="1" dirty="0">
                <a:solidFill>
                  <a:schemeClr val="tx1"/>
                </a:solidFill>
                <a:latin typeface="Calibri" panose="020F0502020204030204" pitchFamily="34" charset="0"/>
              </a:rPr>
              <a:t>ilk sözleşme bedelinin en az % 80’i</a:t>
            </a:r>
            <a:r>
              <a:rPr lang="tr-TR" sz="1800" dirty="0">
                <a:solidFill>
                  <a:schemeClr val="tx1"/>
                </a:solidFill>
                <a:latin typeface="Calibri" panose="020F0502020204030204" pitchFamily="34" charset="0"/>
              </a:rPr>
              <a:t> oranında </a:t>
            </a:r>
            <a:r>
              <a:rPr lang="tr-TR" sz="1800" b="1" dirty="0">
                <a:solidFill>
                  <a:srgbClr val="C00000"/>
                </a:solidFill>
                <a:latin typeface="Calibri" panose="020F0502020204030204" pitchFamily="34" charset="0"/>
              </a:rPr>
              <a:t>denetlenen</a:t>
            </a:r>
            <a:r>
              <a:rPr lang="tr-TR" sz="1800" dirty="0">
                <a:solidFill>
                  <a:schemeClr val="tx1"/>
                </a:solidFill>
                <a:latin typeface="Calibri" panose="020F0502020204030204" pitchFamily="34" charset="0"/>
              </a:rPr>
              <a:t> ya da </a:t>
            </a:r>
            <a:r>
              <a:rPr lang="tr-TR" sz="1800" b="1" dirty="0">
                <a:solidFill>
                  <a:srgbClr val="C00000"/>
                </a:solidFill>
                <a:latin typeface="Calibri" panose="020F0502020204030204" pitchFamily="34" charset="0"/>
              </a:rPr>
              <a:t>yönetilen</a:t>
            </a:r>
            <a:r>
              <a:rPr lang="tr-TR" sz="1800" dirty="0">
                <a:solidFill>
                  <a:schemeClr val="tx1"/>
                </a:solidFill>
                <a:latin typeface="Calibri" panose="020F0502020204030204" pitchFamily="34" charset="0"/>
              </a:rPr>
              <a:t>,</a:t>
            </a:r>
          </a:p>
          <a:p>
            <a:pPr algn="just"/>
            <a:r>
              <a:rPr lang="tr-TR" sz="1800" b="1" dirty="0">
                <a:solidFill>
                  <a:schemeClr val="tx1"/>
                </a:solidFill>
                <a:latin typeface="Calibri" panose="020F0502020204030204" pitchFamily="34" charset="0"/>
              </a:rPr>
              <a:t>Devredilen işlerde</a:t>
            </a:r>
            <a:r>
              <a:rPr lang="tr-TR" sz="1800" dirty="0">
                <a:solidFill>
                  <a:schemeClr val="tx1"/>
                </a:solidFill>
                <a:latin typeface="Calibri" panose="020F0502020204030204" pitchFamily="34" charset="0"/>
              </a:rPr>
              <a:t>, </a:t>
            </a:r>
            <a:r>
              <a:rPr lang="tr-TR" sz="1800" u="sng" dirty="0">
                <a:solidFill>
                  <a:schemeClr val="tx1"/>
                </a:solidFill>
                <a:latin typeface="Calibri" panose="020F0502020204030204" pitchFamily="34" charset="0"/>
              </a:rPr>
              <a:t>devir öncesindeki</a:t>
            </a:r>
            <a:r>
              <a:rPr lang="tr-TR" sz="1800" dirty="0">
                <a:solidFill>
                  <a:schemeClr val="tx1"/>
                </a:solidFill>
                <a:latin typeface="Calibri" panose="020F0502020204030204" pitchFamily="34" charset="0"/>
              </a:rPr>
              <a:t> veya </a:t>
            </a:r>
            <a:r>
              <a:rPr lang="tr-TR" sz="1800" u="sng" dirty="0">
                <a:solidFill>
                  <a:schemeClr val="tx1"/>
                </a:solidFill>
                <a:latin typeface="Calibri" panose="020F0502020204030204" pitchFamily="34" charset="0"/>
              </a:rPr>
              <a:t>sonrasındaki</a:t>
            </a:r>
            <a:r>
              <a:rPr lang="tr-TR" sz="1800" dirty="0">
                <a:solidFill>
                  <a:schemeClr val="tx1"/>
                </a:solidFill>
                <a:latin typeface="Calibri" panose="020F0502020204030204" pitchFamily="34" charset="0"/>
              </a:rPr>
              <a:t> dönemde </a:t>
            </a:r>
            <a:r>
              <a:rPr lang="tr-TR" sz="1800" b="1" dirty="0">
                <a:solidFill>
                  <a:schemeClr val="tx1"/>
                </a:solidFill>
                <a:latin typeface="Calibri" panose="020F0502020204030204" pitchFamily="34" charset="0"/>
              </a:rPr>
              <a:t>ilk sözleşme bedelinin</a:t>
            </a:r>
            <a:r>
              <a:rPr lang="tr-TR" sz="1800" dirty="0">
                <a:solidFill>
                  <a:schemeClr val="tx1"/>
                </a:solidFill>
                <a:latin typeface="Calibri" panose="020F0502020204030204" pitchFamily="34" charset="0"/>
              </a:rPr>
              <a:t> en az </a:t>
            </a:r>
            <a:r>
              <a:rPr lang="tr-TR" sz="1800" b="1" dirty="0">
                <a:solidFill>
                  <a:srgbClr val="C00000"/>
                </a:solidFill>
                <a:latin typeface="Calibri" panose="020F0502020204030204" pitchFamily="34" charset="0"/>
              </a:rPr>
              <a:t>% 80</a:t>
            </a:r>
            <a:r>
              <a:rPr lang="tr-TR" sz="1800" dirty="0">
                <a:solidFill>
                  <a:schemeClr val="tx1"/>
                </a:solidFill>
                <a:latin typeface="Calibri" panose="020F0502020204030204" pitchFamily="34" charset="0"/>
              </a:rPr>
              <a:t>’inin gerçekleştirilmesi şartıyla son 15 yıl içinde geçici kabulü yapılan</a:t>
            </a:r>
            <a:r>
              <a:rPr lang="tr-TR" sz="1800" dirty="0" smtClean="0">
                <a:solidFill>
                  <a:schemeClr val="tx1"/>
                </a:solidFill>
                <a:latin typeface="Calibri" panose="020F0502020204030204" pitchFamily="34" charset="0"/>
              </a:rPr>
              <a:t>,</a:t>
            </a:r>
          </a:p>
        </p:txBody>
      </p:sp>
    </p:spTree>
    <p:extLst>
      <p:ext uri="{BB962C8B-B14F-4D97-AF65-F5344CB8AC3E}">
        <p14:creationId xmlns:p14="http://schemas.microsoft.com/office/powerpoint/2010/main" val="338416271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484784"/>
            <a:ext cx="8229600" cy="4968552"/>
          </a:xfrm>
        </p:spPr>
        <p:txBody>
          <a:bodyPr>
            <a:noAutofit/>
          </a:bodyPr>
          <a:lstStyle/>
          <a:p>
            <a:pPr marL="0" indent="0" algn="just">
              <a:buClr>
                <a:schemeClr val="accent1"/>
              </a:buClr>
              <a:buNone/>
            </a:pPr>
            <a:r>
              <a:rPr lang="tr-TR" sz="1800" b="1" dirty="0" smtClean="0">
                <a:solidFill>
                  <a:schemeClr val="accent5">
                    <a:lumMod val="75000"/>
                  </a:schemeClr>
                </a:solidFill>
                <a:latin typeface="Calibri" panose="020F0502020204030204" pitchFamily="34" charset="0"/>
              </a:rPr>
              <a:t>Mesleki ve teknik yeterlik kriterleri </a:t>
            </a:r>
            <a:r>
              <a:rPr lang="tr-TR" sz="1800" b="1" i="1" dirty="0" smtClean="0">
                <a:solidFill>
                  <a:schemeClr val="accent5">
                    <a:lumMod val="75000"/>
                  </a:schemeClr>
                </a:solidFill>
                <a:latin typeface="Calibri" panose="020F0502020204030204" pitchFamily="34" charset="0"/>
              </a:rPr>
              <a:t>(İş deneyimini  gösteren belgeler)</a:t>
            </a:r>
          </a:p>
          <a:p>
            <a:pPr marL="0" indent="0" algn="just">
              <a:lnSpc>
                <a:spcPct val="90000"/>
              </a:lnSpc>
              <a:buNone/>
              <a:defRPr/>
            </a:pPr>
            <a:endParaRPr lang="tr-TR" sz="2000" dirty="0" smtClean="0">
              <a:solidFill>
                <a:schemeClr val="tx1"/>
              </a:solidFill>
              <a:latin typeface="Calibri" panose="020F0502020204030204" pitchFamily="34" charset="0"/>
            </a:endParaRPr>
          </a:p>
          <a:p>
            <a:pPr marL="0" indent="0" algn="just">
              <a:lnSpc>
                <a:spcPct val="90000"/>
              </a:lnSpc>
              <a:buNone/>
              <a:defRPr/>
            </a:pPr>
            <a:r>
              <a:rPr lang="tr-TR" sz="2000" b="1" u="sng" dirty="0" smtClean="0">
                <a:solidFill>
                  <a:srgbClr val="C00000"/>
                </a:solidFill>
                <a:latin typeface="Calibri" panose="020F0502020204030204" pitchFamily="34" charset="0"/>
              </a:rPr>
              <a:t>İş deneyim tutarı:</a:t>
            </a:r>
          </a:p>
          <a:p>
            <a:pPr algn="just">
              <a:spcBef>
                <a:spcPts val="0"/>
              </a:spcBef>
              <a:spcAft>
                <a:spcPts val="600"/>
              </a:spcAft>
              <a:defRPr/>
            </a:pPr>
            <a:r>
              <a:rPr lang="tr-TR" sz="2000" b="1" dirty="0" smtClean="0">
                <a:solidFill>
                  <a:schemeClr val="tx1"/>
                </a:solidFill>
                <a:latin typeface="Calibri" panose="020F0502020204030204" pitchFamily="34" charset="0"/>
              </a:rPr>
              <a:t>Açık ihale usulü</a:t>
            </a:r>
            <a:r>
              <a:rPr lang="tr-TR" sz="2000" dirty="0" smtClean="0">
                <a:solidFill>
                  <a:schemeClr val="tx1"/>
                </a:solidFill>
                <a:latin typeface="Calibri" panose="020F0502020204030204" pitchFamily="34" charset="0"/>
              </a:rPr>
              <a:t> ile </a:t>
            </a:r>
            <a:r>
              <a:rPr lang="tr-TR" sz="2000" b="1" dirty="0" smtClean="0">
                <a:solidFill>
                  <a:schemeClr val="tx1"/>
                </a:solidFill>
                <a:latin typeface="Calibri" panose="020F0502020204030204" pitchFamily="34" charset="0"/>
              </a:rPr>
              <a:t>Kanunun 21/(b), (c)</a:t>
            </a:r>
            <a:r>
              <a:rPr lang="tr-TR" sz="2000" dirty="0" smtClean="0">
                <a:solidFill>
                  <a:schemeClr val="tx1"/>
                </a:solidFill>
                <a:latin typeface="Calibri" panose="020F0502020204030204" pitchFamily="34" charset="0"/>
              </a:rPr>
              <a:t> bentlerine göre yapılan ihalelerde;</a:t>
            </a:r>
          </a:p>
          <a:p>
            <a:pPr lvl="1" algn="just">
              <a:spcBef>
                <a:spcPts val="0"/>
              </a:spcBef>
              <a:spcAft>
                <a:spcPts val="600"/>
              </a:spcAft>
              <a:defRPr/>
            </a:pPr>
            <a:r>
              <a:rPr lang="tr-TR" sz="1800" dirty="0" smtClean="0">
                <a:solidFill>
                  <a:schemeClr val="tx1"/>
                </a:solidFill>
                <a:latin typeface="Calibri" panose="020F0502020204030204" pitchFamily="34" charset="0"/>
              </a:rPr>
              <a:t>YM&lt;2xED olan ihalelerde </a:t>
            </a:r>
            <a:r>
              <a:rPr lang="tr-TR" sz="1800" u="sng" dirty="0" smtClean="0">
                <a:solidFill>
                  <a:schemeClr val="tx1"/>
                </a:solidFill>
                <a:latin typeface="Calibri" panose="020F0502020204030204" pitchFamily="34" charset="0"/>
              </a:rPr>
              <a:t>teklif edilen bedelin</a:t>
            </a:r>
            <a:r>
              <a:rPr lang="tr-TR" sz="1800" dirty="0" smtClean="0">
                <a:solidFill>
                  <a:schemeClr val="tx1"/>
                </a:solidFill>
                <a:latin typeface="Calibri" panose="020F0502020204030204" pitchFamily="34" charset="0"/>
              </a:rPr>
              <a:t> </a:t>
            </a:r>
            <a:r>
              <a:rPr lang="tr-TR" sz="1800" b="1" dirty="0" smtClean="0">
                <a:solidFill>
                  <a:srgbClr val="C00000"/>
                </a:solidFill>
                <a:latin typeface="Calibri" panose="020F0502020204030204" pitchFamily="34" charset="0"/>
              </a:rPr>
              <a:t>% 50’si ile % 100’ü</a:t>
            </a:r>
            <a:r>
              <a:rPr lang="tr-TR" sz="1800" dirty="0" smtClean="0">
                <a:solidFill>
                  <a:schemeClr val="tx1"/>
                </a:solidFill>
                <a:latin typeface="Calibri" panose="020F0502020204030204" pitchFamily="34" charset="0"/>
              </a:rPr>
              <a:t> arasında</a:t>
            </a:r>
          </a:p>
          <a:p>
            <a:pPr lvl="1" algn="just">
              <a:spcBef>
                <a:spcPts val="0"/>
              </a:spcBef>
              <a:spcAft>
                <a:spcPts val="600"/>
              </a:spcAft>
              <a:defRPr/>
            </a:pPr>
            <a:r>
              <a:rPr lang="tr-TR" sz="1800" dirty="0" smtClean="0">
                <a:solidFill>
                  <a:schemeClr val="tx1"/>
                </a:solidFill>
                <a:latin typeface="Calibri" panose="020F0502020204030204" pitchFamily="34" charset="0"/>
              </a:rPr>
              <a:t>YM≥2xED olan ihalelerde </a:t>
            </a:r>
            <a:r>
              <a:rPr lang="tr-TR" sz="1800" u="sng" dirty="0" smtClean="0">
                <a:solidFill>
                  <a:schemeClr val="tx1"/>
                </a:solidFill>
                <a:latin typeface="Calibri" panose="020F0502020204030204" pitchFamily="34" charset="0"/>
              </a:rPr>
              <a:t>teklif edilen bedelin</a:t>
            </a:r>
            <a:r>
              <a:rPr lang="tr-TR" sz="1800" dirty="0" smtClean="0">
                <a:solidFill>
                  <a:schemeClr val="tx1"/>
                </a:solidFill>
                <a:latin typeface="Calibri" panose="020F0502020204030204" pitchFamily="34" charset="0"/>
              </a:rPr>
              <a:t> </a:t>
            </a:r>
            <a:r>
              <a:rPr lang="tr-TR" sz="1800" b="1" dirty="0" smtClean="0">
                <a:solidFill>
                  <a:srgbClr val="C00000"/>
                </a:solidFill>
                <a:latin typeface="Calibri" panose="020F0502020204030204" pitchFamily="34" charset="0"/>
              </a:rPr>
              <a:t>% 50’si ile % 80’i </a:t>
            </a:r>
            <a:r>
              <a:rPr lang="tr-TR" sz="1800" dirty="0" smtClean="0">
                <a:solidFill>
                  <a:schemeClr val="tx1"/>
                </a:solidFill>
                <a:latin typeface="Calibri" panose="020F0502020204030204" pitchFamily="34" charset="0"/>
              </a:rPr>
              <a:t>arasında  </a:t>
            </a:r>
          </a:p>
          <a:p>
            <a:pPr marL="0" indent="0" algn="just">
              <a:spcBef>
                <a:spcPts val="0"/>
              </a:spcBef>
              <a:spcAft>
                <a:spcPts val="600"/>
              </a:spcAft>
              <a:buNone/>
              <a:defRPr/>
            </a:pPr>
            <a:r>
              <a:rPr lang="tr-TR" sz="1800" dirty="0" smtClean="0">
                <a:solidFill>
                  <a:schemeClr val="tx1"/>
                </a:solidFill>
                <a:latin typeface="Calibri" panose="020F0502020204030204" pitchFamily="34" charset="0"/>
              </a:rPr>
              <a:t>olmak üzere idarece belirlenecek </a:t>
            </a:r>
            <a:r>
              <a:rPr lang="tr-TR" sz="1800" b="1" dirty="0" smtClean="0">
                <a:solidFill>
                  <a:srgbClr val="C00000"/>
                </a:solidFill>
                <a:latin typeface="Calibri" panose="020F0502020204030204" pitchFamily="34" charset="0"/>
              </a:rPr>
              <a:t>orandan</a:t>
            </a:r>
            <a:r>
              <a:rPr lang="tr-TR" sz="1800" dirty="0" smtClean="0">
                <a:solidFill>
                  <a:schemeClr val="tx1"/>
                </a:solidFill>
                <a:latin typeface="Calibri" panose="020F0502020204030204" pitchFamily="34" charset="0"/>
              </a:rPr>
              <a:t> az olmaması</a:t>
            </a:r>
          </a:p>
          <a:p>
            <a:pPr marL="0" indent="0" algn="just">
              <a:spcBef>
                <a:spcPts val="0"/>
              </a:spcBef>
              <a:spcAft>
                <a:spcPts val="600"/>
              </a:spcAft>
              <a:buNone/>
              <a:defRPr/>
            </a:pPr>
            <a:endParaRPr lang="tr-TR" sz="1600" dirty="0" smtClean="0">
              <a:solidFill>
                <a:schemeClr val="tx1"/>
              </a:solidFill>
              <a:latin typeface="Calibri" panose="020F0502020204030204" pitchFamily="34" charset="0"/>
            </a:endParaRPr>
          </a:p>
          <a:p>
            <a:pPr algn="just">
              <a:spcBef>
                <a:spcPts val="0"/>
              </a:spcBef>
              <a:spcAft>
                <a:spcPts val="600"/>
              </a:spcAft>
              <a:defRPr/>
            </a:pPr>
            <a:r>
              <a:rPr lang="tr-TR" sz="2000" b="1" dirty="0" smtClean="0">
                <a:solidFill>
                  <a:schemeClr val="tx1"/>
                </a:solidFill>
                <a:latin typeface="Calibri" panose="020F0502020204030204" pitchFamily="34" charset="0"/>
              </a:rPr>
              <a:t>BİAİU</a:t>
            </a:r>
            <a:r>
              <a:rPr lang="tr-TR" sz="2000" dirty="0" smtClean="0">
                <a:solidFill>
                  <a:schemeClr val="tx1"/>
                </a:solidFill>
                <a:latin typeface="Calibri" panose="020F0502020204030204" pitchFamily="34" charset="0"/>
              </a:rPr>
              <a:t> ile </a:t>
            </a:r>
            <a:r>
              <a:rPr lang="tr-TR" sz="2000" b="1" dirty="0" smtClean="0">
                <a:solidFill>
                  <a:schemeClr val="tx1"/>
                </a:solidFill>
                <a:latin typeface="Calibri" panose="020F0502020204030204" pitchFamily="34" charset="0"/>
              </a:rPr>
              <a:t>Kanunun 21/(a), (d) ve (e)</a:t>
            </a:r>
            <a:r>
              <a:rPr lang="tr-TR" sz="2000" dirty="0" smtClean="0">
                <a:solidFill>
                  <a:schemeClr val="tx1"/>
                </a:solidFill>
                <a:latin typeface="Calibri" panose="020F0502020204030204" pitchFamily="34" charset="0"/>
              </a:rPr>
              <a:t> bentlerine göre yapılan ihalelerde iş deneyim belgesindeki yeterlik kriteri;</a:t>
            </a:r>
          </a:p>
          <a:p>
            <a:pPr lvl="1" algn="just">
              <a:spcBef>
                <a:spcPts val="0"/>
              </a:spcBef>
              <a:spcAft>
                <a:spcPts val="600"/>
              </a:spcAft>
              <a:defRPr/>
            </a:pPr>
            <a:r>
              <a:rPr lang="tr-TR" sz="1800" dirty="0" smtClean="0">
                <a:solidFill>
                  <a:schemeClr val="tx1"/>
                </a:solidFill>
                <a:latin typeface="Calibri" panose="020F0502020204030204" pitchFamily="34" charset="0"/>
              </a:rPr>
              <a:t>YM&lt;2xED olan ihalelerde </a:t>
            </a:r>
            <a:r>
              <a:rPr lang="tr-TR" sz="1800" u="sng" dirty="0" smtClean="0">
                <a:solidFill>
                  <a:schemeClr val="tx1"/>
                </a:solidFill>
                <a:latin typeface="Calibri" panose="020F0502020204030204" pitchFamily="34" charset="0"/>
              </a:rPr>
              <a:t>yaklaşık maliyetin</a:t>
            </a:r>
            <a:r>
              <a:rPr lang="tr-TR" sz="1800" dirty="0" smtClean="0">
                <a:solidFill>
                  <a:schemeClr val="tx1"/>
                </a:solidFill>
                <a:latin typeface="Calibri" panose="020F0502020204030204" pitchFamily="34" charset="0"/>
              </a:rPr>
              <a:t> </a:t>
            </a:r>
            <a:r>
              <a:rPr lang="tr-TR" sz="1800" b="1" dirty="0" smtClean="0">
                <a:solidFill>
                  <a:srgbClr val="C00000"/>
                </a:solidFill>
                <a:latin typeface="Calibri" panose="020F0502020204030204" pitchFamily="34" charset="0"/>
              </a:rPr>
              <a:t>% 50’si ile % 100’ü</a:t>
            </a:r>
            <a:r>
              <a:rPr lang="tr-TR" sz="1800" dirty="0" smtClean="0">
                <a:solidFill>
                  <a:schemeClr val="tx1"/>
                </a:solidFill>
                <a:latin typeface="Calibri" panose="020F0502020204030204" pitchFamily="34" charset="0"/>
              </a:rPr>
              <a:t> arasında</a:t>
            </a:r>
          </a:p>
          <a:p>
            <a:pPr lvl="1" algn="just">
              <a:spcBef>
                <a:spcPts val="0"/>
              </a:spcBef>
              <a:spcAft>
                <a:spcPts val="600"/>
              </a:spcAft>
              <a:defRPr/>
            </a:pPr>
            <a:r>
              <a:rPr lang="tr-TR" sz="1800" dirty="0" smtClean="0">
                <a:solidFill>
                  <a:schemeClr val="tx1"/>
                </a:solidFill>
                <a:latin typeface="Calibri" panose="020F0502020204030204" pitchFamily="34" charset="0"/>
              </a:rPr>
              <a:t>YM≥2xED olan ihalelerde </a:t>
            </a:r>
            <a:r>
              <a:rPr lang="tr-TR" sz="1800" u="sng" dirty="0" smtClean="0">
                <a:solidFill>
                  <a:schemeClr val="tx1"/>
                </a:solidFill>
                <a:latin typeface="Calibri" panose="020F0502020204030204" pitchFamily="34" charset="0"/>
              </a:rPr>
              <a:t>yaklaşık maliyetin</a:t>
            </a:r>
            <a:r>
              <a:rPr lang="tr-TR" sz="1800" dirty="0" smtClean="0">
                <a:solidFill>
                  <a:schemeClr val="tx1"/>
                </a:solidFill>
                <a:latin typeface="Calibri" panose="020F0502020204030204" pitchFamily="34" charset="0"/>
              </a:rPr>
              <a:t> </a:t>
            </a:r>
            <a:r>
              <a:rPr lang="tr-TR" sz="1800" b="1" dirty="0" smtClean="0">
                <a:solidFill>
                  <a:srgbClr val="C00000"/>
                </a:solidFill>
                <a:latin typeface="Calibri" panose="020F0502020204030204" pitchFamily="34" charset="0"/>
              </a:rPr>
              <a:t>% 50’si ile % 80’i </a:t>
            </a:r>
            <a:r>
              <a:rPr lang="tr-TR" sz="1800" dirty="0" smtClean="0">
                <a:solidFill>
                  <a:schemeClr val="tx1"/>
                </a:solidFill>
                <a:latin typeface="Calibri" panose="020F0502020204030204" pitchFamily="34" charset="0"/>
              </a:rPr>
              <a:t>arasında</a:t>
            </a:r>
          </a:p>
          <a:p>
            <a:pPr algn="just">
              <a:spcBef>
                <a:spcPts val="0"/>
              </a:spcBef>
              <a:spcAft>
                <a:spcPts val="600"/>
              </a:spcAft>
              <a:buNone/>
              <a:defRPr/>
            </a:pPr>
            <a:r>
              <a:rPr lang="tr-TR" sz="1800" dirty="0" smtClean="0">
                <a:solidFill>
                  <a:schemeClr val="tx1"/>
                </a:solidFill>
                <a:latin typeface="Calibri" panose="020F0502020204030204" pitchFamily="34" charset="0"/>
              </a:rPr>
              <a:t>olmak üzere idarece belirlenecek </a:t>
            </a:r>
            <a:r>
              <a:rPr lang="tr-TR" sz="1800" b="1" dirty="0" smtClean="0">
                <a:solidFill>
                  <a:srgbClr val="C00000"/>
                </a:solidFill>
                <a:latin typeface="Calibri" panose="020F0502020204030204" pitchFamily="34" charset="0"/>
              </a:rPr>
              <a:t>tutardan</a:t>
            </a:r>
            <a:r>
              <a:rPr lang="tr-TR" sz="1800" dirty="0" smtClean="0">
                <a:solidFill>
                  <a:schemeClr val="tx1"/>
                </a:solidFill>
                <a:latin typeface="Calibri" panose="020F0502020204030204" pitchFamily="34" charset="0"/>
              </a:rPr>
              <a:t> az olmaması</a:t>
            </a:r>
            <a:endParaRPr lang="tr-TR" sz="18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29060148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412776"/>
            <a:ext cx="8229600" cy="4968552"/>
          </a:xfrm>
        </p:spPr>
        <p:txBody>
          <a:bodyPr>
            <a:noAutofit/>
          </a:bodyPr>
          <a:lstStyle/>
          <a:p>
            <a:pPr marL="0" indent="0" algn="just">
              <a:buClr>
                <a:schemeClr val="accent1"/>
              </a:buClr>
              <a:buNone/>
            </a:pPr>
            <a:r>
              <a:rPr lang="tr-TR" sz="1800" b="1" dirty="0" smtClean="0">
                <a:solidFill>
                  <a:schemeClr val="accent5">
                    <a:lumMod val="75000"/>
                  </a:schemeClr>
                </a:solidFill>
                <a:latin typeface="Calibri" panose="020F0502020204030204" pitchFamily="34" charset="0"/>
              </a:rPr>
              <a:t>Mesleki ve teknik yeterlik kriterleri </a:t>
            </a:r>
            <a:r>
              <a:rPr lang="tr-TR" sz="1800" b="1" i="1" dirty="0" smtClean="0">
                <a:solidFill>
                  <a:schemeClr val="accent5">
                    <a:lumMod val="75000"/>
                  </a:schemeClr>
                </a:solidFill>
                <a:latin typeface="Calibri" panose="020F0502020204030204" pitchFamily="34" charset="0"/>
              </a:rPr>
              <a:t>(İş deneyimini  gösteren belgeler)</a:t>
            </a:r>
          </a:p>
          <a:p>
            <a:pPr algn="just">
              <a:spcAft>
                <a:spcPts val="600"/>
              </a:spcAft>
              <a:defRPr/>
            </a:pPr>
            <a:r>
              <a:rPr lang="tr-TR" sz="1800" b="1" u="sng" dirty="0" smtClean="0">
                <a:solidFill>
                  <a:srgbClr val="C00000"/>
                </a:solidFill>
                <a:latin typeface="Calibri" panose="020F0502020204030204" pitchFamily="34" charset="0"/>
              </a:rPr>
              <a:t>İş </a:t>
            </a:r>
            <a:r>
              <a:rPr lang="tr-TR" sz="1800" b="1" u="sng" dirty="0">
                <a:solidFill>
                  <a:srgbClr val="C00000"/>
                </a:solidFill>
                <a:latin typeface="Calibri" panose="020F0502020204030204" pitchFamily="34" charset="0"/>
              </a:rPr>
              <a:t>ortaklığında; </a:t>
            </a:r>
          </a:p>
          <a:p>
            <a:pPr marL="742950" lvl="2" indent="-342900" algn="just">
              <a:spcBef>
                <a:spcPts val="0"/>
              </a:spcBef>
              <a:spcAft>
                <a:spcPts val="600"/>
              </a:spcAft>
              <a:buFont typeface="Courier New" panose="02070309020205020404" pitchFamily="49" charset="0"/>
              <a:buChar char="o"/>
              <a:defRPr/>
            </a:pPr>
            <a:r>
              <a:rPr lang="tr-TR" sz="2000" b="1" dirty="0">
                <a:solidFill>
                  <a:schemeClr val="tx1"/>
                </a:solidFill>
                <a:latin typeface="Calibri" panose="020F0502020204030204" pitchFamily="34" charset="0"/>
              </a:rPr>
              <a:t>Pilot ortak</a:t>
            </a:r>
            <a:r>
              <a:rPr lang="tr-TR" sz="2000" dirty="0">
                <a:solidFill>
                  <a:schemeClr val="tx1"/>
                </a:solidFill>
                <a:latin typeface="Calibri" panose="020F0502020204030204" pitchFamily="34" charset="0"/>
              </a:rPr>
              <a:t> en az </a:t>
            </a:r>
            <a:r>
              <a:rPr lang="tr-TR" sz="2000" b="1" dirty="0">
                <a:solidFill>
                  <a:srgbClr val="C00000"/>
                </a:solidFill>
                <a:latin typeface="Calibri" panose="020F0502020204030204" pitchFamily="34" charset="0"/>
              </a:rPr>
              <a:t>% 80</a:t>
            </a:r>
            <a:r>
              <a:rPr lang="tr-TR" sz="2000" dirty="0">
                <a:solidFill>
                  <a:schemeClr val="tx1"/>
                </a:solidFill>
                <a:latin typeface="Calibri" panose="020F0502020204030204" pitchFamily="34" charset="0"/>
              </a:rPr>
              <a:t>, </a:t>
            </a:r>
          </a:p>
          <a:p>
            <a:pPr marL="742950" lvl="2" indent="-342900" algn="just">
              <a:spcBef>
                <a:spcPts val="0"/>
              </a:spcBef>
              <a:spcAft>
                <a:spcPts val="600"/>
              </a:spcAft>
              <a:buFont typeface="Courier New" panose="02070309020205020404" pitchFamily="49" charset="0"/>
              <a:buChar char="o"/>
              <a:defRPr/>
            </a:pPr>
            <a:r>
              <a:rPr lang="tr-TR" sz="2000" b="1" dirty="0" smtClean="0">
                <a:solidFill>
                  <a:schemeClr val="tx1"/>
                </a:solidFill>
                <a:latin typeface="Calibri" panose="020F0502020204030204" pitchFamily="34" charset="0"/>
              </a:rPr>
              <a:t>Diğer ortakların her birinin</a:t>
            </a:r>
            <a:r>
              <a:rPr lang="tr-TR" sz="2000" dirty="0" smtClean="0">
                <a:solidFill>
                  <a:schemeClr val="tx1"/>
                </a:solidFill>
                <a:latin typeface="Calibri" panose="020F0502020204030204" pitchFamily="34" charset="0"/>
              </a:rPr>
              <a:t> en </a:t>
            </a:r>
            <a:r>
              <a:rPr lang="tr-TR" sz="2000" dirty="0">
                <a:solidFill>
                  <a:schemeClr val="tx1"/>
                </a:solidFill>
                <a:latin typeface="Calibri" panose="020F0502020204030204" pitchFamily="34" charset="0"/>
              </a:rPr>
              <a:t>az </a:t>
            </a:r>
            <a:r>
              <a:rPr lang="tr-TR" sz="2000" b="1" dirty="0">
                <a:solidFill>
                  <a:srgbClr val="C00000"/>
                </a:solidFill>
                <a:latin typeface="Calibri" panose="020F0502020204030204" pitchFamily="34" charset="0"/>
              </a:rPr>
              <a:t>% </a:t>
            </a:r>
            <a:r>
              <a:rPr lang="tr-TR" sz="2000" b="1" dirty="0" smtClean="0">
                <a:solidFill>
                  <a:srgbClr val="C00000"/>
                </a:solidFill>
                <a:latin typeface="Calibri" panose="020F0502020204030204" pitchFamily="34" charset="0"/>
              </a:rPr>
              <a:t>20</a:t>
            </a:r>
          </a:p>
          <a:p>
            <a:pPr marL="361950" lvl="1" indent="0" algn="just">
              <a:spcBef>
                <a:spcPts val="0"/>
              </a:spcBef>
              <a:spcAft>
                <a:spcPts val="600"/>
              </a:spcAft>
              <a:buNone/>
              <a:defRPr/>
            </a:pPr>
            <a:r>
              <a:rPr lang="tr-TR" sz="2000" dirty="0" smtClean="0">
                <a:solidFill>
                  <a:schemeClr val="tx1"/>
                </a:solidFill>
                <a:latin typeface="Calibri" panose="020F0502020204030204" pitchFamily="34" charset="0"/>
              </a:rPr>
              <a:t>Sağlaması</a:t>
            </a:r>
            <a:r>
              <a:rPr lang="tr-TR" sz="2000" b="1" dirty="0" smtClean="0">
                <a:solidFill>
                  <a:srgbClr val="C00000"/>
                </a:solidFill>
                <a:latin typeface="Calibri" panose="020F0502020204030204" pitchFamily="34" charset="0"/>
              </a:rPr>
              <a:t> zorunludur.</a:t>
            </a:r>
          </a:p>
          <a:p>
            <a:pPr marL="342900" lvl="1" indent="-342900" algn="just">
              <a:spcBef>
                <a:spcPts val="0"/>
              </a:spcBef>
              <a:spcAft>
                <a:spcPts val="600"/>
              </a:spcAft>
              <a:buFont typeface="Arial" panose="020B0604020202020204" pitchFamily="34" charset="0"/>
              <a:buChar char="•"/>
              <a:defRPr/>
            </a:pPr>
            <a:r>
              <a:rPr lang="tr-TR" sz="2000" dirty="0">
                <a:solidFill>
                  <a:schemeClr val="tx1"/>
                </a:solidFill>
                <a:latin typeface="Calibri" panose="020F0502020204030204" pitchFamily="34" charset="0"/>
              </a:rPr>
              <a:t>İş ortaklığı tarafından aynı ortaklık yapısı ve oranı ile gerçekleştirilen bir işten elde edilen iş deneyim belgesi sunulması halinde pilot ortak ve diğer ortaklara ilişkin oranlar aranmaz.</a:t>
            </a:r>
            <a:endParaRPr lang="tr-TR" sz="2000" b="1" dirty="0" smtClean="0">
              <a:solidFill>
                <a:srgbClr val="C00000"/>
              </a:solidFill>
              <a:latin typeface="Calibri" panose="020F0502020204030204" pitchFamily="34" charset="0"/>
            </a:endParaRPr>
          </a:p>
          <a:p>
            <a:pPr marL="0" lvl="1" indent="0" algn="just">
              <a:spcBef>
                <a:spcPts val="0"/>
              </a:spcBef>
              <a:spcAft>
                <a:spcPts val="600"/>
              </a:spcAft>
              <a:buNone/>
              <a:defRPr/>
            </a:pPr>
            <a:endParaRPr lang="tr-TR" sz="2000" dirty="0" smtClean="0">
              <a:solidFill>
                <a:schemeClr val="tx1"/>
              </a:solidFill>
              <a:latin typeface="Calibri" panose="020F0502020204030204" pitchFamily="34" charset="0"/>
            </a:endParaRPr>
          </a:p>
          <a:p>
            <a:pPr marL="342900" lvl="1" indent="-342900" algn="just">
              <a:spcBef>
                <a:spcPts val="0"/>
              </a:spcBef>
              <a:spcAft>
                <a:spcPts val="600"/>
              </a:spcAft>
              <a:buFont typeface="Arial" panose="020B0604020202020204" pitchFamily="34" charset="0"/>
              <a:buChar char="•"/>
              <a:defRPr/>
            </a:pPr>
            <a:r>
              <a:rPr lang="tr-TR" sz="2000" dirty="0" smtClean="0">
                <a:solidFill>
                  <a:schemeClr val="tx1"/>
                </a:solidFill>
                <a:latin typeface="Calibri" panose="020F0502020204030204" pitchFamily="34" charset="0"/>
              </a:rPr>
              <a:t>Konsorsiyumda</a:t>
            </a:r>
            <a:r>
              <a:rPr lang="tr-TR" sz="2000" dirty="0">
                <a:solidFill>
                  <a:schemeClr val="tx1"/>
                </a:solidFill>
                <a:latin typeface="Calibri" panose="020F0502020204030204" pitchFamily="34" charset="0"/>
              </a:rPr>
              <a:t>; her bir ortağın </a:t>
            </a:r>
            <a:r>
              <a:rPr lang="tr-TR" sz="2000" b="1" dirty="0">
                <a:solidFill>
                  <a:srgbClr val="C00000"/>
                </a:solidFill>
                <a:latin typeface="Calibri" panose="020F0502020204030204" pitchFamily="34" charset="0"/>
              </a:rPr>
              <a:t>kendi kısmı için</a:t>
            </a:r>
            <a:r>
              <a:rPr lang="tr-TR" sz="2000" dirty="0">
                <a:solidFill>
                  <a:schemeClr val="tx1"/>
                </a:solidFill>
                <a:latin typeface="Calibri" panose="020F0502020204030204" pitchFamily="34" charset="0"/>
              </a:rPr>
              <a:t> istenen asgari iş deneyim tutarının tamamını sağlaması gerekir.</a:t>
            </a:r>
          </a:p>
          <a:p>
            <a:pPr marL="342900" lvl="1" indent="-342900" algn="just">
              <a:spcBef>
                <a:spcPts val="0"/>
              </a:spcBef>
              <a:spcAft>
                <a:spcPts val="600"/>
              </a:spcAft>
              <a:buFont typeface="Arial" panose="020B0604020202020204" pitchFamily="34" charset="0"/>
              <a:buChar char="•"/>
              <a:defRPr/>
            </a:pPr>
            <a:r>
              <a:rPr lang="tr-TR" sz="2000" u="sng" dirty="0" smtClean="0">
                <a:solidFill>
                  <a:schemeClr val="tx1"/>
                </a:solidFill>
                <a:latin typeface="Calibri" panose="020F0502020204030204" pitchFamily="34" charset="0"/>
              </a:rPr>
              <a:t>Pilot </a:t>
            </a:r>
            <a:r>
              <a:rPr lang="tr-TR" sz="2000" u="sng" dirty="0">
                <a:solidFill>
                  <a:schemeClr val="tx1"/>
                </a:solidFill>
                <a:latin typeface="Calibri" panose="020F0502020204030204" pitchFamily="34" charset="0"/>
              </a:rPr>
              <a:t>ortak</a:t>
            </a:r>
            <a:r>
              <a:rPr lang="tr-TR" sz="2000" dirty="0">
                <a:solidFill>
                  <a:schemeClr val="tx1"/>
                </a:solidFill>
                <a:latin typeface="Calibri" panose="020F0502020204030204" pitchFamily="34" charset="0"/>
              </a:rPr>
              <a:t> </a:t>
            </a:r>
            <a:r>
              <a:rPr lang="tr-TR" sz="2000" b="1" dirty="0">
                <a:solidFill>
                  <a:schemeClr val="tx1"/>
                </a:solidFill>
                <a:latin typeface="Calibri" panose="020F0502020204030204" pitchFamily="34" charset="0"/>
              </a:rPr>
              <a:t>tamamını sağlarsa</a:t>
            </a:r>
            <a:r>
              <a:rPr lang="tr-TR" sz="2000" dirty="0">
                <a:solidFill>
                  <a:schemeClr val="tx1"/>
                </a:solidFill>
                <a:latin typeface="Calibri" panose="020F0502020204030204" pitchFamily="34" charset="0"/>
              </a:rPr>
              <a:t>, diğer ortaklar asgari </a:t>
            </a:r>
            <a:r>
              <a:rPr lang="tr-TR" sz="2000" b="1" dirty="0">
                <a:solidFill>
                  <a:srgbClr val="C00000"/>
                </a:solidFill>
                <a:latin typeface="Calibri" panose="020F0502020204030204" pitchFamily="34" charset="0"/>
              </a:rPr>
              <a:t>%40</a:t>
            </a:r>
            <a:r>
              <a:rPr lang="tr-TR" sz="2000" dirty="0">
                <a:solidFill>
                  <a:schemeClr val="tx1"/>
                </a:solidFill>
                <a:latin typeface="Calibri" panose="020F0502020204030204" pitchFamily="34" charset="0"/>
              </a:rPr>
              <a:t> oranında </a:t>
            </a:r>
            <a:r>
              <a:rPr lang="tr-TR" sz="2000" b="1" dirty="0">
                <a:solidFill>
                  <a:schemeClr val="tx1"/>
                </a:solidFill>
                <a:latin typeface="Calibri" panose="020F0502020204030204" pitchFamily="34" charset="0"/>
              </a:rPr>
              <a:t>benzer işe ait olmayan</a:t>
            </a:r>
            <a:r>
              <a:rPr lang="tr-TR" sz="2000" dirty="0">
                <a:solidFill>
                  <a:schemeClr val="tx1"/>
                </a:solidFill>
                <a:latin typeface="Calibri" panose="020F0502020204030204" pitchFamily="34" charset="0"/>
              </a:rPr>
              <a:t> bir yapım işine ilişkin belge </a:t>
            </a:r>
            <a:r>
              <a:rPr lang="tr-TR" sz="2000" dirty="0" smtClean="0">
                <a:solidFill>
                  <a:schemeClr val="tx1"/>
                </a:solidFill>
                <a:latin typeface="Calibri" panose="020F0502020204030204" pitchFamily="34" charset="0"/>
              </a:rPr>
              <a:t>sunabilir.</a:t>
            </a:r>
          </a:p>
        </p:txBody>
      </p:sp>
    </p:spTree>
    <p:extLst>
      <p:ext uri="{BB962C8B-B14F-4D97-AF65-F5344CB8AC3E}">
        <p14:creationId xmlns:p14="http://schemas.microsoft.com/office/powerpoint/2010/main" val="342842361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484784"/>
            <a:ext cx="8229600" cy="4968552"/>
          </a:xfrm>
        </p:spPr>
        <p:txBody>
          <a:bodyPr>
            <a:noAutofit/>
          </a:bodyPr>
          <a:lstStyle/>
          <a:p>
            <a:pPr marL="0" indent="0" algn="just">
              <a:buClr>
                <a:schemeClr val="accent1"/>
              </a:buClr>
              <a:buNone/>
            </a:pPr>
            <a:r>
              <a:rPr lang="tr-TR" sz="1800" b="1" dirty="0" smtClean="0">
                <a:solidFill>
                  <a:schemeClr val="accent5">
                    <a:lumMod val="75000"/>
                  </a:schemeClr>
                </a:solidFill>
                <a:latin typeface="Calibri" panose="020F0502020204030204" pitchFamily="34" charset="0"/>
              </a:rPr>
              <a:t>ÖRNEK:</a:t>
            </a:r>
            <a:endParaRPr lang="tr-TR" sz="1800" b="1" i="1" dirty="0" smtClean="0">
              <a:solidFill>
                <a:schemeClr val="accent5">
                  <a:lumMod val="75000"/>
                </a:schemeClr>
              </a:solidFill>
              <a:latin typeface="Calibri" panose="020F0502020204030204" pitchFamily="34" charset="0"/>
            </a:endParaRPr>
          </a:p>
          <a:p>
            <a:pPr marL="0" indent="0" algn="just">
              <a:buNone/>
            </a:pPr>
            <a:r>
              <a:rPr lang="tr-TR" sz="1800" b="1" dirty="0" smtClean="0">
                <a:solidFill>
                  <a:schemeClr val="tx1"/>
                </a:solidFill>
                <a:latin typeface="Calibri" panose="020F0502020204030204" pitchFamily="34" charset="0"/>
              </a:rPr>
              <a:t>ABC iş ortaklığı açık ihale usulü ile gerçekleştirilen ihaleye;</a:t>
            </a:r>
          </a:p>
          <a:p>
            <a:pPr marL="0" indent="0" algn="just">
              <a:buNone/>
            </a:pPr>
            <a:r>
              <a:rPr lang="tr-TR" sz="1800" b="1" dirty="0" smtClean="0">
                <a:solidFill>
                  <a:srgbClr val="C00000"/>
                </a:solidFill>
                <a:latin typeface="Calibri" panose="020F0502020204030204" pitchFamily="34" charset="0"/>
              </a:rPr>
              <a:t>1.000.000,00TL</a:t>
            </a:r>
            <a:r>
              <a:rPr lang="tr-TR" sz="1800" b="1" dirty="0" smtClean="0">
                <a:solidFill>
                  <a:schemeClr val="tx1"/>
                </a:solidFill>
                <a:latin typeface="Calibri" panose="020F0502020204030204" pitchFamily="34" charset="0"/>
              </a:rPr>
              <a:t> teklif sunuyor. </a:t>
            </a:r>
          </a:p>
          <a:p>
            <a:pPr marL="0" indent="0" algn="just">
              <a:buNone/>
            </a:pPr>
            <a:r>
              <a:rPr lang="tr-TR" sz="1800" b="1" dirty="0" smtClean="0">
                <a:solidFill>
                  <a:schemeClr val="tx1"/>
                </a:solidFill>
                <a:latin typeface="Calibri" panose="020F0502020204030204" pitchFamily="34" charset="0"/>
              </a:rPr>
              <a:t>İstenen iş deneyim tutarı teklif bedelinin </a:t>
            </a:r>
            <a:r>
              <a:rPr lang="tr-TR" sz="1800" b="1" dirty="0" smtClean="0">
                <a:solidFill>
                  <a:srgbClr val="C00000"/>
                </a:solidFill>
                <a:latin typeface="Calibri" panose="020F0502020204030204" pitchFamily="34" charset="0"/>
              </a:rPr>
              <a:t>%50</a:t>
            </a:r>
            <a:r>
              <a:rPr lang="tr-TR" sz="1800" b="1" dirty="0" smtClean="0">
                <a:solidFill>
                  <a:schemeClr val="tx1"/>
                </a:solidFill>
                <a:latin typeface="Calibri" panose="020F0502020204030204" pitchFamily="34" charset="0"/>
              </a:rPr>
              <a:t>’si</a:t>
            </a:r>
          </a:p>
          <a:p>
            <a:pPr marL="0" indent="0" algn="just">
              <a:buNone/>
            </a:pPr>
            <a:r>
              <a:rPr lang="tr-TR" sz="1800" b="1" dirty="0" smtClean="0">
                <a:solidFill>
                  <a:schemeClr val="tx1"/>
                </a:solidFill>
                <a:latin typeface="Calibri" panose="020F0502020204030204" pitchFamily="34" charset="0"/>
              </a:rPr>
              <a:t>Ortaklık oranı </a:t>
            </a:r>
            <a:r>
              <a:rPr lang="tr-TR" sz="1800" b="1" dirty="0" smtClean="0">
                <a:solidFill>
                  <a:srgbClr val="C00000"/>
                </a:solidFill>
                <a:latin typeface="Calibri" panose="020F0502020204030204" pitchFamily="34" charset="0"/>
              </a:rPr>
              <a:t>A: %70, B: %20, C:%10</a:t>
            </a:r>
          </a:p>
          <a:p>
            <a:pPr marL="0" indent="0" algn="just">
              <a:buNone/>
            </a:pPr>
            <a:endParaRPr lang="tr-TR" sz="1800" dirty="0" smtClean="0">
              <a:solidFill>
                <a:schemeClr val="tx1"/>
              </a:solidFill>
              <a:latin typeface="Calibri" panose="020F0502020204030204" pitchFamily="34" charset="0"/>
            </a:endParaRPr>
          </a:p>
          <a:p>
            <a:pPr marL="0" indent="0" algn="just">
              <a:buNone/>
            </a:pPr>
            <a:endParaRPr lang="tr-TR" sz="1800" b="1" dirty="0" smtClean="0">
              <a:solidFill>
                <a:schemeClr val="accent5"/>
              </a:solidFill>
              <a:latin typeface="Calibri" panose="020F0502020204030204" pitchFamily="34" charset="0"/>
            </a:endParaRPr>
          </a:p>
          <a:p>
            <a:pPr marL="0" indent="0" algn="just">
              <a:buNone/>
            </a:pPr>
            <a:r>
              <a:rPr lang="tr-TR" sz="1800" b="1" dirty="0" smtClean="0">
                <a:solidFill>
                  <a:schemeClr val="accent5"/>
                </a:solidFill>
                <a:latin typeface="Calibri" panose="020F0502020204030204" pitchFamily="34" charset="0"/>
              </a:rPr>
              <a:t>Pilot </a:t>
            </a:r>
            <a:r>
              <a:rPr lang="tr-TR" sz="1800" b="1" dirty="0">
                <a:solidFill>
                  <a:schemeClr val="accent5"/>
                </a:solidFill>
                <a:latin typeface="Calibri" panose="020F0502020204030204" pitchFamily="34" charset="0"/>
              </a:rPr>
              <a:t>ortak (A) en az % 80’nini, diğer ortakların her birinin en az % 20’ni sağlaması gerekmektedir</a:t>
            </a:r>
            <a:r>
              <a:rPr lang="tr-TR" sz="1800" b="1" dirty="0" smtClean="0">
                <a:solidFill>
                  <a:schemeClr val="accent5"/>
                </a:solidFill>
                <a:latin typeface="Calibri" panose="020F0502020204030204" pitchFamily="34" charset="0"/>
              </a:rPr>
              <a:t>.</a:t>
            </a:r>
          </a:p>
          <a:p>
            <a:pPr marL="0" indent="0" algn="just">
              <a:buNone/>
            </a:pPr>
            <a:endParaRPr lang="tr-TR" sz="1800" b="1" dirty="0">
              <a:solidFill>
                <a:schemeClr val="accent5"/>
              </a:solidFill>
              <a:latin typeface="Calibri" panose="020F0502020204030204" pitchFamily="34" charset="0"/>
            </a:endParaRPr>
          </a:p>
          <a:p>
            <a:pPr marL="0" indent="0" algn="just">
              <a:buNone/>
            </a:pPr>
            <a:r>
              <a:rPr lang="tr-TR" sz="1800" dirty="0" smtClean="0">
                <a:solidFill>
                  <a:schemeClr val="tx1"/>
                </a:solidFill>
                <a:latin typeface="Calibri" panose="020F0502020204030204" pitchFamily="34" charset="0"/>
              </a:rPr>
              <a:t>AB iş ortaklığının sağlaması gereken asgari tutar: </a:t>
            </a:r>
            <a:r>
              <a:rPr lang="tr-TR" sz="1800" b="1" dirty="0" smtClean="0">
                <a:solidFill>
                  <a:schemeClr val="tx1"/>
                </a:solidFill>
                <a:latin typeface="Calibri" panose="020F0502020204030204" pitchFamily="34" charset="0"/>
              </a:rPr>
              <a:t>500.000,00TL</a:t>
            </a:r>
            <a:r>
              <a:rPr lang="tr-TR" sz="1800" dirty="0" smtClean="0">
                <a:solidFill>
                  <a:schemeClr val="tx1"/>
                </a:solidFill>
                <a:latin typeface="Calibri" panose="020F0502020204030204" pitchFamily="34" charset="0"/>
              </a:rPr>
              <a:t> (1 milyon TL x % 50)</a:t>
            </a:r>
          </a:p>
          <a:p>
            <a:pPr algn="just"/>
            <a:r>
              <a:rPr lang="tr-TR" sz="1800" dirty="0" smtClean="0">
                <a:solidFill>
                  <a:schemeClr val="tx1"/>
                </a:solidFill>
                <a:latin typeface="Calibri" panose="020F0502020204030204" pitchFamily="34" charset="0"/>
              </a:rPr>
              <a:t>A’nın sağlaması gereken </a:t>
            </a:r>
            <a:r>
              <a:rPr lang="tr-TR" sz="1800" b="1" dirty="0" smtClean="0">
                <a:solidFill>
                  <a:srgbClr val="C00000"/>
                </a:solidFill>
                <a:latin typeface="Calibri" panose="020F0502020204030204" pitchFamily="34" charset="0"/>
              </a:rPr>
              <a:t>400.000,00TL</a:t>
            </a:r>
            <a:r>
              <a:rPr lang="tr-TR" sz="1800" dirty="0" smtClean="0">
                <a:solidFill>
                  <a:schemeClr val="tx1"/>
                </a:solidFill>
                <a:latin typeface="Calibri" panose="020F0502020204030204" pitchFamily="34" charset="0"/>
              </a:rPr>
              <a:t> (500.000,00TL x % 80)</a:t>
            </a:r>
          </a:p>
          <a:p>
            <a:pPr algn="just"/>
            <a:r>
              <a:rPr lang="tr-TR" sz="1800" dirty="0" smtClean="0">
                <a:solidFill>
                  <a:schemeClr val="tx1"/>
                </a:solidFill>
                <a:latin typeface="Calibri" panose="020F0502020204030204" pitchFamily="34" charset="0"/>
              </a:rPr>
              <a:t>Diğer </a:t>
            </a:r>
            <a:r>
              <a:rPr lang="tr-TR" sz="1800" dirty="0">
                <a:solidFill>
                  <a:schemeClr val="tx1"/>
                </a:solidFill>
                <a:latin typeface="Calibri" panose="020F0502020204030204" pitchFamily="34" charset="0"/>
              </a:rPr>
              <a:t>ortakların her birinin </a:t>
            </a:r>
            <a:r>
              <a:rPr lang="tr-TR" sz="1800" dirty="0" smtClean="0">
                <a:solidFill>
                  <a:schemeClr val="tx1"/>
                </a:solidFill>
                <a:latin typeface="Calibri" panose="020F0502020204030204" pitchFamily="34" charset="0"/>
              </a:rPr>
              <a:t>sağlaması gereken </a:t>
            </a:r>
            <a:r>
              <a:rPr lang="tr-TR" sz="1800" b="1" dirty="0" smtClean="0">
                <a:solidFill>
                  <a:srgbClr val="C00000"/>
                </a:solidFill>
                <a:latin typeface="Calibri" panose="020F0502020204030204" pitchFamily="34" charset="0"/>
              </a:rPr>
              <a:t>100.000,00TL</a:t>
            </a:r>
            <a:r>
              <a:rPr lang="tr-TR" sz="1800" dirty="0" smtClean="0">
                <a:solidFill>
                  <a:schemeClr val="tx1"/>
                </a:solidFill>
                <a:latin typeface="Calibri" panose="020F0502020204030204" pitchFamily="34" charset="0"/>
              </a:rPr>
              <a:t> (500.000,00TL x % 20)</a:t>
            </a:r>
          </a:p>
          <a:p>
            <a:pPr marL="0" indent="0" algn="just">
              <a:buNone/>
            </a:pPr>
            <a:endParaRPr lang="tr-TR" sz="2000" dirty="0">
              <a:solidFill>
                <a:schemeClr val="tx1"/>
              </a:solidFill>
              <a:latin typeface="Calibri" panose="020F0502020204030204" pitchFamily="34" charset="0"/>
            </a:endParaRP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80112" y="2225467"/>
            <a:ext cx="2076450" cy="1360170"/>
          </a:xfrm>
          <a:prstGeom prst="rect">
            <a:avLst/>
          </a:prstGeom>
        </p:spPr>
      </p:pic>
    </p:spTree>
    <p:extLst>
      <p:ext uri="{BB962C8B-B14F-4D97-AF65-F5344CB8AC3E}">
        <p14:creationId xmlns:p14="http://schemas.microsoft.com/office/powerpoint/2010/main" val="18529284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YAPIM İLE İLGİLİ GENEL BİLGİLER</a:t>
            </a:r>
            <a:endParaRPr lang="tr-TR" sz="4400" i="1" dirty="0"/>
          </a:p>
        </p:txBody>
      </p:sp>
      <p:graphicFrame>
        <p:nvGraphicFramePr>
          <p:cNvPr id="4" name="3 İçerik Yer Tutucusu"/>
          <p:cNvGraphicFramePr>
            <a:graphicFrameLocks/>
          </p:cNvGraphicFramePr>
          <p:nvPr>
            <p:extLst>
              <p:ext uri="{D42A27DB-BD31-4B8C-83A1-F6EECF244321}">
                <p14:modId xmlns:p14="http://schemas.microsoft.com/office/powerpoint/2010/main" val="2709260142"/>
              </p:ext>
            </p:extLst>
          </p:nvPr>
        </p:nvGraphicFramePr>
        <p:xfrm>
          <a:off x="251520" y="1196752"/>
          <a:ext cx="8640960" cy="54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5814065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484784"/>
            <a:ext cx="8229600" cy="4968552"/>
          </a:xfrm>
        </p:spPr>
        <p:txBody>
          <a:bodyPr>
            <a:noAutofit/>
          </a:bodyPr>
          <a:lstStyle/>
          <a:p>
            <a:pPr marL="0" indent="0" algn="just">
              <a:buClr>
                <a:schemeClr val="accent1"/>
              </a:buClr>
              <a:buNone/>
            </a:pPr>
            <a:r>
              <a:rPr lang="tr-TR" sz="1800" b="1" dirty="0">
                <a:solidFill>
                  <a:schemeClr val="accent5">
                    <a:lumMod val="75000"/>
                  </a:schemeClr>
                </a:solidFill>
                <a:latin typeface="Calibri" panose="020F0502020204030204" pitchFamily="34" charset="0"/>
              </a:rPr>
              <a:t>Mesleki ve teknik yeterlik kriterleri </a:t>
            </a:r>
            <a:r>
              <a:rPr lang="tr-TR" sz="1800" b="1" i="1" dirty="0">
                <a:solidFill>
                  <a:schemeClr val="accent5">
                    <a:lumMod val="75000"/>
                  </a:schemeClr>
                </a:solidFill>
                <a:latin typeface="Calibri" panose="020F0502020204030204" pitchFamily="34" charset="0"/>
              </a:rPr>
              <a:t>(İş deneyimini  gösteren belgeler)</a:t>
            </a:r>
          </a:p>
          <a:p>
            <a:pPr algn="just"/>
            <a:r>
              <a:rPr lang="tr-TR" sz="1800" dirty="0">
                <a:solidFill>
                  <a:schemeClr val="tx1"/>
                </a:solidFill>
                <a:latin typeface="Calibri" panose="020F0502020204030204" pitchFamily="34" charset="0"/>
              </a:rPr>
              <a:t>Tüzel kişi tarafından iş deneyimini göstermek üzere sunulan belgenin, </a:t>
            </a:r>
            <a:r>
              <a:rPr lang="tr-TR" sz="1800" b="1" dirty="0">
                <a:solidFill>
                  <a:schemeClr val="tx1"/>
                </a:solidFill>
                <a:latin typeface="Calibri" panose="020F0502020204030204" pitchFamily="34" charset="0"/>
              </a:rPr>
              <a:t>tüzel kişiliğin </a:t>
            </a:r>
            <a:r>
              <a:rPr lang="tr-TR" sz="1800" b="1" dirty="0">
                <a:solidFill>
                  <a:srgbClr val="C00000"/>
                </a:solidFill>
                <a:latin typeface="Calibri" panose="020F0502020204030204" pitchFamily="34" charset="0"/>
              </a:rPr>
              <a:t>yarısından fazla hissesine</a:t>
            </a:r>
            <a:r>
              <a:rPr lang="tr-TR" sz="1800" b="1" dirty="0">
                <a:solidFill>
                  <a:schemeClr val="tx1"/>
                </a:solidFill>
                <a:latin typeface="Calibri" panose="020F0502020204030204" pitchFamily="34" charset="0"/>
              </a:rPr>
              <a:t> sahip ortağına ait olması</a:t>
            </a:r>
            <a:r>
              <a:rPr lang="tr-TR" sz="1800" dirty="0">
                <a:solidFill>
                  <a:schemeClr val="tx1"/>
                </a:solidFill>
                <a:latin typeface="Calibri" panose="020F0502020204030204" pitchFamily="34" charset="0"/>
              </a:rPr>
              <a:t> halinde; ticaret ve sanayi odası/ticaret odası bünyesinde bulunan </a:t>
            </a:r>
            <a:r>
              <a:rPr lang="tr-TR" sz="1800" u="sng" dirty="0">
                <a:solidFill>
                  <a:schemeClr val="tx1"/>
                </a:solidFill>
                <a:latin typeface="Calibri" panose="020F0502020204030204" pitchFamily="34" charset="0"/>
              </a:rPr>
              <a:t>ticaret sicil memurlukları</a:t>
            </a:r>
            <a:r>
              <a:rPr lang="tr-TR" sz="1800" dirty="0">
                <a:solidFill>
                  <a:schemeClr val="tx1"/>
                </a:solidFill>
                <a:latin typeface="Calibri" panose="020F0502020204030204" pitchFamily="34" charset="0"/>
              </a:rPr>
              <a:t> veya </a:t>
            </a:r>
            <a:r>
              <a:rPr lang="tr-TR" sz="1800" u="sng" dirty="0" smtClean="0">
                <a:solidFill>
                  <a:schemeClr val="tx1"/>
                </a:solidFill>
                <a:latin typeface="Calibri" panose="020F0502020204030204" pitchFamily="34" charset="0"/>
              </a:rPr>
              <a:t>YMM</a:t>
            </a:r>
            <a:r>
              <a:rPr lang="tr-TR" sz="1800" dirty="0" smtClean="0">
                <a:solidFill>
                  <a:schemeClr val="tx1"/>
                </a:solidFill>
                <a:latin typeface="Calibri" panose="020F0502020204030204" pitchFamily="34" charset="0"/>
              </a:rPr>
              <a:t>, </a:t>
            </a:r>
            <a:r>
              <a:rPr lang="tr-TR" sz="1800" u="sng" dirty="0" smtClean="0">
                <a:solidFill>
                  <a:schemeClr val="tx1"/>
                </a:solidFill>
                <a:latin typeface="Calibri" panose="020F0502020204030204" pitchFamily="34" charset="0"/>
              </a:rPr>
              <a:t>SMMM</a:t>
            </a:r>
            <a:r>
              <a:rPr lang="tr-TR" sz="1800" dirty="0" smtClean="0">
                <a:solidFill>
                  <a:schemeClr val="tx1"/>
                </a:solidFill>
                <a:latin typeface="Calibri" panose="020F0502020204030204" pitchFamily="34" charset="0"/>
              </a:rPr>
              <a:t> tarafından</a:t>
            </a:r>
            <a:r>
              <a:rPr lang="tr-TR" sz="1800" dirty="0">
                <a:solidFill>
                  <a:schemeClr val="tx1"/>
                </a:solidFill>
                <a:latin typeface="Calibri" panose="020F0502020204030204" pitchFamily="34" charset="0"/>
              </a:rPr>
              <a:t>, ilk ilan veya davet tarihinden sonra düzenlenen ve </a:t>
            </a:r>
            <a:r>
              <a:rPr lang="tr-TR" sz="1800" b="1" dirty="0">
                <a:solidFill>
                  <a:schemeClr val="tx1"/>
                </a:solidFill>
                <a:latin typeface="Calibri" panose="020F0502020204030204" pitchFamily="34" charset="0"/>
              </a:rPr>
              <a:t>düzenlendiği tarihten geriye doğru </a:t>
            </a:r>
            <a:r>
              <a:rPr lang="tr-TR" sz="1800" b="1" dirty="0">
                <a:solidFill>
                  <a:srgbClr val="C00000"/>
                </a:solidFill>
                <a:latin typeface="Calibri" panose="020F0502020204030204" pitchFamily="34" charset="0"/>
              </a:rPr>
              <a:t>son bir yıldır</a:t>
            </a:r>
            <a:r>
              <a:rPr lang="tr-TR" sz="1800" b="1" dirty="0">
                <a:solidFill>
                  <a:schemeClr val="tx1"/>
                </a:solidFill>
                <a:latin typeface="Calibri" panose="020F0502020204030204" pitchFamily="34" charset="0"/>
              </a:rPr>
              <a:t> </a:t>
            </a:r>
            <a:r>
              <a:rPr lang="tr-TR" sz="1800" b="1" u="sng" dirty="0">
                <a:solidFill>
                  <a:schemeClr val="tx1"/>
                </a:solidFill>
                <a:latin typeface="Calibri" panose="020F0502020204030204" pitchFamily="34" charset="0"/>
              </a:rPr>
              <a:t>kesintisiz olarak</a:t>
            </a:r>
            <a:r>
              <a:rPr lang="tr-TR" sz="1800" dirty="0">
                <a:solidFill>
                  <a:schemeClr val="tx1"/>
                </a:solidFill>
                <a:latin typeface="Calibri" panose="020F0502020204030204" pitchFamily="34" charset="0"/>
              </a:rPr>
              <a:t> bu şartın korunduğunu gösteren belgenin sunulması zorunludur</a:t>
            </a:r>
            <a:r>
              <a:rPr lang="tr-TR" sz="1800" dirty="0" smtClean="0">
                <a:solidFill>
                  <a:schemeClr val="tx1"/>
                </a:solidFill>
                <a:latin typeface="Calibri" panose="020F0502020204030204" pitchFamily="34" charset="0"/>
              </a:rPr>
              <a:t>.</a:t>
            </a:r>
          </a:p>
          <a:p>
            <a:pPr marL="0" indent="0" algn="just">
              <a:buNone/>
            </a:pPr>
            <a:endParaRPr lang="tr-TR" sz="1800" dirty="0">
              <a:solidFill>
                <a:schemeClr val="tx1"/>
              </a:solidFill>
              <a:latin typeface="Calibri" panose="020F0502020204030204" pitchFamily="34" charset="0"/>
            </a:endParaRPr>
          </a:p>
          <a:p>
            <a:pPr algn="just"/>
            <a:r>
              <a:rPr lang="tr-TR" sz="1800" dirty="0" smtClean="0">
                <a:solidFill>
                  <a:schemeClr val="tx1"/>
                </a:solidFill>
                <a:latin typeface="Calibri" panose="020F0502020204030204" pitchFamily="34" charset="0"/>
              </a:rPr>
              <a:t>16.03.2019 tarihli değişiklik ile; 18.03.2020’den itibaren, tüzel </a:t>
            </a:r>
            <a:r>
              <a:rPr lang="tr-TR" sz="1800" dirty="0">
                <a:solidFill>
                  <a:schemeClr val="tx1"/>
                </a:solidFill>
                <a:latin typeface="Calibri" panose="020F0502020204030204" pitchFamily="34" charset="0"/>
              </a:rPr>
              <a:t>kişiliğin yarısından fazla hissesine </a:t>
            </a:r>
            <a:r>
              <a:rPr lang="tr-TR" sz="1800" dirty="0" smtClean="0">
                <a:solidFill>
                  <a:schemeClr val="tx1"/>
                </a:solidFill>
                <a:latin typeface="Calibri" panose="020F0502020204030204" pitchFamily="34" charset="0"/>
              </a:rPr>
              <a:t>sahip ortağın belgesi kullanılması durumunda, ortağın 4734 kapsamında gerçekleştirilen </a:t>
            </a:r>
            <a:r>
              <a:rPr lang="tr-TR" sz="1800" dirty="0">
                <a:solidFill>
                  <a:schemeClr val="tx1"/>
                </a:solidFill>
                <a:latin typeface="Calibri" panose="020F0502020204030204" pitchFamily="34" charset="0"/>
              </a:rPr>
              <a:t>ihalelere ilişkin </a:t>
            </a:r>
            <a:r>
              <a:rPr lang="tr-TR" sz="1800" u="sng" dirty="0">
                <a:solidFill>
                  <a:schemeClr val="tx1"/>
                </a:solidFill>
                <a:latin typeface="Calibri" panose="020F0502020204030204" pitchFamily="34" charset="0"/>
              </a:rPr>
              <a:t>sözleşmelerin yürütülmesi konusunda</a:t>
            </a:r>
            <a:r>
              <a:rPr lang="tr-TR" sz="1800" dirty="0">
                <a:solidFill>
                  <a:schemeClr val="tx1"/>
                </a:solidFill>
                <a:latin typeface="Calibri" panose="020F0502020204030204" pitchFamily="34" charset="0"/>
              </a:rPr>
              <a:t> </a:t>
            </a:r>
            <a:r>
              <a:rPr lang="tr-TR" sz="1800" b="1" dirty="0">
                <a:solidFill>
                  <a:srgbClr val="C00000"/>
                </a:solidFill>
                <a:latin typeface="Calibri" panose="020F0502020204030204" pitchFamily="34" charset="0"/>
              </a:rPr>
              <a:t>temsile</a:t>
            </a:r>
            <a:r>
              <a:rPr lang="tr-TR" sz="1800" dirty="0">
                <a:solidFill>
                  <a:schemeClr val="tx1"/>
                </a:solidFill>
                <a:latin typeface="Calibri" panose="020F0502020204030204" pitchFamily="34" charset="0"/>
              </a:rPr>
              <a:t> ve </a:t>
            </a:r>
            <a:r>
              <a:rPr lang="tr-TR" sz="1800" b="1" dirty="0">
                <a:solidFill>
                  <a:srgbClr val="C00000"/>
                </a:solidFill>
                <a:latin typeface="Calibri" panose="020F0502020204030204" pitchFamily="34" charset="0"/>
              </a:rPr>
              <a:t>yönetime</a:t>
            </a:r>
            <a:r>
              <a:rPr lang="tr-TR" sz="1800" dirty="0">
                <a:solidFill>
                  <a:schemeClr val="tx1"/>
                </a:solidFill>
                <a:latin typeface="Calibri" panose="020F0502020204030204" pitchFamily="34" charset="0"/>
              </a:rPr>
              <a:t> </a:t>
            </a:r>
            <a:r>
              <a:rPr lang="tr-TR" sz="1800" dirty="0" smtClean="0">
                <a:solidFill>
                  <a:schemeClr val="tx1"/>
                </a:solidFill>
                <a:latin typeface="Calibri" panose="020F0502020204030204" pitchFamily="34" charset="0"/>
              </a:rPr>
              <a:t>yetkili olması şartı aranacaktır. (Ortaklık tespit belgesi standart formu ile)</a:t>
            </a:r>
            <a:endParaRPr lang="tr-TR" sz="18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222030120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484784"/>
            <a:ext cx="8229600" cy="4968552"/>
          </a:xfrm>
        </p:spPr>
        <p:txBody>
          <a:bodyPr>
            <a:noAutofit/>
          </a:bodyPr>
          <a:lstStyle/>
          <a:p>
            <a:pPr marL="0" indent="0" algn="just">
              <a:buClr>
                <a:schemeClr val="accent1"/>
              </a:buClr>
              <a:buNone/>
            </a:pPr>
            <a:r>
              <a:rPr lang="tr-TR" sz="1800" b="1" dirty="0">
                <a:solidFill>
                  <a:schemeClr val="accent5">
                    <a:lumMod val="75000"/>
                  </a:schemeClr>
                </a:solidFill>
                <a:latin typeface="Calibri" panose="020F0502020204030204" pitchFamily="34" charset="0"/>
              </a:rPr>
              <a:t>Mesleki ve teknik yeterlik kriterleri </a:t>
            </a:r>
            <a:r>
              <a:rPr lang="tr-TR" sz="1800" b="1" i="1" dirty="0">
                <a:solidFill>
                  <a:schemeClr val="accent5">
                    <a:lumMod val="75000"/>
                  </a:schemeClr>
                </a:solidFill>
                <a:latin typeface="Calibri" panose="020F0502020204030204" pitchFamily="34" charset="0"/>
              </a:rPr>
              <a:t>(İş deneyimini  gösteren belgeler)</a:t>
            </a:r>
          </a:p>
          <a:p>
            <a:pPr algn="just"/>
            <a:r>
              <a:rPr lang="tr-TR" sz="1800" b="1" dirty="0">
                <a:solidFill>
                  <a:srgbClr val="C00000"/>
                </a:solidFill>
                <a:latin typeface="Calibri" panose="020F0502020204030204" pitchFamily="34" charset="0"/>
              </a:rPr>
              <a:t>Mezuniyet belgelerinin</a:t>
            </a:r>
            <a:r>
              <a:rPr lang="tr-TR" sz="1800" dirty="0">
                <a:solidFill>
                  <a:schemeClr val="tx1"/>
                </a:solidFill>
                <a:latin typeface="Calibri" panose="020F0502020204030204" pitchFamily="34" charset="0"/>
              </a:rPr>
              <a:t> iş deneyimini tevsik için sunulması durumunda; mezuniyetten sonra geçen sürenin </a:t>
            </a:r>
            <a:r>
              <a:rPr lang="tr-TR" sz="1800" u="sng" dirty="0" smtClean="0">
                <a:solidFill>
                  <a:schemeClr val="tx1"/>
                </a:solidFill>
                <a:latin typeface="Calibri" panose="020F0502020204030204" pitchFamily="34" charset="0"/>
              </a:rPr>
              <a:t>15 </a:t>
            </a:r>
            <a:r>
              <a:rPr lang="tr-TR" sz="1800" u="sng" dirty="0">
                <a:solidFill>
                  <a:schemeClr val="tx1"/>
                </a:solidFill>
                <a:latin typeface="Calibri" panose="020F0502020204030204" pitchFamily="34" charset="0"/>
              </a:rPr>
              <a:t>yıldan fazlasının</a:t>
            </a:r>
            <a:r>
              <a:rPr lang="tr-TR" sz="1800" dirty="0">
                <a:solidFill>
                  <a:schemeClr val="tx1"/>
                </a:solidFill>
                <a:latin typeface="Calibri" panose="020F0502020204030204" pitchFamily="34" charset="0"/>
              </a:rPr>
              <a:t> değerlendirmeye alınabilmesi için, başvuru veya teklif kapsamında mezuniyet belgesi sahibine ait </a:t>
            </a:r>
            <a:r>
              <a:rPr lang="tr-TR" sz="1800" b="1" dirty="0">
                <a:solidFill>
                  <a:schemeClr val="tx1"/>
                </a:solidFill>
                <a:latin typeface="Calibri" panose="020F0502020204030204" pitchFamily="34" charset="0"/>
              </a:rPr>
              <a:t>yapım işine ilişkin bir iş deneyim belgesi</a:t>
            </a:r>
            <a:r>
              <a:rPr lang="tr-TR" sz="1800" dirty="0">
                <a:solidFill>
                  <a:schemeClr val="tx1"/>
                </a:solidFill>
                <a:latin typeface="Calibri" panose="020F0502020204030204" pitchFamily="34" charset="0"/>
              </a:rPr>
              <a:t>nin sunulması zorunludur.</a:t>
            </a:r>
          </a:p>
          <a:p>
            <a:pPr algn="just"/>
            <a:endParaRPr lang="tr-TR" sz="1800" dirty="0" smtClean="0">
              <a:solidFill>
                <a:schemeClr val="tx1"/>
              </a:solidFill>
              <a:latin typeface="Calibri" panose="020F0502020204030204" pitchFamily="34" charset="0"/>
            </a:endParaRPr>
          </a:p>
          <a:p>
            <a:pPr algn="just"/>
            <a:r>
              <a:rPr lang="tr-TR" sz="1800" dirty="0" smtClean="0">
                <a:solidFill>
                  <a:schemeClr val="tx1"/>
                </a:solidFill>
                <a:latin typeface="Calibri" panose="020F0502020204030204" pitchFamily="34" charset="0"/>
              </a:rPr>
              <a:t>Tüzel </a:t>
            </a:r>
            <a:r>
              <a:rPr lang="tr-TR" sz="1800" dirty="0">
                <a:solidFill>
                  <a:schemeClr val="tx1"/>
                </a:solidFill>
                <a:latin typeface="Calibri" panose="020F0502020204030204" pitchFamily="34" charset="0"/>
              </a:rPr>
              <a:t>kişi tarafından iş deneyimini göstermek üzere, </a:t>
            </a:r>
            <a:r>
              <a:rPr lang="tr-TR" sz="1800" u="sng" dirty="0">
                <a:solidFill>
                  <a:schemeClr val="tx1"/>
                </a:solidFill>
                <a:latin typeface="Calibri" panose="020F0502020204030204" pitchFamily="34" charset="0"/>
              </a:rPr>
              <a:t>en az </a:t>
            </a:r>
            <a:r>
              <a:rPr lang="tr-TR" sz="1800" u="sng" dirty="0" smtClean="0">
                <a:solidFill>
                  <a:schemeClr val="tx1"/>
                </a:solidFill>
                <a:latin typeface="Calibri" panose="020F0502020204030204" pitchFamily="34" charset="0"/>
              </a:rPr>
              <a:t>5 </a:t>
            </a:r>
            <a:r>
              <a:rPr lang="tr-TR" sz="1800" u="sng" dirty="0">
                <a:solidFill>
                  <a:schemeClr val="tx1"/>
                </a:solidFill>
                <a:latin typeface="Calibri" panose="020F0502020204030204" pitchFamily="34" charset="0"/>
              </a:rPr>
              <a:t>yıldır</a:t>
            </a:r>
            <a:r>
              <a:rPr lang="tr-TR" sz="1800" dirty="0">
                <a:solidFill>
                  <a:schemeClr val="tx1"/>
                </a:solidFill>
                <a:latin typeface="Calibri" panose="020F0502020204030204" pitchFamily="34" charset="0"/>
              </a:rPr>
              <a:t> </a:t>
            </a:r>
            <a:r>
              <a:rPr lang="tr-TR" sz="1800" b="1" dirty="0">
                <a:solidFill>
                  <a:srgbClr val="C00000"/>
                </a:solidFill>
                <a:latin typeface="Calibri" panose="020F0502020204030204" pitchFamily="34" charset="0"/>
              </a:rPr>
              <a:t>% 51 veya daha fazla</a:t>
            </a:r>
            <a:r>
              <a:rPr lang="tr-TR" sz="1800" dirty="0">
                <a:solidFill>
                  <a:schemeClr val="tx1"/>
                </a:solidFill>
                <a:latin typeface="Calibri" panose="020F0502020204030204" pitchFamily="34" charset="0"/>
              </a:rPr>
              <a:t> hissesine sahip </a:t>
            </a:r>
            <a:r>
              <a:rPr lang="tr-TR" sz="1800" b="1" dirty="0">
                <a:solidFill>
                  <a:schemeClr val="tx1"/>
                </a:solidFill>
                <a:latin typeface="Calibri" panose="020F0502020204030204" pitchFamily="34" charset="0"/>
              </a:rPr>
              <a:t>mimar</a:t>
            </a:r>
            <a:r>
              <a:rPr lang="tr-TR" sz="1800" dirty="0">
                <a:solidFill>
                  <a:schemeClr val="tx1"/>
                </a:solidFill>
                <a:latin typeface="Calibri" panose="020F0502020204030204" pitchFamily="34" charset="0"/>
              </a:rPr>
              <a:t> veya </a:t>
            </a:r>
            <a:r>
              <a:rPr lang="tr-TR" sz="1800" b="1" dirty="0">
                <a:solidFill>
                  <a:schemeClr val="tx1"/>
                </a:solidFill>
                <a:latin typeface="Calibri" panose="020F0502020204030204" pitchFamily="34" charset="0"/>
              </a:rPr>
              <a:t>mühendis ortağının </a:t>
            </a:r>
            <a:r>
              <a:rPr lang="tr-TR" sz="1800" b="1" dirty="0">
                <a:solidFill>
                  <a:srgbClr val="C00000"/>
                </a:solidFill>
                <a:latin typeface="Calibri" panose="020F0502020204030204" pitchFamily="34" charset="0"/>
              </a:rPr>
              <a:t>mezuniyet belgesinin </a:t>
            </a:r>
            <a:r>
              <a:rPr lang="tr-TR" sz="1800" dirty="0">
                <a:solidFill>
                  <a:schemeClr val="tx1"/>
                </a:solidFill>
                <a:latin typeface="Calibri" panose="020F0502020204030204" pitchFamily="34" charset="0"/>
              </a:rPr>
              <a:t>sunulması durumunda; ticaret ve sanayi odası/ticaret odası bünyesinde bulunan ticaret sicil memurlukları veya </a:t>
            </a:r>
            <a:r>
              <a:rPr lang="tr-TR" sz="1800" dirty="0" smtClean="0">
                <a:solidFill>
                  <a:schemeClr val="tx1"/>
                </a:solidFill>
                <a:latin typeface="Calibri" panose="020F0502020204030204" pitchFamily="34" charset="0"/>
              </a:rPr>
              <a:t>YMM, SMMM tarafından</a:t>
            </a:r>
            <a:r>
              <a:rPr lang="tr-TR" sz="1800" dirty="0">
                <a:solidFill>
                  <a:schemeClr val="tx1"/>
                </a:solidFill>
                <a:latin typeface="Calibri" panose="020F0502020204030204" pitchFamily="34" charset="0"/>
              </a:rPr>
              <a:t>, ilk ilan veya davet tarihinden sonra düzenlenen ve </a:t>
            </a:r>
            <a:r>
              <a:rPr lang="tr-TR" sz="1800" u="sng" dirty="0">
                <a:solidFill>
                  <a:schemeClr val="tx1"/>
                </a:solidFill>
                <a:latin typeface="Calibri" panose="020F0502020204030204" pitchFamily="34" charset="0"/>
              </a:rPr>
              <a:t>düzenlendiği tarihten geriye doğru son </a:t>
            </a:r>
            <a:r>
              <a:rPr lang="tr-TR" sz="1800" u="sng" dirty="0" smtClean="0">
                <a:solidFill>
                  <a:schemeClr val="tx1"/>
                </a:solidFill>
                <a:latin typeface="Calibri" panose="020F0502020204030204" pitchFamily="34" charset="0"/>
              </a:rPr>
              <a:t>5 yıldır </a:t>
            </a:r>
            <a:r>
              <a:rPr lang="tr-TR" sz="1800" b="1" dirty="0">
                <a:solidFill>
                  <a:srgbClr val="C00000"/>
                </a:solidFill>
                <a:latin typeface="Calibri" panose="020F0502020204030204" pitchFamily="34" charset="0"/>
              </a:rPr>
              <a:t>kesintisiz</a:t>
            </a:r>
            <a:r>
              <a:rPr lang="tr-TR" sz="1800" dirty="0">
                <a:solidFill>
                  <a:schemeClr val="tx1"/>
                </a:solidFill>
                <a:latin typeface="Calibri" panose="020F0502020204030204" pitchFamily="34" charset="0"/>
              </a:rPr>
              <a:t> olarak bu şartın korunduğunu gösteren belgenin sunulması zorunludur</a:t>
            </a:r>
            <a:r>
              <a:rPr lang="tr-TR" sz="1800" dirty="0" smtClean="0">
                <a:solidFill>
                  <a:schemeClr val="tx1"/>
                </a:solidFill>
                <a:latin typeface="Calibri" panose="020F0502020204030204" pitchFamily="34" charset="0"/>
              </a:rPr>
              <a:t>.</a:t>
            </a:r>
            <a:endParaRPr lang="tr-TR" sz="18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81265772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484784"/>
            <a:ext cx="8229600" cy="4968552"/>
          </a:xfrm>
        </p:spPr>
        <p:txBody>
          <a:bodyPr>
            <a:noAutofit/>
          </a:bodyPr>
          <a:lstStyle/>
          <a:p>
            <a:pPr marL="0" indent="0" algn="just">
              <a:buClr>
                <a:schemeClr val="accent1"/>
              </a:buClr>
              <a:buNone/>
            </a:pPr>
            <a:r>
              <a:rPr lang="tr-TR" sz="1800" b="1" dirty="0">
                <a:solidFill>
                  <a:schemeClr val="accent5">
                    <a:lumMod val="75000"/>
                  </a:schemeClr>
                </a:solidFill>
                <a:latin typeface="Calibri" panose="020F0502020204030204" pitchFamily="34" charset="0"/>
              </a:rPr>
              <a:t>Mesleki ve teknik yeterlik kriterleri </a:t>
            </a:r>
            <a:r>
              <a:rPr lang="tr-TR" sz="1800" b="1" i="1" dirty="0">
                <a:solidFill>
                  <a:schemeClr val="accent5">
                    <a:lumMod val="75000"/>
                  </a:schemeClr>
                </a:solidFill>
                <a:latin typeface="Calibri" panose="020F0502020204030204" pitchFamily="34" charset="0"/>
              </a:rPr>
              <a:t>(İş deneyimini  gösteren belgeler)</a:t>
            </a:r>
          </a:p>
          <a:p>
            <a:pPr marL="0" indent="0" algn="just">
              <a:buNone/>
            </a:pPr>
            <a:r>
              <a:rPr lang="tr-TR" sz="2000" b="1" dirty="0">
                <a:solidFill>
                  <a:schemeClr val="tx1"/>
                </a:solidFill>
                <a:latin typeface="Calibri" panose="020F0502020204030204" pitchFamily="34" charset="0"/>
              </a:rPr>
              <a:t>İş deneyim belgesi düzenlemeye </a:t>
            </a:r>
            <a:r>
              <a:rPr lang="tr-TR" sz="2000" b="1" dirty="0" smtClean="0">
                <a:solidFill>
                  <a:schemeClr val="tx1"/>
                </a:solidFill>
                <a:latin typeface="Calibri" panose="020F0502020204030204" pitchFamily="34" charset="0"/>
              </a:rPr>
              <a:t>yetkili </a:t>
            </a:r>
            <a:r>
              <a:rPr lang="tr-TR" sz="2000" b="1" dirty="0">
                <a:solidFill>
                  <a:schemeClr val="tx1"/>
                </a:solidFill>
                <a:latin typeface="Calibri" panose="020F0502020204030204" pitchFamily="34" charset="0"/>
              </a:rPr>
              <a:t>kurum ve </a:t>
            </a:r>
            <a:r>
              <a:rPr lang="tr-TR" sz="2000" b="1" dirty="0" smtClean="0">
                <a:solidFill>
                  <a:schemeClr val="tx1"/>
                </a:solidFill>
                <a:latin typeface="Calibri" panose="020F0502020204030204" pitchFamily="34" charset="0"/>
              </a:rPr>
              <a:t>kuruluşlar (Md-43)</a:t>
            </a:r>
          </a:p>
          <a:p>
            <a:pPr algn="just"/>
            <a:r>
              <a:rPr lang="tr-TR" sz="2200" u="sng" dirty="0" smtClean="0">
                <a:solidFill>
                  <a:schemeClr val="tx1"/>
                </a:solidFill>
                <a:latin typeface="Calibri" panose="020F0502020204030204" pitchFamily="34" charset="0"/>
              </a:rPr>
              <a:t>Bedel </a:t>
            </a:r>
            <a:r>
              <a:rPr lang="tr-TR" sz="2200" u="sng" dirty="0">
                <a:solidFill>
                  <a:schemeClr val="tx1"/>
                </a:solidFill>
                <a:latin typeface="Calibri" panose="020F0502020204030204" pitchFamily="34" charset="0"/>
              </a:rPr>
              <a:t>içeren</a:t>
            </a:r>
            <a:r>
              <a:rPr lang="tr-TR" sz="2200" dirty="0">
                <a:solidFill>
                  <a:schemeClr val="tx1"/>
                </a:solidFill>
                <a:latin typeface="Calibri" panose="020F0502020204030204" pitchFamily="34" charset="0"/>
              </a:rPr>
              <a:t> </a:t>
            </a:r>
            <a:r>
              <a:rPr lang="tr-TR" sz="2200" b="1" dirty="0">
                <a:solidFill>
                  <a:srgbClr val="C00000"/>
                </a:solidFill>
                <a:latin typeface="Calibri" panose="020F0502020204030204" pitchFamily="34" charset="0"/>
              </a:rPr>
              <a:t>tek bir sözleşmeye dayalı olarak</a:t>
            </a:r>
            <a:r>
              <a:rPr lang="tr-TR" sz="2200" dirty="0">
                <a:solidFill>
                  <a:schemeClr val="tx1"/>
                </a:solidFill>
                <a:latin typeface="Calibri" panose="020F0502020204030204" pitchFamily="34" charset="0"/>
              </a:rPr>
              <a:t>, Kanun kapsamındaki idareler ile Kanun kapsamı dışındaki diğer kamu kurum ve kuruluşlarına (kamu kurumu niteliğindeki meslek kuruluşları ve vakıf yükseköğretim kurumları hariç) gerçekleştirilen işler için, </a:t>
            </a:r>
            <a:r>
              <a:rPr lang="tr-TR" sz="2200" u="sng" dirty="0">
                <a:solidFill>
                  <a:schemeClr val="tx1"/>
                </a:solidFill>
                <a:latin typeface="Calibri" panose="020F0502020204030204" pitchFamily="34" charset="0"/>
              </a:rPr>
              <a:t>iş sahibi tarafından düzenlenir</a:t>
            </a:r>
            <a:r>
              <a:rPr lang="tr-TR" sz="2200" dirty="0">
                <a:solidFill>
                  <a:schemeClr val="tx1"/>
                </a:solidFill>
                <a:latin typeface="Calibri" panose="020F0502020204030204" pitchFamily="34" charset="0"/>
              </a:rPr>
              <a:t> ve sözleşmeyi yapan </a:t>
            </a:r>
            <a:r>
              <a:rPr lang="tr-TR" sz="2200" u="sng" dirty="0">
                <a:solidFill>
                  <a:schemeClr val="tx1"/>
                </a:solidFill>
                <a:latin typeface="Calibri" panose="020F0502020204030204" pitchFamily="34" charset="0"/>
              </a:rPr>
              <a:t>yetkili makam tarafından onaylanır</a:t>
            </a:r>
            <a:r>
              <a:rPr lang="tr-TR" sz="2200" dirty="0">
                <a:solidFill>
                  <a:schemeClr val="tx1"/>
                </a:solidFill>
                <a:latin typeface="Calibri" panose="020F0502020204030204" pitchFamily="34" charset="0"/>
              </a:rPr>
              <a:t>. </a:t>
            </a: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44208" y="4860751"/>
            <a:ext cx="2094880" cy="1571160"/>
          </a:xfrm>
          <a:prstGeom prst="rect">
            <a:avLst/>
          </a:prstGeom>
        </p:spPr>
      </p:pic>
    </p:spTree>
    <p:extLst>
      <p:ext uri="{BB962C8B-B14F-4D97-AF65-F5344CB8AC3E}">
        <p14:creationId xmlns:p14="http://schemas.microsoft.com/office/powerpoint/2010/main" val="94604978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484784"/>
            <a:ext cx="8229600" cy="4968552"/>
          </a:xfrm>
        </p:spPr>
        <p:txBody>
          <a:bodyPr>
            <a:noAutofit/>
          </a:bodyPr>
          <a:lstStyle/>
          <a:p>
            <a:pPr marL="0" indent="0" algn="just">
              <a:buClr>
                <a:schemeClr val="accent1"/>
              </a:buClr>
              <a:buNone/>
            </a:pPr>
            <a:r>
              <a:rPr lang="tr-TR" sz="1800" b="1" dirty="0">
                <a:solidFill>
                  <a:schemeClr val="accent5">
                    <a:lumMod val="75000"/>
                  </a:schemeClr>
                </a:solidFill>
                <a:latin typeface="Calibri" panose="020F0502020204030204" pitchFamily="34" charset="0"/>
              </a:rPr>
              <a:t>Mesleki ve teknik yeterlik kriterleri </a:t>
            </a:r>
            <a:r>
              <a:rPr lang="tr-TR" sz="1800" b="1" i="1" dirty="0">
                <a:solidFill>
                  <a:schemeClr val="accent5">
                    <a:lumMod val="75000"/>
                  </a:schemeClr>
                </a:solidFill>
                <a:latin typeface="Calibri" panose="020F0502020204030204" pitchFamily="34" charset="0"/>
              </a:rPr>
              <a:t>(İş deneyimini  gösteren belgeler)</a:t>
            </a:r>
          </a:p>
          <a:p>
            <a:pPr marL="0" indent="0" algn="just">
              <a:buNone/>
            </a:pPr>
            <a:r>
              <a:rPr lang="tr-TR" sz="2000" b="1" dirty="0">
                <a:solidFill>
                  <a:schemeClr val="tx1"/>
                </a:solidFill>
                <a:latin typeface="Calibri" panose="020F0502020204030204" pitchFamily="34" charset="0"/>
              </a:rPr>
              <a:t>İş deneyim belgesi düzenlemeye </a:t>
            </a:r>
            <a:r>
              <a:rPr lang="tr-TR" sz="2000" b="1" dirty="0" smtClean="0">
                <a:solidFill>
                  <a:schemeClr val="tx1"/>
                </a:solidFill>
                <a:latin typeface="Calibri" panose="020F0502020204030204" pitchFamily="34" charset="0"/>
              </a:rPr>
              <a:t>yetkili </a:t>
            </a:r>
            <a:r>
              <a:rPr lang="tr-TR" sz="2000" b="1" dirty="0">
                <a:solidFill>
                  <a:schemeClr val="tx1"/>
                </a:solidFill>
                <a:latin typeface="Calibri" panose="020F0502020204030204" pitchFamily="34" charset="0"/>
              </a:rPr>
              <a:t>kurum ve </a:t>
            </a:r>
            <a:r>
              <a:rPr lang="tr-TR" sz="2000" b="1" dirty="0" smtClean="0">
                <a:solidFill>
                  <a:schemeClr val="tx1"/>
                </a:solidFill>
                <a:latin typeface="Calibri" panose="020F0502020204030204" pitchFamily="34" charset="0"/>
              </a:rPr>
              <a:t>kuruluşlar (</a:t>
            </a:r>
            <a:r>
              <a:rPr lang="tr-TR" sz="2000" b="1" dirty="0">
                <a:solidFill>
                  <a:schemeClr val="tx1"/>
                </a:solidFill>
                <a:latin typeface="Calibri" panose="020F0502020204030204" pitchFamily="34" charset="0"/>
              </a:rPr>
              <a:t>Md-43</a:t>
            </a:r>
            <a:r>
              <a:rPr lang="tr-TR" sz="2000" b="1" dirty="0" smtClean="0">
                <a:solidFill>
                  <a:schemeClr val="tx1"/>
                </a:solidFill>
                <a:latin typeface="Calibri" panose="020F0502020204030204" pitchFamily="34" charset="0"/>
              </a:rPr>
              <a:t>)</a:t>
            </a:r>
          </a:p>
          <a:p>
            <a:pPr algn="just"/>
            <a:r>
              <a:rPr lang="tr-TR" sz="2000" b="1" dirty="0" smtClean="0">
                <a:solidFill>
                  <a:srgbClr val="C00000"/>
                </a:solidFill>
                <a:latin typeface="Calibri" panose="020F0502020204030204" pitchFamily="34" charset="0"/>
              </a:rPr>
              <a:t>Gerçek </a:t>
            </a:r>
            <a:r>
              <a:rPr lang="tr-TR" sz="2000" b="1" dirty="0">
                <a:solidFill>
                  <a:srgbClr val="C00000"/>
                </a:solidFill>
                <a:latin typeface="Calibri" panose="020F0502020204030204" pitchFamily="34" charset="0"/>
              </a:rPr>
              <a:t>kişilere</a:t>
            </a:r>
            <a:r>
              <a:rPr lang="tr-TR" sz="2000" dirty="0">
                <a:solidFill>
                  <a:schemeClr val="tx1"/>
                </a:solidFill>
                <a:latin typeface="Calibri" panose="020F0502020204030204" pitchFamily="34" charset="0"/>
              </a:rPr>
              <a:t> veya yukarıda belirtilenler </a:t>
            </a:r>
            <a:r>
              <a:rPr lang="tr-TR" sz="2000" b="1" dirty="0">
                <a:solidFill>
                  <a:srgbClr val="C00000"/>
                </a:solidFill>
                <a:latin typeface="Calibri" panose="020F0502020204030204" pitchFamily="34" charset="0"/>
              </a:rPr>
              <a:t>dışındaki tüzel kişilere</a:t>
            </a:r>
            <a:r>
              <a:rPr lang="tr-TR" sz="2000" dirty="0">
                <a:solidFill>
                  <a:schemeClr val="tx1"/>
                </a:solidFill>
                <a:latin typeface="Calibri" panose="020F0502020204030204" pitchFamily="34" charset="0"/>
              </a:rPr>
              <a:t> gerçekleştirilen işler </a:t>
            </a:r>
            <a:r>
              <a:rPr lang="tr-TR" sz="2000" dirty="0" smtClean="0">
                <a:solidFill>
                  <a:schemeClr val="tx1"/>
                </a:solidFill>
                <a:latin typeface="Calibri" panose="020F0502020204030204" pitchFamily="34" charset="0"/>
              </a:rPr>
              <a:t>için,</a:t>
            </a:r>
          </a:p>
          <a:p>
            <a:pPr lvl="1" algn="just"/>
            <a:r>
              <a:rPr lang="tr-TR" sz="1700" dirty="0" smtClean="0">
                <a:solidFill>
                  <a:schemeClr val="tx1"/>
                </a:solidFill>
                <a:latin typeface="Calibri" panose="020F0502020204030204" pitchFamily="34" charset="0"/>
              </a:rPr>
              <a:t>belediye </a:t>
            </a:r>
            <a:r>
              <a:rPr lang="tr-TR" sz="1700" dirty="0">
                <a:solidFill>
                  <a:schemeClr val="tx1"/>
                </a:solidFill>
                <a:latin typeface="Calibri" panose="020F0502020204030204" pitchFamily="34" charset="0"/>
              </a:rPr>
              <a:t>sınırları veya mücavir alan içinde ilgili </a:t>
            </a:r>
            <a:r>
              <a:rPr lang="tr-TR" sz="1700" b="1" dirty="0">
                <a:solidFill>
                  <a:srgbClr val="C00000"/>
                </a:solidFill>
                <a:latin typeface="Calibri" panose="020F0502020204030204" pitchFamily="34" charset="0"/>
              </a:rPr>
              <a:t>belediye</a:t>
            </a:r>
            <a:r>
              <a:rPr lang="tr-TR" sz="1700" dirty="0">
                <a:solidFill>
                  <a:schemeClr val="tx1"/>
                </a:solidFill>
                <a:latin typeface="Calibri" panose="020F0502020204030204" pitchFamily="34" charset="0"/>
              </a:rPr>
              <a:t> </a:t>
            </a:r>
            <a:r>
              <a:rPr lang="tr-TR" sz="1700" dirty="0" smtClean="0">
                <a:solidFill>
                  <a:schemeClr val="tx1"/>
                </a:solidFill>
                <a:latin typeface="Calibri" panose="020F0502020204030204" pitchFamily="34" charset="0"/>
              </a:rPr>
              <a:t>tarafından,</a:t>
            </a:r>
          </a:p>
          <a:p>
            <a:pPr lvl="1" algn="just"/>
            <a:r>
              <a:rPr lang="tr-TR" sz="1700" dirty="0" smtClean="0">
                <a:solidFill>
                  <a:schemeClr val="tx1"/>
                </a:solidFill>
                <a:latin typeface="Calibri" panose="020F0502020204030204" pitchFamily="34" charset="0"/>
              </a:rPr>
              <a:t>belediye </a:t>
            </a:r>
            <a:r>
              <a:rPr lang="tr-TR" sz="1700" dirty="0">
                <a:solidFill>
                  <a:schemeClr val="tx1"/>
                </a:solidFill>
                <a:latin typeface="Calibri" panose="020F0502020204030204" pitchFamily="34" charset="0"/>
              </a:rPr>
              <a:t>sınırları veya mücavir alan dışında </a:t>
            </a:r>
            <a:r>
              <a:rPr lang="tr-TR" sz="1700" b="1" dirty="0">
                <a:solidFill>
                  <a:srgbClr val="C00000"/>
                </a:solidFill>
                <a:latin typeface="Calibri" panose="020F0502020204030204" pitchFamily="34" charset="0"/>
              </a:rPr>
              <a:t>il özel idaresi</a:t>
            </a:r>
            <a:r>
              <a:rPr lang="tr-TR" sz="1700" dirty="0">
                <a:solidFill>
                  <a:schemeClr val="tx1"/>
                </a:solidFill>
                <a:latin typeface="Calibri" panose="020F0502020204030204" pitchFamily="34" charset="0"/>
              </a:rPr>
              <a:t> </a:t>
            </a:r>
            <a:r>
              <a:rPr lang="tr-TR" sz="1700" dirty="0" smtClean="0">
                <a:solidFill>
                  <a:schemeClr val="tx1"/>
                </a:solidFill>
                <a:latin typeface="Calibri" panose="020F0502020204030204" pitchFamily="34" charset="0"/>
              </a:rPr>
              <a:t>tarafından,</a:t>
            </a:r>
          </a:p>
          <a:p>
            <a:pPr lvl="1" algn="just"/>
            <a:r>
              <a:rPr lang="tr-TR" sz="1700" dirty="0" smtClean="0">
                <a:solidFill>
                  <a:schemeClr val="tx1"/>
                </a:solidFill>
                <a:latin typeface="Calibri" panose="020F0502020204030204" pitchFamily="34" charset="0"/>
              </a:rPr>
              <a:t>ilgili </a:t>
            </a:r>
            <a:r>
              <a:rPr lang="tr-TR" sz="1700" dirty="0">
                <a:solidFill>
                  <a:schemeClr val="tx1"/>
                </a:solidFill>
                <a:latin typeface="Calibri" panose="020F0502020204030204" pitchFamily="34" charset="0"/>
              </a:rPr>
              <a:t>mevzuatı uyarınca yapı denetimi veya kabulü bunların dışındaki kuruluşlar tarafından yapılan işlerde ise bu mevzuat uyarınca yetkilendirilmiş kurumlar tarafından düzenlenir</a:t>
            </a:r>
            <a:r>
              <a:rPr lang="tr-TR" sz="1700" dirty="0" smtClean="0">
                <a:solidFill>
                  <a:schemeClr val="tx1"/>
                </a:solidFill>
                <a:latin typeface="Calibri" panose="020F0502020204030204" pitchFamily="34" charset="0"/>
              </a:rPr>
              <a:t>.</a:t>
            </a:r>
          </a:p>
          <a:p>
            <a:pPr algn="just">
              <a:defRPr/>
            </a:pPr>
            <a:r>
              <a:rPr lang="tr-TR" sz="2000" b="1" dirty="0">
                <a:solidFill>
                  <a:srgbClr val="C00000"/>
                </a:solidFill>
                <a:latin typeface="Calibri" panose="020F0502020204030204" pitchFamily="34" charset="0"/>
              </a:rPr>
              <a:t>Organize sanayi bölgesinin</a:t>
            </a:r>
            <a:r>
              <a:rPr lang="tr-TR" sz="2000" dirty="0">
                <a:solidFill>
                  <a:schemeClr val="tx1"/>
                </a:solidFill>
                <a:latin typeface="Calibri" panose="020F0502020204030204" pitchFamily="34" charset="0"/>
              </a:rPr>
              <a:t> yetki alanı dahilindeki yerlerde gerçekleştirilen işler için organize sanayi bölgesi müdürlüğü</a:t>
            </a:r>
          </a:p>
          <a:p>
            <a:pPr algn="just">
              <a:defRPr/>
            </a:pPr>
            <a:r>
              <a:rPr lang="tr-TR" sz="2000" b="1" dirty="0">
                <a:solidFill>
                  <a:srgbClr val="C00000"/>
                </a:solidFill>
                <a:latin typeface="Calibri" panose="020F0502020204030204" pitchFamily="34" charset="0"/>
              </a:rPr>
              <a:t>Serbest bölgelerin</a:t>
            </a:r>
            <a:r>
              <a:rPr lang="tr-TR" sz="2000" dirty="0">
                <a:solidFill>
                  <a:schemeClr val="tx1"/>
                </a:solidFill>
                <a:latin typeface="Calibri" panose="020F0502020204030204" pitchFamily="34" charset="0"/>
              </a:rPr>
              <a:t> yetki alanı dahilindeki yerlerde gerçekleştirilen işler için serbest bölge </a:t>
            </a:r>
            <a:r>
              <a:rPr lang="tr-TR" sz="2000" dirty="0" smtClean="0">
                <a:solidFill>
                  <a:schemeClr val="tx1"/>
                </a:solidFill>
                <a:latin typeface="Calibri" panose="020F0502020204030204" pitchFamily="34" charset="0"/>
              </a:rPr>
              <a:t>müdürlükleri</a:t>
            </a:r>
            <a:endParaRPr lang="tr-TR" sz="20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270432699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484784"/>
            <a:ext cx="8229600" cy="4968552"/>
          </a:xfrm>
        </p:spPr>
        <p:txBody>
          <a:bodyPr>
            <a:noAutofit/>
          </a:bodyPr>
          <a:lstStyle/>
          <a:p>
            <a:pPr marL="0" indent="0" algn="just">
              <a:buClr>
                <a:schemeClr val="accent1"/>
              </a:buClr>
              <a:buNone/>
            </a:pPr>
            <a:r>
              <a:rPr lang="tr-TR" sz="1800" b="1" dirty="0">
                <a:solidFill>
                  <a:schemeClr val="accent5">
                    <a:lumMod val="75000"/>
                  </a:schemeClr>
                </a:solidFill>
                <a:latin typeface="Calibri" panose="020F0502020204030204" pitchFamily="34" charset="0"/>
              </a:rPr>
              <a:t>Mesleki ve teknik yeterlik kriterleri </a:t>
            </a:r>
            <a:r>
              <a:rPr lang="tr-TR" sz="1800" b="1" i="1" dirty="0">
                <a:solidFill>
                  <a:schemeClr val="accent5">
                    <a:lumMod val="75000"/>
                  </a:schemeClr>
                </a:solidFill>
                <a:latin typeface="Calibri" panose="020F0502020204030204" pitchFamily="34" charset="0"/>
              </a:rPr>
              <a:t>(İş deneyimini  gösteren belgeler)</a:t>
            </a:r>
          </a:p>
          <a:p>
            <a:pPr marL="0" indent="0" algn="just">
              <a:buNone/>
            </a:pPr>
            <a:r>
              <a:rPr lang="tr-TR" sz="2000" b="1" dirty="0" smtClean="0">
                <a:solidFill>
                  <a:schemeClr val="tx1"/>
                </a:solidFill>
                <a:latin typeface="Calibri" panose="020F0502020204030204" pitchFamily="34" charset="0"/>
              </a:rPr>
              <a:t>Belge düzenleme koşulları (Md-44)</a:t>
            </a:r>
          </a:p>
          <a:p>
            <a:pPr marL="0" indent="0" algn="just">
              <a:buNone/>
            </a:pPr>
            <a:r>
              <a:rPr lang="tr-TR" sz="2000" dirty="0">
                <a:solidFill>
                  <a:schemeClr val="tx1"/>
                </a:solidFill>
                <a:latin typeface="Calibri" panose="020F0502020204030204" pitchFamily="34" charset="0"/>
              </a:rPr>
              <a:t>İş deneyim belgeleri; yapılan iş karşılığı </a:t>
            </a:r>
            <a:r>
              <a:rPr lang="tr-TR" sz="2000" b="1" dirty="0">
                <a:solidFill>
                  <a:schemeClr val="tx1"/>
                </a:solidFill>
                <a:latin typeface="Calibri" panose="020F0502020204030204" pitchFamily="34" charset="0"/>
              </a:rPr>
              <a:t>bedel içeren</a:t>
            </a:r>
            <a:r>
              <a:rPr lang="tr-TR" sz="2000" dirty="0">
                <a:solidFill>
                  <a:schemeClr val="tx1"/>
                </a:solidFill>
                <a:latin typeface="Calibri" panose="020F0502020204030204" pitchFamily="34" charset="0"/>
              </a:rPr>
              <a:t> </a:t>
            </a:r>
            <a:r>
              <a:rPr lang="tr-TR" sz="2000" b="1" dirty="0">
                <a:solidFill>
                  <a:srgbClr val="C00000"/>
                </a:solidFill>
                <a:latin typeface="Calibri" panose="020F0502020204030204" pitchFamily="34" charset="0"/>
              </a:rPr>
              <a:t>tek bir sözleşmeye dayalı</a:t>
            </a:r>
            <a:r>
              <a:rPr lang="tr-TR" sz="2000" dirty="0">
                <a:solidFill>
                  <a:schemeClr val="tx1"/>
                </a:solidFill>
                <a:latin typeface="Calibri" panose="020F0502020204030204" pitchFamily="34" charset="0"/>
              </a:rPr>
              <a:t> </a:t>
            </a:r>
            <a:r>
              <a:rPr lang="tr-TR" sz="2000" dirty="0" smtClean="0">
                <a:solidFill>
                  <a:schemeClr val="tx1"/>
                </a:solidFill>
                <a:latin typeface="Calibri" panose="020F0502020204030204" pitchFamily="34" charset="0"/>
              </a:rPr>
              <a:t>olarak; </a:t>
            </a:r>
          </a:p>
          <a:p>
            <a:pPr algn="just"/>
            <a:r>
              <a:rPr lang="tr-TR" sz="2000" b="1" dirty="0" smtClean="0">
                <a:solidFill>
                  <a:srgbClr val="C00000"/>
                </a:solidFill>
                <a:latin typeface="Calibri" panose="020F0502020204030204" pitchFamily="34" charset="0"/>
              </a:rPr>
              <a:t>Geçici </a:t>
            </a:r>
            <a:r>
              <a:rPr lang="tr-TR" sz="2000" b="1" dirty="0">
                <a:solidFill>
                  <a:srgbClr val="C00000"/>
                </a:solidFill>
                <a:latin typeface="Calibri" panose="020F0502020204030204" pitchFamily="34" charset="0"/>
              </a:rPr>
              <a:t>kabulü yapılmış</a:t>
            </a:r>
            <a:r>
              <a:rPr lang="tr-TR" sz="2000" dirty="0">
                <a:solidFill>
                  <a:schemeClr val="tx1"/>
                </a:solidFill>
                <a:latin typeface="Calibri" panose="020F0502020204030204" pitchFamily="34" charset="0"/>
              </a:rPr>
              <a:t> işlerde, “yüklenici iş bitirme belgesi”, </a:t>
            </a:r>
          </a:p>
          <a:p>
            <a:pPr lvl="0" algn="just"/>
            <a:r>
              <a:rPr lang="tr-TR" sz="2000" dirty="0">
                <a:solidFill>
                  <a:schemeClr val="tx1"/>
                </a:solidFill>
                <a:latin typeface="Calibri" panose="020F0502020204030204" pitchFamily="34" charset="0"/>
              </a:rPr>
              <a:t>Devam eden işlerde; işin, </a:t>
            </a:r>
            <a:r>
              <a:rPr lang="tr-TR" sz="2000" b="1" dirty="0">
                <a:solidFill>
                  <a:schemeClr val="tx1"/>
                </a:solidFill>
                <a:latin typeface="Calibri" panose="020F0502020204030204" pitchFamily="34" charset="0"/>
              </a:rPr>
              <a:t>ilk sözleşme bedelinin tamamlanması</a:t>
            </a:r>
            <a:r>
              <a:rPr lang="tr-TR" sz="2000" dirty="0">
                <a:solidFill>
                  <a:schemeClr val="tx1"/>
                </a:solidFill>
                <a:latin typeface="Calibri" panose="020F0502020204030204" pitchFamily="34" charset="0"/>
              </a:rPr>
              <a:t> ve </a:t>
            </a:r>
            <a:r>
              <a:rPr lang="tr-TR" sz="2000" b="1" dirty="0">
                <a:solidFill>
                  <a:schemeClr val="tx1"/>
                </a:solidFill>
                <a:latin typeface="Calibri" panose="020F0502020204030204" pitchFamily="34" charset="0"/>
              </a:rPr>
              <a:t>gerçekleşme oranının</a:t>
            </a:r>
            <a:r>
              <a:rPr lang="tr-TR" sz="2000" dirty="0">
                <a:solidFill>
                  <a:schemeClr val="tx1"/>
                </a:solidFill>
                <a:latin typeface="Calibri" panose="020F0502020204030204" pitchFamily="34" charset="0"/>
              </a:rPr>
              <a:t> </a:t>
            </a:r>
            <a:r>
              <a:rPr lang="tr-TR" sz="2000" b="1" dirty="0">
                <a:solidFill>
                  <a:srgbClr val="C00000"/>
                </a:solidFill>
                <a:latin typeface="Calibri" panose="020F0502020204030204" pitchFamily="34" charset="0"/>
              </a:rPr>
              <a:t>toplam sözleşme bedelinin en az % 80</a:t>
            </a:r>
            <a:r>
              <a:rPr lang="tr-TR" sz="2000" dirty="0">
                <a:solidFill>
                  <a:schemeClr val="tx1"/>
                </a:solidFill>
                <a:latin typeface="Calibri" panose="020F0502020204030204" pitchFamily="34" charset="0"/>
              </a:rPr>
              <a:t>’ine ulaşarak kusursuz olarak gerçekleştirilmesi halinde, “yüklenici iş durum belgesi”, </a:t>
            </a:r>
            <a:endParaRPr lang="tr-TR" sz="2000" dirty="0" smtClean="0">
              <a:solidFill>
                <a:schemeClr val="tx1"/>
              </a:solidFill>
              <a:latin typeface="Calibri" panose="020F0502020204030204" pitchFamily="34" charset="0"/>
            </a:endParaRPr>
          </a:p>
          <a:p>
            <a:pPr marL="0" lvl="0" indent="0" algn="just">
              <a:buNone/>
            </a:pPr>
            <a:r>
              <a:rPr lang="tr-TR" sz="2000" dirty="0" smtClean="0">
                <a:solidFill>
                  <a:schemeClr val="tx1"/>
                </a:solidFill>
                <a:latin typeface="Calibri" panose="020F0502020204030204" pitchFamily="34" charset="0"/>
              </a:rPr>
              <a:t>Düzenlenir.</a:t>
            </a:r>
          </a:p>
          <a:p>
            <a:pPr marL="0" lvl="0" indent="0" algn="just">
              <a:buNone/>
            </a:pPr>
            <a:endParaRPr lang="tr-TR" sz="2000" dirty="0" smtClean="0">
              <a:solidFill>
                <a:schemeClr val="tx1"/>
              </a:solidFill>
              <a:latin typeface="Calibri" panose="020F0502020204030204" pitchFamily="34" charset="0"/>
            </a:endParaRPr>
          </a:p>
          <a:p>
            <a:pPr marL="0" lvl="0" indent="0" algn="just">
              <a:buNone/>
            </a:pPr>
            <a:r>
              <a:rPr lang="tr-TR" sz="2000" dirty="0">
                <a:solidFill>
                  <a:schemeClr val="tx1"/>
                </a:solidFill>
                <a:latin typeface="Calibri" panose="020F0502020204030204" pitchFamily="34" charset="0"/>
              </a:rPr>
              <a:t>İş durum belgeleri, </a:t>
            </a:r>
            <a:r>
              <a:rPr lang="tr-TR" sz="2000" u="sng" dirty="0">
                <a:solidFill>
                  <a:schemeClr val="tx1"/>
                </a:solidFill>
                <a:latin typeface="Calibri" panose="020F0502020204030204" pitchFamily="34" charset="0"/>
              </a:rPr>
              <a:t>düzenlendiği tarihten itibaren</a:t>
            </a:r>
            <a:r>
              <a:rPr lang="tr-TR" sz="2000" dirty="0">
                <a:solidFill>
                  <a:schemeClr val="tx1"/>
                </a:solidFill>
                <a:latin typeface="Calibri" panose="020F0502020204030204" pitchFamily="34" charset="0"/>
              </a:rPr>
              <a:t> </a:t>
            </a:r>
            <a:r>
              <a:rPr lang="tr-TR" sz="2000" b="1" dirty="0">
                <a:solidFill>
                  <a:srgbClr val="C00000"/>
                </a:solidFill>
                <a:latin typeface="Calibri" panose="020F0502020204030204" pitchFamily="34" charset="0"/>
              </a:rPr>
              <a:t>bir yıl süreyle</a:t>
            </a:r>
            <a:r>
              <a:rPr lang="tr-TR" sz="2000" dirty="0">
                <a:solidFill>
                  <a:schemeClr val="tx1"/>
                </a:solidFill>
                <a:latin typeface="Calibri" panose="020F0502020204030204" pitchFamily="34" charset="0"/>
              </a:rPr>
              <a:t> kullanılabilir. </a:t>
            </a:r>
            <a:r>
              <a:rPr lang="tr-TR" sz="2000" u="sng" dirty="0">
                <a:solidFill>
                  <a:schemeClr val="tx1"/>
                </a:solidFill>
                <a:latin typeface="Calibri" panose="020F0502020204030204" pitchFamily="34" charset="0"/>
              </a:rPr>
              <a:t>Son kullanım tarihinden sonra kullanılmak üzere</a:t>
            </a:r>
            <a:r>
              <a:rPr lang="tr-TR" sz="2000" dirty="0">
                <a:solidFill>
                  <a:schemeClr val="tx1"/>
                </a:solidFill>
                <a:latin typeface="Calibri" panose="020F0502020204030204" pitchFamily="34" charset="0"/>
              </a:rPr>
              <a:t> “iş durum belgesi” </a:t>
            </a:r>
            <a:r>
              <a:rPr lang="tr-TR" sz="2000" b="1" dirty="0">
                <a:solidFill>
                  <a:schemeClr val="tx1"/>
                </a:solidFill>
                <a:latin typeface="Calibri" panose="020F0502020204030204" pitchFamily="34" charset="0"/>
              </a:rPr>
              <a:t>veya</a:t>
            </a:r>
            <a:r>
              <a:rPr lang="tr-TR" sz="2000" dirty="0">
                <a:solidFill>
                  <a:schemeClr val="tx1"/>
                </a:solidFill>
                <a:latin typeface="Calibri" panose="020F0502020204030204" pitchFamily="34" charset="0"/>
              </a:rPr>
              <a:t> </a:t>
            </a:r>
            <a:r>
              <a:rPr lang="tr-TR" sz="2000" u="sng" dirty="0">
                <a:solidFill>
                  <a:schemeClr val="tx1"/>
                </a:solidFill>
                <a:latin typeface="Calibri" panose="020F0502020204030204" pitchFamily="34" charset="0"/>
              </a:rPr>
              <a:t>işin geçici kabulünün yapılması üzerine</a:t>
            </a:r>
            <a:r>
              <a:rPr lang="tr-TR" sz="2000" dirty="0">
                <a:solidFill>
                  <a:schemeClr val="tx1"/>
                </a:solidFill>
                <a:latin typeface="Calibri" panose="020F0502020204030204" pitchFamily="34" charset="0"/>
              </a:rPr>
              <a:t> “iş bitirme belgesi” düzenlenebilmesi için, </a:t>
            </a:r>
            <a:r>
              <a:rPr lang="tr-TR" sz="2000" b="1" dirty="0">
                <a:solidFill>
                  <a:srgbClr val="C00000"/>
                </a:solidFill>
                <a:latin typeface="Calibri" panose="020F0502020204030204" pitchFamily="34" charset="0"/>
              </a:rPr>
              <a:t>mevcut iş durum belgesinin aslının idareye teslim edilmesi </a:t>
            </a:r>
            <a:r>
              <a:rPr lang="tr-TR" sz="2000" dirty="0">
                <a:solidFill>
                  <a:schemeClr val="tx1"/>
                </a:solidFill>
                <a:latin typeface="Calibri" panose="020F0502020204030204" pitchFamily="34" charset="0"/>
              </a:rPr>
              <a:t>zorunludur.</a:t>
            </a:r>
          </a:p>
        </p:txBody>
      </p:sp>
    </p:spTree>
    <p:extLst>
      <p:ext uri="{BB962C8B-B14F-4D97-AF65-F5344CB8AC3E}">
        <p14:creationId xmlns:p14="http://schemas.microsoft.com/office/powerpoint/2010/main" val="41525923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484784"/>
            <a:ext cx="8229600" cy="5040560"/>
          </a:xfrm>
        </p:spPr>
        <p:txBody>
          <a:bodyPr>
            <a:noAutofit/>
          </a:bodyPr>
          <a:lstStyle/>
          <a:p>
            <a:pPr marL="0" indent="0" algn="just">
              <a:buClr>
                <a:schemeClr val="accent1"/>
              </a:buClr>
              <a:buNone/>
            </a:pPr>
            <a:r>
              <a:rPr lang="tr-TR" sz="1800" b="1" dirty="0">
                <a:solidFill>
                  <a:schemeClr val="accent5">
                    <a:lumMod val="75000"/>
                  </a:schemeClr>
                </a:solidFill>
                <a:latin typeface="Calibri" panose="020F0502020204030204" pitchFamily="34" charset="0"/>
              </a:rPr>
              <a:t>Mesleki ve teknik yeterlik kriterleri </a:t>
            </a:r>
            <a:r>
              <a:rPr lang="tr-TR" sz="1800" b="1" i="1" dirty="0">
                <a:solidFill>
                  <a:schemeClr val="accent5">
                    <a:lumMod val="75000"/>
                  </a:schemeClr>
                </a:solidFill>
                <a:latin typeface="Calibri" panose="020F0502020204030204" pitchFamily="34" charset="0"/>
              </a:rPr>
              <a:t>(İş deneyimini  gösteren belgeler)</a:t>
            </a:r>
          </a:p>
          <a:p>
            <a:pPr marL="0" indent="0" algn="just">
              <a:buNone/>
            </a:pPr>
            <a:r>
              <a:rPr lang="tr-TR" sz="2000" b="1" dirty="0" smtClean="0">
                <a:solidFill>
                  <a:schemeClr val="tx1"/>
                </a:solidFill>
                <a:latin typeface="Calibri" panose="020F0502020204030204" pitchFamily="34" charset="0"/>
              </a:rPr>
              <a:t>Belge düzenleme koşulları (Md-44)</a:t>
            </a:r>
          </a:p>
          <a:p>
            <a:pPr marL="0" indent="0" algn="just">
              <a:buNone/>
            </a:pPr>
            <a:r>
              <a:rPr lang="tr-TR" sz="1800" dirty="0">
                <a:solidFill>
                  <a:schemeClr val="tx1"/>
                </a:solidFill>
                <a:latin typeface="Calibri" panose="020F0502020204030204" pitchFamily="34" charset="0"/>
              </a:rPr>
              <a:t>İş deneyim belgeleri; yapılan iş karşılığı </a:t>
            </a:r>
            <a:r>
              <a:rPr lang="tr-TR" sz="1800" b="1" dirty="0">
                <a:solidFill>
                  <a:schemeClr val="tx1"/>
                </a:solidFill>
                <a:latin typeface="Calibri" panose="020F0502020204030204" pitchFamily="34" charset="0"/>
              </a:rPr>
              <a:t>bedel içeren</a:t>
            </a:r>
            <a:r>
              <a:rPr lang="tr-TR" sz="1800" dirty="0">
                <a:solidFill>
                  <a:schemeClr val="tx1"/>
                </a:solidFill>
                <a:latin typeface="Calibri" panose="020F0502020204030204" pitchFamily="34" charset="0"/>
              </a:rPr>
              <a:t> </a:t>
            </a:r>
            <a:r>
              <a:rPr lang="tr-TR" sz="1800" b="1" dirty="0">
                <a:solidFill>
                  <a:srgbClr val="C00000"/>
                </a:solidFill>
                <a:latin typeface="Calibri" panose="020F0502020204030204" pitchFamily="34" charset="0"/>
              </a:rPr>
              <a:t>tek bir sözleşmeye dayalı</a:t>
            </a:r>
            <a:r>
              <a:rPr lang="tr-TR" sz="1800" dirty="0">
                <a:solidFill>
                  <a:schemeClr val="tx1"/>
                </a:solidFill>
                <a:latin typeface="Calibri" panose="020F0502020204030204" pitchFamily="34" charset="0"/>
              </a:rPr>
              <a:t> </a:t>
            </a:r>
            <a:r>
              <a:rPr lang="tr-TR" sz="1800" dirty="0" smtClean="0">
                <a:solidFill>
                  <a:schemeClr val="tx1"/>
                </a:solidFill>
                <a:latin typeface="Calibri" panose="020F0502020204030204" pitchFamily="34" charset="0"/>
              </a:rPr>
              <a:t>olarak; </a:t>
            </a:r>
          </a:p>
          <a:p>
            <a:pPr lvl="0" algn="just"/>
            <a:r>
              <a:rPr lang="tr-TR" sz="1800" b="1" dirty="0" smtClean="0">
                <a:solidFill>
                  <a:srgbClr val="C00000"/>
                </a:solidFill>
                <a:latin typeface="Calibri" panose="020F0502020204030204" pitchFamily="34" charset="0"/>
              </a:rPr>
              <a:t>Geçici </a:t>
            </a:r>
            <a:r>
              <a:rPr lang="tr-TR" sz="1800" b="1" dirty="0">
                <a:solidFill>
                  <a:srgbClr val="C00000"/>
                </a:solidFill>
                <a:latin typeface="Calibri" panose="020F0502020204030204" pitchFamily="34" charset="0"/>
              </a:rPr>
              <a:t>kabulü yapılmış işlerde</a:t>
            </a:r>
            <a:r>
              <a:rPr lang="tr-TR" sz="1800" dirty="0">
                <a:solidFill>
                  <a:schemeClr val="tx1"/>
                </a:solidFill>
                <a:latin typeface="Calibri" panose="020F0502020204030204" pitchFamily="34" charset="0"/>
              </a:rPr>
              <a:t>, </a:t>
            </a:r>
            <a:r>
              <a:rPr lang="tr-TR" sz="1800" b="1" dirty="0">
                <a:solidFill>
                  <a:schemeClr val="tx1"/>
                </a:solidFill>
                <a:latin typeface="Calibri" panose="020F0502020204030204" pitchFamily="34" charset="0"/>
              </a:rPr>
              <a:t>ilk sözleşme bedelinin en az % 80’i</a:t>
            </a:r>
            <a:r>
              <a:rPr lang="tr-TR" sz="1800" dirty="0">
                <a:solidFill>
                  <a:schemeClr val="tx1"/>
                </a:solidFill>
                <a:latin typeface="Calibri" panose="020F0502020204030204" pitchFamily="34" charset="0"/>
              </a:rPr>
              <a:t> oranında </a:t>
            </a:r>
            <a:r>
              <a:rPr lang="tr-TR" sz="1800" b="1" u="sng" dirty="0">
                <a:solidFill>
                  <a:schemeClr val="tx1"/>
                </a:solidFill>
                <a:latin typeface="Calibri" panose="020F0502020204030204" pitchFamily="34" charset="0"/>
              </a:rPr>
              <a:t>denetleme</a:t>
            </a:r>
            <a:r>
              <a:rPr lang="tr-TR" sz="1800" dirty="0">
                <a:solidFill>
                  <a:schemeClr val="tx1"/>
                </a:solidFill>
                <a:latin typeface="Calibri" panose="020F0502020204030204" pitchFamily="34" charset="0"/>
              </a:rPr>
              <a:t> ve </a:t>
            </a:r>
            <a:r>
              <a:rPr lang="tr-TR" sz="1800" b="1" u="sng" dirty="0">
                <a:solidFill>
                  <a:schemeClr val="tx1"/>
                </a:solidFill>
                <a:latin typeface="Calibri" panose="020F0502020204030204" pitchFamily="34" charset="0"/>
              </a:rPr>
              <a:t>yönetme</a:t>
            </a:r>
            <a:r>
              <a:rPr lang="tr-TR" sz="1800" dirty="0">
                <a:solidFill>
                  <a:schemeClr val="tx1"/>
                </a:solidFill>
                <a:latin typeface="Calibri" panose="020F0502020204030204" pitchFamily="34" charset="0"/>
              </a:rPr>
              <a:t> görevinde bulunan mimar veya mühendislere “iş </a:t>
            </a:r>
            <a:r>
              <a:rPr lang="tr-TR" sz="1800" dirty="0" smtClean="0">
                <a:solidFill>
                  <a:schemeClr val="tx1"/>
                </a:solidFill>
                <a:latin typeface="Calibri" panose="020F0502020204030204" pitchFamily="34" charset="0"/>
              </a:rPr>
              <a:t>denetleme/yönetme </a:t>
            </a:r>
            <a:r>
              <a:rPr lang="tr-TR" sz="1800" dirty="0">
                <a:solidFill>
                  <a:schemeClr val="tx1"/>
                </a:solidFill>
                <a:latin typeface="Calibri" panose="020F0502020204030204" pitchFamily="34" charset="0"/>
              </a:rPr>
              <a:t>belgesi</a:t>
            </a:r>
            <a:r>
              <a:rPr lang="tr-TR" sz="1800" dirty="0" smtClean="0">
                <a:solidFill>
                  <a:schemeClr val="tx1"/>
                </a:solidFill>
                <a:latin typeface="Calibri" panose="020F0502020204030204" pitchFamily="34" charset="0"/>
              </a:rPr>
              <a:t>”, </a:t>
            </a:r>
            <a:endParaRPr lang="tr-TR" sz="1800" dirty="0">
              <a:solidFill>
                <a:schemeClr val="tx1"/>
              </a:solidFill>
              <a:latin typeface="Calibri" panose="020F0502020204030204" pitchFamily="34" charset="0"/>
            </a:endParaRPr>
          </a:p>
          <a:p>
            <a:pPr lvl="0" algn="just"/>
            <a:r>
              <a:rPr lang="tr-TR" sz="1800" dirty="0">
                <a:solidFill>
                  <a:schemeClr val="tx1"/>
                </a:solidFill>
                <a:latin typeface="Calibri" panose="020F0502020204030204" pitchFamily="34" charset="0"/>
              </a:rPr>
              <a:t>Devam eden işlerde; işin, </a:t>
            </a:r>
            <a:r>
              <a:rPr lang="tr-TR" sz="1800" b="1" dirty="0">
                <a:solidFill>
                  <a:schemeClr val="tx1"/>
                </a:solidFill>
                <a:latin typeface="Calibri" panose="020F0502020204030204" pitchFamily="34" charset="0"/>
              </a:rPr>
              <a:t>ilk sözleşme bedelinin tamamlanması</a:t>
            </a:r>
            <a:r>
              <a:rPr lang="tr-TR" sz="1800" dirty="0">
                <a:solidFill>
                  <a:schemeClr val="tx1"/>
                </a:solidFill>
                <a:latin typeface="Calibri" panose="020F0502020204030204" pitchFamily="34" charset="0"/>
              </a:rPr>
              <a:t> ve </a:t>
            </a:r>
            <a:r>
              <a:rPr lang="tr-TR" sz="1800" b="1" dirty="0">
                <a:solidFill>
                  <a:schemeClr val="tx1"/>
                </a:solidFill>
                <a:latin typeface="Calibri" panose="020F0502020204030204" pitchFamily="34" charset="0"/>
              </a:rPr>
              <a:t>gerçekleşme oranının </a:t>
            </a:r>
            <a:r>
              <a:rPr lang="tr-TR" sz="1800" b="1" dirty="0">
                <a:solidFill>
                  <a:srgbClr val="C00000"/>
                </a:solidFill>
                <a:latin typeface="Calibri" panose="020F0502020204030204" pitchFamily="34" charset="0"/>
              </a:rPr>
              <a:t>toplam sözleşme bedelinin en az % 80’ine</a:t>
            </a:r>
            <a:r>
              <a:rPr lang="tr-TR" sz="1800" dirty="0">
                <a:solidFill>
                  <a:schemeClr val="tx1"/>
                </a:solidFill>
                <a:latin typeface="Calibri" panose="020F0502020204030204" pitchFamily="34" charset="0"/>
              </a:rPr>
              <a:t> ulaşarak kusursuz olarak gerçekleştirilmesi halinde, </a:t>
            </a:r>
            <a:r>
              <a:rPr lang="tr-TR" sz="1800" b="1" dirty="0">
                <a:solidFill>
                  <a:schemeClr val="tx1"/>
                </a:solidFill>
                <a:latin typeface="Calibri" panose="020F0502020204030204" pitchFamily="34" charset="0"/>
              </a:rPr>
              <a:t>ilk sözleşme bedelinin en az % 80’i</a:t>
            </a:r>
            <a:r>
              <a:rPr lang="tr-TR" sz="1800" dirty="0">
                <a:solidFill>
                  <a:schemeClr val="tx1"/>
                </a:solidFill>
                <a:latin typeface="Calibri" panose="020F0502020204030204" pitchFamily="34" charset="0"/>
              </a:rPr>
              <a:t> oranında </a:t>
            </a:r>
            <a:r>
              <a:rPr lang="tr-TR" sz="1800" b="1" dirty="0">
                <a:solidFill>
                  <a:srgbClr val="C00000"/>
                </a:solidFill>
                <a:latin typeface="Calibri" panose="020F0502020204030204" pitchFamily="34" charset="0"/>
              </a:rPr>
              <a:t>denetleme</a:t>
            </a:r>
            <a:r>
              <a:rPr lang="tr-TR" sz="1800" dirty="0">
                <a:solidFill>
                  <a:schemeClr val="tx1"/>
                </a:solidFill>
                <a:latin typeface="Calibri" panose="020F0502020204030204" pitchFamily="34" charset="0"/>
              </a:rPr>
              <a:t> ve </a:t>
            </a:r>
            <a:r>
              <a:rPr lang="tr-TR" sz="1800" b="1" dirty="0">
                <a:solidFill>
                  <a:srgbClr val="C00000"/>
                </a:solidFill>
                <a:latin typeface="Calibri" panose="020F0502020204030204" pitchFamily="34" charset="0"/>
              </a:rPr>
              <a:t>yönetme</a:t>
            </a:r>
            <a:r>
              <a:rPr lang="tr-TR" sz="1800" dirty="0">
                <a:solidFill>
                  <a:schemeClr val="tx1"/>
                </a:solidFill>
                <a:latin typeface="Calibri" panose="020F0502020204030204" pitchFamily="34" charset="0"/>
              </a:rPr>
              <a:t> görevinde bulunan mimar veya mühendislere “iş </a:t>
            </a:r>
            <a:r>
              <a:rPr lang="tr-TR" sz="1800" dirty="0" smtClean="0">
                <a:solidFill>
                  <a:schemeClr val="tx1"/>
                </a:solidFill>
                <a:latin typeface="Calibri" panose="020F0502020204030204" pitchFamily="34" charset="0"/>
              </a:rPr>
              <a:t>denetleme/yönetme </a:t>
            </a:r>
            <a:r>
              <a:rPr lang="tr-TR" sz="1800" dirty="0">
                <a:solidFill>
                  <a:schemeClr val="tx1"/>
                </a:solidFill>
                <a:latin typeface="Calibri" panose="020F0502020204030204" pitchFamily="34" charset="0"/>
              </a:rPr>
              <a:t>belgesi</a:t>
            </a:r>
            <a:r>
              <a:rPr lang="tr-TR" sz="1800" dirty="0" smtClean="0">
                <a:solidFill>
                  <a:schemeClr val="tx1"/>
                </a:solidFill>
                <a:latin typeface="Calibri" panose="020F0502020204030204" pitchFamily="34" charset="0"/>
              </a:rPr>
              <a:t>”,</a:t>
            </a:r>
            <a:endParaRPr lang="tr-TR" sz="1800" dirty="0">
              <a:solidFill>
                <a:schemeClr val="tx1"/>
              </a:solidFill>
              <a:latin typeface="Calibri" panose="020F0502020204030204" pitchFamily="34" charset="0"/>
            </a:endParaRPr>
          </a:p>
          <a:p>
            <a:pPr lvl="0" algn="just"/>
            <a:r>
              <a:rPr lang="tr-TR" sz="1800" dirty="0" smtClean="0">
                <a:solidFill>
                  <a:schemeClr val="tx1"/>
                </a:solidFill>
                <a:latin typeface="Calibri" panose="020F0502020204030204" pitchFamily="34" charset="0"/>
              </a:rPr>
              <a:t>Belge düzenlemeye yetkili idareye taahhütte </a:t>
            </a:r>
            <a:r>
              <a:rPr lang="tr-TR" sz="1800" dirty="0">
                <a:solidFill>
                  <a:schemeClr val="tx1"/>
                </a:solidFill>
                <a:latin typeface="Calibri" panose="020F0502020204030204" pitchFamily="34" charset="0"/>
              </a:rPr>
              <a:t>bulunan yükleniciye karşı </a:t>
            </a:r>
            <a:r>
              <a:rPr lang="tr-TR" sz="1800" b="1" dirty="0">
                <a:solidFill>
                  <a:schemeClr val="tx1"/>
                </a:solidFill>
                <a:latin typeface="Calibri" panose="020F0502020204030204" pitchFamily="34" charset="0"/>
              </a:rPr>
              <a:t>bedel içeren bir sözleşme</a:t>
            </a:r>
            <a:r>
              <a:rPr lang="tr-TR" sz="1800" dirty="0">
                <a:solidFill>
                  <a:schemeClr val="tx1"/>
                </a:solidFill>
                <a:latin typeface="Calibri" panose="020F0502020204030204" pitchFamily="34" charset="0"/>
              </a:rPr>
              <a:t> ile taahhüt edilen iş bölümünün </a:t>
            </a:r>
            <a:r>
              <a:rPr lang="tr-TR" sz="1800" b="1" dirty="0">
                <a:solidFill>
                  <a:schemeClr val="tx1"/>
                </a:solidFill>
                <a:latin typeface="Calibri" panose="020F0502020204030204" pitchFamily="34" charset="0"/>
              </a:rPr>
              <a:t>tamamen bitirilmesi</a:t>
            </a:r>
            <a:r>
              <a:rPr lang="tr-TR" sz="1800" dirty="0">
                <a:solidFill>
                  <a:schemeClr val="tx1"/>
                </a:solidFill>
                <a:latin typeface="Calibri" panose="020F0502020204030204" pitchFamily="34" charset="0"/>
              </a:rPr>
              <a:t> </a:t>
            </a:r>
            <a:r>
              <a:rPr lang="tr-TR" sz="1800" b="1" dirty="0">
                <a:solidFill>
                  <a:srgbClr val="C00000"/>
                </a:solidFill>
                <a:latin typeface="Calibri" panose="020F0502020204030204" pitchFamily="34" charset="0"/>
              </a:rPr>
              <a:t>ve</a:t>
            </a:r>
            <a:r>
              <a:rPr lang="tr-TR" sz="1800" dirty="0">
                <a:solidFill>
                  <a:schemeClr val="tx1"/>
                </a:solidFill>
                <a:latin typeface="Calibri" panose="020F0502020204030204" pitchFamily="34" charset="0"/>
              </a:rPr>
              <a:t> söz konusu iş kısmının </a:t>
            </a:r>
            <a:r>
              <a:rPr lang="tr-TR" sz="1800" b="1" dirty="0">
                <a:solidFill>
                  <a:schemeClr val="tx1"/>
                </a:solidFill>
                <a:latin typeface="Calibri" panose="020F0502020204030204" pitchFamily="34" charset="0"/>
              </a:rPr>
              <a:t>idare tarafından kısmı kabulünün yapılması</a:t>
            </a:r>
            <a:r>
              <a:rPr lang="tr-TR" sz="1800" dirty="0">
                <a:solidFill>
                  <a:schemeClr val="tx1"/>
                </a:solidFill>
                <a:latin typeface="Calibri" panose="020F0502020204030204" pitchFamily="34" charset="0"/>
              </a:rPr>
              <a:t> </a:t>
            </a:r>
            <a:r>
              <a:rPr lang="tr-TR" sz="1800" b="1" dirty="0">
                <a:solidFill>
                  <a:srgbClr val="C00000"/>
                </a:solidFill>
                <a:latin typeface="Calibri" panose="020F0502020204030204" pitchFamily="34" charset="0"/>
              </a:rPr>
              <a:t>veya</a:t>
            </a:r>
            <a:r>
              <a:rPr lang="tr-TR" sz="1800" dirty="0">
                <a:solidFill>
                  <a:schemeClr val="tx1"/>
                </a:solidFill>
                <a:latin typeface="Calibri" panose="020F0502020204030204" pitchFamily="34" charset="0"/>
              </a:rPr>
              <a:t> </a:t>
            </a:r>
            <a:r>
              <a:rPr lang="tr-TR" sz="1800" b="1" dirty="0">
                <a:solidFill>
                  <a:schemeClr val="tx1"/>
                </a:solidFill>
                <a:latin typeface="Calibri" panose="020F0502020204030204" pitchFamily="34" charset="0"/>
              </a:rPr>
              <a:t>asıl sözleşmeye ilişkin işin geçici kabulünün yapılması</a:t>
            </a:r>
            <a:r>
              <a:rPr lang="tr-TR" sz="1800" dirty="0">
                <a:solidFill>
                  <a:schemeClr val="tx1"/>
                </a:solidFill>
                <a:latin typeface="Calibri" panose="020F0502020204030204" pitchFamily="34" charset="0"/>
              </a:rPr>
              <a:t> şartıyla “alt yüklenici iş bitirme belgesi</a:t>
            </a:r>
            <a:r>
              <a:rPr lang="tr-TR" sz="1800" dirty="0" smtClean="0">
                <a:solidFill>
                  <a:schemeClr val="tx1"/>
                </a:solidFill>
                <a:latin typeface="Calibri" panose="020F0502020204030204" pitchFamily="34" charset="0"/>
              </a:rPr>
              <a:t>”</a:t>
            </a:r>
          </a:p>
          <a:p>
            <a:pPr marL="0" lvl="0" indent="0" algn="just">
              <a:buNone/>
            </a:pPr>
            <a:r>
              <a:rPr lang="tr-TR" sz="1800" dirty="0" smtClean="0">
                <a:solidFill>
                  <a:schemeClr val="tx1"/>
                </a:solidFill>
                <a:latin typeface="Calibri" panose="020F0502020204030204" pitchFamily="34" charset="0"/>
              </a:rPr>
              <a:t>Düzenlenir.</a:t>
            </a:r>
            <a:endParaRPr lang="tr-TR" sz="18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348142778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484784"/>
            <a:ext cx="8229600" cy="5184576"/>
          </a:xfrm>
        </p:spPr>
        <p:txBody>
          <a:bodyPr>
            <a:noAutofit/>
          </a:bodyPr>
          <a:lstStyle/>
          <a:p>
            <a:pPr marL="0" indent="0" algn="just">
              <a:buClr>
                <a:schemeClr val="accent1"/>
              </a:buClr>
              <a:buNone/>
            </a:pPr>
            <a:r>
              <a:rPr lang="tr-TR" sz="1800" b="1" dirty="0">
                <a:solidFill>
                  <a:schemeClr val="accent5">
                    <a:lumMod val="75000"/>
                  </a:schemeClr>
                </a:solidFill>
                <a:latin typeface="Calibri" panose="020F0502020204030204" pitchFamily="34" charset="0"/>
              </a:rPr>
              <a:t>Mesleki ve teknik yeterlik kriterleri </a:t>
            </a:r>
            <a:r>
              <a:rPr lang="tr-TR" sz="1800" b="1" i="1" dirty="0">
                <a:solidFill>
                  <a:schemeClr val="accent5">
                    <a:lumMod val="75000"/>
                  </a:schemeClr>
                </a:solidFill>
                <a:latin typeface="Calibri" panose="020F0502020204030204" pitchFamily="34" charset="0"/>
              </a:rPr>
              <a:t>(İş deneyimini  gösteren belgeler)</a:t>
            </a:r>
          </a:p>
          <a:p>
            <a:pPr marL="0" indent="0" algn="just">
              <a:buNone/>
            </a:pPr>
            <a:r>
              <a:rPr lang="tr-TR" sz="2000" b="1" dirty="0" smtClean="0">
                <a:solidFill>
                  <a:schemeClr val="tx1"/>
                </a:solidFill>
                <a:latin typeface="Calibri" panose="020F0502020204030204" pitchFamily="34" charset="0"/>
              </a:rPr>
              <a:t>Belge düzenleme koşulları (Md-44)</a:t>
            </a:r>
          </a:p>
          <a:p>
            <a:pPr algn="just"/>
            <a:r>
              <a:rPr lang="tr-TR" sz="1800" dirty="0" smtClean="0">
                <a:solidFill>
                  <a:schemeClr val="tx1"/>
                </a:solidFill>
                <a:latin typeface="Calibri" panose="020F0502020204030204" pitchFamily="34" charset="0"/>
              </a:rPr>
              <a:t>İdarenin </a:t>
            </a:r>
            <a:r>
              <a:rPr lang="tr-TR" sz="1800" dirty="0">
                <a:solidFill>
                  <a:schemeClr val="tx1"/>
                </a:solidFill>
                <a:latin typeface="Calibri" panose="020F0502020204030204" pitchFamily="34" charset="0"/>
              </a:rPr>
              <a:t>izni ile </a:t>
            </a:r>
            <a:r>
              <a:rPr lang="tr-TR" sz="1800" u="sng" dirty="0">
                <a:solidFill>
                  <a:schemeClr val="tx1"/>
                </a:solidFill>
                <a:latin typeface="Calibri" panose="020F0502020204030204" pitchFamily="34" charset="0"/>
              </a:rPr>
              <a:t>devredilen</a:t>
            </a:r>
            <a:r>
              <a:rPr lang="tr-TR" sz="1800" dirty="0">
                <a:solidFill>
                  <a:schemeClr val="tx1"/>
                </a:solidFill>
                <a:latin typeface="Calibri" panose="020F0502020204030204" pitchFamily="34" charset="0"/>
              </a:rPr>
              <a:t> ve </a:t>
            </a:r>
            <a:r>
              <a:rPr lang="tr-TR" sz="1800" b="1" u="sng" dirty="0">
                <a:solidFill>
                  <a:srgbClr val="C00000"/>
                </a:solidFill>
                <a:latin typeface="Calibri" panose="020F0502020204030204" pitchFamily="34" charset="0"/>
              </a:rPr>
              <a:t>geçici kabulü yapılan</a:t>
            </a:r>
            <a:r>
              <a:rPr lang="tr-TR" sz="1800" dirty="0">
                <a:solidFill>
                  <a:schemeClr val="tx1"/>
                </a:solidFill>
                <a:latin typeface="Calibri" panose="020F0502020204030204" pitchFamily="34" charset="0"/>
              </a:rPr>
              <a:t> işlerde; </a:t>
            </a:r>
          </a:p>
          <a:p>
            <a:pPr lvl="1" algn="just"/>
            <a:r>
              <a:rPr lang="tr-TR" sz="1800" b="1" dirty="0">
                <a:solidFill>
                  <a:srgbClr val="C00000"/>
                </a:solidFill>
                <a:latin typeface="Calibri" panose="020F0502020204030204" pitchFamily="34" charset="0"/>
              </a:rPr>
              <a:t>Devir öncesinde veya sonrasındaki</a:t>
            </a:r>
            <a:r>
              <a:rPr lang="tr-TR" sz="1800" dirty="0">
                <a:solidFill>
                  <a:schemeClr val="tx1"/>
                </a:solidFill>
                <a:latin typeface="Calibri" panose="020F0502020204030204" pitchFamily="34" charset="0"/>
              </a:rPr>
              <a:t> dönemde işin i</a:t>
            </a:r>
            <a:r>
              <a:rPr lang="tr-TR" sz="1800" u="sng" dirty="0">
                <a:solidFill>
                  <a:schemeClr val="tx1"/>
                </a:solidFill>
                <a:latin typeface="Calibri" panose="020F0502020204030204" pitchFamily="34" charset="0"/>
              </a:rPr>
              <a:t>lk sözleşme bedelinin en az % 80’i oranındaki</a:t>
            </a:r>
            <a:r>
              <a:rPr lang="tr-TR" sz="1800" dirty="0">
                <a:solidFill>
                  <a:schemeClr val="tx1"/>
                </a:solidFill>
                <a:latin typeface="Calibri" panose="020F0502020204030204" pitchFamily="34" charset="0"/>
              </a:rPr>
              <a:t> kısmını gerçekleştiren yüklenicilere “yüklenici iş bitirme belgesi”, </a:t>
            </a:r>
          </a:p>
          <a:p>
            <a:pPr lvl="1" algn="just"/>
            <a:r>
              <a:rPr lang="tr-TR" sz="1800" u="sng" dirty="0">
                <a:solidFill>
                  <a:schemeClr val="tx1"/>
                </a:solidFill>
                <a:latin typeface="Calibri" panose="020F0502020204030204" pitchFamily="34" charset="0"/>
              </a:rPr>
              <a:t>İlk sözleşme bedelinin</a:t>
            </a:r>
            <a:r>
              <a:rPr lang="tr-TR" sz="1800" dirty="0">
                <a:solidFill>
                  <a:schemeClr val="tx1"/>
                </a:solidFill>
                <a:latin typeface="Calibri" panose="020F0502020204030204" pitchFamily="34" charset="0"/>
              </a:rPr>
              <a:t> en az </a:t>
            </a:r>
            <a:r>
              <a:rPr lang="tr-TR" sz="1800" b="1" dirty="0">
                <a:solidFill>
                  <a:srgbClr val="C00000"/>
                </a:solidFill>
                <a:latin typeface="Calibri" panose="020F0502020204030204" pitchFamily="34" charset="0"/>
              </a:rPr>
              <a:t>% 80’i </a:t>
            </a:r>
            <a:r>
              <a:rPr lang="tr-TR" sz="1800" dirty="0">
                <a:solidFill>
                  <a:schemeClr val="tx1"/>
                </a:solidFill>
                <a:latin typeface="Calibri" panose="020F0502020204030204" pitchFamily="34" charset="0"/>
              </a:rPr>
              <a:t>oranında </a:t>
            </a:r>
            <a:r>
              <a:rPr lang="tr-TR" sz="1800" b="1" dirty="0">
                <a:solidFill>
                  <a:schemeClr val="tx1"/>
                </a:solidFill>
                <a:latin typeface="Calibri" panose="020F0502020204030204" pitchFamily="34" charset="0"/>
              </a:rPr>
              <a:t>denetleme ve yönetme</a:t>
            </a:r>
            <a:r>
              <a:rPr lang="tr-TR" sz="1800" dirty="0">
                <a:solidFill>
                  <a:schemeClr val="tx1"/>
                </a:solidFill>
                <a:latin typeface="Calibri" panose="020F0502020204030204" pitchFamily="34" charset="0"/>
              </a:rPr>
              <a:t> görevinde bulunan mimar veya mühendislere “iş denetleme belgesi” veya “iş yönetme </a:t>
            </a:r>
            <a:r>
              <a:rPr lang="tr-TR" sz="1800" dirty="0" smtClean="0">
                <a:solidFill>
                  <a:schemeClr val="tx1"/>
                </a:solidFill>
                <a:latin typeface="Calibri" panose="020F0502020204030204" pitchFamily="34" charset="0"/>
              </a:rPr>
              <a:t>belgesi” düzenlenir.</a:t>
            </a:r>
          </a:p>
          <a:p>
            <a:pPr marL="457200" lvl="1" indent="0" algn="just">
              <a:buNone/>
            </a:pPr>
            <a:endParaRPr lang="tr-TR" sz="1800" dirty="0" smtClean="0">
              <a:solidFill>
                <a:schemeClr val="tx1"/>
              </a:solidFill>
              <a:latin typeface="Calibri" panose="020F0502020204030204" pitchFamily="34" charset="0"/>
            </a:endParaRPr>
          </a:p>
          <a:p>
            <a:pPr algn="just"/>
            <a:r>
              <a:rPr lang="tr-TR" sz="1800" dirty="0" smtClean="0">
                <a:solidFill>
                  <a:schemeClr val="tx1"/>
                </a:solidFill>
                <a:latin typeface="Calibri" panose="020F0502020204030204" pitchFamily="34" charset="0"/>
              </a:rPr>
              <a:t>İlk </a:t>
            </a:r>
            <a:r>
              <a:rPr lang="tr-TR" sz="1800" dirty="0">
                <a:solidFill>
                  <a:schemeClr val="tx1"/>
                </a:solidFill>
                <a:latin typeface="Calibri" panose="020F0502020204030204" pitchFamily="34" charset="0"/>
              </a:rPr>
              <a:t>sözleşme bedelinin en az % 80’i oranındaki işin </a:t>
            </a:r>
            <a:r>
              <a:rPr lang="tr-TR" sz="1800" b="1" dirty="0">
                <a:solidFill>
                  <a:schemeClr val="tx1"/>
                </a:solidFill>
                <a:latin typeface="Calibri" panose="020F0502020204030204" pitchFamily="34" charset="0"/>
              </a:rPr>
              <a:t>bir kısmında denetleme</a:t>
            </a:r>
            <a:r>
              <a:rPr lang="tr-TR" sz="1800" dirty="0">
                <a:solidFill>
                  <a:schemeClr val="tx1"/>
                </a:solidFill>
                <a:latin typeface="Calibri" panose="020F0502020204030204" pitchFamily="34" charset="0"/>
              </a:rPr>
              <a:t>, </a:t>
            </a:r>
            <a:r>
              <a:rPr lang="tr-TR" sz="1800" b="1" dirty="0">
                <a:solidFill>
                  <a:schemeClr val="tx1"/>
                </a:solidFill>
                <a:latin typeface="Calibri" panose="020F0502020204030204" pitchFamily="34" charset="0"/>
              </a:rPr>
              <a:t>diğer kısmında yönetme</a:t>
            </a:r>
            <a:r>
              <a:rPr lang="tr-TR" sz="1800" dirty="0">
                <a:solidFill>
                  <a:schemeClr val="tx1"/>
                </a:solidFill>
                <a:latin typeface="Calibri" panose="020F0502020204030204" pitchFamily="34" charset="0"/>
              </a:rPr>
              <a:t> görevinde bulunan mimar veya mühendislere, bu görevlerde bulundukları sürede gerçekleştirilen toplam iş tutarı esas alınarak, </a:t>
            </a:r>
            <a:r>
              <a:rPr lang="tr-TR" sz="1800" b="1" dirty="0">
                <a:solidFill>
                  <a:srgbClr val="C00000"/>
                </a:solidFill>
                <a:latin typeface="Calibri" panose="020F0502020204030204" pitchFamily="34" charset="0"/>
              </a:rPr>
              <a:t>daha fazla tutardaki iş kısmına göre</a:t>
            </a:r>
            <a:r>
              <a:rPr lang="tr-TR" sz="1800" dirty="0">
                <a:solidFill>
                  <a:schemeClr val="tx1"/>
                </a:solidFill>
                <a:latin typeface="Calibri" panose="020F0502020204030204" pitchFamily="34" charset="0"/>
              </a:rPr>
              <a:t> düzenlenen </a:t>
            </a:r>
            <a:r>
              <a:rPr lang="tr-TR" sz="1800" b="1" dirty="0">
                <a:solidFill>
                  <a:schemeClr val="tx1"/>
                </a:solidFill>
                <a:latin typeface="Calibri" panose="020F0502020204030204" pitchFamily="34" charset="0"/>
              </a:rPr>
              <a:t>tek bir </a:t>
            </a:r>
            <a:r>
              <a:rPr lang="tr-TR" sz="1800" u="sng" dirty="0">
                <a:solidFill>
                  <a:schemeClr val="tx1"/>
                </a:solidFill>
                <a:latin typeface="Calibri" panose="020F0502020204030204" pitchFamily="34" charset="0"/>
              </a:rPr>
              <a:t>iş denetleme</a:t>
            </a:r>
            <a:r>
              <a:rPr lang="tr-TR" sz="1800" dirty="0">
                <a:solidFill>
                  <a:schemeClr val="tx1"/>
                </a:solidFill>
                <a:latin typeface="Calibri" panose="020F0502020204030204" pitchFamily="34" charset="0"/>
              </a:rPr>
              <a:t> veya </a:t>
            </a:r>
            <a:r>
              <a:rPr lang="tr-TR" sz="1800" u="sng" dirty="0">
                <a:solidFill>
                  <a:schemeClr val="tx1"/>
                </a:solidFill>
                <a:latin typeface="Calibri" panose="020F0502020204030204" pitchFamily="34" charset="0"/>
              </a:rPr>
              <a:t>iş yönetme</a:t>
            </a:r>
            <a:r>
              <a:rPr lang="tr-TR" sz="1800" dirty="0">
                <a:solidFill>
                  <a:schemeClr val="tx1"/>
                </a:solidFill>
                <a:latin typeface="Calibri" panose="020F0502020204030204" pitchFamily="34" charset="0"/>
              </a:rPr>
              <a:t> belgesi düzenlenir.</a:t>
            </a:r>
          </a:p>
        </p:txBody>
      </p:sp>
    </p:spTree>
    <p:extLst>
      <p:ext uri="{BB962C8B-B14F-4D97-AF65-F5344CB8AC3E}">
        <p14:creationId xmlns:p14="http://schemas.microsoft.com/office/powerpoint/2010/main" val="294529636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196752"/>
            <a:ext cx="8229600" cy="5544616"/>
          </a:xfrm>
        </p:spPr>
        <p:txBody>
          <a:bodyPr>
            <a:noAutofit/>
          </a:bodyPr>
          <a:lstStyle/>
          <a:p>
            <a:pPr marL="0" indent="0" algn="just">
              <a:buClr>
                <a:schemeClr val="accent1"/>
              </a:buClr>
              <a:buNone/>
            </a:pPr>
            <a:r>
              <a:rPr lang="tr-TR" sz="1800" b="1" dirty="0" smtClean="0">
                <a:solidFill>
                  <a:schemeClr val="accent5">
                    <a:lumMod val="75000"/>
                  </a:schemeClr>
                </a:solidFill>
                <a:latin typeface="Calibri" panose="020F0502020204030204" pitchFamily="34" charset="0"/>
              </a:rPr>
              <a:t>Mesleki ve teknik yeterlik kriterleri </a:t>
            </a:r>
            <a:r>
              <a:rPr lang="tr-TR" sz="1800" b="1" i="1" dirty="0" smtClean="0">
                <a:solidFill>
                  <a:schemeClr val="accent5">
                    <a:lumMod val="75000"/>
                  </a:schemeClr>
                </a:solidFill>
                <a:latin typeface="Calibri" panose="020F0502020204030204" pitchFamily="34" charset="0"/>
              </a:rPr>
              <a:t>(İş deneyimini  gösteren belgeler)</a:t>
            </a:r>
          </a:p>
          <a:p>
            <a:pPr marL="0" indent="0" algn="just">
              <a:buNone/>
              <a:defRPr/>
            </a:pPr>
            <a:r>
              <a:rPr lang="tr-TR" sz="2000" b="1" dirty="0">
                <a:solidFill>
                  <a:schemeClr val="tx1"/>
                </a:solidFill>
                <a:latin typeface="Calibri" panose="020F0502020204030204" pitchFamily="34" charset="0"/>
              </a:rPr>
              <a:t>Belge düzenleme koşulları (Md-44)</a:t>
            </a:r>
            <a:endParaRPr lang="tr-TR" sz="2000" b="1" dirty="0" smtClean="0">
              <a:solidFill>
                <a:schemeClr val="tx1"/>
              </a:solidFill>
              <a:latin typeface="Calibri" panose="020F0502020204030204" pitchFamily="34" charset="0"/>
            </a:endParaRPr>
          </a:p>
          <a:p>
            <a:pPr marL="0" indent="0" algn="just">
              <a:buNone/>
              <a:defRPr/>
            </a:pPr>
            <a:endParaRPr lang="tr-TR" sz="2000" dirty="0" smtClean="0">
              <a:solidFill>
                <a:schemeClr val="tx1"/>
              </a:solidFill>
              <a:latin typeface="Calibri" panose="020F0502020204030204" pitchFamily="34" charset="0"/>
            </a:endParaRPr>
          </a:p>
          <a:p>
            <a:pPr marL="0" indent="0" algn="just">
              <a:buNone/>
              <a:defRPr/>
            </a:pPr>
            <a:r>
              <a:rPr lang="tr-TR" sz="2000" dirty="0" smtClean="0">
                <a:solidFill>
                  <a:schemeClr val="tx1"/>
                </a:solidFill>
                <a:latin typeface="Calibri" panose="020F0502020204030204" pitchFamily="34" charset="0"/>
              </a:rPr>
              <a:t>Alt </a:t>
            </a:r>
            <a:r>
              <a:rPr lang="tr-TR" sz="2000" dirty="0">
                <a:solidFill>
                  <a:schemeClr val="tx1"/>
                </a:solidFill>
                <a:latin typeface="Calibri" panose="020F0502020204030204" pitchFamily="34" charset="0"/>
              </a:rPr>
              <a:t>yüklenicilere belge düzenlenmesi;</a:t>
            </a:r>
          </a:p>
          <a:p>
            <a:pPr algn="just">
              <a:defRPr/>
            </a:pPr>
            <a:r>
              <a:rPr lang="tr-TR" sz="2000" dirty="0" smtClean="0">
                <a:solidFill>
                  <a:schemeClr val="tx1"/>
                </a:solidFill>
                <a:latin typeface="Calibri" panose="020F0502020204030204" pitchFamily="34" charset="0"/>
              </a:rPr>
              <a:t>Yükleniciye </a:t>
            </a:r>
            <a:r>
              <a:rPr lang="tr-TR" sz="2000" dirty="0">
                <a:solidFill>
                  <a:schemeClr val="tx1"/>
                </a:solidFill>
                <a:latin typeface="Calibri" panose="020F0502020204030204" pitchFamily="34" charset="0"/>
              </a:rPr>
              <a:t>karşı bedel içeren bir sözleşme ile </a:t>
            </a:r>
            <a:r>
              <a:rPr lang="tr-TR" sz="2000" u="sng" dirty="0">
                <a:solidFill>
                  <a:schemeClr val="tx1"/>
                </a:solidFill>
                <a:latin typeface="Calibri" panose="020F0502020204030204" pitchFamily="34" charset="0"/>
              </a:rPr>
              <a:t>taahhüt edilen iş bölümünün tamamen bitirilmesi</a:t>
            </a:r>
            <a:r>
              <a:rPr lang="tr-TR" sz="2000" dirty="0">
                <a:solidFill>
                  <a:schemeClr val="tx1"/>
                </a:solidFill>
                <a:latin typeface="Calibri" panose="020F0502020204030204" pitchFamily="34" charset="0"/>
              </a:rPr>
              <a:t> ve söz konusu iş kısmının idare tarafından </a:t>
            </a:r>
            <a:r>
              <a:rPr lang="tr-TR" sz="2000" b="1" dirty="0">
                <a:solidFill>
                  <a:srgbClr val="C00000"/>
                </a:solidFill>
                <a:latin typeface="Calibri" panose="020F0502020204030204" pitchFamily="34" charset="0"/>
              </a:rPr>
              <a:t>kısmı kabulünün yapılması</a:t>
            </a:r>
            <a:r>
              <a:rPr lang="tr-TR" sz="2000" dirty="0">
                <a:solidFill>
                  <a:schemeClr val="tx1"/>
                </a:solidFill>
                <a:latin typeface="Calibri" panose="020F0502020204030204" pitchFamily="34" charset="0"/>
              </a:rPr>
              <a:t> veya </a:t>
            </a:r>
            <a:r>
              <a:rPr lang="tr-TR" sz="2000" b="1" dirty="0">
                <a:solidFill>
                  <a:srgbClr val="C00000"/>
                </a:solidFill>
                <a:latin typeface="Calibri" panose="020F0502020204030204" pitchFamily="34" charset="0"/>
              </a:rPr>
              <a:t>asıl sözleşmeye ilişkin işin geçici kabulünün yapılması</a:t>
            </a:r>
            <a:r>
              <a:rPr lang="tr-TR" sz="2000" dirty="0">
                <a:solidFill>
                  <a:schemeClr val="tx1"/>
                </a:solidFill>
                <a:latin typeface="Calibri" panose="020F0502020204030204" pitchFamily="34" charset="0"/>
              </a:rPr>
              <a:t> şartıyla “alt yüklenici iş bitirme belgesi” verilir. 	</a:t>
            </a:r>
          </a:p>
          <a:p>
            <a:pPr algn="just">
              <a:defRPr/>
            </a:pPr>
            <a:endParaRPr lang="tr-TR" sz="2000" dirty="0">
              <a:solidFill>
                <a:schemeClr val="tx1"/>
              </a:solidFill>
              <a:latin typeface="Calibri" panose="020F0502020204030204" pitchFamily="34" charset="0"/>
            </a:endParaRPr>
          </a:p>
          <a:p>
            <a:pPr algn="just">
              <a:defRPr/>
            </a:pPr>
            <a:r>
              <a:rPr lang="tr-TR" sz="2000" dirty="0">
                <a:solidFill>
                  <a:schemeClr val="tx1"/>
                </a:solidFill>
                <a:latin typeface="Calibri" panose="020F0502020204030204" pitchFamily="34" charset="0"/>
              </a:rPr>
              <a:t>Yüklenici ile alt yüklenici arasında yapılan sözleşmelerde, nevi itibariyle verilen bir işin baştan sona yapılmasının öngörülmesi şartı aranır. </a:t>
            </a:r>
          </a:p>
          <a:p>
            <a:pPr algn="just">
              <a:defRPr/>
            </a:pPr>
            <a:endParaRPr lang="tr-TR" sz="2000" dirty="0">
              <a:solidFill>
                <a:schemeClr val="tx1"/>
              </a:solidFill>
              <a:latin typeface="Calibri" panose="020F0502020204030204" pitchFamily="34" charset="0"/>
            </a:endParaRPr>
          </a:p>
          <a:p>
            <a:pPr algn="just">
              <a:defRPr/>
            </a:pPr>
            <a:r>
              <a:rPr lang="tr-TR" sz="2000" dirty="0">
                <a:solidFill>
                  <a:schemeClr val="tx1"/>
                </a:solidFill>
                <a:latin typeface="Calibri" panose="020F0502020204030204" pitchFamily="34" charset="0"/>
              </a:rPr>
              <a:t>Birden fazla alt yüklenici olması durumunda, alt yüklenicilere verilecek iş deneyim belgelerinin tutarlarının toplamı, toplam sözleşme bedelini </a:t>
            </a:r>
            <a:r>
              <a:rPr lang="tr-TR" sz="2000" dirty="0" smtClean="0">
                <a:solidFill>
                  <a:schemeClr val="tx1"/>
                </a:solidFill>
                <a:latin typeface="Calibri" panose="020F0502020204030204" pitchFamily="34" charset="0"/>
              </a:rPr>
              <a:t>aşamaz</a:t>
            </a:r>
            <a:r>
              <a:rPr lang="tr-TR" sz="2000" dirty="0">
                <a:solidFill>
                  <a:schemeClr val="tx1"/>
                </a:solidFill>
                <a:latin typeface="Calibri" panose="020F0502020204030204" pitchFamily="34" charset="0"/>
              </a:rPr>
              <a:t>.</a:t>
            </a:r>
          </a:p>
        </p:txBody>
      </p:sp>
    </p:spTree>
    <p:extLst>
      <p:ext uri="{BB962C8B-B14F-4D97-AF65-F5344CB8AC3E}">
        <p14:creationId xmlns:p14="http://schemas.microsoft.com/office/powerpoint/2010/main" val="298332400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484784"/>
            <a:ext cx="8229600" cy="5184576"/>
          </a:xfrm>
        </p:spPr>
        <p:txBody>
          <a:bodyPr>
            <a:noAutofit/>
          </a:bodyPr>
          <a:lstStyle/>
          <a:p>
            <a:pPr marL="0" indent="0" algn="just">
              <a:buClr>
                <a:schemeClr val="accent1"/>
              </a:buClr>
              <a:buNone/>
            </a:pPr>
            <a:r>
              <a:rPr lang="tr-TR" sz="1800" b="1" dirty="0">
                <a:solidFill>
                  <a:schemeClr val="accent5">
                    <a:lumMod val="75000"/>
                  </a:schemeClr>
                </a:solidFill>
                <a:latin typeface="Calibri" panose="020F0502020204030204" pitchFamily="34" charset="0"/>
              </a:rPr>
              <a:t>Mesleki ve teknik yeterlik kriterleri </a:t>
            </a:r>
            <a:r>
              <a:rPr lang="tr-TR" sz="1800" b="1" i="1" dirty="0">
                <a:solidFill>
                  <a:schemeClr val="accent5">
                    <a:lumMod val="75000"/>
                  </a:schemeClr>
                </a:solidFill>
                <a:latin typeface="Calibri" panose="020F0502020204030204" pitchFamily="34" charset="0"/>
              </a:rPr>
              <a:t>(İş deneyimini  gösteren belgeler)</a:t>
            </a:r>
          </a:p>
          <a:p>
            <a:pPr marL="0" indent="0" algn="just">
              <a:buNone/>
            </a:pPr>
            <a:r>
              <a:rPr lang="tr-TR" sz="2000" b="1" dirty="0" smtClean="0">
                <a:solidFill>
                  <a:schemeClr val="tx1"/>
                </a:solidFill>
                <a:latin typeface="Calibri" panose="020F0502020204030204" pitchFamily="34" charset="0"/>
              </a:rPr>
              <a:t>İş deneyim tutarının tespiti (Md-46)</a:t>
            </a:r>
          </a:p>
          <a:p>
            <a:pPr algn="just"/>
            <a:r>
              <a:rPr lang="tr-TR" sz="2000" dirty="0" smtClean="0">
                <a:solidFill>
                  <a:schemeClr val="tx1"/>
                </a:solidFill>
                <a:latin typeface="Calibri" panose="020F0502020204030204" pitchFamily="34" charset="0"/>
              </a:rPr>
              <a:t>İş </a:t>
            </a:r>
            <a:r>
              <a:rPr lang="tr-TR" sz="2000" dirty="0">
                <a:solidFill>
                  <a:schemeClr val="tx1"/>
                </a:solidFill>
                <a:latin typeface="Calibri" panose="020F0502020204030204" pitchFamily="34" charset="0"/>
              </a:rPr>
              <a:t>deneyim belgelerine, fiilen gerçekleştirilen, denetlenen veya yönetilen işlerin </a:t>
            </a:r>
            <a:r>
              <a:rPr lang="tr-TR" sz="2000" u="sng" dirty="0">
                <a:solidFill>
                  <a:schemeClr val="tx1"/>
                </a:solidFill>
                <a:latin typeface="Calibri" panose="020F0502020204030204" pitchFamily="34" charset="0"/>
              </a:rPr>
              <a:t>tutarı olarak</a:t>
            </a:r>
            <a:r>
              <a:rPr lang="tr-TR" sz="2000" dirty="0">
                <a:solidFill>
                  <a:schemeClr val="tx1"/>
                </a:solidFill>
                <a:latin typeface="Calibri" panose="020F0502020204030204" pitchFamily="34" charset="0"/>
              </a:rPr>
              <a:t>, devam eden işlerde </a:t>
            </a:r>
            <a:r>
              <a:rPr lang="tr-TR" sz="2000" b="1" dirty="0">
                <a:solidFill>
                  <a:srgbClr val="C00000"/>
                </a:solidFill>
                <a:latin typeface="Calibri" panose="020F0502020204030204" pitchFamily="34" charset="0"/>
              </a:rPr>
              <a:t>ara </a:t>
            </a:r>
            <a:r>
              <a:rPr lang="tr-TR" sz="2000" b="1" dirty="0" err="1">
                <a:solidFill>
                  <a:srgbClr val="C00000"/>
                </a:solidFill>
                <a:latin typeface="Calibri" panose="020F0502020204030204" pitchFamily="34" charset="0"/>
              </a:rPr>
              <a:t>hakediş</a:t>
            </a:r>
            <a:r>
              <a:rPr lang="tr-TR" sz="2000" b="1" dirty="0">
                <a:solidFill>
                  <a:srgbClr val="C00000"/>
                </a:solidFill>
                <a:latin typeface="Calibri" panose="020F0502020204030204" pitchFamily="34" charset="0"/>
              </a:rPr>
              <a:t> raporlarındaki</a:t>
            </a:r>
            <a:r>
              <a:rPr lang="tr-TR" sz="2000" dirty="0">
                <a:solidFill>
                  <a:schemeClr val="tx1"/>
                </a:solidFill>
                <a:latin typeface="Calibri" panose="020F0502020204030204" pitchFamily="34" charset="0"/>
              </a:rPr>
              <a:t>, geçici kabulü yapılmış işlerde ise </a:t>
            </a:r>
            <a:r>
              <a:rPr lang="tr-TR" sz="2000" b="1" dirty="0" err="1">
                <a:solidFill>
                  <a:srgbClr val="C00000"/>
                </a:solidFill>
                <a:latin typeface="Calibri" panose="020F0502020204030204" pitchFamily="34" charset="0"/>
              </a:rPr>
              <a:t>hakediş</a:t>
            </a:r>
            <a:r>
              <a:rPr lang="tr-TR" sz="2000" b="1" dirty="0">
                <a:solidFill>
                  <a:srgbClr val="C00000"/>
                </a:solidFill>
                <a:latin typeface="Calibri" panose="020F0502020204030204" pitchFamily="34" charset="0"/>
              </a:rPr>
              <a:t> raporları ve varsa kesin </a:t>
            </a:r>
            <a:r>
              <a:rPr lang="tr-TR" sz="2000" b="1" dirty="0" err="1">
                <a:solidFill>
                  <a:srgbClr val="C00000"/>
                </a:solidFill>
                <a:latin typeface="Calibri" panose="020F0502020204030204" pitchFamily="34" charset="0"/>
              </a:rPr>
              <a:t>hakediş</a:t>
            </a:r>
            <a:r>
              <a:rPr lang="tr-TR" sz="2000" b="1" dirty="0">
                <a:solidFill>
                  <a:srgbClr val="C00000"/>
                </a:solidFill>
                <a:latin typeface="Calibri" panose="020F0502020204030204" pitchFamily="34" charset="0"/>
              </a:rPr>
              <a:t> raporundaki</a:t>
            </a:r>
            <a:r>
              <a:rPr lang="tr-TR" sz="2000" dirty="0">
                <a:solidFill>
                  <a:schemeClr val="tx1"/>
                </a:solidFill>
                <a:latin typeface="Calibri" panose="020F0502020204030204" pitchFamily="34" charset="0"/>
              </a:rPr>
              <a:t> iş veya görevle ilgili tutarlar herhangi bir </a:t>
            </a:r>
            <a:r>
              <a:rPr lang="tr-TR" sz="2000" b="1" dirty="0">
                <a:solidFill>
                  <a:schemeClr val="tx1"/>
                </a:solidFill>
                <a:latin typeface="Calibri" panose="020F0502020204030204" pitchFamily="34" charset="0"/>
              </a:rPr>
              <a:t>güncelleştirmeye tabi tutulmadan</a:t>
            </a:r>
            <a:r>
              <a:rPr lang="tr-TR" sz="2000" dirty="0">
                <a:solidFill>
                  <a:schemeClr val="tx1"/>
                </a:solidFill>
                <a:latin typeface="Calibri" panose="020F0502020204030204" pitchFamily="34" charset="0"/>
              </a:rPr>
              <a:t> yazılır.</a:t>
            </a:r>
          </a:p>
          <a:p>
            <a:pPr algn="just"/>
            <a:endParaRPr lang="tr-TR" sz="2000" dirty="0" smtClean="0">
              <a:solidFill>
                <a:schemeClr val="tx1"/>
              </a:solidFill>
              <a:latin typeface="Calibri" panose="020F0502020204030204" pitchFamily="34" charset="0"/>
            </a:endParaRPr>
          </a:p>
          <a:p>
            <a:pPr algn="just"/>
            <a:r>
              <a:rPr lang="tr-TR" sz="2000" dirty="0" smtClean="0">
                <a:solidFill>
                  <a:schemeClr val="tx1"/>
                </a:solidFill>
                <a:latin typeface="Calibri" panose="020F0502020204030204" pitchFamily="34" charset="0"/>
              </a:rPr>
              <a:t>İş denetleme ve iş yönetme belgelerinde iş deneyim tutarı, </a:t>
            </a:r>
            <a:r>
              <a:rPr lang="tr-TR" sz="2000" u="sng" dirty="0">
                <a:solidFill>
                  <a:schemeClr val="tx1"/>
                </a:solidFill>
                <a:latin typeface="Calibri" panose="020F0502020204030204" pitchFamily="34" charset="0"/>
              </a:rPr>
              <a:t>işin tamamında</a:t>
            </a:r>
            <a:r>
              <a:rPr lang="tr-TR" sz="2000" dirty="0">
                <a:solidFill>
                  <a:schemeClr val="tx1"/>
                </a:solidFill>
                <a:latin typeface="Calibri" panose="020F0502020204030204" pitchFamily="34" charset="0"/>
              </a:rPr>
              <a:t> veya </a:t>
            </a:r>
            <a:r>
              <a:rPr lang="tr-TR" sz="2000" u="sng" dirty="0">
                <a:solidFill>
                  <a:schemeClr val="tx1"/>
                </a:solidFill>
                <a:latin typeface="Calibri" panose="020F0502020204030204" pitchFamily="34" charset="0"/>
              </a:rPr>
              <a:t>bir kısmında</a:t>
            </a:r>
            <a:r>
              <a:rPr lang="tr-TR" sz="2000" dirty="0">
                <a:solidFill>
                  <a:schemeClr val="tx1"/>
                </a:solidFill>
                <a:latin typeface="Calibri" panose="020F0502020204030204" pitchFamily="34" charset="0"/>
              </a:rPr>
              <a:t> </a:t>
            </a:r>
            <a:r>
              <a:rPr lang="tr-TR" sz="2000" b="1" dirty="0">
                <a:solidFill>
                  <a:schemeClr val="tx1"/>
                </a:solidFill>
                <a:latin typeface="Calibri" panose="020F0502020204030204" pitchFamily="34" charset="0"/>
              </a:rPr>
              <a:t>aynı sıfat ve görev unvanı</a:t>
            </a:r>
            <a:r>
              <a:rPr lang="tr-TR" sz="2000" dirty="0">
                <a:solidFill>
                  <a:schemeClr val="tx1"/>
                </a:solidFill>
                <a:latin typeface="Calibri" panose="020F0502020204030204" pitchFamily="34" charset="0"/>
              </a:rPr>
              <a:t> ile </a:t>
            </a:r>
            <a:r>
              <a:rPr lang="tr-TR" sz="2000" b="1" dirty="0">
                <a:solidFill>
                  <a:srgbClr val="C00000"/>
                </a:solidFill>
                <a:latin typeface="Calibri" panose="020F0502020204030204" pitchFamily="34" charset="0"/>
              </a:rPr>
              <a:t>eşzamanlı görev yapan</a:t>
            </a:r>
            <a:r>
              <a:rPr lang="tr-TR" sz="2000" dirty="0">
                <a:solidFill>
                  <a:schemeClr val="tx1"/>
                </a:solidFill>
                <a:latin typeface="Calibri" panose="020F0502020204030204" pitchFamily="34" charset="0"/>
              </a:rPr>
              <a:t> </a:t>
            </a:r>
            <a:r>
              <a:rPr lang="tr-TR" sz="2000" b="1" u="sng" dirty="0">
                <a:solidFill>
                  <a:schemeClr val="tx1"/>
                </a:solidFill>
                <a:latin typeface="Calibri" panose="020F0502020204030204" pitchFamily="34" charset="0"/>
              </a:rPr>
              <a:t>birden fazla </a:t>
            </a:r>
            <a:r>
              <a:rPr lang="tr-TR" sz="2000" dirty="0">
                <a:solidFill>
                  <a:schemeClr val="tx1"/>
                </a:solidFill>
                <a:latin typeface="Calibri" panose="020F0502020204030204" pitchFamily="34" charset="0"/>
              </a:rPr>
              <a:t>denetleme </a:t>
            </a:r>
            <a:r>
              <a:rPr lang="tr-TR" sz="2000" dirty="0" smtClean="0">
                <a:solidFill>
                  <a:schemeClr val="tx1"/>
                </a:solidFill>
                <a:latin typeface="Calibri" panose="020F0502020204030204" pitchFamily="34" charset="0"/>
              </a:rPr>
              <a:t>görevlisi/yönetici </a:t>
            </a:r>
            <a:r>
              <a:rPr lang="tr-TR" sz="2000" dirty="0">
                <a:solidFill>
                  <a:schemeClr val="tx1"/>
                </a:solidFill>
                <a:latin typeface="Calibri" panose="020F0502020204030204" pitchFamily="34" charset="0"/>
              </a:rPr>
              <a:t>bulunması halinde ise; </a:t>
            </a:r>
            <a:r>
              <a:rPr lang="tr-TR" sz="2000" b="1" dirty="0">
                <a:solidFill>
                  <a:srgbClr val="C00000"/>
                </a:solidFill>
                <a:latin typeface="Calibri" panose="020F0502020204030204" pitchFamily="34" charset="0"/>
              </a:rPr>
              <a:t>görevlilerin sayısına bölünerek </a:t>
            </a:r>
            <a:r>
              <a:rPr lang="tr-TR" sz="2000" dirty="0">
                <a:solidFill>
                  <a:schemeClr val="tx1"/>
                </a:solidFill>
                <a:latin typeface="Calibri" panose="020F0502020204030204" pitchFamily="34" charset="0"/>
              </a:rPr>
              <a:t>bulunan tutarlar </a:t>
            </a:r>
            <a:r>
              <a:rPr lang="tr-TR" sz="2000" dirty="0" smtClean="0">
                <a:solidFill>
                  <a:schemeClr val="tx1"/>
                </a:solidFill>
                <a:latin typeface="Calibri" panose="020F0502020204030204" pitchFamily="34" charset="0"/>
              </a:rPr>
              <a:t>üzerinden tespit edilir.</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6096" y="5445224"/>
            <a:ext cx="2200275" cy="1200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1761910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484784"/>
            <a:ext cx="8229600" cy="5184576"/>
          </a:xfrm>
        </p:spPr>
        <p:txBody>
          <a:bodyPr>
            <a:noAutofit/>
          </a:bodyPr>
          <a:lstStyle/>
          <a:p>
            <a:pPr marL="0" indent="0" algn="just">
              <a:buClr>
                <a:schemeClr val="accent1"/>
              </a:buClr>
              <a:buNone/>
            </a:pPr>
            <a:r>
              <a:rPr lang="tr-TR" sz="1800" b="1" dirty="0">
                <a:solidFill>
                  <a:schemeClr val="accent5">
                    <a:lumMod val="75000"/>
                  </a:schemeClr>
                </a:solidFill>
                <a:latin typeface="Calibri" panose="020F0502020204030204" pitchFamily="34" charset="0"/>
              </a:rPr>
              <a:t>Mesleki ve teknik yeterlik kriterleri </a:t>
            </a:r>
            <a:r>
              <a:rPr lang="tr-TR" sz="1800" b="1" i="1" dirty="0">
                <a:solidFill>
                  <a:schemeClr val="accent5">
                    <a:lumMod val="75000"/>
                  </a:schemeClr>
                </a:solidFill>
                <a:latin typeface="Calibri" panose="020F0502020204030204" pitchFamily="34" charset="0"/>
              </a:rPr>
              <a:t>(İş deneyimini  gösteren belgeler)</a:t>
            </a:r>
          </a:p>
          <a:p>
            <a:pPr marL="0" indent="0" algn="just">
              <a:buNone/>
            </a:pPr>
            <a:r>
              <a:rPr lang="tr-TR" sz="2000" b="1" dirty="0" smtClean="0">
                <a:solidFill>
                  <a:schemeClr val="tx1"/>
                </a:solidFill>
                <a:latin typeface="Calibri" panose="020F0502020204030204" pitchFamily="34" charset="0"/>
              </a:rPr>
              <a:t>İş deneyim tutarının tespiti (Md-46)</a:t>
            </a:r>
          </a:p>
          <a:p>
            <a:pPr algn="just"/>
            <a:r>
              <a:rPr lang="tr-TR" sz="1800" u="sng" dirty="0" smtClean="0">
                <a:solidFill>
                  <a:schemeClr val="tx1"/>
                </a:solidFill>
                <a:latin typeface="Calibri" panose="020F0502020204030204" pitchFamily="34" charset="0"/>
              </a:rPr>
              <a:t>Özel </a:t>
            </a:r>
            <a:r>
              <a:rPr lang="tr-TR" sz="1800" u="sng" dirty="0">
                <a:solidFill>
                  <a:schemeClr val="tx1"/>
                </a:solidFill>
                <a:latin typeface="Calibri" panose="020F0502020204030204" pitchFamily="34" charset="0"/>
              </a:rPr>
              <a:t>sektöre gerçekleştirilen işlerde</a:t>
            </a:r>
            <a:r>
              <a:rPr lang="tr-TR" sz="1800" dirty="0">
                <a:solidFill>
                  <a:schemeClr val="tx1"/>
                </a:solidFill>
                <a:latin typeface="Calibri" panose="020F0502020204030204" pitchFamily="34" charset="0"/>
              </a:rPr>
              <a:t> iş deneyim tutarının tespitinde; diğer belgelerin de bu tutarı doğrulaması şartıyla, işin </a:t>
            </a:r>
            <a:r>
              <a:rPr lang="tr-TR" sz="1800" b="1" dirty="0">
                <a:solidFill>
                  <a:srgbClr val="C00000"/>
                </a:solidFill>
                <a:latin typeface="Calibri" panose="020F0502020204030204" pitchFamily="34" charset="0"/>
              </a:rPr>
              <a:t>sözleşmesinde yazılı bedeli aşmamak</a:t>
            </a:r>
            <a:r>
              <a:rPr lang="tr-TR" sz="1800" dirty="0">
                <a:solidFill>
                  <a:schemeClr val="tx1"/>
                </a:solidFill>
                <a:latin typeface="Calibri" panose="020F0502020204030204" pitchFamily="34" charset="0"/>
              </a:rPr>
              <a:t> üzere </a:t>
            </a:r>
            <a:r>
              <a:rPr lang="tr-TR" sz="1800" b="1" dirty="0">
                <a:solidFill>
                  <a:schemeClr val="tx1"/>
                </a:solidFill>
                <a:latin typeface="Calibri" panose="020F0502020204030204" pitchFamily="34" charset="0"/>
              </a:rPr>
              <a:t>fiilen yapılan iş tutarı</a:t>
            </a:r>
            <a:r>
              <a:rPr lang="tr-TR" sz="1800" dirty="0">
                <a:solidFill>
                  <a:schemeClr val="tx1"/>
                </a:solidFill>
                <a:latin typeface="Calibri" panose="020F0502020204030204" pitchFamily="34" charset="0"/>
              </a:rPr>
              <a:t> dikkate alınır. Sözleşmede </a:t>
            </a:r>
            <a:r>
              <a:rPr lang="tr-TR" sz="1800" b="1" dirty="0">
                <a:solidFill>
                  <a:schemeClr val="tx1"/>
                </a:solidFill>
                <a:latin typeface="Calibri" panose="020F0502020204030204" pitchFamily="34" charset="0"/>
              </a:rPr>
              <a:t>iş artışına</a:t>
            </a:r>
            <a:r>
              <a:rPr lang="tr-TR" sz="1800" dirty="0">
                <a:solidFill>
                  <a:schemeClr val="tx1"/>
                </a:solidFill>
                <a:latin typeface="Calibri" panose="020F0502020204030204" pitchFamily="34" charset="0"/>
              </a:rPr>
              <a:t> ilişkin hüküm bulunması durumunda, ayrıca sözleşme bedelinin </a:t>
            </a:r>
            <a:r>
              <a:rPr lang="tr-TR" sz="1800" b="1" dirty="0">
                <a:solidFill>
                  <a:srgbClr val="C00000"/>
                </a:solidFill>
                <a:latin typeface="Calibri" panose="020F0502020204030204" pitchFamily="34" charset="0"/>
              </a:rPr>
              <a:t>% 10’unu aşmamak üzere</a:t>
            </a:r>
            <a:r>
              <a:rPr lang="tr-TR" sz="1800" dirty="0">
                <a:solidFill>
                  <a:schemeClr val="tx1"/>
                </a:solidFill>
                <a:latin typeface="Calibri" panose="020F0502020204030204" pitchFamily="34" charset="0"/>
              </a:rPr>
              <a:t> tamamlanan iş tutarı da dikkate alınır</a:t>
            </a:r>
            <a:r>
              <a:rPr lang="tr-TR" sz="1800" dirty="0" smtClean="0">
                <a:solidFill>
                  <a:schemeClr val="tx1"/>
                </a:solidFill>
                <a:latin typeface="Calibri" panose="020F0502020204030204" pitchFamily="34" charset="0"/>
              </a:rPr>
              <a:t>.</a:t>
            </a:r>
          </a:p>
          <a:p>
            <a:pPr marL="0" indent="0" algn="just">
              <a:buNone/>
            </a:pPr>
            <a:endParaRPr lang="tr-TR" sz="1800" dirty="0">
              <a:solidFill>
                <a:schemeClr val="tx1"/>
              </a:solidFill>
              <a:latin typeface="Calibri" panose="020F0502020204030204" pitchFamily="34" charset="0"/>
            </a:endParaRPr>
          </a:p>
          <a:p>
            <a:pPr algn="just"/>
            <a:r>
              <a:rPr lang="tr-TR" sz="1800" u="sng" dirty="0">
                <a:solidFill>
                  <a:schemeClr val="tx1"/>
                </a:solidFill>
                <a:latin typeface="Calibri" panose="020F0502020204030204" pitchFamily="34" charset="0"/>
              </a:rPr>
              <a:t>Kat ve/veya arsa karşılığı inşaat işlerine</a:t>
            </a:r>
            <a:r>
              <a:rPr lang="tr-TR" sz="1800" dirty="0">
                <a:solidFill>
                  <a:schemeClr val="tx1"/>
                </a:solidFill>
                <a:latin typeface="Calibri" panose="020F0502020204030204" pitchFamily="34" charset="0"/>
              </a:rPr>
              <a:t> ilişkin iş deneyim tutarının tespitinde, yapı ruhsatında belirtilen </a:t>
            </a:r>
            <a:r>
              <a:rPr lang="tr-TR" sz="1800" b="1" dirty="0">
                <a:solidFill>
                  <a:srgbClr val="C00000"/>
                </a:solidFill>
                <a:latin typeface="Calibri" panose="020F0502020204030204" pitchFamily="34" charset="0"/>
              </a:rPr>
              <a:t>inşaatın yüzölçümü</a:t>
            </a:r>
            <a:r>
              <a:rPr lang="tr-TR" sz="1800" dirty="0">
                <a:solidFill>
                  <a:schemeClr val="tx1"/>
                </a:solidFill>
                <a:latin typeface="Calibri" panose="020F0502020204030204" pitchFamily="34" charset="0"/>
              </a:rPr>
              <a:t> ile </a:t>
            </a:r>
            <a:r>
              <a:rPr lang="tr-TR" sz="1800" b="1" dirty="0">
                <a:solidFill>
                  <a:schemeClr val="tx1"/>
                </a:solidFill>
                <a:latin typeface="Calibri" panose="020F0502020204030204" pitchFamily="34" charset="0"/>
              </a:rPr>
              <a:t>sözleşmenin imzalandığı yıla ait</a:t>
            </a:r>
            <a:r>
              <a:rPr lang="tr-TR" sz="1800" dirty="0">
                <a:solidFill>
                  <a:schemeClr val="tx1"/>
                </a:solidFill>
                <a:latin typeface="Calibri" panose="020F0502020204030204" pitchFamily="34" charset="0"/>
              </a:rPr>
              <a:t> Çevre ve Şehircilik Bakanlığının Mimarlık ve Mühendislik Hizmet Bedellerinin Hesabında Kullanılacak Yapı Yaklaşık Birim Maliyetleri Hakkında Tebliğde inşaatın sınıfına ve grubuna göre belirlenen </a:t>
            </a:r>
            <a:r>
              <a:rPr lang="tr-TR" sz="1800" b="1" dirty="0">
                <a:solidFill>
                  <a:srgbClr val="C00000"/>
                </a:solidFill>
                <a:latin typeface="Calibri" panose="020F0502020204030204" pitchFamily="34" charset="0"/>
              </a:rPr>
              <a:t>yapı birim maliyetinin</a:t>
            </a:r>
            <a:r>
              <a:rPr lang="tr-TR" sz="1800" dirty="0">
                <a:solidFill>
                  <a:schemeClr val="tx1"/>
                </a:solidFill>
                <a:latin typeface="Calibri" panose="020F0502020204030204" pitchFamily="34" charset="0"/>
              </a:rPr>
              <a:t> </a:t>
            </a:r>
            <a:r>
              <a:rPr lang="tr-TR" sz="1800" b="1" dirty="0">
                <a:solidFill>
                  <a:schemeClr val="tx1"/>
                </a:solidFill>
                <a:latin typeface="Calibri" panose="020F0502020204030204" pitchFamily="34" charset="0"/>
              </a:rPr>
              <a:t>çarpılması</a:t>
            </a:r>
            <a:r>
              <a:rPr lang="tr-TR" sz="1800" dirty="0">
                <a:solidFill>
                  <a:schemeClr val="tx1"/>
                </a:solidFill>
                <a:latin typeface="Calibri" panose="020F0502020204030204" pitchFamily="34" charset="0"/>
              </a:rPr>
              <a:t> suretiyle </a:t>
            </a:r>
            <a:r>
              <a:rPr lang="tr-TR" sz="1800" u="sng" dirty="0">
                <a:solidFill>
                  <a:schemeClr val="tx1"/>
                </a:solidFill>
                <a:latin typeface="Calibri" panose="020F0502020204030204" pitchFamily="34" charset="0"/>
              </a:rPr>
              <a:t>hesaplanan bedelin</a:t>
            </a:r>
            <a:r>
              <a:rPr lang="tr-TR" sz="1800" dirty="0">
                <a:solidFill>
                  <a:schemeClr val="tx1"/>
                </a:solidFill>
                <a:latin typeface="Calibri" panose="020F0502020204030204" pitchFamily="34" charset="0"/>
              </a:rPr>
              <a:t> </a:t>
            </a:r>
            <a:r>
              <a:rPr lang="tr-TR" sz="1800" b="1" dirty="0">
                <a:solidFill>
                  <a:srgbClr val="C00000"/>
                </a:solidFill>
                <a:latin typeface="Calibri" panose="020F0502020204030204" pitchFamily="34" charset="0"/>
              </a:rPr>
              <a:t>% 60’ı</a:t>
            </a:r>
            <a:r>
              <a:rPr lang="tr-TR" sz="1800" dirty="0">
                <a:solidFill>
                  <a:schemeClr val="tx1"/>
                </a:solidFill>
                <a:latin typeface="Calibri" panose="020F0502020204030204" pitchFamily="34" charset="0"/>
              </a:rPr>
              <a:t> </a:t>
            </a:r>
            <a:r>
              <a:rPr lang="tr-TR" sz="1800" b="1" dirty="0">
                <a:solidFill>
                  <a:schemeClr val="tx1"/>
                </a:solidFill>
                <a:latin typeface="Calibri" panose="020F0502020204030204" pitchFamily="34" charset="0"/>
              </a:rPr>
              <a:t>esas </a:t>
            </a:r>
            <a:r>
              <a:rPr lang="tr-TR" sz="1800" b="1" dirty="0" smtClean="0">
                <a:solidFill>
                  <a:schemeClr val="tx1"/>
                </a:solidFill>
                <a:latin typeface="Calibri" panose="020F0502020204030204" pitchFamily="34" charset="0"/>
              </a:rPr>
              <a:t>alınır</a:t>
            </a:r>
            <a:r>
              <a:rPr lang="tr-TR" sz="1800" dirty="0" smtClean="0">
                <a:solidFill>
                  <a:schemeClr val="tx1"/>
                </a:solidFill>
                <a:latin typeface="Calibri" panose="020F0502020204030204" pitchFamily="34" charset="0"/>
              </a:rPr>
              <a:t>.</a:t>
            </a:r>
            <a:endParaRPr lang="tr-TR" sz="1800" b="1" dirty="0">
              <a:solidFill>
                <a:schemeClr val="tx1"/>
              </a:solidFill>
              <a:latin typeface="Calibri" panose="020F0502020204030204" pitchFamily="34" charset="0"/>
            </a:endParaRPr>
          </a:p>
        </p:txBody>
      </p:sp>
    </p:spTree>
    <p:extLst>
      <p:ext uri="{BB962C8B-B14F-4D97-AF65-F5344CB8AC3E}">
        <p14:creationId xmlns:p14="http://schemas.microsoft.com/office/powerpoint/2010/main" val="23863743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YAPIM İLE İLGİLİ GENEL BİLGİLER</a:t>
            </a:r>
            <a:endParaRPr lang="tr-TR" sz="4400" i="1" dirty="0"/>
          </a:p>
        </p:txBody>
      </p:sp>
      <p:sp>
        <p:nvSpPr>
          <p:cNvPr id="3" name="İçerik Yer Tutucusu 2"/>
          <p:cNvSpPr>
            <a:spLocks noGrp="1"/>
          </p:cNvSpPr>
          <p:nvPr>
            <p:ph idx="1"/>
          </p:nvPr>
        </p:nvSpPr>
        <p:spPr>
          <a:xfrm>
            <a:off x="457200" y="1600200"/>
            <a:ext cx="8229600" cy="4925144"/>
          </a:xfrm>
        </p:spPr>
        <p:txBody>
          <a:bodyPr>
            <a:normAutofit/>
          </a:bodyPr>
          <a:lstStyle/>
          <a:p>
            <a:pPr marL="0" indent="0" algn="just">
              <a:buNone/>
            </a:pPr>
            <a:r>
              <a:rPr lang="tr-TR" sz="3200" dirty="0" smtClean="0">
                <a:solidFill>
                  <a:schemeClr val="tx1"/>
                </a:solidFill>
                <a:latin typeface="Calibri" panose="020F0502020204030204" pitchFamily="34" charset="0"/>
              </a:rPr>
              <a:t>Yapım işlerinde;</a:t>
            </a:r>
          </a:p>
          <a:p>
            <a:pPr lvl="1" algn="just">
              <a:buFont typeface="Wingdings" panose="05000000000000000000" pitchFamily="2" charset="2"/>
              <a:buChar char="§"/>
            </a:pPr>
            <a:r>
              <a:rPr lang="tr-TR" sz="2800" dirty="0" smtClean="0">
                <a:solidFill>
                  <a:schemeClr val="tx1"/>
                </a:solidFill>
                <a:latin typeface="Calibri" panose="020F0502020204030204" pitchFamily="34" charset="0"/>
              </a:rPr>
              <a:t>Arsa </a:t>
            </a:r>
            <a:r>
              <a:rPr lang="tr-TR" sz="2800" dirty="0">
                <a:solidFill>
                  <a:schemeClr val="tx1"/>
                </a:solidFill>
                <a:latin typeface="Calibri" panose="020F0502020204030204" pitchFamily="34" charset="0"/>
              </a:rPr>
              <a:t>temin </a:t>
            </a:r>
            <a:r>
              <a:rPr lang="tr-TR" sz="2800" dirty="0" smtClean="0">
                <a:solidFill>
                  <a:schemeClr val="tx1"/>
                </a:solidFill>
                <a:latin typeface="Calibri" panose="020F0502020204030204" pitchFamily="34" charset="0"/>
              </a:rPr>
              <a:t>edilmeden,</a:t>
            </a:r>
          </a:p>
          <a:p>
            <a:pPr lvl="1" algn="just">
              <a:buFont typeface="Wingdings" panose="05000000000000000000" pitchFamily="2" charset="2"/>
              <a:buChar char="§"/>
            </a:pPr>
            <a:r>
              <a:rPr lang="tr-TR" sz="2800" dirty="0" smtClean="0">
                <a:solidFill>
                  <a:schemeClr val="tx1"/>
                </a:solidFill>
                <a:latin typeface="Calibri" panose="020F0502020204030204" pitchFamily="34" charset="0"/>
              </a:rPr>
              <a:t>Mülkiyet,</a:t>
            </a:r>
          </a:p>
          <a:p>
            <a:pPr lvl="1" algn="just">
              <a:buFont typeface="Wingdings" panose="05000000000000000000" pitchFamily="2" charset="2"/>
              <a:buChar char="§"/>
            </a:pPr>
            <a:r>
              <a:rPr lang="tr-TR" sz="2800" dirty="0" smtClean="0">
                <a:solidFill>
                  <a:schemeClr val="tx1"/>
                </a:solidFill>
                <a:latin typeface="Calibri" panose="020F0502020204030204" pitchFamily="34" charset="0"/>
              </a:rPr>
              <a:t>Kamulaştırma</a:t>
            </a:r>
          </a:p>
          <a:p>
            <a:pPr lvl="1" algn="just">
              <a:buFont typeface="Wingdings" panose="05000000000000000000" pitchFamily="2" charset="2"/>
              <a:buChar char="§"/>
            </a:pPr>
            <a:r>
              <a:rPr lang="tr-TR" sz="2800" dirty="0" smtClean="0">
                <a:solidFill>
                  <a:schemeClr val="tx1"/>
                </a:solidFill>
                <a:latin typeface="Calibri" panose="020F0502020204030204" pitchFamily="34" charset="0"/>
              </a:rPr>
              <a:t>Gerekli </a:t>
            </a:r>
            <a:r>
              <a:rPr lang="tr-TR" sz="2800" dirty="0">
                <a:solidFill>
                  <a:schemeClr val="tx1"/>
                </a:solidFill>
                <a:latin typeface="Calibri" panose="020F0502020204030204" pitchFamily="34" charset="0"/>
              </a:rPr>
              <a:t>hallerde imar işlemleri </a:t>
            </a:r>
            <a:r>
              <a:rPr lang="tr-TR" sz="2800" dirty="0" smtClean="0">
                <a:solidFill>
                  <a:schemeClr val="tx1"/>
                </a:solidFill>
                <a:latin typeface="Calibri" panose="020F0502020204030204" pitchFamily="34" charset="0"/>
              </a:rPr>
              <a:t>tamamlanmadan</a:t>
            </a:r>
          </a:p>
          <a:p>
            <a:pPr lvl="1" algn="just">
              <a:buFont typeface="Wingdings" panose="05000000000000000000" pitchFamily="2" charset="2"/>
              <a:buChar char="§"/>
            </a:pPr>
            <a:r>
              <a:rPr lang="tr-TR" sz="2800" dirty="0">
                <a:solidFill>
                  <a:schemeClr val="tx1"/>
                </a:solidFill>
                <a:latin typeface="Calibri" panose="020F0502020204030204" pitchFamily="34" charset="0"/>
              </a:rPr>
              <a:t>uygulama projeleri yapılmadan</a:t>
            </a:r>
          </a:p>
          <a:p>
            <a:pPr marL="0" lvl="1" indent="0" algn="just">
              <a:buNone/>
            </a:pPr>
            <a:r>
              <a:rPr lang="tr-TR" sz="3200" b="1" dirty="0">
                <a:solidFill>
                  <a:srgbClr val="C00000"/>
                </a:solidFill>
                <a:latin typeface="Calibri" panose="020F0502020204030204" pitchFamily="34" charset="0"/>
              </a:rPr>
              <a:t>ihaleye çıkılamaz</a:t>
            </a:r>
            <a:r>
              <a:rPr lang="tr-TR" sz="3200" b="1" dirty="0" smtClean="0">
                <a:solidFill>
                  <a:srgbClr val="C00000"/>
                </a:solidFill>
                <a:latin typeface="Calibri" panose="020F0502020204030204" pitchFamily="34" charset="0"/>
              </a:rPr>
              <a:t>.</a:t>
            </a:r>
            <a:endParaRPr lang="tr-TR" sz="3200" b="1" dirty="0">
              <a:solidFill>
                <a:srgbClr val="C00000"/>
              </a:solidFill>
              <a:latin typeface="Calibri" panose="020F0502020204030204" pitchFamily="34" charset="0"/>
            </a:endParaRPr>
          </a:p>
        </p:txBody>
      </p:sp>
      <p:pic>
        <p:nvPicPr>
          <p:cNvPr id="6" name="Resi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92080" y="1772816"/>
            <a:ext cx="2073813" cy="1575048"/>
          </a:xfrm>
          <a:prstGeom prst="rect">
            <a:avLst/>
          </a:prstGeom>
        </p:spPr>
      </p:pic>
    </p:spTree>
    <p:extLst>
      <p:ext uri="{BB962C8B-B14F-4D97-AF65-F5344CB8AC3E}">
        <p14:creationId xmlns:p14="http://schemas.microsoft.com/office/powerpoint/2010/main" val="144966513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196752"/>
            <a:ext cx="8229600" cy="5544616"/>
          </a:xfrm>
        </p:spPr>
        <p:txBody>
          <a:bodyPr>
            <a:noAutofit/>
          </a:bodyPr>
          <a:lstStyle/>
          <a:p>
            <a:pPr marL="0" indent="0" algn="just">
              <a:buClr>
                <a:schemeClr val="accent1"/>
              </a:buClr>
              <a:buNone/>
            </a:pPr>
            <a:r>
              <a:rPr lang="tr-TR" sz="1800" b="1" dirty="0" smtClean="0">
                <a:solidFill>
                  <a:schemeClr val="accent5">
                    <a:lumMod val="75000"/>
                  </a:schemeClr>
                </a:solidFill>
                <a:latin typeface="Calibri" panose="020F0502020204030204" pitchFamily="34" charset="0"/>
              </a:rPr>
              <a:t>Mesleki ve teknik yeterlik kriterleri </a:t>
            </a:r>
            <a:r>
              <a:rPr lang="tr-TR" sz="1800" b="1" i="1" dirty="0" smtClean="0">
                <a:solidFill>
                  <a:schemeClr val="accent5">
                    <a:lumMod val="75000"/>
                  </a:schemeClr>
                </a:solidFill>
                <a:latin typeface="Calibri" panose="020F0502020204030204" pitchFamily="34" charset="0"/>
              </a:rPr>
              <a:t>(İş deneyimini  gösteren belgeler)</a:t>
            </a:r>
          </a:p>
          <a:p>
            <a:pPr marL="0" indent="0" algn="just">
              <a:buNone/>
              <a:defRPr/>
            </a:pPr>
            <a:r>
              <a:rPr lang="tr-TR" sz="2000" b="1" dirty="0" smtClean="0">
                <a:solidFill>
                  <a:schemeClr val="tx1"/>
                </a:solidFill>
                <a:latin typeface="Calibri" panose="020F0502020204030204" pitchFamily="34" charset="0"/>
              </a:rPr>
              <a:t>İş deneyim belgelerinin verilmesi (Md- 47)</a:t>
            </a:r>
          </a:p>
          <a:p>
            <a:pPr marL="0" indent="0" algn="just">
              <a:buNone/>
              <a:defRPr/>
            </a:pPr>
            <a:r>
              <a:rPr lang="tr-TR" sz="2000" dirty="0" smtClean="0">
                <a:solidFill>
                  <a:schemeClr val="tx1"/>
                </a:solidFill>
                <a:latin typeface="Calibri" panose="020F0502020204030204" pitchFamily="34" charset="0"/>
              </a:rPr>
              <a:t>İş denetleme belgesi:</a:t>
            </a:r>
          </a:p>
          <a:p>
            <a:pPr algn="just">
              <a:spcAft>
                <a:spcPts val="600"/>
              </a:spcAft>
            </a:pPr>
            <a:r>
              <a:rPr lang="tr-TR" sz="1800" u="sng" dirty="0" smtClean="0">
                <a:solidFill>
                  <a:schemeClr val="tx1"/>
                </a:solidFill>
                <a:latin typeface="Calibri" panose="020F0502020204030204" pitchFamily="34" charset="0"/>
              </a:rPr>
              <a:t>İş deneyim belgesi düzenlemeye yetkili</a:t>
            </a:r>
            <a:r>
              <a:rPr lang="tr-TR" sz="1800" dirty="0" smtClean="0">
                <a:solidFill>
                  <a:schemeClr val="tx1"/>
                </a:solidFill>
                <a:latin typeface="Calibri" panose="020F0502020204030204" pitchFamily="34" charset="0"/>
              </a:rPr>
              <a:t> kurum ve kuruluşlara, mahallinde ilgili mevzuat gereğince denetledikleri işlerde </a:t>
            </a:r>
            <a:r>
              <a:rPr lang="tr-TR" sz="1800" b="1" dirty="0" smtClean="0">
                <a:solidFill>
                  <a:schemeClr val="tx1"/>
                </a:solidFill>
                <a:latin typeface="Calibri" panose="020F0502020204030204" pitchFamily="34" charset="0"/>
              </a:rPr>
              <a:t>ilk sözleşme bedelinin en az % 80’</a:t>
            </a:r>
            <a:r>
              <a:rPr lang="tr-TR" sz="1800" dirty="0" smtClean="0">
                <a:solidFill>
                  <a:schemeClr val="tx1"/>
                </a:solidFill>
                <a:latin typeface="Calibri" panose="020F0502020204030204" pitchFamily="34" charset="0"/>
              </a:rPr>
              <a:t>i oranında fiilen görev yapmış olmak şartıyla, </a:t>
            </a:r>
            <a:r>
              <a:rPr lang="tr-TR" sz="1800" b="1" dirty="0" smtClean="0">
                <a:solidFill>
                  <a:srgbClr val="C00000"/>
                </a:solidFill>
                <a:latin typeface="Calibri" panose="020F0502020204030204" pitchFamily="34" charset="0"/>
              </a:rPr>
              <a:t>kontrol mühendisi</a:t>
            </a:r>
            <a:r>
              <a:rPr lang="tr-TR" sz="1800" dirty="0" smtClean="0">
                <a:solidFill>
                  <a:schemeClr val="tx1"/>
                </a:solidFill>
                <a:latin typeface="Calibri" panose="020F0502020204030204" pitchFamily="34" charset="0"/>
              </a:rPr>
              <a:t>, </a:t>
            </a:r>
            <a:r>
              <a:rPr lang="tr-TR" sz="1800" b="1" dirty="0" smtClean="0">
                <a:solidFill>
                  <a:srgbClr val="C00000"/>
                </a:solidFill>
                <a:latin typeface="Calibri" panose="020F0502020204030204" pitchFamily="34" charset="0"/>
              </a:rPr>
              <a:t>şantiye mühendisi </a:t>
            </a:r>
            <a:r>
              <a:rPr lang="tr-TR" sz="1800" dirty="0" smtClean="0">
                <a:solidFill>
                  <a:schemeClr val="tx1"/>
                </a:solidFill>
                <a:latin typeface="Calibri" panose="020F0502020204030204" pitchFamily="34" charset="0"/>
              </a:rPr>
              <a:t>ve </a:t>
            </a:r>
            <a:r>
              <a:rPr lang="tr-TR" sz="1800" b="1" dirty="0" smtClean="0">
                <a:solidFill>
                  <a:srgbClr val="C00000"/>
                </a:solidFill>
                <a:latin typeface="Calibri" panose="020F0502020204030204" pitchFamily="34" charset="0"/>
              </a:rPr>
              <a:t>kontrol şefine</a:t>
            </a:r>
            <a:r>
              <a:rPr lang="tr-TR" sz="1800" dirty="0" smtClean="0">
                <a:solidFill>
                  <a:schemeClr val="tx1"/>
                </a:solidFill>
                <a:latin typeface="Calibri" panose="020F0502020204030204" pitchFamily="34" charset="0"/>
              </a:rPr>
              <a:t>, </a:t>
            </a:r>
          </a:p>
          <a:p>
            <a:pPr algn="just">
              <a:spcAft>
                <a:spcPts val="600"/>
              </a:spcAft>
            </a:pPr>
            <a:r>
              <a:rPr lang="tr-TR" sz="1800" u="sng" dirty="0" smtClean="0">
                <a:solidFill>
                  <a:schemeClr val="tx1"/>
                </a:solidFill>
                <a:latin typeface="Calibri" panose="020F0502020204030204" pitchFamily="34" charset="0"/>
              </a:rPr>
              <a:t>İş </a:t>
            </a:r>
            <a:r>
              <a:rPr lang="tr-TR" sz="1800" u="sng" dirty="0">
                <a:solidFill>
                  <a:schemeClr val="tx1"/>
                </a:solidFill>
                <a:latin typeface="Calibri" panose="020F0502020204030204" pitchFamily="34" charset="0"/>
              </a:rPr>
              <a:t>deneyim belgesi düzenlemeye yetkili</a:t>
            </a:r>
            <a:r>
              <a:rPr lang="tr-TR" sz="1800" dirty="0">
                <a:solidFill>
                  <a:schemeClr val="tx1"/>
                </a:solidFill>
                <a:latin typeface="Calibri" panose="020F0502020204030204" pitchFamily="34" charset="0"/>
              </a:rPr>
              <a:t> kurum ve kuruluşlara </a:t>
            </a:r>
            <a:r>
              <a:rPr lang="tr-TR" sz="1800" u="sng" dirty="0">
                <a:solidFill>
                  <a:schemeClr val="tx1"/>
                </a:solidFill>
                <a:latin typeface="Calibri" panose="020F0502020204030204" pitchFamily="34" charset="0"/>
              </a:rPr>
              <a:t>veya özel sektöre taahhütte bulunan</a:t>
            </a:r>
            <a:r>
              <a:rPr lang="tr-TR" sz="1800" dirty="0">
                <a:solidFill>
                  <a:schemeClr val="tx1"/>
                </a:solidFill>
                <a:latin typeface="Calibri" panose="020F0502020204030204" pitchFamily="34" charset="0"/>
              </a:rPr>
              <a:t> yüklenici bünyesinde, </a:t>
            </a:r>
            <a:r>
              <a:rPr lang="tr-TR" sz="1800" b="1" dirty="0">
                <a:solidFill>
                  <a:schemeClr val="tx1"/>
                </a:solidFill>
                <a:latin typeface="Calibri" panose="020F0502020204030204" pitchFamily="34" charset="0"/>
              </a:rPr>
              <a:t>ilk sözleşme bedelinin en az % 80</a:t>
            </a:r>
            <a:r>
              <a:rPr lang="tr-TR" sz="1800" dirty="0">
                <a:solidFill>
                  <a:schemeClr val="tx1"/>
                </a:solidFill>
                <a:latin typeface="Calibri" panose="020F0502020204030204" pitchFamily="34" charset="0"/>
              </a:rPr>
              <a:t>’i oranında fiilen </a:t>
            </a:r>
            <a:r>
              <a:rPr lang="tr-TR" sz="1800" dirty="0" smtClean="0">
                <a:solidFill>
                  <a:schemeClr val="tx1"/>
                </a:solidFill>
                <a:latin typeface="Calibri" panose="020F0502020204030204" pitchFamily="34" charset="0"/>
              </a:rPr>
              <a:t>görev </a:t>
            </a:r>
            <a:r>
              <a:rPr lang="tr-TR" sz="1800" dirty="0">
                <a:solidFill>
                  <a:schemeClr val="tx1"/>
                </a:solidFill>
                <a:latin typeface="Calibri" panose="020F0502020204030204" pitchFamily="34" charset="0"/>
              </a:rPr>
              <a:t>yapmış olmak şartıyla, </a:t>
            </a:r>
            <a:r>
              <a:rPr lang="tr-TR" sz="1800" b="1" dirty="0">
                <a:solidFill>
                  <a:srgbClr val="C00000"/>
                </a:solidFill>
                <a:latin typeface="Calibri" panose="020F0502020204030204" pitchFamily="34" charset="0"/>
              </a:rPr>
              <a:t>şantiye mühendisi </a:t>
            </a:r>
            <a:r>
              <a:rPr lang="tr-TR" sz="1800" dirty="0">
                <a:solidFill>
                  <a:schemeClr val="tx1"/>
                </a:solidFill>
                <a:latin typeface="Calibri" panose="020F0502020204030204" pitchFamily="34" charset="0"/>
              </a:rPr>
              <a:t>ve </a:t>
            </a:r>
            <a:r>
              <a:rPr lang="tr-TR" sz="1800" b="1" dirty="0">
                <a:solidFill>
                  <a:srgbClr val="C00000"/>
                </a:solidFill>
                <a:latin typeface="Calibri" panose="020F0502020204030204" pitchFamily="34" charset="0"/>
              </a:rPr>
              <a:t>şantiye </a:t>
            </a:r>
            <a:r>
              <a:rPr lang="tr-TR" sz="1800" b="1" dirty="0" smtClean="0">
                <a:solidFill>
                  <a:srgbClr val="C00000"/>
                </a:solidFill>
                <a:latin typeface="Calibri" panose="020F0502020204030204" pitchFamily="34" charset="0"/>
              </a:rPr>
              <a:t>şefine</a:t>
            </a:r>
          </a:p>
        </p:txBody>
      </p:sp>
    </p:spTree>
    <p:extLst>
      <p:ext uri="{BB962C8B-B14F-4D97-AF65-F5344CB8AC3E}">
        <p14:creationId xmlns:p14="http://schemas.microsoft.com/office/powerpoint/2010/main" val="371684879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196752"/>
            <a:ext cx="8229600" cy="5544616"/>
          </a:xfrm>
        </p:spPr>
        <p:txBody>
          <a:bodyPr>
            <a:noAutofit/>
          </a:bodyPr>
          <a:lstStyle/>
          <a:p>
            <a:pPr marL="0" indent="0" algn="just">
              <a:buClr>
                <a:schemeClr val="accent1"/>
              </a:buClr>
              <a:buNone/>
            </a:pPr>
            <a:r>
              <a:rPr lang="tr-TR" sz="1800" b="1" dirty="0" smtClean="0">
                <a:solidFill>
                  <a:schemeClr val="accent5">
                    <a:lumMod val="75000"/>
                  </a:schemeClr>
                </a:solidFill>
                <a:latin typeface="Calibri" panose="020F0502020204030204" pitchFamily="34" charset="0"/>
              </a:rPr>
              <a:t>Mesleki ve teknik yeterlik kriterleri </a:t>
            </a:r>
            <a:r>
              <a:rPr lang="tr-TR" sz="1800" b="1" i="1" dirty="0" smtClean="0">
                <a:solidFill>
                  <a:schemeClr val="accent5">
                    <a:lumMod val="75000"/>
                  </a:schemeClr>
                </a:solidFill>
                <a:latin typeface="Calibri" panose="020F0502020204030204" pitchFamily="34" charset="0"/>
              </a:rPr>
              <a:t>(İş deneyimini  gösteren belgeler)</a:t>
            </a:r>
          </a:p>
          <a:p>
            <a:pPr marL="0" indent="0" algn="just">
              <a:buNone/>
            </a:pPr>
            <a:r>
              <a:rPr lang="tr-TR" sz="2000" b="1" dirty="0">
                <a:solidFill>
                  <a:schemeClr val="tx1"/>
                </a:solidFill>
                <a:latin typeface="Calibri" panose="020F0502020204030204" pitchFamily="34" charset="0"/>
              </a:rPr>
              <a:t>İş deneyim belgelerinin verilmesi (Md- 47)</a:t>
            </a:r>
            <a:endParaRPr lang="tr-TR" sz="2000" i="1" dirty="0">
              <a:solidFill>
                <a:schemeClr val="tx1"/>
              </a:solidFill>
              <a:latin typeface="Calibri" panose="020F0502020204030204" pitchFamily="34" charset="0"/>
            </a:endParaRPr>
          </a:p>
          <a:p>
            <a:pPr marL="0" indent="0" algn="just">
              <a:buNone/>
            </a:pPr>
            <a:r>
              <a:rPr lang="tr-TR" sz="2000" dirty="0" smtClean="0">
                <a:solidFill>
                  <a:schemeClr val="tx1"/>
                </a:solidFill>
                <a:latin typeface="Calibri" panose="020F0502020204030204" pitchFamily="34" charset="0"/>
              </a:rPr>
              <a:t>İş </a:t>
            </a:r>
            <a:r>
              <a:rPr lang="tr-TR" sz="2000" dirty="0">
                <a:solidFill>
                  <a:schemeClr val="tx1"/>
                </a:solidFill>
                <a:latin typeface="Calibri" panose="020F0502020204030204" pitchFamily="34" charset="0"/>
              </a:rPr>
              <a:t>Yönetme Belgesi;</a:t>
            </a:r>
          </a:p>
          <a:p>
            <a:pPr algn="just"/>
            <a:r>
              <a:rPr lang="tr-TR" sz="1600" u="sng" dirty="0" smtClean="0">
                <a:solidFill>
                  <a:schemeClr val="tx1"/>
                </a:solidFill>
                <a:latin typeface="Calibri" panose="020F0502020204030204" pitchFamily="34" charset="0"/>
              </a:rPr>
              <a:t>İş </a:t>
            </a:r>
            <a:r>
              <a:rPr lang="tr-TR" sz="1600" u="sng" dirty="0">
                <a:solidFill>
                  <a:schemeClr val="tx1"/>
                </a:solidFill>
                <a:latin typeface="Calibri" panose="020F0502020204030204" pitchFamily="34" charset="0"/>
              </a:rPr>
              <a:t>deneyim belgesi düzenlemeye yetkili</a:t>
            </a:r>
            <a:r>
              <a:rPr lang="tr-TR" sz="1600" dirty="0">
                <a:solidFill>
                  <a:schemeClr val="tx1"/>
                </a:solidFill>
                <a:latin typeface="Calibri" panose="020F0502020204030204" pitchFamily="34" charset="0"/>
              </a:rPr>
              <a:t> kurum ve kuruluşlarda; </a:t>
            </a:r>
            <a:r>
              <a:rPr lang="tr-TR" sz="1600" b="1" dirty="0">
                <a:solidFill>
                  <a:srgbClr val="C00000"/>
                </a:solidFill>
                <a:latin typeface="Calibri" panose="020F0502020204030204" pitchFamily="34" charset="0"/>
              </a:rPr>
              <a:t>bir görevlendirme yazısına</a:t>
            </a:r>
            <a:r>
              <a:rPr lang="tr-TR" sz="1600" dirty="0">
                <a:solidFill>
                  <a:schemeClr val="tx1"/>
                </a:solidFill>
                <a:latin typeface="Calibri" panose="020F0502020204030204" pitchFamily="34" charset="0"/>
              </a:rPr>
              <a:t> veya </a:t>
            </a:r>
            <a:r>
              <a:rPr lang="tr-TR" sz="1600" b="1" dirty="0">
                <a:solidFill>
                  <a:srgbClr val="C00000"/>
                </a:solidFill>
                <a:latin typeface="Calibri" panose="020F0502020204030204" pitchFamily="34" charset="0"/>
              </a:rPr>
              <a:t>idari düzenlemeye</a:t>
            </a:r>
            <a:r>
              <a:rPr lang="tr-TR" sz="1600" dirty="0">
                <a:solidFill>
                  <a:schemeClr val="tx1"/>
                </a:solidFill>
                <a:latin typeface="Calibri" panose="020F0502020204030204" pitchFamily="34" charset="0"/>
              </a:rPr>
              <a:t> dayalı olarak, ilk sözleşme bedelinin en az % 80’i oranında fiilen görev yapmış olmak </a:t>
            </a:r>
            <a:r>
              <a:rPr lang="tr-TR" sz="1600" dirty="0" smtClean="0">
                <a:solidFill>
                  <a:schemeClr val="tx1"/>
                </a:solidFill>
                <a:latin typeface="Calibri" panose="020F0502020204030204" pitchFamily="34" charset="0"/>
              </a:rPr>
              <a:t>şartıyla</a:t>
            </a:r>
            <a:r>
              <a:rPr lang="tr-TR" sz="1600" dirty="0">
                <a:solidFill>
                  <a:schemeClr val="tx1"/>
                </a:solidFill>
                <a:latin typeface="Calibri" panose="020F0502020204030204" pitchFamily="34" charset="0"/>
              </a:rPr>
              <a:t>	</a:t>
            </a:r>
            <a:r>
              <a:rPr lang="tr-TR" sz="1600" dirty="0" smtClean="0">
                <a:solidFill>
                  <a:schemeClr val="tx1"/>
                </a:solidFill>
                <a:latin typeface="Calibri" panose="020F0502020204030204" pitchFamily="34" charset="0"/>
              </a:rPr>
              <a:t>«</a:t>
            </a:r>
            <a:r>
              <a:rPr lang="tr-TR" sz="1600" b="1" i="1" dirty="0" smtClean="0">
                <a:solidFill>
                  <a:schemeClr val="tx1"/>
                </a:solidFill>
                <a:latin typeface="Calibri" panose="020F0502020204030204" pitchFamily="34" charset="0"/>
              </a:rPr>
              <a:t>proje </a:t>
            </a:r>
            <a:r>
              <a:rPr lang="tr-TR" sz="1600" b="1" i="1" dirty="0">
                <a:solidFill>
                  <a:schemeClr val="tx1"/>
                </a:solidFill>
                <a:latin typeface="Calibri" panose="020F0502020204030204" pitchFamily="34" charset="0"/>
              </a:rPr>
              <a:t>müdürü, kontrol amiri, inşaat ve tesisat müdürü ve yardımcıları ve bunlarla aynı teknik seviyede görev yapanlar, il müdürü ve yardımcıları, bölge müdürü ve yardımcıları ile yapım ve/veya teknik işler daire başkanı ve yardımcıları, yapım ve/veya teknik işlerden sorumlu genel müdür yardımcıları ve genel müdür olarak görev </a:t>
            </a:r>
            <a:r>
              <a:rPr lang="tr-TR" sz="1600" b="1" i="1" dirty="0" smtClean="0">
                <a:solidFill>
                  <a:schemeClr val="tx1"/>
                </a:solidFill>
                <a:latin typeface="Calibri" panose="020F0502020204030204" pitchFamily="34" charset="0"/>
              </a:rPr>
              <a:t>yapanlara</a:t>
            </a:r>
            <a:r>
              <a:rPr lang="tr-TR" sz="1600" dirty="0" smtClean="0">
                <a:solidFill>
                  <a:schemeClr val="tx1"/>
                </a:solidFill>
                <a:latin typeface="Calibri" panose="020F0502020204030204" pitchFamily="34" charset="0"/>
              </a:rPr>
              <a:t>» </a:t>
            </a:r>
            <a:endParaRPr lang="tr-TR" sz="1600" dirty="0">
              <a:solidFill>
                <a:schemeClr val="tx1"/>
              </a:solidFill>
              <a:latin typeface="Calibri" panose="020F0502020204030204" pitchFamily="34" charset="0"/>
            </a:endParaRPr>
          </a:p>
          <a:p>
            <a:pPr algn="just"/>
            <a:r>
              <a:rPr lang="tr-TR" sz="1600" u="sng" dirty="0" smtClean="0">
                <a:solidFill>
                  <a:schemeClr val="tx1"/>
                </a:solidFill>
                <a:latin typeface="Calibri" panose="020F0502020204030204" pitchFamily="34" charset="0"/>
              </a:rPr>
              <a:t>İş </a:t>
            </a:r>
            <a:r>
              <a:rPr lang="tr-TR" sz="1600" u="sng" dirty="0">
                <a:solidFill>
                  <a:schemeClr val="tx1"/>
                </a:solidFill>
                <a:latin typeface="Calibri" panose="020F0502020204030204" pitchFamily="34" charset="0"/>
              </a:rPr>
              <a:t>deneyim belgesi düzenlemeye yetkili</a:t>
            </a:r>
            <a:r>
              <a:rPr lang="tr-TR" sz="1600" dirty="0">
                <a:solidFill>
                  <a:schemeClr val="tx1"/>
                </a:solidFill>
                <a:latin typeface="Calibri" panose="020F0502020204030204" pitchFamily="34" charset="0"/>
              </a:rPr>
              <a:t> kurum ve kuruluşlara taahhütte bulunan; </a:t>
            </a:r>
            <a:r>
              <a:rPr lang="tr-TR" sz="1600" b="1" dirty="0">
                <a:solidFill>
                  <a:srgbClr val="C00000"/>
                </a:solidFill>
                <a:latin typeface="Calibri" panose="020F0502020204030204" pitchFamily="34" charset="0"/>
              </a:rPr>
              <a:t>anonim şirketlerde </a:t>
            </a:r>
            <a:r>
              <a:rPr lang="tr-TR" sz="1600" b="1" i="1" dirty="0">
                <a:solidFill>
                  <a:schemeClr val="tx1"/>
                </a:solidFill>
                <a:latin typeface="Calibri" panose="020F0502020204030204" pitchFamily="34" charset="0"/>
              </a:rPr>
              <a:t>genel müdür, murahhas müdür, yönetim kurulu üyesi ve yönetim kurulu başkanı</a:t>
            </a:r>
            <a:r>
              <a:rPr lang="tr-TR" sz="1600" dirty="0">
                <a:solidFill>
                  <a:schemeClr val="tx1"/>
                </a:solidFill>
                <a:latin typeface="Calibri" panose="020F0502020204030204" pitchFamily="34" charset="0"/>
              </a:rPr>
              <a:t>, </a:t>
            </a:r>
            <a:r>
              <a:rPr lang="tr-TR" sz="1600" b="1" dirty="0" err="1">
                <a:solidFill>
                  <a:srgbClr val="C00000"/>
                </a:solidFill>
                <a:latin typeface="Calibri" panose="020F0502020204030204" pitchFamily="34" charset="0"/>
              </a:rPr>
              <a:t>limited</a:t>
            </a:r>
            <a:r>
              <a:rPr lang="tr-TR" sz="1600" b="1" dirty="0">
                <a:solidFill>
                  <a:srgbClr val="C00000"/>
                </a:solidFill>
                <a:latin typeface="Calibri" panose="020F0502020204030204" pitchFamily="34" charset="0"/>
              </a:rPr>
              <a:t> şirketlerde </a:t>
            </a:r>
            <a:r>
              <a:rPr lang="tr-TR" sz="1600" b="1" i="1" dirty="0">
                <a:solidFill>
                  <a:schemeClr val="tx1"/>
                </a:solidFill>
                <a:latin typeface="Calibri" panose="020F0502020204030204" pitchFamily="34" charset="0"/>
              </a:rPr>
              <a:t>şirket müdürü </a:t>
            </a:r>
            <a:r>
              <a:rPr lang="tr-TR" sz="1600" dirty="0">
                <a:solidFill>
                  <a:schemeClr val="tx1"/>
                </a:solidFill>
                <a:latin typeface="Calibri" panose="020F0502020204030204" pitchFamily="34" charset="0"/>
              </a:rPr>
              <a:t>görevlerini aralıksız en az </a:t>
            </a:r>
            <a:r>
              <a:rPr lang="tr-TR" sz="1600" u="sng" dirty="0">
                <a:solidFill>
                  <a:schemeClr val="tx1"/>
                </a:solidFill>
                <a:latin typeface="Calibri" panose="020F0502020204030204" pitchFamily="34" charset="0"/>
              </a:rPr>
              <a:t>beş yıldır</a:t>
            </a:r>
            <a:r>
              <a:rPr lang="tr-TR" sz="1600" dirty="0">
                <a:solidFill>
                  <a:schemeClr val="tx1"/>
                </a:solidFill>
                <a:latin typeface="Calibri" panose="020F0502020204030204" pitchFamily="34" charset="0"/>
              </a:rPr>
              <a:t> sürdüren ve ilk sözleşme bedelinin en az % 80’i oranında fiilen görev yapan, en az beş yıllık mühendis veya mimarlara, </a:t>
            </a:r>
          </a:p>
          <a:p>
            <a:pPr algn="just"/>
            <a:r>
              <a:rPr lang="tr-TR" sz="1600" u="sng" dirty="0" smtClean="0">
                <a:solidFill>
                  <a:schemeClr val="tx1"/>
                </a:solidFill>
                <a:latin typeface="Calibri" panose="020F0502020204030204" pitchFamily="34" charset="0"/>
              </a:rPr>
              <a:t>İş </a:t>
            </a:r>
            <a:r>
              <a:rPr lang="tr-TR" sz="1600" u="sng" dirty="0">
                <a:solidFill>
                  <a:schemeClr val="tx1"/>
                </a:solidFill>
                <a:latin typeface="Calibri" panose="020F0502020204030204" pitchFamily="34" charset="0"/>
              </a:rPr>
              <a:t>deneyim belgesi düzenlemeye yetkili</a:t>
            </a:r>
            <a:r>
              <a:rPr lang="tr-TR" sz="1600" dirty="0">
                <a:solidFill>
                  <a:schemeClr val="tx1"/>
                </a:solidFill>
                <a:latin typeface="Calibri" panose="020F0502020204030204" pitchFamily="34" charset="0"/>
              </a:rPr>
              <a:t> kurum ve kuruluşlara veya </a:t>
            </a:r>
            <a:r>
              <a:rPr lang="tr-TR" sz="1600" u="sng" dirty="0">
                <a:solidFill>
                  <a:schemeClr val="tx1"/>
                </a:solidFill>
                <a:latin typeface="Calibri" panose="020F0502020204030204" pitchFamily="34" charset="0"/>
              </a:rPr>
              <a:t>özel sektöre</a:t>
            </a:r>
            <a:r>
              <a:rPr lang="tr-TR" sz="1600" dirty="0">
                <a:solidFill>
                  <a:schemeClr val="tx1"/>
                </a:solidFill>
                <a:latin typeface="Calibri" panose="020F0502020204030204" pitchFamily="34" charset="0"/>
              </a:rPr>
              <a:t> taahhütte bulunan </a:t>
            </a:r>
            <a:r>
              <a:rPr lang="tr-TR" sz="1600" b="1" dirty="0">
                <a:solidFill>
                  <a:srgbClr val="C00000"/>
                </a:solidFill>
                <a:latin typeface="Calibri" panose="020F0502020204030204" pitchFamily="34" charset="0"/>
              </a:rPr>
              <a:t>yüklenicilerde</a:t>
            </a:r>
            <a:r>
              <a:rPr lang="tr-TR" sz="1600" dirty="0">
                <a:solidFill>
                  <a:schemeClr val="tx1"/>
                </a:solidFill>
                <a:latin typeface="Calibri" panose="020F0502020204030204" pitchFamily="34" charset="0"/>
              </a:rPr>
              <a:t>; ilk sözleşme bedelinin en az % 80’i oranında sözleşme konusu işte </a:t>
            </a:r>
            <a:r>
              <a:rPr lang="tr-TR" sz="1600" b="1" dirty="0">
                <a:solidFill>
                  <a:schemeClr val="tx1"/>
                </a:solidFill>
                <a:latin typeface="Calibri" panose="020F0502020204030204" pitchFamily="34" charset="0"/>
              </a:rPr>
              <a:t>proje müdürü</a:t>
            </a:r>
            <a:r>
              <a:rPr lang="tr-TR" sz="1600" dirty="0">
                <a:solidFill>
                  <a:schemeClr val="tx1"/>
                </a:solidFill>
                <a:latin typeface="Calibri" panose="020F0502020204030204" pitchFamily="34" charset="0"/>
              </a:rPr>
              <a:t> olarak görev yapan en az </a:t>
            </a:r>
            <a:r>
              <a:rPr lang="tr-TR" sz="1600" b="1" dirty="0">
                <a:solidFill>
                  <a:schemeClr val="tx1"/>
                </a:solidFill>
                <a:latin typeface="Calibri" panose="020F0502020204030204" pitchFamily="34" charset="0"/>
              </a:rPr>
              <a:t>beş yıllık</a:t>
            </a:r>
            <a:r>
              <a:rPr lang="tr-TR" sz="1600" dirty="0">
                <a:solidFill>
                  <a:schemeClr val="tx1"/>
                </a:solidFill>
                <a:latin typeface="Calibri" panose="020F0502020204030204" pitchFamily="34" charset="0"/>
              </a:rPr>
              <a:t> mühendis veya mimarlara</a:t>
            </a:r>
            <a:r>
              <a:rPr lang="tr-TR" sz="1600" dirty="0" smtClean="0">
                <a:solidFill>
                  <a:schemeClr val="tx1"/>
                </a:solidFill>
                <a:latin typeface="Calibri" panose="020F0502020204030204" pitchFamily="34" charset="0"/>
              </a:rPr>
              <a:t>,</a:t>
            </a:r>
            <a:endParaRPr lang="tr-TR" sz="16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165366222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196752"/>
            <a:ext cx="8229600" cy="5544616"/>
          </a:xfrm>
        </p:spPr>
        <p:txBody>
          <a:bodyPr>
            <a:noAutofit/>
          </a:bodyPr>
          <a:lstStyle/>
          <a:p>
            <a:pPr marL="0" indent="0" algn="just">
              <a:buClr>
                <a:schemeClr val="accent1"/>
              </a:buClr>
              <a:buNone/>
            </a:pPr>
            <a:r>
              <a:rPr lang="tr-TR" sz="1800" b="1" dirty="0" smtClean="0">
                <a:solidFill>
                  <a:schemeClr val="accent5">
                    <a:lumMod val="75000"/>
                  </a:schemeClr>
                </a:solidFill>
                <a:latin typeface="Calibri" panose="020F0502020204030204" pitchFamily="34" charset="0"/>
              </a:rPr>
              <a:t>Mesleki ve teknik yeterlik kriterleri </a:t>
            </a:r>
            <a:r>
              <a:rPr lang="tr-TR" sz="1800" b="1" i="1" dirty="0" smtClean="0">
                <a:solidFill>
                  <a:schemeClr val="accent5">
                    <a:lumMod val="75000"/>
                  </a:schemeClr>
                </a:solidFill>
                <a:latin typeface="Calibri" panose="020F0502020204030204" pitchFamily="34" charset="0"/>
              </a:rPr>
              <a:t>(İş deneyimini  gösteren belgeler)</a:t>
            </a:r>
          </a:p>
          <a:p>
            <a:pPr marL="0" indent="0" algn="just">
              <a:buNone/>
            </a:pPr>
            <a:r>
              <a:rPr lang="tr-TR" sz="2000" b="1" dirty="0" smtClean="0">
                <a:solidFill>
                  <a:schemeClr val="tx1"/>
                </a:solidFill>
                <a:latin typeface="Calibri" panose="020F0502020204030204" pitchFamily="34" charset="0"/>
              </a:rPr>
              <a:t>Değerlendirmeye ilişkin esaslar (Md- 48)</a:t>
            </a:r>
            <a:endParaRPr lang="tr-TR" sz="2000" i="1" dirty="0">
              <a:solidFill>
                <a:schemeClr val="tx1"/>
              </a:solidFill>
              <a:latin typeface="Calibri" panose="020F0502020204030204" pitchFamily="34" charset="0"/>
            </a:endParaRPr>
          </a:p>
          <a:p>
            <a:pPr algn="just">
              <a:spcAft>
                <a:spcPts val="600"/>
              </a:spcAft>
            </a:pPr>
            <a:r>
              <a:rPr lang="tr-TR" sz="1800" dirty="0" smtClean="0">
                <a:solidFill>
                  <a:schemeClr val="tx1"/>
                </a:solidFill>
                <a:latin typeface="Calibri" panose="020F0502020204030204" pitchFamily="34" charset="0"/>
              </a:rPr>
              <a:t>Aday </a:t>
            </a:r>
            <a:r>
              <a:rPr lang="tr-TR" sz="1800" dirty="0">
                <a:solidFill>
                  <a:schemeClr val="tx1"/>
                </a:solidFill>
                <a:latin typeface="Calibri" panose="020F0502020204030204" pitchFamily="34" charset="0"/>
              </a:rPr>
              <a:t>ve isteklilerin ihale konusu iş veya benzer işlerle ilgili iş deneyimlerinin değerlendirilmesinde; </a:t>
            </a:r>
            <a:r>
              <a:rPr lang="tr-TR" sz="1800" b="1" dirty="0">
                <a:solidFill>
                  <a:srgbClr val="C00000"/>
                </a:solidFill>
                <a:latin typeface="Calibri" panose="020F0502020204030204" pitchFamily="34" charset="0"/>
              </a:rPr>
              <a:t>tek sözleşmeye dayalı</a:t>
            </a:r>
            <a:r>
              <a:rPr lang="tr-TR" sz="1800" dirty="0">
                <a:solidFill>
                  <a:schemeClr val="tx1"/>
                </a:solidFill>
                <a:latin typeface="Calibri" panose="020F0502020204030204" pitchFamily="34" charset="0"/>
              </a:rPr>
              <a:t> olarak alınmış iş deneyim belgeleri dikkate alınır. </a:t>
            </a:r>
            <a:r>
              <a:rPr lang="tr-TR" sz="1800" b="1" dirty="0">
                <a:solidFill>
                  <a:schemeClr val="tx1"/>
                </a:solidFill>
                <a:latin typeface="Calibri" panose="020F0502020204030204" pitchFamily="34" charset="0"/>
              </a:rPr>
              <a:t>Birden fazla iş deneyimi</a:t>
            </a:r>
            <a:r>
              <a:rPr lang="tr-TR" sz="1800" dirty="0">
                <a:solidFill>
                  <a:schemeClr val="tx1"/>
                </a:solidFill>
                <a:latin typeface="Calibri" panose="020F0502020204030204" pitchFamily="34" charset="0"/>
              </a:rPr>
              <a:t> </a:t>
            </a:r>
            <a:r>
              <a:rPr lang="tr-TR" sz="1800" u="sng" dirty="0">
                <a:solidFill>
                  <a:schemeClr val="tx1"/>
                </a:solidFill>
                <a:latin typeface="Calibri" panose="020F0502020204030204" pitchFamily="34" charset="0"/>
              </a:rPr>
              <a:t>toplanarak değerlendirilemez</a:t>
            </a:r>
            <a:r>
              <a:rPr lang="tr-TR" sz="1800" dirty="0">
                <a:solidFill>
                  <a:schemeClr val="tx1"/>
                </a:solidFill>
                <a:latin typeface="Calibri" panose="020F0502020204030204" pitchFamily="34" charset="0"/>
              </a:rPr>
              <a:t>.</a:t>
            </a:r>
          </a:p>
          <a:p>
            <a:pPr algn="just">
              <a:spcAft>
                <a:spcPts val="600"/>
              </a:spcAft>
            </a:pPr>
            <a:r>
              <a:rPr lang="tr-TR" sz="1800" u="sng" dirty="0" smtClean="0">
                <a:solidFill>
                  <a:schemeClr val="tx1"/>
                </a:solidFill>
                <a:latin typeface="Calibri" panose="020F0502020204030204" pitchFamily="34" charset="0"/>
              </a:rPr>
              <a:t>İhale </a:t>
            </a:r>
            <a:r>
              <a:rPr lang="tr-TR" sz="1800" u="sng" dirty="0">
                <a:solidFill>
                  <a:schemeClr val="tx1"/>
                </a:solidFill>
                <a:latin typeface="Calibri" panose="020F0502020204030204" pitchFamily="34" charset="0"/>
              </a:rPr>
              <a:t>konusu iş</a:t>
            </a:r>
            <a:r>
              <a:rPr lang="tr-TR" sz="1800" dirty="0">
                <a:solidFill>
                  <a:schemeClr val="tx1"/>
                </a:solidFill>
                <a:latin typeface="Calibri" panose="020F0502020204030204" pitchFamily="34" charset="0"/>
              </a:rPr>
              <a:t> veya </a:t>
            </a:r>
            <a:r>
              <a:rPr lang="tr-TR" sz="1800" u="sng" dirty="0">
                <a:solidFill>
                  <a:schemeClr val="tx1"/>
                </a:solidFill>
                <a:latin typeface="Calibri" panose="020F0502020204030204" pitchFamily="34" charset="0"/>
              </a:rPr>
              <a:t>benzer iş</a:t>
            </a:r>
            <a:r>
              <a:rPr lang="tr-TR" sz="1800" dirty="0">
                <a:solidFill>
                  <a:schemeClr val="tx1"/>
                </a:solidFill>
                <a:latin typeface="Calibri" panose="020F0502020204030204" pitchFamily="34" charset="0"/>
              </a:rPr>
              <a:t> </a:t>
            </a:r>
            <a:r>
              <a:rPr lang="tr-TR" sz="1800" b="1" dirty="0">
                <a:solidFill>
                  <a:schemeClr val="tx1"/>
                </a:solidFill>
                <a:latin typeface="Calibri" panose="020F0502020204030204" pitchFamily="34" charset="0"/>
              </a:rPr>
              <a:t>kapsamında bulunmayan</a:t>
            </a:r>
            <a:r>
              <a:rPr lang="tr-TR" sz="1800" dirty="0">
                <a:solidFill>
                  <a:schemeClr val="tx1"/>
                </a:solidFill>
                <a:latin typeface="Calibri" panose="020F0502020204030204" pitchFamily="34" charset="0"/>
              </a:rPr>
              <a:t> işlerin tutarları iş deneyiminde </a:t>
            </a:r>
            <a:r>
              <a:rPr lang="tr-TR" sz="1800" b="1" dirty="0">
                <a:solidFill>
                  <a:srgbClr val="C00000"/>
                </a:solidFill>
                <a:latin typeface="Calibri" panose="020F0502020204030204" pitchFamily="34" charset="0"/>
              </a:rPr>
              <a:t>değerlendirmeye alınmaz</a:t>
            </a:r>
            <a:r>
              <a:rPr lang="tr-TR" sz="1800" dirty="0">
                <a:solidFill>
                  <a:schemeClr val="tx1"/>
                </a:solidFill>
                <a:latin typeface="Calibri" panose="020F0502020204030204" pitchFamily="34" charset="0"/>
              </a:rPr>
              <a:t>. Ancak, iş deneyim belgesine konu işin </a:t>
            </a:r>
            <a:r>
              <a:rPr lang="tr-TR" sz="1800" b="1" dirty="0">
                <a:solidFill>
                  <a:srgbClr val="C00000"/>
                </a:solidFill>
                <a:latin typeface="Calibri" panose="020F0502020204030204" pitchFamily="34" charset="0"/>
              </a:rPr>
              <a:t>esaslı unsurunun</a:t>
            </a:r>
            <a:r>
              <a:rPr lang="tr-TR" sz="1800" dirty="0">
                <a:solidFill>
                  <a:schemeClr val="tx1"/>
                </a:solidFill>
                <a:latin typeface="Calibri" panose="020F0502020204030204" pitchFamily="34" charset="0"/>
              </a:rPr>
              <a:t> ihale konusu iş veya benzer işe uygun olması halinde </a:t>
            </a:r>
            <a:r>
              <a:rPr lang="tr-TR" sz="1800" b="1" dirty="0">
                <a:solidFill>
                  <a:srgbClr val="C00000"/>
                </a:solidFill>
                <a:latin typeface="Calibri" panose="020F0502020204030204" pitchFamily="34" charset="0"/>
              </a:rPr>
              <a:t>iş deneyim belgesi tutarının tamamı</a:t>
            </a:r>
            <a:r>
              <a:rPr lang="tr-TR" sz="1800" dirty="0">
                <a:solidFill>
                  <a:schemeClr val="tx1"/>
                </a:solidFill>
                <a:latin typeface="Calibri" panose="020F0502020204030204" pitchFamily="34" charset="0"/>
              </a:rPr>
              <a:t> değerlendirilir. </a:t>
            </a:r>
          </a:p>
          <a:p>
            <a:pPr algn="just">
              <a:spcAft>
                <a:spcPts val="600"/>
              </a:spcAft>
            </a:pPr>
            <a:r>
              <a:rPr lang="tr-TR" sz="1800" u="sng" dirty="0" smtClean="0">
                <a:solidFill>
                  <a:schemeClr val="tx1"/>
                </a:solidFill>
                <a:latin typeface="Calibri" panose="020F0502020204030204" pitchFamily="34" charset="0"/>
              </a:rPr>
              <a:t>İş </a:t>
            </a:r>
            <a:r>
              <a:rPr lang="tr-TR" sz="1800" u="sng" dirty="0">
                <a:solidFill>
                  <a:schemeClr val="tx1"/>
                </a:solidFill>
                <a:latin typeface="Calibri" panose="020F0502020204030204" pitchFamily="34" charset="0"/>
              </a:rPr>
              <a:t>ortaklığı tarafından gerçekleştirilen işlerden</a:t>
            </a:r>
            <a:r>
              <a:rPr lang="tr-TR" sz="1800" dirty="0">
                <a:solidFill>
                  <a:schemeClr val="tx1"/>
                </a:solidFill>
                <a:latin typeface="Calibri" panose="020F0502020204030204" pitchFamily="34" charset="0"/>
              </a:rPr>
              <a:t> </a:t>
            </a:r>
            <a:r>
              <a:rPr lang="tr-TR" sz="1800" b="1" dirty="0">
                <a:solidFill>
                  <a:schemeClr val="tx1"/>
                </a:solidFill>
                <a:latin typeface="Calibri" panose="020F0502020204030204" pitchFamily="34" charset="0"/>
              </a:rPr>
              <a:t>edinilen</a:t>
            </a:r>
            <a:r>
              <a:rPr lang="tr-TR" sz="1800" dirty="0">
                <a:solidFill>
                  <a:schemeClr val="tx1"/>
                </a:solidFill>
                <a:latin typeface="Calibri" panose="020F0502020204030204" pitchFamily="34" charset="0"/>
              </a:rPr>
              <a:t> iş deneyim belgelerindeki tutarlar, aday veya isteklinin belge sahibi iş ortaklığındaki </a:t>
            </a:r>
            <a:r>
              <a:rPr lang="tr-TR" sz="1800" b="1" dirty="0">
                <a:solidFill>
                  <a:srgbClr val="C00000"/>
                </a:solidFill>
                <a:latin typeface="Calibri" panose="020F0502020204030204" pitchFamily="34" charset="0"/>
              </a:rPr>
              <a:t>hisse oranları esas alınarak</a:t>
            </a:r>
            <a:r>
              <a:rPr lang="tr-TR" sz="1800" dirty="0">
                <a:solidFill>
                  <a:schemeClr val="tx1"/>
                </a:solidFill>
                <a:latin typeface="Calibri" panose="020F0502020204030204" pitchFamily="34" charset="0"/>
              </a:rPr>
              <a:t> değerlendirilir</a:t>
            </a:r>
            <a:r>
              <a:rPr lang="tr-TR" sz="1800" dirty="0" smtClean="0">
                <a:solidFill>
                  <a:schemeClr val="tx1"/>
                </a:solidFill>
                <a:latin typeface="Calibri" panose="020F0502020204030204" pitchFamily="34" charset="0"/>
              </a:rPr>
              <a:t>.</a:t>
            </a:r>
          </a:p>
          <a:p>
            <a:pPr algn="just">
              <a:spcAft>
                <a:spcPts val="600"/>
              </a:spcAft>
            </a:pPr>
            <a:r>
              <a:rPr lang="tr-TR" sz="1800" u="sng" dirty="0" smtClean="0">
                <a:solidFill>
                  <a:schemeClr val="tx1"/>
                </a:solidFill>
                <a:latin typeface="Calibri" panose="020F0502020204030204" pitchFamily="34" charset="0"/>
              </a:rPr>
              <a:t>Konsorsiyum </a:t>
            </a:r>
            <a:r>
              <a:rPr lang="tr-TR" sz="1800" u="sng" dirty="0">
                <a:solidFill>
                  <a:schemeClr val="tx1"/>
                </a:solidFill>
                <a:latin typeface="Calibri" panose="020F0502020204030204" pitchFamily="34" charset="0"/>
              </a:rPr>
              <a:t>tarafından gerçekleştirilen işlerde</a:t>
            </a:r>
            <a:r>
              <a:rPr lang="tr-TR" sz="1800" dirty="0">
                <a:solidFill>
                  <a:schemeClr val="tx1"/>
                </a:solidFill>
                <a:latin typeface="Calibri" panose="020F0502020204030204" pitchFamily="34" charset="0"/>
              </a:rPr>
              <a:t>, ortakların iş deneyim tutarı, </a:t>
            </a:r>
            <a:r>
              <a:rPr lang="tr-TR" sz="1800" b="1" dirty="0">
                <a:solidFill>
                  <a:srgbClr val="C00000"/>
                </a:solidFill>
                <a:latin typeface="Calibri" panose="020F0502020204030204" pitchFamily="34" charset="0"/>
              </a:rPr>
              <a:t>gerçekleştirdikleri iş kısmına ilişkin tutar esas alınarak </a:t>
            </a:r>
            <a:r>
              <a:rPr lang="tr-TR" sz="1800" dirty="0">
                <a:solidFill>
                  <a:schemeClr val="tx1"/>
                </a:solidFill>
                <a:latin typeface="Calibri" panose="020F0502020204030204" pitchFamily="34" charset="0"/>
              </a:rPr>
              <a:t>dikkate alınır</a:t>
            </a:r>
            <a:r>
              <a:rPr lang="tr-TR" sz="1800" dirty="0" smtClean="0">
                <a:solidFill>
                  <a:schemeClr val="tx1"/>
                </a:solidFill>
                <a:latin typeface="Calibri" panose="020F0502020204030204" pitchFamily="34" charset="0"/>
              </a:rPr>
              <a:t>.</a:t>
            </a:r>
            <a:endParaRPr lang="tr-TR" sz="18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272072345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196752"/>
            <a:ext cx="8229600" cy="5544616"/>
          </a:xfrm>
        </p:spPr>
        <p:txBody>
          <a:bodyPr>
            <a:noAutofit/>
          </a:bodyPr>
          <a:lstStyle/>
          <a:p>
            <a:pPr marL="0" indent="0" algn="just">
              <a:buClr>
                <a:schemeClr val="accent1"/>
              </a:buClr>
              <a:buNone/>
            </a:pPr>
            <a:r>
              <a:rPr lang="tr-TR" sz="1800" b="1" dirty="0" smtClean="0">
                <a:solidFill>
                  <a:schemeClr val="accent5">
                    <a:lumMod val="75000"/>
                  </a:schemeClr>
                </a:solidFill>
                <a:latin typeface="Calibri" panose="020F0502020204030204" pitchFamily="34" charset="0"/>
              </a:rPr>
              <a:t>Mesleki ve teknik yeterlik kriterleri </a:t>
            </a:r>
            <a:r>
              <a:rPr lang="tr-TR" sz="1800" b="1" i="1" dirty="0" smtClean="0">
                <a:solidFill>
                  <a:schemeClr val="accent5">
                    <a:lumMod val="75000"/>
                  </a:schemeClr>
                </a:solidFill>
                <a:latin typeface="Calibri" panose="020F0502020204030204" pitchFamily="34" charset="0"/>
              </a:rPr>
              <a:t>(İş deneyimini  gösteren belgeler)</a:t>
            </a:r>
          </a:p>
          <a:p>
            <a:pPr marL="0" indent="0" algn="just">
              <a:buNone/>
            </a:pPr>
            <a:r>
              <a:rPr lang="tr-TR" sz="2000" b="1" dirty="0" smtClean="0">
                <a:solidFill>
                  <a:schemeClr val="tx1"/>
                </a:solidFill>
                <a:latin typeface="Calibri" panose="020F0502020204030204" pitchFamily="34" charset="0"/>
              </a:rPr>
              <a:t>Değerlendirmeye ilişkin esaslar (Md- 48)</a:t>
            </a:r>
            <a:endParaRPr lang="tr-TR" sz="2000" i="1" dirty="0">
              <a:solidFill>
                <a:schemeClr val="tx1"/>
              </a:solidFill>
              <a:latin typeface="Calibri" panose="020F0502020204030204" pitchFamily="34" charset="0"/>
            </a:endParaRPr>
          </a:p>
          <a:p>
            <a:pPr algn="just"/>
            <a:endParaRPr lang="tr-TR" sz="1800" dirty="0" smtClean="0">
              <a:solidFill>
                <a:schemeClr val="tx1"/>
              </a:solidFill>
              <a:latin typeface="Calibri" panose="020F0502020204030204" pitchFamily="34" charset="0"/>
            </a:endParaRPr>
          </a:p>
          <a:p>
            <a:pPr marL="0" indent="0" algn="just">
              <a:buNone/>
            </a:pPr>
            <a:r>
              <a:rPr lang="tr-TR" sz="2800" b="1" u="sng" dirty="0" smtClean="0">
                <a:solidFill>
                  <a:schemeClr val="accent5"/>
                </a:solidFill>
                <a:latin typeface="Calibri" panose="020F0502020204030204" pitchFamily="34" charset="0"/>
              </a:rPr>
              <a:t>İş </a:t>
            </a:r>
            <a:r>
              <a:rPr lang="tr-TR" sz="2800" b="1" u="sng" dirty="0">
                <a:solidFill>
                  <a:schemeClr val="accent5"/>
                </a:solidFill>
                <a:latin typeface="Calibri" panose="020F0502020204030204" pitchFamily="34" charset="0"/>
              </a:rPr>
              <a:t>deneyim belge tutarlarının değerlendirilmesinde</a:t>
            </a:r>
            <a:r>
              <a:rPr lang="tr-TR" sz="2800" dirty="0">
                <a:solidFill>
                  <a:schemeClr val="tx1"/>
                </a:solidFill>
                <a:latin typeface="Calibri" panose="020F0502020204030204" pitchFamily="34" charset="0"/>
              </a:rPr>
              <a:t>;</a:t>
            </a:r>
          </a:p>
          <a:p>
            <a:pPr lvl="0" algn="just"/>
            <a:r>
              <a:rPr lang="tr-TR" sz="2800" b="1" dirty="0">
                <a:solidFill>
                  <a:schemeClr val="tx1"/>
                </a:solidFill>
                <a:latin typeface="Calibri" panose="020F0502020204030204" pitchFamily="34" charset="0"/>
              </a:rPr>
              <a:t>İş bitirme</a:t>
            </a:r>
            <a:r>
              <a:rPr lang="tr-TR" sz="2800" dirty="0">
                <a:solidFill>
                  <a:schemeClr val="tx1"/>
                </a:solidFill>
                <a:latin typeface="Calibri" panose="020F0502020204030204" pitchFamily="34" charset="0"/>
              </a:rPr>
              <a:t> ve </a:t>
            </a:r>
            <a:r>
              <a:rPr lang="tr-TR" sz="2800" b="1" dirty="0">
                <a:solidFill>
                  <a:schemeClr val="tx1"/>
                </a:solidFill>
                <a:latin typeface="Calibri" panose="020F0502020204030204" pitchFamily="34" charset="0"/>
              </a:rPr>
              <a:t>iş durum</a:t>
            </a:r>
            <a:r>
              <a:rPr lang="tr-TR" sz="2800" dirty="0">
                <a:solidFill>
                  <a:schemeClr val="tx1"/>
                </a:solidFill>
                <a:latin typeface="Calibri" panose="020F0502020204030204" pitchFamily="34" charset="0"/>
              </a:rPr>
              <a:t> belge tutarları </a:t>
            </a:r>
            <a:r>
              <a:rPr lang="tr-TR" sz="2800" b="1" dirty="0">
                <a:solidFill>
                  <a:srgbClr val="C00000"/>
                </a:solidFill>
                <a:latin typeface="Calibri" panose="020F0502020204030204" pitchFamily="34" charset="0"/>
              </a:rPr>
              <a:t>tam olarak</a:t>
            </a:r>
            <a:r>
              <a:rPr lang="tr-TR" sz="2800" dirty="0">
                <a:solidFill>
                  <a:schemeClr val="tx1"/>
                </a:solidFill>
                <a:latin typeface="Calibri" panose="020F0502020204030204" pitchFamily="34" charset="0"/>
              </a:rPr>
              <a:t>,</a:t>
            </a:r>
          </a:p>
          <a:p>
            <a:pPr lvl="0" algn="just"/>
            <a:r>
              <a:rPr lang="tr-TR" sz="2800" b="1" dirty="0">
                <a:solidFill>
                  <a:schemeClr val="tx1"/>
                </a:solidFill>
                <a:latin typeface="Calibri" panose="020F0502020204030204" pitchFamily="34" charset="0"/>
              </a:rPr>
              <a:t>Denetim</a:t>
            </a:r>
            <a:r>
              <a:rPr lang="tr-TR" sz="2800" dirty="0">
                <a:solidFill>
                  <a:schemeClr val="tx1"/>
                </a:solidFill>
                <a:latin typeface="Calibri" panose="020F0502020204030204" pitchFamily="34" charset="0"/>
              </a:rPr>
              <a:t> veya </a:t>
            </a:r>
            <a:r>
              <a:rPr lang="tr-TR" sz="2800" b="1" dirty="0">
                <a:solidFill>
                  <a:schemeClr val="tx1"/>
                </a:solidFill>
                <a:latin typeface="Calibri" panose="020F0502020204030204" pitchFamily="34" charset="0"/>
              </a:rPr>
              <a:t>yönetim</a:t>
            </a:r>
            <a:r>
              <a:rPr lang="tr-TR" sz="2800" dirty="0">
                <a:solidFill>
                  <a:schemeClr val="tx1"/>
                </a:solidFill>
                <a:latin typeface="Calibri" panose="020F0502020204030204" pitchFamily="34" charset="0"/>
              </a:rPr>
              <a:t> faaliyetleri nedeniyle alınan belge tutarları </a:t>
            </a:r>
            <a:r>
              <a:rPr lang="tr-TR" sz="2800" b="1" dirty="0">
                <a:solidFill>
                  <a:srgbClr val="C00000"/>
                </a:solidFill>
                <a:latin typeface="Calibri" panose="020F0502020204030204" pitchFamily="34" charset="0"/>
              </a:rPr>
              <a:t>beşte bir oranında</a:t>
            </a:r>
            <a:r>
              <a:rPr lang="tr-TR" sz="2800" dirty="0">
                <a:solidFill>
                  <a:schemeClr val="tx1"/>
                </a:solidFill>
                <a:latin typeface="Calibri" panose="020F0502020204030204" pitchFamily="34" charset="0"/>
              </a:rPr>
              <a:t>,</a:t>
            </a:r>
          </a:p>
          <a:p>
            <a:pPr marL="0" indent="0" algn="just">
              <a:buNone/>
            </a:pPr>
            <a:r>
              <a:rPr lang="tr-TR" sz="2800" b="1" dirty="0">
                <a:solidFill>
                  <a:schemeClr val="accent5"/>
                </a:solidFill>
                <a:latin typeface="Calibri" panose="020F0502020204030204" pitchFamily="34" charset="0"/>
              </a:rPr>
              <a:t>dikkate alınır</a:t>
            </a:r>
            <a:r>
              <a:rPr lang="tr-TR" sz="2800" dirty="0" smtClean="0">
                <a:solidFill>
                  <a:schemeClr val="accent5"/>
                </a:solidFill>
                <a:latin typeface="Calibri" panose="020F0502020204030204" pitchFamily="34" charset="0"/>
              </a:rPr>
              <a:t>.</a:t>
            </a:r>
            <a:endParaRPr lang="tr-TR" sz="2800" dirty="0">
              <a:solidFill>
                <a:schemeClr val="accent5"/>
              </a:solidFill>
              <a:latin typeface="Calibri" panose="020F0502020204030204" pitchFamily="34" charset="0"/>
            </a:endParaRP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9426" y="5085184"/>
            <a:ext cx="1743075" cy="1409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8878640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196752"/>
            <a:ext cx="8229600" cy="5544616"/>
          </a:xfrm>
        </p:spPr>
        <p:txBody>
          <a:bodyPr>
            <a:noAutofit/>
          </a:bodyPr>
          <a:lstStyle/>
          <a:p>
            <a:pPr marL="0" indent="0" algn="just">
              <a:buClr>
                <a:schemeClr val="accent1"/>
              </a:buClr>
              <a:buNone/>
            </a:pPr>
            <a:r>
              <a:rPr lang="tr-TR" sz="1800" b="1" dirty="0" smtClean="0">
                <a:solidFill>
                  <a:schemeClr val="accent5">
                    <a:lumMod val="75000"/>
                  </a:schemeClr>
                </a:solidFill>
                <a:latin typeface="Calibri" panose="020F0502020204030204" pitchFamily="34" charset="0"/>
              </a:rPr>
              <a:t>Mesleki ve teknik yeterlik kriterleri </a:t>
            </a:r>
            <a:r>
              <a:rPr lang="tr-TR" sz="1800" b="1" i="1" dirty="0" smtClean="0">
                <a:solidFill>
                  <a:schemeClr val="accent5">
                    <a:lumMod val="75000"/>
                  </a:schemeClr>
                </a:solidFill>
                <a:latin typeface="Calibri" panose="020F0502020204030204" pitchFamily="34" charset="0"/>
              </a:rPr>
              <a:t>(İş deneyimini  gösteren belgeler)</a:t>
            </a:r>
          </a:p>
          <a:p>
            <a:pPr marL="0" indent="0" algn="just">
              <a:buNone/>
            </a:pPr>
            <a:r>
              <a:rPr lang="tr-TR" sz="2000" b="1" dirty="0" smtClean="0">
                <a:solidFill>
                  <a:schemeClr val="tx1"/>
                </a:solidFill>
                <a:latin typeface="Calibri" panose="020F0502020204030204" pitchFamily="34" charset="0"/>
              </a:rPr>
              <a:t>Değerlendirmeye ilişkin esaslar (Md- 48)</a:t>
            </a:r>
            <a:endParaRPr lang="tr-TR" sz="2000" i="1" dirty="0">
              <a:solidFill>
                <a:schemeClr val="tx1"/>
              </a:solidFill>
              <a:latin typeface="Calibri" panose="020F0502020204030204" pitchFamily="34" charset="0"/>
            </a:endParaRPr>
          </a:p>
          <a:p>
            <a:pPr algn="just"/>
            <a:endParaRPr lang="tr-TR" sz="1800" dirty="0" smtClean="0">
              <a:solidFill>
                <a:schemeClr val="tx1"/>
              </a:solidFill>
              <a:latin typeface="Calibri" panose="020F0502020204030204" pitchFamily="34" charset="0"/>
            </a:endParaRPr>
          </a:p>
          <a:p>
            <a:pPr marL="0" indent="0" algn="just">
              <a:buNone/>
            </a:pPr>
            <a:r>
              <a:rPr lang="tr-TR" b="1" dirty="0" smtClean="0">
                <a:solidFill>
                  <a:schemeClr val="accent5"/>
                </a:solidFill>
                <a:latin typeface="Calibri" panose="020F0502020204030204" pitchFamily="34" charset="0"/>
              </a:rPr>
              <a:t>Mühendis</a:t>
            </a:r>
            <a:r>
              <a:rPr lang="tr-TR" dirty="0" smtClean="0">
                <a:solidFill>
                  <a:schemeClr val="tx1"/>
                </a:solidFill>
                <a:latin typeface="Calibri" panose="020F0502020204030204" pitchFamily="34" charset="0"/>
              </a:rPr>
              <a:t> </a:t>
            </a:r>
            <a:r>
              <a:rPr lang="tr-TR" dirty="0">
                <a:solidFill>
                  <a:schemeClr val="tx1"/>
                </a:solidFill>
                <a:latin typeface="Calibri" panose="020F0502020204030204" pitchFamily="34" charset="0"/>
              </a:rPr>
              <a:t>veya </a:t>
            </a:r>
            <a:r>
              <a:rPr lang="tr-TR" b="1" dirty="0">
                <a:solidFill>
                  <a:schemeClr val="accent5"/>
                </a:solidFill>
                <a:latin typeface="Calibri" panose="020F0502020204030204" pitchFamily="34" charset="0"/>
              </a:rPr>
              <a:t>mimarların</a:t>
            </a:r>
            <a:r>
              <a:rPr lang="tr-TR" dirty="0">
                <a:solidFill>
                  <a:schemeClr val="tx1"/>
                </a:solidFill>
                <a:latin typeface="Calibri" panose="020F0502020204030204" pitchFamily="34" charset="0"/>
              </a:rPr>
              <a:t>, aldıkları lisans eğitimine uygun yapım işleri ihalelerinde, iş deneyimi olarak </a:t>
            </a:r>
            <a:r>
              <a:rPr lang="tr-TR" b="1" dirty="0">
                <a:solidFill>
                  <a:schemeClr val="accent5"/>
                </a:solidFill>
                <a:latin typeface="Calibri" panose="020F0502020204030204" pitchFamily="34" charset="0"/>
              </a:rPr>
              <a:t>mezuniyet belgelerini</a:t>
            </a:r>
            <a:r>
              <a:rPr lang="tr-TR" dirty="0">
                <a:solidFill>
                  <a:schemeClr val="tx1"/>
                </a:solidFill>
                <a:latin typeface="Calibri" panose="020F0502020204030204" pitchFamily="34" charset="0"/>
              </a:rPr>
              <a:t> sunmaları durumunda;</a:t>
            </a:r>
          </a:p>
          <a:p>
            <a:pPr algn="just"/>
            <a:r>
              <a:rPr lang="tr-TR" b="1" dirty="0" smtClean="0">
                <a:solidFill>
                  <a:srgbClr val="C00000"/>
                </a:solidFill>
                <a:latin typeface="Calibri" panose="020F0502020204030204" pitchFamily="34" charset="0"/>
              </a:rPr>
              <a:t>İş </a:t>
            </a:r>
            <a:r>
              <a:rPr lang="tr-TR" b="1" dirty="0">
                <a:solidFill>
                  <a:srgbClr val="C00000"/>
                </a:solidFill>
                <a:latin typeface="Calibri" panose="020F0502020204030204" pitchFamily="34" charset="0"/>
              </a:rPr>
              <a:t>deneyimi bulunmayan</a:t>
            </a:r>
            <a:r>
              <a:rPr lang="tr-TR" dirty="0">
                <a:solidFill>
                  <a:schemeClr val="tx1"/>
                </a:solidFill>
                <a:latin typeface="Calibri" panose="020F0502020204030204" pitchFamily="34" charset="0"/>
              </a:rPr>
              <a:t> mühendis veya mimarların; toplam süresi </a:t>
            </a:r>
            <a:r>
              <a:rPr lang="tr-TR" b="1" dirty="0" err="1">
                <a:solidFill>
                  <a:schemeClr val="tx1"/>
                </a:solidFill>
                <a:latin typeface="Calibri" panose="020F0502020204030204" pitchFamily="34" charset="0"/>
              </a:rPr>
              <a:t>onbeş</a:t>
            </a:r>
            <a:r>
              <a:rPr lang="tr-TR" b="1" dirty="0">
                <a:solidFill>
                  <a:schemeClr val="tx1"/>
                </a:solidFill>
                <a:latin typeface="Calibri" panose="020F0502020204030204" pitchFamily="34" charset="0"/>
              </a:rPr>
              <a:t> yılı geçmemek kaydıyla</a:t>
            </a:r>
            <a:r>
              <a:rPr lang="tr-TR" dirty="0">
                <a:solidFill>
                  <a:schemeClr val="tx1"/>
                </a:solidFill>
                <a:latin typeface="Calibri" panose="020F0502020204030204" pitchFamily="34" charset="0"/>
              </a:rPr>
              <a:t> mezuniyetlerinden sonra geçen her yıl, </a:t>
            </a:r>
            <a:r>
              <a:rPr lang="tr-TR" dirty="0" smtClean="0">
                <a:solidFill>
                  <a:schemeClr val="tx1"/>
                </a:solidFill>
                <a:latin typeface="Calibri" panose="020F0502020204030204" pitchFamily="34" charset="0"/>
              </a:rPr>
              <a:t>4734/62 (h) bendinde </a:t>
            </a:r>
            <a:r>
              <a:rPr lang="tr-TR" dirty="0">
                <a:solidFill>
                  <a:schemeClr val="tx1"/>
                </a:solidFill>
                <a:latin typeface="Calibri" panose="020F0502020204030204" pitchFamily="34" charset="0"/>
              </a:rPr>
              <a:t>belirtilen tutar kadar, </a:t>
            </a:r>
          </a:p>
          <a:p>
            <a:pPr algn="just"/>
            <a:r>
              <a:rPr lang="tr-TR" b="1" dirty="0" smtClean="0">
                <a:solidFill>
                  <a:srgbClr val="C00000"/>
                </a:solidFill>
                <a:latin typeface="Calibri" panose="020F0502020204030204" pitchFamily="34" charset="0"/>
              </a:rPr>
              <a:t>İş </a:t>
            </a:r>
            <a:r>
              <a:rPr lang="tr-TR" b="1" dirty="0">
                <a:solidFill>
                  <a:srgbClr val="C00000"/>
                </a:solidFill>
                <a:latin typeface="Calibri" panose="020F0502020204030204" pitchFamily="34" charset="0"/>
              </a:rPr>
              <a:t>deneyimi bulunan</a:t>
            </a:r>
            <a:r>
              <a:rPr lang="tr-TR" dirty="0">
                <a:solidFill>
                  <a:schemeClr val="tx1"/>
                </a:solidFill>
                <a:latin typeface="Calibri" panose="020F0502020204030204" pitchFamily="34" charset="0"/>
              </a:rPr>
              <a:t> mühendis veya mimarların; </a:t>
            </a:r>
            <a:r>
              <a:rPr lang="tr-TR" b="1" dirty="0" err="1">
                <a:solidFill>
                  <a:schemeClr val="tx1"/>
                </a:solidFill>
                <a:latin typeface="Calibri" panose="020F0502020204030204" pitchFamily="34" charset="0"/>
              </a:rPr>
              <a:t>onbeş</a:t>
            </a:r>
            <a:r>
              <a:rPr lang="tr-TR" b="1" dirty="0">
                <a:solidFill>
                  <a:schemeClr val="tx1"/>
                </a:solidFill>
                <a:latin typeface="Calibri" panose="020F0502020204030204" pitchFamily="34" charset="0"/>
              </a:rPr>
              <a:t> yıllık sınırlamaya tabi tutulmaksızın</a:t>
            </a:r>
            <a:r>
              <a:rPr lang="tr-TR" dirty="0">
                <a:solidFill>
                  <a:schemeClr val="tx1"/>
                </a:solidFill>
                <a:latin typeface="Calibri" panose="020F0502020204030204" pitchFamily="34" charset="0"/>
              </a:rPr>
              <a:t>, mezuniyetlerinden sonra geçen her yıl 4734/62 (h) bendinde belirtilen tutar kadar</a:t>
            </a:r>
            <a:r>
              <a:rPr lang="tr-TR" dirty="0" smtClean="0">
                <a:solidFill>
                  <a:schemeClr val="tx1"/>
                </a:solidFill>
                <a:latin typeface="Calibri" panose="020F0502020204030204" pitchFamily="34" charset="0"/>
              </a:rPr>
              <a:t>, </a:t>
            </a:r>
            <a:endParaRPr lang="tr-TR" dirty="0">
              <a:solidFill>
                <a:schemeClr val="tx1"/>
              </a:solidFill>
              <a:latin typeface="Calibri" panose="020F0502020204030204" pitchFamily="34" charset="0"/>
            </a:endParaRPr>
          </a:p>
          <a:p>
            <a:pPr marL="0" indent="0" algn="just">
              <a:buNone/>
            </a:pPr>
            <a:r>
              <a:rPr lang="tr-TR" dirty="0">
                <a:solidFill>
                  <a:schemeClr val="tx1"/>
                </a:solidFill>
                <a:latin typeface="Calibri" panose="020F0502020204030204" pitchFamily="34" charset="0"/>
              </a:rPr>
              <a:t>benzer iş deneyimi olarak dikkate alınır</a:t>
            </a:r>
            <a:r>
              <a:rPr lang="tr-TR" dirty="0" smtClean="0">
                <a:solidFill>
                  <a:schemeClr val="tx1"/>
                </a:solidFill>
                <a:latin typeface="Calibri" panose="020F0502020204030204" pitchFamily="34" charset="0"/>
              </a:rPr>
              <a:t>.</a:t>
            </a:r>
          </a:p>
          <a:p>
            <a:pPr marL="0" indent="0" algn="just">
              <a:buNone/>
            </a:pPr>
            <a:r>
              <a:rPr lang="tr-TR" sz="1800" b="1" i="1" dirty="0" smtClean="0">
                <a:solidFill>
                  <a:schemeClr val="accent5"/>
                </a:solidFill>
                <a:latin typeface="Calibri" panose="020F0502020204030204" pitchFamily="34" charset="0"/>
              </a:rPr>
              <a:t>(2019 yılı için bu tutar: 334.368,00TL)</a:t>
            </a:r>
            <a:endParaRPr lang="tr-TR" sz="1800" b="1" i="1" dirty="0">
              <a:solidFill>
                <a:schemeClr val="accent5"/>
              </a:solidFill>
              <a:latin typeface="Calibri" panose="020F0502020204030204" pitchFamily="34" charset="0"/>
            </a:endParaRPr>
          </a:p>
          <a:p>
            <a:pPr marL="0" indent="0" algn="just">
              <a:spcAft>
                <a:spcPts val="600"/>
              </a:spcAft>
              <a:buNone/>
            </a:pPr>
            <a:endParaRPr lang="tr-TR" sz="18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56765569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196752"/>
            <a:ext cx="8229600" cy="5544616"/>
          </a:xfrm>
        </p:spPr>
        <p:txBody>
          <a:bodyPr>
            <a:noAutofit/>
          </a:bodyPr>
          <a:lstStyle/>
          <a:p>
            <a:pPr marL="0" indent="0" algn="just">
              <a:buClr>
                <a:schemeClr val="accent1"/>
              </a:buClr>
              <a:buNone/>
            </a:pPr>
            <a:r>
              <a:rPr lang="tr-TR" sz="1800" b="1" dirty="0" smtClean="0">
                <a:solidFill>
                  <a:schemeClr val="accent5">
                    <a:lumMod val="75000"/>
                  </a:schemeClr>
                </a:solidFill>
                <a:latin typeface="Calibri" panose="020F0502020204030204" pitchFamily="34" charset="0"/>
              </a:rPr>
              <a:t>Mesleki ve teknik yeterlik kriterleri </a:t>
            </a:r>
            <a:r>
              <a:rPr lang="tr-TR" sz="1800" b="1" i="1" dirty="0" smtClean="0">
                <a:solidFill>
                  <a:schemeClr val="accent5">
                    <a:lumMod val="75000"/>
                  </a:schemeClr>
                </a:solidFill>
                <a:latin typeface="Calibri" panose="020F0502020204030204" pitchFamily="34" charset="0"/>
              </a:rPr>
              <a:t>(İş deneyimini  gösteren belgeler)</a:t>
            </a:r>
          </a:p>
          <a:p>
            <a:pPr marL="0" indent="0" algn="just">
              <a:buNone/>
            </a:pPr>
            <a:r>
              <a:rPr lang="tr-TR" sz="2000" b="1" dirty="0" smtClean="0">
                <a:solidFill>
                  <a:schemeClr val="tx1"/>
                </a:solidFill>
                <a:latin typeface="Calibri" panose="020F0502020204030204" pitchFamily="34" charset="0"/>
              </a:rPr>
              <a:t>İş deneyim belgelerinin EKAP üzerinden düzenlenmesi</a:t>
            </a:r>
          </a:p>
          <a:p>
            <a:pPr algn="just">
              <a:spcAft>
                <a:spcPts val="600"/>
              </a:spcAft>
            </a:pPr>
            <a:r>
              <a:rPr lang="tr-TR" sz="1800" dirty="0">
                <a:solidFill>
                  <a:schemeClr val="tx1"/>
                </a:solidFill>
                <a:latin typeface="Calibri" panose="020F0502020204030204" pitchFamily="34" charset="0"/>
              </a:rPr>
              <a:t>İş deneyim belgesi düzenlemeye yetkili kurum ve kuruluşlar tarafından </a:t>
            </a:r>
            <a:r>
              <a:rPr lang="tr-TR" sz="1800" b="1" dirty="0">
                <a:solidFill>
                  <a:schemeClr val="tx1"/>
                </a:solidFill>
                <a:latin typeface="Calibri" panose="020F0502020204030204" pitchFamily="34" charset="0"/>
              </a:rPr>
              <a:t>31/8/2014</a:t>
            </a:r>
            <a:r>
              <a:rPr lang="tr-TR" sz="1800" dirty="0">
                <a:solidFill>
                  <a:schemeClr val="tx1"/>
                </a:solidFill>
                <a:latin typeface="Calibri" panose="020F0502020204030204" pitchFamily="34" charset="0"/>
              </a:rPr>
              <a:t> tarihinden sonra düzenlenecek olan iş deneyim belgelerinin </a:t>
            </a:r>
            <a:r>
              <a:rPr lang="tr-TR" sz="1800" b="1" dirty="0">
                <a:solidFill>
                  <a:srgbClr val="C00000"/>
                </a:solidFill>
                <a:latin typeface="Calibri" panose="020F0502020204030204" pitchFamily="34" charset="0"/>
              </a:rPr>
              <a:t>EKAP</a:t>
            </a:r>
            <a:r>
              <a:rPr lang="tr-TR" sz="1800" dirty="0">
                <a:solidFill>
                  <a:schemeClr val="tx1"/>
                </a:solidFill>
                <a:latin typeface="Calibri" panose="020F0502020204030204" pitchFamily="34" charset="0"/>
              </a:rPr>
              <a:t> </a:t>
            </a:r>
            <a:r>
              <a:rPr lang="tr-TR" sz="1800" u="sng" dirty="0">
                <a:solidFill>
                  <a:schemeClr val="tx1"/>
                </a:solidFill>
                <a:latin typeface="Calibri" panose="020F0502020204030204" pitchFamily="34" charset="0"/>
              </a:rPr>
              <a:t>üzerinden düzenlenerek kayıt edilmesi</a:t>
            </a:r>
            <a:r>
              <a:rPr lang="tr-TR" sz="1800" dirty="0">
                <a:solidFill>
                  <a:schemeClr val="tx1"/>
                </a:solidFill>
                <a:latin typeface="Calibri" panose="020F0502020204030204" pitchFamily="34" charset="0"/>
              </a:rPr>
              <a:t> </a:t>
            </a:r>
            <a:r>
              <a:rPr lang="tr-TR" sz="1800" b="1" dirty="0">
                <a:solidFill>
                  <a:srgbClr val="C00000"/>
                </a:solidFill>
                <a:latin typeface="Calibri" panose="020F0502020204030204" pitchFamily="34" charset="0"/>
              </a:rPr>
              <a:t>zorunludur</a:t>
            </a:r>
            <a:r>
              <a:rPr lang="tr-TR" sz="1800" dirty="0">
                <a:solidFill>
                  <a:schemeClr val="tx1"/>
                </a:solidFill>
                <a:latin typeface="Calibri" panose="020F0502020204030204" pitchFamily="34" charset="0"/>
              </a:rPr>
              <a:t>.</a:t>
            </a:r>
          </a:p>
          <a:p>
            <a:pPr algn="just">
              <a:spcAft>
                <a:spcPts val="600"/>
              </a:spcAft>
            </a:pPr>
            <a:r>
              <a:rPr lang="tr-TR" sz="1800" dirty="0">
                <a:solidFill>
                  <a:schemeClr val="tx1"/>
                </a:solidFill>
                <a:latin typeface="Calibri" panose="020F0502020204030204" pitchFamily="34" charset="0"/>
              </a:rPr>
              <a:t>İlanı veya duyurusu 31/8/2010 tarihinden sonra yapılan Kanun kapsamındaki ihalelere ilişkin olup </a:t>
            </a:r>
            <a:r>
              <a:rPr lang="tr-TR" sz="1800" dirty="0" err="1">
                <a:solidFill>
                  <a:schemeClr val="tx1"/>
                </a:solidFill>
                <a:latin typeface="Calibri" panose="020F0502020204030204" pitchFamily="34" charset="0"/>
              </a:rPr>
              <a:t>EKAP’a</a:t>
            </a:r>
            <a:r>
              <a:rPr lang="tr-TR" sz="1800" dirty="0">
                <a:solidFill>
                  <a:schemeClr val="tx1"/>
                </a:solidFill>
                <a:latin typeface="Calibri" panose="020F0502020204030204" pitchFamily="34" charset="0"/>
              </a:rPr>
              <a:t> kayıt edilmeden 1/9/2014 tarihine kadar düzenlenmiş bulunan iş deneyim belgelerinin asıllarının 1/7/2016 tarihine kadar belgeyi düzenleyen idareye teslim edilmesi ve EKAP üzerinden yeniden düzenlenerek kayıt edilmesi zorunludur. </a:t>
            </a:r>
            <a:r>
              <a:rPr lang="tr-TR" sz="1800" dirty="0" smtClean="0">
                <a:solidFill>
                  <a:schemeClr val="tx1"/>
                </a:solidFill>
                <a:latin typeface="Calibri" panose="020F0502020204030204" pitchFamily="34" charset="0"/>
              </a:rPr>
              <a:t> Bu belgeler </a:t>
            </a:r>
            <a:r>
              <a:rPr lang="tr-TR" sz="1800" dirty="0" err="1" smtClean="0">
                <a:solidFill>
                  <a:schemeClr val="tx1"/>
                </a:solidFill>
                <a:latin typeface="Calibri" panose="020F0502020204030204" pitchFamily="34" charset="0"/>
              </a:rPr>
              <a:t>EKAP’a</a:t>
            </a:r>
            <a:r>
              <a:rPr lang="tr-TR" sz="1800" dirty="0" smtClean="0">
                <a:solidFill>
                  <a:schemeClr val="tx1"/>
                </a:solidFill>
                <a:latin typeface="Calibri" panose="020F0502020204030204" pitchFamily="34" charset="0"/>
              </a:rPr>
              <a:t> kayıt </a:t>
            </a:r>
            <a:r>
              <a:rPr lang="tr-TR" sz="1800" dirty="0">
                <a:solidFill>
                  <a:schemeClr val="tx1"/>
                </a:solidFill>
                <a:latin typeface="Calibri" panose="020F0502020204030204" pitchFamily="34" charset="0"/>
              </a:rPr>
              <a:t>edilmedikleri müddetçe ilanı veya duyurusu 1/7/2016 tarihinden sonra yapılan ihalelerde iş deneyimini tevsik için kullanılamaz.</a:t>
            </a:r>
          </a:p>
          <a:p>
            <a:pPr algn="just">
              <a:spcAft>
                <a:spcPts val="600"/>
              </a:spcAft>
            </a:pPr>
            <a:r>
              <a:rPr lang="tr-TR" sz="1800" dirty="0">
                <a:solidFill>
                  <a:schemeClr val="tx1"/>
                </a:solidFill>
                <a:latin typeface="Calibri" panose="020F0502020204030204" pitchFamily="34" charset="0"/>
              </a:rPr>
              <a:t>İlanı veya duyurusu 1/9/2014 tarihinden sonra yapılan ihalelerde, aday veya istekliler tarafından sunulan ve üzerinde EKAP belge numarası bulunan iş deneyim belgelerinin EKAP üzerinden sorgulanması zorunludur.</a:t>
            </a:r>
          </a:p>
          <a:p>
            <a:pPr marL="0" indent="0" algn="just">
              <a:buNone/>
            </a:pPr>
            <a:endParaRPr lang="tr-TR" sz="18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254077670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196752"/>
            <a:ext cx="8229600" cy="5544616"/>
          </a:xfrm>
        </p:spPr>
        <p:txBody>
          <a:bodyPr>
            <a:noAutofit/>
          </a:bodyPr>
          <a:lstStyle/>
          <a:p>
            <a:pPr marL="0" indent="0" algn="just">
              <a:buClr>
                <a:schemeClr val="accent1"/>
              </a:buClr>
              <a:buNone/>
            </a:pPr>
            <a:r>
              <a:rPr lang="tr-TR" sz="1800" b="1" dirty="0" smtClean="0">
                <a:solidFill>
                  <a:schemeClr val="accent5">
                    <a:lumMod val="75000"/>
                  </a:schemeClr>
                </a:solidFill>
                <a:latin typeface="Calibri" panose="020F0502020204030204" pitchFamily="34" charset="0"/>
              </a:rPr>
              <a:t>Mesleki ve teknik yeterlik kriterleri </a:t>
            </a:r>
            <a:r>
              <a:rPr lang="tr-TR" sz="1800" b="1" i="1" dirty="0" smtClean="0">
                <a:solidFill>
                  <a:schemeClr val="accent5">
                    <a:lumMod val="75000"/>
                  </a:schemeClr>
                </a:solidFill>
                <a:latin typeface="Calibri" panose="020F0502020204030204" pitchFamily="34" charset="0"/>
              </a:rPr>
              <a:t>(İş deneyimini  gösteren belgeler)</a:t>
            </a:r>
          </a:p>
          <a:p>
            <a:pPr marL="0" indent="0" algn="just">
              <a:buNone/>
            </a:pPr>
            <a:r>
              <a:rPr lang="tr-TR" sz="2000" b="1" dirty="0">
                <a:solidFill>
                  <a:schemeClr val="tx1"/>
                </a:solidFill>
                <a:latin typeface="Calibri" panose="020F0502020204030204" pitchFamily="34" charset="0"/>
              </a:rPr>
              <a:t>Kanun Kapsamındaki İdarelere Taahhüt Edilenler Dışında Yurt Dışında Gerçekleştirilen İşler İçin Düzenlenen </a:t>
            </a:r>
            <a:r>
              <a:rPr lang="tr-TR" sz="2000" b="1" dirty="0" smtClean="0">
                <a:solidFill>
                  <a:schemeClr val="tx1"/>
                </a:solidFill>
                <a:latin typeface="Calibri" panose="020F0502020204030204" pitchFamily="34" charset="0"/>
              </a:rPr>
              <a:t>Belgeler (Md 48/A)</a:t>
            </a:r>
            <a:endParaRPr lang="tr-TR" sz="2000" b="1" dirty="0">
              <a:solidFill>
                <a:schemeClr val="tx1"/>
              </a:solidFill>
              <a:latin typeface="Calibri" panose="020F0502020204030204" pitchFamily="34" charset="0"/>
            </a:endParaRPr>
          </a:p>
          <a:p>
            <a:pPr algn="just"/>
            <a:r>
              <a:rPr lang="tr-TR" sz="2200" dirty="0" smtClean="0">
                <a:solidFill>
                  <a:schemeClr val="tx1"/>
                </a:solidFill>
                <a:latin typeface="Calibri" panose="020F0502020204030204" pitchFamily="34" charset="0"/>
              </a:rPr>
              <a:t>Kanun </a:t>
            </a:r>
            <a:r>
              <a:rPr lang="tr-TR" sz="2200" dirty="0">
                <a:solidFill>
                  <a:schemeClr val="tx1"/>
                </a:solidFill>
                <a:latin typeface="Calibri" panose="020F0502020204030204" pitchFamily="34" charset="0"/>
              </a:rPr>
              <a:t>kapsamındaki idarelere taahhüt edilenler dışında yurt dışında gerçekleştirilen işler için düzenlenen belgeler, sadece </a:t>
            </a:r>
            <a:r>
              <a:rPr lang="tr-TR" sz="2200" b="1" dirty="0">
                <a:solidFill>
                  <a:srgbClr val="C00000"/>
                </a:solidFill>
                <a:latin typeface="Calibri" panose="020F0502020204030204" pitchFamily="34" charset="0"/>
              </a:rPr>
              <a:t>iş bitirme belgesi</a:t>
            </a:r>
            <a:r>
              <a:rPr lang="tr-TR" sz="2200" dirty="0">
                <a:solidFill>
                  <a:schemeClr val="tx1"/>
                </a:solidFill>
                <a:latin typeface="Calibri" panose="020F0502020204030204" pitchFamily="34" charset="0"/>
              </a:rPr>
              <a:t> niteliğinde olması kaydıyla, </a:t>
            </a:r>
            <a:r>
              <a:rPr lang="tr-TR" sz="2200" u="sng" dirty="0">
                <a:solidFill>
                  <a:schemeClr val="tx1"/>
                </a:solidFill>
                <a:latin typeface="Calibri" panose="020F0502020204030204" pitchFamily="34" charset="0"/>
              </a:rPr>
              <a:t>belge sahibi tarafından</a:t>
            </a:r>
            <a:r>
              <a:rPr lang="tr-TR" sz="2200" dirty="0">
                <a:solidFill>
                  <a:schemeClr val="tx1"/>
                </a:solidFill>
                <a:latin typeface="Calibri" panose="020F0502020204030204" pitchFamily="34" charset="0"/>
              </a:rPr>
              <a:t> veya </a:t>
            </a:r>
            <a:r>
              <a:rPr lang="tr-TR" sz="2200" dirty="0" smtClean="0">
                <a:solidFill>
                  <a:schemeClr val="tx1"/>
                </a:solidFill>
                <a:latin typeface="Calibri" panose="020F0502020204030204" pitchFamily="34" charset="0"/>
              </a:rPr>
              <a:t> </a:t>
            </a:r>
            <a:r>
              <a:rPr lang="tr-TR" sz="2200" dirty="0">
                <a:solidFill>
                  <a:schemeClr val="tx1"/>
                </a:solidFill>
                <a:latin typeface="Calibri" panose="020F0502020204030204" pitchFamily="34" charset="0"/>
              </a:rPr>
              <a:t>6102 sayılı Türk Ticaret Kanununun 195 inci maddesinin ikinci fıkrası gereğince pay çoğunluğuna dayanarak kurulan şirketler topluluğu ilişkisi içinde kullanılabilir. </a:t>
            </a:r>
            <a:r>
              <a:rPr lang="tr-TR" sz="2200" dirty="0" smtClean="0">
                <a:solidFill>
                  <a:schemeClr val="tx1"/>
                </a:solidFill>
                <a:latin typeface="Calibri" panose="020F0502020204030204" pitchFamily="34" charset="0"/>
              </a:rPr>
              <a:t>Bu durumda hukuki </a:t>
            </a:r>
            <a:r>
              <a:rPr lang="tr-TR" sz="2200" dirty="0">
                <a:solidFill>
                  <a:schemeClr val="tx1"/>
                </a:solidFill>
                <a:latin typeface="Calibri" panose="020F0502020204030204" pitchFamily="34" charset="0"/>
              </a:rPr>
              <a:t>ilişkinin ilk ilan veya davet tarihinden sonra düzenlenen ve düzenlendiği tarihten geriye doğru </a:t>
            </a:r>
            <a:r>
              <a:rPr lang="tr-TR" sz="2200" b="1" dirty="0">
                <a:solidFill>
                  <a:srgbClr val="C00000"/>
                </a:solidFill>
                <a:latin typeface="Calibri" panose="020F0502020204030204" pitchFamily="34" charset="0"/>
              </a:rPr>
              <a:t>son bir yıldır kesintisiz</a:t>
            </a:r>
            <a:r>
              <a:rPr lang="tr-TR" sz="2200" dirty="0">
                <a:solidFill>
                  <a:schemeClr val="tx1"/>
                </a:solidFill>
                <a:latin typeface="Calibri" panose="020F0502020204030204" pitchFamily="34" charset="0"/>
              </a:rPr>
              <a:t> olarak bu şartın tescil edildiğini ve korunduğunu gösteren belgeyle tevsik </a:t>
            </a:r>
            <a:r>
              <a:rPr lang="tr-TR" sz="2200" dirty="0" smtClean="0">
                <a:solidFill>
                  <a:schemeClr val="tx1"/>
                </a:solidFill>
                <a:latin typeface="Calibri" panose="020F0502020204030204" pitchFamily="34" charset="0"/>
              </a:rPr>
              <a:t>edilmesi gerekir.(</a:t>
            </a:r>
            <a:r>
              <a:rPr lang="tr-TR" sz="2200" i="1" u="sng" dirty="0">
                <a:solidFill>
                  <a:schemeClr val="tx1"/>
                </a:solidFill>
                <a:latin typeface="Calibri" panose="020F0502020204030204" pitchFamily="34" charset="0"/>
              </a:rPr>
              <a:t>Ortaklık Tespit </a:t>
            </a:r>
            <a:r>
              <a:rPr lang="tr-TR" sz="2200" i="1" u="sng" dirty="0" smtClean="0">
                <a:solidFill>
                  <a:schemeClr val="tx1"/>
                </a:solidFill>
                <a:latin typeface="Calibri" panose="020F0502020204030204" pitchFamily="34" charset="0"/>
              </a:rPr>
              <a:t>Belgesi–Standart form</a:t>
            </a:r>
            <a:r>
              <a:rPr lang="tr-TR" sz="2200" dirty="0" smtClean="0">
                <a:solidFill>
                  <a:schemeClr val="tx1"/>
                </a:solidFill>
                <a:latin typeface="Calibri" panose="020F0502020204030204" pitchFamily="34" charset="0"/>
              </a:rPr>
              <a:t>)</a:t>
            </a:r>
            <a:endParaRPr lang="tr-TR" sz="22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353268403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196752"/>
            <a:ext cx="8229600" cy="5544616"/>
          </a:xfrm>
        </p:spPr>
        <p:txBody>
          <a:bodyPr>
            <a:noAutofit/>
          </a:bodyPr>
          <a:lstStyle/>
          <a:p>
            <a:pPr marL="0" indent="0" algn="just">
              <a:buClr>
                <a:schemeClr val="accent1"/>
              </a:buClr>
              <a:buNone/>
            </a:pPr>
            <a:r>
              <a:rPr lang="tr-TR" sz="1800" b="1" dirty="0" smtClean="0">
                <a:solidFill>
                  <a:schemeClr val="accent5">
                    <a:lumMod val="75000"/>
                  </a:schemeClr>
                </a:solidFill>
                <a:latin typeface="Calibri" panose="020F0502020204030204" pitchFamily="34" charset="0"/>
              </a:rPr>
              <a:t>Mesleki ve teknik yeterlik kriterleri </a:t>
            </a:r>
            <a:r>
              <a:rPr lang="tr-TR" sz="1800" b="1" i="1" dirty="0" smtClean="0">
                <a:solidFill>
                  <a:schemeClr val="accent5">
                    <a:lumMod val="75000"/>
                  </a:schemeClr>
                </a:solidFill>
                <a:latin typeface="Calibri" panose="020F0502020204030204" pitchFamily="34" charset="0"/>
              </a:rPr>
              <a:t>(İş deneyimini  gösteren belgeler)</a:t>
            </a:r>
          </a:p>
          <a:p>
            <a:pPr marL="0" indent="0" algn="just">
              <a:buNone/>
            </a:pPr>
            <a:r>
              <a:rPr lang="tr-TR" sz="2000" b="1" dirty="0">
                <a:solidFill>
                  <a:schemeClr val="tx1"/>
                </a:solidFill>
                <a:latin typeface="Calibri" panose="020F0502020204030204" pitchFamily="34" charset="0"/>
              </a:rPr>
              <a:t>Kanun Kapsamındaki İdarelere Taahhüt Edilenler Dışında Yurt Dışında Gerçekleştirilen İşler İçin Düzenlenen </a:t>
            </a:r>
            <a:r>
              <a:rPr lang="tr-TR" sz="2000" b="1" dirty="0" smtClean="0">
                <a:solidFill>
                  <a:schemeClr val="tx1"/>
                </a:solidFill>
                <a:latin typeface="Calibri" panose="020F0502020204030204" pitchFamily="34" charset="0"/>
              </a:rPr>
              <a:t>Belgeler (Md 48/A)</a:t>
            </a:r>
            <a:endParaRPr lang="tr-TR" sz="2000" b="1" dirty="0">
              <a:solidFill>
                <a:schemeClr val="tx1"/>
              </a:solidFill>
              <a:latin typeface="Calibri" panose="020F0502020204030204" pitchFamily="34" charset="0"/>
            </a:endParaRPr>
          </a:p>
          <a:p>
            <a:pPr algn="just">
              <a:spcBef>
                <a:spcPts val="600"/>
              </a:spcBef>
              <a:spcAft>
                <a:spcPts val="600"/>
              </a:spcAft>
            </a:pPr>
            <a:r>
              <a:rPr lang="tr-TR" sz="2000" dirty="0" smtClean="0">
                <a:solidFill>
                  <a:schemeClr val="tx1"/>
                </a:solidFill>
                <a:latin typeface="Calibri" panose="020F0502020204030204" pitchFamily="34" charset="0"/>
              </a:rPr>
              <a:t>Belgenin </a:t>
            </a:r>
            <a:r>
              <a:rPr lang="tr-TR" sz="2000" dirty="0">
                <a:solidFill>
                  <a:schemeClr val="tx1"/>
                </a:solidFill>
                <a:latin typeface="Calibri" panose="020F0502020204030204" pitchFamily="34" charset="0"/>
              </a:rPr>
              <a:t>bu madde kapsamındaki şirketler topluluğu ilişkisi içinde kullanılması, ancak </a:t>
            </a:r>
            <a:r>
              <a:rPr lang="tr-TR" sz="2000" b="1" dirty="0">
                <a:solidFill>
                  <a:schemeClr val="tx1"/>
                </a:solidFill>
                <a:latin typeface="Calibri" panose="020F0502020204030204" pitchFamily="34" charset="0"/>
              </a:rPr>
              <a:t>hakim şirketin bağlı şirketin belgesini kullanması</a:t>
            </a:r>
            <a:r>
              <a:rPr lang="tr-TR" sz="2000" dirty="0">
                <a:solidFill>
                  <a:schemeClr val="tx1"/>
                </a:solidFill>
                <a:latin typeface="Calibri" panose="020F0502020204030204" pitchFamily="34" charset="0"/>
              </a:rPr>
              <a:t> halinde mümkündür. Bağlı şirketler herhangi bir hukuki ilişkiye dayanarak hakim şirketin belgesini kullanamazlar. </a:t>
            </a:r>
          </a:p>
          <a:p>
            <a:pPr algn="just">
              <a:spcBef>
                <a:spcPts val="600"/>
              </a:spcBef>
              <a:spcAft>
                <a:spcPts val="600"/>
              </a:spcAft>
            </a:pPr>
            <a:r>
              <a:rPr lang="tr-TR" sz="2000" dirty="0" smtClean="0">
                <a:solidFill>
                  <a:schemeClr val="tx1"/>
                </a:solidFill>
                <a:latin typeface="Calibri" panose="020F0502020204030204" pitchFamily="34" charset="0"/>
              </a:rPr>
              <a:t>Bu </a:t>
            </a:r>
            <a:r>
              <a:rPr lang="tr-TR" sz="2000" dirty="0">
                <a:solidFill>
                  <a:schemeClr val="tx1"/>
                </a:solidFill>
                <a:latin typeface="Calibri" panose="020F0502020204030204" pitchFamily="34" charset="0"/>
              </a:rPr>
              <a:t>madde kapsamında düzenlenen iş bitirme belgesini kullanarak yeterlik kriterini sağlayan yüklenicinin, pay çoğunluğuna dayanan şirketler topluluğu ilişkisini </a:t>
            </a:r>
            <a:r>
              <a:rPr lang="tr-TR" sz="2000" b="1" dirty="0">
                <a:solidFill>
                  <a:srgbClr val="C00000"/>
                </a:solidFill>
                <a:latin typeface="Calibri" panose="020F0502020204030204" pitchFamily="34" charset="0"/>
              </a:rPr>
              <a:t>teminat süresinin sonuna kadar </a:t>
            </a:r>
            <a:r>
              <a:rPr lang="tr-TR" sz="2000" b="1" dirty="0" smtClean="0">
                <a:solidFill>
                  <a:srgbClr val="C00000"/>
                </a:solidFill>
                <a:latin typeface="Calibri" panose="020F0502020204030204" pitchFamily="34" charset="0"/>
              </a:rPr>
              <a:t>koruması </a:t>
            </a:r>
            <a:r>
              <a:rPr lang="tr-TR" sz="2000" b="1" dirty="0">
                <a:solidFill>
                  <a:srgbClr val="C00000"/>
                </a:solidFill>
                <a:latin typeface="Calibri" panose="020F0502020204030204" pitchFamily="34" charset="0"/>
              </a:rPr>
              <a:t>zorunludur</a:t>
            </a:r>
            <a:r>
              <a:rPr lang="tr-TR" sz="2000" dirty="0" smtClean="0">
                <a:solidFill>
                  <a:schemeClr val="tx1"/>
                </a:solidFill>
                <a:latin typeface="Calibri" panose="020F0502020204030204" pitchFamily="34" charset="0"/>
              </a:rPr>
              <a:t>.</a:t>
            </a:r>
          </a:p>
          <a:p>
            <a:pPr algn="just">
              <a:spcBef>
                <a:spcPts val="600"/>
              </a:spcBef>
              <a:spcAft>
                <a:spcPts val="600"/>
              </a:spcAft>
            </a:pPr>
            <a:r>
              <a:rPr lang="tr-TR" sz="2000" u="sng" dirty="0" smtClean="0">
                <a:solidFill>
                  <a:schemeClr val="tx1"/>
                </a:solidFill>
                <a:latin typeface="Calibri" panose="020F0502020204030204" pitchFamily="34" charset="0"/>
              </a:rPr>
              <a:t>İş deneyimin tevsik etmek üzere</a:t>
            </a:r>
            <a:r>
              <a:rPr lang="tr-TR" sz="2000" dirty="0" smtClean="0">
                <a:solidFill>
                  <a:schemeClr val="tx1"/>
                </a:solidFill>
                <a:latin typeface="Calibri" panose="020F0502020204030204" pitchFamily="34" charset="0"/>
              </a:rPr>
              <a:t> 4734 sayılı Kanun </a:t>
            </a:r>
            <a:r>
              <a:rPr lang="tr-TR" sz="2000" dirty="0">
                <a:solidFill>
                  <a:schemeClr val="tx1"/>
                </a:solidFill>
                <a:latin typeface="Calibri" panose="020F0502020204030204" pitchFamily="34" charset="0"/>
              </a:rPr>
              <a:t>kapsamındaki idarelere taahhüt edilenler dışında </a:t>
            </a:r>
            <a:r>
              <a:rPr lang="tr-TR" sz="2000" b="1" dirty="0">
                <a:solidFill>
                  <a:schemeClr val="tx1"/>
                </a:solidFill>
                <a:latin typeface="Calibri" panose="020F0502020204030204" pitchFamily="34" charset="0"/>
              </a:rPr>
              <a:t>yurt dışında gerçekleştirilen işler için</a:t>
            </a:r>
            <a:r>
              <a:rPr lang="tr-TR" sz="2000" dirty="0">
                <a:solidFill>
                  <a:schemeClr val="tx1"/>
                </a:solidFill>
                <a:latin typeface="Calibri" panose="020F0502020204030204" pitchFamily="34" charset="0"/>
              </a:rPr>
              <a:t> düzenlenen belgelerin </a:t>
            </a:r>
            <a:r>
              <a:rPr lang="tr-TR" sz="2000" b="1" dirty="0">
                <a:solidFill>
                  <a:srgbClr val="C00000"/>
                </a:solidFill>
                <a:latin typeface="Calibri" panose="020F0502020204030204" pitchFamily="34" charset="0"/>
              </a:rPr>
              <a:t>iş denetleme, iş yönetme, iş durum</a:t>
            </a:r>
            <a:r>
              <a:rPr lang="tr-TR" sz="2000" dirty="0">
                <a:solidFill>
                  <a:schemeClr val="tx1"/>
                </a:solidFill>
                <a:latin typeface="Calibri" panose="020F0502020204030204" pitchFamily="34" charset="0"/>
              </a:rPr>
              <a:t> belgesi </a:t>
            </a:r>
            <a:r>
              <a:rPr lang="tr-TR" sz="2000" b="1" u="sng" dirty="0" smtClean="0">
                <a:solidFill>
                  <a:schemeClr val="tx1"/>
                </a:solidFill>
                <a:latin typeface="Calibri" panose="020F0502020204030204" pitchFamily="34" charset="0"/>
              </a:rPr>
              <a:t>sunulamaz</a:t>
            </a:r>
            <a:r>
              <a:rPr lang="tr-TR" sz="2000" dirty="0" smtClean="0">
                <a:solidFill>
                  <a:schemeClr val="tx1"/>
                </a:solidFill>
                <a:latin typeface="Calibri" panose="020F0502020204030204" pitchFamily="34" charset="0"/>
              </a:rPr>
              <a:t>.</a:t>
            </a:r>
            <a:endParaRPr lang="tr-TR" sz="20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243862979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SUNUM PLANI</a:t>
            </a:r>
            <a:endParaRPr lang="tr-TR" sz="4400" dirty="0"/>
          </a:p>
        </p:txBody>
      </p:sp>
      <p:sp>
        <p:nvSpPr>
          <p:cNvPr id="3" name="İçerik Yer Tutucusu 2"/>
          <p:cNvSpPr>
            <a:spLocks noGrp="1"/>
          </p:cNvSpPr>
          <p:nvPr>
            <p:ph idx="1"/>
          </p:nvPr>
        </p:nvSpPr>
        <p:spPr/>
        <p:txBody>
          <a:bodyPr>
            <a:normAutofit/>
          </a:bodyPr>
          <a:lstStyle/>
          <a:p>
            <a:r>
              <a:rPr lang="tr-TR" sz="2800" dirty="0" smtClean="0">
                <a:solidFill>
                  <a:schemeClr val="tx1"/>
                </a:solidFill>
                <a:latin typeface="Calibri" panose="020F0502020204030204" pitchFamily="34" charset="0"/>
              </a:rPr>
              <a:t>Yapım </a:t>
            </a:r>
            <a:r>
              <a:rPr lang="tr-TR" sz="2800" dirty="0">
                <a:solidFill>
                  <a:schemeClr val="tx1"/>
                </a:solidFill>
                <a:latin typeface="Calibri" panose="020F0502020204030204" pitchFamily="34" charset="0"/>
              </a:rPr>
              <a:t>tanımı ve </a:t>
            </a:r>
            <a:r>
              <a:rPr lang="tr-TR" sz="2800" dirty="0" smtClean="0">
                <a:solidFill>
                  <a:schemeClr val="tx1"/>
                </a:solidFill>
                <a:latin typeface="Calibri" panose="020F0502020204030204" pitchFamily="34" charset="0"/>
              </a:rPr>
              <a:t>yapım </a:t>
            </a:r>
            <a:r>
              <a:rPr lang="tr-TR" sz="2800" dirty="0">
                <a:solidFill>
                  <a:schemeClr val="tx1"/>
                </a:solidFill>
                <a:latin typeface="Calibri" panose="020F0502020204030204" pitchFamily="34" charset="0"/>
              </a:rPr>
              <a:t>ile ilgili genel bilgiler</a:t>
            </a:r>
          </a:p>
          <a:p>
            <a:r>
              <a:rPr lang="tr-TR" sz="2800" dirty="0">
                <a:solidFill>
                  <a:schemeClr val="tx1"/>
                </a:solidFill>
                <a:latin typeface="Calibri" panose="020F0502020204030204" pitchFamily="34" charset="0"/>
              </a:rPr>
              <a:t>Yaklaşık maliyet</a:t>
            </a:r>
          </a:p>
          <a:p>
            <a:r>
              <a:rPr lang="tr-TR" sz="2800" dirty="0">
                <a:solidFill>
                  <a:schemeClr val="tx1"/>
                </a:solidFill>
                <a:latin typeface="Calibri" panose="020F0502020204030204" pitchFamily="34" charset="0"/>
              </a:rPr>
              <a:t>Yeterlik kriterleri</a:t>
            </a:r>
          </a:p>
          <a:p>
            <a:pPr>
              <a:buFont typeface="Wingdings" panose="05000000000000000000" pitchFamily="2" charset="2"/>
              <a:buChar char="Ø"/>
            </a:pPr>
            <a:r>
              <a:rPr lang="tr-TR" sz="2800" b="1" dirty="0" smtClean="0">
                <a:solidFill>
                  <a:srgbClr val="C00000"/>
                </a:solidFill>
                <a:latin typeface="Calibri" panose="020F0502020204030204" pitchFamily="34" charset="0"/>
              </a:rPr>
              <a:t>Aşırı </a:t>
            </a:r>
            <a:r>
              <a:rPr lang="tr-TR" sz="2800" b="1" dirty="0">
                <a:solidFill>
                  <a:srgbClr val="C00000"/>
                </a:solidFill>
                <a:latin typeface="Calibri" panose="020F0502020204030204" pitchFamily="34" charset="0"/>
              </a:rPr>
              <a:t>düşük teklifler</a:t>
            </a:r>
          </a:p>
          <a:p>
            <a:r>
              <a:rPr lang="tr-TR" sz="2800" dirty="0">
                <a:solidFill>
                  <a:schemeClr val="tx1"/>
                </a:solidFill>
                <a:latin typeface="Calibri" panose="020F0502020204030204" pitchFamily="34" charset="0"/>
              </a:rPr>
              <a:t>Diğer </a:t>
            </a:r>
            <a:r>
              <a:rPr lang="tr-TR" sz="2800" dirty="0" smtClean="0">
                <a:solidFill>
                  <a:schemeClr val="tx1"/>
                </a:solidFill>
                <a:latin typeface="Calibri" panose="020F0502020204030204" pitchFamily="34" charset="0"/>
              </a:rPr>
              <a:t>bilgiler</a:t>
            </a:r>
            <a:endParaRPr lang="tr-TR" sz="2800" dirty="0">
              <a:solidFill>
                <a:schemeClr val="tx1"/>
              </a:solidFill>
              <a:latin typeface="Calibri" panose="020F0502020204030204" pitchFamily="34" charset="0"/>
            </a:endParaRPr>
          </a:p>
        </p:txBody>
      </p:sp>
      <p:pic>
        <p:nvPicPr>
          <p:cNvPr id="6" name="Resi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7984" y="4365104"/>
            <a:ext cx="2314952" cy="1740565"/>
          </a:xfrm>
          <a:prstGeom prst="rect">
            <a:avLst/>
          </a:prstGeom>
        </p:spPr>
      </p:pic>
    </p:spTree>
    <p:extLst>
      <p:ext uri="{BB962C8B-B14F-4D97-AF65-F5344CB8AC3E}">
        <p14:creationId xmlns:p14="http://schemas.microsoft.com/office/powerpoint/2010/main" val="387030569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smtClean="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a:xfrm>
            <a:off x="467544" y="1196752"/>
            <a:ext cx="8229600" cy="5544616"/>
          </a:xfrm>
        </p:spPr>
        <p:txBody>
          <a:bodyPr>
            <a:noAutofit/>
          </a:bodyPr>
          <a:lstStyle/>
          <a:p>
            <a:pPr algn="just">
              <a:spcBef>
                <a:spcPts val="600"/>
              </a:spcBef>
              <a:spcAft>
                <a:spcPts val="600"/>
              </a:spcAft>
              <a:defRPr/>
            </a:pPr>
            <a:r>
              <a:rPr lang="tr-TR" dirty="0">
                <a:solidFill>
                  <a:schemeClr val="tx1"/>
                </a:solidFill>
                <a:latin typeface="Calibri" panose="020F0502020204030204" pitchFamily="34" charset="0"/>
              </a:rPr>
              <a:t>İhale komisyonu </a:t>
            </a:r>
            <a:r>
              <a:rPr lang="tr-TR" dirty="0" smtClean="0">
                <a:solidFill>
                  <a:schemeClr val="tx1"/>
                </a:solidFill>
                <a:latin typeface="Calibri" panose="020F0502020204030204" pitchFamily="34" charset="0"/>
              </a:rPr>
              <a:t>4734/36 uyarınca </a:t>
            </a:r>
            <a:r>
              <a:rPr lang="tr-TR" dirty="0">
                <a:solidFill>
                  <a:schemeClr val="tx1"/>
                </a:solidFill>
                <a:latin typeface="Calibri" panose="020F0502020204030204" pitchFamily="34" charset="0"/>
              </a:rPr>
              <a:t>ilk oturumda </a:t>
            </a:r>
            <a:r>
              <a:rPr lang="tr-TR" u="sng" dirty="0">
                <a:solidFill>
                  <a:schemeClr val="tx1"/>
                </a:solidFill>
                <a:latin typeface="Calibri" panose="020F0502020204030204" pitchFamily="34" charset="0"/>
              </a:rPr>
              <a:t>teklif mektubu</a:t>
            </a:r>
            <a:r>
              <a:rPr lang="tr-TR" dirty="0">
                <a:solidFill>
                  <a:schemeClr val="tx1"/>
                </a:solidFill>
                <a:latin typeface="Calibri" panose="020F0502020204030204" pitchFamily="34" charset="0"/>
              </a:rPr>
              <a:t> ve </a:t>
            </a:r>
            <a:r>
              <a:rPr lang="tr-TR" u="sng" dirty="0">
                <a:solidFill>
                  <a:schemeClr val="tx1"/>
                </a:solidFill>
                <a:latin typeface="Calibri" panose="020F0502020204030204" pitchFamily="34" charset="0"/>
              </a:rPr>
              <a:t>geçici teminatını</a:t>
            </a:r>
            <a:r>
              <a:rPr lang="tr-TR" dirty="0">
                <a:solidFill>
                  <a:schemeClr val="tx1"/>
                </a:solidFill>
                <a:latin typeface="Calibri" panose="020F0502020204030204" pitchFamily="34" charset="0"/>
              </a:rPr>
              <a:t> usulüne uygun sunan  geçerli teklifleri tespit ettikten sonra </a:t>
            </a:r>
            <a:r>
              <a:rPr lang="tr-TR" b="1" dirty="0" smtClean="0">
                <a:solidFill>
                  <a:srgbClr val="C00000"/>
                </a:solidFill>
                <a:latin typeface="Calibri" panose="020F0502020204030204" pitchFamily="34" charset="0"/>
              </a:rPr>
              <a:t>sınır </a:t>
            </a:r>
            <a:r>
              <a:rPr lang="tr-TR" b="1" dirty="0">
                <a:solidFill>
                  <a:srgbClr val="C00000"/>
                </a:solidFill>
                <a:latin typeface="Calibri" panose="020F0502020204030204" pitchFamily="34" charset="0"/>
              </a:rPr>
              <a:t>değeri hesaplar</a:t>
            </a:r>
            <a:r>
              <a:rPr lang="tr-TR" dirty="0">
                <a:solidFill>
                  <a:schemeClr val="tx1"/>
                </a:solidFill>
                <a:latin typeface="Calibri" panose="020F0502020204030204" pitchFamily="34" charset="0"/>
              </a:rPr>
              <a:t>.</a:t>
            </a:r>
          </a:p>
          <a:p>
            <a:pPr algn="just">
              <a:spcBef>
                <a:spcPts val="600"/>
              </a:spcBef>
              <a:spcAft>
                <a:spcPts val="600"/>
              </a:spcAft>
              <a:defRPr/>
            </a:pPr>
            <a:r>
              <a:rPr lang="tr-TR" dirty="0" smtClean="0">
                <a:solidFill>
                  <a:schemeClr val="tx1"/>
                </a:solidFill>
                <a:latin typeface="Calibri" panose="020F0502020204030204" pitchFamily="34" charset="0"/>
              </a:rPr>
              <a:t>İhale </a:t>
            </a:r>
            <a:r>
              <a:rPr lang="tr-TR" dirty="0">
                <a:solidFill>
                  <a:schemeClr val="tx1"/>
                </a:solidFill>
                <a:latin typeface="Calibri" panose="020F0502020204030204" pitchFamily="34" charset="0"/>
              </a:rPr>
              <a:t>dokümanında teklifi sınır değerin altında olan isteklilerden açıklama istenileceği belirtilmiş </a:t>
            </a:r>
            <a:r>
              <a:rPr lang="tr-TR" dirty="0" smtClean="0">
                <a:solidFill>
                  <a:schemeClr val="tx1"/>
                </a:solidFill>
                <a:latin typeface="Calibri" panose="020F0502020204030204" pitchFamily="34" charset="0"/>
              </a:rPr>
              <a:t>ise teklifi sınır değerin </a:t>
            </a:r>
            <a:r>
              <a:rPr lang="tr-TR" dirty="0">
                <a:solidFill>
                  <a:schemeClr val="tx1"/>
                </a:solidFill>
                <a:latin typeface="Calibri" panose="020F0502020204030204" pitchFamily="34" charset="0"/>
              </a:rPr>
              <a:t>altında kalan isteklilerin </a:t>
            </a:r>
            <a:r>
              <a:rPr lang="tr-TR" b="1" dirty="0">
                <a:solidFill>
                  <a:schemeClr val="tx1"/>
                </a:solidFill>
                <a:latin typeface="Calibri" panose="020F0502020204030204" pitchFamily="34" charset="0"/>
              </a:rPr>
              <a:t>teklifleri reddedilmeden </a:t>
            </a:r>
            <a:r>
              <a:rPr lang="tr-TR" b="1" dirty="0" smtClean="0">
                <a:solidFill>
                  <a:schemeClr val="tx1"/>
                </a:solidFill>
                <a:latin typeface="Calibri" panose="020F0502020204030204" pitchFamily="34" charset="0"/>
              </a:rPr>
              <a:t>önce </a:t>
            </a:r>
            <a:r>
              <a:rPr lang="tr-TR" dirty="0" smtClean="0">
                <a:solidFill>
                  <a:schemeClr val="tx1"/>
                </a:solidFill>
                <a:latin typeface="Calibri" panose="020F0502020204030204" pitchFamily="34" charset="0"/>
              </a:rPr>
              <a:t>süre </a:t>
            </a:r>
            <a:r>
              <a:rPr lang="tr-TR" dirty="0">
                <a:solidFill>
                  <a:schemeClr val="tx1"/>
                </a:solidFill>
                <a:latin typeface="Calibri" panose="020F0502020204030204" pitchFamily="34" charset="0"/>
              </a:rPr>
              <a:t>verilerek teklif sahiplerinden </a:t>
            </a:r>
            <a:r>
              <a:rPr lang="tr-TR" u="sng" dirty="0">
                <a:solidFill>
                  <a:schemeClr val="tx1"/>
                </a:solidFill>
                <a:latin typeface="Calibri" panose="020F0502020204030204" pitchFamily="34" charset="0"/>
              </a:rPr>
              <a:t>teklifte önemli olduğunu tespit ettiği bileşenler ile ilgili ayrıntıları</a:t>
            </a:r>
            <a:r>
              <a:rPr lang="tr-TR" dirty="0">
                <a:solidFill>
                  <a:schemeClr val="tx1"/>
                </a:solidFill>
                <a:latin typeface="Calibri" panose="020F0502020204030204" pitchFamily="34" charset="0"/>
              </a:rPr>
              <a:t> </a:t>
            </a:r>
            <a:r>
              <a:rPr lang="tr-TR" b="1" dirty="0">
                <a:solidFill>
                  <a:srgbClr val="C00000"/>
                </a:solidFill>
                <a:latin typeface="Calibri" panose="020F0502020204030204" pitchFamily="34" charset="0"/>
              </a:rPr>
              <a:t>yazılı olarak </a:t>
            </a:r>
            <a:r>
              <a:rPr lang="tr-TR" b="1" dirty="0" smtClean="0">
                <a:solidFill>
                  <a:srgbClr val="C00000"/>
                </a:solidFill>
                <a:latin typeface="Calibri" panose="020F0502020204030204" pitchFamily="34" charset="0"/>
              </a:rPr>
              <a:t>ister</a:t>
            </a:r>
            <a:r>
              <a:rPr lang="tr-TR" dirty="0" smtClean="0">
                <a:solidFill>
                  <a:schemeClr val="tx1"/>
                </a:solidFill>
                <a:latin typeface="Calibri" panose="020F0502020204030204" pitchFamily="34" charset="0"/>
              </a:rPr>
              <a:t>.</a:t>
            </a:r>
            <a:endParaRPr lang="tr-TR" dirty="0">
              <a:solidFill>
                <a:schemeClr val="tx1"/>
              </a:solidFill>
              <a:latin typeface="Calibri" panose="020F0502020204030204" pitchFamily="34" charset="0"/>
            </a:endParaRP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99284" y="5085184"/>
            <a:ext cx="2286000" cy="1714500"/>
          </a:xfrm>
          <a:prstGeom prst="rect">
            <a:avLst/>
          </a:prstGeom>
        </p:spPr>
      </p:pic>
    </p:spTree>
    <p:extLst>
      <p:ext uri="{BB962C8B-B14F-4D97-AF65-F5344CB8AC3E}">
        <p14:creationId xmlns:p14="http://schemas.microsoft.com/office/powerpoint/2010/main" val="6554824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YAPIM İLE İLGİLİ GENEL BİLGİLER</a:t>
            </a:r>
            <a:endParaRPr lang="tr-TR" sz="4400" i="1" dirty="0"/>
          </a:p>
        </p:txBody>
      </p:sp>
      <p:sp>
        <p:nvSpPr>
          <p:cNvPr id="3" name="İçerik Yer Tutucusu 2"/>
          <p:cNvSpPr>
            <a:spLocks noGrp="1"/>
          </p:cNvSpPr>
          <p:nvPr>
            <p:ph idx="1"/>
          </p:nvPr>
        </p:nvSpPr>
        <p:spPr>
          <a:xfrm>
            <a:off x="457200" y="1600200"/>
            <a:ext cx="8229600" cy="4925144"/>
          </a:xfrm>
        </p:spPr>
        <p:txBody>
          <a:bodyPr>
            <a:noAutofit/>
          </a:bodyPr>
          <a:lstStyle/>
          <a:p>
            <a:pPr marL="0" indent="0" algn="just">
              <a:buNone/>
            </a:pPr>
            <a:r>
              <a:rPr lang="tr-TR" sz="2000" b="1" dirty="0">
                <a:solidFill>
                  <a:schemeClr val="accent5">
                    <a:lumMod val="75000"/>
                  </a:schemeClr>
                </a:solidFill>
                <a:latin typeface="Calibri" panose="020F0502020204030204" pitchFamily="34" charset="0"/>
              </a:rPr>
              <a:t>Ön veya Kesin Proje üzerinden ihaleye çıkılabilecek durumlar</a:t>
            </a:r>
            <a:r>
              <a:rPr lang="tr-TR" sz="2000" dirty="0">
                <a:solidFill>
                  <a:schemeClr val="tx1"/>
                </a:solidFill>
                <a:latin typeface="Calibri" panose="020F0502020204030204" pitchFamily="34" charset="0"/>
              </a:rPr>
              <a:t> (4734/62-c)</a:t>
            </a:r>
          </a:p>
          <a:p>
            <a:pPr algn="just"/>
            <a:r>
              <a:rPr lang="tr-TR" sz="2000" dirty="0">
                <a:solidFill>
                  <a:schemeClr val="tx1"/>
                </a:solidFill>
                <a:latin typeface="Calibri" panose="020F0502020204030204" pitchFamily="34" charset="0"/>
              </a:rPr>
              <a:t>İhale konusu yapım işinin </a:t>
            </a:r>
            <a:r>
              <a:rPr lang="tr-TR" sz="2000" b="1" dirty="0">
                <a:solidFill>
                  <a:srgbClr val="C00000"/>
                </a:solidFill>
                <a:latin typeface="Calibri" panose="020F0502020204030204" pitchFamily="34" charset="0"/>
              </a:rPr>
              <a:t>özgün nitelikte</a:t>
            </a:r>
            <a:r>
              <a:rPr lang="tr-TR" sz="2000" dirty="0">
                <a:solidFill>
                  <a:schemeClr val="tx1"/>
                </a:solidFill>
                <a:latin typeface="Calibri" panose="020F0502020204030204" pitchFamily="34" charset="0"/>
              </a:rPr>
              <a:t> ve </a:t>
            </a:r>
            <a:r>
              <a:rPr lang="tr-TR" sz="2000" b="1" dirty="0">
                <a:solidFill>
                  <a:srgbClr val="C00000"/>
                </a:solidFill>
                <a:latin typeface="Calibri" panose="020F0502020204030204" pitchFamily="34" charset="0"/>
              </a:rPr>
              <a:t>karmaşık olması</a:t>
            </a:r>
            <a:r>
              <a:rPr lang="tr-TR" sz="2000" dirty="0">
                <a:solidFill>
                  <a:schemeClr val="tx1"/>
                </a:solidFill>
                <a:latin typeface="Calibri" panose="020F0502020204030204" pitchFamily="34" charset="0"/>
              </a:rPr>
              <a:t> nedeniyle </a:t>
            </a:r>
            <a:r>
              <a:rPr lang="tr-TR" sz="2000" u="sng" dirty="0">
                <a:solidFill>
                  <a:schemeClr val="tx1"/>
                </a:solidFill>
                <a:latin typeface="Calibri" panose="020F0502020204030204" pitchFamily="34" charset="0"/>
              </a:rPr>
              <a:t>teknik ve malî özelliklerinin gerekli olan netlikte belirlenemediği</a:t>
            </a:r>
            <a:r>
              <a:rPr lang="tr-TR" sz="2000" dirty="0">
                <a:solidFill>
                  <a:schemeClr val="tx1"/>
                </a:solidFill>
                <a:latin typeface="Calibri" panose="020F0502020204030204" pitchFamily="34" charset="0"/>
              </a:rPr>
              <a:t> durumlar</a:t>
            </a:r>
          </a:p>
          <a:p>
            <a:pPr algn="just"/>
            <a:r>
              <a:rPr lang="tr-TR" sz="2000" dirty="0">
                <a:solidFill>
                  <a:schemeClr val="tx1"/>
                </a:solidFill>
                <a:latin typeface="Calibri" panose="020F0502020204030204" pitchFamily="34" charset="0"/>
              </a:rPr>
              <a:t>Doğal afetler nedeniyle uygulama projesi yapılması için yeterli süre bulunmayan yapım işleri</a:t>
            </a:r>
          </a:p>
          <a:p>
            <a:pPr marL="0" indent="0" algn="just">
              <a:buNone/>
            </a:pPr>
            <a:endParaRPr lang="tr-TR" sz="2000" b="1" dirty="0">
              <a:solidFill>
                <a:schemeClr val="accent5">
                  <a:lumMod val="75000"/>
                </a:schemeClr>
              </a:solidFill>
              <a:latin typeface="Calibri" panose="020F0502020204030204" pitchFamily="34" charset="0"/>
            </a:endParaRPr>
          </a:p>
          <a:p>
            <a:pPr marL="0" indent="0" algn="just">
              <a:buNone/>
            </a:pPr>
            <a:r>
              <a:rPr lang="tr-TR" sz="2000" b="1" dirty="0">
                <a:solidFill>
                  <a:schemeClr val="accent5">
                    <a:lumMod val="75000"/>
                  </a:schemeClr>
                </a:solidFill>
                <a:latin typeface="Calibri" panose="020F0502020204030204" pitchFamily="34" charset="0"/>
              </a:rPr>
              <a:t>Kesin Proje üzerinden ihaleye çıkılabilecek durumlar</a:t>
            </a:r>
            <a:r>
              <a:rPr lang="tr-TR" sz="2000" dirty="0">
                <a:solidFill>
                  <a:schemeClr val="tx1"/>
                </a:solidFill>
                <a:latin typeface="Calibri" panose="020F0502020204030204" pitchFamily="34" charset="0"/>
              </a:rPr>
              <a:t> (4734/62-c)</a:t>
            </a:r>
          </a:p>
          <a:p>
            <a:pPr algn="just"/>
            <a:r>
              <a:rPr lang="tr-TR" sz="2000" dirty="0">
                <a:solidFill>
                  <a:schemeClr val="tx1"/>
                </a:solidFill>
                <a:latin typeface="Calibri" panose="020F0502020204030204" pitchFamily="34" charset="0"/>
              </a:rPr>
              <a:t>Her türlü </a:t>
            </a:r>
            <a:r>
              <a:rPr lang="tr-TR" sz="2000" b="1" dirty="0">
                <a:solidFill>
                  <a:srgbClr val="C00000"/>
                </a:solidFill>
                <a:latin typeface="Calibri" panose="020F0502020204030204" pitchFamily="34" charset="0"/>
              </a:rPr>
              <a:t>onarım</a:t>
            </a:r>
            <a:r>
              <a:rPr lang="tr-TR" sz="2000" dirty="0">
                <a:solidFill>
                  <a:schemeClr val="tx1"/>
                </a:solidFill>
                <a:latin typeface="Calibri" panose="020F0502020204030204" pitchFamily="34" charset="0"/>
              </a:rPr>
              <a:t> işleri</a:t>
            </a:r>
          </a:p>
          <a:p>
            <a:pPr algn="just"/>
            <a:r>
              <a:rPr lang="tr-TR" sz="2000" u="sng" dirty="0">
                <a:solidFill>
                  <a:schemeClr val="tx1"/>
                </a:solidFill>
                <a:latin typeface="Calibri" panose="020F0502020204030204" pitchFamily="34" charset="0"/>
              </a:rPr>
              <a:t>Bina işleri hariç olmak üzere</a:t>
            </a:r>
            <a:r>
              <a:rPr lang="tr-TR" sz="2000" dirty="0">
                <a:solidFill>
                  <a:schemeClr val="tx1"/>
                </a:solidFill>
                <a:latin typeface="Calibri" panose="020F0502020204030204" pitchFamily="34" charset="0"/>
              </a:rPr>
              <a:t>; işin yapımı sırasında belli aşamalarda arazi ve zemin etütleri gerekmesi veya uygulamada imar ve güzergâh değişikliklerinin muhtemel olması nedenleriyle ihaleden önce </a:t>
            </a:r>
            <a:r>
              <a:rPr lang="tr-TR" sz="2000" b="1" dirty="0">
                <a:solidFill>
                  <a:srgbClr val="C00000"/>
                </a:solidFill>
                <a:latin typeface="Calibri" panose="020F0502020204030204" pitchFamily="34" charset="0"/>
              </a:rPr>
              <a:t>uygulama projesi yapılamayan</a:t>
            </a:r>
            <a:r>
              <a:rPr lang="tr-TR" sz="2000" dirty="0">
                <a:solidFill>
                  <a:schemeClr val="tx1"/>
                </a:solidFill>
                <a:latin typeface="Calibri" panose="020F0502020204030204" pitchFamily="34" charset="0"/>
              </a:rPr>
              <a:t> yapım işleri</a:t>
            </a:r>
          </a:p>
        </p:txBody>
      </p:sp>
    </p:spTree>
    <p:extLst>
      <p:ext uri="{BB962C8B-B14F-4D97-AF65-F5344CB8AC3E}">
        <p14:creationId xmlns:p14="http://schemas.microsoft.com/office/powerpoint/2010/main" val="321662156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a:xfrm>
            <a:off x="467544" y="1196752"/>
            <a:ext cx="8229600" cy="5544616"/>
          </a:xfrm>
        </p:spPr>
        <p:txBody>
          <a:bodyPr>
            <a:noAutofit/>
          </a:bodyPr>
          <a:lstStyle/>
          <a:p>
            <a:pPr algn="just"/>
            <a:r>
              <a:rPr lang="tr-TR" sz="2000" dirty="0">
                <a:solidFill>
                  <a:schemeClr val="tx1"/>
                </a:solidFill>
                <a:latin typeface="Calibri" panose="020F0502020204030204" pitchFamily="34" charset="0"/>
              </a:rPr>
              <a:t>Teklif değerlendirmesi aşamasında ihale komisyonunca </a:t>
            </a:r>
            <a:r>
              <a:rPr lang="tr-TR" sz="2000" b="1" dirty="0">
                <a:solidFill>
                  <a:srgbClr val="C00000"/>
                </a:solidFill>
                <a:latin typeface="Calibri" panose="020F0502020204030204" pitchFamily="34" charset="0"/>
              </a:rPr>
              <a:t>sınır değer hesaplanır</a:t>
            </a:r>
            <a:r>
              <a:rPr lang="tr-TR" sz="2000" dirty="0">
                <a:solidFill>
                  <a:schemeClr val="tx1"/>
                </a:solidFill>
                <a:latin typeface="Calibri" panose="020F0502020204030204" pitchFamily="34" charset="0"/>
              </a:rPr>
              <a:t>.</a:t>
            </a:r>
          </a:p>
          <a:p>
            <a:pPr algn="just"/>
            <a:r>
              <a:rPr lang="tr-TR" sz="2000" dirty="0">
                <a:solidFill>
                  <a:schemeClr val="tx1"/>
                </a:solidFill>
                <a:latin typeface="Calibri" panose="020F0502020204030204" pitchFamily="34" charset="0"/>
              </a:rPr>
              <a:t>Aşırı düşük tekliflere ilişkin olarak idarelerce aşağıdaki yöntemlerden birisi seçilir;</a:t>
            </a:r>
          </a:p>
          <a:p>
            <a:pPr lvl="1" algn="just">
              <a:buFont typeface="+mj-lt"/>
              <a:buAutoNum type="alphaLcParenR"/>
            </a:pPr>
            <a:r>
              <a:rPr lang="tr-TR" sz="1800" b="1" dirty="0">
                <a:solidFill>
                  <a:schemeClr val="tx1"/>
                </a:solidFill>
                <a:latin typeface="Calibri" panose="020F0502020204030204" pitchFamily="34" charset="0"/>
              </a:rPr>
              <a:t>Aşırı düşük teklif açıklaması istenmesi</a:t>
            </a:r>
          </a:p>
          <a:p>
            <a:pPr lvl="1" algn="just">
              <a:buFont typeface="+mj-lt"/>
              <a:buAutoNum type="alphaLcParenR"/>
            </a:pPr>
            <a:r>
              <a:rPr lang="tr-TR" sz="1800" b="1" dirty="0">
                <a:solidFill>
                  <a:schemeClr val="tx1"/>
                </a:solidFill>
                <a:latin typeface="Calibri" panose="020F0502020204030204" pitchFamily="34" charset="0"/>
              </a:rPr>
              <a:t>Aşırı düşük teklif tespit ve değerlendirme işlemleri yapılmaksızın ihalenin sonuçlandırılması</a:t>
            </a:r>
          </a:p>
          <a:p>
            <a:pPr lvl="1" algn="just">
              <a:buFont typeface="+mj-lt"/>
              <a:buAutoNum type="alphaLcParenR"/>
            </a:pPr>
            <a:r>
              <a:rPr lang="tr-TR" sz="1800" b="1" dirty="0">
                <a:solidFill>
                  <a:schemeClr val="tx1"/>
                </a:solidFill>
                <a:latin typeface="Calibri" panose="020F0502020204030204" pitchFamily="34" charset="0"/>
              </a:rPr>
              <a:t>Sınır değerin altında teklif sunan isteklilerin tekliflerinin açıklama istenmeksizin reddedilmesi</a:t>
            </a:r>
          </a:p>
          <a:p>
            <a:pPr algn="just"/>
            <a:r>
              <a:rPr lang="tr-TR" sz="2000" u="sng" dirty="0">
                <a:solidFill>
                  <a:schemeClr val="tx1"/>
                </a:solidFill>
                <a:latin typeface="Calibri" panose="020F0502020204030204" pitchFamily="34" charset="0"/>
              </a:rPr>
              <a:t>YM ≥ ED/3 olan ihalelerde</a:t>
            </a:r>
            <a:r>
              <a:rPr lang="tr-TR" sz="2000" dirty="0">
                <a:solidFill>
                  <a:schemeClr val="tx1"/>
                </a:solidFill>
                <a:latin typeface="Calibri" panose="020F0502020204030204" pitchFamily="34" charset="0"/>
              </a:rPr>
              <a:t>, </a:t>
            </a:r>
            <a:r>
              <a:rPr lang="tr-TR" sz="2000" b="1" dirty="0">
                <a:solidFill>
                  <a:srgbClr val="C00000"/>
                </a:solidFill>
                <a:latin typeface="Calibri" panose="020F0502020204030204" pitchFamily="34" charset="0"/>
              </a:rPr>
              <a:t>a seçeneğinin </a:t>
            </a:r>
            <a:r>
              <a:rPr lang="tr-TR" sz="2000" dirty="0">
                <a:solidFill>
                  <a:schemeClr val="tx1"/>
                </a:solidFill>
                <a:latin typeface="Calibri" panose="020F0502020204030204" pitchFamily="34" charset="0"/>
              </a:rPr>
              <a:t>kullanılması zorunludur. </a:t>
            </a:r>
          </a:p>
          <a:p>
            <a:pPr algn="just"/>
            <a:r>
              <a:rPr lang="tr-TR" sz="2000" u="sng" dirty="0">
                <a:solidFill>
                  <a:schemeClr val="tx1"/>
                </a:solidFill>
                <a:latin typeface="Calibri" panose="020F0502020204030204" pitchFamily="34" charset="0"/>
              </a:rPr>
              <a:t>YM &lt; ED/3 olan</a:t>
            </a:r>
            <a:r>
              <a:rPr lang="tr-TR" sz="2000" dirty="0">
                <a:solidFill>
                  <a:schemeClr val="tx1"/>
                </a:solidFill>
                <a:latin typeface="Calibri" panose="020F0502020204030204" pitchFamily="34" charset="0"/>
              </a:rPr>
              <a:t> ve </a:t>
            </a:r>
            <a:r>
              <a:rPr lang="tr-TR" sz="2000" b="1" dirty="0">
                <a:solidFill>
                  <a:schemeClr val="tx1"/>
                </a:solidFill>
                <a:latin typeface="Calibri" panose="020F0502020204030204" pitchFamily="34" charset="0"/>
              </a:rPr>
              <a:t>açık ihale </a:t>
            </a:r>
            <a:r>
              <a:rPr lang="tr-TR" sz="2000" dirty="0">
                <a:solidFill>
                  <a:schemeClr val="tx1"/>
                </a:solidFill>
                <a:latin typeface="Calibri" panose="020F0502020204030204" pitchFamily="34" charset="0"/>
              </a:rPr>
              <a:t>veya </a:t>
            </a:r>
            <a:r>
              <a:rPr lang="tr-TR" sz="2000" b="1" dirty="0">
                <a:solidFill>
                  <a:schemeClr val="tx1"/>
                </a:solidFill>
                <a:latin typeface="Calibri" panose="020F0502020204030204" pitchFamily="34" charset="0"/>
              </a:rPr>
              <a:t>4734/21 (b), (c) </a:t>
            </a:r>
            <a:r>
              <a:rPr lang="tr-TR" sz="2000" dirty="0">
                <a:solidFill>
                  <a:schemeClr val="tx1"/>
                </a:solidFill>
                <a:latin typeface="Calibri" panose="020F0502020204030204" pitchFamily="34" charset="0"/>
              </a:rPr>
              <a:t>kapsamında yapılan ihalelerde </a:t>
            </a:r>
            <a:r>
              <a:rPr lang="tr-TR" sz="2000" b="1" dirty="0">
                <a:solidFill>
                  <a:srgbClr val="C00000"/>
                </a:solidFill>
                <a:latin typeface="Calibri" panose="020F0502020204030204" pitchFamily="34" charset="0"/>
              </a:rPr>
              <a:t>üç seçenekten biri seçilir</a:t>
            </a:r>
            <a:r>
              <a:rPr lang="tr-TR" sz="2000" dirty="0">
                <a:solidFill>
                  <a:schemeClr val="tx1"/>
                </a:solidFill>
                <a:latin typeface="Calibri" panose="020F0502020204030204" pitchFamily="34" charset="0"/>
              </a:rPr>
              <a:t>.</a:t>
            </a:r>
          </a:p>
          <a:p>
            <a:pPr algn="just"/>
            <a:r>
              <a:rPr lang="tr-TR" sz="2000" u="sng" dirty="0">
                <a:solidFill>
                  <a:schemeClr val="tx1"/>
                </a:solidFill>
                <a:latin typeface="Calibri" panose="020F0502020204030204" pitchFamily="34" charset="0"/>
              </a:rPr>
              <a:t>YM &lt; ED/3 olan</a:t>
            </a:r>
            <a:r>
              <a:rPr lang="tr-TR" sz="2000" dirty="0">
                <a:solidFill>
                  <a:schemeClr val="tx1"/>
                </a:solidFill>
                <a:latin typeface="Calibri" panose="020F0502020204030204" pitchFamily="34" charset="0"/>
              </a:rPr>
              <a:t> ve </a:t>
            </a:r>
            <a:r>
              <a:rPr lang="tr-TR" sz="2000" b="1" dirty="0">
                <a:solidFill>
                  <a:schemeClr val="tx1"/>
                </a:solidFill>
                <a:latin typeface="Calibri" panose="020F0502020204030204" pitchFamily="34" charset="0"/>
              </a:rPr>
              <a:t>BİAİU</a:t>
            </a:r>
            <a:r>
              <a:rPr lang="tr-TR" sz="2000" dirty="0">
                <a:solidFill>
                  <a:schemeClr val="tx1"/>
                </a:solidFill>
                <a:latin typeface="Calibri" panose="020F0502020204030204" pitchFamily="34" charset="0"/>
              </a:rPr>
              <a:t> veya </a:t>
            </a:r>
            <a:r>
              <a:rPr lang="tr-TR" sz="2000" b="1" dirty="0">
                <a:solidFill>
                  <a:schemeClr val="tx1"/>
                </a:solidFill>
                <a:latin typeface="Calibri" panose="020F0502020204030204" pitchFamily="34" charset="0"/>
              </a:rPr>
              <a:t>4734/21 (a), (d) ve (e)</a:t>
            </a:r>
            <a:r>
              <a:rPr lang="tr-TR" sz="2000" dirty="0">
                <a:solidFill>
                  <a:schemeClr val="tx1"/>
                </a:solidFill>
                <a:latin typeface="Calibri" panose="020F0502020204030204" pitchFamily="34" charset="0"/>
              </a:rPr>
              <a:t> kapsamında yapılan ihalelerde </a:t>
            </a:r>
            <a:r>
              <a:rPr lang="tr-TR" sz="2000" b="1" dirty="0">
                <a:solidFill>
                  <a:srgbClr val="C00000"/>
                </a:solidFill>
                <a:latin typeface="Calibri" panose="020F0502020204030204" pitchFamily="34" charset="0"/>
              </a:rPr>
              <a:t>b seçeneğinin</a:t>
            </a:r>
            <a:r>
              <a:rPr lang="tr-TR" sz="2000" dirty="0">
                <a:solidFill>
                  <a:schemeClr val="tx1"/>
                </a:solidFill>
                <a:latin typeface="Calibri" panose="020F0502020204030204" pitchFamily="34" charset="0"/>
              </a:rPr>
              <a:t> kullanılması zorunludur </a:t>
            </a:r>
          </a:p>
        </p:txBody>
      </p:sp>
    </p:spTree>
    <p:extLst>
      <p:ext uri="{BB962C8B-B14F-4D97-AF65-F5344CB8AC3E}">
        <p14:creationId xmlns:p14="http://schemas.microsoft.com/office/powerpoint/2010/main" val="61364557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graphicFrame>
        <p:nvGraphicFramePr>
          <p:cNvPr id="4" name="İçerik Yer Tutucusu 4"/>
          <p:cNvGraphicFramePr>
            <a:graphicFrameLocks noGrp="1"/>
          </p:cNvGraphicFramePr>
          <p:nvPr>
            <p:ph idx="1"/>
            <p:extLst>
              <p:ext uri="{D42A27DB-BD31-4B8C-83A1-F6EECF244321}">
                <p14:modId xmlns:p14="http://schemas.microsoft.com/office/powerpoint/2010/main" val="3915612215"/>
              </p:ext>
            </p:extLst>
          </p:nvPr>
        </p:nvGraphicFramePr>
        <p:xfrm>
          <a:off x="468313" y="1196975"/>
          <a:ext cx="8229600" cy="55451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032682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a:xfrm>
            <a:off x="457200" y="1600200"/>
            <a:ext cx="8229600" cy="4781128"/>
          </a:xfrm>
        </p:spPr>
        <p:txBody>
          <a:bodyPr>
            <a:noAutofit/>
          </a:bodyPr>
          <a:lstStyle/>
          <a:p>
            <a:pPr marL="0" indent="0" algn="just">
              <a:buNone/>
              <a:defRPr/>
            </a:pPr>
            <a:r>
              <a:rPr lang="tr-TR" sz="2000" b="1" dirty="0" smtClean="0">
                <a:solidFill>
                  <a:schemeClr val="accent5"/>
                </a:solidFill>
                <a:latin typeface="Calibri" panose="020F0502020204030204" pitchFamily="34" charset="0"/>
              </a:rPr>
              <a:t>İdarece yapılacak </a:t>
            </a:r>
            <a:r>
              <a:rPr lang="tr-TR" sz="2000" b="1" dirty="0">
                <a:solidFill>
                  <a:schemeClr val="accent5"/>
                </a:solidFill>
                <a:latin typeface="Calibri" panose="020F0502020204030204" pitchFamily="34" charset="0"/>
              </a:rPr>
              <a:t>işlemler:</a:t>
            </a:r>
          </a:p>
          <a:p>
            <a:pPr marL="0" indent="0" algn="just">
              <a:buNone/>
              <a:defRPr/>
            </a:pPr>
            <a:r>
              <a:rPr lang="tr-TR" sz="1600" b="1" dirty="0" smtClean="0">
                <a:solidFill>
                  <a:schemeClr val="tx1"/>
                </a:solidFill>
                <a:latin typeface="Calibri" panose="020F0502020204030204" pitchFamily="34" charset="0"/>
              </a:rPr>
              <a:t>Sınır </a:t>
            </a:r>
            <a:r>
              <a:rPr lang="tr-TR" sz="1600" b="1" dirty="0">
                <a:solidFill>
                  <a:schemeClr val="tx1"/>
                </a:solidFill>
                <a:latin typeface="Calibri" panose="020F0502020204030204" pitchFamily="34" charset="0"/>
              </a:rPr>
              <a:t>değer katsayısı  (N) </a:t>
            </a:r>
          </a:p>
          <a:p>
            <a:pPr marL="0" indent="0" algn="just">
              <a:buNone/>
              <a:defRPr/>
            </a:pPr>
            <a:r>
              <a:rPr lang="tr-TR" sz="1700" dirty="0">
                <a:solidFill>
                  <a:schemeClr val="tx1"/>
                </a:solidFill>
                <a:latin typeface="Calibri" panose="020F0502020204030204" pitchFamily="34" charset="0"/>
              </a:rPr>
              <a:t>Yapım İşlerinde Benzer İş Grupları Tebliğinde: </a:t>
            </a:r>
          </a:p>
          <a:p>
            <a:pPr algn="just">
              <a:defRPr/>
            </a:pPr>
            <a:r>
              <a:rPr lang="tr-TR" sz="1700" dirty="0">
                <a:solidFill>
                  <a:schemeClr val="tx1"/>
                </a:solidFill>
                <a:latin typeface="Calibri" panose="020F0502020204030204" pitchFamily="34" charset="0"/>
              </a:rPr>
              <a:t>B-Üstyapı (Bina) </a:t>
            </a:r>
            <a:r>
              <a:rPr lang="tr-TR" sz="1700" dirty="0" smtClean="0">
                <a:solidFill>
                  <a:schemeClr val="tx1"/>
                </a:solidFill>
                <a:latin typeface="Calibri" panose="020F0502020204030204" pitchFamily="34" charset="0"/>
              </a:rPr>
              <a:t>İşleri, C-Sıhhi </a:t>
            </a:r>
            <a:r>
              <a:rPr lang="tr-TR" sz="1700" dirty="0">
                <a:solidFill>
                  <a:schemeClr val="tx1"/>
                </a:solidFill>
                <a:latin typeface="Calibri" panose="020F0502020204030204" pitchFamily="34" charset="0"/>
              </a:rPr>
              <a:t>Tesisat ve Mekanik Tesisat </a:t>
            </a:r>
            <a:r>
              <a:rPr lang="tr-TR" sz="1700" dirty="0" smtClean="0">
                <a:solidFill>
                  <a:schemeClr val="tx1"/>
                </a:solidFill>
                <a:latin typeface="Calibri" panose="020F0502020204030204" pitchFamily="34" charset="0"/>
              </a:rPr>
              <a:t>İşleri, D-Elektrik İşleri, E-Elektronik </a:t>
            </a:r>
            <a:r>
              <a:rPr lang="tr-TR" sz="1700" dirty="0">
                <a:solidFill>
                  <a:schemeClr val="tx1"/>
                </a:solidFill>
                <a:latin typeface="Calibri" panose="020F0502020204030204" pitchFamily="34" charset="0"/>
              </a:rPr>
              <a:t>ve İletişim İşleri grubundaki yapım </a:t>
            </a:r>
            <a:r>
              <a:rPr lang="tr-TR" sz="1700" dirty="0" smtClean="0">
                <a:solidFill>
                  <a:schemeClr val="tx1"/>
                </a:solidFill>
                <a:latin typeface="Calibri" panose="020F0502020204030204" pitchFamily="34" charset="0"/>
              </a:rPr>
              <a:t>işleri ve </a:t>
            </a:r>
            <a:r>
              <a:rPr lang="tr-TR" sz="1700" dirty="0">
                <a:solidFill>
                  <a:schemeClr val="tx1"/>
                </a:solidFill>
                <a:latin typeface="Calibri" panose="020F0502020204030204" pitchFamily="34" charset="0"/>
              </a:rPr>
              <a:t>bu işlerle ilgili tamamlama, onarım, sondaj... işlerinde (1,00)</a:t>
            </a:r>
          </a:p>
          <a:p>
            <a:pPr algn="just">
              <a:defRPr/>
            </a:pPr>
            <a:r>
              <a:rPr lang="tr-TR" sz="1700" dirty="0">
                <a:solidFill>
                  <a:schemeClr val="tx1"/>
                </a:solidFill>
                <a:latin typeface="Calibri" panose="020F0502020204030204" pitchFamily="34" charset="0"/>
              </a:rPr>
              <a:t>Yapıma ilişkin altyapı ve diğer  işler için (1,20) </a:t>
            </a:r>
            <a:r>
              <a:rPr lang="tr-TR" sz="1700" dirty="0" smtClean="0">
                <a:solidFill>
                  <a:schemeClr val="tx1"/>
                </a:solidFill>
                <a:latin typeface="Calibri" panose="020F0502020204030204" pitchFamily="34" charset="0"/>
              </a:rPr>
              <a:t>’</a:t>
            </a:r>
            <a:r>
              <a:rPr lang="tr-TR" sz="1700" dirty="0" err="1" smtClean="0">
                <a:solidFill>
                  <a:schemeClr val="tx1"/>
                </a:solidFill>
                <a:latin typeface="Calibri" panose="020F0502020204030204" pitchFamily="34" charset="0"/>
              </a:rPr>
              <a:t>dir</a:t>
            </a:r>
            <a:r>
              <a:rPr lang="tr-TR" sz="1700" dirty="0" smtClean="0">
                <a:solidFill>
                  <a:schemeClr val="tx1"/>
                </a:solidFill>
                <a:latin typeface="Calibri" panose="020F0502020204030204" pitchFamily="34" charset="0"/>
              </a:rPr>
              <a:t>.</a:t>
            </a:r>
          </a:p>
          <a:p>
            <a:pPr marL="0" indent="0" algn="just">
              <a:buNone/>
              <a:defRPr/>
            </a:pPr>
            <a:endParaRPr lang="tr-TR" sz="1700" dirty="0">
              <a:solidFill>
                <a:schemeClr val="tx1"/>
              </a:solidFill>
              <a:latin typeface="Calibri" panose="020F0502020204030204" pitchFamily="34" charset="0"/>
            </a:endParaRPr>
          </a:p>
          <a:p>
            <a:pPr marL="0" indent="0" algn="just">
              <a:buNone/>
              <a:defRPr/>
            </a:pPr>
            <a:r>
              <a:rPr lang="tr-TR" sz="1700" dirty="0" smtClean="0">
                <a:solidFill>
                  <a:schemeClr val="tx1"/>
                </a:solidFill>
                <a:latin typeface="Calibri" panose="020F0502020204030204" pitchFamily="34" charset="0"/>
              </a:rPr>
              <a:t>Yapım </a:t>
            </a:r>
            <a:r>
              <a:rPr lang="tr-TR" sz="1700" dirty="0">
                <a:solidFill>
                  <a:schemeClr val="tx1"/>
                </a:solidFill>
                <a:latin typeface="Calibri" panose="020F0502020204030204" pitchFamily="34" charset="0"/>
              </a:rPr>
              <a:t>yetkisi olan idarelerce farklı katsayı kullanılmak istendiğinde ;</a:t>
            </a:r>
          </a:p>
          <a:p>
            <a:pPr marL="365125" indent="-282575" algn="just" eaLnBrk="0" hangingPunct="0">
              <a:spcBef>
                <a:spcPts val="600"/>
              </a:spcBef>
              <a:buClr>
                <a:srgbClr val="3891A7"/>
              </a:buClr>
              <a:buSzPct val="80000"/>
              <a:buFont typeface="Wingdings 2" pitchFamily="18" charset="2"/>
              <a:buChar char=""/>
              <a:defRPr/>
            </a:pPr>
            <a:r>
              <a:rPr lang="tr-TR" sz="1700" dirty="0" smtClean="0">
                <a:solidFill>
                  <a:schemeClr val="tx1"/>
                </a:solidFill>
                <a:latin typeface="Calibri" panose="020F0502020204030204" pitchFamily="34" charset="0"/>
              </a:rPr>
              <a:t>Bakanlıklar </a:t>
            </a:r>
            <a:r>
              <a:rPr lang="tr-TR" sz="1700" dirty="0">
                <a:solidFill>
                  <a:schemeClr val="tx1"/>
                </a:solidFill>
                <a:latin typeface="Calibri" panose="020F0502020204030204" pitchFamily="34" charset="0"/>
              </a:rPr>
              <a:t>tarafından ön proje üzerinden ihale edilen üstyapı işleri için 0,90’dan küçük, 1,10’dan büyük olmamak üzere farklı katsayılar belirlenebilir.</a:t>
            </a:r>
          </a:p>
          <a:p>
            <a:pPr marL="365125" indent="-282575" algn="just" eaLnBrk="0" hangingPunct="0">
              <a:spcBef>
                <a:spcPts val="600"/>
              </a:spcBef>
              <a:buClr>
                <a:srgbClr val="3891A7"/>
              </a:buClr>
              <a:buSzPct val="80000"/>
              <a:buFont typeface="Wingdings 2" pitchFamily="18" charset="2"/>
              <a:buChar char=""/>
              <a:defRPr/>
            </a:pPr>
            <a:r>
              <a:rPr lang="tr-TR" sz="1700" dirty="0">
                <a:solidFill>
                  <a:schemeClr val="tx1"/>
                </a:solidFill>
                <a:latin typeface="Calibri" panose="020F0502020204030204" pitchFamily="34" charset="0"/>
              </a:rPr>
              <a:t>İhalede uygulanacak sınır değer katsayısı, ihale ilanı veya davet mektubu ile idari şartnamenin “Diğer hususlar” başlıklı bölümünde belirtilir.</a:t>
            </a:r>
          </a:p>
          <a:p>
            <a:pPr marL="365125" indent="-282575" algn="just" eaLnBrk="0" hangingPunct="0">
              <a:spcBef>
                <a:spcPts val="600"/>
              </a:spcBef>
              <a:buClr>
                <a:srgbClr val="3891A7"/>
              </a:buClr>
              <a:buSzPct val="80000"/>
              <a:buFont typeface="Wingdings 2" pitchFamily="18" charset="2"/>
              <a:buChar char=""/>
              <a:defRPr/>
            </a:pPr>
            <a:r>
              <a:rPr lang="tr-TR" sz="1700" dirty="0">
                <a:solidFill>
                  <a:schemeClr val="tx1"/>
                </a:solidFill>
                <a:latin typeface="Calibri" panose="020F0502020204030204" pitchFamily="34" charset="0"/>
              </a:rPr>
              <a:t>İhale konusu yapım işinin kapsamında farklı katsayılara tabi iş kısımlarının bulunması durumunda; sınır değer katsayısı, söz konusu kısımlardan toplam yaklaşık maliyeti içindeki ağırlık oranı en fazla olana göre belirlenir</a:t>
            </a:r>
            <a:r>
              <a:rPr lang="tr-TR" sz="1700" dirty="0" smtClean="0">
                <a:solidFill>
                  <a:schemeClr val="tx1"/>
                </a:solidFill>
                <a:latin typeface="Calibri" panose="020F0502020204030204" pitchFamily="34" charset="0"/>
              </a:rPr>
              <a:t>.</a:t>
            </a:r>
            <a:endParaRPr lang="tr-TR" sz="17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108143548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p:txBody>
          <a:bodyPr>
            <a:normAutofit lnSpcReduction="10000"/>
          </a:bodyPr>
          <a:lstStyle/>
          <a:p>
            <a:pPr marL="0" indent="0" algn="just">
              <a:buFont typeface="Wingdings 2" pitchFamily="18" charset="2"/>
              <a:buNone/>
              <a:defRPr/>
            </a:pPr>
            <a:r>
              <a:rPr lang="tr-TR" b="1" dirty="0" smtClean="0">
                <a:solidFill>
                  <a:schemeClr val="tx1"/>
                </a:solidFill>
                <a:latin typeface="Calibri" panose="020F0502020204030204" pitchFamily="34" charset="0"/>
              </a:rPr>
              <a:t>İdare tarafından </a:t>
            </a:r>
            <a:r>
              <a:rPr lang="tr-TR" b="1" dirty="0">
                <a:solidFill>
                  <a:schemeClr val="tx1"/>
                </a:solidFill>
                <a:latin typeface="Calibri" panose="020F0502020204030204" pitchFamily="34" charset="0"/>
              </a:rPr>
              <a:t>yaklaşık maliyet hesabı sırasında gerekli hazırlıklar yapılacaktır</a:t>
            </a:r>
            <a:r>
              <a:rPr lang="tr-TR" b="1" dirty="0" smtClean="0">
                <a:solidFill>
                  <a:schemeClr val="tx1"/>
                </a:solidFill>
                <a:latin typeface="Calibri" panose="020F0502020204030204" pitchFamily="34" charset="0"/>
              </a:rPr>
              <a:t>.</a:t>
            </a:r>
          </a:p>
          <a:p>
            <a:pPr algn="just">
              <a:defRPr/>
            </a:pPr>
            <a:r>
              <a:rPr lang="tr-TR" b="1" i="1" dirty="0" smtClean="0">
                <a:solidFill>
                  <a:srgbClr val="C00000"/>
                </a:solidFill>
                <a:latin typeface="Calibri" panose="020F0502020204030204" pitchFamily="34" charset="0"/>
              </a:rPr>
              <a:t>KİGT </a:t>
            </a:r>
            <a:r>
              <a:rPr lang="tr-TR" b="1" i="1" dirty="0">
                <a:solidFill>
                  <a:srgbClr val="C00000"/>
                </a:solidFill>
                <a:latin typeface="Calibri" panose="020F0502020204030204" pitchFamily="34" charset="0"/>
              </a:rPr>
              <a:t>Md. 38 Aşırı düşük teklif sorgulaması öngörülen ihalelerde yaklaşık maliyetin hesaplanması sırasında yapılacak </a:t>
            </a:r>
            <a:r>
              <a:rPr lang="tr-TR" b="1" i="1" dirty="0" smtClean="0">
                <a:solidFill>
                  <a:srgbClr val="C00000"/>
                </a:solidFill>
                <a:latin typeface="Calibri" panose="020F0502020204030204" pitchFamily="34" charset="0"/>
              </a:rPr>
              <a:t>işlemler </a:t>
            </a:r>
            <a:r>
              <a:rPr lang="tr-TR" b="1" i="1" dirty="0" smtClean="0">
                <a:solidFill>
                  <a:schemeClr val="tx1"/>
                </a:solidFill>
                <a:latin typeface="Calibri" panose="020F0502020204030204" pitchFamily="34" charset="0"/>
              </a:rPr>
              <a:t>(İdarece gerçekleştirilecek işlemler)</a:t>
            </a:r>
            <a:endParaRPr lang="tr-TR" b="1" dirty="0">
              <a:solidFill>
                <a:schemeClr val="tx1"/>
              </a:solidFill>
              <a:latin typeface="Calibri" panose="020F0502020204030204" pitchFamily="34" charset="0"/>
            </a:endParaRPr>
          </a:p>
          <a:p>
            <a:pPr algn="just">
              <a:buFont typeface="Wingdings 2" pitchFamily="18" charset="2"/>
              <a:buNone/>
              <a:defRPr/>
            </a:pPr>
            <a:endParaRPr lang="tr-TR" dirty="0">
              <a:solidFill>
                <a:schemeClr val="tx1"/>
              </a:solidFill>
              <a:latin typeface="Calibri" panose="020F0502020204030204" pitchFamily="34" charset="0"/>
            </a:endParaRPr>
          </a:p>
          <a:p>
            <a:pPr marL="0" indent="0" algn="just">
              <a:buFont typeface="Wingdings 2" pitchFamily="18" charset="2"/>
              <a:buNone/>
              <a:defRPr/>
            </a:pPr>
            <a:r>
              <a:rPr lang="tr-TR" b="1" dirty="0" smtClean="0">
                <a:solidFill>
                  <a:schemeClr val="tx1"/>
                </a:solidFill>
                <a:latin typeface="Calibri" panose="020F0502020204030204" pitchFamily="34" charset="0"/>
              </a:rPr>
              <a:t>İhale komisyonu, idare </a:t>
            </a:r>
            <a:r>
              <a:rPr lang="tr-TR" b="1" dirty="0">
                <a:solidFill>
                  <a:schemeClr val="tx1"/>
                </a:solidFill>
                <a:latin typeface="Calibri" panose="020F0502020204030204" pitchFamily="34" charset="0"/>
              </a:rPr>
              <a:t>tarafından hazırlanmış olan dokümanlardan faydalanarak aşırı düşük sorgulamada açıklama isteyeceği iş  kalemleri/gruplarını ve analiz girdilerini </a:t>
            </a:r>
            <a:r>
              <a:rPr lang="tr-TR" b="1" dirty="0" smtClean="0">
                <a:solidFill>
                  <a:schemeClr val="tx1"/>
                </a:solidFill>
                <a:latin typeface="Calibri" panose="020F0502020204030204" pitchFamily="34" charset="0"/>
              </a:rPr>
              <a:t>belirleyecektir.</a:t>
            </a:r>
            <a:endParaRPr lang="tr-TR" b="1" dirty="0">
              <a:solidFill>
                <a:srgbClr val="00B050"/>
              </a:solidFill>
              <a:effectLst>
                <a:outerShdw blurRad="38100" dist="38100" dir="2700000" algn="tl">
                  <a:srgbClr val="000000">
                    <a:alpha val="43137"/>
                  </a:srgbClr>
                </a:outerShdw>
              </a:effectLst>
            </a:endParaRPr>
          </a:p>
          <a:p>
            <a:pPr algn="just">
              <a:defRPr/>
            </a:pPr>
            <a:r>
              <a:rPr lang="tr-TR" b="1" i="1" dirty="0">
                <a:solidFill>
                  <a:srgbClr val="C00000"/>
                </a:solidFill>
                <a:latin typeface="Calibri" panose="020F0502020204030204" pitchFamily="34" charset="0"/>
              </a:rPr>
              <a:t>KİGT Md. 45 Sınır değer tespiti ve aşırı düşük </a:t>
            </a:r>
            <a:r>
              <a:rPr lang="tr-TR" b="1" i="1" dirty="0" smtClean="0">
                <a:solidFill>
                  <a:srgbClr val="C00000"/>
                </a:solidFill>
                <a:latin typeface="Calibri" panose="020F0502020204030204" pitchFamily="34" charset="0"/>
              </a:rPr>
              <a:t>teklifler </a:t>
            </a:r>
            <a:r>
              <a:rPr lang="tr-TR" b="1" i="1" dirty="0">
                <a:solidFill>
                  <a:schemeClr val="tx1"/>
                </a:solidFill>
                <a:latin typeface="Calibri" panose="020F0502020204030204" pitchFamily="34" charset="0"/>
              </a:rPr>
              <a:t>(</a:t>
            </a:r>
            <a:r>
              <a:rPr lang="tr-TR" b="1" i="1" dirty="0" smtClean="0">
                <a:solidFill>
                  <a:schemeClr val="tx1"/>
                </a:solidFill>
                <a:latin typeface="Calibri" panose="020F0502020204030204" pitchFamily="34" charset="0"/>
              </a:rPr>
              <a:t>İhale komisyonunca </a:t>
            </a:r>
            <a:r>
              <a:rPr lang="tr-TR" b="1" i="1" dirty="0">
                <a:solidFill>
                  <a:schemeClr val="tx1"/>
                </a:solidFill>
                <a:latin typeface="Calibri" panose="020F0502020204030204" pitchFamily="34" charset="0"/>
              </a:rPr>
              <a:t>gerçekleştirilecek işlemler)</a:t>
            </a:r>
            <a:endParaRPr lang="tr-TR" b="1" dirty="0">
              <a:solidFill>
                <a:schemeClr val="tx1"/>
              </a:solidFill>
              <a:latin typeface="Calibri" panose="020F0502020204030204" pitchFamily="34" charset="0"/>
            </a:endParaRPr>
          </a:p>
          <a:p>
            <a:pPr marL="0" indent="0" algn="just">
              <a:buNone/>
              <a:defRPr/>
            </a:pPr>
            <a:endParaRPr lang="tr-TR" b="1" i="1" dirty="0">
              <a:solidFill>
                <a:srgbClr val="C00000"/>
              </a:solidFill>
              <a:latin typeface="Calibri" panose="020F0502020204030204" pitchFamily="34" charset="0"/>
            </a:endParaRPr>
          </a:p>
        </p:txBody>
      </p:sp>
    </p:spTree>
    <p:extLst>
      <p:ext uri="{BB962C8B-B14F-4D97-AF65-F5344CB8AC3E}">
        <p14:creationId xmlns:p14="http://schemas.microsoft.com/office/powerpoint/2010/main" val="254542013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a:xfrm>
            <a:off x="457200" y="1484784"/>
            <a:ext cx="8229600" cy="4641379"/>
          </a:xfrm>
        </p:spPr>
        <p:txBody>
          <a:bodyPr>
            <a:normAutofit/>
          </a:bodyPr>
          <a:lstStyle/>
          <a:p>
            <a:pPr marL="0" indent="0" algn="just">
              <a:buFont typeface="Wingdings 2" pitchFamily="18" charset="2"/>
              <a:buNone/>
              <a:defRPr/>
            </a:pPr>
            <a:r>
              <a:rPr lang="tr-TR" b="1" dirty="0">
                <a:solidFill>
                  <a:schemeClr val="tx1"/>
                </a:solidFill>
                <a:latin typeface="Calibri" panose="020F0502020204030204" pitchFamily="34" charset="0"/>
              </a:rPr>
              <a:t>Yaklaşık maliyet hesap tablosunun oluşturulması</a:t>
            </a:r>
          </a:p>
          <a:p>
            <a:pPr marL="0" indent="0" algn="just">
              <a:buFont typeface="Wingdings 2" pitchFamily="18" charset="2"/>
              <a:buNone/>
              <a:defRPr/>
            </a:pPr>
            <a:endParaRPr lang="tr-TR" b="1" dirty="0"/>
          </a:p>
        </p:txBody>
      </p:sp>
      <p:pic>
        <p:nvPicPr>
          <p:cNvPr id="13" name="Picture 3" descr="C:\Users\fundatoprak\Desktop\ad1.jpg"/>
          <p:cNvPicPr>
            <a:picLocks noChangeAspect="1" noChangeArrowheads="1"/>
          </p:cNvPicPr>
          <p:nvPr/>
        </p:nvPicPr>
        <p:blipFill>
          <a:blip r:embed="rId2" cstate="print"/>
          <a:srcRect/>
          <a:stretch>
            <a:fillRect/>
          </a:stretch>
        </p:blipFill>
        <p:spPr>
          <a:xfrm>
            <a:off x="1475656" y="2068895"/>
            <a:ext cx="6284788" cy="4558198"/>
          </a:xfrm>
          <a:prstGeom prst="rect">
            <a:avLst/>
          </a:prstGeom>
          <a:noFill/>
        </p:spPr>
      </p:pic>
    </p:spTree>
    <p:extLst>
      <p:ext uri="{BB962C8B-B14F-4D97-AF65-F5344CB8AC3E}">
        <p14:creationId xmlns:p14="http://schemas.microsoft.com/office/powerpoint/2010/main" val="6309839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a:xfrm>
            <a:off x="457200" y="1484784"/>
            <a:ext cx="8229600" cy="4641379"/>
          </a:xfrm>
        </p:spPr>
        <p:txBody>
          <a:bodyPr>
            <a:normAutofit/>
          </a:bodyPr>
          <a:lstStyle/>
          <a:p>
            <a:pPr marL="0" indent="0" algn="just">
              <a:buFont typeface="Wingdings 2" pitchFamily="18" charset="2"/>
              <a:buNone/>
              <a:defRPr/>
            </a:pPr>
            <a:r>
              <a:rPr lang="tr-TR" b="1" dirty="0" smtClean="0">
                <a:solidFill>
                  <a:schemeClr val="tx1"/>
                </a:solidFill>
                <a:latin typeface="Calibri" panose="020F0502020204030204" pitchFamily="34" charset="0"/>
              </a:rPr>
              <a:t>Her </a:t>
            </a:r>
            <a:r>
              <a:rPr lang="tr-TR" b="1" dirty="0">
                <a:solidFill>
                  <a:schemeClr val="tx1"/>
                </a:solidFill>
                <a:latin typeface="Calibri" panose="020F0502020204030204" pitchFamily="34" charset="0"/>
              </a:rPr>
              <a:t>bir iş kalemi/grubunun (toplam tutar itibarıyla) yaklaşık maliyete </a:t>
            </a:r>
            <a:r>
              <a:rPr lang="tr-TR" b="1" dirty="0" smtClean="0">
                <a:solidFill>
                  <a:schemeClr val="tx1"/>
                </a:solidFill>
                <a:latin typeface="Calibri" panose="020F0502020204030204" pitchFamily="34" charset="0"/>
              </a:rPr>
              <a:t>oranının </a:t>
            </a:r>
            <a:r>
              <a:rPr lang="tr-TR" b="1" dirty="0">
                <a:solidFill>
                  <a:schemeClr val="tx1"/>
                </a:solidFill>
                <a:latin typeface="Calibri" panose="020F0502020204030204" pitchFamily="34" charset="0"/>
              </a:rPr>
              <a:t>tespit </a:t>
            </a:r>
            <a:r>
              <a:rPr lang="tr-TR" b="1" dirty="0" smtClean="0">
                <a:solidFill>
                  <a:schemeClr val="tx1"/>
                </a:solidFill>
                <a:latin typeface="Calibri" panose="020F0502020204030204" pitchFamily="34" charset="0"/>
              </a:rPr>
              <a:t>edilmesi</a:t>
            </a:r>
            <a:endParaRPr lang="tr-TR" b="1" dirty="0"/>
          </a:p>
        </p:txBody>
      </p:sp>
      <p:pic>
        <p:nvPicPr>
          <p:cNvPr id="5" name="Picture 3" descr="C:\Users\fundatoprak\Desktop\ad14.jpg"/>
          <p:cNvPicPr>
            <a:picLocks noChangeAspect="1" noChangeArrowheads="1"/>
          </p:cNvPicPr>
          <p:nvPr/>
        </p:nvPicPr>
        <p:blipFill>
          <a:blip r:embed="rId2" cstate="print"/>
          <a:srcRect/>
          <a:stretch>
            <a:fillRect/>
          </a:stretch>
        </p:blipFill>
        <p:spPr>
          <a:xfrm>
            <a:off x="1109861" y="2420888"/>
            <a:ext cx="6912768" cy="3998178"/>
          </a:xfrm>
          <a:prstGeom prst="rect">
            <a:avLst/>
          </a:prstGeom>
          <a:noFill/>
        </p:spPr>
      </p:pic>
    </p:spTree>
    <p:extLst>
      <p:ext uri="{BB962C8B-B14F-4D97-AF65-F5344CB8AC3E}">
        <p14:creationId xmlns:p14="http://schemas.microsoft.com/office/powerpoint/2010/main" val="1421989640"/>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a:xfrm>
            <a:off x="457200" y="1484784"/>
            <a:ext cx="8229600" cy="4641379"/>
          </a:xfrm>
        </p:spPr>
        <p:txBody>
          <a:bodyPr>
            <a:normAutofit/>
          </a:bodyPr>
          <a:lstStyle/>
          <a:p>
            <a:pPr marL="0" indent="0" algn="just">
              <a:buFont typeface="Wingdings 2" pitchFamily="18" charset="2"/>
              <a:buNone/>
              <a:defRPr/>
            </a:pPr>
            <a:r>
              <a:rPr lang="tr-TR" sz="1800" b="1" dirty="0" smtClean="0">
                <a:solidFill>
                  <a:schemeClr val="tx1"/>
                </a:solidFill>
                <a:latin typeface="Calibri" panose="020F0502020204030204" pitchFamily="34" charset="0"/>
              </a:rPr>
              <a:t>İş </a:t>
            </a:r>
            <a:r>
              <a:rPr lang="tr-TR" sz="1800" b="1" dirty="0">
                <a:solidFill>
                  <a:schemeClr val="tx1"/>
                </a:solidFill>
                <a:latin typeface="Calibri" panose="020F0502020204030204" pitchFamily="34" charset="0"/>
              </a:rPr>
              <a:t>kalemleri/grupları tutarlarının büyükten küçüğe sıralandığı ve oranların kümülatif toplamının da gösterildiği “sıralı iş kalemleri/grupları listesi” </a:t>
            </a:r>
            <a:r>
              <a:rPr lang="tr-TR" sz="1800" b="1" dirty="0" smtClean="0">
                <a:solidFill>
                  <a:schemeClr val="tx1"/>
                </a:solidFill>
                <a:latin typeface="Calibri" panose="020F0502020204030204" pitchFamily="34" charset="0"/>
              </a:rPr>
              <a:t>oluşturulması</a:t>
            </a:r>
            <a:endParaRPr lang="tr-TR" sz="1800" b="1" dirty="0">
              <a:solidFill>
                <a:schemeClr val="tx1"/>
              </a:solidFill>
              <a:latin typeface="Calibri" panose="020F0502020204030204" pitchFamily="34" charset="0"/>
            </a:endParaRPr>
          </a:p>
          <a:p>
            <a:pPr marL="0" indent="0" algn="just">
              <a:buFont typeface="Wingdings 2" pitchFamily="18" charset="2"/>
              <a:buNone/>
              <a:defRPr/>
            </a:pPr>
            <a:endParaRPr lang="tr-TR" b="1" dirty="0"/>
          </a:p>
        </p:txBody>
      </p:sp>
      <p:pic>
        <p:nvPicPr>
          <p:cNvPr id="5" name="Picture 2" descr="C:\Users\fundatoprak\Desktop\ad11.jpg"/>
          <p:cNvPicPr>
            <a:picLocks noChangeAspect="1" noChangeArrowheads="1"/>
          </p:cNvPicPr>
          <p:nvPr/>
        </p:nvPicPr>
        <p:blipFill>
          <a:blip r:embed="rId2" cstate="print"/>
          <a:srcRect/>
          <a:stretch>
            <a:fillRect/>
          </a:stretch>
        </p:blipFill>
        <p:spPr>
          <a:xfrm>
            <a:off x="1762522" y="2204864"/>
            <a:ext cx="5709543" cy="4178635"/>
          </a:xfrm>
          <a:prstGeom prst="rect">
            <a:avLst/>
          </a:prstGeom>
          <a:noFill/>
        </p:spPr>
      </p:pic>
    </p:spTree>
    <p:extLst>
      <p:ext uri="{BB962C8B-B14F-4D97-AF65-F5344CB8AC3E}">
        <p14:creationId xmlns:p14="http://schemas.microsoft.com/office/powerpoint/2010/main" val="388779045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a:xfrm>
            <a:off x="457200" y="1484784"/>
            <a:ext cx="8229600" cy="4641379"/>
          </a:xfrm>
        </p:spPr>
        <p:txBody>
          <a:bodyPr>
            <a:normAutofit/>
          </a:bodyPr>
          <a:lstStyle/>
          <a:p>
            <a:pPr marL="0" indent="0" algn="just">
              <a:buFont typeface="Wingdings 2" pitchFamily="18" charset="2"/>
              <a:buNone/>
              <a:defRPr/>
            </a:pPr>
            <a:r>
              <a:rPr lang="tr-TR" b="1" dirty="0" smtClean="0">
                <a:solidFill>
                  <a:schemeClr val="tx1"/>
                </a:solidFill>
                <a:latin typeface="Calibri" panose="020F0502020204030204" pitchFamily="34" charset="0"/>
              </a:rPr>
              <a:t>Bütün </a:t>
            </a:r>
            <a:r>
              <a:rPr lang="tr-TR" b="1" dirty="0">
                <a:solidFill>
                  <a:schemeClr val="tx1"/>
                </a:solidFill>
                <a:latin typeface="Calibri" panose="020F0502020204030204" pitchFamily="34" charset="0"/>
              </a:rPr>
              <a:t>iş kalemi/gruplarının ayrıntılı </a:t>
            </a:r>
            <a:r>
              <a:rPr lang="tr-TR" b="1" dirty="0" smtClean="0">
                <a:solidFill>
                  <a:schemeClr val="tx1"/>
                </a:solidFill>
                <a:latin typeface="Calibri" panose="020F0502020204030204" pitchFamily="34" charset="0"/>
              </a:rPr>
              <a:t>analizlerinin yapılması</a:t>
            </a:r>
            <a:endParaRPr lang="tr-TR" b="1" dirty="0">
              <a:solidFill>
                <a:schemeClr val="tx1"/>
              </a:solidFill>
              <a:latin typeface="Calibri" panose="020F0502020204030204" pitchFamily="34" charset="0"/>
            </a:endParaRPr>
          </a:p>
        </p:txBody>
      </p:sp>
      <p:pic>
        <p:nvPicPr>
          <p:cNvPr id="5" name="Picture 2" descr="C:\Users\fundatoprak\Desktop\ad12.jpg"/>
          <p:cNvPicPr>
            <a:picLocks noChangeAspect="1" noChangeArrowheads="1"/>
          </p:cNvPicPr>
          <p:nvPr/>
        </p:nvPicPr>
        <p:blipFill>
          <a:blip r:embed="rId2" cstate="print"/>
          <a:srcRect/>
          <a:stretch>
            <a:fillRect/>
          </a:stretch>
        </p:blipFill>
        <p:spPr>
          <a:xfrm>
            <a:off x="1619672" y="1985367"/>
            <a:ext cx="5905401" cy="4717054"/>
          </a:xfrm>
          <a:prstGeom prst="rect">
            <a:avLst/>
          </a:prstGeom>
          <a:noFill/>
        </p:spPr>
      </p:pic>
    </p:spTree>
    <p:extLst>
      <p:ext uri="{BB962C8B-B14F-4D97-AF65-F5344CB8AC3E}">
        <p14:creationId xmlns:p14="http://schemas.microsoft.com/office/powerpoint/2010/main" val="222447122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a:xfrm>
            <a:off x="457200" y="1484784"/>
            <a:ext cx="8229600" cy="4641379"/>
          </a:xfrm>
        </p:spPr>
        <p:txBody>
          <a:bodyPr>
            <a:normAutofit/>
          </a:bodyPr>
          <a:lstStyle/>
          <a:p>
            <a:pPr marL="0" indent="0" algn="just">
              <a:buFont typeface="Wingdings 2" pitchFamily="18" charset="2"/>
              <a:buNone/>
              <a:defRPr/>
            </a:pPr>
            <a:r>
              <a:rPr lang="tr-TR" b="1" dirty="0" smtClean="0">
                <a:solidFill>
                  <a:schemeClr val="tx1"/>
                </a:solidFill>
                <a:latin typeface="Calibri" panose="020F0502020204030204" pitchFamily="34" charset="0"/>
              </a:rPr>
              <a:t>Her </a:t>
            </a:r>
            <a:r>
              <a:rPr lang="tr-TR" b="1" dirty="0">
                <a:solidFill>
                  <a:schemeClr val="tx1"/>
                </a:solidFill>
                <a:latin typeface="Calibri" panose="020F0502020204030204" pitchFamily="34" charset="0"/>
              </a:rPr>
              <a:t>bir analiz için analiz girdilerinin tutar olarak küçükten büyüğe sıralandığı sıralı analiz girdileri </a:t>
            </a:r>
            <a:r>
              <a:rPr lang="tr-TR" b="1" dirty="0" smtClean="0">
                <a:solidFill>
                  <a:schemeClr val="tx1"/>
                </a:solidFill>
                <a:latin typeface="Calibri" panose="020F0502020204030204" pitchFamily="34" charset="0"/>
              </a:rPr>
              <a:t>tablosunun hazırlanması</a:t>
            </a:r>
            <a:endParaRPr lang="tr-TR" b="1" dirty="0">
              <a:solidFill>
                <a:schemeClr val="tx1"/>
              </a:solidFill>
              <a:latin typeface="Calibri" panose="020F0502020204030204" pitchFamily="34" charset="0"/>
            </a:endParaRPr>
          </a:p>
          <a:p>
            <a:pPr marL="0" indent="0" algn="just">
              <a:buFont typeface="Wingdings 2" pitchFamily="18" charset="2"/>
              <a:buNone/>
              <a:defRPr/>
            </a:pPr>
            <a:endParaRPr lang="tr-TR" b="1" dirty="0"/>
          </a:p>
        </p:txBody>
      </p:sp>
      <p:pic>
        <p:nvPicPr>
          <p:cNvPr id="5" name="Picture 2" descr="C:\Users\fundatoprak\Desktop\ad13.jpg"/>
          <p:cNvPicPr>
            <a:picLocks noChangeAspect="1" noChangeArrowheads="1"/>
          </p:cNvPicPr>
          <p:nvPr/>
        </p:nvPicPr>
        <p:blipFill>
          <a:blip r:embed="rId2" cstate="print"/>
          <a:srcRect/>
          <a:stretch>
            <a:fillRect/>
          </a:stretch>
        </p:blipFill>
        <p:spPr>
          <a:xfrm>
            <a:off x="1403647" y="2276872"/>
            <a:ext cx="6230367" cy="4463265"/>
          </a:xfrm>
          <a:prstGeom prst="rect">
            <a:avLst/>
          </a:prstGeom>
          <a:noFill/>
        </p:spPr>
      </p:pic>
    </p:spTree>
    <p:extLst>
      <p:ext uri="{BB962C8B-B14F-4D97-AF65-F5344CB8AC3E}">
        <p14:creationId xmlns:p14="http://schemas.microsoft.com/office/powerpoint/2010/main" val="46924087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a:xfrm>
            <a:off x="457200" y="1484784"/>
            <a:ext cx="8229600" cy="4641379"/>
          </a:xfrm>
        </p:spPr>
        <p:txBody>
          <a:bodyPr>
            <a:normAutofit/>
          </a:bodyPr>
          <a:lstStyle/>
          <a:p>
            <a:pPr algn="just">
              <a:defRPr/>
            </a:pPr>
            <a:r>
              <a:rPr lang="tr-TR" sz="2200" dirty="0">
                <a:solidFill>
                  <a:schemeClr val="tx1"/>
                </a:solidFill>
                <a:latin typeface="Calibri" panose="020F0502020204030204" pitchFamily="34" charset="0"/>
              </a:rPr>
              <a:t>Her bir analiz için analiz girdilerinin tutar olarak küçükten büyüğe sıralandığı </a:t>
            </a:r>
            <a:r>
              <a:rPr lang="tr-TR" sz="2200" b="1" dirty="0">
                <a:solidFill>
                  <a:schemeClr val="tx1"/>
                </a:solidFill>
                <a:latin typeface="Calibri" panose="020F0502020204030204" pitchFamily="34" charset="0"/>
              </a:rPr>
              <a:t>sıralı analiz girdileri tablosunun</a:t>
            </a:r>
            <a:r>
              <a:rPr lang="tr-TR" sz="2200" dirty="0">
                <a:solidFill>
                  <a:schemeClr val="tx1"/>
                </a:solidFill>
                <a:latin typeface="Calibri" panose="020F0502020204030204" pitchFamily="34" charset="0"/>
              </a:rPr>
              <a:t> </a:t>
            </a:r>
            <a:r>
              <a:rPr lang="tr-TR" sz="2200" b="1" dirty="0">
                <a:solidFill>
                  <a:srgbClr val="C00000"/>
                </a:solidFill>
                <a:latin typeface="Calibri" panose="020F0502020204030204" pitchFamily="34" charset="0"/>
              </a:rPr>
              <a:t>hazırlanması</a:t>
            </a:r>
          </a:p>
          <a:p>
            <a:pPr algn="just">
              <a:defRPr/>
            </a:pPr>
            <a:r>
              <a:rPr lang="tr-TR" sz="2200" u="sng" dirty="0">
                <a:solidFill>
                  <a:schemeClr val="tx1"/>
                </a:solidFill>
                <a:latin typeface="Calibri" panose="020F0502020204030204" pitchFamily="34" charset="0"/>
              </a:rPr>
              <a:t>Sıralı iş kalemleri/grupları listesi ile sıralı analiz girdileri </a:t>
            </a:r>
            <a:r>
              <a:rPr lang="tr-TR" sz="2200" u="sng" dirty="0" smtClean="0">
                <a:solidFill>
                  <a:schemeClr val="tx1"/>
                </a:solidFill>
                <a:latin typeface="Calibri" panose="020F0502020204030204" pitchFamily="34" charset="0"/>
              </a:rPr>
              <a:t>tablosunun</a:t>
            </a:r>
            <a:r>
              <a:rPr lang="tr-TR" sz="2200" dirty="0" smtClean="0">
                <a:solidFill>
                  <a:schemeClr val="tx1"/>
                </a:solidFill>
                <a:latin typeface="Calibri" panose="020F0502020204030204" pitchFamily="34" charset="0"/>
              </a:rPr>
              <a:t>  </a:t>
            </a:r>
            <a:r>
              <a:rPr lang="tr-TR" sz="2200" b="1" dirty="0">
                <a:solidFill>
                  <a:schemeClr val="tx1"/>
                </a:solidFill>
                <a:latin typeface="Calibri" panose="020F0502020204030204" pitchFamily="34" charset="0"/>
              </a:rPr>
              <a:t>yaklaşık maliyet hesap cetveli</a:t>
            </a:r>
            <a:r>
              <a:rPr lang="tr-TR" sz="2200" dirty="0">
                <a:solidFill>
                  <a:schemeClr val="tx1"/>
                </a:solidFill>
                <a:latin typeface="Calibri" panose="020F0502020204030204" pitchFamily="34" charset="0"/>
              </a:rPr>
              <a:t> kapsamında </a:t>
            </a:r>
            <a:r>
              <a:rPr lang="tr-TR" sz="2200" b="1" dirty="0">
                <a:solidFill>
                  <a:srgbClr val="C00000"/>
                </a:solidFill>
                <a:latin typeface="Calibri" panose="020F0502020204030204" pitchFamily="34" charset="0"/>
              </a:rPr>
              <a:t>ihale onay belgesi ekine</a:t>
            </a:r>
            <a:r>
              <a:rPr lang="tr-TR" sz="2200" dirty="0">
                <a:solidFill>
                  <a:schemeClr val="tx1"/>
                </a:solidFill>
                <a:latin typeface="Calibri" panose="020F0502020204030204" pitchFamily="34" charset="0"/>
              </a:rPr>
              <a:t> </a:t>
            </a:r>
            <a:r>
              <a:rPr lang="tr-TR" sz="2200" dirty="0" smtClean="0">
                <a:solidFill>
                  <a:schemeClr val="tx1"/>
                </a:solidFill>
                <a:latin typeface="Calibri" panose="020F0502020204030204" pitchFamily="34" charset="0"/>
              </a:rPr>
              <a:t>konulması</a:t>
            </a:r>
            <a:endParaRPr lang="tr-TR" sz="2200" dirty="0">
              <a:solidFill>
                <a:schemeClr val="tx1"/>
              </a:solidFill>
              <a:latin typeface="Calibri" panose="020F0502020204030204" pitchFamily="34" charset="0"/>
            </a:endParaRPr>
          </a:p>
          <a:p>
            <a:pPr algn="just">
              <a:defRPr/>
            </a:pPr>
            <a:r>
              <a:rPr lang="tr-TR" sz="2200" dirty="0" smtClean="0">
                <a:solidFill>
                  <a:schemeClr val="tx1"/>
                </a:solidFill>
                <a:latin typeface="Calibri" panose="020F0502020204030204" pitchFamily="34" charset="0"/>
              </a:rPr>
              <a:t>Analiz formatı/formatlarının </a:t>
            </a:r>
            <a:r>
              <a:rPr lang="tr-TR" sz="2200" b="1" dirty="0">
                <a:solidFill>
                  <a:schemeClr val="tx1"/>
                </a:solidFill>
                <a:latin typeface="Calibri" panose="020F0502020204030204" pitchFamily="34" charset="0"/>
              </a:rPr>
              <a:t>ihale dokümanı </a:t>
            </a:r>
            <a:r>
              <a:rPr lang="tr-TR" sz="2200" dirty="0">
                <a:solidFill>
                  <a:schemeClr val="tx1"/>
                </a:solidFill>
                <a:latin typeface="Calibri" panose="020F0502020204030204" pitchFamily="34" charset="0"/>
              </a:rPr>
              <a:t>kapsamında </a:t>
            </a:r>
            <a:r>
              <a:rPr lang="tr-TR" sz="2200" b="1" dirty="0">
                <a:solidFill>
                  <a:srgbClr val="C00000"/>
                </a:solidFill>
                <a:latin typeface="Calibri" panose="020F0502020204030204" pitchFamily="34" charset="0"/>
              </a:rPr>
              <a:t>isteklilere </a:t>
            </a:r>
            <a:r>
              <a:rPr lang="tr-TR" sz="2200" b="1" dirty="0" smtClean="0">
                <a:solidFill>
                  <a:srgbClr val="C00000"/>
                </a:solidFill>
                <a:latin typeface="Calibri" panose="020F0502020204030204" pitchFamily="34" charset="0"/>
              </a:rPr>
              <a:t>verilmesi</a:t>
            </a:r>
            <a:endParaRPr lang="tr-TR" sz="2200" b="1" dirty="0">
              <a:solidFill>
                <a:srgbClr val="C00000"/>
              </a:solidFill>
              <a:latin typeface="Calibri" panose="020F0502020204030204" pitchFamily="34" charset="0"/>
            </a:endParaRPr>
          </a:p>
          <a:p>
            <a:pPr algn="just">
              <a:defRPr/>
            </a:pPr>
            <a:endParaRPr lang="tr-TR" sz="2200" dirty="0">
              <a:solidFill>
                <a:schemeClr val="tx1"/>
              </a:solidFill>
              <a:latin typeface="Calibri" panose="020F0502020204030204" pitchFamily="34" charset="0"/>
            </a:endParaRPr>
          </a:p>
          <a:p>
            <a:pPr algn="just">
              <a:defRPr/>
            </a:pPr>
            <a:endParaRPr lang="tr-TR" sz="2200"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15816" y="4414200"/>
            <a:ext cx="3594720" cy="2015222"/>
          </a:xfrm>
          <a:prstGeom prst="rect">
            <a:avLst/>
          </a:prstGeom>
        </p:spPr>
      </p:pic>
    </p:spTree>
    <p:extLst>
      <p:ext uri="{BB962C8B-B14F-4D97-AF65-F5344CB8AC3E}">
        <p14:creationId xmlns:p14="http://schemas.microsoft.com/office/powerpoint/2010/main" val="35846227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YAPIM İLE İLGİLİ GENEL BİLGİLER</a:t>
            </a:r>
            <a:endParaRPr lang="tr-TR" sz="4400" i="1" dirty="0"/>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1280035"/>
            <a:ext cx="7272808" cy="52281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2650577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pic>
        <p:nvPicPr>
          <p:cNvPr id="4" name="Picture 2" descr="C:\Users\fundatoprak\Desktop\Egitim slaytları\Aşırı düşük tabloları\Analiz.jpg"/>
          <p:cNvPicPr>
            <a:picLocks noChangeAspect="1" noChangeArrowheads="1"/>
          </p:cNvPicPr>
          <p:nvPr/>
        </p:nvPicPr>
        <p:blipFill>
          <a:blip r:embed="rId2" cstate="print"/>
          <a:srcRect/>
          <a:stretch>
            <a:fillRect/>
          </a:stretch>
        </p:blipFill>
        <p:spPr>
          <a:xfrm>
            <a:off x="2123728" y="1314005"/>
            <a:ext cx="4896544" cy="5044975"/>
          </a:xfrm>
          <a:prstGeom prst="rect">
            <a:avLst/>
          </a:prstGeom>
          <a:noFill/>
        </p:spPr>
      </p:pic>
    </p:spTree>
    <p:extLst>
      <p:ext uri="{BB962C8B-B14F-4D97-AF65-F5344CB8AC3E}">
        <p14:creationId xmlns:p14="http://schemas.microsoft.com/office/powerpoint/2010/main" val="244206626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a:xfrm>
            <a:off x="457200" y="1484784"/>
            <a:ext cx="8229600" cy="4641379"/>
          </a:xfrm>
        </p:spPr>
        <p:txBody>
          <a:bodyPr>
            <a:normAutofit fontScale="92500" lnSpcReduction="20000"/>
          </a:bodyPr>
          <a:lstStyle/>
          <a:p>
            <a:pPr algn="just"/>
            <a:r>
              <a:rPr lang="tr-TR" sz="2000" dirty="0" smtClean="0">
                <a:solidFill>
                  <a:schemeClr val="tx1"/>
                </a:solidFill>
                <a:latin typeface="Calibri" panose="020F0502020204030204" pitchFamily="34" charset="0"/>
              </a:rPr>
              <a:t>İsteklilerin </a:t>
            </a:r>
            <a:r>
              <a:rPr lang="tr-TR" sz="2000" dirty="0">
                <a:solidFill>
                  <a:schemeClr val="tx1"/>
                </a:solidFill>
                <a:latin typeface="Calibri" panose="020F0502020204030204" pitchFamily="34" charset="0"/>
              </a:rPr>
              <a:t>aşırı düşük teklif açıklamasında yapacakları </a:t>
            </a:r>
            <a:r>
              <a:rPr lang="tr-TR" sz="2000" b="1" dirty="0">
                <a:solidFill>
                  <a:schemeClr val="tx1"/>
                </a:solidFill>
                <a:latin typeface="Calibri" panose="020F0502020204030204" pitchFamily="34" charset="0"/>
              </a:rPr>
              <a:t>analizlerin</a:t>
            </a:r>
            <a:r>
              <a:rPr lang="tr-TR" sz="2000" dirty="0">
                <a:solidFill>
                  <a:schemeClr val="tx1"/>
                </a:solidFill>
                <a:latin typeface="Calibri" panose="020F0502020204030204" pitchFamily="34" charset="0"/>
              </a:rPr>
              <a:t> bu </a:t>
            </a:r>
            <a:r>
              <a:rPr lang="tr-TR" sz="2000" u="sng" dirty="0">
                <a:solidFill>
                  <a:schemeClr val="tx1"/>
                </a:solidFill>
                <a:latin typeface="Calibri" panose="020F0502020204030204" pitchFamily="34" charset="0"/>
              </a:rPr>
              <a:t>formata uygun olması gerekir</a:t>
            </a:r>
            <a:r>
              <a:rPr lang="tr-TR" sz="2000" dirty="0">
                <a:solidFill>
                  <a:schemeClr val="tx1"/>
                </a:solidFill>
                <a:latin typeface="Calibri" panose="020F0502020204030204" pitchFamily="34" charset="0"/>
              </a:rPr>
              <a:t>.</a:t>
            </a:r>
          </a:p>
          <a:p>
            <a:pPr algn="just"/>
            <a:r>
              <a:rPr lang="tr-TR" sz="2000" dirty="0">
                <a:solidFill>
                  <a:schemeClr val="tx1"/>
                </a:solidFill>
                <a:latin typeface="Calibri" panose="020F0502020204030204" pitchFamily="34" charset="0"/>
              </a:rPr>
              <a:t>Ancak </a:t>
            </a:r>
            <a:r>
              <a:rPr lang="tr-TR" sz="2000" dirty="0" smtClean="0">
                <a:solidFill>
                  <a:schemeClr val="tx1"/>
                </a:solidFill>
                <a:latin typeface="Calibri" panose="020F0502020204030204" pitchFamily="34" charset="0"/>
              </a:rPr>
              <a:t>niteliği </a:t>
            </a:r>
            <a:r>
              <a:rPr lang="tr-TR" sz="2000" dirty="0">
                <a:solidFill>
                  <a:schemeClr val="tx1"/>
                </a:solidFill>
                <a:latin typeface="Calibri" panose="020F0502020204030204" pitchFamily="34" charset="0"/>
              </a:rPr>
              <a:t>gereği </a:t>
            </a:r>
            <a:r>
              <a:rPr lang="tr-TR" sz="2000" b="1" dirty="0">
                <a:solidFill>
                  <a:schemeClr val="tx1"/>
                </a:solidFill>
                <a:latin typeface="Calibri" panose="020F0502020204030204" pitchFamily="34" charset="0"/>
              </a:rPr>
              <a:t>analiz formatı hazırlanamayan</a:t>
            </a:r>
            <a:r>
              <a:rPr lang="tr-TR" sz="2000" dirty="0">
                <a:solidFill>
                  <a:schemeClr val="tx1"/>
                </a:solidFill>
                <a:latin typeface="Calibri" panose="020F0502020204030204" pitchFamily="34" charset="0"/>
              </a:rPr>
              <a:t> iş kalemlerine ilişkin isteklilerin açıklamaları kapsamında </a:t>
            </a:r>
            <a:r>
              <a:rPr lang="tr-TR" sz="2000" b="1" dirty="0">
                <a:solidFill>
                  <a:schemeClr val="tx1"/>
                </a:solidFill>
                <a:latin typeface="Calibri" panose="020F0502020204030204" pitchFamily="34" charset="0"/>
              </a:rPr>
              <a:t>analiz sunmalarına gerek bulunmamakta</a:t>
            </a:r>
            <a:r>
              <a:rPr lang="tr-TR" sz="2000" dirty="0">
                <a:solidFill>
                  <a:schemeClr val="tx1"/>
                </a:solidFill>
                <a:latin typeface="Calibri" panose="020F0502020204030204" pitchFamily="34" charset="0"/>
              </a:rPr>
              <a:t>, anılan iş kalemlerine ilişkin açıklamalar Tebliğ’de öngörülen </a:t>
            </a:r>
            <a:r>
              <a:rPr lang="tr-TR" sz="2000" b="1" dirty="0">
                <a:solidFill>
                  <a:srgbClr val="C00000"/>
                </a:solidFill>
                <a:latin typeface="Calibri" panose="020F0502020204030204" pitchFamily="34" charset="0"/>
              </a:rPr>
              <a:t>diğer belgelendirme yöntemlerine göre </a:t>
            </a:r>
            <a:r>
              <a:rPr lang="tr-TR" sz="2000" dirty="0">
                <a:solidFill>
                  <a:schemeClr val="tx1"/>
                </a:solidFill>
                <a:latin typeface="Calibri" panose="020F0502020204030204" pitchFamily="34" charset="0"/>
              </a:rPr>
              <a:t>yapılabilmektedir.</a:t>
            </a:r>
          </a:p>
          <a:p>
            <a:pPr algn="just"/>
            <a:r>
              <a:rPr lang="tr-TR" sz="2000" dirty="0">
                <a:solidFill>
                  <a:schemeClr val="tx1"/>
                </a:solidFill>
                <a:latin typeface="Calibri" panose="020F0502020204030204" pitchFamily="34" charset="0"/>
              </a:rPr>
              <a:t>İdarelerce bütün iş kalemi/grubu için tek bir analiz formatı düzenlenebileceği gibi birden fazla da analiz formatı </a:t>
            </a:r>
            <a:r>
              <a:rPr lang="tr-TR" sz="2000" dirty="0" smtClean="0">
                <a:solidFill>
                  <a:schemeClr val="tx1"/>
                </a:solidFill>
                <a:latin typeface="Calibri" panose="020F0502020204030204" pitchFamily="34" charset="0"/>
              </a:rPr>
              <a:t>düzenlenebilir.</a:t>
            </a:r>
          </a:p>
          <a:p>
            <a:pPr algn="just"/>
            <a:endParaRPr lang="tr-TR" sz="2000" dirty="0" smtClean="0">
              <a:solidFill>
                <a:schemeClr val="tx1"/>
              </a:solidFill>
              <a:latin typeface="Calibri" panose="020F0502020204030204" pitchFamily="34" charset="0"/>
            </a:endParaRPr>
          </a:p>
          <a:p>
            <a:pPr marL="0" indent="0" algn="just">
              <a:buNone/>
            </a:pPr>
            <a:endParaRPr lang="tr-TR" sz="2000" dirty="0" smtClean="0">
              <a:solidFill>
                <a:schemeClr val="tx1"/>
              </a:solidFill>
              <a:latin typeface="Calibri" panose="020F0502020204030204" pitchFamily="34" charset="0"/>
            </a:endParaRPr>
          </a:p>
          <a:p>
            <a:pPr algn="just">
              <a:buFont typeface="Wingdings" panose="05000000000000000000" pitchFamily="2" charset="2"/>
              <a:buChar char="Ø"/>
            </a:pPr>
            <a:r>
              <a:rPr lang="tr-TR" sz="2000" u="sng" dirty="0" smtClean="0">
                <a:solidFill>
                  <a:schemeClr val="tx1"/>
                </a:solidFill>
                <a:latin typeface="Calibri" panose="020F0502020204030204" pitchFamily="34" charset="0"/>
              </a:rPr>
              <a:t>Kamu </a:t>
            </a:r>
            <a:r>
              <a:rPr lang="tr-TR" sz="2000" u="sng" dirty="0">
                <a:solidFill>
                  <a:schemeClr val="tx1"/>
                </a:solidFill>
                <a:latin typeface="Calibri" panose="020F0502020204030204" pitchFamily="34" charset="0"/>
              </a:rPr>
              <a:t>kurum ve kuruluşları tarafından yayımlanmış</a:t>
            </a:r>
            <a:r>
              <a:rPr lang="tr-TR" sz="2000" dirty="0">
                <a:solidFill>
                  <a:schemeClr val="tx1"/>
                </a:solidFill>
                <a:latin typeface="Calibri" panose="020F0502020204030204" pitchFamily="34" charset="0"/>
              </a:rPr>
              <a:t> </a:t>
            </a:r>
            <a:r>
              <a:rPr lang="tr-TR" sz="2000" b="1" dirty="0">
                <a:solidFill>
                  <a:schemeClr val="tx1"/>
                </a:solidFill>
                <a:latin typeface="Calibri" panose="020F0502020204030204" pitchFamily="34" charset="0"/>
              </a:rPr>
              <a:t>birim fiyatlar </a:t>
            </a:r>
            <a:r>
              <a:rPr lang="tr-TR" sz="2000" dirty="0">
                <a:solidFill>
                  <a:schemeClr val="tx1"/>
                </a:solidFill>
                <a:latin typeface="Calibri" panose="020F0502020204030204" pitchFamily="34" charset="0"/>
              </a:rPr>
              <a:t>ile uyumlu olmayan </a:t>
            </a:r>
            <a:r>
              <a:rPr lang="tr-TR" sz="2000" b="1" dirty="0">
                <a:solidFill>
                  <a:schemeClr val="tx1"/>
                </a:solidFill>
                <a:latin typeface="Calibri" panose="020F0502020204030204" pitchFamily="34" charset="0"/>
              </a:rPr>
              <a:t>özel iş kalemleri </a:t>
            </a:r>
            <a:r>
              <a:rPr lang="tr-TR" sz="2000" dirty="0" smtClean="0">
                <a:solidFill>
                  <a:schemeClr val="tx1"/>
                </a:solidFill>
                <a:latin typeface="Calibri" panose="020F0502020204030204" pitchFamily="34" charset="0"/>
              </a:rPr>
              <a:t>ile,</a:t>
            </a:r>
          </a:p>
          <a:p>
            <a:pPr algn="just">
              <a:buFont typeface="Wingdings" panose="05000000000000000000" pitchFamily="2" charset="2"/>
              <a:buChar char="Ø"/>
            </a:pPr>
            <a:r>
              <a:rPr lang="tr-TR" sz="2000" dirty="0" smtClean="0">
                <a:solidFill>
                  <a:schemeClr val="tx1"/>
                </a:solidFill>
                <a:latin typeface="Calibri" panose="020F0502020204030204" pitchFamily="34" charset="0"/>
              </a:rPr>
              <a:t>İdarelerce </a:t>
            </a:r>
            <a:r>
              <a:rPr lang="tr-TR" sz="2000" dirty="0">
                <a:solidFill>
                  <a:schemeClr val="tx1"/>
                </a:solidFill>
                <a:latin typeface="Calibri" panose="020F0502020204030204" pitchFamily="34" charset="0"/>
              </a:rPr>
              <a:t>tasarlanan ve </a:t>
            </a:r>
            <a:r>
              <a:rPr lang="tr-TR" sz="2000" u="sng" dirty="0">
                <a:solidFill>
                  <a:schemeClr val="tx1"/>
                </a:solidFill>
                <a:latin typeface="Calibri" panose="020F0502020204030204" pitchFamily="34" charset="0"/>
              </a:rPr>
              <a:t>birden fazla iş kalemini ihtiva eden</a:t>
            </a:r>
            <a:r>
              <a:rPr lang="tr-TR" sz="2000" dirty="0">
                <a:solidFill>
                  <a:schemeClr val="tx1"/>
                </a:solidFill>
                <a:latin typeface="Calibri" panose="020F0502020204030204" pitchFamily="34" charset="0"/>
              </a:rPr>
              <a:t> </a:t>
            </a:r>
            <a:r>
              <a:rPr lang="tr-TR" sz="2000" b="1" dirty="0">
                <a:solidFill>
                  <a:schemeClr val="tx1"/>
                </a:solidFill>
                <a:latin typeface="Calibri" panose="020F0502020204030204" pitchFamily="34" charset="0"/>
              </a:rPr>
              <a:t>paçal iş kalemleri </a:t>
            </a:r>
            <a:r>
              <a:rPr lang="tr-TR" sz="2000" dirty="0">
                <a:solidFill>
                  <a:schemeClr val="tx1"/>
                </a:solidFill>
                <a:latin typeface="Calibri" panose="020F0502020204030204" pitchFamily="34" charset="0"/>
              </a:rPr>
              <a:t>için,</a:t>
            </a:r>
          </a:p>
          <a:p>
            <a:pPr marL="0" indent="0" algn="just">
              <a:buNone/>
            </a:pPr>
            <a:r>
              <a:rPr lang="tr-TR" sz="2000" dirty="0">
                <a:solidFill>
                  <a:schemeClr val="tx1"/>
                </a:solidFill>
                <a:latin typeface="Calibri" panose="020F0502020204030204" pitchFamily="34" charset="0"/>
              </a:rPr>
              <a:t>bu iş kalemlerinde bulunan analiz girdi ve miktarlarının gösterildiği analiz formatının mutlaka ihale dokümanı kapsamında istekli olabileceklere veya en geç sorgulama aşamasında isteklilere verilmesi gerekmektedir. </a:t>
            </a:r>
          </a:p>
        </p:txBody>
      </p:sp>
    </p:spTree>
    <p:extLst>
      <p:ext uri="{BB962C8B-B14F-4D97-AF65-F5344CB8AC3E}">
        <p14:creationId xmlns:p14="http://schemas.microsoft.com/office/powerpoint/2010/main" val="305577085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a:xfrm>
            <a:off x="457200" y="1484784"/>
            <a:ext cx="8229600" cy="4641379"/>
          </a:xfrm>
        </p:spPr>
        <p:txBody>
          <a:bodyPr>
            <a:normAutofit/>
          </a:bodyPr>
          <a:lstStyle/>
          <a:p>
            <a:pPr marL="0" indent="0" algn="just">
              <a:buNone/>
            </a:pPr>
            <a:r>
              <a:rPr lang="tr-TR" b="1" dirty="0" smtClean="0">
                <a:solidFill>
                  <a:schemeClr val="accent5"/>
                </a:solidFill>
                <a:latin typeface="Calibri" panose="020F0502020204030204" pitchFamily="34" charset="0"/>
              </a:rPr>
              <a:t>İhale komisyonunca yapılacak işlemler:</a:t>
            </a:r>
          </a:p>
          <a:p>
            <a:pPr algn="just"/>
            <a:r>
              <a:rPr lang="tr-TR" dirty="0" smtClean="0">
                <a:solidFill>
                  <a:schemeClr val="tx1"/>
                </a:solidFill>
                <a:latin typeface="Calibri" panose="020F0502020204030204" pitchFamily="34" charset="0"/>
              </a:rPr>
              <a:t>İlk </a:t>
            </a:r>
            <a:r>
              <a:rPr lang="tr-TR" dirty="0">
                <a:solidFill>
                  <a:schemeClr val="tx1"/>
                </a:solidFill>
                <a:latin typeface="Calibri" panose="020F0502020204030204" pitchFamily="34" charset="0"/>
              </a:rPr>
              <a:t>oturumda teklif mektubu ve geçici teminatını usulüne uygun sunan  geçerli teklifler tespit </a:t>
            </a:r>
            <a:r>
              <a:rPr lang="tr-TR" dirty="0" smtClean="0">
                <a:solidFill>
                  <a:schemeClr val="tx1"/>
                </a:solidFill>
                <a:latin typeface="Calibri" panose="020F0502020204030204" pitchFamily="34" charset="0"/>
              </a:rPr>
              <a:t>edilir, </a:t>
            </a:r>
            <a:endParaRPr lang="tr-TR" dirty="0">
              <a:solidFill>
                <a:schemeClr val="tx1"/>
              </a:solidFill>
              <a:latin typeface="Calibri" panose="020F0502020204030204" pitchFamily="34" charset="0"/>
            </a:endParaRPr>
          </a:p>
          <a:p>
            <a:pPr algn="just"/>
            <a:r>
              <a:rPr lang="tr-TR" dirty="0" err="1" smtClean="0">
                <a:solidFill>
                  <a:schemeClr val="tx1"/>
                </a:solidFill>
                <a:latin typeface="Calibri" panose="020F0502020204030204" pitchFamily="34" charset="0"/>
              </a:rPr>
              <a:t>YM’nin</a:t>
            </a:r>
            <a:r>
              <a:rPr lang="tr-TR" dirty="0" smtClean="0">
                <a:solidFill>
                  <a:schemeClr val="tx1"/>
                </a:solidFill>
                <a:latin typeface="Calibri" panose="020F0502020204030204" pitchFamily="34" charset="0"/>
              </a:rPr>
              <a:t> % </a:t>
            </a:r>
            <a:r>
              <a:rPr lang="tr-TR" dirty="0">
                <a:solidFill>
                  <a:schemeClr val="tx1"/>
                </a:solidFill>
                <a:latin typeface="Calibri" panose="020F0502020204030204" pitchFamily="34" charset="0"/>
              </a:rPr>
              <a:t>120’sinin üzerindeki ve % 40’ının altındaki teklifler </a:t>
            </a:r>
            <a:r>
              <a:rPr lang="tr-TR" dirty="0" smtClean="0">
                <a:solidFill>
                  <a:schemeClr val="tx1"/>
                </a:solidFill>
                <a:latin typeface="Calibri" panose="020F0502020204030204" pitchFamily="34" charset="0"/>
              </a:rPr>
              <a:t>dikkate </a:t>
            </a:r>
            <a:r>
              <a:rPr lang="tr-TR" dirty="0">
                <a:solidFill>
                  <a:schemeClr val="tx1"/>
                </a:solidFill>
                <a:latin typeface="Calibri" panose="020F0502020204030204" pitchFamily="34" charset="0"/>
              </a:rPr>
              <a:t>alınmadan, Kurumun </a:t>
            </a:r>
            <a:r>
              <a:rPr lang="tr-TR" dirty="0" smtClean="0">
                <a:solidFill>
                  <a:schemeClr val="tx1"/>
                </a:solidFill>
                <a:latin typeface="Calibri" panose="020F0502020204030204" pitchFamily="34" charset="0"/>
              </a:rPr>
              <a:t>internet sayfasındaki </a:t>
            </a:r>
            <a:r>
              <a:rPr lang="tr-TR" dirty="0">
                <a:solidFill>
                  <a:schemeClr val="tx1"/>
                </a:solidFill>
                <a:latin typeface="Calibri" panose="020F0502020204030204" pitchFamily="34" charset="0"/>
              </a:rPr>
              <a:t>“aşırı düşük teklif sınır değer hesaplama modülü” kullanılarak aşırı düşük teklif sınır değeri </a:t>
            </a:r>
            <a:r>
              <a:rPr lang="tr-TR" dirty="0" smtClean="0">
                <a:solidFill>
                  <a:schemeClr val="tx1"/>
                </a:solidFill>
                <a:latin typeface="Calibri" panose="020F0502020204030204" pitchFamily="34" charset="0"/>
              </a:rPr>
              <a:t>hesaplanır.</a:t>
            </a:r>
          </a:p>
        </p:txBody>
      </p:sp>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31840" y="4484369"/>
            <a:ext cx="2952328" cy="2014273"/>
          </a:xfrm>
          <a:prstGeom prst="rect">
            <a:avLst/>
          </a:prstGeom>
        </p:spPr>
      </p:pic>
    </p:spTree>
    <p:extLst>
      <p:ext uri="{BB962C8B-B14F-4D97-AF65-F5344CB8AC3E}">
        <p14:creationId xmlns:p14="http://schemas.microsoft.com/office/powerpoint/2010/main" val="185512638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a:xfrm>
            <a:off x="457200" y="1484784"/>
            <a:ext cx="8229600" cy="4641379"/>
          </a:xfrm>
        </p:spPr>
        <p:txBody>
          <a:bodyPr>
            <a:normAutofit/>
          </a:bodyPr>
          <a:lstStyle/>
          <a:p>
            <a:pPr marL="0" indent="0" algn="just">
              <a:buNone/>
            </a:pPr>
            <a:r>
              <a:rPr lang="tr-TR" sz="2000" b="1" dirty="0" smtClean="0">
                <a:solidFill>
                  <a:schemeClr val="accent5"/>
                </a:solidFill>
                <a:latin typeface="Calibri" panose="020F0502020204030204" pitchFamily="34" charset="0"/>
              </a:rPr>
              <a:t>İhale komisyonunca yapılacak işlemler:</a:t>
            </a:r>
          </a:p>
          <a:p>
            <a:pPr algn="just"/>
            <a:r>
              <a:rPr lang="tr-TR" sz="2000" dirty="0" smtClean="0">
                <a:solidFill>
                  <a:schemeClr val="tx1"/>
                </a:solidFill>
                <a:latin typeface="Calibri" panose="020F0502020204030204" pitchFamily="34" charset="0"/>
              </a:rPr>
              <a:t>Sıralı </a:t>
            </a:r>
            <a:r>
              <a:rPr lang="tr-TR" sz="2000" dirty="0">
                <a:solidFill>
                  <a:schemeClr val="tx1"/>
                </a:solidFill>
                <a:latin typeface="Calibri" panose="020F0502020204030204" pitchFamily="34" charset="0"/>
              </a:rPr>
              <a:t>iş kalemleri/grupları listesinden, </a:t>
            </a:r>
            <a:r>
              <a:rPr lang="tr-TR" sz="2000" u="sng" dirty="0">
                <a:solidFill>
                  <a:schemeClr val="tx1"/>
                </a:solidFill>
                <a:latin typeface="Calibri" panose="020F0502020204030204" pitchFamily="34" charset="0"/>
              </a:rPr>
              <a:t>kümülatif toplamda</a:t>
            </a:r>
            <a:r>
              <a:rPr lang="tr-TR" sz="2000" dirty="0">
                <a:solidFill>
                  <a:schemeClr val="tx1"/>
                </a:solidFill>
                <a:latin typeface="Calibri" panose="020F0502020204030204" pitchFamily="34" charset="0"/>
              </a:rPr>
              <a:t> </a:t>
            </a:r>
            <a:r>
              <a:rPr lang="tr-TR" sz="2000" b="1" dirty="0">
                <a:solidFill>
                  <a:srgbClr val="C00000"/>
                </a:solidFill>
                <a:latin typeface="Calibri" panose="020F0502020204030204" pitchFamily="34" charset="0"/>
              </a:rPr>
              <a:t>yaklaşık maliyetin %80’ine kadar</a:t>
            </a:r>
            <a:r>
              <a:rPr lang="tr-TR" sz="2000" dirty="0">
                <a:solidFill>
                  <a:schemeClr val="tx1"/>
                </a:solidFill>
                <a:latin typeface="Calibri" panose="020F0502020204030204" pitchFamily="34" charset="0"/>
              </a:rPr>
              <a:t> </a:t>
            </a:r>
            <a:r>
              <a:rPr lang="tr-TR" sz="2000" dirty="0" smtClean="0">
                <a:solidFill>
                  <a:schemeClr val="tx1"/>
                </a:solidFill>
                <a:latin typeface="Calibri" panose="020F0502020204030204" pitchFamily="34" charset="0"/>
              </a:rPr>
              <a:t>olanlar </a:t>
            </a:r>
            <a:r>
              <a:rPr lang="tr-TR" sz="2000" dirty="0">
                <a:solidFill>
                  <a:schemeClr val="tx1"/>
                </a:solidFill>
                <a:latin typeface="Calibri" panose="020F0502020204030204" pitchFamily="34" charset="0"/>
              </a:rPr>
              <a:t>tespit </a:t>
            </a:r>
            <a:r>
              <a:rPr lang="tr-TR" sz="2000" dirty="0" smtClean="0">
                <a:solidFill>
                  <a:schemeClr val="tx1"/>
                </a:solidFill>
                <a:latin typeface="Calibri" panose="020F0502020204030204" pitchFamily="34" charset="0"/>
              </a:rPr>
              <a:t>edilir </a:t>
            </a:r>
            <a:r>
              <a:rPr lang="tr-TR" sz="2000" dirty="0">
                <a:solidFill>
                  <a:schemeClr val="tx1"/>
                </a:solidFill>
                <a:latin typeface="Calibri" panose="020F0502020204030204" pitchFamily="34" charset="0"/>
              </a:rPr>
              <a:t>(%80’in aşılmasına sebep olan iş </a:t>
            </a:r>
            <a:r>
              <a:rPr lang="tr-TR" sz="2000" dirty="0" smtClean="0">
                <a:solidFill>
                  <a:schemeClr val="tx1"/>
                </a:solidFill>
                <a:latin typeface="Calibri" panose="020F0502020204030204" pitchFamily="34" charset="0"/>
              </a:rPr>
              <a:t>kalemi/grubu da </a:t>
            </a:r>
            <a:r>
              <a:rPr lang="tr-TR" sz="2000" dirty="0">
                <a:solidFill>
                  <a:schemeClr val="tx1"/>
                </a:solidFill>
                <a:latin typeface="Calibri" panose="020F0502020204030204" pitchFamily="34" charset="0"/>
              </a:rPr>
              <a:t>dahil</a:t>
            </a:r>
            <a:r>
              <a:rPr lang="tr-TR" sz="2000" dirty="0" smtClean="0">
                <a:solidFill>
                  <a:schemeClr val="tx1"/>
                </a:solidFill>
                <a:latin typeface="Calibri" panose="020F0502020204030204" pitchFamily="34" charset="0"/>
              </a:rPr>
              <a:t>), bu kalemler </a:t>
            </a:r>
            <a:r>
              <a:rPr lang="tr-TR" sz="2000" dirty="0">
                <a:solidFill>
                  <a:schemeClr val="tx1"/>
                </a:solidFill>
                <a:latin typeface="Calibri" panose="020F0502020204030204" pitchFamily="34" charset="0"/>
              </a:rPr>
              <a:t>sorgulamaya tabi </a:t>
            </a:r>
            <a:r>
              <a:rPr lang="tr-TR" sz="2000" dirty="0" smtClean="0">
                <a:solidFill>
                  <a:schemeClr val="tx1"/>
                </a:solidFill>
                <a:latin typeface="Calibri" panose="020F0502020204030204" pitchFamily="34" charset="0"/>
              </a:rPr>
              <a:t>tutulur ancak unların </a:t>
            </a:r>
            <a:r>
              <a:rPr lang="tr-TR" sz="2000" dirty="0">
                <a:solidFill>
                  <a:schemeClr val="tx1"/>
                </a:solidFill>
                <a:latin typeface="Calibri" panose="020F0502020204030204" pitchFamily="34" charset="0"/>
              </a:rPr>
              <a:t>dışında kalan iş </a:t>
            </a:r>
            <a:r>
              <a:rPr lang="tr-TR" sz="2000" dirty="0" smtClean="0">
                <a:solidFill>
                  <a:schemeClr val="tx1"/>
                </a:solidFill>
                <a:latin typeface="Calibri" panose="020F0502020204030204" pitchFamily="34" charset="0"/>
              </a:rPr>
              <a:t>kalemleri/grupları sorgulanmaz.</a:t>
            </a:r>
          </a:p>
          <a:p>
            <a:pPr marL="0" indent="0" algn="just">
              <a:buNone/>
            </a:pPr>
            <a:endParaRPr lang="tr-TR" sz="2000" dirty="0">
              <a:solidFill>
                <a:schemeClr val="tx1"/>
              </a:solidFill>
              <a:latin typeface="Calibri" panose="020F0502020204030204" pitchFamily="34" charset="0"/>
            </a:endParaRPr>
          </a:p>
          <a:p>
            <a:pPr marL="0" indent="0" algn="just">
              <a:buNone/>
            </a:pPr>
            <a:endParaRPr lang="tr-TR" sz="2000" dirty="0">
              <a:solidFill>
                <a:schemeClr val="tx1"/>
              </a:solidFill>
              <a:latin typeface="Calibri" panose="020F0502020204030204" pitchFamily="34" charset="0"/>
            </a:endParaRPr>
          </a:p>
        </p:txBody>
      </p:sp>
      <p:pic>
        <p:nvPicPr>
          <p:cNvPr id="4" name="Picture 2" descr="C:\Users\fundatoprak\Desktop\Egitim slaytları\Aşırı düşük tabloları\ad2.jpg"/>
          <p:cNvPicPr>
            <a:picLocks noChangeAspect="1" noChangeArrowheads="1"/>
          </p:cNvPicPr>
          <p:nvPr/>
        </p:nvPicPr>
        <p:blipFill>
          <a:blip r:embed="rId2" cstate="print"/>
          <a:srcRect/>
          <a:stretch>
            <a:fillRect/>
          </a:stretch>
        </p:blipFill>
        <p:spPr>
          <a:xfrm>
            <a:off x="1102073" y="3452589"/>
            <a:ext cx="6902450" cy="2593975"/>
          </a:xfrm>
          <a:prstGeom prst="rect">
            <a:avLst/>
          </a:prstGeom>
          <a:noFill/>
        </p:spPr>
      </p:pic>
    </p:spTree>
    <p:extLst>
      <p:ext uri="{BB962C8B-B14F-4D97-AF65-F5344CB8AC3E}">
        <p14:creationId xmlns:p14="http://schemas.microsoft.com/office/powerpoint/2010/main" val="2146777660"/>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a:xfrm>
            <a:off x="457200" y="1484784"/>
            <a:ext cx="8229600" cy="4641379"/>
          </a:xfrm>
        </p:spPr>
        <p:txBody>
          <a:bodyPr>
            <a:normAutofit/>
          </a:bodyPr>
          <a:lstStyle/>
          <a:p>
            <a:pPr marL="0" indent="0" algn="just">
              <a:buNone/>
            </a:pPr>
            <a:r>
              <a:rPr lang="tr-TR" sz="2000" b="1" dirty="0" smtClean="0">
                <a:solidFill>
                  <a:schemeClr val="accent5"/>
                </a:solidFill>
                <a:latin typeface="Calibri" panose="020F0502020204030204" pitchFamily="34" charset="0"/>
              </a:rPr>
              <a:t>İhale komisyonunca yapılacak işlemler:</a:t>
            </a:r>
          </a:p>
          <a:p>
            <a:pPr algn="just"/>
            <a:r>
              <a:rPr lang="tr-TR" sz="2000" dirty="0" smtClean="0">
                <a:solidFill>
                  <a:schemeClr val="tx1"/>
                </a:solidFill>
                <a:latin typeface="Calibri" panose="020F0502020204030204" pitchFamily="34" charset="0"/>
              </a:rPr>
              <a:t>Açıklama </a:t>
            </a:r>
            <a:r>
              <a:rPr lang="tr-TR" sz="2000" dirty="0">
                <a:solidFill>
                  <a:schemeClr val="tx1"/>
                </a:solidFill>
                <a:latin typeface="Calibri" panose="020F0502020204030204" pitchFamily="34" charset="0"/>
              </a:rPr>
              <a:t>istenilen iş kalemi/gruplarının analizleri ve sıralı analiz girdileri </a:t>
            </a:r>
            <a:r>
              <a:rPr lang="tr-TR" sz="2000" dirty="0" smtClean="0">
                <a:solidFill>
                  <a:schemeClr val="tx1"/>
                </a:solidFill>
                <a:latin typeface="Calibri" panose="020F0502020204030204" pitchFamily="34" charset="0"/>
              </a:rPr>
              <a:t>tabloları ayrı ayrı incelenir</a:t>
            </a:r>
            <a:endParaRPr lang="tr-TR" sz="2000" dirty="0">
              <a:solidFill>
                <a:schemeClr val="tx1"/>
              </a:solidFill>
              <a:latin typeface="Calibri" panose="020F0502020204030204" pitchFamily="34" charset="0"/>
            </a:endParaRPr>
          </a:p>
          <a:p>
            <a:pPr marL="0" indent="0" algn="just">
              <a:buNone/>
            </a:pPr>
            <a:endParaRPr lang="tr-TR" sz="2000" dirty="0">
              <a:solidFill>
                <a:schemeClr val="tx1"/>
              </a:solidFill>
              <a:latin typeface="Calibri" panose="020F0502020204030204" pitchFamily="34" charset="0"/>
            </a:endParaRPr>
          </a:p>
        </p:txBody>
      </p:sp>
      <p:pic>
        <p:nvPicPr>
          <p:cNvPr id="5" name="Picture 3" descr="C:\Users\fundatoprak\Desktop\Egitim slaytları\Aşırı düşük tabloları\ad21.jpg"/>
          <p:cNvPicPr>
            <a:picLocks noChangeAspect="1" noChangeArrowheads="1"/>
          </p:cNvPicPr>
          <p:nvPr/>
        </p:nvPicPr>
        <p:blipFill>
          <a:blip r:embed="rId2" cstate="print"/>
          <a:srcRect/>
          <a:stretch>
            <a:fillRect/>
          </a:stretch>
        </p:blipFill>
        <p:spPr>
          <a:xfrm>
            <a:off x="1259633" y="2636912"/>
            <a:ext cx="6480720" cy="4031166"/>
          </a:xfrm>
          <a:prstGeom prst="rect">
            <a:avLst/>
          </a:prstGeom>
          <a:noFill/>
        </p:spPr>
      </p:pic>
    </p:spTree>
    <p:extLst>
      <p:ext uri="{BB962C8B-B14F-4D97-AF65-F5344CB8AC3E}">
        <p14:creationId xmlns:p14="http://schemas.microsoft.com/office/powerpoint/2010/main" val="367395218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a:xfrm>
            <a:off x="457200" y="1484784"/>
            <a:ext cx="8229600" cy="4641379"/>
          </a:xfrm>
        </p:spPr>
        <p:txBody>
          <a:bodyPr>
            <a:normAutofit/>
          </a:bodyPr>
          <a:lstStyle/>
          <a:p>
            <a:pPr marL="0" indent="0" algn="just">
              <a:buNone/>
            </a:pPr>
            <a:r>
              <a:rPr lang="tr-TR" sz="2000" b="1" dirty="0" smtClean="0">
                <a:solidFill>
                  <a:schemeClr val="accent5"/>
                </a:solidFill>
                <a:latin typeface="Calibri" panose="020F0502020204030204" pitchFamily="34" charset="0"/>
              </a:rPr>
              <a:t>İhale komisyonunca yapılacak işlemler:</a:t>
            </a:r>
          </a:p>
          <a:p>
            <a:pPr marL="0" indent="0" algn="just">
              <a:buFont typeface="Wingdings 2" pitchFamily="18" charset="2"/>
              <a:buNone/>
              <a:defRPr/>
            </a:pPr>
            <a:r>
              <a:rPr lang="tr-TR" sz="2000" dirty="0" smtClean="0">
                <a:solidFill>
                  <a:schemeClr val="tx1"/>
                </a:solidFill>
                <a:latin typeface="Calibri" panose="020F0502020204030204" pitchFamily="34" charset="0"/>
              </a:rPr>
              <a:t>“</a:t>
            </a:r>
            <a:r>
              <a:rPr lang="tr-TR" sz="2000" dirty="0">
                <a:solidFill>
                  <a:schemeClr val="tx1"/>
                </a:solidFill>
                <a:latin typeface="Calibri" panose="020F0502020204030204" pitchFamily="34" charset="0"/>
              </a:rPr>
              <a:t>Sıralı analiz girdileri </a:t>
            </a:r>
            <a:r>
              <a:rPr lang="tr-TR" sz="2000" dirty="0" err="1">
                <a:solidFill>
                  <a:schemeClr val="tx1"/>
                </a:solidFill>
                <a:latin typeface="Calibri" panose="020F0502020204030204" pitchFamily="34" charset="0"/>
              </a:rPr>
              <a:t>listesi”ni</a:t>
            </a:r>
            <a:r>
              <a:rPr lang="tr-TR" sz="2000" dirty="0">
                <a:solidFill>
                  <a:schemeClr val="tx1"/>
                </a:solidFill>
                <a:latin typeface="Calibri" panose="020F0502020204030204" pitchFamily="34" charset="0"/>
              </a:rPr>
              <a:t> </a:t>
            </a:r>
            <a:r>
              <a:rPr lang="tr-TR" sz="2000" dirty="0" smtClean="0">
                <a:solidFill>
                  <a:schemeClr val="tx1"/>
                </a:solidFill>
                <a:latin typeface="Calibri" panose="020F0502020204030204" pitchFamily="34" charset="0"/>
              </a:rPr>
              <a:t>kullanılarak </a:t>
            </a:r>
            <a:r>
              <a:rPr lang="tr-TR" sz="2000" dirty="0">
                <a:solidFill>
                  <a:schemeClr val="tx1"/>
                </a:solidFill>
                <a:latin typeface="Calibri" panose="020F0502020204030204" pitchFamily="34" charset="0"/>
              </a:rPr>
              <a:t>tutarı </a:t>
            </a:r>
            <a:r>
              <a:rPr lang="tr-TR" sz="2000" u="sng" dirty="0">
                <a:solidFill>
                  <a:schemeClr val="tx1"/>
                </a:solidFill>
                <a:latin typeface="Calibri" panose="020F0502020204030204" pitchFamily="34" charset="0"/>
              </a:rPr>
              <a:t>kar ve genel gider hariç </a:t>
            </a:r>
            <a:r>
              <a:rPr lang="tr-TR" sz="2000" b="1" dirty="0">
                <a:solidFill>
                  <a:srgbClr val="C00000"/>
                </a:solidFill>
                <a:latin typeface="Calibri" panose="020F0502020204030204" pitchFamily="34" charset="0"/>
              </a:rPr>
              <a:t>analiz toplamının % 3’üne</a:t>
            </a:r>
            <a:r>
              <a:rPr lang="tr-TR" sz="2000" dirty="0">
                <a:solidFill>
                  <a:schemeClr val="tx1"/>
                </a:solidFill>
                <a:latin typeface="Calibri" panose="020F0502020204030204" pitchFamily="34" charset="0"/>
              </a:rPr>
              <a:t> </a:t>
            </a:r>
            <a:r>
              <a:rPr lang="tr-TR" sz="2000" b="1" dirty="0">
                <a:solidFill>
                  <a:schemeClr val="tx1"/>
                </a:solidFill>
                <a:latin typeface="Calibri" panose="020F0502020204030204" pitchFamily="34" charset="0"/>
              </a:rPr>
              <a:t>eşit ve bu tutarın altında olan</a:t>
            </a:r>
            <a:r>
              <a:rPr lang="tr-TR" sz="2000" dirty="0">
                <a:solidFill>
                  <a:schemeClr val="tx1"/>
                </a:solidFill>
                <a:latin typeface="Calibri" panose="020F0502020204030204" pitchFamily="34" charset="0"/>
              </a:rPr>
              <a:t> analiz </a:t>
            </a:r>
            <a:r>
              <a:rPr lang="tr-TR" sz="2000" dirty="0" smtClean="0">
                <a:solidFill>
                  <a:schemeClr val="tx1"/>
                </a:solidFill>
                <a:latin typeface="Calibri" panose="020F0502020204030204" pitchFamily="34" charset="0"/>
              </a:rPr>
              <a:t>girdileri </a:t>
            </a:r>
            <a:r>
              <a:rPr lang="tr-TR" sz="2000" dirty="0">
                <a:solidFill>
                  <a:schemeClr val="tx1"/>
                </a:solidFill>
                <a:latin typeface="Calibri" panose="020F0502020204030204" pitchFamily="34" charset="0"/>
              </a:rPr>
              <a:t>tespit </a:t>
            </a:r>
            <a:r>
              <a:rPr lang="tr-TR" sz="2000" dirty="0" smtClean="0">
                <a:solidFill>
                  <a:schemeClr val="tx1"/>
                </a:solidFill>
                <a:latin typeface="Calibri" panose="020F0502020204030204" pitchFamily="34" charset="0"/>
              </a:rPr>
              <a:t>edilir. </a:t>
            </a:r>
            <a:r>
              <a:rPr lang="tr-TR" sz="2000" i="1" dirty="0">
                <a:solidFill>
                  <a:schemeClr val="tx1"/>
                </a:solidFill>
                <a:latin typeface="Calibri" panose="020F0502020204030204" pitchFamily="34" charset="0"/>
              </a:rPr>
              <a:t>(Bu girdiler için açıklama </a:t>
            </a:r>
            <a:r>
              <a:rPr lang="tr-TR" sz="2000" i="1" dirty="0" smtClean="0">
                <a:solidFill>
                  <a:schemeClr val="tx1"/>
                </a:solidFill>
                <a:latin typeface="Calibri" panose="020F0502020204030204" pitchFamily="34" charset="0"/>
              </a:rPr>
              <a:t>istenilemez) </a:t>
            </a:r>
            <a:r>
              <a:rPr lang="tr-TR" sz="2000" i="1" dirty="0" smtClean="0">
                <a:solidFill>
                  <a:srgbClr val="C00000"/>
                </a:solidFill>
                <a:latin typeface="Calibri" panose="020F0502020204030204" pitchFamily="34" charset="0"/>
              </a:rPr>
              <a:t>(Örnek </a:t>
            </a:r>
            <a:r>
              <a:rPr lang="tr-TR" sz="2000" i="1" dirty="0">
                <a:solidFill>
                  <a:srgbClr val="C00000"/>
                </a:solidFill>
                <a:latin typeface="Calibri" panose="020F0502020204030204" pitchFamily="34" charset="0"/>
              </a:rPr>
              <a:t>Analiz </a:t>
            </a:r>
            <a:r>
              <a:rPr lang="tr-TR" sz="2000" i="1" dirty="0" smtClean="0">
                <a:solidFill>
                  <a:srgbClr val="C00000"/>
                </a:solidFill>
                <a:latin typeface="Calibri" panose="020F0502020204030204" pitchFamily="34" charset="0"/>
              </a:rPr>
              <a:t>İçin: 18,49 </a:t>
            </a:r>
            <a:r>
              <a:rPr lang="tr-TR" sz="2000" i="1" dirty="0">
                <a:solidFill>
                  <a:srgbClr val="C00000"/>
                </a:solidFill>
                <a:latin typeface="Calibri" panose="020F0502020204030204" pitchFamily="34" charset="0"/>
              </a:rPr>
              <a:t>* 0,03 = 0,55 </a:t>
            </a:r>
            <a:r>
              <a:rPr lang="tr-TR" sz="2000" i="1" dirty="0" smtClean="0">
                <a:solidFill>
                  <a:srgbClr val="C00000"/>
                </a:solidFill>
                <a:latin typeface="Calibri" panose="020F0502020204030204" pitchFamily="34" charset="0"/>
              </a:rPr>
              <a:t>TL)</a:t>
            </a:r>
            <a:endParaRPr lang="tr-TR" sz="2000" i="1" dirty="0">
              <a:solidFill>
                <a:srgbClr val="C00000"/>
              </a:solidFill>
              <a:latin typeface="Calibri" panose="020F0502020204030204" pitchFamily="34" charset="0"/>
            </a:endParaRPr>
          </a:p>
          <a:p>
            <a:pPr algn="just"/>
            <a:endParaRPr lang="tr-TR" sz="2000" dirty="0">
              <a:solidFill>
                <a:schemeClr val="tx1"/>
              </a:solidFill>
              <a:latin typeface="Calibri" panose="020F0502020204030204" pitchFamily="34" charset="0"/>
            </a:endParaRPr>
          </a:p>
        </p:txBody>
      </p:sp>
      <p:pic>
        <p:nvPicPr>
          <p:cNvPr id="6" name="Picture 2" descr="C:\Users\fundatoprak\Desktop\Egitim slaytları\Aşırı düşük tabloları\ad3.jpg"/>
          <p:cNvPicPr>
            <a:picLocks noChangeAspect="1" noChangeArrowheads="1"/>
          </p:cNvPicPr>
          <p:nvPr/>
        </p:nvPicPr>
        <p:blipFill>
          <a:blip r:embed="rId2" cstate="print"/>
          <a:srcRect/>
          <a:stretch>
            <a:fillRect/>
          </a:stretch>
        </p:blipFill>
        <p:spPr bwMode="auto">
          <a:xfrm>
            <a:off x="1547664" y="3212976"/>
            <a:ext cx="6022975" cy="3386137"/>
          </a:xfrm>
          <a:prstGeom prst="rect">
            <a:avLst/>
          </a:prstGeom>
          <a:noFill/>
          <a:ln w="9525">
            <a:noFill/>
            <a:miter lim="800000"/>
            <a:headEnd/>
            <a:tailEnd/>
          </a:ln>
        </p:spPr>
      </p:pic>
    </p:spTree>
    <p:extLst>
      <p:ext uri="{BB962C8B-B14F-4D97-AF65-F5344CB8AC3E}">
        <p14:creationId xmlns:p14="http://schemas.microsoft.com/office/powerpoint/2010/main" val="612287897"/>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a:xfrm>
            <a:off x="457200" y="1484784"/>
            <a:ext cx="8229600" cy="4641379"/>
          </a:xfrm>
        </p:spPr>
        <p:txBody>
          <a:bodyPr>
            <a:normAutofit/>
          </a:bodyPr>
          <a:lstStyle/>
          <a:p>
            <a:pPr marL="0" indent="0" algn="just">
              <a:buNone/>
            </a:pPr>
            <a:r>
              <a:rPr lang="tr-TR" sz="2000" b="1" dirty="0" smtClean="0">
                <a:solidFill>
                  <a:schemeClr val="accent5"/>
                </a:solidFill>
                <a:latin typeface="Calibri" panose="020F0502020204030204" pitchFamily="34" charset="0"/>
              </a:rPr>
              <a:t>İhale komisyonunca yapılacak işlemler:</a:t>
            </a:r>
          </a:p>
          <a:p>
            <a:pPr marL="0" indent="0" algn="just">
              <a:buNone/>
              <a:defRPr/>
            </a:pPr>
            <a:r>
              <a:rPr lang="tr-TR" sz="1600" dirty="0">
                <a:solidFill>
                  <a:schemeClr val="tx1"/>
                </a:solidFill>
                <a:latin typeface="Calibri" panose="020F0502020204030204" pitchFamily="34" charset="0"/>
              </a:rPr>
              <a:t>“Sıralı Sorgulamaya tabi tutulmayacak analiz girdilerinin tutarlarının kümülatif toplamının </a:t>
            </a:r>
            <a:r>
              <a:rPr lang="tr-TR" sz="1600" u="sng" dirty="0">
                <a:solidFill>
                  <a:schemeClr val="tx1"/>
                </a:solidFill>
                <a:latin typeface="Calibri" panose="020F0502020204030204" pitchFamily="34" charset="0"/>
              </a:rPr>
              <a:t>kar ve genel gider hariç analiz toplamının</a:t>
            </a:r>
            <a:r>
              <a:rPr lang="tr-TR" sz="1600" dirty="0">
                <a:solidFill>
                  <a:schemeClr val="tx1"/>
                </a:solidFill>
                <a:latin typeface="Calibri" panose="020F0502020204030204" pitchFamily="34" charset="0"/>
              </a:rPr>
              <a:t> </a:t>
            </a:r>
            <a:r>
              <a:rPr lang="tr-TR" sz="1600" b="1" dirty="0">
                <a:solidFill>
                  <a:schemeClr val="tx1"/>
                </a:solidFill>
                <a:latin typeface="Calibri" panose="020F0502020204030204" pitchFamily="34" charset="0"/>
              </a:rPr>
              <a:t>%15’ini aşması durumunda</a:t>
            </a:r>
            <a:r>
              <a:rPr lang="tr-TR" sz="1600" dirty="0">
                <a:solidFill>
                  <a:schemeClr val="tx1"/>
                </a:solidFill>
                <a:latin typeface="Calibri" panose="020F0502020204030204" pitchFamily="34" charset="0"/>
              </a:rPr>
              <a:t>; en küçük tutardan itibaren kümülatif toplamda </a:t>
            </a:r>
            <a:r>
              <a:rPr lang="tr-TR" sz="1600" b="1" dirty="0">
                <a:solidFill>
                  <a:srgbClr val="C00000"/>
                </a:solidFill>
                <a:latin typeface="Calibri" panose="020F0502020204030204" pitchFamily="34" charset="0"/>
              </a:rPr>
              <a:t>% 15’lik tutarın aşılmasına neden olan analiz girdisi belirlenecek</a:t>
            </a:r>
            <a:r>
              <a:rPr lang="tr-TR" sz="1600" dirty="0">
                <a:solidFill>
                  <a:schemeClr val="tx1"/>
                </a:solidFill>
                <a:latin typeface="Calibri" panose="020F0502020204030204" pitchFamily="34" charset="0"/>
              </a:rPr>
              <a:t>, tutarı </a:t>
            </a:r>
            <a:r>
              <a:rPr lang="tr-TR" sz="1600" b="1" dirty="0">
                <a:solidFill>
                  <a:schemeClr val="tx1"/>
                </a:solidFill>
                <a:latin typeface="Calibri" panose="020F0502020204030204" pitchFamily="34" charset="0"/>
              </a:rPr>
              <a:t>bu girdinin tutarından daha az olan girdiler için açıklama istenilmeyecektir</a:t>
            </a:r>
            <a:r>
              <a:rPr lang="tr-TR" sz="1600" dirty="0">
                <a:solidFill>
                  <a:schemeClr val="tx1"/>
                </a:solidFill>
                <a:latin typeface="Calibri" panose="020F0502020204030204" pitchFamily="34" charset="0"/>
              </a:rPr>
              <a:t>. </a:t>
            </a:r>
            <a:endParaRPr lang="tr-TR" sz="1600" dirty="0" smtClean="0">
              <a:solidFill>
                <a:schemeClr val="tx1"/>
              </a:solidFill>
              <a:latin typeface="Calibri" panose="020F0502020204030204" pitchFamily="34" charset="0"/>
            </a:endParaRPr>
          </a:p>
          <a:p>
            <a:pPr marL="0" indent="0" algn="just">
              <a:buNone/>
              <a:defRPr/>
            </a:pPr>
            <a:r>
              <a:rPr lang="tr-TR" sz="1600" i="1" dirty="0">
                <a:solidFill>
                  <a:schemeClr val="tx1"/>
                </a:solidFill>
                <a:latin typeface="Calibri" panose="020F0502020204030204" pitchFamily="34" charset="0"/>
              </a:rPr>
              <a:t>(</a:t>
            </a:r>
            <a:r>
              <a:rPr lang="tr-TR" sz="1600" i="1" dirty="0" smtClean="0">
                <a:solidFill>
                  <a:schemeClr val="tx1"/>
                </a:solidFill>
                <a:latin typeface="Calibri" panose="020F0502020204030204" pitchFamily="34" charset="0"/>
              </a:rPr>
              <a:t>Örnek </a:t>
            </a:r>
            <a:r>
              <a:rPr lang="tr-TR" sz="1600" i="1" dirty="0">
                <a:solidFill>
                  <a:schemeClr val="tx1"/>
                </a:solidFill>
                <a:latin typeface="Calibri" panose="020F0502020204030204" pitchFamily="34" charset="0"/>
              </a:rPr>
              <a:t>Analiz </a:t>
            </a:r>
            <a:r>
              <a:rPr lang="tr-TR" sz="1600" i="1" dirty="0" smtClean="0">
                <a:solidFill>
                  <a:schemeClr val="tx1"/>
                </a:solidFill>
                <a:latin typeface="Calibri" panose="020F0502020204030204" pitchFamily="34" charset="0"/>
              </a:rPr>
              <a:t>İçin: 18.49 </a:t>
            </a:r>
            <a:r>
              <a:rPr lang="tr-TR" sz="1600" i="1" dirty="0">
                <a:solidFill>
                  <a:schemeClr val="tx1"/>
                </a:solidFill>
                <a:latin typeface="Calibri" panose="020F0502020204030204" pitchFamily="34" charset="0"/>
              </a:rPr>
              <a:t>* 0,15 = 2,77 </a:t>
            </a:r>
            <a:r>
              <a:rPr lang="tr-TR" sz="1600" i="1" dirty="0" smtClean="0">
                <a:solidFill>
                  <a:schemeClr val="tx1"/>
                </a:solidFill>
                <a:latin typeface="Calibri" panose="020F0502020204030204" pitchFamily="34" charset="0"/>
              </a:rPr>
              <a:t>TL)</a:t>
            </a:r>
            <a:endParaRPr lang="tr-TR" sz="1600" i="1" dirty="0">
              <a:solidFill>
                <a:schemeClr val="tx1"/>
              </a:solidFill>
              <a:latin typeface="Calibri" panose="020F0502020204030204" pitchFamily="34" charset="0"/>
            </a:endParaRPr>
          </a:p>
        </p:txBody>
      </p:sp>
      <p:pic>
        <p:nvPicPr>
          <p:cNvPr id="5" name="Picture 2" descr="C:\Users\fundatoprak\Desktop\Egitim slaytları\Aşırı düşük tabloları\ad3.jpg"/>
          <p:cNvPicPr>
            <a:picLocks noChangeAspect="1" noChangeArrowheads="1"/>
          </p:cNvPicPr>
          <p:nvPr/>
        </p:nvPicPr>
        <p:blipFill>
          <a:blip r:embed="rId2" cstate="print"/>
          <a:srcRect/>
          <a:stretch>
            <a:fillRect/>
          </a:stretch>
        </p:blipFill>
        <p:spPr>
          <a:xfrm>
            <a:off x="1547664" y="3172122"/>
            <a:ext cx="6116370" cy="3528392"/>
          </a:xfrm>
          <a:prstGeom prst="rect">
            <a:avLst/>
          </a:prstGeom>
          <a:noFill/>
        </p:spPr>
      </p:pic>
    </p:spTree>
    <p:extLst>
      <p:ext uri="{BB962C8B-B14F-4D97-AF65-F5344CB8AC3E}">
        <p14:creationId xmlns:p14="http://schemas.microsoft.com/office/powerpoint/2010/main" val="193206806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a:xfrm>
            <a:off x="457200" y="1484784"/>
            <a:ext cx="8229600" cy="4641379"/>
          </a:xfrm>
        </p:spPr>
        <p:txBody>
          <a:bodyPr>
            <a:normAutofit/>
          </a:bodyPr>
          <a:lstStyle/>
          <a:p>
            <a:pPr marL="0" indent="0" algn="just">
              <a:buNone/>
            </a:pPr>
            <a:r>
              <a:rPr lang="tr-TR" sz="1800" b="1" dirty="0" smtClean="0">
                <a:solidFill>
                  <a:schemeClr val="accent5"/>
                </a:solidFill>
                <a:latin typeface="Calibri" panose="020F0502020204030204" pitchFamily="34" charset="0"/>
              </a:rPr>
              <a:t>İhale komisyonunca yapılacak işlemler:</a:t>
            </a:r>
          </a:p>
          <a:p>
            <a:pPr algn="just">
              <a:defRPr/>
            </a:pPr>
            <a:r>
              <a:rPr lang="tr-TR" sz="1800" u="sng" dirty="0">
                <a:solidFill>
                  <a:schemeClr val="tx1"/>
                </a:solidFill>
                <a:latin typeface="Calibri" panose="020F0502020204030204" pitchFamily="34" charset="0"/>
              </a:rPr>
              <a:t>Aynı girdinin</a:t>
            </a:r>
            <a:r>
              <a:rPr lang="tr-TR" sz="1800" dirty="0">
                <a:solidFill>
                  <a:schemeClr val="tx1"/>
                </a:solidFill>
                <a:latin typeface="Calibri" panose="020F0502020204030204" pitchFamily="34" charset="0"/>
              </a:rPr>
              <a:t> yaklaşık maliyeti oluşturan </a:t>
            </a:r>
            <a:r>
              <a:rPr lang="tr-TR" sz="1800" b="1" dirty="0">
                <a:solidFill>
                  <a:schemeClr val="tx1"/>
                </a:solidFill>
                <a:latin typeface="Calibri" panose="020F0502020204030204" pitchFamily="34" charset="0"/>
              </a:rPr>
              <a:t>birden fazla iş kalemi/grubunun analizinde yer alması</a:t>
            </a:r>
            <a:r>
              <a:rPr lang="tr-TR" sz="1800" dirty="0">
                <a:solidFill>
                  <a:schemeClr val="tx1"/>
                </a:solidFill>
                <a:latin typeface="Calibri" panose="020F0502020204030204" pitchFamily="34" charset="0"/>
              </a:rPr>
              <a:t> halinde bu girdinin oranı </a:t>
            </a:r>
            <a:r>
              <a:rPr lang="tr-TR" sz="1800" b="1" dirty="0">
                <a:solidFill>
                  <a:srgbClr val="C00000"/>
                </a:solidFill>
                <a:latin typeface="Calibri" panose="020F0502020204030204" pitchFamily="34" charset="0"/>
              </a:rPr>
              <a:t>her analiz için ayrı ayrı değerlendirilerek</a:t>
            </a:r>
            <a:r>
              <a:rPr lang="tr-TR" sz="1800" dirty="0">
                <a:solidFill>
                  <a:schemeClr val="tx1"/>
                </a:solidFill>
                <a:latin typeface="Calibri" panose="020F0502020204030204" pitchFamily="34" charset="0"/>
              </a:rPr>
              <a:t> analiz toplamının </a:t>
            </a:r>
            <a:r>
              <a:rPr lang="tr-TR" sz="1800" b="1" dirty="0">
                <a:solidFill>
                  <a:schemeClr val="tx1"/>
                </a:solidFill>
                <a:latin typeface="Calibri" panose="020F0502020204030204" pitchFamily="34" charset="0"/>
              </a:rPr>
              <a:t>% 3’ünün altında kalıp kalmadığına</a:t>
            </a:r>
            <a:r>
              <a:rPr lang="tr-TR" sz="1800" dirty="0">
                <a:solidFill>
                  <a:schemeClr val="tx1"/>
                </a:solidFill>
                <a:latin typeface="Calibri" panose="020F0502020204030204" pitchFamily="34" charset="0"/>
              </a:rPr>
              <a:t> göre işlem yapılacak. Herhangi bir analizdeki oranı %3’ün üstünde olan analiz girdisi için açıklama istenilecek. </a:t>
            </a:r>
          </a:p>
          <a:p>
            <a:pPr algn="just">
              <a:defRPr/>
            </a:pPr>
            <a:r>
              <a:rPr lang="tr-TR" sz="1800" dirty="0" smtClean="0">
                <a:solidFill>
                  <a:schemeClr val="tx1"/>
                </a:solidFill>
                <a:latin typeface="Calibri" panose="020F0502020204030204" pitchFamily="34" charset="0"/>
              </a:rPr>
              <a:t>Teklifleri </a:t>
            </a:r>
            <a:r>
              <a:rPr lang="tr-TR" sz="1800" dirty="0">
                <a:solidFill>
                  <a:schemeClr val="tx1"/>
                </a:solidFill>
                <a:latin typeface="Calibri" panose="020F0502020204030204" pitchFamily="34" charset="0"/>
              </a:rPr>
              <a:t>aşırı düşük olarak tespit edilen isteklilere gönderilen açıklama istenilen iş kalemleri/gruplarına ilişkin </a:t>
            </a:r>
            <a:r>
              <a:rPr lang="tr-TR" sz="1800" u="sng" dirty="0">
                <a:solidFill>
                  <a:schemeClr val="tx1"/>
                </a:solidFill>
                <a:latin typeface="Calibri" panose="020F0502020204030204" pitchFamily="34" charset="0"/>
              </a:rPr>
              <a:t>açıklama isteme yazısında</a:t>
            </a:r>
            <a:r>
              <a:rPr lang="tr-TR" sz="1800" dirty="0">
                <a:solidFill>
                  <a:schemeClr val="tx1"/>
                </a:solidFill>
                <a:latin typeface="Calibri" panose="020F0502020204030204" pitchFamily="34" charset="0"/>
              </a:rPr>
              <a:t>, </a:t>
            </a:r>
            <a:r>
              <a:rPr lang="tr-TR" sz="1800" b="1" dirty="0">
                <a:solidFill>
                  <a:srgbClr val="C00000"/>
                </a:solidFill>
                <a:latin typeface="Calibri" panose="020F0502020204030204" pitchFamily="34" charset="0"/>
              </a:rPr>
              <a:t>açıklama istenilmeyecek olan analiz girdilerinin de belirtilmesi gerekmektedir</a:t>
            </a:r>
            <a:r>
              <a:rPr lang="tr-TR" sz="1800" dirty="0">
                <a:solidFill>
                  <a:schemeClr val="tx1"/>
                </a:solidFill>
                <a:latin typeface="Calibri" panose="020F0502020204030204" pitchFamily="34" charset="0"/>
              </a:rPr>
              <a:t>.</a:t>
            </a:r>
          </a:p>
          <a:p>
            <a:pPr algn="just">
              <a:defRPr/>
            </a:pPr>
            <a:r>
              <a:rPr lang="tr-TR" sz="1800" u="sng" dirty="0" smtClean="0">
                <a:solidFill>
                  <a:schemeClr val="tx1"/>
                </a:solidFill>
                <a:latin typeface="Calibri" panose="020F0502020204030204" pitchFamily="34" charset="0"/>
              </a:rPr>
              <a:t>İstekliler </a:t>
            </a:r>
            <a:r>
              <a:rPr lang="tr-TR" sz="1800" u="sng" dirty="0">
                <a:solidFill>
                  <a:schemeClr val="tx1"/>
                </a:solidFill>
                <a:latin typeface="Calibri" panose="020F0502020204030204" pitchFamily="34" charset="0"/>
              </a:rPr>
              <a:t>hazırlayacakları analizlerde</a:t>
            </a:r>
            <a:r>
              <a:rPr lang="tr-TR" sz="1800" dirty="0">
                <a:solidFill>
                  <a:schemeClr val="tx1"/>
                </a:solidFill>
                <a:latin typeface="Calibri" panose="020F0502020204030204" pitchFamily="34" charset="0"/>
              </a:rPr>
              <a:t> </a:t>
            </a:r>
            <a:r>
              <a:rPr lang="tr-TR" sz="1800" b="1" dirty="0">
                <a:solidFill>
                  <a:schemeClr val="tx1"/>
                </a:solidFill>
                <a:latin typeface="Calibri" panose="020F0502020204030204" pitchFamily="34" charset="0"/>
              </a:rPr>
              <a:t>açıklama istenilmeyecek olan analiz girdileri</a:t>
            </a:r>
            <a:r>
              <a:rPr lang="tr-TR" sz="1800" dirty="0">
                <a:solidFill>
                  <a:schemeClr val="tx1"/>
                </a:solidFill>
                <a:latin typeface="Calibri" panose="020F0502020204030204" pitchFamily="34" charset="0"/>
              </a:rPr>
              <a:t> de dahil </a:t>
            </a:r>
            <a:r>
              <a:rPr lang="tr-TR" sz="1800" b="1" dirty="0">
                <a:solidFill>
                  <a:srgbClr val="C00000"/>
                </a:solidFill>
                <a:latin typeface="Calibri" panose="020F0502020204030204" pitchFamily="34" charset="0"/>
              </a:rPr>
              <a:t>analizlerini oluşturan tüm girdileri tam olarak </a:t>
            </a:r>
            <a:r>
              <a:rPr lang="tr-TR" sz="1800" b="1" dirty="0" smtClean="0">
                <a:solidFill>
                  <a:srgbClr val="C00000"/>
                </a:solidFill>
                <a:latin typeface="Calibri" panose="020F0502020204030204" pitchFamily="34" charset="0"/>
              </a:rPr>
              <a:t>göstermelidirler</a:t>
            </a:r>
            <a:r>
              <a:rPr lang="tr-TR" sz="1800" dirty="0" smtClean="0">
                <a:solidFill>
                  <a:schemeClr val="tx1"/>
                </a:solidFill>
                <a:latin typeface="Calibri" panose="020F0502020204030204" pitchFamily="34" charset="0"/>
              </a:rPr>
              <a:t>.</a:t>
            </a:r>
          </a:p>
          <a:p>
            <a:pPr algn="just">
              <a:defRPr/>
            </a:pPr>
            <a:endParaRPr lang="tr-TR" sz="1800" dirty="0">
              <a:solidFill>
                <a:schemeClr val="tx1"/>
              </a:solidFill>
              <a:latin typeface="Calibri" panose="020F0502020204030204" pitchFamily="34" charset="0"/>
            </a:endParaRPr>
          </a:p>
          <a:p>
            <a:pPr algn="just">
              <a:defRPr/>
            </a:pPr>
            <a:r>
              <a:rPr lang="tr-TR" sz="1800" dirty="0">
                <a:solidFill>
                  <a:schemeClr val="tx1"/>
                </a:solidFill>
                <a:latin typeface="Calibri" panose="020F0502020204030204" pitchFamily="34" charset="0"/>
              </a:rPr>
              <a:t>Analizlerdeki </a:t>
            </a:r>
            <a:r>
              <a:rPr lang="tr-TR" sz="1800" b="1" dirty="0">
                <a:solidFill>
                  <a:srgbClr val="C00000"/>
                </a:solidFill>
                <a:latin typeface="Calibri" panose="020F0502020204030204" pitchFamily="34" charset="0"/>
              </a:rPr>
              <a:t>işçilik girdisi</a:t>
            </a:r>
            <a:r>
              <a:rPr lang="tr-TR" sz="1800" dirty="0">
                <a:solidFill>
                  <a:schemeClr val="tx1"/>
                </a:solidFill>
                <a:latin typeface="Calibri" panose="020F0502020204030204" pitchFamily="34" charset="0"/>
              </a:rPr>
              <a:t>, tutarları </a:t>
            </a:r>
            <a:r>
              <a:rPr lang="tr-TR" sz="1800" u="sng" dirty="0">
                <a:solidFill>
                  <a:schemeClr val="tx1"/>
                </a:solidFill>
                <a:latin typeface="Calibri" panose="020F0502020204030204" pitchFamily="34" charset="0"/>
              </a:rPr>
              <a:t>analiz toplamının % 3’üne eşit veya altında olsa</a:t>
            </a:r>
            <a:r>
              <a:rPr lang="tr-TR" sz="1800" dirty="0">
                <a:solidFill>
                  <a:schemeClr val="tx1"/>
                </a:solidFill>
                <a:latin typeface="Calibri" panose="020F0502020204030204" pitchFamily="34" charset="0"/>
              </a:rPr>
              <a:t> dahi, </a:t>
            </a:r>
            <a:r>
              <a:rPr lang="tr-TR" sz="1800" b="1" dirty="0">
                <a:solidFill>
                  <a:schemeClr val="tx1"/>
                </a:solidFill>
                <a:latin typeface="Calibri" panose="020F0502020204030204" pitchFamily="34" charset="0"/>
              </a:rPr>
              <a:t>açıklama istenilmeyecek girdiler arasında yer alamaz</a:t>
            </a:r>
            <a:r>
              <a:rPr lang="tr-TR" sz="1800" dirty="0">
                <a:solidFill>
                  <a:schemeClr val="tx1"/>
                </a:solidFill>
                <a:latin typeface="Calibri" panose="020F0502020204030204" pitchFamily="34" charset="0"/>
              </a:rPr>
              <a:t>.  </a:t>
            </a:r>
          </a:p>
        </p:txBody>
      </p:sp>
    </p:spTree>
    <p:extLst>
      <p:ext uri="{BB962C8B-B14F-4D97-AF65-F5344CB8AC3E}">
        <p14:creationId xmlns:p14="http://schemas.microsoft.com/office/powerpoint/2010/main" val="221658823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a:xfrm>
            <a:off x="457200" y="1484784"/>
            <a:ext cx="8229600" cy="4641379"/>
          </a:xfrm>
        </p:spPr>
        <p:txBody>
          <a:bodyPr>
            <a:normAutofit/>
          </a:bodyPr>
          <a:lstStyle/>
          <a:p>
            <a:pPr marL="0" indent="0" algn="just">
              <a:buNone/>
              <a:defRPr/>
            </a:pPr>
            <a:r>
              <a:rPr lang="tr-TR" sz="1800" b="1" dirty="0" smtClean="0">
                <a:solidFill>
                  <a:schemeClr val="accent5"/>
                </a:solidFill>
                <a:latin typeface="Calibri" panose="020F0502020204030204" pitchFamily="34" charset="0"/>
              </a:rPr>
              <a:t>İstekli tarafından yapılacak </a:t>
            </a:r>
            <a:r>
              <a:rPr lang="tr-TR" sz="1800" b="1" dirty="0">
                <a:solidFill>
                  <a:schemeClr val="accent5"/>
                </a:solidFill>
                <a:latin typeface="Calibri" panose="020F0502020204030204" pitchFamily="34" charset="0"/>
              </a:rPr>
              <a:t>işlemler:</a:t>
            </a:r>
          </a:p>
          <a:p>
            <a:pPr marL="0" indent="0" algn="just">
              <a:buNone/>
              <a:defRPr/>
            </a:pPr>
            <a:r>
              <a:rPr lang="tr-TR" sz="1800" u="sng" dirty="0">
                <a:solidFill>
                  <a:schemeClr val="tx1"/>
                </a:solidFill>
                <a:latin typeface="Calibri" panose="020F0502020204030204" pitchFamily="34" charset="0"/>
              </a:rPr>
              <a:t>Teklif </a:t>
            </a:r>
            <a:r>
              <a:rPr lang="tr-TR" sz="1800" u="sng" dirty="0" smtClean="0">
                <a:solidFill>
                  <a:schemeClr val="tx1"/>
                </a:solidFill>
                <a:latin typeface="Calibri" panose="020F0502020204030204" pitchFamily="34" charset="0"/>
              </a:rPr>
              <a:t>hazırlanması aşamasında</a:t>
            </a:r>
            <a:r>
              <a:rPr lang="tr-TR" sz="1800" dirty="0" smtClean="0">
                <a:solidFill>
                  <a:schemeClr val="tx1"/>
                </a:solidFill>
                <a:latin typeface="Calibri" panose="020F0502020204030204" pitchFamily="34" charset="0"/>
              </a:rPr>
              <a:t>;</a:t>
            </a:r>
            <a:endParaRPr lang="tr-TR" sz="1800" dirty="0">
              <a:solidFill>
                <a:schemeClr val="tx1"/>
              </a:solidFill>
              <a:latin typeface="Calibri" panose="020F0502020204030204" pitchFamily="34" charset="0"/>
            </a:endParaRPr>
          </a:p>
          <a:p>
            <a:pPr algn="just">
              <a:defRPr/>
            </a:pPr>
            <a:r>
              <a:rPr lang="tr-TR" sz="1800" dirty="0" smtClean="0">
                <a:solidFill>
                  <a:schemeClr val="tx1"/>
                </a:solidFill>
                <a:latin typeface="Calibri" panose="020F0502020204030204" pitchFamily="34" charset="0"/>
              </a:rPr>
              <a:t>Teklifi </a:t>
            </a:r>
            <a:r>
              <a:rPr lang="tr-TR" sz="1800" dirty="0">
                <a:solidFill>
                  <a:schemeClr val="tx1"/>
                </a:solidFill>
                <a:latin typeface="Calibri" panose="020F0502020204030204" pitchFamily="34" charset="0"/>
              </a:rPr>
              <a:t>oluşturan bütün iş kalemleri/gruplarının </a:t>
            </a:r>
            <a:r>
              <a:rPr lang="tr-TR" sz="1800" dirty="0" smtClean="0">
                <a:solidFill>
                  <a:schemeClr val="tx1"/>
                </a:solidFill>
                <a:latin typeface="Calibri" panose="020F0502020204030204" pitchFamily="34" charset="0"/>
              </a:rPr>
              <a:t>analizlerinin yapılması</a:t>
            </a:r>
          </a:p>
          <a:p>
            <a:pPr algn="just">
              <a:defRPr/>
            </a:pPr>
            <a:r>
              <a:rPr lang="tr-TR" sz="1800" dirty="0" smtClean="0">
                <a:solidFill>
                  <a:schemeClr val="tx1"/>
                </a:solidFill>
                <a:latin typeface="Calibri" panose="020F0502020204030204" pitchFamily="34" charset="0"/>
              </a:rPr>
              <a:t>Teklif oluşumuna esas fiyat </a:t>
            </a:r>
            <a:r>
              <a:rPr lang="tr-TR" sz="1800" dirty="0">
                <a:solidFill>
                  <a:schemeClr val="tx1"/>
                </a:solidFill>
                <a:latin typeface="Calibri" panose="020F0502020204030204" pitchFamily="34" charset="0"/>
              </a:rPr>
              <a:t>araştırmalarının </a:t>
            </a:r>
            <a:r>
              <a:rPr lang="tr-TR" sz="1800" dirty="0" smtClean="0">
                <a:solidFill>
                  <a:schemeClr val="tx1"/>
                </a:solidFill>
                <a:latin typeface="Calibri" panose="020F0502020204030204" pitchFamily="34" charset="0"/>
              </a:rPr>
              <a:t>belgelerinin saklanması</a:t>
            </a:r>
          </a:p>
          <a:p>
            <a:pPr algn="just">
              <a:defRPr/>
            </a:pPr>
            <a:r>
              <a:rPr lang="tr-TR" sz="1800" dirty="0" smtClean="0">
                <a:solidFill>
                  <a:schemeClr val="tx1"/>
                </a:solidFill>
                <a:latin typeface="Calibri" panose="020F0502020204030204" pitchFamily="34" charset="0"/>
              </a:rPr>
              <a:t>Yapılan </a:t>
            </a:r>
            <a:r>
              <a:rPr lang="tr-TR" sz="1800" dirty="0">
                <a:solidFill>
                  <a:schemeClr val="tx1"/>
                </a:solidFill>
                <a:latin typeface="Calibri" panose="020F0502020204030204" pitchFamily="34" charset="0"/>
              </a:rPr>
              <a:t>fiyat araştırmalarına dayalı olarak </a:t>
            </a:r>
            <a:r>
              <a:rPr lang="tr-TR" sz="1800" dirty="0" smtClean="0">
                <a:solidFill>
                  <a:schemeClr val="tx1"/>
                </a:solidFill>
                <a:latin typeface="Calibri" panose="020F0502020204030204" pitchFamily="34" charset="0"/>
              </a:rPr>
              <a:t>teklifin hazırlanması</a:t>
            </a:r>
          </a:p>
          <a:p>
            <a:pPr algn="just">
              <a:defRPr/>
            </a:pPr>
            <a:r>
              <a:rPr lang="tr-TR" sz="1800" dirty="0" smtClean="0">
                <a:solidFill>
                  <a:schemeClr val="tx1"/>
                </a:solidFill>
                <a:latin typeface="Calibri" panose="020F0502020204030204" pitchFamily="34" charset="0"/>
              </a:rPr>
              <a:t>Teklif </a:t>
            </a:r>
            <a:r>
              <a:rPr lang="tr-TR" sz="1800" dirty="0">
                <a:solidFill>
                  <a:schemeClr val="tx1"/>
                </a:solidFill>
                <a:latin typeface="Calibri" panose="020F0502020204030204" pitchFamily="34" charset="0"/>
              </a:rPr>
              <a:t>kapsamında yer alan iş kalemleri/grupları için </a:t>
            </a:r>
            <a:r>
              <a:rPr lang="tr-TR" sz="1800" dirty="0" smtClean="0">
                <a:solidFill>
                  <a:schemeClr val="tx1"/>
                </a:solidFill>
                <a:latin typeface="Calibri" panose="020F0502020204030204" pitchFamily="34" charset="0"/>
              </a:rPr>
              <a:t>hazırlanan </a:t>
            </a:r>
            <a:r>
              <a:rPr lang="tr-TR" sz="1800" dirty="0">
                <a:solidFill>
                  <a:schemeClr val="tx1"/>
                </a:solidFill>
                <a:latin typeface="Calibri" panose="020F0502020204030204" pitchFamily="34" charset="0"/>
              </a:rPr>
              <a:t>analizlerde </a:t>
            </a:r>
            <a:r>
              <a:rPr lang="tr-TR" sz="1800" dirty="0" err="1" smtClean="0">
                <a:solidFill>
                  <a:schemeClr val="tx1"/>
                </a:solidFill>
                <a:latin typeface="Calibri" panose="020F0502020204030204" pitchFamily="34" charset="0"/>
              </a:rPr>
              <a:t>KİGT’nin</a:t>
            </a:r>
            <a:r>
              <a:rPr lang="tr-TR" sz="1800" dirty="0" smtClean="0">
                <a:solidFill>
                  <a:schemeClr val="tx1"/>
                </a:solidFill>
                <a:latin typeface="Calibri" panose="020F0502020204030204" pitchFamily="34" charset="0"/>
              </a:rPr>
              <a:t> </a:t>
            </a:r>
            <a:r>
              <a:rPr lang="tr-TR" sz="1800" dirty="0">
                <a:solidFill>
                  <a:schemeClr val="tx1"/>
                </a:solidFill>
                <a:latin typeface="Calibri" panose="020F0502020204030204" pitchFamily="34" charset="0"/>
              </a:rPr>
              <a:t>(45.1.2.2) maddesine göre açıklama istenilmeyecek olan analiz girdileri de dahil analizlerini oluşturan tüm </a:t>
            </a:r>
            <a:r>
              <a:rPr lang="tr-TR" sz="1800" dirty="0" smtClean="0">
                <a:solidFill>
                  <a:schemeClr val="tx1"/>
                </a:solidFill>
                <a:latin typeface="Calibri" panose="020F0502020204030204" pitchFamily="34" charset="0"/>
              </a:rPr>
              <a:t>girdilerin gösterilmesi</a:t>
            </a:r>
          </a:p>
          <a:p>
            <a:pPr marL="0" indent="0" algn="just">
              <a:buNone/>
              <a:defRPr/>
            </a:pPr>
            <a:endParaRPr lang="tr-TR" sz="1800" dirty="0">
              <a:solidFill>
                <a:schemeClr val="tx1"/>
              </a:solidFill>
              <a:latin typeface="Calibri" panose="020F0502020204030204" pitchFamily="34" charset="0"/>
            </a:endParaRPr>
          </a:p>
          <a:p>
            <a:pPr marL="0" indent="0" algn="just">
              <a:buFont typeface="Wingdings 2" pitchFamily="18" charset="2"/>
              <a:buNone/>
              <a:defRPr/>
            </a:pPr>
            <a:r>
              <a:rPr lang="tr-TR" sz="1800" dirty="0" smtClean="0">
                <a:solidFill>
                  <a:schemeClr val="tx1"/>
                </a:solidFill>
                <a:latin typeface="Calibri" panose="020F0502020204030204" pitchFamily="34" charset="0"/>
              </a:rPr>
              <a:t>İsteklilerden </a:t>
            </a:r>
            <a:r>
              <a:rPr lang="tr-TR" sz="1800" b="1" dirty="0">
                <a:solidFill>
                  <a:schemeClr val="tx1"/>
                </a:solidFill>
                <a:latin typeface="Calibri" panose="020F0502020204030204" pitchFamily="34" charset="0"/>
              </a:rPr>
              <a:t>teklifleri kapsamında</a:t>
            </a:r>
            <a:r>
              <a:rPr lang="tr-TR" sz="1800" dirty="0">
                <a:solidFill>
                  <a:schemeClr val="tx1"/>
                </a:solidFill>
                <a:latin typeface="Calibri" panose="020F0502020204030204" pitchFamily="34" charset="0"/>
              </a:rPr>
              <a:t> </a:t>
            </a:r>
            <a:r>
              <a:rPr lang="tr-TR" sz="1800" u="sng" dirty="0">
                <a:solidFill>
                  <a:schemeClr val="tx1"/>
                </a:solidFill>
                <a:latin typeface="Calibri" panose="020F0502020204030204" pitchFamily="34" charset="0"/>
              </a:rPr>
              <a:t>analiz ve hesap cetveli</a:t>
            </a:r>
            <a:r>
              <a:rPr lang="tr-TR" sz="1800" dirty="0">
                <a:solidFill>
                  <a:schemeClr val="tx1"/>
                </a:solidFill>
                <a:latin typeface="Calibri" panose="020F0502020204030204" pitchFamily="34" charset="0"/>
              </a:rPr>
              <a:t> sunmaları </a:t>
            </a:r>
            <a:r>
              <a:rPr lang="tr-TR" sz="1800" dirty="0">
                <a:solidFill>
                  <a:srgbClr val="C00000"/>
                </a:solidFill>
                <a:latin typeface="Calibri" panose="020F0502020204030204" pitchFamily="34" charset="0"/>
              </a:rPr>
              <a:t>istenilmemektedir.</a:t>
            </a:r>
            <a:r>
              <a:rPr lang="tr-TR" sz="1800" dirty="0">
                <a:solidFill>
                  <a:schemeClr val="tx1"/>
                </a:solidFill>
                <a:latin typeface="Calibri" panose="020F0502020204030204" pitchFamily="34" charset="0"/>
              </a:rPr>
              <a:t> Söz konusu belgeler sadece </a:t>
            </a:r>
            <a:r>
              <a:rPr lang="tr-TR" sz="1800" b="1" dirty="0">
                <a:solidFill>
                  <a:srgbClr val="C00000"/>
                </a:solidFill>
                <a:latin typeface="Calibri" panose="020F0502020204030204" pitchFamily="34" charset="0"/>
              </a:rPr>
              <a:t>aşırı düşük teklif sahibi isteklilerden</a:t>
            </a:r>
            <a:r>
              <a:rPr lang="tr-TR" sz="1800" dirty="0">
                <a:solidFill>
                  <a:schemeClr val="tx1"/>
                </a:solidFill>
                <a:latin typeface="Calibri" panose="020F0502020204030204" pitchFamily="34" charset="0"/>
              </a:rPr>
              <a:t> </a:t>
            </a:r>
            <a:r>
              <a:rPr lang="tr-TR" sz="1800" b="1" dirty="0">
                <a:solidFill>
                  <a:schemeClr val="tx1"/>
                </a:solidFill>
                <a:latin typeface="Calibri" panose="020F0502020204030204" pitchFamily="34" charset="0"/>
              </a:rPr>
              <a:t>sorgulama aşamasında </a:t>
            </a:r>
            <a:r>
              <a:rPr lang="tr-TR" sz="1800" dirty="0">
                <a:solidFill>
                  <a:schemeClr val="tx1"/>
                </a:solidFill>
                <a:latin typeface="Calibri" panose="020F0502020204030204" pitchFamily="34" charset="0"/>
              </a:rPr>
              <a:t>istenir</a:t>
            </a:r>
            <a:r>
              <a:rPr lang="tr-TR" sz="1800" dirty="0" smtClean="0">
                <a:solidFill>
                  <a:schemeClr val="tx1"/>
                </a:solidFill>
                <a:latin typeface="Calibri" panose="020F0502020204030204" pitchFamily="34" charset="0"/>
              </a:rPr>
              <a:t>.</a:t>
            </a:r>
            <a:endParaRPr lang="tr-TR" sz="18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160282368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a:xfrm>
            <a:off x="457200" y="1484784"/>
            <a:ext cx="8229600" cy="4641379"/>
          </a:xfrm>
        </p:spPr>
        <p:txBody>
          <a:bodyPr>
            <a:normAutofit/>
          </a:bodyPr>
          <a:lstStyle/>
          <a:p>
            <a:pPr marL="0" indent="0" algn="just">
              <a:buNone/>
              <a:defRPr/>
            </a:pPr>
            <a:r>
              <a:rPr lang="tr-TR" sz="1800" b="1" dirty="0" smtClean="0">
                <a:solidFill>
                  <a:schemeClr val="accent5"/>
                </a:solidFill>
                <a:latin typeface="Calibri" panose="020F0502020204030204" pitchFamily="34" charset="0"/>
              </a:rPr>
              <a:t>İstekli tarafından yapılacak </a:t>
            </a:r>
            <a:r>
              <a:rPr lang="tr-TR" sz="1800" b="1" dirty="0">
                <a:solidFill>
                  <a:schemeClr val="accent5"/>
                </a:solidFill>
                <a:latin typeface="Calibri" panose="020F0502020204030204" pitchFamily="34" charset="0"/>
              </a:rPr>
              <a:t>işlemler:</a:t>
            </a:r>
          </a:p>
          <a:p>
            <a:pPr marL="0" indent="0" algn="just">
              <a:buNone/>
              <a:defRPr/>
            </a:pPr>
            <a:r>
              <a:rPr lang="tr-TR" sz="1800" u="sng" dirty="0" smtClean="0">
                <a:solidFill>
                  <a:schemeClr val="tx1"/>
                </a:solidFill>
                <a:latin typeface="Calibri" panose="020F0502020204030204" pitchFamily="34" charset="0"/>
              </a:rPr>
              <a:t>Teklifin aşırı düşük olması durumunda</a:t>
            </a:r>
            <a:r>
              <a:rPr lang="tr-TR" sz="1800" dirty="0" smtClean="0">
                <a:solidFill>
                  <a:schemeClr val="tx1"/>
                </a:solidFill>
                <a:latin typeface="Calibri" panose="020F0502020204030204" pitchFamily="34" charset="0"/>
              </a:rPr>
              <a:t>;</a:t>
            </a:r>
            <a:endParaRPr lang="tr-TR" sz="1800" dirty="0">
              <a:solidFill>
                <a:schemeClr val="tx1"/>
              </a:solidFill>
              <a:latin typeface="Calibri" panose="020F0502020204030204" pitchFamily="34" charset="0"/>
            </a:endParaRPr>
          </a:p>
          <a:p>
            <a:pPr marL="0" indent="0" algn="just">
              <a:buFont typeface="Wingdings 2" pitchFamily="18" charset="2"/>
              <a:buNone/>
              <a:defRPr/>
            </a:pPr>
            <a:r>
              <a:rPr lang="tr-TR" sz="1800" b="1" dirty="0" smtClean="0">
                <a:solidFill>
                  <a:srgbClr val="C00000"/>
                </a:solidFill>
                <a:latin typeface="Calibri" panose="020F0502020204030204" pitchFamily="34" charset="0"/>
              </a:rPr>
              <a:t>5 </a:t>
            </a:r>
            <a:r>
              <a:rPr lang="tr-TR" sz="1800" b="1" dirty="0">
                <a:solidFill>
                  <a:srgbClr val="C00000"/>
                </a:solidFill>
                <a:latin typeface="Calibri" panose="020F0502020204030204" pitchFamily="34" charset="0"/>
              </a:rPr>
              <a:t>iş gününden</a:t>
            </a:r>
            <a:r>
              <a:rPr lang="tr-TR" sz="1800" dirty="0">
                <a:solidFill>
                  <a:schemeClr val="tx1"/>
                </a:solidFill>
                <a:latin typeface="Calibri" panose="020F0502020204030204" pitchFamily="34" charset="0"/>
              </a:rPr>
              <a:t> </a:t>
            </a:r>
            <a:r>
              <a:rPr lang="tr-TR" sz="1800" u="sng" dirty="0">
                <a:solidFill>
                  <a:schemeClr val="tx1"/>
                </a:solidFill>
                <a:latin typeface="Calibri" panose="020F0502020204030204" pitchFamily="34" charset="0"/>
              </a:rPr>
              <a:t>az olmamak üzere</a:t>
            </a:r>
            <a:r>
              <a:rPr lang="tr-TR" sz="1800" dirty="0">
                <a:solidFill>
                  <a:schemeClr val="tx1"/>
                </a:solidFill>
                <a:latin typeface="Calibri" panose="020F0502020204030204" pitchFamily="34" charset="0"/>
              </a:rPr>
              <a:t> ihale komisyonunun verdiği süre içinde;</a:t>
            </a:r>
          </a:p>
          <a:p>
            <a:pPr algn="just">
              <a:defRPr/>
            </a:pPr>
            <a:r>
              <a:rPr lang="tr-TR" sz="1800" dirty="0" smtClean="0">
                <a:solidFill>
                  <a:schemeClr val="tx1"/>
                </a:solidFill>
                <a:latin typeface="Calibri" panose="020F0502020204030204" pitchFamily="34" charset="0"/>
              </a:rPr>
              <a:t>İhale </a:t>
            </a:r>
            <a:r>
              <a:rPr lang="tr-TR" sz="1800" dirty="0">
                <a:solidFill>
                  <a:schemeClr val="tx1"/>
                </a:solidFill>
                <a:latin typeface="Calibri" panose="020F0502020204030204" pitchFamily="34" charset="0"/>
              </a:rPr>
              <a:t>komisyonunun </a:t>
            </a:r>
            <a:r>
              <a:rPr lang="tr-TR" sz="1800" u="sng" dirty="0">
                <a:solidFill>
                  <a:schemeClr val="tx1"/>
                </a:solidFill>
                <a:latin typeface="Calibri" panose="020F0502020204030204" pitchFamily="34" charset="0"/>
              </a:rPr>
              <a:t>açıklanmasını istediği iş kalemlerinin</a:t>
            </a:r>
            <a:r>
              <a:rPr lang="tr-TR" sz="1800" dirty="0">
                <a:solidFill>
                  <a:schemeClr val="tx1"/>
                </a:solidFill>
                <a:latin typeface="Calibri" panose="020F0502020204030204" pitchFamily="34" charset="0"/>
              </a:rPr>
              <a:t> </a:t>
            </a:r>
            <a:r>
              <a:rPr lang="tr-TR" sz="1800" b="1" dirty="0">
                <a:solidFill>
                  <a:srgbClr val="C00000"/>
                </a:solidFill>
                <a:latin typeface="Calibri" panose="020F0502020204030204" pitchFamily="34" charset="0"/>
              </a:rPr>
              <a:t>ayrıntılı </a:t>
            </a:r>
            <a:r>
              <a:rPr lang="tr-TR" sz="1800" b="1" dirty="0" smtClean="0">
                <a:solidFill>
                  <a:srgbClr val="C00000"/>
                </a:solidFill>
                <a:latin typeface="Calibri" panose="020F0502020204030204" pitchFamily="34" charset="0"/>
              </a:rPr>
              <a:t>analizlerinin </a:t>
            </a:r>
            <a:r>
              <a:rPr lang="tr-TR" sz="1800" b="1" dirty="0">
                <a:solidFill>
                  <a:srgbClr val="C00000"/>
                </a:solidFill>
                <a:latin typeface="Calibri" panose="020F0502020204030204" pitchFamily="34" charset="0"/>
              </a:rPr>
              <a:t>ve alt </a:t>
            </a:r>
            <a:r>
              <a:rPr lang="tr-TR" sz="1800" b="1" dirty="0" smtClean="0">
                <a:solidFill>
                  <a:srgbClr val="C00000"/>
                </a:solidFill>
                <a:latin typeface="Calibri" panose="020F0502020204030204" pitchFamily="34" charset="0"/>
              </a:rPr>
              <a:t>analizlerinin</a:t>
            </a:r>
            <a:r>
              <a:rPr lang="tr-TR" sz="1800" dirty="0" smtClean="0">
                <a:solidFill>
                  <a:schemeClr val="tx1"/>
                </a:solidFill>
                <a:latin typeface="Calibri" panose="020F0502020204030204" pitchFamily="34" charset="0"/>
              </a:rPr>
              <a:t> verilmesi </a:t>
            </a:r>
            <a:r>
              <a:rPr lang="tr-TR" sz="1800" i="1" dirty="0" smtClean="0">
                <a:solidFill>
                  <a:schemeClr val="tx1"/>
                </a:solidFill>
                <a:latin typeface="Calibri" panose="020F0502020204030204" pitchFamily="34" charset="0"/>
              </a:rPr>
              <a:t>(İhale </a:t>
            </a:r>
            <a:r>
              <a:rPr lang="tr-TR" sz="1800" i="1" dirty="0">
                <a:solidFill>
                  <a:schemeClr val="tx1"/>
                </a:solidFill>
                <a:latin typeface="Calibri" panose="020F0502020204030204" pitchFamily="34" charset="0"/>
              </a:rPr>
              <a:t>dokümanında verilmiş olan analiz formatına uygun olarak</a:t>
            </a:r>
            <a:r>
              <a:rPr lang="tr-TR" sz="1800" i="1" dirty="0" smtClean="0">
                <a:solidFill>
                  <a:schemeClr val="tx1"/>
                </a:solidFill>
                <a:latin typeface="Calibri" panose="020F0502020204030204" pitchFamily="34" charset="0"/>
              </a:rPr>
              <a:t>)</a:t>
            </a:r>
            <a:endParaRPr lang="tr-TR" sz="1800" dirty="0" smtClean="0">
              <a:solidFill>
                <a:schemeClr val="tx1"/>
              </a:solidFill>
              <a:latin typeface="Calibri" panose="020F0502020204030204" pitchFamily="34" charset="0"/>
            </a:endParaRPr>
          </a:p>
          <a:p>
            <a:pPr algn="just">
              <a:defRPr/>
            </a:pPr>
            <a:r>
              <a:rPr lang="tr-TR" sz="1800" b="1" dirty="0" smtClean="0">
                <a:solidFill>
                  <a:schemeClr val="tx1"/>
                </a:solidFill>
                <a:latin typeface="Calibri" panose="020F0502020204030204" pitchFamily="34" charset="0"/>
              </a:rPr>
              <a:t>Anahtar </a:t>
            </a:r>
            <a:r>
              <a:rPr lang="tr-TR" sz="1800" b="1" dirty="0">
                <a:solidFill>
                  <a:schemeClr val="tx1"/>
                </a:solidFill>
                <a:latin typeface="Calibri" panose="020F0502020204030204" pitchFamily="34" charset="0"/>
              </a:rPr>
              <a:t>teslimi götürü bedel</a:t>
            </a:r>
            <a:r>
              <a:rPr lang="tr-TR" sz="1800" dirty="0">
                <a:solidFill>
                  <a:schemeClr val="tx1"/>
                </a:solidFill>
                <a:latin typeface="Calibri" panose="020F0502020204030204" pitchFamily="34" charset="0"/>
              </a:rPr>
              <a:t> ihalelerde </a:t>
            </a:r>
            <a:r>
              <a:rPr lang="tr-TR" sz="1800" b="1" dirty="0">
                <a:solidFill>
                  <a:srgbClr val="C00000"/>
                </a:solidFill>
                <a:latin typeface="Calibri" panose="020F0502020204030204" pitchFamily="34" charset="0"/>
              </a:rPr>
              <a:t>hesap </a:t>
            </a:r>
            <a:r>
              <a:rPr lang="tr-TR" sz="1800" b="1" dirty="0" smtClean="0">
                <a:solidFill>
                  <a:srgbClr val="C00000"/>
                </a:solidFill>
                <a:latin typeface="Calibri" panose="020F0502020204030204" pitchFamily="34" charset="0"/>
              </a:rPr>
              <a:t>cetvelinin</a:t>
            </a:r>
            <a:r>
              <a:rPr lang="tr-TR" sz="1800" dirty="0" smtClean="0">
                <a:solidFill>
                  <a:schemeClr val="tx1"/>
                </a:solidFill>
                <a:latin typeface="Calibri" panose="020F0502020204030204" pitchFamily="34" charset="0"/>
              </a:rPr>
              <a:t> </a:t>
            </a:r>
            <a:r>
              <a:rPr lang="tr-TR" sz="1800" dirty="0">
                <a:solidFill>
                  <a:schemeClr val="tx1"/>
                </a:solidFill>
                <a:latin typeface="Calibri" panose="020F0502020204030204" pitchFamily="34" charset="0"/>
              </a:rPr>
              <a:t>de </a:t>
            </a:r>
            <a:r>
              <a:rPr lang="tr-TR" sz="1800" dirty="0" smtClean="0">
                <a:solidFill>
                  <a:schemeClr val="tx1"/>
                </a:solidFill>
                <a:latin typeface="Calibri" panose="020F0502020204030204" pitchFamily="34" charset="0"/>
              </a:rPr>
              <a:t>verilmesi </a:t>
            </a:r>
            <a:r>
              <a:rPr lang="tr-TR" sz="1800" i="1" dirty="0" smtClean="0">
                <a:solidFill>
                  <a:schemeClr val="tx1"/>
                </a:solidFill>
                <a:latin typeface="Calibri" panose="020F0502020204030204" pitchFamily="34" charset="0"/>
              </a:rPr>
              <a:t>(</a:t>
            </a:r>
            <a:r>
              <a:rPr lang="tr-TR" sz="1800" i="1" dirty="0">
                <a:solidFill>
                  <a:schemeClr val="tx1"/>
                </a:solidFill>
                <a:latin typeface="Calibri" panose="020F0502020204030204" pitchFamily="34" charset="0"/>
              </a:rPr>
              <a:t>sorgulamaya tabi tutulmayan iş kalemi/gruplarının her biri için miktar ve birim fiyatları ayrı ayrı </a:t>
            </a:r>
            <a:r>
              <a:rPr lang="tr-TR" sz="1800" i="1" dirty="0" smtClean="0">
                <a:solidFill>
                  <a:schemeClr val="tx1"/>
                </a:solidFill>
                <a:latin typeface="Calibri" panose="020F0502020204030204" pitchFamily="34" charset="0"/>
              </a:rPr>
              <a:t>gösterilmesi zorunlu olmayıp, sorgulanmayan </a:t>
            </a:r>
            <a:r>
              <a:rPr lang="tr-TR" sz="1800" i="1" dirty="0">
                <a:solidFill>
                  <a:schemeClr val="tx1"/>
                </a:solidFill>
                <a:latin typeface="Calibri" panose="020F0502020204030204" pitchFamily="34" charset="0"/>
              </a:rPr>
              <a:t>iş kalemlerinin tamamı için teklif edilen toplam bedelin gösterilmesi yeterli </a:t>
            </a:r>
            <a:r>
              <a:rPr lang="tr-TR" sz="1800" i="1" dirty="0" smtClean="0">
                <a:solidFill>
                  <a:schemeClr val="tx1"/>
                </a:solidFill>
                <a:latin typeface="Calibri" panose="020F0502020204030204" pitchFamily="34" charset="0"/>
              </a:rPr>
              <a:t>bulunmaktadır)</a:t>
            </a:r>
            <a:endParaRPr lang="tr-TR" sz="1800" i="1" dirty="0">
              <a:solidFill>
                <a:schemeClr val="tx1"/>
              </a:solidFill>
              <a:latin typeface="Calibri" panose="020F0502020204030204" pitchFamily="34" charset="0"/>
            </a:endParaRPr>
          </a:p>
          <a:p>
            <a:pPr algn="just">
              <a:defRPr/>
            </a:pPr>
            <a:r>
              <a:rPr lang="tr-TR" sz="1800" dirty="0" smtClean="0">
                <a:solidFill>
                  <a:schemeClr val="tx1"/>
                </a:solidFill>
                <a:latin typeface="Calibri" panose="020F0502020204030204" pitchFamily="34" charset="0"/>
              </a:rPr>
              <a:t>Bu </a:t>
            </a:r>
            <a:r>
              <a:rPr lang="tr-TR" sz="1800" dirty="0">
                <a:solidFill>
                  <a:schemeClr val="tx1"/>
                </a:solidFill>
                <a:latin typeface="Calibri" panose="020F0502020204030204" pitchFamily="34" charset="0"/>
              </a:rPr>
              <a:t>analizlerde yer alan ve aşırı düşük teklif </a:t>
            </a:r>
            <a:r>
              <a:rPr lang="tr-TR" sz="1800" u="sng" dirty="0">
                <a:solidFill>
                  <a:schemeClr val="tx1"/>
                </a:solidFill>
                <a:latin typeface="Calibri" panose="020F0502020204030204" pitchFamily="34" charset="0"/>
              </a:rPr>
              <a:t>sorgulama yazısında</a:t>
            </a:r>
            <a:r>
              <a:rPr lang="tr-TR" sz="1800" dirty="0">
                <a:solidFill>
                  <a:schemeClr val="tx1"/>
                </a:solidFill>
                <a:latin typeface="Calibri" panose="020F0502020204030204" pitchFamily="34" charset="0"/>
              </a:rPr>
              <a:t>; </a:t>
            </a:r>
            <a:r>
              <a:rPr lang="tr-TR" sz="1800" b="1" dirty="0">
                <a:solidFill>
                  <a:schemeClr val="tx1"/>
                </a:solidFill>
                <a:latin typeface="Calibri" panose="020F0502020204030204" pitchFamily="34" charset="0"/>
              </a:rPr>
              <a:t>belgelendirilmesine gerek olmadığı</a:t>
            </a:r>
            <a:r>
              <a:rPr lang="tr-TR" sz="1800" dirty="0">
                <a:solidFill>
                  <a:schemeClr val="tx1"/>
                </a:solidFill>
                <a:latin typeface="Calibri" panose="020F0502020204030204" pitchFamily="34" charset="0"/>
              </a:rPr>
              <a:t> belirtilenler dışındaki bütün girdilere ilişkin </a:t>
            </a:r>
            <a:r>
              <a:rPr lang="tr-TR" sz="1800" b="1" dirty="0">
                <a:solidFill>
                  <a:srgbClr val="C00000"/>
                </a:solidFill>
                <a:latin typeface="Calibri" panose="020F0502020204030204" pitchFamily="34" charset="0"/>
              </a:rPr>
              <a:t>kanıtlayıcı </a:t>
            </a:r>
            <a:r>
              <a:rPr lang="tr-TR" sz="1800" b="1" dirty="0" smtClean="0">
                <a:solidFill>
                  <a:srgbClr val="C00000"/>
                </a:solidFill>
                <a:latin typeface="Calibri" panose="020F0502020204030204" pitchFamily="34" charset="0"/>
              </a:rPr>
              <a:t>belgelerin</a:t>
            </a:r>
            <a:r>
              <a:rPr lang="tr-TR" sz="1800" dirty="0" smtClean="0">
                <a:solidFill>
                  <a:schemeClr val="tx1"/>
                </a:solidFill>
                <a:latin typeface="Calibri" panose="020F0502020204030204" pitchFamily="34" charset="0"/>
              </a:rPr>
              <a:t> </a:t>
            </a:r>
            <a:r>
              <a:rPr lang="tr-TR" sz="1800" dirty="0" err="1" smtClean="0">
                <a:solidFill>
                  <a:schemeClr val="tx1"/>
                </a:solidFill>
                <a:latin typeface="Calibri" panose="020F0502020204030204" pitchFamily="34" charset="0"/>
              </a:rPr>
              <a:t>KİGT’de</a:t>
            </a:r>
            <a:r>
              <a:rPr lang="tr-TR" sz="1800" dirty="0" smtClean="0">
                <a:solidFill>
                  <a:schemeClr val="tx1"/>
                </a:solidFill>
                <a:latin typeface="Calibri" panose="020F0502020204030204" pitchFamily="34" charset="0"/>
              </a:rPr>
              <a:t> belirtildiği </a:t>
            </a:r>
            <a:r>
              <a:rPr lang="tr-TR" sz="1800" dirty="0">
                <a:solidFill>
                  <a:schemeClr val="tx1"/>
                </a:solidFill>
                <a:latin typeface="Calibri" panose="020F0502020204030204" pitchFamily="34" charset="0"/>
              </a:rPr>
              <a:t>şekilde </a:t>
            </a:r>
            <a:r>
              <a:rPr lang="tr-TR" sz="1800" dirty="0" smtClean="0">
                <a:solidFill>
                  <a:schemeClr val="tx1"/>
                </a:solidFill>
                <a:latin typeface="Calibri" panose="020F0502020204030204" pitchFamily="34" charset="0"/>
              </a:rPr>
              <a:t>sunulması</a:t>
            </a:r>
            <a:endParaRPr lang="tr-TR" sz="18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2693027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YAPIM İLE İLGİLİ GENEL BİLGİLER</a:t>
            </a:r>
            <a:endParaRPr lang="tr-TR" sz="4400" i="1" dirty="0"/>
          </a:p>
        </p:txBody>
      </p:sp>
      <p:graphicFrame>
        <p:nvGraphicFramePr>
          <p:cNvPr id="4" name="3 İçerik Yer Tutucusu"/>
          <p:cNvGraphicFramePr>
            <a:graphicFrameLocks noGrp="1"/>
          </p:cNvGraphicFramePr>
          <p:nvPr>
            <p:ph idx="1"/>
            <p:extLst>
              <p:ext uri="{D42A27DB-BD31-4B8C-83A1-F6EECF244321}">
                <p14:modId xmlns:p14="http://schemas.microsoft.com/office/powerpoint/2010/main" val="3016523298"/>
              </p:ext>
            </p:extLst>
          </p:nvPr>
        </p:nvGraphicFramePr>
        <p:xfrm>
          <a:off x="467544" y="1196752"/>
          <a:ext cx="8280920" cy="41044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Dikdörtgen 2"/>
          <p:cNvSpPr/>
          <p:nvPr/>
        </p:nvSpPr>
        <p:spPr>
          <a:xfrm>
            <a:off x="467544" y="5445224"/>
            <a:ext cx="8208912" cy="830997"/>
          </a:xfrm>
          <a:prstGeom prst="rect">
            <a:avLst/>
          </a:prstGeom>
        </p:spPr>
        <p:txBody>
          <a:bodyPr wrap="square">
            <a:spAutoFit/>
          </a:bodyPr>
          <a:lstStyle/>
          <a:p>
            <a:pPr algn="just"/>
            <a:r>
              <a:rPr lang="tr-TR" sz="2400" dirty="0">
                <a:solidFill>
                  <a:srgbClr val="C00000"/>
                </a:solidFill>
                <a:latin typeface="Calibri" panose="020F0502020204030204" pitchFamily="34" charset="0"/>
              </a:rPr>
              <a:t>Uygulama projesi bulunan yapım işlerinde </a:t>
            </a:r>
            <a:r>
              <a:rPr lang="tr-TR" sz="2400" b="1" dirty="0">
                <a:solidFill>
                  <a:srgbClr val="C00000"/>
                </a:solidFill>
                <a:effectLst>
                  <a:outerShdw blurRad="38100" dist="38100" dir="2700000" algn="tl">
                    <a:srgbClr val="000000">
                      <a:alpha val="43137"/>
                    </a:srgbClr>
                  </a:outerShdw>
                </a:effectLst>
                <a:latin typeface="Calibri" panose="020F0502020204030204" pitchFamily="34" charset="0"/>
              </a:rPr>
              <a:t>anahtar teslimi götürü bedel teklif</a:t>
            </a:r>
            <a:r>
              <a:rPr lang="tr-TR" sz="2400" dirty="0">
                <a:solidFill>
                  <a:srgbClr val="C00000"/>
                </a:solidFill>
                <a:latin typeface="Calibri" panose="020F0502020204030204" pitchFamily="34" charset="0"/>
              </a:rPr>
              <a:t> alınmak suretiyle ihale yapılması zorunludur.</a:t>
            </a:r>
          </a:p>
        </p:txBody>
      </p:sp>
    </p:spTree>
    <p:extLst>
      <p:ext uri="{BB962C8B-B14F-4D97-AF65-F5344CB8AC3E}">
        <p14:creationId xmlns:p14="http://schemas.microsoft.com/office/powerpoint/2010/main" val="412343017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a:xfrm>
            <a:off x="457200" y="1484784"/>
            <a:ext cx="8229600" cy="5040560"/>
          </a:xfrm>
        </p:spPr>
        <p:txBody>
          <a:bodyPr>
            <a:normAutofit/>
          </a:bodyPr>
          <a:lstStyle/>
          <a:p>
            <a:pPr marL="0" indent="0" algn="just">
              <a:lnSpc>
                <a:spcPct val="110000"/>
              </a:lnSpc>
              <a:spcBef>
                <a:spcPts val="0"/>
              </a:spcBef>
              <a:spcAft>
                <a:spcPts val="600"/>
              </a:spcAft>
              <a:buNone/>
              <a:defRPr/>
            </a:pPr>
            <a:r>
              <a:rPr lang="tr-TR" sz="1800" b="1" dirty="0" smtClean="0">
                <a:solidFill>
                  <a:schemeClr val="accent5"/>
                </a:solidFill>
                <a:latin typeface="Calibri" panose="020F0502020204030204" pitchFamily="34" charset="0"/>
              </a:rPr>
              <a:t>İsteklinin analiz sunmasına gerek bulunmadığı haller:</a:t>
            </a:r>
          </a:p>
          <a:p>
            <a:pPr algn="just">
              <a:spcBef>
                <a:spcPts val="600"/>
              </a:spcBef>
              <a:spcAft>
                <a:spcPts val="600"/>
              </a:spcAft>
              <a:defRPr/>
            </a:pPr>
            <a:r>
              <a:rPr lang="tr-TR" sz="1600" dirty="0" smtClean="0">
                <a:solidFill>
                  <a:schemeClr val="tx1"/>
                </a:solidFill>
                <a:latin typeface="Calibri" panose="020F0502020204030204" pitchFamily="34" charset="0"/>
              </a:rPr>
              <a:t>İş </a:t>
            </a:r>
            <a:r>
              <a:rPr lang="tr-TR" sz="1600" dirty="0">
                <a:solidFill>
                  <a:schemeClr val="tx1"/>
                </a:solidFill>
                <a:latin typeface="Calibri" panose="020F0502020204030204" pitchFamily="34" charset="0"/>
              </a:rPr>
              <a:t>kalemleri/iş grupları için </a:t>
            </a:r>
            <a:r>
              <a:rPr lang="tr-TR" sz="1600" u="sng" dirty="0">
                <a:solidFill>
                  <a:schemeClr val="tx1"/>
                </a:solidFill>
                <a:latin typeface="Calibri" panose="020F0502020204030204" pitchFamily="34" charset="0"/>
              </a:rPr>
              <a:t>kamu kurum ve kuruluşlarınca</a:t>
            </a:r>
            <a:r>
              <a:rPr lang="tr-TR" sz="1600" dirty="0">
                <a:solidFill>
                  <a:schemeClr val="tx1"/>
                </a:solidFill>
                <a:latin typeface="Calibri" panose="020F0502020204030204" pitchFamily="34" charset="0"/>
              </a:rPr>
              <a:t> </a:t>
            </a:r>
            <a:r>
              <a:rPr lang="tr-TR" sz="1600" b="1" dirty="0">
                <a:solidFill>
                  <a:srgbClr val="C00000"/>
                </a:solidFill>
                <a:latin typeface="Calibri" panose="020F0502020204030204" pitchFamily="34" charset="0"/>
              </a:rPr>
              <a:t>yayımlanmış cari yıl birim fiyatları</a:t>
            </a:r>
            <a:r>
              <a:rPr lang="tr-TR" sz="1600" dirty="0">
                <a:solidFill>
                  <a:schemeClr val="tx1"/>
                </a:solidFill>
                <a:latin typeface="Calibri" panose="020F0502020204030204" pitchFamily="34" charset="0"/>
              </a:rPr>
              <a:t> veya </a:t>
            </a:r>
            <a:r>
              <a:rPr lang="tr-TR" sz="1600" b="1" dirty="0">
                <a:solidFill>
                  <a:srgbClr val="C00000"/>
                </a:solidFill>
                <a:latin typeface="Calibri" panose="020F0502020204030204" pitchFamily="34" charset="0"/>
              </a:rPr>
              <a:t>bu fiyatlardan daha yüksek fiyatları</a:t>
            </a:r>
            <a:r>
              <a:rPr lang="tr-TR" sz="1600" dirty="0">
                <a:solidFill>
                  <a:schemeClr val="tx1"/>
                </a:solidFill>
                <a:latin typeface="Calibri" panose="020F0502020204030204" pitchFamily="34" charset="0"/>
              </a:rPr>
              <a:t> teklif etmeleri ve söz konusu iş kalemleri/grupları için; </a:t>
            </a:r>
            <a:r>
              <a:rPr lang="tr-TR" sz="1600" b="1" dirty="0">
                <a:solidFill>
                  <a:schemeClr val="tx1"/>
                </a:solidFill>
                <a:latin typeface="Calibri" panose="020F0502020204030204" pitchFamily="34" charset="0"/>
              </a:rPr>
              <a:t>hangi kamu kurum ve kuruluşunun birim fiyatını kullandıklarını</a:t>
            </a:r>
            <a:r>
              <a:rPr lang="tr-TR" sz="1600" dirty="0">
                <a:solidFill>
                  <a:schemeClr val="tx1"/>
                </a:solidFill>
                <a:latin typeface="Calibri" panose="020F0502020204030204" pitchFamily="34" charset="0"/>
              </a:rPr>
              <a:t>, </a:t>
            </a:r>
            <a:r>
              <a:rPr lang="tr-TR" sz="1600" u="sng" dirty="0">
                <a:solidFill>
                  <a:schemeClr val="tx1"/>
                </a:solidFill>
                <a:latin typeface="Calibri" panose="020F0502020204030204" pitchFamily="34" charset="0"/>
              </a:rPr>
              <a:t>birim fiyat poz numarasını</a:t>
            </a:r>
            <a:r>
              <a:rPr lang="tr-TR" sz="1600" dirty="0">
                <a:solidFill>
                  <a:schemeClr val="tx1"/>
                </a:solidFill>
                <a:latin typeface="Calibri" panose="020F0502020204030204" pitchFamily="34" charset="0"/>
              </a:rPr>
              <a:t> da yazmak suretiyle liste halinde belirterek açıklamaları kapsamında sunmaları </a:t>
            </a:r>
            <a:r>
              <a:rPr lang="tr-TR" sz="1600" dirty="0" smtClean="0">
                <a:solidFill>
                  <a:schemeClr val="tx1"/>
                </a:solidFill>
                <a:latin typeface="Calibri" panose="020F0502020204030204" pitchFamily="34" charset="0"/>
              </a:rPr>
              <a:t>durumu,</a:t>
            </a:r>
            <a:endParaRPr lang="tr-TR" sz="1600" dirty="0">
              <a:solidFill>
                <a:schemeClr val="tx1"/>
              </a:solidFill>
              <a:latin typeface="Calibri" panose="020F0502020204030204" pitchFamily="34" charset="0"/>
            </a:endParaRPr>
          </a:p>
          <a:p>
            <a:pPr algn="just">
              <a:spcBef>
                <a:spcPts val="600"/>
              </a:spcBef>
              <a:spcAft>
                <a:spcPts val="600"/>
              </a:spcAft>
              <a:defRPr/>
            </a:pPr>
            <a:r>
              <a:rPr lang="tr-TR" sz="1600" u="sng" dirty="0" smtClean="0">
                <a:solidFill>
                  <a:schemeClr val="tx1"/>
                </a:solidFill>
                <a:latin typeface="Calibri" panose="020F0502020204030204" pitchFamily="34" charset="0"/>
              </a:rPr>
              <a:t>Kamu </a:t>
            </a:r>
            <a:r>
              <a:rPr lang="tr-TR" sz="1600" u="sng" dirty="0">
                <a:solidFill>
                  <a:schemeClr val="tx1"/>
                </a:solidFill>
                <a:latin typeface="Calibri" panose="020F0502020204030204" pitchFamily="34" charset="0"/>
              </a:rPr>
              <a:t>kurum ve kuruluşlarınca</a:t>
            </a:r>
            <a:r>
              <a:rPr lang="tr-TR" sz="1600" dirty="0">
                <a:solidFill>
                  <a:schemeClr val="tx1"/>
                </a:solidFill>
                <a:latin typeface="Calibri" panose="020F0502020204030204" pitchFamily="34" charset="0"/>
              </a:rPr>
              <a:t> yayımlanmış “</a:t>
            </a:r>
            <a:r>
              <a:rPr lang="tr-TR" sz="1600" b="1" dirty="0">
                <a:solidFill>
                  <a:schemeClr val="tx1"/>
                </a:solidFill>
                <a:latin typeface="Calibri" panose="020F0502020204030204" pitchFamily="34" charset="0"/>
              </a:rPr>
              <a:t>kar ve genel gider içermeyen birim fiyatların</a:t>
            </a:r>
            <a:r>
              <a:rPr lang="tr-TR" sz="1600" dirty="0">
                <a:solidFill>
                  <a:schemeClr val="tx1"/>
                </a:solidFill>
                <a:latin typeface="Calibri" panose="020F0502020204030204" pitchFamily="34" charset="0"/>
              </a:rPr>
              <a:t>” üzerine, </a:t>
            </a:r>
            <a:r>
              <a:rPr lang="tr-TR" sz="1600" b="1" dirty="0">
                <a:solidFill>
                  <a:srgbClr val="C00000"/>
                </a:solidFill>
                <a:latin typeface="Calibri" panose="020F0502020204030204" pitchFamily="34" charset="0"/>
              </a:rPr>
              <a:t>kendi belirledikleri “kar ve genel gideri” ilave ederek</a:t>
            </a:r>
            <a:r>
              <a:rPr lang="tr-TR" sz="1600" dirty="0">
                <a:solidFill>
                  <a:schemeClr val="tx1"/>
                </a:solidFill>
                <a:latin typeface="Calibri" panose="020F0502020204030204" pitchFamily="34" charset="0"/>
              </a:rPr>
              <a:t> birim fiyatlarını oluşturmaları durumunda da; </a:t>
            </a:r>
            <a:r>
              <a:rPr lang="tr-TR" sz="1600" u="sng" dirty="0">
                <a:solidFill>
                  <a:schemeClr val="tx1"/>
                </a:solidFill>
                <a:latin typeface="Calibri" panose="020F0502020204030204" pitchFamily="34" charset="0"/>
              </a:rPr>
              <a:t>hangi kamu kurum ve kuruluşunun</a:t>
            </a:r>
            <a:r>
              <a:rPr lang="tr-TR" sz="1600" dirty="0">
                <a:solidFill>
                  <a:schemeClr val="tx1"/>
                </a:solidFill>
                <a:latin typeface="Calibri" panose="020F0502020204030204" pitchFamily="34" charset="0"/>
              </a:rPr>
              <a:t> “kar ve genel gider hariç birim fiyatını” kullandıklarını ve </a:t>
            </a:r>
            <a:r>
              <a:rPr lang="tr-TR" sz="1600" b="1" dirty="0">
                <a:solidFill>
                  <a:srgbClr val="C00000"/>
                </a:solidFill>
                <a:latin typeface="Calibri" panose="020F0502020204030204" pitchFamily="34" charset="0"/>
              </a:rPr>
              <a:t>kendi belirledikleri “kar ve genel gider” tutarını</a:t>
            </a:r>
            <a:r>
              <a:rPr lang="tr-TR" sz="1600" dirty="0">
                <a:solidFill>
                  <a:schemeClr val="tx1"/>
                </a:solidFill>
                <a:latin typeface="Calibri" panose="020F0502020204030204" pitchFamily="34" charset="0"/>
              </a:rPr>
              <a:t> yazmak suretiyle liste halinde belirterek açıklamaları kapsamında sunmaları </a:t>
            </a:r>
            <a:r>
              <a:rPr lang="tr-TR" sz="1600" dirty="0" smtClean="0">
                <a:solidFill>
                  <a:schemeClr val="tx1"/>
                </a:solidFill>
                <a:latin typeface="Calibri" panose="020F0502020204030204" pitchFamily="34" charset="0"/>
              </a:rPr>
              <a:t>hali,</a:t>
            </a:r>
          </a:p>
          <a:p>
            <a:pPr algn="just">
              <a:spcBef>
                <a:spcPts val="600"/>
              </a:spcBef>
              <a:spcAft>
                <a:spcPts val="600"/>
              </a:spcAft>
              <a:defRPr/>
            </a:pPr>
            <a:r>
              <a:rPr lang="tr-TR" sz="1600" dirty="0" smtClean="0">
                <a:solidFill>
                  <a:schemeClr val="tx1"/>
                </a:solidFill>
                <a:latin typeface="Calibri" panose="020F0502020204030204" pitchFamily="34" charset="0"/>
              </a:rPr>
              <a:t>İnşaat </a:t>
            </a:r>
            <a:r>
              <a:rPr lang="tr-TR" sz="1600" dirty="0">
                <a:solidFill>
                  <a:schemeClr val="tx1"/>
                </a:solidFill>
                <a:latin typeface="Calibri" panose="020F0502020204030204" pitchFamily="34" charset="0"/>
              </a:rPr>
              <a:t>iş kalemleri/iş grupları dışında yer alan </a:t>
            </a:r>
            <a:r>
              <a:rPr lang="tr-TR" sz="1600" u="sng" dirty="0">
                <a:solidFill>
                  <a:schemeClr val="tx1"/>
                </a:solidFill>
                <a:latin typeface="Calibri" panose="020F0502020204030204" pitchFamily="34" charset="0"/>
              </a:rPr>
              <a:t>sıhhi tesisat, kalorifer tesisatı, müşterek tesisat, havalandırma, brülör, asansör, elektrik tesisatı vb.</a:t>
            </a:r>
            <a:r>
              <a:rPr lang="tr-TR" sz="1600" dirty="0">
                <a:solidFill>
                  <a:schemeClr val="tx1"/>
                </a:solidFill>
                <a:latin typeface="Calibri" panose="020F0502020204030204" pitchFamily="34" charset="0"/>
              </a:rPr>
              <a:t> iş kalemleri/iş gruplarına ait </a:t>
            </a:r>
            <a:r>
              <a:rPr lang="tr-TR" sz="1600" b="1" dirty="0">
                <a:solidFill>
                  <a:schemeClr val="tx1"/>
                </a:solidFill>
                <a:latin typeface="Calibri" panose="020F0502020204030204" pitchFamily="34" charset="0"/>
              </a:rPr>
              <a:t>analiz sunulması yerine</a:t>
            </a:r>
            <a:r>
              <a:rPr lang="tr-TR" sz="1600" dirty="0">
                <a:solidFill>
                  <a:schemeClr val="tx1"/>
                </a:solidFill>
                <a:latin typeface="Calibri" panose="020F0502020204030204" pitchFamily="34" charset="0"/>
              </a:rPr>
              <a:t> bu iş kalemi/iş gruplarına ait </a:t>
            </a:r>
            <a:r>
              <a:rPr lang="tr-TR" sz="1600" b="1" dirty="0">
                <a:solidFill>
                  <a:schemeClr val="tx1"/>
                </a:solidFill>
                <a:latin typeface="Calibri" panose="020F0502020204030204" pitchFamily="34" charset="0"/>
              </a:rPr>
              <a:t>malzeme ve montaj bedelini ayrı ayrı gösterecek şekilde</a:t>
            </a:r>
            <a:r>
              <a:rPr lang="tr-TR" sz="1600" dirty="0">
                <a:solidFill>
                  <a:schemeClr val="tx1"/>
                </a:solidFill>
                <a:latin typeface="Calibri" panose="020F0502020204030204" pitchFamily="34" charset="0"/>
              </a:rPr>
              <a:t> açıklama yapılması  </a:t>
            </a:r>
            <a:r>
              <a:rPr lang="tr-TR" sz="1600" dirty="0" smtClean="0">
                <a:solidFill>
                  <a:schemeClr val="tx1"/>
                </a:solidFill>
                <a:latin typeface="Calibri" panose="020F0502020204030204" pitchFamily="34" charset="0"/>
              </a:rPr>
              <a:t>hali</a:t>
            </a:r>
            <a:endParaRPr lang="tr-TR" sz="16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3857750988"/>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a:xfrm>
            <a:off x="467544" y="1412776"/>
            <a:ext cx="8229600" cy="4641379"/>
          </a:xfrm>
        </p:spPr>
        <p:txBody>
          <a:bodyPr>
            <a:normAutofit/>
          </a:bodyPr>
          <a:lstStyle/>
          <a:p>
            <a:pPr marL="0" indent="0" algn="just">
              <a:lnSpc>
                <a:spcPct val="110000"/>
              </a:lnSpc>
              <a:spcBef>
                <a:spcPts val="0"/>
              </a:spcBef>
              <a:spcAft>
                <a:spcPts val="600"/>
              </a:spcAft>
              <a:buNone/>
              <a:defRPr/>
            </a:pPr>
            <a:r>
              <a:rPr lang="tr-TR" sz="1800" b="1" dirty="0" smtClean="0">
                <a:solidFill>
                  <a:schemeClr val="accent5"/>
                </a:solidFill>
                <a:latin typeface="Calibri" panose="020F0502020204030204" pitchFamily="34" charset="0"/>
              </a:rPr>
              <a:t>İsteklinin analiz sunmasına gerek bulunmadığı haller:</a:t>
            </a:r>
          </a:p>
        </p:txBody>
      </p:sp>
      <p:pic>
        <p:nvPicPr>
          <p:cNvPr id="4" name="Picture 2" descr="C:\Users\fundatoprak\Desktop\ad4.jpg"/>
          <p:cNvPicPr>
            <a:picLocks noChangeAspect="1" noChangeArrowheads="1"/>
          </p:cNvPicPr>
          <p:nvPr/>
        </p:nvPicPr>
        <p:blipFill>
          <a:blip r:embed="rId2" cstate="print"/>
          <a:srcRect/>
          <a:stretch>
            <a:fillRect/>
          </a:stretch>
        </p:blipFill>
        <p:spPr>
          <a:xfrm>
            <a:off x="827583" y="1916832"/>
            <a:ext cx="7355375" cy="4761581"/>
          </a:xfrm>
          <a:prstGeom prst="rect">
            <a:avLst/>
          </a:prstGeom>
          <a:noFill/>
        </p:spPr>
      </p:pic>
    </p:spTree>
    <p:extLst>
      <p:ext uri="{BB962C8B-B14F-4D97-AF65-F5344CB8AC3E}">
        <p14:creationId xmlns:p14="http://schemas.microsoft.com/office/powerpoint/2010/main" val="185382966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a:xfrm>
            <a:off x="467544" y="1412776"/>
            <a:ext cx="8229600" cy="4641379"/>
          </a:xfrm>
        </p:spPr>
        <p:txBody>
          <a:bodyPr>
            <a:normAutofit/>
          </a:bodyPr>
          <a:lstStyle/>
          <a:p>
            <a:pPr marL="0" indent="0" algn="just">
              <a:lnSpc>
                <a:spcPct val="110000"/>
              </a:lnSpc>
              <a:spcBef>
                <a:spcPts val="0"/>
              </a:spcBef>
              <a:spcAft>
                <a:spcPts val="600"/>
              </a:spcAft>
              <a:buNone/>
              <a:defRPr/>
            </a:pPr>
            <a:r>
              <a:rPr lang="tr-TR" sz="1800" b="1" dirty="0" smtClean="0">
                <a:solidFill>
                  <a:schemeClr val="accent5"/>
                </a:solidFill>
                <a:latin typeface="Calibri" panose="020F0502020204030204" pitchFamily="34" charset="0"/>
              </a:rPr>
              <a:t>Aşırı Düşük Teklif açıklaması:</a:t>
            </a:r>
          </a:p>
          <a:p>
            <a:pPr algn="just">
              <a:spcBef>
                <a:spcPts val="0"/>
              </a:spcBef>
              <a:spcAft>
                <a:spcPts val="600"/>
              </a:spcAft>
            </a:pPr>
            <a:r>
              <a:rPr lang="tr-TR" sz="2000" u="sng" dirty="0">
                <a:solidFill>
                  <a:schemeClr val="tx1"/>
                </a:solidFill>
                <a:latin typeface="Calibri" panose="020F0502020204030204" pitchFamily="34" charset="0"/>
              </a:rPr>
              <a:t>Kamu kurum ve kuruluşlarınca yayımlanmış birim fiyatlar esas alınarak</a:t>
            </a:r>
            <a:r>
              <a:rPr lang="tr-TR" sz="2000" dirty="0">
                <a:solidFill>
                  <a:schemeClr val="tx1"/>
                </a:solidFill>
                <a:latin typeface="Calibri" panose="020F0502020204030204" pitchFamily="34" charset="0"/>
              </a:rPr>
              <a:t> teklif sunulmuş olmakla birlikte; örnekteki gibi </a:t>
            </a:r>
            <a:r>
              <a:rPr lang="tr-TR" sz="2000" b="1" dirty="0">
                <a:solidFill>
                  <a:schemeClr val="tx1"/>
                </a:solidFill>
                <a:latin typeface="Calibri" panose="020F0502020204030204" pitchFamily="34" charset="0"/>
              </a:rPr>
              <a:t>liste halinde belirtilmemesi durumunda</a:t>
            </a:r>
            <a:r>
              <a:rPr lang="tr-TR" sz="2000" dirty="0">
                <a:solidFill>
                  <a:schemeClr val="tx1"/>
                </a:solidFill>
                <a:latin typeface="Calibri" panose="020F0502020204030204" pitchFamily="34" charset="0"/>
              </a:rPr>
              <a:t>, söz konusu iş kalemleri/grupları için </a:t>
            </a:r>
            <a:r>
              <a:rPr lang="tr-TR" sz="2000" b="1" dirty="0">
                <a:solidFill>
                  <a:srgbClr val="C00000"/>
                </a:solidFill>
                <a:latin typeface="Calibri" panose="020F0502020204030204" pitchFamily="34" charset="0"/>
              </a:rPr>
              <a:t>analiz sunulması zorunludur</a:t>
            </a:r>
            <a:r>
              <a:rPr lang="tr-TR" sz="2000" dirty="0">
                <a:solidFill>
                  <a:schemeClr val="tx1"/>
                </a:solidFill>
                <a:latin typeface="Calibri" panose="020F0502020204030204" pitchFamily="34" charset="0"/>
              </a:rPr>
              <a:t>.</a:t>
            </a:r>
          </a:p>
          <a:p>
            <a:pPr algn="just">
              <a:spcBef>
                <a:spcPts val="0"/>
              </a:spcBef>
              <a:spcAft>
                <a:spcPts val="600"/>
              </a:spcAft>
            </a:pPr>
            <a:r>
              <a:rPr lang="tr-TR" sz="2000" u="sng" dirty="0" smtClean="0">
                <a:solidFill>
                  <a:schemeClr val="tx1"/>
                </a:solidFill>
                <a:latin typeface="Calibri" panose="020F0502020204030204" pitchFamily="34" charset="0"/>
              </a:rPr>
              <a:t>İlan </a:t>
            </a:r>
            <a:r>
              <a:rPr lang="tr-TR" sz="2000" u="sng" dirty="0">
                <a:solidFill>
                  <a:schemeClr val="tx1"/>
                </a:solidFill>
                <a:latin typeface="Calibri" panose="020F0502020204030204" pitchFamily="34" charset="0"/>
              </a:rPr>
              <a:t>veya davet tarihinde</a:t>
            </a:r>
            <a:r>
              <a:rPr lang="tr-TR" sz="2000" dirty="0">
                <a:solidFill>
                  <a:schemeClr val="tx1"/>
                </a:solidFill>
                <a:latin typeface="Calibri" panose="020F0502020204030204" pitchFamily="34" charset="0"/>
              </a:rPr>
              <a:t> </a:t>
            </a:r>
            <a:r>
              <a:rPr lang="tr-TR" sz="2000" b="1" dirty="0">
                <a:solidFill>
                  <a:srgbClr val="C00000"/>
                </a:solidFill>
                <a:latin typeface="Calibri" panose="020F0502020204030204" pitchFamily="34" charset="0"/>
              </a:rPr>
              <a:t>cari yıl birim fiyatın yayımlanmamış olması </a:t>
            </a:r>
            <a:r>
              <a:rPr lang="tr-TR" sz="2000" dirty="0">
                <a:solidFill>
                  <a:schemeClr val="tx1"/>
                </a:solidFill>
                <a:latin typeface="Calibri" panose="020F0502020204030204" pitchFamily="34" charset="0"/>
              </a:rPr>
              <a:t>durumunda, </a:t>
            </a:r>
            <a:r>
              <a:rPr lang="tr-TR" sz="2000" b="1" dirty="0">
                <a:solidFill>
                  <a:schemeClr val="tx1"/>
                </a:solidFill>
                <a:latin typeface="Calibri" panose="020F0502020204030204" pitchFamily="34" charset="0"/>
              </a:rPr>
              <a:t>önceki yılın yayımlanmış birim fiyatları</a:t>
            </a:r>
            <a:r>
              <a:rPr lang="tr-TR" sz="2000" dirty="0">
                <a:solidFill>
                  <a:schemeClr val="tx1"/>
                </a:solidFill>
                <a:latin typeface="Calibri" panose="020F0502020204030204" pitchFamily="34" charset="0"/>
              </a:rPr>
              <a:t> kullanılabilir</a:t>
            </a:r>
            <a:r>
              <a:rPr lang="tr-TR" sz="2000" dirty="0" smtClean="0">
                <a:solidFill>
                  <a:schemeClr val="tx1"/>
                </a:solidFill>
                <a:latin typeface="Calibri" panose="020F0502020204030204" pitchFamily="34" charset="0"/>
              </a:rPr>
              <a:t>.</a:t>
            </a:r>
          </a:p>
          <a:p>
            <a:pPr marL="0" indent="0" algn="just">
              <a:spcBef>
                <a:spcPts val="0"/>
              </a:spcBef>
              <a:spcAft>
                <a:spcPts val="600"/>
              </a:spcAft>
              <a:buNone/>
            </a:pPr>
            <a:endParaRPr lang="tr-TR" sz="2000" dirty="0" smtClean="0">
              <a:solidFill>
                <a:schemeClr val="tx1"/>
              </a:solidFill>
              <a:latin typeface="Calibri" panose="020F0502020204030204" pitchFamily="34" charset="0"/>
            </a:endParaRPr>
          </a:p>
          <a:p>
            <a:pPr algn="just">
              <a:defRPr/>
            </a:pPr>
            <a:r>
              <a:rPr lang="tr-TR" sz="2000" dirty="0">
                <a:solidFill>
                  <a:schemeClr val="tx1"/>
                </a:solidFill>
                <a:latin typeface="Calibri" panose="020F0502020204030204" pitchFamily="34" charset="0"/>
              </a:rPr>
              <a:t>İsteklinin, aşırı düşük teklifine ilişkin olarak yaptığı </a:t>
            </a:r>
            <a:r>
              <a:rPr lang="tr-TR" sz="2000" u="sng" dirty="0">
                <a:solidFill>
                  <a:schemeClr val="tx1"/>
                </a:solidFill>
                <a:latin typeface="Calibri" panose="020F0502020204030204" pitchFamily="34" charset="0"/>
              </a:rPr>
              <a:t>açıklamada sunduğu </a:t>
            </a:r>
            <a:r>
              <a:rPr lang="tr-TR" sz="2000" u="sng" dirty="0" smtClean="0">
                <a:solidFill>
                  <a:schemeClr val="tx1"/>
                </a:solidFill>
                <a:latin typeface="Calibri" panose="020F0502020204030204" pitchFamily="34" charset="0"/>
              </a:rPr>
              <a:t>analizler;</a:t>
            </a:r>
            <a:r>
              <a:rPr lang="tr-TR" sz="2000" dirty="0" smtClean="0">
                <a:solidFill>
                  <a:schemeClr val="tx1"/>
                </a:solidFill>
                <a:latin typeface="Calibri" panose="020F0502020204030204" pitchFamily="34" charset="0"/>
              </a:rPr>
              <a:t> ihale </a:t>
            </a:r>
            <a:r>
              <a:rPr lang="tr-TR" sz="2000" dirty="0">
                <a:solidFill>
                  <a:schemeClr val="tx1"/>
                </a:solidFill>
                <a:latin typeface="Calibri" panose="020F0502020204030204" pitchFamily="34" charset="0"/>
              </a:rPr>
              <a:t>dokümanı kapsamındaki </a:t>
            </a:r>
            <a:r>
              <a:rPr lang="tr-TR" sz="2000" b="1" dirty="0">
                <a:solidFill>
                  <a:srgbClr val="C00000"/>
                </a:solidFill>
                <a:latin typeface="Calibri" panose="020F0502020204030204" pitchFamily="34" charset="0"/>
              </a:rPr>
              <a:t>analiz formatına</a:t>
            </a:r>
            <a:r>
              <a:rPr lang="tr-TR" sz="2000" dirty="0">
                <a:solidFill>
                  <a:schemeClr val="tx1"/>
                </a:solidFill>
                <a:latin typeface="Calibri" panose="020F0502020204030204" pitchFamily="34" charset="0"/>
              </a:rPr>
              <a:t>, </a:t>
            </a:r>
            <a:r>
              <a:rPr lang="tr-TR" sz="2000" b="1" dirty="0">
                <a:solidFill>
                  <a:srgbClr val="C00000"/>
                </a:solidFill>
                <a:latin typeface="Calibri" panose="020F0502020204030204" pitchFamily="34" charset="0"/>
              </a:rPr>
              <a:t>birim fiyat tariflerine</a:t>
            </a:r>
            <a:r>
              <a:rPr lang="tr-TR" sz="2000" dirty="0">
                <a:solidFill>
                  <a:schemeClr val="tx1"/>
                </a:solidFill>
                <a:latin typeface="Calibri" panose="020F0502020204030204" pitchFamily="34" charset="0"/>
              </a:rPr>
              <a:t>, idarece tanımlanan </a:t>
            </a:r>
            <a:r>
              <a:rPr lang="tr-TR" sz="2000" b="1" dirty="0">
                <a:solidFill>
                  <a:srgbClr val="C00000"/>
                </a:solidFill>
                <a:latin typeface="Calibri" panose="020F0502020204030204" pitchFamily="34" charset="0"/>
              </a:rPr>
              <a:t>yapım şartlarına</a:t>
            </a:r>
            <a:r>
              <a:rPr lang="tr-TR" sz="2000" dirty="0">
                <a:solidFill>
                  <a:schemeClr val="tx1"/>
                </a:solidFill>
                <a:latin typeface="Calibri" panose="020F0502020204030204" pitchFamily="34" charset="0"/>
              </a:rPr>
              <a:t> veya </a:t>
            </a:r>
            <a:r>
              <a:rPr lang="tr-TR" sz="2000" b="1" dirty="0">
                <a:solidFill>
                  <a:srgbClr val="C00000"/>
                </a:solidFill>
                <a:latin typeface="Calibri" panose="020F0502020204030204" pitchFamily="34" charset="0"/>
              </a:rPr>
              <a:t>teknik şartnameye </a:t>
            </a:r>
            <a:r>
              <a:rPr lang="tr-TR" sz="2000" u="sng" dirty="0">
                <a:solidFill>
                  <a:schemeClr val="tx1"/>
                </a:solidFill>
                <a:latin typeface="Calibri" panose="020F0502020204030204" pitchFamily="34" charset="0"/>
              </a:rPr>
              <a:t>uygun olmaması</a:t>
            </a:r>
            <a:r>
              <a:rPr lang="tr-TR" sz="2000" dirty="0">
                <a:solidFill>
                  <a:schemeClr val="tx1"/>
                </a:solidFill>
                <a:latin typeface="Calibri" panose="020F0502020204030204" pitchFamily="34" charset="0"/>
              </a:rPr>
              <a:t> veya </a:t>
            </a:r>
            <a:r>
              <a:rPr lang="tr-TR" sz="2000" u="sng" dirty="0">
                <a:solidFill>
                  <a:schemeClr val="tx1"/>
                </a:solidFill>
                <a:latin typeface="Calibri" panose="020F0502020204030204" pitchFamily="34" charset="0"/>
              </a:rPr>
              <a:t>analiz fiyat tutarlarının teklif fiyatların üzerinde olması</a:t>
            </a:r>
            <a:r>
              <a:rPr lang="tr-TR" sz="2000" dirty="0">
                <a:solidFill>
                  <a:schemeClr val="tx1"/>
                </a:solidFill>
                <a:latin typeface="Calibri" panose="020F0502020204030204" pitchFamily="34" charset="0"/>
              </a:rPr>
              <a:t> durumunda </a:t>
            </a:r>
            <a:r>
              <a:rPr lang="tr-TR" sz="2000" b="1" u="sng" dirty="0">
                <a:solidFill>
                  <a:schemeClr val="tx1"/>
                </a:solidFill>
                <a:latin typeface="Calibri" panose="020F0502020204030204" pitchFamily="34" charset="0"/>
              </a:rPr>
              <a:t>teklifi reddedilir</a:t>
            </a:r>
            <a:r>
              <a:rPr lang="tr-TR" sz="2000" dirty="0">
                <a:solidFill>
                  <a:schemeClr val="tx1"/>
                </a:solidFill>
                <a:latin typeface="Calibri" panose="020F0502020204030204" pitchFamily="34" charset="0"/>
              </a:rPr>
              <a:t>. </a:t>
            </a:r>
          </a:p>
          <a:p>
            <a:pPr marL="0" indent="0" algn="just">
              <a:lnSpc>
                <a:spcPct val="110000"/>
              </a:lnSpc>
              <a:spcBef>
                <a:spcPts val="0"/>
              </a:spcBef>
              <a:spcAft>
                <a:spcPts val="600"/>
              </a:spcAft>
              <a:buNone/>
              <a:defRPr/>
            </a:pPr>
            <a:endParaRPr lang="tr-TR" sz="1800" b="1" dirty="0" smtClean="0">
              <a:solidFill>
                <a:schemeClr val="accent5"/>
              </a:solidFill>
              <a:latin typeface="Calibri" panose="020F0502020204030204" pitchFamily="34" charset="0"/>
            </a:endParaRPr>
          </a:p>
        </p:txBody>
      </p:sp>
    </p:spTree>
    <p:extLst>
      <p:ext uri="{BB962C8B-B14F-4D97-AF65-F5344CB8AC3E}">
        <p14:creationId xmlns:p14="http://schemas.microsoft.com/office/powerpoint/2010/main" val="1759651999"/>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a:xfrm>
            <a:off x="467544" y="1412776"/>
            <a:ext cx="8229600" cy="4968552"/>
          </a:xfrm>
        </p:spPr>
        <p:txBody>
          <a:bodyPr>
            <a:normAutofit fontScale="40000" lnSpcReduction="20000"/>
          </a:bodyPr>
          <a:lstStyle/>
          <a:p>
            <a:pPr marL="0" indent="0" algn="just">
              <a:lnSpc>
                <a:spcPct val="110000"/>
              </a:lnSpc>
              <a:spcBef>
                <a:spcPts val="0"/>
              </a:spcBef>
              <a:spcAft>
                <a:spcPts val="600"/>
              </a:spcAft>
              <a:buNone/>
              <a:defRPr/>
            </a:pPr>
            <a:r>
              <a:rPr lang="tr-TR" sz="4500" b="1" dirty="0" smtClean="0">
                <a:solidFill>
                  <a:schemeClr val="accent5"/>
                </a:solidFill>
                <a:latin typeface="Calibri" panose="020F0502020204030204" pitchFamily="34" charset="0"/>
              </a:rPr>
              <a:t>Aşırı Düşük Teklif açıklaması:</a:t>
            </a:r>
          </a:p>
          <a:p>
            <a:pPr marL="361950" indent="-361950" algn="just">
              <a:lnSpc>
                <a:spcPct val="120000"/>
              </a:lnSpc>
              <a:spcBef>
                <a:spcPts val="600"/>
              </a:spcBef>
              <a:spcAft>
                <a:spcPts val="600"/>
              </a:spcAft>
              <a:defRPr/>
            </a:pPr>
            <a:r>
              <a:rPr lang="tr-TR" sz="4300" dirty="0">
                <a:solidFill>
                  <a:schemeClr val="tx1"/>
                </a:solidFill>
                <a:latin typeface="Calibri" panose="020F0502020204030204" pitchFamily="34" charset="0"/>
              </a:rPr>
              <a:t>Analizler üzerinde yapılan incelemede; </a:t>
            </a:r>
            <a:r>
              <a:rPr lang="tr-TR" sz="4300" u="sng" dirty="0">
                <a:solidFill>
                  <a:schemeClr val="tx1"/>
                </a:solidFill>
                <a:latin typeface="Calibri" panose="020F0502020204030204" pitchFamily="34" charset="0"/>
              </a:rPr>
              <a:t>çarpım ve toplamlarda hesaplama hatası bulunması durumunda</a:t>
            </a:r>
            <a:r>
              <a:rPr lang="tr-TR" sz="4300" dirty="0">
                <a:solidFill>
                  <a:schemeClr val="tx1"/>
                </a:solidFill>
                <a:latin typeface="Calibri" panose="020F0502020204030204" pitchFamily="34" charset="0"/>
              </a:rPr>
              <a:t>, </a:t>
            </a:r>
            <a:r>
              <a:rPr lang="tr-TR" sz="4300" dirty="0" smtClean="0">
                <a:solidFill>
                  <a:schemeClr val="tx1"/>
                </a:solidFill>
                <a:latin typeface="Calibri" panose="020F0502020204030204" pitchFamily="34" charset="0"/>
              </a:rPr>
              <a:t>analiz </a:t>
            </a:r>
            <a:r>
              <a:rPr lang="tr-TR" sz="4300" dirty="0">
                <a:solidFill>
                  <a:schemeClr val="tx1"/>
                </a:solidFill>
                <a:latin typeface="Calibri" panose="020F0502020204030204" pitchFamily="34" charset="0"/>
              </a:rPr>
              <a:t>girdilerine ait </a:t>
            </a:r>
            <a:r>
              <a:rPr lang="tr-TR" sz="4300" b="1" dirty="0">
                <a:solidFill>
                  <a:srgbClr val="C00000"/>
                </a:solidFill>
                <a:latin typeface="Calibri" panose="020F0502020204030204" pitchFamily="34" charset="0"/>
              </a:rPr>
              <a:t>fiyatlar esas alınarak</a:t>
            </a:r>
            <a:r>
              <a:rPr lang="tr-TR" sz="4300" dirty="0">
                <a:solidFill>
                  <a:schemeClr val="tx1"/>
                </a:solidFill>
                <a:latin typeface="Calibri" panose="020F0502020204030204" pitchFamily="34" charset="0"/>
              </a:rPr>
              <a:t>, hesaplama hatası </a:t>
            </a:r>
            <a:r>
              <a:rPr lang="tr-TR" sz="4300" b="1" dirty="0">
                <a:solidFill>
                  <a:schemeClr val="tx1"/>
                </a:solidFill>
                <a:latin typeface="Calibri" panose="020F0502020204030204" pitchFamily="34" charset="0"/>
              </a:rPr>
              <a:t>ihale komisyonu tarafından </a:t>
            </a:r>
            <a:r>
              <a:rPr lang="tr-TR" sz="4300" b="1" dirty="0" err="1">
                <a:solidFill>
                  <a:schemeClr val="tx1"/>
                </a:solidFill>
                <a:latin typeface="Calibri" panose="020F0502020204030204" pitchFamily="34" charset="0"/>
              </a:rPr>
              <a:t>re’sen</a:t>
            </a:r>
            <a:r>
              <a:rPr lang="tr-TR" sz="4300" dirty="0">
                <a:solidFill>
                  <a:schemeClr val="tx1"/>
                </a:solidFill>
                <a:latin typeface="Calibri" panose="020F0502020204030204" pitchFamily="34" charset="0"/>
              </a:rPr>
              <a:t> düzeltilir. Bu şekilde </a:t>
            </a:r>
            <a:r>
              <a:rPr lang="tr-TR" sz="4300" u="sng" dirty="0">
                <a:solidFill>
                  <a:schemeClr val="tx1"/>
                </a:solidFill>
                <a:latin typeface="Calibri" panose="020F0502020204030204" pitchFamily="34" charset="0"/>
              </a:rPr>
              <a:t>düzeltilmiş analiz fiyatı, teklif fiyatın üzerinde olan isteklilerin</a:t>
            </a:r>
            <a:r>
              <a:rPr lang="tr-TR" sz="4300" dirty="0">
                <a:solidFill>
                  <a:schemeClr val="tx1"/>
                </a:solidFill>
                <a:latin typeface="Calibri" panose="020F0502020204030204" pitchFamily="34" charset="0"/>
              </a:rPr>
              <a:t> </a:t>
            </a:r>
            <a:r>
              <a:rPr lang="tr-TR" sz="4300" b="1" dirty="0">
                <a:solidFill>
                  <a:srgbClr val="C00000"/>
                </a:solidFill>
                <a:latin typeface="Calibri" panose="020F0502020204030204" pitchFamily="34" charset="0"/>
              </a:rPr>
              <a:t>teklifleri </a:t>
            </a:r>
            <a:r>
              <a:rPr lang="tr-TR" sz="4300" b="1" dirty="0" smtClean="0">
                <a:solidFill>
                  <a:srgbClr val="C00000"/>
                </a:solidFill>
                <a:latin typeface="Calibri" panose="020F0502020204030204" pitchFamily="34" charset="0"/>
              </a:rPr>
              <a:t>reddedilir</a:t>
            </a:r>
            <a:r>
              <a:rPr lang="tr-TR" sz="4300" dirty="0" smtClean="0">
                <a:solidFill>
                  <a:schemeClr val="tx1"/>
                </a:solidFill>
                <a:latin typeface="Calibri" panose="020F0502020204030204" pitchFamily="34" charset="0"/>
              </a:rPr>
              <a:t>.</a:t>
            </a:r>
          </a:p>
          <a:p>
            <a:pPr marL="361950" indent="-361950" algn="just">
              <a:lnSpc>
                <a:spcPct val="120000"/>
              </a:lnSpc>
              <a:spcBef>
                <a:spcPts val="600"/>
              </a:spcBef>
              <a:spcAft>
                <a:spcPts val="600"/>
              </a:spcAft>
              <a:defRPr/>
            </a:pPr>
            <a:r>
              <a:rPr lang="tr-TR" sz="4300" dirty="0" smtClean="0">
                <a:solidFill>
                  <a:schemeClr val="tx1"/>
                </a:solidFill>
                <a:latin typeface="Calibri" panose="020F0502020204030204" pitchFamily="34" charset="0"/>
              </a:rPr>
              <a:t>İş </a:t>
            </a:r>
            <a:r>
              <a:rPr lang="tr-TR" sz="4300" dirty="0">
                <a:solidFill>
                  <a:schemeClr val="tx1"/>
                </a:solidFill>
                <a:latin typeface="Calibri" panose="020F0502020204030204" pitchFamily="34" charset="0"/>
              </a:rPr>
              <a:t>kalemleri/gruplarına ait analizler ile yardımcı ve/veya alt analizlerde yer alan </a:t>
            </a:r>
            <a:r>
              <a:rPr lang="tr-TR" sz="4300" b="1" dirty="0">
                <a:solidFill>
                  <a:srgbClr val="C00000"/>
                </a:solidFill>
                <a:latin typeface="Calibri" panose="020F0502020204030204" pitchFamily="34" charset="0"/>
              </a:rPr>
              <a:t>işçilik fiyatları</a:t>
            </a:r>
            <a:r>
              <a:rPr lang="tr-TR" sz="4300" dirty="0">
                <a:solidFill>
                  <a:schemeClr val="tx1"/>
                </a:solidFill>
                <a:latin typeface="Calibri" panose="020F0502020204030204" pitchFamily="34" charset="0"/>
              </a:rPr>
              <a:t> için Çevre ve Şehircilik Bakanlığı tarafından belirlenen </a:t>
            </a:r>
            <a:r>
              <a:rPr lang="tr-TR" sz="4300" u="sng" dirty="0">
                <a:solidFill>
                  <a:schemeClr val="tx1"/>
                </a:solidFill>
                <a:latin typeface="Calibri" panose="020F0502020204030204" pitchFamily="34" charset="0"/>
              </a:rPr>
              <a:t>işçilik rayiçlerinin kullanılmaması </a:t>
            </a:r>
            <a:r>
              <a:rPr lang="tr-TR" sz="4300" u="sng" dirty="0" smtClean="0">
                <a:solidFill>
                  <a:schemeClr val="tx1"/>
                </a:solidFill>
                <a:latin typeface="Calibri" panose="020F0502020204030204" pitchFamily="34" charset="0"/>
              </a:rPr>
              <a:t>durumunda</a:t>
            </a:r>
            <a:r>
              <a:rPr lang="tr-TR" sz="4300" dirty="0" smtClean="0">
                <a:solidFill>
                  <a:schemeClr val="tx1"/>
                </a:solidFill>
                <a:latin typeface="Calibri" panose="020F0502020204030204" pitchFamily="34" charset="0"/>
              </a:rPr>
              <a:t>, teklif </a:t>
            </a:r>
            <a:r>
              <a:rPr lang="tr-TR" sz="4300" dirty="0">
                <a:solidFill>
                  <a:schemeClr val="tx1"/>
                </a:solidFill>
                <a:latin typeface="Calibri" panose="020F0502020204030204" pitchFamily="34" charset="0"/>
              </a:rPr>
              <a:t>edilen işçilik fiyatları </a:t>
            </a:r>
            <a:r>
              <a:rPr lang="tr-TR" sz="4300" b="1" dirty="0">
                <a:solidFill>
                  <a:schemeClr val="tx1"/>
                </a:solidFill>
                <a:latin typeface="Calibri" panose="020F0502020204030204" pitchFamily="34" charset="0"/>
              </a:rPr>
              <a:t>ihale tarihinde yürürlükte olan</a:t>
            </a:r>
            <a:r>
              <a:rPr lang="tr-TR" sz="4300" dirty="0">
                <a:solidFill>
                  <a:schemeClr val="tx1"/>
                </a:solidFill>
                <a:latin typeface="Calibri" panose="020F0502020204030204" pitchFamily="34" charset="0"/>
              </a:rPr>
              <a:t> </a:t>
            </a:r>
            <a:r>
              <a:rPr lang="tr-TR" sz="4300" b="1" dirty="0">
                <a:solidFill>
                  <a:srgbClr val="C00000"/>
                </a:solidFill>
                <a:latin typeface="Calibri" panose="020F0502020204030204" pitchFamily="34" charset="0"/>
              </a:rPr>
              <a:t>saatlik asgari ücretin altında olamaz</a:t>
            </a:r>
            <a:r>
              <a:rPr lang="tr-TR" sz="4300" dirty="0">
                <a:solidFill>
                  <a:schemeClr val="tx1"/>
                </a:solidFill>
                <a:latin typeface="Calibri" panose="020F0502020204030204" pitchFamily="34" charset="0"/>
              </a:rPr>
              <a:t>.</a:t>
            </a:r>
          </a:p>
          <a:p>
            <a:pPr marL="361950" indent="-361950" algn="just">
              <a:lnSpc>
                <a:spcPct val="120000"/>
              </a:lnSpc>
              <a:spcBef>
                <a:spcPts val="600"/>
              </a:spcBef>
              <a:spcAft>
                <a:spcPts val="600"/>
              </a:spcAft>
              <a:defRPr/>
            </a:pPr>
            <a:r>
              <a:rPr lang="tr-TR" sz="4300" dirty="0">
                <a:solidFill>
                  <a:schemeClr val="tx1"/>
                </a:solidFill>
                <a:latin typeface="Calibri" panose="020F0502020204030204" pitchFamily="34" charset="0"/>
              </a:rPr>
              <a:t>Analizler ile yardımcı ve/veya alt analizlerde, </a:t>
            </a:r>
            <a:r>
              <a:rPr lang="tr-TR" sz="4300" u="sng" dirty="0">
                <a:solidFill>
                  <a:schemeClr val="tx1"/>
                </a:solidFill>
                <a:latin typeface="Calibri" panose="020F0502020204030204" pitchFamily="34" charset="0"/>
              </a:rPr>
              <a:t>Çevre ve Şehircilik Bakanlığı tarafından yayımlanmış rayiçlerin kullanılması</a:t>
            </a:r>
            <a:r>
              <a:rPr lang="tr-TR" sz="4300" dirty="0">
                <a:solidFill>
                  <a:schemeClr val="tx1"/>
                </a:solidFill>
                <a:latin typeface="Calibri" panose="020F0502020204030204" pitchFamily="34" charset="0"/>
              </a:rPr>
              <a:t> ve bu rayiçlerin </a:t>
            </a:r>
            <a:r>
              <a:rPr lang="tr-TR" sz="4300" b="1" dirty="0">
                <a:solidFill>
                  <a:schemeClr val="tx1"/>
                </a:solidFill>
                <a:latin typeface="Calibri" panose="020F0502020204030204" pitchFamily="34" charset="0"/>
              </a:rPr>
              <a:t>poz numaraları da belirtilerek liste halinde sunulması</a:t>
            </a:r>
            <a:r>
              <a:rPr lang="tr-TR" sz="4300" dirty="0">
                <a:solidFill>
                  <a:schemeClr val="tx1"/>
                </a:solidFill>
                <a:latin typeface="Calibri" panose="020F0502020204030204" pitchFamily="34" charset="0"/>
              </a:rPr>
              <a:t> halinde, söz konusu rayiçlere ilişkin olarak Tebliğ’de belirtilen </a:t>
            </a:r>
            <a:r>
              <a:rPr lang="tr-TR" sz="4300" b="1" dirty="0">
                <a:solidFill>
                  <a:srgbClr val="C00000"/>
                </a:solidFill>
                <a:latin typeface="Calibri" panose="020F0502020204030204" pitchFamily="34" charset="0"/>
              </a:rPr>
              <a:t>diğer </a:t>
            </a:r>
            <a:r>
              <a:rPr lang="tr-TR" sz="4300" b="1" dirty="0" smtClean="0">
                <a:solidFill>
                  <a:srgbClr val="C00000"/>
                </a:solidFill>
                <a:latin typeface="Calibri" panose="020F0502020204030204" pitchFamily="34" charset="0"/>
              </a:rPr>
              <a:t>belgelerin sunulmasına </a:t>
            </a:r>
            <a:r>
              <a:rPr lang="tr-TR" sz="4300" b="1" dirty="0">
                <a:solidFill>
                  <a:srgbClr val="C00000"/>
                </a:solidFill>
                <a:latin typeface="Calibri" panose="020F0502020204030204" pitchFamily="34" charset="0"/>
              </a:rPr>
              <a:t>gerek bulunmamaktadır</a:t>
            </a:r>
            <a:r>
              <a:rPr lang="tr-TR" sz="4300" dirty="0">
                <a:solidFill>
                  <a:schemeClr val="tx1"/>
                </a:solidFill>
                <a:latin typeface="Calibri" panose="020F0502020204030204" pitchFamily="34" charset="0"/>
              </a:rPr>
              <a:t>.</a:t>
            </a:r>
          </a:p>
        </p:txBody>
      </p:sp>
    </p:spTree>
    <p:extLst>
      <p:ext uri="{BB962C8B-B14F-4D97-AF65-F5344CB8AC3E}">
        <p14:creationId xmlns:p14="http://schemas.microsoft.com/office/powerpoint/2010/main" val="2576955199"/>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a:xfrm>
            <a:off x="467544" y="1412776"/>
            <a:ext cx="8229600" cy="4968552"/>
          </a:xfrm>
        </p:spPr>
        <p:txBody>
          <a:bodyPr>
            <a:normAutofit fontScale="40000" lnSpcReduction="20000"/>
          </a:bodyPr>
          <a:lstStyle/>
          <a:p>
            <a:pPr marL="0" indent="0" algn="just">
              <a:lnSpc>
                <a:spcPct val="110000"/>
              </a:lnSpc>
              <a:spcBef>
                <a:spcPts val="0"/>
              </a:spcBef>
              <a:spcAft>
                <a:spcPts val="600"/>
              </a:spcAft>
              <a:buNone/>
              <a:defRPr/>
            </a:pPr>
            <a:r>
              <a:rPr lang="tr-TR" sz="4500" b="1" dirty="0" smtClean="0">
                <a:solidFill>
                  <a:schemeClr val="accent5"/>
                </a:solidFill>
                <a:latin typeface="Calibri" panose="020F0502020204030204" pitchFamily="34" charset="0"/>
              </a:rPr>
              <a:t>Analizlere dayanak teşkil eden bilgi belgeler: (</a:t>
            </a:r>
            <a:r>
              <a:rPr lang="tr-TR" sz="4500" b="1" dirty="0" smtClean="0">
                <a:solidFill>
                  <a:schemeClr val="accent5"/>
                </a:solidFill>
                <a:latin typeface="Calibri" panose="020F0502020204030204" pitchFamily="34" charset="0"/>
                <a:sym typeface="Wingdings" panose="05000000000000000000" pitchFamily="2" charset="2"/>
              </a:rPr>
              <a:t>45.1.13)</a:t>
            </a:r>
            <a:endParaRPr lang="tr-TR" sz="4500" b="1" dirty="0" smtClean="0">
              <a:solidFill>
                <a:schemeClr val="accent5"/>
              </a:solidFill>
              <a:latin typeface="Calibri" panose="020F0502020204030204" pitchFamily="34" charset="0"/>
            </a:endParaRPr>
          </a:p>
          <a:p>
            <a:pPr marL="0" indent="0" algn="just">
              <a:buNone/>
              <a:defRPr/>
            </a:pPr>
            <a:r>
              <a:rPr lang="tr-TR" sz="4300" dirty="0">
                <a:solidFill>
                  <a:schemeClr val="tx1"/>
                </a:solidFill>
                <a:latin typeface="Calibri" panose="020F0502020204030204" pitchFamily="34" charset="0"/>
              </a:rPr>
              <a:t>Açıklama kapsamında istekliler kendileri için aşağıdaki belgelerden uygun olanları sunacaklardır. </a:t>
            </a:r>
          </a:p>
          <a:p>
            <a:pPr marL="0" indent="0" algn="just">
              <a:buNone/>
              <a:defRPr/>
            </a:pPr>
            <a:endParaRPr lang="tr-TR" sz="4300" u="sng" dirty="0" smtClean="0">
              <a:solidFill>
                <a:schemeClr val="tx1"/>
              </a:solidFill>
              <a:latin typeface="Calibri" panose="020F0502020204030204" pitchFamily="34" charset="0"/>
            </a:endParaRPr>
          </a:p>
          <a:p>
            <a:pPr marL="0" indent="0" algn="just">
              <a:buNone/>
              <a:defRPr/>
            </a:pPr>
            <a:r>
              <a:rPr lang="tr-TR" sz="4300" b="1" u="sng" dirty="0" smtClean="0">
                <a:solidFill>
                  <a:srgbClr val="C00000"/>
                </a:solidFill>
                <a:latin typeface="Calibri" panose="020F0502020204030204" pitchFamily="34" charset="0"/>
              </a:rPr>
              <a:t>Üçüncü </a:t>
            </a:r>
            <a:r>
              <a:rPr lang="tr-TR" sz="4300" b="1" u="sng" dirty="0">
                <a:solidFill>
                  <a:srgbClr val="C00000"/>
                </a:solidFill>
                <a:latin typeface="Calibri" panose="020F0502020204030204" pitchFamily="34" charset="0"/>
              </a:rPr>
              <a:t>şahıslardan alınan fiyatlar için </a:t>
            </a:r>
          </a:p>
          <a:p>
            <a:pPr algn="just">
              <a:defRPr/>
            </a:pPr>
            <a:r>
              <a:rPr lang="tr-TR" sz="4300" b="1" dirty="0" smtClean="0">
                <a:solidFill>
                  <a:schemeClr val="tx1"/>
                </a:solidFill>
                <a:latin typeface="Calibri" panose="020F0502020204030204" pitchFamily="34" charset="0"/>
              </a:rPr>
              <a:t>Fiyat </a:t>
            </a:r>
            <a:r>
              <a:rPr lang="tr-TR" sz="4300" b="1" dirty="0">
                <a:solidFill>
                  <a:schemeClr val="tx1"/>
                </a:solidFill>
                <a:latin typeface="Calibri" panose="020F0502020204030204" pitchFamily="34" charset="0"/>
              </a:rPr>
              <a:t>teklifleri</a:t>
            </a:r>
            <a:r>
              <a:rPr lang="tr-TR" sz="4300" dirty="0">
                <a:solidFill>
                  <a:schemeClr val="tx1"/>
                </a:solidFill>
                <a:latin typeface="Calibri" panose="020F0502020204030204" pitchFamily="34" charset="0"/>
              </a:rPr>
              <a:t>, </a:t>
            </a:r>
            <a:endParaRPr lang="tr-TR" sz="4300" dirty="0" smtClean="0">
              <a:solidFill>
                <a:schemeClr val="tx1"/>
              </a:solidFill>
              <a:latin typeface="Calibri" panose="020F0502020204030204" pitchFamily="34" charset="0"/>
            </a:endParaRPr>
          </a:p>
          <a:p>
            <a:pPr marL="0" indent="0" algn="just">
              <a:buNone/>
              <a:defRPr/>
            </a:pPr>
            <a:endParaRPr lang="tr-TR" sz="4300" dirty="0">
              <a:solidFill>
                <a:schemeClr val="tx1"/>
              </a:solidFill>
              <a:latin typeface="Calibri" panose="020F0502020204030204" pitchFamily="34" charset="0"/>
            </a:endParaRPr>
          </a:p>
          <a:p>
            <a:pPr marL="0" indent="0" algn="just">
              <a:buNone/>
              <a:defRPr/>
            </a:pPr>
            <a:r>
              <a:rPr lang="tr-TR" sz="4300" b="1" u="sng" dirty="0">
                <a:solidFill>
                  <a:srgbClr val="C00000"/>
                </a:solidFill>
                <a:latin typeface="Calibri" panose="020F0502020204030204" pitchFamily="34" charset="0"/>
              </a:rPr>
              <a:t>Kendisinde mevcut fiyatlar için</a:t>
            </a:r>
          </a:p>
          <a:p>
            <a:pPr algn="just">
              <a:defRPr/>
            </a:pPr>
            <a:r>
              <a:rPr lang="tr-TR" sz="4300" dirty="0" smtClean="0">
                <a:solidFill>
                  <a:schemeClr val="tx1"/>
                </a:solidFill>
                <a:latin typeface="Calibri" panose="020F0502020204030204" pitchFamily="34" charset="0"/>
              </a:rPr>
              <a:t>Ürettiği</a:t>
            </a:r>
            <a:r>
              <a:rPr lang="tr-TR" sz="4300" dirty="0">
                <a:solidFill>
                  <a:schemeClr val="tx1"/>
                </a:solidFill>
                <a:latin typeface="Calibri" panose="020F0502020204030204" pitchFamily="34" charset="0"/>
              </a:rPr>
              <a:t>, aldığı veya sattığı mallara ilişkin </a:t>
            </a:r>
            <a:r>
              <a:rPr lang="tr-TR" sz="4300" b="1" dirty="0">
                <a:solidFill>
                  <a:schemeClr val="tx1"/>
                </a:solidFill>
                <a:latin typeface="Calibri" panose="020F0502020204030204" pitchFamily="34" charset="0"/>
              </a:rPr>
              <a:t>maliyet/satış tutarı tespit tutanakları</a:t>
            </a:r>
            <a:r>
              <a:rPr lang="tr-TR" sz="4300" dirty="0">
                <a:solidFill>
                  <a:schemeClr val="tx1"/>
                </a:solidFill>
                <a:latin typeface="Calibri" panose="020F0502020204030204" pitchFamily="34" charset="0"/>
              </a:rPr>
              <a:t>, </a:t>
            </a:r>
          </a:p>
          <a:p>
            <a:pPr algn="just">
              <a:defRPr/>
            </a:pPr>
            <a:r>
              <a:rPr lang="tr-TR" sz="4300" dirty="0" err="1" smtClean="0">
                <a:solidFill>
                  <a:schemeClr val="tx1"/>
                </a:solidFill>
                <a:latin typeface="Calibri" panose="020F0502020204030204" pitchFamily="34" charset="0"/>
              </a:rPr>
              <a:t>Stoğunda</a:t>
            </a:r>
            <a:r>
              <a:rPr lang="tr-TR" sz="4300" dirty="0" smtClean="0">
                <a:solidFill>
                  <a:schemeClr val="tx1"/>
                </a:solidFill>
                <a:latin typeface="Calibri" panose="020F0502020204030204" pitchFamily="34" charset="0"/>
              </a:rPr>
              <a:t> </a:t>
            </a:r>
            <a:r>
              <a:rPr lang="tr-TR" sz="4300" dirty="0">
                <a:solidFill>
                  <a:schemeClr val="tx1"/>
                </a:solidFill>
                <a:latin typeface="Calibri" panose="020F0502020204030204" pitchFamily="34" charset="0"/>
              </a:rPr>
              <a:t>bulunan mallara ilişkin </a:t>
            </a:r>
            <a:r>
              <a:rPr lang="tr-TR" sz="4300" b="1" dirty="0">
                <a:solidFill>
                  <a:schemeClr val="tx1"/>
                </a:solidFill>
                <a:latin typeface="Calibri" panose="020F0502020204030204" pitchFamily="34" charset="0"/>
              </a:rPr>
              <a:t>stok tespit tutanakları</a:t>
            </a:r>
            <a:r>
              <a:rPr lang="tr-TR" sz="4300" dirty="0">
                <a:solidFill>
                  <a:schemeClr val="tx1"/>
                </a:solidFill>
                <a:latin typeface="Calibri" panose="020F0502020204030204" pitchFamily="34" charset="0"/>
              </a:rPr>
              <a:t>, </a:t>
            </a:r>
            <a:endParaRPr lang="tr-TR" sz="4300" dirty="0" smtClean="0">
              <a:solidFill>
                <a:schemeClr val="tx1"/>
              </a:solidFill>
              <a:latin typeface="Calibri" panose="020F0502020204030204" pitchFamily="34" charset="0"/>
            </a:endParaRPr>
          </a:p>
          <a:p>
            <a:pPr marL="0" indent="0" algn="just">
              <a:buNone/>
              <a:defRPr/>
            </a:pPr>
            <a:endParaRPr lang="tr-TR" sz="4300" dirty="0">
              <a:solidFill>
                <a:schemeClr val="tx1"/>
              </a:solidFill>
              <a:latin typeface="Calibri" panose="020F0502020204030204" pitchFamily="34" charset="0"/>
            </a:endParaRPr>
          </a:p>
          <a:p>
            <a:pPr marL="0" indent="0" algn="just">
              <a:buNone/>
              <a:defRPr/>
            </a:pPr>
            <a:r>
              <a:rPr lang="tr-TR" sz="4300" b="1" u="sng" dirty="0" smtClean="0">
                <a:solidFill>
                  <a:srgbClr val="C00000"/>
                </a:solidFill>
                <a:latin typeface="Calibri" panose="020F0502020204030204" pitchFamily="34" charset="0"/>
              </a:rPr>
              <a:t>Diğer </a:t>
            </a:r>
            <a:r>
              <a:rPr lang="tr-TR" sz="4300" b="1" u="sng" dirty="0">
                <a:solidFill>
                  <a:srgbClr val="C00000"/>
                </a:solidFill>
                <a:latin typeface="Calibri" panose="020F0502020204030204" pitchFamily="34" charset="0"/>
              </a:rPr>
              <a:t>fiyatlar için</a:t>
            </a:r>
          </a:p>
          <a:p>
            <a:pPr algn="just">
              <a:defRPr/>
            </a:pPr>
            <a:r>
              <a:rPr lang="tr-TR" sz="4300" dirty="0" smtClean="0">
                <a:solidFill>
                  <a:schemeClr val="tx1"/>
                </a:solidFill>
                <a:latin typeface="Calibri" panose="020F0502020204030204" pitchFamily="34" charset="0"/>
              </a:rPr>
              <a:t>Çimento </a:t>
            </a:r>
            <a:r>
              <a:rPr lang="tr-TR" sz="4300" dirty="0">
                <a:solidFill>
                  <a:schemeClr val="tx1"/>
                </a:solidFill>
                <a:latin typeface="Calibri" panose="020F0502020204030204" pitchFamily="34" charset="0"/>
              </a:rPr>
              <a:t>ve demir ürünleri için üreticinin </a:t>
            </a:r>
            <a:r>
              <a:rPr lang="tr-TR" sz="4300" b="1" dirty="0">
                <a:solidFill>
                  <a:schemeClr val="tx1"/>
                </a:solidFill>
                <a:latin typeface="Calibri" panose="020F0502020204030204" pitchFamily="34" charset="0"/>
              </a:rPr>
              <a:t>ilan edilmiş fiyat tarifeleri</a:t>
            </a:r>
          </a:p>
          <a:p>
            <a:pPr algn="just">
              <a:defRPr/>
            </a:pPr>
            <a:r>
              <a:rPr lang="tr-TR" sz="4300" dirty="0" smtClean="0">
                <a:solidFill>
                  <a:schemeClr val="tx1"/>
                </a:solidFill>
                <a:latin typeface="Calibri" panose="020F0502020204030204" pitchFamily="34" charset="0"/>
              </a:rPr>
              <a:t>Kamu </a:t>
            </a:r>
            <a:r>
              <a:rPr lang="tr-TR" sz="4300" dirty="0">
                <a:solidFill>
                  <a:schemeClr val="tx1"/>
                </a:solidFill>
                <a:latin typeface="Calibri" panose="020F0502020204030204" pitchFamily="34" charset="0"/>
              </a:rPr>
              <a:t>kurum ve kuruluşları tarafından sunulan mal ve hizmetlere ilişkin </a:t>
            </a:r>
            <a:r>
              <a:rPr lang="tr-TR" sz="4300" b="1" dirty="0">
                <a:solidFill>
                  <a:schemeClr val="tx1"/>
                </a:solidFill>
                <a:latin typeface="Calibri" panose="020F0502020204030204" pitchFamily="34" charset="0"/>
              </a:rPr>
              <a:t>ilan edilmiş fiyat tarifeleri</a:t>
            </a:r>
            <a:r>
              <a:rPr lang="tr-TR" sz="4300" dirty="0">
                <a:solidFill>
                  <a:schemeClr val="tx1"/>
                </a:solidFill>
                <a:latin typeface="Calibri" panose="020F0502020204030204" pitchFamily="34" charset="0"/>
              </a:rPr>
              <a:t> veya bunlardan alınmış </a:t>
            </a:r>
            <a:r>
              <a:rPr lang="tr-TR" sz="4300" b="1" dirty="0">
                <a:solidFill>
                  <a:schemeClr val="tx1"/>
                </a:solidFill>
                <a:latin typeface="Calibri" panose="020F0502020204030204" pitchFamily="34" charset="0"/>
              </a:rPr>
              <a:t>fiyat teklifleri</a:t>
            </a:r>
            <a:r>
              <a:rPr lang="tr-TR" sz="4300" dirty="0">
                <a:solidFill>
                  <a:schemeClr val="tx1"/>
                </a:solidFill>
                <a:latin typeface="Calibri" panose="020F0502020204030204" pitchFamily="34" charset="0"/>
              </a:rPr>
              <a:t>,</a:t>
            </a:r>
          </a:p>
          <a:p>
            <a:pPr algn="just">
              <a:defRPr/>
            </a:pPr>
            <a:r>
              <a:rPr lang="tr-TR" sz="4300" dirty="0" smtClean="0">
                <a:solidFill>
                  <a:schemeClr val="tx1"/>
                </a:solidFill>
                <a:latin typeface="Calibri" panose="020F0502020204030204" pitchFamily="34" charset="0"/>
              </a:rPr>
              <a:t>Kamu </a:t>
            </a:r>
            <a:r>
              <a:rPr lang="tr-TR" sz="4300" dirty="0">
                <a:solidFill>
                  <a:schemeClr val="tx1"/>
                </a:solidFill>
                <a:latin typeface="Calibri" panose="020F0502020204030204" pitchFamily="34" charset="0"/>
              </a:rPr>
              <a:t>kurum ve kuruluşları tarafından ilgili mala ilişkin ilan edilen </a:t>
            </a:r>
            <a:r>
              <a:rPr lang="tr-TR" sz="4300" b="1" dirty="0">
                <a:solidFill>
                  <a:schemeClr val="tx1"/>
                </a:solidFill>
                <a:latin typeface="Calibri" panose="020F0502020204030204" pitchFamily="34" charset="0"/>
              </a:rPr>
              <a:t>asgari </a:t>
            </a:r>
            <a:r>
              <a:rPr lang="tr-TR" sz="4300" b="1" dirty="0" smtClean="0">
                <a:solidFill>
                  <a:schemeClr val="tx1"/>
                </a:solidFill>
                <a:latin typeface="Calibri" panose="020F0502020204030204" pitchFamily="34" charset="0"/>
              </a:rPr>
              <a:t>fiyatlar</a:t>
            </a:r>
            <a:r>
              <a:rPr lang="tr-TR" sz="4300" dirty="0" smtClean="0">
                <a:solidFill>
                  <a:schemeClr val="tx1"/>
                </a:solidFill>
                <a:latin typeface="Calibri" panose="020F0502020204030204" pitchFamily="34" charset="0"/>
              </a:rPr>
              <a:t>,</a:t>
            </a:r>
          </a:p>
          <a:p>
            <a:pPr algn="just">
              <a:defRPr/>
            </a:pPr>
            <a:r>
              <a:rPr lang="tr-TR" sz="4300" dirty="0" smtClean="0">
                <a:solidFill>
                  <a:schemeClr val="tx1"/>
                </a:solidFill>
                <a:latin typeface="Calibri" panose="020F0502020204030204" pitchFamily="34" charset="0"/>
              </a:rPr>
              <a:t>İdarece </a:t>
            </a:r>
            <a:r>
              <a:rPr lang="tr-TR" sz="4300" dirty="0">
                <a:solidFill>
                  <a:schemeClr val="tx1"/>
                </a:solidFill>
                <a:latin typeface="Calibri" panose="020F0502020204030204" pitchFamily="34" charset="0"/>
              </a:rPr>
              <a:t>istenmesi durumunda </a:t>
            </a:r>
            <a:r>
              <a:rPr lang="tr-TR" sz="4300" b="1" dirty="0">
                <a:solidFill>
                  <a:schemeClr val="tx1"/>
                </a:solidFill>
                <a:latin typeface="Calibri" panose="020F0502020204030204" pitchFamily="34" charset="0"/>
              </a:rPr>
              <a:t>yardımcı analizler</a:t>
            </a:r>
            <a:r>
              <a:rPr lang="tr-TR" sz="4300" dirty="0" smtClean="0">
                <a:solidFill>
                  <a:schemeClr val="tx1"/>
                </a:solidFill>
                <a:latin typeface="Calibri" panose="020F0502020204030204" pitchFamily="34" charset="0"/>
              </a:rPr>
              <a:t>.</a:t>
            </a:r>
            <a:endParaRPr lang="tr-TR" sz="43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743563099"/>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a:xfrm>
            <a:off x="467544" y="1412776"/>
            <a:ext cx="8229600" cy="4968552"/>
          </a:xfrm>
        </p:spPr>
        <p:txBody>
          <a:bodyPr>
            <a:normAutofit fontScale="47500" lnSpcReduction="20000"/>
          </a:bodyPr>
          <a:lstStyle/>
          <a:p>
            <a:pPr marL="0" indent="0" algn="just">
              <a:lnSpc>
                <a:spcPct val="120000"/>
              </a:lnSpc>
              <a:spcBef>
                <a:spcPts val="600"/>
              </a:spcBef>
              <a:spcAft>
                <a:spcPts val="600"/>
              </a:spcAft>
              <a:buNone/>
              <a:defRPr/>
            </a:pPr>
            <a:r>
              <a:rPr lang="tr-TR" sz="4500" b="1" dirty="0" smtClean="0">
                <a:solidFill>
                  <a:schemeClr val="accent5"/>
                </a:solidFill>
                <a:latin typeface="Calibri" panose="020F0502020204030204" pitchFamily="34" charset="0"/>
              </a:rPr>
              <a:t>Analizlere dayanak teşkil eden bilgi belgeler: (</a:t>
            </a:r>
            <a:r>
              <a:rPr lang="tr-TR" sz="4500" b="1" dirty="0" smtClean="0">
                <a:solidFill>
                  <a:schemeClr val="accent5"/>
                </a:solidFill>
                <a:latin typeface="Calibri" panose="020F0502020204030204" pitchFamily="34" charset="0"/>
                <a:sym typeface="Wingdings" panose="05000000000000000000" pitchFamily="2" charset="2"/>
              </a:rPr>
              <a:t>45.1.13)</a:t>
            </a:r>
            <a:endParaRPr lang="tr-TR" sz="4500" b="1" dirty="0" smtClean="0">
              <a:solidFill>
                <a:schemeClr val="accent5"/>
              </a:solidFill>
              <a:latin typeface="Calibri" panose="020F0502020204030204" pitchFamily="34" charset="0"/>
            </a:endParaRPr>
          </a:p>
          <a:p>
            <a:pPr algn="just">
              <a:lnSpc>
                <a:spcPct val="120000"/>
              </a:lnSpc>
              <a:spcBef>
                <a:spcPts val="600"/>
              </a:spcBef>
              <a:spcAft>
                <a:spcPts val="600"/>
              </a:spcAft>
            </a:pPr>
            <a:r>
              <a:rPr lang="tr-TR" sz="4300" dirty="0" smtClean="0">
                <a:solidFill>
                  <a:schemeClr val="tx1"/>
                </a:solidFill>
                <a:latin typeface="Calibri" panose="020F0502020204030204" pitchFamily="34" charset="0"/>
              </a:rPr>
              <a:t>Belirtilen </a:t>
            </a:r>
            <a:r>
              <a:rPr lang="tr-TR" sz="4300" dirty="0">
                <a:solidFill>
                  <a:schemeClr val="tx1"/>
                </a:solidFill>
                <a:latin typeface="Calibri" panose="020F0502020204030204" pitchFamily="34" charset="0"/>
              </a:rPr>
              <a:t>bilgi ve belgelerden herhangi biri ile açıklama yapılmasının </a:t>
            </a:r>
            <a:r>
              <a:rPr lang="tr-TR" sz="4300" u="sng" dirty="0">
                <a:solidFill>
                  <a:schemeClr val="tx1"/>
                </a:solidFill>
                <a:latin typeface="Calibri" panose="020F0502020204030204" pitchFamily="34" charset="0"/>
              </a:rPr>
              <a:t>fiilen mümkün olmaması halinde</a:t>
            </a:r>
            <a:r>
              <a:rPr lang="tr-TR" sz="4300" dirty="0">
                <a:solidFill>
                  <a:schemeClr val="tx1"/>
                </a:solidFill>
                <a:latin typeface="Calibri" panose="020F0502020204030204" pitchFamily="34" charset="0"/>
              </a:rPr>
              <a:t>, </a:t>
            </a:r>
            <a:r>
              <a:rPr lang="tr-TR" sz="4300" b="1" dirty="0">
                <a:solidFill>
                  <a:schemeClr val="tx1"/>
                </a:solidFill>
                <a:latin typeface="Calibri" panose="020F0502020204030204" pitchFamily="34" charset="0"/>
              </a:rPr>
              <a:t>gerekçesi belirtilmek suretiyle </a:t>
            </a:r>
            <a:r>
              <a:rPr lang="tr-TR" sz="4300" dirty="0">
                <a:solidFill>
                  <a:schemeClr val="tx1"/>
                </a:solidFill>
                <a:latin typeface="Calibri" panose="020F0502020204030204" pitchFamily="34" charset="0"/>
              </a:rPr>
              <a:t>ilgili mevzuatına göre </a:t>
            </a:r>
            <a:r>
              <a:rPr lang="tr-TR" sz="4300" b="1" dirty="0">
                <a:solidFill>
                  <a:srgbClr val="C00000"/>
                </a:solidFill>
                <a:latin typeface="Calibri" panose="020F0502020204030204" pitchFamily="34" charset="0"/>
              </a:rPr>
              <a:t>son 12 ay içinde</a:t>
            </a:r>
            <a:r>
              <a:rPr lang="tr-TR" sz="4300" dirty="0">
                <a:solidFill>
                  <a:schemeClr val="tx1"/>
                </a:solidFill>
                <a:latin typeface="Calibri" panose="020F0502020204030204" pitchFamily="34" charset="0"/>
              </a:rPr>
              <a:t> düzenlenen </a:t>
            </a:r>
            <a:r>
              <a:rPr lang="tr-TR" sz="4300" u="sng" dirty="0">
                <a:solidFill>
                  <a:schemeClr val="tx1"/>
                </a:solidFill>
                <a:latin typeface="Calibri" panose="020F0502020204030204" pitchFamily="34" charset="0"/>
              </a:rPr>
              <a:t>açıklamaya elverişli diğer bilgi ve belgeler</a:t>
            </a:r>
            <a:r>
              <a:rPr lang="tr-TR" sz="4300" dirty="0">
                <a:solidFill>
                  <a:schemeClr val="tx1"/>
                </a:solidFill>
                <a:latin typeface="Calibri" panose="020F0502020204030204" pitchFamily="34" charset="0"/>
              </a:rPr>
              <a:t> kullanılarak da açıklama </a:t>
            </a:r>
            <a:r>
              <a:rPr lang="tr-TR" sz="4300" dirty="0" smtClean="0">
                <a:solidFill>
                  <a:schemeClr val="tx1"/>
                </a:solidFill>
                <a:latin typeface="Calibri" panose="020F0502020204030204" pitchFamily="34" charset="0"/>
              </a:rPr>
              <a:t>yapılabilir. (Örneğin yurt </a:t>
            </a:r>
            <a:r>
              <a:rPr lang="tr-TR" sz="4300" dirty="0">
                <a:solidFill>
                  <a:schemeClr val="tx1"/>
                </a:solidFill>
                <a:latin typeface="Calibri" panose="020F0502020204030204" pitchFamily="34" charset="0"/>
              </a:rPr>
              <a:t>dışından ithal edilen mallara ilişkin olarak gümrük giriş beyannamesi </a:t>
            </a:r>
            <a:r>
              <a:rPr lang="tr-TR" sz="4300" dirty="0" smtClean="0">
                <a:solidFill>
                  <a:schemeClr val="tx1"/>
                </a:solidFill>
                <a:latin typeface="Calibri" panose="020F0502020204030204" pitchFamily="34" charset="0"/>
              </a:rPr>
              <a:t>kullanılması)</a:t>
            </a:r>
            <a:endParaRPr lang="tr-TR" sz="4300" dirty="0">
              <a:solidFill>
                <a:schemeClr val="tx1"/>
              </a:solidFill>
              <a:latin typeface="Calibri" panose="020F0502020204030204" pitchFamily="34" charset="0"/>
            </a:endParaRPr>
          </a:p>
          <a:p>
            <a:pPr algn="just">
              <a:lnSpc>
                <a:spcPct val="120000"/>
              </a:lnSpc>
              <a:spcBef>
                <a:spcPts val="600"/>
              </a:spcBef>
              <a:spcAft>
                <a:spcPts val="600"/>
              </a:spcAft>
            </a:pPr>
            <a:r>
              <a:rPr lang="tr-TR" sz="4300" dirty="0">
                <a:solidFill>
                  <a:schemeClr val="tx1"/>
                </a:solidFill>
                <a:latin typeface="Calibri" panose="020F0502020204030204" pitchFamily="34" charset="0"/>
              </a:rPr>
              <a:t> Yüklenicinin dışında </a:t>
            </a:r>
            <a:r>
              <a:rPr lang="tr-TR" sz="4300" u="sng" dirty="0">
                <a:solidFill>
                  <a:schemeClr val="tx1"/>
                </a:solidFill>
                <a:latin typeface="Calibri" panose="020F0502020204030204" pitchFamily="34" charset="0"/>
              </a:rPr>
              <a:t>üçüncü kişilerce</a:t>
            </a:r>
            <a:r>
              <a:rPr lang="tr-TR" sz="4300" dirty="0">
                <a:solidFill>
                  <a:schemeClr val="tx1"/>
                </a:solidFill>
                <a:latin typeface="Calibri" panose="020F0502020204030204" pitchFamily="34" charset="0"/>
              </a:rPr>
              <a:t> </a:t>
            </a:r>
            <a:r>
              <a:rPr lang="tr-TR" sz="4300" b="1" dirty="0">
                <a:solidFill>
                  <a:schemeClr val="tx1"/>
                </a:solidFill>
                <a:latin typeface="Calibri" panose="020F0502020204030204" pitchFamily="34" charset="0"/>
              </a:rPr>
              <a:t>inşaat mahalli dışında imal edilen</a:t>
            </a:r>
            <a:r>
              <a:rPr lang="tr-TR" sz="4300" dirty="0">
                <a:solidFill>
                  <a:schemeClr val="tx1"/>
                </a:solidFill>
                <a:latin typeface="Calibri" panose="020F0502020204030204" pitchFamily="34" charset="0"/>
              </a:rPr>
              <a:t> ve </a:t>
            </a:r>
            <a:r>
              <a:rPr lang="tr-TR" sz="4300" b="1" dirty="0">
                <a:solidFill>
                  <a:schemeClr val="tx1"/>
                </a:solidFill>
                <a:latin typeface="Calibri" panose="020F0502020204030204" pitchFamily="34" charset="0"/>
              </a:rPr>
              <a:t>esaslı başka bir işçilik veya malzeme katkısı yapılmaksızın</a:t>
            </a:r>
            <a:r>
              <a:rPr lang="tr-TR" sz="4300" dirty="0">
                <a:solidFill>
                  <a:schemeClr val="tx1"/>
                </a:solidFill>
                <a:latin typeface="Calibri" panose="020F0502020204030204" pitchFamily="34" charset="0"/>
              </a:rPr>
              <a:t> </a:t>
            </a:r>
            <a:r>
              <a:rPr lang="tr-TR" sz="4300" b="1" dirty="0">
                <a:solidFill>
                  <a:srgbClr val="C00000"/>
                </a:solidFill>
                <a:latin typeface="Calibri" panose="020F0502020204030204" pitchFamily="34" charset="0"/>
              </a:rPr>
              <a:t>yapıya monte edilen iş kalemlerinin</a:t>
            </a:r>
            <a:r>
              <a:rPr lang="tr-TR" sz="4300" dirty="0">
                <a:solidFill>
                  <a:schemeClr val="tx1"/>
                </a:solidFill>
                <a:latin typeface="Calibri" panose="020F0502020204030204" pitchFamily="34" charset="0"/>
              </a:rPr>
              <a:t> üçüncü kişilerden alınan fiyat teklifleri ile açıklanması durumunda, bu iş kalemlerine ilişkin </a:t>
            </a:r>
            <a:r>
              <a:rPr lang="tr-TR" sz="4300" b="1" u="sng" dirty="0">
                <a:solidFill>
                  <a:schemeClr val="tx1"/>
                </a:solidFill>
                <a:latin typeface="Calibri" panose="020F0502020204030204" pitchFamily="34" charset="0"/>
              </a:rPr>
              <a:t>analiz sunulması zorunlu </a:t>
            </a:r>
            <a:r>
              <a:rPr lang="tr-TR" sz="4300" b="1" u="sng" dirty="0" smtClean="0">
                <a:solidFill>
                  <a:schemeClr val="tx1"/>
                </a:solidFill>
                <a:latin typeface="Calibri" panose="020F0502020204030204" pitchFamily="34" charset="0"/>
              </a:rPr>
              <a:t>değildir.</a:t>
            </a:r>
          </a:p>
          <a:p>
            <a:pPr algn="just">
              <a:lnSpc>
                <a:spcPct val="120000"/>
              </a:lnSpc>
              <a:spcBef>
                <a:spcPts val="600"/>
              </a:spcBef>
              <a:spcAft>
                <a:spcPts val="600"/>
              </a:spcAft>
            </a:pPr>
            <a:r>
              <a:rPr lang="tr-TR" sz="4300" dirty="0" smtClean="0">
                <a:solidFill>
                  <a:schemeClr val="tx1"/>
                </a:solidFill>
                <a:latin typeface="Calibri" panose="020F0502020204030204" pitchFamily="34" charset="0"/>
              </a:rPr>
              <a:t>Teklif </a:t>
            </a:r>
            <a:r>
              <a:rPr lang="tr-TR" sz="4300" dirty="0">
                <a:solidFill>
                  <a:schemeClr val="tx1"/>
                </a:solidFill>
                <a:latin typeface="Calibri" panose="020F0502020204030204" pitchFamily="34" charset="0"/>
              </a:rPr>
              <a:t>kapsamındaki </a:t>
            </a:r>
            <a:r>
              <a:rPr lang="tr-TR" sz="4300" b="1" dirty="0">
                <a:solidFill>
                  <a:schemeClr val="tx1"/>
                </a:solidFill>
                <a:latin typeface="Calibri" panose="020F0502020204030204" pitchFamily="34" charset="0"/>
              </a:rPr>
              <a:t>harita</a:t>
            </a:r>
            <a:r>
              <a:rPr lang="tr-TR" sz="4300" dirty="0">
                <a:solidFill>
                  <a:schemeClr val="tx1"/>
                </a:solidFill>
                <a:latin typeface="Calibri" panose="020F0502020204030204" pitchFamily="34" charset="0"/>
              </a:rPr>
              <a:t>, </a:t>
            </a:r>
            <a:r>
              <a:rPr lang="tr-TR" sz="4300" b="1" dirty="0">
                <a:solidFill>
                  <a:schemeClr val="tx1"/>
                </a:solidFill>
                <a:latin typeface="Calibri" panose="020F0502020204030204" pitchFamily="34" charset="0"/>
              </a:rPr>
              <a:t>kadastro</a:t>
            </a:r>
            <a:r>
              <a:rPr lang="tr-TR" sz="4300" dirty="0">
                <a:solidFill>
                  <a:schemeClr val="tx1"/>
                </a:solidFill>
                <a:latin typeface="Calibri" panose="020F0502020204030204" pitchFamily="34" charset="0"/>
              </a:rPr>
              <a:t> ve </a:t>
            </a:r>
            <a:r>
              <a:rPr lang="tr-TR" sz="4300" b="1" dirty="0">
                <a:solidFill>
                  <a:schemeClr val="tx1"/>
                </a:solidFill>
                <a:latin typeface="Calibri" panose="020F0502020204030204" pitchFamily="34" charset="0"/>
              </a:rPr>
              <a:t>proje</a:t>
            </a:r>
            <a:r>
              <a:rPr lang="tr-TR" sz="4300" dirty="0">
                <a:solidFill>
                  <a:schemeClr val="tx1"/>
                </a:solidFill>
                <a:latin typeface="Calibri" panose="020F0502020204030204" pitchFamily="34" charset="0"/>
              </a:rPr>
              <a:t> işlerine ilişkin yapılacak açıklamalarda </a:t>
            </a:r>
            <a:r>
              <a:rPr lang="tr-TR" sz="4300" b="1" dirty="0">
                <a:solidFill>
                  <a:srgbClr val="C00000"/>
                </a:solidFill>
                <a:latin typeface="Calibri" panose="020F0502020204030204" pitchFamily="34" charset="0"/>
              </a:rPr>
              <a:t>üçüncü kişilerden alınan fiyat tekliflerinin</a:t>
            </a:r>
            <a:r>
              <a:rPr lang="tr-TR" sz="4300" dirty="0">
                <a:solidFill>
                  <a:schemeClr val="tx1"/>
                </a:solidFill>
                <a:latin typeface="Calibri" panose="020F0502020204030204" pitchFamily="34" charset="0"/>
              </a:rPr>
              <a:t> sunulması yeterlidir.</a:t>
            </a:r>
          </a:p>
        </p:txBody>
      </p:sp>
    </p:spTree>
    <p:extLst>
      <p:ext uri="{BB962C8B-B14F-4D97-AF65-F5344CB8AC3E}">
        <p14:creationId xmlns:p14="http://schemas.microsoft.com/office/powerpoint/2010/main" val="3184713968"/>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a:xfrm>
            <a:off x="467544" y="1412776"/>
            <a:ext cx="8229600" cy="4968552"/>
          </a:xfrm>
        </p:spPr>
        <p:txBody>
          <a:bodyPr>
            <a:normAutofit fontScale="40000" lnSpcReduction="20000"/>
          </a:bodyPr>
          <a:lstStyle/>
          <a:p>
            <a:pPr marL="0" indent="0" algn="just">
              <a:lnSpc>
                <a:spcPct val="120000"/>
              </a:lnSpc>
              <a:spcBef>
                <a:spcPts val="600"/>
              </a:spcBef>
              <a:spcAft>
                <a:spcPts val="600"/>
              </a:spcAft>
              <a:buNone/>
              <a:defRPr/>
            </a:pPr>
            <a:r>
              <a:rPr lang="tr-TR" sz="4500" b="1" dirty="0" smtClean="0">
                <a:solidFill>
                  <a:schemeClr val="accent5"/>
                </a:solidFill>
                <a:latin typeface="Calibri" panose="020F0502020204030204" pitchFamily="34" charset="0"/>
              </a:rPr>
              <a:t>Analizlere dayanak teşkil eden bilgi belgeler: (</a:t>
            </a:r>
            <a:r>
              <a:rPr lang="tr-TR" sz="4500" b="1" dirty="0" smtClean="0">
                <a:solidFill>
                  <a:schemeClr val="accent5"/>
                </a:solidFill>
                <a:latin typeface="Calibri" panose="020F0502020204030204" pitchFamily="34" charset="0"/>
                <a:sym typeface="Wingdings" panose="05000000000000000000" pitchFamily="2" charset="2"/>
              </a:rPr>
              <a:t>45.1.13) </a:t>
            </a:r>
            <a:r>
              <a:rPr lang="tr-TR" sz="4500" b="1" i="1" dirty="0" smtClean="0">
                <a:solidFill>
                  <a:schemeClr val="tx1"/>
                </a:solidFill>
                <a:latin typeface="Calibri" panose="020F0502020204030204" pitchFamily="34" charset="0"/>
                <a:sym typeface="Wingdings" panose="05000000000000000000" pitchFamily="2" charset="2"/>
              </a:rPr>
              <a:t>(Fiyat teklifi)</a:t>
            </a:r>
            <a:endParaRPr lang="tr-TR" sz="4500" b="1" i="1" dirty="0" smtClean="0">
              <a:solidFill>
                <a:schemeClr val="tx1"/>
              </a:solidFill>
              <a:latin typeface="Calibri" panose="020F0502020204030204" pitchFamily="34" charset="0"/>
            </a:endParaRPr>
          </a:p>
          <a:p>
            <a:pPr marL="0" indent="0" algn="just">
              <a:buNone/>
              <a:defRPr/>
            </a:pPr>
            <a:r>
              <a:rPr lang="tr-TR" sz="4500" dirty="0" smtClean="0">
                <a:solidFill>
                  <a:schemeClr val="tx1"/>
                </a:solidFill>
                <a:latin typeface="Calibri" panose="020F0502020204030204" pitchFamily="34" charset="0"/>
              </a:rPr>
              <a:t>Üçüncü </a:t>
            </a:r>
            <a:r>
              <a:rPr lang="tr-TR" sz="4500" dirty="0">
                <a:solidFill>
                  <a:schemeClr val="tx1"/>
                </a:solidFill>
                <a:latin typeface="Calibri" panose="020F0502020204030204" pitchFamily="34" charset="0"/>
              </a:rPr>
              <a:t>kişilerden </a:t>
            </a:r>
            <a:r>
              <a:rPr lang="tr-TR" sz="4500" u="sng" dirty="0">
                <a:solidFill>
                  <a:schemeClr val="tx1"/>
                </a:solidFill>
                <a:latin typeface="Calibri" panose="020F0502020204030204" pitchFamily="34" charset="0"/>
              </a:rPr>
              <a:t>fiyat teklifi </a:t>
            </a:r>
            <a:r>
              <a:rPr lang="tr-TR" sz="4500" u="sng" dirty="0" smtClean="0">
                <a:solidFill>
                  <a:schemeClr val="tx1"/>
                </a:solidFill>
                <a:latin typeface="Calibri" panose="020F0502020204030204" pitchFamily="34" charset="0"/>
              </a:rPr>
              <a:t>alınmışsa</a:t>
            </a:r>
            <a:r>
              <a:rPr lang="tr-TR" sz="4500" dirty="0" smtClean="0">
                <a:solidFill>
                  <a:schemeClr val="tx1"/>
                </a:solidFill>
                <a:latin typeface="Calibri" panose="020F0502020204030204" pitchFamily="34" charset="0"/>
              </a:rPr>
              <a:t>; fiyat </a:t>
            </a:r>
            <a:r>
              <a:rPr lang="tr-TR" sz="4500" dirty="0">
                <a:solidFill>
                  <a:schemeClr val="tx1"/>
                </a:solidFill>
                <a:latin typeface="Calibri" panose="020F0502020204030204" pitchFamily="34" charset="0"/>
              </a:rPr>
              <a:t>teklifini verenin </a:t>
            </a:r>
            <a:r>
              <a:rPr lang="tr-TR" sz="4500" b="1" dirty="0">
                <a:solidFill>
                  <a:srgbClr val="C00000"/>
                </a:solidFill>
                <a:latin typeface="Calibri" panose="020F0502020204030204" pitchFamily="34" charset="0"/>
              </a:rPr>
              <a:t>ilgili meslek mensubu tarafından</a:t>
            </a:r>
            <a:r>
              <a:rPr lang="tr-TR" sz="4500" dirty="0">
                <a:solidFill>
                  <a:schemeClr val="tx1"/>
                </a:solidFill>
                <a:latin typeface="Calibri" panose="020F0502020204030204" pitchFamily="34" charset="0"/>
              </a:rPr>
              <a:t> teklife konu mal ve hizmet için </a:t>
            </a:r>
            <a:r>
              <a:rPr lang="tr-TR" sz="4500" b="1" dirty="0">
                <a:solidFill>
                  <a:schemeClr val="tx1"/>
                </a:solidFill>
                <a:latin typeface="Calibri" panose="020F0502020204030204" pitchFamily="34" charset="0"/>
              </a:rPr>
              <a:t>maliyet tespit tutanağı </a:t>
            </a:r>
            <a:r>
              <a:rPr lang="tr-TR" sz="4500" dirty="0">
                <a:solidFill>
                  <a:schemeClr val="tx1"/>
                </a:solidFill>
                <a:latin typeface="Calibri" panose="020F0502020204030204" pitchFamily="34" charset="0"/>
              </a:rPr>
              <a:t>(Ek-O.5) veya </a:t>
            </a:r>
            <a:r>
              <a:rPr lang="tr-TR" sz="4500" b="1" dirty="0">
                <a:solidFill>
                  <a:schemeClr val="tx1"/>
                </a:solidFill>
                <a:latin typeface="Calibri" panose="020F0502020204030204" pitchFamily="34" charset="0"/>
              </a:rPr>
              <a:t>satış tutarı tespit tutanağı </a:t>
            </a:r>
            <a:r>
              <a:rPr lang="tr-TR" sz="4500" dirty="0">
                <a:solidFill>
                  <a:schemeClr val="tx1"/>
                </a:solidFill>
                <a:latin typeface="Calibri" panose="020F0502020204030204" pitchFamily="34" charset="0"/>
              </a:rPr>
              <a:t>(Ek-O.6) düzenlenmelidir</a:t>
            </a:r>
            <a:r>
              <a:rPr lang="tr-TR" sz="4500" dirty="0" smtClean="0">
                <a:solidFill>
                  <a:schemeClr val="tx1"/>
                </a:solidFill>
                <a:latin typeface="Calibri" panose="020F0502020204030204" pitchFamily="34" charset="0"/>
              </a:rPr>
              <a:t>.</a:t>
            </a:r>
          </a:p>
          <a:p>
            <a:pPr marL="0" indent="0" algn="just">
              <a:buNone/>
              <a:defRPr/>
            </a:pPr>
            <a:endParaRPr lang="tr-TR" sz="4500" dirty="0">
              <a:solidFill>
                <a:schemeClr val="tx1"/>
              </a:solidFill>
              <a:latin typeface="Calibri" panose="020F0502020204030204" pitchFamily="34" charset="0"/>
            </a:endParaRPr>
          </a:p>
          <a:p>
            <a:pPr marL="0" indent="0" algn="just">
              <a:buNone/>
              <a:defRPr/>
            </a:pPr>
            <a:r>
              <a:rPr lang="tr-TR" sz="4500" b="1" u="sng" dirty="0" smtClean="0">
                <a:solidFill>
                  <a:srgbClr val="C00000"/>
                </a:solidFill>
                <a:latin typeface="Calibri" panose="020F0502020204030204" pitchFamily="34" charset="0"/>
              </a:rPr>
              <a:t>Maliyet </a:t>
            </a:r>
            <a:r>
              <a:rPr lang="tr-TR" sz="4500" b="1" u="sng" dirty="0">
                <a:solidFill>
                  <a:srgbClr val="C00000"/>
                </a:solidFill>
                <a:latin typeface="Calibri" panose="020F0502020204030204" pitchFamily="34" charset="0"/>
              </a:rPr>
              <a:t>tespit tutanağı dayanak alınarak fiyat teklifi sunulabilmesi için</a:t>
            </a:r>
            <a:r>
              <a:rPr lang="tr-TR" sz="4500" b="1" dirty="0">
                <a:solidFill>
                  <a:srgbClr val="C00000"/>
                </a:solidFill>
                <a:latin typeface="Calibri" panose="020F0502020204030204" pitchFamily="34" charset="0"/>
              </a:rPr>
              <a:t>, </a:t>
            </a:r>
          </a:p>
          <a:p>
            <a:pPr marL="0" indent="0" algn="just">
              <a:buNone/>
              <a:defRPr/>
            </a:pPr>
            <a:r>
              <a:rPr lang="tr-TR" sz="4500" dirty="0">
                <a:solidFill>
                  <a:schemeClr val="tx1"/>
                </a:solidFill>
                <a:latin typeface="Calibri" panose="020F0502020204030204" pitchFamily="34" charset="0"/>
              </a:rPr>
              <a:t>Fiyat teklifinin mala ilişkin olması halinde malın birim fiyatının, tutanakta tespit edilen ağırlıklı ortalama birim maliyetin altında olmaması; fiyat teklifinin hizmete ilişkin olması halinde ise bu hizmetin birim fiyatının, tutanakta tespit edilen toplam birim maliyetin altında olmaması, bu tespitin (Ek-O.5) formunda yapılması, fiyat teklifi üzerine meslek mensubu tarafından Tebliğ’de belirtilen beyanın tam olarak yazılarak imzalanması ve kaşelenmesi gerekir.</a:t>
            </a:r>
          </a:p>
          <a:p>
            <a:pPr marL="0" indent="0" algn="just">
              <a:buNone/>
            </a:pPr>
            <a:endParaRPr lang="tr-TR" sz="4500" dirty="0">
              <a:solidFill>
                <a:schemeClr val="tx1"/>
              </a:solidFill>
              <a:latin typeface="Calibri" panose="020F0502020204030204" pitchFamily="34" charset="0"/>
            </a:endParaRPr>
          </a:p>
          <a:p>
            <a:pPr marL="0" indent="0" algn="just">
              <a:buNone/>
            </a:pPr>
            <a:r>
              <a:rPr lang="tr-TR" sz="4500" b="1" u="sng" dirty="0" smtClean="0">
                <a:solidFill>
                  <a:srgbClr val="C00000"/>
                </a:solidFill>
                <a:latin typeface="Calibri" panose="020F0502020204030204" pitchFamily="34" charset="0"/>
              </a:rPr>
              <a:t>Satış </a:t>
            </a:r>
            <a:r>
              <a:rPr lang="tr-TR" sz="4500" b="1" u="sng" dirty="0">
                <a:solidFill>
                  <a:srgbClr val="C00000"/>
                </a:solidFill>
                <a:latin typeface="Calibri" panose="020F0502020204030204" pitchFamily="34" charset="0"/>
              </a:rPr>
              <a:t>tutarı tespit tutanağı dayanak alınarak fiyat teklifi sunulabilmesi için</a:t>
            </a:r>
            <a:r>
              <a:rPr lang="tr-TR" sz="4500" b="1" dirty="0">
                <a:solidFill>
                  <a:srgbClr val="C00000"/>
                </a:solidFill>
                <a:latin typeface="Calibri" panose="020F0502020204030204" pitchFamily="34" charset="0"/>
              </a:rPr>
              <a:t>;</a:t>
            </a:r>
          </a:p>
          <a:p>
            <a:pPr marL="0" lvl="0" indent="0" algn="just">
              <a:buClr>
                <a:srgbClr val="3891A7"/>
              </a:buClr>
              <a:buNone/>
              <a:defRPr/>
            </a:pPr>
            <a:r>
              <a:rPr lang="tr-TR" sz="4500" dirty="0" smtClean="0">
                <a:solidFill>
                  <a:schemeClr val="tx1"/>
                </a:solidFill>
                <a:latin typeface="Calibri" panose="020F0502020204030204" pitchFamily="34" charset="0"/>
              </a:rPr>
              <a:t>Teklif </a:t>
            </a:r>
            <a:r>
              <a:rPr lang="tr-TR" sz="4500" dirty="0">
                <a:solidFill>
                  <a:schemeClr val="tx1"/>
                </a:solidFill>
                <a:latin typeface="Calibri" panose="020F0502020204030204" pitchFamily="34" charset="0"/>
              </a:rPr>
              <a:t>edilen birim fiyatın, ilgili tutanakta tespit edilen ağırlıklı ortalama birim satış tutarının % 80’inin altında olmaması, bu tespitin (Ek-O.6) formunda yapılması, fiyat teklifi üzerine meslek mensubu tarafından Tebliğ’de belirtilen beyanın tam olarak yazılarak imzalanması ve kaşelenmesi gerekir</a:t>
            </a:r>
            <a:r>
              <a:rPr lang="tr-TR" sz="4500" dirty="0" smtClean="0">
                <a:solidFill>
                  <a:schemeClr val="tx1"/>
                </a:solidFill>
                <a:latin typeface="Calibri" panose="020F0502020204030204" pitchFamily="34" charset="0"/>
              </a:rPr>
              <a:t>.</a:t>
            </a:r>
            <a:endParaRPr lang="tr-TR" sz="45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1248950256"/>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a:xfrm>
            <a:off x="467544" y="1412776"/>
            <a:ext cx="8229600" cy="4968552"/>
          </a:xfrm>
        </p:spPr>
        <p:txBody>
          <a:bodyPr>
            <a:normAutofit fontScale="40000" lnSpcReduction="20000"/>
          </a:bodyPr>
          <a:lstStyle/>
          <a:p>
            <a:pPr marL="0" indent="0" algn="just">
              <a:lnSpc>
                <a:spcPct val="120000"/>
              </a:lnSpc>
              <a:spcBef>
                <a:spcPts val="600"/>
              </a:spcBef>
              <a:spcAft>
                <a:spcPts val="600"/>
              </a:spcAft>
              <a:buNone/>
              <a:defRPr/>
            </a:pPr>
            <a:r>
              <a:rPr lang="tr-TR" sz="4500" b="1" dirty="0" smtClean="0">
                <a:solidFill>
                  <a:schemeClr val="accent5"/>
                </a:solidFill>
                <a:latin typeface="Calibri" panose="020F0502020204030204" pitchFamily="34" charset="0"/>
              </a:rPr>
              <a:t>Analizlere dayanak teşkil eden bilgi belgeler: (</a:t>
            </a:r>
            <a:r>
              <a:rPr lang="tr-TR" sz="4500" b="1" dirty="0" smtClean="0">
                <a:solidFill>
                  <a:schemeClr val="accent5"/>
                </a:solidFill>
                <a:latin typeface="Calibri" panose="020F0502020204030204" pitchFamily="34" charset="0"/>
                <a:sym typeface="Wingdings" panose="05000000000000000000" pitchFamily="2" charset="2"/>
              </a:rPr>
              <a:t>45.1.13) </a:t>
            </a:r>
            <a:r>
              <a:rPr lang="tr-TR" sz="4500" b="1" i="1" dirty="0">
                <a:solidFill>
                  <a:schemeClr val="tx1"/>
                </a:solidFill>
                <a:latin typeface="Calibri" panose="020F0502020204030204" pitchFamily="34" charset="0"/>
                <a:sym typeface="Wingdings" panose="05000000000000000000" pitchFamily="2" charset="2"/>
              </a:rPr>
              <a:t>(Fiyat teklifi)</a:t>
            </a:r>
            <a:endParaRPr lang="tr-TR" sz="4500" b="1" i="1" dirty="0">
              <a:solidFill>
                <a:schemeClr val="tx1"/>
              </a:solidFill>
              <a:latin typeface="Calibri" panose="020F0502020204030204" pitchFamily="34" charset="0"/>
            </a:endParaRPr>
          </a:p>
          <a:p>
            <a:pPr marL="0" lvl="0" indent="0" algn="just">
              <a:lnSpc>
                <a:spcPct val="120000"/>
              </a:lnSpc>
              <a:spcBef>
                <a:spcPts val="600"/>
              </a:spcBef>
              <a:spcAft>
                <a:spcPts val="600"/>
              </a:spcAft>
              <a:buClr>
                <a:srgbClr val="3891A7"/>
              </a:buClr>
              <a:buNone/>
              <a:defRPr/>
            </a:pPr>
            <a:r>
              <a:rPr lang="tr-TR" sz="4500" dirty="0" smtClean="0">
                <a:solidFill>
                  <a:schemeClr val="tx1"/>
                </a:solidFill>
                <a:latin typeface="Calibri" panose="020F0502020204030204" pitchFamily="34" charset="0"/>
              </a:rPr>
              <a:t>Maliyetler </a:t>
            </a:r>
            <a:r>
              <a:rPr lang="tr-TR" sz="4500" dirty="0">
                <a:solidFill>
                  <a:schemeClr val="tx1"/>
                </a:solidFill>
                <a:latin typeface="Calibri" panose="020F0502020204030204" pitchFamily="34" charset="0"/>
              </a:rPr>
              <a:t>dayanak alınarak yapılan açıklamanın geçerli olabilmesi için teklif edilen birim </a:t>
            </a:r>
            <a:r>
              <a:rPr lang="tr-TR" sz="4500" dirty="0" smtClean="0">
                <a:solidFill>
                  <a:schemeClr val="tx1"/>
                </a:solidFill>
                <a:latin typeface="Calibri" panose="020F0502020204030204" pitchFamily="34" charset="0"/>
              </a:rPr>
              <a:t>fiyatın</a:t>
            </a:r>
            <a:r>
              <a:rPr lang="tr-TR" sz="4500" dirty="0">
                <a:solidFill>
                  <a:schemeClr val="tx1"/>
                </a:solidFill>
                <a:latin typeface="Calibri" panose="020F0502020204030204" pitchFamily="34" charset="0"/>
              </a:rPr>
              <a:t>;</a:t>
            </a:r>
          </a:p>
          <a:p>
            <a:pPr algn="just">
              <a:lnSpc>
                <a:spcPct val="120000"/>
              </a:lnSpc>
              <a:spcBef>
                <a:spcPts val="600"/>
              </a:spcBef>
              <a:spcAft>
                <a:spcPts val="600"/>
              </a:spcAft>
              <a:defRPr/>
            </a:pPr>
            <a:r>
              <a:rPr lang="tr-TR" sz="4500" dirty="0">
                <a:solidFill>
                  <a:schemeClr val="tx1"/>
                </a:solidFill>
                <a:latin typeface="Calibri" panose="020F0502020204030204" pitchFamily="34" charset="0"/>
              </a:rPr>
              <a:t>ilgili tutanakta tespit edilen </a:t>
            </a:r>
            <a:r>
              <a:rPr lang="tr-TR" sz="4500" b="1" dirty="0">
                <a:solidFill>
                  <a:schemeClr val="tx1"/>
                </a:solidFill>
                <a:latin typeface="Calibri" panose="020F0502020204030204" pitchFamily="34" charset="0"/>
              </a:rPr>
              <a:t>ağırlıklı ortalama birim maliyetin</a:t>
            </a:r>
            <a:r>
              <a:rPr lang="tr-TR" sz="4500" dirty="0">
                <a:solidFill>
                  <a:schemeClr val="tx1"/>
                </a:solidFill>
                <a:latin typeface="Calibri" panose="020F0502020204030204" pitchFamily="34" charset="0"/>
              </a:rPr>
              <a:t> </a:t>
            </a:r>
            <a:r>
              <a:rPr lang="tr-TR" sz="4500" b="1" dirty="0">
                <a:solidFill>
                  <a:srgbClr val="C00000"/>
                </a:solidFill>
                <a:latin typeface="Calibri" panose="020F0502020204030204" pitchFamily="34" charset="0"/>
              </a:rPr>
              <a:t>altında olmaması </a:t>
            </a:r>
            <a:r>
              <a:rPr lang="tr-TR" sz="4500" dirty="0">
                <a:solidFill>
                  <a:schemeClr val="tx1"/>
                </a:solidFill>
                <a:latin typeface="Calibri" panose="020F0502020204030204" pitchFamily="34" charset="0"/>
              </a:rPr>
              <a:t>ve </a:t>
            </a:r>
          </a:p>
          <a:p>
            <a:pPr algn="just">
              <a:lnSpc>
                <a:spcPct val="120000"/>
              </a:lnSpc>
              <a:spcBef>
                <a:spcPts val="600"/>
              </a:spcBef>
              <a:spcAft>
                <a:spcPts val="600"/>
              </a:spcAft>
              <a:defRPr/>
            </a:pPr>
            <a:r>
              <a:rPr lang="tr-TR" sz="4500" dirty="0">
                <a:solidFill>
                  <a:schemeClr val="tx1"/>
                </a:solidFill>
                <a:latin typeface="Calibri" panose="020F0502020204030204" pitchFamily="34" charset="0"/>
              </a:rPr>
              <a:t>isteklinin </a:t>
            </a:r>
            <a:r>
              <a:rPr lang="tr-TR" sz="4500" u="sng" dirty="0">
                <a:solidFill>
                  <a:schemeClr val="tx1"/>
                </a:solidFill>
                <a:latin typeface="Calibri" panose="020F0502020204030204" pitchFamily="34" charset="0"/>
              </a:rPr>
              <a:t>son veya bir önceki geçici vergi beyanname döneminde</a:t>
            </a:r>
            <a:r>
              <a:rPr lang="tr-TR" sz="4500" dirty="0">
                <a:solidFill>
                  <a:schemeClr val="tx1"/>
                </a:solidFill>
                <a:latin typeface="Calibri" panose="020F0502020204030204" pitchFamily="34" charset="0"/>
              </a:rPr>
              <a:t> ihale konusu işte kullanılmasını öngördüğü mal miktarının </a:t>
            </a:r>
            <a:r>
              <a:rPr lang="tr-TR" sz="4500" b="1" dirty="0">
                <a:solidFill>
                  <a:srgbClr val="C00000"/>
                </a:solidFill>
                <a:latin typeface="Calibri" panose="020F0502020204030204" pitchFamily="34" charset="0"/>
              </a:rPr>
              <a:t>en az yarısı kadar alım yapmış olması </a:t>
            </a:r>
            <a:r>
              <a:rPr lang="tr-TR" sz="4500" dirty="0">
                <a:solidFill>
                  <a:schemeClr val="tx1"/>
                </a:solidFill>
                <a:latin typeface="Calibri" panose="020F0502020204030204" pitchFamily="34" charset="0"/>
              </a:rPr>
              <a:t>gerekir. </a:t>
            </a:r>
          </a:p>
          <a:p>
            <a:pPr marL="0" lvl="0" indent="0" algn="just">
              <a:lnSpc>
                <a:spcPct val="120000"/>
              </a:lnSpc>
              <a:spcBef>
                <a:spcPts val="600"/>
              </a:spcBef>
              <a:spcAft>
                <a:spcPts val="600"/>
              </a:spcAft>
              <a:buClr>
                <a:srgbClr val="3891A7"/>
              </a:buClr>
              <a:buNone/>
              <a:defRPr/>
            </a:pPr>
            <a:endParaRPr lang="tr-TR" sz="4500" dirty="0">
              <a:solidFill>
                <a:schemeClr val="tx1"/>
              </a:solidFill>
              <a:latin typeface="Calibri" panose="020F0502020204030204" pitchFamily="34" charset="0"/>
            </a:endParaRPr>
          </a:p>
          <a:p>
            <a:pPr marL="0" lvl="0" indent="0" algn="just">
              <a:lnSpc>
                <a:spcPct val="120000"/>
              </a:lnSpc>
              <a:spcBef>
                <a:spcPts val="600"/>
              </a:spcBef>
              <a:spcAft>
                <a:spcPts val="600"/>
              </a:spcAft>
              <a:buClr>
                <a:srgbClr val="3891A7"/>
              </a:buClr>
              <a:buNone/>
              <a:defRPr/>
            </a:pPr>
            <a:r>
              <a:rPr lang="tr-TR" sz="4500" dirty="0">
                <a:solidFill>
                  <a:schemeClr val="tx1"/>
                </a:solidFill>
                <a:latin typeface="Calibri" panose="020F0502020204030204" pitchFamily="34" charset="0"/>
              </a:rPr>
              <a:t>Satışlar dayanak alınarak yapılan açıklamanın geçerli olabilmesi için teklif edilen birim </a:t>
            </a:r>
            <a:r>
              <a:rPr lang="tr-TR" sz="4500" dirty="0" smtClean="0">
                <a:solidFill>
                  <a:schemeClr val="tx1"/>
                </a:solidFill>
                <a:latin typeface="Calibri" panose="020F0502020204030204" pitchFamily="34" charset="0"/>
              </a:rPr>
              <a:t>fiyatın</a:t>
            </a:r>
            <a:r>
              <a:rPr lang="tr-TR" sz="4500" dirty="0">
                <a:solidFill>
                  <a:schemeClr val="tx1"/>
                </a:solidFill>
                <a:latin typeface="Calibri" panose="020F0502020204030204" pitchFamily="34" charset="0"/>
              </a:rPr>
              <a:t>;</a:t>
            </a:r>
          </a:p>
          <a:p>
            <a:pPr algn="just">
              <a:lnSpc>
                <a:spcPct val="120000"/>
              </a:lnSpc>
              <a:spcBef>
                <a:spcPts val="600"/>
              </a:spcBef>
              <a:spcAft>
                <a:spcPts val="600"/>
              </a:spcAft>
              <a:defRPr/>
            </a:pPr>
            <a:r>
              <a:rPr lang="tr-TR" sz="4500" dirty="0">
                <a:solidFill>
                  <a:schemeClr val="tx1"/>
                </a:solidFill>
                <a:latin typeface="Calibri" panose="020F0502020204030204" pitchFamily="34" charset="0"/>
              </a:rPr>
              <a:t>ilgili tutanakta tespit edilen </a:t>
            </a:r>
            <a:r>
              <a:rPr lang="tr-TR" sz="4500" b="1" dirty="0">
                <a:solidFill>
                  <a:schemeClr val="tx1"/>
                </a:solidFill>
                <a:latin typeface="Calibri" panose="020F0502020204030204" pitchFamily="34" charset="0"/>
              </a:rPr>
              <a:t>ağırlıklı ortalama birim satış tutarının</a:t>
            </a:r>
            <a:r>
              <a:rPr lang="tr-TR" sz="4500" dirty="0">
                <a:solidFill>
                  <a:schemeClr val="tx1"/>
                </a:solidFill>
                <a:latin typeface="Calibri" panose="020F0502020204030204" pitchFamily="34" charset="0"/>
              </a:rPr>
              <a:t> </a:t>
            </a:r>
            <a:r>
              <a:rPr lang="tr-TR" sz="4500" b="1" dirty="0">
                <a:solidFill>
                  <a:srgbClr val="C00000"/>
                </a:solidFill>
                <a:latin typeface="Calibri" panose="020F0502020204030204" pitchFamily="34" charset="0"/>
              </a:rPr>
              <a:t>% 80’inin altında olmaması</a:t>
            </a:r>
            <a:r>
              <a:rPr lang="tr-TR" sz="4500" dirty="0">
                <a:solidFill>
                  <a:schemeClr val="tx1"/>
                </a:solidFill>
                <a:latin typeface="Calibri" panose="020F0502020204030204" pitchFamily="34" charset="0"/>
              </a:rPr>
              <a:t> ve </a:t>
            </a:r>
          </a:p>
          <a:p>
            <a:pPr algn="just">
              <a:lnSpc>
                <a:spcPct val="120000"/>
              </a:lnSpc>
              <a:spcBef>
                <a:spcPts val="600"/>
              </a:spcBef>
              <a:spcAft>
                <a:spcPts val="600"/>
              </a:spcAft>
              <a:defRPr/>
            </a:pPr>
            <a:r>
              <a:rPr lang="tr-TR" sz="4500" dirty="0">
                <a:solidFill>
                  <a:schemeClr val="tx1"/>
                </a:solidFill>
                <a:latin typeface="Calibri" panose="020F0502020204030204" pitchFamily="34" charset="0"/>
              </a:rPr>
              <a:t>malın ticaretinin </a:t>
            </a:r>
            <a:r>
              <a:rPr lang="tr-TR" sz="4500" b="1" dirty="0">
                <a:solidFill>
                  <a:schemeClr val="tx1"/>
                </a:solidFill>
                <a:latin typeface="Calibri" panose="020F0502020204030204" pitchFamily="34" charset="0"/>
              </a:rPr>
              <a:t>isteklinin faaliyet alanında olması</a:t>
            </a:r>
            <a:r>
              <a:rPr lang="tr-TR" sz="4500" dirty="0">
                <a:solidFill>
                  <a:schemeClr val="tx1"/>
                </a:solidFill>
                <a:latin typeface="Calibri" panose="020F0502020204030204" pitchFamily="34" charset="0"/>
              </a:rPr>
              <a:t> gerekir. </a:t>
            </a:r>
          </a:p>
        </p:txBody>
      </p:sp>
    </p:spTree>
    <p:extLst>
      <p:ext uri="{BB962C8B-B14F-4D97-AF65-F5344CB8AC3E}">
        <p14:creationId xmlns:p14="http://schemas.microsoft.com/office/powerpoint/2010/main" val="4123488780"/>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a:xfrm>
            <a:off x="467544" y="1412776"/>
            <a:ext cx="8229600" cy="4968552"/>
          </a:xfrm>
        </p:spPr>
        <p:txBody>
          <a:bodyPr>
            <a:normAutofit/>
          </a:bodyPr>
          <a:lstStyle/>
          <a:p>
            <a:pPr marL="0" indent="0" algn="just">
              <a:lnSpc>
                <a:spcPct val="120000"/>
              </a:lnSpc>
              <a:spcBef>
                <a:spcPts val="600"/>
              </a:spcBef>
              <a:spcAft>
                <a:spcPts val="600"/>
              </a:spcAft>
              <a:buNone/>
              <a:defRPr/>
            </a:pPr>
            <a:r>
              <a:rPr lang="tr-TR" sz="2200" b="1" dirty="0" smtClean="0">
                <a:solidFill>
                  <a:schemeClr val="accent5"/>
                </a:solidFill>
                <a:latin typeface="Calibri" panose="020F0502020204030204" pitchFamily="34" charset="0"/>
              </a:rPr>
              <a:t>Analizlere dayanak teşkil eden bilgi belgeler: (</a:t>
            </a:r>
            <a:r>
              <a:rPr lang="tr-TR" sz="2200" b="1" dirty="0" smtClean="0">
                <a:solidFill>
                  <a:schemeClr val="accent5"/>
                </a:solidFill>
                <a:latin typeface="Calibri" panose="020F0502020204030204" pitchFamily="34" charset="0"/>
                <a:sym typeface="Wingdings" panose="05000000000000000000" pitchFamily="2" charset="2"/>
              </a:rPr>
              <a:t>45.1.13) </a:t>
            </a:r>
            <a:r>
              <a:rPr lang="tr-TR" sz="2000" b="1" i="1" dirty="0">
                <a:solidFill>
                  <a:schemeClr val="tx1"/>
                </a:solidFill>
                <a:latin typeface="Calibri" panose="020F0502020204030204" pitchFamily="34" charset="0"/>
                <a:sym typeface="Wingdings" panose="05000000000000000000" pitchFamily="2" charset="2"/>
              </a:rPr>
              <a:t>(Fiyat teklifi)</a:t>
            </a:r>
            <a:endParaRPr lang="tr-TR" sz="2000" b="1" i="1" dirty="0">
              <a:solidFill>
                <a:schemeClr val="tx1"/>
              </a:solidFill>
              <a:latin typeface="Calibri" panose="020F0502020204030204" pitchFamily="34" charset="0"/>
            </a:endParaRPr>
          </a:p>
          <a:p>
            <a:pPr algn="just">
              <a:spcBef>
                <a:spcPts val="600"/>
              </a:spcBef>
              <a:spcAft>
                <a:spcPts val="600"/>
              </a:spcAft>
              <a:defRPr/>
            </a:pPr>
            <a:r>
              <a:rPr lang="tr-TR" sz="2200" dirty="0" smtClean="0">
                <a:solidFill>
                  <a:schemeClr val="tx1"/>
                </a:solidFill>
                <a:latin typeface="Calibri" panose="020F0502020204030204" pitchFamily="34" charset="0"/>
              </a:rPr>
              <a:t>Fiyat </a:t>
            </a:r>
            <a:r>
              <a:rPr lang="tr-TR" sz="2200" dirty="0">
                <a:solidFill>
                  <a:schemeClr val="tx1"/>
                </a:solidFill>
                <a:latin typeface="Calibri" panose="020F0502020204030204" pitchFamily="34" charset="0"/>
              </a:rPr>
              <a:t>teklifini veren kişiyle </a:t>
            </a:r>
            <a:r>
              <a:rPr lang="tr-TR" sz="2200" u="sng" dirty="0">
                <a:solidFill>
                  <a:schemeClr val="tx1"/>
                </a:solidFill>
                <a:latin typeface="Calibri" panose="020F0502020204030204" pitchFamily="34" charset="0"/>
              </a:rPr>
              <a:t>tam tasdik sözleşmesi yapan veya beyannamelerini imzalamaya yetkili olan</a:t>
            </a:r>
            <a:r>
              <a:rPr lang="tr-TR" sz="2200" dirty="0">
                <a:solidFill>
                  <a:schemeClr val="tx1"/>
                </a:solidFill>
                <a:latin typeface="Calibri" panose="020F0502020204030204" pitchFamily="34" charset="0"/>
              </a:rPr>
              <a:t> </a:t>
            </a:r>
            <a:r>
              <a:rPr lang="tr-TR" sz="2200" b="1" dirty="0">
                <a:solidFill>
                  <a:srgbClr val="C00000"/>
                </a:solidFill>
                <a:latin typeface="Calibri" panose="020F0502020204030204" pitchFamily="34" charset="0"/>
              </a:rPr>
              <a:t>YMM</a:t>
            </a:r>
            <a:r>
              <a:rPr lang="tr-TR" sz="2200" dirty="0">
                <a:solidFill>
                  <a:schemeClr val="tx1"/>
                </a:solidFill>
                <a:latin typeface="Calibri" panose="020F0502020204030204" pitchFamily="34" charset="0"/>
              </a:rPr>
              <a:t>,</a:t>
            </a:r>
            <a:r>
              <a:rPr lang="tr-TR" sz="2200" b="1" dirty="0">
                <a:solidFill>
                  <a:srgbClr val="C00000"/>
                </a:solidFill>
                <a:latin typeface="Calibri" panose="020F0502020204030204" pitchFamily="34" charset="0"/>
              </a:rPr>
              <a:t> SMMM</a:t>
            </a:r>
            <a:r>
              <a:rPr lang="tr-TR" sz="2200" dirty="0">
                <a:solidFill>
                  <a:schemeClr val="tx1"/>
                </a:solidFill>
                <a:latin typeface="Calibri" panose="020F0502020204030204" pitchFamily="34" charset="0"/>
              </a:rPr>
              <a:t> </a:t>
            </a:r>
            <a:r>
              <a:rPr lang="tr-TR" sz="2200" dirty="0" smtClean="0">
                <a:solidFill>
                  <a:schemeClr val="tx1"/>
                </a:solidFill>
                <a:latin typeface="Calibri" panose="020F0502020204030204" pitchFamily="34" charset="0"/>
              </a:rPr>
              <a:t>tarafından </a:t>
            </a:r>
            <a:r>
              <a:rPr lang="tr-TR" sz="2200" dirty="0">
                <a:solidFill>
                  <a:schemeClr val="tx1"/>
                </a:solidFill>
                <a:latin typeface="Calibri" panose="020F0502020204030204" pitchFamily="34" charset="0"/>
              </a:rPr>
              <a:t>düzenlenmiş maliyet/satış tutarı tespit tutanakları </a:t>
            </a:r>
            <a:r>
              <a:rPr lang="tr-TR" sz="2200" b="1" dirty="0">
                <a:solidFill>
                  <a:schemeClr val="tx1"/>
                </a:solidFill>
                <a:latin typeface="Calibri" panose="020F0502020204030204" pitchFamily="34" charset="0"/>
              </a:rPr>
              <a:t>idareye verilmeyecek</a:t>
            </a:r>
            <a:r>
              <a:rPr lang="tr-TR" sz="2200" dirty="0">
                <a:solidFill>
                  <a:schemeClr val="tx1"/>
                </a:solidFill>
                <a:latin typeface="Calibri" panose="020F0502020204030204" pitchFamily="34" charset="0"/>
              </a:rPr>
              <a:t>, </a:t>
            </a:r>
            <a:r>
              <a:rPr lang="tr-TR" sz="2200" b="1" dirty="0">
                <a:solidFill>
                  <a:srgbClr val="C00000"/>
                </a:solidFill>
                <a:latin typeface="Calibri" panose="020F0502020204030204" pitchFamily="34" charset="0"/>
              </a:rPr>
              <a:t>ilgili meslek mensubunda  kalacaktır</a:t>
            </a:r>
            <a:r>
              <a:rPr lang="tr-TR" sz="2200" dirty="0">
                <a:solidFill>
                  <a:schemeClr val="tx1"/>
                </a:solidFill>
                <a:latin typeface="Calibri" panose="020F0502020204030204" pitchFamily="34" charset="0"/>
              </a:rPr>
              <a:t>.</a:t>
            </a:r>
          </a:p>
          <a:p>
            <a:pPr algn="just">
              <a:spcBef>
                <a:spcPts val="600"/>
              </a:spcBef>
              <a:spcAft>
                <a:spcPts val="600"/>
              </a:spcAft>
              <a:defRPr/>
            </a:pPr>
            <a:r>
              <a:rPr lang="tr-TR" sz="2200" dirty="0">
                <a:solidFill>
                  <a:schemeClr val="tx1"/>
                </a:solidFill>
                <a:latin typeface="Calibri" panose="020F0502020204030204" pitchFamily="34" charset="0"/>
              </a:rPr>
              <a:t>Bu tutanaklar </a:t>
            </a:r>
            <a:r>
              <a:rPr lang="tr-TR" sz="2200" b="1" dirty="0">
                <a:solidFill>
                  <a:srgbClr val="C00000"/>
                </a:solidFill>
                <a:latin typeface="Calibri" panose="020F0502020204030204" pitchFamily="34" charset="0"/>
              </a:rPr>
              <a:t>ihale komisyonu</a:t>
            </a:r>
            <a:r>
              <a:rPr lang="tr-TR" sz="2200" dirty="0">
                <a:solidFill>
                  <a:schemeClr val="tx1"/>
                </a:solidFill>
                <a:latin typeface="Calibri" panose="020F0502020204030204" pitchFamily="34" charset="0"/>
              </a:rPr>
              <a:t> veya </a:t>
            </a:r>
            <a:r>
              <a:rPr lang="tr-TR" sz="2200" b="1" dirty="0">
                <a:solidFill>
                  <a:srgbClr val="C00000"/>
                </a:solidFill>
                <a:latin typeface="Calibri" panose="020F0502020204030204" pitchFamily="34" charset="0"/>
              </a:rPr>
              <a:t>KİK</a:t>
            </a:r>
            <a:r>
              <a:rPr lang="tr-TR" sz="2200" dirty="0">
                <a:solidFill>
                  <a:schemeClr val="tx1"/>
                </a:solidFill>
                <a:latin typeface="Calibri" panose="020F0502020204030204" pitchFamily="34" charset="0"/>
              </a:rPr>
              <a:t> tarafından istendiğinde sunulacaktır.</a:t>
            </a:r>
          </a:p>
          <a:p>
            <a:pPr algn="just">
              <a:spcBef>
                <a:spcPts val="600"/>
              </a:spcBef>
              <a:spcAft>
                <a:spcPts val="600"/>
              </a:spcAft>
              <a:defRPr/>
            </a:pPr>
            <a:r>
              <a:rPr lang="tr-TR" sz="2200" dirty="0">
                <a:solidFill>
                  <a:schemeClr val="tx1"/>
                </a:solidFill>
                <a:latin typeface="Calibri" panose="020F0502020204030204" pitchFamily="34" charset="0"/>
              </a:rPr>
              <a:t>Fiyat tekliflerinin </a:t>
            </a:r>
            <a:r>
              <a:rPr lang="tr-TR" sz="2200" u="sng" dirty="0">
                <a:solidFill>
                  <a:schemeClr val="tx1"/>
                </a:solidFill>
                <a:latin typeface="Calibri" panose="020F0502020204030204" pitchFamily="34" charset="0"/>
              </a:rPr>
              <a:t>teklife konu alanda faaliyet gösterenlerden</a:t>
            </a:r>
            <a:r>
              <a:rPr lang="tr-TR" sz="2200" dirty="0">
                <a:solidFill>
                  <a:schemeClr val="tx1"/>
                </a:solidFill>
                <a:latin typeface="Calibri" panose="020F0502020204030204" pitchFamily="34" charset="0"/>
              </a:rPr>
              <a:t> alınması gerekmektedir. </a:t>
            </a:r>
            <a:r>
              <a:rPr lang="tr-TR" sz="2200" b="1" dirty="0">
                <a:solidFill>
                  <a:schemeClr val="tx1"/>
                </a:solidFill>
                <a:latin typeface="Calibri" panose="020F0502020204030204" pitchFamily="34" charset="0"/>
              </a:rPr>
              <a:t>İhale tarihinden önce</a:t>
            </a:r>
            <a:r>
              <a:rPr lang="tr-TR" sz="2200" dirty="0">
                <a:solidFill>
                  <a:schemeClr val="tx1"/>
                </a:solidFill>
                <a:latin typeface="Calibri" panose="020F0502020204030204" pitchFamily="34" charset="0"/>
              </a:rPr>
              <a:t> düzenlenmiş olması </a:t>
            </a:r>
            <a:r>
              <a:rPr lang="tr-TR" sz="2200" u="sng" dirty="0">
                <a:solidFill>
                  <a:schemeClr val="tx1"/>
                </a:solidFill>
                <a:latin typeface="Calibri" panose="020F0502020204030204" pitchFamily="34" charset="0"/>
              </a:rPr>
              <a:t>zorunlu değildir</a:t>
            </a:r>
            <a:r>
              <a:rPr lang="tr-TR" sz="2200" dirty="0">
                <a:solidFill>
                  <a:schemeClr val="tx1"/>
                </a:solidFill>
                <a:latin typeface="Calibri" panose="020F0502020204030204" pitchFamily="34" charset="0"/>
              </a:rPr>
              <a:t>. </a:t>
            </a:r>
          </a:p>
        </p:txBody>
      </p:sp>
    </p:spTree>
    <p:extLst>
      <p:ext uri="{BB962C8B-B14F-4D97-AF65-F5344CB8AC3E}">
        <p14:creationId xmlns:p14="http://schemas.microsoft.com/office/powerpoint/2010/main" val="4252867039"/>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nchor="ctr"/>
          <a:lstStyle/>
          <a:p>
            <a:r>
              <a:rPr lang="tr-TR" sz="3200" b="1" dirty="0">
                <a:latin typeface="Calibri" panose="020F0502020204030204" pitchFamily="34" charset="0"/>
              </a:rPr>
              <a:t>AŞIRI DÜŞÜK TEKLİFLER</a:t>
            </a:r>
            <a:endParaRPr lang="tr-TR" sz="3200" dirty="0"/>
          </a:p>
        </p:txBody>
      </p:sp>
      <p:sp>
        <p:nvSpPr>
          <p:cNvPr id="3" name="İçerik Yer Tutucusu 2"/>
          <p:cNvSpPr>
            <a:spLocks noGrp="1"/>
          </p:cNvSpPr>
          <p:nvPr>
            <p:ph idx="1"/>
          </p:nvPr>
        </p:nvSpPr>
        <p:spPr>
          <a:xfrm>
            <a:off x="467544" y="1412776"/>
            <a:ext cx="8229600" cy="4968552"/>
          </a:xfrm>
        </p:spPr>
        <p:txBody>
          <a:bodyPr>
            <a:normAutofit fontScale="92500" lnSpcReduction="20000"/>
          </a:bodyPr>
          <a:lstStyle/>
          <a:p>
            <a:pPr marL="0" indent="0" algn="just">
              <a:lnSpc>
                <a:spcPct val="120000"/>
              </a:lnSpc>
              <a:spcBef>
                <a:spcPts val="600"/>
              </a:spcBef>
              <a:spcAft>
                <a:spcPts val="600"/>
              </a:spcAft>
              <a:buNone/>
              <a:defRPr/>
            </a:pPr>
            <a:r>
              <a:rPr lang="tr-TR" sz="2200" b="1" dirty="0" smtClean="0">
                <a:solidFill>
                  <a:schemeClr val="accent5"/>
                </a:solidFill>
                <a:latin typeface="Calibri" panose="020F0502020204030204" pitchFamily="34" charset="0"/>
              </a:rPr>
              <a:t>Analizlere dayanak teşkil eden bilgi belgeler: (</a:t>
            </a:r>
            <a:r>
              <a:rPr lang="tr-TR" sz="2200" b="1" dirty="0" smtClean="0">
                <a:solidFill>
                  <a:schemeClr val="accent5"/>
                </a:solidFill>
                <a:latin typeface="Calibri" panose="020F0502020204030204" pitchFamily="34" charset="0"/>
                <a:sym typeface="Wingdings" panose="05000000000000000000" pitchFamily="2" charset="2"/>
              </a:rPr>
              <a:t>45.1.13) </a:t>
            </a:r>
            <a:r>
              <a:rPr lang="tr-TR" sz="2200" b="1" i="1" dirty="0" smtClean="0">
                <a:solidFill>
                  <a:schemeClr val="tx1"/>
                </a:solidFill>
                <a:latin typeface="Calibri" panose="020F0502020204030204" pitchFamily="34" charset="0"/>
                <a:sym typeface="Wingdings" panose="05000000000000000000" pitchFamily="2" charset="2"/>
              </a:rPr>
              <a:t>(</a:t>
            </a:r>
            <a:r>
              <a:rPr lang="tr-TR" sz="2000" b="1" i="1" dirty="0" smtClean="0">
                <a:solidFill>
                  <a:schemeClr val="tx1"/>
                </a:solidFill>
                <a:latin typeface="Calibri" panose="020F0502020204030204" pitchFamily="34" charset="0"/>
              </a:rPr>
              <a:t>Ürettiği</a:t>
            </a:r>
            <a:r>
              <a:rPr lang="tr-TR" sz="2000" b="1" i="1" dirty="0">
                <a:solidFill>
                  <a:schemeClr val="tx1"/>
                </a:solidFill>
                <a:latin typeface="Calibri" panose="020F0502020204030204" pitchFamily="34" charset="0"/>
              </a:rPr>
              <a:t>, aldığı veya sattığı </a:t>
            </a:r>
            <a:r>
              <a:rPr lang="tr-TR" sz="2000" b="1" i="1" dirty="0" smtClean="0">
                <a:solidFill>
                  <a:schemeClr val="tx1"/>
                </a:solidFill>
                <a:latin typeface="Calibri" panose="020F0502020204030204" pitchFamily="34" charset="0"/>
              </a:rPr>
              <a:t>mallar)</a:t>
            </a:r>
            <a:endParaRPr lang="tr-TR" sz="2200" b="1" i="1" dirty="0" smtClean="0">
              <a:solidFill>
                <a:schemeClr val="tx1"/>
              </a:solidFill>
              <a:latin typeface="Calibri" panose="020F0502020204030204" pitchFamily="34" charset="0"/>
            </a:endParaRPr>
          </a:p>
          <a:p>
            <a:pPr algn="just">
              <a:spcBef>
                <a:spcPts val="600"/>
              </a:spcBef>
              <a:spcAft>
                <a:spcPts val="600"/>
              </a:spcAft>
              <a:defRPr/>
            </a:pPr>
            <a:r>
              <a:rPr lang="tr-TR" sz="2000" dirty="0" smtClean="0">
                <a:solidFill>
                  <a:schemeClr val="tx1"/>
                </a:solidFill>
                <a:latin typeface="Calibri" panose="020F0502020204030204" pitchFamily="34" charset="0"/>
              </a:rPr>
              <a:t>İsteklinin </a:t>
            </a:r>
            <a:r>
              <a:rPr lang="tr-TR" sz="2000" dirty="0">
                <a:solidFill>
                  <a:schemeClr val="tx1"/>
                </a:solidFill>
                <a:latin typeface="Calibri" panose="020F0502020204030204" pitchFamily="34" charset="0"/>
              </a:rPr>
              <a:t>açıklamasında </a:t>
            </a:r>
            <a:r>
              <a:rPr lang="tr-TR" sz="2000" u="sng" dirty="0">
                <a:solidFill>
                  <a:schemeClr val="tx1"/>
                </a:solidFill>
                <a:latin typeface="Calibri" panose="020F0502020204030204" pitchFamily="34" charset="0"/>
              </a:rPr>
              <a:t>kendi ürettiği, aldığı veya sattığı mallara</a:t>
            </a:r>
            <a:r>
              <a:rPr lang="tr-TR" sz="2000" dirty="0">
                <a:solidFill>
                  <a:schemeClr val="tx1"/>
                </a:solidFill>
                <a:latin typeface="Calibri" panose="020F0502020204030204" pitchFamily="34" charset="0"/>
              </a:rPr>
              <a:t> ait fiyatları kullanması durumunda, isteklinin </a:t>
            </a:r>
            <a:r>
              <a:rPr lang="tr-TR" sz="2000" b="1" dirty="0">
                <a:solidFill>
                  <a:schemeClr val="tx1"/>
                </a:solidFill>
                <a:latin typeface="Calibri" panose="020F0502020204030204" pitchFamily="34" charset="0"/>
              </a:rPr>
              <a:t>ilgili meslek mensubu tarafından</a:t>
            </a:r>
            <a:r>
              <a:rPr lang="tr-TR" sz="2000" dirty="0">
                <a:solidFill>
                  <a:schemeClr val="tx1"/>
                </a:solidFill>
                <a:latin typeface="Calibri" panose="020F0502020204030204" pitchFamily="34" charset="0"/>
              </a:rPr>
              <a:t>, ihale konusu işte kullanılması öngörülen mala ilişkin düzenlenen “</a:t>
            </a:r>
            <a:r>
              <a:rPr lang="tr-TR" sz="2000" b="1" dirty="0">
                <a:solidFill>
                  <a:srgbClr val="C00000"/>
                </a:solidFill>
                <a:latin typeface="Calibri" panose="020F0502020204030204" pitchFamily="34" charset="0"/>
              </a:rPr>
              <a:t>maliyet/satış tutarı tespit tutanağı</a:t>
            </a:r>
            <a:r>
              <a:rPr lang="tr-TR" sz="2000" dirty="0">
                <a:solidFill>
                  <a:schemeClr val="tx1"/>
                </a:solidFill>
                <a:latin typeface="Calibri" panose="020F0502020204030204" pitchFamily="34" charset="0"/>
              </a:rPr>
              <a:t>” (Ek-O.7) </a:t>
            </a:r>
            <a:r>
              <a:rPr lang="tr-TR" sz="2000" dirty="0" smtClean="0">
                <a:solidFill>
                  <a:schemeClr val="tx1"/>
                </a:solidFill>
                <a:latin typeface="Calibri" panose="020F0502020204030204" pitchFamily="34" charset="0"/>
              </a:rPr>
              <a:t>sunulacaktır.</a:t>
            </a:r>
          </a:p>
          <a:p>
            <a:pPr algn="just">
              <a:spcBef>
                <a:spcPts val="600"/>
              </a:spcBef>
              <a:spcAft>
                <a:spcPts val="600"/>
              </a:spcAft>
              <a:defRPr/>
            </a:pPr>
            <a:r>
              <a:rPr lang="tr-TR" sz="2000" dirty="0" smtClean="0">
                <a:solidFill>
                  <a:schemeClr val="tx1"/>
                </a:solidFill>
                <a:latin typeface="Calibri" panose="020F0502020204030204" pitchFamily="34" charset="0"/>
              </a:rPr>
              <a:t>İsteklinin </a:t>
            </a:r>
            <a:r>
              <a:rPr lang="tr-TR" sz="2000" dirty="0">
                <a:solidFill>
                  <a:schemeClr val="tx1"/>
                </a:solidFill>
                <a:latin typeface="Calibri" panose="020F0502020204030204" pitchFamily="34" charset="0"/>
              </a:rPr>
              <a:t>açıklamalarını kendi ürettiği, aldığı veya sattığı mallara dayandırması durumunda düzenlenen bu tutanaklar fiyat teklifine ilişkin hazırlanan tutanaklardan farklı olarak </a:t>
            </a:r>
            <a:r>
              <a:rPr lang="tr-TR" sz="2000" b="1" dirty="0">
                <a:solidFill>
                  <a:srgbClr val="C00000"/>
                </a:solidFill>
                <a:latin typeface="Calibri" panose="020F0502020204030204" pitchFamily="34" charset="0"/>
              </a:rPr>
              <a:t>açıklama ekinde idareye </a:t>
            </a:r>
            <a:r>
              <a:rPr lang="tr-TR" sz="2000" b="1" dirty="0" smtClean="0">
                <a:solidFill>
                  <a:srgbClr val="C00000"/>
                </a:solidFill>
                <a:latin typeface="Calibri" panose="020F0502020204030204" pitchFamily="34" charset="0"/>
              </a:rPr>
              <a:t>sunulacaktır</a:t>
            </a:r>
            <a:r>
              <a:rPr lang="tr-TR" sz="2000" dirty="0" smtClean="0">
                <a:solidFill>
                  <a:schemeClr val="tx1"/>
                </a:solidFill>
                <a:latin typeface="Calibri" panose="020F0502020204030204" pitchFamily="34" charset="0"/>
              </a:rPr>
              <a:t>. </a:t>
            </a:r>
          </a:p>
          <a:p>
            <a:pPr algn="just">
              <a:spcBef>
                <a:spcPts val="600"/>
              </a:spcBef>
              <a:spcAft>
                <a:spcPts val="600"/>
              </a:spcAft>
              <a:defRPr/>
            </a:pPr>
            <a:endParaRPr lang="tr-TR" sz="2000" dirty="0" smtClean="0">
              <a:solidFill>
                <a:schemeClr val="tx1"/>
              </a:solidFill>
              <a:latin typeface="Calibri" panose="020F0502020204030204" pitchFamily="34" charset="0"/>
            </a:endParaRPr>
          </a:p>
          <a:p>
            <a:pPr algn="just">
              <a:defRPr/>
            </a:pPr>
            <a:r>
              <a:rPr lang="tr-TR" sz="2100" dirty="0">
                <a:solidFill>
                  <a:schemeClr val="tx1"/>
                </a:solidFill>
                <a:latin typeface="Calibri" panose="020F0502020204030204" pitchFamily="34" charset="0"/>
              </a:rPr>
              <a:t>İsteklinin </a:t>
            </a:r>
            <a:r>
              <a:rPr lang="tr-TR" sz="2100" b="1" dirty="0">
                <a:solidFill>
                  <a:schemeClr val="tx1"/>
                </a:solidFill>
                <a:latin typeface="Calibri" panose="020F0502020204030204" pitchFamily="34" charset="0"/>
              </a:rPr>
              <a:t>son geçici vergi beyanname döneminde</a:t>
            </a:r>
            <a:r>
              <a:rPr lang="tr-TR" sz="2100" dirty="0">
                <a:solidFill>
                  <a:schemeClr val="tx1"/>
                </a:solidFill>
                <a:latin typeface="Calibri" panose="020F0502020204030204" pitchFamily="34" charset="0"/>
              </a:rPr>
              <a:t> </a:t>
            </a:r>
            <a:r>
              <a:rPr lang="tr-TR" sz="2100" u="sng" dirty="0">
                <a:solidFill>
                  <a:schemeClr val="tx1"/>
                </a:solidFill>
                <a:latin typeface="Calibri" panose="020F0502020204030204" pitchFamily="34" charset="0"/>
              </a:rPr>
              <a:t>4734 sayılı Kanun kapsamındaki idarelere açıklama konusu mala ilişkin satış yapmış olması</a:t>
            </a:r>
            <a:r>
              <a:rPr lang="tr-TR" sz="2100" dirty="0">
                <a:solidFill>
                  <a:schemeClr val="tx1"/>
                </a:solidFill>
                <a:latin typeface="Calibri" panose="020F0502020204030204" pitchFamily="34" charset="0"/>
              </a:rPr>
              <a:t> ve satılan </a:t>
            </a:r>
            <a:r>
              <a:rPr lang="tr-TR" sz="2100" b="1" dirty="0">
                <a:solidFill>
                  <a:schemeClr val="tx1"/>
                </a:solidFill>
                <a:latin typeface="Calibri" panose="020F0502020204030204" pitchFamily="34" charset="0"/>
              </a:rPr>
              <a:t>malın idarece kabul edilmiş olması</a:t>
            </a:r>
            <a:r>
              <a:rPr lang="tr-TR" sz="2100" dirty="0">
                <a:solidFill>
                  <a:schemeClr val="tx1"/>
                </a:solidFill>
                <a:latin typeface="Calibri" panose="020F0502020204030204" pitchFamily="34" charset="0"/>
              </a:rPr>
              <a:t> durumunda, “maliyet/satış tutarı tespit tutanağı” (Ek-O.7) </a:t>
            </a:r>
            <a:r>
              <a:rPr lang="tr-TR" sz="2100" b="1" dirty="0">
                <a:solidFill>
                  <a:srgbClr val="C00000"/>
                </a:solidFill>
                <a:latin typeface="Calibri" panose="020F0502020204030204" pitchFamily="34" charset="0"/>
              </a:rPr>
              <a:t>sunmasına gerek </a:t>
            </a:r>
            <a:r>
              <a:rPr lang="tr-TR" sz="2100" b="1" dirty="0" smtClean="0">
                <a:solidFill>
                  <a:srgbClr val="C00000"/>
                </a:solidFill>
                <a:latin typeface="Calibri" panose="020F0502020204030204" pitchFamily="34" charset="0"/>
              </a:rPr>
              <a:t>yoktur</a:t>
            </a:r>
            <a:r>
              <a:rPr lang="tr-TR" sz="2100" dirty="0" smtClean="0">
                <a:solidFill>
                  <a:schemeClr val="tx1"/>
                </a:solidFill>
                <a:latin typeface="Calibri" panose="020F0502020204030204" pitchFamily="34" charset="0"/>
              </a:rPr>
              <a:t>. Bu </a:t>
            </a:r>
            <a:r>
              <a:rPr lang="tr-TR" sz="2100" dirty="0">
                <a:solidFill>
                  <a:schemeClr val="tx1"/>
                </a:solidFill>
                <a:latin typeface="Calibri" panose="020F0502020204030204" pitchFamily="34" charset="0"/>
              </a:rPr>
              <a:t>durumda, sadece söz konusu satışa ilişkin </a:t>
            </a:r>
            <a:r>
              <a:rPr lang="tr-TR" sz="2100" b="1" dirty="0">
                <a:solidFill>
                  <a:srgbClr val="C00000"/>
                </a:solidFill>
                <a:latin typeface="Calibri" panose="020F0502020204030204" pitchFamily="34" charset="0"/>
              </a:rPr>
              <a:t>fatura örnekleri</a:t>
            </a:r>
            <a:r>
              <a:rPr lang="tr-TR" sz="2100" dirty="0">
                <a:solidFill>
                  <a:schemeClr val="tx1"/>
                </a:solidFill>
                <a:latin typeface="Calibri" panose="020F0502020204030204" pitchFamily="34" charset="0"/>
              </a:rPr>
              <a:t> veya </a:t>
            </a:r>
            <a:r>
              <a:rPr lang="tr-TR" sz="2100" b="1" dirty="0">
                <a:solidFill>
                  <a:srgbClr val="C00000"/>
                </a:solidFill>
                <a:latin typeface="Calibri" panose="020F0502020204030204" pitchFamily="34" charset="0"/>
              </a:rPr>
              <a:t>bunların onaylı suretleri </a:t>
            </a:r>
            <a:r>
              <a:rPr lang="tr-TR" sz="2100" dirty="0">
                <a:solidFill>
                  <a:schemeClr val="tx1"/>
                </a:solidFill>
                <a:latin typeface="Calibri" panose="020F0502020204030204" pitchFamily="34" charset="0"/>
              </a:rPr>
              <a:t>ile de belgelendirme yapılabilecektir</a:t>
            </a:r>
            <a:r>
              <a:rPr lang="tr-TR" sz="2100" dirty="0" smtClean="0">
                <a:solidFill>
                  <a:schemeClr val="tx1"/>
                </a:solidFill>
                <a:latin typeface="Calibri" panose="020F0502020204030204" pitchFamily="34" charset="0"/>
              </a:rPr>
              <a:t>.</a:t>
            </a:r>
            <a:endParaRPr lang="tr-TR" sz="21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203256167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Üst Düzey">
  <a:themeElements>
    <a:clrScheme name="Üst Düzey">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Üst Düzey">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Üst Düzey">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5267</TotalTime>
  <Words>8484</Words>
  <Application>Microsoft Office PowerPoint</Application>
  <PresentationFormat>Ekran Gösterisi (4:3)</PresentationFormat>
  <Paragraphs>729</Paragraphs>
  <Slides>107</Slides>
  <Notes>0</Notes>
  <HiddenSlides>0</HiddenSlides>
  <MMClips>0</MMClips>
  <ScaleCrop>false</ScaleCrop>
  <HeadingPairs>
    <vt:vector size="4" baseType="variant">
      <vt:variant>
        <vt:lpstr>Tema</vt:lpstr>
      </vt:variant>
      <vt:variant>
        <vt:i4>1</vt:i4>
      </vt:variant>
      <vt:variant>
        <vt:lpstr>Slayt Başlıkları</vt:lpstr>
      </vt:variant>
      <vt:variant>
        <vt:i4>107</vt:i4>
      </vt:variant>
    </vt:vector>
  </HeadingPairs>
  <TitlesOfParts>
    <vt:vector size="108" baseType="lpstr">
      <vt:lpstr>Üst Düzey</vt:lpstr>
      <vt:lpstr>YAPIM İŞİ İHALELERİ</vt:lpstr>
      <vt:lpstr>SUNUM PLANI</vt:lpstr>
      <vt:lpstr>YAPIM TANIMI (4734/4)</vt:lpstr>
      <vt:lpstr>YAPIM TANIMI (4734/4)</vt:lpstr>
      <vt:lpstr>YAPIM İLE İLGİLİ GENEL BİLGİLER</vt:lpstr>
      <vt:lpstr>YAPIM İLE İLGİLİ GENEL BİLGİLER</vt:lpstr>
      <vt:lpstr>YAPIM İLE İLGİLİ GENEL BİLGİLER</vt:lpstr>
      <vt:lpstr>YAPIM İLE İLGİLİ GENEL BİLGİLER</vt:lpstr>
      <vt:lpstr>YAPIM İLE İLGİLİ GENEL BİLGİLER</vt:lpstr>
      <vt:lpstr>YAPIM İLE İLGİLİ GENEL BİLGİLER</vt:lpstr>
      <vt:lpstr>YAPIM İLE İLGİLİ GENEL BİLGİLER</vt:lpstr>
      <vt:lpstr>SUNUM PLANI</vt:lpstr>
      <vt:lpstr>YAKLAŞIK MALİYET</vt:lpstr>
      <vt:lpstr>YAKLAŞIK MALİYET</vt:lpstr>
      <vt:lpstr>YAKLAŞIK MALİYET</vt:lpstr>
      <vt:lpstr>YAKLAŞIK MALİYET</vt:lpstr>
      <vt:lpstr>YAKLAŞIK MALİYET</vt:lpstr>
      <vt:lpstr>YAKLAŞIK MALİYET</vt:lpstr>
      <vt:lpstr>YAKLAŞIK MALİYET</vt:lpstr>
      <vt:lpstr>YAKLAŞIK MALİYET</vt:lpstr>
      <vt:lpstr>SUNUM PLANI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SUNUM PLANI</vt:lpstr>
      <vt:lpstr>AŞIRI DÜŞÜK TEKLİFLER</vt:lpstr>
      <vt:lpstr>AŞIRI DÜŞÜK TEKLİFLER</vt:lpstr>
      <vt:lpstr>AŞIRI DÜŞÜK TEKLİFLER</vt:lpstr>
      <vt:lpstr>AŞIRI DÜŞÜK TEKLİFLER</vt:lpstr>
      <vt:lpstr>AŞIRI DÜŞÜK TEKLİFLER</vt:lpstr>
      <vt:lpstr>AŞIRI DÜŞÜK TEKLİFLER</vt:lpstr>
      <vt:lpstr>AŞIRI DÜŞÜK TEKLİFLER</vt:lpstr>
      <vt:lpstr>AŞIRI DÜŞÜK TEKLİFLER</vt:lpstr>
      <vt:lpstr>AŞIRI DÜŞÜK TEKLİFLER</vt:lpstr>
      <vt:lpstr>AŞIRI DÜŞÜK TEKLİFLER</vt:lpstr>
      <vt:lpstr>AŞIRI DÜŞÜK TEKLİFLER</vt:lpstr>
      <vt:lpstr>AŞIRI DÜŞÜK TEKLİFLER</vt:lpstr>
      <vt:lpstr>AŞIRI DÜŞÜK TEKLİFLER</vt:lpstr>
      <vt:lpstr>AŞIRI DÜŞÜK TEKLİFLER</vt:lpstr>
      <vt:lpstr>AŞIRI DÜŞÜK TEKLİFLER</vt:lpstr>
      <vt:lpstr>AŞIRI DÜŞÜK TEKLİFLER</vt:lpstr>
      <vt:lpstr>AŞIRI DÜŞÜK TEKLİFLER</vt:lpstr>
      <vt:lpstr>AŞIRI DÜŞÜK TEKLİFLER</vt:lpstr>
      <vt:lpstr>AŞIRI DÜŞÜK TEKLİFLER</vt:lpstr>
      <vt:lpstr>AŞIRI DÜŞÜK TEKLİFLER</vt:lpstr>
      <vt:lpstr>AŞIRI DÜŞÜK TEKLİFLER</vt:lpstr>
      <vt:lpstr>AŞIRI DÜŞÜK TEKLİFLER</vt:lpstr>
      <vt:lpstr>AŞIRI DÜŞÜK TEKLİFLER</vt:lpstr>
      <vt:lpstr>AŞIRI DÜŞÜK TEKLİFLER</vt:lpstr>
      <vt:lpstr>AŞIRI DÜŞÜK TEKLİFLER</vt:lpstr>
      <vt:lpstr>AŞIRI DÜŞÜK TEKLİFLER</vt:lpstr>
      <vt:lpstr>AŞIRI DÜŞÜK TEKLİFLER</vt:lpstr>
      <vt:lpstr>AŞIRI DÜŞÜK TEKLİFLER</vt:lpstr>
      <vt:lpstr>AŞIRI DÜŞÜK TEKLİFLER</vt:lpstr>
      <vt:lpstr>AŞIRI DÜŞÜK TEKLİFLER</vt:lpstr>
      <vt:lpstr>AŞIRI DÜŞÜK TEKLİFLER</vt:lpstr>
      <vt:lpstr>AŞIRI DÜŞÜK TEKLİFLER</vt:lpstr>
      <vt:lpstr>AŞIRI DÜŞÜK TEKLİFLER</vt:lpstr>
      <vt:lpstr>AŞIRI DÜŞÜK TEKLİFLER</vt:lpstr>
      <vt:lpstr>AŞIRI DÜŞÜK TEKLİFLER</vt:lpstr>
      <vt:lpstr>SUNUM PLANI</vt:lpstr>
      <vt:lpstr>DİĞER BİLGİLER</vt:lpstr>
      <vt:lpstr>DİĞER BİLGİLER</vt:lpstr>
      <vt:lpstr>TEŞEKKÜRLER  </vt:lpstr>
    </vt:vector>
  </TitlesOfParts>
  <Company>KIK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ELEKTRONİK EKSİLTME</dc:title>
  <dc:creator>Abdullah Cangir</dc:creator>
  <cp:lastModifiedBy>Niyazi Akbaşlı</cp:lastModifiedBy>
  <cp:revision>296</cp:revision>
  <dcterms:created xsi:type="dcterms:W3CDTF">2018-12-04T07:47:09Z</dcterms:created>
  <dcterms:modified xsi:type="dcterms:W3CDTF">2020-03-06T11:59:12Z</dcterms:modified>
</cp:coreProperties>
</file>