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609601"/>
            <a:ext cx="103632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953000"/>
            <a:ext cx="85344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99FAC-4897-4151-BEC9-2D586BCEFCB8}" type="datetimeFigureOut">
              <a:rPr lang="tr-TR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27.01.2021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BF24EE-65E3-43F0-9D45-F73F85E28595}" type="slidenum">
              <a:rPr lang="tr-TR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64435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99FAC-4897-4151-BEC9-2D586BCEFCB8}" type="datetimeFigureOut">
              <a:rPr lang="tr-TR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27.01.2021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24EE-65E3-43F0-9D45-F73F85E28595}" type="slidenum">
              <a:rPr lang="tr-TR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329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99FAC-4897-4151-BEC9-2D586BCEFCB8}" type="datetimeFigureOut">
              <a:rPr lang="tr-TR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27.01.2021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24EE-65E3-43F0-9D45-F73F85E28595}" type="slidenum">
              <a:rPr lang="tr-TR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101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99FAC-4897-4151-BEC9-2D586BCEFCB8}" type="datetimeFigureOut">
              <a:rPr lang="tr-TR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27.01.2021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24EE-65E3-43F0-9D45-F73F85E28595}" type="slidenum">
              <a:rPr lang="tr-TR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983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371601"/>
            <a:ext cx="103632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4068764"/>
            <a:ext cx="103632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99FAC-4897-4151-BEC9-2D586BCEFCB8}" type="datetimeFigureOut">
              <a:rPr lang="tr-TR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27.01.2021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24EE-65E3-43F0-9D45-F73F85E28595}" type="slidenum">
              <a:rPr lang="tr-TR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5994400" y="3924300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alatino Linotype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6261100" y="3924300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alatino Linotype"/>
              <a:ea typeface="+mn-ea"/>
              <a:cs typeface="+mn-cs"/>
            </a:endParaRPr>
          </a:p>
        </p:txBody>
      </p:sp>
      <p:sp>
        <p:nvSpPr>
          <p:cNvPr id="9" name="Oval 8"/>
          <p:cNvSpPr/>
          <p:nvPr/>
        </p:nvSpPr>
        <p:spPr>
          <a:xfrm>
            <a:off x="5728971" y="3924300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alatino Linotyp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2270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99FAC-4897-4151-BEC9-2D586BCEFCB8}" type="datetimeFigureOut">
              <a:rPr lang="tr-TR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27.01.2021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24EE-65E3-43F0-9D45-F73F85E28595}" type="slidenum">
              <a:rPr lang="tr-TR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87680" y="1600200"/>
            <a:ext cx="5388864" cy="452628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489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5386917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7601" y="1600200"/>
            <a:ext cx="5389033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99FAC-4897-4151-BEC9-2D586BCEFCB8}" type="datetimeFigureOut">
              <a:rPr lang="tr-TR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27.01.2021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24EE-65E3-43F0-9D45-F73F85E28595}" type="slidenum">
              <a:rPr lang="tr-TR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12848"/>
            <a:ext cx="5388864" cy="391363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6230112" y="2212849"/>
            <a:ext cx="5388864" cy="3913187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0221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99FAC-4897-4151-BEC9-2D586BCEFCB8}" type="datetimeFigureOut">
              <a:rPr lang="tr-TR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27.01.2021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24EE-65E3-43F0-9D45-F73F85E28595}" type="slidenum">
              <a:rPr lang="tr-TR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921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99FAC-4897-4151-BEC9-2D586BCEFCB8}" type="datetimeFigureOut">
              <a:rPr lang="tr-TR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27.01.2021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24EE-65E3-43F0-9D45-F73F85E28595}" type="slidenum">
              <a:rPr lang="tr-TR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0882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6117" y="266700"/>
            <a:ext cx="4011084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8850" y="273051"/>
            <a:ext cx="66611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6117" y="2438401"/>
            <a:ext cx="4011084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99FAC-4897-4151-BEC9-2D586BCEFCB8}" type="datetimeFigureOut">
              <a:rPr lang="tr-TR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27.01.2021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24EE-65E3-43F0-9D45-F73F85E28595}" type="slidenum">
              <a:rPr lang="tr-TR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534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9435" y="228600"/>
            <a:ext cx="7615765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10835" y="1143000"/>
            <a:ext cx="8072965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9435" y="5810250"/>
            <a:ext cx="7615765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99FAC-4897-4151-BEC9-2D586BCEFCB8}" type="datetimeFigureOut">
              <a:rPr lang="tr-TR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27.01.2021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24EE-65E3-43F0-9D45-F73F85E28595}" type="slidenum">
              <a:rPr lang="tr-TR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9322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484463" y="6356351"/>
            <a:ext cx="2781300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F9599FAC-4897-4151-BEC9-2D586BCEFCB8}" type="datetimeFigureOut">
              <a:rPr lang="tr-TR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27.01.2021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78887" y="6356351"/>
            <a:ext cx="3797300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91038" y="6356351"/>
            <a:ext cx="749300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70BF24EE-65E3-43F0-9D45-F73F85E28595}" type="slidenum">
              <a:rPr lang="tr-TR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11277014" y="6499384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alatino Linotype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758826" y="6499384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alatino Linotyp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8366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981200" y="332656"/>
            <a:ext cx="8229600" cy="792088"/>
          </a:xfrm>
        </p:spPr>
        <p:txBody>
          <a:bodyPr/>
          <a:lstStyle/>
          <a:p>
            <a:r>
              <a:rPr lang="tr-TR" sz="4400" b="1" dirty="0">
                <a:latin typeface="Calibri" panose="020F0502020204030204" pitchFamily="34" charset="0"/>
              </a:rPr>
              <a:t>İş </a:t>
            </a:r>
            <a:r>
              <a:rPr lang="tr-TR" sz="4400" b="1" dirty="0" smtClean="0">
                <a:latin typeface="Calibri" panose="020F0502020204030204" pitchFamily="34" charset="0"/>
              </a:rPr>
              <a:t>Deneyimini Gösteren Belgeler</a:t>
            </a:r>
            <a:endParaRPr lang="tr-TR" sz="44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91544" y="1484784"/>
            <a:ext cx="8229600" cy="4968552"/>
          </a:xfrm>
        </p:spPr>
        <p:txBody>
          <a:bodyPr>
            <a:noAutofit/>
          </a:bodyPr>
          <a:lstStyle/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tr-TR" sz="2200" dirty="0" smtClean="0">
                <a:solidFill>
                  <a:schemeClr val="tx1"/>
                </a:solidFill>
                <a:latin typeface="Calibri" panose="020F0502020204030204" pitchFamily="34" charset="0"/>
              </a:rPr>
              <a:t>İş </a:t>
            </a:r>
            <a:r>
              <a:rPr lang="tr-TR" sz="2200" dirty="0">
                <a:solidFill>
                  <a:schemeClr val="tx1"/>
                </a:solidFill>
                <a:latin typeface="Calibri" panose="020F0502020204030204" pitchFamily="34" charset="0"/>
              </a:rPr>
              <a:t>deneyiminin belirlenmesi amacıyla;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Açık ihale usulüyle 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yapılan ihaleler ile 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4734/21 (b) ve (c)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bentlerine göre yapılan ihalelerde, </a:t>
            </a:r>
            <a:r>
              <a:rPr lang="tr-TR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teklif edilen bedelin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2000" u="sng" dirty="0">
                <a:solidFill>
                  <a:schemeClr val="tx1"/>
                </a:solidFill>
                <a:latin typeface="Calibri" panose="020F0502020204030204" pitchFamily="34" charset="0"/>
              </a:rPr>
              <a:t>% 10’undan az ve % 40’ından fazla olmamak üzere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idarece belirlenecek bir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 oranda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,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BİAİU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ve 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4734/21 (a), (d) ve (e)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bentlerine göre yapılan ihalelerde, 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yaklaşık maliyetin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2000" u="sng" dirty="0">
                <a:solidFill>
                  <a:schemeClr val="tx1"/>
                </a:solidFill>
                <a:latin typeface="Calibri" panose="020F0502020204030204" pitchFamily="34" charset="0"/>
              </a:rPr>
              <a:t>%10’u ile % 40’ı aralığında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, idarece belirlenecek 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parasal tutardan 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az olmamak üzere,</a:t>
            </a: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tr-TR" sz="2200" b="1" dirty="0">
                <a:solidFill>
                  <a:srgbClr val="C00000"/>
                </a:solidFill>
                <a:latin typeface="Calibri" panose="020F0502020204030204" pitchFamily="34" charset="0"/>
              </a:rPr>
              <a:t>ihale konusu iş</a:t>
            </a:r>
            <a:r>
              <a:rPr lang="tr-TR" sz="22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2200" b="1" u="sng" dirty="0">
                <a:solidFill>
                  <a:schemeClr val="tx1"/>
                </a:solidFill>
                <a:latin typeface="Calibri" panose="020F0502020204030204" pitchFamily="34" charset="0"/>
              </a:rPr>
              <a:t>veya</a:t>
            </a:r>
            <a:r>
              <a:rPr lang="tr-TR" sz="22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2200" b="1" dirty="0">
                <a:solidFill>
                  <a:srgbClr val="C00000"/>
                </a:solidFill>
                <a:latin typeface="Calibri" panose="020F0502020204030204" pitchFamily="34" charset="0"/>
              </a:rPr>
              <a:t>benzer işlere</a:t>
            </a:r>
            <a:r>
              <a:rPr lang="tr-TR" sz="2200" dirty="0">
                <a:solidFill>
                  <a:schemeClr val="tx1"/>
                </a:solidFill>
                <a:latin typeface="Calibri" panose="020F0502020204030204" pitchFamily="34" charset="0"/>
              </a:rPr>
              <a:t> ait </a:t>
            </a:r>
            <a:r>
              <a:rPr lang="tr-TR" sz="2200" b="1" dirty="0">
                <a:solidFill>
                  <a:schemeClr val="tx1"/>
                </a:solidFill>
                <a:latin typeface="Calibri" panose="020F0502020204030204" pitchFamily="34" charset="0"/>
              </a:rPr>
              <a:t>tek sözleşmeye</a:t>
            </a:r>
            <a:r>
              <a:rPr lang="tr-TR" sz="2200" dirty="0">
                <a:solidFill>
                  <a:schemeClr val="tx1"/>
                </a:solidFill>
                <a:latin typeface="Calibri" panose="020F0502020204030204" pitchFamily="34" charset="0"/>
              </a:rPr>
              <a:t> ilişkin </a:t>
            </a:r>
            <a:r>
              <a:rPr lang="tr-TR" sz="2200" u="sng" dirty="0">
                <a:solidFill>
                  <a:schemeClr val="tx1"/>
                </a:solidFill>
                <a:latin typeface="Calibri" panose="020F0502020204030204" pitchFamily="34" charset="0"/>
              </a:rPr>
              <a:t>iş deneyimini gösteren belgeler</a:t>
            </a:r>
            <a:r>
              <a:rPr lang="tr-TR" sz="2200" dirty="0">
                <a:solidFill>
                  <a:schemeClr val="tx1"/>
                </a:solidFill>
                <a:latin typeface="Calibri" panose="020F0502020204030204" pitchFamily="34" charset="0"/>
              </a:rPr>
              <a:t> ile </a:t>
            </a:r>
            <a:r>
              <a:rPr lang="tr-TR" sz="2200" b="1" dirty="0">
                <a:solidFill>
                  <a:srgbClr val="C00000"/>
                </a:solidFill>
                <a:latin typeface="Calibri" panose="020F0502020204030204" pitchFamily="34" charset="0"/>
              </a:rPr>
              <a:t>teknolojik ürün deneyim belgesinin </a:t>
            </a:r>
            <a:r>
              <a:rPr lang="tr-TR" sz="2200" dirty="0">
                <a:solidFill>
                  <a:schemeClr val="tx1"/>
                </a:solidFill>
                <a:latin typeface="Calibri" panose="020F0502020204030204" pitchFamily="34" charset="0"/>
              </a:rPr>
              <a:t>sunulması istenir.</a:t>
            </a:r>
          </a:p>
        </p:txBody>
      </p:sp>
    </p:spTree>
    <p:extLst>
      <p:ext uri="{BB962C8B-B14F-4D97-AF65-F5344CB8AC3E}">
        <p14:creationId xmlns:p14="http://schemas.microsoft.com/office/powerpoint/2010/main" val="4052629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981200" y="332656"/>
            <a:ext cx="8229600" cy="792088"/>
          </a:xfrm>
        </p:spPr>
        <p:txBody>
          <a:bodyPr/>
          <a:lstStyle/>
          <a:p>
            <a:r>
              <a:rPr lang="tr-TR" sz="4400" b="1" dirty="0">
                <a:latin typeface="Calibri" panose="020F0502020204030204" pitchFamily="34" charset="0"/>
              </a:rPr>
              <a:t>İş Deneyimini Gösteren Belgeler</a:t>
            </a:r>
            <a:endParaRPr lang="tr-TR" sz="44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91544" y="1340768"/>
            <a:ext cx="8229600" cy="5112568"/>
          </a:xfrm>
        </p:spPr>
        <p:txBody>
          <a:bodyPr>
            <a:noAutofit/>
          </a:bodyPr>
          <a:lstStyle/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tr-TR" sz="2000" dirty="0" smtClean="0">
                <a:solidFill>
                  <a:schemeClr val="tx1"/>
                </a:solidFill>
                <a:latin typeface="Calibri" panose="020F0502020204030204" pitchFamily="34" charset="0"/>
              </a:rPr>
              <a:t>Kamu 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kurumu niteliğindeki 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defRPr/>
            </a:pP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Meslek kuruluşları,  Vakıf yükseköğretim kurumları,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defRPr/>
            </a:pP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Özel sektöre gerçekleştirilen işler  ile 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defRPr/>
            </a:pP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Alt yükleniciler tarafından gerçekleştirilen 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işlerde</a:t>
            </a: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tr-TR" sz="2000" b="1" u="sng" dirty="0">
                <a:solidFill>
                  <a:schemeClr val="tx1"/>
                </a:solidFill>
                <a:latin typeface="Calibri" panose="020F0502020204030204" pitchFamily="34" charset="0"/>
              </a:rPr>
              <a:t>iş </a:t>
            </a:r>
            <a:r>
              <a:rPr lang="tr-TR" sz="2000" b="1" u="sng" dirty="0">
                <a:solidFill>
                  <a:schemeClr val="tx1"/>
                </a:solidFill>
                <a:latin typeface="Calibri" panose="020F0502020204030204" pitchFamily="34" charset="0"/>
              </a:rPr>
              <a:t>deneyim  belgesi </a:t>
            </a:r>
            <a:r>
              <a:rPr lang="tr-TR" sz="2000" b="1" u="sng" dirty="0">
                <a:solidFill>
                  <a:schemeClr val="tx1"/>
                </a:solidFill>
                <a:latin typeface="Calibri" panose="020F0502020204030204" pitchFamily="34" charset="0"/>
              </a:rPr>
              <a:t>düzenlenmez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  <a:defRPr/>
            </a:pPr>
            <a:endParaRPr lang="tr-TR" sz="2000" b="1" u="sng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defRPr/>
            </a:pP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Bu durumda iş 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deneyimi </a:t>
            </a:r>
            <a:r>
              <a:rPr lang="tr-TR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Sözleşme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ve </a:t>
            </a:r>
            <a:r>
              <a:rPr lang="tr-TR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fatura örnekleri 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veya serbest meslek makbuzu nüshaları birlikte sunularak 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belgelenir.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defRPr/>
            </a:pP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Sözleşme 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eki belgeler ya asıl belge olarak veya örnekleri/nüshaları noter, YMM, SMMM</a:t>
            </a:r>
            <a:r>
              <a:rPr lang="tr-TR" sz="2000" strike="sngStrike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</a:rPr>
              <a:t>, SM 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veya vergi dairesi onaylı suretleri sunulabilir 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  <a:endParaRPr lang="tr-TR" sz="20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52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981200" y="332656"/>
            <a:ext cx="8229600" cy="792088"/>
          </a:xfrm>
        </p:spPr>
        <p:txBody>
          <a:bodyPr/>
          <a:lstStyle/>
          <a:p>
            <a:r>
              <a:rPr lang="tr-TR" sz="4400" b="1" dirty="0">
                <a:latin typeface="Calibri" panose="020F0502020204030204" pitchFamily="34" charset="0"/>
              </a:rPr>
              <a:t>İş Deneyimini Gösteren Belgeler</a:t>
            </a:r>
            <a:endParaRPr lang="tr-TR" sz="44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91544" y="1340768"/>
            <a:ext cx="8229600" cy="5184576"/>
          </a:xfrm>
        </p:spPr>
        <p:txBody>
          <a:bodyPr>
            <a:noAutofit/>
          </a:bodyPr>
          <a:lstStyle/>
          <a:p>
            <a:pPr algn="just"/>
            <a:r>
              <a:rPr lang="tr-TR" sz="2200" dirty="0" smtClean="0">
                <a:solidFill>
                  <a:schemeClr val="tx1"/>
                </a:solidFill>
                <a:latin typeface="Calibri" panose="020F0502020204030204" pitchFamily="34" charset="0"/>
              </a:rPr>
              <a:t>İş </a:t>
            </a:r>
            <a:r>
              <a:rPr lang="tr-TR" sz="2200" dirty="0">
                <a:solidFill>
                  <a:schemeClr val="tx1"/>
                </a:solidFill>
                <a:latin typeface="Calibri" panose="020F0502020204030204" pitchFamily="34" charset="0"/>
              </a:rPr>
              <a:t>ortaklığında </a:t>
            </a:r>
            <a:r>
              <a:rPr lang="tr-TR" sz="2200" u="sng" dirty="0">
                <a:solidFill>
                  <a:schemeClr val="tx1"/>
                </a:solidFill>
                <a:latin typeface="Calibri" panose="020F0502020204030204" pitchFamily="34" charset="0"/>
              </a:rPr>
              <a:t>pilot ortağın</a:t>
            </a:r>
            <a:r>
              <a:rPr lang="tr-TR" sz="2200" dirty="0">
                <a:solidFill>
                  <a:schemeClr val="tx1"/>
                </a:solidFill>
                <a:latin typeface="Calibri" panose="020F0502020204030204" pitchFamily="34" charset="0"/>
              </a:rPr>
              <a:t>, asgari iş deneyim tutarının </a:t>
            </a:r>
            <a:r>
              <a:rPr lang="tr-TR" sz="2200" b="1" dirty="0">
                <a:solidFill>
                  <a:srgbClr val="C00000"/>
                </a:solidFill>
                <a:latin typeface="Calibri" panose="020F0502020204030204" pitchFamily="34" charset="0"/>
              </a:rPr>
              <a:t>en az % 20’sini </a:t>
            </a:r>
            <a:r>
              <a:rPr lang="tr-TR" sz="2200" dirty="0">
                <a:solidFill>
                  <a:schemeClr val="tx1"/>
                </a:solidFill>
                <a:latin typeface="Calibri" panose="020F0502020204030204" pitchFamily="34" charset="0"/>
              </a:rPr>
              <a:t>sağlaması gerekir.</a:t>
            </a:r>
          </a:p>
          <a:p>
            <a:pPr algn="just"/>
            <a:r>
              <a:rPr lang="tr-TR" sz="2200" dirty="0">
                <a:solidFill>
                  <a:schemeClr val="tx1"/>
                </a:solidFill>
                <a:latin typeface="Calibri" panose="020F0502020204030204" pitchFamily="34" charset="0"/>
              </a:rPr>
              <a:t>Ancak, her durumda </a:t>
            </a:r>
            <a:r>
              <a:rPr lang="tr-TR" sz="2200" u="sng" dirty="0">
                <a:solidFill>
                  <a:schemeClr val="tx1"/>
                </a:solidFill>
                <a:latin typeface="Calibri" panose="020F0502020204030204" pitchFamily="34" charset="0"/>
              </a:rPr>
              <a:t>pilot ortağın iş deneyim tutarının diğer ortaklardan her birinin iş deneyim tutarından fazla olması </a:t>
            </a:r>
            <a:r>
              <a:rPr lang="tr-TR" sz="2200" b="1" dirty="0">
                <a:solidFill>
                  <a:srgbClr val="C00000"/>
                </a:solidFill>
                <a:latin typeface="Calibri" panose="020F0502020204030204" pitchFamily="34" charset="0"/>
              </a:rPr>
              <a:t>zorunludur</a:t>
            </a:r>
            <a:r>
              <a:rPr lang="tr-TR" sz="2200" dirty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</a:p>
          <a:p>
            <a:pPr algn="just"/>
            <a:r>
              <a:rPr lang="tr-TR" sz="2200" dirty="0">
                <a:solidFill>
                  <a:schemeClr val="tx1"/>
                </a:solidFill>
                <a:latin typeface="Calibri" panose="020F0502020204030204" pitchFamily="34" charset="0"/>
              </a:rPr>
              <a:t>Pilot ortağın iş deneyim tutarının diğer ortaklardan her birinin iş deneyim tutarından fazla olması ve asgari iş deneyim tutarının en az %20’sini sağlaması şartıyla iş deneyim tutarının kalan kısmı </a:t>
            </a:r>
            <a:r>
              <a:rPr lang="tr-TR" sz="2200" b="1" dirty="0">
                <a:solidFill>
                  <a:schemeClr val="tx1"/>
                </a:solidFill>
                <a:latin typeface="Calibri" panose="020F0502020204030204" pitchFamily="34" charset="0"/>
              </a:rPr>
              <a:t>diğer ortaklardan biri, birkaçı veya tamamı tarafından karşılanabilir</a:t>
            </a:r>
            <a:r>
              <a:rPr lang="tr-TR" sz="2200" dirty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</a:p>
          <a:p>
            <a:pPr algn="just"/>
            <a:r>
              <a:rPr lang="tr-TR" sz="2200" dirty="0">
                <a:solidFill>
                  <a:schemeClr val="tx1"/>
                </a:solidFill>
                <a:latin typeface="Calibri" panose="020F0502020204030204" pitchFamily="34" charset="0"/>
              </a:rPr>
              <a:t>Pilot ortağa ait iş deneyimini gösteren belgenin </a:t>
            </a:r>
            <a:r>
              <a:rPr lang="tr-TR" sz="2200" u="sng" dirty="0">
                <a:solidFill>
                  <a:schemeClr val="tx1"/>
                </a:solidFill>
                <a:latin typeface="Calibri" panose="020F0502020204030204" pitchFamily="34" charset="0"/>
              </a:rPr>
              <a:t>yeterlik kriterini sağlaması halinde</a:t>
            </a:r>
            <a:r>
              <a:rPr lang="tr-TR" sz="2200" dirty="0">
                <a:solidFill>
                  <a:schemeClr val="tx1"/>
                </a:solidFill>
                <a:latin typeface="Calibri" panose="020F0502020204030204" pitchFamily="34" charset="0"/>
              </a:rPr>
              <a:t>, </a:t>
            </a:r>
            <a:r>
              <a:rPr lang="tr-TR" sz="2200" b="1" dirty="0">
                <a:solidFill>
                  <a:srgbClr val="C00000"/>
                </a:solidFill>
                <a:latin typeface="Calibri" panose="020F0502020204030204" pitchFamily="34" charset="0"/>
              </a:rPr>
              <a:t>diğer ortaklar iş deneyimini gösteren belge sunmak zorunda değildir</a:t>
            </a:r>
            <a:r>
              <a:rPr lang="tr-TR" sz="2200" dirty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  <a:endParaRPr lang="tr-TR" sz="22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3070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981200" y="332656"/>
            <a:ext cx="8229600" cy="792088"/>
          </a:xfrm>
        </p:spPr>
        <p:txBody>
          <a:bodyPr/>
          <a:lstStyle/>
          <a:p>
            <a:r>
              <a:rPr lang="tr-TR" sz="4400" b="1" dirty="0">
                <a:latin typeface="Calibri" panose="020F0502020204030204" pitchFamily="34" charset="0"/>
              </a:rPr>
              <a:t>İş Deneyimini Gösteren Belgeler</a:t>
            </a:r>
            <a:endParaRPr lang="tr-TR" sz="44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91544" y="1340768"/>
            <a:ext cx="8229600" cy="5184576"/>
          </a:xfrm>
        </p:spPr>
        <p:txBody>
          <a:bodyPr>
            <a:noAutofit/>
          </a:bodyPr>
          <a:lstStyle/>
          <a:p>
            <a:pPr algn="just"/>
            <a:r>
              <a:rPr lang="tr-TR" sz="1900" dirty="0" smtClean="0">
                <a:solidFill>
                  <a:schemeClr val="tx1"/>
                </a:solidFill>
                <a:latin typeface="Calibri" panose="020F0502020204030204" pitchFamily="34" charset="0"/>
              </a:rPr>
              <a:t>Pilot </a:t>
            </a:r>
            <a:r>
              <a:rPr lang="tr-TR" sz="1900" dirty="0">
                <a:solidFill>
                  <a:schemeClr val="tx1"/>
                </a:solidFill>
                <a:latin typeface="Calibri" panose="020F0502020204030204" pitchFamily="34" charset="0"/>
              </a:rPr>
              <a:t>ortağın </a:t>
            </a:r>
            <a:r>
              <a:rPr lang="tr-TR" sz="1900" b="1" dirty="0">
                <a:solidFill>
                  <a:schemeClr val="tx1"/>
                </a:solidFill>
                <a:latin typeface="Calibri" panose="020F0502020204030204" pitchFamily="34" charset="0"/>
              </a:rPr>
              <a:t>teknolojik ürün deneyim belgesi sunması</a:t>
            </a:r>
            <a:r>
              <a:rPr lang="tr-TR" sz="1900" dirty="0">
                <a:solidFill>
                  <a:schemeClr val="tx1"/>
                </a:solidFill>
                <a:latin typeface="Calibri" panose="020F0502020204030204" pitchFamily="34" charset="0"/>
              </a:rPr>
              <a:t> durumunda, pilot ortağın asgari iş deneyim tutarının </a:t>
            </a:r>
            <a:r>
              <a:rPr lang="tr-TR" sz="1900" b="1" dirty="0">
                <a:solidFill>
                  <a:srgbClr val="C00000"/>
                </a:solidFill>
                <a:latin typeface="Calibri" panose="020F0502020204030204" pitchFamily="34" charset="0"/>
              </a:rPr>
              <a:t>en az %20’sini sağlaması</a:t>
            </a:r>
            <a:r>
              <a:rPr lang="tr-TR" sz="1900" dirty="0">
                <a:solidFill>
                  <a:schemeClr val="tx1"/>
                </a:solidFill>
                <a:latin typeface="Calibri" panose="020F0502020204030204" pitchFamily="34" charset="0"/>
              </a:rPr>
              <a:t> ve diğer ortaklardan her birinin iş deneyim tutarından fazla olması koşulu aranmaz; asgari iş deneyim tutarının kalan kısmının diğer ortaklardan biri, birkaçı veya tamamı tarafından karşılanması zorunludur</a:t>
            </a:r>
            <a:r>
              <a:rPr lang="tr-TR" sz="1900" dirty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</a:p>
          <a:p>
            <a:pPr lvl="0" algn="just"/>
            <a:r>
              <a:rPr lang="tr-TR" sz="1900" dirty="0">
                <a:solidFill>
                  <a:schemeClr val="tx1"/>
                </a:solidFill>
                <a:latin typeface="Calibri" panose="020F0502020204030204" pitchFamily="34" charset="0"/>
              </a:rPr>
              <a:t>Konsorsiyumlarda, </a:t>
            </a:r>
            <a:r>
              <a:rPr lang="tr-TR" sz="1900" dirty="0">
                <a:solidFill>
                  <a:schemeClr val="tx1"/>
                </a:solidFill>
                <a:latin typeface="Calibri" panose="020F0502020204030204" pitchFamily="34" charset="0"/>
              </a:rPr>
              <a:t>h</a:t>
            </a:r>
            <a:r>
              <a:rPr lang="tr-TR" sz="1900" dirty="0">
                <a:solidFill>
                  <a:schemeClr val="tx1"/>
                </a:solidFill>
                <a:latin typeface="Calibri" panose="020F0502020204030204" pitchFamily="34" charset="0"/>
              </a:rPr>
              <a:t>er </a:t>
            </a:r>
            <a:r>
              <a:rPr lang="tr-TR" sz="1900" dirty="0">
                <a:solidFill>
                  <a:schemeClr val="tx1"/>
                </a:solidFill>
                <a:latin typeface="Calibri" panose="020F0502020204030204" pitchFamily="34" charset="0"/>
              </a:rPr>
              <a:t>konsorsiyum ortağının, </a:t>
            </a:r>
            <a:r>
              <a:rPr lang="tr-TR" sz="1900" b="1" dirty="0">
                <a:solidFill>
                  <a:srgbClr val="C00000"/>
                </a:solidFill>
                <a:latin typeface="Calibri" panose="020F0502020204030204" pitchFamily="34" charset="0"/>
              </a:rPr>
              <a:t>başvuruda bulunduğu</a:t>
            </a:r>
            <a:r>
              <a:rPr lang="tr-TR" sz="1900" dirty="0">
                <a:solidFill>
                  <a:schemeClr val="tx1"/>
                </a:solidFill>
                <a:latin typeface="Calibri" panose="020F0502020204030204" pitchFamily="34" charset="0"/>
              </a:rPr>
              <a:t> veya </a:t>
            </a:r>
            <a:r>
              <a:rPr lang="tr-TR" sz="1900" b="1" dirty="0">
                <a:solidFill>
                  <a:srgbClr val="C00000"/>
                </a:solidFill>
                <a:latin typeface="Calibri" panose="020F0502020204030204" pitchFamily="34" charset="0"/>
              </a:rPr>
              <a:t>teklif verdiği kısım için istenilen asgari iş deneyim tutarının tamamını </a:t>
            </a:r>
            <a:r>
              <a:rPr lang="tr-TR" sz="1900" dirty="0">
                <a:solidFill>
                  <a:schemeClr val="tx1"/>
                </a:solidFill>
                <a:latin typeface="Calibri" panose="020F0502020204030204" pitchFamily="34" charset="0"/>
              </a:rPr>
              <a:t>sağlaması zorunludur.</a:t>
            </a:r>
          </a:p>
          <a:p>
            <a:pPr algn="just"/>
            <a:endParaRPr lang="tr-TR" sz="19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0701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981200" y="332656"/>
            <a:ext cx="8229600" cy="792088"/>
          </a:xfrm>
        </p:spPr>
        <p:txBody>
          <a:bodyPr/>
          <a:lstStyle/>
          <a:p>
            <a:r>
              <a:rPr lang="tr-TR" sz="4400" b="1" dirty="0">
                <a:latin typeface="Calibri" panose="020F0502020204030204" pitchFamily="34" charset="0"/>
              </a:rPr>
              <a:t>İş Deneyimini Gösteren Belgeler</a:t>
            </a:r>
            <a:endParaRPr lang="tr-TR" sz="44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91544" y="1340768"/>
            <a:ext cx="8229600" cy="5184576"/>
          </a:xfrm>
        </p:spPr>
        <p:txBody>
          <a:bodyPr>
            <a:noAutofit/>
          </a:bodyPr>
          <a:lstStyle/>
          <a:p>
            <a:pPr algn="just"/>
            <a:r>
              <a:rPr lang="tr-TR" sz="2000" dirty="0" smtClean="0">
                <a:solidFill>
                  <a:schemeClr val="tx1"/>
                </a:solidFill>
                <a:latin typeface="Calibri" panose="020F0502020204030204" pitchFamily="34" charset="0"/>
              </a:rPr>
              <a:t>Tüzel 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kişi tarafından iş deneyimini göstermek üzere sunulan belgenin, 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tüzel kişiliğin </a:t>
            </a:r>
            <a:r>
              <a:rPr lang="tr-TR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yarısından fazla hissesine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 sahip ortağına ait olması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halinde; ticaret ve sanayi odası/ticaret odası bünyesinde bulunan </a:t>
            </a:r>
            <a:r>
              <a:rPr lang="tr-TR" sz="2000" u="sng" dirty="0">
                <a:solidFill>
                  <a:schemeClr val="tx1"/>
                </a:solidFill>
                <a:latin typeface="Calibri" panose="020F0502020204030204" pitchFamily="34" charset="0"/>
              </a:rPr>
              <a:t>ticaret sicil memurlukları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veya </a:t>
            </a:r>
            <a:r>
              <a:rPr lang="tr-TR" sz="2000" u="sng" dirty="0">
                <a:solidFill>
                  <a:schemeClr val="tx1"/>
                </a:solidFill>
                <a:latin typeface="Calibri" panose="020F0502020204030204" pitchFamily="34" charset="0"/>
              </a:rPr>
              <a:t>YMM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, </a:t>
            </a:r>
            <a:r>
              <a:rPr lang="tr-TR" sz="2000" u="sng" dirty="0">
                <a:solidFill>
                  <a:schemeClr val="tx1"/>
                </a:solidFill>
                <a:latin typeface="Calibri" panose="020F0502020204030204" pitchFamily="34" charset="0"/>
              </a:rPr>
              <a:t>SMMM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tarafından, ilk ilan veya davet tarihinden sonra düzenlenen ve 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düzenlendiği tarihten geriye doğru </a:t>
            </a:r>
            <a:r>
              <a:rPr lang="tr-TR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son bir yıldır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2000" b="1" u="sng" dirty="0">
                <a:solidFill>
                  <a:schemeClr val="tx1"/>
                </a:solidFill>
                <a:latin typeface="Calibri" panose="020F0502020204030204" pitchFamily="34" charset="0"/>
              </a:rPr>
              <a:t>kesintisiz olarak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bu şartın korunduğunu gösteren belgenin sunulması zorunludur.</a:t>
            </a:r>
          </a:p>
          <a:p>
            <a:pPr marL="0" indent="0" algn="just">
              <a:buNone/>
            </a:pPr>
            <a:endParaRPr lang="tr-TR" sz="20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just"/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16.03.2019 tarihli değişiklik ile; 18.03.2020’den itibaren, tüzel kişiliğin yarısından fazla hissesine sahip ortağın belgesi kullanılması durumunda, ortağın 4734 kapsamında gerçekleştirilen ihalelere ilişkin </a:t>
            </a:r>
            <a:r>
              <a:rPr lang="tr-TR" sz="2000" u="sng" dirty="0">
                <a:solidFill>
                  <a:schemeClr val="tx1"/>
                </a:solidFill>
                <a:latin typeface="Calibri" panose="020F0502020204030204" pitchFamily="34" charset="0"/>
              </a:rPr>
              <a:t>sözleşmelerin yürütülmesi konusunda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temsile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ve </a:t>
            </a:r>
            <a:r>
              <a:rPr lang="tr-TR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yönetime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yetkili olması şartı aranacaktır. (Ortaklık tespit belgesi standart formu ile)</a:t>
            </a:r>
          </a:p>
        </p:txBody>
      </p:sp>
    </p:spTree>
    <p:extLst>
      <p:ext uri="{BB962C8B-B14F-4D97-AF65-F5344CB8AC3E}">
        <p14:creationId xmlns:p14="http://schemas.microsoft.com/office/powerpoint/2010/main" val="403094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981200" y="332656"/>
            <a:ext cx="8229600" cy="792088"/>
          </a:xfrm>
        </p:spPr>
        <p:txBody>
          <a:bodyPr/>
          <a:lstStyle/>
          <a:p>
            <a:r>
              <a:rPr lang="tr-TR" sz="4400" b="1" dirty="0">
                <a:latin typeface="Calibri" panose="020F0502020204030204" pitchFamily="34" charset="0"/>
              </a:rPr>
              <a:t>İş Deneyimini Gösteren Belgeler</a:t>
            </a:r>
            <a:endParaRPr lang="tr-TR" sz="44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91544" y="1340768"/>
            <a:ext cx="8229600" cy="5184576"/>
          </a:xfrm>
        </p:spPr>
        <p:txBody>
          <a:bodyPr>
            <a:noAutofit/>
          </a:bodyPr>
          <a:lstStyle/>
          <a:p>
            <a:pPr marL="285750" indent="-285750" algn="just">
              <a:spcBef>
                <a:spcPts val="600"/>
              </a:spcBef>
              <a:spcAft>
                <a:spcPts val="600"/>
              </a:spcAft>
            </a:pPr>
            <a:r>
              <a:rPr lang="tr-TR" sz="2000" dirty="0" smtClean="0">
                <a:solidFill>
                  <a:schemeClr val="tx1"/>
                </a:solidFill>
                <a:latin typeface="Calibri" panose="020F0502020204030204" pitchFamily="34" charset="0"/>
              </a:rPr>
              <a:t>İş 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deneyimini gösteren belgelerde yer almakla birlikte </a:t>
            </a:r>
            <a:r>
              <a:rPr lang="tr-TR" sz="2000" u="sng" dirty="0">
                <a:solidFill>
                  <a:schemeClr val="tx1"/>
                </a:solidFill>
                <a:latin typeface="Calibri" panose="020F0502020204030204" pitchFamily="34" charset="0"/>
              </a:rPr>
              <a:t>ihale konusu iş veya benzer işe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ilişkin olmayan işlerin tutarları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, iş deneyim tutarının belirlenmesinde </a:t>
            </a:r>
            <a:r>
              <a:rPr lang="tr-TR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değerlendirmeye alınmaz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</a:pP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İş deneyimini gösteren belgeler, </a:t>
            </a:r>
            <a:r>
              <a:rPr lang="tr-TR" sz="2000" u="sng" dirty="0">
                <a:solidFill>
                  <a:schemeClr val="tx1"/>
                </a:solidFill>
                <a:latin typeface="Calibri" panose="020F0502020204030204" pitchFamily="34" charset="0"/>
              </a:rPr>
              <a:t>belge sahibi gerçek veya tüzel kişiler dışındaki aday veya istekliler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tarafından </a:t>
            </a:r>
            <a:r>
              <a:rPr lang="tr-TR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kullanılamaz, devredilemez, kiraya verilemez ve satılamaz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. </a:t>
            </a:r>
            <a:endParaRPr lang="tr-TR" sz="20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</a:pP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İş bitirme belgesinin düzenlemesinde belge tutarı, her türlü </a:t>
            </a:r>
            <a:r>
              <a:rPr lang="tr-TR" sz="2000" u="sng" dirty="0">
                <a:solidFill>
                  <a:schemeClr val="tx1"/>
                </a:solidFill>
                <a:latin typeface="Calibri" panose="020F0502020204030204" pitchFamily="34" charset="0"/>
              </a:rPr>
              <a:t>fiyat farkları ve (KDV) hariç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, varsa </a:t>
            </a:r>
            <a:r>
              <a:rPr lang="tr-TR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iş artışları sözleşme bedeline eklenmek suretiyle 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bulunur.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</a:pPr>
            <a:r>
              <a:rPr lang="tr-TR" sz="2000" u="sng" dirty="0">
                <a:solidFill>
                  <a:schemeClr val="tx1"/>
                </a:solidFill>
                <a:latin typeface="Calibri" panose="020F0502020204030204" pitchFamily="34" charset="0"/>
              </a:rPr>
              <a:t>Gerçek kişilere veya iş deneyim belgesi düzenlemeye yetkili olmayan kurum ve kuruluşlara gerçekleştirilen işlere ilişkin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iş deneyim tutarının tespitinde, 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diğer belgelerin de bu tutarı doğrulaması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ve </a:t>
            </a:r>
            <a:r>
              <a:rPr lang="tr-TR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sözleşmede iş artışına ilişkin hüküm bulunması 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koşuluyla 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sözleşme tutarının % 10’unu aşmamak üzere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tamamlanan iş tutarı dikkate alınır</a:t>
            </a:r>
          </a:p>
        </p:txBody>
      </p:sp>
    </p:spTree>
    <p:extLst>
      <p:ext uri="{BB962C8B-B14F-4D97-AF65-F5344CB8AC3E}">
        <p14:creationId xmlns:p14="http://schemas.microsoft.com/office/powerpoint/2010/main" val="166156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981200" y="332656"/>
            <a:ext cx="8229600" cy="792088"/>
          </a:xfrm>
        </p:spPr>
        <p:txBody>
          <a:bodyPr/>
          <a:lstStyle/>
          <a:p>
            <a:r>
              <a:rPr lang="tr-TR" sz="4400" b="1" dirty="0">
                <a:latin typeface="Calibri" panose="020F0502020204030204" pitchFamily="34" charset="0"/>
              </a:rPr>
              <a:t>İş Deneyimini Gösteren Belgeler</a:t>
            </a:r>
            <a:endParaRPr lang="tr-TR" sz="44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91544" y="1340768"/>
            <a:ext cx="8229600" cy="5184576"/>
          </a:xfrm>
        </p:spPr>
        <p:txBody>
          <a:bodyPr>
            <a:noAutofit/>
          </a:bodyPr>
          <a:lstStyle/>
          <a:p>
            <a:pPr algn="just"/>
            <a:r>
              <a:rPr lang="tr-TR" sz="2000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Teknoloji </a:t>
            </a:r>
            <a:r>
              <a:rPr lang="tr-TR" sz="2000" u="sng" dirty="0">
                <a:solidFill>
                  <a:schemeClr val="tx1"/>
                </a:solidFill>
                <a:latin typeface="Calibri" panose="020F0502020204030204" pitchFamily="34" charset="0"/>
              </a:rPr>
              <a:t>merkezi işletmelerinde, Ar-Ge merkezlerinde, </a:t>
            </a:r>
            <a:r>
              <a:rPr lang="tr-TR" sz="2000" u="sng" dirty="0">
                <a:solidFill>
                  <a:schemeClr val="tx1"/>
                </a:solidFill>
                <a:latin typeface="Calibri" panose="020F0502020204030204" pitchFamily="34" charset="0"/>
              </a:rPr>
              <a:t>Teknoloji </a:t>
            </a:r>
            <a:r>
              <a:rPr lang="tr-TR" sz="2000" u="sng" dirty="0">
                <a:solidFill>
                  <a:schemeClr val="tx1"/>
                </a:solidFill>
                <a:latin typeface="Calibri" panose="020F0502020204030204" pitchFamily="34" charset="0"/>
              </a:rPr>
              <a:t>Geliştirme Bölgelerinde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, kamu kurum ve kuruluşları ile </a:t>
            </a:r>
            <a:r>
              <a:rPr lang="tr-TR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kanunla kurulan vakıflar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tarafından veya </a:t>
            </a:r>
            <a:r>
              <a:rPr lang="tr-TR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uluslararası fonlarca 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desteklenen Ar-Ge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 ve yenilik projelerinde, rekabet öncesi iş birliği projelerinde ve </a:t>
            </a:r>
            <a:r>
              <a:rPr lang="tr-TR" sz="2000" dirty="0" err="1">
                <a:solidFill>
                  <a:schemeClr val="tx1"/>
                </a:solidFill>
                <a:latin typeface="Calibri" panose="020F0502020204030204" pitchFamily="34" charset="0"/>
              </a:rPr>
              <a:t>tekno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girişim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 sermaye desteklerinden 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yararlananlara, yararlandıkları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 destekler çerçevesinde yürüttükleri proje sonucu ortaya çıkan ve 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bunlar 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dışında </a:t>
            </a:r>
            <a:r>
              <a:rPr lang="tr-TR" sz="2000" dirty="0" err="1">
                <a:solidFill>
                  <a:schemeClr val="tx1"/>
                </a:solidFill>
                <a:latin typeface="Calibri" panose="020F0502020204030204" pitchFamily="34" charset="0"/>
              </a:rPr>
              <a:t>özkaynaklarla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geliştirilmiş ve değerlendirilmesi için 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gerekli usulleri 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Sanayi 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ve Teknoloji Bakanlığınca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belirlenen ve </a:t>
            </a:r>
            <a:r>
              <a:rPr lang="tr-TR" sz="2000" u="sng" dirty="0">
                <a:solidFill>
                  <a:schemeClr val="tx1"/>
                </a:solidFill>
                <a:latin typeface="Calibri" panose="020F0502020204030204" pitchFamily="34" charset="0"/>
              </a:rPr>
              <a:t>TUBİTAK </a:t>
            </a:r>
            <a:r>
              <a:rPr lang="tr-TR" sz="2000" u="sng" dirty="0">
                <a:solidFill>
                  <a:schemeClr val="tx1"/>
                </a:solidFill>
                <a:latin typeface="Calibri" panose="020F0502020204030204" pitchFamily="34" charset="0"/>
              </a:rPr>
              <a:t>tarafından Ar-Ge projesi neticesinde ortaya çıktığı belgelendirilen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yerli malı belgesine sahip malın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piyasaya arz edilmesinden sonra Bilim, Sanayi ve Teknoloji Bakanlığı tarafından teknolojik ürün deneyim belgesi düzenlenir.</a:t>
            </a:r>
          </a:p>
          <a:p>
            <a:pPr algn="just"/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Teknolojik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 ürün deneyim belgesi, proje sonucunda ortaya çıkan her bir ürün için ayrı ayrı düzenlenir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  <a:endParaRPr lang="tr-TR" sz="20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1036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92974" y="2286000"/>
            <a:ext cx="10972800" cy="1600200"/>
          </a:xfrm>
        </p:spPr>
        <p:txBody>
          <a:bodyPr/>
          <a:lstStyle/>
          <a:p>
            <a:r>
              <a:rPr lang="tr-TR" dirty="0" smtClean="0"/>
              <a:t>Teşekkürler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25247750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Üst Düzey">
  <a:themeElements>
    <a:clrScheme name="Üst Düzey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Üst Düzey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Üst Düze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519</Words>
  <Application>Microsoft Office PowerPoint</Application>
  <PresentationFormat>Geniş ekran</PresentationFormat>
  <Paragraphs>35</Paragraphs>
  <Slides>8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14" baseType="lpstr">
      <vt:lpstr>Arial</vt:lpstr>
      <vt:lpstr>Calibri</vt:lpstr>
      <vt:lpstr>Century Gothic</vt:lpstr>
      <vt:lpstr>Courier New</vt:lpstr>
      <vt:lpstr>Palatino Linotype</vt:lpstr>
      <vt:lpstr>Üst Düzey</vt:lpstr>
      <vt:lpstr>İş Deneyimini Gösteren Belgeler</vt:lpstr>
      <vt:lpstr>İş Deneyimini Gösteren Belgeler</vt:lpstr>
      <vt:lpstr>İş Deneyimini Gösteren Belgeler</vt:lpstr>
      <vt:lpstr>İş Deneyimini Gösteren Belgeler</vt:lpstr>
      <vt:lpstr>İş Deneyimini Gösteren Belgeler</vt:lpstr>
      <vt:lpstr>İş Deneyimini Gösteren Belgeler</vt:lpstr>
      <vt:lpstr>İş Deneyimini Gösteren Belgeler</vt:lpstr>
      <vt:lpstr>Teşekkürler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İş Deneyimini Gösteren Belgeler</dc:title>
  <dc:creator>İhsan ZIYPAK</dc:creator>
  <cp:lastModifiedBy>İhsan ZIYPAK</cp:lastModifiedBy>
  <cp:revision>3</cp:revision>
  <dcterms:created xsi:type="dcterms:W3CDTF">2021-01-27T12:05:52Z</dcterms:created>
  <dcterms:modified xsi:type="dcterms:W3CDTF">2021-01-27T12:07:19Z</dcterms:modified>
</cp:coreProperties>
</file>