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301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B10B64-A59A-4B79-A8CF-B15AE0140DC8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11CFEDDA-89EB-470D-BA9B-CA4722DFF529}">
      <dgm:prSet phldrT="[Metin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tr-TR" sz="2800" dirty="0" smtClean="0">
              <a:solidFill>
                <a:schemeClr val="tx1"/>
              </a:solidFill>
            </a:rPr>
            <a:t>İLK TEKLİFLER</a:t>
          </a:r>
          <a:endParaRPr lang="tr-TR" sz="2800" dirty="0">
            <a:solidFill>
              <a:schemeClr val="tx1"/>
            </a:solidFill>
          </a:endParaRPr>
        </a:p>
      </dgm:t>
    </dgm:pt>
    <dgm:pt modelId="{930AADF4-5537-41D7-B567-B56C104CD35C}" type="parTrans" cxnId="{C74A2986-5757-43A5-A7B1-C7C5A618EA40}">
      <dgm:prSet/>
      <dgm:spPr/>
      <dgm:t>
        <a:bodyPr/>
        <a:lstStyle/>
        <a:p>
          <a:endParaRPr lang="tr-TR" sz="2800">
            <a:solidFill>
              <a:schemeClr val="tx1"/>
            </a:solidFill>
          </a:endParaRPr>
        </a:p>
      </dgm:t>
    </dgm:pt>
    <dgm:pt modelId="{82D326C5-34D9-4F82-8B44-4F18B0A18A99}" type="sibTrans" cxnId="{C74A2986-5757-43A5-A7B1-C7C5A618EA40}">
      <dgm:prSet/>
      <dgm:spPr/>
      <dgm:t>
        <a:bodyPr/>
        <a:lstStyle/>
        <a:p>
          <a:endParaRPr lang="tr-TR" sz="2800">
            <a:solidFill>
              <a:schemeClr val="tx1"/>
            </a:solidFill>
          </a:endParaRPr>
        </a:p>
      </dgm:t>
    </dgm:pt>
    <dgm:pt modelId="{CC579F6D-6829-4CCA-AF0C-2F49C11DA830}">
      <dgm:prSet phldrT="[Metin]" custT="1"/>
      <dgm:spPr/>
      <dgm:t>
        <a:bodyPr/>
        <a:lstStyle/>
        <a:p>
          <a:r>
            <a:rPr lang="tr-TR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İstekli A</a:t>
          </a:r>
        </a:p>
        <a:p>
          <a:r>
            <a:rPr lang="tr-TR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100.000</a:t>
          </a:r>
        </a:p>
        <a:p>
          <a:r>
            <a:rPr lang="tr-TR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1.Sıra </a:t>
          </a:r>
        </a:p>
      </dgm:t>
    </dgm:pt>
    <dgm:pt modelId="{E91F826E-96E0-4FC5-8914-8B3F257BC1D2}" type="parTrans" cxnId="{B685EF98-A54B-4C48-BC90-2647F1A1F071}">
      <dgm:prSet/>
      <dgm:spPr/>
      <dgm:t>
        <a:bodyPr/>
        <a:lstStyle/>
        <a:p>
          <a:endParaRPr lang="tr-TR" sz="2800">
            <a:solidFill>
              <a:schemeClr val="tx1"/>
            </a:solidFill>
          </a:endParaRPr>
        </a:p>
      </dgm:t>
    </dgm:pt>
    <dgm:pt modelId="{080153B3-253E-48F0-B49D-77855BB290C4}" type="sibTrans" cxnId="{B685EF98-A54B-4C48-BC90-2647F1A1F071}">
      <dgm:prSet/>
      <dgm:spPr/>
      <dgm:t>
        <a:bodyPr/>
        <a:lstStyle/>
        <a:p>
          <a:endParaRPr lang="tr-TR" sz="2800">
            <a:solidFill>
              <a:schemeClr val="tx1"/>
            </a:solidFill>
          </a:endParaRPr>
        </a:p>
      </dgm:t>
    </dgm:pt>
    <dgm:pt modelId="{B7404FD3-59FA-4CA6-BD96-1826C7368881}">
      <dgm:prSet phldrT="[Metin]" custT="1"/>
      <dgm:spPr/>
      <dgm:t>
        <a:bodyPr/>
        <a:lstStyle/>
        <a:p>
          <a:r>
            <a:rPr lang="tr-TR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İstekli B</a:t>
          </a:r>
        </a:p>
        <a:p>
          <a:r>
            <a:rPr lang="tr-TR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120.000</a:t>
          </a:r>
        </a:p>
        <a:p>
          <a:r>
            <a:rPr lang="tr-TR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2.Sıra</a:t>
          </a:r>
          <a:endParaRPr lang="tr-TR" sz="28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BA75386-7D2C-4C61-AB60-A98955A07DEF}" type="parTrans" cxnId="{6B16DCC5-9584-4B7A-AE51-1B890C96A573}">
      <dgm:prSet/>
      <dgm:spPr/>
      <dgm:t>
        <a:bodyPr/>
        <a:lstStyle/>
        <a:p>
          <a:endParaRPr lang="tr-TR" sz="2800">
            <a:solidFill>
              <a:schemeClr val="tx1"/>
            </a:solidFill>
          </a:endParaRPr>
        </a:p>
      </dgm:t>
    </dgm:pt>
    <dgm:pt modelId="{0C4759A9-EA21-43E5-BBD1-49BEA84C77A1}" type="sibTrans" cxnId="{6B16DCC5-9584-4B7A-AE51-1B890C96A573}">
      <dgm:prSet/>
      <dgm:spPr/>
      <dgm:t>
        <a:bodyPr/>
        <a:lstStyle/>
        <a:p>
          <a:endParaRPr lang="tr-TR" sz="2800">
            <a:solidFill>
              <a:schemeClr val="tx1"/>
            </a:solidFill>
          </a:endParaRPr>
        </a:p>
      </dgm:t>
    </dgm:pt>
    <dgm:pt modelId="{E6DD7DDB-9905-477D-8C44-703CECBA88F2}">
      <dgm:prSet phldrT="[Metin]" custT="1"/>
      <dgm:spPr/>
      <dgm:t>
        <a:bodyPr/>
        <a:lstStyle/>
        <a:p>
          <a:r>
            <a:rPr lang="tr-TR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İstekli C</a:t>
          </a:r>
        </a:p>
        <a:p>
          <a:r>
            <a:rPr lang="tr-TR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140.000</a:t>
          </a:r>
        </a:p>
        <a:p>
          <a:r>
            <a:rPr lang="tr-TR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3.Sıra</a:t>
          </a:r>
        </a:p>
      </dgm:t>
    </dgm:pt>
    <dgm:pt modelId="{72CC7380-436D-46CF-B911-13AEB0ADFE9D}" type="parTrans" cxnId="{98A18915-0BA0-4E87-B0BC-C4D44FAB60F6}">
      <dgm:prSet/>
      <dgm:spPr/>
      <dgm:t>
        <a:bodyPr/>
        <a:lstStyle/>
        <a:p>
          <a:endParaRPr lang="tr-TR" sz="2800">
            <a:solidFill>
              <a:schemeClr val="tx1"/>
            </a:solidFill>
          </a:endParaRPr>
        </a:p>
      </dgm:t>
    </dgm:pt>
    <dgm:pt modelId="{F6529954-8A90-4BFC-AC29-FF090C65CB74}" type="sibTrans" cxnId="{98A18915-0BA0-4E87-B0BC-C4D44FAB60F6}">
      <dgm:prSet/>
      <dgm:spPr/>
      <dgm:t>
        <a:bodyPr/>
        <a:lstStyle/>
        <a:p>
          <a:endParaRPr lang="tr-TR" sz="2800">
            <a:solidFill>
              <a:schemeClr val="tx1"/>
            </a:solidFill>
          </a:endParaRPr>
        </a:p>
      </dgm:t>
    </dgm:pt>
    <dgm:pt modelId="{4910523D-C72F-4A54-B960-082C0425934A}" type="pres">
      <dgm:prSet presAssocID="{09B10B64-A59A-4B79-A8CF-B15AE0140DC8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FD6FFF5-354C-4B37-8CC0-E6F585A1D7D6}" type="pres">
      <dgm:prSet presAssocID="{11CFEDDA-89EB-470D-BA9B-CA4722DFF529}" presName="roof" presStyleLbl="dkBgShp" presStyleIdx="0" presStyleCnt="2"/>
      <dgm:spPr/>
      <dgm:t>
        <a:bodyPr/>
        <a:lstStyle/>
        <a:p>
          <a:endParaRPr lang="tr-TR"/>
        </a:p>
      </dgm:t>
    </dgm:pt>
    <dgm:pt modelId="{8712FA13-265B-47FA-B33A-C37316C96876}" type="pres">
      <dgm:prSet presAssocID="{11CFEDDA-89EB-470D-BA9B-CA4722DFF529}" presName="pillars" presStyleCnt="0"/>
      <dgm:spPr/>
    </dgm:pt>
    <dgm:pt modelId="{6BF69A49-6FB0-4D0A-86C6-38184D063C4C}" type="pres">
      <dgm:prSet presAssocID="{11CFEDDA-89EB-470D-BA9B-CA4722DFF529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5CE4C79-2F39-4039-8EA1-38108799C66B}" type="pres">
      <dgm:prSet presAssocID="{B7404FD3-59FA-4CA6-BD96-1826C7368881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8C5191A-1CFC-4955-8ACE-6EFA5D5E58E7}" type="pres">
      <dgm:prSet presAssocID="{E6DD7DDB-9905-477D-8C44-703CECBA88F2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93156DB-04AE-4E9D-AD36-323A8DBA5686}" type="pres">
      <dgm:prSet presAssocID="{11CFEDDA-89EB-470D-BA9B-CA4722DFF529}" presName="base" presStyleLbl="dkBgShp" presStyleIdx="1" presStyleCnt="2"/>
      <dgm:spPr/>
    </dgm:pt>
  </dgm:ptLst>
  <dgm:cxnLst>
    <dgm:cxn modelId="{1E42AC98-8806-46DC-8D6B-91CF6F6A11FA}" type="presOf" srcId="{09B10B64-A59A-4B79-A8CF-B15AE0140DC8}" destId="{4910523D-C72F-4A54-B960-082C0425934A}" srcOrd="0" destOrd="0" presId="urn:microsoft.com/office/officeart/2005/8/layout/hList3"/>
    <dgm:cxn modelId="{B685EF98-A54B-4C48-BC90-2647F1A1F071}" srcId="{11CFEDDA-89EB-470D-BA9B-CA4722DFF529}" destId="{CC579F6D-6829-4CCA-AF0C-2F49C11DA830}" srcOrd="0" destOrd="0" parTransId="{E91F826E-96E0-4FC5-8914-8B3F257BC1D2}" sibTransId="{080153B3-253E-48F0-B49D-77855BB290C4}"/>
    <dgm:cxn modelId="{DBCFA7FC-530A-4BDD-8E0A-5D28505AB037}" type="presOf" srcId="{E6DD7DDB-9905-477D-8C44-703CECBA88F2}" destId="{B8C5191A-1CFC-4955-8ACE-6EFA5D5E58E7}" srcOrd="0" destOrd="0" presId="urn:microsoft.com/office/officeart/2005/8/layout/hList3"/>
    <dgm:cxn modelId="{5C8F62C2-FF69-4245-8EE8-0A5A2B0F4EA9}" type="presOf" srcId="{11CFEDDA-89EB-470D-BA9B-CA4722DFF529}" destId="{FFD6FFF5-354C-4B37-8CC0-E6F585A1D7D6}" srcOrd="0" destOrd="0" presId="urn:microsoft.com/office/officeart/2005/8/layout/hList3"/>
    <dgm:cxn modelId="{C74A2986-5757-43A5-A7B1-C7C5A618EA40}" srcId="{09B10B64-A59A-4B79-A8CF-B15AE0140DC8}" destId="{11CFEDDA-89EB-470D-BA9B-CA4722DFF529}" srcOrd="0" destOrd="0" parTransId="{930AADF4-5537-41D7-B567-B56C104CD35C}" sibTransId="{82D326C5-34D9-4F82-8B44-4F18B0A18A99}"/>
    <dgm:cxn modelId="{6B16DCC5-9584-4B7A-AE51-1B890C96A573}" srcId="{11CFEDDA-89EB-470D-BA9B-CA4722DFF529}" destId="{B7404FD3-59FA-4CA6-BD96-1826C7368881}" srcOrd="1" destOrd="0" parTransId="{1BA75386-7D2C-4C61-AB60-A98955A07DEF}" sibTransId="{0C4759A9-EA21-43E5-BBD1-49BEA84C77A1}"/>
    <dgm:cxn modelId="{98A18915-0BA0-4E87-B0BC-C4D44FAB60F6}" srcId="{11CFEDDA-89EB-470D-BA9B-CA4722DFF529}" destId="{E6DD7DDB-9905-477D-8C44-703CECBA88F2}" srcOrd="2" destOrd="0" parTransId="{72CC7380-436D-46CF-B911-13AEB0ADFE9D}" sibTransId="{F6529954-8A90-4BFC-AC29-FF090C65CB74}"/>
    <dgm:cxn modelId="{E1ED7E57-E9C9-44B3-BDBF-A893AC629440}" type="presOf" srcId="{B7404FD3-59FA-4CA6-BD96-1826C7368881}" destId="{05CE4C79-2F39-4039-8EA1-38108799C66B}" srcOrd="0" destOrd="0" presId="urn:microsoft.com/office/officeart/2005/8/layout/hList3"/>
    <dgm:cxn modelId="{3A2BD088-C54A-4E7B-9696-6275637D71CF}" type="presOf" srcId="{CC579F6D-6829-4CCA-AF0C-2F49C11DA830}" destId="{6BF69A49-6FB0-4D0A-86C6-38184D063C4C}" srcOrd="0" destOrd="0" presId="urn:microsoft.com/office/officeart/2005/8/layout/hList3"/>
    <dgm:cxn modelId="{3840538B-BEAE-4E09-90A0-158EAEA249BC}" type="presParOf" srcId="{4910523D-C72F-4A54-B960-082C0425934A}" destId="{FFD6FFF5-354C-4B37-8CC0-E6F585A1D7D6}" srcOrd="0" destOrd="0" presId="urn:microsoft.com/office/officeart/2005/8/layout/hList3"/>
    <dgm:cxn modelId="{EE91EF67-FF2A-49B8-8202-BA4E03FD14C7}" type="presParOf" srcId="{4910523D-C72F-4A54-B960-082C0425934A}" destId="{8712FA13-265B-47FA-B33A-C37316C96876}" srcOrd="1" destOrd="0" presId="urn:microsoft.com/office/officeart/2005/8/layout/hList3"/>
    <dgm:cxn modelId="{8154A9AD-B874-46CD-BF67-7A27D3B7A8C9}" type="presParOf" srcId="{8712FA13-265B-47FA-B33A-C37316C96876}" destId="{6BF69A49-6FB0-4D0A-86C6-38184D063C4C}" srcOrd="0" destOrd="0" presId="urn:microsoft.com/office/officeart/2005/8/layout/hList3"/>
    <dgm:cxn modelId="{2173CD11-8DAC-4CC6-9CBD-6F04A1C7073F}" type="presParOf" srcId="{8712FA13-265B-47FA-B33A-C37316C96876}" destId="{05CE4C79-2F39-4039-8EA1-38108799C66B}" srcOrd="1" destOrd="0" presId="urn:microsoft.com/office/officeart/2005/8/layout/hList3"/>
    <dgm:cxn modelId="{C80C5F20-9A2B-4DA5-BB82-C64AE05D0D64}" type="presParOf" srcId="{8712FA13-265B-47FA-B33A-C37316C96876}" destId="{B8C5191A-1CFC-4955-8ACE-6EFA5D5E58E7}" srcOrd="2" destOrd="0" presId="urn:microsoft.com/office/officeart/2005/8/layout/hList3"/>
    <dgm:cxn modelId="{36B00DEC-1AAE-46BA-99F5-1AFB21A796A4}" type="presParOf" srcId="{4910523D-C72F-4A54-B960-082C0425934A}" destId="{893156DB-04AE-4E9D-AD36-323A8DBA5686}" srcOrd="2" destOrd="0" presId="urn:microsoft.com/office/officeart/2005/8/layout/hList3"/>
  </dgm:cxnLst>
  <dgm:bg>
    <a:solidFill>
      <a:schemeClr val="accent2">
        <a:lumMod val="75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8FDD415-1D5A-4565-A3E1-EC392452BB7F}" type="doc">
      <dgm:prSet loTypeId="urn:microsoft.com/office/officeart/2005/8/layout/vList6" loCatId="process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tr-TR"/>
        </a:p>
      </dgm:t>
    </dgm:pt>
    <dgm:pt modelId="{63FFC229-4977-41C5-A0DE-EC72B7DEB726}">
      <dgm:prSet phldrT="[Metin]"/>
      <dgm:spPr/>
      <dgm:t>
        <a:bodyPr/>
        <a:lstStyle/>
        <a:p>
          <a:r>
            <a:rPr lang="tr-TR" dirty="0" smtClean="0"/>
            <a:t>TUR</a:t>
          </a:r>
        </a:p>
        <a:p>
          <a:r>
            <a:rPr lang="tr-TR" dirty="0" smtClean="0"/>
            <a:t>1</a:t>
          </a:r>
          <a:endParaRPr lang="tr-TR" dirty="0"/>
        </a:p>
      </dgm:t>
    </dgm:pt>
    <dgm:pt modelId="{063A521C-95A9-4617-B6E6-5FD2C92F9146}" type="parTrans" cxnId="{9DE40EB5-84B6-428C-BC21-8C6A25448568}">
      <dgm:prSet/>
      <dgm:spPr/>
      <dgm:t>
        <a:bodyPr/>
        <a:lstStyle/>
        <a:p>
          <a:endParaRPr lang="tr-TR"/>
        </a:p>
      </dgm:t>
    </dgm:pt>
    <dgm:pt modelId="{FD41A8F9-2711-4920-B0F5-781B9C451B0B}" type="sibTrans" cxnId="{9DE40EB5-84B6-428C-BC21-8C6A25448568}">
      <dgm:prSet/>
      <dgm:spPr/>
      <dgm:t>
        <a:bodyPr/>
        <a:lstStyle/>
        <a:p>
          <a:endParaRPr lang="tr-TR"/>
        </a:p>
      </dgm:t>
    </dgm:pt>
    <dgm:pt modelId="{8557F990-CC6D-406F-B3A9-C9D9D88AE0AE}">
      <dgm:prSet phldrT="[Metin]"/>
      <dgm:spPr/>
      <dgm:t>
        <a:bodyPr/>
        <a:lstStyle/>
        <a:p>
          <a:r>
            <a:rPr lang="tr-TR" dirty="0" smtClean="0"/>
            <a:t>İstekli A: 90.000  (-10.000)</a:t>
          </a:r>
          <a:endParaRPr lang="tr-TR" dirty="0"/>
        </a:p>
      </dgm:t>
    </dgm:pt>
    <dgm:pt modelId="{F20A5CFF-6498-478C-97A4-F5C831585FB5}" type="parTrans" cxnId="{8245BB62-9D39-4F28-940D-A00353831FFD}">
      <dgm:prSet/>
      <dgm:spPr/>
      <dgm:t>
        <a:bodyPr/>
        <a:lstStyle/>
        <a:p>
          <a:endParaRPr lang="tr-TR"/>
        </a:p>
      </dgm:t>
    </dgm:pt>
    <dgm:pt modelId="{B95387D0-1FAD-4C95-BD3E-30202E15674D}" type="sibTrans" cxnId="{8245BB62-9D39-4F28-940D-A00353831FFD}">
      <dgm:prSet/>
      <dgm:spPr/>
      <dgm:t>
        <a:bodyPr/>
        <a:lstStyle/>
        <a:p>
          <a:endParaRPr lang="tr-TR"/>
        </a:p>
      </dgm:t>
    </dgm:pt>
    <dgm:pt modelId="{0F49B15F-7D32-40DE-8F9B-3E8FED98EA47}">
      <dgm:prSet phldrT="[Metin]"/>
      <dgm:spPr/>
      <dgm:t>
        <a:bodyPr/>
        <a:lstStyle/>
        <a:p>
          <a:r>
            <a:rPr lang="tr-TR" dirty="0" smtClean="0"/>
            <a:t>İstekli B: 85.000 (-35.000)</a:t>
          </a:r>
          <a:endParaRPr lang="tr-TR" dirty="0"/>
        </a:p>
      </dgm:t>
    </dgm:pt>
    <dgm:pt modelId="{EF00FC96-98EC-481A-A39E-FCF19E3AF7DE}" type="parTrans" cxnId="{B40193A2-A610-4E0A-80D5-EA81B86D9C00}">
      <dgm:prSet/>
      <dgm:spPr/>
      <dgm:t>
        <a:bodyPr/>
        <a:lstStyle/>
        <a:p>
          <a:endParaRPr lang="tr-TR"/>
        </a:p>
      </dgm:t>
    </dgm:pt>
    <dgm:pt modelId="{E0E912AC-E84E-44B7-B510-CB9B145749D5}" type="sibTrans" cxnId="{B40193A2-A610-4E0A-80D5-EA81B86D9C00}">
      <dgm:prSet/>
      <dgm:spPr/>
      <dgm:t>
        <a:bodyPr/>
        <a:lstStyle/>
        <a:p>
          <a:endParaRPr lang="tr-TR"/>
        </a:p>
      </dgm:t>
    </dgm:pt>
    <dgm:pt modelId="{3EB0E8DA-CB17-422B-8BC2-8F61BAEA4BB0}">
      <dgm:prSet phldrT="[Metin]"/>
      <dgm:spPr/>
      <dgm:t>
        <a:bodyPr/>
        <a:lstStyle/>
        <a:p>
          <a:r>
            <a:rPr lang="tr-TR" dirty="0" smtClean="0"/>
            <a:t>İstekli C: 110.000 (-30.000)</a:t>
          </a:r>
          <a:endParaRPr lang="tr-TR" dirty="0"/>
        </a:p>
      </dgm:t>
    </dgm:pt>
    <dgm:pt modelId="{9CD086FC-4C4C-48EE-AE8C-335B20149E43}" type="parTrans" cxnId="{D1424015-8D81-4EA6-83FF-0180F403CB3C}">
      <dgm:prSet/>
      <dgm:spPr/>
      <dgm:t>
        <a:bodyPr/>
        <a:lstStyle/>
        <a:p>
          <a:endParaRPr lang="tr-TR"/>
        </a:p>
      </dgm:t>
    </dgm:pt>
    <dgm:pt modelId="{2A4CD422-C256-4F97-B68A-4F30C8F8D24B}" type="sibTrans" cxnId="{D1424015-8D81-4EA6-83FF-0180F403CB3C}">
      <dgm:prSet/>
      <dgm:spPr/>
      <dgm:t>
        <a:bodyPr/>
        <a:lstStyle/>
        <a:p>
          <a:endParaRPr lang="tr-TR"/>
        </a:p>
      </dgm:t>
    </dgm:pt>
    <dgm:pt modelId="{E7D6E315-BBE3-4DEB-83C6-34A802C9301F}" type="pres">
      <dgm:prSet presAssocID="{28FDD415-1D5A-4565-A3E1-EC392452BB7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EAE2D826-19C4-4EDE-A46C-90CAFA603823}" type="pres">
      <dgm:prSet presAssocID="{63FFC229-4977-41C5-A0DE-EC72B7DEB726}" presName="linNode" presStyleCnt="0"/>
      <dgm:spPr/>
    </dgm:pt>
    <dgm:pt modelId="{DB22C055-6CC5-4998-AF39-2EB07F3741BD}" type="pres">
      <dgm:prSet presAssocID="{63FFC229-4977-41C5-A0DE-EC72B7DEB726}" presName="parent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9FFB0CF-9854-458F-B4CB-4E1BAC209CF0}" type="pres">
      <dgm:prSet presAssocID="{63FFC229-4977-41C5-A0DE-EC72B7DEB726}" presName="childShp" presStyleLbl="bgAccFollowNode1" presStyleIdx="0" presStyleCnt="1" custScaleX="114184" custLinFactNeighborX="4328" custLinFactNeighborY="451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FEF6E4B-060E-45CD-BDE3-1339AA911BA1}" type="presOf" srcId="{63FFC229-4977-41C5-A0DE-EC72B7DEB726}" destId="{DB22C055-6CC5-4998-AF39-2EB07F3741BD}" srcOrd="0" destOrd="0" presId="urn:microsoft.com/office/officeart/2005/8/layout/vList6"/>
    <dgm:cxn modelId="{B40193A2-A610-4E0A-80D5-EA81B86D9C00}" srcId="{63FFC229-4977-41C5-A0DE-EC72B7DEB726}" destId="{0F49B15F-7D32-40DE-8F9B-3E8FED98EA47}" srcOrd="1" destOrd="0" parTransId="{EF00FC96-98EC-481A-A39E-FCF19E3AF7DE}" sibTransId="{E0E912AC-E84E-44B7-B510-CB9B145749D5}"/>
    <dgm:cxn modelId="{8245BB62-9D39-4F28-940D-A00353831FFD}" srcId="{63FFC229-4977-41C5-A0DE-EC72B7DEB726}" destId="{8557F990-CC6D-406F-B3A9-C9D9D88AE0AE}" srcOrd="0" destOrd="0" parTransId="{F20A5CFF-6498-478C-97A4-F5C831585FB5}" sibTransId="{B95387D0-1FAD-4C95-BD3E-30202E15674D}"/>
    <dgm:cxn modelId="{BFE7A15F-1EA8-4806-9FE5-4AF260DAEC91}" type="presOf" srcId="{28FDD415-1D5A-4565-A3E1-EC392452BB7F}" destId="{E7D6E315-BBE3-4DEB-83C6-34A802C9301F}" srcOrd="0" destOrd="0" presId="urn:microsoft.com/office/officeart/2005/8/layout/vList6"/>
    <dgm:cxn modelId="{27969679-D8E1-453C-B404-C3505EBB6FB7}" type="presOf" srcId="{8557F990-CC6D-406F-B3A9-C9D9D88AE0AE}" destId="{29FFB0CF-9854-458F-B4CB-4E1BAC209CF0}" srcOrd="0" destOrd="0" presId="urn:microsoft.com/office/officeart/2005/8/layout/vList6"/>
    <dgm:cxn modelId="{9DE40EB5-84B6-428C-BC21-8C6A25448568}" srcId="{28FDD415-1D5A-4565-A3E1-EC392452BB7F}" destId="{63FFC229-4977-41C5-A0DE-EC72B7DEB726}" srcOrd="0" destOrd="0" parTransId="{063A521C-95A9-4617-B6E6-5FD2C92F9146}" sibTransId="{FD41A8F9-2711-4920-B0F5-781B9C451B0B}"/>
    <dgm:cxn modelId="{C8CD7A76-74D0-442D-88A5-3CCC9DCE9E1B}" type="presOf" srcId="{0F49B15F-7D32-40DE-8F9B-3E8FED98EA47}" destId="{29FFB0CF-9854-458F-B4CB-4E1BAC209CF0}" srcOrd="0" destOrd="1" presId="urn:microsoft.com/office/officeart/2005/8/layout/vList6"/>
    <dgm:cxn modelId="{D1424015-8D81-4EA6-83FF-0180F403CB3C}" srcId="{63FFC229-4977-41C5-A0DE-EC72B7DEB726}" destId="{3EB0E8DA-CB17-422B-8BC2-8F61BAEA4BB0}" srcOrd="2" destOrd="0" parTransId="{9CD086FC-4C4C-48EE-AE8C-335B20149E43}" sibTransId="{2A4CD422-C256-4F97-B68A-4F30C8F8D24B}"/>
    <dgm:cxn modelId="{3A3DF259-4BF3-4A50-9D04-B3B3D0A41C28}" type="presOf" srcId="{3EB0E8DA-CB17-422B-8BC2-8F61BAEA4BB0}" destId="{29FFB0CF-9854-458F-B4CB-4E1BAC209CF0}" srcOrd="0" destOrd="2" presId="urn:microsoft.com/office/officeart/2005/8/layout/vList6"/>
    <dgm:cxn modelId="{F1A301B9-E54D-47D4-B9F2-052FAD4949F3}" type="presParOf" srcId="{E7D6E315-BBE3-4DEB-83C6-34A802C9301F}" destId="{EAE2D826-19C4-4EDE-A46C-90CAFA603823}" srcOrd="0" destOrd="0" presId="urn:microsoft.com/office/officeart/2005/8/layout/vList6"/>
    <dgm:cxn modelId="{D41C6730-F5A1-4BF7-AB37-8E68A4580469}" type="presParOf" srcId="{EAE2D826-19C4-4EDE-A46C-90CAFA603823}" destId="{DB22C055-6CC5-4998-AF39-2EB07F3741BD}" srcOrd="0" destOrd="0" presId="urn:microsoft.com/office/officeart/2005/8/layout/vList6"/>
    <dgm:cxn modelId="{FD9478E6-B62F-41BE-AF92-DD9F51A6860B}" type="presParOf" srcId="{EAE2D826-19C4-4EDE-A46C-90CAFA603823}" destId="{29FFB0CF-9854-458F-B4CB-4E1BAC209CF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D6FFF5-354C-4B37-8CC0-E6F585A1D7D6}">
      <dsp:nvSpPr>
        <dsp:cNvPr id="0" name=""/>
        <dsp:cNvSpPr/>
      </dsp:nvSpPr>
      <dsp:spPr>
        <a:xfrm>
          <a:off x="0" y="0"/>
          <a:ext cx="6984776" cy="950505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>
              <a:solidFill>
                <a:schemeClr val="tx1"/>
              </a:solidFill>
            </a:rPr>
            <a:t>İLK TEKLİFLER</a:t>
          </a:r>
          <a:endParaRPr lang="tr-TR" sz="2800" kern="1200" dirty="0">
            <a:solidFill>
              <a:schemeClr val="tx1"/>
            </a:solidFill>
          </a:endParaRPr>
        </a:p>
      </dsp:txBody>
      <dsp:txXfrm>
        <a:off x="0" y="0"/>
        <a:ext cx="6984776" cy="950505"/>
      </dsp:txXfrm>
    </dsp:sp>
    <dsp:sp modelId="{6BF69A49-6FB0-4D0A-86C6-38184D063C4C}">
      <dsp:nvSpPr>
        <dsp:cNvPr id="0" name=""/>
        <dsp:cNvSpPr/>
      </dsp:nvSpPr>
      <dsp:spPr>
        <a:xfrm>
          <a:off x="3410" y="950505"/>
          <a:ext cx="2325984" cy="19960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İstekli A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100.000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1.Sıra </a:t>
          </a:r>
        </a:p>
      </dsp:txBody>
      <dsp:txXfrm>
        <a:off x="3410" y="950505"/>
        <a:ext cx="2325984" cy="1996061"/>
      </dsp:txXfrm>
    </dsp:sp>
    <dsp:sp modelId="{05CE4C79-2F39-4039-8EA1-38108799C66B}">
      <dsp:nvSpPr>
        <dsp:cNvPr id="0" name=""/>
        <dsp:cNvSpPr/>
      </dsp:nvSpPr>
      <dsp:spPr>
        <a:xfrm>
          <a:off x="2329395" y="950505"/>
          <a:ext cx="2325984" cy="19960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İstekli B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120.000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2.Sıra</a:t>
          </a:r>
          <a:endParaRPr lang="tr-TR" sz="28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329395" y="950505"/>
        <a:ext cx="2325984" cy="1996061"/>
      </dsp:txXfrm>
    </dsp:sp>
    <dsp:sp modelId="{B8C5191A-1CFC-4955-8ACE-6EFA5D5E58E7}">
      <dsp:nvSpPr>
        <dsp:cNvPr id="0" name=""/>
        <dsp:cNvSpPr/>
      </dsp:nvSpPr>
      <dsp:spPr>
        <a:xfrm>
          <a:off x="4655380" y="950505"/>
          <a:ext cx="2325984" cy="19960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İstekli C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140.000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3.Sıra</a:t>
          </a:r>
        </a:p>
      </dsp:txBody>
      <dsp:txXfrm>
        <a:off x="4655380" y="950505"/>
        <a:ext cx="2325984" cy="1996061"/>
      </dsp:txXfrm>
    </dsp:sp>
    <dsp:sp modelId="{893156DB-04AE-4E9D-AD36-323A8DBA5686}">
      <dsp:nvSpPr>
        <dsp:cNvPr id="0" name=""/>
        <dsp:cNvSpPr/>
      </dsp:nvSpPr>
      <dsp:spPr>
        <a:xfrm>
          <a:off x="0" y="2946567"/>
          <a:ext cx="6984776" cy="221784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B0CF-9854-458F-B4CB-4E1BAC209CF0}">
      <dsp:nvSpPr>
        <dsp:cNvPr id="0" name=""/>
        <dsp:cNvSpPr/>
      </dsp:nvSpPr>
      <dsp:spPr>
        <a:xfrm>
          <a:off x="3295590" y="0"/>
          <a:ext cx="5633401" cy="2664295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75" tIns="15875" rIns="15875" bIns="1587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500" kern="1200" dirty="0" smtClean="0"/>
            <a:t>İstekli A: 90.000  (-10.000)</a:t>
          </a:r>
          <a:endParaRPr lang="tr-TR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500" kern="1200" dirty="0" smtClean="0"/>
            <a:t>İstekli B: 85.000 (-35.000)</a:t>
          </a:r>
          <a:endParaRPr lang="tr-TR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500" kern="1200" dirty="0" smtClean="0"/>
            <a:t>İstekli C: 110.000 (-30.000)</a:t>
          </a:r>
          <a:endParaRPr lang="tr-TR" sz="2500" kern="1200" dirty="0"/>
        </a:p>
      </dsp:txBody>
      <dsp:txXfrm>
        <a:off x="3295590" y="333037"/>
        <a:ext cx="4634290" cy="1998221"/>
      </dsp:txXfrm>
    </dsp:sp>
    <dsp:sp modelId="{DB22C055-6CC5-4998-AF39-2EB07F3741BD}">
      <dsp:nvSpPr>
        <dsp:cNvPr id="0" name=""/>
        <dsp:cNvSpPr/>
      </dsp:nvSpPr>
      <dsp:spPr>
        <a:xfrm>
          <a:off x="3256" y="0"/>
          <a:ext cx="3289077" cy="266429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97155" rIns="194310" bIns="97155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100" kern="1200" dirty="0" smtClean="0"/>
            <a:t>TUR</a:t>
          </a:r>
        </a:p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100" kern="1200" dirty="0" smtClean="0"/>
            <a:t>1</a:t>
          </a:r>
          <a:endParaRPr lang="tr-TR" sz="5100" kern="1200" dirty="0"/>
        </a:p>
      </dsp:txBody>
      <dsp:txXfrm>
        <a:off x="133316" y="130060"/>
        <a:ext cx="3028957" cy="24041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mailto:caglarcetintas@kik.gov.tr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://www.linkedin.com/in/ccetintas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90800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tr-TR" sz="5400" dirty="0" smtClean="0"/>
              <a:t>Elektronik İhale </a:t>
            </a:r>
            <a:br>
              <a:rPr lang="tr-TR" sz="5400" dirty="0" smtClean="0"/>
            </a:br>
            <a:r>
              <a:rPr lang="tr-TR" sz="5400" dirty="0" smtClean="0"/>
              <a:t>&amp; </a:t>
            </a:r>
            <a:br>
              <a:rPr lang="tr-TR" sz="5400" dirty="0" smtClean="0"/>
            </a:br>
            <a:r>
              <a:rPr lang="tr-TR" sz="5400" dirty="0" smtClean="0"/>
              <a:t>Elektronik Eksiltme</a:t>
            </a:r>
            <a:endParaRPr lang="en-US" sz="5400" dirty="0"/>
          </a:p>
        </p:txBody>
      </p:sp>
      <p:pic>
        <p:nvPicPr>
          <p:cNvPr id="5" name="Picture 4" descr="Kamu İhale Kurum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52400"/>
            <a:ext cx="1114118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 Başlık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254691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tr-T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Teklif mektubu ekinde;</a:t>
            </a:r>
          </a:p>
          <a:p>
            <a:pPr lvl="1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Birim fiyat üzerinde teklif alınan ihalelerde BFTC</a:t>
            </a:r>
          </a:p>
          <a:p>
            <a:pPr lvl="1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Yeterlik kriterlerine ve varsa fiyat dışı unsurlara ilişkin bilgilerin beyan edilece</a:t>
            </a:r>
            <a:r>
              <a:rPr lang="tr-TR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ğ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i YBT (EKAP tarafından otomatik olarak oluşturulan standart form),</a:t>
            </a:r>
          </a:p>
          <a:p>
            <a:pPr lvl="1" algn="just">
              <a:buFont typeface="Wingdings" pitchFamily="2" charset="2"/>
              <a:buChar char="Ø"/>
              <a:defRPr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İş ortaklı</a:t>
            </a:r>
            <a:r>
              <a:rPr lang="tr-TR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ğ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ı beyannamesi, </a:t>
            </a:r>
          </a:p>
          <a:p>
            <a:pPr lvl="1" algn="just">
              <a:buFont typeface="Wingdings" pitchFamily="2" charset="2"/>
              <a:buChar char="Ø"/>
              <a:defRPr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Konsorsiyum beyannamesi, </a:t>
            </a:r>
          </a:p>
          <a:p>
            <a:pPr lvl="1" algn="just">
              <a:buNone/>
              <a:defRPr/>
            </a:pPr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Tekliflerin Hazırlanması ve Sunulması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254691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Ortak girişimlerin katıldığı ihalelerde teklif mektubu ekinde yer alan YBT’nin her bir ortak tarafından ayrı ayrı sunulması gerekmektedir. </a:t>
            </a:r>
          </a:p>
          <a:p>
            <a:pPr algn="just">
              <a:buFont typeface="Wingdings" pitchFamily="2" charset="2"/>
              <a:buChar char="Ø"/>
            </a:pP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Kısmi teklife açık ihalelerde ise teklif mektubu eklerinin tamamının her bir kısım için ayrı ayrı doldurulması gerekmektedir. </a:t>
            </a:r>
          </a:p>
          <a:p>
            <a:pPr algn="just">
              <a:buFont typeface="Wingdings" pitchFamily="2" charset="2"/>
              <a:buChar char="Ø"/>
            </a:pP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Zeyilname düzenlenmesi halinde, önceden teklif vermiş olanlar e-tekliflerini silmek suretiyle geri çekebilirler.</a:t>
            </a:r>
          </a:p>
          <a:p>
            <a:pPr algn="just">
              <a:buFont typeface="Wingdings" pitchFamily="2" charset="2"/>
              <a:buChar char="Ø"/>
            </a:pPr>
            <a:endParaRPr lang="tr-TR" alt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buFont typeface="Wingdings" pitchFamily="2" charset="2"/>
              <a:buChar char="Ø"/>
              <a:defRPr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Tekliflerin Hazırlanması ve Sunulması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E-Geçici teminat mektupları, banka tarafından ayırt edici bir numara verilir ve bu numara YBT’nun ilgili bölümünde belirtilir.</a:t>
            </a:r>
          </a:p>
          <a:p>
            <a:pPr algn="just">
              <a:buNone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>
              <a:buFont typeface="Wingdings" pitchFamily="2" charset="2"/>
              <a:buChar char="Ø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E-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Geçici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teminat mektubu dışındaki teminatların saymanlık ya da muhasebe müdürlüklerine yatırıldığına ilişkin bilgiler de yine  YBT’nun ilgili bölümünde belirtilir.  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Geçici Teminatlar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İhale tarih ve saatinde, hazır bulunanların önünde, istekliler tarafından gönderilen e-anahtarlar kullanılmak suretiyle e-teklifler EKAP’ta açılır.</a:t>
            </a:r>
          </a:p>
          <a:p>
            <a:pPr algn="just"/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E-anahtarın bozuk olması veya e-teklifin virüslü olması nedeniyle açılmayan teklifler tutanakla tespit edilir.</a:t>
            </a:r>
          </a:p>
          <a:p>
            <a:pPr algn="just"/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İlk oturumda öncelikle teklif mektubu ve geçici teminatı uygun olmayan istekliler tutanakla tespit edilir. 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Tekliflerin Değerlendirilmesi 1.Oturum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>
              <a:buNone/>
            </a:pP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İstekliler ile teklif fiyatları ve YM açıklanarak ilgili tutanak EKAP’ta tanzim edilir. Çıktısı imzalanır.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(Son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teklif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saati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just">
              <a:buFont typeface="Courier New" pitchFamily="49" charset="0"/>
              <a:buChar char="o"/>
            </a:pP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İlk oturumda tanzim edilen tutanaklar isteklilerce EKAP’ta durum izleme penceresinden görülebilir.</a:t>
            </a:r>
          </a:p>
          <a:p>
            <a:pPr algn="just"/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tr-TR" alt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Tekliflerin Değerlendirilmesi 1.Oturum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marL="82550" indent="0" algn="just">
              <a:buNone/>
            </a:pPr>
            <a:r>
              <a:rPr lang="tr-TR" sz="2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İlk Oturumda Düzenlenen Tutanaklar</a:t>
            </a:r>
          </a:p>
          <a:p>
            <a:pPr marL="82550" indent="0" algn="just">
              <a:buNone/>
            </a:pPr>
            <a:endParaRPr 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Açılamayan E-Teklif Tutanağı</a:t>
            </a:r>
          </a:p>
          <a:p>
            <a:pPr algn="just"/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E-Teklif Açma ve Belge Kontrol Tutanağı</a:t>
            </a:r>
          </a:p>
          <a:p>
            <a:pPr algn="just"/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İsteklilerce Teklif Edilen Fiyatlar Tutanağı (Kısmi teklif verilen ihalelerde her bir kısım için ayrı ayrı)</a:t>
            </a:r>
          </a:p>
          <a:p>
            <a:pPr algn="just"/>
            <a:endParaRPr 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tr-TR" alt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Tekliflerin Değerlendirilmesi 1.Oturum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Katılım belgeleri ve yeterlik kriterleri ile ilgili değerlendirme, istekliler tarafından doldurulan YBT’nda beyan edilen bilgi ve belgeler esas alınarak yapılır. </a:t>
            </a:r>
          </a:p>
          <a:p>
            <a:pPr algn="just">
              <a:buNone/>
            </a:pP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Beyan edilen bilgi ve belgelerden, </a:t>
            </a:r>
          </a:p>
          <a:p>
            <a:pPr lvl="1"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EKAP  </a:t>
            </a:r>
          </a:p>
          <a:p>
            <a:pPr lvl="1"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Diğer kamu kurum ve kuruluşları ile </a:t>
            </a:r>
          </a:p>
          <a:p>
            <a:pPr lvl="1"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Kamu kurumu niteliğindeki meslek kuruluşlarının </a:t>
            </a:r>
          </a:p>
          <a:p>
            <a:pPr marL="0" indent="0" algn="just">
              <a:buNone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internet siteleri üzerinden sorgulanabilenler, belgelerdeki kayıtlı bilgiler esas alınarak değerlendirmeye tabi tutulur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Tekliflerin Değerlendirilmesi 2.Oturum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/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Bila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nço ve gelir tabloları </a:t>
            </a:r>
          </a:p>
          <a:p>
            <a:pPr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Geçici teminat mektupları (e-teminat)</a:t>
            </a:r>
          </a:p>
          <a:p>
            <a:pPr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İş deneyim belgeleri (EKAP’a kayıtlı olanlar)</a:t>
            </a:r>
          </a:p>
          <a:p>
            <a:pPr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Ticaret Sicil Gazeteleri</a:t>
            </a:r>
          </a:p>
          <a:p>
            <a:pPr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Türkak tarafından akredite edilen belgeler</a:t>
            </a:r>
          </a:p>
          <a:p>
            <a:pPr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TSE belgesi</a:t>
            </a:r>
          </a:p>
          <a:p>
            <a:pPr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EPDK tarafından verilen lisanslar</a:t>
            </a:r>
          </a:p>
          <a:p>
            <a:pPr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Satış Sonrası Hizmet Yeterlilik Belgesi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Hangi</a:t>
            </a:r>
            <a:r>
              <a:rPr 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Belgeler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/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İnternet siteleri üzerinden sorgulanamayan bilgi ve belgeler için değerlendirme, YBT üzerindeki bilgiler beyan esas alınarak</a:t>
            </a:r>
          </a:p>
          <a:p>
            <a:pPr algn="just"/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İsteklilerin, ihale tarihi itibariyle, yasaklılık teyitleri yapılır.</a:t>
            </a:r>
          </a:p>
          <a:p>
            <a:pPr algn="just"/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İhalede öngörülen şartları sağlamadığı anlaşılan teklifler ile yasaklı istekliler değerlendirme dışı bırakılır.</a:t>
            </a:r>
          </a:p>
          <a:p>
            <a:pPr algn="just"/>
            <a:endParaRPr 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Tekliflerin Değerlendirilmesi 2.Oturum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Tekliflerin açılması ve değerlendirilmesine ilişkin tutanaklar </a:t>
            </a:r>
          </a:p>
          <a:p>
            <a:pPr lvl="1" algn="just"/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EKAP üzerinde hazırlanıp, çıktısı alınarak ihale komisyonu üyeleri tarafından imzalanır ve </a:t>
            </a:r>
          </a:p>
          <a:p>
            <a:pPr lvl="1" algn="just"/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Her oturum kapatılmadan önce bilgiler EKAP’a kaydedilir.</a:t>
            </a:r>
          </a:p>
          <a:p>
            <a:pPr lvl="1" algn="just">
              <a:buNone/>
            </a:pPr>
            <a:endParaRPr lang="tr-TR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Aktarılan inceleme sürecinden (varsa ADTS ve/veya elektronik eksiltme tamamlandıktan) sonra değerlendirme dışı bırakılmayan tekliflerden en düşük fiyatı teklif eden ilk iki istekli belirlenir. </a:t>
            </a:r>
          </a:p>
          <a:p>
            <a:pPr algn="just"/>
            <a:endParaRPr 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Tekliflerin Değerlendirilmesi 2.Oturum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u="sng" dirty="0" smtClean="0">
                <a:latin typeface="Arial" pitchFamily="34" charset="0"/>
                <a:cs typeface="Arial" pitchFamily="34" charset="0"/>
              </a:rPr>
              <a:t>Açık İhale Usulünde, 4734 sayılı Kanun’un;</a:t>
            </a:r>
          </a:p>
          <a:p>
            <a:r>
              <a:rPr lang="tr-TR" sz="3200" dirty="0" smtClean="0">
                <a:latin typeface="Arial" pitchFamily="34" charset="0"/>
                <a:cs typeface="Arial" pitchFamily="34" charset="0"/>
              </a:rPr>
              <a:t>36’ncı maddesine göre ilk oturum</a:t>
            </a:r>
          </a:p>
          <a:p>
            <a:r>
              <a:rPr lang="tr-TR" sz="3200" dirty="0" smtClean="0">
                <a:latin typeface="Arial" pitchFamily="34" charset="0"/>
                <a:cs typeface="Arial" pitchFamily="34" charset="0"/>
              </a:rPr>
              <a:t>37’nci maddesine göre ikinci oturum</a:t>
            </a:r>
          </a:p>
          <a:p>
            <a:r>
              <a:rPr lang="tr-TR" sz="3200" dirty="0" smtClean="0">
                <a:latin typeface="Arial" pitchFamily="34" charset="0"/>
                <a:cs typeface="Arial" pitchFamily="34" charset="0"/>
              </a:rPr>
              <a:t>40’ıncı maddesine göre ihalenin sonuçlandırılması</a:t>
            </a:r>
          </a:p>
          <a:p>
            <a:endParaRPr lang="tr-TR" sz="1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Mevcut İhale Sürecini Hatırlayalım</a:t>
            </a:r>
            <a:endParaRPr lang="en-US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endParaRPr lang="tr-TR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İki istekliden beyan ettikleri bilgi ve belgelerden;</a:t>
            </a:r>
          </a:p>
          <a:p>
            <a:pPr algn="just">
              <a:lnSpc>
                <a:spcPct val="90000"/>
              </a:lnSpc>
              <a:buNone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 algn="just">
              <a:lnSpc>
                <a:spcPct val="90000"/>
              </a:lnSpc>
              <a:buFont typeface="Courier New" pitchFamily="49" charset="0"/>
              <a:buChar char="o"/>
            </a:pP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EKAP veya diğer kamu kurum ve kuruluşları ile kamu kurumu niteliğindeki meslek kuruluşlarının internet siteleri üzerinden sorgulanamayanlar ile </a:t>
            </a:r>
          </a:p>
          <a:p>
            <a:pPr lvl="1" algn="just">
              <a:lnSpc>
                <a:spcPct val="90000"/>
              </a:lnSpc>
              <a:buFont typeface="Courier New" pitchFamily="49" charset="0"/>
              <a:buChar char="o"/>
            </a:pP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İstenilmiş ise teknik şartnameye cevaplar ve açıklamalara ilişkin tevsik edici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belgeler,</a:t>
            </a:r>
            <a:endParaRPr lang="tr-TR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90000"/>
              </a:lnSpc>
              <a:buNone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  <a:p>
            <a:pPr algn="just">
              <a:lnSpc>
                <a:spcPct val="90000"/>
              </a:lnSpc>
              <a:buNone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belgelerin sunuluş şekline uygun olarak sunmaları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ç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makul bir süre verilir. 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Tekliflerin Değerlendirilmesi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marL="624078" indent="-514350"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İhale dokümanında öngörülmesi halinde; </a:t>
            </a:r>
          </a:p>
          <a:p>
            <a:pPr marL="850392" lvl="1" indent="-457200" algn="just">
              <a:lnSpc>
                <a:spcPct val="90000"/>
              </a:lnSpc>
              <a:buFont typeface="Courier New" pitchFamily="49" charset="0"/>
              <a:buChar char="o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Numune uygunluğu ve </a:t>
            </a:r>
          </a:p>
          <a:p>
            <a:pPr marL="850392" lvl="1" indent="-457200" algn="just">
              <a:lnSpc>
                <a:spcPct val="90000"/>
              </a:lnSpc>
              <a:buFont typeface="Courier New" pitchFamily="49" charset="0"/>
              <a:buChar char="o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Demonstrasyon işlemlerine ilişkin değerlendirme de </a:t>
            </a:r>
          </a:p>
          <a:p>
            <a:pPr marL="850392" lvl="1" indent="-457200" algn="just">
              <a:lnSpc>
                <a:spcPct val="90000"/>
              </a:lnSpc>
              <a:buNone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 süreçte tamamlanır.</a:t>
            </a:r>
          </a:p>
          <a:p>
            <a:pPr marL="624078" indent="-514350" algn="just">
              <a:lnSpc>
                <a:spcPct val="90000"/>
              </a:lnSpc>
              <a:buNone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624078" indent="-514350"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Verilen süre içerisinde;</a:t>
            </a:r>
          </a:p>
          <a:p>
            <a:pPr marL="850392" lvl="1" indent="-457200" algn="just">
              <a:lnSpc>
                <a:spcPct val="90000"/>
              </a:lnSpc>
              <a:buFont typeface="Courier New" pitchFamily="49" charset="0"/>
              <a:buChar char="o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İstenen belgeleri sunmayan istekliler ile </a:t>
            </a:r>
          </a:p>
          <a:p>
            <a:pPr marL="850392" lvl="1" indent="-457200" algn="just">
              <a:lnSpc>
                <a:spcPct val="90000"/>
              </a:lnSpc>
              <a:buFont typeface="Courier New" pitchFamily="49" charset="0"/>
              <a:buChar char="o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Numune ve/veya demonstrasyon işlemlerine ilişkin yükümlülüklerini yerine getirmeyen isteklilerin</a:t>
            </a:r>
          </a:p>
          <a:p>
            <a:pPr marL="850392" lvl="1" indent="-457200" algn="just">
              <a:lnSpc>
                <a:spcPct val="90000"/>
              </a:lnSpc>
              <a:buNone/>
            </a:pP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50392" lvl="1" indent="-457200" algn="just">
              <a:lnSpc>
                <a:spcPct val="90000"/>
              </a:lnSpc>
              <a:buNone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teklifleri değerlendirme dışı bırakılarak geçici teminatları gelir kaydedilir.</a:t>
            </a:r>
            <a:endParaRPr lang="en-GB" alt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4078" indent="-514350" algn="just">
              <a:lnSpc>
                <a:spcPct val="90000"/>
              </a:lnSpc>
              <a:buFont typeface="Wingdings" pitchFamily="2" charset="2"/>
              <a:buChar char="Ø"/>
            </a:pP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Tekliflerin Değerlendirilmesi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tr-T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İsteklilerden; </a:t>
            </a:r>
          </a:p>
          <a:p>
            <a:pPr lvl="1" algn="just">
              <a:lnSpc>
                <a:spcPct val="90000"/>
              </a:lnSpc>
              <a:buFont typeface="Courier New" pitchFamily="49" charset="0"/>
              <a:buChar char="o"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Sunduğu belgeler beyan ettiği bilgileri doğrulayamayan veya </a:t>
            </a:r>
          </a:p>
          <a:p>
            <a:pPr lvl="1" algn="just">
              <a:lnSpc>
                <a:spcPct val="90000"/>
              </a:lnSpc>
              <a:buFont typeface="Courier New" pitchFamily="49" charset="0"/>
              <a:buChar char="o"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Numune değerlendirilmesi ve demonstrasyon işlemi başarısız sonuçlananların</a:t>
            </a:r>
          </a:p>
          <a:p>
            <a:pPr algn="just">
              <a:lnSpc>
                <a:spcPct val="90000"/>
              </a:lnSpc>
              <a:buNone/>
            </a:pPr>
            <a:r>
              <a:rPr lang="tr-T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teklifleri değerlendirme dışı bırakılır. 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endParaRPr lang="tr-TR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tr-T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Bu işleme ekonomik açıdan en avantajlı birinci ve belirlenecek ise ikinci teklif sahibi tespit edilene kadar devam edilir. </a:t>
            </a:r>
          </a:p>
          <a:p>
            <a:pPr marL="624078" indent="-514350" algn="just">
              <a:lnSpc>
                <a:spcPct val="90000"/>
              </a:lnSpc>
              <a:buNone/>
            </a:pP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Tekliflerin Değerlendirilmesi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/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Beyan edilen bilgiler ile bu bilgileri tevsik etmek amacıyla sunulan belgelerdeki bilgiler arasında farklılık bulunması durumunda; </a:t>
            </a:r>
          </a:p>
          <a:p>
            <a:pPr algn="just">
              <a:buNone/>
            </a:pPr>
            <a:endParaRPr 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Belgelerde yer alan bilgilerin ihaleye katılım için istenen şartları sağlaması kaydıyla tekliflerin geçerliliği etkilenmez. </a:t>
            </a:r>
          </a:p>
          <a:p>
            <a:pPr lvl="1"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Aksi takdirde isteklilerin teklifleri değerlendirme dışı bırakılır.</a:t>
            </a:r>
            <a:endParaRPr lang="tr-TR" alt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4078" indent="-514350" algn="just">
              <a:lnSpc>
                <a:spcPct val="90000"/>
              </a:lnSpc>
              <a:buNone/>
            </a:pP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Tekliflerin Değerlendirilmesi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alt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EAEAT en düşük fiyat esasına göre veya fiyat ile birlikte fiyat dışı unsurlar dikkate alınarak belirlenir. </a:t>
            </a:r>
          </a:p>
          <a:p>
            <a:pPr algn="just">
              <a:buNone/>
            </a:pPr>
            <a:endParaRPr lang="tr-TR" alt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alt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EAEAT ve varsa EAEA2T, yasaklılık teyitleri yapılarak, alınan ihale komisyonu kararı, ihale yetkilisinin onayına sunulur.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İhalenin Sonuçlandırılması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alt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4734 sayılı Kanun Ek.5’inci madde</a:t>
            </a:r>
          </a:p>
          <a:p>
            <a:pPr algn="just">
              <a:buFont typeface="Wingdings" pitchFamily="2" charset="2"/>
              <a:buChar char="Ø"/>
            </a:pPr>
            <a:r>
              <a:rPr lang="tr-TR" alt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01.11.2018 itibariyle yürürlükte,  (Yönetmeliklerde yapılan değişiklikler gereği)</a:t>
            </a:r>
          </a:p>
          <a:p>
            <a:pPr algn="just">
              <a:buFont typeface="Wingdings" pitchFamily="2" charset="2"/>
              <a:buChar char="Ø"/>
            </a:pPr>
            <a:endParaRPr lang="tr-TR" alt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altLang="tr-TR" sz="2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Hangi İhale Usulleri;</a:t>
            </a:r>
          </a:p>
          <a:p>
            <a:pPr algn="just">
              <a:buFont typeface="Courier New" pitchFamily="49" charset="0"/>
              <a:buChar char="o"/>
            </a:pPr>
            <a:r>
              <a:rPr lang="tr-TR" alt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Açık İhale Usulü</a:t>
            </a:r>
          </a:p>
          <a:p>
            <a:pPr algn="just">
              <a:buFont typeface="Courier New" pitchFamily="49" charset="0"/>
              <a:buChar char="o"/>
            </a:pPr>
            <a:r>
              <a:rPr lang="tr-TR" alt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Belli istekliler arasında ihale usulü</a:t>
            </a:r>
          </a:p>
          <a:p>
            <a:pPr>
              <a:spcBef>
                <a:spcPct val="0"/>
              </a:spcBef>
            </a:pPr>
            <a:endParaRPr lang="tr-TR" altLang="tr-TR" sz="2400" dirty="0" smtClean="0"/>
          </a:p>
          <a:p>
            <a:pPr algn="just">
              <a:buFont typeface="Wingdings" pitchFamily="2" charset="2"/>
              <a:buChar char="Ø"/>
            </a:pPr>
            <a:endParaRPr lang="tr-TR" alt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Elektronik Eksiltme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altLang="tr-T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Hangi Alım Türlerinde?</a:t>
            </a:r>
          </a:p>
          <a:p>
            <a:pPr algn="just">
              <a:buNone/>
            </a:pPr>
            <a:endParaRPr lang="tr-TR" alt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buFont typeface="Courier New" pitchFamily="49" charset="0"/>
              <a:buChar char="o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Mal Alımı İhaleleri (mad. 58/B)</a:t>
            </a:r>
          </a:p>
          <a:p>
            <a:pPr lvl="0" algn="just">
              <a:buFont typeface="Courier New" pitchFamily="49" charset="0"/>
              <a:buChar char="o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Hizmet Alımı İhaleleri (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Danışmanlık hizmet alımı niteli</a:t>
            </a:r>
            <a:r>
              <a:rPr lang="tr-T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ğ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inde olanlar hariç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 (mad. 59/B)</a:t>
            </a:r>
          </a:p>
          <a:p>
            <a:pPr lvl="0" algn="just">
              <a:buFont typeface="Courier New" pitchFamily="49" charset="0"/>
              <a:buChar char="o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Yapım İşi İhaleleri (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Ön projeyle çıkılanlar hariç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 (mad. 60/B)</a:t>
            </a:r>
            <a:endParaRPr lang="en-US" sz="2400" dirty="0" smtClean="0"/>
          </a:p>
          <a:p>
            <a:pPr algn="just">
              <a:buFont typeface="Wingdings" pitchFamily="2" charset="2"/>
              <a:buChar char="Ø"/>
            </a:pPr>
            <a:endParaRPr lang="tr-TR" altLang="tr-TR" sz="2400" dirty="0" smtClean="0"/>
          </a:p>
          <a:p>
            <a:pPr algn="just">
              <a:buFont typeface="Wingdings" pitchFamily="2" charset="2"/>
              <a:buChar char="Ø"/>
            </a:pPr>
            <a:endParaRPr lang="tr-TR" alt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Elektronik Eksiltme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ADTA istenilmeyecek ise - fiyat veya fiyat ile birlikte fiyat dışı unsurlar üzerinden,</a:t>
            </a:r>
          </a:p>
          <a:p>
            <a:pPr algn="just">
              <a:buNone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>
              <a:buFont typeface="Wingdings" pitchFamily="2" charset="2"/>
              <a:buChar char="Ø"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ADTA istenilecek ise - yalnızca fiyat dışı unsurlar üzerinden,</a:t>
            </a:r>
          </a:p>
          <a:p>
            <a:pPr algn="just">
              <a:buNone/>
            </a:pPr>
            <a:endParaRPr lang="tr-TR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tr-TR" sz="2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Kısmi teklife açık ihalelerde, kısımlar için eksiltme yapılabilir</a:t>
            </a:r>
            <a:r>
              <a:rPr lang="tr-TR" sz="3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tr-TR" sz="32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Elektronik Eksiltme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Yeterli görülen istekliler, EKAP üzerinden aynı anda eksiltmeye davet edilirler.</a:t>
            </a:r>
          </a:p>
          <a:p>
            <a:pPr algn="just">
              <a:buNone/>
            </a:pPr>
            <a:endParaRPr 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Davet yapılmadan önce değerlendirme dışı bırakılan </a:t>
            </a:r>
            <a:r>
              <a:rPr lang="tr-TR" sz="2800" smtClean="0">
                <a:latin typeface="Arial" panose="020B0604020202020204" pitchFamily="34" charset="0"/>
                <a:cs typeface="Arial" panose="020B0604020202020204" pitchFamily="34" charset="0"/>
              </a:rPr>
              <a:t>isteklilere gerekçeleri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bildirilir.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Elektronik Eksiltme-Davet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Davette, eksiltmeye konu fiyat ve/veya fiyat dışı unsurlar ile;</a:t>
            </a:r>
          </a:p>
          <a:p>
            <a:pPr algn="just">
              <a:buNone/>
            </a:pPr>
            <a:endParaRPr lang="tr-TR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buFont typeface="Courier New" pitchFamily="49" charset="0"/>
              <a:buChar char="o"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eksiltmenin zamanı, </a:t>
            </a:r>
          </a:p>
          <a:p>
            <a:pPr lvl="1" algn="just">
              <a:buFont typeface="Courier New" pitchFamily="49" charset="0"/>
              <a:buChar char="o"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süresi, </a:t>
            </a:r>
          </a:p>
          <a:p>
            <a:pPr lvl="1" algn="just">
              <a:buFont typeface="Courier New" pitchFamily="49" charset="0"/>
              <a:buChar char="o"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tur sayısı  </a:t>
            </a:r>
          </a:p>
          <a:p>
            <a:pPr lvl="1" algn="just">
              <a:buFont typeface="Courier New" pitchFamily="49" charset="0"/>
              <a:buChar char="o"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asgari fark aralı</a:t>
            </a:r>
            <a:r>
              <a:rPr lang="tr-TR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ğ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ı gibi </a:t>
            </a:r>
          </a:p>
          <a:p>
            <a:pPr algn="just">
              <a:buNone/>
            </a:pPr>
            <a:endParaRPr lang="tr-TR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r>
              <a:rPr lang="tr-T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gerekli hususlar belirtilir. </a:t>
            </a:r>
            <a:endParaRPr lang="tr-TR" alt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Elektronik Eksiltme-Davet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254691"/>
          </a:xfrm>
        </p:spPr>
        <p:txBody>
          <a:bodyPr>
            <a:normAutofit/>
          </a:bodyPr>
          <a:lstStyle/>
          <a:p>
            <a:pPr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27/05/2016 tarihli RG’de yayımlanan ve 1/7/2016 tarihinde yürürlüğe giren düzenlemelerle,</a:t>
            </a:r>
          </a:p>
          <a:p>
            <a:pPr algn="just"/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İdarenin takdirine bağlı olarak</a:t>
            </a:r>
          </a:p>
          <a:p>
            <a:pPr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YM &lt; 250.000 TL’nin (2018 yılı için 270.489,00 TL) altında olan ve </a:t>
            </a:r>
          </a:p>
          <a:p>
            <a:pPr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Açık ihale usulü ile yapılan </a:t>
            </a:r>
            <a:r>
              <a:rPr lang="tr-T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mal ve hizmet alımı 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ihalelerinde</a:t>
            </a:r>
            <a:endParaRPr lang="tr-TR" sz="1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Elektronik Ortamda Teklif Alınan Beyan Usulü (E-Beyan)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marL="0" indent="0" fontAlgn="base" hangingPunct="0">
              <a:buFont typeface="Wingdings" pitchFamily="2" charset="2"/>
              <a:buChar char="Ø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Eksiltme Zaman Çizelgesi (Davet ekinde)</a:t>
            </a:r>
          </a:p>
          <a:p>
            <a:pPr marL="0" indent="0" fontAlgn="base" hangingPunct="0">
              <a:buFont typeface="Wingdings" pitchFamily="2" charset="2"/>
              <a:buChar char="Ø"/>
            </a:pP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base" hangingPunct="0">
              <a:buFont typeface="Wingdings" pitchFamily="2" charset="2"/>
              <a:buChar char="Ø"/>
            </a:pP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Elektronik Eksiltme-Davet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cizel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209800"/>
            <a:ext cx="5906536" cy="3242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marL="0" indent="0" fontAlgn="base" hangingPunct="0">
              <a:buFont typeface="Wingdings" pitchFamily="2" charset="2"/>
              <a:buChar char="Ø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Davetin gönderildi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ğ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 tarihten itibaren iki iş günü geçmeden eksiltmeye başlanamaz</a:t>
            </a:r>
          </a:p>
          <a:p>
            <a:pPr marL="0" indent="0" fontAlgn="base" hangingPunct="0">
              <a:buFont typeface="Wingdings" pitchFamily="2" charset="2"/>
              <a:buChar char="Ø"/>
            </a:pP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base" hangingPunct="0">
              <a:buFont typeface="Wingdings" pitchFamily="2" charset="2"/>
              <a:buChar char="Ø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Eksiltmede tur sayısı beşi geçemez ve turlardan birinde yeni teklif vermeyen istekli, sonraki turlarda da teklif veremez. </a:t>
            </a:r>
          </a:p>
          <a:p>
            <a:pPr marL="0" indent="0" fontAlgn="base" hangingPunct="0">
              <a:buFont typeface="Wingdings" pitchFamily="2" charset="2"/>
              <a:buChar char="Ø"/>
            </a:pP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base" hangingPunct="0">
              <a:buFont typeface="Wingdings" pitchFamily="2" charset="2"/>
              <a:buChar char="Ø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Elektronik eksiltmenin her aşamasında, isteklilere o andaki sıralamaları EKAP üzerinde bildirilir</a:t>
            </a:r>
          </a:p>
          <a:p>
            <a:pPr marL="0" indent="0" fontAlgn="base" hangingPunct="0">
              <a:buFont typeface="Wingdings" pitchFamily="2" charset="2"/>
              <a:buChar char="Ø"/>
            </a:pP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Elektronik Eksiltme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marL="109728" indent="0" algn="just">
              <a:buNone/>
            </a:pPr>
            <a:endParaRPr 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Elektronik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eksiltme süresince isteklilerin kimlikleri açıklanmaz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9728" indent="0" algn="just">
              <a:buNone/>
            </a:pPr>
            <a:endParaRPr 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Eksiltme süresince istekliler yalnızca kendi fiyat tekliflerini ve kendi sıralarını görebilmektedir. </a:t>
            </a:r>
            <a:endParaRPr 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/>
            <a:endParaRPr 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base" hangingPunct="0">
              <a:buFont typeface="Wingdings" pitchFamily="2" charset="2"/>
              <a:buChar char="Ø"/>
            </a:pP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Elektronik Eksiltme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Eksiltme yapılırken her tur için bir zaman aralığı (bekleme süresi) belirlenir.</a:t>
            </a:r>
          </a:p>
          <a:p>
            <a:pPr algn="just">
              <a:buFont typeface="Wingdings" pitchFamily="2" charset="2"/>
              <a:buChar char="Ø"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İstekliler eksiltilmiş tekliflerini belirlenen bu zaman aralığında, </a:t>
            </a:r>
          </a:p>
          <a:p>
            <a:pPr lvl="1" algn="just">
              <a:buFont typeface="Courier New" pitchFamily="49" charset="0"/>
              <a:buChar char="o"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Herhangi bir sıralama olmaksızın</a:t>
            </a:r>
          </a:p>
          <a:p>
            <a:pPr lvl="1" algn="just">
              <a:buFont typeface="Courier New" pitchFamily="49" charset="0"/>
              <a:buChar char="o"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En az asgari fark aralığı kadar eksilterek </a:t>
            </a:r>
          </a:p>
          <a:p>
            <a:pPr lvl="1" algn="just">
              <a:buNone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verirler. </a:t>
            </a:r>
            <a:endParaRPr lang="tr-T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sz="2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(Ortak girişimlerde, tüm ortaklar imzalamalı)</a:t>
            </a:r>
          </a:p>
          <a:p>
            <a:pPr marL="0" indent="0" algn="just">
              <a:buNone/>
            </a:pPr>
            <a:endParaRPr 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base" hangingPunct="0">
              <a:buFont typeface="Wingdings" pitchFamily="2" charset="2"/>
              <a:buChar char="Ø"/>
            </a:pP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Elektronik Eksiltme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/>
            <a:r>
              <a:rPr lang="tr-TR" sz="40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Şikayet süreci ??????</a:t>
            </a:r>
          </a:p>
          <a:p>
            <a:pPr algn="just">
              <a:buNone/>
            </a:pP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Geçerli tekliflerde değişiklik olması sebebiyle tekrar eksiltme yapılması halinde, yeni eksiltme daha önceki eksiltmede verilmiş olan son teklifler üzerinden yapılır.</a:t>
            </a:r>
          </a:p>
          <a:p>
            <a:pPr algn="just"/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Elektronik Eksiltme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/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Eksiltme aşağıdaki durumlarda sona erer</a:t>
            </a:r>
          </a:p>
          <a:p>
            <a:pPr lvl="1"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Davette belirtilen tarih ve saatin dolması</a:t>
            </a:r>
          </a:p>
          <a:p>
            <a:pPr lvl="1"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Tur sayısının tamamlanması</a:t>
            </a:r>
          </a:p>
          <a:p>
            <a:pPr lvl="1"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Bekleme süresinde asgari fark aralığına sahip teklif alınmaması</a:t>
            </a:r>
          </a:p>
          <a:p>
            <a:pPr lvl="1" algn="just"/>
            <a:endParaRPr 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Eksiltme sonucunda tekliflerin eşit olması halinde kura yöntemine başvurulur. </a:t>
            </a: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Elektronik Eksiltme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  <a:buNone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ÖRNEK:</a:t>
            </a:r>
          </a:p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Alım Konusu: 1000 adet su geçirmez bot alımı</a:t>
            </a:r>
          </a:p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Tur sayısı : 3</a:t>
            </a:r>
          </a:p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Geçerli teklif: 3</a:t>
            </a:r>
          </a:p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İstekli A: 100.000 TL</a:t>
            </a:r>
          </a:p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İstekli B: 120.000 TL</a:t>
            </a:r>
          </a:p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İstekli C: 140.000 TL</a:t>
            </a:r>
          </a:p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Her tur için verilen teklif verme süresi: 30 dakika</a:t>
            </a:r>
          </a:p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Asgari Fark: 10.000 TL</a:t>
            </a:r>
          </a:p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</a:pP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Elektronik Eksiltme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 defTabSz="457200" fontAlgn="auto"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  <a:buNone/>
            </a:pPr>
            <a:r>
              <a:rPr lang="tr-TR" sz="2400" dirty="0" smtClean="0"/>
              <a:t> 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Elektronik Eksiltme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Aşağı Ok Belirtme Çizgisi 2"/>
          <p:cNvSpPr/>
          <p:nvPr/>
        </p:nvSpPr>
        <p:spPr>
          <a:xfrm>
            <a:off x="3303240" y="1375048"/>
            <a:ext cx="2664296" cy="136815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r-TR" sz="28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ELEKTRONİK EKSİLTME</a:t>
            </a:r>
          </a:p>
        </p:txBody>
      </p:sp>
      <p:graphicFrame>
        <p:nvGraphicFramePr>
          <p:cNvPr id="5" name="Diyagram 5"/>
          <p:cNvGraphicFramePr/>
          <p:nvPr>
            <p:extLst>
              <p:ext uri="{D42A27DB-BD31-4B8C-83A1-F6EECF244321}">
                <p14:modId xmlns:p14="http://schemas.microsoft.com/office/powerpoint/2010/main" val="3474744387"/>
              </p:ext>
            </p:extLst>
          </p:nvPr>
        </p:nvGraphicFramePr>
        <p:xfrm>
          <a:off x="1143000" y="2743200"/>
          <a:ext cx="6984776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>
              <a:buNone/>
            </a:pP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Elektronik Eksiltme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şağı Ok Belirtme Çizgisi 2"/>
          <p:cNvSpPr/>
          <p:nvPr/>
        </p:nvSpPr>
        <p:spPr>
          <a:xfrm>
            <a:off x="3419872" y="1844824"/>
            <a:ext cx="2664296" cy="136815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r-TR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ELEKTRONİK EKSİLTME</a:t>
            </a:r>
          </a:p>
        </p:txBody>
      </p:sp>
      <p:graphicFrame>
        <p:nvGraphicFramePr>
          <p:cNvPr id="7" name="Diyagram 3"/>
          <p:cNvGraphicFramePr/>
          <p:nvPr>
            <p:extLst>
              <p:ext uri="{D42A27DB-BD31-4B8C-83A1-F6EECF244321}">
                <p14:modId xmlns:p14="http://schemas.microsoft.com/office/powerpoint/2010/main" val="3289447441"/>
              </p:ext>
            </p:extLst>
          </p:nvPr>
        </p:nvGraphicFramePr>
        <p:xfrm>
          <a:off x="107504" y="3212976"/>
          <a:ext cx="8928992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B22C055-6CC5-4998-AF39-2EB07F3741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9FFB0CF-9854-458F-B4CB-4E1BAC209C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59491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İstekli A;	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2) İstekli A (Kendisi) </a:t>
            </a:r>
            <a:r>
              <a:rPr lang="tr-TR" sz="2400" dirty="0" err="1">
                <a:latin typeface="Arial" panose="020B0604020202020204" pitchFamily="34" charset="0"/>
                <a:cs typeface="Arial" panose="020B0604020202020204" pitchFamily="34" charset="0"/>
              </a:rPr>
              <a:t>Tekllif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: 90.000 TL</a:t>
            </a:r>
          </a:p>
          <a:p>
            <a:pPr algn="just">
              <a:buNone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</a:p>
          <a:p>
            <a:pPr algn="just">
              <a:buNone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İstekli B;	1) İstekli B (Kendisi) Teklif: 85.000 TL</a:t>
            </a:r>
          </a:p>
          <a:p>
            <a:pPr algn="just">
              <a:buNone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</a:p>
          <a:p>
            <a:pPr algn="just">
              <a:buNone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İstekli C;	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 İstekli C (Kendisi) Teklif: 110.000 TL    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Elektronik Eksiltme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254691"/>
          </a:xfrm>
        </p:spPr>
        <p:txBody>
          <a:bodyPr>
            <a:normAutofit/>
          </a:bodyPr>
          <a:lstStyle/>
          <a:p>
            <a:pPr lvl="0" algn="just"/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19/06/2018 tarihinden sonra;</a:t>
            </a:r>
          </a:p>
          <a:p>
            <a:pPr lvl="0"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Açık İhale Usulü İle Yapılan Mal Alımı İhaleleri (YM</a:t>
            </a:r>
            <a:r>
              <a:rPr lang="tr-TR" sz="2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4xED)</a:t>
            </a:r>
          </a:p>
          <a:p>
            <a:pPr lvl="0" algn="just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Açık İhale Usulü İle Yapılan Hizmet Alımı İhaleleri (YM</a:t>
            </a:r>
            <a:r>
              <a:rPr lang="tr-TR" sz="2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0,50xED)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E-Beyan Usulü 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133600"/>
            <a:ext cx="588645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1"/>
          <p:cNvSpPr txBox="1"/>
          <p:nvPr/>
        </p:nvSpPr>
        <p:spPr>
          <a:xfrm>
            <a:off x="2438400" y="4724400"/>
            <a:ext cx="525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Email</a:t>
            </a:r>
            <a:r>
              <a:rPr lang="tr-TR" dirty="0" smtClean="0"/>
              <a:t>: </a:t>
            </a:r>
            <a:r>
              <a:rPr lang="tr-TR" dirty="0" smtClean="0">
                <a:hlinkClick r:id="rId3"/>
              </a:rPr>
              <a:t>caglarcetintas@kik.gov.tr</a:t>
            </a:r>
            <a:endParaRPr lang="tr-TR" dirty="0" smtClean="0"/>
          </a:p>
          <a:p>
            <a:r>
              <a:rPr lang="tr-TR" dirty="0" err="1" smtClean="0"/>
              <a:t>Linkedin</a:t>
            </a:r>
            <a:r>
              <a:rPr lang="tr-TR" dirty="0" smtClean="0"/>
              <a:t>: </a:t>
            </a:r>
            <a:r>
              <a:rPr lang="tr-TR" dirty="0" smtClean="0">
                <a:hlinkClick r:id="rId4"/>
              </a:rPr>
              <a:t>www.linkedin.com/in/ccetintas</a:t>
            </a:r>
            <a:endParaRPr lang="tr-TR" dirty="0" smtClean="0"/>
          </a:p>
          <a:p>
            <a:endParaRPr lang="tr-TR" dirty="0"/>
          </a:p>
        </p:txBody>
      </p:sp>
      <p:pic>
        <p:nvPicPr>
          <p:cNvPr id="7" name="Picture 6" descr="Kamu İhale Kurum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04800"/>
            <a:ext cx="1114118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254691"/>
          </a:xfrm>
        </p:spPr>
        <p:txBody>
          <a:bodyPr>
            <a:normAutofit/>
          </a:bodyPr>
          <a:lstStyle/>
          <a:p>
            <a:pPr lvl="0" algn="just"/>
            <a:r>
              <a:rPr lang="tr-T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02/01/2019 tarihinden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itibaren</a:t>
            </a:r>
            <a:r>
              <a:rPr lang="tr-T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lvl="0" algn="just"/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Açık İhale Usulü ve Pazarlık Usulü (21/f) İle Yapılan Mal Alımı İhaleleri</a:t>
            </a:r>
          </a:p>
          <a:p>
            <a:pPr lvl="0" algn="just"/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Açık İhale Usulü ve Pazarlık Usulü (21/f) İle Yapılan Hizmet Alımı İhaleleri </a:t>
            </a:r>
          </a:p>
          <a:p>
            <a:pPr lvl="0" algn="just"/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Açık İhale Usulü İle Yapılan Yapım İşi İhaleleri</a:t>
            </a:r>
          </a:p>
          <a:p>
            <a:pPr lvl="0" algn="just"/>
            <a:r>
              <a:rPr lang="tr-TR" sz="3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r>
              <a:rPr lang="en-US" sz="3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/09/2019 </a:t>
            </a:r>
            <a:r>
              <a:rPr lang="en-US" sz="3200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tarihinden</a:t>
            </a:r>
            <a:r>
              <a:rPr lang="en-US" sz="3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itibaren</a:t>
            </a:r>
            <a:r>
              <a:rPr lang="en-US" sz="3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r>
              <a:rPr lang="tr-TR" sz="3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ü</a:t>
            </a:r>
            <a:r>
              <a:rPr lang="en-US" sz="3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m </a:t>
            </a:r>
            <a:r>
              <a:rPr lang="en-US" sz="3200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ihalelerde</a:t>
            </a:r>
            <a:r>
              <a:rPr lang="tr-TR" sz="3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Elektronik İhale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254691"/>
          </a:xfrm>
        </p:spPr>
        <p:txBody>
          <a:bodyPr>
            <a:normAutofit fontScale="85000" lnSpcReduction="10000"/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altLang="tr-T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İhale dokümanının e-imza kullanılarak EKAP’tan indirilir</a:t>
            </a:r>
          </a:p>
          <a:p>
            <a:pPr algn="just">
              <a:buFont typeface="Wingdings" pitchFamily="2" charset="2"/>
              <a:buChar char="Ø"/>
            </a:pPr>
            <a:endParaRPr lang="tr-TR" altLang="tr-TR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altLang="tr-T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Katılım ve yeterlik kriterlerine ilişkin istekliler tarafından fiziki olarak herhangi bir belge sunulmaz. </a:t>
            </a:r>
          </a:p>
          <a:p>
            <a:pPr algn="just">
              <a:buFont typeface="Wingdings" pitchFamily="2" charset="2"/>
              <a:buChar char="Ø"/>
            </a:pPr>
            <a:endParaRPr lang="tr-TR" altLang="tr-TR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altLang="tr-T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Yeterlik de</a:t>
            </a:r>
            <a:r>
              <a:rPr lang="tr-TR" alt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ğ</a:t>
            </a:r>
            <a:r>
              <a:rPr lang="tr-TR" altLang="tr-T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erlendirmesi, teklif mektubu ekinde yer alan Yeterlik Bilgileri Tablosu’nda (YBT) istekli tarafından beyan edilen bilgiler üzerinden yapılır</a:t>
            </a:r>
            <a:endParaRPr lang="tr-TR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Elektronik İhale-Temel İlkeler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254691"/>
          </a:xfrm>
        </p:spPr>
        <p:txBody>
          <a:bodyPr>
            <a:noAutofit/>
          </a:bodyPr>
          <a:lstStyle/>
          <a:p>
            <a:pPr algn="just">
              <a:lnSpc>
                <a:spcPct val="80000"/>
              </a:lnSpc>
              <a:buFont typeface="Wingdings" pitchFamily="2" charset="2"/>
              <a:buChar char="Ø"/>
            </a:pPr>
            <a:r>
              <a:rPr lang="tr-TR" alt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Yeterlik Bilgileri Tablosu Sunulan ve Tekliflerin Elektronik Ortamda Alındığı İhalelerde Uygulanacak Tip İdari Şartname</a:t>
            </a:r>
          </a:p>
          <a:p>
            <a:pPr algn="just">
              <a:lnSpc>
                <a:spcPct val="80000"/>
              </a:lnSpc>
              <a:buFont typeface="Wingdings" pitchFamily="2" charset="2"/>
              <a:buChar char="Ø"/>
            </a:pPr>
            <a:endParaRPr lang="tr-TR" alt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  <a:defRPr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Yeterlik Bilgileri Tablosu Sunulan İhalelerde (YBTSİ) Kullanılacak İlan Formu</a:t>
            </a:r>
          </a:p>
          <a:p>
            <a:pPr algn="just">
              <a:buFont typeface="Wingdings" pitchFamily="2" charset="2"/>
              <a:buChar char="Ø"/>
              <a:defRPr/>
            </a:pP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(YBTSİ) Götürü Bedel Teklif Mektubu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(YBTSİ) Birim Fiyat Teklif Mektubu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Elektronik İhale-İhale Dokümanı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254691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Yeterlik Bilgileri Tablosu Sunulan Yapım İşi İhalelerinde Kullanılacak Karma Teklif Mektubu</a:t>
            </a:r>
          </a:p>
          <a:p>
            <a:pPr algn="just">
              <a:buFont typeface="Wingdings" pitchFamily="2" charset="2"/>
              <a:buChar char="Ø"/>
            </a:pP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Uygun Olmayan e-Teklif Kontrol Tutana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ğ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ı</a:t>
            </a:r>
          </a:p>
          <a:p>
            <a:pPr algn="just">
              <a:buFont typeface="Wingdings" pitchFamily="2" charset="2"/>
              <a:buChar char="Ø"/>
            </a:pP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Beyan Edilen Bilgileri Tevsik Eden Belgelerin Sunulması Talebine İlişkin Form</a:t>
            </a:r>
          </a:p>
          <a:p>
            <a:pPr algn="just">
              <a:buFont typeface="Wingdings" pitchFamily="2" charset="2"/>
              <a:buChar char="Ø"/>
            </a:pP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Elektronik Eksiltmeye Davet Formu 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Elektronik İhale-İhale Dokümanı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254691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Teklifler EKAP üzerinden, yalnızca teklif mektubu ve ekleri doldurularak hazırlanır ve e-teklif (e-imza ile imzalanarak) şeklinde sunulur.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E-anahtarlar teklif ile birlikte gönderilir.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Tekliflerin Hazırlanması ve Sunulması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1297</TotalTime>
  <Words>1441</Words>
  <Application>Microsoft Office PowerPoint</Application>
  <PresentationFormat>Ekran Gösterisi (4:3)</PresentationFormat>
  <Paragraphs>250</Paragraphs>
  <Slides>40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8" baseType="lpstr">
      <vt:lpstr>Arial</vt:lpstr>
      <vt:lpstr>Courier New</vt:lpstr>
      <vt:lpstr>Lucida Sans Unicode</vt:lpstr>
      <vt:lpstr>Verdana</vt:lpstr>
      <vt:lpstr>Wingdings</vt:lpstr>
      <vt:lpstr>Wingdings 2</vt:lpstr>
      <vt:lpstr>Wingdings 3</vt:lpstr>
      <vt:lpstr>Concourse</vt:lpstr>
      <vt:lpstr>Elektronik İhale  &amp;  Elektronik Eksiltme</vt:lpstr>
      <vt:lpstr>Mevcut İhale Sürecini Hatırlayalım</vt:lpstr>
      <vt:lpstr>Elektronik Ortamda Teklif Alınan Beyan Usulü (E-Beyan)</vt:lpstr>
      <vt:lpstr>E-Beyan Usulü </vt:lpstr>
      <vt:lpstr>Elektronik İhale</vt:lpstr>
      <vt:lpstr>Elektronik İhale-Temel İlkeler</vt:lpstr>
      <vt:lpstr>Elektronik İhale-İhale Dokümanı</vt:lpstr>
      <vt:lpstr>Elektronik İhale-İhale Dokümanı</vt:lpstr>
      <vt:lpstr>Tekliflerin Hazırlanması ve Sunulması</vt:lpstr>
      <vt:lpstr>Tekliflerin Hazırlanması ve Sunulması</vt:lpstr>
      <vt:lpstr>Tekliflerin Hazırlanması ve Sunulması</vt:lpstr>
      <vt:lpstr>Geçici Teminatlar</vt:lpstr>
      <vt:lpstr>Tekliflerin Değerlendirilmesi 1.Oturum</vt:lpstr>
      <vt:lpstr>Tekliflerin Değerlendirilmesi 1.Oturum</vt:lpstr>
      <vt:lpstr>Tekliflerin Değerlendirilmesi 1.Oturum</vt:lpstr>
      <vt:lpstr>Tekliflerin Değerlendirilmesi 2.Oturum</vt:lpstr>
      <vt:lpstr>Hangi Belgeler</vt:lpstr>
      <vt:lpstr>Tekliflerin Değerlendirilmesi 2.Oturum</vt:lpstr>
      <vt:lpstr>Tekliflerin Değerlendirilmesi 2.Oturum</vt:lpstr>
      <vt:lpstr>Tekliflerin Değerlendirilmesi</vt:lpstr>
      <vt:lpstr>Tekliflerin Değerlendirilmesi </vt:lpstr>
      <vt:lpstr>Tekliflerin Değerlendirilmesi </vt:lpstr>
      <vt:lpstr>Tekliflerin Değerlendirilmesi </vt:lpstr>
      <vt:lpstr>İhalenin Sonuçlandırılması </vt:lpstr>
      <vt:lpstr>Elektronik Eksiltme </vt:lpstr>
      <vt:lpstr>Elektronik Eksiltme </vt:lpstr>
      <vt:lpstr>Elektronik Eksiltme </vt:lpstr>
      <vt:lpstr>Elektronik Eksiltme-Davet </vt:lpstr>
      <vt:lpstr>Elektronik Eksiltme-Davet </vt:lpstr>
      <vt:lpstr>Elektronik Eksiltme-Davet </vt:lpstr>
      <vt:lpstr>Elektronik Eksiltme </vt:lpstr>
      <vt:lpstr>Elektronik Eksiltme </vt:lpstr>
      <vt:lpstr>Elektronik Eksiltme </vt:lpstr>
      <vt:lpstr>Elektronik Eksiltme </vt:lpstr>
      <vt:lpstr>Elektronik Eksiltme </vt:lpstr>
      <vt:lpstr>Elektronik Eksiltme </vt:lpstr>
      <vt:lpstr>Elektronik Eksiltme </vt:lpstr>
      <vt:lpstr>Elektronik Eksiltme </vt:lpstr>
      <vt:lpstr>Elektronik Eksiltme 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Elektronik İhale  &amp;  Elektronik Eksiltme</dc:title>
  <dc:creator>çağlar çetintaş</dc:creator>
  <cp:lastModifiedBy>Kadir Çağlar Çetintaş</cp:lastModifiedBy>
  <cp:revision>24</cp:revision>
  <dcterms:created xsi:type="dcterms:W3CDTF">2006-08-16T00:00:00Z</dcterms:created>
  <dcterms:modified xsi:type="dcterms:W3CDTF">2020-11-26T15:33:09Z</dcterms:modified>
</cp:coreProperties>
</file>