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F3D5A2E-28A0-4EAD-A22A-36EA71DA2F95}" type="doc">
      <dgm:prSet loTypeId="urn:microsoft.com/office/officeart/2008/layout/HorizontalMultiLevelHierarchy" loCatId="hierarchy" qsTypeId="urn:microsoft.com/office/officeart/2005/8/quickstyle/simple5" qsCatId="simple" csTypeId="urn:microsoft.com/office/officeart/2005/8/colors/accent1_3" csCatId="accent1" phldr="1"/>
      <dgm:spPr/>
      <dgm:t>
        <a:bodyPr/>
        <a:lstStyle/>
        <a:p>
          <a:endParaRPr lang="tr-TR"/>
        </a:p>
      </dgm:t>
    </dgm:pt>
    <dgm:pt modelId="{71ED58E3-ADA2-4FA6-ABFD-FD64BD93CF60}">
      <dgm:prSet phldrT="[Metin]" custT="1"/>
      <dgm:spPr/>
      <dgm:t>
        <a:bodyPr/>
        <a:lstStyle/>
        <a:p>
          <a:r>
            <a:rPr lang="tr-TR" sz="1800" dirty="0" smtClean="0">
              <a:latin typeface="Calibri" panose="020F0502020204030204" pitchFamily="34" charset="0"/>
            </a:rPr>
            <a:t>İŞ DENEYİM BELGELERİ</a:t>
          </a:r>
          <a:endParaRPr lang="tr-TR" sz="1800" dirty="0">
            <a:latin typeface="Calibri" panose="020F0502020204030204" pitchFamily="34" charset="0"/>
          </a:endParaRPr>
        </a:p>
      </dgm:t>
    </dgm:pt>
    <dgm:pt modelId="{5AE3D322-0913-4968-8A89-324B407EFDA7}" type="parTrans" cxnId="{D2B106AD-242E-4444-AC8B-7E04A500CB19}">
      <dgm:prSet/>
      <dgm:spPr/>
      <dgm:t>
        <a:bodyPr/>
        <a:lstStyle/>
        <a:p>
          <a:endParaRPr lang="tr-TR"/>
        </a:p>
      </dgm:t>
    </dgm:pt>
    <dgm:pt modelId="{ED921027-5845-4A70-A4E2-0ED96812E6A7}" type="sibTrans" cxnId="{D2B106AD-242E-4444-AC8B-7E04A500CB19}">
      <dgm:prSet/>
      <dgm:spPr/>
      <dgm:t>
        <a:bodyPr/>
        <a:lstStyle/>
        <a:p>
          <a:endParaRPr lang="tr-TR"/>
        </a:p>
      </dgm:t>
    </dgm:pt>
    <dgm:pt modelId="{765B7477-0405-4272-85AD-E57A644994E6}">
      <dgm:prSet phldrT="[Metin]" custT="1"/>
      <dgm:spPr/>
      <dgm:t>
        <a:bodyPr/>
        <a:lstStyle/>
        <a:p>
          <a:r>
            <a:rPr lang="tr-TR" sz="1400" dirty="0" smtClean="0">
              <a:latin typeface="Calibri" panose="020F0502020204030204" pitchFamily="34" charset="0"/>
            </a:rPr>
            <a:t>Yüklenici iş deneyim belgeleri </a:t>
          </a:r>
          <a:endParaRPr lang="tr-TR" sz="1400" dirty="0">
            <a:latin typeface="Calibri" panose="020F0502020204030204" pitchFamily="34" charset="0"/>
          </a:endParaRPr>
        </a:p>
      </dgm:t>
    </dgm:pt>
    <dgm:pt modelId="{A518FB27-1E91-4CC7-9DED-3652D563C930}" type="parTrans" cxnId="{5CA53507-AC37-4522-ADCF-1457B6D43EDB}">
      <dgm:prSet/>
      <dgm:spPr/>
      <dgm:t>
        <a:bodyPr/>
        <a:lstStyle/>
        <a:p>
          <a:endParaRPr lang="tr-TR" sz="1400">
            <a:latin typeface="Calibri" panose="020F0502020204030204" pitchFamily="34" charset="0"/>
          </a:endParaRPr>
        </a:p>
      </dgm:t>
    </dgm:pt>
    <dgm:pt modelId="{3049BA81-038E-4227-ACCB-17B2F8F9C3F6}" type="sibTrans" cxnId="{5CA53507-AC37-4522-ADCF-1457B6D43EDB}">
      <dgm:prSet/>
      <dgm:spPr/>
      <dgm:t>
        <a:bodyPr/>
        <a:lstStyle/>
        <a:p>
          <a:endParaRPr lang="tr-TR"/>
        </a:p>
      </dgm:t>
    </dgm:pt>
    <dgm:pt modelId="{98B6E2B6-6B14-4046-B7D2-B2FCA6A629F9}">
      <dgm:prSet phldrT="[Metin]" custT="1"/>
      <dgm:spPr/>
      <dgm:t>
        <a:bodyPr/>
        <a:lstStyle/>
        <a:p>
          <a:r>
            <a:rPr lang="tr-TR" sz="1400" dirty="0" smtClean="0">
              <a:latin typeface="Calibri" panose="020F0502020204030204" pitchFamily="34" charset="0"/>
            </a:rPr>
            <a:t>İş durum belgesi</a:t>
          </a:r>
        </a:p>
      </dgm:t>
    </dgm:pt>
    <dgm:pt modelId="{7859DE31-0C00-4E6F-ABA2-0F795D16E976}" type="sibTrans" cxnId="{8311E400-44D3-4F06-A5AB-B2410F351E16}">
      <dgm:prSet/>
      <dgm:spPr/>
      <dgm:t>
        <a:bodyPr/>
        <a:lstStyle/>
        <a:p>
          <a:endParaRPr lang="tr-TR"/>
        </a:p>
      </dgm:t>
    </dgm:pt>
    <dgm:pt modelId="{CDD2DB6C-5951-4419-A763-74C7790B0541}" type="parTrans" cxnId="{8311E400-44D3-4F06-A5AB-B2410F351E16}">
      <dgm:prSet/>
      <dgm:spPr/>
      <dgm:t>
        <a:bodyPr/>
        <a:lstStyle/>
        <a:p>
          <a:endParaRPr lang="tr-TR" sz="1400">
            <a:latin typeface="Calibri" panose="020F0502020204030204" pitchFamily="34" charset="0"/>
          </a:endParaRPr>
        </a:p>
      </dgm:t>
    </dgm:pt>
    <dgm:pt modelId="{1BE82CD0-3DF4-4152-B43E-49F4A2A8A40C}">
      <dgm:prSet phldrT="[Metin]" custT="1"/>
      <dgm:spPr/>
      <dgm:t>
        <a:bodyPr/>
        <a:lstStyle/>
        <a:p>
          <a:r>
            <a:rPr lang="tr-TR" sz="1400" dirty="0" smtClean="0">
              <a:latin typeface="Calibri" panose="020F0502020204030204" pitchFamily="34" charset="0"/>
            </a:rPr>
            <a:t>İş bitirme belgesi</a:t>
          </a:r>
          <a:endParaRPr lang="tr-TR" sz="1400" dirty="0">
            <a:latin typeface="Calibri" panose="020F0502020204030204" pitchFamily="34" charset="0"/>
          </a:endParaRPr>
        </a:p>
      </dgm:t>
    </dgm:pt>
    <dgm:pt modelId="{368F1728-B97B-4FFD-9ED3-E007567678A6}" type="sibTrans" cxnId="{C850336A-CAD2-4790-9449-37E0FB1E7749}">
      <dgm:prSet/>
      <dgm:spPr/>
      <dgm:t>
        <a:bodyPr/>
        <a:lstStyle/>
        <a:p>
          <a:endParaRPr lang="tr-TR"/>
        </a:p>
      </dgm:t>
    </dgm:pt>
    <dgm:pt modelId="{2FCF0990-5C88-4FC8-9F25-24F7AAF653A7}" type="parTrans" cxnId="{C850336A-CAD2-4790-9449-37E0FB1E7749}">
      <dgm:prSet/>
      <dgm:spPr/>
      <dgm:t>
        <a:bodyPr/>
        <a:lstStyle/>
        <a:p>
          <a:endParaRPr lang="tr-TR" sz="1400">
            <a:latin typeface="Calibri" panose="020F0502020204030204" pitchFamily="34" charset="0"/>
          </a:endParaRPr>
        </a:p>
      </dgm:t>
    </dgm:pt>
    <dgm:pt modelId="{BC55298D-3089-4B02-A1EC-054189F61F6D}">
      <dgm:prSet custT="1"/>
      <dgm:spPr/>
      <dgm:t>
        <a:bodyPr/>
        <a:lstStyle/>
        <a:p>
          <a:r>
            <a:rPr lang="tr-TR" sz="1400" dirty="0" smtClean="0">
              <a:latin typeface="Calibri" panose="020F0502020204030204" pitchFamily="34" charset="0"/>
            </a:rPr>
            <a:t>İş bitirme belgesi</a:t>
          </a:r>
          <a:endParaRPr lang="tr-TR" sz="1400" dirty="0">
            <a:latin typeface="Calibri" panose="020F0502020204030204" pitchFamily="34" charset="0"/>
          </a:endParaRPr>
        </a:p>
      </dgm:t>
    </dgm:pt>
    <dgm:pt modelId="{982C1F91-5475-4F34-BFAE-350C00F1C469}" type="parTrans" cxnId="{A6150402-7D42-4351-8786-5C39310E7BE6}">
      <dgm:prSet/>
      <dgm:spPr/>
      <dgm:t>
        <a:bodyPr/>
        <a:lstStyle/>
        <a:p>
          <a:endParaRPr lang="tr-TR" sz="1400">
            <a:latin typeface="Calibri" panose="020F0502020204030204" pitchFamily="34" charset="0"/>
          </a:endParaRPr>
        </a:p>
      </dgm:t>
    </dgm:pt>
    <dgm:pt modelId="{4A8187E0-23EC-4E74-AAA3-66A72995B636}" type="sibTrans" cxnId="{A6150402-7D42-4351-8786-5C39310E7BE6}">
      <dgm:prSet/>
      <dgm:spPr/>
      <dgm:t>
        <a:bodyPr/>
        <a:lstStyle/>
        <a:p>
          <a:endParaRPr lang="tr-TR"/>
        </a:p>
      </dgm:t>
    </dgm:pt>
    <dgm:pt modelId="{5A84E218-7C8F-46BF-A128-0C5BD7DC50C1}">
      <dgm:prSet phldrT="[Metin]" custT="1"/>
      <dgm:spPr/>
      <dgm:t>
        <a:bodyPr/>
        <a:lstStyle/>
        <a:p>
          <a:r>
            <a:rPr lang="tr-TR" sz="1400" dirty="0" smtClean="0">
              <a:latin typeface="Calibri" panose="020F0502020204030204" pitchFamily="34" charset="0"/>
            </a:rPr>
            <a:t>Alt yüklenici iş deneyim belgeleri </a:t>
          </a:r>
          <a:endParaRPr lang="tr-TR" sz="1400" dirty="0">
            <a:latin typeface="Calibri" panose="020F0502020204030204" pitchFamily="34" charset="0"/>
          </a:endParaRPr>
        </a:p>
      </dgm:t>
    </dgm:pt>
    <dgm:pt modelId="{A8287769-0CE3-45EA-A8E6-7CC6AA236F1C}" type="sibTrans" cxnId="{6C94FB3B-4050-4C94-8774-842FCC4617B4}">
      <dgm:prSet/>
      <dgm:spPr/>
      <dgm:t>
        <a:bodyPr/>
        <a:lstStyle/>
        <a:p>
          <a:endParaRPr lang="tr-TR"/>
        </a:p>
      </dgm:t>
    </dgm:pt>
    <dgm:pt modelId="{42F9DE30-7265-49A0-ABD7-A1C31DB33164}" type="parTrans" cxnId="{6C94FB3B-4050-4C94-8774-842FCC4617B4}">
      <dgm:prSet/>
      <dgm:spPr/>
      <dgm:t>
        <a:bodyPr/>
        <a:lstStyle/>
        <a:p>
          <a:endParaRPr lang="tr-TR" sz="1400">
            <a:latin typeface="Calibri" panose="020F0502020204030204" pitchFamily="34" charset="0"/>
          </a:endParaRPr>
        </a:p>
      </dgm:t>
    </dgm:pt>
    <dgm:pt modelId="{2B533278-B0EF-494F-B5B9-E360D0576CF0}">
      <dgm:prSet custT="1"/>
      <dgm:spPr/>
      <dgm:t>
        <a:bodyPr/>
        <a:lstStyle/>
        <a:p>
          <a:r>
            <a:rPr lang="tr-TR" sz="1400" dirty="0" smtClean="0">
              <a:latin typeface="Calibri" panose="020F0502020204030204" pitchFamily="34" charset="0"/>
            </a:rPr>
            <a:t>Mezuniyet belgesi</a:t>
          </a:r>
          <a:endParaRPr lang="tr-TR" sz="1400" dirty="0">
            <a:latin typeface="Calibri" panose="020F0502020204030204" pitchFamily="34" charset="0"/>
          </a:endParaRPr>
        </a:p>
      </dgm:t>
    </dgm:pt>
    <dgm:pt modelId="{B2E464B4-CA5E-4A1E-9DBB-E9209DE87050}">
      <dgm:prSet custT="1"/>
      <dgm:spPr/>
      <dgm:t>
        <a:bodyPr/>
        <a:lstStyle/>
        <a:p>
          <a:r>
            <a:rPr lang="tr-TR" sz="1400" dirty="0" smtClean="0">
              <a:latin typeface="Calibri" panose="020F0502020204030204" pitchFamily="34" charset="0"/>
            </a:rPr>
            <a:t>İş yönetme belgesi</a:t>
          </a:r>
          <a:endParaRPr lang="tr-TR" sz="1400" dirty="0">
            <a:latin typeface="Calibri" panose="020F0502020204030204" pitchFamily="34" charset="0"/>
          </a:endParaRPr>
        </a:p>
      </dgm:t>
    </dgm:pt>
    <dgm:pt modelId="{1C4B7779-6950-44F9-AEC6-5F715B2B5256}">
      <dgm:prSet custT="1"/>
      <dgm:spPr/>
      <dgm:t>
        <a:bodyPr/>
        <a:lstStyle/>
        <a:p>
          <a:r>
            <a:rPr lang="tr-TR" sz="1400" dirty="0" smtClean="0">
              <a:latin typeface="Calibri" panose="020F0502020204030204" pitchFamily="34" charset="0"/>
            </a:rPr>
            <a:t>İş denetleme belgesi</a:t>
          </a:r>
          <a:endParaRPr lang="tr-TR" sz="1400" dirty="0">
            <a:latin typeface="Calibri" panose="020F0502020204030204" pitchFamily="34" charset="0"/>
          </a:endParaRPr>
        </a:p>
      </dgm:t>
    </dgm:pt>
    <dgm:pt modelId="{31EA0D55-384C-41DE-8AB4-7129DF0B1611}">
      <dgm:prSet phldrT="[Metin]" custT="1"/>
      <dgm:spPr/>
      <dgm:t>
        <a:bodyPr/>
        <a:lstStyle/>
        <a:p>
          <a:r>
            <a:rPr lang="tr-TR" sz="1400" dirty="0" smtClean="0">
              <a:latin typeface="Calibri" panose="020F0502020204030204" pitchFamily="34" charset="0"/>
            </a:rPr>
            <a:t>Gerçek kişi iş deneyim belgeleri </a:t>
          </a:r>
          <a:endParaRPr lang="tr-TR" sz="1400" dirty="0">
            <a:latin typeface="Calibri" panose="020F0502020204030204" pitchFamily="34" charset="0"/>
          </a:endParaRPr>
        </a:p>
      </dgm:t>
    </dgm:pt>
    <dgm:pt modelId="{24D295BE-4E6C-4990-AD82-08FEC31FF20E}" type="sibTrans" cxnId="{5B191324-0880-461C-AB0A-C0BB8ADD3F64}">
      <dgm:prSet/>
      <dgm:spPr/>
      <dgm:t>
        <a:bodyPr/>
        <a:lstStyle/>
        <a:p>
          <a:endParaRPr lang="tr-TR"/>
        </a:p>
      </dgm:t>
    </dgm:pt>
    <dgm:pt modelId="{D0B912A0-A0FB-491C-BD65-8781B58E7D9C}" type="parTrans" cxnId="{5B191324-0880-461C-AB0A-C0BB8ADD3F64}">
      <dgm:prSet/>
      <dgm:spPr/>
      <dgm:t>
        <a:bodyPr/>
        <a:lstStyle/>
        <a:p>
          <a:endParaRPr lang="tr-TR" sz="1400">
            <a:latin typeface="Calibri" panose="020F0502020204030204" pitchFamily="34" charset="0"/>
          </a:endParaRPr>
        </a:p>
      </dgm:t>
    </dgm:pt>
    <dgm:pt modelId="{4C09B65B-3F70-42D9-AA13-E8D950F24F04}" type="sibTrans" cxnId="{D53CC71D-85E6-417B-BFC2-505D4510D35B}">
      <dgm:prSet/>
      <dgm:spPr/>
      <dgm:t>
        <a:bodyPr/>
        <a:lstStyle/>
        <a:p>
          <a:endParaRPr lang="tr-TR"/>
        </a:p>
      </dgm:t>
    </dgm:pt>
    <dgm:pt modelId="{EBF0004F-4B43-414C-B182-858A2C8FD5DD}" type="parTrans" cxnId="{D53CC71D-85E6-417B-BFC2-505D4510D35B}">
      <dgm:prSet/>
      <dgm:spPr/>
      <dgm:t>
        <a:bodyPr/>
        <a:lstStyle/>
        <a:p>
          <a:endParaRPr lang="tr-TR" sz="1400">
            <a:latin typeface="Calibri" panose="020F0502020204030204" pitchFamily="34" charset="0"/>
          </a:endParaRPr>
        </a:p>
      </dgm:t>
    </dgm:pt>
    <dgm:pt modelId="{AF3902EE-0529-488C-8B17-E5DCF0802C37}" type="sibTrans" cxnId="{69B09EF8-7789-48E0-997B-658F82D6FBAC}">
      <dgm:prSet/>
      <dgm:spPr/>
      <dgm:t>
        <a:bodyPr/>
        <a:lstStyle/>
        <a:p>
          <a:endParaRPr lang="tr-TR"/>
        </a:p>
      </dgm:t>
    </dgm:pt>
    <dgm:pt modelId="{A7D6EAA0-47BE-47AA-B15B-DE61863F2E7A}" type="parTrans" cxnId="{69B09EF8-7789-48E0-997B-658F82D6FBAC}">
      <dgm:prSet/>
      <dgm:spPr/>
      <dgm:t>
        <a:bodyPr/>
        <a:lstStyle/>
        <a:p>
          <a:endParaRPr lang="tr-TR" sz="1400">
            <a:latin typeface="Calibri" panose="020F0502020204030204" pitchFamily="34" charset="0"/>
          </a:endParaRPr>
        </a:p>
      </dgm:t>
    </dgm:pt>
    <dgm:pt modelId="{4A8988F5-6B63-4F3F-9837-71C3014E404A}" type="sibTrans" cxnId="{E13C55F3-0E97-44F7-9118-1BB8AADF6BD6}">
      <dgm:prSet/>
      <dgm:spPr/>
      <dgm:t>
        <a:bodyPr/>
        <a:lstStyle/>
        <a:p>
          <a:endParaRPr lang="tr-TR"/>
        </a:p>
      </dgm:t>
    </dgm:pt>
    <dgm:pt modelId="{BE08798F-6226-4BD1-BEE7-D7D250116235}" type="parTrans" cxnId="{E13C55F3-0E97-44F7-9118-1BB8AADF6BD6}">
      <dgm:prSet/>
      <dgm:spPr/>
      <dgm:t>
        <a:bodyPr/>
        <a:lstStyle/>
        <a:p>
          <a:endParaRPr lang="tr-TR" sz="1400">
            <a:latin typeface="Calibri" panose="020F0502020204030204" pitchFamily="34" charset="0"/>
          </a:endParaRPr>
        </a:p>
      </dgm:t>
    </dgm:pt>
    <dgm:pt modelId="{4197CEF8-7083-4C7E-ABA7-1CC05C45C7D3}" type="pres">
      <dgm:prSet presAssocID="{CF3D5A2E-28A0-4EAD-A22A-36EA71DA2F95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1C39D90-1450-49F9-BF6C-2D895D450774}" type="pres">
      <dgm:prSet presAssocID="{71ED58E3-ADA2-4FA6-ABFD-FD64BD93CF60}" presName="root1" presStyleCnt="0"/>
      <dgm:spPr/>
    </dgm:pt>
    <dgm:pt modelId="{2B6D553F-7900-4FAF-8B37-B308B73BEA0C}" type="pres">
      <dgm:prSet presAssocID="{71ED58E3-ADA2-4FA6-ABFD-FD64BD93CF60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16AFBAA9-E209-4EF8-92BA-91575AFCB88B}" type="pres">
      <dgm:prSet presAssocID="{71ED58E3-ADA2-4FA6-ABFD-FD64BD93CF60}" presName="level2hierChild" presStyleCnt="0"/>
      <dgm:spPr/>
    </dgm:pt>
    <dgm:pt modelId="{726FB9BF-E867-4F01-80E5-9AF1E3AD4935}" type="pres">
      <dgm:prSet presAssocID="{A518FB27-1E91-4CC7-9DED-3652D563C930}" presName="conn2-1" presStyleLbl="parChTrans1D2" presStyleIdx="0" presStyleCnt="3"/>
      <dgm:spPr/>
      <dgm:t>
        <a:bodyPr/>
        <a:lstStyle/>
        <a:p>
          <a:endParaRPr lang="tr-TR"/>
        </a:p>
      </dgm:t>
    </dgm:pt>
    <dgm:pt modelId="{0A68C1CF-ADCC-41CF-80DC-C39EC2B7E987}" type="pres">
      <dgm:prSet presAssocID="{A518FB27-1E91-4CC7-9DED-3652D563C930}" presName="connTx" presStyleLbl="parChTrans1D2" presStyleIdx="0" presStyleCnt="3"/>
      <dgm:spPr/>
      <dgm:t>
        <a:bodyPr/>
        <a:lstStyle/>
        <a:p>
          <a:endParaRPr lang="tr-TR"/>
        </a:p>
      </dgm:t>
    </dgm:pt>
    <dgm:pt modelId="{A45956BB-DCA8-42AE-A401-FA905979DABC}" type="pres">
      <dgm:prSet presAssocID="{765B7477-0405-4272-85AD-E57A644994E6}" presName="root2" presStyleCnt="0"/>
      <dgm:spPr/>
    </dgm:pt>
    <dgm:pt modelId="{3B0BABF8-5C8E-44A8-8381-FB1764940451}" type="pres">
      <dgm:prSet presAssocID="{765B7477-0405-4272-85AD-E57A644994E6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11159F1C-DA29-4274-AF83-BF5D07CDFEB5}" type="pres">
      <dgm:prSet presAssocID="{765B7477-0405-4272-85AD-E57A644994E6}" presName="level3hierChild" presStyleCnt="0"/>
      <dgm:spPr/>
    </dgm:pt>
    <dgm:pt modelId="{8C6C0001-2239-42BF-8BE3-BF4C3788CEC2}" type="pres">
      <dgm:prSet presAssocID="{2FCF0990-5C88-4FC8-9F25-24F7AAF653A7}" presName="conn2-1" presStyleLbl="parChTrans1D3" presStyleIdx="0" presStyleCnt="6"/>
      <dgm:spPr/>
      <dgm:t>
        <a:bodyPr/>
        <a:lstStyle/>
        <a:p>
          <a:endParaRPr lang="tr-TR"/>
        </a:p>
      </dgm:t>
    </dgm:pt>
    <dgm:pt modelId="{27A64CB5-9C0D-4C73-BCC3-49744A649DDA}" type="pres">
      <dgm:prSet presAssocID="{2FCF0990-5C88-4FC8-9F25-24F7AAF653A7}" presName="connTx" presStyleLbl="parChTrans1D3" presStyleIdx="0" presStyleCnt="6"/>
      <dgm:spPr/>
      <dgm:t>
        <a:bodyPr/>
        <a:lstStyle/>
        <a:p>
          <a:endParaRPr lang="tr-TR"/>
        </a:p>
      </dgm:t>
    </dgm:pt>
    <dgm:pt modelId="{DD322206-7894-4DA9-A2E7-BA1EE581769E}" type="pres">
      <dgm:prSet presAssocID="{1BE82CD0-3DF4-4152-B43E-49F4A2A8A40C}" presName="root2" presStyleCnt="0"/>
      <dgm:spPr/>
    </dgm:pt>
    <dgm:pt modelId="{8C464809-23E5-409C-96E0-106B8323164F}" type="pres">
      <dgm:prSet presAssocID="{1BE82CD0-3DF4-4152-B43E-49F4A2A8A40C}" presName="LevelTwoTextNode" presStyleLbl="node3" presStyleIdx="0" presStyleCnt="6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D0A6D153-6B35-4DE3-BF5A-A49C06F9884D}" type="pres">
      <dgm:prSet presAssocID="{1BE82CD0-3DF4-4152-B43E-49F4A2A8A40C}" presName="level3hierChild" presStyleCnt="0"/>
      <dgm:spPr/>
    </dgm:pt>
    <dgm:pt modelId="{45CE9197-EF16-44F4-A09A-DB29E7CE4CD5}" type="pres">
      <dgm:prSet presAssocID="{CDD2DB6C-5951-4419-A763-74C7790B0541}" presName="conn2-1" presStyleLbl="parChTrans1D3" presStyleIdx="1" presStyleCnt="6"/>
      <dgm:spPr/>
      <dgm:t>
        <a:bodyPr/>
        <a:lstStyle/>
        <a:p>
          <a:endParaRPr lang="tr-TR"/>
        </a:p>
      </dgm:t>
    </dgm:pt>
    <dgm:pt modelId="{1F9C4EB1-3A87-474E-9C08-2D5777E87A22}" type="pres">
      <dgm:prSet presAssocID="{CDD2DB6C-5951-4419-A763-74C7790B0541}" presName="connTx" presStyleLbl="parChTrans1D3" presStyleIdx="1" presStyleCnt="6"/>
      <dgm:spPr/>
      <dgm:t>
        <a:bodyPr/>
        <a:lstStyle/>
        <a:p>
          <a:endParaRPr lang="tr-TR"/>
        </a:p>
      </dgm:t>
    </dgm:pt>
    <dgm:pt modelId="{7D92ABDD-494B-41AA-808C-315BD8ED44A2}" type="pres">
      <dgm:prSet presAssocID="{98B6E2B6-6B14-4046-B7D2-B2FCA6A629F9}" presName="root2" presStyleCnt="0"/>
      <dgm:spPr/>
    </dgm:pt>
    <dgm:pt modelId="{64945DA2-618D-4875-B8E1-43B537BDF586}" type="pres">
      <dgm:prSet presAssocID="{98B6E2B6-6B14-4046-B7D2-B2FCA6A629F9}" presName="LevelTwoTextNode" presStyleLbl="node3" presStyleIdx="1" presStyleCnt="6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19352198-EF0A-4A5E-963F-9402DB83BAB6}" type="pres">
      <dgm:prSet presAssocID="{98B6E2B6-6B14-4046-B7D2-B2FCA6A629F9}" presName="level3hierChild" presStyleCnt="0"/>
      <dgm:spPr/>
    </dgm:pt>
    <dgm:pt modelId="{FD83956D-BF89-4CFE-B69B-5C3E811D5E4E}" type="pres">
      <dgm:prSet presAssocID="{42F9DE30-7265-49A0-ABD7-A1C31DB33164}" presName="conn2-1" presStyleLbl="parChTrans1D2" presStyleIdx="1" presStyleCnt="3"/>
      <dgm:spPr/>
      <dgm:t>
        <a:bodyPr/>
        <a:lstStyle/>
        <a:p>
          <a:endParaRPr lang="tr-TR"/>
        </a:p>
      </dgm:t>
    </dgm:pt>
    <dgm:pt modelId="{F3E3EF1D-8F21-4CAB-8DC1-B12D2D59EB71}" type="pres">
      <dgm:prSet presAssocID="{42F9DE30-7265-49A0-ABD7-A1C31DB33164}" presName="connTx" presStyleLbl="parChTrans1D2" presStyleIdx="1" presStyleCnt="3"/>
      <dgm:spPr/>
      <dgm:t>
        <a:bodyPr/>
        <a:lstStyle/>
        <a:p>
          <a:endParaRPr lang="tr-TR"/>
        </a:p>
      </dgm:t>
    </dgm:pt>
    <dgm:pt modelId="{92E51F0A-2BF4-4660-A984-4CF45757FD6E}" type="pres">
      <dgm:prSet presAssocID="{5A84E218-7C8F-46BF-A128-0C5BD7DC50C1}" presName="root2" presStyleCnt="0"/>
      <dgm:spPr/>
    </dgm:pt>
    <dgm:pt modelId="{CB4E6977-4B57-4D65-A5DD-CC1AB0B9E689}" type="pres">
      <dgm:prSet presAssocID="{5A84E218-7C8F-46BF-A128-0C5BD7DC50C1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64AC0DDB-8324-48CF-A4EF-35BB45CF8067}" type="pres">
      <dgm:prSet presAssocID="{5A84E218-7C8F-46BF-A128-0C5BD7DC50C1}" presName="level3hierChild" presStyleCnt="0"/>
      <dgm:spPr/>
    </dgm:pt>
    <dgm:pt modelId="{796DB051-2C9C-4190-AF9B-16B03CC4100B}" type="pres">
      <dgm:prSet presAssocID="{982C1F91-5475-4F34-BFAE-350C00F1C469}" presName="conn2-1" presStyleLbl="parChTrans1D3" presStyleIdx="2" presStyleCnt="6"/>
      <dgm:spPr/>
      <dgm:t>
        <a:bodyPr/>
        <a:lstStyle/>
        <a:p>
          <a:endParaRPr lang="tr-TR"/>
        </a:p>
      </dgm:t>
    </dgm:pt>
    <dgm:pt modelId="{8D28E3F8-E42A-4318-B10D-7878EDA4CF3E}" type="pres">
      <dgm:prSet presAssocID="{982C1F91-5475-4F34-BFAE-350C00F1C469}" presName="connTx" presStyleLbl="parChTrans1D3" presStyleIdx="2" presStyleCnt="6"/>
      <dgm:spPr/>
      <dgm:t>
        <a:bodyPr/>
        <a:lstStyle/>
        <a:p>
          <a:endParaRPr lang="tr-TR"/>
        </a:p>
      </dgm:t>
    </dgm:pt>
    <dgm:pt modelId="{93EDBEB2-98AC-455D-B66C-E42D37999FBB}" type="pres">
      <dgm:prSet presAssocID="{BC55298D-3089-4B02-A1EC-054189F61F6D}" presName="root2" presStyleCnt="0"/>
      <dgm:spPr/>
    </dgm:pt>
    <dgm:pt modelId="{A16A6923-FC47-49D4-8BD4-49E5E0497153}" type="pres">
      <dgm:prSet presAssocID="{BC55298D-3089-4B02-A1EC-054189F61F6D}" presName="LevelTwoTextNode" presStyleLbl="node3" presStyleIdx="2" presStyleCnt="6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9E575804-63B7-4CE7-B769-65DB57F267AE}" type="pres">
      <dgm:prSet presAssocID="{BC55298D-3089-4B02-A1EC-054189F61F6D}" presName="level3hierChild" presStyleCnt="0"/>
      <dgm:spPr/>
    </dgm:pt>
    <dgm:pt modelId="{AEA9F2E7-0DCF-4A83-BEEE-3B26EF3C5ADF}" type="pres">
      <dgm:prSet presAssocID="{D0B912A0-A0FB-491C-BD65-8781B58E7D9C}" presName="conn2-1" presStyleLbl="parChTrans1D2" presStyleIdx="2" presStyleCnt="3"/>
      <dgm:spPr/>
      <dgm:t>
        <a:bodyPr/>
        <a:lstStyle/>
        <a:p>
          <a:endParaRPr lang="tr-TR"/>
        </a:p>
      </dgm:t>
    </dgm:pt>
    <dgm:pt modelId="{25E7B133-2E43-4E31-A661-51536E850011}" type="pres">
      <dgm:prSet presAssocID="{D0B912A0-A0FB-491C-BD65-8781B58E7D9C}" presName="connTx" presStyleLbl="parChTrans1D2" presStyleIdx="2" presStyleCnt="3"/>
      <dgm:spPr/>
      <dgm:t>
        <a:bodyPr/>
        <a:lstStyle/>
        <a:p>
          <a:endParaRPr lang="tr-TR"/>
        </a:p>
      </dgm:t>
    </dgm:pt>
    <dgm:pt modelId="{A859657B-0E01-46B2-9596-EFB97462A287}" type="pres">
      <dgm:prSet presAssocID="{31EA0D55-384C-41DE-8AB4-7129DF0B1611}" presName="root2" presStyleCnt="0"/>
      <dgm:spPr/>
    </dgm:pt>
    <dgm:pt modelId="{D88D319A-11B9-4FA4-9C81-1C59703FD297}" type="pres">
      <dgm:prSet presAssocID="{31EA0D55-384C-41DE-8AB4-7129DF0B1611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E59575D9-DAED-4719-BB0C-3F06A712EBF9}" type="pres">
      <dgm:prSet presAssocID="{31EA0D55-384C-41DE-8AB4-7129DF0B1611}" presName="level3hierChild" presStyleCnt="0"/>
      <dgm:spPr/>
    </dgm:pt>
    <dgm:pt modelId="{10734C65-86EA-4B3F-A162-BDD907B1C683}" type="pres">
      <dgm:prSet presAssocID="{BE08798F-6226-4BD1-BEE7-D7D250116235}" presName="conn2-1" presStyleLbl="parChTrans1D3" presStyleIdx="3" presStyleCnt="6"/>
      <dgm:spPr/>
      <dgm:t>
        <a:bodyPr/>
        <a:lstStyle/>
        <a:p>
          <a:endParaRPr lang="tr-TR"/>
        </a:p>
      </dgm:t>
    </dgm:pt>
    <dgm:pt modelId="{91FF2803-5B0B-4740-A26C-CA60E031A97F}" type="pres">
      <dgm:prSet presAssocID="{BE08798F-6226-4BD1-BEE7-D7D250116235}" presName="connTx" presStyleLbl="parChTrans1D3" presStyleIdx="3" presStyleCnt="6"/>
      <dgm:spPr/>
      <dgm:t>
        <a:bodyPr/>
        <a:lstStyle/>
        <a:p>
          <a:endParaRPr lang="tr-TR"/>
        </a:p>
      </dgm:t>
    </dgm:pt>
    <dgm:pt modelId="{E7EFCFA5-E43C-44C3-8562-5B61AF12BC10}" type="pres">
      <dgm:prSet presAssocID="{1C4B7779-6950-44F9-AEC6-5F715B2B5256}" presName="root2" presStyleCnt="0"/>
      <dgm:spPr/>
    </dgm:pt>
    <dgm:pt modelId="{0D0A2E4E-88B0-4427-85FA-02B1601C57AA}" type="pres">
      <dgm:prSet presAssocID="{1C4B7779-6950-44F9-AEC6-5F715B2B5256}" presName="LevelTwoTextNode" presStyleLbl="node3" presStyleIdx="3" presStyleCnt="6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F57FE035-80C1-4EAB-863A-8AA7C185B8AF}" type="pres">
      <dgm:prSet presAssocID="{1C4B7779-6950-44F9-AEC6-5F715B2B5256}" presName="level3hierChild" presStyleCnt="0"/>
      <dgm:spPr/>
    </dgm:pt>
    <dgm:pt modelId="{951683BE-20C2-42A1-92C9-4FC4284C1C96}" type="pres">
      <dgm:prSet presAssocID="{A7D6EAA0-47BE-47AA-B15B-DE61863F2E7A}" presName="conn2-1" presStyleLbl="parChTrans1D3" presStyleIdx="4" presStyleCnt="6"/>
      <dgm:spPr/>
      <dgm:t>
        <a:bodyPr/>
        <a:lstStyle/>
        <a:p>
          <a:endParaRPr lang="tr-TR"/>
        </a:p>
      </dgm:t>
    </dgm:pt>
    <dgm:pt modelId="{89A3B4BF-D187-4E52-B4C0-D2286A6D9552}" type="pres">
      <dgm:prSet presAssocID="{A7D6EAA0-47BE-47AA-B15B-DE61863F2E7A}" presName="connTx" presStyleLbl="parChTrans1D3" presStyleIdx="4" presStyleCnt="6"/>
      <dgm:spPr/>
      <dgm:t>
        <a:bodyPr/>
        <a:lstStyle/>
        <a:p>
          <a:endParaRPr lang="tr-TR"/>
        </a:p>
      </dgm:t>
    </dgm:pt>
    <dgm:pt modelId="{98AE08F3-58B6-484E-AFD0-FBAEF0839982}" type="pres">
      <dgm:prSet presAssocID="{B2E464B4-CA5E-4A1E-9DBB-E9209DE87050}" presName="root2" presStyleCnt="0"/>
      <dgm:spPr/>
    </dgm:pt>
    <dgm:pt modelId="{5751E513-189C-429D-ABE3-9C7081F7760E}" type="pres">
      <dgm:prSet presAssocID="{B2E464B4-CA5E-4A1E-9DBB-E9209DE87050}" presName="LevelTwoTextNode" presStyleLbl="node3" presStyleIdx="4" presStyleCnt="6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357EF247-7C82-4B39-994C-F79BB86DBB38}" type="pres">
      <dgm:prSet presAssocID="{B2E464B4-CA5E-4A1E-9DBB-E9209DE87050}" presName="level3hierChild" presStyleCnt="0"/>
      <dgm:spPr/>
    </dgm:pt>
    <dgm:pt modelId="{6DD08935-D018-47E4-8CB6-69D1CA7940A8}" type="pres">
      <dgm:prSet presAssocID="{EBF0004F-4B43-414C-B182-858A2C8FD5DD}" presName="conn2-1" presStyleLbl="parChTrans1D3" presStyleIdx="5" presStyleCnt="6"/>
      <dgm:spPr/>
      <dgm:t>
        <a:bodyPr/>
        <a:lstStyle/>
        <a:p>
          <a:endParaRPr lang="tr-TR"/>
        </a:p>
      </dgm:t>
    </dgm:pt>
    <dgm:pt modelId="{4230A5B0-D2F2-470D-9F35-F67E94C41888}" type="pres">
      <dgm:prSet presAssocID="{EBF0004F-4B43-414C-B182-858A2C8FD5DD}" presName="connTx" presStyleLbl="parChTrans1D3" presStyleIdx="5" presStyleCnt="6"/>
      <dgm:spPr/>
      <dgm:t>
        <a:bodyPr/>
        <a:lstStyle/>
        <a:p>
          <a:endParaRPr lang="tr-TR"/>
        </a:p>
      </dgm:t>
    </dgm:pt>
    <dgm:pt modelId="{2F5E5E63-6B16-4DC7-BC13-1FCC64B96484}" type="pres">
      <dgm:prSet presAssocID="{2B533278-B0EF-494F-B5B9-E360D0576CF0}" presName="root2" presStyleCnt="0"/>
      <dgm:spPr/>
    </dgm:pt>
    <dgm:pt modelId="{5C8BEFB3-1B13-4B45-8751-76A6B776750A}" type="pres">
      <dgm:prSet presAssocID="{2B533278-B0EF-494F-B5B9-E360D0576CF0}" presName="LevelTwoTextNode" presStyleLbl="node3" presStyleIdx="5" presStyleCnt="6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4D45A5F3-2789-4A03-9384-1B147847AE67}" type="pres">
      <dgm:prSet presAssocID="{2B533278-B0EF-494F-B5B9-E360D0576CF0}" presName="level3hierChild" presStyleCnt="0"/>
      <dgm:spPr/>
    </dgm:pt>
  </dgm:ptLst>
  <dgm:cxnLst>
    <dgm:cxn modelId="{5C0BA509-8F33-4283-B75F-3315ED6C8671}" type="presOf" srcId="{EBF0004F-4B43-414C-B182-858A2C8FD5DD}" destId="{4230A5B0-D2F2-470D-9F35-F67E94C41888}" srcOrd="1" destOrd="0" presId="urn:microsoft.com/office/officeart/2008/layout/HorizontalMultiLevelHierarchy"/>
    <dgm:cxn modelId="{AE4F2250-9260-4135-BFE2-BA2477E484D2}" type="presOf" srcId="{42F9DE30-7265-49A0-ABD7-A1C31DB33164}" destId="{FD83956D-BF89-4CFE-B69B-5C3E811D5E4E}" srcOrd="0" destOrd="0" presId="urn:microsoft.com/office/officeart/2008/layout/HorizontalMultiLevelHierarchy"/>
    <dgm:cxn modelId="{69B09EF8-7789-48E0-997B-658F82D6FBAC}" srcId="{31EA0D55-384C-41DE-8AB4-7129DF0B1611}" destId="{B2E464B4-CA5E-4A1E-9DBB-E9209DE87050}" srcOrd="1" destOrd="0" parTransId="{A7D6EAA0-47BE-47AA-B15B-DE61863F2E7A}" sibTransId="{AF3902EE-0529-488C-8B17-E5DCF0802C37}"/>
    <dgm:cxn modelId="{DB8F999B-DCAA-4C73-BABF-22CF3814502F}" type="presOf" srcId="{2B533278-B0EF-494F-B5B9-E360D0576CF0}" destId="{5C8BEFB3-1B13-4B45-8751-76A6B776750A}" srcOrd="0" destOrd="0" presId="urn:microsoft.com/office/officeart/2008/layout/HorizontalMultiLevelHierarchy"/>
    <dgm:cxn modelId="{A6150402-7D42-4351-8786-5C39310E7BE6}" srcId="{5A84E218-7C8F-46BF-A128-0C5BD7DC50C1}" destId="{BC55298D-3089-4B02-A1EC-054189F61F6D}" srcOrd="0" destOrd="0" parTransId="{982C1F91-5475-4F34-BFAE-350C00F1C469}" sibTransId="{4A8187E0-23EC-4E74-AAA3-66A72995B636}"/>
    <dgm:cxn modelId="{4CBB6088-C6B5-4AAC-8128-A063F2924433}" type="presOf" srcId="{5A84E218-7C8F-46BF-A128-0C5BD7DC50C1}" destId="{CB4E6977-4B57-4D65-A5DD-CC1AB0B9E689}" srcOrd="0" destOrd="0" presId="urn:microsoft.com/office/officeart/2008/layout/HorizontalMultiLevelHierarchy"/>
    <dgm:cxn modelId="{EE6AE3AD-5670-474E-B078-D08498B6E9A0}" type="presOf" srcId="{A518FB27-1E91-4CC7-9DED-3652D563C930}" destId="{0A68C1CF-ADCC-41CF-80DC-C39EC2B7E987}" srcOrd="1" destOrd="0" presId="urn:microsoft.com/office/officeart/2008/layout/HorizontalMultiLevelHierarchy"/>
    <dgm:cxn modelId="{8722C1FA-D49E-47E5-95D2-83EF170A6022}" type="presOf" srcId="{42F9DE30-7265-49A0-ABD7-A1C31DB33164}" destId="{F3E3EF1D-8F21-4CAB-8DC1-B12D2D59EB71}" srcOrd="1" destOrd="0" presId="urn:microsoft.com/office/officeart/2008/layout/HorizontalMultiLevelHierarchy"/>
    <dgm:cxn modelId="{D53CC71D-85E6-417B-BFC2-505D4510D35B}" srcId="{31EA0D55-384C-41DE-8AB4-7129DF0B1611}" destId="{2B533278-B0EF-494F-B5B9-E360D0576CF0}" srcOrd="2" destOrd="0" parTransId="{EBF0004F-4B43-414C-B182-858A2C8FD5DD}" sibTransId="{4C09B65B-3F70-42D9-AA13-E8D950F24F04}"/>
    <dgm:cxn modelId="{C850336A-CAD2-4790-9449-37E0FB1E7749}" srcId="{765B7477-0405-4272-85AD-E57A644994E6}" destId="{1BE82CD0-3DF4-4152-B43E-49F4A2A8A40C}" srcOrd="0" destOrd="0" parTransId="{2FCF0990-5C88-4FC8-9F25-24F7AAF653A7}" sibTransId="{368F1728-B97B-4FFD-9ED3-E007567678A6}"/>
    <dgm:cxn modelId="{CF18BAFF-F655-4384-8AC4-A07C17FED77E}" type="presOf" srcId="{D0B912A0-A0FB-491C-BD65-8781B58E7D9C}" destId="{AEA9F2E7-0DCF-4A83-BEEE-3B26EF3C5ADF}" srcOrd="0" destOrd="0" presId="urn:microsoft.com/office/officeart/2008/layout/HorizontalMultiLevelHierarchy"/>
    <dgm:cxn modelId="{463803D9-745A-4257-B15F-752A51061536}" type="presOf" srcId="{982C1F91-5475-4F34-BFAE-350C00F1C469}" destId="{8D28E3F8-E42A-4318-B10D-7878EDA4CF3E}" srcOrd="1" destOrd="0" presId="urn:microsoft.com/office/officeart/2008/layout/HorizontalMultiLevelHierarchy"/>
    <dgm:cxn modelId="{D54D21F2-6B90-4715-980A-2897F808D1F7}" type="presOf" srcId="{71ED58E3-ADA2-4FA6-ABFD-FD64BD93CF60}" destId="{2B6D553F-7900-4FAF-8B37-B308B73BEA0C}" srcOrd="0" destOrd="0" presId="urn:microsoft.com/office/officeart/2008/layout/HorizontalMultiLevelHierarchy"/>
    <dgm:cxn modelId="{E7F5C0C2-34A9-4680-8A2B-A84BDD512136}" type="presOf" srcId="{2FCF0990-5C88-4FC8-9F25-24F7AAF653A7}" destId="{27A64CB5-9C0D-4C73-BCC3-49744A649DDA}" srcOrd="1" destOrd="0" presId="urn:microsoft.com/office/officeart/2008/layout/HorizontalMultiLevelHierarchy"/>
    <dgm:cxn modelId="{4D166016-D620-4D53-8D9A-B4FDED0D3380}" type="presOf" srcId="{1BE82CD0-3DF4-4152-B43E-49F4A2A8A40C}" destId="{8C464809-23E5-409C-96E0-106B8323164F}" srcOrd="0" destOrd="0" presId="urn:microsoft.com/office/officeart/2008/layout/HorizontalMultiLevelHierarchy"/>
    <dgm:cxn modelId="{53EF68E6-BEB9-4916-8896-865C74020E90}" type="presOf" srcId="{A518FB27-1E91-4CC7-9DED-3652D563C930}" destId="{726FB9BF-E867-4F01-80E5-9AF1E3AD4935}" srcOrd="0" destOrd="0" presId="urn:microsoft.com/office/officeart/2008/layout/HorizontalMultiLevelHierarchy"/>
    <dgm:cxn modelId="{39427194-DC8F-4359-B17D-5F314AE838DC}" type="presOf" srcId="{31EA0D55-384C-41DE-8AB4-7129DF0B1611}" destId="{D88D319A-11B9-4FA4-9C81-1C59703FD297}" srcOrd="0" destOrd="0" presId="urn:microsoft.com/office/officeart/2008/layout/HorizontalMultiLevelHierarchy"/>
    <dgm:cxn modelId="{19A0598E-6E64-49F0-8098-95833CAD9590}" type="presOf" srcId="{EBF0004F-4B43-414C-B182-858A2C8FD5DD}" destId="{6DD08935-D018-47E4-8CB6-69D1CA7940A8}" srcOrd="0" destOrd="0" presId="urn:microsoft.com/office/officeart/2008/layout/HorizontalMultiLevelHierarchy"/>
    <dgm:cxn modelId="{E13C55F3-0E97-44F7-9118-1BB8AADF6BD6}" srcId="{31EA0D55-384C-41DE-8AB4-7129DF0B1611}" destId="{1C4B7779-6950-44F9-AEC6-5F715B2B5256}" srcOrd="0" destOrd="0" parTransId="{BE08798F-6226-4BD1-BEE7-D7D250116235}" sibTransId="{4A8988F5-6B63-4F3F-9837-71C3014E404A}"/>
    <dgm:cxn modelId="{D2B106AD-242E-4444-AC8B-7E04A500CB19}" srcId="{CF3D5A2E-28A0-4EAD-A22A-36EA71DA2F95}" destId="{71ED58E3-ADA2-4FA6-ABFD-FD64BD93CF60}" srcOrd="0" destOrd="0" parTransId="{5AE3D322-0913-4968-8A89-324B407EFDA7}" sibTransId="{ED921027-5845-4A70-A4E2-0ED96812E6A7}"/>
    <dgm:cxn modelId="{BF67DD02-075A-4F18-995F-4A1D8295B55E}" type="presOf" srcId="{A7D6EAA0-47BE-47AA-B15B-DE61863F2E7A}" destId="{89A3B4BF-D187-4E52-B4C0-D2286A6D9552}" srcOrd="1" destOrd="0" presId="urn:microsoft.com/office/officeart/2008/layout/HorizontalMultiLevelHierarchy"/>
    <dgm:cxn modelId="{5B191324-0880-461C-AB0A-C0BB8ADD3F64}" srcId="{71ED58E3-ADA2-4FA6-ABFD-FD64BD93CF60}" destId="{31EA0D55-384C-41DE-8AB4-7129DF0B1611}" srcOrd="2" destOrd="0" parTransId="{D0B912A0-A0FB-491C-BD65-8781B58E7D9C}" sibTransId="{24D295BE-4E6C-4990-AD82-08FEC31FF20E}"/>
    <dgm:cxn modelId="{1342C93F-E313-4502-8329-9E8E6FD5F46A}" type="presOf" srcId="{765B7477-0405-4272-85AD-E57A644994E6}" destId="{3B0BABF8-5C8E-44A8-8381-FB1764940451}" srcOrd="0" destOrd="0" presId="urn:microsoft.com/office/officeart/2008/layout/HorizontalMultiLevelHierarchy"/>
    <dgm:cxn modelId="{6C94FB3B-4050-4C94-8774-842FCC4617B4}" srcId="{71ED58E3-ADA2-4FA6-ABFD-FD64BD93CF60}" destId="{5A84E218-7C8F-46BF-A128-0C5BD7DC50C1}" srcOrd="1" destOrd="0" parTransId="{42F9DE30-7265-49A0-ABD7-A1C31DB33164}" sibTransId="{A8287769-0CE3-45EA-A8E6-7CC6AA236F1C}"/>
    <dgm:cxn modelId="{5F5E29A9-EA99-49B2-BF9D-5EA178D05176}" type="presOf" srcId="{CF3D5A2E-28A0-4EAD-A22A-36EA71DA2F95}" destId="{4197CEF8-7083-4C7E-ABA7-1CC05C45C7D3}" srcOrd="0" destOrd="0" presId="urn:microsoft.com/office/officeart/2008/layout/HorizontalMultiLevelHierarchy"/>
    <dgm:cxn modelId="{61108FB1-94F3-4819-A5EE-6F6F7EAA63CF}" type="presOf" srcId="{1C4B7779-6950-44F9-AEC6-5F715B2B5256}" destId="{0D0A2E4E-88B0-4427-85FA-02B1601C57AA}" srcOrd="0" destOrd="0" presId="urn:microsoft.com/office/officeart/2008/layout/HorizontalMultiLevelHierarchy"/>
    <dgm:cxn modelId="{AFDAC804-9A0E-46AB-9230-E80B555E2A85}" type="presOf" srcId="{CDD2DB6C-5951-4419-A763-74C7790B0541}" destId="{45CE9197-EF16-44F4-A09A-DB29E7CE4CD5}" srcOrd="0" destOrd="0" presId="urn:microsoft.com/office/officeart/2008/layout/HorizontalMultiLevelHierarchy"/>
    <dgm:cxn modelId="{62CB86CE-36CA-46F2-BBA0-FF1E5D9F4028}" type="presOf" srcId="{A7D6EAA0-47BE-47AA-B15B-DE61863F2E7A}" destId="{951683BE-20C2-42A1-92C9-4FC4284C1C96}" srcOrd="0" destOrd="0" presId="urn:microsoft.com/office/officeart/2008/layout/HorizontalMultiLevelHierarchy"/>
    <dgm:cxn modelId="{A320B709-B557-4CF9-989E-8D3C08D1AD0D}" type="presOf" srcId="{BE08798F-6226-4BD1-BEE7-D7D250116235}" destId="{91FF2803-5B0B-4740-A26C-CA60E031A97F}" srcOrd="1" destOrd="0" presId="urn:microsoft.com/office/officeart/2008/layout/HorizontalMultiLevelHierarchy"/>
    <dgm:cxn modelId="{88899C52-69B5-4F5D-BE4D-80BE545D9C52}" type="presOf" srcId="{982C1F91-5475-4F34-BFAE-350C00F1C469}" destId="{796DB051-2C9C-4190-AF9B-16B03CC4100B}" srcOrd="0" destOrd="0" presId="urn:microsoft.com/office/officeart/2008/layout/HorizontalMultiLevelHierarchy"/>
    <dgm:cxn modelId="{6D910C3E-60F4-4CFF-8B84-674AFC542DE3}" type="presOf" srcId="{BC55298D-3089-4B02-A1EC-054189F61F6D}" destId="{A16A6923-FC47-49D4-8BD4-49E5E0497153}" srcOrd="0" destOrd="0" presId="urn:microsoft.com/office/officeart/2008/layout/HorizontalMultiLevelHierarchy"/>
    <dgm:cxn modelId="{8311E400-44D3-4F06-A5AB-B2410F351E16}" srcId="{765B7477-0405-4272-85AD-E57A644994E6}" destId="{98B6E2B6-6B14-4046-B7D2-B2FCA6A629F9}" srcOrd="1" destOrd="0" parTransId="{CDD2DB6C-5951-4419-A763-74C7790B0541}" sibTransId="{7859DE31-0C00-4E6F-ABA2-0F795D16E976}"/>
    <dgm:cxn modelId="{9532EA84-53AB-4C0E-83FC-7A18AE073CF4}" type="presOf" srcId="{B2E464B4-CA5E-4A1E-9DBB-E9209DE87050}" destId="{5751E513-189C-429D-ABE3-9C7081F7760E}" srcOrd="0" destOrd="0" presId="urn:microsoft.com/office/officeart/2008/layout/HorizontalMultiLevelHierarchy"/>
    <dgm:cxn modelId="{B29B2FBF-8E00-4342-8E3E-9FE3B3CC53F1}" type="presOf" srcId="{BE08798F-6226-4BD1-BEE7-D7D250116235}" destId="{10734C65-86EA-4B3F-A162-BDD907B1C683}" srcOrd="0" destOrd="0" presId="urn:microsoft.com/office/officeart/2008/layout/HorizontalMultiLevelHierarchy"/>
    <dgm:cxn modelId="{8F3B262B-627B-4F32-9D8B-59060EAA2458}" type="presOf" srcId="{98B6E2B6-6B14-4046-B7D2-B2FCA6A629F9}" destId="{64945DA2-618D-4875-B8E1-43B537BDF586}" srcOrd="0" destOrd="0" presId="urn:microsoft.com/office/officeart/2008/layout/HorizontalMultiLevelHierarchy"/>
    <dgm:cxn modelId="{B219D84B-50B6-44C0-95EE-C44F66A3C26F}" type="presOf" srcId="{D0B912A0-A0FB-491C-BD65-8781B58E7D9C}" destId="{25E7B133-2E43-4E31-A661-51536E850011}" srcOrd="1" destOrd="0" presId="urn:microsoft.com/office/officeart/2008/layout/HorizontalMultiLevelHierarchy"/>
    <dgm:cxn modelId="{9AEC47D3-09D8-48E0-98A3-CEAAF7180C2E}" type="presOf" srcId="{CDD2DB6C-5951-4419-A763-74C7790B0541}" destId="{1F9C4EB1-3A87-474E-9C08-2D5777E87A22}" srcOrd="1" destOrd="0" presId="urn:microsoft.com/office/officeart/2008/layout/HorizontalMultiLevelHierarchy"/>
    <dgm:cxn modelId="{5CA53507-AC37-4522-ADCF-1457B6D43EDB}" srcId="{71ED58E3-ADA2-4FA6-ABFD-FD64BD93CF60}" destId="{765B7477-0405-4272-85AD-E57A644994E6}" srcOrd="0" destOrd="0" parTransId="{A518FB27-1E91-4CC7-9DED-3652D563C930}" sibTransId="{3049BA81-038E-4227-ACCB-17B2F8F9C3F6}"/>
    <dgm:cxn modelId="{69F04FE8-06B3-4D41-AB16-BFA0064FA9C3}" type="presOf" srcId="{2FCF0990-5C88-4FC8-9F25-24F7AAF653A7}" destId="{8C6C0001-2239-42BF-8BE3-BF4C3788CEC2}" srcOrd="0" destOrd="0" presId="urn:microsoft.com/office/officeart/2008/layout/HorizontalMultiLevelHierarchy"/>
    <dgm:cxn modelId="{BD26F7E0-1853-48F9-B10F-B91DFA605C3E}" type="presParOf" srcId="{4197CEF8-7083-4C7E-ABA7-1CC05C45C7D3}" destId="{41C39D90-1450-49F9-BF6C-2D895D450774}" srcOrd="0" destOrd="0" presId="urn:microsoft.com/office/officeart/2008/layout/HorizontalMultiLevelHierarchy"/>
    <dgm:cxn modelId="{BADFDC20-5989-4F61-B008-7E3DDED991FB}" type="presParOf" srcId="{41C39D90-1450-49F9-BF6C-2D895D450774}" destId="{2B6D553F-7900-4FAF-8B37-B308B73BEA0C}" srcOrd="0" destOrd="0" presId="urn:microsoft.com/office/officeart/2008/layout/HorizontalMultiLevelHierarchy"/>
    <dgm:cxn modelId="{267C320F-5229-42DB-ACA9-DEA1C66C64C7}" type="presParOf" srcId="{41C39D90-1450-49F9-BF6C-2D895D450774}" destId="{16AFBAA9-E209-4EF8-92BA-91575AFCB88B}" srcOrd="1" destOrd="0" presId="urn:microsoft.com/office/officeart/2008/layout/HorizontalMultiLevelHierarchy"/>
    <dgm:cxn modelId="{A7B57B0A-E23C-4AAB-81FC-049FA5D68BEE}" type="presParOf" srcId="{16AFBAA9-E209-4EF8-92BA-91575AFCB88B}" destId="{726FB9BF-E867-4F01-80E5-9AF1E3AD4935}" srcOrd="0" destOrd="0" presId="urn:microsoft.com/office/officeart/2008/layout/HorizontalMultiLevelHierarchy"/>
    <dgm:cxn modelId="{B1B45BD4-2DAB-4F0C-8BDE-81C22F0FAB08}" type="presParOf" srcId="{726FB9BF-E867-4F01-80E5-9AF1E3AD4935}" destId="{0A68C1CF-ADCC-41CF-80DC-C39EC2B7E987}" srcOrd="0" destOrd="0" presId="urn:microsoft.com/office/officeart/2008/layout/HorizontalMultiLevelHierarchy"/>
    <dgm:cxn modelId="{5C2692D7-007D-4D20-8DEB-26A2F02F6FE8}" type="presParOf" srcId="{16AFBAA9-E209-4EF8-92BA-91575AFCB88B}" destId="{A45956BB-DCA8-42AE-A401-FA905979DABC}" srcOrd="1" destOrd="0" presId="urn:microsoft.com/office/officeart/2008/layout/HorizontalMultiLevelHierarchy"/>
    <dgm:cxn modelId="{C082ED7C-7918-4E73-BDCE-43522BCAA469}" type="presParOf" srcId="{A45956BB-DCA8-42AE-A401-FA905979DABC}" destId="{3B0BABF8-5C8E-44A8-8381-FB1764940451}" srcOrd="0" destOrd="0" presId="urn:microsoft.com/office/officeart/2008/layout/HorizontalMultiLevelHierarchy"/>
    <dgm:cxn modelId="{C89C4C6C-F759-4AA6-99E9-05BF0AF63261}" type="presParOf" srcId="{A45956BB-DCA8-42AE-A401-FA905979DABC}" destId="{11159F1C-DA29-4274-AF83-BF5D07CDFEB5}" srcOrd="1" destOrd="0" presId="urn:microsoft.com/office/officeart/2008/layout/HorizontalMultiLevelHierarchy"/>
    <dgm:cxn modelId="{2B0D8719-532B-4F75-8774-59E03A9D9BE0}" type="presParOf" srcId="{11159F1C-DA29-4274-AF83-BF5D07CDFEB5}" destId="{8C6C0001-2239-42BF-8BE3-BF4C3788CEC2}" srcOrd="0" destOrd="0" presId="urn:microsoft.com/office/officeart/2008/layout/HorizontalMultiLevelHierarchy"/>
    <dgm:cxn modelId="{FF17647C-DB14-4722-A495-CD861E62590E}" type="presParOf" srcId="{8C6C0001-2239-42BF-8BE3-BF4C3788CEC2}" destId="{27A64CB5-9C0D-4C73-BCC3-49744A649DDA}" srcOrd="0" destOrd="0" presId="urn:microsoft.com/office/officeart/2008/layout/HorizontalMultiLevelHierarchy"/>
    <dgm:cxn modelId="{6D3F4C16-F7CE-4D30-AF6F-1B40EC6EC054}" type="presParOf" srcId="{11159F1C-DA29-4274-AF83-BF5D07CDFEB5}" destId="{DD322206-7894-4DA9-A2E7-BA1EE581769E}" srcOrd="1" destOrd="0" presId="urn:microsoft.com/office/officeart/2008/layout/HorizontalMultiLevelHierarchy"/>
    <dgm:cxn modelId="{4D270A6F-4DF6-4154-8146-A8E99DC9A0C6}" type="presParOf" srcId="{DD322206-7894-4DA9-A2E7-BA1EE581769E}" destId="{8C464809-23E5-409C-96E0-106B8323164F}" srcOrd="0" destOrd="0" presId="urn:microsoft.com/office/officeart/2008/layout/HorizontalMultiLevelHierarchy"/>
    <dgm:cxn modelId="{DEE2DA41-6EA3-4950-8E16-63A51787750F}" type="presParOf" srcId="{DD322206-7894-4DA9-A2E7-BA1EE581769E}" destId="{D0A6D153-6B35-4DE3-BF5A-A49C06F9884D}" srcOrd="1" destOrd="0" presId="urn:microsoft.com/office/officeart/2008/layout/HorizontalMultiLevelHierarchy"/>
    <dgm:cxn modelId="{691972AE-A78C-4C9E-91CB-4B664627B52A}" type="presParOf" srcId="{11159F1C-DA29-4274-AF83-BF5D07CDFEB5}" destId="{45CE9197-EF16-44F4-A09A-DB29E7CE4CD5}" srcOrd="2" destOrd="0" presId="urn:microsoft.com/office/officeart/2008/layout/HorizontalMultiLevelHierarchy"/>
    <dgm:cxn modelId="{351B156D-720B-4137-9862-E915B4887A44}" type="presParOf" srcId="{45CE9197-EF16-44F4-A09A-DB29E7CE4CD5}" destId="{1F9C4EB1-3A87-474E-9C08-2D5777E87A22}" srcOrd="0" destOrd="0" presId="urn:microsoft.com/office/officeart/2008/layout/HorizontalMultiLevelHierarchy"/>
    <dgm:cxn modelId="{F85042F0-EA5C-4FE8-BFF2-22D1511B66DA}" type="presParOf" srcId="{11159F1C-DA29-4274-AF83-BF5D07CDFEB5}" destId="{7D92ABDD-494B-41AA-808C-315BD8ED44A2}" srcOrd="3" destOrd="0" presId="urn:microsoft.com/office/officeart/2008/layout/HorizontalMultiLevelHierarchy"/>
    <dgm:cxn modelId="{0155B853-12BC-428D-BF0E-7B79989D2574}" type="presParOf" srcId="{7D92ABDD-494B-41AA-808C-315BD8ED44A2}" destId="{64945DA2-618D-4875-B8E1-43B537BDF586}" srcOrd="0" destOrd="0" presId="urn:microsoft.com/office/officeart/2008/layout/HorizontalMultiLevelHierarchy"/>
    <dgm:cxn modelId="{6480DB65-814D-42BF-8F9E-1333CA2D54D2}" type="presParOf" srcId="{7D92ABDD-494B-41AA-808C-315BD8ED44A2}" destId="{19352198-EF0A-4A5E-963F-9402DB83BAB6}" srcOrd="1" destOrd="0" presId="urn:microsoft.com/office/officeart/2008/layout/HorizontalMultiLevelHierarchy"/>
    <dgm:cxn modelId="{943AD40D-8F92-4C67-B21B-E7FBFA57A859}" type="presParOf" srcId="{16AFBAA9-E209-4EF8-92BA-91575AFCB88B}" destId="{FD83956D-BF89-4CFE-B69B-5C3E811D5E4E}" srcOrd="2" destOrd="0" presId="urn:microsoft.com/office/officeart/2008/layout/HorizontalMultiLevelHierarchy"/>
    <dgm:cxn modelId="{B0DE44CC-B74E-4BD5-B16C-2BC649EF119C}" type="presParOf" srcId="{FD83956D-BF89-4CFE-B69B-5C3E811D5E4E}" destId="{F3E3EF1D-8F21-4CAB-8DC1-B12D2D59EB71}" srcOrd="0" destOrd="0" presId="urn:microsoft.com/office/officeart/2008/layout/HorizontalMultiLevelHierarchy"/>
    <dgm:cxn modelId="{041E695C-3262-467A-B3FC-CCAC70070494}" type="presParOf" srcId="{16AFBAA9-E209-4EF8-92BA-91575AFCB88B}" destId="{92E51F0A-2BF4-4660-A984-4CF45757FD6E}" srcOrd="3" destOrd="0" presId="urn:microsoft.com/office/officeart/2008/layout/HorizontalMultiLevelHierarchy"/>
    <dgm:cxn modelId="{8675EDF8-C9CF-44E3-A09B-9BACF901AE8A}" type="presParOf" srcId="{92E51F0A-2BF4-4660-A984-4CF45757FD6E}" destId="{CB4E6977-4B57-4D65-A5DD-CC1AB0B9E689}" srcOrd="0" destOrd="0" presId="urn:microsoft.com/office/officeart/2008/layout/HorizontalMultiLevelHierarchy"/>
    <dgm:cxn modelId="{13B8DB3E-54C4-4990-B39C-C1C22DAB927D}" type="presParOf" srcId="{92E51F0A-2BF4-4660-A984-4CF45757FD6E}" destId="{64AC0DDB-8324-48CF-A4EF-35BB45CF8067}" srcOrd="1" destOrd="0" presId="urn:microsoft.com/office/officeart/2008/layout/HorizontalMultiLevelHierarchy"/>
    <dgm:cxn modelId="{F4B90369-5C20-4209-ADA6-D6BCDBA0D033}" type="presParOf" srcId="{64AC0DDB-8324-48CF-A4EF-35BB45CF8067}" destId="{796DB051-2C9C-4190-AF9B-16B03CC4100B}" srcOrd="0" destOrd="0" presId="urn:microsoft.com/office/officeart/2008/layout/HorizontalMultiLevelHierarchy"/>
    <dgm:cxn modelId="{774EE849-1CF6-4D57-8F3A-667E9EC6DCBC}" type="presParOf" srcId="{796DB051-2C9C-4190-AF9B-16B03CC4100B}" destId="{8D28E3F8-E42A-4318-B10D-7878EDA4CF3E}" srcOrd="0" destOrd="0" presId="urn:microsoft.com/office/officeart/2008/layout/HorizontalMultiLevelHierarchy"/>
    <dgm:cxn modelId="{326BFEF3-B714-49F1-AF83-639FD8E4ECF8}" type="presParOf" srcId="{64AC0DDB-8324-48CF-A4EF-35BB45CF8067}" destId="{93EDBEB2-98AC-455D-B66C-E42D37999FBB}" srcOrd="1" destOrd="0" presId="urn:microsoft.com/office/officeart/2008/layout/HorizontalMultiLevelHierarchy"/>
    <dgm:cxn modelId="{35A10347-D22A-444F-9FBC-2766C721091A}" type="presParOf" srcId="{93EDBEB2-98AC-455D-B66C-E42D37999FBB}" destId="{A16A6923-FC47-49D4-8BD4-49E5E0497153}" srcOrd="0" destOrd="0" presId="urn:microsoft.com/office/officeart/2008/layout/HorizontalMultiLevelHierarchy"/>
    <dgm:cxn modelId="{AEF187C1-2002-4709-83BA-E2BEC1EA6B23}" type="presParOf" srcId="{93EDBEB2-98AC-455D-B66C-E42D37999FBB}" destId="{9E575804-63B7-4CE7-B769-65DB57F267AE}" srcOrd="1" destOrd="0" presId="urn:microsoft.com/office/officeart/2008/layout/HorizontalMultiLevelHierarchy"/>
    <dgm:cxn modelId="{B80DC379-A8D1-4CF9-A066-25B0155CB918}" type="presParOf" srcId="{16AFBAA9-E209-4EF8-92BA-91575AFCB88B}" destId="{AEA9F2E7-0DCF-4A83-BEEE-3B26EF3C5ADF}" srcOrd="4" destOrd="0" presId="urn:microsoft.com/office/officeart/2008/layout/HorizontalMultiLevelHierarchy"/>
    <dgm:cxn modelId="{F2B65915-B156-4828-9D0D-026D070FE31A}" type="presParOf" srcId="{AEA9F2E7-0DCF-4A83-BEEE-3B26EF3C5ADF}" destId="{25E7B133-2E43-4E31-A661-51536E850011}" srcOrd="0" destOrd="0" presId="urn:microsoft.com/office/officeart/2008/layout/HorizontalMultiLevelHierarchy"/>
    <dgm:cxn modelId="{97B9D27F-BCCB-43D8-A32E-806918059555}" type="presParOf" srcId="{16AFBAA9-E209-4EF8-92BA-91575AFCB88B}" destId="{A859657B-0E01-46B2-9596-EFB97462A287}" srcOrd="5" destOrd="0" presId="urn:microsoft.com/office/officeart/2008/layout/HorizontalMultiLevelHierarchy"/>
    <dgm:cxn modelId="{BEECDCAC-EED4-4B1A-A08C-6BCABB090076}" type="presParOf" srcId="{A859657B-0E01-46B2-9596-EFB97462A287}" destId="{D88D319A-11B9-4FA4-9C81-1C59703FD297}" srcOrd="0" destOrd="0" presId="urn:microsoft.com/office/officeart/2008/layout/HorizontalMultiLevelHierarchy"/>
    <dgm:cxn modelId="{9D6FD345-CC65-4B29-A91D-B73EAC7348C8}" type="presParOf" srcId="{A859657B-0E01-46B2-9596-EFB97462A287}" destId="{E59575D9-DAED-4719-BB0C-3F06A712EBF9}" srcOrd="1" destOrd="0" presId="urn:microsoft.com/office/officeart/2008/layout/HorizontalMultiLevelHierarchy"/>
    <dgm:cxn modelId="{041F4412-84D7-402F-B0DC-89849B1AB5F6}" type="presParOf" srcId="{E59575D9-DAED-4719-BB0C-3F06A712EBF9}" destId="{10734C65-86EA-4B3F-A162-BDD907B1C683}" srcOrd="0" destOrd="0" presId="urn:microsoft.com/office/officeart/2008/layout/HorizontalMultiLevelHierarchy"/>
    <dgm:cxn modelId="{A710333C-B743-48B1-961A-BBE3E7192989}" type="presParOf" srcId="{10734C65-86EA-4B3F-A162-BDD907B1C683}" destId="{91FF2803-5B0B-4740-A26C-CA60E031A97F}" srcOrd="0" destOrd="0" presId="urn:microsoft.com/office/officeart/2008/layout/HorizontalMultiLevelHierarchy"/>
    <dgm:cxn modelId="{5FE53AA1-40A9-4993-A49E-9FB95B7773DD}" type="presParOf" srcId="{E59575D9-DAED-4719-BB0C-3F06A712EBF9}" destId="{E7EFCFA5-E43C-44C3-8562-5B61AF12BC10}" srcOrd="1" destOrd="0" presId="urn:microsoft.com/office/officeart/2008/layout/HorizontalMultiLevelHierarchy"/>
    <dgm:cxn modelId="{8FBA3819-A7D8-4936-B90E-2DC0A291B4A5}" type="presParOf" srcId="{E7EFCFA5-E43C-44C3-8562-5B61AF12BC10}" destId="{0D0A2E4E-88B0-4427-85FA-02B1601C57AA}" srcOrd="0" destOrd="0" presId="urn:microsoft.com/office/officeart/2008/layout/HorizontalMultiLevelHierarchy"/>
    <dgm:cxn modelId="{47322904-95DF-4113-BDB4-AED4D0D6A732}" type="presParOf" srcId="{E7EFCFA5-E43C-44C3-8562-5B61AF12BC10}" destId="{F57FE035-80C1-4EAB-863A-8AA7C185B8AF}" srcOrd="1" destOrd="0" presId="urn:microsoft.com/office/officeart/2008/layout/HorizontalMultiLevelHierarchy"/>
    <dgm:cxn modelId="{F91ABA04-AA09-417F-8E7F-B639EFE224F1}" type="presParOf" srcId="{E59575D9-DAED-4719-BB0C-3F06A712EBF9}" destId="{951683BE-20C2-42A1-92C9-4FC4284C1C96}" srcOrd="2" destOrd="0" presId="urn:microsoft.com/office/officeart/2008/layout/HorizontalMultiLevelHierarchy"/>
    <dgm:cxn modelId="{449B8C08-58AE-4D25-A941-A3BA0431AA65}" type="presParOf" srcId="{951683BE-20C2-42A1-92C9-4FC4284C1C96}" destId="{89A3B4BF-D187-4E52-B4C0-D2286A6D9552}" srcOrd="0" destOrd="0" presId="urn:microsoft.com/office/officeart/2008/layout/HorizontalMultiLevelHierarchy"/>
    <dgm:cxn modelId="{F90411A0-789F-4A0A-A20D-2352B071CA74}" type="presParOf" srcId="{E59575D9-DAED-4719-BB0C-3F06A712EBF9}" destId="{98AE08F3-58B6-484E-AFD0-FBAEF0839982}" srcOrd="3" destOrd="0" presId="urn:microsoft.com/office/officeart/2008/layout/HorizontalMultiLevelHierarchy"/>
    <dgm:cxn modelId="{A93F7477-BECB-4C60-BBFD-B9986385D37B}" type="presParOf" srcId="{98AE08F3-58B6-484E-AFD0-FBAEF0839982}" destId="{5751E513-189C-429D-ABE3-9C7081F7760E}" srcOrd="0" destOrd="0" presId="urn:microsoft.com/office/officeart/2008/layout/HorizontalMultiLevelHierarchy"/>
    <dgm:cxn modelId="{A9D2F7A7-3C3D-41F9-9DD0-2C8D0B1C2C79}" type="presParOf" srcId="{98AE08F3-58B6-484E-AFD0-FBAEF0839982}" destId="{357EF247-7C82-4B39-994C-F79BB86DBB38}" srcOrd="1" destOrd="0" presId="urn:microsoft.com/office/officeart/2008/layout/HorizontalMultiLevelHierarchy"/>
    <dgm:cxn modelId="{F5B82EBC-1E5E-4422-8B60-BBAAA7817038}" type="presParOf" srcId="{E59575D9-DAED-4719-BB0C-3F06A712EBF9}" destId="{6DD08935-D018-47E4-8CB6-69D1CA7940A8}" srcOrd="4" destOrd="0" presId="urn:microsoft.com/office/officeart/2008/layout/HorizontalMultiLevelHierarchy"/>
    <dgm:cxn modelId="{B2965928-E1AA-4D54-8D9B-B3358F5A4A25}" type="presParOf" srcId="{6DD08935-D018-47E4-8CB6-69D1CA7940A8}" destId="{4230A5B0-D2F2-470D-9F35-F67E94C41888}" srcOrd="0" destOrd="0" presId="urn:microsoft.com/office/officeart/2008/layout/HorizontalMultiLevelHierarchy"/>
    <dgm:cxn modelId="{903C3899-4EE9-4DA9-8180-18189076B4F8}" type="presParOf" srcId="{E59575D9-DAED-4719-BB0C-3F06A712EBF9}" destId="{2F5E5E63-6B16-4DC7-BC13-1FCC64B96484}" srcOrd="5" destOrd="0" presId="urn:microsoft.com/office/officeart/2008/layout/HorizontalMultiLevelHierarchy"/>
    <dgm:cxn modelId="{3C694D4C-328A-453D-AF10-EE642911F510}" type="presParOf" srcId="{2F5E5E63-6B16-4DC7-BC13-1FCC64B96484}" destId="{5C8BEFB3-1B13-4B45-8751-76A6B776750A}" srcOrd="0" destOrd="0" presId="urn:microsoft.com/office/officeart/2008/layout/HorizontalMultiLevelHierarchy"/>
    <dgm:cxn modelId="{CA69734F-FB9D-4FB3-AF8E-1B25BBCA60F6}" type="presParOf" srcId="{2F5E5E63-6B16-4DC7-BC13-1FCC64B96484}" destId="{4D45A5F3-2789-4A03-9384-1B147847AE67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D08935-D018-47E4-8CB6-69D1CA7940A8}">
      <dsp:nvSpPr>
        <dsp:cNvPr id="0" name=""/>
        <dsp:cNvSpPr/>
      </dsp:nvSpPr>
      <dsp:spPr>
        <a:xfrm>
          <a:off x="4469478" y="3902760"/>
          <a:ext cx="465337" cy="8866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32668" y="0"/>
              </a:lnTo>
              <a:lnTo>
                <a:pt x="232668" y="886695"/>
              </a:lnTo>
              <a:lnTo>
                <a:pt x="465337" y="886695"/>
              </a:lnTo>
            </a:path>
          </a:pathLst>
        </a:custGeom>
        <a:noFill/>
        <a:ln w="28575" cap="flat" cmpd="sng" algn="ctr">
          <a:solidFill>
            <a:schemeClr val="accent1">
              <a:tint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latin typeface="Calibri" panose="020F0502020204030204" pitchFamily="34" charset="0"/>
          </a:endParaRPr>
        </a:p>
      </dsp:txBody>
      <dsp:txXfrm>
        <a:off x="4677112" y="4321074"/>
        <a:ext cx="50069" cy="50069"/>
      </dsp:txXfrm>
    </dsp:sp>
    <dsp:sp modelId="{951683BE-20C2-42A1-92C9-4FC4284C1C96}">
      <dsp:nvSpPr>
        <dsp:cNvPr id="0" name=""/>
        <dsp:cNvSpPr/>
      </dsp:nvSpPr>
      <dsp:spPr>
        <a:xfrm>
          <a:off x="4469478" y="3857040"/>
          <a:ext cx="46533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65337" y="45720"/>
              </a:lnTo>
            </a:path>
          </a:pathLst>
        </a:custGeom>
        <a:noFill/>
        <a:ln w="28575" cap="flat" cmpd="sng" algn="ctr">
          <a:solidFill>
            <a:schemeClr val="accent1">
              <a:tint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latin typeface="Calibri" panose="020F0502020204030204" pitchFamily="34" charset="0"/>
          </a:endParaRPr>
        </a:p>
      </dsp:txBody>
      <dsp:txXfrm>
        <a:off x="4690513" y="3891127"/>
        <a:ext cx="23266" cy="23266"/>
      </dsp:txXfrm>
    </dsp:sp>
    <dsp:sp modelId="{10734C65-86EA-4B3F-A162-BDD907B1C683}">
      <dsp:nvSpPr>
        <dsp:cNvPr id="0" name=""/>
        <dsp:cNvSpPr/>
      </dsp:nvSpPr>
      <dsp:spPr>
        <a:xfrm>
          <a:off x="4469478" y="3016065"/>
          <a:ext cx="465337" cy="886695"/>
        </a:xfrm>
        <a:custGeom>
          <a:avLst/>
          <a:gdLst/>
          <a:ahLst/>
          <a:cxnLst/>
          <a:rect l="0" t="0" r="0" b="0"/>
          <a:pathLst>
            <a:path>
              <a:moveTo>
                <a:pt x="0" y="886695"/>
              </a:moveTo>
              <a:lnTo>
                <a:pt x="232668" y="886695"/>
              </a:lnTo>
              <a:lnTo>
                <a:pt x="232668" y="0"/>
              </a:lnTo>
              <a:lnTo>
                <a:pt x="465337" y="0"/>
              </a:lnTo>
            </a:path>
          </a:pathLst>
        </a:custGeom>
        <a:noFill/>
        <a:ln w="28575" cap="flat" cmpd="sng" algn="ctr">
          <a:solidFill>
            <a:schemeClr val="accent1">
              <a:tint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latin typeface="Calibri" panose="020F0502020204030204" pitchFamily="34" charset="0"/>
          </a:endParaRPr>
        </a:p>
      </dsp:txBody>
      <dsp:txXfrm>
        <a:off x="4677112" y="3434378"/>
        <a:ext cx="50069" cy="50069"/>
      </dsp:txXfrm>
    </dsp:sp>
    <dsp:sp modelId="{AEA9F2E7-0DCF-4A83-BEEE-3B26EF3C5ADF}">
      <dsp:nvSpPr>
        <dsp:cNvPr id="0" name=""/>
        <dsp:cNvSpPr/>
      </dsp:nvSpPr>
      <dsp:spPr>
        <a:xfrm>
          <a:off x="1677451" y="2351043"/>
          <a:ext cx="465337" cy="15517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32668" y="0"/>
              </a:lnTo>
              <a:lnTo>
                <a:pt x="232668" y="1551717"/>
              </a:lnTo>
              <a:lnTo>
                <a:pt x="465337" y="1551717"/>
              </a:lnTo>
            </a:path>
          </a:pathLst>
        </a:custGeom>
        <a:noFill/>
        <a:ln w="28575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latin typeface="Calibri" panose="020F0502020204030204" pitchFamily="34" charset="0"/>
          </a:endParaRPr>
        </a:p>
      </dsp:txBody>
      <dsp:txXfrm>
        <a:off x="1869620" y="3086402"/>
        <a:ext cx="80999" cy="80999"/>
      </dsp:txXfrm>
    </dsp:sp>
    <dsp:sp modelId="{796DB051-2C9C-4190-AF9B-16B03CC4100B}">
      <dsp:nvSpPr>
        <dsp:cNvPr id="0" name=""/>
        <dsp:cNvSpPr/>
      </dsp:nvSpPr>
      <dsp:spPr>
        <a:xfrm>
          <a:off x="4469478" y="2083649"/>
          <a:ext cx="46533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65337" y="45720"/>
              </a:lnTo>
            </a:path>
          </a:pathLst>
        </a:custGeom>
        <a:noFill/>
        <a:ln w="28575" cap="flat" cmpd="sng" algn="ctr">
          <a:solidFill>
            <a:schemeClr val="accent1">
              <a:tint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latin typeface="Calibri" panose="020F0502020204030204" pitchFamily="34" charset="0"/>
          </a:endParaRPr>
        </a:p>
      </dsp:txBody>
      <dsp:txXfrm>
        <a:off x="4690513" y="2117736"/>
        <a:ext cx="23266" cy="23266"/>
      </dsp:txXfrm>
    </dsp:sp>
    <dsp:sp modelId="{FD83956D-BF89-4CFE-B69B-5C3E811D5E4E}">
      <dsp:nvSpPr>
        <dsp:cNvPr id="0" name=""/>
        <dsp:cNvSpPr/>
      </dsp:nvSpPr>
      <dsp:spPr>
        <a:xfrm>
          <a:off x="1677451" y="2129369"/>
          <a:ext cx="465337" cy="221673"/>
        </a:xfrm>
        <a:custGeom>
          <a:avLst/>
          <a:gdLst/>
          <a:ahLst/>
          <a:cxnLst/>
          <a:rect l="0" t="0" r="0" b="0"/>
          <a:pathLst>
            <a:path>
              <a:moveTo>
                <a:pt x="0" y="221673"/>
              </a:moveTo>
              <a:lnTo>
                <a:pt x="232668" y="221673"/>
              </a:lnTo>
              <a:lnTo>
                <a:pt x="232668" y="0"/>
              </a:lnTo>
              <a:lnTo>
                <a:pt x="465337" y="0"/>
              </a:lnTo>
            </a:path>
          </a:pathLst>
        </a:custGeom>
        <a:noFill/>
        <a:ln w="28575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latin typeface="Calibri" panose="020F0502020204030204" pitchFamily="34" charset="0"/>
          </a:endParaRPr>
        </a:p>
      </dsp:txBody>
      <dsp:txXfrm>
        <a:off x="1897233" y="2227320"/>
        <a:ext cx="25772" cy="25772"/>
      </dsp:txXfrm>
    </dsp:sp>
    <dsp:sp modelId="{45CE9197-EF16-44F4-A09A-DB29E7CE4CD5}">
      <dsp:nvSpPr>
        <dsp:cNvPr id="0" name=""/>
        <dsp:cNvSpPr/>
      </dsp:nvSpPr>
      <dsp:spPr>
        <a:xfrm>
          <a:off x="4469478" y="799326"/>
          <a:ext cx="465337" cy="4433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32668" y="0"/>
              </a:lnTo>
              <a:lnTo>
                <a:pt x="232668" y="443347"/>
              </a:lnTo>
              <a:lnTo>
                <a:pt x="465337" y="443347"/>
              </a:lnTo>
            </a:path>
          </a:pathLst>
        </a:custGeom>
        <a:noFill/>
        <a:ln w="28575" cap="flat" cmpd="sng" algn="ctr">
          <a:solidFill>
            <a:schemeClr val="accent1">
              <a:tint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latin typeface="Calibri" panose="020F0502020204030204" pitchFamily="34" charset="0"/>
          </a:endParaRPr>
        </a:p>
      </dsp:txBody>
      <dsp:txXfrm>
        <a:off x="4686079" y="1004932"/>
        <a:ext cx="32136" cy="32136"/>
      </dsp:txXfrm>
    </dsp:sp>
    <dsp:sp modelId="{8C6C0001-2239-42BF-8BE3-BF4C3788CEC2}">
      <dsp:nvSpPr>
        <dsp:cNvPr id="0" name=""/>
        <dsp:cNvSpPr/>
      </dsp:nvSpPr>
      <dsp:spPr>
        <a:xfrm>
          <a:off x="4469478" y="355978"/>
          <a:ext cx="465337" cy="443347"/>
        </a:xfrm>
        <a:custGeom>
          <a:avLst/>
          <a:gdLst/>
          <a:ahLst/>
          <a:cxnLst/>
          <a:rect l="0" t="0" r="0" b="0"/>
          <a:pathLst>
            <a:path>
              <a:moveTo>
                <a:pt x="0" y="443347"/>
              </a:moveTo>
              <a:lnTo>
                <a:pt x="232668" y="443347"/>
              </a:lnTo>
              <a:lnTo>
                <a:pt x="232668" y="0"/>
              </a:lnTo>
              <a:lnTo>
                <a:pt x="465337" y="0"/>
              </a:lnTo>
            </a:path>
          </a:pathLst>
        </a:custGeom>
        <a:noFill/>
        <a:ln w="28575" cap="flat" cmpd="sng" algn="ctr">
          <a:solidFill>
            <a:schemeClr val="accent1">
              <a:tint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latin typeface="Calibri" panose="020F0502020204030204" pitchFamily="34" charset="0"/>
          </a:endParaRPr>
        </a:p>
      </dsp:txBody>
      <dsp:txXfrm>
        <a:off x="4686079" y="561584"/>
        <a:ext cx="32136" cy="32136"/>
      </dsp:txXfrm>
    </dsp:sp>
    <dsp:sp modelId="{726FB9BF-E867-4F01-80E5-9AF1E3AD4935}">
      <dsp:nvSpPr>
        <dsp:cNvPr id="0" name=""/>
        <dsp:cNvSpPr/>
      </dsp:nvSpPr>
      <dsp:spPr>
        <a:xfrm>
          <a:off x="1677451" y="799326"/>
          <a:ext cx="465337" cy="1551717"/>
        </a:xfrm>
        <a:custGeom>
          <a:avLst/>
          <a:gdLst/>
          <a:ahLst/>
          <a:cxnLst/>
          <a:rect l="0" t="0" r="0" b="0"/>
          <a:pathLst>
            <a:path>
              <a:moveTo>
                <a:pt x="0" y="1551717"/>
              </a:moveTo>
              <a:lnTo>
                <a:pt x="232668" y="1551717"/>
              </a:lnTo>
              <a:lnTo>
                <a:pt x="232668" y="0"/>
              </a:lnTo>
              <a:lnTo>
                <a:pt x="465337" y="0"/>
              </a:lnTo>
            </a:path>
          </a:pathLst>
        </a:custGeom>
        <a:noFill/>
        <a:ln w="28575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latin typeface="Calibri" panose="020F0502020204030204" pitchFamily="34" charset="0"/>
          </a:endParaRPr>
        </a:p>
      </dsp:txBody>
      <dsp:txXfrm>
        <a:off x="1869620" y="1534685"/>
        <a:ext cx="80999" cy="80999"/>
      </dsp:txXfrm>
    </dsp:sp>
    <dsp:sp modelId="{2B6D553F-7900-4FAF-8B37-B308B73BEA0C}">
      <dsp:nvSpPr>
        <dsp:cNvPr id="0" name=""/>
        <dsp:cNvSpPr/>
      </dsp:nvSpPr>
      <dsp:spPr>
        <a:xfrm rot="16200000">
          <a:off x="-543954" y="1996365"/>
          <a:ext cx="3733455" cy="709356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 dirty="0" smtClean="0">
              <a:latin typeface="Calibri" panose="020F0502020204030204" pitchFamily="34" charset="0"/>
            </a:rPr>
            <a:t>İŞ DENEYİM BELGELERİ</a:t>
          </a:r>
          <a:endParaRPr lang="tr-TR" sz="1800" kern="1200" dirty="0">
            <a:latin typeface="Calibri" panose="020F0502020204030204" pitchFamily="34" charset="0"/>
          </a:endParaRPr>
        </a:p>
      </dsp:txBody>
      <dsp:txXfrm>
        <a:off x="-543954" y="1996365"/>
        <a:ext cx="3733455" cy="709356"/>
      </dsp:txXfrm>
    </dsp:sp>
    <dsp:sp modelId="{3B0BABF8-5C8E-44A8-8381-FB1764940451}">
      <dsp:nvSpPr>
        <dsp:cNvPr id="0" name=""/>
        <dsp:cNvSpPr/>
      </dsp:nvSpPr>
      <dsp:spPr>
        <a:xfrm>
          <a:off x="2142788" y="444647"/>
          <a:ext cx="2326689" cy="709356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99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smtClean="0">
              <a:latin typeface="Calibri" panose="020F0502020204030204" pitchFamily="34" charset="0"/>
            </a:rPr>
            <a:t>Yüklenici iş deneyim belgeleri </a:t>
          </a:r>
          <a:endParaRPr lang="tr-TR" sz="1400" kern="1200" dirty="0">
            <a:latin typeface="Calibri" panose="020F0502020204030204" pitchFamily="34" charset="0"/>
          </a:endParaRPr>
        </a:p>
      </dsp:txBody>
      <dsp:txXfrm>
        <a:off x="2142788" y="444647"/>
        <a:ext cx="2326689" cy="709356"/>
      </dsp:txXfrm>
    </dsp:sp>
    <dsp:sp modelId="{8C464809-23E5-409C-96E0-106B8323164F}">
      <dsp:nvSpPr>
        <dsp:cNvPr id="0" name=""/>
        <dsp:cNvSpPr/>
      </dsp:nvSpPr>
      <dsp:spPr>
        <a:xfrm>
          <a:off x="4934816" y="1300"/>
          <a:ext cx="2326689" cy="709356"/>
        </a:xfrm>
        <a:prstGeom prst="rect">
          <a:avLst/>
        </a:prstGeom>
        <a:gradFill rotWithShape="0">
          <a:gsLst>
            <a:gs pos="0">
              <a:schemeClr val="accent1">
                <a:tint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smtClean="0">
              <a:latin typeface="Calibri" panose="020F0502020204030204" pitchFamily="34" charset="0"/>
            </a:rPr>
            <a:t>İş bitirme belgesi</a:t>
          </a:r>
          <a:endParaRPr lang="tr-TR" sz="1400" kern="1200" dirty="0">
            <a:latin typeface="Calibri" panose="020F0502020204030204" pitchFamily="34" charset="0"/>
          </a:endParaRPr>
        </a:p>
      </dsp:txBody>
      <dsp:txXfrm>
        <a:off x="4934816" y="1300"/>
        <a:ext cx="2326689" cy="709356"/>
      </dsp:txXfrm>
    </dsp:sp>
    <dsp:sp modelId="{64945DA2-618D-4875-B8E1-43B537BDF586}">
      <dsp:nvSpPr>
        <dsp:cNvPr id="0" name=""/>
        <dsp:cNvSpPr/>
      </dsp:nvSpPr>
      <dsp:spPr>
        <a:xfrm>
          <a:off x="4934816" y="887995"/>
          <a:ext cx="2326689" cy="709356"/>
        </a:xfrm>
        <a:prstGeom prst="rect">
          <a:avLst/>
        </a:prstGeom>
        <a:gradFill rotWithShape="0">
          <a:gsLst>
            <a:gs pos="0">
              <a:schemeClr val="accent1">
                <a:tint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smtClean="0">
              <a:latin typeface="Calibri" panose="020F0502020204030204" pitchFamily="34" charset="0"/>
            </a:rPr>
            <a:t>İş durum belgesi</a:t>
          </a:r>
        </a:p>
      </dsp:txBody>
      <dsp:txXfrm>
        <a:off x="4934816" y="887995"/>
        <a:ext cx="2326689" cy="709356"/>
      </dsp:txXfrm>
    </dsp:sp>
    <dsp:sp modelId="{CB4E6977-4B57-4D65-A5DD-CC1AB0B9E689}">
      <dsp:nvSpPr>
        <dsp:cNvPr id="0" name=""/>
        <dsp:cNvSpPr/>
      </dsp:nvSpPr>
      <dsp:spPr>
        <a:xfrm>
          <a:off x="2142788" y="1774691"/>
          <a:ext cx="2326689" cy="709356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99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smtClean="0">
              <a:latin typeface="Calibri" panose="020F0502020204030204" pitchFamily="34" charset="0"/>
            </a:rPr>
            <a:t>Alt yüklenici iş deneyim belgeleri </a:t>
          </a:r>
          <a:endParaRPr lang="tr-TR" sz="1400" kern="1200" dirty="0">
            <a:latin typeface="Calibri" panose="020F0502020204030204" pitchFamily="34" charset="0"/>
          </a:endParaRPr>
        </a:p>
      </dsp:txBody>
      <dsp:txXfrm>
        <a:off x="2142788" y="1774691"/>
        <a:ext cx="2326689" cy="709356"/>
      </dsp:txXfrm>
    </dsp:sp>
    <dsp:sp modelId="{A16A6923-FC47-49D4-8BD4-49E5E0497153}">
      <dsp:nvSpPr>
        <dsp:cNvPr id="0" name=""/>
        <dsp:cNvSpPr/>
      </dsp:nvSpPr>
      <dsp:spPr>
        <a:xfrm>
          <a:off x="4934816" y="1774691"/>
          <a:ext cx="2326689" cy="709356"/>
        </a:xfrm>
        <a:prstGeom prst="rect">
          <a:avLst/>
        </a:prstGeom>
        <a:gradFill rotWithShape="0">
          <a:gsLst>
            <a:gs pos="0">
              <a:schemeClr val="accent1">
                <a:tint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smtClean="0">
              <a:latin typeface="Calibri" panose="020F0502020204030204" pitchFamily="34" charset="0"/>
            </a:rPr>
            <a:t>İş bitirme belgesi</a:t>
          </a:r>
          <a:endParaRPr lang="tr-TR" sz="1400" kern="1200" dirty="0">
            <a:latin typeface="Calibri" panose="020F0502020204030204" pitchFamily="34" charset="0"/>
          </a:endParaRPr>
        </a:p>
      </dsp:txBody>
      <dsp:txXfrm>
        <a:off x="4934816" y="1774691"/>
        <a:ext cx="2326689" cy="709356"/>
      </dsp:txXfrm>
    </dsp:sp>
    <dsp:sp modelId="{D88D319A-11B9-4FA4-9C81-1C59703FD297}">
      <dsp:nvSpPr>
        <dsp:cNvPr id="0" name=""/>
        <dsp:cNvSpPr/>
      </dsp:nvSpPr>
      <dsp:spPr>
        <a:xfrm>
          <a:off x="2142788" y="3548082"/>
          <a:ext cx="2326689" cy="709356"/>
        </a:xfrm>
        <a:prstGeom prst="rect">
          <a:avLst/>
        </a:prstGeom>
        <a:gradFill rotWithShape="0">
          <a:gsLst>
            <a:gs pos="0">
              <a:schemeClr val="accent1">
                <a:tint val="99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99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99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smtClean="0">
              <a:latin typeface="Calibri" panose="020F0502020204030204" pitchFamily="34" charset="0"/>
            </a:rPr>
            <a:t>Gerçek kişi iş deneyim belgeleri </a:t>
          </a:r>
          <a:endParaRPr lang="tr-TR" sz="1400" kern="1200" dirty="0">
            <a:latin typeface="Calibri" panose="020F0502020204030204" pitchFamily="34" charset="0"/>
          </a:endParaRPr>
        </a:p>
      </dsp:txBody>
      <dsp:txXfrm>
        <a:off x="2142788" y="3548082"/>
        <a:ext cx="2326689" cy="709356"/>
      </dsp:txXfrm>
    </dsp:sp>
    <dsp:sp modelId="{0D0A2E4E-88B0-4427-85FA-02B1601C57AA}">
      <dsp:nvSpPr>
        <dsp:cNvPr id="0" name=""/>
        <dsp:cNvSpPr/>
      </dsp:nvSpPr>
      <dsp:spPr>
        <a:xfrm>
          <a:off x="4934816" y="2661387"/>
          <a:ext cx="2326689" cy="709356"/>
        </a:xfrm>
        <a:prstGeom prst="rect">
          <a:avLst/>
        </a:prstGeom>
        <a:gradFill rotWithShape="0">
          <a:gsLst>
            <a:gs pos="0">
              <a:schemeClr val="accent1">
                <a:tint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smtClean="0">
              <a:latin typeface="Calibri" panose="020F0502020204030204" pitchFamily="34" charset="0"/>
            </a:rPr>
            <a:t>İş denetleme belgesi</a:t>
          </a:r>
          <a:endParaRPr lang="tr-TR" sz="1400" kern="1200" dirty="0">
            <a:latin typeface="Calibri" panose="020F0502020204030204" pitchFamily="34" charset="0"/>
          </a:endParaRPr>
        </a:p>
      </dsp:txBody>
      <dsp:txXfrm>
        <a:off x="4934816" y="2661387"/>
        <a:ext cx="2326689" cy="709356"/>
      </dsp:txXfrm>
    </dsp:sp>
    <dsp:sp modelId="{5751E513-189C-429D-ABE3-9C7081F7760E}">
      <dsp:nvSpPr>
        <dsp:cNvPr id="0" name=""/>
        <dsp:cNvSpPr/>
      </dsp:nvSpPr>
      <dsp:spPr>
        <a:xfrm>
          <a:off x="4934816" y="3548082"/>
          <a:ext cx="2326689" cy="709356"/>
        </a:xfrm>
        <a:prstGeom prst="rect">
          <a:avLst/>
        </a:prstGeom>
        <a:gradFill rotWithShape="0">
          <a:gsLst>
            <a:gs pos="0">
              <a:schemeClr val="accent1">
                <a:tint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smtClean="0">
              <a:latin typeface="Calibri" panose="020F0502020204030204" pitchFamily="34" charset="0"/>
            </a:rPr>
            <a:t>İş yönetme belgesi</a:t>
          </a:r>
          <a:endParaRPr lang="tr-TR" sz="1400" kern="1200" dirty="0">
            <a:latin typeface="Calibri" panose="020F0502020204030204" pitchFamily="34" charset="0"/>
          </a:endParaRPr>
        </a:p>
      </dsp:txBody>
      <dsp:txXfrm>
        <a:off x="4934816" y="3548082"/>
        <a:ext cx="2326689" cy="709356"/>
      </dsp:txXfrm>
    </dsp:sp>
    <dsp:sp modelId="{5C8BEFB3-1B13-4B45-8751-76A6B776750A}">
      <dsp:nvSpPr>
        <dsp:cNvPr id="0" name=""/>
        <dsp:cNvSpPr/>
      </dsp:nvSpPr>
      <dsp:spPr>
        <a:xfrm>
          <a:off x="4934816" y="4434778"/>
          <a:ext cx="2326689" cy="709356"/>
        </a:xfrm>
        <a:prstGeom prst="rect">
          <a:avLst/>
        </a:prstGeom>
        <a:gradFill rotWithShape="0">
          <a:gsLst>
            <a:gs pos="0">
              <a:schemeClr val="accent1">
                <a:tint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smtClean="0">
              <a:latin typeface="Calibri" panose="020F0502020204030204" pitchFamily="34" charset="0"/>
            </a:rPr>
            <a:t>Mezuniyet belgesi</a:t>
          </a:r>
          <a:endParaRPr lang="tr-TR" sz="1400" kern="1200" dirty="0">
            <a:latin typeface="Calibri" panose="020F0502020204030204" pitchFamily="34" charset="0"/>
          </a:endParaRPr>
        </a:p>
      </dsp:txBody>
      <dsp:txXfrm>
        <a:off x="4934816" y="4434778"/>
        <a:ext cx="2326689" cy="7093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609601"/>
            <a:ext cx="103632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953000"/>
            <a:ext cx="85344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27.01.2021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BF24EE-65E3-43F0-9D45-F73F85E28595}" type="slidenum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6453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27.01.2021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4EE-65E3-43F0-9D45-F73F85E28595}" type="slidenum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199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27.01.2021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4EE-65E3-43F0-9D45-F73F85E28595}" type="slidenum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9109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27.01.2021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4EE-65E3-43F0-9D45-F73F85E28595}" type="slidenum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982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371601"/>
            <a:ext cx="103632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4068764"/>
            <a:ext cx="103632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27.01.2021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4EE-65E3-43F0-9D45-F73F85E28595}" type="slidenum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5994400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alatino Linotype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6261100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alatino Linotype"/>
              <a:ea typeface="+mn-ea"/>
              <a:cs typeface="+mn-cs"/>
            </a:endParaRPr>
          </a:p>
        </p:txBody>
      </p:sp>
      <p:sp>
        <p:nvSpPr>
          <p:cNvPr id="9" name="Oval 8"/>
          <p:cNvSpPr/>
          <p:nvPr/>
        </p:nvSpPr>
        <p:spPr>
          <a:xfrm>
            <a:off x="5728971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alatino Linotyp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2812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27.01.2021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4EE-65E3-43F0-9D45-F73F85E28595}" type="slidenum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87680" y="1600200"/>
            <a:ext cx="5388864" cy="452628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920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5386917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01" y="1600200"/>
            <a:ext cx="5389033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27.01.2021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4EE-65E3-43F0-9D45-F73F85E28595}" type="slidenum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12848"/>
            <a:ext cx="5388864" cy="391363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230112" y="2212849"/>
            <a:ext cx="5388864" cy="3913187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4525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27.01.2021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4EE-65E3-43F0-9D45-F73F85E28595}" type="slidenum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130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27.01.2021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4EE-65E3-43F0-9D45-F73F85E28595}" type="slidenum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9755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6117" y="266700"/>
            <a:ext cx="4011084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8850" y="273051"/>
            <a:ext cx="66611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6117" y="2438401"/>
            <a:ext cx="4011084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27.01.2021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4EE-65E3-43F0-9D45-F73F85E28595}" type="slidenum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82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9435" y="228600"/>
            <a:ext cx="7615765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0835" y="1143000"/>
            <a:ext cx="8072965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9435" y="5810250"/>
            <a:ext cx="7615765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27.01.2021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4EE-65E3-43F0-9D45-F73F85E28595}" type="slidenum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310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84463" y="6356351"/>
            <a:ext cx="2781300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F9599FAC-4897-4151-BEC9-2D586BCEFCB8}" type="datetimeFigureOut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27.01.2021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78887" y="6356351"/>
            <a:ext cx="3797300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1038" y="6356351"/>
            <a:ext cx="749300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70BF24EE-65E3-43F0-9D45-F73F85E28595}" type="slidenum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11277014" y="6499384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alatino Linotype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758826" y="6499384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alatino Linotyp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0499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981200" y="332656"/>
            <a:ext cx="8229600" cy="792088"/>
          </a:xfrm>
        </p:spPr>
        <p:txBody>
          <a:bodyPr/>
          <a:lstStyle/>
          <a:p>
            <a:r>
              <a:rPr lang="tr-TR" sz="4400" b="1" dirty="0">
                <a:latin typeface="Calibri" panose="020F0502020204030204" pitchFamily="34" charset="0"/>
              </a:rPr>
              <a:t>İŞ DENEYİM BELGELERİ</a:t>
            </a:r>
          </a:p>
        </p:txBody>
      </p:sp>
      <p:graphicFrame>
        <p:nvGraphicFramePr>
          <p:cNvPr id="6" name="İçerik Yer Tutucusu 4"/>
          <p:cNvGraphicFramePr>
            <a:graphicFrameLocks noGrp="1"/>
          </p:cNvGraphicFramePr>
          <p:nvPr>
            <p:ph idx="1"/>
            <p:extLst/>
          </p:nvPr>
        </p:nvGraphicFramePr>
        <p:xfrm>
          <a:off x="2063552" y="1268761"/>
          <a:ext cx="8229600" cy="51454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9060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981200" y="332656"/>
            <a:ext cx="8229600" cy="792088"/>
          </a:xfrm>
        </p:spPr>
        <p:txBody>
          <a:bodyPr/>
          <a:lstStyle/>
          <a:p>
            <a:r>
              <a:rPr lang="tr-TR" sz="4400" b="1" dirty="0">
                <a:latin typeface="Calibri" panose="020F0502020204030204" pitchFamily="34" charset="0"/>
              </a:rPr>
              <a:t>İŞ DENEYİM BELGELERİ</a:t>
            </a:r>
            <a:endParaRPr lang="tr-TR" sz="44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91544" y="1484784"/>
            <a:ext cx="8229600" cy="496855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sz="2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İş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deneyim belgesi düzenlemeye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yetkili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kurum ve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kuruluşlar (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Md-43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)</a:t>
            </a:r>
          </a:p>
          <a:p>
            <a:pPr algn="just"/>
            <a:r>
              <a:rPr lang="tr-TR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Gerçek </a:t>
            </a:r>
            <a:r>
              <a:rPr lang="tr-TR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kişilere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veya yukarıda belirtilenler </a:t>
            </a:r>
            <a:r>
              <a:rPr lang="tr-TR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dışındaki tüzel kişilere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gerçekleştirilen işler 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için,</a:t>
            </a:r>
          </a:p>
          <a:p>
            <a:pPr lvl="1" algn="just"/>
            <a:r>
              <a:rPr lang="tr-TR" sz="1700" dirty="0">
                <a:solidFill>
                  <a:schemeClr val="tx1"/>
                </a:solidFill>
                <a:latin typeface="Calibri" panose="020F0502020204030204" pitchFamily="34" charset="0"/>
              </a:rPr>
              <a:t>belediye </a:t>
            </a:r>
            <a:r>
              <a:rPr lang="tr-TR" sz="1700" dirty="0">
                <a:solidFill>
                  <a:schemeClr val="tx1"/>
                </a:solidFill>
                <a:latin typeface="Calibri" panose="020F0502020204030204" pitchFamily="34" charset="0"/>
              </a:rPr>
              <a:t>sınırları veya mücavir alan içinde ilgili </a:t>
            </a:r>
            <a:r>
              <a:rPr lang="tr-TR" sz="1700" b="1" dirty="0">
                <a:solidFill>
                  <a:srgbClr val="C00000"/>
                </a:solidFill>
                <a:latin typeface="Calibri" panose="020F0502020204030204" pitchFamily="34" charset="0"/>
              </a:rPr>
              <a:t>belediye</a:t>
            </a:r>
            <a:r>
              <a:rPr lang="tr-TR" sz="17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1700" dirty="0">
                <a:solidFill>
                  <a:schemeClr val="tx1"/>
                </a:solidFill>
                <a:latin typeface="Calibri" panose="020F0502020204030204" pitchFamily="34" charset="0"/>
              </a:rPr>
              <a:t>tarafından,</a:t>
            </a:r>
          </a:p>
          <a:p>
            <a:pPr lvl="1" algn="just"/>
            <a:r>
              <a:rPr lang="tr-TR" sz="1700" dirty="0">
                <a:solidFill>
                  <a:schemeClr val="tx1"/>
                </a:solidFill>
                <a:latin typeface="Calibri" panose="020F0502020204030204" pitchFamily="34" charset="0"/>
              </a:rPr>
              <a:t>belediye </a:t>
            </a:r>
            <a:r>
              <a:rPr lang="tr-TR" sz="1700" dirty="0">
                <a:solidFill>
                  <a:schemeClr val="tx1"/>
                </a:solidFill>
                <a:latin typeface="Calibri" panose="020F0502020204030204" pitchFamily="34" charset="0"/>
              </a:rPr>
              <a:t>sınırları veya mücavir alan dışında </a:t>
            </a:r>
            <a:r>
              <a:rPr lang="tr-TR" sz="1700" b="1" dirty="0">
                <a:solidFill>
                  <a:srgbClr val="C00000"/>
                </a:solidFill>
                <a:latin typeface="Calibri" panose="020F0502020204030204" pitchFamily="34" charset="0"/>
              </a:rPr>
              <a:t>il özel idaresi</a:t>
            </a:r>
            <a:r>
              <a:rPr lang="tr-TR" sz="17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1700" dirty="0">
                <a:solidFill>
                  <a:schemeClr val="tx1"/>
                </a:solidFill>
                <a:latin typeface="Calibri" panose="020F0502020204030204" pitchFamily="34" charset="0"/>
              </a:rPr>
              <a:t>tarafından,</a:t>
            </a:r>
          </a:p>
          <a:p>
            <a:pPr lvl="1" algn="just"/>
            <a:r>
              <a:rPr lang="tr-TR" sz="1700" dirty="0">
                <a:solidFill>
                  <a:schemeClr val="tx1"/>
                </a:solidFill>
                <a:latin typeface="Calibri" panose="020F0502020204030204" pitchFamily="34" charset="0"/>
              </a:rPr>
              <a:t>ilgili </a:t>
            </a:r>
            <a:r>
              <a:rPr lang="tr-TR" sz="1700" dirty="0">
                <a:solidFill>
                  <a:schemeClr val="tx1"/>
                </a:solidFill>
                <a:latin typeface="Calibri" panose="020F0502020204030204" pitchFamily="34" charset="0"/>
              </a:rPr>
              <a:t>mevzuatı uyarınca yapı denetimi veya kabulü bunların dışındaki kuruluşlar tarafından yapılan işlerde ise bu mevzuat uyarınca yetkilendirilmiş kurumlar tarafından düzenlenir</a:t>
            </a:r>
            <a:r>
              <a:rPr lang="tr-TR" sz="1700" dirty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  <a:p>
            <a:pPr algn="just">
              <a:defRPr/>
            </a:pPr>
            <a:r>
              <a:rPr lang="tr-TR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Organize sanayi bölgesinin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yetki alanı dahilindeki yerlerde gerçekleştirilen işler için organize sanayi bölgesi müdürlüğü</a:t>
            </a:r>
          </a:p>
          <a:p>
            <a:pPr algn="just">
              <a:defRPr/>
            </a:pPr>
            <a:r>
              <a:rPr lang="tr-TR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Serbest bölgelerin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yetki alanı dahilindeki yerlerde gerçekleştirilen işler için serbest bölge 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müdürlükleri</a:t>
            </a:r>
            <a:endParaRPr lang="tr-TR" sz="20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7876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981200" y="332656"/>
            <a:ext cx="8229600" cy="792088"/>
          </a:xfrm>
        </p:spPr>
        <p:txBody>
          <a:bodyPr/>
          <a:lstStyle/>
          <a:p>
            <a:r>
              <a:rPr lang="tr-TR" sz="4400" b="1" dirty="0">
                <a:latin typeface="Calibri" panose="020F0502020204030204" pitchFamily="34" charset="0"/>
              </a:rPr>
              <a:t>İŞ DENEYİM BELGELERİ</a:t>
            </a:r>
            <a:endParaRPr lang="tr-TR" sz="44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91544" y="1484784"/>
            <a:ext cx="8229600" cy="496855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sz="2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Belge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düzenleme koşulları (Md-44)</a:t>
            </a:r>
          </a:p>
          <a:p>
            <a:pPr marL="0" indent="0" algn="just">
              <a:buNone/>
            </a:pP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İş deneyim belgeleri; yapılan iş karşılığı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bedel içeren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tek bir sözleşmeye dayalı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olarak; </a:t>
            </a:r>
          </a:p>
          <a:p>
            <a:pPr algn="just"/>
            <a:r>
              <a:rPr lang="tr-TR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Geçici </a:t>
            </a:r>
            <a:r>
              <a:rPr lang="tr-TR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kabulü yapılmış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işlerde, “yüklenici iş bitirme belgesi”, </a:t>
            </a:r>
          </a:p>
          <a:p>
            <a:pPr lvl="0" algn="just"/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Devam eden işlerde; işin,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ilk sözleşme bedelinin tamamlanması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ve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gerçekleşme oranının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toplam sözleşme bedelinin en az % 80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’ine ulaşarak kusursuz olarak gerçekleştirilmesi halinde, “yüklenici iş durum belgesi”, </a:t>
            </a:r>
            <a:endParaRPr lang="tr-TR" sz="20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Düzenlenir.</a:t>
            </a:r>
          </a:p>
          <a:p>
            <a:pPr marL="0" indent="0" algn="just">
              <a:buNone/>
            </a:pPr>
            <a:endParaRPr lang="tr-TR" sz="20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İş durum belgeleri, </a:t>
            </a:r>
            <a:r>
              <a:rPr lang="tr-TR" sz="2000" u="sng" dirty="0">
                <a:solidFill>
                  <a:schemeClr val="tx1"/>
                </a:solidFill>
                <a:latin typeface="Calibri" panose="020F0502020204030204" pitchFamily="34" charset="0"/>
              </a:rPr>
              <a:t>düzenlendiği tarihten itibaren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bir yıl süreyle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kullanılabilir. </a:t>
            </a:r>
            <a:r>
              <a:rPr lang="tr-TR" sz="2000" u="sng" dirty="0">
                <a:solidFill>
                  <a:schemeClr val="tx1"/>
                </a:solidFill>
                <a:latin typeface="Calibri" panose="020F0502020204030204" pitchFamily="34" charset="0"/>
              </a:rPr>
              <a:t>Son kullanım tarihinden sonra kullanılmak üzere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“iş durum belgesi”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veya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2000" u="sng" dirty="0">
                <a:solidFill>
                  <a:schemeClr val="tx1"/>
                </a:solidFill>
                <a:latin typeface="Calibri" panose="020F0502020204030204" pitchFamily="34" charset="0"/>
              </a:rPr>
              <a:t>işin geçici kabulünün yapılması üzerine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“iş bitirme belgesi” düzenlenebilmesi için, </a:t>
            </a:r>
            <a:r>
              <a:rPr lang="tr-TR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mevcut iş durum belgesinin aslının idareye teslim edilmesi 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zorunludur.</a:t>
            </a:r>
          </a:p>
        </p:txBody>
      </p:sp>
    </p:spTree>
    <p:extLst>
      <p:ext uri="{BB962C8B-B14F-4D97-AF65-F5344CB8AC3E}">
        <p14:creationId xmlns:p14="http://schemas.microsoft.com/office/powerpoint/2010/main" val="1461692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981200" y="332656"/>
            <a:ext cx="8229600" cy="792088"/>
          </a:xfrm>
        </p:spPr>
        <p:txBody>
          <a:bodyPr/>
          <a:lstStyle/>
          <a:p>
            <a:r>
              <a:rPr lang="tr-TR" sz="4400" b="1" dirty="0">
                <a:latin typeface="Calibri" panose="020F0502020204030204" pitchFamily="34" charset="0"/>
              </a:rPr>
              <a:t>İŞ DENEYİM BELGELERİ</a:t>
            </a:r>
            <a:endParaRPr lang="tr-TR" sz="44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91544" y="1484784"/>
            <a:ext cx="8229600" cy="504056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sz="2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Belge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düzenleme koşulları (Md-44)</a:t>
            </a:r>
          </a:p>
          <a:p>
            <a:pPr marL="0" indent="0" algn="just">
              <a:buNone/>
            </a:pP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İş deneyim belgeleri; yapılan iş karşılığı </a:t>
            </a: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bedel içeren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tek bir sözleşmeye dayalı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olarak; </a:t>
            </a:r>
          </a:p>
          <a:p>
            <a:pPr lvl="0" algn="just"/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Geçici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kabulü yapılmış işlerde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, </a:t>
            </a: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ilk sözleşme bedelinin en az % 80’i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oranında </a:t>
            </a:r>
            <a:r>
              <a:rPr lang="tr-TR" sz="1800" b="1" u="sng" dirty="0">
                <a:solidFill>
                  <a:schemeClr val="tx1"/>
                </a:solidFill>
                <a:latin typeface="Calibri" panose="020F0502020204030204" pitchFamily="34" charset="0"/>
              </a:rPr>
              <a:t>denetleme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ve </a:t>
            </a:r>
            <a:r>
              <a:rPr lang="tr-TR" sz="1800" b="1" u="sng" dirty="0">
                <a:solidFill>
                  <a:schemeClr val="tx1"/>
                </a:solidFill>
                <a:latin typeface="Calibri" panose="020F0502020204030204" pitchFamily="34" charset="0"/>
              </a:rPr>
              <a:t>yönetme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görevinde bulunan mimar veya mühendislere “iş 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denetleme/yönetme 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belgesi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”, </a:t>
            </a:r>
            <a:endParaRPr lang="tr-TR" sz="18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lvl="0" algn="just"/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Devam eden işlerde; işin, </a:t>
            </a: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ilk sözleşme bedelinin tamamlanması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ve </a:t>
            </a: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gerçekleşme oranının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toplam sözleşme bedelinin en az % 80’ine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ulaşarak kusursuz olarak gerçekleştirilmesi halinde, </a:t>
            </a: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ilk sözleşme bedelinin en az % 80’i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oranında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denetleme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ve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yönetme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görevinde bulunan mimar veya mühendislere “iş 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denetleme/yönetme 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belgesi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”,</a:t>
            </a:r>
            <a:endParaRPr lang="tr-TR" sz="18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lvl="0" algn="just"/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Belge düzenlemeye yetkili idareye taahhütte 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bulunan yükleniciye karşı </a:t>
            </a: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bedel içeren bir sözleşme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ile taahhüt edilen iş bölümünün </a:t>
            </a: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tamamen bitirilmesi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ve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söz konusu iş kısmının </a:t>
            </a: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idare tarafından kısmı kabulünün yapılması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veya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asıl sözleşmeye ilişkin işin geçici kabulünün yapılması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şartıyla “alt yüklenici iş bitirme belgesi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”</a:t>
            </a:r>
          </a:p>
          <a:p>
            <a:pPr marL="0" indent="0" algn="just">
              <a:buNone/>
            </a:pP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Düzenlenir.</a:t>
            </a:r>
            <a:endParaRPr lang="tr-TR" sz="18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5413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981200" y="332656"/>
            <a:ext cx="8229600" cy="792088"/>
          </a:xfrm>
        </p:spPr>
        <p:txBody>
          <a:bodyPr/>
          <a:lstStyle/>
          <a:p>
            <a:r>
              <a:rPr lang="tr-TR" sz="4400" b="1" dirty="0">
                <a:latin typeface="Calibri" panose="020F0502020204030204" pitchFamily="34" charset="0"/>
              </a:rPr>
              <a:t>İŞ DENEYİM BELGELERİ</a:t>
            </a:r>
            <a:endParaRPr lang="tr-TR" sz="44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91544" y="1484784"/>
            <a:ext cx="8229600" cy="518457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sz="2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Belge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düzenleme koşulları (Md-44)</a:t>
            </a:r>
          </a:p>
          <a:p>
            <a:pPr algn="just"/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İdarenin 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izni ile </a:t>
            </a: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devredilen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ve </a:t>
            </a:r>
            <a:r>
              <a:rPr lang="tr-TR" sz="1800" b="1" u="sng" dirty="0">
                <a:solidFill>
                  <a:srgbClr val="C00000"/>
                </a:solidFill>
                <a:latin typeface="Calibri" panose="020F0502020204030204" pitchFamily="34" charset="0"/>
              </a:rPr>
              <a:t>geçici kabulü yapılan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işlerde; </a:t>
            </a:r>
          </a:p>
          <a:p>
            <a:pPr lvl="1" algn="just"/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Devir öncesinde veya sonrasındaki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dönemde işin i</a:t>
            </a: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lk sözleşme bedelinin en az % 80’i oranındaki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kısmını gerçekleştiren yüklenicilere “yüklenici iş bitirme belgesi”, </a:t>
            </a:r>
          </a:p>
          <a:p>
            <a:pPr lvl="1" algn="just"/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İlk sözleşme bedelinin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en az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% 80’i 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oranında </a:t>
            </a: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denetleme ve yönetme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görevinde bulunan mimar veya mühendislere “iş denetleme belgesi” veya “iş yönetme 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belgesi” düzenlenir.</a:t>
            </a:r>
          </a:p>
          <a:p>
            <a:pPr marL="457200" lvl="1" indent="0" algn="just">
              <a:buNone/>
            </a:pPr>
            <a:endParaRPr lang="tr-TR" sz="18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/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İlk 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sözleşme bedelinin en az % 80’i oranındaki işin </a:t>
            </a: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bir kısmında denetleme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, </a:t>
            </a: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diğer kısmında yönetme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görevinde bulunan mimar veya mühendislere, bu görevlerde bulundukları sürede gerçekleştirilen toplam iş tutarı esas alınarak,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daha fazla tutardaki iş kısmına göre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düzenlenen </a:t>
            </a: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tek bir </a:t>
            </a: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iş denetleme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veya </a:t>
            </a: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iş yönetme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belgesi düzenlenir.</a:t>
            </a:r>
          </a:p>
        </p:txBody>
      </p:sp>
    </p:spTree>
    <p:extLst>
      <p:ext uri="{BB962C8B-B14F-4D97-AF65-F5344CB8AC3E}">
        <p14:creationId xmlns:p14="http://schemas.microsoft.com/office/powerpoint/2010/main" val="254434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981200" y="332656"/>
            <a:ext cx="8229600" cy="792088"/>
          </a:xfrm>
        </p:spPr>
        <p:txBody>
          <a:bodyPr/>
          <a:lstStyle/>
          <a:p>
            <a:r>
              <a:rPr lang="tr-TR" sz="4400" b="1" dirty="0">
                <a:latin typeface="Calibri" panose="020F0502020204030204" pitchFamily="34" charset="0"/>
              </a:rPr>
              <a:t>İŞ DENEYİM BELGELERİ</a:t>
            </a:r>
            <a:endParaRPr lang="tr-TR" sz="44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91544" y="1196752"/>
            <a:ext cx="8229600" cy="5544616"/>
          </a:xfrm>
        </p:spPr>
        <p:txBody>
          <a:bodyPr>
            <a:noAutofit/>
          </a:bodyPr>
          <a:lstStyle/>
          <a:p>
            <a:pPr marL="0" indent="0" algn="just">
              <a:buNone/>
              <a:defRPr/>
            </a:pPr>
            <a:r>
              <a:rPr lang="tr-TR" sz="2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Belge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düzenleme koşulları (Md-44)</a:t>
            </a:r>
            <a:endParaRPr lang="tr-TR" sz="2000" b="1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indent="0" algn="just">
              <a:buNone/>
              <a:defRPr/>
            </a:pPr>
            <a:endParaRPr lang="tr-TR" sz="20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indent="0" algn="just">
              <a:buNone/>
              <a:defRPr/>
            </a:pP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Alt 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yüklenicilere belge düzenlenmesi;</a:t>
            </a:r>
          </a:p>
          <a:p>
            <a:pPr algn="just">
              <a:defRPr/>
            </a:pP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Yükleniciye 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karşı bedel içeren bir sözleşme ile </a:t>
            </a:r>
            <a:r>
              <a:rPr lang="tr-TR" sz="2000" u="sng" dirty="0">
                <a:solidFill>
                  <a:schemeClr val="tx1"/>
                </a:solidFill>
                <a:latin typeface="Calibri" panose="020F0502020204030204" pitchFamily="34" charset="0"/>
              </a:rPr>
              <a:t>taahhüt edilen iş bölümünün tamamen bitirilmesi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ve söz konusu iş kısmının idare tarafından </a:t>
            </a:r>
            <a:r>
              <a:rPr lang="tr-TR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kısmı kabulünün yapılması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veya </a:t>
            </a:r>
            <a:r>
              <a:rPr lang="tr-TR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asıl sözleşmeye ilişkin işin geçici kabulünün yapılması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şartıyla “alt yüklenici iş bitirme belgesi” verilir. 	</a:t>
            </a:r>
          </a:p>
          <a:p>
            <a:pPr algn="just">
              <a:defRPr/>
            </a:pPr>
            <a:endParaRPr lang="tr-TR" sz="20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>
              <a:defRPr/>
            </a:pP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Yüklenici ile alt yüklenici arasında yapılan sözleşmelerde, nevi itibariyle verilen bir işin baştan sona yapılmasının öngörülmesi şartı aranır. </a:t>
            </a:r>
          </a:p>
          <a:p>
            <a:pPr algn="just">
              <a:defRPr/>
            </a:pPr>
            <a:endParaRPr lang="tr-TR" sz="20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>
              <a:defRPr/>
            </a:pP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Birden fazla alt yüklenici olması durumunda, alt yüklenicilere verilecek iş deneyim belgelerinin tutarlarının toplamı, toplam sözleşme bedelini 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aşamaz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16641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981200" y="332656"/>
            <a:ext cx="8229600" cy="792088"/>
          </a:xfrm>
        </p:spPr>
        <p:txBody>
          <a:bodyPr/>
          <a:lstStyle/>
          <a:p>
            <a:r>
              <a:rPr lang="tr-TR" sz="4400" b="1" dirty="0">
                <a:latin typeface="Calibri" panose="020F0502020204030204" pitchFamily="34" charset="0"/>
              </a:rPr>
              <a:t>İŞ DENEYİM BELGELERİ</a:t>
            </a:r>
            <a:endParaRPr lang="tr-TR" sz="44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91544" y="1484784"/>
            <a:ext cx="8229600" cy="518457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sz="2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İş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deneyim tutarının tespiti (Md-46)</a:t>
            </a:r>
          </a:p>
          <a:p>
            <a:pPr algn="just"/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İş 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deneyim belgelerine, fiilen gerçekleştirilen, denetlenen veya yönetilen işlerin </a:t>
            </a:r>
            <a:r>
              <a:rPr lang="tr-TR" sz="2000" u="sng" dirty="0">
                <a:solidFill>
                  <a:schemeClr val="tx1"/>
                </a:solidFill>
                <a:latin typeface="Calibri" panose="020F0502020204030204" pitchFamily="34" charset="0"/>
              </a:rPr>
              <a:t>tutarı olarak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, devam eden işlerde </a:t>
            </a:r>
            <a:r>
              <a:rPr lang="tr-TR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ara </a:t>
            </a:r>
            <a:r>
              <a:rPr lang="tr-TR" sz="2000" b="1" dirty="0" err="1">
                <a:solidFill>
                  <a:srgbClr val="C00000"/>
                </a:solidFill>
                <a:latin typeface="Calibri" panose="020F0502020204030204" pitchFamily="34" charset="0"/>
              </a:rPr>
              <a:t>hakediş</a:t>
            </a:r>
            <a:r>
              <a:rPr lang="tr-TR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 raporlarındaki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, geçici kabulü yapılmış işlerde ise </a:t>
            </a:r>
            <a:r>
              <a:rPr lang="tr-TR" sz="2000" b="1" dirty="0" err="1">
                <a:solidFill>
                  <a:srgbClr val="C00000"/>
                </a:solidFill>
                <a:latin typeface="Calibri" panose="020F0502020204030204" pitchFamily="34" charset="0"/>
              </a:rPr>
              <a:t>hakediş</a:t>
            </a:r>
            <a:r>
              <a:rPr lang="tr-TR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 raporları ve varsa kesin </a:t>
            </a:r>
            <a:r>
              <a:rPr lang="tr-TR" sz="2000" b="1" dirty="0" err="1">
                <a:solidFill>
                  <a:srgbClr val="C00000"/>
                </a:solidFill>
                <a:latin typeface="Calibri" panose="020F0502020204030204" pitchFamily="34" charset="0"/>
              </a:rPr>
              <a:t>hakediş</a:t>
            </a:r>
            <a:r>
              <a:rPr lang="tr-TR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 raporundaki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iş veya görevle ilgili tutarlar herhangi bir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güncelleştirmeye tabi tutulmadan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yazılır.</a:t>
            </a:r>
          </a:p>
          <a:p>
            <a:pPr algn="just"/>
            <a:endParaRPr lang="tr-TR" sz="20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/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İş denetleme ve iş yönetme belgelerinde iş deneyim tutarı, </a:t>
            </a:r>
            <a:r>
              <a:rPr lang="tr-TR" sz="2000" u="sng" dirty="0">
                <a:solidFill>
                  <a:schemeClr val="tx1"/>
                </a:solidFill>
                <a:latin typeface="Calibri" panose="020F0502020204030204" pitchFamily="34" charset="0"/>
              </a:rPr>
              <a:t>işin tamamında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veya </a:t>
            </a:r>
            <a:r>
              <a:rPr lang="tr-TR" sz="2000" u="sng" dirty="0">
                <a:solidFill>
                  <a:schemeClr val="tx1"/>
                </a:solidFill>
                <a:latin typeface="Calibri" panose="020F0502020204030204" pitchFamily="34" charset="0"/>
              </a:rPr>
              <a:t>bir kısmında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aynı sıfat ve görev unvanı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ile </a:t>
            </a:r>
            <a:r>
              <a:rPr lang="tr-TR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eşzamanlı görev yapan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2000" b="1" u="sng" dirty="0">
                <a:solidFill>
                  <a:schemeClr val="tx1"/>
                </a:solidFill>
                <a:latin typeface="Calibri" panose="020F0502020204030204" pitchFamily="34" charset="0"/>
              </a:rPr>
              <a:t>birden fazla 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denetleme 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görevlisi/yönetici 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bulunması halinde ise; </a:t>
            </a:r>
            <a:r>
              <a:rPr lang="tr-TR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görevlilerin sayısına bölünerek 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bulunan tutarlar 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üzerinden tespit edilir.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097" y="5445224"/>
            <a:ext cx="22002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497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981200" y="332656"/>
            <a:ext cx="8229600" cy="792088"/>
          </a:xfrm>
        </p:spPr>
        <p:txBody>
          <a:bodyPr/>
          <a:lstStyle/>
          <a:p>
            <a:r>
              <a:rPr lang="tr-TR" sz="4400" b="1" dirty="0">
                <a:latin typeface="Calibri" panose="020F0502020204030204" pitchFamily="34" charset="0"/>
              </a:rPr>
              <a:t>İŞ DENEYİM BELGELERİ</a:t>
            </a:r>
            <a:endParaRPr lang="tr-TR" sz="44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91544" y="1484784"/>
            <a:ext cx="8229600" cy="518457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sz="2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İş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deneyim tutarının tespiti (Md-46)</a:t>
            </a:r>
          </a:p>
          <a:p>
            <a:pPr algn="just"/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Özel </a:t>
            </a: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sektöre gerçekleştirilen işlerde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iş deneyim tutarının tespitinde; diğer belgelerin de bu tutarı doğrulaması şartıyla, işin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sözleşmesinde yazılı bedeli aşmamak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üzere </a:t>
            </a: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fiilen yapılan iş tutarı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dikkate alınır. Sözleşmede </a:t>
            </a: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iş artışına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ilişkin hüküm bulunması durumunda, ayrıca sözleşme bedelinin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% 10’unu aşmamak üzere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tamamlanan iş tutarı da dikkate alınır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  <a:p>
            <a:pPr marL="0" indent="0" algn="just">
              <a:buNone/>
            </a:pPr>
            <a:endParaRPr lang="tr-TR" sz="18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/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Kat ve/veya arsa karşılığı inşaat işlerine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ilişkin iş deneyim tutarının tespitinde, yapı ruhsatında belirtilen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inşaatın yüzölçümü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ile </a:t>
            </a: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sözleşmenin imzalandığı yıla ait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Çevre ve Şehircilik Bakanlığının Mimarlık ve Mühendislik Hizmet Bedellerinin Hesabında Kullanılacak Yapı Yaklaşık Birim Maliyetleri Hakkında Tebliğde inşaatın sınıfına ve grubuna göre belirlenen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yapı birim maliyetinin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çarpılması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suretiyle </a:t>
            </a: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hesaplanan bedelin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% 60’ı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esas </a:t>
            </a: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alınır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  <a:endParaRPr lang="tr-TR" sz="1800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3064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981200" y="332656"/>
            <a:ext cx="8229600" cy="792088"/>
          </a:xfrm>
        </p:spPr>
        <p:txBody>
          <a:bodyPr/>
          <a:lstStyle/>
          <a:p>
            <a:r>
              <a:rPr lang="tr-TR" sz="4400" b="1" dirty="0">
                <a:latin typeface="Calibri" panose="020F0502020204030204" pitchFamily="34" charset="0"/>
              </a:rPr>
              <a:t>İŞ DENEYİM BELGELERİ</a:t>
            </a:r>
            <a:endParaRPr lang="tr-TR" sz="44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91544" y="1196752"/>
            <a:ext cx="8229600" cy="5544616"/>
          </a:xfrm>
        </p:spPr>
        <p:txBody>
          <a:bodyPr>
            <a:noAutofit/>
          </a:bodyPr>
          <a:lstStyle/>
          <a:p>
            <a:pPr marL="0" indent="0" algn="just">
              <a:buNone/>
              <a:defRPr/>
            </a:pPr>
            <a:r>
              <a:rPr lang="tr-TR" sz="2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İş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deneyim belgelerinin verilmesi (Md- 47)</a:t>
            </a:r>
          </a:p>
          <a:p>
            <a:pPr marL="0" indent="0" algn="just">
              <a:buNone/>
              <a:defRPr/>
            </a:pP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İş denetleme belgesi:</a:t>
            </a:r>
          </a:p>
          <a:p>
            <a:pPr algn="just">
              <a:spcAft>
                <a:spcPts val="600"/>
              </a:spcAft>
            </a:pP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İş deneyim belgesi düzenlemeye yetkili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kurum ve kuruluşlara, mahallinde ilgili mevzuat gereğince denetledikleri işlerde </a:t>
            </a: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ilk sözleşme bedelinin en az % 80’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i oranında fiilen görev yapmış olmak şartıyla,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kontrol mühendisi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,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şantiye mühendisi 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ve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kontrol şefine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, </a:t>
            </a:r>
          </a:p>
          <a:p>
            <a:pPr algn="just">
              <a:spcAft>
                <a:spcPts val="600"/>
              </a:spcAft>
            </a:pP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İş </a:t>
            </a: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deneyim belgesi düzenlemeye yetkili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kurum ve kuruluşlara </a:t>
            </a: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veya özel sektöre taahhütte bulunan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yüklenici bünyesinde, </a:t>
            </a: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ilk sözleşme bedelinin en az % 80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’i oranında fiilen 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görev 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yapmış olmak şartıyla,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şantiye mühendisi 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ve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şantiye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şefine</a:t>
            </a:r>
          </a:p>
        </p:txBody>
      </p:sp>
    </p:spTree>
    <p:extLst>
      <p:ext uri="{BB962C8B-B14F-4D97-AF65-F5344CB8AC3E}">
        <p14:creationId xmlns:p14="http://schemas.microsoft.com/office/powerpoint/2010/main" val="2480384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981200" y="332656"/>
            <a:ext cx="8229600" cy="792088"/>
          </a:xfrm>
        </p:spPr>
        <p:txBody>
          <a:bodyPr/>
          <a:lstStyle/>
          <a:p>
            <a:r>
              <a:rPr lang="tr-TR" sz="4400" b="1" dirty="0">
                <a:latin typeface="Calibri" panose="020F0502020204030204" pitchFamily="34" charset="0"/>
              </a:rPr>
              <a:t>İŞ DENEYİM BELGELERİ</a:t>
            </a:r>
            <a:endParaRPr lang="tr-TR" sz="44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91544" y="1196752"/>
            <a:ext cx="8229600" cy="554461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sz="2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İş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deneyim belgelerinin verilmesi (Md- 47)</a:t>
            </a:r>
            <a:endParaRPr lang="tr-TR" sz="2000" i="1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İş 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Yönetme Belgesi;</a:t>
            </a:r>
          </a:p>
          <a:p>
            <a:pPr algn="just"/>
            <a:r>
              <a:rPr lang="tr-TR" sz="1600" u="sng" dirty="0">
                <a:solidFill>
                  <a:schemeClr val="tx1"/>
                </a:solidFill>
                <a:latin typeface="Calibri" panose="020F0502020204030204" pitchFamily="34" charset="0"/>
              </a:rPr>
              <a:t>İş </a:t>
            </a:r>
            <a:r>
              <a:rPr lang="tr-TR" sz="1600" u="sng" dirty="0">
                <a:solidFill>
                  <a:schemeClr val="tx1"/>
                </a:solidFill>
                <a:latin typeface="Calibri" panose="020F0502020204030204" pitchFamily="34" charset="0"/>
              </a:rPr>
              <a:t>deneyim belgesi düzenlemeye yetkili</a:t>
            </a:r>
            <a:r>
              <a:rPr lang="tr-TR" sz="1600" dirty="0">
                <a:solidFill>
                  <a:schemeClr val="tx1"/>
                </a:solidFill>
                <a:latin typeface="Calibri" panose="020F0502020204030204" pitchFamily="34" charset="0"/>
              </a:rPr>
              <a:t> kurum ve kuruluşlarda; </a:t>
            </a:r>
            <a:r>
              <a:rPr lang="tr-TR" sz="1600" b="1" dirty="0">
                <a:solidFill>
                  <a:srgbClr val="C00000"/>
                </a:solidFill>
                <a:latin typeface="Calibri" panose="020F0502020204030204" pitchFamily="34" charset="0"/>
              </a:rPr>
              <a:t>bir görevlendirme yazısına</a:t>
            </a:r>
            <a:r>
              <a:rPr lang="tr-TR" sz="1600" dirty="0">
                <a:solidFill>
                  <a:schemeClr val="tx1"/>
                </a:solidFill>
                <a:latin typeface="Calibri" panose="020F0502020204030204" pitchFamily="34" charset="0"/>
              </a:rPr>
              <a:t> veya </a:t>
            </a:r>
            <a:r>
              <a:rPr lang="tr-TR" sz="1600" b="1" dirty="0">
                <a:solidFill>
                  <a:srgbClr val="C00000"/>
                </a:solidFill>
                <a:latin typeface="Calibri" panose="020F0502020204030204" pitchFamily="34" charset="0"/>
              </a:rPr>
              <a:t>idari düzenlemeye</a:t>
            </a:r>
            <a:r>
              <a:rPr lang="tr-TR" sz="1600" dirty="0">
                <a:solidFill>
                  <a:schemeClr val="tx1"/>
                </a:solidFill>
                <a:latin typeface="Calibri" panose="020F0502020204030204" pitchFamily="34" charset="0"/>
              </a:rPr>
              <a:t> dayalı olarak, ilk sözleşme bedelinin en az % 80’i oranında fiilen görev yapmış olmak </a:t>
            </a:r>
            <a:r>
              <a:rPr lang="tr-TR" sz="1600" dirty="0">
                <a:solidFill>
                  <a:schemeClr val="tx1"/>
                </a:solidFill>
                <a:latin typeface="Calibri" panose="020F0502020204030204" pitchFamily="34" charset="0"/>
              </a:rPr>
              <a:t>şartıyla</a:t>
            </a:r>
            <a:r>
              <a:rPr lang="tr-TR" sz="1600" dirty="0">
                <a:solidFill>
                  <a:schemeClr val="tx1"/>
                </a:solidFill>
                <a:latin typeface="Calibri" panose="020F0502020204030204" pitchFamily="34" charset="0"/>
              </a:rPr>
              <a:t>	</a:t>
            </a:r>
            <a:r>
              <a:rPr lang="tr-TR" sz="1600" dirty="0">
                <a:solidFill>
                  <a:schemeClr val="tx1"/>
                </a:solidFill>
                <a:latin typeface="Calibri" panose="020F0502020204030204" pitchFamily="34" charset="0"/>
              </a:rPr>
              <a:t>«</a:t>
            </a:r>
            <a:r>
              <a:rPr lang="tr-TR" sz="1600" b="1" i="1" dirty="0">
                <a:solidFill>
                  <a:schemeClr val="tx1"/>
                </a:solidFill>
                <a:latin typeface="Calibri" panose="020F0502020204030204" pitchFamily="34" charset="0"/>
              </a:rPr>
              <a:t>proje </a:t>
            </a:r>
            <a:r>
              <a:rPr lang="tr-TR" sz="1600" b="1" i="1" dirty="0">
                <a:solidFill>
                  <a:schemeClr val="tx1"/>
                </a:solidFill>
                <a:latin typeface="Calibri" panose="020F0502020204030204" pitchFamily="34" charset="0"/>
              </a:rPr>
              <a:t>müdürü, kontrol amiri, inşaat ve tesisat müdürü ve yardımcıları ve bunlarla aynı teknik seviyede görev yapanlar, il müdürü ve yardımcıları, bölge müdürü ve yardımcıları ile yapım ve/veya teknik işler daire başkanı ve yardımcıları, yapım ve/veya teknik işlerden sorumlu genel müdür yardımcıları ve genel müdür olarak görev </a:t>
            </a:r>
            <a:r>
              <a:rPr lang="tr-TR" sz="1600" b="1" i="1" dirty="0">
                <a:solidFill>
                  <a:schemeClr val="tx1"/>
                </a:solidFill>
                <a:latin typeface="Calibri" panose="020F0502020204030204" pitchFamily="34" charset="0"/>
              </a:rPr>
              <a:t>yapanlara</a:t>
            </a:r>
            <a:r>
              <a:rPr lang="tr-TR" sz="1600" dirty="0">
                <a:solidFill>
                  <a:schemeClr val="tx1"/>
                </a:solidFill>
                <a:latin typeface="Calibri" panose="020F0502020204030204" pitchFamily="34" charset="0"/>
              </a:rPr>
              <a:t>» </a:t>
            </a:r>
            <a:endParaRPr lang="tr-TR" sz="16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/>
            <a:r>
              <a:rPr lang="tr-TR" sz="1600" u="sng" dirty="0">
                <a:solidFill>
                  <a:schemeClr val="tx1"/>
                </a:solidFill>
                <a:latin typeface="Calibri" panose="020F0502020204030204" pitchFamily="34" charset="0"/>
              </a:rPr>
              <a:t>İş </a:t>
            </a:r>
            <a:r>
              <a:rPr lang="tr-TR" sz="1600" u="sng" dirty="0">
                <a:solidFill>
                  <a:schemeClr val="tx1"/>
                </a:solidFill>
                <a:latin typeface="Calibri" panose="020F0502020204030204" pitchFamily="34" charset="0"/>
              </a:rPr>
              <a:t>deneyim belgesi düzenlemeye yetkili</a:t>
            </a:r>
            <a:r>
              <a:rPr lang="tr-TR" sz="1600" dirty="0">
                <a:solidFill>
                  <a:schemeClr val="tx1"/>
                </a:solidFill>
                <a:latin typeface="Calibri" panose="020F0502020204030204" pitchFamily="34" charset="0"/>
              </a:rPr>
              <a:t> kurum ve kuruluşlara taahhütte bulunan; </a:t>
            </a:r>
            <a:r>
              <a:rPr lang="tr-TR" sz="1600" b="1" dirty="0">
                <a:solidFill>
                  <a:srgbClr val="C00000"/>
                </a:solidFill>
                <a:latin typeface="Calibri" panose="020F0502020204030204" pitchFamily="34" charset="0"/>
              </a:rPr>
              <a:t>anonim şirketlerde </a:t>
            </a:r>
            <a:r>
              <a:rPr lang="tr-TR" sz="1600" b="1" i="1" dirty="0">
                <a:solidFill>
                  <a:schemeClr val="tx1"/>
                </a:solidFill>
                <a:latin typeface="Calibri" panose="020F0502020204030204" pitchFamily="34" charset="0"/>
              </a:rPr>
              <a:t>genel müdür, murahhas müdür, yönetim kurulu üyesi ve yönetim kurulu başkanı</a:t>
            </a:r>
            <a:r>
              <a:rPr lang="tr-TR" sz="1600" dirty="0">
                <a:solidFill>
                  <a:schemeClr val="tx1"/>
                </a:solidFill>
                <a:latin typeface="Calibri" panose="020F0502020204030204" pitchFamily="34" charset="0"/>
              </a:rPr>
              <a:t>, </a:t>
            </a:r>
            <a:r>
              <a:rPr lang="tr-TR" sz="1600" b="1" dirty="0" err="1">
                <a:solidFill>
                  <a:srgbClr val="C00000"/>
                </a:solidFill>
                <a:latin typeface="Calibri" panose="020F0502020204030204" pitchFamily="34" charset="0"/>
              </a:rPr>
              <a:t>limited</a:t>
            </a:r>
            <a:r>
              <a:rPr lang="tr-TR" sz="1600" b="1" dirty="0">
                <a:solidFill>
                  <a:srgbClr val="C00000"/>
                </a:solidFill>
                <a:latin typeface="Calibri" panose="020F0502020204030204" pitchFamily="34" charset="0"/>
              </a:rPr>
              <a:t> şirketlerde </a:t>
            </a:r>
            <a:r>
              <a:rPr lang="tr-TR" sz="1600" b="1" i="1" dirty="0">
                <a:solidFill>
                  <a:schemeClr val="tx1"/>
                </a:solidFill>
                <a:latin typeface="Calibri" panose="020F0502020204030204" pitchFamily="34" charset="0"/>
              </a:rPr>
              <a:t>şirket müdürü </a:t>
            </a:r>
            <a:r>
              <a:rPr lang="tr-TR" sz="1600" dirty="0">
                <a:solidFill>
                  <a:schemeClr val="tx1"/>
                </a:solidFill>
                <a:latin typeface="Calibri" panose="020F0502020204030204" pitchFamily="34" charset="0"/>
              </a:rPr>
              <a:t>görevlerini aralıksız en az </a:t>
            </a:r>
            <a:r>
              <a:rPr lang="tr-TR" sz="1600" u="sng" dirty="0">
                <a:solidFill>
                  <a:schemeClr val="tx1"/>
                </a:solidFill>
                <a:latin typeface="Calibri" panose="020F0502020204030204" pitchFamily="34" charset="0"/>
              </a:rPr>
              <a:t>beş yıldır</a:t>
            </a:r>
            <a:r>
              <a:rPr lang="tr-TR" sz="1600" dirty="0">
                <a:solidFill>
                  <a:schemeClr val="tx1"/>
                </a:solidFill>
                <a:latin typeface="Calibri" panose="020F0502020204030204" pitchFamily="34" charset="0"/>
              </a:rPr>
              <a:t> sürdüren ve ilk sözleşme bedelinin en az % 80’i oranında fiilen görev yapan, en az beş yıllık mühendis veya mimarlara, </a:t>
            </a:r>
          </a:p>
          <a:p>
            <a:pPr algn="just"/>
            <a:r>
              <a:rPr lang="tr-TR" sz="1600" u="sng" dirty="0">
                <a:solidFill>
                  <a:schemeClr val="tx1"/>
                </a:solidFill>
                <a:latin typeface="Calibri" panose="020F0502020204030204" pitchFamily="34" charset="0"/>
              </a:rPr>
              <a:t>İş </a:t>
            </a:r>
            <a:r>
              <a:rPr lang="tr-TR" sz="1600" u="sng" dirty="0">
                <a:solidFill>
                  <a:schemeClr val="tx1"/>
                </a:solidFill>
                <a:latin typeface="Calibri" panose="020F0502020204030204" pitchFamily="34" charset="0"/>
              </a:rPr>
              <a:t>deneyim belgesi düzenlemeye yetkili</a:t>
            </a:r>
            <a:r>
              <a:rPr lang="tr-TR" sz="1600" dirty="0">
                <a:solidFill>
                  <a:schemeClr val="tx1"/>
                </a:solidFill>
                <a:latin typeface="Calibri" panose="020F0502020204030204" pitchFamily="34" charset="0"/>
              </a:rPr>
              <a:t> kurum ve kuruluşlara veya </a:t>
            </a:r>
            <a:r>
              <a:rPr lang="tr-TR" sz="1600" u="sng" dirty="0">
                <a:solidFill>
                  <a:schemeClr val="tx1"/>
                </a:solidFill>
                <a:latin typeface="Calibri" panose="020F0502020204030204" pitchFamily="34" charset="0"/>
              </a:rPr>
              <a:t>özel sektöre</a:t>
            </a:r>
            <a:r>
              <a:rPr lang="tr-TR" sz="1600" dirty="0">
                <a:solidFill>
                  <a:schemeClr val="tx1"/>
                </a:solidFill>
                <a:latin typeface="Calibri" panose="020F0502020204030204" pitchFamily="34" charset="0"/>
              </a:rPr>
              <a:t> taahhütte bulunan </a:t>
            </a:r>
            <a:r>
              <a:rPr lang="tr-TR" sz="1600" b="1" dirty="0">
                <a:solidFill>
                  <a:srgbClr val="C00000"/>
                </a:solidFill>
                <a:latin typeface="Calibri" panose="020F0502020204030204" pitchFamily="34" charset="0"/>
              </a:rPr>
              <a:t>yüklenicilerde</a:t>
            </a:r>
            <a:r>
              <a:rPr lang="tr-TR" sz="1600" dirty="0">
                <a:solidFill>
                  <a:schemeClr val="tx1"/>
                </a:solidFill>
                <a:latin typeface="Calibri" panose="020F0502020204030204" pitchFamily="34" charset="0"/>
              </a:rPr>
              <a:t>; ilk sözleşme bedelinin en az % 80’i oranında sözleşme konusu işte </a:t>
            </a:r>
            <a:r>
              <a:rPr lang="tr-TR" sz="1600" b="1" dirty="0">
                <a:solidFill>
                  <a:schemeClr val="tx1"/>
                </a:solidFill>
                <a:latin typeface="Calibri" panose="020F0502020204030204" pitchFamily="34" charset="0"/>
              </a:rPr>
              <a:t>proje müdürü</a:t>
            </a:r>
            <a:r>
              <a:rPr lang="tr-TR" sz="1600" dirty="0">
                <a:solidFill>
                  <a:schemeClr val="tx1"/>
                </a:solidFill>
                <a:latin typeface="Calibri" panose="020F0502020204030204" pitchFamily="34" charset="0"/>
              </a:rPr>
              <a:t> olarak görev yapan en az </a:t>
            </a:r>
            <a:r>
              <a:rPr lang="tr-TR" sz="1600" b="1" dirty="0">
                <a:solidFill>
                  <a:schemeClr val="tx1"/>
                </a:solidFill>
                <a:latin typeface="Calibri" panose="020F0502020204030204" pitchFamily="34" charset="0"/>
              </a:rPr>
              <a:t>beş yıllık</a:t>
            </a:r>
            <a:r>
              <a:rPr lang="tr-TR" sz="1600" dirty="0">
                <a:solidFill>
                  <a:schemeClr val="tx1"/>
                </a:solidFill>
                <a:latin typeface="Calibri" panose="020F0502020204030204" pitchFamily="34" charset="0"/>
              </a:rPr>
              <a:t> mühendis veya mimarlara</a:t>
            </a:r>
            <a:r>
              <a:rPr lang="tr-TR" sz="1600" dirty="0">
                <a:solidFill>
                  <a:schemeClr val="tx1"/>
                </a:solidFill>
                <a:latin typeface="Calibri" panose="020F0502020204030204" pitchFamily="34" charset="0"/>
              </a:rPr>
              <a:t>,</a:t>
            </a:r>
            <a:endParaRPr lang="tr-TR" sz="16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585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981200" y="332656"/>
            <a:ext cx="8229600" cy="792088"/>
          </a:xfrm>
        </p:spPr>
        <p:txBody>
          <a:bodyPr/>
          <a:lstStyle/>
          <a:p>
            <a:r>
              <a:rPr lang="tr-TR" sz="4400" b="1" dirty="0">
                <a:latin typeface="Calibri" panose="020F0502020204030204" pitchFamily="34" charset="0"/>
              </a:rPr>
              <a:t>İŞ DENEYİM BELGELERİ</a:t>
            </a:r>
            <a:endParaRPr lang="tr-TR" sz="44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91544" y="1196752"/>
            <a:ext cx="8229600" cy="554461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sz="2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Değerlendirmeye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ilişkin esaslar (Md- 48)</a:t>
            </a:r>
            <a:endParaRPr lang="tr-TR" sz="2000" i="1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>
              <a:spcAft>
                <a:spcPts val="600"/>
              </a:spcAft>
            </a:pP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Aday 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ve isteklilerin ihale konusu iş veya benzer işlerle ilgili iş deneyimlerinin değerlendirilmesinde;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tek sözleşmeye dayalı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olarak alınmış iş deneyim belgeleri dikkate alınır. </a:t>
            </a: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Birden fazla iş deneyimi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toplanarak değerlendirilemez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  <a:p>
            <a:pPr algn="just">
              <a:spcAft>
                <a:spcPts val="600"/>
              </a:spcAft>
            </a:pP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İhale </a:t>
            </a: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konusu iş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veya </a:t>
            </a: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benzer iş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kapsamında bulunmayan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işlerin tutarları iş deneyiminde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değerlendirmeye alınmaz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. Ancak, iş deneyim belgesine konu işin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esaslı unsurunun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ihale konusu iş veya benzer işe uygun olması halinde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iş deneyim belgesi tutarının tamamı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değerlendirilir. </a:t>
            </a:r>
          </a:p>
          <a:p>
            <a:pPr algn="just">
              <a:spcAft>
                <a:spcPts val="600"/>
              </a:spcAft>
            </a:pP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İş </a:t>
            </a: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ortaklığı tarafından gerçekleştirilen işlerden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edinilen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iş deneyim belgelerindeki tutarlar, aday veya isteklinin belge sahibi iş ortaklığındaki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hisse oranları esas alınarak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değerlendirilir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  <a:p>
            <a:pPr algn="just">
              <a:spcAft>
                <a:spcPts val="600"/>
              </a:spcAft>
            </a:pP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Konsorsiyum </a:t>
            </a: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tarafından gerçekleştirilen işlerde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, ortakların iş deneyim tutarı,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gerçekleştirdikleri iş kısmına ilişkin tutar esas alınarak 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dikkate alınır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  <a:endParaRPr lang="tr-TR" sz="18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672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981200" y="332656"/>
            <a:ext cx="8229600" cy="792088"/>
          </a:xfrm>
        </p:spPr>
        <p:txBody>
          <a:bodyPr/>
          <a:lstStyle/>
          <a:p>
            <a:r>
              <a:rPr lang="tr-TR" sz="4400" b="1" dirty="0">
                <a:latin typeface="Calibri" panose="020F0502020204030204" pitchFamily="34" charset="0"/>
              </a:rPr>
              <a:t>İŞ DENEYİM BELGELERİ</a:t>
            </a:r>
            <a:endParaRPr lang="tr-TR" sz="44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063552" y="1196752"/>
            <a:ext cx="8229600" cy="5544616"/>
          </a:xfrm>
        </p:spPr>
        <p:txBody>
          <a:bodyPr>
            <a:noAutofit/>
          </a:bodyPr>
          <a:lstStyle/>
          <a:p>
            <a:pPr algn="just">
              <a:spcAft>
                <a:spcPts val="600"/>
              </a:spcAft>
            </a:pPr>
            <a:r>
              <a:rPr lang="tr-TR" sz="1800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Yurt </a:t>
            </a: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içinde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veya </a:t>
            </a: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yurt dışında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kamu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veya </a:t>
            </a: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özel sektöre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bedel içeren </a:t>
            </a: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bir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 sözleşme kapsamında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taahhüt 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edilen, </a:t>
            </a: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ihale konusu iş veya benzer işlerdeki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deneyimi 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tevsik 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etmek için 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iş deneyim belgesi istenilmesi zorunludur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  <a:p>
            <a:pPr algn="just">
              <a:spcAft>
                <a:spcPts val="600"/>
              </a:spcAft>
            </a:pP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İş 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bitirme, iş durum, iş denetleme ve iş yönetme belgeleri, </a:t>
            </a: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belge sahibi gerçek veya tüzel kişiler dışındaki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aday ve istekli tarafından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kullanılamaz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,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devredilemez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,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kiraya verilemez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ve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satılamaz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. </a:t>
            </a:r>
            <a:endParaRPr lang="tr-TR" sz="18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>
              <a:spcAft>
                <a:spcPts val="600"/>
              </a:spcAft>
            </a:pP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B</a:t>
            </a: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elge </a:t>
            </a: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sahiplerinin kuracakları veya ortak olacakları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tüzel kişiliklerin ihaleye girebilmesinde; </a:t>
            </a: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en az bir yıldır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tüzel kişiliğin yarısından fazla hissesine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sahip olmaları ve teminat süresince (kesin kabule kadar) </a:t>
            </a: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bu oranın muhafaza edilmesi 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zorunludur. </a:t>
            </a:r>
          </a:p>
        </p:txBody>
      </p:sp>
    </p:spTree>
    <p:extLst>
      <p:ext uri="{BB962C8B-B14F-4D97-AF65-F5344CB8AC3E}">
        <p14:creationId xmlns:p14="http://schemas.microsoft.com/office/powerpoint/2010/main" val="1142174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981200" y="332656"/>
            <a:ext cx="8229600" cy="792088"/>
          </a:xfrm>
        </p:spPr>
        <p:txBody>
          <a:bodyPr/>
          <a:lstStyle/>
          <a:p>
            <a:r>
              <a:rPr lang="tr-TR" sz="4400" b="1" dirty="0">
                <a:latin typeface="Calibri" panose="020F0502020204030204" pitchFamily="34" charset="0"/>
              </a:rPr>
              <a:t>İŞ DENEYİM BELGELERİ</a:t>
            </a:r>
            <a:endParaRPr lang="tr-TR" sz="44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91544" y="1196752"/>
            <a:ext cx="8229600" cy="554461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sz="2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Değerlendirmeye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ilişkin esaslar (Md- 48)</a:t>
            </a:r>
            <a:endParaRPr lang="tr-TR" sz="2000" i="1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/>
            <a:endParaRPr lang="tr-TR" sz="18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tr-TR" sz="2800" b="1" u="sng" dirty="0">
                <a:solidFill>
                  <a:schemeClr val="accent5"/>
                </a:solidFill>
                <a:latin typeface="Calibri" panose="020F0502020204030204" pitchFamily="34" charset="0"/>
              </a:rPr>
              <a:t>İş </a:t>
            </a:r>
            <a:r>
              <a:rPr lang="tr-TR" sz="2800" b="1" u="sng" dirty="0">
                <a:solidFill>
                  <a:schemeClr val="accent5"/>
                </a:solidFill>
                <a:latin typeface="Calibri" panose="020F0502020204030204" pitchFamily="34" charset="0"/>
              </a:rPr>
              <a:t>deneyim belge tutarlarının değerlendirilmesinde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;</a:t>
            </a:r>
          </a:p>
          <a:p>
            <a:pPr lvl="0" algn="just"/>
            <a:r>
              <a:rPr lang="tr-TR" sz="2800" b="1" dirty="0">
                <a:solidFill>
                  <a:schemeClr val="tx1"/>
                </a:solidFill>
                <a:latin typeface="Calibri" panose="020F0502020204030204" pitchFamily="34" charset="0"/>
              </a:rPr>
              <a:t>İş bitirme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ve </a:t>
            </a:r>
            <a:r>
              <a:rPr lang="tr-TR" sz="2800" b="1" dirty="0">
                <a:solidFill>
                  <a:schemeClr val="tx1"/>
                </a:solidFill>
                <a:latin typeface="Calibri" panose="020F0502020204030204" pitchFamily="34" charset="0"/>
              </a:rPr>
              <a:t>iş durum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belge tutarları </a:t>
            </a:r>
            <a:r>
              <a:rPr lang="tr-TR" sz="2800" b="1" dirty="0">
                <a:solidFill>
                  <a:srgbClr val="C00000"/>
                </a:solidFill>
                <a:latin typeface="Calibri" panose="020F0502020204030204" pitchFamily="34" charset="0"/>
              </a:rPr>
              <a:t>tam olarak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,</a:t>
            </a:r>
          </a:p>
          <a:p>
            <a:pPr lvl="0" algn="just"/>
            <a:r>
              <a:rPr lang="tr-TR" sz="2800" b="1" dirty="0">
                <a:solidFill>
                  <a:schemeClr val="tx1"/>
                </a:solidFill>
                <a:latin typeface="Calibri" panose="020F0502020204030204" pitchFamily="34" charset="0"/>
              </a:rPr>
              <a:t>Denetim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veya </a:t>
            </a:r>
            <a:r>
              <a:rPr lang="tr-TR" sz="2800" b="1" dirty="0">
                <a:solidFill>
                  <a:schemeClr val="tx1"/>
                </a:solidFill>
                <a:latin typeface="Calibri" panose="020F0502020204030204" pitchFamily="34" charset="0"/>
              </a:rPr>
              <a:t>yönetim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faaliyetleri nedeniyle alınan belge tutarları </a:t>
            </a:r>
            <a:r>
              <a:rPr lang="tr-TR" sz="2800" b="1" dirty="0">
                <a:solidFill>
                  <a:srgbClr val="C00000"/>
                </a:solidFill>
                <a:latin typeface="Calibri" panose="020F0502020204030204" pitchFamily="34" charset="0"/>
              </a:rPr>
              <a:t>beşte bir oranında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,</a:t>
            </a:r>
          </a:p>
          <a:p>
            <a:pPr marL="0" indent="0" algn="just">
              <a:buNone/>
            </a:pPr>
            <a:r>
              <a:rPr lang="tr-TR" sz="2800" b="1" dirty="0">
                <a:solidFill>
                  <a:schemeClr val="accent5"/>
                </a:solidFill>
                <a:latin typeface="Calibri" panose="020F0502020204030204" pitchFamily="34" charset="0"/>
              </a:rPr>
              <a:t>dikkate alınır</a:t>
            </a:r>
            <a:r>
              <a:rPr lang="tr-TR" sz="2800" dirty="0">
                <a:solidFill>
                  <a:schemeClr val="accent5"/>
                </a:solidFill>
                <a:latin typeface="Calibri" panose="020F0502020204030204" pitchFamily="34" charset="0"/>
              </a:rPr>
              <a:t>.</a:t>
            </a:r>
            <a:endParaRPr lang="tr-TR" sz="2800" dirty="0">
              <a:solidFill>
                <a:schemeClr val="accent5"/>
              </a:solidFill>
              <a:latin typeface="Calibri" panose="020F0502020204030204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3427" y="5085184"/>
            <a:ext cx="174307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943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981200" y="332656"/>
            <a:ext cx="8229600" cy="792088"/>
          </a:xfrm>
        </p:spPr>
        <p:txBody>
          <a:bodyPr/>
          <a:lstStyle/>
          <a:p>
            <a:r>
              <a:rPr lang="tr-TR" sz="4400" b="1" dirty="0">
                <a:latin typeface="Calibri" panose="020F0502020204030204" pitchFamily="34" charset="0"/>
              </a:rPr>
              <a:t>İŞ DENEYİM BELGELERİ</a:t>
            </a:r>
            <a:endParaRPr lang="tr-TR" sz="44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91544" y="1196752"/>
            <a:ext cx="8229600" cy="554461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sz="2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Değerlendirmeye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ilişkin esaslar (Md- 48)</a:t>
            </a:r>
            <a:endParaRPr lang="tr-TR" sz="2000" i="1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/>
            <a:endParaRPr lang="tr-TR" sz="18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tr-TR" b="1" dirty="0" smtClean="0">
                <a:solidFill>
                  <a:schemeClr val="accent5"/>
                </a:solidFill>
                <a:latin typeface="Calibri" panose="020F0502020204030204" pitchFamily="34" charset="0"/>
              </a:rPr>
              <a:t>Mühendis</a:t>
            </a: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veya </a:t>
            </a:r>
            <a:r>
              <a:rPr lang="tr-TR" b="1" dirty="0">
                <a:solidFill>
                  <a:schemeClr val="accent5"/>
                </a:solidFill>
                <a:latin typeface="Calibri" panose="020F0502020204030204" pitchFamily="34" charset="0"/>
              </a:rPr>
              <a:t>mimarların</a:t>
            </a:r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, aldıkları lisans eğitimine uygun yapım işleri ihalelerinde, iş deneyimi olarak </a:t>
            </a:r>
            <a:r>
              <a:rPr lang="tr-TR" b="1" dirty="0">
                <a:solidFill>
                  <a:schemeClr val="accent5"/>
                </a:solidFill>
                <a:latin typeface="Calibri" panose="020F0502020204030204" pitchFamily="34" charset="0"/>
              </a:rPr>
              <a:t>mezuniyet belgelerini</a:t>
            </a:r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 sunmaları durumunda;</a:t>
            </a:r>
          </a:p>
          <a:p>
            <a:pPr algn="just"/>
            <a:r>
              <a:rPr lang="tr-TR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İş </a:t>
            </a:r>
            <a:r>
              <a:rPr lang="tr-TR" b="1" dirty="0">
                <a:solidFill>
                  <a:srgbClr val="C00000"/>
                </a:solidFill>
                <a:latin typeface="Calibri" panose="020F0502020204030204" pitchFamily="34" charset="0"/>
              </a:rPr>
              <a:t>deneyimi bulunmayan</a:t>
            </a:r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 mühendis veya mimarların; toplam süresi </a:t>
            </a:r>
            <a:r>
              <a:rPr lang="tr-TR" b="1" dirty="0" err="1">
                <a:solidFill>
                  <a:schemeClr val="tx1"/>
                </a:solidFill>
                <a:latin typeface="Calibri" panose="020F0502020204030204" pitchFamily="34" charset="0"/>
              </a:rPr>
              <a:t>onbeş</a:t>
            </a:r>
            <a:r>
              <a:rPr lang="tr-TR" b="1" dirty="0">
                <a:solidFill>
                  <a:schemeClr val="tx1"/>
                </a:solidFill>
                <a:latin typeface="Calibri" panose="020F0502020204030204" pitchFamily="34" charset="0"/>
              </a:rPr>
              <a:t> yılı geçmemek kaydıyla</a:t>
            </a:r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 mezuniyetlerinden sonra geçen her yıl, </a:t>
            </a: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4734/62 (h) bendinde </a:t>
            </a:r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belirtilen tutar kadar, </a:t>
            </a:r>
          </a:p>
          <a:p>
            <a:pPr algn="just"/>
            <a:r>
              <a:rPr lang="tr-TR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İş </a:t>
            </a:r>
            <a:r>
              <a:rPr lang="tr-TR" b="1" dirty="0">
                <a:solidFill>
                  <a:srgbClr val="C00000"/>
                </a:solidFill>
                <a:latin typeface="Calibri" panose="020F0502020204030204" pitchFamily="34" charset="0"/>
              </a:rPr>
              <a:t>deneyimi bulunan</a:t>
            </a:r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 mühendis veya mimarların; </a:t>
            </a:r>
            <a:r>
              <a:rPr lang="tr-TR" b="1" dirty="0" err="1">
                <a:solidFill>
                  <a:schemeClr val="tx1"/>
                </a:solidFill>
                <a:latin typeface="Calibri" panose="020F0502020204030204" pitchFamily="34" charset="0"/>
              </a:rPr>
              <a:t>onbeş</a:t>
            </a:r>
            <a:r>
              <a:rPr lang="tr-TR" b="1" dirty="0">
                <a:solidFill>
                  <a:schemeClr val="tx1"/>
                </a:solidFill>
                <a:latin typeface="Calibri" panose="020F0502020204030204" pitchFamily="34" charset="0"/>
              </a:rPr>
              <a:t> yıllık sınırlamaya tabi tutulmaksızın</a:t>
            </a:r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, mezuniyetlerinden sonra geçen her yıl 4734/62 (h) bendinde belirtilen tutar kadar</a:t>
            </a: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, </a:t>
            </a:r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benzer iş deneyimi olarak dikkate alınır</a:t>
            </a: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  <a:p>
            <a:pPr marL="0" indent="0" algn="just">
              <a:buNone/>
            </a:pPr>
            <a:r>
              <a:rPr lang="tr-TR" sz="1800" b="1" i="1" dirty="0">
                <a:solidFill>
                  <a:schemeClr val="accent5"/>
                </a:solidFill>
                <a:latin typeface="Calibri" panose="020F0502020204030204" pitchFamily="34" charset="0"/>
              </a:rPr>
              <a:t>(2019 yılı için bu tutar: 334.368,00TL)</a:t>
            </a:r>
            <a:endParaRPr lang="tr-TR" sz="1800" b="1" i="1" dirty="0">
              <a:solidFill>
                <a:schemeClr val="accent5"/>
              </a:solidFill>
              <a:latin typeface="Calibri" panose="020F0502020204030204" pitchFamily="34" charset="0"/>
            </a:endParaRPr>
          </a:p>
          <a:p>
            <a:pPr marL="0" indent="0" algn="just">
              <a:spcAft>
                <a:spcPts val="600"/>
              </a:spcAft>
              <a:buNone/>
            </a:pPr>
            <a:endParaRPr lang="tr-TR" sz="18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844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981200" y="332656"/>
            <a:ext cx="8229600" cy="792088"/>
          </a:xfrm>
        </p:spPr>
        <p:txBody>
          <a:bodyPr/>
          <a:lstStyle/>
          <a:p>
            <a:r>
              <a:rPr lang="tr-TR" sz="4400" b="1" dirty="0">
                <a:latin typeface="Calibri" panose="020F0502020204030204" pitchFamily="34" charset="0"/>
              </a:rPr>
              <a:t>İŞ DENEYİM BELGELERİ</a:t>
            </a:r>
            <a:endParaRPr lang="tr-TR" sz="44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91544" y="1196752"/>
            <a:ext cx="8229600" cy="554461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sz="2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İş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deneyim belgelerinin EKAP üzerinden düzenlenmesi</a:t>
            </a:r>
          </a:p>
          <a:p>
            <a:pPr algn="just">
              <a:spcAft>
                <a:spcPts val="600"/>
              </a:spcAft>
            </a:pP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İş deneyim belgesi düzenlemeye yetkili kurum ve kuruluşlar tarafından </a:t>
            </a: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31/8/2014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tarihinden sonra düzenlenecek olan iş deneyim belgelerinin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EKAP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üzerinden düzenlenerek kayıt edilmesi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zorunludur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  <a:p>
            <a:pPr algn="just">
              <a:spcAft>
                <a:spcPts val="600"/>
              </a:spcAft>
            </a:pP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İlanı veya duyurusu 31/8/2010 tarihinden sonra yapılan Kanun kapsamındaki ihalelere ilişkin olup </a:t>
            </a:r>
            <a:r>
              <a:rPr lang="tr-TR" sz="1800" dirty="0" err="1">
                <a:solidFill>
                  <a:schemeClr val="tx1"/>
                </a:solidFill>
                <a:latin typeface="Calibri" panose="020F0502020204030204" pitchFamily="34" charset="0"/>
              </a:rPr>
              <a:t>EKAP’a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kayıt edilmeden 1/9/2014 tarihine kadar düzenlenmiş bulunan iş deneyim belgelerinin asıllarının 1/7/2016 tarihine kadar belgeyi düzenleyen idareye teslim edilmesi ve EKAP üzerinden yeniden düzenlenerek kayıt edilmesi zorunludur. 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Bu belgeler </a:t>
            </a:r>
            <a:r>
              <a:rPr lang="tr-TR" sz="1800" dirty="0" err="1">
                <a:solidFill>
                  <a:schemeClr val="tx1"/>
                </a:solidFill>
                <a:latin typeface="Calibri" panose="020F0502020204030204" pitchFamily="34" charset="0"/>
              </a:rPr>
              <a:t>EKAP’a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kayıt 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edilmedikleri müddetçe ilanı veya duyurusu 1/7/2016 tarihinden sonra yapılan ihalelerde iş deneyimini tevsik için kullanılamaz.</a:t>
            </a:r>
          </a:p>
          <a:p>
            <a:pPr algn="just">
              <a:spcAft>
                <a:spcPts val="600"/>
              </a:spcAft>
            </a:pP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İlanı veya duyurusu 1/9/2014 tarihinden sonra yapılan ihalelerde, aday veya istekliler tarafından sunulan ve üzerinde EKAP belge numarası bulunan iş deneyim belgelerinin EKAP üzerinden sorgulanması zorunludur.</a:t>
            </a:r>
          </a:p>
          <a:p>
            <a:pPr marL="0" indent="0" algn="just">
              <a:buNone/>
            </a:pPr>
            <a:endParaRPr lang="tr-TR" sz="18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5575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981200" y="332656"/>
            <a:ext cx="8229600" cy="792088"/>
          </a:xfrm>
        </p:spPr>
        <p:txBody>
          <a:bodyPr/>
          <a:lstStyle/>
          <a:p>
            <a:r>
              <a:rPr lang="tr-TR" sz="4400" b="1" dirty="0">
                <a:latin typeface="Calibri" panose="020F0502020204030204" pitchFamily="34" charset="0"/>
              </a:rPr>
              <a:t>İŞ DENEYİM BELGELERİ</a:t>
            </a:r>
            <a:endParaRPr lang="tr-TR" sz="44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91544" y="1196752"/>
            <a:ext cx="8229600" cy="554461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sz="2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Kanun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Kapsamındaki İdarelere Taahhüt Edilenler Dışında Yurt Dışında Gerçekleştirilen İşler İçin Düzenlenen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Belgeler (Md 48/A)</a:t>
            </a:r>
            <a:endParaRPr lang="tr-TR" sz="2000" b="1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/>
            <a:r>
              <a:rPr lang="tr-TR" sz="2200" dirty="0">
                <a:solidFill>
                  <a:schemeClr val="tx1"/>
                </a:solidFill>
                <a:latin typeface="Calibri" panose="020F0502020204030204" pitchFamily="34" charset="0"/>
              </a:rPr>
              <a:t>Kanun </a:t>
            </a:r>
            <a:r>
              <a:rPr lang="tr-TR" sz="2200" dirty="0">
                <a:solidFill>
                  <a:schemeClr val="tx1"/>
                </a:solidFill>
                <a:latin typeface="Calibri" panose="020F0502020204030204" pitchFamily="34" charset="0"/>
              </a:rPr>
              <a:t>kapsamındaki idarelere taahhüt edilenler dışında yurt dışında gerçekleştirilen işler için düzenlenen belgeler, sadece </a:t>
            </a:r>
            <a:r>
              <a:rPr lang="tr-TR" sz="2200" b="1" dirty="0">
                <a:solidFill>
                  <a:srgbClr val="C00000"/>
                </a:solidFill>
                <a:latin typeface="Calibri" panose="020F0502020204030204" pitchFamily="34" charset="0"/>
              </a:rPr>
              <a:t>iş bitirme belgesi</a:t>
            </a:r>
            <a:r>
              <a:rPr lang="tr-TR" sz="2200" dirty="0">
                <a:solidFill>
                  <a:schemeClr val="tx1"/>
                </a:solidFill>
                <a:latin typeface="Calibri" panose="020F0502020204030204" pitchFamily="34" charset="0"/>
              </a:rPr>
              <a:t> niteliğinde olması kaydıyla, </a:t>
            </a:r>
            <a:r>
              <a:rPr lang="tr-TR" sz="2200" u="sng" dirty="0">
                <a:solidFill>
                  <a:schemeClr val="tx1"/>
                </a:solidFill>
                <a:latin typeface="Calibri" panose="020F0502020204030204" pitchFamily="34" charset="0"/>
              </a:rPr>
              <a:t>belge sahibi tarafından</a:t>
            </a:r>
            <a:r>
              <a:rPr lang="tr-TR" sz="2200" dirty="0">
                <a:solidFill>
                  <a:schemeClr val="tx1"/>
                </a:solidFill>
                <a:latin typeface="Calibri" panose="020F0502020204030204" pitchFamily="34" charset="0"/>
              </a:rPr>
              <a:t> veya </a:t>
            </a:r>
            <a:r>
              <a:rPr lang="tr-TR" sz="22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2200" dirty="0">
                <a:solidFill>
                  <a:schemeClr val="tx1"/>
                </a:solidFill>
                <a:latin typeface="Calibri" panose="020F0502020204030204" pitchFamily="34" charset="0"/>
              </a:rPr>
              <a:t>6102 sayılı Türk Ticaret Kanununun 195 inci maddesinin ikinci fıkrası gereğince pay çoğunluğuna dayanarak kurulan şirketler topluluğu ilişkisi içinde kullanılabilir. </a:t>
            </a:r>
            <a:r>
              <a:rPr lang="tr-TR" sz="2200" dirty="0">
                <a:solidFill>
                  <a:schemeClr val="tx1"/>
                </a:solidFill>
                <a:latin typeface="Calibri" panose="020F0502020204030204" pitchFamily="34" charset="0"/>
              </a:rPr>
              <a:t>Bu durumda hukuki </a:t>
            </a:r>
            <a:r>
              <a:rPr lang="tr-TR" sz="2200" dirty="0">
                <a:solidFill>
                  <a:schemeClr val="tx1"/>
                </a:solidFill>
                <a:latin typeface="Calibri" panose="020F0502020204030204" pitchFamily="34" charset="0"/>
              </a:rPr>
              <a:t>ilişkinin ilk ilan veya davet tarihinden sonra düzenlenen ve düzenlendiği tarihten geriye doğru </a:t>
            </a:r>
            <a:r>
              <a:rPr lang="tr-TR" sz="2200" b="1" dirty="0">
                <a:solidFill>
                  <a:srgbClr val="C00000"/>
                </a:solidFill>
                <a:latin typeface="Calibri" panose="020F0502020204030204" pitchFamily="34" charset="0"/>
              </a:rPr>
              <a:t>son bir yıldır kesintisiz</a:t>
            </a:r>
            <a:r>
              <a:rPr lang="tr-TR" sz="2200" dirty="0">
                <a:solidFill>
                  <a:schemeClr val="tx1"/>
                </a:solidFill>
                <a:latin typeface="Calibri" panose="020F0502020204030204" pitchFamily="34" charset="0"/>
              </a:rPr>
              <a:t> olarak bu şartın tescil edildiğini ve korunduğunu gösteren belgeyle tevsik </a:t>
            </a:r>
            <a:r>
              <a:rPr lang="tr-TR" sz="2200" dirty="0">
                <a:solidFill>
                  <a:schemeClr val="tx1"/>
                </a:solidFill>
                <a:latin typeface="Calibri" panose="020F0502020204030204" pitchFamily="34" charset="0"/>
              </a:rPr>
              <a:t>edilmesi gerekir.(</a:t>
            </a:r>
            <a:r>
              <a:rPr lang="tr-TR" sz="2200" i="1" u="sng" dirty="0">
                <a:solidFill>
                  <a:schemeClr val="tx1"/>
                </a:solidFill>
                <a:latin typeface="Calibri" panose="020F0502020204030204" pitchFamily="34" charset="0"/>
              </a:rPr>
              <a:t>Ortaklık Tespit </a:t>
            </a:r>
            <a:r>
              <a:rPr lang="tr-TR" sz="2200" i="1" u="sng" dirty="0">
                <a:solidFill>
                  <a:schemeClr val="tx1"/>
                </a:solidFill>
                <a:latin typeface="Calibri" panose="020F0502020204030204" pitchFamily="34" charset="0"/>
              </a:rPr>
              <a:t>Belgesi–Standart form</a:t>
            </a:r>
            <a:r>
              <a:rPr lang="tr-TR" sz="2200" dirty="0">
                <a:solidFill>
                  <a:schemeClr val="tx1"/>
                </a:solidFill>
                <a:latin typeface="Calibri" panose="020F0502020204030204" pitchFamily="34" charset="0"/>
              </a:rPr>
              <a:t>)</a:t>
            </a:r>
            <a:endParaRPr lang="tr-TR" sz="22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66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981200" y="332656"/>
            <a:ext cx="8229600" cy="792088"/>
          </a:xfrm>
        </p:spPr>
        <p:txBody>
          <a:bodyPr/>
          <a:lstStyle/>
          <a:p>
            <a:r>
              <a:rPr lang="tr-TR" sz="4400" b="1" dirty="0">
                <a:latin typeface="Calibri" panose="020F0502020204030204" pitchFamily="34" charset="0"/>
              </a:rPr>
              <a:t>İŞ DENEYİM BELGELERİ</a:t>
            </a:r>
            <a:endParaRPr lang="tr-TR" sz="44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91544" y="1196752"/>
            <a:ext cx="8229600" cy="554461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sz="2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Kanun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Kapsamındaki İdarelere Taahhüt Edilenler Dışında Yurt Dışında Gerçekleştirilen İşler İçin Düzenlenen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Belgeler (Md 48/A)</a:t>
            </a:r>
            <a:endParaRPr lang="tr-TR" sz="2000" b="1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Belgenin 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bu madde kapsamındaki şirketler topluluğu ilişkisi içinde kullanılması, ancak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hakim şirketin bağlı şirketin belgesini kullanması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halinde mümkündür. Bağlı şirketler herhangi bir hukuki ilişkiye dayanarak hakim şirketin belgesini kullanamazlar.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Bu 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madde kapsamında düzenlenen iş bitirme belgesini kullanarak yeterlik kriterini sağlayan yüklenicinin, pay çoğunluğuna dayanan şirketler topluluğu ilişkisini </a:t>
            </a:r>
            <a:r>
              <a:rPr lang="tr-TR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teminat süresinin sonuna kadar </a:t>
            </a:r>
            <a:r>
              <a:rPr lang="tr-TR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koruması </a:t>
            </a:r>
            <a:r>
              <a:rPr lang="tr-TR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zorunludur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tr-TR" sz="2000" u="sng" dirty="0">
                <a:solidFill>
                  <a:schemeClr val="tx1"/>
                </a:solidFill>
                <a:latin typeface="Calibri" panose="020F0502020204030204" pitchFamily="34" charset="0"/>
              </a:rPr>
              <a:t>İş deneyimin tevsik etmek üzere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4734 sayılı Kanun 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kapsamındaki idarelere taahhüt edilenler dışında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yurt dışında gerçekleştirilen işler için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düzenlenen belgelerin </a:t>
            </a:r>
            <a:r>
              <a:rPr lang="tr-TR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iş denetleme, iş yönetme, iş durum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belgesi </a:t>
            </a:r>
            <a:r>
              <a:rPr lang="tr-TR" sz="2000" b="1" u="sng" dirty="0">
                <a:solidFill>
                  <a:schemeClr val="tx1"/>
                </a:solidFill>
                <a:latin typeface="Calibri" panose="020F0502020204030204" pitchFamily="34" charset="0"/>
              </a:rPr>
              <a:t>sunulamaz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  <a:endParaRPr lang="tr-TR" sz="20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409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05644" y="2909601"/>
            <a:ext cx="8229600" cy="792088"/>
          </a:xfrm>
        </p:spPr>
        <p:txBody>
          <a:bodyPr/>
          <a:lstStyle/>
          <a:p>
            <a:r>
              <a:rPr lang="tr-TR" sz="4400" b="1" dirty="0" smtClean="0">
                <a:latin typeface="Calibri" panose="020F0502020204030204" pitchFamily="34" charset="0"/>
              </a:rPr>
              <a:t>TEŞEKKÜRLER</a:t>
            </a:r>
            <a:endParaRPr lang="tr-TR" sz="4400" dirty="0"/>
          </a:p>
        </p:txBody>
      </p:sp>
    </p:spTree>
    <p:extLst>
      <p:ext uri="{BB962C8B-B14F-4D97-AF65-F5344CB8AC3E}">
        <p14:creationId xmlns:p14="http://schemas.microsoft.com/office/powerpoint/2010/main" val="3733026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981200" y="332656"/>
            <a:ext cx="8229600" cy="792088"/>
          </a:xfrm>
        </p:spPr>
        <p:txBody>
          <a:bodyPr/>
          <a:lstStyle/>
          <a:p>
            <a:r>
              <a:rPr lang="tr-TR" sz="4400" b="1" dirty="0">
                <a:latin typeface="Calibri" panose="020F0502020204030204" pitchFamily="34" charset="0"/>
              </a:rPr>
              <a:t>İŞ DENEYİM BELGELERİ</a:t>
            </a:r>
            <a:endParaRPr lang="tr-TR" sz="44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063552" y="1196752"/>
            <a:ext cx="8229600" cy="554461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İsteklilerce 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sunulacak belgeler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:</a:t>
            </a:r>
          </a:p>
          <a:p>
            <a:pPr marL="0" indent="0" algn="just">
              <a:buNone/>
            </a:pPr>
            <a:endParaRPr lang="tr-TR" sz="18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/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İlk ilan veya davet tarihinden geriye doğru son 15 yıl içinde </a:t>
            </a:r>
            <a:r>
              <a:rPr lang="tr-TR" sz="1800" b="1" u="sng" dirty="0">
                <a:solidFill>
                  <a:schemeClr val="tx1"/>
                </a:solidFill>
                <a:latin typeface="Calibri" panose="020F0502020204030204" pitchFamily="34" charset="0"/>
              </a:rPr>
              <a:t>geçici kabulü yapılan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,</a:t>
            </a:r>
          </a:p>
          <a:p>
            <a:pPr algn="just"/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Son 15 yıl içinde geçici kabulü yapılan işlerde, </a:t>
            </a: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ilk sözleşme bedelinin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en az </a:t>
            </a: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% 80’i oranında denetlenen ya da yönetilen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,</a:t>
            </a:r>
          </a:p>
          <a:p>
            <a:pPr algn="just"/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Devam eden işlerde; </a:t>
            </a: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ilk sözleşme bedelinin tamamlanması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+ </a:t>
            </a: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son 15 yıl içinde gerçekleşme oranı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toplam sözleşme bedelinin en az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% 80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’ine ulaşan</a:t>
            </a:r>
          </a:p>
          <a:p>
            <a:pPr algn="just"/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Devam eden işlerde; </a:t>
            </a: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ilk sözleşme bedelinin tamamlanması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 + </a:t>
            </a: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son 15 yıl içinde gerçekleşme oranı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toplam sözleşme bedelinin en az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% 80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’ine ulaşan işlerde; </a:t>
            </a: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ilk sözleşme bedelinin en az % 80’i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oranında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denetlenen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ya da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yönetilen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,</a:t>
            </a:r>
          </a:p>
          <a:p>
            <a:pPr algn="just"/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Devredilen işlerde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, </a:t>
            </a: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devir öncesindeki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veya </a:t>
            </a: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sonrasındaki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dönemde </a:t>
            </a: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ilk sözleşme bedelinin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en az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% 80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’inin gerçekleştirilmesi şartıyla son 15 yıl içinde geçici kabulü yapılan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,</a:t>
            </a:r>
          </a:p>
        </p:txBody>
      </p:sp>
    </p:spTree>
    <p:extLst>
      <p:ext uri="{BB962C8B-B14F-4D97-AF65-F5344CB8AC3E}">
        <p14:creationId xmlns:p14="http://schemas.microsoft.com/office/powerpoint/2010/main" val="1805338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981200" y="332656"/>
            <a:ext cx="8229600" cy="792088"/>
          </a:xfrm>
        </p:spPr>
        <p:txBody>
          <a:bodyPr/>
          <a:lstStyle/>
          <a:p>
            <a:r>
              <a:rPr lang="tr-TR" sz="4400" b="1" dirty="0">
                <a:latin typeface="Calibri" panose="020F0502020204030204" pitchFamily="34" charset="0"/>
              </a:rPr>
              <a:t>İŞ DENEYİM BELGELERİ</a:t>
            </a:r>
            <a:endParaRPr lang="tr-TR" sz="44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91544" y="1484784"/>
            <a:ext cx="8229600" cy="4968552"/>
          </a:xfrm>
        </p:spPr>
        <p:txBody>
          <a:bodyPr>
            <a:noAutofit/>
          </a:bodyPr>
          <a:lstStyle/>
          <a:p>
            <a:pPr marL="0" indent="0" algn="just">
              <a:lnSpc>
                <a:spcPct val="90000"/>
              </a:lnSpc>
              <a:buNone/>
              <a:defRPr/>
            </a:pPr>
            <a:r>
              <a:rPr lang="tr-TR" sz="2000" b="1" u="sng" dirty="0" smtClean="0">
                <a:solidFill>
                  <a:srgbClr val="C00000"/>
                </a:solidFill>
                <a:latin typeface="Calibri" panose="020F0502020204030204" pitchFamily="34" charset="0"/>
              </a:rPr>
              <a:t>İş </a:t>
            </a:r>
            <a:r>
              <a:rPr lang="tr-TR" sz="2000" b="1" u="sng" dirty="0">
                <a:solidFill>
                  <a:srgbClr val="C00000"/>
                </a:solidFill>
                <a:latin typeface="Calibri" panose="020F0502020204030204" pitchFamily="34" charset="0"/>
              </a:rPr>
              <a:t>deneyim tutarı:</a:t>
            </a:r>
          </a:p>
          <a:p>
            <a:pPr algn="just">
              <a:spcBef>
                <a:spcPts val="0"/>
              </a:spcBef>
              <a:spcAft>
                <a:spcPts val="600"/>
              </a:spcAft>
              <a:defRPr/>
            </a:pP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Açık ihale usulü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ile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Kanunun 21/(b), (c)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bentlerine göre yapılan ihalelerde;</a:t>
            </a:r>
          </a:p>
          <a:p>
            <a:pPr lvl="1" algn="just">
              <a:spcBef>
                <a:spcPts val="0"/>
              </a:spcBef>
              <a:spcAft>
                <a:spcPts val="600"/>
              </a:spcAft>
              <a:defRPr/>
            </a:pP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YM&lt;2xED olan ihalelerde </a:t>
            </a: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teklif edilen bedelin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% 50’si ile % 100’ü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arasında</a:t>
            </a:r>
          </a:p>
          <a:p>
            <a:pPr lvl="1" algn="just">
              <a:spcBef>
                <a:spcPts val="0"/>
              </a:spcBef>
              <a:spcAft>
                <a:spcPts val="600"/>
              </a:spcAft>
              <a:defRPr/>
            </a:pP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YM≥2xED olan ihalelerde </a:t>
            </a: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teklif edilen bedelin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% 50’si ile % 80’i 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arasında  </a:t>
            </a: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olmak üzere idarece belirlenecek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orandan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az olmaması</a:t>
            </a: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tr-TR" sz="16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>
              <a:spcBef>
                <a:spcPts val="0"/>
              </a:spcBef>
              <a:spcAft>
                <a:spcPts val="600"/>
              </a:spcAft>
              <a:defRPr/>
            </a:pP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BİAİU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ile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Kanunun 21/(a), (d) ve (e)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bentlerine göre yapılan ihalelerde iş deneyim belgesindeki yeterlik kriteri;</a:t>
            </a:r>
          </a:p>
          <a:p>
            <a:pPr lvl="1" algn="just">
              <a:spcBef>
                <a:spcPts val="0"/>
              </a:spcBef>
              <a:spcAft>
                <a:spcPts val="600"/>
              </a:spcAft>
              <a:defRPr/>
            </a:pP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YM&lt;2xED olan ihalelerde </a:t>
            </a: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yaklaşık maliyetin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% 50’si ile % 100’ü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arasında</a:t>
            </a:r>
          </a:p>
          <a:p>
            <a:pPr lvl="1" algn="just">
              <a:spcBef>
                <a:spcPts val="0"/>
              </a:spcBef>
              <a:spcAft>
                <a:spcPts val="600"/>
              </a:spcAft>
              <a:defRPr/>
            </a:pP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YM≥2xED olan ihalelerde </a:t>
            </a: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yaklaşık maliyetin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% 50’si ile % 80’i 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arasında</a:t>
            </a:r>
          </a:p>
          <a:p>
            <a:pPr algn="just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olmak üzere idarece belirlenecek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tutardan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az olmaması</a:t>
            </a:r>
            <a:endParaRPr lang="tr-TR" sz="18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0933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981200" y="332656"/>
            <a:ext cx="8229600" cy="792088"/>
          </a:xfrm>
        </p:spPr>
        <p:txBody>
          <a:bodyPr/>
          <a:lstStyle/>
          <a:p>
            <a:r>
              <a:rPr lang="tr-TR" sz="4400" b="1" dirty="0">
                <a:latin typeface="Calibri" panose="020F0502020204030204" pitchFamily="34" charset="0"/>
              </a:rPr>
              <a:t>İŞ DENEYİM BELGELERİ</a:t>
            </a:r>
            <a:endParaRPr lang="tr-TR" sz="44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91544" y="1412776"/>
            <a:ext cx="8229600" cy="4968552"/>
          </a:xfrm>
        </p:spPr>
        <p:txBody>
          <a:bodyPr>
            <a:noAutofit/>
          </a:bodyPr>
          <a:lstStyle/>
          <a:p>
            <a:pPr algn="just">
              <a:spcAft>
                <a:spcPts val="600"/>
              </a:spcAft>
              <a:defRPr/>
            </a:pPr>
            <a:r>
              <a:rPr lang="tr-TR" sz="1800" b="1" u="sng" dirty="0" smtClean="0">
                <a:solidFill>
                  <a:srgbClr val="C00000"/>
                </a:solidFill>
                <a:latin typeface="Calibri" panose="020F0502020204030204" pitchFamily="34" charset="0"/>
              </a:rPr>
              <a:t>İş </a:t>
            </a:r>
            <a:r>
              <a:rPr lang="tr-TR" sz="1800" b="1" u="sng" dirty="0">
                <a:solidFill>
                  <a:srgbClr val="C00000"/>
                </a:solidFill>
                <a:latin typeface="Calibri" panose="020F0502020204030204" pitchFamily="34" charset="0"/>
              </a:rPr>
              <a:t>ortaklığında; </a:t>
            </a:r>
          </a:p>
          <a:p>
            <a:pPr marL="742950" lvl="2" indent="-342900" algn="just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defRPr/>
            </a:pP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Pilot ortak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en az </a:t>
            </a:r>
            <a:r>
              <a:rPr lang="tr-TR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% 80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, </a:t>
            </a:r>
          </a:p>
          <a:p>
            <a:pPr marL="742950" lvl="2" indent="-342900" algn="just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defRPr/>
            </a:pP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Diğer ortakların her birinin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en 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az </a:t>
            </a:r>
            <a:r>
              <a:rPr lang="tr-TR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% </a:t>
            </a:r>
            <a:r>
              <a:rPr lang="tr-TR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20</a:t>
            </a:r>
          </a:p>
          <a:p>
            <a:pPr marL="361950" lvl="1" indent="0" algn="just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Sağlaması</a:t>
            </a:r>
            <a:r>
              <a:rPr lang="tr-TR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 zorunludur.</a:t>
            </a:r>
          </a:p>
          <a:p>
            <a:pPr marL="342900" lvl="1" indent="-342900" algn="just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İş ortaklığı tarafından aynı ortaklık yapısı ve oranı ile gerçekleştirilen bir işten elde edilen iş deneyim belgesi sunulması halinde pilot ortak ve diğer ortaklara ilişkin oranlar aranmaz.</a:t>
            </a:r>
            <a:endParaRPr lang="tr-TR" sz="2000" b="1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0" lvl="1" indent="0" algn="just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tr-TR" sz="20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342900" lvl="1" indent="-342900" algn="just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Konsorsiyumda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; her bir ortağın </a:t>
            </a:r>
            <a:r>
              <a:rPr lang="tr-TR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kendi kısmı için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istenen asgari iş deneyim tutarının tamamını sağlaması gerekir.</a:t>
            </a:r>
          </a:p>
          <a:p>
            <a:pPr marL="342900" lvl="1" indent="-342900" algn="just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tr-TR" sz="2000" u="sng" dirty="0">
                <a:solidFill>
                  <a:schemeClr val="tx1"/>
                </a:solidFill>
                <a:latin typeface="Calibri" panose="020F0502020204030204" pitchFamily="34" charset="0"/>
              </a:rPr>
              <a:t>Pilot </a:t>
            </a:r>
            <a:r>
              <a:rPr lang="tr-TR" sz="2000" u="sng" dirty="0">
                <a:solidFill>
                  <a:schemeClr val="tx1"/>
                </a:solidFill>
                <a:latin typeface="Calibri" panose="020F0502020204030204" pitchFamily="34" charset="0"/>
              </a:rPr>
              <a:t>ortak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tamamını sağlarsa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, diğer ortaklar asgari </a:t>
            </a:r>
            <a:r>
              <a:rPr lang="tr-TR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%40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oranında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benzer işe ait olmayan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bir yapım işine ilişkin belge 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sunabilir.</a:t>
            </a:r>
          </a:p>
        </p:txBody>
      </p:sp>
    </p:spTree>
    <p:extLst>
      <p:ext uri="{BB962C8B-B14F-4D97-AF65-F5344CB8AC3E}">
        <p14:creationId xmlns:p14="http://schemas.microsoft.com/office/powerpoint/2010/main" val="3738124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981200" y="332656"/>
            <a:ext cx="8229600" cy="792088"/>
          </a:xfrm>
        </p:spPr>
        <p:txBody>
          <a:bodyPr/>
          <a:lstStyle/>
          <a:p>
            <a:r>
              <a:rPr lang="tr-TR" sz="4400" b="1" dirty="0">
                <a:latin typeface="Calibri" panose="020F0502020204030204" pitchFamily="34" charset="0"/>
              </a:rPr>
              <a:t>İŞ DENEYİM BELGELERİ</a:t>
            </a:r>
            <a:endParaRPr lang="tr-TR" sz="44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91544" y="1484784"/>
            <a:ext cx="8229600" cy="4968552"/>
          </a:xfrm>
        </p:spPr>
        <p:txBody>
          <a:bodyPr>
            <a:noAutofit/>
          </a:bodyPr>
          <a:lstStyle/>
          <a:p>
            <a:pPr marL="0" indent="0" algn="just">
              <a:buClr>
                <a:schemeClr val="accent1"/>
              </a:buClr>
              <a:buNone/>
            </a:pPr>
            <a:r>
              <a:rPr lang="tr-TR" sz="1800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rPr>
              <a:t>ÖRNEK:</a:t>
            </a:r>
            <a:endParaRPr lang="tr-TR" sz="1800" b="1" i="1" dirty="0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ABC iş ortaklığı açık ihale usulü ile gerçekleştirilen ihaleye;</a:t>
            </a:r>
          </a:p>
          <a:p>
            <a:pPr marL="0" indent="0" algn="just">
              <a:buNone/>
            </a:pP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1.000.000,00TL</a:t>
            </a: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 teklif sunuyor. </a:t>
            </a:r>
          </a:p>
          <a:p>
            <a:pPr marL="0" indent="0" algn="just">
              <a:buNone/>
            </a:pP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İstenen iş deneyim tutarı teklif bedelinin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%50</a:t>
            </a: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’si</a:t>
            </a:r>
          </a:p>
          <a:p>
            <a:pPr marL="0" indent="0" algn="just">
              <a:buNone/>
            </a:pP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Ortaklık oranı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A: %70, B: %20, C:%10</a:t>
            </a:r>
          </a:p>
          <a:p>
            <a:pPr marL="0" indent="0" algn="just">
              <a:buNone/>
            </a:pPr>
            <a:endParaRPr lang="tr-TR" sz="18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indent="0" algn="just">
              <a:buNone/>
            </a:pPr>
            <a:endParaRPr lang="tr-TR" sz="1800" b="1" dirty="0">
              <a:solidFill>
                <a:schemeClr val="accent5"/>
              </a:solidFill>
              <a:latin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tr-TR" sz="1800" b="1" dirty="0">
                <a:solidFill>
                  <a:schemeClr val="accent5"/>
                </a:solidFill>
                <a:latin typeface="Calibri" panose="020F0502020204030204" pitchFamily="34" charset="0"/>
              </a:rPr>
              <a:t>Pilot </a:t>
            </a:r>
            <a:r>
              <a:rPr lang="tr-TR" sz="1800" b="1" dirty="0">
                <a:solidFill>
                  <a:schemeClr val="accent5"/>
                </a:solidFill>
                <a:latin typeface="Calibri" panose="020F0502020204030204" pitchFamily="34" charset="0"/>
              </a:rPr>
              <a:t>ortak (A) en az % 80’nini, diğer ortakların her birinin en az % 20’ni sağlaması gerekmektedir</a:t>
            </a:r>
            <a:r>
              <a:rPr lang="tr-TR" sz="1800" b="1" dirty="0">
                <a:solidFill>
                  <a:schemeClr val="accent5"/>
                </a:solidFill>
                <a:latin typeface="Calibri" panose="020F0502020204030204" pitchFamily="34" charset="0"/>
              </a:rPr>
              <a:t>.</a:t>
            </a:r>
          </a:p>
          <a:p>
            <a:pPr marL="0" indent="0" algn="just">
              <a:buNone/>
            </a:pPr>
            <a:endParaRPr lang="tr-TR" sz="1800" b="1" dirty="0">
              <a:solidFill>
                <a:schemeClr val="accent5"/>
              </a:solidFill>
              <a:latin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AB iş ortaklığının sağlaması gereken asgari tutar: </a:t>
            </a: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500.000,00TL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(1 milyon TL x % 50)</a:t>
            </a:r>
          </a:p>
          <a:p>
            <a:pPr algn="just"/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A’nın sağlaması gereken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400.000,00TL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(500.000,00TL x % 80)</a:t>
            </a:r>
          </a:p>
          <a:p>
            <a:pPr algn="just"/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Diğer 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ortakların her birinin 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sağlaması gereken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100.000,00TL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(500.000,00TL x % 20)</a:t>
            </a:r>
          </a:p>
          <a:p>
            <a:pPr marL="0" indent="0" algn="just">
              <a:buNone/>
            </a:pPr>
            <a:endParaRPr lang="tr-TR" sz="20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112" y="2225467"/>
            <a:ext cx="2076450" cy="136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20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981200" y="332656"/>
            <a:ext cx="8229600" cy="792088"/>
          </a:xfrm>
        </p:spPr>
        <p:txBody>
          <a:bodyPr/>
          <a:lstStyle/>
          <a:p>
            <a:r>
              <a:rPr lang="tr-TR" sz="4400" b="1" dirty="0">
                <a:latin typeface="Calibri" panose="020F0502020204030204" pitchFamily="34" charset="0"/>
              </a:rPr>
              <a:t>İŞ DENEYİM BELGELERİ</a:t>
            </a:r>
            <a:endParaRPr lang="tr-TR" sz="44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91544" y="1484784"/>
            <a:ext cx="8229600" cy="4968552"/>
          </a:xfrm>
        </p:spPr>
        <p:txBody>
          <a:bodyPr>
            <a:noAutofit/>
          </a:bodyPr>
          <a:lstStyle/>
          <a:p>
            <a:pPr algn="just"/>
            <a:r>
              <a:rPr lang="tr-TR" sz="1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Tüzel 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kişi tarafından iş deneyimini göstermek üzere sunulan belgenin, </a:t>
            </a: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tüzel kişiliğin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yarısından fazla hissesine</a:t>
            </a: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 sahip ortağına ait olması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halinde; ticaret ve sanayi odası/ticaret odası bünyesinde bulunan </a:t>
            </a: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ticaret sicil memurlukları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veya </a:t>
            </a: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YMM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, </a:t>
            </a: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SMMM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tarafından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, ilk ilan veya davet tarihinden sonra düzenlenen ve </a:t>
            </a: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düzenlendiği tarihten geriye doğru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son bir yıldır</a:t>
            </a: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1800" b="1" u="sng" dirty="0">
                <a:solidFill>
                  <a:schemeClr val="tx1"/>
                </a:solidFill>
                <a:latin typeface="Calibri" panose="020F0502020204030204" pitchFamily="34" charset="0"/>
              </a:rPr>
              <a:t>kesintisiz olarak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bu şartın korunduğunu gösteren belgenin sunulması zorunludur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  <a:p>
            <a:pPr marL="0" indent="0" algn="just">
              <a:buNone/>
            </a:pPr>
            <a:endParaRPr lang="tr-TR" sz="18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/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16.03.2019 tarihli değişiklik ile; 18.03.2020’den itibaren, tüzel 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kişiliğin yarısından fazla hissesine 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sahip ortağın belgesi kullanılması durumunda, ortağın 4734 kapsamında gerçekleştirilen 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ihalelere ilişkin </a:t>
            </a: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sözleşmelerin yürütülmesi konusunda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temsile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ve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yönetime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yetkili olması şartı aranacaktır. (Ortaklık tespit belgesi standart formu ile)</a:t>
            </a:r>
            <a:endParaRPr lang="tr-TR" sz="18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4646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981200" y="332656"/>
            <a:ext cx="8229600" cy="792088"/>
          </a:xfrm>
        </p:spPr>
        <p:txBody>
          <a:bodyPr/>
          <a:lstStyle/>
          <a:p>
            <a:r>
              <a:rPr lang="tr-TR" sz="4400" b="1" dirty="0">
                <a:latin typeface="Calibri" panose="020F0502020204030204" pitchFamily="34" charset="0"/>
              </a:rPr>
              <a:t>İŞ DENEYİM BELGELERİ</a:t>
            </a:r>
            <a:endParaRPr lang="tr-TR" sz="44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91544" y="1484784"/>
            <a:ext cx="8229600" cy="4968552"/>
          </a:xfrm>
        </p:spPr>
        <p:txBody>
          <a:bodyPr>
            <a:noAutofit/>
          </a:bodyPr>
          <a:lstStyle/>
          <a:p>
            <a:pPr algn="just"/>
            <a:r>
              <a:rPr lang="tr-TR" sz="18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Mezuniyet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belgelerinin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iş deneyimini tevsik için sunulması durumunda; mezuniyetten sonra geçen sürenin </a:t>
            </a: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15 </a:t>
            </a: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yıldan fazlasının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değerlendirmeye alınabilmesi için, başvuru veya teklif kapsamında mezuniyet belgesi sahibine ait </a:t>
            </a: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yapım işine ilişkin bir iş deneyim belgesi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nin sunulması zorunludur.</a:t>
            </a:r>
          </a:p>
          <a:p>
            <a:pPr algn="just"/>
            <a:endParaRPr lang="tr-TR" sz="18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/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Tüzel 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kişi tarafından iş deneyimini göstermek üzere, </a:t>
            </a: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en az </a:t>
            </a: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5 </a:t>
            </a: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yıldır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% 51 veya daha fazla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hissesine sahip </a:t>
            </a: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mimar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veya </a:t>
            </a:r>
            <a:r>
              <a:rPr lang="tr-TR" sz="1800" b="1" dirty="0">
                <a:solidFill>
                  <a:schemeClr val="tx1"/>
                </a:solidFill>
                <a:latin typeface="Calibri" panose="020F0502020204030204" pitchFamily="34" charset="0"/>
              </a:rPr>
              <a:t>mühendis ortağının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mezuniyet belgesinin 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sunulması durumunda; ticaret ve sanayi odası/ticaret odası bünyesinde bulunan ticaret sicil memurlukları veya 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YMM, SMMM tarafından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, ilk ilan veya davet tarihinden sonra düzenlenen ve </a:t>
            </a: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düzenlendiği tarihten geriye doğru son </a:t>
            </a:r>
            <a:r>
              <a:rPr lang="tr-TR" sz="1800" u="sng" dirty="0">
                <a:solidFill>
                  <a:schemeClr val="tx1"/>
                </a:solidFill>
                <a:latin typeface="Calibri" panose="020F0502020204030204" pitchFamily="34" charset="0"/>
              </a:rPr>
              <a:t>5 yıldır </a:t>
            </a:r>
            <a:r>
              <a:rPr lang="tr-TR" sz="1800" b="1" dirty="0">
                <a:solidFill>
                  <a:srgbClr val="C00000"/>
                </a:solidFill>
                <a:latin typeface="Calibri" panose="020F0502020204030204" pitchFamily="34" charset="0"/>
              </a:rPr>
              <a:t>kesintisiz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 olarak bu şartın korunduğunu gösteren belgenin sunulması zorunludur</a:t>
            </a:r>
            <a:r>
              <a:rPr lang="tr-TR" sz="1800" dirty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  <a:endParaRPr lang="tr-TR" sz="18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996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981200" y="332656"/>
            <a:ext cx="8229600" cy="792088"/>
          </a:xfrm>
        </p:spPr>
        <p:txBody>
          <a:bodyPr/>
          <a:lstStyle/>
          <a:p>
            <a:r>
              <a:rPr lang="tr-TR" sz="4400" b="1" dirty="0">
                <a:latin typeface="Calibri" panose="020F0502020204030204" pitchFamily="34" charset="0"/>
              </a:rPr>
              <a:t>İŞ DENEYİM BELGELERİ</a:t>
            </a:r>
            <a:endParaRPr lang="tr-TR" sz="44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91544" y="1484784"/>
            <a:ext cx="8229600" cy="496855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sz="2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İş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deneyim belgesi düzenlemeye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yetkili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kurum ve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kuruluşlar (Md-43)</a:t>
            </a:r>
          </a:p>
          <a:p>
            <a:pPr algn="just"/>
            <a:r>
              <a:rPr lang="tr-TR" sz="2200" u="sng" dirty="0">
                <a:solidFill>
                  <a:schemeClr val="tx1"/>
                </a:solidFill>
                <a:latin typeface="Calibri" panose="020F0502020204030204" pitchFamily="34" charset="0"/>
              </a:rPr>
              <a:t>Bedel </a:t>
            </a:r>
            <a:r>
              <a:rPr lang="tr-TR" sz="2200" u="sng" dirty="0">
                <a:solidFill>
                  <a:schemeClr val="tx1"/>
                </a:solidFill>
                <a:latin typeface="Calibri" panose="020F0502020204030204" pitchFamily="34" charset="0"/>
              </a:rPr>
              <a:t>içeren</a:t>
            </a:r>
            <a:r>
              <a:rPr lang="tr-TR" sz="22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2200" b="1" dirty="0">
                <a:solidFill>
                  <a:srgbClr val="C00000"/>
                </a:solidFill>
                <a:latin typeface="Calibri" panose="020F0502020204030204" pitchFamily="34" charset="0"/>
              </a:rPr>
              <a:t>tek bir sözleşmeye dayalı olarak</a:t>
            </a:r>
            <a:r>
              <a:rPr lang="tr-TR" sz="2200" dirty="0">
                <a:solidFill>
                  <a:schemeClr val="tx1"/>
                </a:solidFill>
                <a:latin typeface="Calibri" panose="020F0502020204030204" pitchFamily="34" charset="0"/>
              </a:rPr>
              <a:t>, Kanun kapsamındaki idareler ile Kanun kapsamı dışındaki diğer kamu kurum ve kuruluşlarına (kamu kurumu niteliğindeki meslek kuruluşları ve vakıf yükseköğretim kurumları hariç) gerçekleştirilen işler için, </a:t>
            </a:r>
            <a:r>
              <a:rPr lang="tr-TR" sz="2200" u="sng" dirty="0">
                <a:solidFill>
                  <a:schemeClr val="tx1"/>
                </a:solidFill>
                <a:latin typeface="Calibri" panose="020F0502020204030204" pitchFamily="34" charset="0"/>
              </a:rPr>
              <a:t>iş sahibi tarafından düzenlenir</a:t>
            </a:r>
            <a:r>
              <a:rPr lang="tr-TR" sz="2200" dirty="0">
                <a:solidFill>
                  <a:schemeClr val="tx1"/>
                </a:solidFill>
                <a:latin typeface="Calibri" panose="020F0502020204030204" pitchFamily="34" charset="0"/>
              </a:rPr>
              <a:t> ve sözleşmeyi yapan </a:t>
            </a:r>
            <a:r>
              <a:rPr lang="tr-TR" sz="2200" u="sng" dirty="0">
                <a:solidFill>
                  <a:schemeClr val="tx1"/>
                </a:solidFill>
                <a:latin typeface="Calibri" panose="020F0502020204030204" pitchFamily="34" charset="0"/>
              </a:rPr>
              <a:t>yetkili makam tarafından onaylanır</a:t>
            </a:r>
            <a:r>
              <a:rPr lang="tr-TR" sz="2200" dirty="0">
                <a:solidFill>
                  <a:schemeClr val="tx1"/>
                </a:solidFill>
                <a:latin typeface="Calibri" panose="020F0502020204030204" pitchFamily="34" charset="0"/>
              </a:rPr>
              <a:t>. 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208" y="4860751"/>
            <a:ext cx="2094880" cy="157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25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Üst Düzey">
  <a:themeElements>
    <a:clrScheme name="Üst Düzey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Üst Düzey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Üst Düze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2342</Words>
  <Application>Microsoft Office PowerPoint</Application>
  <PresentationFormat>Geniş ekran</PresentationFormat>
  <Paragraphs>162</Paragraphs>
  <Slides>25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31" baseType="lpstr">
      <vt:lpstr>Arial</vt:lpstr>
      <vt:lpstr>Calibri</vt:lpstr>
      <vt:lpstr>Century Gothic</vt:lpstr>
      <vt:lpstr>Courier New</vt:lpstr>
      <vt:lpstr>Palatino Linotype</vt:lpstr>
      <vt:lpstr>Üst Düzey</vt:lpstr>
      <vt:lpstr>İŞ DENEYİM BELGELERİ</vt:lpstr>
      <vt:lpstr>İŞ DENEYİM BELGELERİ</vt:lpstr>
      <vt:lpstr>İŞ DENEYİM BELGELERİ</vt:lpstr>
      <vt:lpstr>İŞ DENEYİM BELGELERİ</vt:lpstr>
      <vt:lpstr>İŞ DENEYİM BELGELERİ</vt:lpstr>
      <vt:lpstr>İŞ DENEYİM BELGELERİ</vt:lpstr>
      <vt:lpstr>İŞ DENEYİM BELGELERİ</vt:lpstr>
      <vt:lpstr>İŞ DENEYİM BELGELERİ</vt:lpstr>
      <vt:lpstr>İŞ DENEYİM BELGELERİ</vt:lpstr>
      <vt:lpstr>İŞ DENEYİM BELGELERİ</vt:lpstr>
      <vt:lpstr>İŞ DENEYİM BELGELERİ</vt:lpstr>
      <vt:lpstr>İŞ DENEYİM BELGELERİ</vt:lpstr>
      <vt:lpstr>İŞ DENEYİM BELGELERİ</vt:lpstr>
      <vt:lpstr>İŞ DENEYİM BELGELERİ</vt:lpstr>
      <vt:lpstr>İŞ DENEYİM BELGELERİ</vt:lpstr>
      <vt:lpstr>İŞ DENEYİM BELGELERİ</vt:lpstr>
      <vt:lpstr>İŞ DENEYİM BELGELERİ</vt:lpstr>
      <vt:lpstr>İŞ DENEYİM BELGELERİ</vt:lpstr>
      <vt:lpstr>İŞ DENEYİM BELGELERİ</vt:lpstr>
      <vt:lpstr>İŞ DENEYİM BELGELERİ</vt:lpstr>
      <vt:lpstr>İŞ DENEYİM BELGELERİ</vt:lpstr>
      <vt:lpstr>İŞ DENEYİM BELGELERİ</vt:lpstr>
      <vt:lpstr>İŞ DENEYİM BELGELERİ</vt:lpstr>
      <vt:lpstr>İŞ DENEYİM BELGELERİ</vt:lpstr>
      <vt:lpstr>TEŞEKKÜRLER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İŞ DENEYİM BELGELERİ</dc:title>
  <dc:creator>İhsan ZIYPAK</dc:creator>
  <cp:lastModifiedBy>İhsan ZIYPAK</cp:lastModifiedBy>
  <cp:revision>1</cp:revision>
  <dcterms:created xsi:type="dcterms:W3CDTF">2021-01-27T12:26:47Z</dcterms:created>
  <dcterms:modified xsi:type="dcterms:W3CDTF">2021-01-27T12:26:58Z</dcterms:modified>
</cp:coreProperties>
</file>