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1" r:id="rId4"/>
  </p:sldMasterIdLst>
  <p:notesMasterIdLst>
    <p:notesMasterId r:id="rId99"/>
  </p:notesMasterIdLst>
  <p:sldIdLst>
    <p:sldId id="401" r:id="rId5"/>
    <p:sldId id="313" r:id="rId6"/>
    <p:sldId id="814" r:id="rId7"/>
    <p:sldId id="756" r:id="rId8"/>
    <p:sldId id="329" r:id="rId9"/>
    <p:sldId id="808" r:id="rId10"/>
    <p:sldId id="308" r:id="rId11"/>
    <p:sldId id="309" r:id="rId12"/>
    <p:sldId id="761" r:id="rId13"/>
    <p:sldId id="760" r:id="rId14"/>
    <p:sldId id="747" r:id="rId15"/>
    <p:sldId id="754" r:id="rId16"/>
    <p:sldId id="815" r:id="rId17"/>
    <p:sldId id="816" r:id="rId18"/>
    <p:sldId id="755" r:id="rId19"/>
    <p:sldId id="279" r:id="rId20"/>
    <p:sldId id="278" r:id="rId21"/>
    <p:sldId id="770" r:id="rId22"/>
    <p:sldId id="769" r:id="rId23"/>
    <p:sldId id="794" r:id="rId24"/>
    <p:sldId id="1012" r:id="rId25"/>
    <p:sldId id="795" r:id="rId26"/>
    <p:sldId id="1013" r:id="rId27"/>
    <p:sldId id="787" r:id="rId28"/>
    <p:sldId id="288" r:id="rId29"/>
    <p:sldId id="296" r:id="rId30"/>
    <p:sldId id="820" r:id="rId31"/>
    <p:sldId id="772" r:id="rId32"/>
    <p:sldId id="292" r:id="rId33"/>
    <p:sldId id="773" r:id="rId34"/>
    <p:sldId id="774" r:id="rId35"/>
    <p:sldId id="797" r:id="rId36"/>
    <p:sldId id="758" r:id="rId37"/>
    <p:sldId id="1017" r:id="rId38"/>
    <p:sldId id="821" r:id="rId39"/>
    <p:sldId id="1014" r:id="rId40"/>
    <p:sldId id="778" r:id="rId41"/>
    <p:sldId id="817" r:id="rId42"/>
    <p:sldId id="779" r:id="rId43"/>
    <p:sldId id="786" r:id="rId44"/>
    <p:sldId id="818" r:id="rId45"/>
    <p:sldId id="1015" r:id="rId46"/>
    <p:sldId id="823" r:id="rId47"/>
    <p:sldId id="789" r:id="rId48"/>
    <p:sldId id="799" r:id="rId49"/>
    <p:sldId id="790" r:id="rId50"/>
    <p:sldId id="791" r:id="rId51"/>
    <p:sldId id="757" r:id="rId52"/>
    <p:sldId id="792" r:id="rId53"/>
    <p:sldId id="1018" r:id="rId54"/>
    <p:sldId id="1019" r:id="rId55"/>
    <p:sldId id="1020" r:id="rId56"/>
    <p:sldId id="826" r:id="rId57"/>
    <p:sldId id="284" r:id="rId58"/>
    <p:sldId id="746" r:id="rId59"/>
    <p:sldId id="285" r:id="rId60"/>
    <p:sldId id="839" r:id="rId61"/>
    <p:sldId id="286" r:id="rId62"/>
    <p:sldId id="811" r:id="rId63"/>
    <p:sldId id="299" r:id="rId64"/>
    <p:sldId id="813" r:id="rId65"/>
    <p:sldId id="314" r:id="rId66"/>
    <p:sldId id="806" r:id="rId67"/>
    <p:sldId id="796" r:id="rId68"/>
    <p:sldId id="824" r:id="rId69"/>
    <p:sldId id="825" r:id="rId70"/>
    <p:sldId id="305" r:id="rId71"/>
    <p:sldId id="306" r:id="rId72"/>
    <p:sldId id="805" r:id="rId73"/>
    <p:sldId id="759" r:id="rId74"/>
    <p:sldId id="835" r:id="rId75"/>
    <p:sldId id="804" r:id="rId76"/>
    <p:sldId id="803" r:id="rId77"/>
    <p:sldId id="802" r:id="rId78"/>
    <p:sldId id="836" r:id="rId79"/>
    <p:sldId id="837" r:id="rId80"/>
    <p:sldId id="1010" r:id="rId81"/>
    <p:sldId id="1009" r:id="rId82"/>
    <p:sldId id="749" r:id="rId83"/>
    <p:sldId id="829" r:id="rId84"/>
    <p:sldId id="833" r:id="rId85"/>
    <p:sldId id="828" r:id="rId86"/>
    <p:sldId id="831" r:id="rId87"/>
    <p:sldId id="832" r:id="rId88"/>
    <p:sldId id="830" r:id="rId89"/>
    <p:sldId id="819" r:id="rId90"/>
    <p:sldId id="838" r:id="rId91"/>
    <p:sldId id="834" r:id="rId92"/>
    <p:sldId id="777" r:id="rId93"/>
    <p:sldId id="781" r:id="rId94"/>
    <p:sldId id="782" r:id="rId95"/>
    <p:sldId id="783" r:id="rId96"/>
    <p:sldId id="784" r:id="rId97"/>
    <p:sldId id="785" r:id="rId98"/>
  </p:sldIdLst>
  <p:sldSz cx="9144000" cy="5143500" type="screen16x9"/>
  <p:notesSz cx="6797675" cy="9928225"/>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97" d="100"/>
          <a:sy n="97" d="100"/>
        </p:scale>
        <p:origin x="926" y="7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theme" Target="theme/theme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7704ECEE-3B5A-4144-A5A9-67E78D5FFAA8}" type="datetimeFigureOut">
              <a:rPr lang="en-GB" smtClean="0"/>
              <a:t>02/06/2025</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A60D7E6C-6694-4A95-9C9E-095F120364C7}" type="slidenum">
              <a:rPr lang="en-GB" smtClean="0"/>
              <a:t>‹#›</a:t>
            </a:fld>
            <a:endParaRPr lang="en-GB"/>
          </a:p>
        </p:txBody>
      </p:sp>
    </p:spTree>
    <p:extLst>
      <p:ext uri="{BB962C8B-B14F-4D97-AF65-F5344CB8AC3E}">
        <p14:creationId xmlns:p14="http://schemas.microsoft.com/office/powerpoint/2010/main" val="2469626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1D2161-098E-4AF4-9B2D-91456507A435}" type="slidenum">
              <a:rPr lang="tr-TR">
                <a:solidFill>
                  <a:prstClr val="black"/>
                </a:solidFill>
              </a:rPr>
              <a:pPr/>
              <a:t>1</a:t>
            </a:fld>
            <a:endParaRPr lang="tr-TR">
              <a:solidFill>
                <a:prstClr val="black"/>
              </a:solidFill>
            </a:endParaRPr>
          </a:p>
        </p:txBody>
      </p:sp>
      <p:sp>
        <p:nvSpPr>
          <p:cNvPr id="4098" name="Rectangle 2"/>
          <p:cNvSpPr>
            <a:spLocks noGrp="1" noRot="1" noChangeAspect="1" noChangeArrowheads="1" noTextEdit="1"/>
          </p:cNvSpPr>
          <p:nvPr>
            <p:ph type="sldImg"/>
          </p:nvPr>
        </p:nvSpPr>
        <p:spPr>
          <a:xfrm>
            <a:off x="381000" y="685800"/>
            <a:ext cx="6096000" cy="3429000"/>
          </a:xfrm>
          <a:ln/>
        </p:spPr>
      </p:sp>
      <p:sp>
        <p:nvSpPr>
          <p:cNvPr id="4099" name="Rectangle 3"/>
          <p:cNvSpPr>
            <a:spLocks noGrp="1" noChangeArrowheads="1"/>
          </p:cNvSpPr>
          <p:nvPr>
            <p:ph type="body" idx="1"/>
          </p:nvPr>
        </p:nvSpPr>
        <p:spPr/>
        <p:txBody>
          <a:bodyPr/>
          <a:lstStyle/>
          <a:p>
            <a:endParaRPr lang="tr-TR"/>
          </a:p>
        </p:txBody>
      </p:sp>
    </p:spTree>
    <p:extLst>
      <p:ext uri="{BB962C8B-B14F-4D97-AF65-F5344CB8AC3E}">
        <p14:creationId xmlns:p14="http://schemas.microsoft.com/office/powerpoint/2010/main" val="396975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A60D7E6C-6694-4A95-9C9E-095F120364C7}" type="slidenum">
              <a:rPr lang="en-GB" smtClean="0"/>
              <a:t>37</a:t>
            </a:fld>
            <a:endParaRPr lang="en-GB"/>
          </a:p>
        </p:txBody>
      </p:sp>
    </p:spTree>
    <p:extLst>
      <p:ext uri="{BB962C8B-B14F-4D97-AF65-F5344CB8AC3E}">
        <p14:creationId xmlns:p14="http://schemas.microsoft.com/office/powerpoint/2010/main" val="2314270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B407CC-B719-4B1D-9555-6CAC4F7B0F31}"/>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A483727F-AFBC-D508-CA1E-B04F12E757BC}"/>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55828A5B-B521-2E1B-2295-6D3EB3FB0125}"/>
              </a:ext>
            </a:extLst>
          </p:cNvPr>
          <p:cNvSpPr>
            <a:spLocks noGrp="1"/>
          </p:cNvSpPr>
          <p:nvPr>
            <p:ph type="body" idx="1"/>
          </p:nvPr>
        </p:nvSpPr>
        <p:spPr/>
        <p:txBody>
          <a:bodyPr/>
          <a:lstStyle/>
          <a:p>
            <a:endParaRPr lang="tr-TR" dirty="0"/>
          </a:p>
        </p:txBody>
      </p:sp>
      <p:sp>
        <p:nvSpPr>
          <p:cNvPr id="4" name="Slayt Numarası Yer Tutucusu 3">
            <a:extLst>
              <a:ext uri="{FF2B5EF4-FFF2-40B4-BE49-F238E27FC236}">
                <a16:creationId xmlns:a16="http://schemas.microsoft.com/office/drawing/2014/main" id="{B51E1F1F-9EBA-57E2-438A-45B8A7F99C07}"/>
              </a:ext>
            </a:extLst>
          </p:cNvPr>
          <p:cNvSpPr>
            <a:spLocks noGrp="1"/>
          </p:cNvSpPr>
          <p:nvPr>
            <p:ph type="sldNum" sz="quarter" idx="5"/>
          </p:nvPr>
        </p:nvSpPr>
        <p:spPr/>
        <p:txBody>
          <a:bodyPr/>
          <a:lstStyle/>
          <a:p>
            <a:fld id="{A60D7E6C-6694-4A95-9C9E-095F120364C7}" type="slidenum">
              <a:rPr lang="en-GB" smtClean="0"/>
              <a:t>38</a:t>
            </a:fld>
            <a:endParaRPr lang="en-GB"/>
          </a:p>
        </p:txBody>
      </p:sp>
    </p:spTree>
    <p:extLst>
      <p:ext uri="{BB962C8B-B14F-4D97-AF65-F5344CB8AC3E}">
        <p14:creationId xmlns:p14="http://schemas.microsoft.com/office/powerpoint/2010/main" val="25423953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983C4D-4A61-AFE6-9103-1C3F554B7165}"/>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2A7384C8-625B-6129-8088-17C718DDCB30}"/>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8A45C676-17BF-16AB-88C9-C81AB1EFBE00}"/>
              </a:ext>
            </a:extLst>
          </p:cNvPr>
          <p:cNvSpPr>
            <a:spLocks noGrp="1"/>
          </p:cNvSpPr>
          <p:nvPr>
            <p:ph type="body" idx="1"/>
          </p:nvPr>
        </p:nvSpPr>
        <p:spPr/>
        <p:txBody>
          <a:bodyPr/>
          <a:lstStyle/>
          <a:p>
            <a:endParaRPr lang="tr-TR" dirty="0"/>
          </a:p>
        </p:txBody>
      </p:sp>
      <p:sp>
        <p:nvSpPr>
          <p:cNvPr id="4" name="Slayt Numarası Yer Tutucusu 3">
            <a:extLst>
              <a:ext uri="{FF2B5EF4-FFF2-40B4-BE49-F238E27FC236}">
                <a16:creationId xmlns:a16="http://schemas.microsoft.com/office/drawing/2014/main" id="{19DFA51B-0536-CF9F-E850-CA24EEEA463B}"/>
              </a:ext>
            </a:extLst>
          </p:cNvPr>
          <p:cNvSpPr>
            <a:spLocks noGrp="1"/>
          </p:cNvSpPr>
          <p:nvPr>
            <p:ph type="sldNum" sz="quarter" idx="5"/>
          </p:nvPr>
        </p:nvSpPr>
        <p:spPr/>
        <p:txBody>
          <a:bodyPr/>
          <a:lstStyle/>
          <a:p>
            <a:fld id="{A60D7E6C-6694-4A95-9C9E-095F120364C7}" type="slidenum">
              <a:rPr lang="en-GB" smtClean="0"/>
              <a:t>39</a:t>
            </a:fld>
            <a:endParaRPr lang="en-GB"/>
          </a:p>
        </p:txBody>
      </p:sp>
    </p:spTree>
    <p:extLst>
      <p:ext uri="{BB962C8B-B14F-4D97-AF65-F5344CB8AC3E}">
        <p14:creationId xmlns:p14="http://schemas.microsoft.com/office/powerpoint/2010/main" val="41044856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en-GB" dirty="0"/>
          </a:p>
        </p:txBody>
      </p:sp>
      <p:sp>
        <p:nvSpPr>
          <p:cNvPr id="4" name="Slayt Numarası Yer Tutucusu 3"/>
          <p:cNvSpPr>
            <a:spLocks noGrp="1"/>
          </p:cNvSpPr>
          <p:nvPr>
            <p:ph type="sldNum" sz="quarter" idx="5"/>
          </p:nvPr>
        </p:nvSpPr>
        <p:spPr/>
        <p:txBody>
          <a:bodyPr/>
          <a:lstStyle/>
          <a:p>
            <a:fld id="{A60D7E6C-6694-4A95-9C9E-095F120364C7}" type="slidenum">
              <a:rPr lang="en-GB" smtClean="0"/>
              <a:t>59</a:t>
            </a:fld>
            <a:endParaRPr lang="en-GB"/>
          </a:p>
        </p:txBody>
      </p:sp>
    </p:spTree>
    <p:extLst>
      <p:ext uri="{BB962C8B-B14F-4D97-AF65-F5344CB8AC3E}">
        <p14:creationId xmlns:p14="http://schemas.microsoft.com/office/powerpoint/2010/main" val="494925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A185C7-2760-7A71-C089-790090499FD4}"/>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72A2AE23-1388-D1C9-4752-DDE52142CFAE}"/>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EECF1248-F6D4-F606-29BC-0796C0EE7C54}"/>
              </a:ext>
            </a:extLst>
          </p:cNvPr>
          <p:cNvSpPr>
            <a:spLocks noGrp="1"/>
          </p:cNvSpPr>
          <p:nvPr>
            <p:ph type="body" idx="1"/>
          </p:nvPr>
        </p:nvSpPr>
        <p:spPr/>
        <p:txBody>
          <a:bodyPr/>
          <a:lstStyle/>
          <a:p>
            <a:endParaRPr lang="en-GB" dirty="0"/>
          </a:p>
        </p:txBody>
      </p:sp>
      <p:sp>
        <p:nvSpPr>
          <p:cNvPr id="4" name="Slayt Numarası Yer Tutucusu 3">
            <a:extLst>
              <a:ext uri="{FF2B5EF4-FFF2-40B4-BE49-F238E27FC236}">
                <a16:creationId xmlns:a16="http://schemas.microsoft.com/office/drawing/2014/main" id="{D3E9A235-0987-D87C-2966-4868FC967CE1}"/>
              </a:ext>
            </a:extLst>
          </p:cNvPr>
          <p:cNvSpPr>
            <a:spLocks noGrp="1"/>
          </p:cNvSpPr>
          <p:nvPr>
            <p:ph type="sldNum" sz="quarter" idx="5"/>
          </p:nvPr>
        </p:nvSpPr>
        <p:spPr/>
        <p:txBody>
          <a:bodyPr/>
          <a:lstStyle/>
          <a:p>
            <a:fld id="{A60D7E6C-6694-4A95-9C9E-095F120364C7}" type="slidenum">
              <a:rPr lang="en-GB" smtClean="0"/>
              <a:t>77</a:t>
            </a:fld>
            <a:endParaRPr lang="en-GB"/>
          </a:p>
        </p:txBody>
      </p:sp>
    </p:spTree>
    <p:extLst>
      <p:ext uri="{BB962C8B-B14F-4D97-AF65-F5344CB8AC3E}">
        <p14:creationId xmlns:p14="http://schemas.microsoft.com/office/powerpoint/2010/main" val="3749522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en-GB" dirty="0"/>
          </a:p>
        </p:txBody>
      </p:sp>
      <p:sp>
        <p:nvSpPr>
          <p:cNvPr id="4" name="Slayt Numarası Yer Tutucusu 3"/>
          <p:cNvSpPr>
            <a:spLocks noGrp="1"/>
          </p:cNvSpPr>
          <p:nvPr>
            <p:ph type="sldNum" sz="quarter" idx="5"/>
          </p:nvPr>
        </p:nvSpPr>
        <p:spPr/>
        <p:txBody>
          <a:bodyPr/>
          <a:lstStyle/>
          <a:p>
            <a:fld id="{A60D7E6C-6694-4A95-9C9E-095F120364C7}" type="slidenum">
              <a:rPr lang="en-GB" smtClean="0"/>
              <a:t>82</a:t>
            </a:fld>
            <a:endParaRPr lang="en-GB"/>
          </a:p>
        </p:txBody>
      </p:sp>
    </p:spTree>
    <p:extLst>
      <p:ext uri="{BB962C8B-B14F-4D97-AF65-F5344CB8AC3E}">
        <p14:creationId xmlns:p14="http://schemas.microsoft.com/office/powerpoint/2010/main" val="11440725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23CAAD-8353-4909-CC84-AE4146BDB682}"/>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3BE47029-6AA2-3F28-18DB-261BE95BF5E7}"/>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757BF742-6C14-1A51-2036-4FF29893B1BE}"/>
              </a:ext>
            </a:extLst>
          </p:cNvPr>
          <p:cNvSpPr>
            <a:spLocks noGrp="1"/>
          </p:cNvSpPr>
          <p:nvPr>
            <p:ph type="body" idx="1"/>
          </p:nvPr>
        </p:nvSpPr>
        <p:spPr/>
        <p:txBody>
          <a:bodyPr/>
          <a:lstStyle/>
          <a:p>
            <a:endParaRPr lang="tr-TR" dirty="0"/>
          </a:p>
        </p:txBody>
      </p:sp>
      <p:sp>
        <p:nvSpPr>
          <p:cNvPr id="4" name="Slayt Numarası Yer Tutucusu 3">
            <a:extLst>
              <a:ext uri="{FF2B5EF4-FFF2-40B4-BE49-F238E27FC236}">
                <a16:creationId xmlns:a16="http://schemas.microsoft.com/office/drawing/2014/main" id="{8A2167BE-3D37-B8A2-5168-A2C3887F5761}"/>
              </a:ext>
            </a:extLst>
          </p:cNvPr>
          <p:cNvSpPr>
            <a:spLocks noGrp="1"/>
          </p:cNvSpPr>
          <p:nvPr>
            <p:ph type="sldNum" sz="quarter" idx="5"/>
          </p:nvPr>
        </p:nvSpPr>
        <p:spPr/>
        <p:txBody>
          <a:bodyPr/>
          <a:lstStyle/>
          <a:p>
            <a:fld id="{A60D7E6C-6694-4A95-9C9E-095F120364C7}" type="slidenum">
              <a:rPr lang="en-GB" smtClean="0"/>
              <a:t>90</a:t>
            </a:fld>
            <a:endParaRPr lang="en-GB"/>
          </a:p>
        </p:txBody>
      </p:sp>
    </p:spTree>
    <p:extLst>
      <p:ext uri="{BB962C8B-B14F-4D97-AF65-F5344CB8AC3E}">
        <p14:creationId xmlns:p14="http://schemas.microsoft.com/office/powerpoint/2010/main" val="4133671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D1EB96A-E1CA-31B9-8269-6E963338AF82}"/>
              </a:ext>
            </a:extLst>
          </p:cNvPr>
          <p:cNvSpPr>
            <a:spLocks noGrp="1"/>
          </p:cNvSpPr>
          <p:nvPr>
            <p:ph type="ctrTitle"/>
          </p:nvPr>
        </p:nvSpPr>
        <p:spPr>
          <a:xfrm>
            <a:off x="1143000" y="841772"/>
            <a:ext cx="6858000" cy="1790700"/>
          </a:xfrm>
        </p:spPr>
        <p:txBody>
          <a:bodyPr anchor="b"/>
          <a:lstStyle>
            <a:lvl1pPr algn="ctr">
              <a:defRPr sz="4500"/>
            </a:lvl1pPr>
          </a:lstStyle>
          <a:p>
            <a:r>
              <a:rPr lang="tr-TR"/>
              <a:t>Asıl başlık stilini düzenlemek için tıklayın</a:t>
            </a:r>
          </a:p>
        </p:txBody>
      </p:sp>
      <p:sp>
        <p:nvSpPr>
          <p:cNvPr id="3" name="Alt Başlık 2">
            <a:extLst>
              <a:ext uri="{FF2B5EF4-FFF2-40B4-BE49-F238E27FC236}">
                <a16:creationId xmlns:a16="http://schemas.microsoft.com/office/drawing/2014/main" id="{11EF1BD6-9797-9EE3-96E3-6D717E5CB63A}"/>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B0EE3E24-D7DE-BA03-586C-302A4C542EF1}"/>
              </a:ext>
            </a:extLst>
          </p:cNvPr>
          <p:cNvSpPr>
            <a:spLocks noGrp="1"/>
          </p:cNvSpPr>
          <p:nvPr>
            <p:ph type="dt" sz="half" idx="10"/>
          </p:nvPr>
        </p:nvSpPr>
        <p:spPr/>
        <p:txBody>
          <a:bodyPr/>
          <a:lstStyle/>
          <a:p>
            <a:fld id="{49F02A6B-2069-6242-89BD-98C4F981C39D}" type="datetimeFigureOut">
              <a:rPr lang="en-US" smtClean="0"/>
              <a:t>6/2/2025</a:t>
            </a:fld>
            <a:endParaRPr lang="en-US"/>
          </a:p>
        </p:txBody>
      </p:sp>
      <p:sp>
        <p:nvSpPr>
          <p:cNvPr id="5" name="Alt Bilgi Yer Tutucusu 4">
            <a:extLst>
              <a:ext uri="{FF2B5EF4-FFF2-40B4-BE49-F238E27FC236}">
                <a16:creationId xmlns:a16="http://schemas.microsoft.com/office/drawing/2014/main" id="{A434B5BB-F1E5-6CCB-B21F-F8225723D853}"/>
              </a:ext>
            </a:extLst>
          </p:cNvPr>
          <p:cNvSpPr>
            <a:spLocks noGrp="1"/>
          </p:cNvSpPr>
          <p:nvPr>
            <p:ph type="ftr" sz="quarter" idx="11"/>
          </p:nvPr>
        </p:nvSpPr>
        <p:spPr/>
        <p:txBody>
          <a:bodyPr/>
          <a:lstStyle/>
          <a:p>
            <a:endParaRPr lang="en-US"/>
          </a:p>
        </p:txBody>
      </p:sp>
      <p:sp>
        <p:nvSpPr>
          <p:cNvPr id="6" name="Slayt Numarası Yer Tutucusu 5">
            <a:extLst>
              <a:ext uri="{FF2B5EF4-FFF2-40B4-BE49-F238E27FC236}">
                <a16:creationId xmlns:a16="http://schemas.microsoft.com/office/drawing/2014/main" id="{8863B5DF-EA7B-81CB-CC4D-F0975A8F7E5F}"/>
              </a:ext>
            </a:extLst>
          </p:cNvPr>
          <p:cNvSpPr>
            <a:spLocks noGrp="1"/>
          </p:cNvSpPr>
          <p:nvPr>
            <p:ph type="sldNum" sz="quarter" idx="12"/>
          </p:nvPr>
        </p:nvSpPr>
        <p:spPr/>
        <p:txBody>
          <a:bodyPr/>
          <a:lstStyle/>
          <a:p>
            <a:fld id="{60C8CAAF-3356-FA4C-A856-B43A68F1E711}" type="slidenum">
              <a:rPr lang="en-US" smtClean="0"/>
              <a:t>‹#›</a:t>
            </a:fld>
            <a:endParaRPr lang="en-US"/>
          </a:p>
        </p:txBody>
      </p:sp>
    </p:spTree>
    <p:extLst>
      <p:ext uri="{BB962C8B-B14F-4D97-AF65-F5344CB8AC3E}">
        <p14:creationId xmlns:p14="http://schemas.microsoft.com/office/powerpoint/2010/main" val="3717835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BBDA69F-A817-CBBF-D355-BC393C09FBCB}"/>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00E88276-D3FE-E896-769A-A19C07021D00}"/>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2BCF1C1-D0FB-49AE-7705-E56F3647C0BB}"/>
              </a:ext>
            </a:extLst>
          </p:cNvPr>
          <p:cNvSpPr>
            <a:spLocks noGrp="1"/>
          </p:cNvSpPr>
          <p:nvPr>
            <p:ph type="dt" sz="half" idx="10"/>
          </p:nvPr>
        </p:nvSpPr>
        <p:spPr/>
        <p:txBody>
          <a:bodyPr/>
          <a:lstStyle/>
          <a:p>
            <a:fld id="{49F02A6B-2069-6242-89BD-98C4F981C39D}" type="datetimeFigureOut">
              <a:rPr lang="en-US" smtClean="0"/>
              <a:t>6/2/2025</a:t>
            </a:fld>
            <a:endParaRPr lang="en-US"/>
          </a:p>
        </p:txBody>
      </p:sp>
      <p:sp>
        <p:nvSpPr>
          <p:cNvPr id="5" name="Alt Bilgi Yer Tutucusu 4">
            <a:extLst>
              <a:ext uri="{FF2B5EF4-FFF2-40B4-BE49-F238E27FC236}">
                <a16:creationId xmlns:a16="http://schemas.microsoft.com/office/drawing/2014/main" id="{8D44AB12-70E8-203E-47AC-86DF5D7D9FD7}"/>
              </a:ext>
            </a:extLst>
          </p:cNvPr>
          <p:cNvSpPr>
            <a:spLocks noGrp="1"/>
          </p:cNvSpPr>
          <p:nvPr>
            <p:ph type="ftr" sz="quarter" idx="11"/>
          </p:nvPr>
        </p:nvSpPr>
        <p:spPr/>
        <p:txBody>
          <a:bodyPr/>
          <a:lstStyle/>
          <a:p>
            <a:endParaRPr lang="en-US"/>
          </a:p>
        </p:txBody>
      </p:sp>
      <p:sp>
        <p:nvSpPr>
          <p:cNvPr id="6" name="Slayt Numarası Yer Tutucusu 5">
            <a:extLst>
              <a:ext uri="{FF2B5EF4-FFF2-40B4-BE49-F238E27FC236}">
                <a16:creationId xmlns:a16="http://schemas.microsoft.com/office/drawing/2014/main" id="{46093CE0-66F2-7733-C517-7AF768CEF5FC}"/>
              </a:ext>
            </a:extLst>
          </p:cNvPr>
          <p:cNvSpPr>
            <a:spLocks noGrp="1"/>
          </p:cNvSpPr>
          <p:nvPr>
            <p:ph type="sldNum" sz="quarter" idx="12"/>
          </p:nvPr>
        </p:nvSpPr>
        <p:spPr/>
        <p:txBody>
          <a:bodyPr/>
          <a:lstStyle/>
          <a:p>
            <a:fld id="{60C8CAAF-3356-FA4C-A856-B43A68F1E711}" type="slidenum">
              <a:rPr lang="en-US" smtClean="0"/>
              <a:t>‹#›</a:t>
            </a:fld>
            <a:endParaRPr lang="en-US"/>
          </a:p>
        </p:txBody>
      </p:sp>
    </p:spTree>
    <p:extLst>
      <p:ext uri="{BB962C8B-B14F-4D97-AF65-F5344CB8AC3E}">
        <p14:creationId xmlns:p14="http://schemas.microsoft.com/office/powerpoint/2010/main" val="2136501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9EE4608F-03DE-8013-E3E2-99F831A64C0B}"/>
              </a:ext>
            </a:extLst>
          </p:cNvPr>
          <p:cNvSpPr>
            <a:spLocks noGrp="1"/>
          </p:cNvSpPr>
          <p:nvPr>
            <p:ph type="title" orient="vert"/>
          </p:nvPr>
        </p:nvSpPr>
        <p:spPr>
          <a:xfrm>
            <a:off x="6543675" y="273844"/>
            <a:ext cx="1971675" cy="4358879"/>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3F4B98C8-5B2D-35DC-CF24-ECDDE35E6A51}"/>
              </a:ext>
            </a:extLst>
          </p:cNvPr>
          <p:cNvSpPr>
            <a:spLocks noGrp="1"/>
          </p:cNvSpPr>
          <p:nvPr>
            <p:ph type="body" orient="vert" idx="1"/>
          </p:nvPr>
        </p:nvSpPr>
        <p:spPr>
          <a:xfrm>
            <a:off x="628650" y="273844"/>
            <a:ext cx="5800725" cy="4358879"/>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93AB8EFD-C169-0735-476E-6D627607ABAA}"/>
              </a:ext>
            </a:extLst>
          </p:cNvPr>
          <p:cNvSpPr>
            <a:spLocks noGrp="1"/>
          </p:cNvSpPr>
          <p:nvPr>
            <p:ph type="dt" sz="half" idx="10"/>
          </p:nvPr>
        </p:nvSpPr>
        <p:spPr/>
        <p:txBody>
          <a:bodyPr/>
          <a:lstStyle/>
          <a:p>
            <a:fld id="{49F02A6B-2069-6242-89BD-98C4F981C39D}" type="datetimeFigureOut">
              <a:rPr lang="en-US" smtClean="0"/>
              <a:t>6/2/2025</a:t>
            </a:fld>
            <a:endParaRPr lang="en-US"/>
          </a:p>
        </p:txBody>
      </p:sp>
      <p:sp>
        <p:nvSpPr>
          <p:cNvPr id="5" name="Alt Bilgi Yer Tutucusu 4">
            <a:extLst>
              <a:ext uri="{FF2B5EF4-FFF2-40B4-BE49-F238E27FC236}">
                <a16:creationId xmlns:a16="http://schemas.microsoft.com/office/drawing/2014/main" id="{F73986CE-B5AC-5BAB-81E8-0CDAFF1373F4}"/>
              </a:ext>
            </a:extLst>
          </p:cNvPr>
          <p:cNvSpPr>
            <a:spLocks noGrp="1"/>
          </p:cNvSpPr>
          <p:nvPr>
            <p:ph type="ftr" sz="quarter" idx="11"/>
          </p:nvPr>
        </p:nvSpPr>
        <p:spPr/>
        <p:txBody>
          <a:bodyPr/>
          <a:lstStyle/>
          <a:p>
            <a:endParaRPr lang="en-US"/>
          </a:p>
        </p:txBody>
      </p:sp>
      <p:sp>
        <p:nvSpPr>
          <p:cNvPr id="6" name="Slayt Numarası Yer Tutucusu 5">
            <a:extLst>
              <a:ext uri="{FF2B5EF4-FFF2-40B4-BE49-F238E27FC236}">
                <a16:creationId xmlns:a16="http://schemas.microsoft.com/office/drawing/2014/main" id="{7CA98B1D-9FA4-FA12-EF0F-CB9FC5D32F7A}"/>
              </a:ext>
            </a:extLst>
          </p:cNvPr>
          <p:cNvSpPr>
            <a:spLocks noGrp="1"/>
          </p:cNvSpPr>
          <p:nvPr>
            <p:ph type="sldNum" sz="quarter" idx="12"/>
          </p:nvPr>
        </p:nvSpPr>
        <p:spPr/>
        <p:txBody>
          <a:bodyPr/>
          <a:lstStyle/>
          <a:p>
            <a:fld id="{60C8CAAF-3356-FA4C-A856-B43A68F1E711}" type="slidenum">
              <a:rPr lang="en-US" smtClean="0"/>
              <a:t>‹#›</a:t>
            </a:fld>
            <a:endParaRPr lang="en-US"/>
          </a:p>
        </p:txBody>
      </p:sp>
    </p:spTree>
    <p:extLst>
      <p:ext uri="{BB962C8B-B14F-4D97-AF65-F5344CB8AC3E}">
        <p14:creationId xmlns:p14="http://schemas.microsoft.com/office/powerpoint/2010/main" val="26215105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Rectangle 6"/>
          <p:cNvSpPr/>
          <p:nvPr userDrawn="1"/>
        </p:nvSpPr>
        <p:spPr>
          <a:xfrm>
            <a:off x="103309" y="0"/>
            <a:ext cx="151590" cy="514350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cxnSp>
        <p:nvCxnSpPr>
          <p:cNvPr id="11" name="Straight Connector 10"/>
          <p:cNvCxnSpPr/>
          <p:nvPr userDrawn="1"/>
        </p:nvCxnSpPr>
        <p:spPr>
          <a:xfrm>
            <a:off x="309654" y="0"/>
            <a:ext cx="0" cy="5143500"/>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392300" y="0"/>
            <a:ext cx="0" cy="5143500"/>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464396" y="0"/>
            <a:ext cx="0" cy="5143500"/>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pic>
        <p:nvPicPr>
          <p:cNvPr id="12" name="Resim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43987" y="156614"/>
            <a:ext cx="675000" cy="675000"/>
          </a:xfrm>
          <a:prstGeom prst="rect">
            <a:avLst/>
          </a:prstGeom>
        </p:spPr>
      </p:pic>
    </p:spTree>
    <p:extLst>
      <p:ext uri="{BB962C8B-B14F-4D97-AF65-F5344CB8AC3E}">
        <p14:creationId xmlns:p14="http://schemas.microsoft.com/office/powerpoint/2010/main" val="1823871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02BE6AC-FF87-FD4B-3F46-6AB2B458A13C}"/>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E4F50B0E-C3D6-7971-6BC4-37C1217B1AC1}"/>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BE1734CA-A1C7-3F49-7525-9F499BFCFB76}"/>
              </a:ext>
            </a:extLst>
          </p:cNvPr>
          <p:cNvSpPr>
            <a:spLocks noGrp="1"/>
          </p:cNvSpPr>
          <p:nvPr>
            <p:ph type="dt" sz="half" idx="10"/>
          </p:nvPr>
        </p:nvSpPr>
        <p:spPr/>
        <p:txBody>
          <a:bodyPr/>
          <a:lstStyle/>
          <a:p>
            <a:fld id="{49F02A6B-2069-6242-89BD-98C4F981C39D}" type="datetimeFigureOut">
              <a:rPr lang="en-US" smtClean="0"/>
              <a:t>6/2/2025</a:t>
            </a:fld>
            <a:endParaRPr lang="en-US"/>
          </a:p>
        </p:txBody>
      </p:sp>
      <p:sp>
        <p:nvSpPr>
          <p:cNvPr id="5" name="Alt Bilgi Yer Tutucusu 4">
            <a:extLst>
              <a:ext uri="{FF2B5EF4-FFF2-40B4-BE49-F238E27FC236}">
                <a16:creationId xmlns:a16="http://schemas.microsoft.com/office/drawing/2014/main" id="{68C405D7-EC1A-F750-9A68-6454D7C87CED}"/>
              </a:ext>
            </a:extLst>
          </p:cNvPr>
          <p:cNvSpPr>
            <a:spLocks noGrp="1"/>
          </p:cNvSpPr>
          <p:nvPr>
            <p:ph type="ftr" sz="quarter" idx="11"/>
          </p:nvPr>
        </p:nvSpPr>
        <p:spPr/>
        <p:txBody>
          <a:bodyPr/>
          <a:lstStyle/>
          <a:p>
            <a:endParaRPr lang="en-US"/>
          </a:p>
        </p:txBody>
      </p:sp>
      <p:sp>
        <p:nvSpPr>
          <p:cNvPr id="6" name="Slayt Numarası Yer Tutucusu 5">
            <a:extLst>
              <a:ext uri="{FF2B5EF4-FFF2-40B4-BE49-F238E27FC236}">
                <a16:creationId xmlns:a16="http://schemas.microsoft.com/office/drawing/2014/main" id="{B1E60E45-9F26-65A9-4BD5-006735EF875A}"/>
              </a:ext>
            </a:extLst>
          </p:cNvPr>
          <p:cNvSpPr>
            <a:spLocks noGrp="1"/>
          </p:cNvSpPr>
          <p:nvPr>
            <p:ph type="sldNum" sz="quarter" idx="12"/>
          </p:nvPr>
        </p:nvSpPr>
        <p:spPr/>
        <p:txBody>
          <a:bodyPr/>
          <a:lstStyle/>
          <a:p>
            <a:fld id="{60C8CAAF-3356-FA4C-A856-B43A68F1E711}" type="slidenum">
              <a:rPr lang="en-US" smtClean="0"/>
              <a:t>‹#›</a:t>
            </a:fld>
            <a:endParaRPr lang="en-US"/>
          </a:p>
        </p:txBody>
      </p:sp>
    </p:spTree>
    <p:extLst>
      <p:ext uri="{BB962C8B-B14F-4D97-AF65-F5344CB8AC3E}">
        <p14:creationId xmlns:p14="http://schemas.microsoft.com/office/powerpoint/2010/main" val="3798631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8358EB0-9B16-0372-3E13-6407FA22552A}"/>
              </a:ext>
            </a:extLst>
          </p:cNvPr>
          <p:cNvSpPr>
            <a:spLocks noGrp="1"/>
          </p:cNvSpPr>
          <p:nvPr>
            <p:ph type="title"/>
          </p:nvPr>
        </p:nvSpPr>
        <p:spPr>
          <a:xfrm>
            <a:off x="623888" y="1282304"/>
            <a:ext cx="7886700" cy="2139553"/>
          </a:xfrm>
        </p:spPr>
        <p:txBody>
          <a:bodyPr anchor="b"/>
          <a:lstStyle>
            <a:lvl1pPr>
              <a:defRPr sz="45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E2D6C836-B6A3-D309-35E0-BCEB4A452E04}"/>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888FEECE-988C-BECA-3084-8DE10B41D6E4}"/>
              </a:ext>
            </a:extLst>
          </p:cNvPr>
          <p:cNvSpPr>
            <a:spLocks noGrp="1"/>
          </p:cNvSpPr>
          <p:nvPr>
            <p:ph type="dt" sz="half" idx="10"/>
          </p:nvPr>
        </p:nvSpPr>
        <p:spPr/>
        <p:txBody>
          <a:bodyPr/>
          <a:lstStyle/>
          <a:p>
            <a:fld id="{49F02A6B-2069-6242-89BD-98C4F981C39D}" type="datetimeFigureOut">
              <a:rPr lang="en-US" smtClean="0"/>
              <a:t>6/2/2025</a:t>
            </a:fld>
            <a:endParaRPr lang="en-US"/>
          </a:p>
        </p:txBody>
      </p:sp>
      <p:sp>
        <p:nvSpPr>
          <p:cNvPr id="5" name="Alt Bilgi Yer Tutucusu 4">
            <a:extLst>
              <a:ext uri="{FF2B5EF4-FFF2-40B4-BE49-F238E27FC236}">
                <a16:creationId xmlns:a16="http://schemas.microsoft.com/office/drawing/2014/main" id="{BDD11B7E-1014-C0A4-67BC-F6C63BCADDCF}"/>
              </a:ext>
            </a:extLst>
          </p:cNvPr>
          <p:cNvSpPr>
            <a:spLocks noGrp="1"/>
          </p:cNvSpPr>
          <p:nvPr>
            <p:ph type="ftr" sz="quarter" idx="11"/>
          </p:nvPr>
        </p:nvSpPr>
        <p:spPr/>
        <p:txBody>
          <a:bodyPr/>
          <a:lstStyle/>
          <a:p>
            <a:endParaRPr lang="en-US"/>
          </a:p>
        </p:txBody>
      </p:sp>
      <p:sp>
        <p:nvSpPr>
          <p:cNvPr id="6" name="Slayt Numarası Yer Tutucusu 5">
            <a:extLst>
              <a:ext uri="{FF2B5EF4-FFF2-40B4-BE49-F238E27FC236}">
                <a16:creationId xmlns:a16="http://schemas.microsoft.com/office/drawing/2014/main" id="{313C175E-A79A-507E-0480-F168C2716373}"/>
              </a:ext>
            </a:extLst>
          </p:cNvPr>
          <p:cNvSpPr>
            <a:spLocks noGrp="1"/>
          </p:cNvSpPr>
          <p:nvPr>
            <p:ph type="sldNum" sz="quarter" idx="12"/>
          </p:nvPr>
        </p:nvSpPr>
        <p:spPr/>
        <p:txBody>
          <a:bodyPr/>
          <a:lstStyle/>
          <a:p>
            <a:fld id="{60C8CAAF-3356-FA4C-A856-B43A68F1E711}" type="slidenum">
              <a:rPr lang="en-US" smtClean="0"/>
              <a:t>‹#›</a:t>
            </a:fld>
            <a:endParaRPr lang="en-US"/>
          </a:p>
        </p:txBody>
      </p:sp>
    </p:spTree>
    <p:extLst>
      <p:ext uri="{BB962C8B-B14F-4D97-AF65-F5344CB8AC3E}">
        <p14:creationId xmlns:p14="http://schemas.microsoft.com/office/powerpoint/2010/main" val="38082653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439D724-CFA3-6CBD-9DE2-491AD7680661}"/>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31EE7960-E480-0782-3CAE-EF8C2834723A}"/>
              </a:ext>
            </a:extLst>
          </p:cNvPr>
          <p:cNvSpPr>
            <a:spLocks noGrp="1"/>
          </p:cNvSpPr>
          <p:nvPr>
            <p:ph sz="half" idx="1"/>
          </p:nvPr>
        </p:nvSpPr>
        <p:spPr>
          <a:xfrm>
            <a:off x="628650" y="1369219"/>
            <a:ext cx="3886200" cy="3263504"/>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A2CEAB4B-D9BE-FEC3-587F-BE346D6C9B32}"/>
              </a:ext>
            </a:extLst>
          </p:cNvPr>
          <p:cNvSpPr>
            <a:spLocks noGrp="1"/>
          </p:cNvSpPr>
          <p:nvPr>
            <p:ph sz="half" idx="2"/>
          </p:nvPr>
        </p:nvSpPr>
        <p:spPr>
          <a:xfrm>
            <a:off x="4629150" y="1369219"/>
            <a:ext cx="3886200" cy="3263504"/>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FF614C6D-20EF-90A2-7D34-FB02DF567E45}"/>
              </a:ext>
            </a:extLst>
          </p:cNvPr>
          <p:cNvSpPr>
            <a:spLocks noGrp="1"/>
          </p:cNvSpPr>
          <p:nvPr>
            <p:ph type="dt" sz="half" idx="10"/>
          </p:nvPr>
        </p:nvSpPr>
        <p:spPr/>
        <p:txBody>
          <a:bodyPr/>
          <a:lstStyle/>
          <a:p>
            <a:fld id="{49F02A6B-2069-6242-89BD-98C4F981C39D}" type="datetimeFigureOut">
              <a:rPr lang="en-US" smtClean="0"/>
              <a:t>6/2/2025</a:t>
            </a:fld>
            <a:endParaRPr lang="en-US"/>
          </a:p>
        </p:txBody>
      </p:sp>
      <p:sp>
        <p:nvSpPr>
          <p:cNvPr id="6" name="Alt Bilgi Yer Tutucusu 5">
            <a:extLst>
              <a:ext uri="{FF2B5EF4-FFF2-40B4-BE49-F238E27FC236}">
                <a16:creationId xmlns:a16="http://schemas.microsoft.com/office/drawing/2014/main" id="{8FCBBE60-9B6D-76C3-0E9D-48994563BB6A}"/>
              </a:ext>
            </a:extLst>
          </p:cNvPr>
          <p:cNvSpPr>
            <a:spLocks noGrp="1"/>
          </p:cNvSpPr>
          <p:nvPr>
            <p:ph type="ftr" sz="quarter" idx="11"/>
          </p:nvPr>
        </p:nvSpPr>
        <p:spPr/>
        <p:txBody>
          <a:bodyPr/>
          <a:lstStyle/>
          <a:p>
            <a:endParaRPr lang="en-US"/>
          </a:p>
        </p:txBody>
      </p:sp>
      <p:sp>
        <p:nvSpPr>
          <p:cNvPr id="7" name="Slayt Numarası Yer Tutucusu 6">
            <a:extLst>
              <a:ext uri="{FF2B5EF4-FFF2-40B4-BE49-F238E27FC236}">
                <a16:creationId xmlns:a16="http://schemas.microsoft.com/office/drawing/2014/main" id="{E2043B1F-53BB-F96A-DF60-794BEEB8275D}"/>
              </a:ext>
            </a:extLst>
          </p:cNvPr>
          <p:cNvSpPr>
            <a:spLocks noGrp="1"/>
          </p:cNvSpPr>
          <p:nvPr>
            <p:ph type="sldNum" sz="quarter" idx="12"/>
          </p:nvPr>
        </p:nvSpPr>
        <p:spPr/>
        <p:txBody>
          <a:bodyPr/>
          <a:lstStyle/>
          <a:p>
            <a:fld id="{60C8CAAF-3356-FA4C-A856-B43A68F1E711}" type="slidenum">
              <a:rPr lang="en-US" smtClean="0"/>
              <a:t>‹#›</a:t>
            </a:fld>
            <a:endParaRPr lang="en-US"/>
          </a:p>
        </p:txBody>
      </p:sp>
    </p:spTree>
    <p:extLst>
      <p:ext uri="{BB962C8B-B14F-4D97-AF65-F5344CB8AC3E}">
        <p14:creationId xmlns:p14="http://schemas.microsoft.com/office/powerpoint/2010/main" val="3169371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96D76D7-9910-E36C-6FC5-63C754BE966E}"/>
              </a:ext>
            </a:extLst>
          </p:cNvPr>
          <p:cNvSpPr>
            <a:spLocks noGrp="1"/>
          </p:cNvSpPr>
          <p:nvPr>
            <p:ph type="title"/>
          </p:nvPr>
        </p:nvSpPr>
        <p:spPr>
          <a:xfrm>
            <a:off x="629841" y="273844"/>
            <a:ext cx="7886700" cy="994172"/>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E8B0956C-A7A0-FEE9-2E64-932F887B1E5D}"/>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B82EA746-544C-D21B-5183-7CD19BF19BAF}"/>
              </a:ext>
            </a:extLst>
          </p:cNvPr>
          <p:cNvSpPr>
            <a:spLocks noGrp="1"/>
          </p:cNvSpPr>
          <p:nvPr>
            <p:ph sz="half" idx="2"/>
          </p:nvPr>
        </p:nvSpPr>
        <p:spPr>
          <a:xfrm>
            <a:off x="629842" y="1878806"/>
            <a:ext cx="3868340" cy="2763441"/>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52E5D80D-7B48-858E-BC45-E92924C6A032}"/>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63F508FD-3BB9-DC0C-A596-ACB908E19A41}"/>
              </a:ext>
            </a:extLst>
          </p:cNvPr>
          <p:cNvSpPr>
            <a:spLocks noGrp="1"/>
          </p:cNvSpPr>
          <p:nvPr>
            <p:ph sz="quarter" idx="4"/>
          </p:nvPr>
        </p:nvSpPr>
        <p:spPr>
          <a:xfrm>
            <a:off x="4629150" y="1878806"/>
            <a:ext cx="3887391" cy="2763441"/>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44B77288-9CF8-8F66-6A4E-20902EDFF3FB}"/>
              </a:ext>
            </a:extLst>
          </p:cNvPr>
          <p:cNvSpPr>
            <a:spLocks noGrp="1"/>
          </p:cNvSpPr>
          <p:nvPr>
            <p:ph type="dt" sz="half" idx="10"/>
          </p:nvPr>
        </p:nvSpPr>
        <p:spPr/>
        <p:txBody>
          <a:bodyPr/>
          <a:lstStyle/>
          <a:p>
            <a:fld id="{49F02A6B-2069-6242-89BD-98C4F981C39D}" type="datetimeFigureOut">
              <a:rPr lang="en-US" smtClean="0"/>
              <a:t>6/2/2025</a:t>
            </a:fld>
            <a:endParaRPr lang="en-US"/>
          </a:p>
        </p:txBody>
      </p:sp>
      <p:sp>
        <p:nvSpPr>
          <p:cNvPr id="8" name="Alt Bilgi Yer Tutucusu 7">
            <a:extLst>
              <a:ext uri="{FF2B5EF4-FFF2-40B4-BE49-F238E27FC236}">
                <a16:creationId xmlns:a16="http://schemas.microsoft.com/office/drawing/2014/main" id="{B71EEC5A-303F-573D-C97B-8FE8CA91C0F4}"/>
              </a:ext>
            </a:extLst>
          </p:cNvPr>
          <p:cNvSpPr>
            <a:spLocks noGrp="1"/>
          </p:cNvSpPr>
          <p:nvPr>
            <p:ph type="ftr" sz="quarter" idx="11"/>
          </p:nvPr>
        </p:nvSpPr>
        <p:spPr/>
        <p:txBody>
          <a:bodyPr/>
          <a:lstStyle/>
          <a:p>
            <a:endParaRPr lang="en-US"/>
          </a:p>
        </p:txBody>
      </p:sp>
      <p:sp>
        <p:nvSpPr>
          <p:cNvPr id="9" name="Slayt Numarası Yer Tutucusu 8">
            <a:extLst>
              <a:ext uri="{FF2B5EF4-FFF2-40B4-BE49-F238E27FC236}">
                <a16:creationId xmlns:a16="http://schemas.microsoft.com/office/drawing/2014/main" id="{BFF1EA22-1DCF-8E10-6469-821FF63266CC}"/>
              </a:ext>
            </a:extLst>
          </p:cNvPr>
          <p:cNvSpPr>
            <a:spLocks noGrp="1"/>
          </p:cNvSpPr>
          <p:nvPr>
            <p:ph type="sldNum" sz="quarter" idx="12"/>
          </p:nvPr>
        </p:nvSpPr>
        <p:spPr/>
        <p:txBody>
          <a:bodyPr/>
          <a:lstStyle/>
          <a:p>
            <a:fld id="{60C8CAAF-3356-FA4C-A856-B43A68F1E711}" type="slidenum">
              <a:rPr lang="en-US" smtClean="0"/>
              <a:t>‹#›</a:t>
            </a:fld>
            <a:endParaRPr lang="en-US"/>
          </a:p>
        </p:txBody>
      </p:sp>
    </p:spTree>
    <p:extLst>
      <p:ext uri="{BB962C8B-B14F-4D97-AF65-F5344CB8AC3E}">
        <p14:creationId xmlns:p14="http://schemas.microsoft.com/office/powerpoint/2010/main" val="32753234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9C5F6B2-BC56-185D-1863-39F043F8EB15}"/>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0495DC05-2E72-0E34-729F-E9513451B45D}"/>
              </a:ext>
            </a:extLst>
          </p:cNvPr>
          <p:cNvSpPr>
            <a:spLocks noGrp="1"/>
          </p:cNvSpPr>
          <p:nvPr>
            <p:ph type="dt" sz="half" idx="10"/>
          </p:nvPr>
        </p:nvSpPr>
        <p:spPr/>
        <p:txBody>
          <a:bodyPr/>
          <a:lstStyle/>
          <a:p>
            <a:fld id="{49F02A6B-2069-6242-89BD-98C4F981C39D}" type="datetimeFigureOut">
              <a:rPr lang="en-US" smtClean="0"/>
              <a:t>6/2/2025</a:t>
            </a:fld>
            <a:endParaRPr lang="en-US"/>
          </a:p>
        </p:txBody>
      </p:sp>
      <p:sp>
        <p:nvSpPr>
          <p:cNvPr id="4" name="Alt Bilgi Yer Tutucusu 3">
            <a:extLst>
              <a:ext uri="{FF2B5EF4-FFF2-40B4-BE49-F238E27FC236}">
                <a16:creationId xmlns:a16="http://schemas.microsoft.com/office/drawing/2014/main" id="{B2DB78BD-DCFB-C582-AF05-5A0DA68D1E13}"/>
              </a:ext>
            </a:extLst>
          </p:cNvPr>
          <p:cNvSpPr>
            <a:spLocks noGrp="1"/>
          </p:cNvSpPr>
          <p:nvPr>
            <p:ph type="ftr" sz="quarter" idx="11"/>
          </p:nvPr>
        </p:nvSpPr>
        <p:spPr/>
        <p:txBody>
          <a:bodyPr/>
          <a:lstStyle/>
          <a:p>
            <a:endParaRPr lang="en-US"/>
          </a:p>
        </p:txBody>
      </p:sp>
      <p:sp>
        <p:nvSpPr>
          <p:cNvPr id="5" name="Slayt Numarası Yer Tutucusu 4">
            <a:extLst>
              <a:ext uri="{FF2B5EF4-FFF2-40B4-BE49-F238E27FC236}">
                <a16:creationId xmlns:a16="http://schemas.microsoft.com/office/drawing/2014/main" id="{3E0B3C7B-3B1C-2457-E3C3-164A0C082AB6}"/>
              </a:ext>
            </a:extLst>
          </p:cNvPr>
          <p:cNvSpPr>
            <a:spLocks noGrp="1"/>
          </p:cNvSpPr>
          <p:nvPr>
            <p:ph type="sldNum" sz="quarter" idx="12"/>
          </p:nvPr>
        </p:nvSpPr>
        <p:spPr/>
        <p:txBody>
          <a:bodyPr/>
          <a:lstStyle/>
          <a:p>
            <a:fld id="{60C8CAAF-3356-FA4C-A856-B43A68F1E711}" type="slidenum">
              <a:rPr lang="en-US" smtClean="0"/>
              <a:t>‹#›</a:t>
            </a:fld>
            <a:endParaRPr lang="en-US"/>
          </a:p>
        </p:txBody>
      </p:sp>
    </p:spTree>
    <p:extLst>
      <p:ext uri="{BB962C8B-B14F-4D97-AF65-F5344CB8AC3E}">
        <p14:creationId xmlns:p14="http://schemas.microsoft.com/office/powerpoint/2010/main" val="2053987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45751AFD-4554-E66D-B19A-470C0802755E}"/>
              </a:ext>
            </a:extLst>
          </p:cNvPr>
          <p:cNvSpPr>
            <a:spLocks noGrp="1"/>
          </p:cNvSpPr>
          <p:nvPr>
            <p:ph type="dt" sz="half" idx="10"/>
          </p:nvPr>
        </p:nvSpPr>
        <p:spPr/>
        <p:txBody>
          <a:bodyPr/>
          <a:lstStyle/>
          <a:p>
            <a:fld id="{49F02A6B-2069-6242-89BD-98C4F981C39D}" type="datetimeFigureOut">
              <a:rPr lang="en-US" smtClean="0"/>
              <a:t>6/2/2025</a:t>
            </a:fld>
            <a:endParaRPr lang="en-US"/>
          </a:p>
        </p:txBody>
      </p:sp>
      <p:sp>
        <p:nvSpPr>
          <p:cNvPr id="3" name="Alt Bilgi Yer Tutucusu 2">
            <a:extLst>
              <a:ext uri="{FF2B5EF4-FFF2-40B4-BE49-F238E27FC236}">
                <a16:creationId xmlns:a16="http://schemas.microsoft.com/office/drawing/2014/main" id="{680169CE-1DA1-2CF9-388A-9711F680EA27}"/>
              </a:ext>
            </a:extLst>
          </p:cNvPr>
          <p:cNvSpPr>
            <a:spLocks noGrp="1"/>
          </p:cNvSpPr>
          <p:nvPr>
            <p:ph type="ftr" sz="quarter" idx="11"/>
          </p:nvPr>
        </p:nvSpPr>
        <p:spPr/>
        <p:txBody>
          <a:bodyPr/>
          <a:lstStyle/>
          <a:p>
            <a:endParaRPr lang="en-US"/>
          </a:p>
        </p:txBody>
      </p:sp>
      <p:sp>
        <p:nvSpPr>
          <p:cNvPr id="4" name="Slayt Numarası Yer Tutucusu 3">
            <a:extLst>
              <a:ext uri="{FF2B5EF4-FFF2-40B4-BE49-F238E27FC236}">
                <a16:creationId xmlns:a16="http://schemas.microsoft.com/office/drawing/2014/main" id="{1867A9CE-2580-D397-8439-790D27C26166}"/>
              </a:ext>
            </a:extLst>
          </p:cNvPr>
          <p:cNvSpPr>
            <a:spLocks noGrp="1"/>
          </p:cNvSpPr>
          <p:nvPr>
            <p:ph type="sldNum" sz="quarter" idx="12"/>
          </p:nvPr>
        </p:nvSpPr>
        <p:spPr/>
        <p:txBody>
          <a:bodyPr/>
          <a:lstStyle/>
          <a:p>
            <a:fld id="{60C8CAAF-3356-FA4C-A856-B43A68F1E711}" type="slidenum">
              <a:rPr lang="en-US" smtClean="0"/>
              <a:t>‹#›</a:t>
            </a:fld>
            <a:endParaRPr lang="en-US"/>
          </a:p>
        </p:txBody>
      </p:sp>
    </p:spTree>
    <p:extLst>
      <p:ext uri="{BB962C8B-B14F-4D97-AF65-F5344CB8AC3E}">
        <p14:creationId xmlns:p14="http://schemas.microsoft.com/office/powerpoint/2010/main" val="19646736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BD774BD-5437-2EA3-36CF-83491651F15D}"/>
              </a:ext>
            </a:extLst>
          </p:cNvPr>
          <p:cNvSpPr>
            <a:spLocks noGrp="1"/>
          </p:cNvSpPr>
          <p:nvPr>
            <p:ph type="title"/>
          </p:nvPr>
        </p:nvSpPr>
        <p:spPr>
          <a:xfrm>
            <a:off x="629841" y="342900"/>
            <a:ext cx="2949178" cy="1200150"/>
          </a:xfrm>
        </p:spPr>
        <p:txBody>
          <a:bodyPr anchor="b"/>
          <a:lstStyle>
            <a:lvl1pPr>
              <a:defRPr sz="24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61A74DAA-CBE9-1F6A-FDEF-5672E9C0F820}"/>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7E83DED1-E23B-2D8F-A5BF-C2794BF86D75}"/>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6DF7CBEB-A6EC-C471-C0E9-7BC68BFA141F}"/>
              </a:ext>
            </a:extLst>
          </p:cNvPr>
          <p:cNvSpPr>
            <a:spLocks noGrp="1"/>
          </p:cNvSpPr>
          <p:nvPr>
            <p:ph type="dt" sz="half" idx="10"/>
          </p:nvPr>
        </p:nvSpPr>
        <p:spPr/>
        <p:txBody>
          <a:bodyPr/>
          <a:lstStyle/>
          <a:p>
            <a:fld id="{49F02A6B-2069-6242-89BD-98C4F981C39D}" type="datetimeFigureOut">
              <a:rPr lang="en-US" smtClean="0"/>
              <a:t>6/2/2025</a:t>
            </a:fld>
            <a:endParaRPr lang="en-US"/>
          </a:p>
        </p:txBody>
      </p:sp>
      <p:sp>
        <p:nvSpPr>
          <p:cNvPr id="6" name="Alt Bilgi Yer Tutucusu 5">
            <a:extLst>
              <a:ext uri="{FF2B5EF4-FFF2-40B4-BE49-F238E27FC236}">
                <a16:creationId xmlns:a16="http://schemas.microsoft.com/office/drawing/2014/main" id="{9A39D586-07CC-AA45-193F-83412A5CF0CF}"/>
              </a:ext>
            </a:extLst>
          </p:cNvPr>
          <p:cNvSpPr>
            <a:spLocks noGrp="1"/>
          </p:cNvSpPr>
          <p:nvPr>
            <p:ph type="ftr" sz="quarter" idx="11"/>
          </p:nvPr>
        </p:nvSpPr>
        <p:spPr/>
        <p:txBody>
          <a:bodyPr/>
          <a:lstStyle/>
          <a:p>
            <a:endParaRPr lang="en-US"/>
          </a:p>
        </p:txBody>
      </p:sp>
      <p:sp>
        <p:nvSpPr>
          <p:cNvPr id="7" name="Slayt Numarası Yer Tutucusu 6">
            <a:extLst>
              <a:ext uri="{FF2B5EF4-FFF2-40B4-BE49-F238E27FC236}">
                <a16:creationId xmlns:a16="http://schemas.microsoft.com/office/drawing/2014/main" id="{482D7D5A-8A7B-8764-C45F-4E7CCC178DC4}"/>
              </a:ext>
            </a:extLst>
          </p:cNvPr>
          <p:cNvSpPr>
            <a:spLocks noGrp="1"/>
          </p:cNvSpPr>
          <p:nvPr>
            <p:ph type="sldNum" sz="quarter" idx="12"/>
          </p:nvPr>
        </p:nvSpPr>
        <p:spPr/>
        <p:txBody>
          <a:bodyPr/>
          <a:lstStyle/>
          <a:p>
            <a:fld id="{60C8CAAF-3356-FA4C-A856-B43A68F1E711}" type="slidenum">
              <a:rPr lang="en-US" smtClean="0"/>
              <a:t>‹#›</a:t>
            </a:fld>
            <a:endParaRPr lang="en-US"/>
          </a:p>
        </p:txBody>
      </p:sp>
    </p:spTree>
    <p:extLst>
      <p:ext uri="{BB962C8B-B14F-4D97-AF65-F5344CB8AC3E}">
        <p14:creationId xmlns:p14="http://schemas.microsoft.com/office/powerpoint/2010/main" val="23204003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6836B3E-29EB-DD85-454B-A49D31DF8467}"/>
              </a:ext>
            </a:extLst>
          </p:cNvPr>
          <p:cNvSpPr>
            <a:spLocks noGrp="1"/>
          </p:cNvSpPr>
          <p:nvPr>
            <p:ph type="title"/>
          </p:nvPr>
        </p:nvSpPr>
        <p:spPr>
          <a:xfrm>
            <a:off x="629841" y="342900"/>
            <a:ext cx="2949178" cy="1200150"/>
          </a:xfrm>
        </p:spPr>
        <p:txBody>
          <a:bodyPr anchor="b"/>
          <a:lstStyle>
            <a:lvl1pPr>
              <a:defRPr sz="24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6545BDDE-EA23-8D88-8C4B-A2586CE61BDE}"/>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tr-TR"/>
          </a:p>
        </p:txBody>
      </p:sp>
      <p:sp>
        <p:nvSpPr>
          <p:cNvPr id="4" name="Metin Yer Tutucusu 3">
            <a:extLst>
              <a:ext uri="{FF2B5EF4-FFF2-40B4-BE49-F238E27FC236}">
                <a16:creationId xmlns:a16="http://schemas.microsoft.com/office/drawing/2014/main" id="{E73BD4B6-C2CB-B7EF-F96C-CB162F451402}"/>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BD0C757A-AE65-F26C-3C42-08B5D08B289C}"/>
              </a:ext>
            </a:extLst>
          </p:cNvPr>
          <p:cNvSpPr>
            <a:spLocks noGrp="1"/>
          </p:cNvSpPr>
          <p:nvPr>
            <p:ph type="dt" sz="half" idx="10"/>
          </p:nvPr>
        </p:nvSpPr>
        <p:spPr/>
        <p:txBody>
          <a:bodyPr/>
          <a:lstStyle/>
          <a:p>
            <a:fld id="{49F02A6B-2069-6242-89BD-98C4F981C39D}" type="datetimeFigureOut">
              <a:rPr lang="en-US" smtClean="0"/>
              <a:t>6/2/2025</a:t>
            </a:fld>
            <a:endParaRPr lang="en-US"/>
          </a:p>
        </p:txBody>
      </p:sp>
      <p:sp>
        <p:nvSpPr>
          <p:cNvPr id="6" name="Alt Bilgi Yer Tutucusu 5">
            <a:extLst>
              <a:ext uri="{FF2B5EF4-FFF2-40B4-BE49-F238E27FC236}">
                <a16:creationId xmlns:a16="http://schemas.microsoft.com/office/drawing/2014/main" id="{1F7C71CF-FF76-505A-29BC-0A567B86F3D8}"/>
              </a:ext>
            </a:extLst>
          </p:cNvPr>
          <p:cNvSpPr>
            <a:spLocks noGrp="1"/>
          </p:cNvSpPr>
          <p:nvPr>
            <p:ph type="ftr" sz="quarter" idx="11"/>
          </p:nvPr>
        </p:nvSpPr>
        <p:spPr/>
        <p:txBody>
          <a:bodyPr/>
          <a:lstStyle/>
          <a:p>
            <a:endParaRPr lang="en-US"/>
          </a:p>
        </p:txBody>
      </p:sp>
      <p:sp>
        <p:nvSpPr>
          <p:cNvPr id="7" name="Slayt Numarası Yer Tutucusu 6">
            <a:extLst>
              <a:ext uri="{FF2B5EF4-FFF2-40B4-BE49-F238E27FC236}">
                <a16:creationId xmlns:a16="http://schemas.microsoft.com/office/drawing/2014/main" id="{49DEA86E-7F10-AAD8-7A6E-BD3F64156AC1}"/>
              </a:ext>
            </a:extLst>
          </p:cNvPr>
          <p:cNvSpPr>
            <a:spLocks noGrp="1"/>
          </p:cNvSpPr>
          <p:nvPr>
            <p:ph type="sldNum" sz="quarter" idx="12"/>
          </p:nvPr>
        </p:nvSpPr>
        <p:spPr/>
        <p:txBody>
          <a:bodyPr/>
          <a:lstStyle/>
          <a:p>
            <a:fld id="{60C8CAAF-3356-FA4C-A856-B43A68F1E711}" type="slidenum">
              <a:rPr lang="en-US" smtClean="0"/>
              <a:t>‹#›</a:t>
            </a:fld>
            <a:endParaRPr lang="en-US"/>
          </a:p>
        </p:txBody>
      </p:sp>
    </p:spTree>
    <p:extLst>
      <p:ext uri="{BB962C8B-B14F-4D97-AF65-F5344CB8AC3E}">
        <p14:creationId xmlns:p14="http://schemas.microsoft.com/office/powerpoint/2010/main" val="1739862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C09F3FBA-CE70-2230-8BD5-04844DD47AD6}"/>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DB207C12-5E31-45CD-7DB9-0DE834A24DEE}"/>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78B5E103-583A-5BDA-E89D-6C8C68C773E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49F02A6B-2069-6242-89BD-98C4F981C39D}" type="datetimeFigureOut">
              <a:rPr lang="en-US" smtClean="0"/>
              <a:t>6/2/2025</a:t>
            </a:fld>
            <a:endParaRPr lang="en-US"/>
          </a:p>
        </p:txBody>
      </p:sp>
      <p:sp>
        <p:nvSpPr>
          <p:cNvPr id="5" name="Alt Bilgi Yer Tutucusu 4">
            <a:extLst>
              <a:ext uri="{FF2B5EF4-FFF2-40B4-BE49-F238E27FC236}">
                <a16:creationId xmlns:a16="http://schemas.microsoft.com/office/drawing/2014/main" id="{1A63EA60-6837-8AD1-3A66-D73979141B82}"/>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ayt Numarası Yer Tutucusu 5">
            <a:extLst>
              <a:ext uri="{FF2B5EF4-FFF2-40B4-BE49-F238E27FC236}">
                <a16:creationId xmlns:a16="http://schemas.microsoft.com/office/drawing/2014/main" id="{ED9E498C-1624-4E5F-1E20-2C417C63DBE8}"/>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C8CAAF-3356-FA4C-A856-B43A68F1E711}" type="slidenum">
              <a:rPr lang="en-US" smtClean="0"/>
              <a:t>‹#›</a:t>
            </a:fld>
            <a:endParaRPr lang="en-US"/>
          </a:p>
        </p:txBody>
      </p:sp>
    </p:spTree>
    <p:extLst>
      <p:ext uri="{BB962C8B-B14F-4D97-AF65-F5344CB8AC3E}">
        <p14:creationId xmlns:p14="http://schemas.microsoft.com/office/powerpoint/2010/main" val="3016626843"/>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tr-T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oleObject" Target="../embeddings/oleObject1.bin"/><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hyperlink" Target="mailto:hakkihakanyilmaz@yahoo.com" TargetMode="Externa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655675" y="925506"/>
            <a:ext cx="6103767" cy="2132298"/>
          </a:xfrm>
        </p:spPr>
        <p:txBody>
          <a:bodyPr>
            <a:normAutofit fontScale="90000"/>
          </a:bodyPr>
          <a:lstStyle/>
          <a:p>
            <a:pPr algn="ctr"/>
            <a:r>
              <a:rPr lang="tr-TR" sz="2800" b="1" dirty="0">
                <a:solidFill>
                  <a:schemeClr val="accent1">
                    <a:lumMod val="50000"/>
                  </a:schemeClr>
                </a:solidFill>
                <a:latin typeface="+mn-lt"/>
              </a:rPr>
              <a:t>VİLAYETLER BİRLİĞİ</a:t>
            </a:r>
            <a:br>
              <a:rPr lang="tr-TR" sz="2800" b="1" dirty="0">
                <a:solidFill>
                  <a:schemeClr val="accent1">
                    <a:lumMod val="50000"/>
                  </a:schemeClr>
                </a:solidFill>
                <a:latin typeface="+mn-lt"/>
              </a:rPr>
            </a:br>
            <a:br>
              <a:rPr lang="tr-TR" sz="2800" b="1" dirty="0">
                <a:solidFill>
                  <a:schemeClr val="accent1">
                    <a:lumMod val="50000"/>
                  </a:schemeClr>
                </a:solidFill>
                <a:latin typeface="+mn-lt"/>
              </a:rPr>
            </a:br>
            <a:r>
              <a:rPr lang="tr-TR" sz="2800" b="1" dirty="0">
                <a:solidFill>
                  <a:schemeClr val="accent1">
                    <a:lumMod val="50000"/>
                  </a:schemeClr>
                </a:solidFill>
                <a:latin typeface="+mn-lt"/>
              </a:rPr>
              <a:t> İL ÖZEL İDARELERİNDE PROGRAM BÜTÇEYE GEÇİŞ EĞİTİMİ</a:t>
            </a:r>
            <a:br>
              <a:rPr lang="tr-TR" sz="2800" b="1" dirty="0">
                <a:solidFill>
                  <a:schemeClr val="accent1">
                    <a:lumMod val="50000"/>
                  </a:schemeClr>
                </a:solidFill>
                <a:latin typeface="+mn-lt"/>
              </a:rPr>
            </a:br>
            <a:br>
              <a:rPr lang="tr-TR" sz="2400" b="1" dirty="0">
                <a:solidFill>
                  <a:schemeClr val="accent1">
                    <a:lumMod val="50000"/>
                  </a:schemeClr>
                </a:solidFill>
                <a:latin typeface="+mn-lt"/>
              </a:rPr>
            </a:br>
            <a:endParaRPr lang="tr-TR" sz="1800" b="1" dirty="0">
              <a:solidFill>
                <a:schemeClr val="accent1">
                  <a:lumMod val="50000"/>
                </a:schemeClr>
              </a:solidFill>
            </a:endParaRPr>
          </a:p>
        </p:txBody>
      </p:sp>
      <p:sp>
        <p:nvSpPr>
          <p:cNvPr id="2051" name="Rectangle 3"/>
          <p:cNvSpPr>
            <a:spLocks noGrp="1" noChangeArrowheads="1"/>
          </p:cNvSpPr>
          <p:nvPr>
            <p:ph type="subTitle" idx="1"/>
          </p:nvPr>
        </p:nvSpPr>
        <p:spPr>
          <a:xfrm>
            <a:off x="2780438" y="3503619"/>
            <a:ext cx="4229100" cy="1428750"/>
          </a:xfrm>
        </p:spPr>
        <p:txBody>
          <a:bodyPr>
            <a:normAutofit/>
          </a:bodyPr>
          <a:lstStyle/>
          <a:p>
            <a:pPr algn="ctr"/>
            <a:r>
              <a:rPr lang="tr-TR" sz="1600" b="1" dirty="0">
                <a:solidFill>
                  <a:schemeClr val="accent1">
                    <a:lumMod val="50000"/>
                  </a:schemeClr>
                </a:solidFill>
              </a:rPr>
              <a:t>Prof. Dr. H. Hakan Yılmaz</a:t>
            </a:r>
          </a:p>
          <a:p>
            <a:pPr algn="ctr"/>
            <a:r>
              <a:rPr lang="tr-TR" sz="1600" b="1" dirty="0">
                <a:solidFill>
                  <a:schemeClr val="accent1">
                    <a:lumMod val="50000"/>
                  </a:schemeClr>
                </a:solidFill>
              </a:rPr>
              <a:t>Kızılcahamam</a:t>
            </a:r>
          </a:p>
          <a:p>
            <a:pPr algn="ctr"/>
            <a:r>
              <a:rPr lang="tr-TR" sz="1600" b="1" dirty="0">
                <a:solidFill>
                  <a:schemeClr val="accent1">
                    <a:lumMod val="50000"/>
                  </a:schemeClr>
                </a:solidFill>
              </a:rPr>
              <a:t>2 Haziran 2025 </a:t>
            </a:r>
          </a:p>
          <a:p>
            <a:pPr algn="ctr"/>
            <a:endParaRPr lang="tr-TR" b="1" dirty="0">
              <a:solidFill>
                <a:schemeClr val="tx1"/>
              </a:solidFill>
            </a:endParaRPr>
          </a:p>
        </p:txBody>
      </p:sp>
      <p:sp>
        <p:nvSpPr>
          <p:cNvPr id="4" name="3 Slayt Numarası Yer Tutucusu"/>
          <p:cNvSpPr>
            <a:spLocks noGrp="1"/>
          </p:cNvSpPr>
          <p:nvPr>
            <p:ph type="sldNum" sz="quarter" idx="12"/>
          </p:nvPr>
        </p:nvSpPr>
        <p:spPr/>
        <p:txBody>
          <a:bodyPr/>
          <a:lstStyle/>
          <a:p>
            <a:fld id="{CCFA2079-E8BA-4AD9-BBB2-26632CF4C75E}" type="slidenum">
              <a:rPr lang="tr-TR" smtClean="0"/>
              <a:pPr/>
              <a:t>1</a:t>
            </a:fld>
            <a:endParaRPr lang="tr-TR"/>
          </a:p>
        </p:txBody>
      </p:sp>
    </p:spTree>
    <p:extLst>
      <p:ext uri="{BB962C8B-B14F-4D97-AF65-F5344CB8AC3E}">
        <p14:creationId xmlns:p14="http://schemas.microsoft.com/office/powerpoint/2010/main" val="22808703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58AEF31-0646-F168-23D5-488C7C87E50C}"/>
            </a:ext>
          </a:extLst>
        </p:cNvPr>
        <p:cNvGrpSpPr/>
        <p:nvPr/>
      </p:nvGrpSpPr>
      <p:grpSpPr>
        <a:xfrm>
          <a:off x="0" y="0"/>
          <a:ext cx="0" cy="0"/>
          <a:chOff x="0" y="0"/>
          <a:chExt cx="0" cy="0"/>
        </a:xfrm>
      </p:grpSpPr>
      <p:sp>
        <p:nvSpPr>
          <p:cNvPr id="2" name="Unvan 1">
            <a:extLst>
              <a:ext uri="{FF2B5EF4-FFF2-40B4-BE49-F238E27FC236}">
                <a16:creationId xmlns:a16="http://schemas.microsoft.com/office/drawing/2014/main" id="{2889617A-C55D-9096-76F7-B967B6BF1EA2}"/>
              </a:ext>
            </a:extLst>
          </p:cNvPr>
          <p:cNvSpPr>
            <a:spLocks noGrp="1"/>
          </p:cNvSpPr>
          <p:nvPr>
            <p:ph type="title"/>
          </p:nvPr>
        </p:nvSpPr>
        <p:spPr>
          <a:xfrm>
            <a:off x="625928" y="588335"/>
            <a:ext cx="8229600" cy="481739"/>
          </a:xfrm>
        </p:spPr>
        <p:txBody>
          <a:bodyPr>
            <a:noAutofit/>
          </a:bodyPr>
          <a:lstStyle/>
          <a:p>
            <a:pPr algn="ctr"/>
            <a:r>
              <a:rPr lang="tr-TR" sz="2400" b="1" dirty="0">
                <a:latin typeface="+mn-lt"/>
              </a:rPr>
              <a:t>Belediyelerde </a:t>
            </a:r>
            <a:r>
              <a:rPr lang="en-US" sz="2400" b="1" dirty="0" err="1">
                <a:latin typeface="+mn-lt"/>
              </a:rPr>
              <a:t>Performans</a:t>
            </a:r>
            <a:r>
              <a:rPr lang="en-US" sz="2400" b="1" dirty="0">
                <a:latin typeface="+mn-lt"/>
              </a:rPr>
              <a:t> </a:t>
            </a:r>
            <a:r>
              <a:rPr lang="en-US" sz="2400" b="1" dirty="0" err="1">
                <a:latin typeface="+mn-lt"/>
              </a:rPr>
              <a:t>Esaslı</a:t>
            </a:r>
            <a:r>
              <a:rPr lang="en-US" sz="2400" b="1" dirty="0">
                <a:latin typeface="+mn-lt"/>
              </a:rPr>
              <a:t> Program </a:t>
            </a:r>
            <a:r>
              <a:rPr lang="en-US" sz="2400" b="1" dirty="0" err="1">
                <a:latin typeface="+mn-lt"/>
              </a:rPr>
              <a:t>Bütçe</a:t>
            </a:r>
            <a:r>
              <a:rPr lang="en-US" sz="2400" b="1" dirty="0">
                <a:latin typeface="+mn-lt"/>
              </a:rPr>
              <a:t> </a:t>
            </a:r>
            <a:r>
              <a:rPr lang="en-US" sz="2400" b="1" dirty="0" err="1">
                <a:latin typeface="+mn-lt"/>
              </a:rPr>
              <a:t>Sistemine</a:t>
            </a:r>
            <a:r>
              <a:rPr lang="en-US" sz="2400" b="1" dirty="0">
                <a:latin typeface="+mn-lt"/>
              </a:rPr>
              <a:t> </a:t>
            </a:r>
            <a:r>
              <a:rPr lang="en-US" sz="2400" b="1" dirty="0" err="1">
                <a:latin typeface="+mn-lt"/>
              </a:rPr>
              <a:t>Geçiş</a:t>
            </a:r>
            <a:r>
              <a:rPr lang="en-US" sz="2400" b="1" dirty="0">
                <a:latin typeface="+mn-lt"/>
              </a:rPr>
              <a:t> </a:t>
            </a:r>
            <a:r>
              <a:rPr lang="en-US" sz="2400" b="1" dirty="0" err="1">
                <a:latin typeface="+mn-lt"/>
              </a:rPr>
              <a:t>Çalışması</a:t>
            </a:r>
            <a:r>
              <a:rPr lang="en-US" sz="2400" b="1" dirty="0">
                <a:latin typeface="+mn-lt"/>
              </a:rPr>
              <a:t> </a:t>
            </a:r>
            <a:r>
              <a:rPr lang="en-US" sz="2400" b="1" dirty="0" err="1">
                <a:latin typeface="+mn-lt"/>
              </a:rPr>
              <a:t>Kapsamında</a:t>
            </a:r>
            <a:r>
              <a:rPr lang="en-US" sz="2400" b="1" dirty="0">
                <a:latin typeface="+mn-lt"/>
              </a:rPr>
              <a:t> </a:t>
            </a:r>
            <a:r>
              <a:rPr lang="tr-TR" sz="2400" b="1" dirty="0">
                <a:latin typeface="+mn-lt"/>
              </a:rPr>
              <a:t>Başlangıç</a:t>
            </a:r>
            <a:r>
              <a:rPr lang="en-US" sz="2400" b="1" dirty="0">
                <a:latin typeface="+mn-lt"/>
              </a:rPr>
              <a:t> </a:t>
            </a:r>
            <a:r>
              <a:rPr lang="tr-TR" sz="2400" b="1" dirty="0">
                <a:latin typeface="+mn-lt"/>
              </a:rPr>
              <a:t>Çalışmaları</a:t>
            </a:r>
          </a:p>
        </p:txBody>
      </p:sp>
      <p:sp>
        <p:nvSpPr>
          <p:cNvPr id="3" name="İçerik Yer Tutucusu 2">
            <a:extLst>
              <a:ext uri="{FF2B5EF4-FFF2-40B4-BE49-F238E27FC236}">
                <a16:creationId xmlns:a16="http://schemas.microsoft.com/office/drawing/2014/main" id="{C331F0AF-AB4A-8F16-C319-87D65D475EE4}"/>
              </a:ext>
            </a:extLst>
          </p:cNvPr>
          <p:cNvSpPr>
            <a:spLocks noGrp="1"/>
          </p:cNvSpPr>
          <p:nvPr>
            <p:ph idx="1"/>
          </p:nvPr>
        </p:nvSpPr>
        <p:spPr>
          <a:xfrm>
            <a:off x="282272" y="1295400"/>
            <a:ext cx="8350100" cy="3848100"/>
          </a:xfrm>
        </p:spPr>
        <p:txBody>
          <a:bodyPr>
            <a:normAutofit/>
          </a:bodyPr>
          <a:lstStyle/>
          <a:p>
            <a:pPr marL="538163" lvl="1">
              <a:lnSpc>
                <a:spcPct val="100000"/>
              </a:lnSpc>
              <a:spcBef>
                <a:spcPts val="0"/>
              </a:spcBef>
              <a:spcAft>
                <a:spcPts val="600"/>
              </a:spcAft>
              <a:buFont typeface="Wingdings" panose="05000000000000000000" pitchFamily="2" charset="2"/>
              <a:buChar char="§"/>
            </a:pPr>
            <a:r>
              <a:rPr lang="en-US" dirty="0" err="1">
                <a:ea typeface="Cambria" panose="02040503050406030204" pitchFamily="18" charset="0"/>
                <a:cs typeface="Arial" panose="020B0604020202020204" pitchFamily="34" charset="0"/>
              </a:rPr>
              <a:t>Çevre</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Şehircilik</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ve</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İklim</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Değişikliği</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Bakanlığının</a:t>
            </a:r>
            <a:r>
              <a:rPr lang="en-US" dirty="0">
                <a:ea typeface="Cambria" panose="02040503050406030204" pitchFamily="18" charset="0"/>
                <a:cs typeface="Arial" panose="020B0604020202020204" pitchFamily="34" charset="0"/>
              </a:rPr>
              <a:t> 17.12.2021 </a:t>
            </a:r>
            <a:r>
              <a:rPr lang="en-US" dirty="0" err="1">
                <a:ea typeface="Cambria" panose="02040503050406030204" pitchFamily="18" charset="0"/>
                <a:cs typeface="Arial" panose="020B0604020202020204" pitchFamily="34" charset="0"/>
              </a:rPr>
              <a:t>tarih</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ve</a:t>
            </a:r>
            <a:r>
              <a:rPr lang="en-US" dirty="0">
                <a:ea typeface="Cambria" panose="02040503050406030204" pitchFamily="18" charset="0"/>
                <a:cs typeface="Arial" panose="020B0604020202020204" pitchFamily="34" charset="0"/>
              </a:rPr>
              <a:t> 2461925 </a:t>
            </a:r>
            <a:r>
              <a:rPr lang="en-US" dirty="0" err="1">
                <a:ea typeface="Cambria" panose="02040503050406030204" pitchFamily="18" charset="0"/>
                <a:cs typeface="Arial" panose="020B0604020202020204" pitchFamily="34" charset="0"/>
              </a:rPr>
              <a:t>sayılı</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yazısı</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ile</a:t>
            </a:r>
            <a:r>
              <a:rPr lang="en-US" dirty="0">
                <a:ea typeface="Cambria" panose="02040503050406030204" pitchFamily="18" charset="0"/>
                <a:cs typeface="Arial" panose="020B0604020202020204" pitchFamily="34" charset="0"/>
              </a:rPr>
              <a:t> </a:t>
            </a:r>
            <a:r>
              <a:rPr lang="en-US" b="1" i="1" dirty="0">
                <a:ea typeface="Cambria" panose="02040503050406030204" pitchFamily="18" charset="0"/>
                <a:cs typeface="Arial" panose="020B0604020202020204" pitchFamily="34" charset="0"/>
              </a:rPr>
              <a:t>“</a:t>
            </a:r>
            <a:r>
              <a:rPr lang="en-US" b="1" i="1" dirty="0" err="1">
                <a:ea typeface="Cambria" panose="02040503050406030204" pitchFamily="18" charset="0"/>
                <a:cs typeface="Arial" panose="020B0604020202020204" pitchFamily="34" charset="0"/>
              </a:rPr>
              <a:t>Performans</a:t>
            </a:r>
            <a:r>
              <a:rPr lang="en-US" b="1" i="1" dirty="0">
                <a:ea typeface="Cambria" panose="02040503050406030204" pitchFamily="18" charset="0"/>
                <a:cs typeface="Arial" panose="020B0604020202020204" pitchFamily="34" charset="0"/>
              </a:rPr>
              <a:t> </a:t>
            </a:r>
            <a:r>
              <a:rPr lang="en-US" b="1" i="1" dirty="0" err="1">
                <a:ea typeface="Cambria" panose="02040503050406030204" pitchFamily="18" charset="0"/>
                <a:cs typeface="Arial" panose="020B0604020202020204" pitchFamily="34" charset="0"/>
              </a:rPr>
              <a:t>Esaslı</a:t>
            </a:r>
            <a:r>
              <a:rPr lang="en-US" b="1" i="1" dirty="0">
                <a:ea typeface="Cambria" panose="02040503050406030204" pitchFamily="18" charset="0"/>
                <a:cs typeface="Arial" panose="020B0604020202020204" pitchFamily="34" charset="0"/>
              </a:rPr>
              <a:t> Program </a:t>
            </a:r>
            <a:r>
              <a:rPr lang="en-US" b="1" i="1" dirty="0" err="1">
                <a:ea typeface="Cambria" panose="02040503050406030204" pitchFamily="18" charset="0"/>
                <a:cs typeface="Arial" panose="020B0604020202020204" pitchFamily="34" charset="0"/>
              </a:rPr>
              <a:t>Bütçe</a:t>
            </a:r>
            <a:r>
              <a:rPr lang="en-US" b="1" i="1" dirty="0">
                <a:ea typeface="Cambria" panose="02040503050406030204" pitchFamily="18" charset="0"/>
                <a:cs typeface="Arial" panose="020B0604020202020204" pitchFamily="34" charset="0"/>
              </a:rPr>
              <a:t> </a:t>
            </a:r>
            <a:r>
              <a:rPr lang="en-US" b="1" i="1" dirty="0" err="1">
                <a:ea typeface="Cambria" panose="02040503050406030204" pitchFamily="18" charset="0"/>
                <a:cs typeface="Arial" panose="020B0604020202020204" pitchFamily="34" charset="0"/>
              </a:rPr>
              <a:t>Sistemine</a:t>
            </a:r>
            <a:r>
              <a:rPr lang="en-US" b="1" i="1" dirty="0">
                <a:ea typeface="Cambria" panose="02040503050406030204" pitchFamily="18" charset="0"/>
                <a:cs typeface="Arial" panose="020B0604020202020204" pitchFamily="34" charset="0"/>
              </a:rPr>
              <a:t> </a:t>
            </a:r>
            <a:r>
              <a:rPr lang="en-US" b="1" i="1" dirty="0" err="1">
                <a:ea typeface="Cambria" panose="02040503050406030204" pitchFamily="18" charset="0"/>
                <a:cs typeface="Arial" panose="020B0604020202020204" pitchFamily="34" charset="0"/>
              </a:rPr>
              <a:t>Geçiş</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çalışmaları</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İçişleri</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Bakanlığı</a:t>
            </a:r>
            <a:r>
              <a:rPr lang="tr-TR" dirty="0" err="1">
                <a:ea typeface="Cambria" panose="02040503050406030204" pitchFamily="18" charset="0"/>
                <a:cs typeface="Arial" panose="020B0604020202020204" pitchFamily="34" charset="0"/>
              </a:rPr>
              <a:t>yla</a:t>
            </a:r>
            <a:r>
              <a:rPr lang="tr-TR" dirty="0">
                <a:ea typeface="Cambria" panose="02040503050406030204" pitchFamily="18" charset="0"/>
                <a:cs typeface="Arial" panose="020B0604020202020204" pitchFamily="34" charset="0"/>
              </a:rPr>
              <a:t> </a:t>
            </a:r>
            <a:r>
              <a:rPr lang="tr-TR" dirty="0" err="1">
                <a:ea typeface="Cambria" panose="02040503050406030204" pitchFamily="18" charset="0"/>
                <a:cs typeface="Arial" panose="020B0604020202020204" pitchFamily="34" charset="0"/>
              </a:rPr>
              <a:t>birlite</a:t>
            </a:r>
            <a:r>
              <a:rPr lang="en-US" dirty="0">
                <a:ea typeface="Cambria" panose="02040503050406030204" pitchFamily="18" charset="0"/>
                <a:cs typeface="Arial" panose="020B0604020202020204" pitchFamily="34" charset="0"/>
              </a:rPr>
              <a:t> </a:t>
            </a:r>
            <a:r>
              <a:rPr lang="tr-TR" dirty="0">
                <a:ea typeface="Cambria" panose="02040503050406030204" pitchFamily="18" charset="0"/>
                <a:cs typeface="Arial" panose="020B0604020202020204" pitchFamily="34" charset="0"/>
              </a:rPr>
              <a:t>LAR III projesinin </a:t>
            </a:r>
            <a:r>
              <a:rPr lang="en-US" dirty="0" err="1">
                <a:ea typeface="Cambria" panose="02040503050406030204" pitchFamily="18" charset="0"/>
                <a:cs typeface="Arial" panose="020B0604020202020204" pitchFamily="34" charset="0"/>
              </a:rPr>
              <a:t>desteği</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ile</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başlatılmıştır</a:t>
            </a:r>
            <a:r>
              <a:rPr lang="en-US" dirty="0">
                <a:ea typeface="Cambria" panose="02040503050406030204" pitchFamily="18" charset="0"/>
                <a:cs typeface="Arial" panose="020B0604020202020204" pitchFamily="34" charset="0"/>
              </a:rPr>
              <a:t>.</a:t>
            </a:r>
          </a:p>
          <a:p>
            <a:pPr marL="538163" lvl="1">
              <a:lnSpc>
                <a:spcPct val="100000"/>
              </a:lnSpc>
              <a:spcBef>
                <a:spcPts val="0"/>
              </a:spcBef>
              <a:spcAft>
                <a:spcPts val="600"/>
              </a:spcAft>
              <a:buFont typeface="Wingdings" panose="05000000000000000000" pitchFamily="2" charset="2"/>
              <a:buChar char="§"/>
            </a:pPr>
            <a:r>
              <a:rPr lang="tr-TR" dirty="0">
                <a:ea typeface="Cambria" panose="02040503050406030204" pitchFamily="18" charset="0"/>
                <a:cs typeface="Arial" panose="020B0604020202020204" pitchFamily="34" charset="0"/>
              </a:rPr>
              <a:t>Merkezi bütçede uygulanan sistem kapsamlı olarak incelenmiş ve </a:t>
            </a:r>
            <a:r>
              <a:rPr lang="tr-TR" b="1" i="1" dirty="0">
                <a:ea typeface="Cambria" panose="02040503050406030204" pitchFamily="18" charset="0"/>
                <a:cs typeface="Arial" panose="020B0604020202020204" pitchFamily="34" charset="0"/>
              </a:rPr>
              <a:t>pilot uygulamalar yapılmıştır</a:t>
            </a:r>
            <a:r>
              <a:rPr lang="en-US" b="1" i="1" dirty="0">
                <a:ea typeface="Cambria" panose="02040503050406030204" pitchFamily="18" charset="0"/>
                <a:cs typeface="Arial" panose="020B0604020202020204" pitchFamily="34" charset="0"/>
              </a:rPr>
              <a:t>. </a:t>
            </a:r>
          </a:p>
          <a:p>
            <a:pPr marL="538163" lvl="1">
              <a:lnSpc>
                <a:spcPct val="100000"/>
              </a:lnSpc>
              <a:spcBef>
                <a:spcPts val="0"/>
              </a:spcBef>
              <a:spcAft>
                <a:spcPts val="600"/>
              </a:spcAft>
              <a:buFont typeface="Wingdings" panose="05000000000000000000" pitchFamily="2" charset="2"/>
              <a:buChar char="§"/>
            </a:pPr>
            <a:r>
              <a:rPr lang="en-US" dirty="0" err="1">
                <a:ea typeface="Cambria" panose="02040503050406030204" pitchFamily="18" charset="0"/>
                <a:cs typeface="Arial" panose="020B0604020202020204" pitchFamily="34" charset="0"/>
              </a:rPr>
              <a:t>Yerel</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yönetimler</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açısından</a:t>
            </a:r>
            <a:r>
              <a:rPr lang="en-US" dirty="0">
                <a:ea typeface="Cambria" panose="02040503050406030204" pitchFamily="18" charset="0"/>
                <a:cs typeface="Arial" panose="020B0604020202020204" pitchFamily="34" charset="0"/>
              </a:rPr>
              <a:t> program/program </a:t>
            </a:r>
            <a:r>
              <a:rPr lang="en-US" dirty="0" err="1">
                <a:ea typeface="Cambria" panose="02040503050406030204" pitchFamily="18" charset="0"/>
                <a:cs typeface="Arial" panose="020B0604020202020204" pitchFamily="34" charset="0"/>
              </a:rPr>
              <a:t>grubunun</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uygunluğu</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kapsayıcılığı</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ve</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dikkate</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alınması</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gereken</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hususlar</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konusunda</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öneriler</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geliştirilmiştir</a:t>
            </a:r>
            <a:r>
              <a:rPr lang="en-US" dirty="0">
                <a:ea typeface="Cambria" panose="02040503050406030204" pitchFamily="18" charset="0"/>
                <a:cs typeface="Arial" panose="020B0604020202020204" pitchFamily="34" charset="0"/>
              </a:rPr>
              <a:t>.</a:t>
            </a:r>
            <a:endParaRPr lang="tr-TR" dirty="0">
              <a:ea typeface="Cambria" panose="02040503050406030204" pitchFamily="18" charset="0"/>
              <a:cs typeface="Arial" panose="020B0604020202020204" pitchFamily="34" charset="0"/>
            </a:endParaRPr>
          </a:p>
          <a:p>
            <a:pPr marL="538163" lvl="1">
              <a:lnSpc>
                <a:spcPct val="100000"/>
              </a:lnSpc>
              <a:spcBef>
                <a:spcPts val="0"/>
              </a:spcBef>
              <a:spcAft>
                <a:spcPts val="600"/>
              </a:spcAft>
              <a:buFont typeface="Wingdings" panose="05000000000000000000" pitchFamily="2" charset="2"/>
              <a:buChar char="§"/>
            </a:pPr>
            <a:r>
              <a:rPr lang="en-US" dirty="0" err="1">
                <a:ea typeface="Cambria" panose="02040503050406030204" pitchFamily="18" charset="0"/>
                <a:cs typeface="Arial" panose="020B0604020202020204" pitchFamily="34" charset="0"/>
              </a:rPr>
              <a:t>Yerel</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yönetimler</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tarafından</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kullanılabilecek</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ve</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kullanılması</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mümkün</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olmayan</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ve</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farklı</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şekilde</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ifade</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edilmesi</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gereken</a:t>
            </a:r>
            <a:r>
              <a:rPr lang="en-US" dirty="0">
                <a:ea typeface="Cambria" panose="02040503050406030204" pitchFamily="18" charset="0"/>
                <a:cs typeface="Arial" panose="020B0604020202020204" pitchFamily="34" charset="0"/>
              </a:rPr>
              <a:t> alt program </a:t>
            </a:r>
            <a:r>
              <a:rPr lang="en-US" dirty="0" err="1">
                <a:ea typeface="Cambria" panose="02040503050406030204" pitchFamily="18" charset="0"/>
                <a:cs typeface="Arial" panose="020B0604020202020204" pitchFamily="34" charset="0"/>
              </a:rPr>
              <a:t>ve</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faaliyetler</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belirlenmiştir</a:t>
            </a:r>
            <a:r>
              <a:rPr lang="en-US" dirty="0">
                <a:ea typeface="Cambria" panose="02040503050406030204" pitchFamily="18" charset="0"/>
                <a:cs typeface="Arial" panose="020B0604020202020204" pitchFamily="34" charset="0"/>
              </a:rPr>
              <a:t>. </a:t>
            </a:r>
          </a:p>
          <a:p>
            <a:pPr marL="538163" lvl="1">
              <a:lnSpc>
                <a:spcPct val="100000"/>
              </a:lnSpc>
              <a:spcBef>
                <a:spcPts val="0"/>
              </a:spcBef>
              <a:spcAft>
                <a:spcPts val="600"/>
              </a:spcAft>
              <a:buFont typeface="Wingdings" panose="05000000000000000000" pitchFamily="2" charset="2"/>
              <a:buChar char="§"/>
            </a:pPr>
            <a:r>
              <a:rPr lang="en-US" dirty="0" err="1">
                <a:ea typeface="Cambria" panose="02040503050406030204" pitchFamily="18" charset="0"/>
                <a:cs typeface="Arial" panose="020B0604020202020204" pitchFamily="34" charset="0"/>
              </a:rPr>
              <a:t>Merkezi</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yönetim</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programlarının</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incelenmesi</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sonunda</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eklenmesi</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gereken</a:t>
            </a:r>
            <a:r>
              <a:rPr lang="en-US" dirty="0">
                <a:ea typeface="Cambria" panose="02040503050406030204" pitchFamily="18" charset="0"/>
                <a:cs typeface="Arial" panose="020B0604020202020204" pitchFamily="34" charset="0"/>
              </a:rPr>
              <a:t> program, alt program </a:t>
            </a:r>
            <a:r>
              <a:rPr lang="en-US" dirty="0" err="1">
                <a:ea typeface="Cambria" panose="02040503050406030204" pitchFamily="18" charset="0"/>
                <a:cs typeface="Arial" panose="020B0604020202020204" pitchFamily="34" charset="0"/>
              </a:rPr>
              <a:t>ve</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faaliyetler</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tespit</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edilmiş</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ve</a:t>
            </a:r>
            <a:r>
              <a:rPr lang="en-US" dirty="0">
                <a:ea typeface="Cambria" panose="02040503050406030204" pitchFamily="18" charset="0"/>
                <a:cs typeface="Arial" panose="020B0604020202020204" pitchFamily="34" charset="0"/>
              </a:rPr>
              <a:t> program </a:t>
            </a:r>
            <a:r>
              <a:rPr lang="en-US" dirty="0" err="1">
                <a:ea typeface="Cambria" panose="02040503050406030204" pitchFamily="18" charset="0"/>
                <a:cs typeface="Arial" panose="020B0604020202020204" pitchFamily="34" charset="0"/>
              </a:rPr>
              <a:t>bütçeye</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yönelik</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bir</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rehber</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hazırlanarak</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çalışma</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grubu</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ile</a:t>
            </a:r>
            <a:r>
              <a:rPr lang="en-US" dirty="0">
                <a:ea typeface="Cambria" panose="02040503050406030204" pitchFamily="18" charset="0"/>
                <a:cs typeface="Arial" panose="020B0604020202020204" pitchFamily="34" charset="0"/>
              </a:rPr>
              <a:t> </a:t>
            </a:r>
            <a:r>
              <a:rPr lang="en-US" dirty="0" err="1">
                <a:ea typeface="Cambria" panose="02040503050406030204" pitchFamily="18" charset="0"/>
                <a:cs typeface="Arial" panose="020B0604020202020204" pitchFamily="34" charset="0"/>
              </a:rPr>
              <a:t>paylaşılmıştır</a:t>
            </a:r>
            <a:r>
              <a:rPr lang="en-US" dirty="0">
                <a:ea typeface="Cambria" panose="02040503050406030204" pitchFamily="18" charset="0"/>
                <a:cs typeface="Arial" panose="020B0604020202020204" pitchFamily="34" charset="0"/>
              </a:rPr>
              <a:t>.</a:t>
            </a:r>
          </a:p>
          <a:p>
            <a:pPr marL="193675" lvl="1" indent="0" algn="just">
              <a:lnSpc>
                <a:spcPct val="115000"/>
              </a:lnSpc>
              <a:spcBef>
                <a:spcPts val="0"/>
              </a:spcBef>
              <a:spcAft>
                <a:spcPts val="300"/>
              </a:spcAft>
              <a:buNone/>
            </a:pPr>
            <a:endParaRPr lang="tr-TR" sz="1600" dirty="0">
              <a:effectLst/>
              <a:latin typeface="Times New Roman" panose="02020603050405020304" pitchFamily="18"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439126676"/>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D4931-FE34-4B5D-B406-EAB1DD6D3244}"/>
              </a:ext>
            </a:extLst>
          </p:cNvPr>
          <p:cNvSpPr>
            <a:spLocks noGrp="1"/>
          </p:cNvSpPr>
          <p:nvPr>
            <p:ph type="title"/>
          </p:nvPr>
        </p:nvSpPr>
        <p:spPr>
          <a:xfrm>
            <a:off x="821433" y="295310"/>
            <a:ext cx="6745024" cy="511877"/>
          </a:xfrm>
        </p:spPr>
        <p:txBody>
          <a:bodyPr>
            <a:normAutofit/>
          </a:bodyPr>
          <a:lstStyle/>
          <a:p>
            <a:pPr algn="ctr"/>
            <a:r>
              <a:rPr lang="tr-TR" sz="2800" b="1" dirty="0">
                <a:latin typeface="+mn-lt"/>
              </a:rPr>
              <a:t>Öngörülen </a:t>
            </a:r>
            <a:r>
              <a:rPr lang="en-US" sz="2800" b="1" dirty="0">
                <a:latin typeface="+mn-lt"/>
              </a:rPr>
              <a:t>Program </a:t>
            </a:r>
            <a:r>
              <a:rPr lang="en-US" sz="2800" b="1" dirty="0" err="1">
                <a:latin typeface="+mn-lt"/>
              </a:rPr>
              <a:t>Bütçe</a:t>
            </a:r>
            <a:r>
              <a:rPr lang="en-US" sz="2800" b="1" dirty="0">
                <a:latin typeface="+mn-lt"/>
              </a:rPr>
              <a:t> </a:t>
            </a:r>
            <a:r>
              <a:rPr lang="en-US" sz="2800" b="1" dirty="0" err="1">
                <a:latin typeface="+mn-lt"/>
              </a:rPr>
              <a:t>Yapısı</a:t>
            </a:r>
            <a:endParaRPr lang="en-GB" sz="2800" b="1" dirty="0">
              <a:latin typeface="+mn-lt"/>
            </a:endParaRPr>
          </a:p>
        </p:txBody>
      </p:sp>
      <p:sp>
        <p:nvSpPr>
          <p:cNvPr id="14" name="TextBox 13">
            <a:extLst>
              <a:ext uri="{FF2B5EF4-FFF2-40B4-BE49-F238E27FC236}">
                <a16:creationId xmlns:a16="http://schemas.microsoft.com/office/drawing/2014/main" id="{F6641AB7-53CD-495D-BF53-CB50E8A05481}"/>
              </a:ext>
            </a:extLst>
          </p:cNvPr>
          <p:cNvSpPr txBox="1"/>
          <p:nvPr/>
        </p:nvSpPr>
        <p:spPr>
          <a:xfrm>
            <a:off x="185546" y="1251797"/>
            <a:ext cx="4341849" cy="2877711"/>
          </a:xfrm>
          <a:prstGeom prst="rect">
            <a:avLst/>
          </a:prstGeom>
          <a:noFill/>
        </p:spPr>
        <p:txBody>
          <a:bodyPr wrap="square" rtlCol="0">
            <a:spAutoFit/>
          </a:bodyPr>
          <a:lstStyle/>
          <a:p>
            <a:pPr marL="192881" indent="-192881">
              <a:spcAft>
                <a:spcPts val="338"/>
              </a:spcAft>
              <a:buFont typeface="Wingdings" panose="05000000000000000000" pitchFamily="2" charset="2"/>
              <a:buChar char="§"/>
            </a:pPr>
            <a:r>
              <a:rPr lang="tr-TR" sz="2200" dirty="0">
                <a:cs typeface="Times New Roman" panose="02020603050405020304" pitchFamily="18" charset="0"/>
              </a:rPr>
              <a:t>Bütçenin, hükümet/kurum/ idare faaliyetlerinin tamamını kapsayacak şekilde oluşturulan program yapısına göre sınıflandırılmasıdır. </a:t>
            </a:r>
            <a:endParaRPr lang="tr-TR" sz="2200" dirty="0"/>
          </a:p>
          <a:p>
            <a:pPr marL="192881" indent="-192881">
              <a:spcAft>
                <a:spcPts val="338"/>
              </a:spcAft>
              <a:buFont typeface="Wingdings" panose="05000000000000000000" pitchFamily="2" charset="2"/>
              <a:buChar char="§"/>
            </a:pPr>
            <a:r>
              <a:rPr lang="tr-TR" sz="2200" dirty="0"/>
              <a:t>Her yılı çıkarılan Bütçe Hazırlama Rehberleri ile süreç yönetilmekte.  </a:t>
            </a:r>
          </a:p>
          <a:p>
            <a:pPr marL="192881" indent="-192881">
              <a:spcAft>
                <a:spcPts val="338"/>
              </a:spcAft>
              <a:buFont typeface="Wingdings" panose="05000000000000000000" pitchFamily="2" charset="2"/>
              <a:buChar char="§"/>
            </a:pPr>
            <a:endParaRPr lang="en-US" sz="2200" dirty="0"/>
          </a:p>
        </p:txBody>
      </p:sp>
      <p:pic>
        <p:nvPicPr>
          <p:cNvPr id="4" name="Resim 3">
            <a:extLst>
              <a:ext uri="{FF2B5EF4-FFF2-40B4-BE49-F238E27FC236}">
                <a16:creationId xmlns:a16="http://schemas.microsoft.com/office/drawing/2014/main" id="{E5AFA3E3-1A42-1991-2CB6-864D2994091D}"/>
              </a:ext>
            </a:extLst>
          </p:cNvPr>
          <p:cNvPicPr>
            <a:picLocks noChangeAspect="1"/>
          </p:cNvPicPr>
          <p:nvPr/>
        </p:nvPicPr>
        <p:blipFill>
          <a:blip r:embed="rId2"/>
          <a:stretch>
            <a:fillRect/>
          </a:stretch>
        </p:blipFill>
        <p:spPr>
          <a:xfrm>
            <a:off x="4319239" y="807187"/>
            <a:ext cx="4957215" cy="3869149"/>
          </a:xfrm>
          <a:prstGeom prst="rect">
            <a:avLst/>
          </a:prstGeom>
        </p:spPr>
      </p:pic>
    </p:spTree>
    <p:extLst>
      <p:ext uri="{BB962C8B-B14F-4D97-AF65-F5344CB8AC3E}">
        <p14:creationId xmlns:p14="http://schemas.microsoft.com/office/powerpoint/2010/main" val="2819195185"/>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8877D137-F802-EC92-8A49-B2FA359E4079}"/>
              </a:ext>
            </a:extLst>
          </p:cNvPr>
          <p:cNvPicPr>
            <a:picLocks noChangeAspect="1"/>
          </p:cNvPicPr>
          <p:nvPr/>
        </p:nvPicPr>
        <p:blipFill>
          <a:blip r:embed="rId2"/>
          <a:stretch>
            <a:fillRect/>
          </a:stretch>
        </p:blipFill>
        <p:spPr>
          <a:xfrm>
            <a:off x="455298" y="170513"/>
            <a:ext cx="3916677" cy="4802474"/>
          </a:xfrm>
          <a:prstGeom prst="rect">
            <a:avLst/>
          </a:prstGeom>
        </p:spPr>
      </p:pic>
      <p:pic>
        <p:nvPicPr>
          <p:cNvPr id="6" name="Resim 5">
            <a:extLst>
              <a:ext uri="{FF2B5EF4-FFF2-40B4-BE49-F238E27FC236}">
                <a16:creationId xmlns:a16="http://schemas.microsoft.com/office/drawing/2014/main" id="{F44F94CE-AC59-79A2-BF45-F7F75202D282}"/>
              </a:ext>
            </a:extLst>
          </p:cNvPr>
          <p:cNvPicPr>
            <a:picLocks noChangeAspect="1"/>
          </p:cNvPicPr>
          <p:nvPr/>
        </p:nvPicPr>
        <p:blipFill>
          <a:blip r:embed="rId3"/>
          <a:stretch>
            <a:fillRect/>
          </a:stretch>
        </p:blipFill>
        <p:spPr>
          <a:xfrm>
            <a:off x="5042058" y="0"/>
            <a:ext cx="3525679" cy="5086469"/>
          </a:xfrm>
          <a:prstGeom prst="rect">
            <a:avLst/>
          </a:prstGeom>
        </p:spPr>
      </p:pic>
    </p:spTree>
    <p:extLst>
      <p:ext uri="{BB962C8B-B14F-4D97-AF65-F5344CB8AC3E}">
        <p14:creationId xmlns:p14="http://schemas.microsoft.com/office/powerpoint/2010/main" val="3075781996"/>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BDF922FD-F1B1-7E62-7367-B8FE4A493009}"/>
              </a:ext>
            </a:extLst>
          </p:cNvPr>
          <p:cNvPicPr>
            <a:picLocks noChangeAspect="1"/>
          </p:cNvPicPr>
          <p:nvPr/>
        </p:nvPicPr>
        <p:blipFill>
          <a:blip r:embed="rId2"/>
          <a:stretch>
            <a:fillRect/>
          </a:stretch>
        </p:blipFill>
        <p:spPr>
          <a:xfrm>
            <a:off x="495410" y="121239"/>
            <a:ext cx="3456658" cy="4901022"/>
          </a:xfrm>
          <a:prstGeom prst="rect">
            <a:avLst/>
          </a:prstGeom>
        </p:spPr>
      </p:pic>
      <p:pic>
        <p:nvPicPr>
          <p:cNvPr id="6" name="Resim 5">
            <a:extLst>
              <a:ext uri="{FF2B5EF4-FFF2-40B4-BE49-F238E27FC236}">
                <a16:creationId xmlns:a16="http://schemas.microsoft.com/office/drawing/2014/main" id="{F009CA06-659D-235C-6DC8-1686211DB159}"/>
              </a:ext>
            </a:extLst>
          </p:cNvPr>
          <p:cNvPicPr>
            <a:picLocks noChangeAspect="1"/>
          </p:cNvPicPr>
          <p:nvPr/>
        </p:nvPicPr>
        <p:blipFill>
          <a:blip r:embed="rId3"/>
          <a:stretch>
            <a:fillRect/>
          </a:stretch>
        </p:blipFill>
        <p:spPr>
          <a:xfrm>
            <a:off x="4845127" y="121239"/>
            <a:ext cx="3468950" cy="4901022"/>
          </a:xfrm>
          <a:prstGeom prst="rect">
            <a:avLst/>
          </a:prstGeom>
        </p:spPr>
      </p:pic>
    </p:spTree>
    <p:extLst>
      <p:ext uri="{BB962C8B-B14F-4D97-AF65-F5344CB8AC3E}">
        <p14:creationId xmlns:p14="http://schemas.microsoft.com/office/powerpoint/2010/main" val="29256559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78154206-01D9-EC56-B757-E7F936C003A6}"/>
              </a:ext>
            </a:extLst>
          </p:cNvPr>
          <p:cNvPicPr>
            <a:picLocks noChangeAspect="1"/>
          </p:cNvPicPr>
          <p:nvPr/>
        </p:nvPicPr>
        <p:blipFill>
          <a:blip r:embed="rId2"/>
          <a:stretch>
            <a:fillRect/>
          </a:stretch>
        </p:blipFill>
        <p:spPr>
          <a:xfrm>
            <a:off x="309966" y="145236"/>
            <a:ext cx="3766088" cy="4998263"/>
          </a:xfrm>
          <a:prstGeom prst="rect">
            <a:avLst/>
          </a:prstGeom>
        </p:spPr>
      </p:pic>
      <p:pic>
        <p:nvPicPr>
          <p:cNvPr id="5" name="Resim 4">
            <a:extLst>
              <a:ext uri="{FF2B5EF4-FFF2-40B4-BE49-F238E27FC236}">
                <a16:creationId xmlns:a16="http://schemas.microsoft.com/office/drawing/2014/main" id="{8C10FC5F-E61D-5B4A-B4E2-81662B4A1F58}"/>
              </a:ext>
            </a:extLst>
          </p:cNvPr>
          <p:cNvPicPr>
            <a:picLocks noChangeAspect="1"/>
          </p:cNvPicPr>
          <p:nvPr/>
        </p:nvPicPr>
        <p:blipFill>
          <a:blip r:embed="rId3"/>
          <a:stretch>
            <a:fillRect/>
          </a:stretch>
        </p:blipFill>
        <p:spPr>
          <a:xfrm>
            <a:off x="4471668" y="208227"/>
            <a:ext cx="3766088" cy="4872280"/>
          </a:xfrm>
          <a:prstGeom prst="rect">
            <a:avLst/>
          </a:prstGeom>
        </p:spPr>
      </p:pic>
    </p:spTree>
    <p:extLst>
      <p:ext uri="{BB962C8B-B14F-4D97-AF65-F5344CB8AC3E}">
        <p14:creationId xmlns:p14="http://schemas.microsoft.com/office/powerpoint/2010/main" val="35971820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E56BDD2-2380-47CC-B329-6A44A643A954}"/>
              </a:ext>
            </a:extLst>
          </p:cNvPr>
          <p:cNvPicPr>
            <a:picLocks noChangeAspect="1"/>
          </p:cNvPicPr>
          <p:nvPr/>
        </p:nvPicPr>
        <p:blipFill>
          <a:blip r:embed="rId2"/>
          <a:stretch>
            <a:fillRect/>
          </a:stretch>
        </p:blipFill>
        <p:spPr>
          <a:xfrm>
            <a:off x="4310117" y="-69020"/>
            <a:ext cx="3843337" cy="5168845"/>
          </a:xfrm>
          <a:prstGeom prst="rect">
            <a:avLst/>
          </a:prstGeom>
        </p:spPr>
      </p:pic>
      <p:sp>
        <p:nvSpPr>
          <p:cNvPr id="2" name="Metin kutusu 1">
            <a:extLst>
              <a:ext uri="{FF2B5EF4-FFF2-40B4-BE49-F238E27FC236}">
                <a16:creationId xmlns:a16="http://schemas.microsoft.com/office/drawing/2014/main" id="{5CC37604-17DF-F431-5135-7F5BDD360415}"/>
              </a:ext>
            </a:extLst>
          </p:cNvPr>
          <p:cNvSpPr txBox="1"/>
          <p:nvPr/>
        </p:nvSpPr>
        <p:spPr>
          <a:xfrm>
            <a:off x="217064" y="504945"/>
            <a:ext cx="3621935" cy="4524315"/>
          </a:xfrm>
          <a:prstGeom prst="rect">
            <a:avLst/>
          </a:prstGeom>
          <a:noFill/>
        </p:spPr>
        <p:txBody>
          <a:bodyPr wrap="square" rtlCol="0">
            <a:spAutoFit/>
          </a:bodyPr>
          <a:lstStyle/>
          <a:p>
            <a:r>
              <a:rPr lang="tr-TR" dirty="0"/>
              <a:t>Program, alt program ve faaliyetler rehberlerde standart olarak belirlenmekte.</a:t>
            </a:r>
          </a:p>
          <a:p>
            <a:endParaRPr lang="tr-TR" dirty="0"/>
          </a:p>
          <a:p>
            <a:r>
              <a:rPr lang="tr-TR" dirty="0"/>
              <a:t>Yönetmeliğin değişen hükmünde: </a:t>
            </a:r>
            <a:r>
              <a:rPr lang="tr-TR" sz="1800" b="1" i="1" dirty="0">
                <a:effectLst/>
                <a:latin typeface="Calibri" panose="020F0502020204030204" pitchFamily="34" charset="0"/>
                <a:ea typeface="Calibri" panose="020F0502020204030204" pitchFamily="34" charset="0"/>
                <a:cs typeface="Times New Roman" panose="02020603050405020304" pitchFamily="18" charset="0"/>
              </a:rPr>
              <a:t>Kurumlar tarafından kullanılacak program, alt program ve faaliyetler mahalli idareler bütçe hazırlama rehberinde gösterilir denmekte (Md 6)</a:t>
            </a:r>
            <a:endParaRPr lang="tr-TR" b="1" i="1" dirty="0"/>
          </a:p>
          <a:p>
            <a:endParaRPr lang="tr-TR" dirty="0"/>
          </a:p>
          <a:p>
            <a:r>
              <a:rPr lang="tr-TR" dirty="0"/>
              <a:t>Alt faaliyetler ve projeler ise geliştirilen bir havuz çerçevesinde kurumlar tarafından esnek bir şekilde oluşturulmakta.</a:t>
            </a:r>
          </a:p>
          <a:p>
            <a:endParaRPr lang="tr-TR" dirty="0"/>
          </a:p>
        </p:txBody>
      </p:sp>
      <p:sp>
        <p:nvSpPr>
          <p:cNvPr id="4" name="Metin kutusu 3">
            <a:extLst>
              <a:ext uri="{FF2B5EF4-FFF2-40B4-BE49-F238E27FC236}">
                <a16:creationId xmlns:a16="http://schemas.microsoft.com/office/drawing/2014/main" id="{3FF938EB-9D97-2BA9-B8FD-B92379CDC0ED}"/>
              </a:ext>
            </a:extLst>
          </p:cNvPr>
          <p:cNvSpPr txBox="1"/>
          <p:nvPr/>
        </p:nvSpPr>
        <p:spPr>
          <a:xfrm>
            <a:off x="585604" y="43675"/>
            <a:ext cx="6114807" cy="461665"/>
          </a:xfrm>
          <a:prstGeom prst="rect">
            <a:avLst/>
          </a:prstGeom>
          <a:noFill/>
        </p:spPr>
        <p:txBody>
          <a:bodyPr wrap="square">
            <a:spAutoFit/>
          </a:bodyPr>
          <a:lstStyle/>
          <a:p>
            <a:r>
              <a:rPr lang="tr-TR" sz="2400" b="1" dirty="0">
                <a:latin typeface="+mn-lt"/>
              </a:rPr>
              <a:t>Öngörülen </a:t>
            </a:r>
            <a:r>
              <a:rPr lang="en-US" sz="2400" b="1" dirty="0">
                <a:latin typeface="+mn-lt"/>
              </a:rPr>
              <a:t>Program </a:t>
            </a:r>
            <a:r>
              <a:rPr lang="en-US" sz="2400" b="1" dirty="0" err="1">
                <a:latin typeface="+mn-lt"/>
              </a:rPr>
              <a:t>Bütçe</a:t>
            </a:r>
            <a:r>
              <a:rPr lang="en-US" sz="2400" b="1" dirty="0">
                <a:latin typeface="+mn-lt"/>
              </a:rPr>
              <a:t> Yapısı</a:t>
            </a:r>
            <a:endParaRPr lang="en-GB" sz="2400" dirty="0"/>
          </a:p>
        </p:txBody>
      </p:sp>
    </p:spTree>
    <p:extLst>
      <p:ext uri="{BB962C8B-B14F-4D97-AF65-F5344CB8AC3E}">
        <p14:creationId xmlns:p14="http://schemas.microsoft.com/office/powerpoint/2010/main" val="697556415"/>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Dikdörtgen 1"/>
          <p:cNvSpPr/>
          <p:nvPr/>
        </p:nvSpPr>
        <p:spPr>
          <a:xfrm>
            <a:off x="690500" y="1250602"/>
            <a:ext cx="7623585" cy="3323987"/>
          </a:xfrm>
          <a:prstGeom prst="rect">
            <a:avLst/>
          </a:prstGeom>
        </p:spPr>
        <p:txBody>
          <a:bodyPr wrap="square">
            <a:spAutoFit/>
          </a:bodyPr>
          <a:lstStyle/>
          <a:p>
            <a:pPr algn="just">
              <a:spcAft>
                <a:spcPts val="600"/>
              </a:spcAft>
            </a:pPr>
            <a:r>
              <a:rPr lang="tr-TR" sz="2000" b="1" dirty="0">
                <a:effectLst/>
                <a:latin typeface="Calibri" panose="020F0502020204030204" pitchFamily="34" charset="0"/>
                <a:ea typeface="Times New Roman" panose="02020603050405020304" pitchFamily="18" charset="0"/>
              </a:rPr>
              <a:t>Program: </a:t>
            </a:r>
            <a:r>
              <a:rPr lang="tr-TR" sz="2000" b="1" i="1" dirty="0">
                <a:effectLst/>
                <a:latin typeface="Calibri" panose="020F0502020204030204" pitchFamily="34" charset="0"/>
                <a:ea typeface="Times New Roman" panose="02020603050405020304" pitchFamily="18" charset="0"/>
              </a:rPr>
              <a:t>Kamu idarelerinin temel görev ve sorumlulukları esas alınarak kaynak tahsis edilen, birbiriyle uyumlu ve anlamlı şekilde bir araya getirilmiş faaliyetler grubudur. </a:t>
            </a:r>
          </a:p>
          <a:p>
            <a:pPr algn="just">
              <a:spcAft>
                <a:spcPts val="600"/>
              </a:spcAft>
            </a:pPr>
            <a:r>
              <a:rPr lang="tr-TR" sz="2000" dirty="0">
                <a:effectLst/>
                <a:latin typeface="Calibri" panose="020F0502020204030204" pitchFamily="34" charset="0"/>
                <a:ea typeface="Times New Roman" panose="02020603050405020304" pitchFamily="18" charset="0"/>
              </a:rPr>
              <a:t>Programlar ulaşılmak istenen kamusal hizmet sonuçlara erişmek için yapılması gereken faaliyetleri bir araya getiren, bunlara kaynak tahsisini sağlayan ve sonuçlara ulaşma düzeyinin izlenmesi ve değerlendirilmesine izin veren yapılardır. </a:t>
            </a:r>
          </a:p>
          <a:p>
            <a:pPr algn="just">
              <a:spcAft>
                <a:spcPts val="600"/>
              </a:spcAft>
            </a:pPr>
            <a:r>
              <a:rPr lang="tr-TR" sz="2000" dirty="0">
                <a:latin typeface="Calibri" panose="020F0502020204030204" pitchFamily="34" charset="0"/>
                <a:ea typeface="Times New Roman" panose="02020603050405020304" pitchFamily="18" charset="0"/>
              </a:rPr>
              <a:t>B</a:t>
            </a:r>
            <a:r>
              <a:rPr lang="tr-TR" sz="2000" dirty="0">
                <a:effectLst/>
                <a:latin typeface="Calibri" panose="020F0502020204030204" pitchFamily="34" charset="0"/>
                <a:ea typeface="Times New Roman" panose="02020603050405020304" pitchFamily="18" charset="0"/>
              </a:rPr>
              <a:t>ir program sadece bir birimin sorumluluğunda olabileceği gibi birden fazla birimin katkı vereceği ortak programlar olarak da tasarlanabilmektedir. </a:t>
            </a:r>
          </a:p>
        </p:txBody>
      </p:sp>
      <p:sp>
        <p:nvSpPr>
          <p:cNvPr id="3" name="TextBox 4"/>
          <p:cNvSpPr txBox="1"/>
          <p:nvPr/>
        </p:nvSpPr>
        <p:spPr>
          <a:xfrm>
            <a:off x="1406141" y="469852"/>
            <a:ext cx="5595955" cy="523220"/>
          </a:xfrm>
          <a:prstGeom prst="rect">
            <a:avLst/>
          </a:prstGeom>
          <a:noFill/>
        </p:spPr>
        <p:txBody>
          <a:bodyPr wrap="none" rtlCol="0">
            <a:spAutoFit/>
          </a:bodyPr>
          <a:lstStyle/>
          <a:p>
            <a:pPr algn="ctr"/>
            <a:r>
              <a:rPr lang="tr-TR" sz="2800" b="1" dirty="0">
                <a:solidFill>
                  <a:schemeClr val="accent1">
                    <a:lumMod val="50000"/>
                  </a:schemeClr>
                </a:solidFill>
                <a:latin typeface="Calibri "/>
                <a:cs typeface="Times New Roman" panose="02020603050405020304" pitchFamily="18" charset="0"/>
              </a:rPr>
              <a:t>Program Sınıflandırması: Programlar</a:t>
            </a:r>
            <a:endParaRPr lang="en-US" sz="2800" b="1" dirty="0">
              <a:solidFill>
                <a:schemeClr val="accent1">
                  <a:lumMod val="50000"/>
                </a:schemeClr>
              </a:solidFill>
              <a:latin typeface="Calibri "/>
              <a:cs typeface="Times New Roman" panose="02020603050405020304" pitchFamily="18" charset="0"/>
            </a:endParaRPr>
          </a:p>
        </p:txBody>
      </p:sp>
    </p:spTree>
    <p:extLst>
      <p:ext uri="{BB962C8B-B14F-4D97-AF65-F5344CB8AC3E}">
        <p14:creationId xmlns:p14="http://schemas.microsoft.com/office/powerpoint/2010/main" val="13044496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Dikdörtgen 2"/>
          <p:cNvSpPr/>
          <p:nvPr/>
        </p:nvSpPr>
        <p:spPr>
          <a:xfrm>
            <a:off x="793432" y="685833"/>
            <a:ext cx="1563248" cy="383310"/>
          </a:xfrm>
          <a:prstGeom prst="rect">
            <a:avLst/>
          </a:prstGeom>
        </p:spPr>
        <p:txBody>
          <a:bodyPr wrap="none">
            <a:spAutoFit/>
          </a:bodyPr>
          <a:lstStyle/>
          <a:p>
            <a:pPr algn="just">
              <a:lnSpc>
                <a:spcPct val="114000"/>
              </a:lnSpc>
              <a:spcBef>
                <a:spcPts val="450"/>
              </a:spcBef>
            </a:pPr>
            <a:r>
              <a:rPr lang="tr-TR" u="sng" dirty="0">
                <a:latin typeface="Times New Roman" panose="02020603050405020304" pitchFamily="18" charset="0"/>
                <a:cs typeface="Times New Roman" panose="02020603050405020304" pitchFamily="18" charset="0"/>
              </a:rPr>
              <a:t>Ortak Program</a:t>
            </a:r>
          </a:p>
        </p:txBody>
      </p:sp>
      <p:sp>
        <p:nvSpPr>
          <p:cNvPr id="13" name="TextBox 4"/>
          <p:cNvSpPr txBox="1"/>
          <p:nvPr/>
        </p:nvSpPr>
        <p:spPr>
          <a:xfrm>
            <a:off x="733606" y="210985"/>
            <a:ext cx="4387355" cy="438582"/>
          </a:xfrm>
          <a:prstGeom prst="rect">
            <a:avLst/>
          </a:prstGeom>
          <a:noFill/>
        </p:spPr>
        <p:txBody>
          <a:bodyPr wrap="none" rtlCol="0">
            <a:spAutoFit/>
          </a:bodyPr>
          <a:lstStyle/>
          <a:p>
            <a:r>
              <a:rPr lang="tr-TR" sz="2250" b="1" dirty="0">
                <a:latin typeface="Times New Roman" panose="02020603050405020304" pitchFamily="18" charset="0"/>
                <a:cs typeface="Times New Roman" panose="02020603050405020304" pitchFamily="18" charset="0"/>
              </a:rPr>
              <a:t>Program Sınıflandırması ve Bütçe</a:t>
            </a:r>
            <a:endParaRPr lang="en-US" sz="2250" b="1" dirty="0">
              <a:latin typeface="Times New Roman" panose="02020603050405020304" pitchFamily="18" charset="0"/>
              <a:cs typeface="Times New Roman" panose="02020603050405020304" pitchFamily="18" charset="0"/>
            </a:endParaRPr>
          </a:p>
        </p:txBody>
      </p:sp>
      <p:sp>
        <p:nvSpPr>
          <p:cNvPr id="18" name="Sağ Ok 17"/>
          <p:cNvSpPr/>
          <p:nvPr/>
        </p:nvSpPr>
        <p:spPr>
          <a:xfrm>
            <a:off x="1289883" y="1344904"/>
            <a:ext cx="2692561" cy="940935"/>
          </a:xfrm>
          <a:prstGeom prst="rightArrow">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1350" dirty="0">
                <a:solidFill>
                  <a:prstClr val="black"/>
                </a:solidFill>
                <a:latin typeface="Times New Roman" panose="02020603050405020304" pitchFamily="18" charset="0"/>
                <a:cs typeface="Times New Roman" panose="02020603050405020304" pitchFamily="18" charset="0"/>
              </a:rPr>
              <a:t>Ortak Program</a:t>
            </a:r>
            <a:endParaRPr lang="tr-TR" sz="1350" dirty="0"/>
          </a:p>
        </p:txBody>
      </p:sp>
      <p:sp>
        <p:nvSpPr>
          <p:cNvPr id="19" name="Sağ Ok 18"/>
          <p:cNvSpPr/>
          <p:nvPr/>
        </p:nvSpPr>
        <p:spPr>
          <a:xfrm>
            <a:off x="1289883" y="2506432"/>
            <a:ext cx="2692561" cy="940935"/>
          </a:xfrm>
          <a:prstGeom prst="rightArrow">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1050" dirty="0">
                <a:solidFill>
                  <a:prstClr val="black"/>
                </a:solidFill>
                <a:latin typeface="Times New Roman" panose="02020603050405020304" pitchFamily="18" charset="0"/>
                <a:cs typeface="Times New Roman" panose="02020603050405020304" pitchFamily="18" charset="0"/>
              </a:rPr>
              <a:t>Program Koordinasyonundan </a:t>
            </a:r>
          </a:p>
          <a:p>
            <a:pPr lvl="0" algn="ctr"/>
            <a:r>
              <a:rPr lang="tr-TR" sz="1050" dirty="0">
                <a:solidFill>
                  <a:prstClr val="black"/>
                </a:solidFill>
                <a:latin typeface="Times New Roman" panose="02020603050405020304" pitchFamily="18" charset="0"/>
                <a:cs typeface="Times New Roman" panose="02020603050405020304" pitchFamily="18" charset="0"/>
              </a:rPr>
              <a:t>Sorumlu İdare</a:t>
            </a:r>
            <a:endParaRPr lang="tr-TR" sz="1050" dirty="0"/>
          </a:p>
        </p:txBody>
      </p:sp>
      <p:sp>
        <p:nvSpPr>
          <p:cNvPr id="20" name="Sağ Ok 19"/>
          <p:cNvSpPr/>
          <p:nvPr/>
        </p:nvSpPr>
        <p:spPr>
          <a:xfrm>
            <a:off x="1330378" y="3675965"/>
            <a:ext cx="2692561" cy="940935"/>
          </a:xfrm>
          <a:prstGeom prst="rightArrow">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1200" dirty="0">
                <a:solidFill>
                  <a:prstClr val="black"/>
                </a:solidFill>
                <a:latin typeface="Times New Roman" panose="02020603050405020304" pitchFamily="18" charset="0"/>
                <a:cs typeface="Times New Roman" panose="02020603050405020304" pitchFamily="18" charset="0"/>
              </a:rPr>
              <a:t>Programı Yürüten İdareler</a:t>
            </a:r>
            <a:endParaRPr lang="tr-TR" sz="1200" dirty="0"/>
          </a:p>
        </p:txBody>
      </p:sp>
      <p:sp>
        <p:nvSpPr>
          <p:cNvPr id="21" name="Yuvarlatılmış Dikdörtgen 20"/>
          <p:cNvSpPr/>
          <p:nvPr/>
        </p:nvSpPr>
        <p:spPr>
          <a:xfrm>
            <a:off x="4304609" y="1279747"/>
            <a:ext cx="3196329" cy="1062215"/>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1350" b="1" dirty="0">
                <a:solidFill>
                  <a:schemeClr val="tx1"/>
                </a:solidFill>
                <a:latin typeface="Times New Roman" panose="02020603050405020304" pitchFamily="18" charset="0"/>
                <a:cs typeface="Times New Roman" panose="02020603050405020304" pitchFamily="18" charset="0"/>
              </a:rPr>
              <a:t>BAĞIMLILIKLA </a:t>
            </a:r>
          </a:p>
          <a:p>
            <a:pPr lvl="0" algn="ctr"/>
            <a:r>
              <a:rPr lang="tr-TR" sz="1350" b="1" dirty="0">
                <a:solidFill>
                  <a:schemeClr val="tx1"/>
                </a:solidFill>
                <a:latin typeface="Times New Roman" panose="02020603050405020304" pitchFamily="18" charset="0"/>
                <a:cs typeface="Times New Roman" panose="02020603050405020304" pitchFamily="18" charset="0"/>
              </a:rPr>
              <a:t>MÜCADELE</a:t>
            </a:r>
            <a:endParaRPr lang="tr-TR" sz="1350" dirty="0">
              <a:solidFill>
                <a:schemeClr val="tx1"/>
              </a:solidFill>
            </a:endParaRPr>
          </a:p>
        </p:txBody>
      </p:sp>
      <p:sp>
        <p:nvSpPr>
          <p:cNvPr id="22" name="Yuvarlatılmış Dikdörtgen 21"/>
          <p:cNvSpPr/>
          <p:nvPr/>
        </p:nvSpPr>
        <p:spPr>
          <a:xfrm>
            <a:off x="4304609" y="2441275"/>
            <a:ext cx="3196329" cy="1062215"/>
          </a:xfrm>
          <a:prstGeom prst="round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350" dirty="0">
                <a:solidFill>
                  <a:schemeClr val="tx1"/>
                </a:solidFill>
              </a:rPr>
              <a:t>SAĞLIK BAKANLIĞI</a:t>
            </a:r>
          </a:p>
        </p:txBody>
      </p:sp>
      <p:sp>
        <p:nvSpPr>
          <p:cNvPr id="23" name="Yuvarlatılmış Dikdörtgen 22"/>
          <p:cNvSpPr/>
          <p:nvPr/>
        </p:nvSpPr>
        <p:spPr>
          <a:xfrm>
            <a:off x="4304609" y="3610807"/>
            <a:ext cx="3196329" cy="1062215"/>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Wingdings" panose="05000000000000000000" pitchFamily="2" charset="2"/>
              <a:buChar char="§"/>
            </a:pPr>
            <a:r>
              <a:rPr lang="tr-TR" sz="1350" dirty="0">
                <a:solidFill>
                  <a:schemeClr val="tx1"/>
                </a:solidFill>
                <a:latin typeface="Times New Roman" panose="02020603050405020304" pitchFamily="18" charset="0"/>
                <a:cs typeface="Times New Roman" panose="02020603050405020304" pitchFamily="18" charset="0"/>
              </a:rPr>
              <a:t>SAĞLIK BAKANLIĞI</a:t>
            </a:r>
          </a:p>
          <a:p>
            <a:pPr marL="214313" indent="-214313">
              <a:buFont typeface="Wingdings" panose="05000000000000000000" pitchFamily="2" charset="2"/>
              <a:buChar char="§"/>
            </a:pPr>
            <a:r>
              <a:rPr lang="tr-TR" sz="1350" dirty="0">
                <a:solidFill>
                  <a:schemeClr val="tx1"/>
                </a:solidFill>
                <a:latin typeface="Times New Roman" panose="02020603050405020304" pitchFamily="18" charset="0"/>
                <a:cs typeface="Times New Roman" panose="02020603050405020304" pitchFamily="18" charset="0"/>
              </a:rPr>
              <a:t>GENÇLİK VE SPOR BAKANLIĞI</a:t>
            </a:r>
          </a:p>
          <a:p>
            <a:pPr marL="214313" indent="-214313">
              <a:buFont typeface="Wingdings" panose="05000000000000000000" pitchFamily="2" charset="2"/>
              <a:buChar char="§"/>
            </a:pPr>
            <a:r>
              <a:rPr lang="tr-TR" sz="1350" dirty="0">
                <a:solidFill>
                  <a:schemeClr val="tx1"/>
                </a:solidFill>
                <a:latin typeface="Times New Roman" panose="02020603050405020304" pitchFamily="18" charset="0"/>
                <a:cs typeface="Times New Roman" panose="02020603050405020304" pitchFamily="18" charset="0"/>
              </a:rPr>
              <a:t>EMNİYET GENEL MÜDÜRLÜĞÜ</a:t>
            </a:r>
            <a:endParaRPr lang="tr-TR" sz="1350" dirty="0">
              <a:solidFill>
                <a:schemeClr val="tx1"/>
              </a:solidFill>
            </a:endParaRPr>
          </a:p>
        </p:txBody>
      </p:sp>
    </p:spTree>
    <p:extLst>
      <p:ext uri="{BB962C8B-B14F-4D97-AF65-F5344CB8AC3E}">
        <p14:creationId xmlns:p14="http://schemas.microsoft.com/office/powerpoint/2010/main" val="41994882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F01AA0B-6713-FCC0-E76A-DB70A544B270}"/>
            </a:ext>
          </a:extLst>
        </p:cNvPr>
        <p:cNvGrpSpPr/>
        <p:nvPr/>
      </p:nvGrpSpPr>
      <p:grpSpPr>
        <a:xfrm>
          <a:off x="0" y="0"/>
          <a:ext cx="0" cy="0"/>
          <a:chOff x="0" y="0"/>
          <a:chExt cx="0" cy="0"/>
        </a:xfrm>
      </p:grpSpPr>
      <p:sp>
        <p:nvSpPr>
          <p:cNvPr id="2" name="Dikdörtgen 1">
            <a:extLst>
              <a:ext uri="{FF2B5EF4-FFF2-40B4-BE49-F238E27FC236}">
                <a16:creationId xmlns:a16="http://schemas.microsoft.com/office/drawing/2014/main" id="{8AFE3DD5-6A50-A3FE-E6B3-E6FF7821A716}"/>
              </a:ext>
            </a:extLst>
          </p:cNvPr>
          <p:cNvSpPr/>
          <p:nvPr/>
        </p:nvSpPr>
        <p:spPr>
          <a:xfrm>
            <a:off x="760207" y="973400"/>
            <a:ext cx="7623585" cy="2015936"/>
          </a:xfrm>
          <a:prstGeom prst="rect">
            <a:avLst/>
          </a:prstGeom>
        </p:spPr>
        <p:txBody>
          <a:bodyPr wrap="square">
            <a:spAutoFit/>
          </a:bodyPr>
          <a:lstStyle/>
          <a:p>
            <a:pPr algn="just">
              <a:spcAft>
                <a:spcPts val="600"/>
              </a:spcAft>
            </a:pPr>
            <a:r>
              <a:rPr lang="tr-TR" sz="2000" b="1" i="1" dirty="0">
                <a:effectLst/>
                <a:latin typeface="Calibri" panose="020F0502020204030204" pitchFamily="34" charset="0"/>
                <a:ea typeface="Times New Roman" panose="02020603050405020304" pitchFamily="18" charset="0"/>
              </a:rPr>
              <a:t>Program kapsamındaki ürün ve hizmetlerin, nitelikleri itibarıyla alt gruplara ayrılmasını sağlar. </a:t>
            </a:r>
            <a:r>
              <a:rPr lang="tr-TR" sz="2000" dirty="0">
                <a:effectLst/>
                <a:latin typeface="Calibri" panose="020F0502020204030204" pitchFamily="34" charset="0"/>
                <a:ea typeface="Times New Roman" panose="02020603050405020304" pitchFamily="18" charset="0"/>
              </a:rPr>
              <a:t>Alt programlar da programların belirlenmesine benzer bir sürece tabidir. </a:t>
            </a:r>
          </a:p>
          <a:p>
            <a:pPr algn="just">
              <a:spcAft>
                <a:spcPts val="600"/>
              </a:spcAft>
            </a:pPr>
            <a:r>
              <a:rPr lang="tr-TR" sz="2000" b="1" i="1" dirty="0">
                <a:effectLst/>
                <a:latin typeface="Calibri" panose="020F0502020204030204" pitchFamily="34" charset="0"/>
                <a:ea typeface="Times New Roman" panose="02020603050405020304" pitchFamily="18" charset="0"/>
              </a:rPr>
              <a:t>Sınıflandırmanın ikinci düzeyi olan alt programlar, idarelere özgü hizmetleri göstermekte olup programlara göre daha özellikli bir alanı ifade etmektedir.</a:t>
            </a:r>
          </a:p>
        </p:txBody>
      </p:sp>
      <p:sp>
        <p:nvSpPr>
          <p:cNvPr id="3" name="TextBox 4">
            <a:extLst>
              <a:ext uri="{FF2B5EF4-FFF2-40B4-BE49-F238E27FC236}">
                <a16:creationId xmlns:a16="http://schemas.microsoft.com/office/drawing/2014/main" id="{CC0895D7-20F0-3E08-693D-617D7CC117A2}"/>
              </a:ext>
            </a:extLst>
          </p:cNvPr>
          <p:cNvSpPr txBox="1"/>
          <p:nvPr/>
        </p:nvSpPr>
        <p:spPr>
          <a:xfrm>
            <a:off x="1034989" y="223361"/>
            <a:ext cx="6584751" cy="523220"/>
          </a:xfrm>
          <a:prstGeom prst="rect">
            <a:avLst/>
          </a:prstGeom>
          <a:noFill/>
        </p:spPr>
        <p:txBody>
          <a:bodyPr wrap="none" rtlCol="0">
            <a:spAutoFit/>
          </a:bodyPr>
          <a:lstStyle/>
          <a:p>
            <a:pPr algn="ctr"/>
            <a:r>
              <a:rPr lang="tr-TR" sz="2800" b="1" dirty="0">
                <a:solidFill>
                  <a:schemeClr val="accent1">
                    <a:lumMod val="50000"/>
                  </a:schemeClr>
                </a:solidFill>
                <a:latin typeface="Times New Roman" panose="02020603050405020304" pitchFamily="18" charset="0"/>
                <a:cs typeface="Times New Roman" panose="02020603050405020304" pitchFamily="18" charset="0"/>
              </a:rPr>
              <a:t>Program Sınıflandırması: Alt Programlar</a:t>
            </a:r>
            <a:endParaRPr lang="en-US" sz="2800" b="1" dirty="0">
              <a:solidFill>
                <a:schemeClr val="accent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32889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889F57BE-DD52-D5E1-B575-991E60471384}"/>
            </a:ext>
          </a:extLst>
        </p:cNvPr>
        <p:cNvGrpSpPr/>
        <p:nvPr/>
      </p:nvGrpSpPr>
      <p:grpSpPr>
        <a:xfrm>
          <a:off x="0" y="0"/>
          <a:ext cx="0" cy="0"/>
          <a:chOff x="0" y="0"/>
          <a:chExt cx="0" cy="0"/>
        </a:xfrm>
      </p:grpSpPr>
      <p:sp>
        <p:nvSpPr>
          <p:cNvPr id="2" name="Dikdörtgen 1">
            <a:extLst>
              <a:ext uri="{FF2B5EF4-FFF2-40B4-BE49-F238E27FC236}">
                <a16:creationId xmlns:a16="http://schemas.microsoft.com/office/drawing/2014/main" id="{E44184DD-A799-AD13-7240-577A6F9476BB}"/>
              </a:ext>
            </a:extLst>
          </p:cNvPr>
          <p:cNvSpPr/>
          <p:nvPr/>
        </p:nvSpPr>
        <p:spPr>
          <a:xfrm>
            <a:off x="614679" y="790361"/>
            <a:ext cx="7623585" cy="4401205"/>
          </a:xfrm>
          <a:prstGeom prst="rect">
            <a:avLst/>
          </a:prstGeom>
        </p:spPr>
        <p:txBody>
          <a:bodyPr wrap="square">
            <a:spAutoFit/>
          </a:bodyPr>
          <a:lstStyle/>
          <a:p>
            <a:pPr algn="just">
              <a:spcAft>
                <a:spcPts val="600"/>
              </a:spcAft>
            </a:pPr>
            <a:r>
              <a:rPr lang="tr-TR" sz="2000" b="1" i="1" dirty="0">
                <a:effectLst/>
                <a:ea typeface="Times New Roman" panose="02020603050405020304" pitchFamily="18" charset="0"/>
              </a:rPr>
              <a:t>Faaliyetler</a:t>
            </a:r>
            <a:r>
              <a:rPr lang="tr-TR" sz="2000" b="1" dirty="0">
                <a:effectLst/>
                <a:ea typeface="Times New Roman" panose="02020603050405020304" pitchFamily="18" charset="0"/>
              </a:rPr>
              <a:t>:</a:t>
            </a:r>
            <a:r>
              <a:rPr lang="tr-TR" sz="2000" dirty="0">
                <a:effectLst/>
                <a:ea typeface="Times New Roman" panose="02020603050405020304" pitchFamily="18" charset="0"/>
              </a:rPr>
              <a:t> Kamu kaynağı kullanmak suretiyle belirli bir ürünün üretilmesi ya da hizmetin sunulması amacıyla, planlama aşamasından üretim ve hedef kitleye sunum aşamasına kadar </a:t>
            </a:r>
            <a:r>
              <a:rPr lang="tr-TR" sz="2000" b="1" i="1" dirty="0">
                <a:effectLst/>
                <a:ea typeface="Times New Roman" panose="02020603050405020304" pitchFamily="18" charset="0"/>
              </a:rPr>
              <a:t>gerçekleştirilen iş, işlem ve süreçler bütünüdür</a:t>
            </a:r>
            <a:r>
              <a:rPr lang="tr-TR" sz="2000" dirty="0">
                <a:effectLst/>
                <a:ea typeface="Times New Roman" panose="02020603050405020304" pitchFamily="18" charset="0"/>
              </a:rPr>
              <a:t>. Faaliyetler idarenin hizmetleri temelinde şekillendirilirler. </a:t>
            </a:r>
          </a:p>
          <a:p>
            <a:pPr algn="just">
              <a:spcAft>
                <a:spcPts val="600"/>
              </a:spcAft>
            </a:pPr>
            <a:r>
              <a:rPr lang="tr-TR" sz="2000" dirty="0">
                <a:effectLst/>
                <a:ea typeface="Times New Roman" panose="02020603050405020304" pitchFamily="18" charset="0"/>
              </a:rPr>
              <a:t>Hem yatırım hem de cari nitelikteki ödenekler faaliyetler altında yer alabilir. </a:t>
            </a:r>
          </a:p>
          <a:p>
            <a:pPr algn="just">
              <a:spcAft>
                <a:spcPts val="600"/>
              </a:spcAft>
            </a:pPr>
            <a:r>
              <a:rPr lang="tr-TR" sz="2000" b="1" i="1" dirty="0">
                <a:effectLst/>
                <a:ea typeface="Times New Roman" panose="02020603050405020304" pitchFamily="18" charset="0"/>
              </a:rPr>
              <a:t>Alt faaliyetler: </a:t>
            </a:r>
            <a:r>
              <a:rPr lang="tr-TR" sz="2000" dirty="0">
                <a:effectLst/>
                <a:ea typeface="Times New Roman" panose="02020603050405020304" pitchFamily="18" charset="0"/>
              </a:rPr>
              <a:t>Faaliyetlerin detaylandırılmış hali.</a:t>
            </a:r>
          </a:p>
          <a:p>
            <a:pPr algn="just">
              <a:spcAft>
                <a:spcPts val="600"/>
              </a:spcAft>
            </a:pPr>
            <a:r>
              <a:rPr lang="tr-TR" sz="2000" dirty="0">
                <a:effectLst/>
                <a:ea typeface="Times New Roman" panose="02020603050405020304" pitchFamily="18" charset="0"/>
              </a:rPr>
              <a:t>Alt faaliyetler kuruluşların yönetim ve raporlama ihtiyaçlarının karşılanması için kullanılırlar. Kuruluşlar alt faaliyetleri kendileri belirlerler.</a:t>
            </a:r>
          </a:p>
          <a:p>
            <a:pPr algn="just">
              <a:spcAft>
                <a:spcPts val="600"/>
              </a:spcAft>
            </a:pPr>
            <a:r>
              <a:rPr lang="tr-TR" sz="2000" dirty="0">
                <a:cs typeface="Times New Roman" panose="02020603050405020304" pitchFamily="18" charset="0"/>
              </a:rPr>
              <a:t>Yatırım programında yer alan proje ve alt projeler için en az bir alt faaliyet oluşturulması beklenmektedir. </a:t>
            </a:r>
            <a:endParaRPr lang="tr-TR" sz="2000" dirty="0">
              <a:effectLst/>
              <a:ea typeface="Times New Roman" panose="02020603050405020304" pitchFamily="18" charset="0"/>
            </a:endParaRPr>
          </a:p>
        </p:txBody>
      </p:sp>
      <p:sp>
        <p:nvSpPr>
          <p:cNvPr id="3" name="TextBox 4">
            <a:extLst>
              <a:ext uri="{FF2B5EF4-FFF2-40B4-BE49-F238E27FC236}">
                <a16:creationId xmlns:a16="http://schemas.microsoft.com/office/drawing/2014/main" id="{E0F67D80-A546-676F-FCA7-B5AA1F33A1F6}"/>
              </a:ext>
            </a:extLst>
          </p:cNvPr>
          <p:cNvSpPr txBox="1"/>
          <p:nvPr/>
        </p:nvSpPr>
        <p:spPr>
          <a:xfrm>
            <a:off x="523411" y="223361"/>
            <a:ext cx="7607916" cy="369332"/>
          </a:xfrm>
          <a:prstGeom prst="rect">
            <a:avLst/>
          </a:prstGeom>
          <a:noFill/>
        </p:spPr>
        <p:txBody>
          <a:bodyPr wrap="none" rtlCol="0">
            <a:spAutoFit/>
          </a:bodyPr>
          <a:lstStyle/>
          <a:p>
            <a:pPr algn="ctr"/>
            <a:r>
              <a:rPr lang="tr-TR" b="1" dirty="0">
                <a:latin typeface="Times New Roman" panose="02020603050405020304" pitchFamily="18" charset="0"/>
                <a:cs typeface="Times New Roman" panose="02020603050405020304" pitchFamily="18" charset="0"/>
              </a:rPr>
              <a:t>PROGRAM SINIFLANDIRMASI: FAALİYETLER-ALT FAALİYETLER</a:t>
            </a: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4540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BA02-410D-4385-8786-9A5F426756B9}"/>
              </a:ext>
            </a:extLst>
          </p:cNvPr>
          <p:cNvSpPr>
            <a:spLocks noGrp="1"/>
          </p:cNvSpPr>
          <p:nvPr>
            <p:ph type="title"/>
          </p:nvPr>
        </p:nvSpPr>
        <p:spPr>
          <a:xfrm>
            <a:off x="457200" y="1103678"/>
            <a:ext cx="8229600" cy="529155"/>
          </a:xfrm>
        </p:spPr>
        <p:txBody>
          <a:bodyPr>
            <a:normAutofit/>
          </a:bodyPr>
          <a:lstStyle/>
          <a:p>
            <a:pPr algn="ctr"/>
            <a:r>
              <a:rPr lang="tr-TR" sz="2800" b="1" dirty="0">
                <a:latin typeface="+mn-lt"/>
              </a:rPr>
              <a:t>Eğitimin</a:t>
            </a:r>
            <a:r>
              <a:rPr lang="en-US" sz="2800" b="1" dirty="0">
                <a:latin typeface="+mn-lt"/>
              </a:rPr>
              <a:t> </a:t>
            </a:r>
            <a:r>
              <a:rPr lang="en-US" sz="2800" b="1" dirty="0" err="1">
                <a:latin typeface="+mn-lt"/>
              </a:rPr>
              <a:t>Amacı</a:t>
            </a:r>
            <a:endParaRPr lang="en-GB" sz="2800" b="1" dirty="0">
              <a:latin typeface="+mn-lt"/>
            </a:endParaRPr>
          </a:p>
        </p:txBody>
      </p:sp>
      <p:sp>
        <p:nvSpPr>
          <p:cNvPr id="3" name="Content Placeholder 2">
            <a:extLst>
              <a:ext uri="{FF2B5EF4-FFF2-40B4-BE49-F238E27FC236}">
                <a16:creationId xmlns:a16="http://schemas.microsoft.com/office/drawing/2014/main" id="{87719C43-4D51-4769-A839-CAD8C834E0F7}"/>
              </a:ext>
            </a:extLst>
          </p:cNvPr>
          <p:cNvSpPr>
            <a:spLocks noGrp="1"/>
          </p:cNvSpPr>
          <p:nvPr>
            <p:ph idx="1"/>
          </p:nvPr>
        </p:nvSpPr>
        <p:spPr>
          <a:xfrm>
            <a:off x="523461" y="1926619"/>
            <a:ext cx="8229600" cy="1556986"/>
          </a:xfrm>
        </p:spPr>
        <p:txBody>
          <a:bodyPr>
            <a:normAutofit/>
          </a:bodyPr>
          <a:lstStyle/>
          <a:p>
            <a:pPr marL="257175" indent="-257175" algn="just">
              <a:spcBef>
                <a:spcPts val="900"/>
              </a:spcBef>
              <a:buClr>
                <a:schemeClr val="tx2">
                  <a:lumMod val="50000"/>
                </a:schemeClr>
              </a:buClr>
              <a:buFont typeface="Arial" panose="020B0604020202020204" pitchFamily="34" charset="0"/>
              <a:buChar char="•"/>
            </a:pPr>
            <a:r>
              <a:rPr lang="tr-TR" sz="2800" dirty="0">
                <a:latin typeface="Times New Roman" panose="02020603050405020304" pitchFamily="18" charset="0"/>
                <a:cs typeface="Times New Roman" panose="02020603050405020304" pitchFamily="18" charset="0"/>
              </a:rPr>
              <a:t>Yerel idarelerin program bütçe sistemine geçiş sürecinde il özel idarelerine yönelik kapasite geliştirme desteği vermek</a:t>
            </a:r>
            <a:endParaRPr lang="en-GB" sz="2800" dirty="0"/>
          </a:p>
          <a:p>
            <a:pPr marL="0" indent="0">
              <a:buNone/>
            </a:pPr>
            <a:endParaRPr lang="en-GB" dirty="0"/>
          </a:p>
        </p:txBody>
      </p:sp>
    </p:spTree>
    <p:extLst>
      <p:ext uri="{BB962C8B-B14F-4D97-AF65-F5344CB8AC3E}">
        <p14:creationId xmlns:p14="http://schemas.microsoft.com/office/powerpoint/2010/main" val="4073363306"/>
      </p:ext>
    </p:extLst>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Resim 6">
            <a:extLst>
              <a:ext uri="{FF2B5EF4-FFF2-40B4-BE49-F238E27FC236}">
                <a16:creationId xmlns:a16="http://schemas.microsoft.com/office/drawing/2014/main" id="{D207C7D8-7C5A-9B09-D54B-090B33AEA6F8}"/>
              </a:ext>
            </a:extLst>
          </p:cNvPr>
          <p:cNvPicPr>
            <a:picLocks noChangeAspect="1"/>
          </p:cNvPicPr>
          <p:nvPr/>
        </p:nvPicPr>
        <p:blipFill>
          <a:blip r:embed="rId2"/>
          <a:stretch>
            <a:fillRect/>
          </a:stretch>
        </p:blipFill>
        <p:spPr>
          <a:xfrm>
            <a:off x="1123627" y="49295"/>
            <a:ext cx="6935491" cy="5044910"/>
          </a:xfrm>
          <a:prstGeom prst="rect">
            <a:avLst/>
          </a:prstGeom>
        </p:spPr>
      </p:pic>
    </p:spTree>
    <p:extLst>
      <p:ext uri="{BB962C8B-B14F-4D97-AF65-F5344CB8AC3E}">
        <p14:creationId xmlns:p14="http://schemas.microsoft.com/office/powerpoint/2010/main" val="29938444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76530660-1729-7614-ADED-7C1C0BF5A66A}"/>
            </a:ext>
          </a:extLst>
        </p:cNvPr>
        <p:cNvGrpSpPr/>
        <p:nvPr/>
      </p:nvGrpSpPr>
      <p:grpSpPr>
        <a:xfrm>
          <a:off x="0" y="0"/>
          <a:ext cx="0" cy="0"/>
          <a:chOff x="0" y="0"/>
          <a:chExt cx="0" cy="0"/>
        </a:xfrm>
      </p:grpSpPr>
      <p:pic>
        <p:nvPicPr>
          <p:cNvPr id="8" name="Resim 7">
            <a:extLst>
              <a:ext uri="{FF2B5EF4-FFF2-40B4-BE49-F238E27FC236}">
                <a16:creationId xmlns:a16="http://schemas.microsoft.com/office/drawing/2014/main" id="{D0F5CFEE-D2D1-8324-221D-DEAE47A33B1D}"/>
              </a:ext>
            </a:extLst>
          </p:cNvPr>
          <p:cNvPicPr>
            <a:picLocks noChangeAspect="1"/>
          </p:cNvPicPr>
          <p:nvPr/>
        </p:nvPicPr>
        <p:blipFill>
          <a:blip r:embed="rId2"/>
          <a:stretch>
            <a:fillRect/>
          </a:stretch>
        </p:blipFill>
        <p:spPr>
          <a:xfrm>
            <a:off x="100437" y="289256"/>
            <a:ext cx="8665988" cy="3848791"/>
          </a:xfrm>
          <a:prstGeom prst="rect">
            <a:avLst/>
          </a:prstGeom>
        </p:spPr>
      </p:pic>
    </p:spTree>
    <p:extLst>
      <p:ext uri="{BB962C8B-B14F-4D97-AF65-F5344CB8AC3E}">
        <p14:creationId xmlns:p14="http://schemas.microsoft.com/office/powerpoint/2010/main" val="11988819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ECE05AF6-C645-2C49-34F2-D0B9FF321F38}"/>
            </a:ext>
          </a:extLst>
        </p:cNvPr>
        <p:cNvGrpSpPr/>
        <p:nvPr/>
      </p:nvGrpSpPr>
      <p:grpSpPr>
        <a:xfrm>
          <a:off x="0" y="0"/>
          <a:ext cx="0" cy="0"/>
          <a:chOff x="0" y="0"/>
          <a:chExt cx="0" cy="0"/>
        </a:xfrm>
      </p:grpSpPr>
      <p:pic>
        <p:nvPicPr>
          <p:cNvPr id="4" name="Resim 3">
            <a:extLst>
              <a:ext uri="{FF2B5EF4-FFF2-40B4-BE49-F238E27FC236}">
                <a16:creationId xmlns:a16="http://schemas.microsoft.com/office/drawing/2014/main" id="{49855470-9296-F73B-B821-F05892CC1B90}"/>
              </a:ext>
            </a:extLst>
          </p:cNvPr>
          <p:cNvPicPr>
            <a:picLocks noChangeAspect="1"/>
          </p:cNvPicPr>
          <p:nvPr/>
        </p:nvPicPr>
        <p:blipFill>
          <a:blip r:embed="rId2"/>
          <a:stretch>
            <a:fillRect/>
          </a:stretch>
        </p:blipFill>
        <p:spPr>
          <a:xfrm>
            <a:off x="302266" y="560333"/>
            <a:ext cx="8417268" cy="3655206"/>
          </a:xfrm>
          <a:prstGeom prst="rect">
            <a:avLst/>
          </a:prstGeom>
        </p:spPr>
      </p:pic>
    </p:spTree>
    <p:extLst>
      <p:ext uri="{BB962C8B-B14F-4D97-AF65-F5344CB8AC3E}">
        <p14:creationId xmlns:p14="http://schemas.microsoft.com/office/powerpoint/2010/main" val="21006117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E5F5422A-46F7-9C20-C828-994D0FA9638B}"/>
            </a:ext>
          </a:extLst>
        </p:cNvPr>
        <p:cNvGrpSpPr/>
        <p:nvPr/>
      </p:nvGrpSpPr>
      <p:grpSpPr>
        <a:xfrm>
          <a:off x="0" y="0"/>
          <a:ext cx="0" cy="0"/>
          <a:chOff x="0" y="0"/>
          <a:chExt cx="0" cy="0"/>
        </a:xfrm>
      </p:grpSpPr>
      <p:pic>
        <p:nvPicPr>
          <p:cNvPr id="6" name="Resim 5">
            <a:extLst>
              <a:ext uri="{FF2B5EF4-FFF2-40B4-BE49-F238E27FC236}">
                <a16:creationId xmlns:a16="http://schemas.microsoft.com/office/drawing/2014/main" id="{5193DCE1-D742-02F1-1B0B-FD1D20A93983}"/>
              </a:ext>
            </a:extLst>
          </p:cNvPr>
          <p:cNvPicPr>
            <a:picLocks noChangeAspect="1"/>
          </p:cNvPicPr>
          <p:nvPr/>
        </p:nvPicPr>
        <p:blipFill>
          <a:blip r:embed="rId2"/>
          <a:stretch>
            <a:fillRect/>
          </a:stretch>
        </p:blipFill>
        <p:spPr>
          <a:xfrm>
            <a:off x="1796323" y="52863"/>
            <a:ext cx="5239907" cy="5037774"/>
          </a:xfrm>
          <a:prstGeom prst="rect">
            <a:avLst/>
          </a:prstGeom>
        </p:spPr>
      </p:pic>
    </p:spTree>
    <p:extLst>
      <p:ext uri="{BB962C8B-B14F-4D97-AF65-F5344CB8AC3E}">
        <p14:creationId xmlns:p14="http://schemas.microsoft.com/office/powerpoint/2010/main" val="33162554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330AD5-50E3-9CA3-5FC6-A5F65B78E9D4}"/>
            </a:ext>
          </a:extLst>
        </p:cNvPr>
        <p:cNvGrpSpPr/>
        <p:nvPr/>
      </p:nvGrpSpPr>
      <p:grpSpPr>
        <a:xfrm>
          <a:off x="0" y="0"/>
          <a:ext cx="0" cy="0"/>
          <a:chOff x="0" y="0"/>
          <a:chExt cx="0" cy="0"/>
        </a:xfrm>
      </p:grpSpPr>
      <p:sp>
        <p:nvSpPr>
          <p:cNvPr id="2" name="Başlık 1">
            <a:extLst>
              <a:ext uri="{FF2B5EF4-FFF2-40B4-BE49-F238E27FC236}">
                <a16:creationId xmlns:a16="http://schemas.microsoft.com/office/drawing/2014/main" id="{D56981BA-C0C4-A9B1-12E0-35B399BC732B}"/>
              </a:ext>
            </a:extLst>
          </p:cNvPr>
          <p:cNvSpPr>
            <a:spLocks noGrp="1"/>
          </p:cNvSpPr>
          <p:nvPr>
            <p:ph type="title"/>
          </p:nvPr>
        </p:nvSpPr>
        <p:spPr>
          <a:xfrm>
            <a:off x="836578" y="273844"/>
            <a:ext cx="7678771" cy="491700"/>
          </a:xfrm>
        </p:spPr>
        <p:txBody>
          <a:bodyPr>
            <a:normAutofit/>
          </a:bodyPr>
          <a:lstStyle/>
          <a:p>
            <a:pPr algn="ctr"/>
            <a:r>
              <a:rPr lang="tr-TR" sz="2800" b="1" dirty="0">
                <a:effectLst/>
                <a:latin typeface="+mn-lt"/>
                <a:ea typeface="Times New Roman" panose="02020603050405020304" pitchFamily="18" charset="0"/>
              </a:rPr>
              <a:t>Program Bilgisi Oluşturulması ve Göstergeler</a:t>
            </a:r>
            <a:endParaRPr lang="tr-TR" sz="2800" b="1" dirty="0">
              <a:latin typeface="+mn-lt"/>
            </a:endParaRPr>
          </a:p>
        </p:txBody>
      </p:sp>
      <p:sp>
        <p:nvSpPr>
          <p:cNvPr id="3" name="İçerik Yer Tutucusu 2">
            <a:extLst>
              <a:ext uri="{FF2B5EF4-FFF2-40B4-BE49-F238E27FC236}">
                <a16:creationId xmlns:a16="http://schemas.microsoft.com/office/drawing/2014/main" id="{BAF680C8-DBF7-B457-D48E-BC93F8B38FEB}"/>
              </a:ext>
            </a:extLst>
          </p:cNvPr>
          <p:cNvSpPr>
            <a:spLocks noGrp="1"/>
          </p:cNvSpPr>
          <p:nvPr>
            <p:ph idx="1"/>
          </p:nvPr>
        </p:nvSpPr>
        <p:spPr>
          <a:xfrm>
            <a:off x="836578" y="937747"/>
            <a:ext cx="7886700" cy="3868282"/>
          </a:xfrm>
        </p:spPr>
        <p:txBody>
          <a:bodyPr>
            <a:normAutofit fontScale="92500" lnSpcReduction="10000"/>
          </a:bodyPr>
          <a:lstStyle/>
          <a:p>
            <a:pPr algn="just">
              <a:spcAft>
                <a:spcPts val="600"/>
              </a:spcAft>
            </a:pPr>
            <a:r>
              <a:rPr lang="tr-TR" sz="1800" dirty="0">
                <a:effectLst/>
                <a:latin typeface="Calibri" panose="020F0502020204030204" pitchFamily="34" charset="0"/>
                <a:ea typeface="Times New Roman" panose="02020603050405020304" pitchFamily="18" charset="0"/>
              </a:rPr>
              <a:t>Merkezi yönetimde </a:t>
            </a:r>
            <a:r>
              <a:rPr lang="tr-TR" sz="1800" b="1" i="1" dirty="0">
                <a:effectLst/>
                <a:latin typeface="Calibri" panose="020F0502020204030204" pitchFamily="34" charset="0"/>
                <a:ea typeface="Times New Roman" panose="02020603050405020304" pitchFamily="18" charset="0"/>
              </a:rPr>
              <a:t>program amacı, anahtar göstergeler ve göstergeler ilgili bilgiler program sorumlusu kuruluş ve </a:t>
            </a:r>
            <a:r>
              <a:rPr lang="tr-TR" sz="1800" b="1" i="1" dirty="0" err="1">
                <a:effectLst/>
                <a:latin typeface="Calibri" panose="020F0502020204030204" pitchFamily="34" charset="0"/>
                <a:ea typeface="Times New Roman" panose="02020603050405020304" pitchFamily="18" charset="0"/>
              </a:rPr>
              <a:t>SBB’nin</a:t>
            </a:r>
            <a:r>
              <a:rPr lang="tr-TR" sz="1800" b="1" i="1" dirty="0">
                <a:effectLst/>
                <a:latin typeface="Calibri" panose="020F0502020204030204" pitchFamily="34" charset="0"/>
                <a:ea typeface="Times New Roman" panose="02020603050405020304" pitchFamily="18" charset="0"/>
              </a:rPr>
              <a:t> ortak çalışması </a:t>
            </a:r>
            <a:r>
              <a:rPr lang="tr-TR" sz="1800" dirty="0">
                <a:effectLst/>
                <a:latin typeface="Calibri" panose="020F0502020204030204" pitchFamily="34" charset="0"/>
                <a:ea typeface="Times New Roman" panose="02020603050405020304" pitchFamily="18" charset="0"/>
              </a:rPr>
              <a:t>ile belirlenmektedir. </a:t>
            </a:r>
          </a:p>
          <a:p>
            <a:pPr algn="just">
              <a:spcAft>
                <a:spcPts val="600"/>
              </a:spcAft>
            </a:pPr>
            <a:r>
              <a:rPr lang="tr-TR" sz="1800" b="1" i="1" dirty="0">
                <a:effectLst/>
                <a:latin typeface="Calibri" panose="020F0502020204030204" pitchFamily="34" charset="0"/>
                <a:ea typeface="Times New Roman" panose="02020603050405020304" pitchFamily="18" charset="0"/>
              </a:rPr>
              <a:t>Alt programlar bazında </a:t>
            </a:r>
            <a:r>
              <a:rPr lang="tr-TR" sz="1800" dirty="0">
                <a:effectLst/>
                <a:latin typeface="Calibri" panose="020F0502020204030204" pitchFamily="34" charset="0"/>
                <a:ea typeface="Times New Roman" panose="02020603050405020304" pitchFamily="18" charset="0"/>
              </a:rPr>
              <a:t>benzer bir yapı olsa da </a:t>
            </a:r>
            <a:r>
              <a:rPr lang="tr-TR" sz="1800" b="1" i="1" dirty="0">
                <a:effectLst/>
                <a:latin typeface="Calibri" panose="020F0502020204030204" pitchFamily="34" charset="0"/>
                <a:ea typeface="Times New Roman" panose="02020603050405020304" pitchFamily="18" charset="0"/>
              </a:rPr>
              <a:t>sorumluluk daha çok alt programın sorumlusu olan kuruluşa aittir.</a:t>
            </a:r>
            <a:r>
              <a:rPr lang="tr-TR" sz="1800" dirty="0">
                <a:effectLst/>
                <a:latin typeface="Calibri" panose="020F0502020204030204" pitchFamily="34" charset="0"/>
                <a:ea typeface="Times New Roman" panose="02020603050405020304" pitchFamily="18" charset="0"/>
              </a:rPr>
              <a:t> Alt programlar kuruluşların ilgili yıl bütçe teklifleri içerisinde yer almakta ve kuruluş performans programlarını şekillendirmektedir.</a:t>
            </a:r>
            <a:endParaRPr lang="tr-TR" sz="1800" dirty="0">
              <a:effectLst/>
              <a:latin typeface="Times New Roman" panose="02020603050405020304" pitchFamily="18" charset="0"/>
              <a:ea typeface="Times New Roman" panose="02020603050405020304" pitchFamily="18" charset="0"/>
            </a:endParaRPr>
          </a:p>
          <a:p>
            <a:pPr algn="just">
              <a:spcAft>
                <a:spcPts val="600"/>
              </a:spcAft>
            </a:pPr>
            <a:r>
              <a:rPr lang="tr-TR" sz="1800" dirty="0">
                <a:effectLst/>
                <a:latin typeface="Calibri" panose="020F0502020204030204" pitchFamily="34" charset="0"/>
                <a:ea typeface="Times New Roman" panose="02020603050405020304" pitchFamily="18" charset="0"/>
              </a:rPr>
              <a:t>Merkezi yönetimden farklı olarak, belediyelerin katkı sağlayacağı program ve alt programlar tamamen kuruluşa özgü nitelik taşımamaktadır. Bu program ve alt programlar kısmen ya da tamamen merkezi yönetim kuruluşları ve diğer yerel yönetimlerle ortaktır. Bu nedenle ortak paylaşılan bir gösterge havuzunun oluşturulması önerilmektedir. </a:t>
            </a:r>
          </a:p>
          <a:p>
            <a:pPr algn="just">
              <a:spcAft>
                <a:spcPts val="600"/>
              </a:spcAft>
            </a:pPr>
            <a:r>
              <a:rPr lang="tr-TR" sz="1800" dirty="0">
                <a:effectLst/>
                <a:latin typeface="Calibri" panose="020F0502020204030204" pitchFamily="34" charset="0"/>
                <a:ea typeface="Times New Roman" panose="02020603050405020304" pitchFamily="18" charset="0"/>
              </a:rPr>
              <a:t>Bu gösterge havuzu merkezi yönetin kuruluşları göstergeleri ile mümkün olduğunca yakınsamalıdır. Ancak, hizmetlerin farklılaşması nedeniyle bütünüyle aynı göstergeleri kullanmak mümkün olmayacaktır. Bu nedenle yerel yönetimlere yönelik olmak üzere bazı alt programlarda ilave göstergeler geliştirilmesi ve/veya göstergelerin farklılaştırılması öngörülmektedir. </a:t>
            </a:r>
            <a:endParaRPr lang="tr-T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014429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4"/>
          <p:cNvSpPr txBox="1"/>
          <p:nvPr/>
        </p:nvSpPr>
        <p:spPr>
          <a:xfrm>
            <a:off x="733606" y="210985"/>
            <a:ext cx="6159635" cy="584775"/>
          </a:xfrm>
          <a:prstGeom prst="rect">
            <a:avLst/>
          </a:prstGeom>
          <a:noFill/>
        </p:spPr>
        <p:txBody>
          <a:bodyPr wrap="none" rtlCol="0">
            <a:spAutoFit/>
          </a:bodyPr>
          <a:lstStyle/>
          <a:p>
            <a:r>
              <a:rPr lang="tr-TR" sz="3200" b="1" dirty="0">
                <a:latin typeface="Times New Roman" panose="02020603050405020304" pitchFamily="18" charset="0"/>
                <a:cs typeface="Times New Roman" panose="02020603050405020304" pitchFamily="18" charset="0"/>
              </a:rPr>
              <a:t>Program Sınıflandırması ve Bütçe</a:t>
            </a:r>
            <a:endParaRPr lang="en-US" sz="3200" b="1" dirty="0">
              <a:latin typeface="Times New Roman" panose="02020603050405020304" pitchFamily="18" charset="0"/>
              <a:cs typeface="Times New Roman" panose="02020603050405020304" pitchFamily="18" charset="0"/>
            </a:endParaRPr>
          </a:p>
        </p:txBody>
      </p:sp>
      <p:sp>
        <p:nvSpPr>
          <p:cNvPr id="3" name="Dikdörtgen 2"/>
          <p:cNvSpPr/>
          <p:nvPr/>
        </p:nvSpPr>
        <p:spPr>
          <a:xfrm>
            <a:off x="733606" y="901375"/>
            <a:ext cx="8046184" cy="1654107"/>
          </a:xfrm>
          <a:prstGeom prst="rect">
            <a:avLst/>
          </a:prstGeom>
        </p:spPr>
        <p:txBody>
          <a:bodyPr wrap="square">
            <a:spAutoFit/>
          </a:bodyPr>
          <a:lstStyle/>
          <a:p>
            <a:pPr algn="just">
              <a:lnSpc>
                <a:spcPct val="114000"/>
              </a:lnSpc>
              <a:spcBef>
                <a:spcPts val="450"/>
              </a:spcBef>
              <a:buClr>
                <a:srgbClr val="FF0000"/>
              </a:buClr>
            </a:pPr>
            <a:r>
              <a:rPr lang="tr-TR" sz="1400" u="sng" dirty="0">
                <a:latin typeface="Times New Roman" panose="02020603050405020304" pitchFamily="18" charset="0"/>
                <a:cs typeface="Times New Roman" panose="02020603050405020304" pitchFamily="18" charset="0"/>
              </a:rPr>
              <a:t>Program Dışı Giderler</a:t>
            </a:r>
          </a:p>
          <a:p>
            <a:pPr marL="257175" indent="-257175" algn="just">
              <a:lnSpc>
                <a:spcPct val="114000"/>
              </a:lnSpc>
              <a:spcBef>
                <a:spcPts val="900"/>
              </a:spcBef>
              <a:buClr>
                <a:schemeClr val="tx2">
                  <a:lumMod val="50000"/>
                </a:schemeClr>
              </a:buClr>
              <a:buFont typeface="Times New Roman" panose="02020603050405020304" pitchFamily="18" charset="0"/>
              <a:buChar char="◙"/>
            </a:pPr>
            <a:r>
              <a:rPr lang="tr-TR" sz="1400" dirty="0">
                <a:latin typeface="Times New Roman" panose="02020603050405020304" pitchFamily="18" charset="0"/>
                <a:cs typeface="Times New Roman" panose="02020603050405020304" pitchFamily="18" charset="0"/>
              </a:rPr>
              <a:t>Bütçesinde yer aldığı idarenin programlarıyla ilgili olmadığı halde merkezi yönetim bütçesi kapsamında yer alan idarelere aktarılarak veya tahakkuk ettirilerek kullanılan kaynaklar da bulunmaktadır. </a:t>
            </a:r>
          </a:p>
          <a:p>
            <a:pPr marL="600075" lvl="1" indent="-257175" algn="just">
              <a:spcBef>
                <a:spcPts val="900"/>
              </a:spcBef>
              <a:buClr>
                <a:schemeClr val="tx2">
                  <a:lumMod val="50000"/>
                </a:schemeClr>
              </a:buClr>
              <a:buFont typeface="Wingdings" panose="05000000000000000000" pitchFamily="2" charset="2"/>
              <a:buChar char="§"/>
            </a:pPr>
            <a:r>
              <a:rPr lang="tr-TR" sz="1400" dirty="0">
                <a:latin typeface="Times New Roman" panose="02020603050405020304" pitchFamily="18" charset="0"/>
                <a:cs typeface="Times New Roman" panose="02020603050405020304" pitchFamily="18" charset="0"/>
              </a:rPr>
              <a:t>Hazine Yardımları,</a:t>
            </a:r>
          </a:p>
          <a:p>
            <a:pPr marL="257175" lvl="1" indent="-257175" algn="just">
              <a:lnSpc>
                <a:spcPct val="114000"/>
              </a:lnSpc>
              <a:spcBef>
                <a:spcPts val="900"/>
              </a:spcBef>
              <a:buClr>
                <a:schemeClr val="tx2">
                  <a:lumMod val="50000"/>
                </a:schemeClr>
              </a:buClr>
              <a:buFont typeface="Times New Roman" panose="02020603050405020304" pitchFamily="18" charset="0"/>
              <a:buChar char="◙"/>
            </a:pPr>
            <a:r>
              <a:rPr lang="tr-TR" sz="1400" dirty="0">
                <a:latin typeface="Times New Roman" panose="02020603050405020304" pitchFamily="18" charset="0"/>
                <a:cs typeface="Times New Roman" panose="02020603050405020304" pitchFamily="18" charset="0"/>
              </a:rPr>
              <a:t>Bu kaynaklar bütçesinde yer aldığı idare açısından “program dışı giderler” olarak sınıflandırılır. </a:t>
            </a:r>
          </a:p>
        </p:txBody>
      </p:sp>
      <p:pic>
        <p:nvPicPr>
          <p:cNvPr id="5" name="Resim 4">
            <a:extLst>
              <a:ext uri="{FF2B5EF4-FFF2-40B4-BE49-F238E27FC236}">
                <a16:creationId xmlns:a16="http://schemas.microsoft.com/office/drawing/2014/main" id="{EF57D8D3-8A81-4497-49D8-464AD284FDBB}"/>
              </a:ext>
            </a:extLst>
          </p:cNvPr>
          <p:cNvPicPr>
            <a:picLocks noChangeAspect="1"/>
          </p:cNvPicPr>
          <p:nvPr/>
        </p:nvPicPr>
        <p:blipFill>
          <a:blip r:embed="rId2"/>
          <a:stretch>
            <a:fillRect/>
          </a:stretch>
        </p:blipFill>
        <p:spPr>
          <a:xfrm>
            <a:off x="875784" y="2661097"/>
            <a:ext cx="7392432" cy="2257740"/>
          </a:xfrm>
          <a:prstGeom prst="rect">
            <a:avLst/>
          </a:prstGeom>
        </p:spPr>
      </p:pic>
    </p:spTree>
    <p:extLst>
      <p:ext uri="{BB962C8B-B14F-4D97-AF65-F5344CB8AC3E}">
        <p14:creationId xmlns:p14="http://schemas.microsoft.com/office/powerpoint/2010/main" val="28997316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Yuvarlatılmış Dikdörtgen 1"/>
          <p:cNvSpPr/>
          <p:nvPr/>
        </p:nvSpPr>
        <p:spPr>
          <a:xfrm>
            <a:off x="3617859" y="1701166"/>
            <a:ext cx="1379277" cy="859592"/>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b="1" dirty="0">
                <a:solidFill>
                  <a:schemeClr val="tx1"/>
                </a:solidFill>
                <a:latin typeface="Times New Roman" panose="02020603050405020304" pitchFamily="18" charset="0"/>
                <a:cs typeface="Times New Roman" panose="02020603050405020304" pitchFamily="18" charset="0"/>
              </a:rPr>
              <a:t>PERFORMANS BİLGİSİ</a:t>
            </a:r>
          </a:p>
        </p:txBody>
      </p:sp>
      <p:sp>
        <p:nvSpPr>
          <p:cNvPr id="3" name="Yuvarlatılmış Dikdörtgen 2"/>
          <p:cNvSpPr/>
          <p:nvPr/>
        </p:nvSpPr>
        <p:spPr>
          <a:xfrm>
            <a:off x="1865844" y="3005571"/>
            <a:ext cx="1379277" cy="859592"/>
          </a:xfrm>
          <a:prstGeom prst="round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a:solidFill>
                  <a:schemeClr val="tx1"/>
                </a:solidFill>
                <a:latin typeface="Times New Roman" panose="02020603050405020304" pitchFamily="18" charset="0"/>
                <a:cs typeface="Times New Roman" panose="02020603050405020304" pitchFamily="18" charset="0"/>
              </a:rPr>
              <a:t>Program Performans Bilgisi</a:t>
            </a:r>
          </a:p>
        </p:txBody>
      </p:sp>
      <p:sp>
        <p:nvSpPr>
          <p:cNvPr id="4" name="Yuvarlatılmış Dikdörtgen 3"/>
          <p:cNvSpPr/>
          <p:nvPr/>
        </p:nvSpPr>
        <p:spPr>
          <a:xfrm>
            <a:off x="5454825" y="2933971"/>
            <a:ext cx="1379277" cy="859592"/>
          </a:xfrm>
          <a:prstGeom prst="round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a:solidFill>
                  <a:schemeClr val="tx1"/>
                </a:solidFill>
                <a:latin typeface="Times New Roman" panose="02020603050405020304" pitchFamily="18" charset="0"/>
                <a:cs typeface="Times New Roman" panose="02020603050405020304" pitchFamily="18" charset="0"/>
              </a:rPr>
              <a:t>Alt Program </a:t>
            </a:r>
          </a:p>
          <a:p>
            <a:pPr algn="ctr"/>
            <a:r>
              <a:rPr lang="tr-TR" sz="1200" dirty="0">
                <a:solidFill>
                  <a:schemeClr val="tx1"/>
                </a:solidFill>
                <a:latin typeface="Times New Roman" panose="02020603050405020304" pitchFamily="18" charset="0"/>
                <a:cs typeface="Times New Roman" panose="02020603050405020304" pitchFamily="18" charset="0"/>
              </a:rPr>
              <a:t>Performans Bilgisi</a:t>
            </a:r>
          </a:p>
        </p:txBody>
      </p:sp>
      <p:sp>
        <p:nvSpPr>
          <p:cNvPr id="5" name="Sağ Ok 4"/>
          <p:cNvSpPr/>
          <p:nvPr/>
        </p:nvSpPr>
        <p:spPr>
          <a:xfrm rot="7626548">
            <a:off x="3165322" y="2587741"/>
            <a:ext cx="484531" cy="489081"/>
          </a:xfrm>
          <a:prstGeom prst="rightArrow">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tr-TR" sz="1050" b="1" dirty="0">
              <a:solidFill>
                <a:schemeClr val="tx1"/>
              </a:solidFill>
              <a:latin typeface="Times New Roman" panose="02020603050405020304" pitchFamily="18" charset="0"/>
              <a:cs typeface="Times New Roman" panose="02020603050405020304" pitchFamily="18" charset="0"/>
            </a:endParaRPr>
          </a:p>
        </p:txBody>
      </p:sp>
      <p:sp>
        <p:nvSpPr>
          <p:cNvPr id="6" name="Sağ Ok 5"/>
          <p:cNvSpPr/>
          <p:nvPr/>
        </p:nvSpPr>
        <p:spPr>
          <a:xfrm rot="2226548">
            <a:off x="4975753" y="2575495"/>
            <a:ext cx="484531" cy="489081"/>
          </a:xfrm>
          <a:prstGeom prst="rightArrow">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tr-TR" sz="1050" b="1" dirty="0">
              <a:solidFill>
                <a:schemeClr val="tx1"/>
              </a:solidFill>
              <a:latin typeface="Times New Roman" panose="02020603050405020304" pitchFamily="18" charset="0"/>
              <a:cs typeface="Times New Roman" panose="02020603050405020304" pitchFamily="18" charset="0"/>
            </a:endParaRPr>
          </a:p>
        </p:txBody>
      </p:sp>
      <p:cxnSp>
        <p:nvCxnSpPr>
          <p:cNvPr id="8" name="Düz Bağlayıcı 7"/>
          <p:cNvCxnSpPr/>
          <p:nvPr/>
        </p:nvCxnSpPr>
        <p:spPr>
          <a:xfrm>
            <a:off x="2555483" y="3865162"/>
            <a:ext cx="0" cy="23834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a:off x="6144463" y="3793563"/>
            <a:ext cx="0" cy="23834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Çapraz Köşesi Kesik Dikdörtgen 11"/>
          <p:cNvSpPr/>
          <p:nvPr/>
        </p:nvSpPr>
        <p:spPr>
          <a:xfrm>
            <a:off x="1696724" y="4103504"/>
            <a:ext cx="1875725" cy="385763"/>
          </a:xfrm>
          <a:prstGeom prst="snip2Diag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200" dirty="0">
                <a:solidFill>
                  <a:schemeClr val="tx1"/>
                </a:solidFill>
                <a:latin typeface="Times New Roman" panose="02020603050405020304" pitchFamily="18" charset="0"/>
                <a:cs typeface="Times New Roman" panose="02020603050405020304" pitchFamily="18" charset="0"/>
              </a:rPr>
              <a:t>1- Program Amacı</a:t>
            </a:r>
            <a:endParaRPr lang="tr-TR" sz="1125" dirty="0">
              <a:solidFill>
                <a:schemeClr val="tx1"/>
              </a:solidFill>
              <a:latin typeface="Times New Roman" panose="02020603050405020304" pitchFamily="18" charset="0"/>
              <a:cs typeface="Times New Roman" panose="02020603050405020304" pitchFamily="18" charset="0"/>
            </a:endParaRPr>
          </a:p>
        </p:txBody>
      </p:sp>
      <p:cxnSp>
        <p:nvCxnSpPr>
          <p:cNvPr id="15" name="Düz Bağlayıcı 14"/>
          <p:cNvCxnSpPr/>
          <p:nvPr/>
        </p:nvCxnSpPr>
        <p:spPr>
          <a:xfrm>
            <a:off x="2555482" y="4481565"/>
            <a:ext cx="0" cy="23834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Çapraz Köşesi Kesik Dikdörtgen 15"/>
          <p:cNvSpPr/>
          <p:nvPr/>
        </p:nvSpPr>
        <p:spPr>
          <a:xfrm>
            <a:off x="1696724" y="4719907"/>
            <a:ext cx="1875725" cy="385763"/>
          </a:xfrm>
          <a:prstGeom prst="snip2Diag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200" dirty="0">
                <a:solidFill>
                  <a:schemeClr val="tx1"/>
                </a:solidFill>
                <a:latin typeface="Times New Roman" panose="02020603050405020304" pitchFamily="18" charset="0"/>
                <a:cs typeface="Times New Roman" panose="02020603050405020304" pitchFamily="18" charset="0"/>
              </a:rPr>
              <a:t>2- Anahtar Göstergeler</a:t>
            </a:r>
            <a:endParaRPr lang="tr-TR" sz="1125" dirty="0">
              <a:solidFill>
                <a:schemeClr val="tx1"/>
              </a:solidFill>
              <a:latin typeface="Times New Roman" panose="02020603050405020304" pitchFamily="18" charset="0"/>
              <a:cs typeface="Times New Roman" panose="02020603050405020304" pitchFamily="18" charset="0"/>
            </a:endParaRPr>
          </a:p>
        </p:txBody>
      </p:sp>
      <p:sp>
        <p:nvSpPr>
          <p:cNvPr id="17" name="Çapraz Köşesi Kesik Dikdörtgen 16"/>
          <p:cNvSpPr/>
          <p:nvPr/>
        </p:nvSpPr>
        <p:spPr>
          <a:xfrm>
            <a:off x="5289032" y="4031905"/>
            <a:ext cx="1915107" cy="385763"/>
          </a:xfrm>
          <a:prstGeom prst="snip2Diag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200" dirty="0">
                <a:solidFill>
                  <a:schemeClr val="tx1"/>
                </a:solidFill>
                <a:latin typeface="Times New Roman" panose="02020603050405020304" pitchFamily="18" charset="0"/>
                <a:cs typeface="Times New Roman" panose="02020603050405020304" pitchFamily="18" charset="0"/>
              </a:rPr>
              <a:t>1- Alt Program Hedefi</a:t>
            </a:r>
            <a:endParaRPr lang="tr-TR" sz="1125" dirty="0">
              <a:solidFill>
                <a:schemeClr val="tx1"/>
              </a:solidFill>
              <a:latin typeface="Times New Roman" panose="02020603050405020304" pitchFamily="18" charset="0"/>
              <a:cs typeface="Times New Roman" panose="02020603050405020304" pitchFamily="18" charset="0"/>
            </a:endParaRPr>
          </a:p>
        </p:txBody>
      </p:sp>
      <p:cxnSp>
        <p:nvCxnSpPr>
          <p:cNvPr id="18" name="Düz Bağlayıcı 17"/>
          <p:cNvCxnSpPr/>
          <p:nvPr/>
        </p:nvCxnSpPr>
        <p:spPr>
          <a:xfrm>
            <a:off x="6147789" y="4409966"/>
            <a:ext cx="0" cy="23834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Çapraz Köşesi Kesik Dikdörtgen 18"/>
          <p:cNvSpPr/>
          <p:nvPr/>
        </p:nvSpPr>
        <p:spPr>
          <a:xfrm>
            <a:off x="5289031" y="4648308"/>
            <a:ext cx="1955829" cy="385763"/>
          </a:xfrm>
          <a:prstGeom prst="snip2Diag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200" dirty="0">
                <a:solidFill>
                  <a:schemeClr val="tx1"/>
                </a:solidFill>
                <a:latin typeface="Times New Roman" panose="02020603050405020304" pitchFamily="18" charset="0"/>
                <a:cs typeface="Times New Roman" panose="02020603050405020304" pitchFamily="18" charset="0"/>
              </a:rPr>
              <a:t>2- Performans Göstergeleri</a:t>
            </a:r>
            <a:endParaRPr lang="tr-TR" sz="1125" dirty="0">
              <a:solidFill>
                <a:schemeClr val="tx1"/>
              </a:solidFill>
              <a:latin typeface="Times New Roman" panose="02020603050405020304" pitchFamily="18" charset="0"/>
              <a:cs typeface="Times New Roman" panose="02020603050405020304" pitchFamily="18" charset="0"/>
            </a:endParaRPr>
          </a:p>
        </p:txBody>
      </p:sp>
      <p:sp>
        <p:nvSpPr>
          <p:cNvPr id="20" name="Dikdörtgen 19"/>
          <p:cNvSpPr/>
          <p:nvPr/>
        </p:nvSpPr>
        <p:spPr>
          <a:xfrm>
            <a:off x="620284" y="109429"/>
            <a:ext cx="7331664" cy="438582"/>
          </a:xfrm>
          <a:prstGeom prst="rect">
            <a:avLst/>
          </a:prstGeom>
          <a:noFill/>
        </p:spPr>
        <p:txBody>
          <a:bodyPr wrap="square" rtlCol="0">
            <a:spAutoFit/>
          </a:bodyPr>
          <a:lstStyle/>
          <a:p>
            <a:pPr algn="ctr"/>
            <a:r>
              <a:rPr lang="tr-TR" sz="2250" b="1" dirty="0">
                <a:solidFill>
                  <a:schemeClr val="accent1">
                    <a:lumMod val="50000"/>
                  </a:schemeClr>
                </a:solidFill>
                <a:latin typeface="Times New Roman" panose="02020603050405020304" pitchFamily="18" charset="0"/>
                <a:cs typeface="Times New Roman" panose="02020603050405020304" pitchFamily="18" charset="0"/>
              </a:rPr>
              <a:t>Performans Bilgisi</a:t>
            </a:r>
          </a:p>
        </p:txBody>
      </p:sp>
      <p:sp>
        <p:nvSpPr>
          <p:cNvPr id="7" name="Dikdörtgen 6">
            <a:extLst>
              <a:ext uri="{FF2B5EF4-FFF2-40B4-BE49-F238E27FC236}">
                <a16:creationId xmlns:a16="http://schemas.microsoft.com/office/drawing/2014/main" id="{210775E0-5062-384C-3B63-7406FDC3251D}"/>
              </a:ext>
            </a:extLst>
          </p:cNvPr>
          <p:cNvSpPr/>
          <p:nvPr/>
        </p:nvSpPr>
        <p:spPr>
          <a:xfrm>
            <a:off x="714901" y="654233"/>
            <a:ext cx="7288875" cy="1631216"/>
          </a:xfrm>
          <a:prstGeom prst="rect">
            <a:avLst/>
          </a:prstGeom>
        </p:spPr>
        <p:txBody>
          <a:bodyPr wrap="square">
            <a:spAutoFit/>
          </a:bodyPr>
          <a:lstStyle/>
          <a:p>
            <a:pPr algn="just">
              <a:spcAft>
                <a:spcPts val="600"/>
              </a:spcAft>
            </a:pPr>
            <a:r>
              <a:rPr lang="tr-TR" sz="1800" dirty="0">
                <a:effectLst/>
                <a:latin typeface="Calibri" panose="020F0502020204030204" pitchFamily="34" charset="0"/>
                <a:ea typeface="Times New Roman" panose="02020603050405020304" pitchFamily="18" charset="0"/>
              </a:rPr>
              <a:t>Programlara ilişkin performans bilgisi </a:t>
            </a:r>
            <a:r>
              <a:rPr lang="tr-TR" sz="1800" b="1" i="1" dirty="0">
                <a:effectLst/>
                <a:latin typeface="Calibri" panose="020F0502020204030204" pitchFamily="34" charset="0"/>
                <a:ea typeface="Times New Roman" panose="02020603050405020304" pitchFamily="18" charset="0"/>
              </a:rPr>
              <a:t>“program amacı” ve “anahtar </a:t>
            </a:r>
            <a:r>
              <a:rPr lang="tr-TR" sz="1800" b="1" i="1" dirty="0" err="1">
                <a:effectLst/>
                <a:latin typeface="Calibri" panose="020F0502020204030204" pitchFamily="34" charset="0"/>
                <a:ea typeface="Times New Roman" panose="02020603050405020304" pitchFamily="18" charset="0"/>
              </a:rPr>
              <a:t>göstergeler”i</a:t>
            </a:r>
            <a:r>
              <a:rPr lang="tr-TR" sz="1800" b="1" i="1" dirty="0">
                <a:effectLst/>
                <a:latin typeface="Calibri" panose="020F0502020204030204" pitchFamily="34" charset="0"/>
                <a:ea typeface="Times New Roman" panose="02020603050405020304" pitchFamily="18" charset="0"/>
              </a:rPr>
              <a:t>; </a:t>
            </a:r>
            <a:r>
              <a:rPr lang="tr-TR" sz="1800" dirty="0">
                <a:effectLst/>
                <a:latin typeface="Calibri" panose="020F0502020204030204" pitchFamily="34" charset="0"/>
                <a:ea typeface="Times New Roman" panose="02020603050405020304" pitchFamily="18" charset="0"/>
              </a:rPr>
              <a:t>alt program performans bilgisi ise </a:t>
            </a:r>
            <a:r>
              <a:rPr lang="tr-TR" sz="1800" b="1" i="1" dirty="0">
                <a:effectLst/>
                <a:latin typeface="Calibri" panose="020F0502020204030204" pitchFamily="34" charset="0"/>
                <a:ea typeface="Times New Roman" panose="02020603050405020304" pitchFamily="18" charset="0"/>
              </a:rPr>
              <a:t>“alt program hedefi” ve performans </a:t>
            </a:r>
            <a:r>
              <a:rPr lang="tr-TR" sz="1800" b="1" i="1" dirty="0" err="1">
                <a:effectLst/>
                <a:latin typeface="Calibri" panose="020F0502020204030204" pitchFamily="34" charset="0"/>
                <a:ea typeface="Times New Roman" panose="02020603050405020304" pitchFamily="18" charset="0"/>
              </a:rPr>
              <a:t>göstergeleri”ni</a:t>
            </a:r>
            <a:r>
              <a:rPr lang="tr-TR" sz="1800" b="1" i="1" dirty="0">
                <a:effectLst/>
                <a:latin typeface="Calibri" panose="020F0502020204030204" pitchFamily="34" charset="0"/>
                <a:ea typeface="Times New Roman" panose="02020603050405020304" pitchFamily="18" charset="0"/>
              </a:rPr>
              <a:t> </a:t>
            </a:r>
            <a:r>
              <a:rPr lang="tr-TR" sz="1800" dirty="0">
                <a:effectLst/>
                <a:latin typeface="Calibri" panose="020F0502020204030204" pitchFamily="34" charset="0"/>
                <a:ea typeface="Times New Roman" panose="02020603050405020304" pitchFamily="18" charset="0"/>
              </a:rPr>
              <a:t>içerir.</a:t>
            </a:r>
            <a:endParaRPr lang="tr-TR" dirty="0">
              <a:latin typeface="Calibri" panose="020F0502020204030204" pitchFamily="34" charset="0"/>
              <a:ea typeface="Times New Roman" panose="02020603050405020304" pitchFamily="18" charset="0"/>
            </a:endParaRPr>
          </a:p>
          <a:p>
            <a:pPr algn="just">
              <a:spcAft>
                <a:spcPts val="600"/>
              </a:spcAft>
            </a:pPr>
            <a:endParaRPr lang="tr-TR" sz="1800" dirty="0">
              <a:effectLst/>
              <a:latin typeface="Calibri" panose="020F0502020204030204" pitchFamily="34" charset="0"/>
              <a:ea typeface="Times New Roman" panose="02020603050405020304" pitchFamily="18" charset="0"/>
            </a:endParaRPr>
          </a:p>
          <a:p>
            <a:pPr algn="just">
              <a:spcAft>
                <a:spcPts val="600"/>
              </a:spcAft>
            </a:pPr>
            <a:endParaRPr lang="tr-TR" sz="1800" dirty="0">
              <a:effectLst/>
              <a:latin typeface="Calibri" panose="020F0502020204030204" pitchFamily="34" charset="0"/>
              <a:ea typeface="Times New Roman" panose="02020603050405020304" pitchFamily="18" charset="0"/>
            </a:endParaRPr>
          </a:p>
        </p:txBody>
      </p:sp>
    </p:spTree>
    <p:extLst>
      <p:ext uri="{BB962C8B-B14F-4D97-AF65-F5344CB8AC3E}">
        <p14:creationId xmlns:p14="http://schemas.microsoft.com/office/powerpoint/2010/main" val="7001025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04FB62CA-0C20-D668-9BEA-D65E528382E4}"/>
            </a:ext>
          </a:extLst>
        </p:cNvPr>
        <p:cNvGrpSpPr/>
        <p:nvPr/>
      </p:nvGrpSpPr>
      <p:grpSpPr>
        <a:xfrm>
          <a:off x="0" y="0"/>
          <a:ext cx="0" cy="0"/>
          <a:chOff x="0" y="0"/>
          <a:chExt cx="0" cy="0"/>
        </a:xfrm>
      </p:grpSpPr>
      <p:pic>
        <p:nvPicPr>
          <p:cNvPr id="3" name="Resim 2">
            <a:extLst>
              <a:ext uri="{FF2B5EF4-FFF2-40B4-BE49-F238E27FC236}">
                <a16:creationId xmlns:a16="http://schemas.microsoft.com/office/drawing/2014/main" id="{C860A6A3-DFA5-6E1D-D065-649E6BD88B3B}"/>
              </a:ext>
            </a:extLst>
          </p:cNvPr>
          <p:cNvPicPr>
            <a:picLocks noChangeAspect="1"/>
          </p:cNvPicPr>
          <p:nvPr/>
        </p:nvPicPr>
        <p:blipFill>
          <a:blip r:embed="rId2"/>
          <a:stretch>
            <a:fillRect/>
          </a:stretch>
        </p:blipFill>
        <p:spPr>
          <a:xfrm>
            <a:off x="179724" y="1658784"/>
            <a:ext cx="8964276" cy="3600953"/>
          </a:xfrm>
          <a:prstGeom prst="rect">
            <a:avLst/>
          </a:prstGeom>
        </p:spPr>
      </p:pic>
      <p:sp>
        <p:nvSpPr>
          <p:cNvPr id="6" name="Metin kutusu 5">
            <a:extLst>
              <a:ext uri="{FF2B5EF4-FFF2-40B4-BE49-F238E27FC236}">
                <a16:creationId xmlns:a16="http://schemas.microsoft.com/office/drawing/2014/main" id="{F349C02C-6E33-7903-5864-4CC35E42D622}"/>
              </a:ext>
            </a:extLst>
          </p:cNvPr>
          <p:cNvSpPr txBox="1"/>
          <p:nvPr/>
        </p:nvSpPr>
        <p:spPr>
          <a:xfrm>
            <a:off x="596684" y="296925"/>
            <a:ext cx="7842142" cy="1232710"/>
          </a:xfrm>
          <a:prstGeom prst="rect">
            <a:avLst/>
          </a:prstGeom>
          <a:noFill/>
        </p:spPr>
        <p:txBody>
          <a:bodyPr wrap="square">
            <a:spAutoFit/>
          </a:bodyPr>
          <a:lstStyle/>
          <a:p>
            <a:pPr algn="just">
              <a:lnSpc>
                <a:spcPct val="114000"/>
              </a:lnSpc>
              <a:spcBef>
                <a:spcPts val="450"/>
              </a:spcBef>
              <a:buClr>
                <a:srgbClr val="FF0000"/>
              </a:buClr>
            </a:pPr>
            <a:r>
              <a:rPr lang="tr-TR" sz="2000" u="sng" dirty="0">
                <a:latin typeface="Times New Roman" panose="02020603050405020304" pitchFamily="18" charset="0"/>
                <a:cs typeface="Times New Roman" panose="02020603050405020304" pitchFamily="18" charset="0"/>
              </a:rPr>
              <a:t>Yönetim ve Destek Programı </a:t>
            </a:r>
          </a:p>
          <a:p>
            <a:pPr marL="257175" indent="-257175" algn="just">
              <a:lnSpc>
                <a:spcPct val="114000"/>
              </a:lnSpc>
              <a:spcBef>
                <a:spcPts val="900"/>
              </a:spcBef>
              <a:buClr>
                <a:schemeClr val="tx2">
                  <a:lumMod val="50000"/>
                </a:schemeClr>
              </a:buClr>
              <a:buFont typeface="Times New Roman" panose="02020603050405020304" pitchFamily="18" charset="0"/>
              <a:buChar char="◙"/>
            </a:pPr>
            <a:r>
              <a:rPr lang="tr-TR" sz="2000" dirty="0">
                <a:latin typeface="Times New Roman" panose="02020603050405020304" pitchFamily="18" charset="0"/>
                <a:cs typeface="Times New Roman" panose="02020603050405020304" pitchFamily="18" charset="0"/>
              </a:rPr>
              <a:t>İdarenin tüm faaliyetlerine destek sağlayan dolaylı maliyetlere ilişkin esaslar Yönetim ve Destek Programı altında takip edilmektedir.</a:t>
            </a:r>
          </a:p>
        </p:txBody>
      </p:sp>
    </p:spTree>
    <p:extLst>
      <p:ext uri="{BB962C8B-B14F-4D97-AF65-F5344CB8AC3E}">
        <p14:creationId xmlns:p14="http://schemas.microsoft.com/office/powerpoint/2010/main" val="13089539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0F926F43-5550-4E1C-1A9E-525851A2B0F3}"/>
            </a:ext>
          </a:extLst>
        </p:cNvPr>
        <p:cNvGrpSpPr/>
        <p:nvPr/>
      </p:nvGrpSpPr>
      <p:grpSpPr>
        <a:xfrm>
          <a:off x="0" y="0"/>
          <a:ext cx="0" cy="0"/>
          <a:chOff x="0" y="0"/>
          <a:chExt cx="0" cy="0"/>
        </a:xfrm>
      </p:grpSpPr>
      <p:sp>
        <p:nvSpPr>
          <p:cNvPr id="2" name="Dikdörtgen 1">
            <a:extLst>
              <a:ext uri="{FF2B5EF4-FFF2-40B4-BE49-F238E27FC236}">
                <a16:creationId xmlns:a16="http://schemas.microsoft.com/office/drawing/2014/main" id="{05BB38E5-78B3-37ED-E078-98C3A8774ABA}"/>
              </a:ext>
            </a:extLst>
          </p:cNvPr>
          <p:cNvSpPr/>
          <p:nvPr/>
        </p:nvSpPr>
        <p:spPr>
          <a:xfrm>
            <a:off x="615840" y="986700"/>
            <a:ext cx="7623585" cy="3170099"/>
          </a:xfrm>
          <a:prstGeom prst="rect">
            <a:avLst/>
          </a:prstGeom>
        </p:spPr>
        <p:txBody>
          <a:bodyPr wrap="square">
            <a:spAutoFit/>
          </a:bodyPr>
          <a:lstStyle/>
          <a:p>
            <a:pPr marL="285750" indent="-285750" algn="just">
              <a:spcAft>
                <a:spcPts val="600"/>
              </a:spcAft>
              <a:buFont typeface="Wingdings" panose="05000000000000000000" pitchFamily="2" charset="2"/>
              <a:buChar char="§"/>
            </a:pPr>
            <a:r>
              <a:rPr lang="tr-TR" sz="1800" dirty="0">
                <a:effectLst/>
                <a:latin typeface="Calibri" panose="020F0502020204030204" pitchFamily="34" charset="0"/>
                <a:ea typeface="Times New Roman" panose="02020603050405020304" pitchFamily="18" charset="0"/>
              </a:rPr>
              <a:t>Performans esaslı bütçe sisteminin temel dokümanları olan stratejik plan, performans programı ve faaliyet raporu program bütçe sistemine uyarlanmış bir şekilde varlığını korumaktadır. </a:t>
            </a:r>
          </a:p>
          <a:p>
            <a:pPr marL="285750" indent="-285750" algn="just">
              <a:spcAft>
                <a:spcPts val="600"/>
              </a:spcAft>
              <a:buFont typeface="Wingdings" panose="05000000000000000000" pitchFamily="2" charset="2"/>
              <a:buChar char="§"/>
            </a:pPr>
            <a:r>
              <a:rPr lang="tr-TR" sz="1800" b="1" i="1" dirty="0">
                <a:effectLst/>
                <a:latin typeface="Calibri" panose="020F0502020204030204" pitchFamily="34" charset="0"/>
                <a:ea typeface="Times New Roman" panose="02020603050405020304" pitchFamily="18" charset="0"/>
              </a:rPr>
              <a:t>Yerel yönetimler için de program bütçeye geçiş ile birlikte ilgili rehberlerde düzenleme yapılacaktır.</a:t>
            </a:r>
          </a:p>
          <a:p>
            <a:pPr marL="285750" indent="-285750" algn="just">
              <a:spcAft>
                <a:spcPts val="600"/>
              </a:spcAft>
              <a:buFont typeface="Wingdings" panose="05000000000000000000" pitchFamily="2" charset="2"/>
              <a:buChar char="§"/>
            </a:pPr>
            <a:r>
              <a:rPr lang="tr-TR" b="1" i="1" dirty="0">
                <a:latin typeface="Calibri" panose="020F0502020204030204" pitchFamily="34" charset="0"/>
                <a:ea typeface="Times New Roman" panose="02020603050405020304" pitchFamily="18" charset="0"/>
              </a:rPr>
              <a:t>Performans programları bütçeyle uyumlu şekilde program bütçeye geçiş sonrası her yıl 3 yıllık hazırlanacak. </a:t>
            </a:r>
          </a:p>
          <a:p>
            <a:pPr marL="285750" indent="-285750" algn="just">
              <a:spcAft>
                <a:spcPts val="600"/>
              </a:spcAft>
              <a:buFont typeface="Wingdings" panose="05000000000000000000" pitchFamily="2" charset="2"/>
              <a:buChar char="§"/>
            </a:pPr>
            <a:r>
              <a:rPr lang="tr-TR" dirty="0">
                <a:latin typeface="Calibri" panose="020F0502020204030204" pitchFamily="34" charset="0"/>
                <a:ea typeface="Times New Roman" panose="02020603050405020304" pitchFamily="18" charset="0"/>
              </a:rPr>
              <a:t>Alt programlar performans hedef olarak alınacak. Ama kurumlar ilave performans hedefi ve faaliyetler öngörebilecek </a:t>
            </a:r>
          </a:p>
          <a:p>
            <a:pPr marL="285750" indent="-285750" algn="just">
              <a:spcAft>
                <a:spcPts val="600"/>
              </a:spcAft>
              <a:buFont typeface="Wingdings" panose="05000000000000000000" pitchFamily="2" charset="2"/>
              <a:buChar char="§"/>
            </a:pPr>
            <a:r>
              <a:rPr lang="tr-TR" dirty="0">
                <a:latin typeface="Calibri" panose="020F0502020204030204" pitchFamily="34" charset="0"/>
                <a:ea typeface="Times New Roman" panose="02020603050405020304" pitchFamily="18" charset="0"/>
              </a:rPr>
              <a:t>Stratejik plan program ilişkisini kurmak gerekecek</a:t>
            </a:r>
            <a:endParaRPr lang="tr-TR" sz="1800" dirty="0">
              <a:effectLst/>
              <a:latin typeface="Calibri" panose="020F0502020204030204" pitchFamily="34" charset="0"/>
              <a:ea typeface="Times New Roman" panose="02020603050405020304" pitchFamily="18" charset="0"/>
            </a:endParaRPr>
          </a:p>
        </p:txBody>
      </p:sp>
      <p:sp>
        <p:nvSpPr>
          <p:cNvPr id="3" name="TextBox 4">
            <a:extLst>
              <a:ext uri="{FF2B5EF4-FFF2-40B4-BE49-F238E27FC236}">
                <a16:creationId xmlns:a16="http://schemas.microsoft.com/office/drawing/2014/main" id="{DE655B8E-080D-0FCE-C6E1-D106A3744829}"/>
              </a:ext>
            </a:extLst>
          </p:cNvPr>
          <p:cNvSpPr txBox="1"/>
          <p:nvPr/>
        </p:nvSpPr>
        <p:spPr>
          <a:xfrm>
            <a:off x="615840" y="223361"/>
            <a:ext cx="7423058" cy="461665"/>
          </a:xfrm>
          <a:prstGeom prst="rect">
            <a:avLst/>
          </a:prstGeom>
          <a:noFill/>
        </p:spPr>
        <p:txBody>
          <a:bodyPr wrap="none" rtlCol="0">
            <a:spAutoFit/>
          </a:bodyPr>
          <a:lstStyle/>
          <a:p>
            <a:pPr algn="ctr"/>
            <a:r>
              <a:rPr lang="tr-TR" sz="2400" b="1" dirty="0">
                <a:solidFill>
                  <a:schemeClr val="accent1">
                    <a:lumMod val="50000"/>
                  </a:schemeClr>
                </a:solidFill>
                <a:latin typeface="Times New Roman" panose="02020603050405020304" pitchFamily="18" charset="0"/>
                <a:cs typeface="Times New Roman" panose="02020603050405020304" pitchFamily="18" charset="0"/>
              </a:rPr>
              <a:t>Performans Esaslı Bütçeleme ve Program Bütçe İlişkisi</a:t>
            </a:r>
            <a:endParaRPr lang="en-US" sz="2400" b="1" dirty="0">
              <a:solidFill>
                <a:schemeClr val="accent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78929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Dikdörtgen 1"/>
          <p:cNvSpPr/>
          <p:nvPr/>
        </p:nvSpPr>
        <p:spPr>
          <a:xfrm>
            <a:off x="689999" y="195384"/>
            <a:ext cx="7052252" cy="346249"/>
          </a:xfrm>
          <a:prstGeom prst="rect">
            <a:avLst/>
          </a:prstGeom>
          <a:noFill/>
        </p:spPr>
        <p:txBody>
          <a:bodyPr wrap="none" rtlCol="0">
            <a:spAutoFit/>
          </a:bodyPr>
          <a:lstStyle/>
          <a:p>
            <a:r>
              <a:rPr lang="tr-TR" sz="1650" b="1" u="sng" dirty="0">
                <a:latin typeface="Times New Roman" panose="02020603050405020304" pitchFamily="18" charset="0"/>
                <a:cs typeface="Times New Roman" panose="02020603050405020304" pitchFamily="18" charset="0"/>
              </a:rPr>
              <a:t>PERFORMANS ESASLI PROGRAM BÜTÇE / STRATEJİK PLANLAMA</a:t>
            </a:r>
          </a:p>
        </p:txBody>
      </p:sp>
      <p:sp>
        <p:nvSpPr>
          <p:cNvPr id="3" name="Yuvarlatılmış Dikdörtgen 2"/>
          <p:cNvSpPr/>
          <p:nvPr/>
        </p:nvSpPr>
        <p:spPr>
          <a:xfrm>
            <a:off x="2516839" y="1239919"/>
            <a:ext cx="1138919" cy="685800"/>
          </a:xfrm>
          <a:prstGeom prst="round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125" dirty="0">
                <a:solidFill>
                  <a:schemeClr val="tx1"/>
                </a:solidFill>
                <a:latin typeface="Times New Roman" panose="02020603050405020304" pitchFamily="18" charset="0"/>
                <a:cs typeface="Times New Roman" panose="02020603050405020304" pitchFamily="18" charset="0"/>
              </a:rPr>
              <a:t>Stratejik Amaç</a:t>
            </a:r>
          </a:p>
        </p:txBody>
      </p:sp>
      <p:sp>
        <p:nvSpPr>
          <p:cNvPr id="4" name="Yuvarlatılmış Dikdörtgen 3"/>
          <p:cNvSpPr/>
          <p:nvPr/>
        </p:nvSpPr>
        <p:spPr>
          <a:xfrm>
            <a:off x="2516839" y="2101250"/>
            <a:ext cx="1138919" cy="685800"/>
          </a:xfrm>
          <a:prstGeom prst="round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125" dirty="0">
                <a:solidFill>
                  <a:schemeClr val="tx1"/>
                </a:solidFill>
                <a:latin typeface="Times New Roman" panose="02020603050405020304" pitchFamily="18" charset="0"/>
                <a:cs typeface="Times New Roman" panose="02020603050405020304" pitchFamily="18" charset="0"/>
              </a:rPr>
              <a:t>Stratejik Hedef</a:t>
            </a:r>
          </a:p>
        </p:txBody>
      </p:sp>
      <p:sp>
        <p:nvSpPr>
          <p:cNvPr id="5" name="Yuvarlatılmış Dikdörtgen 4"/>
          <p:cNvSpPr/>
          <p:nvPr/>
        </p:nvSpPr>
        <p:spPr>
          <a:xfrm>
            <a:off x="2516839" y="2940130"/>
            <a:ext cx="1138919" cy="685800"/>
          </a:xfrm>
          <a:prstGeom prst="round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125" dirty="0">
                <a:solidFill>
                  <a:schemeClr val="tx1"/>
                </a:solidFill>
                <a:latin typeface="Times New Roman" panose="02020603050405020304" pitchFamily="18" charset="0"/>
                <a:cs typeface="Times New Roman" panose="02020603050405020304" pitchFamily="18" charset="0"/>
              </a:rPr>
              <a:t>Performans Hedefi</a:t>
            </a:r>
          </a:p>
        </p:txBody>
      </p:sp>
      <p:sp>
        <p:nvSpPr>
          <p:cNvPr id="6" name="Yuvarlatılmış Dikdörtgen 5"/>
          <p:cNvSpPr/>
          <p:nvPr/>
        </p:nvSpPr>
        <p:spPr>
          <a:xfrm>
            <a:off x="2516839" y="3787176"/>
            <a:ext cx="1138919" cy="685800"/>
          </a:xfrm>
          <a:prstGeom prst="round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125" dirty="0">
                <a:solidFill>
                  <a:schemeClr val="tx1"/>
                </a:solidFill>
                <a:latin typeface="Times New Roman" panose="02020603050405020304" pitchFamily="18" charset="0"/>
                <a:cs typeface="Times New Roman" panose="02020603050405020304" pitchFamily="18" charset="0"/>
              </a:rPr>
              <a:t>Performans Göstergesi</a:t>
            </a:r>
          </a:p>
        </p:txBody>
      </p:sp>
      <p:sp>
        <p:nvSpPr>
          <p:cNvPr id="7" name="Sağ Ayraç 6"/>
          <p:cNvSpPr/>
          <p:nvPr/>
        </p:nvSpPr>
        <p:spPr>
          <a:xfrm>
            <a:off x="3655758" y="1454232"/>
            <a:ext cx="312529" cy="1175657"/>
          </a:xfrm>
          <a:prstGeom prst="rightBrace">
            <a:avLst/>
          </a:prstGeom>
          <a:ln w="254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sz="1125"/>
          </a:p>
        </p:txBody>
      </p:sp>
      <p:sp>
        <p:nvSpPr>
          <p:cNvPr id="8" name="Sağ Ayraç 7"/>
          <p:cNvSpPr/>
          <p:nvPr/>
        </p:nvSpPr>
        <p:spPr>
          <a:xfrm>
            <a:off x="3655758" y="3136075"/>
            <a:ext cx="312529" cy="1175657"/>
          </a:xfrm>
          <a:prstGeom prst="rightBrace">
            <a:avLst/>
          </a:prstGeom>
          <a:ln w="254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sz="1125"/>
          </a:p>
        </p:txBody>
      </p:sp>
      <p:sp>
        <p:nvSpPr>
          <p:cNvPr id="9" name="Metin kutusu 8"/>
          <p:cNvSpPr txBox="1"/>
          <p:nvPr/>
        </p:nvSpPr>
        <p:spPr>
          <a:xfrm>
            <a:off x="4072137" y="1903561"/>
            <a:ext cx="966931" cy="265457"/>
          </a:xfrm>
          <a:prstGeom prst="rect">
            <a:avLst/>
          </a:prstGeom>
          <a:noFill/>
        </p:spPr>
        <p:txBody>
          <a:bodyPr wrap="none" rtlCol="0">
            <a:spAutoFit/>
          </a:bodyPr>
          <a:lstStyle/>
          <a:p>
            <a:r>
              <a:rPr lang="tr-TR" sz="1125" dirty="0">
                <a:latin typeface="Times New Roman" panose="02020603050405020304" pitchFamily="18" charset="0"/>
                <a:cs typeface="Times New Roman" panose="02020603050405020304" pitchFamily="18" charset="0"/>
              </a:rPr>
              <a:t>Stratejik Plan</a:t>
            </a:r>
          </a:p>
        </p:txBody>
      </p:sp>
      <p:sp>
        <p:nvSpPr>
          <p:cNvPr id="10" name="Metin kutusu 9"/>
          <p:cNvSpPr txBox="1"/>
          <p:nvPr/>
        </p:nvSpPr>
        <p:spPr>
          <a:xfrm>
            <a:off x="4072136" y="3516154"/>
            <a:ext cx="1438757" cy="438582"/>
          </a:xfrm>
          <a:prstGeom prst="rect">
            <a:avLst/>
          </a:prstGeom>
          <a:noFill/>
        </p:spPr>
        <p:txBody>
          <a:bodyPr wrap="square" rtlCol="0">
            <a:spAutoFit/>
          </a:bodyPr>
          <a:lstStyle/>
          <a:p>
            <a:pPr algn="ctr"/>
            <a:r>
              <a:rPr lang="tr-TR" sz="1125" dirty="0">
                <a:latin typeface="Times New Roman" panose="02020603050405020304" pitchFamily="18" charset="0"/>
                <a:cs typeface="Times New Roman" panose="02020603050405020304" pitchFamily="18" charset="0"/>
              </a:rPr>
              <a:t>Performans Programı / Faaliyet Raporu</a:t>
            </a:r>
          </a:p>
        </p:txBody>
      </p:sp>
      <p:sp>
        <p:nvSpPr>
          <p:cNvPr id="11" name="Metin kutusu 10"/>
          <p:cNvSpPr txBox="1"/>
          <p:nvPr/>
        </p:nvSpPr>
        <p:spPr>
          <a:xfrm>
            <a:off x="735037" y="608174"/>
            <a:ext cx="2454518" cy="369332"/>
          </a:xfrm>
          <a:prstGeom prst="rect">
            <a:avLst/>
          </a:prstGeom>
          <a:noFill/>
        </p:spPr>
        <p:txBody>
          <a:bodyPr wrap="none" rtlCol="0">
            <a:spAutoFit/>
          </a:bodyPr>
          <a:lstStyle/>
          <a:p>
            <a:r>
              <a:rPr lang="tr-TR" u="sng" dirty="0">
                <a:latin typeface="Times New Roman" panose="02020603050405020304" pitchFamily="18" charset="0"/>
                <a:cs typeface="Times New Roman" panose="02020603050405020304" pitchFamily="18" charset="0"/>
              </a:rPr>
              <a:t>Performans Esaslı Bütçe</a:t>
            </a:r>
          </a:p>
        </p:txBody>
      </p:sp>
      <p:sp>
        <p:nvSpPr>
          <p:cNvPr id="12" name="Yuvarlatılmış Dikdörtgen 11"/>
          <p:cNvSpPr/>
          <p:nvPr/>
        </p:nvSpPr>
        <p:spPr>
          <a:xfrm>
            <a:off x="5229670" y="2379745"/>
            <a:ext cx="2736632" cy="685800"/>
          </a:xfrm>
          <a:prstGeom prst="round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500" b="1" dirty="0">
                <a:solidFill>
                  <a:schemeClr val="tx1"/>
                </a:solidFill>
                <a:latin typeface="Times New Roman" panose="02020603050405020304" pitchFamily="18" charset="0"/>
                <a:cs typeface="Times New Roman" panose="02020603050405020304" pitchFamily="18" charset="0"/>
              </a:rPr>
              <a:t>Bütçe/Kesin Hesap</a:t>
            </a:r>
          </a:p>
          <a:p>
            <a:pPr algn="ctr"/>
            <a:r>
              <a:rPr lang="tr-TR" sz="1500" dirty="0">
                <a:solidFill>
                  <a:schemeClr val="tx1"/>
                </a:solidFill>
                <a:latin typeface="Times New Roman" panose="02020603050405020304" pitchFamily="18" charset="0"/>
                <a:cs typeface="Times New Roman" panose="02020603050405020304" pitchFamily="18" charset="0"/>
              </a:rPr>
              <a:t>(ABS = K – F – Fin – Eko)</a:t>
            </a:r>
          </a:p>
        </p:txBody>
      </p:sp>
      <p:cxnSp>
        <p:nvCxnSpPr>
          <p:cNvPr id="28" name="Düz Ok Bağlayıcısı 27"/>
          <p:cNvCxnSpPr/>
          <p:nvPr/>
        </p:nvCxnSpPr>
        <p:spPr>
          <a:xfrm>
            <a:off x="3037313" y="1948464"/>
            <a:ext cx="0" cy="1385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Düz Ok Bağlayıcısı 31"/>
          <p:cNvCxnSpPr/>
          <p:nvPr/>
        </p:nvCxnSpPr>
        <p:spPr>
          <a:xfrm>
            <a:off x="3037312" y="2789090"/>
            <a:ext cx="0" cy="1385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Düz Ok Bağlayıcısı 32"/>
          <p:cNvCxnSpPr/>
          <p:nvPr/>
        </p:nvCxnSpPr>
        <p:spPr>
          <a:xfrm>
            <a:off x="3053640" y="3648676"/>
            <a:ext cx="0" cy="1385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2" name="Yuvarlatılmış Dikdörtgen 51"/>
          <p:cNvSpPr/>
          <p:nvPr/>
        </p:nvSpPr>
        <p:spPr>
          <a:xfrm>
            <a:off x="3994589" y="4141267"/>
            <a:ext cx="1138919" cy="685800"/>
          </a:xfrm>
          <a:prstGeom prst="round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125" dirty="0">
                <a:solidFill>
                  <a:schemeClr val="tx1"/>
                </a:solidFill>
                <a:latin typeface="Times New Roman" panose="02020603050405020304" pitchFamily="18" charset="0"/>
                <a:cs typeface="Times New Roman" panose="02020603050405020304" pitchFamily="18" charset="0"/>
              </a:rPr>
              <a:t>Faaliyetler</a:t>
            </a:r>
          </a:p>
        </p:txBody>
      </p:sp>
      <p:cxnSp>
        <p:nvCxnSpPr>
          <p:cNvPr id="53" name="Düz Ok Bağlayıcısı 52"/>
          <p:cNvCxnSpPr/>
          <p:nvPr/>
        </p:nvCxnSpPr>
        <p:spPr>
          <a:xfrm flipV="1">
            <a:off x="4586023" y="3983411"/>
            <a:ext cx="0" cy="1385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6" name="Metin kutusu 55"/>
          <p:cNvSpPr txBox="1"/>
          <p:nvPr/>
        </p:nvSpPr>
        <p:spPr>
          <a:xfrm>
            <a:off x="5593228" y="3187349"/>
            <a:ext cx="338554" cy="461665"/>
          </a:xfrm>
          <a:prstGeom prst="rect">
            <a:avLst/>
          </a:prstGeom>
          <a:noFill/>
        </p:spPr>
        <p:txBody>
          <a:bodyPr wrap="none" rtlCol="0">
            <a:spAutoFit/>
          </a:bodyPr>
          <a:lstStyle/>
          <a:p>
            <a:r>
              <a:rPr lang="tr-TR" sz="2400" b="1" dirty="0">
                <a:solidFill>
                  <a:srgbClr val="C00000"/>
                </a:solidFill>
                <a:latin typeface="Times New Roman" panose="02020603050405020304" pitchFamily="18" charset="0"/>
                <a:cs typeface="Times New Roman" panose="02020603050405020304" pitchFamily="18" charset="0"/>
              </a:rPr>
              <a:t>?</a:t>
            </a:r>
          </a:p>
        </p:txBody>
      </p:sp>
      <p:cxnSp>
        <p:nvCxnSpPr>
          <p:cNvPr id="61" name="Düz Ok Bağlayıcısı 60"/>
          <p:cNvCxnSpPr/>
          <p:nvPr/>
        </p:nvCxnSpPr>
        <p:spPr>
          <a:xfrm flipH="1">
            <a:off x="5229670" y="3136075"/>
            <a:ext cx="1279307" cy="1056466"/>
          </a:xfrm>
          <a:prstGeom prst="straightConnector1">
            <a:avLst/>
          </a:prstGeom>
          <a:ln w="254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62" name="Yuvarlatılmış Dikdörtgen 61"/>
          <p:cNvSpPr/>
          <p:nvPr/>
        </p:nvSpPr>
        <p:spPr>
          <a:xfrm>
            <a:off x="689998" y="2489820"/>
            <a:ext cx="1138919" cy="685800"/>
          </a:xfrm>
          <a:prstGeom prst="round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125" dirty="0">
                <a:solidFill>
                  <a:schemeClr val="tx1"/>
                </a:solidFill>
                <a:latin typeface="Times New Roman" panose="02020603050405020304" pitchFamily="18" charset="0"/>
                <a:cs typeface="Times New Roman" panose="02020603050405020304" pitchFamily="18" charset="0"/>
              </a:rPr>
              <a:t>Üst Politika Belgeleri</a:t>
            </a:r>
          </a:p>
        </p:txBody>
      </p:sp>
      <p:sp>
        <p:nvSpPr>
          <p:cNvPr id="63" name="Sağ Ayraç 62"/>
          <p:cNvSpPr/>
          <p:nvPr/>
        </p:nvSpPr>
        <p:spPr>
          <a:xfrm flipH="1">
            <a:off x="2092296" y="1499135"/>
            <a:ext cx="312529" cy="2768748"/>
          </a:xfrm>
          <a:prstGeom prst="rightBrace">
            <a:avLst/>
          </a:prstGeom>
          <a:ln w="254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sz="1125"/>
          </a:p>
        </p:txBody>
      </p:sp>
    </p:spTree>
    <p:extLst>
      <p:ext uri="{BB962C8B-B14F-4D97-AF65-F5344CB8AC3E}">
        <p14:creationId xmlns:p14="http://schemas.microsoft.com/office/powerpoint/2010/main" val="13149098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038B772-020B-656F-508F-9F9A0A5D96EB}"/>
              </a:ext>
            </a:extLst>
          </p:cNvPr>
          <p:cNvSpPr>
            <a:spLocks noGrp="1"/>
          </p:cNvSpPr>
          <p:nvPr>
            <p:ph type="title"/>
          </p:nvPr>
        </p:nvSpPr>
        <p:spPr>
          <a:xfrm>
            <a:off x="704224" y="1935328"/>
            <a:ext cx="1692671" cy="605536"/>
          </a:xfrm>
        </p:spPr>
        <p:txBody>
          <a:bodyPr>
            <a:noAutofit/>
          </a:bodyPr>
          <a:lstStyle/>
          <a:p>
            <a:pPr algn="ctr"/>
            <a:r>
              <a:rPr lang="tr-TR" sz="2400" b="1" dirty="0"/>
              <a:t>Bugünün Programı</a:t>
            </a:r>
            <a:endParaRPr lang="en-GB" sz="2400" b="1" dirty="0"/>
          </a:p>
        </p:txBody>
      </p:sp>
      <p:pic>
        <p:nvPicPr>
          <p:cNvPr id="5" name="Resim 4">
            <a:extLst>
              <a:ext uri="{FF2B5EF4-FFF2-40B4-BE49-F238E27FC236}">
                <a16:creationId xmlns:a16="http://schemas.microsoft.com/office/drawing/2014/main" id="{84B31FB4-F6AE-A365-0019-03E1949998E5}"/>
              </a:ext>
            </a:extLst>
          </p:cNvPr>
          <p:cNvPicPr>
            <a:picLocks noChangeAspect="1"/>
          </p:cNvPicPr>
          <p:nvPr/>
        </p:nvPicPr>
        <p:blipFill>
          <a:blip r:embed="rId2"/>
          <a:stretch>
            <a:fillRect/>
          </a:stretch>
        </p:blipFill>
        <p:spPr>
          <a:xfrm>
            <a:off x="3106713" y="0"/>
            <a:ext cx="5016186" cy="5143500"/>
          </a:xfrm>
          <a:prstGeom prst="rect">
            <a:avLst/>
          </a:prstGeom>
        </p:spPr>
      </p:pic>
    </p:spTree>
    <p:extLst>
      <p:ext uri="{BB962C8B-B14F-4D97-AF65-F5344CB8AC3E}">
        <p14:creationId xmlns:p14="http://schemas.microsoft.com/office/powerpoint/2010/main" val="38887511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75DFC1EE-0243-33ED-CBCA-D9C199A79859}"/>
            </a:ext>
          </a:extLst>
        </p:cNvPr>
        <p:cNvGrpSpPr/>
        <p:nvPr/>
      </p:nvGrpSpPr>
      <p:grpSpPr>
        <a:xfrm>
          <a:off x="0" y="0"/>
          <a:ext cx="0" cy="0"/>
          <a:chOff x="0" y="0"/>
          <a:chExt cx="0" cy="0"/>
        </a:xfrm>
      </p:grpSpPr>
      <p:pic>
        <p:nvPicPr>
          <p:cNvPr id="5" name="Resim 4">
            <a:extLst>
              <a:ext uri="{FF2B5EF4-FFF2-40B4-BE49-F238E27FC236}">
                <a16:creationId xmlns:a16="http://schemas.microsoft.com/office/drawing/2014/main" id="{CB2C6DF9-F9A1-DF9E-2A2B-827B1A761642}"/>
              </a:ext>
            </a:extLst>
          </p:cNvPr>
          <p:cNvPicPr>
            <a:picLocks noChangeAspect="1"/>
          </p:cNvPicPr>
          <p:nvPr/>
        </p:nvPicPr>
        <p:blipFill>
          <a:blip r:embed="rId2"/>
          <a:stretch>
            <a:fillRect/>
          </a:stretch>
        </p:blipFill>
        <p:spPr>
          <a:xfrm>
            <a:off x="0" y="217967"/>
            <a:ext cx="8879866" cy="4851886"/>
          </a:xfrm>
          <a:prstGeom prst="rect">
            <a:avLst/>
          </a:prstGeom>
        </p:spPr>
      </p:pic>
    </p:spTree>
    <p:extLst>
      <p:ext uri="{BB962C8B-B14F-4D97-AF65-F5344CB8AC3E}">
        <p14:creationId xmlns:p14="http://schemas.microsoft.com/office/powerpoint/2010/main" val="40150762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190A65FC-4993-08D5-2344-C43419A326DE}"/>
            </a:ext>
          </a:extLst>
        </p:cNvPr>
        <p:cNvGrpSpPr/>
        <p:nvPr/>
      </p:nvGrpSpPr>
      <p:grpSpPr>
        <a:xfrm>
          <a:off x="0" y="0"/>
          <a:ext cx="0" cy="0"/>
          <a:chOff x="0" y="0"/>
          <a:chExt cx="0" cy="0"/>
        </a:xfrm>
      </p:grpSpPr>
      <p:sp>
        <p:nvSpPr>
          <p:cNvPr id="2" name="Dikdörtgen 1">
            <a:extLst>
              <a:ext uri="{FF2B5EF4-FFF2-40B4-BE49-F238E27FC236}">
                <a16:creationId xmlns:a16="http://schemas.microsoft.com/office/drawing/2014/main" id="{24133CE8-94A7-9D0B-DFC4-7C1068EA7020}"/>
              </a:ext>
            </a:extLst>
          </p:cNvPr>
          <p:cNvSpPr/>
          <p:nvPr/>
        </p:nvSpPr>
        <p:spPr>
          <a:xfrm>
            <a:off x="696391" y="806470"/>
            <a:ext cx="7623585" cy="1200329"/>
          </a:xfrm>
          <a:prstGeom prst="rect">
            <a:avLst/>
          </a:prstGeom>
        </p:spPr>
        <p:txBody>
          <a:bodyPr wrap="square">
            <a:spAutoFit/>
          </a:bodyPr>
          <a:lstStyle/>
          <a:p>
            <a:pPr algn="just">
              <a:spcAft>
                <a:spcPts val="600"/>
              </a:spcAft>
            </a:pPr>
            <a:r>
              <a:rPr lang="tr-TR" sz="1800" dirty="0">
                <a:effectLst/>
                <a:latin typeface="Calibri" panose="020F0502020204030204" pitchFamily="34" charset="0"/>
                <a:ea typeface="Times New Roman" panose="02020603050405020304" pitchFamily="18" charset="0"/>
              </a:rPr>
              <a:t>Program kodu sisteme entegre edilirken, fonksiyonel kod sınıflandırma sistemi dışında bırakılmıştır. Ancak, eski veri setinin sürekliliğini sağlamak amacı ile fonksiyonel kodların programlar içinde hangi faaliyetlere karşılık geldiğine ilişkin bir çalışma SBB tarafından yapılmıştır</a:t>
            </a:r>
          </a:p>
        </p:txBody>
      </p:sp>
      <p:sp>
        <p:nvSpPr>
          <p:cNvPr id="3" name="TextBox 4">
            <a:extLst>
              <a:ext uri="{FF2B5EF4-FFF2-40B4-BE49-F238E27FC236}">
                <a16:creationId xmlns:a16="http://schemas.microsoft.com/office/drawing/2014/main" id="{03F7AC9A-71A3-3720-18B4-6246AE5329C8}"/>
              </a:ext>
            </a:extLst>
          </p:cNvPr>
          <p:cNvSpPr txBox="1"/>
          <p:nvPr/>
        </p:nvSpPr>
        <p:spPr>
          <a:xfrm>
            <a:off x="572080" y="167679"/>
            <a:ext cx="7596182" cy="461665"/>
          </a:xfrm>
          <a:prstGeom prst="rect">
            <a:avLst/>
          </a:prstGeom>
          <a:noFill/>
        </p:spPr>
        <p:txBody>
          <a:bodyPr wrap="none" rtlCol="0">
            <a:spAutoFit/>
          </a:bodyPr>
          <a:lstStyle/>
          <a:p>
            <a:pPr algn="ctr"/>
            <a:r>
              <a:rPr lang="tr-TR" sz="2400" b="1" dirty="0">
                <a:effectLst/>
                <a:latin typeface="Times New Roman" panose="02020603050405020304" pitchFamily="18" charset="0"/>
                <a:ea typeface="Times New Roman" panose="02020603050405020304" pitchFamily="18" charset="0"/>
              </a:rPr>
              <a:t>Analitik Bütçe Sınıflandırması ve Program Bütçe İlişkisi</a:t>
            </a:r>
            <a:endParaRPr lang="en-US" sz="2400" b="1" dirty="0">
              <a:latin typeface="Times New Roman" panose="02020603050405020304" pitchFamily="18" charset="0"/>
              <a:cs typeface="Times New Roman" panose="02020603050405020304" pitchFamily="18" charset="0"/>
            </a:endParaRPr>
          </a:p>
        </p:txBody>
      </p:sp>
      <p:pic>
        <p:nvPicPr>
          <p:cNvPr id="4" name="Resim 3">
            <a:extLst>
              <a:ext uri="{FF2B5EF4-FFF2-40B4-BE49-F238E27FC236}">
                <a16:creationId xmlns:a16="http://schemas.microsoft.com/office/drawing/2014/main" id="{4A7974BD-F287-6D5E-0389-5475AE7337DB}"/>
              </a:ext>
            </a:extLst>
          </p:cNvPr>
          <p:cNvPicPr>
            <a:picLocks noChangeAspect="1"/>
          </p:cNvPicPr>
          <p:nvPr/>
        </p:nvPicPr>
        <p:blipFill>
          <a:blip r:embed="rId2"/>
          <a:stretch>
            <a:fillRect/>
          </a:stretch>
        </p:blipFill>
        <p:spPr>
          <a:xfrm>
            <a:off x="125869" y="2078791"/>
            <a:ext cx="8678799" cy="2841347"/>
          </a:xfrm>
          <a:prstGeom prst="rect">
            <a:avLst/>
          </a:prstGeom>
        </p:spPr>
      </p:pic>
    </p:spTree>
    <p:extLst>
      <p:ext uri="{BB962C8B-B14F-4D97-AF65-F5344CB8AC3E}">
        <p14:creationId xmlns:p14="http://schemas.microsoft.com/office/powerpoint/2010/main" val="19812404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4962CCF2-B8B6-8BD9-1184-58B3C9E4D89C}"/>
              </a:ext>
            </a:extLst>
          </p:cNvPr>
          <p:cNvSpPr>
            <a:spLocks noGrp="1"/>
          </p:cNvSpPr>
          <p:nvPr>
            <p:ph idx="1"/>
          </p:nvPr>
        </p:nvSpPr>
        <p:spPr>
          <a:xfrm>
            <a:off x="688284" y="1967614"/>
            <a:ext cx="7886700" cy="717998"/>
          </a:xfrm>
        </p:spPr>
        <p:txBody>
          <a:bodyPr>
            <a:noAutofit/>
          </a:bodyPr>
          <a:lstStyle/>
          <a:p>
            <a:pPr marL="0" indent="0">
              <a:buNone/>
            </a:pPr>
            <a:r>
              <a:rPr lang="tr-TR" sz="3600" b="1" dirty="0">
                <a:latin typeface="+mn-lt"/>
              </a:rPr>
              <a:t>Belediyeler ve Diğer Yerel İdareler İçin Öngörülen Yapı</a:t>
            </a:r>
            <a:endParaRPr lang="tr-TR" sz="3600" dirty="0"/>
          </a:p>
        </p:txBody>
      </p:sp>
    </p:spTree>
    <p:extLst>
      <p:ext uri="{BB962C8B-B14F-4D97-AF65-F5344CB8AC3E}">
        <p14:creationId xmlns:p14="http://schemas.microsoft.com/office/powerpoint/2010/main" val="41121794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CCB81E9-9D23-2001-FC99-F0CF403981D8}"/>
              </a:ext>
            </a:extLst>
          </p:cNvPr>
          <p:cNvSpPr>
            <a:spLocks noGrp="1"/>
          </p:cNvSpPr>
          <p:nvPr>
            <p:ph type="title"/>
          </p:nvPr>
        </p:nvSpPr>
        <p:spPr>
          <a:xfrm>
            <a:off x="176991" y="191817"/>
            <a:ext cx="7886700" cy="491700"/>
          </a:xfrm>
        </p:spPr>
        <p:txBody>
          <a:bodyPr>
            <a:normAutofit/>
          </a:bodyPr>
          <a:lstStyle/>
          <a:p>
            <a:pPr algn="ctr"/>
            <a:r>
              <a:rPr lang="tr-TR" sz="2800" b="1" dirty="0">
                <a:latin typeface="+mn-lt"/>
              </a:rPr>
              <a:t>Belediyeler İçin Geliştirilen Yapı</a:t>
            </a:r>
          </a:p>
        </p:txBody>
      </p:sp>
      <p:sp>
        <p:nvSpPr>
          <p:cNvPr id="3" name="İçerik Yer Tutucusu 2">
            <a:extLst>
              <a:ext uri="{FF2B5EF4-FFF2-40B4-BE49-F238E27FC236}">
                <a16:creationId xmlns:a16="http://schemas.microsoft.com/office/drawing/2014/main" id="{69ABDD04-2116-3CBA-4A8F-3FBDE4F3EA5C}"/>
              </a:ext>
            </a:extLst>
          </p:cNvPr>
          <p:cNvSpPr>
            <a:spLocks noGrp="1"/>
          </p:cNvSpPr>
          <p:nvPr>
            <p:ph idx="1"/>
          </p:nvPr>
        </p:nvSpPr>
        <p:spPr>
          <a:xfrm>
            <a:off x="628649" y="702278"/>
            <a:ext cx="8102897" cy="4237369"/>
          </a:xfrm>
        </p:spPr>
        <p:txBody>
          <a:bodyPr>
            <a:normAutofit/>
          </a:bodyPr>
          <a:lstStyle/>
          <a:p>
            <a:r>
              <a:rPr lang="tr-TR" sz="1800" dirty="0">
                <a:effectLst/>
                <a:latin typeface="Calibri" panose="020F0502020204030204" pitchFamily="34" charset="0"/>
                <a:ea typeface="Times New Roman" panose="02020603050405020304" pitchFamily="18" charset="0"/>
              </a:rPr>
              <a:t>Merkezi yönetim kuruluşları tek başına bakıldığında görev tanımları gereği genellikle az sayıda program çerçevesinde hizmetlerini yürütmektedirler. </a:t>
            </a:r>
          </a:p>
          <a:p>
            <a:r>
              <a:rPr lang="tr-TR" sz="1800" b="1" i="1" dirty="0">
                <a:effectLst/>
                <a:latin typeface="Calibri" panose="020F0502020204030204" pitchFamily="34" charset="0"/>
                <a:ea typeface="Times New Roman" panose="02020603050405020304" pitchFamily="18" charset="0"/>
              </a:rPr>
              <a:t>Yerel yönetimler ise, çok sayıda programla ilişkilendirilebilecek faaliyetleri sürdürmektedir.</a:t>
            </a:r>
            <a:r>
              <a:rPr lang="tr-TR" sz="1800" dirty="0">
                <a:effectLst/>
                <a:latin typeface="Calibri" panose="020F0502020204030204" pitchFamily="34" charset="0"/>
                <a:ea typeface="Times New Roman" panose="02020603050405020304" pitchFamily="18" charset="0"/>
              </a:rPr>
              <a:t> Çok sayıda program, alt program ve faaliyetin varlığı, bütçe hazırlama ve uygulama sürecini zorlaştıran bir durum olarak ortaya çıkmaktadır.</a:t>
            </a:r>
          </a:p>
          <a:p>
            <a:r>
              <a:rPr lang="tr-TR" sz="1800" dirty="0">
                <a:effectLst/>
                <a:latin typeface="Calibri" panose="020F0502020204030204" pitchFamily="34" charset="0"/>
                <a:ea typeface="Times New Roman" panose="02020603050405020304" pitchFamily="18" charset="0"/>
              </a:rPr>
              <a:t>Merkezi yönetime yönelik olarak hazırlanan 66 program (yönetim destek programı ile program dışı giderler dahil), 269 alt program ve 836 faaliyet bulunmaktadır. Bu programların </a:t>
            </a:r>
            <a:r>
              <a:rPr lang="tr-TR" sz="1800" dirty="0">
                <a:latin typeface="Calibri" panose="020F0502020204030204" pitchFamily="34" charset="0"/>
                <a:ea typeface="Times New Roman" panose="02020603050405020304" pitchFamily="18" charset="0"/>
              </a:rPr>
              <a:t>30’u</a:t>
            </a:r>
            <a:r>
              <a:rPr lang="tr-TR" sz="1800" dirty="0">
                <a:effectLst/>
                <a:latin typeface="Calibri" panose="020F0502020204030204" pitchFamily="34" charset="0"/>
                <a:ea typeface="Times New Roman" panose="02020603050405020304" pitchFamily="18" charset="0"/>
              </a:rPr>
              <a:t> yerel yönetimlerin dahil olamayacağı Cumhurbaşkanlığı, Dış Denetim ve Hesap Yargılaması, Dış Politika gibi programlardan oluşmaktadır.</a:t>
            </a:r>
          </a:p>
        </p:txBody>
      </p:sp>
      <p:pic>
        <p:nvPicPr>
          <p:cNvPr id="4" name="Resim 3">
            <a:extLst>
              <a:ext uri="{FF2B5EF4-FFF2-40B4-BE49-F238E27FC236}">
                <a16:creationId xmlns:a16="http://schemas.microsoft.com/office/drawing/2014/main" id="{747614FC-57D3-0FA4-800D-E9EA78F1549F}"/>
              </a:ext>
            </a:extLst>
          </p:cNvPr>
          <p:cNvPicPr>
            <a:picLocks noChangeAspect="1"/>
          </p:cNvPicPr>
          <p:nvPr/>
        </p:nvPicPr>
        <p:blipFill>
          <a:blip r:embed="rId2"/>
          <a:stretch>
            <a:fillRect/>
          </a:stretch>
        </p:blipFill>
        <p:spPr>
          <a:xfrm>
            <a:off x="1691433" y="3364819"/>
            <a:ext cx="5554024" cy="1586864"/>
          </a:xfrm>
          <a:prstGeom prst="rect">
            <a:avLst/>
          </a:prstGeom>
        </p:spPr>
      </p:pic>
    </p:spTree>
    <p:extLst>
      <p:ext uri="{BB962C8B-B14F-4D97-AF65-F5344CB8AC3E}">
        <p14:creationId xmlns:p14="http://schemas.microsoft.com/office/powerpoint/2010/main" val="34015413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A3BEE-91FD-149F-9F95-CE6367434286}"/>
            </a:ext>
          </a:extLst>
        </p:cNvPr>
        <p:cNvGrpSpPr/>
        <p:nvPr/>
      </p:nvGrpSpPr>
      <p:grpSpPr>
        <a:xfrm>
          <a:off x="0" y="0"/>
          <a:ext cx="0" cy="0"/>
          <a:chOff x="0" y="0"/>
          <a:chExt cx="0" cy="0"/>
        </a:xfrm>
      </p:grpSpPr>
      <p:sp>
        <p:nvSpPr>
          <p:cNvPr id="2" name="Başlık 1">
            <a:extLst>
              <a:ext uri="{FF2B5EF4-FFF2-40B4-BE49-F238E27FC236}">
                <a16:creationId xmlns:a16="http://schemas.microsoft.com/office/drawing/2014/main" id="{4424D1CE-8C6C-C408-F415-86CE5489D69D}"/>
              </a:ext>
            </a:extLst>
          </p:cNvPr>
          <p:cNvSpPr>
            <a:spLocks noGrp="1"/>
          </p:cNvSpPr>
          <p:nvPr>
            <p:ph type="title"/>
          </p:nvPr>
        </p:nvSpPr>
        <p:spPr>
          <a:xfrm>
            <a:off x="176991" y="331302"/>
            <a:ext cx="7886700" cy="491700"/>
          </a:xfrm>
        </p:spPr>
        <p:txBody>
          <a:bodyPr>
            <a:normAutofit/>
          </a:bodyPr>
          <a:lstStyle/>
          <a:p>
            <a:pPr algn="ctr"/>
            <a:r>
              <a:rPr lang="tr-TR" sz="2800" b="1" dirty="0">
                <a:latin typeface="+mn-lt"/>
              </a:rPr>
              <a:t>Belediyeler İçin Geliştirilen Yapı</a:t>
            </a:r>
          </a:p>
        </p:txBody>
      </p:sp>
      <p:sp>
        <p:nvSpPr>
          <p:cNvPr id="3" name="İçerik Yer Tutucusu 2">
            <a:extLst>
              <a:ext uri="{FF2B5EF4-FFF2-40B4-BE49-F238E27FC236}">
                <a16:creationId xmlns:a16="http://schemas.microsoft.com/office/drawing/2014/main" id="{00146FE5-6370-A90C-9D53-991FD26834AE}"/>
              </a:ext>
            </a:extLst>
          </p:cNvPr>
          <p:cNvSpPr>
            <a:spLocks noGrp="1"/>
          </p:cNvSpPr>
          <p:nvPr>
            <p:ph idx="1"/>
          </p:nvPr>
        </p:nvSpPr>
        <p:spPr>
          <a:xfrm>
            <a:off x="628649" y="906131"/>
            <a:ext cx="8102897" cy="4237369"/>
          </a:xfrm>
        </p:spPr>
        <p:txBody>
          <a:bodyPr>
            <a:normAutofit/>
          </a:bodyPr>
          <a:lstStyle/>
          <a:p>
            <a:r>
              <a:rPr lang="tr-TR" sz="2000" b="1" i="1" dirty="0">
                <a:effectLst/>
                <a:latin typeface="Calibri" panose="020F0502020204030204" pitchFamily="34" charset="0"/>
                <a:ea typeface="Times New Roman" panose="02020603050405020304" pitchFamily="18" charset="0"/>
              </a:rPr>
              <a:t>Diğer 4</a:t>
            </a:r>
            <a:r>
              <a:rPr lang="tr-TR" sz="2000" b="1" i="1" dirty="0">
                <a:latin typeface="Calibri" panose="020F0502020204030204" pitchFamily="34" charset="0"/>
                <a:ea typeface="Times New Roman" panose="02020603050405020304" pitchFamily="18" charset="0"/>
              </a:rPr>
              <a:t>0</a:t>
            </a:r>
            <a:r>
              <a:rPr lang="tr-TR" sz="2000" b="1" i="1" dirty="0">
                <a:effectLst/>
                <a:latin typeface="Calibri" panose="020F0502020204030204" pitchFamily="34" charset="0"/>
                <a:ea typeface="Times New Roman" panose="02020603050405020304" pitchFamily="18" charset="0"/>
              </a:rPr>
              <a:t> (</a:t>
            </a:r>
            <a:r>
              <a:rPr lang="tr-TR" sz="2000" b="1" i="1" dirty="0">
                <a:latin typeface="Calibri" panose="020F0502020204030204" pitchFamily="34" charset="0"/>
                <a:ea typeface="Times New Roman" panose="02020603050405020304" pitchFamily="18" charset="0"/>
              </a:rPr>
              <a:t>38+2)</a:t>
            </a:r>
            <a:r>
              <a:rPr lang="tr-TR" sz="2000" b="1" i="1" dirty="0">
                <a:effectLst/>
                <a:latin typeface="Calibri" panose="020F0502020204030204" pitchFamily="34" charset="0"/>
                <a:ea typeface="Times New Roman" panose="02020603050405020304" pitchFamily="18" charset="0"/>
              </a:rPr>
              <a:t> programın belediye büyüklüğüne göre değişen şekilde yerel yönetimlerce kullanılabileceği değerlendirilmektedir.</a:t>
            </a:r>
          </a:p>
          <a:p>
            <a:r>
              <a:rPr lang="tr-TR" sz="2000" b="1" i="1" dirty="0">
                <a:effectLst/>
                <a:latin typeface="Calibri" panose="020F0502020204030204" pitchFamily="34" charset="0"/>
                <a:ea typeface="Times New Roman" panose="02020603050405020304" pitchFamily="18" charset="0"/>
              </a:rPr>
              <a:t>Ayrıca taslak rehber kapsamında geliştirilen iki programda sadece yerel yönetimler tarafından kullanılacaktır.</a:t>
            </a:r>
          </a:p>
          <a:p>
            <a:r>
              <a:rPr lang="tr-TR" sz="2000" dirty="0">
                <a:latin typeface="Calibri" panose="020F0502020204030204" pitchFamily="34" charset="0"/>
                <a:ea typeface="Times New Roman" panose="02020603050405020304" pitchFamily="18" charset="0"/>
              </a:rPr>
              <a:t>Nihai hale getirilme aşamasında olan taslak rehber bu konuda uygulamayı belirleyecek.</a:t>
            </a:r>
            <a:endParaRPr lang="tr-TR"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072602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9AEA8508-55C0-1388-F398-B329BD150033}"/>
              </a:ext>
            </a:extLst>
          </p:cNvPr>
          <p:cNvPicPr>
            <a:picLocks noChangeAspect="1"/>
          </p:cNvPicPr>
          <p:nvPr/>
        </p:nvPicPr>
        <p:blipFill>
          <a:blip r:embed="rId2"/>
          <a:stretch>
            <a:fillRect/>
          </a:stretch>
        </p:blipFill>
        <p:spPr>
          <a:xfrm>
            <a:off x="0" y="266376"/>
            <a:ext cx="4277074" cy="4610747"/>
          </a:xfrm>
          <a:prstGeom prst="rect">
            <a:avLst/>
          </a:prstGeom>
        </p:spPr>
      </p:pic>
      <p:pic>
        <p:nvPicPr>
          <p:cNvPr id="5" name="Resim 4">
            <a:extLst>
              <a:ext uri="{FF2B5EF4-FFF2-40B4-BE49-F238E27FC236}">
                <a16:creationId xmlns:a16="http://schemas.microsoft.com/office/drawing/2014/main" id="{65D7B051-8274-421E-1D55-1FE485497C4E}"/>
              </a:ext>
            </a:extLst>
          </p:cNvPr>
          <p:cNvPicPr>
            <a:picLocks noChangeAspect="1"/>
          </p:cNvPicPr>
          <p:nvPr/>
        </p:nvPicPr>
        <p:blipFill>
          <a:blip r:embed="rId3"/>
          <a:stretch>
            <a:fillRect/>
          </a:stretch>
        </p:blipFill>
        <p:spPr>
          <a:xfrm>
            <a:off x="4277074" y="403643"/>
            <a:ext cx="4837120" cy="4473479"/>
          </a:xfrm>
          <a:prstGeom prst="rect">
            <a:avLst/>
          </a:prstGeom>
        </p:spPr>
      </p:pic>
    </p:spTree>
    <p:extLst>
      <p:ext uri="{BB962C8B-B14F-4D97-AF65-F5344CB8AC3E}">
        <p14:creationId xmlns:p14="http://schemas.microsoft.com/office/powerpoint/2010/main" val="33616183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182A37-15A1-5A30-FCC4-9722FB847912}"/>
            </a:ext>
          </a:extLst>
        </p:cNvPr>
        <p:cNvGrpSpPr/>
        <p:nvPr/>
      </p:nvGrpSpPr>
      <p:grpSpPr>
        <a:xfrm>
          <a:off x="0" y="0"/>
          <a:ext cx="0" cy="0"/>
          <a:chOff x="0" y="0"/>
          <a:chExt cx="0" cy="0"/>
        </a:xfrm>
      </p:grpSpPr>
      <p:pic>
        <p:nvPicPr>
          <p:cNvPr id="3" name="Resim 2">
            <a:extLst>
              <a:ext uri="{FF2B5EF4-FFF2-40B4-BE49-F238E27FC236}">
                <a16:creationId xmlns:a16="http://schemas.microsoft.com/office/drawing/2014/main" id="{49AFB35E-C3CD-2D80-E5FF-9979583D46D5}"/>
              </a:ext>
            </a:extLst>
          </p:cNvPr>
          <p:cNvPicPr>
            <a:picLocks noChangeAspect="1"/>
          </p:cNvPicPr>
          <p:nvPr/>
        </p:nvPicPr>
        <p:blipFill>
          <a:blip r:embed="rId2"/>
          <a:stretch>
            <a:fillRect/>
          </a:stretch>
        </p:blipFill>
        <p:spPr>
          <a:xfrm>
            <a:off x="0" y="550190"/>
            <a:ext cx="4604108" cy="4284872"/>
          </a:xfrm>
          <a:prstGeom prst="rect">
            <a:avLst/>
          </a:prstGeom>
        </p:spPr>
      </p:pic>
      <p:pic>
        <p:nvPicPr>
          <p:cNvPr id="6" name="Resim 5">
            <a:extLst>
              <a:ext uri="{FF2B5EF4-FFF2-40B4-BE49-F238E27FC236}">
                <a16:creationId xmlns:a16="http://schemas.microsoft.com/office/drawing/2014/main" id="{3140E459-3D2C-12D0-2F76-CF4AA77C858A}"/>
              </a:ext>
            </a:extLst>
          </p:cNvPr>
          <p:cNvPicPr>
            <a:picLocks noChangeAspect="1"/>
          </p:cNvPicPr>
          <p:nvPr/>
        </p:nvPicPr>
        <p:blipFill>
          <a:blip r:embed="rId3"/>
          <a:stretch>
            <a:fillRect/>
          </a:stretch>
        </p:blipFill>
        <p:spPr>
          <a:xfrm>
            <a:off x="4712597" y="767165"/>
            <a:ext cx="4431403" cy="3031653"/>
          </a:xfrm>
          <a:prstGeom prst="rect">
            <a:avLst/>
          </a:prstGeom>
        </p:spPr>
      </p:pic>
    </p:spTree>
    <p:extLst>
      <p:ext uri="{BB962C8B-B14F-4D97-AF65-F5344CB8AC3E}">
        <p14:creationId xmlns:p14="http://schemas.microsoft.com/office/powerpoint/2010/main" val="25567808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B9C8C1-716D-F85B-6A2F-5D046ED8921F}"/>
            </a:ext>
          </a:extLst>
        </p:cNvPr>
        <p:cNvGrpSpPr/>
        <p:nvPr/>
      </p:nvGrpSpPr>
      <p:grpSpPr>
        <a:xfrm>
          <a:off x="0" y="0"/>
          <a:ext cx="0" cy="0"/>
          <a:chOff x="0" y="0"/>
          <a:chExt cx="0" cy="0"/>
        </a:xfrm>
      </p:grpSpPr>
      <p:sp>
        <p:nvSpPr>
          <p:cNvPr id="2" name="Başlık 1">
            <a:extLst>
              <a:ext uri="{FF2B5EF4-FFF2-40B4-BE49-F238E27FC236}">
                <a16:creationId xmlns:a16="http://schemas.microsoft.com/office/drawing/2014/main" id="{292D8567-846E-83BC-FDBC-CEC66E9005C9}"/>
              </a:ext>
            </a:extLst>
          </p:cNvPr>
          <p:cNvSpPr>
            <a:spLocks noGrp="1"/>
          </p:cNvSpPr>
          <p:nvPr>
            <p:ph type="title"/>
          </p:nvPr>
        </p:nvSpPr>
        <p:spPr>
          <a:xfrm>
            <a:off x="766541" y="422716"/>
            <a:ext cx="6770450" cy="806860"/>
          </a:xfrm>
        </p:spPr>
        <p:txBody>
          <a:bodyPr>
            <a:noAutofit/>
          </a:bodyPr>
          <a:lstStyle/>
          <a:p>
            <a:pPr algn="ctr"/>
            <a:r>
              <a:rPr lang="tr-TR" sz="3200" b="1" dirty="0">
                <a:effectLst/>
                <a:latin typeface="Times New Roman" panose="02020603050405020304" pitchFamily="18" charset="0"/>
                <a:ea typeface="Times New Roman" panose="02020603050405020304" pitchFamily="18" charset="0"/>
              </a:rPr>
              <a:t>Yerel Yönetimler İçin Geliştirilen İlave 2 Program </a:t>
            </a:r>
            <a:endParaRPr lang="tr-TR" sz="3200" b="1" dirty="0"/>
          </a:p>
        </p:txBody>
      </p:sp>
      <p:sp>
        <p:nvSpPr>
          <p:cNvPr id="3" name="İçerik Yer Tutucusu 2">
            <a:extLst>
              <a:ext uri="{FF2B5EF4-FFF2-40B4-BE49-F238E27FC236}">
                <a16:creationId xmlns:a16="http://schemas.microsoft.com/office/drawing/2014/main" id="{1F3CE2C9-5978-7E21-0A62-D232869D7557}"/>
              </a:ext>
            </a:extLst>
          </p:cNvPr>
          <p:cNvSpPr>
            <a:spLocks noGrp="1"/>
          </p:cNvSpPr>
          <p:nvPr>
            <p:ph idx="1"/>
          </p:nvPr>
        </p:nvSpPr>
        <p:spPr>
          <a:xfrm>
            <a:off x="219295" y="1694944"/>
            <a:ext cx="8165948" cy="2304607"/>
          </a:xfrm>
        </p:spPr>
        <p:txBody>
          <a:bodyPr>
            <a:normAutofit/>
          </a:bodyPr>
          <a:lstStyle/>
          <a:p>
            <a:pPr>
              <a:spcAft>
                <a:spcPts val="600"/>
              </a:spcAft>
            </a:pPr>
            <a:r>
              <a:rPr lang="tr-TR" sz="2400" dirty="0">
                <a:effectLst/>
                <a:latin typeface="Calibri" panose="020F0502020204030204" pitchFamily="34" charset="0"/>
                <a:ea typeface="Times New Roman" panose="02020603050405020304" pitchFamily="18" charset="0"/>
              </a:rPr>
              <a:t>Merkezi yönetim programlarının incelenmesi sonucunda hizmet sunumunun yerel yönetimlerce yapıldığı ve merkezi yönetim programlarında kapsanmayan bazı hizmet alanlarının varlığı söz konusudur. </a:t>
            </a:r>
          </a:p>
        </p:txBody>
      </p:sp>
    </p:spTree>
    <p:extLst>
      <p:ext uri="{BB962C8B-B14F-4D97-AF65-F5344CB8AC3E}">
        <p14:creationId xmlns:p14="http://schemas.microsoft.com/office/powerpoint/2010/main" val="6788057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9246A-2287-7875-DF4A-1C8CF3E54F0D}"/>
            </a:ext>
          </a:extLst>
        </p:cNvPr>
        <p:cNvGrpSpPr/>
        <p:nvPr/>
      </p:nvGrpSpPr>
      <p:grpSpPr>
        <a:xfrm>
          <a:off x="0" y="0"/>
          <a:ext cx="0" cy="0"/>
          <a:chOff x="0" y="0"/>
          <a:chExt cx="0" cy="0"/>
        </a:xfrm>
      </p:grpSpPr>
      <p:pic>
        <p:nvPicPr>
          <p:cNvPr id="3" name="Resim 2">
            <a:extLst>
              <a:ext uri="{FF2B5EF4-FFF2-40B4-BE49-F238E27FC236}">
                <a16:creationId xmlns:a16="http://schemas.microsoft.com/office/drawing/2014/main" id="{D3561BFE-B887-DF3B-4196-C23793952AE3}"/>
              </a:ext>
            </a:extLst>
          </p:cNvPr>
          <p:cNvPicPr>
            <a:picLocks noChangeAspect="1"/>
          </p:cNvPicPr>
          <p:nvPr/>
        </p:nvPicPr>
        <p:blipFill>
          <a:blip r:embed="rId3"/>
          <a:stretch>
            <a:fillRect/>
          </a:stretch>
        </p:blipFill>
        <p:spPr>
          <a:xfrm>
            <a:off x="50369" y="301428"/>
            <a:ext cx="9043261" cy="4372373"/>
          </a:xfrm>
          <a:prstGeom prst="rect">
            <a:avLst/>
          </a:prstGeom>
        </p:spPr>
      </p:pic>
    </p:spTree>
    <p:extLst>
      <p:ext uri="{BB962C8B-B14F-4D97-AF65-F5344CB8AC3E}">
        <p14:creationId xmlns:p14="http://schemas.microsoft.com/office/powerpoint/2010/main" val="4482086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8207B-B7DE-A3C7-3D55-8F8725154F56}"/>
            </a:ext>
          </a:extLst>
        </p:cNvPr>
        <p:cNvGrpSpPr/>
        <p:nvPr/>
      </p:nvGrpSpPr>
      <p:grpSpPr>
        <a:xfrm>
          <a:off x="0" y="0"/>
          <a:ext cx="0" cy="0"/>
          <a:chOff x="0" y="0"/>
          <a:chExt cx="0" cy="0"/>
        </a:xfrm>
      </p:grpSpPr>
      <p:pic>
        <p:nvPicPr>
          <p:cNvPr id="6" name="Resim 5">
            <a:extLst>
              <a:ext uri="{FF2B5EF4-FFF2-40B4-BE49-F238E27FC236}">
                <a16:creationId xmlns:a16="http://schemas.microsoft.com/office/drawing/2014/main" id="{C364964F-609A-E790-4C17-E34ED30135ED}"/>
              </a:ext>
            </a:extLst>
          </p:cNvPr>
          <p:cNvPicPr>
            <a:picLocks noChangeAspect="1"/>
          </p:cNvPicPr>
          <p:nvPr/>
        </p:nvPicPr>
        <p:blipFill>
          <a:blip r:embed="rId3"/>
          <a:stretch>
            <a:fillRect/>
          </a:stretch>
        </p:blipFill>
        <p:spPr>
          <a:xfrm>
            <a:off x="747003" y="108994"/>
            <a:ext cx="7459349" cy="4925512"/>
          </a:xfrm>
          <a:prstGeom prst="rect">
            <a:avLst/>
          </a:prstGeom>
        </p:spPr>
      </p:pic>
    </p:spTree>
    <p:extLst>
      <p:ext uri="{BB962C8B-B14F-4D97-AF65-F5344CB8AC3E}">
        <p14:creationId xmlns:p14="http://schemas.microsoft.com/office/powerpoint/2010/main" val="38272535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ABE470F-5576-8C96-D62C-2B806A297C77}"/>
            </a:ext>
          </a:extLst>
        </p:cNvPr>
        <p:cNvGrpSpPr/>
        <p:nvPr/>
      </p:nvGrpSpPr>
      <p:grpSpPr>
        <a:xfrm>
          <a:off x="0" y="0"/>
          <a:ext cx="0" cy="0"/>
          <a:chOff x="0" y="0"/>
          <a:chExt cx="0" cy="0"/>
        </a:xfrm>
      </p:grpSpPr>
      <p:sp>
        <p:nvSpPr>
          <p:cNvPr id="2" name="Unvan 1">
            <a:extLst>
              <a:ext uri="{FF2B5EF4-FFF2-40B4-BE49-F238E27FC236}">
                <a16:creationId xmlns:a16="http://schemas.microsoft.com/office/drawing/2014/main" id="{D67F66BC-3FD8-3C7E-C615-3F348E53C3D4}"/>
              </a:ext>
            </a:extLst>
          </p:cNvPr>
          <p:cNvSpPr>
            <a:spLocks noGrp="1"/>
          </p:cNvSpPr>
          <p:nvPr>
            <p:ph type="title"/>
          </p:nvPr>
        </p:nvSpPr>
        <p:spPr>
          <a:xfrm>
            <a:off x="575442" y="340029"/>
            <a:ext cx="8324192" cy="481739"/>
          </a:xfrm>
        </p:spPr>
        <p:txBody>
          <a:bodyPr>
            <a:noAutofit/>
          </a:bodyPr>
          <a:lstStyle/>
          <a:p>
            <a:pPr algn="ctr"/>
            <a:r>
              <a:rPr lang="tr-TR" sz="2400" b="1" dirty="0">
                <a:latin typeface="+mn-lt"/>
              </a:rPr>
              <a:t>Belediyelerde </a:t>
            </a:r>
            <a:r>
              <a:rPr lang="en-US" sz="2400" b="1" dirty="0" err="1">
                <a:latin typeface="+mn-lt"/>
              </a:rPr>
              <a:t>Performans</a:t>
            </a:r>
            <a:r>
              <a:rPr lang="en-US" sz="2400" b="1" dirty="0">
                <a:latin typeface="+mn-lt"/>
              </a:rPr>
              <a:t> </a:t>
            </a:r>
            <a:r>
              <a:rPr lang="en-US" sz="2400" b="1" dirty="0" err="1">
                <a:latin typeface="+mn-lt"/>
              </a:rPr>
              <a:t>Esaslı</a:t>
            </a:r>
            <a:r>
              <a:rPr lang="en-US" sz="2400" b="1" dirty="0">
                <a:latin typeface="+mn-lt"/>
              </a:rPr>
              <a:t> Program </a:t>
            </a:r>
            <a:r>
              <a:rPr lang="en-US" sz="2400" b="1" dirty="0" err="1">
                <a:latin typeface="+mn-lt"/>
              </a:rPr>
              <a:t>Bütçe</a:t>
            </a:r>
            <a:r>
              <a:rPr lang="en-US" sz="2400" b="1" dirty="0">
                <a:latin typeface="+mn-lt"/>
              </a:rPr>
              <a:t> </a:t>
            </a:r>
            <a:r>
              <a:rPr lang="en-US" sz="2400" b="1" dirty="0" err="1">
                <a:latin typeface="+mn-lt"/>
              </a:rPr>
              <a:t>Sistemine</a:t>
            </a:r>
            <a:r>
              <a:rPr lang="en-US" sz="2400" b="1" dirty="0">
                <a:latin typeface="+mn-lt"/>
              </a:rPr>
              <a:t> </a:t>
            </a:r>
            <a:r>
              <a:rPr lang="en-US" sz="2400" b="1" dirty="0" err="1">
                <a:latin typeface="+mn-lt"/>
              </a:rPr>
              <a:t>Geçiş</a:t>
            </a:r>
            <a:endParaRPr lang="tr-TR" sz="2400" b="1" dirty="0">
              <a:latin typeface="+mn-lt"/>
            </a:endParaRPr>
          </a:p>
        </p:txBody>
      </p:sp>
      <p:sp>
        <p:nvSpPr>
          <p:cNvPr id="3" name="İçerik Yer Tutucusu 2">
            <a:extLst>
              <a:ext uri="{FF2B5EF4-FFF2-40B4-BE49-F238E27FC236}">
                <a16:creationId xmlns:a16="http://schemas.microsoft.com/office/drawing/2014/main" id="{3CA50AD4-B9E0-B5D5-5F81-557ACA467E24}"/>
              </a:ext>
            </a:extLst>
          </p:cNvPr>
          <p:cNvSpPr>
            <a:spLocks noGrp="1"/>
          </p:cNvSpPr>
          <p:nvPr>
            <p:ph idx="1"/>
          </p:nvPr>
        </p:nvSpPr>
        <p:spPr>
          <a:xfrm>
            <a:off x="511628" y="918877"/>
            <a:ext cx="8120743" cy="3884594"/>
          </a:xfrm>
        </p:spPr>
        <p:txBody>
          <a:bodyPr>
            <a:normAutofit/>
          </a:bodyPr>
          <a:lstStyle/>
          <a:p>
            <a:pPr marL="479425" lvl="1">
              <a:lnSpc>
                <a:spcPct val="115000"/>
              </a:lnSpc>
              <a:spcBef>
                <a:spcPts val="0"/>
              </a:spcBef>
              <a:spcAft>
                <a:spcPts val="600"/>
              </a:spcAft>
              <a:buFont typeface="Wingdings" panose="05000000000000000000" pitchFamily="2" charset="2"/>
              <a:buChar char="§"/>
            </a:pPr>
            <a:r>
              <a:rPr lang="tr-TR" kern="100" dirty="0">
                <a:effectLst/>
                <a:ea typeface="Calibri" panose="020F0502020204030204" pitchFamily="34" charset="0"/>
                <a:cs typeface="Times New Roman" panose="02020603050405020304" pitchFamily="18" charset="0"/>
              </a:rPr>
              <a:t>5018 sayılı Kamu Mali Yönetim ve Kontrol Kanununda 16/10/2020 tarihli ve 7254 sayılı Kanun ile yapılan değişiklik ile tüm </a:t>
            </a:r>
            <a:r>
              <a:rPr lang="tr-TR" b="1" kern="100" dirty="0">
                <a:effectLst/>
                <a:ea typeface="Calibri" panose="020F0502020204030204" pitchFamily="34" charset="0"/>
                <a:cs typeface="Times New Roman" panose="02020603050405020304" pitchFamily="18" charset="0"/>
              </a:rPr>
              <a:t>kamu idareleri bütçelerinde performans esaslı program bütçe sistemine (program bütçe) </a:t>
            </a:r>
            <a:r>
              <a:rPr lang="tr-TR" kern="100" dirty="0">
                <a:effectLst/>
                <a:ea typeface="Calibri" panose="020F0502020204030204" pitchFamily="34" charset="0"/>
                <a:cs typeface="Times New Roman" panose="02020603050405020304" pitchFamily="18" charset="0"/>
              </a:rPr>
              <a:t>geçilmesi öngörülmüştür.</a:t>
            </a:r>
            <a:endParaRPr lang="tr-TR" dirty="0">
              <a:effectLst/>
              <a:ea typeface="Times New Roman" panose="02020603050405020304" pitchFamily="18" charset="0"/>
            </a:endParaRPr>
          </a:p>
          <a:p>
            <a:pPr marL="479425" lvl="1">
              <a:lnSpc>
                <a:spcPct val="115000"/>
              </a:lnSpc>
              <a:spcBef>
                <a:spcPts val="0"/>
              </a:spcBef>
              <a:spcAft>
                <a:spcPts val="600"/>
              </a:spcAft>
              <a:buFont typeface="Wingdings" panose="05000000000000000000" pitchFamily="2" charset="2"/>
              <a:buChar char="§"/>
            </a:pPr>
            <a:r>
              <a:rPr lang="tr-TR" dirty="0">
                <a:effectLst/>
                <a:ea typeface="Times New Roman" panose="02020603050405020304" pitchFamily="18" charset="0"/>
              </a:rPr>
              <a:t>2021 yılı Merkezi Yöneti</a:t>
            </a:r>
            <a:r>
              <a:rPr lang="tr-TR" dirty="0">
                <a:ea typeface="Times New Roman" panose="02020603050405020304" pitchFamily="18" charset="0"/>
              </a:rPr>
              <a:t>m</a:t>
            </a:r>
            <a:r>
              <a:rPr lang="tr-TR" dirty="0">
                <a:effectLst/>
                <a:ea typeface="Times New Roman" panose="02020603050405020304" pitchFamily="18" charset="0"/>
              </a:rPr>
              <a:t> Bütçesi </a:t>
            </a:r>
            <a:r>
              <a:rPr lang="tr-TR" dirty="0" err="1">
                <a:effectLst/>
                <a:ea typeface="Times New Roman" panose="02020603050405020304" pitchFamily="18" charset="0"/>
              </a:rPr>
              <a:t>SBB’nın</a:t>
            </a:r>
            <a:r>
              <a:rPr lang="tr-TR" dirty="0">
                <a:effectLst/>
                <a:ea typeface="Times New Roman" panose="02020603050405020304" pitchFamily="18" charset="0"/>
              </a:rPr>
              <a:t> koordinasyonunda program bütçeye uygun olarak hazırlanmıştır. </a:t>
            </a:r>
          </a:p>
          <a:p>
            <a:pPr marL="479425" lvl="1">
              <a:lnSpc>
                <a:spcPct val="115000"/>
              </a:lnSpc>
              <a:spcBef>
                <a:spcPts val="0"/>
              </a:spcBef>
              <a:spcAft>
                <a:spcPts val="600"/>
              </a:spcAft>
              <a:buFont typeface="Wingdings" panose="05000000000000000000" pitchFamily="2" charset="2"/>
              <a:buChar char="§"/>
            </a:pPr>
            <a:r>
              <a:rPr lang="tr-TR" dirty="0">
                <a:effectLst/>
                <a:ea typeface="Cambria" panose="02040503050406030204" pitchFamily="18" charset="0"/>
                <a:cs typeface="Arial" panose="020B0604020202020204" pitchFamily="34" charset="0"/>
              </a:rPr>
              <a:t>Belediyelerde </a:t>
            </a:r>
            <a:r>
              <a:rPr lang="tr-TR" b="1" i="1" dirty="0">
                <a:effectLst/>
                <a:ea typeface="Cambria" panose="02040503050406030204" pitchFamily="18" charset="0"/>
                <a:cs typeface="Arial" panose="020B0604020202020204" pitchFamily="34" charset="0"/>
              </a:rPr>
              <a:t>24.09.2024 tarihli </a:t>
            </a:r>
            <a:r>
              <a:rPr lang="tr-TR" b="1" i="1" dirty="0">
                <a:ea typeface="Cambria" panose="02040503050406030204" pitchFamily="18" charset="0"/>
                <a:cs typeface="Arial" panose="020B0604020202020204" pitchFamily="34" charset="0"/>
              </a:rPr>
              <a:t>Bütçe ve Muhasebe yönetmeliğinde değişiklik yapan yönetmelik ile 1.1.2025 tarihinden itibaren Program Bütçe sistemine geçiş yasal olarak başlamıştır. </a:t>
            </a:r>
          </a:p>
          <a:p>
            <a:pPr marL="479425" lvl="1">
              <a:lnSpc>
                <a:spcPct val="115000"/>
              </a:lnSpc>
              <a:spcBef>
                <a:spcPts val="0"/>
              </a:spcBef>
              <a:spcAft>
                <a:spcPts val="600"/>
              </a:spcAft>
              <a:buFont typeface="Wingdings" panose="05000000000000000000" pitchFamily="2" charset="2"/>
              <a:buChar char="§"/>
            </a:pPr>
            <a:r>
              <a:rPr lang="tr-TR" dirty="0">
                <a:ea typeface="Cambria" panose="02040503050406030204" pitchFamily="18" charset="0"/>
                <a:cs typeface="Arial" panose="020B0604020202020204" pitchFamily="34" charset="0"/>
              </a:rPr>
              <a:t>Belediyeler </a:t>
            </a:r>
            <a:r>
              <a:rPr lang="tr-TR" b="1" i="1" dirty="0">
                <a:ea typeface="Cambria" panose="02040503050406030204" pitchFamily="18" charset="0"/>
                <a:cs typeface="Arial" panose="020B0604020202020204" pitchFamily="34" charset="0"/>
              </a:rPr>
              <a:t>2026 mali yılı için performans programı ve bütçelerini değişen mevzuata uygun hazırlayacaklardır.</a:t>
            </a:r>
          </a:p>
          <a:p>
            <a:pPr marL="307975" lvl="1" indent="0">
              <a:lnSpc>
                <a:spcPct val="115000"/>
              </a:lnSpc>
              <a:spcBef>
                <a:spcPts val="0"/>
              </a:spcBef>
              <a:spcAft>
                <a:spcPts val="300"/>
              </a:spcAft>
              <a:buNone/>
            </a:pPr>
            <a:endParaRPr lang="tr-TR" sz="1600" dirty="0">
              <a:latin typeface="Times New Roman" panose="02020603050405020304" pitchFamily="18"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3092249252"/>
      </p:ext>
    </p:extLst>
  </p:cSld>
  <p:clrMapOvr>
    <a:overrideClrMapping bg1="lt1" tx1="dk1" bg2="lt2" tx2="dk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9C338C-3526-4C3A-395A-EF4E1B2B15E0}"/>
            </a:ext>
          </a:extLst>
        </p:cNvPr>
        <p:cNvGrpSpPr/>
        <p:nvPr/>
      </p:nvGrpSpPr>
      <p:grpSpPr>
        <a:xfrm>
          <a:off x="0" y="0"/>
          <a:ext cx="0" cy="0"/>
          <a:chOff x="0" y="0"/>
          <a:chExt cx="0" cy="0"/>
        </a:xfrm>
      </p:grpSpPr>
      <p:sp>
        <p:nvSpPr>
          <p:cNvPr id="2" name="Başlık 1">
            <a:extLst>
              <a:ext uri="{FF2B5EF4-FFF2-40B4-BE49-F238E27FC236}">
                <a16:creationId xmlns:a16="http://schemas.microsoft.com/office/drawing/2014/main" id="{010D0E42-526F-3CF0-7875-055E5C4C7B91}"/>
              </a:ext>
            </a:extLst>
          </p:cNvPr>
          <p:cNvSpPr>
            <a:spLocks noGrp="1"/>
          </p:cNvSpPr>
          <p:nvPr>
            <p:ph type="title"/>
          </p:nvPr>
        </p:nvSpPr>
        <p:spPr>
          <a:xfrm>
            <a:off x="628650" y="273844"/>
            <a:ext cx="7886700" cy="491700"/>
          </a:xfrm>
        </p:spPr>
        <p:txBody>
          <a:bodyPr>
            <a:normAutofit fontScale="90000"/>
          </a:bodyPr>
          <a:lstStyle/>
          <a:p>
            <a:r>
              <a:rPr lang="tr-TR" dirty="0"/>
              <a:t>Belediyeler İçin Geliştirilen Yapı</a:t>
            </a:r>
          </a:p>
        </p:txBody>
      </p:sp>
      <p:sp>
        <p:nvSpPr>
          <p:cNvPr id="3" name="İçerik Yer Tutucusu 2">
            <a:extLst>
              <a:ext uri="{FF2B5EF4-FFF2-40B4-BE49-F238E27FC236}">
                <a16:creationId xmlns:a16="http://schemas.microsoft.com/office/drawing/2014/main" id="{4A2996B0-C07F-765B-BA32-FF5C6CA00BED}"/>
              </a:ext>
            </a:extLst>
          </p:cNvPr>
          <p:cNvSpPr>
            <a:spLocks noGrp="1"/>
          </p:cNvSpPr>
          <p:nvPr>
            <p:ph idx="1"/>
          </p:nvPr>
        </p:nvSpPr>
        <p:spPr>
          <a:xfrm>
            <a:off x="628650" y="831997"/>
            <a:ext cx="7886700" cy="4148565"/>
          </a:xfrm>
        </p:spPr>
        <p:txBody>
          <a:bodyPr>
            <a:normAutofit fontScale="92500" lnSpcReduction="20000"/>
          </a:bodyPr>
          <a:lstStyle/>
          <a:p>
            <a:pPr marL="0" indent="0" algn="just">
              <a:spcBef>
                <a:spcPts val="0"/>
              </a:spcBef>
              <a:spcAft>
                <a:spcPts val="300"/>
              </a:spcAft>
              <a:buNone/>
            </a:pPr>
            <a:r>
              <a:rPr lang="tr-TR" sz="1800" b="1" dirty="0">
                <a:effectLst/>
                <a:latin typeface="Calibri" panose="020F0502020204030204" pitchFamily="34" charset="0"/>
                <a:ea typeface="Times New Roman" panose="02020603050405020304" pitchFamily="18" charset="0"/>
              </a:rPr>
              <a:t>Bağlı İdareler</a:t>
            </a:r>
            <a:endParaRPr lang="tr-TR" sz="1800" dirty="0">
              <a:effectLst/>
              <a:latin typeface="Times New Roman" panose="02020603050405020304" pitchFamily="18" charset="0"/>
              <a:ea typeface="Times New Roman" panose="02020603050405020304" pitchFamily="18" charset="0"/>
            </a:endParaRPr>
          </a:p>
          <a:p>
            <a:pPr algn="just">
              <a:spcBef>
                <a:spcPts val="0"/>
              </a:spcBef>
              <a:spcAft>
                <a:spcPts val="300"/>
              </a:spcAft>
            </a:pPr>
            <a:r>
              <a:rPr lang="tr-TR" sz="1800" dirty="0">
                <a:effectLst/>
                <a:latin typeface="Calibri" panose="020F0502020204030204" pitchFamily="34" charset="0"/>
                <a:ea typeface="Times New Roman" panose="02020603050405020304" pitchFamily="18" charset="0"/>
              </a:rPr>
              <a:t>Büyükşehir belediyelerine bağlı olan su ve kanalizasyon idareleri temel olarak üç programda bütün hizmetlerini program bütçe yapısı içinde gösterebilmektedirler. Bunlar;</a:t>
            </a:r>
            <a:endParaRPr lang="tr-TR" sz="1800" dirty="0">
              <a:effectLst/>
              <a:latin typeface="Times New Roman" panose="02020603050405020304" pitchFamily="18" charset="0"/>
              <a:ea typeface="Times New Roman" panose="02020603050405020304" pitchFamily="18" charset="0"/>
            </a:endParaRPr>
          </a:p>
          <a:p>
            <a:pPr marL="808038" lvl="0" indent="-342900" algn="just">
              <a:lnSpc>
                <a:spcPct val="107000"/>
              </a:lnSpc>
              <a:spcBef>
                <a:spcPts val="0"/>
              </a:spcBef>
              <a:spcAft>
                <a:spcPts val="300"/>
              </a:spcAft>
              <a:buFont typeface="Calibri" panose="020F0502020204030204" pitchFamily="34" charset="0"/>
              <a:buChar char="-"/>
            </a:pPr>
            <a:r>
              <a:rPr lang="tr-TR" sz="1800" dirty="0">
                <a:effectLst/>
                <a:latin typeface="Calibri" panose="020F0502020204030204" pitchFamily="34" charset="0"/>
                <a:ea typeface="Calibri" panose="020F0502020204030204" pitchFamily="34" charset="0"/>
                <a:cs typeface="Calibri" panose="020F0502020204030204" pitchFamily="34" charset="0"/>
              </a:rPr>
              <a:t>Sürdürülebilir çevre ve iklim değişikliği</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808038" lvl="0" indent="-342900" algn="just">
              <a:lnSpc>
                <a:spcPct val="107000"/>
              </a:lnSpc>
              <a:spcBef>
                <a:spcPts val="0"/>
              </a:spcBef>
              <a:spcAft>
                <a:spcPts val="300"/>
              </a:spcAft>
              <a:buFont typeface="Calibri" panose="020F0502020204030204" pitchFamily="34" charset="0"/>
              <a:buChar char="-"/>
            </a:pPr>
            <a:r>
              <a:rPr lang="tr-TR" sz="1800" dirty="0">
                <a:effectLst/>
                <a:latin typeface="Calibri" panose="020F0502020204030204" pitchFamily="34" charset="0"/>
                <a:ea typeface="Calibri" panose="020F0502020204030204" pitchFamily="34" charset="0"/>
                <a:cs typeface="Calibri" panose="020F0502020204030204" pitchFamily="34" charset="0"/>
              </a:rPr>
              <a:t>Toprak ve su kaynaklarının kullanımı ve yönetimi</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808038" lvl="0" indent="-342900" algn="just">
              <a:lnSpc>
                <a:spcPct val="107000"/>
              </a:lnSpc>
              <a:spcBef>
                <a:spcPts val="0"/>
              </a:spcBef>
              <a:spcAft>
                <a:spcPts val="300"/>
              </a:spcAft>
              <a:buFont typeface="Calibri" panose="020F0502020204030204" pitchFamily="34" charset="0"/>
              <a:buChar char="-"/>
            </a:pPr>
            <a:r>
              <a:rPr lang="tr-TR" sz="1800" dirty="0">
                <a:effectLst/>
                <a:latin typeface="Calibri" panose="020F0502020204030204" pitchFamily="34" charset="0"/>
                <a:ea typeface="Calibri" panose="020F0502020204030204" pitchFamily="34" charset="0"/>
                <a:cs typeface="Calibri" panose="020F0502020204030204" pitchFamily="34" charset="0"/>
              </a:rPr>
              <a:t>Yönetim ve destek programı</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spcBef>
                <a:spcPts val="0"/>
              </a:spcBef>
              <a:spcAft>
                <a:spcPts val="300"/>
              </a:spcAft>
              <a:buNone/>
            </a:pPr>
            <a:r>
              <a:rPr lang="tr-TR" sz="1800" dirty="0">
                <a:effectLst/>
                <a:latin typeface="Calibri" panose="020F0502020204030204" pitchFamily="34" charset="0"/>
                <a:ea typeface="Times New Roman" panose="02020603050405020304" pitchFamily="18" charset="0"/>
              </a:rPr>
              <a:t>olarak ortaya çıkmaktadır. Pilot illerde yapılan görüşmeler bu programların su ve kanalizasyon idareleri için yeterli olacağını göstermiştir.</a:t>
            </a:r>
            <a:endParaRPr lang="tr-TR" sz="1800" dirty="0">
              <a:effectLst/>
              <a:latin typeface="Times New Roman" panose="02020603050405020304" pitchFamily="18" charset="0"/>
              <a:ea typeface="Times New Roman" panose="02020603050405020304" pitchFamily="18" charset="0"/>
            </a:endParaRPr>
          </a:p>
          <a:p>
            <a:pPr marL="0" indent="0" algn="just">
              <a:spcBef>
                <a:spcPts val="0"/>
              </a:spcBef>
              <a:spcAft>
                <a:spcPts val="300"/>
              </a:spcAft>
              <a:buNone/>
            </a:pPr>
            <a:r>
              <a:rPr lang="tr-TR" sz="1800" dirty="0">
                <a:effectLst/>
                <a:latin typeface="Calibri" panose="020F0502020204030204" pitchFamily="34" charset="0"/>
                <a:ea typeface="Times New Roman" panose="02020603050405020304" pitchFamily="18" charset="0"/>
              </a:rPr>
              <a:t>Bazı büyükşehir belediyelerine bağlı kent içi ulaşım hizmeti sağlayan belediyeye bağlı idareler (İETT, EGO, ESHOT gibi) bulunmaktadır. Bu idarelerin program bütçe yapısı iki program altında gösterilebilir. Bunlar;</a:t>
            </a:r>
            <a:endParaRPr lang="tr-TR" sz="1800" dirty="0">
              <a:effectLst/>
              <a:latin typeface="Times New Roman" panose="02020603050405020304" pitchFamily="18" charset="0"/>
              <a:ea typeface="Times New Roman" panose="02020603050405020304" pitchFamily="18" charset="0"/>
            </a:endParaRPr>
          </a:p>
          <a:p>
            <a:pPr marL="808038" lvl="0" indent="-342900" algn="just">
              <a:lnSpc>
                <a:spcPct val="107000"/>
              </a:lnSpc>
              <a:spcBef>
                <a:spcPts val="0"/>
              </a:spcBef>
              <a:spcAft>
                <a:spcPts val="300"/>
              </a:spcAft>
              <a:buFont typeface="Calibri" panose="020F0502020204030204" pitchFamily="34" charset="0"/>
              <a:buChar char="-"/>
            </a:pPr>
            <a:r>
              <a:rPr lang="tr-TR" sz="1800" dirty="0">
                <a:effectLst/>
                <a:latin typeface="Calibri" panose="020F0502020204030204" pitchFamily="34" charset="0"/>
                <a:ea typeface="Calibri" panose="020F0502020204030204" pitchFamily="34" charset="0"/>
                <a:cs typeface="Calibri" panose="020F0502020204030204" pitchFamily="34" charset="0"/>
              </a:rPr>
              <a:t>Kent içi ulaşım programı</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808038" lvl="0" indent="-342900" algn="just">
              <a:lnSpc>
                <a:spcPct val="107000"/>
              </a:lnSpc>
              <a:spcBef>
                <a:spcPts val="0"/>
              </a:spcBef>
              <a:spcAft>
                <a:spcPts val="300"/>
              </a:spcAft>
              <a:buFont typeface="Calibri" panose="020F0502020204030204" pitchFamily="34" charset="0"/>
              <a:buChar char="-"/>
            </a:pPr>
            <a:r>
              <a:rPr lang="tr-TR" sz="1800" dirty="0">
                <a:effectLst/>
                <a:latin typeface="Calibri" panose="020F0502020204030204" pitchFamily="34" charset="0"/>
                <a:ea typeface="Calibri" panose="020F0502020204030204" pitchFamily="34" charset="0"/>
                <a:cs typeface="Calibri" panose="020F0502020204030204" pitchFamily="34" charset="0"/>
              </a:rPr>
              <a:t>Yönetim ve destek programı</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spcBef>
                <a:spcPts val="0"/>
              </a:spcBef>
              <a:spcAft>
                <a:spcPts val="300"/>
              </a:spcAft>
              <a:buNone/>
            </a:pPr>
            <a:endParaRPr lang="tr-TR" sz="1800" b="1" dirty="0">
              <a:effectLst/>
              <a:latin typeface="Calibri" panose="020F0502020204030204" pitchFamily="34" charset="0"/>
              <a:ea typeface="Times New Roman" panose="02020603050405020304" pitchFamily="18" charset="0"/>
            </a:endParaRPr>
          </a:p>
          <a:p>
            <a:pPr marL="0" indent="0" algn="just">
              <a:spcBef>
                <a:spcPts val="0"/>
              </a:spcBef>
              <a:spcAft>
                <a:spcPts val="300"/>
              </a:spcAft>
              <a:buNone/>
            </a:pPr>
            <a:r>
              <a:rPr lang="tr-TR" sz="1800" b="1" dirty="0">
                <a:effectLst/>
                <a:latin typeface="Calibri" panose="020F0502020204030204" pitchFamily="34" charset="0"/>
                <a:ea typeface="Times New Roman" panose="02020603050405020304" pitchFamily="18" charset="0"/>
              </a:rPr>
              <a:t>Birlikler</a:t>
            </a:r>
            <a:endParaRPr lang="tr-TR" sz="1800" dirty="0">
              <a:effectLst/>
              <a:latin typeface="Times New Roman" panose="02020603050405020304" pitchFamily="18" charset="0"/>
              <a:ea typeface="Times New Roman" panose="02020603050405020304" pitchFamily="18" charset="0"/>
            </a:endParaRPr>
          </a:p>
          <a:p>
            <a:pPr algn="just">
              <a:spcBef>
                <a:spcPts val="0"/>
              </a:spcBef>
              <a:spcAft>
                <a:spcPts val="300"/>
              </a:spcAft>
            </a:pPr>
            <a:r>
              <a:rPr lang="tr-TR" sz="1800" dirty="0">
                <a:effectLst/>
                <a:latin typeface="Calibri" panose="020F0502020204030204" pitchFamily="34" charset="0"/>
                <a:ea typeface="Times New Roman" panose="02020603050405020304" pitchFamily="18" charset="0"/>
              </a:rPr>
              <a:t>Birliklerin faaliyet gösterdikleri alana ilişkin program ile yönetim ve destek programını kullanmaları uygun olacaktır.</a:t>
            </a:r>
            <a:endParaRPr lang="tr-TR" sz="1800" dirty="0">
              <a:effectLst/>
              <a:latin typeface="Times New Roman" panose="02020603050405020304" pitchFamily="18" charset="0"/>
              <a:ea typeface="Times New Roman" panose="02020603050405020304" pitchFamily="18" charset="0"/>
            </a:endParaRPr>
          </a:p>
          <a:p>
            <a:pPr algn="just">
              <a:lnSpc>
                <a:spcPct val="120000"/>
              </a:lnSpc>
              <a:spcBef>
                <a:spcPts val="0"/>
              </a:spcBef>
            </a:pPr>
            <a:endParaRPr lang="tr-T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005667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4C9BF5F-C3E9-E73F-BFAE-75C5CEBDC5E6}"/>
              </a:ext>
            </a:extLst>
          </p:cNvPr>
          <p:cNvSpPr>
            <a:spLocks noGrp="1"/>
          </p:cNvSpPr>
          <p:nvPr>
            <p:ph type="title"/>
          </p:nvPr>
        </p:nvSpPr>
        <p:spPr>
          <a:xfrm>
            <a:off x="628650" y="273844"/>
            <a:ext cx="7886700" cy="652229"/>
          </a:xfrm>
        </p:spPr>
        <p:txBody>
          <a:bodyPr>
            <a:normAutofit/>
          </a:bodyPr>
          <a:lstStyle/>
          <a:p>
            <a:r>
              <a:rPr lang="tr-TR" sz="3200" b="1" dirty="0">
                <a:latin typeface="+mn-lt"/>
              </a:rPr>
              <a:t>Belediyelerin Sorumluluğu-Alt Faaliyetler</a:t>
            </a:r>
            <a:endParaRPr lang="en-GB" sz="3200" b="1" dirty="0">
              <a:latin typeface="+mn-lt"/>
            </a:endParaRPr>
          </a:p>
        </p:txBody>
      </p:sp>
      <p:sp>
        <p:nvSpPr>
          <p:cNvPr id="3" name="İçerik Yer Tutucusu 2">
            <a:extLst>
              <a:ext uri="{FF2B5EF4-FFF2-40B4-BE49-F238E27FC236}">
                <a16:creationId xmlns:a16="http://schemas.microsoft.com/office/drawing/2014/main" id="{22ADCA3B-8A06-E0AA-BCE7-120DA5B54BB8}"/>
              </a:ext>
            </a:extLst>
          </p:cNvPr>
          <p:cNvSpPr>
            <a:spLocks noGrp="1"/>
          </p:cNvSpPr>
          <p:nvPr>
            <p:ph idx="1"/>
          </p:nvPr>
        </p:nvSpPr>
        <p:spPr>
          <a:xfrm>
            <a:off x="482492" y="1108954"/>
            <a:ext cx="8032858" cy="3617155"/>
          </a:xfrm>
        </p:spPr>
        <p:txBody>
          <a:bodyPr>
            <a:normAutofit fontScale="92500" lnSpcReduction="20000"/>
          </a:bodyPr>
          <a:lstStyle/>
          <a:p>
            <a:pPr indent="7938" algn="just">
              <a:lnSpc>
                <a:spcPct val="115000"/>
              </a:lnSpc>
              <a:spcAft>
                <a:spcPts val="800"/>
              </a:spcAft>
              <a:buNone/>
            </a:pPr>
            <a:r>
              <a:rPr lang="tr-TR"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Faaliyetler ile uyumlu olacak şekilde alt faaliyetleri belirlemeye idareler/birimler yetkilidir. Bu kapsamda;</a:t>
            </a:r>
            <a:endParaRPr lang="tr-TR" sz="1800" dirty="0">
              <a:effectLst/>
              <a:latin typeface="Century Gothic" panose="020B0502020202020204" pitchFamily="34" charset="0"/>
              <a:ea typeface="Times New Roman" panose="02020603050405020304" pitchFamily="18" charset="0"/>
              <a:cs typeface="Times New Roman" panose="02020603050405020304" pitchFamily="18" charset="0"/>
            </a:endParaRPr>
          </a:p>
          <a:p>
            <a:pPr indent="449580" algn="just">
              <a:lnSpc>
                <a:spcPct val="115000"/>
              </a:lnSpc>
              <a:spcAft>
                <a:spcPts val="800"/>
              </a:spcAft>
              <a:buNone/>
            </a:pPr>
            <a:r>
              <a:rPr lang="tr-TR" sz="1800" b="1" dirty="0">
                <a:solidFill>
                  <a:srgbClr val="00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Her bir faaliyetle ilişkili olarak en az bir alt faaliyet belirlenmesi,</a:t>
            </a:r>
            <a:endParaRPr lang="tr-TR" sz="1800" dirty="0">
              <a:effectLst/>
              <a:latin typeface="Century Gothic" panose="020B0502020202020204" pitchFamily="34" charset="0"/>
              <a:ea typeface="Times New Roman" panose="02020603050405020304" pitchFamily="18" charset="0"/>
              <a:cs typeface="Times New Roman" panose="02020603050405020304" pitchFamily="18" charset="0"/>
            </a:endParaRPr>
          </a:p>
          <a:p>
            <a:pPr indent="449580" algn="just">
              <a:lnSpc>
                <a:spcPct val="115000"/>
              </a:lnSpc>
              <a:spcAft>
                <a:spcPts val="800"/>
              </a:spcAft>
              <a:buNone/>
            </a:pPr>
            <a:r>
              <a:rPr lang="tr-TR"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Alt faaliyetlerin belirlenmesinde faaliyetlere ilişkin esaslara uyulması,</a:t>
            </a:r>
            <a:endParaRPr lang="tr-TR" sz="1800" dirty="0">
              <a:effectLst/>
              <a:latin typeface="Century Gothic" panose="020B0502020202020204" pitchFamily="34" charset="0"/>
              <a:ea typeface="Times New Roman" panose="02020603050405020304" pitchFamily="18" charset="0"/>
              <a:cs typeface="Times New Roman" panose="02020603050405020304" pitchFamily="18" charset="0"/>
            </a:endParaRPr>
          </a:p>
          <a:p>
            <a:pPr indent="449580" algn="just">
              <a:lnSpc>
                <a:spcPct val="115000"/>
              </a:lnSpc>
              <a:spcAft>
                <a:spcPts val="800"/>
              </a:spcAft>
              <a:buNone/>
            </a:pPr>
            <a:r>
              <a:rPr lang="tr-TR"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Kurum içi bütçe ve yönetim ihtiyaçlarının dikkate alınması,</a:t>
            </a:r>
            <a:endParaRPr lang="tr-TR" sz="1800" dirty="0">
              <a:effectLst/>
              <a:latin typeface="Century Gothic" panose="020B0502020202020204" pitchFamily="34" charset="0"/>
              <a:ea typeface="Times New Roman" panose="02020603050405020304" pitchFamily="18" charset="0"/>
              <a:cs typeface="Times New Roman" panose="02020603050405020304" pitchFamily="18" charset="0"/>
            </a:endParaRPr>
          </a:p>
          <a:p>
            <a:pPr indent="449580" algn="just">
              <a:lnSpc>
                <a:spcPct val="115000"/>
              </a:lnSpc>
              <a:spcAft>
                <a:spcPts val="800"/>
              </a:spcAft>
              <a:buNone/>
            </a:pPr>
            <a:r>
              <a:rPr lang="tr-TR"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Yatırım programında, stratejik planda veya performans programında yer alan proje ve alt projelere karşılık en az bir alt faaliyet tanımlanması, ancak bir alt faaliyet ile birden fazla yıllara sâri projenin ilişkilendirilmemesi</a:t>
            </a:r>
            <a:endParaRPr lang="tr-TR" sz="1800" dirty="0">
              <a:effectLst/>
              <a:latin typeface="Century Gothic" panose="020B0502020202020204" pitchFamily="34" charset="0"/>
              <a:ea typeface="Times New Roman" panose="02020603050405020304" pitchFamily="18" charset="0"/>
              <a:cs typeface="Times New Roman" panose="02020603050405020304" pitchFamily="18" charset="0"/>
            </a:endParaRPr>
          </a:p>
          <a:p>
            <a:pPr indent="0" algn="just">
              <a:lnSpc>
                <a:spcPct val="115000"/>
              </a:lnSpc>
              <a:spcAft>
                <a:spcPts val="800"/>
              </a:spcAft>
              <a:buNone/>
            </a:pPr>
            <a:r>
              <a:rPr lang="tr-TR"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gerekmektedir.</a:t>
            </a:r>
            <a:endParaRPr lang="tr-TR" sz="1800" dirty="0">
              <a:effectLst/>
              <a:latin typeface="Century Gothic" panose="020B0502020202020204" pitchFamily="34" charset="0"/>
              <a:ea typeface="Times New Roman" panose="02020603050405020304" pitchFamily="18" charset="0"/>
              <a:cs typeface="Times New Roman" panose="02020603050405020304" pitchFamily="18" charset="0"/>
            </a:endParaRPr>
          </a:p>
          <a:p>
            <a:endParaRPr lang="en-GB" dirty="0"/>
          </a:p>
        </p:txBody>
      </p:sp>
    </p:spTree>
    <p:extLst>
      <p:ext uri="{BB962C8B-B14F-4D97-AF65-F5344CB8AC3E}">
        <p14:creationId xmlns:p14="http://schemas.microsoft.com/office/powerpoint/2010/main" val="21935345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1720296-6268-E506-C2B9-53D31079B687}"/>
              </a:ext>
            </a:extLst>
          </p:cNvPr>
          <p:cNvSpPr>
            <a:spLocks noGrp="1"/>
          </p:cNvSpPr>
          <p:nvPr>
            <p:ph type="title"/>
          </p:nvPr>
        </p:nvSpPr>
        <p:spPr>
          <a:xfrm>
            <a:off x="628649" y="91053"/>
            <a:ext cx="8011655" cy="994172"/>
          </a:xfrm>
        </p:spPr>
        <p:txBody>
          <a:bodyPr>
            <a:normAutofit/>
          </a:bodyPr>
          <a:lstStyle/>
          <a:p>
            <a:r>
              <a:rPr lang="tr-TR" sz="3200" b="1" dirty="0" err="1">
                <a:latin typeface="+mn-lt"/>
              </a:rPr>
              <a:t>Nüfüsu</a:t>
            </a:r>
            <a:r>
              <a:rPr lang="tr-TR" sz="3200" b="1" dirty="0">
                <a:latin typeface="+mn-lt"/>
              </a:rPr>
              <a:t> 5 bin, 10 bin ve 50 bin altı Belediyelerde Program Bütçe</a:t>
            </a:r>
            <a:endParaRPr lang="en-GB" sz="3200" b="1" dirty="0">
              <a:latin typeface="+mn-lt"/>
            </a:endParaRPr>
          </a:p>
        </p:txBody>
      </p:sp>
      <p:sp>
        <p:nvSpPr>
          <p:cNvPr id="3" name="İçerik Yer Tutucusu 2">
            <a:extLst>
              <a:ext uri="{FF2B5EF4-FFF2-40B4-BE49-F238E27FC236}">
                <a16:creationId xmlns:a16="http://schemas.microsoft.com/office/drawing/2014/main" id="{0756DC58-716A-8DAA-CB2B-E078C2B644D6}"/>
              </a:ext>
            </a:extLst>
          </p:cNvPr>
          <p:cNvSpPr>
            <a:spLocks noGrp="1"/>
          </p:cNvSpPr>
          <p:nvPr>
            <p:ph idx="1"/>
          </p:nvPr>
        </p:nvSpPr>
        <p:spPr>
          <a:xfrm>
            <a:off x="628650" y="1146875"/>
            <a:ext cx="8073648" cy="3905572"/>
          </a:xfrm>
        </p:spPr>
        <p:txBody>
          <a:bodyPr>
            <a:normAutofit lnSpcReduction="10000"/>
          </a:bodyPr>
          <a:lstStyle/>
          <a:p>
            <a:r>
              <a:rPr lang="en-GB" dirty="0" err="1"/>
              <a:t>Nüfusu</a:t>
            </a:r>
            <a:r>
              <a:rPr lang="en-GB" dirty="0"/>
              <a:t> 5.000’in </a:t>
            </a:r>
            <a:r>
              <a:rPr lang="en-GB" dirty="0" err="1"/>
              <a:t>altında</a:t>
            </a:r>
            <a:r>
              <a:rPr lang="en-GB" dirty="0"/>
              <a:t> </a:t>
            </a:r>
            <a:r>
              <a:rPr lang="en-GB" dirty="0" err="1"/>
              <a:t>olan</a:t>
            </a:r>
            <a:r>
              <a:rPr lang="en-GB" dirty="0"/>
              <a:t> </a:t>
            </a:r>
            <a:r>
              <a:rPr lang="en-GB" dirty="0" err="1"/>
              <a:t>belde</a:t>
            </a:r>
            <a:r>
              <a:rPr lang="en-GB" dirty="0"/>
              <a:t> </a:t>
            </a:r>
            <a:r>
              <a:rPr lang="en-GB" dirty="0" err="1"/>
              <a:t>belediyelerinde</a:t>
            </a:r>
            <a:r>
              <a:rPr lang="en-GB" dirty="0"/>
              <a:t> </a:t>
            </a:r>
            <a:r>
              <a:rPr lang="en-GB" dirty="0" err="1"/>
              <a:t>bütçe</a:t>
            </a:r>
            <a:r>
              <a:rPr lang="en-GB" dirty="0"/>
              <a:t> </a:t>
            </a:r>
            <a:r>
              <a:rPr lang="en-GB" dirty="0" err="1"/>
              <a:t>tekliflerinin</a:t>
            </a:r>
            <a:r>
              <a:rPr lang="en-GB" dirty="0"/>
              <a:t> </a:t>
            </a:r>
            <a:r>
              <a:rPr lang="en-GB" dirty="0" err="1"/>
              <a:t>tamamı</a:t>
            </a:r>
            <a:r>
              <a:rPr lang="en-GB" dirty="0"/>
              <a:t> </a:t>
            </a:r>
            <a:r>
              <a:rPr lang="en-GB" dirty="0" err="1"/>
              <a:t>mali</a:t>
            </a:r>
            <a:r>
              <a:rPr lang="en-GB" dirty="0"/>
              <a:t> </a:t>
            </a:r>
            <a:r>
              <a:rPr lang="en-GB" dirty="0" err="1"/>
              <a:t>hizmetler</a:t>
            </a:r>
            <a:r>
              <a:rPr lang="en-GB" dirty="0"/>
              <a:t> </a:t>
            </a:r>
            <a:r>
              <a:rPr lang="en-GB" dirty="0" err="1"/>
              <a:t>birimi</a:t>
            </a:r>
            <a:r>
              <a:rPr lang="en-GB" dirty="0"/>
              <a:t> </a:t>
            </a:r>
            <a:r>
              <a:rPr lang="en-GB" dirty="0" err="1"/>
              <a:t>tarafından</a:t>
            </a:r>
            <a:r>
              <a:rPr lang="en-GB" dirty="0"/>
              <a:t> </a:t>
            </a:r>
            <a:r>
              <a:rPr lang="en-GB" dirty="0" err="1"/>
              <a:t>hazırlanacağı</a:t>
            </a:r>
            <a:r>
              <a:rPr lang="en-GB" dirty="0"/>
              <a:t> </a:t>
            </a:r>
            <a:r>
              <a:rPr lang="en-GB" dirty="0" err="1"/>
              <a:t>için</a:t>
            </a:r>
            <a:r>
              <a:rPr lang="en-GB" dirty="0"/>
              <a:t> </a:t>
            </a:r>
            <a:r>
              <a:rPr lang="en-GB" b="1" i="1" dirty="0" err="1"/>
              <a:t>ödenek</a:t>
            </a:r>
            <a:r>
              <a:rPr lang="en-GB" b="1" i="1" dirty="0"/>
              <a:t> </a:t>
            </a:r>
            <a:r>
              <a:rPr lang="en-GB" b="1" i="1" dirty="0" err="1"/>
              <a:t>tavanına</a:t>
            </a:r>
            <a:r>
              <a:rPr lang="en-GB" b="1" i="1" dirty="0"/>
              <a:t> </a:t>
            </a:r>
            <a:r>
              <a:rPr lang="en-GB" b="1" i="1" dirty="0" err="1"/>
              <a:t>ilişkin</a:t>
            </a:r>
            <a:r>
              <a:rPr lang="en-GB" b="1" i="1" dirty="0"/>
              <a:t> </a:t>
            </a:r>
            <a:r>
              <a:rPr lang="en-GB" b="1" i="1" dirty="0" err="1"/>
              <a:t>uygulamaya</a:t>
            </a:r>
            <a:r>
              <a:rPr lang="en-GB" b="1" i="1" dirty="0"/>
              <a:t> </a:t>
            </a:r>
            <a:r>
              <a:rPr lang="en-GB" b="1" i="1" dirty="0" err="1"/>
              <a:t>gerek</a:t>
            </a:r>
            <a:r>
              <a:rPr lang="en-GB" b="1" i="1" dirty="0"/>
              <a:t> </a:t>
            </a:r>
            <a:r>
              <a:rPr lang="en-GB" b="1" i="1" dirty="0" err="1"/>
              <a:t>bulunmamaktadır</a:t>
            </a:r>
            <a:r>
              <a:rPr lang="en-GB" b="1" i="1" dirty="0"/>
              <a:t>.</a:t>
            </a:r>
            <a:endParaRPr lang="tr-TR" b="1" i="1" dirty="0"/>
          </a:p>
          <a:p>
            <a:r>
              <a:rPr lang="tr-TR" b="1" i="1" dirty="0"/>
              <a:t>B</a:t>
            </a:r>
            <a:r>
              <a:rPr lang="en-GB" b="1" i="1" dirty="0"/>
              <a:t>u </a:t>
            </a:r>
            <a:r>
              <a:rPr lang="en-GB" b="1" i="1" dirty="0" err="1"/>
              <a:t>belediyelerde</a:t>
            </a:r>
            <a:r>
              <a:rPr lang="en-GB" b="1" i="1" dirty="0"/>
              <a:t> </a:t>
            </a:r>
            <a:r>
              <a:rPr lang="en-GB" b="1" i="1" dirty="0" err="1"/>
              <a:t>yalnızca</a:t>
            </a:r>
            <a:r>
              <a:rPr lang="en-GB" b="1" i="1" dirty="0"/>
              <a:t> “</a:t>
            </a:r>
            <a:r>
              <a:rPr lang="en-GB" b="1" i="1" dirty="0" err="1"/>
              <a:t>Yönetim</a:t>
            </a:r>
            <a:r>
              <a:rPr lang="en-GB" b="1" i="1" dirty="0"/>
              <a:t> </a:t>
            </a:r>
            <a:r>
              <a:rPr lang="en-GB" b="1" i="1" dirty="0" err="1"/>
              <a:t>ve</a:t>
            </a:r>
            <a:r>
              <a:rPr lang="en-GB" b="1" i="1" dirty="0"/>
              <a:t> </a:t>
            </a:r>
            <a:r>
              <a:rPr lang="en-GB" b="1" i="1" dirty="0" err="1"/>
              <a:t>Destek</a:t>
            </a:r>
            <a:r>
              <a:rPr lang="en-GB" b="1" i="1" dirty="0"/>
              <a:t> </a:t>
            </a:r>
            <a:r>
              <a:rPr lang="en-GB" b="1" i="1" dirty="0" err="1"/>
              <a:t>Programı</a:t>
            </a:r>
            <a:r>
              <a:rPr lang="en-GB" b="1" i="1" dirty="0"/>
              <a:t>” </a:t>
            </a:r>
            <a:r>
              <a:rPr lang="en-GB" b="1" i="1" dirty="0" err="1"/>
              <a:t>kullanılabilir</a:t>
            </a:r>
            <a:r>
              <a:rPr lang="en-GB" b="1" i="1" dirty="0"/>
              <a:t>. </a:t>
            </a:r>
            <a:r>
              <a:rPr lang="en-GB" dirty="0" err="1"/>
              <a:t>Ancak</a:t>
            </a:r>
            <a:r>
              <a:rPr lang="en-GB" dirty="0"/>
              <a:t> </a:t>
            </a:r>
            <a:r>
              <a:rPr lang="en-GB" dirty="0" err="1"/>
              <a:t>söz</a:t>
            </a:r>
            <a:r>
              <a:rPr lang="en-GB" dirty="0"/>
              <a:t> </a:t>
            </a:r>
            <a:r>
              <a:rPr lang="en-GB" dirty="0" err="1"/>
              <a:t>konusu</a:t>
            </a:r>
            <a:r>
              <a:rPr lang="en-GB" dirty="0"/>
              <a:t> </a:t>
            </a:r>
            <a:r>
              <a:rPr lang="en-GB" dirty="0" err="1"/>
              <a:t>belediyelerin</a:t>
            </a:r>
            <a:r>
              <a:rPr lang="en-GB" dirty="0"/>
              <a:t> </a:t>
            </a:r>
            <a:r>
              <a:rPr lang="en-GB" dirty="0" err="1"/>
              <a:t>bütçesi</a:t>
            </a:r>
            <a:r>
              <a:rPr lang="en-GB" dirty="0"/>
              <a:t> </a:t>
            </a:r>
            <a:r>
              <a:rPr lang="en-GB" dirty="0" err="1"/>
              <a:t>içinde</a:t>
            </a:r>
            <a:r>
              <a:rPr lang="en-GB" dirty="0"/>
              <a:t> </a:t>
            </a:r>
            <a:r>
              <a:rPr lang="en-GB" dirty="0" err="1"/>
              <a:t>yer</a:t>
            </a:r>
            <a:r>
              <a:rPr lang="en-GB" dirty="0"/>
              <a:t> </a:t>
            </a:r>
            <a:r>
              <a:rPr lang="en-GB" dirty="0" err="1"/>
              <a:t>alacak</a:t>
            </a:r>
            <a:r>
              <a:rPr lang="en-GB" dirty="0"/>
              <a:t> </a:t>
            </a:r>
            <a:r>
              <a:rPr lang="en-GB" dirty="0" err="1"/>
              <a:t>yatırımlarının</a:t>
            </a:r>
            <a:r>
              <a:rPr lang="en-GB" dirty="0"/>
              <a:t> </a:t>
            </a:r>
            <a:r>
              <a:rPr lang="en-GB" dirty="0" err="1"/>
              <a:t>toplam</a:t>
            </a:r>
            <a:r>
              <a:rPr lang="en-GB" dirty="0"/>
              <a:t> </a:t>
            </a:r>
            <a:r>
              <a:rPr lang="en-GB" dirty="0" err="1"/>
              <a:t>bütçe</a:t>
            </a:r>
            <a:r>
              <a:rPr lang="en-GB" dirty="0"/>
              <a:t> </a:t>
            </a:r>
            <a:r>
              <a:rPr lang="en-GB" dirty="0" err="1"/>
              <a:t>içindeki</a:t>
            </a:r>
            <a:r>
              <a:rPr lang="en-GB" dirty="0"/>
              <a:t> </a:t>
            </a:r>
            <a:r>
              <a:rPr lang="en-GB" dirty="0" err="1"/>
              <a:t>büyüklük</a:t>
            </a:r>
            <a:r>
              <a:rPr lang="en-GB" dirty="0"/>
              <a:t> </a:t>
            </a:r>
            <a:r>
              <a:rPr lang="en-GB" dirty="0" err="1"/>
              <a:t>durumuna</a:t>
            </a:r>
            <a:r>
              <a:rPr lang="en-GB" dirty="0"/>
              <a:t> </a:t>
            </a:r>
            <a:r>
              <a:rPr lang="en-GB" dirty="0" err="1"/>
              <a:t>göre</a:t>
            </a:r>
            <a:r>
              <a:rPr lang="en-GB" dirty="0"/>
              <a:t> </a:t>
            </a:r>
            <a:r>
              <a:rPr lang="en-GB" dirty="0" err="1"/>
              <a:t>ilgili</a:t>
            </a:r>
            <a:r>
              <a:rPr lang="en-GB" dirty="0"/>
              <a:t> program </a:t>
            </a:r>
            <a:r>
              <a:rPr lang="en-GB" dirty="0" err="1"/>
              <a:t>ve</a:t>
            </a:r>
            <a:r>
              <a:rPr lang="en-GB" dirty="0"/>
              <a:t> </a:t>
            </a:r>
            <a:r>
              <a:rPr lang="en-GB" dirty="0" err="1"/>
              <a:t>faaliyetleri</a:t>
            </a:r>
            <a:r>
              <a:rPr lang="en-GB" dirty="0"/>
              <a:t> </a:t>
            </a:r>
            <a:r>
              <a:rPr lang="en-GB" dirty="0" err="1"/>
              <a:t>kullanabilir</a:t>
            </a:r>
            <a:r>
              <a:rPr lang="en-GB" dirty="0"/>
              <a:t>.</a:t>
            </a:r>
            <a:endParaRPr lang="tr-TR" dirty="0"/>
          </a:p>
          <a:p>
            <a:r>
              <a:rPr lang="tr-TR" dirty="0"/>
              <a:t>Stratejik plan hazırlamakla yükümlü olmayan kamu idareleri performans programlarını Kamu İdarelerince Hazırlanacak Stratejik Planlar ve Performans Programları ile Faaliyet Raporlarına İlişkin Usul ve Esaslar Hakkında Yönetmeliğin 18 inci maddesinde, “(3) Stratejik planı bulunmayan idareler, </a:t>
            </a:r>
            <a:r>
              <a:rPr lang="tr-TR" b="1" i="1" dirty="0"/>
              <a:t>idare bütçe tekliflerinde yer alan program sınıflandırması ve performans bilgisini içerecek şekilde performans programı hazırlar.” </a:t>
            </a:r>
            <a:r>
              <a:rPr lang="tr-TR" dirty="0"/>
              <a:t>hükmü çerçevesinde hazırlarlar. </a:t>
            </a:r>
          </a:p>
          <a:p>
            <a:endParaRPr lang="en-GB" dirty="0"/>
          </a:p>
        </p:txBody>
      </p:sp>
    </p:spTree>
    <p:extLst>
      <p:ext uri="{BB962C8B-B14F-4D97-AF65-F5344CB8AC3E}">
        <p14:creationId xmlns:p14="http://schemas.microsoft.com/office/powerpoint/2010/main" val="34970597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87D1B26-0E18-2EA8-8671-018F741AE4C1}"/>
              </a:ext>
            </a:extLst>
          </p:cNvPr>
          <p:cNvSpPr>
            <a:spLocks noGrp="1"/>
          </p:cNvSpPr>
          <p:nvPr>
            <p:ph type="title"/>
          </p:nvPr>
        </p:nvSpPr>
        <p:spPr/>
        <p:txBody>
          <a:bodyPr/>
          <a:lstStyle/>
          <a:p>
            <a:r>
              <a:rPr lang="tr-TR" dirty="0">
                <a:latin typeface="+mn-lt"/>
              </a:rPr>
              <a:t>Analitik Bütçe, Program Sınıflandırması ve Bütçe Tertibi </a:t>
            </a:r>
            <a:endParaRPr lang="en-GB" dirty="0">
              <a:latin typeface="+mn-lt"/>
            </a:endParaRPr>
          </a:p>
        </p:txBody>
      </p:sp>
      <p:sp>
        <p:nvSpPr>
          <p:cNvPr id="3" name="Metin Yer Tutucusu 2">
            <a:extLst>
              <a:ext uri="{FF2B5EF4-FFF2-40B4-BE49-F238E27FC236}">
                <a16:creationId xmlns:a16="http://schemas.microsoft.com/office/drawing/2014/main" id="{2F891D33-CEB9-9983-03CA-1C652D3C07E8}"/>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0575092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998FB-B691-30D1-A43A-C13BF96C518A}"/>
            </a:ext>
          </a:extLst>
        </p:cNvPr>
        <p:cNvGrpSpPr/>
        <p:nvPr/>
      </p:nvGrpSpPr>
      <p:grpSpPr>
        <a:xfrm>
          <a:off x="0" y="0"/>
          <a:ext cx="0" cy="0"/>
          <a:chOff x="0" y="0"/>
          <a:chExt cx="0" cy="0"/>
        </a:xfrm>
      </p:grpSpPr>
      <p:sp>
        <p:nvSpPr>
          <p:cNvPr id="2" name="Başlık 1">
            <a:extLst>
              <a:ext uri="{FF2B5EF4-FFF2-40B4-BE49-F238E27FC236}">
                <a16:creationId xmlns:a16="http://schemas.microsoft.com/office/drawing/2014/main" id="{4BEF4147-4DC1-C4FF-7A48-7B97188F6CF7}"/>
              </a:ext>
            </a:extLst>
          </p:cNvPr>
          <p:cNvSpPr>
            <a:spLocks noGrp="1"/>
          </p:cNvSpPr>
          <p:nvPr>
            <p:ph type="title"/>
          </p:nvPr>
        </p:nvSpPr>
        <p:spPr>
          <a:xfrm>
            <a:off x="628649" y="273844"/>
            <a:ext cx="8063987" cy="491700"/>
          </a:xfrm>
        </p:spPr>
        <p:txBody>
          <a:bodyPr>
            <a:noAutofit/>
          </a:bodyPr>
          <a:lstStyle/>
          <a:p>
            <a:pPr>
              <a:spcBef>
                <a:spcPts val="200"/>
              </a:spcBef>
            </a:pPr>
            <a:r>
              <a:rPr lang="tr-TR" sz="2000" b="1" dirty="0">
                <a:effectLst/>
                <a:latin typeface="Calibri "/>
                <a:ea typeface="Times New Roman" panose="02020603050405020304" pitchFamily="18" charset="0"/>
                <a:cs typeface="Times New Roman" panose="02020603050405020304" pitchFamily="18" charset="0"/>
              </a:rPr>
              <a:t>Mahalli İdareler İçin Program Bütçe Çerçevesinde Geliştirilen Bütçe Tertibi </a:t>
            </a:r>
          </a:p>
        </p:txBody>
      </p:sp>
      <p:sp>
        <p:nvSpPr>
          <p:cNvPr id="3" name="İçerik Yer Tutucusu 2">
            <a:extLst>
              <a:ext uri="{FF2B5EF4-FFF2-40B4-BE49-F238E27FC236}">
                <a16:creationId xmlns:a16="http://schemas.microsoft.com/office/drawing/2014/main" id="{46FEDB51-606A-08B1-92FB-09B29B23C914}"/>
              </a:ext>
            </a:extLst>
          </p:cNvPr>
          <p:cNvSpPr>
            <a:spLocks noGrp="1"/>
          </p:cNvSpPr>
          <p:nvPr>
            <p:ph idx="1"/>
          </p:nvPr>
        </p:nvSpPr>
        <p:spPr>
          <a:xfrm>
            <a:off x="351692" y="831996"/>
            <a:ext cx="8163658" cy="1739754"/>
          </a:xfrm>
        </p:spPr>
        <p:txBody>
          <a:bodyPr>
            <a:normAutofit fontScale="85000" lnSpcReduction="10000"/>
          </a:bodyPr>
          <a:lstStyle/>
          <a:p>
            <a:pPr algn="just">
              <a:spcBef>
                <a:spcPts val="0"/>
              </a:spcBef>
              <a:spcAft>
                <a:spcPts val="600"/>
              </a:spcAft>
            </a:pPr>
            <a:r>
              <a:rPr lang="tr-TR" sz="1800" dirty="0">
                <a:effectLst/>
                <a:latin typeface="Calibri" panose="020F0502020204030204" pitchFamily="34" charset="0"/>
                <a:ea typeface="Times New Roman" panose="02020603050405020304" pitchFamily="18" charset="0"/>
              </a:rPr>
              <a:t>Mevcut kodlamada; İzmir Büyükşehir Belediyesinin ana hizmet birimi olan Emlak Yönetimi Daire Başkanlığının kurumsal kodu 46.35.01.31’dir (46-Belediye ve bağlı idareleri, 35-İzmir ilini, 01- Büyükşehir belediyesini, 31-Harcama birimini ifade eder).</a:t>
            </a:r>
          </a:p>
          <a:p>
            <a:pPr algn="just">
              <a:spcBef>
                <a:spcPts val="0"/>
              </a:spcBef>
              <a:spcAft>
                <a:spcPts val="600"/>
              </a:spcAft>
            </a:pPr>
            <a:r>
              <a:rPr lang="tr-TR" sz="1800" dirty="0">
                <a:effectLst/>
                <a:latin typeface="Calibri" panose="020F0502020204030204" pitchFamily="34" charset="0"/>
                <a:ea typeface="Times New Roman" panose="02020603050405020304" pitchFamily="18" charset="0"/>
              </a:rPr>
              <a:t>Yönetmelik değişikliği ile aşağıda detayları yer alan iki düzeyli bir kurumsal kodlama esas alınmıştır. </a:t>
            </a:r>
            <a:endParaRPr lang="tr-TR" sz="1800" dirty="0">
              <a:effectLst/>
              <a:latin typeface="Times New Roman" panose="02020603050405020304" pitchFamily="18" charset="0"/>
              <a:ea typeface="Times New Roman" panose="02020603050405020304" pitchFamily="18" charset="0"/>
            </a:endParaRPr>
          </a:p>
          <a:p>
            <a:pPr>
              <a:spcBef>
                <a:spcPts val="0"/>
              </a:spcBef>
              <a:spcAft>
                <a:spcPts val="600"/>
              </a:spcAft>
            </a:pPr>
            <a:r>
              <a:rPr lang="tr-TR" sz="1800" dirty="0">
                <a:effectLst/>
                <a:latin typeface="Calibri" panose="020F0502020204030204" pitchFamily="34" charset="0"/>
                <a:ea typeface="Times New Roman" panose="02020603050405020304" pitchFamily="18" charset="0"/>
              </a:rPr>
              <a:t>Bu doğrultuda mahalli idareler için önerilen kod yapısı iki düzeyli bir yapıdadır. Birinci düzey beş haneli, ikinci düzey ise iki hanelidir. Beş haneli birinci düzeyin ilk iki hanesi ilin plakasını üçüncü hanesi mahalli idare türünü dördüncü ve beşinci haneler ise ilgili birime verilen iki haneli harcama birimi kodunu ifade etmektedir.</a:t>
            </a:r>
            <a:endParaRPr lang="tr-TR" sz="1800" dirty="0">
              <a:effectLst/>
              <a:latin typeface="Times New Roman" panose="02020603050405020304" pitchFamily="18" charset="0"/>
              <a:ea typeface="Times New Roman" panose="02020603050405020304" pitchFamily="18" charset="0"/>
            </a:endParaRPr>
          </a:p>
        </p:txBody>
      </p:sp>
      <p:pic>
        <p:nvPicPr>
          <p:cNvPr id="5" name="Resim 4">
            <a:extLst>
              <a:ext uri="{FF2B5EF4-FFF2-40B4-BE49-F238E27FC236}">
                <a16:creationId xmlns:a16="http://schemas.microsoft.com/office/drawing/2014/main" id="{62CC00C7-43FA-1A3D-85A7-AE0966AA383E}"/>
              </a:ext>
            </a:extLst>
          </p:cNvPr>
          <p:cNvPicPr>
            <a:picLocks noChangeAspect="1"/>
          </p:cNvPicPr>
          <p:nvPr/>
        </p:nvPicPr>
        <p:blipFill>
          <a:blip r:embed="rId2"/>
          <a:stretch>
            <a:fillRect/>
          </a:stretch>
        </p:blipFill>
        <p:spPr>
          <a:xfrm>
            <a:off x="1776971" y="2530741"/>
            <a:ext cx="4934953" cy="2584134"/>
          </a:xfrm>
          <a:prstGeom prst="rect">
            <a:avLst/>
          </a:prstGeom>
        </p:spPr>
      </p:pic>
    </p:spTree>
    <p:extLst>
      <p:ext uri="{BB962C8B-B14F-4D97-AF65-F5344CB8AC3E}">
        <p14:creationId xmlns:p14="http://schemas.microsoft.com/office/powerpoint/2010/main" val="36600185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3049F-98C7-5972-59F5-91EE539F9D00}"/>
            </a:ext>
          </a:extLst>
        </p:cNvPr>
        <p:cNvGrpSpPr/>
        <p:nvPr/>
      </p:nvGrpSpPr>
      <p:grpSpPr>
        <a:xfrm>
          <a:off x="0" y="0"/>
          <a:ext cx="0" cy="0"/>
          <a:chOff x="0" y="0"/>
          <a:chExt cx="0" cy="0"/>
        </a:xfrm>
      </p:grpSpPr>
      <p:sp>
        <p:nvSpPr>
          <p:cNvPr id="2" name="Başlık 1">
            <a:extLst>
              <a:ext uri="{FF2B5EF4-FFF2-40B4-BE49-F238E27FC236}">
                <a16:creationId xmlns:a16="http://schemas.microsoft.com/office/drawing/2014/main" id="{331B21B1-3F0A-E0CC-87D8-6619B9108BBF}"/>
              </a:ext>
            </a:extLst>
          </p:cNvPr>
          <p:cNvSpPr>
            <a:spLocks noGrp="1"/>
          </p:cNvSpPr>
          <p:nvPr>
            <p:ph type="title"/>
          </p:nvPr>
        </p:nvSpPr>
        <p:spPr>
          <a:xfrm>
            <a:off x="628650" y="273844"/>
            <a:ext cx="7886700" cy="491700"/>
          </a:xfrm>
        </p:spPr>
        <p:txBody>
          <a:bodyPr>
            <a:normAutofit/>
          </a:bodyPr>
          <a:lstStyle/>
          <a:p>
            <a:pPr>
              <a:spcBef>
                <a:spcPts val="200"/>
              </a:spcBef>
            </a:pPr>
            <a:r>
              <a:rPr lang="tr-TR" sz="1800" b="1"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rPr>
              <a:t>Mahalli İdareler İçin Program Bütçe Çerçevesinde Geliştirilen Bütçe Tertibi Önerileri </a:t>
            </a:r>
          </a:p>
        </p:txBody>
      </p:sp>
      <p:pic>
        <p:nvPicPr>
          <p:cNvPr id="7" name="Resim 6">
            <a:extLst>
              <a:ext uri="{FF2B5EF4-FFF2-40B4-BE49-F238E27FC236}">
                <a16:creationId xmlns:a16="http://schemas.microsoft.com/office/drawing/2014/main" id="{5B65A828-8DA0-E519-A51C-32665181A34D}"/>
              </a:ext>
            </a:extLst>
          </p:cNvPr>
          <p:cNvPicPr>
            <a:picLocks noChangeAspect="1"/>
          </p:cNvPicPr>
          <p:nvPr/>
        </p:nvPicPr>
        <p:blipFill>
          <a:blip r:embed="rId2"/>
          <a:stretch>
            <a:fillRect/>
          </a:stretch>
        </p:blipFill>
        <p:spPr>
          <a:xfrm>
            <a:off x="1020217" y="839201"/>
            <a:ext cx="6818975" cy="3894645"/>
          </a:xfrm>
          <a:prstGeom prst="rect">
            <a:avLst/>
          </a:prstGeom>
        </p:spPr>
      </p:pic>
    </p:spTree>
    <p:extLst>
      <p:ext uri="{BB962C8B-B14F-4D97-AF65-F5344CB8AC3E}">
        <p14:creationId xmlns:p14="http://schemas.microsoft.com/office/powerpoint/2010/main" val="30225909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B2C685-FB25-7215-FEAC-EFB1AD3D0D4D}"/>
            </a:ext>
          </a:extLst>
        </p:cNvPr>
        <p:cNvGrpSpPr/>
        <p:nvPr/>
      </p:nvGrpSpPr>
      <p:grpSpPr>
        <a:xfrm>
          <a:off x="0" y="0"/>
          <a:ext cx="0" cy="0"/>
          <a:chOff x="0" y="0"/>
          <a:chExt cx="0" cy="0"/>
        </a:xfrm>
      </p:grpSpPr>
      <p:sp>
        <p:nvSpPr>
          <p:cNvPr id="2" name="Başlık 1">
            <a:extLst>
              <a:ext uri="{FF2B5EF4-FFF2-40B4-BE49-F238E27FC236}">
                <a16:creationId xmlns:a16="http://schemas.microsoft.com/office/drawing/2014/main" id="{09B037D4-FFB3-1115-3E36-17EDE5B54A9A}"/>
              </a:ext>
            </a:extLst>
          </p:cNvPr>
          <p:cNvSpPr>
            <a:spLocks noGrp="1"/>
          </p:cNvSpPr>
          <p:nvPr>
            <p:ph type="title"/>
          </p:nvPr>
        </p:nvSpPr>
        <p:spPr>
          <a:xfrm>
            <a:off x="130321" y="593305"/>
            <a:ext cx="3715239" cy="606010"/>
          </a:xfrm>
        </p:spPr>
        <p:txBody>
          <a:bodyPr>
            <a:noAutofit/>
          </a:bodyPr>
          <a:lstStyle/>
          <a:p>
            <a:pPr algn="ctr">
              <a:spcBef>
                <a:spcPts val="200"/>
              </a:spcBef>
            </a:pPr>
            <a:r>
              <a:rPr lang="tr-TR" sz="2200" b="1" dirty="0">
                <a:effectLst/>
                <a:latin typeface="+mn-lt"/>
                <a:ea typeface="Times New Roman" panose="02020603050405020304" pitchFamily="18" charset="0"/>
                <a:cs typeface="Times New Roman" panose="02020603050405020304" pitchFamily="18" charset="0"/>
              </a:rPr>
              <a:t>Mahalli İdareler İçin Program Bütçe Çerçevesinde Geliştirilen Bütçe Tertibi</a:t>
            </a:r>
          </a:p>
        </p:txBody>
      </p:sp>
      <p:sp>
        <p:nvSpPr>
          <p:cNvPr id="3" name="İçerik Yer Tutucusu 2">
            <a:extLst>
              <a:ext uri="{FF2B5EF4-FFF2-40B4-BE49-F238E27FC236}">
                <a16:creationId xmlns:a16="http://schemas.microsoft.com/office/drawing/2014/main" id="{56B07C7A-F007-98E4-3466-3AFF43CC244A}"/>
              </a:ext>
            </a:extLst>
          </p:cNvPr>
          <p:cNvSpPr>
            <a:spLocks noGrp="1"/>
          </p:cNvSpPr>
          <p:nvPr>
            <p:ph idx="1"/>
          </p:nvPr>
        </p:nvSpPr>
        <p:spPr>
          <a:xfrm>
            <a:off x="365760" y="1506173"/>
            <a:ext cx="3121719" cy="3957970"/>
          </a:xfrm>
        </p:spPr>
        <p:txBody>
          <a:bodyPr>
            <a:normAutofit/>
          </a:bodyPr>
          <a:lstStyle/>
          <a:p>
            <a:pPr marL="0" indent="0" algn="just">
              <a:spcAft>
                <a:spcPts val="600"/>
              </a:spcAft>
              <a:buNone/>
            </a:pPr>
            <a:r>
              <a:rPr lang="tr-TR" sz="1800" b="1" dirty="0">
                <a:effectLst/>
                <a:latin typeface="Calibri" panose="020F0502020204030204" pitchFamily="34" charset="0"/>
                <a:ea typeface="Times New Roman" panose="02020603050405020304" pitchFamily="18" charset="0"/>
              </a:rPr>
              <a:t>Finansman</a:t>
            </a:r>
          </a:p>
          <a:p>
            <a:pPr>
              <a:spcAft>
                <a:spcPts val="600"/>
              </a:spcAft>
            </a:pPr>
            <a:r>
              <a:rPr lang="tr-TR" sz="1800" dirty="0">
                <a:latin typeface="Calibri" panose="020F0502020204030204" pitchFamily="34" charset="0"/>
                <a:ea typeface="Times New Roman" panose="02020603050405020304" pitchFamily="18" charset="0"/>
              </a:rPr>
              <a:t>Y</a:t>
            </a:r>
            <a:r>
              <a:rPr lang="tr-TR" sz="1800" dirty="0">
                <a:effectLst/>
                <a:latin typeface="Calibri" panose="020F0502020204030204" pitchFamily="34" charset="0"/>
                <a:ea typeface="Times New Roman" panose="02020603050405020304" pitchFamily="18" charset="0"/>
              </a:rPr>
              <a:t>eni finansman tipi kodların eklenmesi ile finansman tipi sınıflandırmanın iki haneye çıkarılması yoluna gidilmiştir. Bu değişiklik ile önceden 8 olan finansman tipi izleyen tablodan görüleceği üzere 16’ya çıkmaktadır.</a:t>
            </a:r>
          </a:p>
        </p:txBody>
      </p:sp>
      <p:pic>
        <p:nvPicPr>
          <p:cNvPr id="6" name="Resim 5">
            <a:extLst>
              <a:ext uri="{FF2B5EF4-FFF2-40B4-BE49-F238E27FC236}">
                <a16:creationId xmlns:a16="http://schemas.microsoft.com/office/drawing/2014/main" id="{7319A8E8-7745-4AFB-4367-326C09537A8C}"/>
              </a:ext>
            </a:extLst>
          </p:cNvPr>
          <p:cNvPicPr>
            <a:picLocks noChangeAspect="1"/>
          </p:cNvPicPr>
          <p:nvPr/>
        </p:nvPicPr>
        <p:blipFill>
          <a:blip r:embed="rId2"/>
          <a:stretch>
            <a:fillRect/>
          </a:stretch>
        </p:blipFill>
        <p:spPr>
          <a:xfrm>
            <a:off x="4235947" y="108488"/>
            <a:ext cx="4047897" cy="4964668"/>
          </a:xfrm>
          <a:prstGeom prst="rect">
            <a:avLst/>
          </a:prstGeom>
        </p:spPr>
      </p:pic>
    </p:spTree>
    <p:extLst>
      <p:ext uri="{BB962C8B-B14F-4D97-AF65-F5344CB8AC3E}">
        <p14:creationId xmlns:p14="http://schemas.microsoft.com/office/powerpoint/2010/main" val="12767799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A9D57A-E550-461F-A9BE-3EBD22F93E06}"/>
            </a:ext>
          </a:extLst>
        </p:cNvPr>
        <p:cNvGrpSpPr/>
        <p:nvPr/>
      </p:nvGrpSpPr>
      <p:grpSpPr>
        <a:xfrm>
          <a:off x="0" y="0"/>
          <a:ext cx="0" cy="0"/>
          <a:chOff x="0" y="0"/>
          <a:chExt cx="0" cy="0"/>
        </a:xfrm>
      </p:grpSpPr>
      <p:sp>
        <p:nvSpPr>
          <p:cNvPr id="2" name="Başlık 1">
            <a:extLst>
              <a:ext uri="{FF2B5EF4-FFF2-40B4-BE49-F238E27FC236}">
                <a16:creationId xmlns:a16="http://schemas.microsoft.com/office/drawing/2014/main" id="{7DB0370D-8947-E283-C644-5F847A8FF9BC}"/>
              </a:ext>
            </a:extLst>
          </p:cNvPr>
          <p:cNvSpPr>
            <a:spLocks noGrp="1"/>
          </p:cNvSpPr>
          <p:nvPr>
            <p:ph type="title"/>
          </p:nvPr>
        </p:nvSpPr>
        <p:spPr>
          <a:xfrm>
            <a:off x="628650" y="273844"/>
            <a:ext cx="7886700" cy="491700"/>
          </a:xfrm>
        </p:spPr>
        <p:txBody>
          <a:bodyPr>
            <a:noAutofit/>
          </a:bodyPr>
          <a:lstStyle/>
          <a:p>
            <a:pPr algn="ctr">
              <a:spcBef>
                <a:spcPts val="200"/>
              </a:spcBef>
            </a:pPr>
            <a:r>
              <a:rPr lang="tr-TR" sz="2400" b="1" dirty="0">
                <a:effectLst/>
                <a:latin typeface="+mn-lt"/>
                <a:ea typeface="Times New Roman" panose="02020603050405020304" pitchFamily="18" charset="0"/>
                <a:cs typeface="Times New Roman" panose="02020603050405020304" pitchFamily="18" charset="0"/>
              </a:rPr>
              <a:t>Mahalli İdareler İçin Program Bütçe Çerçevesinde Geliştirilen Bütçe Tertibi Önerileri </a:t>
            </a:r>
          </a:p>
        </p:txBody>
      </p:sp>
      <p:sp>
        <p:nvSpPr>
          <p:cNvPr id="3" name="İçerik Yer Tutucusu 2">
            <a:extLst>
              <a:ext uri="{FF2B5EF4-FFF2-40B4-BE49-F238E27FC236}">
                <a16:creationId xmlns:a16="http://schemas.microsoft.com/office/drawing/2014/main" id="{BDDEF297-D70E-9E50-414E-C3DE4410F8F0}"/>
              </a:ext>
            </a:extLst>
          </p:cNvPr>
          <p:cNvSpPr>
            <a:spLocks noGrp="1"/>
          </p:cNvSpPr>
          <p:nvPr>
            <p:ph idx="1"/>
          </p:nvPr>
        </p:nvSpPr>
        <p:spPr>
          <a:xfrm>
            <a:off x="338523" y="977908"/>
            <a:ext cx="8176827" cy="2084359"/>
          </a:xfrm>
        </p:spPr>
        <p:txBody>
          <a:bodyPr>
            <a:normAutofit/>
          </a:bodyPr>
          <a:lstStyle/>
          <a:p>
            <a:pPr marL="0" indent="0" algn="just">
              <a:spcAft>
                <a:spcPts val="600"/>
              </a:spcAft>
              <a:buNone/>
            </a:pPr>
            <a:r>
              <a:rPr lang="tr-TR" sz="1800" dirty="0">
                <a:effectLst/>
                <a:latin typeface="Calibri" panose="020F0502020204030204" pitchFamily="34" charset="0"/>
                <a:ea typeface="Times New Roman" panose="02020603050405020304" pitchFamily="18" charset="0"/>
              </a:rPr>
              <a:t>Ekonomik</a:t>
            </a:r>
          </a:p>
          <a:p>
            <a:pPr algn="just">
              <a:spcAft>
                <a:spcPts val="600"/>
              </a:spcAft>
            </a:pPr>
            <a:r>
              <a:rPr lang="tr-TR" sz="1800" dirty="0">
                <a:effectLst/>
                <a:latin typeface="Calibri" panose="020F0502020204030204" pitchFamily="34" charset="0"/>
                <a:ea typeface="Times New Roman" panose="02020603050405020304" pitchFamily="18" charset="0"/>
              </a:rPr>
              <a:t>Program bütçeye geçiş ile birlikte giderin ekonomik sınıflandırması değişikliğe uğramıştır. Önceden ekonomik sınıflandırmanın ikinci ve üçüncü düzeyler tek haneli iken yeni sistemde tüm düzeyler iki haneye çıkarılmıştır. </a:t>
            </a:r>
          </a:p>
          <a:p>
            <a:pPr algn="just">
              <a:spcAft>
                <a:spcPts val="600"/>
              </a:spcAft>
            </a:pPr>
            <a:r>
              <a:rPr lang="tr-TR" sz="1800" dirty="0">
                <a:effectLst/>
                <a:latin typeface="Calibri" panose="020F0502020204030204" pitchFamily="34" charset="0"/>
                <a:ea typeface="Times New Roman" panose="02020603050405020304" pitchFamily="18" charset="0"/>
              </a:rPr>
              <a:t>Bununla birlikte ekonomik sınıflandırmanın üçüncü ve dördüncü düzeylerinde kodlarda değişiklikler yapılmıştır.  </a:t>
            </a:r>
            <a:endParaRPr lang="tr-TR" sz="1800" dirty="0">
              <a:effectLst/>
              <a:latin typeface="Times New Roman" panose="02020603050405020304" pitchFamily="18" charset="0"/>
              <a:ea typeface="Times New Roman" panose="02020603050405020304" pitchFamily="18" charset="0"/>
            </a:endParaRPr>
          </a:p>
        </p:txBody>
      </p:sp>
      <p:pic>
        <p:nvPicPr>
          <p:cNvPr id="7" name="Resim 6">
            <a:extLst>
              <a:ext uri="{FF2B5EF4-FFF2-40B4-BE49-F238E27FC236}">
                <a16:creationId xmlns:a16="http://schemas.microsoft.com/office/drawing/2014/main" id="{9FD6841D-9DB2-830A-E51B-12F128CC4037}"/>
              </a:ext>
            </a:extLst>
          </p:cNvPr>
          <p:cNvPicPr>
            <a:picLocks noChangeAspect="1"/>
          </p:cNvPicPr>
          <p:nvPr/>
        </p:nvPicPr>
        <p:blipFill>
          <a:blip r:embed="rId2"/>
          <a:stretch>
            <a:fillRect/>
          </a:stretch>
        </p:blipFill>
        <p:spPr>
          <a:xfrm>
            <a:off x="283653" y="3218042"/>
            <a:ext cx="8389088" cy="1321383"/>
          </a:xfrm>
          <a:prstGeom prst="rect">
            <a:avLst/>
          </a:prstGeom>
        </p:spPr>
      </p:pic>
    </p:spTree>
    <p:extLst>
      <p:ext uri="{BB962C8B-B14F-4D97-AF65-F5344CB8AC3E}">
        <p14:creationId xmlns:p14="http://schemas.microsoft.com/office/powerpoint/2010/main" val="32237740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Resim 12">
            <a:extLst>
              <a:ext uri="{FF2B5EF4-FFF2-40B4-BE49-F238E27FC236}">
                <a16:creationId xmlns:a16="http://schemas.microsoft.com/office/drawing/2014/main" id="{DD2BE81B-C3F8-49B3-34C1-8AAC7E99B1CA}"/>
              </a:ext>
            </a:extLst>
          </p:cNvPr>
          <p:cNvPicPr>
            <a:picLocks noChangeAspect="1"/>
          </p:cNvPicPr>
          <p:nvPr/>
        </p:nvPicPr>
        <p:blipFill>
          <a:blip r:embed="rId2"/>
          <a:stretch>
            <a:fillRect/>
          </a:stretch>
        </p:blipFill>
        <p:spPr>
          <a:xfrm>
            <a:off x="1568302" y="98465"/>
            <a:ext cx="6422065" cy="4946569"/>
          </a:xfrm>
          <a:prstGeom prst="rect">
            <a:avLst/>
          </a:prstGeom>
        </p:spPr>
      </p:pic>
    </p:spTree>
    <p:extLst>
      <p:ext uri="{BB962C8B-B14F-4D97-AF65-F5344CB8AC3E}">
        <p14:creationId xmlns:p14="http://schemas.microsoft.com/office/powerpoint/2010/main" val="42086104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7D34A-099D-6E86-0076-4D5D168D1CA4}"/>
            </a:ext>
          </a:extLst>
        </p:cNvPr>
        <p:cNvGrpSpPr/>
        <p:nvPr/>
      </p:nvGrpSpPr>
      <p:grpSpPr>
        <a:xfrm>
          <a:off x="0" y="0"/>
          <a:ext cx="0" cy="0"/>
          <a:chOff x="0" y="0"/>
          <a:chExt cx="0" cy="0"/>
        </a:xfrm>
      </p:grpSpPr>
      <p:pic>
        <p:nvPicPr>
          <p:cNvPr id="3" name="Resim 2">
            <a:extLst>
              <a:ext uri="{FF2B5EF4-FFF2-40B4-BE49-F238E27FC236}">
                <a16:creationId xmlns:a16="http://schemas.microsoft.com/office/drawing/2014/main" id="{D3CBC20A-7BF9-6EDE-77FB-DC94E2C6B811}"/>
              </a:ext>
            </a:extLst>
          </p:cNvPr>
          <p:cNvPicPr>
            <a:picLocks noChangeAspect="1"/>
          </p:cNvPicPr>
          <p:nvPr/>
        </p:nvPicPr>
        <p:blipFill>
          <a:blip r:embed="rId2"/>
          <a:stretch>
            <a:fillRect/>
          </a:stretch>
        </p:blipFill>
        <p:spPr>
          <a:xfrm>
            <a:off x="2196041" y="0"/>
            <a:ext cx="4751917" cy="5143500"/>
          </a:xfrm>
          <a:prstGeom prst="rect">
            <a:avLst/>
          </a:prstGeom>
        </p:spPr>
      </p:pic>
    </p:spTree>
    <p:extLst>
      <p:ext uri="{BB962C8B-B14F-4D97-AF65-F5344CB8AC3E}">
        <p14:creationId xmlns:p14="http://schemas.microsoft.com/office/powerpoint/2010/main" val="8163288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a:xfrm>
            <a:off x="625928" y="588335"/>
            <a:ext cx="8229600" cy="481739"/>
          </a:xfrm>
        </p:spPr>
        <p:txBody>
          <a:bodyPr>
            <a:noAutofit/>
          </a:bodyPr>
          <a:lstStyle/>
          <a:p>
            <a:pPr algn="ctr"/>
            <a:r>
              <a:rPr lang="tr-TR" sz="2400" b="1" dirty="0">
                <a:latin typeface="+mn-lt"/>
              </a:rPr>
              <a:t>Yönetim Sistemi ve Mali Yönetimin Uyumu: Temel Motivasyon </a:t>
            </a:r>
          </a:p>
        </p:txBody>
      </p:sp>
      <p:sp>
        <p:nvSpPr>
          <p:cNvPr id="3" name="İçerik Yer Tutucusu 2"/>
          <p:cNvSpPr>
            <a:spLocks noGrp="1"/>
          </p:cNvSpPr>
          <p:nvPr>
            <p:ph idx="1"/>
          </p:nvPr>
        </p:nvSpPr>
        <p:spPr>
          <a:xfrm>
            <a:off x="511628" y="1295400"/>
            <a:ext cx="8120743" cy="2303721"/>
          </a:xfrm>
        </p:spPr>
        <p:txBody>
          <a:bodyPr>
            <a:normAutofit/>
          </a:bodyPr>
          <a:lstStyle/>
          <a:p>
            <a:pPr algn="just">
              <a:spcAft>
                <a:spcPts val="600"/>
              </a:spcAft>
            </a:pPr>
            <a:r>
              <a:rPr lang="tr-TR" sz="2000" dirty="0">
                <a:effectLst/>
                <a:ea typeface="Times New Roman" panose="02020603050405020304" pitchFamily="18" charset="0"/>
              </a:rPr>
              <a:t>Analitik bütçe sınıflandırması uluslararası standartlarda istatistik bilgi üretilmesine ve kıyaslamaya imkân sağlamakla birlikte bu sınıflandırma bir bütçeleme sistemi değildir. (</a:t>
            </a:r>
            <a:r>
              <a:rPr lang="tr-TR" sz="2000" b="1" i="1" dirty="0">
                <a:effectLst/>
                <a:ea typeface="Times New Roman" panose="02020603050405020304" pitchFamily="18" charset="0"/>
              </a:rPr>
              <a:t>Geçte olsa «aklın yolu birdir</a:t>
            </a:r>
            <a:r>
              <a:rPr lang="tr-TR" sz="2000" dirty="0">
                <a:effectLst/>
                <a:ea typeface="Times New Roman" panose="02020603050405020304" pitchFamily="18" charset="0"/>
              </a:rPr>
              <a:t>» e gelindi)</a:t>
            </a:r>
          </a:p>
          <a:p>
            <a:pPr algn="just">
              <a:spcAft>
                <a:spcPts val="600"/>
              </a:spcAft>
            </a:pPr>
            <a:r>
              <a:rPr lang="tr-TR" sz="2000" dirty="0">
                <a:effectLst/>
                <a:ea typeface="Times New Roman" panose="02020603050405020304" pitchFamily="18" charset="0"/>
              </a:rPr>
              <a:t>20 yıla yaklaşan uygulama sürecinde amaç</a:t>
            </a:r>
            <a:r>
              <a:rPr lang="tr-TR" sz="2000" dirty="0">
                <a:ea typeface="Times New Roman" panose="02020603050405020304" pitchFamily="18" charset="0"/>
              </a:rPr>
              <a:t>, hedef ve faaliyetlerle</a:t>
            </a:r>
            <a:r>
              <a:rPr lang="tr-TR" sz="2000" dirty="0">
                <a:effectLst/>
                <a:ea typeface="Times New Roman" panose="02020603050405020304" pitchFamily="18" charset="0"/>
              </a:rPr>
              <a:t>-bütçe bağlantısı yeterince oluşturulamadığı için 202</a:t>
            </a:r>
            <a:r>
              <a:rPr lang="tr-TR" sz="2000" dirty="0">
                <a:ea typeface="Times New Roman" panose="02020603050405020304" pitchFamily="18" charset="0"/>
              </a:rPr>
              <a:t>0</a:t>
            </a:r>
            <a:r>
              <a:rPr lang="tr-TR" sz="2000" dirty="0">
                <a:effectLst/>
                <a:ea typeface="Times New Roman" panose="02020603050405020304" pitchFamily="18" charset="0"/>
              </a:rPr>
              <a:t> yılında “performans esaslı program bütçe </a:t>
            </a:r>
            <a:r>
              <a:rPr lang="tr-TR" sz="2000" dirty="0" err="1">
                <a:effectLst/>
                <a:ea typeface="Times New Roman" panose="02020603050405020304" pitchFamily="18" charset="0"/>
              </a:rPr>
              <a:t>sistemi”ne</a:t>
            </a:r>
            <a:r>
              <a:rPr lang="tr-TR" sz="2000" dirty="0">
                <a:effectLst/>
                <a:ea typeface="Times New Roman" panose="02020603050405020304" pitchFamily="18" charset="0"/>
              </a:rPr>
              <a:t> geçilmesi öngörülmüştür. </a:t>
            </a:r>
          </a:p>
          <a:p>
            <a:pPr marL="193675" lvl="1" indent="0" algn="just">
              <a:lnSpc>
                <a:spcPct val="115000"/>
              </a:lnSpc>
              <a:spcBef>
                <a:spcPts val="0"/>
              </a:spcBef>
              <a:spcAft>
                <a:spcPts val="300"/>
              </a:spcAft>
              <a:buNone/>
            </a:pPr>
            <a:endParaRPr lang="tr-TR" sz="1600" dirty="0">
              <a:effectLst/>
              <a:latin typeface="Times New Roman" panose="02020603050405020304" pitchFamily="18"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988291480"/>
      </p:ext>
    </p:extLst>
  </p:cSld>
  <p:clrMapOvr>
    <a:overrideClrMapping bg1="lt1" tx1="dk1" bg2="lt2" tx2="dk2" accent1="accent1" accent2="accent2" accent3="accent3" accent4="accent4" accent5="accent5" accent6="accent6" hlink="hlink" folHlink="folHlink"/>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836F337B-0538-1C21-14E4-B3754D59DA4D}"/>
              </a:ext>
            </a:extLst>
          </p:cNvPr>
          <p:cNvPicPr>
            <a:picLocks noChangeAspect="1"/>
          </p:cNvPicPr>
          <p:nvPr/>
        </p:nvPicPr>
        <p:blipFill>
          <a:blip r:embed="rId2"/>
          <a:stretch>
            <a:fillRect/>
          </a:stretch>
        </p:blipFill>
        <p:spPr>
          <a:xfrm>
            <a:off x="205863" y="240224"/>
            <a:ext cx="8732274" cy="4903276"/>
          </a:xfrm>
          <a:prstGeom prst="rect">
            <a:avLst/>
          </a:prstGeom>
        </p:spPr>
      </p:pic>
    </p:spTree>
    <p:extLst>
      <p:ext uri="{BB962C8B-B14F-4D97-AF65-F5344CB8AC3E}">
        <p14:creationId xmlns:p14="http://schemas.microsoft.com/office/powerpoint/2010/main" val="33677751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CD12C-8CE1-E1A1-8656-B7EB057A18DF}"/>
            </a:ext>
          </a:extLst>
        </p:cNvPr>
        <p:cNvGrpSpPr/>
        <p:nvPr/>
      </p:nvGrpSpPr>
      <p:grpSpPr>
        <a:xfrm>
          <a:off x="0" y="0"/>
          <a:ext cx="0" cy="0"/>
          <a:chOff x="0" y="0"/>
          <a:chExt cx="0" cy="0"/>
        </a:xfrm>
      </p:grpSpPr>
      <p:pic>
        <p:nvPicPr>
          <p:cNvPr id="3" name="Resim 2">
            <a:extLst>
              <a:ext uri="{FF2B5EF4-FFF2-40B4-BE49-F238E27FC236}">
                <a16:creationId xmlns:a16="http://schemas.microsoft.com/office/drawing/2014/main" id="{72360B0C-92EF-94DB-FF35-DBC5A34102DE}"/>
              </a:ext>
            </a:extLst>
          </p:cNvPr>
          <p:cNvPicPr>
            <a:picLocks noChangeAspect="1"/>
          </p:cNvPicPr>
          <p:nvPr/>
        </p:nvPicPr>
        <p:blipFill>
          <a:blip r:embed="rId2"/>
          <a:stretch>
            <a:fillRect/>
          </a:stretch>
        </p:blipFill>
        <p:spPr>
          <a:xfrm>
            <a:off x="321588" y="1046014"/>
            <a:ext cx="8714855" cy="1952908"/>
          </a:xfrm>
          <a:prstGeom prst="rect">
            <a:avLst/>
          </a:prstGeom>
        </p:spPr>
      </p:pic>
    </p:spTree>
    <p:extLst>
      <p:ext uri="{BB962C8B-B14F-4D97-AF65-F5344CB8AC3E}">
        <p14:creationId xmlns:p14="http://schemas.microsoft.com/office/powerpoint/2010/main" val="42450514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1E6639-663C-8180-ACAA-882B1EA26DD3}"/>
            </a:ext>
          </a:extLst>
        </p:cNvPr>
        <p:cNvGrpSpPr/>
        <p:nvPr/>
      </p:nvGrpSpPr>
      <p:grpSpPr>
        <a:xfrm>
          <a:off x="0" y="0"/>
          <a:ext cx="0" cy="0"/>
          <a:chOff x="0" y="0"/>
          <a:chExt cx="0" cy="0"/>
        </a:xfrm>
      </p:grpSpPr>
      <p:pic>
        <p:nvPicPr>
          <p:cNvPr id="6" name="Resim 5">
            <a:extLst>
              <a:ext uri="{FF2B5EF4-FFF2-40B4-BE49-F238E27FC236}">
                <a16:creationId xmlns:a16="http://schemas.microsoft.com/office/drawing/2014/main" id="{3CEBDE63-89B8-BB60-5D87-9A4BE45D69D1}"/>
              </a:ext>
            </a:extLst>
          </p:cNvPr>
          <p:cNvPicPr>
            <a:picLocks noChangeAspect="1"/>
          </p:cNvPicPr>
          <p:nvPr/>
        </p:nvPicPr>
        <p:blipFill>
          <a:blip r:embed="rId2"/>
          <a:stretch>
            <a:fillRect/>
          </a:stretch>
        </p:blipFill>
        <p:spPr>
          <a:xfrm>
            <a:off x="92990" y="543298"/>
            <a:ext cx="8958020" cy="4056904"/>
          </a:xfrm>
          <a:prstGeom prst="rect">
            <a:avLst/>
          </a:prstGeom>
        </p:spPr>
      </p:pic>
    </p:spTree>
    <p:extLst>
      <p:ext uri="{BB962C8B-B14F-4D97-AF65-F5344CB8AC3E}">
        <p14:creationId xmlns:p14="http://schemas.microsoft.com/office/powerpoint/2010/main" val="421067463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84BD674D-6261-3D5F-1CCA-5DE8FF12580D}"/>
              </a:ext>
            </a:extLst>
          </p:cNvPr>
          <p:cNvPicPr>
            <a:picLocks noChangeAspect="1"/>
          </p:cNvPicPr>
          <p:nvPr/>
        </p:nvPicPr>
        <p:blipFill>
          <a:blip r:embed="rId2"/>
          <a:stretch>
            <a:fillRect/>
          </a:stretch>
        </p:blipFill>
        <p:spPr>
          <a:xfrm>
            <a:off x="4400202" y="0"/>
            <a:ext cx="3759949" cy="5143500"/>
          </a:xfrm>
          <a:prstGeom prst="rect">
            <a:avLst/>
          </a:prstGeom>
        </p:spPr>
      </p:pic>
      <p:sp>
        <p:nvSpPr>
          <p:cNvPr id="6" name="Metin kutusu 5">
            <a:extLst>
              <a:ext uri="{FF2B5EF4-FFF2-40B4-BE49-F238E27FC236}">
                <a16:creationId xmlns:a16="http://schemas.microsoft.com/office/drawing/2014/main" id="{396870DB-9AEF-A965-F87D-8324C46E9971}"/>
              </a:ext>
            </a:extLst>
          </p:cNvPr>
          <p:cNvSpPr txBox="1"/>
          <p:nvPr/>
        </p:nvSpPr>
        <p:spPr>
          <a:xfrm>
            <a:off x="389105" y="809342"/>
            <a:ext cx="3529195" cy="2486389"/>
          </a:xfrm>
          <a:prstGeom prst="rect">
            <a:avLst/>
          </a:prstGeom>
          <a:noFill/>
        </p:spPr>
        <p:txBody>
          <a:bodyPr wrap="square" rtlCol="0">
            <a:spAutoFit/>
          </a:bodyPr>
          <a:lstStyle/>
          <a:p>
            <a:r>
              <a:rPr lang="tr-TR" sz="2400" b="1" dirty="0"/>
              <a:t>Finansman Programı</a:t>
            </a:r>
            <a:br>
              <a:rPr lang="tr-TR" dirty="0"/>
            </a:br>
            <a:endParaRPr lang="tr-TR" dirty="0"/>
          </a:p>
          <a:p>
            <a:r>
              <a:rPr lang="tr-TR" b="1" dirty="0">
                <a:solidFill>
                  <a:schemeClr val="accent1">
                    <a:lumMod val="75000"/>
                  </a:schemeClr>
                </a:solidFill>
              </a:rPr>
              <a:t>Net Finansman</a:t>
            </a:r>
            <a:br>
              <a:rPr lang="tr-TR" dirty="0"/>
            </a:br>
            <a:r>
              <a:rPr lang="tr-TR" dirty="0"/>
              <a:t>  </a:t>
            </a:r>
            <a:r>
              <a:rPr lang="tr-TR" dirty="0">
                <a:solidFill>
                  <a:schemeClr val="accent5">
                    <a:lumMod val="75000"/>
                  </a:schemeClr>
                </a:solidFill>
              </a:rPr>
              <a:t>Net Borçlanma</a:t>
            </a:r>
            <a:br>
              <a:rPr lang="tr-TR" dirty="0"/>
            </a:br>
            <a:r>
              <a:rPr lang="tr-TR" dirty="0"/>
              <a:t>   -İç Borçlanma</a:t>
            </a:r>
            <a:br>
              <a:rPr lang="tr-TR" dirty="0"/>
            </a:br>
            <a:r>
              <a:rPr lang="tr-TR" dirty="0"/>
              <a:t>   -Dış Borçlanma</a:t>
            </a:r>
            <a:br>
              <a:rPr lang="tr-TR" dirty="0"/>
            </a:br>
            <a:r>
              <a:rPr lang="tr-TR" dirty="0"/>
              <a:t>  </a:t>
            </a:r>
            <a:r>
              <a:rPr lang="tr-TR" dirty="0">
                <a:solidFill>
                  <a:schemeClr val="accent5">
                    <a:lumMod val="75000"/>
                  </a:schemeClr>
                </a:solidFill>
              </a:rPr>
              <a:t>Kasa/Banka</a:t>
            </a:r>
            <a:br>
              <a:rPr lang="tr-TR" dirty="0"/>
            </a:br>
            <a:endParaRPr lang="en-GB" dirty="0"/>
          </a:p>
        </p:txBody>
      </p:sp>
    </p:spTree>
    <p:extLst>
      <p:ext uri="{BB962C8B-B14F-4D97-AF65-F5344CB8AC3E}">
        <p14:creationId xmlns:p14="http://schemas.microsoft.com/office/powerpoint/2010/main" val="32558348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4"/>
          <p:cNvSpPr txBox="1"/>
          <p:nvPr/>
        </p:nvSpPr>
        <p:spPr>
          <a:xfrm>
            <a:off x="568285" y="210985"/>
            <a:ext cx="5974328" cy="438582"/>
          </a:xfrm>
          <a:prstGeom prst="rect">
            <a:avLst/>
          </a:prstGeom>
          <a:noFill/>
        </p:spPr>
        <p:txBody>
          <a:bodyPr wrap="none" rtlCol="0">
            <a:spAutoFit/>
          </a:bodyPr>
          <a:lstStyle/>
          <a:p>
            <a:r>
              <a:rPr lang="tr-TR" sz="2250" b="1" u="sng" dirty="0">
                <a:latin typeface="Times New Roman" panose="02020603050405020304" pitchFamily="18" charset="0"/>
                <a:cs typeface="Times New Roman" panose="02020603050405020304" pitchFamily="18" charset="0"/>
              </a:rPr>
              <a:t>PROGRAM SINIFLANDIRMASI VE BÜTÇE</a:t>
            </a:r>
            <a:endParaRPr lang="en-US" sz="2250" b="1" u="sng" dirty="0">
              <a:latin typeface="Times New Roman" panose="02020603050405020304" pitchFamily="18" charset="0"/>
              <a:cs typeface="Times New Roman" panose="02020603050405020304" pitchFamily="18" charset="0"/>
            </a:endParaRPr>
          </a:p>
        </p:txBody>
      </p:sp>
      <p:grpSp>
        <p:nvGrpSpPr>
          <p:cNvPr id="41" name="Grup 40"/>
          <p:cNvGrpSpPr/>
          <p:nvPr/>
        </p:nvGrpSpPr>
        <p:grpSpPr>
          <a:xfrm>
            <a:off x="647522" y="1516824"/>
            <a:ext cx="7617407" cy="1969636"/>
            <a:chOff x="1012375" y="3517861"/>
            <a:chExt cx="10156542" cy="2626181"/>
          </a:xfrm>
        </p:grpSpPr>
        <p:sp>
          <p:nvSpPr>
            <p:cNvPr id="5" name="Yuvarlatılmış Dikdörtgen 4"/>
            <p:cNvSpPr/>
            <p:nvPr/>
          </p:nvSpPr>
          <p:spPr>
            <a:xfrm>
              <a:off x="2057353" y="3517861"/>
              <a:ext cx="1159377" cy="1211035"/>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tr-TR" sz="900" b="1" dirty="0">
                  <a:solidFill>
                    <a:schemeClr val="tx1"/>
                  </a:solidFill>
                  <a:latin typeface="Times New Roman" panose="02020603050405020304" pitchFamily="18" charset="0"/>
                  <a:cs typeface="Times New Roman" panose="02020603050405020304" pitchFamily="18" charset="0"/>
                </a:rPr>
                <a:t>Program</a:t>
              </a:r>
            </a:p>
            <a:p>
              <a:pPr algn="ctr"/>
              <a:r>
                <a:rPr lang="tr-TR" sz="900" dirty="0">
                  <a:solidFill>
                    <a:schemeClr val="tx1"/>
                  </a:solidFill>
                  <a:latin typeface="Times New Roman" panose="02020603050405020304" pitchFamily="18" charset="0"/>
                  <a:cs typeface="Times New Roman" panose="02020603050405020304" pitchFamily="18" charset="0"/>
                </a:rPr>
                <a:t>48</a:t>
              </a:r>
            </a:p>
            <a:p>
              <a:pPr algn="ctr"/>
              <a:r>
                <a:rPr lang="tr-TR" sz="900" dirty="0">
                  <a:solidFill>
                    <a:schemeClr val="tx1"/>
                  </a:solidFill>
                  <a:latin typeface="Times New Roman" panose="02020603050405020304" pitchFamily="18" charset="0"/>
                  <a:cs typeface="Times New Roman" panose="02020603050405020304" pitchFamily="18" charset="0"/>
                </a:rPr>
                <a:t>Turizmin Geliştirilmesi</a:t>
              </a:r>
            </a:p>
            <a:p>
              <a:pPr algn="ctr"/>
              <a:endParaRPr lang="tr-TR" sz="900" dirty="0">
                <a:solidFill>
                  <a:schemeClr val="tx1"/>
                </a:solidFill>
                <a:latin typeface="Times New Roman" panose="02020603050405020304" pitchFamily="18" charset="0"/>
                <a:cs typeface="Times New Roman" panose="02020603050405020304" pitchFamily="18" charset="0"/>
              </a:endParaRPr>
            </a:p>
          </p:txBody>
        </p:sp>
        <p:sp>
          <p:nvSpPr>
            <p:cNvPr id="6" name="Yuvarlatılmış Dikdörtgen 5"/>
            <p:cNvSpPr/>
            <p:nvPr/>
          </p:nvSpPr>
          <p:spPr>
            <a:xfrm>
              <a:off x="7242781" y="3542354"/>
              <a:ext cx="1269796" cy="1211035"/>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r>
                <a:rPr lang="tr-TR" sz="900" b="1" dirty="0">
                  <a:solidFill>
                    <a:schemeClr val="tx1"/>
                  </a:solidFill>
                  <a:latin typeface="Times New Roman" panose="02020603050405020304" pitchFamily="18" charset="0"/>
                  <a:cs typeface="Times New Roman" panose="02020603050405020304" pitchFamily="18" charset="0"/>
                </a:rPr>
                <a:t>Kurumsal</a:t>
              </a:r>
            </a:p>
            <a:p>
              <a:pPr algn="ctr"/>
              <a:r>
                <a:rPr lang="tr-TR" sz="900" dirty="0">
                  <a:solidFill>
                    <a:schemeClr val="tx1"/>
                  </a:solidFill>
                  <a:latin typeface="Times New Roman" panose="02020603050405020304" pitchFamily="18" charset="0"/>
                  <a:cs typeface="Times New Roman" panose="02020603050405020304" pitchFamily="18" charset="0"/>
                </a:rPr>
                <a:t>18.36</a:t>
              </a:r>
            </a:p>
            <a:p>
              <a:pPr algn="ctr"/>
              <a:r>
                <a:rPr lang="tr-TR" sz="900" dirty="0">
                  <a:solidFill>
                    <a:schemeClr val="tx1"/>
                  </a:solidFill>
                  <a:latin typeface="Times New Roman" panose="02020603050405020304" pitchFamily="18" charset="0"/>
                  <a:cs typeface="Times New Roman" panose="02020603050405020304" pitchFamily="18" charset="0"/>
                </a:rPr>
                <a:t>Tanıtma Genel Müdürlüğü</a:t>
              </a:r>
            </a:p>
            <a:p>
              <a:pPr algn="ctr"/>
              <a:endParaRPr lang="tr-TR" sz="900" dirty="0">
                <a:solidFill>
                  <a:schemeClr val="tx1"/>
                </a:solidFill>
                <a:latin typeface="Times New Roman" panose="02020603050405020304" pitchFamily="18" charset="0"/>
                <a:cs typeface="Times New Roman" panose="02020603050405020304" pitchFamily="18" charset="0"/>
              </a:endParaRPr>
            </a:p>
          </p:txBody>
        </p:sp>
        <p:sp>
          <p:nvSpPr>
            <p:cNvPr id="7" name="Yuvarlatılmış Dikdörtgen 6"/>
            <p:cNvSpPr/>
            <p:nvPr/>
          </p:nvSpPr>
          <p:spPr>
            <a:xfrm>
              <a:off x="8607774" y="3542354"/>
              <a:ext cx="1311838" cy="1183821"/>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r>
                <a:rPr lang="tr-TR" sz="900" b="1" dirty="0">
                  <a:solidFill>
                    <a:schemeClr val="tx1"/>
                  </a:solidFill>
                  <a:latin typeface="Times New Roman" panose="02020603050405020304" pitchFamily="18" charset="0"/>
                  <a:cs typeface="Times New Roman" panose="02020603050405020304" pitchFamily="18" charset="0"/>
                </a:rPr>
                <a:t>Finansman</a:t>
              </a:r>
            </a:p>
            <a:p>
              <a:pPr algn="ctr"/>
              <a:r>
                <a:rPr lang="tr-TR" sz="900" dirty="0">
                  <a:solidFill>
                    <a:schemeClr val="tx1"/>
                  </a:solidFill>
                  <a:latin typeface="Times New Roman" panose="02020603050405020304" pitchFamily="18" charset="0"/>
                  <a:cs typeface="Times New Roman" panose="02020603050405020304" pitchFamily="18" charset="0"/>
                </a:rPr>
                <a:t>01</a:t>
              </a:r>
            </a:p>
            <a:p>
              <a:pPr algn="ctr"/>
              <a:r>
                <a:rPr lang="tr-TR" sz="900" dirty="0">
                  <a:solidFill>
                    <a:schemeClr val="tx1"/>
                  </a:solidFill>
                  <a:latin typeface="Times New Roman" panose="02020603050405020304" pitchFamily="18" charset="0"/>
                  <a:cs typeface="Times New Roman" panose="02020603050405020304" pitchFamily="18" charset="0"/>
                </a:rPr>
                <a:t>Genel Bütçeli İdareler</a:t>
              </a:r>
            </a:p>
            <a:p>
              <a:pPr algn="ctr"/>
              <a:r>
                <a:rPr lang="tr-TR" sz="900" dirty="0">
                  <a:solidFill>
                    <a:schemeClr val="tx1"/>
                  </a:solidFill>
                  <a:latin typeface="Times New Roman" panose="02020603050405020304" pitchFamily="18" charset="0"/>
                  <a:cs typeface="Times New Roman" panose="02020603050405020304" pitchFamily="18" charset="0"/>
                </a:rPr>
                <a:t> </a:t>
              </a:r>
            </a:p>
          </p:txBody>
        </p:sp>
        <p:sp>
          <p:nvSpPr>
            <p:cNvPr id="8" name="Yuvarlatılmış Dikdörtgen 7"/>
            <p:cNvSpPr/>
            <p:nvPr/>
          </p:nvSpPr>
          <p:spPr>
            <a:xfrm>
              <a:off x="10001250" y="3542354"/>
              <a:ext cx="1167667" cy="1211035"/>
            </a:xfrm>
            <a:prstGeom prst="round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r>
                <a:rPr lang="tr-TR" sz="900" b="1" dirty="0">
                  <a:solidFill>
                    <a:schemeClr val="tx1"/>
                  </a:solidFill>
                  <a:latin typeface="Times New Roman" panose="02020603050405020304" pitchFamily="18" charset="0"/>
                  <a:cs typeface="Times New Roman" panose="02020603050405020304" pitchFamily="18" charset="0"/>
                </a:rPr>
                <a:t>Ekonomik</a:t>
              </a:r>
            </a:p>
            <a:p>
              <a:pPr algn="ctr"/>
              <a:r>
                <a:rPr lang="tr-TR" sz="900" dirty="0">
                  <a:solidFill>
                    <a:schemeClr val="tx1"/>
                  </a:solidFill>
                  <a:latin typeface="Times New Roman" panose="02020603050405020304" pitchFamily="18" charset="0"/>
                  <a:cs typeface="Times New Roman" panose="02020603050405020304" pitchFamily="18" charset="0"/>
                </a:rPr>
                <a:t>06.01</a:t>
              </a:r>
            </a:p>
            <a:p>
              <a:pPr algn="ctr"/>
              <a:r>
                <a:rPr lang="tr-TR" sz="900" dirty="0">
                  <a:solidFill>
                    <a:schemeClr val="tx1"/>
                  </a:solidFill>
                  <a:latin typeface="Times New Roman" panose="02020603050405020304" pitchFamily="18" charset="0"/>
                  <a:cs typeface="Times New Roman" panose="02020603050405020304" pitchFamily="18" charset="0"/>
                </a:rPr>
                <a:t>Mamul Mal Alımları</a:t>
              </a:r>
            </a:p>
            <a:p>
              <a:pPr algn="ctr"/>
              <a:endParaRPr lang="tr-TR" sz="900" dirty="0">
                <a:solidFill>
                  <a:schemeClr val="tx1"/>
                </a:solidFill>
                <a:latin typeface="Times New Roman" panose="02020603050405020304" pitchFamily="18" charset="0"/>
                <a:cs typeface="Times New Roman" panose="02020603050405020304" pitchFamily="18" charset="0"/>
              </a:endParaRPr>
            </a:p>
          </p:txBody>
        </p:sp>
        <p:sp>
          <p:nvSpPr>
            <p:cNvPr id="9" name="Yuvarlatılmış Dikdörtgen 8"/>
            <p:cNvSpPr/>
            <p:nvPr/>
          </p:nvSpPr>
          <p:spPr>
            <a:xfrm>
              <a:off x="2057353" y="4973832"/>
              <a:ext cx="1159377" cy="1129386"/>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r>
                <a:rPr lang="tr-TR" sz="900" b="1" dirty="0">
                  <a:solidFill>
                    <a:schemeClr val="tx1"/>
                  </a:solidFill>
                  <a:latin typeface="Times New Roman" panose="02020603050405020304" pitchFamily="18" charset="0"/>
                  <a:cs typeface="Times New Roman" panose="02020603050405020304" pitchFamily="18" charset="0"/>
                </a:rPr>
                <a:t>Program</a:t>
              </a:r>
            </a:p>
            <a:p>
              <a:pPr algn="ctr"/>
              <a:r>
                <a:rPr lang="tr-TR" sz="900" dirty="0">
                  <a:solidFill>
                    <a:schemeClr val="tx1"/>
                  </a:solidFill>
                  <a:latin typeface="Times New Roman" panose="02020603050405020304" pitchFamily="18" charset="0"/>
                  <a:cs typeface="Times New Roman" panose="02020603050405020304" pitchFamily="18" charset="0"/>
                </a:rPr>
                <a:t>48</a:t>
              </a:r>
            </a:p>
            <a:p>
              <a:pPr algn="ctr"/>
              <a:r>
                <a:rPr lang="tr-TR" sz="900" dirty="0">
                  <a:solidFill>
                    <a:schemeClr val="tx1"/>
                  </a:solidFill>
                  <a:latin typeface="Times New Roman" panose="02020603050405020304" pitchFamily="18" charset="0"/>
                  <a:cs typeface="Times New Roman" panose="02020603050405020304" pitchFamily="18" charset="0"/>
                </a:rPr>
                <a:t>Turizmin Geliştirilmesi</a:t>
              </a:r>
            </a:p>
          </p:txBody>
        </p:sp>
        <p:sp>
          <p:nvSpPr>
            <p:cNvPr id="18" name="Sağ Ok 17"/>
            <p:cNvSpPr/>
            <p:nvPr/>
          </p:nvSpPr>
          <p:spPr>
            <a:xfrm>
              <a:off x="1012375" y="3800992"/>
              <a:ext cx="971549" cy="652108"/>
            </a:xfrm>
            <a:prstGeom prst="rightArrow">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tr-TR" sz="1050" b="1" dirty="0">
                  <a:solidFill>
                    <a:schemeClr val="tx1"/>
                  </a:solidFill>
                  <a:latin typeface="Times New Roman" panose="02020603050405020304" pitchFamily="18" charset="0"/>
                  <a:cs typeface="Times New Roman" panose="02020603050405020304" pitchFamily="18" charset="0"/>
                </a:rPr>
                <a:t>Kanun</a:t>
              </a:r>
            </a:p>
          </p:txBody>
        </p:sp>
        <p:sp>
          <p:nvSpPr>
            <p:cNvPr id="19" name="Sağ Ok 18"/>
            <p:cNvSpPr/>
            <p:nvPr/>
          </p:nvSpPr>
          <p:spPr>
            <a:xfrm>
              <a:off x="1012376" y="5241047"/>
              <a:ext cx="971549" cy="652108"/>
            </a:xfrm>
            <a:prstGeom prst="rightArrow">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tr-TR" sz="1050" b="1" dirty="0">
                  <a:solidFill>
                    <a:schemeClr val="tx1"/>
                  </a:solidFill>
                  <a:latin typeface="Times New Roman" panose="02020603050405020304" pitchFamily="18" charset="0"/>
                  <a:cs typeface="Times New Roman" panose="02020603050405020304" pitchFamily="18" charset="0"/>
                </a:rPr>
                <a:t>Detay</a:t>
              </a:r>
            </a:p>
          </p:txBody>
        </p:sp>
        <p:sp>
          <p:nvSpPr>
            <p:cNvPr id="27" name="Yuvarlatılmış Dikdörtgen 26"/>
            <p:cNvSpPr/>
            <p:nvPr/>
          </p:nvSpPr>
          <p:spPr>
            <a:xfrm>
              <a:off x="3273907" y="4973831"/>
              <a:ext cx="1363512" cy="1129388"/>
            </a:xfrm>
            <a:prstGeom prst="round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r>
                <a:rPr lang="tr-TR" sz="900" b="1" dirty="0">
                  <a:solidFill>
                    <a:schemeClr val="tx1"/>
                  </a:solidFill>
                  <a:latin typeface="Times New Roman" panose="02020603050405020304" pitchFamily="18" charset="0"/>
                  <a:cs typeface="Times New Roman" panose="02020603050405020304" pitchFamily="18" charset="0"/>
                </a:rPr>
                <a:t>Alt Program</a:t>
              </a:r>
            </a:p>
            <a:p>
              <a:pPr algn="ctr"/>
              <a:r>
                <a:rPr lang="tr-TR" sz="900" dirty="0">
                  <a:solidFill>
                    <a:schemeClr val="tx1"/>
                  </a:solidFill>
                  <a:latin typeface="Times New Roman" panose="02020603050405020304" pitchFamily="18" charset="0"/>
                  <a:cs typeface="Times New Roman" panose="02020603050405020304" pitchFamily="18" charset="0"/>
                </a:rPr>
                <a:t>58</a:t>
              </a:r>
            </a:p>
            <a:p>
              <a:pPr algn="ctr"/>
              <a:r>
                <a:rPr lang="tr-TR" sz="900" dirty="0">
                  <a:solidFill>
                    <a:schemeClr val="tx1"/>
                  </a:solidFill>
                  <a:latin typeface="Times New Roman" panose="02020603050405020304" pitchFamily="18" charset="0"/>
                  <a:cs typeface="Times New Roman" panose="02020603050405020304" pitchFamily="18" charset="0"/>
                </a:rPr>
                <a:t>Turizmde Tanıtım ve Markalaşma</a:t>
              </a:r>
            </a:p>
            <a:p>
              <a:pPr algn="ctr"/>
              <a:endParaRPr lang="tr-TR" sz="900" dirty="0">
                <a:solidFill>
                  <a:schemeClr val="tx1"/>
                </a:solidFill>
                <a:latin typeface="Times New Roman" panose="02020603050405020304" pitchFamily="18" charset="0"/>
                <a:cs typeface="Times New Roman" panose="02020603050405020304" pitchFamily="18" charset="0"/>
              </a:endParaRPr>
            </a:p>
          </p:txBody>
        </p:sp>
        <p:sp>
          <p:nvSpPr>
            <p:cNvPr id="31" name="Yuvarlatılmış Dikdörtgen 30"/>
            <p:cNvSpPr/>
            <p:nvPr/>
          </p:nvSpPr>
          <p:spPr>
            <a:xfrm>
              <a:off x="4711847" y="4973830"/>
              <a:ext cx="1313398" cy="1129389"/>
            </a:xfrm>
            <a:prstGeom prst="round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r>
                <a:rPr lang="tr-TR" sz="900" b="1" dirty="0">
                  <a:solidFill>
                    <a:schemeClr val="tx1"/>
                  </a:solidFill>
                  <a:latin typeface="Times New Roman" panose="02020603050405020304" pitchFamily="18" charset="0"/>
                  <a:cs typeface="Times New Roman" panose="02020603050405020304" pitchFamily="18" charset="0"/>
                </a:rPr>
                <a:t>Faaliyet</a:t>
              </a:r>
            </a:p>
            <a:p>
              <a:pPr algn="ctr"/>
              <a:r>
                <a:rPr lang="tr-TR" sz="900" dirty="0">
                  <a:solidFill>
                    <a:schemeClr val="tx1"/>
                  </a:solidFill>
                  <a:latin typeface="Times New Roman" panose="02020603050405020304" pitchFamily="18" charset="0"/>
                  <a:cs typeface="Times New Roman" panose="02020603050405020304" pitchFamily="18" charset="0"/>
                </a:rPr>
                <a:t>367</a:t>
              </a:r>
            </a:p>
            <a:p>
              <a:pPr algn="ctr"/>
              <a:r>
                <a:rPr lang="tr-TR" sz="900" dirty="0">
                  <a:solidFill>
                    <a:schemeClr val="tx1"/>
                  </a:solidFill>
                  <a:latin typeface="Times New Roman" panose="02020603050405020304" pitchFamily="18" charset="0"/>
                  <a:cs typeface="Times New Roman" panose="02020603050405020304" pitchFamily="18" charset="0"/>
                </a:rPr>
                <a:t>Tanıtım ve Markalaşma</a:t>
              </a:r>
            </a:p>
            <a:p>
              <a:pPr algn="ctr"/>
              <a:r>
                <a:rPr lang="tr-TR" sz="900" dirty="0">
                  <a:solidFill>
                    <a:schemeClr val="tx1"/>
                  </a:solidFill>
                  <a:latin typeface="Times New Roman" panose="02020603050405020304" pitchFamily="18" charset="0"/>
                  <a:cs typeface="Times New Roman" panose="02020603050405020304" pitchFamily="18" charset="0"/>
                </a:rPr>
                <a:t>Hizmetleri</a:t>
              </a:r>
            </a:p>
            <a:p>
              <a:pPr algn="ctr"/>
              <a:endParaRPr lang="tr-TR" sz="900" b="1" dirty="0">
                <a:solidFill>
                  <a:schemeClr val="tx1"/>
                </a:solidFill>
                <a:latin typeface="Times New Roman" panose="02020603050405020304" pitchFamily="18" charset="0"/>
                <a:cs typeface="Times New Roman" panose="02020603050405020304" pitchFamily="18" charset="0"/>
              </a:endParaRPr>
            </a:p>
          </p:txBody>
        </p:sp>
        <p:sp>
          <p:nvSpPr>
            <p:cNvPr id="37" name="Yuvarlatılmış Dikdörtgen 36"/>
            <p:cNvSpPr/>
            <p:nvPr/>
          </p:nvSpPr>
          <p:spPr>
            <a:xfrm>
              <a:off x="6080587" y="4973829"/>
              <a:ext cx="1112148" cy="1129389"/>
            </a:xfrm>
            <a:prstGeom prst="round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r>
                <a:rPr lang="tr-TR" sz="900" b="1" dirty="0">
                  <a:solidFill>
                    <a:schemeClr val="tx1"/>
                  </a:solidFill>
                  <a:latin typeface="Times New Roman" panose="02020603050405020304" pitchFamily="18" charset="0"/>
                  <a:cs typeface="Times New Roman" panose="02020603050405020304" pitchFamily="18" charset="0"/>
                </a:rPr>
                <a:t>Alt Faaliyet</a:t>
              </a:r>
            </a:p>
            <a:p>
              <a:pPr algn="ctr"/>
              <a:r>
                <a:rPr lang="tr-TR" sz="900" dirty="0">
                  <a:solidFill>
                    <a:schemeClr val="tx1"/>
                  </a:solidFill>
                  <a:latin typeface="Times New Roman" panose="02020603050405020304" pitchFamily="18" charset="0"/>
                  <a:cs typeface="Times New Roman" panose="02020603050405020304" pitchFamily="18" charset="0"/>
                </a:rPr>
                <a:t>492</a:t>
              </a:r>
            </a:p>
            <a:p>
              <a:pPr algn="ctr"/>
              <a:r>
                <a:rPr lang="tr-TR" sz="900" dirty="0">
                  <a:solidFill>
                    <a:schemeClr val="tx1"/>
                  </a:solidFill>
                  <a:latin typeface="Times New Roman" panose="02020603050405020304" pitchFamily="18" charset="0"/>
                  <a:cs typeface="Times New Roman" panose="02020603050405020304" pitchFamily="18" charset="0"/>
                </a:rPr>
                <a:t>Kültür </a:t>
              </a:r>
              <a:r>
                <a:rPr lang="tr-TR" sz="900" dirty="0" err="1">
                  <a:solidFill>
                    <a:schemeClr val="tx1"/>
                  </a:solidFill>
                  <a:latin typeface="Times New Roman" panose="02020603050405020304" pitchFamily="18" charset="0"/>
                  <a:cs typeface="Times New Roman" panose="02020603050405020304" pitchFamily="18" charset="0"/>
                </a:rPr>
                <a:t>Portalı</a:t>
              </a:r>
              <a:endParaRPr lang="tr-TR" sz="900" dirty="0">
                <a:solidFill>
                  <a:schemeClr val="tx1"/>
                </a:solidFill>
                <a:latin typeface="Times New Roman" panose="02020603050405020304" pitchFamily="18" charset="0"/>
                <a:cs typeface="Times New Roman" panose="02020603050405020304" pitchFamily="18" charset="0"/>
              </a:endParaRPr>
            </a:p>
          </p:txBody>
        </p:sp>
        <p:sp>
          <p:nvSpPr>
            <p:cNvPr id="38" name="Yuvarlatılmış Dikdörtgen 37"/>
            <p:cNvSpPr/>
            <p:nvPr/>
          </p:nvSpPr>
          <p:spPr>
            <a:xfrm>
              <a:off x="7250945" y="4973832"/>
              <a:ext cx="1269796" cy="1150211"/>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r>
                <a:rPr lang="tr-TR" sz="900" b="1" dirty="0">
                  <a:solidFill>
                    <a:schemeClr val="tx1"/>
                  </a:solidFill>
                  <a:latin typeface="Times New Roman" panose="02020603050405020304" pitchFamily="18" charset="0"/>
                  <a:cs typeface="Times New Roman" panose="02020603050405020304" pitchFamily="18" charset="0"/>
                </a:rPr>
                <a:t>Kurumsal</a:t>
              </a:r>
            </a:p>
            <a:p>
              <a:pPr algn="ctr"/>
              <a:r>
                <a:rPr lang="tr-TR" sz="900" dirty="0">
                  <a:solidFill>
                    <a:schemeClr val="tx1"/>
                  </a:solidFill>
                  <a:latin typeface="Times New Roman" panose="02020603050405020304" pitchFamily="18" charset="0"/>
                  <a:cs typeface="Times New Roman" panose="02020603050405020304" pitchFamily="18" charset="0"/>
                </a:rPr>
                <a:t>18.36</a:t>
              </a:r>
            </a:p>
            <a:p>
              <a:pPr algn="ctr"/>
              <a:r>
                <a:rPr lang="tr-TR" sz="900" dirty="0">
                  <a:solidFill>
                    <a:schemeClr val="tx1"/>
                  </a:solidFill>
                  <a:latin typeface="Times New Roman" panose="02020603050405020304" pitchFamily="18" charset="0"/>
                  <a:cs typeface="Times New Roman" panose="02020603050405020304" pitchFamily="18" charset="0"/>
                </a:rPr>
                <a:t>Tanıtma Genel Müdürlüğü</a:t>
              </a:r>
            </a:p>
            <a:p>
              <a:pPr algn="ctr"/>
              <a:endParaRPr lang="tr-TR" sz="900" dirty="0">
                <a:solidFill>
                  <a:schemeClr val="tx1"/>
                </a:solidFill>
                <a:latin typeface="Times New Roman" panose="02020603050405020304" pitchFamily="18" charset="0"/>
                <a:cs typeface="Times New Roman" panose="02020603050405020304" pitchFamily="18" charset="0"/>
              </a:endParaRPr>
            </a:p>
          </p:txBody>
        </p:sp>
        <p:sp>
          <p:nvSpPr>
            <p:cNvPr id="39" name="Yuvarlatılmış Dikdörtgen 38"/>
            <p:cNvSpPr/>
            <p:nvPr/>
          </p:nvSpPr>
          <p:spPr>
            <a:xfrm>
              <a:off x="8607774" y="4973829"/>
              <a:ext cx="1311838" cy="1153883"/>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r>
                <a:rPr lang="tr-TR" sz="900" b="1" dirty="0">
                  <a:solidFill>
                    <a:schemeClr val="tx1"/>
                  </a:solidFill>
                  <a:latin typeface="Times New Roman" panose="02020603050405020304" pitchFamily="18" charset="0"/>
                  <a:cs typeface="Times New Roman" panose="02020603050405020304" pitchFamily="18" charset="0"/>
                </a:rPr>
                <a:t>Finansman</a:t>
              </a:r>
            </a:p>
            <a:p>
              <a:pPr algn="ctr"/>
              <a:r>
                <a:rPr lang="tr-TR" sz="900" dirty="0">
                  <a:solidFill>
                    <a:schemeClr val="tx1"/>
                  </a:solidFill>
                  <a:latin typeface="Times New Roman" panose="02020603050405020304" pitchFamily="18" charset="0"/>
                  <a:cs typeface="Times New Roman" panose="02020603050405020304" pitchFamily="18" charset="0"/>
                </a:rPr>
                <a:t>01</a:t>
              </a:r>
            </a:p>
            <a:p>
              <a:pPr algn="ctr"/>
              <a:r>
                <a:rPr lang="tr-TR" sz="900" dirty="0">
                  <a:solidFill>
                    <a:schemeClr val="tx1"/>
                  </a:solidFill>
                  <a:latin typeface="Times New Roman" panose="02020603050405020304" pitchFamily="18" charset="0"/>
                  <a:cs typeface="Times New Roman" panose="02020603050405020304" pitchFamily="18" charset="0"/>
                </a:rPr>
                <a:t>Genel Bütçeli İdareler</a:t>
              </a:r>
            </a:p>
            <a:p>
              <a:pPr algn="ctr"/>
              <a:r>
                <a:rPr lang="tr-TR" sz="900" dirty="0">
                  <a:solidFill>
                    <a:schemeClr val="tx1"/>
                  </a:solidFill>
                  <a:latin typeface="Times New Roman" panose="02020603050405020304" pitchFamily="18" charset="0"/>
                  <a:cs typeface="Times New Roman" panose="02020603050405020304" pitchFamily="18" charset="0"/>
                </a:rPr>
                <a:t> </a:t>
              </a:r>
            </a:p>
          </p:txBody>
        </p:sp>
        <p:sp>
          <p:nvSpPr>
            <p:cNvPr id="40" name="Yuvarlatılmış Dikdörtgen 39"/>
            <p:cNvSpPr/>
            <p:nvPr/>
          </p:nvSpPr>
          <p:spPr>
            <a:xfrm>
              <a:off x="10001250" y="4973829"/>
              <a:ext cx="1167667" cy="1170213"/>
            </a:xfrm>
            <a:prstGeom prst="round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r>
                <a:rPr lang="tr-TR" sz="900" b="1" dirty="0">
                  <a:solidFill>
                    <a:schemeClr val="tx1"/>
                  </a:solidFill>
                  <a:latin typeface="Times New Roman" panose="02020603050405020304" pitchFamily="18" charset="0"/>
                  <a:cs typeface="Times New Roman" panose="02020603050405020304" pitchFamily="18" charset="0"/>
                </a:rPr>
                <a:t>Ekonomik</a:t>
              </a:r>
            </a:p>
            <a:p>
              <a:pPr algn="ctr"/>
              <a:r>
                <a:rPr lang="tr-TR" sz="900" dirty="0">
                  <a:solidFill>
                    <a:schemeClr val="tx1"/>
                  </a:solidFill>
                  <a:latin typeface="Times New Roman" panose="02020603050405020304" pitchFamily="18" charset="0"/>
                  <a:cs typeface="Times New Roman" panose="02020603050405020304" pitchFamily="18" charset="0"/>
                </a:rPr>
                <a:t>06.01.20.01</a:t>
              </a:r>
            </a:p>
            <a:p>
              <a:pPr algn="ctr"/>
              <a:r>
                <a:rPr lang="tr-TR" sz="900" dirty="0">
                  <a:solidFill>
                    <a:schemeClr val="tx1"/>
                  </a:solidFill>
                  <a:latin typeface="Times New Roman" panose="02020603050405020304" pitchFamily="18" charset="0"/>
                  <a:cs typeface="Times New Roman" panose="02020603050405020304" pitchFamily="18" charset="0"/>
                </a:rPr>
                <a:t>Büro Makinaları Alımları </a:t>
              </a:r>
            </a:p>
          </p:txBody>
        </p:sp>
        <p:sp>
          <p:nvSpPr>
            <p:cNvPr id="34" name="Yuvarlatılmış Dikdörtgen 33"/>
            <p:cNvSpPr/>
            <p:nvPr/>
          </p:nvSpPr>
          <p:spPr>
            <a:xfrm>
              <a:off x="3518808" y="4073978"/>
              <a:ext cx="3404508" cy="106135"/>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350"/>
            </a:p>
          </p:txBody>
        </p:sp>
      </p:grpSp>
    </p:spTree>
    <p:extLst>
      <p:ext uri="{BB962C8B-B14F-4D97-AF65-F5344CB8AC3E}">
        <p14:creationId xmlns:p14="http://schemas.microsoft.com/office/powerpoint/2010/main" val="13175980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7CF60-E0E7-4347-BE66-83F5918E8776}"/>
              </a:ext>
            </a:extLst>
          </p:cNvPr>
          <p:cNvSpPr>
            <a:spLocks noGrp="1"/>
          </p:cNvSpPr>
          <p:nvPr>
            <p:ph type="title"/>
          </p:nvPr>
        </p:nvSpPr>
        <p:spPr>
          <a:xfrm>
            <a:off x="1484852" y="273844"/>
            <a:ext cx="6637789" cy="545963"/>
          </a:xfrm>
        </p:spPr>
        <p:txBody>
          <a:bodyPr>
            <a:normAutofit/>
          </a:bodyPr>
          <a:lstStyle/>
          <a:p>
            <a:r>
              <a:rPr lang="en-US" sz="2250" b="1" dirty="0">
                <a:solidFill>
                  <a:srgbClr val="FF0000"/>
                </a:solidFill>
                <a:latin typeface="Times New Roman" panose="02020603050405020304" pitchFamily="18" charset="0"/>
                <a:ea typeface="+mn-ea"/>
                <a:cs typeface="Times New Roman" panose="02020603050405020304" pitchFamily="18" charset="0"/>
              </a:rPr>
              <a:t>Program </a:t>
            </a:r>
            <a:r>
              <a:rPr lang="en-US" sz="2250" b="1" dirty="0" err="1">
                <a:solidFill>
                  <a:srgbClr val="FF0000"/>
                </a:solidFill>
                <a:latin typeface="Times New Roman" panose="02020603050405020304" pitchFamily="18" charset="0"/>
                <a:ea typeface="+mn-ea"/>
                <a:cs typeface="Times New Roman" panose="02020603050405020304" pitchFamily="18" charset="0"/>
              </a:rPr>
              <a:t>Bütçeyle</a:t>
            </a:r>
            <a:r>
              <a:rPr lang="en-US" sz="2250" b="1" dirty="0">
                <a:solidFill>
                  <a:srgbClr val="FF0000"/>
                </a:solidFill>
                <a:latin typeface="Times New Roman" panose="02020603050405020304" pitchFamily="18" charset="0"/>
                <a:ea typeface="+mn-ea"/>
                <a:cs typeface="Times New Roman" panose="02020603050405020304" pitchFamily="18" charset="0"/>
              </a:rPr>
              <a:t> </a:t>
            </a:r>
            <a:r>
              <a:rPr lang="en-US" sz="2250" b="1" dirty="0" err="1">
                <a:solidFill>
                  <a:srgbClr val="FF0000"/>
                </a:solidFill>
                <a:latin typeface="Times New Roman" panose="02020603050405020304" pitchFamily="18" charset="0"/>
                <a:ea typeface="+mn-ea"/>
                <a:cs typeface="Times New Roman" panose="02020603050405020304" pitchFamily="18" charset="0"/>
              </a:rPr>
              <a:t>Değişen</a:t>
            </a:r>
            <a:r>
              <a:rPr lang="en-US" sz="2250" b="1" dirty="0">
                <a:solidFill>
                  <a:srgbClr val="FF0000"/>
                </a:solidFill>
                <a:latin typeface="Times New Roman" panose="02020603050405020304" pitchFamily="18" charset="0"/>
                <a:ea typeface="+mn-ea"/>
                <a:cs typeface="Times New Roman" panose="02020603050405020304" pitchFamily="18" charset="0"/>
              </a:rPr>
              <a:t> </a:t>
            </a:r>
            <a:r>
              <a:rPr lang="en-US" sz="2250" b="1" dirty="0" err="1">
                <a:solidFill>
                  <a:srgbClr val="FF0000"/>
                </a:solidFill>
                <a:latin typeface="Times New Roman" panose="02020603050405020304" pitchFamily="18" charset="0"/>
                <a:ea typeface="+mn-ea"/>
                <a:cs typeface="Times New Roman" panose="02020603050405020304" pitchFamily="18" charset="0"/>
              </a:rPr>
              <a:t>Tertip</a:t>
            </a:r>
            <a:r>
              <a:rPr lang="en-US" sz="2250" b="1" dirty="0">
                <a:solidFill>
                  <a:srgbClr val="FF0000"/>
                </a:solidFill>
                <a:latin typeface="Times New Roman" panose="02020603050405020304" pitchFamily="18" charset="0"/>
                <a:ea typeface="+mn-ea"/>
                <a:cs typeface="Times New Roman" panose="02020603050405020304" pitchFamily="18" charset="0"/>
              </a:rPr>
              <a:t> </a:t>
            </a:r>
            <a:r>
              <a:rPr lang="en-US" sz="2250" b="1" dirty="0" err="1">
                <a:solidFill>
                  <a:srgbClr val="FF0000"/>
                </a:solidFill>
                <a:latin typeface="Times New Roman" panose="02020603050405020304" pitchFamily="18" charset="0"/>
                <a:ea typeface="+mn-ea"/>
                <a:cs typeface="Times New Roman" panose="02020603050405020304" pitchFamily="18" charset="0"/>
              </a:rPr>
              <a:t>Yapısı</a:t>
            </a:r>
            <a:endParaRPr lang="en-GB" sz="2250" b="1" dirty="0">
              <a:solidFill>
                <a:srgbClr val="FF0000"/>
              </a:solidFill>
              <a:latin typeface="Times New Roman" panose="02020603050405020304" pitchFamily="18" charset="0"/>
              <a:ea typeface="+mn-ea"/>
              <a:cs typeface="Times New Roman" panose="02020603050405020304" pitchFamily="18" charset="0"/>
            </a:endParaRPr>
          </a:p>
        </p:txBody>
      </p:sp>
      <p:graphicFrame>
        <p:nvGraphicFramePr>
          <p:cNvPr id="5" name="Object 7">
            <a:extLst>
              <a:ext uri="{FF2B5EF4-FFF2-40B4-BE49-F238E27FC236}">
                <a16:creationId xmlns:a16="http://schemas.microsoft.com/office/drawing/2014/main" id="{87756E05-5E9F-4786-B1B6-91C36F4F6349}"/>
              </a:ext>
            </a:extLst>
          </p:cNvPr>
          <p:cNvGraphicFramePr>
            <a:graphicFrameLocks noChangeAspect="1"/>
          </p:cNvGraphicFramePr>
          <p:nvPr/>
        </p:nvGraphicFramePr>
        <p:xfrm>
          <a:off x="1604406" y="961697"/>
          <a:ext cx="5935188" cy="1245476"/>
        </p:xfrm>
        <a:graphic>
          <a:graphicData uri="http://schemas.openxmlformats.org/presentationml/2006/ole">
            <mc:AlternateContent xmlns:mc="http://schemas.openxmlformats.org/markup-compatibility/2006">
              <mc:Choice xmlns:v="urn:schemas-microsoft-com:vml" Requires="v">
                <p:oleObj name="Worksheet" r:id="rId2" imgW="5800963" imgH="1686163" progId="Excel.Sheet.8">
                  <p:embed/>
                </p:oleObj>
              </mc:Choice>
              <mc:Fallback>
                <p:oleObj name="Worksheet" r:id="rId2" imgW="5800963" imgH="1686163" progId="Excel.Sheet.8">
                  <p:embed/>
                  <p:pic>
                    <p:nvPicPr>
                      <p:cNvPr id="5" name="Object 7">
                        <a:extLst>
                          <a:ext uri="{FF2B5EF4-FFF2-40B4-BE49-F238E27FC236}">
                            <a16:creationId xmlns:a16="http://schemas.microsoft.com/office/drawing/2014/main" id="{87756E05-5E9F-4786-B1B6-91C36F4F63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4406" y="961697"/>
                        <a:ext cx="5935188" cy="1245476"/>
                      </a:xfrm>
                      <a:prstGeom prst="rect">
                        <a:avLst/>
                      </a:prstGeom>
                      <a:noFill/>
                      <a:ln w="76200" cmpd="tri">
                        <a:solidFill>
                          <a:schemeClr val="tx1"/>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pic>
        <p:nvPicPr>
          <p:cNvPr id="9" name="Picture 8">
            <a:extLst>
              <a:ext uri="{FF2B5EF4-FFF2-40B4-BE49-F238E27FC236}">
                <a16:creationId xmlns:a16="http://schemas.microsoft.com/office/drawing/2014/main" id="{C33C6A6F-9FB9-42E8-9053-69398833DB74}"/>
              </a:ext>
            </a:extLst>
          </p:cNvPr>
          <p:cNvPicPr>
            <a:picLocks noChangeAspect="1"/>
          </p:cNvPicPr>
          <p:nvPr/>
        </p:nvPicPr>
        <p:blipFill>
          <a:blip r:embed="rId4"/>
          <a:stretch>
            <a:fillRect/>
          </a:stretch>
        </p:blipFill>
        <p:spPr>
          <a:xfrm>
            <a:off x="1604406" y="2407630"/>
            <a:ext cx="5998194" cy="2612591"/>
          </a:xfrm>
          <a:prstGeom prst="rect">
            <a:avLst/>
          </a:prstGeom>
        </p:spPr>
      </p:pic>
    </p:spTree>
    <p:extLst>
      <p:ext uri="{BB962C8B-B14F-4D97-AF65-F5344CB8AC3E}">
        <p14:creationId xmlns:p14="http://schemas.microsoft.com/office/powerpoint/2010/main" val="34470506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4"/>
          <p:cNvSpPr txBox="1"/>
          <p:nvPr/>
        </p:nvSpPr>
        <p:spPr>
          <a:xfrm>
            <a:off x="568285" y="210985"/>
            <a:ext cx="5974328" cy="438582"/>
          </a:xfrm>
          <a:prstGeom prst="rect">
            <a:avLst/>
          </a:prstGeom>
          <a:noFill/>
        </p:spPr>
        <p:txBody>
          <a:bodyPr wrap="none" rtlCol="0">
            <a:spAutoFit/>
          </a:bodyPr>
          <a:lstStyle/>
          <a:p>
            <a:r>
              <a:rPr lang="tr-TR" sz="2250" b="1" u="sng" dirty="0">
                <a:latin typeface="Times New Roman" panose="02020603050405020304" pitchFamily="18" charset="0"/>
                <a:cs typeface="Times New Roman" panose="02020603050405020304" pitchFamily="18" charset="0"/>
              </a:rPr>
              <a:t>PROGRAM SINIFLANDIRMASI VE BÜTÇE</a:t>
            </a:r>
            <a:endParaRPr lang="en-US" sz="2250" b="1" u="sng" dirty="0">
              <a:latin typeface="Times New Roman" panose="02020603050405020304" pitchFamily="18" charset="0"/>
              <a:cs typeface="Times New Roman" panose="02020603050405020304" pitchFamily="18" charset="0"/>
            </a:endParaRPr>
          </a:p>
        </p:txBody>
      </p:sp>
      <p:sp>
        <p:nvSpPr>
          <p:cNvPr id="3" name="Dikdörtgen 2"/>
          <p:cNvSpPr/>
          <p:nvPr/>
        </p:nvSpPr>
        <p:spPr>
          <a:xfrm>
            <a:off x="646730" y="928822"/>
            <a:ext cx="7614043" cy="3092321"/>
          </a:xfrm>
          <a:prstGeom prst="rect">
            <a:avLst/>
          </a:prstGeom>
        </p:spPr>
        <p:txBody>
          <a:bodyPr wrap="square">
            <a:spAutoFit/>
          </a:bodyPr>
          <a:lstStyle/>
          <a:p>
            <a:pPr marL="0" lvl="1" algn="just">
              <a:lnSpc>
                <a:spcPct val="114000"/>
              </a:lnSpc>
              <a:spcBef>
                <a:spcPts val="900"/>
              </a:spcBef>
              <a:buClr>
                <a:schemeClr val="tx2">
                  <a:lumMod val="50000"/>
                </a:schemeClr>
              </a:buClr>
              <a:defRPr/>
            </a:pPr>
            <a:r>
              <a:rPr lang="tr-TR" u="sng" dirty="0">
                <a:solidFill>
                  <a:srgbClr val="000000"/>
                </a:solidFill>
                <a:latin typeface="Times New Roman" panose="02020603050405020304" pitchFamily="18" charset="0"/>
                <a:cs typeface="Times New Roman" panose="02020603050405020304" pitchFamily="18" charset="0"/>
              </a:rPr>
              <a:t>Program Maliyeti</a:t>
            </a:r>
          </a:p>
          <a:p>
            <a:pPr marL="257175" indent="-257175" algn="just">
              <a:lnSpc>
                <a:spcPct val="114000"/>
              </a:lnSpc>
              <a:spcBef>
                <a:spcPts val="900"/>
              </a:spcBef>
              <a:buClr>
                <a:schemeClr val="tx2">
                  <a:lumMod val="50000"/>
                </a:schemeClr>
              </a:buClr>
              <a:buFont typeface="Times New Roman" panose="02020603050405020304" pitchFamily="18" charset="0"/>
              <a:buChar char="◙"/>
            </a:pPr>
            <a:r>
              <a:rPr lang="tr-TR" sz="1350" dirty="0">
                <a:latin typeface="Times New Roman" panose="02020603050405020304" pitchFamily="18" charset="0"/>
                <a:cs typeface="Times New Roman" panose="02020603050405020304" pitchFamily="18" charset="0"/>
              </a:rPr>
              <a:t>Bir program kapsamında üretilen ürünler ile sunulan hizmetlerin maliyeti; </a:t>
            </a:r>
          </a:p>
          <a:p>
            <a:pPr marL="600075" lvl="2" indent="-257175" algn="just">
              <a:lnSpc>
                <a:spcPct val="114000"/>
              </a:lnSpc>
              <a:spcBef>
                <a:spcPts val="900"/>
              </a:spcBef>
              <a:buClr>
                <a:schemeClr val="tx2">
                  <a:lumMod val="50000"/>
                </a:schemeClr>
              </a:buClr>
              <a:buFont typeface="Wingdings" panose="05000000000000000000" pitchFamily="2" charset="2"/>
              <a:buChar char="§"/>
            </a:pPr>
            <a:r>
              <a:rPr lang="tr-TR" sz="1350" dirty="0">
                <a:latin typeface="Times New Roman" panose="02020603050405020304" pitchFamily="18" charset="0"/>
                <a:cs typeface="Times New Roman" panose="02020603050405020304" pitchFamily="18" charset="0"/>
              </a:rPr>
              <a:t>süreçte kullanılan girdiler için yapılan harcamalar,</a:t>
            </a:r>
          </a:p>
          <a:p>
            <a:pPr marL="600075" lvl="2" indent="-257175" algn="just">
              <a:lnSpc>
                <a:spcPct val="114000"/>
              </a:lnSpc>
              <a:spcBef>
                <a:spcPts val="900"/>
              </a:spcBef>
              <a:buClr>
                <a:schemeClr val="tx2">
                  <a:lumMod val="50000"/>
                </a:schemeClr>
              </a:buClr>
              <a:buFont typeface="Wingdings" panose="05000000000000000000" pitchFamily="2" charset="2"/>
              <a:buChar char="§"/>
            </a:pPr>
            <a:r>
              <a:rPr lang="tr-TR" sz="1350" dirty="0">
                <a:latin typeface="Times New Roman" panose="02020603050405020304" pitchFamily="18" charset="0"/>
                <a:cs typeface="Times New Roman" panose="02020603050405020304" pitchFamily="18" charset="0"/>
              </a:rPr>
              <a:t>kullanılan taşınır ve taşınmazların maliyeti, </a:t>
            </a:r>
          </a:p>
          <a:p>
            <a:pPr marL="600075" lvl="2" indent="-257175" algn="just">
              <a:lnSpc>
                <a:spcPct val="114000"/>
              </a:lnSpc>
              <a:spcBef>
                <a:spcPts val="900"/>
              </a:spcBef>
              <a:buClr>
                <a:schemeClr val="tx2">
                  <a:lumMod val="50000"/>
                </a:schemeClr>
              </a:buClr>
              <a:buFont typeface="Wingdings" panose="05000000000000000000" pitchFamily="2" charset="2"/>
              <a:buChar char="§"/>
            </a:pPr>
            <a:r>
              <a:rPr lang="tr-TR" sz="1350" dirty="0">
                <a:latin typeface="Times New Roman" panose="02020603050405020304" pitchFamily="18" charset="0"/>
                <a:cs typeface="Times New Roman" panose="02020603050405020304" pitchFamily="18" charset="0"/>
              </a:rPr>
              <a:t>taşınmazların amortisman giderleri, </a:t>
            </a:r>
          </a:p>
          <a:p>
            <a:pPr marL="600075" lvl="2" indent="-257175" algn="just">
              <a:lnSpc>
                <a:spcPct val="114000"/>
              </a:lnSpc>
              <a:spcBef>
                <a:spcPts val="900"/>
              </a:spcBef>
              <a:buClr>
                <a:schemeClr val="tx2">
                  <a:lumMod val="50000"/>
                </a:schemeClr>
              </a:buClr>
              <a:buFont typeface="Wingdings" panose="05000000000000000000" pitchFamily="2" charset="2"/>
              <a:buChar char="§"/>
            </a:pPr>
            <a:r>
              <a:rPr lang="tr-TR" sz="1350" dirty="0">
                <a:latin typeface="Times New Roman" panose="02020603050405020304" pitchFamily="18" charset="0"/>
                <a:cs typeface="Times New Roman" panose="02020603050405020304" pitchFamily="18" charset="0"/>
              </a:rPr>
              <a:t>üstlenilen yükümlülükler, </a:t>
            </a:r>
          </a:p>
          <a:p>
            <a:pPr marL="0" lvl="1" algn="just">
              <a:lnSpc>
                <a:spcPct val="114000"/>
              </a:lnSpc>
              <a:spcBef>
                <a:spcPts val="900"/>
              </a:spcBef>
              <a:buClr>
                <a:schemeClr val="tx2">
                  <a:lumMod val="50000"/>
                </a:schemeClr>
              </a:buClr>
            </a:pPr>
            <a:r>
              <a:rPr lang="tr-TR" sz="1350" dirty="0">
                <a:latin typeface="Times New Roman" panose="02020603050405020304" pitchFamily="18" charset="0"/>
                <a:cs typeface="Times New Roman" panose="02020603050405020304" pitchFamily="18" charset="0"/>
              </a:rPr>
              <a:t>       dikkate alınmak suretiyle tam olarak tespit edilebilmektedir. </a:t>
            </a:r>
          </a:p>
          <a:p>
            <a:pPr marL="257175" indent="-257175" algn="just">
              <a:lnSpc>
                <a:spcPct val="114000"/>
              </a:lnSpc>
              <a:spcBef>
                <a:spcPts val="900"/>
              </a:spcBef>
              <a:buClr>
                <a:schemeClr val="tx2">
                  <a:lumMod val="50000"/>
                </a:schemeClr>
              </a:buClr>
              <a:buFont typeface="Times New Roman" panose="02020603050405020304" pitchFamily="18" charset="0"/>
              <a:buChar char="◙"/>
            </a:pPr>
            <a:r>
              <a:rPr lang="tr-TR" sz="1350" dirty="0">
                <a:latin typeface="Times New Roman" panose="02020603050405020304" pitchFamily="18" charset="0"/>
                <a:cs typeface="Times New Roman" panose="02020603050405020304" pitchFamily="18" charset="0"/>
              </a:rPr>
              <a:t>Program bütçeye geçişin ilk yıllarında bütçe giderleri esas alınacak ve programın bütçe dönemindeki kaynak ihtiyacına odaklanılacaktır.</a:t>
            </a:r>
            <a:endParaRPr lang="tr-TR" u="sng"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054036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45FE38D5-73D6-7BC1-686A-74F63A127ED6}"/>
              </a:ext>
            </a:extLst>
          </p:cNvPr>
          <p:cNvSpPr txBox="1"/>
          <p:nvPr/>
        </p:nvSpPr>
        <p:spPr>
          <a:xfrm>
            <a:off x="215954" y="977795"/>
            <a:ext cx="2963045" cy="3035767"/>
          </a:xfrm>
          <a:prstGeom prst="rect">
            <a:avLst/>
          </a:prstGeom>
          <a:noFill/>
        </p:spPr>
        <p:txBody>
          <a:bodyPr wrap="square">
            <a:spAutoFit/>
          </a:bodyPr>
          <a:lstStyle/>
          <a:p>
            <a:pPr>
              <a:lnSpc>
                <a:spcPct val="115000"/>
              </a:lnSpc>
              <a:spcAft>
                <a:spcPts val="800"/>
              </a:spcAft>
            </a:pPr>
            <a:r>
              <a:rPr lang="tr-TR" sz="1800" dirty="0">
                <a:effectLst/>
                <a:latin typeface="Times New Roman" panose="02020603050405020304" pitchFamily="18" charset="0"/>
                <a:ea typeface="Times New Roman" panose="02020603050405020304" pitchFamily="18" charset="0"/>
                <a:cs typeface="Times New Roman" panose="02020603050405020304" pitchFamily="18" charset="0"/>
              </a:rPr>
              <a:t>Programların maliyetleri belirlenirken faaliyetler esas alınacaktır. </a:t>
            </a:r>
          </a:p>
          <a:p>
            <a:pPr>
              <a:lnSpc>
                <a:spcPct val="115000"/>
              </a:lnSpc>
              <a:spcAft>
                <a:spcPts val="800"/>
              </a:spcAft>
            </a:pPr>
            <a:r>
              <a:rPr lang="tr-TR" sz="1800" dirty="0">
                <a:effectLst/>
                <a:latin typeface="Times New Roman" panose="02020603050405020304" pitchFamily="18" charset="0"/>
                <a:ea typeface="Times New Roman" panose="02020603050405020304" pitchFamily="18" charset="0"/>
                <a:cs typeface="Times New Roman" panose="02020603050405020304" pitchFamily="18" charset="0"/>
              </a:rPr>
              <a:t>Faaliyet maliyetlerinin belirlenmesi, aşağıdan yukarıya doğru bir yaklaşımla alt programların ve programların maliyetlerinin belirlenmesini sağlayacaktır.</a:t>
            </a:r>
            <a:endParaRPr lang="tr-TR" sz="1400" dirty="0">
              <a:effectLst/>
              <a:latin typeface="Century Gothic" panose="020B0502020202020204" pitchFamily="34" charset="0"/>
              <a:ea typeface="Times New Roman" panose="02020603050405020304" pitchFamily="18" charset="0"/>
              <a:cs typeface="Times New Roman" panose="02020603050405020304" pitchFamily="18" charset="0"/>
            </a:endParaRPr>
          </a:p>
        </p:txBody>
      </p:sp>
      <p:pic>
        <p:nvPicPr>
          <p:cNvPr id="3" name="Resim 2">
            <a:extLst>
              <a:ext uri="{FF2B5EF4-FFF2-40B4-BE49-F238E27FC236}">
                <a16:creationId xmlns:a16="http://schemas.microsoft.com/office/drawing/2014/main" id="{AA2017E9-DDE9-4A7A-7DE8-04BB3703C7A1}"/>
              </a:ext>
            </a:extLst>
          </p:cNvPr>
          <p:cNvPicPr>
            <a:picLocks noChangeAspect="1"/>
          </p:cNvPicPr>
          <p:nvPr/>
        </p:nvPicPr>
        <p:blipFill>
          <a:blip r:embed="rId2"/>
          <a:stretch>
            <a:fillRect/>
          </a:stretch>
        </p:blipFill>
        <p:spPr>
          <a:xfrm>
            <a:off x="3288864" y="240938"/>
            <a:ext cx="5352277" cy="4295555"/>
          </a:xfrm>
          <a:prstGeom prst="rect">
            <a:avLst/>
          </a:prstGeom>
        </p:spPr>
      </p:pic>
    </p:spTree>
    <p:extLst>
      <p:ext uri="{BB962C8B-B14F-4D97-AF65-F5344CB8AC3E}">
        <p14:creationId xmlns:p14="http://schemas.microsoft.com/office/powerpoint/2010/main" val="50177411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4"/>
          <p:cNvSpPr txBox="1"/>
          <p:nvPr/>
        </p:nvSpPr>
        <p:spPr>
          <a:xfrm>
            <a:off x="568285" y="210985"/>
            <a:ext cx="5974328" cy="438582"/>
          </a:xfrm>
          <a:prstGeom prst="rect">
            <a:avLst/>
          </a:prstGeom>
          <a:noFill/>
        </p:spPr>
        <p:txBody>
          <a:bodyPr wrap="none" rtlCol="0">
            <a:spAutoFit/>
          </a:bodyPr>
          <a:lstStyle/>
          <a:p>
            <a:r>
              <a:rPr lang="tr-TR" sz="2250" b="1" u="sng" dirty="0">
                <a:latin typeface="Times New Roman" panose="02020603050405020304" pitchFamily="18" charset="0"/>
                <a:cs typeface="Times New Roman" panose="02020603050405020304" pitchFamily="18" charset="0"/>
              </a:rPr>
              <a:t>PROGRAM SINIFLANDIRMASI VE BÜTÇE</a:t>
            </a:r>
            <a:endParaRPr lang="en-US" sz="2250" b="1" u="sng" dirty="0">
              <a:latin typeface="Times New Roman" panose="02020603050405020304" pitchFamily="18" charset="0"/>
              <a:cs typeface="Times New Roman" panose="02020603050405020304" pitchFamily="18" charset="0"/>
            </a:endParaRPr>
          </a:p>
        </p:txBody>
      </p:sp>
      <p:sp>
        <p:nvSpPr>
          <p:cNvPr id="3" name="Dikdörtgen 2"/>
          <p:cNvSpPr/>
          <p:nvPr/>
        </p:nvSpPr>
        <p:spPr>
          <a:xfrm>
            <a:off x="612774" y="799456"/>
            <a:ext cx="1819729" cy="383310"/>
          </a:xfrm>
          <a:prstGeom prst="rect">
            <a:avLst/>
          </a:prstGeom>
        </p:spPr>
        <p:txBody>
          <a:bodyPr wrap="none">
            <a:spAutoFit/>
          </a:bodyPr>
          <a:lstStyle/>
          <a:p>
            <a:pPr marL="0" lvl="1" algn="just">
              <a:lnSpc>
                <a:spcPct val="114000"/>
              </a:lnSpc>
              <a:spcBef>
                <a:spcPts val="900"/>
              </a:spcBef>
              <a:buClr>
                <a:schemeClr val="tx2">
                  <a:lumMod val="50000"/>
                </a:schemeClr>
              </a:buClr>
              <a:defRPr/>
            </a:pPr>
            <a:r>
              <a:rPr lang="tr-TR" u="sng" dirty="0">
                <a:solidFill>
                  <a:srgbClr val="000000"/>
                </a:solidFill>
                <a:latin typeface="Times New Roman" panose="02020603050405020304" pitchFamily="18" charset="0"/>
                <a:cs typeface="Times New Roman" panose="02020603050405020304" pitchFamily="18" charset="0"/>
              </a:rPr>
              <a:t>Program Maliyeti</a:t>
            </a:r>
          </a:p>
        </p:txBody>
      </p:sp>
      <p:sp>
        <p:nvSpPr>
          <p:cNvPr id="13" name="Yuvarlatılmış Dikdörtgen 12"/>
          <p:cNvSpPr/>
          <p:nvPr/>
        </p:nvSpPr>
        <p:spPr>
          <a:xfrm>
            <a:off x="637060" y="1863913"/>
            <a:ext cx="2580287" cy="2076980"/>
          </a:xfrm>
          <a:prstGeom prst="round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b="1" u="sng" dirty="0">
                <a:solidFill>
                  <a:srgbClr val="C00000"/>
                </a:solidFill>
                <a:latin typeface="Times New Roman" panose="02020603050405020304" pitchFamily="18" charset="0"/>
                <a:cs typeface="Times New Roman" panose="02020603050405020304" pitchFamily="18" charset="0"/>
              </a:rPr>
              <a:t>Doğrudan Maliyetler</a:t>
            </a:r>
          </a:p>
          <a:p>
            <a:pPr algn="ctr"/>
            <a:endParaRPr lang="tr-TR" sz="1200" b="1" dirty="0">
              <a:solidFill>
                <a:schemeClr val="tx1"/>
              </a:solidFill>
              <a:latin typeface="Times New Roman" panose="02020603050405020304" pitchFamily="18" charset="0"/>
              <a:cs typeface="Times New Roman" panose="02020603050405020304" pitchFamily="18" charset="0"/>
            </a:endParaRPr>
          </a:p>
          <a:p>
            <a:pPr marL="214313" indent="-214313" algn="just">
              <a:buFont typeface="Wingdings" panose="05000000000000000000" pitchFamily="2" charset="2"/>
              <a:buChar char="§"/>
            </a:pPr>
            <a:r>
              <a:rPr lang="tr-TR" sz="1200" dirty="0">
                <a:solidFill>
                  <a:schemeClr val="tx1"/>
                </a:solidFill>
                <a:latin typeface="Times New Roman" panose="02020603050405020304" pitchFamily="18" charset="0"/>
                <a:cs typeface="Times New Roman" panose="02020603050405020304" pitchFamily="18" charset="0"/>
              </a:rPr>
              <a:t>Belirli bir faaliyet ile ilişkisi büyük ölçüde saptanabilen maliyetlerdir.</a:t>
            </a:r>
          </a:p>
          <a:p>
            <a:pPr marL="214313" indent="-214313" algn="just">
              <a:buFont typeface="Wingdings" panose="05000000000000000000" pitchFamily="2" charset="2"/>
              <a:buChar char="§"/>
            </a:pPr>
            <a:r>
              <a:rPr lang="tr-TR" sz="1200" dirty="0">
                <a:solidFill>
                  <a:schemeClr val="tx1"/>
                </a:solidFill>
                <a:latin typeface="Times New Roman" panose="02020603050405020304" pitchFamily="18" charset="0"/>
                <a:cs typeface="Times New Roman" panose="02020603050405020304" pitchFamily="18" charset="0"/>
              </a:rPr>
              <a:t>Doğrudan faaliyetle ilişkili ödemelerin tamamı faaliyetlerin maliyetlerine dâhil edilecektir.</a:t>
            </a:r>
          </a:p>
        </p:txBody>
      </p:sp>
      <p:sp>
        <p:nvSpPr>
          <p:cNvPr id="14" name="Yuvarlatılmış Dikdörtgen 13"/>
          <p:cNvSpPr/>
          <p:nvPr/>
        </p:nvSpPr>
        <p:spPr>
          <a:xfrm>
            <a:off x="7055603" y="2575900"/>
            <a:ext cx="1284423" cy="836702"/>
          </a:xfrm>
          <a:prstGeom prst="round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350" b="1" u="sng" dirty="0">
                <a:solidFill>
                  <a:srgbClr val="C00000"/>
                </a:solidFill>
                <a:latin typeface="Times New Roman" panose="02020603050405020304" pitchFamily="18" charset="0"/>
                <a:cs typeface="Times New Roman" panose="02020603050405020304" pitchFamily="18" charset="0"/>
              </a:rPr>
              <a:t>PROGRAM </a:t>
            </a:r>
          </a:p>
          <a:p>
            <a:pPr algn="ctr"/>
            <a:r>
              <a:rPr lang="tr-TR" sz="1350" b="1" u="sng" dirty="0">
                <a:solidFill>
                  <a:srgbClr val="C00000"/>
                </a:solidFill>
                <a:latin typeface="Times New Roman" panose="02020603050405020304" pitchFamily="18" charset="0"/>
                <a:cs typeface="Times New Roman" panose="02020603050405020304" pitchFamily="18" charset="0"/>
              </a:rPr>
              <a:t>MALİYETİ</a:t>
            </a:r>
          </a:p>
        </p:txBody>
      </p:sp>
      <p:sp>
        <p:nvSpPr>
          <p:cNvPr id="15" name="Yuvarlatılmış Dikdörtgen 14"/>
          <p:cNvSpPr/>
          <p:nvPr/>
        </p:nvSpPr>
        <p:spPr>
          <a:xfrm>
            <a:off x="3707630" y="1863913"/>
            <a:ext cx="2738863" cy="2076980"/>
          </a:xfrm>
          <a:prstGeom prst="round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b="1" u="sng" dirty="0">
                <a:solidFill>
                  <a:srgbClr val="C00000"/>
                </a:solidFill>
                <a:latin typeface="Times New Roman" panose="02020603050405020304" pitchFamily="18" charset="0"/>
                <a:cs typeface="Times New Roman" panose="02020603050405020304" pitchFamily="18" charset="0"/>
              </a:rPr>
              <a:t>Dolaylı Maliyetler</a:t>
            </a:r>
          </a:p>
          <a:p>
            <a:pPr algn="ctr"/>
            <a:endParaRPr lang="tr-TR" sz="1200" b="1" dirty="0">
              <a:solidFill>
                <a:schemeClr val="tx1"/>
              </a:solidFill>
              <a:latin typeface="Times New Roman" panose="02020603050405020304" pitchFamily="18" charset="0"/>
              <a:cs typeface="Times New Roman" panose="02020603050405020304" pitchFamily="18" charset="0"/>
            </a:endParaRPr>
          </a:p>
          <a:p>
            <a:pPr marL="214313" indent="-214313" algn="just">
              <a:buFont typeface="Wingdings" panose="05000000000000000000" pitchFamily="2" charset="2"/>
              <a:buChar char="§"/>
            </a:pPr>
            <a:r>
              <a:rPr lang="tr-TR" sz="1200" dirty="0">
                <a:solidFill>
                  <a:schemeClr val="tx1"/>
                </a:solidFill>
                <a:latin typeface="Times New Roman" panose="02020603050405020304" pitchFamily="18" charset="0"/>
                <a:cs typeface="Times New Roman" panose="02020603050405020304" pitchFamily="18" charset="0"/>
              </a:rPr>
              <a:t>İdarenin ana hizmet konularına ilişkin birden fazla faaliyeti ilgilendiren giderlerdir.</a:t>
            </a:r>
          </a:p>
          <a:p>
            <a:pPr marL="214313" indent="-214313" algn="just">
              <a:buFont typeface="Wingdings" panose="05000000000000000000" pitchFamily="2" charset="2"/>
              <a:buChar char="§"/>
            </a:pPr>
            <a:r>
              <a:rPr lang="tr-TR" sz="1200" dirty="0">
                <a:solidFill>
                  <a:schemeClr val="tx1"/>
                </a:solidFill>
                <a:latin typeface="Times New Roman" panose="02020603050405020304" pitchFamily="18" charset="0"/>
                <a:cs typeface="Times New Roman" panose="02020603050405020304" pitchFamily="18" charset="0"/>
              </a:rPr>
              <a:t>İdarenin tüm faaliyetlerine destek sağlayan ve idarenin kurumsal ve yönetsel ihtiyaçlarının karşılanması için yapılması zorunlu genel yönetim giderleridir.</a:t>
            </a:r>
            <a:endParaRPr lang="tr-TR" sz="1200" b="1" dirty="0">
              <a:solidFill>
                <a:schemeClr val="tx1"/>
              </a:solidFill>
              <a:latin typeface="Times New Roman" panose="02020603050405020304" pitchFamily="18" charset="0"/>
              <a:cs typeface="Times New Roman" panose="02020603050405020304" pitchFamily="18" charset="0"/>
            </a:endParaRPr>
          </a:p>
        </p:txBody>
      </p:sp>
      <p:sp>
        <p:nvSpPr>
          <p:cNvPr id="17" name="Artı 16"/>
          <p:cNvSpPr/>
          <p:nvPr/>
        </p:nvSpPr>
        <p:spPr>
          <a:xfrm>
            <a:off x="3249558" y="2779939"/>
            <a:ext cx="428625" cy="428625"/>
          </a:xfrm>
          <a:prstGeom prst="mathPlus">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350"/>
          </a:p>
        </p:txBody>
      </p:sp>
      <p:sp>
        <p:nvSpPr>
          <p:cNvPr id="18" name="Eşittir 17"/>
          <p:cNvSpPr/>
          <p:nvPr/>
        </p:nvSpPr>
        <p:spPr>
          <a:xfrm>
            <a:off x="6504610" y="2779939"/>
            <a:ext cx="488197" cy="453326"/>
          </a:xfrm>
          <a:prstGeom prst="mathEqual">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350"/>
          </a:p>
        </p:txBody>
      </p:sp>
    </p:spTree>
    <p:extLst>
      <p:ext uri="{BB962C8B-B14F-4D97-AF65-F5344CB8AC3E}">
        <p14:creationId xmlns:p14="http://schemas.microsoft.com/office/powerpoint/2010/main" val="188691904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41CA601-2D59-B408-5600-1810208D105D}"/>
              </a:ext>
            </a:extLst>
          </p:cNvPr>
          <p:cNvSpPr>
            <a:spLocks noGrp="1"/>
          </p:cNvSpPr>
          <p:nvPr>
            <p:ph type="title"/>
          </p:nvPr>
        </p:nvSpPr>
        <p:spPr/>
        <p:txBody>
          <a:bodyPr/>
          <a:lstStyle/>
          <a:p>
            <a:r>
              <a:rPr lang="tr-TR" b="1" dirty="0"/>
              <a:t>Performans Programı</a:t>
            </a:r>
            <a:endParaRPr lang="en-GB" b="1" dirty="0"/>
          </a:p>
        </p:txBody>
      </p:sp>
      <p:sp>
        <p:nvSpPr>
          <p:cNvPr id="3" name="Metin Yer Tutucusu 2">
            <a:extLst>
              <a:ext uri="{FF2B5EF4-FFF2-40B4-BE49-F238E27FC236}">
                <a16:creationId xmlns:a16="http://schemas.microsoft.com/office/drawing/2014/main" id="{1F5B9D71-BA48-7647-0408-9D9514C994FC}"/>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5027011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E846E10-4D4C-2246-23D4-C59DD012C074}"/>
            </a:ext>
          </a:extLst>
        </p:cNvPr>
        <p:cNvGrpSpPr/>
        <p:nvPr/>
      </p:nvGrpSpPr>
      <p:grpSpPr>
        <a:xfrm>
          <a:off x="0" y="0"/>
          <a:ext cx="0" cy="0"/>
          <a:chOff x="0" y="0"/>
          <a:chExt cx="0" cy="0"/>
        </a:xfrm>
      </p:grpSpPr>
      <p:sp>
        <p:nvSpPr>
          <p:cNvPr id="2" name="Unvan 1">
            <a:extLst>
              <a:ext uri="{FF2B5EF4-FFF2-40B4-BE49-F238E27FC236}">
                <a16:creationId xmlns:a16="http://schemas.microsoft.com/office/drawing/2014/main" id="{F900B91E-F5D6-3CDF-4F6B-B6814FC7A721}"/>
              </a:ext>
            </a:extLst>
          </p:cNvPr>
          <p:cNvSpPr>
            <a:spLocks noGrp="1"/>
          </p:cNvSpPr>
          <p:nvPr>
            <p:ph type="title"/>
          </p:nvPr>
        </p:nvSpPr>
        <p:spPr>
          <a:xfrm>
            <a:off x="575442" y="340029"/>
            <a:ext cx="8324192" cy="481739"/>
          </a:xfrm>
        </p:spPr>
        <p:txBody>
          <a:bodyPr>
            <a:noAutofit/>
          </a:bodyPr>
          <a:lstStyle/>
          <a:p>
            <a:pPr algn="ctr"/>
            <a:r>
              <a:rPr lang="tr-TR" sz="2400" b="1" dirty="0">
                <a:latin typeface="+mn-lt"/>
              </a:rPr>
              <a:t>Belediyelerde </a:t>
            </a:r>
            <a:r>
              <a:rPr lang="en-US" sz="2400" b="1" dirty="0" err="1">
                <a:latin typeface="+mn-lt"/>
              </a:rPr>
              <a:t>Performans</a:t>
            </a:r>
            <a:r>
              <a:rPr lang="en-US" sz="2400" b="1" dirty="0">
                <a:latin typeface="+mn-lt"/>
              </a:rPr>
              <a:t> </a:t>
            </a:r>
            <a:r>
              <a:rPr lang="en-US" sz="2400" b="1" dirty="0" err="1">
                <a:latin typeface="+mn-lt"/>
              </a:rPr>
              <a:t>Esaslı</a:t>
            </a:r>
            <a:r>
              <a:rPr lang="en-US" sz="2400" b="1" dirty="0">
                <a:latin typeface="+mn-lt"/>
              </a:rPr>
              <a:t> Program </a:t>
            </a:r>
            <a:r>
              <a:rPr lang="en-US" sz="2400" b="1" dirty="0" err="1">
                <a:latin typeface="+mn-lt"/>
              </a:rPr>
              <a:t>Bütçe</a:t>
            </a:r>
            <a:r>
              <a:rPr lang="en-US" sz="2400" b="1" dirty="0">
                <a:latin typeface="+mn-lt"/>
              </a:rPr>
              <a:t> </a:t>
            </a:r>
            <a:r>
              <a:rPr lang="en-US" sz="2400" b="1" dirty="0" err="1">
                <a:latin typeface="+mn-lt"/>
              </a:rPr>
              <a:t>Sistemine</a:t>
            </a:r>
            <a:r>
              <a:rPr lang="en-US" sz="2400" b="1" dirty="0">
                <a:latin typeface="+mn-lt"/>
              </a:rPr>
              <a:t> </a:t>
            </a:r>
            <a:r>
              <a:rPr lang="en-US" sz="2400" b="1" dirty="0" err="1">
                <a:latin typeface="+mn-lt"/>
              </a:rPr>
              <a:t>Geçiş</a:t>
            </a:r>
            <a:endParaRPr lang="tr-TR" sz="2400" b="1" dirty="0">
              <a:latin typeface="+mn-lt"/>
            </a:endParaRPr>
          </a:p>
        </p:txBody>
      </p:sp>
      <p:sp>
        <p:nvSpPr>
          <p:cNvPr id="3" name="İçerik Yer Tutucusu 2">
            <a:extLst>
              <a:ext uri="{FF2B5EF4-FFF2-40B4-BE49-F238E27FC236}">
                <a16:creationId xmlns:a16="http://schemas.microsoft.com/office/drawing/2014/main" id="{E058DB82-1ECD-D3F0-E2DE-373BBC1C1A5C}"/>
              </a:ext>
            </a:extLst>
          </p:cNvPr>
          <p:cNvSpPr>
            <a:spLocks noGrp="1"/>
          </p:cNvSpPr>
          <p:nvPr>
            <p:ph idx="1"/>
          </p:nvPr>
        </p:nvSpPr>
        <p:spPr>
          <a:xfrm>
            <a:off x="511628" y="918877"/>
            <a:ext cx="8120743" cy="3884594"/>
          </a:xfrm>
        </p:spPr>
        <p:txBody>
          <a:bodyPr>
            <a:normAutofit/>
          </a:bodyPr>
          <a:lstStyle/>
          <a:p>
            <a:pPr marL="0" lvl="1" indent="0">
              <a:lnSpc>
                <a:spcPct val="115000"/>
              </a:lnSpc>
              <a:spcBef>
                <a:spcPts val="0"/>
              </a:spcBef>
              <a:spcAft>
                <a:spcPts val="300"/>
              </a:spcAft>
              <a:buNone/>
            </a:pPr>
            <a:r>
              <a:rPr lang="tr-TR" sz="1600" b="1" dirty="0">
                <a:latin typeface="Times New Roman" panose="02020603050405020304" pitchFamily="18" charset="0"/>
                <a:ea typeface="Cambria" panose="02040503050406030204" pitchFamily="18" charset="0"/>
                <a:cs typeface="Arial" panose="020B0604020202020204" pitchFamily="34" charset="0"/>
              </a:rPr>
              <a:t>Temel düzenlemeler:</a:t>
            </a:r>
          </a:p>
          <a:p>
            <a:pPr marL="650875" lvl="1" indent="-342900">
              <a:lnSpc>
                <a:spcPct val="115000"/>
              </a:lnSpc>
              <a:spcBef>
                <a:spcPts val="0"/>
              </a:spcBef>
              <a:spcAft>
                <a:spcPts val="300"/>
              </a:spcAft>
              <a:buAutoNum type="arabicPeriod"/>
            </a:pPr>
            <a:r>
              <a:rPr lang="tr-TR" b="1" i="1" dirty="0">
                <a:latin typeface="Times New Roman" panose="02020603050405020304" pitchFamily="18" charset="0"/>
                <a:ea typeface="Cambria" panose="02040503050406030204" pitchFamily="18" charset="0"/>
                <a:cs typeface="Arial" panose="020B0604020202020204" pitchFamily="34" charset="0"/>
              </a:rPr>
              <a:t>Bütçe çağrısına </a:t>
            </a:r>
            <a:r>
              <a:rPr lang="tr-TR" dirty="0">
                <a:latin typeface="Times New Roman" panose="02020603050405020304" pitchFamily="18" charset="0"/>
                <a:ea typeface="Cambria" panose="02040503050406030204" pitchFamily="18" charset="0"/>
                <a:cs typeface="Arial" panose="020B0604020202020204" pitchFamily="34" charset="0"/>
              </a:rPr>
              <a:t>ödenek tavanlarının eklenmesi</a:t>
            </a:r>
          </a:p>
          <a:p>
            <a:pPr marL="650875" lvl="1" indent="-342900">
              <a:lnSpc>
                <a:spcPct val="115000"/>
              </a:lnSpc>
              <a:spcBef>
                <a:spcPts val="0"/>
              </a:spcBef>
              <a:spcAft>
                <a:spcPts val="300"/>
              </a:spcAft>
              <a:buAutoNum type="arabicPeriod"/>
            </a:pPr>
            <a:r>
              <a:rPr lang="tr-TR" b="1" i="1" dirty="0">
                <a:latin typeface="Times New Roman" panose="02020603050405020304" pitchFamily="18" charset="0"/>
                <a:ea typeface="Cambria" panose="02040503050406030204" pitchFamily="18" charset="0"/>
                <a:cs typeface="Arial" panose="020B0604020202020204" pitchFamily="34" charset="0"/>
              </a:rPr>
              <a:t>Performans programlarının bütçeyle uyumlu 3 yıl öngörüsünde hazırlanması </a:t>
            </a:r>
            <a:r>
              <a:rPr lang="tr-TR" dirty="0">
                <a:latin typeface="Times New Roman" panose="02020603050405020304" pitchFamily="18" charset="0"/>
                <a:ea typeface="Cambria" panose="02040503050406030204" pitchFamily="18" charset="0"/>
                <a:cs typeface="Arial" panose="020B0604020202020204" pitchFamily="34" charset="0"/>
              </a:rPr>
              <a:t>ve hedefler ile faaliyetlerin program bütçeden alınması</a:t>
            </a:r>
          </a:p>
          <a:p>
            <a:pPr marL="650875" lvl="1" indent="-342900">
              <a:lnSpc>
                <a:spcPct val="115000"/>
              </a:lnSpc>
              <a:spcBef>
                <a:spcPts val="0"/>
              </a:spcBef>
              <a:spcAft>
                <a:spcPts val="300"/>
              </a:spcAft>
              <a:buAutoNum type="arabicPeriod"/>
            </a:pPr>
            <a:r>
              <a:rPr lang="tr-TR" dirty="0">
                <a:latin typeface="Times New Roman" panose="02020603050405020304" pitchFamily="18" charset="0"/>
                <a:ea typeface="Cambria" panose="02040503050406030204" pitchFamily="18" charset="0"/>
                <a:cs typeface="Arial" panose="020B0604020202020204" pitchFamily="34" charset="0"/>
              </a:rPr>
              <a:t>Bütçe sınıflandırmasında program bütçe modeline uygun </a:t>
            </a:r>
            <a:r>
              <a:rPr lang="tr-TR" b="1" i="1" dirty="0">
                <a:latin typeface="Times New Roman" panose="02020603050405020304" pitchFamily="18" charset="0"/>
                <a:ea typeface="Cambria" panose="02040503050406030204" pitchFamily="18" charset="0"/>
                <a:cs typeface="Arial" panose="020B0604020202020204" pitchFamily="34" charset="0"/>
              </a:rPr>
              <a:t>program kodlamasına geçiş</a:t>
            </a:r>
            <a:r>
              <a:rPr lang="tr-TR" dirty="0">
                <a:latin typeface="Times New Roman" panose="02020603050405020304" pitchFamily="18" charset="0"/>
                <a:ea typeface="Cambria" panose="02040503050406030204" pitchFamily="18" charset="0"/>
                <a:cs typeface="Arial" panose="020B0604020202020204" pitchFamily="34" charset="0"/>
              </a:rPr>
              <a:t> (fonksiyonel gösterimin bırakılması)</a:t>
            </a:r>
          </a:p>
          <a:p>
            <a:pPr marL="650875" lvl="1" indent="-342900">
              <a:lnSpc>
                <a:spcPct val="115000"/>
              </a:lnSpc>
              <a:spcBef>
                <a:spcPts val="0"/>
              </a:spcBef>
              <a:spcAft>
                <a:spcPts val="300"/>
              </a:spcAft>
              <a:buAutoNum type="arabicPeriod"/>
            </a:pPr>
            <a:r>
              <a:rPr lang="tr-TR" dirty="0">
                <a:latin typeface="Times New Roman" panose="02020603050405020304" pitchFamily="18" charset="0"/>
                <a:ea typeface="Cambria" panose="02040503050406030204" pitchFamily="18" charset="0"/>
                <a:cs typeface="Arial" panose="020B0604020202020204" pitchFamily="34" charset="0"/>
              </a:rPr>
              <a:t>Merkezi yönetimle paralel her yıl bütçenin ÇŞİDB tarafından </a:t>
            </a:r>
            <a:r>
              <a:rPr lang="tr-TR" b="1" i="1" dirty="0">
                <a:latin typeface="Times New Roman" panose="02020603050405020304" pitchFamily="18" charset="0"/>
                <a:ea typeface="Cambria" panose="02040503050406030204" pitchFamily="18" charset="0"/>
                <a:cs typeface="Arial" panose="020B0604020202020204" pitchFamily="34" charset="0"/>
              </a:rPr>
              <a:t>Program Bütçe Hazırlama Kılavuzuna</a:t>
            </a:r>
            <a:r>
              <a:rPr lang="tr-TR" dirty="0">
                <a:latin typeface="Times New Roman" panose="02020603050405020304" pitchFamily="18" charset="0"/>
                <a:ea typeface="Cambria" panose="02040503050406030204" pitchFamily="18" charset="0"/>
                <a:cs typeface="Arial" panose="020B0604020202020204" pitchFamily="34" charset="0"/>
              </a:rPr>
              <a:t> uygun çıkarılması</a:t>
            </a:r>
          </a:p>
          <a:p>
            <a:pPr marL="650875" lvl="1" indent="-342900">
              <a:lnSpc>
                <a:spcPct val="115000"/>
              </a:lnSpc>
              <a:spcBef>
                <a:spcPts val="0"/>
              </a:spcBef>
              <a:spcAft>
                <a:spcPts val="300"/>
              </a:spcAft>
              <a:buAutoNum type="arabicPeriod"/>
            </a:pPr>
            <a:r>
              <a:rPr lang="tr-TR" dirty="0">
                <a:latin typeface="Times New Roman" panose="02020603050405020304" pitchFamily="18" charset="0"/>
                <a:ea typeface="Cambria" panose="02040503050406030204" pitchFamily="18" charset="0"/>
                <a:cs typeface="Arial" panose="020B0604020202020204" pitchFamily="34" charset="0"/>
              </a:rPr>
              <a:t>Yeni sisteme uygun </a:t>
            </a:r>
            <a:r>
              <a:rPr lang="tr-TR" b="1" i="1" dirty="0">
                <a:latin typeface="Times New Roman" panose="02020603050405020304" pitchFamily="18" charset="0"/>
                <a:ea typeface="Cambria" panose="02040503050406030204" pitchFamily="18" charset="0"/>
                <a:cs typeface="Arial" panose="020B0604020202020204" pitchFamily="34" charset="0"/>
              </a:rPr>
              <a:t>bütçe hazırlama ve uygulama eki olan tablolar </a:t>
            </a:r>
            <a:r>
              <a:rPr lang="tr-TR" dirty="0">
                <a:latin typeface="Times New Roman" panose="02020603050405020304" pitchFamily="18" charset="0"/>
                <a:ea typeface="Cambria" panose="02040503050406030204" pitchFamily="18" charset="0"/>
                <a:cs typeface="Arial" panose="020B0604020202020204" pitchFamily="34" charset="0"/>
              </a:rPr>
              <a:t>ile diğer bütçe eklerinde değişiklikler</a:t>
            </a:r>
          </a:p>
          <a:p>
            <a:pPr marL="650875" lvl="1" indent="-342900">
              <a:lnSpc>
                <a:spcPct val="115000"/>
              </a:lnSpc>
              <a:spcBef>
                <a:spcPts val="0"/>
              </a:spcBef>
              <a:spcAft>
                <a:spcPts val="300"/>
              </a:spcAft>
              <a:buAutoNum type="arabicPeriod"/>
            </a:pPr>
            <a:r>
              <a:rPr lang="tr-TR" b="1" i="1" dirty="0">
                <a:latin typeface="Times New Roman" panose="02020603050405020304" pitchFamily="18" charset="0"/>
                <a:ea typeface="Cambria" panose="02040503050406030204" pitchFamily="18" charset="0"/>
                <a:cs typeface="Arial" panose="020B0604020202020204" pitchFamily="34" charset="0"/>
              </a:rPr>
              <a:t>Yeni Kurumsal Kodlar ile Finansman Programı </a:t>
            </a:r>
            <a:r>
              <a:rPr lang="tr-TR" dirty="0">
                <a:latin typeface="Times New Roman" panose="02020603050405020304" pitchFamily="18" charset="0"/>
                <a:ea typeface="Cambria" panose="02040503050406030204" pitchFamily="18" charset="0"/>
                <a:cs typeface="Arial" panose="020B0604020202020204" pitchFamily="34" charset="0"/>
              </a:rPr>
              <a:t>tablosunun geliştirilmesi</a:t>
            </a:r>
          </a:p>
          <a:p>
            <a:pPr marL="650875" lvl="1" indent="-342900">
              <a:lnSpc>
                <a:spcPct val="115000"/>
              </a:lnSpc>
              <a:spcBef>
                <a:spcPts val="0"/>
              </a:spcBef>
              <a:spcAft>
                <a:spcPts val="300"/>
              </a:spcAft>
              <a:buAutoNum type="arabicPeriod"/>
            </a:pPr>
            <a:endParaRPr lang="tr-TR" sz="1600" dirty="0">
              <a:latin typeface="Times New Roman" panose="02020603050405020304" pitchFamily="18" charset="0"/>
              <a:ea typeface="Cambria" panose="02040503050406030204" pitchFamily="18" charset="0"/>
              <a:cs typeface="Arial" panose="020B0604020202020204" pitchFamily="34" charset="0"/>
            </a:endParaRPr>
          </a:p>
          <a:p>
            <a:pPr marL="650875" lvl="1" indent="-342900">
              <a:lnSpc>
                <a:spcPct val="115000"/>
              </a:lnSpc>
              <a:spcBef>
                <a:spcPts val="0"/>
              </a:spcBef>
              <a:spcAft>
                <a:spcPts val="300"/>
              </a:spcAft>
              <a:buAutoNum type="arabicPeriod"/>
            </a:pPr>
            <a:endParaRPr lang="tr-TR" sz="1600" dirty="0">
              <a:latin typeface="Times New Roman" panose="02020603050405020304" pitchFamily="18" charset="0"/>
              <a:ea typeface="Cambria" panose="02040503050406030204" pitchFamily="18" charset="0"/>
              <a:cs typeface="Arial" panose="020B0604020202020204" pitchFamily="34" charset="0"/>
            </a:endParaRPr>
          </a:p>
          <a:p>
            <a:pPr marL="650875" lvl="1" indent="-342900">
              <a:lnSpc>
                <a:spcPct val="115000"/>
              </a:lnSpc>
              <a:spcBef>
                <a:spcPts val="0"/>
              </a:spcBef>
              <a:spcAft>
                <a:spcPts val="300"/>
              </a:spcAft>
              <a:buAutoNum type="arabicPeriod"/>
            </a:pPr>
            <a:endParaRPr lang="tr-TR" sz="1600" dirty="0">
              <a:latin typeface="Times New Roman" panose="02020603050405020304" pitchFamily="18" charset="0"/>
              <a:ea typeface="Cambria" panose="02040503050406030204" pitchFamily="18" charset="0"/>
              <a:cs typeface="Arial" panose="020B0604020202020204" pitchFamily="34" charset="0"/>
            </a:endParaRPr>
          </a:p>
          <a:p>
            <a:pPr marL="307975" lvl="1" indent="0">
              <a:lnSpc>
                <a:spcPct val="115000"/>
              </a:lnSpc>
              <a:spcBef>
                <a:spcPts val="0"/>
              </a:spcBef>
              <a:spcAft>
                <a:spcPts val="300"/>
              </a:spcAft>
              <a:buNone/>
            </a:pPr>
            <a:endParaRPr lang="tr-TR" sz="1600" dirty="0">
              <a:latin typeface="Times New Roman" panose="02020603050405020304" pitchFamily="18" charset="0"/>
              <a:ea typeface="Cambria" panose="02040503050406030204" pitchFamily="18" charset="0"/>
              <a:cs typeface="Arial" panose="020B0604020202020204" pitchFamily="34" charset="0"/>
            </a:endParaRPr>
          </a:p>
          <a:p>
            <a:pPr marL="307975" lvl="1" indent="0">
              <a:lnSpc>
                <a:spcPct val="115000"/>
              </a:lnSpc>
              <a:spcBef>
                <a:spcPts val="0"/>
              </a:spcBef>
              <a:spcAft>
                <a:spcPts val="300"/>
              </a:spcAft>
              <a:buNone/>
            </a:pPr>
            <a:endParaRPr lang="tr-TR" sz="1600" dirty="0">
              <a:latin typeface="Times New Roman" panose="02020603050405020304" pitchFamily="18"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004303399"/>
      </p:ext>
    </p:extLst>
  </p:cSld>
  <p:clrMapOvr>
    <a:overrideClrMapping bg1="lt1" tx1="dk1" bg2="lt2" tx2="dk2" accent1="accent1" accent2="accent2" accent3="accent3" accent4="accent4" accent5="accent5" accent6="accent6" hlink="hlink" folHlink="folHlink"/>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Metin kutusu 1"/>
          <p:cNvSpPr txBox="1"/>
          <p:nvPr/>
        </p:nvSpPr>
        <p:spPr>
          <a:xfrm>
            <a:off x="706908" y="763348"/>
            <a:ext cx="6318703" cy="1644233"/>
          </a:xfrm>
          <a:prstGeom prst="rect">
            <a:avLst/>
          </a:prstGeom>
          <a:noFill/>
        </p:spPr>
        <p:txBody>
          <a:bodyPr wrap="square" rtlCol="0">
            <a:spAutoFit/>
          </a:bodyPr>
          <a:lstStyle/>
          <a:p>
            <a:pPr marL="0" lvl="1" algn="just">
              <a:lnSpc>
                <a:spcPct val="114000"/>
              </a:lnSpc>
              <a:spcBef>
                <a:spcPts val="900"/>
              </a:spcBef>
              <a:spcAft>
                <a:spcPts val="450"/>
              </a:spcAft>
              <a:buClr>
                <a:schemeClr val="tx2">
                  <a:lumMod val="50000"/>
                </a:schemeClr>
              </a:buClr>
              <a:defRPr/>
            </a:pPr>
            <a:r>
              <a:rPr lang="tr-TR" u="sng" dirty="0">
                <a:latin typeface="Times New Roman" panose="02020603050405020304" pitchFamily="18" charset="0"/>
                <a:cs typeface="Times New Roman" panose="02020603050405020304" pitchFamily="18" charset="0"/>
              </a:rPr>
              <a:t>Program Amacı</a:t>
            </a:r>
          </a:p>
          <a:p>
            <a:pPr marL="257175" lvl="1" indent="-257175" algn="just">
              <a:lnSpc>
                <a:spcPct val="114000"/>
              </a:lnSpc>
              <a:spcBef>
                <a:spcPts val="900"/>
              </a:spcBef>
              <a:spcAft>
                <a:spcPts val="450"/>
              </a:spcAft>
              <a:buClr>
                <a:schemeClr val="tx2">
                  <a:lumMod val="50000"/>
                </a:schemeClr>
              </a:buClr>
              <a:buFont typeface="Times New Roman" panose="02020603050405020304" pitchFamily="18" charset="0"/>
              <a:buChar char="◙"/>
              <a:defRPr/>
            </a:pPr>
            <a:r>
              <a:rPr lang="tr-TR" sz="1275" dirty="0">
                <a:latin typeface="Times New Roman" panose="02020603050405020304" pitchFamily="18" charset="0"/>
                <a:cs typeface="Times New Roman" panose="02020603050405020304" pitchFamily="18" charset="0"/>
              </a:rPr>
              <a:t>Program amacı, toplumsal beklenti ve ihtiyaçları karşılamak üzere üst politika belgelerinde belirlenen hedef ve öncelikler esas alınarak ulaşılmak istenen sonuçlardır.</a:t>
            </a:r>
          </a:p>
          <a:p>
            <a:pPr marL="257175" lvl="1" indent="-257175" algn="just">
              <a:lnSpc>
                <a:spcPct val="114000"/>
              </a:lnSpc>
              <a:spcBef>
                <a:spcPts val="900"/>
              </a:spcBef>
              <a:spcAft>
                <a:spcPts val="450"/>
              </a:spcAft>
              <a:buClr>
                <a:schemeClr val="tx2">
                  <a:lumMod val="50000"/>
                </a:schemeClr>
              </a:buClr>
              <a:buFont typeface="Times New Roman" panose="02020603050405020304" pitchFamily="18" charset="0"/>
              <a:buChar char="◙"/>
              <a:defRPr/>
            </a:pPr>
            <a:r>
              <a:rPr lang="tr-TR" sz="1275" dirty="0">
                <a:latin typeface="Times New Roman" panose="02020603050405020304" pitchFamily="18" charset="0"/>
                <a:cs typeface="Times New Roman" panose="02020603050405020304" pitchFamily="18" charset="0"/>
              </a:rPr>
              <a:t>Programların devamlı nitelikte olması öngörüldüğünden, istisnai durumlar dışında program amacının da yıldan yıla değiştirilmemesi öngörülmektedir.</a:t>
            </a:r>
          </a:p>
        </p:txBody>
      </p:sp>
      <p:sp>
        <p:nvSpPr>
          <p:cNvPr id="3" name="Dikdörtgen 2"/>
          <p:cNvSpPr/>
          <p:nvPr/>
        </p:nvSpPr>
        <p:spPr>
          <a:xfrm>
            <a:off x="620284" y="109429"/>
            <a:ext cx="3398687" cy="438582"/>
          </a:xfrm>
          <a:prstGeom prst="rect">
            <a:avLst/>
          </a:prstGeom>
          <a:noFill/>
        </p:spPr>
        <p:txBody>
          <a:bodyPr wrap="none" rtlCol="0">
            <a:spAutoFit/>
          </a:bodyPr>
          <a:lstStyle/>
          <a:p>
            <a:r>
              <a:rPr lang="tr-TR" sz="2250" b="1" u="sng" dirty="0">
                <a:latin typeface="Times New Roman" panose="02020603050405020304" pitchFamily="18" charset="0"/>
                <a:cs typeface="Times New Roman" panose="02020603050405020304" pitchFamily="18" charset="0"/>
              </a:rPr>
              <a:t>PERFORMANS BİLGİSİ</a:t>
            </a:r>
          </a:p>
        </p:txBody>
      </p:sp>
      <p:sp>
        <p:nvSpPr>
          <p:cNvPr id="6" name="Metin kutusu 5"/>
          <p:cNvSpPr txBox="1"/>
          <p:nvPr/>
        </p:nvSpPr>
        <p:spPr>
          <a:xfrm>
            <a:off x="706908" y="2660241"/>
            <a:ext cx="6959357" cy="1593193"/>
          </a:xfrm>
          <a:prstGeom prst="rect">
            <a:avLst/>
          </a:prstGeom>
          <a:noFill/>
        </p:spPr>
        <p:txBody>
          <a:bodyPr wrap="square" rtlCol="0">
            <a:spAutoFit/>
          </a:bodyPr>
          <a:lstStyle/>
          <a:p>
            <a:pPr marL="0" lvl="1" algn="just">
              <a:lnSpc>
                <a:spcPct val="114000"/>
              </a:lnSpc>
              <a:spcBef>
                <a:spcPts val="900"/>
              </a:spcBef>
              <a:spcAft>
                <a:spcPts val="450"/>
              </a:spcAft>
              <a:buClr>
                <a:schemeClr val="tx2">
                  <a:lumMod val="50000"/>
                </a:schemeClr>
              </a:buClr>
              <a:defRPr/>
            </a:pPr>
            <a:r>
              <a:rPr lang="tr-TR" u="sng" dirty="0">
                <a:latin typeface="Times New Roman" panose="02020603050405020304" pitchFamily="18" charset="0"/>
                <a:cs typeface="Times New Roman" panose="02020603050405020304" pitchFamily="18" charset="0"/>
              </a:rPr>
              <a:t>Anahtar Göstergeler</a:t>
            </a:r>
          </a:p>
          <a:p>
            <a:pPr marL="257175" lvl="1" indent="-257175" algn="just">
              <a:lnSpc>
                <a:spcPct val="114000"/>
              </a:lnSpc>
              <a:spcBef>
                <a:spcPts val="900"/>
              </a:spcBef>
              <a:spcAft>
                <a:spcPts val="450"/>
              </a:spcAft>
              <a:buClr>
                <a:schemeClr val="tx2">
                  <a:lumMod val="50000"/>
                </a:schemeClr>
              </a:buClr>
              <a:buFont typeface="Times New Roman" panose="02020603050405020304" pitchFamily="18" charset="0"/>
              <a:buChar char="◙"/>
              <a:defRPr/>
            </a:pPr>
            <a:r>
              <a:rPr lang="tr-TR" sz="1350" dirty="0">
                <a:latin typeface="Times New Roman" panose="02020603050405020304" pitchFamily="18" charset="0"/>
                <a:cs typeface="Times New Roman" panose="02020603050405020304" pitchFamily="18" charset="0"/>
              </a:rPr>
              <a:t>Program düzeyinde yer alan anahtar göstergeler, program kapsamında yürütülen hizmetlerdeki ilerlemeyi ölçen, ulusal veya uluslararası düzeyde veri üretilmesini sağlayan temel performans göstergeleridir</a:t>
            </a:r>
          </a:p>
          <a:p>
            <a:endParaRPr lang="tr-TR" sz="1500" dirty="0"/>
          </a:p>
        </p:txBody>
      </p:sp>
    </p:spTree>
    <p:extLst>
      <p:ext uri="{BB962C8B-B14F-4D97-AF65-F5344CB8AC3E}">
        <p14:creationId xmlns:p14="http://schemas.microsoft.com/office/powerpoint/2010/main" val="386925189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B86D8334-A8FD-1603-6BA8-F01FCFDCD0FF}"/>
              </a:ext>
            </a:extLst>
          </p:cNvPr>
          <p:cNvPicPr>
            <a:picLocks noChangeAspect="1"/>
          </p:cNvPicPr>
          <p:nvPr/>
        </p:nvPicPr>
        <p:blipFill>
          <a:blip r:embed="rId2"/>
          <a:stretch>
            <a:fillRect/>
          </a:stretch>
        </p:blipFill>
        <p:spPr>
          <a:xfrm>
            <a:off x="2296990" y="0"/>
            <a:ext cx="4550019" cy="514350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135412486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A5C07E83-75A2-6FFD-F89E-A7097513B0BB}"/>
              </a:ext>
            </a:extLst>
          </p:cNvPr>
          <p:cNvPicPr>
            <a:picLocks noChangeAspect="1"/>
          </p:cNvPicPr>
          <p:nvPr/>
        </p:nvPicPr>
        <p:blipFill>
          <a:blip r:embed="rId2"/>
          <a:stretch>
            <a:fillRect/>
          </a:stretch>
        </p:blipFill>
        <p:spPr>
          <a:xfrm>
            <a:off x="1571213" y="-33318"/>
            <a:ext cx="5335209" cy="5143500"/>
          </a:xfrm>
          <a:prstGeom prst="rect">
            <a:avLst/>
          </a:prstGeom>
        </p:spPr>
      </p:pic>
    </p:spTree>
    <p:extLst>
      <p:ext uri="{BB962C8B-B14F-4D97-AF65-F5344CB8AC3E}">
        <p14:creationId xmlns:p14="http://schemas.microsoft.com/office/powerpoint/2010/main" val="383339184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47D9BC40-4504-5D1C-AB62-66F88BECCC8E}"/>
            </a:ext>
          </a:extLst>
        </p:cNvPr>
        <p:cNvGrpSpPr/>
        <p:nvPr/>
      </p:nvGrpSpPr>
      <p:grpSpPr>
        <a:xfrm>
          <a:off x="0" y="0"/>
          <a:ext cx="0" cy="0"/>
          <a:chOff x="0" y="0"/>
          <a:chExt cx="0" cy="0"/>
        </a:xfrm>
      </p:grpSpPr>
      <p:pic>
        <p:nvPicPr>
          <p:cNvPr id="4" name="Resim 3">
            <a:extLst>
              <a:ext uri="{FF2B5EF4-FFF2-40B4-BE49-F238E27FC236}">
                <a16:creationId xmlns:a16="http://schemas.microsoft.com/office/drawing/2014/main" id="{C674724F-89A2-1F06-5CA5-226F76104DA0}"/>
              </a:ext>
            </a:extLst>
          </p:cNvPr>
          <p:cNvPicPr>
            <a:picLocks noChangeAspect="1"/>
          </p:cNvPicPr>
          <p:nvPr/>
        </p:nvPicPr>
        <p:blipFill>
          <a:blip r:embed="rId2"/>
          <a:stretch>
            <a:fillRect/>
          </a:stretch>
        </p:blipFill>
        <p:spPr>
          <a:xfrm>
            <a:off x="0" y="839417"/>
            <a:ext cx="9144000" cy="3464666"/>
          </a:xfrm>
          <a:prstGeom prst="rect">
            <a:avLst/>
          </a:prstGeom>
        </p:spPr>
      </p:pic>
    </p:spTree>
    <p:extLst>
      <p:ext uri="{BB962C8B-B14F-4D97-AF65-F5344CB8AC3E}">
        <p14:creationId xmlns:p14="http://schemas.microsoft.com/office/powerpoint/2010/main" val="289608211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69C7207-F8CF-9906-B718-28DC40B57399}"/>
            </a:ext>
          </a:extLst>
        </p:cNvPr>
        <p:cNvGrpSpPr/>
        <p:nvPr/>
      </p:nvGrpSpPr>
      <p:grpSpPr>
        <a:xfrm>
          <a:off x="0" y="0"/>
          <a:ext cx="0" cy="0"/>
          <a:chOff x="0" y="0"/>
          <a:chExt cx="0" cy="0"/>
        </a:xfrm>
      </p:grpSpPr>
      <p:sp>
        <p:nvSpPr>
          <p:cNvPr id="2" name="Dikdörtgen 1">
            <a:extLst>
              <a:ext uri="{FF2B5EF4-FFF2-40B4-BE49-F238E27FC236}">
                <a16:creationId xmlns:a16="http://schemas.microsoft.com/office/drawing/2014/main" id="{49A191EC-ED6F-7B93-1332-BDC8824CA347}"/>
              </a:ext>
            </a:extLst>
          </p:cNvPr>
          <p:cNvSpPr/>
          <p:nvPr/>
        </p:nvSpPr>
        <p:spPr>
          <a:xfrm>
            <a:off x="620284" y="109429"/>
            <a:ext cx="3398687" cy="438582"/>
          </a:xfrm>
          <a:prstGeom prst="rect">
            <a:avLst/>
          </a:prstGeom>
          <a:noFill/>
        </p:spPr>
        <p:txBody>
          <a:bodyPr wrap="none" rtlCol="0">
            <a:spAutoFit/>
          </a:bodyPr>
          <a:lstStyle/>
          <a:p>
            <a:r>
              <a:rPr lang="tr-TR" sz="2250" b="1" u="sng" dirty="0">
                <a:latin typeface="Times New Roman" panose="02020603050405020304" pitchFamily="18" charset="0"/>
                <a:cs typeface="Times New Roman" panose="02020603050405020304" pitchFamily="18" charset="0"/>
              </a:rPr>
              <a:t>PERFORMANS BİLGİSİ</a:t>
            </a:r>
          </a:p>
        </p:txBody>
      </p:sp>
      <p:pic>
        <p:nvPicPr>
          <p:cNvPr id="9" name="Resim 8">
            <a:extLst>
              <a:ext uri="{FF2B5EF4-FFF2-40B4-BE49-F238E27FC236}">
                <a16:creationId xmlns:a16="http://schemas.microsoft.com/office/drawing/2014/main" id="{FAC3A580-22DC-D13E-871F-7620A51265AE}"/>
              </a:ext>
            </a:extLst>
          </p:cNvPr>
          <p:cNvPicPr>
            <a:picLocks noChangeAspect="1"/>
          </p:cNvPicPr>
          <p:nvPr/>
        </p:nvPicPr>
        <p:blipFill>
          <a:blip r:embed="rId2"/>
          <a:stretch>
            <a:fillRect/>
          </a:stretch>
        </p:blipFill>
        <p:spPr>
          <a:xfrm>
            <a:off x="678376" y="611326"/>
            <a:ext cx="6449705" cy="4290830"/>
          </a:xfrm>
          <a:prstGeom prst="rect">
            <a:avLst/>
          </a:prstGeom>
        </p:spPr>
      </p:pic>
    </p:spTree>
    <p:extLst>
      <p:ext uri="{BB962C8B-B14F-4D97-AF65-F5344CB8AC3E}">
        <p14:creationId xmlns:p14="http://schemas.microsoft.com/office/powerpoint/2010/main" val="60509393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426FF596-5DBB-B7D7-6AD3-D5C5BB9D4077}"/>
            </a:ext>
          </a:extLst>
        </p:cNvPr>
        <p:cNvGrpSpPr/>
        <p:nvPr/>
      </p:nvGrpSpPr>
      <p:grpSpPr>
        <a:xfrm>
          <a:off x="0" y="0"/>
          <a:ext cx="0" cy="0"/>
          <a:chOff x="0" y="0"/>
          <a:chExt cx="0" cy="0"/>
        </a:xfrm>
      </p:grpSpPr>
      <p:pic>
        <p:nvPicPr>
          <p:cNvPr id="4" name="Resim 3">
            <a:extLst>
              <a:ext uri="{FF2B5EF4-FFF2-40B4-BE49-F238E27FC236}">
                <a16:creationId xmlns:a16="http://schemas.microsoft.com/office/drawing/2014/main" id="{EB644C5C-A7EC-81D6-E0BD-806953A7118E}"/>
              </a:ext>
            </a:extLst>
          </p:cNvPr>
          <p:cNvPicPr>
            <a:picLocks noChangeAspect="1"/>
          </p:cNvPicPr>
          <p:nvPr/>
        </p:nvPicPr>
        <p:blipFill>
          <a:blip r:embed="rId2"/>
          <a:stretch>
            <a:fillRect/>
          </a:stretch>
        </p:blipFill>
        <p:spPr>
          <a:xfrm>
            <a:off x="1684334" y="0"/>
            <a:ext cx="5775331" cy="5143500"/>
          </a:xfrm>
          <a:prstGeom prst="rect">
            <a:avLst/>
          </a:prstGeom>
        </p:spPr>
      </p:pic>
    </p:spTree>
    <p:extLst>
      <p:ext uri="{BB962C8B-B14F-4D97-AF65-F5344CB8AC3E}">
        <p14:creationId xmlns:p14="http://schemas.microsoft.com/office/powerpoint/2010/main" val="37974143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3793172F-A6DA-D468-80C0-F03AB92FCE11}"/>
            </a:ext>
          </a:extLst>
        </p:cNvPr>
        <p:cNvGrpSpPr/>
        <p:nvPr/>
      </p:nvGrpSpPr>
      <p:grpSpPr>
        <a:xfrm>
          <a:off x="0" y="0"/>
          <a:ext cx="0" cy="0"/>
          <a:chOff x="0" y="0"/>
          <a:chExt cx="0" cy="0"/>
        </a:xfrm>
      </p:grpSpPr>
      <p:pic>
        <p:nvPicPr>
          <p:cNvPr id="3" name="Resim 2">
            <a:extLst>
              <a:ext uri="{FF2B5EF4-FFF2-40B4-BE49-F238E27FC236}">
                <a16:creationId xmlns:a16="http://schemas.microsoft.com/office/drawing/2014/main" id="{17960CF1-48C0-F130-3B27-B5F7A91A877C}"/>
              </a:ext>
            </a:extLst>
          </p:cNvPr>
          <p:cNvPicPr>
            <a:picLocks noChangeAspect="1"/>
          </p:cNvPicPr>
          <p:nvPr/>
        </p:nvPicPr>
        <p:blipFill>
          <a:blip r:embed="rId2"/>
          <a:stretch>
            <a:fillRect/>
          </a:stretch>
        </p:blipFill>
        <p:spPr>
          <a:xfrm>
            <a:off x="1245140" y="-42801"/>
            <a:ext cx="5828815" cy="3013706"/>
          </a:xfrm>
          <a:prstGeom prst="rect">
            <a:avLst/>
          </a:prstGeom>
        </p:spPr>
      </p:pic>
      <p:pic>
        <p:nvPicPr>
          <p:cNvPr id="6" name="Resim 5">
            <a:extLst>
              <a:ext uri="{FF2B5EF4-FFF2-40B4-BE49-F238E27FC236}">
                <a16:creationId xmlns:a16="http://schemas.microsoft.com/office/drawing/2014/main" id="{E3211D0F-F531-933E-C878-4D7C5A80DCCA}"/>
              </a:ext>
            </a:extLst>
          </p:cNvPr>
          <p:cNvPicPr>
            <a:picLocks noChangeAspect="1"/>
          </p:cNvPicPr>
          <p:nvPr/>
        </p:nvPicPr>
        <p:blipFill>
          <a:blip r:embed="rId3"/>
          <a:stretch>
            <a:fillRect/>
          </a:stretch>
        </p:blipFill>
        <p:spPr>
          <a:xfrm>
            <a:off x="1276269" y="3068267"/>
            <a:ext cx="5915032" cy="1834473"/>
          </a:xfrm>
          <a:prstGeom prst="rect">
            <a:avLst/>
          </a:prstGeom>
        </p:spPr>
      </p:pic>
    </p:spTree>
    <p:extLst>
      <p:ext uri="{BB962C8B-B14F-4D97-AF65-F5344CB8AC3E}">
        <p14:creationId xmlns:p14="http://schemas.microsoft.com/office/powerpoint/2010/main" val="44231369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Dikdörtgen 1"/>
          <p:cNvSpPr/>
          <p:nvPr/>
        </p:nvSpPr>
        <p:spPr>
          <a:xfrm>
            <a:off x="620284" y="109429"/>
            <a:ext cx="3398687" cy="438582"/>
          </a:xfrm>
          <a:prstGeom prst="rect">
            <a:avLst/>
          </a:prstGeom>
          <a:noFill/>
        </p:spPr>
        <p:txBody>
          <a:bodyPr wrap="none" rtlCol="0">
            <a:spAutoFit/>
          </a:bodyPr>
          <a:lstStyle/>
          <a:p>
            <a:r>
              <a:rPr lang="tr-TR" sz="2250" b="1" u="sng" dirty="0">
                <a:latin typeface="Times New Roman" panose="02020603050405020304" pitchFamily="18" charset="0"/>
                <a:cs typeface="Times New Roman" panose="02020603050405020304" pitchFamily="18" charset="0"/>
              </a:rPr>
              <a:t>PERFORMANS BİLGİSİ</a:t>
            </a:r>
          </a:p>
        </p:txBody>
      </p:sp>
      <p:sp>
        <p:nvSpPr>
          <p:cNvPr id="3" name="Metin kutusu 2"/>
          <p:cNvSpPr txBox="1"/>
          <p:nvPr/>
        </p:nvSpPr>
        <p:spPr>
          <a:xfrm>
            <a:off x="620283" y="675911"/>
            <a:ext cx="7167548" cy="2028697"/>
          </a:xfrm>
          <a:prstGeom prst="rect">
            <a:avLst/>
          </a:prstGeom>
          <a:noFill/>
        </p:spPr>
        <p:txBody>
          <a:bodyPr wrap="square" rtlCol="0">
            <a:spAutoFit/>
          </a:bodyPr>
          <a:lstStyle/>
          <a:p>
            <a:pPr marL="0" lvl="1" algn="just" fontAlgn="base">
              <a:lnSpc>
                <a:spcPct val="114000"/>
              </a:lnSpc>
              <a:spcBef>
                <a:spcPts val="900"/>
              </a:spcBef>
              <a:spcAft>
                <a:spcPts val="450"/>
              </a:spcAft>
              <a:buClr>
                <a:schemeClr val="tx2">
                  <a:lumMod val="50000"/>
                </a:schemeClr>
              </a:buClr>
              <a:defRPr/>
            </a:pPr>
            <a:r>
              <a:rPr lang="tr-TR" u="sng" dirty="0">
                <a:latin typeface="Times New Roman" panose="02020603050405020304" pitchFamily="18" charset="0"/>
                <a:cs typeface="Times New Roman" panose="02020603050405020304" pitchFamily="18" charset="0"/>
              </a:rPr>
              <a:t>İdare Performans Programı – Bütçe İlişkisi</a:t>
            </a:r>
          </a:p>
          <a:p>
            <a:pPr marL="257175" lvl="1" indent="-257175" algn="just" fontAlgn="base">
              <a:lnSpc>
                <a:spcPct val="114000"/>
              </a:lnSpc>
              <a:spcAft>
                <a:spcPts val="600"/>
              </a:spcAft>
              <a:buClr>
                <a:schemeClr val="tx2">
                  <a:lumMod val="50000"/>
                </a:schemeClr>
              </a:buClr>
              <a:buFont typeface="Times New Roman" panose="02020603050405020304" pitchFamily="18" charset="0"/>
              <a:buChar char="◙"/>
              <a:defRPr/>
            </a:pPr>
            <a:r>
              <a:rPr lang="tr-TR" sz="1350" dirty="0">
                <a:latin typeface="Times New Roman" panose="02020603050405020304" pitchFamily="18" charset="0"/>
                <a:cs typeface="Times New Roman" panose="02020603050405020304" pitchFamily="18" charset="0"/>
              </a:rPr>
              <a:t>Program bütçeye geçiş ile birlikte alt program performans bilgisinin idare bütçe tekliflerinde yer alması sağlanarak idare bütçeleri ile performans bilgisi ilişkisinin kurulması öngörülmüştür.</a:t>
            </a:r>
          </a:p>
          <a:p>
            <a:pPr marL="257175" lvl="1" indent="-257175" algn="just" fontAlgn="base">
              <a:lnSpc>
                <a:spcPct val="114000"/>
              </a:lnSpc>
              <a:spcAft>
                <a:spcPts val="600"/>
              </a:spcAft>
              <a:buClr>
                <a:schemeClr val="tx2">
                  <a:lumMod val="50000"/>
                </a:schemeClr>
              </a:buClr>
              <a:buFont typeface="Times New Roman" panose="02020603050405020304" pitchFamily="18" charset="0"/>
              <a:buChar char="◙"/>
              <a:defRPr/>
            </a:pPr>
            <a:r>
              <a:rPr lang="tr-TR" sz="1350" dirty="0">
                <a:latin typeface="Times New Roman" panose="02020603050405020304" pitchFamily="18" charset="0"/>
                <a:cs typeface="Times New Roman" panose="02020603050405020304" pitchFamily="18" charset="0"/>
              </a:rPr>
              <a:t>Alt program performans bilgisine performans programlarında da yer verilmektedir.</a:t>
            </a:r>
          </a:p>
          <a:p>
            <a:pPr marL="257175" lvl="1" indent="-257175" algn="just" fontAlgn="base">
              <a:lnSpc>
                <a:spcPct val="114000"/>
              </a:lnSpc>
              <a:spcAft>
                <a:spcPts val="600"/>
              </a:spcAft>
              <a:buClr>
                <a:schemeClr val="tx2">
                  <a:lumMod val="50000"/>
                </a:schemeClr>
              </a:buClr>
              <a:buFont typeface="Times New Roman" panose="02020603050405020304" pitchFamily="18" charset="0"/>
              <a:buChar char="◙"/>
              <a:defRPr/>
            </a:pPr>
            <a:r>
              <a:rPr lang="tr-TR" sz="1350" dirty="0">
                <a:latin typeface="Times New Roman" panose="02020603050405020304" pitchFamily="18" charset="0"/>
                <a:cs typeface="Times New Roman" panose="02020603050405020304" pitchFamily="18" charset="0"/>
              </a:rPr>
              <a:t>Birim bütçe tekliflerinde alt programlar bazında yer alan performans göstergeleri ve faaliyetler eksiksiz şekilde Performans Programında da yer alacak. Ama birimler bunlara ek olarak gösterge ve faaliyetleri ekleyebilirler. </a:t>
            </a:r>
          </a:p>
        </p:txBody>
      </p:sp>
    </p:spTree>
    <p:extLst>
      <p:ext uri="{BB962C8B-B14F-4D97-AF65-F5344CB8AC3E}">
        <p14:creationId xmlns:p14="http://schemas.microsoft.com/office/powerpoint/2010/main" val="396106348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Resim 7">
            <a:extLst>
              <a:ext uri="{FF2B5EF4-FFF2-40B4-BE49-F238E27FC236}">
                <a16:creationId xmlns:a16="http://schemas.microsoft.com/office/drawing/2014/main" id="{7B27960F-9D8D-5563-3337-EDC42D1ADBCA}"/>
              </a:ext>
            </a:extLst>
          </p:cNvPr>
          <p:cNvPicPr>
            <a:picLocks noChangeAspect="1"/>
          </p:cNvPicPr>
          <p:nvPr/>
        </p:nvPicPr>
        <p:blipFill>
          <a:blip r:embed="rId2"/>
          <a:stretch>
            <a:fillRect/>
          </a:stretch>
        </p:blipFill>
        <p:spPr>
          <a:xfrm>
            <a:off x="46627" y="0"/>
            <a:ext cx="4478680" cy="5054492"/>
          </a:xfrm>
          <a:prstGeom prst="rect">
            <a:avLst/>
          </a:prstGeom>
        </p:spPr>
      </p:pic>
      <p:pic>
        <p:nvPicPr>
          <p:cNvPr id="12" name="Resim 11">
            <a:extLst>
              <a:ext uri="{FF2B5EF4-FFF2-40B4-BE49-F238E27FC236}">
                <a16:creationId xmlns:a16="http://schemas.microsoft.com/office/drawing/2014/main" id="{C74D75CD-D628-A786-F139-DDA66FBED239}"/>
              </a:ext>
            </a:extLst>
          </p:cNvPr>
          <p:cNvPicPr>
            <a:picLocks noChangeAspect="1"/>
          </p:cNvPicPr>
          <p:nvPr/>
        </p:nvPicPr>
        <p:blipFill>
          <a:blip r:embed="rId3"/>
          <a:stretch>
            <a:fillRect/>
          </a:stretch>
        </p:blipFill>
        <p:spPr>
          <a:xfrm>
            <a:off x="4525307" y="249028"/>
            <a:ext cx="4676061" cy="3649818"/>
          </a:xfrm>
          <a:prstGeom prst="rect">
            <a:avLst/>
          </a:prstGeom>
        </p:spPr>
      </p:pic>
    </p:spTree>
    <p:extLst>
      <p:ext uri="{BB962C8B-B14F-4D97-AF65-F5344CB8AC3E}">
        <p14:creationId xmlns:p14="http://schemas.microsoft.com/office/powerpoint/2010/main" val="360538563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574F1-FD77-09BB-F872-F07C4B5289B1}"/>
            </a:ext>
          </a:extLst>
        </p:cNvPr>
        <p:cNvGrpSpPr/>
        <p:nvPr/>
      </p:nvGrpSpPr>
      <p:grpSpPr>
        <a:xfrm>
          <a:off x="0" y="0"/>
          <a:ext cx="0" cy="0"/>
          <a:chOff x="0" y="0"/>
          <a:chExt cx="0" cy="0"/>
        </a:xfrm>
      </p:grpSpPr>
      <p:pic>
        <p:nvPicPr>
          <p:cNvPr id="3" name="Resim 2">
            <a:extLst>
              <a:ext uri="{FF2B5EF4-FFF2-40B4-BE49-F238E27FC236}">
                <a16:creationId xmlns:a16="http://schemas.microsoft.com/office/drawing/2014/main" id="{1FF3BBA2-31B4-9497-3C65-A6748ED67876}"/>
              </a:ext>
            </a:extLst>
          </p:cNvPr>
          <p:cNvPicPr>
            <a:picLocks noChangeAspect="1"/>
          </p:cNvPicPr>
          <p:nvPr/>
        </p:nvPicPr>
        <p:blipFill>
          <a:blip r:embed="rId2"/>
          <a:stretch>
            <a:fillRect/>
          </a:stretch>
        </p:blipFill>
        <p:spPr>
          <a:xfrm>
            <a:off x="123596" y="168211"/>
            <a:ext cx="4297329" cy="4807078"/>
          </a:xfrm>
          <a:prstGeom prst="rect">
            <a:avLst/>
          </a:prstGeom>
        </p:spPr>
      </p:pic>
      <p:pic>
        <p:nvPicPr>
          <p:cNvPr id="5" name="Resim 4">
            <a:extLst>
              <a:ext uri="{FF2B5EF4-FFF2-40B4-BE49-F238E27FC236}">
                <a16:creationId xmlns:a16="http://schemas.microsoft.com/office/drawing/2014/main" id="{8DF3F811-D8FC-7CA7-5BD3-344A35173F79}"/>
              </a:ext>
            </a:extLst>
          </p:cNvPr>
          <p:cNvPicPr>
            <a:picLocks noChangeAspect="1"/>
          </p:cNvPicPr>
          <p:nvPr/>
        </p:nvPicPr>
        <p:blipFill>
          <a:blip r:embed="rId3"/>
          <a:stretch>
            <a:fillRect/>
          </a:stretch>
        </p:blipFill>
        <p:spPr>
          <a:xfrm>
            <a:off x="4572000" y="168211"/>
            <a:ext cx="4259746" cy="1450616"/>
          </a:xfrm>
          <a:prstGeom prst="rect">
            <a:avLst/>
          </a:prstGeom>
        </p:spPr>
      </p:pic>
      <p:pic>
        <p:nvPicPr>
          <p:cNvPr id="7" name="Resim 6">
            <a:extLst>
              <a:ext uri="{FF2B5EF4-FFF2-40B4-BE49-F238E27FC236}">
                <a16:creationId xmlns:a16="http://schemas.microsoft.com/office/drawing/2014/main" id="{D73838FA-D521-DEB2-1BFE-BACA4D93D8FB}"/>
              </a:ext>
            </a:extLst>
          </p:cNvPr>
          <p:cNvPicPr>
            <a:picLocks noChangeAspect="1"/>
          </p:cNvPicPr>
          <p:nvPr/>
        </p:nvPicPr>
        <p:blipFill>
          <a:blip r:embed="rId4"/>
          <a:stretch>
            <a:fillRect/>
          </a:stretch>
        </p:blipFill>
        <p:spPr>
          <a:xfrm>
            <a:off x="4613206" y="1680442"/>
            <a:ext cx="4347914" cy="1296414"/>
          </a:xfrm>
          <a:prstGeom prst="rect">
            <a:avLst/>
          </a:prstGeom>
        </p:spPr>
      </p:pic>
      <p:pic>
        <p:nvPicPr>
          <p:cNvPr id="10" name="Resim 9">
            <a:extLst>
              <a:ext uri="{FF2B5EF4-FFF2-40B4-BE49-F238E27FC236}">
                <a16:creationId xmlns:a16="http://schemas.microsoft.com/office/drawing/2014/main" id="{2446E7A0-63EB-0EAE-FE87-3D142E4D7A13}"/>
              </a:ext>
            </a:extLst>
          </p:cNvPr>
          <p:cNvPicPr>
            <a:picLocks noChangeAspect="1"/>
          </p:cNvPicPr>
          <p:nvPr/>
        </p:nvPicPr>
        <p:blipFill>
          <a:blip r:embed="rId5"/>
          <a:stretch>
            <a:fillRect/>
          </a:stretch>
        </p:blipFill>
        <p:spPr>
          <a:xfrm>
            <a:off x="4532968" y="3258159"/>
            <a:ext cx="4508389" cy="1592987"/>
          </a:xfrm>
          <a:prstGeom prst="rect">
            <a:avLst/>
          </a:prstGeom>
        </p:spPr>
      </p:pic>
    </p:spTree>
    <p:extLst>
      <p:ext uri="{BB962C8B-B14F-4D97-AF65-F5344CB8AC3E}">
        <p14:creationId xmlns:p14="http://schemas.microsoft.com/office/powerpoint/2010/main" val="36748294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Metin kutusu 1"/>
          <p:cNvSpPr txBox="1"/>
          <p:nvPr/>
        </p:nvSpPr>
        <p:spPr>
          <a:xfrm>
            <a:off x="473860" y="737052"/>
            <a:ext cx="8351766" cy="4161780"/>
          </a:xfrm>
          <a:prstGeom prst="rect">
            <a:avLst/>
          </a:prstGeom>
          <a:noFill/>
        </p:spPr>
        <p:txBody>
          <a:bodyPr wrap="square" rtlCol="0">
            <a:spAutoFit/>
          </a:bodyPr>
          <a:lstStyle/>
          <a:p>
            <a:pPr marL="0" lvl="1" fontAlgn="base">
              <a:lnSpc>
                <a:spcPct val="114000"/>
              </a:lnSpc>
              <a:spcAft>
                <a:spcPts val="600"/>
              </a:spcAft>
              <a:buClr>
                <a:schemeClr val="tx2">
                  <a:lumMod val="50000"/>
                </a:schemeClr>
              </a:buClr>
              <a:defRPr/>
            </a:pPr>
            <a:r>
              <a:rPr lang="tr-TR" b="1" i="1" dirty="0">
                <a:latin typeface="Times New Roman" panose="02020603050405020304" pitchFamily="18" charset="0"/>
                <a:cs typeface="Times New Roman" panose="02020603050405020304" pitchFamily="18" charset="0"/>
              </a:rPr>
              <a:t>Bütçe Hazırlama Süreci-Bütçe Tavanları Uygulaması</a:t>
            </a:r>
          </a:p>
          <a:p>
            <a:pPr marL="0" lvl="1" algn="just" fontAlgn="base">
              <a:lnSpc>
                <a:spcPct val="114000"/>
              </a:lnSpc>
              <a:spcAft>
                <a:spcPts val="1200"/>
              </a:spcAft>
              <a:buClr>
                <a:schemeClr val="tx2">
                  <a:lumMod val="50000"/>
                </a:schemeClr>
              </a:buClr>
              <a:defRPr/>
            </a:pPr>
            <a:r>
              <a:rPr lang="tr-TR" dirty="0">
                <a:latin typeface="Times New Roman" panose="02020603050405020304" pitchFamily="18" charset="0"/>
                <a:cs typeface="Times New Roman" panose="02020603050405020304" pitchFamily="18" charset="0"/>
              </a:rPr>
              <a:t>MADDE 9- Aynı Yönetmeliğin 22 </a:t>
            </a:r>
            <a:r>
              <a:rPr lang="tr-TR" dirty="0" err="1">
                <a:latin typeface="Times New Roman" panose="02020603050405020304" pitchFamily="18" charset="0"/>
                <a:cs typeface="Times New Roman" panose="02020603050405020304" pitchFamily="18" charset="0"/>
              </a:rPr>
              <a:t>nci</a:t>
            </a:r>
            <a:r>
              <a:rPr lang="tr-TR" dirty="0">
                <a:latin typeface="Times New Roman" panose="02020603050405020304" pitchFamily="18" charset="0"/>
                <a:cs typeface="Times New Roman" panose="02020603050405020304" pitchFamily="18" charset="0"/>
              </a:rPr>
              <a:t> maddesine aşağıdaki fıkra eklenmiştir.</a:t>
            </a:r>
          </a:p>
          <a:p>
            <a:pPr marL="0" lvl="1" algn="just" fontAlgn="base">
              <a:lnSpc>
                <a:spcPct val="114000"/>
              </a:lnSpc>
              <a:spcAft>
                <a:spcPts val="1200"/>
              </a:spcAft>
              <a:buClr>
                <a:schemeClr val="tx2">
                  <a:lumMod val="50000"/>
                </a:schemeClr>
              </a:buClr>
              <a:defRPr/>
            </a:pPr>
            <a:r>
              <a:rPr lang="tr-TR" sz="2000" dirty="0">
                <a:latin typeface="Times New Roman" panose="02020603050405020304" pitchFamily="18" charset="0"/>
                <a:cs typeface="Times New Roman" panose="02020603050405020304" pitchFamily="18" charset="0"/>
              </a:rPr>
              <a:t>“(2) </a:t>
            </a:r>
            <a:r>
              <a:rPr lang="tr-TR" sz="2000" b="1" dirty="0">
                <a:latin typeface="Times New Roman" panose="02020603050405020304" pitchFamily="18" charset="0"/>
                <a:cs typeface="Times New Roman" panose="02020603050405020304" pitchFamily="18" charset="0"/>
              </a:rPr>
              <a:t>Bütçe çağrısında harcama birimleri için gösterge niteliğinde giderin ekonomik sınıflandırmasının birinci düzeyi itibarıyla ödenek tavanlarına yer verilir</a:t>
            </a:r>
            <a:r>
              <a:rPr lang="tr-TR" sz="2000" dirty="0">
                <a:latin typeface="Times New Roman" panose="02020603050405020304" pitchFamily="18" charset="0"/>
                <a:cs typeface="Times New Roman" panose="02020603050405020304" pitchFamily="18" charset="0"/>
              </a:rPr>
              <a:t>.”</a:t>
            </a:r>
          </a:p>
          <a:p>
            <a:pPr marL="742950" lvl="2" indent="-285750" algn="just" fontAlgn="base">
              <a:spcAft>
                <a:spcPts val="600"/>
              </a:spcAft>
              <a:buClr>
                <a:schemeClr val="tx2">
                  <a:lumMod val="50000"/>
                </a:schemeClr>
              </a:buClr>
              <a:buFont typeface="Wingdings" panose="05000000000000000000" pitchFamily="2" charset="2"/>
              <a:buChar char="§"/>
              <a:defRPr/>
            </a:pPr>
            <a:r>
              <a:rPr lang="tr-TR" sz="2000" dirty="0">
                <a:latin typeface="Times New Roman" panose="02020603050405020304" pitchFamily="18" charset="0"/>
                <a:cs typeface="Times New Roman" panose="02020603050405020304" pitchFamily="18" charset="0"/>
              </a:rPr>
              <a:t>Bütçe teklifleri merkezi idarede olduğu gibi idare tarafından belirlenen bütçe tavanları üzerinden verilecektir. </a:t>
            </a:r>
          </a:p>
          <a:p>
            <a:pPr marL="742950" lvl="2" indent="-285750" algn="just" fontAlgn="base">
              <a:spcAft>
                <a:spcPts val="600"/>
              </a:spcAft>
              <a:buClr>
                <a:schemeClr val="tx2">
                  <a:lumMod val="50000"/>
                </a:schemeClr>
              </a:buClr>
              <a:buFont typeface="Wingdings" panose="05000000000000000000" pitchFamily="2" charset="2"/>
              <a:buChar char="§"/>
              <a:defRPr/>
            </a:pPr>
            <a:r>
              <a:rPr lang="tr-TR" sz="2000" dirty="0">
                <a:latin typeface="Times New Roman" panose="02020603050405020304" pitchFamily="18" charset="0"/>
                <a:cs typeface="Times New Roman" panose="02020603050405020304" pitchFamily="18" charset="0"/>
              </a:rPr>
              <a:t>Bununla birlikte, belediyelerin uygulamada ödeneği aşan bütçe teklifleri tablosu benzeri bir uygulamayı sisteme koyması beklenmektedir.</a:t>
            </a:r>
          </a:p>
          <a:p>
            <a:pPr marL="742950" lvl="2" indent="-285750" algn="just" fontAlgn="base">
              <a:spcAft>
                <a:spcPts val="600"/>
              </a:spcAft>
              <a:buClr>
                <a:schemeClr val="tx2">
                  <a:lumMod val="50000"/>
                </a:schemeClr>
              </a:buClr>
              <a:buFont typeface="Wingdings" panose="05000000000000000000" pitchFamily="2" charset="2"/>
              <a:buChar char="§"/>
              <a:defRPr/>
            </a:pPr>
            <a:r>
              <a:rPr lang="tr-TR" sz="2000" dirty="0">
                <a:latin typeface="Times New Roman" panose="02020603050405020304" pitchFamily="18" charset="0"/>
                <a:cs typeface="Times New Roman" panose="02020603050405020304" pitchFamily="18" charset="0"/>
              </a:rPr>
              <a:t>Bütçe hazırlıklarında kullanılan liste değiştirilmiş ve program bütçe sistemine uygun örnek tablolar eklenmiştir.  </a:t>
            </a:r>
          </a:p>
        </p:txBody>
      </p:sp>
      <p:sp>
        <p:nvSpPr>
          <p:cNvPr id="3" name="Dikdörtgen 2"/>
          <p:cNvSpPr/>
          <p:nvPr/>
        </p:nvSpPr>
        <p:spPr>
          <a:xfrm>
            <a:off x="627191" y="204666"/>
            <a:ext cx="6395340" cy="461665"/>
          </a:xfrm>
          <a:prstGeom prst="rect">
            <a:avLst/>
          </a:prstGeom>
          <a:noFill/>
        </p:spPr>
        <p:txBody>
          <a:bodyPr wrap="none" rtlCol="0">
            <a:spAutoFit/>
          </a:bodyPr>
          <a:lstStyle/>
          <a:p>
            <a:r>
              <a:rPr lang="tr-TR" sz="2400" b="1" dirty="0">
                <a:latin typeface="Times New Roman" panose="02020603050405020304" pitchFamily="18" charset="0"/>
                <a:cs typeface="Times New Roman" panose="02020603050405020304" pitchFamily="18" charset="0"/>
              </a:rPr>
              <a:t>Bütçe Sistemi ve Sürecine Yönelik Değişiklikler</a:t>
            </a:r>
          </a:p>
        </p:txBody>
      </p:sp>
    </p:spTree>
    <p:extLst>
      <p:ext uri="{BB962C8B-B14F-4D97-AF65-F5344CB8AC3E}">
        <p14:creationId xmlns:p14="http://schemas.microsoft.com/office/powerpoint/2010/main" val="201540187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FA20DFC9-81FA-9B30-D2F6-E322C57E01A0}"/>
              </a:ext>
            </a:extLst>
          </p:cNvPr>
          <p:cNvPicPr>
            <a:picLocks noChangeAspect="1"/>
          </p:cNvPicPr>
          <p:nvPr/>
        </p:nvPicPr>
        <p:blipFill>
          <a:blip r:embed="rId2"/>
          <a:stretch>
            <a:fillRect/>
          </a:stretch>
        </p:blipFill>
        <p:spPr>
          <a:xfrm>
            <a:off x="1436542" y="90889"/>
            <a:ext cx="5886439" cy="4914474"/>
          </a:xfrm>
          <a:prstGeom prst="rect">
            <a:avLst/>
          </a:prstGeom>
        </p:spPr>
      </p:pic>
    </p:spTree>
    <p:extLst>
      <p:ext uri="{BB962C8B-B14F-4D97-AF65-F5344CB8AC3E}">
        <p14:creationId xmlns:p14="http://schemas.microsoft.com/office/powerpoint/2010/main" val="85327792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4D0DD-D710-CFDC-A9AB-5FD678D36614}"/>
            </a:ext>
          </a:extLst>
        </p:cNvPr>
        <p:cNvGrpSpPr/>
        <p:nvPr/>
      </p:nvGrpSpPr>
      <p:grpSpPr>
        <a:xfrm>
          <a:off x="0" y="0"/>
          <a:ext cx="0" cy="0"/>
          <a:chOff x="0" y="0"/>
          <a:chExt cx="0" cy="0"/>
        </a:xfrm>
      </p:grpSpPr>
      <p:pic>
        <p:nvPicPr>
          <p:cNvPr id="4" name="Resim 3">
            <a:extLst>
              <a:ext uri="{FF2B5EF4-FFF2-40B4-BE49-F238E27FC236}">
                <a16:creationId xmlns:a16="http://schemas.microsoft.com/office/drawing/2014/main" id="{AF139A13-F4F7-7840-5BA4-E80DED1CCBCD}"/>
              </a:ext>
            </a:extLst>
          </p:cNvPr>
          <p:cNvPicPr>
            <a:picLocks noChangeAspect="1"/>
          </p:cNvPicPr>
          <p:nvPr/>
        </p:nvPicPr>
        <p:blipFill>
          <a:blip r:embed="rId2"/>
          <a:stretch>
            <a:fillRect/>
          </a:stretch>
        </p:blipFill>
        <p:spPr>
          <a:xfrm>
            <a:off x="974603" y="302488"/>
            <a:ext cx="6620753" cy="4623112"/>
          </a:xfrm>
          <a:prstGeom prst="rect">
            <a:avLst/>
          </a:prstGeom>
        </p:spPr>
      </p:pic>
    </p:spTree>
    <p:extLst>
      <p:ext uri="{BB962C8B-B14F-4D97-AF65-F5344CB8AC3E}">
        <p14:creationId xmlns:p14="http://schemas.microsoft.com/office/powerpoint/2010/main" val="193017291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57FFA-390D-423C-540D-34BDC8C4D609}"/>
            </a:ext>
          </a:extLst>
        </p:cNvPr>
        <p:cNvGrpSpPr/>
        <p:nvPr/>
      </p:nvGrpSpPr>
      <p:grpSpPr>
        <a:xfrm>
          <a:off x="0" y="0"/>
          <a:ext cx="0" cy="0"/>
          <a:chOff x="0" y="0"/>
          <a:chExt cx="0" cy="0"/>
        </a:xfrm>
      </p:grpSpPr>
      <p:pic>
        <p:nvPicPr>
          <p:cNvPr id="5" name="Resim 4">
            <a:extLst>
              <a:ext uri="{FF2B5EF4-FFF2-40B4-BE49-F238E27FC236}">
                <a16:creationId xmlns:a16="http://schemas.microsoft.com/office/drawing/2014/main" id="{3A2B2482-55C8-67D8-FD42-706200E79744}"/>
              </a:ext>
            </a:extLst>
          </p:cNvPr>
          <p:cNvPicPr>
            <a:picLocks noChangeAspect="1"/>
          </p:cNvPicPr>
          <p:nvPr/>
        </p:nvPicPr>
        <p:blipFill>
          <a:blip r:embed="rId2"/>
          <a:stretch>
            <a:fillRect/>
          </a:stretch>
        </p:blipFill>
        <p:spPr>
          <a:xfrm>
            <a:off x="350661" y="36776"/>
            <a:ext cx="4106045" cy="4943722"/>
          </a:xfrm>
          <a:prstGeom prst="rect">
            <a:avLst/>
          </a:prstGeom>
        </p:spPr>
      </p:pic>
      <p:pic>
        <p:nvPicPr>
          <p:cNvPr id="7" name="Resim 6">
            <a:extLst>
              <a:ext uri="{FF2B5EF4-FFF2-40B4-BE49-F238E27FC236}">
                <a16:creationId xmlns:a16="http://schemas.microsoft.com/office/drawing/2014/main" id="{37F01BDA-6F25-B75E-F017-B6C7764CEE30}"/>
              </a:ext>
            </a:extLst>
          </p:cNvPr>
          <p:cNvPicPr>
            <a:picLocks noChangeAspect="1"/>
          </p:cNvPicPr>
          <p:nvPr/>
        </p:nvPicPr>
        <p:blipFill>
          <a:blip r:embed="rId3"/>
          <a:stretch>
            <a:fillRect/>
          </a:stretch>
        </p:blipFill>
        <p:spPr>
          <a:xfrm>
            <a:off x="4572000" y="198784"/>
            <a:ext cx="4442079" cy="4862222"/>
          </a:xfrm>
          <a:prstGeom prst="rect">
            <a:avLst/>
          </a:prstGeom>
        </p:spPr>
      </p:pic>
    </p:spTree>
    <p:extLst>
      <p:ext uri="{BB962C8B-B14F-4D97-AF65-F5344CB8AC3E}">
        <p14:creationId xmlns:p14="http://schemas.microsoft.com/office/powerpoint/2010/main" val="294501976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EE6C9E-6EB6-EA75-AB15-19E70F288537}"/>
            </a:ext>
          </a:extLst>
        </p:cNvPr>
        <p:cNvGrpSpPr/>
        <p:nvPr/>
      </p:nvGrpSpPr>
      <p:grpSpPr>
        <a:xfrm>
          <a:off x="0" y="0"/>
          <a:ext cx="0" cy="0"/>
          <a:chOff x="0" y="0"/>
          <a:chExt cx="0" cy="0"/>
        </a:xfrm>
      </p:grpSpPr>
      <p:pic>
        <p:nvPicPr>
          <p:cNvPr id="3" name="Resim 2">
            <a:extLst>
              <a:ext uri="{FF2B5EF4-FFF2-40B4-BE49-F238E27FC236}">
                <a16:creationId xmlns:a16="http://schemas.microsoft.com/office/drawing/2014/main" id="{1D36F559-BE82-7866-AF37-30701463D009}"/>
              </a:ext>
            </a:extLst>
          </p:cNvPr>
          <p:cNvPicPr>
            <a:picLocks noChangeAspect="1"/>
          </p:cNvPicPr>
          <p:nvPr/>
        </p:nvPicPr>
        <p:blipFill>
          <a:blip r:embed="rId2"/>
          <a:stretch>
            <a:fillRect/>
          </a:stretch>
        </p:blipFill>
        <p:spPr>
          <a:xfrm>
            <a:off x="78238" y="58662"/>
            <a:ext cx="4410274" cy="4771755"/>
          </a:xfrm>
          <a:prstGeom prst="rect">
            <a:avLst/>
          </a:prstGeom>
        </p:spPr>
      </p:pic>
      <p:pic>
        <p:nvPicPr>
          <p:cNvPr id="6" name="Resim 5">
            <a:extLst>
              <a:ext uri="{FF2B5EF4-FFF2-40B4-BE49-F238E27FC236}">
                <a16:creationId xmlns:a16="http://schemas.microsoft.com/office/drawing/2014/main" id="{5B73F88C-B3DF-E1D7-48C2-E0C2CBF42044}"/>
              </a:ext>
            </a:extLst>
          </p:cNvPr>
          <p:cNvPicPr>
            <a:picLocks noChangeAspect="1"/>
          </p:cNvPicPr>
          <p:nvPr/>
        </p:nvPicPr>
        <p:blipFill>
          <a:blip r:embed="rId3"/>
          <a:stretch>
            <a:fillRect/>
          </a:stretch>
        </p:blipFill>
        <p:spPr>
          <a:xfrm>
            <a:off x="4655490" y="58662"/>
            <a:ext cx="4532243" cy="4819463"/>
          </a:xfrm>
          <a:prstGeom prst="rect">
            <a:avLst/>
          </a:prstGeom>
        </p:spPr>
      </p:pic>
    </p:spTree>
    <p:extLst>
      <p:ext uri="{BB962C8B-B14F-4D97-AF65-F5344CB8AC3E}">
        <p14:creationId xmlns:p14="http://schemas.microsoft.com/office/powerpoint/2010/main" val="250486427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1BF50E12-67A8-BB35-346F-F6C11BE860B8}"/>
              </a:ext>
            </a:extLst>
          </p:cNvPr>
          <p:cNvPicPr>
            <a:picLocks noChangeAspect="1"/>
          </p:cNvPicPr>
          <p:nvPr/>
        </p:nvPicPr>
        <p:blipFill>
          <a:blip r:embed="rId2"/>
          <a:stretch>
            <a:fillRect/>
          </a:stretch>
        </p:blipFill>
        <p:spPr>
          <a:xfrm>
            <a:off x="166473" y="881388"/>
            <a:ext cx="8889148" cy="1880397"/>
          </a:xfrm>
          <a:prstGeom prst="rect">
            <a:avLst/>
          </a:prstGeom>
        </p:spPr>
      </p:pic>
    </p:spTree>
    <p:extLst>
      <p:ext uri="{BB962C8B-B14F-4D97-AF65-F5344CB8AC3E}">
        <p14:creationId xmlns:p14="http://schemas.microsoft.com/office/powerpoint/2010/main" val="376337859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7CD6DB48-3C0C-8297-75D0-1B84891D219E}"/>
              </a:ext>
            </a:extLst>
          </p:cNvPr>
          <p:cNvPicPr>
            <a:picLocks noChangeAspect="1"/>
          </p:cNvPicPr>
          <p:nvPr/>
        </p:nvPicPr>
        <p:blipFill>
          <a:blip r:embed="rId2"/>
          <a:stretch>
            <a:fillRect/>
          </a:stretch>
        </p:blipFill>
        <p:spPr>
          <a:xfrm>
            <a:off x="1910266" y="0"/>
            <a:ext cx="5272638" cy="5094388"/>
          </a:xfrm>
          <a:prstGeom prst="rect">
            <a:avLst/>
          </a:prstGeom>
        </p:spPr>
      </p:pic>
    </p:spTree>
    <p:extLst>
      <p:ext uri="{BB962C8B-B14F-4D97-AF65-F5344CB8AC3E}">
        <p14:creationId xmlns:p14="http://schemas.microsoft.com/office/powerpoint/2010/main" val="166449677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1D0FE325-81CF-E90A-A87C-E07FF2E8FFFE}"/>
              </a:ext>
            </a:extLst>
          </p:cNvPr>
          <p:cNvPicPr>
            <a:picLocks noChangeAspect="1"/>
          </p:cNvPicPr>
          <p:nvPr/>
        </p:nvPicPr>
        <p:blipFill>
          <a:blip r:embed="rId2"/>
          <a:stretch>
            <a:fillRect/>
          </a:stretch>
        </p:blipFill>
        <p:spPr>
          <a:xfrm>
            <a:off x="93386" y="180450"/>
            <a:ext cx="8727656" cy="4858738"/>
          </a:xfrm>
          <a:prstGeom prst="rect">
            <a:avLst/>
          </a:prstGeom>
        </p:spPr>
      </p:pic>
    </p:spTree>
    <p:extLst>
      <p:ext uri="{BB962C8B-B14F-4D97-AF65-F5344CB8AC3E}">
        <p14:creationId xmlns:p14="http://schemas.microsoft.com/office/powerpoint/2010/main" val="321293137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12746C-48A0-7787-8737-ADDA9159C0FD}"/>
            </a:ext>
          </a:extLst>
        </p:cNvPr>
        <p:cNvGrpSpPr/>
        <p:nvPr/>
      </p:nvGrpSpPr>
      <p:grpSpPr>
        <a:xfrm>
          <a:off x="0" y="0"/>
          <a:ext cx="0" cy="0"/>
          <a:chOff x="0" y="0"/>
          <a:chExt cx="0" cy="0"/>
        </a:xfrm>
      </p:grpSpPr>
      <p:sp>
        <p:nvSpPr>
          <p:cNvPr id="2" name="Başlık 1">
            <a:extLst>
              <a:ext uri="{FF2B5EF4-FFF2-40B4-BE49-F238E27FC236}">
                <a16:creationId xmlns:a16="http://schemas.microsoft.com/office/drawing/2014/main" id="{06B09A21-CDE7-52C6-6140-AB9042B1CABD}"/>
              </a:ext>
            </a:extLst>
          </p:cNvPr>
          <p:cNvSpPr>
            <a:spLocks noGrp="1"/>
          </p:cNvSpPr>
          <p:nvPr>
            <p:ph type="title"/>
          </p:nvPr>
        </p:nvSpPr>
        <p:spPr/>
        <p:txBody>
          <a:bodyPr/>
          <a:lstStyle/>
          <a:p>
            <a:r>
              <a:rPr lang="tr-TR" b="1" dirty="0"/>
              <a:t>Yatırım Programı</a:t>
            </a:r>
            <a:endParaRPr lang="en-GB" b="1" dirty="0"/>
          </a:p>
        </p:txBody>
      </p:sp>
      <p:sp>
        <p:nvSpPr>
          <p:cNvPr id="3" name="Metin Yer Tutucusu 2">
            <a:extLst>
              <a:ext uri="{FF2B5EF4-FFF2-40B4-BE49-F238E27FC236}">
                <a16:creationId xmlns:a16="http://schemas.microsoft.com/office/drawing/2014/main" id="{B81B6DD8-E368-7F60-7B8A-53B2F14A9D0F}"/>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93563231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EB1E60-2AAB-A680-32F2-1FBA30ECB329}"/>
            </a:ext>
          </a:extLst>
        </p:cNvPr>
        <p:cNvGrpSpPr/>
        <p:nvPr/>
      </p:nvGrpSpPr>
      <p:grpSpPr>
        <a:xfrm>
          <a:off x="0" y="0"/>
          <a:ext cx="0" cy="0"/>
          <a:chOff x="0" y="0"/>
          <a:chExt cx="0" cy="0"/>
        </a:xfrm>
      </p:grpSpPr>
      <p:sp>
        <p:nvSpPr>
          <p:cNvPr id="4" name="Slayt Numarası Yer Tutucusu 3">
            <a:extLst>
              <a:ext uri="{FF2B5EF4-FFF2-40B4-BE49-F238E27FC236}">
                <a16:creationId xmlns:a16="http://schemas.microsoft.com/office/drawing/2014/main" id="{601EFF19-B43D-740B-5C49-8ADE85893AA8}"/>
              </a:ext>
            </a:extLst>
          </p:cNvPr>
          <p:cNvSpPr>
            <a:spLocks noGrp="1"/>
          </p:cNvSpPr>
          <p:nvPr>
            <p:ph type="sldNum" sz="quarter" idx="12"/>
          </p:nvPr>
        </p:nvSpPr>
        <p:spPr/>
        <p:txBody>
          <a:bodyPr/>
          <a:lstStyle/>
          <a:p>
            <a:fld id="{6C9CAA1A-C6F0-48CE-8A1E-451FD7036480}" type="slidenum">
              <a:rPr lang="tr-TR" smtClean="0"/>
              <a:t>78</a:t>
            </a:fld>
            <a:endParaRPr lang="tr-TR" dirty="0"/>
          </a:p>
        </p:txBody>
      </p:sp>
      <p:pic>
        <p:nvPicPr>
          <p:cNvPr id="5" name="Picture 9">
            <a:extLst>
              <a:ext uri="{FF2B5EF4-FFF2-40B4-BE49-F238E27FC236}">
                <a16:creationId xmlns:a16="http://schemas.microsoft.com/office/drawing/2014/main" id="{C2B6270A-43D3-5ADE-0A0E-9D03A64B3082}"/>
              </a:ext>
            </a:extLst>
          </p:cNvPr>
          <p:cNvPicPr>
            <a:picLocks noChangeAspect="1"/>
          </p:cNvPicPr>
          <p:nvPr/>
        </p:nvPicPr>
        <p:blipFill>
          <a:blip r:embed="rId2"/>
          <a:stretch>
            <a:fillRect/>
          </a:stretch>
        </p:blipFill>
        <p:spPr>
          <a:xfrm>
            <a:off x="3151689" y="186057"/>
            <a:ext cx="5865930" cy="4718128"/>
          </a:xfrm>
          <a:prstGeom prst="rect">
            <a:avLst/>
          </a:prstGeom>
          <a:ln>
            <a:solidFill>
              <a:srgbClr val="002060"/>
            </a:solidFill>
          </a:ln>
        </p:spPr>
      </p:pic>
      <p:sp>
        <p:nvSpPr>
          <p:cNvPr id="3" name="Metin kutusu 2">
            <a:extLst>
              <a:ext uri="{FF2B5EF4-FFF2-40B4-BE49-F238E27FC236}">
                <a16:creationId xmlns:a16="http://schemas.microsoft.com/office/drawing/2014/main" id="{5C14FCCC-2FB2-557D-3021-977B9DFB4731}"/>
              </a:ext>
            </a:extLst>
          </p:cNvPr>
          <p:cNvSpPr txBox="1"/>
          <p:nvPr/>
        </p:nvSpPr>
        <p:spPr>
          <a:xfrm>
            <a:off x="0" y="744455"/>
            <a:ext cx="3014546" cy="3017493"/>
          </a:xfrm>
          <a:prstGeom prst="rect">
            <a:avLst/>
          </a:prstGeom>
          <a:noFill/>
        </p:spPr>
        <p:txBody>
          <a:bodyPr wrap="square">
            <a:spAutoFit/>
          </a:bodyPr>
          <a:lstStyle/>
          <a:p>
            <a:pPr marL="177800" lvl="1">
              <a:lnSpc>
                <a:spcPct val="115000"/>
              </a:lnSpc>
              <a:spcBef>
                <a:spcPts val="0"/>
              </a:spcBef>
              <a:spcAft>
                <a:spcPts val="300"/>
              </a:spcAft>
              <a:buFont typeface="Wingdings" panose="05000000000000000000" pitchFamily="2" charset="2"/>
              <a:buChar char="§"/>
              <a:tabLst>
                <a:tab pos="177800" algn="l"/>
                <a:tab pos="360363" algn="l"/>
              </a:tabLst>
            </a:pPr>
            <a:r>
              <a:rPr lang="en-US" sz="1800" dirty="0" err="1">
                <a:ea typeface="Cambria" panose="02040503050406030204" pitchFamily="18" charset="0"/>
                <a:cs typeface="Arial" panose="020B0604020202020204" pitchFamily="34" charset="0"/>
              </a:rPr>
              <a:t>Yatırım</a:t>
            </a:r>
            <a:r>
              <a:rPr lang="en-US" sz="1800" dirty="0">
                <a:ea typeface="Cambria" panose="02040503050406030204" pitchFamily="18" charset="0"/>
                <a:cs typeface="Arial" panose="020B0604020202020204" pitchFamily="34" charset="0"/>
              </a:rPr>
              <a:t> program </a:t>
            </a:r>
            <a:r>
              <a:rPr lang="en-US" sz="1800" dirty="0" err="1">
                <a:ea typeface="Cambria" panose="02040503050406030204" pitchFamily="18" charset="0"/>
                <a:cs typeface="Arial" panose="020B0604020202020204" pitchFamily="34" charset="0"/>
              </a:rPr>
              <a:t>özellikle</a:t>
            </a:r>
            <a:r>
              <a:rPr lang="en-US" sz="1800" dirty="0">
                <a:ea typeface="Cambria" panose="02040503050406030204" pitchFamily="18" charset="0"/>
                <a:cs typeface="Arial" panose="020B0604020202020204" pitchFamily="34" charset="0"/>
              </a:rPr>
              <a:t> </a:t>
            </a:r>
            <a:r>
              <a:rPr lang="tr-TR" sz="1800" dirty="0">
                <a:ea typeface="Cambria" panose="02040503050406030204" pitchFamily="18" charset="0"/>
                <a:cs typeface="Arial" panose="020B0604020202020204" pitchFamily="34" charset="0"/>
              </a:rPr>
              <a:t>büyükşehir belediyeleri ve bağlı idareler açısından </a:t>
            </a:r>
            <a:r>
              <a:rPr lang="en-US" sz="1800" dirty="0" err="1">
                <a:ea typeface="Cambria" panose="02040503050406030204" pitchFamily="18" charset="0"/>
                <a:cs typeface="Arial" panose="020B0604020202020204" pitchFamily="34" charset="0"/>
              </a:rPr>
              <a:t>daha</a:t>
            </a:r>
            <a:r>
              <a:rPr lang="en-US" sz="1800" dirty="0">
                <a:ea typeface="Cambria" panose="02040503050406030204" pitchFamily="18" charset="0"/>
                <a:cs typeface="Arial" panose="020B0604020202020204" pitchFamily="34" charset="0"/>
              </a:rPr>
              <a:t> </a:t>
            </a:r>
            <a:r>
              <a:rPr lang="en-US" sz="1800" dirty="0" err="1">
                <a:ea typeface="Cambria" panose="02040503050406030204" pitchFamily="18" charset="0"/>
                <a:cs typeface="Arial" panose="020B0604020202020204" pitchFamily="34" charset="0"/>
              </a:rPr>
              <a:t>kritik</a:t>
            </a:r>
            <a:r>
              <a:rPr lang="en-US" sz="1800" dirty="0">
                <a:ea typeface="Cambria" panose="02040503050406030204" pitchFamily="18" charset="0"/>
                <a:cs typeface="Arial" panose="020B0604020202020204" pitchFamily="34" charset="0"/>
              </a:rPr>
              <a:t> </a:t>
            </a:r>
            <a:r>
              <a:rPr lang="en-US" sz="1800" dirty="0" err="1">
                <a:ea typeface="Cambria" panose="02040503050406030204" pitchFamily="18" charset="0"/>
                <a:cs typeface="Arial" panose="020B0604020202020204" pitchFamily="34" charset="0"/>
              </a:rPr>
              <a:t>bir</a:t>
            </a:r>
            <a:r>
              <a:rPr lang="en-US" sz="1800" dirty="0">
                <a:ea typeface="Cambria" panose="02040503050406030204" pitchFamily="18" charset="0"/>
                <a:cs typeface="Arial" panose="020B0604020202020204" pitchFamily="34" charset="0"/>
              </a:rPr>
              <a:t> </a:t>
            </a:r>
            <a:r>
              <a:rPr lang="en-US" sz="1800" dirty="0" err="1">
                <a:ea typeface="Cambria" panose="02040503050406030204" pitchFamily="18" charset="0"/>
                <a:cs typeface="Arial" panose="020B0604020202020204" pitchFamily="34" charset="0"/>
              </a:rPr>
              <a:t>doküman</a:t>
            </a:r>
            <a:r>
              <a:rPr lang="tr-TR" sz="1800" dirty="0">
                <a:ea typeface="Cambria" panose="02040503050406030204" pitchFamily="18" charset="0"/>
                <a:cs typeface="Arial" panose="020B0604020202020204" pitchFamily="34" charset="0"/>
              </a:rPr>
              <a:t>.</a:t>
            </a:r>
          </a:p>
          <a:p>
            <a:pPr marL="177800" lvl="1">
              <a:lnSpc>
                <a:spcPct val="115000"/>
              </a:lnSpc>
              <a:spcBef>
                <a:spcPts val="0"/>
              </a:spcBef>
              <a:spcAft>
                <a:spcPts val="300"/>
              </a:spcAft>
              <a:buFont typeface="Wingdings" panose="05000000000000000000" pitchFamily="2" charset="2"/>
              <a:buChar char="§"/>
              <a:tabLst>
                <a:tab pos="177800" algn="l"/>
                <a:tab pos="360363" algn="l"/>
              </a:tabLst>
            </a:pPr>
            <a:r>
              <a:rPr lang="tr-TR" sz="1800" dirty="0">
                <a:ea typeface="Cambria" panose="02040503050406030204" pitchFamily="18" charset="0"/>
                <a:cs typeface="Arial" panose="020B0604020202020204" pitchFamily="34" charset="0"/>
              </a:rPr>
              <a:t>Faaliyetlerde</a:t>
            </a:r>
            <a:r>
              <a:rPr lang="tr-TR" dirty="0">
                <a:ea typeface="Cambria" panose="02040503050406030204" pitchFamily="18" charset="0"/>
                <a:cs typeface="Arial" panose="020B0604020202020204" pitchFamily="34" charset="0"/>
              </a:rPr>
              <a:t>n yatırım nitelikte olanların proje şeklinde gösterilmesi</a:t>
            </a:r>
          </a:p>
          <a:p>
            <a:pPr marL="177800" lvl="1">
              <a:lnSpc>
                <a:spcPct val="115000"/>
              </a:lnSpc>
              <a:spcBef>
                <a:spcPts val="0"/>
              </a:spcBef>
              <a:spcAft>
                <a:spcPts val="300"/>
              </a:spcAft>
              <a:buFont typeface="Wingdings" panose="05000000000000000000" pitchFamily="2" charset="2"/>
              <a:buChar char="§"/>
              <a:tabLst>
                <a:tab pos="177800" algn="l"/>
                <a:tab pos="360363" algn="l"/>
              </a:tabLst>
            </a:pPr>
            <a:r>
              <a:rPr lang="tr-TR" sz="1800" dirty="0">
                <a:ea typeface="Cambria" panose="02040503050406030204" pitchFamily="18" charset="0"/>
                <a:cs typeface="Arial" panose="020B0604020202020204" pitchFamily="34" charset="0"/>
              </a:rPr>
              <a:t>Alt faaliyetlerde projelerin detaylandırılması </a:t>
            </a:r>
          </a:p>
        </p:txBody>
      </p:sp>
    </p:spTree>
    <p:extLst>
      <p:ext uri="{BB962C8B-B14F-4D97-AF65-F5344CB8AC3E}">
        <p14:creationId xmlns:p14="http://schemas.microsoft.com/office/powerpoint/2010/main" val="152668707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758758" y="256854"/>
            <a:ext cx="7373566" cy="481739"/>
          </a:xfrm>
        </p:spPr>
        <p:txBody>
          <a:bodyPr>
            <a:noAutofit/>
          </a:bodyPr>
          <a:lstStyle/>
          <a:p>
            <a:pPr algn="ctr"/>
            <a:r>
              <a:rPr lang="en-US" sz="2400" b="1" dirty="0" err="1">
                <a:latin typeface="+mn-lt"/>
              </a:rPr>
              <a:t>Yatırım</a:t>
            </a:r>
            <a:r>
              <a:rPr lang="en-US" sz="2400" b="1" dirty="0">
                <a:latin typeface="+mn-lt"/>
              </a:rPr>
              <a:t> </a:t>
            </a:r>
            <a:r>
              <a:rPr lang="en-US" sz="2400" b="1" dirty="0" err="1">
                <a:latin typeface="+mn-lt"/>
              </a:rPr>
              <a:t>Programı</a:t>
            </a:r>
            <a:endParaRPr lang="tr-TR" sz="2400" b="1" dirty="0">
              <a:latin typeface="+mn-lt"/>
            </a:endParaRPr>
          </a:p>
        </p:txBody>
      </p:sp>
      <p:sp>
        <p:nvSpPr>
          <p:cNvPr id="3" name="İçerik Yer Tutucusu 2"/>
          <p:cNvSpPr>
            <a:spLocks noGrp="1"/>
          </p:cNvSpPr>
          <p:nvPr>
            <p:ph idx="1"/>
          </p:nvPr>
        </p:nvSpPr>
        <p:spPr>
          <a:xfrm>
            <a:off x="538866" y="882741"/>
            <a:ext cx="8120743" cy="4003905"/>
          </a:xfrm>
        </p:spPr>
        <p:txBody>
          <a:bodyPr>
            <a:normAutofit fontScale="85000" lnSpcReduction="20000"/>
          </a:bodyPr>
          <a:lstStyle/>
          <a:p>
            <a:pPr marL="285750" lvl="1">
              <a:lnSpc>
                <a:spcPct val="115000"/>
              </a:lnSpc>
              <a:spcBef>
                <a:spcPts val="0"/>
              </a:spcBef>
              <a:spcAft>
                <a:spcPts val="300"/>
              </a:spcAft>
              <a:buFont typeface="Wingdings" panose="05000000000000000000" pitchFamily="2" charset="2"/>
              <a:buChar char="§"/>
            </a:pPr>
            <a:r>
              <a:rPr lang="en-US" sz="2200" dirty="0" err="1">
                <a:ea typeface="Cambria" panose="02040503050406030204" pitchFamily="18" charset="0"/>
                <a:cs typeface="Arial" panose="020B0604020202020204" pitchFamily="34" charset="0"/>
              </a:rPr>
              <a:t>Yatırım</a:t>
            </a:r>
            <a:r>
              <a:rPr lang="en-US" sz="2200" dirty="0">
                <a:ea typeface="Cambria" panose="02040503050406030204" pitchFamily="18" charset="0"/>
                <a:cs typeface="Arial" panose="020B0604020202020204" pitchFamily="34" charset="0"/>
              </a:rPr>
              <a:t> program </a:t>
            </a:r>
            <a:r>
              <a:rPr lang="en-US" sz="2200" dirty="0" err="1">
                <a:ea typeface="Cambria" panose="02040503050406030204" pitchFamily="18" charset="0"/>
                <a:cs typeface="Arial" panose="020B0604020202020204" pitchFamily="34" charset="0"/>
              </a:rPr>
              <a:t>özellikle</a:t>
            </a:r>
            <a:r>
              <a:rPr lang="en-US" sz="2200" dirty="0">
                <a:ea typeface="Cambria" panose="02040503050406030204" pitchFamily="18" charset="0"/>
                <a:cs typeface="Arial" panose="020B0604020202020204" pitchFamily="34" charset="0"/>
              </a:rPr>
              <a:t> </a:t>
            </a:r>
            <a:r>
              <a:rPr lang="tr-TR" sz="2200" dirty="0">
                <a:ea typeface="Cambria" panose="02040503050406030204" pitchFamily="18" charset="0"/>
                <a:cs typeface="Arial" panose="020B0604020202020204" pitchFamily="34" charset="0"/>
              </a:rPr>
              <a:t>büyükşehir belediyeleri ve bağlı idareler açısından </a:t>
            </a:r>
            <a:r>
              <a:rPr lang="en-US" sz="2200" dirty="0" err="1">
                <a:ea typeface="Cambria" panose="02040503050406030204" pitchFamily="18" charset="0"/>
                <a:cs typeface="Arial" panose="020B0604020202020204" pitchFamily="34" charset="0"/>
              </a:rPr>
              <a:t>bu</a:t>
            </a:r>
            <a:r>
              <a:rPr lang="en-US" sz="2200" dirty="0">
                <a:ea typeface="Cambria" panose="02040503050406030204" pitchFamily="18" charset="0"/>
                <a:cs typeface="Arial" panose="020B0604020202020204" pitchFamily="34" charset="0"/>
              </a:rPr>
              <a:t> </a:t>
            </a:r>
            <a:r>
              <a:rPr lang="en-US" sz="2200" dirty="0" err="1">
                <a:ea typeface="Cambria" panose="02040503050406030204" pitchFamily="18" charset="0"/>
                <a:cs typeface="Arial" panose="020B0604020202020204" pitchFamily="34" charset="0"/>
              </a:rPr>
              <a:t>süreçte</a:t>
            </a:r>
            <a:r>
              <a:rPr lang="en-US" sz="2200" dirty="0">
                <a:ea typeface="Cambria" panose="02040503050406030204" pitchFamily="18" charset="0"/>
                <a:cs typeface="Arial" panose="020B0604020202020204" pitchFamily="34" charset="0"/>
              </a:rPr>
              <a:t> </a:t>
            </a:r>
            <a:r>
              <a:rPr lang="en-US" sz="2200" dirty="0" err="1">
                <a:ea typeface="Cambria" panose="02040503050406030204" pitchFamily="18" charset="0"/>
                <a:cs typeface="Arial" panose="020B0604020202020204" pitchFamily="34" charset="0"/>
              </a:rPr>
              <a:t>daha</a:t>
            </a:r>
            <a:r>
              <a:rPr lang="en-US" sz="2200" dirty="0">
                <a:ea typeface="Cambria" panose="02040503050406030204" pitchFamily="18" charset="0"/>
                <a:cs typeface="Arial" panose="020B0604020202020204" pitchFamily="34" charset="0"/>
              </a:rPr>
              <a:t> </a:t>
            </a:r>
            <a:r>
              <a:rPr lang="en-US" sz="2200" dirty="0" err="1">
                <a:ea typeface="Cambria" panose="02040503050406030204" pitchFamily="18" charset="0"/>
                <a:cs typeface="Arial" panose="020B0604020202020204" pitchFamily="34" charset="0"/>
              </a:rPr>
              <a:t>kritik</a:t>
            </a:r>
            <a:r>
              <a:rPr lang="en-US" sz="2200" dirty="0">
                <a:ea typeface="Cambria" panose="02040503050406030204" pitchFamily="18" charset="0"/>
                <a:cs typeface="Arial" panose="020B0604020202020204" pitchFamily="34" charset="0"/>
              </a:rPr>
              <a:t> </a:t>
            </a:r>
            <a:r>
              <a:rPr lang="en-US" sz="2200" dirty="0" err="1">
                <a:ea typeface="Cambria" panose="02040503050406030204" pitchFamily="18" charset="0"/>
                <a:cs typeface="Arial" panose="020B0604020202020204" pitchFamily="34" charset="0"/>
              </a:rPr>
              <a:t>bir</a:t>
            </a:r>
            <a:r>
              <a:rPr lang="en-US" sz="2200" dirty="0">
                <a:ea typeface="Cambria" panose="02040503050406030204" pitchFamily="18" charset="0"/>
                <a:cs typeface="Arial" panose="020B0604020202020204" pitchFamily="34" charset="0"/>
              </a:rPr>
              <a:t> </a:t>
            </a:r>
            <a:r>
              <a:rPr lang="en-US" sz="2200" dirty="0" err="1">
                <a:ea typeface="Cambria" panose="02040503050406030204" pitchFamily="18" charset="0"/>
                <a:cs typeface="Arial" panose="020B0604020202020204" pitchFamily="34" charset="0"/>
              </a:rPr>
              <a:t>doküman</a:t>
            </a:r>
            <a:r>
              <a:rPr lang="en-US" sz="2200" dirty="0">
                <a:ea typeface="Cambria" panose="02040503050406030204" pitchFamily="18" charset="0"/>
                <a:cs typeface="Arial" panose="020B0604020202020204" pitchFamily="34" charset="0"/>
              </a:rPr>
              <a:t> </a:t>
            </a:r>
            <a:r>
              <a:rPr lang="en-US" sz="2200" dirty="0" err="1">
                <a:ea typeface="Cambria" panose="02040503050406030204" pitchFamily="18" charset="0"/>
                <a:cs typeface="Arial" panose="020B0604020202020204" pitchFamily="34" charset="0"/>
              </a:rPr>
              <a:t>haline</a:t>
            </a:r>
            <a:r>
              <a:rPr lang="en-US" sz="2200" dirty="0">
                <a:ea typeface="Cambria" panose="02040503050406030204" pitchFamily="18" charset="0"/>
                <a:cs typeface="Arial" panose="020B0604020202020204" pitchFamily="34" charset="0"/>
              </a:rPr>
              <a:t> </a:t>
            </a:r>
            <a:r>
              <a:rPr lang="en-US" sz="2200" dirty="0" err="1">
                <a:ea typeface="Cambria" panose="02040503050406030204" pitchFamily="18" charset="0"/>
                <a:cs typeface="Arial" panose="020B0604020202020204" pitchFamily="34" charset="0"/>
              </a:rPr>
              <a:t>gelmekte</a:t>
            </a:r>
            <a:r>
              <a:rPr lang="tr-TR" sz="2200" dirty="0">
                <a:ea typeface="Cambria" panose="02040503050406030204" pitchFamily="18" charset="0"/>
                <a:cs typeface="Arial" panose="020B0604020202020204" pitchFamily="34" charset="0"/>
              </a:rPr>
              <a:t>.</a:t>
            </a:r>
          </a:p>
          <a:p>
            <a:pPr marL="114300" lvl="1" indent="0">
              <a:lnSpc>
                <a:spcPct val="115000"/>
              </a:lnSpc>
              <a:spcBef>
                <a:spcPts val="0"/>
              </a:spcBef>
              <a:spcAft>
                <a:spcPts val="300"/>
              </a:spcAft>
              <a:buNone/>
            </a:pPr>
            <a:endParaRPr lang="tr-TR" sz="2200" dirty="0">
              <a:ea typeface="Cambria" panose="02040503050406030204" pitchFamily="18" charset="0"/>
              <a:cs typeface="Arial" panose="020B0604020202020204" pitchFamily="34" charset="0"/>
            </a:endParaRPr>
          </a:p>
          <a:p>
            <a:pPr marL="285750" lvl="1">
              <a:lnSpc>
                <a:spcPct val="115000"/>
              </a:lnSpc>
              <a:spcBef>
                <a:spcPts val="0"/>
              </a:spcBef>
              <a:spcAft>
                <a:spcPts val="300"/>
              </a:spcAft>
              <a:buFont typeface="Wingdings" panose="05000000000000000000" pitchFamily="2" charset="2"/>
              <a:buChar char="§"/>
            </a:pPr>
            <a:r>
              <a:rPr lang="tr-TR" sz="2200" dirty="0"/>
              <a:t>Fiziki ömrü birden fazla dönemi kapsayan proje nitelikli sabit sermaye yatırımları;</a:t>
            </a:r>
          </a:p>
          <a:p>
            <a:pPr lvl="1"/>
            <a:r>
              <a:rPr lang="tr-TR" sz="2200" dirty="0"/>
              <a:t>Kuruluşun hizmet veya mal üreten birimlerinin mülkiyetinde olan,</a:t>
            </a:r>
          </a:p>
          <a:p>
            <a:pPr lvl="1"/>
            <a:r>
              <a:rPr lang="tr-TR" sz="2200" dirty="0"/>
              <a:t>Mal ya da hizmet üretim sürecinde (bina, yol, taşıt, tesis) kullanılan,</a:t>
            </a:r>
          </a:p>
          <a:p>
            <a:pPr lvl="1"/>
            <a:r>
              <a:rPr lang="tr-TR" sz="2200" dirty="0"/>
              <a:t>Bir yılı aşkın süre ile kullanılan,</a:t>
            </a:r>
          </a:p>
          <a:p>
            <a:pPr lvl="1"/>
            <a:r>
              <a:rPr lang="tr-TR" sz="2200" dirty="0"/>
              <a:t>Sürekli ve tekrarlı bir şekilde kullanılabilen,</a:t>
            </a:r>
          </a:p>
          <a:p>
            <a:pPr lvl="1"/>
            <a:r>
              <a:rPr lang="tr-TR" sz="2200" dirty="0"/>
              <a:t>Belli bir bedelin üzerinde olan varlıklar için yapılan harcamalar (onarım, yenileme, güçlendirme, vb.),</a:t>
            </a:r>
          </a:p>
          <a:p>
            <a:pPr lvl="1"/>
            <a:r>
              <a:rPr lang="tr-TR" sz="2200" dirty="0"/>
              <a:t>Mevcut sabit sermaye stokunda yapılan ilaveler (genişletme, uzatma, ek kapasite, vb.)</a:t>
            </a:r>
          </a:p>
          <a:p>
            <a:pPr lvl="1"/>
            <a:r>
              <a:rPr lang="tr-TR" sz="2200" dirty="0"/>
              <a:t>Hammadde, yarı mamul ya da mamul maddelerden satışlar için elde bulunanların miktarında meydana gelen artışlar</a:t>
            </a:r>
            <a:endParaRPr lang="en-US" sz="2200" dirty="0">
              <a:ea typeface="Cambria" panose="02040503050406030204" pitchFamily="18" charset="0"/>
              <a:cs typeface="Arial" panose="020B0604020202020204" pitchFamily="34" charset="0"/>
            </a:endParaRPr>
          </a:p>
          <a:p>
            <a:pPr marL="479425" lvl="1">
              <a:lnSpc>
                <a:spcPct val="115000"/>
              </a:lnSpc>
              <a:spcBef>
                <a:spcPts val="0"/>
              </a:spcBef>
              <a:spcAft>
                <a:spcPts val="300"/>
              </a:spcAft>
              <a:buFont typeface="Wingdings" panose="05000000000000000000" pitchFamily="2" charset="2"/>
              <a:buChar char="§"/>
            </a:pPr>
            <a:endParaRPr lang="en-US" sz="2200" dirty="0">
              <a:ea typeface="Cambria" panose="02040503050406030204" pitchFamily="18" charset="0"/>
              <a:cs typeface="Arial" panose="020B0604020202020204" pitchFamily="34" charset="0"/>
            </a:endParaRPr>
          </a:p>
          <a:p>
            <a:pPr marL="193675" lvl="1" indent="0" algn="just">
              <a:lnSpc>
                <a:spcPct val="115000"/>
              </a:lnSpc>
              <a:spcBef>
                <a:spcPts val="0"/>
              </a:spcBef>
              <a:spcAft>
                <a:spcPts val="300"/>
              </a:spcAft>
              <a:buNone/>
            </a:pPr>
            <a:endParaRPr lang="tr-TR" sz="1600" dirty="0">
              <a:effectLst/>
              <a:latin typeface="Times New Roman" panose="02020603050405020304" pitchFamily="18"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2967857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Dikdörtgen 2"/>
          <p:cNvSpPr/>
          <p:nvPr/>
        </p:nvSpPr>
        <p:spPr>
          <a:xfrm>
            <a:off x="682249" y="867741"/>
            <a:ext cx="7360579" cy="3580788"/>
          </a:xfrm>
          <a:prstGeom prst="rect">
            <a:avLst/>
          </a:prstGeom>
        </p:spPr>
        <p:txBody>
          <a:bodyPr wrap="square">
            <a:spAutoFit/>
          </a:bodyPr>
          <a:lstStyle/>
          <a:p>
            <a:pPr marL="0" lvl="1" algn="just" fontAlgn="base">
              <a:lnSpc>
                <a:spcPct val="114000"/>
              </a:lnSpc>
              <a:spcAft>
                <a:spcPts val="900"/>
              </a:spcAft>
              <a:buClr>
                <a:schemeClr val="tx2">
                  <a:lumMod val="50000"/>
                </a:schemeClr>
              </a:buClr>
              <a:defRPr/>
            </a:pPr>
            <a:r>
              <a:rPr lang="tr-TR" u="sng" dirty="0">
                <a:latin typeface="Times New Roman" panose="02020603050405020304" pitchFamily="18" charset="0"/>
                <a:cs typeface="Times New Roman" panose="02020603050405020304" pitchFamily="18" charset="0"/>
              </a:rPr>
              <a:t>Performans Esaslı Program Bütçe </a:t>
            </a:r>
          </a:p>
          <a:p>
            <a:pPr marL="257175" lvl="1" indent="-257175" algn="just" fontAlgn="base">
              <a:lnSpc>
                <a:spcPct val="114000"/>
              </a:lnSpc>
              <a:spcBef>
                <a:spcPts val="900"/>
              </a:spcBef>
              <a:spcAft>
                <a:spcPts val="450"/>
              </a:spcAft>
              <a:buClr>
                <a:schemeClr val="tx2">
                  <a:lumMod val="50000"/>
                </a:schemeClr>
              </a:buClr>
              <a:buFont typeface="Times New Roman" panose="02020603050405020304" pitchFamily="18" charset="0"/>
              <a:buChar char="◙"/>
              <a:defRPr/>
            </a:pPr>
            <a:r>
              <a:rPr lang="tr-TR" sz="1600" dirty="0">
                <a:latin typeface="Times New Roman" panose="02020603050405020304" pitchFamily="18" charset="0"/>
                <a:cs typeface="Times New Roman" panose="02020603050405020304" pitchFamily="18" charset="0"/>
              </a:rPr>
              <a:t>Program sınıflandırması ve performans bilgisinin belirlenmesinde ilgili idarelerin görüşlerini de dikkate almak suretiyle SBB sorumludur. </a:t>
            </a:r>
          </a:p>
          <a:p>
            <a:pPr marL="257175" lvl="1" indent="-257175" algn="just" fontAlgn="base">
              <a:lnSpc>
                <a:spcPct val="114000"/>
              </a:lnSpc>
              <a:spcBef>
                <a:spcPts val="900"/>
              </a:spcBef>
              <a:spcAft>
                <a:spcPts val="450"/>
              </a:spcAft>
              <a:buClr>
                <a:schemeClr val="tx2">
                  <a:lumMod val="50000"/>
                </a:schemeClr>
              </a:buClr>
              <a:buFont typeface="Times New Roman" panose="02020603050405020304" pitchFamily="18" charset="0"/>
              <a:buChar char="◙"/>
              <a:defRPr/>
            </a:pPr>
            <a:r>
              <a:rPr lang="tr-TR" sz="1600" dirty="0">
                <a:latin typeface="Times New Roman" panose="02020603050405020304" pitchFamily="18" charset="0"/>
                <a:cs typeface="Times New Roman" panose="02020603050405020304" pitchFamily="18" charset="0"/>
              </a:rPr>
              <a:t>Yerel yönetimlerde ise bu sorumluluk ÇŞİDB ve İçişleri Bakanlığındadır</a:t>
            </a:r>
          </a:p>
          <a:p>
            <a:pPr marL="0" lvl="1" algn="just" fontAlgn="base">
              <a:lnSpc>
                <a:spcPct val="114000"/>
              </a:lnSpc>
              <a:spcBef>
                <a:spcPts val="900"/>
              </a:spcBef>
              <a:spcAft>
                <a:spcPts val="450"/>
              </a:spcAft>
              <a:buClr>
                <a:schemeClr val="tx2">
                  <a:lumMod val="50000"/>
                </a:schemeClr>
              </a:buClr>
              <a:defRPr/>
            </a:pPr>
            <a:r>
              <a:rPr lang="tr-TR" sz="1600" dirty="0">
                <a:latin typeface="Times New Roman" panose="02020603050405020304" pitchFamily="18" charset="0"/>
                <a:cs typeface="Times New Roman" panose="02020603050405020304" pitchFamily="18" charset="0"/>
              </a:rPr>
              <a:t>Yönetmeliğin 511 inci maddesi başlığı ile birlikte aşağıdaki şekilde değiştirilmiştir.</a:t>
            </a:r>
          </a:p>
          <a:p>
            <a:pPr marL="0" lvl="1" algn="just" fontAlgn="base">
              <a:lnSpc>
                <a:spcPct val="114000"/>
              </a:lnSpc>
              <a:spcBef>
                <a:spcPts val="900"/>
              </a:spcBef>
              <a:spcAft>
                <a:spcPts val="450"/>
              </a:spcAft>
              <a:buClr>
                <a:schemeClr val="tx2">
                  <a:lumMod val="50000"/>
                </a:schemeClr>
              </a:buClr>
              <a:defRPr/>
            </a:pPr>
            <a:r>
              <a:rPr lang="tr-TR" sz="1600" dirty="0">
                <a:latin typeface="Times New Roman" panose="02020603050405020304" pitchFamily="18" charset="0"/>
                <a:cs typeface="Times New Roman" panose="02020603050405020304" pitchFamily="18" charset="0"/>
              </a:rPr>
              <a:t>“Mahalli idareler bütçe hazırlama rehberi</a:t>
            </a:r>
          </a:p>
          <a:p>
            <a:pPr marL="0" lvl="1" algn="just" fontAlgn="base">
              <a:lnSpc>
                <a:spcPct val="114000"/>
              </a:lnSpc>
              <a:spcBef>
                <a:spcPts val="900"/>
              </a:spcBef>
              <a:spcAft>
                <a:spcPts val="450"/>
              </a:spcAft>
              <a:buClr>
                <a:schemeClr val="tx2">
                  <a:lumMod val="50000"/>
                </a:schemeClr>
              </a:buClr>
              <a:defRPr/>
            </a:pPr>
            <a:r>
              <a:rPr lang="tr-TR" sz="1600" dirty="0">
                <a:latin typeface="Times New Roman" panose="02020603050405020304" pitchFamily="18" charset="0"/>
                <a:cs typeface="Times New Roman" panose="02020603050405020304" pitchFamily="18" charset="0"/>
              </a:rPr>
              <a:t>MADDE 511- (1) Bakanlıkça, bütçe uygulamalarını yönlendirmek üzere Strateji ve Bütçe Başkanlığının görüşü alınarak </a:t>
            </a:r>
            <a:r>
              <a:rPr lang="tr-TR" sz="1600" b="1" i="1" dirty="0">
                <a:latin typeface="Times New Roman" panose="02020603050405020304" pitchFamily="18" charset="0"/>
                <a:cs typeface="Times New Roman" panose="02020603050405020304" pitchFamily="18" charset="0"/>
              </a:rPr>
              <a:t>Mahalli İdareler Bütçe Hazırlama Rehberi hazırlanır ve mahalli idare birimlerine duyurulur</a:t>
            </a:r>
            <a:r>
              <a:rPr lang="tr-TR" sz="1600" dirty="0">
                <a:latin typeface="Times New Roman" panose="02020603050405020304" pitchFamily="18" charset="0"/>
                <a:cs typeface="Times New Roman" panose="02020603050405020304" pitchFamily="18" charset="0"/>
              </a:rPr>
              <a:t>.”</a:t>
            </a:r>
          </a:p>
        </p:txBody>
      </p:sp>
      <p:sp>
        <p:nvSpPr>
          <p:cNvPr id="4" name="Dikdörtgen 3"/>
          <p:cNvSpPr/>
          <p:nvPr/>
        </p:nvSpPr>
        <p:spPr>
          <a:xfrm>
            <a:off x="627191" y="204666"/>
            <a:ext cx="6458436" cy="461665"/>
          </a:xfrm>
          <a:prstGeom prst="rect">
            <a:avLst/>
          </a:prstGeom>
          <a:noFill/>
        </p:spPr>
        <p:txBody>
          <a:bodyPr wrap="square" rtlCol="0">
            <a:spAutoFit/>
          </a:bodyPr>
          <a:lstStyle/>
          <a:p>
            <a:r>
              <a:rPr lang="tr-TR" sz="2400" b="1" dirty="0">
                <a:latin typeface="Times New Roman" panose="02020603050405020304" pitchFamily="18" charset="0"/>
                <a:cs typeface="Times New Roman" panose="02020603050405020304" pitchFamily="18" charset="0"/>
              </a:rPr>
              <a:t>Süreçte Aktörler, Rol ve Sorumlulukları</a:t>
            </a:r>
          </a:p>
        </p:txBody>
      </p:sp>
    </p:spTree>
    <p:extLst>
      <p:ext uri="{BB962C8B-B14F-4D97-AF65-F5344CB8AC3E}">
        <p14:creationId xmlns:p14="http://schemas.microsoft.com/office/powerpoint/2010/main" val="152165343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17DE464-F111-7BDC-186D-CF85CA0FDB39}"/>
              </a:ext>
            </a:extLst>
          </p:cNvPr>
          <p:cNvSpPr>
            <a:spLocks noGrp="1"/>
          </p:cNvSpPr>
          <p:nvPr>
            <p:ph type="title"/>
          </p:nvPr>
        </p:nvSpPr>
        <p:spPr>
          <a:xfrm>
            <a:off x="628650" y="273844"/>
            <a:ext cx="7886700" cy="605536"/>
          </a:xfrm>
        </p:spPr>
        <p:txBody>
          <a:bodyPr/>
          <a:lstStyle/>
          <a:p>
            <a:r>
              <a:rPr lang="tr-TR" dirty="0"/>
              <a:t>Yatırım Programı</a:t>
            </a:r>
          </a:p>
        </p:txBody>
      </p:sp>
      <p:sp>
        <p:nvSpPr>
          <p:cNvPr id="3" name="İçerik Yer Tutucusu 2">
            <a:extLst>
              <a:ext uri="{FF2B5EF4-FFF2-40B4-BE49-F238E27FC236}">
                <a16:creationId xmlns:a16="http://schemas.microsoft.com/office/drawing/2014/main" id="{A995B285-E885-9043-7209-7E3D1A976265}"/>
              </a:ext>
            </a:extLst>
          </p:cNvPr>
          <p:cNvSpPr>
            <a:spLocks noGrp="1"/>
          </p:cNvSpPr>
          <p:nvPr>
            <p:ph idx="1"/>
          </p:nvPr>
        </p:nvSpPr>
        <p:spPr>
          <a:xfrm>
            <a:off x="628650" y="1065715"/>
            <a:ext cx="7886700" cy="3393443"/>
          </a:xfrm>
        </p:spPr>
        <p:txBody>
          <a:bodyPr>
            <a:normAutofit fontScale="92500" lnSpcReduction="20000"/>
          </a:bodyPr>
          <a:lstStyle/>
          <a:p>
            <a:r>
              <a:rPr lang="tr-TR" dirty="0"/>
              <a:t>Başta büyükşehir belediyeleri ve bağlı kuruluşları olmak üzere, belediyeler önemli yatırımcı kuruluşlardır.</a:t>
            </a:r>
          </a:p>
          <a:p>
            <a:r>
              <a:rPr lang="tr-TR" dirty="0"/>
              <a:t>5393 sayılı Belediye Kanunu</a:t>
            </a:r>
          </a:p>
          <a:p>
            <a:pPr lvl="1"/>
            <a:r>
              <a:rPr lang="tr-TR" dirty="0"/>
              <a:t>Stratejik plân ile yatırım ve çalışma programlarını, belediye faaliyetlerinin ve personelinin performans ölçütlerini görüşmek ve kabul etmek(Meclisin görevleri arasında ilk sırada) </a:t>
            </a:r>
          </a:p>
          <a:p>
            <a:pPr lvl="1"/>
            <a:r>
              <a:rPr lang="tr-TR" dirty="0"/>
              <a:t>dış borçlanmanın ve tahvil ihracının sadece belediyenin yatırım programında yer alan projelerinin finansmanı</a:t>
            </a:r>
          </a:p>
          <a:p>
            <a:r>
              <a:rPr lang="tr-TR" dirty="0"/>
              <a:t>5216 sayılı Büyükşehir Yasası</a:t>
            </a:r>
          </a:p>
          <a:p>
            <a:pPr lvl="1"/>
            <a:r>
              <a:rPr lang="tr-TR" dirty="0"/>
              <a:t>stratejik planın, yıllık hedeflerin, yatırım programların belirlenmesi ve bunlara uygun olarak bütçenin hazırlanması</a:t>
            </a:r>
          </a:p>
          <a:p>
            <a:r>
              <a:rPr lang="tr-TR" dirty="0"/>
              <a:t>Kanun ve yönetmeliklerde yatırım programına referans verilmekle birlikte uygulamada yatırım planı ile stratejik plan, performans programı ve bütçe ile ilişkisinin nasıl kurulacağı belediyeler için açık değil</a:t>
            </a:r>
          </a:p>
          <a:p>
            <a:pPr lvl="1"/>
            <a:endParaRPr lang="tr-TR" dirty="0"/>
          </a:p>
        </p:txBody>
      </p:sp>
    </p:spTree>
    <p:extLst>
      <p:ext uri="{BB962C8B-B14F-4D97-AF65-F5344CB8AC3E}">
        <p14:creationId xmlns:p14="http://schemas.microsoft.com/office/powerpoint/2010/main" val="374387604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17DE464-F111-7BDC-186D-CF85CA0FDB39}"/>
              </a:ext>
            </a:extLst>
          </p:cNvPr>
          <p:cNvSpPr>
            <a:spLocks noGrp="1"/>
          </p:cNvSpPr>
          <p:nvPr>
            <p:ph type="title"/>
          </p:nvPr>
        </p:nvSpPr>
        <p:spPr/>
        <p:txBody>
          <a:bodyPr>
            <a:normAutofit/>
          </a:bodyPr>
          <a:lstStyle/>
          <a:p>
            <a:r>
              <a:rPr lang="tr-TR" sz="2800" dirty="0"/>
              <a:t>Yerel Yönetimde Yatırım Planlaması Neden Önemli?</a:t>
            </a:r>
          </a:p>
        </p:txBody>
      </p:sp>
      <p:sp>
        <p:nvSpPr>
          <p:cNvPr id="3" name="İçerik Yer Tutucusu 2">
            <a:extLst>
              <a:ext uri="{FF2B5EF4-FFF2-40B4-BE49-F238E27FC236}">
                <a16:creationId xmlns:a16="http://schemas.microsoft.com/office/drawing/2014/main" id="{A995B285-E885-9043-7209-7E3D1A976265}"/>
              </a:ext>
            </a:extLst>
          </p:cNvPr>
          <p:cNvSpPr>
            <a:spLocks noGrp="1"/>
          </p:cNvSpPr>
          <p:nvPr>
            <p:ph idx="1"/>
          </p:nvPr>
        </p:nvSpPr>
        <p:spPr>
          <a:xfrm>
            <a:off x="628650" y="1066800"/>
            <a:ext cx="7886700" cy="3565923"/>
          </a:xfrm>
        </p:spPr>
        <p:txBody>
          <a:bodyPr>
            <a:normAutofit lnSpcReduction="10000"/>
          </a:bodyPr>
          <a:lstStyle/>
          <a:p>
            <a:r>
              <a:rPr lang="tr-TR" dirty="0"/>
              <a:t>Belediye politikaları ile sabit sermaye yatırımları arasında ilişkinin kurulması</a:t>
            </a:r>
          </a:p>
          <a:p>
            <a:r>
              <a:rPr lang="tr-TR" dirty="0"/>
              <a:t>Etkili bir proje önceliklendirmesi</a:t>
            </a:r>
          </a:p>
          <a:p>
            <a:r>
              <a:rPr lang="tr-TR" dirty="0"/>
              <a:t>SP-PP-Program Bütçe ilişkisinin sağlanması</a:t>
            </a:r>
          </a:p>
          <a:p>
            <a:r>
              <a:rPr lang="tr-TR" dirty="0"/>
              <a:t>Dış proje hibe ve kredilerinden daha fazla yararlanabilme</a:t>
            </a:r>
          </a:p>
          <a:p>
            <a:r>
              <a:rPr lang="tr-TR" dirty="0"/>
              <a:t>Uzun vadeli öngörülerin bütçelere yansıması</a:t>
            </a:r>
          </a:p>
          <a:p>
            <a:r>
              <a:rPr lang="tr-TR" dirty="0"/>
              <a:t>Bütçelerin orta vade öngörülebilirliği</a:t>
            </a:r>
          </a:p>
          <a:p>
            <a:r>
              <a:rPr lang="tr-TR" dirty="0"/>
              <a:t>Mekânsal planlama ve hizmetler arasında ilişkinin kurulması</a:t>
            </a:r>
          </a:p>
          <a:p>
            <a:r>
              <a:rPr lang="tr-TR" dirty="0"/>
              <a:t>Daha yüksek projelere odaklanabilme</a:t>
            </a:r>
          </a:p>
          <a:p>
            <a:r>
              <a:rPr lang="tr-TR" dirty="0"/>
              <a:t>Katılımcı, şeffaf ve öngörülebilir karar alma süreci</a:t>
            </a:r>
          </a:p>
          <a:p>
            <a:endParaRPr lang="tr-TR" dirty="0"/>
          </a:p>
        </p:txBody>
      </p:sp>
    </p:spTree>
    <p:extLst>
      <p:ext uri="{BB962C8B-B14F-4D97-AF65-F5344CB8AC3E}">
        <p14:creationId xmlns:p14="http://schemas.microsoft.com/office/powerpoint/2010/main" val="50330051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17DE464-F111-7BDC-186D-CF85CA0FDB39}"/>
              </a:ext>
            </a:extLst>
          </p:cNvPr>
          <p:cNvSpPr>
            <a:spLocks noGrp="1"/>
          </p:cNvSpPr>
          <p:nvPr>
            <p:ph type="title"/>
          </p:nvPr>
        </p:nvSpPr>
        <p:spPr>
          <a:xfrm>
            <a:off x="403753" y="145439"/>
            <a:ext cx="7886700" cy="527715"/>
          </a:xfrm>
        </p:spPr>
        <p:txBody>
          <a:bodyPr>
            <a:normAutofit fontScale="90000"/>
          </a:bodyPr>
          <a:lstStyle/>
          <a:p>
            <a:r>
              <a:rPr lang="tr-TR" dirty="0">
                <a:latin typeface="+mn-lt"/>
              </a:rPr>
              <a:t>Belediye Yatırım Alanları</a:t>
            </a:r>
          </a:p>
        </p:txBody>
      </p:sp>
      <p:graphicFrame>
        <p:nvGraphicFramePr>
          <p:cNvPr id="7" name="İçerik Yer Tutucusu 6">
            <a:extLst>
              <a:ext uri="{FF2B5EF4-FFF2-40B4-BE49-F238E27FC236}">
                <a16:creationId xmlns:a16="http://schemas.microsoft.com/office/drawing/2014/main" id="{42B4518F-A09E-980A-7C69-8BEABE66DEB6}"/>
              </a:ext>
            </a:extLst>
          </p:cNvPr>
          <p:cNvGraphicFramePr>
            <a:graphicFrameLocks noGrp="1"/>
          </p:cNvGraphicFramePr>
          <p:nvPr>
            <p:ph idx="1"/>
            <p:extLst>
              <p:ext uri="{D42A27DB-BD31-4B8C-83A1-F6EECF244321}">
                <p14:modId xmlns:p14="http://schemas.microsoft.com/office/powerpoint/2010/main" val="2660530724"/>
              </p:ext>
            </p:extLst>
          </p:nvPr>
        </p:nvGraphicFramePr>
        <p:xfrm>
          <a:off x="403753" y="801559"/>
          <a:ext cx="4168247" cy="4175110"/>
        </p:xfrm>
        <a:graphic>
          <a:graphicData uri="http://schemas.openxmlformats.org/drawingml/2006/table">
            <a:tbl>
              <a:tblPr firstRow="1" firstCol="1" bandRow="1">
                <a:tableStyleId>{5C22544A-7EE6-4342-B048-85BDC9FD1C3A}</a:tableStyleId>
              </a:tblPr>
              <a:tblGrid>
                <a:gridCol w="4168247">
                  <a:extLst>
                    <a:ext uri="{9D8B030D-6E8A-4147-A177-3AD203B41FA5}">
                      <a16:colId xmlns:a16="http://schemas.microsoft.com/office/drawing/2014/main" val="3537848272"/>
                    </a:ext>
                  </a:extLst>
                </a:gridCol>
              </a:tblGrid>
              <a:tr h="219425">
                <a:tc>
                  <a:txBody>
                    <a:bodyPr/>
                    <a:lstStyle/>
                    <a:p>
                      <a:pPr algn="ctr">
                        <a:lnSpc>
                          <a:spcPct val="115000"/>
                        </a:lnSpc>
                        <a:spcBef>
                          <a:spcPts val="300"/>
                        </a:spcBef>
                        <a:spcAft>
                          <a:spcPts val="300"/>
                        </a:spcAft>
                      </a:pPr>
                      <a:r>
                        <a:rPr lang="tr-TR" sz="1200" b="0" noProof="0" dirty="0">
                          <a:solidFill>
                            <a:srgbClr val="FF0000"/>
                          </a:solidFill>
                          <a:effectLst/>
                        </a:rPr>
                        <a:t>Temel Altyapı Yatırımları</a:t>
                      </a:r>
                      <a:endParaRPr lang="tr-TR" sz="1200" b="0" noProof="0" dirty="0">
                        <a:solidFill>
                          <a:srgbClr val="FF0000"/>
                        </a:solidFill>
                        <a:effectLst/>
                        <a:latin typeface="Arial" panose="020B0604020202020204" pitchFamily="34" charset="0"/>
                        <a:ea typeface="Times New Roman" panose="02020603050405020304" pitchFamily="18" charset="0"/>
                        <a:cs typeface="Calibri" panose="020F0502020204030204" pitchFamily="34" charset="0"/>
                      </a:endParaRPr>
                    </a:p>
                  </a:txBody>
                  <a:tcPr marL="68580" marR="68580" marT="0" marB="0">
                    <a:solidFill>
                      <a:schemeClr val="accent4">
                        <a:lumMod val="60000"/>
                        <a:lumOff val="40000"/>
                      </a:schemeClr>
                    </a:solidFill>
                  </a:tcPr>
                </a:tc>
                <a:extLst>
                  <a:ext uri="{0D108BD9-81ED-4DB2-BD59-A6C34878D82A}">
                    <a16:rowId xmlns:a16="http://schemas.microsoft.com/office/drawing/2014/main" val="126668760"/>
                  </a:ext>
                </a:extLst>
              </a:tr>
              <a:tr h="3955685">
                <a:tc>
                  <a:txBody>
                    <a:bodyPr/>
                    <a:lstStyle/>
                    <a:p>
                      <a:pPr marL="342900" lvl="0" indent="-342900" algn="just">
                        <a:lnSpc>
                          <a:spcPct val="115000"/>
                        </a:lnSpc>
                        <a:spcBef>
                          <a:spcPts val="300"/>
                        </a:spcBef>
                        <a:spcAft>
                          <a:spcPts val="300"/>
                        </a:spcAft>
                        <a:buClr>
                          <a:srgbClr val="67B2E7"/>
                        </a:buClr>
                        <a:buSzPts val="800"/>
                        <a:buFont typeface="Arial" panose="020B0604020202020204" pitchFamily="34" charset="0"/>
                        <a:buChar char="►"/>
                      </a:pPr>
                      <a:r>
                        <a:rPr lang="tr-TR" sz="1200" b="0" noProof="0" dirty="0">
                          <a:effectLst/>
                        </a:rPr>
                        <a:t>Sağlıklı ve temiz nitelikte içme ve kullanma suyu nihai kullanıcılara ulaştırmak konusundaki (kaynak geliştirme, arıtma, isale hatları, şebeke, vd.) işlemler</a:t>
                      </a:r>
                    </a:p>
                    <a:p>
                      <a:pPr marL="342900" lvl="0" indent="-342900" algn="just">
                        <a:lnSpc>
                          <a:spcPct val="115000"/>
                        </a:lnSpc>
                        <a:spcBef>
                          <a:spcPts val="300"/>
                        </a:spcBef>
                        <a:spcAft>
                          <a:spcPts val="300"/>
                        </a:spcAft>
                        <a:buClr>
                          <a:srgbClr val="67B2E7"/>
                        </a:buClr>
                        <a:buSzPts val="800"/>
                        <a:buFont typeface="Arial" panose="020B0604020202020204" pitchFamily="34" charset="0"/>
                        <a:buChar char="►"/>
                      </a:pPr>
                      <a:r>
                        <a:rPr lang="tr-TR" sz="1200" b="0" noProof="0" dirty="0" err="1">
                          <a:effectLst/>
                        </a:rPr>
                        <a:t>Atıksuyun</a:t>
                      </a:r>
                      <a:r>
                        <a:rPr lang="tr-TR" sz="1200" b="0" noProof="0" dirty="0">
                          <a:effectLst/>
                        </a:rPr>
                        <a:t> toplanması, arıtılması, yeniden kullanılması ve </a:t>
                      </a:r>
                      <a:r>
                        <a:rPr lang="tr-TR" sz="1200" b="0" noProof="0" dirty="0" err="1">
                          <a:effectLst/>
                        </a:rPr>
                        <a:t>bertarafına</a:t>
                      </a:r>
                      <a:r>
                        <a:rPr lang="tr-TR" sz="1200" b="0" noProof="0" dirty="0">
                          <a:effectLst/>
                        </a:rPr>
                        <a:t> ilişkin tesisler</a:t>
                      </a:r>
                    </a:p>
                    <a:p>
                      <a:pPr marL="342900" lvl="0" indent="-342900" algn="just">
                        <a:lnSpc>
                          <a:spcPct val="115000"/>
                        </a:lnSpc>
                        <a:spcBef>
                          <a:spcPts val="300"/>
                        </a:spcBef>
                        <a:spcAft>
                          <a:spcPts val="300"/>
                        </a:spcAft>
                        <a:buClr>
                          <a:srgbClr val="67B2E7"/>
                        </a:buClr>
                        <a:buSzPts val="800"/>
                        <a:buFont typeface="Arial" panose="020B0604020202020204" pitchFamily="34" charset="0"/>
                        <a:buChar char="►"/>
                      </a:pPr>
                      <a:r>
                        <a:rPr lang="tr-TR" sz="1200" b="0" noProof="0" dirty="0">
                          <a:effectLst/>
                        </a:rPr>
                        <a:t>Katı atık yönetim planlaması, katı atıkları toplama ve bertaraf tesisleri</a:t>
                      </a:r>
                    </a:p>
                    <a:p>
                      <a:pPr marL="342900" lvl="0" indent="-342900" algn="just">
                        <a:lnSpc>
                          <a:spcPct val="115000"/>
                        </a:lnSpc>
                        <a:spcBef>
                          <a:spcPts val="300"/>
                        </a:spcBef>
                        <a:spcAft>
                          <a:spcPts val="300"/>
                        </a:spcAft>
                        <a:buClr>
                          <a:srgbClr val="67B2E7"/>
                        </a:buClr>
                        <a:buSzPts val="800"/>
                        <a:buFont typeface="Arial" panose="020B0604020202020204" pitchFamily="34" charset="0"/>
                        <a:buChar char="►"/>
                      </a:pPr>
                      <a:r>
                        <a:rPr lang="tr-TR" sz="1200" b="0" noProof="0" dirty="0">
                          <a:effectLst/>
                        </a:rPr>
                        <a:t>Ulaşım ana planı, </a:t>
                      </a:r>
                      <a:r>
                        <a:rPr lang="tr-TR" sz="1200" b="0" noProof="0" dirty="0" err="1">
                          <a:effectLst/>
                        </a:rPr>
                        <a:t>şehiriçi</a:t>
                      </a:r>
                      <a:r>
                        <a:rPr lang="tr-TR" sz="1200" b="0" noProof="0" dirty="0">
                          <a:effectLst/>
                        </a:rPr>
                        <a:t> yollar ve meydan düzenlemeleri</a:t>
                      </a:r>
                    </a:p>
                    <a:p>
                      <a:pPr marL="342900" lvl="0" indent="-342900" algn="just">
                        <a:lnSpc>
                          <a:spcPct val="115000"/>
                        </a:lnSpc>
                        <a:spcBef>
                          <a:spcPts val="300"/>
                        </a:spcBef>
                        <a:spcAft>
                          <a:spcPts val="300"/>
                        </a:spcAft>
                        <a:buClr>
                          <a:srgbClr val="67B2E7"/>
                        </a:buClr>
                        <a:buSzPts val="800"/>
                        <a:buFont typeface="Arial" panose="020B0604020202020204" pitchFamily="34" charset="0"/>
                        <a:buChar char="►"/>
                      </a:pPr>
                      <a:r>
                        <a:rPr lang="tr-TR" sz="1200" b="0" noProof="0" dirty="0">
                          <a:effectLst/>
                        </a:rPr>
                        <a:t>Toplu taşıma hizmetleri için gerekli yatırımlar</a:t>
                      </a:r>
                    </a:p>
                    <a:p>
                      <a:pPr marL="342900" lvl="0" indent="-342900" algn="just">
                        <a:lnSpc>
                          <a:spcPct val="115000"/>
                        </a:lnSpc>
                        <a:spcBef>
                          <a:spcPts val="300"/>
                        </a:spcBef>
                        <a:spcAft>
                          <a:spcPts val="300"/>
                        </a:spcAft>
                        <a:buClr>
                          <a:srgbClr val="67B2E7"/>
                        </a:buClr>
                        <a:buSzPts val="800"/>
                        <a:buFont typeface="Arial" panose="020B0604020202020204" pitchFamily="34" charset="0"/>
                        <a:buChar char="►"/>
                      </a:pPr>
                      <a:r>
                        <a:rPr lang="tr-TR" sz="1200" b="0" noProof="0" dirty="0">
                          <a:effectLst/>
                        </a:rPr>
                        <a:t>Sanayi ve tıbbi atıkların toplanmasına ilişkin hizmetler için tesisler,</a:t>
                      </a:r>
                    </a:p>
                    <a:p>
                      <a:pPr marL="342900" lvl="0" indent="-342900" algn="just">
                        <a:lnSpc>
                          <a:spcPct val="115000"/>
                        </a:lnSpc>
                        <a:spcBef>
                          <a:spcPts val="300"/>
                        </a:spcBef>
                        <a:spcAft>
                          <a:spcPts val="300"/>
                        </a:spcAft>
                        <a:buClr>
                          <a:srgbClr val="67B2E7"/>
                        </a:buClr>
                        <a:buSzPts val="800"/>
                        <a:buFont typeface="Arial" panose="020B0604020202020204" pitchFamily="34" charset="0"/>
                        <a:buChar char="►"/>
                      </a:pPr>
                      <a:r>
                        <a:rPr lang="tr-TR" sz="1200" b="0" noProof="0" dirty="0">
                          <a:effectLst/>
                        </a:rPr>
                        <a:t>Parklar, mezarlıklar</a:t>
                      </a:r>
                    </a:p>
                    <a:p>
                      <a:pPr marL="342900" lvl="0" indent="-342900" algn="just">
                        <a:lnSpc>
                          <a:spcPct val="115000"/>
                        </a:lnSpc>
                        <a:spcBef>
                          <a:spcPts val="300"/>
                        </a:spcBef>
                        <a:spcAft>
                          <a:spcPts val="300"/>
                        </a:spcAft>
                        <a:buClr>
                          <a:srgbClr val="67B2E7"/>
                        </a:buClr>
                        <a:buSzPts val="800"/>
                        <a:buFont typeface="Arial" panose="020B0604020202020204" pitchFamily="34" charset="0"/>
                        <a:buChar char="►"/>
                      </a:pPr>
                      <a:r>
                        <a:rPr lang="tr-TR" sz="1200" b="0" noProof="0" dirty="0">
                          <a:effectLst/>
                        </a:rPr>
                        <a:t>Yolcu ve yük terminalleri, kapalı ve açık otoparklar</a:t>
                      </a:r>
                    </a:p>
                    <a:p>
                      <a:pPr marL="342900" lvl="0" indent="-342900" algn="just">
                        <a:lnSpc>
                          <a:spcPct val="115000"/>
                        </a:lnSpc>
                        <a:spcBef>
                          <a:spcPts val="300"/>
                        </a:spcBef>
                        <a:spcAft>
                          <a:spcPts val="300"/>
                        </a:spcAft>
                        <a:buClr>
                          <a:srgbClr val="67B2E7"/>
                        </a:buClr>
                        <a:buSzPts val="800"/>
                        <a:buFont typeface="Arial" panose="020B0604020202020204" pitchFamily="34" charset="0"/>
                        <a:buChar char="►"/>
                      </a:pPr>
                      <a:r>
                        <a:rPr lang="tr-TR" sz="1200" b="0" noProof="0" dirty="0">
                          <a:effectLst/>
                        </a:rPr>
                        <a:t>Hizmet alanında </a:t>
                      </a:r>
                      <a:r>
                        <a:rPr lang="tr-TR" sz="1200" b="0" noProof="0" dirty="0" err="1">
                          <a:effectLst/>
                        </a:rPr>
                        <a:t>şehiriçi</a:t>
                      </a:r>
                      <a:r>
                        <a:rPr lang="tr-TR" sz="1200" b="0" noProof="0" dirty="0">
                          <a:effectLst/>
                        </a:rPr>
                        <a:t> köprü, alt ve üst geçitler, iskele, rıhtımlar</a:t>
                      </a:r>
                      <a:endParaRPr lang="tr-TR" sz="1200" b="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308024706"/>
                  </a:ext>
                </a:extLst>
              </a:tr>
            </a:tbl>
          </a:graphicData>
        </a:graphic>
      </p:graphicFrame>
      <p:graphicFrame>
        <p:nvGraphicFramePr>
          <p:cNvPr id="8" name="Tablo 7">
            <a:extLst>
              <a:ext uri="{FF2B5EF4-FFF2-40B4-BE49-F238E27FC236}">
                <a16:creationId xmlns:a16="http://schemas.microsoft.com/office/drawing/2014/main" id="{FCAB96AE-3CF5-7625-CE29-9147C6D7AB6B}"/>
              </a:ext>
            </a:extLst>
          </p:cNvPr>
          <p:cNvGraphicFramePr>
            <a:graphicFrameLocks noGrp="1"/>
          </p:cNvGraphicFramePr>
          <p:nvPr>
            <p:extLst>
              <p:ext uri="{D42A27DB-BD31-4B8C-83A1-F6EECF244321}">
                <p14:modId xmlns:p14="http://schemas.microsoft.com/office/powerpoint/2010/main" val="2008081262"/>
              </p:ext>
            </p:extLst>
          </p:nvPr>
        </p:nvGraphicFramePr>
        <p:xfrm>
          <a:off x="4656667" y="770432"/>
          <a:ext cx="4083580" cy="4175110"/>
        </p:xfrm>
        <a:graphic>
          <a:graphicData uri="http://schemas.openxmlformats.org/drawingml/2006/table">
            <a:tbl>
              <a:tblPr firstRow="1" firstCol="1" bandRow="1">
                <a:tableStyleId>{5C22544A-7EE6-4342-B048-85BDC9FD1C3A}</a:tableStyleId>
              </a:tblPr>
              <a:tblGrid>
                <a:gridCol w="4083580">
                  <a:extLst>
                    <a:ext uri="{9D8B030D-6E8A-4147-A177-3AD203B41FA5}">
                      <a16:colId xmlns:a16="http://schemas.microsoft.com/office/drawing/2014/main" val="1328487076"/>
                    </a:ext>
                  </a:extLst>
                </a:gridCol>
              </a:tblGrid>
              <a:tr h="190060">
                <a:tc>
                  <a:txBody>
                    <a:bodyPr/>
                    <a:lstStyle/>
                    <a:p>
                      <a:pPr algn="ctr">
                        <a:lnSpc>
                          <a:spcPct val="115000"/>
                        </a:lnSpc>
                        <a:spcBef>
                          <a:spcPts val="300"/>
                        </a:spcBef>
                        <a:spcAft>
                          <a:spcPts val="300"/>
                        </a:spcAft>
                      </a:pPr>
                      <a:r>
                        <a:rPr lang="tr-TR" sz="1200" b="0" noProof="0" dirty="0">
                          <a:solidFill>
                            <a:srgbClr val="FF0000"/>
                          </a:solidFill>
                          <a:effectLst/>
                        </a:rPr>
                        <a:t>İmarla ilgili Yatırımlar</a:t>
                      </a:r>
                      <a:endParaRPr lang="tr-TR" sz="1200" b="0" noProof="0" dirty="0">
                        <a:solidFill>
                          <a:srgbClr val="FF0000"/>
                        </a:solidFill>
                        <a:effectLst/>
                        <a:latin typeface="Arial" panose="020B0604020202020204" pitchFamily="34" charset="0"/>
                        <a:ea typeface="Times New Roman" panose="02020603050405020304" pitchFamily="18" charset="0"/>
                        <a:cs typeface="Calibri" panose="020F0502020204030204" pitchFamily="34" charset="0"/>
                      </a:endParaRPr>
                    </a:p>
                  </a:txBody>
                  <a:tcPr marL="68580" marR="68580" marT="0" marB="0">
                    <a:solidFill>
                      <a:schemeClr val="accent4">
                        <a:lumMod val="60000"/>
                        <a:lumOff val="40000"/>
                      </a:schemeClr>
                    </a:solidFill>
                  </a:tcPr>
                </a:tc>
                <a:extLst>
                  <a:ext uri="{0D108BD9-81ED-4DB2-BD59-A6C34878D82A}">
                    <a16:rowId xmlns:a16="http://schemas.microsoft.com/office/drawing/2014/main" val="2586787472"/>
                  </a:ext>
                </a:extLst>
              </a:tr>
              <a:tr h="1150909">
                <a:tc>
                  <a:txBody>
                    <a:bodyPr/>
                    <a:lstStyle/>
                    <a:p>
                      <a:pPr marL="342900" lvl="0" indent="-342900" algn="just">
                        <a:lnSpc>
                          <a:spcPct val="115000"/>
                        </a:lnSpc>
                        <a:spcBef>
                          <a:spcPts val="300"/>
                        </a:spcBef>
                        <a:spcAft>
                          <a:spcPts val="300"/>
                        </a:spcAft>
                        <a:buClr>
                          <a:srgbClr val="67B2E7"/>
                        </a:buClr>
                        <a:buSzPts val="800"/>
                        <a:buFont typeface="Arial" panose="020B0604020202020204" pitchFamily="34" charset="0"/>
                        <a:buChar char="►"/>
                      </a:pPr>
                      <a:r>
                        <a:rPr lang="tr-TR" sz="1100" b="0" noProof="0" dirty="0">
                          <a:effectLst/>
                        </a:rPr>
                        <a:t>1/5.000 ile 1/25.000 arasındaki her ölçekte nazım imar planları</a:t>
                      </a:r>
                    </a:p>
                    <a:p>
                      <a:pPr marL="342900" lvl="0" indent="-342900" algn="just">
                        <a:lnSpc>
                          <a:spcPct val="115000"/>
                        </a:lnSpc>
                        <a:spcBef>
                          <a:spcPts val="300"/>
                        </a:spcBef>
                        <a:spcAft>
                          <a:spcPts val="300"/>
                        </a:spcAft>
                        <a:buClr>
                          <a:srgbClr val="67B2E7"/>
                        </a:buClr>
                        <a:buSzPts val="800"/>
                        <a:buFont typeface="Arial" panose="020B0604020202020204" pitchFamily="34" charset="0"/>
                        <a:buChar char="►"/>
                      </a:pPr>
                      <a:r>
                        <a:rPr lang="tr-TR" sz="1100" b="0" noProof="0" dirty="0">
                          <a:effectLst/>
                        </a:rPr>
                        <a:t>Coğrafî ve kent bilgi sistemleri</a:t>
                      </a:r>
                    </a:p>
                    <a:p>
                      <a:pPr marL="342900" lvl="0" indent="-342900" algn="just">
                        <a:lnSpc>
                          <a:spcPct val="115000"/>
                        </a:lnSpc>
                        <a:spcBef>
                          <a:spcPts val="300"/>
                        </a:spcBef>
                        <a:spcAft>
                          <a:spcPts val="300"/>
                        </a:spcAft>
                        <a:buClr>
                          <a:srgbClr val="67B2E7"/>
                        </a:buClr>
                        <a:buSzPts val="800"/>
                        <a:buFont typeface="Arial" panose="020B0604020202020204" pitchFamily="34" charset="0"/>
                        <a:buChar char="►"/>
                      </a:pPr>
                      <a:r>
                        <a:rPr lang="tr-TR" sz="1100" b="0" noProof="0" dirty="0">
                          <a:effectLst/>
                        </a:rPr>
                        <a:t>Planlama ve kullanıma uygun gerekli olan her türlü harita üretimi</a:t>
                      </a:r>
                      <a:endParaRPr lang="tr-TR" sz="1100" b="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79294951"/>
                  </a:ext>
                </a:extLst>
              </a:tr>
              <a:tr h="190060">
                <a:tc>
                  <a:txBody>
                    <a:bodyPr/>
                    <a:lstStyle/>
                    <a:p>
                      <a:pPr algn="ctr">
                        <a:lnSpc>
                          <a:spcPct val="115000"/>
                        </a:lnSpc>
                        <a:spcBef>
                          <a:spcPts val="300"/>
                        </a:spcBef>
                        <a:spcAft>
                          <a:spcPts val="300"/>
                        </a:spcAft>
                      </a:pPr>
                      <a:r>
                        <a:rPr lang="tr-TR" sz="1100" b="0" noProof="0" dirty="0">
                          <a:solidFill>
                            <a:srgbClr val="FF0000"/>
                          </a:solidFill>
                          <a:effectLst/>
                        </a:rPr>
                        <a:t>Ekonomik Nitelikli Yatırımlar</a:t>
                      </a:r>
                      <a:endParaRPr lang="tr-TR" sz="1100" b="0" noProof="0" dirty="0">
                        <a:solidFill>
                          <a:srgbClr val="FF0000"/>
                        </a:solidFill>
                        <a:effectLst/>
                        <a:latin typeface="Arial" panose="020B0604020202020204" pitchFamily="34" charset="0"/>
                        <a:ea typeface="Times New Roman" panose="02020603050405020304" pitchFamily="18" charset="0"/>
                        <a:cs typeface="Calibri" panose="020F0502020204030204" pitchFamily="34" charset="0"/>
                      </a:endParaRPr>
                    </a:p>
                  </a:txBody>
                  <a:tcPr marL="68580" marR="68580" marT="0" marB="0">
                    <a:solidFill>
                      <a:schemeClr val="accent4">
                        <a:lumMod val="60000"/>
                        <a:lumOff val="40000"/>
                      </a:schemeClr>
                    </a:solidFill>
                  </a:tcPr>
                </a:tc>
                <a:extLst>
                  <a:ext uri="{0D108BD9-81ED-4DB2-BD59-A6C34878D82A}">
                    <a16:rowId xmlns:a16="http://schemas.microsoft.com/office/drawing/2014/main" val="1364023139"/>
                  </a:ext>
                </a:extLst>
              </a:tr>
              <a:tr h="1021381">
                <a:tc>
                  <a:txBody>
                    <a:bodyPr/>
                    <a:lstStyle/>
                    <a:p>
                      <a:pPr marL="342900" lvl="0" indent="-342900" algn="just">
                        <a:lnSpc>
                          <a:spcPct val="115000"/>
                        </a:lnSpc>
                        <a:spcBef>
                          <a:spcPts val="300"/>
                        </a:spcBef>
                        <a:spcAft>
                          <a:spcPts val="300"/>
                        </a:spcAft>
                        <a:buClr>
                          <a:srgbClr val="67B2E7"/>
                        </a:buClr>
                        <a:buSzPts val="800"/>
                        <a:buFont typeface="Arial" panose="020B0604020202020204" pitchFamily="34" charset="0"/>
                        <a:buChar char="►"/>
                      </a:pPr>
                      <a:r>
                        <a:rPr lang="tr-TR" sz="1100" b="0" noProof="0" dirty="0">
                          <a:effectLst/>
                        </a:rPr>
                        <a:t>Hal ve pazar yerleri yapım</a:t>
                      </a:r>
                    </a:p>
                    <a:p>
                      <a:pPr marL="342900" lvl="0" indent="-342900" algn="just">
                        <a:lnSpc>
                          <a:spcPct val="115000"/>
                        </a:lnSpc>
                        <a:spcBef>
                          <a:spcPts val="300"/>
                        </a:spcBef>
                        <a:spcAft>
                          <a:spcPts val="300"/>
                        </a:spcAft>
                        <a:buClr>
                          <a:srgbClr val="67B2E7"/>
                        </a:buClr>
                        <a:buSzPts val="800"/>
                        <a:buFont typeface="Arial" panose="020B0604020202020204" pitchFamily="34" charset="0"/>
                        <a:buChar char="►"/>
                      </a:pPr>
                      <a:r>
                        <a:rPr lang="tr-TR" sz="1100" b="0" noProof="0" dirty="0">
                          <a:effectLst/>
                        </a:rPr>
                        <a:t>Küçük sanayi bölgeleri ve çarşı yapımı</a:t>
                      </a:r>
                    </a:p>
                    <a:p>
                      <a:pPr marL="342900" lvl="0" indent="-342900" algn="just">
                        <a:lnSpc>
                          <a:spcPct val="115000"/>
                        </a:lnSpc>
                        <a:spcBef>
                          <a:spcPts val="300"/>
                        </a:spcBef>
                        <a:spcAft>
                          <a:spcPts val="300"/>
                        </a:spcAft>
                        <a:buClr>
                          <a:srgbClr val="67B2E7"/>
                        </a:buClr>
                        <a:buSzPts val="800"/>
                        <a:buFont typeface="Arial" panose="020B0604020202020204" pitchFamily="34" charset="0"/>
                        <a:buChar char="►"/>
                      </a:pPr>
                      <a:r>
                        <a:rPr lang="tr-TR" sz="1100" b="0" noProof="0" dirty="0">
                          <a:effectLst/>
                        </a:rPr>
                        <a:t>Mezbaha ve hayvan alım-satım merkezleri kurmak</a:t>
                      </a:r>
                    </a:p>
                    <a:p>
                      <a:pPr marL="342900" lvl="0" indent="-342900" algn="just">
                        <a:lnSpc>
                          <a:spcPct val="115000"/>
                        </a:lnSpc>
                        <a:spcBef>
                          <a:spcPts val="300"/>
                        </a:spcBef>
                        <a:spcAft>
                          <a:spcPts val="300"/>
                        </a:spcAft>
                        <a:buClr>
                          <a:srgbClr val="67B2E7"/>
                        </a:buClr>
                        <a:buSzPts val="800"/>
                        <a:buFont typeface="Arial" panose="020B0604020202020204" pitchFamily="34" charset="0"/>
                        <a:buChar char="►"/>
                      </a:pPr>
                      <a:r>
                        <a:rPr lang="tr-TR" sz="1100" b="0" noProof="0" dirty="0">
                          <a:effectLst/>
                        </a:rPr>
                        <a:t>Soğuk hava deposu, ekmek fabrikası, vb. yerler yapmak</a:t>
                      </a:r>
                      <a:endParaRPr lang="tr-TR" sz="1100" b="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838539046"/>
                  </a:ext>
                </a:extLst>
              </a:tr>
              <a:tr h="190060">
                <a:tc>
                  <a:txBody>
                    <a:bodyPr/>
                    <a:lstStyle/>
                    <a:p>
                      <a:pPr algn="ctr">
                        <a:lnSpc>
                          <a:spcPct val="115000"/>
                        </a:lnSpc>
                        <a:spcBef>
                          <a:spcPts val="300"/>
                        </a:spcBef>
                        <a:spcAft>
                          <a:spcPts val="300"/>
                        </a:spcAft>
                      </a:pPr>
                      <a:r>
                        <a:rPr lang="tr-TR" sz="1100" b="0" noProof="0" dirty="0">
                          <a:solidFill>
                            <a:srgbClr val="FF0000"/>
                          </a:solidFill>
                          <a:effectLst/>
                        </a:rPr>
                        <a:t>Sosyal ve Kültürel Nitelikli Yatırımlar</a:t>
                      </a:r>
                      <a:endParaRPr lang="tr-TR" sz="1100" b="0" noProof="0" dirty="0">
                        <a:solidFill>
                          <a:srgbClr val="FF0000"/>
                        </a:solidFill>
                        <a:effectLst/>
                        <a:latin typeface="Arial" panose="020B0604020202020204" pitchFamily="34" charset="0"/>
                        <a:ea typeface="Times New Roman" panose="02020603050405020304" pitchFamily="18" charset="0"/>
                        <a:cs typeface="Calibri" panose="020F0502020204030204" pitchFamily="34" charset="0"/>
                      </a:endParaRPr>
                    </a:p>
                  </a:txBody>
                  <a:tcPr marL="68580" marR="68580" marT="0" marB="0">
                    <a:solidFill>
                      <a:schemeClr val="accent4">
                        <a:lumMod val="60000"/>
                        <a:lumOff val="40000"/>
                      </a:schemeClr>
                    </a:solidFill>
                  </a:tcPr>
                </a:tc>
                <a:extLst>
                  <a:ext uri="{0D108BD9-81ED-4DB2-BD59-A6C34878D82A}">
                    <a16:rowId xmlns:a16="http://schemas.microsoft.com/office/drawing/2014/main" val="572926897"/>
                  </a:ext>
                </a:extLst>
              </a:tr>
              <a:tr h="1425913">
                <a:tc>
                  <a:txBody>
                    <a:bodyPr/>
                    <a:lstStyle/>
                    <a:p>
                      <a:pPr marL="342900" lvl="0" indent="-342900" algn="just">
                        <a:lnSpc>
                          <a:spcPct val="115000"/>
                        </a:lnSpc>
                        <a:spcBef>
                          <a:spcPts val="300"/>
                        </a:spcBef>
                        <a:spcAft>
                          <a:spcPts val="300"/>
                        </a:spcAft>
                        <a:buClr>
                          <a:srgbClr val="67B2E7"/>
                        </a:buClr>
                        <a:buSzPts val="800"/>
                        <a:buFont typeface="Arial" panose="020B0604020202020204" pitchFamily="34" charset="0"/>
                        <a:buChar char="►"/>
                      </a:pPr>
                      <a:r>
                        <a:rPr lang="tr-TR" sz="1100" b="0" noProof="0" dirty="0">
                          <a:effectLst/>
                        </a:rPr>
                        <a:t>Büyükşehir geneline hizmet eden sosyal donatılar, parkları, hayvanat bahçeleri, hayvan barınakları, kütüphane, müze, spor, dinlence, eğlence ve benzeri yerleri,</a:t>
                      </a:r>
                    </a:p>
                    <a:p>
                      <a:pPr marL="342900" lvl="0" indent="-342900" algn="just">
                        <a:lnSpc>
                          <a:spcPct val="115000"/>
                        </a:lnSpc>
                        <a:spcBef>
                          <a:spcPts val="300"/>
                        </a:spcBef>
                        <a:spcAft>
                          <a:spcPts val="300"/>
                        </a:spcAft>
                        <a:buClr>
                          <a:srgbClr val="67B2E7"/>
                        </a:buClr>
                        <a:buSzPts val="800"/>
                        <a:buFont typeface="Arial" panose="020B0604020202020204" pitchFamily="34" charset="0"/>
                        <a:buChar char="►"/>
                      </a:pPr>
                      <a:r>
                        <a:rPr lang="tr-TR" sz="1100" b="0" noProof="0" dirty="0">
                          <a:effectLst/>
                        </a:rPr>
                        <a:t>Sağlık merkezleri, hastaneler, gezici sağlık üniteleri, günlük çocuk bakım tesisleri</a:t>
                      </a:r>
                    </a:p>
                    <a:p>
                      <a:pPr marL="342900" lvl="0" indent="-342900" algn="just">
                        <a:lnSpc>
                          <a:spcPct val="115000"/>
                        </a:lnSpc>
                        <a:spcBef>
                          <a:spcPts val="300"/>
                        </a:spcBef>
                        <a:spcAft>
                          <a:spcPts val="300"/>
                        </a:spcAft>
                        <a:buClr>
                          <a:srgbClr val="67B2E7"/>
                        </a:buClr>
                        <a:buSzPts val="800"/>
                        <a:buFont typeface="Arial" panose="020B0604020202020204" pitchFamily="34" charset="0"/>
                        <a:buChar char="►"/>
                      </a:pPr>
                      <a:r>
                        <a:rPr lang="tr-TR" sz="1100" b="0" noProof="0" dirty="0" err="1">
                          <a:effectLst/>
                        </a:rPr>
                        <a:t>Şehiriçi</a:t>
                      </a:r>
                      <a:r>
                        <a:rPr lang="tr-TR" sz="1100" b="0" noProof="0" dirty="0">
                          <a:effectLst/>
                        </a:rPr>
                        <a:t> arsa ve konutların üretilmesi</a:t>
                      </a:r>
                      <a:endParaRPr lang="tr-TR" sz="1100" b="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62563774"/>
                  </a:ext>
                </a:extLst>
              </a:tr>
            </a:tbl>
          </a:graphicData>
        </a:graphic>
      </p:graphicFrame>
    </p:spTree>
    <p:extLst>
      <p:ext uri="{BB962C8B-B14F-4D97-AF65-F5344CB8AC3E}">
        <p14:creationId xmlns:p14="http://schemas.microsoft.com/office/powerpoint/2010/main" val="269769644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17DE464-F111-7BDC-186D-CF85CA0FDB39}"/>
              </a:ext>
            </a:extLst>
          </p:cNvPr>
          <p:cNvSpPr>
            <a:spLocks noGrp="1"/>
          </p:cNvSpPr>
          <p:nvPr>
            <p:ph type="title"/>
          </p:nvPr>
        </p:nvSpPr>
        <p:spPr/>
        <p:txBody>
          <a:bodyPr>
            <a:normAutofit/>
          </a:bodyPr>
          <a:lstStyle/>
          <a:p>
            <a:r>
              <a:rPr lang="tr-TR" dirty="0"/>
              <a:t>Yerel Yönetimde Yatırım Programları</a:t>
            </a:r>
          </a:p>
        </p:txBody>
      </p:sp>
      <p:sp>
        <p:nvSpPr>
          <p:cNvPr id="3" name="İçerik Yer Tutucusu 2">
            <a:extLst>
              <a:ext uri="{FF2B5EF4-FFF2-40B4-BE49-F238E27FC236}">
                <a16:creationId xmlns:a16="http://schemas.microsoft.com/office/drawing/2014/main" id="{A995B285-E885-9043-7209-7E3D1A976265}"/>
              </a:ext>
            </a:extLst>
          </p:cNvPr>
          <p:cNvSpPr>
            <a:spLocks noGrp="1"/>
          </p:cNvSpPr>
          <p:nvPr>
            <p:ph idx="1"/>
          </p:nvPr>
        </p:nvSpPr>
        <p:spPr/>
        <p:txBody>
          <a:bodyPr>
            <a:normAutofit/>
          </a:bodyPr>
          <a:lstStyle/>
          <a:p>
            <a:r>
              <a:rPr lang="tr-TR" dirty="0"/>
              <a:t>Belediyelerin ve bağlı kuruluşların çoğu ortak bir sistematiği olan yatırım programı hazırlamıyor.</a:t>
            </a:r>
          </a:p>
          <a:p>
            <a:pPr lvl="1"/>
            <a:r>
              <a:rPr lang="tr-TR" dirty="0"/>
              <a:t>Orta vadeli bir yaklaşım yok</a:t>
            </a:r>
          </a:p>
          <a:p>
            <a:pPr lvl="1"/>
            <a:r>
              <a:rPr lang="tr-TR" dirty="0"/>
              <a:t>Yatırım projeleri birbirinden bağımsız olarak ele alınıyor.</a:t>
            </a:r>
          </a:p>
          <a:p>
            <a:pPr lvl="1"/>
            <a:r>
              <a:rPr lang="tr-TR" dirty="0"/>
              <a:t>SP-PP-YP-Bütçe ilişkisi yeterince kurulmuyor.</a:t>
            </a:r>
          </a:p>
          <a:p>
            <a:pPr lvl="1"/>
            <a:r>
              <a:rPr lang="tr-TR" dirty="0"/>
              <a:t>Uzun vadeli yatırımların sonraki yılların bütçelerine etkisi yeterince değerlendirilmiyor.</a:t>
            </a:r>
          </a:p>
        </p:txBody>
      </p:sp>
    </p:spTree>
    <p:extLst>
      <p:ext uri="{BB962C8B-B14F-4D97-AF65-F5344CB8AC3E}">
        <p14:creationId xmlns:p14="http://schemas.microsoft.com/office/powerpoint/2010/main" val="108660862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17DE464-F111-7BDC-186D-CF85CA0FDB39}"/>
              </a:ext>
            </a:extLst>
          </p:cNvPr>
          <p:cNvSpPr>
            <a:spLocks noGrp="1"/>
          </p:cNvSpPr>
          <p:nvPr>
            <p:ph type="title"/>
          </p:nvPr>
        </p:nvSpPr>
        <p:spPr/>
        <p:txBody>
          <a:bodyPr>
            <a:normAutofit/>
          </a:bodyPr>
          <a:lstStyle/>
          <a:p>
            <a:r>
              <a:rPr lang="tr-TR" dirty="0"/>
              <a:t>Yerel Yönetimde Yatırım Programları</a:t>
            </a:r>
          </a:p>
        </p:txBody>
      </p:sp>
      <p:sp>
        <p:nvSpPr>
          <p:cNvPr id="3" name="İçerik Yer Tutucusu 2">
            <a:extLst>
              <a:ext uri="{FF2B5EF4-FFF2-40B4-BE49-F238E27FC236}">
                <a16:creationId xmlns:a16="http://schemas.microsoft.com/office/drawing/2014/main" id="{A995B285-E885-9043-7209-7E3D1A976265}"/>
              </a:ext>
            </a:extLst>
          </p:cNvPr>
          <p:cNvSpPr>
            <a:spLocks noGrp="1"/>
          </p:cNvSpPr>
          <p:nvPr>
            <p:ph idx="1"/>
          </p:nvPr>
        </p:nvSpPr>
        <p:spPr/>
        <p:txBody>
          <a:bodyPr>
            <a:normAutofit fontScale="92500" lnSpcReduction="10000"/>
          </a:bodyPr>
          <a:lstStyle/>
          <a:p>
            <a:r>
              <a:rPr lang="tr-TR" dirty="0"/>
              <a:t>Orta vadeli bir nitelikte olmamakla birlikte İstanbul Büyükşehir Belediyesi uzun yıllardır Yatırım Programı hazırlamakta</a:t>
            </a:r>
          </a:p>
          <a:p>
            <a:r>
              <a:rPr lang="tr-TR" dirty="0"/>
              <a:t>Yerel yönetimlerde orta vadeli yatırım planlaması örnekleri oluşturmak üzere Seçili Büyükşehir Belediyelerinde Orta Vadeli Kalkınma Planlaması ve Finansmanı (OKPF) Projesi uygulandı.</a:t>
            </a:r>
          </a:p>
          <a:p>
            <a:pPr lvl="1"/>
            <a:r>
              <a:rPr lang="tr-TR" dirty="0"/>
              <a:t>Sürdürülebilir Şehirler Projesi altında</a:t>
            </a:r>
          </a:p>
          <a:p>
            <a:pPr lvl="1"/>
            <a:r>
              <a:rPr lang="tr-TR" dirty="0"/>
              <a:t>Avrupa Birliği finansmanı </a:t>
            </a:r>
          </a:p>
          <a:p>
            <a:pPr lvl="1"/>
            <a:r>
              <a:rPr lang="tr-TR" dirty="0"/>
              <a:t>Dünya Bankası teknik desteği </a:t>
            </a:r>
          </a:p>
          <a:p>
            <a:pPr lvl="1"/>
            <a:r>
              <a:rPr lang="tr-TR" dirty="0"/>
              <a:t>İLBANK uygulaması </a:t>
            </a:r>
          </a:p>
          <a:p>
            <a:pPr lvl="1"/>
            <a:r>
              <a:rPr lang="tr-TR" dirty="0"/>
              <a:t>10 Büyükşehir ve Bağlı Kuruluşları</a:t>
            </a:r>
          </a:p>
          <a:p>
            <a:pPr lvl="1"/>
            <a:r>
              <a:rPr lang="tr-TR" dirty="0"/>
              <a:t>Antalya, Balıkesir, Denizli, Ordu, Van Kayseri, Muğla, Malatya, Kahramanmaraş ve Mardin</a:t>
            </a:r>
          </a:p>
        </p:txBody>
      </p:sp>
    </p:spTree>
    <p:extLst>
      <p:ext uri="{BB962C8B-B14F-4D97-AF65-F5344CB8AC3E}">
        <p14:creationId xmlns:p14="http://schemas.microsoft.com/office/powerpoint/2010/main" val="60136067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17DE464-F111-7BDC-186D-CF85CA0FDB39}"/>
              </a:ext>
            </a:extLst>
          </p:cNvPr>
          <p:cNvSpPr>
            <a:spLocks noGrp="1"/>
          </p:cNvSpPr>
          <p:nvPr>
            <p:ph type="title"/>
          </p:nvPr>
        </p:nvSpPr>
        <p:spPr/>
        <p:txBody>
          <a:bodyPr>
            <a:normAutofit/>
          </a:bodyPr>
          <a:lstStyle/>
          <a:p>
            <a:r>
              <a:rPr lang="tr-TR" dirty="0"/>
              <a:t>Merkezi Yönetimde Yatırım Programı</a:t>
            </a:r>
          </a:p>
        </p:txBody>
      </p:sp>
      <p:sp>
        <p:nvSpPr>
          <p:cNvPr id="3" name="İçerik Yer Tutucusu 2">
            <a:extLst>
              <a:ext uri="{FF2B5EF4-FFF2-40B4-BE49-F238E27FC236}">
                <a16:creationId xmlns:a16="http://schemas.microsoft.com/office/drawing/2014/main" id="{A995B285-E885-9043-7209-7E3D1A976265}"/>
              </a:ext>
            </a:extLst>
          </p:cNvPr>
          <p:cNvSpPr>
            <a:spLocks noGrp="1"/>
          </p:cNvSpPr>
          <p:nvPr>
            <p:ph idx="1"/>
          </p:nvPr>
        </p:nvSpPr>
        <p:spPr>
          <a:xfrm>
            <a:off x="498056" y="1214012"/>
            <a:ext cx="8017294" cy="3719857"/>
          </a:xfrm>
        </p:spPr>
        <p:txBody>
          <a:bodyPr>
            <a:normAutofit/>
          </a:bodyPr>
          <a:lstStyle/>
          <a:p>
            <a:pPr lvl="1"/>
            <a:r>
              <a:rPr lang="tr-TR" dirty="0"/>
              <a:t>5018 sayılı Kanun kamu idarelerinin bütçe tekliflerini ve yatırım programını hazırlama sürecini yönlendirmek üzere Bütçe Çağrısı ve eki Bütçe Hazırlama Rehberi ile Yatırım Genelgesi ve eki Yatırım Programı Hazırlama Rehberi hazırlanmasını ve idarelerin bu rehberlerde belirlenen esaslara uymasını öngörmektedir. </a:t>
            </a:r>
          </a:p>
          <a:p>
            <a:pPr lvl="1"/>
            <a:r>
              <a:rPr lang="tr-TR" dirty="0"/>
              <a:t>Yatırım Programı Hazırlama Rehberi her yıl güncellenen orta vadeli (3 yıllık) bir dokümandır. </a:t>
            </a:r>
          </a:p>
          <a:p>
            <a:pPr lvl="2"/>
            <a:r>
              <a:rPr lang="tr-TR" dirty="0"/>
              <a:t>Yatırım Programı Hazırlama Sürecinde uyulması gereken takvim</a:t>
            </a:r>
          </a:p>
          <a:p>
            <a:pPr lvl="2"/>
            <a:r>
              <a:rPr lang="tr-TR" dirty="0"/>
              <a:t>Yatırım projeleri geliştirilirken dikkate alınması gereken kurlar, ihale esasları, bilgi sistemine giriş gibi genel esaslar </a:t>
            </a:r>
          </a:p>
          <a:p>
            <a:pPr lvl="2"/>
            <a:r>
              <a:rPr lang="tr-TR" dirty="0"/>
              <a:t>sektörel düzeyde dikkate alınması gereken esaslar</a:t>
            </a:r>
          </a:p>
          <a:p>
            <a:pPr lvl="2"/>
            <a:r>
              <a:rPr lang="tr-TR" dirty="0"/>
              <a:t>Fizibilite etüdü hazırlama ve yöntemi ve koşulları</a:t>
            </a:r>
          </a:p>
          <a:p>
            <a:pPr lvl="2"/>
            <a:r>
              <a:rPr lang="tr-TR" dirty="0"/>
              <a:t>dış kredi, hibe ve kamu özel işbirliği ile yürütülecek projelere ilişkin hazırlama süreçleri</a:t>
            </a:r>
          </a:p>
        </p:txBody>
      </p:sp>
    </p:spTree>
    <p:extLst>
      <p:ext uri="{BB962C8B-B14F-4D97-AF65-F5344CB8AC3E}">
        <p14:creationId xmlns:p14="http://schemas.microsoft.com/office/powerpoint/2010/main" val="254162140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17DE464-F111-7BDC-186D-CF85CA0FDB39}"/>
              </a:ext>
            </a:extLst>
          </p:cNvPr>
          <p:cNvSpPr>
            <a:spLocks noGrp="1"/>
          </p:cNvSpPr>
          <p:nvPr>
            <p:ph type="title"/>
          </p:nvPr>
        </p:nvSpPr>
        <p:spPr>
          <a:xfrm>
            <a:off x="313267" y="273844"/>
            <a:ext cx="8202083" cy="994172"/>
          </a:xfrm>
        </p:spPr>
        <p:txBody>
          <a:bodyPr>
            <a:normAutofit fontScale="90000"/>
          </a:bodyPr>
          <a:lstStyle/>
          <a:p>
            <a:r>
              <a:rPr lang="tr-TR" dirty="0"/>
              <a:t>Yerel Yönetimde Yatırım Programı Model Önerisi</a:t>
            </a:r>
          </a:p>
        </p:txBody>
      </p:sp>
      <p:pic>
        <p:nvPicPr>
          <p:cNvPr id="4" name="Picture 3">
            <a:extLst>
              <a:ext uri="{FF2B5EF4-FFF2-40B4-BE49-F238E27FC236}">
                <a16:creationId xmlns:a16="http://schemas.microsoft.com/office/drawing/2014/main" id="{C0EAC599-60E3-4821-8BB7-E5B9DF167700}"/>
              </a:ext>
            </a:extLst>
          </p:cNvPr>
          <p:cNvPicPr>
            <a:picLocks noGrp="1" noChangeAspect="1"/>
          </p:cNvPicPr>
          <p:nvPr>
            <p:ph idx="1"/>
          </p:nvPr>
        </p:nvPicPr>
        <p:blipFill>
          <a:blip r:embed="rId2"/>
          <a:stretch>
            <a:fillRect/>
          </a:stretch>
        </p:blipFill>
        <p:spPr>
          <a:xfrm>
            <a:off x="1202267" y="1066800"/>
            <a:ext cx="5925580" cy="3581399"/>
          </a:xfrm>
          <a:prstGeom prst="rect">
            <a:avLst/>
          </a:prstGeom>
        </p:spPr>
      </p:pic>
    </p:spTree>
    <p:extLst>
      <p:ext uri="{BB962C8B-B14F-4D97-AF65-F5344CB8AC3E}">
        <p14:creationId xmlns:p14="http://schemas.microsoft.com/office/powerpoint/2010/main" val="344512588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DF78A0E-42F4-89F5-3B24-AAAD302DEB9F}"/>
              </a:ext>
            </a:extLst>
          </p:cNvPr>
          <p:cNvSpPr>
            <a:spLocks noGrp="1"/>
          </p:cNvSpPr>
          <p:nvPr>
            <p:ph type="title"/>
          </p:nvPr>
        </p:nvSpPr>
        <p:spPr/>
        <p:txBody>
          <a:bodyPr>
            <a:noAutofit/>
          </a:bodyPr>
          <a:lstStyle/>
          <a:p>
            <a:r>
              <a:rPr lang="tr-TR" sz="2800" dirty="0">
                <a:solidFill>
                  <a:srgbClr val="000000"/>
                </a:solidFill>
                <a:effectLst/>
                <a:latin typeface="+mn-lt"/>
                <a:ea typeface="Times New Roman" panose="02020603050405020304" pitchFamily="18" charset="0"/>
              </a:rPr>
              <a:t>Belediyelerin süreci nasıl daha iyi yönetebileceklerine ilişkin değerlendirme ve öneriler</a:t>
            </a:r>
            <a:endParaRPr lang="en-GB" sz="2800" dirty="0">
              <a:latin typeface="+mn-lt"/>
            </a:endParaRPr>
          </a:p>
        </p:txBody>
      </p:sp>
      <p:sp>
        <p:nvSpPr>
          <p:cNvPr id="3" name="İçerik Yer Tutucusu 2">
            <a:extLst>
              <a:ext uri="{FF2B5EF4-FFF2-40B4-BE49-F238E27FC236}">
                <a16:creationId xmlns:a16="http://schemas.microsoft.com/office/drawing/2014/main" id="{E51FE52B-E67A-011A-354B-31BF4D64631D}"/>
              </a:ext>
            </a:extLst>
          </p:cNvPr>
          <p:cNvSpPr>
            <a:spLocks noGrp="1"/>
          </p:cNvSpPr>
          <p:nvPr>
            <p:ph idx="1"/>
          </p:nvPr>
        </p:nvSpPr>
        <p:spPr/>
        <p:txBody>
          <a:bodyPr/>
          <a:lstStyle/>
          <a:p>
            <a:r>
              <a:rPr lang="tr-TR" dirty="0"/>
              <a:t>Rehberin iyi çalışılması</a:t>
            </a:r>
          </a:p>
          <a:p>
            <a:r>
              <a:rPr lang="tr-TR" dirty="0"/>
              <a:t>Program bütçeye geçişe ilişkin bir çalışma komitesi kurulması</a:t>
            </a:r>
          </a:p>
          <a:p>
            <a:pPr lvl="1"/>
            <a:r>
              <a:rPr lang="tr-TR" dirty="0"/>
              <a:t>Bütçe Uyumu</a:t>
            </a:r>
          </a:p>
          <a:p>
            <a:pPr lvl="1"/>
            <a:r>
              <a:rPr lang="tr-TR" dirty="0"/>
              <a:t>Performans Programı Uyumu</a:t>
            </a:r>
          </a:p>
          <a:p>
            <a:r>
              <a:rPr lang="tr-TR" dirty="0"/>
              <a:t>Yazılımların güncellenmesi</a:t>
            </a:r>
          </a:p>
          <a:p>
            <a:r>
              <a:rPr lang="tr-TR" dirty="0"/>
              <a:t>Geçmişle bağın bütçe tertipler üzerinde korunması</a:t>
            </a:r>
          </a:p>
          <a:p>
            <a:r>
              <a:rPr lang="tr-TR" dirty="0"/>
              <a:t>En iyiyi yapmak değil çarkın çevrilmesini sağlayacak şekilde aşamalı geçiş</a:t>
            </a:r>
            <a:endParaRPr lang="en-GB" dirty="0"/>
          </a:p>
        </p:txBody>
      </p:sp>
    </p:spTree>
    <p:extLst>
      <p:ext uri="{BB962C8B-B14F-4D97-AF65-F5344CB8AC3E}">
        <p14:creationId xmlns:p14="http://schemas.microsoft.com/office/powerpoint/2010/main" val="345906215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DDCBA02-D8B4-5B7C-4A16-0F6183497B86}"/>
              </a:ext>
            </a:extLst>
          </p:cNvPr>
          <p:cNvSpPr>
            <a:spLocks noGrp="1"/>
          </p:cNvSpPr>
          <p:nvPr>
            <p:ph type="title"/>
          </p:nvPr>
        </p:nvSpPr>
        <p:spPr/>
        <p:txBody>
          <a:bodyPr/>
          <a:lstStyle/>
          <a:p>
            <a:endParaRPr lang="en-GB"/>
          </a:p>
        </p:txBody>
      </p:sp>
      <p:sp>
        <p:nvSpPr>
          <p:cNvPr id="3" name="İçerik Yer Tutucusu 2">
            <a:extLst>
              <a:ext uri="{FF2B5EF4-FFF2-40B4-BE49-F238E27FC236}">
                <a16:creationId xmlns:a16="http://schemas.microsoft.com/office/drawing/2014/main" id="{9535B7A2-F753-831F-F3E4-C36C71938BB4}"/>
              </a:ext>
            </a:extLst>
          </p:cNvPr>
          <p:cNvSpPr>
            <a:spLocks noGrp="1"/>
          </p:cNvSpPr>
          <p:nvPr>
            <p:ph idx="1"/>
          </p:nvPr>
        </p:nvSpPr>
        <p:spPr/>
        <p:txBody>
          <a:bodyPr>
            <a:normAutofit/>
          </a:bodyPr>
          <a:lstStyle/>
          <a:p>
            <a:r>
              <a:rPr lang="tr-TR" sz="3600" dirty="0">
                <a:hlinkClick r:id="rId2"/>
              </a:rPr>
              <a:t>hakkihakanyilmaz@yahoo.com</a:t>
            </a:r>
            <a:endParaRPr lang="tr-TR" sz="3600" dirty="0"/>
          </a:p>
          <a:p>
            <a:r>
              <a:rPr lang="tr-TR" sz="3600" dirty="0"/>
              <a:t>0541 7330340</a:t>
            </a:r>
            <a:endParaRPr lang="en-GB" sz="3600" dirty="0"/>
          </a:p>
        </p:txBody>
      </p:sp>
    </p:spTree>
    <p:extLst>
      <p:ext uri="{BB962C8B-B14F-4D97-AF65-F5344CB8AC3E}">
        <p14:creationId xmlns:p14="http://schemas.microsoft.com/office/powerpoint/2010/main" val="221561163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7D4365-8E20-7D6E-120C-8A24837F282C}"/>
            </a:ext>
          </a:extLst>
        </p:cNvPr>
        <p:cNvGrpSpPr/>
        <p:nvPr/>
      </p:nvGrpSpPr>
      <p:grpSpPr>
        <a:xfrm>
          <a:off x="0" y="0"/>
          <a:ext cx="0" cy="0"/>
          <a:chOff x="0" y="0"/>
          <a:chExt cx="0" cy="0"/>
        </a:xfrm>
      </p:grpSpPr>
      <p:sp>
        <p:nvSpPr>
          <p:cNvPr id="2" name="Başlık 1">
            <a:extLst>
              <a:ext uri="{FF2B5EF4-FFF2-40B4-BE49-F238E27FC236}">
                <a16:creationId xmlns:a16="http://schemas.microsoft.com/office/drawing/2014/main" id="{95E5FF7B-7AD6-305D-18FF-49EA5D9BD7FF}"/>
              </a:ext>
            </a:extLst>
          </p:cNvPr>
          <p:cNvSpPr>
            <a:spLocks noGrp="1"/>
          </p:cNvSpPr>
          <p:nvPr>
            <p:ph type="title"/>
          </p:nvPr>
        </p:nvSpPr>
        <p:spPr>
          <a:xfrm>
            <a:off x="628650" y="273844"/>
            <a:ext cx="7886700" cy="491700"/>
          </a:xfrm>
        </p:spPr>
        <p:txBody>
          <a:bodyPr>
            <a:normAutofit fontScale="90000"/>
          </a:bodyPr>
          <a:lstStyle/>
          <a:p>
            <a:pPr algn="ctr"/>
            <a:r>
              <a:rPr lang="tr-TR" sz="3100" b="1" dirty="0">
                <a:latin typeface="+mn-lt"/>
              </a:rPr>
              <a:t>Belediyeler İçin Geliştirilen Yapı</a:t>
            </a:r>
          </a:p>
        </p:txBody>
      </p:sp>
      <p:pic>
        <p:nvPicPr>
          <p:cNvPr id="9" name="Resim 8">
            <a:extLst>
              <a:ext uri="{FF2B5EF4-FFF2-40B4-BE49-F238E27FC236}">
                <a16:creationId xmlns:a16="http://schemas.microsoft.com/office/drawing/2014/main" id="{81B9A883-7A83-3FCB-B206-86747A53FBC1}"/>
              </a:ext>
            </a:extLst>
          </p:cNvPr>
          <p:cNvPicPr>
            <a:picLocks noChangeAspect="1"/>
          </p:cNvPicPr>
          <p:nvPr/>
        </p:nvPicPr>
        <p:blipFill>
          <a:blip r:embed="rId2"/>
          <a:stretch>
            <a:fillRect/>
          </a:stretch>
        </p:blipFill>
        <p:spPr>
          <a:xfrm>
            <a:off x="808072" y="919715"/>
            <a:ext cx="7937323" cy="3705447"/>
          </a:xfrm>
          <a:prstGeom prst="rect">
            <a:avLst/>
          </a:prstGeom>
        </p:spPr>
      </p:pic>
    </p:spTree>
    <p:extLst>
      <p:ext uri="{BB962C8B-B14F-4D97-AF65-F5344CB8AC3E}">
        <p14:creationId xmlns:p14="http://schemas.microsoft.com/office/powerpoint/2010/main" val="29638332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EC3B2AD-A674-2A86-2415-039F925A211A}"/>
            </a:ext>
          </a:extLst>
        </p:cNvPr>
        <p:cNvGrpSpPr/>
        <p:nvPr/>
      </p:nvGrpSpPr>
      <p:grpSpPr>
        <a:xfrm>
          <a:off x="0" y="0"/>
          <a:ext cx="0" cy="0"/>
          <a:chOff x="0" y="0"/>
          <a:chExt cx="0" cy="0"/>
        </a:xfrm>
      </p:grpSpPr>
      <p:sp>
        <p:nvSpPr>
          <p:cNvPr id="2" name="Unvan 1">
            <a:extLst>
              <a:ext uri="{FF2B5EF4-FFF2-40B4-BE49-F238E27FC236}">
                <a16:creationId xmlns:a16="http://schemas.microsoft.com/office/drawing/2014/main" id="{63AF4BB0-48F6-9A98-2D2C-52B70E0DD8DC}"/>
              </a:ext>
            </a:extLst>
          </p:cNvPr>
          <p:cNvSpPr>
            <a:spLocks noGrp="1"/>
          </p:cNvSpPr>
          <p:nvPr>
            <p:ph type="title"/>
          </p:nvPr>
        </p:nvSpPr>
        <p:spPr>
          <a:xfrm>
            <a:off x="625928" y="295940"/>
            <a:ext cx="8229600" cy="481739"/>
          </a:xfrm>
        </p:spPr>
        <p:txBody>
          <a:bodyPr>
            <a:noAutofit/>
          </a:bodyPr>
          <a:lstStyle/>
          <a:p>
            <a:pPr algn="ctr"/>
            <a:r>
              <a:rPr lang="tr-TR" sz="3200" b="1" dirty="0">
                <a:latin typeface="+mn-lt"/>
              </a:rPr>
              <a:t>Program Bütçe Ne Anlama Gelmekte</a:t>
            </a:r>
          </a:p>
        </p:txBody>
      </p:sp>
      <p:sp>
        <p:nvSpPr>
          <p:cNvPr id="3" name="İçerik Yer Tutucusu 2">
            <a:extLst>
              <a:ext uri="{FF2B5EF4-FFF2-40B4-BE49-F238E27FC236}">
                <a16:creationId xmlns:a16="http://schemas.microsoft.com/office/drawing/2014/main" id="{FB6C4242-B69F-3667-EA9B-81AC2C4FAE8A}"/>
              </a:ext>
            </a:extLst>
          </p:cNvPr>
          <p:cNvSpPr>
            <a:spLocks noGrp="1"/>
          </p:cNvSpPr>
          <p:nvPr>
            <p:ph idx="1"/>
          </p:nvPr>
        </p:nvSpPr>
        <p:spPr>
          <a:xfrm>
            <a:off x="237355" y="929193"/>
            <a:ext cx="4245151" cy="4214307"/>
          </a:xfrm>
        </p:spPr>
        <p:txBody>
          <a:bodyPr>
            <a:normAutofit/>
          </a:bodyPr>
          <a:lstStyle/>
          <a:p>
            <a:pPr marL="0" indent="0" algn="just">
              <a:spcAft>
                <a:spcPts val="600"/>
              </a:spcAft>
              <a:buNone/>
            </a:pPr>
            <a:r>
              <a:rPr lang="tr-TR" sz="2400" b="1" i="1" dirty="0">
                <a:effectLst/>
                <a:ea typeface="Times New Roman" panose="02020603050405020304" pitchFamily="18" charset="0"/>
              </a:rPr>
              <a:t>Program bütçe: </a:t>
            </a:r>
          </a:p>
          <a:p>
            <a:pPr marL="342900" indent="-342900">
              <a:lnSpc>
                <a:spcPct val="107000"/>
              </a:lnSpc>
              <a:spcBef>
                <a:spcPts val="0"/>
              </a:spcBef>
              <a:spcAft>
                <a:spcPts val="600"/>
              </a:spcAft>
              <a:buFont typeface="Wingdings" panose="05000000000000000000" pitchFamily="2" charset="2"/>
              <a:buChar char=""/>
            </a:pPr>
            <a:r>
              <a:rPr lang="tr-TR" sz="2000" dirty="0">
                <a:ea typeface="Calibri" panose="020F0502020204030204" pitchFamily="34" charset="0"/>
                <a:cs typeface="Times New Roman" panose="02020603050405020304" pitchFamily="18" charset="0"/>
              </a:rPr>
              <a:t>Harcamaların </a:t>
            </a:r>
            <a:r>
              <a:rPr lang="tr-TR" sz="2000" b="1" i="1" dirty="0">
                <a:ea typeface="Calibri" panose="020F0502020204030204" pitchFamily="34" charset="0"/>
                <a:cs typeface="Times New Roman" panose="02020603050405020304" pitchFamily="18" charset="0"/>
              </a:rPr>
              <a:t>program sınıflandırması</a:t>
            </a:r>
            <a:r>
              <a:rPr lang="tr-TR" sz="2000" dirty="0">
                <a:ea typeface="Calibri" panose="020F0502020204030204" pitchFamily="34" charset="0"/>
                <a:cs typeface="Times New Roman" panose="02020603050405020304" pitchFamily="18" charset="0"/>
              </a:rPr>
              <a:t>na göre tasnif edildiği, </a:t>
            </a:r>
          </a:p>
          <a:p>
            <a:pPr marL="342900" indent="-342900">
              <a:lnSpc>
                <a:spcPct val="107000"/>
              </a:lnSpc>
              <a:spcBef>
                <a:spcPts val="0"/>
              </a:spcBef>
              <a:spcAft>
                <a:spcPts val="600"/>
              </a:spcAft>
              <a:buFont typeface="Wingdings" panose="05000000000000000000" pitchFamily="2" charset="2"/>
              <a:buChar char=""/>
            </a:pPr>
            <a:r>
              <a:rPr lang="tr-TR" sz="2000" dirty="0">
                <a:ea typeface="Calibri" panose="020F0502020204030204" pitchFamily="34" charset="0"/>
                <a:cs typeface="Times New Roman" panose="02020603050405020304" pitchFamily="18" charset="0"/>
              </a:rPr>
              <a:t>harcama önceliği geliştirme konusunda karar alıcılara </a:t>
            </a:r>
            <a:r>
              <a:rPr lang="tr-TR" sz="2000" b="1" i="1" dirty="0">
                <a:ea typeface="Calibri" panose="020F0502020204030204" pitchFamily="34" charset="0"/>
                <a:cs typeface="Times New Roman" panose="02020603050405020304" pitchFamily="18" charset="0"/>
              </a:rPr>
              <a:t>kamu hizmet sunumu performansına ilişkin bilgilerin </a:t>
            </a:r>
            <a:r>
              <a:rPr lang="tr-TR" sz="2000" dirty="0">
                <a:ea typeface="Calibri" panose="020F0502020204030204" pitchFamily="34" charset="0"/>
                <a:cs typeface="Times New Roman" panose="02020603050405020304" pitchFamily="18" charset="0"/>
              </a:rPr>
              <a:t>sağlandığı ve </a:t>
            </a:r>
          </a:p>
          <a:p>
            <a:pPr marL="342900" indent="-342900" algn="just">
              <a:lnSpc>
                <a:spcPct val="107000"/>
              </a:lnSpc>
              <a:spcBef>
                <a:spcPts val="0"/>
              </a:spcBef>
              <a:spcAft>
                <a:spcPts val="600"/>
              </a:spcAft>
              <a:buFont typeface="Wingdings" panose="05000000000000000000" pitchFamily="2" charset="2"/>
              <a:buChar char=""/>
            </a:pPr>
            <a:r>
              <a:rPr lang="tr-TR" sz="2000" dirty="0">
                <a:ea typeface="Calibri" panose="020F0502020204030204" pitchFamily="34" charset="0"/>
                <a:cs typeface="Times New Roman" panose="02020603050405020304" pitchFamily="18" charset="0"/>
              </a:rPr>
              <a:t>bu bilgilerin kaynak tahsisi sürecinde sistematik olarak kullanıldığı bir bütçeleme sistemidir. </a:t>
            </a:r>
          </a:p>
          <a:p>
            <a:pPr marL="193675" lvl="1" indent="0" algn="just">
              <a:lnSpc>
                <a:spcPct val="115000"/>
              </a:lnSpc>
              <a:spcBef>
                <a:spcPts val="0"/>
              </a:spcBef>
              <a:spcAft>
                <a:spcPts val="300"/>
              </a:spcAft>
              <a:buNone/>
            </a:pPr>
            <a:endParaRPr lang="tr-TR" sz="1600" dirty="0">
              <a:effectLst/>
              <a:latin typeface="Times New Roman" panose="02020603050405020304" pitchFamily="18" charset="0"/>
              <a:ea typeface="Cambria" panose="02040503050406030204" pitchFamily="18" charset="0"/>
              <a:cs typeface="Arial" panose="020B0604020202020204" pitchFamily="34" charset="0"/>
            </a:endParaRPr>
          </a:p>
        </p:txBody>
      </p:sp>
      <p:sp>
        <p:nvSpPr>
          <p:cNvPr id="4" name="İçerik Yer Tutucusu 2">
            <a:extLst>
              <a:ext uri="{FF2B5EF4-FFF2-40B4-BE49-F238E27FC236}">
                <a16:creationId xmlns:a16="http://schemas.microsoft.com/office/drawing/2014/main" id="{445B56BD-9D94-919D-4EF2-3324EDA63B35}"/>
              </a:ext>
            </a:extLst>
          </p:cNvPr>
          <p:cNvSpPr txBox="1">
            <a:spLocks/>
          </p:cNvSpPr>
          <p:nvPr/>
        </p:nvSpPr>
        <p:spPr>
          <a:xfrm>
            <a:off x="4937762" y="937091"/>
            <a:ext cx="3917766" cy="4214307"/>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spcAft>
                <a:spcPts val="600"/>
              </a:spcAft>
              <a:buFont typeface="Arial" panose="020B0604020202020204" pitchFamily="34" charset="0"/>
              <a:buNone/>
            </a:pPr>
            <a:r>
              <a:rPr lang="tr-TR" sz="2400" b="1" i="1" dirty="0">
                <a:ea typeface="Times New Roman" panose="02020603050405020304" pitchFamily="18" charset="0"/>
              </a:rPr>
              <a:t>Program bütçenin temel unsurları:</a:t>
            </a:r>
          </a:p>
          <a:p>
            <a:pPr marL="342900" indent="-342900">
              <a:lnSpc>
                <a:spcPct val="107000"/>
              </a:lnSpc>
              <a:spcBef>
                <a:spcPts val="0"/>
              </a:spcBef>
              <a:spcAft>
                <a:spcPts val="600"/>
              </a:spcAft>
              <a:buFont typeface="Wingdings" panose="05000000000000000000" pitchFamily="2" charset="2"/>
              <a:buChar char=""/>
            </a:pPr>
            <a:r>
              <a:rPr lang="tr-TR" sz="2000" dirty="0">
                <a:ea typeface="Calibri" panose="020F0502020204030204" pitchFamily="34" charset="0"/>
                <a:cs typeface="Times New Roman" panose="02020603050405020304" pitchFamily="18" charset="0"/>
              </a:rPr>
              <a:t>Politika, </a:t>
            </a:r>
            <a:r>
              <a:rPr lang="tr-TR" sz="2000" b="1" i="1" dirty="0">
                <a:ea typeface="Calibri" panose="020F0502020204030204" pitchFamily="34" charset="0"/>
                <a:cs typeface="Times New Roman" panose="02020603050405020304" pitchFamily="18" charset="0"/>
              </a:rPr>
              <a:t>amaç ve hedeflerin programlarla ilişkilendirilmesi</a:t>
            </a:r>
            <a:r>
              <a:rPr lang="tr-TR" sz="2000" dirty="0">
                <a:ea typeface="Calibri" panose="020F0502020204030204" pitchFamily="34" charset="0"/>
                <a:cs typeface="Times New Roman" panose="02020603050405020304" pitchFamily="18" charset="0"/>
              </a:rPr>
              <a:t>,</a:t>
            </a:r>
          </a:p>
          <a:p>
            <a:pPr marL="342900" indent="-342900">
              <a:lnSpc>
                <a:spcPct val="107000"/>
              </a:lnSpc>
              <a:spcBef>
                <a:spcPts val="0"/>
              </a:spcBef>
              <a:spcAft>
                <a:spcPts val="600"/>
              </a:spcAft>
              <a:buFont typeface="Wingdings" panose="05000000000000000000" pitchFamily="2" charset="2"/>
              <a:buChar char=""/>
            </a:pPr>
            <a:r>
              <a:rPr lang="tr-TR" sz="2000" dirty="0">
                <a:ea typeface="Calibri" panose="020F0502020204030204" pitchFamily="34" charset="0"/>
                <a:cs typeface="Times New Roman" panose="02020603050405020304" pitchFamily="18" charset="0"/>
              </a:rPr>
              <a:t>Harcamaların programlar itibarıyla sınıflandırılması,</a:t>
            </a:r>
          </a:p>
          <a:p>
            <a:pPr marL="342900" indent="-342900">
              <a:lnSpc>
                <a:spcPct val="107000"/>
              </a:lnSpc>
              <a:spcBef>
                <a:spcPts val="0"/>
              </a:spcBef>
              <a:spcAft>
                <a:spcPts val="600"/>
              </a:spcAft>
              <a:buFont typeface="Wingdings" panose="05000000000000000000" pitchFamily="2" charset="2"/>
              <a:buChar char=""/>
            </a:pPr>
            <a:r>
              <a:rPr lang="tr-TR" sz="2000" b="1" i="1" dirty="0">
                <a:ea typeface="Calibri" panose="020F0502020204030204" pitchFamily="34" charset="0"/>
                <a:cs typeface="Times New Roman" panose="02020603050405020304" pitchFamily="18" charset="0"/>
              </a:rPr>
              <a:t>Programlara ait performans bilgisinin </a:t>
            </a:r>
            <a:r>
              <a:rPr lang="tr-TR" sz="2000" dirty="0">
                <a:ea typeface="Calibri" panose="020F0502020204030204" pitchFamily="34" charset="0"/>
                <a:cs typeface="Times New Roman" panose="02020603050405020304" pitchFamily="18" charset="0"/>
              </a:rPr>
              <a:t>üretilmesi</a:t>
            </a:r>
          </a:p>
          <a:p>
            <a:pPr marL="342900" indent="-342900">
              <a:lnSpc>
                <a:spcPct val="107000"/>
              </a:lnSpc>
              <a:spcBef>
                <a:spcPts val="0"/>
              </a:spcBef>
              <a:spcAft>
                <a:spcPts val="600"/>
              </a:spcAft>
              <a:buFont typeface="Wingdings" panose="05000000000000000000" pitchFamily="2" charset="2"/>
              <a:buChar char=""/>
            </a:pPr>
            <a:r>
              <a:rPr lang="tr-TR" sz="2000" dirty="0">
                <a:ea typeface="Calibri" panose="020F0502020204030204" pitchFamily="34" charset="0"/>
                <a:cs typeface="Times New Roman" panose="02020603050405020304" pitchFamily="18" charset="0"/>
              </a:rPr>
              <a:t>Sonuçlarının izlenmesi ve değerlendirilmesi</a:t>
            </a:r>
          </a:p>
          <a:p>
            <a:pPr marL="193675" lvl="1" indent="0" algn="just">
              <a:lnSpc>
                <a:spcPct val="115000"/>
              </a:lnSpc>
              <a:spcBef>
                <a:spcPts val="0"/>
              </a:spcBef>
              <a:spcAft>
                <a:spcPts val="300"/>
              </a:spcAft>
              <a:buFont typeface="Arial" panose="020B0604020202020204" pitchFamily="34" charset="0"/>
              <a:buNone/>
            </a:pPr>
            <a:endParaRPr lang="tr-TR" sz="1600" dirty="0">
              <a:latin typeface="Times New Roman" panose="02020603050405020304" pitchFamily="18"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4059054557"/>
      </p:ext>
    </p:extLst>
  </p:cSld>
  <p:clrMapOvr>
    <a:overrideClrMapping bg1="lt1" tx1="dk1" bg2="lt2" tx2="dk2" accent1="accent1" accent2="accent2" accent3="accent3" accent4="accent4" accent5="accent5" accent6="accent6" hlink="hlink" folHlink="folHlink"/>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DE4472-9F75-4A0D-C64A-9C52B8732147}"/>
            </a:ext>
          </a:extLst>
        </p:cNvPr>
        <p:cNvGrpSpPr/>
        <p:nvPr/>
      </p:nvGrpSpPr>
      <p:grpSpPr>
        <a:xfrm>
          <a:off x="0" y="0"/>
          <a:ext cx="0" cy="0"/>
          <a:chOff x="0" y="0"/>
          <a:chExt cx="0" cy="0"/>
        </a:xfrm>
      </p:grpSpPr>
      <p:pic>
        <p:nvPicPr>
          <p:cNvPr id="4" name="Resim 3">
            <a:extLst>
              <a:ext uri="{FF2B5EF4-FFF2-40B4-BE49-F238E27FC236}">
                <a16:creationId xmlns:a16="http://schemas.microsoft.com/office/drawing/2014/main" id="{F20DC413-ABBC-074D-D975-ED73C0270DAC}"/>
              </a:ext>
            </a:extLst>
          </p:cNvPr>
          <p:cNvPicPr>
            <a:picLocks noChangeAspect="1"/>
          </p:cNvPicPr>
          <p:nvPr/>
        </p:nvPicPr>
        <p:blipFill>
          <a:blip r:embed="rId3"/>
          <a:stretch>
            <a:fillRect/>
          </a:stretch>
        </p:blipFill>
        <p:spPr>
          <a:xfrm>
            <a:off x="329480" y="261366"/>
            <a:ext cx="8213457" cy="4573478"/>
          </a:xfrm>
          <a:prstGeom prst="rect">
            <a:avLst/>
          </a:prstGeom>
        </p:spPr>
      </p:pic>
    </p:spTree>
    <p:extLst>
      <p:ext uri="{BB962C8B-B14F-4D97-AF65-F5344CB8AC3E}">
        <p14:creationId xmlns:p14="http://schemas.microsoft.com/office/powerpoint/2010/main" val="33166295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635AE7-5A26-9734-8627-1197D14208D3}"/>
            </a:ext>
          </a:extLst>
        </p:cNvPr>
        <p:cNvGrpSpPr/>
        <p:nvPr/>
      </p:nvGrpSpPr>
      <p:grpSpPr>
        <a:xfrm>
          <a:off x="0" y="0"/>
          <a:ext cx="0" cy="0"/>
          <a:chOff x="0" y="0"/>
          <a:chExt cx="0" cy="0"/>
        </a:xfrm>
      </p:grpSpPr>
      <p:sp>
        <p:nvSpPr>
          <p:cNvPr id="2" name="Başlık 1">
            <a:extLst>
              <a:ext uri="{FF2B5EF4-FFF2-40B4-BE49-F238E27FC236}">
                <a16:creationId xmlns:a16="http://schemas.microsoft.com/office/drawing/2014/main" id="{F7C2F03F-E15D-208E-0AB1-81D9FC005E71}"/>
              </a:ext>
            </a:extLst>
          </p:cNvPr>
          <p:cNvSpPr>
            <a:spLocks noGrp="1"/>
          </p:cNvSpPr>
          <p:nvPr>
            <p:ph type="title"/>
          </p:nvPr>
        </p:nvSpPr>
        <p:spPr>
          <a:xfrm>
            <a:off x="628650" y="273844"/>
            <a:ext cx="7886700" cy="491700"/>
          </a:xfrm>
        </p:spPr>
        <p:txBody>
          <a:bodyPr>
            <a:normAutofit/>
          </a:bodyPr>
          <a:lstStyle/>
          <a:p>
            <a:pPr algn="ctr"/>
            <a:r>
              <a:rPr lang="tr-TR" sz="2800" b="1" dirty="0">
                <a:latin typeface="+mn-lt"/>
              </a:rPr>
              <a:t>Belediyeler İçin Geliştirilen Kategorik Yapı</a:t>
            </a:r>
          </a:p>
        </p:txBody>
      </p:sp>
      <p:sp>
        <p:nvSpPr>
          <p:cNvPr id="3" name="İçerik Yer Tutucusu 2">
            <a:extLst>
              <a:ext uri="{FF2B5EF4-FFF2-40B4-BE49-F238E27FC236}">
                <a16:creationId xmlns:a16="http://schemas.microsoft.com/office/drawing/2014/main" id="{C42EEE72-0CD7-9D22-2F75-AD85BBEF6252}"/>
              </a:ext>
            </a:extLst>
          </p:cNvPr>
          <p:cNvSpPr>
            <a:spLocks noGrp="1"/>
          </p:cNvSpPr>
          <p:nvPr>
            <p:ph idx="1"/>
          </p:nvPr>
        </p:nvSpPr>
        <p:spPr>
          <a:xfrm>
            <a:off x="628650" y="933855"/>
            <a:ext cx="7886700" cy="3935801"/>
          </a:xfrm>
        </p:spPr>
        <p:txBody>
          <a:bodyPr>
            <a:normAutofit fontScale="92500" lnSpcReduction="10000"/>
          </a:bodyPr>
          <a:lstStyle/>
          <a:p>
            <a:pPr marL="0" indent="0" algn="just">
              <a:spcAft>
                <a:spcPts val="600"/>
              </a:spcAft>
              <a:buNone/>
            </a:pPr>
            <a:r>
              <a:rPr lang="tr-TR" sz="1800" b="1" dirty="0">
                <a:effectLst/>
                <a:latin typeface="Calibri" panose="020F0502020204030204" pitchFamily="34" charset="0"/>
                <a:ea typeface="Times New Roman" panose="02020603050405020304" pitchFamily="18" charset="0"/>
              </a:rPr>
              <a:t>a) Nüfusu 10.000’in Altındaki Belediyeler</a:t>
            </a:r>
            <a:endParaRPr lang="tr-TR" sz="1800" dirty="0">
              <a:effectLst/>
              <a:latin typeface="Times New Roman" panose="02020603050405020304" pitchFamily="18" charset="0"/>
              <a:ea typeface="Times New Roman" panose="02020603050405020304" pitchFamily="18" charset="0"/>
            </a:endParaRPr>
          </a:p>
          <a:p>
            <a:pPr marL="0" indent="0" algn="just">
              <a:spcAft>
                <a:spcPts val="600"/>
              </a:spcAft>
              <a:buNone/>
            </a:pPr>
            <a:r>
              <a:rPr lang="tr-TR" sz="1800" dirty="0">
                <a:effectLst/>
                <a:latin typeface="Calibri" panose="020F0502020204030204" pitchFamily="34" charset="0"/>
                <a:ea typeface="Times New Roman" panose="02020603050405020304" pitchFamily="18" charset="0"/>
              </a:rPr>
              <a:t>Bu belediyelerin bütçelerini ikisi yerel yönetimlere özgü beşi merkezi yönetimle paylaşılan 7 temel program üzerinde yürütmeleri önerilmektedir. Bu programlar;</a:t>
            </a:r>
            <a:endParaRPr lang="tr-TR" sz="1800" dirty="0">
              <a:effectLst/>
              <a:latin typeface="Times New Roman" panose="02020603050405020304" pitchFamily="18" charset="0"/>
              <a:ea typeface="Times New Roman" panose="02020603050405020304" pitchFamily="18" charset="0"/>
            </a:endParaRPr>
          </a:p>
          <a:p>
            <a:pPr marL="627063" lvl="0" indent="-342900" algn="just">
              <a:lnSpc>
                <a:spcPct val="120000"/>
              </a:lnSpc>
              <a:spcBef>
                <a:spcPts val="0"/>
              </a:spcBef>
              <a:spcAft>
                <a:spcPts val="300"/>
              </a:spcAft>
              <a:buFont typeface="+mj-lt"/>
              <a:buAutoNum type="arabicPeriod"/>
            </a:pPr>
            <a:r>
              <a:rPr lang="tr-TR" sz="1800" dirty="0">
                <a:effectLst/>
                <a:latin typeface="Calibri" panose="020F0502020204030204" pitchFamily="34" charset="0"/>
                <a:ea typeface="Calibri" panose="020F0502020204030204" pitchFamily="34" charset="0"/>
                <a:cs typeface="Calibri" panose="020F0502020204030204" pitchFamily="34" charset="0"/>
              </a:rPr>
              <a:t>Kent güvenliği ve esenliği</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627063" lvl="0" indent="-342900" algn="just">
              <a:lnSpc>
                <a:spcPct val="120000"/>
              </a:lnSpc>
              <a:spcBef>
                <a:spcPts val="0"/>
              </a:spcBef>
              <a:spcAft>
                <a:spcPts val="300"/>
              </a:spcAft>
              <a:buFont typeface="+mj-lt"/>
              <a:buAutoNum type="arabicPeriod"/>
            </a:pPr>
            <a:r>
              <a:rPr lang="tr-TR" sz="1800" dirty="0">
                <a:effectLst/>
                <a:latin typeface="Calibri" panose="020F0502020204030204" pitchFamily="34" charset="0"/>
                <a:ea typeface="Calibri" panose="020F0502020204030204" pitchFamily="34" charset="0"/>
                <a:cs typeface="Calibri" panose="020F0502020204030204" pitchFamily="34" charset="0"/>
              </a:rPr>
              <a:t>Kent içi ulaşım</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627063" lvl="0" indent="-342900" algn="just">
              <a:lnSpc>
                <a:spcPct val="120000"/>
              </a:lnSpc>
              <a:spcBef>
                <a:spcPts val="0"/>
              </a:spcBef>
              <a:spcAft>
                <a:spcPts val="300"/>
              </a:spcAft>
              <a:buFont typeface="+mj-lt"/>
              <a:buAutoNum type="arabicPeriod"/>
            </a:pPr>
            <a:r>
              <a:rPr lang="tr-TR" sz="1800" dirty="0">
                <a:effectLst/>
                <a:latin typeface="Calibri" panose="020F0502020204030204" pitchFamily="34" charset="0"/>
                <a:ea typeface="Calibri" panose="020F0502020204030204" pitchFamily="34" charset="0"/>
                <a:cs typeface="Calibri" panose="020F0502020204030204" pitchFamily="34" charset="0"/>
              </a:rPr>
              <a:t>Şehircilik ve risk odaklı bütünleşik afet yönetimi</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627063" lvl="0" indent="-342900" algn="just">
              <a:lnSpc>
                <a:spcPct val="120000"/>
              </a:lnSpc>
              <a:spcBef>
                <a:spcPts val="0"/>
              </a:spcBef>
              <a:spcAft>
                <a:spcPts val="300"/>
              </a:spcAft>
              <a:buFont typeface="+mj-lt"/>
              <a:buAutoNum type="arabicPeriod"/>
            </a:pPr>
            <a:r>
              <a:rPr lang="tr-TR" sz="1800" dirty="0">
                <a:effectLst/>
                <a:latin typeface="Calibri" panose="020F0502020204030204" pitchFamily="34" charset="0"/>
                <a:ea typeface="Calibri" panose="020F0502020204030204" pitchFamily="34" charset="0"/>
                <a:cs typeface="Calibri" panose="020F0502020204030204" pitchFamily="34" charset="0"/>
              </a:rPr>
              <a:t>Sürdürülebilir çevre ve iklim değişikliği</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627063" lvl="0" indent="-342900" algn="just">
              <a:lnSpc>
                <a:spcPct val="120000"/>
              </a:lnSpc>
              <a:spcBef>
                <a:spcPts val="0"/>
              </a:spcBef>
              <a:spcAft>
                <a:spcPts val="300"/>
              </a:spcAft>
              <a:buFont typeface="+mj-lt"/>
              <a:buAutoNum type="arabicPeriod"/>
            </a:pPr>
            <a:r>
              <a:rPr lang="tr-TR" sz="1800" dirty="0">
                <a:effectLst/>
                <a:latin typeface="Calibri" panose="020F0502020204030204" pitchFamily="34" charset="0"/>
                <a:ea typeface="Calibri" panose="020F0502020204030204" pitchFamily="34" charset="0"/>
                <a:cs typeface="Calibri" panose="020F0502020204030204" pitchFamily="34" charset="0"/>
              </a:rPr>
              <a:t>Toprak ve su kaynaklarının kullanımı ve yönetimi</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627063" lvl="0" indent="-342900" algn="just">
              <a:lnSpc>
                <a:spcPct val="120000"/>
              </a:lnSpc>
              <a:spcBef>
                <a:spcPts val="0"/>
              </a:spcBef>
              <a:spcAft>
                <a:spcPts val="300"/>
              </a:spcAft>
              <a:buFont typeface="+mj-lt"/>
              <a:buAutoNum type="arabicPeriod"/>
            </a:pPr>
            <a:r>
              <a:rPr lang="tr-TR" sz="1800" dirty="0">
                <a:effectLst/>
                <a:latin typeface="Calibri" panose="020F0502020204030204" pitchFamily="34" charset="0"/>
                <a:ea typeface="Calibri" panose="020F0502020204030204" pitchFamily="34" charset="0"/>
                <a:cs typeface="Calibri" panose="020F0502020204030204" pitchFamily="34" charset="0"/>
              </a:rPr>
              <a:t>Yoksullukla mücadele ve sosyal yardımlaşma</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627063" lvl="0" indent="-342900" algn="just">
              <a:lnSpc>
                <a:spcPct val="120000"/>
              </a:lnSpc>
              <a:spcBef>
                <a:spcPts val="0"/>
              </a:spcBef>
              <a:spcAft>
                <a:spcPts val="300"/>
              </a:spcAft>
              <a:buFont typeface="+mj-lt"/>
              <a:buAutoNum type="arabicPeriod"/>
            </a:pPr>
            <a:r>
              <a:rPr lang="tr-TR" sz="1800" dirty="0">
                <a:effectLst/>
                <a:latin typeface="Calibri" panose="020F0502020204030204" pitchFamily="34" charset="0"/>
                <a:ea typeface="Calibri" panose="020F0502020204030204" pitchFamily="34" charset="0"/>
                <a:cs typeface="Calibri" panose="020F0502020204030204" pitchFamily="34" charset="0"/>
              </a:rPr>
              <a:t>Yönetim ve destek programı</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spcAft>
                <a:spcPts val="600"/>
              </a:spcAft>
              <a:buNone/>
            </a:pPr>
            <a:r>
              <a:rPr lang="tr-TR" sz="1800" dirty="0">
                <a:effectLst/>
                <a:latin typeface="Calibri" panose="020F0502020204030204" pitchFamily="34" charset="0"/>
                <a:ea typeface="Times New Roman" panose="02020603050405020304" pitchFamily="18" charset="0"/>
              </a:rPr>
              <a:t>Bu gruptaki idarelerin performans bilgisi (gerekçe, hedef, gösterge) oluşturması beklenmemelidir.</a:t>
            </a:r>
            <a:endParaRPr lang="tr-T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810209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5ED63-8966-F910-6043-5601B339C612}"/>
            </a:ext>
          </a:extLst>
        </p:cNvPr>
        <p:cNvGrpSpPr/>
        <p:nvPr/>
      </p:nvGrpSpPr>
      <p:grpSpPr>
        <a:xfrm>
          <a:off x="0" y="0"/>
          <a:ext cx="0" cy="0"/>
          <a:chOff x="0" y="0"/>
          <a:chExt cx="0" cy="0"/>
        </a:xfrm>
      </p:grpSpPr>
      <p:sp>
        <p:nvSpPr>
          <p:cNvPr id="2" name="Başlık 1">
            <a:extLst>
              <a:ext uri="{FF2B5EF4-FFF2-40B4-BE49-F238E27FC236}">
                <a16:creationId xmlns:a16="http://schemas.microsoft.com/office/drawing/2014/main" id="{01490910-FAE6-FECB-4214-C8A47D26E290}"/>
              </a:ext>
            </a:extLst>
          </p:cNvPr>
          <p:cNvSpPr>
            <a:spLocks noGrp="1"/>
          </p:cNvSpPr>
          <p:nvPr>
            <p:ph type="title"/>
          </p:nvPr>
        </p:nvSpPr>
        <p:spPr>
          <a:xfrm>
            <a:off x="628650" y="273844"/>
            <a:ext cx="7886700" cy="491700"/>
          </a:xfrm>
        </p:spPr>
        <p:txBody>
          <a:bodyPr>
            <a:normAutofit fontScale="90000"/>
          </a:bodyPr>
          <a:lstStyle/>
          <a:p>
            <a:r>
              <a:rPr lang="tr-TR" dirty="0"/>
              <a:t>Belediyeler İçin Geliştirilen Yapı</a:t>
            </a:r>
          </a:p>
        </p:txBody>
      </p:sp>
      <p:sp>
        <p:nvSpPr>
          <p:cNvPr id="3" name="İçerik Yer Tutucusu 2">
            <a:extLst>
              <a:ext uri="{FF2B5EF4-FFF2-40B4-BE49-F238E27FC236}">
                <a16:creationId xmlns:a16="http://schemas.microsoft.com/office/drawing/2014/main" id="{97F4041F-5F8C-05B7-5950-2389733A69DD}"/>
              </a:ext>
            </a:extLst>
          </p:cNvPr>
          <p:cNvSpPr>
            <a:spLocks noGrp="1"/>
          </p:cNvSpPr>
          <p:nvPr>
            <p:ph idx="1"/>
          </p:nvPr>
        </p:nvSpPr>
        <p:spPr>
          <a:xfrm>
            <a:off x="628650" y="831997"/>
            <a:ext cx="7886700" cy="4037659"/>
          </a:xfrm>
        </p:spPr>
        <p:txBody>
          <a:bodyPr>
            <a:noAutofit/>
          </a:bodyPr>
          <a:lstStyle/>
          <a:p>
            <a:pPr marL="0" indent="0" algn="just">
              <a:spcAft>
                <a:spcPts val="600"/>
              </a:spcAft>
              <a:buNone/>
            </a:pPr>
            <a:r>
              <a:rPr lang="tr-TR" sz="1600" b="1" dirty="0">
                <a:effectLst/>
                <a:ea typeface="Times New Roman" panose="02020603050405020304" pitchFamily="18" charset="0"/>
              </a:rPr>
              <a:t>b) Nüfusu 10.000-50.000 Arasındaki Belediyeler</a:t>
            </a:r>
            <a:endParaRPr lang="tr-TR" sz="1600" dirty="0">
              <a:effectLst/>
              <a:ea typeface="Times New Roman" panose="02020603050405020304" pitchFamily="18" charset="0"/>
            </a:endParaRPr>
          </a:p>
          <a:p>
            <a:pPr marL="0" indent="0" algn="just">
              <a:spcAft>
                <a:spcPts val="600"/>
              </a:spcAft>
              <a:buNone/>
            </a:pPr>
            <a:r>
              <a:rPr lang="tr-TR" sz="1600" dirty="0">
                <a:effectLst/>
                <a:ea typeface="Times New Roman" panose="02020603050405020304" pitchFamily="18" charset="0"/>
              </a:rPr>
              <a:t>Bu gruptaki idarelerin yukarıdaki 7 programa ek olarak aşağıdaki programları kullanmaları da beklenebilir.</a:t>
            </a:r>
          </a:p>
          <a:p>
            <a:pPr marL="627063" indent="-342900" algn="just">
              <a:lnSpc>
                <a:spcPct val="130000"/>
              </a:lnSpc>
              <a:spcBef>
                <a:spcPts val="0"/>
              </a:spcBef>
              <a:buFont typeface="+mj-lt"/>
              <a:buAutoNum type="arabicPeriod" startAt="8"/>
            </a:pPr>
            <a:r>
              <a:rPr lang="tr-TR" sz="1600" dirty="0">
                <a:ea typeface="Calibri" panose="020F0502020204030204" pitchFamily="34" charset="0"/>
                <a:cs typeface="Calibri" panose="020F0502020204030204" pitchFamily="34" charset="0"/>
              </a:rPr>
              <a:t>Tarım</a:t>
            </a:r>
          </a:p>
          <a:p>
            <a:pPr marL="627063" indent="-342900" algn="just">
              <a:lnSpc>
                <a:spcPct val="130000"/>
              </a:lnSpc>
              <a:spcBef>
                <a:spcPts val="0"/>
              </a:spcBef>
              <a:buFont typeface="+mj-lt"/>
              <a:buAutoNum type="arabicPeriod" startAt="8"/>
            </a:pPr>
            <a:r>
              <a:rPr lang="tr-TR" sz="1600" dirty="0">
                <a:ea typeface="Calibri" panose="020F0502020204030204" pitchFamily="34" charset="0"/>
                <a:cs typeface="Calibri" panose="020F0502020204030204" pitchFamily="34" charset="0"/>
              </a:rPr>
              <a:t>Kırsal Kalkınma</a:t>
            </a:r>
          </a:p>
          <a:p>
            <a:pPr marL="627063" indent="-342900" algn="just">
              <a:lnSpc>
                <a:spcPct val="130000"/>
              </a:lnSpc>
              <a:spcBef>
                <a:spcPts val="0"/>
              </a:spcBef>
              <a:buFont typeface="+mj-lt"/>
              <a:buAutoNum type="arabicPeriod" startAt="8"/>
            </a:pPr>
            <a:r>
              <a:rPr lang="tr-TR" sz="1600" dirty="0">
                <a:ea typeface="Calibri" panose="020F0502020204030204" pitchFamily="34" charset="0"/>
                <a:cs typeface="Calibri" panose="020F0502020204030204" pitchFamily="34" charset="0"/>
              </a:rPr>
              <a:t>Sanat ve kültür ekonomisi</a:t>
            </a:r>
          </a:p>
          <a:p>
            <a:pPr marL="627063" indent="-342900" algn="just">
              <a:lnSpc>
                <a:spcPct val="130000"/>
              </a:lnSpc>
              <a:spcBef>
                <a:spcPts val="0"/>
              </a:spcBef>
              <a:buFont typeface="+mj-lt"/>
              <a:buAutoNum type="arabicPeriod" startAt="8"/>
            </a:pPr>
            <a:r>
              <a:rPr lang="tr-TR" sz="1600" dirty="0">
                <a:ea typeface="Calibri" panose="020F0502020204030204" pitchFamily="34" charset="0"/>
                <a:cs typeface="Calibri" panose="020F0502020204030204" pitchFamily="34" charset="0"/>
              </a:rPr>
              <a:t>Sporun geliştirilmesi ve desteklenmesi</a:t>
            </a:r>
          </a:p>
          <a:p>
            <a:pPr marL="627063" indent="-342900" algn="just">
              <a:lnSpc>
                <a:spcPct val="130000"/>
              </a:lnSpc>
              <a:spcBef>
                <a:spcPts val="0"/>
              </a:spcBef>
              <a:buFont typeface="+mj-lt"/>
              <a:buAutoNum type="arabicPeriod" startAt="8"/>
            </a:pPr>
            <a:r>
              <a:rPr lang="tr-TR" sz="1600" dirty="0">
                <a:ea typeface="Calibri" panose="020F0502020204030204" pitchFamily="34" charset="0"/>
                <a:cs typeface="Calibri" panose="020F0502020204030204" pitchFamily="34" charset="0"/>
              </a:rPr>
              <a:t>Turizmin geliştirilmesi</a:t>
            </a:r>
          </a:p>
          <a:p>
            <a:pPr marL="627063" indent="-342900" algn="just">
              <a:lnSpc>
                <a:spcPct val="130000"/>
              </a:lnSpc>
              <a:spcBef>
                <a:spcPts val="0"/>
              </a:spcBef>
              <a:buFont typeface="+mj-lt"/>
              <a:buAutoNum type="arabicPeriod" startAt="8"/>
            </a:pPr>
            <a:r>
              <a:rPr lang="tr-TR" sz="1600" dirty="0">
                <a:ea typeface="Calibri" panose="020F0502020204030204" pitchFamily="34" charset="0"/>
                <a:cs typeface="Calibri" panose="020F0502020204030204" pitchFamily="34" charset="0"/>
              </a:rPr>
              <a:t>Kadının güçlenmesi</a:t>
            </a:r>
          </a:p>
          <a:p>
            <a:pPr marL="627063" indent="-342900" algn="just">
              <a:lnSpc>
                <a:spcPct val="130000"/>
              </a:lnSpc>
              <a:spcBef>
                <a:spcPts val="0"/>
              </a:spcBef>
              <a:buFont typeface="+mj-lt"/>
              <a:buAutoNum type="arabicPeriod" startAt="8"/>
            </a:pPr>
            <a:r>
              <a:rPr lang="tr-TR" sz="1600" dirty="0">
                <a:ea typeface="Calibri" panose="020F0502020204030204" pitchFamily="34" charset="0"/>
                <a:cs typeface="Calibri" panose="020F0502020204030204" pitchFamily="34" charset="0"/>
              </a:rPr>
              <a:t>Hayat boyu öğrenme</a:t>
            </a:r>
          </a:p>
          <a:p>
            <a:pPr marL="627063" indent="-342900" algn="just">
              <a:lnSpc>
                <a:spcPct val="130000"/>
              </a:lnSpc>
              <a:spcBef>
                <a:spcPts val="0"/>
              </a:spcBef>
              <a:buFont typeface="+mj-lt"/>
              <a:buAutoNum type="arabicPeriod" startAt="8"/>
            </a:pPr>
            <a:r>
              <a:rPr lang="tr-TR" sz="1600" dirty="0">
                <a:ea typeface="Calibri" panose="020F0502020204030204" pitchFamily="34" charset="0"/>
                <a:cs typeface="Calibri" panose="020F0502020204030204" pitchFamily="34" charset="0"/>
              </a:rPr>
              <a:t>Vatandaşlık ve sivil toplum</a:t>
            </a:r>
          </a:p>
          <a:p>
            <a:pPr algn="just">
              <a:spcAft>
                <a:spcPts val="600"/>
              </a:spcAft>
            </a:pPr>
            <a:r>
              <a:rPr lang="tr-TR" sz="1600" dirty="0">
                <a:effectLst/>
                <a:ea typeface="Times New Roman" panose="02020603050405020304" pitchFamily="18" charset="0"/>
              </a:rPr>
              <a:t>Her ne kadar bu gruptaki idareler stratejik plan ve performans programı hazırlama zorunluluğu olmasa da performans bilgisi (gerekçe, hedef, gösterge) oluşturması önerilmektedir. </a:t>
            </a:r>
          </a:p>
        </p:txBody>
      </p:sp>
    </p:spTree>
    <p:extLst>
      <p:ext uri="{BB962C8B-B14F-4D97-AF65-F5344CB8AC3E}">
        <p14:creationId xmlns:p14="http://schemas.microsoft.com/office/powerpoint/2010/main" val="259189159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A24D2F-105A-1474-C7F9-9E4624A7B077}"/>
            </a:ext>
          </a:extLst>
        </p:cNvPr>
        <p:cNvGrpSpPr/>
        <p:nvPr/>
      </p:nvGrpSpPr>
      <p:grpSpPr>
        <a:xfrm>
          <a:off x="0" y="0"/>
          <a:ext cx="0" cy="0"/>
          <a:chOff x="0" y="0"/>
          <a:chExt cx="0" cy="0"/>
        </a:xfrm>
      </p:grpSpPr>
      <p:sp>
        <p:nvSpPr>
          <p:cNvPr id="2" name="Başlık 1">
            <a:extLst>
              <a:ext uri="{FF2B5EF4-FFF2-40B4-BE49-F238E27FC236}">
                <a16:creationId xmlns:a16="http://schemas.microsoft.com/office/drawing/2014/main" id="{0BCA07A1-172A-B7E3-908A-389D40754097}"/>
              </a:ext>
            </a:extLst>
          </p:cNvPr>
          <p:cNvSpPr>
            <a:spLocks noGrp="1"/>
          </p:cNvSpPr>
          <p:nvPr>
            <p:ph type="title"/>
          </p:nvPr>
        </p:nvSpPr>
        <p:spPr>
          <a:xfrm>
            <a:off x="628650" y="273844"/>
            <a:ext cx="7886700" cy="491700"/>
          </a:xfrm>
        </p:spPr>
        <p:txBody>
          <a:bodyPr>
            <a:normAutofit fontScale="90000"/>
          </a:bodyPr>
          <a:lstStyle/>
          <a:p>
            <a:r>
              <a:rPr lang="tr-TR" dirty="0"/>
              <a:t>Belediyeler İçin Geliştirilen Yapı</a:t>
            </a:r>
          </a:p>
        </p:txBody>
      </p:sp>
      <p:sp>
        <p:nvSpPr>
          <p:cNvPr id="3" name="İçerik Yer Tutucusu 2">
            <a:extLst>
              <a:ext uri="{FF2B5EF4-FFF2-40B4-BE49-F238E27FC236}">
                <a16:creationId xmlns:a16="http://schemas.microsoft.com/office/drawing/2014/main" id="{14E959A9-3768-2D74-06E3-1AD9EEFA249E}"/>
              </a:ext>
            </a:extLst>
          </p:cNvPr>
          <p:cNvSpPr>
            <a:spLocks noGrp="1"/>
          </p:cNvSpPr>
          <p:nvPr>
            <p:ph idx="1"/>
          </p:nvPr>
        </p:nvSpPr>
        <p:spPr>
          <a:xfrm>
            <a:off x="628650" y="831997"/>
            <a:ext cx="7886700" cy="4182612"/>
          </a:xfrm>
        </p:spPr>
        <p:txBody>
          <a:bodyPr>
            <a:normAutofit fontScale="77500" lnSpcReduction="20000"/>
          </a:bodyPr>
          <a:lstStyle/>
          <a:p>
            <a:pPr marL="0" indent="0" algn="just">
              <a:lnSpc>
                <a:spcPct val="120000"/>
              </a:lnSpc>
              <a:spcBef>
                <a:spcPts val="0"/>
              </a:spcBef>
              <a:buNone/>
            </a:pPr>
            <a:r>
              <a:rPr lang="tr-TR" sz="1800" b="1" dirty="0">
                <a:effectLst/>
                <a:latin typeface="Calibri" panose="020F0502020204030204" pitchFamily="34" charset="0"/>
                <a:ea typeface="Times New Roman" panose="02020603050405020304" pitchFamily="18" charset="0"/>
              </a:rPr>
              <a:t>c) Nüfusu 50.001-750.000 Arasındaki Belediyeler</a:t>
            </a:r>
            <a:endParaRPr lang="tr-TR" sz="1800" dirty="0">
              <a:effectLst/>
              <a:latin typeface="Times New Roman" panose="02020603050405020304" pitchFamily="18" charset="0"/>
              <a:ea typeface="Times New Roman" panose="02020603050405020304" pitchFamily="18" charset="0"/>
            </a:endParaRPr>
          </a:p>
          <a:p>
            <a:pPr marL="0" indent="0" algn="just">
              <a:lnSpc>
                <a:spcPct val="120000"/>
              </a:lnSpc>
              <a:spcBef>
                <a:spcPts val="0"/>
              </a:spcBef>
              <a:buNone/>
            </a:pPr>
            <a:r>
              <a:rPr lang="tr-TR" sz="1800" dirty="0">
                <a:effectLst/>
                <a:latin typeface="Calibri" panose="020F0502020204030204" pitchFamily="34" charset="0"/>
                <a:ea typeface="Times New Roman" panose="02020603050405020304" pitchFamily="18" charset="0"/>
              </a:rPr>
              <a:t>Bu idarelerin yukarıdaki programlara ilave olarak aşağıdaki programları da kullanabileceği öngörülebilir:</a:t>
            </a:r>
            <a:endParaRPr lang="tr-TR" sz="1800" dirty="0">
              <a:effectLst/>
              <a:latin typeface="Times New Roman" panose="02020603050405020304" pitchFamily="18" charset="0"/>
              <a:ea typeface="Times New Roman" panose="02020603050405020304" pitchFamily="18" charset="0"/>
            </a:endParaRPr>
          </a:p>
          <a:p>
            <a:pPr marL="342900" lvl="0" indent="-342900" algn="just">
              <a:lnSpc>
                <a:spcPct val="120000"/>
              </a:lnSpc>
              <a:spcBef>
                <a:spcPts val="0"/>
              </a:spcBef>
              <a:buFont typeface="+mj-lt"/>
              <a:buAutoNum type="arabicPeriod" startAt="16"/>
            </a:pPr>
            <a:r>
              <a:rPr lang="tr-TR" sz="1800" dirty="0">
                <a:effectLst/>
                <a:latin typeface="Calibri" panose="020F0502020204030204" pitchFamily="34" charset="0"/>
                <a:ea typeface="Calibri" panose="020F0502020204030204" pitchFamily="34" charset="0"/>
                <a:cs typeface="Calibri" panose="020F0502020204030204" pitchFamily="34" charset="0"/>
              </a:rPr>
              <a:t>Ailenin korunması ve güçlendirilmesi</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mj-lt"/>
              <a:buAutoNum type="arabicPeriod" startAt="16"/>
            </a:pPr>
            <a:r>
              <a:rPr lang="tr-TR" sz="1800" dirty="0">
                <a:effectLst/>
                <a:latin typeface="Calibri" panose="020F0502020204030204" pitchFamily="34" charset="0"/>
                <a:ea typeface="Calibri" panose="020F0502020204030204" pitchFamily="34" charset="0"/>
                <a:cs typeface="Calibri" panose="020F0502020204030204" pitchFamily="34" charset="0"/>
              </a:rPr>
              <a:t>Aktif ve sağlıklı yaşlanma</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mj-lt"/>
              <a:buAutoNum type="arabicPeriod" startAt="16"/>
            </a:pPr>
            <a:r>
              <a:rPr lang="tr-TR" sz="1800" dirty="0">
                <a:effectLst/>
                <a:latin typeface="Calibri" panose="020F0502020204030204" pitchFamily="34" charset="0"/>
                <a:ea typeface="Calibri" panose="020F0502020204030204" pitchFamily="34" charset="0"/>
                <a:cs typeface="Calibri" panose="020F0502020204030204" pitchFamily="34" charset="0"/>
              </a:rPr>
              <a:t>Bağımlılıkla mücadele</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mj-lt"/>
              <a:buAutoNum type="arabicPeriod" startAt="16"/>
            </a:pPr>
            <a:r>
              <a:rPr lang="tr-TR" sz="1800" dirty="0">
                <a:effectLst/>
                <a:latin typeface="Calibri" panose="020F0502020204030204" pitchFamily="34" charset="0"/>
                <a:ea typeface="Calibri" panose="020F0502020204030204" pitchFamily="34" charset="0"/>
                <a:cs typeface="Calibri" panose="020F0502020204030204" pitchFamily="34" charset="0"/>
              </a:rPr>
              <a:t>Çocukların korunması ve gelişiminin sağlanması</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mj-lt"/>
              <a:buAutoNum type="arabicPeriod" startAt="16"/>
            </a:pPr>
            <a:r>
              <a:rPr lang="tr-TR" sz="1800" dirty="0">
                <a:effectLst/>
                <a:latin typeface="Calibri" panose="020F0502020204030204" pitchFamily="34" charset="0"/>
                <a:ea typeface="Calibri" panose="020F0502020204030204" pitchFamily="34" charset="0"/>
                <a:cs typeface="Calibri" panose="020F0502020204030204" pitchFamily="34" charset="0"/>
              </a:rPr>
              <a:t>Din hizmetleri ve yaygın din eğitimi</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mj-lt"/>
              <a:buAutoNum type="arabicPeriod" startAt="16"/>
            </a:pPr>
            <a:r>
              <a:rPr lang="tr-TR" sz="1800" dirty="0">
                <a:effectLst/>
                <a:latin typeface="Calibri" panose="020F0502020204030204" pitchFamily="34" charset="0"/>
                <a:ea typeface="Calibri" panose="020F0502020204030204" pitchFamily="34" charset="0"/>
                <a:cs typeface="Calibri" panose="020F0502020204030204" pitchFamily="34" charset="0"/>
              </a:rPr>
              <a:t>Enerji arz güvenliği, verimliliği ve enerji piyasası</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mj-lt"/>
              <a:buAutoNum type="arabicPeriod" startAt="16"/>
            </a:pPr>
            <a:r>
              <a:rPr lang="tr-TR" sz="1800" dirty="0">
                <a:effectLst/>
                <a:latin typeface="Calibri" panose="020F0502020204030204" pitchFamily="34" charset="0"/>
                <a:ea typeface="Calibri" panose="020F0502020204030204" pitchFamily="34" charset="0"/>
                <a:cs typeface="Calibri" panose="020F0502020204030204" pitchFamily="34" charset="0"/>
              </a:rPr>
              <a:t>Engellilerin toplumsal hayata katılımı ve özel eğitim</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mj-lt"/>
              <a:buAutoNum type="arabicPeriod" startAt="16"/>
            </a:pPr>
            <a:r>
              <a:rPr lang="tr-TR" sz="1800" dirty="0">
                <a:effectLst/>
                <a:latin typeface="Calibri" panose="020F0502020204030204" pitchFamily="34" charset="0"/>
                <a:ea typeface="Calibri" panose="020F0502020204030204" pitchFamily="34" charset="0"/>
                <a:cs typeface="Calibri" panose="020F0502020204030204" pitchFamily="34" charset="0"/>
              </a:rPr>
              <a:t>Gençlik</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mj-lt"/>
              <a:buAutoNum type="arabicPeriod" startAt="16"/>
            </a:pPr>
            <a:r>
              <a:rPr lang="tr-TR" sz="1800" dirty="0">
                <a:effectLst/>
                <a:latin typeface="Calibri" panose="020F0502020204030204" pitchFamily="34" charset="0"/>
                <a:ea typeface="Calibri" panose="020F0502020204030204" pitchFamily="34" charset="0"/>
                <a:cs typeface="Calibri" panose="020F0502020204030204" pitchFamily="34" charset="0"/>
              </a:rPr>
              <a:t>İstihdam</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mj-lt"/>
              <a:buAutoNum type="arabicPeriod" startAt="16"/>
            </a:pPr>
            <a:r>
              <a:rPr lang="tr-TR" sz="1800" dirty="0">
                <a:effectLst/>
                <a:latin typeface="Calibri" panose="020F0502020204030204" pitchFamily="34" charset="0"/>
                <a:ea typeface="Calibri" panose="020F0502020204030204" pitchFamily="34" charset="0"/>
                <a:cs typeface="Calibri" panose="020F0502020204030204" pitchFamily="34" charset="0"/>
              </a:rPr>
              <a:t>Koruyucu sağlık</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mj-lt"/>
              <a:buAutoNum type="arabicPeriod" startAt="16"/>
            </a:pPr>
            <a:r>
              <a:rPr lang="tr-TR" sz="1800" dirty="0">
                <a:effectLst/>
                <a:latin typeface="Calibri" panose="020F0502020204030204" pitchFamily="34" charset="0"/>
                <a:ea typeface="Calibri" panose="020F0502020204030204" pitchFamily="34" charset="0"/>
                <a:cs typeface="Calibri" panose="020F0502020204030204" pitchFamily="34" charset="0"/>
              </a:rPr>
              <a:t>Milli kültür</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mj-lt"/>
              <a:buAutoNum type="arabicPeriod" startAt="16"/>
            </a:pPr>
            <a:r>
              <a:rPr lang="tr-TR" sz="1800" dirty="0">
                <a:effectLst/>
                <a:latin typeface="Calibri" panose="020F0502020204030204" pitchFamily="34" charset="0"/>
                <a:ea typeface="Calibri" panose="020F0502020204030204" pitchFamily="34" charset="0"/>
                <a:cs typeface="Calibri" panose="020F0502020204030204" pitchFamily="34" charset="0"/>
              </a:rPr>
              <a:t>Ortaöğretim</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mj-lt"/>
              <a:buAutoNum type="arabicPeriod" startAt="16"/>
            </a:pPr>
            <a:r>
              <a:rPr lang="tr-TR" sz="1800" dirty="0">
                <a:effectLst/>
                <a:latin typeface="Calibri" panose="020F0502020204030204" pitchFamily="34" charset="0"/>
                <a:ea typeface="Calibri" panose="020F0502020204030204" pitchFamily="34" charset="0"/>
                <a:cs typeface="Calibri" panose="020F0502020204030204" pitchFamily="34" charset="0"/>
              </a:rPr>
              <a:t>Tedavi edici sağlık</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mj-lt"/>
              <a:buAutoNum type="arabicPeriod" startAt="16"/>
            </a:pPr>
            <a:r>
              <a:rPr lang="tr-TR" sz="1800" dirty="0">
                <a:effectLst/>
                <a:latin typeface="Calibri" panose="020F0502020204030204" pitchFamily="34" charset="0"/>
                <a:ea typeface="Calibri" panose="020F0502020204030204" pitchFamily="34" charset="0"/>
                <a:cs typeface="Calibri" panose="020F0502020204030204" pitchFamily="34" charset="0"/>
              </a:rPr>
              <a:t>Temel eğitim</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20000"/>
              </a:lnSpc>
              <a:spcBef>
                <a:spcPts val="0"/>
              </a:spcBef>
              <a:buFont typeface="+mj-lt"/>
              <a:buAutoNum type="arabicPeriod" startAt="16"/>
            </a:pPr>
            <a:r>
              <a:rPr lang="tr-TR" sz="1800" dirty="0">
                <a:effectLst/>
                <a:latin typeface="Calibri" panose="020F0502020204030204" pitchFamily="34" charset="0"/>
                <a:ea typeface="Calibri" panose="020F0502020204030204" pitchFamily="34" charset="0"/>
                <a:cs typeface="Calibri" panose="020F0502020204030204" pitchFamily="34" charset="0"/>
              </a:rPr>
              <a:t>Ticaretin düzenlenmesi, geliştirilmesi ve kolaylaştırılması</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ct val="120000"/>
              </a:lnSpc>
              <a:spcBef>
                <a:spcPts val="0"/>
              </a:spcBef>
              <a:buNone/>
            </a:pPr>
            <a:endParaRPr lang="tr-TR" sz="1800" dirty="0">
              <a:effectLst/>
              <a:latin typeface="Calibri" panose="020F0502020204030204" pitchFamily="34" charset="0"/>
              <a:ea typeface="Times New Roman" panose="02020603050405020304" pitchFamily="18" charset="0"/>
            </a:endParaRPr>
          </a:p>
          <a:p>
            <a:pPr marL="0" indent="0" algn="just">
              <a:lnSpc>
                <a:spcPct val="120000"/>
              </a:lnSpc>
              <a:spcBef>
                <a:spcPts val="0"/>
              </a:spcBef>
              <a:buNone/>
            </a:pPr>
            <a:r>
              <a:rPr lang="tr-TR" sz="1800" dirty="0">
                <a:effectLst/>
                <a:latin typeface="Calibri" panose="020F0502020204030204" pitchFamily="34" charset="0"/>
                <a:ea typeface="Times New Roman" panose="02020603050405020304" pitchFamily="18" charset="0"/>
              </a:rPr>
              <a:t>Bu gruptaki idarelerin de performans bilgisi (gerekçe, hedef, gösterge) oluşturması beklenmelidir.</a:t>
            </a:r>
            <a:endParaRPr lang="tr-T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9400060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121CC-0C5B-A04C-77EB-FF5C173837C3}"/>
            </a:ext>
          </a:extLst>
        </p:cNvPr>
        <p:cNvGrpSpPr/>
        <p:nvPr/>
      </p:nvGrpSpPr>
      <p:grpSpPr>
        <a:xfrm>
          <a:off x="0" y="0"/>
          <a:ext cx="0" cy="0"/>
          <a:chOff x="0" y="0"/>
          <a:chExt cx="0" cy="0"/>
        </a:xfrm>
      </p:grpSpPr>
      <p:sp>
        <p:nvSpPr>
          <p:cNvPr id="2" name="Başlık 1">
            <a:extLst>
              <a:ext uri="{FF2B5EF4-FFF2-40B4-BE49-F238E27FC236}">
                <a16:creationId xmlns:a16="http://schemas.microsoft.com/office/drawing/2014/main" id="{D8E769D1-502F-4128-533F-D1BDBC455318}"/>
              </a:ext>
            </a:extLst>
          </p:cNvPr>
          <p:cNvSpPr>
            <a:spLocks noGrp="1"/>
          </p:cNvSpPr>
          <p:nvPr>
            <p:ph type="title"/>
          </p:nvPr>
        </p:nvSpPr>
        <p:spPr>
          <a:xfrm>
            <a:off x="628650" y="273844"/>
            <a:ext cx="7886700" cy="491700"/>
          </a:xfrm>
        </p:spPr>
        <p:txBody>
          <a:bodyPr>
            <a:normAutofit fontScale="90000"/>
          </a:bodyPr>
          <a:lstStyle/>
          <a:p>
            <a:r>
              <a:rPr lang="tr-TR" dirty="0"/>
              <a:t>Belediyeler İçin Geliştirilen Yapı</a:t>
            </a:r>
          </a:p>
        </p:txBody>
      </p:sp>
      <p:sp>
        <p:nvSpPr>
          <p:cNvPr id="3" name="İçerik Yer Tutucusu 2">
            <a:extLst>
              <a:ext uri="{FF2B5EF4-FFF2-40B4-BE49-F238E27FC236}">
                <a16:creationId xmlns:a16="http://schemas.microsoft.com/office/drawing/2014/main" id="{649E02A2-70A3-51B4-60E9-1290ED7B037E}"/>
              </a:ext>
            </a:extLst>
          </p:cNvPr>
          <p:cNvSpPr>
            <a:spLocks noGrp="1"/>
          </p:cNvSpPr>
          <p:nvPr>
            <p:ph idx="1"/>
          </p:nvPr>
        </p:nvSpPr>
        <p:spPr>
          <a:xfrm>
            <a:off x="628650" y="831997"/>
            <a:ext cx="7886700" cy="3803797"/>
          </a:xfrm>
        </p:spPr>
        <p:txBody>
          <a:bodyPr>
            <a:normAutofit/>
          </a:bodyPr>
          <a:lstStyle/>
          <a:p>
            <a:pPr algn="just">
              <a:spcAft>
                <a:spcPts val="600"/>
              </a:spcAft>
            </a:pPr>
            <a:r>
              <a:rPr lang="tr-TR" sz="1800" b="1" dirty="0">
                <a:effectLst/>
                <a:latin typeface="Calibri" panose="020F0502020204030204" pitchFamily="34" charset="0"/>
                <a:ea typeface="Times New Roman" panose="02020603050405020304" pitchFamily="18" charset="0"/>
              </a:rPr>
              <a:t>d) Nüfusu 750.000’in Üzerindeki Belediyeler</a:t>
            </a:r>
            <a:endParaRPr lang="tr-TR" sz="1800" dirty="0">
              <a:effectLst/>
              <a:latin typeface="Times New Roman" panose="02020603050405020304" pitchFamily="18" charset="0"/>
              <a:ea typeface="Times New Roman" panose="02020603050405020304" pitchFamily="18" charset="0"/>
            </a:endParaRPr>
          </a:p>
          <a:p>
            <a:pPr algn="just">
              <a:spcAft>
                <a:spcPts val="600"/>
              </a:spcAft>
            </a:pPr>
            <a:r>
              <a:rPr lang="tr-TR" sz="1800" dirty="0">
                <a:effectLst/>
                <a:latin typeface="Calibri" panose="020F0502020204030204" pitchFamily="34" charset="0"/>
                <a:ea typeface="Times New Roman" panose="02020603050405020304" pitchFamily="18" charset="0"/>
              </a:rPr>
              <a:t>Bu belediyelerin temel olarak nüfusu 50.001-750.000 arasındaki belediyelere yönelik program yapısını kullanması beklenmektedir. Ancak, ihtiyaç duyulduğunda, merkezi yönetim için oluşturulan diğer ilişkili programların da bu belediyelerce kullanılması mümkün olabilecektir.</a:t>
            </a:r>
            <a:endParaRPr lang="tr-TR" sz="1800" dirty="0">
              <a:effectLst/>
              <a:latin typeface="Times New Roman" panose="02020603050405020304" pitchFamily="18" charset="0"/>
              <a:ea typeface="Times New Roman" panose="02020603050405020304" pitchFamily="18" charset="0"/>
            </a:endParaRPr>
          </a:p>
          <a:p>
            <a:pPr algn="just">
              <a:lnSpc>
                <a:spcPct val="120000"/>
              </a:lnSpc>
              <a:spcBef>
                <a:spcPts val="0"/>
              </a:spcBef>
            </a:pPr>
            <a:endParaRPr lang="tr-T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88466210"/>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ef779bf9-df49-43c4-ad53-b831146b4ee3">
      <Terms xmlns="http://schemas.microsoft.com/office/infopath/2007/PartnerControls"/>
    </lcf76f155ced4ddcb4097134ff3c332f>
    <TaxCatchAll xmlns="69fc29ba-983d-4ee8-bdf6-04c4fe728ba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5AAC2E41585A34B84C2CF6208FB853B" ma:contentTypeVersion="16" ma:contentTypeDescription="Create a new document." ma:contentTypeScope="" ma:versionID="fd827718f2e16c4c786d51d2ffcba3f4">
  <xsd:schema xmlns:xsd="http://www.w3.org/2001/XMLSchema" xmlns:xs="http://www.w3.org/2001/XMLSchema" xmlns:p="http://schemas.microsoft.com/office/2006/metadata/properties" xmlns:ns2="ef779bf9-df49-43c4-ad53-b831146b4ee3" xmlns:ns3="69fc29ba-983d-4ee8-bdf6-04c4fe728ba8" targetNamespace="http://schemas.microsoft.com/office/2006/metadata/properties" ma:root="true" ma:fieldsID="968566541648f7e0eed679aaa9f3e9ab" ns2:_="" ns3:_="">
    <xsd:import namespace="ef779bf9-df49-43c4-ad53-b831146b4ee3"/>
    <xsd:import namespace="69fc29ba-983d-4ee8-bdf6-04c4fe728ba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779bf9-df49-43c4-ad53-b831146b4ee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f8ebb0a5-c57d-4c3a-bec7-8a38252dd05c"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9fc29ba-983d-4ee8-bdf6-04c4fe728ba8"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8ac193b-e7bc-4735-8f40-3ab3f5d288c0}" ma:internalName="TaxCatchAll" ma:showField="CatchAllData" ma:web="69fc29ba-983d-4ee8-bdf6-04c4fe728ba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0E6EA7-FB92-43D7-AEC3-046A0E283B3E}">
  <ds:schemaRefs>
    <ds:schemaRef ds:uri="http://schemas.microsoft.com/sharepoint/v3/contenttype/forms"/>
  </ds:schemaRefs>
</ds:datastoreItem>
</file>

<file path=customXml/itemProps2.xml><?xml version="1.0" encoding="utf-8"?>
<ds:datastoreItem xmlns:ds="http://schemas.openxmlformats.org/officeDocument/2006/customXml" ds:itemID="{158A2A5C-B709-4321-982A-A5F1E5A44D2E}">
  <ds:schemaRefs>
    <ds:schemaRef ds:uri="http://purl.org/dc/dcmitype/"/>
    <ds:schemaRef ds:uri="http://www.w3.org/XML/1998/namespace"/>
    <ds:schemaRef ds:uri="http://purl.org/dc/terms/"/>
    <ds:schemaRef ds:uri="ef779bf9-df49-43c4-ad53-b831146b4ee3"/>
    <ds:schemaRef ds:uri="http://schemas.microsoft.com/office/2006/metadata/properties"/>
    <ds:schemaRef ds:uri="http://schemas.microsoft.com/office/infopath/2007/PartnerControls"/>
    <ds:schemaRef ds:uri="http://schemas.microsoft.com/office/2006/documentManagement/types"/>
    <ds:schemaRef ds:uri="69fc29ba-983d-4ee8-bdf6-04c4fe728ba8"/>
    <ds:schemaRef ds:uri="http://purl.org/dc/elements/1.1/"/>
    <ds:schemaRef ds:uri="http://schemas.openxmlformats.org/package/2006/metadata/core-properties"/>
  </ds:schemaRefs>
</ds:datastoreItem>
</file>

<file path=customXml/itemProps3.xml><?xml version="1.0" encoding="utf-8"?>
<ds:datastoreItem xmlns:ds="http://schemas.openxmlformats.org/officeDocument/2006/customXml" ds:itemID="{23426A5D-0558-4506-BE69-131C8D1B518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779bf9-df49-43c4-ad53-b831146b4ee3"/>
    <ds:schemaRef ds:uri="69fc29ba-983d-4ee8-bdf6-04c4fe728ba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4413</TotalTime>
  <Words>3669</Words>
  <Application>Microsoft Office PowerPoint</Application>
  <PresentationFormat>Ekran Gösterisi (16:9)</PresentationFormat>
  <Paragraphs>407</Paragraphs>
  <Slides>94</Slides>
  <Notes>8</Notes>
  <HiddenSlides>0</HiddenSlides>
  <MMClips>0</MMClips>
  <ScaleCrop>false</ScaleCrop>
  <HeadingPairs>
    <vt:vector size="8" baseType="variant">
      <vt:variant>
        <vt:lpstr>Kullanılan Yazı Tipleri</vt:lpstr>
      </vt:variant>
      <vt:variant>
        <vt:i4>8</vt:i4>
      </vt:variant>
      <vt:variant>
        <vt:lpstr>Tema</vt:lpstr>
      </vt:variant>
      <vt:variant>
        <vt:i4>1</vt:i4>
      </vt:variant>
      <vt:variant>
        <vt:lpstr>Eklenmiş OLE Hizmet Programları</vt:lpstr>
      </vt:variant>
      <vt:variant>
        <vt:i4>1</vt:i4>
      </vt:variant>
      <vt:variant>
        <vt:lpstr>Slayt Başlıkları</vt:lpstr>
      </vt:variant>
      <vt:variant>
        <vt:i4>94</vt:i4>
      </vt:variant>
    </vt:vector>
  </HeadingPairs>
  <TitlesOfParts>
    <vt:vector size="104" baseType="lpstr">
      <vt:lpstr>Arial</vt:lpstr>
      <vt:lpstr>Calibri</vt:lpstr>
      <vt:lpstr>Calibri </vt:lpstr>
      <vt:lpstr>Calibri Light</vt:lpstr>
      <vt:lpstr>Cambria</vt:lpstr>
      <vt:lpstr>Century Gothic</vt:lpstr>
      <vt:lpstr>Times New Roman</vt:lpstr>
      <vt:lpstr>Wingdings</vt:lpstr>
      <vt:lpstr>Office Teması</vt:lpstr>
      <vt:lpstr>Worksheet</vt:lpstr>
      <vt:lpstr>VİLAYETLER BİRLİĞİ   İL ÖZEL İDARELERİNDE PROGRAM BÜTÇEYE GEÇİŞ EĞİTİMİ  </vt:lpstr>
      <vt:lpstr>Eğitimin Amacı</vt:lpstr>
      <vt:lpstr>Bugünün Programı</vt:lpstr>
      <vt:lpstr>Belediyelerde Performans Esaslı Program Bütçe Sistemine Geçiş</vt:lpstr>
      <vt:lpstr>Yönetim Sistemi ve Mali Yönetimin Uyumu: Temel Motivasyon </vt:lpstr>
      <vt:lpstr>Belediyelerde Performans Esaslı Program Bütçe Sistemine Geçiş</vt:lpstr>
      <vt:lpstr>PowerPoint Sunusu</vt:lpstr>
      <vt:lpstr>PowerPoint Sunusu</vt:lpstr>
      <vt:lpstr>Program Bütçe Ne Anlama Gelmekte</vt:lpstr>
      <vt:lpstr>Belediyelerde Performans Esaslı Program Bütçe Sistemine Geçiş Çalışması Kapsamında Başlangıç Çalışmaları</vt:lpstr>
      <vt:lpstr>Öngörülen Program Bütçe Yapısı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Program Bilgisi Oluşturulması ve Göstergeler</vt:lpstr>
      <vt:lpstr>PowerPoint Sunusu</vt:lpstr>
      <vt:lpstr>PowerPoint Sunusu</vt:lpstr>
      <vt:lpstr>PowerPoint Sunusu</vt:lpstr>
      <vt:lpstr>PowerPoint Sunusu</vt:lpstr>
      <vt:lpstr>PowerPoint Sunusu</vt:lpstr>
      <vt:lpstr>PowerPoint Sunusu</vt:lpstr>
      <vt:lpstr>PowerPoint Sunusu</vt:lpstr>
      <vt:lpstr>PowerPoint Sunusu</vt:lpstr>
      <vt:lpstr>Belediyeler İçin Geliştirilen Yapı</vt:lpstr>
      <vt:lpstr>Belediyeler İçin Geliştirilen Yapı</vt:lpstr>
      <vt:lpstr>PowerPoint Sunusu</vt:lpstr>
      <vt:lpstr>PowerPoint Sunusu</vt:lpstr>
      <vt:lpstr>Yerel Yönetimler İçin Geliştirilen İlave 2 Program </vt:lpstr>
      <vt:lpstr>PowerPoint Sunusu</vt:lpstr>
      <vt:lpstr>PowerPoint Sunusu</vt:lpstr>
      <vt:lpstr>Belediyeler İçin Geliştirilen Yapı</vt:lpstr>
      <vt:lpstr>Belediyelerin Sorumluluğu-Alt Faaliyetler</vt:lpstr>
      <vt:lpstr>Nüfüsu 5 bin, 10 bin ve 50 bin altı Belediyelerde Program Bütçe</vt:lpstr>
      <vt:lpstr>Analitik Bütçe, Program Sınıflandırması ve Bütçe Tertibi </vt:lpstr>
      <vt:lpstr>Mahalli İdareler İçin Program Bütçe Çerçevesinde Geliştirilen Bütçe Tertibi </vt:lpstr>
      <vt:lpstr>Mahalli İdareler İçin Program Bütçe Çerçevesinde Geliştirilen Bütçe Tertibi Önerileri </vt:lpstr>
      <vt:lpstr>Mahalli İdareler İçin Program Bütçe Çerçevesinde Geliştirilen Bütçe Tertibi</vt:lpstr>
      <vt:lpstr>Mahalli İdareler İçin Program Bütçe Çerçevesinde Geliştirilen Bütçe Tertibi Önerileri </vt:lpstr>
      <vt:lpstr>PowerPoint Sunusu</vt:lpstr>
      <vt:lpstr>PowerPoint Sunusu</vt:lpstr>
      <vt:lpstr>PowerPoint Sunusu</vt:lpstr>
      <vt:lpstr>PowerPoint Sunusu</vt:lpstr>
      <vt:lpstr>PowerPoint Sunusu</vt:lpstr>
      <vt:lpstr>PowerPoint Sunusu</vt:lpstr>
      <vt:lpstr>PowerPoint Sunusu</vt:lpstr>
      <vt:lpstr>Program Bütçeyle Değişen Tertip Yapısı</vt:lpstr>
      <vt:lpstr>PowerPoint Sunusu</vt:lpstr>
      <vt:lpstr>PowerPoint Sunusu</vt:lpstr>
      <vt:lpstr>PowerPoint Sunusu</vt:lpstr>
      <vt:lpstr>Performans Programı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Yatırım Programı</vt:lpstr>
      <vt:lpstr>PowerPoint Sunusu</vt:lpstr>
      <vt:lpstr>Yatırım Programı</vt:lpstr>
      <vt:lpstr>Yatırım Programı</vt:lpstr>
      <vt:lpstr>Yerel Yönetimde Yatırım Planlaması Neden Önemli?</vt:lpstr>
      <vt:lpstr>Belediye Yatırım Alanları</vt:lpstr>
      <vt:lpstr>Yerel Yönetimde Yatırım Programları</vt:lpstr>
      <vt:lpstr>Yerel Yönetimde Yatırım Programları</vt:lpstr>
      <vt:lpstr>Merkezi Yönetimde Yatırım Programı</vt:lpstr>
      <vt:lpstr>Yerel Yönetimde Yatırım Programı Model Önerisi</vt:lpstr>
      <vt:lpstr>Belediyelerin süreci nasıl daha iyi yönetebileceklerine ilişkin değerlendirme ve öneriler</vt:lpstr>
      <vt:lpstr>PowerPoint Sunusu</vt:lpstr>
      <vt:lpstr>Belediyeler İçin Geliştirilen Yapı</vt:lpstr>
      <vt:lpstr>PowerPoint Sunusu</vt:lpstr>
      <vt:lpstr>Belediyeler İçin Geliştirilen Kategorik Yapı</vt:lpstr>
      <vt:lpstr>Belediyeler İçin Geliştirilen Yapı</vt:lpstr>
      <vt:lpstr>Belediyeler İçin Geliştirilen Yapı</vt:lpstr>
      <vt:lpstr>Belediyeler İçin Geliştirilen Yapı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murat</dc:creator>
  <cp:lastModifiedBy>Hakkı Hakan Yılmaz</cp:lastModifiedBy>
  <cp:revision>91</cp:revision>
  <cp:lastPrinted>2019-05-22T16:08:19Z</cp:lastPrinted>
  <dcterms:created xsi:type="dcterms:W3CDTF">2019-02-27T07:19:59Z</dcterms:created>
  <dcterms:modified xsi:type="dcterms:W3CDTF">2025-06-02T06:54:36Z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0x01010005AAC2E41585A34B84C2CF6208FB853B</vt:lpwstr>
  </property>
</Properties>
</file>