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4"/>
  </p:notesMasterIdLst>
  <p:sldIdLst>
    <p:sldId id="257" r:id="rId2"/>
    <p:sldId id="261" r:id="rId3"/>
    <p:sldId id="262" r:id="rId4"/>
    <p:sldId id="263" r:id="rId5"/>
    <p:sldId id="264" r:id="rId6"/>
    <p:sldId id="258" r:id="rId7"/>
    <p:sldId id="259" r:id="rId8"/>
    <p:sldId id="268" r:id="rId9"/>
    <p:sldId id="269" r:id="rId10"/>
    <p:sldId id="270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1" autoAdjust="0"/>
  </p:normalViewPr>
  <p:slideViewPr>
    <p:cSldViewPr>
      <p:cViewPr varScale="1">
        <p:scale>
          <a:sx n="65" d="100"/>
          <a:sy n="65" d="100"/>
        </p:scale>
        <p:origin x="-9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7EB95-14F1-4175-842F-619C6EDC595B}" type="datetimeFigureOut">
              <a:rPr lang="tr-TR" smtClean="0"/>
              <a:pPr/>
              <a:t>06.05.2018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00301-1BF7-4E63-A55F-943BBB45DB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91190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44914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064782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8000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8000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3EE66-03DA-41D3-8E0C-8A8199ABC3E2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82245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3EE66-03DA-41D3-8E0C-8A8199ABC3E2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9554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8414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8414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26116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300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8000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00301-1BF7-4E63-A55F-943BBB45DBD4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800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7587722-3BE9-44BC-912C-400EBE88D669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FC21-7EDD-4122-A50C-76CF851DBF6E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E5A89-BE83-4EDD-8CBF-C2F568BE09FE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9DC62-3A28-4470-A3E5-ED91359ACC36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5A7B-DB31-4FEA-911D-DFA11C4293F2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A0CE-453F-45E5-96E3-A778F1974FB9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3319-B2C9-4225-98E4-BEB8029FED1F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8A3E-E948-4ECB-A876-F29C3D1CE170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A7D8-C2E9-4DBE-8116-83D0ACCDC542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56672-DF4E-4171-AF34-9DCB39F7C0AD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3DFF8-348F-4774-87DC-B073E846E860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31C9E1E-A73C-457B-A67E-8AA13FEFFEAB}" type="datetime1">
              <a:rPr lang="tr-TR" smtClean="0"/>
              <a:pPr/>
              <a:t>06.05.2018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/>
          </a:bodyPr>
          <a:lstStyle/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DOĞRUDAN HİZMET ALIMI YAPILACAK ŞİRKETLERE İLİŞKİN HUSUSLAR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05064"/>
            <a:ext cx="8229600" cy="2121099"/>
          </a:xfrm>
        </p:spPr>
        <p:txBody>
          <a:bodyPr/>
          <a:lstStyle/>
          <a:p>
            <a:pPr marL="0" indent="0" algn="ctr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3057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İDARE PERSONELİNİN ŞİRKETLERDE GÖREV ALMASI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988840"/>
            <a:ext cx="7416824" cy="4176464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800" b="1" dirty="0"/>
              <a:t>Yukarıdaki bentlerde yazılı </a:t>
            </a:r>
            <a:r>
              <a:rPr lang="tr-TR" sz="2800" b="1" dirty="0">
                <a:solidFill>
                  <a:srgbClr val="C00000"/>
                </a:solidFill>
              </a:rPr>
              <a:t>idare,</a:t>
            </a:r>
            <a:r>
              <a:rPr lang="tr-TR" sz="2800" b="1" dirty="0"/>
              <a:t> kuruluş ve bankalar </a:t>
            </a:r>
            <a:r>
              <a:rPr lang="tr-TR" sz="2800" b="1" dirty="0" smtClean="0"/>
              <a:t>tarafından,</a:t>
            </a:r>
          </a:p>
          <a:p>
            <a:pPr algn="just">
              <a:buFont typeface="Wingdings" pitchFamily="2" charset="2"/>
              <a:buChar char="ü"/>
            </a:pPr>
            <a:r>
              <a:rPr lang="tr-TR" sz="2800" b="1" dirty="0" smtClean="0"/>
              <a:t>Sermayelerinin </a:t>
            </a:r>
            <a:r>
              <a:rPr lang="tr-TR" sz="2800" b="1" dirty="0"/>
              <a:t>yarısından fazlasına katılmak suretiyle kurulan </a:t>
            </a:r>
            <a:r>
              <a:rPr lang="tr-TR" sz="2800" b="1" dirty="0" smtClean="0"/>
              <a:t>kuruluşlarla,</a:t>
            </a:r>
          </a:p>
          <a:p>
            <a:pPr algn="just">
              <a:buFont typeface="Wingdings" pitchFamily="2" charset="2"/>
              <a:buChar char="ü"/>
            </a:pPr>
            <a:r>
              <a:rPr lang="tr-TR" sz="2800" b="1" dirty="0" smtClean="0"/>
              <a:t>Bunların </a:t>
            </a:r>
            <a:r>
              <a:rPr lang="tr-TR" sz="2800" b="1" dirty="0"/>
              <a:t>aynı oranda katılmaları ile vücut bulan kurumlarda,</a:t>
            </a:r>
          </a:p>
          <a:p>
            <a:pPr marL="68580" indent="0" algn="just">
              <a:buNone/>
            </a:pPr>
            <a:r>
              <a:rPr lang="tr-TR" sz="2800" b="1" dirty="0"/>
              <a:t> </a:t>
            </a:r>
            <a:r>
              <a:rPr lang="tr-TR" sz="2800" b="1" dirty="0" smtClean="0"/>
              <a:t>   </a:t>
            </a:r>
            <a:r>
              <a:rPr lang="tr-TR" sz="2800" b="1" dirty="0" smtClean="0">
                <a:solidFill>
                  <a:srgbClr val="C00000"/>
                </a:solidFill>
              </a:rPr>
              <a:t>İkinci </a:t>
            </a:r>
            <a:r>
              <a:rPr lang="tr-TR" sz="2800" b="1" dirty="0">
                <a:solidFill>
                  <a:srgbClr val="C00000"/>
                </a:solidFill>
              </a:rPr>
              <a:t>görev verilemez; </a:t>
            </a:r>
            <a:r>
              <a:rPr lang="tr-TR" sz="2800" b="1" dirty="0"/>
              <a:t>bu kurumlardan her ne ad ile olursa olsun para ödenemez ve yarar sağlanamaz.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6802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İDARE PERSONELİNİN ŞİRKETLERDE GÖREV ALMASI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5576" y="1772816"/>
            <a:ext cx="7560840" cy="4464496"/>
          </a:xfrm>
        </p:spPr>
        <p:txBody>
          <a:bodyPr>
            <a:noAutofit/>
          </a:bodyPr>
          <a:lstStyle/>
          <a:p>
            <a:pPr algn="just"/>
            <a:r>
              <a:rPr lang="tr-TR" sz="2800" b="1" dirty="0" smtClean="0">
                <a:solidFill>
                  <a:srgbClr val="C00000"/>
                </a:solidFill>
              </a:rPr>
              <a:t>5216 sayılı Büyükşehir Belediyesi Kanunu madde 26;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/>
              <a:t>Büyükşehir </a:t>
            </a:r>
            <a:r>
              <a:rPr lang="tr-TR" sz="2800" b="1" dirty="0"/>
              <a:t>belediyesi kendisine verilen görev ve hizmet alanlarında, ilgili mevzuatta belirtilen usullere göre sermaye şirketleri kurabilir. </a:t>
            </a:r>
            <a:endParaRPr lang="tr-TR" sz="2800" b="1" dirty="0" smtClean="0"/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>
                <a:solidFill>
                  <a:srgbClr val="C00000"/>
                </a:solidFill>
              </a:rPr>
              <a:t>Genel </a:t>
            </a:r>
            <a:r>
              <a:rPr lang="tr-TR" sz="2800" b="1" dirty="0">
                <a:solidFill>
                  <a:srgbClr val="C00000"/>
                </a:solidFill>
              </a:rPr>
              <a:t>sekreter ile belediye ve bağlı kuruluşlarında yöneticilik sıfatını haiz personel</a:t>
            </a:r>
            <a:r>
              <a:rPr lang="tr-TR" sz="2800" b="1" dirty="0"/>
              <a:t> bu şirketlerin </a:t>
            </a:r>
            <a:r>
              <a:rPr lang="tr-TR" sz="2800" b="1" dirty="0">
                <a:solidFill>
                  <a:srgbClr val="C00000"/>
                </a:solidFill>
              </a:rPr>
              <a:t>yönetim ve denetim kurullarında</a:t>
            </a:r>
            <a:r>
              <a:rPr lang="tr-TR" sz="2800" b="1" dirty="0"/>
              <a:t> görev alabilirler.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797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İDARE PERSONELİNİN ŞİRKETLERDE GÖREV ALMASI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772816"/>
            <a:ext cx="7848872" cy="4536504"/>
          </a:xfrm>
        </p:spPr>
        <p:txBody>
          <a:bodyPr>
            <a:noAutofit/>
          </a:bodyPr>
          <a:lstStyle/>
          <a:p>
            <a:pPr algn="just"/>
            <a:r>
              <a:rPr lang="tr-TR" sz="2800" b="1" dirty="0" smtClean="0"/>
              <a:t>Belediye personellerinin anonim şirketlerin </a:t>
            </a:r>
            <a:r>
              <a:rPr lang="tr-TR" sz="2800" b="1" dirty="0">
                <a:solidFill>
                  <a:srgbClr val="C00000"/>
                </a:solidFill>
              </a:rPr>
              <a:t>yönetim ve denetim </a:t>
            </a:r>
            <a:r>
              <a:rPr lang="tr-TR" sz="2800" b="1" dirty="0" smtClean="0">
                <a:solidFill>
                  <a:srgbClr val="C00000"/>
                </a:solidFill>
              </a:rPr>
              <a:t>kurulu üyeliği ve </a:t>
            </a:r>
            <a:r>
              <a:rPr lang="tr-TR" sz="2800" b="1" dirty="0" err="1" smtClean="0">
                <a:solidFill>
                  <a:schemeClr val="tx1"/>
                </a:solidFill>
              </a:rPr>
              <a:t>limited</a:t>
            </a:r>
            <a:r>
              <a:rPr lang="tr-TR" sz="2800" b="1" dirty="0" smtClean="0">
                <a:solidFill>
                  <a:schemeClr val="tx1"/>
                </a:solidFill>
              </a:rPr>
              <a:t> şirketlerde </a:t>
            </a:r>
            <a:r>
              <a:rPr lang="tr-TR" sz="2800" b="1" dirty="0" smtClean="0">
                <a:solidFill>
                  <a:srgbClr val="C00000"/>
                </a:solidFill>
              </a:rPr>
              <a:t>ortaklar (müdürler) kurulu hariç</a:t>
            </a:r>
            <a:r>
              <a:rPr lang="tr-TR" sz="2800" b="1" dirty="0" smtClean="0"/>
              <a:t> </a:t>
            </a:r>
            <a:r>
              <a:rPr lang="tr-TR" sz="2800" b="1" dirty="0" smtClean="0">
                <a:solidFill>
                  <a:schemeClr val="tx1"/>
                </a:solidFill>
              </a:rPr>
              <a:t>şirketlerde görev almaları mümkün değildir.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>
                <a:solidFill>
                  <a:schemeClr val="tx1"/>
                </a:solidFill>
              </a:rPr>
              <a:t>Limited şirketlerdeki şirket müdürlüğü</a:t>
            </a:r>
            <a:r>
              <a:rPr lang="tr-TR" sz="2800" b="1" dirty="0">
                <a:solidFill>
                  <a:srgbClr val="C00000"/>
                </a:solidFill>
              </a:rPr>
              <a:t> </a:t>
            </a:r>
            <a:r>
              <a:rPr lang="tr-TR" sz="2800" b="1" dirty="0" smtClean="0">
                <a:solidFill>
                  <a:srgbClr val="C00000"/>
                </a:solidFill>
              </a:rPr>
              <a:t>görevli </a:t>
            </a:r>
            <a:r>
              <a:rPr lang="tr-TR" sz="2800" b="1" dirty="0">
                <a:solidFill>
                  <a:srgbClr val="C00000"/>
                </a:solidFill>
              </a:rPr>
              <a:t>oldukları kurumların iştiraklerinde kurumlarını temsilen alacakları </a:t>
            </a:r>
            <a:r>
              <a:rPr lang="tr-TR" sz="2800" b="1" dirty="0" smtClean="0">
                <a:solidFill>
                  <a:srgbClr val="C00000"/>
                </a:solidFill>
              </a:rPr>
              <a:t>görev niteliğinde değildir. </a:t>
            </a:r>
            <a:endParaRPr lang="tr-TR" sz="2800" b="1" dirty="0">
              <a:solidFill>
                <a:srgbClr val="C00000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5655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7239000" cy="79208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696 SAYILI KHK Md</a:t>
            </a:r>
            <a:r>
              <a:rPr lang="tr-TR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.126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56792"/>
            <a:ext cx="8147248" cy="4898944"/>
          </a:xfrm>
        </p:spPr>
        <p:txBody>
          <a:bodyPr>
            <a:norm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</a:rPr>
              <a:t>375 sayılı KHK’ye EK MADDE 20, 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İl </a:t>
            </a:r>
            <a:r>
              <a:rPr lang="tr-TR" b="1" dirty="0">
                <a:solidFill>
                  <a:schemeClr val="tx1"/>
                </a:solidFill>
              </a:rPr>
              <a:t>özel </a:t>
            </a:r>
            <a:r>
              <a:rPr lang="tr-TR" b="1" dirty="0" smtClean="0">
                <a:solidFill>
                  <a:schemeClr val="tx1"/>
                </a:solidFill>
              </a:rPr>
              <a:t>idareleri,</a:t>
            </a:r>
          </a:p>
          <a:p>
            <a:pPr algn="just">
              <a:buFont typeface="Arial" pitchFamily="34" charset="0"/>
              <a:buChar char="•"/>
            </a:pPr>
            <a:r>
              <a:rPr lang="tr-TR" b="1" dirty="0" smtClean="0"/>
              <a:t>Belediyeler, </a:t>
            </a:r>
          </a:p>
          <a:p>
            <a:pPr algn="just">
              <a:buFont typeface="Arial" pitchFamily="34" charset="0"/>
              <a:buChar char="•"/>
            </a:pPr>
            <a:r>
              <a:rPr lang="tr-TR" b="1" dirty="0" smtClean="0"/>
              <a:t>Bağlı kuruluşları, </a:t>
            </a:r>
          </a:p>
          <a:p>
            <a:pPr algn="just">
              <a:buFont typeface="Arial" pitchFamily="34" charset="0"/>
              <a:buChar char="•"/>
            </a:pPr>
            <a:r>
              <a:rPr lang="tr-TR" b="1" dirty="0" smtClean="0"/>
              <a:t>Bunların üyesi olduğu mahalli idare birlikleri,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/>
              <a:t>personel çalıştırılmasına dayalı hizmetleri, 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solidFill>
                  <a:srgbClr val="C00000"/>
                </a:solidFill>
              </a:rPr>
              <a:t>4734 sayılı Kamu İhale Kanununun 22 </a:t>
            </a:r>
            <a:r>
              <a:rPr lang="tr-TR" b="1" dirty="0" err="1" smtClean="0">
                <a:solidFill>
                  <a:srgbClr val="C00000"/>
                </a:solidFill>
              </a:rPr>
              <a:t>nci</a:t>
            </a:r>
            <a:r>
              <a:rPr lang="tr-TR" b="1" dirty="0" smtClean="0">
                <a:solidFill>
                  <a:srgbClr val="C00000"/>
                </a:solidFill>
              </a:rPr>
              <a:t> maddesindeki limit ve şartlar,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>
                <a:solidFill>
                  <a:srgbClr val="C00000"/>
                </a:solidFill>
              </a:rPr>
              <a:t>62 </a:t>
            </a:r>
            <a:r>
              <a:rPr lang="tr-TR" b="1" dirty="0" err="1" smtClean="0">
                <a:solidFill>
                  <a:srgbClr val="C00000"/>
                </a:solidFill>
              </a:rPr>
              <a:t>nci</a:t>
            </a:r>
            <a:r>
              <a:rPr lang="tr-TR" b="1" dirty="0" smtClean="0">
                <a:solidFill>
                  <a:srgbClr val="C00000"/>
                </a:solidFill>
              </a:rPr>
              <a:t> maddesinin birinci fıkrasının (e) bendindeki sınırlamalara, </a:t>
            </a:r>
          </a:p>
          <a:p>
            <a:pPr algn="just">
              <a:buFont typeface="Wingdings" pitchFamily="2" charset="2"/>
              <a:buChar char="ü"/>
            </a:pPr>
            <a:r>
              <a:rPr lang="tr-TR" b="1" dirty="0" smtClean="0"/>
              <a:t>tabi olmaksızın doğrudan hizmet alımı suretiyle,</a:t>
            </a:r>
          </a:p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5825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931224" cy="5741380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tr-TR" sz="3200" b="1" dirty="0" smtClean="0"/>
              <a:t>Birlikte ya da ayrı ayrı sermayesinin yarısından fazlası bu idarelere </a:t>
            </a:r>
            <a:r>
              <a:rPr lang="tr-TR" sz="3200" b="1" dirty="0" smtClean="0">
                <a:solidFill>
                  <a:schemeClr val="accent1"/>
                </a:solidFill>
              </a:rPr>
              <a:t>ait ve halen </a:t>
            </a:r>
            <a:r>
              <a:rPr lang="tr-TR" sz="3200" b="1" dirty="0" smtClean="0"/>
              <a:t>bu kapsamda hizmet alımı yaptığı </a:t>
            </a:r>
            <a:r>
              <a:rPr lang="tr-TR" sz="3200" b="1" dirty="0" smtClean="0">
                <a:solidFill>
                  <a:srgbClr val="C00000"/>
                </a:solidFill>
              </a:rPr>
              <a:t>mevcut şirketlerinden birine, </a:t>
            </a:r>
          </a:p>
          <a:p>
            <a:pPr algn="just">
              <a:buFont typeface="Wingdings" pitchFamily="2" charset="2"/>
              <a:buChar char="ü"/>
            </a:pPr>
            <a:r>
              <a:rPr lang="tr-TR" sz="3200" b="1" dirty="0" smtClean="0"/>
              <a:t>Bu nitelikte herhangi bir şirketi bulunmuyorsa </a:t>
            </a:r>
            <a:r>
              <a:rPr lang="tr-TR" sz="3200" b="1" dirty="0" smtClean="0">
                <a:solidFill>
                  <a:srgbClr val="C00000"/>
                </a:solidFill>
              </a:rPr>
              <a:t>münhasıran bu amaçla kuracakları</a:t>
            </a:r>
            <a:r>
              <a:rPr lang="tr-TR" sz="3200" b="1" dirty="0" smtClean="0"/>
              <a:t> bir şirkete gördürebilir.</a:t>
            </a:r>
          </a:p>
          <a:p>
            <a:pPr algn="just"/>
            <a:r>
              <a:rPr lang="tr-TR" sz="3200" b="1" dirty="0" smtClean="0"/>
              <a:t>Bu madde kapsamındaki şirketler hakkında 5188 sayılı Özel Güvenlik Hizmetlerine Dair Kanunda belirtilen özel şartlara ilişkin hükümler uygulanmaz.</a:t>
            </a:r>
          </a:p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340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ŞİRKETİ OLAN İDARELER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700808"/>
            <a:ext cx="6777317" cy="4131821"/>
          </a:xfrm>
        </p:spPr>
        <p:txBody>
          <a:bodyPr>
            <a:normAutofit/>
          </a:bodyPr>
          <a:lstStyle/>
          <a:p>
            <a:pPr algn="just"/>
            <a:r>
              <a:rPr lang="tr-TR" sz="3200" b="1" dirty="0" smtClean="0"/>
              <a:t>Hizmet alımı yaptığı birden fazla şirketi varsa; </a:t>
            </a:r>
          </a:p>
          <a:p>
            <a:pPr algn="just">
              <a:buFont typeface="Wingdings" pitchFamily="2" charset="2"/>
              <a:buChar char="Ø"/>
            </a:pPr>
            <a:r>
              <a:rPr lang="tr-TR" sz="3200" b="1" dirty="0" smtClean="0"/>
              <a:t>Hepsinden doğrudan hizmet alımı yapmaya devam edebilir.</a:t>
            </a:r>
          </a:p>
          <a:p>
            <a:pPr algn="just">
              <a:buFont typeface="Wingdings" pitchFamily="2" charset="2"/>
              <a:buChar char="Ø"/>
            </a:pPr>
            <a:r>
              <a:rPr lang="tr-TR" sz="3200" b="1" dirty="0" smtClean="0"/>
              <a:t>Birinden </a:t>
            </a:r>
            <a:r>
              <a:rPr lang="tr-TR" sz="3200" b="1" dirty="0"/>
              <a:t>doğrudan hizmet alımı yapabilir</a:t>
            </a:r>
            <a:r>
              <a:rPr lang="tr-TR" sz="3200" b="1" dirty="0" smtClean="0"/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tr-TR" sz="3200" b="1" dirty="0" smtClean="0">
                <a:solidFill>
                  <a:srgbClr val="C00000"/>
                </a:solidFill>
              </a:rPr>
              <a:t>(BAKANLIK GÖRÜŞÜ)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103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ŞİRKETİ OLAN İDARELER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1628800"/>
            <a:ext cx="7704856" cy="4680520"/>
          </a:xfrm>
        </p:spPr>
        <p:txBody>
          <a:bodyPr>
            <a:noAutofit/>
          </a:bodyPr>
          <a:lstStyle/>
          <a:p>
            <a:pPr algn="just"/>
            <a:r>
              <a:rPr lang="tr-TR" sz="3200" b="1" dirty="0" smtClean="0"/>
              <a:t>Şirketi varsa; </a:t>
            </a:r>
          </a:p>
          <a:p>
            <a:pPr algn="just">
              <a:buFont typeface="Wingdings" pitchFamily="2" charset="2"/>
              <a:buChar char="Ø"/>
            </a:pPr>
            <a:r>
              <a:rPr lang="tr-TR" sz="3200" b="1" dirty="0" smtClean="0"/>
              <a:t>Bu </a:t>
            </a:r>
            <a:r>
              <a:rPr lang="tr-TR" sz="3200" b="1" dirty="0"/>
              <a:t>kapsamda hizmet alımı </a:t>
            </a:r>
            <a:r>
              <a:rPr lang="tr-TR" sz="3200" b="1" dirty="0" smtClean="0"/>
              <a:t>yapıp yapmadığına bakmaksızın işçilerini bu şirkete geçirip bu şirketten doğrudan hizmet alımı yapabilir.</a:t>
            </a:r>
          </a:p>
          <a:p>
            <a:pPr algn="just">
              <a:buFont typeface="Wingdings" pitchFamily="2" charset="2"/>
              <a:buChar char="Ø"/>
            </a:pPr>
            <a:r>
              <a:rPr lang="tr-TR" sz="3200" b="1" dirty="0" smtClean="0"/>
              <a:t>Bu amaçla yeni şirket kurup </a:t>
            </a:r>
            <a:r>
              <a:rPr lang="tr-TR" sz="3200" b="1" dirty="0"/>
              <a:t>bu şirketten doğrudan hizmet alımı yapabilir</a:t>
            </a:r>
            <a:r>
              <a:rPr lang="tr-TR" sz="3200" b="1" dirty="0" smtClean="0"/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tr-TR" sz="3200" b="1" dirty="0">
                <a:solidFill>
                  <a:srgbClr val="C00000"/>
                </a:solidFill>
              </a:rPr>
              <a:t>(BAKANLIK GÖRÜŞÜ)</a:t>
            </a:r>
          </a:p>
          <a:p>
            <a:pPr algn="just">
              <a:buFont typeface="Wingdings" pitchFamily="2" charset="2"/>
              <a:buChar char="Ø"/>
            </a:pPr>
            <a:endParaRPr lang="tr-TR" sz="32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9575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ANONİM VEYA LİMİTED ŞİRKET KURACAKLAR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sz="3600" b="1" dirty="0"/>
              <a:t>Yeni şirket </a:t>
            </a:r>
            <a:r>
              <a:rPr lang="tr-TR" sz="3600" b="1" dirty="0" smtClean="0"/>
              <a:t>kuracak;</a:t>
            </a:r>
          </a:p>
          <a:p>
            <a:pPr algn="just">
              <a:buFont typeface="Arial" pitchFamily="34" charset="0"/>
              <a:buChar char="•"/>
            </a:pPr>
            <a:r>
              <a:rPr lang="tr-TR" sz="3600" b="1" dirty="0" smtClean="0"/>
              <a:t>İl </a:t>
            </a:r>
            <a:r>
              <a:rPr lang="tr-TR" sz="3600" b="1" dirty="0"/>
              <a:t>özel </a:t>
            </a:r>
            <a:r>
              <a:rPr lang="tr-TR" sz="3600" b="1" dirty="0" smtClean="0"/>
              <a:t>idareleri, </a:t>
            </a:r>
          </a:p>
          <a:p>
            <a:pPr algn="just">
              <a:buFont typeface="Arial" pitchFamily="34" charset="0"/>
              <a:buChar char="•"/>
            </a:pPr>
            <a:r>
              <a:rPr lang="tr-TR" sz="3600" b="1" dirty="0" smtClean="0"/>
              <a:t>Nüfusu 50.000’den fazla olan belediyeler,</a:t>
            </a:r>
          </a:p>
          <a:p>
            <a:pPr algn="just">
              <a:buFont typeface="Arial" pitchFamily="34" charset="0"/>
              <a:buChar char="•"/>
            </a:pPr>
            <a:r>
              <a:rPr lang="tr-TR" sz="3600" b="1" dirty="0" smtClean="0"/>
              <a:t>Nüfusu </a:t>
            </a:r>
            <a:r>
              <a:rPr lang="tr-TR" sz="3600" b="1" dirty="0"/>
              <a:t>50.000’den fazla olan </a:t>
            </a:r>
            <a:r>
              <a:rPr lang="tr-TR" sz="3600" b="1" dirty="0" smtClean="0"/>
              <a:t>belediyelerin bağlı kuruluşları,</a:t>
            </a:r>
          </a:p>
          <a:p>
            <a:pPr marL="0" indent="0" algn="just">
              <a:buNone/>
            </a:pPr>
            <a:r>
              <a:rPr lang="tr-TR" sz="3600" b="1" dirty="0" smtClean="0"/>
              <a:t>   Anonim veya </a:t>
            </a:r>
            <a:r>
              <a:rPr lang="tr-TR" sz="3600" b="1" dirty="0" err="1" smtClean="0"/>
              <a:t>limited</a:t>
            </a:r>
            <a:r>
              <a:rPr lang="tr-TR" sz="3600" b="1" dirty="0" smtClean="0"/>
              <a:t> şirket kuracaklardır</a:t>
            </a:r>
            <a:r>
              <a:rPr lang="tr-TR" sz="3600" b="1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602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LİMİTED ŞİRKET KURACAKLAR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tr-TR" sz="3200" b="1" dirty="0"/>
              <a:t>Nüfusu 50.000’den </a:t>
            </a:r>
            <a:r>
              <a:rPr lang="tr-TR" sz="3200" b="1" dirty="0" smtClean="0"/>
              <a:t>az </a:t>
            </a:r>
            <a:r>
              <a:rPr lang="tr-TR" sz="3200" b="1" dirty="0"/>
              <a:t>olan belediyeler</a:t>
            </a:r>
            <a:r>
              <a:rPr lang="tr-TR" sz="3200" b="1" dirty="0" smtClean="0"/>
              <a:t>,</a:t>
            </a:r>
          </a:p>
          <a:p>
            <a:pPr algn="just">
              <a:buFont typeface="Arial" pitchFamily="34" charset="0"/>
              <a:buChar char="•"/>
            </a:pPr>
            <a:r>
              <a:rPr lang="tr-TR" sz="3200" b="1" dirty="0" smtClean="0"/>
              <a:t>İşçi </a:t>
            </a:r>
            <a:r>
              <a:rPr lang="tr-TR" sz="3200" b="1" dirty="0"/>
              <a:t>statüsünde </a:t>
            </a:r>
            <a:r>
              <a:rPr lang="tr-TR" sz="3200" b="1" dirty="0" smtClean="0"/>
              <a:t>35 kişiden az personel istihdam edecek olan mahalli idare birlikleri</a:t>
            </a:r>
          </a:p>
          <a:p>
            <a:pPr marL="68580" indent="0" algn="just">
              <a:buNone/>
            </a:pPr>
            <a:r>
              <a:rPr lang="tr-TR" sz="3200" b="1" dirty="0" smtClean="0"/>
              <a:t>  Limited şirket kuracaklardır.</a:t>
            </a:r>
            <a:endParaRPr lang="tr-TR" sz="3200" b="1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1059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İDARE PERSONELİNİN ŞİRKETLERDE GÖREV ALMASI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772816"/>
            <a:ext cx="8064896" cy="4680520"/>
          </a:xfrm>
        </p:spPr>
        <p:txBody>
          <a:bodyPr>
            <a:noAutofit/>
          </a:bodyPr>
          <a:lstStyle/>
          <a:p>
            <a:pPr algn="just"/>
            <a:r>
              <a:rPr lang="tr-TR" sz="2800" b="1" dirty="0" smtClean="0">
                <a:solidFill>
                  <a:srgbClr val="C00000"/>
                </a:solidFill>
              </a:rPr>
              <a:t>657 sayılı Devlet Memurları Kanunu madde 28;</a:t>
            </a:r>
          </a:p>
          <a:p>
            <a:pPr algn="just">
              <a:buFont typeface="Wingdings" pitchFamily="2" charset="2"/>
              <a:buChar char="Ø"/>
            </a:pPr>
            <a:r>
              <a:rPr lang="tr-TR" dirty="0">
                <a:solidFill>
                  <a:schemeClr val="tx1"/>
                </a:solidFill>
              </a:rPr>
              <a:t>Memurlar Türk Ticaret Kanununa göre (Tacir) veya (Esnaf) sayılmalarını gerektirecek bir faaliyette bulunamaz, ticaret ve sanayi müesseselerinde görev alamaz, ticari mümessil veya ticari vekil veya </a:t>
            </a:r>
            <a:r>
              <a:rPr lang="tr-TR" dirty="0" err="1">
                <a:solidFill>
                  <a:schemeClr val="tx1"/>
                </a:solidFill>
              </a:rPr>
              <a:t>kollektif</a:t>
            </a:r>
            <a:r>
              <a:rPr lang="tr-TR" dirty="0">
                <a:solidFill>
                  <a:schemeClr val="tx1"/>
                </a:solidFill>
              </a:rPr>
              <a:t> şirketlerde ortak veya komandit şirkette komandite ortak olamazlar. </a:t>
            </a:r>
            <a:endParaRPr lang="tr-TR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>
                <a:solidFill>
                  <a:srgbClr val="C00000"/>
                </a:solidFill>
              </a:rPr>
              <a:t>(</a:t>
            </a:r>
            <a:r>
              <a:rPr lang="tr-TR" sz="2800" b="1" dirty="0">
                <a:solidFill>
                  <a:srgbClr val="C00000"/>
                </a:solidFill>
              </a:rPr>
              <a:t>Görevli oldukları kurumların iştiraklerinde kurumlarını temsilen alacakları görevler hariç).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590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İDARE PERSONELİNİN ŞİRKETLERDE GÖREV ALMASI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772816"/>
            <a:ext cx="8064896" cy="4680520"/>
          </a:xfrm>
        </p:spPr>
        <p:txBody>
          <a:bodyPr>
            <a:no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</a:rPr>
              <a:t>657 sayılı Devlet Memurları Kanunu madde 87;</a:t>
            </a:r>
          </a:p>
          <a:p>
            <a:pPr algn="just"/>
            <a:r>
              <a:rPr lang="tr-TR" sz="2800" b="1" dirty="0"/>
              <a:t>Memurlara;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/>
              <a:t>Bu </a:t>
            </a:r>
            <a:r>
              <a:rPr lang="tr-TR" sz="2800" b="1" dirty="0"/>
              <a:t>Kanuna tabi kurumlarda,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/>
              <a:t>Sermayesinin </a:t>
            </a:r>
            <a:r>
              <a:rPr lang="tr-TR" sz="2800" b="1" dirty="0"/>
              <a:t>tamamı Devlet tarafından verilmek suretiyle kurulan iktisadi kurumlar ile sermayesinin yarısından fazlası Devlete ait bankalarda,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b="1" dirty="0" smtClean="0"/>
              <a:t>Özel </a:t>
            </a:r>
            <a:r>
              <a:rPr lang="tr-TR" sz="2800" b="1" dirty="0"/>
              <a:t>kanunlarla veya özel kanunların verdiği yetkiye dayanılarak kurulan banka ve kuruluşlarda</a:t>
            </a:r>
            <a:r>
              <a:rPr lang="tr-TR" sz="2800" b="1" dirty="0" smtClean="0"/>
              <a:t>,</a:t>
            </a:r>
            <a:endParaRPr lang="tr-TR" sz="2800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9065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91</TotalTime>
  <Words>457</Words>
  <Application>Microsoft Office PowerPoint</Application>
  <PresentationFormat>Ekran Gösterisi (4:3)</PresentationFormat>
  <Paragraphs>80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Austin</vt:lpstr>
      <vt:lpstr>DOĞRUDAN HİZMET ALIMI YAPILACAK ŞİRKETLERE İLİŞKİN HUSUSLAR</vt:lpstr>
      <vt:lpstr>696 SAYILI KHK Md.126</vt:lpstr>
      <vt:lpstr>Slayt 3</vt:lpstr>
      <vt:lpstr>ŞİRKETİ OLAN İDARELER</vt:lpstr>
      <vt:lpstr>ŞİRKETİ OLAN İDARELER</vt:lpstr>
      <vt:lpstr>ANONİM VEYA LİMİTED ŞİRKET KURACAKLAR</vt:lpstr>
      <vt:lpstr>LİMİTED ŞİRKET KURACAKLAR</vt:lpstr>
      <vt:lpstr>İDARE PERSONELİNİN ŞİRKETLERDE GÖREV ALMASI</vt:lpstr>
      <vt:lpstr>İDARE PERSONELİNİN ŞİRKETLERDE GÖREV ALMASI</vt:lpstr>
      <vt:lpstr>İDARE PERSONELİNİN ŞİRKETLERDE GÖREV ALMASI</vt:lpstr>
      <vt:lpstr>İDARE PERSONELİNİN ŞİRKETLERDE GÖREV ALMASI</vt:lpstr>
      <vt:lpstr>İDARE PERSONELİNİN ŞİRKETLERDE GÖREV ALMASI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ts</dc:creator>
  <cp:lastModifiedBy>sebaattin.karakaya</cp:lastModifiedBy>
  <cp:revision>12</cp:revision>
  <dcterms:created xsi:type="dcterms:W3CDTF">2018-02-22T18:48:29Z</dcterms:created>
  <dcterms:modified xsi:type="dcterms:W3CDTF">2018-05-06T20:34:18Z</dcterms:modified>
</cp:coreProperties>
</file>