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sldIdLst>
    <p:sldId id="256" r:id="rId3"/>
    <p:sldId id="292"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6" r:id="rId38"/>
    <p:sldId id="327" r:id="rId39"/>
    <p:sldId id="328" r:id="rId40"/>
    <p:sldId id="329" r:id="rId41"/>
    <p:sldId id="330" r:id="rId42"/>
    <p:sldId id="331" r:id="rId43"/>
    <p:sldId id="332" r:id="rId44"/>
    <p:sldId id="333" r:id="rId4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162" userDrawn="1">
          <p15:clr>
            <a:srgbClr val="A4A3A4"/>
          </p15:clr>
        </p15:guide>
        <p15:guide id="2" pos="665" userDrawn="1">
          <p15:clr>
            <a:srgbClr val="A4A3A4"/>
          </p15:clr>
        </p15:guide>
        <p15:guide id="3" pos="64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66"/>
    <p:restoredTop sz="96405"/>
  </p:normalViewPr>
  <p:slideViewPr>
    <p:cSldViewPr snapToGrid="0" snapToObjects="1" showGuides="1">
      <p:cViewPr>
        <p:scale>
          <a:sx n="81" d="100"/>
          <a:sy n="81" d="100"/>
        </p:scale>
        <p:origin x="-216" y="-36"/>
      </p:cViewPr>
      <p:guideLst>
        <p:guide orient="horz" pos="1162"/>
        <p:guide pos="665"/>
        <p:guide pos="64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6ECA5BF-D46F-B740-9E2D-47F192ED4CA8}"/>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EC66E54C-03D6-E247-B5B7-F249B28EFE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31AB116C-33E4-5C4B-81CE-F8399E1A06FA}"/>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5" name="Alt Bilgi Yer Tutucusu 4">
            <a:extLst>
              <a:ext uri="{FF2B5EF4-FFF2-40B4-BE49-F238E27FC236}">
                <a16:creationId xmlns:a16="http://schemas.microsoft.com/office/drawing/2014/main" xmlns="" id="{1CE865B8-A8C3-6640-852E-E467B4ABD38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B32230D0-3536-6F4E-B123-6DA3011FECA3}"/>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1748356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0FDCA13-CB2A-C344-AD5D-92C5AB61AF6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51D54DD2-AE7D-C74A-9AEB-E28C93818AB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57777D73-28BA-0141-A569-9F0D88733399}"/>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5" name="Alt Bilgi Yer Tutucusu 4">
            <a:extLst>
              <a:ext uri="{FF2B5EF4-FFF2-40B4-BE49-F238E27FC236}">
                <a16:creationId xmlns:a16="http://schemas.microsoft.com/office/drawing/2014/main" xmlns="" id="{646618FA-79A2-124D-B08F-34E7A667DE3A}"/>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78D43100-CD10-C14F-8B92-4B3ABD6F5044}"/>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1609754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AFF3E730-AE66-2945-97B9-E30C9290965B}"/>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55324219-BC43-964D-AB2F-4B8B1CA5D371}"/>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FD6FBF52-81B0-FF42-89A4-2DCBF862CAD1}"/>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5" name="Alt Bilgi Yer Tutucusu 4">
            <a:extLst>
              <a:ext uri="{FF2B5EF4-FFF2-40B4-BE49-F238E27FC236}">
                <a16:creationId xmlns:a16="http://schemas.microsoft.com/office/drawing/2014/main" xmlns="" id="{410A8931-7105-1C4A-BC35-C096E1E4426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CC4470D1-83EE-9B40-8B65-E5D150E95F00}"/>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1945551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5" name="Altbilgi Yer Tutucusu 4"/>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7" name="Slayt Numarası Yer Tutucusu 3">
            <a:extLst>
              <a:ext uri="{FF2B5EF4-FFF2-40B4-BE49-F238E27FC236}">
                <a16:creationId xmlns:a16="http://schemas.microsoft.com/office/drawing/2014/main" xmlns="" id="{F5B591A0-F175-B042-B523-2DC7A53B69C7}"/>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dirty="0">
                <a:solidFill>
                  <a:prstClr val="white"/>
                </a:solidFill>
              </a:rPr>
              <a:t>/34</a:t>
            </a:r>
          </a:p>
        </p:txBody>
      </p:sp>
    </p:spTree>
    <p:extLst>
      <p:ext uri="{BB962C8B-B14F-4D97-AF65-F5344CB8AC3E}">
        <p14:creationId xmlns:p14="http://schemas.microsoft.com/office/powerpoint/2010/main" val="436094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1325563"/>
          </a:xfrm>
          <a:prstGeom prst="rect">
            <a:avLst/>
          </a:prstGeom>
        </p:spPr>
        <p:txBody>
          <a:bodyPr/>
          <a:lstStyle/>
          <a:p>
            <a:r>
              <a:rPr lang="tr-TR"/>
              <a:t>Asıl başlık stili için tıklatın</a:t>
            </a:r>
          </a:p>
        </p:txBody>
      </p:sp>
      <p:sp>
        <p:nvSpPr>
          <p:cNvPr id="3" name="İçerik Yer Tutucusu 2"/>
          <p:cNvSpPr>
            <a:spLocks noGrp="1"/>
          </p:cNvSpPr>
          <p:nvPr>
            <p:ph idx="1"/>
          </p:nvPr>
        </p:nvSpPr>
        <p:spPr>
          <a:xfrm>
            <a:off x="838200" y="1825625"/>
            <a:ext cx="10515600" cy="4351338"/>
          </a:xfrm>
          <a:prstGeom prst="rect">
            <a:avLst/>
          </a:prstGeo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5" name="Altbilgi Yer Tutucusu 4"/>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7" name="Slayt Numarası Yer Tutucusu 3">
            <a:extLst>
              <a:ext uri="{FF2B5EF4-FFF2-40B4-BE49-F238E27FC236}">
                <a16:creationId xmlns:a16="http://schemas.microsoft.com/office/drawing/2014/main" xmlns="" id="{B180AB67-455B-E342-A200-5C3334851F27}"/>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3902543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a:prstGeom prst="rect">
            <a:avLst/>
          </a:prstGeo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5" name="Altbilgi Yer Tutucusu 4"/>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7" name="Slayt Numarası Yer Tutucusu 3">
            <a:extLst>
              <a:ext uri="{FF2B5EF4-FFF2-40B4-BE49-F238E27FC236}">
                <a16:creationId xmlns:a16="http://schemas.microsoft.com/office/drawing/2014/main" xmlns="" id="{3234F483-5B37-F749-AEAA-1C8711102BC9}"/>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2799067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1325563"/>
          </a:xfrm>
          <a:prstGeom prst="rect">
            <a:avLst/>
          </a:prstGeom>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a:prstGeom prst="rect">
            <a:avLst/>
          </a:prstGeo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a:prstGeom prst="rect">
            <a:avLst/>
          </a:prstGeo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6" name="Altbilgi Yer Tutucusu 5"/>
          <p:cNvSpPr>
            <a:spLocks noGrp="1"/>
          </p:cNvSpPr>
          <p:nvPr>
            <p:ph type="ftr" sz="quarter" idx="11"/>
          </p:nvPr>
        </p:nvSpPr>
        <p:spPr>
          <a:xfrm>
            <a:off x="4038600" y="6356350"/>
            <a:ext cx="4114800" cy="365125"/>
          </a:xfrm>
          <a:prstGeom prst="rect">
            <a:avLst/>
          </a:prstGeom>
        </p:spPr>
        <p:txBody>
          <a:bodyPr/>
          <a:lstStyle/>
          <a:p>
            <a:endParaRPr lang="tr-TR"/>
          </a:p>
        </p:txBody>
      </p:sp>
      <p:sp>
        <p:nvSpPr>
          <p:cNvPr id="7" name="Slayt Numarası Yer Tutucusu 6"/>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8" name="Slayt Numarası Yer Tutucusu 3">
            <a:extLst>
              <a:ext uri="{FF2B5EF4-FFF2-40B4-BE49-F238E27FC236}">
                <a16:creationId xmlns:a16="http://schemas.microsoft.com/office/drawing/2014/main" xmlns="" id="{21809B46-581E-FC44-B9C6-B9F154132D5F}"/>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319157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a:prstGeom prst="rect">
            <a:avLst/>
          </a:prstGeo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a:prstGeom prst="rect">
            <a:avLst/>
          </a:prstGeo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a:prstGeom prst="rect">
            <a:avLst/>
          </a:prstGeo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8" name="Altbilgi Yer Tutucusu 7"/>
          <p:cNvSpPr>
            <a:spLocks noGrp="1"/>
          </p:cNvSpPr>
          <p:nvPr>
            <p:ph type="ftr" sz="quarter" idx="11"/>
          </p:nvPr>
        </p:nvSpPr>
        <p:spPr>
          <a:xfrm>
            <a:off x="4038600" y="6356350"/>
            <a:ext cx="4114800" cy="365125"/>
          </a:xfrm>
          <a:prstGeom prst="rect">
            <a:avLst/>
          </a:prstGeom>
        </p:spPr>
        <p:txBody>
          <a:bodyPr/>
          <a:lstStyle/>
          <a:p>
            <a:endParaRPr lang="tr-TR"/>
          </a:p>
        </p:txBody>
      </p:sp>
      <p:sp>
        <p:nvSpPr>
          <p:cNvPr id="9" name="Slayt Numarası Yer Tutucusu 8"/>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10" name="Slayt Numarası Yer Tutucusu 3">
            <a:extLst>
              <a:ext uri="{FF2B5EF4-FFF2-40B4-BE49-F238E27FC236}">
                <a16:creationId xmlns:a16="http://schemas.microsoft.com/office/drawing/2014/main" xmlns="" id="{EFCF861C-BD3B-834F-A7A8-95F0EF48B421}"/>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34024664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1325563"/>
          </a:xfrm>
          <a:prstGeom prst="rect">
            <a:avLst/>
          </a:prstGeom>
        </p:spPr>
        <p:txBody>
          <a:bodyPr/>
          <a:lstStyle/>
          <a:p>
            <a:r>
              <a:rPr lang="tr-TR"/>
              <a:t>Asıl başlık stili için tıklatın</a:t>
            </a:r>
          </a:p>
        </p:txBody>
      </p:sp>
      <p:sp>
        <p:nvSpPr>
          <p:cNvPr id="3" name="Veri Yer Tutucusu 2"/>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4" name="Altbilgi Yer Tutucusu 3"/>
          <p:cNvSpPr>
            <a:spLocks noGrp="1"/>
          </p:cNvSpPr>
          <p:nvPr>
            <p:ph type="ftr" sz="quarter" idx="11"/>
          </p:nvPr>
        </p:nvSpPr>
        <p:spPr>
          <a:xfrm>
            <a:off x="4038600" y="6356350"/>
            <a:ext cx="4114800" cy="365125"/>
          </a:xfrm>
          <a:prstGeom prst="rect">
            <a:avLst/>
          </a:prstGeom>
        </p:spPr>
        <p:txBody>
          <a:bodyPr/>
          <a:lstStyle/>
          <a:p>
            <a:endParaRPr lang="tr-TR"/>
          </a:p>
        </p:txBody>
      </p:sp>
      <p:sp>
        <p:nvSpPr>
          <p:cNvPr id="5" name="Slayt Numarası Yer Tutucusu 4"/>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6" name="Slayt Numarası Yer Tutucusu 3">
            <a:extLst>
              <a:ext uri="{FF2B5EF4-FFF2-40B4-BE49-F238E27FC236}">
                <a16:creationId xmlns:a16="http://schemas.microsoft.com/office/drawing/2014/main" xmlns="" id="{B52F599E-15DA-B447-A063-A5718B345802}"/>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1339349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3" name="Altbilgi Yer Tutucusu 2"/>
          <p:cNvSpPr>
            <a:spLocks noGrp="1"/>
          </p:cNvSpPr>
          <p:nvPr>
            <p:ph type="ftr" sz="quarter" idx="11"/>
          </p:nvPr>
        </p:nvSpPr>
        <p:spPr>
          <a:xfrm>
            <a:off x="4038600" y="6356350"/>
            <a:ext cx="4114800" cy="365125"/>
          </a:xfrm>
          <a:prstGeom prst="rect">
            <a:avLst/>
          </a:prstGeom>
        </p:spPr>
        <p:txBody>
          <a:bodyPr/>
          <a:lstStyle/>
          <a:p>
            <a:endParaRPr lang="tr-TR"/>
          </a:p>
        </p:txBody>
      </p:sp>
      <p:sp>
        <p:nvSpPr>
          <p:cNvPr id="4" name="Slayt Numarası Yer Tutucusu 3"/>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5" name="Slayt Numarası Yer Tutucusu 3">
            <a:extLst>
              <a:ext uri="{FF2B5EF4-FFF2-40B4-BE49-F238E27FC236}">
                <a16:creationId xmlns:a16="http://schemas.microsoft.com/office/drawing/2014/main" xmlns="" id="{13461832-7793-BD48-8CA4-CF3CBA4EAF83}"/>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10948306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a:prstGeom prst="rect">
            <a:avLst/>
          </a:prstGeo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6" name="Altbilgi Yer Tutucusu 5"/>
          <p:cNvSpPr>
            <a:spLocks noGrp="1"/>
          </p:cNvSpPr>
          <p:nvPr>
            <p:ph type="ftr" sz="quarter" idx="11"/>
          </p:nvPr>
        </p:nvSpPr>
        <p:spPr>
          <a:xfrm>
            <a:off x="4038600" y="6356350"/>
            <a:ext cx="4114800" cy="365125"/>
          </a:xfrm>
          <a:prstGeom prst="rect">
            <a:avLst/>
          </a:prstGeom>
        </p:spPr>
        <p:txBody>
          <a:bodyPr/>
          <a:lstStyle/>
          <a:p>
            <a:endParaRPr lang="tr-TR"/>
          </a:p>
        </p:txBody>
      </p:sp>
      <p:sp>
        <p:nvSpPr>
          <p:cNvPr id="7" name="Slayt Numarası Yer Tutucusu 6"/>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8" name="Slayt Numarası Yer Tutucusu 3">
            <a:extLst>
              <a:ext uri="{FF2B5EF4-FFF2-40B4-BE49-F238E27FC236}">
                <a16:creationId xmlns:a16="http://schemas.microsoft.com/office/drawing/2014/main" xmlns="" id="{87A057F4-BA88-624D-B638-D5AF1B1447E9}"/>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2995044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68C12D24-DA14-3A43-972F-7D20F0506078}"/>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C64CB720-F578-584C-83DA-BE588025DAA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79ED458A-D8AF-EF47-86A8-25BDDD3CC69B}"/>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5" name="Alt Bilgi Yer Tutucusu 4">
            <a:extLst>
              <a:ext uri="{FF2B5EF4-FFF2-40B4-BE49-F238E27FC236}">
                <a16:creationId xmlns:a16="http://schemas.microsoft.com/office/drawing/2014/main" xmlns="" id="{46B8CAE4-47A5-D646-864F-8C78DC764D0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FEB27215-7940-E340-9C1C-66B6095AC9BF}"/>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2899539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a:prstGeom prst="rect">
            <a:avLst/>
          </a:prstGeo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6" name="Altbilgi Yer Tutucusu 5"/>
          <p:cNvSpPr>
            <a:spLocks noGrp="1"/>
          </p:cNvSpPr>
          <p:nvPr>
            <p:ph type="ftr" sz="quarter" idx="11"/>
          </p:nvPr>
        </p:nvSpPr>
        <p:spPr>
          <a:xfrm>
            <a:off x="4038600" y="6356350"/>
            <a:ext cx="4114800" cy="365125"/>
          </a:xfrm>
          <a:prstGeom prst="rect">
            <a:avLst/>
          </a:prstGeom>
        </p:spPr>
        <p:txBody>
          <a:bodyPr/>
          <a:lstStyle/>
          <a:p>
            <a:endParaRPr lang="tr-TR"/>
          </a:p>
        </p:txBody>
      </p:sp>
      <p:sp>
        <p:nvSpPr>
          <p:cNvPr id="7" name="Slayt Numarası Yer Tutucusu 6"/>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8" name="Slayt Numarası Yer Tutucusu 3">
            <a:extLst>
              <a:ext uri="{FF2B5EF4-FFF2-40B4-BE49-F238E27FC236}">
                <a16:creationId xmlns:a16="http://schemas.microsoft.com/office/drawing/2014/main" xmlns="" id="{41438C42-B99E-2B48-BC18-4989EFF73464}"/>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3756363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1325563"/>
          </a:xfrm>
          <a:prstGeom prst="rect">
            <a:avLst/>
          </a:prstGeom>
        </p:spPr>
        <p:txBody>
          <a:bodyPr/>
          <a:lstStyle/>
          <a:p>
            <a:r>
              <a:rPr lang="tr-TR"/>
              <a:t>Asıl başlık stili için tıklatın</a:t>
            </a:r>
          </a:p>
        </p:txBody>
      </p:sp>
      <p:sp>
        <p:nvSpPr>
          <p:cNvPr id="3" name="Dikey Metin Yer Tutucusu 2"/>
          <p:cNvSpPr>
            <a:spLocks noGrp="1"/>
          </p:cNvSpPr>
          <p:nvPr>
            <p:ph type="body" orient="vert" idx="1"/>
          </p:nvPr>
        </p:nvSpPr>
        <p:spPr>
          <a:xfrm>
            <a:off x="838200" y="1825625"/>
            <a:ext cx="10515600" cy="4351338"/>
          </a:xfrm>
          <a:prstGeom prst="rect">
            <a:avLst/>
          </a:prstGeo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5" name="Altbilgi Yer Tutucusu 4"/>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7" name="Slayt Numarası Yer Tutucusu 3">
            <a:extLst>
              <a:ext uri="{FF2B5EF4-FFF2-40B4-BE49-F238E27FC236}">
                <a16:creationId xmlns:a16="http://schemas.microsoft.com/office/drawing/2014/main" xmlns="" id="{E08DC4F2-11BC-274A-9AD0-07F98809AA64}"/>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8092173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a:prstGeom prst="rect">
            <a:avLst/>
          </a:prstGeo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a:prstGeom prst="rect">
            <a:avLst/>
          </a:prstGeo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a:xfrm>
            <a:off x="838200" y="6356350"/>
            <a:ext cx="2743200" cy="365125"/>
          </a:xfrm>
          <a:prstGeom prst="rect">
            <a:avLst/>
          </a:prstGeom>
        </p:spPr>
        <p:txBody>
          <a:bodyPr/>
          <a:lstStyle/>
          <a:p>
            <a:fld id="{C5BB465A-7DD2-4209-BA5A-D3689044C49D}" type="datetimeFigureOut">
              <a:rPr lang="tr-TR" smtClean="0"/>
              <a:t>29.03.2022</a:t>
            </a:fld>
            <a:endParaRPr lang="tr-TR"/>
          </a:p>
        </p:txBody>
      </p:sp>
      <p:sp>
        <p:nvSpPr>
          <p:cNvPr id="5" name="Altbilgi Yer Tutucusu 4"/>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p:cNvSpPr>
            <a:spLocks noGrp="1"/>
          </p:cNvSpPr>
          <p:nvPr>
            <p:ph type="sldNum" sz="quarter" idx="12"/>
          </p:nvPr>
        </p:nvSpPr>
        <p:spPr>
          <a:xfrm>
            <a:off x="8610600" y="6356350"/>
            <a:ext cx="2743200" cy="365125"/>
          </a:xfrm>
          <a:prstGeom prst="rect">
            <a:avLst/>
          </a:prstGeom>
        </p:spPr>
        <p:txBody>
          <a:bodyPr/>
          <a:lstStyle/>
          <a:p>
            <a:fld id="{176EC5D3-DF84-43B0-8EA8-E97D6710819E}" type="slidenum">
              <a:rPr lang="tr-TR" smtClean="0"/>
              <a:t>‹#›</a:t>
            </a:fld>
            <a:endParaRPr lang="tr-TR"/>
          </a:p>
        </p:txBody>
      </p:sp>
      <p:sp>
        <p:nvSpPr>
          <p:cNvPr id="7" name="Slayt Numarası Yer Tutucusu 3">
            <a:extLst>
              <a:ext uri="{FF2B5EF4-FFF2-40B4-BE49-F238E27FC236}">
                <a16:creationId xmlns:a16="http://schemas.microsoft.com/office/drawing/2014/main" xmlns="" id="{959F692F-9900-364A-9379-DD2EAF0A7045}"/>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3310952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5206738" cy="6858000"/>
          </a:xfrm>
          <a:custGeom>
            <a:avLst/>
            <a:gdLst>
              <a:gd name="connsiteX0" fmla="*/ 0 w 5206738"/>
              <a:gd name="connsiteY0" fmla="*/ 0 h 6858000"/>
              <a:gd name="connsiteX1" fmla="*/ 5206738 w 5206738"/>
              <a:gd name="connsiteY1" fmla="*/ 0 h 6858000"/>
              <a:gd name="connsiteX2" fmla="*/ 5206738 w 5206738"/>
              <a:gd name="connsiteY2" fmla="*/ 6858000 h 6858000"/>
              <a:gd name="connsiteX3" fmla="*/ 0 w 52067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06738" h="6858000">
                <a:moveTo>
                  <a:pt x="0" y="0"/>
                </a:moveTo>
                <a:lnTo>
                  <a:pt x="5206738" y="0"/>
                </a:lnTo>
                <a:lnTo>
                  <a:pt x="5206738" y="6858000"/>
                </a:lnTo>
                <a:lnTo>
                  <a:pt x="0" y="6858000"/>
                </a:lnTo>
                <a:close/>
              </a:path>
            </a:pathLst>
          </a:custGeom>
        </p:spPr>
        <p:txBody>
          <a:bodyPr wrap="square">
            <a:noAutofit/>
          </a:bodyPr>
          <a:lstStyle/>
          <a:p>
            <a:endParaRPr lang="en-US"/>
          </a:p>
        </p:txBody>
      </p:sp>
      <p:sp>
        <p:nvSpPr>
          <p:cNvPr id="3" name="Slayt Numarası Yer Tutucusu 3">
            <a:extLst>
              <a:ext uri="{FF2B5EF4-FFF2-40B4-BE49-F238E27FC236}">
                <a16:creationId xmlns:a16="http://schemas.microsoft.com/office/drawing/2014/main" xmlns="" id="{9D13070E-80CE-E54E-B804-FDAE6274A665}"/>
              </a:ext>
            </a:extLst>
          </p:cNvPr>
          <p:cNvSpPr txBox="1">
            <a:spLocks noChangeArrowheads="1"/>
          </p:cNvSpPr>
          <p:nvPr userDrawn="1"/>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tr-TR"/>
            </a:defPPr>
            <a:lvl1pPr marL="0" algn="l" defTabSz="914400" rtl="0" eaLnBrk="1" latinLnBrk="0" hangingPunct="1">
              <a:defRPr sz="1800" kern="1200">
                <a:solidFill>
                  <a:schemeClr val="tx1"/>
                </a:solidFill>
                <a:latin typeface="Calibri" panose="020F0502020204030204" pitchFamily="34" charset="0"/>
                <a:ea typeface="+mn-ea"/>
                <a:cs typeface="+mn-cs"/>
              </a:defRPr>
            </a:lvl1pPr>
            <a:lvl2pPr marL="742950" indent="-285750" algn="l" defTabSz="914400" rtl="0" eaLnBrk="1" latinLnBrk="0" hangingPunct="1">
              <a:defRPr sz="1800" kern="1200">
                <a:solidFill>
                  <a:schemeClr val="tx1"/>
                </a:solidFill>
                <a:latin typeface="Calibri" panose="020F0502020204030204" pitchFamily="34" charset="0"/>
                <a:ea typeface="+mn-ea"/>
                <a:cs typeface="+mn-cs"/>
              </a:defRPr>
            </a:lvl2pPr>
            <a:lvl3pPr marL="1143000" indent="-228600" algn="l" defTabSz="914400" rtl="0" eaLnBrk="1" latinLnBrk="0" hangingPunct="1">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defRPr sz="1800" kern="1200">
                <a:solidFill>
                  <a:schemeClr val="tx1"/>
                </a:solidFill>
                <a:latin typeface="Calibri" panose="020F0502020204030204" pitchFamily="34" charset="0"/>
                <a:ea typeface="+mn-ea"/>
                <a:cs typeface="+mn-cs"/>
              </a:defRPr>
            </a:lvl5pPr>
            <a:lvl6pPr marL="25146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6pPr>
            <a:lvl7pPr marL="29718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7pPr>
            <a:lvl8pPr marL="34290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8pPr>
            <a:lvl9pPr marL="3886200" indent="-228600" algn="l" defTabSz="914400" rtl="0" eaLnBrk="0" fontAlgn="base" latinLnBrk="0" hangingPunct="0">
              <a:spcBef>
                <a:spcPct val="0"/>
              </a:spcBef>
              <a:spcAft>
                <a:spcPct val="0"/>
              </a:spcAft>
              <a:defRPr sz="1800" kern="1200">
                <a:solidFill>
                  <a:schemeClr val="tx1"/>
                </a:solidFill>
                <a:latin typeface="Calibri" panose="020F0502020204030204" pitchFamily="34" charset="0"/>
                <a:ea typeface="+mn-ea"/>
                <a:cs typeface="+mn-cs"/>
              </a:defRPr>
            </a:lvl9pPr>
          </a:lstStyle>
          <a:p>
            <a:pPr algn="ctr">
              <a:defRPr/>
            </a:pPr>
            <a:fld id="{CE56E781-F9E7-48CB-837C-7B74E2DB0401}" type="slidenum">
              <a:rPr lang="tr-TR" altLang="tr-TR" sz="1100" smtClean="0">
                <a:solidFill>
                  <a:prstClr val="white"/>
                </a:solidFill>
              </a:rPr>
              <a:pPr algn="ctr">
                <a:defRPr/>
              </a:pPr>
              <a:t>‹#›</a:t>
            </a:fld>
            <a:r>
              <a:rPr lang="tr-TR" altLang="tr-TR" sz="1100">
                <a:solidFill>
                  <a:prstClr val="white"/>
                </a:solidFill>
              </a:rPr>
              <a:t>/34</a:t>
            </a:r>
            <a:endParaRPr lang="tr-TR" altLang="tr-TR" sz="1100" dirty="0">
              <a:solidFill>
                <a:prstClr val="white"/>
              </a:solidFill>
            </a:endParaRPr>
          </a:p>
        </p:txBody>
      </p:sp>
    </p:spTree>
    <p:extLst>
      <p:ext uri="{BB962C8B-B14F-4D97-AF65-F5344CB8AC3E}">
        <p14:creationId xmlns:p14="http://schemas.microsoft.com/office/powerpoint/2010/main" val="2134439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71B9553-56B5-7148-AF3C-E8E7E8C5D17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6639F571-BC55-684A-91C0-AAE0EFCC9B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7D1B3A91-21C1-F543-B980-A928A174FF1C}"/>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5" name="Alt Bilgi Yer Tutucusu 4">
            <a:extLst>
              <a:ext uri="{FF2B5EF4-FFF2-40B4-BE49-F238E27FC236}">
                <a16:creationId xmlns:a16="http://schemas.microsoft.com/office/drawing/2014/main" xmlns="" id="{95273796-9638-B744-A87B-94B286DCF4A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C9DF2E86-E1FC-0F44-B6BF-CE7E3160314E}"/>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4081127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6FC29C78-695D-1344-B63B-4DF1ED6324AA}"/>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2D33FCD7-4D2F-C340-9BBA-9665276E7097}"/>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66727D6C-E018-F749-A149-2928D9B27F98}"/>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A01F7C1A-424A-6847-84AB-18FA3ACE5072}"/>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6" name="Alt Bilgi Yer Tutucusu 5">
            <a:extLst>
              <a:ext uri="{FF2B5EF4-FFF2-40B4-BE49-F238E27FC236}">
                <a16:creationId xmlns:a16="http://schemas.microsoft.com/office/drawing/2014/main" xmlns="" id="{FD37EA5E-3604-7C47-B075-E017503FCAC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530B0A58-E63E-CA4C-A936-27EE0AFBDE60}"/>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864875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3041174-0AF9-E74B-8BDB-7DE97FBE19C6}"/>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E9C9A5F8-5DCD-474E-BA6E-8C876549F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1BBDF9F8-7406-4F49-92A5-3D54FCE71F6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B94F72B9-8B85-3C4F-9710-797E944426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1F29D83A-A302-3840-B996-12E9F762E39E}"/>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E3BC595A-41D4-AE41-ABDB-90F44CEB3167}"/>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8" name="Alt Bilgi Yer Tutucusu 7">
            <a:extLst>
              <a:ext uri="{FF2B5EF4-FFF2-40B4-BE49-F238E27FC236}">
                <a16:creationId xmlns:a16="http://schemas.microsoft.com/office/drawing/2014/main" xmlns="" id="{7989E894-51E2-2241-AEC7-4DDA98F27759}"/>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D8E5DAE6-7283-894D-B2E6-2581561730D4}"/>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3969157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35F6966-127D-5F4C-8D8F-3000D722FBBC}"/>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0F862671-8EF8-534E-A9B5-BEDEA20D9EB5}"/>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4" name="Alt Bilgi Yer Tutucusu 3">
            <a:extLst>
              <a:ext uri="{FF2B5EF4-FFF2-40B4-BE49-F238E27FC236}">
                <a16:creationId xmlns:a16="http://schemas.microsoft.com/office/drawing/2014/main" xmlns="" id="{26D9D032-AD01-5A42-922A-D3FB34B6A0F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59DCAA30-B9CD-2F48-8AEF-F7398D7D9781}"/>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4096075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5ED5F153-26A4-8A48-BBF5-EA93A78ADF36}"/>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3" name="Alt Bilgi Yer Tutucusu 2">
            <a:extLst>
              <a:ext uri="{FF2B5EF4-FFF2-40B4-BE49-F238E27FC236}">
                <a16:creationId xmlns:a16="http://schemas.microsoft.com/office/drawing/2014/main" xmlns="" id="{2C96DE3C-092D-7144-9099-8A9D7D1135FE}"/>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753403D5-0571-0A42-9A36-017A6284E325}"/>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459416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177AE4F-CAA1-5740-9359-2217678AC2C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1D0687A8-6A8F-7840-966C-77ED0626E6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6E0806D7-9198-B842-98AD-E5342FE0EB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798E9493-1636-2F46-B9B4-307DB47877AC}"/>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6" name="Alt Bilgi Yer Tutucusu 5">
            <a:extLst>
              <a:ext uri="{FF2B5EF4-FFF2-40B4-BE49-F238E27FC236}">
                <a16:creationId xmlns:a16="http://schemas.microsoft.com/office/drawing/2014/main" xmlns="" id="{AF2AA89D-5523-9943-9D1E-937A86EB607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BDC00ECB-3449-3248-9E4B-B91262336281}"/>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2066583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CB7982B5-AB16-B844-9298-44DD750329BE}"/>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176BA489-C02A-4A49-AEDC-4E613F092A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C28B0A-64B8-0E4F-AEC0-4F2C9CEFEF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DC81F4D4-6A39-8B4B-B0D1-6D490080A2BD}"/>
              </a:ext>
            </a:extLst>
          </p:cNvPr>
          <p:cNvSpPr>
            <a:spLocks noGrp="1"/>
          </p:cNvSpPr>
          <p:nvPr>
            <p:ph type="dt" sz="half" idx="10"/>
          </p:nvPr>
        </p:nvSpPr>
        <p:spPr/>
        <p:txBody>
          <a:bodyPr/>
          <a:lstStyle/>
          <a:p>
            <a:fld id="{44A8B66D-16C2-E341-A920-198099195DA4}" type="datetimeFigureOut">
              <a:rPr lang="tr-TR" smtClean="0"/>
              <a:t>29.03.2022</a:t>
            </a:fld>
            <a:endParaRPr lang="tr-TR"/>
          </a:p>
        </p:txBody>
      </p:sp>
      <p:sp>
        <p:nvSpPr>
          <p:cNvPr id="6" name="Alt Bilgi Yer Tutucusu 5">
            <a:extLst>
              <a:ext uri="{FF2B5EF4-FFF2-40B4-BE49-F238E27FC236}">
                <a16:creationId xmlns:a16="http://schemas.microsoft.com/office/drawing/2014/main" xmlns="" id="{FE0805D8-41DC-4E4C-9822-80373884718C}"/>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1967FAF2-BBA4-714C-A9DB-9A7B32548389}"/>
              </a:ext>
            </a:extLst>
          </p:cNvPr>
          <p:cNvSpPr>
            <a:spLocks noGrp="1"/>
          </p:cNvSpPr>
          <p:nvPr>
            <p:ph type="sldNum" sz="quarter" idx="12"/>
          </p:nvPr>
        </p:nvSpPr>
        <p:spPr/>
        <p:txBody>
          <a:bodyPr/>
          <a:lstStyle/>
          <a:p>
            <a:fld id="{193353E4-99B2-934E-831C-B5D326604F50}" type="slidenum">
              <a:rPr lang="tr-TR" smtClean="0"/>
              <a:t>‹#›</a:t>
            </a:fld>
            <a:endParaRPr lang="tr-TR"/>
          </a:p>
        </p:txBody>
      </p:sp>
    </p:spTree>
    <p:extLst>
      <p:ext uri="{BB962C8B-B14F-4D97-AF65-F5344CB8AC3E}">
        <p14:creationId xmlns:p14="http://schemas.microsoft.com/office/powerpoint/2010/main" val="302298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19C3C444-AD49-474E-8704-D8139EF637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E09B1F89-9D75-9244-A8CC-9896B658A9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ECE3C789-AD11-C841-834A-83FFD464CB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A8B66D-16C2-E341-A920-198099195DA4}" type="datetimeFigureOut">
              <a:rPr lang="tr-TR" smtClean="0"/>
              <a:t>29.03.2022</a:t>
            </a:fld>
            <a:endParaRPr lang="tr-TR"/>
          </a:p>
        </p:txBody>
      </p:sp>
      <p:sp>
        <p:nvSpPr>
          <p:cNvPr id="5" name="Alt Bilgi Yer Tutucusu 4">
            <a:extLst>
              <a:ext uri="{FF2B5EF4-FFF2-40B4-BE49-F238E27FC236}">
                <a16:creationId xmlns:a16="http://schemas.microsoft.com/office/drawing/2014/main" xmlns="" id="{4A03F03F-4E62-3248-9327-5962B53D56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xmlns="" id="{1565E6BC-6BBB-AE4F-BC60-46A7D8A0A5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353E4-99B2-934E-831C-B5D326604F50}" type="slidenum">
              <a:rPr lang="tr-TR" smtClean="0"/>
              <a:t>‹#›</a:t>
            </a:fld>
            <a:endParaRPr lang="tr-TR"/>
          </a:p>
        </p:txBody>
      </p:sp>
    </p:spTree>
    <p:extLst>
      <p:ext uri="{BB962C8B-B14F-4D97-AF65-F5344CB8AC3E}">
        <p14:creationId xmlns:p14="http://schemas.microsoft.com/office/powerpoint/2010/main" val="3486868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ikdörtgen 6">
            <a:extLst>
              <a:ext uri="{FF2B5EF4-FFF2-40B4-BE49-F238E27FC236}">
                <a16:creationId xmlns:a16="http://schemas.microsoft.com/office/drawing/2014/main" xmlns="" id="{39663E50-524D-2B4A-8171-40A1E734F3DA}"/>
              </a:ext>
            </a:extLst>
          </p:cNvPr>
          <p:cNvSpPr/>
          <p:nvPr userDrawn="1"/>
        </p:nvSpPr>
        <p:spPr>
          <a:xfrm>
            <a:off x="0" y="579438"/>
            <a:ext cx="12192000" cy="6278562"/>
          </a:xfrm>
          <a:prstGeom prst="rect">
            <a:avLst/>
          </a:prstGeom>
          <a:pattFill prst="dkUpDiag">
            <a:fgClr>
              <a:schemeClr val="bg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altLang="tr-TR" sz="1800" b="0" i="0" u="none" strike="noStrike" kern="1200" cap="none" spc="0" normalizeH="0" baseline="0" noProof="0" dirty="0">
              <a:ln>
                <a:noFill/>
              </a:ln>
              <a:solidFill>
                <a:srgbClr val="FF9F1B"/>
              </a:solidFill>
              <a:effectLst/>
              <a:uLnTx/>
              <a:uFillTx/>
              <a:latin typeface="Calibri" pitchFamily="34" charset="0"/>
              <a:ea typeface="+mn-ea"/>
              <a:cs typeface="+mn-cs"/>
            </a:endParaRPr>
          </a:p>
        </p:txBody>
      </p:sp>
      <p:sp>
        <p:nvSpPr>
          <p:cNvPr id="8" name="Dikdörtgen 7">
            <a:extLst>
              <a:ext uri="{FF2B5EF4-FFF2-40B4-BE49-F238E27FC236}">
                <a16:creationId xmlns:a16="http://schemas.microsoft.com/office/drawing/2014/main" xmlns="" id="{8DDE235C-CCA3-E247-B0FB-899ECB204565}"/>
              </a:ext>
            </a:extLst>
          </p:cNvPr>
          <p:cNvSpPr/>
          <p:nvPr userDrawn="1"/>
        </p:nvSpPr>
        <p:spPr>
          <a:xfrm>
            <a:off x="260796" y="863558"/>
            <a:ext cx="11701696" cy="5704829"/>
          </a:xfrm>
          <a:prstGeom prst="rect">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Arrow: Pentagon 12">
            <a:extLst>
              <a:ext uri="{FF2B5EF4-FFF2-40B4-BE49-F238E27FC236}">
                <a16:creationId xmlns:a16="http://schemas.microsoft.com/office/drawing/2014/main" xmlns="" id="{6C3E8F49-F3EF-0E49-AA95-D75F36D4D8FB}"/>
              </a:ext>
            </a:extLst>
          </p:cNvPr>
          <p:cNvSpPr/>
          <p:nvPr userDrawn="1"/>
        </p:nvSpPr>
        <p:spPr>
          <a:xfrm>
            <a:off x="0" y="220777"/>
            <a:ext cx="11151703" cy="873114"/>
          </a:xfrm>
          <a:prstGeom prst="homePlate">
            <a:avLst>
              <a:gd name="adj" fmla="val 0"/>
            </a:avLst>
          </a:prstGeom>
          <a:gradFill flip="none" rotWithShape="1">
            <a:gsLst>
              <a:gs pos="0">
                <a:srgbClr val="C62828"/>
              </a:gs>
              <a:gs pos="100000">
                <a:srgbClr val="44546A"/>
              </a:gs>
            </a:gsLst>
            <a:lin ang="2400000" scaled="0"/>
            <a:tileRect/>
          </a:gradFill>
          <a:ln w="6350" cap="flat" cmpd="sng" algn="ctr">
            <a:noFill/>
            <a:prstDash val="solid"/>
            <a:miter lim="800000"/>
          </a:ln>
          <a:effectLst/>
        </p:spPr>
        <p:txBody>
          <a:bodyPr rtlCol="0" anchor="ctr"/>
          <a:lstStyle/>
          <a:p>
            <a:pPr algn="ctr"/>
            <a:endParaRPr lang="id-ID" sz="2400" kern="0" dirty="0">
              <a:solidFill>
                <a:srgbClr val="FFFFFF"/>
              </a:solidFill>
              <a:latin typeface="Calibri" panose="020F0502020204030204"/>
            </a:endParaRPr>
          </a:p>
        </p:txBody>
      </p:sp>
      <p:sp>
        <p:nvSpPr>
          <p:cNvPr id="11" name="Rectangle 16">
            <a:extLst>
              <a:ext uri="{FF2B5EF4-FFF2-40B4-BE49-F238E27FC236}">
                <a16:creationId xmlns:a16="http://schemas.microsoft.com/office/drawing/2014/main" xmlns="" id="{E1705078-1B1C-EF47-B3D6-54ACDF0BE79C}"/>
              </a:ext>
            </a:extLst>
          </p:cNvPr>
          <p:cNvSpPr/>
          <p:nvPr userDrawn="1"/>
        </p:nvSpPr>
        <p:spPr>
          <a:xfrm>
            <a:off x="11421533" y="6564351"/>
            <a:ext cx="538769" cy="301083"/>
          </a:xfrm>
          <a:prstGeom prst="rect">
            <a:avLst/>
          </a:prstGeom>
          <a:solidFill>
            <a:srgbClr val="C52F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Slayt Numarası Yer Tutucusu 3">
            <a:extLst>
              <a:ext uri="{FF2B5EF4-FFF2-40B4-BE49-F238E27FC236}">
                <a16:creationId xmlns:a16="http://schemas.microsoft.com/office/drawing/2014/main" xmlns="" id="{7B8DCCE7-1629-3F4E-930D-F8ADB37FDED5}"/>
              </a:ext>
            </a:extLst>
          </p:cNvPr>
          <p:cNvSpPr>
            <a:spLocks noGrp="1" noChangeArrowheads="1"/>
          </p:cNvSpPr>
          <p:nvPr>
            <p:ph type="sldNum" sz="quarter" idx="4"/>
          </p:nvPr>
        </p:nvSpPr>
        <p:spPr bwMode="auto">
          <a:xfrm>
            <a:off x="11328787" y="6597430"/>
            <a:ext cx="704806" cy="1514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E56E781-F9E7-48CB-837C-7B74E2DB0401}" type="slidenum">
              <a:rPr kumimoji="0" lang="tr-TR" altLang="tr-TR" sz="1100" b="0" i="0" u="none" strike="noStrike" kern="1200" cap="none" spc="0" normalizeH="0" baseline="0" noProof="0" smtClean="0">
                <a:ln>
                  <a:noFill/>
                </a:ln>
                <a:solidFill>
                  <a:prstClr val="white"/>
                </a:solidFill>
                <a:effectLst/>
                <a:uLnTx/>
                <a:uFillTx/>
                <a:latin typeface="Calibri" panose="020F050202020403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tr-TR" altLang="tr-TR" sz="11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/34</a:t>
            </a:r>
          </a:p>
        </p:txBody>
      </p:sp>
      <p:sp>
        <p:nvSpPr>
          <p:cNvPr id="13" name="Rectangle 14">
            <a:extLst>
              <a:ext uri="{FF2B5EF4-FFF2-40B4-BE49-F238E27FC236}">
                <a16:creationId xmlns:a16="http://schemas.microsoft.com/office/drawing/2014/main" xmlns="" id="{11982BEE-68C4-C149-99E9-C9A51B626D36}"/>
              </a:ext>
            </a:extLst>
          </p:cNvPr>
          <p:cNvSpPr/>
          <p:nvPr userDrawn="1"/>
        </p:nvSpPr>
        <p:spPr>
          <a:xfrm>
            <a:off x="260796" y="6518951"/>
            <a:ext cx="11701696" cy="45719"/>
          </a:xfrm>
          <a:prstGeom prst="rect">
            <a:avLst/>
          </a:prstGeom>
          <a:gradFill flip="none" rotWithShape="1">
            <a:gsLst>
              <a:gs pos="0">
                <a:srgbClr val="D84315"/>
              </a:gs>
              <a:gs pos="100000">
                <a:srgbClr val="44546A"/>
              </a:gs>
            </a:gsLst>
            <a:lin ang="2400000" scaled="0"/>
            <a:tileRect/>
          </a:gradFill>
          <a:ln w="6350" cap="flat" cmpd="sng" algn="ctr">
            <a:noFill/>
            <a:prstDash val="solid"/>
            <a:miter lim="800000"/>
          </a:ln>
          <a:effectLst/>
        </p:spPr>
        <p:txBody>
          <a:bodyPr rtlCol="0" anchor="ctr"/>
          <a:lstStyle/>
          <a:p>
            <a:pPr algn="ctr">
              <a:defRPr/>
            </a:pPr>
            <a:endParaRPr lang="en-US" sz="2400" kern="0">
              <a:solidFill>
                <a:srgbClr val="FFFFFF"/>
              </a:solidFill>
              <a:latin typeface="Calibri" panose="020F0502020204030204"/>
              <a:ea typeface=""/>
              <a:cs typeface=""/>
            </a:endParaRPr>
          </a:p>
        </p:txBody>
      </p:sp>
      <p:sp>
        <p:nvSpPr>
          <p:cNvPr id="17" name="Gecikme 16">
            <a:extLst>
              <a:ext uri="{FF2B5EF4-FFF2-40B4-BE49-F238E27FC236}">
                <a16:creationId xmlns:a16="http://schemas.microsoft.com/office/drawing/2014/main" xmlns="" id="{6E65BA2B-8C32-AE46-876D-38C61F43A613}"/>
              </a:ext>
            </a:extLst>
          </p:cNvPr>
          <p:cNvSpPr/>
          <p:nvPr userDrawn="1"/>
        </p:nvSpPr>
        <p:spPr>
          <a:xfrm rot="10800000">
            <a:off x="9871602" y="146667"/>
            <a:ext cx="980458" cy="980458"/>
          </a:xfrm>
          <a:prstGeom prst="flowChartDelay">
            <a:avLst/>
          </a:prstGeom>
          <a:solidFill>
            <a:srgbClr val="FFFFF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tr-TR" sz="30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nvGrpSpPr>
          <p:cNvPr id="18" name="Grup 17">
            <a:extLst>
              <a:ext uri="{FF2B5EF4-FFF2-40B4-BE49-F238E27FC236}">
                <a16:creationId xmlns:a16="http://schemas.microsoft.com/office/drawing/2014/main" xmlns="" id="{8CEA2423-30A4-3240-BD77-80E96FACB994}"/>
              </a:ext>
            </a:extLst>
          </p:cNvPr>
          <p:cNvGrpSpPr/>
          <p:nvPr userDrawn="1"/>
        </p:nvGrpSpPr>
        <p:grpSpPr>
          <a:xfrm>
            <a:off x="9965573" y="191773"/>
            <a:ext cx="2226425" cy="902118"/>
            <a:chOff x="10543965" y="191773"/>
            <a:chExt cx="1962379" cy="795130"/>
          </a:xfrm>
        </p:grpSpPr>
        <p:sp>
          <p:nvSpPr>
            <p:cNvPr id="19" name="Gecikme 18">
              <a:extLst>
                <a:ext uri="{FF2B5EF4-FFF2-40B4-BE49-F238E27FC236}">
                  <a16:creationId xmlns:a16="http://schemas.microsoft.com/office/drawing/2014/main" xmlns="" id="{11DA6B80-6E02-2046-91FD-2CEA8BBEA6FC}"/>
                </a:ext>
              </a:extLst>
            </p:cNvPr>
            <p:cNvSpPr/>
            <p:nvPr/>
          </p:nvSpPr>
          <p:spPr>
            <a:xfrm rot="10800000">
              <a:off x="10543965" y="191773"/>
              <a:ext cx="795130" cy="795130"/>
            </a:xfrm>
            <a:prstGeom prst="flowChartDelay">
              <a:avLst/>
            </a:prstGeom>
            <a:solidFill>
              <a:srgbClr val="3A495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tr-TR" sz="30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0" name="Dikdörtgen 19">
              <a:extLst>
                <a:ext uri="{FF2B5EF4-FFF2-40B4-BE49-F238E27FC236}">
                  <a16:creationId xmlns:a16="http://schemas.microsoft.com/office/drawing/2014/main" xmlns="" id="{E2388450-0B3C-C049-93F1-50B0C4FCEED1}"/>
                </a:ext>
              </a:extLst>
            </p:cNvPr>
            <p:cNvSpPr/>
            <p:nvPr/>
          </p:nvSpPr>
          <p:spPr>
            <a:xfrm>
              <a:off x="11240927" y="193062"/>
              <a:ext cx="1265417" cy="793841"/>
            </a:xfrm>
            <a:prstGeom prst="rect">
              <a:avLst/>
            </a:prstGeom>
            <a:solidFill>
              <a:srgbClr val="3A495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tr-TR" sz="30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sp>
        <p:nvSpPr>
          <p:cNvPr id="21" name="Dikdörtgen 20">
            <a:extLst>
              <a:ext uri="{FF2B5EF4-FFF2-40B4-BE49-F238E27FC236}">
                <a16:creationId xmlns:a16="http://schemas.microsoft.com/office/drawing/2014/main" xmlns="" id="{4E9E481B-BA30-BF4E-894C-48DD5708E517}"/>
              </a:ext>
            </a:extLst>
          </p:cNvPr>
          <p:cNvSpPr/>
          <p:nvPr userDrawn="1"/>
        </p:nvSpPr>
        <p:spPr>
          <a:xfrm>
            <a:off x="706687" y="3410867"/>
            <a:ext cx="6202233" cy="707886"/>
          </a:xfrm>
          <a:prstGeom prst="rect">
            <a:avLst/>
          </a:prstGeom>
        </p:spPr>
        <p:txBody>
          <a:bodyPr wrap="square">
            <a:spAutoFit/>
          </a:bodyPr>
          <a:lstStyle/>
          <a:p>
            <a:pPr marL="285750" indent="-285750" algn="just">
              <a:spcAft>
                <a:spcPts val="1200"/>
              </a:spcAft>
              <a:buFont typeface="Wingdings" charset="2"/>
              <a:buChar char="§"/>
            </a:pPr>
            <a:r>
              <a:rPr lang="tr-TR" sz="2000" b="1" u="sng" dirty="0">
                <a:solidFill>
                  <a:schemeClr val="bg1"/>
                </a:solidFill>
                <a:latin typeface="Calibri" panose="020F0502020204030204" pitchFamily="34" charset="0"/>
                <a:cs typeface="Calibri" panose="020F0502020204030204" pitchFamily="34" charset="0"/>
              </a:rPr>
              <a:t>6284 sayılı Ailenin Korunması ve Kadına Karşı Şiddetin Önlenmesine Dair Kanun</a:t>
            </a:r>
            <a:r>
              <a:rPr lang="tr-TR" sz="2000" dirty="0">
                <a:solidFill>
                  <a:schemeClr val="bg1"/>
                </a:solidFill>
                <a:latin typeface="Calibri" panose="020F0502020204030204" pitchFamily="34" charset="0"/>
                <a:cs typeface="Calibri" panose="020F0502020204030204" pitchFamily="34" charset="0"/>
              </a:rPr>
              <a:t> </a:t>
            </a:r>
          </a:p>
        </p:txBody>
      </p:sp>
      <p:sp>
        <p:nvSpPr>
          <p:cNvPr id="26" name="Dikdörtgen 25">
            <a:extLst>
              <a:ext uri="{FF2B5EF4-FFF2-40B4-BE49-F238E27FC236}">
                <a16:creationId xmlns:a16="http://schemas.microsoft.com/office/drawing/2014/main" xmlns="" id="{FA169111-85AB-CC4C-B036-FFFAD11D58C8}"/>
              </a:ext>
            </a:extLst>
          </p:cNvPr>
          <p:cNvSpPr/>
          <p:nvPr userDrawn="1"/>
        </p:nvSpPr>
        <p:spPr>
          <a:xfrm>
            <a:off x="706686" y="4398969"/>
            <a:ext cx="6202233" cy="1015663"/>
          </a:xfrm>
          <a:prstGeom prst="rect">
            <a:avLst/>
          </a:prstGeom>
        </p:spPr>
        <p:txBody>
          <a:bodyPr wrap="square">
            <a:spAutoFit/>
          </a:bodyPr>
          <a:lstStyle/>
          <a:p>
            <a:pPr marL="285750" indent="-285750" algn="just">
              <a:spcAft>
                <a:spcPts val="1200"/>
              </a:spcAft>
              <a:buFont typeface="Wingdings" charset="2"/>
              <a:buChar char="§"/>
            </a:pPr>
            <a:r>
              <a:rPr lang="tr-TR" sz="2000" b="1" u="sng" dirty="0">
                <a:solidFill>
                  <a:schemeClr val="bg1"/>
                </a:solidFill>
                <a:latin typeface="Calibri" panose="020F0502020204030204" pitchFamily="34" charset="0"/>
                <a:cs typeface="Calibri" panose="020F0502020204030204" pitchFamily="34" charset="0"/>
              </a:rPr>
              <a:t>6284 sayılı Ailenin Korunması ve Kadına Karşı Şiddetin Önlenmesine Dair Kanuna İlişkin Uygulama Yönetmeliği</a:t>
            </a:r>
            <a:endParaRPr lang="tr-TR" sz="2000" dirty="0">
              <a:solidFill>
                <a:schemeClr val="bg1"/>
              </a:solidFill>
              <a:latin typeface="Calibri" panose="020F0502020204030204" pitchFamily="34" charset="0"/>
              <a:cs typeface="Calibri" panose="020F0502020204030204" pitchFamily="34" charset="0"/>
            </a:endParaRPr>
          </a:p>
        </p:txBody>
      </p:sp>
      <p:grpSp>
        <p:nvGrpSpPr>
          <p:cNvPr id="4" name="Grup 3">
            <a:extLst>
              <a:ext uri="{FF2B5EF4-FFF2-40B4-BE49-F238E27FC236}">
                <a16:creationId xmlns:a16="http://schemas.microsoft.com/office/drawing/2014/main" xmlns="" id="{0CA9C100-CB50-C443-AC96-9FB46EF49E93}"/>
              </a:ext>
            </a:extLst>
          </p:cNvPr>
          <p:cNvGrpSpPr/>
          <p:nvPr userDrawn="1"/>
        </p:nvGrpSpPr>
        <p:grpSpPr>
          <a:xfrm>
            <a:off x="10126395" y="243637"/>
            <a:ext cx="1721797" cy="724359"/>
            <a:chOff x="10360062" y="215547"/>
            <a:chExt cx="1721797" cy="724359"/>
          </a:xfrm>
        </p:grpSpPr>
        <p:pic>
          <p:nvPicPr>
            <p:cNvPr id="32" name="Resim 5">
              <a:extLst>
                <a:ext uri="{FF2B5EF4-FFF2-40B4-BE49-F238E27FC236}">
                  <a16:creationId xmlns:a16="http://schemas.microsoft.com/office/drawing/2014/main" xmlns="" id="{705CB5B9-F775-EB4B-98F6-EE2B36A847F0}"/>
                </a:ext>
              </a:extLst>
            </p:cNvPr>
            <p:cNvPicPr>
              <a:picLocks noChangeAspect="1" noChangeArrowheads="1"/>
            </p:cNvPicPr>
            <p:nvPr userDrawn="1"/>
          </p:nvPicPr>
          <p:blipFill>
            <a:blip r:embed="rId14" cstate="print">
              <a:lum bright="70000" contrast="-70000"/>
              <a:extLst>
                <a:ext uri="{28A0092B-C50C-407E-A947-70E740481C1C}">
                  <a14:useLocalDpi xmlns:a14="http://schemas.microsoft.com/office/drawing/2010/main" val="0"/>
                </a:ext>
              </a:extLst>
            </a:blip>
            <a:srcRect/>
            <a:stretch>
              <a:fillRect/>
            </a:stretch>
          </p:blipFill>
          <p:spPr bwMode="auto">
            <a:xfrm>
              <a:off x="10360062" y="264077"/>
              <a:ext cx="675834" cy="675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Resim 32">
              <a:extLst>
                <a:ext uri="{FF2B5EF4-FFF2-40B4-BE49-F238E27FC236}">
                  <a16:creationId xmlns:a16="http://schemas.microsoft.com/office/drawing/2014/main" xmlns="" id="{5068D1CC-490A-4749-A2CF-44121957BE94}"/>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261844" y="215547"/>
              <a:ext cx="820015" cy="717123"/>
            </a:xfrm>
            <a:prstGeom prst="rect">
              <a:avLst/>
            </a:prstGeom>
          </p:spPr>
        </p:pic>
        <p:cxnSp>
          <p:nvCxnSpPr>
            <p:cNvPr id="3" name="Düz Bağlayıcı 2">
              <a:extLst>
                <a:ext uri="{FF2B5EF4-FFF2-40B4-BE49-F238E27FC236}">
                  <a16:creationId xmlns:a16="http://schemas.microsoft.com/office/drawing/2014/main" xmlns="" id="{3A7D0EC3-9D3B-834E-86DB-13186DA77D85}"/>
                </a:ext>
              </a:extLst>
            </p:cNvPr>
            <p:cNvCxnSpPr>
              <a:cxnSpLocks/>
            </p:cNvCxnSpPr>
            <p:nvPr userDrawn="1"/>
          </p:nvCxnSpPr>
          <p:spPr>
            <a:xfrm>
              <a:off x="11143940" y="232528"/>
              <a:ext cx="922" cy="6938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41072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Resim 60">
            <a:extLst>
              <a:ext uri="{FF2B5EF4-FFF2-40B4-BE49-F238E27FC236}">
                <a16:creationId xmlns:a16="http://schemas.microsoft.com/office/drawing/2014/main" xmlns="" id="{11086BC9-944B-6E40-B3FE-B479DDD308EB}"/>
              </a:ext>
            </a:extLst>
          </p:cNvPr>
          <p:cNvPicPr>
            <a:picLocks noChangeAspect="1"/>
          </p:cNvPicPr>
          <p:nvPr/>
        </p:nvPicPr>
        <p:blipFill rotWithShape="1">
          <a:blip r:embed="rId2"/>
          <a:srcRect t="32297" b="15184"/>
          <a:stretch/>
        </p:blipFill>
        <p:spPr>
          <a:xfrm>
            <a:off x="0" y="-48136"/>
            <a:ext cx="12192000" cy="4314999"/>
          </a:xfrm>
          <a:prstGeom prst="rect">
            <a:avLst/>
          </a:prstGeom>
        </p:spPr>
      </p:pic>
      <p:pic>
        <p:nvPicPr>
          <p:cNvPr id="14" name="Resim 13">
            <a:extLst>
              <a:ext uri="{FF2B5EF4-FFF2-40B4-BE49-F238E27FC236}">
                <a16:creationId xmlns:a16="http://schemas.microsoft.com/office/drawing/2014/main" xmlns="" id="{ABE4705A-0122-A24A-B074-BF76EE10A96B}"/>
              </a:ext>
            </a:extLst>
          </p:cNvPr>
          <p:cNvPicPr>
            <a:picLocks noChangeAspect="1"/>
          </p:cNvPicPr>
          <p:nvPr/>
        </p:nvPicPr>
        <p:blipFill rotWithShape="1">
          <a:blip r:embed="rId3"/>
          <a:srcRect t="52632"/>
          <a:stretch/>
        </p:blipFill>
        <p:spPr>
          <a:xfrm>
            <a:off x="0" y="3609474"/>
            <a:ext cx="12192000" cy="3248526"/>
          </a:xfrm>
          <a:prstGeom prst="rect">
            <a:avLst/>
          </a:prstGeom>
        </p:spPr>
      </p:pic>
      <p:sp>
        <p:nvSpPr>
          <p:cNvPr id="7" name="Text Box 77">
            <a:extLst>
              <a:ext uri="{FF2B5EF4-FFF2-40B4-BE49-F238E27FC236}">
                <a16:creationId xmlns:a16="http://schemas.microsoft.com/office/drawing/2014/main" xmlns="" id="{CD1D3EC0-4373-2647-9D6C-395F02F0EEB4}"/>
              </a:ext>
            </a:extLst>
          </p:cNvPr>
          <p:cNvSpPr txBox="1">
            <a:spLocks noChangeArrowheads="1"/>
          </p:cNvSpPr>
          <p:nvPr/>
        </p:nvSpPr>
        <p:spPr bwMode="auto">
          <a:xfrm>
            <a:off x="450181" y="4140220"/>
            <a:ext cx="1129163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ctr">
              <a:spcBef>
                <a:spcPts val="0"/>
              </a:spcBef>
              <a:buClrTx/>
              <a:buSzTx/>
              <a:buNone/>
            </a:pPr>
            <a:r>
              <a:rPr lang="tr-TR" sz="3000" b="1" dirty="0">
                <a:solidFill>
                  <a:srgbClr val="C00000"/>
                </a:solidFill>
                <a:latin typeface="Calibri"/>
                <a:ea typeface="Tahoma" pitchFamily="34" charset="0"/>
                <a:cs typeface="Tahoma" pitchFamily="34" charset="0"/>
              </a:rPr>
              <a:t>İL ÖZEL İDARELERİ, BELEDİYELER VE BAĞLI KURULUŞLARI İLE </a:t>
            </a:r>
          </a:p>
          <a:p>
            <a:pPr marL="0" indent="0" algn="ctr">
              <a:spcBef>
                <a:spcPts val="0"/>
              </a:spcBef>
              <a:buClrTx/>
              <a:buSzTx/>
              <a:buNone/>
            </a:pPr>
            <a:r>
              <a:rPr lang="tr-TR" sz="3000" b="1" dirty="0">
                <a:solidFill>
                  <a:srgbClr val="C00000"/>
                </a:solidFill>
                <a:latin typeface="Calibri"/>
                <a:ea typeface="Tahoma" pitchFamily="34" charset="0"/>
                <a:cs typeface="Tahoma" pitchFamily="34" charset="0"/>
              </a:rPr>
              <a:t>BUNLARIN ÜYESİ OLDUĞU MAHALLİ İDARE BİRLİKLERİNİN </a:t>
            </a:r>
          </a:p>
          <a:p>
            <a:pPr marL="0" indent="0" algn="ctr">
              <a:spcBef>
                <a:spcPts val="0"/>
              </a:spcBef>
              <a:buClrTx/>
              <a:buSzTx/>
              <a:buNone/>
            </a:pPr>
            <a:r>
              <a:rPr lang="tr-TR" sz="3000" b="1" dirty="0">
                <a:solidFill>
                  <a:srgbClr val="C00000"/>
                </a:solidFill>
                <a:latin typeface="Calibri"/>
                <a:ea typeface="Tahoma" pitchFamily="34" charset="0"/>
                <a:cs typeface="Tahoma" pitchFamily="34" charset="0"/>
              </a:rPr>
              <a:t>PERSONEL ÇALIŞTIRILMASINA DAYALI HİZMETLERİNİN </a:t>
            </a:r>
          </a:p>
          <a:p>
            <a:pPr marL="0" indent="0" algn="ctr">
              <a:spcBef>
                <a:spcPts val="0"/>
              </a:spcBef>
              <a:buClrTx/>
              <a:buSzTx/>
              <a:buNone/>
            </a:pPr>
            <a:r>
              <a:rPr lang="tr-TR" sz="3000" b="1" dirty="0">
                <a:solidFill>
                  <a:srgbClr val="C00000"/>
                </a:solidFill>
                <a:latin typeface="Calibri"/>
                <a:ea typeface="Tahoma" pitchFamily="34" charset="0"/>
                <a:cs typeface="Tahoma" pitchFamily="34" charset="0"/>
              </a:rPr>
              <a:t>GÖRDÜRÜLMESİNE İLİŞKİN USUL VE ESASLAR</a:t>
            </a:r>
          </a:p>
        </p:txBody>
      </p:sp>
      <p:sp>
        <p:nvSpPr>
          <p:cNvPr id="11" name="Metin kutusu 25">
            <a:extLst>
              <a:ext uri="{FF2B5EF4-FFF2-40B4-BE49-F238E27FC236}">
                <a16:creationId xmlns:a16="http://schemas.microsoft.com/office/drawing/2014/main" xmlns="" id="{3D074B85-C706-654B-9841-A57270858603}"/>
              </a:ext>
            </a:extLst>
          </p:cNvPr>
          <p:cNvSpPr txBox="1">
            <a:spLocks noChangeArrowheads="1"/>
          </p:cNvSpPr>
          <p:nvPr/>
        </p:nvSpPr>
        <p:spPr bwMode="auto">
          <a:xfrm>
            <a:off x="4761232" y="6284076"/>
            <a:ext cx="2669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0" algn="ctr">
              <a:lnSpc>
                <a:spcPct val="100000"/>
              </a:lnSpc>
              <a:spcBef>
                <a:spcPct val="0"/>
              </a:spcBef>
              <a:buNone/>
              <a:defRPr/>
            </a:pPr>
            <a:r>
              <a:rPr lang="tr-TR" altLang="tr-TR" sz="1800" dirty="0">
                <a:solidFill>
                  <a:schemeClr val="bg1"/>
                </a:solidFill>
              </a:rPr>
              <a:t>MART - AYVALIK 2022</a:t>
            </a:r>
          </a:p>
        </p:txBody>
      </p:sp>
      <p:grpSp>
        <p:nvGrpSpPr>
          <p:cNvPr id="36" name="Grup 35">
            <a:extLst>
              <a:ext uri="{FF2B5EF4-FFF2-40B4-BE49-F238E27FC236}">
                <a16:creationId xmlns:a16="http://schemas.microsoft.com/office/drawing/2014/main" xmlns="" id="{A51D53FE-7FCA-9F4A-9C87-083A24CD3B46}"/>
              </a:ext>
            </a:extLst>
          </p:cNvPr>
          <p:cNvGrpSpPr/>
          <p:nvPr/>
        </p:nvGrpSpPr>
        <p:grpSpPr>
          <a:xfrm>
            <a:off x="703889" y="-48136"/>
            <a:ext cx="10784222" cy="1491366"/>
            <a:chOff x="492994" y="-48136"/>
            <a:chExt cx="10784222" cy="1491366"/>
          </a:xfrm>
        </p:grpSpPr>
        <p:grpSp>
          <p:nvGrpSpPr>
            <p:cNvPr id="24" name="Grup 23">
              <a:extLst>
                <a:ext uri="{FF2B5EF4-FFF2-40B4-BE49-F238E27FC236}">
                  <a16:creationId xmlns:a16="http://schemas.microsoft.com/office/drawing/2014/main" xmlns="" id="{CB8223C0-300B-D147-9115-D7623D6B11F9}"/>
                </a:ext>
              </a:extLst>
            </p:cNvPr>
            <p:cNvGrpSpPr/>
            <p:nvPr/>
          </p:nvGrpSpPr>
          <p:grpSpPr>
            <a:xfrm rot="16200000">
              <a:off x="465155" y="-20297"/>
              <a:ext cx="1491363" cy="1435685"/>
              <a:chOff x="10543965" y="191773"/>
              <a:chExt cx="825966" cy="795130"/>
            </a:xfrm>
          </p:grpSpPr>
          <p:sp>
            <p:nvSpPr>
              <p:cNvPr id="25" name="Gecikme 24">
                <a:extLst>
                  <a:ext uri="{FF2B5EF4-FFF2-40B4-BE49-F238E27FC236}">
                    <a16:creationId xmlns:a16="http://schemas.microsoft.com/office/drawing/2014/main" xmlns="" id="{6A8B02A8-15EA-8448-84FE-89C4E8CE4EE3}"/>
                  </a:ext>
                </a:extLst>
              </p:cNvPr>
              <p:cNvSpPr/>
              <p:nvPr/>
            </p:nvSpPr>
            <p:spPr>
              <a:xfrm rot="10800000">
                <a:off x="10543965" y="191773"/>
                <a:ext cx="795130" cy="795130"/>
              </a:xfrm>
              <a:prstGeom prst="flowChartDelay">
                <a:avLst/>
              </a:prstGeom>
              <a:solidFill>
                <a:srgbClr val="3A495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tr-TR" sz="30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6" name="Dikdörtgen 25">
                <a:extLst>
                  <a:ext uri="{FF2B5EF4-FFF2-40B4-BE49-F238E27FC236}">
                    <a16:creationId xmlns:a16="http://schemas.microsoft.com/office/drawing/2014/main" xmlns="" id="{01FE0022-5730-FE4D-960A-867E054E6981}"/>
                  </a:ext>
                </a:extLst>
              </p:cNvPr>
              <p:cNvSpPr/>
              <p:nvPr/>
            </p:nvSpPr>
            <p:spPr>
              <a:xfrm>
                <a:off x="11240926" y="193061"/>
                <a:ext cx="129005" cy="793841"/>
              </a:xfrm>
              <a:prstGeom prst="rect">
                <a:avLst/>
              </a:prstGeom>
              <a:solidFill>
                <a:srgbClr val="3A495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tr-TR" sz="3000" b="0" i="0" u="none" strike="noStrike" kern="1200" cap="none" spc="0" normalizeH="0" baseline="0" noProof="0" dirty="0">
                  <a:ln>
                    <a:noFill/>
                  </a:ln>
                  <a:solidFill>
                    <a:srgbClr val="FFFFFF"/>
                  </a:solidFill>
                  <a:effectLst/>
                  <a:uLnTx/>
                  <a:uFillTx/>
                  <a:latin typeface="Helvetica Light"/>
                  <a:ea typeface="Helvetica Light"/>
                  <a:cs typeface="Helvetica Light"/>
                  <a:sym typeface="Helvetica Light"/>
                </a:endParaRPr>
              </a:p>
            </p:txBody>
          </p:sp>
        </p:grpSp>
        <p:grpSp>
          <p:nvGrpSpPr>
            <p:cNvPr id="31" name="Grup 30">
              <a:extLst>
                <a:ext uri="{FF2B5EF4-FFF2-40B4-BE49-F238E27FC236}">
                  <a16:creationId xmlns:a16="http://schemas.microsoft.com/office/drawing/2014/main" xmlns="" id="{36FF79E8-5CAE-A640-ADAA-73568F0B898F}"/>
                </a:ext>
              </a:extLst>
            </p:cNvPr>
            <p:cNvGrpSpPr/>
            <p:nvPr/>
          </p:nvGrpSpPr>
          <p:grpSpPr>
            <a:xfrm rot="16200000">
              <a:off x="9813697" y="-20289"/>
              <a:ext cx="1491353" cy="1435685"/>
              <a:chOff x="10543970" y="191773"/>
              <a:chExt cx="825961" cy="795130"/>
            </a:xfrm>
          </p:grpSpPr>
          <p:sp>
            <p:nvSpPr>
              <p:cNvPr id="32" name="Gecikme 31">
                <a:extLst>
                  <a:ext uri="{FF2B5EF4-FFF2-40B4-BE49-F238E27FC236}">
                    <a16:creationId xmlns:a16="http://schemas.microsoft.com/office/drawing/2014/main" xmlns="" id="{6374E091-A923-804A-BC44-CDF83310A8A3}"/>
                  </a:ext>
                </a:extLst>
              </p:cNvPr>
              <p:cNvSpPr/>
              <p:nvPr/>
            </p:nvSpPr>
            <p:spPr>
              <a:xfrm rot="10800000">
                <a:off x="10543970" y="191773"/>
                <a:ext cx="795130" cy="795130"/>
              </a:xfrm>
              <a:prstGeom prst="flowChartDelay">
                <a:avLst/>
              </a:prstGeom>
              <a:solidFill>
                <a:srgbClr val="3A495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tr-TR" sz="30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3" name="Dikdörtgen 32">
                <a:extLst>
                  <a:ext uri="{FF2B5EF4-FFF2-40B4-BE49-F238E27FC236}">
                    <a16:creationId xmlns:a16="http://schemas.microsoft.com/office/drawing/2014/main" xmlns="" id="{C1069AEC-ED11-9142-820E-7E7E7EB104C2}"/>
                  </a:ext>
                </a:extLst>
              </p:cNvPr>
              <p:cNvSpPr/>
              <p:nvPr/>
            </p:nvSpPr>
            <p:spPr>
              <a:xfrm>
                <a:off x="11240926" y="193061"/>
                <a:ext cx="129005" cy="793841"/>
              </a:xfrm>
              <a:prstGeom prst="rect">
                <a:avLst/>
              </a:prstGeom>
              <a:solidFill>
                <a:srgbClr val="3A495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tr-TR" sz="3000" b="0" i="0" u="none" strike="noStrike" kern="1200" cap="none" spc="0" normalizeH="0" baseline="0" noProof="0" dirty="0">
                  <a:ln>
                    <a:noFill/>
                  </a:ln>
                  <a:solidFill>
                    <a:srgbClr val="FFFFFF"/>
                  </a:solidFill>
                  <a:effectLst/>
                  <a:uLnTx/>
                  <a:uFillTx/>
                  <a:latin typeface="Helvetica Light"/>
                  <a:ea typeface="Helvetica Light"/>
                  <a:cs typeface="Helvetica Light"/>
                  <a:sym typeface="Helvetica Light"/>
                </a:endParaRPr>
              </a:p>
            </p:txBody>
          </p:sp>
        </p:grpSp>
        <p:pic>
          <p:nvPicPr>
            <p:cNvPr id="34" name="Resim 5">
              <a:extLst>
                <a:ext uri="{FF2B5EF4-FFF2-40B4-BE49-F238E27FC236}">
                  <a16:creationId xmlns:a16="http://schemas.microsoft.com/office/drawing/2014/main" xmlns="" id="{3D1AAAAB-63F8-FA45-A3B9-E00DF02E24AF}"/>
                </a:ext>
              </a:extLst>
            </p:cNvPr>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666290" y="241916"/>
              <a:ext cx="1055758" cy="10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Resim 34">
              <a:extLst>
                <a:ext uri="{FF2B5EF4-FFF2-40B4-BE49-F238E27FC236}">
                  <a16:creationId xmlns:a16="http://schemas.microsoft.com/office/drawing/2014/main" xmlns="" id="{8223F7CA-5638-F84B-9FE7-83CB15591E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8871" y="55669"/>
              <a:ext cx="1196933" cy="1046747"/>
            </a:xfrm>
            <a:prstGeom prst="rect">
              <a:avLst/>
            </a:prstGeom>
          </p:spPr>
        </p:pic>
      </p:grpSp>
    </p:spTree>
    <p:extLst>
      <p:ext uri="{BB962C8B-B14F-4D97-AF65-F5344CB8AC3E}">
        <p14:creationId xmlns:p14="http://schemas.microsoft.com/office/powerpoint/2010/main" val="359972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D83DB1E6-820C-4B43-81B9-344C66B424B5}"/>
              </a:ext>
            </a:extLst>
          </p:cNvPr>
          <p:cNvSpPr txBox="1"/>
          <p:nvPr/>
        </p:nvSpPr>
        <p:spPr>
          <a:xfrm>
            <a:off x="474575" y="396315"/>
            <a:ext cx="9444340" cy="523220"/>
          </a:xfrm>
          <a:prstGeom prst="rect">
            <a:avLst/>
          </a:prstGeom>
          <a:noFill/>
        </p:spPr>
        <p:txBody>
          <a:bodyPr wrap="square" rtlCol="0">
            <a:spAutoFit/>
          </a:bodyPr>
          <a:lstStyle/>
          <a:p>
            <a:pPr>
              <a:defRPr/>
            </a:pPr>
            <a:r>
              <a:rPr lang="tr-TR" sz="2800" b="1" kern="0" dirty="0">
                <a:solidFill>
                  <a:prstClr val="white"/>
                </a:solidFill>
              </a:rPr>
              <a:t>4734 SAYILI KAMU İHALE KANUNUNDA YENİ DÜZENLEME</a:t>
            </a:r>
          </a:p>
        </p:txBody>
      </p:sp>
      <p:sp>
        <p:nvSpPr>
          <p:cNvPr id="5" name="Text Box 77">
            <a:extLst>
              <a:ext uri="{FF2B5EF4-FFF2-40B4-BE49-F238E27FC236}">
                <a16:creationId xmlns:a16="http://schemas.microsoft.com/office/drawing/2014/main" xmlns="" id="{50096885-CCCC-7E4A-AF56-B6DFC8B10831}"/>
              </a:ext>
            </a:extLst>
          </p:cNvPr>
          <p:cNvSpPr txBox="1">
            <a:spLocks noChangeArrowheads="1"/>
          </p:cNvSpPr>
          <p:nvPr/>
        </p:nvSpPr>
        <p:spPr bwMode="auto">
          <a:xfrm>
            <a:off x="1055688" y="1844675"/>
            <a:ext cx="9219280"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a:spcBef>
                <a:spcPts val="0"/>
              </a:spcBef>
              <a:spcAft>
                <a:spcPts val="1200"/>
              </a:spcAft>
              <a:buNone/>
            </a:pPr>
            <a:r>
              <a:rPr lang="tr-TR" sz="2100" b="1" u="sng" dirty="0">
                <a:solidFill>
                  <a:srgbClr val="C00000"/>
                </a:solidFill>
                <a:latin typeface="Calibri"/>
                <a:ea typeface="Tahoma" pitchFamily="34" charset="0"/>
                <a:cs typeface="Tahoma" pitchFamily="34" charset="0"/>
              </a:rPr>
              <a:t>Ayrı Tutulan Hizmetler</a:t>
            </a:r>
            <a:r>
              <a:rPr lang="tr-TR" sz="2100" b="1" dirty="0">
                <a:solidFill>
                  <a:srgbClr val="C00000"/>
                </a:solidFill>
                <a:latin typeface="Calibri"/>
                <a:ea typeface="Tahoma" pitchFamily="34" charset="0"/>
                <a:cs typeface="Tahoma" pitchFamily="34" charset="0"/>
              </a:rPr>
              <a:t>;</a:t>
            </a:r>
          </a:p>
          <a:p>
            <a:pPr algn="just">
              <a:spcBef>
                <a:spcPts val="0"/>
              </a:spcBef>
              <a:spcAft>
                <a:spcPts val="1200"/>
              </a:spcAft>
              <a:buFont typeface="Wingdings" panose="05000000000000000000" pitchFamily="2" charset="2"/>
              <a:buChar char="ü"/>
            </a:pPr>
            <a:r>
              <a:rPr lang="tr-TR" sz="2100" dirty="0">
                <a:solidFill>
                  <a:prstClr val="black"/>
                </a:solidFill>
                <a:latin typeface="Calibri"/>
              </a:rPr>
              <a:t>Danışmanlık hizmetleri, </a:t>
            </a:r>
          </a:p>
          <a:p>
            <a:pPr algn="just">
              <a:spcBef>
                <a:spcPts val="0"/>
              </a:spcBef>
              <a:spcAft>
                <a:spcPts val="1200"/>
              </a:spcAft>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Hastane bilgi yönetim sistemi hizmetleri,</a:t>
            </a:r>
          </a:p>
          <a:p>
            <a:pPr algn="just">
              <a:spcBef>
                <a:spcPts val="0"/>
              </a:spcBef>
              <a:spcAft>
                <a:spcPts val="1200"/>
              </a:spcAft>
              <a:buFont typeface="Wingdings" panose="05000000000000000000" pitchFamily="2" charset="2"/>
              <a:buChar char="ü"/>
            </a:pPr>
            <a:r>
              <a:rPr lang="tr-TR" sz="2100" dirty="0">
                <a:solidFill>
                  <a:prstClr val="black"/>
                </a:solidFill>
                <a:latin typeface="Calibri"/>
              </a:rPr>
              <a:t>Çağrı merkezi hizmetlerine ilişkin alımlar,</a:t>
            </a:r>
          </a:p>
          <a:p>
            <a:pPr marL="0" indent="0" algn="just">
              <a:spcBef>
                <a:spcPts val="0"/>
              </a:spcBef>
              <a:spcAft>
                <a:spcPts val="1200"/>
              </a:spcAft>
              <a:buNone/>
            </a:pPr>
            <a:r>
              <a:rPr lang="tr-TR" sz="2100" dirty="0">
                <a:solidFill>
                  <a:prstClr val="black"/>
                </a:solidFill>
                <a:latin typeface="Calibri"/>
              </a:rPr>
              <a:t> personel çalıştırılmasına dayalı hizmet alımı olarak kabul edilmemektedir.</a:t>
            </a:r>
          </a:p>
          <a:p>
            <a:pPr marL="0" indent="0" algn="just">
              <a:spcBef>
                <a:spcPts val="0"/>
              </a:spcBef>
              <a:spcAft>
                <a:spcPts val="1200"/>
              </a:spcAft>
              <a:buNone/>
            </a:pPr>
            <a:r>
              <a:rPr lang="tr-TR" sz="2100" b="1" u="sng" dirty="0">
                <a:solidFill>
                  <a:srgbClr val="C00000"/>
                </a:solidFill>
                <a:latin typeface="Calibri"/>
                <a:ea typeface="Tahoma" pitchFamily="34" charset="0"/>
                <a:cs typeface="Tahoma" pitchFamily="34" charset="0"/>
              </a:rPr>
              <a:t>Kamu İhale Kurumu</a:t>
            </a:r>
            <a:r>
              <a:rPr lang="tr-TR" sz="2100" b="1" dirty="0">
                <a:solidFill>
                  <a:srgbClr val="C00000"/>
                </a:solidFill>
                <a:latin typeface="Calibri"/>
                <a:ea typeface="Tahoma" pitchFamily="34" charset="0"/>
                <a:cs typeface="Tahoma" pitchFamily="34" charset="0"/>
              </a:rPr>
              <a:t>; hizmet alımının personel çalıştırılmasına dayalı olup olmadığı ya da niteliği itibarıyla bu sonucu doğurup doğurmadığı hususunda belirlenen kriterleri ayrı ayrı ya da birlikte dikkate almak suretiyle usul ve esaslar belirlemeye yetkilidir.</a:t>
            </a:r>
          </a:p>
        </p:txBody>
      </p:sp>
    </p:spTree>
    <p:extLst>
      <p:ext uri="{BB962C8B-B14F-4D97-AF65-F5344CB8AC3E}">
        <p14:creationId xmlns:p14="http://schemas.microsoft.com/office/powerpoint/2010/main" val="2650630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375 SAYILI KANUN HÜKMÜNDE KARARNAMEDE </a:t>
            </a:r>
          </a:p>
          <a:p>
            <a:pPr>
              <a:lnSpc>
                <a:spcPct val="90000"/>
              </a:lnSpc>
              <a:defRPr/>
            </a:pPr>
            <a:r>
              <a:rPr lang="tr-TR" sz="2700" b="1" kern="0" dirty="0">
                <a:solidFill>
                  <a:prstClr val="white"/>
                </a:solidFill>
              </a:rPr>
              <a:t>EK 20 NCİ MADDE DÜZENLEMESİ</a:t>
            </a:r>
          </a:p>
        </p:txBody>
      </p:sp>
      <p:sp>
        <p:nvSpPr>
          <p:cNvPr id="7" name="Text Box 77">
            <a:extLst>
              <a:ext uri="{FF2B5EF4-FFF2-40B4-BE49-F238E27FC236}">
                <a16:creationId xmlns:a16="http://schemas.microsoft.com/office/drawing/2014/main" xmlns="" id="{94567AB7-876A-0448-B94B-B1BF6E8F6BF0}"/>
              </a:ext>
            </a:extLst>
          </p:cNvPr>
          <p:cNvSpPr txBox="1">
            <a:spLocks noChangeArrowheads="1"/>
          </p:cNvSpPr>
          <p:nvPr/>
        </p:nvSpPr>
        <p:spPr bwMode="auto">
          <a:xfrm>
            <a:off x="1055688" y="1844675"/>
            <a:ext cx="903880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404813" algn="just" fontAlgn="base">
              <a:spcBef>
                <a:spcPct val="0"/>
              </a:spcBef>
              <a:spcAft>
                <a:spcPct val="0"/>
              </a:spcAft>
              <a:buClrTx/>
              <a:buSzTx/>
              <a:buNone/>
            </a:pPr>
            <a:r>
              <a:rPr lang="tr-TR" sz="2100" b="1" u="sng" dirty="0">
                <a:solidFill>
                  <a:srgbClr val="C00000"/>
                </a:solidFill>
                <a:latin typeface="Calibri"/>
                <a:ea typeface="Tahoma" pitchFamily="34" charset="0"/>
                <a:cs typeface="Tahoma" pitchFamily="34" charset="0"/>
              </a:rPr>
              <a:t>EK MADDE 20;</a:t>
            </a:r>
          </a:p>
          <a:p>
            <a:pPr algn="just" fontAlgn="base">
              <a:spcBef>
                <a:spcPct val="0"/>
              </a:spcBef>
              <a:spcAft>
                <a:spcPct val="0"/>
              </a:spcAft>
              <a:buClrTx/>
              <a:buSzTx/>
              <a:buFont typeface="Wingdings" panose="05000000000000000000" pitchFamily="2" charset="2"/>
              <a:buChar char="Ø"/>
            </a:pPr>
            <a:endParaRPr lang="tr-TR" sz="1800" dirty="0">
              <a:solidFill>
                <a:srgbClr val="FF0000"/>
              </a:solidFill>
              <a:latin typeface="Calibri"/>
            </a:endParaRPr>
          </a:p>
          <a:p>
            <a:pPr algn="just" fontAlgn="base">
              <a:spcBef>
                <a:spcPct val="0"/>
              </a:spcBef>
              <a:spcAft>
                <a:spcPct val="0"/>
              </a:spcAft>
              <a:buClrTx/>
              <a:buSzTx/>
              <a:buFont typeface="Wingdings" panose="05000000000000000000" pitchFamily="2" charset="2"/>
              <a:buChar char="ü"/>
            </a:pPr>
            <a:r>
              <a:rPr lang="tr-TR" sz="2100" dirty="0">
                <a:solidFill>
                  <a:prstClr val="black"/>
                </a:solidFill>
                <a:latin typeface="Calibri"/>
              </a:rPr>
              <a:t>İl özel idareleri, belediyeler ile bağlı kuruluşları ve bunların üyesi olduğu mahalli idare birlikleri personel çalıştırılmasına dayalı hizmetlerini;</a:t>
            </a:r>
          </a:p>
          <a:p>
            <a:pPr algn="just" fontAlgn="base">
              <a:spcBef>
                <a:spcPct val="0"/>
              </a:spcBef>
              <a:spcAft>
                <a:spcPct val="0"/>
              </a:spcAft>
              <a:buClrTx/>
              <a:buSzTx/>
              <a:buFont typeface="Wingdings" panose="05000000000000000000" pitchFamily="2" charset="2"/>
              <a:buChar char="ü"/>
            </a:pPr>
            <a:endParaRPr lang="tr-TR" sz="1800" dirty="0">
              <a:solidFill>
                <a:prstClr val="black"/>
              </a:solidFill>
              <a:latin typeface="Calibri"/>
            </a:endParaRPr>
          </a:p>
          <a:p>
            <a:pPr algn="just" fontAlgn="base">
              <a:spcBef>
                <a:spcPct val="0"/>
              </a:spcBef>
              <a:spcAft>
                <a:spcPct val="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Kamu İhale Kanununun 22 </a:t>
            </a:r>
            <a:r>
              <a:rPr lang="tr-TR" sz="2100" b="1" dirty="0" err="1">
                <a:solidFill>
                  <a:srgbClr val="C00000"/>
                </a:solidFill>
                <a:latin typeface="Calibri"/>
                <a:ea typeface="Tahoma" pitchFamily="34" charset="0"/>
                <a:cs typeface="Tahoma" pitchFamily="34" charset="0"/>
              </a:rPr>
              <a:t>nci</a:t>
            </a:r>
            <a:r>
              <a:rPr lang="tr-TR" sz="2100" b="1" dirty="0">
                <a:solidFill>
                  <a:srgbClr val="C00000"/>
                </a:solidFill>
                <a:latin typeface="Calibri"/>
                <a:ea typeface="Tahoma" pitchFamily="34" charset="0"/>
                <a:cs typeface="Tahoma" pitchFamily="34" charset="0"/>
              </a:rPr>
              <a:t> maddesindeki limit ve şartlar ile 62 </a:t>
            </a:r>
            <a:r>
              <a:rPr lang="tr-TR" sz="2100" b="1" dirty="0" err="1">
                <a:solidFill>
                  <a:srgbClr val="C00000"/>
                </a:solidFill>
                <a:latin typeface="Calibri"/>
                <a:ea typeface="Tahoma" pitchFamily="34" charset="0"/>
                <a:cs typeface="Tahoma" pitchFamily="34" charset="0"/>
              </a:rPr>
              <a:t>nci</a:t>
            </a:r>
            <a:r>
              <a:rPr lang="tr-TR" sz="2100" b="1" dirty="0">
                <a:solidFill>
                  <a:srgbClr val="C00000"/>
                </a:solidFill>
                <a:latin typeface="Calibri"/>
                <a:ea typeface="Tahoma" pitchFamily="34" charset="0"/>
                <a:cs typeface="Tahoma" pitchFamily="34" charset="0"/>
              </a:rPr>
              <a:t> maddesinin birinci fıkrasının (e) bendindeki sınırlamalara tabi olmaksızın doğrudan hizmet alımı suretiyle,</a:t>
            </a:r>
          </a:p>
        </p:txBody>
      </p:sp>
    </p:spTree>
    <p:extLst>
      <p:ext uri="{BB962C8B-B14F-4D97-AF65-F5344CB8AC3E}">
        <p14:creationId xmlns:p14="http://schemas.microsoft.com/office/powerpoint/2010/main" val="2308906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375 SAYILI KANUN HÜKMÜNDE KARARNAMEDE </a:t>
            </a:r>
          </a:p>
          <a:p>
            <a:pPr>
              <a:lnSpc>
                <a:spcPct val="90000"/>
              </a:lnSpc>
              <a:defRPr/>
            </a:pPr>
            <a:r>
              <a:rPr lang="tr-TR" sz="2700" b="1" kern="0" dirty="0">
                <a:solidFill>
                  <a:prstClr val="white"/>
                </a:solidFill>
              </a:rPr>
              <a:t>EK 20 NCİ MADDE DÜZENLEMESİ</a:t>
            </a:r>
          </a:p>
        </p:txBody>
      </p:sp>
      <p:sp>
        <p:nvSpPr>
          <p:cNvPr id="4" name="Text Box 77">
            <a:extLst>
              <a:ext uri="{FF2B5EF4-FFF2-40B4-BE49-F238E27FC236}">
                <a16:creationId xmlns:a16="http://schemas.microsoft.com/office/drawing/2014/main" xmlns="" id="{664647B1-A8C0-E146-ABBC-66150FD300A4}"/>
              </a:ext>
            </a:extLst>
          </p:cNvPr>
          <p:cNvSpPr txBox="1">
            <a:spLocks noChangeArrowheads="1"/>
          </p:cNvSpPr>
          <p:nvPr/>
        </p:nvSpPr>
        <p:spPr bwMode="auto">
          <a:xfrm>
            <a:off x="1055688" y="1844675"/>
            <a:ext cx="8545512"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404813"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EK MADDE 20;</a:t>
            </a:r>
            <a:endParaRPr lang="tr-TR" sz="1800" dirty="0">
              <a:solidFill>
                <a:srgbClr val="FF0000"/>
              </a:solidFill>
              <a:latin typeface="Calibri"/>
            </a:endParaRPr>
          </a:p>
          <a:p>
            <a:pPr marL="0" indent="0" fontAlgn="base">
              <a:spcBef>
                <a:spcPct val="0"/>
              </a:spcBef>
              <a:spcAft>
                <a:spcPts val="1200"/>
              </a:spcAft>
              <a:buClrTx/>
              <a:buSzTx/>
              <a:buNone/>
            </a:pPr>
            <a:r>
              <a:rPr lang="tr-TR" sz="2100" u="sng" dirty="0">
                <a:solidFill>
                  <a:prstClr val="black"/>
                </a:solidFill>
                <a:latin typeface="Calibri"/>
              </a:rPr>
              <a:t>Birlikte ya da ayrı ayrı ;</a:t>
            </a:r>
            <a:endParaRPr lang="tr-TR" sz="2100" b="1" dirty="0">
              <a:solidFill>
                <a:srgbClr val="C00000"/>
              </a:solidFill>
              <a:latin typeface="Calibri"/>
              <a:ea typeface="Tahoma" pitchFamily="34" charset="0"/>
              <a:cs typeface="Tahoma" pitchFamily="34" charset="0"/>
            </a:endParaRP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Sermayesinin yarısından fazlası bu idarelere ait ve halen bu kapsamda hizmet alımı yaptığı mevcut şirketlerinden birine,</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Bu nitelikte herhangi bir şirketi bulunmuyorsa münhasıran bu amaçla kuracakları bir şirkete gördürebilir.</a:t>
            </a:r>
          </a:p>
        </p:txBody>
      </p:sp>
    </p:spTree>
    <p:extLst>
      <p:ext uri="{BB962C8B-B14F-4D97-AF65-F5344CB8AC3E}">
        <p14:creationId xmlns:p14="http://schemas.microsoft.com/office/powerpoint/2010/main" val="1724712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375 SAYILI KANUN HÜKMÜNDE KARARNAMEDE </a:t>
            </a:r>
          </a:p>
          <a:p>
            <a:pPr>
              <a:lnSpc>
                <a:spcPct val="90000"/>
              </a:lnSpc>
              <a:defRPr/>
            </a:pPr>
            <a:r>
              <a:rPr lang="tr-TR" sz="2700" b="1" kern="0" dirty="0">
                <a:solidFill>
                  <a:prstClr val="white"/>
                </a:solidFill>
              </a:rPr>
              <a:t>EK 20 NCİ MADDE DÜZENLEMESİ</a:t>
            </a:r>
          </a:p>
        </p:txBody>
      </p:sp>
      <p:sp>
        <p:nvSpPr>
          <p:cNvPr id="5" name="Text Box 77">
            <a:extLst>
              <a:ext uri="{FF2B5EF4-FFF2-40B4-BE49-F238E27FC236}">
                <a16:creationId xmlns:a16="http://schemas.microsoft.com/office/drawing/2014/main" xmlns="" id="{70479E34-E4D2-DD4A-865C-6122E61FDF70}"/>
              </a:ext>
            </a:extLst>
          </p:cNvPr>
          <p:cNvSpPr txBox="1">
            <a:spLocks noChangeArrowheads="1"/>
          </p:cNvSpPr>
          <p:nvPr/>
        </p:nvSpPr>
        <p:spPr bwMode="auto">
          <a:xfrm>
            <a:off x="1055688" y="1844675"/>
            <a:ext cx="921702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404813"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EK MADDE 20;</a:t>
            </a:r>
            <a:endParaRPr lang="tr-TR" sz="1350" b="1" dirty="0">
              <a:solidFill>
                <a:prstClr val="black"/>
              </a:solidFill>
              <a:latin typeface="Tahoma" pitchFamily="34" charset="0"/>
              <a:ea typeface="Tahoma" pitchFamily="34" charset="0"/>
              <a:cs typeface="Tahoma" pitchFamily="34" charset="0"/>
            </a:endParaRPr>
          </a:p>
          <a:p>
            <a:pPr marL="298450" lvl="1" indent="-298450" algn="just" eaLnBrk="0" fontAlgn="base" hangingPunct="0">
              <a:spcBef>
                <a:spcPct val="0"/>
              </a:spcBef>
              <a:spcAft>
                <a:spcPts val="1200"/>
              </a:spcAft>
              <a:buClrTx/>
              <a:buSzTx/>
              <a:buFont typeface="Wingdings" panose="05000000000000000000" pitchFamily="2" charset="2"/>
              <a:buChar char="ü"/>
            </a:pPr>
            <a:r>
              <a:rPr lang="tr-TR" sz="1900" b="1" dirty="0">
                <a:solidFill>
                  <a:srgbClr val="C00000"/>
                </a:solidFill>
                <a:latin typeface="Calibri"/>
                <a:ea typeface="Tahoma" pitchFamily="34" charset="0"/>
                <a:cs typeface="Tahoma" pitchFamily="34" charset="0"/>
              </a:rPr>
              <a:t>Mahalli idare şirketlerinin koruma ve güvenlik hizmeti alanındaki faaliyetlerinde  10/6/2004 tarihli ve 5188 sayılı Özel Güvenlik Hizmetlerine Dair Kanun hükümleri uygulanır. </a:t>
            </a:r>
          </a:p>
          <a:p>
            <a:pPr marL="0" indent="0" algn="just" eaLnBrk="0" fontAlgn="base" hangingPunct="0">
              <a:spcBef>
                <a:spcPct val="0"/>
              </a:spcBef>
              <a:spcAft>
                <a:spcPts val="1200"/>
              </a:spcAft>
              <a:buClrTx/>
              <a:buSzTx/>
              <a:buNone/>
            </a:pPr>
            <a:r>
              <a:rPr lang="tr-TR" sz="2100" b="1" dirty="0">
                <a:solidFill>
                  <a:srgbClr val="C00000"/>
                </a:solidFill>
                <a:latin typeface="Calibri"/>
                <a:ea typeface="Tahoma" pitchFamily="34" charset="0"/>
                <a:cs typeface="Tahoma" pitchFamily="34" charset="0"/>
              </a:rPr>
              <a:t>Ancak; </a:t>
            </a:r>
          </a:p>
          <a:p>
            <a:pPr algn="just" eaLnBrk="0" fontAlgn="base" hangingPunct="0">
              <a:spcBef>
                <a:spcPct val="0"/>
              </a:spcBef>
              <a:spcAft>
                <a:spcPts val="1200"/>
              </a:spcAft>
              <a:buClrTx/>
              <a:buSzTx/>
              <a:buFont typeface="Wingdings" panose="05000000000000000000" pitchFamily="2" charset="2"/>
              <a:buChar char="ü"/>
            </a:pPr>
            <a:r>
              <a:rPr lang="tr-TR" sz="2100" dirty="0">
                <a:solidFill>
                  <a:prstClr val="black"/>
                </a:solidFill>
                <a:latin typeface="Calibri"/>
              </a:rPr>
              <a:t>Bu şirketlerin faaliyet alanının münhasıran koruma ve güvenlik hizmeti olması zorunluluğu yoktur. Şirketler bu kapsamdaki faaliyetlerini ayrı bir bölüm halinde yürütür.</a:t>
            </a:r>
          </a:p>
        </p:txBody>
      </p:sp>
    </p:spTree>
    <p:extLst>
      <p:ext uri="{BB962C8B-B14F-4D97-AF65-F5344CB8AC3E}">
        <p14:creationId xmlns:p14="http://schemas.microsoft.com/office/powerpoint/2010/main" val="2056010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375 SAYILI KANUN HÜKMÜNDE KARARNAMEDE </a:t>
            </a:r>
          </a:p>
          <a:p>
            <a:pPr>
              <a:lnSpc>
                <a:spcPct val="90000"/>
              </a:lnSpc>
              <a:defRPr/>
            </a:pPr>
            <a:r>
              <a:rPr lang="tr-TR" sz="2700" b="1" kern="0" dirty="0">
                <a:solidFill>
                  <a:prstClr val="white"/>
                </a:solidFill>
              </a:rPr>
              <a:t>EK 20 NCİ MADDE DÜZENLEMESİ</a:t>
            </a:r>
          </a:p>
        </p:txBody>
      </p:sp>
      <p:sp>
        <p:nvSpPr>
          <p:cNvPr id="4" name="Text Box 77">
            <a:extLst>
              <a:ext uri="{FF2B5EF4-FFF2-40B4-BE49-F238E27FC236}">
                <a16:creationId xmlns:a16="http://schemas.microsoft.com/office/drawing/2014/main" xmlns="" id="{488F5964-D592-D145-A3BF-91AB029007F9}"/>
              </a:ext>
            </a:extLst>
          </p:cNvPr>
          <p:cNvSpPr txBox="1">
            <a:spLocks noChangeArrowheads="1"/>
          </p:cNvSpPr>
          <p:nvPr/>
        </p:nvSpPr>
        <p:spPr bwMode="auto">
          <a:xfrm>
            <a:off x="1055688" y="1844675"/>
            <a:ext cx="9315533" cy="346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404813"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EK MADDE 20;</a:t>
            </a:r>
            <a:endParaRPr lang="tr-TR" sz="1350" b="1" dirty="0">
              <a:solidFill>
                <a:prstClr val="black"/>
              </a:solidFill>
              <a:latin typeface="Tahoma" pitchFamily="34" charset="0"/>
              <a:ea typeface="Tahoma" pitchFamily="34" charset="0"/>
              <a:cs typeface="Tahoma" pitchFamily="34" charset="0"/>
            </a:endParaRPr>
          </a:p>
          <a:p>
            <a:pPr algn="just" eaLnBrk="0" fontAlgn="base" hangingPunct="0">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Şirketlerde özel güvenlik alanında istihdam edilen özel güvenlik görevlisi sayısının on kişiyi geçmemesi halinde özel güvenlik bölümü yöneticisinde en az lise mezunu olması şartı aranır. Kanunda belirtilen özel güvenlik temel eğitim şartı sadece bu bölümde görevli olan yöneticiler hakkında aranır.</a:t>
            </a:r>
          </a:p>
          <a:p>
            <a:pPr algn="just" eaLnBrk="0" fontAlgn="base" hangingPunct="0">
              <a:spcBef>
                <a:spcPct val="0"/>
              </a:spcBef>
              <a:spcAft>
                <a:spcPts val="1200"/>
              </a:spcAft>
              <a:buClrTx/>
              <a:buSzTx/>
              <a:buFont typeface="Wingdings" panose="05000000000000000000" pitchFamily="2" charset="2"/>
              <a:buChar char="ü"/>
            </a:pPr>
            <a:r>
              <a:rPr lang="tr-TR" sz="2100" dirty="0">
                <a:solidFill>
                  <a:prstClr val="black"/>
                </a:solidFill>
                <a:latin typeface="Calibri"/>
              </a:rPr>
              <a:t>Bu şirketler 5188 sayılı Kanunun 24 üncü maddesinde belirtilen ruhsat harcından muaftır.</a:t>
            </a:r>
          </a:p>
          <a:p>
            <a:pPr algn="just" eaLnBrk="0" fontAlgn="base" hangingPunct="0">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Bu şirketler kendi kurumları dışındaki özel ve kamu kurumlarına özel güvenlik hizmeti veremezler.</a:t>
            </a:r>
          </a:p>
        </p:txBody>
      </p:sp>
    </p:spTree>
    <p:extLst>
      <p:ext uri="{BB962C8B-B14F-4D97-AF65-F5344CB8AC3E}">
        <p14:creationId xmlns:p14="http://schemas.microsoft.com/office/powerpoint/2010/main" val="2260914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375 SAYILI KANUN HÜKMÜNDE KARARNAMEDE </a:t>
            </a:r>
          </a:p>
          <a:p>
            <a:pPr>
              <a:lnSpc>
                <a:spcPct val="90000"/>
              </a:lnSpc>
              <a:defRPr/>
            </a:pPr>
            <a:r>
              <a:rPr lang="tr-TR" sz="2700" b="1" kern="0" dirty="0">
                <a:solidFill>
                  <a:prstClr val="white"/>
                </a:solidFill>
              </a:rPr>
              <a:t>EK 20 NCİ MADDE DÜZENLEMESİ</a:t>
            </a:r>
          </a:p>
        </p:txBody>
      </p:sp>
      <p:sp>
        <p:nvSpPr>
          <p:cNvPr id="5" name="Text Box 77">
            <a:extLst>
              <a:ext uri="{FF2B5EF4-FFF2-40B4-BE49-F238E27FC236}">
                <a16:creationId xmlns:a16="http://schemas.microsoft.com/office/drawing/2014/main" xmlns="" id="{59BF34BE-598C-064B-8557-64F03D5550EE}"/>
              </a:ext>
            </a:extLst>
          </p:cNvPr>
          <p:cNvSpPr txBox="1">
            <a:spLocks noChangeArrowheads="1"/>
          </p:cNvSpPr>
          <p:nvPr/>
        </p:nvSpPr>
        <p:spPr bwMode="auto">
          <a:xfrm>
            <a:off x="1055688" y="1844675"/>
            <a:ext cx="9217025"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404813"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EK MADDE 20;</a:t>
            </a:r>
            <a:endParaRPr lang="tr-TR" sz="1800" dirty="0">
              <a:solidFill>
                <a:srgbClr val="FF0000"/>
              </a:solidFill>
              <a:latin typeface="Calibri"/>
            </a:endParaRPr>
          </a:p>
          <a:p>
            <a:pPr marL="0" indent="0" algn="just" eaLnBrk="0" fontAlgn="base" hangingPunct="0">
              <a:spcBef>
                <a:spcPct val="0"/>
              </a:spcBef>
              <a:spcAft>
                <a:spcPts val="1200"/>
              </a:spcAft>
              <a:buClrTx/>
              <a:buSzTx/>
              <a:buNone/>
            </a:pPr>
            <a:r>
              <a:rPr lang="tr-TR" sz="2100" u="sng" dirty="0">
                <a:solidFill>
                  <a:prstClr val="black"/>
                </a:solidFill>
                <a:latin typeface="Calibri"/>
              </a:rPr>
              <a:t>Bu madde kapsamındaki şirketlerde;</a:t>
            </a:r>
            <a:endParaRPr lang="tr-TR" sz="2100" b="1" dirty="0">
              <a:solidFill>
                <a:srgbClr val="C00000"/>
              </a:solidFill>
              <a:latin typeface="Calibri"/>
              <a:ea typeface="Tahoma" pitchFamily="34" charset="0"/>
              <a:cs typeface="Tahoma" pitchFamily="34" charset="0"/>
            </a:endParaRPr>
          </a:p>
          <a:p>
            <a:pPr algn="just" eaLnBrk="0" fontAlgn="base" hangingPunct="0">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İşçilerin işe alımı, </a:t>
            </a:r>
          </a:p>
          <a:p>
            <a:pPr algn="just" eaLnBrk="0" fontAlgn="base" hangingPunct="0">
              <a:spcBef>
                <a:spcPct val="0"/>
              </a:spcBef>
              <a:spcAft>
                <a:spcPts val="1200"/>
              </a:spcAft>
              <a:buClrTx/>
              <a:buSzTx/>
              <a:buFont typeface="Wingdings" panose="05000000000000000000" pitchFamily="2" charset="2"/>
              <a:buChar char="ü"/>
            </a:pPr>
            <a:r>
              <a:rPr lang="tr-TR" sz="2100" dirty="0">
                <a:solidFill>
                  <a:prstClr val="black"/>
                </a:solidFill>
                <a:latin typeface="Calibri"/>
              </a:rPr>
              <a:t>İşçilere ilişkin personel giderlerinin toplam giderler içindeki payına ilişkin üst sınırları, </a:t>
            </a:r>
          </a:p>
          <a:p>
            <a:pPr algn="just" eaLnBrk="0" fontAlgn="base" hangingPunct="0">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İlk defa alınacak işçilere ilişkin belirlenecek ölçütleri esas alarak yıllık sınırlamaları,</a:t>
            </a:r>
          </a:p>
          <a:p>
            <a:pPr algn="just" eaLnBrk="0" fontAlgn="base" hangingPunct="0">
              <a:spcBef>
                <a:spcPct val="0"/>
              </a:spcBef>
              <a:spcAft>
                <a:spcPts val="1200"/>
              </a:spcAft>
              <a:buClrTx/>
              <a:buSzTx/>
              <a:buFont typeface="Wingdings" panose="05000000000000000000" pitchFamily="2" charset="2"/>
              <a:buChar char="ü"/>
            </a:pPr>
            <a:r>
              <a:rPr lang="tr-TR" sz="2100" dirty="0">
                <a:solidFill>
                  <a:prstClr val="black"/>
                </a:solidFill>
                <a:latin typeface="Calibri"/>
              </a:rPr>
              <a:t>Bu kapsamdaki alımlar ile harcamaları izlemeye ilişkin usul ve esasları belirlemeye Cumhurbaşkanı yetkilidir.</a:t>
            </a:r>
          </a:p>
        </p:txBody>
      </p:sp>
    </p:spTree>
    <p:extLst>
      <p:ext uri="{BB962C8B-B14F-4D97-AF65-F5344CB8AC3E}">
        <p14:creationId xmlns:p14="http://schemas.microsoft.com/office/powerpoint/2010/main" val="3472225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MAHALLİ İDARELERİN PERSONEL ÇALIŞTIRILMASINA DAYALI </a:t>
            </a:r>
          </a:p>
          <a:p>
            <a:pPr>
              <a:lnSpc>
                <a:spcPct val="90000"/>
              </a:lnSpc>
              <a:defRPr/>
            </a:pPr>
            <a:r>
              <a:rPr lang="tr-TR" sz="2700" b="1" kern="0" dirty="0">
                <a:solidFill>
                  <a:prstClr val="white"/>
                </a:solidFill>
              </a:rPr>
              <a:t>HİZMETLERİNİN GÖRDÜRÜLMESİNE İLİŞKİN USUL VE ESASLAR</a:t>
            </a:r>
          </a:p>
        </p:txBody>
      </p:sp>
      <p:sp>
        <p:nvSpPr>
          <p:cNvPr id="4" name="Text Box 77">
            <a:extLst>
              <a:ext uri="{FF2B5EF4-FFF2-40B4-BE49-F238E27FC236}">
                <a16:creationId xmlns:a16="http://schemas.microsoft.com/office/drawing/2014/main" xmlns="" id="{D945661D-3FB8-1246-93DE-77EA02B62D61}"/>
              </a:ext>
            </a:extLst>
          </p:cNvPr>
          <p:cNvSpPr txBox="1">
            <a:spLocks noChangeArrowheads="1"/>
          </p:cNvSpPr>
          <p:nvPr/>
        </p:nvSpPr>
        <p:spPr bwMode="auto">
          <a:xfrm>
            <a:off x="1055687" y="1836487"/>
            <a:ext cx="9217025"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404813" algn="just" fontAlgn="base">
              <a:spcBef>
                <a:spcPct val="0"/>
              </a:spcBef>
              <a:spcAft>
                <a:spcPts val="1200"/>
              </a:spcAft>
              <a:buClrTx/>
              <a:buSzTx/>
              <a:buNone/>
            </a:pPr>
            <a:r>
              <a:rPr lang="tr-TR" sz="2400" b="1" u="sng" dirty="0">
                <a:solidFill>
                  <a:srgbClr val="C00000"/>
                </a:solidFill>
                <a:latin typeface="Calibri"/>
                <a:ea typeface="Tahoma" pitchFamily="34" charset="0"/>
                <a:cs typeface="Tahoma" pitchFamily="34" charset="0"/>
              </a:rPr>
              <a:t>Amaç; </a:t>
            </a:r>
            <a:endParaRPr lang="tr-TR" sz="2100" b="1" dirty="0">
              <a:solidFill>
                <a:srgbClr val="C00000"/>
              </a:solidFill>
              <a:latin typeface="Calibri"/>
              <a:ea typeface="Tahoma" pitchFamily="34" charset="0"/>
              <a:cs typeface="Tahoma" pitchFamily="34" charset="0"/>
            </a:endParaRP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 375 sayılı Kanun Hükmünde Kararname’nin Ek 20 </a:t>
            </a:r>
            <a:r>
              <a:rPr lang="tr-TR" sz="2100" b="1" dirty="0" err="1">
                <a:solidFill>
                  <a:srgbClr val="C00000"/>
                </a:solidFill>
                <a:latin typeface="Calibri"/>
                <a:ea typeface="Tahoma" pitchFamily="34" charset="0"/>
                <a:cs typeface="Tahoma" pitchFamily="34" charset="0"/>
              </a:rPr>
              <a:t>nci</a:t>
            </a:r>
            <a:r>
              <a:rPr lang="tr-TR" sz="2100" b="1" dirty="0">
                <a:solidFill>
                  <a:srgbClr val="C00000"/>
                </a:solidFill>
                <a:latin typeface="Calibri"/>
                <a:ea typeface="Tahoma" pitchFamily="34" charset="0"/>
                <a:cs typeface="Tahoma" pitchFamily="34" charset="0"/>
              </a:rPr>
              <a:t> maddesi kapsamındaki şirketlerde işçilerin işe alımı,</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İşçilere ilişkin personel giderlerinin toplam giderler içindeki payına ilişkin üst sınırların tespiti,</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İlk defa alınacak işçilere ilişkin belirlenecek ölçütleri esas alarak yıllık sınırlamaları </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Bu kapsamdaki alımlar ile harcamaları izlemeye ilişkin usul ve esasları belirlemektir.</a:t>
            </a:r>
          </a:p>
        </p:txBody>
      </p:sp>
    </p:spTree>
    <p:extLst>
      <p:ext uri="{BB962C8B-B14F-4D97-AF65-F5344CB8AC3E}">
        <p14:creationId xmlns:p14="http://schemas.microsoft.com/office/powerpoint/2010/main" val="1154593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MAHALLİ İDARELERİN PERSONEL ÇALIŞTIRILMASINA DAYALI </a:t>
            </a:r>
          </a:p>
          <a:p>
            <a:pPr>
              <a:lnSpc>
                <a:spcPct val="90000"/>
              </a:lnSpc>
              <a:defRPr/>
            </a:pPr>
            <a:r>
              <a:rPr lang="tr-TR" sz="2700" b="1" kern="0" dirty="0">
                <a:solidFill>
                  <a:prstClr val="white"/>
                </a:solidFill>
              </a:rPr>
              <a:t>HİZMETLERİNİN GÖRDÜRÜLMESİNE İLİŞKİN USUL VE ESASLAR</a:t>
            </a:r>
          </a:p>
        </p:txBody>
      </p:sp>
      <p:sp>
        <p:nvSpPr>
          <p:cNvPr id="5" name="Metin kutusu 4">
            <a:extLst>
              <a:ext uri="{FF2B5EF4-FFF2-40B4-BE49-F238E27FC236}">
                <a16:creationId xmlns:a16="http://schemas.microsoft.com/office/drawing/2014/main" xmlns="" id="{D2D963B2-5658-D245-8B09-8A6DC062FC76}"/>
              </a:ext>
            </a:extLst>
          </p:cNvPr>
          <p:cNvSpPr txBox="1"/>
          <p:nvPr/>
        </p:nvSpPr>
        <p:spPr>
          <a:xfrm>
            <a:off x="1055687" y="1844675"/>
            <a:ext cx="9217025" cy="2339102"/>
          </a:xfrm>
          <a:prstGeom prst="rect">
            <a:avLst/>
          </a:prstGeom>
          <a:noFill/>
        </p:spPr>
        <p:txBody>
          <a:bodyPr wrap="square">
            <a:spAutoFit/>
          </a:bodyPr>
          <a:lstStyle/>
          <a:p>
            <a:pPr algn="just" fontAlgn="base">
              <a:spcBef>
                <a:spcPct val="0"/>
              </a:spcBef>
              <a:spcAft>
                <a:spcPts val="1200"/>
              </a:spcAft>
              <a:buClrTx/>
              <a:buSzTx/>
              <a:buFont typeface="Wingdings" panose="05000000000000000000" pitchFamily="2" charset="2"/>
              <a:buChar char="ü"/>
            </a:pPr>
            <a:r>
              <a:rPr lang="tr-TR" sz="2100" b="1" u="sng" dirty="0">
                <a:solidFill>
                  <a:srgbClr val="C00000"/>
                </a:solidFill>
                <a:latin typeface="Calibri"/>
                <a:ea typeface="Tahoma" pitchFamily="34" charset="0"/>
                <a:cs typeface="Tahoma" pitchFamily="34" charset="0"/>
              </a:rPr>
              <a:t>Destek personeli</a:t>
            </a:r>
            <a:r>
              <a:rPr lang="tr-TR" sz="2100" b="1" dirty="0">
                <a:solidFill>
                  <a:srgbClr val="C00000"/>
                </a:solidFill>
                <a:latin typeface="Calibri"/>
                <a:ea typeface="Tahoma" pitchFamily="34" charset="0"/>
                <a:cs typeface="Tahoma" pitchFamily="34" charset="0"/>
              </a:rPr>
              <a:t>: İşçiler ve yönetici dışında kalan şirket personelini</a:t>
            </a:r>
          </a:p>
          <a:p>
            <a:pPr algn="just" fontAlgn="base">
              <a:spcBef>
                <a:spcPct val="0"/>
              </a:spcBef>
              <a:spcAft>
                <a:spcPts val="1200"/>
              </a:spcAft>
              <a:buClrTx/>
              <a:buSzTx/>
              <a:buFont typeface="Wingdings" panose="05000000000000000000" pitchFamily="2" charset="2"/>
              <a:buChar char="ü"/>
            </a:pPr>
            <a:r>
              <a:rPr lang="tr-TR" sz="2100" u="sng" dirty="0">
                <a:solidFill>
                  <a:prstClr val="black"/>
                </a:solidFill>
                <a:latin typeface="Calibri"/>
              </a:rPr>
              <a:t>İdare</a:t>
            </a:r>
            <a:r>
              <a:rPr lang="tr-TR" sz="2100" dirty="0">
                <a:solidFill>
                  <a:prstClr val="black"/>
                </a:solidFill>
                <a:latin typeface="Calibri"/>
              </a:rPr>
              <a:t>: Şirketin sermayesinin yarısından fazlasına doğrudan doğruya veya dolaylı olarak, birlikte veya ayrı ayrı sahip olan il özel idaresi, belediye ve bağlı kuruluşları ile bunların üyesi olduğu mahalli idare birliklerini,</a:t>
            </a:r>
          </a:p>
          <a:p>
            <a:pPr algn="just" fontAlgn="base">
              <a:spcBef>
                <a:spcPct val="0"/>
              </a:spcBef>
              <a:spcAft>
                <a:spcPts val="1200"/>
              </a:spcAft>
              <a:buClrTx/>
              <a:buSzTx/>
              <a:buFont typeface="Wingdings" panose="05000000000000000000" pitchFamily="2" charset="2"/>
              <a:buChar char="ü"/>
            </a:pPr>
            <a:r>
              <a:rPr lang="tr-TR" sz="2100" dirty="0">
                <a:solidFill>
                  <a:srgbClr val="C00000"/>
                </a:solidFill>
                <a:latin typeface="Calibri"/>
                <a:ea typeface="Tahoma" pitchFamily="34" charset="0"/>
                <a:cs typeface="Tahoma" pitchFamily="34" charset="0"/>
              </a:rPr>
              <a:t> </a:t>
            </a:r>
            <a:r>
              <a:rPr lang="tr-TR" sz="2100" b="1" u="sng" dirty="0">
                <a:solidFill>
                  <a:srgbClr val="C00000"/>
                </a:solidFill>
                <a:latin typeface="Calibri"/>
                <a:ea typeface="Tahoma" pitchFamily="34" charset="0"/>
                <a:cs typeface="Tahoma" pitchFamily="34" charset="0"/>
              </a:rPr>
              <a:t>İşçi:</a:t>
            </a:r>
            <a:r>
              <a:rPr lang="tr-TR" sz="2100" b="1" dirty="0">
                <a:solidFill>
                  <a:srgbClr val="C00000"/>
                </a:solidFill>
                <a:latin typeface="Calibri"/>
                <a:ea typeface="Tahoma" pitchFamily="34" charset="0"/>
                <a:cs typeface="Tahoma" pitchFamily="34" charset="0"/>
              </a:rPr>
              <a:t> Şirketlerde personel çalıştırılmasına dayalı hizmet alımı kapsamında idareye hizmet sunmak üzere iş sözleşmesine dayalı olarak çalışan kişiyi,</a:t>
            </a:r>
          </a:p>
        </p:txBody>
      </p:sp>
    </p:spTree>
    <p:extLst>
      <p:ext uri="{BB962C8B-B14F-4D97-AF65-F5344CB8AC3E}">
        <p14:creationId xmlns:p14="http://schemas.microsoft.com/office/powerpoint/2010/main" val="568534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MAHALLİ İDARELERİN PERSONEL ÇALIŞTIRILMASINA DAYALI </a:t>
            </a:r>
          </a:p>
          <a:p>
            <a:pPr>
              <a:lnSpc>
                <a:spcPct val="90000"/>
              </a:lnSpc>
              <a:defRPr/>
            </a:pPr>
            <a:r>
              <a:rPr lang="tr-TR" sz="2700" b="1" kern="0" dirty="0">
                <a:solidFill>
                  <a:prstClr val="white"/>
                </a:solidFill>
              </a:rPr>
              <a:t>HİZMETLERİNİN GÖRDÜRÜLMESİNE İLİŞKİN USUL VE ESASLAR</a:t>
            </a:r>
          </a:p>
        </p:txBody>
      </p:sp>
      <p:sp>
        <p:nvSpPr>
          <p:cNvPr id="7" name="Metin kutusu 6">
            <a:extLst>
              <a:ext uri="{FF2B5EF4-FFF2-40B4-BE49-F238E27FC236}">
                <a16:creationId xmlns:a16="http://schemas.microsoft.com/office/drawing/2014/main" xmlns="" id="{3FFBB89E-0C2B-4040-AFB1-5D0BD4E317F7}"/>
              </a:ext>
            </a:extLst>
          </p:cNvPr>
          <p:cNvSpPr txBox="1"/>
          <p:nvPr/>
        </p:nvSpPr>
        <p:spPr>
          <a:xfrm>
            <a:off x="1055687" y="1844675"/>
            <a:ext cx="9217025" cy="3139321"/>
          </a:xfrm>
          <a:prstGeom prst="rect">
            <a:avLst/>
          </a:prstGeom>
          <a:noFill/>
        </p:spPr>
        <p:txBody>
          <a:bodyPr wrap="square">
            <a:spAutoFit/>
          </a:bodyPr>
          <a:lstStyle/>
          <a:p>
            <a:pPr algn="just" fontAlgn="base">
              <a:spcBef>
                <a:spcPct val="0"/>
              </a:spcBef>
              <a:spcAft>
                <a:spcPts val="1200"/>
              </a:spcAft>
              <a:buClrTx/>
              <a:buSzTx/>
              <a:buFont typeface="Wingdings" panose="05000000000000000000" pitchFamily="2" charset="2"/>
              <a:buChar char="ü"/>
            </a:pPr>
            <a:r>
              <a:rPr lang="tr-TR" sz="2100" b="1" u="sng" dirty="0">
                <a:solidFill>
                  <a:srgbClr val="C00000"/>
                </a:solidFill>
                <a:latin typeface="Calibri"/>
                <a:ea typeface="Tahoma" pitchFamily="34" charset="0"/>
                <a:cs typeface="Tahoma" pitchFamily="34" charset="0"/>
              </a:rPr>
              <a:t>Şirket</a:t>
            </a:r>
            <a:r>
              <a:rPr lang="tr-TR" sz="2100" b="1" dirty="0">
                <a:solidFill>
                  <a:srgbClr val="C00000"/>
                </a:solidFill>
                <a:latin typeface="Calibri"/>
                <a:ea typeface="Tahoma" pitchFamily="34" charset="0"/>
                <a:cs typeface="Tahoma" pitchFamily="34" charset="0"/>
              </a:rPr>
              <a:t>: İl özel idareleri, belediyeler ve bağlı kuruluşları ile il özel idareleri ve belediyelerin üyesi olduğu mahalli idare birliklerinin doğrudan doğruya veya dolaylı olarak birlikte veya ayrı ayrı sermayesinin yarısından fazlasına sahip olduğu şirketi,</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Şirket personeli: Yönetici, destek personeli ve işçileri,</a:t>
            </a:r>
          </a:p>
          <a:p>
            <a:pPr algn="just" fontAlgn="base">
              <a:spcBef>
                <a:spcPct val="0"/>
              </a:spcBef>
              <a:spcAft>
                <a:spcPts val="1200"/>
              </a:spcAft>
              <a:buClrTx/>
              <a:buSzTx/>
              <a:buFont typeface="Wingdings" panose="05000000000000000000" pitchFamily="2" charset="2"/>
              <a:buChar char="ü"/>
            </a:pPr>
            <a:r>
              <a:rPr lang="tr-TR" sz="2100" b="1" u="sng" dirty="0">
                <a:solidFill>
                  <a:srgbClr val="C00000"/>
                </a:solidFill>
                <a:latin typeface="Calibri"/>
                <a:ea typeface="Tahoma" pitchFamily="34" charset="0"/>
                <a:cs typeface="Tahoma" pitchFamily="34" charset="0"/>
              </a:rPr>
              <a:t>Yönetici:</a:t>
            </a:r>
            <a:r>
              <a:rPr lang="tr-TR" sz="2100" b="1" dirty="0">
                <a:solidFill>
                  <a:srgbClr val="C00000"/>
                </a:solidFill>
                <a:latin typeface="Calibri"/>
                <a:ea typeface="Tahoma" pitchFamily="34" charset="0"/>
                <a:cs typeface="Tahoma" pitchFamily="34" charset="0"/>
              </a:rPr>
              <a:t> Sevk ve idareye yetkili olan birim yöneticileri veya birimi temsile yetkili kişiler ile bu kişilerin üstü konumundaki  şirket personelini,</a:t>
            </a:r>
          </a:p>
          <a:p>
            <a:pPr marL="0" indent="0" algn="just" fontAlgn="base">
              <a:spcBef>
                <a:spcPct val="0"/>
              </a:spcBef>
              <a:spcAft>
                <a:spcPts val="1200"/>
              </a:spcAft>
              <a:buClrTx/>
              <a:buSzTx/>
              <a:buNone/>
            </a:pPr>
            <a:r>
              <a:rPr lang="tr-TR" sz="2100" b="1" dirty="0">
                <a:solidFill>
                  <a:srgbClr val="C00000"/>
                </a:solidFill>
                <a:latin typeface="Calibri"/>
                <a:ea typeface="Tahoma" pitchFamily="34" charset="0"/>
                <a:cs typeface="Tahoma" pitchFamily="34" charset="0"/>
              </a:rPr>
              <a:t>ifade eder.</a:t>
            </a:r>
          </a:p>
        </p:txBody>
      </p:sp>
    </p:spTree>
    <p:extLst>
      <p:ext uri="{BB962C8B-B14F-4D97-AF65-F5344CB8AC3E}">
        <p14:creationId xmlns:p14="http://schemas.microsoft.com/office/powerpoint/2010/main" val="1858304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MAHALLİ İDARELERİN PERSONEL ÇALIŞTIRILMASINA DAYALI </a:t>
            </a:r>
          </a:p>
          <a:p>
            <a:pPr>
              <a:lnSpc>
                <a:spcPct val="90000"/>
              </a:lnSpc>
              <a:defRPr/>
            </a:pPr>
            <a:r>
              <a:rPr lang="tr-TR" sz="2700" b="1" kern="0" dirty="0">
                <a:solidFill>
                  <a:prstClr val="white"/>
                </a:solidFill>
              </a:rPr>
              <a:t>HİZMETLERİNİN GÖRDÜRÜLMESİNE İLİŞKİN USUL VE ESASLAR</a:t>
            </a:r>
          </a:p>
        </p:txBody>
      </p:sp>
      <p:sp>
        <p:nvSpPr>
          <p:cNvPr id="4" name="Text Box 77">
            <a:extLst>
              <a:ext uri="{FF2B5EF4-FFF2-40B4-BE49-F238E27FC236}">
                <a16:creationId xmlns:a16="http://schemas.microsoft.com/office/drawing/2014/main" xmlns="" id="{A6E93069-32D0-1641-BF80-E0464B12E3F4}"/>
              </a:ext>
            </a:extLst>
          </p:cNvPr>
          <p:cNvSpPr txBox="1">
            <a:spLocks noChangeArrowheads="1"/>
          </p:cNvSpPr>
          <p:nvPr/>
        </p:nvSpPr>
        <p:spPr bwMode="auto">
          <a:xfrm>
            <a:off x="1055688" y="1844675"/>
            <a:ext cx="9014744" cy="281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İşe alınacaklarda aranacak şartlar; </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2527 sayılı Türk Soylu Yabancıların Türkiye'de Meslek ve Sanatlarını Serbestçe Yapabilmelerine, Kamu, Özel Kuruluş veya İşyerlerinde Çalıştırılabilmelerine İlişkin Kanun hükümleri saklı kalmak kaydıyla </a:t>
            </a:r>
            <a:r>
              <a:rPr lang="tr-TR" sz="2100" u="sng" dirty="0">
                <a:solidFill>
                  <a:prstClr val="black"/>
                </a:solidFill>
                <a:latin typeface="Calibri"/>
              </a:rPr>
              <a:t>Türk vatandaşı olmak</a:t>
            </a:r>
            <a:r>
              <a:rPr lang="tr-TR" sz="2100" dirty="0">
                <a:solidFill>
                  <a:prstClr val="black"/>
                </a:solidFill>
                <a:latin typeface="Calibri"/>
              </a:rPr>
              <a:t>,</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18 yaşını tamamlamış olmak,</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Affa uğramış olsa bile devletin güvenliğine karşı suçlardan, Anayasal düzene ve bu düzenin işleyişine karşı suçlardan mahkûm olmamak,</a:t>
            </a:r>
          </a:p>
        </p:txBody>
      </p:sp>
    </p:spTree>
    <p:extLst>
      <p:ext uri="{BB962C8B-B14F-4D97-AF65-F5344CB8AC3E}">
        <p14:creationId xmlns:p14="http://schemas.microsoft.com/office/powerpoint/2010/main" val="3730806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xmlns="" id="{74EDFE2C-34CA-F840-AB89-D532ED216059}"/>
              </a:ext>
            </a:extLst>
          </p:cNvPr>
          <p:cNvSpPr txBox="1"/>
          <p:nvPr/>
        </p:nvSpPr>
        <p:spPr>
          <a:xfrm>
            <a:off x="474575" y="396315"/>
            <a:ext cx="9444340" cy="538609"/>
          </a:xfrm>
          <a:prstGeom prst="rect">
            <a:avLst/>
          </a:prstGeom>
          <a:noFill/>
        </p:spPr>
        <p:txBody>
          <a:bodyPr wrap="square" rtlCol="0">
            <a:spAutoFit/>
          </a:bodyPr>
          <a:lstStyle/>
          <a:p>
            <a:pPr>
              <a:defRPr/>
            </a:pPr>
            <a:r>
              <a:rPr lang="tr-TR" sz="2800" b="1" kern="0" dirty="0">
                <a:solidFill>
                  <a:prstClr val="white"/>
                </a:solidFill>
              </a:rPr>
              <a:t>696 SAYILI KANUN HÜKMÜNDE KARARNAME </a:t>
            </a:r>
          </a:p>
        </p:txBody>
      </p:sp>
      <p:sp>
        <p:nvSpPr>
          <p:cNvPr id="11" name="Text Box 77">
            <a:extLst>
              <a:ext uri="{FF2B5EF4-FFF2-40B4-BE49-F238E27FC236}">
                <a16:creationId xmlns:a16="http://schemas.microsoft.com/office/drawing/2014/main" xmlns="" id="{3F6ABAA8-375E-DA4C-8ED7-0C7799C7821C}"/>
              </a:ext>
            </a:extLst>
          </p:cNvPr>
          <p:cNvSpPr txBox="1">
            <a:spLocks noChangeArrowheads="1"/>
          </p:cNvSpPr>
          <p:nvPr/>
        </p:nvSpPr>
        <p:spPr bwMode="auto">
          <a:xfrm>
            <a:off x="1055688" y="2100254"/>
            <a:ext cx="9047480" cy="281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a:spcBef>
                <a:spcPts val="0"/>
              </a:spcBef>
              <a:spcAft>
                <a:spcPts val="1200"/>
              </a:spcAft>
              <a:buClrTx/>
              <a:buSzTx/>
              <a:buFont typeface="Wingdings" panose="05000000000000000000" pitchFamily="2" charset="2"/>
              <a:buChar char="ü"/>
            </a:pPr>
            <a:r>
              <a:rPr lang="tr-TR" sz="2100" dirty="0">
                <a:solidFill>
                  <a:prstClr val="black"/>
                </a:solidFill>
                <a:latin typeface="Calibri"/>
              </a:rPr>
              <a:t>696 sayılı Kanun Hükmünde Kararname 24/12/2017 tarihinde, </a:t>
            </a:r>
          </a:p>
          <a:p>
            <a:pPr algn="just">
              <a:spcBef>
                <a:spcPts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 Uygulamaya Dair Usul ve Esaslar 01/01/2018 tarihinde yayımlanmıştır. </a:t>
            </a:r>
          </a:p>
          <a:p>
            <a:pPr algn="just">
              <a:spcBef>
                <a:spcPts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 </a:t>
            </a:r>
            <a:r>
              <a:rPr lang="tr-TR" sz="2100" dirty="0">
                <a:solidFill>
                  <a:prstClr val="black"/>
                </a:solidFill>
                <a:latin typeface="Calibri"/>
              </a:rPr>
              <a:t>Usul ve Esaslar içerisinde mahalli idarelere ilişkin hükümler; Geçici 24 üncü Maddenin Uygulanmasına İlişkin Usul ve Esaslar başlığı altında düzenlenmiştir. </a:t>
            </a:r>
          </a:p>
          <a:p>
            <a:pPr algn="just">
              <a:spcBef>
                <a:spcPts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İl Özel İdareleri, Belediyeler ve Bağlı Kuruluşları ile Bunların Üyesi Olduğu Mahalli İdare Birliklerinin Personel Çalıştırılmasına Dayalı Hizmetlerinin Gördürülmesine İlişkin Usul ve Esaslar 28.04.2018 tarihinde yayımlanmıştır.</a:t>
            </a:r>
            <a:endParaRPr lang="tr-TR" sz="2100" dirty="0">
              <a:solidFill>
                <a:prstClr val="black"/>
              </a:solidFill>
              <a:latin typeface="Calibri"/>
            </a:endParaRPr>
          </a:p>
        </p:txBody>
      </p:sp>
    </p:spTree>
    <p:extLst>
      <p:ext uri="{BB962C8B-B14F-4D97-AF65-F5344CB8AC3E}">
        <p14:creationId xmlns:p14="http://schemas.microsoft.com/office/powerpoint/2010/main" val="503978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MAHALLİ İDARELERİN PERSONEL ÇALIŞTIRILMASINA DAYALI </a:t>
            </a:r>
          </a:p>
          <a:p>
            <a:pPr>
              <a:lnSpc>
                <a:spcPct val="90000"/>
              </a:lnSpc>
              <a:defRPr/>
            </a:pPr>
            <a:r>
              <a:rPr lang="tr-TR" sz="2700" b="1" kern="0" dirty="0">
                <a:solidFill>
                  <a:prstClr val="white"/>
                </a:solidFill>
              </a:rPr>
              <a:t>HİZMETLERİNİN GÖRDÜRÜLMESİNE İLİŞKİN USUL VE ESASLAR</a:t>
            </a:r>
          </a:p>
        </p:txBody>
      </p:sp>
      <p:sp>
        <p:nvSpPr>
          <p:cNvPr id="5" name="Text Box 77">
            <a:extLst>
              <a:ext uri="{FF2B5EF4-FFF2-40B4-BE49-F238E27FC236}">
                <a16:creationId xmlns:a16="http://schemas.microsoft.com/office/drawing/2014/main" xmlns="" id="{73D818C4-0D26-974A-8F35-E37182D0AE41}"/>
              </a:ext>
            </a:extLst>
          </p:cNvPr>
          <p:cNvSpPr txBox="1">
            <a:spLocks noChangeArrowheads="1"/>
          </p:cNvSpPr>
          <p:nvPr/>
        </p:nvSpPr>
        <p:spPr bwMode="auto">
          <a:xfrm>
            <a:off x="1055688" y="1844675"/>
            <a:ext cx="9459912"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Askerlik durumu itibariyle;</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Askerlikle ilgisi bulunmamak,</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Askerlik çağına gelmemiş bulunmak</a:t>
            </a:r>
            <a:r>
              <a:rPr lang="tr-TR" sz="2100" dirty="0">
                <a:solidFill>
                  <a:prstClr val="black"/>
                </a:solidFill>
                <a:latin typeface="Calibri"/>
              </a:rPr>
              <a:t>,</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Askerlik çağına gelmiş ise muvazzaf askerlik hizmetini yapmış yahut ertelenmiş veya yedek sınıfa geçirilmiş olmak,</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22/5/2003 tarihli ve 4857 sayılı İş Kanununun 30 uncu maddesi hükümleri saklı kalmak kaydıyla görevini devamlı yapmasına engel olabilecek akıl hastalığı bulunmamak, (</a:t>
            </a:r>
            <a:r>
              <a:rPr lang="tr-TR" sz="2100" dirty="0">
                <a:solidFill>
                  <a:prstClr val="black"/>
                </a:solidFill>
                <a:latin typeface="Calibri"/>
              </a:rPr>
              <a:t>Elli veya daha fazla işçi çalıştırılan özel sektör işyerlerinde yüzde üç engelli, kamu işyerlerinde ise yüzde dört engelli ve yüzde iki eski hükümlü işçi çalıştırılma zorunluluğu bulunmaktadır</a:t>
            </a:r>
            <a:r>
              <a:rPr lang="tr-TR" sz="2100" b="1" dirty="0">
                <a:solidFill>
                  <a:srgbClr val="C00000"/>
                </a:solidFill>
                <a:latin typeface="Calibri"/>
                <a:ea typeface="Tahoma" pitchFamily="34" charset="0"/>
                <a:cs typeface="Tahoma" pitchFamily="34" charset="0"/>
              </a:rPr>
              <a:t>.)</a:t>
            </a:r>
          </a:p>
        </p:txBody>
      </p:sp>
    </p:spTree>
    <p:extLst>
      <p:ext uri="{BB962C8B-B14F-4D97-AF65-F5344CB8AC3E}">
        <p14:creationId xmlns:p14="http://schemas.microsoft.com/office/powerpoint/2010/main" val="30927803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276632"/>
            <a:ext cx="9390649" cy="840230"/>
          </a:xfrm>
          <a:prstGeom prst="rect">
            <a:avLst/>
          </a:prstGeom>
          <a:noFill/>
        </p:spPr>
        <p:txBody>
          <a:bodyPr wrap="square" rtlCol="0">
            <a:spAutoFit/>
          </a:bodyPr>
          <a:lstStyle/>
          <a:p>
            <a:pPr>
              <a:lnSpc>
                <a:spcPct val="90000"/>
              </a:lnSpc>
              <a:defRPr/>
            </a:pPr>
            <a:r>
              <a:rPr lang="tr-TR" sz="2700" b="1" kern="0" dirty="0">
                <a:solidFill>
                  <a:prstClr val="white"/>
                </a:solidFill>
              </a:rPr>
              <a:t>MAHALLİ İDARELERİN PERSONEL ÇALIŞTIRILMASINA DAYALI </a:t>
            </a:r>
          </a:p>
          <a:p>
            <a:pPr>
              <a:lnSpc>
                <a:spcPct val="90000"/>
              </a:lnSpc>
              <a:defRPr/>
            </a:pPr>
            <a:r>
              <a:rPr lang="tr-TR" sz="2700" b="1" kern="0" dirty="0">
                <a:solidFill>
                  <a:prstClr val="white"/>
                </a:solidFill>
              </a:rPr>
              <a:t>HİZMETLERİNİN GÖRDÜRÜLMESİNE İLİŞKİN USUL VE ESASLAR</a:t>
            </a:r>
          </a:p>
        </p:txBody>
      </p:sp>
      <p:sp>
        <p:nvSpPr>
          <p:cNvPr id="4" name="Text Box 77">
            <a:extLst>
              <a:ext uri="{FF2B5EF4-FFF2-40B4-BE49-F238E27FC236}">
                <a16:creationId xmlns:a16="http://schemas.microsoft.com/office/drawing/2014/main" xmlns="" id="{A7272123-75E0-E546-992E-4C3A530F60DD}"/>
              </a:ext>
            </a:extLst>
          </p:cNvPr>
          <p:cNvSpPr txBox="1">
            <a:spLocks noChangeArrowheads="1"/>
          </p:cNvSpPr>
          <p:nvPr/>
        </p:nvSpPr>
        <p:spPr bwMode="auto">
          <a:xfrm>
            <a:off x="1055688" y="1844675"/>
            <a:ext cx="8340975"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Güvenlik soruşturması ve/veya arşiv araştırması yapılmış olmak,</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 İlgili idarelerce ihtiyaç duyulması halinde belirlenecek işin niteliğine uygun özel şartları taşımak, </a:t>
            </a:r>
          </a:p>
          <a:p>
            <a:pPr marL="0" indent="0" algn="just" fontAlgn="base">
              <a:spcBef>
                <a:spcPct val="0"/>
              </a:spcBef>
              <a:spcAft>
                <a:spcPts val="1200"/>
              </a:spcAft>
              <a:buClrTx/>
              <a:buSzTx/>
              <a:buNone/>
            </a:pPr>
            <a:r>
              <a:rPr lang="tr-TR" sz="2100" dirty="0">
                <a:solidFill>
                  <a:prstClr val="black"/>
                </a:solidFill>
                <a:latin typeface="Calibri"/>
              </a:rPr>
              <a:t>şartları aranır. </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Özel güvenlik görevlisi olarak işe alınacaklar 5188 sayılı Özel Güvenlik Hizmetlerine Dair  Kanun hükümlerine tabidir.</a:t>
            </a:r>
          </a:p>
        </p:txBody>
      </p:sp>
    </p:spTree>
    <p:extLst>
      <p:ext uri="{BB962C8B-B14F-4D97-AF65-F5344CB8AC3E}">
        <p14:creationId xmlns:p14="http://schemas.microsoft.com/office/powerpoint/2010/main" val="17300592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258302" cy="466281"/>
          </a:xfrm>
          <a:prstGeom prst="rect">
            <a:avLst/>
          </a:prstGeom>
          <a:noFill/>
        </p:spPr>
        <p:txBody>
          <a:bodyPr wrap="square" rtlCol="0">
            <a:spAutoFit/>
          </a:bodyPr>
          <a:lstStyle/>
          <a:p>
            <a:pPr>
              <a:lnSpc>
                <a:spcPct val="90000"/>
              </a:lnSpc>
              <a:defRPr/>
            </a:pPr>
            <a:r>
              <a:rPr lang="tr-TR" sz="2700" b="1" kern="0" dirty="0">
                <a:solidFill>
                  <a:prstClr val="white"/>
                </a:solidFill>
              </a:rPr>
              <a:t>GÜVENLİK SORUŞTURMASI VE/VEYA ARŞİV ARAŞTIRMASI</a:t>
            </a:r>
          </a:p>
        </p:txBody>
      </p:sp>
      <p:sp>
        <p:nvSpPr>
          <p:cNvPr id="5" name="Text Box 77">
            <a:extLst>
              <a:ext uri="{FF2B5EF4-FFF2-40B4-BE49-F238E27FC236}">
                <a16:creationId xmlns:a16="http://schemas.microsoft.com/office/drawing/2014/main" xmlns="" id="{83F3DBD2-23B9-B44F-9E21-ED1792765F91}"/>
              </a:ext>
            </a:extLst>
          </p:cNvPr>
          <p:cNvSpPr txBox="1">
            <a:spLocks noChangeArrowheads="1"/>
          </p:cNvSpPr>
          <p:nvPr/>
        </p:nvSpPr>
        <p:spPr bwMode="auto">
          <a:xfrm>
            <a:off x="1055688" y="1844675"/>
            <a:ext cx="9989301"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Soruşturma ve/veya araştırma talepleri</a:t>
            </a:r>
            <a:r>
              <a:rPr lang="tr-TR" sz="2100" b="1" dirty="0">
                <a:solidFill>
                  <a:srgbClr val="C00000"/>
                </a:solidFill>
                <a:latin typeface="Calibri"/>
                <a:ea typeface="Tahoma" pitchFamily="34" charset="0"/>
                <a:cs typeface="Tahoma" pitchFamily="34" charset="0"/>
              </a:rPr>
              <a:t>; valilikler aracılığıyla yetkili mercilerden istenir. </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Güvenlik soruşturması ve/veya arşiv araştırması sonuçları </a:t>
            </a:r>
            <a:r>
              <a:rPr lang="tr-TR" sz="2100" i="1" dirty="0">
                <a:solidFill>
                  <a:prstClr val="black"/>
                </a:solidFill>
                <a:latin typeface="Calibri"/>
              </a:rPr>
              <a:t>Güvenlik Soruşturması ve Arşiv Araştırması Yönetmeliğine </a:t>
            </a:r>
            <a:r>
              <a:rPr lang="tr-TR" sz="2100" dirty="0">
                <a:solidFill>
                  <a:prstClr val="black"/>
                </a:solidFill>
                <a:latin typeface="Calibri"/>
              </a:rPr>
              <a:t>göre illerde valilikler bünyesinde teşkil edilen değerlendirme komisyonunca değerlendirilir. </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Valiliklerce uygun görülmesi halinde; sonuçların değerlendirilmesi ilgili </a:t>
            </a:r>
            <a:r>
              <a:rPr lang="tr-TR" sz="2100" b="1" u="sng" dirty="0">
                <a:solidFill>
                  <a:srgbClr val="C00000"/>
                </a:solidFill>
                <a:latin typeface="Calibri"/>
                <a:ea typeface="Tahoma" pitchFamily="34" charset="0"/>
                <a:cs typeface="Tahoma" pitchFamily="34" charset="0"/>
              </a:rPr>
              <a:t>idare bünyesinde </a:t>
            </a:r>
            <a:r>
              <a:rPr lang="tr-TR" sz="2100" b="1" dirty="0">
                <a:solidFill>
                  <a:srgbClr val="C00000"/>
                </a:solidFill>
                <a:latin typeface="Calibri"/>
                <a:ea typeface="Tahoma" pitchFamily="34" charset="0"/>
                <a:cs typeface="Tahoma" pitchFamily="34" charset="0"/>
              </a:rPr>
              <a:t>Yönetmeliğe göre teşkil edilen </a:t>
            </a:r>
            <a:r>
              <a:rPr lang="tr-TR" sz="2100" b="1" u="sng" dirty="0">
                <a:solidFill>
                  <a:srgbClr val="C00000"/>
                </a:solidFill>
                <a:latin typeface="Calibri"/>
                <a:ea typeface="Tahoma" pitchFamily="34" charset="0"/>
                <a:cs typeface="Tahoma" pitchFamily="34" charset="0"/>
              </a:rPr>
              <a:t>değerlendirme komisyonuna </a:t>
            </a:r>
            <a:r>
              <a:rPr lang="tr-TR" sz="2100" b="1" dirty="0">
                <a:solidFill>
                  <a:srgbClr val="C00000"/>
                </a:solidFill>
                <a:latin typeface="Calibri"/>
                <a:ea typeface="Tahoma" pitchFamily="34" charset="0"/>
                <a:cs typeface="Tahoma" pitchFamily="34" charset="0"/>
              </a:rPr>
              <a:t>bırakılabilir. </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Şirketin ortakları arasında birden fazla idare bulunması durumunda değerlendirme yetkisinin bırakılacağı idare valilik kararında belirtilir.</a:t>
            </a:r>
          </a:p>
        </p:txBody>
      </p:sp>
    </p:spTree>
    <p:extLst>
      <p:ext uri="{BB962C8B-B14F-4D97-AF65-F5344CB8AC3E}">
        <p14:creationId xmlns:p14="http://schemas.microsoft.com/office/powerpoint/2010/main" val="33745918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İŞÇİLERE İLİŞKİN PERSONEL GİDERLERİNİN SINIRLANDIRILMASI</a:t>
            </a:r>
          </a:p>
        </p:txBody>
      </p:sp>
      <p:sp>
        <p:nvSpPr>
          <p:cNvPr id="4" name="Text Box 77">
            <a:extLst>
              <a:ext uri="{FF2B5EF4-FFF2-40B4-BE49-F238E27FC236}">
                <a16:creationId xmlns:a16="http://schemas.microsoft.com/office/drawing/2014/main" xmlns="" id="{F120276E-3DC3-7149-91A5-E4C0E08BE44B}"/>
              </a:ext>
            </a:extLst>
          </p:cNvPr>
          <p:cNvSpPr txBox="1">
            <a:spLocks noChangeArrowheads="1"/>
          </p:cNvSpPr>
          <p:nvPr/>
        </p:nvSpPr>
        <p:spPr bwMode="auto">
          <a:xfrm>
            <a:off x="1055688" y="1844675"/>
            <a:ext cx="9217025" cy="344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dirty="0">
                <a:solidFill>
                  <a:srgbClr val="C00000"/>
                </a:solidFill>
                <a:latin typeface="Calibri"/>
                <a:ea typeface="Tahoma" pitchFamily="34" charset="0"/>
                <a:cs typeface="Tahoma" pitchFamily="34" charset="0"/>
              </a:rPr>
              <a:t>PERSONEL GİDER ORANI HESABI </a:t>
            </a:r>
          </a:p>
          <a:p>
            <a:pPr marL="0" indent="0" algn="just" fontAlgn="base">
              <a:spcBef>
                <a:spcPct val="0"/>
              </a:spcBef>
              <a:spcAft>
                <a:spcPts val="1200"/>
              </a:spcAft>
              <a:buClrTx/>
              <a:buSzTx/>
              <a:buNone/>
            </a:pPr>
            <a:r>
              <a:rPr lang="tr-TR" sz="2100" u="sng" dirty="0">
                <a:solidFill>
                  <a:prstClr val="black"/>
                </a:solidFill>
                <a:latin typeface="Calibri"/>
              </a:rPr>
              <a:t>İdarelerin, şirket personeli de dahil yıllık toplam personel giderleri;</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 İdarenin gerçekleşen en son yıl bütçe gelirleri toplamının yeniden değerleme oranında artırılması sonucu bulunacak miktarın yüzde kırkını (% 40) aşamaz. </a:t>
            </a: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Bu oran büyükşehir belediyeleri ve bağlı kuruluşlarında yüzde otuz (%30) olarak uygulanır. </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Büyükşehir ilçe belediyelerinde yüzde kırk (% 40) olarak uygulanır.</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İl özel idarelerinde % 40 olarak uygulanır.</a:t>
            </a:r>
          </a:p>
        </p:txBody>
      </p:sp>
    </p:spTree>
    <p:extLst>
      <p:ext uri="{BB962C8B-B14F-4D97-AF65-F5344CB8AC3E}">
        <p14:creationId xmlns:p14="http://schemas.microsoft.com/office/powerpoint/2010/main" val="3620944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1" y="421011"/>
            <a:ext cx="9282365" cy="480131"/>
          </a:xfrm>
          <a:prstGeom prst="rect">
            <a:avLst/>
          </a:prstGeom>
          <a:noFill/>
        </p:spPr>
        <p:txBody>
          <a:bodyPr wrap="square" rtlCol="0">
            <a:spAutoFit/>
          </a:bodyPr>
          <a:lstStyle/>
          <a:p>
            <a:pPr>
              <a:lnSpc>
                <a:spcPct val="90000"/>
              </a:lnSpc>
              <a:defRPr/>
            </a:pPr>
            <a:r>
              <a:rPr lang="tr-TR" sz="2700" b="1" kern="0" dirty="0">
                <a:solidFill>
                  <a:prstClr val="white"/>
                </a:solidFill>
              </a:rPr>
              <a:t>İŞÇİLERE İLİŞKİN PERSONEL GİDERLERİNİN SINIRLANDIRILMASI</a:t>
            </a:r>
          </a:p>
        </p:txBody>
      </p:sp>
      <p:sp>
        <p:nvSpPr>
          <p:cNvPr id="5" name="Text Box 77">
            <a:extLst>
              <a:ext uri="{FF2B5EF4-FFF2-40B4-BE49-F238E27FC236}">
                <a16:creationId xmlns:a16="http://schemas.microsoft.com/office/drawing/2014/main" xmlns="" id="{107713AC-4B02-DD48-93AA-3804610D7CB1}"/>
              </a:ext>
            </a:extLst>
          </p:cNvPr>
          <p:cNvSpPr txBox="1">
            <a:spLocks noChangeArrowheads="1"/>
          </p:cNvSpPr>
          <p:nvPr/>
        </p:nvSpPr>
        <p:spPr bwMode="auto">
          <a:xfrm>
            <a:off x="1055688" y="1844675"/>
            <a:ext cx="8389101"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dirty="0">
                <a:solidFill>
                  <a:srgbClr val="C00000"/>
                </a:solidFill>
                <a:latin typeface="Calibri"/>
                <a:ea typeface="Tahoma" pitchFamily="34" charset="0"/>
                <a:cs typeface="Tahoma" pitchFamily="34" charset="0"/>
              </a:rPr>
              <a:t>PERSONEL GİDER ORANI HESABI;</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Yıl içerisinde aylık ve ücretlerde beklenmedik bir artışın meydana gelmesi sonucunda personel giderlerinin söz konusu oranları aşması durumunda;</a:t>
            </a: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Cari yıl ve izleyen yıllarda personel giderleri bu oranların altına ininceye  kadar yeni personel alımı yapılamaz. </a:t>
            </a:r>
          </a:p>
        </p:txBody>
      </p:sp>
    </p:spTree>
    <p:extLst>
      <p:ext uri="{BB962C8B-B14F-4D97-AF65-F5344CB8AC3E}">
        <p14:creationId xmlns:p14="http://schemas.microsoft.com/office/powerpoint/2010/main" val="38160648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İŞÇİ ÇALIŞTIRILMASINDA SINIRLANDIRMA VE İZİN</a:t>
            </a:r>
          </a:p>
        </p:txBody>
      </p:sp>
      <p:sp>
        <p:nvSpPr>
          <p:cNvPr id="4" name="Text Box 77">
            <a:extLst>
              <a:ext uri="{FF2B5EF4-FFF2-40B4-BE49-F238E27FC236}">
                <a16:creationId xmlns:a16="http://schemas.microsoft.com/office/drawing/2014/main" xmlns="" id="{679866EF-55B8-274F-B1ED-A9350589DB0E}"/>
              </a:ext>
            </a:extLst>
          </p:cNvPr>
          <p:cNvSpPr txBox="1">
            <a:spLocks noChangeArrowheads="1"/>
          </p:cNvSpPr>
          <p:nvPr/>
        </p:nvSpPr>
        <p:spPr bwMode="auto">
          <a:xfrm>
            <a:off x="1055688" y="1844675"/>
            <a:ext cx="921702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DOĞRUDAN HİZMET ALIM SÖZLEŞMESİ KAPSAMINDA İDAREDE ÇALIŞTIRILABİLECEK İŞÇİ SAYISI;</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Geçişe esas sözleşme kapsamında o iş için öngörülen işçi sayısını aşamaz. </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Personel gider oranı belirlenen oranın altında kalan idareler, bu oranın aşılmaması kaydıyla,</a:t>
            </a:r>
            <a:r>
              <a:rPr lang="tr-TR" sz="2100" b="1" u="sng" dirty="0">
                <a:solidFill>
                  <a:srgbClr val="C00000"/>
                </a:solidFill>
                <a:latin typeface="Calibri"/>
                <a:ea typeface="Tahoma" pitchFamily="34" charset="0"/>
                <a:cs typeface="Tahoma" pitchFamily="34" charset="0"/>
              </a:rPr>
              <a:t> işten ayrılanların yerine</a:t>
            </a:r>
            <a:r>
              <a:rPr lang="tr-TR" sz="2100" b="1" dirty="0">
                <a:solidFill>
                  <a:srgbClr val="C00000"/>
                </a:solidFill>
                <a:latin typeface="Calibri"/>
                <a:ea typeface="Tahoma" pitchFamily="34" charset="0"/>
                <a:cs typeface="Tahoma" pitchFamily="34" charset="0"/>
              </a:rPr>
              <a:t> ve şirketleri için  belirlenen sayı sınırının üzerinde işçi alımı yapabilir. </a:t>
            </a: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Personel gider oranı yüksek olan idareler, ilgili bakanlıklardan izin almak suretiyle yeni işçi çalıştırabilir.</a:t>
            </a:r>
          </a:p>
        </p:txBody>
      </p:sp>
    </p:spTree>
    <p:extLst>
      <p:ext uri="{BB962C8B-B14F-4D97-AF65-F5344CB8AC3E}">
        <p14:creationId xmlns:p14="http://schemas.microsoft.com/office/powerpoint/2010/main" val="31635937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ŞİRKET PERSONEL GİDERLERİ</a:t>
            </a:r>
          </a:p>
        </p:txBody>
      </p:sp>
      <p:sp>
        <p:nvSpPr>
          <p:cNvPr id="5" name="Text Box 77">
            <a:extLst>
              <a:ext uri="{FF2B5EF4-FFF2-40B4-BE49-F238E27FC236}">
                <a16:creationId xmlns:a16="http://schemas.microsoft.com/office/drawing/2014/main" xmlns="" id="{B813F06D-0323-7443-B3C4-6CA2F9D56FD1}"/>
              </a:ext>
            </a:extLst>
          </p:cNvPr>
          <p:cNvSpPr txBox="1">
            <a:spLocks noChangeArrowheads="1"/>
          </p:cNvSpPr>
          <p:nvPr/>
        </p:nvSpPr>
        <p:spPr bwMode="auto">
          <a:xfrm>
            <a:off x="1055688" y="1844675"/>
            <a:ext cx="9217025" cy="297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ŞİRKETE PERSONEL GİDERİ İÇİN YAPILACAK AYLIK ÖDEMELERİN TOPLAMI</a:t>
            </a:r>
            <a:r>
              <a:rPr lang="tr-TR" sz="2100" b="1" dirty="0">
                <a:solidFill>
                  <a:srgbClr val="C00000"/>
                </a:solidFill>
                <a:latin typeface="Calibri"/>
                <a:ea typeface="Tahoma" pitchFamily="34" charset="0"/>
                <a:cs typeface="Tahoma" pitchFamily="34" charset="0"/>
              </a:rPr>
              <a:t>; </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Hizmet alımı sözleşmesinde öngörülen işçi ücretleri esas alınarak hesaplanan </a:t>
            </a:r>
            <a:r>
              <a:rPr lang="tr-TR" sz="2100" u="sng" dirty="0">
                <a:solidFill>
                  <a:prstClr val="black"/>
                </a:solidFill>
                <a:latin typeface="Calibri"/>
              </a:rPr>
              <a:t>asgari işçilik maliyeti</a:t>
            </a:r>
            <a:r>
              <a:rPr lang="tr-TR" sz="2100" dirty="0">
                <a:solidFill>
                  <a:prstClr val="black"/>
                </a:solidFill>
                <a:latin typeface="Calibri"/>
              </a:rPr>
              <a:t>, </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Bu maliyet üzerinden hesaplanan % 4 </a:t>
            </a:r>
            <a:r>
              <a:rPr lang="tr-TR" sz="2100" b="1" u="sng" dirty="0">
                <a:solidFill>
                  <a:srgbClr val="C00000"/>
                </a:solidFill>
                <a:latin typeface="Calibri"/>
                <a:ea typeface="Tahoma" pitchFamily="34" charset="0"/>
                <a:cs typeface="Tahoma" pitchFamily="34" charset="0"/>
              </a:rPr>
              <a:t>sözleşme giderleri ve genel giderler, </a:t>
            </a: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İşçilikle bağlantılı ayni giderler,</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Asgari işçilik maliyeti ve işçilikle bağlantılı ayni giderler toplamı üzerinden %7’ye kadar belirlenecek kârdan oluşur. </a:t>
            </a:r>
          </a:p>
        </p:txBody>
      </p:sp>
    </p:spTree>
    <p:extLst>
      <p:ext uri="{BB962C8B-B14F-4D97-AF65-F5344CB8AC3E}">
        <p14:creationId xmlns:p14="http://schemas.microsoft.com/office/powerpoint/2010/main" val="681608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ŞİRKET PERSONEL GİDERLERİ</a:t>
            </a:r>
          </a:p>
        </p:txBody>
      </p:sp>
      <p:sp>
        <p:nvSpPr>
          <p:cNvPr id="4" name="Text Box 77">
            <a:extLst>
              <a:ext uri="{FF2B5EF4-FFF2-40B4-BE49-F238E27FC236}">
                <a16:creationId xmlns:a16="http://schemas.microsoft.com/office/drawing/2014/main" xmlns="" id="{2F3C10D3-BC16-A148-BD20-2BFFB566743C}"/>
              </a:ext>
            </a:extLst>
          </p:cNvPr>
          <p:cNvSpPr txBox="1">
            <a:spLocks noChangeArrowheads="1"/>
          </p:cNvSpPr>
          <p:nvPr/>
        </p:nvSpPr>
        <p:spPr bwMode="auto">
          <a:xfrm>
            <a:off x="1055688" y="1844675"/>
            <a:ext cx="8497386"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İşçi ücretlerinin tespitinde asgari ücrette meydana gelen artışlar dikkate alınır. </a:t>
            </a: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Bu ödemelerin toplamı, aynı zamanda şirket personeline ait personel giderlerinin şirketin toplam giderleri içindeki payına ilişkin üst sınırı oluşturur. </a:t>
            </a:r>
            <a:endParaRPr lang="tr-TR" sz="2100" b="1" dirty="0">
              <a:solidFill>
                <a:srgbClr val="C00000"/>
              </a:solidFill>
              <a:latin typeface="Calibri"/>
              <a:ea typeface="Tahoma" pitchFamily="34" charset="0"/>
              <a:cs typeface="Tahoma" pitchFamily="34" charset="0"/>
            </a:endParaRP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Asgari işçilik maliyeti, sözleşme giderleri ve genel giderler ile işçilikle bağlantılı ayni giderler ve kâr oranı, kamu ihale mevzuatı esas alınarak belirlenir. </a:t>
            </a:r>
          </a:p>
        </p:txBody>
      </p:sp>
    </p:spTree>
    <p:extLst>
      <p:ext uri="{BB962C8B-B14F-4D97-AF65-F5344CB8AC3E}">
        <p14:creationId xmlns:p14="http://schemas.microsoft.com/office/powerpoint/2010/main" val="1053207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HİZMETLERİN GÖRDÜRÜLMESİ USULÜ</a:t>
            </a:r>
          </a:p>
        </p:txBody>
      </p:sp>
      <p:sp>
        <p:nvSpPr>
          <p:cNvPr id="5" name="Text Box 77">
            <a:extLst>
              <a:ext uri="{FF2B5EF4-FFF2-40B4-BE49-F238E27FC236}">
                <a16:creationId xmlns:a16="http://schemas.microsoft.com/office/drawing/2014/main" xmlns="" id="{31D6F941-2FD6-2D48-9195-5AA79D42A012}"/>
              </a:ext>
            </a:extLst>
          </p:cNvPr>
          <p:cNvSpPr txBox="1">
            <a:spLocks noChangeArrowheads="1"/>
          </p:cNvSpPr>
          <p:nvPr/>
        </p:nvSpPr>
        <p:spPr bwMode="auto">
          <a:xfrm>
            <a:off x="1055688" y="1844675"/>
            <a:ext cx="9217025"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İl özel idareleri, belediyeler ile bağlı kuruluşları ve bunların üyesi olduğu mahalli idare birliklerinin personel çalıştırılmasına dayalı hizmetleri</a:t>
            </a:r>
            <a:r>
              <a:rPr lang="tr-TR" sz="2100" b="1" dirty="0">
                <a:solidFill>
                  <a:srgbClr val="C00000"/>
                </a:solidFill>
                <a:latin typeface="Calibri"/>
                <a:ea typeface="Tahoma" pitchFamily="34" charset="0"/>
                <a:cs typeface="Tahoma" pitchFamily="34" charset="0"/>
              </a:rPr>
              <a:t>;</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Kamu İhale Kanununun 22 </a:t>
            </a:r>
            <a:r>
              <a:rPr lang="tr-TR" sz="2100" dirty="0" err="1">
                <a:solidFill>
                  <a:prstClr val="black"/>
                </a:solidFill>
                <a:latin typeface="Calibri"/>
              </a:rPr>
              <a:t>nci</a:t>
            </a:r>
            <a:r>
              <a:rPr lang="tr-TR" sz="2100" dirty="0">
                <a:solidFill>
                  <a:prstClr val="black"/>
                </a:solidFill>
                <a:latin typeface="Calibri"/>
              </a:rPr>
              <a:t> maddesindeki limit ve şartlara,</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62 </a:t>
            </a:r>
            <a:r>
              <a:rPr lang="tr-TR" sz="2100" b="1" dirty="0" err="1">
                <a:solidFill>
                  <a:srgbClr val="C00000"/>
                </a:solidFill>
                <a:latin typeface="Calibri"/>
                <a:ea typeface="Tahoma" pitchFamily="34" charset="0"/>
                <a:cs typeface="Tahoma" pitchFamily="34" charset="0"/>
              </a:rPr>
              <a:t>nci</a:t>
            </a:r>
            <a:r>
              <a:rPr lang="tr-TR" sz="2100" b="1" dirty="0">
                <a:solidFill>
                  <a:srgbClr val="C00000"/>
                </a:solidFill>
                <a:latin typeface="Calibri"/>
                <a:ea typeface="Tahoma" pitchFamily="34" charset="0"/>
                <a:cs typeface="Tahoma" pitchFamily="34" charset="0"/>
              </a:rPr>
              <a:t> maddesinin birinci fıkrasının (e) bendindeki sınırlamalara tabi olmaksızın </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Doğrudan hizmet alımı suretiyle, </a:t>
            </a:r>
            <a:r>
              <a:rPr lang="tr-TR" sz="2100" b="1" dirty="0">
                <a:solidFill>
                  <a:srgbClr val="C00000"/>
                </a:solidFill>
                <a:latin typeface="Calibri"/>
                <a:ea typeface="Tahoma" pitchFamily="34" charset="0"/>
                <a:cs typeface="Tahoma" pitchFamily="34" charset="0"/>
              </a:rPr>
              <a:t>(DOĞRUDAN TEMİN USULÜ) </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Doğrudan doğruya veya dolaylı olarak, birlikte ya da ayrı ayrı sermayesinin yarısından fazlası bu idarelere ait şirketlere gördürebilir. </a:t>
            </a:r>
          </a:p>
        </p:txBody>
      </p:sp>
    </p:spTree>
    <p:extLst>
      <p:ext uri="{BB962C8B-B14F-4D97-AF65-F5344CB8AC3E}">
        <p14:creationId xmlns:p14="http://schemas.microsoft.com/office/powerpoint/2010/main" val="895866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HİZMETLERİN GÖRDÜRÜLMESİ USULÜ</a:t>
            </a:r>
          </a:p>
        </p:txBody>
      </p:sp>
      <p:sp>
        <p:nvSpPr>
          <p:cNvPr id="4" name="Text Box 77">
            <a:extLst>
              <a:ext uri="{FF2B5EF4-FFF2-40B4-BE49-F238E27FC236}">
                <a16:creationId xmlns:a16="http://schemas.microsoft.com/office/drawing/2014/main" xmlns="" id="{D54EE02B-CB66-5747-B464-9199FE6F6692}"/>
              </a:ext>
            </a:extLst>
          </p:cNvPr>
          <p:cNvSpPr txBox="1">
            <a:spLocks noChangeArrowheads="1"/>
          </p:cNvSpPr>
          <p:nvPr/>
        </p:nvSpPr>
        <p:spPr bwMode="auto">
          <a:xfrm>
            <a:off x="1055688" y="1844675"/>
            <a:ext cx="8810207"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Belediyeler ve bağlı kuruluşlarının personel çalıştırılmasına dayalı hizmetlerinin gördürülmesinde;</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Belediye veya bağlı kuruluşlarından birinin sermayesinin yarısından fazlasına sahip olduğu şirketlerden; </a:t>
            </a:r>
            <a:endParaRPr lang="tr-TR" sz="2100" b="1" dirty="0">
              <a:solidFill>
                <a:srgbClr val="C00000"/>
              </a:solidFill>
              <a:latin typeface="Calibri"/>
              <a:ea typeface="Tahoma" pitchFamily="34" charset="0"/>
              <a:cs typeface="Tahoma" pitchFamily="34" charset="0"/>
            </a:endParaRP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Aynı belediye veya bağlı kuruluşları tarafından da ortaklık oranlarına bakılmaksızın doğrudan hizmet alımı yapılması mümkündür. </a:t>
            </a:r>
          </a:p>
        </p:txBody>
      </p:sp>
    </p:spTree>
    <p:extLst>
      <p:ext uri="{BB962C8B-B14F-4D97-AF65-F5344CB8AC3E}">
        <p14:creationId xmlns:p14="http://schemas.microsoft.com/office/powerpoint/2010/main" val="2139194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xmlns="" id="{74EDFE2C-34CA-F840-AB89-D532ED216059}"/>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MAHALLİ İDARELERDE YÜKLENİCİLER TARAFINDAN ÇALIŞTIRILAN </a:t>
            </a:r>
          </a:p>
          <a:p>
            <a:pPr>
              <a:lnSpc>
                <a:spcPct val="90000"/>
              </a:lnSpc>
              <a:defRPr/>
            </a:pPr>
            <a:r>
              <a:rPr lang="tr-TR" sz="2700" b="1" kern="0" dirty="0">
                <a:solidFill>
                  <a:prstClr val="white"/>
                </a:solidFill>
              </a:rPr>
              <a:t>İŞÇİLERİN ŞİRKETLERE İŞÇİ STATÜSÜNDE DEVREDİLMESİ</a:t>
            </a:r>
          </a:p>
        </p:txBody>
      </p:sp>
      <p:graphicFrame>
        <p:nvGraphicFramePr>
          <p:cNvPr id="4" name="Tablo 3">
            <a:extLst>
              <a:ext uri="{FF2B5EF4-FFF2-40B4-BE49-F238E27FC236}">
                <a16:creationId xmlns:a16="http://schemas.microsoft.com/office/drawing/2014/main" xmlns="" id="{8BA494FE-F2D3-B94D-9178-95C5B5C82EAD}"/>
              </a:ext>
            </a:extLst>
          </p:cNvPr>
          <p:cNvGraphicFramePr>
            <a:graphicFrameLocks noGrp="1"/>
          </p:cNvGraphicFramePr>
          <p:nvPr>
            <p:extLst>
              <p:ext uri="{D42A27DB-BD31-4B8C-83A1-F6EECF244321}">
                <p14:modId xmlns:p14="http://schemas.microsoft.com/office/powerpoint/2010/main" val="3592663813"/>
              </p:ext>
            </p:extLst>
          </p:nvPr>
        </p:nvGraphicFramePr>
        <p:xfrm>
          <a:off x="937546" y="1462560"/>
          <a:ext cx="10316908" cy="4472866"/>
        </p:xfrm>
        <a:graphic>
          <a:graphicData uri="http://schemas.openxmlformats.org/drawingml/2006/table">
            <a:tbl>
              <a:tblPr/>
              <a:tblGrid>
                <a:gridCol w="1653782">
                  <a:extLst>
                    <a:ext uri="{9D8B030D-6E8A-4147-A177-3AD203B41FA5}">
                      <a16:colId xmlns:a16="http://schemas.microsoft.com/office/drawing/2014/main" xmlns="" val="20000"/>
                    </a:ext>
                  </a:extLst>
                </a:gridCol>
                <a:gridCol w="1197069">
                  <a:extLst>
                    <a:ext uri="{9D8B030D-6E8A-4147-A177-3AD203B41FA5}">
                      <a16:colId xmlns:a16="http://schemas.microsoft.com/office/drawing/2014/main" xmlns="" val="20001"/>
                    </a:ext>
                  </a:extLst>
                </a:gridCol>
                <a:gridCol w="1773970">
                  <a:extLst>
                    <a:ext uri="{9D8B030D-6E8A-4147-A177-3AD203B41FA5}">
                      <a16:colId xmlns:a16="http://schemas.microsoft.com/office/drawing/2014/main" xmlns="" val="20002"/>
                    </a:ext>
                  </a:extLst>
                </a:gridCol>
                <a:gridCol w="894196">
                  <a:extLst>
                    <a:ext uri="{9D8B030D-6E8A-4147-A177-3AD203B41FA5}">
                      <a16:colId xmlns:a16="http://schemas.microsoft.com/office/drawing/2014/main" xmlns="" val="20003"/>
                    </a:ext>
                  </a:extLst>
                </a:gridCol>
                <a:gridCol w="749971">
                  <a:extLst>
                    <a:ext uri="{9D8B030D-6E8A-4147-A177-3AD203B41FA5}">
                      <a16:colId xmlns:a16="http://schemas.microsoft.com/office/drawing/2014/main" xmlns="" val="20004"/>
                    </a:ext>
                  </a:extLst>
                </a:gridCol>
                <a:gridCol w="836506">
                  <a:extLst>
                    <a:ext uri="{9D8B030D-6E8A-4147-A177-3AD203B41FA5}">
                      <a16:colId xmlns:a16="http://schemas.microsoft.com/office/drawing/2014/main" xmlns="" val="20005"/>
                    </a:ext>
                  </a:extLst>
                </a:gridCol>
                <a:gridCol w="1461483">
                  <a:extLst>
                    <a:ext uri="{9D8B030D-6E8A-4147-A177-3AD203B41FA5}">
                      <a16:colId xmlns:a16="http://schemas.microsoft.com/office/drawing/2014/main" xmlns="" val="20006"/>
                    </a:ext>
                  </a:extLst>
                </a:gridCol>
                <a:gridCol w="1749931">
                  <a:extLst>
                    <a:ext uri="{9D8B030D-6E8A-4147-A177-3AD203B41FA5}">
                      <a16:colId xmlns:a16="http://schemas.microsoft.com/office/drawing/2014/main" xmlns="" val="20007"/>
                    </a:ext>
                  </a:extLst>
                </a:gridCol>
              </a:tblGrid>
              <a:tr h="210445">
                <a:tc gridSpan="8">
                  <a:txBody>
                    <a:bodyPr/>
                    <a:lstStyle/>
                    <a:p>
                      <a:pPr algn="ctr" fontAlgn="t"/>
                      <a:r>
                        <a:rPr lang="tr-TR" sz="2000" b="1" i="0" u="none" strike="noStrike" dirty="0">
                          <a:solidFill>
                            <a:srgbClr val="C00000"/>
                          </a:solidFill>
                          <a:effectLst/>
                          <a:latin typeface="Calibri"/>
                        </a:rPr>
                        <a:t>MAHALLİ İDARELERİN PERSONEL SAYILARI</a:t>
                      </a:r>
                    </a:p>
                    <a:p>
                      <a:pPr algn="ctr" fontAlgn="t"/>
                      <a:endParaRPr lang="tr-TR" sz="1800" b="1" i="0" u="none" strike="noStrike" dirty="0">
                        <a:solidFill>
                          <a:srgbClr val="FF0000"/>
                        </a:solidFill>
                        <a:effectLst/>
                        <a:latin typeface="Calibri"/>
                      </a:endParaRPr>
                    </a:p>
                  </a:txBody>
                  <a:tcPr marL="7144" marR="7144" marT="7144" marB="0" anchor="ctr">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10000"/>
                  </a:ext>
                </a:extLst>
              </a:tr>
              <a:tr h="174743">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tr-TR" sz="1000" b="1" i="0" u="none" strike="noStrike" dirty="0">
                          <a:solidFill>
                            <a:srgbClr val="000000"/>
                          </a:solidFill>
                          <a:effectLst/>
                          <a:latin typeface="Calibri"/>
                        </a:rPr>
                        <a:t>MEMUR </a:t>
                      </a:r>
                      <a:br>
                        <a:rPr lang="tr-TR" sz="1000" b="1" i="0" u="none" strike="noStrike" dirty="0">
                          <a:solidFill>
                            <a:srgbClr val="000000"/>
                          </a:solidFill>
                          <a:effectLst/>
                          <a:latin typeface="Calibri"/>
                        </a:rPr>
                      </a:br>
                      <a:r>
                        <a:rPr lang="tr-TR" sz="1000" b="1" i="0" u="none" strike="noStrike" dirty="0">
                          <a:solidFill>
                            <a:srgbClr val="000000"/>
                          </a:solidFill>
                          <a:effectLst/>
                          <a:latin typeface="Calibri"/>
                        </a:rPr>
                        <a:t>PERSONEL</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tr-TR" sz="1000" b="1" i="0" u="none" strike="noStrike" dirty="0">
                          <a:solidFill>
                            <a:srgbClr val="000000"/>
                          </a:solidFill>
                          <a:effectLst/>
                          <a:latin typeface="Calibri"/>
                        </a:rPr>
                        <a:t>SÖZLEŞMELİ </a:t>
                      </a:r>
                      <a:br>
                        <a:rPr lang="tr-TR" sz="1000" b="1" i="0" u="none" strike="noStrike" dirty="0">
                          <a:solidFill>
                            <a:srgbClr val="000000"/>
                          </a:solidFill>
                          <a:effectLst/>
                          <a:latin typeface="Calibri"/>
                        </a:rPr>
                      </a:br>
                      <a:r>
                        <a:rPr lang="tr-TR" sz="1000" b="1" i="0" u="none" strike="noStrike" dirty="0">
                          <a:solidFill>
                            <a:srgbClr val="000000"/>
                          </a:solidFill>
                          <a:effectLst/>
                          <a:latin typeface="Calibri"/>
                        </a:rPr>
                        <a:t>PERSONEL</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tr-TR" sz="1000" b="1" i="0" u="none" strike="noStrike">
                          <a:solidFill>
                            <a:srgbClr val="000000"/>
                          </a:solidFill>
                          <a:effectLst/>
                          <a:latin typeface="Calibri"/>
                        </a:rPr>
                        <a:t>İŞÇİ</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tr-TR"/>
                    </a:p>
                  </a:txBody>
                  <a:tcPr/>
                </a:tc>
                <a:tc rowSpan="2">
                  <a:txBody>
                    <a:bodyPr/>
                    <a:lstStyle/>
                    <a:p>
                      <a:pPr algn="ctr" fontAlgn="ctr"/>
                      <a:r>
                        <a:rPr lang="tr-TR" sz="1000" b="1" i="0" u="none" strike="noStrike">
                          <a:solidFill>
                            <a:srgbClr val="000000"/>
                          </a:solidFill>
                          <a:effectLst/>
                          <a:latin typeface="Calibri"/>
                        </a:rPr>
                        <a:t>TOPLAM</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gridSpan="2">
                  <a:txBody>
                    <a:bodyPr/>
                    <a:lstStyle/>
                    <a:p>
                      <a:pPr algn="ctr" fontAlgn="ctr"/>
                      <a:r>
                        <a:rPr lang="tr-TR" sz="1000" b="1" i="0" u="none" strike="noStrike">
                          <a:solidFill>
                            <a:srgbClr val="FF0000"/>
                          </a:solidFill>
                          <a:effectLst/>
                          <a:latin typeface="Calibri"/>
                        </a:rPr>
                        <a:t>TAŞERON PERSONEL SAYISI</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hMerge="1">
                  <a:txBody>
                    <a:bodyPr/>
                    <a:lstStyle/>
                    <a:p>
                      <a:endParaRPr lang="tr-TR"/>
                    </a:p>
                  </a:txBody>
                  <a:tcPr/>
                </a:tc>
                <a:extLst>
                  <a:ext uri="{0D108BD9-81ED-4DB2-BD59-A6C34878D82A}">
                    <a16:rowId xmlns:a16="http://schemas.microsoft.com/office/drawing/2014/main" xmlns="" val="10001"/>
                  </a:ext>
                </a:extLst>
              </a:tr>
              <a:tr h="498016">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tr-TR"/>
                    </a:p>
                  </a:txBody>
                  <a:tcPr/>
                </a:tc>
                <a:tc vMerge="1">
                  <a:txBody>
                    <a:bodyPr/>
                    <a:lstStyle/>
                    <a:p>
                      <a:endParaRPr lang="tr-TR"/>
                    </a:p>
                  </a:txBody>
                  <a:tcPr/>
                </a:tc>
                <a:tc>
                  <a:txBody>
                    <a:bodyPr/>
                    <a:lstStyle/>
                    <a:p>
                      <a:pPr algn="ctr" fontAlgn="ctr"/>
                      <a:r>
                        <a:rPr lang="tr-TR" sz="1000" b="1" i="0" u="none" strike="noStrike" dirty="0">
                          <a:solidFill>
                            <a:srgbClr val="000000"/>
                          </a:solidFill>
                          <a:effectLst/>
                          <a:latin typeface="Calibri"/>
                        </a:rPr>
                        <a:t>SÜREKLİ</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000" b="1" i="0" u="none" strike="noStrike" dirty="0">
                          <a:solidFill>
                            <a:srgbClr val="000000"/>
                          </a:solidFill>
                          <a:effectLst/>
                          <a:latin typeface="Calibri"/>
                        </a:rPr>
                        <a:t>GEÇİCİ</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extLst>
                  <a:ext uri="{0D108BD9-81ED-4DB2-BD59-A6C34878D82A}">
                    <a16:rowId xmlns:a16="http://schemas.microsoft.com/office/drawing/2014/main" xmlns="" val="10002"/>
                  </a:ext>
                </a:extLst>
              </a:tr>
              <a:tr h="629074">
                <a:tc>
                  <a:txBody>
                    <a:bodyPr/>
                    <a:lstStyle/>
                    <a:p>
                      <a:pPr algn="l" fontAlgn="b"/>
                      <a:endParaRPr lang="tr-TR" sz="800" b="0" i="0" u="none" strike="noStrike">
                        <a:solidFill>
                          <a:srgbClr val="000000"/>
                        </a:solidFill>
                        <a:effectLst/>
                        <a:latin typeface="Calibri"/>
                      </a:endParaRPr>
                    </a:p>
                  </a:txBody>
                  <a:tcPr marL="7144" marR="7144" marT="7144"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a:rPr>
                        <a:t> </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000" b="1" i="0" u="none" strike="noStrike">
                          <a:solidFill>
                            <a:srgbClr val="000000"/>
                          </a:solidFill>
                          <a:effectLst/>
                          <a:latin typeface="Calibri"/>
                        </a:rPr>
                        <a:t> </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000" b="1" i="0" u="none" strike="noStrike">
                          <a:solidFill>
                            <a:srgbClr val="000000"/>
                          </a:solidFill>
                          <a:effectLst/>
                          <a:latin typeface="Calibri"/>
                        </a:rPr>
                        <a:t> </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000" b="1" i="0" u="none" strike="noStrike">
                          <a:solidFill>
                            <a:srgbClr val="000000"/>
                          </a:solidFill>
                          <a:effectLst/>
                          <a:latin typeface="Calibri"/>
                        </a:rPr>
                        <a:t> </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000" b="1" i="0" u="none" strike="noStrike">
                          <a:solidFill>
                            <a:srgbClr val="000000"/>
                          </a:solidFill>
                          <a:effectLst/>
                          <a:latin typeface="Calibri"/>
                        </a:rPr>
                        <a:t> </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tr-TR" sz="1000" b="1" i="0" u="none" strike="noStrike" dirty="0">
                          <a:solidFill>
                            <a:srgbClr val="FF0000"/>
                          </a:solidFill>
                          <a:effectLst/>
                          <a:latin typeface="Calibri"/>
                        </a:rPr>
                        <a:t>Personel Çalıştırmaya Dayalı Hizmet Alımı</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000" b="1" i="0" u="none" strike="noStrike" dirty="0">
                          <a:solidFill>
                            <a:srgbClr val="FF0000"/>
                          </a:solidFill>
                          <a:effectLst/>
                          <a:latin typeface="Calibri"/>
                        </a:rPr>
                        <a:t>Diğer Hizmet Alımı </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10003"/>
                  </a:ext>
                </a:extLst>
              </a:tr>
              <a:tr h="174743">
                <a:tc>
                  <a:txBody>
                    <a:bodyPr/>
                    <a:lstStyle/>
                    <a:p>
                      <a:pPr algn="l" fontAlgn="b"/>
                      <a:r>
                        <a:rPr lang="tr-TR" sz="1000" b="1" i="0" u="none" strike="noStrike" dirty="0">
                          <a:solidFill>
                            <a:srgbClr val="000000"/>
                          </a:solidFill>
                          <a:effectLst/>
                          <a:latin typeface="Calibri"/>
                        </a:rPr>
                        <a:t>İL ÖZEL İDARELERİ</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000" b="1" i="0" u="none" strike="noStrike">
                          <a:solidFill>
                            <a:srgbClr val="000000"/>
                          </a:solidFill>
                          <a:effectLst/>
                          <a:latin typeface="Calibri"/>
                        </a:rPr>
                        <a:t>5.235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dirty="0">
                          <a:solidFill>
                            <a:srgbClr val="000000"/>
                          </a:solidFill>
                          <a:effectLst/>
                          <a:latin typeface="Calibri"/>
                        </a:rPr>
                        <a:t>390</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8.168</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133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13.926</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5.526</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dirty="0">
                          <a:solidFill>
                            <a:srgbClr val="000000"/>
                          </a:solidFill>
                          <a:effectLst/>
                          <a:latin typeface="Calibri"/>
                        </a:rPr>
                        <a:t>547</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4"/>
                  </a:ext>
                </a:extLst>
              </a:tr>
              <a:tr h="218428">
                <a:tc>
                  <a:txBody>
                    <a:bodyPr/>
                    <a:lstStyle/>
                    <a:p>
                      <a:pPr algn="l" fontAlgn="ctr"/>
                      <a:r>
                        <a:rPr lang="tr-TR" sz="1000" b="1" i="0" u="none" strike="noStrike" dirty="0">
                          <a:solidFill>
                            <a:srgbClr val="000000"/>
                          </a:solidFill>
                          <a:effectLst/>
                          <a:latin typeface="Calibri"/>
                        </a:rPr>
                        <a:t>BELEDİYELER</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000" b="1" i="0" u="none" strike="noStrike">
                          <a:solidFill>
                            <a:srgbClr val="000000"/>
                          </a:solidFill>
                          <a:effectLst/>
                          <a:latin typeface="Calibri"/>
                        </a:rPr>
                        <a:t>96.271</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12.343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63.072</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5.237</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176.923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300.572</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77.818</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5"/>
                  </a:ext>
                </a:extLst>
              </a:tr>
              <a:tr h="218428">
                <a:tc>
                  <a:txBody>
                    <a:bodyPr/>
                    <a:lstStyle/>
                    <a:p>
                      <a:pPr algn="l" fontAlgn="ctr"/>
                      <a:r>
                        <a:rPr lang="tr-TR" sz="1000" b="1" i="0" u="none" strike="noStrike">
                          <a:solidFill>
                            <a:srgbClr val="000000"/>
                          </a:solidFill>
                          <a:effectLst/>
                          <a:latin typeface="Calibri"/>
                        </a:rPr>
                        <a:t>BAĞLI KURULUŞ</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000" b="1" i="0" u="none" strike="noStrike" dirty="0">
                          <a:solidFill>
                            <a:srgbClr val="000000"/>
                          </a:solidFill>
                          <a:effectLst/>
                          <a:latin typeface="Calibri"/>
                        </a:rPr>
                        <a:t>12.880</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1.513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15.101</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240</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29.734</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35.685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5.267</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6"/>
                  </a:ext>
                </a:extLst>
              </a:tr>
              <a:tr h="218428">
                <a:tc>
                  <a:txBody>
                    <a:bodyPr/>
                    <a:lstStyle/>
                    <a:p>
                      <a:pPr algn="l" fontAlgn="ctr"/>
                      <a:r>
                        <a:rPr lang="tr-TR" sz="1000" b="1" i="0" u="none" strike="noStrike">
                          <a:solidFill>
                            <a:srgbClr val="000000"/>
                          </a:solidFill>
                          <a:effectLst/>
                          <a:latin typeface="Calibri"/>
                        </a:rPr>
                        <a:t>BİRLİKLER</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000" b="1" i="0" u="none" strike="noStrike">
                          <a:solidFill>
                            <a:srgbClr val="000000"/>
                          </a:solidFill>
                          <a:effectLst/>
                          <a:latin typeface="Calibri"/>
                        </a:rPr>
                        <a:t>163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dirty="0">
                          <a:solidFill>
                            <a:srgbClr val="000000"/>
                          </a:solidFill>
                          <a:effectLst/>
                          <a:latin typeface="Calibri"/>
                        </a:rPr>
                        <a:t>89</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dirty="0">
                          <a:solidFill>
                            <a:srgbClr val="000000"/>
                          </a:solidFill>
                          <a:effectLst/>
                          <a:latin typeface="Calibri"/>
                        </a:rPr>
                        <a:t>237</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284</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773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1.765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dirty="0">
                          <a:solidFill>
                            <a:srgbClr val="000000"/>
                          </a:solidFill>
                          <a:effectLst/>
                          <a:latin typeface="Calibri"/>
                        </a:rPr>
                        <a:t>233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7"/>
                  </a:ext>
                </a:extLst>
              </a:tr>
              <a:tr h="227165">
                <a:tc>
                  <a:txBody>
                    <a:bodyPr/>
                    <a:lstStyle/>
                    <a:p>
                      <a:pPr algn="l" fontAlgn="b"/>
                      <a:r>
                        <a:rPr lang="tr-TR" sz="1000" b="1" i="0" u="none" strike="noStrike">
                          <a:solidFill>
                            <a:srgbClr val="000000"/>
                          </a:solidFill>
                          <a:effectLst/>
                          <a:latin typeface="Calibri"/>
                        </a:rPr>
                        <a:t>TOPLAM</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000" b="1" i="0" u="none" strike="noStrike">
                          <a:solidFill>
                            <a:srgbClr val="000000"/>
                          </a:solidFill>
                          <a:effectLst/>
                          <a:latin typeface="Calibri"/>
                        </a:rPr>
                        <a:t>114.549</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14.335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86.578</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dirty="0">
                          <a:solidFill>
                            <a:srgbClr val="000000"/>
                          </a:solidFill>
                          <a:effectLst/>
                          <a:latin typeface="Calibri"/>
                        </a:rPr>
                        <a:t>5.894</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dirty="0">
                          <a:solidFill>
                            <a:srgbClr val="000000"/>
                          </a:solidFill>
                          <a:effectLst/>
                          <a:latin typeface="Calibri"/>
                        </a:rPr>
                        <a:t>221.356</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FF0000"/>
                          </a:solidFill>
                          <a:effectLst/>
                          <a:latin typeface="Calibri"/>
                        </a:rPr>
                        <a:t>343.548</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FF0000"/>
                          </a:solidFill>
                          <a:effectLst/>
                          <a:latin typeface="Calibri"/>
                        </a:rPr>
                        <a:t>83.865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8"/>
                  </a:ext>
                </a:extLst>
              </a:tr>
              <a:tr h="204449">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2">
                  <a:txBody>
                    <a:bodyPr/>
                    <a:lstStyle/>
                    <a:p>
                      <a:pPr algn="ctr" fontAlgn="ctr"/>
                      <a:r>
                        <a:rPr lang="tr-TR" sz="1400" b="1" i="0" u="none" strike="noStrike" dirty="0">
                          <a:solidFill>
                            <a:srgbClr val="FF0000"/>
                          </a:solidFill>
                          <a:effectLst/>
                          <a:latin typeface="Calibri"/>
                        </a:rPr>
                        <a:t>427.413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tr-TR"/>
                    </a:p>
                  </a:txBody>
                  <a:tcPr/>
                </a:tc>
                <a:extLst>
                  <a:ext uri="{0D108BD9-81ED-4DB2-BD59-A6C34878D82A}">
                    <a16:rowId xmlns:a16="http://schemas.microsoft.com/office/drawing/2014/main" xmlns="" val="10009"/>
                  </a:ext>
                </a:extLst>
              </a:tr>
              <a:tr h="183479">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algn="ctr" fontAlgn="ctr"/>
                      <a:r>
                        <a:rPr lang="tr-TR" sz="1000" b="1" i="0" u="none" strike="noStrike">
                          <a:solidFill>
                            <a:srgbClr val="000000"/>
                          </a:solidFill>
                          <a:effectLst/>
                          <a:latin typeface="Calibri"/>
                        </a:rPr>
                        <a:t>ÇALIŞAN İŞÇİ SAYISI</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tr-TR"/>
                    </a:p>
                  </a:txBody>
                  <a:tcPr/>
                </a:tc>
                <a:tc>
                  <a:txBody>
                    <a:bodyPr/>
                    <a:lstStyle/>
                    <a:p>
                      <a:pPr algn="l" fontAlgn="b"/>
                      <a:endParaRPr lang="tr-TR" sz="800" b="0" i="0" u="none" strike="noStrike">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10010"/>
                  </a:ext>
                </a:extLst>
              </a:tr>
              <a:tr h="183479">
                <a:tc>
                  <a:txBody>
                    <a:bodyPr/>
                    <a:lstStyle/>
                    <a:p>
                      <a:pPr algn="l" fontAlgn="b"/>
                      <a:endParaRPr lang="tr-TR" sz="800" b="0" i="0" u="none" strike="noStrike">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tr-TR" sz="1000" b="1" i="0" u="none" strike="noStrike">
                          <a:solidFill>
                            <a:srgbClr val="000000"/>
                          </a:solidFill>
                          <a:effectLst/>
                          <a:latin typeface="Calibri"/>
                        </a:rPr>
                        <a:t>BİT</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ctr"/>
                      <a:r>
                        <a:rPr lang="tr-TR" sz="1000" b="1" i="0" u="none" strike="noStrike">
                          <a:solidFill>
                            <a:srgbClr val="000000"/>
                          </a:solidFill>
                          <a:effectLst/>
                          <a:latin typeface="Calibri"/>
                        </a:rPr>
                        <a:t> </a:t>
                      </a:r>
                    </a:p>
                  </a:txBody>
                  <a:tcPr marL="7144" marR="7144" marT="7144"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000" b="1" i="0" u="none" strike="noStrike">
                          <a:solidFill>
                            <a:srgbClr val="000000"/>
                          </a:solidFill>
                          <a:effectLst/>
                          <a:latin typeface="Calibri"/>
                        </a:rPr>
                        <a:t>99.362</a:t>
                      </a:r>
                    </a:p>
                  </a:txBody>
                  <a:tcPr marL="7144" marR="7144" marT="7144"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l" fontAlgn="b"/>
                      <a:endParaRPr lang="tr-TR" sz="800" b="0" i="0" u="none" strike="noStrike">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extLst>
                  <a:ext uri="{0D108BD9-81ED-4DB2-BD59-A6C34878D82A}">
                    <a16:rowId xmlns:a16="http://schemas.microsoft.com/office/drawing/2014/main" xmlns="" val="10011"/>
                  </a:ext>
                </a:extLst>
              </a:tr>
              <a:tr h="162510">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extLst>
                  <a:ext uri="{0D108BD9-81ED-4DB2-BD59-A6C34878D82A}">
                    <a16:rowId xmlns:a16="http://schemas.microsoft.com/office/drawing/2014/main" xmlns="" val="10012"/>
                  </a:ext>
                </a:extLst>
              </a:tr>
              <a:tr h="192217">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1000" b="0" i="0" u="none" strike="noStrike">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tr-TR" sz="1050" b="1" i="0" u="none" strike="noStrike">
                          <a:solidFill>
                            <a:srgbClr val="000000"/>
                          </a:solidFill>
                          <a:effectLst/>
                          <a:latin typeface="Calibri"/>
                        </a:rPr>
                        <a:t>GENEL TOPLAM</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ctr"/>
                      <a:r>
                        <a:rPr lang="tr-TR" sz="1050" b="1" i="0" u="none" strike="noStrike">
                          <a:solidFill>
                            <a:srgbClr val="000000"/>
                          </a:solidFill>
                          <a:effectLst/>
                          <a:latin typeface="Calibri"/>
                        </a:rPr>
                        <a:t>320.718</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endParaRPr lang="tr-TR" sz="800" b="0" i="0" u="none" strike="noStrike">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extLst>
                  <a:ext uri="{0D108BD9-81ED-4DB2-BD59-A6C34878D82A}">
                    <a16:rowId xmlns:a16="http://schemas.microsoft.com/office/drawing/2014/main" xmlns="" val="10013"/>
                  </a:ext>
                </a:extLst>
              </a:tr>
              <a:tr h="585388">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ctr"/>
                      <a:endParaRPr lang="tr-TR" sz="1000" b="0" i="0" u="none" strike="noStrike">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ctr"/>
                      <a:r>
                        <a:rPr lang="tr-TR" sz="1050" b="1" i="0" u="none" strike="noStrike" dirty="0">
                          <a:solidFill>
                            <a:srgbClr val="000000"/>
                          </a:solidFill>
                          <a:effectLst/>
                          <a:latin typeface="Calibri"/>
                        </a:rPr>
                        <a:t>HİZMET SATINALMA ve BİT ile TOPLAM</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ctr"/>
                      <a:r>
                        <a:rPr lang="tr-TR" sz="1050" b="1" i="0" u="none" strike="noStrike" dirty="0">
                          <a:solidFill>
                            <a:srgbClr val="000000"/>
                          </a:solidFill>
                          <a:effectLst/>
                          <a:latin typeface="Calibri"/>
                        </a:rPr>
                        <a:t>748.131</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ctr"/>
                      <a:endParaRPr lang="tr-TR" sz="800" b="0" i="0" u="none" strike="noStrike">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ctr"/>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3069447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HİZMETLERİN GÖRDÜRÜLMESİNDE BEDEL TESPİTİ</a:t>
            </a:r>
          </a:p>
        </p:txBody>
      </p:sp>
      <p:sp>
        <p:nvSpPr>
          <p:cNvPr id="5" name="Text Box 77">
            <a:extLst>
              <a:ext uri="{FF2B5EF4-FFF2-40B4-BE49-F238E27FC236}">
                <a16:creationId xmlns:a16="http://schemas.microsoft.com/office/drawing/2014/main" xmlns="" id="{CAAE4FA7-0E56-0848-9124-FD2C10D4D6AE}"/>
              </a:ext>
            </a:extLst>
          </p:cNvPr>
          <p:cNvSpPr txBox="1">
            <a:spLocks noChangeArrowheads="1"/>
          </p:cNvSpPr>
          <p:nvPr/>
        </p:nvSpPr>
        <p:spPr bwMode="auto">
          <a:xfrm>
            <a:off x="1055688" y="1844675"/>
            <a:ext cx="8918491"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Personel çalıştırılmasına dayalı hizmetlerin bedelinin tespitinde;</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Hizmet Alımı İhaleleri Uygulama Yönetmeliği’nin yaklaşık maliyetin tespitine ilişkin hükümlere uyulması zorunludur. </a:t>
            </a:r>
          </a:p>
          <a:p>
            <a:pPr algn="just" fontAlgn="base">
              <a:spcBef>
                <a:spcPct val="0"/>
              </a:spcBef>
              <a:spcAft>
                <a:spcPts val="1200"/>
              </a:spcAft>
              <a:buClrTx/>
              <a:buSzTx/>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Bu Usul ve Esaslarda düzenlenmeyen hususlarda Hizmet Alımı İhaleleri Uygulama Yönetmeliği eki Hizmet İşleri Genel Şartnamesi ve ilgili diğer mevzuat hükümleri uygulanır.</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Bu kapsamdaki hizmet alımlarında taraflar arasında sözleşme imzalanması zorunludur. </a:t>
            </a:r>
          </a:p>
        </p:txBody>
      </p:sp>
    </p:spTree>
    <p:extLst>
      <p:ext uri="{BB962C8B-B14F-4D97-AF65-F5344CB8AC3E}">
        <p14:creationId xmlns:p14="http://schemas.microsoft.com/office/powerpoint/2010/main" val="33629217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HİZMET ALIMLARI VE HARCAMALARIN İZLENMESİ</a:t>
            </a:r>
          </a:p>
        </p:txBody>
      </p:sp>
      <p:sp>
        <p:nvSpPr>
          <p:cNvPr id="4" name="Text Box 77">
            <a:extLst>
              <a:ext uri="{FF2B5EF4-FFF2-40B4-BE49-F238E27FC236}">
                <a16:creationId xmlns:a16="http://schemas.microsoft.com/office/drawing/2014/main" xmlns="" id="{55F5C6F1-7689-3540-A10F-AEA8BC74032D}"/>
              </a:ext>
            </a:extLst>
          </p:cNvPr>
          <p:cNvSpPr txBox="1">
            <a:spLocks noChangeArrowheads="1"/>
          </p:cNvSpPr>
          <p:nvPr/>
        </p:nvSpPr>
        <p:spPr bwMode="auto">
          <a:xfrm>
            <a:off x="1055688" y="1896645"/>
            <a:ext cx="8533480"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İDARELER TARAFINDAN YAPILAN HİZMET ALIMLARININ İZLENMESİ;</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İdareler tarafından personel çalıştırılmasına dayalı hizmet alımına ilişkin bilgiler;</a:t>
            </a:r>
            <a:endParaRPr lang="tr-TR" sz="2100" b="1" u="sng" dirty="0">
              <a:solidFill>
                <a:srgbClr val="C00000"/>
              </a:solidFill>
              <a:latin typeface="Calibri"/>
              <a:ea typeface="Tahoma" pitchFamily="34" charset="0"/>
              <a:cs typeface="Tahoma" pitchFamily="34" charset="0"/>
            </a:endParaRP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Üç ayda bir ilgili bakanlıklara elektronik ortamda bildirilir. Bildirime ilişkin esaslar İçişleri Bakanlığı’nca belirlenir.</a:t>
            </a: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Bildirime ilişkin esaslar İçişleri Bakanlığı’nca belirlenir. </a:t>
            </a:r>
          </a:p>
        </p:txBody>
      </p:sp>
    </p:spTree>
    <p:extLst>
      <p:ext uri="{BB962C8B-B14F-4D97-AF65-F5344CB8AC3E}">
        <p14:creationId xmlns:p14="http://schemas.microsoft.com/office/powerpoint/2010/main" val="33773189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HİZMET ALIMLARI VE HARCAMALARIN İZLENMESİ</a:t>
            </a:r>
          </a:p>
        </p:txBody>
      </p:sp>
      <p:sp>
        <p:nvSpPr>
          <p:cNvPr id="5" name="Text Box 77">
            <a:extLst>
              <a:ext uri="{FF2B5EF4-FFF2-40B4-BE49-F238E27FC236}">
                <a16:creationId xmlns:a16="http://schemas.microsoft.com/office/drawing/2014/main" xmlns="" id="{991DC380-E62E-AA4D-9ED9-84264AEE7DC6}"/>
              </a:ext>
            </a:extLst>
          </p:cNvPr>
          <p:cNvSpPr txBox="1">
            <a:spLocks noChangeArrowheads="1"/>
          </p:cNvSpPr>
          <p:nvPr/>
        </p:nvSpPr>
        <p:spPr bwMode="auto">
          <a:xfrm>
            <a:off x="1055688" y="1848518"/>
            <a:ext cx="8894428"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u="sng" dirty="0">
                <a:solidFill>
                  <a:srgbClr val="C00000"/>
                </a:solidFill>
                <a:latin typeface="Calibri"/>
                <a:ea typeface="Tahoma" pitchFamily="34" charset="0"/>
                <a:cs typeface="Tahoma" pitchFamily="34" charset="0"/>
              </a:rPr>
              <a:t>HARCAMALARIN İZLENMESİ</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İdarelerin, doğrudan personel çalıştırılmasına dayalı hizmetlerini gördürdüğü şirketler, hizmet sunumuna ilişkin personel giderlerini;</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Üç ayda bir ilgili bakanlıklara elektronik ortamda bildirir. Bildirime ilişkin esaslar İçişleri Bakanlığı’nca belirlenir.</a:t>
            </a:r>
            <a:endParaRPr lang="tr-TR" sz="2100" dirty="0">
              <a:solidFill>
                <a:prstClr val="black"/>
              </a:solidFill>
              <a:latin typeface="Calibri"/>
            </a:endParaRPr>
          </a:p>
          <a:p>
            <a:pPr algn="just" fontAlgn="base">
              <a:spcBef>
                <a:spcPct val="0"/>
              </a:spcBef>
              <a:spcAft>
                <a:spcPts val="1200"/>
              </a:spcAft>
              <a:buClrTx/>
              <a:buSzTx/>
              <a:buFont typeface="Wingdings" panose="05000000000000000000" pitchFamily="2" charset="2"/>
              <a:buChar char="Ø"/>
            </a:pPr>
            <a:r>
              <a:rPr lang="tr-TR" sz="2100" dirty="0">
                <a:solidFill>
                  <a:prstClr val="black"/>
                </a:solidFill>
                <a:latin typeface="Calibri"/>
              </a:rPr>
              <a:t>Bildirime ilişkin esaslar İçişleri Bakanlığı’nca belirlenir.</a:t>
            </a:r>
          </a:p>
        </p:txBody>
      </p:sp>
    </p:spTree>
    <p:extLst>
      <p:ext uri="{BB962C8B-B14F-4D97-AF65-F5344CB8AC3E}">
        <p14:creationId xmlns:p14="http://schemas.microsoft.com/office/powerpoint/2010/main" val="38183284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66281"/>
          </a:xfrm>
          <a:prstGeom prst="rect">
            <a:avLst/>
          </a:prstGeom>
          <a:noFill/>
        </p:spPr>
        <p:txBody>
          <a:bodyPr wrap="square" rtlCol="0">
            <a:spAutoFit/>
          </a:bodyPr>
          <a:lstStyle/>
          <a:p>
            <a:pPr>
              <a:lnSpc>
                <a:spcPct val="90000"/>
              </a:lnSpc>
              <a:defRPr/>
            </a:pPr>
            <a:r>
              <a:rPr lang="tr-TR" sz="2700" b="1" kern="0" dirty="0">
                <a:solidFill>
                  <a:prstClr val="white"/>
                </a:solidFill>
              </a:rPr>
              <a:t>DENETİM</a:t>
            </a:r>
          </a:p>
        </p:txBody>
      </p:sp>
      <p:sp>
        <p:nvSpPr>
          <p:cNvPr id="4" name="Text Box 77">
            <a:extLst>
              <a:ext uri="{FF2B5EF4-FFF2-40B4-BE49-F238E27FC236}">
                <a16:creationId xmlns:a16="http://schemas.microsoft.com/office/drawing/2014/main" xmlns="" id="{5031180A-6A5F-7442-9053-3C8A0B03FDDF}"/>
              </a:ext>
            </a:extLst>
          </p:cNvPr>
          <p:cNvSpPr txBox="1">
            <a:spLocks noChangeArrowheads="1"/>
          </p:cNvSpPr>
          <p:nvPr/>
        </p:nvSpPr>
        <p:spPr bwMode="auto">
          <a:xfrm>
            <a:off x="1055689" y="2675538"/>
            <a:ext cx="4719470"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fontAlgn="base">
              <a:spcBef>
                <a:spcPct val="0"/>
              </a:spcBef>
              <a:spcAft>
                <a:spcPts val="1200"/>
              </a:spcAft>
              <a:buClrTx/>
              <a:buSzTx/>
              <a:buNone/>
            </a:pPr>
            <a:r>
              <a:rPr lang="fi-FI" sz="2100" b="1" dirty="0">
                <a:solidFill>
                  <a:srgbClr val="C00000"/>
                </a:solidFill>
                <a:latin typeface="Calibri"/>
                <a:ea typeface="Tahoma" pitchFamily="34" charset="0"/>
                <a:cs typeface="Tahoma" pitchFamily="34" charset="0"/>
              </a:rPr>
              <a:t>HİZMET ALIMLARI VE HARCAMALARIN </a:t>
            </a:r>
            <a:r>
              <a:rPr lang="tr-TR" sz="2100" b="1" dirty="0">
                <a:solidFill>
                  <a:srgbClr val="C00000"/>
                </a:solidFill>
                <a:latin typeface="Calibri"/>
                <a:ea typeface="Tahoma" pitchFamily="34" charset="0"/>
                <a:cs typeface="Tahoma" pitchFamily="34" charset="0"/>
              </a:rPr>
              <a:t>DENET</a:t>
            </a:r>
            <a:r>
              <a:rPr lang="fi-FI" sz="2100" b="1" dirty="0">
                <a:solidFill>
                  <a:srgbClr val="C00000"/>
                </a:solidFill>
                <a:latin typeface="Calibri"/>
                <a:ea typeface="Tahoma" pitchFamily="34" charset="0"/>
                <a:cs typeface="Tahoma" pitchFamily="34" charset="0"/>
              </a:rPr>
              <a:t>LENMESİ</a:t>
            </a:r>
            <a:endParaRPr lang="tr-TR" sz="2100" b="1" dirty="0">
              <a:solidFill>
                <a:srgbClr val="C00000"/>
              </a:solidFill>
              <a:latin typeface="Calibri"/>
              <a:ea typeface="Tahoma" pitchFamily="34" charset="0"/>
              <a:cs typeface="Tahoma" pitchFamily="34" charset="0"/>
            </a:endParaRP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 İdarelerin ve şirketlerin personel çalıştırılmasına dayalı hizmetleri ve harcamalarına ilişkin denetim İçişleri Bakanlığı tarafından yapılır.</a:t>
            </a:r>
          </a:p>
        </p:txBody>
      </p:sp>
      <p:pic>
        <p:nvPicPr>
          <p:cNvPr id="3" name="Resim 2">
            <a:extLst>
              <a:ext uri="{FF2B5EF4-FFF2-40B4-BE49-F238E27FC236}">
                <a16:creationId xmlns:a16="http://schemas.microsoft.com/office/drawing/2014/main" xmlns="" id="{11CB314E-35FF-2244-B4A1-5A1306C83203}"/>
              </a:ext>
            </a:extLst>
          </p:cNvPr>
          <p:cNvPicPr>
            <a:picLocks noChangeAspect="1"/>
          </p:cNvPicPr>
          <p:nvPr/>
        </p:nvPicPr>
        <p:blipFill rotWithShape="1">
          <a:blip r:embed="rId2"/>
          <a:srcRect l="2923" r="9716"/>
          <a:stretch/>
        </p:blipFill>
        <p:spPr>
          <a:xfrm>
            <a:off x="6010451" y="1724358"/>
            <a:ext cx="5936906" cy="3822199"/>
          </a:xfrm>
          <a:prstGeom prst="rect">
            <a:avLst/>
          </a:prstGeom>
        </p:spPr>
      </p:pic>
    </p:spTree>
    <p:extLst>
      <p:ext uri="{BB962C8B-B14F-4D97-AF65-F5344CB8AC3E}">
        <p14:creationId xmlns:p14="http://schemas.microsoft.com/office/powerpoint/2010/main" val="36289884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GEÇİCİ MADDE</a:t>
            </a:r>
          </a:p>
        </p:txBody>
      </p:sp>
      <p:sp>
        <p:nvSpPr>
          <p:cNvPr id="5" name="Text Box 77">
            <a:extLst>
              <a:ext uri="{FF2B5EF4-FFF2-40B4-BE49-F238E27FC236}">
                <a16:creationId xmlns:a16="http://schemas.microsoft.com/office/drawing/2014/main" xmlns="" id="{0EE2AEE4-AA79-3245-8BEC-00145D545420}"/>
              </a:ext>
            </a:extLst>
          </p:cNvPr>
          <p:cNvSpPr txBox="1">
            <a:spLocks noChangeArrowheads="1"/>
          </p:cNvSpPr>
          <p:nvPr/>
        </p:nvSpPr>
        <p:spPr bwMode="auto">
          <a:xfrm>
            <a:off x="1055688" y="1844675"/>
            <a:ext cx="8894428"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fontAlgn="base">
              <a:spcBef>
                <a:spcPct val="0"/>
              </a:spcBef>
              <a:spcAft>
                <a:spcPts val="1200"/>
              </a:spcAft>
              <a:buClrTx/>
              <a:buSzTx/>
              <a:buNone/>
            </a:pPr>
            <a:r>
              <a:rPr lang="tr-TR" sz="2100" b="1" dirty="0">
                <a:solidFill>
                  <a:srgbClr val="C00000"/>
                </a:solidFill>
                <a:latin typeface="Calibri"/>
                <a:ea typeface="Tahoma" pitchFamily="34" charset="0"/>
                <a:cs typeface="Tahoma" pitchFamily="34" charset="0"/>
              </a:rPr>
              <a:t>GEÇİCİ MADDE DÜZENLEMESİ;</a:t>
            </a:r>
          </a:p>
          <a:p>
            <a:pPr algn="just" fontAlgn="base">
              <a:spcBef>
                <a:spcPct val="0"/>
              </a:spcBef>
              <a:spcAft>
                <a:spcPts val="1200"/>
              </a:spcAft>
              <a:buClrTx/>
              <a:buSzTx/>
              <a:buFont typeface="Wingdings" panose="05000000000000000000" pitchFamily="2" charset="2"/>
              <a:buChar char="ü"/>
            </a:pPr>
            <a:r>
              <a:rPr lang="tr-TR" sz="2100" dirty="0">
                <a:solidFill>
                  <a:prstClr val="black"/>
                </a:solidFill>
                <a:latin typeface="Calibri"/>
              </a:rPr>
              <a:t>696 sayılı Kanun Hükmünde Kararnamenin yayımlandığı tarihte (24.12.2017);</a:t>
            </a:r>
          </a:p>
          <a:p>
            <a:pPr algn="just" fontAlgn="base">
              <a:spcBef>
                <a:spcPct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 İdarenin 4734 sayılı Kanun ve diğer mevzuat hükümleri uyarınca personel çalıştırılmasına dayalı hizmet alımı yaptığı idare şirketi birden fazla ise idare, işçileri mali ve sosyal haklarıyla birlikte hizmetin devredildiği idare şirketine aktarabilir.</a:t>
            </a:r>
          </a:p>
        </p:txBody>
      </p:sp>
    </p:spTree>
    <p:extLst>
      <p:ext uri="{BB962C8B-B14F-4D97-AF65-F5344CB8AC3E}">
        <p14:creationId xmlns:p14="http://schemas.microsoft.com/office/powerpoint/2010/main" val="25459672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sp>
        <p:nvSpPr>
          <p:cNvPr id="4" name="Dikdörtgen 3">
            <a:extLst>
              <a:ext uri="{FF2B5EF4-FFF2-40B4-BE49-F238E27FC236}">
                <a16:creationId xmlns:a16="http://schemas.microsoft.com/office/drawing/2014/main" xmlns="" id="{945CA657-0E54-F849-8500-9C7C0A37E43E}"/>
              </a:ext>
            </a:extLst>
          </p:cNvPr>
          <p:cNvSpPr/>
          <p:nvPr/>
        </p:nvSpPr>
        <p:spPr>
          <a:xfrm>
            <a:off x="1335505" y="1497789"/>
            <a:ext cx="9144000" cy="4224233"/>
          </a:xfrm>
          <a:prstGeom prst="rect">
            <a:avLst/>
          </a:prstGeom>
        </p:spPr>
        <p:txBody>
          <a:bodyPr wrap="square">
            <a:spAutoFit/>
          </a:bodyPr>
          <a:lstStyle/>
          <a:p>
            <a:endParaRPr lang="tr-TR" sz="1350" dirty="0"/>
          </a:p>
          <a:p>
            <a:pPr algn="ctr"/>
            <a:r>
              <a:rPr lang="tr-TR" sz="1500" dirty="0"/>
              <a:t>T.C.</a:t>
            </a:r>
          </a:p>
          <a:p>
            <a:pPr algn="ctr"/>
            <a:r>
              <a:rPr lang="tr-TR" sz="1500" dirty="0"/>
              <a:t>İÇİŞLERİ BAKANLIĞI</a:t>
            </a:r>
          </a:p>
          <a:p>
            <a:pPr algn="ctr"/>
            <a:r>
              <a:rPr lang="tr-TR" sz="1500" dirty="0"/>
              <a:t>Mahalli İdareler Genel Müdürlüğü</a:t>
            </a:r>
          </a:p>
          <a:p>
            <a:r>
              <a:rPr lang="tr-TR" sz="1500" dirty="0"/>
              <a:t>Sayı   :	93127266-									.…/…./2018</a:t>
            </a:r>
          </a:p>
          <a:p>
            <a:r>
              <a:rPr lang="tr-TR" sz="1500" dirty="0"/>
              <a:t>Konu :	Mahalli İdare Şirketlerine</a:t>
            </a:r>
          </a:p>
          <a:p>
            <a:r>
              <a:rPr lang="tr-TR" sz="1500" dirty="0"/>
              <a:t>                     Yeni İşçi Alımı</a:t>
            </a:r>
          </a:p>
          <a:p>
            <a:pPr algn="ctr"/>
            <a:r>
              <a:rPr lang="tr-TR" sz="1500" dirty="0"/>
              <a:t>………………...VALİLİĞİNE</a:t>
            </a:r>
          </a:p>
          <a:p>
            <a:pPr algn="ctr"/>
            <a:r>
              <a:rPr lang="tr-TR" sz="1500" dirty="0"/>
              <a:t>(İl Mahalli İdareler Müdürlüğü)</a:t>
            </a:r>
          </a:p>
          <a:p>
            <a:r>
              <a:rPr lang="tr-TR" sz="1500" dirty="0"/>
              <a:t>        </a:t>
            </a:r>
          </a:p>
          <a:p>
            <a:endParaRPr lang="tr-TR" sz="1500" dirty="0"/>
          </a:p>
          <a:p>
            <a:pPr algn="just"/>
            <a:r>
              <a:rPr lang="tr-TR" sz="1500" dirty="0"/>
              <a:t>	696 sayılı Kanun Hükmünde Kararname 24/12/2017 tarihli ve 30280 sayılı Resmi Gazetede yayımlanmış, Kamu Kurum ve Kuruluşlarında Personel Çalıştırılmasına Dayalı Hizmet Alımı Sözleşmeleri Kapsamında Çalıştırılmakta Olan İşçilerin Sürekli İşçi Kadrolarına veya Mahalli İdare Şirketlerinde İşçi Statüsüne Geçirilmesine İlişkin 375 sayılı Kanun Hükmünde Kararnamenin Geçici 23 ve Geçici 24 üncü Maddelerinin Uygulanmasına Dair Usul ve Esaslar da 01/01/2018 tarihli ve 30288 sayılı Resmi Gazetede yayımlanmış ve geçiş işlemleri 02/04/2018 tarihi itibariyle tamamlanmıştır.</a:t>
            </a:r>
          </a:p>
        </p:txBody>
      </p:sp>
    </p:spTree>
    <p:extLst>
      <p:ext uri="{BB962C8B-B14F-4D97-AF65-F5344CB8AC3E}">
        <p14:creationId xmlns:p14="http://schemas.microsoft.com/office/powerpoint/2010/main" val="1582078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sp>
        <p:nvSpPr>
          <p:cNvPr id="5" name="Dikdörtgen 4">
            <a:extLst>
              <a:ext uri="{FF2B5EF4-FFF2-40B4-BE49-F238E27FC236}">
                <a16:creationId xmlns:a16="http://schemas.microsoft.com/office/drawing/2014/main" xmlns="" id="{3D13A8F4-94AC-6340-8833-EF7455C2B274}"/>
              </a:ext>
            </a:extLst>
          </p:cNvPr>
          <p:cNvSpPr/>
          <p:nvPr/>
        </p:nvSpPr>
        <p:spPr>
          <a:xfrm>
            <a:off x="1128713" y="2592663"/>
            <a:ext cx="9144000" cy="2585323"/>
          </a:xfrm>
          <a:prstGeom prst="rect">
            <a:avLst/>
          </a:prstGeom>
        </p:spPr>
        <p:txBody>
          <a:bodyPr wrap="square">
            <a:spAutoFit/>
          </a:bodyPr>
          <a:lstStyle/>
          <a:p>
            <a:pPr algn="just"/>
            <a:r>
              <a:rPr lang="tr-TR" dirty="0"/>
              <a:t>	Aynı Kanun Hükmünde Kararnamenin 126 </a:t>
            </a:r>
            <a:r>
              <a:rPr lang="tr-TR" dirty="0" err="1"/>
              <a:t>ncı</a:t>
            </a:r>
            <a:r>
              <a:rPr lang="tr-TR" dirty="0"/>
              <a:t> maddesiyle 27/6/1989 tarihli ve 375 sayılı Kanun Hükmünde Kararnameye eklenen EK 20 </a:t>
            </a:r>
            <a:r>
              <a:rPr lang="tr-TR" dirty="0" err="1"/>
              <a:t>nci</a:t>
            </a:r>
            <a:r>
              <a:rPr lang="tr-TR" dirty="0"/>
              <a:t> maddesinde “İl özel idareleri, belediyeler ile bağlı kuruluşları ve bunların üyesi olduğu mahalli idare birlikleri, personel çalıştırılmasına dayalı hizmetleri 4/1/2002 tarihli ve 4734 sayılı Kamu İhale Kanununun 22 </a:t>
            </a:r>
            <a:r>
              <a:rPr lang="tr-TR" dirty="0" err="1"/>
              <a:t>nci</a:t>
            </a:r>
            <a:r>
              <a:rPr lang="tr-TR" dirty="0"/>
              <a:t> maddesindeki limit ve şartlar ile 62 </a:t>
            </a:r>
            <a:r>
              <a:rPr lang="tr-TR" dirty="0" err="1"/>
              <a:t>nci</a:t>
            </a:r>
            <a:r>
              <a:rPr lang="tr-TR" dirty="0"/>
              <a:t> maddesinin birinci fıkrasının (e) bendindeki sınırlamalara tabi olmaksızın doğrudan hizmet alımı suretiyle birlikte ya da ayrı ayrı sermayesinin yarısından fazlası bu idarelere ait ve halen bu kapsamda hizmet alımı yaptığı mevcut şirketlerinden birine, bu nitelikte herhangi bir şirketi bulunmuyorsa münhasıran bu amaçla kuracakları bir şirkete gördürebilir.</a:t>
            </a:r>
          </a:p>
        </p:txBody>
      </p:sp>
    </p:spTree>
    <p:extLst>
      <p:ext uri="{BB962C8B-B14F-4D97-AF65-F5344CB8AC3E}">
        <p14:creationId xmlns:p14="http://schemas.microsoft.com/office/powerpoint/2010/main" val="3982231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sp>
        <p:nvSpPr>
          <p:cNvPr id="4" name="Text Box 77">
            <a:extLst>
              <a:ext uri="{FF2B5EF4-FFF2-40B4-BE49-F238E27FC236}">
                <a16:creationId xmlns:a16="http://schemas.microsoft.com/office/drawing/2014/main" xmlns="" id="{0F7053D1-55A4-D440-860C-F103BEBF1B99}"/>
              </a:ext>
            </a:extLst>
          </p:cNvPr>
          <p:cNvSpPr txBox="1">
            <a:spLocks noChangeArrowheads="1"/>
          </p:cNvSpPr>
          <p:nvPr/>
        </p:nvSpPr>
        <p:spPr bwMode="auto">
          <a:xfrm>
            <a:off x="1115848" y="2284424"/>
            <a:ext cx="9062870" cy="3416320"/>
          </a:xfrm>
          <a:prstGeom prst="rect">
            <a:avLst/>
          </a:prstGeom>
          <a:noFill/>
          <a:ln>
            <a:noFill/>
          </a:ln>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a:spcBef>
                <a:spcPts val="0"/>
              </a:spcBef>
              <a:buClrTx/>
              <a:buSzTx/>
              <a:buNone/>
            </a:pPr>
            <a:r>
              <a:rPr lang="tr-TR" sz="1800" dirty="0">
                <a:solidFill>
                  <a:prstClr val="black"/>
                </a:solidFill>
                <a:latin typeface="Calibri"/>
              </a:rPr>
              <a:t>	Bu madde kapsamındaki şirketler hakkında 10/6/2004 tarihli ve 5188 sayılı Özel Güvenlik Hizmetlerine Dair Kanunda belirtilen özel şartlara ilişkin hükümler uygulanmaz.</a:t>
            </a:r>
          </a:p>
          <a:p>
            <a:pPr algn="just">
              <a:spcBef>
                <a:spcPts val="0"/>
              </a:spcBef>
              <a:buClrTx/>
              <a:buSzTx/>
              <a:buNone/>
            </a:pPr>
            <a:r>
              <a:rPr lang="tr-TR" sz="1800" dirty="0">
                <a:solidFill>
                  <a:prstClr val="black"/>
                </a:solidFill>
                <a:latin typeface="Calibri"/>
              </a:rPr>
              <a:t>Bu madde kapsamındaki şirketlerde işçilerin işe alımı, işçilere ilişkin personel giderlerinin toplam giderler içindeki payına ilişkin üst sınırları, ilk defa alınacak işçilere ilişkin belirlenecek ölçütleri esas alarak yıllık sınırlamaları ve bu kapsamdaki alımlar ile harcamaları izlemeye ilişkin usul ve esasları belirlemeye Maliye Bakanlığı ve Devlet Personel Başkanlığının görüşleri ve İçişleri Bakanlığının teklifi üzerine Bakanlar Kurulu yetkilidir.”  hükmüne yer verilmiştir. </a:t>
            </a:r>
          </a:p>
          <a:p>
            <a:pPr algn="just">
              <a:spcBef>
                <a:spcPts val="0"/>
              </a:spcBef>
              <a:buClrTx/>
              <a:buSzTx/>
              <a:buNone/>
            </a:pPr>
            <a:r>
              <a:rPr lang="tr-TR" sz="1800" dirty="0">
                <a:solidFill>
                  <a:prstClr val="black"/>
                </a:solidFill>
                <a:latin typeface="Calibri"/>
              </a:rPr>
              <a:t>375 sayılı Kanun Hükmünde Kararnamenin Ek 20 </a:t>
            </a:r>
            <a:r>
              <a:rPr lang="tr-TR" sz="1800" dirty="0" err="1">
                <a:solidFill>
                  <a:prstClr val="black"/>
                </a:solidFill>
                <a:latin typeface="Calibri"/>
              </a:rPr>
              <a:t>nci</a:t>
            </a:r>
            <a:r>
              <a:rPr lang="tr-TR" sz="1800" dirty="0">
                <a:solidFill>
                  <a:prstClr val="black"/>
                </a:solidFill>
                <a:latin typeface="Calibri"/>
              </a:rPr>
              <a:t> maddesine istinaden 09/04/2018 tarih ve 11608 sayılı Bakanlar Kurulu Kararıyla kabul edilen İl Özel İdareleri, Belediyeler ve Bağlı Kuruluşları ile Bunların Üyesi Olduğu Mahalli İdare Birliklerinin Personel Çalıştırılmasına Dayalı Hizmetlerinin Gördürülmesine İlişkin Usul ve Esaslar 28/04/2018 tarihli ve 30405 sayılı Resmi Gazetede yayımlanarak yürürlüğe girmiştir.</a:t>
            </a:r>
          </a:p>
        </p:txBody>
      </p:sp>
    </p:spTree>
    <p:extLst>
      <p:ext uri="{BB962C8B-B14F-4D97-AF65-F5344CB8AC3E}">
        <p14:creationId xmlns:p14="http://schemas.microsoft.com/office/powerpoint/2010/main" val="28668324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sp>
        <p:nvSpPr>
          <p:cNvPr id="5" name="Text Box 77">
            <a:extLst>
              <a:ext uri="{FF2B5EF4-FFF2-40B4-BE49-F238E27FC236}">
                <a16:creationId xmlns:a16="http://schemas.microsoft.com/office/drawing/2014/main" xmlns="" id="{57FACF04-45F7-7043-A862-2C74CAF4883A}"/>
              </a:ext>
            </a:extLst>
          </p:cNvPr>
          <p:cNvSpPr txBox="1">
            <a:spLocks noChangeArrowheads="1"/>
          </p:cNvSpPr>
          <p:nvPr/>
        </p:nvSpPr>
        <p:spPr bwMode="auto">
          <a:xfrm>
            <a:off x="1128713" y="1844675"/>
            <a:ext cx="9144000" cy="4031873"/>
          </a:xfrm>
          <a:prstGeom prst="rect">
            <a:avLst/>
          </a:prstGeom>
          <a:noFill/>
          <a:ln>
            <a:noFill/>
          </a:ln>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a:spcBef>
                <a:spcPts val="0"/>
              </a:spcBef>
              <a:buClrTx/>
              <a:buSzTx/>
              <a:buNone/>
            </a:pPr>
            <a:r>
              <a:rPr lang="tr-TR" sz="1600" dirty="0">
                <a:solidFill>
                  <a:prstClr val="black"/>
                </a:solidFill>
                <a:latin typeface="Calibri"/>
              </a:rPr>
              <a:t>	Bu kapsamda; mahalli idarelerin personel çalıştırılmasına dayalı hizmetlerinin gördürüleceği şirketlerde işçilerin işe alımı, işçilere ilişkin personel giderlerinin toplam giderler içindeki payına ilişkin üst sınırları, ilk defa alınacak işçilere ilişkin belirlenecek ölçütleri esas alarak yıllık sınırlamaları ve bu kapsamdaki alımlar ile harcamaları izlemeye ilişkin Usul ve Esaslar belirlenmiştir. </a:t>
            </a:r>
          </a:p>
          <a:p>
            <a:pPr algn="just">
              <a:spcBef>
                <a:spcPts val="0"/>
              </a:spcBef>
              <a:buClrTx/>
              <a:buSzTx/>
              <a:buNone/>
            </a:pPr>
            <a:endParaRPr lang="tr-TR" sz="1600" dirty="0">
              <a:solidFill>
                <a:prstClr val="black"/>
              </a:solidFill>
              <a:latin typeface="Calibri"/>
            </a:endParaRPr>
          </a:p>
          <a:p>
            <a:pPr algn="just">
              <a:spcBef>
                <a:spcPts val="0"/>
              </a:spcBef>
              <a:buClrTx/>
              <a:buSzTx/>
              <a:buNone/>
            </a:pPr>
            <a:r>
              <a:rPr lang="tr-TR" sz="1600" dirty="0">
                <a:solidFill>
                  <a:prstClr val="black"/>
                </a:solidFill>
                <a:latin typeface="Calibri"/>
              </a:rPr>
              <a:t>Bu Usul ve Esaslar kapsamında;</a:t>
            </a:r>
          </a:p>
          <a:p>
            <a:pPr algn="just">
              <a:spcBef>
                <a:spcPts val="0"/>
              </a:spcBef>
              <a:buClrTx/>
              <a:buSzTx/>
              <a:buNone/>
            </a:pPr>
            <a:r>
              <a:rPr lang="tr-TR" sz="1600" dirty="0">
                <a:solidFill>
                  <a:prstClr val="black"/>
                </a:solidFill>
                <a:latin typeface="Calibri"/>
              </a:rPr>
              <a:t>1-İdare şirketlerine yeni işçi alımında, alınacak işçilerin bu Usul ve Esasların 4 üncü maddesinde belirtilen şartları taşımaları hususuna gereken hassasiyet gösterilecektir.</a:t>
            </a:r>
          </a:p>
          <a:p>
            <a:pPr algn="just">
              <a:spcBef>
                <a:spcPts val="0"/>
              </a:spcBef>
              <a:buClrTx/>
              <a:buSzTx/>
              <a:buNone/>
            </a:pPr>
            <a:r>
              <a:rPr lang="tr-TR" sz="1600" dirty="0">
                <a:solidFill>
                  <a:prstClr val="black"/>
                </a:solidFill>
                <a:latin typeface="Calibri"/>
              </a:rPr>
              <a:t>2- İdarelerin şirket personeli de dahil yıllık personel giderlerinin hesaplanmasında; doğrudan hizmet alımı kapsamında idarede istihdam edilen şirket işçileri ile şirketin yönetici ve destek personeline ödenen net ücretlerin toplamı dikkate alınacaktır. </a:t>
            </a:r>
          </a:p>
          <a:p>
            <a:pPr algn="just">
              <a:spcBef>
                <a:spcPts val="0"/>
              </a:spcBef>
              <a:buClrTx/>
              <a:buSzTx/>
              <a:buNone/>
            </a:pPr>
            <a:r>
              <a:rPr lang="tr-TR" sz="1600" dirty="0">
                <a:solidFill>
                  <a:prstClr val="black"/>
                </a:solidFill>
                <a:latin typeface="Calibri"/>
              </a:rPr>
              <a:t>3- Usul ve Esasların 5 inci maddesinin ikinci fıkrasındaki geçişe esas sözleşme kapsamında o iş için öngörülen işçi sayısına iş artışı nedeniyle istihdam edilen işçiler de dahil olup hesaplama buna göre yapılacaktır.</a:t>
            </a:r>
          </a:p>
          <a:p>
            <a:pPr algn="just">
              <a:spcBef>
                <a:spcPts val="0"/>
              </a:spcBef>
              <a:buClrTx/>
              <a:buSzTx/>
              <a:buNone/>
            </a:pPr>
            <a:r>
              <a:rPr lang="tr-TR" sz="1600" dirty="0">
                <a:solidFill>
                  <a:prstClr val="black"/>
                </a:solidFill>
                <a:latin typeface="Calibri"/>
              </a:rPr>
              <a:t>4- a) Şirketlere yeni işçi alımında Kamu Kurum ve Kuruluşlarına İşçi Alınmasında Uygulanacak Usul ve Esaslar Hakkında Yönetmeliğin 2 </a:t>
            </a:r>
            <a:r>
              <a:rPr lang="tr-TR" sz="1600" dirty="0" err="1">
                <a:solidFill>
                  <a:prstClr val="black"/>
                </a:solidFill>
                <a:latin typeface="Calibri"/>
              </a:rPr>
              <a:t>nci</a:t>
            </a:r>
            <a:r>
              <a:rPr lang="tr-TR" sz="1600" dirty="0">
                <a:solidFill>
                  <a:prstClr val="black"/>
                </a:solidFill>
                <a:latin typeface="Calibri"/>
              </a:rPr>
              <a:t> maddesinin ikinci fıkrası uyarınca işçi alım ilanları duyuru amacıyla Türkiye İş Kurumu İl Müdürlüğüne gönderilecektir.</a:t>
            </a:r>
          </a:p>
        </p:txBody>
      </p:sp>
    </p:spTree>
    <p:extLst>
      <p:ext uri="{BB962C8B-B14F-4D97-AF65-F5344CB8AC3E}">
        <p14:creationId xmlns:p14="http://schemas.microsoft.com/office/powerpoint/2010/main" val="18823711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sp>
        <p:nvSpPr>
          <p:cNvPr id="4" name="Text Box 77">
            <a:extLst>
              <a:ext uri="{FF2B5EF4-FFF2-40B4-BE49-F238E27FC236}">
                <a16:creationId xmlns:a16="http://schemas.microsoft.com/office/drawing/2014/main" xmlns="" id="{11D57098-7DD8-9442-9345-87FADE64F073}"/>
              </a:ext>
            </a:extLst>
          </p:cNvPr>
          <p:cNvSpPr txBox="1">
            <a:spLocks noChangeArrowheads="1"/>
          </p:cNvSpPr>
          <p:nvPr/>
        </p:nvSpPr>
        <p:spPr bwMode="auto">
          <a:xfrm>
            <a:off x="1155639" y="2101086"/>
            <a:ext cx="9056914" cy="3416320"/>
          </a:xfrm>
          <a:prstGeom prst="rect">
            <a:avLst/>
          </a:prstGeom>
          <a:noFill/>
          <a:ln>
            <a:noFill/>
          </a:ln>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a:spcBef>
                <a:spcPts val="0"/>
              </a:spcBef>
              <a:buClrTx/>
              <a:buSzTx/>
              <a:buNone/>
            </a:pPr>
            <a:r>
              <a:rPr lang="tr-TR" sz="1800" dirty="0">
                <a:solidFill>
                  <a:prstClr val="black"/>
                </a:solidFill>
                <a:latin typeface="Calibri"/>
              </a:rPr>
              <a:t>	b) İdare şirketlerinde eski hükümlü istihdamı zorunluluğu bulunmamakla birlikte, 657 sayılı Kanunun 48 </a:t>
            </a:r>
            <a:r>
              <a:rPr lang="tr-TR" sz="1800" dirty="0" err="1">
                <a:solidFill>
                  <a:prstClr val="black"/>
                </a:solidFill>
                <a:latin typeface="Calibri"/>
              </a:rPr>
              <a:t>nci</a:t>
            </a:r>
            <a:r>
              <a:rPr lang="tr-TR" sz="1800" dirty="0">
                <a:solidFill>
                  <a:prstClr val="black"/>
                </a:solidFill>
                <a:latin typeface="Calibri"/>
              </a:rPr>
              <a:t> maddesinin (A) bendinin 5 numaralı alt bendinde belirtilen şartı taşımaması nedeniyle işçi statüsünde şirketlere geçirilemeyen alt işveren işçilerinden, affa uğrasalar bile devletin güvenliğine karşı suçlar ile Anayasal düzene ve bu düzenin işleyişine karşı suçlardan mahkum olmamak şartıyla eski hükümlü olduğunu belgelendirenlerin, Bakanlığımızın 04/04/2018 tarih ve 7837 sayılı yazısı uyarınca istihdamında, Kamu Kurum ve Kuruluşlarına Eski Hükümlü veya Terörle Mücadelede Malul Sayılmayacak Şekilde Yaralananların İşçi Olarak Alınmasında Uygulanacak Usul ve Esaslar Hakkında Yönetmeliğin 2 </a:t>
            </a:r>
            <a:r>
              <a:rPr lang="tr-TR" sz="1800" dirty="0" err="1">
                <a:solidFill>
                  <a:prstClr val="black"/>
                </a:solidFill>
                <a:latin typeface="Calibri"/>
              </a:rPr>
              <a:t>nci</a:t>
            </a:r>
            <a:r>
              <a:rPr lang="tr-TR" sz="1800" dirty="0">
                <a:solidFill>
                  <a:prstClr val="black"/>
                </a:solidFill>
                <a:latin typeface="Calibri"/>
              </a:rPr>
              <a:t> maddesinin ikinci fıkrası uyarınca işçi alım ilanları da duyuru amacıyla Türkiye İş Kurumu İl Müdürlüğüne gönderilecektir.</a:t>
            </a:r>
          </a:p>
          <a:p>
            <a:pPr algn="just">
              <a:spcBef>
                <a:spcPts val="0"/>
              </a:spcBef>
              <a:buClrTx/>
              <a:buSzTx/>
              <a:buNone/>
            </a:pPr>
            <a:r>
              <a:rPr lang="tr-TR" sz="1800" dirty="0">
                <a:solidFill>
                  <a:prstClr val="black"/>
                </a:solidFill>
                <a:latin typeface="Calibri"/>
              </a:rPr>
              <a:t>	5- Usul ve Esaslarda öngörülen personel gideri oranını aşan idarelerin şirketlerine yeni işçi alımı için Bakanlığımızdan izin taleplerinde Genelge eki belgeler doldurulacak, iş artışı ve yeni hizmet türleri için işçi alım izni taleplerinde gerekçe raporu hazırlanacaktır.  </a:t>
            </a:r>
          </a:p>
        </p:txBody>
      </p:sp>
    </p:spTree>
    <p:extLst>
      <p:ext uri="{BB962C8B-B14F-4D97-AF65-F5344CB8AC3E}">
        <p14:creationId xmlns:p14="http://schemas.microsoft.com/office/powerpoint/2010/main" val="3338492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xmlns="" id="{74EDFE2C-34CA-F840-AB89-D532ED216059}"/>
              </a:ext>
            </a:extLst>
          </p:cNvPr>
          <p:cNvSpPr txBox="1"/>
          <p:nvPr/>
        </p:nvSpPr>
        <p:spPr>
          <a:xfrm>
            <a:off x="439151" y="276632"/>
            <a:ext cx="11361825" cy="840230"/>
          </a:xfrm>
          <a:prstGeom prst="rect">
            <a:avLst/>
          </a:prstGeom>
          <a:noFill/>
        </p:spPr>
        <p:txBody>
          <a:bodyPr wrap="square" rtlCol="0">
            <a:spAutoFit/>
          </a:bodyPr>
          <a:lstStyle/>
          <a:p>
            <a:pPr>
              <a:lnSpc>
                <a:spcPct val="90000"/>
              </a:lnSpc>
              <a:defRPr/>
            </a:pPr>
            <a:r>
              <a:rPr lang="tr-TR" sz="2700" b="1" kern="0" dirty="0">
                <a:solidFill>
                  <a:prstClr val="white"/>
                </a:solidFill>
              </a:rPr>
              <a:t>İL ÖZEL İDARELERİ BİRLİKLERDE İSTİHDAM EDİLEN</a:t>
            </a:r>
          </a:p>
          <a:p>
            <a:pPr>
              <a:lnSpc>
                <a:spcPct val="90000"/>
              </a:lnSpc>
              <a:defRPr/>
            </a:pPr>
            <a:r>
              <a:rPr lang="tr-TR" sz="2700" b="1" kern="0" dirty="0">
                <a:solidFill>
                  <a:prstClr val="white"/>
                </a:solidFill>
              </a:rPr>
              <a:t>PERSONEL DURUMU</a:t>
            </a:r>
          </a:p>
        </p:txBody>
      </p:sp>
      <p:graphicFrame>
        <p:nvGraphicFramePr>
          <p:cNvPr id="5" name="Tablo 4">
            <a:extLst>
              <a:ext uri="{FF2B5EF4-FFF2-40B4-BE49-F238E27FC236}">
                <a16:creationId xmlns:a16="http://schemas.microsoft.com/office/drawing/2014/main" xmlns="" id="{199E6E69-85E5-4C4C-9759-5CC75D1599E6}"/>
              </a:ext>
            </a:extLst>
          </p:cNvPr>
          <p:cNvGraphicFramePr>
            <a:graphicFrameLocks noGrp="1"/>
          </p:cNvGraphicFramePr>
          <p:nvPr>
            <p:extLst>
              <p:ext uri="{D42A27DB-BD31-4B8C-83A1-F6EECF244321}">
                <p14:modId xmlns:p14="http://schemas.microsoft.com/office/powerpoint/2010/main" val="1179197307"/>
              </p:ext>
            </p:extLst>
          </p:nvPr>
        </p:nvGraphicFramePr>
        <p:xfrm>
          <a:off x="1109616" y="1378983"/>
          <a:ext cx="10294318" cy="4840232"/>
        </p:xfrm>
        <a:graphic>
          <a:graphicData uri="http://schemas.openxmlformats.org/drawingml/2006/table">
            <a:tbl>
              <a:tblPr/>
              <a:tblGrid>
                <a:gridCol w="1686562">
                  <a:extLst>
                    <a:ext uri="{9D8B030D-6E8A-4147-A177-3AD203B41FA5}">
                      <a16:colId xmlns:a16="http://schemas.microsoft.com/office/drawing/2014/main" xmlns="" val="20000"/>
                    </a:ext>
                  </a:extLst>
                </a:gridCol>
                <a:gridCol w="1220795">
                  <a:extLst>
                    <a:ext uri="{9D8B030D-6E8A-4147-A177-3AD203B41FA5}">
                      <a16:colId xmlns:a16="http://schemas.microsoft.com/office/drawing/2014/main" xmlns="" val="20001"/>
                    </a:ext>
                  </a:extLst>
                </a:gridCol>
                <a:gridCol w="1809132">
                  <a:extLst>
                    <a:ext uri="{9D8B030D-6E8A-4147-A177-3AD203B41FA5}">
                      <a16:colId xmlns:a16="http://schemas.microsoft.com/office/drawing/2014/main" xmlns="" val="20002"/>
                    </a:ext>
                  </a:extLst>
                </a:gridCol>
                <a:gridCol w="1319941">
                  <a:extLst>
                    <a:ext uri="{9D8B030D-6E8A-4147-A177-3AD203B41FA5}">
                      <a16:colId xmlns:a16="http://schemas.microsoft.com/office/drawing/2014/main" xmlns="" val="20003"/>
                    </a:ext>
                  </a:extLst>
                </a:gridCol>
                <a:gridCol w="936876">
                  <a:extLst>
                    <a:ext uri="{9D8B030D-6E8A-4147-A177-3AD203B41FA5}">
                      <a16:colId xmlns:a16="http://schemas.microsoft.com/office/drawing/2014/main" xmlns="" val="20004"/>
                    </a:ext>
                  </a:extLst>
                </a:gridCol>
                <a:gridCol w="45945">
                  <a:extLst>
                    <a:ext uri="{9D8B030D-6E8A-4147-A177-3AD203B41FA5}">
                      <a16:colId xmlns:a16="http://schemas.microsoft.com/office/drawing/2014/main" xmlns="" val="20005"/>
                    </a:ext>
                  </a:extLst>
                </a:gridCol>
                <a:gridCol w="45945">
                  <a:extLst>
                    <a:ext uri="{9D8B030D-6E8A-4147-A177-3AD203B41FA5}">
                      <a16:colId xmlns:a16="http://schemas.microsoft.com/office/drawing/2014/main" xmlns="" val="20006"/>
                    </a:ext>
                  </a:extLst>
                </a:gridCol>
                <a:gridCol w="3229122">
                  <a:extLst>
                    <a:ext uri="{9D8B030D-6E8A-4147-A177-3AD203B41FA5}">
                      <a16:colId xmlns:a16="http://schemas.microsoft.com/office/drawing/2014/main" xmlns="" val="20007"/>
                    </a:ext>
                  </a:extLst>
                </a:gridCol>
              </a:tblGrid>
              <a:tr h="277457">
                <a:tc gridSpan="8">
                  <a:txBody>
                    <a:bodyPr/>
                    <a:lstStyle/>
                    <a:p>
                      <a:pPr algn="ctr" fontAlgn="t"/>
                      <a:endParaRPr lang="tr-TR" sz="1800" b="1" i="0" u="none" strike="noStrike" dirty="0">
                        <a:solidFill>
                          <a:srgbClr val="FF0000"/>
                        </a:solidFill>
                        <a:effectLst/>
                        <a:latin typeface="Calibri"/>
                      </a:endParaRPr>
                    </a:p>
                  </a:txBody>
                  <a:tcPr marL="7144" marR="7144" marT="7144" marB="0" anchor="ctr">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10000"/>
                  </a:ext>
                </a:extLst>
              </a:tr>
              <a:tr h="230388">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tr-TR" sz="1400" b="1" i="0" u="none" strike="noStrike" dirty="0">
                          <a:solidFill>
                            <a:srgbClr val="000000"/>
                          </a:solidFill>
                          <a:effectLst/>
                          <a:latin typeface="Calibri"/>
                        </a:rPr>
                        <a:t>MEMUR </a:t>
                      </a:r>
                      <a:br>
                        <a:rPr lang="tr-TR" sz="1400" b="1" i="0" u="none" strike="noStrike" dirty="0">
                          <a:solidFill>
                            <a:srgbClr val="000000"/>
                          </a:solidFill>
                          <a:effectLst/>
                          <a:latin typeface="Calibri"/>
                        </a:rPr>
                      </a:br>
                      <a:r>
                        <a:rPr lang="tr-TR" sz="1400" b="1" i="0" u="none" strike="noStrike" dirty="0">
                          <a:solidFill>
                            <a:srgbClr val="000000"/>
                          </a:solidFill>
                          <a:effectLst/>
                          <a:latin typeface="Calibri"/>
                        </a:rPr>
                        <a:t>PERSONEL</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tr-TR" sz="1400" b="1" i="0" u="none" strike="noStrike" dirty="0">
                          <a:solidFill>
                            <a:srgbClr val="000000"/>
                          </a:solidFill>
                          <a:effectLst/>
                          <a:latin typeface="Calibri"/>
                        </a:rPr>
                        <a:t>SÖZLEŞMELİ </a:t>
                      </a:r>
                      <a:br>
                        <a:rPr lang="tr-TR" sz="1400" b="1" i="0" u="none" strike="noStrike" dirty="0">
                          <a:solidFill>
                            <a:srgbClr val="000000"/>
                          </a:solidFill>
                          <a:effectLst/>
                          <a:latin typeface="Calibri"/>
                        </a:rPr>
                      </a:br>
                      <a:r>
                        <a:rPr lang="tr-TR" sz="1400" b="1" i="0" u="none" strike="noStrike" dirty="0">
                          <a:solidFill>
                            <a:srgbClr val="000000"/>
                          </a:solidFill>
                          <a:effectLst/>
                          <a:latin typeface="Calibri"/>
                        </a:rPr>
                        <a:t>PERSONEL</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tr-TR" sz="1400" b="1" i="0" u="none" strike="noStrike" dirty="0">
                          <a:solidFill>
                            <a:srgbClr val="000000"/>
                          </a:solidFill>
                          <a:effectLst/>
                          <a:latin typeface="Calibri"/>
                        </a:rPr>
                        <a:t>İŞÇİ</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tr-TR"/>
                    </a:p>
                  </a:txBody>
                  <a:tcPr/>
                </a:tc>
                <a:tc rowSpan="2" gridSpan="3">
                  <a:txBody>
                    <a:bodyPr/>
                    <a:lstStyle/>
                    <a:p>
                      <a:pPr algn="ctr" fontAlgn="ctr"/>
                      <a:r>
                        <a:rPr lang="tr-TR" sz="1400" b="1" i="0" u="none" strike="noStrike" dirty="0">
                          <a:solidFill>
                            <a:srgbClr val="000000"/>
                          </a:solidFill>
                          <a:effectLst/>
                          <a:latin typeface="Calibri"/>
                        </a:rPr>
                        <a:t>TOPLAM</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hMerge="1">
                  <a:txBody>
                    <a:bodyPr/>
                    <a:lstStyle/>
                    <a:p>
                      <a:endParaRPr lang="tr-TR" dirty="0"/>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hMerge="1">
                  <a:txBody>
                    <a:bodyPr/>
                    <a:lstStyle/>
                    <a:p>
                      <a:endParaRPr lang="tr-TR"/>
                    </a:p>
                  </a:txBody>
                  <a:tcPr/>
                </a:tc>
                <a:extLst>
                  <a:ext uri="{0D108BD9-81ED-4DB2-BD59-A6C34878D82A}">
                    <a16:rowId xmlns:a16="http://schemas.microsoft.com/office/drawing/2014/main" xmlns="" val="10001"/>
                  </a:ext>
                </a:extLst>
              </a:tr>
              <a:tr h="656600">
                <a:tc>
                  <a:txBody>
                    <a:bodyPr/>
                    <a:lstStyle/>
                    <a:p>
                      <a:pPr algn="l" fontAlgn="ctr"/>
                      <a:endParaRPr lang="tr-TR" sz="1400" b="0" i="0" u="none" strike="noStrike" dirty="0">
                        <a:solidFill>
                          <a:srgbClr val="000000"/>
                        </a:solidFill>
                        <a:effectLst/>
                        <a:latin typeface="Calibri"/>
                      </a:endParaRPr>
                    </a:p>
                  </a:txBody>
                  <a:tcPr marL="7144" marR="7144" marT="7144" marB="0" anchor="ctr">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tr-TR"/>
                    </a:p>
                  </a:txBody>
                  <a:tcPr/>
                </a:tc>
                <a:tc vMerge="1">
                  <a:txBody>
                    <a:bodyPr/>
                    <a:lstStyle/>
                    <a:p>
                      <a:endParaRPr lang="tr-TR"/>
                    </a:p>
                  </a:txBody>
                  <a:tcPr/>
                </a:tc>
                <a:tc>
                  <a:txBody>
                    <a:bodyPr/>
                    <a:lstStyle/>
                    <a:p>
                      <a:pPr algn="ctr" fontAlgn="ctr"/>
                      <a:r>
                        <a:rPr lang="tr-TR" sz="1400" b="1" i="0" u="none" strike="noStrike" dirty="0">
                          <a:solidFill>
                            <a:srgbClr val="000000"/>
                          </a:solidFill>
                          <a:effectLst/>
                          <a:latin typeface="Calibri"/>
                        </a:rPr>
                        <a:t>SÜREKLİ</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400" b="1" i="0" u="none" strike="noStrike" dirty="0">
                          <a:solidFill>
                            <a:srgbClr val="000000"/>
                          </a:solidFill>
                          <a:effectLst/>
                          <a:latin typeface="Calibri"/>
                        </a:rPr>
                        <a:t>GEÇİCİ</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extLst>
                  <a:ext uri="{0D108BD9-81ED-4DB2-BD59-A6C34878D82A}">
                    <a16:rowId xmlns:a16="http://schemas.microsoft.com/office/drawing/2014/main" xmlns="" val="10002"/>
                  </a:ext>
                </a:extLst>
              </a:tr>
              <a:tr h="287982">
                <a:tc>
                  <a:txBody>
                    <a:bodyPr/>
                    <a:lstStyle/>
                    <a:p>
                      <a:pPr algn="l" fontAlgn="ctr"/>
                      <a:r>
                        <a:rPr lang="tr-TR" sz="1400" b="1" i="0" u="none" strike="noStrike" dirty="0">
                          <a:solidFill>
                            <a:srgbClr val="000000"/>
                          </a:solidFill>
                          <a:effectLst/>
                          <a:latin typeface="Calibri"/>
                        </a:rPr>
                        <a:t>İL ÖZEL İDARELERİ</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400" b="1" i="0" u="none" strike="noStrike" dirty="0">
                          <a:solidFill>
                            <a:srgbClr val="000000"/>
                          </a:solidFill>
                          <a:effectLst/>
                          <a:latin typeface="Calibri"/>
                        </a:rPr>
                        <a:t>4.994</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745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4.719</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260</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gridSpan="3">
                  <a:txBody>
                    <a:bodyPr/>
                    <a:lstStyle/>
                    <a:p>
                      <a:pPr algn="ctr" fontAlgn="ctr"/>
                      <a:r>
                        <a:rPr lang="tr-TR" sz="1400" b="1" i="0" u="none" strike="noStrike" dirty="0">
                          <a:solidFill>
                            <a:srgbClr val="000000"/>
                          </a:solidFill>
                          <a:effectLst/>
                          <a:latin typeface="Calibri"/>
                        </a:rPr>
                        <a:t>10.718</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tr-TR" dirty="0"/>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tr-TR" dirty="0"/>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5"/>
                  </a:ext>
                </a:extLst>
              </a:tr>
              <a:tr h="287982">
                <a:tc>
                  <a:txBody>
                    <a:bodyPr/>
                    <a:lstStyle/>
                    <a:p>
                      <a:pPr algn="l" fontAlgn="ctr"/>
                      <a:r>
                        <a:rPr lang="tr-TR" sz="1400" b="1" i="0" u="none" strike="noStrike" dirty="0">
                          <a:solidFill>
                            <a:srgbClr val="000000"/>
                          </a:solidFill>
                          <a:effectLst/>
                          <a:latin typeface="Calibri"/>
                        </a:rPr>
                        <a:t>BİRLİKLER</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400" b="1" i="0" u="none" strike="noStrike" dirty="0">
                          <a:solidFill>
                            <a:srgbClr val="000000"/>
                          </a:solidFill>
                          <a:effectLst/>
                          <a:latin typeface="Calibri"/>
                        </a:rPr>
                        <a:t>19</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222</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143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218</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gridSpan="3">
                  <a:txBody>
                    <a:bodyPr/>
                    <a:lstStyle/>
                    <a:p>
                      <a:pPr algn="ctr" fontAlgn="ctr"/>
                      <a:r>
                        <a:rPr lang="tr-TR" sz="1400" b="1" i="0" u="none" strike="noStrike" dirty="0">
                          <a:solidFill>
                            <a:srgbClr val="000000"/>
                          </a:solidFill>
                          <a:effectLst/>
                          <a:latin typeface="Calibri"/>
                        </a:rPr>
                        <a:t>602</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tr-TR" dirty="0"/>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tr-TR" dirty="0"/>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7"/>
                  </a:ext>
                </a:extLst>
              </a:tr>
              <a:tr h="295552">
                <a:tc>
                  <a:txBody>
                    <a:bodyPr/>
                    <a:lstStyle/>
                    <a:p>
                      <a:pPr algn="l" fontAlgn="b"/>
                      <a:r>
                        <a:rPr lang="tr-TR" sz="1400" b="1" i="0" u="none" strike="noStrike" dirty="0">
                          <a:solidFill>
                            <a:srgbClr val="000000"/>
                          </a:solidFill>
                          <a:effectLst/>
                          <a:latin typeface="Calibri"/>
                        </a:rPr>
                        <a:t>TOPLAM</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ctr"/>
                      <a:r>
                        <a:rPr lang="tr-TR" sz="1400" b="1" i="0" u="none" strike="noStrike" dirty="0">
                          <a:solidFill>
                            <a:srgbClr val="000000"/>
                          </a:solidFill>
                          <a:effectLst/>
                          <a:latin typeface="Calibri"/>
                        </a:rPr>
                        <a:t>5.013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967</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4.862</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478</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gridSpan="3">
                  <a:txBody>
                    <a:bodyPr/>
                    <a:lstStyle/>
                    <a:p>
                      <a:pPr algn="ctr" fontAlgn="ctr"/>
                      <a:r>
                        <a:rPr lang="tr-TR" sz="1400" b="1" i="0" u="none" strike="noStrike" dirty="0">
                          <a:solidFill>
                            <a:srgbClr val="000000"/>
                          </a:solidFill>
                          <a:effectLst/>
                          <a:latin typeface="Calibri"/>
                        </a:rPr>
                        <a:t>11.320</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tr-TR" dirty="0"/>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endParaRPr lang="tr-TR" dirty="0"/>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8"/>
                  </a:ext>
                </a:extLst>
              </a:tr>
              <a:tr h="627310">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tr-TR" sz="800" b="0" i="0" u="none" strike="noStrike" dirty="0">
                        <a:solidFill>
                          <a:srgbClr val="000000"/>
                        </a:solidFill>
                        <a:effectLst/>
                        <a:latin typeface="Calibri"/>
                      </a:endParaRPr>
                    </a:p>
                    <a:p>
                      <a:pPr algn="l" fontAlgn="b"/>
                      <a:endParaRPr lang="tr-TR" sz="800" b="0" i="0" u="none" strike="noStrike" dirty="0">
                        <a:solidFill>
                          <a:srgbClr val="000000"/>
                        </a:solidFill>
                        <a:effectLst/>
                        <a:latin typeface="Calibri"/>
                      </a:endParaRPr>
                    </a:p>
                    <a:p>
                      <a:pPr algn="l" fontAlgn="b"/>
                      <a:endParaRPr lang="tr-TR" sz="800" b="0" i="0" u="none" strike="noStrike" dirty="0">
                        <a:solidFill>
                          <a:srgbClr val="000000"/>
                        </a:solidFill>
                        <a:effectLst/>
                        <a:latin typeface="Calibri"/>
                      </a:endParaRPr>
                    </a:p>
                    <a:p>
                      <a:pPr algn="l" fontAlgn="b"/>
                      <a:endParaRPr lang="tr-TR" sz="800" b="0" i="0" u="none" strike="noStrike" dirty="0">
                        <a:solidFill>
                          <a:srgbClr val="000000"/>
                        </a:solidFill>
                        <a:effectLst/>
                        <a:latin typeface="Calibri"/>
                      </a:endParaRPr>
                    </a:p>
                    <a:p>
                      <a:pPr algn="l" fontAlgn="b"/>
                      <a:endParaRPr lang="tr-TR" sz="800" b="0" i="0" u="none" strike="noStrike" dirty="0">
                        <a:solidFill>
                          <a:srgbClr val="000000"/>
                        </a:solidFill>
                        <a:effectLst/>
                        <a:latin typeface="Calibri"/>
                      </a:endParaRPr>
                    </a:p>
                    <a:p>
                      <a:pPr algn="l" fontAlgn="b"/>
                      <a:endParaRPr lang="tr-TR" sz="800" b="0" i="0" u="none" strike="noStrike" dirty="0">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tr-TR" sz="1400" b="1" i="0" u="none" strike="noStrike" dirty="0">
                          <a:solidFill>
                            <a:srgbClr val="000000"/>
                          </a:solidFill>
                          <a:effectLst/>
                          <a:latin typeface="Calibri"/>
                        </a:rPr>
                        <a:t>ÇALIŞAN İŞÇİ SAYISI</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tr-TR"/>
                    </a:p>
                  </a:txBody>
                  <a:tcPr/>
                </a:tc>
                <a:tc>
                  <a:txBody>
                    <a:bodyPr/>
                    <a:lstStyle/>
                    <a:p>
                      <a:pPr algn="l" fontAlgn="b"/>
                      <a:endParaRPr lang="tr-TR" sz="800" b="0" i="0" u="none" strike="noStrike" dirty="0">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10010"/>
                  </a:ext>
                </a:extLst>
              </a:tr>
              <a:tr h="688745">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fontAlgn="ctr"/>
                      <a:r>
                        <a:rPr lang="tr-TR" sz="1300" b="1" i="0" u="none" strike="noStrike" dirty="0">
                          <a:solidFill>
                            <a:srgbClr val="000000"/>
                          </a:solidFill>
                          <a:effectLst/>
                          <a:latin typeface="Calibri"/>
                        </a:rPr>
                        <a:t>İL ÖZEL İDARELERİ VE BİRLİKLERE BAĞLI ŞİRKETLER (BİT</a:t>
                      </a:r>
                      <a:r>
                        <a:rPr lang="tr-TR" sz="1200" b="1" i="0" u="none" strike="noStrike" dirty="0">
                          <a:solidFill>
                            <a:srgbClr val="000000"/>
                          </a:solidFill>
                          <a:effectLst/>
                          <a:latin typeface="Calibri"/>
                        </a:rPr>
                        <a:t>)</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ctr"/>
                      <a:r>
                        <a:rPr lang="tr-TR" sz="1400" b="1" i="0" u="none" strike="noStrike" dirty="0">
                          <a:solidFill>
                            <a:srgbClr val="000000"/>
                          </a:solidFill>
                          <a:effectLst/>
                          <a:latin typeface="Calibri"/>
                        </a:rPr>
                        <a:t> </a:t>
                      </a:r>
                    </a:p>
                  </a:txBody>
                  <a:tcPr marL="7144" marR="7144" marT="7144"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400" b="1" i="0" u="none" strike="noStrike" dirty="0">
                          <a:solidFill>
                            <a:srgbClr val="000000"/>
                          </a:solidFill>
                          <a:effectLst/>
                          <a:latin typeface="Calibri"/>
                        </a:rPr>
                        <a:t>8.428</a:t>
                      </a:r>
                    </a:p>
                  </a:txBody>
                  <a:tcPr marL="7144" marR="7144" marT="7144"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l" fontAlgn="b"/>
                      <a:endParaRPr lang="tr-TR" sz="800" b="0" i="0" u="none" strike="noStrike" dirty="0">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w="6350" cap="flat" cmpd="sng" algn="ctr">
                      <a:noFill/>
                      <a:prstDash val="solid"/>
                      <a:round/>
                      <a:headEnd type="none" w="med" len="med"/>
                      <a:tailEnd type="none" w="med" len="med"/>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6350" cap="flat" cmpd="sng" algn="ctr">
                      <a:noFill/>
                      <a:prstDash val="solid"/>
                      <a:round/>
                      <a:headEnd type="none" w="med" len="med"/>
                      <a:tailEnd type="none" w="med" len="med"/>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6350" cap="flat" cmpd="sng" algn="ctr">
                      <a:noFill/>
                      <a:prstDash val="solid"/>
                      <a:round/>
                      <a:headEnd type="none" w="med" len="med"/>
                      <a:tailEnd type="none" w="med" len="med"/>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6350" cap="flat" cmpd="sng" algn="ctr">
                      <a:noFill/>
                      <a:prstDash val="solid"/>
                      <a:round/>
                      <a:headEnd type="none" w="med" len="med"/>
                      <a:tailEnd type="none" w="med" len="med"/>
                    </a:lnT>
                    <a:lnB>
                      <a:noFill/>
                    </a:lnB>
                  </a:tcPr>
                </a:tc>
                <a:extLst>
                  <a:ext uri="{0D108BD9-81ED-4DB2-BD59-A6C34878D82A}">
                    <a16:rowId xmlns:a16="http://schemas.microsoft.com/office/drawing/2014/main" xmlns="" val="10011"/>
                  </a:ext>
                </a:extLst>
              </a:tr>
              <a:tr h="214258">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tr-TR" sz="1400" b="1" i="0" u="none" strike="noStrike" dirty="0">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tr-TR" sz="1400" b="1" i="0" u="none" strike="noStrike">
                        <a:solidFill>
                          <a:srgbClr val="000000"/>
                        </a:solidFill>
                        <a:effectLst/>
                        <a:latin typeface="Calibri"/>
                      </a:endParaRPr>
                    </a:p>
                  </a:txBody>
                  <a:tcPr marL="7144" marR="7144" marT="7144"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extLst>
                  <a:ext uri="{0D108BD9-81ED-4DB2-BD59-A6C34878D82A}">
                    <a16:rowId xmlns:a16="http://schemas.microsoft.com/office/drawing/2014/main" xmlns="" val="10012"/>
                  </a:ext>
                </a:extLst>
              </a:tr>
              <a:tr h="741252">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tc>
                  <a:txBody>
                    <a:bodyPr/>
                    <a:lstStyle/>
                    <a:p>
                      <a:pPr algn="ctr" fontAlgn="b"/>
                      <a:endParaRPr lang="tr-TR" sz="800" b="0" i="0" u="none" strike="noStrike">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b"/>
                      <a:r>
                        <a:rPr lang="tr-TR" sz="2000" b="1" i="0" u="none" strike="noStrike" dirty="0">
                          <a:solidFill>
                            <a:srgbClr val="FF0000"/>
                          </a:solidFill>
                          <a:effectLst/>
                          <a:latin typeface="Calibri"/>
                        </a:rPr>
                        <a:t>GENEL TOPLAM</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rowSpan="2">
                  <a:txBody>
                    <a:bodyPr/>
                    <a:lstStyle/>
                    <a:p>
                      <a:pPr algn="ctr" fontAlgn="ctr"/>
                      <a:r>
                        <a:rPr lang="tr-TR" sz="2000" b="1" i="0" u="none" strike="noStrike" dirty="0">
                          <a:solidFill>
                            <a:srgbClr val="FF0000"/>
                          </a:solidFill>
                          <a:effectLst/>
                          <a:latin typeface="Calibri"/>
                        </a:rPr>
                        <a:t>19.748</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endParaRPr lang="tr-TR" sz="800" b="0" i="0" u="none" strike="noStrike" dirty="0">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b"/>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extLst>
                  <a:ext uri="{0D108BD9-81ED-4DB2-BD59-A6C34878D82A}">
                    <a16:rowId xmlns:a16="http://schemas.microsoft.com/office/drawing/2014/main" xmlns="" val="10013"/>
                  </a:ext>
                </a:extLst>
              </a:tr>
              <a:tr h="300220">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ctr"/>
                      <a:endParaRPr lang="tr-TR" sz="800" b="0" i="0" u="none" strike="noStrike">
                        <a:solidFill>
                          <a:srgbClr val="000000"/>
                        </a:solidFill>
                        <a:effectLst/>
                        <a:latin typeface="Calibri"/>
                      </a:endParaRPr>
                    </a:p>
                  </a:txBody>
                  <a:tcPr marL="7144" marR="7144" marT="7144" marB="0" anchor="ctr">
                    <a:lnL>
                      <a:noFill/>
                    </a:lnL>
                    <a:lnR w="12700" cap="flat" cmpd="sng" algn="ctr">
                      <a:solidFill>
                        <a:srgbClr val="000000"/>
                      </a:solidFill>
                      <a:prstDash val="solid"/>
                      <a:round/>
                      <a:headEnd type="none" w="med" len="med"/>
                      <a:tailEnd type="none" w="med" len="med"/>
                    </a:lnR>
                    <a:lnT>
                      <a:noFill/>
                    </a:lnT>
                    <a:lnB>
                      <a:noFill/>
                    </a:lnB>
                  </a:tcPr>
                </a:tc>
                <a:tc vMerge="1">
                  <a:txBody>
                    <a:bodyPr/>
                    <a:lstStyle/>
                    <a:p>
                      <a:pPr algn="l" fontAlgn="ctr"/>
                      <a:endParaRPr lang="tr-TR" sz="1400" b="1" i="0" u="none" strike="noStrike" dirty="0">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vMerge="1">
                  <a:txBody>
                    <a:bodyPr/>
                    <a:lstStyle/>
                    <a:p>
                      <a:pPr algn="ctr" fontAlgn="ctr"/>
                      <a:endParaRPr lang="tr-TR" sz="1400" b="1" i="0" u="none" strike="noStrike" dirty="0">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ctr"/>
                      <a:endParaRPr lang="tr-TR" sz="800" b="0" i="0" u="none" strike="noStrike" dirty="0">
                        <a:solidFill>
                          <a:srgbClr val="000000"/>
                        </a:solidFill>
                        <a:effectLst/>
                        <a:latin typeface="Calibri"/>
                      </a:endParaRPr>
                    </a:p>
                  </a:txBody>
                  <a:tcPr marL="7144" marR="7144" marT="7144"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ctr"/>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ctr"/>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tc>
                  <a:txBody>
                    <a:bodyPr/>
                    <a:lstStyle/>
                    <a:p>
                      <a:pPr algn="l" fontAlgn="ctr"/>
                      <a:endParaRPr lang="tr-TR" sz="800" b="0" i="0" u="none" strike="noStrike" dirty="0">
                        <a:solidFill>
                          <a:srgbClr val="000000"/>
                        </a:solidFill>
                        <a:effectLst/>
                        <a:latin typeface="Calibri"/>
                      </a:endParaRPr>
                    </a:p>
                  </a:txBody>
                  <a:tcPr marL="7144" marR="7144" marT="7144" marB="0" anchor="ctr">
                    <a:lnL>
                      <a:noFill/>
                    </a:lnL>
                    <a:lnR>
                      <a:noFill/>
                    </a:lnR>
                    <a:lnT>
                      <a:noFill/>
                    </a:lnT>
                    <a:lnB>
                      <a:noFill/>
                    </a:lnB>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199136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sp>
        <p:nvSpPr>
          <p:cNvPr id="5" name="Text Box 77">
            <a:extLst>
              <a:ext uri="{FF2B5EF4-FFF2-40B4-BE49-F238E27FC236}">
                <a16:creationId xmlns:a16="http://schemas.microsoft.com/office/drawing/2014/main" xmlns="" id="{B897B653-AADC-0A49-8AB4-AFD4376251E9}"/>
              </a:ext>
            </a:extLst>
          </p:cNvPr>
          <p:cNvSpPr txBox="1">
            <a:spLocks noChangeArrowheads="1"/>
          </p:cNvSpPr>
          <p:nvPr/>
        </p:nvSpPr>
        <p:spPr bwMode="auto">
          <a:xfrm>
            <a:off x="1215799" y="1844675"/>
            <a:ext cx="9056914" cy="4478149"/>
          </a:xfrm>
          <a:prstGeom prst="rect">
            <a:avLst/>
          </a:prstGeom>
          <a:noFill/>
          <a:ln>
            <a:noFill/>
          </a:ln>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a:spcBef>
                <a:spcPts val="0"/>
              </a:spcBef>
              <a:buClrTx/>
              <a:buSzTx/>
              <a:buNone/>
            </a:pPr>
            <a:r>
              <a:rPr lang="tr-TR" sz="1500" dirty="0">
                <a:solidFill>
                  <a:prstClr val="black"/>
                </a:solidFill>
                <a:latin typeface="Calibri"/>
              </a:rPr>
              <a:t>İzin talepleri, idareler tarafından Valilikler aracılığıyla e-içişleri sistemi üzerinden Bakanlığımıza gönderilecektir. </a:t>
            </a:r>
          </a:p>
          <a:p>
            <a:pPr>
              <a:spcBef>
                <a:spcPts val="0"/>
              </a:spcBef>
              <a:buClrTx/>
              <a:buSzTx/>
              <a:buNone/>
            </a:pPr>
            <a:r>
              <a:rPr lang="tr-TR" sz="1500" dirty="0">
                <a:solidFill>
                  <a:prstClr val="black"/>
                </a:solidFill>
                <a:latin typeface="Calibri"/>
              </a:rPr>
              <a:t>İzin taleplerine;</a:t>
            </a:r>
          </a:p>
          <a:p>
            <a:pPr>
              <a:spcBef>
                <a:spcPts val="0"/>
              </a:spcBef>
              <a:buClrTx/>
              <a:buSzTx/>
              <a:buNone/>
            </a:pPr>
            <a:r>
              <a:rPr lang="tr-TR" sz="1500" dirty="0">
                <a:solidFill>
                  <a:prstClr val="black"/>
                </a:solidFill>
                <a:latin typeface="Calibri"/>
              </a:rPr>
              <a:t>a) Şirkete İşçi Alımına İlişkin İzin Talep Formu ( Ek1),</a:t>
            </a:r>
          </a:p>
          <a:p>
            <a:pPr>
              <a:spcBef>
                <a:spcPts val="0"/>
              </a:spcBef>
              <a:buClrTx/>
              <a:buSzTx/>
              <a:buNone/>
            </a:pPr>
            <a:r>
              <a:rPr lang="tr-TR" sz="1500" dirty="0">
                <a:solidFill>
                  <a:prstClr val="black"/>
                </a:solidFill>
                <a:latin typeface="Calibri"/>
              </a:rPr>
              <a:t>b) İdarelerin şirket personeli de dahil personel gider oranlarını gösteren cetvel (Ek2), </a:t>
            </a:r>
          </a:p>
          <a:p>
            <a:pPr>
              <a:spcBef>
                <a:spcPts val="0"/>
              </a:spcBef>
              <a:buClrTx/>
              <a:buSzTx/>
              <a:buNone/>
            </a:pPr>
            <a:r>
              <a:rPr lang="tr-TR" sz="1500" dirty="0">
                <a:solidFill>
                  <a:prstClr val="black"/>
                </a:solidFill>
                <a:latin typeface="Calibri"/>
              </a:rPr>
              <a:t>c) Gerekçe raporu (gerekliyse),</a:t>
            </a:r>
          </a:p>
          <a:p>
            <a:pPr>
              <a:spcBef>
                <a:spcPts val="0"/>
              </a:spcBef>
              <a:buClrTx/>
              <a:buSzTx/>
              <a:buNone/>
            </a:pPr>
            <a:r>
              <a:rPr lang="tr-TR" sz="1500" dirty="0">
                <a:solidFill>
                  <a:prstClr val="black"/>
                </a:solidFill>
                <a:latin typeface="Calibri"/>
              </a:rPr>
              <a:t>eklenmesi hususunda bilgi ve gereğini rica ederim.</a:t>
            </a:r>
          </a:p>
          <a:p>
            <a:pPr algn="ctr">
              <a:spcBef>
                <a:spcPts val="0"/>
              </a:spcBef>
              <a:buClrTx/>
              <a:buSzTx/>
              <a:buNone/>
            </a:pPr>
            <a:r>
              <a:rPr lang="tr-TR" sz="1500" dirty="0">
                <a:solidFill>
                  <a:prstClr val="black"/>
                </a:solidFill>
                <a:latin typeface="Calibri"/>
              </a:rPr>
              <a:t>										  			     	Muhterem İNCE</a:t>
            </a:r>
          </a:p>
          <a:p>
            <a:pPr algn="ctr">
              <a:spcBef>
                <a:spcPts val="0"/>
              </a:spcBef>
              <a:buClrTx/>
              <a:buSzTx/>
              <a:buNone/>
            </a:pPr>
            <a:r>
              <a:rPr lang="tr-TR" sz="1500" dirty="0">
                <a:solidFill>
                  <a:prstClr val="black"/>
                </a:solidFill>
                <a:latin typeface="Calibri"/>
              </a:rPr>
              <a:t>													     	Vali </a:t>
            </a:r>
          </a:p>
          <a:p>
            <a:pPr algn="ctr">
              <a:spcBef>
                <a:spcPts val="0"/>
              </a:spcBef>
              <a:buClrTx/>
              <a:buSzTx/>
              <a:buNone/>
            </a:pPr>
            <a:r>
              <a:rPr lang="tr-TR" sz="1500" dirty="0">
                <a:solidFill>
                  <a:prstClr val="black"/>
                </a:solidFill>
                <a:latin typeface="Calibri"/>
              </a:rPr>
              <a:t>      										   			     	Bakan a.</a:t>
            </a:r>
          </a:p>
          <a:p>
            <a:pPr algn="ctr">
              <a:spcBef>
                <a:spcPts val="0"/>
              </a:spcBef>
              <a:buClrTx/>
              <a:buSzTx/>
              <a:buNone/>
            </a:pPr>
            <a:r>
              <a:rPr lang="tr-TR" sz="1500" dirty="0">
                <a:solidFill>
                  <a:prstClr val="black"/>
                </a:solidFill>
                <a:latin typeface="Calibri"/>
              </a:rPr>
              <a:t>						</a:t>
            </a:r>
            <a:r>
              <a:rPr lang="tr-TR" sz="1000" dirty="0">
                <a:solidFill>
                  <a:prstClr val="black"/>
                </a:solidFill>
                <a:latin typeface="Calibri"/>
              </a:rPr>
              <a:t>	</a:t>
            </a:r>
            <a:r>
              <a:rPr lang="tr-TR" sz="1500" dirty="0">
                <a:solidFill>
                  <a:prstClr val="black"/>
                </a:solidFill>
                <a:latin typeface="Calibri"/>
              </a:rPr>
              <a:t>			    			     	Müsteşar</a:t>
            </a:r>
          </a:p>
          <a:p>
            <a:pPr>
              <a:spcBef>
                <a:spcPts val="0"/>
              </a:spcBef>
              <a:buClrTx/>
              <a:buSzTx/>
              <a:buNone/>
            </a:pPr>
            <a:r>
              <a:rPr lang="tr-TR" sz="1500" dirty="0">
                <a:solidFill>
                  <a:prstClr val="black"/>
                </a:solidFill>
                <a:latin typeface="Calibri"/>
              </a:rPr>
              <a:t>EK : </a:t>
            </a:r>
          </a:p>
          <a:p>
            <a:pPr>
              <a:spcBef>
                <a:spcPts val="0"/>
              </a:spcBef>
              <a:buClrTx/>
              <a:buSzTx/>
              <a:buNone/>
            </a:pPr>
            <a:r>
              <a:rPr lang="tr-TR" sz="1500" dirty="0">
                <a:solidFill>
                  <a:prstClr val="black"/>
                </a:solidFill>
                <a:latin typeface="Calibri"/>
              </a:rPr>
              <a:t>1-İşçi Alımına İlişkin İzin Formu(1 sayfa)</a:t>
            </a:r>
          </a:p>
          <a:p>
            <a:pPr>
              <a:spcBef>
                <a:spcPts val="0"/>
              </a:spcBef>
              <a:buClrTx/>
              <a:buSzTx/>
              <a:buNone/>
            </a:pPr>
            <a:r>
              <a:rPr lang="tr-TR" sz="1500" dirty="0">
                <a:solidFill>
                  <a:prstClr val="black"/>
                </a:solidFill>
                <a:latin typeface="Calibri"/>
              </a:rPr>
              <a:t>2-Personel Gider Oranı Cetveli (1 sayfa)</a:t>
            </a:r>
          </a:p>
          <a:p>
            <a:pPr>
              <a:spcBef>
                <a:spcPts val="0"/>
              </a:spcBef>
              <a:buClrTx/>
              <a:buSzTx/>
              <a:buNone/>
            </a:pPr>
            <a:r>
              <a:rPr lang="tr-TR" sz="1500" dirty="0">
                <a:solidFill>
                  <a:prstClr val="black"/>
                </a:solidFill>
                <a:latin typeface="Calibri"/>
              </a:rPr>
              <a:t>DAĞITIM	 :</a:t>
            </a:r>
          </a:p>
          <a:p>
            <a:pPr>
              <a:spcBef>
                <a:spcPts val="0"/>
              </a:spcBef>
              <a:buClrTx/>
              <a:buSzTx/>
              <a:buNone/>
            </a:pPr>
            <a:r>
              <a:rPr lang="tr-TR" sz="1500" dirty="0">
                <a:solidFill>
                  <a:prstClr val="black"/>
                </a:solidFill>
                <a:latin typeface="Calibri"/>
              </a:rPr>
              <a:t>(81) İl Valiliği</a:t>
            </a:r>
          </a:p>
        </p:txBody>
      </p:sp>
    </p:spTree>
    <p:extLst>
      <p:ext uri="{BB962C8B-B14F-4D97-AF65-F5344CB8AC3E}">
        <p14:creationId xmlns:p14="http://schemas.microsoft.com/office/powerpoint/2010/main" val="23700942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graphicFrame>
        <p:nvGraphicFramePr>
          <p:cNvPr id="4" name="Tablo 3">
            <a:extLst>
              <a:ext uri="{FF2B5EF4-FFF2-40B4-BE49-F238E27FC236}">
                <a16:creationId xmlns:a16="http://schemas.microsoft.com/office/drawing/2014/main" xmlns="" id="{3DC97A23-E1E4-0F47-8994-EB4E2101BFE9}"/>
              </a:ext>
            </a:extLst>
          </p:cNvPr>
          <p:cNvGraphicFramePr>
            <a:graphicFrameLocks noGrp="1"/>
          </p:cNvGraphicFramePr>
          <p:nvPr>
            <p:extLst>
              <p:ext uri="{D42A27DB-BD31-4B8C-83A1-F6EECF244321}">
                <p14:modId xmlns:p14="http://schemas.microsoft.com/office/powerpoint/2010/main" val="4241833045"/>
              </p:ext>
            </p:extLst>
          </p:nvPr>
        </p:nvGraphicFramePr>
        <p:xfrm>
          <a:off x="1359748" y="1265567"/>
          <a:ext cx="8775511" cy="5027853"/>
        </p:xfrm>
        <a:graphic>
          <a:graphicData uri="http://schemas.openxmlformats.org/drawingml/2006/table">
            <a:tbl>
              <a:tblPr/>
              <a:tblGrid>
                <a:gridCol w="722358">
                  <a:extLst>
                    <a:ext uri="{9D8B030D-6E8A-4147-A177-3AD203B41FA5}">
                      <a16:colId xmlns:a16="http://schemas.microsoft.com/office/drawing/2014/main" xmlns="" val="2269825523"/>
                    </a:ext>
                  </a:extLst>
                </a:gridCol>
                <a:gridCol w="1320560">
                  <a:extLst>
                    <a:ext uri="{9D8B030D-6E8A-4147-A177-3AD203B41FA5}">
                      <a16:colId xmlns:a16="http://schemas.microsoft.com/office/drawing/2014/main" xmlns="" val="2204805842"/>
                    </a:ext>
                  </a:extLst>
                </a:gridCol>
                <a:gridCol w="1320560">
                  <a:extLst>
                    <a:ext uri="{9D8B030D-6E8A-4147-A177-3AD203B41FA5}">
                      <a16:colId xmlns:a16="http://schemas.microsoft.com/office/drawing/2014/main" xmlns="" val="2480922866"/>
                    </a:ext>
                  </a:extLst>
                </a:gridCol>
                <a:gridCol w="1444713">
                  <a:extLst>
                    <a:ext uri="{9D8B030D-6E8A-4147-A177-3AD203B41FA5}">
                      <a16:colId xmlns:a16="http://schemas.microsoft.com/office/drawing/2014/main" xmlns="" val="2371798523"/>
                    </a:ext>
                  </a:extLst>
                </a:gridCol>
                <a:gridCol w="1523722">
                  <a:extLst>
                    <a:ext uri="{9D8B030D-6E8A-4147-A177-3AD203B41FA5}">
                      <a16:colId xmlns:a16="http://schemas.microsoft.com/office/drawing/2014/main" xmlns="" val="4181685507"/>
                    </a:ext>
                  </a:extLst>
                </a:gridCol>
                <a:gridCol w="722358">
                  <a:extLst>
                    <a:ext uri="{9D8B030D-6E8A-4147-A177-3AD203B41FA5}">
                      <a16:colId xmlns:a16="http://schemas.microsoft.com/office/drawing/2014/main" xmlns="" val="1233684257"/>
                    </a:ext>
                  </a:extLst>
                </a:gridCol>
                <a:gridCol w="643350">
                  <a:extLst>
                    <a:ext uri="{9D8B030D-6E8A-4147-A177-3AD203B41FA5}">
                      <a16:colId xmlns:a16="http://schemas.microsoft.com/office/drawing/2014/main" xmlns="" val="1571636456"/>
                    </a:ext>
                  </a:extLst>
                </a:gridCol>
                <a:gridCol w="417612">
                  <a:extLst>
                    <a:ext uri="{9D8B030D-6E8A-4147-A177-3AD203B41FA5}">
                      <a16:colId xmlns:a16="http://schemas.microsoft.com/office/drawing/2014/main" xmlns="" val="3177499642"/>
                    </a:ext>
                  </a:extLst>
                </a:gridCol>
                <a:gridCol w="330139">
                  <a:extLst>
                    <a:ext uri="{9D8B030D-6E8A-4147-A177-3AD203B41FA5}">
                      <a16:colId xmlns:a16="http://schemas.microsoft.com/office/drawing/2014/main" xmlns="" val="3470437657"/>
                    </a:ext>
                  </a:extLst>
                </a:gridCol>
                <a:gridCol w="330139">
                  <a:extLst>
                    <a:ext uri="{9D8B030D-6E8A-4147-A177-3AD203B41FA5}">
                      <a16:colId xmlns:a16="http://schemas.microsoft.com/office/drawing/2014/main" xmlns="" val="387009968"/>
                    </a:ext>
                  </a:extLst>
                </a:gridCol>
              </a:tblGrid>
              <a:tr h="347478">
                <a:tc gridSpan="10">
                  <a:txBody>
                    <a:bodyPr/>
                    <a:lstStyle/>
                    <a:p>
                      <a:pPr algn="ctr" fontAlgn="ctr"/>
                      <a:r>
                        <a:rPr lang="tr-TR" sz="1800" b="1" i="0" u="none" strike="noStrike" dirty="0">
                          <a:solidFill>
                            <a:srgbClr val="000000"/>
                          </a:solidFill>
                          <a:effectLst/>
                          <a:latin typeface="Calibri" panose="020F0502020204030204" pitchFamily="34" charset="0"/>
                        </a:rPr>
                        <a:t>                     ŞİRKETE İŞÇİ ALIMINA İLİŞKİN İZİN TALEP FORMU                Ek-1</a:t>
                      </a:r>
                    </a:p>
                  </a:txBody>
                  <a:tcPr marL="4819" marR="4819" marT="4819"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274193136"/>
                  </a:ext>
                </a:extLst>
              </a:tr>
              <a:tr h="295547">
                <a:tc gridSpan="2">
                  <a:txBody>
                    <a:bodyPr/>
                    <a:lstStyle/>
                    <a:p>
                      <a:pPr algn="ctr" fontAlgn="ctr"/>
                      <a:r>
                        <a:rPr lang="tr-TR" sz="1000" b="1" i="0" u="none" strike="noStrike" dirty="0">
                          <a:solidFill>
                            <a:srgbClr val="000000"/>
                          </a:solidFill>
                          <a:effectLst/>
                          <a:latin typeface="Calibri" panose="020F0502020204030204" pitchFamily="34" charset="0"/>
                        </a:rPr>
                        <a:t> </a:t>
                      </a:r>
                      <a:r>
                        <a:rPr lang="tr-TR" sz="1300" b="1" i="0" u="none" strike="noStrike" dirty="0">
                          <a:solidFill>
                            <a:srgbClr val="000000"/>
                          </a:solidFill>
                          <a:effectLst/>
                          <a:latin typeface="Calibri" panose="020F0502020204030204" pitchFamily="34" charset="0"/>
                        </a:rPr>
                        <a:t>İDARENİN ADI</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gridSpan="8">
                  <a:txBody>
                    <a:bodyPr/>
                    <a:lstStyle/>
                    <a:p>
                      <a:pPr algn="ctr" fontAlgn="ctr"/>
                      <a:r>
                        <a:rPr lang="tr-TR" sz="10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908807501"/>
                  </a:ext>
                </a:extLst>
              </a:tr>
              <a:tr h="508709">
                <a:tc rowSpan="2">
                  <a:txBody>
                    <a:bodyPr/>
                    <a:lstStyle/>
                    <a:p>
                      <a:pPr algn="ctr" fontAlgn="ctr"/>
                      <a:r>
                        <a:rPr lang="tr-TR" sz="1300" b="1" i="0" u="none" strike="noStrike" dirty="0">
                          <a:solidFill>
                            <a:srgbClr val="000000"/>
                          </a:solidFill>
                          <a:effectLst/>
                          <a:latin typeface="Calibri" panose="020F0502020204030204" pitchFamily="34" charset="0"/>
                        </a:rPr>
                        <a:t>SIRA NO</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tr-TR" sz="1300" b="1" i="0" u="none" strike="noStrike" dirty="0">
                          <a:solidFill>
                            <a:srgbClr val="000000"/>
                          </a:solidFill>
                          <a:effectLst/>
                          <a:latin typeface="Calibri" panose="020F0502020204030204" pitchFamily="34" charset="0"/>
                        </a:rPr>
                        <a:t>HİZMET ALIMININ TÜRÜ</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tr-TR" sz="1300" b="1" i="0" u="none" strike="noStrike" dirty="0">
                          <a:solidFill>
                            <a:srgbClr val="000000"/>
                          </a:solidFill>
                          <a:effectLst/>
                          <a:latin typeface="Calibri" panose="020F0502020204030204" pitchFamily="34" charset="0"/>
                        </a:rPr>
                        <a:t>GEÇİŞE ESAS İŞÇİ SAYISI</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tr-TR" sz="1300" b="1" i="0" u="none" strike="noStrike" dirty="0">
                          <a:solidFill>
                            <a:srgbClr val="000000"/>
                          </a:solidFill>
                          <a:effectLst/>
                          <a:latin typeface="Calibri" panose="020F0502020204030204" pitchFamily="34" charset="0"/>
                        </a:rPr>
                        <a:t>FİİLEN ÇALIŞAN İŞÇİ SAYISI</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tr-TR" sz="1300" b="1" i="0" u="none" strike="noStrike" dirty="0">
                          <a:solidFill>
                            <a:srgbClr val="000000"/>
                          </a:solidFill>
                          <a:effectLst/>
                          <a:latin typeface="Calibri" panose="020F0502020204030204" pitchFamily="34" charset="0"/>
                        </a:rPr>
                        <a:t> İŞÇİ TALEBİNİN NEDENİ</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tr-TR" sz="1300" b="1" i="0" u="none" strike="noStrike">
                          <a:solidFill>
                            <a:srgbClr val="000000"/>
                          </a:solidFill>
                          <a:effectLst/>
                          <a:latin typeface="Calibri" panose="020F0502020204030204" pitchFamily="34" charset="0"/>
                        </a:rPr>
                        <a:t>TALEP EDİLEN İŞÇİ SAYISI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rowSpan="2" gridSpan="3">
                  <a:txBody>
                    <a:bodyPr/>
                    <a:lstStyle/>
                    <a:p>
                      <a:pPr algn="ctr" fontAlgn="ctr"/>
                      <a:r>
                        <a:rPr lang="tr-TR" sz="1300" b="1" i="0" u="none" strike="noStrike" dirty="0">
                          <a:solidFill>
                            <a:srgbClr val="000000"/>
                          </a:solidFill>
                          <a:effectLst/>
                          <a:latin typeface="Calibri" panose="020F0502020204030204" pitchFamily="34" charset="0"/>
                        </a:rPr>
                        <a:t>DAHA ÖNCE VERİLEN  İZİN SAYISI</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tr-TR"/>
                    </a:p>
                  </a:txBody>
                  <a:tcPr/>
                </a:tc>
                <a:tc rowSpan="2" hMerge="1">
                  <a:txBody>
                    <a:bodyPr/>
                    <a:lstStyle/>
                    <a:p>
                      <a:endParaRPr lang="tr-TR"/>
                    </a:p>
                  </a:txBody>
                  <a:tcPr/>
                </a:tc>
                <a:extLst>
                  <a:ext uri="{0D108BD9-81ED-4DB2-BD59-A6C34878D82A}">
                    <a16:rowId xmlns:a16="http://schemas.microsoft.com/office/drawing/2014/main" xmlns="" val="1779051929"/>
                  </a:ext>
                </a:extLst>
              </a:tr>
              <a:tr h="745869">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ctr" fontAlgn="ctr"/>
                      <a:r>
                        <a:rPr lang="tr-TR" sz="1300" b="1" i="0" u="none" strike="noStrike" dirty="0">
                          <a:solidFill>
                            <a:srgbClr val="000000"/>
                          </a:solidFill>
                          <a:effectLst/>
                          <a:latin typeface="Calibri" panose="020F0502020204030204" pitchFamily="34" charset="0"/>
                        </a:rPr>
                        <a:t>EKSİLME VEYA İŞ ARTIŞI</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YENİ HİZMET ALANI</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extLst>
                  <a:ext uri="{0D108BD9-81ED-4DB2-BD59-A6C34878D82A}">
                    <a16:rowId xmlns:a16="http://schemas.microsoft.com/office/drawing/2014/main" xmlns="" val="2312665837"/>
                  </a:ext>
                </a:extLst>
              </a:tr>
              <a:tr h="295547">
                <a:tc>
                  <a:txBody>
                    <a:bodyPr/>
                    <a:lstStyle/>
                    <a:p>
                      <a:pPr algn="ctr" fontAlgn="ctr"/>
                      <a:r>
                        <a:rPr lang="tr-TR" sz="1300" b="1" i="0" u="none" strike="noStrike" dirty="0">
                          <a:solidFill>
                            <a:srgbClr val="000000"/>
                          </a:solidFill>
                          <a:effectLst/>
                          <a:latin typeface="Calibri" panose="020F0502020204030204" pitchFamily="34" charset="0"/>
                        </a:rPr>
                        <a:t>1</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tr-TR" sz="10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3242309212"/>
                  </a:ext>
                </a:extLst>
              </a:tr>
              <a:tr h="295547">
                <a:tc>
                  <a:txBody>
                    <a:bodyPr/>
                    <a:lstStyle/>
                    <a:p>
                      <a:pPr algn="ctr" fontAlgn="ctr"/>
                      <a:r>
                        <a:rPr lang="tr-TR" sz="1300" b="1" i="0" u="none" strike="noStrike" dirty="0">
                          <a:solidFill>
                            <a:srgbClr val="000000"/>
                          </a:solidFill>
                          <a:effectLst/>
                          <a:latin typeface="Calibri" panose="020F0502020204030204" pitchFamily="34" charset="0"/>
                        </a:rPr>
                        <a:t>2</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tr-TR" sz="10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592199422"/>
                  </a:ext>
                </a:extLst>
              </a:tr>
              <a:tr h="295547">
                <a:tc gridSpan="2">
                  <a:txBody>
                    <a:bodyPr/>
                    <a:lstStyle/>
                    <a:p>
                      <a:pPr algn="ctr" fontAlgn="ctr"/>
                      <a:r>
                        <a:rPr lang="tr-TR" sz="1300" b="1" i="0" u="none" strike="noStrike" dirty="0">
                          <a:solidFill>
                            <a:srgbClr val="000000"/>
                          </a:solidFill>
                          <a:effectLst/>
                          <a:latin typeface="Calibri" panose="020F0502020204030204" pitchFamily="34" charset="0"/>
                        </a:rPr>
                        <a:t>TOPLAM</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ctr" fontAlgn="ctr"/>
                      <a:r>
                        <a:rPr lang="tr-TR" sz="13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3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tr-TR" sz="1000" b="1" i="0" u="none" strike="noStrike" dirty="0">
                          <a:solidFill>
                            <a:srgbClr val="000000"/>
                          </a:solidFill>
                          <a:effectLst/>
                          <a:latin typeface="Calibri" panose="020F0502020204030204" pitchFamily="34" charset="0"/>
                        </a:rPr>
                        <a:t> </a:t>
                      </a:r>
                    </a:p>
                  </a:txBody>
                  <a:tcPr marL="4819" marR="4819" marT="48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3500059432"/>
                  </a:ext>
                </a:extLst>
              </a:tr>
              <a:tr h="252623">
                <a:tc>
                  <a:txBody>
                    <a:bodyPr/>
                    <a:lstStyle/>
                    <a:p>
                      <a:pPr algn="ctr" fontAlgn="ctr"/>
                      <a:endParaRPr lang="tr-TR" sz="1300" b="1" i="0" u="none" strike="noStrike">
                        <a:solidFill>
                          <a:srgbClr val="000000"/>
                        </a:solidFill>
                        <a:effectLst/>
                        <a:latin typeface="Calibri" panose="020F0502020204030204" pitchFamily="34" charset="0"/>
                      </a:endParaRPr>
                    </a:p>
                  </a:txBody>
                  <a:tcPr marL="4819" marR="4819" marT="481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tr-TR" sz="1300" b="1" i="0" u="none" strike="noStrike" dirty="0">
                        <a:solidFill>
                          <a:srgbClr val="000000"/>
                        </a:solidFill>
                        <a:effectLst/>
                        <a:latin typeface="Calibri" panose="020F0502020204030204" pitchFamily="34" charset="0"/>
                      </a:endParaRPr>
                    </a:p>
                  </a:txBody>
                  <a:tcPr marL="4819" marR="4819" marT="481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tr-TR" sz="1300" b="1" i="0" u="none" strike="noStrike">
                        <a:solidFill>
                          <a:srgbClr val="000000"/>
                        </a:solidFill>
                        <a:effectLst/>
                        <a:latin typeface="Calibri" panose="020F0502020204030204" pitchFamily="34" charset="0"/>
                      </a:endParaRPr>
                    </a:p>
                  </a:txBody>
                  <a:tcPr marL="4819" marR="4819" marT="481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tr-TR" sz="1300" b="1" i="0" u="none" strike="noStrike" dirty="0">
                        <a:solidFill>
                          <a:srgbClr val="000000"/>
                        </a:solidFill>
                        <a:effectLst/>
                        <a:latin typeface="Calibri" panose="020F0502020204030204" pitchFamily="34" charset="0"/>
                      </a:endParaRPr>
                    </a:p>
                  </a:txBody>
                  <a:tcPr marL="4819" marR="4819" marT="481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tr-TR" sz="1300" b="1" i="0" u="none" strike="noStrike">
                        <a:solidFill>
                          <a:srgbClr val="000000"/>
                        </a:solidFill>
                        <a:effectLst/>
                        <a:latin typeface="Calibri" panose="020F0502020204030204" pitchFamily="34" charset="0"/>
                      </a:endParaRPr>
                    </a:p>
                  </a:txBody>
                  <a:tcPr marL="4819" marR="4819" marT="481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tr-TR" sz="1300" b="1" i="0" u="none" strike="noStrike">
                        <a:solidFill>
                          <a:srgbClr val="000000"/>
                        </a:solidFill>
                        <a:effectLst/>
                        <a:latin typeface="Calibri" panose="020F0502020204030204" pitchFamily="34" charset="0"/>
                      </a:endParaRPr>
                    </a:p>
                  </a:txBody>
                  <a:tcPr marL="4819" marR="4819" marT="481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tr-TR" sz="1000" b="1" i="0" u="none" strike="noStrike">
                        <a:solidFill>
                          <a:srgbClr val="000000"/>
                        </a:solidFill>
                        <a:effectLst/>
                        <a:latin typeface="Calibri" panose="020F0502020204030204" pitchFamily="34" charset="0"/>
                      </a:endParaRPr>
                    </a:p>
                  </a:txBody>
                  <a:tcPr marL="4819" marR="4819" marT="481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1" i="0" u="none" strike="noStrike">
                        <a:solidFill>
                          <a:srgbClr val="000000"/>
                        </a:solidFill>
                        <a:effectLst/>
                        <a:latin typeface="Calibri" panose="020F0502020204030204" pitchFamily="34" charset="0"/>
                      </a:endParaRPr>
                    </a:p>
                  </a:txBody>
                  <a:tcPr marL="4819" marR="4819" marT="481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tr-TR" sz="1000" b="1" i="0" u="none" strike="noStrike">
                        <a:solidFill>
                          <a:srgbClr val="000000"/>
                        </a:solidFill>
                        <a:effectLst/>
                        <a:latin typeface="Calibri" panose="020F0502020204030204" pitchFamily="34" charset="0"/>
                      </a:endParaRPr>
                    </a:p>
                  </a:txBody>
                  <a:tcPr marL="4819" marR="4819" marT="481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tr-TR" sz="1000" b="1" i="0" u="none" strike="noStrike">
                        <a:solidFill>
                          <a:srgbClr val="000000"/>
                        </a:solidFill>
                        <a:effectLst/>
                        <a:latin typeface="Calibri" panose="020F0502020204030204" pitchFamily="34" charset="0"/>
                      </a:endParaRPr>
                    </a:p>
                  </a:txBody>
                  <a:tcPr marL="4819" marR="4819" marT="4819"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2939791898"/>
                  </a:ext>
                </a:extLst>
              </a:tr>
              <a:tr h="252623">
                <a:tc>
                  <a:txBody>
                    <a:bodyPr/>
                    <a:lstStyle/>
                    <a:p>
                      <a:pPr algn="ctr" fontAlgn="ctr"/>
                      <a:endParaRPr lang="tr-TR" sz="1300" b="1" i="0" u="none" strike="noStrike">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tc>
                  <a:txBody>
                    <a:bodyPr/>
                    <a:lstStyle/>
                    <a:p>
                      <a:pPr algn="ctr" fontAlgn="ctr"/>
                      <a:endParaRPr lang="tr-TR" sz="1300" b="1" i="0" u="none" strike="noStrike" dirty="0">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tc>
                  <a:txBody>
                    <a:bodyPr/>
                    <a:lstStyle/>
                    <a:p>
                      <a:pPr algn="ctr" fontAlgn="ctr"/>
                      <a:endParaRPr lang="tr-TR" sz="1300" b="1" i="0" u="none" strike="noStrike">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tc>
                  <a:txBody>
                    <a:bodyPr/>
                    <a:lstStyle/>
                    <a:p>
                      <a:pPr algn="ctr" fontAlgn="ctr"/>
                      <a:endParaRPr lang="tr-TR" sz="1300" b="1" i="0" u="none" strike="noStrike" dirty="0">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tc>
                  <a:txBody>
                    <a:bodyPr/>
                    <a:lstStyle/>
                    <a:p>
                      <a:pPr algn="ctr" fontAlgn="ctr"/>
                      <a:endParaRPr lang="tr-TR" sz="1300" b="1" i="0" u="none" strike="noStrike" dirty="0">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tc>
                  <a:txBody>
                    <a:bodyPr/>
                    <a:lstStyle/>
                    <a:p>
                      <a:pPr algn="ctr" fontAlgn="ctr"/>
                      <a:endParaRPr lang="tr-TR" sz="1300" b="1" i="0" u="none" strike="noStrike">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tc>
                  <a:txBody>
                    <a:bodyPr/>
                    <a:lstStyle/>
                    <a:p>
                      <a:pPr algn="ctr" fontAlgn="ctr"/>
                      <a:endParaRPr lang="tr-TR" sz="1000" b="1" i="0" u="none" strike="noStrike">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tc>
                  <a:txBody>
                    <a:bodyPr/>
                    <a:lstStyle/>
                    <a:p>
                      <a:pPr algn="l" fontAlgn="b"/>
                      <a:endParaRPr lang="tr-TR" sz="1000" b="1" i="0" u="none" strike="noStrike">
                        <a:solidFill>
                          <a:srgbClr val="000000"/>
                        </a:solidFill>
                        <a:effectLst/>
                        <a:latin typeface="Calibri" panose="020F0502020204030204" pitchFamily="34" charset="0"/>
                      </a:endParaRPr>
                    </a:p>
                  </a:txBody>
                  <a:tcPr marL="4819" marR="4819" marT="4819" marB="0" anchor="b">
                    <a:lnL>
                      <a:noFill/>
                    </a:lnL>
                    <a:lnR>
                      <a:noFill/>
                    </a:lnR>
                    <a:lnT>
                      <a:noFill/>
                    </a:lnT>
                    <a:lnB>
                      <a:noFill/>
                    </a:lnB>
                  </a:tcPr>
                </a:tc>
                <a:tc>
                  <a:txBody>
                    <a:bodyPr/>
                    <a:lstStyle/>
                    <a:p>
                      <a:pPr algn="ctr" fontAlgn="b"/>
                      <a:endParaRPr lang="tr-TR" sz="1000" b="1" i="0" u="none" strike="noStrike">
                        <a:solidFill>
                          <a:srgbClr val="000000"/>
                        </a:solidFill>
                        <a:effectLst/>
                        <a:latin typeface="Calibri" panose="020F0502020204030204" pitchFamily="34" charset="0"/>
                      </a:endParaRPr>
                    </a:p>
                  </a:txBody>
                  <a:tcPr marL="4819" marR="4819" marT="4819" marB="0" anchor="b">
                    <a:lnL>
                      <a:noFill/>
                    </a:lnL>
                    <a:lnR>
                      <a:noFill/>
                    </a:lnR>
                    <a:lnT>
                      <a:noFill/>
                    </a:lnT>
                    <a:lnB>
                      <a:noFill/>
                    </a:lnB>
                  </a:tcPr>
                </a:tc>
                <a:tc>
                  <a:txBody>
                    <a:bodyPr/>
                    <a:lstStyle/>
                    <a:p>
                      <a:pPr algn="ctr" fontAlgn="b"/>
                      <a:endParaRPr lang="tr-TR" sz="1000" b="1" i="0" u="none" strike="noStrike">
                        <a:solidFill>
                          <a:srgbClr val="000000"/>
                        </a:solidFill>
                        <a:effectLst/>
                        <a:latin typeface="Calibri" panose="020F0502020204030204" pitchFamily="34" charset="0"/>
                      </a:endParaRPr>
                    </a:p>
                  </a:txBody>
                  <a:tcPr marL="4819" marR="4819" marT="4819" marB="0" anchor="b">
                    <a:lnL>
                      <a:noFill/>
                    </a:lnL>
                    <a:lnR>
                      <a:noFill/>
                    </a:lnR>
                    <a:lnT>
                      <a:noFill/>
                    </a:lnT>
                    <a:lnB>
                      <a:noFill/>
                    </a:lnB>
                  </a:tcPr>
                </a:tc>
                <a:extLst>
                  <a:ext uri="{0D108BD9-81ED-4DB2-BD59-A6C34878D82A}">
                    <a16:rowId xmlns:a16="http://schemas.microsoft.com/office/drawing/2014/main" xmlns="" val="3138939382"/>
                  </a:ext>
                </a:extLst>
              </a:tr>
              <a:tr h="992494">
                <a:tc gridSpan="3">
                  <a:txBody>
                    <a:bodyPr/>
                    <a:lstStyle/>
                    <a:p>
                      <a:pPr algn="ctr" fontAlgn="b"/>
                      <a:r>
                        <a:rPr lang="tr-TR" sz="1300" b="1" i="0" u="none" strike="noStrike" dirty="0">
                          <a:solidFill>
                            <a:srgbClr val="000000"/>
                          </a:solidFill>
                          <a:effectLst/>
                          <a:latin typeface="Calibri" panose="020F0502020204030204" pitchFamily="34" charset="0"/>
                        </a:rPr>
                        <a:t>PERSONEL VE İNSAN KAYNAKLARI BİRİM AMİRİ</a:t>
                      </a:r>
                    </a:p>
                  </a:txBody>
                  <a:tcPr marL="4819" marR="4819" marT="4819" marB="0" anchor="b">
                    <a:lnL>
                      <a:noFill/>
                    </a:lnL>
                    <a:lnR>
                      <a:noFill/>
                    </a:lnR>
                    <a:lnT>
                      <a:noFill/>
                    </a:lnT>
                    <a:lnB>
                      <a:noFill/>
                    </a:lnB>
                  </a:tcPr>
                </a:tc>
                <a:tc hMerge="1">
                  <a:txBody>
                    <a:bodyPr/>
                    <a:lstStyle/>
                    <a:p>
                      <a:endParaRPr lang="tr-TR"/>
                    </a:p>
                  </a:txBody>
                  <a:tcPr/>
                </a:tc>
                <a:tc hMerge="1">
                  <a:txBody>
                    <a:bodyPr/>
                    <a:lstStyle/>
                    <a:p>
                      <a:endParaRPr lang="tr-TR"/>
                    </a:p>
                  </a:txBody>
                  <a:tcPr/>
                </a:tc>
                <a:tc>
                  <a:txBody>
                    <a:bodyPr/>
                    <a:lstStyle/>
                    <a:p>
                      <a:pPr algn="l" fontAlgn="b"/>
                      <a:endParaRPr lang="tr-TR" sz="1300" b="1" i="0" u="none" strike="noStrike" dirty="0">
                        <a:solidFill>
                          <a:srgbClr val="000000"/>
                        </a:solidFill>
                        <a:effectLst/>
                        <a:latin typeface="Calibri" panose="020F0502020204030204" pitchFamily="34" charset="0"/>
                      </a:endParaRPr>
                    </a:p>
                  </a:txBody>
                  <a:tcPr marL="4819" marR="4819" marT="4819" marB="0" anchor="b">
                    <a:lnL>
                      <a:noFill/>
                    </a:lnL>
                    <a:lnR>
                      <a:noFill/>
                    </a:lnR>
                    <a:lnT>
                      <a:noFill/>
                    </a:lnT>
                    <a:lnB>
                      <a:noFill/>
                    </a:lnB>
                  </a:tcPr>
                </a:tc>
                <a:tc>
                  <a:txBody>
                    <a:bodyPr/>
                    <a:lstStyle/>
                    <a:p>
                      <a:pPr algn="l" fontAlgn="b"/>
                      <a:endParaRPr lang="tr-TR" sz="1300" b="1" i="0" u="none" strike="noStrike" dirty="0">
                        <a:solidFill>
                          <a:srgbClr val="000000"/>
                        </a:solidFill>
                        <a:effectLst/>
                        <a:latin typeface="Calibri" panose="020F0502020204030204" pitchFamily="34" charset="0"/>
                      </a:endParaRPr>
                    </a:p>
                  </a:txBody>
                  <a:tcPr marL="4819" marR="4819" marT="4819" marB="0" anchor="b">
                    <a:lnL>
                      <a:noFill/>
                    </a:lnL>
                    <a:lnR>
                      <a:noFill/>
                    </a:lnR>
                    <a:lnT>
                      <a:noFill/>
                    </a:lnT>
                    <a:lnB>
                      <a:noFill/>
                    </a:lnB>
                  </a:tcPr>
                </a:tc>
                <a:tc gridSpan="4">
                  <a:txBody>
                    <a:bodyPr/>
                    <a:lstStyle/>
                    <a:p>
                      <a:pPr algn="ctr" fontAlgn="auto"/>
                      <a:r>
                        <a:rPr lang="tr-TR" sz="1300" b="1" i="0" u="none" strike="noStrike" dirty="0">
                          <a:solidFill>
                            <a:srgbClr val="000000"/>
                          </a:solidFill>
                          <a:effectLst/>
                          <a:latin typeface="Calibri" panose="020F0502020204030204" pitchFamily="34" charset="0"/>
                        </a:rPr>
                        <a:t>KURUM YETKİLİSİ</a:t>
                      </a:r>
                      <a:br>
                        <a:rPr lang="tr-TR" sz="1300" b="1" i="0" u="none" strike="noStrike" dirty="0">
                          <a:solidFill>
                            <a:srgbClr val="000000"/>
                          </a:solidFill>
                          <a:effectLst/>
                          <a:latin typeface="Calibri" panose="020F0502020204030204" pitchFamily="34" charset="0"/>
                        </a:rPr>
                      </a:br>
                      <a:r>
                        <a:rPr lang="tr-TR" sz="1300" b="1" i="0" u="none" strike="noStrike" dirty="0">
                          <a:solidFill>
                            <a:srgbClr val="000000"/>
                          </a:solidFill>
                          <a:effectLst/>
                          <a:latin typeface="Calibri" panose="020F0502020204030204" pitchFamily="34" charset="0"/>
                        </a:rPr>
                        <a:t>(Vali/Belediye Başkanı/Birlik Başkanı)</a:t>
                      </a:r>
                      <a:br>
                        <a:rPr lang="tr-TR" sz="1300" b="1" i="0" u="none" strike="noStrike" dirty="0">
                          <a:solidFill>
                            <a:srgbClr val="000000"/>
                          </a:solidFill>
                          <a:effectLst/>
                          <a:latin typeface="Calibri" panose="020F0502020204030204" pitchFamily="34" charset="0"/>
                        </a:rPr>
                      </a:br>
                      <a:endParaRPr lang="tr-TR" sz="1300" b="1" i="0" u="none" strike="noStrike" dirty="0">
                        <a:solidFill>
                          <a:srgbClr val="000000"/>
                        </a:solidFill>
                        <a:effectLst/>
                        <a:latin typeface="Calibri" panose="020F0502020204030204" pitchFamily="34" charset="0"/>
                      </a:endParaRPr>
                    </a:p>
                  </a:txBody>
                  <a:tcPr marL="4819" marR="4819" marT="4819" marB="0" anchor="b">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lgn="l" fontAlgn="ctr"/>
                      <a:endParaRPr lang="tr-TR" sz="1000" b="1" i="0" u="none" strike="noStrike">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extLst>
                  <a:ext uri="{0D108BD9-81ED-4DB2-BD59-A6C34878D82A}">
                    <a16:rowId xmlns:a16="http://schemas.microsoft.com/office/drawing/2014/main" xmlns="" val="2762949310"/>
                  </a:ext>
                </a:extLst>
              </a:tr>
              <a:tr h="745869">
                <a:tc gridSpan="3">
                  <a:txBody>
                    <a:bodyPr/>
                    <a:lstStyle/>
                    <a:p>
                      <a:pPr algn="ctr" fontAlgn="b"/>
                      <a:r>
                        <a:rPr lang="tr-TR" sz="1300" b="1" i="0" u="none" strike="noStrike">
                          <a:solidFill>
                            <a:srgbClr val="000000"/>
                          </a:solidFill>
                          <a:effectLst/>
                          <a:latin typeface="Calibri" panose="020F0502020204030204" pitchFamily="34" charset="0"/>
                        </a:rPr>
                        <a:t>ADI SOYADI</a:t>
                      </a:r>
                      <a:br>
                        <a:rPr lang="tr-TR" sz="1300" b="1" i="0" u="none" strike="noStrike">
                          <a:solidFill>
                            <a:srgbClr val="000000"/>
                          </a:solidFill>
                          <a:effectLst/>
                          <a:latin typeface="Calibri" panose="020F0502020204030204" pitchFamily="34" charset="0"/>
                        </a:rPr>
                      </a:br>
                      <a:r>
                        <a:rPr lang="tr-TR" sz="1300" b="1" i="0" u="none" strike="noStrike">
                          <a:solidFill>
                            <a:srgbClr val="000000"/>
                          </a:solidFill>
                          <a:effectLst/>
                          <a:latin typeface="Calibri" panose="020F0502020204030204" pitchFamily="34" charset="0"/>
                        </a:rPr>
                        <a:t>TARİH</a:t>
                      </a:r>
                      <a:br>
                        <a:rPr lang="tr-TR" sz="1300" b="1" i="0" u="none" strike="noStrike">
                          <a:solidFill>
                            <a:srgbClr val="000000"/>
                          </a:solidFill>
                          <a:effectLst/>
                          <a:latin typeface="Calibri" panose="020F0502020204030204" pitchFamily="34" charset="0"/>
                        </a:rPr>
                      </a:br>
                      <a:r>
                        <a:rPr lang="tr-TR" sz="1300" b="1" i="0" u="none" strike="noStrike">
                          <a:solidFill>
                            <a:srgbClr val="000000"/>
                          </a:solidFill>
                          <a:effectLst/>
                          <a:latin typeface="Calibri" panose="020F0502020204030204" pitchFamily="34" charset="0"/>
                        </a:rPr>
                        <a:t>İMZA</a:t>
                      </a:r>
                    </a:p>
                  </a:txBody>
                  <a:tcPr marL="4819" marR="4819" marT="4819" marB="0" anchor="b">
                    <a:lnL>
                      <a:noFill/>
                    </a:lnL>
                    <a:lnR>
                      <a:noFill/>
                    </a:lnR>
                    <a:lnT>
                      <a:noFill/>
                    </a:lnT>
                    <a:lnB>
                      <a:noFill/>
                    </a:lnB>
                  </a:tcPr>
                </a:tc>
                <a:tc hMerge="1">
                  <a:txBody>
                    <a:bodyPr/>
                    <a:lstStyle/>
                    <a:p>
                      <a:endParaRPr lang="tr-TR"/>
                    </a:p>
                  </a:txBody>
                  <a:tcPr/>
                </a:tc>
                <a:tc hMerge="1">
                  <a:txBody>
                    <a:bodyPr/>
                    <a:lstStyle/>
                    <a:p>
                      <a:endParaRPr lang="tr-TR"/>
                    </a:p>
                  </a:txBody>
                  <a:tcPr/>
                </a:tc>
                <a:tc>
                  <a:txBody>
                    <a:bodyPr/>
                    <a:lstStyle/>
                    <a:p>
                      <a:pPr algn="l" fontAlgn="b"/>
                      <a:endParaRPr lang="tr-TR" sz="1300" b="1" i="0" u="none" strike="noStrike">
                        <a:solidFill>
                          <a:srgbClr val="000000"/>
                        </a:solidFill>
                        <a:effectLst/>
                        <a:latin typeface="Calibri" panose="020F0502020204030204" pitchFamily="34" charset="0"/>
                      </a:endParaRPr>
                    </a:p>
                  </a:txBody>
                  <a:tcPr marL="4819" marR="4819" marT="4819" marB="0" anchor="b">
                    <a:lnL>
                      <a:noFill/>
                    </a:lnL>
                    <a:lnR>
                      <a:noFill/>
                    </a:lnR>
                    <a:lnT>
                      <a:noFill/>
                    </a:lnT>
                    <a:lnB>
                      <a:noFill/>
                    </a:lnB>
                  </a:tcPr>
                </a:tc>
                <a:tc>
                  <a:txBody>
                    <a:bodyPr/>
                    <a:lstStyle/>
                    <a:p>
                      <a:pPr algn="l" fontAlgn="b"/>
                      <a:endParaRPr lang="tr-TR" sz="1300" b="1" i="0" u="none" strike="noStrike">
                        <a:solidFill>
                          <a:srgbClr val="000000"/>
                        </a:solidFill>
                        <a:effectLst/>
                        <a:latin typeface="Calibri" panose="020F0502020204030204" pitchFamily="34" charset="0"/>
                      </a:endParaRPr>
                    </a:p>
                  </a:txBody>
                  <a:tcPr marL="4819" marR="4819" marT="4819" marB="0" anchor="b">
                    <a:lnL>
                      <a:noFill/>
                    </a:lnL>
                    <a:lnR>
                      <a:noFill/>
                    </a:lnR>
                    <a:lnT>
                      <a:noFill/>
                    </a:lnT>
                    <a:lnB>
                      <a:noFill/>
                    </a:lnB>
                  </a:tcPr>
                </a:tc>
                <a:tc gridSpan="4">
                  <a:txBody>
                    <a:bodyPr/>
                    <a:lstStyle/>
                    <a:p>
                      <a:pPr algn="ctr" fontAlgn="b"/>
                      <a:r>
                        <a:rPr lang="tr-TR" sz="1300" b="1" i="0" u="none" strike="noStrike" dirty="0">
                          <a:solidFill>
                            <a:srgbClr val="000000"/>
                          </a:solidFill>
                          <a:effectLst/>
                          <a:latin typeface="Calibri" panose="020F0502020204030204" pitchFamily="34" charset="0"/>
                        </a:rPr>
                        <a:t>ADI SOYADI</a:t>
                      </a:r>
                      <a:br>
                        <a:rPr lang="tr-TR" sz="1300" b="1" i="0" u="none" strike="noStrike" dirty="0">
                          <a:solidFill>
                            <a:srgbClr val="000000"/>
                          </a:solidFill>
                          <a:effectLst/>
                          <a:latin typeface="Calibri" panose="020F0502020204030204" pitchFamily="34" charset="0"/>
                        </a:rPr>
                      </a:br>
                      <a:r>
                        <a:rPr lang="tr-TR" sz="1300" b="1" i="0" u="none" strike="noStrike" dirty="0">
                          <a:solidFill>
                            <a:srgbClr val="000000"/>
                          </a:solidFill>
                          <a:effectLst/>
                          <a:latin typeface="Calibri" panose="020F0502020204030204" pitchFamily="34" charset="0"/>
                        </a:rPr>
                        <a:t>TARİH</a:t>
                      </a:r>
                      <a:br>
                        <a:rPr lang="tr-TR" sz="1300" b="1" i="0" u="none" strike="noStrike" dirty="0">
                          <a:solidFill>
                            <a:srgbClr val="000000"/>
                          </a:solidFill>
                          <a:effectLst/>
                          <a:latin typeface="Calibri" panose="020F0502020204030204" pitchFamily="34" charset="0"/>
                        </a:rPr>
                      </a:br>
                      <a:r>
                        <a:rPr lang="tr-TR" sz="1300" b="1" i="0" u="none" strike="noStrike" dirty="0">
                          <a:solidFill>
                            <a:srgbClr val="000000"/>
                          </a:solidFill>
                          <a:effectLst/>
                          <a:latin typeface="Calibri" panose="020F0502020204030204" pitchFamily="34" charset="0"/>
                        </a:rPr>
                        <a:t>İMZA</a:t>
                      </a:r>
                    </a:p>
                  </a:txBody>
                  <a:tcPr marL="4819" marR="4819" marT="4819" marB="0" anchor="b">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lgn="l" fontAlgn="ctr"/>
                      <a:endParaRPr lang="tr-TR" sz="1000" b="1" i="0" u="none" strike="noStrike" dirty="0">
                        <a:solidFill>
                          <a:srgbClr val="000000"/>
                        </a:solidFill>
                        <a:effectLst/>
                        <a:latin typeface="Calibri" panose="020F0502020204030204" pitchFamily="34" charset="0"/>
                      </a:endParaRPr>
                    </a:p>
                  </a:txBody>
                  <a:tcPr marL="4819" marR="4819" marT="4819" marB="0" anchor="ctr">
                    <a:lnL>
                      <a:noFill/>
                    </a:lnL>
                    <a:lnR>
                      <a:noFill/>
                    </a:lnR>
                    <a:lnT>
                      <a:noFill/>
                    </a:lnT>
                    <a:lnB>
                      <a:noFill/>
                    </a:lnB>
                  </a:tcPr>
                </a:tc>
                <a:extLst>
                  <a:ext uri="{0D108BD9-81ED-4DB2-BD59-A6C34878D82A}">
                    <a16:rowId xmlns:a16="http://schemas.microsoft.com/office/drawing/2014/main" xmlns="" val="3675923811"/>
                  </a:ext>
                </a:extLst>
              </a:tr>
            </a:tbl>
          </a:graphicData>
        </a:graphic>
      </p:graphicFrame>
    </p:spTree>
    <p:extLst>
      <p:ext uri="{BB962C8B-B14F-4D97-AF65-F5344CB8AC3E}">
        <p14:creationId xmlns:p14="http://schemas.microsoft.com/office/powerpoint/2010/main" val="1574914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xmlns="" id="{B6BB7973-312D-0C47-8D3E-8A7733385754}"/>
              </a:ext>
            </a:extLst>
          </p:cNvPr>
          <p:cNvSpPr txBox="1"/>
          <p:nvPr/>
        </p:nvSpPr>
        <p:spPr>
          <a:xfrm>
            <a:off x="439152" y="421011"/>
            <a:ext cx="9306428" cy="480131"/>
          </a:xfrm>
          <a:prstGeom prst="rect">
            <a:avLst/>
          </a:prstGeom>
          <a:noFill/>
        </p:spPr>
        <p:txBody>
          <a:bodyPr wrap="square" rtlCol="0">
            <a:spAutoFit/>
          </a:bodyPr>
          <a:lstStyle/>
          <a:p>
            <a:pPr>
              <a:lnSpc>
                <a:spcPct val="90000"/>
              </a:lnSpc>
              <a:defRPr/>
            </a:pPr>
            <a:r>
              <a:rPr lang="tr-TR" sz="2700" b="1" kern="0" dirty="0">
                <a:solidFill>
                  <a:prstClr val="white"/>
                </a:solidFill>
              </a:rPr>
              <a:t>MAHALLİ İDARE ŞİRKETLERİNE YENİ İŞÇİ ALIMI </a:t>
            </a:r>
          </a:p>
        </p:txBody>
      </p:sp>
      <p:graphicFrame>
        <p:nvGraphicFramePr>
          <p:cNvPr id="5" name="Tablo 4">
            <a:extLst>
              <a:ext uri="{FF2B5EF4-FFF2-40B4-BE49-F238E27FC236}">
                <a16:creationId xmlns:a16="http://schemas.microsoft.com/office/drawing/2014/main" xmlns="" id="{27571E1D-4595-0343-9D4A-45A7861CD13B}"/>
              </a:ext>
            </a:extLst>
          </p:cNvPr>
          <p:cNvGraphicFramePr>
            <a:graphicFrameLocks noGrp="1"/>
          </p:cNvGraphicFramePr>
          <p:nvPr>
            <p:extLst>
              <p:ext uri="{D42A27DB-BD31-4B8C-83A1-F6EECF244321}">
                <p14:modId xmlns:p14="http://schemas.microsoft.com/office/powerpoint/2010/main" val="971552402"/>
              </p:ext>
            </p:extLst>
          </p:nvPr>
        </p:nvGraphicFramePr>
        <p:xfrm>
          <a:off x="1385010" y="1322400"/>
          <a:ext cx="9662615" cy="4936802"/>
        </p:xfrm>
        <a:graphic>
          <a:graphicData uri="http://schemas.openxmlformats.org/drawingml/2006/table">
            <a:tbl>
              <a:tblPr/>
              <a:tblGrid>
                <a:gridCol w="1350864">
                  <a:extLst>
                    <a:ext uri="{9D8B030D-6E8A-4147-A177-3AD203B41FA5}">
                      <a16:colId xmlns:a16="http://schemas.microsoft.com/office/drawing/2014/main" xmlns="" val="1437776921"/>
                    </a:ext>
                  </a:extLst>
                </a:gridCol>
                <a:gridCol w="1353569">
                  <a:extLst>
                    <a:ext uri="{9D8B030D-6E8A-4147-A177-3AD203B41FA5}">
                      <a16:colId xmlns:a16="http://schemas.microsoft.com/office/drawing/2014/main" xmlns="" val="4056622444"/>
                    </a:ext>
                  </a:extLst>
                </a:gridCol>
                <a:gridCol w="1286022">
                  <a:extLst>
                    <a:ext uri="{9D8B030D-6E8A-4147-A177-3AD203B41FA5}">
                      <a16:colId xmlns:a16="http://schemas.microsoft.com/office/drawing/2014/main" xmlns="" val="3241999852"/>
                    </a:ext>
                  </a:extLst>
                </a:gridCol>
                <a:gridCol w="1458934">
                  <a:extLst>
                    <a:ext uri="{9D8B030D-6E8A-4147-A177-3AD203B41FA5}">
                      <a16:colId xmlns:a16="http://schemas.microsoft.com/office/drawing/2014/main" xmlns="" val="3338014110"/>
                    </a:ext>
                  </a:extLst>
                </a:gridCol>
                <a:gridCol w="1621036">
                  <a:extLst>
                    <a:ext uri="{9D8B030D-6E8A-4147-A177-3AD203B41FA5}">
                      <a16:colId xmlns:a16="http://schemas.microsoft.com/office/drawing/2014/main" xmlns="" val="737702230"/>
                    </a:ext>
                  </a:extLst>
                </a:gridCol>
                <a:gridCol w="1511717">
                  <a:extLst>
                    <a:ext uri="{9D8B030D-6E8A-4147-A177-3AD203B41FA5}">
                      <a16:colId xmlns:a16="http://schemas.microsoft.com/office/drawing/2014/main" xmlns="" val="1479107652"/>
                    </a:ext>
                  </a:extLst>
                </a:gridCol>
                <a:gridCol w="43011">
                  <a:extLst>
                    <a:ext uri="{9D8B030D-6E8A-4147-A177-3AD203B41FA5}">
                      <a16:colId xmlns:a16="http://schemas.microsoft.com/office/drawing/2014/main" xmlns="" val="1295055933"/>
                    </a:ext>
                  </a:extLst>
                </a:gridCol>
                <a:gridCol w="518731">
                  <a:extLst>
                    <a:ext uri="{9D8B030D-6E8A-4147-A177-3AD203B41FA5}">
                      <a16:colId xmlns:a16="http://schemas.microsoft.com/office/drawing/2014/main" xmlns="" val="3603654858"/>
                    </a:ext>
                  </a:extLst>
                </a:gridCol>
                <a:gridCol w="518731">
                  <a:extLst>
                    <a:ext uri="{9D8B030D-6E8A-4147-A177-3AD203B41FA5}">
                      <a16:colId xmlns:a16="http://schemas.microsoft.com/office/drawing/2014/main" xmlns="" val="865787141"/>
                    </a:ext>
                  </a:extLst>
                </a:gridCol>
              </a:tblGrid>
              <a:tr h="291981">
                <a:tc>
                  <a:txBody>
                    <a:bodyPr/>
                    <a:lstStyle/>
                    <a:p>
                      <a:pPr algn="l" fontAlgn="b"/>
                      <a:endParaRPr lang="tr-TR" sz="500" b="0" i="0" u="none" strike="noStrike" dirty="0">
                        <a:solidFill>
                          <a:srgbClr val="000000"/>
                        </a:solidFill>
                        <a:effectLst/>
                        <a:latin typeface="+mn-lt"/>
                      </a:endParaRPr>
                    </a:p>
                  </a:txBody>
                  <a:tcPr marL="4808" marR="4808" marT="480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tr-TR" sz="500" b="0" i="0" u="none" strike="noStrike" dirty="0">
                        <a:solidFill>
                          <a:srgbClr val="000000"/>
                        </a:solidFill>
                        <a:effectLst/>
                        <a:latin typeface="+mn-lt"/>
                      </a:endParaRPr>
                    </a:p>
                  </a:txBody>
                  <a:tcPr marL="4808" marR="4808" marT="480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tr-TR" sz="500" b="0" i="0" u="none" strike="noStrike">
                        <a:solidFill>
                          <a:srgbClr val="000000"/>
                        </a:solidFill>
                        <a:effectLst/>
                        <a:latin typeface="+mn-lt"/>
                      </a:endParaRPr>
                    </a:p>
                  </a:txBody>
                  <a:tcPr marL="4808" marR="4808" marT="480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tr-TR" sz="500" b="0" i="0" u="none" strike="noStrike">
                        <a:solidFill>
                          <a:srgbClr val="000000"/>
                        </a:solidFill>
                        <a:effectLst/>
                        <a:latin typeface="+mn-lt"/>
                      </a:endParaRPr>
                    </a:p>
                  </a:txBody>
                  <a:tcPr marL="4808" marR="4808" marT="4808"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r" fontAlgn="ctr"/>
                      <a:r>
                        <a:rPr lang="tr-TR" sz="1600" b="1" i="0" u="none" strike="noStrike" dirty="0">
                          <a:solidFill>
                            <a:srgbClr val="000000"/>
                          </a:solidFill>
                          <a:effectLst/>
                          <a:latin typeface="+mn-lt"/>
                        </a:rPr>
                        <a:t>Ek-2</a:t>
                      </a:r>
                    </a:p>
                  </a:txBody>
                  <a:tcPr marL="4808" marR="4808" marT="4808"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l" fontAlgn="ctr"/>
                      <a:endParaRPr lang="tr-TR" sz="1600" b="1" i="0" u="none" strike="noStrike">
                        <a:solidFill>
                          <a:srgbClr val="000000"/>
                        </a:solidFill>
                        <a:effectLst/>
                        <a:latin typeface="+mn-lt"/>
                      </a:endParaRPr>
                    </a:p>
                  </a:txBody>
                  <a:tcPr marL="4808" marR="4808" marT="4808" marB="0" anchor="ctr">
                    <a:lnL>
                      <a:noFill/>
                    </a:lnL>
                    <a:lnR>
                      <a:noFill/>
                    </a:lnR>
                    <a:lnT>
                      <a:noFill/>
                    </a:lnT>
                    <a:lnB>
                      <a:noFill/>
                    </a:lnB>
                  </a:tcPr>
                </a:tc>
                <a:tc>
                  <a:txBody>
                    <a:bodyPr/>
                    <a:lstStyle/>
                    <a:p>
                      <a:pPr algn="l" fontAlgn="ctr"/>
                      <a:endParaRPr lang="tr-TR" sz="600" b="1" i="0" u="none" strike="noStrike">
                        <a:solidFill>
                          <a:srgbClr val="000000"/>
                        </a:solidFill>
                        <a:effectLst/>
                        <a:latin typeface="+mn-lt"/>
                      </a:endParaRPr>
                    </a:p>
                  </a:txBody>
                  <a:tcPr marL="4808" marR="4808" marT="4808" marB="0" anchor="ctr">
                    <a:lnL>
                      <a:noFill/>
                    </a:lnL>
                    <a:lnR>
                      <a:noFill/>
                    </a:lnR>
                    <a:lnT>
                      <a:noFill/>
                    </a:lnT>
                    <a:lnB>
                      <a:noFill/>
                    </a:lnB>
                  </a:tcPr>
                </a:tc>
                <a:tc>
                  <a:txBody>
                    <a:bodyPr/>
                    <a:lstStyle/>
                    <a:p>
                      <a:pPr algn="l" fontAlgn="ctr"/>
                      <a:endParaRPr lang="tr-TR" sz="600" b="1" i="0" u="none" strike="noStrike" dirty="0">
                        <a:solidFill>
                          <a:srgbClr val="000000"/>
                        </a:solidFill>
                        <a:effectLst/>
                        <a:latin typeface="+mn-lt"/>
                      </a:endParaRPr>
                    </a:p>
                  </a:txBody>
                  <a:tcPr marL="4808" marR="4808" marT="4808" marB="0" anchor="ctr">
                    <a:lnL>
                      <a:noFill/>
                    </a:lnL>
                    <a:lnR>
                      <a:noFill/>
                    </a:lnR>
                    <a:lnT>
                      <a:noFill/>
                    </a:lnT>
                    <a:lnB>
                      <a:noFill/>
                    </a:lnB>
                  </a:tcPr>
                </a:tc>
                <a:extLst>
                  <a:ext uri="{0D108BD9-81ED-4DB2-BD59-A6C34878D82A}">
                    <a16:rowId xmlns:a16="http://schemas.microsoft.com/office/drawing/2014/main" xmlns="" val="2108342172"/>
                  </a:ext>
                </a:extLst>
              </a:tr>
              <a:tr h="299218">
                <a:tc gridSpan="6">
                  <a:txBody>
                    <a:bodyPr/>
                    <a:lstStyle/>
                    <a:p>
                      <a:pPr algn="ctr" fontAlgn="ctr"/>
                      <a:r>
                        <a:rPr lang="tr-TR" sz="1600" b="1" i="0" u="none" strike="noStrike" dirty="0">
                          <a:solidFill>
                            <a:srgbClr val="000000"/>
                          </a:solidFill>
                          <a:effectLst/>
                          <a:latin typeface="+mn-lt"/>
                        </a:rPr>
                        <a:t>PERSONEL GİDER ORANI CETVELİ</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lgn="l" fontAlgn="b"/>
                      <a:endParaRPr lang="tr-TR" sz="1600" b="1" i="0" u="none" strike="noStrike" dirty="0">
                        <a:solidFill>
                          <a:srgbClr val="000000"/>
                        </a:solidFill>
                        <a:effectLst/>
                        <a:latin typeface="+mn-lt"/>
                      </a:endParaRPr>
                    </a:p>
                  </a:txBody>
                  <a:tcPr marL="4808" marR="4808" marT="480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5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dirty="0">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4009904025"/>
                  </a:ext>
                </a:extLst>
              </a:tr>
              <a:tr h="300723">
                <a:tc>
                  <a:txBody>
                    <a:bodyPr/>
                    <a:lstStyle/>
                    <a:p>
                      <a:pPr algn="ctr" fontAlgn="ctr"/>
                      <a:r>
                        <a:rPr lang="tr-TR" sz="1100" b="1" i="0" u="none" strike="noStrike" dirty="0">
                          <a:solidFill>
                            <a:srgbClr val="000000"/>
                          </a:solidFill>
                          <a:effectLst/>
                          <a:latin typeface="+mn-lt"/>
                        </a:rPr>
                        <a:t>İLİ</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b"/>
                      <a:r>
                        <a:rPr lang="tr-TR" sz="1100" b="1" i="0" u="none" strike="noStrike" dirty="0">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lgn="l" fontAlgn="b"/>
                      <a:endParaRPr lang="tr-TR" sz="800" b="1" i="0" u="none" strike="noStrike">
                        <a:solidFill>
                          <a:srgbClr val="000000"/>
                        </a:solidFill>
                        <a:effectLst/>
                        <a:latin typeface="+mn-lt"/>
                      </a:endParaRPr>
                    </a:p>
                  </a:txBody>
                  <a:tcPr marL="4808" marR="4808" marT="480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1115406391"/>
                  </a:ext>
                </a:extLst>
              </a:tr>
              <a:tr h="300723">
                <a:tc>
                  <a:txBody>
                    <a:bodyPr/>
                    <a:lstStyle/>
                    <a:p>
                      <a:pPr algn="ctr" fontAlgn="ctr"/>
                      <a:r>
                        <a:rPr lang="tr-TR" sz="1100" b="1" i="0" u="none" strike="noStrike" dirty="0">
                          <a:solidFill>
                            <a:srgbClr val="000000"/>
                          </a:solidFill>
                          <a:effectLst/>
                          <a:latin typeface="+mn-lt"/>
                        </a:rPr>
                        <a:t>KURUMU</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b"/>
                      <a:r>
                        <a:rPr lang="tr-TR" sz="1100" b="1" i="0" u="none" strike="noStrike" dirty="0">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lgn="l" fontAlgn="b"/>
                      <a:endParaRPr lang="tr-TR" sz="800" b="1" i="0" u="none" strike="noStrike">
                        <a:solidFill>
                          <a:srgbClr val="000000"/>
                        </a:solidFill>
                        <a:effectLst/>
                        <a:latin typeface="+mn-lt"/>
                      </a:endParaRPr>
                    </a:p>
                  </a:txBody>
                  <a:tcPr marL="4808" marR="4808" marT="480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3238354648"/>
                  </a:ext>
                </a:extLst>
              </a:tr>
              <a:tr h="300723">
                <a:tc>
                  <a:txBody>
                    <a:bodyPr/>
                    <a:lstStyle/>
                    <a:p>
                      <a:pPr algn="ctr" fontAlgn="ctr"/>
                      <a:r>
                        <a:rPr lang="tr-TR" sz="1100" b="1" i="0" u="none" strike="noStrike" dirty="0">
                          <a:solidFill>
                            <a:srgbClr val="000000"/>
                          </a:solidFill>
                          <a:effectLst/>
                          <a:latin typeface="+mn-lt"/>
                        </a:rPr>
                        <a:t>NÜFUSU</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b"/>
                      <a:r>
                        <a:rPr lang="tr-TR" sz="1100" b="1" i="0" u="none" strike="noStrike" dirty="0">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lgn="l" fontAlgn="b"/>
                      <a:endParaRPr lang="tr-TR" sz="800" b="1" i="0" u="none" strike="noStrike">
                        <a:solidFill>
                          <a:srgbClr val="000000"/>
                        </a:solidFill>
                        <a:effectLst/>
                        <a:latin typeface="+mn-lt"/>
                      </a:endParaRPr>
                    </a:p>
                  </a:txBody>
                  <a:tcPr marL="4808" marR="4808" marT="480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889113972"/>
                  </a:ext>
                </a:extLst>
              </a:tr>
              <a:tr h="1551696">
                <a:tc>
                  <a:txBody>
                    <a:bodyPr/>
                    <a:lstStyle/>
                    <a:p>
                      <a:pPr algn="ctr" fontAlgn="ctr"/>
                      <a:r>
                        <a:rPr lang="tr-TR" sz="1100" b="1" i="0" u="none" strike="noStrike" dirty="0">
                          <a:solidFill>
                            <a:srgbClr val="000000"/>
                          </a:solidFill>
                          <a:effectLst/>
                          <a:latin typeface="+mn-lt"/>
                        </a:rPr>
                        <a:t>A= EN SON YIL GERÇEKLEŞEN BÜTÇE GELİRLERİ TOPLAMI</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1" i="0" u="none" strike="noStrike" dirty="0">
                          <a:solidFill>
                            <a:srgbClr val="000000"/>
                          </a:solidFill>
                          <a:effectLst/>
                          <a:latin typeface="+mn-lt"/>
                        </a:rPr>
                        <a:t>B= YENİDEN DEĞERLEME ORANI </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1" i="0" u="none" strike="noStrike" dirty="0">
                          <a:solidFill>
                            <a:srgbClr val="000000"/>
                          </a:solidFill>
                          <a:effectLst/>
                          <a:latin typeface="+mn-lt"/>
                        </a:rPr>
                        <a:t> YENİDEN DEĞERLEME SONUCU OLUŞAN GELİR                 C=A+(</a:t>
                      </a:r>
                      <a:r>
                        <a:rPr lang="tr-TR" sz="1100" b="1" i="0" u="none" strike="noStrike" dirty="0" err="1">
                          <a:solidFill>
                            <a:srgbClr val="000000"/>
                          </a:solidFill>
                          <a:effectLst/>
                          <a:latin typeface="+mn-lt"/>
                        </a:rPr>
                        <a:t>AxB</a:t>
                      </a:r>
                      <a:r>
                        <a:rPr lang="tr-TR" sz="1100" b="1" i="0" u="none" strike="noStrike" dirty="0">
                          <a:solidFill>
                            <a:srgbClr val="000000"/>
                          </a:solidFill>
                          <a:effectLst/>
                          <a:latin typeface="+mn-lt"/>
                        </a:rPr>
                        <a:t>/100)</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1" i="0" u="none" strike="noStrike" dirty="0">
                          <a:solidFill>
                            <a:srgbClr val="000000"/>
                          </a:solidFill>
                          <a:effectLst/>
                          <a:latin typeface="+mn-lt"/>
                        </a:rPr>
                        <a:t>                                                D= CARİ YIL BÜTÇE PERSONEL GİDERLERİ TOPLAMI                                               (01-PERSONEL HARCAMA KALEMİ)  </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1" i="0" u="none" strike="noStrike">
                          <a:solidFill>
                            <a:srgbClr val="000000"/>
                          </a:solidFill>
                          <a:effectLst/>
                          <a:latin typeface="+mn-lt"/>
                        </a:rPr>
                        <a:t>E= CARİ YILDA ŞİRKET  PERSONELİNE  ÖDENECEK NET ÜCRET                                </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1" i="0" u="none" strike="noStrike">
                          <a:solidFill>
                            <a:srgbClr val="000000"/>
                          </a:solidFill>
                          <a:effectLst/>
                          <a:latin typeface="+mn-lt"/>
                        </a:rPr>
                        <a:t>F=PERSONEL GİDER ORANI                                       (D+E/Cx100)</a:t>
                      </a:r>
                    </a:p>
                  </a:txBody>
                  <a:tcPr marL="4808" marR="4808" marT="48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tr-TR" sz="800" b="1" i="0" u="none" strike="noStrike">
                        <a:solidFill>
                          <a:srgbClr val="000000"/>
                        </a:solidFill>
                        <a:effectLst/>
                        <a:latin typeface="+mn-lt"/>
                      </a:endParaRPr>
                    </a:p>
                  </a:txBody>
                  <a:tcPr marL="4808" marR="4808" marT="480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3798188192"/>
                  </a:ext>
                </a:extLst>
              </a:tr>
              <a:tr h="491168">
                <a:tc>
                  <a:txBody>
                    <a:bodyPr/>
                    <a:lstStyle/>
                    <a:p>
                      <a:pPr algn="l" fontAlgn="b"/>
                      <a:r>
                        <a:rPr lang="tr-TR" sz="1100" b="1" i="0" u="none" strike="noStrike" dirty="0">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tr-TR" sz="1100" b="1" i="0" u="none" strike="noStrike" dirty="0">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tr-TR" sz="1100" b="1" i="0" u="none" strike="noStrike" dirty="0">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tr-TR" sz="1100" b="1" i="0" u="none" strike="noStrike" dirty="0">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tr-TR" sz="1100" b="1" i="0" u="none" strike="noStrike">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tr-TR" sz="1100" b="1" i="0" u="none" strike="noStrike">
                          <a:solidFill>
                            <a:srgbClr val="000000"/>
                          </a:solidFill>
                          <a:effectLst/>
                          <a:latin typeface="+mn-lt"/>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tr-TR" sz="800" b="1" i="0" u="none" strike="noStrike">
                        <a:solidFill>
                          <a:srgbClr val="000000"/>
                        </a:solidFill>
                        <a:effectLst/>
                        <a:latin typeface="+mn-lt"/>
                      </a:endParaRPr>
                    </a:p>
                  </a:txBody>
                  <a:tcPr marL="4808" marR="4808" marT="4808"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2342335470"/>
                  </a:ext>
                </a:extLst>
              </a:tr>
              <a:tr h="202501">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100" b="1" i="0" u="none" strike="noStrike">
                        <a:solidFill>
                          <a:srgbClr val="000000"/>
                        </a:solidFill>
                        <a:effectLst/>
                        <a:latin typeface="+mn-lt"/>
                      </a:endParaRPr>
                    </a:p>
                  </a:txBody>
                  <a:tcPr marL="4808" marR="4808" marT="480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191385857"/>
                  </a:ext>
                </a:extLst>
              </a:tr>
              <a:tr h="202501">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11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11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3444287069"/>
                  </a:ext>
                </a:extLst>
              </a:tr>
              <a:tr h="399356">
                <a:tc gridSpan="2">
                  <a:txBody>
                    <a:bodyPr/>
                    <a:lstStyle/>
                    <a:p>
                      <a:pPr algn="ctr" fontAlgn="b"/>
                      <a:r>
                        <a:rPr lang="tr-TR" sz="1100" b="1" i="0" u="none" strike="noStrike" dirty="0">
                          <a:solidFill>
                            <a:srgbClr val="000000"/>
                          </a:solidFill>
                          <a:effectLst/>
                          <a:latin typeface="+mn-lt"/>
                        </a:rPr>
                        <a:t>MALİ HİZMETLER BİRİM AMİRİ</a:t>
                      </a:r>
                    </a:p>
                  </a:txBody>
                  <a:tcPr marL="4808" marR="4808" marT="4808" marB="0" anchor="b">
                    <a:lnL>
                      <a:noFill/>
                    </a:lnL>
                    <a:lnR>
                      <a:noFill/>
                    </a:lnR>
                    <a:lnT>
                      <a:noFill/>
                    </a:lnT>
                    <a:lnB>
                      <a:noFill/>
                    </a:lnB>
                  </a:tcPr>
                </a:tc>
                <a:tc hMerge="1">
                  <a:txBody>
                    <a:bodyPr/>
                    <a:lstStyle/>
                    <a:p>
                      <a:endParaRPr lang="tr-TR"/>
                    </a:p>
                  </a:txBody>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gridSpan="2">
                  <a:txBody>
                    <a:bodyPr/>
                    <a:lstStyle/>
                    <a:p>
                      <a:pPr algn="ctr" fontAlgn="ctr"/>
                      <a:r>
                        <a:rPr lang="tr-TR" sz="1100" b="1" i="0" u="none" strike="noStrike" dirty="0">
                          <a:solidFill>
                            <a:srgbClr val="000000"/>
                          </a:solidFill>
                          <a:effectLst/>
                          <a:latin typeface="+mn-lt"/>
                        </a:rPr>
                        <a:t>KURUM YETKİLİSİ</a:t>
                      </a:r>
                      <a:br>
                        <a:rPr lang="tr-TR" sz="1100" b="1" i="0" u="none" strike="noStrike" dirty="0">
                          <a:solidFill>
                            <a:srgbClr val="000000"/>
                          </a:solidFill>
                          <a:effectLst/>
                          <a:latin typeface="+mn-lt"/>
                        </a:rPr>
                      </a:br>
                      <a:r>
                        <a:rPr lang="tr-TR" sz="1100" b="1" i="0" u="none" strike="noStrike" dirty="0">
                          <a:solidFill>
                            <a:srgbClr val="000000"/>
                          </a:solidFill>
                          <a:effectLst/>
                          <a:latin typeface="+mn-lt"/>
                        </a:rPr>
                        <a:t>(Vali/Belediye Başkanı/Birlik Başkanı)</a:t>
                      </a:r>
                    </a:p>
                  </a:txBody>
                  <a:tcPr marL="4808" marR="4808" marT="4808" marB="0" anchor="ctr">
                    <a:lnL>
                      <a:noFill/>
                    </a:lnL>
                    <a:lnR>
                      <a:noFill/>
                    </a:lnR>
                    <a:lnT>
                      <a:noFill/>
                    </a:lnT>
                    <a:lnB>
                      <a:noFill/>
                    </a:lnB>
                  </a:tcPr>
                </a:tc>
                <a:tc hMerge="1">
                  <a:txBody>
                    <a:bodyPr/>
                    <a:lstStyle/>
                    <a:p>
                      <a:endParaRPr lang="tr-TR"/>
                    </a:p>
                  </a:txBody>
                  <a:tcPr/>
                </a:tc>
                <a:tc>
                  <a:txBody>
                    <a:bodyPr/>
                    <a:lstStyle/>
                    <a:p>
                      <a:pPr algn="ctr" fontAlgn="ctr"/>
                      <a:endParaRPr lang="tr-TR" sz="800" b="1" i="0" u="none" strike="noStrike">
                        <a:solidFill>
                          <a:srgbClr val="000000"/>
                        </a:solidFill>
                        <a:effectLst/>
                        <a:latin typeface="+mn-lt"/>
                      </a:endParaRPr>
                    </a:p>
                  </a:txBody>
                  <a:tcPr marL="4808" marR="4808" marT="4808" marB="0" anchor="ctr">
                    <a:lnL>
                      <a:noFill/>
                    </a:lnL>
                    <a:lnR>
                      <a:noFill/>
                    </a:lnR>
                    <a:lnT>
                      <a:noFill/>
                    </a:lnT>
                    <a:lnB>
                      <a:noFill/>
                    </a:lnB>
                  </a:tcPr>
                </a:tc>
                <a:tc>
                  <a:txBody>
                    <a:bodyPr/>
                    <a:lstStyle/>
                    <a:p>
                      <a:pPr algn="l" fontAlgn="b"/>
                      <a:endParaRPr lang="tr-TR" sz="800" b="1" i="0" u="none" strike="noStrike">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627293667"/>
                  </a:ext>
                </a:extLst>
              </a:tr>
              <a:tr h="596212">
                <a:tc gridSpan="2">
                  <a:txBody>
                    <a:bodyPr/>
                    <a:lstStyle/>
                    <a:p>
                      <a:pPr algn="ctr" fontAlgn="b"/>
                      <a:r>
                        <a:rPr lang="tr-TR" sz="1100" b="1" i="0" u="none" strike="noStrike" dirty="0">
                          <a:solidFill>
                            <a:srgbClr val="000000"/>
                          </a:solidFill>
                          <a:effectLst/>
                          <a:latin typeface="+mn-lt"/>
                        </a:rPr>
                        <a:t>ADI SOYADI</a:t>
                      </a:r>
                      <a:br>
                        <a:rPr lang="tr-TR" sz="1100" b="1" i="0" u="none" strike="noStrike" dirty="0">
                          <a:solidFill>
                            <a:srgbClr val="000000"/>
                          </a:solidFill>
                          <a:effectLst/>
                          <a:latin typeface="+mn-lt"/>
                        </a:rPr>
                      </a:br>
                      <a:r>
                        <a:rPr lang="tr-TR" sz="1100" b="1" i="0" u="none" strike="noStrike" dirty="0">
                          <a:solidFill>
                            <a:srgbClr val="000000"/>
                          </a:solidFill>
                          <a:effectLst/>
                          <a:latin typeface="+mn-lt"/>
                        </a:rPr>
                        <a:t>TARİH</a:t>
                      </a:r>
                      <a:br>
                        <a:rPr lang="tr-TR" sz="1100" b="1" i="0" u="none" strike="noStrike" dirty="0">
                          <a:solidFill>
                            <a:srgbClr val="000000"/>
                          </a:solidFill>
                          <a:effectLst/>
                          <a:latin typeface="+mn-lt"/>
                        </a:rPr>
                      </a:br>
                      <a:r>
                        <a:rPr lang="tr-TR" sz="1100" b="1" i="0" u="none" strike="noStrike" dirty="0">
                          <a:solidFill>
                            <a:srgbClr val="000000"/>
                          </a:solidFill>
                          <a:effectLst/>
                          <a:latin typeface="+mn-lt"/>
                        </a:rPr>
                        <a:t>İMZA</a:t>
                      </a:r>
                    </a:p>
                  </a:txBody>
                  <a:tcPr marL="4808" marR="4808" marT="4808" marB="0" anchor="b">
                    <a:lnL>
                      <a:noFill/>
                    </a:lnL>
                    <a:lnR>
                      <a:noFill/>
                    </a:lnR>
                    <a:lnT>
                      <a:noFill/>
                    </a:lnT>
                    <a:lnB>
                      <a:noFill/>
                    </a:lnB>
                  </a:tcPr>
                </a:tc>
                <a:tc hMerge="1">
                  <a:txBody>
                    <a:bodyPr/>
                    <a:lstStyle/>
                    <a:p>
                      <a:endParaRPr lang="tr-TR"/>
                    </a:p>
                  </a:txBody>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1100" b="1" i="0" u="none" strike="noStrike" dirty="0">
                        <a:solidFill>
                          <a:srgbClr val="000000"/>
                        </a:solidFill>
                        <a:effectLst/>
                        <a:latin typeface="+mn-lt"/>
                      </a:endParaRPr>
                    </a:p>
                  </a:txBody>
                  <a:tcPr marL="4808" marR="4808" marT="4808" marB="0" anchor="b">
                    <a:lnL>
                      <a:noFill/>
                    </a:lnL>
                    <a:lnR>
                      <a:noFill/>
                    </a:lnR>
                    <a:lnT>
                      <a:noFill/>
                    </a:lnT>
                    <a:lnB>
                      <a:noFill/>
                    </a:lnB>
                  </a:tcPr>
                </a:tc>
                <a:tc gridSpan="2">
                  <a:txBody>
                    <a:bodyPr/>
                    <a:lstStyle/>
                    <a:p>
                      <a:pPr algn="ctr" fontAlgn="ctr"/>
                      <a:r>
                        <a:rPr lang="tr-TR" sz="1100" b="1" i="0" u="none" strike="noStrike" dirty="0">
                          <a:solidFill>
                            <a:srgbClr val="000000"/>
                          </a:solidFill>
                          <a:effectLst/>
                          <a:latin typeface="+mn-lt"/>
                        </a:rPr>
                        <a:t>ADI SOYADI</a:t>
                      </a:r>
                      <a:br>
                        <a:rPr lang="tr-TR" sz="1100" b="1" i="0" u="none" strike="noStrike" dirty="0">
                          <a:solidFill>
                            <a:srgbClr val="000000"/>
                          </a:solidFill>
                          <a:effectLst/>
                          <a:latin typeface="+mn-lt"/>
                        </a:rPr>
                      </a:br>
                      <a:r>
                        <a:rPr lang="tr-TR" sz="1100" b="1" i="0" u="none" strike="noStrike" dirty="0">
                          <a:solidFill>
                            <a:srgbClr val="000000"/>
                          </a:solidFill>
                          <a:effectLst/>
                          <a:latin typeface="+mn-lt"/>
                        </a:rPr>
                        <a:t>TARİH</a:t>
                      </a:r>
                      <a:br>
                        <a:rPr lang="tr-TR" sz="1100" b="1" i="0" u="none" strike="noStrike" dirty="0">
                          <a:solidFill>
                            <a:srgbClr val="000000"/>
                          </a:solidFill>
                          <a:effectLst/>
                          <a:latin typeface="+mn-lt"/>
                        </a:rPr>
                      </a:br>
                      <a:r>
                        <a:rPr lang="tr-TR" sz="1100" b="1" i="0" u="none" strike="noStrike" dirty="0">
                          <a:solidFill>
                            <a:srgbClr val="000000"/>
                          </a:solidFill>
                          <a:effectLst/>
                          <a:latin typeface="+mn-lt"/>
                        </a:rPr>
                        <a:t>İMZA</a:t>
                      </a:r>
                    </a:p>
                  </a:txBody>
                  <a:tcPr marL="4808" marR="4808" marT="4808" marB="0" anchor="ctr">
                    <a:lnL>
                      <a:noFill/>
                    </a:lnL>
                    <a:lnR>
                      <a:noFill/>
                    </a:lnR>
                    <a:lnT>
                      <a:noFill/>
                    </a:lnT>
                    <a:lnB>
                      <a:noFill/>
                    </a:lnB>
                  </a:tcPr>
                </a:tc>
                <a:tc hMerge="1">
                  <a:txBody>
                    <a:bodyPr/>
                    <a:lstStyle/>
                    <a:p>
                      <a:endParaRPr lang="tr-TR"/>
                    </a:p>
                  </a:txBody>
                  <a:tcPr/>
                </a:tc>
                <a:tc>
                  <a:txBody>
                    <a:bodyPr/>
                    <a:lstStyle/>
                    <a:p>
                      <a:pPr algn="ctr" fontAlgn="ctr"/>
                      <a:endParaRPr lang="tr-TR" sz="800" b="1" i="0" u="none" strike="noStrike" dirty="0">
                        <a:solidFill>
                          <a:srgbClr val="000000"/>
                        </a:solidFill>
                        <a:effectLst/>
                        <a:latin typeface="+mn-lt"/>
                      </a:endParaRPr>
                    </a:p>
                  </a:txBody>
                  <a:tcPr marL="4808" marR="4808" marT="4808" marB="0" anchor="ctr">
                    <a:lnL>
                      <a:noFill/>
                    </a:lnL>
                    <a:lnR>
                      <a:noFill/>
                    </a:lnR>
                    <a:lnT>
                      <a:noFill/>
                    </a:lnT>
                    <a:lnB>
                      <a:noFill/>
                    </a:lnB>
                  </a:tcPr>
                </a:tc>
                <a:tc>
                  <a:txBody>
                    <a:bodyPr/>
                    <a:lstStyle/>
                    <a:p>
                      <a:pPr algn="l" fontAlgn="b"/>
                      <a:endParaRPr lang="tr-TR" sz="800" b="1" i="0" u="none" strike="noStrike" dirty="0">
                        <a:solidFill>
                          <a:srgbClr val="000000"/>
                        </a:solidFill>
                        <a:effectLst/>
                        <a:latin typeface="+mn-lt"/>
                      </a:endParaRPr>
                    </a:p>
                  </a:txBody>
                  <a:tcPr marL="4808" marR="4808" marT="4808" marB="0" anchor="b">
                    <a:lnL>
                      <a:noFill/>
                    </a:lnL>
                    <a:lnR>
                      <a:noFill/>
                    </a:lnR>
                    <a:lnT>
                      <a:noFill/>
                    </a:lnT>
                    <a:lnB>
                      <a:noFill/>
                    </a:lnB>
                  </a:tcPr>
                </a:tc>
                <a:tc>
                  <a:txBody>
                    <a:bodyPr/>
                    <a:lstStyle/>
                    <a:p>
                      <a:pPr algn="l" fontAlgn="b"/>
                      <a:endParaRPr lang="tr-TR" sz="500" b="1" i="0" u="none" strike="noStrike" dirty="0">
                        <a:solidFill>
                          <a:srgbClr val="000000"/>
                        </a:solidFill>
                        <a:effectLst/>
                        <a:latin typeface="+mn-lt"/>
                      </a:endParaRPr>
                    </a:p>
                  </a:txBody>
                  <a:tcPr marL="4808" marR="4808" marT="4808" marB="0" anchor="b">
                    <a:lnL>
                      <a:noFill/>
                    </a:lnL>
                    <a:lnR>
                      <a:noFill/>
                    </a:lnR>
                    <a:lnT>
                      <a:noFill/>
                    </a:lnT>
                    <a:lnB>
                      <a:noFill/>
                    </a:lnB>
                  </a:tcPr>
                </a:tc>
                <a:extLst>
                  <a:ext uri="{0D108BD9-81ED-4DB2-BD59-A6C34878D82A}">
                    <a16:rowId xmlns:a16="http://schemas.microsoft.com/office/drawing/2014/main" xmlns="" val="2579703961"/>
                  </a:ext>
                </a:extLst>
              </a:tr>
            </a:tbl>
          </a:graphicData>
        </a:graphic>
      </p:graphicFrame>
    </p:spTree>
    <p:extLst>
      <p:ext uri="{BB962C8B-B14F-4D97-AF65-F5344CB8AC3E}">
        <p14:creationId xmlns:p14="http://schemas.microsoft.com/office/powerpoint/2010/main" val="30296820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a:extLst>
              <a:ext uri="{FF2B5EF4-FFF2-40B4-BE49-F238E27FC236}">
                <a16:creationId xmlns:a16="http://schemas.microsoft.com/office/drawing/2014/main" xmlns="" id="{E9B439DC-8580-7948-B9D7-BE87BAF450CA}"/>
              </a:ext>
            </a:extLst>
          </p:cNvPr>
          <p:cNvGrpSpPr/>
          <p:nvPr/>
        </p:nvGrpSpPr>
        <p:grpSpPr>
          <a:xfrm>
            <a:off x="0" y="0"/>
            <a:ext cx="12192000" cy="6858000"/>
            <a:chOff x="0" y="0"/>
            <a:chExt cx="12192000" cy="6858000"/>
          </a:xfrm>
        </p:grpSpPr>
        <p:pic>
          <p:nvPicPr>
            <p:cNvPr id="5" name="Resim 4">
              <a:extLst>
                <a:ext uri="{FF2B5EF4-FFF2-40B4-BE49-F238E27FC236}">
                  <a16:creationId xmlns:a16="http://schemas.microsoft.com/office/drawing/2014/main" xmlns="" id="{0F35B98B-52BE-814E-AC51-DDCA5842C1F1}"/>
                </a:ext>
              </a:extLst>
            </p:cNvPr>
            <p:cNvPicPr>
              <a:picLocks noChangeAspect="1"/>
            </p:cNvPicPr>
            <p:nvPr/>
          </p:nvPicPr>
          <p:blipFill>
            <a:blip r:embed="rId2"/>
            <a:stretch>
              <a:fillRect/>
            </a:stretch>
          </p:blipFill>
          <p:spPr>
            <a:xfrm>
              <a:off x="0" y="0"/>
              <a:ext cx="10019805" cy="6858000"/>
            </a:xfrm>
            <a:prstGeom prst="rect">
              <a:avLst/>
            </a:prstGeom>
          </p:spPr>
        </p:pic>
        <p:pic>
          <p:nvPicPr>
            <p:cNvPr id="6" name="Resim 5">
              <a:extLst>
                <a:ext uri="{FF2B5EF4-FFF2-40B4-BE49-F238E27FC236}">
                  <a16:creationId xmlns:a16="http://schemas.microsoft.com/office/drawing/2014/main" xmlns="" id="{D32FE658-A233-1F46-A7DB-661DD3395C8E}"/>
                </a:ext>
              </a:extLst>
            </p:cNvPr>
            <p:cNvPicPr>
              <a:picLocks noChangeAspect="1"/>
            </p:cNvPicPr>
            <p:nvPr/>
          </p:nvPicPr>
          <p:blipFill rotWithShape="1">
            <a:blip r:embed="rId2"/>
            <a:srcRect l="63641"/>
            <a:stretch/>
          </p:blipFill>
          <p:spPr>
            <a:xfrm>
              <a:off x="6376736" y="0"/>
              <a:ext cx="5815264" cy="6858000"/>
            </a:xfrm>
            <a:prstGeom prst="rect">
              <a:avLst/>
            </a:prstGeom>
          </p:spPr>
        </p:pic>
      </p:grpSp>
      <p:sp>
        <p:nvSpPr>
          <p:cNvPr id="7" name="Dikdörtgen 6">
            <a:extLst>
              <a:ext uri="{FF2B5EF4-FFF2-40B4-BE49-F238E27FC236}">
                <a16:creationId xmlns:a16="http://schemas.microsoft.com/office/drawing/2014/main" xmlns="" id="{418AFB94-EEF3-AD45-9294-F52B1610C6CD}"/>
              </a:ext>
            </a:extLst>
          </p:cNvPr>
          <p:cNvSpPr/>
          <p:nvPr/>
        </p:nvSpPr>
        <p:spPr>
          <a:xfrm>
            <a:off x="6215641" y="3429000"/>
            <a:ext cx="3268196" cy="707886"/>
          </a:xfrm>
          <a:prstGeom prst="rect">
            <a:avLst/>
          </a:prstGeom>
        </p:spPr>
        <p:txBody>
          <a:bodyPr wrap="square">
            <a:spAutoFit/>
          </a:bodyPr>
          <a:lstStyle/>
          <a:p>
            <a:pPr algn="ctr">
              <a:defRPr/>
            </a:pPr>
            <a:r>
              <a:rPr lang="tr-TR" sz="4000" b="1" dirty="0">
                <a:solidFill>
                  <a:schemeClr val="tx2">
                    <a:lumMod val="75000"/>
                  </a:schemeClr>
                </a:solidFill>
              </a:rPr>
              <a:t> TEŞEKKÜRLER</a:t>
            </a:r>
          </a:p>
        </p:txBody>
      </p:sp>
      <p:sp>
        <p:nvSpPr>
          <p:cNvPr id="8" name="Dikdörtgen 7">
            <a:extLst>
              <a:ext uri="{FF2B5EF4-FFF2-40B4-BE49-F238E27FC236}">
                <a16:creationId xmlns:a16="http://schemas.microsoft.com/office/drawing/2014/main" xmlns="" id="{1021DFC5-D10B-4847-AA12-ACB01CDE1FFA}"/>
              </a:ext>
            </a:extLst>
          </p:cNvPr>
          <p:cNvSpPr/>
          <p:nvPr/>
        </p:nvSpPr>
        <p:spPr>
          <a:xfrm>
            <a:off x="6215641" y="4934665"/>
            <a:ext cx="3268196" cy="338554"/>
          </a:xfrm>
          <a:prstGeom prst="rect">
            <a:avLst/>
          </a:prstGeom>
        </p:spPr>
        <p:txBody>
          <a:bodyPr wrap="square">
            <a:spAutoFit/>
          </a:bodyPr>
          <a:lstStyle/>
          <a:p>
            <a:pPr algn="ctr">
              <a:defRPr/>
            </a:pPr>
            <a:r>
              <a:rPr lang="tr-TR" sz="1600" spc="300" dirty="0" err="1">
                <a:solidFill>
                  <a:schemeClr val="tx2">
                    <a:lumMod val="75000"/>
                  </a:schemeClr>
                </a:solidFill>
              </a:rPr>
              <a:t>www.icisleri.gov.tr</a:t>
            </a:r>
            <a:endParaRPr lang="tr-TR" sz="1600" spc="300" dirty="0">
              <a:solidFill>
                <a:schemeClr val="tx2">
                  <a:lumMod val="75000"/>
                </a:schemeClr>
              </a:solidFill>
            </a:endParaRPr>
          </a:p>
        </p:txBody>
      </p:sp>
      <p:pic>
        <p:nvPicPr>
          <p:cNvPr id="11" name="Resim 10">
            <a:extLst>
              <a:ext uri="{FF2B5EF4-FFF2-40B4-BE49-F238E27FC236}">
                <a16:creationId xmlns:a16="http://schemas.microsoft.com/office/drawing/2014/main" xmlns="" id="{441427F8-FA52-2943-80D9-EAAC7E6E2D2E}"/>
              </a:ext>
            </a:extLst>
          </p:cNvPr>
          <p:cNvPicPr>
            <a:picLocks noChangeAspect="1"/>
          </p:cNvPicPr>
          <p:nvPr/>
        </p:nvPicPr>
        <p:blipFill>
          <a:blip r:embed="rId3"/>
          <a:stretch>
            <a:fillRect/>
          </a:stretch>
        </p:blipFill>
        <p:spPr>
          <a:xfrm>
            <a:off x="7168883" y="1269509"/>
            <a:ext cx="1361712" cy="1361712"/>
          </a:xfrm>
          <a:prstGeom prst="rect">
            <a:avLst/>
          </a:prstGeom>
        </p:spPr>
      </p:pic>
    </p:spTree>
    <p:extLst>
      <p:ext uri="{BB962C8B-B14F-4D97-AF65-F5344CB8AC3E}">
        <p14:creationId xmlns:p14="http://schemas.microsoft.com/office/powerpoint/2010/main" val="2848383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D83DB1E6-820C-4B43-81B9-344C66B424B5}"/>
              </a:ext>
            </a:extLst>
          </p:cNvPr>
          <p:cNvSpPr txBox="1"/>
          <p:nvPr/>
        </p:nvSpPr>
        <p:spPr>
          <a:xfrm>
            <a:off x="474575" y="396315"/>
            <a:ext cx="9444340" cy="523220"/>
          </a:xfrm>
          <a:prstGeom prst="rect">
            <a:avLst/>
          </a:prstGeom>
          <a:noFill/>
        </p:spPr>
        <p:txBody>
          <a:bodyPr wrap="square" rtlCol="0">
            <a:spAutoFit/>
          </a:bodyPr>
          <a:lstStyle/>
          <a:p>
            <a:pPr>
              <a:defRPr/>
            </a:pPr>
            <a:r>
              <a:rPr lang="tr-TR" sz="2800" b="1" kern="0" dirty="0">
                <a:solidFill>
                  <a:prstClr val="white"/>
                </a:solidFill>
              </a:rPr>
              <a:t>4734 SAYILI KAMU İHALE KANUNUNDA YENİ DÜZENLEME</a:t>
            </a:r>
          </a:p>
        </p:txBody>
      </p:sp>
      <p:sp>
        <p:nvSpPr>
          <p:cNvPr id="6" name="Text Box 77">
            <a:extLst>
              <a:ext uri="{FF2B5EF4-FFF2-40B4-BE49-F238E27FC236}">
                <a16:creationId xmlns:a16="http://schemas.microsoft.com/office/drawing/2014/main" xmlns="" id="{E38BECCE-DB93-C24B-A2E0-6AFF07979DA8}"/>
              </a:ext>
            </a:extLst>
          </p:cNvPr>
          <p:cNvSpPr txBox="1">
            <a:spLocks noChangeArrowheads="1"/>
          </p:cNvSpPr>
          <p:nvPr/>
        </p:nvSpPr>
        <p:spPr bwMode="auto">
          <a:xfrm>
            <a:off x="1055688" y="1844368"/>
            <a:ext cx="9243344" cy="344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ts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4734 sayılı Kamu İhale Kanununun 62 </a:t>
            </a:r>
            <a:r>
              <a:rPr lang="tr-TR" sz="2100" b="1" dirty="0" err="1">
                <a:solidFill>
                  <a:srgbClr val="C00000"/>
                </a:solidFill>
                <a:latin typeface="Calibri"/>
                <a:ea typeface="Tahoma" pitchFamily="34" charset="0"/>
                <a:cs typeface="Tahoma" pitchFamily="34" charset="0"/>
              </a:rPr>
              <a:t>nci</a:t>
            </a:r>
            <a:r>
              <a:rPr lang="tr-TR" sz="2100" b="1" dirty="0">
                <a:solidFill>
                  <a:srgbClr val="C00000"/>
                </a:solidFill>
                <a:latin typeface="Calibri"/>
                <a:ea typeface="Tahoma" pitchFamily="34" charset="0"/>
                <a:cs typeface="Tahoma" pitchFamily="34" charset="0"/>
              </a:rPr>
              <a:t> maddesi birinci fıkrasının  (e) bendinde yeni bir düzenlemeye gidilmiştir.</a:t>
            </a:r>
          </a:p>
          <a:p>
            <a:pPr marL="0" indent="0">
              <a:spcBef>
                <a:spcPts val="0"/>
              </a:spcBef>
              <a:spcAft>
                <a:spcPts val="1200"/>
              </a:spcAft>
              <a:buNone/>
            </a:pPr>
            <a:r>
              <a:rPr lang="tr-TR" sz="2100" b="1" u="sng" dirty="0">
                <a:solidFill>
                  <a:prstClr val="black"/>
                </a:solidFill>
                <a:latin typeface="Calibri"/>
              </a:rPr>
              <a:t>KAPSAM</a:t>
            </a:r>
          </a:p>
          <a:p>
            <a:pPr>
              <a:spcBef>
                <a:spcPts val="0"/>
              </a:spcBef>
              <a:spcAft>
                <a:spcPts val="1200"/>
              </a:spcAft>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il özel idareleri,</a:t>
            </a:r>
          </a:p>
          <a:p>
            <a:pPr>
              <a:spcBef>
                <a:spcPts val="0"/>
              </a:spcBef>
              <a:spcAft>
                <a:spcPts val="1200"/>
              </a:spcAft>
              <a:buFont typeface="Wingdings" panose="05000000000000000000" pitchFamily="2" charset="2"/>
              <a:buChar char="ü"/>
            </a:pPr>
            <a:r>
              <a:rPr lang="tr-TR" sz="2100" dirty="0">
                <a:solidFill>
                  <a:prstClr val="black"/>
                </a:solidFill>
                <a:latin typeface="Calibri"/>
              </a:rPr>
              <a:t> Belediyeler ile bağlı kuruluşları, </a:t>
            </a:r>
          </a:p>
          <a:p>
            <a:pPr>
              <a:spcBef>
                <a:spcPts val="0"/>
              </a:spcBef>
              <a:spcAft>
                <a:spcPts val="1200"/>
              </a:spcAft>
              <a:buFont typeface="Wingdings" panose="05000000000000000000" pitchFamily="2" charset="2"/>
              <a:buChar char="ü"/>
            </a:pPr>
            <a:r>
              <a:rPr lang="tr-TR" sz="2100" dirty="0">
                <a:solidFill>
                  <a:prstClr val="black"/>
                </a:solidFill>
                <a:latin typeface="Calibri"/>
              </a:rPr>
              <a:t> </a:t>
            </a:r>
            <a:r>
              <a:rPr lang="tr-TR" sz="2100" b="1" dirty="0">
                <a:solidFill>
                  <a:srgbClr val="C00000"/>
                </a:solidFill>
                <a:latin typeface="Calibri"/>
                <a:ea typeface="Tahoma" pitchFamily="34" charset="0"/>
                <a:cs typeface="Tahoma" pitchFamily="34" charset="0"/>
              </a:rPr>
              <a:t>Bunların üyesi olduğu mahalli idare birlikleri, </a:t>
            </a:r>
          </a:p>
          <a:p>
            <a:pPr>
              <a:spcBef>
                <a:spcPts val="0"/>
              </a:spcBef>
              <a:spcAft>
                <a:spcPts val="1200"/>
              </a:spcAft>
              <a:buFont typeface="Wingdings" panose="05000000000000000000" pitchFamily="2" charset="2"/>
              <a:buChar char="ü"/>
            </a:pPr>
            <a:r>
              <a:rPr lang="tr-TR" sz="2100" dirty="0">
                <a:solidFill>
                  <a:prstClr val="black"/>
                </a:solidFill>
                <a:latin typeface="Calibri"/>
              </a:rPr>
              <a:t>Birlikte veya ayrı ayrı sermayesinin yarısından fazlası il özel idareleri, belediyeler ve bağlı kuruluşlarına ait şirketler </a:t>
            </a:r>
          </a:p>
        </p:txBody>
      </p:sp>
    </p:spTree>
    <p:extLst>
      <p:ext uri="{BB962C8B-B14F-4D97-AF65-F5344CB8AC3E}">
        <p14:creationId xmlns:p14="http://schemas.microsoft.com/office/powerpoint/2010/main" val="1399900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D83DB1E6-820C-4B43-81B9-344C66B424B5}"/>
              </a:ext>
            </a:extLst>
          </p:cNvPr>
          <p:cNvSpPr txBox="1"/>
          <p:nvPr/>
        </p:nvSpPr>
        <p:spPr>
          <a:xfrm>
            <a:off x="474575" y="396315"/>
            <a:ext cx="9444340" cy="523220"/>
          </a:xfrm>
          <a:prstGeom prst="rect">
            <a:avLst/>
          </a:prstGeom>
          <a:noFill/>
        </p:spPr>
        <p:txBody>
          <a:bodyPr wrap="square" rtlCol="0">
            <a:spAutoFit/>
          </a:bodyPr>
          <a:lstStyle/>
          <a:p>
            <a:pPr>
              <a:defRPr/>
            </a:pPr>
            <a:r>
              <a:rPr lang="tr-TR" sz="2800" b="1" kern="0" dirty="0">
                <a:solidFill>
                  <a:prstClr val="white"/>
                </a:solidFill>
              </a:rPr>
              <a:t>4734 SAYILI KAMU İHALE KANUNUNDA YENİ DÜZENLEME</a:t>
            </a:r>
          </a:p>
        </p:txBody>
      </p:sp>
      <p:sp>
        <p:nvSpPr>
          <p:cNvPr id="5" name="Text Box 77">
            <a:extLst>
              <a:ext uri="{FF2B5EF4-FFF2-40B4-BE49-F238E27FC236}">
                <a16:creationId xmlns:a16="http://schemas.microsoft.com/office/drawing/2014/main" xmlns="" id="{9E29FEE7-0B43-084B-8630-491390E0B463}"/>
              </a:ext>
            </a:extLst>
          </p:cNvPr>
          <p:cNvSpPr txBox="1">
            <a:spLocks noChangeArrowheads="1"/>
          </p:cNvSpPr>
          <p:nvPr/>
        </p:nvSpPr>
        <p:spPr bwMode="auto">
          <a:xfrm>
            <a:off x="1055688" y="1844675"/>
            <a:ext cx="8879305"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a:spcBef>
                <a:spcPts val="0"/>
              </a:spcBef>
              <a:spcAft>
                <a:spcPts val="1200"/>
              </a:spcAft>
              <a:buFont typeface="Wingdings" panose="05000000000000000000" pitchFamily="2" charset="2"/>
              <a:buChar char="ü"/>
            </a:pPr>
            <a:r>
              <a:rPr lang="tr-TR" sz="2100" u="sng" dirty="0">
                <a:solidFill>
                  <a:prstClr val="black"/>
                </a:solidFill>
                <a:latin typeface="Calibri"/>
              </a:rPr>
              <a:t>Mahalli idare ve şirket bütçelerinden; </a:t>
            </a:r>
          </a:p>
          <a:p>
            <a:pPr algn="just">
              <a:spcBef>
                <a:spcPts val="0"/>
              </a:spcBef>
              <a:spcAft>
                <a:spcPts val="1200"/>
              </a:spcAft>
              <a:buFont typeface="Wingdings" panose="05000000000000000000" pitchFamily="2" charset="2"/>
              <a:buChar char="Ø"/>
            </a:pPr>
            <a:endParaRPr lang="tr-TR" sz="2100" b="1" dirty="0">
              <a:solidFill>
                <a:srgbClr val="C00000"/>
              </a:solidFill>
              <a:latin typeface="Calibri"/>
              <a:ea typeface="Tahoma" pitchFamily="34" charset="0"/>
              <a:cs typeface="Tahoma" pitchFamily="34" charset="0"/>
            </a:endParaRPr>
          </a:p>
          <a:p>
            <a:pPr algn="just">
              <a:spcBef>
                <a:spcPts val="0"/>
              </a:spcBef>
              <a:spcAft>
                <a:spcPts val="1200"/>
              </a:spcAft>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Personel çalıştırılmasına dayalı hizmet alımı veya</a:t>
            </a:r>
            <a:r>
              <a:rPr lang="tr-TR" sz="2100" dirty="0">
                <a:solidFill>
                  <a:prstClr val="black"/>
                </a:solidFill>
                <a:latin typeface="Calibri"/>
              </a:rPr>
              <a:t> </a:t>
            </a:r>
          </a:p>
          <a:p>
            <a:pPr algn="just">
              <a:spcBef>
                <a:spcPts val="0"/>
              </a:spcBef>
              <a:spcAft>
                <a:spcPts val="1200"/>
              </a:spcAft>
              <a:buFont typeface="Wingdings" panose="05000000000000000000" pitchFamily="2" charset="2"/>
              <a:buChar char="Ø"/>
            </a:pPr>
            <a:endParaRPr lang="tr-TR" sz="2100" dirty="0">
              <a:solidFill>
                <a:prstClr val="black"/>
              </a:solidFill>
              <a:latin typeface="Calibri"/>
            </a:endParaRPr>
          </a:p>
          <a:p>
            <a:pPr algn="just">
              <a:spcBef>
                <a:spcPts val="0"/>
              </a:spcBef>
              <a:spcAft>
                <a:spcPts val="1200"/>
              </a:spcAft>
              <a:buFont typeface="Wingdings" panose="05000000000000000000" pitchFamily="2" charset="2"/>
              <a:buChar char="Ø"/>
            </a:pPr>
            <a:r>
              <a:rPr lang="tr-TR" sz="2100" dirty="0">
                <a:solidFill>
                  <a:prstClr val="black"/>
                </a:solidFill>
                <a:latin typeface="Calibri"/>
              </a:rPr>
              <a:t>Niteliği itibarıyla bu sonucu doğuracak şekilde alım yapılamaz ve buna imkân sağlayan diğer mevzuat hükümleri uygulanmaz.</a:t>
            </a:r>
          </a:p>
          <a:p>
            <a:pPr marL="0" indent="0" algn="just">
              <a:spcBef>
                <a:spcPts val="0"/>
              </a:spcBef>
              <a:spcAft>
                <a:spcPts val="1200"/>
              </a:spcAft>
              <a:buNone/>
            </a:pPr>
            <a:r>
              <a:rPr lang="tr-TR" sz="2100" dirty="0">
                <a:solidFill>
                  <a:prstClr val="black"/>
                </a:solidFill>
                <a:latin typeface="Calibri"/>
              </a:rPr>
              <a:t>     </a:t>
            </a:r>
          </a:p>
          <a:p>
            <a:pPr marL="0" indent="0" algn="just">
              <a:spcBef>
                <a:spcPts val="0"/>
              </a:spcBef>
              <a:spcAft>
                <a:spcPts val="1200"/>
              </a:spcAft>
              <a:buNone/>
            </a:pPr>
            <a:r>
              <a:rPr lang="tr-TR" sz="2100" dirty="0">
                <a:solidFill>
                  <a:prstClr val="black"/>
                </a:solidFill>
                <a:latin typeface="Calibri"/>
              </a:rPr>
              <a:t> </a:t>
            </a:r>
            <a:r>
              <a:rPr lang="tr-TR" sz="2100" b="1" dirty="0">
                <a:solidFill>
                  <a:srgbClr val="C00000"/>
                </a:solidFill>
                <a:latin typeface="Calibri"/>
                <a:ea typeface="Tahoma" pitchFamily="34" charset="0"/>
                <a:cs typeface="Tahoma" pitchFamily="34" charset="0"/>
              </a:rPr>
              <a:t>Not: Mahalli idare birliklerinin şirketleri kapsam dışında    tutulmuştur.  </a:t>
            </a:r>
          </a:p>
        </p:txBody>
      </p:sp>
    </p:spTree>
    <p:extLst>
      <p:ext uri="{BB962C8B-B14F-4D97-AF65-F5344CB8AC3E}">
        <p14:creationId xmlns:p14="http://schemas.microsoft.com/office/powerpoint/2010/main" val="1227105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D83DB1E6-820C-4B43-81B9-344C66B424B5}"/>
              </a:ext>
            </a:extLst>
          </p:cNvPr>
          <p:cNvSpPr txBox="1"/>
          <p:nvPr/>
        </p:nvSpPr>
        <p:spPr>
          <a:xfrm>
            <a:off x="474575" y="396315"/>
            <a:ext cx="9444340" cy="523220"/>
          </a:xfrm>
          <a:prstGeom prst="rect">
            <a:avLst/>
          </a:prstGeom>
          <a:noFill/>
        </p:spPr>
        <p:txBody>
          <a:bodyPr wrap="square" rtlCol="0">
            <a:spAutoFit/>
          </a:bodyPr>
          <a:lstStyle/>
          <a:p>
            <a:pPr>
              <a:defRPr/>
            </a:pPr>
            <a:r>
              <a:rPr lang="tr-TR" sz="2800" b="1" kern="0" dirty="0">
                <a:solidFill>
                  <a:prstClr val="white"/>
                </a:solidFill>
              </a:rPr>
              <a:t>4734 SAYILI KAMU İHALE KANUNUNDA YENİ DÜZENLEME</a:t>
            </a:r>
          </a:p>
        </p:txBody>
      </p:sp>
      <p:sp>
        <p:nvSpPr>
          <p:cNvPr id="6" name="Text Box 77">
            <a:extLst>
              <a:ext uri="{FF2B5EF4-FFF2-40B4-BE49-F238E27FC236}">
                <a16:creationId xmlns:a16="http://schemas.microsoft.com/office/drawing/2014/main" xmlns="" id="{2FD2C819-EA76-664D-8614-9D4827A8A1B0}"/>
              </a:ext>
            </a:extLst>
          </p:cNvPr>
          <p:cNvSpPr txBox="1">
            <a:spLocks noChangeArrowheads="1"/>
          </p:cNvSpPr>
          <p:nvPr/>
        </p:nvSpPr>
        <p:spPr bwMode="auto">
          <a:xfrm>
            <a:off x="1055688" y="1844675"/>
            <a:ext cx="9844923" cy="297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a:spcBef>
                <a:spcPts val="0"/>
              </a:spcBef>
              <a:spcAft>
                <a:spcPts val="1200"/>
              </a:spcAft>
              <a:buNone/>
            </a:pPr>
            <a:r>
              <a:rPr lang="tr-TR" sz="2100" b="1" u="sng" dirty="0">
                <a:solidFill>
                  <a:srgbClr val="C00000"/>
                </a:solidFill>
                <a:latin typeface="Calibri"/>
                <a:ea typeface="Tahoma" pitchFamily="34" charset="0"/>
                <a:cs typeface="Tahoma" pitchFamily="34" charset="0"/>
              </a:rPr>
              <a:t>Personel çalıştırılmasına dayalı hizmet alımı; </a:t>
            </a:r>
          </a:p>
          <a:p>
            <a:pPr algn="just">
              <a:spcBef>
                <a:spcPts val="0"/>
              </a:spcBef>
              <a:spcAft>
                <a:spcPts val="1200"/>
              </a:spcAft>
              <a:buFont typeface="Wingdings" panose="05000000000000000000" pitchFamily="2" charset="2"/>
              <a:buChar char="ü"/>
            </a:pPr>
            <a:r>
              <a:rPr lang="tr-TR" sz="2100" dirty="0">
                <a:solidFill>
                  <a:prstClr val="black"/>
                </a:solidFill>
                <a:latin typeface="Calibri"/>
              </a:rPr>
              <a:t>Bu Kanun ve diğer mevzuattaki hükümler uyarınca ihale konusu işte çalıştırılacak personel sayısının ihale dokümanında belirlendiği, </a:t>
            </a:r>
          </a:p>
          <a:p>
            <a:pPr algn="just">
              <a:spcBef>
                <a:spcPts val="0"/>
              </a:spcBef>
              <a:spcAft>
                <a:spcPts val="1200"/>
              </a:spcAft>
              <a:buFont typeface="Wingdings" panose="05000000000000000000" pitchFamily="2" charset="2"/>
              <a:buChar char="ü"/>
            </a:pPr>
            <a:r>
              <a:rPr lang="tr-TR" sz="2100" dirty="0">
                <a:solidFill>
                  <a:prstClr val="black"/>
                </a:solidFill>
                <a:latin typeface="Calibri"/>
              </a:rPr>
              <a:t> </a:t>
            </a:r>
            <a:r>
              <a:rPr lang="tr-TR" sz="2100" b="1" dirty="0">
                <a:solidFill>
                  <a:srgbClr val="C00000"/>
                </a:solidFill>
                <a:latin typeface="Calibri"/>
                <a:ea typeface="Tahoma" pitchFamily="34" charset="0"/>
                <a:cs typeface="Tahoma" pitchFamily="34" charset="0"/>
              </a:rPr>
              <a:t>Personelin çalışma saatlerinin tamamının idare için kullanıldığı,</a:t>
            </a:r>
          </a:p>
          <a:p>
            <a:pPr algn="just">
              <a:spcBef>
                <a:spcPts val="0"/>
              </a:spcBef>
              <a:spcAft>
                <a:spcPts val="1200"/>
              </a:spcAft>
              <a:buFont typeface="Wingdings" panose="05000000000000000000" pitchFamily="2" charset="2"/>
              <a:buChar char="ü"/>
            </a:pPr>
            <a:r>
              <a:rPr lang="tr-TR" sz="2100" dirty="0">
                <a:solidFill>
                  <a:prstClr val="black"/>
                </a:solidFill>
                <a:latin typeface="Calibri"/>
              </a:rPr>
              <a:t>Yaklaşık maliyetinin en az %70’lik kısmının asgari işçilik maliyeti ile varsa ayni yemek ve yol giderleri dahil işçilik giderinden oluşan, </a:t>
            </a:r>
          </a:p>
          <a:p>
            <a:pPr algn="just">
              <a:spcBef>
                <a:spcPts val="0"/>
              </a:spcBef>
              <a:spcAft>
                <a:spcPts val="1200"/>
              </a:spcAft>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Niteliği gereği süreklilik arz eden işlere ilişkin hizmet alımlarını ifade eder. </a:t>
            </a:r>
          </a:p>
        </p:txBody>
      </p:sp>
    </p:spTree>
    <p:extLst>
      <p:ext uri="{BB962C8B-B14F-4D97-AF65-F5344CB8AC3E}">
        <p14:creationId xmlns:p14="http://schemas.microsoft.com/office/powerpoint/2010/main" val="2538779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D83DB1E6-820C-4B43-81B9-344C66B424B5}"/>
              </a:ext>
            </a:extLst>
          </p:cNvPr>
          <p:cNvSpPr txBox="1"/>
          <p:nvPr/>
        </p:nvSpPr>
        <p:spPr>
          <a:xfrm>
            <a:off x="474575" y="396315"/>
            <a:ext cx="9444340" cy="523220"/>
          </a:xfrm>
          <a:prstGeom prst="rect">
            <a:avLst/>
          </a:prstGeom>
          <a:noFill/>
        </p:spPr>
        <p:txBody>
          <a:bodyPr wrap="square" rtlCol="0">
            <a:spAutoFit/>
          </a:bodyPr>
          <a:lstStyle/>
          <a:p>
            <a:pPr>
              <a:defRPr/>
            </a:pPr>
            <a:r>
              <a:rPr lang="tr-TR" sz="2800" b="1" kern="0" dirty="0">
                <a:solidFill>
                  <a:prstClr val="white"/>
                </a:solidFill>
              </a:rPr>
              <a:t>4734 SAYILI KAMU İHALE KANUNUNDA YENİ DÜZENLEME</a:t>
            </a:r>
          </a:p>
        </p:txBody>
      </p:sp>
      <p:sp>
        <p:nvSpPr>
          <p:cNvPr id="5" name="Text Box 77">
            <a:extLst>
              <a:ext uri="{FF2B5EF4-FFF2-40B4-BE49-F238E27FC236}">
                <a16:creationId xmlns:a16="http://schemas.microsoft.com/office/drawing/2014/main" xmlns="" id="{DFEFC158-3E69-9949-97FB-7C5245710470}"/>
              </a:ext>
            </a:extLst>
          </p:cNvPr>
          <p:cNvSpPr txBox="1">
            <a:spLocks noChangeArrowheads="1"/>
          </p:cNvSpPr>
          <p:nvPr/>
        </p:nvSpPr>
        <p:spPr bwMode="auto">
          <a:xfrm>
            <a:off x="1055688" y="1844675"/>
            <a:ext cx="9977270" cy="407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11113" lvl="1" indent="0" algn="just">
              <a:spcBef>
                <a:spcPts val="0"/>
              </a:spcBef>
              <a:spcAft>
                <a:spcPts val="1200"/>
              </a:spcAft>
              <a:buClrTx/>
              <a:buSzTx/>
              <a:buNone/>
            </a:pPr>
            <a:r>
              <a:rPr lang="tr-TR" sz="2100" b="1" dirty="0">
                <a:solidFill>
                  <a:srgbClr val="C00000"/>
                </a:solidFill>
                <a:latin typeface="Calibri"/>
                <a:ea typeface="Tahoma" pitchFamily="34" charset="0"/>
                <a:cs typeface="Tahoma" pitchFamily="34" charset="0"/>
              </a:rPr>
              <a:t>Ayrıca bazı hizmetlerde yeni bir düzenlemeye gidilmiştir.</a:t>
            </a:r>
          </a:p>
          <a:p>
            <a:pPr lvl="1" algn="just">
              <a:spcBef>
                <a:spcPts val="0"/>
              </a:spcBef>
              <a:spcAft>
                <a:spcPts val="1200"/>
              </a:spcAft>
              <a:buClrTx/>
              <a:buSzTx/>
              <a:buFont typeface="Wingdings" panose="05000000000000000000" pitchFamily="2" charset="2"/>
              <a:buChar char="ü"/>
            </a:pPr>
            <a:r>
              <a:rPr lang="tr-TR" sz="2100" u="sng" dirty="0">
                <a:solidFill>
                  <a:prstClr val="black"/>
                </a:solidFill>
                <a:latin typeface="Calibri"/>
              </a:rPr>
              <a:t>Çöp toplama işleri, </a:t>
            </a:r>
          </a:p>
          <a:p>
            <a:pPr lvl="1" algn="just">
              <a:spcBef>
                <a:spcPts val="0"/>
              </a:spcBef>
              <a:spcAft>
                <a:spcPts val="1200"/>
              </a:spcAft>
              <a:buClrTx/>
              <a:buSzTx/>
              <a:buFont typeface="Wingdings" panose="05000000000000000000" pitchFamily="2" charset="2"/>
              <a:buChar char="ü"/>
            </a:pPr>
            <a:r>
              <a:rPr lang="tr-TR" sz="2100" b="1" u="sng" dirty="0">
                <a:solidFill>
                  <a:srgbClr val="C00000"/>
                </a:solidFill>
                <a:latin typeface="Calibri"/>
                <a:ea typeface="Tahoma" pitchFamily="34" charset="0"/>
                <a:cs typeface="Tahoma" pitchFamily="34" charset="0"/>
              </a:rPr>
              <a:t>Cadde, sokak, meydan ve benzerlerinin temizliği işleri</a:t>
            </a:r>
            <a:r>
              <a:rPr lang="tr-TR" sz="1950" u="sng" dirty="0">
                <a:solidFill>
                  <a:prstClr val="black"/>
                </a:solidFill>
                <a:latin typeface="Calibri" pitchFamily="34" charset="0"/>
                <a:cs typeface="Calibri" pitchFamily="34" charset="0"/>
              </a:rPr>
              <a:t>, </a:t>
            </a:r>
          </a:p>
          <a:p>
            <a:pPr lvl="1" algn="just">
              <a:spcBef>
                <a:spcPts val="0"/>
              </a:spcBef>
              <a:spcAft>
                <a:spcPts val="1200"/>
              </a:spcAft>
              <a:buClrTx/>
              <a:buSzTx/>
              <a:buFont typeface="Wingdings" panose="05000000000000000000" pitchFamily="2" charset="2"/>
              <a:buChar char="ü"/>
            </a:pPr>
            <a:r>
              <a:rPr lang="tr-TR" sz="2100" u="sng" dirty="0">
                <a:solidFill>
                  <a:prstClr val="black"/>
                </a:solidFill>
                <a:latin typeface="Calibri"/>
              </a:rPr>
              <a:t>Park ve bahçe bakım ve onarım hizmetlerinin,</a:t>
            </a:r>
          </a:p>
          <a:p>
            <a:pPr lvl="1" algn="just">
              <a:spcBef>
                <a:spcPts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Yıl boyunca devam etmesi,</a:t>
            </a:r>
          </a:p>
          <a:p>
            <a:pPr lvl="1" algn="just">
              <a:spcBef>
                <a:spcPts val="0"/>
              </a:spcBef>
              <a:spcAft>
                <a:spcPts val="1200"/>
              </a:spcAft>
              <a:buClrTx/>
              <a:buSzTx/>
              <a:buFont typeface="Wingdings" panose="05000000000000000000" pitchFamily="2" charset="2"/>
              <a:buChar char="Ø"/>
            </a:pPr>
            <a:r>
              <a:rPr lang="tr-TR" sz="2100" dirty="0">
                <a:solidFill>
                  <a:prstClr val="black"/>
                </a:solidFill>
                <a:latin typeface="Calibri"/>
              </a:rPr>
              <a:t>Niteliği gereği süreklilik arz etmesi,</a:t>
            </a:r>
          </a:p>
          <a:p>
            <a:pPr lvl="1" algn="just">
              <a:spcBef>
                <a:spcPts val="0"/>
              </a:spcBef>
              <a:spcAft>
                <a:spcPts val="1200"/>
              </a:spcAft>
              <a:buClrTx/>
              <a:buSzTx/>
              <a:buFont typeface="Wingdings" panose="05000000000000000000" pitchFamily="2" charset="2"/>
              <a:buChar char="Ø"/>
            </a:pPr>
            <a:r>
              <a:rPr lang="tr-TR" sz="2100" b="1" dirty="0">
                <a:solidFill>
                  <a:srgbClr val="C00000"/>
                </a:solidFill>
                <a:latin typeface="Calibri"/>
                <a:ea typeface="Tahoma" pitchFamily="34" charset="0"/>
                <a:cs typeface="Tahoma" pitchFamily="34" charset="0"/>
              </a:rPr>
              <a:t>Haftalık çalışma saatlerinin tamamının idare için kullanılması, </a:t>
            </a:r>
          </a:p>
          <a:p>
            <a:pPr marL="11113" lvl="1" indent="0" algn="just">
              <a:spcBef>
                <a:spcPts val="0"/>
              </a:spcBef>
              <a:spcAft>
                <a:spcPts val="1200"/>
              </a:spcAft>
              <a:buClrTx/>
              <a:buSzTx/>
              <a:buNone/>
            </a:pPr>
            <a:r>
              <a:rPr lang="tr-TR" sz="2100" dirty="0">
                <a:solidFill>
                  <a:prstClr val="black"/>
                </a:solidFill>
                <a:latin typeface="Calibri"/>
              </a:rPr>
              <a:t>şartlarını taşıması durumunda %70’lik oran aranmaksızın tamamı personel çalıştırılmasına dayalı hizmet alımı olarak kabul edilmiştir.</a:t>
            </a:r>
            <a:endParaRPr lang="tr-TR" sz="1725" dirty="0">
              <a:solidFill>
                <a:srgbClr val="FF0000"/>
              </a:solidFill>
              <a:latin typeface="Calibri" pitchFamily="34" charset="0"/>
              <a:cs typeface="Calibri" pitchFamily="34" charset="0"/>
            </a:endParaRPr>
          </a:p>
        </p:txBody>
      </p:sp>
    </p:spTree>
    <p:extLst>
      <p:ext uri="{BB962C8B-B14F-4D97-AF65-F5344CB8AC3E}">
        <p14:creationId xmlns:p14="http://schemas.microsoft.com/office/powerpoint/2010/main" val="1073274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D83DB1E6-820C-4B43-81B9-344C66B424B5}"/>
              </a:ext>
            </a:extLst>
          </p:cNvPr>
          <p:cNvSpPr txBox="1"/>
          <p:nvPr/>
        </p:nvSpPr>
        <p:spPr>
          <a:xfrm>
            <a:off x="474575" y="396315"/>
            <a:ext cx="9444340" cy="523220"/>
          </a:xfrm>
          <a:prstGeom prst="rect">
            <a:avLst/>
          </a:prstGeom>
          <a:noFill/>
        </p:spPr>
        <p:txBody>
          <a:bodyPr wrap="square" rtlCol="0">
            <a:spAutoFit/>
          </a:bodyPr>
          <a:lstStyle/>
          <a:p>
            <a:pPr>
              <a:defRPr/>
            </a:pPr>
            <a:r>
              <a:rPr lang="tr-TR" sz="2800" b="1" kern="0" dirty="0">
                <a:solidFill>
                  <a:prstClr val="white"/>
                </a:solidFill>
              </a:rPr>
              <a:t>4734 SAYILI KAMU İHALE KANUNUNDA YENİ DÜZENLEME</a:t>
            </a:r>
          </a:p>
        </p:txBody>
      </p:sp>
      <p:sp>
        <p:nvSpPr>
          <p:cNvPr id="6" name="Text Box 77">
            <a:extLst>
              <a:ext uri="{FF2B5EF4-FFF2-40B4-BE49-F238E27FC236}">
                <a16:creationId xmlns:a16="http://schemas.microsoft.com/office/drawing/2014/main" xmlns="" id="{9D311BE5-7B5A-6C45-9A08-D1B7DBFBACB5}"/>
              </a:ext>
            </a:extLst>
          </p:cNvPr>
          <p:cNvSpPr txBox="1">
            <a:spLocks noChangeArrowheads="1"/>
          </p:cNvSpPr>
          <p:nvPr/>
        </p:nvSpPr>
        <p:spPr bwMode="auto">
          <a:xfrm>
            <a:off x="1055688" y="1844675"/>
            <a:ext cx="944434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marL="0" indent="0" algn="just">
              <a:spcBef>
                <a:spcPts val="0"/>
              </a:spcBef>
              <a:spcAft>
                <a:spcPts val="1200"/>
              </a:spcAft>
              <a:buNone/>
            </a:pPr>
            <a:r>
              <a:rPr lang="tr-TR" sz="2100" u="sng" dirty="0">
                <a:solidFill>
                  <a:prstClr val="black"/>
                </a:solidFill>
                <a:latin typeface="Calibri"/>
              </a:rPr>
              <a:t>Hizmet alım sözleşmesi kapsamında</a:t>
            </a:r>
            <a:r>
              <a:rPr lang="tr-TR" sz="2100" dirty="0">
                <a:solidFill>
                  <a:prstClr val="black"/>
                </a:solidFill>
                <a:latin typeface="Calibri"/>
              </a:rPr>
              <a:t>; </a:t>
            </a:r>
            <a:endParaRPr lang="tr-TR" sz="2100" b="1" dirty="0">
              <a:solidFill>
                <a:srgbClr val="C00000"/>
              </a:solidFill>
              <a:latin typeface="Calibri"/>
              <a:ea typeface="Tahoma" pitchFamily="34" charset="0"/>
              <a:cs typeface="Tahoma" pitchFamily="34" charset="0"/>
            </a:endParaRPr>
          </a:p>
          <a:p>
            <a:pPr algn="just">
              <a:spcBef>
                <a:spcPts val="0"/>
              </a:spcBef>
              <a:spcAft>
                <a:spcPts val="1200"/>
              </a:spcAft>
              <a:buFont typeface="Wingdings" panose="05000000000000000000" pitchFamily="2" charset="2"/>
              <a:buChar char="ü"/>
            </a:pPr>
            <a:r>
              <a:rPr lang="tr-TR" sz="2100" b="1" dirty="0">
                <a:solidFill>
                  <a:srgbClr val="C00000"/>
                </a:solidFill>
                <a:latin typeface="Calibri"/>
                <a:ea typeface="Tahoma" pitchFamily="34" charset="0"/>
                <a:cs typeface="Tahoma" pitchFamily="34" charset="0"/>
              </a:rPr>
              <a:t>Niteliği birbirinden farklı hizmet türlerinin bulunması halinde personel çalıştırılmasına dayalı olup olmama yönünden yapılacak değerlendirme </a:t>
            </a:r>
            <a:r>
              <a:rPr lang="tr-TR" sz="2100" b="1" u="sng" dirty="0">
                <a:solidFill>
                  <a:srgbClr val="C00000"/>
                </a:solidFill>
                <a:latin typeface="Calibri"/>
                <a:ea typeface="Tahoma" pitchFamily="34" charset="0"/>
                <a:cs typeface="Tahoma" pitchFamily="34" charset="0"/>
              </a:rPr>
              <a:t>her hizmet türü için ayrı ayrı yapılır. </a:t>
            </a:r>
          </a:p>
        </p:txBody>
      </p:sp>
    </p:spTree>
    <p:extLst>
      <p:ext uri="{BB962C8B-B14F-4D97-AF65-F5344CB8AC3E}">
        <p14:creationId xmlns:p14="http://schemas.microsoft.com/office/powerpoint/2010/main" val="2579194633"/>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1226</TotalTime>
  <Words>2158</Words>
  <Application>Microsoft Office PowerPoint</Application>
  <PresentationFormat>Özel</PresentationFormat>
  <Paragraphs>398</Paragraphs>
  <Slides>43</Slides>
  <Notes>0</Notes>
  <HiddenSlides>0</HiddenSlides>
  <MMClips>0</MMClips>
  <ScaleCrop>false</ScaleCrop>
  <HeadingPairs>
    <vt:vector size="4" baseType="variant">
      <vt:variant>
        <vt:lpstr>Tema</vt:lpstr>
      </vt:variant>
      <vt:variant>
        <vt:i4>2</vt:i4>
      </vt:variant>
      <vt:variant>
        <vt:lpstr>Slayt Başlıkları</vt:lpstr>
      </vt:variant>
      <vt:variant>
        <vt:i4>43</vt:i4>
      </vt:variant>
    </vt:vector>
  </HeadingPairs>
  <TitlesOfParts>
    <vt:vector size="45" baseType="lpstr">
      <vt:lpstr>Office Teması</vt:lpstr>
      <vt:lpstr>1_Office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Microsoft Office User</dc:creator>
  <cp:lastModifiedBy>VİBEM</cp:lastModifiedBy>
  <cp:revision>99</cp:revision>
  <dcterms:created xsi:type="dcterms:W3CDTF">2021-12-21T12:57:33Z</dcterms:created>
  <dcterms:modified xsi:type="dcterms:W3CDTF">2022-03-29T06:15:34Z</dcterms:modified>
</cp:coreProperties>
</file>